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84" r:id="rId4"/>
    <p:sldId id="290" r:id="rId5"/>
    <p:sldId id="285" r:id="rId6"/>
    <p:sldId id="287" r:id="rId7"/>
    <p:sldId id="288" r:id="rId8"/>
    <p:sldId id="286" r:id="rId9"/>
    <p:sldId id="289" r:id="rId10"/>
    <p:sldId id="291" r:id="rId11"/>
    <p:sldId id="292" r:id="rId12"/>
    <p:sldId id="258" r:id="rId13"/>
    <p:sldId id="275" r:id="rId14"/>
    <p:sldId id="262" r:id="rId15"/>
    <p:sldId id="266" r:id="rId16"/>
    <p:sldId id="261" r:id="rId17"/>
    <p:sldId id="276" r:id="rId18"/>
    <p:sldId id="270" r:id="rId19"/>
    <p:sldId id="263" r:id="rId20"/>
    <p:sldId id="271" r:id="rId21"/>
    <p:sldId id="264" r:id="rId22"/>
    <p:sldId id="265" r:id="rId23"/>
    <p:sldId id="267" r:id="rId24"/>
    <p:sldId id="260" r:id="rId25"/>
    <p:sldId id="268" r:id="rId26"/>
    <p:sldId id="269" r:id="rId27"/>
    <p:sldId id="273" r:id="rId28"/>
    <p:sldId id="272" r:id="rId29"/>
    <p:sldId id="277" r:id="rId30"/>
    <p:sldId id="274" r:id="rId31"/>
    <p:sldId id="278" r:id="rId32"/>
    <p:sldId id="279" r:id="rId33"/>
    <p:sldId id="282" r:id="rId34"/>
    <p:sldId id="28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2AD8-C36F-4778-B15D-E69BCC0034C6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79DF0-81AD-435E-B0E6-EEDB01270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47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6400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8938" cy="3149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3696" cy="3496036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8938" cy="3149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3696" cy="3496036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04856" cy="2301240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Pneumonia</a:t>
            </a:r>
            <a:r>
              <a:rPr lang="cs-CZ" dirty="0"/>
              <a:t> and </a:t>
            </a:r>
            <a:r>
              <a:rPr lang="cs-CZ" dirty="0" err="1"/>
              <a:t>pleural</a:t>
            </a:r>
            <a:r>
              <a:rPr lang="cs-CZ" dirty="0"/>
              <a:t> </a:t>
            </a:r>
            <a:r>
              <a:rPr lang="cs-CZ" dirty="0" err="1"/>
              <a:t>effusions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4484712"/>
            <a:ext cx="2160240" cy="110452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FF00"/>
                </a:solidFill>
              </a:rPr>
              <a:t>K. Brat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C000"/>
                </a:solidFill>
              </a:rPr>
              <a:t>Prevention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of</a:t>
            </a:r>
            <a:r>
              <a:rPr lang="cs-CZ" b="1" dirty="0">
                <a:solidFill>
                  <a:srgbClr val="FFC000"/>
                </a:solidFill>
              </a:rPr>
              <a:t> CAP… </a:t>
            </a:r>
            <a:r>
              <a:rPr lang="cs-CZ" b="1" dirty="0" err="1">
                <a:solidFill>
                  <a:srgbClr val="FFC000"/>
                </a:solidFill>
              </a:rPr>
              <a:t>vaccination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15405"/>
            <a:ext cx="7467600" cy="4525963"/>
          </a:xfrm>
        </p:spPr>
        <p:txBody>
          <a:bodyPr/>
          <a:lstStyle/>
          <a:p>
            <a:r>
              <a:rPr lang="cs-CZ" dirty="0" err="1"/>
              <a:t>Str.pneumoniae</a:t>
            </a:r>
            <a:r>
              <a:rPr lang="cs-CZ" dirty="0"/>
              <a:t> –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65 </a:t>
            </a:r>
            <a:r>
              <a:rPr lang="en-US" dirty="0" err="1"/>
              <a:t>yr</a:t>
            </a:r>
            <a:endParaRPr lang="cs-CZ" dirty="0"/>
          </a:p>
          <a:p>
            <a:endParaRPr lang="cs-CZ" dirty="0"/>
          </a:p>
          <a:p>
            <a:r>
              <a:rPr lang="cs-CZ" dirty="0"/>
              <a:t>Influenza – </a:t>
            </a:r>
            <a:r>
              <a:rPr lang="cs-CZ" dirty="0" err="1"/>
              <a:t>pa</a:t>
            </a:r>
            <a:r>
              <a:rPr lang="en-US" dirty="0"/>
              <a:t>t</a:t>
            </a:r>
            <a:r>
              <a:rPr lang="cs-CZ" dirty="0" err="1"/>
              <a:t>ient</a:t>
            </a:r>
            <a:r>
              <a:rPr lang="en-US" dirty="0"/>
              <a:t>s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65, </a:t>
            </a:r>
            <a:r>
              <a:rPr lang="en-US" dirty="0"/>
              <a:t>health care professionals</a:t>
            </a:r>
            <a:r>
              <a:rPr lang="cs-CZ" dirty="0"/>
              <a:t>, p</a:t>
            </a:r>
            <a:r>
              <a:rPr lang="en-US" dirty="0" err="1"/>
              <a:t>ts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50 let + </a:t>
            </a:r>
            <a:r>
              <a:rPr lang="cs-CZ" dirty="0" err="1"/>
              <a:t>sev</a:t>
            </a:r>
            <a:r>
              <a:rPr lang="en-US" dirty="0"/>
              <a:t>ere</a:t>
            </a:r>
            <a:r>
              <a:rPr lang="cs-CZ" dirty="0"/>
              <a:t> </a:t>
            </a:r>
            <a:r>
              <a:rPr lang="en-US" dirty="0"/>
              <a:t>C</a:t>
            </a:r>
            <a:r>
              <a:rPr lang="cs-CZ" dirty="0"/>
              <a:t>V </a:t>
            </a:r>
            <a:r>
              <a:rPr lang="en-US" dirty="0"/>
              <a:t>or</a:t>
            </a:r>
            <a:r>
              <a:rPr lang="cs-CZ" dirty="0"/>
              <a:t> </a:t>
            </a:r>
            <a:r>
              <a:rPr lang="cs-CZ" dirty="0" err="1"/>
              <a:t>ren</a:t>
            </a:r>
            <a:r>
              <a:rPr lang="en-US" dirty="0"/>
              <a:t>al</a:t>
            </a:r>
            <a:r>
              <a:rPr lang="cs-CZ" dirty="0"/>
              <a:t> </a:t>
            </a:r>
            <a:r>
              <a:rPr lang="en-US" dirty="0"/>
              <a:t>c</a:t>
            </a:r>
            <a:r>
              <a:rPr lang="cs-CZ" dirty="0" err="1"/>
              <a:t>omorbiditi</a:t>
            </a:r>
            <a:r>
              <a:rPr lang="en-US" dirty="0" err="1"/>
              <a:t>es</a:t>
            </a:r>
            <a:r>
              <a:rPr lang="cs-CZ" dirty="0"/>
              <a:t> </a:t>
            </a:r>
            <a:r>
              <a:rPr lang="en-US" dirty="0"/>
              <a:t>or</a:t>
            </a:r>
            <a:r>
              <a:rPr lang="cs-CZ" dirty="0"/>
              <a:t> </a:t>
            </a:r>
            <a:r>
              <a:rPr lang="en-US" dirty="0"/>
              <a:t>diabetes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C000"/>
                </a:solidFill>
              </a:rPr>
              <a:t>Tr</a:t>
            </a:r>
            <a:r>
              <a:rPr lang="en-US" b="1" dirty="0">
                <a:solidFill>
                  <a:srgbClr val="FFC000"/>
                </a:solidFill>
              </a:rPr>
              <a:t>e</a:t>
            </a:r>
            <a:r>
              <a:rPr lang="cs-CZ" b="1" dirty="0">
                <a:solidFill>
                  <a:srgbClr val="FFC000"/>
                </a:solidFill>
              </a:rPr>
              <a:t>a</a:t>
            </a:r>
            <a:r>
              <a:rPr lang="en-US" b="1" dirty="0" err="1">
                <a:solidFill>
                  <a:srgbClr val="FFC000"/>
                </a:solidFill>
              </a:rPr>
              <a:t>tment</a:t>
            </a:r>
            <a:r>
              <a:rPr lang="en-US" b="1" dirty="0">
                <a:solidFill>
                  <a:srgbClr val="FFC000"/>
                </a:solidFill>
              </a:rPr>
              <a:t> of</a:t>
            </a:r>
            <a:r>
              <a:rPr lang="cs-CZ" b="1" dirty="0">
                <a:solidFill>
                  <a:srgbClr val="FFC000"/>
                </a:solidFill>
              </a:rPr>
              <a:t> HAP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/>
              <a:t>HAP </a:t>
            </a:r>
            <a:r>
              <a:rPr lang="en-US" dirty="0"/>
              <a:t>is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cs-CZ" dirty="0"/>
              <a:t>2</a:t>
            </a:r>
            <a:r>
              <a:rPr lang="en-US" baseline="30000" dirty="0" err="1"/>
              <a:t>nd</a:t>
            </a:r>
            <a:r>
              <a:rPr lang="en-US" dirty="0"/>
              <a:t> most</a:t>
            </a:r>
            <a:r>
              <a:rPr lang="cs-CZ" dirty="0"/>
              <a:t> </a:t>
            </a:r>
            <a:r>
              <a:rPr lang="en-US" dirty="0"/>
              <a:t>frequent</a:t>
            </a:r>
            <a:r>
              <a:rPr lang="cs-CZ" dirty="0"/>
              <a:t> typ</a:t>
            </a:r>
            <a:r>
              <a:rPr lang="en-US" dirty="0"/>
              <a:t>e of</a:t>
            </a:r>
            <a:r>
              <a:rPr lang="cs-CZ" dirty="0"/>
              <a:t> no</a:t>
            </a:r>
            <a:r>
              <a:rPr lang="en-US" dirty="0" err="1"/>
              <a:t>soc</a:t>
            </a:r>
            <a:r>
              <a:rPr lang="cs-CZ" dirty="0" err="1"/>
              <a:t>om</a:t>
            </a:r>
            <a:r>
              <a:rPr lang="en-US" dirty="0" err="1"/>
              <a:t>ial</a:t>
            </a:r>
            <a:r>
              <a:rPr lang="en-US" dirty="0"/>
              <a:t> infection</a:t>
            </a: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 err="1"/>
              <a:t>Empiric</a:t>
            </a:r>
            <a:r>
              <a:rPr lang="en-US" dirty="0"/>
              <a:t>al antibiotics</a:t>
            </a:r>
            <a:r>
              <a:rPr lang="cs-CZ" dirty="0"/>
              <a:t>: </a:t>
            </a:r>
            <a:r>
              <a:rPr lang="cs-CZ" dirty="0" err="1"/>
              <a:t>cefotaxim</a:t>
            </a:r>
            <a:r>
              <a:rPr lang="en-US" dirty="0"/>
              <a:t>e</a:t>
            </a:r>
            <a:r>
              <a:rPr lang="cs-CZ" dirty="0"/>
              <a:t> / </a:t>
            </a:r>
            <a:r>
              <a:rPr lang="cs-CZ" dirty="0" err="1"/>
              <a:t>moxifloxacin</a:t>
            </a:r>
            <a:r>
              <a:rPr lang="en-US" dirty="0"/>
              <a:t>e</a:t>
            </a:r>
            <a:r>
              <a:rPr lang="cs-CZ" dirty="0"/>
              <a:t> / </a:t>
            </a:r>
            <a:r>
              <a:rPr lang="cs-CZ" dirty="0" err="1"/>
              <a:t>ertapenem</a:t>
            </a: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 err="1"/>
              <a:t>Pseudomonas</a:t>
            </a:r>
            <a:r>
              <a:rPr lang="cs-CZ" dirty="0"/>
              <a:t>?... </a:t>
            </a:r>
            <a:r>
              <a:rPr lang="cs-CZ" dirty="0" err="1"/>
              <a:t>tazocin</a:t>
            </a:r>
            <a:r>
              <a:rPr lang="cs-CZ" dirty="0"/>
              <a:t> / </a:t>
            </a:r>
            <a:r>
              <a:rPr lang="cs-CZ" dirty="0" err="1"/>
              <a:t>meropenem</a:t>
            </a:r>
            <a:r>
              <a:rPr lang="cs-CZ" dirty="0"/>
              <a:t> / </a:t>
            </a:r>
            <a:r>
              <a:rPr lang="cs-CZ" dirty="0" err="1"/>
              <a:t>imipenem</a:t>
            </a:r>
            <a:r>
              <a:rPr lang="cs-CZ" dirty="0"/>
              <a:t> / </a:t>
            </a:r>
            <a:r>
              <a:rPr lang="cs-CZ" dirty="0" err="1"/>
              <a:t>ceftazidim</a:t>
            </a:r>
            <a:r>
              <a:rPr lang="en-US" dirty="0"/>
              <a:t>e</a:t>
            </a:r>
            <a:r>
              <a:rPr lang="cs-CZ" dirty="0"/>
              <a:t> + amikacin / </a:t>
            </a:r>
            <a:r>
              <a:rPr lang="cs-CZ" dirty="0" err="1"/>
              <a:t>ciprofloxacin</a:t>
            </a:r>
            <a:r>
              <a:rPr lang="en-US" dirty="0"/>
              <a:t>e</a:t>
            </a: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MRSA?...</a:t>
            </a:r>
            <a:r>
              <a:rPr lang="cs-CZ" dirty="0" err="1"/>
              <a:t>tazocin</a:t>
            </a:r>
            <a:r>
              <a:rPr lang="cs-CZ" dirty="0"/>
              <a:t> / </a:t>
            </a:r>
            <a:r>
              <a:rPr lang="cs-CZ" dirty="0" err="1"/>
              <a:t>meropenem</a:t>
            </a:r>
            <a:r>
              <a:rPr lang="cs-CZ" dirty="0"/>
              <a:t> / </a:t>
            </a:r>
            <a:r>
              <a:rPr lang="cs-CZ" dirty="0" err="1"/>
              <a:t>cefotaxim</a:t>
            </a:r>
            <a:r>
              <a:rPr lang="en-US" dirty="0"/>
              <a:t>e</a:t>
            </a:r>
            <a:r>
              <a:rPr lang="cs-CZ" dirty="0"/>
              <a:t> + </a:t>
            </a:r>
            <a:r>
              <a:rPr lang="cs-CZ" dirty="0" err="1"/>
              <a:t>linezolid</a:t>
            </a:r>
            <a:r>
              <a:rPr lang="en-US" dirty="0"/>
              <a:t>e</a:t>
            </a:r>
            <a:r>
              <a:rPr lang="cs-CZ" dirty="0"/>
              <a:t>, van</a:t>
            </a:r>
            <a:r>
              <a:rPr lang="en-US" dirty="0"/>
              <a:t>c</a:t>
            </a:r>
            <a:r>
              <a:rPr lang="cs-CZ" dirty="0" err="1"/>
              <a:t>omycin</a:t>
            </a:r>
            <a:r>
              <a:rPr lang="cs-CZ" dirty="0"/>
              <a:t>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74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Pleur</a:t>
            </a:r>
            <a:r>
              <a:rPr lang="en-US" b="1" dirty="0">
                <a:solidFill>
                  <a:srgbClr val="FFC000"/>
                </a:solidFill>
              </a:rPr>
              <a:t>a</a:t>
            </a:r>
            <a:r>
              <a:rPr lang="cs-CZ" b="1" dirty="0">
                <a:solidFill>
                  <a:srgbClr val="FFC000"/>
                </a:solidFill>
              </a:rPr>
              <a:t>l </a:t>
            </a:r>
            <a:r>
              <a:rPr lang="en-US" b="1" dirty="0">
                <a:solidFill>
                  <a:srgbClr val="FFC000"/>
                </a:solidFill>
              </a:rPr>
              <a:t>effusion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Epidemiology - Czech Rep. (</a:t>
            </a:r>
            <a:r>
              <a:rPr lang="cs-CZ" u="sng" dirty="0"/>
              <a:t>5 </a:t>
            </a:r>
            <a:r>
              <a:rPr lang="en-US" u="sng" dirty="0"/>
              <a:t>most frequent causes</a:t>
            </a:r>
            <a:r>
              <a:rPr lang="cs-CZ" u="sng" dirty="0"/>
              <a:t>):</a:t>
            </a:r>
          </a:p>
          <a:p>
            <a:endParaRPr lang="cs-CZ" dirty="0"/>
          </a:p>
          <a:p>
            <a:r>
              <a:rPr lang="cs-CZ" dirty="0"/>
              <a:t>A</a:t>
            </a:r>
            <a:r>
              <a:rPr lang="en-US" dirty="0"/>
              <a:t>c</a:t>
            </a:r>
            <a:r>
              <a:rPr lang="cs-CZ" dirty="0" err="1"/>
              <a:t>ut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heart failure</a:t>
            </a:r>
            <a:r>
              <a:rPr lang="cs-CZ" dirty="0"/>
              <a:t> (45-65%)</a:t>
            </a:r>
          </a:p>
          <a:p>
            <a:r>
              <a:rPr lang="cs-CZ" dirty="0" err="1"/>
              <a:t>Parapneumonic</a:t>
            </a:r>
            <a:r>
              <a:rPr lang="cs-CZ" dirty="0"/>
              <a:t> </a:t>
            </a:r>
            <a:r>
              <a:rPr lang="en-US" dirty="0"/>
              <a:t>effusion/empyema</a:t>
            </a:r>
            <a:r>
              <a:rPr lang="cs-CZ" dirty="0"/>
              <a:t> (22-30%)</a:t>
            </a:r>
          </a:p>
          <a:p>
            <a:r>
              <a:rPr lang="cs-CZ" dirty="0" err="1"/>
              <a:t>Malign</a:t>
            </a:r>
            <a:r>
              <a:rPr lang="en-US" dirty="0"/>
              <a:t>ant</a:t>
            </a:r>
            <a:r>
              <a:rPr lang="cs-CZ" dirty="0"/>
              <a:t>/</a:t>
            </a:r>
            <a:r>
              <a:rPr lang="cs-CZ" dirty="0" err="1"/>
              <a:t>paramalign</a:t>
            </a:r>
            <a:r>
              <a:rPr lang="en-US" dirty="0"/>
              <a:t>ant</a:t>
            </a:r>
            <a:r>
              <a:rPr lang="cs-CZ" dirty="0"/>
              <a:t> </a:t>
            </a:r>
            <a:r>
              <a:rPr lang="en-US" dirty="0"/>
              <a:t>effusion</a:t>
            </a:r>
            <a:r>
              <a:rPr lang="cs-CZ" dirty="0"/>
              <a:t> (17-24%)</a:t>
            </a:r>
          </a:p>
          <a:p>
            <a:r>
              <a:rPr lang="en-US" dirty="0"/>
              <a:t>Effusion secondary to pulmonary </a:t>
            </a:r>
            <a:r>
              <a:rPr lang="cs-CZ" dirty="0" err="1"/>
              <a:t>emboli</a:t>
            </a:r>
            <a:r>
              <a:rPr lang="en-US" dirty="0" err="1"/>
              <a:t>sm</a:t>
            </a:r>
            <a:r>
              <a:rPr lang="cs-CZ" dirty="0"/>
              <a:t> (cca 5-8%)</a:t>
            </a:r>
          </a:p>
          <a:p>
            <a:r>
              <a:rPr lang="cs-CZ" dirty="0" err="1"/>
              <a:t>Hemot</a:t>
            </a:r>
            <a:r>
              <a:rPr lang="en-US" dirty="0"/>
              <a:t>h</a:t>
            </a:r>
            <a:r>
              <a:rPr lang="cs-CZ" dirty="0" err="1"/>
              <a:t>orax</a:t>
            </a:r>
            <a:r>
              <a:rPr lang="cs-CZ" dirty="0"/>
              <a:t> (5-10%)</a:t>
            </a:r>
          </a:p>
          <a:p>
            <a:endParaRPr lang="cs-CZ" dirty="0"/>
          </a:p>
          <a:p>
            <a:r>
              <a:rPr lang="cs-CZ" dirty="0" err="1"/>
              <a:t>Ot</a:t>
            </a:r>
            <a:r>
              <a:rPr lang="en-US" dirty="0"/>
              <a:t>her</a:t>
            </a:r>
            <a:r>
              <a:rPr lang="cs-CZ" dirty="0"/>
              <a:t> (ca 15%)</a:t>
            </a:r>
          </a:p>
          <a:p>
            <a:pPr>
              <a:buNone/>
            </a:pPr>
            <a:r>
              <a:rPr lang="cs-CZ" dirty="0"/>
              <a:t>    (</a:t>
            </a:r>
            <a:r>
              <a:rPr lang="cs-CZ" b="1" dirty="0" err="1"/>
              <a:t>Marel</a:t>
            </a:r>
            <a:r>
              <a:rPr lang="cs-CZ" b="1" dirty="0"/>
              <a:t> </a:t>
            </a:r>
            <a:r>
              <a:rPr lang="cs-CZ" b="1" dirty="0" err="1"/>
              <a:t>et</a:t>
            </a:r>
            <a:r>
              <a:rPr lang="cs-CZ" b="1" dirty="0"/>
              <a:t> </a:t>
            </a:r>
            <a:r>
              <a:rPr lang="cs-CZ" b="1" dirty="0" err="1"/>
              <a:t>al</a:t>
            </a:r>
            <a:r>
              <a:rPr lang="cs-CZ" b="1" dirty="0"/>
              <a:t>. </a:t>
            </a:r>
            <a:r>
              <a:rPr lang="cs-CZ" b="1" dirty="0" err="1"/>
              <a:t>Chest</a:t>
            </a:r>
            <a:r>
              <a:rPr lang="cs-CZ" b="1" dirty="0"/>
              <a:t> 104: 1486-9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60640" y="491093"/>
            <a:ext cx="8720640" cy="1142039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cs-CZ" altLang="cs-CZ" sz="3600" b="1" dirty="0" err="1">
                <a:solidFill>
                  <a:srgbClr val="FFC000"/>
                </a:solidFill>
              </a:rPr>
              <a:t>Dif</a:t>
            </a:r>
            <a:r>
              <a:rPr lang="en-US" altLang="cs-CZ" sz="3600" b="1" dirty="0">
                <a:solidFill>
                  <a:srgbClr val="FFC000"/>
                </a:solidFill>
              </a:rPr>
              <a:t>f</a:t>
            </a:r>
            <a:r>
              <a:rPr lang="cs-CZ" altLang="cs-CZ" sz="3600" b="1" dirty="0" err="1">
                <a:solidFill>
                  <a:srgbClr val="FFC000"/>
                </a:solidFill>
              </a:rPr>
              <a:t>eren</a:t>
            </a:r>
            <a:r>
              <a:rPr lang="en-US" altLang="cs-CZ" sz="3600" b="1" dirty="0" err="1">
                <a:solidFill>
                  <a:srgbClr val="FFC000"/>
                </a:solidFill>
              </a:rPr>
              <a:t>tial</a:t>
            </a:r>
            <a:r>
              <a:rPr lang="cs-CZ" altLang="cs-CZ" sz="3600" b="1" dirty="0">
                <a:solidFill>
                  <a:srgbClr val="FFC000"/>
                </a:solidFill>
              </a:rPr>
              <a:t> </a:t>
            </a:r>
            <a:r>
              <a:rPr lang="cs-CZ" altLang="cs-CZ" sz="3600" b="1" dirty="0" err="1">
                <a:solidFill>
                  <a:srgbClr val="FFC000"/>
                </a:solidFill>
              </a:rPr>
              <a:t>diagnosi</a:t>
            </a:r>
            <a:r>
              <a:rPr lang="en-US" altLang="cs-CZ" sz="3600" b="1" dirty="0">
                <a:solidFill>
                  <a:srgbClr val="FFC000"/>
                </a:solidFill>
              </a:rPr>
              <a:t>s</a:t>
            </a:r>
            <a:r>
              <a:rPr lang="cs-CZ" altLang="cs-CZ" sz="3600" b="1" dirty="0">
                <a:solidFill>
                  <a:srgbClr val="FFC000"/>
                </a:solidFill>
              </a:rPr>
              <a:t> </a:t>
            </a:r>
            <a:r>
              <a:rPr lang="en-US" altLang="cs-CZ" sz="3600" b="1" dirty="0">
                <a:solidFill>
                  <a:srgbClr val="FFC000"/>
                </a:solidFill>
              </a:rPr>
              <a:t>of </a:t>
            </a:r>
            <a:r>
              <a:rPr lang="cs-CZ" altLang="cs-CZ" sz="3600" b="1" dirty="0">
                <a:solidFill>
                  <a:srgbClr val="FFC000"/>
                </a:solidFill>
              </a:rPr>
              <a:t>pleur</a:t>
            </a:r>
            <a:r>
              <a:rPr lang="en-US" altLang="cs-CZ" sz="3600" b="1" dirty="0">
                <a:solidFill>
                  <a:srgbClr val="FFC000"/>
                </a:solidFill>
              </a:rPr>
              <a:t>a</a:t>
            </a:r>
            <a:r>
              <a:rPr lang="cs-CZ" altLang="cs-CZ" sz="3600" b="1" dirty="0">
                <a:solidFill>
                  <a:srgbClr val="FFC000"/>
                </a:solidFill>
              </a:rPr>
              <a:t>l</a:t>
            </a:r>
            <a:r>
              <a:rPr lang="en-US" altLang="cs-CZ" sz="3600" b="1" dirty="0">
                <a:solidFill>
                  <a:srgbClr val="FFC000"/>
                </a:solidFill>
              </a:rPr>
              <a:t> effusions</a:t>
            </a:r>
            <a:endParaRPr lang="cs-CZ" altLang="cs-CZ" sz="3600" b="1" dirty="0">
              <a:solidFill>
                <a:srgbClr val="FFC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1906761"/>
            <a:ext cx="7806240" cy="4599843"/>
          </a:xfrm>
        </p:spPr>
        <p:txBody>
          <a:bodyPr/>
          <a:lstStyle/>
          <a:p>
            <a:pPr eaLnBrk="1"/>
            <a:endParaRPr lang="cs-CZ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 l="16603" t="19690" r="35417" b="16736"/>
          <a:stretch>
            <a:fillRect/>
          </a:stretch>
        </p:blipFill>
        <p:spPr bwMode="auto">
          <a:xfrm>
            <a:off x="587521" y="1764186"/>
            <a:ext cx="7889760" cy="5029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88640"/>
            <a:ext cx="7807680" cy="114348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000" b="1" dirty="0" err="1">
                <a:solidFill>
                  <a:srgbClr val="FFC000"/>
                </a:solidFill>
              </a:rPr>
              <a:t>Biochemi</a:t>
            </a:r>
            <a:r>
              <a:rPr lang="en-US" altLang="cs-CZ" sz="3000" b="1" dirty="0">
                <a:solidFill>
                  <a:srgbClr val="FFC000"/>
                </a:solidFill>
              </a:rPr>
              <a:t>c examination of effusions</a:t>
            </a:r>
            <a:r>
              <a:rPr lang="cs-CZ" altLang="cs-CZ" sz="3000" b="1" dirty="0">
                <a:solidFill>
                  <a:srgbClr val="FFC000"/>
                </a:solidFill>
              </a:rPr>
              <a:t> – </a:t>
            </a:r>
            <a:r>
              <a:rPr lang="cs-CZ" altLang="cs-CZ" sz="3000" b="1" dirty="0" err="1">
                <a:solidFill>
                  <a:srgbClr val="FFC000"/>
                </a:solidFill>
              </a:rPr>
              <a:t>Light</a:t>
            </a:r>
            <a:r>
              <a:rPr lang="en-US" altLang="cs-CZ" sz="3000" b="1" dirty="0">
                <a:solidFill>
                  <a:srgbClr val="FFC000"/>
                </a:solidFill>
              </a:rPr>
              <a:t>`s c</a:t>
            </a:r>
            <a:r>
              <a:rPr lang="cs-CZ" altLang="cs-CZ" sz="3000" b="1" dirty="0">
                <a:solidFill>
                  <a:srgbClr val="FFC000"/>
                </a:solidFill>
              </a:rPr>
              <a:t>rit</a:t>
            </a:r>
            <a:r>
              <a:rPr lang="en-US" altLang="cs-CZ" sz="3000" b="1" dirty="0">
                <a:solidFill>
                  <a:srgbClr val="FFC000"/>
                </a:solidFill>
              </a:rPr>
              <a:t>e</a:t>
            </a:r>
            <a:r>
              <a:rPr lang="cs-CZ" altLang="cs-CZ" sz="3000" b="1" dirty="0" err="1">
                <a:solidFill>
                  <a:srgbClr val="FFC000"/>
                </a:solidFill>
              </a:rPr>
              <a:t>ria</a:t>
            </a:r>
            <a:r>
              <a:rPr lang="cs-CZ" altLang="cs-CZ" sz="30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2006152"/>
            <a:ext cx="7807680" cy="4951240"/>
          </a:xfrm>
        </p:spPr>
        <p:txBody>
          <a:bodyPr>
            <a:normAutofit fontScale="62500" lnSpcReduction="20000"/>
          </a:bodyPr>
          <a:lstStyle/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cs-CZ" sz="3800" b="1" dirty="0">
                <a:solidFill>
                  <a:srgbClr val="FFC000"/>
                </a:solidFill>
              </a:rPr>
              <a:t>Major</a:t>
            </a:r>
            <a:r>
              <a:rPr lang="cs-CZ" altLang="cs-CZ" sz="3800" b="1" dirty="0">
                <a:solidFill>
                  <a:srgbClr val="FFC000"/>
                </a:solidFill>
              </a:rPr>
              <a:t> </a:t>
            </a:r>
            <a:r>
              <a:rPr lang="en-US" altLang="cs-CZ" sz="3800" b="1" dirty="0">
                <a:solidFill>
                  <a:srgbClr val="FFC000"/>
                </a:solidFill>
              </a:rPr>
              <a:t>c</a:t>
            </a:r>
            <a:r>
              <a:rPr lang="cs-CZ" altLang="cs-CZ" sz="3800" b="1" dirty="0">
                <a:solidFill>
                  <a:srgbClr val="FFC000"/>
                </a:solidFill>
              </a:rPr>
              <a:t>rit</a:t>
            </a:r>
            <a:r>
              <a:rPr lang="en-US" altLang="cs-CZ" sz="3800" b="1" dirty="0">
                <a:solidFill>
                  <a:srgbClr val="FFC000"/>
                </a:solidFill>
              </a:rPr>
              <a:t>e</a:t>
            </a:r>
            <a:r>
              <a:rPr lang="cs-CZ" altLang="cs-CZ" sz="3800" b="1" dirty="0" err="1">
                <a:solidFill>
                  <a:srgbClr val="FFC000"/>
                </a:solidFill>
              </a:rPr>
              <a:t>ria</a:t>
            </a:r>
            <a:r>
              <a:rPr lang="cs-CZ" altLang="cs-CZ" sz="3800" b="1" dirty="0">
                <a:solidFill>
                  <a:srgbClr val="FFC000"/>
                </a:solidFill>
              </a:rPr>
              <a:t> </a:t>
            </a:r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cs-CZ" sz="3800" dirty="0">
                <a:solidFill>
                  <a:srgbClr val="FFC000"/>
                </a:solidFill>
              </a:rPr>
              <a:t>Minor</a:t>
            </a:r>
            <a:r>
              <a:rPr lang="cs-CZ" altLang="cs-CZ" sz="3800" dirty="0">
                <a:solidFill>
                  <a:srgbClr val="FFC000"/>
                </a:solidFill>
              </a:rPr>
              <a:t> </a:t>
            </a:r>
            <a:r>
              <a:rPr lang="en-US" altLang="cs-CZ" sz="3800" dirty="0">
                <a:solidFill>
                  <a:srgbClr val="FFC000"/>
                </a:solidFill>
              </a:rPr>
              <a:t>c</a:t>
            </a:r>
            <a:r>
              <a:rPr lang="cs-CZ" altLang="cs-CZ" sz="3800" dirty="0">
                <a:solidFill>
                  <a:srgbClr val="FFC000"/>
                </a:solidFill>
              </a:rPr>
              <a:t>rit</a:t>
            </a:r>
            <a:r>
              <a:rPr lang="en-US" altLang="cs-CZ" sz="3800" dirty="0">
                <a:solidFill>
                  <a:srgbClr val="FFC000"/>
                </a:solidFill>
              </a:rPr>
              <a:t>e</a:t>
            </a:r>
            <a:r>
              <a:rPr lang="cs-CZ" altLang="cs-CZ" sz="3800" dirty="0" err="1">
                <a:solidFill>
                  <a:srgbClr val="FFC000"/>
                </a:solidFill>
              </a:rPr>
              <a:t>ria</a:t>
            </a:r>
            <a:r>
              <a:rPr lang="cs-CZ" altLang="cs-CZ" sz="38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 l="15218" t="29532" r="35968" b="49207"/>
          <a:stretch>
            <a:fillRect/>
          </a:stretch>
        </p:blipFill>
        <p:spPr bwMode="auto">
          <a:xfrm>
            <a:off x="611560" y="3778956"/>
            <a:ext cx="7468151" cy="2098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 l="35428" t="14766" r="9743" b="62755"/>
          <a:stretch>
            <a:fillRect/>
          </a:stretch>
        </p:blipFill>
        <p:spPr bwMode="auto">
          <a:xfrm>
            <a:off x="611560" y="1340768"/>
            <a:ext cx="7442385" cy="2443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C000"/>
                </a:solidFill>
              </a:rPr>
              <a:t>Parapneumonic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effusions (infectious pleurisy)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9421"/>
            <a:ext cx="7467600" cy="4525963"/>
          </a:xfrm>
        </p:spPr>
        <p:txBody>
          <a:bodyPr/>
          <a:lstStyle/>
          <a:p>
            <a:r>
              <a:rPr lang="cs-CZ" dirty="0"/>
              <a:t>30-40% </a:t>
            </a:r>
            <a:r>
              <a:rPr lang="en-US" dirty="0"/>
              <a:t>of </a:t>
            </a:r>
            <a:r>
              <a:rPr lang="cs-CZ" dirty="0" err="1"/>
              <a:t>pt</a:t>
            </a:r>
            <a:r>
              <a:rPr lang="en-US" dirty="0"/>
              <a:t>s</a:t>
            </a:r>
            <a:r>
              <a:rPr lang="cs-CZ" dirty="0"/>
              <a:t> </a:t>
            </a:r>
            <a:r>
              <a:rPr lang="en-US" dirty="0"/>
              <a:t>with pneumonia develop pleural effusion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Ca 15% </a:t>
            </a:r>
            <a:r>
              <a:rPr lang="en-US" dirty="0"/>
              <a:t>of </a:t>
            </a:r>
            <a:r>
              <a:rPr lang="cs-CZ" dirty="0" err="1"/>
              <a:t>parapneumonic</a:t>
            </a:r>
            <a:r>
              <a:rPr lang="en-US" dirty="0"/>
              <a:t> effusions are</a:t>
            </a:r>
            <a:r>
              <a:rPr lang="cs-CZ" dirty="0"/>
              <a:t> </a:t>
            </a:r>
            <a:r>
              <a:rPr lang="en-US" dirty="0"/>
              <a:t>c</a:t>
            </a:r>
            <a:r>
              <a:rPr lang="cs-CZ" dirty="0" err="1"/>
              <a:t>ompli</a:t>
            </a:r>
            <a:r>
              <a:rPr lang="en-US" dirty="0"/>
              <a:t>c</a:t>
            </a:r>
            <a:r>
              <a:rPr lang="cs-CZ" dirty="0"/>
              <a:t>a</a:t>
            </a:r>
            <a:r>
              <a:rPr lang="en-US" dirty="0"/>
              <a:t>ted</a:t>
            </a:r>
            <a:r>
              <a:rPr lang="cs-CZ" dirty="0"/>
              <a:t> (</a:t>
            </a:r>
            <a:r>
              <a:rPr lang="en-US" dirty="0"/>
              <a:t>i.e.</a:t>
            </a:r>
            <a:r>
              <a:rPr lang="cs-CZ" dirty="0"/>
              <a:t> pH</a:t>
            </a:r>
            <a:r>
              <a:rPr lang="en-US" dirty="0"/>
              <a:t>&lt;</a:t>
            </a:r>
            <a:r>
              <a:rPr lang="cs-CZ" dirty="0"/>
              <a:t>7.20)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792" y="413792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C</a:t>
            </a:r>
            <a:r>
              <a:rPr lang="cs-CZ" sz="3600" b="1" dirty="0" err="1">
                <a:solidFill>
                  <a:srgbClr val="FFC000"/>
                </a:solidFill>
              </a:rPr>
              <a:t>ompli</a:t>
            </a:r>
            <a:r>
              <a:rPr lang="en-US" sz="3600" b="1" dirty="0" err="1">
                <a:solidFill>
                  <a:srgbClr val="FFC000"/>
                </a:solidFill>
              </a:rPr>
              <a:t>cated</a:t>
            </a:r>
            <a:r>
              <a:rPr lang="cs-CZ" sz="3600" b="1" dirty="0">
                <a:solidFill>
                  <a:srgbClr val="FFC000"/>
                </a:solidFill>
              </a:rPr>
              <a:t> </a:t>
            </a:r>
            <a:r>
              <a:rPr lang="cs-CZ" sz="3600" b="1" dirty="0" err="1">
                <a:solidFill>
                  <a:srgbClr val="FFC000"/>
                </a:solidFill>
              </a:rPr>
              <a:t>parapneumonic</a:t>
            </a:r>
            <a:r>
              <a:rPr lang="cs-CZ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effusions</a:t>
            </a:r>
            <a:r>
              <a:rPr lang="cs-CZ" sz="3600" b="1" dirty="0">
                <a:solidFill>
                  <a:srgbClr val="FFC000"/>
                </a:solidFill>
              </a:rPr>
              <a:t> / </a:t>
            </a:r>
            <a:r>
              <a:rPr lang="cs-CZ" sz="3600" b="1" dirty="0" err="1">
                <a:solidFill>
                  <a:srgbClr val="FFC000"/>
                </a:solidFill>
              </a:rPr>
              <a:t>empy</a:t>
            </a:r>
            <a:r>
              <a:rPr lang="en-US" sz="3600" b="1" dirty="0">
                <a:solidFill>
                  <a:srgbClr val="FFC000"/>
                </a:solidFill>
              </a:rPr>
              <a:t>e</a:t>
            </a:r>
            <a:r>
              <a:rPr lang="cs-CZ" sz="3600" b="1" dirty="0">
                <a:solidFill>
                  <a:srgbClr val="FFC000"/>
                </a:solidFill>
              </a:rPr>
              <a:t>m</a:t>
            </a:r>
            <a:r>
              <a:rPr lang="en-US" sz="3600" b="1" dirty="0">
                <a:solidFill>
                  <a:srgbClr val="FFC000"/>
                </a:solidFill>
              </a:rPr>
              <a:t>a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i</a:t>
            </a:r>
            <a:r>
              <a:rPr lang="cs-CZ" dirty="0" err="1"/>
              <a:t>ncidence</a:t>
            </a:r>
            <a:r>
              <a:rPr lang="en-US" dirty="0"/>
              <a:t> doubled in last 20 years</a:t>
            </a:r>
            <a:endParaRPr lang="cs-CZ" dirty="0"/>
          </a:p>
          <a:p>
            <a:r>
              <a:rPr lang="cs-CZ" dirty="0"/>
              <a:t>Morbidit</a:t>
            </a:r>
            <a:r>
              <a:rPr lang="en-US" dirty="0"/>
              <a:t>y</a:t>
            </a:r>
            <a:r>
              <a:rPr lang="cs-CZ" dirty="0"/>
              <a:t>: </a:t>
            </a:r>
            <a:r>
              <a:rPr lang="en-US" dirty="0"/>
              <a:t>mean hospitalization</a:t>
            </a:r>
            <a:r>
              <a:rPr lang="cs-CZ" dirty="0"/>
              <a:t> </a:t>
            </a:r>
            <a:r>
              <a:rPr lang="en-US" dirty="0"/>
              <a:t>duration </a:t>
            </a:r>
            <a:r>
              <a:rPr lang="cs-CZ" dirty="0"/>
              <a:t>14 d</a:t>
            </a:r>
            <a:r>
              <a:rPr lang="en-US" dirty="0" err="1"/>
              <a:t>ays</a:t>
            </a:r>
            <a:endParaRPr lang="cs-CZ" dirty="0"/>
          </a:p>
          <a:p>
            <a:r>
              <a:rPr lang="en-US" dirty="0"/>
              <a:t>Surgery </a:t>
            </a:r>
            <a:r>
              <a:rPr lang="en-US" dirty="0" err="1"/>
              <a:t>inavoidable</a:t>
            </a:r>
            <a:r>
              <a:rPr lang="en-US" dirty="0"/>
              <a:t> in</a:t>
            </a:r>
            <a:r>
              <a:rPr lang="cs-CZ" dirty="0"/>
              <a:t> u</a:t>
            </a:r>
            <a:r>
              <a:rPr lang="en-US" dirty="0"/>
              <a:t>p to</a:t>
            </a:r>
            <a:r>
              <a:rPr lang="cs-CZ" dirty="0"/>
              <a:t> 35% </a:t>
            </a:r>
            <a:r>
              <a:rPr lang="cs-CZ" dirty="0" err="1"/>
              <a:t>pt</a:t>
            </a:r>
            <a:r>
              <a:rPr lang="en-US" dirty="0"/>
              <a:t>s</a:t>
            </a:r>
            <a:endParaRPr lang="cs-CZ" dirty="0"/>
          </a:p>
          <a:p>
            <a:r>
              <a:rPr lang="en-US" dirty="0"/>
              <a:t>1-year m</a:t>
            </a:r>
            <a:r>
              <a:rPr lang="cs-CZ" dirty="0" err="1"/>
              <a:t>ortalit</a:t>
            </a:r>
            <a:r>
              <a:rPr lang="en-US" dirty="0"/>
              <a:t>y</a:t>
            </a:r>
            <a:r>
              <a:rPr lang="cs-CZ" dirty="0"/>
              <a:t> 20% (</a:t>
            </a:r>
            <a:r>
              <a:rPr lang="en-US" dirty="0"/>
              <a:t>no change during last</a:t>
            </a:r>
            <a:r>
              <a:rPr lang="cs-CZ" dirty="0"/>
              <a:t> 20 </a:t>
            </a:r>
            <a:r>
              <a:rPr lang="en-US" dirty="0"/>
              <a:t>years</a:t>
            </a:r>
            <a:r>
              <a:rPr lang="cs-CZ" dirty="0"/>
              <a:t>) </a:t>
            </a:r>
          </a:p>
          <a:p>
            <a:r>
              <a:rPr lang="en-US" dirty="0"/>
              <a:t>The most valuable</a:t>
            </a:r>
            <a:r>
              <a:rPr lang="cs-CZ" dirty="0"/>
              <a:t> </a:t>
            </a:r>
            <a:r>
              <a:rPr lang="cs-CZ" dirty="0" err="1"/>
              <a:t>predi</a:t>
            </a:r>
            <a:r>
              <a:rPr lang="en-US" dirty="0"/>
              <a:t>c</a:t>
            </a:r>
            <a:r>
              <a:rPr lang="cs-CZ" dirty="0"/>
              <a:t>tor</a:t>
            </a:r>
            <a:r>
              <a:rPr lang="en-US" dirty="0"/>
              <a:t> of poor outcome is</a:t>
            </a:r>
            <a:r>
              <a:rPr lang="cs-CZ" dirty="0"/>
              <a:t> pH</a:t>
            </a:r>
            <a:r>
              <a:rPr lang="en-US" dirty="0"/>
              <a:t>&lt;</a:t>
            </a:r>
            <a:r>
              <a:rPr lang="cs-CZ" dirty="0"/>
              <a:t>7.20</a:t>
            </a:r>
            <a:r>
              <a:rPr lang="en-US" dirty="0"/>
              <a:t> (effusion)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147992" cy="1127639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cs-CZ" sz="3300" b="1" dirty="0">
                <a:solidFill>
                  <a:srgbClr val="FFC000"/>
                </a:solidFill>
              </a:rPr>
              <a:t>Classification of p</a:t>
            </a:r>
            <a:r>
              <a:rPr lang="cs-CZ" altLang="cs-CZ" sz="3300" b="1" dirty="0" err="1">
                <a:solidFill>
                  <a:srgbClr val="FFC000"/>
                </a:solidFill>
              </a:rPr>
              <a:t>arapneumonic</a:t>
            </a:r>
            <a:r>
              <a:rPr lang="cs-CZ" altLang="cs-CZ" sz="3300" b="1" dirty="0">
                <a:solidFill>
                  <a:srgbClr val="FFC000"/>
                </a:solidFill>
              </a:rPr>
              <a:t> </a:t>
            </a:r>
            <a:r>
              <a:rPr lang="en-US" altLang="cs-CZ" sz="3300" b="1" dirty="0">
                <a:solidFill>
                  <a:srgbClr val="FFC000"/>
                </a:solidFill>
              </a:rPr>
              <a:t>effusions</a:t>
            </a:r>
            <a:r>
              <a:rPr lang="cs-CZ" altLang="cs-CZ" sz="33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791840" cy="4546575"/>
          </a:xfrm>
        </p:spPr>
        <p:txBody>
          <a:bodyPr>
            <a:normAutofit fontScale="77500" lnSpcReduction="20000"/>
          </a:bodyPr>
          <a:lstStyle/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300" b="1" dirty="0"/>
              <a:t>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 l="19370" t="54134" r="22131" b="7376"/>
          <a:stretch>
            <a:fillRect/>
          </a:stretch>
        </p:blipFill>
        <p:spPr bwMode="auto">
          <a:xfrm>
            <a:off x="17140" y="2057978"/>
            <a:ext cx="9144000" cy="36752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pH</a:t>
            </a:r>
            <a:r>
              <a:rPr lang="en-US" sz="3200" b="1" dirty="0">
                <a:solidFill>
                  <a:srgbClr val="FFC000"/>
                </a:solidFill>
              </a:rPr>
              <a:t> of infectious effusion </a:t>
            </a:r>
            <a:r>
              <a:rPr lang="cs-CZ" sz="3200" b="1" dirty="0">
                <a:solidFill>
                  <a:srgbClr val="FFC000"/>
                </a:solidFill>
              </a:rPr>
              <a:t>– </a:t>
            </a:r>
            <a:r>
              <a:rPr lang="en-US" sz="3200" b="1" dirty="0">
                <a:solidFill>
                  <a:srgbClr val="FFC000"/>
                </a:solidFill>
              </a:rPr>
              <a:t>main decision-making parameter (for the introduction of </a:t>
            </a:r>
            <a:r>
              <a:rPr lang="en-US" sz="3200" b="1" dirty="0" err="1">
                <a:solidFill>
                  <a:srgbClr val="FFC000"/>
                </a:solidFill>
              </a:rPr>
              <a:t>i</a:t>
            </a:r>
            <a:r>
              <a:rPr lang="cs-CZ" sz="3200" b="1" dirty="0" err="1">
                <a:solidFill>
                  <a:srgbClr val="FFC000"/>
                </a:solidFill>
              </a:rPr>
              <a:t>nva</a:t>
            </a:r>
            <a:r>
              <a:rPr lang="en-US" sz="3200" b="1" dirty="0">
                <a:solidFill>
                  <a:srgbClr val="FFC000"/>
                </a:solidFill>
              </a:rPr>
              <a:t>s</a:t>
            </a:r>
            <a:r>
              <a:rPr lang="cs-CZ" sz="3200" b="1" dirty="0" err="1">
                <a:solidFill>
                  <a:srgbClr val="FFC000"/>
                </a:solidFill>
              </a:rPr>
              <a:t>iv</a:t>
            </a:r>
            <a:r>
              <a:rPr lang="en-US" sz="3200" b="1" dirty="0">
                <a:solidFill>
                  <a:srgbClr val="FFC000"/>
                </a:solidFill>
              </a:rPr>
              <a:t>e</a:t>
            </a:r>
            <a:r>
              <a:rPr lang="cs-CZ" sz="3200" b="1" dirty="0">
                <a:solidFill>
                  <a:srgbClr val="FFC000"/>
                </a:solidFill>
              </a:rPr>
              <a:t> procedur</a:t>
            </a:r>
            <a:r>
              <a:rPr lang="en-US" sz="3200" b="1" dirty="0" err="1">
                <a:solidFill>
                  <a:srgbClr val="FFC000"/>
                </a:solidFill>
              </a:rPr>
              <a:t>es</a:t>
            </a:r>
            <a:r>
              <a:rPr lang="en-US" sz="3200" b="1" dirty="0">
                <a:solidFill>
                  <a:srgbClr val="FFC000"/>
                </a:solidFill>
              </a:rPr>
              <a:t>)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9794" y="1600200"/>
            <a:ext cx="50424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419872" y="6165304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AJRCCM; 152: 1700-08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Presence of s</a:t>
            </a:r>
            <a:r>
              <a:rPr lang="cs-CZ" sz="3600" b="1" dirty="0" err="1">
                <a:solidFill>
                  <a:srgbClr val="FFC000"/>
                </a:solidFill>
              </a:rPr>
              <a:t>epta</a:t>
            </a:r>
            <a:r>
              <a:rPr lang="en-US" sz="3600" b="1" dirty="0" err="1">
                <a:solidFill>
                  <a:srgbClr val="FFC000"/>
                </a:solidFill>
              </a:rPr>
              <a:t>tion</a:t>
            </a:r>
            <a:r>
              <a:rPr lang="cs-CZ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can</a:t>
            </a:r>
            <a:r>
              <a:rPr lang="cs-CZ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modify lab results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988" y="1960240"/>
            <a:ext cx="3646884" cy="4997152"/>
          </a:xfrm>
        </p:spPr>
        <p:txBody>
          <a:bodyPr>
            <a:normAutofit/>
          </a:bodyPr>
          <a:lstStyle/>
          <a:p>
            <a:r>
              <a:rPr lang="cs-CZ" u="sng" dirty="0"/>
              <a:t>pH </a:t>
            </a:r>
            <a:r>
              <a:rPr lang="en-US" u="sng" dirty="0"/>
              <a:t>of effusion modified also by</a:t>
            </a:r>
            <a:r>
              <a:rPr lang="cs-CZ" u="sng" dirty="0"/>
              <a:t>:</a:t>
            </a:r>
          </a:p>
          <a:p>
            <a:endParaRPr lang="cs-CZ" u="sng" dirty="0"/>
          </a:p>
          <a:p>
            <a:r>
              <a:rPr lang="en-US" dirty="0"/>
              <a:t>Time delay (…lab)</a:t>
            </a:r>
            <a:endParaRPr lang="cs-CZ" dirty="0"/>
          </a:p>
          <a:p>
            <a:r>
              <a:rPr lang="en-US" dirty="0"/>
              <a:t>Air in syringe</a:t>
            </a:r>
            <a:r>
              <a:rPr lang="cs-CZ" dirty="0"/>
              <a:t> </a:t>
            </a:r>
          </a:p>
          <a:p>
            <a:r>
              <a:rPr lang="en-US" dirty="0"/>
              <a:t>Traces of l</a:t>
            </a:r>
            <a:r>
              <a:rPr lang="cs-CZ" dirty="0"/>
              <a:t>o</a:t>
            </a:r>
            <a:r>
              <a:rPr lang="en-US" dirty="0" err="1"/>
              <a:t>cal</a:t>
            </a:r>
            <a:r>
              <a:rPr lang="cs-CZ" dirty="0"/>
              <a:t> </a:t>
            </a:r>
            <a:r>
              <a:rPr lang="cs-CZ" dirty="0" err="1"/>
              <a:t>anest</a:t>
            </a:r>
            <a:r>
              <a:rPr lang="en-US" dirty="0" err="1"/>
              <a:t>hetics</a:t>
            </a:r>
            <a:endParaRPr lang="cs-CZ" dirty="0"/>
          </a:p>
          <a:p>
            <a:r>
              <a:rPr lang="cs-CZ" dirty="0"/>
              <a:t>Proteus</a:t>
            </a:r>
            <a:r>
              <a:rPr lang="en-US" dirty="0"/>
              <a:t>-infection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36047" r="43222" b="21625"/>
          <a:stretch>
            <a:fillRect/>
          </a:stretch>
        </p:blipFill>
        <p:spPr bwMode="auto">
          <a:xfrm>
            <a:off x="3491880" y="2016968"/>
            <a:ext cx="5652120" cy="41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C000"/>
                </a:solidFill>
              </a:rPr>
              <a:t>Pneumonia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53136"/>
          </a:xfrm>
        </p:spPr>
        <p:txBody>
          <a:bodyPr>
            <a:normAutofit/>
          </a:bodyPr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epidemilogical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 </a:t>
            </a:r>
            <a:r>
              <a:rPr lang="cs-CZ" dirty="0" err="1"/>
              <a:t>require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orptions</a:t>
            </a:r>
            <a:r>
              <a:rPr lang="cs-CZ" dirty="0"/>
              <a:t> and </a:t>
            </a:r>
            <a:r>
              <a:rPr lang="cs-CZ" dirty="0" err="1"/>
              <a:t>procedures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CAP (</a:t>
            </a:r>
            <a:r>
              <a:rPr lang="cs-CZ" dirty="0" err="1"/>
              <a:t>Community</a:t>
            </a:r>
            <a:r>
              <a:rPr lang="cs-CZ" dirty="0"/>
              <a:t>-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  <a:p>
            <a:r>
              <a:rPr lang="cs-CZ" dirty="0"/>
              <a:t>HAP (</a:t>
            </a:r>
            <a:r>
              <a:rPr lang="cs-CZ" dirty="0" err="1"/>
              <a:t>Hospital</a:t>
            </a:r>
            <a:r>
              <a:rPr lang="cs-CZ" dirty="0"/>
              <a:t>-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  <a:p>
            <a:r>
              <a:rPr lang="cs-CZ" dirty="0"/>
              <a:t>VAP (</a:t>
            </a:r>
            <a:r>
              <a:rPr lang="cs-CZ" dirty="0" err="1"/>
              <a:t>Ventilator</a:t>
            </a:r>
            <a:r>
              <a:rPr lang="cs-CZ" dirty="0"/>
              <a:t>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  <a:p>
            <a:r>
              <a:rPr lang="cs-CZ" dirty="0"/>
              <a:t>HCAP (</a:t>
            </a:r>
            <a:r>
              <a:rPr lang="cs-CZ" dirty="0" err="1"/>
              <a:t>Health</a:t>
            </a:r>
            <a:r>
              <a:rPr lang="cs-CZ" dirty="0"/>
              <a:t> Care-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Mi</a:t>
            </a:r>
            <a:r>
              <a:rPr lang="en-US" b="1" dirty="0">
                <a:solidFill>
                  <a:srgbClr val="FFC000"/>
                </a:solidFill>
              </a:rPr>
              <a:t>c</a:t>
            </a:r>
            <a:r>
              <a:rPr lang="cs-CZ" b="1" dirty="0" err="1">
                <a:solidFill>
                  <a:srgbClr val="FFC000"/>
                </a:solidFill>
              </a:rPr>
              <a:t>robiolog</a:t>
            </a:r>
            <a:r>
              <a:rPr lang="en-US" b="1" dirty="0">
                <a:solidFill>
                  <a:srgbClr val="FFC000"/>
                </a:solidFill>
              </a:rPr>
              <a:t>y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dirty="0"/>
              <a:t>Agent caught</a:t>
            </a:r>
            <a:r>
              <a:rPr lang="cs-CZ" dirty="0"/>
              <a:t> </a:t>
            </a:r>
            <a:r>
              <a:rPr lang="en-US" dirty="0"/>
              <a:t>only in </a:t>
            </a:r>
            <a:r>
              <a:rPr lang="en-US" dirty="0" err="1"/>
              <a:t>ca</a:t>
            </a:r>
            <a:r>
              <a:rPr lang="cs-CZ" dirty="0"/>
              <a:t> 50% </a:t>
            </a:r>
            <a:r>
              <a:rPr lang="en-US" dirty="0"/>
              <a:t>of infectious pleurisy cases </a:t>
            </a:r>
            <a:r>
              <a:rPr lang="cs-CZ" dirty="0"/>
              <a:t>(</a:t>
            </a:r>
            <a:r>
              <a:rPr lang="en-US" dirty="0"/>
              <a:t>incl.</a:t>
            </a:r>
            <a:r>
              <a:rPr lang="cs-CZ" dirty="0"/>
              <a:t> </a:t>
            </a:r>
            <a:r>
              <a:rPr lang="cs-CZ" dirty="0" err="1"/>
              <a:t>empy</a:t>
            </a:r>
            <a:r>
              <a:rPr lang="en-US" dirty="0" err="1"/>
              <a:t>ema</a:t>
            </a:r>
            <a:r>
              <a:rPr lang="cs-CZ" dirty="0"/>
              <a:t>!)</a:t>
            </a:r>
          </a:p>
          <a:p>
            <a:r>
              <a:rPr lang="cs-CZ" dirty="0"/>
              <a:t> Ino</a:t>
            </a:r>
            <a:r>
              <a:rPr lang="en-US" dirty="0" err="1"/>
              <a:t>culation</a:t>
            </a:r>
            <a:r>
              <a:rPr lang="cs-CZ" dirty="0"/>
              <a:t> </a:t>
            </a:r>
            <a:r>
              <a:rPr lang="en-US" dirty="0"/>
              <a:t>on</a:t>
            </a:r>
            <a:r>
              <a:rPr lang="cs-CZ" dirty="0"/>
              <a:t> </a:t>
            </a:r>
            <a:r>
              <a:rPr lang="en-US" dirty="0"/>
              <a:t>blood culture</a:t>
            </a:r>
            <a:r>
              <a:rPr lang="cs-CZ" dirty="0"/>
              <a:t> (</a:t>
            </a:r>
            <a:r>
              <a:rPr lang="cs-CZ" dirty="0" err="1"/>
              <a:t>aerob</a:t>
            </a:r>
            <a:r>
              <a:rPr lang="en-US" dirty="0" err="1"/>
              <a:t>ic</a:t>
            </a:r>
            <a:r>
              <a:rPr lang="cs-CZ" dirty="0"/>
              <a:t> a anaerob</a:t>
            </a:r>
            <a:r>
              <a:rPr lang="en-US" dirty="0" err="1"/>
              <a:t>ic</a:t>
            </a:r>
            <a:r>
              <a:rPr lang="en-US" dirty="0"/>
              <a:t> type</a:t>
            </a:r>
            <a:r>
              <a:rPr lang="cs-CZ" dirty="0"/>
              <a:t>) </a:t>
            </a:r>
            <a:r>
              <a:rPr lang="en-US" dirty="0"/>
              <a:t>increases pathogen detection by</a:t>
            </a:r>
            <a:r>
              <a:rPr lang="cs-CZ" dirty="0"/>
              <a:t> 20%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04958"/>
            <a:ext cx="5760640" cy="3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012160" y="4869160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Menzies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et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al</a:t>
            </a:r>
            <a:r>
              <a:rPr lang="cs-CZ" b="1" dirty="0">
                <a:solidFill>
                  <a:srgbClr val="FFFF00"/>
                </a:solidFill>
              </a:rPr>
              <a:t>, </a:t>
            </a:r>
            <a:r>
              <a:rPr lang="cs-CZ" b="1" dirty="0" err="1">
                <a:solidFill>
                  <a:srgbClr val="FFFF00"/>
                </a:solidFill>
              </a:rPr>
              <a:t>Thorax</a:t>
            </a:r>
            <a:r>
              <a:rPr lang="cs-CZ" b="1" dirty="0">
                <a:solidFill>
                  <a:srgbClr val="FFFF00"/>
                </a:solidFill>
              </a:rPr>
              <a:t> 2011; 66:658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Is empyema just a “pneumonia gone bad?”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263" y="1196752"/>
            <a:ext cx="6961113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18500" r="32290" b="13579"/>
          <a:stretch>
            <a:fillRect/>
          </a:stretch>
        </p:blipFill>
        <p:spPr bwMode="auto">
          <a:xfrm>
            <a:off x="611560" y="620688"/>
            <a:ext cx="7956376" cy="574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424936" cy="1143000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FFC000"/>
                </a:solidFill>
              </a:rPr>
              <a:t>Antibiotic</a:t>
            </a:r>
            <a:r>
              <a:rPr lang="en-US" sz="3600" b="1" dirty="0">
                <a:solidFill>
                  <a:srgbClr val="FFC000"/>
                </a:solidFill>
              </a:rPr>
              <a:t> treatment of infectious pleurisy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7091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cs-CZ" dirty="0" err="1">
                <a:solidFill>
                  <a:srgbClr val="FFFF00"/>
                </a:solidFill>
              </a:rPr>
              <a:t>Wrightson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et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al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Chest</a:t>
            </a:r>
            <a:r>
              <a:rPr lang="cs-CZ" dirty="0">
                <a:solidFill>
                  <a:srgbClr val="FFFF00"/>
                </a:solidFill>
              </a:rPr>
              <a:t> 2015 1:148(3)</a:t>
            </a:r>
          </a:p>
          <a:p>
            <a:endParaRPr lang="cs-CZ" dirty="0"/>
          </a:p>
          <a:p>
            <a:r>
              <a:rPr lang="en-US" dirty="0"/>
              <a:t>Target on</a:t>
            </a:r>
            <a:r>
              <a:rPr lang="cs-CZ" dirty="0"/>
              <a:t> </a:t>
            </a:r>
            <a:r>
              <a:rPr lang="cs-CZ" dirty="0" err="1"/>
              <a:t>strepto</a:t>
            </a:r>
            <a:r>
              <a:rPr lang="en-US" dirty="0" err="1"/>
              <a:t>cocci</a:t>
            </a:r>
            <a:r>
              <a:rPr lang="cs-CZ" dirty="0"/>
              <a:t>, </a:t>
            </a:r>
            <a:r>
              <a:rPr lang="cs-CZ" dirty="0" err="1"/>
              <a:t>S.aureus</a:t>
            </a:r>
            <a:r>
              <a:rPr lang="cs-CZ" dirty="0"/>
              <a:t>, G- </a:t>
            </a:r>
            <a:r>
              <a:rPr lang="en-US" dirty="0"/>
              <a:t>bacilli</a:t>
            </a:r>
            <a:r>
              <a:rPr lang="cs-CZ" dirty="0"/>
              <a:t>, anaerob</a:t>
            </a:r>
            <a:r>
              <a:rPr lang="en-US" dirty="0" err="1"/>
              <a:t>es</a:t>
            </a:r>
            <a:endParaRPr lang="cs-CZ" dirty="0"/>
          </a:p>
          <a:p>
            <a:r>
              <a:rPr lang="cs-CZ" dirty="0"/>
              <a:t>Anaerob</a:t>
            </a:r>
            <a:r>
              <a:rPr lang="en-US" dirty="0" err="1"/>
              <a:t>es</a:t>
            </a:r>
            <a:r>
              <a:rPr lang="cs-CZ" dirty="0"/>
              <a:t> </a:t>
            </a:r>
            <a:r>
              <a:rPr lang="en-US" dirty="0"/>
              <a:t>are less frequent</a:t>
            </a:r>
            <a:endParaRPr lang="cs-CZ" dirty="0"/>
          </a:p>
          <a:p>
            <a:r>
              <a:rPr lang="cs-CZ" dirty="0" err="1"/>
              <a:t>Mycoplasma</a:t>
            </a:r>
            <a:r>
              <a:rPr lang="cs-CZ" dirty="0"/>
              <a:t> </a:t>
            </a:r>
            <a:r>
              <a:rPr lang="en-US" dirty="0"/>
              <a:t>and</a:t>
            </a:r>
            <a:r>
              <a:rPr lang="cs-CZ" dirty="0"/>
              <a:t> </a:t>
            </a:r>
            <a:r>
              <a:rPr lang="cs-CZ" dirty="0" err="1"/>
              <a:t>Legionella</a:t>
            </a:r>
            <a:r>
              <a:rPr lang="cs-CZ" dirty="0"/>
              <a:t> </a:t>
            </a:r>
            <a:r>
              <a:rPr lang="en-US" dirty="0"/>
              <a:t>do not induce pleural effusions, i.e. </a:t>
            </a:r>
            <a:r>
              <a:rPr lang="cs-CZ" dirty="0"/>
              <a:t>n</a:t>
            </a:r>
            <a:r>
              <a:rPr lang="en-US" dirty="0"/>
              <a:t>o need for</a:t>
            </a:r>
            <a:r>
              <a:rPr lang="cs-CZ" dirty="0"/>
              <a:t> </a:t>
            </a:r>
            <a:r>
              <a:rPr lang="en-US" dirty="0"/>
              <a:t>anti</a:t>
            </a:r>
            <a:r>
              <a:rPr lang="cs-CZ" dirty="0" err="1"/>
              <a:t>bioti</a:t>
            </a:r>
            <a:r>
              <a:rPr lang="en-US" dirty="0" err="1"/>
              <a:t>cs</a:t>
            </a:r>
            <a:r>
              <a:rPr lang="en-US" dirty="0"/>
              <a:t> targeted on </a:t>
            </a:r>
            <a:r>
              <a:rPr lang="cs-CZ" dirty="0"/>
              <a:t>„</a:t>
            </a:r>
            <a:r>
              <a:rPr lang="cs-CZ" dirty="0" err="1"/>
              <a:t>atypic</a:t>
            </a:r>
            <a:r>
              <a:rPr lang="en-US" dirty="0" err="1"/>
              <a:t>als</a:t>
            </a:r>
            <a:r>
              <a:rPr lang="cs-CZ" dirty="0"/>
              <a:t>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528" y="116632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FFC000"/>
                </a:solidFill>
              </a:rPr>
              <a:t>CXR</a:t>
            </a:r>
            <a:r>
              <a:rPr lang="cs-CZ" sz="3400" b="1" dirty="0">
                <a:solidFill>
                  <a:srgbClr val="FFC000"/>
                </a:solidFill>
              </a:rPr>
              <a:t> / CT / </a:t>
            </a:r>
            <a:r>
              <a:rPr lang="en-US" sz="3400" b="1" dirty="0">
                <a:solidFill>
                  <a:srgbClr val="FFC000"/>
                </a:solidFill>
              </a:rPr>
              <a:t>chest ultrasound</a:t>
            </a:r>
            <a:r>
              <a:rPr lang="cs-CZ" sz="3400" b="1" dirty="0">
                <a:solidFill>
                  <a:srgbClr val="FFC000"/>
                </a:solidFill>
              </a:rPr>
              <a:t> – </a:t>
            </a:r>
            <a:r>
              <a:rPr lang="en-US" sz="3400" b="1" dirty="0">
                <a:solidFill>
                  <a:srgbClr val="FFC000"/>
                </a:solidFill>
              </a:rPr>
              <a:t>effusion </a:t>
            </a:r>
            <a:r>
              <a:rPr lang="en-US" sz="3400" b="1" dirty="0" err="1">
                <a:solidFill>
                  <a:srgbClr val="FFC000"/>
                </a:solidFill>
              </a:rPr>
              <a:t>volumetry</a:t>
            </a:r>
            <a:r>
              <a:rPr lang="en-US" sz="3400" b="1" dirty="0">
                <a:solidFill>
                  <a:srgbClr val="FFC000"/>
                </a:solidFill>
              </a:rPr>
              <a:t> and </a:t>
            </a:r>
            <a:r>
              <a:rPr lang="cs-CZ" sz="3400" b="1" dirty="0">
                <a:solidFill>
                  <a:srgbClr val="FFC000"/>
                </a:solidFill>
              </a:rPr>
              <a:t>septa</a:t>
            </a:r>
            <a:r>
              <a:rPr lang="en-US" sz="3400" b="1" dirty="0" err="1">
                <a:solidFill>
                  <a:srgbClr val="FFC000"/>
                </a:solidFill>
              </a:rPr>
              <a:t>tion</a:t>
            </a:r>
            <a:endParaRPr lang="cs-CZ" sz="3400" b="1" dirty="0">
              <a:solidFill>
                <a:srgbClr val="FFC000"/>
              </a:solidFill>
            </a:endParaRPr>
          </a:p>
        </p:txBody>
      </p:sp>
      <p:pic>
        <p:nvPicPr>
          <p:cNvPr id="5" name="Obrázek 1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29093" t="27431" r="24842" b="11612"/>
          <a:stretch/>
        </p:blipFill>
        <p:spPr bwMode="auto">
          <a:xfrm>
            <a:off x="0" y="3861048"/>
            <a:ext cx="273630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5868144" y="1340768"/>
            <a:ext cx="3275856" cy="551723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AP </a:t>
            </a:r>
            <a:r>
              <a:rPr lang="en-US" dirty="0"/>
              <a:t>CXR </a:t>
            </a:r>
            <a:r>
              <a:rPr lang="cs-CZ" dirty="0"/>
              <a:t>„</a:t>
            </a:r>
            <a:r>
              <a:rPr lang="en-US" dirty="0"/>
              <a:t>finds</a:t>
            </a:r>
            <a:r>
              <a:rPr lang="cs-CZ" dirty="0"/>
              <a:t>“ </a:t>
            </a:r>
            <a:r>
              <a:rPr lang="en-US" dirty="0"/>
              <a:t>more than </a:t>
            </a:r>
            <a:r>
              <a:rPr lang="cs-CZ" dirty="0"/>
              <a:t>200ml </a:t>
            </a:r>
            <a:r>
              <a:rPr lang="en-US" dirty="0"/>
              <a:t>effusion </a:t>
            </a:r>
            <a:r>
              <a:rPr lang="cs-CZ" dirty="0"/>
              <a:t>/ septa</a:t>
            </a:r>
            <a:r>
              <a:rPr lang="en-US" dirty="0" err="1"/>
              <a:t>tion</a:t>
            </a:r>
            <a:r>
              <a:rPr lang="cs-CZ" dirty="0"/>
              <a:t> </a:t>
            </a:r>
            <a:r>
              <a:rPr lang="en-US" dirty="0"/>
              <a:t>usually missed</a:t>
            </a:r>
            <a:endParaRPr lang="cs-CZ" dirty="0"/>
          </a:p>
          <a:p>
            <a:r>
              <a:rPr lang="en-US" dirty="0"/>
              <a:t>Side CXR – accurate from </a:t>
            </a:r>
            <a:r>
              <a:rPr lang="cs-CZ" dirty="0"/>
              <a:t>50ml…</a:t>
            </a:r>
          </a:p>
          <a:p>
            <a:r>
              <a:rPr lang="cs-CZ" dirty="0"/>
              <a:t>CT </a:t>
            </a:r>
            <a:r>
              <a:rPr lang="en-US" dirty="0"/>
              <a:t>scan / tens of</a:t>
            </a:r>
            <a:r>
              <a:rPr lang="cs-CZ" dirty="0"/>
              <a:t> </a:t>
            </a:r>
            <a:r>
              <a:rPr lang="cs-CZ" dirty="0" err="1"/>
              <a:t>mililit</a:t>
            </a:r>
            <a:r>
              <a:rPr lang="en-US" dirty="0"/>
              <a:t>e</a:t>
            </a:r>
            <a:r>
              <a:rPr lang="cs-CZ" dirty="0"/>
              <a:t>r</a:t>
            </a:r>
            <a:r>
              <a:rPr lang="en-US" dirty="0"/>
              <a:t>s</a:t>
            </a:r>
            <a:r>
              <a:rPr lang="cs-CZ" dirty="0"/>
              <a:t>… / septa</a:t>
            </a:r>
            <a:r>
              <a:rPr lang="en-US" dirty="0" err="1"/>
              <a:t>tion</a:t>
            </a:r>
            <a:r>
              <a:rPr lang="en-US" dirty="0"/>
              <a:t> of long duration</a:t>
            </a:r>
            <a:r>
              <a:rPr lang="cs-CZ" dirty="0"/>
              <a:t> – </a:t>
            </a:r>
            <a:r>
              <a:rPr lang="en-US" dirty="0"/>
              <a:t>fibrous </a:t>
            </a:r>
            <a:r>
              <a:rPr lang="en-US" dirty="0" err="1"/>
              <a:t>septae</a:t>
            </a:r>
            <a:endParaRPr lang="cs-CZ" dirty="0"/>
          </a:p>
          <a:p>
            <a:r>
              <a:rPr lang="en-US" dirty="0"/>
              <a:t>Chest ultrasound – accurate from tens of ml </a:t>
            </a:r>
            <a:r>
              <a:rPr lang="cs-CZ" dirty="0"/>
              <a:t>/ </a:t>
            </a:r>
            <a:r>
              <a:rPr lang="en-US" dirty="0" err="1"/>
              <a:t>loculation</a:t>
            </a:r>
            <a:r>
              <a:rPr lang="en-US" dirty="0"/>
              <a:t> found from early stage </a:t>
            </a:r>
            <a:r>
              <a:rPr lang="en-US" dirty="0" err="1"/>
              <a:t>septation</a:t>
            </a:r>
            <a:r>
              <a:rPr lang="en-US" dirty="0"/>
              <a:t> </a:t>
            </a:r>
            <a:r>
              <a:rPr lang="cs-CZ" dirty="0"/>
              <a:t>… a</a:t>
            </a:r>
            <a:r>
              <a:rPr lang="en-US" dirty="0" err="1"/>
              <a:t>nd</a:t>
            </a:r>
            <a:r>
              <a:rPr lang="en-US" dirty="0"/>
              <a:t> without</a:t>
            </a:r>
            <a:r>
              <a:rPr lang="cs-CZ" dirty="0"/>
              <a:t> </a:t>
            </a:r>
            <a:r>
              <a:rPr lang="en-US" dirty="0" err="1"/>
              <a:t>ir</a:t>
            </a:r>
            <a:r>
              <a:rPr lang="cs-CZ" dirty="0"/>
              <a:t>radia</a:t>
            </a:r>
            <a:r>
              <a:rPr lang="en-US" dirty="0" err="1"/>
              <a:t>tion</a:t>
            </a:r>
            <a:r>
              <a:rPr lang="cs-CZ" dirty="0"/>
              <a:t>!</a:t>
            </a:r>
          </a:p>
          <a:p>
            <a:endParaRPr lang="cs-CZ" dirty="0"/>
          </a:p>
        </p:txBody>
      </p:sp>
      <p:pic>
        <p:nvPicPr>
          <p:cNvPr id="4" name="Obrázek 2"/>
          <p:cNvPicPr/>
          <p:nvPr/>
        </p:nvPicPr>
        <p:blipFill rotWithShape="1">
          <a:blip r:embed="rId3" cstate="print"/>
          <a:srcRect l="26471" t="17616" r="26155" b="7840"/>
          <a:stretch/>
        </p:blipFill>
        <p:spPr bwMode="auto">
          <a:xfrm>
            <a:off x="0" y="1268760"/>
            <a:ext cx="269979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4"/>
          <p:cNvPicPr/>
          <p:nvPr/>
        </p:nvPicPr>
        <p:blipFill rotWithShape="1">
          <a:blip r:embed="rId4" cstate="print"/>
          <a:srcRect l="27719" t="28373" r="27023" b="11237"/>
          <a:stretch/>
        </p:blipFill>
        <p:spPr bwMode="auto">
          <a:xfrm>
            <a:off x="2843808" y="4149080"/>
            <a:ext cx="2950157" cy="252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5" cstate="print"/>
          <a:srcRect l="37106" t="30746" r="31697" b="24548"/>
          <a:stretch/>
        </p:blipFill>
        <p:spPr bwMode="auto">
          <a:xfrm>
            <a:off x="2771800" y="1268760"/>
            <a:ext cx="3096344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FFC000"/>
                </a:solidFill>
              </a:rPr>
              <a:t>Predi</a:t>
            </a:r>
            <a:r>
              <a:rPr lang="en-US" sz="3600" b="1" dirty="0" err="1">
                <a:solidFill>
                  <a:srgbClr val="FFC000"/>
                </a:solidFill>
              </a:rPr>
              <a:t>ction</a:t>
            </a:r>
            <a:r>
              <a:rPr lang="en-US" sz="3600" b="1" dirty="0">
                <a:solidFill>
                  <a:srgbClr val="FFC000"/>
                </a:solidFill>
              </a:rPr>
              <a:t> of poor outcome in infectious pleurisy</a:t>
            </a:r>
            <a:r>
              <a:rPr lang="cs-CZ" sz="36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en-US" dirty="0"/>
              <a:t>Ultrasound</a:t>
            </a:r>
            <a:r>
              <a:rPr lang="cs-CZ" dirty="0"/>
              <a:t> </a:t>
            </a:r>
            <a:r>
              <a:rPr lang="en-US" dirty="0"/>
              <a:t>proven</a:t>
            </a:r>
            <a:r>
              <a:rPr lang="cs-CZ" dirty="0"/>
              <a:t> </a:t>
            </a:r>
            <a:r>
              <a:rPr lang="en-US" dirty="0" err="1"/>
              <a:t>loculation</a:t>
            </a:r>
            <a:r>
              <a:rPr lang="cs-CZ" dirty="0"/>
              <a:t> (</a:t>
            </a:r>
            <a:r>
              <a:rPr lang="cs-CZ" b="1" dirty="0" err="1">
                <a:solidFill>
                  <a:srgbClr val="FFFF00"/>
                </a:solidFill>
              </a:rPr>
              <a:t>Chen</a:t>
            </a:r>
            <a:r>
              <a:rPr lang="cs-CZ" b="1" dirty="0">
                <a:solidFill>
                  <a:srgbClr val="FFFF00"/>
                </a:solidFill>
              </a:rPr>
              <a:t> et al, 2001 J </a:t>
            </a:r>
            <a:r>
              <a:rPr lang="cs-CZ" b="1" dirty="0" err="1">
                <a:solidFill>
                  <a:srgbClr val="FFFF00"/>
                </a:solidFill>
              </a:rPr>
              <a:t>Ultrasound</a:t>
            </a:r>
            <a:r>
              <a:rPr lang="cs-CZ" b="1" dirty="0">
                <a:solidFill>
                  <a:srgbClr val="FFFF00"/>
                </a:solidFill>
              </a:rPr>
              <a:t> Med 19:837-43</a:t>
            </a:r>
            <a:r>
              <a:rPr lang="cs-CZ" dirty="0"/>
              <a:t>):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 </a:t>
            </a:r>
            <a:r>
              <a:rPr lang="en-US" dirty="0"/>
              <a:t>Longer </a:t>
            </a:r>
            <a:r>
              <a:rPr lang="cs-CZ" dirty="0" err="1"/>
              <a:t>hospital</a:t>
            </a:r>
            <a:r>
              <a:rPr lang="en-US" dirty="0"/>
              <a:t> stay</a:t>
            </a: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 </a:t>
            </a:r>
            <a:r>
              <a:rPr lang="en-US" dirty="0"/>
              <a:t>More frequent use of</a:t>
            </a:r>
            <a:r>
              <a:rPr lang="cs-CZ" dirty="0"/>
              <a:t> </a:t>
            </a:r>
            <a:r>
              <a:rPr lang="cs-CZ" dirty="0" err="1"/>
              <a:t>intrapleur</a:t>
            </a:r>
            <a:r>
              <a:rPr lang="en-US" dirty="0"/>
              <a:t>al</a:t>
            </a:r>
            <a:r>
              <a:rPr lang="cs-CZ" dirty="0"/>
              <a:t> </a:t>
            </a:r>
            <a:r>
              <a:rPr lang="cs-CZ" dirty="0" err="1"/>
              <a:t>fibrinoly</a:t>
            </a:r>
            <a:r>
              <a:rPr lang="en-US" dirty="0"/>
              <a:t>tics</a:t>
            </a: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 </a:t>
            </a:r>
            <a:r>
              <a:rPr lang="en-US" dirty="0"/>
              <a:t>Higher rate of </a:t>
            </a:r>
            <a:r>
              <a:rPr lang="en-US" dirty="0" err="1"/>
              <a:t>su</a:t>
            </a:r>
            <a:r>
              <a:rPr lang="cs-CZ" dirty="0" err="1"/>
              <a:t>rgic</a:t>
            </a:r>
            <a:r>
              <a:rPr lang="en-US" dirty="0"/>
              <a:t>al</a:t>
            </a:r>
            <a:r>
              <a:rPr lang="cs-CZ" dirty="0"/>
              <a:t> </a:t>
            </a:r>
            <a:r>
              <a:rPr lang="en-US" dirty="0"/>
              <a:t>intervention</a:t>
            </a: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RAPID </a:t>
            </a:r>
            <a:r>
              <a:rPr lang="cs-CZ" dirty="0" err="1"/>
              <a:t>score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RAPID </a:t>
            </a:r>
            <a:r>
              <a:rPr lang="cs-CZ" b="1" dirty="0" err="1">
                <a:solidFill>
                  <a:srgbClr val="FFC000"/>
                </a:solidFill>
              </a:rPr>
              <a:t>score</a:t>
            </a:r>
            <a:r>
              <a:rPr lang="cs-CZ" b="1" dirty="0">
                <a:solidFill>
                  <a:srgbClr val="FFC000"/>
                </a:solidFill>
              </a:rPr>
              <a:t> - MIST 1 a 2 </a:t>
            </a:r>
            <a:r>
              <a:rPr lang="en-US" b="1" dirty="0">
                <a:solidFill>
                  <a:srgbClr val="FFC000"/>
                </a:solidFill>
              </a:rPr>
              <a:t>studies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700389"/>
            <a:ext cx="8229600" cy="608931"/>
          </a:xfrm>
        </p:spPr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Chest</a:t>
            </a:r>
            <a:r>
              <a:rPr lang="cs-CZ" dirty="0">
                <a:solidFill>
                  <a:srgbClr val="FFFF00"/>
                </a:solidFill>
              </a:rPr>
              <a:t> 2015; 145(4): 848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426" t="11438" r="35136" b="21213"/>
          <a:stretch>
            <a:fillRect/>
          </a:stretch>
        </p:blipFill>
        <p:spPr bwMode="auto">
          <a:xfrm>
            <a:off x="35496" y="1412776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022179" cy="51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C000"/>
                </a:solidFill>
              </a:rPr>
              <a:t>Intrapleur</a:t>
            </a:r>
            <a:r>
              <a:rPr lang="en-US" b="1" dirty="0">
                <a:solidFill>
                  <a:srgbClr val="FFC000"/>
                </a:solidFill>
              </a:rPr>
              <a:t>a</a:t>
            </a:r>
            <a:r>
              <a:rPr lang="cs-CZ" b="1" dirty="0">
                <a:solidFill>
                  <a:srgbClr val="FFC000"/>
                </a:solidFill>
              </a:rPr>
              <a:t>l </a:t>
            </a:r>
            <a:r>
              <a:rPr lang="cs-CZ" b="1" dirty="0" err="1">
                <a:solidFill>
                  <a:srgbClr val="FFC000"/>
                </a:solidFill>
              </a:rPr>
              <a:t>tr</a:t>
            </a:r>
            <a:r>
              <a:rPr lang="en-US" b="1" dirty="0">
                <a:solidFill>
                  <a:srgbClr val="FFC000"/>
                </a:solidFill>
              </a:rPr>
              <a:t>e</a:t>
            </a:r>
            <a:r>
              <a:rPr lang="cs-CZ" b="1" dirty="0">
                <a:solidFill>
                  <a:srgbClr val="FFC000"/>
                </a:solidFill>
              </a:rPr>
              <a:t>a</a:t>
            </a:r>
            <a:r>
              <a:rPr lang="en-US" b="1" dirty="0" err="1">
                <a:solidFill>
                  <a:srgbClr val="FFC000"/>
                </a:solidFill>
              </a:rPr>
              <a:t>tment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29200"/>
          </a:xfrm>
        </p:spPr>
        <p:txBody>
          <a:bodyPr>
            <a:normAutofit fontScale="92500"/>
          </a:bodyPr>
          <a:lstStyle/>
          <a:p>
            <a:r>
              <a:rPr lang="cs-CZ" dirty="0"/>
              <a:t>MIST1</a:t>
            </a:r>
            <a:r>
              <a:rPr lang="en-US" dirty="0"/>
              <a:t> study</a:t>
            </a:r>
            <a:r>
              <a:rPr lang="cs-CZ" dirty="0"/>
              <a:t>: </a:t>
            </a:r>
            <a:r>
              <a:rPr lang="cs-CZ" dirty="0" err="1"/>
              <a:t>intrapleur</a:t>
            </a:r>
            <a:r>
              <a:rPr lang="en-US" dirty="0"/>
              <a:t>a</a:t>
            </a:r>
            <a:r>
              <a:rPr lang="cs-CZ" dirty="0"/>
              <a:t>l </a:t>
            </a:r>
            <a:r>
              <a:rPr lang="cs-CZ" dirty="0" err="1"/>
              <a:t>streptokin</a:t>
            </a:r>
            <a:r>
              <a:rPr lang="en-US" dirty="0" err="1"/>
              <a:t>ase</a:t>
            </a:r>
            <a:r>
              <a:rPr lang="cs-CZ" dirty="0"/>
              <a:t> </a:t>
            </a:r>
            <a:r>
              <a:rPr lang="en-US" dirty="0"/>
              <a:t>not effective</a:t>
            </a:r>
            <a:r>
              <a:rPr lang="cs-CZ" dirty="0"/>
              <a:t> (</a:t>
            </a:r>
            <a:r>
              <a:rPr lang="cs-CZ" b="1" dirty="0">
                <a:solidFill>
                  <a:srgbClr val="FFFF00"/>
                </a:solidFill>
              </a:rPr>
              <a:t>NEJM; 352: 865-874</a:t>
            </a:r>
            <a:r>
              <a:rPr lang="cs-CZ" dirty="0"/>
              <a:t>) </a:t>
            </a:r>
          </a:p>
          <a:p>
            <a:r>
              <a:rPr lang="cs-CZ" dirty="0"/>
              <a:t>MIST2</a:t>
            </a:r>
            <a:r>
              <a:rPr lang="en-US" dirty="0"/>
              <a:t> study</a:t>
            </a:r>
            <a:r>
              <a:rPr lang="cs-CZ" dirty="0"/>
              <a:t>: t-PA </a:t>
            </a:r>
            <a:r>
              <a:rPr lang="en-US" dirty="0"/>
              <a:t>(</a:t>
            </a:r>
            <a:r>
              <a:rPr lang="en-US" dirty="0" err="1"/>
              <a:t>alteplase</a:t>
            </a:r>
            <a:r>
              <a:rPr lang="en-US" dirty="0"/>
              <a:t>) </a:t>
            </a:r>
            <a:r>
              <a:rPr lang="cs-CZ" dirty="0"/>
              <a:t>+ </a:t>
            </a:r>
            <a:r>
              <a:rPr lang="cs-CZ" dirty="0" err="1"/>
              <a:t>DNa</a:t>
            </a:r>
            <a:r>
              <a:rPr lang="en-US" dirty="0"/>
              <a:t>se</a:t>
            </a:r>
            <a:r>
              <a:rPr lang="cs-CZ" dirty="0"/>
              <a:t> </a:t>
            </a:r>
            <a:r>
              <a:rPr lang="en-US" dirty="0" err="1"/>
              <a:t>increas</a:t>
            </a:r>
            <a:r>
              <a:rPr lang="cs-CZ" dirty="0"/>
              <a:t>e </a:t>
            </a:r>
            <a:r>
              <a:rPr lang="cs-CZ" dirty="0" err="1"/>
              <a:t>dr</a:t>
            </a:r>
            <a:r>
              <a:rPr lang="en-US" dirty="0" err="1"/>
              <a:t>ainage</a:t>
            </a:r>
            <a:r>
              <a:rPr lang="en-US" dirty="0"/>
              <a:t> of pleural fluid</a:t>
            </a:r>
            <a:r>
              <a:rPr lang="cs-CZ" dirty="0"/>
              <a:t>, </a:t>
            </a:r>
            <a:r>
              <a:rPr lang="en-US" dirty="0"/>
              <a:t>decrease the duration of hospital treatment and the rate of surgery</a:t>
            </a:r>
            <a:r>
              <a:rPr lang="cs-CZ" dirty="0"/>
              <a:t> (</a:t>
            </a:r>
            <a:r>
              <a:rPr lang="cs-CZ" b="1" dirty="0">
                <a:solidFill>
                  <a:srgbClr val="FFFF00"/>
                </a:solidFill>
              </a:rPr>
              <a:t>NEJM; 365: 518-526</a:t>
            </a:r>
            <a:r>
              <a:rPr lang="cs-CZ" dirty="0"/>
              <a:t>)</a:t>
            </a:r>
            <a:r>
              <a:rPr lang="en-US" dirty="0"/>
              <a:t>, but</a:t>
            </a:r>
            <a:r>
              <a:rPr lang="cs-CZ" dirty="0"/>
              <a:t>…</a:t>
            </a:r>
            <a:r>
              <a:rPr lang="en-US" dirty="0"/>
              <a:t> high costs</a:t>
            </a:r>
            <a:r>
              <a:rPr lang="cs-CZ" dirty="0"/>
              <a:t> </a:t>
            </a:r>
          </a:p>
          <a:p>
            <a:r>
              <a:rPr lang="cs-CZ" dirty="0"/>
              <a:t>Ir</a:t>
            </a:r>
            <a:r>
              <a:rPr lang="en-US" dirty="0"/>
              <a:t>r</a:t>
            </a:r>
            <a:r>
              <a:rPr lang="cs-CZ" dirty="0" err="1"/>
              <a:t>iga</a:t>
            </a:r>
            <a:r>
              <a:rPr lang="en-US" dirty="0" err="1"/>
              <a:t>tion</a:t>
            </a:r>
            <a:r>
              <a:rPr lang="cs-CZ" dirty="0"/>
              <a:t> </a:t>
            </a:r>
            <a:r>
              <a:rPr lang="en-US" dirty="0"/>
              <a:t>by </a:t>
            </a:r>
            <a:r>
              <a:rPr lang="cs-CZ" dirty="0"/>
              <a:t>3x </a:t>
            </a:r>
            <a:r>
              <a:rPr lang="en-US" dirty="0"/>
              <a:t>daily</a:t>
            </a:r>
            <a:r>
              <a:rPr lang="cs-CZ" dirty="0"/>
              <a:t> 250ml </a:t>
            </a:r>
            <a:r>
              <a:rPr lang="en-US" dirty="0"/>
              <a:t>of saline increase </a:t>
            </a:r>
            <a:r>
              <a:rPr lang="cs-CZ" dirty="0" err="1"/>
              <a:t>dr</a:t>
            </a:r>
            <a:r>
              <a:rPr lang="en-US" dirty="0" err="1"/>
              <a:t>ainage</a:t>
            </a:r>
            <a:r>
              <a:rPr lang="en-US" dirty="0"/>
              <a:t> of pleural fluid and</a:t>
            </a:r>
            <a:r>
              <a:rPr lang="cs-CZ" dirty="0"/>
              <a:t> </a:t>
            </a:r>
            <a:r>
              <a:rPr lang="en-US" dirty="0"/>
              <a:t>decrease the need for surgery</a:t>
            </a:r>
            <a:r>
              <a:rPr lang="cs-CZ" dirty="0"/>
              <a:t> (</a:t>
            </a:r>
            <a:r>
              <a:rPr lang="cs-CZ" b="1" dirty="0" err="1">
                <a:solidFill>
                  <a:srgbClr val="FFFF00"/>
                </a:solidFill>
              </a:rPr>
              <a:t>Hooper</a:t>
            </a:r>
            <a:r>
              <a:rPr lang="cs-CZ" b="1" dirty="0">
                <a:solidFill>
                  <a:srgbClr val="FFFF00"/>
                </a:solidFill>
              </a:rPr>
              <a:t> et al, ERJ 2015</a:t>
            </a:r>
            <a:r>
              <a:rPr lang="cs-CZ" dirty="0"/>
              <a:t>)… </a:t>
            </a:r>
            <a:r>
              <a:rPr lang="en-US" dirty="0"/>
              <a:t>low cost treatment</a:t>
            </a:r>
            <a:endParaRPr lang="cs-CZ" dirty="0"/>
          </a:p>
          <a:p>
            <a:r>
              <a:rPr lang="cs-CZ" dirty="0"/>
              <a:t>10/2017 MIST3</a:t>
            </a:r>
            <a:r>
              <a:rPr lang="en-US" dirty="0"/>
              <a:t> initiated</a:t>
            </a:r>
            <a:r>
              <a:rPr lang="cs-CZ" dirty="0"/>
              <a:t>: </a:t>
            </a:r>
            <a:r>
              <a:rPr lang="en-US" dirty="0"/>
              <a:t>3 cohorts are </a:t>
            </a:r>
            <a:r>
              <a:rPr lang="cs-CZ" dirty="0" err="1"/>
              <a:t>randomiz</a:t>
            </a:r>
            <a:r>
              <a:rPr lang="en-US" dirty="0" err="1"/>
              <a:t>ed</a:t>
            </a:r>
            <a:r>
              <a:rPr lang="en-US" dirty="0"/>
              <a:t>&gt; early V</a:t>
            </a:r>
            <a:r>
              <a:rPr lang="cs-CZ" dirty="0"/>
              <a:t>ATS </a:t>
            </a:r>
            <a:r>
              <a:rPr lang="cs-CZ" dirty="0" err="1"/>
              <a:t>vs</a:t>
            </a:r>
            <a:r>
              <a:rPr lang="cs-CZ" dirty="0"/>
              <a:t> t-PA + </a:t>
            </a:r>
            <a:r>
              <a:rPr lang="cs-CZ" dirty="0" err="1"/>
              <a:t>DNa</a:t>
            </a:r>
            <a:r>
              <a:rPr lang="en-US" dirty="0"/>
              <a:t>se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en-US" dirty="0"/>
              <a:t>c</a:t>
            </a:r>
            <a:r>
              <a:rPr lang="cs-CZ" dirty="0"/>
              <a:t>on</a:t>
            </a:r>
            <a:r>
              <a:rPr lang="en-US" dirty="0"/>
              <a:t>s</a:t>
            </a:r>
            <a:r>
              <a:rPr lang="cs-CZ" dirty="0" err="1"/>
              <a:t>ervativ</a:t>
            </a:r>
            <a:r>
              <a:rPr lang="en-US" dirty="0"/>
              <a:t>e therapy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Further remarks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diameter of pleural catheter (chest tube) has no effect on treatment outcomes</a:t>
            </a:r>
            <a:r>
              <a:rPr lang="cs-CZ" dirty="0"/>
              <a:t> (</a:t>
            </a:r>
            <a:r>
              <a:rPr lang="cs-CZ" dirty="0" err="1">
                <a:solidFill>
                  <a:srgbClr val="FFFF00"/>
                </a:solidFill>
              </a:rPr>
              <a:t>Chest</a:t>
            </a:r>
            <a:r>
              <a:rPr lang="cs-CZ" dirty="0">
                <a:solidFill>
                  <a:srgbClr val="FFFF00"/>
                </a:solidFill>
              </a:rPr>
              <a:t> 2009</a:t>
            </a:r>
            <a:endParaRPr lang="cs-CZ" dirty="0"/>
          </a:p>
          <a:p>
            <a:r>
              <a:rPr lang="en-US" dirty="0" err="1"/>
              <a:t>Purulency</a:t>
            </a:r>
            <a:r>
              <a:rPr lang="en-US" dirty="0"/>
              <a:t> of the effusion (macroscopic feature) has no prognostic value </a:t>
            </a:r>
            <a:r>
              <a:rPr lang="cs-CZ" dirty="0"/>
              <a:t>(</a:t>
            </a:r>
            <a:r>
              <a:rPr lang="en-US" dirty="0"/>
              <a:t>treatment success</a:t>
            </a:r>
            <a:r>
              <a:rPr lang="cs-CZ" dirty="0"/>
              <a:t> </a:t>
            </a:r>
            <a:r>
              <a:rPr lang="en-US" dirty="0"/>
              <a:t>depends on</a:t>
            </a:r>
            <a:r>
              <a:rPr lang="cs-CZ" b="1" dirty="0">
                <a:solidFill>
                  <a:srgbClr val="FFC000"/>
                </a:solidFill>
              </a:rPr>
              <a:t> pH</a:t>
            </a:r>
            <a:r>
              <a:rPr lang="en-US" b="1" dirty="0">
                <a:solidFill>
                  <a:srgbClr val="FFC000"/>
                </a:solidFill>
              </a:rPr>
              <a:t>&lt;</a:t>
            </a:r>
            <a:r>
              <a:rPr lang="cs-CZ" b="1" dirty="0">
                <a:solidFill>
                  <a:srgbClr val="FFC000"/>
                </a:solidFill>
              </a:rPr>
              <a:t>7.20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C000"/>
                </a:solidFill>
              </a:rPr>
              <a:t>the presence of </a:t>
            </a:r>
            <a:r>
              <a:rPr lang="en-US" b="1" dirty="0" err="1">
                <a:solidFill>
                  <a:srgbClr val="FFC000"/>
                </a:solidFill>
              </a:rPr>
              <a:t>loculation</a:t>
            </a:r>
            <a:r>
              <a:rPr lang="cs-CZ" dirty="0"/>
              <a:t>)</a:t>
            </a:r>
          </a:p>
          <a:p>
            <a:r>
              <a:rPr lang="en-US" dirty="0"/>
              <a:t>(medical) </a:t>
            </a:r>
            <a:r>
              <a:rPr lang="en-US" dirty="0" err="1"/>
              <a:t>thoracoscopy</a:t>
            </a:r>
            <a:r>
              <a:rPr lang="cs-CZ" dirty="0"/>
              <a:t> – </a:t>
            </a:r>
            <a:r>
              <a:rPr lang="en-US" dirty="0"/>
              <a:t>a rising star… </a:t>
            </a:r>
            <a:r>
              <a:rPr lang="cs-CZ" dirty="0"/>
              <a:t>91%</a:t>
            </a:r>
            <a:r>
              <a:rPr lang="en-US" dirty="0"/>
              <a:t> success rate in complicated infectious pleurisy treatment</a:t>
            </a:r>
            <a:r>
              <a:rPr lang="cs-CZ" dirty="0"/>
              <a:t> (</a:t>
            </a:r>
            <a:r>
              <a:rPr lang="cs-CZ" b="1" dirty="0" err="1">
                <a:solidFill>
                  <a:srgbClr val="FFFF00"/>
                </a:solidFill>
              </a:rPr>
              <a:t>Brutsche</a:t>
            </a:r>
            <a:r>
              <a:rPr lang="cs-CZ" b="1" dirty="0">
                <a:solidFill>
                  <a:srgbClr val="FFFF00"/>
                </a:solidFill>
              </a:rPr>
              <a:t> et al, </a:t>
            </a:r>
            <a:r>
              <a:rPr lang="cs-CZ" b="1" dirty="0" err="1">
                <a:solidFill>
                  <a:srgbClr val="FFFF00"/>
                </a:solidFill>
              </a:rPr>
              <a:t>Chest</a:t>
            </a:r>
            <a:r>
              <a:rPr lang="cs-CZ" b="1" dirty="0">
                <a:solidFill>
                  <a:srgbClr val="FFFF00"/>
                </a:solidFill>
              </a:rPr>
              <a:t> 2005;128:5</a:t>
            </a:r>
            <a:r>
              <a:rPr lang="cs-CZ" dirty="0"/>
              <a:t>)</a:t>
            </a:r>
          </a:p>
          <a:p>
            <a:r>
              <a:rPr lang="cs-CZ" dirty="0"/>
              <a:t>N</a:t>
            </a:r>
            <a:r>
              <a:rPr lang="en-US" dirty="0"/>
              <a:t>o</a:t>
            </a:r>
            <a:r>
              <a:rPr lang="cs-CZ" dirty="0"/>
              <a:t> </a:t>
            </a:r>
            <a:r>
              <a:rPr lang="en-US" dirty="0"/>
              <a:t>study stated when is the ideal timing of surgery (if needed)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04665"/>
            <a:ext cx="8496944" cy="936104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 err="1">
                <a:solidFill>
                  <a:srgbClr val="FFC000"/>
                </a:solidFill>
              </a:rPr>
              <a:t>Parapneumonic</a:t>
            </a:r>
            <a:r>
              <a:rPr lang="cs-CZ" altLang="cs-CZ" sz="3300" b="1" dirty="0">
                <a:solidFill>
                  <a:srgbClr val="FFC000"/>
                </a:solidFill>
              </a:rPr>
              <a:t> </a:t>
            </a:r>
            <a:r>
              <a:rPr lang="cs-CZ" altLang="cs-CZ" sz="3300" b="1" dirty="0" err="1">
                <a:solidFill>
                  <a:srgbClr val="FFC000"/>
                </a:solidFill>
              </a:rPr>
              <a:t>effusion</a:t>
            </a:r>
            <a:r>
              <a:rPr lang="cs-CZ" altLang="cs-CZ" sz="3300" b="1" dirty="0">
                <a:solidFill>
                  <a:srgbClr val="FFC000"/>
                </a:solidFill>
              </a:rPr>
              <a:t> – </a:t>
            </a:r>
            <a:r>
              <a:rPr lang="cs-CZ" altLang="cs-CZ" sz="3300" b="1" dirty="0" err="1">
                <a:solidFill>
                  <a:srgbClr val="FFC000"/>
                </a:solidFill>
              </a:rPr>
              <a:t>main</a:t>
            </a:r>
            <a:r>
              <a:rPr lang="cs-CZ" altLang="cs-CZ" sz="3300" b="1" dirty="0">
                <a:solidFill>
                  <a:srgbClr val="FFC000"/>
                </a:solidFill>
              </a:rPr>
              <a:t> </a:t>
            </a:r>
            <a:r>
              <a:rPr lang="cs-CZ" altLang="cs-CZ" sz="3300" b="1" dirty="0" err="1">
                <a:solidFill>
                  <a:srgbClr val="FFC000"/>
                </a:solidFill>
              </a:rPr>
              <a:t>points</a:t>
            </a:r>
            <a:r>
              <a:rPr lang="cs-CZ" altLang="cs-CZ" sz="3300" b="1" dirty="0">
                <a:solidFill>
                  <a:srgbClr val="FFC000"/>
                </a:solidFill>
              </a:rPr>
              <a:t> </a:t>
            </a:r>
            <a:r>
              <a:rPr lang="cs-CZ" altLang="cs-CZ" sz="3300" b="1" dirty="0" err="1">
                <a:solidFill>
                  <a:srgbClr val="FFC000"/>
                </a:solidFill>
              </a:rPr>
              <a:t>of</a:t>
            </a:r>
            <a:r>
              <a:rPr lang="cs-CZ" altLang="cs-CZ" sz="3300" b="1" dirty="0">
                <a:solidFill>
                  <a:srgbClr val="FFC000"/>
                </a:solidFill>
              </a:rPr>
              <a:t> care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07504" y="1582735"/>
            <a:ext cx="4202416" cy="5446665"/>
          </a:xfrm>
        </p:spPr>
        <p:txBody>
          <a:bodyPr>
            <a:normAutofit fontScale="92500" lnSpcReduction="20000"/>
          </a:bodyPr>
          <a:lstStyle/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 err="1"/>
              <a:t>Antibiotics</a:t>
            </a:r>
            <a:r>
              <a:rPr lang="cs-CZ" altLang="cs-CZ" dirty="0"/>
              <a:t> – </a:t>
            </a:r>
            <a:r>
              <a:rPr lang="cs-CZ" altLang="cs-CZ" dirty="0" err="1"/>
              <a:t>empiric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microbiology-guided</a:t>
            </a:r>
            <a:endParaRPr lang="cs-CZ" altLang="cs-CZ" dirty="0"/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 err="1"/>
              <a:t>Thoracentesis</a:t>
            </a:r>
            <a:r>
              <a:rPr lang="cs-CZ" altLang="cs-CZ" dirty="0"/>
              <a:t> – </a:t>
            </a:r>
            <a:r>
              <a:rPr lang="cs-CZ" altLang="cs-CZ" dirty="0" err="1"/>
              <a:t>effusions</a:t>
            </a:r>
            <a:r>
              <a:rPr lang="cs-CZ" altLang="cs-CZ" dirty="0"/>
              <a:t> </a:t>
            </a:r>
            <a:r>
              <a:rPr lang="cs-CZ" altLang="cs-CZ" dirty="0" err="1"/>
              <a:t>exceeding</a:t>
            </a:r>
            <a:r>
              <a:rPr lang="cs-CZ" altLang="cs-CZ" dirty="0"/>
              <a:t> 300-400ml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 err="1"/>
              <a:t>Chest</a:t>
            </a:r>
            <a:r>
              <a:rPr lang="cs-CZ" altLang="cs-CZ" dirty="0"/>
              <a:t> tube </a:t>
            </a:r>
            <a:r>
              <a:rPr lang="cs-CZ" altLang="cs-CZ" dirty="0" err="1"/>
              <a:t>insertion</a:t>
            </a:r>
            <a:r>
              <a:rPr lang="cs-CZ" altLang="cs-CZ" dirty="0"/>
              <a:t> – </a:t>
            </a:r>
            <a:r>
              <a:rPr lang="cs-CZ" altLang="cs-CZ" dirty="0" err="1"/>
              <a:t>effusion</a:t>
            </a:r>
            <a:r>
              <a:rPr lang="cs-CZ" altLang="cs-CZ" dirty="0"/>
              <a:t> </a:t>
            </a:r>
            <a:r>
              <a:rPr lang="en-US" altLang="cs-CZ" dirty="0"/>
              <a:t>&gt;</a:t>
            </a:r>
            <a:r>
              <a:rPr lang="cs-CZ" altLang="cs-CZ" dirty="0"/>
              <a:t>500ml a</a:t>
            </a:r>
            <a:r>
              <a:rPr lang="en-US" altLang="cs-CZ" dirty="0" err="1"/>
              <a:t>nd</a:t>
            </a:r>
            <a:r>
              <a:rPr lang="cs-CZ" altLang="cs-CZ" dirty="0"/>
              <a:t> pH</a:t>
            </a:r>
            <a:r>
              <a:rPr lang="en-US" altLang="cs-CZ" dirty="0"/>
              <a:t>&lt;</a:t>
            </a:r>
            <a:r>
              <a:rPr lang="cs-CZ" altLang="cs-CZ" dirty="0"/>
              <a:t>7.2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 err="1"/>
              <a:t>Intrapleur</a:t>
            </a:r>
            <a:r>
              <a:rPr lang="en-US" altLang="cs-CZ" dirty="0"/>
              <a:t>al</a:t>
            </a:r>
            <a:r>
              <a:rPr lang="cs-CZ" altLang="cs-CZ" dirty="0"/>
              <a:t> </a:t>
            </a:r>
            <a:r>
              <a:rPr lang="cs-CZ" altLang="cs-CZ" dirty="0" err="1"/>
              <a:t>antiseptic</a:t>
            </a:r>
            <a:r>
              <a:rPr lang="en-US" altLang="cs-CZ" dirty="0"/>
              <a:t> agents</a:t>
            </a:r>
            <a:r>
              <a:rPr lang="cs-CZ" altLang="cs-CZ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iodpovidone</a:t>
            </a:r>
            <a:r>
              <a:rPr lang="en-US" altLang="cs-CZ" dirty="0"/>
              <a:t>, H</a:t>
            </a:r>
            <a:r>
              <a:rPr lang="en-US" altLang="cs-CZ" baseline="-25000" dirty="0"/>
              <a:t>2</a:t>
            </a:r>
            <a:r>
              <a:rPr lang="en-US" altLang="cs-CZ" dirty="0"/>
              <a:t>O</a:t>
            </a:r>
            <a:r>
              <a:rPr lang="en-US" altLang="cs-CZ" baseline="-25000" dirty="0"/>
              <a:t>2</a:t>
            </a:r>
            <a:r>
              <a:rPr lang="en-US" altLang="cs-CZ" dirty="0"/>
              <a:t>)</a:t>
            </a:r>
            <a:r>
              <a:rPr lang="cs-CZ" altLang="cs-CZ" dirty="0"/>
              <a:t>– </a:t>
            </a:r>
            <a:r>
              <a:rPr lang="en-US" altLang="cs-CZ" dirty="0"/>
              <a:t>each effusion with</a:t>
            </a:r>
            <a:r>
              <a:rPr lang="cs-CZ" altLang="cs-CZ" dirty="0"/>
              <a:t> pH</a:t>
            </a:r>
            <a:r>
              <a:rPr lang="en-US" altLang="cs-CZ" dirty="0"/>
              <a:t>&lt;</a:t>
            </a:r>
            <a:r>
              <a:rPr lang="cs-CZ" altLang="cs-CZ" dirty="0"/>
              <a:t>7.2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 err="1"/>
              <a:t>Intrapleur</a:t>
            </a:r>
            <a:r>
              <a:rPr lang="en-US" altLang="cs-CZ" dirty="0"/>
              <a:t>a</a:t>
            </a:r>
            <a:r>
              <a:rPr lang="cs-CZ" altLang="cs-CZ" dirty="0"/>
              <a:t>l </a:t>
            </a:r>
            <a:r>
              <a:rPr lang="cs-CZ" altLang="cs-CZ" dirty="0" err="1"/>
              <a:t>fibrinol</a:t>
            </a:r>
            <a:r>
              <a:rPr lang="en-US" altLang="cs-CZ" dirty="0" err="1"/>
              <a:t>ytics</a:t>
            </a:r>
            <a:r>
              <a:rPr lang="cs-CZ" altLang="cs-CZ" dirty="0"/>
              <a:t>?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en-US" altLang="cs-CZ" dirty="0"/>
              <a:t>Surge</a:t>
            </a:r>
            <a:r>
              <a:rPr lang="cs-CZ" altLang="cs-CZ" dirty="0"/>
              <a:t>r</a:t>
            </a:r>
            <a:r>
              <a:rPr lang="en-US" altLang="cs-CZ" dirty="0"/>
              <a:t>y</a:t>
            </a:r>
            <a:r>
              <a:rPr lang="cs-CZ" altLang="cs-CZ" dirty="0"/>
              <a:t> – </a:t>
            </a:r>
            <a:r>
              <a:rPr lang="en-US" altLang="cs-CZ" dirty="0"/>
              <a:t>prevent </a:t>
            </a:r>
            <a:r>
              <a:rPr lang="en-US" altLang="cs-CZ" dirty="0" err="1"/>
              <a:t>fibrothorax</a:t>
            </a:r>
            <a:r>
              <a:rPr lang="cs-CZ" altLang="cs-CZ" dirty="0"/>
              <a:t>! 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en-US" altLang="cs-CZ" dirty="0"/>
              <a:t>Take care of n</a:t>
            </a:r>
            <a:r>
              <a:rPr lang="cs-CZ" altLang="cs-CZ" dirty="0" err="1"/>
              <a:t>utri</a:t>
            </a:r>
            <a:r>
              <a:rPr lang="en-US" altLang="cs-CZ" dirty="0" err="1"/>
              <a:t>tion</a:t>
            </a:r>
            <a:r>
              <a:rPr lang="en-US" altLang="cs-CZ" dirty="0"/>
              <a:t> </a:t>
            </a:r>
            <a:endParaRPr lang="cs-CZ" altLang="cs-CZ" dirty="0"/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en-US" altLang="cs-CZ" dirty="0"/>
              <a:t>Respiratory physiotherapy</a:t>
            </a:r>
            <a:endParaRPr lang="cs-CZ" altLang="cs-CZ" dirty="0"/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en-US" altLang="cs-CZ" dirty="0"/>
              <a:t>Other</a:t>
            </a:r>
            <a:r>
              <a:rPr lang="cs-CZ" altLang="cs-CZ" dirty="0"/>
              <a:t> (</a:t>
            </a:r>
            <a:r>
              <a:rPr lang="en-US" altLang="cs-CZ" dirty="0"/>
              <a:t>oxygen</a:t>
            </a:r>
            <a:r>
              <a:rPr lang="cs-CZ" altLang="cs-CZ" dirty="0"/>
              <a:t>, </a:t>
            </a:r>
            <a:r>
              <a:rPr lang="cs-CZ" altLang="cs-CZ" dirty="0" err="1"/>
              <a:t>analge</a:t>
            </a:r>
            <a:r>
              <a:rPr lang="en-US" altLang="cs-CZ" dirty="0" err="1"/>
              <a:t>sics</a:t>
            </a:r>
            <a:r>
              <a:rPr lang="cs-CZ" altLang="cs-CZ" dirty="0"/>
              <a:t>...)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64160" y="1906760"/>
            <a:ext cx="3801600" cy="4383820"/>
          </a:xfrm>
        </p:spPr>
        <p:txBody>
          <a:bodyPr>
            <a:normAutofit fontScale="92500" lnSpcReduction="20000"/>
          </a:bodyPr>
          <a:lstStyle/>
          <a:p>
            <a:pPr eaLnBrk="1"/>
            <a:endParaRPr lang="cs-CZ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 l="27666" t="19690" r="45099" b="14763"/>
          <a:stretch>
            <a:fillRect/>
          </a:stretch>
        </p:blipFill>
        <p:spPr bwMode="auto">
          <a:xfrm>
            <a:off x="4309920" y="1556793"/>
            <a:ext cx="4832640" cy="52565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CAP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53136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diagnosis</a:t>
            </a:r>
            <a:endParaRPr lang="cs-CZ" dirty="0"/>
          </a:p>
          <a:p>
            <a:r>
              <a:rPr lang="cs-CZ" dirty="0"/>
              <a:t>Risk </a:t>
            </a:r>
            <a:r>
              <a:rPr lang="cs-CZ" dirty="0" err="1"/>
              <a:t>stratification</a:t>
            </a:r>
            <a:r>
              <a:rPr lang="cs-CZ" dirty="0"/>
              <a:t>: </a:t>
            </a:r>
            <a:r>
              <a:rPr lang="cs-CZ" dirty="0" err="1"/>
              <a:t>ambulatory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/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admission</a:t>
            </a:r>
            <a:r>
              <a:rPr lang="cs-CZ" dirty="0"/>
              <a:t> / </a:t>
            </a:r>
            <a:r>
              <a:rPr lang="cs-CZ" dirty="0" err="1"/>
              <a:t>intensive</a:t>
            </a:r>
            <a:r>
              <a:rPr lang="cs-CZ" dirty="0"/>
              <a:t> care </a:t>
            </a:r>
          </a:p>
          <a:p>
            <a:r>
              <a:rPr lang="cs-CZ" dirty="0" err="1"/>
              <a:t>Optimal</a:t>
            </a:r>
            <a:r>
              <a:rPr lang="cs-CZ" dirty="0"/>
              <a:t> </a:t>
            </a:r>
            <a:r>
              <a:rPr lang="cs-CZ" dirty="0" err="1"/>
              <a:t>antibiotic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(</a:t>
            </a:r>
            <a:r>
              <a:rPr lang="cs-CZ" dirty="0" err="1"/>
              <a:t>choice</a:t>
            </a:r>
            <a:r>
              <a:rPr lang="cs-CZ" dirty="0"/>
              <a:t> and </a:t>
            </a:r>
            <a:r>
              <a:rPr lang="cs-CZ" dirty="0" err="1"/>
              <a:t>duration</a:t>
            </a:r>
            <a:r>
              <a:rPr lang="cs-CZ" dirty="0"/>
              <a:t>)</a:t>
            </a:r>
          </a:p>
          <a:p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CAP</a:t>
            </a:r>
          </a:p>
          <a:p>
            <a:endParaRPr lang="cs-CZ" dirty="0"/>
          </a:p>
          <a:p>
            <a:r>
              <a:rPr lang="cs-CZ" dirty="0"/>
              <a:t>80%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treated</a:t>
            </a:r>
            <a:r>
              <a:rPr lang="cs-CZ" dirty="0"/>
              <a:t> </a:t>
            </a:r>
            <a:r>
              <a:rPr lang="cs-CZ" dirty="0" err="1"/>
              <a:t>ambulatory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– mortality </a:t>
            </a:r>
            <a:r>
              <a:rPr lang="en-US" dirty="0"/>
              <a:t>&lt;1%</a:t>
            </a:r>
          </a:p>
          <a:p>
            <a:r>
              <a:rPr lang="en-US" dirty="0"/>
              <a:t>20%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treatet</a:t>
            </a:r>
            <a:r>
              <a:rPr lang="cs-CZ" dirty="0"/>
              <a:t> in </a:t>
            </a:r>
            <a:r>
              <a:rPr lang="cs-CZ" dirty="0" err="1"/>
              <a:t>hospitals</a:t>
            </a:r>
            <a:r>
              <a:rPr lang="cs-CZ" dirty="0"/>
              <a:t> – mortality ca 14%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What comes after treatment failure</a:t>
            </a:r>
            <a:r>
              <a:rPr lang="cs-CZ" sz="3600" b="1" dirty="0">
                <a:solidFill>
                  <a:srgbClr val="FFC000"/>
                </a:solidFill>
              </a:rPr>
              <a:t>…?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4139952" cy="5445224"/>
          </a:xfrm>
        </p:spPr>
        <p:txBody>
          <a:bodyPr>
            <a:normAutofit/>
          </a:bodyPr>
          <a:lstStyle/>
          <a:p>
            <a:r>
              <a:rPr lang="cs-CZ" dirty="0"/>
              <a:t>…</a:t>
            </a:r>
            <a:r>
              <a:rPr lang="cs-CZ" b="1" dirty="0" err="1">
                <a:solidFill>
                  <a:srgbClr val="FFC000"/>
                </a:solidFill>
              </a:rPr>
              <a:t>fibrot</a:t>
            </a:r>
            <a:r>
              <a:rPr lang="en-US" b="1" dirty="0">
                <a:solidFill>
                  <a:srgbClr val="FFC000"/>
                </a:solidFill>
              </a:rPr>
              <a:t>h</a:t>
            </a:r>
            <a:r>
              <a:rPr lang="cs-CZ" b="1" dirty="0" err="1">
                <a:solidFill>
                  <a:srgbClr val="FFC000"/>
                </a:solidFill>
              </a:rPr>
              <a:t>orax</a:t>
            </a:r>
            <a:r>
              <a:rPr lang="cs-CZ" dirty="0"/>
              <a:t> a</a:t>
            </a:r>
            <a:r>
              <a:rPr lang="en-US" dirty="0" err="1"/>
              <a:t>nd</a:t>
            </a:r>
            <a:r>
              <a:rPr lang="cs-CZ" dirty="0"/>
              <a:t> </a:t>
            </a:r>
            <a:r>
              <a:rPr lang="en-US" dirty="0"/>
              <a:t>its characteristics</a:t>
            </a:r>
            <a:r>
              <a:rPr lang="cs-CZ" dirty="0"/>
              <a:t>: </a:t>
            </a:r>
            <a:r>
              <a:rPr lang="en-US" dirty="0"/>
              <a:t>pulmonary </a:t>
            </a:r>
            <a:r>
              <a:rPr lang="cs-CZ" dirty="0" err="1"/>
              <a:t>restric</a:t>
            </a:r>
            <a:r>
              <a:rPr lang="en-US" dirty="0" err="1"/>
              <a:t>tion</a:t>
            </a:r>
            <a:r>
              <a:rPr lang="cs-CZ" dirty="0"/>
              <a:t>, </a:t>
            </a:r>
            <a:r>
              <a:rPr lang="en-US" dirty="0"/>
              <a:t>respiratory failure</a:t>
            </a:r>
            <a:r>
              <a:rPr lang="cs-CZ" dirty="0"/>
              <a:t>, </a:t>
            </a:r>
            <a:r>
              <a:rPr lang="en-US" dirty="0"/>
              <a:t>decreased </a:t>
            </a:r>
            <a:r>
              <a:rPr lang="cs-CZ" dirty="0"/>
              <a:t>mu</a:t>
            </a:r>
            <a:r>
              <a:rPr lang="en-US" dirty="0"/>
              <a:t>c</a:t>
            </a:r>
            <a:r>
              <a:rPr lang="cs-CZ" dirty="0" err="1"/>
              <a:t>ocili</a:t>
            </a:r>
            <a:r>
              <a:rPr lang="en-US" dirty="0"/>
              <a:t>a</a:t>
            </a:r>
            <a:r>
              <a:rPr lang="cs-CZ" dirty="0"/>
              <a:t>r</a:t>
            </a:r>
            <a:r>
              <a:rPr lang="en-US" dirty="0"/>
              <a:t>y</a:t>
            </a:r>
            <a:r>
              <a:rPr lang="cs-CZ" dirty="0"/>
              <a:t> </a:t>
            </a:r>
            <a:r>
              <a:rPr lang="cs-CZ" dirty="0" err="1"/>
              <a:t>clearance</a:t>
            </a:r>
            <a:r>
              <a:rPr lang="cs-CZ" dirty="0"/>
              <a:t>, </a:t>
            </a:r>
            <a:r>
              <a:rPr lang="cs-CZ" dirty="0" err="1"/>
              <a:t>locus</a:t>
            </a:r>
            <a:r>
              <a:rPr lang="cs-CZ" dirty="0"/>
              <a:t> </a:t>
            </a:r>
            <a:r>
              <a:rPr lang="cs-CZ" dirty="0" err="1"/>
              <a:t>minoris</a:t>
            </a:r>
            <a:r>
              <a:rPr lang="cs-CZ" dirty="0"/>
              <a:t> </a:t>
            </a:r>
            <a:r>
              <a:rPr lang="cs-CZ" dirty="0" err="1"/>
              <a:t>resistentiae</a:t>
            </a:r>
            <a:endParaRPr lang="cs-CZ" dirty="0"/>
          </a:p>
          <a:p>
            <a:r>
              <a:rPr lang="cs-CZ" dirty="0"/>
              <a:t>…o</a:t>
            </a:r>
            <a:r>
              <a:rPr lang="en-US" dirty="0"/>
              <a:t>r</a:t>
            </a:r>
            <a:r>
              <a:rPr lang="cs-CZ" dirty="0"/>
              <a:t> „</a:t>
            </a:r>
            <a:r>
              <a:rPr lang="cs-CZ" b="1" dirty="0" err="1">
                <a:solidFill>
                  <a:srgbClr val="FFC000"/>
                </a:solidFill>
              </a:rPr>
              <a:t>trapped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lung</a:t>
            </a:r>
            <a:r>
              <a:rPr lang="cs-CZ" dirty="0"/>
              <a:t>“</a:t>
            </a:r>
            <a:r>
              <a:rPr lang="en-US" dirty="0"/>
              <a:t>, i.e.</a:t>
            </a:r>
            <a:r>
              <a:rPr lang="cs-CZ" dirty="0"/>
              <a:t> </a:t>
            </a:r>
            <a:r>
              <a:rPr lang="en-US" dirty="0"/>
              <a:t>in</a:t>
            </a:r>
            <a:r>
              <a:rPr lang="cs-CZ" dirty="0" err="1"/>
              <a:t>expandibl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lung</a:t>
            </a:r>
            <a:r>
              <a:rPr lang="cs-CZ" dirty="0"/>
              <a:t> </a:t>
            </a:r>
            <a:r>
              <a:rPr lang="en-US" dirty="0"/>
              <a:t>covered</a:t>
            </a:r>
            <a:r>
              <a:rPr lang="cs-CZ" dirty="0"/>
              <a:t> </a:t>
            </a:r>
            <a:r>
              <a:rPr lang="en-US" dirty="0"/>
              <a:t>by </a:t>
            </a:r>
            <a:r>
              <a:rPr lang="cs-CZ" dirty="0" err="1"/>
              <a:t>fibro</a:t>
            </a:r>
            <a:r>
              <a:rPr lang="en-US" dirty="0"/>
              <a:t>c</a:t>
            </a:r>
            <a:r>
              <a:rPr lang="cs-CZ" dirty="0" err="1"/>
              <a:t>ortex</a:t>
            </a:r>
            <a:r>
              <a:rPr lang="en-US" dirty="0"/>
              <a:t> and effusion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246" t="33292" r="7513" b="30709"/>
          <a:stretch>
            <a:fillRect/>
          </a:stretch>
        </p:blipFill>
        <p:spPr bwMode="auto">
          <a:xfrm>
            <a:off x="4139952" y="1412776"/>
            <a:ext cx="4680520" cy="512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286578"/>
            <a:ext cx="7790400" cy="112619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>
                <a:solidFill>
                  <a:srgbClr val="FFC000"/>
                </a:solidFill>
              </a:rPr>
              <a:t>Case management - </a:t>
            </a:r>
            <a:r>
              <a:rPr lang="cs-CZ" altLang="cs-CZ" sz="3300" b="1" dirty="0" err="1">
                <a:solidFill>
                  <a:srgbClr val="FFC000"/>
                </a:solidFill>
              </a:rPr>
              <a:t>malignant</a:t>
            </a:r>
            <a:r>
              <a:rPr lang="cs-CZ" altLang="cs-CZ" sz="3300" b="1" dirty="0">
                <a:solidFill>
                  <a:srgbClr val="FFC000"/>
                </a:solidFill>
              </a:rPr>
              <a:t>/</a:t>
            </a:r>
            <a:r>
              <a:rPr lang="cs-CZ" altLang="cs-CZ" sz="3300" b="1" dirty="0" err="1">
                <a:solidFill>
                  <a:srgbClr val="FFC000"/>
                </a:solidFill>
              </a:rPr>
              <a:t>paramalignant</a:t>
            </a:r>
            <a:r>
              <a:rPr lang="cs-CZ" altLang="cs-CZ" sz="3300" b="1" dirty="0">
                <a:solidFill>
                  <a:srgbClr val="FFC000"/>
                </a:solidFill>
              </a:rPr>
              <a:t> </a:t>
            </a:r>
            <a:r>
              <a:rPr lang="cs-CZ" altLang="cs-CZ" sz="3300" b="1" dirty="0" err="1">
                <a:solidFill>
                  <a:srgbClr val="FFC000"/>
                </a:solidFill>
              </a:rPr>
              <a:t>effusion</a:t>
            </a:r>
            <a:endParaRPr lang="cs-CZ" altLang="cs-CZ" sz="3300" b="1" dirty="0">
              <a:solidFill>
                <a:srgbClr val="FFC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6840760" cy="5229200"/>
          </a:xfrm>
        </p:spPr>
        <p:txBody>
          <a:bodyPr>
            <a:noAutofit/>
          </a:bodyPr>
          <a:lstStyle/>
          <a:p>
            <a:pPr marL="306725" indent="-306725">
              <a:buSzPct val="45000"/>
              <a:buFont typeface="Wingdings" pitchFamily="2" charset="2"/>
              <a:buChar char="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b="1" i="1" dirty="0" err="1">
                <a:solidFill>
                  <a:srgbClr val="FFC000"/>
                </a:solidFill>
              </a:rPr>
              <a:t>Diagnosis</a:t>
            </a:r>
            <a:r>
              <a:rPr lang="cs-CZ" altLang="cs-CZ" sz="2000" b="1" i="1" dirty="0">
                <a:solidFill>
                  <a:srgbClr val="FFC000"/>
                </a:solidFill>
              </a:rPr>
              <a:t>: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malignant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cells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present</a:t>
            </a:r>
            <a:r>
              <a:rPr lang="cs-CZ" altLang="cs-CZ" sz="2000" dirty="0"/>
              <a:t> in cytology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malignancy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present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pleural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space</a:t>
            </a:r>
            <a:r>
              <a:rPr lang="cs-CZ" altLang="cs-CZ" sz="2000" dirty="0"/>
              <a:t> 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biochemistry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may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both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transudate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exsudate</a:t>
            </a:r>
            <a:endParaRPr lang="cs-CZ" altLang="cs-CZ" sz="2000" dirty="0"/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often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surgery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obtain</a:t>
            </a:r>
            <a:r>
              <a:rPr lang="cs-CZ" altLang="cs-CZ" sz="2000" dirty="0"/>
              <a:t> histology… (</a:t>
            </a:r>
            <a:r>
              <a:rPr lang="cs-CZ" altLang="cs-CZ" sz="2000" dirty="0" err="1"/>
              <a:t>thoracoscopy</a:t>
            </a:r>
            <a:r>
              <a:rPr lang="cs-CZ" altLang="cs-CZ" sz="2000" dirty="0"/>
              <a:t>, VATS)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cs-CZ" altLang="cs-CZ" sz="2000" dirty="0"/>
          </a:p>
          <a:p>
            <a:pPr marL="306725" indent="-306725">
              <a:buSzPct val="45000"/>
              <a:buFont typeface="Wingdings" pitchFamily="2" charset="2"/>
              <a:buChar char="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b="1" i="1" dirty="0" err="1">
                <a:solidFill>
                  <a:srgbClr val="FFC000"/>
                </a:solidFill>
              </a:rPr>
              <a:t>Treatment</a:t>
            </a:r>
            <a:r>
              <a:rPr lang="cs-CZ" altLang="cs-CZ" sz="2000" b="1" i="1" dirty="0">
                <a:solidFill>
                  <a:srgbClr val="FFC000"/>
                </a:solidFill>
              </a:rPr>
              <a:t>: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oncological</a:t>
            </a:r>
            <a:r>
              <a:rPr lang="cs-CZ" altLang="cs-CZ" sz="2000" dirty="0"/>
              <a:t> (CHT, RT, </a:t>
            </a:r>
            <a:r>
              <a:rPr lang="cs-CZ" altLang="cs-CZ" sz="2000" dirty="0" err="1"/>
              <a:t>biologicals</a:t>
            </a:r>
            <a:r>
              <a:rPr lang="cs-CZ" altLang="cs-CZ" sz="2000" dirty="0"/>
              <a:t>) 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thoracentesis</a:t>
            </a:r>
            <a:r>
              <a:rPr lang="cs-CZ" altLang="cs-CZ" sz="2000" dirty="0"/>
              <a:t> 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thoracic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drainage</a:t>
            </a:r>
            <a:endParaRPr lang="cs-CZ" altLang="cs-CZ" sz="2000" dirty="0"/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pleurodesis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using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chemical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agents</a:t>
            </a:r>
            <a:r>
              <a:rPr lang="cs-CZ" altLang="cs-CZ" sz="2000" dirty="0"/>
              <a:t> (</a:t>
            </a:r>
            <a:r>
              <a:rPr lang="cs-CZ" altLang="cs-CZ" sz="2000" b="1" i="1" dirty="0" err="1"/>
              <a:t>talc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bleomycine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doxycycline</a:t>
            </a:r>
            <a:r>
              <a:rPr lang="cs-CZ" altLang="cs-CZ" sz="2000" dirty="0"/>
              <a:t>)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pleurodesis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surgical</a:t>
            </a:r>
            <a:r>
              <a:rPr lang="cs-CZ" altLang="cs-CZ" sz="2000" dirty="0"/>
              <a:t> (VATS)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Indwelling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pleural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catheter</a:t>
            </a:r>
            <a:endParaRPr lang="cs-CZ" altLang="cs-CZ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657" t="63718" r="37503" b="12196"/>
          <a:stretch>
            <a:fillRect/>
          </a:stretch>
        </p:blipFill>
        <p:spPr bwMode="auto">
          <a:xfrm>
            <a:off x="4535488" y="3553290"/>
            <a:ext cx="4608512" cy="203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260648"/>
            <a:ext cx="7790400" cy="1126198"/>
          </a:xfrm>
        </p:spPr>
        <p:txBody>
          <a:bodyPr tIns="41473" bIns="41473"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FFC000"/>
                </a:solidFill>
              </a:rPr>
              <a:t>Case management - </a:t>
            </a:r>
            <a:r>
              <a:rPr lang="cs-CZ" altLang="cs-CZ" sz="3200" b="1" dirty="0" err="1">
                <a:solidFill>
                  <a:srgbClr val="FFC000"/>
                </a:solidFill>
              </a:rPr>
              <a:t>hemothorax</a:t>
            </a:r>
            <a:r>
              <a:rPr lang="cs-CZ" altLang="cs-CZ" sz="32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 lIns="82945" tIns="41473" rIns="82945" bIns="41473">
            <a:noAutofit/>
          </a:bodyPr>
          <a:lstStyle/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b="1" i="1" dirty="0" err="1">
                <a:solidFill>
                  <a:srgbClr val="FFC000"/>
                </a:solidFill>
              </a:rPr>
              <a:t>Diagnosis</a:t>
            </a:r>
            <a:r>
              <a:rPr lang="cs-CZ" altLang="cs-CZ" sz="2400" b="1" i="1" dirty="0">
                <a:solidFill>
                  <a:srgbClr val="FFC000"/>
                </a:solidFill>
              </a:rPr>
              <a:t>: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</a:t>
            </a:r>
            <a:r>
              <a:rPr lang="cs-CZ" altLang="cs-CZ" sz="2400" dirty="0" err="1"/>
              <a:t>check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recent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injury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patient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history</a:t>
            </a:r>
            <a:endParaRPr lang="cs-CZ" altLang="cs-CZ" sz="2400" dirty="0"/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</a:t>
            </a:r>
            <a:r>
              <a:rPr lang="cs-CZ" altLang="cs-CZ" sz="2400" dirty="0" err="1"/>
              <a:t>may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be</a:t>
            </a:r>
            <a:r>
              <a:rPr lang="cs-CZ" altLang="cs-CZ" sz="2400" dirty="0"/>
              <a:t> severe </a:t>
            </a:r>
            <a:r>
              <a:rPr lang="cs-CZ" altLang="cs-CZ" sz="2400" dirty="0" err="1"/>
              <a:t>thoracic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bleeding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with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anemic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shock</a:t>
            </a:r>
            <a:r>
              <a:rPr lang="cs-CZ" altLang="cs-CZ" sz="2400" dirty="0"/>
              <a:t>!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</a:t>
            </a:r>
            <a:r>
              <a:rPr lang="cs-CZ" altLang="cs-CZ" sz="2400" dirty="0" err="1"/>
              <a:t>if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hemothorax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suspected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perform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thoracentesis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immediately</a:t>
            </a:r>
            <a:r>
              <a:rPr lang="cs-CZ" altLang="cs-CZ" sz="2400" dirty="0"/>
              <a:t>!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</a:t>
            </a:r>
            <a:r>
              <a:rPr lang="cs-CZ" altLang="cs-CZ" sz="2400" dirty="0" err="1"/>
              <a:t>hematocrit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effusion</a:t>
            </a:r>
            <a:r>
              <a:rPr lang="cs-CZ" altLang="cs-CZ" sz="2400" dirty="0"/>
              <a:t>/</a:t>
            </a:r>
            <a:r>
              <a:rPr lang="cs-CZ" altLang="cs-CZ" sz="2400" dirty="0" err="1"/>
              <a:t>periph.blood</a:t>
            </a:r>
            <a:r>
              <a:rPr lang="cs-CZ" altLang="cs-CZ" sz="2400" dirty="0"/>
              <a:t> &gt; 0.5 </a:t>
            </a:r>
            <a:r>
              <a:rPr lang="cs-CZ" altLang="cs-CZ" sz="2400" dirty="0" err="1"/>
              <a:t>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hematocrit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effusion</a:t>
            </a:r>
            <a:r>
              <a:rPr lang="cs-CZ" altLang="cs-CZ" sz="2400" dirty="0"/>
              <a:t> &gt; 0.15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endParaRPr lang="cs-CZ" altLang="cs-CZ" sz="2400" dirty="0"/>
          </a:p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 </a:t>
            </a:r>
            <a:r>
              <a:rPr lang="cs-CZ" altLang="cs-CZ" sz="2400" b="1" i="1" dirty="0" err="1">
                <a:solidFill>
                  <a:srgbClr val="FFC000"/>
                </a:solidFill>
              </a:rPr>
              <a:t>Treatment</a:t>
            </a:r>
            <a:r>
              <a:rPr lang="cs-CZ" altLang="cs-CZ" sz="2400" b="1" i="1" dirty="0">
                <a:solidFill>
                  <a:srgbClr val="FFC000"/>
                </a:solidFill>
              </a:rPr>
              <a:t>: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- </a:t>
            </a:r>
            <a:r>
              <a:rPr lang="cs-CZ" altLang="cs-CZ" sz="2400" dirty="0" err="1"/>
              <a:t>thoracic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drainage</a:t>
            </a:r>
            <a:r>
              <a:rPr lang="cs-CZ" altLang="cs-CZ" sz="2400" dirty="0"/>
              <a:t> ASAP, use </a:t>
            </a:r>
            <a:r>
              <a:rPr lang="cs-CZ" altLang="cs-CZ" sz="2400" dirty="0" err="1"/>
              <a:t>large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calibers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chest</a:t>
            </a:r>
            <a:r>
              <a:rPr lang="cs-CZ" altLang="cs-CZ" sz="2400" dirty="0"/>
              <a:t> tube (28-32F)! 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- </a:t>
            </a:r>
            <a:r>
              <a:rPr lang="cs-CZ" altLang="cs-CZ" sz="2400" dirty="0" err="1"/>
              <a:t>initial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treatment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conservative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but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watch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continuous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bleeding</a:t>
            </a:r>
            <a:endParaRPr lang="cs-CZ" altLang="cs-CZ" sz="2400" dirty="0"/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- </a:t>
            </a:r>
            <a:r>
              <a:rPr lang="cs-CZ" altLang="cs-CZ" sz="2400" dirty="0" err="1"/>
              <a:t>if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bleeding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exceeds</a:t>
            </a:r>
            <a:r>
              <a:rPr lang="cs-CZ" altLang="cs-CZ" sz="2400" dirty="0"/>
              <a:t> 200ml/hr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more </a:t>
            </a:r>
            <a:r>
              <a:rPr lang="cs-CZ" altLang="cs-CZ" sz="2400" dirty="0" err="1"/>
              <a:t>than</a:t>
            </a:r>
            <a:r>
              <a:rPr lang="cs-CZ" altLang="cs-CZ" sz="2400" dirty="0"/>
              <a:t> 2 </a:t>
            </a:r>
            <a:r>
              <a:rPr lang="cs-CZ" altLang="cs-CZ" sz="2400" dirty="0" err="1"/>
              <a:t>hours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call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surgeon</a:t>
            </a:r>
            <a:r>
              <a:rPr lang="cs-CZ" altLang="cs-CZ" sz="2400" dirty="0"/>
              <a:t> - urgent </a:t>
            </a:r>
            <a:r>
              <a:rPr lang="cs-CZ" altLang="cs-CZ" sz="2400" dirty="0" err="1"/>
              <a:t>thoracoscopy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needed</a:t>
            </a:r>
            <a:r>
              <a:rPr lang="cs-CZ" altLang="cs-CZ" sz="2400" dirty="0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88640"/>
            <a:ext cx="7790400" cy="1126198"/>
          </a:xfrm>
        </p:spPr>
        <p:txBody>
          <a:bodyPr tIns="41473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>
                <a:solidFill>
                  <a:srgbClr val="FFC000"/>
                </a:solidFill>
              </a:rPr>
              <a:t>Case management – TB </a:t>
            </a:r>
            <a:r>
              <a:rPr lang="cs-CZ" altLang="cs-CZ" sz="3300" b="1" dirty="0" err="1">
                <a:solidFill>
                  <a:srgbClr val="FFC000"/>
                </a:solidFill>
              </a:rPr>
              <a:t>pleurisy</a:t>
            </a:r>
            <a:endParaRPr lang="cs-CZ" altLang="cs-CZ" sz="3300" b="1" dirty="0">
              <a:solidFill>
                <a:srgbClr val="FFC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856984" cy="5517232"/>
          </a:xfrm>
        </p:spPr>
        <p:txBody>
          <a:bodyPr lIns="82945" tIns="41473" rIns="82945" bIns="41473">
            <a:normAutofit/>
          </a:bodyPr>
          <a:lstStyle/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Cytology: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lymphocytes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predominant</a:t>
            </a:r>
            <a:endParaRPr lang="cs-CZ" altLang="cs-CZ" sz="2400" dirty="0"/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dirty="0" err="1"/>
              <a:t>Cultivation</a:t>
            </a:r>
            <a:r>
              <a:rPr lang="cs-CZ" altLang="cs-CZ" sz="2400" dirty="0"/>
              <a:t> positive </a:t>
            </a:r>
            <a:r>
              <a:rPr lang="cs-CZ" altLang="cs-CZ" sz="2400" dirty="0" err="1"/>
              <a:t>only</a:t>
            </a:r>
            <a:r>
              <a:rPr lang="cs-CZ" altLang="cs-CZ" sz="2400" dirty="0"/>
              <a:t> in 20-50%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Histology: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caseificating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granulomas</a:t>
            </a:r>
            <a:r>
              <a:rPr lang="cs-CZ" altLang="cs-CZ" sz="2400" dirty="0"/>
              <a:t> in 79% (</a:t>
            </a:r>
            <a:r>
              <a:rPr lang="cs-CZ" altLang="cs-CZ" sz="2400" dirty="0" err="1"/>
              <a:t>pleural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biopsy</a:t>
            </a:r>
            <a:r>
              <a:rPr lang="cs-CZ" altLang="cs-CZ" sz="2400" dirty="0"/>
              <a:t>) </a:t>
            </a:r>
            <a:r>
              <a:rPr lang="cs-CZ" altLang="cs-CZ" sz="2400" dirty="0" err="1"/>
              <a:t>up</a:t>
            </a:r>
            <a:r>
              <a:rPr lang="cs-CZ" altLang="cs-CZ" sz="2400" dirty="0"/>
              <a:t> to 100% (</a:t>
            </a:r>
            <a:r>
              <a:rPr lang="cs-CZ" altLang="cs-CZ" sz="2400" dirty="0" err="1"/>
              <a:t>thoracoscopy</a:t>
            </a:r>
            <a:r>
              <a:rPr lang="cs-CZ" altLang="cs-CZ" sz="2400" dirty="0"/>
              <a:t>)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PCR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Myco</a:t>
            </a:r>
            <a:r>
              <a:rPr lang="cs-CZ" altLang="cs-CZ" sz="2400" dirty="0"/>
              <a:t> TB: sensitivity 60-90%, specificity 80-100%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ADA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ADA</a:t>
            </a:r>
            <a:r>
              <a:rPr lang="cs-CZ" altLang="cs-CZ" sz="2400" dirty="0"/>
              <a:t>-2: sensitivity 75-100%, specificity 80-95%</a:t>
            </a:r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b="1" i="1" dirty="0"/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 err="1"/>
              <a:t>Patients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with</a:t>
            </a:r>
            <a:r>
              <a:rPr lang="cs-CZ" altLang="cs-CZ" sz="2400" dirty="0"/>
              <a:t> </a:t>
            </a:r>
            <a:r>
              <a:rPr lang="cs-CZ" altLang="cs-CZ" sz="2400" b="1" i="1" dirty="0" err="1"/>
              <a:t>untreated</a:t>
            </a:r>
            <a:r>
              <a:rPr lang="cs-CZ" altLang="cs-CZ" sz="2400" b="1" i="1" dirty="0"/>
              <a:t> TB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pleurisy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develop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pulmonary</a:t>
            </a:r>
            <a:r>
              <a:rPr lang="cs-CZ" altLang="cs-CZ" sz="2400" dirty="0"/>
              <a:t> TB </a:t>
            </a:r>
            <a:r>
              <a:rPr lang="cs-CZ" altLang="cs-CZ" sz="2400" dirty="0" err="1"/>
              <a:t>within</a:t>
            </a:r>
            <a:r>
              <a:rPr lang="cs-CZ" altLang="cs-CZ" sz="2400" dirty="0"/>
              <a:t> 5 </a:t>
            </a:r>
            <a:r>
              <a:rPr lang="cs-CZ" altLang="cs-CZ" sz="2400" dirty="0" err="1"/>
              <a:t>yrs</a:t>
            </a:r>
            <a:r>
              <a:rPr lang="cs-CZ" altLang="cs-CZ" sz="2400" dirty="0"/>
              <a:t> in 65%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cases</a:t>
            </a:r>
            <a:endParaRPr lang="cs-CZ" altLang="cs-CZ" sz="2400" dirty="0"/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DOTS-</a:t>
            </a:r>
            <a:r>
              <a:rPr lang="cs-CZ" altLang="cs-CZ" sz="2400" dirty="0" err="1"/>
              <a:t>short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course</a:t>
            </a:r>
            <a:r>
              <a:rPr lang="cs-CZ" altLang="cs-CZ" sz="2400" dirty="0"/>
              <a:t> - 2 </a:t>
            </a:r>
            <a:r>
              <a:rPr lang="cs-CZ" altLang="cs-CZ" sz="2400" dirty="0" err="1"/>
              <a:t>months</a:t>
            </a:r>
            <a:r>
              <a:rPr lang="cs-CZ" altLang="cs-CZ" sz="2400" dirty="0"/>
              <a:t> HRZE + 4 </a:t>
            </a:r>
            <a:r>
              <a:rPr lang="cs-CZ" altLang="cs-CZ" sz="2400" dirty="0" err="1"/>
              <a:t>months</a:t>
            </a:r>
            <a:r>
              <a:rPr lang="cs-CZ" altLang="cs-CZ" sz="2400" dirty="0"/>
              <a:t> HR</a:t>
            </a:r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No evidence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steroids</a:t>
            </a:r>
            <a:r>
              <a:rPr lang="cs-CZ" altLang="cs-CZ" sz="2400" dirty="0"/>
              <a:t> use </a:t>
            </a:r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 err="1"/>
              <a:t>Complete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removal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effusion</a:t>
            </a:r>
            <a:r>
              <a:rPr lang="cs-CZ" altLang="cs-CZ" sz="2400" dirty="0"/>
              <a:t> not </a:t>
            </a:r>
            <a:r>
              <a:rPr lang="cs-CZ" altLang="cs-CZ" sz="2400" dirty="0" err="1"/>
              <a:t>neccessary</a:t>
            </a:r>
            <a:endParaRPr lang="cs-CZ" altLang="cs-CZ" sz="2400" dirty="0"/>
          </a:p>
          <a:p>
            <a:pPr indent="-30960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2400" dirty="0"/>
          </a:p>
          <a:p>
            <a:pPr indent="-30960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332656"/>
            <a:ext cx="7790400" cy="1126198"/>
          </a:xfrm>
        </p:spPr>
        <p:txBody>
          <a:bodyPr tIns="41473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>
                <a:solidFill>
                  <a:srgbClr val="FFC000"/>
                </a:solidFill>
              </a:rPr>
              <a:t>Case management - </a:t>
            </a:r>
            <a:r>
              <a:rPr lang="cs-CZ" altLang="cs-CZ" sz="3300" b="1" dirty="0" err="1">
                <a:solidFill>
                  <a:srgbClr val="FFC000"/>
                </a:solidFill>
              </a:rPr>
              <a:t>chylothorax</a:t>
            </a:r>
            <a:endParaRPr lang="cs-CZ" altLang="cs-CZ" sz="3300" b="1" dirty="0">
              <a:solidFill>
                <a:srgbClr val="FFC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68951" cy="5040560"/>
          </a:xfrm>
        </p:spPr>
        <p:txBody>
          <a:bodyPr lIns="82945" tIns="41473" rIns="82945" bIns="41473">
            <a:normAutofit fontScale="85000" lnSpcReduction="20000"/>
          </a:bodyPr>
          <a:lstStyle/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b="1" i="1" dirty="0"/>
              <a:t> </a:t>
            </a:r>
            <a:r>
              <a:rPr lang="cs-CZ" altLang="cs-CZ" b="1" i="1" dirty="0" err="1">
                <a:solidFill>
                  <a:srgbClr val="FFC000"/>
                </a:solidFill>
              </a:rPr>
              <a:t>Diagnosis</a:t>
            </a:r>
            <a:endParaRPr lang="cs-CZ" altLang="cs-CZ" b="1" i="1" dirty="0">
              <a:solidFill>
                <a:srgbClr val="FFC000"/>
              </a:solidFill>
            </a:endParaRP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</a:t>
            </a:r>
            <a:r>
              <a:rPr lang="cs-CZ" altLang="cs-CZ" dirty="0" err="1"/>
              <a:t>milky</a:t>
            </a:r>
            <a:r>
              <a:rPr lang="cs-CZ" altLang="cs-CZ" dirty="0"/>
              <a:t> </a:t>
            </a:r>
            <a:r>
              <a:rPr lang="cs-CZ" altLang="cs-CZ" dirty="0" err="1"/>
              <a:t>effusion</a:t>
            </a:r>
            <a:endParaRPr lang="cs-CZ" altLang="cs-CZ" dirty="0"/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</a:t>
            </a:r>
            <a:r>
              <a:rPr lang="cs-CZ" altLang="cs-CZ" dirty="0" err="1"/>
              <a:t>biochemistry</a:t>
            </a:r>
            <a:r>
              <a:rPr lang="cs-CZ" altLang="cs-CZ" dirty="0"/>
              <a:t>: </a:t>
            </a:r>
            <a:r>
              <a:rPr lang="cs-CZ" altLang="cs-CZ" dirty="0" err="1"/>
              <a:t>triacylglyceroles</a:t>
            </a:r>
            <a:r>
              <a:rPr lang="cs-CZ" altLang="cs-CZ" dirty="0"/>
              <a:t> </a:t>
            </a:r>
            <a:r>
              <a:rPr lang="en-US" altLang="cs-CZ" dirty="0"/>
              <a:t>&gt;</a:t>
            </a:r>
            <a:r>
              <a:rPr lang="cs-CZ" altLang="cs-CZ" dirty="0"/>
              <a:t> 1.2 </a:t>
            </a:r>
            <a:r>
              <a:rPr lang="cs-CZ" altLang="cs-CZ" dirty="0" err="1"/>
              <a:t>mmol</a:t>
            </a:r>
            <a:r>
              <a:rPr lang="cs-CZ" altLang="cs-CZ" dirty="0"/>
              <a:t>/l o</a:t>
            </a:r>
            <a:r>
              <a:rPr lang="en-US" altLang="cs-CZ" dirty="0"/>
              <a:t>r</a:t>
            </a:r>
            <a:r>
              <a:rPr lang="cs-CZ" altLang="cs-CZ" dirty="0"/>
              <a:t> </a:t>
            </a:r>
            <a:r>
              <a:rPr lang="en-US" altLang="cs-CZ" dirty="0"/>
              <a:t>ratio effusion/serum  &gt;</a:t>
            </a:r>
            <a:r>
              <a:rPr lang="cs-CZ" altLang="cs-CZ" dirty="0"/>
              <a:t>1.5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</a:t>
            </a:r>
            <a:r>
              <a:rPr lang="en-US" altLang="cs-CZ" dirty="0"/>
              <a:t>perform </a:t>
            </a:r>
            <a:r>
              <a:rPr lang="cs-CZ" altLang="cs-CZ" dirty="0"/>
              <a:t>CT </a:t>
            </a:r>
            <a:r>
              <a:rPr lang="en-US" altLang="cs-CZ" dirty="0"/>
              <a:t>scans</a:t>
            </a:r>
            <a:endParaRPr lang="cs-CZ" altLang="cs-CZ" dirty="0"/>
          </a:p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</a:t>
            </a:r>
            <a:r>
              <a:rPr lang="en-US" altLang="cs-CZ" dirty="0"/>
              <a:t>Frequent in m</a:t>
            </a:r>
            <a:r>
              <a:rPr lang="cs-CZ" altLang="cs-CZ" dirty="0" err="1"/>
              <a:t>align</a:t>
            </a:r>
            <a:r>
              <a:rPr lang="en-US" altLang="cs-CZ" dirty="0" err="1"/>
              <a:t>ancy</a:t>
            </a:r>
            <a:r>
              <a:rPr lang="cs-CZ" altLang="cs-CZ" dirty="0"/>
              <a:t> (</a:t>
            </a:r>
            <a:r>
              <a:rPr lang="cs-CZ" altLang="cs-CZ" dirty="0" err="1"/>
              <a:t>lym</a:t>
            </a:r>
            <a:r>
              <a:rPr lang="en-US" altLang="cs-CZ" dirty="0"/>
              <a:t>ph</a:t>
            </a:r>
            <a:r>
              <a:rPr lang="cs-CZ" altLang="cs-CZ" dirty="0" err="1"/>
              <a:t>om</a:t>
            </a:r>
            <a:r>
              <a:rPr lang="en-US" altLang="cs-CZ" dirty="0"/>
              <a:t>a</a:t>
            </a:r>
            <a:r>
              <a:rPr lang="cs-CZ" altLang="cs-CZ" dirty="0"/>
              <a:t>, meta</a:t>
            </a:r>
            <a:r>
              <a:rPr lang="en-US" altLang="cs-CZ" dirty="0"/>
              <a:t>stases to </a:t>
            </a:r>
            <a:r>
              <a:rPr lang="en-US" altLang="cs-CZ" dirty="0" err="1"/>
              <a:t>mediastinal</a:t>
            </a:r>
            <a:r>
              <a:rPr lang="en-US" altLang="cs-CZ" dirty="0"/>
              <a:t> lymph nodes</a:t>
            </a:r>
            <a:r>
              <a:rPr lang="cs-CZ" altLang="cs-CZ" dirty="0"/>
              <a:t>) 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endParaRPr lang="cs-CZ" altLang="cs-CZ" dirty="0"/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endParaRPr lang="cs-CZ" altLang="cs-CZ" dirty="0"/>
          </a:p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</a:t>
            </a:r>
            <a:r>
              <a:rPr lang="cs-CZ" altLang="cs-CZ" b="1" i="1" dirty="0">
                <a:solidFill>
                  <a:srgbClr val="FFC000"/>
                </a:solidFill>
              </a:rPr>
              <a:t>T</a:t>
            </a:r>
            <a:r>
              <a:rPr lang="en-US" altLang="cs-CZ" b="1" i="1" dirty="0">
                <a:solidFill>
                  <a:srgbClr val="FFC000"/>
                </a:solidFill>
              </a:rPr>
              <a:t>r</a:t>
            </a:r>
            <a:r>
              <a:rPr lang="cs-CZ" altLang="cs-CZ" b="1" i="1" dirty="0" err="1">
                <a:solidFill>
                  <a:srgbClr val="FFC000"/>
                </a:solidFill>
              </a:rPr>
              <a:t>ea</a:t>
            </a:r>
            <a:r>
              <a:rPr lang="en-US" altLang="cs-CZ" b="1" i="1" dirty="0" err="1">
                <a:solidFill>
                  <a:srgbClr val="FFC000"/>
                </a:solidFill>
              </a:rPr>
              <a:t>tment</a:t>
            </a:r>
            <a:r>
              <a:rPr lang="cs-CZ" altLang="cs-CZ" b="1" i="1" dirty="0">
                <a:solidFill>
                  <a:srgbClr val="FFC000"/>
                </a:solidFill>
              </a:rPr>
              <a:t>: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</a:t>
            </a:r>
            <a:r>
              <a:rPr lang="en-US" altLang="cs-CZ" dirty="0"/>
              <a:t>thoracic</a:t>
            </a:r>
            <a:r>
              <a:rPr lang="cs-CZ" altLang="cs-CZ" dirty="0"/>
              <a:t> </a:t>
            </a:r>
            <a:r>
              <a:rPr lang="en-US" altLang="cs-CZ" dirty="0"/>
              <a:t>drainage </a:t>
            </a:r>
            <a:r>
              <a:rPr lang="cs-CZ" altLang="cs-CZ" dirty="0"/>
              <a:t>+ </a:t>
            </a:r>
            <a:r>
              <a:rPr lang="cs-CZ" altLang="cs-CZ" dirty="0" err="1"/>
              <a:t>parenter</a:t>
            </a:r>
            <a:r>
              <a:rPr lang="en-US" altLang="cs-CZ" dirty="0"/>
              <a:t>al</a:t>
            </a:r>
            <a:r>
              <a:rPr lang="cs-CZ" altLang="cs-CZ" dirty="0"/>
              <a:t> </a:t>
            </a:r>
            <a:r>
              <a:rPr lang="en-US" altLang="cs-CZ" dirty="0"/>
              <a:t>nutrition</a:t>
            </a:r>
            <a:r>
              <a:rPr lang="cs-CZ" altLang="cs-CZ" dirty="0"/>
              <a:t> 14 d</a:t>
            </a:r>
            <a:r>
              <a:rPr lang="en-US" altLang="cs-CZ" dirty="0" err="1"/>
              <a:t>ays</a:t>
            </a:r>
            <a:endParaRPr lang="cs-CZ" altLang="cs-CZ" dirty="0"/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</a:t>
            </a:r>
            <a:r>
              <a:rPr lang="en-US" altLang="cs-CZ" dirty="0"/>
              <a:t>surgery</a:t>
            </a:r>
            <a:r>
              <a:rPr lang="cs-CZ" altLang="cs-CZ" dirty="0"/>
              <a:t> (liga</a:t>
            </a:r>
            <a:r>
              <a:rPr lang="en-US" altLang="cs-CZ" dirty="0" err="1"/>
              <a:t>tion</a:t>
            </a:r>
            <a:r>
              <a:rPr lang="en-US" altLang="cs-CZ" dirty="0"/>
              <a:t> of</a:t>
            </a:r>
            <a:r>
              <a:rPr lang="cs-CZ" altLang="cs-CZ" dirty="0"/>
              <a:t> </a:t>
            </a:r>
            <a:r>
              <a:rPr lang="cs-CZ" altLang="cs-CZ" dirty="0" err="1"/>
              <a:t>ductus</a:t>
            </a:r>
            <a:r>
              <a:rPr lang="cs-CZ" altLang="cs-CZ" dirty="0"/>
              <a:t> </a:t>
            </a:r>
            <a:r>
              <a:rPr lang="cs-CZ" altLang="cs-CZ" dirty="0" err="1"/>
              <a:t>thoracicus</a:t>
            </a:r>
            <a:r>
              <a:rPr lang="cs-CZ" altLang="cs-CZ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4609" r="26121" b="40939"/>
          <a:stretch>
            <a:fillRect/>
          </a:stretch>
        </p:blipFill>
        <p:spPr bwMode="auto">
          <a:xfrm>
            <a:off x="539552" y="332656"/>
            <a:ext cx="79743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934" t="20792" r="18889" b="50051"/>
          <a:stretch>
            <a:fillRect/>
          </a:stretch>
        </p:blipFill>
        <p:spPr bwMode="auto">
          <a:xfrm>
            <a:off x="467544" y="3429000"/>
            <a:ext cx="80818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C000"/>
                </a:solidFill>
              </a:rPr>
              <a:t>Diagnosis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of</a:t>
            </a:r>
            <a:r>
              <a:rPr lang="cs-CZ" b="1" dirty="0">
                <a:solidFill>
                  <a:srgbClr val="FFC000"/>
                </a:solidFill>
              </a:rPr>
              <a:t> CAP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7373"/>
            <a:ext cx="7931224" cy="4525963"/>
          </a:xfrm>
        </p:spPr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, </a:t>
            </a:r>
            <a:r>
              <a:rPr lang="cs-CZ" dirty="0" err="1"/>
              <a:t>lab</a:t>
            </a:r>
            <a:r>
              <a:rPr lang="cs-CZ" dirty="0"/>
              <a:t> (CRP + </a:t>
            </a:r>
            <a:r>
              <a:rPr lang="cs-CZ" dirty="0" err="1"/>
              <a:t>leukocytes</a:t>
            </a:r>
            <a:r>
              <a:rPr lang="cs-CZ" dirty="0"/>
              <a:t>), CXR</a:t>
            </a:r>
          </a:p>
          <a:p>
            <a:endParaRPr lang="cs-CZ" dirty="0"/>
          </a:p>
          <a:p>
            <a:r>
              <a:rPr lang="cs-CZ" dirty="0"/>
              <a:t>In severe CAP (PSI </a:t>
            </a:r>
            <a:r>
              <a:rPr lang="cs-CZ" dirty="0" err="1"/>
              <a:t>class</a:t>
            </a:r>
            <a:r>
              <a:rPr lang="cs-CZ" dirty="0"/>
              <a:t> IV-V)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microbiology</a:t>
            </a:r>
            <a:r>
              <a:rPr lang="cs-CZ" dirty="0"/>
              <a:t>: sputum, </a:t>
            </a:r>
            <a:r>
              <a:rPr lang="cs-CZ" dirty="0" err="1"/>
              <a:t>legionella</a:t>
            </a:r>
            <a:r>
              <a:rPr lang="cs-CZ" dirty="0"/>
              <a:t> and </a:t>
            </a:r>
            <a:r>
              <a:rPr lang="cs-CZ" dirty="0" err="1"/>
              <a:t>pneumococcal</a:t>
            </a:r>
            <a:r>
              <a:rPr lang="cs-CZ" dirty="0"/>
              <a:t> antigen in urine,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serology</a:t>
            </a:r>
            <a:r>
              <a:rPr lang="cs-CZ" dirty="0"/>
              <a:t> </a:t>
            </a:r>
            <a:r>
              <a:rPr lang="cs-CZ" dirty="0" err="1"/>
              <a:t>Mycoplasma</a:t>
            </a:r>
            <a:r>
              <a:rPr lang="cs-CZ" dirty="0"/>
              <a:t>/</a:t>
            </a:r>
            <a:r>
              <a:rPr lang="cs-CZ" dirty="0" err="1"/>
              <a:t>Chlamydophila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cs-CZ" sz="3200" b="1" dirty="0" err="1">
                <a:solidFill>
                  <a:srgbClr val="FFC000"/>
                </a:solidFill>
              </a:rPr>
              <a:t>Pneumonia</a:t>
            </a:r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err="1">
                <a:solidFill>
                  <a:srgbClr val="FFC000"/>
                </a:solidFill>
              </a:rPr>
              <a:t>Severity</a:t>
            </a:r>
            <a:r>
              <a:rPr lang="cs-CZ" sz="3200" b="1" dirty="0">
                <a:solidFill>
                  <a:srgbClr val="FFC000"/>
                </a:solidFill>
              </a:rPr>
              <a:t> Index (PSI)</a:t>
            </a:r>
            <a:br>
              <a:rPr lang="cs-CZ" sz="3200" dirty="0"/>
            </a:br>
            <a:r>
              <a:rPr lang="en-US" sz="3200" dirty="0"/>
              <a:t>&gt;14.000 p</a:t>
            </a:r>
            <a:r>
              <a:rPr lang="cs-CZ" sz="3200" dirty="0" err="1"/>
              <a:t>ts</a:t>
            </a:r>
            <a:r>
              <a:rPr lang="cs-CZ" sz="3200" dirty="0"/>
              <a:t>, </a:t>
            </a:r>
            <a:r>
              <a:rPr lang="cs-CZ" sz="3200" dirty="0" err="1"/>
              <a:t>confirmed</a:t>
            </a:r>
            <a:r>
              <a:rPr lang="cs-CZ" sz="3200" dirty="0"/>
              <a:t> by </a:t>
            </a:r>
            <a:r>
              <a:rPr lang="cs-CZ" sz="3200" dirty="0" err="1"/>
              <a:t>further</a:t>
            </a:r>
            <a:r>
              <a:rPr lang="cs-CZ" sz="3200" dirty="0"/>
              <a:t> </a:t>
            </a:r>
            <a:r>
              <a:rPr lang="cs-CZ" sz="3200" dirty="0" err="1"/>
              <a:t>studies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4765" r="31655" b="6486"/>
          <a:stretch>
            <a:fillRect/>
          </a:stretch>
        </p:blipFill>
        <p:spPr bwMode="auto">
          <a:xfrm>
            <a:off x="323528" y="1605652"/>
            <a:ext cx="4464496" cy="525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56108" r="41145" b="25189"/>
          <a:stretch>
            <a:fillRect/>
          </a:stretch>
        </p:blipFill>
        <p:spPr bwMode="auto">
          <a:xfrm>
            <a:off x="5508104" y="1772816"/>
            <a:ext cx="2952328" cy="16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460" t="27653" r="19827" b="44906"/>
          <a:stretch>
            <a:fillRect/>
          </a:stretch>
        </p:blipFill>
        <p:spPr bwMode="auto">
          <a:xfrm>
            <a:off x="4535488" y="3717032"/>
            <a:ext cx="46085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0076" t="47249" r="31183" b="37985"/>
          <a:stretch>
            <a:fillRect/>
          </a:stretch>
        </p:blipFill>
        <p:spPr bwMode="auto">
          <a:xfrm>
            <a:off x="4103440" y="5085184"/>
            <a:ext cx="50405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3168352" cy="1584176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FFC000"/>
                </a:solidFill>
              </a:rPr>
              <a:t>CURB-65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908720"/>
            <a:ext cx="7467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9531" r="17819" b="31095"/>
          <a:stretch>
            <a:fillRect/>
          </a:stretch>
        </p:blipFill>
        <p:spPr bwMode="auto">
          <a:xfrm>
            <a:off x="2951312" y="0"/>
            <a:ext cx="6192688" cy="20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50202" r="41145" b="16704"/>
          <a:stretch>
            <a:fillRect/>
          </a:stretch>
        </p:blipFill>
        <p:spPr bwMode="auto">
          <a:xfrm>
            <a:off x="0" y="1772816"/>
            <a:ext cx="4932040" cy="23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4861" t="25593" r="39485" b="32079"/>
          <a:stretch>
            <a:fillRect/>
          </a:stretch>
        </p:blipFill>
        <p:spPr bwMode="auto">
          <a:xfrm>
            <a:off x="4139952" y="3844942"/>
            <a:ext cx="5004048" cy="260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SCAP – </a:t>
            </a:r>
            <a:r>
              <a:rPr lang="cs-CZ" b="1" dirty="0" err="1">
                <a:solidFill>
                  <a:srgbClr val="FFC000"/>
                </a:solidFill>
              </a:rPr>
              <a:t>next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generation</a:t>
            </a:r>
            <a:r>
              <a:rPr lang="cs-CZ" b="1" dirty="0">
                <a:solidFill>
                  <a:srgbClr val="FFC000"/>
                </a:solidFill>
              </a:rPr>
              <a:t> risk </a:t>
            </a:r>
            <a:r>
              <a:rPr lang="cs-CZ" b="1" dirty="0" err="1">
                <a:solidFill>
                  <a:srgbClr val="FFC000"/>
                </a:solidFill>
              </a:rPr>
              <a:t>stratification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tool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29531" r="18926" b="14361"/>
          <a:stretch>
            <a:fillRect/>
          </a:stretch>
        </p:blipFill>
        <p:spPr bwMode="auto">
          <a:xfrm>
            <a:off x="755576" y="1628800"/>
            <a:ext cx="7128792" cy="483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C000"/>
                </a:solidFill>
              </a:rPr>
              <a:t>Antibiotic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treatment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of</a:t>
            </a:r>
            <a:r>
              <a:rPr lang="cs-CZ" b="1" dirty="0">
                <a:solidFill>
                  <a:srgbClr val="FFC000"/>
                </a:solidFill>
              </a:rPr>
              <a:t> CAP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fontScale="85000" lnSpcReduction="20000"/>
          </a:bodyPr>
          <a:lstStyle/>
          <a:p>
            <a:r>
              <a:rPr lang="cs-CZ" b="1" u="sng" dirty="0" err="1">
                <a:solidFill>
                  <a:srgbClr val="FFC000"/>
                </a:solidFill>
              </a:rPr>
              <a:t>Low</a:t>
            </a:r>
            <a:r>
              <a:rPr lang="cs-CZ" b="1" u="sng" dirty="0">
                <a:solidFill>
                  <a:srgbClr val="FFC000"/>
                </a:solidFill>
              </a:rPr>
              <a:t>-risk </a:t>
            </a:r>
            <a:r>
              <a:rPr lang="cs-CZ" b="1" u="sng" dirty="0" err="1">
                <a:solidFill>
                  <a:srgbClr val="FFC000"/>
                </a:solidFill>
              </a:rPr>
              <a:t>patients</a:t>
            </a:r>
            <a:r>
              <a:rPr lang="cs-CZ" b="1" u="sng" dirty="0">
                <a:solidFill>
                  <a:srgbClr val="FFC000"/>
                </a:solidFill>
              </a:rPr>
              <a:t>:</a:t>
            </a:r>
          </a:p>
          <a:p>
            <a:pPr>
              <a:buNone/>
            </a:pPr>
            <a:r>
              <a:rPr lang="cs-CZ" dirty="0"/>
              <a:t>1) </a:t>
            </a:r>
            <a:r>
              <a:rPr lang="cs-CZ" dirty="0" err="1"/>
              <a:t>amoxicillin</a:t>
            </a:r>
            <a:endParaRPr lang="cs-CZ" dirty="0"/>
          </a:p>
          <a:p>
            <a:pPr>
              <a:buNone/>
            </a:pPr>
            <a:r>
              <a:rPr lang="cs-CZ" dirty="0"/>
              <a:t>2) </a:t>
            </a:r>
            <a:r>
              <a:rPr lang="cs-CZ" dirty="0" err="1"/>
              <a:t>clarithromycine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doxycycline</a:t>
            </a:r>
            <a:endParaRPr lang="cs-CZ" dirty="0"/>
          </a:p>
          <a:p>
            <a:r>
              <a:rPr lang="cs-CZ" b="1" u="sng" dirty="0" err="1">
                <a:solidFill>
                  <a:srgbClr val="FFC000"/>
                </a:solidFill>
              </a:rPr>
              <a:t>Moderate</a:t>
            </a:r>
            <a:r>
              <a:rPr lang="cs-CZ" b="1" u="sng" dirty="0">
                <a:solidFill>
                  <a:srgbClr val="FFC000"/>
                </a:solidFill>
              </a:rPr>
              <a:t>-risk </a:t>
            </a:r>
            <a:r>
              <a:rPr lang="cs-CZ" b="1" u="sng" dirty="0" err="1">
                <a:solidFill>
                  <a:srgbClr val="FFC000"/>
                </a:solidFill>
              </a:rPr>
              <a:t>patients</a:t>
            </a:r>
            <a:r>
              <a:rPr lang="cs-CZ" b="1" u="sng" dirty="0">
                <a:solidFill>
                  <a:srgbClr val="FFC000"/>
                </a:solidFill>
              </a:rPr>
              <a:t> </a:t>
            </a:r>
            <a:r>
              <a:rPr lang="cs-CZ" dirty="0"/>
              <a:t>(standard department) – start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ASAP</a:t>
            </a:r>
          </a:p>
          <a:p>
            <a:pPr marL="36576" indent="0">
              <a:buNone/>
            </a:pPr>
            <a:r>
              <a:rPr lang="cs-CZ" dirty="0"/>
              <a:t>1) </a:t>
            </a:r>
            <a:r>
              <a:rPr lang="cs-CZ" dirty="0" err="1"/>
              <a:t>amoxicilline</a:t>
            </a:r>
            <a:r>
              <a:rPr lang="cs-CZ" dirty="0"/>
              <a:t> oral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dirty="0" err="1"/>
              <a:t>amox</a:t>
            </a:r>
            <a:r>
              <a:rPr lang="cs-CZ" dirty="0"/>
              <a:t> + </a:t>
            </a:r>
            <a:r>
              <a:rPr lang="cs-CZ" dirty="0" err="1"/>
              <a:t>clarithro</a:t>
            </a:r>
            <a:r>
              <a:rPr lang="cs-CZ" dirty="0"/>
              <a:t> </a:t>
            </a:r>
            <a:r>
              <a:rPr lang="cs-CZ" dirty="0" err="1"/>
              <a:t>iv</a:t>
            </a:r>
            <a:endParaRPr lang="cs-CZ" dirty="0"/>
          </a:p>
          <a:p>
            <a:pPr>
              <a:buNone/>
            </a:pPr>
            <a:r>
              <a:rPr lang="cs-CZ" dirty="0"/>
              <a:t>3) </a:t>
            </a:r>
            <a:r>
              <a:rPr lang="cs-CZ" dirty="0" err="1"/>
              <a:t>moxifloxacin</a:t>
            </a:r>
            <a:endParaRPr lang="cs-CZ" dirty="0"/>
          </a:p>
          <a:p>
            <a:r>
              <a:rPr lang="cs-CZ" b="1" u="sng" dirty="0" err="1">
                <a:solidFill>
                  <a:srgbClr val="FFC000"/>
                </a:solidFill>
              </a:rPr>
              <a:t>High</a:t>
            </a:r>
            <a:r>
              <a:rPr lang="cs-CZ" b="1" u="sng" dirty="0">
                <a:solidFill>
                  <a:srgbClr val="FFC000"/>
                </a:solidFill>
              </a:rPr>
              <a:t>-risk </a:t>
            </a:r>
            <a:r>
              <a:rPr lang="cs-CZ" b="1" u="sng" dirty="0" err="1">
                <a:solidFill>
                  <a:srgbClr val="FFC000"/>
                </a:solidFill>
              </a:rPr>
              <a:t>patients</a:t>
            </a:r>
            <a:r>
              <a:rPr lang="cs-CZ" b="1" u="sng" dirty="0">
                <a:solidFill>
                  <a:srgbClr val="FFC000"/>
                </a:solidFill>
              </a:rPr>
              <a:t> </a:t>
            </a:r>
            <a:r>
              <a:rPr lang="cs-CZ" dirty="0"/>
              <a:t>(ICU) - start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immediately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dirty="0"/>
              <a:t>1) </a:t>
            </a:r>
            <a:r>
              <a:rPr lang="cs-CZ" dirty="0" err="1"/>
              <a:t>amoxicillin</a:t>
            </a:r>
            <a:r>
              <a:rPr lang="cs-CZ" dirty="0"/>
              <a:t>/</a:t>
            </a:r>
            <a:r>
              <a:rPr lang="cs-CZ" dirty="0" err="1"/>
              <a:t>clavulanic</a:t>
            </a:r>
            <a:r>
              <a:rPr lang="cs-CZ" dirty="0"/>
              <a:t> acid + </a:t>
            </a:r>
            <a:r>
              <a:rPr lang="cs-CZ" dirty="0" err="1"/>
              <a:t>clarithromycine</a:t>
            </a:r>
            <a:endParaRPr lang="cs-CZ" dirty="0"/>
          </a:p>
          <a:p>
            <a:pPr>
              <a:buNone/>
            </a:pPr>
            <a:r>
              <a:rPr lang="cs-CZ" dirty="0"/>
              <a:t>2) </a:t>
            </a:r>
            <a:r>
              <a:rPr lang="cs-CZ" dirty="0" err="1"/>
              <a:t>cefuroxim</a:t>
            </a:r>
            <a:r>
              <a:rPr lang="cs-CZ" dirty="0"/>
              <a:t> + </a:t>
            </a:r>
            <a:r>
              <a:rPr lang="cs-CZ" dirty="0" err="1"/>
              <a:t>klaritromycin</a:t>
            </a:r>
            <a:endParaRPr lang="cs-CZ" dirty="0"/>
          </a:p>
          <a:p>
            <a:r>
              <a:rPr lang="cs-CZ" dirty="0" err="1"/>
              <a:t>I.v</a:t>
            </a:r>
            <a:r>
              <a:rPr lang="cs-CZ" dirty="0"/>
              <a:t>. </a:t>
            </a:r>
            <a:r>
              <a:rPr lang="cs-CZ" dirty="0" err="1"/>
              <a:t>antibiotics</a:t>
            </a:r>
            <a:r>
              <a:rPr lang="cs-CZ" dirty="0"/>
              <a:t> </a:t>
            </a:r>
            <a:r>
              <a:rPr lang="cs-CZ" dirty="0" err="1"/>
              <a:t>unless</a:t>
            </a:r>
            <a:r>
              <a:rPr lang="cs-CZ" dirty="0"/>
              <a:t> body </a:t>
            </a:r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 37°C </a:t>
            </a:r>
            <a:r>
              <a:rPr lang="cs-CZ" dirty="0" err="1"/>
              <a:t>for</a:t>
            </a:r>
            <a:r>
              <a:rPr lang="cs-CZ" dirty="0"/>
              <a:t> 24hrs.</a:t>
            </a:r>
          </a:p>
          <a:p>
            <a:r>
              <a:rPr lang="cs-CZ" dirty="0" err="1"/>
              <a:t>Duration</a:t>
            </a:r>
            <a:r>
              <a:rPr lang="cs-CZ" dirty="0"/>
              <a:t>: </a:t>
            </a:r>
            <a:r>
              <a:rPr lang="cs-CZ" dirty="0" err="1"/>
              <a:t>low</a:t>
            </a:r>
            <a:r>
              <a:rPr lang="cs-CZ" dirty="0"/>
              <a:t>-risk </a:t>
            </a:r>
            <a:r>
              <a:rPr lang="cs-CZ" dirty="0" err="1"/>
              <a:t>pts</a:t>
            </a:r>
            <a:r>
              <a:rPr lang="cs-CZ" dirty="0"/>
              <a:t> 7 </a:t>
            </a:r>
            <a:r>
              <a:rPr lang="cs-CZ" dirty="0" err="1"/>
              <a:t>days</a:t>
            </a:r>
            <a:r>
              <a:rPr lang="cs-CZ" dirty="0"/>
              <a:t>, </a:t>
            </a:r>
            <a:r>
              <a:rPr lang="cs-CZ" dirty="0" err="1"/>
              <a:t>moderate</a:t>
            </a:r>
            <a:r>
              <a:rPr lang="cs-CZ" dirty="0"/>
              <a:t>-risk 7-10 </a:t>
            </a:r>
            <a:r>
              <a:rPr lang="cs-CZ" dirty="0" err="1"/>
              <a:t>days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-risk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extended</a:t>
            </a:r>
            <a:r>
              <a:rPr lang="cs-CZ" dirty="0"/>
              <a:t> up to 14-21 </a:t>
            </a:r>
            <a:r>
              <a:rPr lang="cs-CZ" dirty="0" err="1"/>
              <a:t>days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Vlastní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C0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681</TotalTime>
  <Words>1578</Words>
  <Application>Microsoft Office PowerPoint</Application>
  <PresentationFormat>Předvádění na obrazovce (4:3)</PresentationFormat>
  <Paragraphs>206</Paragraphs>
  <Slides>34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Wingdings 2</vt:lpstr>
      <vt:lpstr>Technický</vt:lpstr>
      <vt:lpstr>Pneumonia and pleural effusions</vt:lpstr>
      <vt:lpstr>Pneumonia </vt:lpstr>
      <vt:lpstr>CAP</vt:lpstr>
      <vt:lpstr>Prezentace aplikace PowerPoint</vt:lpstr>
      <vt:lpstr>Diagnosis of CAP</vt:lpstr>
      <vt:lpstr>Pneumonia Severity Index (PSI) &gt;14.000 pts, confirmed by further studies</vt:lpstr>
      <vt:lpstr>CURB-65</vt:lpstr>
      <vt:lpstr>SCAP – next generation risk stratification tool</vt:lpstr>
      <vt:lpstr>Antibiotic treatment of CAP</vt:lpstr>
      <vt:lpstr>Prevention of CAP… vaccination</vt:lpstr>
      <vt:lpstr>Treatment of HAP</vt:lpstr>
      <vt:lpstr>Pleural effusion</vt:lpstr>
      <vt:lpstr>Differential diagnosis of pleural effusions</vt:lpstr>
      <vt:lpstr>Biochemic examination of effusions – Light`s criteria </vt:lpstr>
      <vt:lpstr>Parapneumonic effusions (infectious pleurisy)</vt:lpstr>
      <vt:lpstr>Complicated parapneumonic effusions / empyema</vt:lpstr>
      <vt:lpstr>Classification of parapneumonic effusions </vt:lpstr>
      <vt:lpstr>pH of infectious effusion – main decision-making parameter (for the introduction of invasive procedures)</vt:lpstr>
      <vt:lpstr>Presence of septation can modify lab results</vt:lpstr>
      <vt:lpstr>Microbiology</vt:lpstr>
      <vt:lpstr>Is empyema just a “pneumonia gone bad?”</vt:lpstr>
      <vt:lpstr>Prezentace aplikace PowerPoint</vt:lpstr>
      <vt:lpstr>Antibiotic treatment of infectious pleurisy</vt:lpstr>
      <vt:lpstr>CXR / CT / chest ultrasound – effusion volumetry and septation</vt:lpstr>
      <vt:lpstr>Prediction of poor outcome in infectious pleurisy </vt:lpstr>
      <vt:lpstr>RAPID score - MIST 1 a 2 studies</vt:lpstr>
      <vt:lpstr>Intrapleural treatment</vt:lpstr>
      <vt:lpstr>Further remarks</vt:lpstr>
      <vt:lpstr>Parapneumonic effusion – main points of care</vt:lpstr>
      <vt:lpstr>What comes after treatment failure…?</vt:lpstr>
      <vt:lpstr>Case management - malignant/paramalignant effusion</vt:lpstr>
      <vt:lpstr>Case management - hemothorax </vt:lpstr>
      <vt:lpstr>Case management – TB pleurisy</vt:lpstr>
      <vt:lpstr>Case management - chylothorax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poznámky k diagnostice a léčbě pneumonií a pleurálních výpotků (a pneumotoraxů)</dc:title>
  <dc:creator>Kiki a Moni</dc:creator>
  <cp:lastModifiedBy>Doubková Martina</cp:lastModifiedBy>
  <cp:revision>70</cp:revision>
  <dcterms:created xsi:type="dcterms:W3CDTF">2017-10-18T20:38:09Z</dcterms:created>
  <dcterms:modified xsi:type="dcterms:W3CDTF">2020-04-02T13:19:17Z</dcterms:modified>
</cp:coreProperties>
</file>