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382" r:id="rId3"/>
    <p:sldId id="296" r:id="rId4"/>
    <p:sldId id="280" r:id="rId5"/>
    <p:sldId id="336" r:id="rId6"/>
    <p:sldId id="288" r:id="rId7"/>
    <p:sldId id="257" r:id="rId8"/>
    <p:sldId id="364" r:id="rId9"/>
    <p:sldId id="365" r:id="rId10"/>
    <p:sldId id="366" r:id="rId11"/>
    <p:sldId id="261" r:id="rId12"/>
    <p:sldId id="311" r:id="rId13"/>
    <p:sldId id="341" r:id="rId14"/>
    <p:sldId id="344" r:id="rId15"/>
    <p:sldId id="343" r:id="rId16"/>
    <p:sldId id="342" r:id="rId17"/>
    <p:sldId id="375" r:id="rId18"/>
    <p:sldId id="335" r:id="rId19"/>
    <p:sldId id="339" r:id="rId20"/>
    <p:sldId id="376" r:id="rId21"/>
    <p:sldId id="345" r:id="rId22"/>
    <p:sldId id="327" r:id="rId23"/>
    <p:sldId id="350" r:id="rId24"/>
    <p:sldId id="351" r:id="rId25"/>
    <p:sldId id="352" r:id="rId26"/>
    <p:sldId id="353" r:id="rId27"/>
    <p:sldId id="349" r:id="rId28"/>
    <p:sldId id="378" r:id="rId29"/>
    <p:sldId id="319" r:id="rId30"/>
    <p:sldId id="329" r:id="rId31"/>
    <p:sldId id="369" r:id="rId32"/>
    <p:sldId id="368" r:id="rId33"/>
    <p:sldId id="370" r:id="rId34"/>
    <p:sldId id="320" r:id="rId35"/>
    <p:sldId id="357" r:id="rId36"/>
    <p:sldId id="374" r:id="rId37"/>
    <p:sldId id="322" r:id="rId38"/>
    <p:sldId id="373" r:id="rId39"/>
    <p:sldId id="321" r:id="rId40"/>
    <p:sldId id="347" r:id="rId41"/>
    <p:sldId id="348" r:id="rId42"/>
    <p:sldId id="323" r:id="rId43"/>
    <p:sldId id="358" r:id="rId44"/>
    <p:sldId id="359" r:id="rId45"/>
    <p:sldId id="309" r:id="rId46"/>
    <p:sldId id="381" r:id="rId47"/>
    <p:sldId id="380" r:id="rId48"/>
    <p:sldId id="310" r:id="rId49"/>
    <p:sldId id="324" r:id="rId50"/>
    <p:sldId id="371" r:id="rId51"/>
    <p:sldId id="334" r:id="rId52"/>
    <p:sldId id="313" r:id="rId53"/>
    <p:sldId id="315" r:id="rId54"/>
    <p:sldId id="316" r:id="rId55"/>
    <p:sldId id="318" r:id="rId56"/>
    <p:sldId id="383" r:id="rId57"/>
    <p:sldId id="355" r:id="rId58"/>
    <p:sldId id="384" r:id="rId59"/>
    <p:sldId id="362" r:id="rId60"/>
    <p:sldId id="340" r:id="rId61"/>
    <p:sldId id="363" r:id="rId62"/>
    <p:sldId id="307" r:id="rId63"/>
    <p:sldId id="367" r:id="rId64"/>
    <p:sldId id="377" r:id="rId6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as Kubek" initials="TK" lastIdx="71" clrIdx="0"/>
  <p:cmAuthor id="2" name="Tomas Kubek" initials="" lastIdx="5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>
      <p:cViewPr varScale="1">
        <p:scale>
          <a:sx n="104" d="100"/>
          <a:sy n="104" d="100"/>
        </p:scale>
        <p:origin x="115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0F9003-2A47-4982-9E8A-F9B09F732D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38774-C2CC-455A-8F96-D60F6C8E72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0C2FB62-FFAD-4262-AFB0-D4C90319A79A}" type="datetimeFigureOut">
              <a:rPr lang="cs-CZ"/>
              <a:pPr>
                <a:defRPr/>
              </a:pPr>
              <a:t>21.04.2020</a:t>
            </a:fld>
            <a:endParaRPr lang="cs-CZ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8361544-8C5D-401E-9ACD-5C1BFF21CB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F647D89-446F-4A28-A03A-70AF860A20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cs-CZ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8C953-B7B0-47E7-BD83-7FDD2EF7EA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22434-E114-4F69-BA22-543780740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2F65364-9545-4F27-97AC-1DFDA7D8246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>
            <a:extLst>
              <a:ext uri="{FF2B5EF4-FFF2-40B4-BE49-F238E27FC236}">
                <a16:creationId xmlns:a16="http://schemas.microsoft.com/office/drawing/2014/main" id="{CECCF62E-5BF7-486E-82A6-19DC13D1AF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>
            <a:extLst>
              <a:ext uri="{FF2B5EF4-FFF2-40B4-BE49-F238E27FC236}">
                <a16:creationId xmlns:a16="http://schemas.microsoft.com/office/drawing/2014/main" id="{38A603D2-DF69-435D-9771-9DD282D76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0244" name="Zástupný symbol pro číslo snímku 3">
            <a:extLst>
              <a:ext uri="{FF2B5EF4-FFF2-40B4-BE49-F238E27FC236}">
                <a16:creationId xmlns:a16="http://schemas.microsoft.com/office/drawing/2014/main" id="{65B2B30C-4081-4A16-9E78-EC60F0720C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92AEED1-616D-47E6-B83C-2485D02959D5}" type="slidenum">
              <a:rPr lang="cs-CZ" altLang="cs-CZ" smtClean="0">
                <a:latin typeface="Calibri" panose="020F0502020204030204" pitchFamily="34" charset="0"/>
              </a:rPr>
              <a:pPr/>
              <a:t>1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8043C24C-0E7D-4A35-A68D-E53F413182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C8D4B900-BCF1-4617-8FC7-73DF8335F8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CE7C85BF-1BF2-4F75-BFE2-D9CDF42CFB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7878EC-303F-48B8-AD9E-CDDA1AA39E23}" type="slidenum">
              <a:rPr lang="cs-CZ" altLang="cs-CZ" smtClean="0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2">
            <a:extLst>
              <a:ext uri="{FF2B5EF4-FFF2-40B4-BE49-F238E27FC236}">
                <a16:creationId xmlns:a16="http://schemas.microsoft.com/office/drawing/2014/main" id="{D58396E6-47DD-4CCE-B64C-8A5729C1AACB}"/>
              </a:ext>
            </a:extLst>
          </p:cNvPr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13">
            <a:extLst>
              <a:ext uri="{FF2B5EF4-FFF2-40B4-BE49-F238E27FC236}">
                <a16:creationId xmlns:a16="http://schemas.microsoft.com/office/drawing/2014/main" id="{32F94A00-37F2-4CE0-981B-098D4C818D7C}"/>
              </a:ext>
            </a:extLst>
          </p:cNvPr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BEFA8E3A-6998-47BA-B94D-C1C474ADE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09E9B6-5057-4261-89D5-D295AEC35654}" type="datetimeFigureOut">
              <a:rPr lang="cs-CZ"/>
              <a:pPr>
                <a:defRPr/>
              </a:pPr>
              <a:t>21.04.2020</a:t>
            </a:fld>
            <a:endParaRPr lang="cs-CZ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1479734F-AD3C-49A9-96CA-F8ABE05A6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FE86A98-AB19-4B0F-9FF9-FD655BAE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749A9-5306-4E0C-A5F1-48BCF36C0A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2444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92D7498C-0D0E-4A12-AAAF-C6979354A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A241B-E38E-4220-A996-92BCE7C2AEF9}" type="datetimeFigureOut">
              <a:rPr lang="cs-CZ"/>
              <a:pPr>
                <a:defRPr/>
              </a:pPr>
              <a:t>21.04.2020</a:t>
            </a:fld>
            <a:endParaRPr lang="cs-CZ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695E575A-2A30-4443-AC9A-C62C6C430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DFE9675F-7252-4EBD-97F7-F9DA49A7B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A5399-23FD-469E-9F52-B702DB5384F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8030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1B93DDD5-AF8F-4744-A859-5946AEE99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9C50-7340-4917-9A14-F7CB736F82FF}" type="datetimeFigureOut">
              <a:rPr lang="cs-CZ"/>
              <a:pPr>
                <a:defRPr/>
              </a:pPr>
              <a:t>21.04.2020</a:t>
            </a:fld>
            <a:endParaRPr lang="cs-CZ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71456CE7-044C-4F45-B5E7-05B221254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4858DD07-A45F-4EAF-9910-65896380A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7CBDD-5975-42B2-9A40-E32FAD7F34A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808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4C15447C-74AA-481C-B18A-633E22CFD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C9A4F-AB2F-4AFD-A101-42D657585F48}" type="datetimeFigureOut">
              <a:rPr lang="cs-CZ"/>
              <a:pPr>
                <a:defRPr/>
              </a:pPr>
              <a:t>21.04.2020</a:t>
            </a:fld>
            <a:endParaRPr lang="cs-CZ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501F7638-E95A-4045-A5D4-5F944383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92A2F282-EC02-4B93-84D6-55DD7775C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BCA39-1F44-4A74-9E8F-04B8B95940B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075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>
            <a:extLst>
              <a:ext uri="{FF2B5EF4-FFF2-40B4-BE49-F238E27FC236}">
                <a16:creationId xmlns:a16="http://schemas.microsoft.com/office/drawing/2014/main" id="{CED550FF-11C0-441B-BAF5-01DF69F365B3}"/>
              </a:ext>
            </a:extLst>
          </p:cNvPr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CAC882A3-A78D-4C78-B2F2-C6B64BD07D2E}"/>
              </a:ext>
            </a:extLst>
          </p:cNvPr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7C21B0C7-5184-4B1C-8283-A9098B885D2C}"/>
              </a:ext>
            </a:extLst>
          </p:cNvPr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6">
            <a:extLst>
              <a:ext uri="{FF2B5EF4-FFF2-40B4-BE49-F238E27FC236}">
                <a16:creationId xmlns:a16="http://schemas.microsoft.com/office/drawing/2014/main" id="{C1CEC0D3-AC76-4CD8-AFA3-70E1D7942037}"/>
              </a:ext>
            </a:extLst>
          </p:cNvPr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49E554C-931E-4A89-B70F-B047B5B8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E3C423E-026B-466C-A280-BDA8CF543CDC}" type="datetimeFigureOut">
              <a:rPr lang="cs-CZ"/>
              <a:pPr>
                <a:defRPr/>
              </a:pPr>
              <a:t>21.04.2020</a:t>
            </a:fld>
            <a:endParaRPr lang="cs-CZ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339E78-122A-4F48-9C8E-31749FC58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EE65A81-967F-4BA0-AE86-C22804FD4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DED14-36DA-451D-AB9D-03816E1D3B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660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>
            <a:extLst>
              <a:ext uri="{FF2B5EF4-FFF2-40B4-BE49-F238E27FC236}">
                <a16:creationId xmlns:a16="http://schemas.microsoft.com/office/drawing/2014/main" id="{76176652-2863-4AAB-81C2-BF2424B74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9B81F-78B8-4249-B164-995CA1DDC794}" type="datetimeFigureOut">
              <a:rPr lang="cs-CZ"/>
              <a:pPr>
                <a:defRPr/>
              </a:pPr>
              <a:t>21.04.2020</a:t>
            </a:fld>
            <a:endParaRPr lang="cs-CZ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185350D0-F571-49ED-BCF7-1AFF24EF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36E04F40-B638-473A-BDE8-2EBB2514F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43604-BD90-4243-A220-C993DDB8B7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333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A6345F-CD41-458F-950D-CAA307033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1D2449F-AA7D-4EC6-9920-F9E64498EB41}" type="datetimeFigureOut">
              <a:rPr lang="cs-CZ"/>
              <a:pPr>
                <a:defRPr/>
              </a:pPr>
              <a:t>21.04.2020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C6BA24-BD19-46D2-BB5F-BF62C5B47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BB1ED6-0885-4B38-8CED-3F7E29F0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92E33-3AFC-44AD-9841-5E04BBE538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5040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>
            <a:extLst>
              <a:ext uri="{FF2B5EF4-FFF2-40B4-BE49-F238E27FC236}">
                <a16:creationId xmlns:a16="http://schemas.microsoft.com/office/drawing/2014/main" id="{3E3E6CE3-8BDD-495B-8A5A-87771F6EA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A2FC6-9A34-4709-A339-DFFCCED77032}" type="datetimeFigureOut">
              <a:rPr lang="cs-CZ"/>
              <a:pPr>
                <a:defRPr/>
              </a:pPr>
              <a:t>21.04.2020</a:t>
            </a:fld>
            <a:endParaRPr lang="cs-CZ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CAB947F5-4685-4E33-B435-6180A029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B939ED14-0C6B-412F-9CA4-3C7912C09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86AF8-3DC6-462B-86A5-B0613BC84EC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408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1FACF16E-7C0E-4BFD-B1A4-3ABEE4EB4D83}"/>
              </a:ext>
            </a:extLst>
          </p:cNvPr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F5BBE798-72D0-40C0-B5F4-6ADD907EEE40}"/>
              </a:ext>
            </a:extLst>
          </p:cNvPr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1352CD67-49A5-430C-B163-52A5D1FC9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A27A846-A9F3-4760-BDB2-5CD9492FDECA}" type="datetimeFigureOut">
              <a:rPr lang="cs-CZ"/>
              <a:pPr>
                <a:defRPr/>
              </a:pPr>
              <a:t>21.04.2020</a:t>
            </a:fld>
            <a:endParaRPr lang="cs-CZ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6C5BF45-E7EC-4601-BF02-B5575A9D8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6A60229-8712-496B-9CAD-8FBCF32BA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82A7B-4855-493E-B8B8-000BD1B0F6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882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7CFBC-0489-4E3C-A927-755FB30E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6988CBB-1F03-46EA-976E-9E65CDFCFD60}" type="datetimeFigureOut">
              <a:rPr lang="cs-CZ"/>
              <a:pPr>
                <a:defRPr/>
              </a:pPr>
              <a:t>21.04.2020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E42E1-4AF0-46FA-AF78-0D655989A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BFF45-3862-49D9-9121-73DB9F1E7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5E60B-27BF-424D-BF7F-1A60E6C191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19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9F000640-AF21-4905-A37D-900D35AC793C}"/>
              </a:ext>
            </a:extLst>
          </p:cNvPr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eaLnBrk="1" fontAlgn="auto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Flowchart: Process 13">
            <a:extLst>
              <a:ext uri="{FF2B5EF4-FFF2-40B4-BE49-F238E27FC236}">
                <a16:creationId xmlns:a16="http://schemas.microsoft.com/office/drawing/2014/main" id="{1C14311A-0FDC-4BF4-9DC8-70376C8F60DC}"/>
              </a:ext>
            </a:extLst>
          </p:cNvPr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lowchart: Process 15">
            <a:extLst>
              <a:ext uri="{FF2B5EF4-FFF2-40B4-BE49-F238E27FC236}">
                <a16:creationId xmlns:a16="http://schemas.microsoft.com/office/drawing/2014/main" id="{E290730A-B213-4696-84B6-3659870C7C59}"/>
              </a:ext>
            </a:extLst>
          </p:cNvPr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D5712BA6-2C92-4C63-B04C-79FA0EDE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30F179A-82EB-478E-8EFC-6646535E25C5}" type="datetimeFigureOut">
              <a:rPr lang="cs-CZ"/>
              <a:pPr>
                <a:defRPr/>
              </a:pPr>
              <a:t>21.04.2020</a:t>
            </a:fld>
            <a:endParaRPr lang="cs-CZ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D11FC8EE-721E-4053-84D2-3338DFE74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997D9AEA-18B6-4966-9DF5-6361627E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8B14C-B00D-470E-8EEC-DCC67C3A714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103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>
            <a:extLst>
              <a:ext uri="{FF2B5EF4-FFF2-40B4-BE49-F238E27FC236}">
                <a16:creationId xmlns:a16="http://schemas.microsoft.com/office/drawing/2014/main" id="{19F4E57E-58C2-49B4-A141-8E065C338721}"/>
              </a:ext>
            </a:extLst>
          </p:cNvPr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858B46-ECB0-4FDF-9D0B-6253C180176C}"/>
              </a:ext>
            </a:extLst>
          </p:cNvPr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8020B87E-C0F8-44A3-A800-51DC1B24FD65}"/>
              </a:ext>
            </a:extLst>
          </p:cNvPr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7110BD-573E-47A9-939F-AE7A67610785}"/>
              </a:ext>
            </a:extLst>
          </p:cNvPr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3D505B70-BA05-44D6-966D-5BA19B2E1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8">
            <a:extLst>
              <a:ext uri="{FF2B5EF4-FFF2-40B4-BE49-F238E27FC236}">
                <a16:creationId xmlns:a16="http://schemas.microsoft.com/office/drawing/2014/main" id="{567C2E17-187C-4806-A63D-0D009D414A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text styles</a:t>
            </a:r>
          </a:p>
          <a:p>
            <a:pPr lvl="1"/>
            <a:r>
              <a:rPr lang="en-US" altLang="cs-CZ"/>
              <a:t>Second level</a:t>
            </a:r>
          </a:p>
          <a:p>
            <a:pPr lvl="2"/>
            <a:r>
              <a:rPr lang="en-US" altLang="cs-CZ"/>
              <a:t>Third level</a:t>
            </a:r>
          </a:p>
          <a:p>
            <a:pPr lvl="3"/>
            <a:r>
              <a:rPr lang="en-US" altLang="cs-CZ"/>
              <a:t>Fourth level</a:t>
            </a:r>
          </a:p>
          <a:p>
            <a:pPr lvl="4"/>
            <a:r>
              <a:rPr lang="en-US" altLang="cs-CZ"/>
              <a:t>Fifth level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818D6EC4-73D4-4EFD-B1D2-4D90618BF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524AFA42-92DA-4F30-82CE-70B287380011}" type="datetimeFigureOut">
              <a:rPr lang="cs-CZ"/>
              <a:pPr>
                <a:defRPr/>
              </a:pPr>
              <a:t>21.04.2020</a:t>
            </a:fld>
            <a:endParaRPr lang="cs-CZ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64622A3-4A06-43C8-9F5B-26232BAB3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68A5929-6FA5-474D-B3A5-E1722F621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4B1A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DE0425-E6EC-419D-B9DA-13ED68CE752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BA474E-D80F-475E-9A4B-946722EA7505}"/>
              </a:ext>
            </a:extLst>
          </p:cNvPr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14" r:id="rId2"/>
    <p:sldLayoutId id="2147483820" r:id="rId3"/>
    <p:sldLayoutId id="2147483815" r:id="rId4"/>
    <p:sldLayoutId id="2147483821" r:id="rId5"/>
    <p:sldLayoutId id="2147483816" r:id="rId6"/>
    <p:sldLayoutId id="2147483822" r:id="rId7"/>
    <p:sldLayoutId id="2147483823" r:id="rId8"/>
    <p:sldLayoutId id="2147483824" r:id="rId9"/>
    <p:sldLayoutId id="2147483817" r:id="rId10"/>
    <p:sldLayoutId id="214748381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11488B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11488B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11488B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11488B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11488B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11488B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11488B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11488B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11488B"/>
          </a:solidFill>
          <a:latin typeface="Calibri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5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5.pn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5.pn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5.pn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5.png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5.pn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5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5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5.png"/><Relationship Id="rId4" Type="http://schemas.openxmlformats.org/officeDocument/2006/relationships/image" Target="../media/image7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5.png"/><Relationship Id="rId5" Type="http://schemas.openxmlformats.org/officeDocument/2006/relationships/image" Target="../media/image74.png"/><Relationship Id="rId4" Type="http://schemas.openxmlformats.org/officeDocument/2006/relationships/hyperlink" Target="mailto:lienka@mail.muni.cz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CFF8B-D87A-4ECE-B26C-CC41B7FF6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2988" y="188913"/>
            <a:ext cx="8101012" cy="1355725"/>
          </a:xfr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400" dirty="0" err="1">
                <a:solidFill>
                  <a:schemeClr val="tx2">
                    <a:satMod val="130000"/>
                  </a:schemeClr>
                </a:solidFill>
              </a:rPr>
              <a:t>Adult</a:t>
            </a:r>
            <a:r>
              <a:rPr lang="cs-CZ" sz="44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4400" dirty="0" err="1">
                <a:solidFill>
                  <a:schemeClr val="tx2">
                    <a:satMod val="130000"/>
                  </a:schemeClr>
                </a:solidFill>
              </a:rPr>
              <a:t>Congenital</a:t>
            </a:r>
            <a:r>
              <a:rPr lang="cs-CZ" sz="44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4400" dirty="0" err="1">
                <a:solidFill>
                  <a:schemeClr val="tx2">
                    <a:satMod val="130000"/>
                  </a:schemeClr>
                </a:solidFill>
              </a:rPr>
              <a:t>Heart</a:t>
            </a:r>
            <a:r>
              <a:rPr lang="cs-CZ" sz="44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4400" dirty="0" err="1">
                <a:solidFill>
                  <a:schemeClr val="tx2">
                    <a:satMod val="130000"/>
                  </a:schemeClr>
                </a:solidFill>
              </a:rPr>
              <a:t>Disease</a:t>
            </a:r>
            <a:r>
              <a:rPr lang="cs-CZ" sz="4400" dirty="0">
                <a:solidFill>
                  <a:schemeClr val="tx2">
                    <a:satMod val="130000"/>
                  </a:schemeClr>
                </a:solidFill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56AFF-1021-40E1-9B7C-B7CC3F0EC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7450" y="5300663"/>
            <a:ext cx="7777163" cy="936625"/>
          </a:xfrm>
        </p:spPr>
        <p:txBody>
          <a:bodyPr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Lenka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Kubkova</a:t>
            </a: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Masaryk University and University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Hospital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in Brno, 2020</a:t>
            </a:r>
          </a:p>
        </p:txBody>
      </p:sp>
      <p:pic>
        <p:nvPicPr>
          <p:cNvPr id="9220" name="Picture 8" descr="Image result for tetralogy of fallot baby">
            <a:extLst>
              <a:ext uri="{FF2B5EF4-FFF2-40B4-BE49-F238E27FC236}">
                <a16:creationId xmlns:a16="http://schemas.microsoft.com/office/drawing/2014/main" id="{ABD3D653-2EF6-4BB8-B836-CA833974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916113"/>
            <a:ext cx="413385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Image result for srdeční záplata obrázky">
            <a:extLst>
              <a:ext uri="{FF2B5EF4-FFF2-40B4-BE49-F238E27FC236}">
                <a16:creationId xmlns:a16="http://schemas.microsoft.com/office/drawing/2014/main" id="{9CD78D55-566E-4829-BD7D-16A0C1043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1916113"/>
            <a:ext cx="2849562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A2DB0E-53DC-42CC-BF2F-D6DEE488C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984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7C25E-15C7-4FC8-AB15-88ABAC92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Most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frequent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CHD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1300F3-CE1E-45F5-B4BA-2BD13F4B0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8538" y="1524000"/>
            <a:ext cx="2824162" cy="4664075"/>
          </a:xfrm>
        </p:spPr>
        <p:txBody>
          <a:bodyPr>
            <a:normAutofit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cs-CZ" b="1" dirty="0" err="1"/>
              <a:t>adults</a:t>
            </a:r>
            <a:endParaRPr lang="cs-CZ" b="1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dirty="0"/>
              <a:t>ASD II </a:t>
            </a:r>
            <a:r>
              <a:rPr lang="cs-CZ" sz="2000" dirty="0"/>
              <a:t>25-30%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dirty="0"/>
              <a:t>VSD </a:t>
            </a:r>
            <a:r>
              <a:rPr lang="cs-CZ" sz="2000" dirty="0"/>
              <a:t>21%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C30F6F-AA08-46F9-BD05-BF800B0CD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2824163" cy="4664075"/>
          </a:xfrm>
        </p:spPr>
        <p:txBody>
          <a:bodyPr>
            <a:normAutofit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cs-CZ" b="1" dirty="0" err="1"/>
              <a:t>children</a:t>
            </a:r>
            <a:endParaRPr lang="cs-CZ" b="1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dirty="0"/>
              <a:t>VSD </a:t>
            </a:r>
            <a:r>
              <a:rPr lang="cs-CZ" sz="2000" dirty="0"/>
              <a:t>42%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dirty="0"/>
              <a:t>ASD II </a:t>
            </a:r>
            <a:r>
              <a:rPr lang="cs-CZ" sz="2000" dirty="0"/>
              <a:t>9%</a:t>
            </a:r>
          </a:p>
        </p:txBody>
      </p:sp>
      <p:pic>
        <p:nvPicPr>
          <p:cNvPr id="19461" name="Picture 4" descr="lidi.jpg">
            <a:extLst>
              <a:ext uri="{FF2B5EF4-FFF2-40B4-BE49-F238E27FC236}">
                <a16:creationId xmlns:a16="http://schemas.microsoft.com/office/drawing/2014/main" id="{5A1A8AAF-9D1F-4E54-BE37-C1251ABE3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708275"/>
            <a:ext cx="1565275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 descr="deti2.gif">
            <a:extLst>
              <a:ext uri="{FF2B5EF4-FFF2-40B4-BE49-F238E27FC236}">
                <a16:creationId xmlns:a16="http://schemas.microsoft.com/office/drawing/2014/main" id="{2C00BA72-7309-4125-A36A-4CCC432BF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782888"/>
            <a:ext cx="11763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6" descr="dítě.jpg">
            <a:extLst>
              <a:ext uri="{FF2B5EF4-FFF2-40B4-BE49-F238E27FC236}">
                <a16:creationId xmlns:a16="http://schemas.microsoft.com/office/drawing/2014/main" id="{CCA64F71-0824-4455-896D-846B464A9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3429000"/>
            <a:ext cx="8874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FAD90C-1F5D-4032-9060-D78C47B464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813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62876-9F75-4B53-AD70-BAF6B911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Lifetime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of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Diagnosis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of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CHD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2ED6EB50-4175-4C1D-87DD-F663C9DDE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713" y="1447800"/>
            <a:ext cx="6696075" cy="48006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cs-CZ" altLang="cs-CZ" sz="2800" dirty="0"/>
          </a:p>
          <a:p>
            <a:pPr eaLnBrk="1" hangingPunct="1">
              <a:defRPr/>
            </a:pPr>
            <a:r>
              <a:rPr lang="cs-CZ" altLang="cs-CZ" sz="2800" dirty="0" err="1">
                <a:solidFill>
                  <a:srgbClr val="000000"/>
                </a:solidFill>
              </a:rPr>
              <a:t>some</a:t>
            </a:r>
            <a:r>
              <a:rPr lang="cs-CZ" altLang="cs-CZ" sz="2800" dirty="0">
                <a:solidFill>
                  <a:srgbClr val="000000"/>
                </a:solidFill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</a:rPr>
              <a:t>defects</a:t>
            </a:r>
            <a:r>
              <a:rPr lang="cs-CZ" altLang="cs-CZ" sz="2800" dirty="0">
                <a:solidFill>
                  <a:srgbClr val="000000"/>
                </a:solidFill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</a:rPr>
              <a:t>need</a:t>
            </a:r>
            <a:r>
              <a:rPr lang="cs-CZ" altLang="cs-CZ" sz="2800" dirty="0">
                <a:solidFill>
                  <a:srgbClr val="000000"/>
                </a:solidFill>
              </a:rPr>
              <a:t> not </a:t>
            </a:r>
            <a:r>
              <a:rPr lang="cs-CZ" altLang="cs-CZ" sz="2800" dirty="0" err="1">
                <a:solidFill>
                  <a:srgbClr val="000000"/>
                </a:solidFill>
              </a:rPr>
              <a:t>be</a:t>
            </a:r>
            <a:r>
              <a:rPr lang="cs-CZ" altLang="cs-CZ" sz="2800" dirty="0">
                <a:solidFill>
                  <a:srgbClr val="000000"/>
                </a:solidFill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</a:rPr>
              <a:t>presented</a:t>
            </a:r>
            <a:r>
              <a:rPr lang="cs-CZ" altLang="cs-CZ" sz="2800" dirty="0">
                <a:solidFill>
                  <a:srgbClr val="000000"/>
                </a:solidFill>
              </a:rPr>
              <a:t> / </a:t>
            </a:r>
            <a:r>
              <a:rPr lang="cs-CZ" altLang="cs-CZ" sz="2800" dirty="0" err="1">
                <a:solidFill>
                  <a:srgbClr val="000000"/>
                </a:solidFill>
              </a:rPr>
              <a:t>detected</a:t>
            </a:r>
            <a:r>
              <a:rPr lang="cs-CZ" altLang="cs-CZ" sz="2800" dirty="0">
                <a:solidFill>
                  <a:srgbClr val="000000"/>
                </a:solidFill>
              </a:rPr>
              <a:t> in early </a:t>
            </a:r>
            <a:r>
              <a:rPr lang="cs-CZ" altLang="cs-CZ" sz="2800" dirty="0" err="1">
                <a:solidFill>
                  <a:srgbClr val="000000"/>
                </a:solidFill>
              </a:rPr>
              <a:t>life</a:t>
            </a:r>
            <a:endParaRPr lang="cs-CZ" altLang="cs-CZ" sz="28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cs-CZ" altLang="cs-CZ" sz="2800" dirty="0"/>
          </a:p>
          <a:p>
            <a:pPr marL="82550" indent="0" eaLnBrk="1" hangingPunct="1">
              <a:buFont typeface="Wingdings 2" panose="05020102010507070707" pitchFamily="18" charset="2"/>
              <a:buNone/>
              <a:defRPr/>
            </a:pPr>
            <a:r>
              <a:rPr lang="cs-CZ" altLang="cs-CZ" sz="2800" dirty="0"/>
              <a:t>	(</a:t>
            </a:r>
            <a:r>
              <a:rPr lang="cs-CZ" altLang="cs-CZ" sz="2800" dirty="0" err="1"/>
              <a:t>Portion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all</a:t>
            </a:r>
            <a:r>
              <a:rPr lang="cs-CZ" altLang="cs-CZ" sz="2800" dirty="0"/>
              <a:t> CHD)</a:t>
            </a:r>
          </a:p>
          <a:p>
            <a:pPr eaLnBrk="1" hangingPunct="1">
              <a:defRPr/>
            </a:pPr>
            <a:r>
              <a:rPr lang="cs-CZ" altLang="cs-CZ" sz="2800" dirty="0"/>
              <a:t>60% in </a:t>
            </a:r>
            <a:r>
              <a:rPr lang="cs-CZ" altLang="cs-CZ" sz="2800" dirty="0" err="1"/>
              <a:t>babies</a:t>
            </a:r>
            <a:r>
              <a:rPr lang="cs-CZ" altLang="cs-CZ" sz="2800" dirty="0"/>
              <a:t> </a:t>
            </a:r>
            <a:r>
              <a:rPr lang="en-US" altLang="cs-CZ" sz="2800" dirty="0"/>
              <a:t>&lt;</a:t>
            </a:r>
            <a:r>
              <a:rPr lang="cs-CZ" altLang="cs-CZ" sz="2800" dirty="0"/>
              <a:t> 1 </a:t>
            </a:r>
            <a:r>
              <a:rPr lang="cs-CZ" altLang="cs-CZ" sz="2800" dirty="0" err="1"/>
              <a:t>year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old</a:t>
            </a:r>
            <a:endParaRPr lang="cs-CZ" altLang="cs-CZ" sz="2800" dirty="0"/>
          </a:p>
          <a:p>
            <a:pPr eaLnBrk="1" hangingPunct="1">
              <a:defRPr/>
            </a:pPr>
            <a:r>
              <a:rPr lang="cs-CZ" altLang="cs-CZ" sz="2800" dirty="0"/>
              <a:t>30% in </a:t>
            </a:r>
            <a:r>
              <a:rPr lang="cs-CZ" altLang="cs-CZ" sz="2800" dirty="0" err="1"/>
              <a:t>children</a:t>
            </a:r>
            <a:endParaRPr lang="cs-CZ" altLang="cs-CZ" sz="2800" dirty="0"/>
          </a:p>
          <a:p>
            <a:pPr eaLnBrk="1" hangingPunct="1">
              <a:defRPr/>
            </a:pPr>
            <a:r>
              <a:rPr lang="cs-CZ" altLang="cs-CZ" sz="2800" dirty="0"/>
              <a:t>10% in </a:t>
            </a:r>
            <a:r>
              <a:rPr lang="cs-CZ" altLang="cs-CZ" sz="2800" dirty="0" err="1"/>
              <a:t>adults</a:t>
            </a:r>
            <a:endParaRPr lang="cs-CZ" altLang="cs-CZ" sz="28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AD7745-1CA3-4A24-AE57-0EE0340C3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4A6A-5C57-4B7B-98B1-1E2873BA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Epidemiology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of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CHD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FBCAC991-C150-4772-930C-18316E8C2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live birth incidence approx. 6-10 cases per 1000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800"/>
              <a:t>	(1 in every 145 babies born)</a:t>
            </a:r>
          </a:p>
          <a:p>
            <a:pPr eaLnBrk="1" hangingPunct="1"/>
            <a:r>
              <a:rPr lang="cs-CZ" altLang="cs-CZ" sz="2000"/>
              <a:t>advances in diagnosis and management of pts. with CHD over the latter part of the 20th century </a:t>
            </a:r>
          </a:p>
          <a:p>
            <a:pPr eaLnBrk="1" hangingPunct="1"/>
            <a:r>
              <a:rPr lang="cs-CZ" altLang="cs-CZ" sz="2800"/>
              <a:t>80-85% of all children with CHD survive to adulthood</a:t>
            </a:r>
          </a:p>
          <a:p>
            <a:pPr eaLnBrk="1" hangingPunct="1"/>
            <a:r>
              <a:rPr lang="cs-CZ" altLang="cs-CZ" sz="2800"/>
              <a:t>prevalence in adult population 280 per 100 000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800"/>
              <a:t>	</a:t>
            </a:r>
            <a:r>
              <a:rPr lang="cs-CZ" altLang="cs-CZ" sz="2000"/>
              <a:t>(CR: 10 000 children and 25 000 adults with CHD)</a:t>
            </a:r>
          </a:p>
          <a:p>
            <a:pPr eaLnBrk="1" hangingPunct="1"/>
            <a:r>
              <a:rPr lang="cs-CZ" altLang="cs-CZ" sz="2800"/>
              <a:t>there are now more adults than children with CHD</a:t>
            </a:r>
          </a:p>
          <a:p>
            <a:pPr eaLnBrk="1" hangingPunct="1"/>
            <a:endParaRPr lang="cs-CZ" altLang="cs-CZ" sz="280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4BC7A91-001F-4136-9E31-5C3923DBD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016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26AC4-76DC-4F4D-A1DA-FD97A3D0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Findings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in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Patients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with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CHD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947D7745-E5D1-46E4-ACD1-FDE1F127B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100" y="1417638"/>
            <a:ext cx="7499350" cy="4830762"/>
          </a:xfrm>
        </p:spPr>
        <p:txBody>
          <a:bodyPr/>
          <a:lstStyle/>
          <a:p>
            <a:pPr eaLnBrk="1" hangingPunct="1"/>
            <a:r>
              <a:rPr lang="cs-CZ" altLang="cs-CZ" sz="2800" dirty="0" err="1"/>
              <a:t>physical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appearence</a:t>
            </a:r>
            <a:r>
              <a:rPr lang="cs-CZ" altLang="cs-CZ" sz="2800" dirty="0"/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syndromes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clubbed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fingers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scars</a:t>
            </a:r>
            <a:r>
              <a:rPr lang="cs-CZ" altLang="cs-CZ" sz="2000" dirty="0"/>
              <a:t>)</a:t>
            </a:r>
          </a:p>
          <a:p>
            <a:pPr eaLnBrk="1" hangingPunct="1"/>
            <a:r>
              <a:rPr lang="cs-CZ" altLang="cs-CZ" sz="2800" dirty="0" err="1"/>
              <a:t>cyanosis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murmurs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hypoxemia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hypertension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pulmonary</a:t>
            </a:r>
            <a:r>
              <a:rPr lang="cs-CZ" altLang="cs-CZ" sz="2800" dirty="0"/>
              <a:t> </a:t>
            </a:r>
            <a:r>
              <a:rPr lang="cs-CZ" altLang="cs-CZ" sz="2800" dirty="0" err="1"/>
              <a:t>hypertension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erythrocytosis</a:t>
            </a:r>
            <a:r>
              <a:rPr lang="cs-CZ" altLang="cs-CZ" sz="2800" dirty="0"/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hyperviscosity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sideropenia</a:t>
            </a:r>
            <a:r>
              <a:rPr lang="cs-CZ" altLang="cs-CZ" sz="2000" dirty="0"/>
              <a:t>)</a:t>
            </a:r>
          </a:p>
          <a:p>
            <a:pPr eaLnBrk="1" hangingPunct="1"/>
            <a:r>
              <a:rPr lang="cs-CZ" altLang="cs-CZ" sz="2800" dirty="0" err="1"/>
              <a:t>hyperuricemia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gout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ecg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changes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chest</a:t>
            </a:r>
            <a:r>
              <a:rPr lang="cs-CZ" altLang="cs-CZ" sz="2800" dirty="0"/>
              <a:t> X-</a:t>
            </a:r>
            <a:r>
              <a:rPr lang="cs-CZ" altLang="cs-CZ" sz="2800" dirty="0" err="1"/>
              <a:t>ray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changes</a:t>
            </a:r>
            <a:r>
              <a:rPr lang="cs-CZ" altLang="cs-CZ" sz="2800" dirty="0"/>
              <a:t>...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81A907-4B2F-4161-BD5E-3B031ECDF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685" y="33973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0EB55-9B7B-4CCD-8568-BCCE58356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Scars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after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Cardiothoracic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Surgery</a:t>
            </a:r>
            <a:endParaRPr lang="cs-CZ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3555" name="Picture 2" descr="C:\Users\lenka kubkova\Pictures\kardiologie - obrázky\scar1.jpg">
            <a:extLst>
              <a:ext uri="{FF2B5EF4-FFF2-40B4-BE49-F238E27FC236}">
                <a16:creationId xmlns:a16="http://schemas.microsoft.com/office/drawing/2014/main" id="{44961EA1-520F-44C3-9658-7ED70D4A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844675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C:\Users\lenka kubkova\Pictures\kardiologie - obrázky\scar2.jpg">
            <a:extLst>
              <a:ext uri="{FF2B5EF4-FFF2-40B4-BE49-F238E27FC236}">
                <a16:creationId xmlns:a16="http://schemas.microsoft.com/office/drawing/2014/main" id="{A3AB0357-9F41-4DFF-8DE3-2DD9C1563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213100"/>
            <a:ext cx="36385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DAEB-9182-42D4-AD78-A41784C0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Clubbed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Fingers</a:t>
            </a:r>
            <a:endParaRPr lang="cs-CZ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4579" name="Picture 2" descr="C:\Users\lenka kubkova\Pictures\kardiologie - obrázky\paličkovité prsty.jpg">
            <a:extLst>
              <a:ext uri="{FF2B5EF4-FFF2-40B4-BE49-F238E27FC236}">
                <a16:creationId xmlns:a16="http://schemas.microsoft.com/office/drawing/2014/main" id="{ED3B0D2E-2814-4B55-95E8-9DF339A8F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860800"/>
            <a:ext cx="4279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C:\Users\lenka kubkova\Pictures\kardiologie - obrázky\clubbed fingers.png">
            <a:extLst>
              <a:ext uri="{FF2B5EF4-FFF2-40B4-BE49-F238E27FC236}">
                <a16:creationId xmlns:a16="http://schemas.microsoft.com/office/drawing/2014/main" id="{E84090B1-200E-481D-AA8B-FDFA4563F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20713"/>
            <a:ext cx="3490913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53BC7-9E9C-44D8-9019-D2A2EC306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Cyanosis</a:t>
            </a:r>
            <a:endParaRPr lang="cs-CZ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5603" name="Picture 2" descr="C:\Users\lenka kubkova\Pictures\kardiologie - obrázky\cyanotic child.jpg">
            <a:extLst>
              <a:ext uri="{FF2B5EF4-FFF2-40B4-BE49-F238E27FC236}">
                <a16:creationId xmlns:a16="http://schemas.microsoft.com/office/drawing/2014/main" id="{88DE23BD-8DCB-45F4-A45F-6045816A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628775"/>
            <a:ext cx="5386387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D90728-9C62-4277-81A1-36BB6EE9A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F12BB9C-F22E-4420-A2FE-12C9BB15C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sz="3600" dirty="0" err="1"/>
              <a:t>Hypertension</a:t>
            </a:r>
            <a:r>
              <a:rPr lang="cs-CZ" sz="3600" dirty="0"/>
              <a:t> (</a:t>
            </a:r>
            <a:r>
              <a:rPr lang="cs-CZ" sz="3600" dirty="0" err="1"/>
              <a:t>Systemic</a:t>
            </a:r>
            <a:r>
              <a:rPr lang="cs-CZ" sz="3600" dirty="0"/>
              <a:t> </a:t>
            </a:r>
            <a:r>
              <a:rPr lang="cs-CZ" sz="3600" dirty="0" err="1"/>
              <a:t>Arterial</a:t>
            </a:r>
            <a:r>
              <a:rPr lang="cs-CZ" sz="3600" dirty="0"/>
              <a:t>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458E0D-3F04-41D9-85A2-8083909A0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1088" y="1825625"/>
            <a:ext cx="3713162" cy="3979863"/>
          </a:xfrm>
        </p:spPr>
        <p:txBody>
          <a:bodyPr/>
          <a:lstStyle/>
          <a:p>
            <a:pPr>
              <a:defRPr/>
            </a:pPr>
            <a:r>
              <a:rPr lang="cs-CZ" sz="2800" dirty="0"/>
              <a:t>BP ≥ 140/90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endParaRPr lang="cs-CZ" sz="2800" dirty="0"/>
          </a:p>
          <a:p>
            <a:pPr>
              <a:defRPr/>
            </a:pPr>
            <a:r>
              <a:rPr lang="cs-CZ" sz="2800" dirty="0" err="1"/>
              <a:t>both</a:t>
            </a:r>
            <a:r>
              <a:rPr lang="cs-CZ" sz="2800" dirty="0"/>
              <a:t> </a:t>
            </a:r>
            <a:r>
              <a:rPr lang="cs-CZ" sz="2800" dirty="0" err="1"/>
              <a:t>arms</a:t>
            </a:r>
            <a:r>
              <a:rPr lang="cs-CZ" sz="2800" dirty="0"/>
              <a:t> </a:t>
            </a:r>
            <a:r>
              <a:rPr lang="cs-CZ" sz="2800" dirty="0" err="1"/>
              <a:t>measurement</a:t>
            </a:r>
            <a:endParaRPr lang="cs-CZ" sz="2800" dirty="0"/>
          </a:p>
          <a:p>
            <a:pPr>
              <a:defRPr/>
            </a:pPr>
            <a:endParaRPr lang="cs-CZ" sz="2800" dirty="0"/>
          </a:p>
          <a:p>
            <a:pPr>
              <a:defRPr/>
            </a:pPr>
            <a:r>
              <a:rPr lang="cs-CZ" sz="2800" dirty="0"/>
              <a:t>BP </a:t>
            </a:r>
            <a:r>
              <a:rPr lang="cs-CZ" sz="2800" dirty="0" err="1"/>
              <a:t>difference</a:t>
            </a:r>
            <a:r>
              <a:rPr lang="cs-CZ" sz="2800" dirty="0"/>
              <a:t> </a:t>
            </a:r>
            <a:r>
              <a:rPr lang="cs-CZ" sz="2800" dirty="0" err="1"/>
              <a:t>between</a:t>
            </a:r>
            <a:r>
              <a:rPr lang="cs-CZ" sz="2800" dirty="0"/>
              <a:t> </a:t>
            </a:r>
            <a:r>
              <a:rPr lang="cs-CZ" sz="2800" dirty="0" err="1"/>
              <a:t>arms</a:t>
            </a:r>
            <a:r>
              <a:rPr lang="cs-CZ" sz="2800" dirty="0"/>
              <a:t> and </a:t>
            </a:r>
            <a:r>
              <a:rPr lang="cs-CZ" sz="2800" dirty="0" err="1"/>
              <a:t>legs</a:t>
            </a:r>
            <a:endParaRPr lang="cs-CZ" sz="2800" dirty="0"/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3B699A0D-DDA2-4557-8490-D2FE80048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728788"/>
            <a:ext cx="357822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D7C7EFC-DC61-4A23-BC41-47BBA45C6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95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D6948-E84E-47DC-BA10-8DE6DC77E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Pulmonary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Hypertension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</a:p>
        </p:txBody>
      </p:sp>
      <p:pic>
        <p:nvPicPr>
          <p:cNvPr id="27651" name="Zástupný symbol pro obsah 8" descr="srdce.jpg">
            <a:extLst>
              <a:ext uri="{FF2B5EF4-FFF2-40B4-BE49-F238E27FC236}">
                <a16:creationId xmlns:a16="http://schemas.microsoft.com/office/drawing/2014/main" id="{4CF00172-E534-4B64-AECB-816025AA1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68413"/>
            <a:ext cx="5040313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5">
            <a:extLst>
              <a:ext uri="{FF2B5EF4-FFF2-40B4-BE49-F238E27FC236}">
                <a16:creationId xmlns:a16="http://schemas.microsoft.com/office/drawing/2014/main" id="{9D25FCA6-360B-4E35-B088-BCF70C41E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3357563"/>
            <a:ext cx="2089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solidFill>
                  <a:srgbClr val="C00000"/>
                </a:solidFill>
              </a:rPr>
              <a:t>syst. </a:t>
            </a:r>
            <a:r>
              <a:rPr lang="en-US" altLang="cs-CZ" sz="2000" b="1">
                <a:solidFill>
                  <a:srgbClr val="C00000"/>
                </a:solidFill>
              </a:rPr>
              <a:t>  &gt; </a:t>
            </a:r>
            <a:r>
              <a:rPr lang="cs-CZ" altLang="cs-CZ" sz="2000" b="1">
                <a:solidFill>
                  <a:srgbClr val="C00000"/>
                </a:solidFill>
              </a:rPr>
              <a:t>35 mmHg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solidFill>
                  <a:srgbClr val="C00000"/>
                </a:solidFill>
              </a:rPr>
              <a:t>mean </a:t>
            </a:r>
            <a:r>
              <a:rPr lang="en-US" altLang="cs-CZ" sz="2000" b="1">
                <a:solidFill>
                  <a:srgbClr val="C00000"/>
                </a:solidFill>
              </a:rPr>
              <a:t>&gt; </a:t>
            </a:r>
            <a:r>
              <a:rPr lang="cs-CZ" altLang="cs-CZ" sz="2000" b="1">
                <a:solidFill>
                  <a:srgbClr val="C00000"/>
                </a:solidFill>
              </a:rPr>
              <a:t>25 mmHg </a:t>
            </a:r>
          </a:p>
        </p:txBody>
      </p:sp>
      <p:sp>
        <p:nvSpPr>
          <p:cNvPr id="27653" name="TextBox 6">
            <a:extLst>
              <a:ext uri="{FF2B5EF4-FFF2-40B4-BE49-F238E27FC236}">
                <a16:creationId xmlns:a16="http://schemas.microsoft.com/office/drawing/2014/main" id="{3CF7B70D-2AF9-40C7-9E77-EE6373042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5445125"/>
            <a:ext cx="20875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RV hypertrophy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RV dilatation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solidFill>
                  <a:srgbClr val="C00000"/>
                </a:solidFill>
              </a:rPr>
              <a:t>RV failure</a:t>
            </a:r>
          </a:p>
        </p:txBody>
      </p:sp>
      <p:sp>
        <p:nvSpPr>
          <p:cNvPr id="27654" name="TextBox 7">
            <a:extLst>
              <a:ext uri="{FF2B5EF4-FFF2-40B4-BE49-F238E27FC236}">
                <a16:creationId xmlns:a16="http://schemas.microsoft.com/office/drawing/2014/main" id="{C5B905AA-6CDE-42E7-8DD1-6D3A85C60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032375"/>
            <a:ext cx="1511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congestion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FC828A58-51F2-4BB4-9D55-B2893F542C8A}"/>
              </a:ext>
            </a:extLst>
          </p:cNvPr>
          <p:cNvSpPr/>
          <p:nvPr/>
        </p:nvSpPr>
        <p:spPr>
          <a:xfrm>
            <a:off x="4140200" y="4365625"/>
            <a:ext cx="215900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CBF06440-6652-45C3-BA7B-330ED13BD9B6}"/>
              </a:ext>
            </a:extLst>
          </p:cNvPr>
          <p:cNvSpPr/>
          <p:nvPr/>
        </p:nvSpPr>
        <p:spPr>
          <a:xfrm rot="3000000">
            <a:off x="3179763" y="4129088"/>
            <a:ext cx="215900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7657" name="TextBox 11">
            <a:extLst>
              <a:ext uri="{FF2B5EF4-FFF2-40B4-BE49-F238E27FC236}">
                <a16:creationId xmlns:a16="http://schemas.microsoft.com/office/drawing/2014/main" id="{BFA29F68-F598-489A-96BF-D609A4226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773238"/>
            <a:ext cx="43227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solidFill>
                  <a:srgbClr val="C00000"/>
                </a:solidFill>
              </a:rPr>
              <a:t>increased blood pressure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solidFill>
                  <a:srgbClr val="C00000"/>
                </a:solidFill>
              </a:rPr>
              <a:t>in pulmonary circulation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F2D1F43C-369D-4C76-8E33-5DCFDB422AA2}"/>
              </a:ext>
            </a:extLst>
          </p:cNvPr>
          <p:cNvSpPr/>
          <p:nvPr/>
        </p:nvSpPr>
        <p:spPr>
          <a:xfrm rot="-2400000">
            <a:off x="5089525" y="4197350"/>
            <a:ext cx="215900" cy="792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7659" name="TextBox 13">
            <a:extLst>
              <a:ext uri="{FF2B5EF4-FFF2-40B4-BE49-F238E27FC236}">
                <a16:creationId xmlns:a16="http://schemas.microsoft.com/office/drawing/2014/main" id="{7728FE87-ECAA-4A65-B5A9-CBF8DB582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4797425"/>
            <a:ext cx="1944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change of shunt direction to R-L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E7D12E-5752-4642-B3DB-8A34E60B3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7BEF-7B58-4ADA-BCB7-98701CBEA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Eisenmenger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Syndrome</a:t>
            </a:r>
          </a:p>
        </p:txBody>
      </p:sp>
      <p:pic>
        <p:nvPicPr>
          <p:cNvPr id="29699" name="Zástupný symbol pro obsah 8" descr="srdce.jpg">
            <a:extLst>
              <a:ext uri="{FF2B5EF4-FFF2-40B4-BE49-F238E27FC236}">
                <a16:creationId xmlns:a16="http://schemas.microsoft.com/office/drawing/2014/main" id="{7C24DA2E-5722-4B07-B84D-B6B29FC2C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557338"/>
            <a:ext cx="40671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 descr="C:\Users\lenka kubkova\Pictures\kardiologie - obrázky\Eisenmenger syndrome.jpg">
            <a:extLst>
              <a:ext uri="{FF2B5EF4-FFF2-40B4-BE49-F238E27FC236}">
                <a16:creationId xmlns:a16="http://schemas.microsoft.com/office/drawing/2014/main" id="{96DEA542-DEFA-435D-B01E-BE723222F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628775"/>
            <a:ext cx="413861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B121F123-B4EA-47A3-A9C9-AB2A2B1DE99F}"/>
              </a:ext>
            </a:extLst>
          </p:cNvPr>
          <p:cNvSpPr/>
          <p:nvPr/>
        </p:nvSpPr>
        <p:spPr>
          <a:xfrm>
            <a:off x="6804025" y="4797425"/>
            <a:ext cx="977900" cy="48418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78D7776-BD1E-4496-BAA1-1D812AEAFA1E}"/>
              </a:ext>
            </a:extLst>
          </p:cNvPr>
          <p:cNvSpPr/>
          <p:nvPr/>
        </p:nvSpPr>
        <p:spPr>
          <a:xfrm>
            <a:off x="5940425" y="3644900"/>
            <a:ext cx="977900" cy="48418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90D065D5-7224-4D90-838E-343E801CE54A}"/>
              </a:ext>
            </a:extLst>
          </p:cNvPr>
          <p:cNvSpPr/>
          <p:nvPr/>
        </p:nvSpPr>
        <p:spPr>
          <a:xfrm>
            <a:off x="6732588" y="2276475"/>
            <a:ext cx="484187" cy="979488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9704" name="TextBox 9">
            <a:extLst>
              <a:ext uri="{FF2B5EF4-FFF2-40B4-BE49-F238E27FC236}">
                <a16:creationId xmlns:a16="http://schemas.microsoft.com/office/drawing/2014/main" id="{141DFC79-6507-47C5-ACD1-B34CCB5CC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1412875"/>
            <a:ext cx="35274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>
                <a:solidFill>
                  <a:srgbClr val="C00000"/>
                </a:solidFill>
              </a:rPr>
              <a:t>Pulmonary Hypertension</a:t>
            </a:r>
          </a:p>
        </p:txBody>
      </p:sp>
      <p:sp>
        <p:nvSpPr>
          <p:cNvPr id="29705" name="TextBox 10">
            <a:extLst>
              <a:ext uri="{FF2B5EF4-FFF2-40B4-BE49-F238E27FC236}">
                <a16:creationId xmlns:a16="http://schemas.microsoft.com/office/drawing/2014/main" id="{1C4DCE60-01F5-46FC-BA2F-23B45B715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300663"/>
            <a:ext cx="2879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solidFill>
                  <a:srgbClr val="002060"/>
                </a:solidFill>
              </a:rPr>
              <a:t>R-L shunts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solidFill>
                  <a:srgbClr val="002060"/>
                </a:solidFill>
              </a:rPr>
              <a:t>hypoxemia, cyanosis</a:t>
            </a:r>
          </a:p>
        </p:txBody>
      </p:sp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E441C1-DA1E-4495-8AB4-2EAA3C041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334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6DB99C-7290-4175-9374-089ED82F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sz="3600" dirty="0" err="1"/>
              <a:t>Purpose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Lecture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2214AE-8866-45C8-9CA6-DC7AD65F9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100" y="1417638"/>
            <a:ext cx="7499350" cy="4800600"/>
          </a:xfrm>
        </p:spPr>
        <p:txBody>
          <a:bodyPr/>
          <a:lstStyle/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cs-CZ" sz="2400" dirty="0"/>
              <a:t>to </a:t>
            </a:r>
            <a:r>
              <a:rPr lang="cs-CZ" sz="2400" b="1" dirty="0" err="1"/>
              <a:t>remember</a:t>
            </a:r>
            <a:r>
              <a:rPr lang="cs-CZ" sz="2400" dirty="0"/>
              <a:t> </a:t>
            </a:r>
            <a:r>
              <a:rPr lang="cs-CZ" sz="2400" dirty="0" err="1"/>
              <a:t>you</a:t>
            </a:r>
            <a:r>
              <a:rPr lang="cs-CZ" sz="2400" dirty="0"/>
              <a:t> and </a:t>
            </a:r>
            <a:r>
              <a:rPr lang="cs-CZ" sz="2400" b="1" dirty="0" err="1"/>
              <a:t>explain</a:t>
            </a:r>
            <a:r>
              <a:rPr lang="cs-CZ" sz="2400" dirty="0"/>
              <a:t>: </a:t>
            </a:r>
          </a:p>
          <a:p>
            <a:pPr>
              <a:defRPr/>
            </a:pPr>
            <a:r>
              <a:rPr lang="cs-CZ" sz="2400" dirty="0" err="1"/>
              <a:t>basics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blood</a:t>
            </a:r>
            <a:r>
              <a:rPr lang="cs-CZ" sz="2400" dirty="0"/>
              <a:t> </a:t>
            </a:r>
            <a:r>
              <a:rPr lang="cs-CZ" sz="2400" dirty="0" err="1"/>
              <a:t>circulation</a:t>
            </a:r>
            <a:r>
              <a:rPr lang="cs-CZ" sz="2400" dirty="0"/>
              <a:t> and </a:t>
            </a:r>
            <a:r>
              <a:rPr lang="cs-CZ" sz="2400" dirty="0" err="1"/>
              <a:t>hemodynaemics</a:t>
            </a:r>
            <a:endParaRPr lang="cs-CZ" sz="2400" dirty="0"/>
          </a:p>
          <a:p>
            <a:pPr>
              <a:defRPr/>
            </a:pPr>
            <a:r>
              <a:rPr lang="cs-CZ" sz="2400" dirty="0" err="1"/>
              <a:t>basics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anatomy and </a:t>
            </a:r>
            <a:r>
              <a:rPr lang="cs-CZ" sz="2400" dirty="0" err="1"/>
              <a:t>pathophysiology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most </a:t>
            </a:r>
            <a:r>
              <a:rPr lang="cs-CZ" sz="2400" dirty="0" err="1"/>
              <a:t>frequent</a:t>
            </a:r>
            <a:r>
              <a:rPr lang="cs-CZ" sz="2400" dirty="0"/>
              <a:t> </a:t>
            </a:r>
            <a:r>
              <a:rPr lang="cs-CZ" sz="2400" dirty="0" err="1"/>
              <a:t>CHDs</a:t>
            </a:r>
            <a:r>
              <a:rPr lang="cs-CZ" sz="2400" dirty="0"/>
              <a:t>  - </a:t>
            </a:r>
            <a:r>
              <a:rPr lang="cs-CZ" sz="2400" b="1" dirty="0">
                <a:solidFill>
                  <a:srgbClr val="0070C0"/>
                </a:solidFill>
              </a:rPr>
              <a:t>CHD = </a:t>
            </a:r>
            <a:r>
              <a:rPr lang="cs-CZ" sz="2400" b="1" dirty="0" err="1">
                <a:solidFill>
                  <a:srgbClr val="0070C0"/>
                </a:solidFill>
              </a:rPr>
              <a:t>Congenital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Heart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Disease</a:t>
            </a:r>
            <a:endParaRPr lang="cs-CZ" sz="2400" b="1" dirty="0">
              <a:solidFill>
                <a:srgbClr val="0070C0"/>
              </a:solidFill>
            </a:endParaRPr>
          </a:p>
          <a:p>
            <a:pPr marL="82550" indent="0">
              <a:buFont typeface="Wingdings 2" panose="05020102010507070707" pitchFamily="18" charset="2"/>
              <a:buNone/>
              <a:defRPr/>
            </a:pPr>
            <a:endParaRPr lang="cs-CZ" sz="2400" dirty="0"/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cs-CZ" sz="2400" dirty="0"/>
              <a:t>to </a:t>
            </a:r>
            <a:r>
              <a:rPr lang="cs-CZ" sz="2400" b="1" dirty="0" err="1"/>
              <a:t>demonstrate</a:t>
            </a:r>
            <a:r>
              <a:rPr lang="cs-CZ" sz="2400" dirty="0"/>
              <a:t>: </a:t>
            </a:r>
          </a:p>
          <a:p>
            <a:pPr>
              <a:defRPr/>
            </a:pPr>
            <a:r>
              <a:rPr lang="cs-CZ" sz="2400" dirty="0" err="1"/>
              <a:t>how</a:t>
            </a:r>
            <a:r>
              <a:rPr lang="cs-CZ" sz="2400" dirty="0"/>
              <a:t> </a:t>
            </a:r>
            <a:r>
              <a:rPr lang="cs-CZ" sz="2400" dirty="0" err="1"/>
              <a:t>does</a:t>
            </a:r>
            <a:r>
              <a:rPr lang="cs-CZ" sz="2400" dirty="0"/>
              <a:t> </a:t>
            </a:r>
            <a:r>
              <a:rPr lang="cs-CZ" sz="2400" dirty="0" err="1"/>
              <a:t>adult</a:t>
            </a:r>
            <a:r>
              <a:rPr lang="cs-CZ" sz="2400" dirty="0"/>
              <a:t> </a:t>
            </a:r>
            <a:r>
              <a:rPr lang="cs-CZ" sz="2400" dirty="0" err="1"/>
              <a:t>patient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CHD </a:t>
            </a:r>
            <a:r>
              <a:rPr lang="cs-CZ" sz="2400" dirty="0" err="1"/>
              <a:t>look</a:t>
            </a:r>
            <a:r>
              <a:rPr lang="cs-CZ" sz="2400" dirty="0"/>
              <a:t> </a:t>
            </a:r>
            <a:r>
              <a:rPr lang="cs-CZ" sz="2400" dirty="0" err="1"/>
              <a:t>like</a:t>
            </a:r>
            <a:endParaRPr lang="cs-CZ" sz="2400" dirty="0"/>
          </a:p>
          <a:p>
            <a:pPr>
              <a:defRPr/>
            </a:pPr>
            <a:r>
              <a:rPr lang="cs-CZ" sz="2400" dirty="0" err="1"/>
              <a:t>what</a:t>
            </a:r>
            <a:r>
              <a:rPr lang="cs-CZ" sz="2400" dirty="0"/>
              <a:t> are his </a:t>
            </a:r>
            <a:r>
              <a:rPr lang="cs-CZ" sz="2400" dirty="0" err="1"/>
              <a:t>symptoms</a:t>
            </a:r>
            <a:endParaRPr lang="cs-CZ" sz="2400" dirty="0"/>
          </a:p>
          <a:p>
            <a:pPr>
              <a:defRPr/>
            </a:pPr>
            <a:r>
              <a:rPr lang="cs-CZ" sz="2400" dirty="0" err="1"/>
              <a:t>how</a:t>
            </a:r>
            <a:r>
              <a:rPr lang="cs-CZ" sz="2400" dirty="0"/>
              <a:t> </a:t>
            </a:r>
            <a:r>
              <a:rPr lang="cs-CZ" sz="2400" dirty="0" err="1"/>
              <a:t>can</a:t>
            </a:r>
            <a:r>
              <a:rPr lang="cs-CZ" sz="2400" dirty="0"/>
              <a:t> </a:t>
            </a:r>
            <a:r>
              <a:rPr lang="cs-CZ" sz="2400" dirty="0" err="1"/>
              <a:t>we</a:t>
            </a:r>
            <a:r>
              <a:rPr lang="cs-CZ" sz="2400" dirty="0"/>
              <a:t> </a:t>
            </a:r>
            <a:r>
              <a:rPr lang="cs-CZ" sz="2400" dirty="0" err="1"/>
              <a:t>investigate</a:t>
            </a:r>
            <a:r>
              <a:rPr lang="cs-CZ" sz="2400" dirty="0"/>
              <a:t> and </a:t>
            </a:r>
            <a:r>
              <a:rPr lang="cs-CZ" sz="2400" dirty="0" err="1"/>
              <a:t>treat</a:t>
            </a:r>
            <a:r>
              <a:rPr lang="cs-CZ" sz="2400" dirty="0"/>
              <a:t> </a:t>
            </a:r>
            <a:r>
              <a:rPr lang="cs-CZ" sz="2400" dirty="0" err="1"/>
              <a:t>him</a:t>
            </a:r>
            <a:endParaRPr lang="cs-CZ" sz="2400" dirty="0"/>
          </a:p>
          <a:p>
            <a:pPr>
              <a:defRPr/>
            </a:pPr>
            <a:r>
              <a:rPr lang="cs-CZ" sz="2400" dirty="0" err="1"/>
              <a:t>what</a:t>
            </a:r>
            <a:r>
              <a:rPr lang="cs-CZ" sz="2400" dirty="0"/>
              <a:t> </a:t>
            </a:r>
            <a:r>
              <a:rPr lang="cs-CZ" sz="2400" dirty="0" err="1"/>
              <a:t>could</a:t>
            </a:r>
            <a:r>
              <a:rPr lang="cs-CZ" sz="2400" dirty="0"/>
              <a:t>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different</a:t>
            </a:r>
            <a:r>
              <a:rPr lang="cs-CZ" sz="2400" dirty="0"/>
              <a:t> </a:t>
            </a:r>
            <a:r>
              <a:rPr lang="cs-CZ" sz="2400" dirty="0" err="1"/>
              <a:t>between</a:t>
            </a:r>
            <a:r>
              <a:rPr lang="cs-CZ" sz="2400" dirty="0"/>
              <a:t> „</a:t>
            </a:r>
            <a:r>
              <a:rPr lang="cs-CZ" sz="2400" dirty="0" err="1"/>
              <a:t>normal</a:t>
            </a:r>
            <a:r>
              <a:rPr lang="cs-CZ" sz="2400" dirty="0"/>
              <a:t>“ </a:t>
            </a:r>
            <a:r>
              <a:rPr lang="cs-CZ" sz="2400" dirty="0" err="1"/>
              <a:t>cardiology</a:t>
            </a:r>
            <a:r>
              <a:rPr lang="cs-CZ" sz="2400" dirty="0"/>
              <a:t> </a:t>
            </a:r>
            <a:r>
              <a:rPr lang="cs-CZ" sz="2400" dirty="0" err="1"/>
              <a:t>patient</a:t>
            </a:r>
            <a:r>
              <a:rPr lang="cs-CZ" sz="2400" dirty="0"/>
              <a:t> and </a:t>
            </a:r>
            <a:r>
              <a:rPr lang="cs-CZ" sz="2400" dirty="0" err="1"/>
              <a:t>that</a:t>
            </a:r>
            <a:r>
              <a:rPr lang="cs-CZ" sz="2400" dirty="0"/>
              <a:t> </a:t>
            </a:r>
            <a:r>
              <a:rPr lang="cs-CZ" sz="2400" dirty="0" err="1"/>
              <a:t>one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CHD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56DB64-E9E5-41FE-B269-A814C6A76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55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5D9091-C92C-460D-9B3A-77B39E7B7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>
              <a:defRPr/>
            </a:pPr>
            <a:r>
              <a:rPr lang="cs-CZ" sz="3600" dirty="0" err="1"/>
              <a:t>Pulmonary</a:t>
            </a:r>
            <a:r>
              <a:rPr lang="cs-CZ" sz="3600" dirty="0"/>
              <a:t> </a:t>
            </a:r>
            <a:r>
              <a:rPr lang="cs-CZ" sz="3600" dirty="0" err="1"/>
              <a:t>Hypertension</a:t>
            </a:r>
            <a:r>
              <a:rPr lang="cs-CZ" sz="3600" dirty="0"/>
              <a:t> </a:t>
            </a:r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672BBFDE-444F-49CB-8743-5FB73B10B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2"/>
          <a:stretch>
            <a:fillRect/>
          </a:stretch>
        </p:blipFill>
        <p:spPr bwMode="auto">
          <a:xfrm>
            <a:off x="1763713" y="1417638"/>
            <a:ext cx="30956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C282DE67-A1DC-4532-B5D3-C5793E160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3500438"/>
            <a:ext cx="361473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AB6D565-8CD7-49B3-85A7-0C2D1C0FE66E}"/>
              </a:ext>
            </a:extLst>
          </p:cNvPr>
          <p:cNvSpPr txBox="1"/>
          <p:nvPr/>
        </p:nvSpPr>
        <p:spPr>
          <a:xfrm flipH="1">
            <a:off x="5913438" y="1844675"/>
            <a:ext cx="16367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ECHO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F6DC070-ED6F-4B74-ADCF-8363FD7D7CFF}"/>
              </a:ext>
            </a:extLst>
          </p:cNvPr>
          <p:cNvSpPr txBox="1"/>
          <p:nvPr/>
        </p:nvSpPr>
        <p:spPr>
          <a:xfrm flipH="1">
            <a:off x="1835150" y="5292725"/>
            <a:ext cx="20335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CATHETER</a:t>
            </a:r>
          </a:p>
        </p:txBody>
      </p:sp>
      <p:sp>
        <p:nvSpPr>
          <p:cNvPr id="7" name="Šipka: doleva 6">
            <a:extLst>
              <a:ext uri="{FF2B5EF4-FFF2-40B4-BE49-F238E27FC236}">
                <a16:creationId xmlns:a16="http://schemas.microsoft.com/office/drawing/2014/main" id="{A08441D4-DB80-40A0-A5B5-00A6C5961F19}"/>
              </a:ext>
            </a:extLst>
          </p:cNvPr>
          <p:cNvSpPr/>
          <p:nvPr/>
        </p:nvSpPr>
        <p:spPr>
          <a:xfrm flipV="1">
            <a:off x="5187950" y="1970088"/>
            <a:ext cx="536575" cy="37941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ECD92A0B-C0FD-4366-9943-48DA90A2B388}"/>
              </a:ext>
            </a:extLst>
          </p:cNvPr>
          <p:cNvSpPr/>
          <p:nvPr/>
        </p:nvSpPr>
        <p:spPr>
          <a:xfrm>
            <a:off x="3998913" y="5345113"/>
            <a:ext cx="573087" cy="38735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7F7F79-5BB1-4A2C-83CB-9E62FE44E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3195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F0BED-AD08-4195-8064-BFA7A4CB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Arrhytmias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in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Patients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with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CHD</a:t>
            </a:r>
          </a:p>
        </p:txBody>
      </p:sp>
      <p:pic>
        <p:nvPicPr>
          <p:cNvPr id="67587" name="Picture 2" descr="C:\Users\lenka kubkova\Pictures\kardiologie - obrázky\Afib.jpg">
            <a:extLst>
              <a:ext uri="{FF2B5EF4-FFF2-40B4-BE49-F238E27FC236}">
                <a16:creationId xmlns:a16="http://schemas.microsoft.com/office/drawing/2014/main" id="{0B5608FE-4EAF-4464-B267-C1ADC44B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30350"/>
            <a:ext cx="28670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3" descr="C:\Users\lenka kubkova\Pictures\kardiologie - obrázky\aflutě.jpg">
            <a:extLst>
              <a:ext uri="{FF2B5EF4-FFF2-40B4-BE49-F238E27FC236}">
                <a16:creationId xmlns:a16="http://schemas.microsoft.com/office/drawing/2014/main" id="{A9159CC5-E1F5-4AE1-B14C-A0E8CD42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32131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C:\Users\lenka kubkova\Pictures\kardiologie - obrázky\LBBB.jpg">
            <a:extLst>
              <a:ext uri="{FF2B5EF4-FFF2-40B4-BE49-F238E27FC236}">
                <a16:creationId xmlns:a16="http://schemas.microsoft.com/office/drawing/2014/main" id="{15D396A1-7F45-4FCF-987A-8D4AF0235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997200"/>
            <a:ext cx="32400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" descr="C:\Users\lenka kubkova\Pictures\kardiologie - obrázky\RBBB.jpg">
            <a:extLst>
              <a:ext uri="{FF2B5EF4-FFF2-40B4-BE49-F238E27FC236}">
                <a16:creationId xmlns:a16="http://schemas.microsoft.com/office/drawing/2014/main" id="{89D0FCD4-CF5D-407D-A524-3466603A4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557338"/>
            <a:ext cx="31686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7" descr="C:\Users\lenka kubkova\Pictures\kardiologie - obrázky\PVC.jpg">
            <a:extLst>
              <a:ext uri="{FF2B5EF4-FFF2-40B4-BE49-F238E27FC236}">
                <a16:creationId xmlns:a16="http://schemas.microsoft.com/office/drawing/2014/main" id="{E22FF62B-3B80-43CC-993D-49E0285ED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013325"/>
            <a:ext cx="29527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8" descr="C:\Users\lenka kubkova\Pictures\kardiologie - obrázky\TdP.jpg">
            <a:extLst>
              <a:ext uri="{FF2B5EF4-FFF2-40B4-BE49-F238E27FC236}">
                <a16:creationId xmlns:a16="http://schemas.microsoft.com/office/drawing/2014/main" id="{E5017AE8-5B65-47E2-92F4-15ED145AC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4441825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EB44AF-7A5D-4F25-A188-A9D48F781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7487" y="2908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3EFFF-0EF5-4BBD-AECC-C7E87CC33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Etiology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of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CHD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84A00-CD75-4288-ABF6-137A47B69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cs-CZ" sz="2800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cs-CZ" sz="3000" b="1" dirty="0"/>
              <a:t>non-</a:t>
            </a:r>
            <a:r>
              <a:rPr lang="cs-CZ" sz="3000" b="1" dirty="0" err="1"/>
              <a:t>genetic</a:t>
            </a:r>
            <a:endParaRPr lang="cs-CZ" sz="3000" b="1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/>
              <a:t>	</a:t>
            </a:r>
            <a:r>
              <a:rPr lang="cs-CZ" sz="2800" dirty="0" err="1"/>
              <a:t>illness</a:t>
            </a:r>
            <a:r>
              <a:rPr lang="cs-CZ" sz="2800" dirty="0"/>
              <a:t> in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mother</a:t>
            </a:r>
            <a:r>
              <a:rPr lang="cs-CZ" sz="2800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rubella</a:t>
            </a:r>
            <a:r>
              <a:rPr lang="cs-CZ" sz="2000" dirty="0"/>
              <a:t>, diabetes, lupus)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/>
              <a:t>	</a:t>
            </a:r>
            <a:r>
              <a:rPr lang="cs-CZ" sz="2800" dirty="0" err="1"/>
              <a:t>mother</a:t>
            </a:r>
            <a:r>
              <a:rPr lang="cs-CZ" sz="2800" dirty="0"/>
              <a:t> </a:t>
            </a:r>
            <a:r>
              <a:rPr lang="cs-CZ" sz="2800" dirty="0" err="1"/>
              <a:t>drug</a:t>
            </a:r>
            <a:r>
              <a:rPr lang="cs-CZ" sz="2800" dirty="0"/>
              <a:t> </a:t>
            </a:r>
            <a:r>
              <a:rPr lang="cs-CZ" sz="2800" dirty="0" err="1"/>
              <a:t>ingestion</a:t>
            </a:r>
            <a:r>
              <a:rPr lang="cs-CZ" sz="2800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anti</a:t>
            </a:r>
            <a:r>
              <a:rPr lang="cs-CZ" sz="2000" dirty="0"/>
              <a:t>-</a:t>
            </a:r>
            <a:r>
              <a:rPr lang="cs-CZ" sz="2000" dirty="0" err="1"/>
              <a:t>epileptic</a:t>
            </a:r>
            <a:r>
              <a:rPr lang="cs-CZ" sz="2000" dirty="0"/>
              <a:t>, </a:t>
            </a:r>
            <a:r>
              <a:rPr lang="cs-CZ" sz="2000" dirty="0" err="1"/>
              <a:t>alcohol</a:t>
            </a:r>
            <a:r>
              <a:rPr lang="cs-CZ" sz="2000" dirty="0"/>
              <a:t>, lithium)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sz="2000" dirty="0"/>
          </a:p>
          <a:p>
            <a:pPr marL="365760" indent="-283464" eaLnBrk="1" fontAlgn="auto" hangingPunct="1">
              <a:spcAft>
                <a:spcPts val="0"/>
              </a:spcAft>
              <a:buClr>
                <a:srgbClr val="4F81BD"/>
              </a:buClr>
              <a:buFont typeface="Wingdings 2"/>
              <a:buChar char=""/>
              <a:defRPr/>
            </a:pPr>
            <a:r>
              <a:rPr lang="cs-CZ" sz="3000" b="1" dirty="0" err="1">
                <a:solidFill>
                  <a:prstClr val="black"/>
                </a:solidFill>
              </a:rPr>
              <a:t>genetic</a:t>
            </a:r>
            <a:r>
              <a:rPr lang="cs-CZ" sz="3000" b="1" dirty="0">
                <a:solidFill>
                  <a:prstClr val="black"/>
                </a:solidFill>
              </a:rPr>
              <a:t> </a:t>
            </a:r>
          </a:p>
          <a:p>
            <a:pPr marL="365760" indent="-283464" eaLnBrk="1" fontAlgn="auto" hangingPunct="1">
              <a:spcAft>
                <a:spcPts val="0"/>
              </a:spcAft>
              <a:buClr>
                <a:srgbClr val="4F81BD"/>
              </a:buClr>
              <a:buFont typeface="Wingdings 2"/>
              <a:buNone/>
              <a:defRPr/>
            </a:pPr>
            <a:r>
              <a:rPr lang="cs-CZ" sz="2800" dirty="0">
                <a:solidFill>
                  <a:prstClr val="black"/>
                </a:solidFill>
              </a:rPr>
              <a:t>	</a:t>
            </a:r>
            <a:r>
              <a:rPr lang="cs-CZ" sz="2800" dirty="0" err="1">
                <a:solidFill>
                  <a:prstClr val="black"/>
                </a:solidFill>
              </a:rPr>
              <a:t>isolated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dirty="0" err="1">
                <a:solidFill>
                  <a:prstClr val="black"/>
                </a:solidFill>
              </a:rPr>
              <a:t>heart</a:t>
            </a:r>
            <a:r>
              <a:rPr lang="cs-CZ" sz="2800" dirty="0">
                <a:solidFill>
                  <a:prstClr val="black"/>
                </a:solidFill>
              </a:rPr>
              <a:t> / GV </a:t>
            </a:r>
            <a:r>
              <a:rPr lang="cs-CZ" sz="2800" dirty="0" err="1">
                <a:solidFill>
                  <a:prstClr val="black"/>
                </a:solidFill>
              </a:rPr>
              <a:t>disorder</a:t>
            </a:r>
            <a:endParaRPr lang="cs-CZ" sz="2800" dirty="0">
              <a:solidFill>
                <a:prstClr val="black"/>
              </a:solidFill>
            </a:endParaRPr>
          </a:p>
          <a:p>
            <a:pPr marL="365760" indent="-283464" eaLnBrk="1" fontAlgn="auto" hangingPunct="1">
              <a:spcAft>
                <a:spcPts val="0"/>
              </a:spcAft>
              <a:buClr>
                <a:srgbClr val="4F81BD"/>
              </a:buClr>
              <a:buFont typeface="Wingdings 2"/>
              <a:buNone/>
              <a:defRPr/>
            </a:pPr>
            <a:r>
              <a:rPr lang="cs-CZ" sz="2800" dirty="0">
                <a:solidFill>
                  <a:prstClr val="black"/>
                </a:solidFill>
              </a:rPr>
              <a:t>    </a:t>
            </a:r>
            <a:r>
              <a:rPr lang="cs-CZ" sz="2800" dirty="0" err="1">
                <a:solidFill>
                  <a:prstClr val="black"/>
                </a:solidFill>
              </a:rPr>
              <a:t>disorder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dirty="0" err="1">
                <a:solidFill>
                  <a:prstClr val="black"/>
                </a:solidFill>
              </a:rPr>
              <a:t>associated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dirty="0" err="1">
                <a:solidFill>
                  <a:prstClr val="black"/>
                </a:solidFill>
              </a:rPr>
              <a:t>with</a:t>
            </a:r>
            <a:r>
              <a:rPr lang="cs-CZ" sz="2800" dirty="0">
                <a:solidFill>
                  <a:prstClr val="black"/>
                </a:solidFill>
              </a:rPr>
              <a:t> </a:t>
            </a:r>
            <a:r>
              <a:rPr lang="cs-CZ" sz="2800" dirty="0" err="1">
                <a:solidFill>
                  <a:prstClr val="black"/>
                </a:solidFill>
              </a:rPr>
              <a:t>genetic</a:t>
            </a:r>
            <a:r>
              <a:rPr lang="cs-CZ" sz="2800" dirty="0">
                <a:solidFill>
                  <a:prstClr val="black"/>
                </a:solidFill>
              </a:rPr>
              <a:t> syndrome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sz="2000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sz="2000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/>
              <a:t>	*</a:t>
            </a:r>
            <a:r>
              <a:rPr lang="cs-CZ" sz="2600" dirty="0" err="1"/>
              <a:t>The</a:t>
            </a:r>
            <a:r>
              <a:rPr lang="cs-CZ" sz="2600" dirty="0"/>
              <a:t> </a:t>
            </a:r>
            <a:r>
              <a:rPr lang="cs-CZ" sz="2600" dirty="0" err="1"/>
              <a:t>crucial</a:t>
            </a:r>
            <a:r>
              <a:rPr lang="cs-CZ" sz="2600" dirty="0"/>
              <a:t> period </a:t>
            </a:r>
            <a:r>
              <a:rPr lang="cs-CZ" sz="2600" dirty="0" err="1"/>
              <a:t>for</a:t>
            </a:r>
            <a:r>
              <a:rPr lang="cs-CZ" sz="2600" dirty="0"/>
              <a:t> </a:t>
            </a:r>
            <a:r>
              <a:rPr lang="cs-CZ" sz="2600" dirty="0" err="1"/>
              <a:t>fetal</a:t>
            </a:r>
            <a:r>
              <a:rPr lang="cs-CZ" sz="2600" dirty="0"/>
              <a:t> </a:t>
            </a:r>
            <a:r>
              <a:rPr lang="cs-CZ" sz="2600" dirty="0" err="1"/>
              <a:t>cardiac</a:t>
            </a:r>
            <a:r>
              <a:rPr lang="cs-CZ" sz="2600" dirty="0"/>
              <a:t> development </a:t>
            </a:r>
            <a:r>
              <a:rPr lang="cs-CZ" sz="2600" dirty="0" err="1"/>
              <a:t>occurs</a:t>
            </a:r>
            <a:r>
              <a:rPr lang="cs-CZ" sz="2600" dirty="0"/>
              <a:t> </a:t>
            </a:r>
            <a:r>
              <a:rPr lang="cs-CZ" sz="2600" dirty="0" err="1"/>
              <a:t>btw</a:t>
            </a:r>
            <a:r>
              <a:rPr lang="cs-CZ" sz="2600" dirty="0"/>
              <a:t>. </a:t>
            </a:r>
            <a:r>
              <a:rPr lang="cs-CZ" sz="2600" dirty="0" err="1"/>
              <a:t>weeks</a:t>
            </a:r>
            <a:r>
              <a:rPr lang="cs-CZ" sz="2600" dirty="0"/>
              <a:t> 6 and 12.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EC8A12-938A-4B36-8ADF-30F21E8F1B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55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9DFC8-3F0D-4BAF-8E11-603F94042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Down syndrome (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Trisomy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21)</a:t>
            </a:r>
          </a:p>
        </p:txBody>
      </p:sp>
      <p:sp>
        <p:nvSpPr>
          <p:cNvPr id="32771" name="Zástupný obsah 2">
            <a:extLst>
              <a:ext uri="{FF2B5EF4-FFF2-40B4-BE49-F238E27FC236}">
                <a16:creationId xmlns:a16="http://schemas.microsoft.com/office/drawing/2014/main" id="{DC536653-27BF-407C-8301-EBAC1DD63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100" y="4797425"/>
            <a:ext cx="7499350" cy="1450975"/>
          </a:xfrm>
        </p:spPr>
        <p:txBody>
          <a:bodyPr/>
          <a:lstStyle/>
          <a:p>
            <a:pPr marL="82550" indent="0" algn="ctr">
              <a:buFont typeface="Wingdings 2" panose="05020102010507070707" pitchFamily="18" charset="2"/>
              <a:buNone/>
            </a:pPr>
            <a:r>
              <a:rPr lang="cs-CZ" altLang="cs-CZ"/>
              <a:t>atrioventricular septal defects</a:t>
            </a:r>
          </a:p>
          <a:p>
            <a:pPr marL="82550" indent="0" algn="ctr">
              <a:buFont typeface="Wingdings 2" panose="05020102010507070707" pitchFamily="18" charset="2"/>
              <a:buNone/>
            </a:pPr>
            <a:r>
              <a:rPr lang="cs-CZ" altLang="cs-CZ"/>
              <a:t>tetralogy of Fallot</a:t>
            </a:r>
          </a:p>
        </p:txBody>
      </p:sp>
      <p:pic>
        <p:nvPicPr>
          <p:cNvPr id="32772" name="Picture 3" descr="C:\Users\lenka kubkova\Pictures\kardiologie - obrázky\Down2.jpg">
            <a:extLst>
              <a:ext uri="{FF2B5EF4-FFF2-40B4-BE49-F238E27FC236}">
                <a16:creationId xmlns:a16="http://schemas.microsoft.com/office/drawing/2014/main" id="{F8701A95-049F-4B2A-AC8A-B78248A95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17700"/>
            <a:ext cx="230346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C:\Users\lenka kubkova\Pictures\kardiologie - obrázky\Down3.jpg">
            <a:extLst>
              <a:ext uri="{FF2B5EF4-FFF2-40B4-BE49-F238E27FC236}">
                <a16:creationId xmlns:a16="http://schemas.microsoft.com/office/drawing/2014/main" id="{7DC5ED30-6C99-4B58-A73B-D6EF2B7EB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2006600"/>
            <a:ext cx="28606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 descr="C:\Users\lenka kubkova\Pictures\kardiologie - obrázky\Down4.jpg">
            <a:extLst>
              <a:ext uri="{FF2B5EF4-FFF2-40B4-BE49-F238E27FC236}">
                <a16:creationId xmlns:a16="http://schemas.microsoft.com/office/drawing/2014/main" id="{DCE7D17B-7013-4C24-894C-D9A148A8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1917700"/>
            <a:ext cx="18542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B94D0-5954-4AF8-AD93-BCD5FEFC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Turner syndrome</a:t>
            </a:r>
          </a:p>
        </p:txBody>
      </p:sp>
      <p:sp>
        <p:nvSpPr>
          <p:cNvPr id="33795" name="Zástupný obsah 2">
            <a:extLst>
              <a:ext uri="{FF2B5EF4-FFF2-40B4-BE49-F238E27FC236}">
                <a16:creationId xmlns:a16="http://schemas.microsoft.com/office/drawing/2014/main" id="{00A5B06C-B499-41BD-AE19-68042D3A6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100" y="5080000"/>
            <a:ext cx="7240588" cy="1168400"/>
          </a:xfrm>
        </p:spPr>
        <p:txBody>
          <a:bodyPr/>
          <a:lstStyle/>
          <a:p>
            <a:pPr marL="82550" indent="0" algn="ctr">
              <a:buFont typeface="Wingdings 2" panose="05020102010507070707" pitchFamily="18" charset="2"/>
              <a:buNone/>
            </a:pPr>
            <a:r>
              <a:rPr lang="cs-CZ" altLang="cs-CZ"/>
              <a:t>coarctation, bicuspid aortic valve</a:t>
            </a:r>
          </a:p>
        </p:txBody>
      </p:sp>
      <p:pic>
        <p:nvPicPr>
          <p:cNvPr id="33796" name="Picture 3" descr="C:\Users\lenka kubkova\Pictures\kardiologie - obrázky\Turner3.jpg">
            <a:extLst>
              <a:ext uri="{FF2B5EF4-FFF2-40B4-BE49-F238E27FC236}">
                <a16:creationId xmlns:a16="http://schemas.microsoft.com/office/drawing/2014/main" id="{B0499D42-1AA3-49A0-94D4-B74B1C8F3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0"/>
          <a:stretch>
            <a:fillRect/>
          </a:stretch>
        </p:blipFill>
        <p:spPr bwMode="auto">
          <a:xfrm>
            <a:off x="1893888" y="2276475"/>
            <a:ext cx="33115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 descr="C:\Users\lenka kubkova\Pictures\kardiologie - obrázky\Turner1.jpg">
            <a:extLst>
              <a:ext uri="{FF2B5EF4-FFF2-40B4-BE49-F238E27FC236}">
                <a16:creationId xmlns:a16="http://schemas.microsoft.com/office/drawing/2014/main" id="{D66C4C21-74AA-44A6-9961-10B3CF25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2276475"/>
            <a:ext cx="25939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26CE-6E66-4301-B04C-C6E52840C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DiGeorge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syndrome (CATCH 22)</a:t>
            </a:r>
          </a:p>
        </p:txBody>
      </p:sp>
      <p:sp>
        <p:nvSpPr>
          <p:cNvPr id="34819" name="Zástupný obsah 2">
            <a:extLst>
              <a:ext uri="{FF2B5EF4-FFF2-40B4-BE49-F238E27FC236}">
                <a16:creationId xmlns:a16="http://schemas.microsoft.com/office/drawing/2014/main" id="{9CD229D6-73D6-4792-9CEE-B639E42B8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100" y="4833938"/>
            <a:ext cx="7499350" cy="1414462"/>
          </a:xfrm>
        </p:spPr>
        <p:txBody>
          <a:bodyPr/>
          <a:lstStyle/>
          <a:p>
            <a:pPr marL="82550" indent="0" algn="ctr">
              <a:buFont typeface="Wingdings 2" panose="05020102010507070707" pitchFamily="18" charset="2"/>
              <a:buNone/>
            </a:pPr>
            <a:r>
              <a:rPr lang="cs-CZ" altLang="cs-CZ" sz="2800"/>
              <a:t>tetralogy of Fallot, right sided aortic arch, </a:t>
            </a:r>
          </a:p>
          <a:p>
            <a:pPr marL="82550" indent="0" algn="ctr">
              <a:buFont typeface="Wingdings 2" panose="05020102010507070707" pitchFamily="18" charset="2"/>
              <a:buNone/>
            </a:pPr>
            <a:r>
              <a:rPr lang="cs-CZ" altLang="cs-CZ" sz="2800"/>
              <a:t>pulmonary atresia, aortic-to-pulmonary collaterals</a:t>
            </a:r>
          </a:p>
        </p:txBody>
      </p:sp>
      <p:pic>
        <p:nvPicPr>
          <p:cNvPr id="34820" name="Picture 2" descr="C:\Users\lenka kubkova\Pictures\kardiologie - obrázky\DiGeorge.jpg">
            <a:extLst>
              <a:ext uri="{FF2B5EF4-FFF2-40B4-BE49-F238E27FC236}">
                <a16:creationId xmlns:a16="http://schemas.microsoft.com/office/drawing/2014/main" id="{E01ADCF4-075C-4E64-8E07-23E8B57E6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44675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 descr="C:\Users\lenka kubkova\Pictures\kardiologie - obrázky\DiGeorge2.jpg">
            <a:extLst>
              <a:ext uri="{FF2B5EF4-FFF2-40B4-BE49-F238E27FC236}">
                <a16:creationId xmlns:a16="http://schemas.microsoft.com/office/drawing/2014/main" id="{B980A118-3FAF-41E3-B159-CB238545D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916113"/>
            <a:ext cx="1728787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8CAFC3-8C64-4D6A-AFB4-6E197553E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Holt-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Oram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syndrome</a:t>
            </a:r>
          </a:p>
        </p:txBody>
      </p:sp>
      <p:sp>
        <p:nvSpPr>
          <p:cNvPr id="35843" name="Zástupný obsah 1">
            <a:extLst>
              <a:ext uri="{FF2B5EF4-FFF2-40B4-BE49-F238E27FC236}">
                <a16:creationId xmlns:a16="http://schemas.microsoft.com/office/drawing/2014/main" id="{2E34200C-2FFF-4CFA-8A6B-79D48401F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100" y="5002213"/>
            <a:ext cx="7313613" cy="1450975"/>
          </a:xfrm>
        </p:spPr>
        <p:txBody>
          <a:bodyPr/>
          <a:lstStyle/>
          <a:p>
            <a:pPr marL="82550" indent="0" algn="ctr">
              <a:buFont typeface="Wingdings 2" panose="05020102010507070707" pitchFamily="18" charset="2"/>
              <a:buNone/>
            </a:pPr>
            <a:r>
              <a:rPr lang="cs-CZ" altLang="cs-CZ"/>
              <a:t>septation defects (ASD, VSD)</a:t>
            </a:r>
          </a:p>
        </p:txBody>
      </p:sp>
      <p:pic>
        <p:nvPicPr>
          <p:cNvPr id="35844" name="Picture 2" descr="C:\Users\lenka kubkova\Pictures\kardiologie - obrázky\Holt Oram1.jpg">
            <a:extLst>
              <a:ext uri="{FF2B5EF4-FFF2-40B4-BE49-F238E27FC236}">
                <a16:creationId xmlns:a16="http://schemas.microsoft.com/office/drawing/2014/main" id="{78376D7C-693F-4836-A617-D07B2C2C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2135188"/>
            <a:ext cx="21907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3" descr="C:\Users\lenka kubkova\Pictures\kardiologie - obrázky\Holt Oram2.jpg">
            <a:extLst>
              <a:ext uri="{FF2B5EF4-FFF2-40B4-BE49-F238E27FC236}">
                <a16:creationId xmlns:a16="http://schemas.microsoft.com/office/drawing/2014/main" id="{2E1CC40F-30F0-4B83-8012-C072498A9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133600"/>
            <a:ext cx="304958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D21CB-4B79-4797-984F-77B24B172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Marfan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Syndrome</a:t>
            </a:r>
          </a:p>
        </p:txBody>
      </p:sp>
      <p:pic>
        <p:nvPicPr>
          <p:cNvPr id="36867" name="Picture 1" descr="C:\Users\lenka kubkova\Pictures\kardiologie - obrázky\Marfan4.jpg">
            <a:extLst>
              <a:ext uri="{FF2B5EF4-FFF2-40B4-BE49-F238E27FC236}">
                <a16:creationId xmlns:a16="http://schemas.microsoft.com/office/drawing/2014/main" id="{FCAF6BBC-B1C9-4BE0-B2D6-B0550D0F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1052513"/>
            <a:ext cx="2708275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" descr="C:\Users\lenka kubkova\Pictures\kardiologie - obrázky\Marfan2.jpg">
            <a:extLst>
              <a:ext uri="{FF2B5EF4-FFF2-40B4-BE49-F238E27FC236}">
                <a16:creationId xmlns:a16="http://schemas.microsoft.com/office/drawing/2014/main" id="{2D9CB16D-988E-4354-B566-2D3ACDB09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09725"/>
            <a:ext cx="302418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CAC532D-33E8-49D0-8843-D796ACCA8CC8}"/>
              </a:ext>
            </a:extLst>
          </p:cNvPr>
          <p:cNvSpPr txBox="1"/>
          <p:nvPr/>
        </p:nvSpPr>
        <p:spPr>
          <a:xfrm>
            <a:off x="1692275" y="5251450"/>
            <a:ext cx="6767513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dirty="0" err="1">
                <a:latin typeface="+mn-lt"/>
              </a:rPr>
              <a:t>aortic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dilation</a:t>
            </a:r>
            <a:r>
              <a:rPr lang="cs-CZ" sz="3200" dirty="0">
                <a:latin typeface="+mn-lt"/>
              </a:rPr>
              <a:t>, </a:t>
            </a:r>
            <a:r>
              <a:rPr lang="cs-CZ" sz="3200" dirty="0" err="1">
                <a:latin typeface="+mn-lt"/>
              </a:rPr>
              <a:t>aneurysm</a:t>
            </a:r>
            <a:r>
              <a:rPr lang="cs-CZ" sz="3200" dirty="0">
                <a:latin typeface="+mn-lt"/>
              </a:rPr>
              <a:t>, </a:t>
            </a:r>
            <a:r>
              <a:rPr lang="cs-CZ" sz="3200" dirty="0" err="1">
                <a:latin typeface="+mn-lt"/>
              </a:rPr>
              <a:t>dissection</a:t>
            </a:r>
            <a:r>
              <a:rPr lang="cs-CZ" sz="3200" dirty="0">
                <a:latin typeface="+mn-lt"/>
              </a:rPr>
              <a:t>; </a:t>
            </a:r>
            <a:r>
              <a:rPr lang="cs-CZ" sz="3200" dirty="0" err="1">
                <a:latin typeface="+mn-lt"/>
              </a:rPr>
              <a:t>heart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valve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disorders</a:t>
            </a:r>
            <a:endParaRPr lang="cs-CZ" sz="3200" dirty="0">
              <a:latin typeface="+mn-lt"/>
            </a:endParaRPr>
          </a:p>
        </p:txBody>
      </p:sp>
      <p:sp>
        <p:nvSpPr>
          <p:cNvPr id="36870" name="TextovéPole 5">
            <a:extLst>
              <a:ext uri="{FF2B5EF4-FFF2-40B4-BE49-F238E27FC236}">
                <a16:creationId xmlns:a16="http://schemas.microsoft.com/office/drawing/2014/main" id="{AE4212AF-83DA-421B-8DC3-41CC2A3EC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163" y="5373688"/>
            <a:ext cx="46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22D998F9-5379-4517-90CC-44F9E2003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CHD Anatomy and </a:t>
            </a:r>
            <a:r>
              <a:rPr 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Pathophysiology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891" name="Zástupný obsah 3">
            <a:extLst>
              <a:ext uri="{FF2B5EF4-FFF2-40B4-BE49-F238E27FC236}">
                <a16:creationId xmlns:a16="http://schemas.microsoft.com/office/drawing/2014/main" id="{39D70C50-33EB-498A-9512-8FB75D963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3" y="2205038"/>
            <a:ext cx="6408711" cy="4043362"/>
          </a:xfrm>
        </p:spPr>
        <p:txBody>
          <a:bodyPr/>
          <a:lstStyle/>
          <a:p>
            <a:r>
              <a:rPr lang="cs-CZ" altLang="cs-CZ" dirty="0" err="1"/>
              <a:t>Septation</a:t>
            </a:r>
            <a:r>
              <a:rPr lang="cs-CZ" altLang="cs-CZ" dirty="0"/>
              <a:t> </a:t>
            </a:r>
            <a:r>
              <a:rPr lang="cs-CZ" altLang="cs-CZ" dirty="0" err="1"/>
              <a:t>Defects</a:t>
            </a:r>
            <a:r>
              <a:rPr lang="cs-CZ" altLang="cs-CZ" dirty="0"/>
              <a:t> (ASD, VSD)</a:t>
            </a:r>
          </a:p>
          <a:p>
            <a:r>
              <a:rPr lang="cs-CZ" altLang="cs-CZ" dirty="0"/>
              <a:t>Patent </a:t>
            </a:r>
            <a:r>
              <a:rPr lang="cs-CZ" altLang="cs-CZ" dirty="0" err="1"/>
              <a:t>Arterial</a:t>
            </a:r>
            <a:r>
              <a:rPr lang="cs-CZ" altLang="cs-CZ" dirty="0"/>
              <a:t> </a:t>
            </a:r>
            <a:r>
              <a:rPr lang="cs-CZ" altLang="cs-CZ" dirty="0" err="1"/>
              <a:t>Duct</a:t>
            </a:r>
            <a:endParaRPr lang="cs-CZ" altLang="cs-CZ" dirty="0"/>
          </a:p>
          <a:p>
            <a:r>
              <a:rPr lang="cs-CZ" altLang="cs-CZ" dirty="0" err="1"/>
              <a:t>Aortic</a:t>
            </a:r>
            <a:r>
              <a:rPr lang="cs-CZ" altLang="cs-CZ" dirty="0"/>
              <a:t> </a:t>
            </a:r>
            <a:r>
              <a:rPr lang="cs-CZ" altLang="cs-CZ" dirty="0" err="1"/>
              <a:t>Coarctation</a:t>
            </a:r>
            <a:endParaRPr lang="cs-CZ" altLang="cs-CZ" dirty="0"/>
          </a:p>
          <a:p>
            <a:r>
              <a:rPr lang="cs-CZ" altLang="cs-CZ" dirty="0" err="1"/>
              <a:t>Tetralogy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Fallot</a:t>
            </a:r>
            <a:endParaRPr lang="cs-CZ" altLang="cs-CZ" dirty="0"/>
          </a:p>
          <a:p>
            <a:r>
              <a:rPr lang="cs-CZ" altLang="cs-CZ" dirty="0" err="1"/>
              <a:t>Transposition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Great </a:t>
            </a:r>
            <a:r>
              <a:rPr lang="cs-CZ" altLang="cs-CZ" dirty="0" err="1"/>
              <a:t>Arteries</a:t>
            </a: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5FE4C2-B3FF-43C8-8CAB-461D48C0D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55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DD345-6115-41BA-84E1-62359279D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Atrial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Septal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Defect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(ASD)</a:t>
            </a:r>
          </a:p>
        </p:txBody>
      </p:sp>
      <p:pic>
        <p:nvPicPr>
          <p:cNvPr id="38915" name="Picture 1" descr="G:\ASD.jpg">
            <a:extLst>
              <a:ext uri="{FF2B5EF4-FFF2-40B4-BE49-F238E27FC236}">
                <a16:creationId xmlns:a16="http://schemas.microsoft.com/office/drawing/2014/main" id="{EC96FF2D-EBE4-441C-B49B-3B3962CF0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349500"/>
            <a:ext cx="42481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5">
            <a:extLst>
              <a:ext uri="{FF2B5EF4-FFF2-40B4-BE49-F238E27FC236}">
                <a16:creationId xmlns:a16="http://schemas.microsoft.com/office/drawing/2014/main" id="{3B5C0B9A-03F0-4000-B9A0-7562FA66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2060575"/>
            <a:ext cx="35290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1 – Secundum type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2 – Primum type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3 – Sinus venosus superior type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4 – Sinus venosus inferior type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5 – Coronary sinus type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7DC452F-00E8-49AC-8452-DDA2901D5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34AF8-4EE2-433F-B5DF-EF9C5E0B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Systemic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and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Pulmonary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Circulation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</a:p>
        </p:txBody>
      </p:sp>
      <p:pic>
        <p:nvPicPr>
          <p:cNvPr id="12291" name="Picture 1" descr="C:\Users\lenka kubkova\Pictures\kardiologie - obrázky\great circulation.jpg">
            <a:extLst>
              <a:ext uri="{FF2B5EF4-FFF2-40B4-BE49-F238E27FC236}">
                <a16:creationId xmlns:a16="http://schemas.microsoft.com/office/drawing/2014/main" id="{838B4161-B823-45C0-9C2C-718055F6E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484313"/>
            <a:ext cx="4824412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667EBA-F4F9-4F78-9EFA-70F4D5DAC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984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Zástupný symbol pro obsah 8" descr="srdce.jpg">
            <a:extLst>
              <a:ext uri="{FF2B5EF4-FFF2-40B4-BE49-F238E27FC236}">
                <a16:creationId xmlns:a16="http://schemas.microsoft.com/office/drawing/2014/main" id="{F2E02558-77D8-44A2-8196-151D7B569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28775"/>
            <a:ext cx="4392612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05174B5-802A-4C50-8756-E26A4FFF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ASD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Pathophysiology</a:t>
            </a:r>
            <a:endParaRPr lang="cs-CZ" sz="3600" dirty="0">
              <a:solidFill>
                <a:schemeClr val="tx1"/>
              </a:solidFill>
            </a:endParaRPr>
          </a:p>
        </p:txBody>
      </p:sp>
      <p:sp>
        <p:nvSpPr>
          <p:cNvPr id="39940" name="Content Placeholder 5">
            <a:extLst>
              <a:ext uri="{FF2B5EF4-FFF2-40B4-BE49-F238E27FC236}">
                <a16:creationId xmlns:a16="http://schemas.microsoft.com/office/drawing/2014/main" id="{C73EE032-F4D2-4769-A426-FBA56766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0" y="1700213"/>
            <a:ext cx="3067050" cy="4392612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/>
              <a:t>left to right IA shunt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/>
              <a:t>volume overload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/>
              <a:t>  of right atrium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/>
              <a:t>  and ventricle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/>
              <a:t>pulmonary hypercirculation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/>
              <a:t>RV dilatation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>
                <a:solidFill>
                  <a:srgbClr val="C00000"/>
                </a:solidFill>
              </a:rPr>
              <a:t>PH, bidirectional shunt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/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/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/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/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ED2E3E2E-F988-4B3A-9942-29869CAB1D2B}"/>
              </a:ext>
            </a:extLst>
          </p:cNvPr>
          <p:cNvSpPr/>
          <p:nvPr/>
        </p:nvSpPr>
        <p:spPr>
          <a:xfrm rot="19124617">
            <a:off x="2233613" y="3835400"/>
            <a:ext cx="979487" cy="484188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AB9E12-F51C-4B9A-8EAC-821A56D7DA43}"/>
              </a:ext>
            </a:extLst>
          </p:cNvPr>
          <p:cNvCxnSpPr/>
          <p:nvPr/>
        </p:nvCxnSpPr>
        <p:spPr>
          <a:xfrm>
            <a:off x="6804025" y="2060575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D8FABB-D115-4012-AC1D-A2EA2BE7D9D0}"/>
              </a:ext>
            </a:extLst>
          </p:cNvPr>
          <p:cNvCxnSpPr/>
          <p:nvPr/>
        </p:nvCxnSpPr>
        <p:spPr>
          <a:xfrm>
            <a:off x="6804025" y="3573463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69CED96-80BE-455D-933C-15B50897EAF5}"/>
              </a:ext>
            </a:extLst>
          </p:cNvPr>
          <p:cNvCxnSpPr/>
          <p:nvPr/>
        </p:nvCxnSpPr>
        <p:spPr>
          <a:xfrm>
            <a:off x="6804025" y="5013325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own Arrow 17">
            <a:extLst>
              <a:ext uri="{FF2B5EF4-FFF2-40B4-BE49-F238E27FC236}">
                <a16:creationId xmlns:a16="http://schemas.microsoft.com/office/drawing/2014/main" id="{1982DE33-3756-4DB2-8B56-8E06F78884C5}"/>
              </a:ext>
            </a:extLst>
          </p:cNvPr>
          <p:cNvSpPr/>
          <p:nvPr/>
        </p:nvSpPr>
        <p:spPr>
          <a:xfrm rot="17738337">
            <a:off x="2794794" y="4610894"/>
            <a:ext cx="344488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7E98889A-0ADF-4871-931D-E231C2B1A134}"/>
              </a:ext>
            </a:extLst>
          </p:cNvPr>
          <p:cNvSpPr/>
          <p:nvPr/>
        </p:nvSpPr>
        <p:spPr>
          <a:xfrm rot="507734">
            <a:off x="3203575" y="3933825"/>
            <a:ext cx="431800" cy="6477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9B0DED94-24F3-4DEF-A2F6-04A3A4DACA1F}"/>
              </a:ext>
            </a:extLst>
          </p:cNvPr>
          <p:cNvSpPr/>
          <p:nvPr/>
        </p:nvSpPr>
        <p:spPr>
          <a:xfrm rot="20516476">
            <a:off x="4257675" y="4111625"/>
            <a:ext cx="347663" cy="8112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B7AC18-5B0D-40DD-977C-81D8C956C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681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27FDDF-27C6-4B85-B571-42CDADC29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rgbClr val="C00000"/>
                </a:solidFill>
              </a:rPr>
              <a:t>Patent </a:t>
            </a:r>
            <a:r>
              <a:rPr lang="cs-CZ" sz="3600" dirty="0" err="1">
                <a:solidFill>
                  <a:srgbClr val="C00000"/>
                </a:solidFill>
              </a:rPr>
              <a:t>Foramen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Ovale</a:t>
            </a:r>
            <a:r>
              <a:rPr lang="cs-CZ" sz="3600" dirty="0">
                <a:solidFill>
                  <a:srgbClr val="C00000"/>
                </a:solidFill>
              </a:rPr>
              <a:t> (PFO)</a:t>
            </a:r>
          </a:p>
        </p:txBody>
      </p:sp>
      <p:sp>
        <p:nvSpPr>
          <p:cNvPr id="40963" name="Zástupný obsah 2">
            <a:extLst>
              <a:ext uri="{FF2B5EF4-FFF2-40B4-BE49-F238E27FC236}">
                <a16:creationId xmlns:a16="http://schemas.microsoft.com/office/drawing/2014/main" id="{C7912AB8-32BF-4078-BCDA-DEF368BC0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1863" y="2287588"/>
            <a:ext cx="2922587" cy="3960812"/>
          </a:xfrm>
        </p:spPr>
        <p:txBody>
          <a:bodyPr/>
          <a:lstStyle/>
          <a:p>
            <a:r>
              <a:rPr lang="cs-CZ" altLang="cs-CZ" sz="2800"/>
              <a:t>25-30% of general population</a:t>
            </a:r>
          </a:p>
          <a:p>
            <a:endParaRPr lang="cs-CZ" altLang="cs-CZ" sz="2800"/>
          </a:p>
          <a:p>
            <a:r>
              <a:rPr lang="cs-CZ" altLang="cs-CZ" sz="2800">
                <a:solidFill>
                  <a:srgbClr val="FF0000"/>
                </a:solidFill>
              </a:rPr>
              <a:t>not considered as CHD</a:t>
            </a:r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4C17372F-ECFA-48A2-8A46-E9C12BF2B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773238"/>
            <a:ext cx="47117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869694-AAF2-41F9-890D-0DF427F67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55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37864A-8CDA-426B-871F-0253A515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260350"/>
            <a:ext cx="7497763" cy="1143000"/>
          </a:xfrm>
        </p:spPr>
        <p:txBody>
          <a:bodyPr/>
          <a:lstStyle/>
          <a:p>
            <a:pPr algn="ctr">
              <a:defRPr/>
            </a:pP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ASD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 PFO </a:t>
            </a:r>
          </a:p>
        </p:txBody>
      </p:sp>
      <p:pic>
        <p:nvPicPr>
          <p:cNvPr id="41987" name="Picture 2" descr="Atrial Septal Defect (ASD): Symptoms, Causes, Tests and Treatments">
            <a:extLst>
              <a:ext uri="{FF2B5EF4-FFF2-40B4-BE49-F238E27FC236}">
                <a16:creationId xmlns:a16="http://schemas.microsoft.com/office/drawing/2014/main" id="{794A33CE-A847-4FDA-8468-377D99547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8" t="3714" r="6448" b="60286"/>
          <a:stretch>
            <a:fillRect/>
          </a:stretch>
        </p:blipFill>
        <p:spPr bwMode="auto">
          <a:xfrm>
            <a:off x="2047875" y="2205038"/>
            <a:ext cx="2524125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" descr="G:\FOA.jpg">
            <a:extLst>
              <a:ext uri="{FF2B5EF4-FFF2-40B4-BE49-F238E27FC236}">
                <a16:creationId xmlns:a16="http://schemas.microsoft.com/office/drawing/2014/main" id="{E132115A-CFB9-43EF-A9C0-1DA560773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r="6523"/>
          <a:stretch>
            <a:fillRect/>
          </a:stretch>
        </p:blipFill>
        <p:spPr bwMode="auto">
          <a:xfrm>
            <a:off x="5364163" y="2205038"/>
            <a:ext cx="27368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5D14B92-2FDB-416E-A78F-BB868319119B}"/>
              </a:ext>
            </a:extLst>
          </p:cNvPr>
          <p:cNvSpPr txBox="1"/>
          <p:nvPr/>
        </p:nvSpPr>
        <p:spPr>
          <a:xfrm flipH="1">
            <a:off x="2613025" y="1341438"/>
            <a:ext cx="13938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600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CHD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A9136F1-F190-4BC6-A796-045CA9AA6CD1}"/>
              </a:ext>
            </a:extLst>
          </p:cNvPr>
          <p:cNvSpPr txBox="1"/>
          <p:nvPr/>
        </p:nvSpPr>
        <p:spPr>
          <a:xfrm flipH="1">
            <a:off x="5905500" y="1341438"/>
            <a:ext cx="15462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600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CHD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1D07205E-8715-4FE3-8076-2B4969C8CD6F}"/>
              </a:ext>
            </a:extLst>
          </p:cNvPr>
          <p:cNvCxnSpPr/>
          <p:nvPr/>
        </p:nvCxnSpPr>
        <p:spPr>
          <a:xfrm>
            <a:off x="6588125" y="20605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A4041366-A90D-4BE6-BD8F-1C263BEBA455}"/>
              </a:ext>
            </a:extLst>
          </p:cNvPr>
          <p:cNvCxnSpPr>
            <a:cxnSpLocks/>
          </p:cNvCxnSpPr>
          <p:nvPr/>
        </p:nvCxnSpPr>
        <p:spPr>
          <a:xfrm flipH="1" flipV="1">
            <a:off x="6372225" y="1341438"/>
            <a:ext cx="647700" cy="6921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898D16FB-A326-4E9F-9BB1-F43D6D401A4B}"/>
              </a:ext>
            </a:extLst>
          </p:cNvPr>
          <p:cNvCxnSpPr>
            <a:cxnSpLocks/>
          </p:cNvCxnSpPr>
          <p:nvPr/>
        </p:nvCxnSpPr>
        <p:spPr>
          <a:xfrm flipV="1">
            <a:off x="6372225" y="1341438"/>
            <a:ext cx="647700" cy="69056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4C646B3C-EE5E-4EA9-8857-4199FA26F6B0}"/>
              </a:ext>
            </a:extLst>
          </p:cNvPr>
          <p:cNvSpPr txBox="1"/>
          <p:nvPr/>
        </p:nvSpPr>
        <p:spPr>
          <a:xfrm flipH="1">
            <a:off x="2195513" y="5300663"/>
            <a:ext cx="5761037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dirty="0" err="1">
                <a:latin typeface="+mn-lt"/>
              </a:rPr>
              <a:t>paradoxical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embolism</a:t>
            </a:r>
            <a:r>
              <a:rPr lang="cs-CZ" sz="3200" dirty="0">
                <a:latin typeface="+mn-lt"/>
              </a:rPr>
              <a:t> risk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C1820B-B953-4AEC-A8D8-C8AAEA58F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31567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C84A9-2F4D-4763-90D4-70BBD41A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rgbClr val="C00000"/>
                </a:solidFill>
              </a:rPr>
              <a:t>Amplatzer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Ocluder</a:t>
            </a:r>
            <a:r>
              <a:rPr lang="cs-CZ" sz="3600" dirty="0">
                <a:solidFill>
                  <a:srgbClr val="C00000"/>
                </a:solidFill>
              </a:rPr>
              <a:t> - PFO/ASD II </a:t>
            </a:r>
            <a:r>
              <a:rPr lang="cs-CZ" sz="3600" dirty="0" err="1">
                <a:solidFill>
                  <a:srgbClr val="C00000"/>
                </a:solidFill>
              </a:rPr>
              <a:t>Closure</a:t>
            </a:r>
            <a:endParaRPr lang="cs-CZ" sz="3600" dirty="0">
              <a:solidFill>
                <a:schemeClr val="tx1"/>
              </a:solidFill>
            </a:endParaRPr>
          </a:p>
        </p:txBody>
      </p:sp>
      <p:pic>
        <p:nvPicPr>
          <p:cNvPr id="43011" name="Picture 2" descr="C:\Users\lenka kubkova\Pictures\kardiologie - obrázky\Amplatzer.jpg">
            <a:extLst>
              <a:ext uri="{FF2B5EF4-FFF2-40B4-BE49-F238E27FC236}">
                <a16:creationId xmlns:a16="http://schemas.microsoft.com/office/drawing/2014/main" id="{3289A12D-525A-4C26-802E-E31052C4E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78063"/>
            <a:ext cx="295275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 descr="C:\Users\lenka kubkova\Pictures\kardiologie - obrázky\FOA closed.jpg">
            <a:extLst>
              <a:ext uri="{FF2B5EF4-FFF2-40B4-BE49-F238E27FC236}">
                <a16:creationId xmlns:a16="http://schemas.microsoft.com/office/drawing/2014/main" id="{57E7F645-C560-427B-A12E-601A42003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133600"/>
            <a:ext cx="27940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EFC03FB-ADE8-45FE-91D0-AA5AE96AA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339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1FDD-1006-4088-B4EE-6165672CF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Ventricular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Septal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Defect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(VSD)</a:t>
            </a:r>
          </a:p>
        </p:txBody>
      </p:sp>
      <p:pic>
        <p:nvPicPr>
          <p:cNvPr id="44035" name="Picture 3" descr="G:\VSD.jpg">
            <a:extLst>
              <a:ext uri="{FF2B5EF4-FFF2-40B4-BE49-F238E27FC236}">
                <a16:creationId xmlns:a16="http://schemas.microsoft.com/office/drawing/2014/main" id="{9920E2B8-4A3B-431A-87E0-215E45D20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68413"/>
            <a:ext cx="5726112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4">
            <a:extLst>
              <a:ext uri="{FF2B5EF4-FFF2-40B4-BE49-F238E27FC236}">
                <a16:creationId xmlns:a16="http://schemas.microsoft.com/office/drawing/2014/main" id="{FA24456B-E026-488B-907F-06591BE5F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1773238"/>
            <a:ext cx="2592388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1 - Outflow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   (Subaortic)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2 - Perimembraneous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3 - Inflow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4 - Muscular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90074C-2F6C-4C52-B54E-014643F95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309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Zástupný symbol pro obsah 8" descr="srdce.jpg">
            <a:extLst>
              <a:ext uri="{FF2B5EF4-FFF2-40B4-BE49-F238E27FC236}">
                <a16:creationId xmlns:a16="http://schemas.microsoft.com/office/drawing/2014/main" id="{19D3FB9E-FF89-4B7F-B004-39B8EE2C1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28775"/>
            <a:ext cx="4392612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47C445-DADA-4500-AD31-CB566EFFD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VSD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Pathophysiology</a:t>
            </a:r>
            <a:endParaRPr lang="cs-CZ" sz="3600" dirty="0">
              <a:solidFill>
                <a:schemeClr val="tx1"/>
              </a:solidFill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D270B6B-648F-490B-943F-EB6A8C9FC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0" y="1557338"/>
            <a:ext cx="3067050" cy="4679950"/>
          </a:xfrm>
        </p:spPr>
        <p:txBody>
          <a:bodyPr>
            <a:normAutofit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000" dirty="0" err="1"/>
              <a:t>left</a:t>
            </a:r>
            <a:r>
              <a:rPr lang="cs-CZ" sz="2000" dirty="0"/>
              <a:t> to </a:t>
            </a:r>
            <a:r>
              <a:rPr lang="cs-CZ" sz="2000" dirty="0" err="1"/>
              <a:t>right</a:t>
            </a:r>
            <a:r>
              <a:rPr lang="cs-CZ" sz="2000" dirty="0"/>
              <a:t> IV </a:t>
            </a:r>
            <a:r>
              <a:rPr lang="cs-CZ" sz="2000" dirty="0" err="1"/>
              <a:t>shunt</a:t>
            </a:r>
            <a:r>
              <a:rPr lang="cs-CZ" sz="2000" dirty="0"/>
              <a:t>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sz="2000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000" dirty="0" err="1"/>
              <a:t>pulmonary</a:t>
            </a:r>
            <a:r>
              <a:rPr lang="cs-CZ" sz="2000" dirty="0"/>
              <a:t> </a:t>
            </a:r>
            <a:r>
              <a:rPr lang="cs-CZ" sz="2000" dirty="0" err="1"/>
              <a:t>hypercirculation</a:t>
            </a:r>
            <a:endParaRPr lang="cs-CZ" sz="2000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000" dirty="0"/>
              <a:t>volume </a:t>
            </a:r>
            <a:r>
              <a:rPr lang="cs-CZ" sz="2000" dirty="0" err="1"/>
              <a:t>overload</a:t>
            </a:r>
            <a:r>
              <a:rPr lang="cs-CZ" sz="2000" dirty="0"/>
              <a:t>                                 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000" dirty="0"/>
              <a:t>    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left</a:t>
            </a:r>
            <a:r>
              <a:rPr lang="cs-CZ" sz="2000" dirty="0"/>
              <a:t> atrium </a:t>
            </a:r>
            <a:r>
              <a:rPr lang="cs-CZ" sz="2000" dirty="0" err="1"/>
              <a:t>and</a:t>
            </a:r>
            <a:r>
              <a:rPr lang="cs-CZ" sz="2000" dirty="0"/>
              <a:t>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000" dirty="0"/>
              <a:t>     </a:t>
            </a:r>
            <a:r>
              <a:rPr lang="cs-CZ" sz="2000" dirty="0" err="1"/>
              <a:t>left</a:t>
            </a:r>
            <a:r>
              <a:rPr lang="cs-CZ" sz="2000" dirty="0"/>
              <a:t> </a:t>
            </a:r>
            <a:r>
              <a:rPr lang="cs-CZ" sz="2000" dirty="0" err="1"/>
              <a:t>ventricle</a:t>
            </a:r>
            <a:endParaRPr lang="cs-CZ" sz="2000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sz="2000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000" dirty="0"/>
              <a:t>PH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000" dirty="0"/>
              <a:t>RV </a:t>
            </a:r>
            <a:r>
              <a:rPr lang="cs-CZ" sz="2000" dirty="0" err="1"/>
              <a:t>hypertrophy</a:t>
            </a:r>
            <a:endParaRPr lang="cs-CZ" sz="2000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cs-CZ" sz="2000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000" dirty="0" err="1"/>
              <a:t>right</a:t>
            </a:r>
            <a:r>
              <a:rPr lang="cs-CZ" sz="2000" dirty="0"/>
              <a:t> to </a:t>
            </a:r>
            <a:r>
              <a:rPr lang="cs-CZ" sz="2000" dirty="0" err="1"/>
              <a:t>left</a:t>
            </a:r>
            <a:r>
              <a:rPr lang="cs-CZ" sz="2000" dirty="0"/>
              <a:t> </a:t>
            </a:r>
            <a:r>
              <a:rPr lang="cs-CZ" sz="2000" dirty="0" err="1"/>
              <a:t>shunt</a:t>
            </a:r>
            <a:endParaRPr lang="cs-CZ" sz="2000" dirty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sz="2000" dirty="0" err="1">
                <a:solidFill>
                  <a:srgbClr val="C00000"/>
                </a:solidFill>
              </a:rPr>
              <a:t>Eisenmenger</a:t>
            </a:r>
            <a:r>
              <a:rPr lang="cs-CZ" sz="2000" dirty="0">
                <a:solidFill>
                  <a:srgbClr val="C00000"/>
                </a:solidFill>
              </a:rPr>
              <a:t> syndrome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96C94A20-C420-45AB-A9DE-45799E6076F3}"/>
              </a:ext>
            </a:extLst>
          </p:cNvPr>
          <p:cNvSpPr/>
          <p:nvPr/>
        </p:nvSpPr>
        <p:spPr>
          <a:xfrm rot="20160133">
            <a:off x="3403600" y="4975225"/>
            <a:ext cx="979488" cy="484188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E98DA72E-04ED-47E7-A5A6-3095B684F248}"/>
              </a:ext>
            </a:extLst>
          </p:cNvPr>
          <p:cNvSpPr/>
          <p:nvPr/>
        </p:nvSpPr>
        <p:spPr>
          <a:xfrm rot="415094">
            <a:off x="3168650" y="3887788"/>
            <a:ext cx="485775" cy="6508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5F06C7D-290E-4807-AC8B-14A0357B4359}"/>
              </a:ext>
            </a:extLst>
          </p:cNvPr>
          <p:cNvCxnSpPr/>
          <p:nvPr/>
        </p:nvCxnSpPr>
        <p:spPr>
          <a:xfrm>
            <a:off x="6948488" y="1916113"/>
            <a:ext cx="0" cy="288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5FAB502-1E5A-4C19-97B5-8832AB840ACE}"/>
              </a:ext>
            </a:extLst>
          </p:cNvPr>
          <p:cNvCxnSpPr/>
          <p:nvPr/>
        </p:nvCxnSpPr>
        <p:spPr>
          <a:xfrm>
            <a:off x="7019925" y="4005263"/>
            <a:ext cx="0" cy="287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003DF71-4544-4974-B924-DC8C923D0F22}"/>
              </a:ext>
            </a:extLst>
          </p:cNvPr>
          <p:cNvCxnSpPr/>
          <p:nvPr/>
        </p:nvCxnSpPr>
        <p:spPr>
          <a:xfrm>
            <a:off x="7019925" y="5013325"/>
            <a:ext cx="0" cy="287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Up Arrow 26">
            <a:extLst>
              <a:ext uri="{FF2B5EF4-FFF2-40B4-BE49-F238E27FC236}">
                <a16:creationId xmlns:a16="http://schemas.microsoft.com/office/drawing/2014/main" id="{EF813AA5-892B-470B-B55C-6E8720AF718C}"/>
              </a:ext>
            </a:extLst>
          </p:cNvPr>
          <p:cNvSpPr/>
          <p:nvPr/>
        </p:nvSpPr>
        <p:spPr>
          <a:xfrm rot="19610710">
            <a:off x="3795713" y="4094163"/>
            <a:ext cx="260350" cy="6635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F9C5C5-424C-458A-83D8-DE47CE10B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377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DD9EAA-5CB4-4739-AAE8-CCD864D0A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>
              <a:defRPr/>
            </a:pP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VSD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Closure</a:t>
            </a:r>
            <a:endParaRPr lang="cs-CZ" sz="3600" dirty="0"/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B156A441-1926-4FEE-BAA4-88E34CD25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844675"/>
            <a:ext cx="336232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>
            <a:extLst>
              <a:ext uri="{FF2B5EF4-FFF2-40B4-BE49-F238E27FC236}">
                <a16:creationId xmlns:a16="http://schemas.microsoft.com/office/drawing/2014/main" id="{20267160-2A8E-4DBD-AE90-5333E1102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1450975"/>
            <a:ext cx="2265363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>
            <a:extLst>
              <a:ext uri="{FF2B5EF4-FFF2-40B4-BE49-F238E27FC236}">
                <a16:creationId xmlns:a16="http://schemas.microsoft.com/office/drawing/2014/main" id="{C95DF633-6151-4984-83C0-8AE256147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3" t="8366" b="16336"/>
          <a:stretch>
            <a:fillRect/>
          </a:stretch>
        </p:blipFill>
        <p:spPr bwMode="auto">
          <a:xfrm>
            <a:off x="5186363" y="3376613"/>
            <a:ext cx="31242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B33802-E6CC-45D3-8953-FC998DBB7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7905" y="3071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FED7E-81E1-498F-8A5E-39F31550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Patent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Ductus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Arteriosus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(PDA)</a:t>
            </a:r>
          </a:p>
        </p:txBody>
      </p:sp>
      <p:pic>
        <p:nvPicPr>
          <p:cNvPr id="47107" name="Picture 1" descr="G:\DAP.jpg">
            <a:extLst>
              <a:ext uri="{FF2B5EF4-FFF2-40B4-BE49-F238E27FC236}">
                <a16:creationId xmlns:a16="http://schemas.microsoft.com/office/drawing/2014/main" id="{7B9597E5-D805-4418-89CE-E605B7DD8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00213"/>
            <a:ext cx="3546475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Zástupný symbol pro obsah 8" descr="srdce.jpg">
            <a:extLst>
              <a:ext uri="{FF2B5EF4-FFF2-40B4-BE49-F238E27FC236}">
                <a16:creationId xmlns:a16="http://schemas.microsoft.com/office/drawing/2014/main" id="{F568A398-EA7A-4ABC-AE6B-1232E0AA4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68413"/>
            <a:ext cx="41783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262EF33B-7F4B-4ABD-B6B7-3613CEB2BB4E}"/>
              </a:ext>
            </a:extLst>
          </p:cNvPr>
          <p:cNvSpPr/>
          <p:nvPr/>
        </p:nvSpPr>
        <p:spPr>
          <a:xfrm rot="791457">
            <a:off x="6334125" y="2103438"/>
            <a:ext cx="484188" cy="9779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7110" name="TextBox 6">
            <a:extLst>
              <a:ext uri="{FF2B5EF4-FFF2-40B4-BE49-F238E27FC236}">
                <a16:creationId xmlns:a16="http://schemas.microsoft.com/office/drawing/2014/main" id="{F31EC40A-A43D-4C58-B113-CA1FE3250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805488"/>
            <a:ext cx="7740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L-R shunt       PH        RV hypertrophy        R-L shunt        </a:t>
            </a:r>
            <a:r>
              <a:rPr lang="cs-CZ" altLang="cs-CZ" sz="2000">
                <a:solidFill>
                  <a:srgbClr val="C00000"/>
                </a:solidFill>
              </a:rPr>
              <a:t>Eisenmenger sy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0CB9EF-C5B1-4DFB-B5E2-5ED851F84350}"/>
              </a:ext>
            </a:extLst>
          </p:cNvPr>
          <p:cNvCxnSpPr/>
          <p:nvPr/>
        </p:nvCxnSpPr>
        <p:spPr>
          <a:xfrm>
            <a:off x="2555875" y="6021388"/>
            <a:ext cx="28733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D37652-FA85-4CD3-86E9-DE74AB3F3F79}"/>
              </a:ext>
            </a:extLst>
          </p:cNvPr>
          <p:cNvCxnSpPr/>
          <p:nvPr/>
        </p:nvCxnSpPr>
        <p:spPr>
          <a:xfrm>
            <a:off x="3203575" y="6021388"/>
            <a:ext cx="2889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1B19E2-F175-4276-8A01-CC118FDF66D9}"/>
              </a:ext>
            </a:extLst>
          </p:cNvPr>
          <p:cNvCxnSpPr/>
          <p:nvPr/>
        </p:nvCxnSpPr>
        <p:spPr>
          <a:xfrm>
            <a:off x="5292725" y="6021388"/>
            <a:ext cx="28733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4C30F4-A635-4702-8227-7A4DB5A74B03}"/>
              </a:ext>
            </a:extLst>
          </p:cNvPr>
          <p:cNvCxnSpPr/>
          <p:nvPr/>
        </p:nvCxnSpPr>
        <p:spPr>
          <a:xfrm>
            <a:off x="6732588" y="6021388"/>
            <a:ext cx="2873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B47170E-5E09-411E-9E4A-1EB4362D5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4127" y="32440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B54D4D0-160A-4CA7-99E9-34E273BFC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PDA </a:t>
            </a:r>
            <a:r>
              <a:rPr 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Closure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131" name="Picture 2">
            <a:extLst>
              <a:ext uri="{FF2B5EF4-FFF2-40B4-BE49-F238E27FC236}">
                <a16:creationId xmlns:a16="http://schemas.microsoft.com/office/drawing/2014/main" id="{FA53123B-2A7E-4C01-8385-A468CE260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17638"/>
            <a:ext cx="42497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C96F91-1464-4593-B3B8-B36966AED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32369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12281-3CCE-4C2C-ABDB-D683983B4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Coarctation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of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the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Aorta</a:t>
            </a:r>
          </a:p>
        </p:txBody>
      </p:sp>
      <p:sp>
        <p:nvSpPr>
          <p:cNvPr id="49155" name="Content Placeholder 4">
            <a:extLst>
              <a:ext uri="{FF2B5EF4-FFF2-40B4-BE49-F238E27FC236}">
                <a16:creationId xmlns:a16="http://schemas.microsoft.com/office/drawing/2014/main" id="{50F326E2-143A-44AC-AC4F-9486DA583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063" y="1700213"/>
            <a:ext cx="3313112" cy="4392612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/>
              <a:t>hypertension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/>
              <a:t>in precoarctation area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/>
              <a:t>LV hypertrophy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/>
              <a:t>LV dysfunction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/>
              <a:t>ascend. Ao dilatation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>
                <a:solidFill>
                  <a:srgbClr val="C00000"/>
                </a:solidFill>
              </a:rPr>
              <a:t>aortic dissection/rupture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180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cs-CZ" sz="1800"/>
              <a:t>*</a:t>
            </a:r>
            <a:r>
              <a:rPr lang="cs-CZ" altLang="cs-CZ" sz="1800"/>
              <a:t>85% assoc. with bicuspid Ao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/>
          </a:p>
        </p:txBody>
      </p:sp>
      <p:pic>
        <p:nvPicPr>
          <p:cNvPr id="49156" name="Picture 1" descr="G:\CoA.jpg">
            <a:extLst>
              <a:ext uri="{FF2B5EF4-FFF2-40B4-BE49-F238E27FC236}">
                <a16:creationId xmlns:a16="http://schemas.microsoft.com/office/drawing/2014/main" id="{C617A522-9874-4A63-B8C6-43AF5EFC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453548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124EFD70-D022-45B8-8816-36CC5756E609}"/>
              </a:ext>
            </a:extLst>
          </p:cNvPr>
          <p:cNvSpPr/>
          <p:nvPr/>
        </p:nvSpPr>
        <p:spPr>
          <a:xfrm>
            <a:off x="6443663" y="2492375"/>
            <a:ext cx="215900" cy="360363"/>
          </a:xfrm>
          <a:prstGeom prst="downArrow">
            <a:avLst>
              <a:gd name="adj1" fmla="val 50000"/>
              <a:gd name="adj2" fmla="val 46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775CDA73-4EDC-4E8D-9573-BA2724F491F0}"/>
              </a:ext>
            </a:extLst>
          </p:cNvPr>
          <p:cNvSpPr/>
          <p:nvPr/>
        </p:nvSpPr>
        <p:spPr>
          <a:xfrm>
            <a:off x="6443663" y="3284538"/>
            <a:ext cx="215900" cy="360362"/>
          </a:xfrm>
          <a:prstGeom prst="downArrow">
            <a:avLst>
              <a:gd name="adj1" fmla="val 50000"/>
              <a:gd name="adj2" fmla="val 46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Down Arrow 8">
            <a:extLst>
              <a:ext uri="{FF2B5EF4-FFF2-40B4-BE49-F238E27FC236}">
                <a16:creationId xmlns:a16="http://schemas.microsoft.com/office/drawing/2014/main" id="{5635C548-508E-45C4-B2BA-5F0AA30A0097}"/>
              </a:ext>
            </a:extLst>
          </p:cNvPr>
          <p:cNvSpPr/>
          <p:nvPr/>
        </p:nvSpPr>
        <p:spPr>
          <a:xfrm>
            <a:off x="6443663" y="4437063"/>
            <a:ext cx="215900" cy="360362"/>
          </a:xfrm>
          <a:prstGeom prst="downArrow">
            <a:avLst>
              <a:gd name="adj1" fmla="val 50000"/>
              <a:gd name="adj2" fmla="val 46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2364D7-C981-44C6-8476-C0158FC0D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82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B85-B09D-481B-A82B-07EB63AD1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150" y="274638"/>
            <a:ext cx="366712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Fetal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Circulation</a:t>
            </a:r>
            <a:endParaRPr lang="cs-CZ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3315" name="Picture 3" descr="C:\Users\lenka kubkova\Pictures\kardiologie - obrázky\fetal circulation3.jpg">
            <a:extLst>
              <a:ext uri="{FF2B5EF4-FFF2-40B4-BE49-F238E27FC236}">
                <a16:creationId xmlns:a16="http://schemas.microsoft.com/office/drawing/2014/main" id="{1954A6AA-F2EC-479E-919B-4230D918B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484313"/>
            <a:ext cx="3744912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C:\Users\lenka kubkova\Pictures\kardiologie - obrázky\FOA.png">
            <a:extLst>
              <a:ext uri="{FF2B5EF4-FFF2-40B4-BE49-F238E27FC236}">
                <a16:creationId xmlns:a16="http://schemas.microsoft.com/office/drawing/2014/main" id="{3FF064C7-FC9B-477A-B755-7F8AB358A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571500"/>
            <a:ext cx="2532063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G:\DAP.jpg">
            <a:extLst>
              <a:ext uri="{FF2B5EF4-FFF2-40B4-BE49-F238E27FC236}">
                <a16:creationId xmlns:a16="http://schemas.microsoft.com/office/drawing/2014/main" id="{3FCD0DA1-3FE6-4CCE-8789-32E3FD5D5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500438"/>
            <a:ext cx="2606675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D73F1C4-BDA8-4A05-A3D5-09C75C9C0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3195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43D4F-58B0-4B71-824B-3A5D7DC7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Aortic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Dissection</a:t>
            </a:r>
            <a:endParaRPr lang="cs-CZ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50179" name="Picture 2" descr="disekce aorty 1.jpg">
            <a:extLst>
              <a:ext uri="{FF2B5EF4-FFF2-40B4-BE49-F238E27FC236}">
                <a16:creationId xmlns:a16="http://schemas.microsoft.com/office/drawing/2014/main" id="{87CAE2EF-F537-4BF9-BFD5-3EF40E079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16113"/>
            <a:ext cx="5935663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0BE4F-CBD9-48B8-91AC-50F754D9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Aortic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Aneurysm</a:t>
            </a:r>
            <a:endParaRPr lang="cs-CZ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51203" name="Picture 3" descr="aneurysma.jpg">
            <a:extLst>
              <a:ext uri="{FF2B5EF4-FFF2-40B4-BE49-F238E27FC236}">
                <a16:creationId xmlns:a16="http://schemas.microsoft.com/office/drawing/2014/main" id="{5D09D9D7-3128-4340-B6C9-FCF39FB99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1844675"/>
            <a:ext cx="50800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84ED-BE98-4DF5-BA5F-28E31942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Tetralogy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of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Fallot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(TOF)</a:t>
            </a:r>
          </a:p>
        </p:txBody>
      </p:sp>
      <p:sp>
        <p:nvSpPr>
          <p:cNvPr id="52227" name="Content Placeholder 4">
            <a:extLst>
              <a:ext uri="{FF2B5EF4-FFF2-40B4-BE49-F238E27FC236}">
                <a16:creationId xmlns:a16="http://schemas.microsoft.com/office/drawing/2014/main" id="{D5934929-4DA9-44A6-93B3-EB9EEB1E3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063" y="2205038"/>
            <a:ext cx="3313112" cy="3095625"/>
          </a:xfrm>
        </p:spPr>
        <p:txBody>
          <a:bodyPr/>
          <a:lstStyle/>
          <a:p>
            <a:pPr eaLnBrk="1" hangingPunct="1"/>
            <a:r>
              <a:rPr lang="cs-CZ" altLang="cs-CZ" sz="2000"/>
              <a:t>ventricular septal defect</a:t>
            </a:r>
          </a:p>
          <a:p>
            <a:pPr eaLnBrk="1" hangingPunct="1"/>
            <a:r>
              <a:rPr lang="cs-CZ" altLang="cs-CZ" sz="2000"/>
              <a:t>overriding aorta</a:t>
            </a:r>
          </a:p>
          <a:p>
            <a:pPr eaLnBrk="1" hangingPunct="1"/>
            <a:r>
              <a:rPr lang="cs-CZ" altLang="cs-CZ" sz="2000"/>
              <a:t>pulmonary stenosis</a:t>
            </a:r>
          </a:p>
          <a:p>
            <a:pPr eaLnBrk="1" hangingPunct="1"/>
            <a:r>
              <a:rPr lang="cs-CZ" altLang="cs-CZ" sz="2000"/>
              <a:t>RV hypertrophy</a:t>
            </a:r>
          </a:p>
          <a:p>
            <a:pPr eaLnBrk="1" hangingPunct="1"/>
            <a:r>
              <a:rPr lang="cs-CZ" altLang="cs-CZ" sz="2000"/>
              <a:t>(atrial septal defect /PFO) </a:t>
            </a:r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cs-CZ" altLang="cs-CZ" sz="2000">
                <a:solidFill>
                  <a:srgbClr val="002060"/>
                </a:solidFill>
              </a:rPr>
              <a:t>(Pentalogy of Fallot)</a:t>
            </a:r>
          </a:p>
        </p:txBody>
      </p:sp>
      <p:pic>
        <p:nvPicPr>
          <p:cNvPr id="52228" name="Picture 1" descr="G:\TOF.jpg">
            <a:extLst>
              <a:ext uri="{FF2B5EF4-FFF2-40B4-BE49-F238E27FC236}">
                <a16:creationId xmlns:a16="http://schemas.microsoft.com/office/drawing/2014/main" id="{FC8C668A-D785-439D-A737-7D2E2C841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628775"/>
            <a:ext cx="3932238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FD8E52-0610-4F36-811E-AB1492CBF631}"/>
              </a:ext>
            </a:extLst>
          </p:cNvPr>
          <p:cNvCxnSpPr/>
          <p:nvPr/>
        </p:nvCxnSpPr>
        <p:spPr>
          <a:xfrm>
            <a:off x="7164388" y="4292600"/>
            <a:ext cx="0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4AF8AD-336A-414D-A6D4-B22169489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825" y="3448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Zástupný symbol pro obsah 8" descr="srdce.jpg">
            <a:extLst>
              <a:ext uri="{FF2B5EF4-FFF2-40B4-BE49-F238E27FC236}">
                <a16:creationId xmlns:a16="http://schemas.microsoft.com/office/drawing/2014/main" id="{1216C85F-6102-4A8F-946C-D313961B5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28775"/>
            <a:ext cx="4392612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F033371-8420-4CF0-A627-DA2A622D6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TOF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Pathophysiology</a:t>
            </a:r>
            <a:endParaRPr lang="cs-CZ" sz="3600" dirty="0">
              <a:solidFill>
                <a:schemeClr val="tx1"/>
              </a:solidFill>
            </a:endParaRPr>
          </a:p>
        </p:txBody>
      </p:sp>
      <p:sp>
        <p:nvSpPr>
          <p:cNvPr id="53252" name="Content Placeholder 4">
            <a:extLst>
              <a:ext uri="{FF2B5EF4-FFF2-40B4-BE49-F238E27FC236}">
                <a16:creationId xmlns:a16="http://schemas.microsoft.com/office/drawing/2014/main" id="{9C6D2934-F594-4E12-ADAB-D760CED15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0" y="1700213"/>
            <a:ext cx="3067050" cy="4321175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/>
              <a:t>Pu stenosis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/>
              <a:t>RV hypertrophy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/>
              <a:t>R-L shunt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/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>
                <a:solidFill>
                  <a:srgbClr val="C00000"/>
                </a:solidFill>
              </a:rPr>
              <a:t>cyanosis / „pink Fallot“</a:t>
            </a:r>
            <a:r>
              <a:rPr lang="cs-CZ" altLang="cs-CZ" sz="2000"/>
              <a:t>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/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/>
              <a:t>hypoxemia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/>
              <a:t>RV failure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60C71DD2-4ED3-4D0D-A20E-655604695599}"/>
              </a:ext>
            </a:extLst>
          </p:cNvPr>
          <p:cNvSpPr/>
          <p:nvPr/>
        </p:nvSpPr>
        <p:spPr>
          <a:xfrm rot="9480759">
            <a:off x="3348038" y="4868863"/>
            <a:ext cx="977900" cy="484187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43301BC9-4551-42C1-AA4B-F8AB38E3C04F}"/>
              </a:ext>
            </a:extLst>
          </p:cNvPr>
          <p:cNvSpPr/>
          <p:nvPr/>
        </p:nvSpPr>
        <p:spPr>
          <a:xfrm rot="561265">
            <a:off x="3249613" y="4016375"/>
            <a:ext cx="179387" cy="5778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F51DAADD-57DA-4A5E-BF44-1EC35F019EF4}"/>
              </a:ext>
            </a:extLst>
          </p:cNvPr>
          <p:cNvSpPr/>
          <p:nvPr/>
        </p:nvSpPr>
        <p:spPr>
          <a:xfrm rot="19780935">
            <a:off x="3811588" y="4076700"/>
            <a:ext cx="255587" cy="6429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7BC98C-65E8-4039-AEC5-D7E9A5B07067}"/>
              </a:ext>
            </a:extLst>
          </p:cNvPr>
          <p:cNvCxnSpPr/>
          <p:nvPr/>
        </p:nvCxnSpPr>
        <p:spPr>
          <a:xfrm>
            <a:off x="6659563" y="2924175"/>
            <a:ext cx="0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A78A22-6D16-4DED-B142-0E8410B269D2}"/>
              </a:ext>
            </a:extLst>
          </p:cNvPr>
          <p:cNvCxnSpPr/>
          <p:nvPr/>
        </p:nvCxnSpPr>
        <p:spPr>
          <a:xfrm>
            <a:off x="6659563" y="4076700"/>
            <a:ext cx="0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90047FC-CC79-4E36-8208-55AE83D11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021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Zástupný symbol pro obsah 7" descr="Fallotrepair.jpg">
            <a:extLst>
              <a:ext uri="{FF2B5EF4-FFF2-40B4-BE49-F238E27FC236}">
                <a16:creationId xmlns:a16="http://schemas.microsoft.com/office/drawing/2014/main" id="{AB9F7283-414C-4B3A-A7A6-692B44ED6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836613"/>
            <a:ext cx="643255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6">
            <a:extLst>
              <a:ext uri="{FF2B5EF4-FFF2-40B4-BE49-F238E27FC236}">
                <a16:creationId xmlns:a16="http://schemas.microsoft.com/office/drawing/2014/main" id="{F04133B5-4569-4DD9-B698-ED662337D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2205038"/>
            <a:ext cx="144145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PA patch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VS patch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</a:rPr>
              <a:t>„normal“ circulation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C536CF-E45E-4F0E-A62D-4FFC763B6526}"/>
              </a:ext>
            </a:extLst>
          </p:cNvPr>
          <p:cNvCxnSpPr/>
          <p:nvPr/>
        </p:nvCxnSpPr>
        <p:spPr>
          <a:xfrm>
            <a:off x="7308850" y="2997200"/>
            <a:ext cx="0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46EFFB-1F66-4CA0-A9BD-BCA7DAB3A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46917-4B4E-4516-9B81-DF8C29E15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cs-CZ" sz="36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Transposition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of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the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Great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Arteries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(TGA)</a:t>
            </a:r>
          </a:p>
        </p:txBody>
      </p:sp>
      <p:sp>
        <p:nvSpPr>
          <p:cNvPr id="55299" name="Zástupný obsah 2">
            <a:extLst>
              <a:ext uri="{FF2B5EF4-FFF2-40B4-BE49-F238E27FC236}">
                <a16:creationId xmlns:a16="http://schemas.microsoft.com/office/drawing/2014/main" id="{C1134A03-D40C-487E-A9A2-AC342102F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75" y="2216150"/>
            <a:ext cx="3749675" cy="4032250"/>
          </a:xfrm>
        </p:spPr>
        <p:txBody>
          <a:bodyPr/>
          <a:lstStyle/>
          <a:p>
            <a:r>
              <a:rPr lang="cs-CZ" altLang="cs-CZ" sz="2000"/>
              <a:t>2 isolated circulations</a:t>
            </a:r>
          </a:p>
          <a:p>
            <a:endParaRPr lang="cs-CZ" altLang="cs-CZ" sz="2000"/>
          </a:p>
          <a:p>
            <a:r>
              <a:rPr lang="cs-CZ" altLang="cs-CZ" sz="2000"/>
              <a:t>oxygenated blood in      isolated pulmonary circulation</a:t>
            </a:r>
          </a:p>
          <a:p>
            <a:r>
              <a:rPr lang="cs-CZ" altLang="cs-CZ" sz="2000"/>
              <a:t>deoxygenated blood in isolated systemic circulation</a:t>
            </a:r>
          </a:p>
          <a:p>
            <a:endParaRPr lang="cs-CZ" altLang="cs-CZ" sz="2000"/>
          </a:p>
          <a:p>
            <a:r>
              <a:rPr lang="cs-CZ" altLang="cs-CZ" sz="2000"/>
              <a:t>impossible to survive without correction</a:t>
            </a:r>
          </a:p>
          <a:p>
            <a:endParaRPr lang="cs-CZ" altLang="cs-CZ" sz="2000"/>
          </a:p>
          <a:p>
            <a:endParaRPr lang="cs-CZ" altLang="cs-CZ" sz="2000"/>
          </a:p>
        </p:txBody>
      </p:sp>
      <p:pic>
        <p:nvPicPr>
          <p:cNvPr id="55300" name="Picture 1" descr="G:\TGA.jpg">
            <a:extLst>
              <a:ext uri="{FF2B5EF4-FFF2-40B4-BE49-F238E27FC236}">
                <a16:creationId xmlns:a16="http://schemas.microsoft.com/office/drawing/2014/main" id="{AB7D3062-7BDE-4F76-A5B9-9BB0FCA6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11"/>
          <a:stretch>
            <a:fillRect/>
          </a:stretch>
        </p:blipFill>
        <p:spPr bwMode="auto">
          <a:xfrm>
            <a:off x="1454150" y="1844675"/>
            <a:ext cx="35496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Box 4">
            <a:extLst>
              <a:ext uri="{FF2B5EF4-FFF2-40B4-BE49-F238E27FC236}">
                <a16:creationId xmlns:a16="http://schemas.microsoft.com/office/drawing/2014/main" id="{4391FF2F-3CDC-463C-BCFE-13A6AFB22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5732463"/>
            <a:ext cx="1439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/>
              <a:t>d-TGA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1C74C3-FBE1-4D6E-91A0-DB1BDEA92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55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A92E187-002B-4A34-9E0B-8B842328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>
              <a:defRPr/>
            </a:pPr>
            <a:r>
              <a:rPr lang="cs-CZ" sz="3600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TGA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Repair</a:t>
            </a:r>
            <a:endParaRPr lang="cs-CZ" sz="3600" dirty="0"/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C188860F-66E1-44AF-986A-1DCE83EFF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5" r="20872"/>
          <a:stretch>
            <a:fillRect/>
          </a:stretch>
        </p:blipFill>
        <p:spPr bwMode="auto">
          <a:xfrm>
            <a:off x="1042988" y="2276475"/>
            <a:ext cx="3960812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2">
            <a:extLst>
              <a:ext uri="{FF2B5EF4-FFF2-40B4-BE49-F238E27FC236}">
                <a16:creationId xmlns:a16="http://schemas.microsoft.com/office/drawing/2014/main" id="{D19AC806-EE9F-477C-8D77-36AA34FD0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279650"/>
            <a:ext cx="3694113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CD556F2-0B41-4EE8-B001-D19495C43370}"/>
              </a:ext>
            </a:extLst>
          </p:cNvPr>
          <p:cNvSpPr txBox="1"/>
          <p:nvPr/>
        </p:nvSpPr>
        <p:spPr>
          <a:xfrm>
            <a:off x="1692275" y="1814513"/>
            <a:ext cx="30956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b="1" dirty="0" err="1">
                <a:latin typeface="+mn-lt"/>
              </a:rPr>
              <a:t>palliative</a:t>
            </a:r>
            <a:r>
              <a:rPr lang="cs-CZ" sz="2400" b="1" dirty="0">
                <a:latin typeface="+mn-lt"/>
              </a:rPr>
              <a:t> </a:t>
            </a:r>
            <a:r>
              <a:rPr lang="cs-CZ" sz="2400" b="1" dirty="0" err="1">
                <a:latin typeface="+mn-lt"/>
              </a:rPr>
              <a:t>septostomy</a:t>
            </a:r>
            <a:endParaRPr lang="cs-CZ" sz="2400" b="1" dirty="0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9CDCD6E-B8BC-4765-B78A-C276C656D357}"/>
              </a:ext>
            </a:extLst>
          </p:cNvPr>
          <p:cNvSpPr txBox="1"/>
          <p:nvPr/>
        </p:nvSpPr>
        <p:spPr>
          <a:xfrm>
            <a:off x="5867400" y="1700213"/>
            <a:ext cx="244951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b="1" dirty="0" err="1">
                <a:latin typeface="+mn-lt"/>
              </a:rPr>
              <a:t>arterial</a:t>
            </a:r>
            <a:r>
              <a:rPr lang="cs-CZ" sz="2400" b="1" dirty="0">
                <a:latin typeface="+mn-lt"/>
              </a:rPr>
              <a:t> switch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35149FD-759B-4BAC-9B78-99897CB72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788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3E0E266-4C20-4CEE-B669-30C39FAC6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b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Congenitally</a:t>
            </a: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Corrected</a:t>
            </a:r>
            <a: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TGA (CCTGA)</a:t>
            </a:r>
            <a:br>
              <a:rPr lang="cs-CZ" alt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347" name="Zástupný obsah 3">
            <a:extLst>
              <a:ext uri="{FF2B5EF4-FFF2-40B4-BE49-F238E27FC236}">
                <a16:creationId xmlns:a16="http://schemas.microsoft.com/office/drawing/2014/main" id="{869860FA-00AB-41B0-A416-E53BC19A8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9700" y="2532063"/>
            <a:ext cx="3714750" cy="3716337"/>
          </a:xfrm>
        </p:spPr>
        <p:txBody>
          <a:bodyPr/>
          <a:lstStyle/>
          <a:p>
            <a:r>
              <a:rPr lang="cs-CZ" altLang="cs-CZ" sz="2000"/>
              <a:t>„normal“ circulation</a:t>
            </a:r>
          </a:p>
          <a:p>
            <a:endParaRPr lang="cs-CZ" altLang="cs-CZ" sz="2000"/>
          </a:p>
          <a:p>
            <a:r>
              <a:rPr lang="cs-CZ" altLang="cs-CZ" sz="2000"/>
              <a:t>RV in systemic circulation</a:t>
            </a:r>
          </a:p>
          <a:p>
            <a:endParaRPr lang="cs-CZ" altLang="cs-CZ" sz="2000"/>
          </a:p>
          <a:p>
            <a:r>
              <a:rPr lang="cs-CZ" altLang="cs-CZ" sz="2000"/>
              <a:t>RV dysfunction/failure </a:t>
            </a:r>
          </a:p>
        </p:txBody>
      </p:sp>
      <p:pic>
        <p:nvPicPr>
          <p:cNvPr id="57348" name="Picture 2" descr="G:\CCTGA.jpg">
            <a:extLst>
              <a:ext uri="{FF2B5EF4-FFF2-40B4-BE49-F238E27FC236}">
                <a16:creationId xmlns:a16="http://schemas.microsoft.com/office/drawing/2014/main" id="{0F149E0C-57D8-4ACD-BBBE-AF7E10B2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6"/>
          <a:stretch>
            <a:fillRect/>
          </a:stretch>
        </p:blipFill>
        <p:spPr bwMode="auto">
          <a:xfrm>
            <a:off x="1116013" y="1773238"/>
            <a:ext cx="388778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DBFC6E-26D8-48AE-95FB-4A10C0492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279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AD48D-9C4B-4036-B020-4BFE5A75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Ebstein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´s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Anomaly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of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the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Tricuspid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Valve</a:t>
            </a:r>
            <a:endParaRPr lang="cs-CZ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58371" name="Picture 1" descr="G:\Ebstein.jpg">
            <a:extLst>
              <a:ext uri="{FF2B5EF4-FFF2-40B4-BE49-F238E27FC236}">
                <a16:creationId xmlns:a16="http://schemas.microsoft.com/office/drawing/2014/main" id="{8804D97C-487B-484C-8755-98C8CC500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5" y="1916113"/>
            <a:ext cx="4121150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 descr="C:\Users\lenka kubkova\Pictures\kardiologie - obrázky\ebstein echo.jpg">
            <a:extLst>
              <a:ext uri="{FF2B5EF4-FFF2-40B4-BE49-F238E27FC236}">
                <a16:creationId xmlns:a16="http://schemas.microsoft.com/office/drawing/2014/main" id="{355DDE17-E6C0-4999-BE01-6CF1AFE51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1916113"/>
            <a:ext cx="241935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2B277BC-7F11-4267-9F17-AB278AC0A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93A30-F220-4296-A63E-910FD10E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388" y="404813"/>
            <a:ext cx="4216400" cy="1223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Pulmonary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Stenosis</a:t>
            </a:r>
            <a:endParaRPr lang="cs-CZ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59395" name="Picture 2" descr="G:\Pu stenóza.jpg">
            <a:extLst>
              <a:ext uri="{FF2B5EF4-FFF2-40B4-BE49-F238E27FC236}">
                <a16:creationId xmlns:a16="http://schemas.microsoft.com/office/drawing/2014/main" id="{DC71B2AA-CE82-47A9-A0A5-1FC209A90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16113"/>
            <a:ext cx="3979862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3" descr="G:\PS.jpg">
            <a:extLst>
              <a:ext uri="{FF2B5EF4-FFF2-40B4-BE49-F238E27FC236}">
                <a16:creationId xmlns:a16="http://schemas.microsoft.com/office/drawing/2014/main" id="{6430A1CD-A9EA-4166-A720-B5F9ED386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265238"/>
            <a:ext cx="3116263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Box 4">
            <a:extLst>
              <a:ext uri="{FF2B5EF4-FFF2-40B4-BE49-F238E27FC236}">
                <a16:creationId xmlns:a16="http://schemas.microsoft.com/office/drawing/2014/main" id="{31566B83-70D9-4EE8-9F5C-DC0341149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589588"/>
            <a:ext cx="17668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/>
              <a:t>valvar</a:t>
            </a:r>
          </a:p>
        </p:txBody>
      </p:sp>
      <p:sp>
        <p:nvSpPr>
          <p:cNvPr id="59398" name="TextBox 5">
            <a:extLst>
              <a:ext uri="{FF2B5EF4-FFF2-40B4-BE49-F238E27FC236}">
                <a16:creationId xmlns:a16="http://schemas.microsoft.com/office/drawing/2014/main" id="{68365B0E-84B5-4C6E-8030-3420E83E0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5589588"/>
            <a:ext cx="2520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/>
              <a:t>infundibular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C64249-4C17-4BE9-B5E4-CB4B34B4D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259EC-1834-4E0C-885A-42BAEE436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Normal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Blood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Pressures</a:t>
            </a:r>
            <a:endParaRPr lang="cs-CZ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4339" name="Zástupný symbol pro obsah 8" descr="srdce.jpg">
            <a:extLst>
              <a:ext uri="{FF2B5EF4-FFF2-40B4-BE49-F238E27FC236}">
                <a16:creationId xmlns:a16="http://schemas.microsoft.com/office/drawing/2014/main" id="{A0B6EFFC-57E1-4BC0-8D1B-8528FC2EE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196975"/>
            <a:ext cx="5040313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3">
            <a:extLst>
              <a:ext uri="{FF2B5EF4-FFF2-40B4-BE49-F238E27FC236}">
                <a16:creationId xmlns:a16="http://schemas.microsoft.com/office/drawing/2014/main" id="{37BB9D2C-0039-4076-A137-A3FECE8B6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133600"/>
            <a:ext cx="1236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120/80</a:t>
            </a:r>
          </a:p>
        </p:txBody>
      </p:sp>
      <p:sp>
        <p:nvSpPr>
          <p:cNvPr id="14341" name="TextBox 4">
            <a:extLst>
              <a:ext uri="{FF2B5EF4-FFF2-40B4-BE49-F238E27FC236}">
                <a16:creationId xmlns:a16="http://schemas.microsoft.com/office/drawing/2014/main" id="{E8A57C4E-6FDE-45AA-A95E-6985054C7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5300663"/>
            <a:ext cx="100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120/12</a:t>
            </a:r>
          </a:p>
        </p:txBody>
      </p:sp>
      <p:sp>
        <p:nvSpPr>
          <p:cNvPr id="14342" name="TextBox 5">
            <a:extLst>
              <a:ext uri="{FF2B5EF4-FFF2-40B4-BE49-F238E27FC236}">
                <a16:creationId xmlns:a16="http://schemas.microsoft.com/office/drawing/2014/main" id="{0B01D8EE-4E05-4428-983F-BDC6D817E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3933825"/>
            <a:ext cx="841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12/4</a:t>
            </a:r>
          </a:p>
        </p:txBody>
      </p:sp>
      <p:sp>
        <p:nvSpPr>
          <p:cNvPr id="14343" name="TextBox 6">
            <a:extLst>
              <a:ext uri="{FF2B5EF4-FFF2-40B4-BE49-F238E27FC236}">
                <a16:creationId xmlns:a16="http://schemas.microsoft.com/office/drawing/2014/main" id="{44EFF31E-1142-4EFF-88F0-AAF24E6E3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284538"/>
            <a:ext cx="792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30/8</a:t>
            </a:r>
          </a:p>
        </p:txBody>
      </p:sp>
      <p:sp>
        <p:nvSpPr>
          <p:cNvPr id="14344" name="TextBox 7">
            <a:extLst>
              <a:ext uri="{FF2B5EF4-FFF2-40B4-BE49-F238E27FC236}">
                <a16:creationId xmlns:a16="http://schemas.microsoft.com/office/drawing/2014/main" id="{1C0FEF5F-1CB0-4E3D-BE3D-DAF02D336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63" y="5300663"/>
            <a:ext cx="769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30/8</a:t>
            </a:r>
          </a:p>
        </p:txBody>
      </p:sp>
      <p:sp>
        <p:nvSpPr>
          <p:cNvPr id="14345" name="TextBox 8">
            <a:extLst>
              <a:ext uri="{FF2B5EF4-FFF2-40B4-BE49-F238E27FC236}">
                <a16:creationId xmlns:a16="http://schemas.microsoft.com/office/drawing/2014/main" id="{48B85327-08D3-4989-80C0-9A5391E39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005263"/>
            <a:ext cx="576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rgbClr val="0070C0"/>
                </a:solidFill>
              </a:rPr>
              <a:t>8/0</a:t>
            </a:r>
          </a:p>
        </p:txBody>
      </p:sp>
      <p:sp>
        <p:nvSpPr>
          <p:cNvPr id="14346" name="TextBox 9">
            <a:extLst>
              <a:ext uri="{FF2B5EF4-FFF2-40B4-BE49-F238E27FC236}">
                <a16:creationId xmlns:a16="http://schemas.microsoft.com/office/drawing/2014/main" id="{FE5A5C4A-B987-4136-AC59-F507C8127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9988" y="1700213"/>
            <a:ext cx="1490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/>
              <a:t>*</a:t>
            </a:r>
            <a:r>
              <a:rPr lang="cs-CZ" altLang="cs-CZ" sz="1800"/>
              <a:t> </a:t>
            </a:r>
            <a:r>
              <a:rPr lang="cs-CZ" altLang="cs-CZ" sz="2000" b="1"/>
              <a:t>mmHg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F87BEB-5ABE-4569-86AC-DCC7CC6C5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31646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953A65-5EB2-4676-9A5C-9FB03F792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>
              <a:defRPr/>
            </a:pPr>
            <a:r>
              <a:rPr lang="cs-CZ" sz="3600" dirty="0" err="1"/>
              <a:t>Surgical</a:t>
            </a:r>
            <a:r>
              <a:rPr lang="cs-CZ" sz="3600" dirty="0"/>
              <a:t> </a:t>
            </a:r>
            <a:r>
              <a:rPr lang="cs-CZ" sz="3600" dirty="0" err="1"/>
              <a:t>Repair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CHD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A539231-D679-4698-BB6F-C5271F1E4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35100" y="1524000"/>
            <a:ext cx="36576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/>
              <a:t>corrective</a:t>
            </a:r>
            <a:endParaRPr lang="cs-CZ" b="1" dirty="0"/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cs-CZ" dirty="0"/>
              <a:t>    (patch...)	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55737A0-7AD3-460C-914D-22E45C34A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6576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/>
              <a:t>palliative</a:t>
            </a:r>
            <a:r>
              <a:rPr lang="cs-CZ" b="1" dirty="0"/>
              <a:t> </a:t>
            </a:r>
          </a:p>
          <a:p>
            <a:pPr marL="82550" indent="0">
              <a:buFont typeface="Wingdings 2" panose="05020102010507070707" pitchFamily="18" charset="2"/>
              <a:buNone/>
              <a:defRPr/>
            </a:pPr>
            <a:r>
              <a:rPr lang="cs-CZ" dirty="0"/>
              <a:t>   (</a:t>
            </a:r>
            <a:r>
              <a:rPr lang="cs-CZ" dirty="0" err="1"/>
              <a:t>connections</a:t>
            </a:r>
            <a:r>
              <a:rPr lang="cs-CZ" dirty="0"/>
              <a:t>...)</a:t>
            </a:r>
          </a:p>
        </p:txBody>
      </p:sp>
      <p:pic>
        <p:nvPicPr>
          <p:cNvPr id="64517" name="Picture 2">
            <a:extLst>
              <a:ext uri="{FF2B5EF4-FFF2-40B4-BE49-F238E27FC236}">
                <a16:creationId xmlns:a16="http://schemas.microsoft.com/office/drawing/2014/main" id="{C1F3EBEC-B3BF-4177-9CF0-10C5656B0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3014663"/>
            <a:ext cx="3333750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4">
            <a:extLst>
              <a:ext uri="{FF2B5EF4-FFF2-40B4-BE49-F238E27FC236}">
                <a16:creationId xmlns:a16="http://schemas.microsoft.com/office/drawing/2014/main" id="{EB0566AB-FADD-4937-AC4F-0DF354F7C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3014663"/>
            <a:ext cx="3952875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F93D7F-991B-4FC1-AFA3-7F42A649C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984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1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553EF-B7AC-43F3-8404-E532AC2D3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Fontan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Circulation</a:t>
            </a:r>
            <a:endParaRPr lang="cs-CZ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65539" name="Picture 1" descr="G:\Fontan.jpg">
            <a:extLst>
              <a:ext uri="{FF2B5EF4-FFF2-40B4-BE49-F238E27FC236}">
                <a16:creationId xmlns:a16="http://schemas.microsoft.com/office/drawing/2014/main" id="{D53268D7-01FB-4683-98E2-D5F6E5E6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00213"/>
            <a:ext cx="4249737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Zástupný symbol pro obsah 8" descr="srdce.jpg">
            <a:extLst>
              <a:ext uri="{FF2B5EF4-FFF2-40B4-BE49-F238E27FC236}">
                <a16:creationId xmlns:a16="http://schemas.microsoft.com/office/drawing/2014/main" id="{7FDB80AF-73E7-4609-9BAB-680B0DE4C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00213"/>
            <a:ext cx="36004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CC84018D-F923-4B15-B963-F4AD1C10E77E}"/>
              </a:ext>
            </a:extLst>
          </p:cNvPr>
          <p:cNvSpPr/>
          <p:nvPr/>
        </p:nvSpPr>
        <p:spPr>
          <a:xfrm rot="18223949">
            <a:off x="5918200" y="2795588"/>
            <a:ext cx="381000" cy="32385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E0EB12E-B874-4575-8112-3D3E4BE3CCDC}"/>
              </a:ext>
            </a:extLst>
          </p:cNvPr>
          <p:cNvSpPr/>
          <p:nvPr/>
        </p:nvSpPr>
        <p:spPr>
          <a:xfrm rot="3009446">
            <a:off x="5923757" y="2437606"/>
            <a:ext cx="381000" cy="32226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E3BEE1-9034-466D-B094-66EA33EEC557}"/>
              </a:ext>
            </a:extLst>
          </p:cNvPr>
          <p:cNvCxnSpPr/>
          <p:nvPr/>
        </p:nvCxnSpPr>
        <p:spPr>
          <a:xfrm>
            <a:off x="6659563" y="3213100"/>
            <a:ext cx="649287" cy="1444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F144DD-3F41-4F49-8084-732E85FE4BB7}"/>
              </a:ext>
            </a:extLst>
          </p:cNvPr>
          <p:cNvCxnSpPr/>
          <p:nvPr/>
        </p:nvCxnSpPr>
        <p:spPr>
          <a:xfrm>
            <a:off x="6588125" y="3284538"/>
            <a:ext cx="720725" cy="14446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8E18F0-8E80-463B-A8C2-A2A43FBA5AEE}"/>
              </a:ext>
            </a:extLst>
          </p:cNvPr>
          <p:cNvCxnSpPr/>
          <p:nvPr/>
        </p:nvCxnSpPr>
        <p:spPr>
          <a:xfrm>
            <a:off x="6300788" y="3500438"/>
            <a:ext cx="0" cy="100806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A8D5816-8A0D-4A71-AC92-EBB5D2EA33AB}"/>
              </a:ext>
            </a:extLst>
          </p:cNvPr>
          <p:cNvCxnSpPr/>
          <p:nvPr/>
        </p:nvCxnSpPr>
        <p:spPr>
          <a:xfrm>
            <a:off x="6227763" y="3429000"/>
            <a:ext cx="0" cy="11525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Up Arrow 22">
            <a:extLst>
              <a:ext uri="{FF2B5EF4-FFF2-40B4-BE49-F238E27FC236}">
                <a16:creationId xmlns:a16="http://schemas.microsoft.com/office/drawing/2014/main" id="{E5C9D754-6C07-4B12-8678-0F3DB366656C}"/>
              </a:ext>
            </a:extLst>
          </p:cNvPr>
          <p:cNvSpPr/>
          <p:nvPr/>
        </p:nvSpPr>
        <p:spPr>
          <a:xfrm>
            <a:off x="5795963" y="3933825"/>
            <a:ext cx="360362" cy="790575"/>
          </a:xfrm>
          <a:prstGeom prst="upArrow">
            <a:avLst>
              <a:gd name="adj1" fmla="val 4241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744EA9E6-7850-46C5-A7B2-356ED0D4336E}"/>
              </a:ext>
            </a:extLst>
          </p:cNvPr>
          <p:cNvSpPr/>
          <p:nvPr/>
        </p:nvSpPr>
        <p:spPr>
          <a:xfrm rot="844780">
            <a:off x="6804025" y="2781300"/>
            <a:ext cx="381000" cy="32226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6EF3B669-A925-407F-85C5-36FB20F1B9E8}"/>
              </a:ext>
            </a:extLst>
          </p:cNvPr>
          <p:cNvSpPr/>
          <p:nvPr/>
        </p:nvSpPr>
        <p:spPr>
          <a:xfrm rot="11350076">
            <a:off x="5308600" y="2668588"/>
            <a:ext cx="427038" cy="25082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2335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9D40F-3520-4383-9D8C-D55297B9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rgbClr val="C00000"/>
                </a:solidFill>
              </a:rPr>
              <a:t>CHD non-</a:t>
            </a:r>
            <a:r>
              <a:rPr lang="cs-CZ" sz="3600" dirty="0" err="1">
                <a:solidFill>
                  <a:srgbClr val="C00000"/>
                </a:solidFill>
              </a:rPr>
              <a:t>included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Congenital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Disorders</a:t>
            </a:r>
            <a:endParaRPr lang="cs-CZ" sz="3600" dirty="0">
              <a:solidFill>
                <a:srgbClr val="C00000"/>
              </a:solidFill>
            </a:endParaRPr>
          </a:p>
        </p:txBody>
      </p:sp>
      <p:sp>
        <p:nvSpPr>
          <p:cNvPr id="60419" name="Content Placeholder 2">
            <a:extLst>
              <a:ext uri="{FF2B5EF4-FFF2-40B4-BE49-F238E27FC236}">
                <a16:creationId xmlns:a16="http://schemas.microsoft.com/office/drawing/2014/main" id="{7DC92528-11F4-48F9-9E33-C08509860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80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800"/>
              <a:t>Bicuspid Aortic Valve </a:t>
            </a:r>
            <a:r>
              <a:rPr lang="cs-CZ" altLang="cs-CZ" sz="2000"/>
              <a:t>1-2% common population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80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800"/>
              <a:t>Patent Foramen Ovale (PFO) </a:t>
            </a:r>
            <a:r>
              <a:rPr lang="cs-CZ" altLang="cs-CZ" sz="2000"/>
              <a:t>25-30% common population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80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800"/>
              <a:t>Persistent Left Upper Vena Cava </a:t>
            </a:r>
            <a:r>
              <a:rPr lang="cs-CZ" altLang="cs-CZ" sz="2000"/>
              <a:t>0,5%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800"/>
              <a:t>Cardiomyopathies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94699E-ADD1-40FD-9D02-1887B8A26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E0029-C72C-43B5-90BA-CC83E1247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rgbClr val="C00000"/>
                </a:solidFill>
              </a:rPr>
              <a:t>Bicuspid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Aortic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Valve</a:t>
            </a:r>
            <a:r>
              <a:rPr lang="cs-CZ" sz="3600" dirty="0">
                <a:solidFill>
                  <a:srgbClr val="C00000"/>
                </a:solidFill>
              </a:rPr>
              <a:t> (BAO)</a:t>
            </a:r>
          </a:p>
        </p:txBody>
      </p:sp>
      <p:pic>
        <p:nvPicPr>
          <p:cNvPr id="61443" name="Picture 1" descr="C:\Users\lenka kubkova\Pictures\kardiologie - obrázky\BAO open+close.jpg">
            <a:extLst>
              <a:ext uri="{FF2B5EF4-FFF2-40B4-BE49-F238E27FC236}">
                <a16:creationId xmlns:a16="http://schemas.microsoft.com/office/drawing/2014/main" id="{F9066D3D-B0FE-4B21-81C0-BF47634BC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671036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A2F827-CA6E-4AA8-A822-EDA6C0625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rgbClr val="C00000"/>
                </a:solidFill>
              </a:rPr>
              <a:t>Patent </a:t>
            </a:r>
            <a:r>
              <a:rPr lang="cs-CZ" sz="3600" dirty="0" err="1">
                <a:solidFill>
                  <a:srgbClr val="C00000"/>
                </a:solidFill>
              </a:rPr>
              <a:t>Foramen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Ovale</a:t>
            </a:r>
            <a:r>
              <a:rPr lang="cs-CZ" sz="3600" dirty="0">
                <a:solidFill>
                  <a:srgbClr val="C00000"/>
                </a:solidFill>
              </a:rPr>
              <a:t> (PFO)</a:t>
            </a:r>
          </a:p>
        </p:txBody>
      </p:sp>
      <p:pic>
        <p:nvPicPr>
          <p:cNvPr id="62467" name="Picture 4" descr="DS uzávěr.jpg">
            <a:extLst>
              <a:ext uri="{FF2B5EF4-FFF2-40B4-BE49-F238E27FC236}">
                <a16:creationId xmlns:a16="http://schemas.microsoft.com/office/drawing/2014/main" id="{7F0AD837-0DA4-482E-ACE6-654B741EE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28750"/>
            <a:ext cx="526256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2" descr="G:\FOA.jpg">
            <a:extLst>
              <a:ext uri="{FF2B5EF4-FFF2-40B4-BE49-F238E27FC236}">
                <a16:creationId xmlns:a16="http://schemas.microsoft.com/office/drawing/2014/main" id="{B8213CB8-FC0F-4785-9BC0-5C4779ABA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00213"/>
            <a:ext cx="33131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0E990-C4B3-497F-99AE-09F7022B8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rgbClr val="C00000"/>
                </a:solidFill>
              </a:rPr>
              <a:t>Persistent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Left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Upper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Vena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Cava</a:t>
            </a:r>
            <a:endParaRPr lang="cs-CZ" sz="3600" dirty="0">
              <a:solidFill>
                <a:srgbClr val="C00000"/>
              </a:solidFill>
            </a:endParaRPr>
          </a:p>
        </p:txBody>
      </p:sp>
      <p:pic>
        <p:nvPicPr>
          <p:cNvPr id="63491" name="Picture 2" descr="C:\Users\lenka kubkova\Pictures\kardiologie - obrázky\perzist. LVCS.jpg">
            <a:extLst>
              <a:ext uri="{FF2B5EF4-FFF2-40B4-BE49-F238E27FC236}">
                <a16:creationId xmlns:a16="http://schemas.microsoft.com/office/drawing/2014/main" id="{B64F64DE-8DDF-4AAE-90F1-574CE6FBD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12875"/>
            <a:ext cx="4454525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E8873-2F66-42F9-A182-F5127307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 err="1"/>
              <a:t>Adult</a:t>
            </a:r>
            <a:r>
              <a:rPr lang="cs-CZ" sz="3600" dirty="0"/>
              <a:t> </a:t>
            </a:r>
            <a:r>
              <a:rPr lang="cs-CZ" sz="3600" dirty="0" err="1"/>
              <a:t>Patient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CHD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D5A5F0-41AD-4C1B-94A4-9A898E5A8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100" y="1916832"/>
            <a:ext cx="7499350" cy="4301406"/>
          </a:xfrm>
        </p:spPr>
        <p:txBody>
          <a:bodyPr/>
          <a:lstStyle/>
          <a:p>
            <a:r>
              <a:rPr lang="cs-CZ" sz="2800" dirty="0" err="1"/>
              <a:t>symptoms</a:t>
            </a:r>
            <a:endParaRPr lang="cs-CZ" sz="2800" dirty="0"/>
          </a:p>
          <a:p>
            <a:r>
              <a:rPr lang="cs-CZ" sz="2800" dirty="0" err="1"/>
              <a:t>investigation</a:t>
            </a:r>
            <a:endParaRPr lang="cs-CZ" sz="2800" dirty="0"/>
          </a:p>
          <a:p>
            <a:endParaRPr lang="cs-CZ" sz="2800" dirty="0"/>
          </a:p>
          <a:p>
            <a:r>
              <a:rPr lang="cs-CZ" sz="2800" dirty="0" err="1"/>
              <a:t>difference</a:t>
            </a:r>
            <a:r>
              <a:rPr lang="cs-CZ" sz="2800" dirty="0"/>
              <a:t> </a:t>
            </a:r>
            <a:r>
              <a:rPr lang="cs-CZ" sz="2800" dirty="0" err="1"/>
              <a:t>between</a:t>
            </a:r>
            <a:r>
              <a:rPr lang="cs-CZ" sz="2800" dirty="0"/>
              <a:t> </a:t>
            </a:r>
            <a:r>
              <a:rPr lang="cs-CZ" sz="2800" dirty="0" err="1"/>
              <a:t>patient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CHD and „</a:t>
            </a:r>
            <a:r>
              <a:rPr lang="cs-CZ" sz="2800" dirty="0" err="1"/>
              <a:t>normal</a:t>
            </a:r>
            <a:r>
              <a:rPr lang="cs-CZ" sz="2800" dirty="0"/>
              <a:t>“ </a:t>
            </a:r>
            <a:r>
              <a:rPr lang="cs-CZ" sz="2800" dirty="0" err="1"/>
              <a:t>cardiology</a:t>
            </a:r>
            <a:r>
              <a:rPr lang="cs-CZ" sz="2800" dirty="0"/>
              <a:t> </a:t>
            </a:r>
            <a:r>
              <a:rPr lang="cs-CZ" sz="2800" dirty="0" err="1"/>
              <a:t>patient</a:t>
            </a:r>
            <a:endParaRPr lang="cs-CZ" sz="2800" dirty="0"/>
          </a:p>
          <a:p>
            <a:endParaRPr lang="cs-CZ" sz="2800" dirty="0"/>
          </a:p>
          <a:p>
            <a:r>
              <a:rPr lang="cs-CZ" sz="2800" dirty="0" err="1"/>
              <a:t>treatment</a:t>
            </a:r>
            <a:r>
              <a:rPr lang="cs-CZ" sz="2800" dirty="0"/>
              <a:t> and </a:t>
            </a:r>
            <a:r>
              <a:rPr lang="cs-CZ" sz="2800" dirty="0" err="1"/>
              <a:t>follow</a:t>
            </a:r>
            <a:r>
              <a:rPr lang="cs-CZ" sz="2800" dirty="0"/>
              <a:t> up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3B91663-0F63-4B29-8840-B5184BD7F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618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7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9E038-099B-4EEF-B154-59B8DF758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Symptoms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in CHD (most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common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)</a:t>
            </a:r>
          </a:p>
        </p:txBody>
      </p:sp>
      <p:sp>
        <p:nvSpPr>
          <p:cNvPr id="68611" name="Content Placeholder 2">
            <a:extLst>
              <a:ext uri="{FF2B5EF4-FFF2-40B4-BE49-F238E27FC236}">
                <a16:creationId xmlns:a16="http://schemas.microsoft.com/office/drawing/2014/main" id="{C7C28A2E-5ECE-4C12-B526-1D8BB2DB0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3" y="1447800"/>
            <a:ext cx="6408737" cy="4800600"/>
          </a:xfrm>
        </p:spPr>
        <p:txBody>
          <a:bodyPr/>
          <a:lstStyle/>
          <a:p>
            <a:pPr eaLnBrk="1" hangingPunct="1"/>
            <a:endParaRPr lang="cs-CZ" altLang="cs-CZ" sz="2800" dirty="0"/>
          </a:p>
          <a:p>
            <a:pPr eaLnBrk="1" hangingPunct="1"/>
            <a:r>
              <a:rPr lang="cs-CZ" altLang="cs-CZ" sz="2800" dirty="0" err="1"/>
              <a:t>dyspnea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palpitations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syncope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chest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pain</a:t>
            </a:r>
            <a:endParaRPr lang="cs-CZ" altLang="cs-CZ" sz="2800" dirty="0"/>
          </a:p>
          <a:p>
            <a:pPr eaLnBrk="1" hangingPunct="1"/>
            <a:r>
              <a:rPr lang="cs-CZ" altLang="cs-CZ" sz="2800" dirty="0"/>
              <a:t>hemoptysis</a:t>
            </a:r>
          </a:p>
          <a:p>
            <a:pPr eaLnBrk="1" hangingPunct="1"/>
            <a:r>
              <a:rPr lang="cs-CZ" altLang="cs-CZ" sz="2800" dirty="0" err="1"/>
              <a:t>symptoms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hyperviscosity</a:t>
            </a:r>
            <a:r>
              <a:rPr lang="cs-CZ" altLang="cs-CZ" sz="2800" dirty="0"/>
              <a:t> syndrome</a:t>
            </a:r>
          </a:p>
          <a:p>
            <a:pPr eaLnBrk="1" hangingPunct="1"/>
            <a:r>
              <a:rPr lang="cs-CZ" altLang="cs-CZ" sz="2800" dirty="0" err="1"/>
              <a:t>low</a:t>
            </a:r>
            <a:r>
              <a:rPr lang="cs-CZ" altLang="cs-CZ" sz="2800" dirty="0"/>
              <a:t> stress tolerance</a:t>
            </a:r>
          </a:p>
          <a:p>
            <a:pPr eaLnBrk="1" hangingPunct="1"/>
            <a:r>
              <a:rPr lang="cs-CZ" altLang="cs-CZ" sz="2800" dirty="0" err="1"/>
              <a:t>fatigue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exhaustion</a:t>
            </a:r>
            <a:endParaRPr lang="cs-CZ" altLang="cs-CZ" sz="28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C24F07-CDAB-4469-A8B9-231F69585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3543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70140-E1B1-42B6-8D0D-C660B92CA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 err="1"/>
              <a:t>Hyperviscosity</a:t>
            </a:r>
            <a:r>
              <a:rPr lang="cs-CZ" sz="3600" dirty="0"/>
              <a:t> Syndrome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34A1FB-C190-4E55-9238-A1D560A35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064" y="1628800"/>
            <a:ext cx="3786386" cy="4619600"/>
          </a:xfrm>
        </p:spPr>
        <p:txBody>
          <a:bodyPr/>
          <a:lstStyle/>
          <a:p>
            <a:pPr marL="82550" indent="0" algn="ctr">
              <a:buNone/>
            </a:pPr>
            <a:r>
              <a:rPr lang="cs-CZ" sz="2400" dirty="0" err="1"/>
              <a:t>chronic</a:t>
            </a:r>
            <a:r>
              <a:rPr lang="cs-CZ" sz="2400" dirty="0"/>
              <a:t> </a:t>
            </a:r>
            <a:r>
              <a:rPr lang="cs-CZ" sz="2400" dirty="0" err="1"/>
              <a:t>hypoxemia</a:t>
            </a:r>
            <a:endParaRPr lang="cs-CZ" sz="2400" dirty="0"/>
          </a:p>
          <a:p>
            <a:pPr marL="82550" indent="0" algn="ctr">
              <a:buNone/>
            </a:pPr>
            <a:endParaRPr lang="cs-CZ" sz="2400" dirty="0"/>
          </a:p>
          <a:p>
            <a:pPr marL="82550" indent="0" algn="ctr">
              <a:buNone/>
            </a:pPr>
            <a:r>
              <a:rPr lang="cs-CZ" sz="2400" dirty="0" err="1"/>
              <a:t>erythrocytosis</a:t>
            </a:r>
            <a:endParaRPr lang="cs-CZ" sz="2400" dirty="0"/>
          </a:p>
          <a:p>
            <a:pPr marL="82550" indent="0" algn="ctr">
              <a:buNone/>
            </a:pPr>
            <a:endParaRPr lang="cs-CZ" sz="2400" dirty="0"/>
          </a:p>
          <a:p>
            <a:pPr marL="82550" indent="0" algn="ctr">
              <a:buNone/>
            </a:pPr>
            <a:r>
              <a:rPr lang="cs-CZ" sz="2400" dirty="0" err="1"/>
              <a:t>stiff</a:t>
            </a:r>
            <a:r>
              <a:rPr lang="cs-CZ" sz="2400" dirty="0"/>
              <a:t> </a:t>
            </a:r>
            <a:r>
              <a:rPr lang="cs-CZ" sz="2400" dirty="0" err="1"/>
              <a:t>blood</a:t>
            </a:r>
            <a:endParaRPr lang="cs-CZ" sz="2400" dirty="0"/>
          </a:p>
          <a:p>
            <a:pPr marL="82550" indent="0" algn="ctr">
              <a:buNone/>
            </a:pPr>
            <a:endParaRPr lang="cs-CZ" sz="2400" dirty="0"/>
          </a:p>
          <a:p>
            <a:pPr marL="82550" indent="0" algn="ctr">
              <a:buNone/>
            </a:pPr>
            <a:r>
              <a:rPr lang="cs-CZ" sz="2400" dirty="0" err="1"/>
              <a:t>headache</a:t>
            </a:r>
            <a:r>
              <a:rPr lang="cs-CZ" sz="2400" dirty="0"/>
              <a:t>, </a:t>
            </a:r>
            <a:r>
              <a:rPr lang="cs-CZ" sz="2400" dirty="0" err="1"/>
              <a:t>vertigo</a:t>
            </a:r>
            <a:r>
              <a:rPr lang="cs-CZ" sz="2400" dirty="0"/>
              <a:t>, </a:t>
            </a:r>
            <a:r>
              <a:rPr lang="cs-CZ" sz="2400" dirty="0" err="1"/>
              <a:t>bleeding</a:t>
            </a:r>
            <a:r>
              <a:rPr lang="cs-CZ" sz="2400" dirty="0"/>
              <a:t>, </a:t>
            </a:r>
            <a:r>
              <a:rPr lang="cs-CZ" sz="2400" dirty="0" err="1"/>
              <a:t>visual</a:t>
            </a:r>
            <a:r>
              <a:rPr lang="cs-CZ" sz="2400" dirty="0"/>
              <a:t> </a:t>
            </a:r>
            <a:r>
              <a:rPr lang="cs-CZ" sz="2400" dirty="0" err="1"/>
              <a:t>disturbances</a:t>
            </a:r>
            <a:r>
              <a:rPr lang="cs-CZ" sz="2400" dirty="0"/>
              <a:t>, </a:t>
            </a:r>
            <a:r>
              <a:rPr lang="cs-CZ" sz="2400" dirty="0" err="1"/>
              <a:t>seizure</a:t>
            </a:r>
            <a:r>
              <a:rPr lang="cs-CZ" sz="2400" dirty="0"/>
              <a:t>, </a:t>
            </a:r>
            <a:r>
              <a:rPr lang="cs-CZ" sz="2400" dirty="0" err="1"/>
              <a:t>chest</a:t>
            </a:r>
            <a:r>
              <a:rPr lang="cs-CZ" sz="2400" dirty="0"/>
              <a:t> </a:t>
            </a:r>
            <a:r>
              <a:rPr lang="cs-CZ" sz="2400" dirty="0" err="1"/>
              <a:t>pain</a:t>
            </a:r>
            <a:r>
              <a:rPr lang="cs-CZ" sz="2400" dirty="0"/>
              <a:t>, </a:t>
            </a:r>
            <a:r>
              <a:rPr lang="cs-CZ" sz="2400" dirty="0" err="1"/>
              <a:t>dyspnea</a:t>
            </a:r>
            <a:r>
              <a:rPr lang="cs-CZ" sz="2400" dirty="0"/>
              <a:t>, </a:t>
            </a:r>
            <a:r>
              <a:rPr lang="cs-CZ" sz="2400" dirty="0" err="1"/>
              <a:t>difficulty</a:t>
            </a:r>
            <a:r>
              <a:rPr lang="cs-CZ" sz="2400" dirty="0"/>
              <a:t> </a:t>
            </a:r>
            <a:r>
              <a:rPr lang="cs-CZ" sz="2400" dirty="0" err="1"/>
              <a:t>walking</a:t>
            </a:r>
            <a:r>
              <a:rPr lang="cs-CZ" sz="2400" dirty="0"/>
              <a:t>, </a:t>
            </a:r>
            <a:r>
              <a:rPr lang="cs-CZ" sz="2400" dirty="0" err="1"/>
              <a:t>coma</a:t>
            </a:r>
            <a:endParaRPr lang="cs-CZ" sz="2400" dirty="0"/>
          </a:p>
        </p:txBody>
      </p:sp>
      <p:pic>
        <p:nvPicPr>
          <p:cNvPr id="86022" name="Picture 6">
            <a:extLst>
              <a:ext uri="{FF2B5EF4-FFF2-40B4-BE49-F238E27FC236}">
                <a16:creationId xmlns:a16="http://schemas.microsoft.com/office/drawing/2014/main" id="{522B4CCF-2165-4B7A-9446-782488F6C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5" r="20968" b="12123"/>
          <a:stretch/>
        </p:blipFill>
        <p:spPr bwMode="auto">
          <a:xfrm>
            <a:off x="1619672" y="1859583"/>
            <a:ext cx="3712964" cy="263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: dolů 3">
            <a:extLst>
              <a:ext uri="{FF2B5EF4-FFF2-40B4-BE49-F238E27FC236}">
                <a16:creationId xmlns:a16="http://schemas.microsoft.com/office/drawing/2014/main" id="{DCA9416E-412A-4DA6-81F1-14218AC19B15}"/>
              </a:ext>
            </a:extLst>
          </p:cNvPr>
          <p:cNvSpPr/>
          <p:nvPr/>
        </p:nvSpPr>
        <p:spPr>
          <a:xfrm>
            <a:off x="6927279" y="2132856"/>
            <a:ext cx="92993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lů 8">
            <a:extLst>
              <a:ext uri="{FF2B5EF4-FFF2-40B4-BE49-F238E27FC236}">
                <a16:creationId xmlns:a16="http://schemas.microsoft.com/office/drawing/2014/main" id="{C1811AE3-297E-4535-8E98-7B56407AB99C}"/>
              </a:ext>
            </a:extLst>
          </p:cNvPr>
          <p:cNvSpPr/>
          <p:nvPr/>
        </p:nvSpPr>
        <p:spPr>
          <a:xfrm>
            <a:off x="6927279" y="2996952"/>
            <a:ext cx="92993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F29BBDB2-A77F-4CB7-87E6-801DF6D49964}"/>
              </a:ext>
            </a:extLst>
          </p:cNvPr>
          <p:cNvSpPr/>
          <p:nvPr/>
        </p:nvSpPr>
        <p:spPr>
          <a:xfrm>
            <a:off x="6927279" y="3933056"/>
            <a:ext cx="92993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568A10-C1AB-4299-BEF2-2481A93D1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016" y="3369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96C76-E2A8-4B52-85F3-AA4D6695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Investigation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in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Patients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with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CHD</a:t>
            </a:r>
          </a:p>
        </p:txBody>
      </p:sp>
      <p:sp>
        <p:nvSpPr>
          <p:cNvPr id="69635" name="Content Placeholder 2">
            <a:extLst>
              <a:ext uri="{FF2B5EF4-FFF2-40B4-BE49-F238E27FC236}">
                <a16:creationId xmlns:a16="http://schemas.microsoft.com/office/drawing/2014/main" id="{1F06A0DD-AC31-43BD-8338-C08813A9E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925" y="1447800"/>
            <a:ext cx="6592888" cy="4800600"/>
          </a:xfrm>
        </p:spPr>
        <p:txBody>
          <a:bodyPr/>
          <a:lstStyle/>
          <a:p>
            <a:pPr eaLnBrk="1" hangingPunct="1"/>
            <a:r>
              <a:rPr lang="cs-CZ" altLang="cs-CZ" sz="2800"/>
              <a:t>history, physical exam</a:t>
            </a:r>
          </a:p>
          <a:p>
            <a:pPr eaLnBrk="1" hangingPunct="1"/>
            <a:r>
              <a:rPr lang="cs-CZ" altLang="cs-CZ" sz="2800"/>
              <a:t>ECG, BP, blood oxygen saturation</a:t>
            </a:r>
          </a:p>
          <a:p>
            <a:pPr eaLnBrk="1" hangingPunct="1"/>
            <a:r>
              <a:rPr lang="cs-CZ" altLang="cs-CZ" sz="2800"/>
              <a:t>blood tests</a:t>
            </a:r>
          </a:p>
          <a:p>
            <a:pPr eaLnBrk="1" hangingPunct="1"/>
            <a:r>
              <a:rPr lang="cs-CZ" altLang="cs-CZ" sz="2800"/>
              <a:t>urine tests</a:t>
            </a:r>
          </a:p>
          <a:p>
            <a:pPr eaLnBrk="1" hangingPunct="1"/>
            <a:r>
              <a:rPr lang="cs-CZ" altLang="cs-CZ" sz="2800"/>
              <a:t>chest X-ray</a:t>
            </a:r>
          </a:p>
          <a:p>
            <a:pPr eaLnBrk="1" hangingPunct="1"/>
            <a:r>
              <a:rPr lang="cs-CZ" altLang="cs-CZ" sz="2800"/>
              <a:t>echocardiography</a:t>
            </a:r>
          </a:p>
          <a:p>
            <a:pPr eaLnBrk="1" hangingPunct="1"/>
            <a:r>
              <a:rPr lang="cs-CZ" altLang="cs-CZ" sz="2800"/>
              <a:t>CT scan, MRI</a:t>
            </a:r>
          </a:p>
          <a:p>
            <a:pPr eaLnBrk="1" hangingPunct="1"/>
            <a:r>
              <a:rPr lang="cs-CZ" altLang="cs-CZ" sz="2800"/>
              <a:t>stress testing (spiroergometry, 6-MWT)</a:t>
            </a:r>
          </a:p>
          <a:p>
            <a:pPr eaLnBrk="1" hangingPunct="1"/>
            <a:r>
              <a:rPr lang="cs-CZ" altLang="cs-CZ" sz="2800"/>
              <a:t>QOL questionnaire</a:t>
            </a:r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C6C13B-12F0-4D7C-9CD7-79BF38C0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7B429-93D1-4DDD-9F7C-388084DC3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Basic Terminology in CHD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1D74D4F0-A80C-4021-90E9-D127BA3D1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075" y="1447800"/>
            <a:ext cx="6810375" cy="4800600"/>
          </a:xfrm>
        </p:spPr>
        <p:txBody>
          <a:bodyPr/>
          <a:lstStyle/>
          <a:p>
            <a:pPr eaLnBrk="1" hangingPunct="1"/>
            <a:r>
              <a:rPr lang="cs-CZ" altLang="cs-CZ" sz="2800"/>
              <a:t>situs solitus</a:t>
            </a:r>
          </a:p>
          <a:p>
            <a:pPr eaLnBrk="1" hangingPunct="1"/>
            <a:r>
              <a:rPr lang="cs-CZ" altLang="cs-CZ" sz="2800"/>
              <a:t>situs viscerum inversus</a:t>
            </a:r>
          </a:p>
          <a:p>
            <a:pPr eaLnBrk="1" hangingPunct="1"/>
            <a:r>
              <a:rPr lang="cs-CZ" altLang="cs-CZ" sz="2800"/>
              <a:t>situs ambiguus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800"/>
              <a:t>	= syndrome of visceral heterotaxis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800"/>
              <a:t>		dextroisomerism (Ivermark sy)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800"/>
              <a:t>		levoisomerism	</a:t>
            </a:r>
          </a:p>
          <a:p>
            <a:pPr eaLnBrk="1" hangingPunct="1"/>
            <a:r>
              <a:rPr lang="cs-CZ" altLang="cs-CZ" sz="2800"/>
              <a:t>concordance / discordance</a:t>
            </a:r>
          </a:p>
          <a:p>
            <a:pPr eaLnBrk="1" hangingPunct="1"/>
            <a:r>
              <a:rPr lang="cs-CZ" altLang="cs-CZ" sz="2800"/>
              <a:t>restrictive / non-restrictive defect</a:t>
            </a:r>
          </a:p>
          <a:p>
            <a:pPr eaLnBrk="1" hangingPunct="1"/>
            <a:r>
              <a:rPr lang="cs-CZ" altLang="cs-CZ" sz="2800"/>
              <a:t>erythrocytosis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2C14C3-9758-4929-98F1-C0DD68C3A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55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E48B7-9EA0-45CF-965B-AFE2A792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Problems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associated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with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CHD in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Adults</a:t>
            </a:r>
            <a:endParaRPr lang="cs-CZ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6563" name="Content Placeholder 2">
            <a:extLst>
              <a:ext uri="{FF2B5EF4-FFF2-40B4-BE49-F238E27FC236}">
                <a16:creationId xmlns:a16="http://schemas.microsoft.com/office/drawing/2014/main" id="{95B4A393-C6A0-4C2B-A0A0-F84510EEF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463" y="1447800"/>
            <a:ext cx="6808787" cy="4800600"/>
          </a:xfrm>
        </p:spPr>
        <p:txBody>
          <a:bodyPr/>
          <a:lstStyle/>
          <a:p>
            <a:pPr eaLnBrk="1" hangingPunct="1"/>
            <a:r>
              <a:rPr lang="cs-CZ" altLang="cs-CZ" sz="2800" dirty="0" err="1"/>
              <a:t>rezidual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findings</a:t>
            </a:r>
            <a:endParaRPr lang="cs-CZ" altLang="cs-CZ" sz="2800" dirty="0"/>
          </a:p>
          <a:p>
            <a:pPr eaLnBrk="1" hangingPunct="1"/>
            <a:r>
              <a:rPr lang="cs-CZ" altLang="cs-CZ" sz="2800" dirty="0"/>
              <a:t>non-</a:t>
            </a:r>
            <a:r>
              <a:rPr lang="cs-CZ" altLang="cs-CZ" sz="2800" dirty="0" err="1"/>
              <a:t>detected</a:t>
            </a:r>
            <a:r>
              <a:rPr lang="cs-CZ" altLang="cs-CZ" sz="2800" dirty="0"/>
              <a:t> </a:t>
            </a:r>
            <a:r>
              <a:rPr lang="cs-CZ" altLang="cs-CZ" sz="2800" dirty="0" err="1"/>
              <a:t>disorders</a:t>
            </a:r>
            <a:r>
              <a:rPr lang="cs-CZ" altLang="cs-CZ" sz="2800" dirty="0"/>
              <a:t> in early </a:t>
            </a:r>
            <a:r>
              <a:rPr lang="cs-CZ" altLang="cs-CZ" sz="2800" dirty="0" err="1"/>
              <a:t>life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late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indication</a:t>
            </a:r>
            <a:r>
              <a:rPr lang="cs-CZ" altLang="cs-CZ" sz="2800" dirty="0"/>
              <a:t> to </a:t>
            </a:r>
            <a:r>
              <a:rPr lang="cs-CZ" altLang="cs-CZ" sz="2800" dirty="0" err="1"/>
              <a:t>operation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arrhythmias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infective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endocarditis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anticoagulation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pregnancy</a:t>
            </a:r>
            <a:r>
              <a:rPr lang="cs-CZ" altLang="cs-CZ" sz="2800" dirty="0"/>
              <a:t> and </a:t>
            </a:r>
            <a:r>
              <a:rPr lang="cs-CZ" altLang="cs-CZ" sz="2800" dirty="0" err="1"/>
              <a:t>labour</a:t>
            </a:r>
            <a:r>
              <a:rPr lang="cs-CZ" altLang="cs-CZ" sz="2800" dirty="0"/>
              <a:t> in </a:t>
            </a:r>
            <a:r>
              <a:rPr lang="cs-CZ" altLang="cs-CZ" sz="2800" dirty="0" err="1"/>
              <a:t>women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with</a:t>
            </a:r>
            <a:r>
              <a:rPr lang="cs-CZ" altLang="cs-CZ" sz="2800" dirty="0"/>
              <a:t> CHD</a:t>
            </a:r>
          </a:p>
          <a:p>
            <a:pPr eaLnBrk="1" hangingPunct="1"/>
            <a:r>
              <a:rPr lang="cs-CZ" altLang="cs-CZ" sz="2800" dirty="0" err="1"/>
              <a:t>social</a:t>
            </a:r>
            <a:r>
              <a:rPr lang="cs-CZ" altLang="cs-CZ" sz="2800" dirty="0"/>
              <a:t> and </a:t>
            </a:r>
            <a:r>
              <a:rPr lang="cs-CZ" altLang="cs-CZ" sz="2800" dirty="0" err="1"/>
              <a:t>work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problems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depression</a:t>
            </a:r>
            <a:endParaRPr lang="cs-CZ" altLang="cs-CZ" sz="2800" dirty="0"/>
          </a:p>
          <a:p>
            <a:pPr eaLnBrk="1" hangingPunct="1"/>
            <a:endParaRPr lang="cs-CZ" altLang="cs-CZ" sz="2800" dirty="0"/>
          </a:p>
          <a:p>
            <a:pPr eaLnBrk="1" hangingPunct="1"/>
            <a:endParaRPr lang="cs-CZ" altLang="cs-CZ" sz="28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A0EE96-72B2-4870-9D20-8E3B6A032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950" y="3543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9A1F0-CB6C-4F3F-B98E-D3A908506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Treatment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and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Follow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-up</a:t>
            </a:r>
          </a:p>
        </p:txBody>
      </p:sp>
      <p:sp>
        <p:nvSpPr>
          <p:cNvPr id="70659" name="Content Placeholder 2">
            <a:extLst>
              <a:ext uri="{FF2B5EF4-FFF2-40B4-BE49-F238E27FC236}">
                <a16:creationId xmlns:a16="http://schemas.microsoft.com/office/drawing/2014/main" id="{F77F07D6-FBFC-4AC1-A4F6-003D53F91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100" y="1484313"/>
            <a:ext cx="7499350" cy="4764087"/>
          </a:xfrm>
        </p:spPr>
        <p:txBody>
          <a:bodyPr/>
          <a:lstStyle/>
          <a:p>
            <a:pPr eaLnBrk="1" hangingPunct="1"/>
            <a:r>
              <a:rPr lang="cs-CZ" altLang="cs-CZ" sz="2800"/>
              <a:t>surgical repair of disorder</a:t>
            </a:r>
          </a:p>
          <a:p>
            <a:pPr eaLnBrk="1" hangingPunct="1"/>
            <a:r>
              <a:rPr lang="cs-CZ" altLang="cs-CZ" sz="2800"/>
              <a:t>reoperation</a:t>
            </a:r>
          </a:p>
          <a:p>
            <a:pPr eaLnBrk="1" hangingPunct="1"/>
            <a:r>
              <a:rPr lang="cs-CZ" altLang="cs-CZ" sz="2800"/>
              <a:t>anticoagulation therapy/bleeding complications</a:t>
            </a:r>
          </a:p>
          <a:p>
            <a:pPr eaLnBrk="1" hangingPunct="1"/>
            <a:r>
              <a:rPr lang="cs-CZ" altLang="cs-CZ" sz="2800"/>
              <a:t>infective endocarditis prophylaxis/treatment</a:t>
            </a:r>
          </a:p>
          <a:p>
            <a:pPr eaLnBrk="1" hangingPunct="1"/>
            <a:r>
              <a:rPr lang="cs-CZ" altLang="cs-CZ" sz="2800"/>
              <a:t>pharmacology treatment of arrhytmias, PH, HF</a:t>
            </a:r>
          </a:p>
          <a:p>
            <a:pPr eaLnBrk="1" hangingPunct="1"/>
            <a:r>
              <a:rPr lang="cs-CZ" altLang="cs-CZ" sz="2800"/>
              <a:t>non-pharmacology treatment: PM, ICD, CRT</a:t>
            </a:r>
          </a:p>
          <a:p>
            <a:pPr eaLnBrk="1" hangingPunct="1"/>
            <a:r>
              <a:rPr lang="cs-CZ" altLang="cs-CZ" sz="2800"/>
              <a:t>oxygen therapy</a:t>
            </a:r>
          </a:p>
          <a:p>
            <a:pPr eaLnBrk="1" hangingPunct="1"/>
            <a:r>
              <a:rPr lang="cs-CZ" altLang="cs-CZ" sz="2800"/>
              <a:t>heart/lung transplant</a:t>
            </a:r>
          </a:p>
          <a:p>
            <a:pPr eaLnBrk="1" hangingPunct="1"/>
            <a:r>
              <a:rPr lang="cs-CZ" altLang="cs-CZ" sz="2800"/>
              <a:t>psychotherapy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800"/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77EE89-3D0C-4F39-BF2D-FCB3750D5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482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53A45-6D9F-4C25-BFE2-17DC00D38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What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can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the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patient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with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CHD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die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of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?</a:t>
            </a:r>
          </a:p>
        </p:txBody>
      </p:sp>
      <p:sp>
        <p:nvSpPr>
          <p:cNvPr id="71683" name="Content Placeholder 2">
            <a:extLst>
              <a:ext uri="{FF2B5EF4-FFF2-40B4-BE49-F238E27FC236}">
                <a16:creationId xmlns:a16="http://schemas.microsoft.com/office/drawing/2014/main" id="{EF4A9AA0-7758-4D32-BD2A-2B5AE6C48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989138"/>
            <a:ext cx="6376988" cy="4259262"/>
          </a:xfrm>
        </p:spPr>
        <p:txBody>
          <a:bodyPr/>
          <a:lstStyle/>
          <a:p>
            <a:pPr eaLnBrk="1" hangingPunct="1"/>
            <a:endParaRPr lang="cs-CZ" altLang="cs-CZ" sz="2800"/>
          </a:p>
          <a:p>
            <a:pPr eaLnBrk="1" hangingPunct="1"/>
            <a:r>
              <a:rPr lang="cs-CZ" altLang="cs-CZ" sz="2800"/>
              <a:t>heart failure</a:t>
            </a:r>
          </a:p>
          <a:p>
            <a:pPr eaLnBrk="1" hangingPunct="1"/>
            <a:r>
              <a:rPr lang="cs-CZ" altLang="cs-CZ" sz="2800"/>
              <a:t>malignant arrhytmias</a:t>
            </a:r>
          </a:p>
          <a:p>
            <a:pPr eaLnBrk="1" hangingPunct="1"/>
            <a:r>
              <a:rPr lang="cs-CZ" altLang="cs-CZ" sz="2800"/>
              <a:t>aortic aneurysm rupture / dissection</a:t>
            </a:r>
          </a:p>
          <a:p>
            <a:pPr eaLnBrk="1" hangingPunct="1"/>
            <a:r>
              <a:rPr lang="cs-CZ" altLang="cs-CZ" sz="2800"/>
              <a:t>infective endocarditis</a:t>
            </a:r>
          </a:p>
          <a:p>
            <a:pPr eaLnBrk="1" hangingPunct="1"/>
            <a:r>
              <a:rPr lang="cs-CZ" altLang="cs-CZ" sz="2800"/>
              <a:t>cardioembolism (stroke)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04CEF09-BDEF-406D-B36D-FE7FADCA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5330825"/>
            <a:ext cx="7497763" cy="1193800"/>
          </a:xfrm>
        </p:spPr>
        <p:txBody>
          <a:bodyPr/>
          <a:lstStyle/>
          <a:p>
            <a:pPr algn="ctr"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...but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CHD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full </a:t>
            </a:r>
            <a:r>
              <a:rPr lang="cs-CZ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</a:t>
            </a: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72707" name="Picture 2" descr="Image result for srdce u lékaře obrázek">
            <a:extLst>
              <a:ext uri="{FF2B5EF4-FFF2-40B4-BE49-F238E27FC236}">
                <a16:creationId xmlns:a16="http://schemas.microsoft.com/office/drawing/2014/main" id="{F3750738-D016-466D-B13E-1D0DA6B54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3968750"/>
            <a:ext cx="18161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 descr="Image result for bungee jump draw picture">
            <a:extLst>
              <a:ext uri="{FF2B5EF4-FFF2-40B4-BE49-F238E27FC236}">
                <a16:creationId xmlns:a16="http://schemas.microsoft.com/office/drawing/2014/main" id="{2E487C89-9A88-4A14-A117-51D49E544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836613"/>
            <a:ext cx="3954463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6" descr="Image result for mother with child draw picture">
            <a:extLst>
              <a:ext uri="{FF2B5EF4-FFF2-40B4-BE49-F238E27FC236}">
                <a16:creationId xmlns:a16="http://schemas.microsoft.com/office/drawing/2014/main" id="{0D692569-E4FE-4E51-B9E6-6BCD204A8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4" b="8598"/>
          <a:stretch>
            <a:fillRect/>
          </a:stretch>
        </p:blipFill>
        <p:spPr bwMode="auto">
          <a:xfrm>
            <a:off x="1619250" y="836613"/>
            <a:ext cx="3257550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obsah 3">
            <a:extLst>
              <a:ext uri="{FF2B5EF4-FFF2-40B4-BE49-F238E27FC236}">
                <a16:creationId xmlns:a16="http://schemas.microsoft.com/office/drawing/2014/main" id="{7119CA84-54B7-418F-8661-CF0A64977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175" y="2143992"/>
            <a:ext cx="4465265" cy="2221112"/>
          </a:xfrm>
        </p:spPr>
        <p:txBody>
          <a:bodyPr/>
          <a:lstStyle/>
          <a:p>
            <a:pPr marL="82550" indent="0">
              <a:buFont typeface="Wingdings 2" panose="05020102010507070707" pitchFamily="18" charset="2"/>
              <a:buNone/>
            </a:pPr>
            <a:r>
              <a:rPr lang="cs-CZ" altLang="cs-CZ" sz="2000" dirty="0" err="1"/>
              <a:t>If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You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have</a:t>
            </a:r>
            <a:r>
              <a:rPr lang="cs-CZ" altLang="cs-CZ" sz="2000" dirty="0"/>
              <a:t> any </a:t>
            </a:r>
            <a:r>
              <a:rPr lang="cs-CZ" altLang="cs-CZ" sz="2000" dirty="0" err="1"/>
              <a:t>questions</a:t>
            </a:r>
            <a:r>
              <a:rPr lang="cs-CZ" altLang="cs-CZ" sz="2000" dirty="0"/>
              <a:t> to </a:t>
            </a:r>
            <a:r>
              <a:rPr lang="cs-CZ" altLang="cs-CZ" sz="2000" dirty="0" err="1"/>
              <a:t>discuss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consultation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regarding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cardiology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topics</a:t>
            </a:r>
            <a:r>
              <a:rPr lang="cs-CZ" altLang="cs-CZ" sz="2000" dirty="0"/>
              <a:t>,  do not </a:t>
            </a:r>
            <a:r>
              <a:rPr lang="cs-CZ" altLang="cs-CZ" sz="2000" dirty="0" err="1"/>
              <a:t>hesitate</a:t>
            </a:r>
            <a:r>
              <a:rPr lang="cs-CZ" altLang="cs-CZ" sz="2000" dirty="0"/>
              <a:t> to </a:t>
            </a:r>
            <a:r>
              <a:rPr lang="cs-CZ" altLang="cs-CZ" sz="2000" dirty="0" err="1"/>
              <a:t>contact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me</a:t>
            </a:r>
            <a:r>
              <a:rPr lang="cs-CZ" altLang="cs-CZ" sz="2000" dirty="0"/>
              <a:t> by e-mail: 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cs-CZ" altLang="cs-CZ" sz="2000" dirty="0">
                <a:hlinkClick r:id="rId4"/>
              </a:rPr>
              <a:t>lienka@mail.muni.cz</a:t>
            </a:r>
            <a:r>
              <a:rPr lang="cs-CZ" altLang="cs-CZ" sz="2000" dirty="0"/>
              <a:t> </a:t>
            </a:r>
          </a:p>
          <a:p>
            <a:pPr marL="82550" indent="0">
              <a:buFont typeface="Wingdings 2" panose="05020102010507070707" pitchFamily="18" charset="2"/>
              <a:buNone/>
            </a:pPr>
            <a:r>
              <a:rPr lang="cs-CZ" altLang="cs-CZ" sz="2000" dirty="0"/>
              <a:t>(ID 39899) </a:t>
            </a:r>
          </a:p>
          <a:p>
            <a:pPr marL="82550" indent="0">
              <a:buFont typeface="Wingdings 2" panose="05020102010507070707" pitchFamily="18" charset="2"/>
              <a:buNone/>
            </a:pPr>
            <a:endParaRPr lang="cs-CZ" altLang="cs-CZ" sz="2000" dirty="0"/>
          </a:p>
        </p:txBody>
      </p:sp>
      <p:pic>
        <p:nvPicPr>
          <p:cNvPr id="73731" name="Obrázek 5">
            <a:extLst>
              <a:ext uri="{FF2B5EF4-FFF2-40B4-BE49-F238E27FC236}">
                <a16:creationId xmlns:a16="http://schemas.microsoft.com/office/drawing/2014/main" id="{F9ECFC1F-D751-41D9-A17E-766C06A89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83953"/>
            <a:ext cx="2303462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B2B0985-1817-4BEE-8F0A-EAE704502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9550" y="3160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1550E-43F8-41C1-9FD5-4B91AFC0E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Definition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of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Congenital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Heart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Disease</a:t>
            </a:r>
            <a:endParaRPr lang="cs-CZ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DB5CDAC6-E671-4F68-A5A7-019D56619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0" y="1447800"/>
            <a:ext cx="7315200" cy="48006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800" b="1"/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800" b="1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800" b="1"/>
              <a:t>Congenital Heart Disease (CHD)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800"/>
              <a:t>= morfological disorder of heart / great vessels that has been present since birth</a:t>
            </a:r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067301A-4CC3-4922-A314-275E00810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685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88FE-CE46-4559-A84F-333D45A60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Nomenclature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and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Classification</a:t>
            </a:r>
            <a:endParaRPr lang="cs-CZ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0D7086EF-D9B8-4178-8443-F99DABE91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100" y="1916113"/>
            <a:ext cx="7499350" cy="4332287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cs-CZ" altLang="cs-CZ" sz="2800"/>
              <a:t>complexed and complicated (heterogenity)</a:t>
            </a:r>
          </a:p>
          <a:p>
            <a:pPr eaLnBrk="1" hangingPunct="1"/>
            <a:r>
              <a:rPr lang="cs-CZ" altLang="cs-CZ" sz="2800" b="1"/>
              <a:t>classification according to: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800"/>
              <a:t>	</a:t>
            </a:r>
            <a:r>
              <a:rPr lang="cs-CZ" altLang="cs-CZ" sz="2800" b="1">
                <a:solidFill>
                  <a:srgbClr val="002060"/>
                </a:solidFill>
              </a:rPr>
              <a:t>anatomy</a:t>
            </a:r>
            <a:r>
              <a:rPr lang="cs-CZ" altLang="cs-CZ" sz="2800">
                <a:solidFill>
                  <a:srgbClr val="C00000"/>
                </a:solidFill>
              </a:rPr>
              <a:t> </a:t>
            </a:r>
            <a:r>
              <a:rPr lang="cs-CZ" altLang="cs-CZ" sz="2800"/>
              <a:t>(most common; </a:t>
            </a:r>
            <a:r>
              <a:rPr lang="cs-CZ" altLang="cs-CZ" sz="2800" b="1"/>
              <a:t>description of CHD</a:t>
            </a:r>
            <a:r>
              <a:rPr lang="cs-CZ" altLang="cs-CZ" sz="2800"/>
              <a:t>)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800"/>
              <a:t>	</a:t>
            </a:r>
            <a:r>
              <a:rPr lang="cs-CZ" altLang="cs-CZ" sz="2800" b="1">
                <a:solidFill>
                  <a:srgbClr val="002060"/>
                </a:solidFill>
              </a:rPr>
              <a:t>physiology</a:t>
            </a:r>
          </a:p>
          <a:p>
            <a:pPr eaLnBrk="1" hangingPunct="1">
              <a:spcAft>
                <a:spcPts val="1200"/>
              </a:spcAft>
              <a:buFont typeface="Wingdings 2" panose="05020102010507070707" pitchFamily="18" charset="2"/>
              <a:buNone/>
            </a:pPr>
            <a:r>
              <a:rPr lang="cs-CZ" altLang="cs-CZ" sz="2800"/>
              <a:t>	</a:t>
            </a:r>
            <a:r>
              <a:rPr lang="cs-CZ" altLang="cs-CZ" sz="2800" b="1">
                <a:solidFill>
                  <a:srgbClr val="002060"/>
                </a:solidFill>
              </a:rPr>
              <a:t>outcome</a:t>
            </a:r>
            <a:r>
              <a:rPr lang="cs-CZ" altLang="cs-CZ" sz="2800">
                <a:solidFill>
                  <a:srgbClr val="002060"/>
                </a:solidFill>
              </a:rPr>
              <a:t> for the patients</a:t>
            </a:r>
          </a:p>
          <a:p>
            <a:pPr eaLnBrk="1" hangingPunct="1"/>
            <a:r>
              <a:rPr lang="cs-CZ" altLang="cs-CZ" sz="2800"/>
              <a:t>35% of all CHD are critical disorders requiring immediate intervention</a:t>
            </a:r>
          </a:p>
          <a:p>
            <a:pPr eaLnBrk="1" hangingPunct="1"/>
            <a:endParaRPr lang="cs-CZ" altLang="cs-CZ" sz="2800"/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800"/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80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B9E951E-9B6E-4780-8782-DC431051A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55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D9CDA-060A-4E0B-86E4-B978E3D27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Most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frequent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CHD - </a:t>
            </a:r>
            <a:r>
              <a:rPr lang="cs-CZ" sz="3600" dirty="0" err="1">
                <a:solidFill>
                  <a:schemeClr val="tx2">
                    <a:satMod val="130000"/>
                  </a:schemeClr>
                </a:solidFill>
              </a:rPr>
              <a:t>Review</a:t>
            </a:r>
            <a:r>
              <a:rPr lang="cs-CZ" sz="3600" dirty="0">
                <a:solidFill>
                  <a:schemeClr val="tx2">
                    <a:satMod val="130000"/>
                  </a:schemeClr>
                </a:solidFill>
              </a:rPr>
              <a:t> 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361888-C9E2-49C0-8BCB-93C534496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525679"/>
              </p:ext>
            </p:extLst>
          </p:nvPr>
        </p:nvGraphicFramePr>
        <p:xfrm>
          <a:off x="1752600" y="1397000"/>
          <a:ext cx="6635750" cy="4821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4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64">
                <a:tc>
                  <a:txBody>
                    <a:bodyPr/>
                    <a:lstStyle/>
                    <a:p>
                      <a:r>
                        <a:rPr lang="cs-CZ" sz="1800" dirty="0"/>
                        <a:t>CHD type</a:t>
                      </a:r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% </a:t>
                      </a:r>
                      <a:r>
                        <a:rPr lang="cs-CZ" sz="1800" dirty="0" err="1"/>
                        <a:t>adult</a:t>
                      </a:r>
                      <a:r>
                        <a:rPr lang="cs-CZ" sz="1800" baseline="0" dirty="0"/>
                        <a:t> CHD</a:t>
                      </a:r>
                      <a:endParaRPr lang="cs-CZ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% </a:t>
                      </a:r>
                      <a:r>
                        <a:rPr lang="cs-CZ" sz="1800" dirty="0" err="1"/>
                        <a:t>children</a:t>
                      </a:r>
                      <a:r>
                        <a:rPr lang="cs-CZ" sz="1800" dirty="0"/>
                        <a:t> CHD</a:t>
                      </a:r>
                    </a:p>
                  </a:txBody>
                  <a:tcPr marL="91448" marR="91448"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r>
                        <a:rPr lang="cs-CZ" sz="1800" dirty="0" err="1"/>
                        <a:t>Atrial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septal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defect</a:t>
                      </a:r>
                      <a:endParaRPr lang="cs-CZ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25-30</a:t>
                      </a:r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9</a:t>
                      </a:r>
                    </a:p>
                  </a:txBody>
                  <a:tcPr marL="91448" marR="91448"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r>
                        <a:rPr lang="cs-CZ" sz="1800" dirty="0" err="1"/>
                        <a:t>Ventricular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septal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defect</a:t>
                      </a:r>
                      <a:endParaRPr lang="cs-CZ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21</a:t>
                      </a:r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42</a:t>
                      </a:r>
                    </a:p>
                  </a:txBody>
                  <a:tcPr marL="91448" marR="91448"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r>
                        <a:rPr lang="cs-CZ" sz="1800" dirty="0" err="1"/>
                        <a:t>Aortic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coarctation</a:t>
                      </a:r>
                      <a:endParaRPr lang="cs-CZ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10</a:t>
                      </a:r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5</a:t>
                      </a:r>
                    </a:p>
                  </a:txBody>
                  <a:tcPr marL="91448" marR="91448"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r>
                        <a:rPr lang="cs-CZ" sz="1800" dirty="0" err="1"/>
                        <a:t>Tetralogy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of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Fallot</a:t>
                      </a:r>
                      <a:endParaRPr lang="cs-CZ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10</a:t>
                      </a:r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3</a:t>
                      </a:r>
                    </a:p>
                  </a:txBody>
                  <a:tcPr marL="91448" marR="91448"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r>
                        <a:rPr lang="cs-CZ" sz="1800" dirty="0" err="1"/>
                        <a:t>Pulmonary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stenosis</a:t>
                      </a:r>
                      <a:endParaRPr lang="cs-CZ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6-10</a:t>
                      </a:r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6</a:t>
                      </a:r>
                    </a:p>
                  </a:txBody>
                  <a:tcPr marL="91448" marR="91448"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r>
                        <a:rPr lang="cs-CZ" sz="1800" dirty="0"/>
                        <a:t>Patent </a:t>
                      </a:r>
                      <a:r>
                        <a:rPr lang="cs-CZ" sz="1800" dirty="0" err="1"/>
                        <a:t>arterial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duct</a:t>
                      </a:r>
                      <a:endParaRPr lang="cs-CZ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5</a:t>
                      </a:r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5</a:t>
                      </a:r>
                    </a:p>
                  </a:txBody>
                  <a:tcPr marL="91448" marR="91448" marT="45723" marB="457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r>
                        <a:rPr lang="cs-CZ" sz="1800" dirty="0" err="1"/>
                        <a:t>Transposition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of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great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arteries</a:t>
                      </a:r>
                      <a:endParaRPr lang="cs-CZ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5</a:t>
                      </a:r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5</a:t>
                      </a:r>
                    </a:p>
                  </a:txBody>
                  <a:tcPr marL="91448" marR="91448" marT="45723" marB="4572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r>
                        <a:rPr lang="cs-CZ" sz="1800" dirty="0" err="1"/>
                        <a:t>Atrioventricular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septal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defect</a:t>
                      </a:r>
                      <a:endParaRPr lang="cs-CZ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4</a:t>
                      </a:r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4</a:t>
                      </a:r>
                    </a:p>
                  </a:txBody>
                  <a:tcPr marL="91448" marR="91448" marT="45723" marB="4572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r>
                        <a:rPr lang="cs-CZ" sz="1800" dirty="0" err="1"/>
                        <a:t>Ebstein</a:t>
                      </a:r>
                      <a:r>
                        <a:rPr lang="cs-CZ" sz="1800" dirty="0"/>
                        <a:t>´s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anomaly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of</a:t>
                      </a:r>
                      <a:r>
                        <a:rPr lang="cs-CZ" sz="1800" baseline="0" dirty="0"/>
                        <a:t> TV</a:t>
                      </a:r>
                      <a:endParaRPr lang="cs-CZ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2</a:t>
                      </a:r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0,4</a:t>
                      </a:r>
                    </a:p>
                  </a:txBody>
                  <a:tcPr marL="91448" marR="91448" marT="45723" marB="4572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r>
                        <a:rPr lang="cs-CZ" sz="1800" dirty="0" err="1"/>
                        <a:t>Pulmonary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atresia</a:t>
                      </a:r>
                      <a:endParaRPr lang="cs-CZ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</a:t>
                      </a:r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2</a:t>
                      </a:r>
                    </a:p>
                  </a:txBody>
                  <a:tcPr marL="91448" marR="91448" marT="45723" marB="4572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r>
                        <a:rPr lang="cs-CZ" sz="1800" dirty="0" err="1"/>
                        <a:t>Tricuspid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atresia</a:t>
                      </a:r>
                      <a:endParaRPr lang="cs-CZ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0,7</a:t>
                      </a:r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0,8</a:t>
                      </a:r>
                    </a:p>
                  </a:txBody>
                  <a:tcPr marL="91448" marR="91448" marT="45723" marB="45723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64">
                <a:tc>
                  <a:txBody>
                    <a:bodyPr/>
                    <a:lstStyle/>
                    <a:p>
                      <a:r>
                        <a:rPr lang="en-US" sz="1800" dirty="0"/>
                        <a:t>*</a:t>
                      </a:r>
                      <a:r>
                        <a:rPr lang="cs-CZ" sz="1800" dirty="0" err="1"/>
                        <a:t>Aortic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stenosis</a:t>
                      </a:r>
                      <a:endParaRPr lang="cs-CZ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2-4%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com.pop</a:t>
                      </a:r>
                      <a:r>
                        <a:rPr lang="cs-CZ" sz="1800" baseline="0" dirty="0"/>
                        <a:t>.</a:t>
                      </a:r>
                      <a:endParaRPr lang="cs-CZ" sz="1800" dirty="0"/>
                    </a:p>
                  </a:txBody>
                  <a:tcPr marL="91448" marR="91448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8</a:t>
                      </a:r>
                    </a:p>
                  </a:txBody>
                  <a:tcPr marL="91448" marR="91448" marT="45723" marB="45723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C41E10-C293-4D60-BE86-04FE82437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3709</TotalTime>
  <Words>1295</Words>
  <Application>Microsoft Office PowerPoint</Application>
  <PresentationFormat>Předvádění na obrazovce (4:3)</PresentationFormat>
  <Paragraphs>392</Paragraphs>
  <Slides>64</Slides>
  <Notes>2</Notes>
  <HiddenSlides>0</HiddenSlides>
  <MMClips>49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9" baseType="lpstr">
      <vt:lpstr>Arial</vt:lpstr>
      <vt:lpstr>Calibri</vt:lpstr>
      <vt:lpstr>Verdana</vt:lpstr>
      <vt:lpstr>Wingdings 2</vt:lpstr>
      <vt:lpstr>Solstice</vt:lpstr>
      <vt:lpstr>Adult Congenital Heart Disease </vt:lpstr>
      <vt:lpstr>Purpose of the Lecture</vt:lpstr>
      <vt:lpstr>Systemic and Pulmonary Circulation </vt:lpstr>
      <vt:lpstr>Fetal Circulation</vt:lpstr>
      <vt:lpstr>Normal Blood Pressures</vt:lpstr>
      <vt:lpstr>Basic Terminology in CHD</vt:lpstr>
      <vt:lpstr>Definition of Congenital Heart Disease</vt:lpstr>
      <vt:lpstr>Nomenclature and Classification</vt:lpstr>
      <vt:lpstr>Most frequent CHD - Review  </vt:lpstr>
      <vt:lpstr>Most frequent CHD </vt:lpstr>
      <vt:lpstr>Lifetime of Diagnosis of CHD</vt:lpstr>
      <vt:lpstr>Epidemiology of CHD</vt:lpstr>
      <vt:lpstr>Findings in Patients with CHD</vt:lpstr>
      <vt:lpstr>Scars after Cardiothoracic Surgery</vt:lpstr>
      <vt:lpstr>Clubbed Fingers</vt:lpstr>
      <vt:lpstr>Cyanosis</vt:lpstr>
      <vt:lpstr>Hypertension (Systemic Arterial)</vt:lpstr>
      <vt:lpstr>Pulmonary Hypertension </vt:lpstr>
      <vt:lpstr>Eisenmenger Syndrome</vt:lpstr>
      <vt:lpstr>Pulmonary Hypertension </vt:lpstr>
      <vt:lpstr>Arrhytmias in Patients with CHD</vt:lpstr>
      <vt:lpstr>Etiology of CHD</vt:lpstr>
      <vt:lpstr>Down syndrome (Trisomy 21)</vt:lpstr>
      <vt:lpstr>Turner syndrome</vt:lpstr>
      <vt:lpstr>DiGeorge syndrome (CATCH 22)</vt:lpstr>
      <vt:lpstr>Holt-Oram syndrome</vt:lpstr>
      <vt:lpstr>Marfan Syndrome</vt:lpstr>
      <vt:lpstr>CHD Anatomy and Pathophysiology</vt:lpstr>
      <vt:lpstr>Atrial Septal Defect (ASD)</vt:lpstr>
      <vt:lpstr>ASD Pathophysiology</vt:lpstr>
      <vt:lpstr>Patent Foramen Ovale (PFO)</vt:lpstr>
      <vt:lpstr>ASD x PFO </vt:lpstr>
      <vt:lpstr>Amplatzer Ocluder - PFO/ASD II Closure</vt:lpstr>
      <vt:lpstr>Ventricular Septal Defect (VSD)</vt:lpstr>
      <vt:lpstr>VSD Pathophysiology</vt:lpstr>
      <vt:lpstr>VSD Closure</vt:lpstr>
      <vt:lpstr>Patent Ductus Arteriosus (PDA)</vt:lpstr>
      <vt:lpstr>PDA Closure</vt:lpstr>
      <vt:lpstr>Coarctation of the Aorta</vt:lpstr>
      <vt:lpstr>Aortic Dissection</vt:lpstr>
      <vt:lpstr>Aortic Aneurysm</vt:lpstr>
      <vt:lpstr>Tetralogy of Fallot (TOF)</vt:lpstr>
      <vt:lpstr>TOF Pathophysiology</vt:lpstr>
      <vt:lpstr>Prezentace aplikace PowerPoint</vt:lpstr>
      <vt:lpstr> Transposition of the Great Arteries (TGA)</vt:lpstr>
      <vt:lpstr>TGA Repair</vt:lpstr>
      <vt:lpstr> Congenitally Corrected TGA (CCTGA) </vt:lpstr>
      <vt:lpstr>Ebstein´s Anomaly of the Tricuspid Valve</vt:lpstr>
      <vt:lpstr>Pulmonary Stenosis</vt:lpstr>
      <vt:lpstr>Surgical Repair of CHD</vt:lpstr>
      <vt:lpstr>Fontan Circulation</vt:lpstr>
      <vt:lpstr>CHD non-included Congenital Disorders</vt:lpstr>
      <vt:lpstr>Bicuspid Aortic Valve (BAO)</vt:lpstr>
      <vt:lpstr>Patent Foramen Ovale (PFO)</vt:lpstr>
      <vt:lpstr>Persistent Left Upper Vena Cava</vt:lpstr>
      <vt:lpstr>Adult Patient with CHD</vt:lpstr>
      <vt:lpstr>Symptoms in CHD (most common)</vt:lpstr>
      <vt:lpstr>Hyperviscosity Syndrome</vt:lpstr>
      <vt:lpstr>Investigation in Patients with CHD</vt:lpstr>
      <vt:lpstr>Problems associated with CHD in Adults</vt:lpstr>
      <vt:lpstr>Treatment and Follow-up</vt:lpstr>
      <vt:lpstr>What can the patient with CHD die of?</vt:lpstr>
      <vt:lpstr>...but we are here to help every patient with CHD living a full life!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Congenital Heart Diseases</dc:title>
  <dc:creator>lenka kubkova</dc:creator>
  <cp:lastModifiedBy>Lubomír Křivan</cp:lastModifiedBy>
  <cp:revision>342</cp:revision>
  <dcterms:created xsi:type="dcterms:W3CDTF">2012-10-21T07:26:16Z</dcterms:created>
  <dcterms:modified xsi:type="dcterms:W3CDTF">2020-04-21T19:15:09Z</dcterms:modified>
</cp:coreProperties>
</file>