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27" r:id="rId3"/>
    <p:sldId id="321" r:id="rId4"/>
    <p:sldId id="264" r:id="rId5"/>
    <p:sldId id="324" r:id="rId6"/>
    <p:sldId id="322" r:id="rId7"/>
    <p:sldId id="268" r:id="rId8"/>
    <p:sldId id="365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6600"/>
    <a:srgbClr val="FF9966"/>
    <a:srgbClr val="FF7C80"/>
    <a:srgbClr val="CCFF99"/>
    <a:srgbClr val="FF0000"/>
    <a:srgbClr val="FF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93" autoAdjust="0"/>
    <p:restoredTop sz="94614" autoAdjust="0"/>
  </p:normalViewPr>
  <p:slideViewPr>
    <p:cSldViewPr>
      <p:cViewPr varScale="1">
        <p:scale>
          <a:sx n="99" d="100"/>
          <a:sy n="99" d="100"/>
        </p:scale>
        <p:origin x="1598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9EE774B-05AA-49D1-A754-7C295915E1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2250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A0F271-7624-4BA7-BD7A-AC8B04D8CD3F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11571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endParaRPr lang="cs-CZ" altLang="cs-CZ" sz="2400"/>
          </a:p>
        </p:txBody>
      </p:sp>
      <p:sp>
        <p:nvSpPr>
          <p:cNvPr id="11571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cs-CZ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1184D-16B4-41DA-8850-A2EB2957299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9699716"/>
      </p:ext>
    </p:extLst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C843A-B13D-418F-BE74-224C0B356CC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3066212"/>
      </p:ext>
    </p:extLst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7AC71-7AF8-4313-AEFD-87C4183AAE7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2103675"/>
      </p:ext>
    </p:extLst>
  </p:cSld>
  <p:clrMapOvr>
    <a:masterClrMapping/>
  </p:clrMapOvr>
  <p:transition spd="slow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B833A8D-A62B-4321-B13B-6E3FE7E2EF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5750943"/>
      </p:ext>
    </p:extLst>
  </p:cSld>
  <p:clrMapOvr>
    <a:masterClrMapping/>
  </p:clrMapOvr>
  <p:transition spd="slow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B593888-CB52-4D54-ACFB-14F0967A6C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03688844"/>
      </p:ext>
    </p:extLst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78428C-4A6A-4476-BA49-44593971E7F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0392139"/>
      </p:ext>
    </p:extLst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1B5441-9F22-4151-B9A3-CE87BFB5139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2267561"/>
      </p:ext>
    </p:extLst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2EE63B-E644-4464-98AA-22A72F7FB7A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3936596"/>
      </p:ext>
    </p:extLst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4792F8-9636-4DCF-9732-FFBEA8F936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8301476"/>
      </p:ext>
    </p:extLst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A9DC8-4DE5-4378-B2EF-C14D74FC002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3912181"/>
      </p:ext>
    </p:extLst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BA028D-59B7-4B89-BFCA-589B3C3CD05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1423520"/>
      </p:ext>
    </p:extLst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3BE789-C162-4D5D-BDD9-352EC08706D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886923"/>
      </p:ext>
    </p:extLst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8420F-C956-4810-B160-F12D773FFAD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6051369"/>
      </p:ext>
    </p:extLst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5831DBA-33FD-4700-902D-B20777C8086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>
    <p:zoom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800" b="1">
          <a:solidFill>
            <a:srgbClr val="0000CC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15C63-3E11-462E-A456-7EAD4A1E3B59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696"/>
            <a:ext cx="9144000" cy="8636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4300"/>
              <a:t>Handling chemical substances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43608" y="2636912"/>
            <a:ext cx="7559675" cy="1188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altLang="cs-CZ" sz="4000" dirty="0">
                <a:latin typeface="Times New Roman" pitchFamily="18" charset="0"/>
              </a:rPr>
              <a:t>http://www.rect.muni.cz/nso/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cs-CZ" altLang="cs-CZ" sz="1700" dirty="0">
                <a:latin typeface="Times New Roman" pitchFamily="18" charset="0"/>
              </a:rPr>
              <a:t>sekce Chemické látky – </a:t>
            </a:r>
            <a:r>
              <a:rPr lang="en-US" altLang="cs-CZ" sz="1700" dirty="0">
                <a:latin typeface="Times New Roman" pitchFamily="18" charset="0"/>
              </a:rPr>
              <a:t>For foreigners</a:t>
            </a:r>
          </a:p>
        </p:txBody>
      </p:sp>
    </p:spTree>
  </p:cSld>
  <p:clrMapOvr>
    <a:masterClrMapping/>
  </p:clrMapOvr>
  <p:transition spd="slow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/>
              <a:t>Hazard classes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9DC8-4DE5-4378-B2EF-C14D74FC0022}" type="slidenum">
              <a:rPr lang="cs-CZ" altLang="cs-CZ" smtClean="0"/>
              <a:pPr/>
              <a:t>2</a:t>
            </a:fld>
            <a:endParaRPr lang="cs-CZ" alt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597124"/>
              </p:ext>
            </p:extLst>
          </p:nvPr>
        </p:nvGraphicFramePr>
        <p:xfrm>
          <a:off x="179512" y="1412776"/>
          <a:ext cx="8964489" cy="4168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5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3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47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r>
                        <a:rPr lang="cs-CZ" sz="2300" b="1"/>
                        <a:t>Physical hazard</a:t>
                      </a: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300" b="1"/>
                        <a:t>Health hazard</a:t>
                      </a: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300" b="1"/>
                        <a:t>Environmental hazard</a:t>
                      </a:r>
                    </a:p>
                  </a:txBody>
                  <a:tcPr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2208">
                <a:tc>
                  <a:txBody>
                    <a:bodyPr/>
                    <a:lstStyle/>
                    <a:p>
                      <a:r>
                        <a:rPr lang="cs-CZ" sz="2300"/>
                        <a:t>explosives</a:t>
                      </a:r>
                    </a:p>
                    <a:p>
                      <a:r>
                        <a:rPr lang="cs-CZ" sz="2300"/>
                        <a:t>gases under pressure</a:t>
                      </a:r>
                    </a:p>
                    <a:p>
                      <a:r>
                        <a:rPr lang="cs-CZ" sz="2300" baseline="0"/>
                        <a:t>flammable substances etc.</a:t>
                      </a:r>
                      <a:endParaRPr lang="cs-CZ" sz="2300"/>
                    </a:p>
                    <a:p>
                      <a:endParaRPr lang="cs-CZ" sz="2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300"/>
                        <a:t>acute </a:t>
                      </a:r>
                      <a:r>
                        <a:rPr lang="cs-CZ" sz="2300" baseline="0"/>
                        <a:t>toxicity</a:t>
                      </a:r>
                    </a:p>
                    <a:p>
                      <a:r>
                        <a:rPr lang="cs-CZ" sz="2300"/>
                        <a:t>skin</a:t>
                      </a:r>
                      <a:r>
                        <a:rPr lang="cs-CZ" sz="2300" baseline="0"/>
                        <a:t> corrosion</a:t>
                      </a:r>
                      <a:endParaRPr lang="cs-CZ" sz="2300"/>
                    </a:p>
                    <a:p>
                      <a:r>
                        <a:rPr lang="cs-CZ" sz="2300"/>
                        <a:t>skin</a:t>
                      </a:r>
                      <a:r>
                        <a:rPr lang="cs-CZ" sz="2300" baseline="0"/>
                        <a:t> irritation</a:t>
                      </a:r>
                      <a:endParaRPr lang="cs-CZ" sz="2300"/>
                    </a:p>
                    <a:p>
                      <a:r>
                        <a:rPr lang="cs-CZ" sz="2300" baseline="0"/>
                        <a:t>eye damage</a:t>
                      </a:r>
                    </a:p>
                    <a:p>
                      <a:r>
                        <a:rPr lang="cs-CZ" sz="2300" baseline="0"/>
                        <a:t>carcinogens</a:t>
                      </a:r>
                    </a:p>
                    <a:p>
                      <a:r>
                        <a:rPr lang="cs-CZ" sz="2300" baseline="0"/>
                        <a:t>mutagens etc.</a:t>
                      </a:r>
                      <a:endParaRPr lang="cs-CZ" sz="2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300"/>
                        <a:t>acute / chronic</a:t>
                      </a:r>
                    </a:p>
                    <a:p>
                      <a:r>
                        <a:rPr lang="cs-CZ" sz="2300"/>
                        <a:t>aquatic toxicity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578766"/>
      </p:ext>
    </p:extLst>
  </p:cSld>
  <p:clrMapOvr>
    <a:masterClrMapping/>
  </p:clrMapOvr>
  <p:transition spd="slow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E92A2-7D60-41CF-8223-163F58E4CBC3}" type="slidenum">
              <a:rPr lang="cs-CZ" altLang="cs-CZ"/>
              <a:pPr/>
              <a:t>3</a:t>
            </a:fld>
            <a:endParaRPr lang="cs-CZ" altLang="cs-CZ"/>
          </a:p>
        </p:txBody>
      </p:sp>
      <p:pic>
        <p:nvPicPr>
          <p:cNvPr id="11469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0"/>
            <a:ext cx="3703637" cy="666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4691" name="Text Box 2"/>
          <p:cNvSpPr txBox="1">
            <a:spLocks noChangeArrowheads="1"/>
          </p:cNvSpPr>
          <p:nvPr/>
        </p:nvSpPr>
        <p:spPr bwMode="auto">
          <a:xfrm>
            <a:off x="4356100" y="1341438"/>
            <a:ext cx="4465638" cy="113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cs-CZ" altLang="cs-CZ" sz="2600">
                <a:solidFill>
                  <a:srgbClr val="000000"/>
                </a:solidFill>
                <a:latin typeface="Times New Roman" pitchFamily="18" charset="0"/>
              </a:rPr>
              <a:t>Pictograms for hazard classes</a:t>
            </a:r>
          </a:p>
          <a:p>
            <a:pPr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cs-CZ" altLang="cs-CZ" sz="26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95E3-7C92-4F32-A6AF-77A7946798C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" name="Obdélník 2"/>
          <p:cNvSpPr/>
          <p:nvPr/>
        </p:nvSpPr>
        <p:spPr>
          <a:xfrm>
            <a:off x="467544" y="695888"/>
            <a:ext cx="806489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700">
                <a:latin typeface="+mn-lt"/>
              </a:rPr>
              <a:t>In handling chemical substances, it is the responsibility </a:t>
            </a:r>
            <a:r>
              <a:rPr lang="cs-CZ" sz="2700">
                <a:latin typeface="+mn-lt"/>
              </a:rPr>
              <a:t>       </a:t>
            </a:r>
            <a:r>
              <a:rPr lang="en-GB" sz="2700">
                <a:latin typeface="+mn-lt"/>
              </a:rPr>
              <a:t>of everyone to</a:t>
            </a:r>
            <a:r>
              <a:rPr lang="cs-CZ" sz="2700">
                <a:latin typeface="+mn-lt"/>
              </a:rPr>
              <a:t> observe</a:t>
            </a:r>
            <a:r>
              <a:rPr lang="en-GB" sz="2700">
                <a:latin typeface="+mn-lt"/>
              </a:rPr>
              <a:t>:</a:t>
            </a:r>
            <a:endParaRPr lang="cs-CZ" sz="2700">
              <a:latin typeface="+mn-lt"/>
            </a:endParaRPr>
          </a:p>
          <a:p>
            <a:pPr>
              <a:spcAft>
                <a:spcPts val="1200"/>
              </a:spcAft>
            </a:pPr>
            <a:r>
              <a:rPr lang="en-GB" sz="2700">
                <a:latin typeface="+mn-lt"/>
              </a:rPr>
              <a:t> </a:t>
            </a:r>
            <a:endParaRPr lang="cs-CZ" sz="2700">
              <a:latin typeface="+mn-lt"/>
            </a:endParaRP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700">
                <a:latin typeface="+mn-lt"/>
              </a:rPr>
              <a:t>hazard symbols </a:t>
            </a:r>
            <a:endParaRPr lang="cs-CZ" sz="2700">
              <a:latin typeface="+mn-lt"/>
            </a:endParaRP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700">
                <a:latin typeface="+mn-lt"/>
              </a:rPr>
              <a:t>hazard statements 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700">
                <a:effectLst/>
                <a:latin typeface="+mn-lt"/>
              </a:rPr>
              <a:t>precautionary statements</a:t>
            </a:r>
            <a:endParaRPr lang="cs-CZ" sz="2700">
              <a:latin typeface="+mn-lt"/>
            </a:endParaRP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700">
                <a:latin typeface="+mn-lt"/>
              </a:rPr>
              <a:t>protect human health </a:t>
            </a:r>
            <a:endParaRPr lang="cs-CZ" sz="2700">
              <a:latin typeface="+mn-lt"/>
            </a:endParaRP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700">
                <a:latin typeface="+mn-lt"/>
              </a:rPr>
              <a:t>protect the environment </a:t>
            </a:r>
            <a:endParaRPr lang="cs-CZ" sz="2700">
              <a:latin typeface="+mn-lt"/>
            </a:endParaRPr>
          </a:p>
        </p:txBody>
      </p:sp>
    </p:spTree>
  </p:cSld>
  <p:clrMapOvr>
    <a:masterClrMapping/>
  </p:clrMapOvr>
  <p:transition spd="slow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A14C-6369-4412-85C3-C15D7486524A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11996" y="692696"/>
            <a:ext cx="9018587" cy="1897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E6E6E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30000"/>
              </a:lnSpc>
              <a:spcBef>
                <a:spcPct val="20000"/>
              </a:spcBef>
              <a:buFontTx/>
              <a:buChar char="•"/>
            </a:pPr>
            <a:endParaRPr lang="cs-CZ" altLang="cs-CZ" sz="2300" b="1">
              <a:solidFill>
                <a:srgbClr val="000000"/>
              </a:solidFill>
              <a:latin typeface="+mn-lt"/>
            </a:endParaRPr>
          </a:p>
          <a:p>
            <a:pPr>
              <a:spcBef>
                <a:spcPct val="20000"/>
              </a:spcBef>
            </a:pPr>
            <a:r>
              <a:rPr lang="cs-CZ" altLang="cs-CZ" sz="2300" b="1">
                <a:solidFill>
                  <a:srgbClr val="FF0000"/>
                </a:solidFill>
                <a:latin typeface="+mn-lt"/>
              </a:rPr>
              <a:t>Hazard statements </a:t>
            </a:r>
            <a:r>
              <a:rPr lang="cs-CZ" altLang="cs-CZ" sz="2300" b="1">
                <a:latin typeface="+mn-lt"/>
              </a:rPr>
              <a:t>- </a:t>
            </a:r>
            <a:r>
              <a:rPr lang="en-US" sz="2300">
                <a:effectLst/>
                <a:latin typeface="+mn-lt"/>
              </a:rPr>
              <a:t>They are intended to form a set of standardized phrases about the hazards of chemical substances </a:t>
            </a:r>
            <a:endParaRPr lang="cs-CZ" altLang="cs-CZ" sz="2300" b="1">
              <a:solidFill>
                <a:srgbClr val="2D2DB9"/>
              </a:solidFill>
              <a:latin typeface="+mn-lt"/>
            </a:endParaRPr>
          </a:p>
          <a:p>
            <a:pPr>
              <a:lnSpc>
                <a:spcPct val="110000"/>
              </a:lnSpc>
              <a:spcBef>
                <a:spcPct val="20000"/>
              </a:spcBef>
            </a:pPr>
            <a:endParaRPr lang="cs-CZ" altLang="cs-CZ" sz="2300" b="1">
              <a:latin typeface="+mn-lt"/>
            </a:endParaRP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cs-CZ" altLang="cs-CZ" sz="2300">
                <a:latin typeface="+mn-lt"/>
              </a:rPr>
              <a:t>https://en.wikipedia.org/wiki/GHS_hazard_statements</a:t>
            </a:r>
          </a:p>
        </p:txBody>
      </p:sp>
      <p:sp>
        <p:nvSpPr>
          <p:cNvPr id="123908" name="Text Box 1027"/>
          <p:cNvSpPr txBox="1">
            <a:spLocks noChangeArrowheads="1"/>
          </p:cNvSpPr>
          <p:nvPr/>
        </p:nvSpPr>
        <p:spPr bwMode="auto">
          <a:xfrm>
            <a:off x="211996" y="3216760"/>
            <a:ext cx="8704088" cy="1897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30000"/>
              </a:lnSpc>
              <a:spcBef>
                <a:spcPct val="20000"/>
              </a:spcBef>
              <a:buFontTx/>
              <a:buChar char="•"/>
            </a:pPr>
            <a:endParaRPr lang="cs-CZ" altLang="cs-CZ" sz="2300" b="1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cs-CZ" altLang="cs-CZ" sz="2300" b="1">
                <a:solidFill>
                  <a:srgbClr val="FF0000"/>
                </a:solidFill>
                <a:latin typeface="+mn-lt"/>
              </a:rPr>
              <a:t>Precautionary statements </a:t>
            </a:r>
            <a:r>
              <a:rPr lang="cs-CZ" altLang="cs-CZ" sz="2300" b="1">
                <a:latin typeface="+mn-lt"/>
              </a:rPr>
              <a:t>- </a:t>
            </a:r>
            <a:r>
              <a:rPr lang="en-US" sz="2300">
                <a:effectLst/>
                <a:latin typeface="+mn-lt"/>
              </a:rPr>
              <a:t>They are intended to form a set of standardized phrases giving advice about the correct handling of chemical substances</a:t>
            </a:r>
            <a:endParaRPr lang="cs-CZ" sz="2300">
              <a:effectLst/>
              <a:latin typeface="+mn-lt"/>
            </a:endParaRPr>
          </a:p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n-US" sz="2300">
                <a:effectLst/>
                <a:latin typeface="+mn-lt"/>
              </a:rPr>
              <a:t>https://en.wikipedia.org/wiki/GHS_precautionary_statements </a:t>
            </a:r>
            <a:endParaRPr lang="cs-CZ" altLang="cs-CZ" sz="2300">
              <a:latin typeface="+mn-lt"/>
            </a:endParaRPr>
          </a:p>
        </p:txBody>
      </p:sp>
    </p:spTree>
  </p:cSld>
  <p:clrMapOvr>
    <a:masterClrMapping/>
  </p:clrMapOvr>
  <p:transition spd="slow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8BC8-84B3-4E22-B697-D6429E52A71C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3849" y="921513"/>
            <a:ext cx="8740775" cy="3914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9ABEC1"/>
                    </a:gs>
                    <a:gs pos="100000">
                      <a:srgbClr val="B8E3E6"/>
                    </a:gs>
                  </a:gsLst>
                  <a:lin ang="5400000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40000"/>
              </a:lnSpc>
              <a:spcBef>
                <a:spcPct val="20000"/>
              </a:spcBef>
            </a:pPr>
            <a:r>
              <a:rPr lang="cs-CZ" altLang="cs-CZ" sz="2300" b="1">
                <a:solidFill>
                  <a:srgbClr val="FF0000"/>
                </a:solidFill>
                <a:latin typeface="+mn-lt"/>
              </a:rPr>
              <a:t>Signal word</a:t>
            </a:r>
          </a:p>
          <a:p>
            <a:pPr>
              <a:lnSpc>
                <a:spcPct val="140000"/>
              </a:lnSpc>
              <a:spcBef>
                <a:spcPct val="20000"/>
              </a:spcBef>
            </a:pPr>
            <a:r>
              <a:rPr lang="en-US" sz="2300">
                <a:effectLst/>
                <a:latin typeface="+mn-lt"/>
              </a:rPr>
              <a:t>"Danger" or "Warning" </a:t>
            </a:r>
            <a:endParaRPr lang="cs-CZ" sz="2300">
              <a:effectLst/>
              <a:latin typeface="+mn-lt"/>
            </a:endParaRPr>
          </a:p>
          <a:p>
            <a:pPr>
              <a:lnSpc>
                <a:spcPct val="140000"/>
              </a:lnSpc>
              <a:spcBef>
                <a:spcPct val="20000"/>
              </a:spcBef>
            </a:pPr>
            <a:r>
              <a:rPr lang="cs-CZ" sz="2300">
                <a:effectLst/>
                <a:latin typeface="+mn-lt"/>
              </a:rPr>
              <a:t>are</a:t>
            </a:r>
            <a:r>
              <a:rPr lang="en-US" sz="2300">
                <a:effectLst/>
                <a:latin typeface="+mn-lt"/>
              </a:rPr>
              <a:t> used to emphasize hazards and indicate the relative level of severity of the hazard, assigned to a hazard class. </a:t>
            </a:r>
            <a:endParaRPr lang="cs-CZ" sz="2300">
              <a:effectLst/>
              <a:latin typeface="+mn-lt"/>
            </a:endParaRPr>
          </a:p>
          <a:p>
            <a:pPr>
              <a:lnSpc>
                <a:spcPct val="140000"/>
              </a:lnSpc>
              <a:spcBef>
                <a:spcPct val="20000"/>
              </a:spcBef>
            </a:pPr>
            <a:r>
              <a:rPr lang="en-US" sz="2300">
                <a:effectLst/>
                <a:latin typeface="+mn-lt"/>
              </a:rPr>
              <a:t>Some lower level hazard categories do not use signal words. </a:t>
            </a:r>
            <a:endParaRPr lang="cs-CZ" altLang="cs-CZ" sz="2300" b="1">
              <a:solidFill>
                <a:srgbClr val="FF3300"/>
              </a:solidFill>
              <a:latin typeface="+mn-lt"/>
            </a:endParaRPr>
          </a:p>
          <a:p>
            <a:pPr algn="ctr">
              <a:lnSpc>
                <a:spcPct val="140000"/>
              </a:lnSpc>
              <a:spcBef>
                <a:spcPct val="20000"/>
              </a:spcBef>
            </a:pPr>
            <a:endParaRPr lang="cs-CZ" altLang="cs-CZ" sz="2300">
              <a:solidFill>
                <a:srgbClr val="CC0000"/>
              </a:solidFill>
              <a:latin typeface="+mn-lt"/>
            </a:endParaRPr>
          </a:p>
          <a:p>
            <a:pPr>
              <a:lnSpc>
                <a:spcPct val="140000"/>
              </a:lnSpc>
              <a:spcBef>
                <a:spcPct val="20000"/>
              </a:spcBef>
            </a:pPr>
            <a:endParaRPr lang="cs-CZ" altLang="cs-CZ" sz="2300">
              <a:solidFill>
                <a:srgbClr val="2D2DB9"/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20D5-106C-4B2C-9D28-E24FF2521D4F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pPr algn="l"/>
            <a:r>
              <a:rPr lang="cs-CZ" altLang="cs-CZ"/>
              <a:t>Safety data sheet (SDS)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775325" y="36655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alt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402556"/>
            <a:ext cx="8229600" cy="4525963"/>
          </a:xfrm>
        </p:spPr>
        <p:txBody>
          <a:bodyPr/>
          <a:lstStyle/>
          <a:p>
            <a:r>
              <a:rPr lang="cs-CZ">
                <a:effectLst/>
              </a:rPr>
              <a:t>i</a:t>
            </a:r>
            <a:r>
              <a:rPr lang="en-US">
                <a:effectLst/>
              </a:rPr>
              <a:t>t is intended to provide workers with procedures for handling that substance in a safe manner, </a:t>
            </a:r>
            <a:endParaRPr lang="cs-CZ">
              <a:effectLst/>
            </a:endParaRPr>
          </a:p>
          <a:p>
            <a:r>
              <a:rPr lang="en-US">
                <a:effectLst/>
              </a:rPr>
              <a:t>includes information such as physical data (melting point, boiling point, flash point, etc.), toxicity, health effects, first aid, reactivity, storage, disposal, protective equipment, and spill-handling procedures. </a:t>
            </a:r>
            <a:endParaRPr lang="cs-CZ">
              <a:effectLst/>
            </a:endParaRPr>
          </a:p>
          <a:p>
            <a:r>
              <a:rPr lang="en-US">
                <a:effectLst/>
              </a:rPr>
              <a:t>SDS formats can vary from source to source within a country depending on national requirements.</a:t>
            </a:r>
            <a:endParaRPr lang="cs-CZ"/>
          </a:p>
        </p:txBody>
      </p:sp>
    </p:spTree>
  </p:cSld>
  <p:clrMapOvr>
    <a:masterClrMapping/>
  </p:clrMapOvr>
  <p:transition spd="slow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AC134D-ACBC-4D64-80E0-F186F89DC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Final test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AB14E9-3BB6-4452-B75C-6B15FE111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801161"/>
            <a:ext cx="8229600" cy="2409837"/>
          </a:xfrm>
        </p:spPr>
        <p:txBody>
          <a:bodyPr/>
          <a:lstStyle/>
          <a:p>
            <a:r>
              <a:rPr lang="en-US"/>
              <a:t>Test is available in IS. </a:t>
            </a:r>
          </a:p>
          <a:p>
            <a:r>
              <a:rPr lang="en-US"/>
              <a:t>Limit to pass the test: 13/15.</a:t>
            </a:r>
          </a:p>
          <a:p>
            <a:r>
              <a:rPr lang="en-US"/>
              <a:t>There is unlimited number of test repetitions.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6152EEB-027D-44EC-80F7-9BA476857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3046-F73D-44A5-AF6E-AF66F7827D6F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6317161"/>
      </p:ext>
    </p:extLst>
  </p:cSld>
  <p:clrMapOvr>
    <a:masterClrMapping/>
  </p:clrMapOvr>
  <p:transition spd="slow">
    <p:zoom/>
  </p:transition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</TotalTime>
  <Words>310</Words>
  <Application>Microsoft Office PowerPoint</Application>
  <PresentationFormat>Předvádění na obrazovce (4:3)</PresentationFormat>
  <Paragraphs>54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Výchozí návrh</vt:lpstr>
      <vt:lpstr>Handling chemical substances</vt:lpstr>
      <vt:lpstr>Hazard classes</vt:lpstr>
      <vt:lpstr>Prezentace aplikace PowerPoint</vt:lpstr>
      <vt:lpstr>Prezentace aplikace PowerPoint</vt:lpstr>
      <vt:lpstr>Prezentace aplikace PowerPoint</vt:lpstr>
      <vt:lpstr>Prezentace aplikace PowerPoint</vt:lpstr>
      <vt:lpstr>Safety data sheet (SDS)</vt:lpstr>
      <vt:lpstr>Final test </vt:lpstr>
    </vt:vector>
  </TitlesOfParts>
  <Company>LF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Zacházení s nebezpečnými chemickými látkami</dc:title>
  <dc:creator>Jiří Dostál</dc:creator>
  <cp:lastModifiedBy>Jiří Dostál</cp:lastModifiedBy>
  <cp:revision>106</cp:revision>
  <dcterms:created xsi:type="dcterms:W3CDTF">2006-08-15T08:43:38Z</dcterms:created>
  <dcterms:modified xsi:type="dcterms:W3CDTF">2021-09-03T09:43:13Z</dcterms:modified>
</cp:coreProperties>
</file>