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9" r:id="rId3"/>
    <p:sldId id="282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5768" autoAdjust="0"/>
  </p:normalViewPr>
  <p:slideViewPr>
    <p:cSldViewPr snapToGrid="0">
      <p:cViewPr varScale="1">
        <p:scale>
          <a:sx n="80" d="100"/>
          <a:sy n="80" d="100"/>
        </p:scale>
        <p:origin x="88" y="4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198BAC09-F044-4408-917C-6E7CF11D521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86C2AFA-596F-48AB-8846-B2935D42226C}" type="slidenum">
              <a:rPr lang="cs-CZ" altLang="cs-CZ"/>
              <a:pPr>
                <a:spcBef>
                  <a:spcPct val="0"/>
                </a:spcBef>
              </a:pPr>
              <a:t>2</a:t>
            </a:fld>
            <a:endParaRPr lang="cs-CZ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FD1AD7E7-1ADD-42B0-B862-3C5A2B6251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FF2E03FE-E5E6-44D7-809C-CC5ACBED3F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>
            <a:extLst>
              <a:ext uri="{FF2B5EF4-FFF2-40B4-BE49-F238E27FC236}">
                <a16:creationId xmlns:a16="http://schemas.microsoft.com/office/drawing/2014/main" id="{638AA3D2-AC81-4FB1-9BFD-6FC09135F1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820922-FD91-4B55-9DA2-316DAF7C67EA}" type="slidenum">
              <a:rPr lang="cs-CZ" altLang="cs-CZ"/>
              <a:pPr>
                <a:spcBef>
                  <a:spcPct val="0"/>
                </a:spcBef>
              </a:pPr>
              <a:t>11</a:t>
            </a:fld>
            <a:endParaRPr lang="cs-CZ" altLang="cs-CZ"/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33518D07-C639-4142-8553-E6EE594AF17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A615B822-95CC-4059-AA88-D155064B4D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>
            <a:extLst>
              <a:ext uri="{FF2B5EF4-FFF2-40B4-BE49-F238E27FC236}">
                <a16:creationId xmlns:a16="http://schemas.microsoft.com/office/drawing/2014/main" id="{250A4A2F-30FB-4E43-9B17-D39BF9DE36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6F20EB3-2E03-4639-BB81-EC778B26E6F3}" type="slidenum">
              <a:rPr lang="cs-CZ" altLang="cs-CZ"/>
              <a:pPr>
                <a:spcBef>
                  <a:spcPct val="0"/>
                </a:spcBef>
              </a:pPr>
              <a:t>12</a:t>
            </a:fld>
            <a:endParaRPr lang="cs-CZ" altLang="cs-CZ"/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CFC86246-C535-419E-B485-71793808C4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7FFED2D7-E53F-420C-9724-F12E244614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>
            <a:extLst>
              <a:ext uri="{FF2B5EF4-FFF2-40B4-BE49-F238E27FC236}">
                <a16:creationId xmlns:a16="http://schemas.microsoft.com/office/drawing/2014/main" id="{2E19FB33-791C-4F31-BA31-75B556EBCD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DF6B8AE-D53D-4BAA-9E03-C79E76C19037}" type="slidenum">
              <a:rPr lang="cs-CZ" altLang="cs-CZ"/>
              <a:pPr>
                <a:spcBef>
                  <a:spcPct val="0"/>
                </a:spcBef>
              </a:pPr>
              <a:t>13</a:t>
            </a:fld>
            <a:endParaRPr lang="cs-CZ" altLang="cs-CZ"/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6DC49209-87DC-406B-8CE4-417B2EFBEB1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B1A8E976-0D25-4B40-A227-3F7010C283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387531F-54F1-4839-B77C-428E18DA636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68CF2C-FA60-41C8-AFF4-FFFAD248B796}" type="slidenum">
              <a:rPr lang="cs-CZ" altLang="cs-CZ"/>
              <a:pPr>
                <a:spcBef>
                  <a:spcPct val="0"/>
                </a:spcBef>
              </a:pPr>
              <a:t>14</a:t>
            </a:fld>
            <a:endParaRPr lang="cs-CZ" altLang="cs-CZ"/>
          </a:p>
        </p:txBody>
      </p:sp>
      <p:sp>
        <p:nvSpPr>
          <p:cNvPr id="33795" name="Rectangle 2">
            <a:extLst>
              <a:ext uri="{FF2B5EF4-FFF2-40B4-BE49-F238E27FC236}">
                <a16:creationId xmlns:a16="http://schemas.microsoft.com/office/drawing/2014/main" id="{BD620BFA-3AA6-43B0-BB89-3E8229F6A1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3796" name="Rectangle 3">
            <a:extLst>
              <a:ext uri="{FF2B5EF4-FFF2-40B4-BE49-F238E27FC236}">
                <a16:creationId xmlns:a16="http://schemas.microsoft.com/office/drawing/2014/main" id="{582A8256-8D51-45B3-AECB-5A7E48BCFF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>
            <a:extLst>
              <a:ext uri="{FF2B5EF4-FFF2-40B4-BE49-F238E27FC236}">
                <a16:creationId xmlns:a16="http://schemas.microsoft.com/office/drawing/2014/main" id="{CA4A0822-A4BF-4561-A206-E7FF25F7B3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452BDA0-CE97-4B91-8D1C-ADD9ABCAA3E1}" type="slidenum">
              <a:rPr lang="cs-CZ" altLang="cs-CZ"/>
              <a:pPr>
                <a:spcBef>
                  <a:spcPct val="0"/>
                </a:spcBef>
              </a:pPr>
              <a:t>15</a:t>
            </a:fld>
            <a:endParaRPr lang="cs-CZ" altLang="cs-CZ"/>
          </a:p>
        </p:txBody>
      </p:sp>
      <p:sp>
        <p:nvSpPr>
          <p:cNvPr id="35843" name="Rectangle 2">
            <a:extLst>
              <a:ext uri="{FF2B5EF4-FFF2-40B4-BE49-F238E27FC236}">
                <a16:creationId xmlns:a16="http://schemas.microsoft.com/office/drawing/2014/main" id="{CC209B31-BAB3-4B47-BD66-C2A350D0B0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2D85114B-7DCE-4ACE-A2B3-7CCA992459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>
            <a:extLst>
              <a:ext uri="{FF2B5EF4-FFF2-40B4-BE49-F238E27FC236}">
                <a16:creationId xmlns:a16="http://schemas.microsoft.com/office/drawing/2014/main" id="{2BC167EA-1046-4F50-A6B9-A4AB65606A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C7B8222-8088-4175-A8CE-6F31C828444F}" type="slidenum">
              <a:rPr lang="cs-CZ" altLang="cs-CZ"/>
              <a:pPr>
                <a:spcBef>
                  <a:spcPct val="0"/>
                </a:spcBef>
              </a:pPr>
              <a:t>16</a:t>
            </a:fld>
            <a:endParaRPr lang="cs-CZ" altLang="cs-CZ"/>
          </a:p>
        </p:txBody>
      </p:sp>
      <p:sp>
        <p:nvSpPr>
          <p:cNvPr id="37891" name="Rectangle 2">
            <a:extLst>
              <a:ext uri="{FF2B5EF4-FFF2-40B4-BE49-F238E27FC236}">
                <a16:creationId xmlns:a16="http://schemas.microsoft.com/office/drawing/2014/main" id="{3E9AA9AB-F362-4397-B356-BB6FAB59DB3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7892" name="Rectangle 3">
            <a:extLst>
              <a:ext uri="{FF2B5EF4-FFF2-40B4-BE49-F238E27FC236}">
                <a16:creationId xmlns:a16="http://schemas.microsoft.com/office/drawing/2014/main" id="{6FD59F95-BAEF-47AC-B04F-9AC62119A9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>
            <a:extLst>
              <a:ext uri="{FF2B5EF4-FFF2-40B4-BE49-F238E27FC236}">
                <a16:creationId xmlns:a16="http://schemas.microsoft.com/office/drawing/2014/main" id="{EF4D3254-0327-444B-A2CD-C6C7AB1A08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E508ECE-1C37-4DD2-AFAA-3372344236BC}" type="slidenum">
              <a:rPr lang="cs-CZ" altLang="cs-CZ"/>
              <a:pPr>
                <a:spcBef>
                  <a:spcPct val="0"/>
                </a:spcBef>
              </a:pPr>
              <a:t>17</a:t>
            </a:fld>
            <a:endParaRPr lang="cs-CZ" altLang="cs-CZ"/>
          </a:p>
        </p:txBody>
      </p:sp>
      <p:sp>
        <p:nvSpPr>
          <p:cNvPr id="39939" name="Rectangle 2">
            <a:extLst>
              <a:ext uri="{FF2B5EF4-FFF2-40B4-BE49-F238E27FC236}">
                <a16:creationId xmlns:a16="http://schemas.microsoft.com/office/drawing/2014/main" id="{F11C4127-B32D-4BED-8D63-0E331DF047B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B7EF4AF7-FA51-4A9B-AF97-3CC6ACC017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52E8B4C1-A235-4FB8-AA84-E0563A70C28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08C6995-EFDD-48D2-B6A6-48F208CB9A85}" type="slidenum">
              <a:rPr lang="cs-CZ" altLang="cs-CZ"/>
              <a:pPr>
                <a:spcBef>
                  <a:spcPct val="0"/>
                </a:spcBef>
              </a:pPr>
              <a:t>18</a:t>
            </a:fld>
            <a:endParaRPr lang="cs-CZ" altLang="cs-CZ"/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7E73F3FC-6030-4A59-A968-7BA19A4775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93382CB5-ADEA-4018-833C-0834B3EFF3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>
            <a:extLst>
              <a:ext uri="{FF2B5EF4-FFF2-40B4-BE49-F238E27FC236}">
                <a16:creationId xmlns:a16="http://schemas.microsoft.com/office/drawing/2014/main" id="{1F2565C6-AEA2-470F-ACCC-9C6436B3A2F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36A3D10-EAFC-4731-A647-0E6AA9F9E43C}" type="slidenum">
              <a:rPr lang="cs-CZ" altLang="cs-CZ"/>
              <a:pPr>
                <a:spcBef>
                  <a:spcPct val="0"/>
                </a:spcBef>
              </a:pPr>
              <a:t>19</a:t>
            </a:fld>
            <a:endParaRPr lang="cs-CZ" altLang="cs-CZ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85BB645B-6368-41E0-A72C-69781ED3B4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44036" name="Rectangle 3">
            <a:extLst>
              <a:ext uri="{FF2B5EF4-FFF2-40B4-BE49-F238E27FC236}">
                <a16:creationId xmlns:a16="http://schemas.microsoft.com/office/drawing/2014/main" id="{AE75D40C-4F20-4413-90DE-BB503B50EC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>
            <a:extLst>
              <a:ext uri="{FF2B5EF4-FFF2-40B4-BE49-F238E27FC236}">
                <a16:creationId xmlns:a16="http://schemas.microsoft.com/office/drawing/2014/main" id="{80F6C8C2-E763-4C8D-AF95-33AE1B6479A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13A1E52-DE51-463D-A2CD-2A25B09105C8}" type="slidenum">
              <a:rPr lang="cs-CZ" altLang="cs-CZ"/>
              <a:pPr>
                <a:spcBef>
                  <a:spcPct val="0"/>
                </a:spcBef>
              </a:pPr>
              <a:t>20</a:t>
            </a:fld>
            <a:endParaRPr lang="cs-CZ" altLang="cs-CZ"/>
          </a:p>
        </p:txBody>
      </p:sp>
      <p:sp>
        <p:nvSpPr>
          <p:cNvPr id="46083" name="Rectangle 2">
            <a:extLst>
              <a:ext uri="{FF2B5EF4-FFF2-40B4-BE49-F238E27FC236}">
                <a16:creationId xmlns:a16="http://schemas.microsoft.com/office/drawing/2014/main" id="{A336E675-308D-4B87-B958-40089FD824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46084" name="Rectangle 3">
            <a:extLst>
              <a:ext uri="{FF2B5EF4-FFF2-40B4-BE49-F238E27FC236}">
                <a16:creationId xmlns:a16="http://schemas.microsoft.com/office/drawing/2014/main" id="{364DC449-302D-497B-AAE0-F31CFDAB88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AD2D114-476B-45CF-8875-4A47C4620A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0DFC8C3-CEBD-4844-ACED-A72F4108E6FF}" type="slidenum">
              <a:rPr lang="cs-CZ" altLang="cs-CZ"/>
              <a:pPr>
                <a:spcBef>
                  <a:spcPct val="0"/>
                </a:spcBef>
              </a:pPr>
              <a:t>3</a:t>
            </a:fld>
            <a:endParaRPr lang="cs-CZ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A71D685F-11CF-4218-BF45-24F0E531EB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AE58BBC5-5811-4F75-BB02-7BDEAE7AB3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>
            <a:extLst>
              <a:ext uri="{FF2B5EF4-FFF2-40B4-BE49-F238E27FC236}">
                <a16:creationId xmlns:a16="http://schemas.microsoft.com/office/drawing/2014/main" id="{7FCC01FA-2109-4877-ABEA-5F70EFB107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B8D69E7-1858-426D-B287-FBF5ECCB76D1}" type="slidenum">
              <a:rPr lang="cs-CZ" altLang="cs-CZ"/>
              <a:pPr>
                <a:spcBef>
                  <a:spcPct val="0"/>
                </a:spcBef>
              </a:pPr>
              <a:t>21</a:t>
            </a:fld>
            <a:endParaRPr lang="cs-CZ" altLang="cs-CZ"/>
          </a:p>
        </p:txBody>
      </p:sp>
      <p:sp>
        <p:nvSpPr>
          <p:cNvPr id="48131" name="Rectangle 2">
            <a:extLst>
              <a:ext uri="{FF2B5EF4-FFF2-40B4-BE49-F238E27FC236}">
                <a16:creationId xmlns:a16="http://schemas.microsoft.com/office/drawing/2014/main" id="{C26AEE39-3270-47DD-9B68-1180727E66F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48132" name="Rectangle 3">
            <a:extLst>
              <a:ext uri="{FF2B5EF4-FFF2-40B4-BE49-F238E27FC236}">
                <a16:creationId xmlns:a16="http://schemas.microsoft.com/office/drawing/2014/main" id="{C92BB925-BE68-4235-8BF5-014E2BDFE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>
            <a:extLst>
              <a:ext uri="{FF2B5EF4-FFF2-40B4-BE49-F238E27FC236}">
                <a16:creationId xmlns:a16="http://schemas.microsoft.com/office/drawing/2014/main" id="{D269132E-2409-4FF8-B5A7-DC5D1BEAEA1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41CC8A-1165-4846-9318-7D1C7E1432DA}" type="slidenum">
              <a:rPr lang="cs-CZ" altLang="cs-CZ"/>
              <a:pPr>
                <a:spcBef>
                  <a:spcPct val="0"/>
                </a:spcBef>
              </a:pPr>
              <a:t>22</a:t>
            </a:fld>
            <a:endParaRPr lang="cs-CZ" altLang="cs-CZ"/>
          </a:p>
        </p:txBody>
      </p:sp>
      <p:sp>
        <p:nvSpPr>
          <p:cNvPr id="50179" name="Rectangle 2">
            <a:extLst>
              <a:ext uri="{FF2B5EF4-FFF2-40B4-BE49-F238E27FC236}">
                <a16:creationId xmlns:a16="http://schemas.microsoft.com/office/drawing/2014/main" id="{A608C9C1-B9CC-4F3C-BF9C-01622407558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50180" name="Rectangle 3">
            <a:extLst>
              <a:ext uri="{FF2B5EF4-FFF2-40B4-BE49-F238E27FC236}">
                <a16:creationId xmlns:a16="http://schemas.microsoft.com/office/drawing/2014/main" id="{8B5C6B0B-0394-4531-952E-7F7E487597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>
            <a:extLst>
              <a:ext uri="{FF2B5EF4-FFF2-40B4-BE49-F238E27FC236}">
                <a16:creationId xmlns:a16="http://schemas.microsoft.com/office/drawing/2014/main" id="{2C40D86D-0906-4EC0-9B2F-F79E2B1F99D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2289D9E-52EC-48F0-866A-1C29BEE50F0B}" type="slidenum">
              <a:rPr lang="cs-CZ" altLang="cs-CZ"/>
              <a:pPr>
                <a:spcBef>
                  <a:spcPct val="0"/>
                </a:spcBef>
              </a:pPr>
              <a:t>23</a:t>
            </a:fld>
            <a:endParaRPr lang="cs-CZ" altLang="cs-CZ"/>
          </a:p>
        </p:txBody>
      </p:sp>
      <p:sp>
        <p:nvSpPr>
          <p:cNvPr id="52227" name="Rectangle 2">
            <a:extLst>
              <a:ext uri="{FF2B5EF4-FFF2-40B4-BE49-F238E27FC236}">
                <a16:creationId xmlns:a16="http://schemas.microsoft.com/office/drawing/2014/main" id="{B4C5426F-526A-4955-88C7-F4A28663FF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DECF66AA-7F4C-4618-9B44-A840EA2F6B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509AF160-9DC2-43C3-96CC-1A1C28636BD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967FA2-75FD-4805-B5B8-CD26F3EB6DEF}" type="slidenum">
              <a:rPr lang="cs-CZ" altLang="cs-CZ"/>
              <a:pPr>
                <a:spcBef>
                  <a:spcPct val="0"/>
                </a:spcBef>
              </a:pPr>
              <a:t>4</a:t>
            </a:fld>
            <a:endParaRPr lang="cs-CZ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3080C44E-63D9-415D-9465-5CE06724AF7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A4F828B6-69F3-46D2-A0B3-465884DBC6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36C09DBD-D0F1-4B0C-9339-ED54202B3C9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FFD2300-5719-44CA-AF86-3AEF6B5D2831}" type="slidenum">
              <a:rPr lang="cs-CZ" altLang="cs-CZ"/>
              <a:pPr>
                <a:spcBef>
                  <a:spcPct val="0"/>
                </a:spcBef>
              </a:pPr>
              <a:t>5</a:t>
            </a:fld>
            <a:endParaRPr lang="cs-CZ" altLang="cs-CZ"/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07AE1590-9BED-495A-8984-7A68A8D925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2E4CA9E6-E931-4C78-9E00-F085DCA3A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237F326E-187D-490F-9BC8-2EE2C1AE9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406ADB4-727A-4036-8D20-5043FFC591A4}" type="slidenum">
              <a:rPr lang="cs-CZ" altLang="cs-CZ"/>
              <a:pPr>
                <a:spcBef>
                  <a:spcPct val="0"/>
                </a:spcBef>
              </a:pPr>
              <a:t>6</a:t>
            </a:fld>
            <a:endParaRPr lang="cs-CZ" altLang="cs-CZ"/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458AB06A-1311-41B8-A25A-1C44D85909B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B0CFB34F-35F5-4219-8F87-D5746D8888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E8BAD829-876B-4D02-9272-EBD6677E92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9B53B44-C7D6-4E24-9086-1BCFFAF8656A}" type="slidenum">
              <a:rPr lang="cs-CZ" altLang="cs-CZ"/>
              <a:pPr>
                <a:spcBef>
                  <a:spcPct val="0"/>
                </a:spcBef>
              </a:pPr>
              <a:t>7</a:t>
            </a:fld>
            <a:endParaRPr lang="cs-CZ" altLang="cs-CZ"/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44769144-7665-4BE0-98FE-5EFEC1CE1C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CA37CDCB-F5B5-4DE7-8462-F4BE63EE4F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27ECC261-3C5D-4A04-B0C9-821FBB3508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179A2AD-5D7F-4B25-9628-682E10F44551}" type="slidenum">
              <a:rPr lang="cs-CZ" altLang="cs-CZ"/>
              <a:pPr>
                <a:spcBef>
                  <a:spcPct val="0"/>
                </a:spcBef>
              </a:pPr>
              <a:t>8</a:t>
            </a:fld>
            <a:endParaRPr lang="cs-CZ" altLang="cs-CZ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945E7D10-4038-42F3-A463-37B00EFF0B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55A6BC90-DC92-4CBD-88F0-2418A589148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51293267-8C69-48CE-BD58-AB2C4BE3AB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08D8405-1E3B-4AF4-86F7-DDEA07CB9210}" type="slidenum">
              <a:rPr lang="cs-CZ" altLang="cs-CZ"/>
              <a:pPr>
                <a:spcBef>
                  <a:spcPct val="0"/>
                </a:spcBef>
              </a:pPr>
              <a:t>9</a:t>
            </a:fld>
            <a:endParaRPr lang="cs-CZ" altLang="cs-CZ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A1548B33-8BDB-4906-84B5-65257CD7C6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7E4EA9E8-D32C-404C-A21A-6CA0D9C65D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7D3DD3DB-7786-4C58-B2BD-3C5F9379102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84949F3-A547-42BD-8427-4CFB2C4D35AC}" type="slidenum">
              <a:rPr lang="cs-CZ" altLang="cs-CZ"/>
              <a:pPr>
                <a:spcBef>
                  <a:spcPct val="0"/>
                </a:spcBef>
              </a:pPr>
              <a:t>10</a:t>
            </a:fld>
            <a:endParaRPr lang="cs-CZ" altLang="cs-CZ"/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73B8C5F-0C1E-4815-B7E9-EE1819FDB38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79388" y="731838"/>
            <a:ext cx="6496050" cy="3654425"/>
          </a:xfrm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11F49AB9-46B4-435E-B53F-3B9F43CAFD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1">
            <a:extLst>
              <a:ext uri="{FF2B5EF4-FFF2-40B4-BE49-F238E27FC236}">
                <a16:creationId xmlns:a16="http://schemas.microsoft.com/office/drawing/2014/main" id="{7A558590-3D19-6C48-A2E2-AA9685798C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1">
            <a:extLst>
              <a:ext uri="{FF2B5EF4-FFF2-40B4-BE49-F238E27FC236}">
                <a16:creationId xmlns:a16="http://schemas.microsoft.com/office/drawing/2014/main" id="{0F2C13CE-A0CC-E748-B805-EB1352FB7DC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DA34264-82BA-334B-A52D-7C7E390753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62FAE87C-EBEA-6046-B188-17A3FDF54E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F2AF076-03BF-A840-9AC6-67D6A53082E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23256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3" cy="3240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logo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97000" y="2618763"/>
            <a:ext cx="5598000" cy="1620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9E97B2-38AC-4AFB-8045-23F89D9ABB9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8E6F5C-EDF8-4C58-A073-D0592939821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3221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6B22229-941A-441C-A360-5473F10088F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E6B714-B1D4-437F-BE72-C7ADA7FB03A0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45448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1">
            <a:extLst>
              <a:ext uri="{FF2B5EF4-FFF2-40B4-BE49-F238E27FC236}">
                <a16:creationId xmlns:a16="http://schemas.microsoft.com/office/drawing/2014/main" id="{CFFDD51A-A9F8-FE4E-B3A4-730012EB1A4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E603E49-F685-4566-B65F-A66F9221FC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E2E83E-FD8F-4687-98C0-1A60C6CD87C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6214452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4D3A046-9904-4AA0-B5DF-929BB53C29D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61AF75-A907-4065-8C92-762983804AC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253495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32A8718-A6FF-425E-AFCB-38752AC220F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3AE68E-D831-4EFD-B592-5E2198E1D395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5347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CF8514-A699-7446-A004-D53B6C058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56972E37-6C79-104E-9A2E-0A7D6AE76D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1">
            <a:extLst>
              <a:ext uri="{FF2B5EF4-FFF2-40B4-BE49-F238E27FC236}">
                <a16:creationId xmlns:a16="http://schemas.microsoft.com/office/drawing/2014/main" id="{7BC10773-D561-EC40-B870-2EB7E6832C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2" name="Obrázek 1">
            <a:extLst>
              <a:ext uri="{FF2B5EF4-FFF2-40B4-BE49-F238E27FC236}">
                <a16:creationId xmlns:a16="http://schemas.microsoft.com/office/drawing/2014/main" id="{AAC051C2-3678-DC41-8EFB-F28692213E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1">
            <a:extLst>
              <a:ext uri="{FF2B5EF4-FFF2-40B4-BE49-F238E27FC236}">
                <a16:creationId xmlns:a16="http://schemas.microsoft.com/office/drawing/2014/main" id="{0354C595-25A7-D342-992D-A47A315A96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1">
            <a:extLst>
              <a:ext uri="{FF2B5EF4-FFF2-40B4-BE49-F238E27FC236}">
                <a16:creationId xmlns:a16="http://schemas.microsoft.com/office/drawing/2014/main" id="{8CCE2A48-C459-CA4C-978D-0CE03EA53F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1">
            <a:extLst>
              <a:ext uri="{FF2B5EF4-FFF2-40B4-BE49-F238E27FC236}">
                <a16:creationId xmlns:a16="http://schemas.microsoft.com/office/drawing/2014/main" id="{B8E44221-4107-1D4F-ACA7-8A5430625C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45200" y="6127200"/>
            <a:ext cx="1119272" cy="3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699" r:id="rId18"/>
    <p:sldLayoutId id="2147483700" r:id="rId19"/>
    <p:sldLayoutId id="2147483701" r:id="rId20"/>
    <p:sldLayoutId id="2147483702" r:id="rId21"/>
    <p:sldLayoutId id="2147483703" r:id="rId22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4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4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23.png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www.seds.org/messier/Jpg/m31.jpg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hyperlink" Target="http://www.geocities.com/aaron_blaser/revlight5b.jpg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pätu 1">
            <a:extLst>
              <a:ext uri="{FF2B5EF4-FFF2-40B4-BE49-F238E27FC236}">
                <a16:creationId xmlns:a16="http://schemas.microsoft.com/office/drawing/2014/main" id="{A4692E60-FDF9-1E4F-A820-B4DF2F65619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altLang="cs-CZ" sz="1200" dirty="0">
                <a:solidFill>
                  <a:srgbClr val="0000DC"/>
                </a:solidFill>
              </a:rPr>
              <a:t>Dep</a:t>
            </a:r>
            <a:r>
              <a:rPr lang="cs-CZ" altLang="cs-CZ" sz="1200" dirty="0" err="1">
                <a:solidFill>
                  <a:srgbClr val="0000DC"/>
                </a:solidFill>
              </a:rPr>
              <a:t>artment</a:t>
            </a:r>
            <a:r>
              <a:rPr lang="cs-CZ" altLang="cs-CZ" sz="1200" dirty="0">
                <a:solidFill>
                  <a:srgbClr val="0000DC"/>
                </a:solidFill>
              </a:rPr>
              <a:t> </a:t>
            </a:r>
            <a:r>
              <a:rPr lang="cs-CZ" altLang="cs-CZ" sz="1200" dirty="0" err="1">
                <a:solidFill>
                  <a:srgbClr val="0000DC"/>
                </a:solidFill>
              </a:rPr>
              <a:t>of</a:t>
            </a:r>
            <a:r>
              <a:rPr lang="en-GB" altLang="cs-CZ" sz="1200" dirty="0">
                <a:solidFill>
                  <a:srgbClr val="0000DC"/>
                </a:solidFill>
              </a:rPr>
              <a:t> Biophysics, Medical </a:t>
            </a:r>
            <a:r>
              <a:rPr lang="cs-CZ" altLang="cs-CZ" sz="1200" dirty="0">
                <a:solidFill>
                  <a:srgbClr val="0000DC"/>
                </a:solidFill>
              </a:rPr>
              <a:t>F</a:t>
            </a:r>
            <a:r>
              <a:rPr lang="en-GB" altLang="cs-CZ" sz="1200" dirty="0" err="1">
                <a:solidFill>
                  <a:srgbClr val="0000DC"/>
                </a:solidFill>
              </a:rPr>
              <a:t>aculty</a:t>
            </a:r>
            <a:r>
              <a:rPr lang="en-GB" altLang="cs-CZ" sz="1200" dirty="0">
                <a:solidFill>
                  <a:srgbClr val="0000DC"/>
                </a:solidFill>
              </a:rPr>
              <a:t>, Masaryk University in Brno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54" y="2343774"/>
            <a:ext cx="8761400" cy="693624"/>
          </a:xfrm>
        </p:spPr>
        <p:txBody>
          <a:bodyPr/>
          <a:lstStyle/>
          <a:p>
            <a:r>
              <a:rPr lang="en-GB" altLang="cs-CZ" sz="4400" dirty="0">
                <a:solidFill>
                  <a:srgbClr val="0000DC"/>
                </a:solidFill>
              </a:rPr>
              <a:t>Lectures on Medical Biophysics</a:t>
            </a:r>
            <a:endParaRPr lang="cs-CZ" dirty="0">
              <a:solidFill>
                <a:srgbClr val="0000DC"/>
              </a:solidFill>
            </a:endParaRP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altLang="cs-CZ" sz="2400" b="1" dirty="0">
                <a:solidFill>
                  <a:srgbClr val="0000DC"/>
                </a:solidFill>
              </a:rPr>
              <a:t>Structure of matter</a:t>
            </a:r>
          </a:p>
          <a:p>
            <a:endParaRPr lang="cs-CZ" dirty="0"/>
          </a:p>
        </p:txBody>
      </p:sp>
      <p:pic>
        <p:nvPicPr>
          <p:cNvPr id="6" name="Picture 11" descr="Electron diffraction pattern">
            <a:extLst>
              <a:ext uri="{FF2B5EF4-FFF2-40B4-BE49-F238E27FC236}">
                <a16:creationId xmlns:a16="http://schemas.microsoft.com/office/drawing/2014/main" id="{A34C059A-32D0-4300-8CD4-7B6773011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63" y="229483"/>
            <a:ext cx="20891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2">
            <a:extLst>
              <a:ext uri="{FF2B5EF4-FFF2-40B4-BE49-F238E27FC236}">
                <a16:creationId xmlns:a16="http://schemas.microsoft.com/office/drawing/2014/main" id="{6FB736DD-6255-4E18-8F92-01962744FF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1368456"/>
              </p:ext>
            </p:extLst>
          </p:nvPr>
        </p:nvGraphicFramePr>
        <p:xfrm>
          <a:off x="4613169" y="459923"/>
          <a:ext cx="2592387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7621064" imgH="3742857" progId="Paint.Picture">
                  <p:embed/>
                </p:oleObj>
              </mc:Choice>
              <mc:Fallback>
                <p:oleObj name="Rastrový obrázek" r:id="rId3" imgW="7621064" imgH="3742857" progId="Paint.Picture">
                  <p:embed/>
                  <p:pic>
                    <p:nvPicPr>
                      <p:cNvPr id="8" name="Object 12">
                        <a:extLst>
                          <a:ext uri="{FF2B5EF4-FFF2-40B4-BE49-F238E27FC236}">
                            <a16:creationId xmlns:a16="http://schemas.microsoft.com/office/drawing/2014/main" id="{E8D9A82B-AE65-49F1-9D72-FBE018255F2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3169" y="459923"/>
                        <a:ext cx="2592387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4" descr="curie">
            <a:extLst>
              <a:ext uri="{FF2B5EF4-FFF2-40B4-BE49-F238E27FC236}">
                <a16:creationId xmlns:a16="http://schemas.microsoft.com/office/drawing/2014/main" id="{AA81CB93-76FE-489D-8440-7B1F3B974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613" y="2980720"/>
            <a:ext cx="2578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0">
            <a:extLst>
              <a:ext uri="{FF2B5EF4-FFF2-40B4-BE49-F238E27FC236}">
                <a16:creationId xmlns:a16="http://schemas.microsoft.com/office/drawing/2014/main" id="{D239AC11-D7CC-45D5-BA4D-97B2ECCCE5AA}"/>
              </a:ext>
            </a:extLst>
          </p:cNvPr>
          <p:cNvSpPr txBox="1"/>
          <p:nvPr/>
        </p:nvSpPr>
        <p:spPr>
          <a:xfrm>
            <a:off x="8269358" y="5788464"/>
            <a:ext cx="40631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60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Marie </a:t>
            </a:r>
            <a:r>
              <a:rPr lang="cs-CZ" sz="1600" i="0" dirty="0" err="1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Skłodowska</a:t>
            </a:r>
            <a:r>
              <a:rPr lang="cs-CZ" sz="160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cs-CZ" sz="1600" i="0" dirty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Curie (1867 – 1934) and Pierre Curie (</a:t>
            </a:r>
            <a:r>
              <a:rPr lang="cs-CZ" sz="160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1859 – 1906)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číslo snímku 5">
            <a:extLst>
              <a:ext uri="{FF2B5EF4-FFF2-40B4-BE49-F238E27FC236}">
                <a16:creationId xmlns:a16="http://schemas.microsoft.com/office/drawing/2014/main" id="{4DC318CC-8CEA-4459-9FDF-A80DAD75CA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3D80E369-70E5-4AB2-A047-C3FEFA7478D9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10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47A38CFC-796E-4583-95A6-152EF053F1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93697" y="298492"/>
            <a:ext cx="6626087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4000" b="1" dirty="0">
                <a:solidFill>
                  <a:srgbClr val="0000DC"/>
                </a:solidFill>
              </a:rPr>
              <a:t>Schr</a:t>
            </a:r>
            <a:r>
              <a:rPr lang="en-GB" altLang="cs-CZ" sz="4000" b="1" dirty="0">
                <a:solidFill>
                  <a:srgbClr val="0000DC"/>
                </a:solidFill>
                <a:cs typeface="Arial" panose="020B0604020202020204" pitchFamily="34" charset="0"/>
              </a:rPr>
              <a:t>ödinger equation</a:t>
            </a:r>
            <a:br>
              <a:rPr lang="en-GB" altLang="cs-CZ" sz="4000" b="1" dirty="0">
                <a:solidFill>
                  <a:schemeClr val="tx1"/>
                </a:solidFill>
                <a:cs typeface="Arial" panose="020B0604020202020204" pitchFamily="34" charset="0"/>
              </a:rPr>
            </a:br>
            <a:r>
              <a:rPr lang="en-GB" altLang="cs-CZ" sz="2800" b="1" dirty="0">
                <a:solidFill>
                  <a:schemeClr val="tx1"/>
                </a:solidFill>
                <a:cs typeface="Arial" panose="020B0604020202020204" pitchFamily="34" charset="0"/>
              </a:rPr>
              <a:t>(to admire</a:t>
            </a:r>
            <a:r>
              <a:rPr lang="cs-CZ" altLang="cs-CZ" sz="2800" b="1" dirty="0">
                <a:solidFill>
                  <a:schemeClr val="tx1"/>
                </a:solidFill>
                <a:cs typeface="Arial" panose="020B0604020202020204" pitchFamily="34" charset="0"/>
              </a:rPr>
              <a:t> </a:t>
            </a:r>
            <a:r>
              <a:rPr lang="cs-CZ" altLang="cs-CZ" sz="2800" b="1" dirty="0">
                <a:solidFill>
                  <a:schemeClr val="tx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en-GB" altLang="cs-CZ" sz="2800" b="1" dirty="0">
                <a:solidFill>
                  <a:schemeClr val="tx1"/>
                </a:solidFill>
                <a:cs typeface="Arial" panose="020B0604020202020204" pitchFamily="34" charset="0"/>
              </a:rPr>
              <a:t>)</a:t>
            </a:r>
          </a:p>
        </p:txBody>
      </p:sp>
      <p:graphicFrame>
        <p:nvGraphicFramePr>
          <p:cNvPr id="24581" name="Object 10">
            <a:extLst>
              <a:ext uri="{FF2B5EF4-FFF2-40B4-BE49-F238E27FC236}">
                <a16:creationId xmlns:a16="http://schemas.microsoft.com/office/drawing/2014/main" id="{2550DB53-5E70-42BB-8C0D-31C7F1AA4A5B}"/>
              </a:ext>
            </a:extLst>
          </p:cNvPr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790004085"/>
              </p:ext>
            </p:extLst>
          </p:nvPr>
        </p:nvGraphicFramePr>
        <p:xfrm>
          <a:off x="6622002" y="1566504"/>
          <a:ext cx="2022475" cy="230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1991003" imgH="2266667" progId="Obraz programu Malování">
                  <p:embed/>
                </p:oleObj>
              </mc:Choice>
              <mc:Fallback>
                <p:oleObj name="Rastrový obraz" r:id="rId3" imgW="1991003" imgH="2266667" progId="Obraz programu Malování">
                  <p:embed/>
                  <p:pic>
                    <p:nvPicPr>
                      <p:cNvPr id="24581" name="Object 10">
                        <a:extLst>
                          <a:ext uri="{FF2B5EF4-FFF2-40B4-BE49-F238E27FC236}">
                            <a16:creationId xmlns:a16="http://schemas.microsoft.com/office/drawing/2014/main" id="{2550DB53-5E70-42BB-8C0D-31C7F1AA4A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2002" y="1566504"/>
                        <a:ext cx="2022475" cy="2303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Text Box 5">
            <a:extLst>
              <a:ext uri="{FF2B5EF4-FFF2-40B4-BE49-F238E27FC236}">
                <a16:creationId xmlns:a16="http://schemas.microsoft.com/office/drawing/2014/main" id="{0564D321-E1F9-4857-818D-48B68D9D3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3506" y="3186569"/>
            <a:ext cx="38877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„</a:t>
            </a:r>
            <a:r>
              <a:rPr lang="en-US" altLang="cs-CZ" sz="2000" dirty="0">
                <a:solidFill>
                  <a:schemeClr val="tx1"/>
                </a:solidFill>
              </a:rPr>
              <a:t>one-dimensional</a:t>
            </a:r>
            <a:r>
              <a:rPr lang="cs-CZ" altLang="cs-CZ" sz="2000" dirty="0">
                <a:solidFill>
                  <a:schemeClr val="tx1"/>
                </a:solidFill>
              </a:rPr>
              <a:t>“ S. </a:t>
            </a:r>
            <a:r>
              <a:rPr lang="en-US" altLang="cs-CZ" sz="2000" dirty="0">
                <a:solidFill>
                  <a:schemeClr val="tx1"/>
                </a:solidFill>
              </a:rPr>
              <a:t>equation</a:t>
            </a:r>
            <a:endParaRPr lang="cs-CZ" altLang="cs-CZ" sz="2000" dirty="0">
              <a:solidFill>
                <a:schemeClr val="tx1"/>
              </a:solidFill>
            </a:endParaRPr>
          </a:p>
        </p:txBody>
      </p:sp>
      <p:graphicFrame>
        <p:nvGraphicFramePr>
          <p:cNvPr id="24583" name="Object 12">
            <a:extLst>
              <a:ext uri="{FF2B5EF4-FFF2-40B4-BE49-F238E27FC236}">
                <a16:creationId xmlns:a16="http://schemas.microsoft.com/office/drawing/2014/main" id="{0CAA605F-7955-4ED9-A01F-38B2CB8F893B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210181707"/>
              </p:ext>
            </p:extLst>
          </p:nvPr>
        </p:nvGraphicFramePr>
        <p:xfrm>
          <a:off x="438363" y="4063117"/>
          <a:ext cx="7417526" cy="1583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5" imgW="4200000" imgH="895238" progId="Obraz programu Malování">
                  <p:embed/>
                </p:oleObj>
              </mc:Choice>
              <mc:Fallback>
                <p:oleObj name="Rastrový obraz" r:id="rId5" imgW="4200000" imgH="895238" progId="Obraz programu Malování">
                  <p:embed/>
                  <p:pic>
                    <p:nvPicPr>
                      <p:cNvPr id="24583" name="Object 12">
                        <a:extLst>
                          <a:ext uri="{FF2B5EF4-FFF2-40B4-BE49-F238E27FC236}">
                            <a16:creationId xmlns:a16="http://schemas.microsoft.com/office/drawing/2014/main" id="{0CAA605F-7955-4ED9-A01F-38B2CB8F89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363" y="4063117"/>
                        <a:ext cx="7417526" cy="15836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15">
            <a:extLst>
              <a:ext uri="{FF2B5EF4-FFF2-40B4-BE49-F238E27FC236}">
                <a16:creationId xmlns:a16="http://schemas.microsoft.com/office/drawing/2014/main" id="{438E9CCE-B531-4CD5-8603-17A00B4B6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2812" y="1916114"/>
            <a:ext cx="2247209" cy="4093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chemeClr val="tx1"/>
                </a:solidFill>
              </a:rPr>
              <a:t>Radial co-ordinates of an electron in a hydrogen atom</a:t>
            </a:r>
            <a:endParaRPr lang="cs-CZ" altLang="cs-CZ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cs-CZ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chemeClr val="tx1"/>
                </a:solidFill>
                <a:sym typeface="Symbol" panose="05050102010706020507" pitchFamily="18" charset="2"/>
              </a:rPr>
              <a:t></a:t>
            </a:r>
            <a:r>
              <a:rPr lang="cs-CZ" altLang="cs-CZ" sz="2000" dirty="0">
                <a:solidFill>
                  <a:schemeClr val="tx1"/>
                </a:solidFill>
                <a:sym typeface="Symbol" panose="05050102010706020507" pitchFamily="18" charset="2"/>
              </a:rPr>
              <a:t> - </a:t>
            </a:r>
            <a:r>
              <a:rPr lang="cs-CZ" altLang="cs-CZ" sz="2000" dirty="0" err="1">
                <a:solidFill>
                  <a:schemeClr val="tx1"/>
                </a:solidFill>
                <a:sym typeface="Symbol" panose="05050102010706020507" pitchFamily="18" charset="2"/>
              </a:rPr>
              <a:t>wave</a:t>
            </a:r>
            <a:r>
              <a:rPr lang="cs-CZ" altLang="cs-CZ" sz="2000" dirty="0">
                <a:solidFill>
                  <a:schemeClr val="tx1"/>
                </a:solidFill>
                <a:sym typeface="Symbol" panose="05050102010706020507" pitchFamily="18" charset="2"/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  <a:sym typeface="Symbol" panose="05050102010706020507" pitchFamily="18" charset="2"/>
              </a:rPr>
              <a:t>function</a:t>
            </a:r>
            <a:endParaRPr lang="en-GB" altLang="cs-CZ" sz="2000" dirty="0">
              <a:solidFill>
                <a:schemeClr val="tx1"/>
              </a:solidFill>
              <a:sym typeface="Symbol" panose="05050102010706020507" pitchFamily="18" charset="2"/>
            </a:endParaRPr>
          </a:p>
        </p:txBody>
      </p:sp>
      <p:sp>
        <p:nvSpPr>
          <p:cNvPr id="24585" name="Text Box 16">
            <a:extLst>
              <a:ext uri="{FF2B5EF4-FFF2-40B4-BE49-F238E27FC236}">
                <a16:creationId xmlns:a16="http://schemas.microsoft.com/office/drawing/2014/main" id="{95FD4099-4A08-4A8E-B23E-6252917D4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789" y="5406709"/>
            <a:ext cx="356698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S. </a:t>
            </a:r>
            <a:r>
              <a:rPr lang="en-US" altLang="cs-CZ" sz="2000" dirty="0">
                <a:solidFill>
                  <a:schemeClr val="tx1"/>
                </a:solidFill>
              </a:rPr>
              <a:t>equation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en-US" altLang="cs-CZ" sz="2000" dirty="0">
                <a:solidFill>
                  <a:schemeClr val="tx1"/>
                </a:solidFill>
              </a:rPr>
              <a:t>for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en-US" altLang="cs-CZ" sz="2000" dirty="0">
                <a:solidFill>
                  <a:schemeClr val="tx1"/>
                </a:solidFill>
              </a:rPr>
              <a:t> the </a:t>
            </a:r>
            <a:r>
              <a:rPr lang="en-US" altLang="cs-CZ" sz="2000" b="1" dirty="0">
                <a:solidFill>
                  <a:schemeClr val="tx1"/>
                </a:solidFill>
              </a:rPr>
              <a:t>electron</a:t>
            </a:r>
            <a:r>
              <a:rPr lang="en-US" altLang="cs-CZ" sz="2000" dirty="0">
                <a:solidFill>
                  <a:schemeClr val="tx1"/>
                </a:solidFill>
              </a:rPr>
              <a:t> in the </a:t>
            </a:r>
            <a:r>
              <a:rPr lang="en-US" altLang="cs-CZ" sz="2000" b="1" dirty="0">
                <a:solidFill>
                  <a:schemeClr val="tx1"/>
                </a:solidFill>
              </a:rPr>
              <a:t>hydrogen</a:t>
            </a:r>
            <a:r>
              <a:rPr lang="en-US" altLang="cs-CZ" sz="2000" dirty="0">
                <a:solidFill>
                  <a:schemeClr val="tx1"/>
                </a:solidFill>
              </a:rPr>
              <a:t> a</a:t>
            </a:r>
            <a:r>
              <a:rPr lang="cs-CZ" altLang="cs-CZ" sz="2000" dirty="0">
                <a:solidFill>
                  <a:schemeClr val="tx1"/>
                </a:solidFill>
              </a:rPr>
              <a:t>tom</a:t>
            </a:r>
          </a:p>
        </p:txBody>
      </p:sp>
      <p:sp>
        <p:nvSpPr>
          <p:cNvPr id="24586" name="Text Box 17">
            <a:extLst>
              <a:ext uri="{FF2B5EF4-FFF2-40B4-BE49-F238E27FC236}">
                <a16:creationId xmlns:a16="http://schemas.microsoft.com/office/drawing/2014/main" id="{A9A752F7-3F89-436A-8535-EF769A64C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6964" y="6583364"/>
            <a:ext cx="57610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cs-CZ" sz="1200">
                <a:solidFill>
                  <a:schemeClr val="tx1"/>
                </a:solidFill>
              </a:rPr>
              <a:t>according</a:t>
            </a:r>
            <a:r>
              <a:rPr lang="cs-CZ" altLang="cs-CZ" sz="1200">
                <a:solidFill>
                  <a:schemeClr val="tx1"/>
                </a:solidFill>
              </a:rPr>
              <a:t> http://hyperphysics.phy-astr.gsu.edu/hbase/quantum/hydsch.html</a:t>
            </a:r>
          </a:p>
        </p:txBody>
      </p:sp>
      <p:pic>
        <p:nvPicPr>
          <p:cNvPr id="11" name="Zástupný obsah 10" descr="Obsah obrázku hodiny&#10;&#10;Popis byl vytvořen automaticky">
            <a:extLst>
              <a:ext uri="{FF2B5EF4-FFF2-40B4-BE49-F238E27FC236}">
                <a16:creationId xmlns:a16="http://schemas.microsoft.com/office/drawing/2014/main" id="{CE307756-2033-42EE-8ADE-9C584EC7057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143" y="1524554"/>
            <a:ext cx="4577528" cy="1616211"/>
          </a:xfrm>
        </p:spPr>
      </p:pic>
    </p:spTree>
    <p:extLst>
      <p:ext uri="{BB962C8B-B14F-4D97-AF65-F5344CB8AC3E}">
        <p14:creationId xmlns:p14="http://schemas.microsoft.com/office/powerpoint/2010/main" val="163360958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číslo snímku 3">
            <a:extLst>
              <a:ext uri="{FF2B5EF4-FFF2-40B4-BE49-F238E27FC236}">
                <a16:creationId xmlns:a16="http://schemas.microsoft.com/office/drawing/2014/main" id="{54D58261-D079-4D60-90DE-CC4ACBA700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734CB90D-C185-4342-A06D-A10346C673C1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11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7C668FEA-09EB-4E0A-B034-AE19BBA433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025718" y="425712"/>
            <a:ext cx="8534400" cy="7192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Solution of the </a:t>
            </a:r>
            <a:r>
              <a:rPr lang="en-GB" altLang="cs-CZ" sz="3600" b="1" dirty="0">
                <a:solidFill>
                  <a:srgbClr val="0000DC"/>
                </a:solidFill>
              </a:rPr>
              <a:t>Schr</a:t>
            </a:r>
            <a:r>
              <a:rPr lang="en-GB" altLang="cs-CZ" sz="3600" b="1" dirty="0">
                <a:solidFill>
                  <a:srgbClr val="0000DC"/>
                </a:solidFill>
                <a:cs typeface="Arial" panose="020B0604020202020204" pitchFamily="34" charset="0"/>
              </a:rPr>
              <a:t>ö</a:t>
            </a:r>
            <a:r>
              <a:rPr lang="en-GB" altLang="cs-CZ" sz="3600" b="1" dirty="0">
                <a:solidFill>
                  <a:srgbClr val="0000DC"/>
                </a:solidFill>
              </a:rPr>
              <a:t>dinger</a:t>
            </a:r>
            <a:r>
              <a:rPr lang="en-US" altLang="cs-CZ" sz="3600" b="1" dirty="0">
                <a:solidFill>
                  <a:srgbClr val="0000DC"/>
                </a:solidFill>
              </a:rPr>
              <a:t> Equation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81BA60AD-ACEF-42A6-9735-254AFD84FF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073426" y="1916114"/>
            <a:ext cx="9148487" cy="39893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0850" indent="-450850" eaLnBrk="1" hangingPunct="1">
              <a:buFont typeface="Wingdings" panose="05000000000000000000" pitchFamily="2" charset="2"/>
              <a:buChar char="Ø"/>
            </a:pPr>
            <a:r>
              <a:rPr lang="en-GB" altLang="cs-CZ" sz="2800" dirty="0">
                <a:cs typeface="Arial" panose="020B0604020202020204" pitchFamily="34" charset="0"/>
              </a:rPr>
              <a:t>The solution of the </a:t>
            </a:r>
            <a:r>
              <a:rPr lang="en-GB" altLang="cs-CZ" sz="2800" dirty="0"/>
              <a:t>Schr</a:t>
            </a:r>
            <a:r>
              <a:rPr lang="en-GB" altLang="cs-CZ" sz="2800" dirty="0">
                <a:cs typeface="Arial" panose="020B0604020202020204" pitchFamily="34" charset="0"/>
              </a:rPr>
              <a:t>ödinger equation for the electron in the hydrogen atom leads to the </a:t>
            </a:r>
            <a:r>
              <a:rPr lang="en-GB" altLang="cs-CZ" sz="2800" b="1" dirty="0">
                <a:cs typeface="Arial" panose="020B0604020202020204" pitchFamily="34" charset="0"/>
              </a:rPr>
              <a:t>values of the energies</a:t>
            </a:r>
            <a:r>
              <a:rPr lang="en-GB" altLang="cs-CZ" sz="2800" dirty="0">
                <a:cs typeface="Arial" panose="020B0604020202020204" pitchFamily="34" charset="0"/>
              </a:rPr>
              <a:t> of the orbital electron.</a:t>
            </a:r>
            <a:endParaRPr lang="cs-CZ" altLang="cs-CZ" sz="2800" dirty="0">
              <a:cs typeface="Arial" panose="020B0604020202020204" pitchFamily="34" charset="0"/>
            </a:endParaRPr>
          </a:p>
          <a:p>
            <a:pPr marL="450850" indent="-450850" eaLnBrk="1" hangingPunct="1">
              <a:buFont typeface="Wingdings" panose="05000000000000000000" pitchFamily="2" charset="2"/>
              <a:buNone/>
            </a:pPr>
            <a:endParaRPr lang="en-GB" altLang="cs-CZ" sz="2800" dirty="0">
              <a:cs typeface="Arial" panose="020B0604020202020204" pitchFamily="34" charset="0"/>
            </a:endParaRPr>
          </a:p>
          <a:p>
            <a:pPr marL="450850" indent="-450850" eaLnBrk="1" hangingPunct="1">
              <a:buFont typeface="Wingdings" panose="05000000000000000000" pitchFamily="2" charset="2"/>
              <a:buChar char="Ø"/>
            </a:pPr>
            <a:r>
              <a:rPr lang="en-GB" altLang="cs-CZ" sz="2800" dirty="0"/>
              <a:t>The solution of the Schr</a:t>
            </a:r>
            <a:r>
              <a:rPr lang="en-GB" altLang="cs-CZ" sz="2800" dirty="0">
                <a:cs typeface="Arial" panose="020B0604020202020204" pitchFamily="34" charset="0"/>
              </a:rPr>
              <a:t>ödinger equation often leads to </a:t>
            </a:r>
            <a:r>
              <a:rPr lang="en-GB" altLang="cs-CZ" sz="2800" b="1" dirty="0">
                <a:cs typeface="Arial" panose="020B0604020202020204" pitchFamily="34" charset="0"/>
              </a:rPr>
              <a:t>numerical coefficients </a:t>
            </a:r>
            <a:r>
              <a:rPr lang="en-GB" altLang="cs-CZ" sz="2800" dirty="0">
                <a:cs typeface="Arial" panose="020B0604020202020204" pitchFamily="34" charset="0"/>
              </a:rPr>
              <a:t>which determine the possible values of energy. </a:t>
            </a:r>
            <a:r>
              <a:rPr lang="en-US" altLang="cs-CZ" sz="2800" dirty="0">
                <a:cs typeface="Arial" panose="020B0604020202020204" pitchFamily="34" charset="0"/>
              </a:rPr>
              <a:t>These numerical coefficients are called </a:t>
            </a:r>
            <a:r>
              <a:rPr lang="en-US" altLang="cs-CZ" sz="2800" b="1" dirty="0">
                <a:cs typeface="Arial" panose="020B0604020202020204" pitchFamily="34" charset="0"/>
              </a:rPr>
              <a:t>quantum numbers</a:t>
            </a:r>
          </a:p>
        </p:txBody>
      </p:sp>
    </p:spTree>
    <p:extLst>
      <p:ext uri="{BB962C8B-B14F-4D97-AF65-F5344CB8AC3E}">
        <p14:creationId xmlns:p14="http://schemas.microsoft.com/office/powerpoint/2010/main" val="2390580996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číslo snímku 3">
            <a:extLst>
              <a:ext uri="{FF2B5EF4-FFF2-40B4-BE49-F238E27FC236}">
                <a16:creationId xmlns:a16="http://schemas.microsoft.com/office/drawing/2014/main" id="{0FFF6553-0601-4DC5-A636-487581715C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7321D381-7601-4963-BFBA-2DF30C16F671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12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0BF2925D-A917-4D7E-91AB-0EE2B81348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Quantum numbers for Hydrogen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34C0065A-F183-4203-9823-1D0D8207DA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992313" y="1844675"/>
            <a:ext cx="8229600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cs-CZ" sz="2600" b="1" dirty="0"/>
              <a:t>Principal</a:t>
            </a:r>
            <a:r>
              <a:rPr lang="cs-CZ" altLang="cs-CZ" sz="2600" b="1" dirty="0"/>
              <a:t> </a:t>
            </a:r>
            <a:r>
              <a:rPr lang="cs-CZ" altLang="cs-CZ" sz="2600" dirty="0"/>
              <a:t> </a:t>
            </a:r>
            <a:r>
              <a:rPr lang="cs-CZ" altLang="cs-CZ" sz="2600" b="1" dirty="0"/>
              <a:t>n</a:t>
            </a:r>
            <a:r>
              <a:rPr lang="cs-CZ" altLang="cs-CZ" sz="2600" dirty="0"/>
              <a:t> = 1, 2, 3 …. (K, L, M, ….)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altLang="cs-CZ" sz="2600" b="1" dirty="0"/>
              <a:t>Orbital</a:t>
            </a:r>
            <a:r>
              <a:rPr lang="cs-CZ" altLang="cs-CZ" sz="2600" dirty="0"/>
              <a:t> </a:t>
            </a:r>
            <a:r>
              <a:rPr lang="en-US" altLang="cs-CZ" sz="2600" dirty="0"/>
              <a:t>for each</a:t>
            </a:r>
            <a:r>
              <a:rPr lang="cs-CZ" altLang="cs-CZ" sz="2600" dirty="0"/>
              <a:t> n   </a:t>
            </a:r>
            <a:r>
              <a:rPr lang="cs-CZ" altLang="cs-CZ" sz="2600" b="1" dirty="0"/>
              <a:t>l</a:t>
            </a:r>
            <a:r>
              <a:rPr lang="cs-CZ" altLang="cs-CZ" sz="2600" dirty="0"/>
              <a:t> = 0, 1, 2, …. n – 1 (s, p, d, f …)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600" b="1" dirty="0" err="1"/>
              <a:t>Magnetic</a:t>
            </a:r>
            <a:r>
              <a:rPr lang="cs-CZ" altLang="cs-CZ" sz="2600" dirty="0"/>
              <a:t> </a:t>
            </a:r>
            <a:r>
              <a:rPr lang="en-US" altLang="cs-CZ" sz="2600" dirty="0"/>
              <a:t>for each</a:t>
            </a:r>
            <a:r>
              <a:rPr lang="cs-CZ" altLang="cs-CZ" sz="2600" dirty="0"/>
              <a:t> l   </a:t>
            </a:r>
            <a:r>
              <a:rPr lang="en-US" altLang="cs-CZ" sz="2600" dirty="0"/>
              <a:t>  </a:t>
            </a:r>
            <a:r>
              <a:rPr lang="cs-CZ" altLang="cs-CZ" sz="2600" b="1" dirty="0"/>
              <a:t>m</a:t>
            </a:r>
            <a:r>
              <a:rPr lang="cs-CZ" altLang="cs-CZ" sz="2600" dirty="0"/>
              <a:t> = 0, </a:t>
            </a:r>
            <a:r>
              <a:rPr lang="en-US" altLang="cs-CZ" sz="2600" dirty="0">
                <a:cs typeface="Arial" panose="020B0604020202020204" pitchFamily="34" charset="0"/>
              </a:rPr>
              <a:t>±</a:t>
            </a:r>
            <a:r>
              <a:rPr lang="cs-CZ" altLang="cs-CZ" sz="2600" dirty="0">
                <a:cs typeface="Arial" panose="020B0604020202020204" pitchFamily="34" charset="0"/>
              </a:rPr>
              <a:t>1, </a:t>
            </a:r>
            <a:r>
              <a:rPr lang="en-US" altLang="cs-CZ" sz="2600" dirty="0">
                <a:cs typeface="Arial" panose="020B0604020202020204" pitchFamily="34" charset="0"/>
              </a:rPr>
              <a:t>±</a:t>
            </a:r>
            <a:r>
              <a:rPr lang="cs-CZ" altLang="cs-CZ" sz="2600" dirty="0">
                <a:cs typeface="Arial" panose="020B0604020202020204" pitchFamily="34" charset="0"/>
              </a:rPr>
              <a:t>2, …</a:t>
            </a:r>
            <a:r>
              <a:rPr lang="en-US" altLang="cs-CZ" sz="2600" dirty="0">
                <a:cs typeface="Arial" panose="020B0604020202020204" pitchFamily="34" charset="0"/>
              </a:rPr>
              <a:t>±</a:t>
            </a:r>
            <a:r>
              <a:rPr lang="cs-CZ" altLang="cs-CZ" sz="2600" dirty="0">
                <a:cs typeface="Arial" panose="020B0604020202020204" pitchFamily="34" charset="0"/>
              </a:rPr>
              <a:t>l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600" b="1" dirty="0">
                <a:cs typeface="Arial" panose="020B0604020202020204" pitchFamily="34" charset="0"/>
              </a:rPr>
              <a:t>Spin</a:t>
            </a:r>
            <a:r>
              <a:rPr lang="en-US" altLang="cs-CZ" sz="2600" b="1" dirty="0">
                <a:cs typeface="Arial" panose="020B0604020202020204" pitchFamily="34" charset="0"/>
              </a:rPr>
              <a:t> magnetic</a:t>
            </a:r>
            <a:r>
              <a:rPr lang="cs-CZ" altLang="cs-CZ" sz="2600" dirty="0">
                <a:cs typeface="Arial" panose="020B0604020202020204" pitchFamily="34" charset="0"/>
              </a:rPr>
              <a:t> </a:t>
            </a:r>
            <a:r>
              <a:rPr lang="en-US" altLang="cs-CZ" sz="2600" dirty="0"/>
              <a:t>for each</a:t>
            </a:r>
            <a:r>
              <a:rPr lang="cs-CZ" altLang="cs-CZ" sz="2600" dirty="0"/>
              <a:t> </a:t>
            </a:r>
            <a:r>
              <a:rPr lang="cs-CZ" altLang="cs-CZ" sz="2600" dirty="0">
                <a:cs typeface="Arial" panose="020B0604020202020204" pitchFamily="34" charset="0"/>
              </a:rPr>
              <a:t>m  </a:t>
            </a:r>
            <a:r>
              <a:rPr lang="cs-CZ" altLang="cs-CZ" sz="2600" b="1" dirty="0">
                <a:cs typeface="Arial" panose="020B0604020202020204" pitchFamily="34" charset="0"/>
              </a:rPr>
              <a:t>s</a:t>
            </a:r>
            <a:r>
              <a:rPr lang="cs-CZ" altLang="cs-CZ" sz="2600" dirty="0">
                <a:cs typeface="Arial" panose="020B0604020202020204" pitchFamily="34" charset="0"/>
              </a:rPr>
              <a:t> = </a:t>
            </a:r>
            <a:r>
              <a:rPr lang="en-US" altLang="cs-CZ" sz="2600" dirty="0">
                <a:cs typeface="Arial" panose="020B0604020202020204" pitchFamily="34" charset="0"/>
              </a:rPr>
              <a:t>±</a:t>
            </a:r>
            <a:r>
              <a:rPr lang="cs-CZ" altLang="cs-CZ" sz="2600" dirty="0">
                <a:cs typeface="Arial" panose="020B0604020202020204" pitchFamily="34" charset="0"/>
              </a:rPr>
              <a:t>1/2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endParaRPr lang="cs-CZ" altLang="cs-CZ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600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600" b="1" dirty="0">
                <a:cs typeface="Arial" panose="020B0604020202020204" pitchFamily="34" charset="0"/>
              </a:rPr>
              <a:t>Pauli </a:t>
            </a:r>
            <a:r>
              <a:rPr lang="en-US" altLang="cs-CZ" sz="2600" b="1" dirty="0">
                <a:cs typeface="Arial" panose="020B0604020202020204" pitchFamily="34" charset="0"/>
              </a:rPr>
              <a:t>exclusion </a:t>
            </a:r>
            <a:r>
              <a:rPr lang="cs-CZ" altLang="cs-CZ" sz="2600" b="1" dirty="0">
                <a:cs typeface="Arial" panose="020B0604020202020204" pitchFamily="34" charset="0"/>
              </a:rPr>
              <a:t>princip</a:t>
            </a:r>
            <a:r>
              <a:rPr lang="en-US" altLang="cs-CZ" sz="2600" b="1" dirty="0">
                <a:cs typeface="Arial" panose="020B0604020202020204" pitchFamily="34" charset="0"/>
              </a:rPr>
              <a:t>le</a:t>
            </a:r>
            <a:r>
              <a:rPr lang="cs-CZ" altLang="cs-CZ" sz="2600" dirty="0">
                <a:cs typeface="Arial" panose="020B0604020202020204" pitchFamily="34" charset="0"/>
              </a:rPr>
              <a:t> – </a:t>
            </a:r>
            <a:r>
              <a:rPr lang="en-US" altLang="cs-CZ" sz="2600" dirty="0">
                <a:cs typeface="Arial" panose="020B0604020202020204" pitchFamily="34" charset="0"/>
              </a:rPr>
              <a:t>in one atomic electron shell there cannot be present two or more electrons with the same set of quantum numbers.</a:t>
            </a:r>
          </a:p>
        </p:txBody>
      </p:sp>
    </p:spTree>
    <p:extLst>
      <p:ext uri="{BB962C8B-B14F-4D97-AF65-F5344CB8AC3E}">
        <p14:creationId xmlns:p14="http://schemas.microsoft.com/office/powerpoint/2010/main" val="2836759286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číslo snímku 5">
            <a:extLst>
              <a:ext uri="{FF2B5EF4-FFF2-40B4-BE49-F238E27FC236}">
                <a16:creationId xmlns:a16="http://schemas.microsoft.com/office/drawing/2014/main" id="{A176FA7D-DDB3-40AE-AFE4-0F1A95211A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0C5EEE64-ED68-466C-8C9E-E5EBCC4F8938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13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5FB67278-C017-437B-9954-16EF22E60A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Ionisation of Atoms</a:t>
            </a:r>
          </a:p>
        </p:txBody>
      </p:sp>
      <p:sp>
        <p:nvSpPr>
          <p:cNvPr id="30724" name="AutoShape 10" descr="Animation">
            <a:extLst>
              <a:ext uri="{FF2B5EF4-FFF2-40B4-BE49-F238E27FC236}">
                <a16:creationId xmlns:a16="http://schemas.microsoft.com/office/drawing/2014/main" id="{A7ACD6E2-33C5-4B3D-B8B6-8EBD44ABB8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25" name="AutoShape 12" descr="Animation">
            <a:extLst>
              <a:ext uri="{FF2B5EF4-FFF2-40B4-BE49-F238E27FC236}">
                <a16:creationId xmlns:a16="http://schemas.microsoft.com/office/drawing/2014/main" id="{A320F302-C10F-43C3-8C98-8920399A2D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26" name="AutoShape 14" descr="Animation">
            <a:extLst>
              <a:ext uri="{FF2B5EF4-FFF2-40B4-BE49-F238E27FC236}">
                <a16:creationId xmlns:a16="http://schemas.microsoft.com/office/drawing/2014/main" id="{FDED4B4C-8509-4B9A-9D4D-71A1EDD5C6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27" name="AutoShape 16" descr="Animation">
            <a:extLst>
              <a:ext uri="{FF2B5EF4-FFF2-40B4-BE49-F238E27FC236}">
                <a16:creationId xmlns:a16="http://schemas.microsoft.com/office/drawing/2014/main" id="{ADCA33F6-79DD-483B-8880-5B34FE04D1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28" name="AutoShape 18" descr="Animation">
            <a:extLst>
              <a:ext uri="{FF2B5EF4-FFF2-40B4-BE49-F238E27FC236}">
                <a16:creationId xmlns:a16="http://schemas.microsoft.com/office/drawing/2014/main" id="{3753C9DE-77D5-46F6-AA2F-3409C118F1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29" name="AutoShape 20" descr="Animation">
            <a:extLst>
              <a:ext uri="{FF2B5EF4-FFF2-40B4-BE49-F238E27FC236}">
                <a16:creationId xmlns:a16="http://schemas.microsoft.com/office/drawing/2014/main" id="{195E533A-0550-4DA9-A19E-EA62D9F545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038725" y="2895600"/>
            <a:ext cx="21145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 altLang="cs-CZ" sz="2000"/>
          </a:p>
        </p:txBody>
      </p:sp>
      <p:sp>
        <p:nvSpPr>
          <p:cNvPr id="30730" name="Text Box 26">
            <a:extLst>
              <a:ext uri="{FF2B5EF4-FFF2-40B4-BE49-F238E27FC236}">
                <a16:creationId xmlns:a16="http://schemas.microsoft.com/office/drawing/2014/main" id="{E631FD75-00D5-4B67-B05F-72ED146CB5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0825" y="4868863"/>
            <a:ext cx="367188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800" dirty="0">
                <a:solidFill>
                  <a:schemeClr val="tx1"/>
                </a:solidFill>
              </a:rPr>
              <a:t>Example of ionisation: </a:t>
            </a:r>
            <a:r>
              <a:rPr lang="en-GB" altLang="cs-CZ" sz="2800" dirty="0">
                <a:solidFill>
                  <a:srgbClr val="F01928"/>
                </a:solidFill>
              </a:rPr>
              <a:t>photoelectric effect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800" i="1" dirty="0" err="1">
                <a:solidFill>
                  <a:schemeClr val="tx1"/>
                </a:solidFill>
              </a:rPr>
              <a:t>h</a:t>
            </a:r>
            <a:r>
              <a:rPr lang="cs-CZ" altLang="cs-CZ" sz="2800" i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cs-CZ" altLang="cs-CZ" sz="2800" i="1" dirty="0" err="1">
                <a:solidFill>
                  <a:schemeClr val="tx1"/>
                </a:solidFill>
              </a:rPr>
              <a:t>f</a:t>
            </a:r>
            <a:r>
              <a:rPr lang="cs-CZ" altLang="cs-CZ" sz="2800" i="1" dirty="0">
                <a:solidFill>
                  <a:schemeClr val="tx1"/>
                </a:solidFill>
              </a:rPr>
              <a:t> = E</a:t>
            </a:r>
            <a:r>
              <a:rPr lang="en-US" altLang="cs-CZ" sz="2800" i="1" baseline="-25000" dirty="0">
                <a:solidFill>
                  <a:schemeClr val="tx1"/>
                </a:solidFill>
              </a:rPr>
              <a:t>b</a:t>
            </a:r>
            <a:r>
              <a:rPr lang="cs-CZ" altLang="cs-CZ" sz="2800" i="1" dirty="0">
                <a:solidFill>
                  <a:schemeClr val="tx1"/>
                </a:solidFill>
              </a:rPr>
              <a:t> + </a:t>
            </a:r>
            <a:r>
              <a:rPr lang="en-US" altLang="cs-CZ" sz="2000" i="1" dirty="0">
                <a:solidFill>
                  <a:schemeClr val="tx1"/>
                </a:solidFill>
              </a:rPr>
              <a:t>½</a:t>
            </a:r>
            <a:r>
              <a:rPr lang="cs-CZ" altLang="cs-CZ" sz="2000" i="1" dirty="0"/>
              <a:t> </a:t>
            </a:r>
            <a:r>
              <a:rPr lang="cs-CZ" altLang="cs-CZ" sz="2800" i="1" dirty="0">
                <a:solidFill>
                  <a:schemeClr val="tx1"/>
                </a:solidFill>
              </a:rPr>
              <a:t>m</a:t>
            </a:r>
            <a:r>
              <a:rPr lang="cs-CZ" altLang="cs-CZ" sz="28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··</a:t>
            </a:r>
            <a:r>
              <a:rPr lang="cs-CZ" altLang="cs-CZ" sz="2800" i="1" dirty="0">
                <a:solidFill>
                  <a:schemeClr val="tx1"/>
                </a:solidFill>
              </a:rPr>
              <a:t>v</a:t>
            </a:r>
            <a:r>
              <a:rPr lang="cs-CZ" altLang="cs-CZ" sz="2800" i="1" baseline="30000" dirty="0">
                <a:solidFill>
                  <a:schemeClr val="tx1"/>
                </a:solidFill>
              </a:rPr>
              <a:t>2</a:t>
            </a:r>
            <a:endParaRPr lang="cs-CZ" altLang="cs-CZ" sz="2800" i="1" dirty="0">
              <a:solidFill>
                <a:schemeClr val="tx1"/>
              </a:solidFill>
            </a:endParaRPr>
          </a:p>
        </p:txBody>
      </p:sp>
      <p:sp>
        <p:nvSpPr>
          <p:cNvPr id="30731" name="Text Box 28">
            <a:extLst>
              <a:ext uri="{FF2B5EF4-FFF2-40B4-BE49-F238E27FC236}">
                <a16:creationId xmlns:a16="http://schemas.microsoft.com/office/drawing/2014/main" id="{3C142F0F-DE5C-4EE2-A2D8-1BDDB4963B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03" y="1052513"/>
            <a:ext cx="96525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None/>
            </a:pPr>
            <a:r>
              <a:rPr lang="en-US" altLang="cs-CZ" sz="2400" dirty="0">
                <a:solidFill>
                  <a:schemeClr val="tx1"/>
                </a:solidFill>
              </a:rPr>
              <a:t>The binding energy of an electron </a:t>
            </a:r>
            <a:r>
              <a:rPr lang="cs-CZ" altLang="cs-CZ" sz="2400" i="1" dirty="0">
                <a:solidFill>
                  <a:schemeClr val="tx1"/>
                </a:solidFill>
              </a:rPr>
              <a:t>E</a:t>
            </a:r>
            <a:r>
              <a:rPr lang="en-US" altLang="cs-CZ" sz="2400" i="1" baseline="-25000" dirty="0">
                <a:solidFill>
                  <a:schemeClr val="tx1"/>
                </a:solidFill>
              </a:rPr>
              <a:t>b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>
                <a:solidFill>
                  <a:schemeClr val="tx1"/>
                </a:solidFill>
              </a:rPr>
              <a:t>is the energy that would be required to liberate the electron from its atom </a:t>
            </a:r>
            <a:r>
              <a:rPr lang="cs-CZ" altLang="cs-CZ" sz="2400" dirty="0">
                <a:solidFill>
                  <a:schemeClr val="tx1"/>
                </a:solidFill>
              </a:rPr>
              <a:t>– </a:t>
            </a:r>
            <a:r>
              <a:rPr lang="en-US" altLang="cs-CZ" sz="2400" dirty="0">
                <a:solidFill>
                  <a:schemeClr val="tx1"/>
                </a:solidFill>
              </a:rPr>
              <a:t>depends mainly on the principal quantum number.</a:t>
            </a:r>
            <a:endParaRPr lang="en-GB" altLang="cs-CZ" sz="2400" dirty="0">
              <a:solidFill>
                <a:schemeClr val="tx1"/>
              </a:solidFill>
            </a:endParaRPr>
          </a:p>
        </p:txBody>
      </p:sp>
      <p:grpSp>
        <p:nvGrpSpPr>
          <p:cNvPr id="30732" name="Group 35">
            <a:extLst>
              <a:ext uri="{FF2B5EF4-FFF2-40B4-BE49-F238E27FC236}">
                <a16:creationId xmlns:a16="http://schemas.microsoft.com/office/drawing/2014/main" id="{C8FA1C60-653F-441D-8ACE-2CE55EB116F7}"/>
              </a:ext>
            </a:extLst>
          </p:cNvPr>
          <p:cNvGrpSpPr>
            <a:grpSpLocks/>
          </p:cNvGrpSpPr>
          <p:nvPr/>
        </p:nvGrpSpPr>
        <p:grpSpPr bwMode="auto">
          <a:xfrm>
            <a:off x="1830388" y="4652964"/>
            <a:ext cx="4265612" cy="1824037"/>
            <a:chOff x="193" y="2931"/>
            <a:chExt cx="2687" cy="1149"/>
          </a:xfrm>
        </p:grpSpPr>
        <p:pic>
          <p:nvPicPr>
            <p:cNvPr id="30737" name="Picture 24" descr="o6_1">
              <a:extLst>
                <a:ext uri="{FF2B5EF4-FFF2-40B4-BE49-F238E27FC236}">
                  <a16:creationId xmlns:a16="http://schemas.microsoft.com/office/drawing/2014/main" id="{F9B9A98F-D914-4084-B9F1-F50AF14DB1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931"/>
              <a:ext cx="2676" cy="1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38" name="Text Box 29">
              <a:extLst>
                <a:ext uri="{FF2B5EF4-FFF2-40B4-BE49-F238E27FC236}">
                  <a16:creationId xmlns:a16="http://schemas.microsoft.com/office/drawing/2014/main" id="{7287843A-60B0-4EA9-94B7-837CB0E5AC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92" y="3067"/>
              <a:ext cx="1147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1200" b="1">
                  <a:solidFill>
                    <a:schemeClr val="tx1"/>
                  </a:solidFill>
                </a:rPr>
                <a:t>Secondary electron</a:t>
              </a:r>
            </a:p>
          </p:txBody>
        </p:sp>
        <p:sp>
          <p:nvSpPr>
            <p:cNvPr id="30739" name="Text Box 30">
              <a:extLst>
                <a:ext uri="{FF2B5EF4-FFF2-40B4-BE49-F238E27FC236}">
                  <a16:creationId xmlns:a16="http://schemas.microsoft.com/office/drawing/2014/main" id="{78755BB1-8F18-4F66-BBBD-012DB64E26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" y="3367"/>
              <a:ext cx="908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1200" b="1">
                  <a:solidFill>
                    <a:schemeClr val="tx1"/>
                  </a:solidFill>
                </a:rPr>
                <a:t>Primary photon</a:t>
              </a:r>
            </a:p>
          </p:txBody>
        </p:sp>
      </p:grpSp>
      <p:grpSp>
        <p:nvGrpSpPr>
          <p:cNvPr id="30733" name="Group 33">
            <a:extLst>
              <a:ext uri="{FF2B5EF4-FFF2-40B4-BE49-F238E27FC236}">
                <a16:creationId xmlns:a16="http://schemas.microsoft.com/office/drawing/2014/main" id="{7C33E64A-2D90-49D7-9BF3-D2DCABFA4118}"/>
              </a:ext>
            </a:extLst>
          </p:cNvPr>
          <p:cNvGrpSpPr>
            <a:grpSpLocks/>
          </p:cNvGrpSpPr>
          <p:nvPr/>
        </p:nvGrpSpPr>
        <p:grpSpPr bwMode="auto">
          <a:xfrm>
            <a:off x="1919288" y="2420939"/>
            <a:ext cx="4176712" cy="1951037"/>
            <a:chOff x="340" y="1842"/>
            <a:chExt cx="2631" cy="1229"/>
          </a:xfrm>
        </p:grpSpPr>
        <p:graphicFrame>
          <p:nvGraphicFramePr>
            <p:cNvPr id="30734" name="Object 22">
              <a:extLst>
                <a:ext uri="{FF2B5EF4-FFF2-40B4-BE49-F238E27FC236}">
                  <a16:creationId xmlns:a16="http://schemas.microsoft.com/office/drawing/2014/main" id="{47CAD594-C17B-4D65-A945-D0A14EAB970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" y="1842"/>
            <a:ext cx="2631" cy="12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astrový obraz" r:id="rId4" imgW="5152381" imgH="2400635" progId="Obraz programu Malování">
                    <p:embed/>
                  </p:oleObj>
                </mc:Choice>
                <mc:Fallback>
                  <p:oleObj name="Rastrový obraz" r:id="rId4" imgW="5152381" imgH="2400635" progId="Obraz programu Malování">
                    <p:embed/>
                    <p:pic>
                      <p:nvPicPr>
                        <p:cNvPr id="30734" name="Object 22">
                          <a:extLst>
                            <a:ext uri="{FF2B5EF4-FFF2-40B4-BE49-F238E27FC236}">
                              <a16:creationId xmlns:a16="http://schemas.microsoft.com/office/drawing/2014/main" id="{47CAD594-C17B-4D65-A945-D0A14EAB970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1842"/>
                          <a:ext cx="2631" cy="12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ctr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735" name="Text Box 31">
              <a:extLst>
                <a:ext uri="{FF2B5EF4-FFF2-40B4-BE49-F238E27FC236}">
                  <a16:creationId xmlns:a16="http://schemas.microsoft.com/office/drawing/2014/main" id="{AEF089A3-356A-46F7-9813-610E3F9756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840"/>
              <a:ext cx="862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800">
                  <a:solidFill>
                    <a:schemeClr val="tx1"/>
                  </a:solidFill>
                </a:rPr>
                <a:t>excitation</a:t>
              </a:r>
              <a:endParaRPr lang="en-GB" altLang="cs-CZ" sz="1800">
                <a:solidFill>
                  <a:schemeClr val="tx1"/>
                </a:solidFill>
              </a:endParaRPr>
            </a:p>
          </p:txBody>
        </p:sp>
        <p:sp>
          <p:nvSpPr>
            <p:cNvPr id="30736" name="Text Box 32">
              <a:extLst>
                <a:ext uri="{FF2B5EF4-FFF2-40B4-BE49-F238E27FC236}">
                  <a16:creationId xmlns:a16="http://schemas.microsoft.com/office/drawing/2014/main" id="{D4BA6A4E-0FB0-41FC-9004-244D59E084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82" y="2840"/>
              <a:ext cx="817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1800">
                  <a:solidFill>
                    <a:schemeClr val="tx1"/>
                  </a:solidFill>
                </a:rPr>
                <a:t>ionisation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963875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číslo snímku 3">
            <a:extLst>
              <a:ext uri="{FF2B5EF4-FFF2-40B4-BE49-F238E27FC236}">
                <a16:creationId xmlns:a16="http://schemas.microsoft.com/office/drawing/2014/main" id="{F2BD4161-94A2-4790-9B2E-306AC7D2A1C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90C59BD2-3021-4530-98B7-02E8E91E2436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14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9EF94F8D-D04E-4F5A-B98C-12943A468F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992313" y="404814"/>
            <a:ext cx="5020737" cy="738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Emission Spectra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32772" name="Text Box 5">
            <a:extLst>
              <a:ext uri="{FF2B5EF4-FFF2-40B4-BE49-F238E27FC236}">
                <a16:creationId xmlns:a16="http://schemas.microsoft.com/office/drawing/2014/main" id="{1434BD1A-6F7F-47DA-B23A-FBE2FD1541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2125" y="1125538"/>
            <a:ext cx="237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GB" altLang="cs-CZ" sz="2400">
              <a:solidFill>
                <a:schemeClr val="tx1"/>
              </a:solidFill>
            </a:endParaRPr>
          </a:p>
        </p:txBody>
      </p:sp>
      <p:sp>
        <p:nvSpPr>
          <p:cNvPr id="32773" name="Text Box 6">
            <a:extLst>
              <a:ext uri="{FF2B5EF4-FFF2-40B4-BE49-F238E27FC236}">
                <a16:creationId xmlns:a16="http://schemas.microsoft.com/office/drawing/2014/main" id="{15D8D942-8226-4097-8B22-FD6D11E07C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9773" y="5013326"/>
            <a:ext cx="94938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chemeClr val="tx1"/>
                </a:solidFill>
              </a:rPr>
              <a:t>De</a:t>
            </a:r>
            <a:r>
              <a:rPr lang="en-GB" altLang="cs-CZ" sz="2400" dirty="0" err="1">
                <a:solidFill>
                  <a:schemeClr val="tx1"/>
                </a:solidFill>
              </a:rPr>
              <a:t>xcitations</a:t>
            </a:r>
            <a:r>
              <a:rPr lang="en-US" altLang="cs-CZ" sz="2400" dirty="0">
                <a:solidFill>
                  <a:schemeClr val="tx1"/>
                </a:solidFill>
              </a:rPr>
              <a:t> between </a:t>
            </a:r>
            <a:r>
              <a:rPr lang="en-US" altLang="cs-CZ" sz="2400" i="1" dirty="0">
                <a:solidFill>
                  <a:schemeClr val="tx1"/>
                </a:solidFill>
              </a:rPr>
              <a:t>discrete</a:t>
            </a:r>
            <a:r>
              <a:rPr lang="en-US" altLang="cs-CZ" sz="2400" dirty="0">
                <a:solidFill>
                  <a:schemeClr val="tx1"/>
                </a:solidFill>
              </a:rPr>
              <a:t> energy levels result in emitted photons with only certain </a:t>
            </a:r>
            <a:r>
              <a:rPr lang="cs-CZ" altLang="cs-CZ" sz="2400" i="1" dirty="0" err="1">
                <a:solidFill>
                  <a:schemeClr val="tx1"/>
                </a:solidFill>
              </a:rPr>
              <a:t>discrete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>
                <a:solidFill>
                  <a:schemeClr val="tx1"/>
                </a:solidFill>
              </a:rPr>
              <a:t>energies, i.e. radiation of certain frequencies/wavelengths.</a:t>
            </a:r>
            <a:endParaRPr lang="cs-CZ" altLang="cs-CZ" sz="2400" dirty="0">
              <a:solidFill>
                <a:schemeClr val="tx1"/>
              </a:solidFill>
            </a:endParaRPr>
          </a:p>
        </p:txBody>
      </p:sp>
      <p:grpSp>
        <p:nvGrpSpPr>
          <p:cNvPr id="32774" name="Group 10">
            <a:extLst>
              <a:ext uri="{FF2B5EF4-FFF2-40B4-BE49-F238E27FC236}">
                <a16:creationId xmlns:a16="http://schemas.microsoft.com/office/drawing/2014/main" id="{EDE0D9DF-B68C-47A8-9CA5-CA6A80D36837}"/>
              </a:ext>
            </a:extLst>
          </p:cNvPr>
          <p:cNvGrpSpPr>
            <a:grpSpLocks/>
          </p:cNvGrpSpPr>
          <p:nvPr/>
        </p:nvGrpSpPr>
        <p:grpSpPr bwMode="auto">
          <a:xfrm>
            <a:off x="1992314" y="1052514"/>
            <a:ext cx="6192837" cy="3889375"/>
            <a:chOff x="340" y="709"/>
            <a:chExt cx="3765" cy="2348"/>
          </a:xfrm>
        </p:grpSpPr>
        <p:graphicFrame>
          <p:nvGraphicFramePr>
            <p:cNvPr id="32777" name="Object 3">
              <a:extLst>
                <a:ext uri="{FF2B5EF4-FFF2-40B4-BE49-F238E27FC236}">
                  <a16:creationId xmlns:a16="http://schemas.microsoft.com/office/drawing/2014/main" id="{5614B278-E9FF-459B-9A8E-B4099C74E55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" y="709"/>
            <a:ext cx="3765" cy="234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astrový obrázek" r:id="rId3" imgW="4428571" imgH="2762636" progId="Paint.Picture">
                    <p:embed/>
                  </p:oleObj>
                </mc:Choice>
                <mc:Fallback>
                  <p:oleObj name="Rastrový obrázek" r:id="rId3" imgW="4428571" imgH="2762636" progId="Paint.Picture">
                    <p:embed/>
                    <p:pic>
                      <p:nvPicPr>
                        <p:cNvPr id="32777" name="Object 3">
                          <a:extLst>
                            <a:ext uri="{FF2B5EF4-FFF2-40B4-BE49-F238E27FC236}">
                              <a16:creationId xmlns:a16="http://schemas.microsoft.com/office/drawing/2014/main" id="{5614B278-E9FF-459B-9A8E-B4099C74E553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709"/>
                          <a:ext cx="3765" cy="234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778" name="Text Box 7">
              <a:extLst>
                <a:ext uri="{FF2B5EF4-FFF2-40B4-BE49-F238E27FC236}">
                  <a16:creationId xmlns:a16="http://schemas.microsoft.com/office/drawing/2014/main" id="{C5D20843-9919-4560-8748-A10743BA82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9" y="890"/>
              <a:ext cx="499" cy="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600" b="1">
                  <a:solidFill>
                    <a:schemeClr val="tx1"/>
                  </a:solidFill>
                </a:rPr>
                <a:t>slits</a:t>
              </a:r>
              <a:endParaRPr lang="en-GB" altLang="cs-CZ" sz="1600" b="1">
                <a:solidFill>
                  <a:schemeClr val="tx1"/>
                </a:solidFill>
              </a:endParaRPr>
            </a:p>
          </p:txBody>
        </p:sp>
        <p:sp>
          <p:nvSpPr>
            <p:cNvPr id="32779" name="Text Box 8">
              <a:extLst>
                <a:ext uri="{FF2B5EF4-FFF2-40B4-BE49-F238E27FC236}">
                  <a16:creationId xmlns:a16="http://schemas.microsoft.com/office/drawing/2014/main" id="{473B2799-031E-472C-9288-10F3AD4F4E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9" y="1026"/>
              <a:ext cx="590" cy="20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600" b="1">
                  <a:solidFill>
                    <a:schemeClr val="tx1"/>
                  </a:solidFill>
                </a:rPr>
                <a:t>prism</a:t>
              </a:r>
              <a:endParaRPr lang="en-GB" altLang="cs-CZ" sz="1600" b="1">
                <a:solidFill>
                  <a:schemeClr val="tx1"/>
                </a:solidFill>
              </a:endParaRPr>
            </a:p>
          </p:txBody>
        </p:sp>
        <p:sp>
          <p:nvSpPr>
            <p:cNvPr id="32780" name="Text Box 9">
              <a:extLst>
                <a:ext uri="{FF2B5EF4-FFF2-40B4-BE49-F238E27FC236}">
                  <a16:creationId xmlns:a16="http://schemas.microsoft.com/office/drawing/2014/main" id="{7E59C156-8692-4471-A0EE-56D7A2EA5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" y="2432"/>
              <a:ext cx="1225" cy="3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cs-CZ" sz="1600" b="1">
                  <a:solidFill>
                    <a:schemeClr val="tx1"/>
                  </a:solidFill>
                </a:rPr>
                <a:t>Hydrogen discharge tube</a:t>
              </a:r>
              <a:endParaRPr lang="en-GB" altLang="cs-CZ" sz="1600" b="1">
                <a:solidFill>
                  <a:schemeClr val="tx1"/>
                </a:solidFill>
              </a:endParaRPr>
            </a:p>
          </p:txBody>
        </p:sp>
      </p:grpSp>
      <p:sp>
        <p:nvSpPr>
          <p:cNvPr id="32775" name="Rectangle 11">
            <a:extLst>
              <a:ext uri="{FF2B5EF4-FFF2-40B4-BE49-F238E27FC236}">
                <a16:creationId xmlns:a16="http://schemas.microsoft.com/office/drawing/2014/main" id="{BFD89899-B65C-4B57-BE74-88DFA4C1AD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83564" y="1125539"/>
            <a:ext cx="266382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000" b="1">
                <a:solidFill>
                  <a:schemeClr val="tx1"/>
                </a:solidFill>
              </a:rPr>
              <a:t>Visible</a:t>
            </a:r>
            <a:r>
              <a:rPr lang="en-US" altLang="cs-CZ" sz="2000">
                <a:solidFill>
                  <a:schemeClr val="tx1"/>
                </a:solidFill>
              </a:rPr>
              <a:t> emission spectrum of </a:t>
            </a:r>
            <a:r>
              <a:rPr lang="cs-CZ" altLang="cs-CZ" sz="2000">
                <a:solidFill>
                  <a:schemeClr val="tx1"/>
                </a:solidFill>
              </a:rPr>
              <a:t> </a:t>
            </a:r>
            <a:r>
              <a:rPr lang="en-US" altLang="cs-CZ" sz="2000" b="1">
                <a:solidFill>
                  <a:schemeClr val="tx1"/>
                </a:solidFill>
              </a:rPr>
              <a:t>hydrogen</a:t>
            </a:r>
            <a:r>
              <a:rPr lang="cs-CZ" altLang="cs-CZ" sz="200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2776" name="Rectangle 12">
            <a:extLst>
              <a:ext uri="{FF2B5EF4-FFF2-40B4-BE49-F238E27FC236}">
                <a16:creationId xmlns:a16="http://schemas.microsoft.com/office/drawing/2014/main" id="{332B10EB-D624-473B-934F-AC962437D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4364" y="6583364"/>
            <a:ext cx="4973637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200">
                <a:solidFill>
                  <a:schemeClr val="tx1"/>
                </a:solidFill>
              </a:rPr>
              <a:t>http://chemed.chem.purdue.edu/genchem/topicreview/bp/ch6/bohr.html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39FAF0ED-02BA-4E85-A749-AA9586662D9C}"/>
              </a:ext>
            </a:extLst>
          </p:cNvPr>
          <p:cNvSpPr txBox="1"/>
          <p:nvPr/>
        </p:nvSpPr>
        <p:spPr>
          <a:xfrm>
            <a:off x="8400256" y="2492897"/>
            <a:ext cx="18105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tx1"/>
                </a:solidFill>
              </a:rPr>
              <a:t>modro- = </a:t>
            </a:r>
            <a:r>
              <a:rPr lang="cs-CZ" sz="1800" dirty="0" err="1">
                <a:solidFill>
                  <a:schemeClr val="tx1"/>
                </a:solidFill>
              </a:rPr>
              <a:t>bluish</a:t>
            </a:r>
            <a:endParaRPr lang="cs-CZ" sz="1800" dirty="0">
              <a:solidFill>
                <a:schemeClr val="tx1"/>
              </a:solidFill>
            </a:endParaRPr>
          </a:p>
          <a:p>
            <a:r>
              <a:rPr lang="cs-CZ" sz="1800" dirty="0" err="1">
                <a:solidFill>
                  <a:schemeClr val="tx1"/>
                </a:solidFill>
              </a:rPr>
              <a:t>Learn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the</a:t>
            </a:r>
            <a:r>
              <a:rPr lang="cs-CZ" sz="1800" dirty="0">
                <a:solidFill>
                  <a:schemeClr val="tx1"/>
                </a:solidFill>
              </a:rPr>
              <a:t> Czech </a:t>
            </a:r>
            <a:r>
              <a:rPr lang="cs-CZ" sz="1800" dirty="0" err="1">
                <a:solidFill>
                  <a:schemeClr val="tx1"/>
                </a:solidFill>
              </a:rPr>
              <a:t>names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of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 err="1">
                <a:solidFill>
                  <a:schemeClr val="tx1"/>
                </a:solidFill>
              </a:rPr>
              <a:t>colours</a:t>
            </a:r>
            <a:r>
              <a:rPr lang="cs-CZ" sz="1800" dirty="0">
                <a:solidFill>
                  <a:schemeClr val="tx1"/>
                </a:solidFill>
              </a:rPr>
              <a:t> </a:t>
            </a:r>
            <a:r>
              <a:rPr lang="cs-CZ" sz="1800" dirty="0">
                <a:solidFill>
                  <a:schemeClr val="tx1"/>
                </a:solidFill>
                <a:sym typeface="Wingdings" panose="05000000000000000000" pitchFamily="2" charset="2"/>
              </a:rPr>
              <a:t></a:t>
            </a:r>
            <a:endParaRPr lang="en-GB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050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číslo snímku 3">
            <a:extLst>
              <a:ext uri="{FF2B5EF4-FFF2-40B4-BE49-F238E27FC236}">
                <a16:creationId xmlns:a16="http://schemas.microsoft.com/office/drawing/2014/main" id="{5B5BD5F4-6145-4685-B790-8D80E25B94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5BB0DD44-73A7-4970-80B7-39571D499A9F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15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4819" name="Rectangle 4">
            <a:extLst>
              <a:ext uri="{FF2B5EF4-FFF2-40B4-BE49-F238E27FC236}">
                <a16:creationId xmlns:a16="http://schemas.microsoft.com/office/drawing/2014/main" id="{FB9E312A-32AB-4DE6-9697-5CBC610792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248526" y="549276"/>
            <a:ext cx="3025775" cy="5891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>
              <a:lnSpc>
                <a:spcPct val="100000"/>
              </a:lnSpc>
            </a:pPr>
            <a:r>
              <a:rPr lang="en-US" altLang="cs-CZ" sz="3600" b="1" dirty="0">
                <a:solidFill>
                  <a:schemeClr val="tx1"/>
                </a:solidFill>
              </a:rPr>
              <a:t>Hydrogen spectrum again</a:t>
            </a:r>
            <a:br>
              <a:rPr lang="cs-CZ" altLang="cs-CZ" sz="4800" dirty="0">
                <a:solidFill>
                  <a:srgbClr val="FFFFCC"/>
                </a:solidFill>
              </a:rPr>
            </a:br>
            <a:br>
              <a:rPr lang="cs-CZ" altLang="cs-CZ" sz="4800" dirty="0">
                <a:solidFill>
                  <a:srgbClr val="FFFFCC"/>
                </a:solidFill>
              </a:rPr>
            </a:br>
            <a:r>
              <a:rPr lang="en-US" altLang="cs-CZ" sz="3200" dirty="0">
                <a:solidFill>
                  <a:srgbClr val="FF99FF"/>
                </a:solidFill>
              </a:rPr>
              <a:t>magenta</a:t>
            </a:r>
            <a:r>
              <a:rPr lang="cs-CZ" altLang="cs-CZ" sz="3200" dirty="0">
                <a:solidFill>
                  <a:srgbClr val="CC99FF"/>
                </a:solidFill>
              </a:rPr>
              <a:t>,</a:t>
            </a:r>
            <a:r>
              <a:rPr lang="cs-CZ" altLang="cs-CZ" sz="3200" dirty="0">
                <a:solidFill>
                  <a:srgbClr val="FFFFCC"/>
                </a:solidFill>
              </a:rPr>
              <a:t> </a:t>
            </a:r>
            <a:r>
              <a:rPr lang="en-US" altLang="cs-CZ" sz="3200" dirty="0">
                <a:solidFill>
                  <a:srgbClr val="00FFFF"/>
                </a:solidFill>
              </a:rPr>
              <a:t>cyan</a:t>
            </a:r>
            <a:r>
              <a:rPr lang="cs-CZ" altLang="cs-CZ" sz="3200" dirty="0">
                <a:solidFill>
                  <a:srgbClr val="FFFFCC"/>
                </a:solidFill>
              </a:rPr>
              <a:t> </a:t>
            </a:r>
            <a:r>
              <a:rPr lang="en-GB" altLang="cs-CZ" sz="3200" dirty="0">
                <a:solidFill>
                  <a:schemeClr val="tx1"/>
                </a:solidFill>
              </a:rPr>
              <a:t>and</a:t>
            </a:r>
            <a:r>
              <a:rPr lang="cs-CZ" altLang="cs-CZ" sz="3200" dirty="0">
                <a:solidFill>
                  <a:schemeClr val="tx1"/>
                </a:solidFill>
              </a:rPr>
              <a:t> </a:t>
            </a:r>
            <a:r>
              <a:rPr lang="en-US" altLang="cs-CZ" sz="3200" dirty="0">
                <a:solidFill>
                  <a:srgbClr val="FF0000"/>
                </a:solidFill>
              </a:rPr>
              <a:t>red</a:t>
            </a:r>
            <a:r>
              <a:rPr lang="en-US" altLang="cs-CZ" sz="3200" dirty="0">
                <a:solidFill>
                  <a:srgbClr val="FF0066"/>
                </a:solidFill>
              </a:rPr>
              <a:t> </a:t>
            </a:r>
            <a:r>
              <a:rPr lang="en-US" altLang="cs-CZ" sz="3200" dirty="0">
                <a:solidFill>
                  <a:schemeClr val="tx1"/>
                </a:solidFill>
              </a:rPr>
              <a:t>line</a:t>
            </a:r>
            <a:br>
              <a:rPr lang="cs-CZ" altLang="cs-CZ" sz="3200" dirty="0">
                <a:solidFill>
                  <a:schemeClr val="tx1"/>
                </a:solidFill>
              </a:rPr>
            </a:br>
            <a:br>
              <a:rPr lang="cs-CZ" altLang="cs-CZ" sz="3200" dirty="0">
                <a:solidFill>
                  <a:schemeClr val="tx1"/>
                </a:solidFill>
              </a:rPr>
            </a:br>
            <a:br>
              <a:rPr lang="cs-CZ" altLang="cs-CZ" sz="3200" dirty="0">
                <a:solidFill>
                  <a:schemeClr val="tx1"/>
                </a:solidFill>
              </a:rPr>
            </a:br>
            <a:r>
              <a:rPr lang="en-US" altLang="cs-CZ" sz="1600" dirty="0">
                <a:solidFill>
                  <a:schemeClr val="tx1"/>
                </a:solidFill>
              </a:rPr>
              <a:t>according h</a:t>
            </a:r>
            <a:r>
              <a:rPr lang="cs-CZ" altLang="cs-CZ" sz="1600" dirty="0">
                <a:solidFill>
                  <a:schemeClr val="tx1"/>
                </a:solidFill>
              </a:rPr>
              <a:t>ttp://cwx.prenhall.com/bookbind/pubbooks/hillchem3/medialib/media_portfolio/text_images/CH07/FG07_19.JPG</a:t>
            </a:r>
          </a:p>
        </p:txBody>
      </p:sp>
      <p:graphicFrame>
        <p:nvGraphicFramePr>
          <p:cNvPr id="34820" name="Object 6">
            <a:extLst>
              <a:ext uri="{FF2B5EF4-FFF2-40B4-BE49-F238E27FC236}">
                <a16:creationId xmlns:a16="http://schemas.microsoft.com/office/drawing/2014/main" id="{DFBB2A6A-7F6F-45CD-B4F0-F41A26A3D6E0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063750" y="549275"/>
          <a:ext cx="4737100" cy="575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4409524" imgH="5361905" progId="Paint.Picture">
                  <p:embed/>
                </p:oleObj>
              </mc:Choice>
              <mc:Fallback>
                <p:oleObj name="Rastrový obrázek" r:id="rId3" imgW="4409524" imgH="5361905" progId="Paint.Picture">
                  <p:embed/>
                  <p:pic>
                    <p:nvPicPr>
                      <p:cNvPr id="34820" name="Object 6">
                        <a:extLst>
                          <a:ext uri="{FF2B5EF4-FFF2-40B4-BE49-F238E27FC236}">
                            <a16:creationId xmlns:a16="http://schemas.microsoft.com/office/drawing/2014/main" id="{DFBB2A6A-7F6F-45CD-B4F0-F41A26A3D6E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0" y="549275"/>
                        <a:ext cx="4737100" cy="575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7">
            <a:extLst>
              <a:ext uri="{FF2B5EF4-FFF2-40B4-BE49-F238E27FC236}">
                <a16:creationId xmlns:a16="http://schemas.microsoft.com/office/drawing/2014/main" id="{A14885B4-6C0A-4527-8995-364BF2AB35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1" y="692150"/>
            <a:ext cx="1152525" cy="73866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400" b="1">
                <a:solidFill>
                  <a:schemeClr val="tx1"/>
                </a:solidFill>
              </a:rPr>
              <a:t>Excitation of electrons</a:t>
            </a:r>
            <a:endParaRPr lang="en-GB" altLang="cs-CZ" sz="1400" b="1">
              <a:solidFill>
                <a:schemeClr val="tx1"/>
              </a:solidFill>
            </a:endParaRPr>
          </a:p>
        </p:txBody>
      </p:sp>
      <p:sp>
        <p:nvSpPr>
          <p:cNvPr id="34822" name="Text Box 8">
            <a:extLst>
              <a:ext uri="{FF2B5EF4-FFF2-40B4-BE49-F238E27FC236}">
                <a16:creationId xmlns:a16="http://schemas.microsoft.com/office/drawing/2014/main" id="{0921991C-16B0-4DA6-B15B-2996883D2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5276" y="1125539"/>
            <a:ext cx="100806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400" b="1">
                <a:solidFill>
                  <a:schemeClr val="tx1"/>
                </a:solidFill>
              </a:rPr>
              <a:t>Emission of light</a:t>
            </a:r>
            <a:endParaRPr lang="en-GB" altLang="cs-CZ" sz="1400" b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062717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číslo snímku 3">
            <a:extLst>
              <a:ext uri="{FF2B5EF4-FFF2-40B4-BE49-F238E27FC236}">
                <a16:creationId xmlns:a16="http://schemas.microsoft.com/office/drawing/2014/main" id="{A0E7EF68-CF66-4DCA-B87E-CC7A2085A2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E49C5C5D-7A2B-40FA-BEFC-6ACEFB18F905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16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CFAA3F08-2ED8-4C09-A4D7-86A6E49974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Excitation (absorption) Spectra for Atoms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graphicFrame>
        <p:nvGraphicFramePr>
          <p:cNvPr id="36868" name="Object 3">
            <a:extLst>
              <a:ext uri="{FF2B5EF4-FFF2-40B4-BE49-F238E27FC236}">
                <a16:creationId xmlns:a16="http://schemas.microsoft.com/office/drawing/2014/main" id="{2A314C29-9987-4673-8F16-19A993DEB80A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1847851" y="3644901"/>
          <a:ext cx="8532813" cy="178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5858693" imgH="1228571" progId="Obraz programu Malování">
                  <p:embed/>
                </p:oleObj>
              </mc:Choice>
              <mc:Fallback>
                <p:oleObj name="Rastrový obraz" r:id="rId3" imgW="5858693" imgH="1228571" progId="Obraz programu Malování">
                  <p:embed/>
                  <p:pic>
                    <p:nvPicPr>
                      <p:cNvPr id="36868" name="Object 3">
                        <a:extLst>
                          <a:ext uri="{FF2B5EF4-FFF2-40B4-BE49-F238E27FC236}">
                            <a16:creationId xmlns:a16="http://schemas.microsoft.com/office/drawing/2014/main" id="{2A314C29-9987-4673-8F16-19A993DEB80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1" y="3644901"/>
                        <a:ext cx="8532813" cy="178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9" name="Text Box 5">
            <a:extLst>
              <a:ext uri="{FF2B5EF4-FFF2-40B4-BE49-F238E27FC236}">
                <a16:creationId xmlns:a16="http://schemas.microsoft.com/office/drawing/2014/main" id="{0ACF5CD3-A983-41DF-9FD4-E5F47CB77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1916114"/>
            <a:ext cx="7848600" cy="118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400" dirty="0">
                <a:solidFill>
                  <a:schemeClr val="tx1"/>
                </a:solidFill>
              </a:rPr>
              <a:t>Absorption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en-US" altLang="cs-CZ" sz="2400" dirty="0">
                <a:solidFill>
                  <a:schemeClr val="tx1"/>
                </a:solidFill>
              </a:rPr>
              <a:t>lines in visible spectrum of sun light</a:t>
            </a:r>
            <a:r>
              <a:rPr lang="cs-CZ" altLang="cs-CZ" sz="2400" dirty="0">
                <a:solidFill>
                  <a:schemeClr val="tx1"/>
                </a:solidFill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chemeClr val="tx1"/>
                </a:solidFill>
              </a:rPr>
              <a:t>Wavelengths are given in </a:t>
            </a:r>
            <a:r>
              <a:rPr lang="en-GB" altLang="cs-CZ" sz="2000" dirty="0" err="1">
                <a:solidFill>
                  <a:schemeClr val="tx1"/>
                </a:solidFill>
              </a:rPr>
              <a:t>Angstr</a:t>
            </a:r>
            <a:r>
              <a:rPr lang="en-GB" altLang="cs-CZ" sz="2000" dirty="0" err="1">
                <a:solidFill>
                  <a:schemeClr val="tx1"/>
                </a:solidFill>
                <a:cs typeface="Arial" panose="020B0604020202020204" pitchFamily="34" charset="0"/>
              </a:rPr>
              <a:t>öms</a:t>
            </a:r>
            <a:r>
              <a:rPr lang="en-GB" altLang="cs-CZ" sz="2000" dirty="0">
                <a:solidFill>
                  <a:schemeClr val="tx1"/>
                </a:solidFill>
                <a:cs typeface="Arial" panose="020B0604020202020204" pitchFamily="34" charset="0"/>
              </a:rPr>
              <a:t> (Å</a:t>
            </a:r>
            <a:r>
              <a:rPr lang="en-GB" altLang="cs-CZ" sz="2000" dirty="0">
                <a:solidFill>
                  <a:schemeClr val="tx1"/>
                </a:solidFill>
              </a:rPr>
              <a:t>) = 0.1 nm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dirty="0">
                <a:solidFill>
                  <a:schemeClr val="tx1"/>
                </a:solidFill>
              </a:rPr>
              <a:t>http://cwx.prenhall.com/bookbind/pubbooks/hillchem3/medialib/media_portfolio/07.html</a:t>
            </a: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3B92B351-4C7D-4647-925C-29A8202266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6" y="5805488"/>
            <a:ext cx="62658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2000">
                <a:solidFill>
                  <a:schemeClr val="tx1"/>
                </a:solidFill>
              </a:rPr>
              <a:t>Transitions between discrete energy states</a:t>
            </a:r>
            <a:r>
              <a:rPr lang="cs-CZ" altLang="cs-CZ" sz="2000">
                <a:solidFill>
                  <a:schemeClr val="tx1"/>
                </a:solidFill>
              </a:rPr>
              <a:t> of atoms!!</a:t>
            </a:r>
          </a:p>
        </p:txBody>
      </p:sp>
    </p:spTree>
    <p:extLst>
      <p:ext uri="{BB962C8B-B14F-4D97-AF65-F5344CB8AC3E}">
        <p14:creationId xmlns:p14="http://schemas.microsoft.com/office/powerpoint/2010/main" val="22777744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Zástupný symbol pro číslo snímku 3">
            <a:extLst>
              <a:ext uri="{FF2B5EF4-FFF2-40B4-BE49-F238E27FC236}">
                <a16:creationId xmlns:a16="http://schemas.microsoft.com/office/drawing/2014/main" id="{B2C3C945-BAB2-4200-818D-5C89B64DC2A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36DD3D21-C045-49A9-BB09-C3D15AB0BF10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17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A059A7BF-70DA-4360-ACA5-AD5908665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Excitation (</a:t>
            </a:r>
            <a:r>
              <a:rPr lang="cs-CZ" altLang="cs-CZ" sz="3600" b="1" dirty="0">
                <a:solidFill>
                  <a:srgbClr val="0000DC"/>
                </a:solidFill>
              </a:rPr>
              <a:t>A</a:t>
            </a:r>
            <a:r>
              <a:rPr lang="en-US" altLang="cs-CZ" sz="3600" b="1" dirty="0" err="1">
                <a:solidFill>
                  <a:srgbClr val="0000DC"/>
                </a:solidFill>
              </a:rPr>
              <a:t>bsorption</a:t>
            </a:r>
            <a:r>
              <a:rPr lang="en-US" altLang="cs-CZ" sz="3600" b="1" dirty="0">
                <a:solidFill>
                  <a:srgbClr val="0000DC"/>
                </a:solidFill>
              </a:rPr>
              <a:t>) Spectrum for Molecules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38916" name="Rectangle 7">
            <a:extLst>
              <a:ext uri="{FF2B5EF4-FFF2-40B4-BE49-F238E27FC236}">
                <a16:creationId xmlns:a16="http://schemas.microsoft.com/office/drawing/2014/main" id="{B9D2B228-CEB7-419F-A1EC-0A38B80565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2800" y="6583364"/>
            <a:ext cx="60452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cs-CZ" sz="1200">
                <a:solidFill>
                  <a:schemeClr val="tx1"/>
                </a:solidFill>
              </a:rPr>
              <a:t>According</a:t>
            </a:r>
            <a:r>
              <a:rPr lang="cs-CZ" altLang="cs-CZ" sz="1200">
                <a:solidFill>
                  <a:schemeClr val="tx1"/>
                </a:solidFill>
              </a:rPr>
              <a:t>: http://www.biochem.usyd.edu.au/~gareth/BCHM2001/pracposters/dyeZ.htm</a:t>
            </a:r>
          </a:p>
        </p:txBody>
      </p:sp>
      <p:grpSp>
        <p:nvGrpSpPr>
          <p:cNvPr id="38917" name="Group 11">
            <a:extLst>
              <a:ext uri="{FF2B5EF4-FFF2-40B4-BE49-F238E27FC236}">
                <a16:creationId xmlns:a16="http://schemas.microsoft.com/office/drawing/2014/main" id="{01D0576B-290B-4DBE-8BBB-1A26A4D83D97}"/>
              </a:ext>
            </a:extLst>
          </p:cNvPr>
          <p:cNvGrpSpPr>
            <a:grpSpLocks/>
          </p:cNvGrpSpPr>
          <p:nvPr/>
        </p:nvGrpSpPr>
        <p:grpSpPr bwMode="auto">
          <a:xfrm>
            <a:off x="3216275" y="1557338"/>
            <a:ext cx="5761038" cy="4659312"/>
            <a:chOff x="340" y="981"/>
            <a:chExt cx="3629" cy="2935"/>
          </a:xfrm>
        </p:grpSpPr>
        <p:graphicFrame>
          <p:nvGraphicFramePr>
            <p:cNvPr id="38918" name="Object 3">
              <a:extLst>
                <a:ext uri="{FF2B5EF4-FFF2-40B4-BE49-F238E27FC236}">
                  <a16:creationId xmlns:a16="http://schemas.microsoft.com/office/drawing/2014/main" id="{8B9C4CFD-691F-4375-B5E0-4799BEBA4D47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40" y="981"/>
            <a:ext cx="3629" cy="29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astrový obrázek" r:id="rId3" imgW="4982270" imgH="4029637" progId="Paint.Picture">
                    <p:embed/>
                  </p:oleObj>
                </mc:Choice>
                <mc:Fallback>
                  <p:oleObj name="Rastrový obrázek" r:id="rId3" imgW="4982270" imgH="4029637" progId="Paint.Picture">
                    <p:embed/>
                    <p:pic>
                      <p:nvPicPr>
                        <p:cNvPr id="38918" name="Object 3">
                          <a:extLst>
                            <a:ext uri="{FF2B5EF4-FFF2-40B4-BE49-F238E27FC236}">
                              <a16:creationId xmlns:a16="http://schemas.microsoft.com/office/drawing/2014/main" id="{8B9C4CFD-691F-4375-B5E0-4799BEBA4D4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0" y="981"/>
                          <a:ext cx="3629" cy="2935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8919" name="Rectangle 8">
              <a:extLst>
                <a:ext uri="{FF2B5EF4-FFF2-40B4-BE49-F238E27FC236}">
                  <a16:creationId xmlns:a16="http://schemas.microsoft.com/office/drawing/2014/main" id="{F9D9DE24-381A-495A-B21A-4B8CCD322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02" y="1071"/>
              <a:ext cx="2086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</a:rPr>
                <a:t>A</a:t>
              </a:r>
              <a:r>
                <a:rPr lang="en-US" altLang="cs-CZ" sz="1600" b="1">
                  <a:solidFill>
                    <a:schemeClr val="tx1"/>
                  </a:solidFill>
                </a:rPr>
                <a:t>bsorption spectrum of a dye</a:t>
              </a:r>
              <a:endParaRPr lang="cs-CZ" altLang="cs-CZ" sz="1600" b="1">
                <a:solidFill>
                  <a:schemeClr val="tx1"/>
                </a:solidFill>
              </a:endParaRPr>
            </a:p>
          </p:txBody>
        </p:sp>
        <p:sp>
          <p:nvSpPr>
            <p:cNvPr id="38920" name="Rectangle 9">
              <a:extLst>
                <a:ext uri="{FF2B5EF4-FFF2-40B4-BE49-F238E27FC236}">
                  <a16:creationId xmlns:a16="http://schemas.microsoft.com/office/drawing/2014/main" id="{C1C182EB-98C3-46AC-B2EF-5EEC55C4408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400000">
              <a:off x="95" y="2416"/>
              <a:ext cx="85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</a:rPr>
                <a:t>Absorbance</a:t>
              </a:r>
            </a:p>
          </p:txBody>
        </p:sp>
        <p:sp>
          <p:nvSpPr>
            <p:cNvPr id="38921" name="Rectangle 10">
              <a:extLst>
                <a:ext uri="{FF2B5EF4-FFF2-40B4-BE49-F238E27FC236}">
                  <a16:creationId xmlns:a16="http://schemas.microsoft.com/office/drawing/2014/main" id="{79DB5A17-4980-4D8C-A35D-59C35837AA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5" y="3566"/>
              <a:ext cx="834" cy="21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cs-CZ" altLang="cs-CZ" sz="1600" b="1">
                  <a:solidFill>
                    <a:schemeClr val="tx1"/>
                  </a:solidFill>
                </a:rPr>
                <a:t>Wavelength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5884164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Zástupný symbol pro číslo snímku 4">
            <a:extLst>
              <a:ext uri="{FF2B5EF4-FFF2-40B4-BE49-F238E27FC236}">
                <a16:creationId xmlns:a16="http://schemas.microsoft.com/office/drawing/2014/main" id="{9AA5ADB3-8265-4335-88FF-8CDC9D09BB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62B6C33B-EDC7-488C-B2DF-7F2FE017D554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18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9A22355B-77D6-40BF-AE3B-3B0D812566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3596640" cy="6477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Atom nucleus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graphicFrame>
        <p:nvGraphicFramePr>
          <p:cNvPr id="40964" name="Object 3">
            <a:extLst>
              <a:ext uri="{FF2B5EF4-FFF2-40B4-BE49-F238E27FC236}">
                <a16:creationId xmlns:a16="http://schemas.microsoft.com/office/drawing/2014/main" id="{8AECFC71-EB70-4B2A-8F53-2D9672DE12E5}"/>
              </a:ext>
            </a:extLst>
          </p:cNvPr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6666785"/>
              </p:ext>
            </p:extLst>
          </p:nvPr>
        </p:nvGraphicFramePr>
        <p:xfrm>
          <a:off x="8165991" y="4829631"/>
          <a:ext cx="3105758" cy="152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7621064" imgH="3742857" progId="Paint.Picture">
                  <p:embed/>
                </p:oleObj>
              </mc:Choice>
              <mc:Fallback>
                <p:oleObj name="Rastrový obrázek" r:id="rId3" imgW="7621064" imgH="3742857" progId="Paint.Picture">
                  <p:embed/>
                  <p:pic>
                    <p:nvPicPr>
                      <p:cNvPr id="40964" name="Object 3">
                        <a:extLst>
                          <a:ext uri="{FF2B5EF4-FFF2-40B4-BE49-F238E27FC236}">
                            <a16:creationId xmlns:a16="http://schemas.microsoft.com/office/drawing/2014/main" id="{8AECFC71-EB70-4B2A-8F53-2D9672DE12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65991" y="4829631"/>
                        <a:ext cx="3105758" cy="152720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65" name="Object 5">
            <a:extLst>
              <a:ext uri="{FF2B5EF4-FFF2-40B4-BE49-F238E27FC236}">
                <a16:creationId xmlns:a16="http://schemas.microsoft.com/office/drawing/2014/main" id="{6BDE6564-D8FA-4576-8EAB-D71D24503D9E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855590054"/>
              </p:ext>
            </p:extLst>
          </p:nvPr>
        </p:nvGraphicFramePr>
        <p:xfrm>
          <a:off x="3075168" y="1664226"/>
          <a:ext cx="1008063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5" imgW="800212" imgH="638264" progId="Obraz programu Malování">
                  <p:embed/>
                </p:oleObj>
              </mc:Choice>
              <mc:Fallback>
                <p:oleObj name="Rastrový obraz" r:id="rId5" imgW="800212" imgH="638264" progId="Obraz programu Malování">
                  <p:embed/>
                  <p:pic>
                    <p:nvPicPr>
                      <p:cNvPr id="40965" name="Object 5">
                        <a:extLst>
                          <a:ext uri="{FF2B5EF4-FFF2-40B4-BE49-F238E27FC236}">
                            <a16:creationId xmlns:a16="http://schemas.microsoft.com/office/drawing/2014/main" id="{6BDE6564-D8FA-4576-8EAB-D71D24503D9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5168" y="1664226"/>
                        <a:ext cx="1008063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6" name="Text Box 7">
            <a:extLst>
              <a:ext uri="{FF2B5EF4-FFF2-40B4-BE49-F238E27FC236}">
                <a16:creationId xmlns:a16="http://schemas.microsoft.com/office/drawing/2014/main" id="{34EB8465-EE54-4413-963E-F66C51D6A2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6473" y="1359675"/>
            <a:ext cx="470308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Proton (</a:t>
            </a:r>
            <a:r>
              <a:rPr lang="en-GB" altLang="cs-CZ" sz="2000" dirty="0">
                <a:solidFill>
                  <a:schemeClr val="tx1"/>
                </a:solidFill>
              </a:rPr>
              <a:t>atomic</a:t>
            </a:r>
            <a:r>
              <a:rPr lang="cs-CZ" altLang="cs-CZ" sz="2000" dirty="0">
                <a:solidFill>
                  <a:schemeClr val="tx1"/>
                </a:solidFill>
              </a:rPr>
              <a:t>) </a:t>
            </a:r>
            <a:r>
              <a:rPr lang="en-US" altLang="cs-CZ" sz="2000" dirty="0">
                <a:solidFill>
                  <a:schemeClr val="tx1"/>
                </a:solidFill>
              </a:rPr>
              <a:t>number</a:t>
            </a:r>
            <a:r>
              <a:rPr lang="cs-CZ" altLang="cs-CZ" sz="2000" dirty="0">
                <a:solidFill>
                  <a:schemeClr val="tx1"/>
                </a:solidFill>
              </a:rPr>
              <a:t> – </a:t>
            </a:r>
            <a:r>
              <a:rPr lang="cs-CZ" altLang="cs-CZ" sz="2000" i="1" dirty="0">
                <a:solidFill>
                  <a:schemeClr val="tx1"/>
                </a:solidFill>
              </a:rPr>
              <a:t>Z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2000" dirty="0">
                <a:solidFill>
                  <a:schemeClr val="tx1"/>
                </a:solidFill>
              </a:rPr>
              <a:t>Nucleon</a:t>
            </a:r>
            <a:r>
              <a:rPr lang="cs-CZ" altLang="cs-CZ" sz="2000" dirty="0">
                <a:solidFill>
                  <a:schemeClr val="tx1"/>
                </a:solidFill>
              </a:rPr>
              <a:t> (</a:t>
            </a:r>
            <a:r>
              <a:rPr lang="en-US" altLang="cs-CZ" sz="2000" dirty="0">
                <a:solidFill>
                  <a:schemeClr val="tx1"/>
                </a:solidFill>
              </a:rPr>
              <a:t>mass</a:t>
            </a:r>
            <a:r>
              <a:rPr lang="cs-CZ" altLang="cs-CZ" sz="2000" dirty="0">
                <a:solidFill>
                  <a:schemeClr val="tx1"/>
                </a:solidFill>
              </a:rPr>
              <a:t>) </a:t>
            </a:r>
            <a:r>
              <a:rPr lang="en-US" altLang="cs-CZ" sz="2000" dirty="0">
                <a:solidFill>
                  <a:schemeClr val="tx1"/>
                </a:solidFill>
              </a:rPr>
              <a:t>number</a:t>
            </a:r>
            <a:r>
              <a:rPr lang="cs-CZ" altLang="cs-CZ" sz="2000" dirty="0">
                <a:solidFill>
                  <a:schemeClr val="tx1"/>
                </a:solidFill>
              </a:rPr>
              <a:t> – </a:t>
            </a:r>
            <a:r>
              <a:rPr lang="cs-CZ" altLang="cs-CZ" sz="2000" i="1" dirty="0">
                <a:solidFill>
                  <a:schemeClr val="tx1"/>
                </a:solidFill>
              </a:rPr>
              <a:t>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>
                <a:solidFill>
                  <a:schemeClr val="tx1"/>
                </a:solidFill>
              </a:rPr>
              <a:t>Neutron </a:t>
            </a:r>
            <a:r>
              <a:rPr lang="en-US" altLang="cs-CZ" sz="2000" dirty="0">
                <a:solidFill>
                  <a:schemeClr val="tx1"/>
                </a:solidFill>
              </a:rPr>
              <a:t>number</a:t>
            </a:r>
            <a:r>
              <a:rPr lang="cs-CZ" altLang="cs-CZ" sz="2000" dirty="0">
                <a:solidFill>
                  <a:schemeClr val="tx1"/>
                </a:solidFill>
              </a:rPr>
              <a:t> – </a:t>
            </a:r>
            <a:r>
              <a:rPr lang="cs-CZ" altLang="cs-CZ" sz="2000" i="1" dirty="0">
                <a:solidFill>
                  <a:schemeClr val="tx1"/>
                </a:solidFill>
              </a:rPr>
              <a:t>N</a:t>
            </a:r>
            <a:r>
              <a:rPr lang="en-US" altLang="cs-CZ" sz="2000" i="1" dirty="0">
                <a:solidFill>
                  <a:schemeClr val="tx1"/>
                </a:solidFill>
              </a:rPr>
              <a:t>     </a:t>
            </a:r>
            <a:r>
              <a:rPr lang="cs-CZ" altLang="cs-CZ" sz="2000" i="1" dirty="0">
                <a:solidFill>
                  <a:schemeClr val="tx1"/>
                </a:solidFill>
              </a:rPr>
              <a:t>N = A - Z</a:t>
            </a:r>
          </a:p>
        </p:txBody>
      </p:sp>
      <p:sp>
        <p:nvSpPr>
          <p:cNvPr id="87048" name="Text Box 8">
            <a:extLst>
              <a:ext uri="{FF2B5EF4-FFF2-40B4-BE49-F238E27FC236}">
                <a16:creationId xmlns:a16="http://schemas.microsoft.com/office/drawing/2014/main" id="{0AC26E25-D64B-4096-AD41-545CC91DE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2108" y="3614434"/>
            <a:ext cx="6337300" cy="2470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FFFFCC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rgbClr val="FFFFCC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rgbClr val="FFFFCC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rgbClr val="FFFFCC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rgbClr val="FFFF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altLang="cs-CZ" sz="2000" dirty="0">
                <a:solidFill>
                  <a:schemeClr val="tx1"/>
                </a:solidFill>
              </a:rPr>
              <a:t>Atomic</a:t>
            </a:r>
            <a:r>
              <a:rPr lang="en-US" altLang="cs-CZ" sz="2000" dirty="0">
                <a:solidFill>
                  <a:schemeClr val="tx1"/>
                </a:solidFill>
              </a:rPr>
              <a:t> mass unit</a:t>
            </a:r>
            <a:r>
              <a:rPr lang="cs-CZ" altLang="cs-CZ" sz="2000" dirty="0">
                <a:solidFill>
                  <a:schemeClr val="tx1"/>
                </a:solidFill>
              </a:rPr>
              <a:t> u = 1.66·10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-27</a:t>
            </a:r>
            <a:r>
              <a:rPr lang="cs-CZ" altLang="cs-CZ" sz="2000" dirty="0">
                <a:solidFill>
                  <a:schemeClr val="tx1"/>
                </a:solidFill>
              </a:rPr>
              <a:t> kg, </a:t>
            </a:r>
            <a:r>
              <a:rPr lang="en-US" altLang="cs-CZ" sz="2000" dirty="0">
                <a:solidFill>
                  <a:schemeClr val="tx1"/>
                </a:solidFill>
              </a:rPr>
              <a:t>i.e.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en-US" altLang="cs-CZ" sz="2000" dirty="0">
                <a:solidFill>
                  <a:schemeClr val="tx1"/>
                </a:solidFill>
              </a:rPr>
              <a:t>the </a:t>
            </a:r>
            <a:r>
              <a:rPr lang="cs-CZ" altLang="cs-CZ" sz="2000" dirty="0">
                <a:solidFill>
                  <a:schemeClr val="tx1"/>
                </a:solidFill>
              </a:rPr>
              <a:t>1/12 </a:t>
            </a:r>
            <a:r>
              <a:rPr lang="cs-CZ" altLang="cs-CZ" sz="2000" dirty="0" err="1">
                <a:solidFill>
                  <a:schemeClr val="tx1"/>
                </a:solidFill>
              </a:rPr>
              <a:t>of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the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en-US" altLang="cs-CZ" sz="2000" dirty="0">
                <a:solidFill>
                  <a:schemeClr val="tx1"/>
                </a:solidFill>
              </a:rPr>
              <a:t>carbon </a:t>
            </a:r>
            <a:r>
              <a:rPr lang="cs-CZ" altLang="cs-CZ" sz="2000" dirty="0">
                <a:solidFill>
                  <a:schemeClr val="tx1"/>
                </a:solidFill>
              </a:rPr>
              <a:t>C-12</a:t>
            </a:r>
            <a:r>
              <a:rPr lang="en-US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>
                <a:solidFill>
                  <a:schemeClr val="tx1"/>
                </a:solidFill>
              </a:rPr>
              <a:t>atom </a:t>
            </a:r>
            <a:r>
              <a:rPr lang="en-US" altLang="cs-CZ" sz="2000" dirty="0">
                <a:solidFill>
                  <a:schemeClr val="tx1"/>
                </a:solidFill>
              </a:rPr>
              <a:t>mass</a:t>
            </a:r>
            <a:endParaRPr lang="cs-CZ" altLang="cs-CZ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GB" altLang="cs-CZ" sz="2000" dirty="0">
                <a:solidFill>
                  <a:schemeClr val="tx1"/>
                </a:solidFill>
              </a:rPr>
              <a:t>Electric</a:t>
            </a:r>
            <a:r>
              <a:rPr lang="en-US" altLang="cs-CZ" sz="2000" dirty="0">
                <a:solidFill>
                  <a:schemeClr val="tx1"/>
                </a:solidFill>
              </a:rPr>
              <a:t> charge of the nucleus</a:t>
            </a:r>
            <a:r>
              <a:rPr lang="cs-CZ" altLang="cs-CZ" sz="2000" dirty="0">
                <a:solidFill>
                  <a:schemeClr val="tx1"/>
                </a:solidFill>
              </a:rPr>
              <a:t>  </a:t>
            </a:r>
            <a:r>
              <a:rPr lang="cs-CZ" altLang="cs-CZ" sz="2000" i="1" dirty="0">
                <a:solidFill>
                  <a:schemeClr val="tx1"/>
                </a:solidFill>
              </a:rPr>
              <a:t>Q</a:t>
            </a:r>
            <a:r>
              <a:rPr lang="cs-CZ" altLang="cs-CZ" sz="2000" dirty="0">
                <a:solidFill>
                  <a:schemeClr val="tx1"/>
                </a:solidFill>
              </a:rPr>
              <a:t> = </a:t>
            </a:r>
            <a:r>
              <a:rPr lang="cs-CZ" altLang="cs-CZ" sz="2000" i="1" dirty="0">
                <a:solidFill>
                  <a:schemeClr val="tx1"/>
                </a:solidFill>
              </a:rPr>
              <a:t>Z</a:t>
            </a:r>
            <a:r>
              <a:rPr lang="cs-CZ" altLang="cs-CZ" sz="2000" dirty="0">
                <a:solidFill>
                  <a:schemeClr val="tx1"/>
                </a:solidFill>
              </a:rPr>
              <a:t>1.602·10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-19</a:t>
            </a:r>
            <a:r>
              <a:rPr lang="cs-CZ" altLang="cs-CZ" sz="2000" dirty="0">
                <a:solidFill>
                  <a:schemeClr val="tx1"/>
                </a:solidFill>
              </a:rPr>
              <a:t> C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cs-CZ" altLang="cs-CZ" sz="2000" dirty="0" err="1">
                <a:solidFill>
                  <a:schemeClr val="tx1"/>
                </a:solidFill>
              </a:rPr>
              <a:t>If</a:t>
            </a:r>
            <a:r>
              <a:rPr lang="cs-CZ" altLang="cs-CZ" sz="2000" dirty="0">
                <a:solidFill>
                  <a:schemeClr val="tx1"/>
                </a:solidFill>
              </a:rPr>
              <a:t> r</a:t>
            </a:r>
            <a:r>
              <a:rPr lang="en-GB" altLang="cs-CZ" sz="2000" dirty="0">
                <a:solidFill>
                  <a:schemeClr val="tx1"/>
                </a:solidFill>
              </a:rPr>
              <a:t>elative</a:t>
            </a:r>
            <a:r>
              <a:rPr lang="en-US" altLang="cs-CZ" sz="2000" dirty="0">
                <a:solidFill>
                  <a:schemeClr val="tx1"/>
                </a:solidFill>
              </a:rPr>
              <a:t> mass of electron</a:t>
            </a:r>
            <a:r>
              <a:rPr lang="cs-CZ" altLang="cs-CZ" sz="2000" dirty="0">
                <a:solidFill>
                  <a:schemeClr val="tx1"/>
                </a:solidFill>
              </a:rPr>
              <a:t> = 1                                        </a:t>
            </a:r>
            <a:r>
              <a:rPr lang="en-GB" alt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  <a:sym typeface="Symbol" pitchFamily="18" charset="2"/>
              </a:rPr>
              <a:t></a:t>
            </a:r>
            <a:r>
              <a:rPr lang="en-GB" altLang="cs-CZ" sz="2000" dirty="0">
                <a:solidFill>
                  <a:schemeClr val="tx1"/>
                </a:solidFill>
                <a:cs typeface="Arial" charset="0"/>
              </a:rPr>
              <a:t> Relative mass of proton = 1836</a:t>
            </a:r>
            <a:r>
              <a:rPr lang="cs-CZ" altLang="cs-CZ" sz="2000" dirty="0">
                <a:solidFill>
                  <a:schemeClr val="tx1"/>
                </a:solidFill>
                <a:cs typeface="Arial" charset="0"/>
              </a:rPr>
              <a:t>                           </a:t>
            </a:r>
            <a:r>
              <a:rPr lang="en-GB" altLang="cs-CZ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Symbol" pitchFamily="18" charset="2"/>
              </a:rPr>
              <a:t></a:t>
            </a:r>
            <a:r>
              <a:rPr lang="en-GB" altLang="cs-CZ" sz="2800" dirty="0">
                <a:solidFill>
                  <a:schemeClr val="tx1"/>
                </a:solidFill>
              </a:rPr>
              <a:t> </a:t>
            </a:r>
            <a:r>
              <a:rPr lang="en-GB" altLang="cs-CZ" sz="2000" dirty="0">
                <a:solidFill>
                  <a:schemeClr val="tx1"/>
                </a:solidFill>
                <a:cs typeface="Arial" charset="0"/>
              </a:rPr>
              <a:t>Relative mass of neutron = 1839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B64A098E-1510-40A4-94E7-EA1E530F9F29}"/>
              </a:ext>
            </a:extLst>
          </p:cNvPr>
          <p:cNvSpPr txBox="1"/>
          <p:nvPr/>
        </p:nvSpPr>
        <p:spPr>
          <a:xfrm>
            <a:off x="8873656" y="6178163"/>
            <a:ext cx="13199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2000" dirty="0" err="1">
                <a:latin typeface="+mn-lt"/>
              </a:rPr>
              <a:t>fission</a:t>
            </a:r>
            <a:endParaRPr lang="en-GB" sz="20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4408982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Zástupný symbol pro číslo snímku 5">
            <a:extLst>
              <a:ext uri="{FF2B5EF4-FFF2-40B4-BE49-F238E27FC236}">
                <a16:creationId xmlns:a16="http://schemas.microsoft.com/office/drawing/2014/main" id="{E9963CC2-263F-4BFF-B85E-1E87E766955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1BA19F1E-7370-4B87-9817-CEFD18BBF9EF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19</a:t>
            </a:fld>
            <a:endParaRPr lang="cs-CZ" altLang="cs-CZ" sz="1400" dirty="0">
              <a:solidFill>
                <a:schemeClr val="tx1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E69F22BB-296F-4A5B-9685-6BBE450437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01040" y="234882"/>
            <a:ext cx="5540734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Mass defect of nucleus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745C1DC8-50F9-43A0-8D52-DFBBC6346B57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2063751" y="1052514"/>
            <a:ext cx="4537075" cy="13239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cs-CZ" altLang="cs-CZ" sz="2400"/>
              <a:t>= </a:t>
            </a:r>
            <a:r>
              <a:rPr lang="en-US" altLang="cs-CZ" sz="2400"/>
              <a:t>measure of nucleus stability</a:t>
            </a:r>
            <a:r>
              <a:rPr lang="cs-CZ" altLang="cs-CZ" sz="2400"/>
              <a:t>:</a:t>
            </a:r>
          </a:p>
          <a:p>
            <a:pPr algn="ctr" eaLnBrk="1" hangingPunct="1">
              <a:buFontTx/>
              <a:buNone/>
            </a:pPr>
            <a:r>
              <a:rPr lang="cs-CZ" altLang="cs-CZ" sz="2400"/>
              <a:t> </a:t>
            </a:r>
            <a:r>
              <a:rPr lang="cs-CZ" altLang="cs-CZ" sz="2400">
                <a:latin typeface="Symbol" panose="05050102010706020507" pitchFamily="18" charset="2"/>
              </a:rPr>
              <a:t>d</a:t>
            </a:r>
            <a:r>
              <a:rPr lang="cs-CZ" altLang="cs-CZ" sz="2400" i="1"/>
              <a:t>m</a:t>
            </a:r>
            <a:r>
              <a:rPr lang="cs-CZ" altLang="cs-CZ" sz="2400"/>
              <a:t> = (</a:t>
            </a:r>
            <a:r>
              <a:rPr lang="cs-CZ" altLang="cs-CZ" sz="2400" i="1"/>
              <a:t>Zm</a:t>
            </a:r>
            <a:r>
              <a:rPr lang="cs-CZ" altLang="cs-CZ" sz="2400" i="1" baseline="-25000"/>
              <a:t>p</a:t>
            </a:r>
            <a:r>
              <a:rPr lang="cs-CZ" altLang="cs-CZ" sz="2400" i="1"/>
              <a:t> + Nm</a:t>
            </a:r>
            <a:r>
              <a:rPr lang="cs-CZ" altLang="cs-CZ" sz="2400" i="1" baseline="-25000"/>
              <a:t>n</a:t>
            </a:r>
            <a:r>
              <a:rPr lang="cs-CZ" altLang="cs-CZ" sz="2400"/>
              <a:t>) - </a:t>
            </a:r>
            <a:r>
              <a:rPr lang="cs-CZ" altLang="cs-CZ" sz="2400" i="1"/>
              <a:t>m</a:t>
            </a:r>
            <a:r>
              <a:rPr lang="cs-CZ" altLang="cs-CZ" sz="2400" i="1" baseline="-25000"/>
              <a:t>nuc</a:t>
            </a:r>
            <a:endParaRPr lang="cs-CZ" altLang="cs-CZ" sz="2400" i="1"/>
          </a:p>
        </p:txBody>
      </p:sp>
      <p:graphicFrame>
        <p:nvGraphicFramePr>
          <p:cNvPr id="43013" name="Object 6">
            <a:extLst>
              <a:ext uri="{FF2B5EF4-FFF2-40B4-BE49-F238E27FC236}">
                <a16:creationId xmlns:a16="http://schemas.microsoft.com/office/drawing/2014/main" id="{EF96BFEE-04D9-4DA2-B89F-0228E7177C19}"/>
              </a:ext>
            </a:extLst>
          </p:cNvPr>
          <p:cNvGraphicFramePr>
            <a:graphicFrameLocks noGrp="1" noChangeAspect="1"/>
          </p:cNvGraphicFramePr>
          <p:nvPr>
            <p:ph sz="quarter" idx="3"/>
          </p:nvPr>
        </p:nvGraphicFramePr>
        <p:xfrm>
          <a:off x="1703389" y="2781300"/>
          <a:ext cx="6192837" cy="3881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az" r:id="rId3" imgW="7582958" imgH="4439270" progId="Obraz programu Malování">
                  <p:embed/>
                </p:oleObj>
              </mc:Choice>
              <mc:Fallback>
                <p:oleObj name="Rastrový obraz" r:id="rId3" imgW="7582958" imgH="4439270" progId="Obraz programu Malování">
                  <p:embed/>
                  <p:pic>
                    <p:nvPicPr>
                      <p:cNvPr id="43013" name="Object 6">
                        <a:extLst>
                          <a:ext uri="{FF2B5EF4-FFF2-40B4-BE49-F238E27FC236}">
                            <a16:creationId xmlns:a16="http://schemas.microsoft.com/office/drawing/2014/main" id="{EF96BFEE-04D9-4DA2-B89F-0228E7177C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9" y="2781300"/>
                        <a:ext cx="6192837" cy="3881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4" name="Text Box 8">
            <a:extLst>
              <a:ext uri="{FF2B5EF4-FFF2-40B4-BE49-F238E27FC236}">
                <a16:creationId xmlns:a16="http://schemas.microsoft.com/office/drawing/2014/main" id="{22DDDB5C-8B03-43DB-9CB7-4B6162EB2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6226" y="2852739"/>
            <a:ext cx="27717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000">
                <a:solidFill>
                  <a:schemeClr val="tx1"/>
                </a:solidFill>
              </a:rPr>
              <a:t>Sources</a:t>
            </a:r>
            <a:r>
              <a:rPr lang="cs-CZ" altLang="cs-CZ" sz="1000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000">
                <a:solidFill>
                  <a:schemeClr val="tx1"/>
                </a:solidFill>
              </a:rPr>
              <a:t>http://cwx.prenhall.com/bookbind/pubbooks/hillchem3/medialib/media_portfolio/text_images/CH19/FG19_05.JPG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1000">
                <a:solidFill>
                  <a:schemeClr val="tx1"/>
                </a:solidFill>
              </a:rPr>
              <a:t>http://cwx.prenhall.com/bookbind/pubbooks/hillchem3/medialib/media_portfolio/text_images/CH19/FG19_06.JPG</a:t>
            </a:r>
          </a:p>
        </p:txBody>
      </p:sp>
      <p:graphicFrame>
        <p:nvGraphicFramePr>
          <p:cNvPr id="43015" name="Object 4">
            <a:extLst>
              <a:ext uri="{FF2B5EF4-FFF2-40B4-BE49-F238E27FC236}">
                <a16:creationId xmlns:a16="http://schemas.microsoft.com/office/drawing/2014/main" id="{F665EAD2-A32D-4CD4-8A0A-338B6AC12FE1}"/>
              </a:ext>
            </a:extLst>
          </p:cNvPr>
          <p:cNvGraphicFramePr>
            <a:graphicFrameLocks noGrp="1" noChangeAspect="1"/>
          </p:cNvGraphicFramePr>
          <p:nvPr>
            <p:ph sz="quarter" idx="2"/>
          </p:nvPr>
        </p:nvGraphicFramePr>
        <p:xfrm>
          <a:off x="7319963" y="476250"/>
          <a:ext cx="3059112" cy="229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5" imgW="7621064" imgH="5714286" progId="Paint.Picture">
                  <p:embed/>
                </p:oleObj>
              </mc:Choice>
              <mc:Fallback>
                <p:oleObj name="Rastrový obrázek" r:id="rId5" imgW="7621064" imgH="5714286" progId="Paint.Picture">
                  <p:embed/>
                  <p:pic>
                    <p:nvPicPr>
                      <p:cNvPr id="43015" name="Object 4">
                        <a:extLst>
                          <a:ext uri="{FF2B5EF4-FFF2-40B4-BE49-F238E27FC236}">
                            <a16:creationId xmlns:a16="http://schemas.microsoft.com/office/drawing/2014/main" id="{F665EAD2-A32D-4CD4-8A0A-338B6AC12F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9963" y="476250"/>
                        <a:ext cx="3059112" cy="229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016" name="Text Box 10">
            <a:extLst>
              <a:ext uri="{FF2B5EF4-FFF2-40B4-BE49-F238E27FC236}">
                <a16:creationId xmlns:a16="http://schemas.microsoft.com/office/drawing/2014/main" id="{92FC4DDF-3169-483E-92CB-8A82796F8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6726" y="4149725"/>
            <a:ext cx="792163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400" b="1">
                <a:solidFill>
                  <a:schemeClr val="tx1"/>
                </a:solidFill>
              </a:rPr>
              <a:t>fission</a:t>
            </a:r>
          </a:p>
        </p:txBody>
      </p:sp>
      <p:sp>
        <p:nvSpPr>
          <p:cNvPr id="43017" name="Text Box 11">
            <a:extLst>
              <a:ext uri="{FF2B5EF4-FFF2-40B4-BE49-F238E27FC236}">
                <a16:creationId xmlns:a16="http://schemas.microsoft.com/office/drawing/2014/main" id="{F4A58545-FB43-4FB9-B5BF-DE475C5DE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0463" y="6308725"/>
            <a:ext cx="1655762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400" b="1">
                <a:solidFill>
                  <a:schemeClr val="tx1"/>
                </a:solidFill>
              </a:rPr>
              <a:t>nucleon number</a:t>
            </a:r>
          </a:p>
        </p:txBody>
      </p:sp>
      <p:sp>
        <p:nvSpPr>
          <p:cNvPr id="43018" name="Text Box 12">
            <a:extLst>
              <a:ext uri="{FF2B5EF4-FFF2-40B4-BE49-F238E27FC236}">
                <a16:creationId xmlns:a16="http://schemas.microsoft.com/office/drawing/2014/main" id="{1FEED321-C327-431C-BCC2-27A1EF699B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157788"/>
            <a:ext cx="1008062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b="1">
                <a:solidFill>
                  <a:schemeClr val="tx1"/>
                </a:solidFill>
              </a:rPr>
              <a:t>nuclear synthesis</a:t>
            </a:r>
            <a:endParaRPr lang="cs-CZ" altLang="cs-CZ" sz="1200" b="1">
              <a:solidFill>
                <a:schemeClr val="tx1"/>
              </a:solidFill>
            </a:endParaRPr>
          </a:p>
        </p:txBody>
      </p:sp>
      <p:sp>
        <p:nvSpPr>
          <p:cNvPr id="43019" name="Text Box 13">
            <a:extLst>
              <a:ext uri="{FF2B5EF4-FFF2-40B4-BE49-F238E27FC236}">
                <a16:creationId xmlns:a16="http://schemas.microsoft.com/office/drawing/2014/main" id="{53402855-C8A3-41B0-82B0-004AC5597C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1" y="5562600"/>
            <a:ext cx="79216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b="1">
                <a:solidFill>
                  <a:schemeClr val="tx1"/>
                </a:solidFill>
              </a:rPr>
              <a:t>scale change</a:t>
            </a:r>
            <a:endParaRPr lang="cs-CZ" altLang="cs-CZ" sz="1200" b="1">
              <a:solidFill>
                <a:schemeClr val="tx1"/>
              </a:solidFill>
            </a:endParaRPr>
          </a:p>
        </p:txBody>
      </p:sp>
      <p:sp>
        <p:nvSpPr>
          <p:cNvPr id="43020" name="Text Box 14">
            <a:extLst>
              <a:ext uri="{FF2B5EF4-FFF2-40B4-BE49-F238E27FC236}">
                <a16:creationId xmlns:a16="http://schemas.microsoft.com/office/drawing/2014/main" id="{A27C4ABD-9198-4136-B9E4-2D82C16AD054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120652" y="4371977"/>
            <a:ext cx="3313112" cy="2746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cs-CZ" sz="1200" b="1" dirty="0">
                <a:solidFill>
                  <a:schemeClr val="tx1"/>
                </a:solidFill>
              </a:rPr>
              <a:t>Binding energy per one nucleon [MeV]</a:t>
            </a:r>
            <a:endParaRPr lang="cs-CZ" altLang="cs-CZ" sz="1200" b="1" dirty="0">
              <a:solidFill>
                <a:schemeClr val="tx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D7932461-2AFB-47A9-A4FB-D993F58B67D7}"/>
              </a:ext>
            </a:extLst>
          </p:cNvPr>
          <p:cNvSpPr txBox="1"/>
          <p:nvPr/>
        </p:nvSpPr>
        <p:spPr>
          <a:xfrm>
            <a:off x="8020050" y="4295306"/>
            <a:ext cx="246856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FF0000"/>
                </a:solidFill>
              </a:rPr>
              <a:t>E = </a:t>
            </a:r>
            <a:r>
              <a:rPr lang="en-GB" sz="2000" dirty="0">
                <a:solidFill>
                  <a:srgbClr val="FF0000"/>
                </a:solidFill>
                <a:latin typeface="Symbol" panose="05050102010706020507" pitchFamily="18" charset="2"/>
              </a:rPr>
              <a:t>d</a:t>
            </a:r>
            <a:r>
              <a:rPr lang="en-GB" sz="2000" dirty="0">
                <a:solidFill>
                  <a:srgbClr val="FF0000"/>
                </a:solidFill>
              </a:rPr>
              <a:t>m.c</a:t>
            </a:r>
            <a:r>
              <a:rPr lang="en-GB" sz="2000" baseline="30000" dirty="0">
                <a:solidFill>
                  <a:srgbClr val="FF0000"/>
                </a:solidFill>
              </a:rPr>
              <a:t>2</a:t>
            </a:r>
          </a:p>
          <a:p>
            <a:r>
              <a:rPr lang="en-GB" sz="1800" dirty="0">
                <a:solidFill>
                  <a:schemeClr val="tx1"/>
                </a:solidFill>
              </a:rPr>
              <a:t>This formula allows to calculate amount of energy liberated during the synthesis of the nucleus.</a:t>
            </a:r>
          </a:p>
        </p:txBody>
      </p:sp>
    </p:spTree>
    <p:extLst>
      <p:ext uri="{BB962C8B-B14F-4D97-AF65-F5344CB8AC3E}">
        <p14:creationId xmlns:p14="http://schemas.microsoft.com/office/powerpoint/2010/main" val="806298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číslo snímku 3">
            <a:extLst>
              <a:ext uri="{FF2B5EF4-FFF2-40B4-BE49-F238E27FC236}">
                <a16:creationId xmlns:a16="http://schemas.microsoft.com/office/drawing/2014/main" id="{51F32D6B-4604-472D-AB51-AE24C535A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5770ED64-EE79-4C46-9C40-5634D4A55C30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2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9D1B76B2-4847-449A-8D35-FCA634DCCD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32536" y="314483"/>
            <a:ext cx="4519909" cy="451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Matter and Energy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34E02DF8-7BDC-4104-BC00-575224B134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455088" y="1665979"/>
            <a:ext cx="9287123" cy="344671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cs-CZ" sz="3000" dirty="0"/>
              <a:t>Everything is made up of basic particles of matter and fields of energy / force, which also means that the fundamental structural elements of the organic and inorganic world are</a:t>
            </a:r>
            <a:r>
              <a:rPr lang="en-GB" altLang="cs-CZ" sz="3000" dirty="0">
                <a:solidFill>
                  <a:srgbClr val="FFFFCC"/>
                </a:solidFill>
              </a:rPr>
              <a:t> </a:t>
            </a:r>
            <a:r>
              <a:rPr lang="en-GB" altLang="cs-CZ" sz="3000" dirty="0">
                <a:solidFill>
                  <a:srgbClr val="FF0000"/>
                </a:solidFill>
              </a:rPr>
              <a:t>identical</a:t>
            </a:r>
            <a:r>
              <a:rPr lang="en-GB" altLang="cs-CZ" sz="3000" b="1" dirty="0"/>
              <a:t>.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en-GB" altLang="cs-CZ" sz="3000" b="1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  <a:defRPr/>
            </a:pPr>
            <a:r>
              <a:rPr lang="en-GB" altLang="cs-CZ" sz="3000" dirty="0"/>
              <a:t>Living matter differs from non-living matter </a:t>
            </a:r>
            <a:r>
              <a:rPr lang="cs-CZ" altLang="cs-CZ" sz="3000" dirty="0" err="1"/>
              <a:t>mainly</a:t>
            </a:r>
            <a:r>
              <a:rPr lang="en-GB" altLang="cs-CZ" sz="3000" dirty="0"/>
              <a:t> by its</a:t>
            </a:r>
            <a:r>
              <a:rPr lang="en-GB" altLang="cs-CZ" sz="3000" dirty="0">
                <a:solidFill>
                  <a:srgbClr val="FFFFCC"/>
                </a:solidFill>
              </a:rPr>
              <a:t> </a:t>
            </a:r>
            <a:r>
              <a:rPr lang="en-GB" altLang="cs-CZ" sz="3000" dirty="0">
                <a:solidFill>
                  <a:srgbClr val="FF0000"/>
                </a:solidFill>
              </a:rPr>
              <a:t>much higher level of organisation</a:t>
            </a:r>
            <a:r>
              <a:rPr lang="en-GB" altLang="cs-CZ" sz="3000" dirty="0"/>
              <a:t>.</a:t>
            </a:r>
            <a:endParaRPr lang="cs-CZ" altLang="cs-CZ" sz="3000" dirty="0"/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cs-CZ" altLang="cs-CZ" sz="3000" dirty="0"/>
          </a:p>
        </p:txBody>
      </p:sp>
    </p:spTree>
    <p:extLst>
      <p:ext uri="{BB962C8B-B14F-4D97-AF65-F5344CB8AC3E}">
        <p14:creationId xmlns:p14="http://schemas.microsoft.com/office/powerpoint/2010/main" val="192869997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číslo snímku 3">
            <a:extLst>
              <a:ext uri="{FF2B5EF4-FFF2-40B4-BE49-F238E27FC236}">
                <a16:creationId xmlns:a16="http://schemas.microsoft.com/office/drawing/2014/main" id="{F053EBA7-CB31-4051-87B2-2720A200A2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AF3C7B86-0A0B-4F1B-92D8-95DC5A44CB9D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20</a:t>
            </a:fld>
            <a:endParaRPr lang="cs-CZ" altLang="cs-CZ" sz="1400" dirty="0">
              <a:solidFill>
                <a:schemeClr val="tx1"/>
              </a:solidFill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4842EE7-DC54-44D0-8B0D-A7E7554FD6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Nuclides</a:t>
            </a:r>
          </a:p>
        </p:txBody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2B168A42-CC26-4677-B4F8-C720C203C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cs-CZ" sz="2800" b="1" dirty="0"/>
              <a:t>nuclide</a:t>
            </a:r>
            <a:r>
              <a:rPr lang="en-GB" altLang="cs-CZ" sz="2800" dirty="0"/>
              <a:t> - a nucleus with a given A, Z and energy</a:t>
            </a:r>
            <a:endParaRPr lang="cs-CZ" altLang="cs-CZ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cs-CZ" sz="2800" b="1" dirty="0"/>
              <a:t>Isotopes</a:t>
            </a:r>
            <a:r>
              <a:rPr lang="en-GB" altLang="cs-CZ" sz="2800" dirty="0"/>
              <a:t> - nuclides with same Z but different A</a:t>
            </a:r>
            <a:endParaRPr lang="cs-CZ" altLang="cs-CZ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cs-CZ" sz="2800" b="1" dirty="0"/>
              <a:t>Isobars</a:t>
            </a:r>
            <a:r>
              <a:rPr lang="en-GB" altLang="cs-CZ" sz="2800" dirty="0"/>
              <a:t> – nuclides with same A but different Z</a:t>
            </a:r>
            <a:endParaRPr lang="cs-CZ" altLang="cs-CZ" sz="28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altLang="cs-CZ" sz="2800" b="1" dirty="0"/>
              <a:t>Isomers</a:t>
            </a:r>
            <a:r>
              <a:rPr lang="en-GB" altLang="cs-CZ" sz="2800" dirty="0"/>
              <a:t> – nuclides with same Z and A, but different energy (e.g., Tc</a:t>
            </a:r>
            <a:r>
              <a:rPr lang="en-GB" altLang="cs-CZ" sz="2800" baseline="30000" dirty="0"/>
              <a:t>99m </a:t>
            </a:r>
            <a:r>
              <a:rPr lang="en-GB" altLang="cs-CZ" sz="2800" dirty="0"/>
              <a:t>used in gamma camera imaging)</a:t>
            </a:r>
          </a:p>
        </p:txBody>
      </p:sp>
    </p:spTree>
    <p:extLst>
      <p:ext uri="{BB962C8B-B14F-4D97-AF65-F5344CB8AC3E}">
        <p14:creationId xmlns:p14="http://schemas.microsoft.com/office/powerpoint/2010/main" val="302964406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číslo snímku 3">
            <a:extLst>
              <a:ext uri="{FF2B5EF4-FFF2-40B4-BE49-F238E27FC236}">
                <a16:creationId xmlns:a16="http://schemas.microsoft.com/office/drawing/2014/main" id="{AE3B0C1F-DC33-40A5-8DC4-87CBF4F480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F8232C32-9A31-4C75-8091-EF59E929D5AC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21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47107" name="Rectangle 4">
            <a:extLst>
              <a:ext uri="{FF2B5EF4-FFF2-40B4-BE49-F238E27FC236}">
                <a16:creationId xmlns:a16="http://schemas.microsoft.com/office/drawing/2014/main" id="{C0A19F9A-2660-450F-8692-748FD94F9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83610" y="258824"/>
            <a:ext cx="10753200" cy="451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4000" b="1" dirty="0">
                <a:solidFill>
                  <a:srgbClr val="0000DC"/>
                </a:solidFill>
              </a:rPr>
              <a:t>Isotope composition of mercury</a:t>
            </a:r>
            <a:br>
              <a:rPr lang="en-GB" altLang="cs-CZ" sz="4000" b="1" dirty="0">
                <a:solidFill>
                  <a:schemeClr val="tx1"/>
                </a:solidFill>
              </a:rPr>
            </a:br>
            <a:r>
              <a:rPr lang="en-GB" altLang="cs-CZ" sz="2800" b="1" dirty="0">
                <a:solidFill>
                  <a:schemeClr val="tx1"/>
                </a:solidFill>
              </a:rPr>
              <a:t>% of </a:t>
            </a:r>
            <a:r>
              <a:rPr lang="cs-CZ" altLang="cs-CZ" sz="2800" b="1" dirty="0" err="1">
                <a:solidFill>
                  <a:schemeClr val="tx1"/>
                </a:solidFill>
              </a:rPr>
              <a:t>Hg</a:t>
            </a:r>
            <a:r>
              <a:rPr lang="cs-CZ" altLang="cs-CZ" sz="2800" b="1" dirty="0">
                <a:solidFill>
                  <a:schemeClr val="tx1"/>
                </a:solidFill>
              </a:rPr>
              <a:t> </a:t>
            </a:r>
            <a:r>
              <a:rPr lang="en-GB" altLang="cs-CZ" sz="2800" b="1" dirty="0">
                <a:solidFill>
                  <a:schemeClr val="tx1"/>
                </a:solidFill>
              </a:rPr>
              <a:t>atoms vs. isotope nucleon number</a:t>
            </a:r>
            <a:r>
              <a:rPr lang="cs-CZ" altLang="cs-CZ" sz="2800" b="1" dirty="0">
                <a:solidFill>
                  <a:schemeClr val="tx1"/>
                </a:solidFill>
              </a:rPr>
              <a:t> (A)</a:t>
            </a:r>
            <a:endParaRPr lang="en-GB" altLang="cs-CZ" sz="2800" b="1" dirty="0">
              <a:solidFill>
                <a:schemeClr val="tx1"/>
              </a:solidFill>
            </a:endParaRPr>
          </a:p>
        </p:txBody>
      </p:sp>
      <p:sp>
        <p:nvSpPr>
          <p:cNvPr id="47108" name="Text Box 6">
            <a:extLst>
              <a:ext uri="{FF2B5EF4-FFF2-40B4-BE49-F238E27FC236}">
                <a16:creationId xmlns:a16="http://schemas.microsoft.com/office/drawing/2014/main" id="{2786EEE0-AC60-4CFC-B38E-72793B462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6400800"/>
            <a:ext cx="7848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cs-CZ" sz="1200">
                <a:solidFill>
                  <a:schemeClr val="tx1"/>
                </a:solidFill>
              </a:rPr>
              <a:t>According</a:t>
            </a:r>
            <a:r>
              <a:rPr lang="cs-CZ" altLang="cs-CZ" sz="1200">
                <a:solidFill>
                  <a:schemeClr val="tx1"/>
                </a:solidFill>
              </a:rPr>
              <a:t> to: http://cwx.prenhall.com/bookbind/pubbooks/hillchem3/medialib/media_portfolio/text_images/CH07/FG07_08.JPG</a:t>
            </a:r>
          </a:p>
        </p:txBody>
      </p:sp>
      <p:sp>
        <p:nvSpPr>
          <p:cNvPr id="47109" name="Text Box 7">
            <a:extLst>
              <a:ext uri="{FF2B5EF4-FFF2-40B4-BE49-F238E27FC236}">
                <a16:creationId xmlns:a16="http://schemas.microsoft.com/office/drawing/2014/main" id="{DEA8F420-2105-49E1-98EB-6146881BA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1844676"/>
            <a:ext cx="1655763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altLang="cs-CZ" sz="2000"/>
          </a:p>
        </p:txBody>
      </p:sp>
      <p:grpSp>
        <p:nvGrpSpPr>
          <p:cNvPr id="47110" name="Group 9">
            <a:extLst>
              <a:ext uri="{FF2B5EF4-FFF2-40B4-BE49-F238E27FC236}">
                <a16:creationId xmlns:a16="http://schemas.microsoft.com/office/drawing/2014/main" id="{B39069B7-3C66-45EB-A950-8036D408889D}"/>
              </a:ext>
            </a:extLst>
          </p:cNvPr>
          <p:cNvGrpSpPr>
            <a:grpSpLocks/>
          </p:cNvGrpSpPr>
          <p:nvPr/>
        </p:nvGrpSpPr>
        <p:grpSpPr bwMode="auto">
          <a:xfrm>
            <a:off x="2424114" y="1700213"/>
            <a:ext cx="7158037" cy="4525962"/>
            <a:chOff x="567" y="981"/>
            <a:chExt cx="4509" cy="2851"/>
          </a:xfrm>
        </p:grpSpPr>
        <p:graphicFrame>
          <p:nvGraphicFramePr>
            <p:cNvPr id="47112" name="Object 3">
              <a:extLst>
                <a:ext uri="{FF2B5EF4-FFF2-40B4-BE49-F238E27FC236}">
                  <a16:creationId xmlns:a16="http://schemas.microsoft.com/office/drawing/2014/main" id="{900C683D-751B-4DE9-9373-1E7CDBD53871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567" y="981"/>
            <a:ext cx="4509" cy="28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Rastrový obrázek" r:id="rId3" imgW="7411485" imgH="4686954" progId="Paint.Picture">
                    <p:embed/>
                  </p:oleObj>
                </mc:Choice>
                <mc:Fallback>
                  <p:oleObj name="Rastrový obrázek" r:id="rId3" imgW="7411485" imgH="4686954" progId="Paint.Picture">
                    <p:embed/>
                    <p:pic>
                      <p:nvPicPr>
                        <p:cNvPr id="47112" name="Object 3">
                          <a:extLst>
                            <a:ext uri="{FF2B5EF4-FFF2-40B4-BE49-F238E27FC236}">
                              <a16:creationId xmlns:a16="http://schemas.microsoft.com/office/drawing/2014/main" id="{900C683D-751B-4DE9-9373-1E7CDBD5387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981"/>
                          <a:ext cx="4509" cy="285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113" name="Text Box 8">
              <a:extLst>
                <a:ext uri="{FF2B5EF4-FFF2-40B4-BE49-F238E27FC236}">
                  <a16:creationId xmlns:a16="http://schemas.microsoft.com/office/drawing/2014/main" id="{6879D7CB-98AD-40BB-ABF2-6D1D51B648E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47" y="1117"/>
              <a:ext cx="953" cy="8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cs-CZ" sz="2000"/>
            </a:p>
            <a:p>
              <a:pPr eaLnBrk="1" hangingPunct="1"/>
              <a:endParaRPr lang="en-US" altLang="cs-CZ" sz="2000"/>
            </a:p>
            <a:p>
              <a:pPr eaLnBrk="1" hangingPunct="1"/>
              <a:endParaRPr lang="en-US" altLang="cs-CZ" sz="2000"/>
            </a:p>
            <a:p>
              <a:pPr eaLnBrk="1" hangingPunct="1"/>
              <a:endParaRPr lang="en-GB" altLang="cs-CZ" sz="2000"/>
            </a:p>
          </p:txBody>
        </p:sp>
      </p:grpSp>
      <p:sp>
        <p:nvSpPr>
          <p:cNvPr id="47111" name="Text Box 10">
            <a:extLst>
              <a:ext uri="{FF2B5EF4-FFF2-40B4-BE49-F238E27FC236}">
                <a16:creationId xmlns:a16="http://schemas.microsoft.com/office/drawing/2014/main" id="{CE915664-5C50-4213-81C4-E491C3877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4651" y="5661026"/>
            <a:ext cx="3587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33EF07D-C6CD-40FC-BE84-47CFCCAE4A37}"/>
              </a:ext>
            </a:extLst>
          </p:cNvPr>
          <p:cNvSpPr txBox="1"/>
          <p:nvPr/>
        </p:nvSpPr>
        <p:spPr>
          <a:xfrm>
            <a:off x="5275196" y="5851542"/>
            <a:ext cx="237633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800" b="1" dirty="0" err="1">
                <a:solidFill>
                  <a:schemeClr val="tx1"/>
                </a:solidFill>
              </a:rPr>
              <a:t>Nucleon</a:t>
            </a:r>
            <a:r>
              <a:rPr lang="cs-CZ" sz="1800" b="1" dirty="0">
                <a:solidFill>
                  <a:schemeClr val="tx1"/>
                </a:solidFill>
              </a:rPr>
              <a:t> </a:t>
            </a:r>
            <a:r>
              <a:rPr lang="cs-CZ" sz="1800" b="1" dirty="0" err="1">
                <a:solidFill>
                  <a:schemeClr val="tx1"/>
                </a:solidFill>
              </a:rPr>
              <a:t>number</a:t>
            </a:r>
            <a:endParaRPr lang="en-GB" sz="1800" b="1" dirty="0">
              <a:solidFill>
                <a:schemeClr val="tx1"/>
              </a:solidFill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F216C263-EB4A-4981-8C18-67D95A9BA088}"/>
              </a:ext>
            </a:extLst>
          </p:cNvPr>
          <p:cNvSpPr txBox="1"/>
          <p:nvPr/>
        </p:nvSpPr>
        <p:spPr>
          <a:xfrm rot="16200000">
            <a:off x="1362882" y="3277260"/>
            <a:ext cx="2409974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cs-CZ" sz="1600" b="1" dirty="0" err="1">
                <a:solidFill>
                  <a:schemeClr val="tx1"/>
                </a:solidFill>
              </a:rPr>
              <a:t>Percentage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dirty="0" err="1">
                <a:solidFill>
                  <a:schemeClr val="tx1"/>
                </a:solidFill>
              </a:rPr>
              <a:t>of</a:t>
            </a:r>
            <a:r>
              <a:rPr lang="cs-CZ" sz="1600" b="1" dirty="0">
                <a:solidFill>
                  <a:schemeClr val="tx1"/>
                </a:solidFill>
              </a:rPr>
              <a:t> </a:t>
            </a:r>
            <a:r>
              <a:rPr lang="cs-CZ" sz="1600" b="1" dirty="0" err="1">
                <a:solidFill>
                  <a:schemeClr val="tx1"/>
                </a:solidFill>
              </a:rPr>
              <a:t>atoms</a:t>
            </a:r>
            <a:endParaRPr lang="en-GB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89277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Zástupný symbol pro číslo snímku 3">
            <a:extLst>
              <a:ext uri="{FF2B5EF4-FFF2-40B4-BE49-F238E27FC236}">
                <a16:creationId xmlns:a16="http://schemas.microsoft.com/office/drawing/2014/main" id="{8EBA76C6-9D17-49B8-A477-202D3B41D0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3B30B6E6-E9B6-4861-9DE5-55970AE17115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22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8BC7B16B-F695-4ED4-9269-1BC969E6BF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>
                <a:solidFill>
                  <a:srgbClr val="0000DC"/>
                </a:solidFill>
              </a:rPr>
              <a:t>What else is necessary to know</a:t>
            </a:r>
            <a:r>
              <a:rPr lang="cs-CZ" altLang="cs-CZ" sz="3600" b="1" dirty="0">
                <a:solidFill>
                  <a:srgbClr val="0000DC"/>
                </a:solidFill>
              </a:rPr>
              <a:t>?</a:t>
            </a:r>
          </a:p>
        </p:txBody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DFF471B9-CF4A-4D2B-A0AB-63BF8F9CBF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16835" y="1692002"/>
            <a:ext cx="10956365" cy="41399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800" b="1" dirty="0"/>
              <a:t>Radionuclides</a:t>
            </a:r>
            <a:r>
              <a:rPr lang="en-GB" altLang="cs-CZ" sz="2800" dirty="0"/>
              <a:t> – nuclides capable of radioactive decay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800" b="1" dirty="0"/>
              <a:t>Nuclear spin:</a:t>
            </a:r>
            <a:endParaRPr lang="cs-CZ" altLang="cs-CZ" sz="2800" b="1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	</a:t>
            </a:r>
            <a:r>
              <a:rPr lang="en-GB" altLang="cs-CZ" sz="2800" dirty="0"/>
              <a:t>Nuclei have a property called spin. If the value of the spin is not zero the nuclei have a magnetic moment </a:t>
            </a:r>
            <a:r>
              <a:rPr lang="en-GB" altLang="cs-CZ" sz="2800" dirty="0" err="1"/>
              <a:t>i.e</a:t>
            </a:r>
            <a:r>
              <a:rPr lang="en-GB" altLang="cs-CZ" sz="2800" dirty="0"/>
              <a:t>, they behave like small magnets - NMR – nuclear magnetic resonance spectroscopy and magnetic resonance imaging </a:t>
            </a:r>
            <a:r>
              <a:rPr lang="cs-CZ" altLang="cs-CZ" sz="2800" dirty="0"/>
              <a:t>(MRI) </a:t>
            </a:r>
            <a:r>
              <a:rPr lang="en-GB" altLang="cs-CZ" sz="2800" dirty="0"/>
              <a:t>in radiology are based on this property.</a:t>
            </a:r>
          </a:p>
        </p:txBody>
      </p:sp>
    </p:spTree>
    <p:extLst>
      <p:ext uri="{BB962C8B-B14F-4D97-AF65-F5344CB8AC3E}">
        <p14:creationId xmlns:p14="http://schemas.microsoft.com/office/powerpoint/2010/main" val="13543783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Zástupný symbol pro číslo snímku 3">
            <a:extLst>
              <a:ext uri="{FF2B5EF4-FFF2-40B4-BE49-F238E27FC236}">
                <a16:creationId xmlns:a16="http://schemas.microsoft.com/office/drawing/2014/main" id="{7B5FFFD1-C61E-4DB3-87A8-9AC8E8DED5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55EAA66A-E9CD-4F19-A855-D8AB0B8C4B57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23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93197F97-5414-4E67-A72B-71BB01785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908051"/>
            <a:ext cx="8135938" cy="496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  <a:t>Author: 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en-GB" altLang="cs-CZ" sz="3600" b="1" dirty="0">
                <a:solidFill>
                  <a:srgbClr val="808080"/>
                </a:solidFill>
                <a:latin typeface="Courier New" panose="02070309020205020404" pitchFamily="49" charset="0"/>
              </a:rPr>
              <a:t>Vojtěch Mornstein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  <a:t>Content collaboration and language revision: 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en-GB" altLang="cs-CZ" sz="3600" b="1" dirty="0">
                <a:solidFill>
                  <a:srgbClr val="808080"/>
                </a:solidFill>
                <a:latin typeface="Courier New" panose="02070309020205020404" pitchFamily="49" charset="0"/>
              </a:rPr>
              <a:t>Carmel J. Caruana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cs-CZ" altLang="cs-CZ" sz="3600" dirty="0" err="1">
                <a:solidFill>
                  <a:srgbClr val="808080"/>
                </a:solidFill>
                <a:latin typeface="Courier New" panose="02070309020205020404" pitchFamily="49" charset="0"/>
              </a:rPr>
              <a:t>Presentation</a:t>
            </a:r>
            <a: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  <a:t> design: 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en-GB" altLang="cs-CZ" sz="3600" b="1" dirty="0">
                <a:solidFill>
                  <a:srgbClr val="808080"/>
                </a:solidFill>
                <a:latin typeface="Courier New" panose="02070309020205020404" pitchFamily="49" charset="0"/>
              </a:rPr>
              <a:t>Lucie Mornsteinová</a:t>
            </a: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br>
              <a:rPr lang="en-GB" altLang="cs-CZ" sz="3600" dirty="0">
                <a:solidFill>
                  <a:srgbClr val="808080"/>
                </a:solidFill>
                <a:latin typeface="Courier New" panose="02070309020205020404" pitchFamily="49" charset="0"/>
              </a:rPr>
            </a:br>
            <a:r>
              <a:rPr lang="en-GB" altLang="cs-CZ" sz="3600" dirty="0">
                <a:solidFill>
                  <a:schemeClr val="tx1"/>
                </a:solidFill>
                <a:latin typeface="Courier New" panose="02070309020205020404" pitchFamily="49" charset="0"/>
              </a:rPr>
              <a:t>Last revision:</a:t>
            </a:r>
            <a:r>
              <a:rPr lang="cs-CZ" altLang="cs-CZ" sz="3600" dirty="0" err="1">
                <a:solidFill>
                  <a:schemeClr val="tx1"/>
                </a:solidFill>
                <a:latin typeface="Courier New" panose="02070309020205020404" pitchFamily="49" charset="0"/>
              </a:rPr>
              <a:t>September</a:t>
            </a:r>
            <a:r>
              <a:rPr lang="en-GB" altLang="cs-CZ" sz="3600" dirty="0">
                <a:solidFill>
                  <a:schemeClr val="tx1"/>
                </a:solidFill>
                <a:latin typeface="Courier New" panose="02070309020205020404" pitchFamily="49" charset="0"/>
              </a:rPr>
              <a:t> 20</a:t>
            </a:r>
            <a:r>
              <a:rPr lang="cs-CZ" altLang="cs-CZ" sz="3600" dirty="0">
                <a:solidFill>
                  <a:schemeClr val="tx1"/>
                </a:solidFill>
                <a:latin typeface="Courier New" panose="02070309020205020404" pitchFamily="49" charset="0"/>
              </a:rPr>
              <a:t>21, soundtrack 2021</a:t>
            </a:r>
            <a:endParaRPr lang="en-GB" altLang="cs-CZ" sz="3600" dirty="0">
              <a:solidFill>
                <a:schemeClr val="tx1"/>
              </a:solidFill>
              <a:latin typeface="Courier New" panose="02070309020205020404" pitchFamily="49" charset="0"/>
            </a:endParaRPr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A642D30B-EAA5-496E-82E1-2CDD1A10775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2063750" y="260351"/>
            <a:ext cx="8135938" cy="4968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  <a:t>Author: </a:t>
            </a:r>
            <a:b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r>
              <a:rPr lang="en-GB" altLang="cs-CZ" sz="3700" b="0" dirty="0">
                <a:solidFill>
                  <a:schemeClr val="tx1"/>
                </a:solidFill>
                <a:latin typeface="Courier New" panose="02070309020205020404" pitchFamily="49" charset="0"/>
              </a:rPr>
              <a:t>Vojtěch</a:t>
            </a:r>
            <a:r>
              <a:rPr lang="en-GB" altLang="cs-CZ" sz="3700" b="1" dirty="0">
                <a:solidFill>
                  <a:schemeClr val="bg1"/>
                </a:solidFill>
                <a:latin typeface="Courier New" panose="02070309020205020404" pitchFamily="49" charset="0"/>
              </a:rPr>
              <a:t> Mornstein</a:t>
            </a:r>
            <a:br>
              <a:rPr lang="en-GB" altLang="cs-CZ" sz="3700" b="1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b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  <a:t>Content collaboration and language revision: </a:t>
            </a:r>
            <a:b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r>
              <a:rPr lang="en-GB" altLang="cs-CZ" sz="3700" b="1" dirty="0">
                <a:solidFill>
                  <a:schemeClr val="bg1"/>
                </a:solidFill>
                <a:latin typeface="Courier New" panose="02070309020205020404" pitchFamily="49" charset="0"/>
              </a:rPr>
              <a:t>Carmel J. Caruana</a:t>
            </a:r>
            <a:b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b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r>
              <a:rPr lang="cs-CZ" altLang="cs-CZ" sz="3600" dirty="0" err="1">
                <a:solidFill>
                  <a:schemeClr val="bg1"/>
                </a:solidFill>
                <a:latin typeface="Courier New" panose="02070309020205020404" pitchFamily="49" charset="0"/>
              </a:rPr>
              <a:t>Presentation</a:t>
            </a:r>
            <a: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  <a:t> design: </a:t>
            </a:r>
            <a:b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r>
              <a:rPr lang="en-GB" altLang="cs-CZ" sz="3700" b="1" dirty="0">
                <a:solidFill>
                  <a:schemeClr val="bg1"/>
                </a:solidFill>
                <a:latin typeface="Courier New" panose="02070309020205020404" pitchFamily="49" charset="0"/>
              </a:rPr>
              <a:t>Lucie Mornsteinová</a:t>
            </a:r>
            <a:b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b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</a:br>
            <a: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  <a:t>Last revision:</a:t>
            </a:r>
            <a:r>
              <a:rPr lang="cs-CZ" altLang="cs-CZ" sz="3600" dirty="0" err="1">
                <a:solidFill>
                  <a:schemeClr val="bg1"/>
                </a:solidFill>
                <a:latin typeface="Courier New" panose="02070309020205020404" pitchFamily="49" charset="0"/>
              </a:rPr>
              <a:t>December</a:t>
            </a:r>
            <a:r>
              <a:rPr lang="cs-CZ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  <a:t> </a:t>
            </a:r>
            <a:r>
              <a:rPr lang="en-GB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  <a:t>20</a:t>
            </a:r>
            <a:r>
              <a:rPr lang="cs-CZ" altLang="cs-CZ" sz="3600" dirty="0">
                <a:solidFill>
                  <a:schemeClr val="bg1"/>
                </a:solidFill>
                <a:latin typeface="Courier New" panose="02070309020205020404" pitchFamily="49" charset="0"/>
              </a:rPr>
              <a:t>18</a:t>
            </a:r>
            <a:endParaRPr lang="en-GB" altLang="cs-CZ" sz="3600" dirty="0">
              <a:solidFill>
                <a:schemeClr val="bg1"/>
              </a:solidFill>
              <a:latin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843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00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0.26504 L 0.00399 -0.0682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66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 L 0.0 -0.33333  E" pathEditMode="relative" ptsTypes="">
                                      <p:cBhvr>
                                        <p:cTn id="12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14" presetID="64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9 -0.06829 L 0.00399 -0.8976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03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/>
      <p:bldP spid="100355" grpId="1"/>
      <p:bldP spid="100355" grpId="2"/>
      <p:bldP spid="10035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číslo snímku 3">
            <a:extLst>
              <a:ext uri="{FF2B5EF4-FFF2-40B4-BE49-F238E27FC236}">
                <a16:creationId xmlns:a16="http://schemas.microsoft.com/office/drawing/2014/main" id="{53C11A86-CB88-409E-8660-2BC7C3C2F4B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fld id="{33031524-24F5-42E8-BF10-27382A929820}" type="slidenum">
              <a:rPr lang="cs-CZ" altLang="cs-CZ" sz="1400">
                <a:solidFill>
                  <a:schemeClr val="tx1"/>
                </a:solidFill>
              </a:rPr>
              <a:pPr/>
              <a:t>3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24666783-EDB4-47E1-AF39-8DE0720FCF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5315" y="171360"/>
            <a:ext cx="10753200" cy="45157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00000"/>
              </a:lnSpc>
            </a:pPr>
            <a:r>
              <a:rPr lang="en-GB" altLang="cs-CZ" sz="3600" dirty="0">
                <a:solidFill>
                  <a:srgbClr val="0000DC"/>
                </a:solidFill>
              </a:rPr>
              <a:t>Elementary Particles of Matter</a:t>
            </a:r>
            <a:br>
              <a:rPr lang="cs-CZ" altLang="cs-CZ" sz="3600" dirty="0">
                <a:solidFill>
                  <a:schemeClr val="tx1"/>
                </a:solidFill>
              </a:rPr>
            </a:br>
            <a:r>
              <a:rPr lang="en-GB" altLang="cs-CZ" sz="1800" dirty="0"/>
              <a:t>(</a:t>
            </a:r>
            <a:r>
              <a:rPr lang="en-GB" altLang="cs-CZ" sz="1800" dirty="0" err="1"/>
              <a:t>i.e</a:t>
            </a:r>
            <a:r>
              <a:rPr lang="cs-CZ" altLang="cs-CZ" sz="1800" dirty="0"/>
              <a:t>.</a:t>
            </a:r>
            <a:r>
              <a:rPr lang="en-GB" altLang="cs-CZ" sz="1800" dirty="0"/>
              <a:t> </a:t>
            </a:r>
            <a:r>
              <a:rPr lang="en-GB" altLang="cs-CZ" sz="1800" dirty="0" err="1"/>
              <a:t>hav</a:t>
            </a:r>
            <a:r>
              <a:rPr lang="cs-CZ" altLang="cs-CZ" sz="1800" dirty="0" err="1"/>
              <a:t>ing</a:t>
            </a:r>
            <a:r>
              <a:rPr lang="cs-CZ" altLang="cs-CZ" sz="1800" dirty="0"/>
              <a:t> - </a:t>
            </a:r>
            <a:r>
              <a:rPr lang="cs-CZ" altLang="cs-CZ" sz="1800" dirty="0" err="1"/>
              <a:t>probably</a:t>
            </a:r>
            <a:r>
              <a:rPr lang="en-GB" altLang="cs-CZ" sz="1800" dirty="0"/>
              <a:t> </a:t>
            </a:r>
            <a:r>
              <a:rPr lang="cs-CZ" altLang="cs-CZ" sz="1800" dirty="0"/>
              <a:t>- </a:t>
            </a:r>
            <a:r>
              <a:rPr lang="en-GB" altLang="cs-CZ" sz="1800" dirty="0"/>
              <a:t>no internal structure)</a:t>
            </a:r>
            <a:endParaRPr lang="en-GB" altLang="cs-CZ" sz="1800" dirty="0">
              <a:solidFill>
                <a:schemeClr val="tx1"/>
              </a:solidFill>
            </a:endParaRP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5DEDDCB9-ABF9-4F91-8E5B-1B9736C024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0932" y="1276489"/>
            <a:ext cx="10909189" cy="42767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„</a:t>
            </a:r>
            <a:r>
              <a:rPr lang="cs-CZ" altLang="cs-CZ" sz="2400" dirty="0" err="1"/>
              <a:t>force</a:t>
            </a:r>
            <a:r>
              <a:rPr lang="cs-CZ" altLang="cs-CZ" sz="2400" dirty="0"/>
              <a:t>“ </a:t>
            </a:r>
            <a:r>
              <a:rPr lang="cs-CZ" altLang="cs-CZ" sz="2400" dirty="0" err="1"/>
              <a:t>particles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integer</a:t>
            </a:r>
            <a:r>
              <a:rPr lang="cs-CZ" altLang="cs-CZ" sz="2400" dirty="0"/>
              <a:t> spin – </a:t>
            </a:r>
            <a:r>
              <a:rPr lang="cs-CZ" altLang="cs-CZ" sz="2400" b="1" dirty="0" err="1"/>
              <a:t>bosons</a:t>
            </a:r>
            <a:endParaRPr lang="cs-CZ" altLang="cs-CZ" sz="2400" b="1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sz="1600" b="1" dirty="0" err="1"/>
              <a:t>Vector</a:t>
            </a:r>
            <a:r>
              <a:rPr lang="cs-CZ" altLang="cs-CZ" sz="1600" b="1" dirty="0"/>
              <a:t> </a:t>
            </a:r>
            <a:r>
              <a:rPr lang="cs-CZ" altLang="cs-CZ" sz="1600" b="1" dirty="0" err="1"/>
              <a:t>bosons</a:t>
            </a:r>
            <a:r>
              <a:rPr lang="cs-CZ" altLang="cs-CZ" sz="1600" b="1" dirty="0"/>
              <a:t> – spin 1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cs-CZ" altLang="cs-CZ" b="1" dirty="0"/>
              <a:t>Foton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cs-CZ" altLang="cs-CZ" b="1" dirty="0" err="1"/>
              <a:t>Gluons</a:t>
            </a:r>
            <a:endParaRPr lang="cs-CZ" altLang="cs-CZ" b="1" dirty="0"/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cs-CZ" altLang="cs-CZ" b="1" dirty="0"/>
              <a:t>W, Z </a:t>
            </a:r>
            <a:r>
              <a:rPr lang="cs-CZ" altLang="cs-CZ" dirty="0"/>
              <a:t>(</a:t>
            </a:r>
            <a:r>
              <a:rPr lang="cs-CZ" altLang="cs-CZ" dirty="0" err="1"/>
              <a:t>week</a:t>
            </a:r>
            <a:r>
              <a:rPr lang="cs-CZ" altLang="cs-CZ" dirty="0"/>
              <a:t> </a:t>
            </a:r>
            <a:r>
              <a:rPr lang="cs-CZ" altLang="cs-CZ" dirty="0" err="1"/>
              <a:t>bosons</a:t>
            </a:r>
            <a:r>
              <a:rPr lang="cs-CZ" altLang="cs-CZ" dirty="0"/>
              <a:t>)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cs-CZ" altLang="cs-CZ" b="1" dirty="0"/>
              <a:t>Graviton</a:t>
            </a:r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cs-CZ" altLang="cs-CZ" sz="1600" b="1" dirty="0" err="1"/>
              <a:t>Scalar</a:t>
            </a:r>
            <a:r>
              <a:rPr lang="cs-CZ" altLang="cs-CZ" sz="1600" b="1" dirty="0"/>
              <a:t> boson – spin 0</a:t>
            </a:r>
          </a:p>
          <a:p>
            <a:pPr lvl="2" eaLnBrk="1" hangingPunct="1">
              <a:buFont typeface="Wingdings" panose="05000000000000000000" pitchFamily="2" charset="2"/>
              <a:buChar char="Ø"/>
            </a:pPr>
            <a:r>
              <a:rPr lang="cs-CZ" altLang="cs-CZ" b="1" dirty="0" err="1"/>
              <a:t>Higgs</a:t>
            </a:r>
            <a:r>
              <a:rPr lang="cs-CZ" altLang="cs-CZ" b="1" dirty="0"/>
              <a:t> boson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dirty="0"/>
              <a:t>„</a:t>
            </a:r>
            <a:r>
              <a:rPr lang="cs-CZ" altLang="cs-CZ" sz="2400" dirty="0" err="1"/>
              <a:t>matter</a:t>
            </a:r>
            <a:r>
              <a:rPr lang="cs-CZ" altLang="cs-CZ" sz="2400" dirty="0"/>
              <a:t>“ </a:t>
            </a:r>
            <a:r>
              <a:rPr lang="cs-CZ" altLang="cs-CZ" sz="2400" dirty="0" err="1"/>
              <a:t>particles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noninteger</a:t>
            </a:r>
            <a:r>
              <a:rPr lang="cs-CZ" altLang="cs-CZ" sz="2400" dirty="0"/>
              <a:t> (</a:t>
            </a:r>
            <a:r>
              <a:rPr lang="cs-CZ" altLang="cs-CZ" sz="2400" dirty="0" err="1"/>
              <a:t>odd</a:t>
            </a:r>
            <a:r>
              <a:rPr lang="cs-CZ" altLang="cs-CZ" sz="2400" dirty="0"/>
              <a:t>) spin - </a:t>
            </a:r>
            <a:r>
              <a:rPr lang="cs-CZ" altLang="cs-CZ" sz="2400" b="1" dirty="0" err="1"/>
              <a:t>fermions</a:t>
            </a:r>
            <a:endParaRPr lang="cs-CZ" altLang="cs-CZ" sz="2400" b="1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cs-CZ" dirty="0"/>
              <a:t>The elementary particles of matter are </a:t>
            </a:r>
            <a:r>
              <a:rPr lang="en-GB" altLang="cs-CZ" b="1" dirty="0"/>
              <a:t>leptons</a:t>
            </a:r>
            <a:r>
              <a:rPr lang="en-GB" altLang="cs-CZ" dirty="0"/>
              <a:t> and </a:t>
            </a:r>
            <a:r>
              <a:rPr lang="en-GB" altLang="cs-CZ" b="1" dirty="0"/>
              <a:t>quarks</a:t>
            </a:r>
            <a:endParaRPr lang="cs-CZ" altLang="cs-CZ" b="1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cs-CZ" b="1" dirty="0"/>
              <a:t>Leptons</a:t>
            </a:r>
            <a:r>
              <a:rPr lang="en-GB" altLang="cs-CZ" dirty="0"/>
              <a:t> – electrons, muons, neutrinos and their anti-particles – light particles without internal structure</a:t>
            </a:r>
            <a:endParaRPr lang="cs-CZ" altLang="cs-CZ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cs-CZ" b="1" dirty="0"/>
              <a:t>Quarks</a:t>
            </a:r>
            <a:r>
              <a:rPr lang="en-GB" altLang="cs-CZ" dirty="0"/>
              <a:t> (u, c, t, d, s, b) – heavier particles without internal structure</a:t>
            </a:r>
            <a:endParaRPr lang="cs-CZ" altLang="cs-CZ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altLang="cs-CZ" sz="2400" b="1" dirty="0"/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altLang="cs-CZ" sz="2400" b="1" dirty="0" err="1"/>
              <a:t>Composite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particles</a:t>
            </a:r>
            <a:endParaRPr lang="cs-CZ" altLang="cs-CZ" sz="2400" b="1" dirty="0"/>
          </a:p>
          <a:p>
            <a:pPr lvl="1" eaLnBrk="1" hangingPunct="1">
              <a:buFont typeface="Wingdings" panose="05000000000000000000" pitchFamily="2" charset="2"/>
              <a:buChar char="Ø"/>
            </a:pPr>
            <a:r>
              <a:rPr lang="en-GB" altLang="cs-CZ" b="1" dirty="0"/>
              <a:t>Hadrons</a:t>
            </a:r>
            <a:r>
              <a:rPr lang="en-GB" altLang="cs-CZ" dirty="0"/>
              <a:t> – heavy particles formed of quarks</a:t>
            </a:r>
            <a:r>
              <a:rPr lang="cs-CZ" altLang="cs-CZ" dirty="0"/>
              <a:t> -</a:t>
            </a:r>
            <a:r>
              <a:rPr lang="en-US" altLang="cs-CZ" dirty="0"/>
              <a:t> </a:t>
            </a:r>
            <a:r>
              <a:rPr lang="cs-CZ" altLang="cs-CZ" b="1" dirty="0" err="1"/>
              <a:t>baryons</a:t>
            </a:r>
            <a:r>
              <a:rPr lang="cs-CZ" altLang="cs-CZ" b="1" dirty="0"/>
              <a:t> (</a:t>
            </a:r>
            <a:r>
              <a:rPr lang="cs-CZ" altLang="cs-CZ" b="1" dirty="0" err="1"/>
              <a:t>fermions</a:t>
            </a:r>
            <a:r>
              <a:rPr lang="cs-CZ" altLang="cs-CZ" b="1" dirty="0"/>
              <a:t> - p</a:t>
            </a:r>
            <a:r>
              <a:rPr lang="en-GB" altLang="cs-CZ" b="1" dirty="0" err="1"/>
              <a:t>roton</a:t>
            </a:r>
            <a:r>
              <a:rPr lang="en-GB" altLang="cs-CZ" dirty="0"/>
              <a:t> (u, u, d), </a:t>
            </a:r>
            <a:r>
              <a:rPr lang="en-GB" altLang="cs-CZ" b="1" dirty="0"/>
              <a:t>neutron</a:t>
            </a:r>
            <a:r>
              <a:rPr lang="en-GB" altLang="cs-CZ" dirty="0"/>
              <a:t> (d, d, u)</a:t>
            </a:r>
            <a:r>
              <a:rPr lang="cs-CZ" altLang="cs-CZ" b="1" dirty="0"/>
              <a:t>) </a:t>
            </a:r>
            <a:r>
              <a:rPr lang="cs-CZ" altLang="cs-CZ" b="1" dirty="0" err="1"/>
              <a:t>mezons</a:t>
            </a:r>
            <a:r>
              <a:rPr lang="cs-CZ" altLang="cs-CZ" b="1" dirty="0"/>
              <a:t> </a:t>
            </a:r>
            <a:r>
              <a:rPr lang="cs-CZ" altLang="cs-CZ" dirty="0"/>
              <a:t>(</a:t>
            </a:r>
            <a:r>
              <a:rPr lang="cs-CZ" altLang="cs-CZ" dirty="0" err="1"/>
              <a:t>bosons</a:t>
            </a:r>
            <a:r>
              <a:rPr lang="cs-CZ" altLang="cs-CZ" dirty="0"/>
              <a:t> (</a:t>
            </a:r>
            <a:r>
              <a:rPr lang="cs-CZ" altLang="cs-CZ" dirty="0" err="1"/>
              <a:t>quark-antiqvark</a:t>
            </a:r>
            <a:r>
              <a:rPr lang="cs-CZ" altLang="cs-CZ" dirty="0"/>
              <a:t>))</a:t>
            </a:r>
            <a:endParaRPr lang="en-GB" altLang="cs-CZ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GB" altLang="cs-CZ" sz="2400" dirty="0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číslo snímku 6">
            <a:extLst>
              <a:ext uri="{FF2B5EF4-FFF2-40B4-BE49-F238E27FC236}">
                <a16:creationId xmlns:a16="http://schemas.microsoft.com/office/drawing/2014/main" id="{89C67303-A180-4CA4-A6D0-FB36B0ED2D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5F4AC755-F4B5-44B1-92E5-27B630E00AA5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4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764387D5-6399-4C5E-89B6-DAAE698CD6DD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540689" y="188913"/>
            <a:ext cx="9898711" cy="63802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cs-CZ" sz="3600" b="1" dirty="0">
                <a:solidFill>
                  <a:srgbClr val="0000DC"/>
                </a:solidFill>
              </a:rPr>
              <a:t>The Four Fundamental Energy / Force Fields</a:t>
            </a:r>
          </a:p>
        </p:txBody>
      </p:sp>
      <p:grpSp>
        <p:nvGrpSpPr>
          <p:cNvPr id="12292" name="Group 21">
            <a:extLst>
              <a:ext uri="{FF2B5EF4-FFF2-40B4-BE49-F238E27FC236}">
                <a16:creationId xmlns:a16="http://schemas.microsoft.com/office/drawing/2014/main" id="{4F49B8D0-4734-4E69-8FE8-F1B872BB8EA1}"/>
              </a:ext>
            </a:extLst>
          </p:cNvPr>
          <p:cNvGrpSpPr>
            <a:grpSpLocks/>
          </p:cNvGrpSpPr>
          <p:nvPr/>
        </p:nvGrpSpPr>
        <p:grpSpPr bwMode="auto">
          <a:xfrm>
            <a:off x="2910177" y="1001865"/>
            <a:ext cx="2754023" cy="2271562"/>
            <a:chOff x="1156" y="845"/>
            <a:chExt cx="1432" cy="1255"/>
          </a:xfrm>
        </p:grpSpPr>
        <p:pic>
          <p:nvPicPr>
            <p:cNvPr id="12303" name="Picture 5" descr="[m31.jpg]">
              <a:hlinkClick r:id="rId3"/>
              <a:extLst>
                <a:ext uri="{FF2B5EF4-FFF2-40B4-BE49-F238E27FC236}">
                  <a16:creationId xmlns:a16="http://schemas.microsoft.com/office/drawing/2014/main" id="{3E057314-D2C5-4189-85B9-1B6E81F3B7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7" y="845"/>
              <a:ext cx="1341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4" name="Text Box 16">
              <a:extLst>
                <a:ext uri="{FF2B5EF4-FFF2-40B4-BE49-F238E27FC236}">
                  <a16:creationId xmlns:a16="http://schemas.microsoft.com/office/drawing/2014/main" id="{221916A4-DCDF-40BC-8E54-7F8CAC77C6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1842"/>
              <a:ext cx="1089" cy="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2000">
                  <a:solidFill>
                    <a:schemeClr val="tx1"/>
                  </a:solidFill>
                </a:rPr>
                <a:t>gravitational</a:t>
              </a:r>
            </a:p>
          </p:txBody>
        </p:sp>
      </p:grpSp>
      <p:grpSp>
        <p:nvGrpSpPr>
          <p:cNvPr id="12293" name="Group 22">
            <a:extLst>
              <a:ext uri="{FF2B5EF4-FFF2-40B4-BE49-F238E27FC236}">
                <a16:creationId xmlns:a16="http://schemas.microsoft.com/office/drawing/2014/main" id="{91E69677-3234-4392-A72D-7D236AA40685}"/>
              </a:ext>
            </a:extLst>
          </p:cNvPr>
          <p:cNvGrpSpPr>
            <a:grpSpLocks/>
          </p:cNvGrpSpPr>
          <p:nvPr/>
        </p:nvGrpSpPr>
        <p:grpSpPr bwMode="auto">
          <a:xfrm>
            <a:off x="6024564" y="1017767"/>
            <a:ext cx="2817286" cy="2281059"/>
            <a:chOff x="2835" y="845"/>
            <a:chExt cx="1497" cy="1251"/>
          </a:xfrm>
        </p:grpSpPr>
        <p:pic>
          <p:nvPicPr>
            <p:cNvPr id="12301" name="Picture 8" descr="revlight5b">
              <a:hlinkClick r:id="rId5"/>
              <a:extLst>
                <a:ext uri="{FF2B5EF4-FFF2-40B4-BE49-F238E27FC236}">
                  <a16:creationId xmlns:a16="http://schemas.microsoft.com/office/drawing/2014/main" id="{506C94BA-C8E4-4306-883C-F5F328D4846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845"/>
              <a:ext cx="1407" cy="10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2" name="Text Box 17">
              <a:extLst>
                <a:ext uri="{FF2B5EF4-FFF2-40B4-BE49-F238E27FC236}">
                  <a16:creationId xmlns:a16="http://schemas.microsoft.com/office/drawing/2014/main" id="{0B40CD01-4AC5-48C1-96B0-48A6BAE8F4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5" y="1842"/>
              <a:ext cx="1474" cy="2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2000">
                  <a:solidFill>
                    <a:schemeClr val="tx1"/>
                  </a:solidFill>
                </a:rPr>
                <a:t>electromagnetic</a:t>
              </a:r>
            </a:p>
          </p:txBody>
        </p:sp>
      </p:grpSp>
      <p:grpSp>
        <p:nvGrpSpPr>
          <p:cNvPr id="12294" name="Group 23">
            <a:extLst>
              <a:ext uri="{FF2B5EF4-FFF2-40B4-BE49-F238E27FC236}">
                <a16:creationId xmlns:a16="http://schemas.microsoft.com/office/drawing/2014/main" id="{D82FDA84-3572-48E8-8D70-8F62EC0DE774}"/>
              </a:ext>
            </a:extLst>
          </p:cNvPr>
          <p:cNvGrpSpPr>
            <a:grpSpLocks/>
          </p:cNvGrpSpPr>
          <p:nvPr/>
        </p:nvGrpSpPr>
        <p:grpSpPr bwMode="auto">
          <a:xfrm>
            <a:off x="3069203" y="3284539"/>
            <a:ext cx="2594997" cy="2337033"/>
            <a:chOff x="1156" y="2115"/>
            <a:chExt cx="1406" cy="1284"/>
          </a:xfrm>
        </p:grpSpPr>
        <p:pic>
          <p:nvPicPr>
            <p:cNvPr id="12299" name="Picture 11" descr="mush">
              <a:extLst>
                <a:ext uri="{FF2B5EF4-FFF2-40B4-BE49-F238E27FC236}">
                  <a16:creationId xmlns:a16="http://schemas.microsoft.com/office/drawing/2014/main" id="{43A5C48C-F154-4D0B-BAD4-1DAE12B8CA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2115"/>
              <a:ext cx="1360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0" name="Text Box 18">
              <a:extLst>
                <a:ext uri="{FF2B5EF4-FFF2-40B4-BE49-F238E27FC236}">
                  <a16:creationId xmlns:a16="http://schemas.microsoft.com/office/drawing/2014/main" id="{663A0C70-49D9-4F34-8B79-937C53986C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6" y="3158"/>
              <a:ext cx="635" cy="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2000">
                  <a:solidFill>
                    <a:schemeClr val="tx1"/>
                  </a:solidFill>
                </a:rPr>
                <a:t>strong</a:t>
              </a:r>
            </a:p>
          </p:txBody>
        </p:sp>
      </p:grpSp>
      <p:grpSp>
        <p:nvGrpSpPr>
          <p:cNvPr id="12295" name="Group 24">
            <a:extLst>
              <a:ext uri="{FF2B5EF4-FFF2-40B4-BE49-F238E27FC236}">
                <a16:creationId xmlns:a16="http://schemas.microsoft.com/office/drawing/2014/main" id="{3AE0120F-3E32-47FB-835F-E2C99638888F}"/>
              </a:ext>
            </a:extLst>
          </p:cNvPr>
          <p:cNvGrpSpPr>
            <a:grpSpLocks/>
          </p:cNvGrpSpPr>
          <p:nvPr/>
        </p:nvGrpSpPr>
        <p:grpSpPr bwMode="auto">
          <a:xfrm>
            <a:off x="6096001" y="3357564"/>
            <a:ext cx="2857168" cy="2184495"/>
            <a:chOff x="2880" y="2115"/>
            <a:chExt cx="1678" cy="1293"/>
          </a:xfrm>
        </p:grpSpPr>
        <p:pic>
          <p:nvPicPr>
            <p:cNvPr id="12297" name="Picture 14" descr="betadecays.gif (31434 bytes)">
              <a:extLst>
                <a:ext uri="{FF2B5EF4-FFF2-40B4-BE49-F238E27FC236}">
                  <a16:creationId xmlns:a16="http://schemas.microsoft.com/office/drawing/2014/main" id="{24496E5E-6789-48EE-87C0-06D8BB42BE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115"/>
              <a:ext cx="1633" cy="1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298" name="Text Box 19">
              <a:extLst>
                <a:ext uri="{FF2B5EF4-FFF2-40B4-BE49-F238E27FC236}">
                  <a16:creationId xmlns:a16="http://schemas.microsoft.com/office/drawing/2014/main" id="{9A7F73F3-BE6A-4D67-9B8B-0C236F0289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0" y="3158"/>
              <a:ext cx="95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1pPr>
              <a:lvl2pPr marL="742950" indent="-28575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2pPr>
              <a:lvl3pPr marL="11430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3pPr>
              <a:lvl4pPr marL="16002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4pPr>
              <a:lvl5pPr marL="2057400" indent="-228600"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000">
                  <a:solidFill>
                    <a:srgbClr val="FFFFCC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GB" altLang="cs-CZ" sz="2000">
                  <a:solidFill>
                    <a:schemeClr val="tx1"/>
                  </a:solidFill>
                </a:rPr>
                <a:t>weak</a:t>
              </a:r>
            </a:p>
          </p:txBody>
        </p:sp>
      </p:grpSp>
      <p:sp>
        <p:nvSpPr>
          <p:cNvPr id="12296" name="Text Box 20">
            <a:extLst>
              <a:ext uri="{FF2B5EF4-FFF2-40B4-BE49-F238E27FC236}">
                <a16:creationId xmlns:a16="http://schemas.microsoft.com/office/drawing/2014/main" id="{47BEC194-7FFC-48DE-9983-CA83615B25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520" y="5629441"/>
            <a:ext cx="109012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000" dirty="0" err="1">
                <a:solidFill>
                  <a:schemeClr val="tx1"/>
                </a:solidFill>
              </a:rPr>
              <a:t>Strong</a:t>
            </a:r>
            <a:r>
              <a:rPr lang="cs-CZ" altLang="cs-CZ" sz="2000" dirty="0">
                <a:solidFill>
                  <a:schemeClr val="tx1"/>
                </a:solidFill>
              </a:rPr>
              <a:t> : </a:t>
            </a:r>
            <a:r>
              <a:rPr lang="cs-CZ" altLang="cs-CZ" sz="2000" dirty="0" err="1">
                <a:solidFill>
                  <a:schemeClr val="tx1"/>
                </a:solidFill>
              </a:rPr>
              <a:t>weak</a:t>
            </a:r>
            <a:r>
              <a:rPr lang="cs-CZ" altLang="cs-CZ" sz="2000" dirty="0">
                <a:solidFill>
                  <a:schemeClr val="tx1"/>
                </a:solidFill>
              </a:rPr>
              <a:t> : </a:t>
            </a:r>
            <a:r>
              <a:rPr lang="cs-CZ" altLang="cs-CZ" sz="2000" dirty="0" err="1">
                <a:solidFill>
                  <a:schemeClr val="tx1"/>
                </a:solidFill>
              </a:rPr>
              <a:t>electromagnetic</a:t>
            </a:r>
            <a:r>
              <a:rPr lang="cs-CZ" altLang="cs-CZ" sz="2000" dirty="0">
                <a:solidFill>
                  <a:schemeClr val="tx1"/>
                </a:solidFill>
              </a:rPr>
              <a:t> : </a:t>
            </a:r>
            <a:r>
              <a:rPr lang="cs-CZ" altLang="cs-CZ" sz="2000" dirty="0" err="1">
                <a:solidFill>
                  <a:schemeClr val="tx1"/>
                </a:solidFill>
              </a:rPr>
              <a:t>gravitational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force</a:t>
            </a:r>
            <a:r>
              <a:rPr lang="cs-CZ" altLang="cs-CZ" sz="2000" dirty="0">
                <a:solidFill>
                  <a:schemeClr val="tx1"/>
                </a:solidFill>
              </a:rPr>
              <a:t> - 1 :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-5</a:t>
            </a:r>
            <a:r>
              <a:rPr lang="cs-CZ" altLang="cs-CZ" sz="2000" dirty="0">
                <a:solidFill>
                  <a:schemeClr val="tx1"/>
                </a:solidFill>
              </a:rPr>
              <a:t> :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-2</a:t>
            </a:r>
            <a:r>
              <a:rPr lang="cs-CZ" altLang="cs-CZ" sz="2000" dirty="0">
                <a:solidFill>
                  <a:schemeClr val="tx1"/>
                </a:solidFill>
              </a:rPr>
              <a:t> :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-39 </a:t>
            </a:r>
            <a:r>
              <a:rPr lang="cs-CZ" altLang="cs-CZ" sz="2000" dirty="0" err="1">
                <a:solidFill>
                  <a:schemeClr val="tx1"/>
                </a:solidFill>
              </a:rPr>
              <a:t>at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interaction</a:t>
            </a:r>
            <a:r>
              <a:rPr lang="cs-CZ" altLang="cs-CZ" sz="2000" dirty="0">
                <a:solidFill>
                  <a:schemeClr val="tx1"/>
                </a:solidFill>
              </a:rPr>
              <a:t> distance </a:t>
            </a:r>
            <a:r>
              <a:rPr lang="cs-CZ" altLang="cs-CZ" sz="2000" dirty="0" err="1">
                <a:solidFill>
                  <a:schemeClr val="tx1"/>
                </a:solidFill>
              </a:rPr>
              <a:t>of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about</a:t>
            </a:r>
            <a:r>
              <a:rPr lang="cs-CZ" altLang="cs-CZ" sz="2000" dirty="0">
                <a:solidFill>
                  <a:schemeClr val="tx1"/>
                </a:solidFill>
              </a:rPr>
              <a:t>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-24</a:t>
            </a:r>
            <a:r>
              <a:rPr lang="cs-CZ" altLang="cs-CZ" sz="2000" dirty="0">
                <a:solidFill>
                  <a:schemeClr val="tx1"/>
                </a:solidFill>
              </a:rPr>
              <a:t> m;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-7</a:t>
            </a:r>
            <a:r>
              <a:rPr lang="cs-CZ" altLang="cs-CZ" sz="2000" dirty="0">
                <a:solidFill>
                  <a:schemeClr val="tx1"/>
                </a:solidFill>
              </a:rPr>
              <a:t> : </a:t>
            </a:r>
            <a:r>
              <a:rPr lang="cs-CZ" altLang="cs-CZ" sz="2000" dirty="0">
                <a:solidFill>
                  <a:schemeClr val="tx1"/>
                </a:solidFill>
                <a:sym typeface="Symbol" panose="05050102010706020507" pitchFamily="18" charset="2"/>
              </a:rPr>
              <a:t></a:t>
            </a:r>
            <a:r>
              <a:rPr lang="cs-CZ" altLang="cs-CZ" sz="2000" dirty="0">
                <a:solidFill>
                  <a:schemeClr val="tx1"/>
                </a:solidFill>
              </a:rPr>
              <a:t>0 :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-9</a:t>
            </a:r>
            <a:r>
              <a:rPr lang="cs-CZ" altLang="cs-CZ" sz="2000" dirty="0">
                <a:solidFill>
                  <a:schemeClr val="tx1"/>
                </a:solidFill>
              </a:rPr>
              <a:t> :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-46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at</a:t>
            </a:r>
            <a:r>
              <a:rPr lang="cs-CZ" altLang="cs-CZ" sz="2000" dirty="0">
                <a:solidFill>
                  <a:schemeClr val="tx1"/>
                </a:solidFill>
              </a:rPr>
              <a:t> a distance </a:t>
            </a:r>
            <a:r>
              <a:rPr lang="cs-CZ" altLang="cs-CZ" sz="2000" dirty="0" err="1">
                <a:solidFill>
                  <a:schemeClr val="tx1"/>
                </a:solidFill>
              </a:rPr>
              <a:t>of</a:t>
            </a:r>
            <a:r>
              <a:rPr lang="cs-CZ" altLang="cs-CZ" sz="2000" dirty="0">
                <a:solidFill>
                  <a:schemeClr val="tx1"/>
                </a:solidFill>
              </a:rPr>
              <a:t>  </a:t>
            </a:r>
            <a:r>
              <a:rPr lang="cs-CZ" altLang="cs-CZ" sz="2000" dirty="0" err="1">
                <a:solidFill>
                  <a:schemeClr val="tx1"/>
                </a:solidFill>
              </a:rPr>
              <a:t>about</a:t>
            </a:r>
            <a:r>
              <a:rPr lang="cs-CZ" altLang="cs-CZ" sz="2000" dirty="0">
                <a:solidFill>
                  <a:schemeClr val="tx1"/>
                </a:solidFill>
              </a:rPr>
              <a:t> 10</a:t>
            </a:r>
            <a:r>
              <a:rPr lang="cs-CZ" altLang="cs-CZ" sz="2000" baseline="30000" dirty="0">
                <a:solidFill>
                  <a:schemeClr val="tx1"/>
                </a:solidFill>
              </a:rPr>
              <a:t>-18</a:t>
            </a:r>
            <a:r>
              <a:rPr lang="cs-CZ" altLang="cs-CZ" sz="2000" dirty="0">
                <a:solidFill>
                  <a:schemeClr val="tx1"/>
                </a:solidFill>
              </a:rPr>
              <a:t> m (1/1000 </a:t>
            </a:r>
            <a:r>
              <a:rPr lang="cs-CZ" altLang="cs-CZ" sz="2000" dirty="0" err="1">
                <a:solidFill>
                  <a:schemeClr val="tx1"/>
                </a:solidFill>
              </a:rPr>
              <a:t>of</a:t>
            </a:r>
            <a:r>
              <a:rPr lang="cs-CZ" altLang="cs-CZ" sz="2000" dirty="0">
                <a:solidFill>
                  <a:schemeClr val="tx1"/>
                </a:solidFill>
              </a:rPr>
              <a:t> atom </a:t>
            </a:r>
            <a:r>
              <a:rPr lang="cs-CZ" altLang="cs-CZ" sz="2000" dirty="0" err="1">
                <a:solidFill>
                  <a:schemeClr val="tx1"/>
                </a:solidFill>
              </a:rPr>
              <a:t>nucleus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dimension</a:t>
            </a:r>
            <a:r>
              <a:rPr lang="cs-CZ" altLang="cs-CZ" sz="2000" dirty="0">
                <a:solidFill>
                  <a:schemeClr val="tx1"/>
                </a:solidFill>
              </a:rPr>
              <a:t>). In </a:t>
            </a:r>
            <a:r>
              <a:rPr lang="cs-CZ" altLang="cs-CZ" sz="2000" dirty="0" err="1">
                <a:solidFill>
                  <a:schemeClr val="tx1"/>
                </a:solidFill>
              </a:rPr>
              <a:t>the</a:t>
            </a:r>
            <a:r>
              <a:rPr lang="cs-CZ" altLang="cs-CZ" sz="2000" dirty="0">
                <a:solidFill>
                  <a:schemeClr val="tx1"/>
                </a:solidFill>
              </a:rPr>
              <a:t> distance </a:t>
            </a:r>
            <a:r>
              <a:rPr lang="cs-CZ" altLang="cs-CZ" sz="2000" dirty="0" err="1">
                <a:solidFill>
                  <a:schemeClr val="tx1"/>
                </a:solidFill>
              </a:rPr>
              <a:t>equal</a:t>
            </a:r>
            <a:r>
              <a:rPr lang="cs-CZ" altLang="cs-CZ" sz="2000" dirty="0">
                <a:solidFill>
                  <a:schemeClr val="tx1"/>
                </a:solidFill>
              </a:rPr>
              <a:t> to </a:t>
            </a:r>
            <a:r>
              <a:rPr lang="cs-CZ" altLang="cs-CZ" sz="2000" dirty="0" err="1">
                <a:solidFill>
                  <a:schemeClr val="tx1"/>
                </a:solidFill>
              </a:rPr>
              <a:t>nucleus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dimension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goes</a:t>
            </a:r>
            <a:r>
              <a:rPr lang="cs-CZ" altLang="cs-CZ" sz="2000" dirty="0">
                <a:solidFill>
                  <a:schemeClr val="tx1"/>
                </a:solidFill>
              </a:rPr>
              <a:t> to </a:t>
            </a:r>
            <a:r>
              <a:rPr lang="cs-CZ" altLang="cs-CZ" sz="2000" dirty="0" err="1">
                <a:solidFill>
                  <a:schemeClr val="tx1"/>
                </a:solidFill>
              </a:rPr>
              <a:t>zero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also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strong</a:t>
            </a:r>
            <a:r>
              <a:rPr lang="cs-CZ" altLang="cs-CZ" sz="2000" dirty="0">
                <a:solidFill>
                  <a:schemeClr val="tx1"/>
                </a:solidFill>
              </a:rPr>
              <a:t> </a:t>
            </a:r>
            <a:r>
              <a:rPr lang="cs-CZ" altLang="cs-CZ" sz="2000" dirty="0" err="1">
                <a:solidFill>
                  <a:schemeClr val="tx1"/>
                </a:solidFill>
              </a:rPr>
              <a:t>interaction</a:t>
            </a:r>
            <a:r>
              <a:rPr lang="cs-CZ" altLang="cs-CZ" sz="2000" dirty="0">
                <a:solidFill>
                  <a:schemeClr val="tx1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12480997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Zástupný symbol pro číslo snímku 3">
            <a:extLst>
              <a:ext uri="{FF2B5EF4-FFF2-40B4-BE49-F238E27FC236}">
                <a16:creationId xmlns:a16="http://schemas.microsoft.com/office/drawing/2014/main" id="{8C082C4D-E45D-4591-AD7D-37C64EA8A0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E11907DC-DD0E-40BE-AC38-5CDECFC3C988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5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77AB8810-656E-477B-BF71-1B3D9570318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Photons</a:t>
            </a:r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95C39BA0-6E76-4251-8163-EC00B50439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47850" y="1916114"/>
            <a:ext cx="7848600" cy="39131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Photons </a:t>
            </a:r>
            <a:r>
              <a:rPr lang="en-US" altLang="cs-CZ" sz="2800" dirty="0"/>
              <a:t>-</a:t>
            </a:r>
            <a:r>
              <a:rPr lang="cs-CZ" altLang="cs-CZ" sz="2800" dirty="0"/>
              <a:t> </a:t>
            </a:r>
            <a:r>
              <a:rPr lang="en-US" altLang="cs-CZ" sz="2800" dirty="0"/>
              <a:t>energy quanta of electromagnetic field, zero mass </a:t>
            </a:r>
            <a:endParaRPr lang="cs-CZ" altLang="cs-CZ" sz="2800" dirty="0"/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GB" altLang="cs-CZ" sz="2800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GB" altLang="cs-CZ" sz="2800" dirty="0"/>
              <a:t>Energy of </a:t>
            </a:r>
            <a:r>
              <a:rPr lang="cs-CZ" altLang="cs-CZ" sz="2800" dirty="0"/>
              <a:t>(</a:t>
            </a:r>
            <a:r>
              <a:rPr lang="cs-CZ" altLang="cs-CZ" sz="2800" dirty="0" err="1"/>
              <a:t>one</a:t>
            </a:r>
            <a:r>
              <a:rPr lang="cs-CZ" altLang="cs-CZ" sz="2800" dirty="0"/>
              <a:t>)</a:t>
            </a:r>
            <a:r>
              <a:rPr lang="en-GB" altLang="cs-CZ" sz="2800" dirty="0"/>
              <a:t> photon: </a:t>
            </a:r>
            <a:r>
              <a:rPr lang="en-GB" altLang="cs-CZ" sz="2800" i="1" dirty="0"/>
              <a:t>E = hf = </a:t>
            </a:r>
            <a:r>
              <a:rPr lang="en-GB" altLang="cs-CZ" sz="2800" i="1" dirty="0" err="1"/>
              <a:t>hc</a:t>
            </a:r>
            <a:r>
              <a:rPr lang="en-GB" altLang="cs-CZ" sz="2800" dirty="0"/>
              <a:t>/</a:t>
            </a:r>
            <a:r>
              <a:rPr lang="en-GB" altLang="cs-CZ" sz="2800" dirty="0">
                <a:latin typeface="Symbol" panose="05050102010706020507" pitchFamily="18" charset="2"/>
              </a:rPr>
              <a:t>l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altLang="cs-CZ" sz="2400" i="1" dirty="0"/>
              <a:t>h</a:t>
            </a:r>
            <a:r>
              <a:rPr lang="en-GB" altLang="cs-CZ" sz="2400" dirty="0"/>
              <a:t> is the Planck constant (6</a:t>
            </a:r>
            <a:r>
              <a:rPr lang="cs-CZ" altLang="cs-CZ" sz="2400" dirty="0"/>
              <a:t>.</a:t>
            </a:r>
            <a:r>
              <a:rPr lang="en-GB" altLang="cs-CZ" sz="2400" dirty="0"/>
              <a:t>62</a:t>
            </a:r>
            <a:r>
              <a:rPr lang="cs-CZ" altLang="cs-CZ" sz="2400" dirty="0"/>
              <a:t>·</a:t>
            </a:r>
            <a:r>
              <a:rPr lang="en-GB" altLang="cs-CZ" sz="2400" dirty="0"/>
              <a:t>10</a:t>
            </a:r>
            <a:r>
              <a:rPr lang="en-GB" altLang="cs-CZ" sz="2400" baseline="30000" dirty="0"/>
              <a:t>-34</a:t>
            </a:r>
            <a:r>
              <a:rPr lang="en-GB" altLang="cs-CZ" sz="2400" dirty="0"/>
              <a:t> J·s),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altLang="cs-CZ" sz="2400" i="1" dirty="0"/>
              <a:t>f  </a:t>
            </a:r>
            <a:r>
              <a:rPr lang="en-GB" altLang="cs-CZ" sz="2400" dirty="0"/>
              <a:t>is the frequency,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altLang="cs-CZ" sz="2400" i="1" dirty="0"/>
              <a:t>c</a:t>
            </a:r>
            <a:r>
              <a:rPr lang="en-GB" altLang="cs-CZ" sz="2400" dirty="0"/>
              <a:t> is speed of light in vacuum</a:t>
            </a:r>
            <a:r>
              <a:rPr lang="cs-CZ" altLang="cs-CZ" sz="2400" dirty="0"/>
              <a:t>,</a:t>
            </a:r>
            <a:r>
              <a:rPr lang="en-GB" altLang="cs-CZ" sz="2400" dirty="0"/>
              <a:t>  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GB" altLang="cs-CZ" sz="2400" dirty="0">
                <a:latin typeface="Symbol" panose="05050102010706020507" pitchFamily="18" charset="2"/>
              </a:rPr>
              <a:t>l</a:t>
            </a:r>
            <a:r>
              <a:rPr lang="en-GB" altLang="cs-CZ" sz="2400" dirty="0"/>
              <a:t> is the wavelength</a:t>
            </a:r>
            <a:r>
              <a:rPr lang="cs-CZ" altLang="cs-CZ" sz="2400" dirty="0"/>
              <a:t>.</a:t>
            </a:r>
            <a:r>
              <a:rPr lang="en-GB" altLang="cs-CZ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264655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Zástupný symbol pro číslo snímku 3">
            <a:extLst>
              <a:ext uri="{FF2B5EF4-FFF2-40B4-BE49-F238E27FC236}">
                <a16:creationId xmlns:a16="http://schemas.microsoft.com/office/drawing/2014/main" id="{8742A8A3-9573-4D30-954E-82358CD5BA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6810AE57-B28C-4C33-A7F7-F5FBC4D448A0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6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64F61F84-5FB7-42BC-BA9B-FB42A4BE7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cs-CZ" sz="3600" b="1" dirty="0"/>
              <a:t>Particles and Field Energy Quanta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ACA9AEB0-BE6D-4E10-9946-71FB7BED3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26936" y="2636838"/>
            <a:ext cx="9394977" cy="2667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Tx/>
              <a:buNone/>
            </a:pPr>
            <a:r>
              <a:rPr lang="cs-CZ" altLang="cs-CZ" dirty="0"/>
              <a:t>P</a:t>
            </a:r>
            <a:r>
              <a:rPr lang="en-GB" altLang="cs-CZ" dirty="0"/>
              <a:t>articles of matter and field energy quanta are capable of</a:t>
            </a:r>
            <a:r>
              <a:rPr lang="en-GB" altLang="cs-CZ" dirty="0">
                <a:solidFill>
                  <a:srgbClr val="FFFFCC"/>
                </a:solidFill>
              </a:rPr>
              <a:t> </a:t>
            </a:r>
            <a:r>
              <a:rPr lang="en-GB" altLang="cs-CZ" dirty="0">
                <a:solidFill>
                  <a:srgbClr val="FF0000"/>
                </a:solidFill>
              </a:rPr>
              <a:t>mutual transformation</a:t>
            </a:r>
            <a:r>
              <a:rPr lang="en-GB" altLang="cs-CZ" dirty="0">
                <a:solidFill>
                  <a:srgbClr val="FFFFCC"/>
                </a:solidFill>
              </a:rPr>
              <a:t> </a:t>
            </a:r>
            <a:r>
              <a:rPr lang="en-GB" altLang="cs-CZ" dirty="0"/>
              <a:t>(e.g., an electron and positron transform to two gamma photons in the so-called annihilation – this is used in PET imaging)</a:t>
            </a:r>
            <a:r>
              <a:rPr lang="cs-CZ" altLang="cs-CZ" dirty="0"/>
              <a:t>.</a:t>
            </a:r>
            <a:endParaRPr lang="en-GB" altLang="cs-CZ" dirty="0"/>
          </a:p>
        </p:txBody>
      </p:sp>
    </p:spTree>
    <p:extLst>
      <p:ext uri="{BB962C8B-B14F-4D97-AF65-F5344CB8AC3E}">
        <p14:creationId xmlns:p14="http://schemas.microsoft.com/office/powerpoint/2010/main" val="40042865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Zástupný symbol pro číslo snímku 4">
            <a:extLst>
              <a:ext uri="{FF2B5EF4-FFF2-40B4-BE49-F238E27FC236}">
                <a16:creationId xmlns:a16="http://schemas.microsoft.com/office/drawing/2014/main" id="{46B8BEB2-F311-4A83-8E51-31BF947D32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E4E5C481-758C-4C7B-859F-49B01F87D95B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7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pic>
        <p:nvPicPr>
          <p:cNvPr id="18435" name="Picture 5" descr="Electron diffraction pattern">
            <a:extLst>
              <a:ext uri="{FF2B5EF4-FFF2-40B4-BE49-F238E27FC236}">
                <a16:creationId xmlns:a16="http://schemas.microsoft.com/office/drawing/2014/main" id="{40EA8A47-C269-4CF6-B444-D06E457F82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37" y="1129085"/>
            <a:ext cx="3659851" cy="3382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2">
            <a:extLst>
              <a:ext uri="{FF2B5EF4-FFF2-40B4-BE49-F238E27FC236}">
                <a16:creationId xmlns:a16="http://schemas.microsoft.com/office/drawing/2014/main" id="{21AC91AA-288C-4C7C-9F76-ED3148EACB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742018" y="370108"/>
            <a:ext cx="8229600" cy="6635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Quantum Mechanics</a:t>
            </a:r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1B9569D1-D560-46C3-9ED1-CD61BC9CF4E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519738" y="2997200"/>
            <a:ext cx="4418012" cy="152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US" altLang="cs-CZ" sz="2400" dirty="0"/>
              <a:t>The behaviors of ensembles of a given type of particle obey equations which are similar to wave equations. </a:t>
            </a:r>
            <a:endParaRPr lang="cs-CZ" altLang="cs-CZ" sz="1200" dirty="0"/>
          </a:p>
        </p:txBody>
      </p:sp>
      <p:sp>
        <p:nvSpPr>
          <p:cNvPr id="18438" name="Rectangle 10">
            <a:extLst>
              <a:ext uri="{FF2B5EF4-FFF2-40B4-BE49-F238E27FC236}">
                <a16:creationId xmlns:a16="http://schemas.microsoft.com/office/drawing/2014/main" id="{0194F03E-206D-48A3-808D-B334E9571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538" y="6600826"/>
            <a:ext cx="4843462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cs-CZ" altLang="cs-CZ" sz="1200">
                <a:solidFill>
                  <a:schemeClr val="tx1"/>
                </a:solidFill>
              </a:rPr>
              <a:t>(http://www.matter.org.uk/diffraction/electron/electron_diffraction.htm)</a:t>
            </a:r>
          </a:p>
        </p:txBody>
      </p:sp>
      <p:sp>
        <p:nvSpPr>
          <p:cNvPr id="18439" name="Rectangle 11">
            <a:extLst>
              <a:ext uri="{FF2B5EF4-FFF2-40B4-BE49-F238E27FC236}">
                <a16:creationId xmlns:a16="http://schemas.microsoft.com/office/drawing/2014/main" id="{8A31C647-FB5D-4D93-BAF0-E7C71C7D3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2797" y="4868864"/>
            <a:ext cx="9231464" cy="1421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en-GB" altLang="cs-CZ" sz="2400" dirty="0">
                <a:solidFill>
                  <a:schemeClr val="tx1"/>
                </a:solidFill>
              </a:rPr>
              <a:t>On the left pattern formed on a photographic plate by an ensemble of electrons hitting a crystal lattice. Notice that it is very similar to the diffraction pattern produced by a light wave passed through optical grating.</a:t>
            </a:r>
          </a:p>
        </p:txBody>
      </p:sp>
    </p:spTree>
    <p:extLst>
      <p:ext uri="{BB962C8B-B14F-4D97-AF65-F5344CB8AC3E}">
        <p14:creationId xmlns:p14="http://schemas.microsoft.com/office/powerpoint/2010/main" val="1024636452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Zástupný symbol pro číslo snímku 6">
            <a:extLst>
              <a:ext uri="{FF2B5EF4-FFF2-40B4-BE49-F238E27FC236}">
                <a16:creationId xmlns:a16="http://schemas.microsoft.com/office/drawing/2014/main" id="{CBF39DDE-B558-427F-A4B5-8AC43812F5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F81DBB70-C90A-4AB8-B3F4-40D4FD7ABD36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8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pic>
        <p:nvPicPr>
          <p:cNvPr id="65544" name="Picture 8" descr="kag10602_e">
            <a:extLst>
              <a:ext uri="{FF2B5EF4-FFF2-40B4-BE49-F238E27FC236}">
                <a16:creationId xmlns:a16="http://schemas.microsoft.com/office/drawing/2014/main" id="{134092A3-CC5C-4734-8A91-838F1F3750E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0" y="1916114"/>
            <a:ext cx="8135938" cy="4370387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1" name="Picture 5" descr="kag10601_e">
            <a:extLst>
              <a:ext uri="{FF2B5EF4-FFF2-40B4-BE49-F238E27FC236}">
                <a16:creationId xmlns:a16="http://schemas.microsoft.com/office/drawing/2014/main" id="{5390C33B-9578-4DF4-8E53-FEFA3A0E939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1916114"/>
            <a:ext cx="8137525" cy="4371975"/>
          </a:xfrm>
          <a:noFill/>
          <a:ln w="381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2">
            <a:extLst>
              <a:ext uri="{FF2B5EF4-FFF2-40B4-BE49-F238E27FC236}">
                <a16:creationId xmlns:a16="http://schemas.microsoft.com/office/drawing/2014/main" id="{E43307D8-C5B5-4EA8-A658-40D539657559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 bwMode="auto">
          <a:xfrm>
            <a:off x="609600" y="274638"/>
            <a:ext cx="480523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Quantum Mechanics </a:t>
            </a:r>
            <a:br>
              <a:rPr lang="en-GB" altLang="cs-CZ" sz="1800" dirty="0">
                <a:solidFill>
                  <a:schemeClr val="tx1"/>
                </a:solidFill>
              </a:rPr>
            </a:br>
            <a:r>
              <a:rPr lang="en-GB" altLang="cs-CZ" sz="2400" dirty="0">
                <a:solidFill>
                  <a:schemeClr val="tx1"/>
                </a:solidFill>
              </a:rPr>
              <a:t>tunnel effect</a:t>
            </a:r>
            <a:r>
              <a:rPr lang="cs-CZ" altLang="cs-CZ" sz="2400" dirty="0">
                <a:solidFill>
                  <a:schemeClr val="tx1"/>
                </a:solidFill>
              </a:rPr>
              <a:t>:</a:t>
            </a:r>
          </a:p>
        </p:txBody>
      </p:sp>
      <p:pic>
        <p:nvPicPr>
          <p:cNvPr id="65549" name="Picture 13" descr="kag10602_e">
            <a:extLst>
              <a:ext uri="{FF2B5EF4-FFF2-40B4-BE49-F238E27FC236}">
                <a16:creationId xmlns:a16="http://schemas.microsoft.com/office/drawing/2014/main" id="{E8D55205-D493-4B25-B528-3ECAC7973E31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2924176"/>
            <a:ext cx="3959225" cy="2244725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51" name="Picture 15" descr="kag10601_e">
            <a:extLst>
              <a:ext uri="{FF2B5EF4-FFF2-40B4-BE49-F238E27FC236}">
                <a16:creationId xmlns:a16="http://schemas.microsoft.com/office/drawing/2014/main" id="{8B2B5358-9287-42FD-BEE6-0CA8838276EC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1" y="2924176"/>
            <a:ext cx="3960813" cy="2206625"/>
          </a:xfr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510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5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5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číslo snímku 3">
            <a:extLst>
              <a:ext uri="{FF2B5EF4-FFF2-40B4-BE49-F238E27FC236}">
                <a16:creationId xmlns:a16="http://schemas.microsoft.com/office/drawing/2014/main" id="{5F2C9D62-D416-41D0-9B97-9771706CFC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1pPr>
            <a:lvl2pPr marL="742950" indent="-28575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2pPr>
            <a:lvl3pPr marL="11430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3pPr>
            <a:lvl4pPr marL="16002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4pPr>
            <a:lvl5pPr marL="2057400" indent="-228600"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•"/>
              <a:defRPr sz="2000">
                <a:solidFill>
                  <a:srgbClr val="FFFFCC"/>
                </a:solidFill>
                <a:latin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fld id="{297560CC-1690-40AF-903D-D734E1E64C0A}" type="slidenum">
              <a:rPr lang="cs-CZ" altLang="cs-CZ" sz="1400">
                <a:solidFill>
                  <a:schemeClr val="tx1"/>
                </a:solidFill>
              </a:rPr>
              <a:pPr>
                <a:buFontTx/>
                <a:buNone/>
              </a:pPr>
              <a:t>9</a:t>
            </a:fld>
            <a:endParaRPr lang="cs-CZ" altLang="cs-CZ" sz="1400">
              <a:solidFill>
                <a:schemeClr val="tx1"/>
              </a:solidFill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7BE4BE44-BFDC-40B9-BE9E-B49A41290F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GB" altLang="cs-CZ" sz="3600" b="1" dirty="0">
                <a:solidFill>
                  <a:srgbClr val="0000DC"/>
                </a:solidFill>
              </a:rPr>
              <a:t>Quantum Mechanics</a:t>
            </a:r>
            <a:r>
              <a:rPr lang="cs-CZ" altLang="cs-CZ" sz="3600" b="1" dirty="0">
                <a:solidFill>
                  <a:srgbClr val="0000DC"/>
                </a:solidFill>
              </a:rPr>
              <a:t>: </a:t>
            </a:r>
            <a:r>
              <a:rPr lang="en-GB" altLang="cs-CZ" sz="3600" b="1" dirty="0">
                <a:solidFill>
                  <a:srgbClr val="0000DC"/>
                </a:solidFill>
              </a:rPr>
              <a:t>Heisenberg</a:t>
            </a:r>
            <a:r>
              <a:rPr lang="cs-CZ" altLang="cs-CZ" sz="3600" b="1" dirty="0">
                <a:solidFill>
                  <a:srgbClr val="0000DC"/>
                </a:solidFill>
              </a:rPr>
              <a:t> </a:t>
            </a:r>
            <a:r>
              <a:rPr lang="en-US" altLang="cs-CZ" sz="3600" b="1" dirty="0">
                <a:solidFill>
                  <a:srgbClr val="0000DC"/>
                </a:solidFill>
              </a:rPr>
              <a:t>uncertainty relations</a:t>
            </a:r>
            <a:endParaRPr lang="cs-CZ" altLang="cs-CZ" sz="3600" b="1" dirty="0">
              <a:solidFill>
                <a:srgbClr val="0000DC"/>
              </a:solidFill>
            </a:endParaRPr>
          </a:p>
        </p:txBody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F28DE4A-4134-4B5F-A8D5-04F79CE974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51721" y="1916114"/>
            <a:ext cx="9541565" cy="4465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altLang="cs-CZ" sz="3600" dirty="0" err="1">
                <a:latin typeface="Symbol" panose="05050102010706020507" pitchFamily="18" charset="2"/>
              </a:rPr>
              <a:t>d</a:t>
            </a:r>
            <a:r>
              <a:rPr lang="en-GB" altLang="cs-CZ" sz="3600" i="1" dirty="0" err="1"/>
              <a:t>r</a:t>
            </a:r>
            <a:r>
              <a:rPr lang="en-GB" altLang="cs-CZ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3600" dirty="0" err="1">
                <a:latin typeface="Symbol" panose="05050102010706020507" pitchFamily="18" charset="2"/>
              </a:rPr>
              <a:t>d</a:t>
            </a:r>
            <a:r>
              <a:rPr lang="en-GB" altLang="cs-CZ" sz="3600" i="1" dirty="0" err="1"/>
              <a:t>p</a:t>
            </a:r>
            <a:r>
              <a:rPr lang="en-GB" altLang="cs-CZ" sz="3600" dirty="0"/>
              <a:t> </a:t>
            </a:r>
            <a:r>
              <a:rPr lang="en-GB" altLang="cs-CZ" sz="3600" dirty="0">
                <a:cs typeface="Arial" panose="020B0604020202020204" pitchFamily="34" charset="0"/>
              </a:rPr>
              <a:t>≥ </a:t>
            </a:r>
            <a:r>
              <a:rPr lang="en-GB" altLang="cs-CZ" sz="3600" i="1" dirty="0">
                <a:cs typeface="Arial" panose="020B0604020202020204" pitchFamily="34" charset="0"/>
              </a:rPr>
              <a:t>h</a:t>
            </a:r>
            <a:r>
              <a:rPr lang="en-GB" altLang="cs-CZ" sz="3600" dirty="0">
                <a:cs typeface="Arial" panose="020B0604020202020204" pitchFamily="34" charset="0"/>
              </a:rPr>
              <a:t>/2</a:t>
            </a:r>
            <a:r>
              <a:rPr lang="en-GB" altLang="cs-CZ" sz="3600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GB" altLang="cs-CZ" sz="3600" dirty="0" err="1">
                <a:latin typeface="Symbol" panose="05050102010706020507" pitchFamily="18" charset="2"/>
              </a:rPr>
              <a:t>d</a:t>
            </a:r>
            <a:r>
              <a:rPr lang="en-GB" altLang="cs-CZ" sz="3600" i="1" dirty="0" err="1">
                <a:latin typeface="Symbol" panose="05050102010706020507" pitchFamily="18" charset="2"/>
              </a:rPr>
              <a:t>E</a:t>
            </a:r>
            <a:r>
              <a:rPr lang="en-GB" altLang="cs-CZ" sz="3600" i="1" dirty="0" err="1">
                <a:latin typeface="Calibri" panose="020F0502020204030204" pitchFamily="34" charset="0"/>
                <a:cs typeface="Calibri" panose="020F0502020204030204" pitchFamily="34" charset="0"/>
              </a:rPr>
              <a:t>·</a:t>
            </a:r>
            <a:r>
              <a:rPr lang="en-GB" altLang="cs-CZ" sz="3600" dirty="0" err="1">
                <a:latin typeface="Symbol" panose="05050102010706020507" pitchFamily="18" charset="2"/>
              </a:rPr>
              <a:t>d</a:t>
            </a:r>
            <a:r>
              <a:rPr lang="en-GB" altLang="cs-CZ" sz="3600" i="1" dirty="0" err="1"/>
              <a:t>t</a:t>
            </a:r>
            <a:r>
              <a:rPr lang="en-GB" altLang="cs-CZ" sz="3600" dirty="0"/>
              <a:t> </a:t>
            </a:r>
            <a:r>
              <a:rPr lang="en-GB" altLang="cs-CZ" sz="3600" dirty="0">
                <a:cs typeface="Arial" panose="020B0604020202020204" pitchFamily="34" charset="0"/>
              </a:rPr>
              <a:t>≥ </a:t>
            </a:r>
            <a:r>
              <a:rPr lang="en-GB" altLang="cs-CZ" sz="3600" i="1" dirty="0">
                <a:cs typeface="Arial" panose="020B0604020202020204" pitchFamily="34" charset="0"/>
              </a:rPr>
              <a:t>h</a:t>
            </a:r>
            <a:r>
              <a:rPr lang="en-GB" altLang="cs-CZ" sz="3600" dirty="0">
                <a:cs typeface="Arial" panose="020B0604020202020204" pitchFamily="34" charset="0"/>
              </a:rPr>
              <a:t>/2</a:t>
            </a:r>
            <a:r>
              <a:rPr lang="en-GB" altLang="cs-CZ" sz="3600" dirty="0">
                <a:latin typeface="Symbol" panose="05050102010706020507" pitchFamily="18" charset="2"/>
                <a:cs typeface="Arial" panose="020B0604020202020204" pitchFamily="34" charset="0"/>
              </a:rPr>
              <a:t>p</a:t>
            </a: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GB" altLang="cs-CZ" sz="3600" dirty="0">
              <a:cs typeface="Arial" panose="020B0604020202020204" pitchFamily="34" charset="0"/>
            </a:endParaRPr>
          </a:p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en-GB" altLang="cs-CZ" sz="2400" dirty="0">
                <a:cs typeface="Arial" panose="020B0604020202020204" pitchFamily="34" charset="0"/>
              </a:rPr>
              <a:t>The position </a:t>
            </a:r>
            <a:r>
              <a:rPr lang="en-GB" altLang="cs-CZ" sz="2400" i="1" dirty="0">
                <a:cs typeface="Arial" panose="020B0604020202020204" pitchFamily="34" charset="0"/>
              </a:rPr>
              <a:t>r</a:t>
            </a:r>
            <a:r>
              <a:rPr lang="en-GB" altLang="cs-CZ" sz="2400" dirty="0">
                <a:cs typeface="Arial" panose="020B0604020202020204" pitchFamily="34" charset="0"/>
              </a:rPr>
              <a:t> and momentum </a:t>
            </a:r>
            <a:r>
              <a:rPr lang="en-GB" altLang="cs-CZ" sz="2400" i="1" dirty="0">
                <a:cs typeface="Arial" panose="020B0604020202020204" pitchFamily="34" charset="0"/>
              </a:rPr>
              <a:t>p</a:t>
            </a:r>
            <a:r>
              <a:rPr lang="en-GB" altLang="cs-CZ" sz="2400" dirty="0">
                <a:cs typeface="Arial" panose="020B0604020202020204" pitchFamily="34" charset="0"/>
              </a:rPr>
              <a:t> of a particle</a:t>
            </a:r>
            <a:r>
              <a:rPr lang="en-GB" altLang="cs-CZ" sz="2400" dirty="0">
                <a:solidFill>
                  <a:srgbClr val="FFFFCC"/>
                </a:solidFill>
                <a:cs typeface="Arial" panose="020B0604020202020204" pitchFamily="34" charset="0"/>
              </a:rPr>
              <a:t> </a:t>
            </a:r>
            <a:r>
              <a:rPr lang="en-GB" altLang="cs-CZ" sz="2400" dirty="0">
                <a:solidFill>
                  <a:srgbClr val="FF0000"/>
                </a:solidFill>
                <a:cs typeface="Arial" panose="020B0604020202020204" pitchFamily="34" charset="0"/>
              </a:rPr>
              <a:t>cannot be</a:t>
            </a:r>
            <a:r>
              <a:rPr lang="en-GB" altLang="cs-CZ" sz="2400" dirty="0">
                <a:solidFill>
                  <a:srgbClr val="FFFFCC"/>
                </a:solidFill>
                <a:cs typeface="Arial" panose="020B0604020202020204" pitchFamily="34" charset="0"/>
              </a:rPr>
              <a:t> </a:t>
            </a:r>
            <a:r>
              <a:rPr lang="en-GB" altLang="cs-CZ" sz="2400" i="1" dirty="0">
                <a:cs typeface="Arial" panose="020B0604020202020204" pitchFamily="34" charset="0"/>
              </a:rPr>
              <a:t>simultaneously </a:t>
            </a:r>
            <a:r>
              <a:rPr lang="en-GB" altLang="cs-CZ" sz="2400" dirty="0">
                <a:cs typeface="Arial" panose="020B0604020202020204" pitchFamily="34" charset="0"/>
              </a:rPr>
              <a:t>measured with </a:t>
            </a:r>
            <a:r>
              <a:rPr lang="en-GB" altLang="cs-CZ" sz="2400" dirty="0"/>
              <a:t>independent precision</a:t>
            </a:r>
            <a:r>
              <a:rPr lang="en-GB" altLang="cs-CZ" sz="2400" dirty="0">
                <a:cs typeface="Arial" panose="020B0604020202020204" pitchFamily="34" charset="0"/>
              </a:rPr>
              <a:t> (if the uncertainty of particle position – </a:t>
            </a:r>
            <a:r>
              <a:rPr lang="en-GB" altLang="cs-CZ" sz="2400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GB" altLang="cs-CZ" sz="2400" i="1" dirty="0" err="1">
                <a:cs typeface="Arial" panose="020B0604020202020204" pitchFamily="34" charset="0"/>
              </a:rPr>
              <a:t>r</a:t>
            </a:r>
            <a:r>
              <a:rPr lang="en-GB" altLang="cs-CZ" sz="2400" dirty="0">
                <a:cs typeface="Arial" panose="020B0604020202020204" pitchFamily="34" charset="0"/>
              </a:rPr>
              <a:t> – is made smaller, the uncertainty of particle momentum – </a:t>
            </a:r>
            <a:r>
              <a:rPr lang="en-GB" altLang="cs-CZ" sz="2400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GB" altLang="cs-CZ" sz="2400" i="1" dirty="0" err="1">
                <a:cs typeface="Arial" panose="020B0604020202020204" pitchFamily="34" charset="0"/>
              </a:rPr>
              <a:t>p</a:t>
            </a:r>
            <a:r>
              <a:rPr lang="en-GB" altLang="cs-CZ" sz="2400" dirty="0">
                <a:cs typeface="Arial" panose="020B0604020202020204" pitchFamily="34" charset="0"/>
              </a:rPr>
              <a:t> – automatically increases). The same holds for the simultaneous measurement of energy change </a:t>
            </a:r>
            <a:r>
              <a:rPr lang="en-GB" altLang="cs-CZ" sz="2400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GB" altLang="cs-CZ" sz="2400" i="1" dirty="0" err="1">
                <a:latin typeface="Symbol" panose="05050102010706020507" pitchFamily="18" charset="2"/>
              </a:rPr>
              <a:t>E</a:t>
            </a:r>
            <a:r>
              <a:rPr lang="en-GB" altLang="cs-CZ" sz="2400" dirty="0">
                <a:latin typeface="Symbol" panose="05050102010706020507" pitchFamily="18" charset="2"/>
              </a:rPr>
              <a:t> </a:t>
            </a:r>
            <a:r>
              <a:rPr lang="en-GB" altLang="cs-CZ" sz="2400" dirty="0"/>
              <a:t>and the time </a:t>
            </a:r>
            <a:r>
              <a:rPr lang="en-GB" altLang="cs-CZ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GB" altLang="cs-CZ" sz="2400" i="1" dirty="0">
                <a:cs typeface="Arial" panose="020B0604020202020204" pitchFamily="34" charset="0"/>
              </a:rPr>
              <a:t>t</a:t>
            </a:r>
            <a:r>
              <a:rPr lang="en-GB" altLang="cs-CZ" sz="2400" dirty="0">
                <a:cs typeface="Arial" panose="020B0604020202020204" pitchFamily="34" charset="0"/>
              </a:rPr>
              <a:t> necessary for this change</a:t>
            </a:r>
            <a:r>
              <a:rPr lang="en-GB" altLang="cs-CZ" sz="2400" i="1" dirty="0">
                <a:cs typeface="Arial" panose="020B0604020202020204" pitchFamily="34" charset="0"/>
              </a:rPr>
              <a:t>. </a:t>
            </a:r>
            <a:r>
              <a:rPr lang="cs-CZ" altLang="cs-CZ" sz="2400" i="1" dirty="0">
                <a:cs typeface="Arial" panose="020B0604020202020204" pitchFamily="34" charset="0"/>
              </a:rPr>
              <a:t>h </a:t>
            </a:r>
            <a:r>
              <a:rPr lang="cs-CZ" altLang="cs-CZ" sz="2400" dirty="0" err="1">
                <a:cs typeface="Arial" panose="020B0604020202020204" pitchFamily="34" charset="0"/>
              </a:rPr>
              <a:t>is</a:t>
            </a:r>
            <a:r>
              <a:rPr lang="cs-CZ" altLang="cs-CZ" sz="2400" dirty="0">
                <a:cs typeface="Arial" panose="020B0604020202020204" pitchFamily="34" charset="0"/>
              </a:rPr>
              <a:t> </a:t>
            </a:r>
            <a:r>
              <a:rPr lang="cs-CZ" altLang="cs-CZ" sz="2400" dirty="0" err="1">
                <a:cs typeface="Arial" panose="020B0604020202020204" pitchFamily="34" charset="0"/>
              </a:rPr>
              <a:t>the</a:t>
            </a:r>
            <a:r>
              <a:rPr lang="cs-CZ" altLang="cs-CZ" sz="2400" dirty="0">
                <a:cs typeface="Arial" panose="020B0604020202020204" pitchFamily="34" charset="0"/>
              </a:rPr>
              <a:t> Planck </a:t>
            </a:r>
            <a:r>
              <a:rPr lang="cs-CZ" altLang="cs-CZ" sz="2400" dirty="0" err="1">
                <a:cs typeface="Arial" panose="020B0604020202020204" pitchFamily="34" charset="0"/>
              </a:rPr>
              <a:t>constant</a:t>
            </a:r>
            <a:r>
              <a:rPr lang="cs-CZ" altLang="cs-CZ" sz="2400" dirty="0">
                <a:cs typeface="Arial" panose="020B0604020202020204" pitchFamily="34" charset="0"/>
              </a:rPr>
              <a:t>.</a:t>
            </a:r>
            <a:endParaRPr lang="en-GB" altLang="cs-CZ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8696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prezentace-16-9-cz-v11.potx" id="{A1E069AA-5EB2-4FA2-9367-6D040ACEC8D2}" vid="{BC2189E0-F5C8-4AB2-8946-E3011F185C79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muni-prezentace-16-9-cz-v11</Template>
  <TotalTime>103</TotalTime>
  <Words>1556</Words>
  <Application>Microsoft Office PowerPoint</Application>
  <PresentationFormat>Širokoúhlá obrazovka</PresentationFormat>
  <Paragraphs>192</Paragraphs>
  <Slides>23</Slides>
  <Notes>22</Notes>
  <HiddenSlides>0</HiddenSlides>
  <MMClips>0</MMClips>
  <ScaleCrop>false</ScaleCrop>
  <HeadingPairs>
    <vt:vector size="8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23</vt:i4>
      </vt:variant>
    </vt:vector>
  </HeadingPairs>
  <TitlesOfParts>
    <vt:vector size="33" baseType="lpstr">
      <vt:lpstr>Arial</vt:lpstr>
      <vt:lpstr>Arial</vt:lpstr>
      <vt:lpstr>Calibri</vt:lpstr>
      <vt:lpstr>Courier New</vt:lpstr>
      <vt:lpstr>Symbol</vt:lpstr>
      <vt:lpstr>Tahoma</vt:lpstr>
      <vt:lpstr>Wingdings</vt:lpstr>
      <vt:lpstr>Prezentace_MU_CZ</vt:lpstr>
      <vt:lpstr>Rastrový obraz</vt:lpstr>
      <vt:lpstr>Rastrový obrázek</vt:lpstr>
      <vt:lpstr>Lectures on Medical Biophysics</vt:lpstr>
      <vt:lpstr>Matter and Energy</vt:lpstr>
      <vt:lpstr>Elementary Particles of Matter (i.e. having - probably - no internal structure)</vt:lpstr>
      <vt:lpstr>The Four Fundamental Energy / Force Fields</vt:lpstr>
      <vt:lpstr>Photons</vt:lpstr>
      <vt:lpstr>Particles and Field Energy Quanta</vt:lpstr>
      <vt:lpstr>Quantum Mechanics</vt:lpstr>
      <vt:lpstr>Quantum Mechanics  tunnel effect:</vt:lpstr>
      <vt:lpstr>Quantum Mechanics: Heisenberg uncertainty relations</vt:lpstr>
      <vt:lpstr>Schrödinger equation (to admire )</vt:lpstr>
      <vt:lpstr>Solution of the Schrödinger Equation</vt:lpstr>
      <vt:lpstr>Quantum numbers for Hydrogen</vt:lpstr>
      <vt:lpstr>Ionisation of Atoms</vt:lpstr>
      <vt:lpstr>Emission Spectra</vt:lpstr>
      <vt:lpstr>Hydrogen spectrum again  magenta, cyan and red line   according http://cwx.prenhall.com/bookbind/pubbooks/hillchem3/medialib/media_portfolio/text_images/CH07/FG07_19.JPG</vt:lpstr>
      <vt:lpstr>Excitation (absorption) Spectra for Atoms</vt:lpstr>
      <vt:lpstr>Excitation (Absorption) Spectrum for Molecules</vt:lpstr>
      <vt:lpstr>Atom nucleus</vt:lpstr>
      <vt:lpstr>Mass defect of nucleus</vt:lpstr>
      <vt:lpstr>Nuclides</vt:lpstr>
      <vt:lpstr>Isotope composition of mercury % of Hg atoms vs. isotope nucleon number (A)</vt:lpstr>
      <vt:lpstr>What else is necessary to know?</vt:lpstr>
      <vt:lpstr>Author:  Vojtěch Mornstein  Content collaboration and language revision:  Carmel J. Caruana  Presentation design:  Lucie Mornsteinová  Last revision:December 2018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Mornstein</dc:creator>
  <cp:lastModifiedBy>Vojtěch Mornstein</cp:lastModifiedBy>
  <cp:revision>4</cp:revision>
  <cp:lastPrinted>1601-01-01T00:00:00Z</cp:lastPrinted>
  <dcterms:created xsi:type="dcterms:W3CDTF">2021-09-16T11:07:15Z</dcterms:created>
  <dcterms:modified xsi:type="dcterms:W3CDTF">2021-09-16T12:50:45Z</dcterms:modified>
</cp:coreProperties>
</file>