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1" d="100"/>
          <a:sy n="61" d="100"/>
        </p:scale>
        <p:origin x="64" y="46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1C4F931-9677-4A23-9F4B-AE35C017D7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AC44D7-FFB7-43AB-9E73-5D93162603D1}"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FA5B110B-B6AE-4550-A8DF-B58A6303A5AE}"/>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2EB11705-8022-489A-9454-1A27D181D7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3C23E41-F9D9-4DB7-B94B-D24DFC8BC6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21E763-F344-49F4-8F1C-D3BEC0EDBDA9}"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71C3C7EC-959F-41A1-842F-DC0B2C76A49E}"/>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63028369-0036-44CD-A4D8-576A6A0AE7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9D7CD7D5-DE6B-4752-BF19-96BE15B971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423F3-4D7C-48BE-A942-3AAEDD55A23E}"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A6F4C49E-CDBC-4E62-BCAD-22579CDF3FFF}"/>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B9613116-EE55-4A74-ABD9-1359C6DE66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0519606E-03FD-465F-BF37-9837E64776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10D525-5D34-45C8-9849-F5F7F73D2CC7}"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408C018D-7C84-4B30-AC3B-B95CBD8959A1}"/>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D40C9D06-3664-4C8D-BC89-A9905C9536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7363553B-E3D7-45AF-96A1-3DD51F581A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30DC77-D9E4-4409-8264-E91E3E8355A0}"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9A518BB1-053B-46EC-9F19-E60EF919E3B2}"/>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DB31F152-CE5A-45BC-9E12-55C7A5E236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BAAD5AA4-F702-4788-80BE-BE9315098D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EE952C-0006-4C90-B013-5F52391CEFB7}" type="slidenum">
              <a:rPr lang="cs-CZ" altLang="cs-CZ"/>
              <a:pPr>
                <a:spcBef>
                  <a:spcPct val="0"/>
                </a:spcBef>
              </a:pPr>
              <a:t>15</a:t>
            </a:fld>
            <a:endParaRPr lang="cs-CZ" altLang="cs-CZ"/>
          </a:p>
        </p:txBody>
      </p:sp>
      <p:sp>
        <p:nvSpPr>
          <p:cNvPr id="32771" name="Rectangle 2">
            <a:extLst>
              <a:ext uri="{FF2B5EF4-FFF2-40B4-BE49-F238E27FC236}">
                <a16:creationId xmlns:a16="http://schemas.microsoft.com/office/drawing/2014/main" id="{9A6C12E0-FBD6-407A-895F-9BE29E890F4D}"/>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0A155CC7-3934-49E2-AC2B-E5340DED6C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E326ADDB-D76F-4B4E-A2DA-8A20C862E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59A7B7-DBB0-4825-AD67-88966D39A9A5}" type="slidenum">
              <a:rPr lang="cs-CZ" altLang="cs-CZ"/>
              <a:pPr>
                <a:spcBef>
                  <a:spcPct val="0"/>
                </a:spcBef>
              </a:pPr>
              <a:t>16</a:t>
            </a:fld>
            <a:endParaRPr lang="cs-CZ" altLang="cs-CZ"/>
          </a:p>
        </p:txBody>
      </p:sp>
      <p:sp>
        <p:nvSpPr>
          <p:cNvPr id="34819" name="Rectangle 2">
            <a:extLst>
              <a:ext uri="{FF2B5EF4-FFF2-40B4-BE49-F238E27FC236}">
                <a16:creationId xmlns:a16="http://schemas.microsoft.com/office/drawing/2014/main" id="{B44E7E0D-543C-487A-B3AE-028E9FD70B86}"/>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B217873A-5D97-4FA1-8AFB-C4D0DA0F7D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6C9C2223-E712-4174-9F7D-16040E6231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B06F51-9F01-46FF-9C46-67A1E81067FC}" type="slidenum">
              <a:rPr lang="cs-CZ" altLang="cs-CZ"/>
              <a:pPr>
                <a:spcBef>
                  <a:spcPct val="0"/>
                </a:spcBef>
              </a:pPr>
              <a:t>17</a:t>
            </a:fld>
            <a:endParaRPr lang="cs-CZ" altLang="cs-CZ"/>
          </a:p>
        </p:txBody>
      </p:sp>
      <p:sp>
        <p:nvSpPr>
          <p:cNvPr id="36867" name="Rectangle 2">
            <a:extLst>
              <a:ext uri="{FF2B5EF4-FFF2-40B4-BE49-F238E27FC236}">
                <a16:creationId xmlns:a16="http://schemas.microsoft.com/office/drawing/2014/main" id="{3937B9C4-CFB2-4554-BBD4-652B6A92898B}"/>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DD03E406-9AE3-41D1-9A7B-94EE9C67CB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415C305-2585-44B5-9D0F-8C21C24287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035767-8968-49EA-BF86-82DF62808054}" type="slidenum">
              <a:rPr lang="cs-CZ" altLang="cs-CZ"/>
              <a:pPr>
                <a:spcBef>
                  <a:spcPct val="0"/>
                </a:spcBef>
              </a:pPr>
              <a:t>18</a:t>
            </a:fld>
            <a:endParaRPr lang="cs-CZ" altLang="cs-CZ"/>
          </a:p>
        </p:txBody>
      </p:sp>
      <p:sp>
        <p:nvSpPr>
          <p:cNvPr id="38915" name="Rectangle 2">
            <a:extLst>
              <a:ext uri="{FF2B5EF4-FFF2-40B4-BE49-F238E27FC236}">
                <a16:creationId xmlns:a16="http://schemas.microsoft.com/office/drawing/2014/main" id="{4872F555-E9D3-4CB6-917F-DC33BE7758C3}"/>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DC7CB077-69FE-4B38-AF8F-E3A9783E00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F566E201-5205-4714-9327-5A0E2AB9AB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ACE1A6-4CD3-43E8-AB9C-62F16F236EAD}" type="slidenum">
              <a:rPr lang="cs-CZ" altLang="cs-CZ"/>
              <a:pPr>
                <a:spcBef>
                  <a:spcPct val="0"/>
                </a:spcBef>
              </a:pPr>
              <a:t>19</a:t>
            </a:fld>
            <a:endParaRPr lang="cs-CZ" altLang="cs-CZ"/>
          </a:p>
        </p:txBody>
      </p:sp>
      <p:sp>
        <p:nvSpPr>
          <p:cNvPr id="40963" name="Rectangle 2">
            <a:extLst>
              <a:ext uri="{FF2B5EF4-FFF2-40B4-BE49-F238E27FC236}">
                <a16:creationId xmlns:a16="http://schemas.microsoft.com/office/drawing/2014/main" id="{B5A52BD6-C04D-425B-8F0C-F798077B0B49}"/>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EE7CDCC0-E46E-4E52-8F84-7B980E9137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4BC6C81-8313-44E1-B31A-39BFCBA96D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3CEF11-FFE4-4D05-8778-BAC31BCA8DED}" type="slidenum">
              <a:rPr lang="cs-CZ" altLang="cs-CZ"/>
              <a:pPr>
                <a:spcBef>
                  <a:spcPct val="0"/>
                </a:spcBef>
              </a:pPr>
              <a:t>20</a:t>
            </a:fld>
            <a:endParaRPr lang="cs-CZ" altLang="cs-CZ"/>
          </a:p>
        </p:txBody>
      </p:sp>
      <p:sp>
        <p:nvSpPr>
          <p:cNvPr id="43011" name="Rectangle 2">
            <a:extLst>
              <a:ext uri="{FF2B5EF4-FFF2-40B4-BE49-F238E27FC236}">
                <a16:creationId xmlns:a16="http://schemas.microsoft.com/office/drawing/2014/main" id="{DB0DDD67-1905-4442-9104-0FA7DE273540}"/>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4E424C40-AC30-4862-B998-8491A8CC67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48F2721-6A13-496E-A094-F5E6E6AACC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B2CC35-C043-4FCE-B758-6F5C066A06CA}"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9B902567-4593-4ACB-BD68-6B34A5EF0877}"/>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154C38D-51B6-4F90-AA07-0912B46E29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7CBA5BAA-5998-42F3-9FA9-159B4452D5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6E46DC-A0F1-4180-9029-7D687D2960FE}" type="slidenum">
              <a:rPr lang="cs-CZ" altLang="cs-CZ"/>
              <a:pPr>
                <a:spcBef>
                  <a:spcPct val="0"/>
                </a:spcBef>
              </a:pPr>
              <a:t>21</a:t>
            </a:fld>
            <a:endParaRPr lang="cs-CZ" altLang="cs-CZ"/>
          </a:p>
        </p:txBody>
      </p:sp>
      <p:sp>
        <p:nvSpPr>
          <p:cNvPr id="45059" name="Rectangle 2">
            <a:extLst>
              <a:ext uri="{FF2B5EF4-FFF2-40B4-BE49-F238E27FC236}">
                <a16:creationId xmlns:a16="http://schemas.microsoft.com/office/drawing/2014/main" id="{E7E35A74-C36D-4D69-BCA9-D9876DBAF63C}"/>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3F44E3EF-EF1E-456B-A911-CB6951CCF1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28D81EE-270B-4CEA-8FF0-DD968BD1D3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BB3CB1-7E35-482F-8B8C-BC6666376DFA}" type="slidenum">
              <a:rPr lang="cs-CZ" altLang="cs-CZ"/>
              <a:pPr>
                <a:spcBef>
                  <a:spcPct val="0"/>
                </a:spcBef>
              </a:pPr>
              <a:t>22</a:t>
            </a:fld>
            <a:endParaRPr lang="cs-CZ" altLang="cs-CZ"/>
          </a:p>
        </p:txBody>
      </p:sp>
      <p:sp>
        <p:nvSpPr>
          <p:cNvPr id="47107" name="Rectangle 2">
            <a:extLst>
              <a:ext uri="{FF2B5EF4-FFF2-40B4-BE49-F238E27FC236}">
                <a16:creationId xmlns:a16="http://schemas.microsoft.com/office/drawing/2014/main" id="{220765FF-85A9-428E-8480-9D9ADBA04FC3}"/>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7CD32E2F-70C4-4EE5-B1D0-F94CDB5798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0B5AB728-C5AB-4D28-B103-16C20991F6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A4F674-0EF3-4806-8C5F-456DAC4BF9F7}" type="slidenum">
              <a:rPr lang="cs-CZ" altLang="cs-CZ"/>
              <a:pPr>
                <a:spcBef>
                  <a:spcPct val="0"/>
                </a:spcBef>
              </a:pPr>
              <a:t>23</a:t>
            </a:fld>
            <a:endParaRPr lang="cs-CZ" altLang="cs-CZ"/>
          </a:p>
        </p:txBody>
      </p:sp>
      <p:sp>
        <p:nvSpPr>
          <p:cNvPr id="49155" name="Rectangle 2">
            <a:extLst>
              <a:ext uri="{FF2B5EF4-FFF2-40B4-BE49-F238E27FC236}">
                <a16:creationId xmlns:a16="http://schemas.microsoft.com/office/drawing/2014/main" id="{DD94D34C-F3F7-4D2C-BB26-32AC3595B798}"/>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ECD86853-16C9-4AA1-A6A3-B9B88A5CA0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F9CCF7C1-22D6-43C2-AF18-BBE241F797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130F46-09C6-407B-931C-492281AE20B6}"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FADDE3A5-F2E1-4D76-914B-9D6F6682A34A}"/>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CE9616CC-FDAD-44F6-8D78-6350178F93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9B2BD78-6F77-4BFA-A6F2-680E1F4E4D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60A305-4691-400D-A0E3-8C2BB882317B}"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A002AB07-977C-47EB-B277-D54175D33B35}"/>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D7414D2C-10ED-45C1-A55E-E9EEE8602C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F9F88063-EF23-41FC-AAE2-5F9CD0BD0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6E679A-B520-4626-96A2-B89A84681D9F}"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C5608384-6004-4A8B-B4B2-DA28CAAFE6A9}"/>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69C86796-CC29-4E5D-9749-365ACF0544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1866EADD-7608-40DC-B0F6-F42F5F7014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738F606-B568-4928-A512-CDA8FD411086}"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81C97F1C-A334-4B98-9E97-9A57BE8827E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59824650-6177-47A6-9C8E-62D1E0EC15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49C541F5-F8CE-4BF3-9952-60BDC7C7A9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19A41D-ABFE-45DA-8EE8-ABC0E1F7F2D8}"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F80CE14C-78AA-4D9E-8819-829A734C0291}"/>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4775CE03-2FCD-418C-88DE-3EB7EA4874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7E07E09-7446-4793-B392-2868919C61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51AC42-514B-468C-8C6D-35856B4BC6CD}"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C87F2E01-DF2C-4E68-B86F-F1D3330AA7A6}"/>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17B63EBE-70A4-4A5F-B225-7DC6C081D7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23670DD-18A3-4922-8B04-F22E59609D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ECB01E-5E48-432E-8EDA-26CF1436C164}"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FED2BC9B-2A82-4019-AD48-78420EEF4C5D}"/>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6F82AEE6-016B-43F8-94A3-B65102253F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3FD385A4-9E28-45B6-846A-E053ED9C1D1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D0968F72-D3FB-458C-8FB7-7ECF21D9607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3BC1FA59-6544-46E6-987F-CE2BF5BE8DAE}"/>
              </a:ext>
            </a:extLst>
          </p:cNvPr>
          <p:cNvSpPr>
            <a:spLocks noGrp="1" noChangeArrowheads="1"/>
          </p:cNvSpPr>
          <p:nvPr>
            <p:ph type="sldNum" sz="quarter" idx="12"/>
          </p:nvPr>
        </p:nvSpPr>
        <p:spPr>
          <a:ln/>
        </p:spPr>
        <p:txBody>
          <a:bodyPr/>
          <a:lstStyle>
            <a:lvl1pPr>
              <a:defRPr/>
            </a:lvl1pPr>
          </a:lstStyle>
          <a:p>
            <a:fld id="{4767E516-4679-4DB5-88FC-24F5913DD112}" type="slidenum">
              <a:rPr lang="cs-CZ" altLang="cs-CZ"/>
              <a:pPr/>
              <a:t>‹#›</a:t>
            </a:fld>
            <a:endParaRPr lang="cs-CZ" altLang="cs-CZ"/>
          </a:p>
        </p:txBody>
      </p:sp>
    </p:spTree>
    <p:extLst>
      <p:ext uri="{BB962C8B-B14F-4D97-AF65-F5344CB8AC3E}">
        <p14:creationId xmlns:p14="http://schemas.microsoft.com/office/powerpoint/2010/main" val="2139423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DA4D3E72-AE61-487F-B310-52A6025E54B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7" name="Rectangle 5">
            <a:extLst>
              <a:ext uri="{FF2B5EF4-FFF2-40B4-BE49-F238E27FC236}">
                <a16:creationId xmlns:a16="http://schemas.microsoft.com/office/drawing/2014/main" id="{AE7C6A59-88D0-4A22-92FC-4747F419F92D}"/>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8" name="Rectangle 6">
            <a:extLst>
              <a:ext uri="{FF2B5EF4-FFF2-40B4-BE49-F238E27FC236}">
                <a16:creationId xmlns:a16="http://schemas.microsoft.com/office/drawing/2014/main" id="{0641AB81-125C-4088-8022-3B45B0A6998D}"/>
              </a:ext>
            </a:extLst>
          </p:cNvPr>
          <p:cNvSpPr>
            <a:spLocks noGrp="1" noChangeArrowheads="1"/>
          </p:cNvSpPr>
          <p:nvPr>
            <p:ph type="sldNum" sz="quarter" idx="12"/>
          </p:nvPr>
        </p:nvSpPr>
        <p:spPr>
          <a:ln/>
        </p:spPr>
        <p:txBody>
          <a:bodyPr/>
          <a:lstStyle>
            <a:lvl1pPr>
              <a:defRPr/>
            </a:lvl1pPr>
          </a:lstStyle>
          <a:p>
            <a:fld id="{ACD358C8-B5D7-4477-8FA8-6F9ED0650E55}" type="slidenum">
              <a:rPr lang="cs-CZ" altLang="cs-CZ"/>
              <a:pPr/>
              <a:t>‹#›</a:t>
            </a:fld>
            <a:endParaRPr lang="cs-CZ" altLang="cs-CZ"/>
          </a:p>
        </p:txBody>
      </p:sp>
    </p:spTree>
    <p:extLst>
      <p:ext uri="{BB962C8B-B14F-4D97-AF65-F5344CB8AC3E}">
        <p14:creationId xmlns:p14="http://schemas.microsoft.com/office/powerpoint/2010/main" val="234658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FD09295F-8F2D-44B7-8D47-288B3FB0F7C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892683D1-B979-4B41-888E-AE2F77F7462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34C3960F-01A3-4B3E-95F1-3F5A1D51284A}"/>
              </a:ext>
            </a:extLst>
          </p:cNvPr>
          <p:cNvSpPr>
            <a:spLocks noGrp="1" noChangeArrowheads="1"/>
          </p:cNvSpPr>
          <p:nvPr>
            <p:ph type="sldNum" sz="quarter" idx="12"/>
          </p:nvPr>
        </p:nvSpPr>
        <p:spPr>
          <a:ln/>
        </p:spPr>
        <p:txBody>
          <a:bodyPr/>
          <a:lstStyle>
            <a:lvl1pPr>
              <a:defRPr/>
            </a:lvl1pPr>
          </a:lstStyle>
          <a:p>
            <a:fld id="{7918F718-026B-4386-B6A1-7A6CDC606D6A}" type="slidenum">
              <a:rPr lang="cs-CZ" altLang="cs-CZ"/>
              <a:pPr/>
              <a:t>‹#›</a:t>
            </a:fld>
            <a:endParaRPr lang="cs-CZ" altLang="cs-CZ"/>
          </a:p>
        </p:txBody>
      </p:sp>
    </p:spTree>
    <p:extLst>
      <p:ext uri="{BB962C8B-B14F-4D97-AF65-F5344CB8AC3E}">
        <p14:creationId xmlns:p14="http://schemas.microsoft.com/office/powerpoint/2010/main" val="115982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3.xml"/><Relationship Id="rId1" Type="http://schemas.openxmlformats.org/officeDocument/2006/relationships/slideLayout" Target="../slideLayouts/slideLayout1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0.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b="1" dirty="0"/>
              <a:t>Dep</a:t>
            </a:r>
            <a:r>
              <a:rPr lang="cs-CZ" altLang="cs-CZ" sz="1200" b="1" dirty="0" err="1"/>
              <a:t>artment</a:t>
            </a:r>
            <a:r>
              <a:rPr lang="cs-CZ" altLang="cs-CZ" sz="1200" b="1" dirty="0"/>
              <a:t> </a:t>
            </a:r>
            <a:r>
              <a:rPr lang="cs-CZ" altLang="cs-CZ" sz="1200" b="1" dirty="0" err="1"/>
              <a:t>of</a:t>
            </a:r>
            <a:r>
              <a:rPr lang="cs-CZ" altLang="cs-CZ" sz="1200" b="1" dirty="0"/>
              <a:t> </a:t>
            </a:r>
            <a:r>
              <a:rPr lang="en-GB" altLang="cs-CZ" sz="1200" b="1" dirty="0"/>
              <a:t>Biophysics, Medical </a:t>
            </a:r>
            <a:r>
              <a:rPr lang="cs-CZ" altLang="cs-CZ" sz="1200" b="1" dirty="0"/>
              <a:t>F</a:t>
            </a:r>
            <a:r>
              <a:rPr lang="en-GB" altLang="cs-CZ" sz="1200" b="1" dirty="0" err="1"/>
              <a:t>aculty</a:t>
            </a:r>
            <a:r>
              <a:rPr lang="en-GB" altLang="cs-CZ" sz="1200" b="1" dirty="0"/>
              <a:t>,</a:t>
            </a:r>
            <a:r>
              <a:rPr lang="cs-CZ" altLang="cs-CZ" sz="1200" b="1" dirty="0"/>
              <a:t> </a:t>
            </a:r>
            <a:r>
              <a:rPr lang="en-GB" altLang="cs-CZ" sz="1200" b="1" dirty="0"/>
              <a:t>Masaryk University</a:t>
            </a:r>
            <a:endParaRPr lang="cs-CZ" b="1"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Thermodynamics</a:t>
            </a:r>
            <a:r>
              <a:rPr lang="cs-CZ" altLang="cs-CZ" sz="2400" b="1" dirty="0">
                <a:solidFill>
                  <a:srgbClr val="0000DC"/>
                </a:solidFill>
              </a:rPr>
              <a:t> </a:t>
            </a:r>
            <a:r>
              <a:rPr lang="en-GB" altLang="cs-CZ" sz="2400" b="1" dirty="0">
                <a:solidFill>
                  <a:srgbClr val="0000DC"/>
                </a:solidFill>
              </a:rPr>
              <a:t>and life</a:t>
            </a:r>
            <a:endParaRPr lang="cs-CZ" altLang="cs-CZ" sz="2400" b="1" dirty="0">
              <a:solidFill>
                <a:srgbClr val="0000DC"/>
              </a:solidFill>
            </a:endParaRPr>
          </a:p>
          <a:p>
            <a:endParaRPr lang="cs-CZ" dirty="0"/>
          </a:p>
        </p:txBody>
      </p:sp>
      <p:sp>
        <p:nvSpPr>
          <p:cNvPr id="7" name="Text Box 13">
            <a:extLst>
              <a:ext uri="{FF2B5EF4-FFF2-40B4-BE49-F238E27FC236}">
                <a16:creationId xmlns:a16="http://schemas.microsoft.com/office/drawing/2014/main" id="{90F454A7-DB08-486C-A59D-889C9CB66AFD}"/>
              </a:ext>
            </a:extLst>
          </p:cNvPr>
          <p:cNvSpPr txBox="1">
            <a:spLocks noChangeArrowheads="1"/>
          </p:cNvSpPr>
          <p:nvPr/>
        </p:nvSpPr>
        <p:spPr bwMode="auto">
          <a:xfrm>
            <a:off x="7349925" y="798654"/>
            <a:ext cx="155707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err="1"/>
              <a:t>Ilya</a:t>
            </a:r>
            <a:r>
              <a:rPr lang="cs-CZ" altLang="cs-CZ" sz="2000" dirty="0"/>
              <a:t> </a:t>
            </a:r>
            <a:r>
              <a:rPr lang="cs-CZ" altLang="cs-CZ" sz="2000" dirty="0" err="1"/>
              <a:t>Prigogine</a:t>
            </a:r>
            <a:endParaRPr lang="cs-CZ" altLang="cs-CZ" sz="2000" dirty="0"/>
          </a:p>
          <a:p>
            <a:pPr eaLnBrk="1" hangingPunct="1">
              <a:spcBef>
                <a:spcPct val="50000"/>
              </a:spcBef>
              <a:buFontTx/>
              <a:buNone/>
            </a:pPr>
            <a:r>
              <a:rPr lang="cs-CZ" altLang="cs-CZ" sz="2000" dirty="0"/>
              <a:t>1917 - 2003</a:t>
            </a:r>
          </a:p>
        </p:txBody>
      </p:sp>
      <p:pic>
        <p:nvPicPr>
          <p:cNvPr id="8" name="Picture 12" descr="Ilya  Prigogine">
            <a:extLst>
              <a:ext uri="{FF2B5EF4-FFF2-40B4-BE49-F238E27FC236}">
                <a16:creationId xmlns:a16="http://schemas.microsoft.com/office/drawing/2014/main" id="{DE5E7764-4A98-4317-9E75-906CC8D65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3065" y="183005"/>
            <a:ext cx="159385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2" descr="ionpump">
            <a:extLst>
              <a:ext uri="{FF2B5EF4-FFF2-40B4-BE49-F238E27FC236}">
                <a16:creationId xmlns:a16="http://schemas.microsoft.com/office/drawing/2014/main" id="{B0F1155F-C314-4A6D-A225-BA9B73085A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6304" y="4000602"/>
            <a:ext cx="2881313" cy="210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01">
            <a:hlinkClick r:id="" action="ppaction://noaction"/>
            <a:extLst>
              <a:ext uri="{FF2B5EF4-FFF2-40B4-BE49-F238E27FC236}">
                <a16:creationId xmlns:a16="http://schemas.microsoft.com/office/drawing/2014/main" id="{96138E1F-A4B4-4696-82BE-3FF149631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77027" y="4000621"/>
            <a:ext cx="208915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C0D25DD-9067-48FF-8B8F-0F0AB5BE7AC9}"/>
              </a:ext>
            </a:extLst>
          </p:cNvPr>
          <p:cNvSpPr>
            <a:spLocks noGrp="1" noChangeArrowheads="1"/>
          </p:cNvSpPr>
          <p:nvPr>
            <p:ph type="title"/>
          </p:nvPr>
        </p:nvSpPr>
        <p:spPr>
          <a:xfrm>
            <a:off x="700088" y="231228"/>
            <a:ext cx="8801264" cy="672662"/>
          </a:xfrm>
          <a:noFill/>
        </p:spPr>
        <p:txBody>
          <a:bodyPr/>
          <a:lstStyle/>
          <a:p>
            <a:pPr eaLnBrk="1" hangingPunct="1"/>
            <a:r>
              <a:rPr lang="en-GB" altLang="cs-CZ" sz="4000" dirty="0">
                <a:solidFill>
                  <a:srgbClr val="0000DC"/>
                </a:solidFill>
              </a:rPr>
              <a:t>Autocatalytic reactions</a:t>
            </a:r>
          </a:p>
        </p:txBody>
      </p:sp>
      <p:sp>
        <p:nvSpPr>
          <p:cNvPr id="21507" name="Rectangle 3">
            <a:extLst>
              <a:ext uri="{FF2B5EF4-FFF2-40B4-BE49-F238E27FC236}">
                <a16:creationId xmlns:a16="http://schemas.microsoft.com/office/drawing/2014/main" id="{E3860BE1-FD35-4CE1-AE4B-F4510C83B9F2}"/>
              </a:ext>
            </a:extLst>
          </p:cNvPr>
          <p:cNvSpPr>
            <a:spLocks noGrp="1" noChangeArrowheads="1"/>
          </p:cNvSpPr>
          <p:nvPr>
            <p:ph type="body" idx="1"/>
          </p:nvPr>
        </p:nvSpPr>
        <p:spPr>
          <a:xfrm>
            <a:off x="693683" y="981076"/>
            <a:ext cx="9848193" cy="5472113"/>
          </a:xfrm>
        </p:spPr>
        <p:txBody>
          <a:bodyPr/>
          <a:lstStyle/>
          <a:p>
            <a:pPr eaLnBrk="1" hangingPunct="1">
              <a:lnSpc>
                <a:spcPct val="100000"/>
              </a:lnSpc>
            </a:pPr>
            <a:r>
              <a:rPr lang="en-GB" altLang="cs-CZ" sz="2400" dirty="0"/>
              <a:t>A general equation of the autocatalytic reaction:</a:t>
            </a:r>
            <a:endParaRPr lang="en-GB" altLang="cs-CZ" sz="2400" i="1" dirty="0"/>
          </a:p>
          <a:p>
            <a:pPr algn="ctr" eaLnBrk="1" hangingPunct="1">
              <a:lnSpc>
                <a:spcPct val="100000"/>
              </a:lnSpc>
              <a:buFontTx/>
              <a:buNone/>
            </a:pPr>
            <a:r>
              <a:rPr lang="en-GB" altLang="cs-CZ" sz="2400" i="1" dirty="0" err="1"/>
              <a:t>n</a:t>
            </a:r>
            <a:r>
              <a:rPr lang="en-GB" altLang="cs-CZ" sz="2400" dirty="0" err="1"/>
              <a:t>A</a:t>
            </a:r>
            <a:r>
              <a:rPr lang="en-GB" altLang="cs-CZ" sz="2400" dirty="0"/>
              <a:t> + X </a:t>
            </a:r>
            <a:r>
              <a:rPr lang="en-GB" altLang="cs-CZ" sz="2400" dirty="0">
                <a:latin typeface="Symbol" panose="05050102010706020507" pitchFamily="18" charset="2"/>
              </a:rPr>
              <a:t>¬¾®</a:t>
            </a:r>
            <a:r>
              <a:rPr lang="en-GB" altLang="cs-CZ" sz="2400" dirty="0"/>
              <a:t> 2X + (</a:t>
            </a:r>
            <a:r>
              <a:rPr lang="en-GB" altLang="cs-CZ" sz="2400" i="1" dirty="0"/>
              <a:t>n</a:t>
            </a:r>
            <a:r>
              <a:rPr lang="en-GB" altLang="cs-CZ" sz="2400" dirty="0"/>
              <a:t> - 1)A,</a:t>
            </a:r>
          </a:p>
          <a:p>
            <a:pPr eaLnBrk="1" hangingPunct="1">
              <a:lnSpc>
                <a:spcPct val="100000"/>
              </a:lnSpc>
              <a:buFontTx/>
              <a:buNone/>
            </a:pPr>
            <a:r>
              <a:rPr lang="en-GB" altLang="cs-CZ" sz="2400" dirty="0"/>
              <a:t>    It can be followed by:</a:t>
            </a:r>
          </a:p>
          <a:p>
            <a:pPr algn="ctr" eaLnBrk="1" hangingPunct="1">
              <a:lnSpc>
                <a:spcPct val="100000"/>
              </a:lnSpc>
              <a:buFontTx/>
              <a:buNone/>
            </a:pPr>
            <a:r>
              <a:rPr lang="en-GB" altLang="cs-CZ" sz="2400" dirty="0"/>
              <a:t>X </a:t>
            </a:r>
            <a:r>
              <a:rPr lang="en-GB" altLang="cs-CZ" sz="2400" dirty="0">
                <a:latin typeface="Symbol" panose="05050102010706020507" pitchFamily="18" charset="2"/>
              </a:rPr>
              <a:t>¬¾® </a:t>
            </a:r>
            <a:r>
              <a:rPr lang="en-GB" altLang="cs-CZ" sz="2400" dirty="0"/>
              <a:t>F</a:t>
            </a:r>
          </a:p>
          <a:p>
            <a:pPr eaLnBrk="1" hangingPunct="1">
              <a:lnSpc>
                <a:spcPct val="100000"/>
              </a:lnSpc>
            </a:pPr>
            <a:r>
              <a:rPr lang="en-GB" altLang="cs-CZ" sz="2400" dirty="0"/>
              <a:t>In the autocatalytic reaction, a compound X is formed from compound A under in presence of the substance X. It means that the substance X acts as a catalyst in its formation. When the substance A is available in sufficient amount, the amount of X grows exponentially. F can be a product formed from compound X. </a:t>
            </a:r>
          </a:p>
          <a:p>
            <a:pPr eaLnBrk="1" hangingPunct="1">
              <a:lnSpc>
                <a:spcPct val="100000"/>
              </a:lnSpc>
            </a:pPr>
            <a:r>
              <a:rPr lang="en-GB" altLang="cs-CZ" sz="2400" dirty="0"/>
              <a:t>Autocatalytic reaction of it</a:t>
            </a:r>
            <a:r>
              <a:rPr lang="en-GB" altLang="cs-CZ" sz="2400" dirty="0">
                <a:cs typeface="Arial" panose="020B0604020202020204" pitchFamily="34" charset="0"/>
              </a:rPr>
              <a:t>'</a:t>
            </a:r>
            <a:r>
              <a:rPr lang="en-GB" altLang="cs-CZ" sz="2400" dirty="0"/>
              <a:t>s kind is also the replication of DNA. </a:t>
            </a:r>
            <a:r>
              <a:rPr lang="en-GB" altLang="cs-CZ" sz="2400" i="1" dirty="0"/>
              <a:t>It should be admitted that </a:t>
            </a:r>
            <a:r>
              <a:rPr lang="cs-CZ" altLang="cs-CZ" sz="2400" i="1" dirty="0" err="1"/>
              <a:t>it</a:t>
            </a:r>
            <a:r>
              <a:rPr lang="cs-CZ" altLang="cs-CZ" sz="2400" i="1" dirty="0"/>
              <a:t> </a:t>
            </a:r>
            <a:r>
              <a:rPr lang="cs-CZ" altLang="cs-CZ" sz="2400" i="1" dirty="0" err="1"/>
              <a:t>is</a:t>
            </a:r>
            <a:r>
              <a:rPr lang="cs-CZ" altLang="cs-CZ" sz="2400" i="1" dirty="0"/>
              <a:t> </a:t>
            </a:r>
            <a:r>
              <a:rPr lang="en-GB" altLang="cs-CZ" sz="2400" i="1" dirty="0"/>
              <a:t>a complex of „common“ chemical reactions can demonstrate itself as an </a:t>
            </a:r>
            <a:r>
              <a:rPr lang="en-US" altLang="cs-CZ" sz="2400" i="1" dirty="0"/>
              <a:t>autocatalytic reaction, i.e. </a:t>
            </a:r>
            <a:r>
              <a:rPr lang="en-US" altLang="cs-CZ" sz="2400" dirty="0"/>
              <a:t>a complex of metabolic processes which results in formation of a copy carrying the same genetic information.</a:t>
            </a:r>
          </a:p>
          <a:p>
            <a:pPr eaLnBrk="1" hangingPunct="1">
              <a:lnSpc>
                <a:spcPct val="100000"/>
              </a:lnSpc>
            </a:pPr>
            <a:r>
              <a:rPr lang="en-US" altLang="cs-CZ" sz="2400" dirty="0" err="1"/>
              <a:t>Autocatalitic</a:t>
            </a:r>
            <a:r>
              <a:rPr lang="en-US" altLang="cs-CZ" sz="2400" dirty="0"/>
              <a:t> reaction is a chemical dissipative structure and behaves like a chemical oscillator.</a:t>
            </a:r>
          </a:p>
        </p:txBody>
      </p:sp>
    </p:spTree>
    <p:extLst>
      <p:ext uri="{BB962C8B-B14F-4D97-AF65-F5344CB8AC3E}">
        <p14:creationId xmlns:p14="http://schemas.microsoft.com/office/powerpoint/2010/main" val="1191892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CF26CCD-F488-4E6E-AD71-E13409AF0A52}"/>
              </a:ext>
            </a:extLst>
          </p:cNvPr>
          <p:cNvSpPr>
            <a:spLocks noGrp="1" noChangeArrowheads="1"/>
          </p:cNvSpPr>
          <p:nvPr>
            <p:ph type="title"/>
          </p:nvPr>
        </p:nvSpPr>
        <p:spPr>
          <a:xfrm>
            <a:off x="1992313" y="210207"/>
            <a:ext cx="8229600" cy="908050"/>
          </a:xfrm>
          <a:noFill/>
        </p:spPr>
        <p:txBody>
          <a:bodyPr/>
          <a:lstStyle/>
          <a:p>
            <a:pPr eaLnBrk="1" hangingPunct="1"/>
            <a:r>
              <a:rPr lang="cs-CZ" altLang="cs-CZ" sz="3600" dirty="0" err="1">
                <a:solidFill>
                  <a:srgbClr val="0000DC"/>
                </a:solidFill>
              </a:rPr>
              <a:t>Belousov-Zhabotinsky</a:t>
            </a:r>
            <a:r>
              <a:rPr lang="cs-CZ" altLang="cs-CZ" sz="3600" dirty="0">
                <a:solidFill>
                  <a:srgbClr val="0000DC"/>
                </a:solidFill>
              </a:rPr>
              <a:t> </a:t>
            </a:r>
            <a:r>
              <a:rPr lang="cs-CZ" altLang="cs-CZ" sz="3600" dirty="0" err="1">
                <a:solidFill>
                  <a:srgbClr val="0000DC"/>
                </a:solidFill>
              </a:rPr>
              <a:t>reaction</a:t>
            </a:r>
            <a:endParaRPr lang="cs-CZ" altLang="cs-CZ" sz="3600" dirty="0">
              <a:solidFill>
                <a:srgbClr val="0000DC"/>
              </a:solidFill>
            </a:endParaRPr>
          </a:p>
        </p:txBody>
      </p:sp>
      <p:pic>
        <p:nvPicPr>
          <p:cNvPr id="23555" name="Picture 5" descr="bzr_raum1">
            <a:extLst>
              <a:ext uri="{FF2B5EF4-FFF2-40B4-BE49-F238E27FC236}">
                <a16:creationId xmlns:a16="http://schemas.microsoft.com/office/drawing/2014/main" id="{5B3EA199-9D4E-4DE2-9345-305A39B39E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0123" y="949545"/>
            <a:ext cx="502285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Text Box 6">
            <a:extLst>
              <a:ext uri="{FF2B5EF4-FFF2-40B4-BE49-F238E27FC236}">
                <a16:creationId xmlns:a16="http://schemas.microsoft.com/office/drawing/2014/main" id="{2279E37B-5D22-4E8D-B428-4FFC87C3912D}"/>
              </a:ext>
            </a:extLst>
          </p:cNvPr>
          <p:cNvSpPr txBox="1">
            <a:spLocks noChangeArrowheads="1"/>
          </p:cNvSpPr>
          <p:nvPr/>
        </p:nvSpPr>
        <p:spPr bwMode="auto">
          <a:xfrm>
            <a:off x="7577959" y="5229225"/>
            <a:ext cx="27642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600" dirty="0"/>
              <a:t>http://www.jkrieger.de/bzr/2_4_versuch_raeuml.html#2_4</a:t>
            </a:r>
          </a:p>
        </p:txBody>
      </p:sp>
      <p:sp>
        <p:nvSpPr>
          <p:cNvPr id="2" name="TextovéPole 1">
            <a:extLst>
              <a:ext uri="{FF2B5EF4-FFF2-40B4-BE49-F238E27FC236}">
                <a16:creationId xmlns:a16="http://schemas.microsoft.com/office/drawing/2014/main" id="{3E64EE70-D97D-4A73-94AE-A95A2CF8A96B}"/>
              </a:ext>
            </a:extLst>
          </p:cNvPr>
          <p:cNvSpPr txBox="1"/>
          <p:nvPr/>
        </p:nvSpPr>
        <p:spPr>
          <a:xfrm>
            <a:off x="8082456" y="2343807"/>
            <a:ext cx="2364827" cy="1200329"/>
          </a:xfrm>
          <a:prstGeom prst="rect">
            <a:avLst/>
          </a:prstGeom>
          <a:noFill/>
        </p:spPr>
        <p:txBody>
          <a:bodyPr wrap="square" rtlCol="0">
            <a:spAutoFit/>
          </a:bodyPr>
          <a:lstStyle/>
          <a:p>
            <a:pPr algn="l"/>
            <a:r>
              <a:rPr lang="en-GB" dirty="0">
                <a:latin typeface="+mn-lt"/>
              </a:rPr>
              <a:t>Slow chemical oscillations can be seen.</a:t>
            </a:r>
          </a:p>
        </p:txBody>
      </p:sp>
    </p:spTree>
    <p:extLst>
      <p:ext uri="{BB962C8B-B14F-4D97-AF65-F5344CB8AC3E}">
        <p14:creationId xmlns:p14="http://schemas.microsoft.com/office/powerpoint/2010/main" val="1843048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311CF13-DDEB-4EF7-85AF-A1C7CDF99FB3}"/>
              </a:ext>
            </a:extLst>
          </p:cNvPr>
          <p:cNvSpPr>
            <a:spLocks noGrp="1" noChangeArrowheads="1"/>
          </p:cNvSpPr>
          <p:nvPr>
            <p:ph type="title"/>
          </p:nvPr>
        </p:nvSpPr>
        <p:spPr>
          <a:xfrm>
            <a:off x="1992313" y="620713"/>
            <a:ext cx="8229600" cy="1143000"/>
          </a:xfrm>
          <a:noFill/>
        </p:spPr>
        <p:txBody>
          <a:bodyPr/>
          <a:lstStyle/>
          <a:p>
            <a:pPr eaLnBrk="1" hangingPunct="1"/>
            <a:r>
              <a:rPr lang="en-GB" altLang="cs-CZ" sz="4000" dirty="0">
                <a:solidFill>
                  <a:srgbClr val="0000DC"/>
                </a:solidFill>
              </a:rPr>
              <a:t>Examples of thermodynamic approach to problem solution:</a:t>
            </a:r>
          </a:p>
        </p:txBody>
      </p:sp>
      <p:sp>
        <p:nvSpPr>
          <p:cNvPr id="25603" name="Rectangle 3">
            <a:extLst>
              <a:ext uri="{FF2B5EF4-FFF2-40B4-BE49-F238E27FC236}">
                <a16:creationId xmlns:a16="http://schemas.microsoft.com/office/drawing/2014/main" id="{2137F6C8-FE89-4BA7-92E6-4A14B7352BF4}"/>
              </a:ext>
            </a:extLst>
          </p:cNvPr>
          <p:cNvSpPr>
            <a:spLocks noGrp="1" noChangeArrowheads="1"/>
          </p:cNvSpPr>
          <p:nvPr>
            <p:ph type="body" idx="1"/>
          </p:nvPr>
        </p:nvSpPr>
        <p:spPr>
          <a:xfrm>
            <a:off x="1981201" y="2924175"/>
            <a:ext cx="8291513" cy="3384550"/>
          </a:xfrm>
        </p:spPr>
        <p:txBody>
          <a:bodyPr/>
          <a:lstStyle/>
          <a:p>
            <a:pPr algn="ctr" eaLnBrk="1" hangingPunct="1">
              <a:buFontTx/>
              <a:buNone/>
            </a:pPr>
            <a:r>
              <a:rPr lang="en-GB" altLang="cs-CZ" sz="3600"/>
              <a:t>Non-equilibrium thermodynamics: </a:t>
            </a:r>
          </a:p>
          <a:p>
            <a:pPr algn="ctr" eaLnBrk="1" hangingPunct="1">
              <a:buFontTx/>
              <a:buNone/>
            </a:pPr>
            <a:r>
              <a:rPr lang="en-GB" altLang="cs-CZ" sz="3600" b="1"/>
              <a:t>Diffusion</a:t>
            </a:r>
          </a:p>
          <a:p>
            <a:pPr algn="ctr" eaLnBrk="1" hangingPunct="1">
              <a:buFontTx/>
              <a:buNone/>
            </a:pPr>
            <a:endParaRPr lang="en-GB" altLang="cs-CZ" sz="3600" b="1"/>
          </a:p>
          <a:p>
            <a:pPr algn="ctr" eaLnBrk="1" hangingPunct="1">
              <a:buFontTx/>
              <a:buNone/>
            </a:pPr>
            <a:r>
              <a:rPr lang="en-GB" altLang="cs-CZ" sz="3600"/>
              <a:t>Equilibrium thermodynamics: </a:t>
            </a:r>
          </a:p>
          <a:p>
            <a:pPr algn="ctr" eaLnBrk="1" hangingPunct="1">
              <a:buFontTx/>
              <a:buNone/>
            </a:pPr>
            <a:r>
              <a:rPr lang="en-GB" altLang="cs-CZ" sz="3600" b="1"/>
              <a:t>Osmosis</a:t>
            </a:r>
          </a:p>
          <a:p>
            <a:pPr algn="ctr" eaLnBrk="1" hangingPunct="1">
              <a:buFontTx/>
              <a:buNone/>
            </a:pPr>
            <a:endParaRPr lang="en-GB" altLang="cs-CZ" sz="3600" b="1"/>
          </a:p>
        </p:txBody>
      </p:sp>
    </p:spTree>
    <p:extLst>
      <p:ext uri="{BB962C8B-B14F-4D97-AF65-F5344CB8AC3E}">
        <p14:creationId xmlns:p14="http://schemas.microsoft.com/office/powerpoint/2010/main" val="57981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5019F87-81CA-44E0-BFA0-33FF95D7C621}"/>
              </a:ext>
            </a:extLst>
          </p:cNvPr>
          <p:cNvSpPr>
            <a:spLocks noGrp="1" noChangeArrowheads="1"/>
          </p:cNvSpPr>
          <p:nvPr>
            <p:ph type="title"/>
          </p:nvPr>
        </p:nvSpPr>
        <p:spPr>
          <a:xfrm>
            <a:off x="609600" y="274638"/>
            <a:ext cx="9101959" cy="755376"/>
          </a:xfrm>
          <a:noFill/>
        </p:spPr>
        <p:txBody>
          <a:bodyPr/>
          <a:lstStyle/>
          <a:p>
            <a:pPr eaLnBrk="1" hangingPunct="1"/>
            <a:r>
              <a:rPr lang="en-GB" altLang="cs-CZ" sz="4000" dirty="0">
                <a:solidFill>
                  <a:srgbClr val="0000DC"/>
                </a:solidFill>
              </a:rPr>
              <a:t>Diffusion as an irreversible process</a:t>
            </a:r>
          </a:p>
        </p:txBody>
      </p:sp>
      <p:sp>
        <p:nvSpPr>
          <p:cNvPr id="27651" name="Rectangle 3">
            <a:extLst>
              <a:ext uri="{FF2B5EF4-FFF2-40B4-BE49-F238E27FC236}">
                <a16:creationId xmlns:a16="http://schemas.microsoft.com/office/drawing/2014/main" id="{1C6397F1-EA69-4737-AD5F-27C9A7EC170F}"/>
              </a:ext>
            </a:extLst>
          </p:cNvPr>
          <p:cNvSpPr>
            <a:spLocks noGrp="1" noChangeArrowheads="1"/>
          </p:cNvSpPr>
          <p:nvPr>
            <p:ph type="body" sz="half" idx="1"/>
          </p:nvPr>
        </p:nvSpPr>
        <p:spPr>
          <a:xfrm>
            <a:off x="578070" y="1484313"/>
            <a:ext cx="10762592" cy="2736850"/>
          </a:xfrm>
        </p:spPr>
        <p:txBody>
          <a:bodyPr/>
          <a:lstStyle/>
          <a:p>
            <a:pPr eaLnBrk="1" hangingPunct="1">
              <a:lnSpc>
                <a:spcPct val="100000"/>
              </a:lnSpc>
            </a:pPr>
            <a:r>
              <a:rPr lang="en-GB" altLang="cs-CZ" sz="2200" dirty="0"/>
              <a:t>Transport process</a:t>
            </a:r>
            <a:r>
              <a:rPr lang="en-GB" altLang="cs-CZ" sz="2200" b="1" dirty="0"/>
              <a:t> - </a:t>
            </a:r>
            <a:r>
              <a:rPr lang="en-GB" altLang="cs-CZ" sz="2200" dirty="0"/>
              <a:t> </a:t>
            </a:r>
            <a:r>
              <a:rPr lang="en-GB" altLang="cs-CZ" sz="2200" dirty="0" err="1"/>
              <a:t>tmd</a:t>
            </a:r>
            <a:r>
              <a:rPr lang="en-GB" altLang="cs-CZ" sz="2200" dirty="0"/>
              <a:t>. system proceeds towards equilibrium state, in which concentrations of all present substances are equalised in whole volume. </a:t>
            </a:r>
          </a:p>
          <a:p>
            <a:pPr eaLnBrk="1" hangingPunct="1">
              <a:lnSpc>
                <a:spcPct val="100000"/>
              </a:lnSpc>
            </a:pPr>
            <a:r>
              <a:rPr lang="en-GB" altLang="cs-CZ" sz="2200" dirty="0"/>
              <a:t>The flow of diffusing substance is constant when there is no significant change of its concentration on both sides of the (permeable) membrane (e.g., when the process is slow, volumes are large or active transport is present).</a:t>
            </a:r>
          </a:p>
          <a:p>
            <a:pPr eaLnBrk="1" hangingPunct="1">
              <a:lnSpc>
                <a:spcPct val="100000"/>
              </a:lnSpc>
            </a:pPr>
            <a:r>
              <a:rPr lang="en-GB" altLang="cs-CZ" sz="2200" i="1" dirty="0"/>
              <a:t>Density of diffusion flow</a:t>
            </a:r>
            <a:r>
              <a:rPr lang="en-GB" altLang="cs-CZ" sz="2200" dirty="0"/>
              <a:t> </a:t>
            </a:r>
            <a:r>
              <a:rPr lang="en-GB" altLang="cs-CZ" sz="2200" i="1" dirty="0"/>
              <a:t>J </a:t>
            </a:r>
            <a:r>
              <a:rPr lang="cs-CZ" altLang="cs-CZ" sz="2200" dirty="0" err="1"/>
              <a:t>definition</a:t>
            </a:r>
            <a:r>
              <a:rPr lang="cs-CZ" altLang="cs-CZ" sz="2200" i="1" dirty="0"/>
              <a:t> </a:t>
            </a:r>
            <a:r>
              <a:rPr lang="en-GB" altLang="cs-CZ" sz="2200" dirty="0"/>
              <a:t>– amount of substance passing through unit area of a boundary in unit time:</a:t>
            </a:r>
          </a:p>
        </p:txBody>
      </p:sp>
      <p:sp>
        <p:nvSpPr>
          <p:cNvPr id="27652" name="Text Box 10">
            <a:extLst>
              <a:ext uri="{FF2B5EF4-FFF2-40B4-BE49-F238E27FC236}">
                <a16:creationId xmlns:a16="http://schemas.microsoft.com/office/drawing/2014/main" id="{2DE4AECB-023C-4250-9399-ECA2694CFD3C}"/>
              </a:ext>
            </a:extLst>
          </p:cNvPr>
          <p:cNvSpPr txBox="1">
            <a:spLocks noChangeArrowheads="1"/>
          </p:cNvSpPr>
          <p:nvPr/>
        </p:nvSpPr>
        <p:spPr bwMode="auto">
          <a:xfrm>
            <a:off x="704193" y="5335588"/>
            <a:ext cx="10394731"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200" i="1" dirty="0"/>
              <a:t>A</a:t>
            </a:r>
            <a:r>
              <a:rPr lang="en-GB" altLang="cs-CZ" sz="2200" dirty="0"/>
              <a:t> is total area of the boundary, </a:t>
            </a:r>
            <a:r>
              <a:rPr lang="en-GB" altLang="cs-CZ" sz="2200" i="1" dirty="0"/>
              <a:t>dt</a:t>
            </a:r>
            <a:r>
              <a:rPr lang="en-GB" altLang="cs-CZ" sz="2200" dirty="0"/>
              <a:t> is a small time interval during which substance amount </a:t>
            </a:r>
            <a:r>
              <a:rPr lang="en-GB" altLang="cs-CZ" sz="2200" i="1" dirty="0" err="1"/>
              <a:t>dn</a:t>
            </a:r>
            <a:r>
              <a:rPr lang="en-GB" altLang="cs-CZ" sz="2200" i="1" dirty="0"/>
              <a:t> </a:t>
            </a:r>
            <a:r>
              <a:rPr lang="en-GB" altLang="cs-CZ" sz="2200" dirty="0"/>
              <a:t>is transported.</a:t>
            </a:r>
          </a:p>
        </p:txBody>
      </p:sp>
      <p:graphicFrame>
        <p:nvGraphicFramePr>
          <p:cNvPr id="27653" name="Object 8">
            <a:extLst>
              <a:ext uri="{FF2B5EF4-FFF2-40B4-BE49-F238E27FC236}">
                <a16:creationId xmlns:a16="http://schemas.microsoft.com/office/drawing/2014/main" id="{D888CDFD-0E68-4D55-ACE0-C90A1AF017BA}"/>
              </a:ext>
            </a:extLst>
          </p:cNvPr>
          <p:cNvGraphicFramePr>
            <a:graphicFrameLocks noChangeAspect="1"/>
          </p:cNvGraphicFramePr>
          <p:nvPr>
            <p:extLst>
              <p:ext uri="{D42A27DB-BD31-4B8C-83A1-F6EECF244321}">
                <p14:modId xmlns:p14="http://schemas.microsoft.com/office/powerpoint/2010/main" val="1641505428"/>
              </p:ext>
            </p:extLst>
          </p:nvPr>
        </p:nvGraphicFramePr>
        <p:xfrm>
          <a:off x="4842298" y="3724056"/>
          <a:ext cx="1966709" cy="1289378"/>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27653" name="Object 8">
                        <a:extLst>
                          <a:ext uri="{FF2B5EF4-FFF2-40B4-BE49-F238E27FC236}">
                            <a16:creationId xmlns:a16="http://schemas.microsoft.com/office/drawing/2014/main" id="{D888CDFD-0E68-4D55-ACE0-C90A1AF017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2298" y="3724056"/>
                        <a:ext cx="1966709" cy="128937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28516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46EAFF6-B949-4298-A7C3-050C2B99E48C}"/>
              </a:ext>
            </a:extLst>
          </p:cNvPr>
          <p:cNvSpPr>
            <a:spLocks noGrp="1" noChangeArrowheads="1"/>
          </p:cNvSpPr>
          <p:nvPr>
            <p:ph type="title"/>
          </p:nvPr>
        </p:nvSpPr>
        <p:spPr>
          <a:xfrm>
            <a:off x="1960782" y="199698"/>
            <a:ext cx="5759450" cy="683171"/>
          </a:xfrm>
          <a:noFill/>
        </p:spPr>
        <p:txBody>
          <a:bodyPr/>
          <a:lstStyle/>
          <a:p>
            <a:pPr eaLnBrk="1" hangingPunct="1"/>
            <a:r>
              <a:rPr lang="en-GB" altLang="cs-CZ" sz="4000" dirty="0">
                <a:solidFill>
                  <a:srgbClr val="0000DC"/>
                </a:solidFill>
              </a:rPr>
              <a:t>1st Fick law</a:t>
            </a:r>
          </a:p>
        </p:txBody>
      </p:sp>
      <p:graphicFrame>
        <p:nvGraphicFramePr>
          <p:cNvPr id="29699" name="Object 15">
            <a:extLst>
              <a:ext uri="{FF2B5EF4-FFF2-40B4-BE49-F238E27FC236}">
                <a16:creationId xmlns:a16="http://schemas.microsoft.com/office/drawing/2014/main" id="{EC4D0141-2061-40D5-AF62-244BBD174B0D}"/>
              </a:ext>
            </a:extLst>
          </p:cNvPr>
          <p:cNvGraphicFramePr>
            <a:graphicFrameLocks noGrp="1" noChangeAspect="1"/>
          </p:cNvGraphicFramePr>
          <p:nvPr>
            <p:ph sz="half" idx="1"/>
          </p:nvPr>
        </p:nvGraphicFramePr>
        <p:xfrm>
          <a:off x="8328025" y="1052514"/>
          <a:ext cx="1885950" cy="1076325"/>
        </p:xfrm>
        <a:graphic>
          <a:graphicData uri="http://schemas.openxmlformats.org/presentationml/2006/ole">
            <mc:AlternateContent xmlns:mc="http://schemas.openxmlformats.org/markup-compatibility/2006">
              <mc:Choice xmlns:v="urn:schemas-microsoft-com:vml" Requires="v">
                <p:oleObj name="Rastrový obraz" r:id="rId3" imgW="1886213" imgH="1076475" progId="Obraz programu Malování">
                  <p:embed/>
                </p:oleObj>
              </mc:Choice>
              <mc:Fallback>
                <p:oleObj name="Rastrový obraz" r:id="rId3" imgW="1886213" imgH="1076475" progId="Obraz programu Malování">
                  <p:embed/>
                  <p:pic>
                    <p:nvPicPr>
                      <p:cNvPr id="29699" name="Object 15">
                        <a:extLst>
                          <a:ext uri="{FF2B5EF4-FFF2-40B4-BE49-F238E27FC236}">
                            <a16:creationId xmlns:a16="http://schemas.microsoft.com/office/drawing/2014/main" id="{EC4D0141-2061-40D5-AF62-244BBD174B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8025" y="1052514"/>
                        <a:ext cx="18859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0" name="Rectangle 6">
            <a:extLst>
              <a:ext uri="{FF2B5EF4-FFF2-40B4-BE49-F238E27FC236}">
                <a16:creationId xmlns:a16="http://schemas.microsoft.com/office/drawing/2014/main" id="{363EE8E4-99B4-464B-8D6F-CCEBFDF09524}"/>
              </a:ext>
            </a:extLst>
          </p:cNvPr>
          <p:cNvSpPr>
            <a:spLocks noChangeArrowheads="1"/>
          </p:cNvSpPr>
          <p:nvPr/>
        </p:nvSpPr>
        <p:spPr bwMode="auto">
          <a:xfrm>
            <a:off x="504497" y="928689"/>
            <a:ext cx="7409793"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300" i="1" dirty="0"/>
              <a:t>A.E. Fick</a:t>
            </a:r>
            <a:r>
              <a:rPr lang="en-GB" altLang="cs-CZ" sz="2300" dirty="0"/>
              <a:t> (1885):</a:t>
            </a:r>
          </a:p>
          <a:p>
            <a:pPr eaLnBrk="1" hangingPunct="1">
              <a:spcBef>
                <a:spcPct val="0"/>
              </a:spcBef>
              <a:buFontTx/>
              <a:buNone/>
            </a:pPr>
            <a:r>
              <a:rPr lang="en-GB" altLang="cs-CZ" sz="2300" dirty="0"/>
              <a:t>(substance moves in the direction of the x-axis, one-dimensional case of diffusion):</a:t>
            </a:r>
          </a:p>
        </p:txBody>
      </p:sp>
      <p:sp>
        <p:nvSpPr>
          <p:cNvPr id="29701" name="Text Box 10">
            <a:extLst>
              <a:ext uri="{FF2B5EF4-FFF2-40B4-BE49-F238E27FC236}">
                <a16:creationId xmlns:a16="http://schemas.microsoft.com/office/drawing/2014/main" id="{82488355-BAD4-4B75-AE11-CF197DB5AFAE}"/>
              </a:ext>
            </a:extLst>
          </p:cNvPr>
          <p:cNvSpPr txBox="1">
            <a:spLocks noChangeArrowheads="1"/>
          </p:cNvSpPr>
          <p:nvPr/>
        </p:nvSpPr>
        <p:spPr bwMode="auto">
          <a:xfrm>
            <a:off x="8550878" y="2928117"/>
            <a:ext cx="3641122"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2200" i="1" dirty="0"/>
              <a:t>D</a:t>
            </a:r>
            <a:r>
              <a:rPr lang="en-GB" altLang="cs-CZ" sz="2200" dirty="0"/>
              <a:t> -  </a:t>
            </a:r>
            <a:r>
              <a:rPr lang="en-GB" altLang="cs-CZ" sz="2200" b="1" dirty="0"/>
              <a:t>diffusion coefficient </a:t>
            </a:r>
          </a:p>
          <a:p>
            <a:pPr eaLnBrk="1" hangingPunct="1">
              <a:spcBef>
                <a:spcPct val="0"/>
              </a:spcBef>
              <a:buFontTx/>
              <a:buNone/>
            </a:pPr>
            <a:r>
              <a:rPr lang="en-GB" altLang="cs-CZ" sz="2200" dirty="0"/>
              <a:t>[m</a:t>
            </a:r>
            <a:r>
              <a:rPr lang="en-GB" altLang="cs-CZ" sz="2200" baseline="30000" dirty="0"/>
              <a:t>2</a:t>
            </a:r>
            <a:r>
              <a:rPr lang="en-GB" altLang="cs-CZ" sz="2200" dirty="0"/>
              <a:t>·s</a:t>
            </a:r>
            <a:r>
              <a:rPr lang="en-GB" altLang="cs-CZ" sz="2200" baseline="30000" dirty="0"/>
              <a:t>-1</a:t>
            </a:r>
            <a:r>
              <a:rPr lang="en-GB" altLang="cs-CZ" sz="2200" dirty="0"/>
              <a:t>]</a:t>
            </a:r>
          </a:p>
          <a:p>
            <a:pPr eaLnBrk="1" hangingPunct="1">
              <a:spcBef>
                <a:spcPct val="0"/>
              </a:spcBef>
              <a:buFontTx/>
              <a:buNone/>
            </a:pPr>
            <a:r>
              <a:rPr lang="en-GB" altLang="cs-CZ" sz="2200" dirty="0"/>
              <a:t>Typical values of D:</a:t>
            </a:r>
          </a:p>
          <a:p>
            <a:pPr eaLnBrk="1" hangingPunct="1">
              <a:spcBef>
                <a:spcPct val="0"/>
              </a:spcBef>
              <a:buFontTx/>
              <a:buNone/>
            </a:pPr>
            <a:r>
              <a:rPr lang="en-GB" altLang="cs-CZ" sz="2200" dirty="0"/>
              <a:t>from 1·10</a:t>
            </a:r>
            <a:r>
              <a:rPr lang="en-GB" altLang="cs-CZ" sz="2200" baseline="30000" dirty="0"/>
              <a:t>-9</a:t>
            </a:r>
            <a:r>
              <a:rPr lang="en-GB" altLang="cs-CZ" sz="2200" dirty="0"/>
              <a:t> for small molecules to </a:t>
            </a:r>
          </a:p>
          <a:p>
            <a:pPr eaLnBrk="1" hangingPunct="1">
              <a:spcBef>
                <a:spcPct val="0"/>
              </a:spcBef>
              <a:buFontTx/>
              <a:buNone/>
            </a:pPr>
            <a:r>
              <a:rPr lang="en-GB" altLang="cs-CZ" sz="2200" dirty="0"/>
              <a:t>1·10</a:t>
            </a:r>
            <a:r>
              <a:rPr lang="en-GB" altLang="cs-CZ" sz="2200" baseline="30000" dirty="0"/>
              <a:t>-12</a:t>
            </a:r>
            <a:r>
              <a:rPr lang="en-GB" altLang="cs-CZ" sz="2200" dirty="0"/>
              <a:t> for big macromolecules</a:t>
            </a:r>
          </a:p>
        </p:txBody>
      </p:sp>
      <p:pic>
        <p:nvPicPr>
          <p:cNvPr id="29702" name="Picture 19" descr="MLM">
            <a:extLst>
              <a:ext uri="{FF2B5EF4-FFF2-40B4-BE49-F238E27FC236}">
                <a16:creationId xmlns:a16="http://schemas.microsoft.com/office/drawing/2014/main" id="{93DEAA7A-E6A7-450E-B252-D5DF55C2E5A6}"/>
              </a:ext>
            </a:extLst>
          </p:cNvPr>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2208213" y="6308725"/>
            <a:ext cx="838200" cy="285750"/>
          </a:xfrm>
          <a:noFill/>
        </p:spPr>
      </p:pic>
      <p:sp>
        <p:nvSpPr>
          <p:cNvPr id="29703" name="Text Box 23">
            <a:extLst>
              <a:ext uri="{FF2B5EF4-FFF2-40B4-BE49-F238E27FC236}">
                <a16:creationId xmlns:a16="http://schemas.microsoft.com/office/drawing/2014/main" id="{2BBFB34B-D36A-4CAA-8D18-7E49A12CEA16}"/>
              </a:ext>
            </a:extLst>
          </p:cNvPr>
          <p:cNvSpPr txBox="1">
            <a:spLocks noChangeArrowheads="1"/>
          </p:cNvSpPr>
          <p:nvPr/>
        </p:nvSpPr>
        <p:spPr bwMode="auto">
          <a:xfrm>
            <a:off x="7896226" y="-9525"/>
            <a:ext cx="23034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a:t>Concentration gradient</a:t>
            </a:r>
          </a:p>
        </p:txBody>
      </p:sp>
      <p:sp>
        <p:nvSpPr>
          <p:cNvPr id="29704" name="Line 24">
            <a:extLst>
              <a:ext uri="{FF2B5EF4-FFF2-40B4-BE49-F238E27FC236}">
                <a16:creationId xmlns:a16="http://schemas.microsoft.com/office/drawing/2014/main" id="{D9C06344-9C68-4189-911E-57936CD61363}"/>
              </a:ext>
            </a:extLst>
          </p:cNvPr>
          <p:cNvSpPr>
            <a:spLocks noChangeShapeType="1"/>
          </p:cNvSpPr>
          <p:nvPr/>
        </p:nvSpPr>
        <p:spPr bwMode="auto">
          <a:xfrm>
            <a:off x="9191625" y="476251"/>
            <a:ext cx="433388" cy="576263"/>
          </a:xfrm>
          <a:prstGeom prst="line">
            <a:avLst/>
          </a:prstGeom>
          <a:noFill/>
          <a:ln w="66675">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29705" name="Oval 26">
            <a:extLst>
              <a:ext uri="{FF2B5EF4-FFF2-40B4-BE49-F238E27FC236}">
                <a16:creationId xmlns:a16="http://schemas.microsoft.com/office/drawing/2014/main" id="{24094FB2-1A40-40FC-87EB-BF8528FCFCFC}"/>
              </a:ext>
            </a:extLst>
          </p:cNvPr>
          <p:cNvSpPr>
            <a:spLocks noChangeArrowheads="1"/>
          </p:cNvSpPr>
          <p:nvPr/>
        </p:nvSpPr>
        <p:spPr bwMode="auto">
          <a:xfrm>
            <a:off x="9625014" y="836613"/>
            <a:ext cx="503237" cy="1439862"/>
          </a:xfrm>
          <a:prstGeom prst="ellipse">
            <a:avLst/>
          </a:prstGeom>
          <a:noFill/>
          <a:ln w="158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9706" name="Picture 28" descr="difuze-engl">
            <a:extLst>
              <a:ext uri="{FF2B5EF4-FFF2-40B4-BE49-F238E27FC236}">
                <a16:creationId xmlns:a16="http://schemas.microsoft.com/office/drawing/2014/main" id="{A58D708A-ED4D-4819-BC75-1D9FC4C4F423}"/>
              </a:ext>
            </a:extLst>
          </p:cNvPr>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725215" y="2276474"/>
            <a:ext cx="7602812" cy="4392105"/>
          </a:xfrm>
          <a:noFill/>
        </p:spPr>
      </p:pic>
    </p:spTree>
    <p:extLst>
      <p:ext uri="{BB962C8B-B14F-4D97-AF65-F5344CB8AC3E}">
        <p14:creationId xmlns:p14="http://schemas.microsoft.com/office/powerpoint/2010/main" val="2593180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A43F388-FF15-4E77-AD92-F13EF783CFED}"/>
              </a:ext>
            </a:extLst>
          </p:cNvPr>
          <p:cNvSpPr>
            <a:spLocks noGrp="1" noChangeArrowheads="1"/>
          </p:cNvSpPr>
          <p:nvPr>
            <p:ph type="title"/>
          </p:nvPr>
        </p:nvSpPr>
        <p:spPr>
          <a:xfrm>
            <a:off x="641131" y="285148"/>
            <a:ext cx="6064469" cy="639762"/>
          </a:xfrm>
          <a:noFill/>
        </p:spPr>
        <p:txBody>
          <a:bodyPr/>
          <a:lstStyle/>
          <a:p>
            <a:pPr eaLnBrk="1" hangingPunct="1"/>
            <a:r>
              <a:rPr lang="en-GB" altLang="cs-CZ" sz="4000" dirty="0">
                <a:solidFill>
                  <a:srgbClr val="0000DC"/>
                </a:solidFill>
              </a:rPr>
              <a:t>Diffusion coefficient</a:t>
            </a:r>
          </a:p>
        </p:txBody>
      </p:sp>
      <p:sp>
        <p:nvSpPr>
          <p:cNvPr id="31747" name="Rectangle 3">
            <a:extLst>
              <a:ext uri="{FF2B5EF4-FFF2-40B4-BE49-F238E27FC236}">
                <a16:creationId xmlns:a16="http://schemas.microsoft.com/office/drawing/2014/main" id="{A96E245E-1D16-49D1-9374-C9D703F800C6}"/>
              </a:ext>
            </a:extLst>
          </p:cNvPr>
          <p:cNvSpPr>
            <a:spLocks noGrp="1" noChangeArrowheads="1"/>
          </p:cNvSpPr>
          <p:nvPr>
            <p:ph type="body" sz="half" idx="1"/>
          </p:nvPr>
        </p:nvSpPr>
        <p:spPr>
          <a:xfrm>
            <a:off x="672662" y="1242849"/>
            <a:ext cx="10121462" cy="1108075"/>
          </a:xfrm>
        </p:spPr>
        <p:txBody>
          <a:bodyPr/>
          <a:lstStyle/>
          <a:p>
            <a:pPr eaLnBrk="1" hangingPunct="1"/>
            <a:r>
              <a:rPr lang="en-GB" altLang="cs-CZ" sz="2800" dirty="0"/>
              <a:t>Approximate formula for the diffusion coefficient was derived by </a:t>
            </a:r>
            <a:r>
              <a:rPr lang="en-GB" altLang="cs-CZ" sz="2800" i="1" dirty="0"/>
              <a:t>A. Einstein</a:t>
            </a:r>
            <a:r>
              <a:rPr lang="en-GB" altLang="cs-CZ" sz="2800" dirty="0"/>
              <a:t>:</a:t>
            </a:r>
          </a:p>
        </p:txBody>
      </p:sp>
      <p:sp>
        <p:nvSpPr>
          <p:cNvPr id="31748" name="Text Box 5">
            <a:extLst>
              <a:ext uri="{FF2B5EF4-FFF2-40B4-BE49-F238E27FC236}">
                <a16:creationId xmlns:a16="http://schemas.microsoft.com/office/drawing/2014/main" id="{6F470332-492B-48A0-8D5C-989128D7808E}"/>
              </a:ext>
            </a:extLst>
          </p:cNvPr>
          <p:cNvSpPr txBox="1">
            <a:spLocks noChangeArrowheads="1"/>
          </p:cNvSpPr>
          <p:nvPr/>
        </p:nvSpPr>
        <p:spPr bwMode="auto">
          <a:xfrm>
            <a:off x="746234" y="4149725"/>
            <a:ext cx="1065749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179388">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ct val="0"/>
              </a:spcBef>
              <a:buFontTx/>
              <a:buNone/>
            </a:pPr>
            <a:r>
              <a:rPr lang="en-GB" altLang="cs-CZ" i="1" dirty="0"/>
              <a:t>k</a:t>
            </a:r>
            <a:r>
              <a:rPr lang="en-GB" altLang="cs-CZ" dirty="0"/>
              <a:t> is Boltzmann constant</a:t>
            </a:r>
            <a:endParaRPr lang="en-GB" altLang="cs-CZ" i="1" dirty="0"/>
          </a:p>
          <a:p>
            <a:pPr lvl="1" eaLnBrk="1" hangingPunct="1">
              <a:spcBef>
                <a:spcPct val="0"/>
              </a:spcBef>
              <a:buFontTx/>
              <a:buNone/>
            </a:pPr>
            <a:r>
              <a:rPr lang="en-GB" altLang="cs-CZ" i="1" dirty="0"/>
              <a:t>T</a:t>
            </a:r>
            <a:r>
              <a:rPr lang="en-GB" altLang="cs-CZ" dirty="0"/>
              <a:t> is thermodynamic temperature</a:t>
            </a:r>
            <a:endParaRPr lang="en-GB" altLang="cs-CZ" i="1" dirty="0"/>
          </a:p>
          <a:p>
            <a:pPr lvl="1" eaLnBrk="1" hangingPunct="1">
              <a:spcBef>
                <a:spcPct val="0"/>
              </a:spcBef>
              <a:buFontTx/>
              <a:buNone/>
            </a:pPr>
            <a:r>
              <a:rPr lang="en-GB" altLang="cs-CZ" i="1" dirty="0">
                <a:latin typeface="Symbol" panose="05050102010706020507" pitchFamily="18" charset="2"/>
              </a:rPr>
              <a:t>h</a:t>
            </a:r>
            <a:r>
              <a:rPr lang="en-GB" altLang="cs-CZ" dirty="0"/>
              <a:t> is dynamic viscosity</a:t>
            </a:r>
            <a:endParaRPr lang="en-GB" altLang="cs-CZ" i="1" dirty="0"/>
          </a:p>
          <a:p>
            <a:pPr lvl="1" eaLnBrk="1" hangingPunct="1">
              <a:spcBef>
                <a:spcPct val="0"/>
              </a:spcBef>
              <a:buFontTx/>
              <a:buNone/>
            </a:pPr>
            <a:r>
              <a:rPr lang="en-GB" altLang="cs-CZ" i="1" dirty="0"/>
              <a:t>r</a:t>
            </a:r>
            <a:r>
              <a:rPr lang="en-GB" altLang="cs-CZ" dirty="0"/>
              <a:t> is particle radius.</a:t>
            </a:r>
          </a:p>
          <a:p>
            <a:pPr eaLnBrk="1" hangingPunct="1">
              <a:spcBef>
                <a:spcPct val="0"/>
              </a:spcBef>
              <a:buFontTx/>
              <a:buNone/>
            </a:pPr>
            <a:r>
              <a:rPr lang="en-GB" altLang="cs-CZ" sz="2800" dirty="0"/>
              <a:t>The term 6</a:t>
            </a:r>
            <a:r>
              <a:rPr lang="en-GB" altLang="cs-CZ" sz="2800" dirty="0">
                <a:latin typeface="Symbol" panose="05050102010706020507" pitchFamily="18" charset="2"/>
              </a:rPr>
              <a:t>ph</a:t>
            </a:r>
            <a:r>
              <a:rPr lang="en-GB" altLang="cs-CZ" sz="2800" i="1" dirty="0"/>
              <a:t>r </a:t>
            </a:r>
            <a:r>
              <a:rPr lang="en-GB" altLang="cs-CZ" sz="2800" dirty="0"/>
              <a:t>is called</a:t>
            </a:r>
            <a:r>
              <a:rPr lang="en-GB" altLang="cs-CZ" sz="2800" i="1" dirty="0"/>
              <a:t> friction</a:t>
            </a:r>
            <a:r>
              <a:rPr lang="cs-CZ" altLang="cs-CZ" sz="2800" i="1" dirty="0"/>
              <a:t>-</a:t>
            </a:r>
            <a:r>
              <a:rPr lang="en-GB" altLang="cs-CZ" sz="2800" dirty="0"/>
              <a:t> or </a:t>
            </a:r>
            <a:r>
              <a:rPr lang="en-GB" altLang="cs-CZ" sz="2800" i="1" dirty="0"/>
              <a:t>hydrodynamic coefficient</a:t>
            </a:r>
            <a:r>
              <a:rPr lang="en-GB" altLang="cs-CZ" sz="2800" dirty="0"/>
              <a:t> </a:t>
            </a:r>
            <a:r>
              <a:rPr lang="en-GB" altLang="cs-CZ" sz="2800" i="1" dirty="0"/>
              <a:t>f</a:t>
            </a:r>
            <a:r>
              <a:rPr lang="en-GB" altLang="cs-CZ" sz="2800" dirty="0"/>
              <a:t>.</a:t>
            </a:r>
          </a:p>
        </p:txBody>
      </p:sp>
      <p:graphicFrame>
        <p:nvGraphicFramePr>
          <p:cNvPr id="31749" name="Object 6">
            <a:extLst>
              <a:ext uri="{FF2B5EF4-FFF2-40B4-BE49-F238E27FC236}">
                <a16:creationId xmlns:a16="http://schemas.microsoft.com/office/drawing/2014/main" id="{D0273224-0372-4397-9189-ED4332AC4947}"/>
              </a:ext>
            </a:extLst>
          </p:cNvPr>
          <p:cNvGraphicFramePr>
            <a:graphicFrameLocks noChangeAspect="1"/>
          </p:cNvGraphicFramePr>
          <p:nvPr>
            <p:extLst>
              <p:ext uri="{D42A27DB-BD31-4B8C-83A1-F6EECF244321}">
                <p14:modId xmlns:p14="http://schemas.microsoft.com/office/powerpoint/2010/main" val="3289283594"/>
              </p:ext>
            </p:extLst>
          </p:nvPr>
        </p:nvGraphicFramePr>
        <p:xfrm>
          <a:off x="4583114" y="2364828"/>
          <a:ext cx="2969167" cy="1637261"/>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31749" name="Object 6">
                        <a:extLst>
                          <a:ext uri="{FF2B5EF4-FFF2-40B4-BE49-F238E27FC236}">
                            <a16:creationId xmlns:a16="http://schemas.microsoft.com/office/drawing/2014/main" id="{D0273224-0372-4397-9189-ED4332AC49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3114" y="2364828"/>
                        <a:ext cx="2969167" cy="1637261"/>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83549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8AF75F5-74DC-4914-B597-CCDB98668065}"/>
              </a:ext>
            </a:extLst>
          </p:cNvPr>
          <p:cNvSpPr>
            <a:spLocks noGrp="1" noChangeArrowheads="1"/>
          </p:cNvSpPr>
          <p:nvPr>
            <p:ph type="title"/>
          </p:nvPr>
        </p:nvSpPr>
        <p:spPr>
          <a:xfrm>
            <a:off x="1992313" y="188913"/>
            <a:ext cx="8229600" cy="792162"/>
          </a:xfrm>
          <a:noFill/>
        </p:spPr>
        <p:txBody>
          <a:bodyPr/>
          <a:lstStyle/>
          <a:p>
            <a:pPr eaLnBrk="1" hangingPunct="1"/>
            <a:r>
              <a:rPr lang="en-GB" altLang="cs-CZ" sz="4000" dirty="0">
                <a:solidFill>
                  <a:srgbClr val="0000DC"/>
                </a:solidFill>
              </a:rPr>
              <a:t>2</a:t>
            </a:r>
            <a:r>
              <a:rPr lang="en-GB" altLang="cs-CZ" sz="4000" baseline="30000" dirty="0">
                <a:solidFill>
                  <a:srgbClr val="0000DC"/>
                </a:solidFill>
              </a:rPr>
              <a:t>nd</a:t>
            </a:r>
            <a:r>
              <a:rPr lang="en-GB" altLang="cs-CZ" sz="4000" dirty="0">
                <a:solidFill>
                  <a:srgbClr val="0000DC"/>
                </a:solidFill>
              </a:rPr>
              <a:t> Fick law</a:t>
            </a:r>
          </a:p>
        </p:txBody>
      </p:sp>
      <p:graphicFrame>
        <p:nvGraphicFramePr>
          <p:cNvPr id="33795" name="Object 3">
            <a:extLst>
              <a:ext uri="{FF2B5EF4-FFF2-40B4-BE49-F238E27FC236}">
                <a16:creationId xmlns:a16="http://schemas.microsoft.com/office/drawing/2014/main" id="{55660061-D87F-443F-81C6-6582AF9FC2B5}"/>
              </a:ext>
            </a:extLst>
          </p:cNvPr>
          <p:cNvGraphicFramePr>
            <a:graphicFrameLocks noGrp="1" noChangeAspect="1"/>
          </p:cNvGraphicFramePr>
          <p:nvPr>
            <p:ph idx="1"/>
            <p:extLst>
              <p:ext uri="{D42A27DB-BD31-4B8C-83A1-F6EECF244321}">
                <p14:modId xmlns:p14="http://schemas.microsoft.com/office/powerpoint/2010/main" val="3795561680"/>
              </p:ext>
            </p:extLst>
          </p:nvPr>
        </p:nvGraphicFramePr>
        <p:xfrm>
          <a:off x="5159376" y="2469931"/>
          <a:ext cx="2485798" cy="1216244"/>
        </p:xfrm>
        <a:graphic>
          <a:graphicData uri="http://schemas.openxmlformats.org/presentationml/2006/ole">
            <mc:AlternateContent xmlns:mc="http://schemas.openxmlformats.org/markup-compatibility/2006">
              <mc:Choice xmlns:v="urn:schemas-microsoft-com:vml" Requires="v">
                <p:oleObj name="Rastrový obrázek" r:id="rId3" imgW="0" imgH="0" progId="Paint.Picture">
                  <p:embed/>
                </p:oleObj>
              </mc:Choice>
              <mc:Fallback>
                <p:oleObj name="Rastrový obrázek" r:id="rId3" imgW="0" imgH="0" progId="Paint.Picture">
                  <p:embed/>
                  <p:pic>
                    <p:nvPicPr>
                      <p:cNvPr id="33795" name="Object 3">
                        <a:extLst>
                          <a:ext uri="{FF2B5EF4-FFF2-40B4-BE49-F238E27FC236}">
                            <a16:creationId xmlns:a16="http://schemas.microsoft.com/office/drawing/2014/main" id="{55660061-D87F-443F-81C6-6582AF9FC2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376" y="2469931"/>
                        <a:ext cx="2485798" cy="1216244"/>
                      </a:xfrm>
                      <a:prstGeom prst="rect">
                        <a:avLst/>
                      </a:prstGeom>
                      <a:noFill/>
                      <a:ln>
                        <a:noFill/>
                      </a:ln>
                    </p:spPr>
                  </p:pic>
                </p:oleObj>
              </mc:Fallback>
            </mc:AlternateContent>
          </a:graphicData>
        </a:graphic>
      </p:graphicFrame>
      <p:sp>
        <p:nvSpPr>
          <p:cNvPr id="33796" name="Text Box 5">
            <a:extLst>
              <a:ext uri="{FF2B5EF4-FFF2-40B4-BE49-F238E27FC236}">
                <a16:creationId xmlns:a16="http://schemas.microsoft.com/office/drawing/2014/main" id="{C6C7AD74-06A3-4AB4-865B-9A9EC2EAECBB}"/>
              </a:ext>
            </a:extLst>
          </p:cNvPr>
          <p:cNvSpPr txBox="1">
            <a:spLocks noChangeArrowheads="1"/>
          </p:cNvSpPr>
          <p:nvPr/>
        </p:nvSpPr>
        <p:spPr bwMode="auto">
          <a:xfrm>
            <a:off x="525517" y="1125539"/>
            <a:ext cx="107310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1</a:t>
            </a:r>
            <a:r>
              <a:rPr lang="en-GB" altLang="cs-CZ" sz="2400" baseline="30000" dirty="0"/>
              <a:t>st</a:t>
            </a:r>
            <a:r>
              <a:rPr lang="en-GB" altLang="cs-CZ" sz="2400" dirty="0"/>
              <a:t> Fick law holds when the concentration gradient is constant over time. This condition is not fulfilled for most real processes, so that we need the 2</a:t>
            </a:r>
            <a:r>
              <a:rPr lang="en-GB" altLang="cs-CZ" sz="2400" baseline="30000" dirty="0"/>
              <a:t>nd</a:t>
            </a:r>
            <a:r>
              <a:rPr lang="en-GB" altLang="cs-CZ" sz="2400" dirty="0"/>
              <a:t> Fick law to describe such diffusion:</a:t>
            </a:r>
          </a:p>
        </p:txBody>
      </p:sp>
      <p:sp>
        <p:nvSpPr>
          <p:cNvPr id="33797" name="Text Box 6">
            <a:extLst>
              <a:ext uri="{FF2B5EF4-FFF2-40B4-BE49-F238E27FC236}">
                <a16:creationId xmlns:a16="http://schemas.microsoft.com/office/drawing/2014/main" id="{4F318B44-ED4F-488E-9CB8-0A705F6A0A48}"/>
              </a:ext>
            </a:extLst>
          </p:cNvPr>
          <p:cNvSpPr txBox="1">
            <a:spLocks noChangeArrowheads="1"/>
          </p:cNvSpPr>
          <p:nvPr/>
        </p:nvSpPr>
        <p:spPr bwMode="auto">
          <a:xfrm>
            <a:off x="609599" y="3933826"/>
            <a:ext cx="1075208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term </a:t>
            </a:r>
            <a:r>
              <a:rPr lang="en-GB" altLang="cs-CZ" sz="2400" i="1" dirty="0"/>
              <a:t>d</a:t>
            </a:r>
            <a:r>
              <a:rPr lang="en-GB" altLang="cs-CZ" sz="2400" baseline="30000" dirty="0"/>
              <a:t>2</a:t>
            </a:r>
            <a:r>
              <a:rPr lang="en-GB" altLang="cs-CZ" sz="2400" i="1" dirty="0"/>
              <a:t>c</a:t>
            </a:r>
            <a:r>
              <a:rPr lang="en-GB" altLang="cs-CZ" sz="2400" dirty="0"/>
              <a:t>/</a:t>
            </a:r>
            <a:r>
              <a:rPr lang="en-GB" altLang="cs-CZ" sz="2400" i="1" dirty="0"/>
              <a:t>dx</a:t>
            </a:r>
            <a:r>
              <a:rPr lang="en-GB" altLang="cs-CZ" sz="2400" i="1" baseline="30000" dirty="0"/>
              <a:t>2</a:t>
            </a:r>
            <a:r>
              <a:rPr lang="en-GB" altLang="cs-CZ" sz="2400" dirty="0"/>
              <a:t> (second derivative of concentration </a:t>
            </a:r>
            <a:r>
              <a:rPr lang="en-GB" altLang="cs-CZ" sz="2400" i="1" dirty="0"/>
              <a:t>c </a:t>
            </a:r>
            <a:r>
              <a:rPr lang="en-GB" altLang="cs-CZ" sz="2400" dirty="0"/>
              <a:t>with respect to position</a:t>
            </a:r>
            <a:r>
              <a:rPr lang="en-GB" altLang="cs-CZ" sz="2400" i="1" dirty="0"/>
              <a:t> x, </a:t>
            </a:r>
            <a:r>
              <a:rPr lang="en-GB" altLang="cs-CZ" sz="2400" dirty="0"/>
              <a:t>d</a:t>
            </a:r>
            <a:r>
              <a:rPr lang="en-GB" altLang="cs-CZ" sz="2400" i="1" dirty="0"/>
              <a:t>(</a:t>
            </a:r>
            <a:r>
              <a:rPr lang="en-GB" altLang="cs-CZ" sz="2400" dirty="0"/>
              <a:t>d</a:t>
            </a:r>
            <a:r>
              <a:rPr lang="en-GB" altLang="cs-CZ" sz="2400" i="1" dirty="0"/>
              <a:t>c</a:t>
            </a:r>
            <a:r>
              <a:rPr lang="en-GB" altLang="cs-CZ" sz="2400" dirty="0"/>
              <a:t>/d</a:t>
            </a:r>
            <a:r>
              <a:rPr lang="en-GB" altLang="cs-CZ" sz="2400" i="1" dirty="0"/>
              <a:t>x)</a:t>
            </a:r>
            <a:r>
              <a:rPr lang="en-GB" altLang="cs-CZ" sz="2400" dirty="0"/>
              <a:t>/d</a:t>
            </a:r>
            <a:r>
              <a:rPr lang="en-GB" altLang="cs-CZ" sz="2400" i="1" dirty="0"/>
              <a:t>x</a:t>
            </a:r>
            <a:r>
              <a:rPr lang="en-GB" altLang="cs-CZ" sz="2400" dirty="0"/>
              <a:t>, or an infinitesimal change of concentration gradient along x-axis. We can say: the rate of change with time of substance concentration at a given point is proportional to the spatial change of the concentration gradient. The proportionality constant D is again the diffusion coefficient. </a:t>
            </a:r>
          </a:p>
        </p:txBody>
      </p:sp>
    </p:spTree>
    <p:extLst>
      <p:ext uri="{BB962C8B-B14F-4D97-AF65-F5344CB8AC3E}">
        <p14:creationId xmlns:p14="http://schemas.microsoft.com/office/powerpoint/2010/main" val="4267456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9134852-B5D4-4F7E-A13B-986B0214E92D}"/>
              </a:ext>
            </a:extLst>
          </p:cNvPr>
          <p:cNvSpPr>
            <a:spLocks noGrp="1" noChangeArrowheads="1"/>
          </p:cNvSpPr>
          <p:nvPr>
            <p:ph type="title"/>
          </p:nvPr>
        </p:nvSpPr>
        <p:spPr>
          <a:xfrm>
            <a:off x="1774825" y="188914"/>
            <a:ext cx="8642350" cy="936625"/>
          </a:xfrm>
          <a:noFill/>
        </p:spPr>
        <p:txBody>
          <a:bodyPr/>
          <a:lstStyle/>
          <a:p>
            <a:pPr eaLnBrk="1" hangingPunct="1"/>
            <a:r>
              <a:rPr lang="en-GB" altLang="cs-CZ" sz="4000" dirty="0">
                <a:solidFill>
                  <a:srgbClr val="0000DC"/>
                </a:solidFill>
              </a:rPr>
              <a:t>Osmosis and osmotic pressure</a:t>
            </a:r>
            <a:endParaRPr lang="cs-CZ" altLang="cs-CZ" sz="4000" dirty="0">
              <a:solidFill>
                <a:srgbClr val="0000DC"/>
              </a:solidFill>
            </a:endParaRPr>
          </a:p>
        </p:txBody>
      </p:sp>
      <p:sp>
        <p:nvSpPr>
          <p:cNvPr id="35843" name="Rectangle 3">
            <a:extLst>
              <a:ext uri="{FF2B5EF4-FFF2-40B4-BE49-F238E27FC236}">
                <a16:creationId xmlns:a16="http://schemas.microsoft.com/office/drawing/2014/main" id="{B128669B-78E5-4DE9-B7BD-1226BEC5931C}"/>
              </a:ext>
            </a:extLst>
          </p:cNvPr>
          <p:cNvSpPr>
            <a:spLocks noGrp="1" noChangeArrowheads="1"/>
          </p:cNvSpPr>
          <p:nvPr>
            <p:ph type="body" sz="half" idx="1"/>
          </p:nvPr>
        </p:nvSpPr>
        <p:spPr>
          <a:xfrm>
            <a:off x="651641" y="4508500"/>
            <a:ext cx="11204028" cy="2205038"/>
          </a:xfrm>
        </p:spPr>
        <p:txBody>
          <a:bodyPr/>
          <a:lstStyle/>
          <a:p>
            <a:pPr marL="0" indent="0" eaLnBrk="1" hangingPunct="1">
              <a:lnSpc>
                <a:spcPct val="90000"/>
              </a:lnSpc>
              <a:buFontTx/>
              <a:buNone/>
            </a:pPr>
            <a:r>
              <a:rPr lang="en-GB" altLang="cs-CZ" dirty="0"/>
              <a:t>Solvent can pass through the membrane but not the solute. System proceeds to </a:t>
            </a:r>
            <a:r>
              <a:rPr lang="en-GB" altLang="cs-CZ" dirty="0" err="1"/>
              <a:t>tmd</a:t>
            </a:r>
            <a:r>
              <a:rPr lang="en-GB" altLang="cs-CZ" dirty="0"/>
              <a:t>. equilibrium by equalisation of concentrations o</a:t>
            </a:r>
            <a:r>
              <a:rPr lang="cs-CZ" altLang="cs-CZ" dirty="0"/>
              <a:t>f</a:t>
            </a:r>
            <a:r>
              <a:rPr lang="en-GB" altLang="cs-CZ" dirty="0"/>
              <a:t> substances in the whole system by </a:t>
            </a:r>
            <a:r>
              <a:rPr lang="en-GB" altLang="cs-CZ" i="1" dirty="0"/>
              <a:t>solvent</a:t>
            </a:r>
            <a:r>
              <a:rPr lang="en-GB" altLang="cs-CZ" dirty="0"/>
              <a:t> diffusion from space I into the space II. </a:t>
            </a:r>
          </a:p>
          <a:p>
            <a:pPr marL="0" indent="0" eaLnBrk="1" hangingPunct="1">
              <a:lnSpc>
                <a:spcPct val="90000"/>
              </a:lnSpc>
              <a:buFontTx/>
              <a:buNone/>
            </a:pPr>
            <a:r>
              <a:rPr lang="en-GB" altLang="cs-CZ" dirty="0"/>
              <a:t>Result: pressure increase in space II</a:t>
            </a:r>
            <a:r>
              <a:rPr lang="cs-CZ" altLang="cs-CZ" dirty="0"/>
              <a:t> </a:t>
            </a:r>
            <a:r>
              <a:rPr lang="cs-CZ" altLang="cs-CZ" dirty="0" err="1"/>
              <a:t>when</a:t>
            </a:r>
            <a:r>
              <a:rPr lang="cs-CZ" altLang="cs-CZ" dirty="0"/>
              <a:t> </a:t>
            </a:r>
            <a:r>
              <a:rPr lang="cs-CZ" altLang="cs-CZ" dirty="0" err="1"/>
              <a:t>the</a:t>
            </a:r>
            <a:r>
              <a:rPr lang="cs-CZ" altLang="cs-CZ" dirty="0"/>
              <a:t> </a:t>
            </a:r>
            <a:r>
              <a:rPr lang="cs-CZ" altLang="cs-CZ" dirty="0" err="1"/>
              <a:t>membrane</a:t>
            </a:r>
            <a:r>
              <a:rPr lang="cs-CZ" altLang="cs-CZ" dirty="0"/>
              <a:t> </a:t>
            </a:r>
            <a:r>
              <a:rPr lang="cs-CZ" altLang="cs-CZ" dirty="0" err="1"/>
              <a:t>is</a:t>
            </a:r>
            <a:r>
              <a:rPr lang="cs-CZ" altLang="cs-CZ" dirty="0"/>
              <a:t> </a:t>
            </a:r>
            <a:r>
              <a:rPr lang="cs-CZ" altLang="cs-CZ" dirty="0" err="1"/>
              <a:t>rigid</a:t>
            </a:r>
            <a:r>
              <a:rPr lang="cs-CZ" altLang="cs-CZ" dirty="0"/>
              <a:t>.</a:t>
            </a:r>
            <a:endParaRPr lang="en-GB" altLang="cs-CZ" dirty="0"/>
          </a:p>
        </p:txBody>
      </p:sp>
      <p:pic>
        <p:nvPicPr>
          <p:cNvPr id="35844" name="Picture 7" descr="osmosis1">
            <a:extLst>
              <a:ext uri="{FF2B5EF4-FFF2-40B4-BE49-F238E27FC236}">
                <a16:creationId xmlns:a16="http://schemas.microsoft.com/office/drawing/2014/main" id="{5C50216D-6512-4BE8-B422-007988CAB18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377740" y="893380"/>
            <a:ext cx="5094749" cy="3426210"/>
          </a:xfrm>
          <a:noFill/>
        </p:spPr>
      </p:pic>
    </p:spTree>
    <p:extLst>
      <p:ext uri="{BB962C8B-B14F-4D97-AF65-F5344CB8AC3E}">
        <p14:creationId xmlns:p14="http://schemas.microsoft.com/office/powerpoint/2010/main" val="2129927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CD2545E-BB91-412F-B342-220FB79A81AB}"/>
              </a:ext>
            </a:extLst>
          </p:cNvPr>
          <p:cNvSpPr>
            <a:spLocks noGrp="1" noChangeArrowheads="1"/>
          </p:cNvSpPr>
          <p:nvPr>
            <p:ph type="title"/>
          </p:nvPr>
        </p:nvSpPr>
        <p:spPr>
          <a:xfrm>
            <a:off x="1981200" y="188913"/>
            <a:ext cx="8229600" cy="863600"/>
          </a:xfrm>
          <a:noFill/>
        </p:spPr>
        <p:txBody>
          <a:bodyPr/>
          <a:lstStyle/>
          <a:p>
            <a:pPr eaLnBrk="1" hangingPunct="1"/>
            <a:r>
              <a:rPr lang="cs-CZ" altLang="cs-CZ" sz="3600" dirty="0">
                <a:solidFill>
                  <a:srgbClr val="0000DC"/>
                </a:solidFill>
              </a:rPr>
              <a:t>Pfeffer experiment</a:t>
            </a:r>
          </a:p>
        </p:txBody>
      </p:sp>
      <p:pic>
        <p:nvPicPr>
          <p:cNvPr id="37891" name="Picture 6">
            <a:extLst>
              <a:ext uri="{FF2B5EF4-FFF2-40B4-BE49-F238E27FC236}">
                <a16:creationId xmlns:a16="http://schemas.microsoft.com/office/drawing/2014/main" id="{5ACE6CCA-6798-4DE1-8166-51645C5425F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52493" y="3163615"/>
            <a:ext cx="5690144" cy="3137504"/>
          </a:xfrm>
          <a:noFill/>
        </p:spPr>
      </p:pic>
      <p:pic>
        <p:nvPicPr>
          <p:cNvPr id="37892" name="Picture 4">
            <a:extLst>
              <a:ext uri="{FF2B5EF4-FFF2-40B4-BE49-F238E27FC236}">
                <a16:creationId xmlns:a16="http://schemas.microsoft.com/office/drawing/2014/main" id="{BE7B2BE7-92D4-48BC-A671-DE99ADDA3AB4}"/>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1115684" y="1018299"/>
            <a:ext cx="3803650" cy="3887788"/>
          </a:xfrm>
          <a:noFill/>
        </p:spPr>
      </p:pic>
      <p:sp>
        <p:nvSpPr>
          <p:cNvPr id="3" name="TextovéPole 2">
            <a:extLst>
              <a:ext uri="{FF2B5EF4-FFF2-40B4-BE49-F238E27FC236}">
                <a16:creationId xmlns:a16="http://schemas.microsoft.com/office/drawing/2014/main" id="{EC33C841-195D-4724-A035-8E67749BEAFA}"/>
              </a:ext>
            </a:extLst>
          </p:cNvPr>
          <p:cNvSpPr txBox="1"/>
          <p:nvPr/>
        </p:nvSpPr>
        <p:spPr>
          <a:xfrm>
            <a:off x="6642538" y="2165131"/>
            <a:ext cx="4298731" cy="1015663"/>
          </a:xfrm>
          <a:prstGeom prst="rect">
            <a:avLst/>
          </a:prstGeom>
          <a:noFill/>
        </p:spPr>
        <p:txBody>
          <a:bodyPr wrap="square" rtlCol="0">
            <a:spAutoFit/>
          </a:bodyPr>
          <a:lstStyle/>
          <a:p>
            <a:pPr algn="l"/>
            <a:r>
              <a:rPr lang="en-GB" sz="2000" dirty="0">
                <a:latin typeface="+mn-lt"/>
              </a:rPr>
              <a:t>Below is no change in concentration o</a:t>
            </a:r>
            <a:r>
              <a:rPr lang="cs-CZ" sz="2000" dirty="0">
                <a:latin typeface="+mn-lt"/>
              </a:rPr>
              <a:t>f</a:t>
            </a:r>
            <a:r>
              <a:rPr lang="en-GB" sz="2000" dirty="0">
                <a:latin typeface="+mn-lt"/>
              </a:rPr>
              <a:t> solution – measurement is more accurate.</a:t>
            </a:r>
          </a:p>
        </p:txBody>
      </p:sp>
    </p:spTree>
    <p:extLst>
      <p:ext uri="{BB962C8B-B14F-4D97-AF65-F5344CB8AC3E}">
        <p14:creationId xmlns:p14="http://schemas.microsoft.com/office/powerpoint/2010/main" val="3723174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EE4366F-E78C-49A9-8E9B-88CCDEC8CF6B}"/>
              </a:ext>
            </a:extLst>
          </p:cNvPr>
          <p:cNvSpPr>
            <a:spLocks noGrp="1" noChangeArrowheads="1"/>
          </p:cNvSpPr>
          <p:nvPr>
            <p:ph type="title"/>
          </p:nvPr>
        </p:nvSpPr>
        <p:spPr>
          <a:xfrm>
            <a:off x="867103" y="369232"/>
            <a:ext cx="4587766" cy="692313"/>
          </a:xfrm>
          <a:noFill/>
        </p:spPr>
        <p:txBody>
          <a:bodyPr/>
          <a:lstStyle/>
          <a:p>
            <a:pPr eaLnBrk="1" hangingPunct="1"/>
            <a:r>
              <a:rPr lang="en-GB" altLang="cs-CZ" sz="4000" dirty="0" err="1">
                <a:solidFill>
                  <a:srgbClr val="0000DC"/>
                </a:solidFill>
              </a:rPr>
              <a:t>van't</a:t>
            </a:r>
            <a:r>
              <a:rPr lang="en-GB" altLang="cs-CZ" sz="4000" dirty="0">
                <a:solidFill>
                  <a:srgbClr val="0000DC"/>
                </a:solidFill>
              </a:rPr>
              <a:t> Hoff formula</a:t>
            </a:r>
          </a:p>
        </p:txBody>
      </p:sp>
      <p:sp>
        <p:nvSpPr>
          <p:cNvPr id="39939" name="Rectangle 3">
            <a:extLst>
              <a:ext uri="{FF2B5EF4-FFF2-40B4-BE49-F238E27FC236}">
                <a16:creationId xmlns:a16="http://schemas.microsoft.com/office/drawing/2014/main" id="{FE6B7793-BD2B-4072-B7EC-B6AD1FE05BE0}"/>
              </a:ext>
            </a:extLst>
          </p:cNvPr>
          <p:cNvSpPr>
            <a:spLocks noGrp="1" noChangeArrowheads="1"/>
          </p:cNvSpPr>
          <p:nvPr>
            <p:ph type="body" idx="1"/>
          </p:nvPr>
        </p:nvSpPr>
        <p:spPr>
          <a:xfrm>
            <a:off x="1019502" y="1557339"/>
            <a:ext cx="10920249" cy="4535487"/>
          </a:xfrm>
        </p:spPr>
        <p:txBody>
          <a:bodyPr/>
          <a:lstStyle/>
          <a:p>
            <a:pPr algn="ctr" eaLnBrk="1" hangingPunct="1">
              <a:lnSpc>
                <a:spcPct val="90000"/>
              </a:lnSpc>
              <a:buFontTx/>
              <a:buNone/>
            </a:pPr>
            <a:r>
              <a:rPr lang="cs-CZ" altLang="cs-CZ" dirty="0">
                <a:latin typeface="Symbol" panose="05050102010706020507" pitchFamily="18" charset="2"/>
              </a:rPr>
              <a:t>P</a:t>
            </a:r>
            <a:r>
              <a:rPr lang="cs-CZ" altLang="cs-CZ" dirty="0"/>
              <a:t> = </a:t>
            </a:r>
            <a:r>
              <a:rPr lang="cs-CZ" altLang="cs-CZ" i="1" dirty="0" err="1"/>
              <a:t>cRT</a:t>
            </a:r>
            <a:endParaRPr lang="cs-CZ" altLang="cs-CZ" i="1" dirty="0"/>
          </a:p>
          <a:p>
            <a:pPr eaLnBrk="1" hangingPunct="1">
              <a:lnSpc>
                <a:spcPct val="90000"/>
              </a:lnSpc>
              <a:buFontTx/>
              <a:buNone/>
            </a:pPr>
            <a:r>
              <a:rPr lang="en-GB" altLang="cs-CZ" sz="2800" dirty="0">
                <a:latin typeface="Symbol" panose="05050102010706020507" pitchFamily="18" charset="2"/>
              </a:rPr>
              <a:t>P</a:t>
            </a:r>
            <a:r>
              <a:rPr lang="en-GB" altLang="cs-CZ" sz="2800" dirty="0"/>
              <a:t> is osmotic pressure [Pa]</a:t>
            </a:r>
            <a:endParaRPr lang="en-GB" altLang="cs-CZ" sz="2800" i="1" dirty="0"/>
          </a:p>
          <a:p>
            <a:pPr eaLnBrk="1" hangingPunct="1">
              <a:lnSpc>
                <a:spcPct val="90000"/>
              </a:lnSpc>
              <a:buFontTx/>
              <a:buNone/>
            </a:pPr>
            <a:r>
              <a:rPr lang="en-GB" altLang="cs-CZ" sz="2800" i="1" dirty="0"/>
              <a:t>c</a:t>
            </a:r>
            <a:r>
              <a:rPr lang="en-GB" altLang="cs-CZ" sz="2800" dirty="0"/>
              <a:t> concentration of dissolved compound (</a:t>
            </a:r>
            <a:r>
              <a:rPr lang="en-GB" altLang="cs-CZ" sz="2800" i="1" dirty="0"/>
              <a:t>n/V</a:t>
            </a:r>
            <a:r>
              <a:rPr lang="en-GB" altLang="cs-CZ" sz="2800" dirty="0"/>
              <a:t>)</a:t>
            </a:r>
            <a:endParaRPr lang="en-GB" altLang="cs-CZ" sz="2800" i="1" dirty="0"/>
          </a:p>
          <a:p>
            <a:pPr eaLnBrk="1" hangingPunct="1">
              <a:lnSpc>
                <a:spcPct val="90000"/>
              </a:lnSpc>
              <a:buFontTx/>
              <a:buNone/>
            </a:pPr>
            <a:r>
              <a:rPr lang="en-GB" altLang="cs-CZ" sz="2800" i="1" dirty="0"/>
              <a:t>R</a:t>
            </a:r>
            <a:r>
              <a:rPr lang="en-GB" altLang="cs-CZ" sz="2800" dirty="0"/>
              <a:t> universal </a:t>
            </a:r>
            <a:r>
              <a:rPr lang="cs-CZ" altLang="cs-CZ" sz="2800" dirty="0"/>
              <a:t>(</a:t>
            </a:r>
            <a:r>
              <a:rPr lang="cs-CZ" altLang="cs-CZ" sz="2800" dirty="0" err="1"/>
              <a:t>molar</a:t>
            </a:r>
            <a:r>
              <a:rPr lang="cs-CZ" altLang="cs-CZ" sz="2800" dirty="0"/>
              <a:t>) </a:t>
            </a:r>
            <a:r>
              <a:rPr lang="en-GB" altLang="cs-CZ" sz="2800" dirty="0"/>
              <a:t>gas constant</a:t>
            </a:r>
            <a:endParaRPr lang="en-GB" altLang="cs-CZ" sz="2800" i="1" dirty="0"/>
          </a:p>
          <a:p>
            <a:pPr eaLnBrk="1" hangingPunct="1">
              <a:lnSpc>
                <a:spcPct val="90000"/>
              </a:lnSpc>
              <a:buFontTx/>
              <a:buNone/>
            </a:pPr>
            <a:r>
              <a:rPr lang="en-GB" altLang="cs-CZ" sz="2800" i="1" dirty="0"/>
              <a:t>T</a:t>
            </a:r>
            <a:r>
              <a:rPr lang="en-GB" altLang="cs-CZ" sz="2800" dirty="0"/>
              <a:t> thermodynamic temperature</a:t>
            </a:r>
          </a:p>
          <a:p>
            <a:pPr eaLnBrk="1" hangingPunct="1">
              <a:lnSpc>
                <a:spcPct val="90000"/>
              </a:lnSpc>
            </a:pPr>
            <a:r>
              <a:rPr lang="en-GB" altLang="cs-CZ" sz="2800" dirty="0"/>
              <a:t>Better fitting (approaching) formula:</a:t>
            </a:r>
            <a:endParaRPr lang="cs-CZ" altLang="cs-CZ" sz="2800" dirty="0"/>
          </a:p>
          <a:p>
            <a:pPr eaLnBrk="1" hangingPunct="1">
              <a:lnSpc>
                <a:spcPct val="90000"/>
              </a:lnSpc>
            </a:pPr>
            <a:endParaRPr lang="en-GB" altLang="cs-CZ" sz="2800" dirty="0"/>
          </a:p>
          <a:p>
            <a:pPr algn="ctr" eaLnBrk="1" hangingPunct="1">
              <a:lnSpc>
                <a:spcPct val="90000"/>
              </a:lnSpc>
              <a:buFontTx/>
              <a:buNone/>
            </a:pPr>
            <a:r>
              <a:rPr lang="en-GB" altLang="cs-CZ" dirty="0">
                <a:latin typeface="Symbol" panose="05050102010706020507" pitchFamily="18" charset="2"/>
              </a:rPr>
              <a:t>P</a:t>
            </a:r>
            <a:r>
              <a:rPr lang="en-GB" altLang="cs-CZ" dirty="0"/>
              <a:t> = </a:t>
            </a:r>
            <a:r>
              <a:rPr lang="en-GB" altLang="cs-CZ" dirty="0" err="1"/>
              <a:t>m</a:t>
            </a:r>
            <a:r>
              <a:rPr lang="en-GB" altLang="cs-CZ" i="1" dirty="0" err="1"/>
              <a:t>'RT</a:t>
            </a:r>
            <a:endParaRPr lang="en-GB" altLang="cs-CZ" i="1" dirty="0"/>
          </a:p>
          <a:p>
            <a:pPr eaLnBrk="1" hangingPunct="1">
              <a:lnSpc>
                <a:spcPct val="90000"/>
              </a:lnSpc>
              <a:buFontTx/>
              <a:buNone/>
            </a:pPr>
            <a:r>
              <a:rPr lang="en-GB" altLang="cs-CZ" sz="2800" i="1" dirty="0"/>
              <a:t>m'</a:t>
            </a:r>
            <a:r>
              <a:rPr lang="en-GB" altLang="cs-CZ" sz="2800" dirty="0"/>
              <a:t> is molality (substance amount in 1 litre of solvent).</a:t>
            </a:r>
          </a:p>
        </p:txBody>
      </p:sp>
    </p:spTree>
    <p:extLst>
      <p:ext uri="{BB962C8B-B14F-4D97-AF65-F5344CB8AC3E}">
        <p14:creationId xmlns:p14="http://schemas.microsoft.com/office/powerpoint/2010/main" val="50144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3F5BD16-1669-4410-B963-2AE99C435496}"/>
              </a:ext>
            </a:extLst>
          </p:cNvPr>
          <p:cNvSpPr>
            <a:spLocks noGrp="1" noChangeArrowheads="1"/>
          </p:cNvSpPr>
          <p:nvPr>
            <p:ph type="title"/>
          </p:nvPr>
        </p:nvSpPr>
        <p:spPr/>
        <p:txBody>
          <a:bodyPr/>
          <a:lstStyle/>
          <a:p>
            <a:pPr eaLnBrk="1" hangingPunct="1"/>
            <a:r>
              <a:rPr lang="en-GB" altLang="cs-CZ" sz="4000"/>
              <a:t>Lecture outline</a:t>
            </a:r>
          </a:p>
        </p:txBody>
      </p:sp>
      <p:sp>
        <p:nvSpPr>
          <p:cNvPr id="5123" name="Rectangle 3">
            <a:extLst>
              <a:ext uri="{FF2B5EF4-FFF2-40B4-BE49-F238E27FC236}">
                <a16:creationId xmlns:a16="http://schemas.microsoft.com/office/drawing/2014/main" id="{002974A3-3C02-4CA2-BA35-4B16F9F13452}"/>
              </a:ext>
            </a:extLst>
          </p:cNvPr>
          <p:cNvSpPr>
            <a:spLocks noGrp="1" noChangeArrowheads="1"/>
          </p:cNvSpPr>
          <p:nvPr>
            <p:ph type="body" idx="1"/>
          </p:nvPr>
        </p:nvSpPr>
        <p:spPr/>
        <p:txBody>
          <a:bodyPr/>
          <a:lstStyle/>
          <a:p>
            <a:pPr eaLnBrk="1" hangingPunct="1"/>
            <a:r>
              <a:rPr lang="en-GB" altLang="cs-CZ"/>
              <a:t>Basic concepts of non-equilibrium thermodynamics of living systems</a:t>
            </a:r>
          </a:p>
          <a:p>
            <a:pPr eaLnBrk="1" hangingPunct="1"/>
            <a:r>
              <a:rPr lang="en-GB" altLang="cs-CZ"/>
              <a:t>Diffusion </a:t>
            </a:r>
          </a:p>
          <a:p>
            <a:pPr eaLnBrk="1" hangingPunct="1"/>
            <a:r>
              <a:rPr lang="en-GB" altLang="cs-CZ"/>
              <a:t>Osmosis and osmotic pressure</a:t>
            </a:r>
          </a:p>
          <a:p>
            <a:pPr eaLnBrk="1" hangingPunct="1"/>
            <a:endParaRPr lang="en-GB" altLang="cs-CZ"/>
          </a:p>
        </p:txBody>
      </p:sp>
    </p:spTree>
    <p:extLst>
      <p:ext uri="{BB962C8B-B14F-4D97-AF65-F5344CB8AC3E}">
        <p14:creationId xmlns:p14="http://schemas.microsoft.com/office/powerpoint/2010/main" val="1877809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C4AB460-13A8-47A9-B225-A264C55B8BA0}"/>
              </a:ext>
            </a:extLst>
          </p:cNvPr>
          <p:cNvSpPr>
            <a:spLocks noGrp="1" noChangeArrowheads="1"/>
          </p:cNvSpPr>
          <p:nvPr>
            <p:ph type="title"/>
          </p:nvPr>
        </p:nvSpPr>
        <p:spPr>
          <a:xfrm>
            <a:off x="2002220" y="252249"/>
            <a:ext cx="8229600" cy="578069"/>
          </a:xfrm>
          <a:noFill/>
        </p:spPr>
        <p:txBody>
          <a:bodyPr/>
          <a:lstStyle/>
          <a:p>
            <a:pPr eaLnBrk="1" hangingPunct="1"/>
            <a:r>
              <a:rPr lang="cs-CZ" altLang="cs-CZ" sz="4000" dirty="0" err="1">
                <a:solidFill>
                  <a:srgbClr val="0000DC"/>
                </a:solidFill>
              </a:rPr>
              <a:t>van't</a:t>
            </a:r>
            <a:r>
              <a:rPr lang="cs-CZ" altLang="cs-CZ" sz="4000" dirty="0">
                <a:solidFill>
                  <a:srgbClr val="0000DC"/>
                </a:solidFill>
              </a:rPr>
              <a:t> </a:t>
            </a:r>
            <a:r>
              <a:rPr lang="cs-CZ" altLang="cs-CZ" sz="4000" dirty="0" err="1">
                <a:solidFill>
                  <a:srgbClr val="0000DC"/>
                </a:solidFill>
              </a:rPr>
              <a:t>Hoff</a:t>
            </a:r>
            <a:r>
              <a:rPr lang="cs-CZ" altLang="cs-CZ" sz="4000" dirty="0">
                <a:solidFill>
                  <a:srgbClr val="0000DC"/>
                </a:solidFill>
              </a:rPr>
              <a:t> </a:t>
            </a:r>
            <a:r>
              <a:rPr lang="cs-CZ" altLang="cs-CZ" sz="4000" dirty="0" err="1">
                <a:solidFill>
                  <a:srgbClr val="0000DC"/>
                </a:solidFill>
              </a:rPr>
              <a:t>formula</a:t>
            </a:r>
            <a:endParaRPr lang="cs-CZ" altLang="cs-CZ" sz="4000" dirty="0">
              <a:solidFill>
                <a:srgbClr val="0000DC"/>
              </a:solidFill>
            </a:endParaRPr>
          </a:p>
        </p:txBody>
      </p:sp>
      <p:sp>
        <p:nvSpPr>
          <p:cNvPr id="41987" name="Rectangle 3">
            <a:extLst>
              <a:ext uri="{FF2B5EF4-FFF2-40B4-BE49-F238E27FC236}">
                <a16:creationId xmlns:a16="http://schemas.microsoft.com/office/drawing/2014/main" id="{5930FDF7-997D-4911-A74B-0D1DB3C7F89D}"/>
              </a:ext>
            </a:extLst>
          </p:cNvPr>
          <p:cNvSpPr>
            <a:spLocks noGrp="1" noChangeArrowheads="1"/>
          </p:cNvSpPr>
          <p:nvPr>
            <p:ph type="body" idx="1"/>
          </p:nvPr>
        </p:nvSpPr>
        <p:spPr>
          <a:xfrm>
            <a:off x="672662" y="1268414"/>
            <a:ext cx="10678510" cy="5329237"/>
          </a:xfrm>
        </p:spPr>
        <p:txBody>
          <a:bodyPr/>
          <a:lstStyle/>
          <a:p>
            <a:pPr marL="0" indent="0" eaLnBrk="1" hangingPunct="1">
              <a:lnSpc>
                <a:spcPct val="100000"/>
              </a:lnSpc>
              <a:buFontTx/>
              <a:buNone/>
            </a:pPr>
            <a:r>
              <a:rPr lang="en-GB" altLang="cs-CZ" sz="2400" dirty="0"/>
              <a:t>For electrolytes:</a:t>
            </a:r>
          </a:p>
          <a:p>
            <a:pPr marL="0" indent="0" algn="ctr" eaLnBrk="1" hangingPunct="1">
              <a:lnSpc>
                <a:spcPct val="100000"/>
              </a:lnSpc>
              <a:buFontTx/>
              <a:buNone/>
            </a:pPr>
            <a:r>
              <a:rPr lang="en-GB" altLang="cs-CZ" sz="2400" dirty="0">
                <a:latin typeface="Symbol" panose="05050102010706020507" pitchFamily="18" charset="2"/>
              </a:rPr>
              <a:t>P</a:t>
            </a:r>
            <a:r>
              <a:rPr lang="en-GB" altLang="cs-CZ" sz="2400" dirty="0"/>
              <a:t> = </a:t>
            </a:r>
            <a:r>
              <a:rPr lang="en-GB" altLang="cs-CZ" sz="2400" i="1" dirty="0" err="1"/>
              <a:t>icRT</a:t>
            </a:r>
            <a:endParaRPr lang="en-GB" altLang="cs-CZ" sz="2400" i="1" dirty="0"/>
          </a:p>
          <a:p>
            <a:pPr marL="0" indent="0" eaLnBrk="1" hangingPunct="1">
              <a:lnSpc>
                <a:spcPct val="100000"/>
              </a:lnSpc>
              <a:buFontTx/>
              <a:buNone/>
            </a:pPr>
            <a:r>
              <a:rPr lang="en-GB" altLang="cs-CZ" sz="2400" i="1" dirty="0" err="1"/>
              <a:t>i</a:t>
            </a:r>
            <a:r>
              <a:rPr lang="en-GB" altLang="cs-CZ" sz="2400" dirty="0"/>
              <a:t> is dimensionless </a:t>
            </a:r>
            <a:r>
              <a:rPr lang="en-GB" altLang="cs-CZ" sz="2400" dirty="0" err="1"/>
              <a:t>van't</a:t>
            </a:r>
            <a:r>
              <a:rPr lang="en-GB" altLang="cs-CZ" sz="2400" dirty="0"/>
              <a:t> Hoff </a:t>
            </a:r>
            <a:r>
              <a:rPr lang="en-GB" altLang="cs-CZ" sz="2400" i="1" dirty="0"/>
              <a:t>correction factor</a:t>
            </a:r>
            <a:r>
              <a:rPr lang="en-GB" altLang="cs-CZ" sz="2400" dirty="0"/>
              <a:t>, which says how many times more particles are present in solution than the original number of dissolved non-dissociated particles (molecules).</a:t>
            </a:r>
            <a:r>
              <a:rPr lang="en-GB" altLang="cs-CZ" sz="2400" b="1" dirty="0"/>
              <a:t> </a:t>
            </a:r>
            <a:endParaRPr lang="en-GB" altLang="cs-CZ" sz="2400" dirty="0"/>
          </a:p>
          <a:p>
            <a:pPr marL="0" indent="0" eaLnBrk="1" hangingPunct="1">
              <a:lnSpc>
                <a:spcPct val="100000"/>
              </a:lnSpc>
              <a:buFontTx/>
              <a:buNone/>
            </a:pPr>
            <a:r>
              <a:rPr lang="en-GB" altLang="cs-CZ" sz="2400" dirty="0"/>
              <a:t>The product </a:t>
            </a:r>
            <a:r>
              <a:rPr lang="en-GB" altLang="cs-CZ" sz="2400" i="1" dirty="0" err="1"/>
              <a:t>ic</a:t>
            </a:r>
            <a:r>
              <a:rPr lang="en-GB" altLang="cs-CZ" sz="2400" dirty="0"/>
              <a:t> is sometimes called osmolar concentration or osmolarity with unit osmol·l</a:t>
            </a:r>
            <a:r>
              <a:rPr lang="en-GB" altLang="cs-CZ" sz="2400" baseline="30000" dirty="0"/>
              <a:t>-1</a:t>
            </a:r>
            <a:r>
              <a:rPr lang="en-GB" altLang="cs-CZ" sz="2400" dirty="0"/>
              <a:t>.</a:t>
            </a:r>
          </a:p>
          <a:p>
            <a:pPr marL="0" indent="0" eaLnBrk="1" hangingPunct="1">
              <a:lnSpc>
                <a:spcPct val="100000"/>
              </a:lnSpc>
              <a:buFontTx/>
              <a:buNone/>
            </a:pPr>
            <a:r>
              <a:rPr lang="en-GB" altLang="cs-CZ" sz="2400" dirty="0"/>
              <a:t>A strong electrolyte with concentration of 1 mol·l</a:t>
            </a:r>
            <a:r>
              <a:rPr lang="en-GB" altLang="cs-CZ" sz="2400" baseline="30000" dirty="0"/>
              <a:t>-1</a:t>
            </a:r>
            <a:r>
              <a:rPr lang="en-GB" altLang="cs-CZ" sz="2400" dirty="0"/>
              <a:t>, dissociating into two ions, has the osmolar concentration 2 osmol·l</a:t>
            </a:r>
            <a:r>
              <a:rPr lang="en-GB" altLang="cs-CZ" sz="2400" baseline="30000" dirty="0"/>
              <a:t>-1</a:t>
            </a:r>
            <a:r>
              <a:rPr lang="en-GB" altLang="cs-CZ" sz="2400" dirty="0"/>
              <a:t> and double the osmotic pressure of a non-dissociating compound of the same concentration.</a:t>
            </a:r>
          </a:p>
          <a:p>
            <a:pPr marL="0" indent="0" eaLnBrk="1" hangingPunct="1">
              <a:lnSpc>
                <a:spcPct val="100000"/>
              </a:lnSpc>
              <a:buFontTx/>
              <a:buNone/>
            </a:pPr>
            <a:r>
              <a:rPr lang="en-GB" altLang="cs-CZ" sz="2400" dirty="0"/>
              <a:t>The osmotic pressure of blood plasma or interstitial fluid is about 770 kPa. (1 M solution of a non-dissociating compound has osmotic pressure 2</a:t>
            </a:r>
            <a:r>
              <a:rPr lang="cs-CZ" altLang="cs-CZ" sz="2400" dirty="0"/>
              <a:t>.</a:t>
            </a:r>
            <a:r>
              <a:rPr lang="en-GB" altLang="cs-CZ" sz="2400" dirty="0"/>
              <a:t>58 MPa at the same temperature).</a:t>
            </a:r>
          </a:p>
          <a:p>
            <a:pPr marL="0" indent="0" eaLnBrk="1" hangingPunct="1">
              <a:lnSpc>
                <a:spcPct val="100000"/>
              </a:lnSpc>
              <a:buFontTx/>
              <a:buNone/>
            </a:pPr>
            <a:r>
              <a:rPr lang="en-GB" altLang="cs-CZ" sz="2400" dirty="0"/>
              <a:t>Oncotic pressure (3</a:t>
            </a:r>
            <a:r>
              <a:rPr lang="cs-CZ" altLang="cs-CZ" sz="2400" dirty="0"/>
              <a:t>.</a:t>
            </a:r>
            <a:r>
              <a:rPr lang="en-GB" altLang="cs-CZ" sz="2400" dirty="0"/>
              <a:t>3 kPa)</a:t>
            </a:r>
          </a:p>
        </p:txBody>
      </p:sp>
    </p:spTree>
    <p:extLst>
      <p:ext uri="{BB962C8B-B14F-4D97-AF65-F5344CB8AC3E}">
        <p14:creationId xmlns:p14="http://schemas.microsoft.com/office/powerpoint/2010/main" val="1299083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62C3C0F-8EDA-4D50-9E27-CEA7BCC16727}"/>
              </a:ext>
            </a:extLst>
          </p:cNvPr>
          <p:cNvSpPr>
            <a:spLocks noGrp="1" noChangeArrowheads="1"/>
          </p:cNvSpPr>
          <p:nvPr>
            <p:ph type="title"/>
          </p:nvPr>
        </p:nvSpPr>
        <p:spPr>
          <a:xfrm>
            <a:off x="1981200" y="274639"/>
            <a:ext cx="8229600" cy="777875"/>
          </a:xfrm>
          <a:noFill/>
        </p:spPr>
        <p:txBody>
          <a:bodyPr/>
          <a:lstStyle/>
          <a:p>
            <a:pPr eaLnBrk="1" hangingPunct="1"/>
            <a:r>
              <a:rPr lang="en-GB" altLang="cs-CZ" sz="4000" dirty="0">
                <a:solidFill>
                  <a:srgbClr val="0000DC"/>
                </a:solidFill>
              </a:rPr>
              <a:t>Tonicity of solutions</a:t>
            </a:r>
          </a:p>
        </p:txBody>
      </p:sp>
      <p:sp>
        <p:nvSpPr>
          <p:cNvPr id="44035" name="Rectangle 3">
            <a:extLst>
              <a:ext uri="{FF2B5EF4-FFF2-40B4-BE49-F238E27FC236}">
                <a16:creationId xmlns:a16="http://schemas.microsoft.com/office/drawing/2014/main" id="{9E4C33ED-1C4C-47EE-89A7-A7B0AE27BD4D}"/>
              </a:ext>
            </a:extLst>
          </p:cNvPr>
          <p:cNvSpPr>
            <a:spLocks noGrp="1" noChangeArrowheads="1"/>
          </p:cNvSpPr>
          <p:nvPr>
            <p:ph type="body" idx="1"/>
          </p:nvPr>
        </p:nvSpPr>
        <p:spPr>
          <a:xfrm>
            <a:off x="893378" y="1412876"/>
            <a:ext cx="9942787" cy="4924425"/>
          </a:xfrm>
        </p:spPr>
        <p:txBody>
          <a:bodyPr/>
          <a:lstStyle/>
          <a:p>
            <a:pPr eaLnBrk="1" hangingPunct="1">
              <a:lnSpc>
                <a:spcPct val="100000"/>
              </a:lnSpc>
            </a:pPr>
            <a:r>
              <a:rPr lang="en-GB" altLang="cs-CZ" sz="2800" dirty="0"/>
              <a:t>solutions having osmotic pressure lower than blood plasma has are hypotonic, with the same pressure are isotonic, and with higher pressure than blood plasma are hypertonic.</a:t>
            </a:r>
            <a:endParaRPr lang="en-GB" altLang="cs-CZ" sz="2800" b="1" dirty="0"/>
          </a:p>
          <a:p>
            <a:pPr eaLnBrk="1" hangingPunct="1">
              <a:lnSpc>
                <a:spcPct val="100000"/>
              </a:lnSpc>
            </a:pPr>
            <a:r>
              <a:rPr lang="en-GB" altLang="cs-CZ" sz="2800" b="1" dirty="0" err="1"/>
              <a:t>endoosmosis</a:t>
            </a:r>
            <a:r>
              <a:rPr lang="en-GB" altLang="cs-CZ" sz="2800" b="1" dirty="0"/>
              <a:t>: haemolysis</a:t>
            </a:r>
          </a:p>
          <a:p>
            <a:pPr eaLnBrk="1" hangingPunct="1">
              <a:lnSpc>
                <a:spcPct val="100000"/>
              </a:lnSpc>
            </a:pPr>
            <a:r>
              <a:rPr lang="en-GB" altLang="cs-CZ" sz="2800" dirty="0"/>
              <a:t>The range of concentrations of hypotonic solutions in which partial or full haemolysis does not occur = osmotic resistance of erythrocytes.</a:t>
            </a:r>
            <a:endParaRPr lang="en-GB" altLang="cs-CZ" sz="2800" b="1" dirty="0"/>
          </a:p>
          <a:p>
            <a:pPr eaLnBrk="1" hangingPunct="1">
              <a:lnSpc>
                <a:spcPct val="100000"/>
              </a:lnSpc>
            </a:pPr>
            <a:r>
              <a:rPr lang="en-GB" altLang="cs-CZ" sz="2800" b="1" dirty="0" err="1"/>
              <a:t>exoosm</a:t>
            </a:r>
            <a:r>
              <a:rPr lang="cs-CZ" altLang="cs-CZ" sz="2800" b="1" dirty="0" err="1"/>
              <a:t>osis</a:t>
            </a:r>
            <a:r>
              <a:rPr lang="en-GB" altLang="cs-CZ" sz="2800" b="1" dirty="0"/>
              <a:t>: </a:t>
            </a:r>
            <a:r>
              <a:rPr lang="en-GB" altLang="cs-CZ" sz="2800" b="1" dirty="0" err="1"/>
              <a:t>plasmorrhysis</a:t>
            </a:r>
            <a:r>
              <a:rPr lang="en-GB" altLang="cs-CZ" sz="2800" b="1" dirty="0"/>
              <a:t> </a:t>
            </a:r>
            <a:r>
              <a:rPr lang="en-GB" altLang="cs-CZ" sz="2800" dirty="0"/>
              <a:t>(in plants - plasmolysis)</a:t>
            </a:r>
          </a:p>
          <a:p>
            <a:pPr eaLnBrk="1" hangingPunct="1">
              <a:lnSpc>
                <a:spcPct val="100000"/>
              </a:lnSpc>
            </a:pPr>
            <a:r>
              <a:rPr lang="en-GB" altLang="cs-CZ" sz="2800" dirty="0"/>
              <a:t>receptors (</a:t>
            </a:r>
            <a:r>
              <a:rPr lang="en-GB" altLang="cs-CZ" sz="2800" dirty="0" err="1"/>
              <a:t>volumoreceptors</a:t>
            </a:r>
            <a:r>
              <a:rPr lang="en-GB" altLang="cs-CZ" sz="2800" dirty="0"/>
              <a:t> in kidneys and osmoreceptors in hypothalamus)</a:t>
            </a:r>
          </a:p>
        </p:txBody>
      </p:sp>
    </p:spTree>
    <p:extLst>
      <p:ext uri="{BB962C8B-B14F-4D97-AF65-F5344CB8AC3E}">
        <p14:creationId xmlns:p14="http://schemas.microsoft.com/office/powerpoint/2010/main" val="3598639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37A25D1-0937-437F-9DEB-BAC80D591ECC}"/>
              </a:ext>
            </a:extLst>
          </p:cNvPr>
          <p:cNvSpPr>
            <a:spLocks noGrp="1" noChangeArrowheads="1"/>
          </p:cNvSpPr>
          <p:nvPr>
            <p:ph type="title"/>
          </p:nvPr>
        </p:nvSpPr>
        <p:spPr>
          <a:xfrm>
            <a:off x="1981200" y="274638"/>
            <a:ext cx="9170276" cy="850900"/>
          </a:xfrm>
          <a:noFill/>
        </p:spPr>
        <p:txBody>
          <a:bodyPr/>
          <a:lstStyle/>
          <a:p>
            <a:pPr eaLnBrk="1" hangingPunct="1"/>
            <a:r>
              <a:rPr lang="cs-CZ" altLang="cs-CZ" sz="4000" dirty="0" err="1">
                <a:solidFill>
                  <a:srgbClr val="0000DC"/>
                </a:solidFill>
              </a:rPr>
              <a:t>How</a:t>
            </a:r>
            <a:r>
              <a:rPr lang="cs-CZ" altLang="cs-CZ" sz="4000" dirty="0">
                <a:solidFill>
                  <a:srgbClr val="0000DC"/>
                </a:solidFill>
              </a:rPr>
              <a:t> </a:t>
            </a:r>
            <a:r>
              <a:rPr lang="cs-CZ" altLang="cs-CZ" sz="4000" dirty="0" err="1">
                <a:solidFill>
                  <a:srgbClr val="0000DC"/>
                </a:solidFill>
              </a:rPr>
              <a:t>does</a:t>
            </a:r>
            <a:r>
              <a:rPr lang="cs-CZ" altLang="cs-CZ" sz="4000" dirty="0">
                <a:solidFill>
                  <a:srgbClr val="0000DC"/>
                </a:solidFill>
              </a:rPr>
              <a:t> </a:t>
            </a:r>
            <a:r>
              <a:rPr lang="cs-CZ" altLang="cs-CZ" sz="4000" dirty="0" err="1">
                <a:solidFill>
                  <a:srgbClr val="0000DC"/>
                </a:solidFill>
              </a:rPr>
              <a:t>it</a:t>
            </a:r>
            <a:r>
              <a:rPr lang="cs-CZ" altLang="cs-CZ" sz="4000" dirty="0">
                <a:solidFill>
                  <a:srgbClr val="0000DC"/>
                </a:solidFill>
              </a:rPr>
              <a:t> </a:t>
            </a:r>
            <a:r>
              <a:rPr lang="cs-CZ" altLang="cs-CZ" sz="4000" dirty="0" err="1">
                <a:solidFill>
                  <a:srgbClr val="0000DC"/>
                </a:solidFill>
              </a:rPr>
              <a:t>look</a:t>
            </a:r>
            <a:r>
              <a:rPr lang="cs-CZ" altLang="cs-CZ" sz="4000" dirty="0">
                <a:solidFill>
                  <a:srgbClr val="0000DC"/>
                </a:solidFill>
              </a:rPr>
              <a:t>?</a:t>
            </a:r>
          </a:p>
        </p:txBody>
      </p:sp>
      <p:pic>
        <p:nvPicPr>
          <p:cNvPr id="46083" name="Picture 5" descr="rbc41">
            <a:extLst>
              <a:ext uri="{FF2B5EF4-FFF2-40B4-BE49-F238E27FC236}">
                <a16:creationId xmlns:a16="http://schemas.microsoft.com/office/drawing/2014/main" id="{FFE0AC61-2C51-458A-98A3-EADF1D825DA7}"/>
              </a:ext>
            </a:extLst>
          </p:cNvPr>
          <p:cNvPicPr>
            <a:picLocks noChangeAspect="1" noChangeArrowheads="1"/>
          </p:cNvPicPr>
          <p:nvPr/>
        </p:nvPicPr>
        <p:blipFill>
          <a:blip r:embed="rId3">
            <a:lum contrast="18000"/>
            <a:extLst>
              <a:ext uri="{28A0092B-C50C-407E-A947-70E740481C1C}">
                <a14:useLocalDpi xmlns:a14="http://schemas.microsoft.com/office/drawing/2010/main" val="0"/>
              </a:ext>
            </a:extLst>
          </a:blip>
          <a:srcRect/>
          <a:stretch>
            <a:fillRect/>
          </a:stretch>
        </p:blipFill>
        <p:spPr bwMode="auto">
          <a:xfrm>
            <a:off x="1334813" y="1116922"/>
            <a:ext cx="4843135" cy="3328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Text Box 6">
            <a:extLst>
              <a:ext uri="{FF2B5EF4-FFF2-40B4-BE49-F238E27FC236}">
                <a16:creationId xmlns:a16="http://schemas.microsoft.com/office/drawing/2014/main" id="{5109400B-B36F-40DE-BC3E-6239304B5F9D}"/>
              </a:ext>
            </a:extLst>
          </p:cNvPr>
          <p:cNvSpPr txBox="1">
            <a:spLocks noChangeArrowheads="1"/>
          </p:cNvSpPr>
          <p:nvPr/>
        </p:nvSpPr>
        <p:spPr bwMode="auto">
          <a:xfrm>
            <a:off x="1545021" y="4437063"/>
            <a:ext cx="3941379"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Echinocytes – erythrocytes exposed to a hypertonic solution.</a:t>
            </a:r>
            <a:r>
              <a:rPr lang="cs-CZ" altLang="cs-CZ" sz="2000" dirty="0"/>
              <a:t> </a:t>
            </a:r>
            <a:r>
              <a:rPr lang="cs-CZ" altLang="cs-CZ" sz="1600" dirty="0"/>
              <a:t>http://webteach.mccs.uky.edu/COM/pat823/online_materials/diglectures/rbcs/imgshtml/image36.html</a:t>
            </a:r>
          </a:p>
        </p:txBody>
      </p:sp>
      <p:pic>
        <p:nvPicPr>
          <p:cNvPr id="46085" name="Picture 8" descr="Plasmo6">
            <a:extLst>
              <a:ext uri="{FF2B5EF4-FFF2-40B4-BE49-F238E27FC236}">
                <a16:creationId xmlns:a16="http://schemas.microsoft.com/office/drawing/2014/main" id="{D96BD7B0-44DF-4573-BEE9-671EEDCA9B06}"/>
              </a:ext>
            </a:extLst>
          </p:cNvPr>
          <p:cNvPicPr>
            <a:picLocks noGrp="1" noChangeAspect="1" noChangeArrowheads="1"/>
          </p:cNvPicPr>
          <p:nvPr>
            <p:ph idx="1"/>
          </p:nvPr>
        </p:nvPicPr>
        <p:blipFill>
          <a:blip r:embed="rId4">
            <a:lum contrast="18000"/>
            <a:extLst>
              <a:ext uri="{28A0092B-C50C-407E-A947-70E740481C1C}">
                <a14:useLocalDpi xmlns:a14="http://schemas.microsoft.com/office/drawing/2010/main" val="0"/>
              </a:ext>
            </a:extLst>
          </a:blip>
          <a:srcRect/>
          <a:stretch>
            <a:fillRect/>
          </a:stretch>
        </p:blipFill>
        <p:spPr>
          <a:xfrm>
            <a:off x="6498953" y="1097560"/>
            <a:ext cx="4789158" cy="3352040"/>
          </a:xfrm>
          <a:noFill/>
        </p:spPr>
      </p:pic>
      <p:sp>
        <p:nvSpPr>
          <p:cNvPr id="46086" name="Text Box 10">
            <a:extLst>
              <a:ext uri="{FF2B5EF4-FFF2-40B4-BE49-F238E27FC236}">
                <a16:creationId xmlns:a16="http://schemas.microsoft.com/office/drawing/2014/main" id="{5484D57C-8FEA-448F-B4C4-E715EC86CA81}"/>
              </a:ext>
            </a:extLst>
          </p:cNvPr>
          <p:cNvSpPr txBox="1">
            <a:spLocks noChangeArrowheads="1"/>
          </p:cNvSpPr>
          <p:nvPr/>
        </p:nvSpPr>
        <p:spPr bwMode="auto">
          <a:xfrm>
            <a:off x="6383339" y="4437064"/>
            <a:ext cx="382220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Plasmolysis of epidermal cells of onion in hypertonic medium.</a:t>
            </a:r>
          </a:p>
          <a:p>
            <a:pPr eaLnBrk="1" hangingPunct="1">
              <a:spcBef>
                <a:spcPct val="50000"/>
              </a:spcBef>
              <a:buFontTx/>
              <a:buNone/>
            </a:pPr>
            <a:r>
              <a:rPr lang="en-GB" altLang="cs-CZ" sz="1600" dirty="0"/>
              <a:t>http://www.pgjr.alpine.k12.ut.us/science/whitaker/Cell_Chemistry/Plasmolysis.html</a:t>
            </a:r>
          </a:p>
        </p:txBody>
      </p:sp>
    </p:spTree>
    <p:extLst>
      <p:ext uri="{BB962C8B-B14F-4D97-AF65-F5344CB8AC3E}">
        <p14:creationId xmlns:p14="http://schemas.microsoft.com/office/powerpoint/2010/main" val="3766619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1542F63-B042-4E81-8422-B73BA11A95D3}"/>
              </a:ext>
            </a:extLst>
          </p:cNvPr>
          <p:cNvSpPr>
            <a:spLocks noGrp="1" noChangeArrowheads="1"/>
          </p:cNvSpPr>
          <p:nvPr>
            <p:ph type="ctrTitle"/>
          </p:nvPr>
        </p:nvSpPr>
        <p:spPr>
          <a:xfrm>
            <a:off x="3818978" y="805083"/>
            <a:ext cx="8135938" cy="4968875"/>
          </a:xfrm>
        </p:spPr>
        <p:txBody>
          <a:bodyPr/>
          <a:lstStyle/>
          <a:p>
            <a:pPr eaLnBrk="1" hangingPunct="1"/>
            <a:r>
              <a:rPr lang="en-GB" altLang="cs-CZ" sz="3200" dirty="0"/>
              <a:t>Author: </a:t>
            </a:r>
            <a:br>
              <a:rPr lang="en-GB" altLang="cs-CZ" sz="3200" dirty="0"/>
            </a:br>
            <a:r>
              <a:rPr lang="en-GB" altLang="cs-CZ" sz="3200" b="1" dirty="0">
                <a:solidFill>
                  <a:schemeClr val="tx1"/>
                </a:solidFill>
              </a:rPr>
              <a:t>Vojtěch Mornstein</a:t>
            </a:r>
            <a:br>
              <a:rPr lang="en-GB" altLang="cs-CZ" sz="3200" dirty="0"/>
            </a:br>
            <a:br>
              <a:rPr lang="en-GB" altLang="cs-CZ" sz="3200" dirty="0"/>
            </a:br>
            <a:r>
              <a:rPr lang="cs-CZ" altLang="cs-CZ" sz="3200" dirty="0"/>
              <a:t>L</a:t>
            </a:r>
            <a:r>
              <a:rPr lang="en-GB" altLang="cs-CZ" sz="3200" dirty="0" err="1"/>
              <a:t>anguage</a:t>
            </a:r>
            <a:r>
              <a:rPr lang="en-GB" altLang="cs-CZ" sz="3200" dirty="0"/>
              <a:t> revision: </a:t>
            </a:r>
            <a:br>
              <a:rPr lang="en-GB" altLang="cs-CZ" sz="3200" dirty="0"/>
            </a:br>
            <a:r>
              <a:rPr lang="en-GB" altLang="cs-CZ" sz="3200" b="1" dirty="0">
                <a:solidFill>
                  <a:schemeClr val="tx1"/>
                </a:solidFill>
              </a:rPr>
              <a:t>Carmel J. Caruana</a:t>
            </a:r>
            <a:br>
              <a:rPr lang="en-GB" altLang="cs-CZ" sz="3200" dirty="0"/>
            </a:br>
            <a:br>
              <a:rPr lang="en-GB" altLang="cs-CZ" sz="3200" dirty="0"/>
            </a:br>
            <a:br>
              <a:rPr lang="en-GB" altLang="cs-CZ" sz="3200" dirty="0"/>
            </a:br>
            <a:r>
              <a:rPr lang="en-GB" altLang="cs-CZ" sz="3200" dirty="0"/>
              <a:t>Last revision</a:t>
            </a:r>
            <a:r>
              <a:rPr lang="cs-CZ" altLang="cs-CZ" sz="3200" dirty="0"/>
              <a:t> </a:t>
            </a:r>
            <a:r>
              <a:rPr lang="cs-CZ" altLang="cs-CZ" sz="3200" dirty="0">
                <a:solidFill>
                  <a:schemeClr val="tx1"/>
                </a:solidFill>
              </a:rPr>
              <a:t>2021</a:t>
            </a:r>
            <a:r>
              <a:rPr lang="cs-CZ" altLang="cs-CZ" sz="3200" dirty="0"/>
              <a:t>, and </a:t>
            </a:r>
            <a:r>
              <a:rPr lang="cs-CZ" altLang="cs-CZ" sz="3200" dirty="0" err="1"/>
              <a:t>sound</a:t>
            </a:r>
            <a:r>
              <a:rPr lang="cs-CZ" altLang="cs-CZ" sz="3200" dirty="0"/>
              <a:t> track </a:t>
            </a:r>
            <a:r>
              <a:rPr lang="cs-CZ" altLang="cs-CZ" sz="3200" dirty="0" err="1"/>
              <a:t>addition</a:t>
            </a:r>
            <a:r>
              <a:rPr lang="en-GB" altLang="cs-CZ" sz="3200" dirty="0"/>
              <a:t> </a:t>
            </a:r>
            <a:r>
              <a:rPr lang="cs-CZ" altLang="cs-CZ" sz="3200" dirty="0" err="1">
                <a:solidFill>
                  <a:schemeClr val="tx1"/>
                </a:solidFill>
              </a:rPr>
              <a:t>September</a:t>
            </a:r>
            <a:r>
              <a:rPr lang="en-GB" altLang="cs-CZ" sz="3200" dirty="0">
                <a:solidFill>
                  <a:schemeClr val="tx1"/>
                </a:solidFill>
              </a:rPr>
              <a:t> 20</a:t>
            </a:r>
            <a:r>
              <a:rPr lang="cs-CZ" altLang="cs-CZ" sz="3200" dirty="0">
                <a:solidFill>
                  <a:schemeClr val="tx1"/>
                </a:solidFill>
              </a:rPr>
              <a:t>20</a:t>
            </a:r>
            <a:endParaRPr lang="en-GB" altLang="cs-CZ" sz="3200" dirty="0">
              <a:solidFill>
                <a:schemeClr val="tx1"/>
              </a:solidFill>
            </a:endParaRPr>
          </a:p>
        </p:txBody>
      </p:sp>
    </p:spTree>
    <p:extLst>
      <p:ext uri="{BB962C8B-B14F-4D97-AF65-F5344CB8AC3E}">
        <p14:creationId xmlns:p14="http://schemas.microsoft.com/office/powerpoint/2010/main" val="314775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611D169-9D72-4BA9-B900-AB06DB2ED4F3}"/>
              </a:ext>
            </a:extLst>
          </p:cNvPr>
          <p:cNvSpPr>
            <a:spLocks noGrp="1" noChangeArrowheads="1"/>
          </p:cNvSpPr>
          <p:nvPr>
            <p:ph type="title"/>
          </p:nvPr>
        </p:nvSpPr>
        <p:spPr>
          <a:xfrm>
            <a:off x="651641" y="549276"/>
            <a:ext cx="9974318" cy="1800225"/>
          </a:xfrm>
          <a:noFill/>
        </p:spPr>
        <p:txBody>
          <a:bodyPr/>
          <a:lstStyle/>
          <a:p>
            <a:pPr eaLnBrk="1" hangingPunct="1"/>
            <a:r>
              <a:rPr lang="en-GB" altLang="cs-CZ" sz="4000" dirty="0">
                <a:solidFill>
                  <a:srgbClr val="0000DC"/>
                </a:solidFill>
              </a:rPr>
              <a:t>Basic concepts of non-equilibrium thermodynamics of living systems</a:t>
            </a:r>
          </a:p>
        </p:txBody>
      </p:sp>
      <p:sp>
        <p:nvSpPr>
          <p:cNvPr id="7171" name="Rectangle 3">
            <a:extLst>
              <a:ext uri="{FF2B5EF4-FFF2-40B4-BE49-F238E27FC236}">
                <a16:creationId xmlns:a16="http://schemas.microsoft.com/office/drawing/2014/main" id="{D8BE615C-8635-442D-B8BA-6F82202BA3E2}"/>
              </a:ext>
            </a:extLst>
          </p:cNvPr>
          <p:cNvSpPr>
            <a:spLocks noGrp="1" noChangeArrowheads="1"/>
          </p:cNvSpPr>
          <p:nvPr>
            <p:ph type="body" idx="1"/>
          </p:nvPr>
        </p:nvSpPr>
        <p:spPr>
          <a:xfrm>
            <a:off x="1355834" y="2420939"/>
            <a:ext cx="9669518" cy="3197225"/>
          </a:xfrm>
        </p:spPr>
        <p:txBody>
          <a:bodyPr/>
          <a:lstStyle/>
          <a:p>
            <a:pPr eaLnBrk="1" hangingPunct="1"/>
            <a:r>
              <a:rPr lang="en-GB" altLang="cs-CZ" sz="3200" dirty="0"/>
              <a:t>There is an internal </a:t>
            </a:r>
            <a:r>
              <a:rPr lang="cs-CZ" altLang="cs-CZ" sz="3200" dirty="0"/>
              <a:t>„</a:t>
            </a:r>
            <a:r>
              <a:rPr lang="en-GB" altLang="cs-CZ" sz="3200" dirty="0"/>
              <a:t>source</a:t>
            </a:r>
            <a:r>
              <a:rPr lang="cs-CZ" altLang="cs-CZ" sz="3200" dirty="0"/>
              <a:t>“</a:t>
            </a:r>
            <a:r>
              <a:rPr lang="en-GB" altLang="cs-CZ" sz="3200" dirty="0"/>
              <a:t> of entropy in non-equilibrium systems.</a:t>
            </a:r>
          </a:p>
          <a:p>
            <a:pPr eaLnBrk="1" hangingPunct="1"/>
            <a:r>
              <a:rPr lang="en-GB" altLang="cs-CZ" sz="3200" dirty="0"/>
              <a:t>The amount of entropy </a:t>
            </a:r>
            <a:r>
              <a:rPr lang="cs-CZ" altLang="cs-CZ" sz="3200" dirty="0"/>
              <a:t>„</a:t>
            </a:r>
            <a:r>
              <a:rPr lang="en-GB" altLang="cs-CZ" sz="3200" dirty="0"/>
              <a:t>produced</a:t>
            </a:r>
            <a:r>
              <a:rPr lang="cs-CZ" altLang="cs-CZ" sz="3200" dirty="0"/>
              <a:t>“</a:t>
            </a:r>
            <a:r>
              <a:rPr lang="en-GB" altLang="cs-CZ" sz="3200" dirty="0"/>
              <a:t> per unit volume in unit time is called the </a:t>
            </a:r>
            <a:r>
              <a:rPr lang="en-GB" altLang="cs-CZ" sz="3200" i="1" dirty="0"/>
              <a:t>entropy production</a:t>
            </a:r>
            <a:r>
              <a:rPr lang="en-GB" altLang="cs-CZ" sz="3200" dirty="0"/>
              <a:t> </a:t>
            </a:r>
            <a:r>
              <a:rPr lang="en-GB" altLang="cs-CZ" sz="3200" i="1" dirty="0"/>
              <a:t>rate</a:t>
            </a:r>
            <a:r>
              <a:rPr lang="en-GB" altLang="cs-CZ" sz="3200" dirty="0"/>
              <a:t> </a:t>
            </a:r>
            <a:r>
              <a:rPr lang="en-GB" altLang="cs-CZ" sz="3200" dirty="0">
                <a:latin typeface="Symbol" panose="05050102010706020507" pitchFamily="18" charset="2"/>
              </a:rPr>
              <a:t>s</a:t>
            </a:r>
            <a:r>
              <a:rPr lang="cs-CZ" altLang="cs-CZ" sz="3200" dirty="0">
                <a:latin typeface="Symbol" panose="05050102010706020507" pitchFamily="18" charset="2"/>
              </a:rPr>
              <a:t> </a:t>
            </a:r>
            <a:r>
              <a:rPr lang="cs-CZ" altLang="cs-CZ" sz="3200" dirty="0"/>
              <a:t>(sigma)</a:t>
            </a:r>
            <a:r>
              <a:rPr lang="en-GB" altLang="cs-CZ" sz="3200" b="1" dirty="0"/>
              <a:t>.</a:t>
            </a:r>
          </a:p>
        </p:txBody>
      </p:sp>
    </p:spTree>
    <p:extLst>
      <p:ext uri="{BB962C8B-B14F-4D97-AF65-F5344CB8AC3E}">
        <p14:creationId xmlns:p14="http://schemas.microsoft.com/office/powerpoint/2010/main" val="226196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F12CC34-AEA1-49D6-A2B7-F6E15075B66C}"/>
              </a:ext>
            </a:extLst>
          </p:cNvPr>
          <p:cNvSpPr>
            <a:spLocks noGrp="1" noChangeArrowheads="1"/>
          </p:cNvSpPr>
          <p:nvPr>
            <p:ph type="title"/>
          </p:nvPr>
        </p:nvSpPr>
        <p:spPr>
          <a:xfrm>
            <a:off x="720000" y="720000"/>
            <a:ext cx="6101214" cy="451576"/>
          </a:xfrm>
          <a:noFill/>
        </p:spPr>
        <p:txBody>
          <a:bodyPr/>
          <a:lstStyle/>
          <a:p>
            <a:pPr eaLnBrk="1" hangingPunct="1"/>
            <a:r>
              <a:rPr lang="en-GB" altLang="cs-CZ" sz="4000" dirty="0" err="1">
                <a:solidFill>
                  <a:srgbClr val="0000DC"/>
                </a:solidFill>
              </a:rPr>
              <a:t>Prigogin</a:t>
            </a:r>
            <a:r>
              <a:rPr lang="cs-CZ" altLang="cs-CZ" sz="4000" dirty="0">
                <a:solidFill>
                  <a:srgbClr val="0000DC"/>
                </a:solidFill>
              </a:rPr>
              <a:t>e</a:t>
            </a:r>
            <a:r>
              <a:rPr lang="en-GB" altLang="cs-CZ" sz="4000" dirty="0">
                <a:solidFill>
                  <a:srgbClr val="0000DC"/>
                </a:solidFill>
              </a:rPr>
              <a:t> principle</a:t>
            </a:r>
            <a:r>
              <a:rPr lang="cs-CZ" altLang="cs-CZ" dirty="0">
                <a:solidFill>
                  <a:srgbClr val="0000DC"/>
                </a:solidFill>
              </a:rPr>
              <a:t> </a:t>
            </a:r>
          </a:p>
        </p:txBody>
      </p:sp>
      <p:sp>
        <p:nvSpPr>
          <p:cNvPr id="9219" name="Rectangle 3">
            <a:extLst>
              <a:ext uri="{FF2B5EF4-FFF2-40B4-BE49-F238E27FC236}">
                <a16:creationId xmlns:a16="http://schemas.microsoft.com/office/drawing/2014/main" id="{F7A268DB-ED9A-456E-9071-270BE1EAF295}"/>
              </a:ext>
            </a:extLst>
          </p:cNvPr>
          <p:cNvSpPr>
            <a:spLocks noGrp="1" noChangeArrowheads="1"/>
          </p:cNvSpPr>
          <p:nvPr>
            <p:ph type="body" idx="1"/>
          </p:nvPr>
        </p:nvSpPr>
        <p:spPr>
          <a:xfrm>
            <a:off x="1429407" y="1600201"/>
            <a:ext cx="9701048" cy="4525963"/>
          </a:xfrm>
        </p:spPr>
        <p:txBody>
          <a:bodyPr/>
          <a:lstStyle/>
          <a:p>
            <a:pPr eaLnBrk="1" hangingPunct="1">
              <a:lnSpc>
                <a:spcPct val="100000"/>
              </a:lnSpc>
            </a:pPr>
            <a:r>
              <a:rPr lang="en-GB" altLang="cs-CZ" dirty="0"/>
              <a:t>For states not too far from t</a:t>
            </a:r>
            <a:r>
              <a:rPr lang="cs-CZ" altLang="cs-CZ" dirty="0" err="1"/>
              <a:t>hermodynamic</a:t>
            </a:r>
            <a:r>
              <a:rPr lang="en-GB" altLang="cs-CZ" dirty="0"/>
              <a:t> equilibrium, the Prigogine principle applies:</a:t>
            </a:r>
            <a:endParaRPr lang="en-GB" altLang="cs-CZ" i="1" dirty="0"/>
          </a:p>
          <a:p>
            <a:pPr eaLnBrk="1" hangingPunct="1">
              <a:lnSpc>
                <a:spcPct val="100000"/>
              </a:lnSpc>
              <a:buFontTx/>
              <a:buNone/>
            </a:pPr>
            <a:r>
              <a:rPr lang="en-GB" altLang="cs-CZ" i="1" dirty="0"/>
              <a:t>	At constant external conditions, an open system spontaneously proceeds towards a state with a minimum entropy production rate.</a:t>
            </a:r>
            <a:endParaRPr lang="en-GB" altLang="cs-CZ" dirty="0"/>
          </a:p>
          <a:p>
            <a:pPr eaLnBrk="1" hangingPunct="1">
              <a:lnSpc>
                <a:spcPct val="100000"/>
              </a:lnSpc>
            </a:pPr>
            <a:r>
              <a:rPr lang="en-GB" altLang="cs-CZ" dirty="0"/>
              <a:t>This state is called a </a:t>
            </a:r>
            <a:r>
              <a:rPr lang="en-GB" altLang="cs-CZ" b="1" dirty="0"/>
              <a:t>stationary state</a:t>
            </a:r>
            <a:r>
              <a:rPr lang="en-GB" altLang="cs-CZ" dirty="0"/>
              <a:t> (in biology: state of dynamic equilibrium, homeostasis respectively).</a:t>
            </a:r>
          </a:p>
        </p:txBody>
      </p:sp>
    </p:spTree>
    <p:extLst>
      <p:ext uri="{BB962C8B-B14F-4D97-AF65-F5344CB8AC3E}">
        <p14:creationId xmlns:p14="http://schemas.microsoft.com/office/powerpoint/2010/main" val="38404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B48FFE0-98F6-438E-B9D6-8FFEFA4BBEF0}"/>
              </a:ext>
            </a:extLst>
          </p:cNvPr>
          <p:cNvSpPr>
            <a:spLocks noGrp="1" noChangeArrowheads="1"/>
          </p:cNvSpPr>
          <p:nvPr>
            <p:ph type="title"/>
          </p:nvPr>
        </p:nvSpPr>
        <p:spPr>
          <a:xfrm>
            <a:off x="536028" y="404813"/>
            <a:ext cx="9685885" cy="1143000"/>
          </a:xfrm>
          <a:noFill/>
        </p:spPr>
        <p:txBody>
          <a:bodyPr/>
          <a:lstStyle/>
          <a:p>
            <a:pPr eaLnBrk="1" hangingPunct="1"/>
            <a:r>
              <a:rPr lang="en-GB" altLang="cs-CZ" sz="4000" dirty="0">
                <a:solidFill>
                  <a:srgbClr val="0000DC"/>
                </a:solidFill>
              </a:rPr>
              <a:t>Difference between an equilibrium and stationary state</a:t>
            </a:r>
          </a:p>
        </p:txBody>
      </p:sp>
      <p:pic>
        <p:nvPicPr>
          <p:cNvPr id="11267" name="Picture 4" descr="koule1">
            <a:extLst>
              <a:ext uri="{FF2B5EF4-FFF2-40B4-BE49-F238E27FC236}">
                <a16:creationId xmlns:a16="http://schemas.microsoft.com/office/drawing/2014/main" id="{F802DFB6-6EC7-486C-8698-61AA84C3CE4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24840" y="1702676"/>
            <a:ext cx="6539810" cy="3336049"/>
          </a:xfrm>
          <a:noFill/>
        </p:spPr>
      </p:pic>
      <p:sp>
        <p:nvSpPr>
          <p:cNvPr id="11268" name="Text Box 6">
            <a:extLst>
              <a:ext uri="{FF2B5EF4-FFF2-40B4-BE49-F238E27FC236}">
                <a16:creationId xmlns:a16="http://schemas.microsoft.com/office/drawing/2014/main" id="{9E9910BF-91AF-4782-9E91-0D786D29580F}"/>
              </a:ext>
            </a:extLst>
          </p:cNvPr>
          <p:cNvSpPr txBox="1">
            <a:spLocks noChangeArrowheads="1"/>
          </p:cNvSpPr>
          <p:nvPr/>
        </p:nvSpPr>
        <p:spPr bwMode="auto">
          <a:xfrm>
            <a:off x="903890" y="5300664"/>
            <a:ext cx="948033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Is it possible to maintain a state with different temperatures in an isolated system?</a:t>
            </a:r>
          </a:p>
        </p:txBody>
      </p:sp>
    </p:spTree>
    <p:extLst>
      <p:ext uri="{BB962C8B-B14F-4D97-AF65-F5344CB8AC3E}">
        <p14:creationId xmlns:p14="http://schemas.microsoft.com/office/powerpoint/2010/main" val="28524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D863F23-01BF-4210-ACFC-FEA54416A3AB}"/>
              </a:ext>
            </a:extLst>
          </p:cNvPr>
          <p:cNvSpPr>
            <a:spLocks noGrp="1" noChangeArrowheads="1"/>
          </p:cNvSpPr>
          <p:nvPr>
            <p:ph type="title"/>
          </p:nvPr>
        </p:nvSpPr>
        <p:spPr>
          <a:xfrm>
            <a:off x="583365" y="404690"/>
            <a:ext cx="9884938" cy="1119310"/>
          </a:xfrm>
          <a:noFill/>
        </p:spPr>
        <p:txBody>
          <a:bodyPr/>
          <a:lstStyle/>
          <a:p>
            <a:pPr eaLnBrk="1" hangingPunct="1"/>
            <a:r>
              <a:rPr lang="en-GB" altLang="cs-CZ" sz="4000" dirty="0">
                <a:solidFill>
                  <a:srgbClr val="0000DC"/>
                </a:solidFill>
              </a:rPr>
              <a:t>Difference between an equilibrium and stationary state</a:t>
            </a:r>
            <a:endParaRPr lang="cs-CZ" altLang="cs-CZ" sz="4000" dirty="0">
              <a:solidFill>
                <a:srgbClr val="0000DC"/>
              </a:solidFill>
            </a:endParaRPr>
          </a:p>
        </p:txBody>
      </p:sp>
      <p:pic>
        <p:nvPicPr>
          <p:cNvPr id="13315" name="Picture 4" descr="koule2">
            <a:extLst>
              <a:ext uri="{FF2B5EF4-FFF2-40B4-BE49-F238E27FC236}">
                <a16:creationId xmlns:a16="http://schemas.microsoft.com/office/drawing/2014/main" id="{7667BF84-0238-4086-89AC-D3BEC3E3309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615560" y="1362686"/>
            <a:ext cx="4960882" cy="4279262"/>
          </a:xfrm>
          <a:noFill/>
        </p:spPr>
      </p:pic>
      <p:sp>
        <p:nvSpPr>
          <p:cNvPr id="13316" name="Text Box 6">
            <a:extLst>
              <a:ext uri="{FF2B5EF4-FFF2-40B4-BE49-F238E27FC236}">
                <a16:creationId xmlns:a16="http://schemas.microsoft.com/office/drawing/2014/main" id="{3E903DF4-A6AF-46C8-B4ED-9E87DF90A686}"/>
              </a:ext>
            </a:extLst>
          </p:cNvPr>
          <p:cNvSpPr txBox="1">
            <a:spLocks noChangeArrowheads="1"/>
          </p:cNvSpPr>
          <p:nvPr/>
        </p:nvSpPr>
        <p:spPr bwMode="auto">
          <a:xfrm>
            <a:off x="704193" y="5200706"/>
            <a:ext cx="974309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The temperature difference can be maintained only in an open system involving a </a:t>
            </a:r>
            <a:r>
              <a:rPr lang="en-GB" altLang="cs-CZ" sz="2800" dirty="0">
                <a:solidFill>
                  <a:srgbClr val="FF9933"/>
                </a:solidFill>
              </a:rPr>
              <a:t>heat pump</a:t>
            </a:r>
            <a:r>
              <a:rPr lang="en-GB" altLang="cs-CZ" sz="2800" dirty="0"/>
              <a:t> which requires an energy input to function.</a:t>
            </a:r>
          </a:p>
        </p:txBody>
      </p:sp>
      <p:sp>
        <p:nvSpPr>
          <p:cNvPr id="13317" name="Line 7">
            <a:extLst>
              <a:ext uri="{FF2B5EF4-FFF2-40B4-BE49-F238E27FC236}">
                <a16:creationId xmlns:a16="http://schemas.microsoft.com/office/drawing/2014/main" id="{DF14F4AB-294E-42A8-BA0C-0B3022090E3B}"/>
              </a:ext>
            </a:extLst>
          </p:cNvPr>
          <p:cNvSpPr>
            <a:spLocks noChangeShapeType="1"/>
          </p:cNvSpPr>
          <p:nvPr/>
        </p:nvSpPr>
        <p:spPr bwMode="auto">
          <a:xfrm flipV="1">
            <a:off x="5528441" y="5181600"/>
            <a:ext cx="567560" cy="493986"/>
          </a:xfrm>
          <a:prstGeom prst="line">
            <a:avLst/>
          </a:prstGeom>
          <a:noFill/>
          <a:ln w="98425">
            <a:solidFill>
              <a:srgbClr val="FF6600"/>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en-GB" sz="2000"/>
          </a:p>
        </p:txBody>
      </p:sp>
      <p:sp>
        <p:nvSpPr>
          <p:cNvPr id="13318" name="Text Box 8">
            <a:extLst>
              <a:ext uri="{FF2B5EF4-FFF2-40B4-BE49-F238E27FC236}">
                <a16:creationId xmlns:a16="http://schemas.microsoft.com/office/drawing/2014/main" id="{6445E9EA-0A7C-4781-9155-5B0DF0505E36}"/>
              </a:ext>
            </a:extLst>
          </p:cNvPr>
          <p:cNvSpPr txBox="1">
            <a:spLocks noChangeArrowheads="1"/>
          </p:cNvSpPr>
          <p:nvPr/>
        </p:nvSpPr>
        <p:spPr bwMode="auto">
          <a:xfrm>
            <a:off x="5674711" y="4397703"/>
            <a:ext cx="862723" cy="52322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400" b="1" dirty="0"/>
              <a:t>Heat pump</a:t>
            </a:r>
          </a:p>
        </p:txBody>
      </p:sp>
    </p:spTree>
    <p:extLst>
      <p:ext uri="{BB962C8B-B14F-4D97-AF65-F5344CB8AC3E}">
        <p14:creationId xmlns:p14="http://schemas.microsoft.com/office/powerpoint/2010/main" val="743502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3FDEA7B-8AC4-4417-870F-31CF662D6A38}"/>
              </a:ext>
            </a:extLst>
          </p:cNvPr>
          <p:cNvSpPr>
            <a:spLocks noGrp="1" noChangeArrowheads="1"/>
          </p:cNvSpPr>
          <p:nvPr>
            <p:ph type="title"/>
          </p:nvPr>
        </p:nvSpPr>
        <p:spPr>
          <a:xfrm>
            <a:off x="635917" y="278565"/>
            <a:ext cx="10753200" cy="1098290"/>
          </a:xfrm>
          <a:noFill/>
        </p:spPr>
        <p:txBody>
          <a:bodyPr/>
          <a:lstStyle/>
          <a:p>
            <a:pPr eaLnBrk="1" hangingPunct="1"/>
            <a:r>
              <a:rPr lang="en-GB" altLang="cs-CZ" sz="4000" dirty="0">
                <a:solidFill>
                  <a:srgbClr val="0000DC"/>
                </a:solidFill>
              </a:rPr>
              <a:t>Difference between an equilibrium and stationary state</a:t>
            </a:r>
            <a:endParaRPr lang="cs-CZ" altLang="cs-CZ" sz="4000" dirty="0">
              <a:solidFill>
                <a:srgbClr val="0000DC"/>
              </a:solidFill>
            </a:endParaRPr>
          </a:p>
        </p:txBody>
      </p:sp>
      <p:sp>
        <p:nvSpPr>
          <p:cNvPr id="15363" name="Text Box 6">
            <a:extLst>
              <a:ext uri="{FF2B5EF4-FFF2-40B4-BE49-F238E27FC236}">
                <a16:creationId xmlns:a16="http://schemas.microsoft.com/office/drawing/2014/main" id="{0088D074-B5C7-4BA0-845D-70C441F9A870}"/>
              </a:ext>
            </a:extLst>
          </p:cNvPr>
          <p:cNvSpPr txBox="1">
            <a:spLocks noChangeArrowheads="1"/>
          </p:cNvSpPr>
          <p:nvPr/>
        </p:nvSpPr>
        <p:spPr bwMode="auto">
          <a:xfrm>
            <a:off x="7104994" y="2644556"/>
            <a:ext cx="378372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800" dirty="0"/>
              <a:t>The ion pump maintains a constant difference in concentration of ions and</a:t>
            </a:r>
            <a:r>
              <a:rPr lang="cs-CZ" altLang="cs-CZ" sz="2800" dirty="0"/>
              <a:t>/</a:t>
            </a:r>
            <a:r>
              <a:rPr lang="en-GB" altLang="cs-CZ" sz="2800" dirty="0"/>
              <a:t>but </a:t>
            </a:r>
            <a:r>
              <a:rPr lang="en-GB" altLang="cs-CZ" sz="2800" b="1" dirty="0"/>
              <a:t>requires energy</a:t>
            </a:r>
            <a:r>
              <a:rPr lang="en-GB" altLang="cs-CZ" sz="2800" dirty="0"/>
              <a:t>.</a:t>
            </a:r>
          </a:p>
        </p:txBody>
      </p:sp>
      <p:pic>
        <p:nvPicPr>
          <p:cNvPr id="15364" name="Picture 8" descr="ionpump">
            <a:extLst>
              <a:ext uri="{FF2B5EF4-FFF2-40B4-BE49-F238E27FC236}">
                <a16:creationId xmlns:a16="http://schemas.microsoft.com/office/drawing/2014/main" id="{1B8C591B-133D-4596-96B1-E7C46F2AFAD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7920" y="1522574"/>
            <a:ext cx="6715032" cy="4916930"/>
          </a:xfrm>
          <a:noFill/>
        </p:spPr>
      </p:pic>
    </p:spTree>
    <p:extLst>
      <p:ext uri="{BB962C8B-B14F-4D97-AF65-F5344CB8AC3E}">
        <p14:creationId xmlns:p14="http://schemas.microsoft.com/office/powerpoint/2010/main" val="1856740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C4E8C4E-5872-46AF-8482-23058AF41A3A}"/>
              </a:ext>
            </a:extLst>
          </p:cNvPr>
          <p:cNvSpPr>
            <a:spLocks noGrp="1" noChangeArrowheads="1"/>
          </p:cNvSpPr>
          <p:nvPr>
            <p:ph type="title"/>
          </p:nvPr>
        </p:nvSpPr>
        <p:spPr>
          <a:xfrm>
            <a:off x="599090" y="260351"/>
            <a:ext cx="10058400" cy="1223963"/>
          </a:xfrm>
          <a:noFill/>
        </p:spPr>
        <p:txBody>
          <a:bodyPr/>
          <a:lstStyle/>
          <a:p>
            <a:pPr eaLnBrk="1" hangingPunct="1"/>
            <a:r>
              <a:rPr lang="en-GB" altLang="cs-CZ" sz="4000" dirty="0">
                <a:solidFill>
                  <a:srgbClr val="0000DC"/>
                </a:solidFill>
              </a:rPr>
              <a:t>Fluctuations and generalised le </a:t>
            </a:r>
            <a:r>
              <a:rPr lang="en-GB" altLang="cs-CZ" sz="4000" dirty="0" err="1">
                <a:solidFill>
                  <a:srgbClr val="0000DC"/>
                </a:solidFill>
              </a:rPr>
              <a:t>Chatelier</a:t>
            </a:r>
            <a:r>
              <a:rPr lang="en-GB" altLang="cs-CZ" sz="4000" dirty="0">
                <a:solidFill>
                  <a:srgbClr val="0000DC"/>
                </a:solidFill>
              </a:rPr>
              <a:t> principle</a:t>
            </a:r>
          </a:p>
        </p:txBody>
      </p:sp>
      <p:sp>
        <p:nvSpPr>
          <p:cNvPr id="17411" name="Rectangle 3">
            <a:extLst>
              <a:ext uri="{FF2B5EF4-FFF2-40B4-BE49-F238E27FC236}">
                <a16:creationId xmlns:a16="http://schemas.microsoft.com/office/drawing/2014/main" id="{D4AD6E47-B7B9-44EA-9A58-E83233871307}"/>
              </a:ext>
            </a:extLst>
          </p:cNvPr>
          <p:cNvSpPr>
            <a:spLocks noGrp="1" noChangeArrowheads="1"/>
          </p:cNvSpPr>
          <p:nvPr>
            <p:ph type="body" sz="half" idx="1"/>
          </p:nvPr>
        </p:nvSpPr>
        <p:spPr>
          <a:xfrm>
            <a:off x="672661" y="1844675"/>
            <a:ext cx="10499835" cy="1512888"/>
          </a:xfrm>
        </p:spPr>
        <p:txBody>
          <a:bodyPr/>
          <a:lstStyle/>
          <a:p>
            <a:pPr eaLnBrk="1" hangingPunct="1">
              <a:lnSpc>
                <a:spcPct val="90000"/>
              </a:lnSpc>
            </a:pPr>
            <a:r>
              <a:rPr lang="en-GB" altLang="cs-CZ" sz="2400" b="1" dirty="0"/>
              <a:t>Fluctuations</a:t>
            </a:r>
            <a:r>
              <a:rPr lang="en-GB" altLang="cs-CZ" sz="2400" dirty="0"/>
              <a:t> are small deviations from the equilibrium or stationary state arising from </a:t>
            </a:r>
            <a:r>
              <a:rPr lang="en-GB" altLang="cs-CZ" sz="2400" i="1" dirty="0"/>
              <a:t>internal</a:t>
            </a:r>
            <a:r>
              <a:rPr lang="en-GB" altLang="cs-CZ" sz="2400" dirty="0"/>
              <a:t> stochastic (random) processes. Small </a:t>
            </a:r>
            <a:r>
              <a:rPr lang="en-GB" altLang="cs-CZ" sz="2400" b="1" dirty="0"/>
              <a:t>disturbances</a:t>
            </a:r>
            <a:r>
              <a:rPr lang="en-GB" altLang="cs-CZ" sz="2400" dirty="0"/>
              <a:t> are small deviations from the equilibrium or stationary state arising from ex</a:t>
            </a:r>
            <a:r>
              <a:rPr lang="en-GB" altLang="cs-CZ" sz="2400" i="1" dirty="0"/>
              <a:t>ternal</a:t>
            </a:r>
            <a:r>
              <a:rPr lang="en-GB" altLang="cs-CZ" sz="2400" dirty="0"/>
              <a:t> processes.</a:t>
            </a:r>
          </a:p>
        </p:txBody>
      </p:sp>
      <p:sp>
        <p:nvSpPr>
          <p:cNvPr id="17412" name="Rectangle 8">
            <a:extLst>
              <a:ext uri="{FF2B5EF4-FFF2-40B4-BE49-F238E27FC236}">
                <a16:creationId xmlns:a16="http://schemas.microsoft.com/office/drawing/2014/main" id="{71BD57F0-2AB0-444F-869C-C4FF779CAAFF}"/>
              </a:ext>
            </a:extLst>
          </p:cNvPr>
          <p:cNvSpPr>
            <a:spLocks noChangeArrowheads="1"/>
          </p:cNvSpPr>
          <p:nvPr/>
        </p:nvSpPr>
        <p:spPr bwMode="auto">
          <a:xfrm>
            <a:off x="620110" y="3500439"/>
            <a:ext cx="10752083" cy="2931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altLang="cs-CZ" sz="2400" b="1" dirty="0"/>
              <a:t>Generalised le </a:t>
            </a:r>
            <a:r>
              <a:rPr lang="en-GB" altLang="cs-CZ" sz="2400" b="1" dirty="0" err="1"/>
              <a:t>Chatelier</a:t>
            </a:r>
            <a:r>
              <a:rPr lang="en-GB" altLang="cs-CZ" sz="2400" b="1" dirty="0"/>
              <a:t> principle</a:t>
            </a:r>
            <a:r>
              <a:rPr lang="en-GB" altLang="cs-CZ" sz="2400" dirty="0"/>
              <a:t>:</a:t>
            </a:r>
            <a:endParaRPr lang="en-GB" altLang="cs-CZ" sz="2400" b="1" i="1" dirty="0"/>
          </a:p>
          <a:p>
            <a:pPr lvl="1" eaLnBrk="1" hangingPunct="1"/>
            <a:r>
              <a:rPr lang="en-GB" altLang="cs-CZ" sz="2400" i="1" dirty="0"/>
              <a:t>When a system is at a stationary state, any small fluctuations lead to fluxes of particles or energy which cause the system to return to the original stationary state.</a:t>
            </a:r>
            <a:endParaRPr lang="en-GB" altLang="cs-CZ" sz="2400" dirty="0"/>
          </a:p>
          <a:p>
            <a:pPr eaLnBrk="1" hangingPunct="1"/>
            <a:r>
              <a:rPr lang="en-GB" altLang="cs-CZ" sz="2400" b="1" dirty="0"/>
              <a:t>Critical or bifurcation point</a:t>
            </a:r>
            <a:r>
              <a:rPr lang="en-GB" altLang="cs-CZ" sz="2400" dirty="0"/>
              <a:t> (from this point the system can develop in two different ways – e.g. </a:t>
            </a:r>
            <a:r>
              <a:rPr lang="cs-CZ" altLang="cs-CZ" sz="2400" dirty="0"/>
              <a:t>r</a:t>
            </a:r>
            <a:r>
              <a:rPr lang="en-GB" altLang="cs-CZ" sz="2400" dirty="0" err="1"/>
              <a:t>eturn</a:t>
            </a:r>
            <a:r>
              <a:rPr lang="en-GB" altLang="cs-CZ" sz="2400" dirty="0"/>
              <a:t> to the original stationary state or go to another one)</a:t>
            </a:r>
          </a:p>
        </p:txBody>
      </p:sp>
    </p:spTree>
    <p:extLst>
      <p:ext uri="{BB962C8B-B14F-4D97-AF65-F5344CB8AC3E}">
        <p14:creationId xmlns:p14="http://schemas.microsoft.com/office/powerpoint/2010/main" val="254724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589063D-60B4-4E69-AFA4-E77EA2CFF4C9}"/>
              </a:ext>
            </a:extLst>
          </p:cNvPr>
          <p:cNvSpPr>
            <a:spLocks noGrp="1" noChangeArrowheads="1"/>
          </p:cNvSpPr>
          <p:nvPr>
            <p:ph type="title"/>
          </p:nvPr>
        </p:nvSpPr>
        <p:spPr>
          <a:xfrm>
            <a:off x="741021" y="436221"/>
            <a:ext cx="6048662" cy="451576"/>
          </a:xfrm>
          <a:noFill/>
        </p:spPr>
        <p:txBody>
          <a:bodyPr/>
          <a:lstStyle/>
          <a:p>
            <a:pPr eaLnBrk="1" hangingPunct="1"/>
            <a:r>
              <a:rPr lang="en-GB" altLang="cs-CZ" sz="4000" dirty="0">
                <a:solidFill>
                  <a:srgbClr val="0000DC"/>
                </a:solidFill>
              </a:rPr>
              <a:t>Dissipative structures</a:t>
            </a:r>
          </a:p>
        </p:txBody>
      </p:sp>
      <p:sp>
        <p:nvSpPr>
          <p:cNvPr id="19459" name="Rectangle 3">
            <a:extLst>
              <a:ext uri="{FF2B5EF4-FFF2-40B4-BE49-F238E27FC236}">
                <a16:creationId xmlns:a16="http://schemas.microsoft.com/office/drawing/2014/main" id="{4D70DA0C-1771-4F1D-AB29-76C5353028D7}"/>
              </a:ext>
            </a:extLst>
          </p:cNvPr>
          <p:cNvSpPr>
            <a:spLocks noGrp="1" noChangeArrowheads="1"/>
          </p:cNvSpPr>
          <p:nvPr>
            <p:ph type="body" idx="1"/>
          </p:nvPr>
        </p:nvSpPr>
        <p:spPr/>
        <p:txBody>
          <a:bodyPr/>
          <a:lstStyle/>
          <a:p>
            <a:pPr eaLnBrk="1" hangingPunct="1">
              <a:lnSpc>
                <a:spcPct val="100000"/>
              </a:lnSpc>
            </a:pPr>
            <a:r>
              <a:rPr lang="en-GB" altLang="cs-CZ" sz="2800" dirty="0"/>
              <a:t>Ordered non-equilibrium time-space structures are called dissipative structures. We cannot apply Boltzmann formula on them. According to </a:t>
            </a:r>
            <a:r>
              <a:rPr lang="en-GB" altLang="cs-CZ" sz="2800" i="1" dirty="0"/>
              <a:t>Prigogine,</a:t>
            </a:r>
            <a:r>
              <a:rPr lang="en-GB" altLang="cs-CZ" sz="2800" dirty="0"/>
              <a:t> they originate as a consequence of a fluctuation. They are stabilised by energy exchange with environment. The dissipative structures belong among problems solve</a:t>
            </a:r>
            <a:r>
              <a:rPr lang="cs-CZ" altLang="cs-CZ" sz="2800" dirty="0"/>
              <a:t>d</a:t>
            </a:r>
            <a:r>
              <a:rPr lang="en-GB" altLang="cs-CZ" sz="2800" dirty="0"/>
              <a:t> by non-linear non-equilibrium thermodynamics. The</a:t>
            </a:r>
            <a:r>
              <a:rPr lang="cs-CZ" altLang="cs-CZ" sz="2800" dirty="0"/>
              <a:t>y</a:t>
            </a:r>
            <a:r>
              <a:rPr lang="en-GB" altLang="cs-CZ" sz="2800" dirty="0"/>
              <a:t> can appear only in conditions far enough from equilibrium and a sufficient energy and substance flow is necessary. (</a:t>
            </a:r>
            <a:r>
              <a:rPr lang="cs-CZ" altLang="cs-CZ" sz="2800" dirty="0" err="1"/>
              <a:t>Example</a:t>
            </a:r>
            <a:r>
              <a:rPr lang="cs-CZ" altLang="cs-CZ" sz="2800" dirty="0"/>
              <a:t>: </a:t>
            </a:r>
            <a:r>
              <a:rPr lang="en-GB" altLang="cs-CZ" sz="2800" dirty="0"/>
              <a:t>„</a:t>
            </a:r>
            <a:r>
              <a:rPr lang="en-GB" altLang="cs-CZ" sz="2800" dirty="0" err="1"/>
              <a:t>Bénard</a:t>
            </a:r>
            <a:r>
              <a:rPr lang="en-GB" altLang="cs-CZ" sz="2800" dirty="0"/>
              <a:t> instability“)</a:t>
            </a:r>
          </a:p>
        </p:txBody>
      </p:sp>
    </p:spTree>
    <p:extLst>
      <p:ext uri="{BB962C8B-B14F-4D97-AF65-F5344CB8AC3E}">
        <p14:creationId xmlns:p14="http://schemas.microsoft.com/office/powerpoint/2010/main" val="38633442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44</TotalTime>
  <Words>1418</Words>
  <Application>Microsoft Office PowerPoint</Application>
  <PresentationFormat>Širokoúhlá obrazovka</PresentationFormat>
  <Paragraphs>128</Paragraphs>
  <Slides>23</Slides>
  <Notes>22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23</vt:i4>
      </vt:variant>
    </vt:vector>
  </HeadingPairs>
  <TitlesOfParts>
    <vt:vector size="30" baseType="lpstr">
      <vt:lpstr>Arial</vt:lpstr>
      <vt:lpstr>Symbol</vt:lpstr>
      <vt:lpstr>Tahoma</vt:lpstr>
      <vt:lpstr>Wingdings</vt:lpstr>
      <vt:lpstr>Prezentace_MU_CZ</vt:lpstr>
      <vt:lpstr>Rastrový obrázek</vt:lpstr>
      <vt:lpstr>Rastrový obraz</vt:lpstr>
      <vt:lpstr>Lectures on Medical Biophysics</vt:lpstr>
      <vt:lpstr>Lecture outline</vt:lpstr>
      <vt:lpstr>Basic concepts of non-equilibrium thermodynamics of living systems</vt:lpstr>
      <vt:lpstr>Prigogine principle </vt:lpstr>
      <vt:lpstr>Difference between an equilibrium and stationary state</vt:lpstr>
      <vt:lpstr>Difference between an equilibrium and stationary state</vt:lpstr>
      <vt:lpstr>Difference between an equilibrium and stationary state</vt:lpstr>
      <vt:lpstr>Fluctuations and generalised le Chatelier principle</vt:lpstr>
      <vt:lpstr>Dissipative structures</vt:lpstr>
      <vt:lpstr>Autocatalytic reactions</vt:lpstr>
      <vt:lpstr>Belousov-Zhabotinsky reaction</vt:lpstr>
      <vt:lpstr>Examples of thermodynamic approach to problem solution:</vt:lpstr>
      <vt:lpstr>Diffusion as an irreversible process</vt:lpstr>
      <vt:lpstr>1st Fick law</vt:lpstr>
      <vt:lpstr>Diffusion coefficient</vt:lpstr>
      <vt:lpstr>2nd Fick law</vt:lpstr>
      <vt:lpstr>Osmosis and osmotic pressure</vt:lpstr>
      <vt:lpstr>Pfeffer experiment</vt:lpstr>
      <vt:lpstr>van't Hoff formula</vt:lpstr>
      <vt:lpstr>van't Hoff formula</vt:lpstr>
      <vt:lpstr>Tonicity of solutions</vt:lpstr>
      <vt:lpstr>How does it look?</vt:lpstr>
      <vt:lpstr>Author:  Vojtěch Mornstein  Language revision:  Carmel J. Caruana   Last revision 2021, and sound track addition September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on Medical Biophysics</dc:title>
  <dc:creator>Vojtěch Mornstein</dc:creator>
  <cp:lastModifiedBy>Vojtěch Mornstein</cp:lastModifiedBy>
  <cp:revision>2</cp:revision>
  <cp:lastPrinted>1601-01-01T00:00:00Z</cp:lastPrinted>
  <dcterms:created xsi:type="dcterms:W3CDTF">2021-09-18T14:36:29Z</dcterms:created>
  <dcterms:modified xsi:type="dcterms:W3CDTF">2021-09-18T15:21:04Z</dcterms:modified>
</cp:coreProperties>
</file>