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9"/>
  </p:notesMasterIdLst>
  <p:handoutMasterIdLst>
    <p:handoutMasterId r:id="rId40"/>
  </p:handoutMasterIdLst>
  <p:sldIdLst>
    <p:sldId id="257" r:id="rId2"/>
    <p:sldId id="504" r:id="rId3"/>
    <p:sldId id="306" r:id="rId4"/>
    <p:sldId id="779" r:id="rId5"/>
    <p:sldId id="783" r:id="rId6"/>
    <p:sldId id="300" r:id="rId7"/>
    <p:sldId id="361" r:id="rId8"/>
    <p:sldId id="360" r:id="rId9"/>
    <p:sldId id="364" r:id="rId10"/>
    <p:sldId id="506" r:id="rId11"/>
    <p:sldId id="453" r:id="rId12"/>
    <p:sldId id="505" r:id="rId13"/>
    <p:sldId id="387" r:id="rId14"/>
    <p:sldId id="271" r:id="rId15"/>
    <p:sldId id="286" r:id="rId16"/>
    <p:sldId id="273" r:id="rId17"/>
    <p:sldId id="274" r:id="rId18"/>
    <p:sldId id="509" r:id="rId19"/>
    <p:sldId id="287" r:id="rId20"/>
    <p:sldId id="507" r:id="rId21"/>
    <p:sldId id="510" r:id="rId22"/>
    <p:sldId id="511" r:id="rId23"/>
    <p:sldId id="780" r:id="rId24"/>
    <p:sldId id="512" r:id="rId25"/>
    <p:sldId id="513" r:id="rId26"/>
    <p:sldId id="778" r:id="rId27"/>
    <p:sldId id="289" r:id="rId28"/>
    <p:sldId id="781" r:id="rId29"/>
    <p:sldId id="514" r:id="rId30"/>
    <p:sldId id="389" r:id="rId31"/>
    <p:sldId id="461" r:id="rId32"/>
    <p:sldId id="290" r:id="rId33"/>
    <p:sldId id="463" r:id="rId34"/>
    <p:sldId id="782" r:id="rId35"/>
    <p:sldId id="462" r:id="rId36"/>
    <p:sldId id="449" r:id="rId37"/>
    <p:sldId id="450" r:id="rId38"/>
  </p:sldIdLst>
  <p:sldSz cx="12192000" cy="6858000"/>
  <p:notesSz cx="6858000" cy="9144000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00DC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65067" autoAdjust="0"/>
  </p:normalViewPr>
  <p:slideViewPr>
    <p:cSldViewPr snapToGrid="0">
      <p:cViewPr varScale="1">
        <p:scale>
          <a:sx n="58" d="100"/>
          <a:sy n="58" d="100"/>
        </p:scale>
        <p:origin x="174" y="6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201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F4AF9F-BFE7-4673-9AD2-8F14ADBC8EFD}" type="doc">
      <dgm:prSet loTypeId="urn:microsoft.com/office/officeart/2005/8/layout/hierarchy2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493BFC7-A09C-4305-B24B-2BFB3A1AEBC7}">
      <dgm:prSet phldrT="[Text]" custT="1"/>
      <dgm:spPr/>
      <dgm:t>
        <a:bodyPr/>
        <a:lstStyle/>
        <a:p>
          <a:r>
            <a:rPr lang="cs-CZ" sz="1400" dirty="0" err="1"/>
            <a:t>Antifungals</a:t>
          </a:r>
          <a:r>
            <a:rPr lang="cs-CZ" sz="1400" dirty="0"/>
            <a:t> - </a:t>
          </a:r>
          <a:r>
            <a:rPr lang="cs-CZ" sz="1400" dirty="0" err="1"/>
            <a:t>classification</a:t>
          </a:r>
          <a:r>
            <a:rPr lang="cs-CZ" sz="1400" dirty="0"/>
            <a:t> by </a:t>
          </a:r>
          <a:r>
            <a:rPr lang="cs-CZ" sz="1400" dirty="0" err="1"/>
            <a:t>site</a:t>
          </a:r>
          <a:r>
            <a:rPr lang="cs-CZ" sz="1400" dirty="0"/>
            <a:t> </a:t>
          </a:r>
          <a:r>
            <a:rPr lang="cs-CZ" sz="1400" dirty="0" err="1"/>
            <a:t>of</a:t>
          </a:r>
          <a:r>
            <a:rPr lang="cs-CZ" sz="1400" dirty="0"/>
            <a:t> </a:t>
          </a:r>
          <a:r>
            <a:rPr lang="cs-CZ" sz="1400" dirty="0" err="1"/>
            <a:t>action</a:t>
          </a:r>
          <a:endParaRPr lang="cs-CZ" sz="1400" b="0" dirty="0"/>
        </a:p>
      </dgm:t>
    </dgm:pt>
    <dgm:pt modelId="{8B997507-3423-4673-9D34-F9279BC6955D}" type="parTrans" cxnId="{66668B0D-7016-403C-9D17-AA11227F7EA2}">
      <dgm:prSet/>
      <dgm:spPr/>
      <dgm:t>
        <a:bodyPr/>
        <a:lstStyle/>
        <a:p>
          <a:endParaRPr lang="cs-CZ" sz="2000" b="0"/>
        </a:p>
      </dgm:t>
    </dgm:pt>
    <dgm:pt modelId="{A708C804-2683-458D-9AEB-126038F3476E}" type="sibTrans" cxnId="{66668B0D-7016-403C-9D17-AA11227F7EA2}">
      <dgm:prSet/>
      <dgm:spPr/>
      <dgm:t>
        <a:bodyPr/>
        <a:lstStyle/>
        <a:p>
          <a:endParaRPr lang="cs-CZ" sz="2000" b="0"/>
        </a:p>
      </dgm:t>
    </dgm:pt>
    <dgm:pt modelId="{8BF79E63-4E65-424B-948D-85B97AED6D41}">
      <dgm:prSet phldrT="[Text]" custT="1"/>
      <dgm:spPr/>
      <dgm:t>
        <a:bodyPr/>
        <a:lstStyle/>
        <a:p>
          <a:r>
            <a:rPr lang="cs-CZ" sz="1400" dirty="0"/>
            <a:t>Wall/</a:t>
          </a:r>
          <a:r>
            <a:rPr lang="cs-CZ" sz="1400" dirty="0" err="1"/>
            <a:t>membrane</a:t>
          </a:r>
          <a:endParaRPr lang="cs-CZ" sz="1400" b="0" dirty="0"/>
        </a:p>
      </dgm:t>
    </dgm:pt>
    <dgm:pt modelId="{8786B047-0D06-46F1-A184-C58DE50E7727}" type="parTrans" cxnId="{6CEA5154-21DA-4D38-8DFD-2542C2D8384B}">
      <dgm:prSet/>
      <dgm:spPr/>
      <dgm:t>
        <a:bodyPr/>
        <a:lstStyle/>
        <a:p>
          <a:endParaRPr lang="cs-CZ" sz="2000" b="0"/>
        </a:p>
      </dgm:t>
    </dgm:pt>
    <dgm:pt modelId="{A653038C-405E-4658-A805-4539D27ADF9F}" type="sibTrans" cxnId="{6CEA5154-21DA-4D38-8DFD-2542C2D8384B}">
      <dgm:prSet/>
      <dgm:spPr/>
      <dgm:t>
        <a:bodyPr/>
        <a:lstStyle/>
        <a:p>
          <a:endParaRPr lang="cs-CZ" sz="2000" b="0"/>
        </a:p>
      </dgm:t>
    </dgm:pt>
    <dgm:pt modelId="{514DA0E4-EF3C-48BA-8F4B-5BDD343D3B37}">
      <dgm:prSet phldrT="[Text]" custT="1"/>
      <dgm:spPr/>
      <dgm:t>
        <a:bodyPr/>
        <a:lstStyle/>
        <a:p>
          <a:r>
            <a:rPr lang="cs-CZ" sz="1400" dirty="0" err="1"/>
            <a:t>Intracellular</a:t>
          </a:r>
          <a:endParaRPr lang="cs-CZ" sz="1400" b="0" dirty="0"/>
        </a:p>
      </dgm:t>
    </dgm:pt>
    <dgm:pt modelId="{A215BB07-D533-4F9E-8360-053535EFC491}" type="parTrans" cxnId="{94D4660A-379E-4ACD-AE26-D3FE0FEDB7FD}">
      <dgm:prSet/>
      <dgm:spPr/>
      <dgm:t>
        <a:bodyPr/>
        <a:lstStyle/>
        <a:p>
          <a:endParaRPr lang="cs-CZ" sz="2000" b="0"/>
        </a:p>
      </dgm:t>
    </dgm:pt>
    <dgm:pt modelId="{AD13A526-8DEF-4FD9-9F62-14DC7FB72B54}" type="sibTrans" cxnId="{94D4660A-379E-4ACD-AE26-D3FE0FEDB7FD}">
      <dgm:prSet/>
      <dgm:spPr/>
      <dgm:t>
        <a:bodyPr/>
        <a:lstStyle/>
        <a:p>
          <a:endParaRPr lang="cs-CZ" sz="2000" b="0"/>
        </a:p>
      </dgm:t>
    </dgm:pt>
    <dgm:pt modelId="{CEF73BC7-40E2-46EB-8510-07DE8112418E}">
      <dgm:prSet phldrT="[Text]" custT="1"/>
      <dgm:spPr/>
      <dgm:t>
        <a:bodyPr/>
        <a:lstStyle/>
        <a:p>
          <a:r>
            <a:rPr lang="cs-CZ" sz="1400" dirty="0" err="1"/>
            <a:t>Others</a:t>
          </a:r>
          <a:endParaRPr lang="cs-CZ" sz="1400" b="0" dirty="0"/>
        </a:p>
      </dgm:t>
    </dgm:pt>
    <dgm:pt modelId="{A7E0399C-E8B5-42FA-930F-20A0C7D72813}" type="parTrans" cxnId="{F37963DB-C92B-427D-8647-CF3BBEF67286}">
      <dgm:prSet/>
      <dgm:spPr/>
      <dgm:t>
        <a:bodyPr/>
        <a:lstStyle/>
        <a:p>
          <a:endParaRPr lang="cs-CZ" sz="2000" b="0"/>
        </a:p>
      </dgm:t>
    </dgm:pt>
    <dgm:pt modelId="{17A8A13E-3512-471E-9FB9-B4719ED9D9B3}" type="sibTrans" cxnId="{F37963DB-C92B-427D-8647-CF3BBEF67286}">
      <dgm:prSet/>
      <dgm:spPr/>
      <dgm:t>
        <a:bodyPr/>
        <a:lstStyle/>
        <a:p>
          <a:endParaRPr lang="cs-CZ" sz="2000" b="0"/>
        </a:p>
      </dgm:t>
    </dgm:pt>
    <dgm:pt modelId="{BCFF3542-5445-4C01-AD22-32FB45E28C6D}">
      <dgm:prSet custT="1"/>
      <dgm:spPr/>
      <dgm:t>
        <a:bodyPr/>
        <a:lstStyle/>
        <a:p>
          <a:r>
            <a:rPr lang="cs-CZ" sz="1400" dirty="0"/>
            <a:t>Ergosterol </a:t>
          </a:r>
          <a:r>
            <a:rPr lang="cs-CZ" sz="1400" dirty="0" err="1"/>
            <a:t>inhibitors</a:t>
          </a:r>
          <a:endParaRPr lang="cs-CZ" sz="1400" b="0" dirty="0"/>
        </a:p>
      </dgm:t>
    </dgm:pt>
    <dgm:pt modelId="{5CEBB0DC-5757-432E-BD0A-6EE773AD77B6}" type="parTrans" cxnId="{674B5115-A603-4E30-9D66-EE6265A7963B}">
      <dgm:prSet/>
      <dgm:spPr/>
      <dgm:t>
        <a:bodyPr/>
        <a:lstStyle/>
        <a:p>
          <a:endParaRPr lang="cs-CZ" sz="2000" b="0"/>
        </a:p>
      </dgm:t>
    </dgm:pt>
    <dgm:pt modelId="{6BEC42AE-4E68-4663-B91E-DB1B8F394CFF}" type="sibTrans" cxnId="{674B5115-A603-4E30-9D66-EE6265A7963B}">
      <dgm:prSet/>
      <dgm:spPr/>
      <dgm:t>
        <a:bodyPr/>
        <a:lstStyle/>
        <a:p>
          <a:endParaRPr lang="cs-CZ" sz="2000" b="0"/>
        </a:p>
      </dgm:t>
    </dgm:pt>
    <dgm:pt modelId="{6BF30C62-B1B9-4153-8E62-44E9A490FEC2}">
      <dgm:prSet custT="1"/>
      <dgm:spPr/>
      <dgm:t>
        <a:bodyPr/>
        <a:lstStyle/>
        <a:p>
          <a:r>
            <a:rPr lang="cs-CZ" sz="1400" dirty="0" err="1"/>
            <a:t>Echinokandins</a:t>
          </a:r>
          <a:r>
            <a:rPr lang="cs-CZ" sz="1400" dirty="0"/>
            <a:t> - beta </a:t>
          </a:r>
          <a:r>
            <a:rPr lang="cs-CZ" sz="1400" dirty="0" err="1"/>
            <a:t>glucan</a:t>
          </a:r>
          <a:r>
            <a:rPr lang="cs-CZ" sz="1400" dirty="0"/>
            <a:t> </a:t>
          </a:r>
          <a:r>
            <a:rPr lang="cs-CZ" sz="1400" dirty="0" err="1"/>
            <a:t>synthesis</a:t>
          </a:r>
          <a:r>
            <a:rPr lang="cs-CZ" sz="1400" dirty="0"/>
            <a:t> </a:t>
          </a:r>
          <a:r>
            <a:rPr lang="cs-CZ" sz="1400" dirty="0" err="1"/>
            <a:t>inhibitors</a:t>
          </a:r>
          <a:r>
            <a:rPr lang="cs-CZ" sz="1400" dirty="0"/>
            <a:t> </a:t>
          </a:r>
          <a:r>
            <a:rPr lang="cs-CZ" sz="1400" dirty="0" err="1"/>
            <a:t>kaspofungin</a:t>
          </a:r>
          <a:endParaRPr lang="cs-CZ" sz="1400" b="0" dirty="0"/>
        </a:p>
      </dgm:t>
    </dgm:pt>
    <dgm:pt modelId="{E585FFA2-F004-4DD7-953C-657F84EEFF04}" type="parTrans" cxnId="{1F219E5C-BF47-4BF0-A8B9-655FD49F2F85}">
      <dgm:prSet/>
      <dgm:spPr/>
      <dgm:t>
        <a:bodyPr/>
        <a:lstStyle/>
        <a:p>
          <a:endParaRPr lang="cs-CZ" sz="2000" b="0"/>
        </a:p>
      </dgm:t>
    </dgm:pt>
    <dgm:pt modelId="{C1F0DDB7-AED5-446A-9E84-EB92B21EA9D9}" type="sibTrans" cxnId="{1F219E5C-BF47-4BF0-A8B9-655FD49F2F85}">
      <dgm:prSet/>
      <dgm:spPr/>
      <dgm:t>
        <a:bodyPr/>
        <a:lstStyle/>
        <a:p>
          <a:endParaRPr lang="cs-CZ" sz="2000" b="0"/>
        </a:p>
      </dgm:t>
    </dgm:pt>
    <dgm:pt modelId="{B803EAEA-A36D-4AC0-B08E-89C20ED59A7A}">
      <dgm:prSet custT="1"/>
      <dgm:spPr/>
      <dgm:t>
        <a:bodyPr/>
        <a:lstStyle/>
        <a:p>
          <a:r>
            <a:rPr lang="cs-CZ" sz="1400" dirty="0" err="1"/>
            <a:t>Azoles</a:t>
          </a:r>
          <a:r>
            <a:rPr lang="cs-CZ" sz="1400" dirty="0"/>
            <a:t> - </a:t>
          </a:r>
          <a:r>
            <a:rPr lang="cs-CZ" sz="1400" dirty="0" err="1"/>
            <a:t>lanosterol</a:t>
          </a:r>
          <a:r>
            <a:rPr lang="cs-CZ" sz="1400" dirty="0"/>
            <a:t> 14 </a:t>
          </a:r>
          <a:r>
            <a:rPr lang="cs-CZ" sz="1400" dirty="0" err="1"/>
            <a:t>alpha-demethylase</a:t>
          </a:r>
          <a:r>
            <a:rPr lang="cs-CZ" sz="1400" dirty="0"/>
            <a:t> </a:t>
          </a:r>
          <a:r>
            <a:rPr lang="cs-CZ" sz="1400" dirty="0" err="1"/>
            <a:t>inhibitors</a:t>
          </a:r>
          <a:endParaRPr lang="cs-CZ" sz="1400" b="0" dirty="0"/>
        </a:p>
      </dgm:t>
    </dgm:pt>
    <dgm:pt modelId="{D1BDEE46-0AB0-4EC7-B940-B4E293D6C0B0}" type="parTrans" cxnId="{067B1148-E98F-4E20-891B-31183F6EB153}">
      <dgm:prSet/>
      <dgm:spPr/>
      <dgm:t>
        <a:bodyPr/>
        <a:lstStyle/>
        <a:p>
          <a:endParaRPr lang="cs-CZ" sz="2000" b="0"/>
        </a:p>
      </dgm:t>
    </dgm:pt>
    <dgm:pt modelId="{B4DC85BF-18E0-4263-8FA8-5C65AA932710}" type="sibTrans" cxnId="{067B1148-E98F-4E20-891B-31183F6EB153}">
      <dgm:prSet/>
      <dgm:spPr/>
      <dgm:t>
        <a:bodyPr/>
        <a:lstStyle/>
        <a:p>
          <a:endParaRPr lang="cs-CZ" sz="2000" b="0"/>
        </a:p>
      </dgm:t>
    </dgm:pt>
    <dgm:pt modelId="{A62700CA-878E-4C28-817D-2DAF2A4E4A52}">
      <dgm:prSet custT="1"/>
      <dgm:spPr/>
      <dgm:t>
        <a:bodyPr/>
        <a:lstStyle/>
        <a:p>
          <a:r>
            <a:rPr lang="cs-CZ" sz="1400" dirty="0" err="1"/>
            <a:t>Polyenes</a:t>
          </a:r>
          <a:r>
            <a:rPr lang="cs-CZ" sz="1400" dirty="0"/>
            <a:t> -  ergosterol </a:t>
          </a:r>
          <a:r>
            <a:rPr lang="cs-CZ" sz="1400" dirty="0" err="1"/>
            <a:t>binding</a:t>
          </a:r>
          <a:endParaRPr lang="cs-CZ" sz="1400" b="0" dirty="0"/>
        </a:p>
      </dgm:t>
    </dgm:pt>
    <dgm:pt modelId="{559FF755-0E50-47BE-8AC8-C39ED265D086}" type="parTrans" cxnId="{53ADDB19-4D0D-4663-8593-0CDA498699D6}">
      <dgm:prSet/>
      <dgm:spPr/>
      <dgm:t>
        <a:bodyPr/>
        <a:lstStyle/>
        <a:p>
          <a:endParaRPr lang="cs-CZ" sz="2000" b="0"/>
        </a:p>
      </dgm:t>
    </dgm:pt>
    <dgm:pt modelId="{2B9A7816-0BC1-42AD-9A29-4409E51E4776}" type="sibTrans" cxnId="{53ADDB19-4D0D-4663-8593-0CDA498699D6}">
      <dgm:prSet/>
      <dgm:spPr/>
      <dgm:t>
        <a:bodyPr/>
        <a:lstStyle/>
        <a:p>
          <a:endParaRPr lang="cs-CZ" sz="2000" b="0"/>
        </a:p>
      </dgm:t>
    </dgm:pt>
    <dgm:pt modelId="{348B0677-3355-4F59-A28A-8598FFCE1CD2}">
      <dgm:prSet custT="1"/>
      <dgm:spPr/>
      <dgm:t>
        <a:bodyPr/>
        <a:lstStyle/>
        <a:p>
          <a:r>
            <a:rPr lang="cs-CZ" sz="1400" dirty="0" err="1"/>
            <a:t>Allylamines</a:t>
          </a:r>
          <a:r>
            <a:rPr lang="cs-CZ" sz="1400" dirty="0"/>
            <a:t> – </a:t>
          </a:r>
          <a:r>
            <a:rPr lang="cs-CZ" sz="1400" dirty="0" err="1"/>
            <a:t>inhibitors</a:t>
          </a:r>
          <a:r>
            <a:rPr lang="cs-CZ" sz="1400" dirty="0"/>
            <a:t> </a:t>
          </a:r>
          <a:r>
            <a:rPr lang="cs-CZ" sz="1400" dirty="0" err="1"/>
            <a:t>of</a:t>
          </a:r>
          <a:r>
            <a:rPr lang="cs-CZ" sz="1400" dirty="0"/>
            <a:t> </a:t>
          </a:r>
          <a:r>
            <a:rPr lang="cs-CZ" sz="1400" dirty="0" err="1"/>
            <a:t>squalen</a:t>
          </a:r>
          <a:r>
            <a:rPr lang="cs-CZ" sz="1400" dirty="0"/>
            <a:t> </a:t>
          </a:r>
          <a:r>
            <a:rPr lang="cs-CZ" sz="1400" dirty="0" err="1"/>
            <a:t>monooxidaase</a:t>
          </a:r>
          <a:r>
            <a:rPr lang="cs-CZ" sz="1400" dirty="0"/>
            <a:t> </a:t>
          </a:r>
          <a:r>
            <a:rPr lang="cs-CZ" sz="1400" dirty="0" err="1"/>
            <a:t>terbinafin</a:t>
          </a:r>
          <a:endParaRPr lang="cs-CZ" sz="1400" b="0" dirty="0"/>
        </a:p>
      </dgm:t>
    </dgm:pt>
    <dgm:pt modelId="{EE8C2FE8-BE4A-48AF-972F-192BE1F7A631}" type="parTrans" cxnId="{7961960F-4B07-4016-A594-7B19B748C4FC}">
      <dgm:prSet/>
      <dgm:spPr/>
      <dgm:t>
        <a:bodyPr/>
        <a:lstStyle/>
        <a:p>
          <a:endParaRPr lang="cs-CZ" sz="2000" b="0"/>
        </a:p>
      </dgm:t>
    </dgm:pt>
    <dgm:pt modelId="{0D149788-5700-4770-9E53-6AAFF7F667D7}" type="sibTrans" cxnId="{7961960F-4B07-4016-A594-7B19B748C4FC}">
      <dgm:prSet/>
      <dgm:spPr/>
      <dgm:t>
        <a:bodyPr/>
        <a:lstStyle/>
        <a:p>
          <a:endParaRPr lang="cs-CZ" sz="2000" b="0"/>
        </a:p>
      </dgm:t>
    </dgm:pt>
    <dgm:pt modelId="{28E8F3F2-DEBF-4A44-B1DC-BD06A040FC7E}">
      <dgm:prSet custT="1"/>
      <dgm:spPr/>
      <dgm:t>
        <a:bodyPr/>
        <a:lstStyle/>
        <a:p>
          <a:r>
            <a:rPr lang="cs-CZ" sz="1400" dirty="0" err="1"/>
            <a:t>Antimetabolites</a:t>
          </a:r>
          <a:r>
            <a:rPr lang="cs-CZ" sz="1400" dirty="0"/>
            <a:t> </a:t>
          </a:r>
          <a:r>
            <a:rPr lang="cs-CZ" sz="1400" dirty="0" err="1"/>
            <a:t>pyrimidine</a:t>
          </a:r>
          <a:r>
            <a:rPr lang="cs-CZ" sz="1400" dirty="0"/>
            <a:t> </a:t>
          </a:r>
          <a:r>
            <a:rPr lang="cs-CZ" sz="1400" dirty="0" err="1"/>
            <a:t>analogues</a:t>
          </a:r>
          <a:endParaRPr lang="cs-CZ" sz="1400" b="0" dirty="0"/>
        </a:p>
      </dgm:t>
    </dgm:pt>
    <dgm:pt modelId="{FFAC5823-A0DB-4456-9052-0B256F60B38A}" type="parTrans" cxnId="{5641E92B-BEA6-49D4-AC90-091D24DEA58C}">
      <dgm:prSet/>
      <dgm:spPr/>
      <dgm:t>
        <a:bodyPr/>
        <a:lstStyle/>
        <a:p>
          <a:endParaRPr lang="cs-CZ" sz="2000" b="0"/>
        </a:p>
      </dgm:t>
    </dgm:pt>
    <dgm:pt modelId="{366625F8-AD99-46CB-9504-8A1D6DD8CE16}" type="sibTrans" cxnId="{5641E92B-BEA6-49D4-AC90-091D24DEA58C}">
      <dgm:prSet/>
      <dgm:spPr/>
      <dgm:t>
        <a:bodyPr/>
        <a:lstStyle/>
        <a:p>
          <a:endParaRPr lang="cs-CZ" sz="2000" b="0"/>
        </a:p>
      </dgm:t>
    </dgm:pt>
    <dgm:pt modelId="{88DFD75E-0482-4A83-B836-D8B05CC1181C}">
      <dgm:prSet custT="1"/>
      <dgm:spPr/>
      <dgm:t>
        <a:bodyPr/>
        <a:lstStyle/>
        <a:p>
          <a:r>
            <a:rPr lang="cs-CZ" sz="1400" dirty="0" err="1"/>
            <a:t>Mitosis</a:t>
          </a:r>
          <a:r>
            <a:rPr lang="cs-CZ" sz="1400" dirty="0"/>
            <a:t> </a:t>
          </a:r>
          <a:r>
            <a:rPr lang="cs-CZ" sz="1400" dirty="0" err="1"/>
            <a:t>inhibitors</a:t>
          </a:r>
          <a:endParaRPr lang="cs-CZ" sz="1400" b="0" dirty="0"/>
        </a:p>
      </dgm:t>
    </dgm:pt>
    <dgm:pt modelId="{2B35BD48-C3A5-4583-9F37-ADFB60441618}" type="parTrans" cxnId="{271312FB-C3D5-4636-8A3D-A12090FDB089}">
      <dgm:prSet/>
      <dgm:spPr/>
      <dgm:t>
        <a:bodyPr/>
        <a:lstStyle/>
        <a:p>
          <a:endParaRPr lang="cs-CZ" sz="2000" b="0"/>
        </a:p>
      </dgm:t>
    </dgm:pt>
    <dgm:pt modelId="{95B4606E-2A7F-451C-AF8B-44CA09C9ED0D}" type="sibTrans" cxnId="{271312FB-C3D5-4636-8A3D-A12090FDB089}">
      <dgm:prSet/>
      <dgm:spPr/>
      <dgm:t>
        <a:bodyPr/>
        <a:lstStyle/>
        <a:p>
          <a:endParaRPr lang="cs-CZ" sz="2000" b="0"/>
        </a:p>
      </dgm:t>
    </dgm:pt>
    <dgm:pt modelId="{E4043CF5-EC79-4869-9636-D07F1D030119}">
      <dgm:prSet custT="1"/>
      <dgm:spPr/>
      <dgm:t>
        <a:bodyPr/>
        <a:lstStyle/>
        <a:p>
          <a:r>
            <a:rPr lang="cs-CZ" sz="1400" b="0" dirty="0"/>
            <a:t>Eg. </a:t>
          </a:r>
          <a:r>
            <a:rPr lang="cs-CZ" sz="1400" b="0" dirty="0" err="1"/>
            <a:t>ciklopirox</a:t>
          </a:r>
          <a:endParaRPr lang="cs-CZ" sz="1400" b="0" dirty="0"/>
        </a:p>
      </dgm:t>
    </dgm:pt>
    <dgm:pt modelId="{6F22E46F-7A8C-4C84-9567-06E76F53DC5C}" type="parTrans" cxnId="{ABA1E7D6-69EE-43F4-B243-9A53E4C4E55C}">
      <dgm:prSet/>
      <dgm:spPr/>
      <dgm:t>
        <a:bodyPr/>
        <a:lstStyle/>
        <a:p>
          <a:endParaRPr lang="cs-CZ" sz="2000" b="0"/>
        </a:p>
      </dgm:t>
    </dgm:pt>
    <dgm:pt modelId="{36934DFC-D729-4DEB-A916-2BBE3F5C2D87}" type="sibTrans" cxnId="{ABA1E7D6-69EE-43F4-B243-9A53E4C4E55C}">
      <dgm:prSet/>
      <dgm:spPr/>
      <dgm:t>
        <a:bodyPr/>
        <a:lstStyle/>
        <a:p>
          <a:endParaRPr lang="cs-CZ" sz="2000" b="0"/>
        </a:p>
      </dgm:t>
    </dgm:pt>
    <dgm:pt modelId="{4F759944-0A5C-4F0B-BFF1-732AE8572FD6}">
      <dgm:prSet custT="1"/>
      <dgm:spPr/>
      <dgm:t>
        <a:bodyPr/>
        <a:lstStyle/>
        <a:p>
          <a:r>
            <a:rPr lang="cs-CZ" sz="1400" b="0" dirty="0" err="1"/>
            <a:t>Imidazoles</a:t>
          </a:r>
          <a:endParaRPr lang="cs-CZ" sz="1400" b="0" dirty="0"/>
        </a:p>
      </dgm:t>
    </dgm:pt>
    <dgm:pt modelId="{076C0C5E-DF69-435F-B507-801655DA3EB8}" type="parTrans" cxnId="{74FE2E5E-CACB-4C13-B928-31E894FACCDA}">
      <dgm:prSet/>
      <dgm:spPr/>
      <dgm:t>
        <a:bodyPr/>
        <a:lstStyle/>
        <a:p>
          <a:endParaRPr lang="cs-CZ" sz="2000" b="0"/>
        </a:p>
      </dgm:t>
    </dgm:pt>
    <dgm:pt modelId="{F2015555-523F-418D-B6A8-A8493E0085E3}" type="sibTrans" cxnId="{74FE2E5E-CACB-4C13-B928-31E894FACCDA}">
      <dgm:prSet/>
      <dgm:spPr/>
      <dgm:t>
        <a:bodyPr/>
        <a:lstStyle/>
        <a:p>
          <a:endParaRPr lang="cs-CZ" sz="2000" b="0"/>
        </a:p>
      </dgm:t>
    </dgm:pt>
    <dgm:pt modelId="{7B15E4B1-EA14-4B38-96E8-6D88EDE91158}">
      <dgm:prSet custT="1"/>
      <dgm:spPr/>
      <dgm:t>
        <a:bodyPr/>
        <a:lstStyle/>
        <a:p>
          <a:r>
            <a:rPr lang="cs-CZ" sz="1400" b="0" dirty="0" err="1"/>
            <a:t>Triazoles</a:t>
          </a:r>
          <a:endParaRPr lang="cs-CZ" sz="1400" b="0" dirty="0"/>
        </a:p>
      </dgm:t>
    </dgm:pt>
    <dgm:pt modelId="{7BC08892-76B9-4779-8A5B-B040805401D5}" type="parTrans" cxnId="{DEF82422-EDEF-4E3C-BBC1-CBFBAA0886D5}">
      <dgm:prSet/>
      <dgm:spPr/>
      <dgm:t>
        <a:bodyPr/>
        <a:lstStyle/>
        <a:p>
          <a:endParaRPr lang="cs-CZ" sz="2000" b="0"/>
        </a:p>
      </dgm:t>
    </dgm:pt>
    <dgm:pt modelId="{3CD2329F-36A3-414D-8538-FB23B6503F94}" type="sibTrans" cxnId="{DEF82422-EDEF-4E3C-BBC1-CBFBAA0886D5}">
      <dgm:prSet/>
      <dgm:spPr/>
      <dgm:t>
        <a:bodyPr/>
        <a:lstStyle/>
        <a:p>
          <a:endParaRPr lang="cs-CZ" sz="2000" b="0"/>
        </a:p>
      </dgm:t>
    </dgm:pt>
    <dgm:pt modelId="{6144DA19-44C2-4840-BA86-467CAC17E61E}">
      <dgm:prSet custT="1"/>
      <dgm:spPr/>
      <dgm:t>
        <a:bodyPr/>
        <a:lstStyle/>
        <a:p>
          <a:r>
            <a:rPr lang="cs-CZ" sz="1400" b="0" dirty="0" err="1"/>
            <a:t>Thiazoles</a:t>
          </a:r>
          <a:endParaRPr lang="cs-CZ" sz="1400" b="0" dirty="0"/>
        </a:p>
      </dgm:t>
    </dgm:pt>
    <dgm:pt modelId="{8CE97A3B-C9BE-4D1B-B3CA-D939EDCC6A6F}" type="parTrans" cxnId="{FC153004-31A7-4FC6-8980-8267B8CE4876}">
      <dgm:prSet/>
      <dgm:spPr/>
      <dgm:t>
        <a:bodyPr/>
        <a:lstStyle/>
        <a:p>
          <a:endParaRPr lang="cs-CZ" sz="2000" b="0"/>
        </a:p>
      </dgm:t>
    </dgm:pt>
    <dgm:pt modelId="{63CD5456-6AE1-4C1D-B729-9C69C69DE955}" type="sibTrans" cxnId="{FC153004-31A7-4FC6-8980-8267B8CE4876}">
      <dgm:prSet/>
      <dgm:spPr/>
      <dgm:t>
        <a:bodyPr/>
        <a:lstStyle/>
        <a:p>
          <a:endParaRPr lang="cs-CZ" sz="2000" b="0"/>
        </a:p>
      </dgm:t>
    </dgm:pt>
    <dgm:pt modelId="{5FD83CF0-B376-484B-9C23-B997EFE6ADE0}">
      <dgm:prSet custT="1"/>
      <dgm:spPr/>
      <dgm:t>
        <a:bodyPr/>
        <a:lstStyle/>
        <a:p>
          <a:r>
            <a:rPr lang="cs-CZ" sz="1400" b="0" dirty="0" err="1"/>
            <a:t>Flucytosin</a:t>
          </a:r>
          <a:endParaRPr lang="cs-CZ" sz="1400" b="0" dirty="0"/>
        </a:p>
      </dgm:t>
    </dgm:pt>
    <dgm:pt modelId="{58DA08A7-3DB5-40CC-94CF-08292CC8540B}" type="parTrans" cxnId="{00D93D45-7B56-499A-93F7-B6530624E994}">
      <dgm:prSet/>
      <dgm:spPr/>
      <dgm:t>
        <a:bodyPr/>
        <a:lstStyle/>
        <a:p>
          <a:endParaRPr lang="cs-CZ"/>
        </a:p>
      </dgm:t>
    </dgm:pt>
    <dgm:pt modelId="{88F56610-1FEE-43A0-99D7-498D5F2FF2C4}" type="sibTrans" cxnId="{00D93D45-7B56-499A-93F7-B6530624E994}">
      <dgm:prSet/>
      <dgm:spPr/>
      <dgm:t>
        <a:bodyPr/>
        <a:lstStyle/>
        <a:p>
          <a:endParaRPr lang="cs-CZ"/>
        </a:p>
      </dgm:t>
    </dgm:pt>
    <dgm:pt modelId="{892C60B9-25DF-433C-B86D-5EC8EC3DBC7E}">
      <dgm:prSet custT="1"/>
      <dgm:spPr/>
      <dgm:t>
        <a:bodyPr/>
        <a:lstStyle/>
        <a:p>
          <a:r>
            <a:rPr lang="cs-CZ" sz="1400" b="0" dirty="0"/>
            <a:t>Griseofulvin</a:t>
          </a:r>
        </a:p>
      </dgm:t>
    </dgm:pt>
    <dgm:pt modelId="{0A3B4B92-6E67-43DE-9C07-9C50D7D3B26B}" type="parTrans" cxnId="{97DEAC8C-ED97-420A-9037-0B59C2E35C68}">
      <dgm:prSet/>
      <dgm:spPr/>
      <dgm:t>
        <a:bodyPr/>
        <a:lstStyle/>
        <a:p>
          <a:endParaRPr lang="cs-CZ"/>
        </a:p>
      </dgm:t>
    </dgm:pt>
    <dgm:pt modelId="{C84EAA03-0D09-48D7-8BCE-33BAE71D6543}" type="sibTrans" cxnId="{97DEAC8C-ED97-420A-9037-0B59C2E35C68}">
      <dgm:prSet/>
      <dgm:spPr/>
      <dgm:t>
        <a:bodyPr/>
        <a:lstStyle/>
        <a:p>
          <a:endParaRPr lang="cs-CZ"/>
        </a:p>
      </dgm:t>
    </dgm:pt>
    <dgm:pt modelId="{2C62F460-3370-498B-9C79-C95CB28864B3}" type="pres">
      <dgm:prSet presAssocID="{D2F4AF9F-BFE7-4673-9AD2-8F14ADBC8EF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E03FFF9-9A35-4F77-B4F6-77D4C8CD28D2}" type="pres">
      <dgm:prSet presAssocID="{F493BFC7-A09C-4305-B24B-2BFB3A1AEBC7}" presName="root1" presStyleCnt="0"/>
      <dgm:spPr/>
    </dgm:pt>
    <dgm:pt modelId="{67A428D0-2391-4ACA-AC9B-7D9DFC9B8B6D}" type="pres">
      <dgm:prSet presAssocID="{F493BFC7-A09C-4305-B24B-2BFB3A1AEBC7}" presName="LevelOneTextNode" presStyleLbl="node0" presStyleIdx="0" presStyleCnt="1">
        <dgm:presLayoutVars>
          <dgm:chPref val="3"/>
        </dgm:presLayoutVars>
      </dgm:prSet>
      <dgm:spPr/>
    </dgm:pt>
    <dgm:pt modelId="{ECFE8BB6-FE55-444D-864E-3F4A9653961F}" type="pres">
      <dgm:prSet presAssocID="{F493BFC7-A09C-4305-B24B-2BFB3A1AEBC7}" presName="level2hierChild" presStyleCnt="0"/>
      <dgm:spPr/>
    </dgm:pt>
    <dgm:pt modelId="{1738BAA6-54EC-4180-AC00-F0FACCECBEB5}" type="pres">
      <dgm:prSet presAssocID="{8786B047-0D06-46F1-A184-C58DE50E7727}" presName="conn2-1" presStyleLbl="parChTrans1D2" presStyleIdx="0" presStyleCnt="3"/>
      <dgm:spPr/>
    </dgm:pt>
    <dgm:pt modelId="{88070794-C853-4ABE-9987-FF19345FCAD6}" type="pres">
      <dgm:prSet presAssocID="{8786B047-0D06-46F1-A184-C58DE50E7727}" presName="connTx" presStyleLbl="parChTrans1D2" presStyleIdx="0" presStyleCnt="3"/>
      <dgm:spPr/>
    </dgm:pt>
    <dgm:pt modelId="{B2106949-A175-48DB-BCED-AC8556D024BB}" type="pres">
      <dgm:prSet presAssocID="{8BF79E63-4E65-424B-948D-85B97AED6D41}" presName="root2" presStyleCnt="0"/>
      <dgm:spPr/>
    </dgm:pt>
    <dgm:pt modelId="{E832B395-2B27-476D-A912-C83EB8721967}" type="pres">
      <dgm:prSet presAssocID="{8BF79E63-4E65-424B-948D-85B97AED6D41}" presName="LevelTwoTextNode" presStyleLbl="node2" presStyleIdx="0" presStyleCnt="3" custLinFactNeighborX="-3926" custLinFactNeighborY="7500">
        <dgm:presLayoutVars>
          <dgm:chPref val="3"/>
        </dgm:presLayoutVars>
      </dgm:prSet>
      <dgm:spPr/>
    </dgm:pt>
    <dgm:pt modelId="{D7D79FA1-5305-469A-BC89-C9C40D268A66}" type="pres">
      <dgm:prSet presAssocID="{8BF79E63-4E65-424B-948D-85B97AED6D41}" presName="level3hierChild" presStyleCnt="0"/>
      <dgm:spPr/>
    </dgm:pt>
    <dgm:pt modelId="{35B79A14-3AF4-4212-9ECD-9C648FB3C417}" type="pres">
      <dgm:prSet presAssocID="{5CEBB0DC-5757-432E-BD0A-6EE773AD77B6}" presName="conn2-1" presStyleLbl="parChTrans1D3" presStyleIdx="0" presStyleCnt="5"/>
      <dgm:spPr/>
    </dgm:pt>
    <dgm:pt modelId="{33225FB8-1368-41EA-80A5-8AB484B73D58}" type="pres">
      <dgm:prSet presAssocID="{5CEBB0DC-5757-432E-BD0A-6EE773AD77B6}" presName="connTx" presStyleLbl="parChTrans1D3" presStyleIdx="0" presStyleCnt="5"/>
      <dgm:spPr/>
    </dgm:pt>
    <dgm:pt modelId="{B28DE892-B37F-46E3-A3D1-EF1470581DB5}" type="pres">
      <dgm:prSet presAssocID="{BCFF3542-5445-4C01-AD22-32FB45E28C6D}" presName="root2" presStyleCnt="0"/>
      <dgm:spPr/>
    </dgm:pt>
    <dgm:pt modelId="{8E2D8F21-61E5-4531-998A-FBB8932FDBEB}" type="pres">
      <dgm:prSet presAssocID="{BCFF3542-5445-4C01-AD22-32FB45E28C6D}" presName="LevelTwoTextNode" presStyleLbl="node3" presStyleIdx="0" presStyleCnt="5">
        <dgm:presLayoutVars>
          <dgm:chPref val="3"/>
        </dgm:presLayoutVars>
      </dgm:prSet>
      <dgm:spPr/>
    </dgm:pt>
    <dgm:pt modelId="{EF4675D0-1191-4953-8727-7959776B203F}" type="pres">
      <dgm:prSet presAssocID="{BCFF3542-5445-4C01-AD22-32FB45E28C6D}" presName="level3hierChild" presStyleCnt="0"/>
      <dgm:spPr/>
    </dgm:pt>
    <dgm:pt modelId="{3122D0B1-7F67-4AE4-AAF6-C549C8BB78B8}" type="pres">
      <dgm:prSet presAssocID="{D1BDEE46-0AB0-4EC7-B940-B4E293D6C0B0}" presName="conn2-1" presStyleLbl="parChTrans1D4" presStyleIdx="0" presStyleCnt="8"/>
      <dgm:spPr/>
    </dgm:pt>
    <dgm:pt modelId="{7BD57132-61EC-4A42-B245-F1D1035F730D}" type="pres">
      <dgm:prSet presAssocID="{D1BDEE46-0AB0-4EC7-B940-B4E293D6C0B0}" presName="connTx" presStyleLbl="parChTrans1D4" presStyleIdx="0" presStyleCnt="8"/>
      <dgm:spPr/>
    </dgm:pt>
    <dgm:pt modelId="{6012CE8E-AA5B-484F-8BB1-FC113A777747}" type="pres">
      <dgm:prSet presAssocID="{B803EAEA-A36D-4AC0-B08E-89C20ED59A7A}" presName="root2" presStyleCnt="0"/>
      <dgm:spPr/>
    </dgm:pt>
    <dgm:pt modelId="{C5FEAF9B-913C-42F0-AA66-54770A3DADCC}" type="pres">
      <dgm:prSet presAssocID="{B803EAEA-A36D-4AC0-B08E-89C20ED59A7A}" presName="LevelTwoTextNode" presStyleLbl="node4" presStyleIdx="0" presStyleCnt="8">
        <dgm:presLayoutVars>
          <dgm:chPref val="3"/>
        </dgm:presLayoutVars>
      </dgm:prSet>
      <dgm:spPr/>
    </dgm:pt>
    <dgm:pt modelId="{5D0B0610-FE69-4636-BA46-143DC27ECB8C}" type="pres">
      <dgm:prSet presAssocID="{B803EAEA-A36D-4AC0-B08E-89C20ED59A7A}" presName="level3hierChild" presStyleCnt="0"/>
      <dgm:spPr/>
    </dgm:pt>
    <dgm:pt modelId="{F7AA375B-3653-4032-BDCC-D8D2A6C660C8}" type="pres">
      <dgm:prSet presAssocID="{076C0C5E-DF69-435F-B507-801655DA3EB8}" presName="conn2-1" presStyleLbl="parChTrans1D4" presStyleIdx="1" presStyleCnt="8"/>
      <dgm:spPr/>
    </dgm:pt>
    <dgm:pt modelId="{F68D04E8-E6B4-4B2D-B95E-C5F464740566}" type="pres">
      <dgm:prSet presAssocID="{076C0C5E-DF69-435F-B507-801655DA3EB8}" presName="connTx" presStyleLbl="parChTrans1D4" presStyleIdx="1" presStyleCnt="8"/>
      <dgm:spPr/>
    </dgm:pt>
    <dgm:pt modelId="{850CAAFD-8697-45F5-A629-E494E99B02F5}" type="pres">
      <dgm:prSet presAssocID="{4F759944-0A5C-4F0B-BFF1-732AE8572FD6}" presName="root2" presStyleCnt="0"/>
      <dgm:spPr/>
    </dgm:pt>
    <dgm:pt modelId="{D477FC6F-3BD8-4A20-A212-D35D38A19DCA}" type="pres">
      <dgm:prSet presAssocID="{4F759944-0A5C-4F0B-BFF1-732AE8572FD6}" presName="LevelTwoTextNode" presStyleLbl="node4" presStyleIdx="1" presStyleCnt="8">
        <dgm:presLayoutVars>
          <dgm:chPref val="3"/>
        </dgm:presLayoutVars>
      </dgm:prSet>
      <dgm:spPr/>
    </dgm:pt>
    <dgm:pt modelId="{2176D763-D770-448E-96F2-18B153203365}" type="pres">
      <dgm:prSet presAssocID="{4F759944-0A5C-4F0B-BFF1-732AE8572FD6}" presName="level3hierChild" presStyleCnt="0"/>
      <dgm:spPr/>
    </dgm:pt>
    <dgm:pt modelId="{B6283A96-9803-4A25-9441-40D2D27DD15F}" type="pres">
      <dgm:prSet presAssocID="{7BC08892-76B9-4779-8A5B-B040805401D5}" presName="conn2-1" presStyleLbl="parChTrans1D4" presStyleIdx="2" presStyleCnt="8"/>
      <dgm:spPr/>
    </dgm:pt>
    <dgm:pt modelId="{BE61B67E-19FC-421A-AFFD-45725E20578E}" type="pres">
      <dgm:prSet presAssocID="{7BC08892-76B9-4779-8A5B-B040805401D5}" presName="connTx" presStyleLbl="parChTrans1D4" presStyleIdx="2" presStyleCnt="8"/>
      <dgm:spPr/>
    </dgm:pt>
    <dgm:pt modelId="{A744F2CE-AD0D-4622-A671-85111BC6BF6A}" type="pres">
      <dgm:prSet presAssocID="{7B15E4B1-EA14-4B38-96E8-6D88EDE91158}" presName="root2" presStyleCnt="0"/>
      <dgm:spPr/>
    </dgm:pt>
    <dgm:pt modelId="{E95BAA66-0923-4FE0-8D5C-94BB8F357B42}" type="pres">
      <dgm:prSet presAssocID="{7B15E4B1-EA14-4B38-96E8-6D88EDE91158}" presName="LevelTwoTextNode" presStyleLbl="node4" presStyleIdx="2" presStyleCnt="8" custLinFactNeighborY="-2243">
        <dgm:presLayoutVars>
          <dgm:chPref val="3"/>
        </dgm:presLayoutVars>
      </dgm:prSet>
      <dgm:spPr/>
    </dgm:pt>
    <dgm:pt modelId="{F9F23AD5-14E4-49AE-BCEC-8BAC71605B5C}" type="pres">
      <dgm:prSet presAssocID="{7B15E4B1-EA14-4B38-96E8-6D88EDE91158}" presName="level3hierChild" presStyleCnt="0"/>
      <dgm:spPr/>
    </dgm:pt>
    <dgm:pt modelId="{9A621647-41AE-4E53-A620-F588089A1349}" type="pres">
      <dgm:prSet presAssocID="{8CE97A3B-C9BE-4D1B-B3CA-D939EDCC6A6F}" presName="conn2-1" presStyleLbl="parChTrans1D4" presStyleIdx="3" presStyleCnt="8"/>
      <dgm:spPr/>
    </dgm:pt>
    <dgm:pt modelId="{A0E3476A-E4C7-4535-9653-07E399408231}" type="pres">
      <dgm:prSet presAssocID="{8CE97A3B-C9BE-4D1B-B3CA-D939EDCC6A6F}" presName="connTx" presStyleLbl="parChTrans1D4" presStyleIdx="3" presStyleCnt="8"/>
      <dgm:spPr/>
    </dgm:pt>
    <dgm:pt modelId="{0F5FD885-FE50-413C-AC5F-7C7EA7F46509}" type="pres">
      <dgm:prSet presAssocID="{6144DA19-44C2-4840-BA86-467CAC17E61E}" presName="root2" presStyleCnt="0"/>
      <dgm:spPr/>
    </dgm:pt>
    <dgm:pt modelId="{87C8185C-C9D9-4F31-9CD8-E0E11DD370A9}" type="pres">
      <dgm:prSet presAssocID="{6144DA19-44C2-4840-BA86-467CAC17E61E}" presName="LevelTwoTextNode" presStyleLbl="node4" presStyleIdx="3" presStyleCnt="8">
        <dgm:presLayoutVars>
          <dgm:chPref val="3"/>
        </dgm:presLayoutVars>
      </dgm:prSet>
      <dgm:spPr/>
    </dgm:pt>
    <dgm:pt modelId="{CCBC2285-D9AA-41C9-A909-D1E24C0A3EE7}" type="pres">
      <dgm:prSet presAssocID="{6144DA19-44C2-4840-BA86-467CAC17E61E}" presName="level3hierChild" presStyleCnt="0"/>
      <dgm:spPr/>
    </dgm:pt>
    <dgm:pt modelId="{359EC49F-7990-4E5E-AC83-99D9D0467FFA}" type="pres">
      <dgm:prSet presAssocID="{559FF755-0E50-47BE-8AC8-C39ED265D086}" presName="conn2-1" presStyleLbl="parChTrans1D4" presStyleIdx="4" presStyleCnt="8"/>
      <dgm:spPr/>
    </dgm:pt>
    <dgm:pt modelId="{FA4B6599-0C6B-4B67-8ECC-C622630CCCC1}" type="pres">
      <dgm:prSet presAssocID="{559FF755-0E50-47BE-8AC8-C39ED265D086}" presName="connTx" presStyleLbl="parChTrans1D4" presStyleIdx="4" presStyleCnt="8"/>
      <dgm:spPr/>
    </dgm:pt>
    <dgm:pt modelId="{D404D139-2B6E-4F65-9794-97431C101EEE}" type="pres">
      <dgm:prSet presAssocID="{A62700CA-878E-4C28-817D-2DAF2A4E4A52}" presName="root2" presStyleCnt="0"/>
      <dgm:spPr/>
    </dgm:pt>
    <dgm:pt modelId="{4CFC0F5C-3289-4F9B-B123-F69A85C87172}" type="pres">
      <dgm:prSet presAssocID="{A62700CA-878E-4C28-817D-2DAF2A4E4A52}" presName="LevelTwoTextNode" presStyleLbl="node4" presStyleIdx="4" presStyleCnt="8">
        <dgm:presLayoutVars>
          <dgm:chPref val="3"/>
        </dgm:presLayoutVars>
      </dgm:prSet>
      <dgm:spPr/>
    </dgm:pt>
    <dgm:pt modelId="{2578CC7A-BFC0-4119-9B8A-53D98A9919D8}" type="pres">
      <dgm:prSet presAssocID="{A62700CA-878E-4C28-817D-2DAF2A4E4A52}" presName="level3hierChild" presStyleCnt="0"/>
      <dgm:spPr/>
    </dgm:pt>
    <dgm:pt modelId="{488D53E8-384B-4BF4-9A09-188C3DC26C58}" type="pres">
      <dgm:prSet presAssocID="{EE8C2FE8-BE4A-48AF-972F-192BE1F7A631}" presName="conn2-1" presStyleLbl="parChTrans1D4" presStyleIdx="5" presStyleCnt="8"/>
      <dgm:spPr/>
    </dgm:pt>
    <dgm:pt modelId="{4041FA2C-51E9-436F-860F-06DEB36B2E75}" type="pres">
      <dgm:prSet presAssocID="{EE8C2FE8-BE4A-48AF-972F-192BE1F7A631}" presName="connTx" presStyleLbl="parChTrans1D4" presStyleIdx="5" presStyleCnt="8"/>
      <dgm:spPr/>
    </dgm:pt>
    <dgm:pt modelId="{4772928A-F85D-40C1-80AA-345F422DFBF0}" type="pres">
      <dgm:prSet presAssocID="{348B0677-3355-4F59-A28A-8598FFCE1CD2}" presName="root2" presStyleCnt="0"/>
      <dgm:spPr/>
    </dgm:pt>
    <dgm:pt modelId="{51D78D0E-644A-496B-B5C1-DD06D27ADC01}" type="pres">
      <dgm:prSet presAssocID="{348B0677-3355-4F59-A28A-8598FFCE1CD2}" presName="LevelTwoTextNode" presStyleLbl="node4" presStyleIdx="5" presStyleCnt="8">
        <dgm:presLayoutVars>
          <dgm:chPref val="3"/>
        </dgm:presLayoutVars>
      </dgm:prSet>
      <dgm:spPr/>
    </dgm:pt>
    <dgm:pt modelId="{A2E8019B-E62A-4826-92B3-33A9249E4120}" type="pres">
      <dgm:prSet presAssocID="{348B0677-3355-4F59-A28A-8598FFCE1CD2}" presName="level3hierChild" presStyleCnt="0"/>
      <dgm:spPr/>
    </dgm:pt>
    <dgm:pt modelId="{D18F955A-813A-43D8-92E4-CB24656889FD}" type="pres">
      <dgm:prSet presAssocID="{E585FFA2-F004-4DD7-953C-657F84EEFF04}" presName="conn2-1" presStyleLbl="parChTrans1D3" presStyleIdx="1" presStyleCnt="5"/>
      <dgm:spPr/>
    </dgm:pt>
    <dgm:pt modelId="{EBB91E75-6FBA-44AC-A9F5-6DD834359B6A}" type="pres">
      <dgm:prSet presAssocID="{E585FFA2-F004-4DD7-953C-657F84EEFF04}" presName="connTx" presStyleLbl="parChTrans1D3" presStyleIdx="1" presStyleCnt="5"/>
      <dgm:spPr/>
    </dgm:pt>
    <dgm:pt modelId="{9E033D6E-7C82-40B3-B777-569E4EE010E7}" type="pres">
      <dgm:prSet presAssocID="{6BF30C62-B1B9-4153-8E62-44E9A490FEC2}" presName="root2" presStyleCnt="0"/>
      <dgm:spPr/>
    </dgm:pt>
    <dgm:pt modelId="{EC2F7FF7-5908-4116-9F1D-17CFD0B192C4}" type="pres">
      <dgm:prSet presAssocID="{6BF30C62-B1B9-4153-8E62-44E9A490FEC2}" presName="LevelTwoTextNode" presStyleLbl="node3" presStyleIdx="1" presStyleCnt="5">
        <dgm:presLayoutVars>
          <dgm:chPref val="3"/>
        </dgm:presLayoutVars>
      </dgm:prSet>
      <dgm:spPr/>
    </dgm:pt>
    <dgm:pt modelId="{4D154E44-50FB-4332-83B3-6D687691FEB8}" type="pres">
      <dgm:prSet presAssocID="{6BF30C62-B1B9-4153-8E62-44E9A490FEC2}" presName="level3hierChild" presStyleCnt="0"/>
      <dgm:spPr/>
    </dgm:pt>
    <dgm:pt modelId="{B05D4E1E-6286-46E3-9F7F-31927E28CE0C}" type="pres">
      <dgm:prSet presAssocID="{A215BB07-D533-4F9E-8360-053535EFC491}" presName="conn2-1" presStyleLbl="parChTrans1D2" presStyleIdx="1" presStyleCnt="3"/>
      <dgm:spPr/>
    </dgm:pt>
    <dgm:pt modelId="{81EA47B1-43C8-43A8-B3E5-91763AA303F7}" type="pres">
      <dgm:prSet presAssocID="{A215BB07-D533-4F9E-8360-053535EFC491}" presName="connTx" presStyleLbl="parChTrans1D2" presStyleIdx="1" presStyleCnt="3"/>
      <dgm:spPr/>
    </dgm:pt>
    <dgm:pt modelId="{53FA59E4-D7BB-4594-824A-38DB48F940BE}" type="pres">
      <dgm:prSet presAssocID="{514DA0E4-EF3C-48BA-8F4B-5BDD343D3B37}" presName="root2" presStyleCnt="0"/>
      <dgm:spPr/>
    </dgm:pt>
    <dgm:pt modelId="{3A84E333-D8AD-4874-8338-10FAA3FC8816}" type="pres">
      <dgm:prSet presAssocID="{514DA0E4-EF3C-48BA-8F4B-5BDD343D3B37}" presName="LevelTwoTextNode" presStyleLbl="node2" presStyleIdx="1" presStyleCnt="3">
        <dgm:presLayoutVars>
          <dgm:chPref val="3"/>
        </dgm:presLayoutVars>
      </dgm:prSet>
      <dgm:spPr/>
    </dgm:pt>
    <dgm:pt modelId="{F6ADAAB0-15AA-455E-B0C2-29B02473C8A6}" type="pres">
      <dgm:prSet presAssocID="{514DA0E4-EF3C-48BA-8F4B-5BDD343D3B37}" presName="level3hierChild" presStyleCnt="0"/>
      <dgm:spPr/>
    </dgm:pt>
    <dgm:pt modelId="{E7E2D2DD-7140-4ABA-A500-E3E368F02742}" type="pres">
      <dgm:prSet presAssocID="{FFAC5823-A0DB-4456-9052-0B256F60B38A}" presName="conn2-1" presStyleLbl="parChTrans1D3" presStyleIdx="2" presStyleCnt="5"/>
      <dgm:spPr/>
    </dgm:pt>
    <dgm:pt modelId="{FA32728B-FDF5-45EF-9509-48F435639D3F}" type="pres">
      <dgm:prSet presAssocID="{FFAC5823-A0DB-4456-9052-0B256F60B38A}" presName="connTx" presStyleLbl="parChTrans1D3" presStyleIdx="2" presStyleCnt="5"/>
      <dgm:spPr/>
    </dgm:pt>
    <dgm:pt modelId="{940202C6-7798-49A1-AB39-4999DC01EA44}" type="pres">
      <dgm:prSet presAssocID="{28E8F3F2-DEBF-4A44-B1DC-BD06A040FC7E}" presName="root2" presStyleCnt="0"/>
      <dgm:spPr/>
    </dgm:pt>
    <dgm:pt modelId="{7D1E400B-1E31-4866-99B0-1BFD0D8ABE8D}" type="pres">
      <dgm:prSet presAssocID="{28E8F3F2-DEBF-4A44-B1DC-BD06A040FC7E}" presName="LevelTwoTextNode" presStyleLbl="node3" presStyleIdx="2" presStyleCnt="5" custLinFactNeighborX="-1137" custLinFactNeighborY="0">
        <dgm:presLayoutVars>
          <dgm:chPref val="3"/>
        </dgm:presLayoutVars>
      </dgm:prSet>
      <dgm:spPr/>
    </dgm:pt>
    <dgm:pt modelId="{3A139E51-659D-4A98-A59D-D376B9496037}" type="pres">
      <dgm:prSet presAssocID="{28E8F3F2-DEBF-4A44-B1DC-BD06A040FC7E}" presName="level3hierChild" presStyleCnt="0"/>
      <dgm:spPr/>
    </dgm:pt>
    <dgm:pt modelId="{3671083D-8816-44B5-95FA-AD9D71232176}" type="pres">
      <dgm:prSet presAssocID="{58DA08A7-3DB5-40CC-94CF-08292CC8540B}" presName="conn2-1" presStyleLbl="parChTrans1D4" presStyleIdx="6" presStyleCnt="8"/>
      <dgm:spPr/>
    </dgm:pt>
    <dgm:pt modelId="{98026E58-295B-4EB1-87D8-5EE362AAC83B}" type="pres">
      <dgm:prSet presAssocID="{58DA08A7-3DB5-40CC-94CF-08292CC8540B}" presName="connTx" presStyleLbl="parChTrans1D4" presStyleIdx="6" presStyleCnt="8"/>
      <dgm:spPr/>
    </dgm:pt>
    <dgm:pt modelId="{600C72BB-64A8-4447-BB69-61C1FB474298}" type="pres">
      <dgm:prSet presAssocID="{5FD83CF0-B376-484B-9C23-B997EFE6ADE0}" presName="root2" presStyleCnt="0"/>
      <dgm:spPr/>
    </dgm:pt>
    <dgm:pt modelId="{46F54D3A-FD21-46AA-BA63-070A249D8138}" type="pres">
      <dgm:prSet presAssocID="{5FD83CF0-B376-484B-9C23-B997EFE6ADE0}" presName="LevelTwoTextNode" presStyleLbl="node4" presStyleIdx="6" presStyleCnt="8">
        <dgm:presLayoutVars>
          <dgm:chPref val="3"/>
        </dgm:presLayoutVars>
      </dgm:prSet>
      <dgm:spPr/>
    </dgm:pt>
    <dgm:pt modelId="{4BEB469D-79AA-4BD0-B2DB-4DDA8F117A3D}" type="pres">
      <dgm:prSet presAssocID="{5FD83CF0-B376-484B-9C23-B997EFE6ADE0}" presName="level3hierChild" presStyleCnt="0"/>
      <dgm:spPr/>
    </dgm:pt>
    <dgm:pt modelId="{9505D559-C98D-414B-B51B-5C186154A468}" type="pres">
      <dgm:prSet presAssocID="{2B35BD48-C3A5-4583-9F37-ADFB60441618}" presName="conn2-1" presStyleLbl="parChTrans1D3" presStyleIdx="3" presStyleCnt="5"/>
      <dgm:spPr/>
    </dgm:pt>
    <dgm:pt modelId="{A5466B69-C589-4363-85C2-3346BCAC1FA2}" type="pres">
      <dgm:prSet presAssocID="{2B35BD48-C3A5-4583-9F37-ADFB60441618}" presName="connTx" presStyleLbl="parChTrans1D3" presStyleIdx="3" presStyleCnt="5"/>
      <dgm:spPr/>
    </dgm:pt>
    <dgm:pt modelId="{96769AE1-F8A2-42C4-A229-5D1BEB5ECEEC}" type="pres">
      <dgm:prSet presAssocID="{88DFD75E-0482-4A83-B836-D8B05CC1181C}" presName="root2" presStyleCnt="0"/>
      <dgm:spPr/>
    </dgm:pt>
    <dgm:pt modelId="{20DC8658-AB4C-4B44-9F7F-4118302E0F8E}" type="pres">
      <dgm:prSet presAssocID="{88DFD75E-0482-4A83-B836-D8B05CC1181C}" presName="LevelTwoTextNode" presStyleLbl="node3" presStyleIdx="3" presStyleCnt="5">
        <dgm:presLayoutVars>
          <dgm:chPref val="3"/>
        </dgm:presLayoutVars>
      </dgm:prSet>
      <dgm:spPr/>
    </dgm:pt>
    <dgm:pt modelId="{F47B6805-8CB3-4BEB-8ECF-20B0C72FD43D}" type="pres">
      <dgm:prSet presAssocID="{88DFD75E-0482-4A83-B836-D8B05CC1181C}" presName="level3hierChild" presStyleCnt="0"/>
      <dgm:spPr/>
    </dgm:pt>
    <dgm:pt modelId="{579E05E9-855A-4815-8803-E12388EA7DFA}" type="pres">
      <dgm:prSet presAssocID="{0A3B4B92-6E67-43DE-9C07-9C50D7D3B26B}" presName="conn2-1" presStyleLbl="parChTrans1D4" presStyleIdx="7" presStyleCnt="8"/>
      <dgm:spPr/>
    </dgm:pt>
    <dgm:pt modelId="{BE29682B-4F33-4892-8723-C676404D557E}" type="pres">
      <dgm:prSet presAssocID="{0A3B4B92-6E67-43DE-9C07-9C50D7D3B26B}" presName="connTx" presStyleLbl="parChTrans1D4" presStyleIdx="7" presStyleCnt="8"/>
      <dgm:spPr/>
    </dgm:pt>
    <dgm:pt modelId="{6CBF15B2-307D-4949-87FD-FC0962FFD775}" type="pres">
      <dgm:prSet presAssocID="{892C60B9-25DF-433C-B86D-5EC8EC3DBC7E}" presName="root2" presStyleCnt="0"/>
      <dgm:spPr/>
    </dgm:pt>
    <dgm:pt modelId="{0D4E5F30-3E42-4474-AEAD-5FEC472FA2A4}" type="pres">
      <dgm:prSet presAssocID="{892C60B9-25DF-433C-B86D-5EC8EC3DBC7E}" presName="LevelTwoTextNode" presStyleLbl="node4" presStyleIdx="7" presStyleCnt="8">
        <dgm:presLayoutVars>
          <dgm:chPref val="3"/>
        </dgm:presLayoutVars>
      </dgm:prSet>
      <dgm:spPr/>
    </dgm:pt>
    <dgm:pt modelId="{889DF244-CE5C-4661-9E72-B7ED92931369}" type="pres">
      <dgm:prSet presAssocID="{892C60B9-25DF-433C-B86D-5EC8EC3DBC7E}" presName="level3hierChild" presStyleCnt="0"/>
      <dgm:spPr/>
    </dgm:pt>
    <dgm:pt modelId="{8D589A65-1B2A-498F-8CEC-94378F16297B}" type="pres">
      <dgm:prSet presAssocID="{A7E0399C-E8B5-42FA-930F-20A0C7D72813}" presName="conn2-1" presStyleLbl="parChTrans1D2" presStyleIdx="2" presStyleCnt="3"/>
      <dgm:spPr/>
    </dgm:pt>
    <dgm:pt modelId="{61DD2749-2C30-4469-B532-0E76B84BE79F}" type="pres">
      <dgm:prSet presAssocID="{A7E0399C-E8B5-42FA-930F-20A0C7D72813}" presName="connTx" presStyleLbl="parChTrans1D2" presStyleIdx="2" presStyleCnt="3"/>
      <dgm:spPr/>
    </dgm:pt>
    <dgm:pt modelId="{CE96A13C-F2A5-436E-9115-A3EE4E99108D}" type="pres">
      <dgm:prSet presAssocID="{CEF73BC7-40E2-46EB-8510-07DE8112418E}" presName="root2" presStyleCnt="0"/>
      <dgm:spPr/>
    </dgm:pt>
    <dgm:pt modelId="{E24EF64F-E9EF-4BC2-9274-8D98C9607B73}" type="pres">
      <dgm:prSet presAssocID="{CEF73BC7-40E2-46EB-8510-07DE8112418E}" presName="LevelTwoTextNode" presStyleLbl="node2" presStyleIdx="2" presStyleCnt="3">
        <dgm:presLayoutVars>
          <dgm:chPref val="3"/>
        </dgm:presLayoutVars>
      </dgm:prSet>
      <dgm:spPr/>
    </dgm:pt>
    <dgm:pt modelId="{1C251A98-1172-4D92-A723-0DCEAB44D9DD}" type="pres">
      <dgm:prSet presAssocID="{CEF73BC7-40E2-46EB-8510-07DE8112418E}" presName="level3hierChild" presStyleCnt="0"/>
      <dgm:spPr/>
    </dgm:pt>
    <dgm:pt modelId="{6A39BBFB-1892-4928-B069-0367C47B015B}" type="pres">
      <dgm:prSet presAssocID="{6F22E46F-7A8C-4C84-9567-06E76F53DC5C}" presName="conn2-1" presStyleLbl="parChTrans1D3" presStyleIdx="4" presStyleCnt="5"/>
      <dgm:spPr/>
    </dgm:pt>
    <dgm:pt modelId="{88692D2B-67BC-4C6B-85A3-5BE62C1D375E}" type="pres">
      <dgm:prSet presAssocID="{6F22E46F-7A8C-4C84-9567-06E76F53DC5C}" presName="connTx" presStyleLbl="parChTrans1D3" presStyleIdx="4" presStyleCnt="5"/>
      <dgm:spPr/>
    </dgm:pt>
    <dgm:pt modelId="{34C205DC-3A7C-4F46-A1E0-117F02DF9D04}" type="pres">
      <dgm:prSet presAssocID="{E4043CF5-EC79-4869-9636-D07F1D030119}" presName="root2" presStyleCnt="0"/>
      <dgm:spPr/>
    </dgm:pt>
    <dgm:pt modelId="{0144E6CB-69DB-4155-BF64-80C00B82457A}" type="pres">
      <dgm:prSet presAssocID="{E4043CF5-EC79-4869-9636-D07F1D030119}" presName="LevelTwoTextNode" presStyleLbl="node3" presStyleIdx="4" presStyleCnt="5">
        <dgm:presLayoutVars>
          <dgm:chPref val="3"/>
        </dgm:presLayoutVars>
      </dgm:prSet>
      <dgm:spPr/>
    </dgm:pt>
    <dgm:pt modelId="{66174413-0525-4B9E-9715-5DFF82AF90D2}" type="pres">
      <dgm:prSet presAssocID="{E4043CF5-EC79-4869-9636-D07F1D030119}" presName="level3hierChild" presStyleCnt="0"/>
      <dgm:spPr/>
    </dgm:pt>
  </dgm:ptLst>
  <dgm:cxnLst>
    <dgm:cxn modelId="{B8445F03-E798-4021-8AD9-A6C501D7DC93}" type="presOf" srcId="{076C0C5E-DF69-435F-B507-801655DA3EB8}" destId="{F7AA375B-3653-4032-BDCC-D8D2A6C660C8}" srcOrd="0" destOrd="0" presId="urn:microsoft.com/office/officeart/2005/8/layout/hierarchy2"/>
    <dgm:cxn modelId="{FC153004-31A7-4FC6-8980-8267B8CE4876}" srcId="{B803EAEA-A36D-4AC0-B08E-89C20ED59A7A}" destId="{6144DA19-44C2-4840-BA86-467CAC17E61E}" srcOrd="2" destOrd="0" parTransId="{8CE97A3B-C9BE-4D1B-B3CA-D939EDCC6A6F}" sibTransId="{63CD5456-6AE1-4C1D-B729-9C69C69DE955}"/>
    <dgm:cxn modelId="{AC7FF605-F178-4D9E-A0A5-39ACDDB4792F}" type="presOf" srcId="{348B0677-3355-4F59-A28A-8598FFCE1CD2}" destId="{51D78D0E-644A-496B-B5C1-DD06D27ADC01}" srcOrd="0" destOrd="0" presId="urn:microsoft.com/office/officeart/2005/8/layout/hierarchy2"/>
    <dgm:cxn modelId="{C78E7B09-8E7C-469E-A4FD-2E4F3ED054F1}" type="presOf" srcId="{6BF30C62-B1B9-4153-8E62-44E9A490FEC2}" destId="{EC2F7FF7-5908-4116-9F1D-17CFD0B192C4}" srcOrd="0" destOrd="0" presId="urn:microsoft.com/office/officeart/2005/8/layout/hierarchy2"/>
    <dgm:cxn modelId="{94D4660A-379E-4ACD-AE26-D3FE0FEDB7FD}" srcId="{F493BFC7-A09C-4305-B24B-2BFB3A1AEBC7}" destId="{514DA0E4-EF3C-48BA-8F4B-5BDD343D3B37}" srcOrd="1" destOrd="0" parTransId="{A215BB07-D533-4F9E-8360-053535EFC491}" sibTransId="{AD13A526-8DEF-4FD9-9F62-14DC7FB72B54}"/>
    <dgm:cxn modelId="{66668B0D-7016-403C-9D17-AA11227F7EA2}" srcId="{D2F4AF9F-BFE7-4673-9AD2-8F14ADBC8EFD}" destId="{F493BFC7-A09C-4305-B24B-2BFB3A1AEBC7}" srcOrd="0" destOrd="0" parTransId="{8B997507-3423-4673-9D34-F9279BC6955D}" sibTransId="{A708C804-2683-458D-9AEB-126038F3476E}"/>
    <dgm:cxn modelId="{7961960F-4B07-4016-A594-7B19B748C4FC}" srcId="{BCFF3542-5445-4C01-AD22-32FB45E28C6D}" destId="{348B0677-3355-4F59-A28A-8598FFCE1CD2}" srcOrd="2" destOrd="0" parTransId="{EE8C2FE8-BE4A-48AF-972F-192BE1F7A631}" sibTransId="{0D149788-5700-4770-9E53-6AAFF7F667D7}"/>
    <dgm:cxn modelId="{A853EF0F-A69D-4EF4-B0F1-66F1719995AB}" type="presOf" srcId="{58DA08A7-3DB5-40CC-94CF-08292CC8540B}" destId="{3671083D-8816-44B5-95FA-AD9D71232176}" srcOrd="0" destOrd="0" presId="urn:microsoft.com/office/officeart/2005/8/layout/hierarchy2"/>
    <dgm:cxn modelId="{193FC811-72B9-4736-A078-543547EA7687}" type="presOf" srcId="{5CEBB0DC-5757-432E-BD0A-6EE773AD77B6}" destId="{33225FB8-1368-41EA-80A5-8AB484B73D58}" srcOrd="1" destOrd="0" presId="urn:microsoft.com/office/officeart/2005/8/layout/hierarchy2"/>
    <dgm:cxn modelId="{F8AF8214-0C98-4603-801B-099A20890A48}" type="presOf" srcId="{D2F4AF9F-BFE7-4673-9AD2-8F14ADBC8EFD}" destId="{2C62F460-3370-498B-9C79-C95CB28864B3}" srcOrd="0" destOrd="0" presId="urn:microsoft.com/office/officeart/2005/8/layout/hierarchy2"/>
    <dgm:cxn modelId="{674B5115-A603-4E30-9D66-EE6265A7963B}" srcId="{8BF79E63-4E65-424B-948D-85B97AED6D41}" destId="{BCFF3542-5445-4C01-AD22-32FB45E28C6D}" srcOrd="0" destOrd="0" parTransId="{5CEBB0DC-5757-432E-BD0A-6EE773AD77B6}" sibTransId="{6BEC42AE-4E68-4663-B91E-DB1B8F394CFF}"/>
    <dgm:cxn modelId="{53ADDB19-4D0D-4663-8593-0CDA498699D6}" srcId="{BCFF3542-5445-4C01-AD22-32FB45E28C6D}" destId="{A62700CA-878E-4C28-817D-2DAF2A4E4A52}" srcOrd="1" destOrd="0" parTransId="{559FF755-0E50-47BE-8AC8-C39ED265D086}" sibTransId="{2B9A7816-0BC1-42AD-9A29-4409E51E4776}"/>
    <dgm:cxn modelId="{D48B8A1E-32B7-4097-8B8A-18AA41F52F2D}" type="presOf" srcId="{8786B047-0D06-46F1-A184-C58DE50E7727}" destId="{1738BAA6-54EC-4180-AC00-F0FACCECBEB5}" srcOrd="0" destOrd="0" presId="urn:microsoft.com/office/officeart/2005/8/layout/hierarchy2"/>
    <dgm:cxn modelId="{DEF82422-EDEF-4E3C-BBC1-CBFBAA0886D5}" srcId="{B803EAEA-A36D-4AC0-B08E-89C20ED59A7A}" destId="{7B15E4B1-EA14-4B38-96E8-6D88EDE91158}" srcOrd="1" destOrd="0" parTransId="{7BC08892-76B9-4779-8A5B-B040805401D5}" sibTransId="{3CD2329F-36A3-414D-8538-FB23B6503F94}"/>
    <dgm:cxn modelId="{E9827123-A496-4264-B34D-29A0442A6E62}" type="presOf" srcId="{BCFF3542-5445-4C01-AD22-32FB45E28C6D}" destId="{8E2D8F21-61E5-4531-998A-FBB8932FDBEB}" srcOrd="0" destOrd="0" presId="urn:microsoft.com/office/officeart/2005/8/layout/hierarchy2"/>
    <dgm:cxn modelId="{2313FE28-6E3B-4178-944C-1ECB36E6A901}" type="presOf" srcId="{2B35BD48-C3A5-4583-9F37-ADFB60441618}" destId="{9505D559-C98D-414B-B51B-5C186154A468}" srcOrd="0" destOrd="0" presId="urn:microsoft.com/office/officeart/2005/8/layout/hierarchy2"/>
    <dgm:cxn modelId="{8CB4F32A-5821-4CB9-98E8-8BC23DCB628B}" type="presOf" srcId="{EE8C2FE8-BE4A-48AF-972F-192BE1F7A631}" destId="{4041FA2C-51E9-436F-860F-06DEB36B2E75}" srcOrd="1" destOrd="0" presId="urn:microsoft.com/office/officeart/2005/8/layout/hierarchy2"/>
    <dgm:cxn modelId="{5641E92B-BEA6-49D4-AC90-091D24DEA58C}" srcId="{514DA0E4-EF3C-48BA-8F4B-5BDD343D3B37}" destId="{28E8F3F2-DEBF-4A44-B1DC-BD06A040FC7E}" srcOrd="0" destOrd="0" parTransId="{FFAC5823-A0DB-4456-9052-0B256F60B38A}" sibTransId="{366625F8-AD99-46CB-9504-8A1D6DD8CE16}"/>
    <dgm:cxn modelId="{7983342C-C1C2-48A5-892C-0F35C0485F58}" type="presOf" srcId="{4F759944-0A5C-4F0B-BFF1-732AE8572FD6}" destId="{D477FC6F-3BD8-4A20-A212-D35D38A19DCA}" srcOrd="0" destOrd="0" presId="urn:microsoft.com/office/officeart/2005/8/layout/hierarchy2"/>
    <dgm:cxn modelId="{E0870E33-1BE2-469B-8359-56CE3E3FFE99}" type="presOf" srcId="{FFAC5823-A0DB-4456-9052-0B256F60B38A}" destId="{FA32728B-FDF5-45EF-9509-48F435639D3F}" srcOrd="1" destOrd="0" presId="urn:microsoft.com/office/officeart/2005/8/layout/hierarchy2"/>
    <dgm:cxn modelId="{6A694A39-3C4A-4F2B-BE6C-5EB24EB99718}" type="presOf" srcId="{5FD83CF0-B376-484B-9C23-B997EFE6ADE0}" destId="{46F54D3A-FD21-46AA-BA63-070A249D8138}" srcOrd="0" destOrd="0" presId="urn:microsoft.com/office/officeart/2005/8/layout/hierarchy2"/>
    <dgm:cxn modelId="{2C4BBE3A-69DF-4E8B-8005-CEB5929A6D77}" type="presOf" srcId="{559FF755-0E50-47BE-8AC8-C39ED265D086}" destId="{FA4B6599-0C6B-4B67-8ECC-C622630CCCC1}" srcOrd="1" destOrd="0" presId="urn:microsoft.com/office/officeart/2005/8/layout/hierarchy2"/>
    <dgm:cxn modelId="{1FA19F5B-C6BC-4D88-B360-C9A2FAD11FF7}" type="presOf" srcId="{2B35BD48-C3A5-4583-9F37-ADFB60441618}" destId="{A5466B69-C589-4363-85C2-3346BCAC1FA2}" srcOrd="1" destOrd="0" presId="urn:microsoft.com/office/officeart/2005/8/layout/hierarchy2"/>
    <dgm:cxn modelId="{CCE8365C-5748-4E68-97C6-8D7E58FFFAEA}" type="presOf" srcId="{F493BFC7-A09C-4305-B24B-2BFB3A1AEBC7}" destId="{67A428D0-2391-4ACA-AC9B-7D9DFC9B8B6D}" srcOrd="0" destOrd="0" presId="urn:microsoft.com/office/officeart/2005/8/layout/hierarchy2"/>
    <dgm:cxn modelId="{1F219E5C-BF47-4BF0-A8B9-655FD49F2F85}" srcId="{8BF79E63-4E65-424B-948D-85B97AED6D41}" destId="{6BF30C62-B1B9-4153-8E62-44E9A490FEC2}" srcOrd="1" destOrd="0" parTransId="{E585FFA2-F004-4DD7-953C-657F84EEFF04}" sibTransId="{C1F0DDB7-AED5-446A-9E84-EB92B21EA9D9}"/>
    <dgm:cxn modelId="{74FE2E5E-CACB-4C13-B928-31E894FACCDA}" srcId="{B803EAEA-A36D-4AC0-B08E-89C20ED59A7A}" destId="{4F759944-0A5C-4F0B-BFF1-732AE8572FD6}" srcOrd="0" destOrd="0" parTransId="{076C0C5E-DF69-435F-B507-801655DA3EB8}" sibTransId="{F2015555-523F-418D-B6A8-A8493E0085E3}"/>
    <dgm:cxn modelId="{BF16D862-629D-42ED-8F9E-0659EC2A7493}" type="presOf" srcId="{A62700CA-878E-4C28-817D-2DAF2A4E4A52}" destId="{4CFC0F5C-3289-4F9B-B123-F69A85C87172}" srcOrd="0" destOrd="0" presId="urn:microsoft.com/office/officeart/2005/8/layout/hierarchy2"/>
    <dgm:cxn modelId="{B5E1F163-02E7-475F-9372-0F0DAA2CE98E}" type="presOf" srcId="{E585FFA2-F004-4DD7-953C-657F84EEFF04}" destId="{D18F955A-813A-43D8-92E4-CB24656889FD}" srcOrd="0" destOrd="0" presId="urn:microsoft.com/office/officeart/2005/8/layout/hierarchy2"/>
    <dgm:cxn modelId="{00D93D45-7B56-499A-93F7-B6530624E994}" srcId="{28E8F3F2-DEBF-4A44-B1DC-BD06A040FC7E}" destId="{5FD83CF0-B376-484B-9C23-B997EFE6ADE0}" srcOrd="0" destOrd="0" parTransId="{58DA08A7-3DB5-40CC-94CF-08292CC8540B}" sibTransId="{88F56610-1FEE-43A0-99D7-498D5F2FF2C4}"/>
    <dgm:cxn modelId="{C55A5647-F786-4324-A2A8-8793CE639896}" type="presOf" srcId="{8CE97A3B-C9BE-4D1B-B3CA-D939EDCC6A6F}" destId="{9A621647-41AE-4E53-A620-F588089A1349}" srcOrd="0" destOrd="0" presId="urn:microsoft.com/office/officeart/2005/8/layout/hierarchy2"/>
    <dgm:cxn modelId="{067B1148-E98F-4E20-891B-31183F6EB153}" srcId="{BCFF3542-5445-4C01-AD22-32FB45E28C6D}" destId="{B803EAEA-A36D-4AC0-B08E-89C20ED59A7A}" srcOrd="0" destOrd="0" parTransId="{D1BDEE46-0AB0-4EC7-B940-B4E293D6C0B0}" sibTransId="{B4DC85BF-18E0-4263-8FA8-5C65AA932710}"/>
    <dgm:cxn modelId="{5C286F68-41EB-42F9-8667-95978CF857C9}" type="presOf" srcId="{076C0C5E-DF69-435F-B507-801655DA3EB8}" destId="{F68D04E8-E6B4-4B2D-B95E-C5F464740566}" srcOrd="1" destOrd="0" presId="urn:microsoft.com/office/officeart/2005/8/layout/hierarchy2"/>
    <dgm:cxn modelId="{0A2F1D4C-EE00-48C4-A98E-D2158D778C92}" type="presOf" srcId="{7B15E4B1-EA14-4B38-96E8-6D88EDE91158}" destId="{E95BAA66-0923-4FE0-8D5C-94BB8F357B42}" srcOrd="0" destOrd="0" presId="urn:microsoft.com/office/officeart/2005/8/layout/hierarchy2"/>
    <dgm:cxn modelId="{CD054150-0227-4303-B473-37C01223371B}" type="presOf" srcId="{514DA0E4-EF3C-48BA-8F4B-5BDD343D3B37}" destId="{3A84E333-D8AD-4874-8338-10FAA3FC8816}" srcOrd="0" destOrd="0" presId="urn:microsoft.com/office/officeart/2005/8/layout/hierarchy2"/>
    <dgm:cxn modelId="{A38DF872-A543-4384-8230-8CEF81490DA9}" type="presOf" srcId="{FFAC5823-A0DB-4456-9052-0B256F60B38A}" destId="{E7E2D2DD-7140-4ABA-A500-E3E368F02742}" srcOrd="0" destOrd="0" presId="urn:microsoft.com/office/officeart/2005/8/layout/hierarchy2"/>
    <dgm:cxn modelId="{6CEA5154-21DA-4D38-8DFD-2542C2D8384B}" srcId="{F493BFC7-A09C-4305-B24B-2BFB3A1AEBC7}" destId="{8BF79E63-4E65-424B-948D-85B97AED6D41}" srcOrd="0" destOrd="0" parTransId="{8786B047-0D06-46F1-A184-C58DE50E7727}" sibTransId="{A653038C-405E-4658-A805-4539D27ADF9F}"/>
    <dgm:cxn modelId="{08845354-E240-41C0-8257-571B450DEB65}" type="presOf" srcId="{88DFD75E-0482-4A83-B836-D8B05CC1181C}" destId="{20DC8658-AB4C-4B44-9F7F-4118302E0F8E}" srcOrd="0" destOrd="0" presId="urn:microsoft.com/office/officeart/2005/8/layout/hierarchy2"/>
    <dgm:cxn modelId="{4D156955-3857-483E-877D-D2E3D27C0729}" type="presOf" srcId="{58DA08A7-3DB5-40CC-94CF-08292CC8540B}" destId="{98026E58-295B-4EB1-87D8-5EE362AAC83B}" srcOrd="1" destOrd="0" presId="urn:microsoft.com/office/officeart/2005/8/layout/hierarchy2"/>
    <dgm:cxn modelId="{504DCF55-284F-4A20-B5D8-1C35F956A558}" type="presOf" srcId="{EE8C2FE8-BE4A-48AF-972F-192BE1F7A631}" destId="{488D53E8-384B-4BF4-9A09-188C3DC26C58}" srcOrd="0" destOrd="0" presId="urn:microsoft.com/office/officeart/2005/8/layout/hierarchy2"/>
    <dgm:cxn modelId="{8DECA856-89AF-493F-A5E4-A899E6BB88D0}" type="presOf" srcId="{A7E0399C-E8B5-42FA-930F-20A0C7D72813}" destId="{8D589A65-1B2A-498F-8CEC-94378F16297B}" srcOrd="0" destOrd="0" presId="urn:microsoft.com/office/officeart/2005/8/layout/hierarchy2"/>
    <dgm:cxn modelId="{19FBA47B-1505-476A-B072-7E60E76304F5}" type="presOf" srcId="{8BF79E63-4E65-424B-948D-85B97AED6D41}" destId="{E832B395-2B27-476D-A912-C83EB8721967}" srcOrd="0" destOrd="0" presId="urn:microsoft.com/office/officeart/2005/8/layout/hierarchy2"/>
    <dgm:cxn modelId="{5FF56183-51F2-46DC-B9F0-3B06EA50B48F}" type="presOf" srcId="{892C60B9-25DF-433C-B86D-5EC8EC3DBC7E}" destId="{0D4E5F30-3E42-4474-AEAD-5FEC472FA2A4}" srcOrd="0" destOrd="0" presId="urn:microsoft.com/office/officeart/2005/8/layout/hierarchy2"/>
    <dgm:cxn modelId="{1DCEFC87-1244-4248-AE88-89B06060A9C8}" type="presOf" srcId="{7BC08892-76B9-4779-8A5B-B040805401D5}" destId="{B6283A96-9803-4A25-9441-40D2D27DD15F}" srcOrd="0" destOrd="0" presId="urn:microsoft.com/office/officeart/2005/8/layout/hierarchy2"/>
    <dgm:cxn modelId="{97DEAC8C-ED97-420A-9037-0B59C2E35C68}" srcId="{88DFD75E-0482-4A83-B836-D8B05CC1181C}" destId="{892C60B9-25DF-433C-B86D-5EC8EC3DBC7E}" srcOrd="0" destOrd="0" parTransId="{0A3B4B92-6E67-43DE-9C07-9C50D7D3B26B}" sibTransId="{C84EAA03-0D09-48D7-8BCE-33BAE71D6543}"/>
    <dgm:cxn modelId="{FDB1458D-336D-488A-9AF9-5C7E62757A3E}" type="presOf" srcId="{559FF755-0E50-47BE-8AC8-C39ED265D086}" destId="{359EC49F-7990-4E5E-AC83-99D9D0467FFA}" srcOrd="0" destOrd="0" presId="urn:microsoft.com/office/officeart/2005/8/layout/hierarchy2"/>
    <dgm:cxn modelId="{A2C8F594-1531-4740-BD2D-24643F529480}" type="presOf" srcId="{CEF73BC7-40E2-46EB-8510-07DE8112418E}" destId="{E24EF64F-E9EF-4BC2-9274-8D98C9607B73}" srcOrd="0" destOrd="0" presId="urn:microsoft.com/office/officeart/2005/8/layout/hierarchy2"/>
    <dgm:cxn modelId="{3C006E9A-90C3-492D-9B46-F51CC54388B2}" type="presOf" srcId="{0A3B4B92-6E67-43DE-9C07-9C50D7D3B26B}" destId="{579E05E9-855A-4815-8803-E12388EA7DFA}" srcOrd="0" destOrd="0" presId="urn:microsoft.com/office/officeart/2005/8/layout/hierarchy2"/>
    <dgm:cxn modelId="{F6C7B59A-FF86-4FCD-B320-FAB48E5416E9}" type="presOf" srcId="{8CE97A3B-C9BE-4D1B-B3CA-D939EDCC6A6F}" destId="{A0E3476A-E4C7-4535-9653-07E399408231}" srcOrd="1" destOrd="0" presId="urn:microsoft.com/office/officeart/2005/8/layout/hierarchy2"/>
    <dgm:cxn modelId="{287C0C9C-4DE7-4DF5-8166-895EA50F02BD}" type="presOf" srcId="{A7E0399C-E8B5-42FA-930F-20A0C7D72813}" destId="{61DD2749-2C30-4469-B532-0E76B84BE79F}" srcOrd="1" destOrd="0" presId="urn:microsoft.com/office/officeart/2005/8/layout/hierarchy2"/>
    <dgm:cxn modelId="{3089169D-CE44-46AB-A965-3AE0E189A8E9}" type="presOf" srcId="{D1BDEE46-0AB0-4EC7-B940-B4E293D6C0B0}" destId="{3122D0B1-7F67-4AE4-AAF6-C549C8BB78B8}" srcOrd="0" destOrd="0" presId="urn:microsoft.com/office/officeart/2005/8/layout/hierarchy2"/>
    <dgm:cxn modelId="{A0FF88A0-2B50-496C-9153-BC648CDD9CC2}" type="presOf" srcId="{D1BDEE46-0AB0-4EC7-B940-B4E293D6C0B0}" destId="{7BD57132-61EC-4A42-B245-F1D1035F730D}" srcOrd="1" destOrd="0" presId="urn:microsoft.com/office/officeart/2005/8/layout/hierarchy2"/>
    <dgm:cxn modelId="{0C312AAB-A959-424F-9724-84A8ADBE6163}" type="presOf" srcId="{6144DA19-44C2-4840-BA86-467CAC17E61E}" destId="{87C8185C-C9D9-4F31-9CD8-E0E11DD370A9}" srcOrd="0" destOrd="0" presId="urn:microsoft.com/office/officeart/2005/8/layout/hierarchy2"/>
    <dgm:cxn modelId="{CAF1ECB5-B8F7-4BCA-84FC-C80B07B8B72B}" type="presOf" srcId="{E4043CF5-EC79-4869-9636-D07F1D030119}" destId="{0144E6CB-69DB-4155-BF64-80C00B82457A}" srcOrd="0" destOrd="0" presId="urn:microsoft.com/office/officeart/2005/8/layout/hierarchy2"/>
    <dgm:cxn modelId="{EF3DD1CF-97EF-46C0-8106-1BE37C4D0F58}" type="presOf" srcId="{B803EAEA-A36D-4AC0-B08E-89C20ED59A7A}" destId="{C5FEAF9B-913C-42F0-AA66-54770A3DADCC}" srcOrd="0" destOrd="0" presId="urn:microsoft.com/office/officeart/2005/8/layout/hierarchy2"/>
    <dgm:cxn modelId="{E44482D2-DEE7-4A0D-AED0-65B42109142D}" type="presOf" srcId="{7BC08892-76B9-4779-8A5B-B040805401D5}" destId="{BE61B67E-19FC-421A-AFFD-45725E20578E}" srcOrd="1" destOrd="0" presId="urn:microsoft.com/office/officeart/2005/8/layout/hierarchy2"/>
    <dgm:cxn modelId="{85FAF7D5-98CA-4B2A-88B7-1E84822F5B75}" type="presOf" srcId="{8786B047-0D06-46F1-A184-C58DE50E7727}" destId="{88070794-C853-4ABE-9987-FF19345FCAD6}" srcOrd="1" destOrd="0" presId="urn:microsoft.com/office/officeart/2005/8/layout/hierarchy2"/>
    <dgm:cxn modelId="{ABA1E7D6-69EE-43F4-B243-9A53E4C4E55C}" srcId="{CEF73BC7-40E2-46EB-8510-07DE8112418E}" destId="{E4043CF5-EC79-4869-9636-D07F1D030119}" srcOrd="0" destOrd="0" parTransId="{6F22E46F-7A8C-4C84-9567-06E76F53DC5C}" sibTransId="{36934DFC-D729-4DEB-A916-2BBE3F5C2D87}"/>
    <dgm:cxn modelId="{490217D7-158F-4763-835E-1A5E5E9A7C39}" type="presOf" srcId="{5CEBB0DC-5757-432E-BD0A-6EE773AD77B6}" destId="{35B79A14-3AF4-4212-9ECD-9C648FB3C417}" srcOrd="0" destOrd="0" presId="urn:microsoft.com/office/officeart/2005/8/layout/hierarchy2"/>
    <dgm:cxn modelId="{F37963DB-C92B-427D-8647-CF3BBEF67286}" srcId="{F493BFC7-A09C-4305-B24B-2BFB3A1AEBC7}" destId="{CEF73BC7-40E2-46EB-8510-07DE8112418E}" srcOrd="2" destOrd="0" parTransId="{A7E0399C-E8B5-42FA-930F-20A0C7D72813}" sibTransId="{17A8A13E-3512-471E-9FB9-B4719ED9D9B3}"/>
    <dgm:cxn modelId="{D8F6FEE3-70E8-4769-8497-EC5200DCEED1}" type="presOf" srcId="{28E8F3F2-DEBF-4A44-B1DC-BD06A040FC7E}" destId="{7D1E400B-1E31-4866-99B0-1BFD0D8ABE8D}" srcOrd="0" destOrd="0" presId="urn:microsoft.com/office/officeart/2005/8/layout/hierarchy2"/>
    <dgm:cxn modelId="{E2647FE7-B8D1-4BE4-92B0-86EF964F060A}" type="presOf" srcId="{6F22E46F-7A8C-4C84-9567-06E76F53DC5C}" destId="{6A39BBFB-1892-4928-B069-0367C47B015B}" srcOrd="0" destOrd="0" presId="urn:microsoft.com/office/officeart/2005/8/layout/hierarchy2"/>
    <dgm:cxn modelId="{490AF2E7-D045-40FD-B965-B8FD00FE237D}" type="presOf" srcId="{0A3B4B92-6E67-43DE-9C07-9C50D7D3B26B}" destId="{BE29682B-4F33-4892-8723-C676404D557E}" srcOrd="1" destOrd="0" presId="urn:microsoft.com/office/officeart/2005/8/layout/hierarchy2"/>
    <dgm:cxn modelId="{863CD1F7-F100-4F40-848B-E4221259EDC5}" type="presOf" srcId="{E585FFA2-F004-4DD7-953C-657F84EEFF04}" destId="{EBB91E75-6FBA-44AC-A9F5-6DD834359B6A}" srcOrd="1" destOrd="0" presId="urn:microsoft.com/office/officeart/2005/8/layout/hierarchy2"/>
    <dgm:cxn modelId="{271312FB-C3D5-4636-8A3D-A12090FDB089}" srcId="{514DA0E4-EF3C-48BA-8F4B-5BDD343D3B37}" destId="{88DFD75E-0482-4A83-B836-D8B05CC1181C}" srcOrd="1" destOrd="0" parTransId="{2B35BD48-C3A5-4583-9F37-ADFB60441618}" sibTransId="{95B4606E-2A7F-451C-AF8B-44CA09C9ED0D}"/>
    <dgm:cxn modelId="{5B3909FC-443E-4AC3-95CA-7B0E7653098F}" type="presOf" srcId="{A215BB07-D533-4F9E-8360-053535EFC491}" destId="{81EA47B1-43C8-43A8-B3E5-91763AA303F7}" srcOrd="1" destOrd="0" presId="urn:microsoft.com/office/officeart/2005/8/layout/hierarchy2"/>
    <dgm:cxn modelId="{1A2FC5FC-8A8E-4127-90E9-FCDF530CD003}" type="presOf" srcId="{A215BB07-D533-4F9E-8360-053535EFC491}" destId="{B05D4E1E-6286-46E3-9F7F-31927E28CE0C}" srcOrd="0" destOrd="0" presId="urn:microsoft.com/office/officeart/2005/8/layout/hierarchy2"/>
    <dgm:cxn modelId="{76EB58FE-64FD-4337-AF82-042D0BF1CDA3}" type="presOf" srcId="{6F22E46F-7A8C-4C84-9567-06E76F53DC5C}" destId="{88692D2B-67BC-4C6B-85A3-5BE62C1D375E}" srcOrd="1" destOrd="0" presId="urn:microsoft.com/office/officeart/2005/8/layout/hierarchy2"/>
    <dgm:cxn modelId="{D60DB1C4-C4C8-4629-BDF1-C2B67F974AEE}" type="presParOf" srcId="{2C62F460-3370-498B-9C79-C95CB28864B3}" destId="{8E03FFF9-9A35-4F77-B4F6-77D4C8CD28D2}" srcOrd="0" destOrd="0" presId="urn:microsoft.com/office/officeart/2005/8/layout/hierarchy2"/>
    <dgm:cxn modelId="{946ED180-A329-4887-A5E4-7910A53219C0}" type="presParOf" srcId="{8E03FFF9-9A35-4F77-B4F6-77D4C8CD28D2}" destId="{67A428D0-2391-4ACA-AC9B-7D9DFC9B8B6D}" srcOrd="0" destOrd="0" presId="urn:microsoft.com/office/officeart/2005/8/layout/hierarchy2"/>
    <dgm:cxn modelId="{50ADCCFA-B91E-4D42-B7C2-723BAA0E70E6}" type="presParOf" srcId="{8E03FFF9-9A35-4F77-B4F6-77D4C8CD28D2}" destId="{ECFE8BB6-FE55-444D-864E-3F4A9653961F}" srcOrd="1" destOrd="0" presId="urn:microsoft.com/office/officeart/2005/8/layout/hierarchy2"/>
    <dgm:cxn modelId="{84BE91E0-C2D7-400E-819E-1D1CB12C73DA}" type="presParOf" srcId="{ECFE8BB6-FE55-444D-864E-3F4A9653961F}" destId="{1738BAA6-54EC-4180-AC00-F0FACCECBEB5}" srcOrd="0" destOrd="0" presId="urn:microsoft.com/office/officeart/2005/8/layout/hierarchy2"/>
    <dgm:cxn modelId="{AD075CE9-218E-4222-814A-2EE9628D0DAE}" type="presParOf" srcId="{1738BAA6-54EC-4180-AC00-F0FACCECBEB5}" destId="{88070794-C853-4ABE-9987-FF19345FCAD6}" srcOrd="0" destOrd="0" presId="urn:microsoft.com/office/officeart/2005/8/layout/hierarchy2"/>
    <dgm:cxn modelId="{FC775017-D11E-458E-AEB5-98F18EDF0DBE}" type="presParOf" srcId="{ECFE8BB6-FE55-444D-864E-3F4A9653961F}" destId="{B2106949-A175-48DB-BCED-AC8556D024BB}" srcOrd="1" destOrd="0" presId="urn:microsoft.com/office/officeart/2005/8/layout/hierarchy2"/>
    <dgm:cxn modelId="{CC2BD18E-DE7A-42EC-A2B0-1B4597CAF310}" type="presParOf" srcId="{B2106949-A175-48DB-BCED-AC8556D024BB}" destId="{E832B395-2B27-476D-A912-C83EB8721967}" srcOrd="0" destOrd="0" presId="urn:microsoft.com/office/officeart/2005/8/layout/hierarchy2"/>
    <dgm:cxn modelId="{CE53C29C-FB8D-4F51-8645-432E3C557F01}" type="presParOf" srcId="{B2106949-A175-48DB-BCED-AC8556D024BB}" destId="{D7D79FA1-5305-469A-BC89-C9C40D268A66}" srcOrd="1" destOrd="0" presId="urn:microsoft.com/office/officeart/2005/8/layout/hierarchy2"/>
    <dgm:cxn modelId="{6803618B-7020-4A17-ABD9-69D4A265DA8B}" type="presParOf" srcId="{D7D79FA1-5305-469A-BC89-C9C40D268A66}" destId="{35B79A14-3AF4-4212-9ECD-9C648FB3C417}" srcOrd="0" destOrd="0" presId="urn:microsoft.com/office/officeart/2005/8/layout/hierarchy2"/>
    <dgm:cxn modelId="{57399901-66A4-4B46-9BF8-5A27E8594DC7}" type="presParOf" srcId="{35B79A14-3AF4-4212-9ECD-9C648FB3C417}" destId="{33225FB8-1368-41EA-80A5-8AB484B73D58}" srcOrd="0" destOrd="0" presId="urn:microsoft.com/office/officeart/2005/8/layout/hierarchy2"/>
    <dgm:cxn modelId="{9E8FAFCD-8707-4EC2-A433-91E99AAEEB45}" type="presParOf" srcId="{D7D79FA1-5305-469A-BC89-C9C40D268A66}" destId="{B28DE892-B37F-46E3-A3D1-EF1470581DB5}" srcOrd="1" destOrd="0" presId="urn:microsoft.com/office/officeart/2005/8/layout/hierarchy2"/>
    <dgm:cxn modelId="{ACF9EC7C-5C97-4608-A39F-54B52476573E}" type="presParOf" srcId="{B28DE892-B37F-46E3-A3D1-EF1470581DB5}" destId="{8E2D8F21-61E5-4531-998A-FBB8932FDBEB}" srcOrd="0" destOrd="0" presId="urn:microsoft.com/office/officeart/2005/8/layout/hierarchy2"/>
    <dgm:cxn modelId="{6A15B8D8-0437-44E1-A649-0D7AB09CBB91}" type="presParOf" srcId="{B28DE892-B37F-46E3-A3D1-EF1470581DB5}" destId="{EF4675D0-1191-4953-8727-7959776B203F}" srcOrd="1" destOrd="0" presId="urn:microsoft.com/office/officeart/2005/8/layout/hierarchy2"/>
    <dgm:cxn modelId="{0F98C6BF-7A0C-4123-BE5B-27DB9A5139E5}" type="presParOf" srcId="{EF4675D0-1191-4953-8727-7959776B203F}" destId="{3122D0B1-7F67-4AE4-AAF6-C549C8BB78B8}" srcOrd="0" destOrd="0" presId="urn:microsoft.com/office/officeart/2005/8/layout/hierarchy2"/>
    <dgm:cxn modelId="{78E0F202-C682-4346-925A-06F84D8CAD66}" type="presParOf" srcId="{3122D0B1-7F67-4AE4-AAF6-C549C8BB78B8}" destId="{7BD57132-61EC-4A42-B245-F1D1035F730D}" srcOrd="0" destOrd="0" presId="urn:microsoft.com/office/officeart/2005/8/layout/hierarchy2"/>
    <dgm:cxn modelId="{7A036461-B86F-442C-90E7-B889C41A55AF}" type="presParOf" srcId="{EF4675D0-1191-4953-8727-7959776B203F}" destId="{6012CE8E-AA5B-484F-8BB1-FC113A777747}" srcOrd="1" destOrd="0" presId="urn:microsoft.com/office/officeart/2005/8/layout/hierarchy2"/>
    <dgm:cxn modelId="{8862D82C-F09C-4A58-8462-227D96604F03}" type="presParOf" srcId="{6012CE8E-AA5B-484F-8BB1-FC113A777747}" destId="{C5FEAF9B-913C-42F0-AA66-54770A3DADCC}" srcOrd="0" destOrd="0" presId="urn:microsoft.com/office/officeart/2005/8/layout/hierarchy2"/>
    <dgm:cxn modelId="{539C3C91-187E-4738-A7B7-2D3CE6E7B3F8}" type="presParOf" srcId="{6012CE8E-AA5B-484F-8BB1-FC113A777747}" destId="{5D0B0610-FE69-4636-BA46-143DC27ECB8C}" srcOrd="1" destOrd="0" presId="urn:microsoft.com/office/officeart/2005/8/layout/hierarchy2"/>
    <dgm:cxn modelId="{24D4E118-477E-4DB2-9E89-ED9CCE3C8ED9}" type="presParOf" srcId="{5D0B0610-FE69-4636-BA46-143DC27ECB8C}" destId="{F7AA375B-3653-4032-BDCC-D8D2A6C660C8}" srcOrd="0" destOrd="0" presId="urn:microsoft.com/office/officeart/2005/8/layout/hierarchy2"/>
    <dgm:cxn modelId="{B620E81C-1603-45FF-9E9B-B7FAA9C92005}" type="presParOf" srcId="{F7AA375B-3653-4032-BDCC-D8D2A6C660C8}" destId="{F68D04E8-E6B4-4B2D-B95E-C5F464740566}" srcOrd="0" destOrd="0" presId="urn:microsoft.com/office/officeart/2005/8/layout/hierarchy2"/>
    <dgm:cxn modelId="{1E2E3DFA-F38C-48B5-A78E-239E17DF13BA}" type="presParOf" srcId="{5D0B0610-FE69-4636-BA46-143DC27ECB8C}" destId="{850CAAFD-8697-45F5-A629-E494E99B02F5}" srcOrd="1" destOrd="0" presId="urn:microsoft.com/office/officeart/2005/8/layout/hierarchy2"/>
    <dgm:cxn modelId="{FCF309B2-3B60-4305-AA9C-C236713FB70D}" type="presParOf" srcId="{850CAAFD-8697-45F5-A629-E494E99B02F5}" destId="{D477FC6F-3BD8-4A20-A212-D35D38A19DCA}" srcOrd="0" destOrd="0" presId="urn:microsoft.com/office/officeart/2005/8/layout/hierarchy2"/>
    <dgm:cxn modelId="{9C4B2DF9-B914-432A-85EB-FF443B79F3FB}" type="presParOf" srcId="{850CAAFD-8697-45F5-A629-E494E99B02F5}" destId="{2176D763-D770-448E-96F2-18B153203365}" srcOrd="1" destOrd="0" presId="urn:microsoft.com/office/officeart/2005/8/layout/hierarchy2"/>
    <dgm:cxn modelId="{56E5FD12-458A-4F5A-928F-03FB42A5407E}" type="presParOf" srcId="{5D0B0610-FE69-4636-BA46-143DC27ECB8C}" destId="{B6283A96-9803-4A25-9441-40D2D27DD15F}" srcOrd="2" destOrd="0" presId="urn:microsoft.com/office/officeart/2005/8/layout/hierarchy2"/>
    <dgm:cxn modelId="{E2E94284-F4FA-4B22-BB7E-768805F3FC27}" type="presParOf" srcId="{B6283A96-9803-4A25-9441-40D2D27DD15F}" destId="{BE61B67E-19FC-421A-AFFD-45725E20578E}" srcOrd="0" destOrd="0" presId="urn:microsoft.com/office/officeart/2005/8/layout/hierarchy2"/>
    <dgm:cxn modelId="{47683E73-5A7C-4795-81F8-7D346A495821}" type="presParOf" srcId="{5D0B0610-FE69-4636-BA46-143DC27ECB8C}" destId="{A744F2CE-AD0D-4622-A671-85111BC6BF6A}" srcOrd="3" destOrd="0" presId="urn:microsoft.com/office/officeart/2005/8/layout/hierarchy2"/>
    <dgm:cxn modelId="{5DCFE8CF-D92B-416C-A3AF-9A1D7ACA2E00}" type="presParOf" srcId="{A744F2CE-AD0D-4622-A671-85111BC6BF6A}" destId="{E95BAA66-0923-4FE0-8D5C-94BB8F357B42}" srcOrd="0" destOrd="0" presId="urn:microsoft.com/office/officeart/2005/8/layout/hierarchy2"/>
    <dgm:cxn modelId="{5EB00865-C940-4B33-8E95-C3D8B5963F6B}" type="presParOf" srcId="{A744F2CE-AD0D-4622-A671-85111BC6BF6A}" destId="{F9F23AD5-14E4-49AE-BCEC-8BAC71605B5C}" srcOrd="1" destOrd="0" presId="urn:microsoft.com/office/officeart/2005/8/layout/hierarchy2"/>
    <dgm:cxn modelId="{56B88EA2-6021-4034-99E6-E2DFACF3A324}" type="presParOf" srcId="{5D0B0610-FE69-4636-BA46-143DC27ECB8C}" destId="{9A621647-41AE-4E53-A620-F588089A1349}" srcOrd="4" destOrd="0" presId="urn:microsoft.com/office/officeart/2005/8/layout/hierarchy2"/>
    <dgm:cxn modelId="{45FD02CF-FA06-408B-BDE3-E3B20DD18E38}" type="presParOf" srcId="{9A621647-41AE-4E53-A620-F588089A1349}" destId="{A0E3476A-E4C7-4535-9653-07E399408231}" srcOrd="0" destOrd="0" presId="urn:microsoft.com/office/officeart/2005/8/layout/hierarchy2"/>
    <dgm:cxn modelId="{8F00A5AB-3110-430F-980B-E0587E1E988F}" type="presParOf" srcId="{5D0B0610-FE69-4636-BA46-143DC27ECB8C}" destId="{0F5FD885-FE50-413C-AC5F-7C7EA7F46509}" srcOrd="5" destOrd="0" presId="urn:microsoft.com/office/officeart/2005/8/layout/hierarchy2"/>
    <dgm:cxn modelId="{2C42D510-6FDD-421F-9FBD-331119227130}" type="presParOf" srcId="{0F5FD885-FE50-413C-AC5F-7C7EA7F46509}" destId="{87C8185C-C9D9-4F31-9CD8-E0E11DD370A9}" srcOrd="0" destOrd="0" presId="urn:microsoft.com/office/officeart/2005/8/layout/hierarchy2"/>
    <dgm:cxn modelId="{07AAFE2D-4AB4-44C8-905B-5A9DE7672907}" type="presParOf" srcId="{0F5FD885-FE50-413C-AC5F-7C7EA7F46509}" destId="{CCBC2285-D9AA-41C9-A909-D1E24C0A3EE7}" srcOrd="1" destOrd="0" presId="urn:microsoft.com/office/officeart/2005/8/layout/hierarchy2"/>
    <dgm:cxn modelId="{9655E7F5-3DA1-4773-9014-86A761C299E1}" type="presParOf" srcId="{EF4675D0-1191-4953-8727-7959776B203F}" destId="{359EC49F-7990-4E5E-AC83-99D9D0467FFA}" srcOrd="2" destOrd="0" presId="urn:microsoft.com/office/officeart/2005/8/layout/hierarchy2"/>
    <dgm:cxn modelId="{5417C527-4ECE-4544-8C19-714EF522A000}" type="presParOf" srcId="{359EC49F-7990-4E5E-AC83-99D9D0467FFA}" destId="{FA4B6599-0C6B-4B67-8ECC-C622630CCCC1}" srcOrd="0" destOrd="0" presId="urn:microsoft.com/office/officeart/2005/8/layout/hierarchy2"/>
    <dgm:cxn modelId="{BEC984DF-869A-4615-9A44-706F76BA5181}" type="presParOf" srcId="{EF4675D0-1191-4953-8727-7959776B203F}" destId="{D404D139-2B6E-4F65-9794-97431C101EEE}" srcOrd="3" destOrd="0" presId="urn:microsoft.com/office/officeart/2005/8/layout/hierarchy2"/>
    <dgm:cxn modelId="{AC2CBF51-B6BE-4C77-820D-39EA6E20CBE5}" type="presParOf" srcId="{D404D139-2B6E-4F65-9794-97431C101EEE}" destId="{4CFC0F5C-3289-4F9B-B123-F69A85C87172}" srcOrd="0" destOrd="0" presId="urn:microsoft.com/office/officeart/2005/8/layout/hierarchy2"/>
    <dgm:cxn modelId="{709CCBEF-423F-4A57-A9FF-353E607874B5}" type="presParOf" srcId="{D404D139-2B6E-4F65-9794-97431C101EEE}" destId="{2578CC7A-BFC0-4119-9B8A-53D98A9919D8}" srcOrd="1" destOrd="0" presId="urn:microsoft.com/office/officeart/2005/8/layout/hierarchy2"/>
    <dgm:cxn modelId="{B1B3E12E-B18B-429F-895A-1DB295A4E51E}" type="presParOf" srcId="{EF4675D0-1191-4953-8727-7959776B203F}" destId="{488D53E8-384B-4BF4-9A09-188C3DC26C58}" srcOrd="4" destOrd="0" presId="urn:microsoft.com/office/officeart/2005/8/layout/hierarchy2"/>
    <dgm:cxn modelId="{8F09F4E4-6981-4D38-9A8C-587AF4624901}" type="presParOf" srcId="{488D53E8-384B-4BF4-9A09-188C3DC26C58}" destId="{4041FA2C-51E9-436F-860F-06DEB36B2E75}" srcOrd="0" destOrd="0" presId="urn:microsoft.com/office/officeart/2005/8/layout/hierarchy2"/>
    <dgm:cxn modelId="{6D1EF7D7-D509-4170-AE1F-65520A5418B7}" type="presParOf" srcId="{EF4675D0-1191-4953-8727-7959776B203F}" destId="{4772928A-F85D-40C1-80AA-345F422DFBF0}" srcOrd="5" destOrd="0" presId="urn:microsoft.com/office/officeart/2005/8/layout/hierarchy2"/>
    <dgm:cxn modelId="{E78D8834-3801-466F-A5C9-DD94D49485C9}" type="presParOf" srcId="{4772928A-F85D-40C1-80AA-345F422DFBF0}" destId="{51D78D0E-644A-496B-B5C1-DD06D27ADC01}" srcOrd="0" destOrd="0" presId="urn:microsoft.com/office/officeart/2005/8/layout/hierarchy2"/>
    <dgm:cxn modelId="{32BCB0A1-9892-424B-83FF-924568CAFEB9}" type="presParOf" srcId="{4772928A-F85D-40C1-80AA-345F422DFBF0}" destId="{A2E8019B-E62A-4826-92B3-33A9249E4120}" srcOrd="1" destOrd="0" presId="urn:microsoft.com/office/officeart/2005/8/layout/hierarchy2"/>
    <dgm:cxn modelId="{F964646A-943D-477F-90E7-6CE32E7DE8CE}" type="presParOf" srcId="{D7D79FA1-5305-469A-BC89-C9C40D268A66}" destId="{D18F955A-813A-43D8-92E4-CB24656889FD}" srcOrd="2" destOrd="0" presId="urn:microsoft.com/office/officeart/2005/8/layout/hierarchy2"/>
    <dgm:cxn modelId="{D8D96475-0EFB-44CD-AD07-1D23A9918D82}" type="presParOf" srcId="{D18F955A-813A-43D8-92E4-CB24656889FD}" destId="{EBB91E75-6FBA-44AC-A9F5-6DD834359B6A}" srcOrd="0" destOrd="0" presId="urn:microsoft.com/office/officeart/2005/8/layout/hierarchy2"/>
    <dgm:cxn modelId="{C9FEF687-A837-4ACE-84E7-C8A982F5DEB3}" type="presParOf" srcId="{D7D79FA1-5305-469A-BC89-C9C40D268A66}" destId="{9E033D6E-7C82-40B3-B777-569E4EE010E7}" srcOrd="3" destOrd="0" presId="urn:microsoft.com/office/officeart/2005/8/layout/hierarchy2"/>
    <dgm:cxn modelId="{98BCE798-E85B-4EF5-A7D1-5574A8D15F6F}" type="presParOf" srcId="{9E033D6E-7C82-40B3-B777-569E4EE010E7}" destId="{EC2F7FF7-5908-4116-9F1D-17CFD0B192C4}" srcOrd="0" destOrd="0" presId="urn:microsoft.com/office/officeart/2005/8/layout/hierarchy2"/>
    <dgm:cxn modelId="{09206F10-4D0D-4618-A4FD-234203D5C6D2}" type="presParOf" srcId="{9E033D6E-7C82-40B3-B777-569E4EE010E7}" destId="{4D154E44-50FB-4332-83B3-6D687691FEB8}" srcOrd="1" destOrd="0" presId="urn:microsoft.com/office/officeart/2005/8/layout/hierarchy2"/>
    <dgm:cxn modelId="{9E41B6D4-FA11-4462-86AE-91D1DEC5C33B}" type="presParOf" srcId="{ECFE8BB6-FE55-444D-864E-3F4A9653961F}" destId="{B05D4E1E-6286-46E3-9F7F-31927E28CE0C}" srcOrd="2" destOrd="0" presId="urn:microsoft.com/office/officeart/2005/8/layout/hierarchy2"/>
    <dgm:cxn modelId="{38308E86-7E1A-4F5A-BB74-514E9D534197}" type="presParOf" srcId="{B05D4E1E-6286-46E3-9F7F-31927E28CE0C}" destId="{81EA47B1-43C8-43A8-B3E5-91763AA303F7}" srcOrd="0" destOrd="0" presId="urn:microsoft.com/office/officeart/2005/8/layout/hierarchy2"/>
    <dgm:cxn modelId="{A2387A2C-5B29-406F-860D-829E872F6803}" type="presParOf" srcId="{ECFE8BB6-FE55-444D-864E-3F4A9653961F}" destId="{53FA59E4-D7BB-4594-824A-38DB48F940BE}" srcOrd="3" destOrd="0" presId="urn:microsoft.com/office/officeart/2005/8/layout/hierarchy2"/>
    <dgm:cxn modelId="{60A44BFE-99B0-42CD-ABA4-F9F0DA93B416}" type="presParOf" srcId="{53FA59E4-D7BB-4594-824A-38DB48F940BE}" destId="{3A84E333-D8AD-4874-8338-10FAA3FC8816}" srcOrd="0" destOrd="0" presId="urn:microsoft.com/office/officeart/2005/8/layout/hierarchy2"/>
    <dgm:cxn modelId="{A0B506CD-50DE-4C70-BD78-33D64ABE86CC}" type="presParOf" srcId="{53FA59E4-D7BB-4594-824A-38DB48F940BE}" destId="{F6ADAAB0-15AA-455E-B0C2-29B02473C8A6}" srcOrd="1" destOrd="0" presId="urn:microsoft.com/office/officeart/2005/8/layout/hierarchy2"/>
    <dgm:cxn modelId="{D59C0D73-1496-42F9-879A-D80F687388A8}" type="presParOf" srcId="{F6ADAAB0-15AA-455E-B0C2-29B02473C8A6}" destId="{E7E2D2DD-7140-4ABA-A500-E3E368F02742}" srcOrd="0" destOrd="0" presId="urn:microsoft.com/office/officeart/2005/8/layout/hierarchy2"/>
    <dgm:cxn modelId="{5924B60D-875A-4E3B-9D38-5BA5E0DCBC46}" type="presParOf" srcId="{E7E2D2DD-7140-4ABA-A500-E3E368F02742}" destId="{FA32728B-FDF5-45EF-9509-48F435639D3F}" srcOrd="0" destOrd="0" presId="urn:microsoft.com/office/officeart/2005/8/layout/hierarchy2"/>
    <dgm:cxn modelId="{6D6D1DCC-6F14-44EC-A073-59C978602F47}" type="presParOf" srcId="{F6ADAAB0-15AA-455E-B0C2-29B02473C8A6}" destId="{940202C6-7798-49A1-AB39-4999DC01EA44}" srcOrd="1" destOrd="0" presId="urn:microsoft.com/office/officeart/2005/8/layout/hierarchy2"/>
    <dgm:cxn modelId="{A191CB1D-BF77-47A9-82E1-813559665CE7}" type="presParOf" srcId="{940202C6-7798-49A1-AB39-4999DC01EA44}" destId="{7D1E400B-1E31-4866-99B0-1BFD0D8ABE8D}" srcOrd="0" destOrd="0" presId="urn:microsoft.com/office/officeart/2005/8/layout/hierarchy2"/>
    <dgm:cxn modelId="{353DAE35-ED98-4560-ABC7-F3D58D07A50C}" type="presParOf" srcId="{940202C6-7798-49A1-AB39-4999DC01EA44}" destId="{3A139E51-659D-4A98-A59D-D376B9496037}" srcOrd="1" destOrd="0" presId="urn:microsoft.com/office/officeart/2005/8/layout/hierarchy2"/>
    <dgm:cxn modelId="{4243CBA1-1A48-4180-B0DC-D98E6771CA5F}" type="presParOf" srcId="{3A139E51-659D-4A98-A59D-D376B9496037}" destId="{3671083D-8816-44B5-95FA-AD9D71232176}" srcOrd="0" destOrd="0" presId="urn:microsoft.com/office/officeart/2005/8/layout/hierarchy2"/>
    <dgm:cxn modelId="{BA1A6DAA-B1D0-49BB-B8A3-420693D5C882}" type="presParOf" srcId="{3671083D-8816-44B5-95FA-AD9D71232176}" destId="{98026E58-295B-4EB1-87D8-5EE362AAC83B}" srcOrd="0" destOrd="0" presId="urn:microsoft.com/office/officeart/2005/8/layout/hierarchy2"/>
    <dgm:cxn modelId="{AAE78576-A922-4E50-B753-8FF6575F9F58}" type="presParOf" srcId="{3A139E51-659D-4A98-A59D-D376B9496037}" destId="{600C72BB-64A8-4447-BB69-61C1FB474298}" srcOrd="1" destOrd="0" presId="urn:microsoft.com/office/officeart/2005/8/layout/hierarchy2"/>
    <dgm:cxn modelId="{5C3866E6-2F9B-4B6D-9432-299ED523713C}" type="presParOf" srcId="{600C72BB-64A8-4447-BB69-61C1FB474298}" destId="{46F54D3A-FD21-46AA-BA63-070A249D8138}" srcOrd="0" destOrd="0" presId="urn:microsoft.com/office/officeart/2005/8/layout/hierarchy2"/>
    <dgm:cxn modelId="{1DB06F75-527F-4083-861B-2EECCFFBE7F4}" type="presParOf" srcId="{600C72BB-64A8-4447-BB69-61C1FB474298}" destId="{4BEB469D-79AA-4BD0-B2DB-4DDA8F117A3D}" srcOrd="1" destOrd="0" presId="urn:microsoft.com/office/officeart/2005/8/layout/hierarchy2"/>
    <dgm:cxn modelId="{DE682ED2-45CC-4A4B-8828-71DD927C8197}" type="presParOf" srcId="{F6ADAAB0-15AA-455E-B0C2-29B02473C8A6}" destId="{9505D559-C98D-414B-B51B-5C186154A468}" srcOrd="2" destOrd="0" presId="urn:microsoft.com/office/officeart/2005/8/layout/hierarchy2"/>
    <dgm:cxn modelId="{4CE371B9-C515-4CC1-A78B-84EDC6810E6D}" type="presParOf" srcId="{9505D559-C98D-414B-B51B-5C186154A468}" destId="{A5466B69-C589-4363-85C2-3346BCAC1FA2}" srcOrd="0" destOrd="0" presId="urn:microsoft.com/office/officeart/2005/8/layout/hierarchy2"/>
    <dgm:cxn modelId="{B7E0DD5B-2F1A-4654-A53D-56083D180FE2}" type="presParOf" srcId="{F6ADAAB0-15AA-455E-B0C2-29B02473C8A6}" destId="{96769AE1-F8A2-42C4-A229-5D1BEB5ECEEC}" srcOrd="3" destOrd="0" presId="urn:microsoft.com/office/officeart/2005/8/layout/hierarchy2"/>
    <dgm:cxn modelId="{B6F94CFB-F50C-47C8-A604-BD50B9232331}" type="presParOf" srcId="{96769AE1-F8A2-42C4-A229-5D1BEB5ECEEC}" destId="{20DC8658-AB4C-4B44-9F7F-4118302E0F8E}" srcOrd="0" destOrd="0" presId="urn:microsoft.com/office/officeart/2005/8/layout/hierarchy2"/>
    <dgm:cxn modelId="{3DEDD14B-CA2F-4C43-9DB6-76A47F0B8469}" type="presParOf" srcId="{96769AE1-F8A2-42C4-A229-5D1BEB5ECEEC}" destId="{F47B6805-8CB3-4BEB-8ECF-20B0C72FD43D}" srcOrd="1" destOrd="0" presId="urn:microsoft.com/office/officeart/2005/8/layout/hierarchy2"/>
    <dgm:cxn modelId="{4645A142-1A4C-4D0E-8478-10D0E433ACE7}" type="presParOf" srcId="{F47B6805-8CB3-4BEB-8ECF-20B0C72FD43D}" destId="{579E05E9-855A-4815-8803-E12388EA7DFA}" srcOrd="0" destOrd="0" presId="urn:microsoft.com/office/officeart/2005/8/layout/hierarchy2"/>
    <dgm:cxn modelId="{4BB0F4B2-B3D6-44C7-9EF2-4ED4578DB582}" type="presParOf" srcId="{579E05E9-855A-4815-8803-E12388EA7DFA}" destId="{BE29682B-4F33-4892-8723-C676404D557E}" srcOrd="0" destOrd="0" presId="urn:microsoft.com/office/officeart/2005/8/layout/hierarchy2"/>
    <dgm:cxn modelId="{9F2EEA4D-E91B-42FD-939E-AF458E26FA38}" type="presParOf" srcId="{F47B6805-8CB3-4BEB-8ECF-20B0C72FD43D}" destId="{6CBF15B2-307D-4949-87FD-FC0962FFD775}" srcOrd="1" destOrd="0" presId="urn:microsoft.com/office/officeart/2005/8/layout/hierarchy2"/>
    <dgm:cxn modelId="{A15E1BB5-57DE-448E-94AF-C586D01E7298}" type="presParOf" srcId="{6CBF15B2-307D-4949-87FD-FC0962FFD775}" destId="{0D4E5F30-3E42-4474-AEAD-5FEC472FA2A4}" srcOrd="0" destOrd="0" presId="urn:microsoft.com/office/officeart/2005/8/layout/hierarchy2"/>
    <dgm:cxn modelId="{B9E2B9B3-B621-44BD-8BB1-2FEFF34337B2}" type="presParOf" srcId="{6CBF15B2-307D-4949-87FD-FC0962FFD775}" destId="{889DF244-CE5C-4661-9E72-B7ED92931369}" srcOrd="1" destOrd="0" presId="urn:microsoft.com/office/officeart/2005/8/layout/hierarchy2"/>
    <dgm:cxn modelId="{A3575D9B-05F4-4623-B296-461B90C19578}" type="presParOf" srcId="{ECFE8BB6-FE55-444D-864E-3F4A9653961F}" destId="{8D589A65-1B2A-498F-8CEC-94378F16297B}" srcOrd="4" destOrd="0" presId="urn:microsoft.com/office/officeart/2005/8/layout/hierarchy2"/>
    <dgm:cxn modelId="{A103CEAD-8331-4A81-8F3B-924225A7C936}" type="presParOf" srcId="{8D589A65-1B2A-498F-8CEC-94378F16297B}" destId="{61DD2749-2C30-4469-B532-0E76B84BE79F}" srcOrd="0" destOrd="0" presId="urn:microsoft.com/office/officeart/2005/8/layout/hierarchy2"/>
    <dgm:cxn modelId="{19A260E3-5E2B-4B63-BD5B-9442D3DA00D7}" type="presParOf" srcId="{ECFE8BB6-FE55-444D-864E-3F4A9653961F}" destId="{CE96A13C-F2A5-436E-9115-A3EE4E99108D}" srcOrd="5" destOrd="0" presId="urn:microsoft.com/office/officeart/2005/8/layout/hierarchy2"/>
    <dgm:cxn modelId="{AC22FA74-7708-4026-B297-B2880DBC2D1C}" type="presParOf" srcId="{CE96A13C-F2A5-436E-9115-A3EE4E99108D}" destId="{E24EF64F-E9EF-4BC2-9274-8D98C9607B73}" srcOrd="0" destOrd="0" presId="urn:microsoft.com/office/officeart/2005/8/layout/hierarchy2"/>
    <dgm:cxn modelId="{238922C5-B0C5-42D3-9F5E-EBAD5287440C}" type="presParOf" srcId="{CE96A13C-F2A5-436E-9115-A3EE4E99108D}" destId="{1C251A98-1172-4D92-A723-0DCEAB44D9DD}" srcOrd="1" destOrd="0" presId="urn:microsoft.com/office/officeart/2005/8/layout/hierarchy2"/>
    <dgm:cxn modelId="{08FA4B8F-DF4D-4531-BB8B-E5F910265332}" type="presParOf" srcId="{1C251A98-1172-4D92-A723-0DCEAB44D9DD}" destId="{6A39BBFB-1892-4928-B069-0367C47B015B}" srcOrd="0" destOrd="0" presId="urn:microsoft.com/office/officeart/2005/8/layout/hierarchy2"/>
    <dgm:cxn modelId="{6FDBA730-58D6-4AA1-8008-77797F188290}" type="presParOf" srcId="{6A39BBFB-1892-4928-B069-0367C47B015B}" destId="{88692D2B-67BC-4C6B-85A3-5BE62C1D375E}" srcOrd="0" destOrd="0" presId="urn:microsoft.com/office/officeart/2005/8/layout/hierarchy2"/>
    <dgm:cxn modelId="{53A0B352-2189-4C6A-8289-8B116039BDFA}" type="presParOf" srcId="{1C251A98-1172-4D92-A723-0DCEAB44D9DD}" destId="{34C205DC-3A7C-4F46-A1E0-117F02DF9D04}" srcOrd="1" destOrd="0" presId="urn:microsoft.com/office/officeart/2005/8/layout/hierarchy2"/>
    <dgm:cxn modelId="{D4D76926-E046-42AA-A2A4-DD50B450D3E2}" type="presParOf" srcId="{34C205DC-3A7C-4F46-A1E0-117F02DF9D04}" destId="{0144E6CB-69DB-4155-BF64-80C00B82457A}" srcOrd="0" destOrd="0" presId="urn:microsoft.com/office/officeart/2005/8/layout/hierarchy2"/>
    <dgm:cxn modelId="{A1A59784-AC74-411A-AAD0-878F84EA66EB}" type="presParOf" srcId="{34C205DC-3A7C-4F46-A1E0-117F02DF9D04}" destId="{66174413-0525-4B9E-9715-5DFF82AF90D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A428D0-2391-4ACA-AC9B-7D9DFC9B8B6D}">
      <dsp:nvSpPr>
        <dsp:cNvPr id="0" name=""/>
        <dsp:cNvSpPr/>
      </dsp:nvSpPr>
      <dsp:spPr>
        <a:xfrm>
          <a:off x="79239" y="4242089"/>
          <a:ext cx="1734591" cy="8672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Antifungals</a:t>
          </a:r>
          <a:r>
            <a:rPr lang="cs-CZ" sz="1400" kern="1200" dirty="0"/>
            <a:t> - </a:t>
          </a:r>
          <a:r>
            <a:rPr lang="cs-CZ" sz="1400" kern="1200" dirty="0" err="1"/>
            <a:t>classification</a:t>
          </a:r>
          <a:r>
            <a:rPr lang="cs-CZ" sz="1400" kern="1200" dirty="0"/>
            <a:t> by </a:t>
          </a:r>
          <a:r>
            <a:rPr lang="cs-CZ" sz="1400" kern="1200" dirty="0" err="1"/>
            <a:t>site</a:t>
          </a:r>
          <a:r>
            <a:rPr lang="cs-CZ" sz="1400" kern="1200" dirty="0"/>
            <a:t> </a:t>
          </a:r>
          <a:r>
            <a:rPr lang="cs-CZ" sz="1400" kern="1200" dirty="0" err="1"/>
            <a:t>of</a:t>
          </a:r>
          <a:r>
            <a:rPr lang="cs-CZ" sz="1400" kern="1200" dirty="0"/>
            <a:t> </a:t>
          </a:r>
          <a:r>
            <a:rPr lang="cs-CZ" sz="1400" kern="1200" dirty="0" err="1"/>
            <a:t>action</a:t>
          </a:r>
          <a:endParaRPr lang="cs-CZ" sz="1400" b="0" kern="1200" dirty="0"/>
        </a:p>
      </dsp:txBody>
      <dsp:txXfrm>
        <a:off x="104641" y="4267491"/>
        <a:ext cx="1683787" cy="816491"/>
      </dsp:txXfrm>
    </dsp:sp>
    <dsp:sp modelId="{1738BAA6-54EC-4180-AC00-F0FACCECBEB5}">
      <dsp:nvSpPr>
        <dsp:cNvPr id="0" name=""/>
        <dsp:cNvSpPr/>
      </dsp:nvSpPr>
      <dsp:spPr>
        <a:xfrm rot="17425450">
          <a:off x="1230144" y="3824163"/>
          <a:ext cx="1793109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793109" y="1138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b="0" kern="1200"/>
        </a:p>
      </dsp:txBody>
      <dsp:txXfrm>
        <a:off x="2081871" y="3790717"/>
        <a:ext cx="89655" cy="89655"/>
      </dsp:txXfrm>
    </dsp:sp>
    <dsp:sp modelId="{E832B395-2B27-476D-A912-C83EB8721967}">
      <dsp:nvSpPr>
        <dsp:cNvPr id="0" name=""/>
        <dsp:cNvSpPr/>
      </dsp:nvSpPr>
      <dsp:spPr>
        <a:xfrm>
          <a:off x="2439567" y="2561704"/>
          <a:ext cx="1734591" cy="8672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Wall/</a:t>
          </a:r>
          <a:r>
            <a:rPr lang="cs-CZ" sz="1400" kern="1200" dirty="0" err="1"/>
            <a:t>membrane</a:t>
          </a:r>
          <a:endParaRPr lang="cs-CZ" sz="1400" b="0" kern="1200" dirty="0"/>
        </a:p>
      </dsp:txBody>
      <dsp:txXfrm>
        <a:off x="2464969" y="2587106"/>
        <a:ext cx="1683787" cy="816491"/>
      </dsp:txXfrm>
    </dsp:sp>
    <dsp:sp modelId="{35B79A14-3AF4-4212-9ECD-9C648FB3C417}">
      <dsp:nvSpPr>
        <dsp:cNvPr id="0" name=""/>
        <dsp:cNvSpPr/>
      </dsp:nvSpPr>
      <dsp:spPr>
        <a:xfrm rot="19410179">
          <a:off x="4081220" y="2702099"/>
          <a:ext cx="947814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947814" y="1138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b="0" kern="1200"/>
        </a:p>
      </dsp:txBody>
      <dsp:txXfrm>
        <a:off x="4531432" y="2689785"/>
        <a:ext cx="47390" cy="47390"/>
      </dsp:txXfrm>
    </dsp:sp>
    <dsp:sp modelId="{8E2D8F21-61E5-4531-998A-FBB8932FDBEB}">
      <dsp:nvSpPr>
        <dsp:cNvPr id="0" name=""/>
        <dsp:cNvSpPr/>
      </dsp:nvSpPr>
      <dsp:spPr>
        <a:xfrm>
          <a:off x="4936096" y="1997961"/>
          <a:ext cx="1734591" cy="8672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Ergosterol </a:t>
          </a:r>
          <a:r>
            <a:rPr lang="cs-CZ" sz="1400" kern="1200" dirty="0" err="1"/>
            <a:t>inhibitors</a:t>
          </a:r>
          <a:endParaRPr lang="cs-CZ" sz="1400" b="0" kern="1200" dirty="0"/>
        </a:p>
      </dsp:txBody>
      <dsp:txXfrm>
        <a:off x="4961498" y="2023363"/>
        <a:ext cx="1683787" cy="816491"/>
      </dsp:txXfrm>
    </dsp:sp>
    <dsp:sp modelId="{3122D0B1-7F67-4AE4-AAF6-C549C8BB78B8}">
      <dsp:nvSpPr>
        <dsp:cNvPr id="0" name=""/>
        <dsp:cNvSpPr/>
      </dsp:nvSpPr>
      <dsp:spPr>
        <a:xfrm rot="18289469">
          <a:off x="6410112" y="1921532"/>
          <a:ext cx="121498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214988" y="1138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b="0" kern="1200"/>
        </a:p>
      </dsp:txBody>
      <dsp:txXfrm>
        <a:off x="6987231" y="1902539"/>
        <a:ext cx="60749" cy="60749"/>
      </dsp:txXfrm>
    </dsp:sp>
    <dsp:sp modelId="{C5FEAF9B-913C-42F0-AA66-54770A3DADCC}">
      <dsp:nvSpPr>
        <dsp:cNvPr id="0" name=""/>
        <dsp:cNvSpPr/>
      </dsp:nvSpPr>
      <dsp:spPr>
        <a:xfrm>
          <a:off x="7364524" y="1000571"/>
          <a:ext cx="1734591" cy="8672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Azoles</a:t>
          </a:r>
          <a:r>
            <a:rPr lang="cs-CZ" sz="1400" kern="1200" dirty="0"/>
            <a:t> - </a:t>
          </a:r>
          <a:r>
            <a:rPr lang="cs-CZ" sz="1400" kern="1200" dirty="0" err="1"/>
            <a:t>lanosterol</a:t>
          </a:r>
          <a:r>
            <a:rPr lang="cs-CZ" sz="1400" kern="1200" dirty="0"/>
            <a:t> 14 </a:t>
          </a:r>
          <a:r>
            <a:rPr lang="cs-CZ" sz="1400" kern="1200" dirty="0" err="1"/>
            <a:t>alpha-demethylase</a:t>
          </a:r>
          <a:r>
            <a:rPr lang="cs-CZ" sz="1400" kern="1200" dirty="0"/>
            <a:t> </a:t>
          </a:r>
          <a:r>
            <a:rPr lang="cs-CZ" sz="1400" kern="1200" dirty="0" err="1"/>
            <a:t>inhibitors</a:t>
          </a:r>
          <a:endParaRPr lang="cs-CZ" sz="1400" b="0" kern="1200" dirty="0"/>
        </a:p>
      </dsp:txBody>
      <dsp:txXfrm>
        <a:off x="7389926" y="1025973"/>
        <a:ext cx="1683787" cy="816491"/>
      </dsp:txXfrm>
    </dsp:sp>
    <dsp:sp modelId="{F7AA375B-3653-4032-BDCC-D8D2A6C660C8}">
      <dsp:nvSpPr>
        <dsp:cNvPr id="0" name=""/>
        <dsp:cNvSpPr/>
      </dsp:nvSpPr>
      <dsp:spPr>
        <a:xfrm rot="18289469">
          <a:off x="8838540" y="924142"/>
          <a:ext cx="121498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214988" y="1138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b="0" kern="1200"/>
        </a:p>
      </dsp:txBody>
      <dsp:txXfrm>
        <a:off x="9415660" y="905149"/>
        <a:ext cx="60749" cy="60749"/>
      </dsp:txXfrm>
    </dsp:sp>
    <dsp:sp modelId="{D477FC6F-3BD8-4A20-A212-D35D38A19DCA}">
      <dsp:nvSpPr>
        <dsp:cNvPr id="0" name=""/>
        <dsp:cNvSpPr/>
      </dsp:nvSpPr>
      <dsp:spPr>
        <a:xfrm>
          <a:off x="9792953" y="3181"/>
          <a:ext cx="1734591" cy="8672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 err="1"/>
            <a:t>Imidazoles</a:t>
          </a:r>
          <a:endParaRPr lang="cs-CZ" sz="1400" b="0" kern="1200" dirty="0"/>
        </a:p>
      </dsp:txBody>
      <dsp:txXfrm>
        <a:off x="9818355" y="28583"/>
        <a:ext cx="1683787" cy="816491"/>
      </dsp:txXfrm>
    </dsp:sp>
    <dsp:sp modelId="{B6283A96-9803-4A25-9441-40D2D27DD15F}">
      <dsp:nvSpPr>
        <dsp:cNvPr id="0" name=""/>
        <dsp:cNvSpPr/>
      </dsp:nvSpPr>
      <dsp:spPr>
        <a:xfrm rot="21503639">
          <a:off x="9098980" y="1413110"/>
          <a:ext cx="694109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694109" y="1138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b="0" kern="1200"/>
        </a:p>
      </dsp:txBody>
      <dsp:txXfrm>
        <a:off x="9428682" y="1407139"/>
        <a:ext cx="34705" cy="34705"/>
      </dsp:txXfrm>
    </dsp:sp>
    <dsp:sp modelId="{E95BAA66-0923-4FE0-8D5C-94BB8F357B42}">
      <dsp:nvSpPr>
        <dsp:cNvPr id="0" name=""/>
        <dsp:cNvSpPr/>
      </dsp:nvSpPr>
      <dsp:spPr>
        <a:xfrm>
          <a:off x="9792953" y="981118"/>
          <a:ext cx="1734591" cy="8672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 err="1"/>
            <a:t>Triazoles</a:t>
          </a:r>
          <a:endParaRPr lang="cs-CZ" sz="1400" b="0" kern="1200" dirty="0"/>
        </a:p>
      </dsp:txBody>
      <dsp:txXfrm>
        <a:off x="9818355" y="1006520"/>
        <a:ext cx="1683787" cy="816491"/>
      </dsp:txXfrm>
    </dsp:sp>
    <dsp:sp modelId="{9A621647-41AE-4E53-A620-F588089A1349}">
      <dsp:nvSpPr>
        <dsp:cNvPr id="0" name=""/>
        <dsp:cNvSpPr/>
      </dsp:nvSpPr>
      <dsp:spPr>
        <a:xfrm rot="3310531">
          <a:off x="8838540" y="1921532"/>
          <a:ext cx="121498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214988" y="1138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b="0" kern="1200"/>
        </a:p>
      </dsp:txBody>
      <dsp:txXfrm>
        <a:off x="9415660" y="1902539"/>
        <a:ext cx="60749" cy="60749"/>
      </dsp:txXfrm>
    </dsp:sp>
    <dsp:sp modelId="{87C8185C-C9D9-4F31-9CD8-E0E11DD370A9}">
      <dsp:nvSpPr>
        <dsp:cNvPr id="0" name=""/>
        <dsp:cNvSpPr/>
      </dsp:nvSpPr>
      <dsp:spPr>
        <a:xfrm>
          <a:off x="9792953" y="1997961"/>
          <a:ext cx="1734591" cy="8672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 err="1"/>
            <a:t>Thiazoles</a:t>
          </a:r>
          <a:endParaRPr lang="cs-CZ" sz="1400" b="0" kern="1200" dirty="0"/>
        </a:p>
      </dsp:txBody>
      <dsp:txXfrm>
        <a:off x="9818355" y="2023363"/>
        <a:ext cx="1683787" cy="816491"/>
      </dsp:txXfrm>
    </dsp:sp>
    <dsp:sp modelId="{359EC49F-7990-4E5E-AC83-99D9D0467FFA}">
      <dsp:nvSpPr>
        <dsp:cNvPr id="0" name=""/>
        <dsp:cNvSpPr/>
      </dsp:nvSpPr>
      <dsp:spPr>
        <a:xfrm>
          <a:off x="6670687" y="2420227"/>
          <a:ext cx="693836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693836" y="1138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b="0" kern="1200"/>
        </a:p>
      </dsp:txBody>
      <dsp:txXfrm>
        <a:off x="7000260" y="2414263"/>
        <a:ext cx="34691" cy="34691"/>
      </dsp:txXfrm>
    </dsp:sp>
    <dsp:sp modelId="{4CFC0F5C-3289-4F9B-B123-F69A85C87172}">
      <dsp:nvSpPr>
        <dsp:cNvPr id="0" name=""/>
        <dsp:cNvSpPr/>
      </dsp:nvSpPr>
      <dsp:spPr>
        <a:xfrm>
          <a:off x="7364524" y="1997961"/>
          <a:ext cx="1734591" cy="8672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Polyenes</a:t>
          </a:r>
          <a:r>
            <a:rPr lang="cs-CZ" sz="1400" kern="1200" dirty="0"/>
            <a:t> -  ergosterol </a:t>
          </a:r>
          <a:r>
            <a:rPr lang="cs-CZ" sz="1400" kern="1200" dirty="0" err="1"/>
            <a:t>binding</a:t>
          </a:r>
          <a:endParaRPr lang="cs-CZ" sz="1400" b="0" kern="1200" dirty="0"/>
        </a:p>
      </dsp:txBody>
      <dsp:txXfrm>
        <a:off x="7389926" y="2023363"/>
        <a:ext cx="1683787" cy="816491"/>
      </dsp:txXfrm>
    </dsp:sp>
    <dsp:sp modelId="{488D53E8-384B-4BF4-9A09-188C3DC26C58}">
      <dsp:nvSpPr>
        <dsp:cNvPr id="0" name=""/>
        <dsp:cNvSpPr/>
      </dsp:nvSpPr>
      <dsp:spPr>
        <a:xfrm rot="3310531">
          <a:off x="6410112" y="2918923"/>
          <a:ext cx="121498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214988" y="1138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b="0" kern="1200"/>
        </a:p>
      </dsp:txBody>
      <dsp:txXfrm>
        <a:off x="6987231" y="2899930"/>
        <a:ext cx="60749" cy="60749"/>
      </dsp:txXfrm>
    </dsp:sp>
    <dsp:sp modelId="{51D78D0E-644A-496B-B5C1-DD06D27ADC01}">
      <dsp:nvSpPr>
        <dsp:cNvPr id="0" name=""/>
        <dsp:cNvSpPr/>
      </dsp:nvSpPr>
      <dsp:spPr>
        <a:xfrm>
          <a:off x="7364524" y="2995352"/>
          <a:ext cx="1734591" cy="8672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Allylamines</a:t>
          </a:r>
          <a:r>
            <a:rPr lang="cs-CZ" sz="1400" kern="1200" dirty="0"/>
            <a:t> – </a:t>
          </a:r>
          <a:r>
            <a:rPr lang="cs-CZ" sz="1400" kern="1200" dirty="0" err="1"/>
            <a:t>inhibitors</a:t>
          </a:r>
          <a:r>
            <a:rPr lang="cs-CZ" sz="1400" kern="1200" dirty="0"/>
            <a:t> </a:t>
          </a:r>
          <a:r>
            <a:rPr lang="cs-CZ" sz="1400" kern="1200" dirty="0" err="1"/>
            <a:t>of</a:t>
          </a:r>
          <a:r>
            <a:rPr lang="cs-CZ" sz="1400" kern="1200" dirty="0"/>
            <a:t> </a:t>
          </a:r>
          <a:r>
            <a:rPr lang="cs-CZ" sz="1400" kern="1200" dirty="0" err="1"/>
            <a:t>squalen</a:t>
          </a:r>
          <a:r>
            <a:rPr lang="cs-CZ" sz="1400" kern="1200" dirty="0"/>
            <a:t> </a:t>
          </a:r>
          <a:r>
            <a:rPr lang="cs-CZ" sz="1400" kern="1200" dirty="0" err="1"/>
            <a:t>monooxidaase</a:t>
          </a:r>
          <a:r>
            <a:rPr lang="cs-CZ" sz="1400" kern="1200" dirty="0"/>
            <a:t> </a:t>
          </a:r>
          <a:r>
            <a:rPr lang="cs-CZ" sz="1400" kern="1200" dirty="0" err="1"/>
            <a:t>terbinafin</a:t>
          </a:r>
          <a:endParaRPr lang="cs-CZ" sz="1400" b="0" kern="1200" dirty="0"/>
        </a:p>
      </dsp:txBody>
      <dsp:txXfrm>
        <a:off x="7389926" y="3020754"/>
        <a:ext cx="1683787" cy="816491"/>
      </dsp:txXfrm>
    </dsp:sp>
    <dsp:sp modelId="{D18F955A-813A-43D8-92E4-CB24656889FD}">
      <dsp:nvSpPr>
        <dsp:cNvPr id="0" name=""/>
        <dsp:cNvSpPr/>
      </dsp:nvSpPr>
      <dsp:spPr>
        <a:xfrm rot="1778754">
          <a:off x="4116779" y="3200794"/>
          <a:ext cx="876697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876697" y="1138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b="0" kern="1200"/>
        </a:p>
      </dsp:txBody>
      <dsp:txXfrm>
        <a:off x="4533210" y="3190258"/>
        <a:ext cx="43834" cy="43834"/>
      </dsp:txXfrm>
    </dsp:sp>
    <dsp:sp modelId="{EC2F7FF7-5908-4116-9F1D-17CFD0B192C4}">
      <dsp:nvSpPr>
        <dsp:cNvPr id="0" name=""/>
        <dsp:cNvSpPr/>
      </dsp:nvSpPr>
      <dsp:spPr>
        <a:xfrm>
          <a:off x="4936096" y="2995352"/>
          <a:ext cx="1734591" cy="8672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Echinokandins</a:t>
          </a:r>
          <a:r>
            <a:rPr lang="cs-CZ" sz="1400" kern="1200" dirty="0"/>
            <a:t> - beta </a:t>
          </a:r>
          <a:r>
            <a:rPr lang="cs-CZ" sz="1400" kern="1200" dirty="0" err="1"/>
            <a:t>glucan</a:t>
          </a:r>
          <a:r>
            <a:rPr lang="cs-CZ" sz="1400" kern="1200" dirty="0"/>
            <a:t> </a:t>
          </a:r>
          <a:r>
            <a:rPr lang="cs-CZ" sz="1400" kern="1200" dirty="0" err="1"/>
            <a:t>synthesis</a:t>
          </a:r>
          <a:r>
            <a:rPr lang="cs-CZ" sz="1400" kern="1200" dirty="0"/>
            <a:t> </a:t>
          </a:r>
          <a:r>
            <a:rPr lang="cs-CZ" sz="1400" kern="1200" dirty="0" err="1"/>
            <a:t>inhibitors</a:t>
          </a:r>
          <a:r>
            <a:rPr lang="cs-CZ" sz="1400" kern="1200" dirty="0"/>
            <a:t> </a:t>
          </a:r>
          <a:r>
            <a:rPr lang="cs-CZ" sz="1400" kern="1200" dirty="0" err="1"/>
            <a:t>kaspofungin</a:t>
          </a:r>
          <a:endParaRPr lang="cs-CZ" sz="1400" b="0" kern="1200" dirty="0"/>
        </a:p>
      </dsp:txBody>
      <dsp:txXfrm>
        <a:off x="4961498" y="3020754"/>
        <a:ext cx="1683787" cy="816491"/>
      </dsp:txXfrm>
    </dsp:sp>
    <dsp:sp modelId="{B05D4E1E-6286-46E3-9F7F-31927E28CE0C}">
      <dsp:nvSpPr>
        <dsp:cNvPr id="0" name=""/>
        <dsp:cNvSpPr/>
      </dsp:nvSpPr>
      <dsp:spPr>
        <a:xfrm rot="1186030">
          <a:off x="1792108" y="4789029"/>
          <a:ext cx="737281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737281" y="1138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b="0" kern="1200"/>
        </a:p>
      </dsp:txBody>
      <dsp:txXfrm>
        <a:off x="2142317" y="4781979"/>
        <a:ext cx="36864" cy="36864"/>
      </dsp:txXfrm>
    </dsp:sp>
    <dsp:sp modelId="{3A84E333-D8AD-4874-8338-10FAA3FC8816}">
      <dsp:nvSpPr>
        <dsp:cNvPr id="0" name=""/>
        <dsp:cNvSpPr/>
      </dsp:nvSpPr>
      <dsp:spPr>
        <a:xfrm>
          <a:off x="2507667" y="4491437"/>
          <a:ext cx="1734591" cy="8672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Intracellular</a:t>
          </a:r>
          <a:endParaRPr lang="cs-CZ" sz="1400" b="0" kern="1200" dirty="0"/>
        </a:p>
      </dsp:txBody>
      <dsp:txXfrm>
        <a:off x="2533069" y="4516839"/>
        <a:ext cx="1683787" cy="816491"/>
      </dsp:txXfrm>
    </dsp:sp>
    <dsp:sp modelId="{E7E2D2DD-7140-4ABA-A500-E3E368F02742}">
      <dsp:nvSpPr>
        <dsp:cNvPr id="0" name=""/>
        <dsp:cNvSpPr/>
      </dsp:nvSpPr>
      <dsp:spPr>
        <a:xfrm rot="19410406">
          <a:off x="4160053" y="4664356"/>
          <a:ext cx="838526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838526" y="1138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b="0" kern="1200"/>
        </a:p>
      </dsp:txBody>
      <dsp:txXfrm>
        <a:off x="4558353" y="4654774"/>
        <a:ext cx="41926" cy="41926"/>
      </dsp:txXfrm>
    </dsp:sp>
    <dsp:sp modelId="{7D1E400B-1E31-4866-99B0-1BFD0D8ABE8D}">
      <dsp:nvSpPr>
        <dsp:cNvPr id="0" name=""/>
        <dsp:cNvSpPr/>
      </dsp:nvSpPr>
      <dsp:spPr>
        <a:xfrm>
          <a:off x="4916373" y="3992742"/>
          <a:ext cx="1734591" cy="8672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Antimetabolites</a:t>
          </a:r>
          <a:r>
            <a:rPr lang="cs-CZ" sz="1400" kern="1200" dirty="0"/>
            <a:t> </a:t>
          </a:r>
          <a:r>
            <a:rPr lang="cs-CZ" sz="1400" kern="1200" dirty="0" err="1"/>
            <a:t>pyrimidine</a:t>
          </a:r>
          <a:r>
            <a:rPr lang="cs-CZ" sz="1400" kern="1200" dirty="0"/>
            <a:t> </a:t>
          </a:r>
          <a:r>
            <a:rPr lang="cs-CZ" sz="1400" kern="1200" dirty="0" err="1"/>
            <a:t>analogues</a:t>
          </a:r>
          <a:endParaRPr lang="cs-CZ" sz="1400" b="0" kern="1200" dirty="0"/>
        </a:p>
      </dsp:txBody>
      <dsp:txXfrm>
        <a:off x="4941775" y="4018144"/>
        <a:ext cx="1683787" cy="816491"/>
      </dsp:txXfrm>
    </dsp:sp>
    <dsp:sp modelId="{3671083D-8816-44B5-95FA-AD9D71232176}">
      <dsp:nvSpPr>
        <dsp:cNvPr id="0" name=""/>
        <dsp:cNvSpPr/>
      </dsp:nvSpPr>
      <dsp:spPr>
        <a:xfrm>
          <a:off x="6650965" y="4415008"/>
          <a:ext cx="713559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713559" y="1138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6989906" y="4408551"/>
        <a:ext cx="35677" cy="35677"/>
      </dsp:txXfrm>
    </dsp:sp>
    <dsp:sp modelId="{46F54D3A-FD21-46AA-BA63-070A249D8138}">
      <dsp:nvSpPr>
        <dsp:cNvPr id="0" name=""/>
        <dsp:cNvSpPr/>
      </dsp:nvSpPr>
      <dsp:spPr>
        <a:xfrm>
          <a:off x="7364524" y="3992742"/>
          <a:ext cx="1734591" cy="8672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 err="1"/>
            <a:t>Flucytosin</a:t>
          </a:r>
          <a:endParaRPr lang="cs-CZ" sz="1400" b="0" kern="1200" dirty="0"/>
        </a:p>
      </dsp:txBody>
      <dsp:txXfrm>
        <a:off x="7389926" y="4018144"/>
        <a:ext cx="1683787" cy="816491"/>
      </dsp:txXfrm>
    </dsp:sp>
    <dsp:sp modelId="{9505D559-C98D-414B-B51B-5C186154A468}">
      <dsp:nvSpPr>
        <dsp:cNvPr id="0" name=""/>
        <dsp:cNvSpPr/>
      </dsp:nvSpPr>
      <dsp:spPr>
        <a:xfrm rot="2142401">
          <a:off x="4161946" y="5163051"/>
          <a:ext cx="854462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854462" y="1138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b="0" kern="1200"/>
        </a:p>
      </dsp:txBody>
      <dsp:txXfrm>
        <a:off x="4567816" y="5153071"/>
        <a:ext cx="42723" cy="42723"/>
      </dsp:txXfrm>
    </dsp:sp>
    <dsp:sp modelId="{20DC8658-AB4C-4B44-9F7F-4118302E0F8E}">
      <dsp:nvSpPr>
        <dsp:cNvPr id="0" name=""/>
        <dsp:cNvSpPr/>
      </dsp:nvSpPr>
      <dsp:spPr>
        <a:xfrm>
          <a:off x="4936096" y="4990132"/>
          <a:ext cx="1734591" cy="8672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Mitosis</a:t>
          </a:r>
          <a:r>
            <a:rPr lang="cs-CZ" sz="1400" kern="1200" dirty="0"/>
            <a:t> </a:t>
          </a:r>
          <a:r>
            <a:rPr lang="cs-CZ" sz="1400" kern="1200" dirty="0" err="1"/>
            <a:t>inhibitors</a:t>
          </a:r>
          <a:endParaRPr lang="cs-CZ" sz="1400" b="0" kern="1200" dirty="0"/>
        </a:p>
      </dsp:txBody>
      <dsp:txXfrm>
        <a:off x="4961498" y="5015534"/>
        <a:ext cx="1683787" cy="816491"/>
      </dsp:txXfrm>
    </dsp:sp>
    <dsp:sp modelId="{579E05E9-855A-4815-8803-E12388EA7DFA}">
      <dsp:nvSpPr>
        <dsp:cNvPr id="0" name=""/>
        <dsp:cNvSpPr/>
      </dsp:nvSpPr>
      <dsp:spPr>
        <a:xfrm>
          <a:off x="6670687" y="5412398"/>
          <a:ext cx="693836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693836" y="1138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7000260" y="5406434"/>
        <a:ext cx="34691" cy="34691"/>
      </dsp:txXfrm>
    </dsp:sp>
    <dsp:sp modelId="{0D4E5F30-3E42-4474-AEAD-5FEC472FA2A4}">
      <dsp:nvSpPr>
        <dsp:cNvPr id="0" name=""/>
        <dsp:cNvSpPr/>
      </dsp:nvSpPr>
      <dsp:spPr>
        <a:xfrm>
          <a:off x="7364524" y="4990132"/>
          <a:ext cx="1734591" cy="8672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/>
            <a:t>Griseofulvin</a:t>
          </a:r>
        </a:p>
      </dsp:txBody>
      <dsp:txXfrm>
        <a:off x="7389926" y="5015534"/>
        <a:ext cx="1683787" cy="816491"/>
      </dsp:txXfrm>
    </dsp:sp>
    <dsp:sp modelId="{8D589A65-1B2A-498F-8CEC-94378F16297B}">
      <dsp:nvSpPr>
        <dsp:cNvPr id="0" name=""/>
        <dsp:cNvSpPr/>
      </dsp:nvSpPr>
      <dsp:spPr>
        <a:xfrm rot="4099285">
          <a:off x="1221607" y="5537072"/>
          <a:ext cx="1878282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878282" y="1138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700" b="0" kern="1200"/>
        </a:p>
      </dsp:txBody>
      <dsp:txXfrm>
        <a:off x="2113792" y="5501497"/>
        <a:ext cx="93914" cy="93914"/>
      </dsp:txXfrm>
    </dsp:sp>
    <dsp:sp modelId="{E24EF64F-E9EF-4BC2-9274-8D98C9607B73}">
      <dsp:nvSpPr>
        <dsp:cNvPr id="0" name=""/>
        <dsp:cNvSpPr/>
      </dsp:nvSpPr>
      <dsp:spPr>
        <a:xfrm>
          <a:off x="2507667" y="5987522"/>
          <a:ext cx="1734591" cy="8672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Others</a:t>
          </a:r>
          <a:endParaRPr lang="cs-CZ" sz="1400" b="0" kern="1200" dirty="0"/>
        </a:p>
      </dsp:txBody>
      <dsp:txXfrm>
        <a:off x="2533069" y="6012924"/>
        <a:ext cx="1683787" cy="816491"/>
      </dsp:txXfrm>
    </dsp:sp>
    <dsp:sp modelId="{6A39BBFB-1892-4928-B069-0367C47B015B}">
      <dsp:nvSpPr>
        <dsp:cNvPr id="0" name=""/>
        <dsp:cNvSpPr/>
      </dsp:nvSpPr>
      <dsp:spPr>
        <a:xfrm>
          <a:off x="4242259" y="6409789"/>
          <a:ext cx="693836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693836" y="1138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b="0" kern="1200"/>
        </a:p>
      </dsp:txBody>
      <dsp:txXfrm>
        <a:off x="4571831" y="6403824"/>
        <a:ext cx="34691" cy="34691"/>
      </dsp:txXfrm>
    </dsp:sp>
    <dsp:sp modelId="{0144E6CB-69DB-4155-BF64-80C00B82457A}">
      <dsp:nvSpPr>
        <dsp:cNvPr id="0" name=""/>
        <dsp:cNvSpPr/>
      </dsp:nvSpPr>
      <dsp:spPr>
        <a:xfrm>
          <a:off x="4936096" y="5987522"/>
          <a:ext cx="1734591" cy="8672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/>
            <a:t>Eg. </a:t>
          </a:r>
          <a:r>
            <a:rPr lang="cs-CZ" sz="1400" b="0" kern="1200" dirty="0" err="1"/>
            <a:t>ciklopirox</a:t>
          </a:r>
          <a:endParaRPr lang="cs-CZ" sz="1400" b="0" kern="1200" dirty="0"/>
        </a:p>
      </dsp:txBody>
      <dsp:txXfrm>
        <a:off x="4961498" y="6012924"/>
        <a:ext cx="1683787" cy="8164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98ACC58E-DE91-4203-A598-E7A8E8900D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BFFF34-0AAB-47D3-82F4-856A130473FD}" type="slidenum">
              <a:rPr lang="cs-CZ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11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9B3479F1-FECE-462B-9F19-F07B2EF5FE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6631F89D-1A1E-457D-9946-96E0282B41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6A71CA76-B07B-4C16-A713-DFB3D1EBFB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AA706B-8850-45E6-9683-60A6F7D4A549}" type="slidenum">
              <a:rPr lang="cs-CZ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33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CAA2B80F-8703-44AE-884D-75A9DB4C99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8D801E47-D69E-4023-B61E-B71D7E587C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/>
              <a:t>birch tar –betulae</a:t>
            </a:r>
          </a:p>
          <a:p>
            <a:pPr eaLnBrk="1" hangingPunct="1"/>
            <a:r>
              <a:rPr lang="cs-CZ" altLang="cs-CZ"/>
              <a:t>beech tar – fagi pix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6A71CA76-B07B-4C16-A713-DFB3D1EBFB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AA706B-8850-45E6-9683-60A6F7D4A549}" type="slidenum">
              <a:rPr lang="cs-CZ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34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CAA2B80F-8703-44AE-884D-75A9DB4C99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8D801E47-D69E-4023-B61E-B71D7E587C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/>
              <a:t>birch tar –betulae</a:t>
            </a:r>
          </a:p>
          <a:p>
            <a:pPr eaLnBrk="1" hangingPunct="1"/>
            <a:r>
              <a:rPr lang="cs-CZ" altLang="cs-CZ"/>
              <a:t>beech tar – fagi pix</a:t>
            </a:r>
          </a:p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4409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CDEDAADA-3B25-4AFD-8D49-E1999DF57C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DD45A9-F165-48EC-8B15-DFFC144D97D1}" type="slidenum">
              <a:rPr lang="cs-CZ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35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7EB97927-5FA4-482E-AD8D-0D48CCC711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0BBD01AB-0B32-4167-B163-4646FDC0E4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d</a:t>
            </a:r>
            <a:r>
              <a:rPr lang="en-US" altLang="cs-CZ"/>
              <a:t>ermatophyte infections of the skin, hair, and nails not adequately treated by topical therapy</a:t>
            </a:r>
            <a:endParaRPr lang="cs-CZ" altLang="cs-CZ"/>
          </a:p>
          <a:p>
            <a:r>
              <a:rPr lang="en-US" altLang="cs-CZ"/>
              <a:t>isolated </a:t>
            </a:r>
            <a:r>
              <a:rPr lang="cs-CZ" altLang="cs-CZ"/>
              <a:t> </a:t>
            </a:r>
            <a:r>
              <a:rPr lang="en-US" altLang="cs-CZ"/>
              <a:t>from cultures of </a:t>
            </a:r>
            <a:r>
              <a:rPr lang="en-US" altLang="cs-CZ" b="1" i="1"/>
              <a:t>Penicillium griseofulvum</a:t>
            </a:r>
            <a:r>
              <a:rPr lang="en-US" altLang="cs-CZ" b="1"/>
              <a:t>.</a:t>
            </a:r>
            <a:r>
              <a:rPr lang="en-US" altLang="cs-CZ"/>
              <a:t> It interferes with </a:t>
            </a:r>
            <a:r>
              <a:rPr lang="cs-CZ" altLang="cs-CZ"/>
              <a:t> </a:t>
            </a:r>
            <a:r>
              <a:rPr lang="en-US" altLang="cs-CZ"/>
              <a:t>mitosis by binding to fungal microtubules. It can be used</a:t>
            </a:r>
            <a:r>
              <a:rPr lang="cs-CZ" altLang="cs-CZ"/>
              <a:t> </a:t>
            </a:r>
            <a:r>
              <a:rPr lang="en-US" altLang="cs-CZ"/>
              <a:t>to treat dermatophyte infections of skin or nails when local</a:t>
            </a:r>
            <a:r>
              <a:rPr lang="cs-CZ" altLang="cs-CZ"/>
              <a:t> </a:t>
            </a:r>
            <a:r>
              <a:rPr lang="en-US" altLang="cs-CZ"/>
              <a:t>administration is ineffective, but treatment needs to be prolonged. It has largely been superseded by other drugs. </a:t>
            </a:r>
            <a:endParaRPr lang="cs-CZ" altLang="cs-CZ"/>
          </a:p>
          <a:p>
            <a:endParaRPr lang="cs-CZ" altLang="cs-CZ"/>
          </a:p>
          <a:p>
            <a:r>
              <a:rPr lang="en-US" altLang="cs-CZ"/>
              <a:t>The plasma  half-life  is  24 h,  but  it  is  retained  in  the  skin for  much  longer.  It  potently  induces  cytochrome  P450 </a:t>
            </a:r>
            <a:r>
              <a:rPr lang="cs-CZ" altLang="cs-CZ"/>
              <a:t> </a:t>
            </a:r>
            <a:r>
              <a:rPr lang="en-US" altLang="cs-CZ"/>
              <a:t>enzymes  and  causes  several  clinically  important  drug </a:t>
            </a:r>
            <a:br>
              <a:rPr lang="en-US" altLang="cs-CZ"/>
            </a:br>
            <a:r>
              <a:rPr lang="en-US" altLang="cs-CZ"/>
              <a:t>interactions </a:t>
            </a:r>
            <a:br>
              <a:rPr lang="en-US" altLang="cs-CZ"/>
            </a:br>
            <a:endParaRPr lang="cs-CZ" altLang="cs-CZ"/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CDAFFBF0-1009-4120-9546-F9F7EA5624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F5CD34-0ECB-4640-BB08-C0544223A6A8}" type="slidenum">
              <a:rPr lang="cs-CZ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37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3AD5074D-8251-477B-B186-402D4936CA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8579AF06-BACA-45B7-AE5A-AC1B47E8DC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/>
              <a:t>birch tar –betulae</a:t>
            </a:r>
          </a:p>
          <a:p>
            <a:pPr eaLnBrk="1" hangingPunct="1"/>
            <a:r>
              <a:rPr lang="cs-CZ" altLang="cs-CZ"/>
              <a:t>beech tar – fagi pix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9771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altLang="cs-CZ" dirty="0"/>
            </a:b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0449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9178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5979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2545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81140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98ACC58E-DE91-4203-A598-E7A8E8900D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BFFF34-0AAB-47D3-82F4-856A130473FD}" type="slidenum">
              <a:rPr lang="cs-CZ" altLang="cs-CZ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28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9B3479F1-FECE-462B-9F19-F07B2EF5FE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6631F89D-1A1E-457D-9946-96E0282B41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>
            <a:extLst>
              <a:ext uri="{FF2B5EF4-FFF2-40B4-BE49-F238E27FC236}">
                <a16:creationId xmlns:a16="http://schemas.microsoft.com/office/drawing/2014/main" id="{632533A4-36CB-4AB6-9BBC-F3721F62F3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Zástupný symbol pro poznámky 2">
            <a:extLst>
              <a:ext uri="{FF2B5EF4-FFF2-40B4-BE49-F238E27FC236}">
                <a16:creationId xmlns:a16="http://schemas.microsoft.com/office/drawing/2014/main" id="{BFEE9643-62C8-436B-83D6-6F8E86CF54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cílové místo působení </a:t>
            </a:r>
            <a:r>
              <a:rPr lang="cs-CZ" sz="1200" dirty="0" err="1"/>
              <a:t>echinokandinů</a:t>
            </a:r>
            <a:r>
              <a:rPr lang="cs-CZ" sz="1200" dirty="0"/>
              <a:t> není přítomno v buňce savců - minimální toxicita</a:t>
            </a:r>
          </a:p>
          <a:p>
            <a:endParaRPr lang="cs-CZ" altLang="cs-CZ" dirty="0"/>
          </a:p>
          <a:p>
            <a:r>
              <a:rPr lang="en-US" altLang="cs-CZ" dirty="0"/>
              <a:t>Echinocandins comprise a ring of six amino acids linked</a:t>
            </a:r>
            <a:r>
              <a:rPr lang="cs-CZ" altLang="cs-CZ" dirty="0"/>
              <a:t> </a:t>
            </a:r>
            <a:r>
              <a:rPr lang="en-US" altLang="cs-CZ" dirty="0"/>
              <a:t>to a lipophilic side-chain. All drugs in this group are synthetic  modifications  of  </a:t>
            </a:r>
            <a:r>
              <a:rPr lang="en-US" altLang="cs-CZ" b="1" dirty="0"/>
              <a:t>echinocandin B</a:t>
            </a:r>
            <a:r>
              <a:rPr lang="en-US" altLang="cs-CZ" dirty="0"/>
              <a:t>,  which  is  found </a:t>
            </a:r>
            <a:br>
              <a:rPr lang="en-US" altLang="cs-CZ" dirty="0"/>
            </a:br>
            <a:r>
              <a:rPr lang="en-US" altLang="cs-CZ" dirty="0"/>
              <a:t>naturally in </a:t>
            </a:r>
            <a:r>
              <a:rPr lang="en-US" altLang="cs-CZ" i="1" dirty="0"/>
              <a:t>Aspergillus </a:t>
            </a:r>
            <a:r>
              <a:rPr lang="en-US" altLang="cs-CZ" i="1" dirty="0" err="1"/>
              <a:t>nidulans</a:t>
            </a:r>
            <a:r>
              <a:rPr lang="en-US" altLang="cs-CZ" dirty="0"/>
              <a:t>. </a:t>
            </a:r>
            <a:br>
              <a:rPr lang="en-US" altLang="cs-CZ" dirty="0"/>
            </a:br>
            <a:endParaRPr lang="cs-CZ" altLang="cs-CZ" dirty="0"/>
          </a:p>
          <a:p>
            <a:r>
              <a:rPr lang="en-US" altLang="cs-CZ" b="1" dirty="0"/>
              <a:t> </a:t>
            </a:r>
            <a:r>
              <a:rPr lang="cs-CZ" altLang="cs-CZ" b="1" dirty="0" err="1"/>
              <a:t>Caspofungin</a:t>
            </a:r>
            <a:r>
              <a:rPr lang="cs-CZ" altLang="cs-CZ" b="1" dirty="0"/>
              <a:t>  </a:t>
            </a:r>
            <a:r>
              <a:rPr lang="en-US" altLang="cs-CZ" dirty="0"/>
              <a:t>active </a:t>
            </a:r>
            <a:r>
              <a:rPr lang="en-US" altLang="cs-CZ" i="1" dirty="0"/>
              <a:t>in vitro</a:t>
            </a:r>
            <a:r>
              <a:rPr lang="en-US" altLang="cs-CZ" dirty="0"/>
              <a:t> against a wide variety of</a:t>
            </a:r>
            <a:r>
              <a:rPr lang="cs-CZ" altLang="cs-CZ" dirty="0"/>
              <a:t> </a:t>
            </a:r>
            <a:r>
              <a:rPr lang="en-US" altLang="cs-CZ" dirty="0"/>
              <a:t>fungi, and it has proved effective in the treatment of candidiasis and forms of invasive aspergillosis that are refractory  to  amphotericin.  Oral  absorption  is  poor,  and  it  is </a:t>
            </a:r>
            <a:br>
              <a:rPr lang="en-US" altLang="cs-CZ" dirty="0"/>
            </a:br>
            <a:r>
              <a:rPr lang="en-US" altLang="cs-CZ" dirty="0"/>
              <a:t>given  intravenously,  once  daily. </a:t>
            </a:r>
            <a:endParaRPr lang="cs-CZ" altLang="cs-CZ" dirty="0"/>
          </a:p>
          <a:p>
            <a:r>
              <a:rPr lang="en-US" altLang="cs-CZ" dirty="0"/>
              <a:t> </a:t>
            </a:r>
            <a:r>
              <a:rPr lang="en-US" altLang="cs-CZ" b="1" dirty="0"/>
              <a:t>Anidulafungin</a:t>
            </a:r>
            <a:r>
              <a:rPr lang="en-US" altLang="cs-CZ" dirty="0"/>
              <a:t>  is  used</a:t>
            </a:r>
            <a:r>
              <a:rPr lang="cs-CZ" altLang="cs-CZ" dirty="0"/>
              <a:t>  </a:t>
            </a:r>
            <a:r>
              <a:rPr lang="en-US" altLang="cs-CZ" dirty="0"/>
              <a:t>mainly for invasive candidiasis; again it is given intravenously.  The  principal  side  effects  of  both  drugs  include </a:t>
            </a:r>
            <a:r>
              <a:rPr lang="cs-CZ" altLang="cs-CZ" dirty="0"/>
              <a:t> </a:t>
            </a:r>
            <a:r>
              <a:rPr lang="en-US" altLang="cs-CZ" dirty="0"/>
              <a:t>nausea, vomiting and </a:t>
            </a:r>
            <a:r>
              <a:rPr lang="en-US" altLang="cs-CZ" dirty="0" err="1"/>
              <a:t>diarrhoea</a:t>
            </a:r>
            <a:r>
              <a:rPr lang="en-US" altLang="cs-CZ" dirty="0"/>
              <a:t>, and skin rash. The relatively  new  </a:t>
            </a:r>
            <a:r>
              <a:rPr lang="en-US" altLang="cs-CZ" b="1" dirty="0"/>
              <a:t>micafungin</a:t>
            </a:r>
            <a:r>
              <a:rPr lang="en-US" altLang="cs-CZ" dirty="0"/>
              <a:t>  is  also  mainly  used  for  treating</a:t>
            </a:r>
            <a:r>
              <a:rPr lang="cs-CZ" altLang="cs-CZ" dirty="0"/>
              <a:t> </a:t>
            </a:r>
            <a:r>
              <a:rPr lang="en-US" altLang="cs-CZ" dirty="0"/>
              <a:t>invasive candidiasis. It shares many of the side effects of</a:t>
            </a:r>
            <a:r>
              <a:rPr lang="cs-CZ" altLang="cs-CZ" dirty="0"/>
              <a:t> </a:t>
            </a:r>
            <a:r>
              <a:rPr lang="en-US" altLang="cs-CZ" dirty="0"/>
              <a:t>the group but may also cause serious hepatotoxicity </a:t>
            </a:r>
            <a:br>
              <a:rPr lang="en-US" altLang="cs-CZ" dirty="0"/>
            </a:br>
            <a:endParaRPr lang="cs-CZ" altLang="cs-CZ" dirty="0"/>
          </a:p>
        </p:txBody>
      </p:sp>
      <p:sp>
        <p:nvSpPr>
          <p:cNvPr id="55300" name="Zástupný symbol pro číslo snímku 3">
            <a:extLst>
              <a:ext uri="{FF2B5EF4-FFF2-40B4-BE49-F238E27FC236}">
                <a16:creationId xmlns:a16="http://schemas.microsoft.com/office/drawing/2014/main" id="{9A233A65-10CA-4A9F-9338-C03241EDFF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DB358FD-4309-4EAD-BF6A-9BBB8EE82C46}" type="slidenum">
              <a:rPr lang="en-GB" altLang="cs-CZ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31</a:t>
            </a:fld>
            <a:endParaRPr lang="en-GB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Define footer – presentation title / Department of Pharmacology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Define footer – presentation title / Department of Pharmacology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noProof="0" dirty="0"/>
              <a:t>c</a:t>
            </a:r>
            <a:r>
              <a:rPr lang="en-GB" noProof="0" dirty="0"/>
              <a:t>lick here to insert text.</a:t>
            </a:r>
          </a:p>
          <a:p>
            <a:pPr lvl="1"/>
            <a:r>
              <a:rPr lang="cs-CZ" noProof="0" dirty="0"/>
              <a:t>s</a:t>
            </a:r>
            <a:r>
              <a:rPr lang="en-GB" noProof="0" dirty="0" err="1"/>
              <a:t>econd</a:t>
            </a:r>
            <a:r>
              <a:rPr lang="en-GB" noProof="0" dirty="0"/>
              <a:t> level</a:t>
            </a:r>
          </a:p>
          <a:p>
            <a:pPr lvl="2"/>
            <a:r>
              <a:rPr lang="cs-CZ" noProof="0" dirty="0"/>
              <a:t>t</a:t>
            </a:r>
            <a:r>
              <a:rPr lang="en-GB" noProof="0" dirty="0" err="1"/>
              <a:t>hird</a:t>
            </a:r>
            <a:r>
              <a:rPr lang="en-GB" noProof="0" dirty="0"/>
              <a:t>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 noProof="0" dirty="0"/>
              <a:t>c</a:t>
            </a:r>
            <a:r>
              <a:rPr lang="en-GB" noProof="0" dirty="0"/>
              <a:t>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Define footer – presentation title / Department of Pharmacology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c</a:t>
            </a:r>
            <a:r>
              <a:rPr lang="en-GB" noProof="0" dirty="0"/>
              <a:t>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dirty="0"/>
              <a:t>c</a:t>
            </a:r>
            <a:r>
              <a:rPr lang="en-US" dirty="0"/>
              <a:t>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c</a:t>
            </a:r>
            <a:r>
              <a:rPr lang="en-GB" noProof="0" dirty="0"/>
              <a:t>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dirty="0"/>
              <a:t>c</a:t>
            </a:r>
            <a:r>
              <a:rPr lang="en-US" dirty="0"/>
              <a:t>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 noProof="0" dirty="0"/>
              <a:t>c</a:t>
            </a:r>
            <a:r>
              <a:rPr lang="en-GB" noProof="0" dirty="0"/>
              <a:t>lick here to insert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 of Pharmacology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Define footer – presentation title / Department of Pharmacology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1" y="2019300"/>
            <a:ext cx="4106255" cy="2833315"/>
          </a:xfrm>
          <a:prstGeom prst="rect">
            <a:avLst/>
          </a:prstGeom>
        </p:spPr>
      </p:pic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F01928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F01928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8A4BF068-759C-48D3-8BB0-5F551EDD77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5E596EC5-1D75-47DC-BC19-74D759B823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5213326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8000" y="258763"/>
            <a:ext cx="11176000" cy="131127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508000" y="1676400"/>
            <a:ext cx="11176000" cy="4495800"/>
          </a:xfrm>
        </p:spPr>
        <p:txBody>
          <a:bodyPr rtlCol="0">
            <a:normAutofit/>
          </a:bodyPr>
          <a:lstStyle/>
          <a:p>
            <a:pPr lvl="0"/>
            <a:endParaRPr lang="cs-CZ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FA8CDD-899B-438C-9D88-948B3CA756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474952-F959-45CE-AB08-F48399A60F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794401-F253-4DE5-BC16-D5F34EF12F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228FE-B21F-4600-B8A8-9CFB9BE0E1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107625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16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374FB-58D8-4455-BDDC-706824B4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42AB5-30F7-433F-9616-5AB0DA52B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33680-A81D-4F97-A5DC-231C538D6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DD732-EAA6-46E8-99CD-F638E5C5E5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4175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Define footer – presentation title / Department of Pharmacology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6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24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</a:lstStyle>
          <a:p>
            <a:pPr lvl="0"/>
            <a:r>
              <a:rPr lang="cs-CZ" noProof="0" dirty="0"/>
              <a:t>c</a:t>
            </a:r>
            <a:r>
              <a:rPr lang="en-GB" noProof="0" dirty="0"/>
              <a:t>lick here to insert text</a:t>
            </a:r>
          </a:p>
          <a:p>
            <a:pPr lvl="1"/>
            <a:r>
              <a:rPr lang="cs-CZ" noProof="0" dirty="0"/>
              <a:t>s</a:t>
            </a:r>
            <a:r>
              <a:rPr lang="en-GB" noProof="0" dirty="0" err="1"/>
              <a:t>econd</a:t>
            </a:r>
            <a:r>
              <a:rPr lang="en-GB" noProof="0" dirty="0"/>
              <a:t> level</a:t>
            </a:r>
          </a:p>
          <a:p>
            <a:pPr lvl="2"/>
            <a:r>
              <a:rPr lang="cs-CZ" noProof="0" dirty="0"/>
              <a:t>t</a:t>
            </a:r>
            <a:r>
              <a:rPr lang="en-GB" noProof="0" dirty="0" err="1"/>
              <a:t>hird</a:t>
            </a:r>
            <a:r>
              <a:rPr lang="en-GB" noProof="0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562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6"/>
            <a:ext cx="10972800" cy="11398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30725"/>
          </a:xfrm>
        </p:spPr>
        <p:txBody>
          <a:bodyPr/>
          <a:lstStyle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9163"/>
          </a:xfrm>
        </p:spPr>
        <p:txBody>
          <a:bodyPr/>
          <a:lstStyle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D4D5849-0B3D-4E5F-940E-ACD54E4A3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37778B4C-73BD-44A2-9D94-08112C1B0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eaLnBrk="0" hangingPunct="0">
              <a:defRPr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DCFE82F1-783C-42B7-A13B-405A308DF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 eaLnBrk="0" hangingPunct="0">
              <a:defRPr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BF1A8308-8EE8-46C5-8EDB-497ED7A6181D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11100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6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200"/>
            </a:lvl2pPr>
            <a:lvl3pPr marL="914400" indent="0">
              <a:buNone/>
              <a:defRPr sz="1800"/>
            </a:lvl3pPr>
          </a:lstStyle>
          <a:p>
            <a:pPr lvl="0"/>
            <a:r>
              <a:rPr lang="cs-CZ" noProof="0" dirty="0"/>
              <a:t>c</a:t>
            </a:r>
            <a:r>
              <a:rPr lang="en-GB" noProof="0" dirty="0"/>
              <a:t>lick here to insert text</a:t>
            </a:r>
          </a:p>
          <a:p>
            <a:pPr lvl="1"/>
            <a:r>
              <a:rPr lang="cs-CZ" noProof="0" dirty="0"/>
              <a:t>s</a:t>
            </a:r>
            <a:r>
              <a:rPr lang="en-GB" noProof="0" dirty="0" err="1"/>
              <a:t>econd</a:t>
            </a:r>
            <a:r>
              <a:rPr lang="en-GB" noProof="0" dirty="0"/>
              <a:t> level</a:t>
            </a:r>
          </a:p>
          <a:p>
            <a:pPr lvl="2"/>
            <a:r>
              <a:rPr lang="cs-CZ" noProof="0" dirty="0"/>
              <a:t>t</a:t>
            </a:r>
            <a:r>
              <a:rPr lang="en-GB" noProof="0" dirty="0" err="1"/>
              <a:t>hird</a:t>
            </a:r>
            <a:r>
              <a:rPr lang="en-GB" noProof="0" dirty="0"/>
              <a:t>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dirty="0"/>
              <a:t>Define footer – presentation title / Department of Pharmacology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c</a:t>
            </a:r>
            <a:r>
              <a:rPr lang="en-GB" noProof="0" dirty="0"/>
              <a:t>lick here to insert text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9566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Define footer – presentation title / Department of Pharmacology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c</a:t>
            </a:r>
            <a:r>
              <a:rPr lang="en-GB" noProof="0" dirty="0"/>
              <a:t>lick here to insert text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c</a:t>
            </a:r>
            <a:r>
              <a:rPr lang="en-GB" noProof="0" dirty="0"/>
              <a:t>lick here to insert text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4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200"/>
            </a:lvl2pPr>
            <a:lvl3pPr marL="914400" indent="0">
              <a:buNone/>
              <a:defRPr sz="1800"/>
            </a:lvl3pPr>
          </a:lstStyle>
          <a:p>
            <a:pPr lvl="0"/>
            <a:r>
              <a:rPr lang="cs-CZ" noProof="0" dirty="0"/>
              <a:t>c</a:t>
            </a:r>
            <a:r>
              <a:rPr lang="en-GB" noProof="0" dirty="0"/>
              <a:t>lick here to insert text</a:t>
            </a:r>
          </a:p>
          <a:p>
            <a:pPr lvl="1"/>
            <a:r>
              <a:rPr lang="cs-CZ" noProof="0" dirty="0"/>
              <a:t>s</a:t>
            </a:r>
            <a:r>
              <a:rPr lang="en-GB" noProof="0" dirty="0" err="1"/>
              <a:t>econd</a:t>
            </a:r>
            <a:r>
              <a:rPr lang="en-GB" noProof="0" dirty="0"/>
              <a:t> level</a:t>
            </a:r>
          </a:p>
          <a:p>
            <a:pPr lvl="2"/>
            <a:r>
              <a:rPr lang="cs-CZ" noProof="0" dirty="0"/>
              <a:t>t</a:t>
            </a:r>
            <a:r>
              <a:rPr lang="en-GB" noProof="0" dirty="0" err="1"/>
              <a:t>hird</a:t>
            </a:r>
            <a:r>
              <a:rPr lang="en-GB" noProof="0" dirty="0"/>
              <a:t>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4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200"/>
            </a:lvl2pPr>
            <a:lvl3pPr marL="914400" indent="0">
              <a:buNone/>
              <a:defRPr sz="1800"/>
            </a:lvl3pPr>
          </a:lstStyle>
          <a:p>
            <a:pPr lvl="0"/>
            <a:r>
              <a:rPr lang="cs-CZ" noProof="0" dirty="0"/>
              <a:t>c</a:t>
            </a:r>
            <a:r>
              <a:rPr lang="en-GB" noProof="0" dirty="0"/>
              <a:t>lick here to insert text</a:t>
            </a:r>
          </a:p>
          <a:p>
            <a:pPr lvl="1"/>
            <a:r>
              <a:rPr lang="cs-CZ" noProof="0" dirty="0"/>
              <a:t>s</a:t>
            </a:r>
            <a:r>
              <a:rPr lang="en-GB" noProof="0" dirty="0" err="1"/>
              <a:t>econd</a:t>
            </a:r>
            <a:r>
              <a:rPr lang="en-GB" noProof="0" dirty="0"/>
              <a:t> level</a:t>
            </a:r>
          </a:p>
          <a:p>
            <a:pPr lvl="2"/>
            <a:r>
              <a:rPr lang="cs-CZ" noProof="0" dirty="0"/>
              <a:t>t</a:t>
            </a:r>
            <a:r>
              <a:rPr lang="en-GB" noProof="0" dirty="0" err="1"/>
              <a:t>hird</a:t>
            </a:r>
            <a:r>
              <a:rPr lang="en-GB" noProof="0" dirty="0"/>
              <a:t>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Define footer – presentation title / Department of Pharmacology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c</a:t>
            </a:r>
            <a:r>
              <a:rPr lang="en-GB" noProof="0" dirty="0"/>
              <a:t>lick here to insert text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c</a:t>
            </a:r>
            <a:r>
              <a:rPr lang="en-GB" noProof="0" dirty="0"/>
              <a:t>lick here to insert text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6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2200"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cs-CZ" noProof="0" dirty="0"/>
              <a:t>c</a:t>
            </a:r>
            <a:r>
              <a:rPr lang="en-GB" noProof="0" dirty="0"/>
              <a:t>lick here to insert text</a:t>
            </a:r>
          </a:p>
          <a:p>
            <a:pPr lvl="1"/>
            <a:r>
              <a:rPr lang="cs-CZ" noProof="0" dirty="0"/>
              <a:t>s</a:t>
            </a:r>
            <a:r>
              <a:rPr lang="en-GB" noProof="0" dirty="0" err="1"/>
              <a:t>econd</a:t>
            </a:r>
            <a:r>
              <a:rPr lang="en-GB" noProof="0" dirty="0"/>
              <a:t> level</a:t>
            </a:r>
          </a:p>
          <a:p>
            <a:pPr lvl="2"/>
            <a:r>
              <a:rPr lang="cs-CZ" noProof="0" dirty="0"/>
              <a:t>t</a:t>
            </a:r>
            <a:r>
              <a:rPr lang="en-GB" noProof="0" dirty="0" err="1"/>
              <a:t>hird</a:t>
            </a:r>
            <a:r>
              <a:rPr lang="en-GB" noProof="0" dirty="0"/>
              <a:t>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6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2200"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cs-CZ" noProof="0" dirty="0"/>
              <a:t>c</a:t>
            </a:r>
            <a:r>
              <a:rPr lang="en-GB" noProof="0" dirty="0"/>
              <a:t>lick here to insert text</a:t>
            </a:r>
          </a:p>
          <a:p>
            <a:pPr lvl="1"/>
            <a:r>
              <a:rPr lang="cs-CZ" noProof="0" dirty="0"/>
              <a:t>s</a:t>
            </a:r>
            <a:r>
              <a:rPr lang="en-GB" noProof="0" dirty="0" err="1"/>
              <a:t>econd</a:t>
            </a:r>
            <a:r>
              <a:rPr lang="en-GB" noProof="0" dirty="0"/>
              <a:t> level</a:t>
            </a:r>
          </a:p>
          <a:p>
            <a:pPr lvl="2"/>
            <a:r>
              <a:rPr lang="cs-CZ" noProof="0" dirty="0"/>
              <a:t>t</a:t>
            </a:r>
            <a:r>
              <a:rPr lang="en-GB" noProof="0" dirty="0" err="1"/>
              <a:t>hird</a:t>
            </a:r>
            <a:r>
              <a:rPr lang="en-GB" noProof="0" dirty="0"/>
              <a:t>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576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cs-CZ" noProof="0" dirty="0"/>
              <a:t>c</a:t>
            </a:r>
            <a:r>
              <a:rPr lang="en-GB" noProof="0" dirty="0"/>
              <a:t>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Define footer – presentation title /</a:t>
            </a:r>
            <a:r>
              <a:rPr lang="cs-CZ" dirty="0"/>
              <a:t> </a:t>
            </a:r>
            <a:r>
              <a:rPr lang="en-US" dirty="0"/>
              <a:t>Department of Pharmacology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6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200"/>
            </a:lvl2pPr>
            <a:lvl3pPr marL="914400" indent="0">
              <a:buNone/>
              <a:defRPr sz="1800" baseline="0"/>
            </a:lvl3pPr>
          </a:lstStyle>
          <a:p>
            <a:pPr lvl="0"/>
            <a:r>
              <a:rPr lang="cs-CZ" noProof="0" dirty="0"/>
              <a:t>c</a:t>
            </a:r>
            <a:r>
              <a:rPr lang="en-GB" noProof="0" dirty="0"/>
              <a:t>lick here to insert text</a:t>
            </a:r>
          </a:p>
          <a:p>
            <a:pPr lvl="1"/>
            <a:r>
              <a:rPr lang="cs-CZ" noProof="0" dirty="0"/>
              <a:t>s</a:t>
            </a:r>
            <a:r>
              <a:rPr lang="en-GB" noProof="0" dirty="0" err="1"/>
              <a:t>econd</a:t>
            </a:r>
            <a:r>
              <a:rPr lang="en-GB" noProof="0" dirty="0"/>
              <a:t> level</a:t>
            </a:r>
          </a:p>
          <a:p>
            <a:pPr lvl="2"/>
            <a:r>
              <a:rPr lang="cs-CZ" noProof="0" dirty="0"/>
              <a:t>t</a:t>
            </a:r>
            <a:r>
              <a:rPr lang="en-GB" noProof="0" dirty="0" err="1"/>
              <a:t>hird</a:t>
            </a:r>
            <a:r>
              <a:rPr lang="en-GB" noProof="0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 noProof="0" dirty="0"/>
              <a:t>c</a:t>
            </a:r>
            <a:r>
              <a:rPr lang="en-GB" noProof="0" dirty="0"/>
              <a:t>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Define footer – presentation title / Department of Pharmacology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 noProof="0" dirty="0"/>
              <a:t>c</a:t>
            </a:r>
            <a:r>
              <a:rPr lang="en-GB" noProof="0" dirty="0"/>
              <a:t>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 noProof="0" dirty="0"/>
              <a:t>c</a:t>
            </a:r>
            <a:r>
              <a:rPr lang="en-GB" noProof="0" dirty="0"/>
              <a:t>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c</a:t>
            </a:r>
            <a:r>
              <a:rPr lang="en-GB" noProof="0" dirty="0"/>
              <a:t>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Define footer – presentation title / </a:t>
            </a:r>
            <a:r>
              <a:rPr lang="cs-CZ" dirty="0"/>
              <a:t>D</a:t>
            </a:r>
            <a:r>
              <a:rPr lang="en-US" dirty="0" err="1"/>
              <a:t>epartment</a:t>
            </a:r>
            <a:r>
              <a:rPr lang="en-US" dirty="0"/>
              <a:t> of Pharmacology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4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200"/>
            </a:lvl2pPr>
            <a:lvl3pPr marL="914400" indent="0">
              <a:buNone/>
              <a:defRPr sz="1800"/>
            </a:lvl3pPr>
          </a:lstStyle>
          <a:p>
            <a:pPr lvl="0"/>
            <a:r>
              <a:rPr lang="cs-CZ" noProof="0" dirty="0"/>
              <a:t>c</a:t>
            </a:r>
            <a:r>
              <a:rPr lang="en-GB" noProof="0" dirty="0"/>
              <a:t>lick here to insert text.</a:t>
            </a:r>
          </a:p>
          <a:p>
            <a:pPr lvl="1"/>
            <a:r>
              <a:rPr lang="cs-CZ" dirty="0"/>
              <a:t>s</a:t>
            </a:r>
            <a:r>
              <a:rPr lang="en-GB" dirty="0" err="1"/>
              <a:t>econd</a:t>
            </a:r>
            <a:r>
              <a:rPr lang="en-GB" dirty="0"/>
              <a:t> level</a:t>
            </a:r>
            <a:endParaRPr lang="cs-CZ" dirty="0"/>
          </a:p>
          <a:p>
            <a:pPr lvl="2"/>
            <a:r>
              <a:rPr lang="cs-CZ" dirty="0"/>
              <a:t>t</a:t>
            </a:r>
            <a:r>
              <a:rPr lang="en-GB" dirty="0" err="1"/>
              <a:t>hird</a:t>
            </a:r>
            <a:r>
              <a:rPr lang="en-GB" dirty="0"/>
              <a:t> level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 noProof="0" dirty="0"/>
              <a:t>c</a:t>
            </a:r>
            <a:r>
              <a:rPr lang="en-GB" noProof="0" dirty="0"/>
              <a:t>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90" r:id="rId4"/>
    <p:sldLayoutId id="2147483688" r:id="rId5"/>
    <p:sldLayoutId id="2147483695" r:id="rId6"/>
    <p:sldLayoutId id="2147483674" r:id="rId7"/>
    <p:sldLayoutId id="2147483673" r:id="rId8"/>
    <p:sldLayoutId id="2147483676" r:id="rId9"/>
    <p:sldLayoutId id="2147483675" r:id="rId10"/>
    <p:sldLayoutId id="2147483677" r:id="rId11"/>
    <p:sldLayoutId id="2147483694" r:id="rId12"/>
    <p:sldLayoutId id="2147483686" r:id="rId13"/>
    <p:sldLayoutId id="2147483692" r:id="rId14"/>
    <p:sldLayoutId id="2147483693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4" r:id="rId21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3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6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0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2" Type="http://schemas.microsoft.com/office/2007/relationships/media" Target="../media/media9.m4a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.m4a"/><Relationship Id="rId7" Type="http://schemas.openxmlformats.org/officeDocument/2006/relationships/image" Target="../media/image18.png"/><Relationship Id="rId2" Type="http://schemas.microsoft.com/office/2007/relationships/media" Target="../media/media10.m4a"/><Relationship Id="rId1" Type="http://schemas.openxmlformats.org/officeDocument/2006/relationships/tags" Target="../tags/tag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jp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24.jpeg"/><Relationship Id="rId4" Type="http://schemas.openxmlformats.org/officeDocument/2006/relationships/hyperlink" Target="http://www.doctorfungus.org/thedrugs/images/azole-target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0.m4a"/><Relationship Id="rId7" Type="http://schemas.openxmlformats.org/officeDocument/2006/relationships/image" Target="../media/image36.png"/><Relationship Id="rId2" Type="http://schemas.microsoft.com/office/2007/relationships/media" Target="../media/media20.m4a"/><Relationship Id="rId1" Type="http://schemas.openxmlformats.org/officeDocument/2006/relationships/tags" Target="../tags/tag1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6.png"/><Relationship Id="rId2" Type="http://schemas.microsoft.com/office/2007/relationships/media" Target="../media/media21.m4a"/><Relationship Id="rId1" Type="http://schemas.openxmlformats.org/officeDocument/2006/relationships/tags" Target="../tags/tag18.xml"/><Relationship Id="rId6" Type="http://schemas.openxmlformats.org/officeDocument/2006/relationships/image" Target="../media/image37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3.m4a"/><Relationship Id="rId7" Type="http://schemas.openxmlformats.org/officeDocument/2006/relationships/image" Target="../media/image40.png"/><Relationship Id="rId2" Type="http://schemas.microsoft.com/office/2007/relationships/media" Target="../media/media23.m4a"/><Relationship Id="rId1" Type="http://schemas.openxmlformats.org/officeDocument/2006/relationships/tags" Target="../tags/tag2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117511"/>
            <a:ext cx="11361600" cy="1171580"/>
          </a:xfrm>
        </p:spPr>
        <p:txBody>
          <a:bodyPr/>
          <a:lstStyle/>
          <a:p>
            <a:r>
              <a:rPr lang="cs-CZ" sz="3600" b="0" dirty="0" err="1"/>
              <a:t>Antifungals</a:t>
            </a:r>
            <a:r>
              <a:rPr lang="cs-CZ" sz="3600" b="0" dirty="0"/>
              <a:t> (</a:t>
            </a:r>
            <a:r>
              <a:rPr lang="cs-CZ" sz="3600" b="0" dirty="0" err="1"/>
              <a:t>antimycotics</a:t>
            </a:r>
            <a:r>
              <a:rPr lang="cs-CZ" sz="3600" b="0" dirty="0"/>
              <a:t>)</a:t>
            </a:r>
            <a:endParaRPr lang="cs-CZ" sz="3200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MUDr. Alena Máchalová, Ph.D.</a:t>
            </a:r>
          </a:p>
        </p:txBody>
      </p:sp>
    </p:spTree>
    <p:extLst>
      <p:ext uri="{BB962C8B-B14F-4D97-AF65-F5344CB8AC3E}">
        <p14:creationId xmlns:p14="http://schemas.microsoft.com/office/powerpoint/2010/main" val="225898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4B45DC9-E45F-4AF5-87A8-FC636BC70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274" y="4509890"/>
            <a:ext cx="3060383" cy="2324876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78B508C-9A78-4DB9-B395-CBF4B315C3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826034-E2B8-4D82-9ED0-F19F31AFAF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7D90F1-AC67-4252-B565-CF88AE8C4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action of antifungals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49B4AB5-0DB0-4E65-BD0B-B05F1CD2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754834"/>
            <a:ext cx="10753200" cy="4139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‒"/>
            </a:pPr>
            <a:r>
              <a:rPr lang="cs-CZ" altLang="cs-CZ" sz="2400" dirty="0">
                <a:cs typeface="Times New Roman" panose="02020603050405020304" pitchFamily="18" charset="0"/>
              </a:rPr>
              <a:t> </a:t>
            </a:r>
            <a:r>
              <a:rPr lang="en-US" sz="2400" dirty="0">
                <a:cs typeface="Times New Roman" panose="02020603050405020304" pitchFamily="18" charset="0"/>
              </a:rPr>
              <a:t>Specific - interfering at a defined place of </a:t>
            </a:r>
            <a:r>
              <a:rPr lang="en-US" sz="2400" dirty="0" err="1">
                <a:cs typeface="Times New Roman" panose="02020603050405020304" pitchFamily="18" charset="0"/>
              </a:rPr>
              <a:t>micromycet</a:t>
            </a:r>
            <a:r>
              <a:rPr lang="cs-CZ" sz="2400" dirty="0">
                <a:cs typeface="Times New Roman" panose="02020603050405020304" pitchFamily="18" charset="0"/>
              </a:rPr>
              <a:t> </a:t>
            </a:r>
            <a:r>
              <a:rPr lang="en-US" sz="2400" dirty="0">
                <a:cs typeface="Times New Roman" panose="02020603050405020304" pitchFamily="18" charset="0"/>
              </a:rPr>
              <a:t>metabolism </a:t>
            </a:r>
          </a:p>
          <a:p>
            <a:pPr>
              <a:buFont typeface="Arial" panose="020B0604020202020204" pitchFamily="34" charset="0"/>
              <a:buChar char="‒"/>
            </a:pPr>
            <a:r>
              <a:rPr lang="cs-CZ" sz="2400" dirty="0">
                <a:cs typeface="Times New Roman" panose="02020603050405020304" pitchFamily="18" charset="0"/>
              </a:rPr>
              <a:t> </a:t>
            </a:r>
            <a:r>
              <a:rPr lang="en-US" sz="2400" dirty="0">
                <a:cs typeface="Times New Roman" panose="02020603050405020304" pitchFamily="18" charset="0"/>
              </a:rPr>
              <a:t>Nonspecific - they usually work </a:t>
            </a:r>
            <a:r>
              <a:rPr lang="cs-CZ" sz="2400" dirty="0" err="1">
                <a:cs typeface="Times New Roman" panose="02020603050405020304" pitchFamily="18" charset="0"/>
              </a:rPr>
              <a:t>also</a:t>
            </a:r>
            <a:r>
              <a:rPr lang="cs-CZ" sz="2400" dirty="0">
                <a:cs typeface="Times New Roman" panose="02020603050405020304" pitchFamily="18" charset="0"/>
              </a:rPr>
              <a:t> </a:t>
            </a:r>
            <a:r>
              <a:rPr lang="en-US" sz="2400" dirty="0">
                <a:cs typeface="Times New Roman" panose="02020603050405020304" pitchFamily="18" charset="0"/>
              </a:rPr>
              <a:t>on bacteria and can be considered </a:t>
            </a:r>
            <a:r>
              <a:rPr lang="en-US" sz="2400" dirty="0" err="1">
                <a:cs typeface="Times New Roman" panose="02020603050405020304" pitchFamily="18" charset="0"/>
              </a:rPr>
              <a:t>antifugic</a:t>
            </a:r>
            <a:r>
              <a:rPr lang="cs-CZ" sz="2400" dirty="0">
                <a:cs typeface="Times New Roman" panose="02020603050405020304" pitchFamily="18" charset="0"/>
              </a:rPr>
              <a:t>al</a:t>
            </a:r>
            <a:r>
              <a:rPr lang="en-US" sz="2400" dirty="0">
                <a:cs typeface="Times New Roman" panose="02020603050405020304" pitchFamily="18" charset="0"/>
              </a:rPr>
              <a:t> antiseptics</a:t>
            </a:r>
          </a:p>
          <a:p>
            <a:pPr>
              <a:buFont typeface="Arial" panose="020B0604020202020204" pitchFamily="34" charset="0"/>
              <a:buChar char="‒"/>
            </a:pPr>
            <a:endParaRPr lang="cs-CZ" sz="24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‒"/>
              <a:defRPr/>
            </a:pPr>
            <a:r>
              <a:rPr lang="cs-CZ" altLang="cs-CZ" sz="2400" dirty="0">
                <a:cs typeface="Times New Roman" panose="02020603050405020304" pitchFamily="18" charset="0"/>
              </a:rPr>
              <a:t> </a:t>
            </a:r>
            <a:r>
              <a:rPr lang="en-US" sz="2400" dirty="0">
                <a:cs typeface="Times New Roman" panose="02020603050405020304" pitchFamily="18" charset="0"/>
              </a:rPr>
              <a:t>Blockage of synthesis</a:t>
            </a:r>
            <a:r>
              <a:rPr lang="cs-CZ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fung</a:t>
            </a:r>
            <a:r>
              <a:rPr lang="cs-CZ" sz="2400" dirty="0">
                <a:cs typeface="Times New Roman" panose="02020603050405020304" pitchFamily="18" charset="0"/>
              </a:rPr>
              <a:t>al</a:t>
            </a:r>
            <a:r>
              <a:rPr lang="en-US" sz="2400" dirty="0">
                <a:cs typeface="Times New Roman" panose="02020603050405020304" pitchFamily="18" charset="0"/>
              </a:rPr>
              <a:t> lipid </a:t>
            </a:r>
            <a:r>
              <a:rPr lang="cs-CZ" sz="2400" dirty="0">
                <a:cs typeface="Times New Roman" panose="02020603050405020304" pitchFamily="18" charset="0"/>
              </a:rPr>
              <a:t>(</a:t>
            </a:r>
            <a:r>
              <a:rPr lang="en-US" sz="2400" dirty="0">
                <a:cs typeface="Times New Roman" panose="02020603050405020304" pitchFamily="18" charset="0"/>
              </a:rPr>
              <a:t>ergosterol</a:t>
            </a:r>
            <a:r>
              <a:rPr lang="cs-CZ" sz="2400" dirty="0">
                <a:cs typeface="Times New Roman" panose="02020603050405020304" pitchFamily="18" charset="0"/>
              </a:rPr>
              <a:t>)</a:t>
            </a:r>
            <a:r>
              <a:rPr lang="en-US" sz="2400" dirty="0">
                <a:cs typeface="Times New Roman" panose="02020603050405020304" pitchFamily="18" charset="0"/>
              </a:rPr>
              <a:t> in cell membranes</a:t>
            </a:r>
          </a:p>
          <a:p>
            <a:pPr marL="72000" indent="0" fontAlgn="auto">
              <a:spcAft>
                <a:spcPts val="0"/>
              </a:spcAft>
              <a:buNone/>
              <a:defRPr/>
            </a:pPr>
            <a:endParaRPr lang="cs-CZ" altLang="cs-CZ" sz="2400" dirty="0">
              <a:cs typeface="Times New Roman" panose="02020603050405020304" pitchFamily="18" charset="0"/>
            </a:endParaRP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D39E322B-4C25-4716-B60D-8B9661256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02"/>
    </mc:Choice>
    <mc:Fallback xmlns="">
      <p:transition spd="slow" advTm="67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>
            <a:extLst>
              <a:ext uri="{FF2B5EF4-FFF2-40B4-BE49-F238E27FC236}">
                <a16:creationId xmlns:a16="http://schemas.microsoft.com/office/drawing/2014/main" id="{82328A8F-87D6-4559-A651-6B7BDEF8D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333375"/>
            <a:ext cx="4176712" cy="7191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ANTIMYCOTICS</a:t>
            </a:r>
          </a:p>
        </p:txBody>
      </p:sp>
      <p:sp>
        <p:nvSpPr>
          <p:cNvPr id="28675" name="AutoShape 3">
            <a:extLst>
              <a:ext uri="{FF2B5EF4-FFF2-40B4-BE49-F238E27FC236}">
                <a16:creationId xmlns:a16="http://schemas.microsoft.com/office/drawing/2014/main" id="{AE94A609-E3C6-4862-84C4-354AE9A62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341438"/>
            <a:ext cx="8642350" cy="51831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cs-CZ" altLang="cs-CZ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EA684B7B-7690-4F9F-A870-8C7FF6779B68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211137" y="3227388"/>
            <a:ext cx="4679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Syntesis of cell wall components</a:t>
            </a:r>
          </a:p>
        </p:txBody>
      </p:sp>
      <p:sp>
        <p:nvSpPr>
          <p:cNvPr id="114693" name="Text Box 5">
            <a:extLst>
              <a:ext uri="{FF2B5EF4-FFF2-40B4-BE49-F238E27FC236}">
                <a16:creationId xmlns:a16="http://schemas.microsoft.com/office/drawing/2014/main" id="{F0F95F1A-8DB9-4473-93B9-91242FAAF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863" y="1331913"/>
            <a:ext cx="252095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8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squalene</a:t>
            </a:r>
            <a:endParaRPr lang="cs-CZ" altLang="cs-CZ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endParaRPr lang="cs-CZ" altLang="cs-CZ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8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oxidosqualene</a:t>
            </a:r>
            <a:endParaRPr lang="cs-CZ" altLang="cs-CZ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8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lanosterol</a:t>
            </a:r>
            <a:endParaRPr lang="cs-CZ" altLang="cs-CZ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endParaRPr lang="cs-CZ" altLang="cs-CZ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Ergosterol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endParaRPr lang="cs-CZ" altLang="cs-CZ" sz="2800" dirty="0">
              <a:solidFill>
                <a:schemeClr val="tx2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1-3 </a:t>
            </a:r>
            <a:r>
              <a:rPr lang="cs-CZ" altLang="cs-CZ" sz="28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glukan</a:t>
            </a:r>
            <a:endParaRPr lang="cs-CZ" altLang="cs-CZ" sz="2800" dirty="0">
              <a:solidFill>
                <a:schemeClr val="tx2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cs-CZ" altLang="cs-CZ" sz="2800" dirty="0">
              <a:solidFill>
                <a:srgbClr val="33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78" name="Line 6">
            <a:extLst>
              <a:ext uri="{FF2B5EF4-FFF2-40B4-BE49-F238E27FC236}">
                <a16:creationId xmlns:a16="http://schemas.microsoft.com/office/drawing/2014/main" id="{8616AD1F-A291-481B-B497-1BD85861AAF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8663" y="190817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8679" name="Line 7">
            <a:extLst>
              <a:ext uri="{FF2B5EF4-FFF2-40B4-BE49-F238E27FC236}">
                <a16:creationId xmlns:a16="http://schemas.microsoft.com/office/drawing/2014/main" id="{2FD6DEE1-0FF8-40B0-BEFB-69B1D5D5FA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5013" y="350837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8680" name="Line 8">
            <a:extLst>
              <a:ext uri="{FF2B5EF4-FFF2-40B4-BE49-F238E27FC236}">
                <a16:creationId xmlns:a16="http://schemas.microsoft.com/office/drawing/2014/main" id="{C437E44A-D30F-4041-84D9-BC0D4849D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8663" y="284797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8681" name="Text Box 9">
            <a:extLst>
              <a:ext uri="{FF2B5EF4-FFF2-40B4-BE49-F238E27FC236}">
                <a16:creationId xmlns:a16="http://schemas.microsoft.com/office/drawing/2014/main" id="{2EF1414D-60A6-4C6F-906D-2BDB116B6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225" y="1908175"/>
            <a:ext cx="25923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squalenepoxidase</a:t>
            </a:r>
          </a:p>
        </p:txBody>
      </p:sp>
      <p:sp>
        <p:nvSpPr>
          <p:cNvPr id="28682" name="Text Box 10">
            <a:extLst>
              <a:ext uri="{FF2B5EF4-FFF2-40B4-BE49-F238E27FC236}">
                <a16:creationId xmlns:a16="http://schemas.microsoft.com/office/drawing/2014/main" id="{FD09E5A4-D150-494C-9E9F-4C419E28C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0888" y="3819525"/>
            <a:ext cx="43211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lanosterol-14</a:t>
            </a:r>
            <a:r>
              <a:rPr lang="cs-CZ" altLang="cs-CZ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</a:t>
            </a:r>
            <a:r>
              <a:rPr lang="cs-CZ" altLang="cs-CZ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-demethylase</a:t>
            </a:r>
          </a:p>
        </p:txBody>
      </p:sp>
      <p:sp>
        <p:nvSpPr>
          <p:cNvPr id="28683" name="AutoShape 11">
            <a:extLst>
              <a:ext uri="{FF2B5EF4-FFF2-40B4-BE49-F238E27FC236}">
                <a16:creationId xmlns:a16="http://schemas.microsoft.com/office/drawing/2014/main" id="{78ACAFB1-6628-4D3E-B749-29EFD9B9A413}"/>
              </a:ext>
            </a:extLst>
          </p:cNvPr>
          <p:cNvSpPr>
            <a:spLocks noChangeArrowheads="1"/>
          </p:cNvSpPr>
          <p:nvPr/>
        </p:nvSpPr>
        <p:spPr bwMode="auto">
          <a:xfrm rot="5787103">
            <a:off x="5956301" y="1077912"/>
            <a:ext cx="393700" cy="1444625"/>
          </a:xfrm>
          <a:prstGeom prst="lightningBolt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8684" name="AutoShape 12">
            <a:extLst>
              <a:ext uri="{FF2B5EF4-FFF2-40B4-BE49-F238E27FC236}">
                <a16:creationId xmlns:a16="http://schemas.microsoft.com/office/drawing/2014/main" id="{36CA2AD2-3151-4112-BFB3-1EA89C5A8B0B}"/>
              </a:ext>
            </a:extLst>
          </p:cNvPr>
          <p:cNvSpPr>
            <a:spLocks noChangeArrowheads="1"/>
          </p:cNvSpPr>
          <p:nvPr/>
        </p:nvSpPr>
        <p:spPr bwMode="auto">
          <a:xfrm rot="5047029">
            <a:off x="4996657" y="2886869"/>
            <a:ext cx="300037" cy="1444625"/>
          </a:xfrm>
          <a:prstGeom prst="lightningBolt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8685" name="AutoShape 13">
            <a:extLst>
              <a:ext uri="{FF2B5EF4-FFF2-40B4-BE49-F238E27FC236}">
                <a16:creationId xmlns:a16="http://schemas.microsoft.com/office/drawing/2014/main" id="{BAF6DA45-8472-41A2-B856-34F4E56928A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26025" y="4291013"/>
            <a:ext cx="392113" cy="1443037"/>
          </a:xfrm>
          <a:prstGeom prst="lightningBolt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8686" name="Text Box 14">
            <a:extLst>
              <a:ext uri="{FF2B5EF4-FFF2-40B4-BE49-F238E27FC236}">
                <a16:creationId xmlns:a16="http://schemas.microsoft.com/office/drawing/2014/main" id="{21D3672D-2427-4BBB-AA21-938D13A7A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588" y="3032125"/>
            <a:ext cx="2449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AZOLES</a:t>
            </a:r>
          </a:p>
        </p:txBody>
      </p:sp>
      <p:sp>
        <p:nvSpPr>
          <p:cNvPr id="28687" name="Text Box 15">
            <a:extLst>
              <a:ext uri="{FF2B5EF4-FFF2-40B4-BE49-F238E27FC236}">
                <a16:creationId xmlns:a16="http://schemas.microsoft.com/office/drawing/2014/main" id="{FC9C7B8E-AB72-4565-8E5A-FDFED8518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75" y="1266825"/>
            <a:ext cx="2449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ALLYLAMINES</a:t>
            </a:r>
          </a:p>
        </p:txBody>
      </p:sp>
      <p:sp>
        <p:nvSpPr>
          <p:cNvPr id="28688" name="Text Box 16">
            <a:extLst>
              <a:ext uri="{FF2B5EF4-FFF2-40B4-BE49-F238E27FC236}">
                <a16:creationId xmlns:a16="http://schemas.microsoft.com/office/drawing/2014/main" id="{D8F37CEA-F374-4170-9181-1B2846A9C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9863" y="4421188"/>
            <a:ext cx="2449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POLYENES</a:t>
            </a:r>
          </a:p>
        </p:txBody>
      </p:sp>
      <p:sp>
        <p:nvSpPr>
          <p:cNvPr id="28689" name="Text Box 15">
            <a:extLst>
              <a:ext uri="{FF2B5EF4-FFF2-40B4-BE49-F238E27FC236}">
                <a16:creationId xmlns:a16="http://schemas.microsoft.com/office/drawing/2014/main" id="{1B21666A-8205-4C62-9B80-B0C380C5D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713" y="5861050"/>
            <a:ext cx="23050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ECHINOCANDINS</a:t>
            </a:r>
          </a:p>
        </p:txBody>
      </p:sp>
      <p:cxnSp>
        <p:nvCxnSpPr>
          <p:cNvPr id="20" name="Přímá spojnice 2">
            <a:extLst>
              <a:ext uri="{FF2B5EF4-FFF2-40B4-BE49-F238E27FC236}">
                <a16:creationId xmlns:a16="http://schemas.microsoft.com/office/drawing/2014/main" id="{A94B2595-13FD-4DC5-8F43-3588A0D4FA3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48525" y="1539875"/>
            <a:ext cx="0" cy="4838700"/>
          </a:xfrm>
          <a:prstGeom prst="line">
            <a:avLst/>
          </a:prstGeom>
          <a:noFill/>
          <a:ln w="50800" algn="ctr">
            <a:solidFill>
              <a:srgbClr val="0631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 Box 3">
            <a:extLst>
              <a:ext uri="{FF2B5EF4-FFF2-40B4-BE49-F238E27FC236}">
                <a16:creationId xmlns:a16="http://schemas.microsoft.com/office/drawing/2014/main" id="{C9CD938F-95A4-453F-974C-1557D45B5DE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358607" y="3598068"/>
            <a:ext cx="48387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IMPAIRMENT OF  MYCOTIC CELLT METABOLISM </a:t>
            </a: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48323DDD-BEB5-4EA7-B7C1-6B35F724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788" y="1266825"/>
            <a:ext cx="3255962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HYDROXYPYRIDONE </a:t>
            </a:r>
          </a:p>
          <a:p>
            <a:pPr algn="ctr" eaLnBrk="1" hangingPunct="1">
              <a:spcBef>
                <a:spcPct val="50000"/>
              </a:spcBef>
            </a:pPr>
            <a:r>
              <a:rPr lang="cs-CZ" altLang="cs-CZ" sz="240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DERRIVATIVE</a:t>
            </a:r>
          </a:p>
        </p:txBody>
      </p:sp>
      <p:sp>
        <p:nvSpPr>
          <p:cNvPr id="23" name="TextovéPole 5">
            <a:extLst>
              <a:ext uri="{FF2B5EF4-FFF2-40B4-BE49-F238E27FC236}">
                <a16:creationId xmlns:a16="http://schemas.microsoft.com/office/drawing/2014/main" id="{13523E3F-3AF2-4F0E-ADD7-65F0106CA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250" y="2628900"/>
            <a:ext cx="36687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ENZYME ACTIVITY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REDOX STABILITY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 INFORMATION</a:t>
            </a: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C7491B16-2809-4AB3-8BFC-1E5710058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5025" y="4421188"/>
            <a:ext cx="29527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Ciclopirox </a:t>
            </a:r>
          </a:p>
        </p:txBody>
      </p:sp>
      <p:sp>
        <p:nvSpPr>
          <p:cNvPr id="28695" name="AutoShape 13">
            <a:extLst>
              <a:ext uri="{FF2B5EF4-FFF2-40B4-BE49-F238E27FC236}">
                <a16:creationId xmlns:a16="http://schemas.microsoft.com/office/drawing/2014/main" id="{857DBE4F-15ED-4138-A4F1-4F3759DFEA9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53013" y="5686425"/>
            <a:ext cx="393700" cy="1444625"/>
          </a:xfrm>
          <a:prstGeom prst="lightningBolt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FFE20BA-CFD8-4EB1-B52A-8D6F0A3E36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15"/>
    </mc:Choice>
    <mc:Fallback xmlns="">
      <p:transition spd="slow" advTm="45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doctorfungus.org/thedrugs/images/drug-targets.jpg">
            <a:extLst>
              <a:ext uri="{FF2B5EF4-FFF2-40B4-BE49-F238E27FC236}">
                <a16:creationId xmlns:a16="http://schemas.microsoft.com/office/drawing/2014/main" id="{6D46E033-E006-4F0C-8777-E4FABF5B1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24" y="714376"/>
            <a:ext cx="8089900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74B695B9-D4A4-46B3-A777-C1B4A75E8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29" y="4191000"/>
            <a:ext cx="2877503" cy="2185948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3BBD20-E854-4D6D-BEBF-84B370CE05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74581BC-8135-44F2-8ED2-91F93D2740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8FF37D-2FF8-4096-932D-54BCCB0C3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action of antifungals</a:t>
            </a:r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F2107F26-625D-412C-9ECD-5A2C8AA73734}"/>
              </a:ext>
            </a:extLst>
          </p:cNvPr>
          <p:cNvSpPr/>
          <p:nvPr/>
        </p:nvSpPr>
        <p:spPr>
          <a:xfrm>
            <a:off x="4949424" y="4938003"/>
            <a:ext cx="1027852" cy="2585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400" b="1" dirty="0" err="1">
                <a:solidFill>
                  <a:srgbClr val="FF0000"/>
                </a:solidFill>
              </a:rPr>
              <a:t>Inhibition</a:t>
            </a:r>
            <a:endParaRPr lang="cs-CZ" sz="1400" b="1" dirty="0">
              <a:solidFill>
                <a:srgbClr val="FF0000"/>
              </a:solidFill>
            </a:endParaRPr>
          </a:p>
        </p:txBody>
      </p:sp>
      <p:cxnSp>
        <p:nvCxnSpPr>
          <p:cNvPr id="15" name="Přímá spojovací čára 11">
            <a:extLst>
              <a:ext uri="{FF2B5EF4-FFF2-40B4-BE49-F238E27FC236}">
                <a16:creationId xmlns:a16="http://schemas.microsoft.com/office/drawing/2014/main" id="{0851777D-8B4F-48D7-8540-69CBD9F9905C}"/>
              </a:ext>
            </a:extLst>
          </p:cNvPr>
          <p:cNvCxnSpPr/>
          <p:nvPr/>
        </p:nvCxnSpPr>
        <p:spPr>
          <a:xfrm flipV="1">
            <a:off x="6629400" y="4038600"/>
            <a:ext cx="22860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délník 20">
            <a:extLst>
              <a:ext uri="{FF2B5EF4-FFF2-40B4-BE49-F238E27FC236}">
                <a16:creationId xmlns:a16="http://schemas.microsoft.com/office/drawing/2014/main" id="{A27B554A-A1B9-4C4E-A85D-1A7F81999435}"/>
              </a:ext>
            </a:extLst>
          </p:cNvPr>
          <p:cNvSpPr/>
          <p:nvPr/>
        </p:nvSpPr>
        <p:spPr>
          <a:xfrm>
            <a:off x="6344074" y="4540506"/>
            <a:ext cx="1027852" cy="2585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400" b="1" dirty="0" err="1">
                <a:solidFill>
                  <a:srgbClr val="FF0000"/>
                </a:solidFill>
              </a:rPr>
              <a:t>Inhibition</a:t>
            </a:r>
            <a:endParaRPr lang="cs-CZ" sz="1400" b="1" dirty="0">
              <a:solidFill>
                <a:srgbClr val="FF0000"/>
              </a:solidFill>
            </a:endParaRP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D8BA2EF8-8987-4BFD-BDA1-679430EF8CE4}"/>
              </a:ext>
            </a:extLst>
          </p:cNvPr>
          <p:cNvSpPr/>
          <p:nvPr/>
        </p:nvSpPr>
        <p:spPr>
          <a:xfrm>
            <a:off x="7772400" y="5384253"/>
            <a:ext cx="1027852" cy="2585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400" b="1" dirty="0" err="1">
                <a:solidFill>
                  <a:srgbClr val="FF0000"/>
                </a:solidFill>
              </a:rPr>
              <a:t>Inhibition</a:t>
            </a:r>
            <a:endParaRPr lang="cs-CZ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776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symbol pro obsah 3">
            <a:extLst>
              <a:ext uri="{FF2B5EF4-FFF2-40B4-BE49-F238E27FC236}">
                <a16:creationId xmlns:a16="http://schemas.microsoft.com/office/drawing/2014/main" id="{EE6F2764-C308-4511-A16D-4FAB0B8269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7977143"/>
              </p:ext>
            </p:extLst>
          </p:nvPr>
        </p:nvGraphicFramePr>
        <p:xfrm>
          <a:off x="390144" y="0"/>
          <a:ext cx="1160678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Nadpis 1">
            <a:extLst>
              <a:ext uri="{FF2B5EF4-FFF2-40B4-BE49-F238E27FC236}">
                <a16:creationId xmlns:a16="http://schemas.microsoft.com/office/drawing/2014/main" id="{B211FA99-BE4E-45A7-824A-5AE0DD81F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44" y="340622"/>
            <a:ext cx="6108817" cy="451576"/>
          </a:xfrm>
        </p:spPr>
        <p:txBody>
          <a:bodyPr/>
          <a:lstStyle/>
          <a:p>
            <a:r>
              <a:rPr lang="cs-CZ" dirty="0" err="1"/>
              <a:t>Classification</a:t>
            </a:r>
            <a:r>
              <a:rPr lang="cs-CZ" dirty="0"/>
              <a:t> </a:t>
            </a:r>
            <a:r>
              <a:rPr lang="en-US" dirty="0"/>
              <a:t>of antifungals according to the mechanism of action</a:t>
            </a:r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C125ED6-0705-409F-8B2D-79DC9F7FC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9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37C91629-BD75-4479-88C8-C3A4913E15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514723"/>
            <a:ext cx="8382000" cy="4333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err="1"/>
              <a:t>Classification</a:t>
            </a:r>
            <a:r>
              <a:rPr lang="cs-CZ" sz="3600" dirty="0"/>
              <a:t> </a:t>
            </a:r>
            <a:r>
              <a:rPr lang="en-US" sz="3600" dirty="0"/>
              <a:t>of antifungals</a:t>
            </a:r>
            <a:endParaRPr lang="cs-CZ" alt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677" name="Group 101">
            <a:extLst>
              <a:ext uri="{FF2B5EF4-FFF2-40B4-BE49-F238E27FC236}">
                <a16:creationId xmlns:a16="http://schemas.microsoft.com/office/drawing/2014/main" id="{BCF14D47-E060-426F-BE94-B1140CAB0797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797270366"/>
              </p:ext>
            </p:extLst>
          </p:nvPr>
        </p:nvGraphicFramePr>
        <p:xfrm>
          <a:off x="702338" y="1357073"/>
          <a:ext cx="11070335" cy="4683452"/>
        </p:xfrm>
        <a:graphic>
          <a:graphicData uri="http://schemas.openxmlformats.org/drawingml/2006/table">
            <a:tbl>
              <a:tblPr/>
              <a:tblGrid>
                <a:gridCol w="2340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9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842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C"/>
                          </a:solidFill>
                          <a:effectLst/>
                          <a:latin typeface="Arial" charset="0"/>
                        </a:rPr>
                        <a:t>Polyenes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DC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systemic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amphotericin</a:t>
                      </a: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B</a:t>
                      </a: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40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local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nystatin, </a:t>
                      </a:r>
                      <a:r>
                        <a:rPr kumimoji="0" lang="cs-CZ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natamycin</a:t>
                      </a:r>
                      <a:endParaRPr kumimoji="0" lang="cs-CZ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C"/>
                          </a:solidFill>
                          <a:effectLst/>
                          <a:latin typeface="Arial" charset="0"/>
                        </a:rPr>
                        <a:t>Antimetabolites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DC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systemic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flucytosine</a:t>
                      </a:r>
                      <a:endParaRPr kumimoji="0" lang="cs-CZ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602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C"/>
                          </a:solidFill>
                          <a:effectLst/>
                          <a:latin typeface="Arial" charset="0"/>
                        </a:rPr>
                        <a:t>Azoles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DC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systemic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fluconazole</a:t>
                      </a: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cs-CZ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itrakonazole</a:t>
                      </a: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vorikonazole</a:t>
                      </a: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posakonazole</a:t>
                      </a:r>
                      <a:endParaRPr kumimoji="0" lang="cs-CZ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688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local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clotrimazole</a:t>
                      </a: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cs-CZ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ekonazole</a:t>
                      </a: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cs-CZ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oxikonazole</a:t>
                      </a: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cs-CZ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terkonazole</a:t>
                      </a: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,…</a:t>
                      </a: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C"/>
                          </a:solidFill>
                          <a:effectLst/>
                          <a:latin typeface="Arial" charset="0"/>
                        </a:rPr>
                        <a:t>Echinocandines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DC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systemic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caspofungin</a:t>
                      </a: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cs-CZ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anidulafungin</a:t>
                      </a:r>
                      <a:endParaRPr kumimoji="0" lang="cs-CZ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775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C"/>
                          </a:solidFill>
                          <a:effectLst/>
                          <a:latin typeface="Arial" charset="0"/>
                        </a:rPr>
                        <a:t>others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DC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systemic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Alylamines</a:t>
                      </a: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 </a:t>
                      </a:r>
                      <a:r>
                        <a:rPr kumimoji="0" lang="cs-CZ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terbinafin</a:t>
                      </a: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griseofulvin</a:t>
                      </a: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42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local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ciclopiroxolamin</a:t>
                      </a: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cs-CZ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tolnaftate</a:t>
                      </a:r>
                      <a:endParaRPr kumimoji="0" lang="cs-CZ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C6B367F-3325-410E-8F65-32019C36C0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02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>
            <a:extLst>
              <a:ext uri="{FF2B5EF4-FFF2-40B4-BE49-F238E27FC236}">
                <a16:creationId xmlns:a16="http://schemas.microsoft.com/office/drawing/2014/main" id="{AC56B6B5-1D34-4887-82DB-C85F7DC4DA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5400" dirty="0" err="1"/>
              <a:t>Polyenes</a:t>
            </a:r>
            <a:endParaRPr lang="cs-CZ" altLang="cs-CZ" sz="5400" dirty="0"/>
          </a:p>
        </p:txBody>
      </p:sp>
      <p:pic>
        <p:nvPicPr>
          <p:cNvPr id="44035" name="Picture 10">
            <a:extLst>
              <a:ext uri="{FF2B5EF4-FFF2-40B4-BE49-F238E27FC236}">
                <a16:creationId xmlns:a16="http://schemas.microsoft.com/office/drawing/2014/main" id="{0DA06248-9B57-4D6C-832B-DEBCA4C067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228" y="3251085"/>
            <a:ext cx="2790476" cy="1638529"/>
          </a:xfrm>
          <a:noFill/>
        </p:spPr>
      </p:pic>
      <p:sp>
        <p:nvSpPr>
          <p:cNvPr id="44036" name="Rectangle 7">
            <a:extLst>
              <a:ext uri="{FF2B5EF4-FFF2-40B4-BE49-F238E27FC236}">
                <a16:creationId xmlns:a16="http://schemas.microsoft.com/office/drawing/2014/main" id="{DE3DD475-9122-477D-84EE-76A9E9C20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525" y="2147888"/>
            <a:ext cx="23749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b="1" i="1">
                <a:solidFill>
                  <a:schemeClr val="accent2"/>
                </a:solidFill>
                <a:latin typeface="Arial" panose="020B0604020202020204" pitchFamily="34" charset="0"/>
              </a:rPr>
              <a:t>Nystatin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b="1" i="1">
                <a:solidFill>
                  <a:schemeClr val="accent2"/>
                </a:solidFill>
                <a:latin typeface="Arial" panose="020B0604020202020204" pitchFamily="34" charset="0"/>
              </a:rPr>
              <a:t>Natamycin</a:t>
            </a:r>
            <a:endParaRPr lang="en-GB" altLang="cs-CZ" b="1" i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44037" name="Rectangle 8">
            <a:extLst>
              <a:ext uri="{FF2B5EF4-FFF2-40B4-BE49-F238E27FC236}">
                <a16:creationId xmlns:a16="http://schemas.microsoft.com/office/drawing/2014/main" id="{144EE97C-6FC6-48A5-A128-61D5E98CC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2426" y="2332038"/>
            <a:ext cx="2627313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cs-CZ" altLang="cs-CZ" b="1" i="1" dirty="0" err="1">
                <a:solidFill>
                  <a:schemeClr val="accent2"/>
                </a:solidFill>
                <a:latin typeface="Arial" panose="020B0604020202020204" pitchFamily="34" charset="0"/>
              </a:rPr>
              <a:t>Amphotericin</a:t>
            </a:r>
            <a:r>
              <a:rPr lang="cs-CZ" altLang="cs-CZ" b="1" i="1" dirty="0">
                <a:solidFill>
                  <a:schemeClr val="accent2"/>
                </a:solidFill>
                <a:latin typeface="Arial" panose="020B0604020202020204" pitchFamily="34" charset="0"/>
              </a:rPr>
              <a:t> B</a:t>
            </a:r>
          </a:p>
        </p:txBody>
      </p:sp>
      <p:pic>
        <p:nvPicPr>
          <p:cNvPr id="44038" name="Picture 9">
            <a:extLst>
              <a:ext uri="{FF2B5EF4-FFF2-40B4-BE49-F238E27FC236}">
                <a16:creationId xmlns:a16="http://schemas.microsoft.com/office/drawing/2014/main" id="{177E2C33-0261-4907-8CFE-1DDB6869A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864" y="3113790"/>
            <a:ext cx="38163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A2FAE76-22F9-444C-87D0-087CB6AC3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67" y="-175224"/>
            <a:ext cx="4931833" cy="3698875"/>
          </a:xfrm>
          <a:prstGeom prst="rect">
            <a:avLst/>
          </a:prstGeom>
        </p:spPr>
      </p:pic>
      <p:sp>
        <p:nvSpPr>
          <p:cNvPr id="45058" name="Rectangle 2">
            <a:extLst>
              <a:ext uri="{FF2B5EF4-FFF2-40B4-BE49-F238E27FC236}">
                <a16:creationId xmlns:a16="http://schemas.microsoft.com/office/drawing/2014/main" id="{71C4FBE8-178E-451C-8756-3B7A656F91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367320"/>
            <a:ext cx="10753200" cy="451576"/>
          </a:xfrm>
        </p:spPr>
        <p:txBody>
          <a:bodyPr/>
          <a:lstStyle/>
          <a:p>
            <a:r>
              <a:rPr lang="cs-CZ" altLang="cs-CZ" dirty="0" err="1"/>
              <a:t>Systemic</a:t>
            </a:r>
            <a:r>
              <a:rPr lang="cs-CZ" altLang="cs-CZ" dirty="0"/>
              <a:t> </a:t>
            </a:r>
            <a:r>
              <a:rPr lang="cs-CZ" altLang="cs-CZ" dirty="0" err="1"/>
              <a:t>polyenes</a:t>
            </a:r>
            <a:endParaRPr lang="cs-CZ" altLang="cs-CZ" dirty="0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E142A4E2-496C-4EF6-9D84-BCE4BF58F2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0417" y="1076960"/>
            <a:ext cx="11192783" cy="597408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b="1" dirty="0" err="1">
                <a:solidFill>
                  <a:srgbClr val="0000DC"/>
                </a:solidFill>
              </a:rPr>
              <a:t>Amphotericin</a:t>
            </a:r>
            <a:r>
              <a:rPr lang="cs-CZ" b="1" dirty="0">
                <a:solidFill>
                  <a:srgbClr val="0000DC"/>
                </a:solidFill>
              </a:rPr>
              <a:t> B</a:t>
            </a:r>
            <a:endParaRPr lang="cs-CZ" sz="2400" dirty="0">
              <a:solidFill>
                <a:srgbClr val="0000DC"/>
              </a:solidFill>
            </a:endParaRPr>
          </a:p>
          <a:p>
            <a:pPr lvl="1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broadest spectrum, lowest resistance </a:t>
            </a:r>
            <a:endParaRPr lang="cs-CZ" dirty="0"/>
          </a:p>
          <a:p>
            <a:pPr lvl="1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toxic, most of patients </a:t>
            </a:r>
            <a:r>
              <a:rPr lang="en-US" dirty="0" err="1"/>
              <a:t>percieve</a:t>
            </a:r>
            <a:r>
              <a:rPr lang="en-US" dirty="0"/>
              <a:t> some grade of toxicity/AE </a:t>
            </a:r>
            <a:endParaRPr lang="cs-CZ" dirty="0"/>
          </a:p>
          <a:p>
            <a:pPr lvl="1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dirty="0" err="1"/>
              <a:t>dru</a:t>
            </a:r>
            <a:r>
              <a:rPr lang="en-US" dirty="0"/>
              <a:t>g of choice in </a:t>
            </a:r>
            <a:r>
              <a:rPr lang="en-US" dirty="0" err="1"/>
              <a:t>aspergiloses</a:t>
            </a:r>
            <a:r>
              <a:rPr lang="en-US" dirty="0"/>
              <a:t> </a:t>
            </a:r>
            <a:endParaRPr lang="cs-CZ" dirty="0"/>
          </a:p>
          <a:p>
            <a:pPr lvl="1" fontAlgn="auto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dirty="0">
              <a:cs typeface="Times New Roman" pitchFamily="18" charset="0"/>
            </a:endParaRPr>
          </a:p>
          <a:p>
            <a:pPr marL="72000" indent="0">
              <a:lnSpc>
                <a:spcPct val="80000"/>
              </a:lnSpc>
              <a:buNone/>
            </a:pPr>
            <a:endParaRPr lang="cs-CZ" altLang="cs-CZ" sz="2000" b="1" dirty="0">
              <a:cs typeface="Times New Roman" panose="02020603050405020304" pitchFamily="18" charset="0"/>
            </a:endParaRPr>
          </a:p>
          <a:p>
            <a:pPr marL="72000" indent="0">
              <a:lnSpc>
                <a:spcPct val="80000"/>
              </a:lnSpc>
              <a:buNone/>
            </a:pPr>
            <a:endParaRPr lang="cs-CZ" altLang="cs-CZ" sz="2000" b="1" dirty="0">
              <a:cs typeface="Times New Roman" panose="02020603050405020304" pitchFamily="18" charset="0"/>
            </a:endParaRPr>
          </a:p>
          <a:p>
            <a:pPr marL="72000" indent="0">
              <a:lnSpc>
                <a:spcPct val="80000"/>
              </a:lnSpc>
              <a:buNone/>
            </a:pPr>
            <a:r>
              <a:rPr lang="cs-CZ" altLang="cs-CZ" sz="2000" b="1" dirty="0" err="1">
                <a:cs typeface="Times New Roman" panose="02020603050405020304" pitchFamily="18" charset="0"/>
              </a:rPr>
              <a:t>MoA</a:t>
            </a:r>
            <a:r>
              <a:rPr lang="cs-CZ" altLang="cs-CZ" sz="2000" dirty="0">
                <a:cs typeface="Times New Roman" panose="02020603050405020304" pitchFamily="18" charset="0"/>
              </a:rPr>
              <a:t>: </a:t>
            </a:r>
            <a:r>
              <a:rPr lang="cs-CZ" altLang="cs-CZ" sz="2000" dirty="0" err="1">
                <a:cs typeface="Times New Roman" panose="02020603050405020304" pitchFamily="18" charset="0"/>
              </a:rPr>
              <a:t>binding</a:t>
            </a:r>
            <a:r>
              <a:rPr lang="cs-CZ" altLang="cs-CZ" sz="2000" dirty="0">
                <a:cs typeface="Times New Roman" panose="02020603050405020304" pitchFamily="18" charset="0"/>
              </a:rPr>
              <a:t> to ergosterol in cell </a:t>
            </a:r>
            <a:r>
              <a:rPr lang="cs-CZ" altLang="cs-CZ" sz="2000" dirty="0" err="1">
                <a:cs typeface="Times New Roman" panose="02020603050405020304" pitchFamily="18" charset="0"/>
              </a:rPr>
              <a:t>wall</a:t>
            </a:r>
            <a:endParaRPr lang="cs-CZ" altLang="cs-CZ" sz="2000" dirty="0"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cs-CZ" altLang="cs-CZ" sz="2000" dirty="0"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cs-CZ" altLang="cs-CZ" sz="2000" dirty="0">
              <a:cs typeface="Times New Roman" panose="02020603050405020304" pitchFamily="18" charset="0"/>
            </a:endParaRPr>
          </a:p>
          <a:p>
            <a:pPr marL="72000" indent="0" fontAlgn="auto">
              <a:spcAft>
                <a:spcPts val="0"/>
              </a:spcAft>
              <a:buClr>
                <a:srgbClr val="0000DC"/>
              </a:buClr>
              <a:buNone/>
              <a:defRPr/>
            </a:pPr>
            <a:r>
              <a:rPr lang="cs-CZ" sz="2000" b="1" dirty="0">
                <a:cs typeface="Times New Roman" panose="02020603050405020304" pitchFamily="18" charset="0"/>
              </a:rPr>
              <a:t>I: </a:t>
            </a:r>
            <a:r>
              <a:rPr lang="cs-CZ" sz="2000" dirty="0">
                <a:cs typeface="Times New Roman" panose="02020603050405020304" pitchFamily="18" charset="0"/>
              </a:rPr>
              <a:t>severe </a:t>
            </a:r>
            <a:r>
              <a:rPr lang="cs-CZ" sz="2000" dirty="0" err="1">
                <a:cs typeface="Times New Roman" panose="02020603050405020304" pitchFamily="18" charset="0"/>
              </a:rPr>
              <a:t>mycotic</a:t>
            </a:r>
            <a:r>
              <a:rPr lang="cs-CZ" sz="2000" dirty="0"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cs typeface="Times New Roman" panose="02020603050405020304" pitchFamily="18" charset="0"/>
              </a:rPr>
              <a:t>infections</a:t>
            </a:r>
            <a:r>
              <a:rPr lang="cs-CZ" sz="2000" dirty="0">
                <a:cs typeface="Times New Roman" panose="02020603050405020304" pitchFamily="18" charset="0"/>
              </a:rPr>
              <a:t> (</a:t>
            </a:r>
            <a:r>
              <a:rPr lang="cs-CZ" sz="2000" dirty="0" err="1">
                <a:cs typeface="Times New Roman" panose="02020603050405020304" pitchFamily="18" charset="0"/>
              </a:rPr>
              <a:t>life</a:t>
            </a:r>
            <a:r>
              <a:rPr lang="cs-CZ" sz="2000" dirty="0"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cs typeface="Times New Roman" panose="02020603050405020304" pitchFamily="18" charset="0"/>
              </a:rPr>
              <a:t>theratening</a:t>
            </a:r>
            <a:r>
              <a:rPr lang="cs-CZ" sz="2000" dirty="0">
                <a:cs typeface="Times New Roman" panose="02020603050405020304" pitchFamily="18" charset="0"/>
              </a:rPr>
              <a:t>), „</a:t>
            </a:r>
            <a:r>
              <a:rPr lang="cs-CZ" sz="2000" dirty="0" err="1">
                <a:cs typeface="Times New Roman" panose="02020603050405020304" pitchFamily="18" charset="0"/>
              </a:rPr>
              <a:t>prophylactic</a:t>
            </a:r>
            <a:r>
              <a:rPr lang="cs-CZ" sz="2000" dirty="0">
                <a:cs typeface="Times New Roman" panose="02020603050405020304" pitchFamily="18" charset="0"/>
              </a:rPr>
              <a:t>“ use in </a:t>
            </a:r>
            <a:r>
              <a:rPr lang="cs-CZ" sz="2000" dirty="0" err="1">
                <a:cs typeface="Times New Roman" panose="02020603050405020304" pitchFamily="18" charset="0"/>
              </a:rPr>
              <a:t>oncologic</a:t>
            </a:r>
            <a:r>
              <a:rPr lang="cs-CZ" sz="2000" dirty="0"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cs typeface="Times New Roman" panose="02020603050405020304" pitchFamily="18" charset="0"/>
              </a:rPr>
              <a:t>treatment</a:t>
            </a:r>
            <a:r>
              <a:rPr lang="cs-CZ" sz="2000" dirty="0"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cs typeface="Times New Roman" panose="02020603050405020304" pitchFamily="18" charset="0"/>
              </a:rPr>
              <a:t>after</a:t>
            </a:r>
            <a:r>
              <a:rPr lang="cs-CZ" sz="2000" dirty="0"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cs typeface="Times New Roman" panose="02020603050405020304" pitchFamily="18" charset="0"/>
              </a:rPr>
              <a:t>trasplantations</a:t>
            </a:r>
            <a:r>
              <a:rPr lang="cs-CZ" sz="2000" dirty="0"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1F24CF4-5217-4EA9-B5E6-4D539E928D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28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96B85C8A-0831-4C7F-8D76-026BBA1026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 err="1">
                <a:solidFill>
                  <a:srgbClr val="0000DC"/>
                </a:solidFill>
              </a:rPr>
              <a:t>Amphotericin</a:t>
            </a:r>
            <a:r>
              <a:rPr lang="cs-CZ" altLang="cs-CZ" sz="3600" dirty="0">
                <a:solidFill>
                  <a:srgbClr val="0000DC"/>
                </a:solidFill>
              </a:rPr>
              <a:t> B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F6565226-C522-468F-988F-F4BDA1DD13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4240" y="1499616"/>
            <a:ext cx="11130624" cy="4876800"/>
          </a:xfrm>
        </p:spPr>
        <p:txBody>
          <a:bodyPr rtlCol="0">
            <a:normAutofit/>
          </a:bodyPr>
          <a:lstStyle/>
          <a:p>
            <a:pPr marL="72000" indent="0">
              <a:lnSpc>
                <a:spcPct val="80000"/>
              </a:lnSpc>
              <a:buNone/>
            </a:pPr>
            <a:r>
              <a:rPr lang="cs-CZ" altLang="cs-CZ" sz="2000" b="1" dirty="0">
                <a:cs typeface="Times New Roman" panose="02020603050405020304" pitchFamily="18" charset="0"/>
              </a:rPr>
              <a:t>PK</a:t>
            </a:r>
            <a:r>
              <a:rPr lang="cs-CZ" altLang="cs-CZ" sz="2000" dirty="0"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cs-CZ" altLang="cs-CZ" sz="2000" dirty="0" err="1">
                <a:cs typeface="Times New Roman" panose="02020603050405020304" pitchFamily="18" charset="0"/>
              </a:rPr>
              <a:t>poor</a:t>
            </a:r>
            <a:r>
              <a:rPr lang="cs-CZ" altLang="cs-CZ" sz="2000" dirty="0">
                <a:cs typeface="Times New Roman" panose="02020603050405020304" pitchFamily="18" charset="0"/>
              </a:rPr>
              <a:t> GIT </a:t>
            </a:r>
            <a:r>
              <a:rPr lang="cs-CZ" altLang="cs-CZ" sz="2000" dirty="0" err="1">
                <a:cs typeface="Times New Roman" panose="02020603050405020304" pitchFamily="18" charset="0"/>
              </a:rPr>
              <a:t>bioabailability</a:t>
            </a:r>
            <a:r>
              <a:rPr lang="cs-CZ" altLang="cs-CZ" sz="2000" dirty="0">
                <a:cs typeface="Times New Roman" panose="02020603050405020304" pitchFamily="18" charset="0"/>
              </a:rPr>
              <a:t>, </a:t>
            </a:r>
            <a:r>
              <a:rPr lang="cs-CZ" altLang="cs-CZ" sz="2000" dirty="0" err="1">
                <a:cs typeface="Times New Roman" panose="02020603050405020304" pitchFamily="18" charset="0"/>
              </a:rPr>
              <a:t>administered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cs typeface="Times New Roman" panose="02020603050405020304" pitchFamily="18" charset="0"/>
              </a:rPr>
              <a:t>i.v</a:t>
            </a:r>
            <a:r>
              <a:rPr lang="cs-CZ" altLang="cs-CZ" sz="2000" dirty="0">
                <a:cs typeface="Times New Roman" panose="02020603050405020304" pitchFamily="18" charset="0"/>
              </a:rPr>
              <a:t>.- </a:t>
            </a:r>
            <a:r>
              <a:rPr lang="cs-CZ" altLang="cs-CZ" sz="2000" dirty="0" err="1">
                <a:cs typeface="Times New Roman" panose="02020603050405020304" pitchFamily="18" charset="0"/>
              </a:rPr>
              <a:t>lipidic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cs typeface="Times New Roman" panose="02020603050405020304" pitchFamily="18" charset="0"/>
              </a:rPr>
              <a:t>complex</a:t>
            </a:r>
            <a:r>
              <a:rPr lang="cs-CZ" altLang="cs-CZ" sz="2000" dirty="0">
                <a:cs typeface="Times New Roman" panose="02020603050405020304" pitchFamily="18" charset="0"/>
              </a:rPr>
              <a:t> (ABLC)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cs-CZ" altLang="cs-CZ" sz="2000" dirty="0" err="1">
                <a:cs typeface="Times New Roman" panose="02020603050405020304" pitchFamily="18" charset="0"/>
              </a:rPr>
              <a:t>difficult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cs typeface="Times New Roman" panose="02020603050405020304" pitchFamily="18" charset="0"/>
              </a:rPr>
              <a:t>distribution</a:t>
            </a:r>
            <a:r>
              <a:rPr lang="cs-CZ" altLang="cs-CZ" sz="2000" dirty="0">
                <a:cs typeface="Times New Roman" panose="02020603050405020304" pitchFamily="18" charset="0"/>
              </a:rPr>
              <a:t> to </a:t>
            </a:r>
            <a:r>
              <a:rPr lang="cs-CZ" altLang="cs-CZ" sz="2000" dirty="0" err="1">
                <a:cs typeface="Times New Roman" panose="02020603050405020304" pitchFamily="18" charset="0"/>
              </a:rPr>
              <a:t>tissues</a:t>
            </a:r>
            <a:r>
              <a:rPr lang="cs-CZ" altLang="cs-CZ" sz="2000" dirty="0">
                <a:cs typeface="Times New Roman" panose="02020603050405020304" pitchFamily="18" charset="0"/>
              </a:rPr>
              <a:t> (HEB)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cs-CZ" altLang="cs-CZ" sz="2000" dirty="0" err="1">
                <a:cs typeface="Times New Roman" panose="02020603050405020304" pitchFamily="18" charset="0"/>
              </a:rPr>
              <a:t>binding</a:t>
            </a:r>
            <a:r>
              <a:rPr lang="cs-CZ" altLang="cs-CZ" sz="2000" dirty="0">
                <a:cs typeface="Times New Roman" panose="02020603050405020304" pitchFamily="18" charset="0"/>
              </a:rPr>
              <a:t> to </a:t>
            </a:r>
            <a:r>
              <a:rPr lang="cs-CZ" altLang="cs-CZ" sz="2000" dirty="0" err="1">
                <a:cs typeface="Times New Roman" panose="02020603050405020304" pitchFamily="18" charset="0"/>
              </a:rPr>
              <a:t>proteins</a:t>
            </a:r>
            <a:r>
              <a:rPr lang="cs-CZ" altLang="cs-CZ" sz="2000" dirty="0">
                <a:cs typeface="Times New Roman" panose="02020603050405020304" pitchFamily="18" charset="0"/>
              </a:rPr>
              <a:t> (95%) and cholesterol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cs-CZ" altLang="cs-CZ" sz="2000" dirty="0">
                <a:cs typeface="Times New Roman" panose="02020603050405020304" pitchFamily="18" charset="0"/>
              </a:rPr>
              <a:t>T1/2 15 </a:t>
            </a:r>
            <a:r>
              <a:rPr lang="cs-CZ" altLang="cs-CZ" sz="2000" dirty="0" err="1">
                <a:cs typeface="Times New Roman" panose="02020603050405020304" pitchFamily="18" charset="0"/>
              </a:rPr>
              <a:t>days</a:t>
            </a:r>
            <a:r>
              <a:rPr lang="cs-CZ" altLang="cs-CZ" sz="2000" dirty="0"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80000"/>
              </a:lnSpc>
            </a:pPr>
            <a:endParaRPr lang="cs-CZ" altLang="cs-CZ" sz="2000" dirty="0">
              <a:cs typeface="Times New Roman" panose="02020603050405020304" pitchFamily="18" charset="0"/>
            </a:endParaRPr>
          </a:p>
          <a:p>
            <a:pPr marL="72000" indent="0">
              <a:lnSpc>
                <a:spcPct val="80000"/>
              </a:lnSpc>
              <a:buNone/>
            </a:pPr>
            <a:r>
              <a:rPr lang="cs-CZ" altLang="cs-CZ" sz="2000" b="1" dirty="0">
                <a:cs typeface="Times New Roman" panose="02020603050405020304" pitchFamily="18" charset="0"/>
              </a:rPr>
              <a:t>Toxicity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cs-CZ" altLang="cs-CZ" sz="2000" u="sng" dirty="0" err="1">
                <a:cs typeface="Times New Roman" panose="02020603050405020304" pitchFamily="18" charset="0"/>
              </a:rPr>
              <a:t>Acute</a:t>
            </a:r>
            <a:r>
              <a:rPr lang="cs-CZ" altLang="cs-CZ" sz="2000" u="sng" dirty="0">
                <a:cs typeface="Times New Roman" panose="02020603050405020304" pitchFamily="18" charset="0"/>
              </a:rPr>
              <a:t> </a:t>
            </a:r>
            <a:r>
              <a:rPr lang="cs-CZ" altLang="cs-CZ" sz="2000" u="sng" dirty="0" err="1">
                <a:cs typeface="Times New Roman" panose="02020603050405020304" pitchFamily="18" charset="0"/>
              </a:rPr>
              <a:t>manifestations</a:t>
            </a:r>
            <a:r>
              <a:rPr lang="cs-CZ" altLang="cs-CZ" sz="2000" u="sng" dirty="0">
                <a:cs typeface="Times New Roman" panose="02020603050405020304" pitchFamily="18" charset="0"/>
              </a:rPr>
              <a:t>:  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cs-CZ" altLang="cs-CZ" sz="1600" dirty="0" err="1">
                <a:cs typeface="Times New Roman" panose="02020603050405020304" pitchFamily="18" charset="0"/>
              </a:rPr>
              <a:t>fever</a:t>
            </a:r>
            <a:r>
              <a:rPr lang="cs-CZ" altLang="cs-CZ" sz="1600" dirty="0">
                <a:cs typeface="Times New Roman" panose="02020603050405020304" pitchFamily="18" charset="0"/>
              </a:rPr>
              <a:t>, </a:t>
            </a:r>
            <a:r>
              <a:rPr lang="cs-CZ" altLang="cs-CZ" sz="1600" dirty="0" err="1">
                <a:cs typeface="Times New Roman" panose="02020603050405020304" pitchFamily="18" charset="0"/>
              </a:rPr>
              <a:t>chills</a:t>
            </a:r>
            <a:r>
              <a:rPr lang="cs-CZ" altLang="cs-CZ" sz="1600" dirty="0">
                <a:cs typeface="Times New Roman" panose="02020603050405020304" pitchFamily="18" charset="0"/>
              </a:rPr>
              <a:t>, </a:t>
            </a:r>
            <a:r>
              <a:rPr lang="cs-CZ" altLang="cs-CZ" sz="1600" dirty="0" err="1">
                <a:cs typeface="Times New Roman" panose="02020603050405020304" pitchFamily="18" charset="0"/>
              </a:rPr>
              <a:t>rigor</a:t>
            </a:r>
            <a:r>
              <a:rPr lang="cs-CZ" altLang="cs-CZ" sz="1600" dirty="0">
                <a:cs typeface="Times New Roman" panose="02020603050405020304" pitchFamily="18" charset="0"/>
              </a:rPr>
              <a:t>, </a:t>
            </a:r>
            <a:r>
              <a:rPr lang="cs-CZ" altLang="cs-CZ" sz="1600" dirty="0" err="1">
                <a:cs typeface="Times New Roman" panose="02020603050405020304" pitchFamily="18" charset="0"/>
              </a:rPr>
              <a:t>nausea</a:t>
            </a:r>
            <a:r>
              <a:rPr lang="cs-CZ" altLang="cs-CZ" sz="1600" dirty="0">
                <a:cs typeface="Times New Roman" panose="02020603050405020304" pitchFamily="18" charset="0"/>
              </a:rPr>
              <a:t>, </a:t>
            </a:r>
            <a:r>
              <a:rPr lang="cs-CZ" altLang="cs-CZ" sz="1600" dirty="0" err="1">
                <a:cs typeface="Times New Roman" panose="02020603050405020304" pitchFamily="18" charset="0"/>
              </a:rPr>
              <a:t>vomiting</a:t>
            </a:r>
            <a:r>
              <a:rPr lang="cs-CZ" altLang="cs-CZ" sz="1600" dirty="0">
                <a:cs typeface="Times New Roman" panose="02020603050405020304" pitchFamily="18" charset="0"/>
              </a:rPr>
              <a:t>, 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cs-CZ" altLang="cs-CZ" sz="1600" dirty="0" err="1">
                <a:cs typeface="Times New Roman" panose="02020603050405020304" pitchFamily="18" charset="0"/>
              </a:rPr>
              <a:t>tachycardia</a:t>
            </a:r>
            <a:r>
              <a:rPr lang="cs-CZ" altLang="cs-CZ" sz="1600" dirty="0">
                <a:cs typeface="Times New Roman" panose="02020603050405020304" pitchFamily="18" charset="0"/>
              </a:rPr>
              <a:t>, </a:t>
            </a:r>
            <a:r>
              <a:rPr lang="cs-CZ" altLang="cs-CZ" sz="1600" dirty="0" err="1">
                <a:cs typeface="Times New Roman" panose="02020603050405020304" pitchFamily="18" charset="0"/>
              </a:rPr>
              <a:t>hypotension</a:t>
            </a:r>
            <a:r>
              <a:rPr lang="cs-CZ" altLang="cs-CZ" sz="1600" dirty="0">
                <a:cs typeface="Times New Roman" panose="02020603050405020304" pitchFamily="18" charset="0"/>
              </a:rPr>
              <a:t>, </a:t>
            </a:r>
            <a:r>
              <a:rPr lang="cs-CZ" altLang="cs-CZ" sz="1600" dirty="0" err="1">
                <a:cs typeface="Times New Roman" panose="02020603050405020304" pitchFamily="18" charset="0"/>
              </a:rPr>
              <a:t>bronchospasm</a:t>
            </a:r>
            <a:endParaRPr lang="cs-CZ" altLang="cs-CZ" sz="1600" dirty="0">
              <a:cs typeface="Times New Roman" panose="02020603050405020304" pitchFamily="18" charset="0"/>
            </a:endParaRP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cs-CZ" altLang="cs-CZ" sz="1600" dirty="0" err="1">
                <a:cs typeface="Times New Roman" panose="02020603050405020304" pitchFamily="18" charset="0"/>
              </a:rPr>
              <a:t>headache</a:t>
            </a:r>
            <a:r>
              <a:rPr lang="cs-CZ" altLang="cs-CZ" sz="1600" dirty="0">
                <a:cs typeface="Times New Roman" panose="02020603050405020304" pitchFamily="18" charset="0"/>
              </a:rPr>
              <a:t>, </a:t>
            </a:r>
            <a:r>
              <a:rPr lang="cs-CZ" altLang="cs-CZ" sz="1600" dirty="0" err="1">
                <a:cs typeface="Times New Roman" panose="02020603050405020304" pitchFamily="18" charset="0"/>
              </a:rPr>
              <a:t>muscle</a:t>
            </a:r>
            <a:r>
              <a:rPr lang="cs-CZ" altLang="cs-CZ" sz="1600" dirty="0">
                <a:cs typeface="Times New Roman" panose="02020603050405020304" pitchFamily="18" charset="0"/>
              </a:rPr>
              <a:t> </a:t>
            </a:r>
            <a:r>
              <a:rPr lang="cs-CZ" altLang="cs-CZ" sz="1600" dirty="0" err="1">
                <a:cs typeface="Times New Roman" panose="02020603050405020304" pitchFamily="18" charset="0"/>
              </a:rPr>
              <a:t>pain</a:t>
            </a:r>
            <a:r>
              <a:rPr lang="cs-CZ" altLang="cs-CZ" sz="1600" dirty="0">
                <a:cs typeface="Times New Roman" panose="02020603050405020304" pitchFamily="18" charset="0"/>
              </a:rPr>
              <a:t>, joint </a:t>
            </a:r>
            <a:r>
              <a:rPr lang="cs-CZ" altLang="cs-CZ" sz="1600" dirty="0" err="1">
                <a:cs typeface="Times New Roman" panose="02020603050405020304" pitchFamily="18" charset="0"/>
              </a:rPr>
              <a:t>pain</a:t>
            </a:r>
            <a:r>
              <a:rPr lang="cs-CZ" altLang="cs-CZ" sz="1600" dirty="0">
                <a:cs typeface="Times New Roman" panose="02020603050405020304" pitchFamily="18" charset="0"/>
              </a:rPr>
              <a:t>, 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cs-CZ" altLang="cs-CZ" sz="1600" dirty="0" err="1">
                <a:cs typeface="Times New Roman" panose="02020603050405020304" pitchFamily="18" charset="0"/>
              </a:rPr>
              <a:t>allergies</a:t>
            </a:r>
            <a:r>
              <a:rPr lang="cs-CZ" altLang="cs-CZ" sz="1600" dirty="0">
                <a:cs typeface="Times New Roman" panose="02020603050405020304" pitchFamily="18" charset="0"/>
              </a:rPr>
              <a:t>, 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cs-CZ" altLang="cs-CZ" sz="1600" dirty="0" err="1">
                <a:cs typeface="Times New Roman" panose="02020603050405020304" pitchFamily="18" charset="0"/>
              </a:rPr>
              <a:t>thrombophlebitis</a:t>
            </a:r>
            <a:endParaRPr lang="cs-CZ" altLang="cs-CZ" sz="1600" dirty="0"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cs-CZ" altLang="cs-CZ" sz="2000" u="sng" dirty="0"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cs-CZ" altLang="cs-CZ" sz="2000" u="sng" dirty="0"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cs-CZ" altLang="cs-CZ" sz="2000" u="sng" dirty="0" err="1">
                <a:cs typeface="Times New Roman" panose="02020603050405020304" pitchFamily="18" charset="0"/>
              </a:rPr>
              <a:t>Chronic</a:t>
            </a:r>
            <a:r>
              <a:rPr lang="cs-CZ" altLang="cs-CZ" sz="2000" u="sng" dirty="0">
                <a:cs typeface="Times New Roman" panose="02020603050405020304" pitchFamily="18" charset="0"/>
              </a:rPr>
              <a:t> </a:t>
            </a:r>
            <a:r>
              <a:rPr lang="cs-CZ" altLang="cs-CZ" sz="2000" u="sng" dirty="0" err="1">
                <a:cs typeface="Times New Roman" panose="02020603050405020304" pitchFamily="18" charset="0"/>
              </a:rPr>
              <a:t>manifestations</a:t>
            </a:r>
            <a:r>
              <a:rPr lang="cs-CZ" altLang="cs-CZ" sz="2000" u="sng" dirty="0">
                <a:cs typeface="Times New Roman" panose="02020603050405020304" pitchFamily="18" charset="0"/>
              </a:rPr>
              <a:t>: </a:t>
            </a:r>
            <a:r>
              <a:rPr lang="cs-CZ" altLang="cs-CZ" sz="2000" dirty="0">
                <a:cs typeface="Times New Roman" panose="02020603050405020304" pitchFamily="18" charset="0"/>
              </a:rPr>
              <a:t>	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cs-CZ" altLang="cs-CZ" sz="1600" b="1" dirty="0" err="1">
                <a:cs typeface="Times New Roman" panose="02020603050405020304" pitchFamily="18" charset="0"/>
              </a:rPr>
              <a:t>nephrotoxicity</a:t>
            </a:r>
            <a:r>
              <a:rPr lang="cs-CZ" altLang="cs-CZ" sz="1600" b="1" dirty="0">
                <a:cs typeface="Times New Roman" panose="02020603050405020304" pitchFamily="18" charset="0"/>
              </a:rPr>
              <a:t> </a:t>
            </a:r>
            <a:r>
              <a:rPr lang="cs-CZ" altLang="cs-CZ" sz="1600" dirty="0">
                <a:cs typeface="Times New Roman" panose="02020603050405020304" pitchFamily="18" charset="0"/>
              </a:rPr>
              <a:t>(</a:t>
            </a:r>
            <a:r>
              <a:rPr lang="cs-CZ" altLang="cs-CZ" sz="1600" dirty="0" err="1">
                <a:cs typeface="Times New Roman" panose="02020603050405020304" pitchFamily="18" charset="0"/>
              </a:rPr>
              <a:t>total</a:t>
            </a:r>
            <a:r>
              <a:rPr lang="cs-CZ" altLang="cs-CZ" sz="1600" dirty="0">
                <a:cs typeface="Times New Roman" panose="02020603050405020304" pitchFamily="18" charset="0"/>
              </a:rPr>
              <a:t> dose) </a:t>
            </a:r>
            <a:r>
              <a:rPr lang="cs-CZ" altLang="cs-CZ" sz="1600" dirty="0" err="1">
                <a:cs typeface="Times New Roman" panose="02020603050405020304" pitchFamily="18" charset="0"/>
              </a:rPr>
              <a:t>followed</a:t>
            </a:r>
            <a:r>
              <a:rPr lang="cs-CZ" altLang="cs-CZ" sz="1600" dirty="0">
                <a:cs typeface="Times New Roman" panose="02020603050405020304" pitchFamily="18" charset="0"/>
              </a:rPr>
              <a:t> by </a:t>
            </a:r>
            <a:r>
              <a:rPr lang="cs-CZ" altLang="cs-CZ" sz="1600" dirty="0" err="1">
                <a:cs typeface="Times New Roman" panose="02020603050405020304" pitchFamily="18" charset="0"/>
              </a:rPr>
              <a:t>electrolyte</a:t>
            </a:r>
            <a:r>
              <a:rPr lang="cs-CZ" altLang="cs-CZ" sz="1600" dirty="0">
                <a:cs typeface="Times New Roman" panose="02020603050405020304" pitchFamily="18" charset="0"/>
              </a:rPr>
              <a:t> </a:t>
            </a:r>
            <a:r>
              <a:rPr lang="cs-CZ" altLang="cs-CZ" sz="1600" dirty="0" err="1">
                <a:cs typeface="Times New Roman" panose="02020603050405020304" pitchFamily="18" charset="0"/>
              </a:rPr>
              <a:t>imbalance</a:t>
            </a:r>
            <a:r>
              <a:rPr lang="cs-CZ" altLang="cs-CZ" sz="1600" dirty="0">
                <a:cs typeface="Times New Roman" panose="02020603050405020304" pitchFamily="18" charset="0"/>
              </a:rPr>
              <a:t>,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cs-CZ" altLang="cs-CZ" sz="1600" dirty="0" err="1">
                <a:cs typeface="Times New Roman" panose="02020603050405020304" pitchFamily="18" charset="0"/>
              </a:rPr>
              <a:t>neuropathy</a:t>
            </a:r>
            <a:r>
              <a:rPr lang="cs-CZ" altLang="cs-CZ" sz="1600" dirty="0"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cs-CZ" altLang="cs-CZ" sz="1600" dirty="0" err="1">
                <a:cs typeface="Times New Roman" panose="02020603050405020304" pitchFamily="18" charset="0"/>
              </a:rPr>
              <a:t>normocytic</a:t>
            </a:r>
            <a:r>
              <a:rPr lang="cs-CZ" altLang="cs-CZ" sz="1600" dirty="0">
                <a:cs typeface="Times New Roman" panose="02020603050405020304" pitchFamily="18" charset="0"/>
              </a:rPr>
              <a:t> </a:t>
            </a:r>
            <a:r>
              <a:rPr lang="cs-CZ" altLang="cs-CZ" sz="1600" dirty="0" err="1">
                <a:cs typeface="Times New Roman" panose="02020603050405020304" pitchFamily="18" charset="0"/>
              </a:rPr>
              <a:t>normochromic</a:t>
            </a:r>
            <a:r>
              <a:rPr lang="cs-CZ" altLang="cs-CZ" sz="1600" dirty="0">
                <a:cs typeface="Times New Roman" panose="02020603050405020304" pitchFamily="18" charset="0"/>
              </a:rPr>
              <a:t> </a:t>
            </a:r>
            <a:r>
              <a:rPr lang="cs-CZ" altLang="cs-CZ" sz="1600" dirty="0" err="1">
                <a:cs typeface="Times New Roman" panose="02020603050405020304" pitchFamily="18" charset="0"/>
              </a:rPr>
              <a:t>anemia</a:t>
            </a:r>
            <a:r>
              <a:rPr lang="cs-CZ" altLang="cs-CZ" sz="1600" dirty="0">
                <a:cs typeface="Times New Roman" panose="02020603050405020304" pitchFamily="18" charset="0"/>
              </a:rPr>
              <a:t> (</a:t>
            </a:r>
            <a:r>
              <a:rPr lang="cs-CZ" altLang="cs-CZ" sz="1600" dirty="0" err="1">
                <a:cs typeface="Times New Roman" panose="02020603050405020304" pitchFamily="18" charset="0"/>
              </a:rPr>
              <a:t>therapy</a:t>
            </a:r>
            <a:r>
              <a:rPr lang="cs-CZ" altLang="cs-CZ" sz="1600" dirty="0">
                <a:cs typeface="Times New Roman" panose="02020603050405020304" pitchFamily="18" charset="0"/>
              </a:rPr>
              <a:t>: </a:t>
            </a:r>
            <a:r>
              <a:rPr lang="cs-CZ" altLang="cs-CZ" sz="1600" dirty="0" err="1">
                <a:cs typeface="Times New Roman" panose="02020603050405020304" pitchFamily="18" charset="0"/>
              </a:rPr>
              <a:t>erythropoietin</a:t>
            </a:r>
            <a:r>
              <a:rPr lang="cs-CZ" altLang="cs-CZ" sz="1600" dirty="0">
                <a:cs typeface="Times New Roman" panose="02020603050405020304" pitchFamily="18" charset="0"/>
              </a:rPr>
              <a:t>)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cs-CZ" altLang="cs-CZ" sz="1600" dirty="0" err="1">
                <a:cs typeface="Times New Roman" panose="02020603050405020304" pitchFamily="18" charset="0"/>
              </a:rPr>
              <a:t>trombocytopenia</a:t>
            </a:r>
            <a:endParaRPr lang="cs-CZ" altLang="cs-CZ" sz="1600" dirty="0">
              <a:cs typeface="Times New Roman" panose="02020603050405020304" pitchFamily="18" charset="0"/>
            </a:endParaRPr>
          </a:p>
          <a:p>
            <a:pPr marL="324000" lvl="1" indent="0" fontAlgn="auto">
              <a:lnSpc>
                <a:spcPct val="110000"/>
              </a:lnSpc>
              <a:spcAft>
                <a:spcPts val="0"/>
              </a:spcAft>
              <a:buNone/>
              <a:defRPr/>
            </a:pPr>
            <a:endParaRPr lang="cs-CZ" sz="1200" b="1" dirty="0">
              <a:cs typeface="Times New Roman" pitchFamily="18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2545C2FE-B12E-4E21-B6CF-C3ECCB678941}"/>
              </a:ext>
            </a:extLst>
          </p:cNvPr>
          <p:cNvSpPr/>
          <p:nvPr/>
        </p:nvSpPr>
        <p:spPr>
          <a:xfrm>
            <a:off x="5943600" y="3108960"/>
            <a:ext cx="60353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="1" dirty="0" err="1"/>
              <a:t>Prevention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of</a:t>
            </a:r>
            <a:r>
              <a:rPr lang="cs-CZ" altLang="cs-CZ" sz="1800" b="1" dirty="0"/>
              <a:t> toxicity</a:t>
            </a:r>
            <a:r>
              <a:rPr lang="cs-CZ" altLang="cs-CZ" sz="1800" b="1" dirty="0"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b="1" dirty="0">
              <a:cs typeface="Times New Roman" panose="02020603050405020304" pitchFamily="18" charset="0"/>
            </a:endParaRP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cs-CZ" altLang="cs-CZ" sz="1800" b="1" dirty="0" err="1"/>
              <a:t>Liposomes</a:t>
            </a:r>
            <a:r>
              <a:rPr lang="cs-CZ" altLang="cs-CZ" sz="1800" b="1" dirty="0"/>
              <a:t> -</a:t>
            </a:r>
            <a:r>
              <a:rPr lang="cs-CZ" altLang="cs-CZ" sz="1800" dirty="0"/>
              <a:t> </a:t>
            </a:r>
            <a:r>
              <a:rPr lang="cs-CZ" altLang="cs-CZ" sz="1800" dirty="0">
                <a:sym typeface="Symbol" panose="05050102010706020507" pitchFamily="18" charset="2"/>
              </a:rPr>
              <a:t></a:t>
            </a:r>
            <a:r>
              <a:rPr lang="cs-CZ" altLang="cs-CZ" sz="1800" dirty="0" err="1">
                <a:sym typeface="Symbol" panose="05050102010706020507" pitchFamily="18" charset="2"/>
              </a:rPr>
              <a:t>nefrotoxicity</a:t>
            </a:r>
            <a:endParaRPr lang="cs-CZ" altLang="cs-CZ" sz="1800" dirty="0"/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cs-CZ" altLang="cs-CZ" sz="1800" dirty="0">
              <a:sym typeface="Symbol" panose="05050102010706020507" pitchFamily="18" charset="2"/>
            </a:endParaRP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>
                <a:sym typeface="Symbol" panose="05050102010706020507" pitchFamily="18" charset="2"/>
              </a:rPr>
              <a:t>3 </a:t>
            </a:r>
            <a:r>
              <a:rPr lang="cs-CZ" altLang="cs-CZ" sz="1800" dirty="0" err="1">
                <a:sym typeface="Symbol" panose="05050102010706020507" pitchFamily="18" charset="2"/>
              </a:rPr>
              <a:t>prep</a:t>
            </a:r>
            <a:r>
              <a:rPr lang="cs-CZ" altLang="cs-CZ" sz="1800" dirty="0">
                <a:sym typeface="Symbol" panose="05050102010706020507" pitchFamily="18" charset="2"/>
              </a:rPr>
              <a:t>: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altLang="cs-CZ" sz="1800" i="1" dirty="0" err="1"/>
              <a:t>Amfotericin</a:t>
            </a:r>
            <a:r>
              <a:rPr lang="cs-CZ" altLang="cs-CZ" sz="1800" i="1" dirty="0"/>
              <a:t> B lipid </a:t>
            </a:r>
            <a:r>
              <a:rPr lang="cs-CZ" altLang="cs-CZ" sz="1800" i="1" dirty="0" err="1"/>
              <a:t>complex</a:t>
            </a:r>
            <a:r>
              <a:rPr lang="cs-CZ" altLang="cs-CZ" sz="1800" i="1" dirty="0"/>
              <a:t> (</a:t>
            </a:r>
            <a:r>
              <a:rPr lang="cs-CZ" altLang="cs-CZ" sz="1800" i="1" dirty="0" err="1"/>
              <a:t>Abelcet</a:t>
            </a:r>
            <a:r>
              <a:rPr lang="cs-CZ" altLang="cs-CZ" sz="1800" i="1" dirty="0"/>
              <a:t>)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altLang="cs-CZ" sz="1800" i="1" dirty="0" err="1"/>
              <a:t>Liposomální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Amfotericin</a:t>
            </a:r>
            <a:r>
              <a:rPr lang="cs-CZ" altLang="cs-CZ" sz="1800" i="1" dirty="0"/>
              <a:t> B (</a:t>
            </a:r>
            <a:r>
              <a:rPr lang="cs-CZ" altLang="cs-CZ" sz="1800" i="1" dirty="0" err="1"/>
              <a:t>Ambisom</a:t>
            </a:r>
            <a:r>
              <a:rPr lang="cs-CZ" altLang="cs-CZ" sz="1800" i="1" dirty="0"/>
              <a:t>)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altLang="cs-CZ" sz="1800" i="1" dirty="0"/>
              <a:t>Koloid </a:t>
            </a:r>
            <a:r>
              <a:rPr lang="cs-CZ" altLang="cs-CZ" sz="1800" i="1" dirty="0" err="1"/>
              <a:t>dispersion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of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amphotericin</a:t>
            </a:r>
            <a:r>
              <a:rPr lang="cs-CZ" altLang="cs-CZ" sz="1800" i="1" dirty="0"/>
              <a:t> B (</a:t>
            </a:r>
            <a:r>
              <a:rPr lang="cs-CZ" altLang="cs-CZ" sz="1800" i="1" dirty="0" err="1"/>
              <a:t>Amphocil</a:t>
            </a:r>
            <a:r>
              <a:rPr lang="cs-CZ" altLang="cs-CZ" sz="1800" i="1" dirty="0"/>
              <a:t>)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cs-CZ" altLang="cs-CZ" sz="1800" b="1" i="1" dirty="0">
              <a:sym typeface="Symbol" panose="05050102010706020507" pitchFamily="18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altLang="cs-CZ" sz="1800" b="1" dirty="0" err="1">
                <a:sym typeface="Symbol" panose="05050102010706020507" pitchFamily="18" charset="2"/>
              </a:rPr>
              <a:t>Premedication</a:t>
            </a:r>
            <a:r>
              <a:rPr lang="cs-CZ" altLang="cs-CZ" sz="1800" b="1" dirty="0">
                <a:sym typeface="Symbol" panose="05050102010706020507" pitchFamily="18" charset="2"/>
              </a:rPr>
              <a:t>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800" dirty="0" err="1">
                <a:sym typeface="Symbol" panose="05050102010706020507" pitchFamily="18" charset="2"/>
              </a:rPr>
              <a:t>Hydratation</a:t>
            </a:r>
            <a:endParaRPr lang="cs-CZ" altLang="cs-CZ" sz="1800" dirty="0">
              <a:sym typeface="Symbol" panose="05050102010706020507" pitchFamily="18" charset="2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800" dirty="0">
                <a:sym typeface="Symbol" panose="05050102010706020507" pitchFamily="18" charset="2"/>
              </a:rPr>
              <a:t>Paracetamol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800" dirty="0" err="1">
                <a:sym typeface="Symbol" panose="05050102010706020507" pitchFamily="18" charset="2"/>
              </a:rPr>
              <a:t>Antihistamines</a:t>
            </a:r>
            <a:endParaRPr lang="cs-CZ" altLang="cs-CZ" sz="1800" dirty="0">
              <a:sym typeface="Symbol" panose="05050102010706020507" pitchFamily="18" charset="2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800" dirty="0" err="1">
                <a:sym typeface="Symbol" panose="05050102010706020507" pitchFamily="18" charset="2"/>
              </a:rPr>
              <a:t>Cortikosteroids</a:t>
            </a:r>
            <a:endParaRPr lang="cs-CZ" altLang="cs-CZ" sz="1800" dirty="0">
              <a:sym typeface="Symbol" panose="05050102010706020507" pitchFamily="18" charset="2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7616D6D-C4B9-4C48-A2CF-62FA39BF8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963" y="161163"/>
            <a:ext cx="2143125" cy="214312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5FA34DF-D576-4CCC-9B57-705EAC2B4E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552" y="80962"/>
            <a:ext cx="2314575" cy="19812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CF407B9-3D69-495E-9C1A-1C2297E57E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8825" y="2132647"/>
            <a:ext cx="2543175" cy="179070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97A37A6-C5D0-4FFC-B1D4-F5ED49C69A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17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C091371-FC02-4CCB-8217-9346DE1886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99C144-8123-4756-A085-5989364537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12" name="Zástupný symbol pro číslo snímku 2">
            <a:extLst>
              <a:ext uri="{FF2B5EF4-FFF2-40B4-BE49-F238E27FC236}">
                <a16:creationId xmlns:a16="http://schemas.microsoft.com/office/drawing/2014/main" id="{2DD77E09-BA77-4535-A4CC-A8C124D90BC3}"/>
              </a:ext>
            </a:extLst>
          </p:cNvPr>
          <p:cNvSpPr txBox="1">
            <a:spLocks/>
          </p:cNvSpPr>
          <p:nvPr/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FF0584C8-7BEB-4FAC-AF80-691F32E86158}"/>
              </a:ext>
            </a:extLst>
          </p:cNvPr>
          <p:cNvSpPr txBox="1">
            <a:spLocks/>
          </p:cNvSpPr>
          <p:nvPr/>
        </p:nvSpPr>
        <p:spPr>
          <a:xfrm>
            <a:off x="720000" y="4515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err="1"/>
              <a:t>Topical</a:t>
            </a:r>
            <a:r>
              <a:rPr lang="cs-CZ" kern="0" dirty="0"/>
              <a:t> </a:t>
            </a:r>
            <a:r>
              <a:rPr lang="cs-CZ" kern="0" dirty="0" err="1"/>
              <a:t>polyenes</a:t>
            </a:r>
            <a:endParaRPr lang="cs-CZ" kern="0" dirty="0"/>
          </a:p>
        </p:txBody>
      </p:sp>
      <p:sp>
        <p:nvSpPr>
          <p:cNvPr id="14" name="Zástupný obsah 4">
            <a:extLst>
              <a:ext uri="{FF2B5EF4-FFF2-40B4-BE49-F238E27FC236}">
                <a16:creationId xmlns:a16="http://schemas.microsoft.com/office/drawing/2014/main" id="{56AD22A9-3557-4005-871D-E4757118077E}"/>
              </a:ext>
            </a:extLst>
          </p:cNvPr>
          <p:cNvSpPr txBox="1">
            <a:spLocks/>
          </p:cNvSpPr>
          <p:nvPr/>
        </p:nvSpPr>
        <p:spPr>
          <a:xfrm>
            <a:off x="720000" y="1165123"/>
            <a:ext cx="10753200" cy="46668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buFont typeface="Arial" panose="020B0604020202020204" pitchFamily="34" charset="0"/>
              <a:buNone/>
            </a:pPr>
            <a:r>
              <a:rPr lang="cs-CZ" sz="2000" b="1" kern="0" dirty="0">
                <a:solidFill>
                  <a:schemeClr val="tx2"/>
                </a:solidFill>
              </a:rPr>
              <a:t>Nystatin (fungicidin)</a:t>
            </a:r>
            <a:r>
              <a:rPr lang="cs-CZ" sz="2000" kern="0" dirty="0">
                <a:solidFill>
                  <a:schemeClr val="tx2"/>
                </a:solidFill>
              </a:rPr>
              <a:t>:</a:t>
            </a:r>
          </a:p>
          <a:p>
            <a:pPr marL="72000" indent="0">
              <a:buFont typeface="Arial" panose="020B0604020202020204" pitchFamily="34" charset="0"/>
              <a:buNone/>
            </a:pPr>
            <a:r>
              <a:rPr lang="cs-CZ" sz="2000" kern="0" dirty="0"/>
              <a:t>I: </a:t>
            </a:r>
            <a:r>
              <a:rPr lang="cs-CZ" sz="2000" kern="0" dirty="0" err="1"/>
              <a:t>superficial</a:t>
            </a:r>
            <a:r>
              <a:rPr lang="cs-CZ" sz="2000" kern="0" dirty="0"/>
              <a:t> </a:t>
            </a:r>
            <a:r>
              <a:rPr lang="cs-CZ" sz="2000" kern="0" dirty="0" err="1"/>
              <a:t>mycoses</a:t>
            </a:r>
            <a:r>
              <a:rPr lang="cs-CZ" sz="2000" kern="0" dirty="0"/>
              <a:t>, </a:t>
            </a:r>
            <a:r>
              <a:rPr lang="cs-CZ" sz="2000" kern="0" dirty="0" err="1"/>
              <a:t>yeasts</a:t>
            </a:r>
            <a:r>
              <a:rPr lang="cs-CZ" sz="2000" kern="0" dirty="0"/>
              <a:t>, </a:t>
            </a:r>
            <a:r>
              <a:rPr lang="cs-CZ" sz="2000" b="1" kern="0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cs-CZ" sz="2000" b="1" kern="0" dirty="0">
                <a:solidFill>
                  <a:schemeClr val="accent1">
                    <a:lumMod val="75000"/>
                  </a:schemeClr>
                </a:solidFill>
              </a:rPr>
              <a:t> most </a:t>
            </a:r>
            <a:r>
              <a:rPr lang="cs-CZ" sz="2000" b="1" kern="0" dirty="0" err="1">
                <a:solidFill>
                  <a:schemeClr val="accent1">
                    <a:lumMod val="75000"/>
                  </a:schemeClr>
                </a:solidFill>
              </a:rPr>
              <a:t>often</a:t>
            </a:r>
            <a:r>
              <a:rPr lang="cs-CZ" sz="2000" b="1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000" b="1" kern="0" dirty="0" err="1">
                <a:solidFill>
                  <a:schemeClr val="accent1">
                    <a:lumMod val="75000"/>
                  </a:schemeClr>
                </a:solidFill>
              </a:rPr>
              <a:t>used</a:t>
            </a:r>
            <a:r>
              <a:rPr lang="cs-CZ" sz="2000" b="1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000" b="1" kern="0" dirty="0" err="1">
                <a:solidFill>
                  <a:schemeClr val="accent1">
                    <a:lumMod val="75000"/>
                  </a:schemeClr>
                </a:solidFill>
              </a:rPr>
              <a:t>antifungal</a:t>
            </a:r>
            <a:r>
              <a:rPr lang="cs-CZ" sz="2000" b="1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000" b="1" kern="0" dirty="0" err="1">
                <a:solidFill>
                  <a:schemeClr val="accent1">
                    <a:lumMod val="75000"/>
                  </a:schemeClr>
                </a:solidFill>
              </a:rPr>
              <a:t>drug</a:t>
            </a:r>
            <a:r>
              <a:rPr lang="cs-CZ" sz="2000" b="1" kern="0" dirty="0">
                <a:solidFill>
                  <a:schemeClr val="accent1">
                    <a:lumMod val="75000"/>
                  </a:schemeClr>
                </a:solidFill>
              </a:rPr>
              <a:t> in oral </a:t>
            </a:r>
            <a:r>
              <a:rPr lang="cs-CZ" sz="2000" b="1" kern="0" dirty="0" err="1">
                <a:solidFill>
                  <a:schemeClr val="accent1">
                    <a:lumMod val="75000"/>
                  </a:schemeClr>
                </a:solidFill>
              </a:rPr>
              <a:t>medicine</a:t>
            </a:r>
            <a:r>
              <a:rPr lang="cs-CZ" sz="2000" b="1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72000" indent="0">
              <a:buFont typeface="Arial" panose="020B0604020202020204" pitchFamily="34" charset="0"/>
              <a:buNone/>
            </a:pPr>
            <a:r>
              <a:rPr lang="cs-CZ" sz="2000" kern="0" dirty="0"/>
              <a:t>Fungicidin, </a:t>
            </a:r>
            <a:r>
              <a:rPr lang="cs-CZ" sz="2000" kern="0" dirty="0" err="1"/>
              <a:t>Macmiror</a:t>
            </a:r>
            <a:r>
              <a:rPr lang="cs-CZ" sz="2000" kern="0" dirty="0"/>
              <a:t> </a:t>
            </a:r>
          </a:p>
          <a:p>
            <a:pPr marL="72000" indent="0">
              <a:buFont typeface="Arial" panose="020B0604020202020204" pitchFamily="34" charset="0"/>
              <a:buNone/>
            </a:pPr>
            <a:endParaRPr lang="cs-CZ" sz="2000" b="1" kern="0" dirty="0">
              <a:solidFill>
                <a:schemeClr val="tx2"/>
              </a:solidFill>
            </a:endParaRPr>
          </a:p>
          <a:p>
            <a:pPr marL="72000" indent="0">
              <a:buFont typeface="Arial" panose="020B0604020202020204" pitchFamily="34" charset="0"/>
              <a:buNone/>
            </a:pPr>
            <a:r>
              <a:rPr lang="cs-CZ" sz="2000" b="1" kern="0" dirty="0" err="1">
                <a:solidFill>
                  <a:schemeClr val="tx2"/>
                </a:solidFill>
              </a:rPr>
              <a:t>Natamycine</a:t>
            </a:r>
            <a:r>
              <a:rPr lang="cs-CZ" sz="2000" b="1" kern="0" dirty="0">
                <a:solidFill>
                  <a:schemeClr val="tx2"/>
                </a:solidFill>
              </a:rPr>
              <a:t>:</a:t>
            </a:r>
          </a:p>
          <a:p>
            <a:pPr marL="72000" indent="0">
              <a:buFont typeface="Arial" panose="020B0604020202020204" pitchFamily="34" charset="0"/>
              <a:buNone/>
            </a:pPr>
            <a:r>
              <a:rPr lang="cs-CZ" sz="2000" kern="0" dirty="0"/>
              <a:t>I: </a:t>
            </a:r>
            <a:r>
              <a:rPr lang="cs-CZ" sz="2000" kern="0" dirty="0" err="1"/>
              <a:t>Candida</a:t>
            </a:r>
            <a:r>
              <a:rPr lang="cs-CZ" sz="2000" kern="0" dirty="0"/>
              <a:t>, </a:t>
            </a:r>
            <a:r>
              <a:rPr lang="cs-CZ" sz="2000" kern="0" dirty="0" err="1"/>
              <a:t>Trichomonas</a:t>
            </a:r>
            <a:r>
              <a:rPr lang="cs-CZ" sz="2000" kern="0" dirty="0"/>
              <a:t> </a:t>
            </a:r>
            <a:r>
              <a:rPr lang="cs-CZ" sz="2000" kern="0" dirty="0" err="1"/>
              <a:t>vaginalis</a:t>
            </a:r>
            <a:r>
              <a:rPr lang="cs-CZ" sz="2000" kern="0" dirty="0"/>
              <a:t>, </a:t>
            </a:r>
            <a:r>
              <a:rPr lang="cs-CZ" sz="2000" kern="0" dirty="0" err="1"/>
              <a:t>anguli</a:t>
            </a:r>
            <a:r>
              <a:rPr lang="cs-CZ" sz="2000" kern="0" dirty="0"/>
              <a:t> </a:t>
            </a:r>
            <a:r>
              <a:rPr lang="cs-CZ" sz="2000" kern="0" dirty="0" err="1"/>
              <a:t>infectiosi</a:t>
            </a:r>
            <a:r>
              <a:rPr lang="cs-CZ" sz="2000" kern="0" dirty="0"/>
              <a:t>, vulvitis, </a:t>
            </a:r>
            <a:r>
              <a:rPr lang="cs-CZ" sz="2000" kern="0" dirty="0" err="1"/>
              <a:t>onychomycoses</a:t>
            </a:r>
            <a:endParaRPr lang="cs-CZ" sz="2000" kern="0" dirty="0"/>
          </a:p>
          <a:p>
            <a:pPr marL="72000" indent="0">
              <a:buFont typeface="Arial" panose="020B0604020202020204" pitchFamily="34" charset="0"/>
              <a:buNone/>
            </a:pPr>
            <a:r>
              <a:rPr lang="cs-CZ" sz="2000" kern="0" dirty="0" err="1"/>
              <a:t>Pimafucin</a:t>
            </a:r>
            <a:r>
              <a:rPr lang="cs-CZ" sz="2000" kern="0" dirty="0"/>
              <a:t>, </a:t>
            </a:r>
            <a:r>
              <a:rPr lang="cs-CZ" sz="2000" kern="0" dirty="0" err="1"/>
              <a:t>Pimafucort</a:t>
            </a:r>
            <a:endParaRPr lang="cs-CZ" sz="2000" kern="0" dirty="0"/>
          </a:p>
        </p:txBody>
      </p:sp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D93F6B96-5C6A-4FB5-B868-755C36FE2E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950" y="4384500"/>
            <a:ext cx="2095500" cy="2095500"/>
          </a:xfrm>
          <a:prstGeom prst="rect">
            <a:avLst/>
          </a:prstGeom>
        </p:spPr>
      </p:pic>
      <p:pic>
        <p:nvPicPr>
          <p:cNvPr id="16" name="Obrázek 15" descr="Obsah obrázku jídlo&#10;&#10;Popis byl vytvořen automaticky">
            <a:extLst>
              <a:ext uri="{FF2B5EF4-FFF2-40B4-BE49-F238E27FC236}">
                <a16:creationId xmlns:a16="http://schemas.microsoft.com/office/drawing/2014/main" id="{F1D0B095-C758-44E0-A62A-2CB7D05C32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50" y="4384500"/>
            <a:ext cx="2095500" cy="2095500"/>
          </a:xfrm>
          <a:prstGeom prst="rect">
            <a:avLst/>
          </a:prstGeom>
        </p:spPr>
      </p:pic>
      <p:pic>
        <p:nvPicPr>
          <p:cNvPr id="17" name="Obrázek 16" descr="Obsah obrázku text&#10;&#10;Popis byl vytvořen automaticky">
            <a:extLst>
              <a:ext uri="{FF2B5EF4-FFF2-40B4-BE49-F238E27FC236}">
                <a16:creationId xmlns:a16="http://schemas.microsoft.com/office/drawing/2014/main" id="{1410E8C0-AF80-4A4C-B55C-48DCB6EA9F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50" y="4799950"/>
            <a:ext cx="1866900" cy="160655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BA76F89-502A-4725-8796-1E47E8BBB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9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51"/>
    </mc:Choice>
    <mc:Fallback xmlns="">
      <p:transition spd="slow" advTm="58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>
            <a:extLst>
              <a:ext uri="{FF2B5EF4-FFF2-40B4-BE49-F238E27FC236}">
                <a16:creationId xmlns:a16="http://schemas.microsoft.com/office/drawing/2014/main" id="{C19EE53E-3577-47A0-B0B8-DDC4855565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1989139"/>
            <a:ext cx="8382000" cy="1311275"/>
          </a:xfrm>
        </p:spPr>
        <p:txBody>
          <a:bodyPr/>
          <a:lstStyle/>
          <a:p>
            <a:pPr algn="ctr"/>
            <a:r>
              <a:rPr lang="cs-CZ" altLang="cs-CZ" sz="5400" dirty="0" err="1"/>
              <a:t>Antimetabolites</a:t>
            </a:r>
            <a:endParaRPr lang="cs-CZ" altLang="cs-CZ" sz="5400" dirty="0"/>
          </a:p>
        </p:txBody>
      </p:sp>
      <p:sp>
        <p:nvSpPr>
          <p:cNvPr id="51203" name="Rectangle 5">
            <a:extLst>
              <a:ext uri="{FF2B5EF4-FFF2-40B4-BE49-F238E27FC236}">
                <a16:creationId xmlns:a16="http://schemas.microsoft.com/office/drawing/2014/main" id="{6AAE174F-665B-4A43-A7CC-56C3FA73C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500" y="2781302"/>
            <a:ext cx="19653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b="1" dirty="0" err="1">
                <a:solidFill>
                  <a:schemeClr val="tx2"/>
                </a:solidFill>
                <a:latin typeface="Arial" panose="020B0604020202020204" pitchFamily="34" charset="0"/>
              </a:rPr>
              <a:t>Flucytosin</a:t>
            </a:r>
            <a:endParaRPr lang="en-GB" altLang="cs-CZ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35FD322-7127-4CC2-9D0D-70066D898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5298" y="3736213"/>
            <a:ext cx="8153711" cy="275539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5D420FDD-CBA2-47D6-950F-5652BBC5DC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Antimycotics</a:t>
            </a:r>
            <a:endParaRPr lang="cs-CZ" altLang="cs-CZ" dirty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50AAEFA-6F74-4A76-8A1B-736B52B915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0000" y="1509122"/>
            <a:ext cx="10753200" cy="413999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 err="1">
                <a:cs typeface="Times New Roman" panose="02020603050405020304" pitchFamily="18" charset="0"/>
              </a:rPr>
              <a:t>Chemotherapeutics</a:t>
            </a:r>
            <a:r>
              <a:rPr lang="cs-CZ" altLang="cs-CZ" sz="2400" dirty="0"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cs typeface="Times New Roman" panose="02020603050405020304" pitchFamily="18" charset="0"/>
              </a:rPr>
              <a:t>for</a:t>
            </a:r>
            <a:r>
              <a:rPr lang="cs-CZ" altLang="cs-CZ" sz="2400" dirty="0"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cs typeface="Times New Roman" panose="02020603050405020304" pitchFamily="18" charset="0"/>
              </a:rPr>
              <a:t>the</a:t>
            </a:r>
            <a:r>
              <a:rPr lang="cs-CZ" altLang="cs-CZ" sz="2400" dirty="0"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cs typeface="Times New Roman" panose="02020603050405020304" pitchFamily="18" charset="0"/>
              </a:rPr>
              <a:t>treatment</a:t>
            </a:r>
            <a:r>
              <a:rPr lang="cs-CZ" altLang="cs-CZ" sz="2400" dirty="0">
                <a:cs typeface="Times New Roman" panose="02020603050405020304" pitchFamily="18" charset="0"/>
              </a:rPr>
              <a:t> od </a:t>
            </a:r>
            <a:r>
              <a:rPr lang="cs-CZ" altLang="cs-CZ" sz="2400" dirty="0" err="1">
                <a:cs typeface="Times New Roman" panose="02020603050405020304" pitchFamily="18" charset="0"/>
              </a:rPr>
              <a:t>infections</a:t>
            </a:r>
            <a:r>
              <a:rPr lang="cs-CZ" altLang="cs-CZ" sz="2400" dirty="0"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cs typeface="Times New Roman" panose="02020603050405020304" pitchFamily="18" charset="0"/>
              </a:rPr>
              <a:t>caused</a:t>
            </a:r>
            <a:r>
              <a:rPr lang="cs-CZ" altLang="cs-CZ" sz="2400" dirty="0">
                <a:cs typeface="Times New Roman" panose="02020603050405020304" pitchFamily="18" charset="0"/>
              </a:rPr>
              <a:t> by </a:t>
            </a:r>
            <a:r>
              <a:rPr lang="cs-CZ" altLang="cs-CZ" sz="2400" dirty="0" err="1">
                <a:cs typeface="Times New Roman" panose="02020603050405020304" pitchFamily="18" charset="0"/>
              </a:rPr>
              <a:t>pathogenic</a:t>
            </a:r>
            <a:r>
              <a:rPr lang="cs-CZ" altLang="cs-CZ" sz="2400" dirty="0"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cs typeface="Times New Roman" panose="02020603050405020304" pitchFamily="18" charset="0"/>
              </a:rPr>
              <a:t>fungi</a:t>
            </a:r>
            <a:r>
              <a:rPr lang="cs-CZ" altLang="cs-CZ" sz="2400" dirty="0">
                <a:cs typeface="Times New Roman" panose="02020603050405020304" pitchFamily="18" charset="0"/>
              </a:rPr>
              <a:t>: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>
                <a:solidFill>
                  <a:schemeClr val="tx2"/>
                </a:solidFill>
                <a:sym typeface="Symbol" panose="05050102010706020507" pitchFamily="18" charset="2"/>
              </a:rPr>
              <a:t> </a:t>
            </a:r>
            <a:r>
              <a:rPr lang="cs-CZ" altLang="cs-CZ" sz="2400" u="sng" dirty="0">
                <a:solidFill>
                  <a:schemeClr val="tx2"/>
                </a:solidFill>
              </a:rPr>
              <a:t>incidence: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ea typeface="+mn-ea"/>
                <a:cs typeface="Times New Roman" panose="02020603050405020304" pitchFamily="18" charset="0"/>
              </a:rPr>
              <a:t>immunod</a:t>
            </a:r>
            <a:r>
              <a:rPr lang="cs-CZ" sz="2400" dirty="0">
                <a:ea typeface="+mn-ea"/>
                <a:cs typeface="Times New Roman" panose="02020603050405020304" pitchFamily="18" charset="0"/>
              </a:rPr>
              <a:t>e</a:t>
            </a:r>
            <a:r>
              <a:rPr lang="en-US" sz="2400" dirty="0" err="1">
                <a:ea typeface="+mn-ea"/>
                <a:cs typeface="Times New Roman" panose="02020603050405020304" pitchFamily="18" charset="0"/>
              </a:rPr>
              <a:t>ffici</a:t>
            </a:r>
            <a:r>
              <a:rPr lang="cs-CZ" sz="2400" dirty="0" err="1">
                <a:ea typeface="+mn-ea"/>
                <a:cs typeface="Times New Roman" panose="02020603050405020304" pitchFamily="18" charset="0"/>
              </a:rPr>
              <a:t>ency</a:t>
            </a:r>
            <a:r>
              <a:rPr lang="en-US" sz="2400" dirty="0">
                <a:ea typeface="+mn-ea"/>
                <a:cs typeface="Times New Roman" panose="02020603050405020304" pitchFamily="18" charset="0"/>
              </a:rPr>
              <a:t>, DM, radiotherapy, chemotherapy, HIV, transplantation</a:t>
            </a:r>
            <a:r>
              <a:rPr lang="cs-CZ" sz="2400" dirty="0">
                <a:ea typeface="+mn-ea"/>
                <a:cs typeface="Times New Roman" panose="02020603050405020304" pitchFamily="18" charset="0"/>
              </a:rPr>
              <a:t>s</a:t>
            </a:r>
            <a:endParaRPr lang="cs-CZ" altLang="cs-CZ" sz="2400" dirty="0">
              <a:ea typeface="+mn-ea"/>
              <a:cs typeface="Times New Roman" panose="02020603050405020304" pitchFamily="18" charset="0"/>
            </a:endParaRPr>
          </a:p>
          <a:p>
            <a:pPr marL="72000" indent="0" fontAlgn="auto">
              <a:spcAft>
                <a:spcPts val="0"/>
              </a:spcAft>
              <a:buNone/>
              <a:defRPr/>
            </a:pPr>
            <a:r>
              <a:rPr lang="cs-CZ" sz="2400" b="1" dirty="0" err="1"/>
              <a:t>Mycotic</a:t>
            </a:r>
            <a:r>
              <a:rPr lang="cs-CZ" sz="2400" b="1" dirty="0"/>
              <a:t> </a:t>
            </a:r>
            <a:r>
              <a:rPr lang="cs-CZ" sz="2400" b="1" dirty="0" err="1"/>
              <a:t>infections</a:t>
            </a:r>
            <a:r>
              <a:rPr lang="cs-CZ" altLang="cs-CZ" sz="2400" b="1" dirty="0">
                <a:cs typeface="Times New Roman" panose="02020603050405020304" pitchFamily="18" charset="0"/>
              </a:rPr>
              <a:t>: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chemeClr val="tx2"/>
                </a:solidFill>
                <a:cs typeface="Times New Roman" panose="02020603050405020304" pitchFamily="18" charset="0"/>
              </a:rPr>
              <a:t>superficial (local) </a:t>
            </a:r>
            <a:r>
              <a:rPr lang="en-US" dirty="0"/>
              <a:t>- </a:t>
            </a:r>
            <a:r>
              <a:rPr lang="en-US" sz="2400" dirty="0">
                <a:cs typeface="Times New Roman" panose="02020603050405020304" pitchFamily="18" charset="0"/>
              </a:rPr>
              <a:t>skin and mucous membranes </a:t>
            </a:r>
            <a:endParaRPr lang="cs-CZ" sz="2400" dirty="0"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chemeClr val="tx2"/>
                </a:solidFill>
                <a:cs typeface="Times New Roman" panose="02020603050405020304" pitchFamily="18" charset="0"/>
              </a:rPr>
              <a:t>systemic infections</a:t>
            </a:r>
            <a:r>
              <a:rPr lang="en-US" dirty="0"/>
              <a:t> - </a:t>
            </a:r>
            <a:r>
              <a:rPr lang="en-US" sz="2400" dirty="0">
                <a:cs typeface="Times New Roman" panose="02020603050405020304" pitchFamily="18" charset="0"/>
              </a:rPr>
              <a:t>individuals with weakened immunity (</a:t>
            </a:r>
            <a:r>
              <a:rPr lang="cs-CZ" sz="2400" dirty="0" err="1">
                <a:cs typeface="Times New Roman" panose="02020603050405020304" pitchFamily="18" charset="0"/>
              </a:rPr>
              <a:t>therapy</a:t>
            </a:r>
            <a:r>
              <a:rPr lang="cs-CZ" sz="2400" dirty="0"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cs typeface="Times New Roman" panose="02020603050405020304" pitchFamily="18" charset="0"/>
              </a:rPr>
              <a:t>with</a:t>
            </a:r>
            <a:r>
              <a:rPr lang="cs-CZ" sz="2400" dirty="0">
                <a:cs typeface="Times New Roman" panose="02020603050405020304" pitchFamily="18" charset="0"/>
              </a:rPr>
              <a:t> </a:t>
            </a:r>
            <a:r>
              <a:rPr lang="en-US" sz="2400" dirty="0">
                <a:cs typeface="Times New Roman" panose="02020603050405020304" pitchFamily="18" charset="0"/>
              </a:rPr>
              <a:t>ATB, CHT, </a:t>
            </a:r>
            <a:r>
              <a:rPr lang="en-US" sz="2400" dirty="0" err="1">
                <a:cs typeface="Times New Roman" panose="02020603050405020304" pitchFamily="18" charset="0"/>
              </a:rPr>
              <a:t>cytostatics</a:t>
            </a:r>
            <a:r>
              <a:rPr lang="en-US" sz="2400" dirty="0">
                <a:cs typeface="Times New Roman" panose="02020603050405020304" pitchFamily="18" charset="0"/>
              </a:rPr>
              <a:t>,...)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cs-CZ" altLang="cs-CZ" sz="2400" b="1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cs-CZ" altLang="cs-CZ" sz="2400" dirty="0">
              <a:cs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FB2C9E2-0C17-487B-8611-12BA468F08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8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3687B98-D4EC-462F-9BE7-8D801C9C30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9B6E4E-70F3-4F3E-80D0-C0A39B5123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BD0720-C44A-4635-9AC6-3CCE176DF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Antimetabolites</a:t>
            </a:r>
            <a:r>
              <a:rPr lang="cs-CZ" dirty="0"/>
              <a:t>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D45D600-6C0B-4940-8B1B-B7D356CEAD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0725" y="1692275"/>
            <a:ext cx="11048488" cy="4140200"/>
          </a:xfrm>
        </p:spPr>
        <p:txBody>
          <a:bodyPr rtlCol="0">
            <a:normAutofit fontScale="92500" lnSpcReduction="20000"/>
          </a:bodyPr>
          <a:lstStyle/>
          <a:p>
            <a:pPr marL="7200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cs-CZ" sz="3400" b="1" dirty="0" err="1">
                <a:solidFill>
                  <a:schemeClr val="tx2"/>
                </a:solidFill>
                <a:cs typeface="Times New Roman" pitchFamily="18" charset="0"/>
              </a:rPr>
              <a:t>Flucytosine</a:t>
            </a:r>
            <a:r>
              <a:rPr lang="cs-CZ" sz="3400" b="1" dirty="0">
                <a:solidFill>
                  <a:schemeClr val="tx2"/>
                </a:solidFill>
                <a:cs typeface="Times New Roman" pitchFamily="18" charset="0"/>
              </a:rPr>
              <a:t> (5-fluorocytosine)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dirty="0" err="1">
                <a:cs typeface="Times New Roman" pitchFamily="18" charset="0"/>
              </a:rPr>
              <a:t>Systemic</a:t>
            </a:r>
            <a:r>
              <a:rPr lang="cs-CZ" dirty="0">
                <a:cs typeface="Times New Roman" pitchFamily="18" charset="0"/>
              </a:rPr>
              <a:t> </a:t>
            </a:r>
            <a:r>
              <a:rPr lang="cs-CZ" dirty="0" err="1">
                <a:cs typeface="Times New Roman" pitchFamily="18" charset="0"/>
              </a:rPr>
              <a:t>effects</a:t>
            </a:r>
            <a:r>
              <a:rPr lang="cs-CZ" dirty="0">
                <a:cs typeface="Times New Roman" pitchFamily="18" charset="0"/>
              </a:rPr>
              <a:t>, </a:t>
            </a:r>
            <a:r>
              <a:rPr lang="cs-CZ" dirty="0" err="1">
                <a:cs typeface="Times New Roman" pitchFamily="18" charset="0"/>
              </a:rPr>
              <a:t>narrow</a:t>
            </a:r>
            <a:r>
              <a:rPr lang="cs-CZ" dirty="0">
                <a:cs typeface="Times New Roman" pitchFamily="18" charset="0"/>
              </a:rPr>
              <a:t> </a:t>
            </a:r>
            <a:r>
              <a:rPr lang="cs-CZ" dirty="0" err="1">
                <a:cs typeface="Times New Roman" pitchFamily="18" charset="0"/>
              </a:rPr>
              <a:t>spectrum</a:t>
            </a:r>
            <a:r>
              <a:rPr lang="cs-CZ" dirty="0">
                <a:cs typeface="Times New Roman" pitchFamily="18" charset="0"/>
              </a:rPr>
              <a:t> </a:t>
            </a:r>
            <a:r>
              <a:rPr lang="cs-CZ" altLang="cs-CZ" dirty="0"/>
              <a:t>– </a:t>
            </a:r>
            <a:r>
              <a:rPr lang="cs-CZ" altLang="cs-CZ" dirty="0" err="1"/>
              <a:t>candida</a:t>
            </a:r>
            <a:r>
              <a:rPr lang="cs-CZ" altLang="cs-CZ" dirty="0"/>
              <a:t>, </a:t>
            </a:r>
            <a:r>
              <a:rPr lang="cs-CZ" altLang="cs-CZ" dirty="0" err="1"/>
              <a:t>cryptococcus</a:t>
            </a:r>
            <a:endParaRPr lang="cs-CZ" dirty="0">
              <a:cs typeface="Times New Roman" pitchFamily="18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dirty="0" err="1">
                <a:cs typeface="Times New Roman" pitchFamily="18" charset="0"/>
              </a:rPr>
              <a:t>Good</a:t>
            </a:r>
            <a:r>
              <a:rPr lang="cs-CZ" dirty="0">
                <a:cs typeface="Times New Roman" pitchFamily="18" charset="0"/>
              </a:rPr>
              <a:t> </a:t>
            </a:r>
            <a:r>
              <a:rPr lang="cs-CZ" dirty="0" err="1">
                <a:cs typeface="Times New Roman" pitchFamily="18" charset="0"/>
              </a:rPr>
              <a:t>penetration</a:t>
            </a:r>
            <a:r>
              <a:rPr lang="cs-CZ" dirty="0">
                <a:cs typeface="Times New Roman" pitchFamily="18" charset="0"/>
              </a:rPr>
              <a:t> </a:t>
            </a:r>
            <a:r>
              <a:rPr lang="cs-CZ" dirty="0" err="1">
                <a:cs typeface="Times New Roman" pitchFamily="18" charset="0"/>
              </a:rPr>
              <a:t>into</a:t>
            </a:r>
            <a:r>
              <a:rPr lang="cs-CZ" dirty="0">
                <a:cs typeface="Times New Roman" pitchFamily="18" charset="0"/>
              </a:rPr>
              <a:t> </a:t>
            </a:r>
            <a:r>
              <a:rPr lang="cs-CZ" dirty="0" err="1">
                <a:cs typeface="Times New Roman" pitchFamily="18" charset="0"/>
              </a:rPr>
              <a:t>tissues</a:t>
            </a:r>
            <a:r>
              <a:rPr lang="cs-CZ" dirty="0">
                <a:cs typeface="Times New Roman" pitchFamily="18" charset="0"/>
              </a:rPr>
              <a:t> (HEB, placenta, </a:t>
            </a:r>
            <a:r>
              <a:rPr lang="cs-CZ" dirty="0" err="1">
                <a:cs typeface="Times New Roman" pitchFamily="18" charset="0"/>
              </a:rPr>
              <a:t>breast</a:t>
            </a:r>
            <a:r>
              <a:rPr lang="cs-CZ" dirty="0">
                <a:cs typeface="Times New Roman" pitchFamily="18" charset="0"/>
              </a:rPr>
              <a:t> </a:t>
            </a:r>
            <a:r>
              <a:rPr lang="cs-CZ" dirty="0" err="1">
                <a:cs typeface="Times New Roman" pitchFamily="18" charset="0"/>
              </a:rPr>
              <a:t>milk</a:t>
            </a:r>
            <a:r>
              <a:rPr lang="cs-CZ" dirty="0">
                <a:cs typeface="Times New Roman" pitchFamily="18" charset="0"/>
              </a:rPr>
              <a:t>) – </a:t>
            </a:r>
            <a:r>
              <a:rPr lang="cs-CZ" dirty="0" err="1">
                <a:cs typeface="Times New Roman" pitchFamily="18" charset="0"/>
              </a:rPr>
              <a:t>genotoxic</a:t>
            </a:r>
            <a:r>
              <a:rPr lang="cs-CZ" dirty="0">
                <a:cs typeface="Times New Roman" pitchFamily="18" charset="0"/>
              </a:rPr>
              <a:t>, </a:t>
            </a:r>
            <a:r>
              <a:rPr lang="cs-CZ" dirty="0" err="1">
                <a:cs typeface="Times New Roman" pitchFamily="18" charset="0"/>
              </a:rPr>
              <a:t>teratogenous</a:t>
            </a:r>
            <a:endParaRPr lang="cs-CZ" dirty="0">
              <a:cs typeface="Times New Roman" pitchFamily="18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cs typeface="Times New Roman" pitchFamily="18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cs-CZ" sz="2400" b="1" dirty="0" err="1">
                <a:cs typeface="Times New Roman" pitchFamily="18" charset="0"/>
              </a:rPr>
              <a:t>MoA</a:t>
            </a:r>
            <a:r>
              <a:rPr lang="cs-CZ" sz="2400" b="1" dirty="0">
                <a:cs typeface="Times New Roman" pitchFamily="18" charset="0"/>
              </a:rPr>
              <a:t>: </a:t>
            </a:r>
            <a:r>
              <a:rPr lang="cs-CZ" altLang="cs-CZ" sz="2400" dirty="0" err="1">
                <a:cs typeface="Times New Roman" pitchFamily="18" charset="0"/>
              </a:rPr>
              <a:t>inhibition</a:t>
            </a:r>
            <a:r>
              <a:rPr lang="cs-CZ" altLang="cs-CZ" sz="2400" dirty="0">
                <a:cs typeface="Times New Roman" pitchFamily="18" charset="0"/>
              </a:rPr>
              <a:t> </a:t>
            </a:r>
            <a:r>
              <a:rPr lang="cs-CZ" altLang="cs-CZ" sz="2400" dirty="0" err="1">
                <a:cs typeface="Times New Roman" pitchFamily="18" charset="0"/>
              </a:rPr>
              <a:t>of</a:t>
            </a:r>
            <a:r>
              <a:rPr lang="cs-CZ" altLang="cs-CZ" sz="2400" dirty="0">
                <a:cs typeface="Times New Roman" pitchFamily="18" charset="0"/>
              </a:rPr>
              <a:t> </a:t>
            </a:r>
            <a:r>
              <a:rPr lang="cs-CZ" altLang="cs-CZ" sz="2400" dirty="0" err="1">
                <a:cs typeface="Times New Roman" pitchFamily="18" charset="0"/>
              </a:rPr>
              <a:t>nucleic</a:t>
            </a:r>
            <a:r>
              <a:rPr lang="cs-CZ" altLang="cs-CZ" sz="2400" dirty="0">
                <a:cs typeface="Times New Roman" pitchFamily="18" charset="0"/>
              </a:rPr>
              <a:t> acid </a:t>
            </a:r>
            <a:r>
              <a:rPr lang="cs-CZ" altLang="cs-CZ" sz="2400" dirty="0" err="1">
                <a:cs typeface="Times New Roman" pitchFamily="18" charset="0"/>
              </a:rPr>
              <a:t>synthesis</a:t>
            </a:r>
            <a:endParaRPr lang="cs-CZ" sz="2400" dirty="0">
              <a:cs typeface="Times New Roman" pitchFamily="18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400" dirty="0" err="1">
                <a:cs typeface="Times New Roman" pitchFamily="18" charset="0"/>
              </a:rPr>
              <a:t>fungistatic</a:t>
            </a:r>
            <a:endParaRPr lang="cs-CZ" sz="2400" dirty="0">
              <a:cs typeface="Times New Roman" pitchFamily="18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cs-CZ" sz="2400" dirty="0" err="1">
                <a:cs typeface="Times New Roman" pitchFamily="18" charset="0"/>
              </a:rPr>
              <a:t>Monotherapy</a:t>
            </a:r>
            <a:r>
              <a:rPr lang="cs-CZ" sz="2400" dirty="0">
                <a:cs typeface="Times New Roman" pitchFamily="18" charset="0"/>
              </a:rPr>
              <a:t> </a:t>
            </a:r>
            <a:r>
              <a:rPr lang="cs-CZ" sz="2400" dirty="0" err="1">
                <a:cs typeface="Times New Roman" pitchFamily="18" charset="0"/>
              </a:rPr>
              <a:t>is</a:t>
            </a:r>
            <a:r>
              <a:rPr lang="cs-CZ" sz="2400" dirty="0">
                <a:cs typeface="Times New Roman" pitchFamily="18" charset="0"/>
              </a:rPr>
              <a:t> </a:t>
            </a:r>
            <a:r>
              <a:rPr lang="cs-CZ" sz="2400" dirty="0" err="1">
                <a:cs typeface="Times New Roman" pitchFamily="18" charset="0"/>
              </a:rPr>
              <a:t>rarely</a:t>
            </a:r>
            <a:r>
              <a:rPr lang="cs-CZ" sz="2400" dirty="0">
                <a:cs typeface="Times New Roman" pitchFamily="18" charset="0"/>
              </a:rPr>
              <a:t> </a:t>
            </a:r>
            <a:r>
              <a:rPr lang="cs-CZ" sz="2400" dirty="0" err="1">
                <a:cs typeface="Times New Roman" pitchFamily="18" charset="0"/>
              </a:rPr>
              <a:t>used</a:t>
            </a:r>
            <a:r>
              <a:rPr lang="cs-CZ" sz="2400" dirty="0">
                <a:cs typeface="Times New Roman" pitchFamily="18" charset="0"/>
              </a:rPr>
              <a:t> - </a:t>
            </a:r>
            <a:r>
              <a:rPr lang="cs-CZ" altLang="cs-CZ" sz="2400" b="1" dirty="0" err="1"/>
              <a:t>Synergism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with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amphotericin</a:t>
            </a:r>
            <a:r>
              <a:rPr lang="cs-CZ" altLang="cs-CZ" sz="2400" b="1" dirty="0"/>
              <a:t> B and </a:t>
            </a:r>
            <a:r>
              <a:rPr lang="cs-CZ" altLang="cs-CZ" sz="2400" b="1" dirty="0" err="1"/>
              <a:t>azoles</a:t>
            </a:r>
            <a:endParaRPr lang="cs-CZ" sz="2400" b="1" dirty="0">
              <a:cs typeface="Times New Roman" pitchFamily="18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cs-CZ" altLang="cs-CZ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AE: </a:t>
            </a:r>
            <a:r>
              <a:rPr lang="cs-CZ" altLang="cs-CZ" sz="2400" dirty="0" err="1">
                <a:cs typeface="Times New Roman" pitchFamily="18" charset="0"/>
              </a:rPr>
              <a:t>granulocytopenia</a:t>
            </a:r>
            <a:r>
              <a:rPr lang="cs-CZ" altLang="cs-CZ" sz="2400" dirty="0">
                <a:cs typeface="Times New Roman" pitchFamily="18" charset="0"/>
              </a:rPr>
              <a:t>, GIT intolerance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400" dirty="0" err="1">
                <a:cs typeface="Times New Roman" pitchFamily="18" charset="0"/>
              </a:rPr>
              <a:t>genotoxic</a:t>
            </a:r>
            <a:r>
              <a:rPr lang="cs-CZ" sz="2400" dirty="0">
                <a:cs typeface="Times New Roman" pitchFamily="18" charset="0"/>
              </a:rPr>
              <a:t>, </a:t>
            </a:r>
            <a:r>
              <a:rPr lang="cs-CZ" sz="2400" dirty="0" err="1">
                <a:cs typeface="Times New Roman" pitchFamily="18" charset="0"/>
              </a:rPr>
              <a:t>teratogenous</a:t>
            </a:r>
            <a:r>
              <a:rPr lang="cs-CZ" sz="2400" dirty="0">
                <a:cs typeface="Times New Roman" pitchFamily="18" charset="0"/>
              </a:rPr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EB976B4-370E-4095-9464-E488DAC81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182" y="4952999"/>
            <a:ext cx="3267075" cy="1400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3D1F9DF9-5A7F-4A06-9CF8-780CC4D92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1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06"/>
    </mc:Choice>
    <mc:Fallback xmlns="">
      <p:transition spd="slow" advTm="126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symbol pro obsah 14">
            <a:extLst>
              <a:ext uri="{FF2B5EF4-FFF2-40B4-BE49-F238E27FC236}">
                <a16:creationId xmlns:a16="http://schemas.microsoft.com/office/drawing/2014/main" id="{A5C712DB-3500-4DFE-815F-9FE5F6027351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cs-CZ" dirty="0" err="1"/>
              <a:t>Triazoles</a:t>
            </a:r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0009485-A30F-4F43-9C84-FE85A8C544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0A14C1-8C3B-4DFA-BB81-14C36FBD58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C5CA65DD-13C6-4808-9B40-0D6D3286EF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8800" y="2450592"/>
            <a:ext cx="3313199" cy="33914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 err="1"/>
              <a:t>Ketokonazole</a:t>
            </a:r>
            <a:endParaRPr lang="cs-CZ" sz="2800" dirty="0"/>
          </a:p>
          <a:p>
            <a:pPr>
              <a:lnSpc>
                <a:spcPct val="100000"/>
              </a:lnSpc>
            </a:pPr>
            <a:r>
              <a:rPr lang="cs-CZ" sz="2800" dirty="0" err="1"/>
              <a:t>Mikonazole</a:t>
            </a:r>
            <a:endParaRPr lang="cs-CZ" sz="2800" dirty="0"/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1DD47A26-62DC-49E3-898E-859287B80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38801" y="2450592"/>
            <a:ext cx="3313199" cy="33914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 err="1"/>
              <a:t>Fluconazole</a:t>
            </a:r>
            <a:endParaRPr lang="cs-CZ" sz="2800" dirty="0"/>
          </a:p>
          <a:p>
            <a:pPr>
              <a:lnSpc>
                <a:spcPct val="100000"/>
              </a:lnSpc>
            </a:pPr>
            <a:r>
              <a:rPr lang="cs-CZ" sz="2800" dirty="0" err="1"/>
              <a:t>Posaconazole</a:t>
            </a:r>
            <a:endParaRPr lang="cs-CZ" sz="2800" dirty="0"/>
          </a:p>
          <a:p>
            <a:pPr>
              <a:lnSpc>
                <a:spcPct val="100000"/>
              </a:lnSpc>
            </a:pPr>
            <a:r>
              <a:rPr lang="cs-CZ" sz="2800" dirty="0" err="1">
                <a:solidFill>
                  <a:schemeClr val="accent2"/>
                </a:solidFill>
              </a:rPr>
              <a:t>Itraconazole</a:t>
            </a:r>
            <a:endParaRPr lang="cs-CZ" sz="2800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dirty="0" err="1">
                <a:solidFill>
                  <a:schemeClr val="accent2"/>
                </a:solidFill>
              </a:rPr>
              <a:t>Voriconazole</a:t>
            </a:r>
            <a:endParaRPr lang="cs-CZ" sz="2800" dirty="0">
              <a:solidFill>
                <a:schemeClr val="accent2"/>
              </a:solidFill>
            </a:endParaRPr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08E45A65-F498-4C9F-8956-33A7C48E84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43469" y="1733296"/>
            <a:ext cx="3180054" cy="218941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 err="1"/>
              <a:t>Clotrimazole</a:t>
            </a:r>
            <a:endParaRPr lang="cs-CZ" sz="2800" dirty="0"/>
          </a:p>
          <a:p>
            <a:pPr>
              <a:lnSpc>
                <a:spcPct val="100000"/>
              </a:lnSpc>
            </a:pPr>
            <a:r>
              <a:rPr lang="cs-CZ" sz="2800" dirty="0" err="1"/>
              <a:t>Ekonazole</a:t>
            </a:r>
            <a:endParaRPr lang="cs-CZ" sz="2800" dirty="0"/>
          </a:p>
          <a:p>
            <a:pPr>
              <a:lnSpc>
                <a:spcPct val="100000"/>
              </a:lnSpc>
            </a:pPr>
            <a:r>
              <a:rPr lang="cs-CZ" sz="2800" dirty="0" err="1"/>
              <a:t>Oxiconazole</a:t>
            </a:r>
            <a:endParaRPr lang="cs-CZ" sz="2800" dirty="0"/>
          </a:p>
          <a:p>
            <a:pPr>
              <a:lnSpc>
                <a:spcPct val="100000"/>
              </a:lnSpc>
            </a:pPr>
            <a:r>
              <a:rPr lang="cs-CZ" sz="2800" dirty="0" err="1"/>
              <a:t>Fenticonazole</a:t>
            </a:r>
            <a:endParaRPr lang="cs-CZ" sz="2800" dirty="0"/>
          </a:p>
          <a:p>
            <a:pPr>
              <a:lnSpc>
                <a:spcPct val="100000"/>
              </a:lnSpc>
            </a:pPr>
            <a:r>
              <a:rPr lang="cs-CZ" sz="2800" dirty="0" err="1"/>
              <a:t>Tioconazole</a:t>
            </a:r>
            <a:endParaRPr lang="cs-CZ" sz="2800" dirty="0"/>
          </a:p>
          <a:p>
            <a:pPr>
              <a:lnSpc>
                <a:spcPct val="100000"/>
              </a:lnSpc>
            </a:pPr>
            <a:endParaRPr lang="cs-CZ" sz="2800" dirty="0"/>
          </a:p>
        </p:txBody>
      </p:sp>
      <p:sp>
        <p:nvSpPr>
          <p:cNvPr id="16" name="Zástupný symbol pro obsah 15">
            <a:extLst>
              <a:ext uri="{FF2B5EF4-FFF2-40B4-BE49-F238E27FC236}">
                <a16:creationId xmlns:a16="http://schemas.microsoft.com/office/drawing/2014/main" id="{D1DB53AA-2B15-49B6-882A-3DCBE2FFE491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20000" y="1692002"/>
            <a:ext cx="2760620" cy="451577"/>
          </a:xfrm>
        </p:spPr>
        <p:txBody>
          <a:bodyPr/>
          <a:lstStyle/>
          <a:p>
            <a:r>
              <a:rPr lang="cs-CZ" dirty="0" err="1"/>
              <a:t>Imidazoles</a:t>
            </a:r>
            <a:endParaRPr lang="cs-CZ" dirty="0"/>
          </a:p>
        </p:txBody>
      </p:sp>
      <p:sp>
        <p:nvSpPr>
          <p:cNvPr id="17" name="Zástupný symbol pro obsah 16">
            <a:extLst>
              <a:ext uri="{FF2B5EF4-FFF2-40B4-BE49-F238E27FC236}">
                <a16:creationId xmlns:a16="http://schemas.microsoft.com/office/drawing/2014/main" id="{32192C32-1BFC-4FA1-909D-CFBD79B2D81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8801" y="999114"/>
            <a:ext cx="10663354" cy="461666"/>
          </a:xfrm>
        </p:spPr>
        <p:txBody>
          <a:bodyPr/>
          <a:lstStyle/>
          <a:p>
            <a:r>
              <a:rPr lang="cs-CZ" dirty="0" err="1"/>
              <a:t>Systemic</a:t>
            </a:r>
            <a:r>
              <a:rPr lang="cs-CZ" dirty="0"/>
              <a:t>							</a:t>
            </a:r>
            <a:r>
              <a:rPr lang="cs-CZ" dirty="0" err="1"/>
              <a:t>Local</a:t>
            </a:r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88A7AD7-F182-4F9B-A475-BD834189E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378000"/>
            <a:ext cx="10753200" cy="451576"/>
          </a:xfrm>
        </p:spPr>
        <p:txBody>
          <a:bodyPr/>
          <a:lstStyle/>
          <a:p>
            <a:r>
              <a:rPr lang="cs-CZ" dirty="0" err="1"/>
              <a:t>Azoles</a:t>
            </a:r>
            <a:endParaRPr lang="cs-CZ" dirty="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278C076E-DAA5-4E2B-ADE1-7F9E7DF1ADC5}"/>
              </a:ext>
            </a:extLst>
          </p:cNvPr>
          <p:cNvSpPr/>
          <p:nvPr/>
        </p:nvSpPr>
        <p:spPr>
          <a:xfrm>
            <a:off x="8032853" y="4743531"/>
            <a:ext cx="37451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" indent="0">
              <a:buNone/>
            </a:pPr>
            <a:r>
              <a:rPr lang="cs-CZ" dirty="0" err="1"/>
              <a:t>Dermacologics</a:t>
            </a:r>
            <a:r>
              <a:rPr lang="cs-CZ" dirty="0"/>
              <a:t> and </a:t>
            </a:r>
            <a:r>
              <a:rPr lang="cs-CZ" dirty="0" err="1"/>
              <a:t>gynecologics</a:t>
            </a:r>
            <a:r>
              <a:rPr lang="cs-CZ" dirty="0"/>
              <a:t>, are not </a:t>
            </a:r>
            <a:r>
              <a:rPr lang="cs-CZ" dirty="0" err="1"/>
              <a:t>absorbed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AE: </a:t>
            </a:r>
            <a:r>
              <a:rPr lang="cs-CZ" dirty="0" err="1"/>
              <a:t>irritation</a:t>
            </a:r>
            <a:r>
              <a:rPr lang="cs-CZ" dirty="0"/>
              <a:t>, </a:t>
            </a:r>
          </a:p>
          <a:p>
            <a:pPr marL="72000" indent="0">
              <a:buNone/>
            </a:pPr>
            <a:r>
              <a:rPr lang="cs-CZ" dirty="0" err="1"/>
              <a:t>contact</a:t>
            </a:r>
            <a:r>
              <a:rPr lang="cs-CZ" dirty="0"/>
              <a:t> </a:t>
            </a:r>
            <a:r>
              <a:rPr lang="cs-CZ" dirty="0" err="1"/>
              <a:t>allergies</a:t>
            </a:r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5DB61264-C0B0-475C-9F47-C71755DD5FA9}"/>
              </a:ext>
            </a:extLst>
          </p:cNvPr>
          <p:cNvSpPr/>
          <p:nvPr/>
        </p:nvSpPr>
        <p:spPr>
          <a:xfrm>
            <a:off x="718800" y="4730886"/>
            <a:ext cx="3025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rgbClr val="000000"/>
                </a:solidFill>
              </a:rPr>
              <a:t>Systemic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candidoses</a:t>
            </a:r>
            <a:endParaRPr lang="cs-CZ" dirty="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BB18551A-5661-41CA-A670-FDB57D71DB2A}"/>
              </a:ext>
            </a:extLst>
          </p:cNvPr>
          <p:cNvSpPr/>
          <p:nvPr/>
        </p:nvSpPr>
        <p:spPr>
          <a:xfrm>
            <a:off x="4337236" y="4750688"/>
            <a:ext cx="35585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rgbClr val="000000"/>
                </a:solidFill>
              </a:rPr>
              <a:t>Systemic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candidoses</a:t>
            </a:r>
            <a:r>
              <a:rPr lang="cs-CZ" dirty="0"/>
              <a:t> </a:t>
            </a:r>
            <a:endParaRPr lang="cs-CZ" dirty="0">
              <a:solidFill>
                <a:schemeClr val="accent2"/>
              </a:solidFill>
            </a:endParaRPr>
          </a:p>
          <a:p>
            <a:r>
              <a:rPr lang="cs-CZ" dirty="0" err="1">
                <a:solidFill>
                  <a:schemeClr val="accent2"/>
                </a:solidFill>
              </a:rPr>
              <a:t>Systemic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 err="1">
                <a:solidFill>
                  <a:schemeClr val="accent2"/>
                </a:solidFill>
              </a:rPr>
              <a:t>aspergilloses</a:t>
            </a:r>
            <a:endParaRPr lang="cs-CZ" dirty="0">
              <a:solidFill>
                <a:schemeClr val="accent2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339CF87-0D64-4EC5-9831-8127F31F0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6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54"/>
    </mc:Choice>
    <mc:Fallback xmlns="">
      <p:transition spd="slow" advTm="70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azole target">
            <a:hlinkClick r:id="rId4"/>
            <a:extLst>
              <a:ext uri="{FF2B5EF4-FFF2-40B4-BE49-F238E27FC236}">
                <a16:creationId xmlns:a16="http://schemas.microsoft.com/office/drawing/2014/main" id="{3091BEB2-81E3-417E-BE84-7DA1E1451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794" y="2892552"/>
            <a:ext cx="5621901" cy="396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796CD03-4615-4501-AF08-7695A0151C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3CBC09E-EA7F-47F6-84F7-140E20D559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15" name="Nadpis 14">
            <a:extLst>
              <a:ext uri="{FF2B5EF4-FFF2-40B4-BE49-F238E27FC236}">
                <a16:creationId xmlns:a16="http://schemas.microsoft.com/office/drawing/2014/main" id="{386FFC3C-08E5-40AB-A1D8-2E7BF75C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Azoles</a:t>
            </a:r>
            <a:endParaRPr lang="cs-CZ" dirty="0"/>
          </a:p>
        </p:txBody>
      </p:sp>
      <p:sp>
        <p:nvSpPr>
          <p:cNvPr id="16" name="Zástupný symbol pro obsah 15">
            <a:extLst>
              <a:ext uri="{FF2B5EF4-FFF2-40B4-BE49-F238E27FC236}">
                <a16:creationId xmlns:a16="http://schemas.microsoft.com/office/drawing/2014/main" id="{356FD95D-1AE3-466C-8394-013991BD0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359001"/>
            <a:ext cx="10753200" cy="4139998"/>
          </a:xfrm>
        </p:spPr>
        <p:txBody>
          <a:bodyPr/>
          <a:lstStyle/>
          <a:p>
            <a:r>
              <a:rPr lang="cs-CZ" sz="2400" b="1" dirty="0" err="1"/>
              <a:t>MoA</a:t>
            </a:r>
            <a:r>
              <a:rPr lang="cs-CZ" sz="2400" b="1" dirty="0"/>
              <a:t>:</a:t>
            </a:r>
            <a:endParaRPr lang="cs-CZ" sz="2400" dirty="0"/>
          </a:p>
          <a:p>
            <a:pPr>
              <a:spcBef>
                <a:spcPct val="20000"/>
              </a:spcBef>
            </a:pP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inhibition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C-14-</a:t>
            </a:r>
            <a:r>
              <a:rPr lang="el-GR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demethylase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(CYP450)</a:t>
            </a:r>
          </a:p>
          <a:p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CYP and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Pgp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inhibition</a:t>
            </a:r>
            <a:r>
              <a:rPr lang="cs-CZ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!!!</a:t>
            </a:r>
            <a:r>
              <a:rPr lang="cs-CZ" sz="2400" dirty="0"/>
              <a:t> - </a:t>
            </a:r>
            <a:r>
              <a:rPr lang="cs-CZ" sz="2400" dirty="0" err="1"/>
              <a:t>interactions</a:t>
            </a:r>
            <a:r>
              <a:rPr lang="cs-CZ" sz="2400" dirty="0"/>
              <a:t> + AE</a:t>
            </a:r>
          </a:p>
          <a:p>
            <a:endParaRPr lang="cs-CZ" sz="24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474C3C8-89D9-414D-8BAA-BB52B4A14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2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06"/>
    </mc:Choice>
    <mc:Fallback xmlns="">
      <p:transition spd="slow" advTm="45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2C84CDB-A010-42DB-BBDC-C6919051B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6159" y="2718676"/>
            <a:ext cx="2143125" cy="2143125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455A81B-CF4E-4646-B384-FC4F495183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0AAF98-E55B-4F7E-AF1C-B460A07DE5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C59B5C2-694F-4C39-8B81-24435147F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63968"/>
            <a:ext cx="10753200" cy="451576"/>
          </a:xfrm>
        </p:spPr>
        <p:txBody>
          <a:bodyPr/>
          <a:lstStyle/>
          <a:p>
            <a:r>
              <a:rPr lang="cs-CZ" dirty="0" err="1"/>
              <a:t>Azoles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8528FFB-E8AA-4402-B3EE-697B3EB5C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71576"/>
            <a:ext cx="11019716" cy="5056424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400" b="1" dirty="0" err="1"/>
              <a:t>Ketoconazole</a:t>
            </a:r>
            <a:endParaRPr lang="cs-CZ" sz="2400" dirty="0"/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cs-CZ" sz="2400" dirty="0">
                <a:ea typeface="+mn-ea"/>
                <a:cs typeface="+mn-cs"/>
              </a:rPr>
              <a:t>accumulation in the skin (5 days after discontinuation)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cs-CZ" sz="2400" dirty="0">
                <a:ea typeface="+mn-ea"/>
                <a:cs typeface="+mn-cs"/>
              </a:rPr>
              <a:t>p.o., skin, hair and nail infections (dermatophytes and yeasts)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cs-CZ" sz="2400" dirty="0">
                <a:ea typeface="+mn-ea"/>
                <a:cs typeface="+mn-cs"/>
              </a:rPr>
              <a:t>for the treatment of endogenous Cushing's syndrome</a:t>
            </a:r>
            <a:endParaRPr lang="cs-CZ" altLang="cs-CZ" sz="2400" dirty="0">
              <a:ea typeface="+mn-ea"/>
              <a:cs typeface="+mn-cs"/>
            </a:endParaRPr>
          </a:p>
          <a:p>
            <a:pPr marL="72000" indent="0">
              <a:lnSpc>
                <a:spcPct val="100000"/>
              </a:lnSpc>
              <a:buNone/>
            </a:pPr>
            <a:endParaRPr lang="cs-CZ" sz="24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400" b="1" dirty="0" err="1"/>
              <a:t>Flukonazol</a:t>
            </a:r>
            <a:endParaRPr lang="cs-CZ" sz="2400" dirty="0"/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 err="1"/>
              <a:t>p.o</a:t>
            </a:r>
            <a:r>
              <a:rPr lang="cs-CZ" altLang="cs-CZ" sz="2400" dirty="0"/>
              <a:t>. </a:t>
            </a:r>
            <a:r>
              <a:rPr lang="en-US" altLang="cs-CZ" sz="2400" dirty="0" err="1"/>
              <a:t>i.v.</a:t>
            </a:r>
            <a:r>
              <a:rPr lang="en-US" altLang="cs-CZ" sz="2400" dirty="0"/>
              <a:t>, </a:t>
            </a:r>
            <a:endParaRPr lang="cs-CZ" altLang="cs-CZ" sz="2400" dirty="0"/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 err="1"/>
              <a:t>the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only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hydrophilic</a:t>
            </a:r>
            <a:r>
              <a:rPr lang="cs-CZ" altLang="cs-CZ" sz="2400" dirty="0"/>
              <a:t> – </a:t>
            </a:r>
            <a:r>
              <a:rPr lang="cs-CZ" altLang="cs-CZ" sz="2400" dirty="0" err="1"/>
              <a:t>excretion</a:t>
            </a:r>
            <a:r>
              <a:rPr lang="cs-CZ" altLang="cs-CZ" sz="2400" dirty="0"/>
              <a:t> in urine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</a:t>
            </a:r>
            <a:r>
              <a:rPr lang="en-US" altLang="cs-CZ" sz="2400" dirty="0"/>
              <a:t>the highest therapeutic index, the least </a:t>
            </a:r>
            <a:r>
              <a:rPr lang="cs-CZ" altLang="cs-CZ" sz="2400" dirty="0"/>
              <a:t>AE</a:t>
            </a:r>
            <a:r>
              <a:rPr lang="en-US" altLang="cs-CZ" sz="2400" dirty="0"/>
              <a:t> (GIT, allergies, headaches)</a:t>
            </a:r>
            <a:r>
              <a:rPr lang="cs-CZ" altLang="cs-CZ" sz="2400" dirty="0"/>
              <a:t>, DDI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Great </a:t>
            </a:r>
            <a:r>
              <a:rPr lang="cs-CZ" altLang="cs-CZ" sz="2400" dirty="0" err="1"/>
              <a:t>clinical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experience</a:t>
            </a:r>
            <a:r>
              <a:rPr lang="cs-CZ" altLang="cs-CZ" sz="2400" dirty="0"/>
              <a:t>, very </a:t>
            </a:r>
            <a:r>
              <a:rPr lang="cs-CZ" altLang="cs-CZ" sz="2400" dirty="0" err="1"/>
              <a:t>often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used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also</a:t>
            </a:r>
            <a:r>
              <a:rPr lang="cs-CZ" altLang="cs-CZ" sz="2400" dirty="0"/>
              <a:t> in </a:t>
            </a:r>
            <a:r>
              <a:rPr lang="cs-CZ" altLang="cs-CZ" sz="2400" dirty="0" err="1"/>
              <a:t>children</a:t>
            </a:r>
            <a:endParaRPr lang="cs-CZ" altLang="cs-CZ" sz="2400" dirty="0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4ED645DA-8C5E-4BA5-BD83-6EE738E483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369" y="775576"/>
            <a:ext cx="1943100" cy="1943100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3C02D93D-BFB7-4BCD-8D36-74FF4F7D8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2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64"/>
    </mc:Choice>
    <mc:Fallback xmlns="">
      <p:transition spd="slow" advTm="88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473E954E-E2C3-45C5-8E3F-02C44A110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788" y="1717516"/>
            <a:ext cx="2924175" cy="1562100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455A81B-CF4E-4646-B384-FC4F495183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0AAF98-E55B-4F7E-AF1C-B460A07DE5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C59B5C2-694F-4C39-8B81-24435147F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63968"/>
            <a:ext cx="10753200" cy="451576"/>
          </a:xfrm>
        </p:spPr>
        <p:txBody>
          <a:bodyPr/>
          <a:lstStyle/>
          <a:p>
            <a:r>
              <a:rPr lang="cs-CZ" dirty="0" err="1"/>
              <a:t>Azoles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8528FFB-E8AA-4402-B3EE-697B3EB5C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71576"/>
            <a:ext cx="10753200" cy="4660424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endParaRPr lang="cs-CZ" sz="24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400" b="1" dirty="0" err="1"/>
              <a:t>Itraconazole</a:t>
            </a:r>
            <a:endParaRPr lang="cs-CZ" sz="2400" b="1" dirty="0"/>
          </a:p>
          <a:p>
            <a:pPr marL="72000" indent="0">
              <a:lnSpc>
                <a:spcPct val="100000"/>
              </a:lnSpc>
              <a:buNone/>
            </a:pPr>
            <a:r>
              <a:rPr lang="en-US" altLang="cs-CZ" sz="2400" dirty="0"/>
              <a:t>p.o., variable absorption,</a:t>
            </a:r>
            <a:r>
              <a:rPr lang="cs-CZ" altLang="cs-CZ" sz="2400" dirty="0"/>
              <a:t> 1</a:t>
            </a:r>
            <a:r>
              <a:rPr lang="en-US" altLang="cs-CZ" sz="2400" dirty="0" err="1"/>
              <a:t>st</a:t>
            </a:r>
            <a:r>
              <a:rPr lang="en-US" altLang="cs-CZ" sz="2400" dirty="0"/>
              <a:t> pass effect</a:t>
            </a:r>
            <a:r>
              <a:rPr lang="cs-CZ" altLang="cs-CZ" sz="2400" dirty="0"/>
              <a:t>,</a:t>
            </a:r>
            <a:r>
              <a:rPr lang="en-US" altLang="cs-CZ" sz="2400" dirty="0"/>
              <a:t> β-cyclodextrin </a:t>
            </a:r>
            <a:endParaRPr lang="cs-CZ" altLang="cs-CZ" sz="2400" dirty="0"/>
          </a:p>
          <a:p>
            <a:pPr marL="72000" indent="0">
              <a:lnSpc>
                <a:spcPct val="100000"/>
              </a:lnSpc>
              <a:buNone/>
            </a:pPr>
            <a:r>
              <a:rPr lang="en-US" altLang="cs-CZ" sz="2400" dirty="0" err="1"/>
              <a:t>i.v.</a:t>
            </a:r>
            <a:r>
              <a:rPr lang="en-US" altLang="cs-CZ" sz="2400" dirty="0"/>
              <a:t> </a:t>
            </a:r>
            <a:endParaRPr lang="cs-CZ" altLang="cs-CZ" sz="2400" dirty="0"/>
          </a:p>
          <a:p>
            <a:pPr marL="72000" indent="0">
              <a:lnSpc>
                <a:spcPct val="100000"/>
              </a:lnSpc>
              <a:buNone/>
            </a:pPr>
            <a:r>
              <a:rPr lang="en-US" altLang="cs-CZ" sz="2400" dirty="0"/>
              <a:t>high antifungal specificity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incl</a:t>
            </a:r>
            <a:r>
              <a:rPr lang="cs-CZ" altLang="cs-CZ" sz="2400" dirty="0"/>
              <a:t>. </a:t>
            </a:r>
            <a:r>
              <a:rPr lang="cs-CZ" altLang="cs-CZ" sz="2400" dirty="0" err="1"/>
              <a:t>Aspergillus</a:t>
            </a:r>
            <a:r>
              <a:rPr lang="cs-CZ" altLang="cs-CZ" sz="2400" dirty="0"/>
              <a:t>)</a:t>
            </a:r>
            <a:r>
              <a:rPr lang="en-US" altLang="cs-CZ" sz="2400" dirty="0"/>
              <a:t>, </a:t>
            </a:r>
            <a:endParaRPr lang="cs-CZ" altLang="cs-CZ" sz="2400" dirty="0"/>
          </a:p>
          <a:p>
            <a:pPr marL="72000" indent="0">
              <a:lnSpc>
                <a:spcPct val="100000"/>
              </a:lnSpc>
              <a:buNone/>
            </a:pPr>
            <a:r>
              <a:rPr lang="en-US" altLang="cs-CZ" sz="2400" dirty="0"/>
              <a:t>does not penetrate into the CNS</a:t>
            </a:r>
            <a:endParaRPr lang="cs-CZ" altLang="cs-CZ" sz="2400" dirty="0"/>
          </a:p>
          <a:p>
            <a:pPr marL="72000" indent="0">
              <a:lnSpc>
                <a:spcPct val="100000"/>
              </a:lnSpc>
              <a:buNone/>
            </a:pPr>
            <a:endParaRPr lang="cs-CZ" altLang="cs-CZ" sz="24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altLang="cs-CZ" sz="2400" dirty="0"/>
              <a:t>AE: </a:t>
            </a:r>
            <a:r>
              <a:rPr lang="cs-CZ" altLang="cs-CZ" sz="2400" dirty="0" err="1"/>
              <a:t>increased</a:t>
            </a:r>
            <a:r>
              <a:rPr lang="cs-CZ" altLang="cs-CZ" sz="2400" dirty="0"/>
              <a:t> liver </a:t>
            </a:r>
            <a:r>
              <a:rPr lang="cs-CZ" altLang="cs-CZ" sz="2400" dirty="0" err="1"/>
              <a:t>enzymes</a:t>
            </a:r>
            <a:r>
              <a:rPr lang="cs-CZ" altLang="cs-CZ" sz="2400" dirty="0"/>
              <a:t>, skin </a:t>
            </a:r>
            <a:r>
              <a:rPr lang="cs-CZ" altLang="cs-CZ" sz="2400" dirty="0" err="1"/>
              <a:t>reactions</a:t>
            </a:r>
            <a:endParaRPr lang="cs-CZ" altLang="cs-CZ" sz="2400" dirty="0"/>
          </a:p>
          <a:p>
            <a:pPr>
              <a:lnSpc>
                <a:spcPct val="100000"/>
              </a:lnSpc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11398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9C06B41-4655-446E-9598-978BDC668B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5AC9DC-D2C0-43BB-A070-0528D45E7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6188118-374F-4001-830F-54A4FF2E8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Azoles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7029750-7743-4164-A3C7-3F2F06535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8678000" cy="4139998"/>
          </a:xfrm>
        </p:spPr>
        <p:txBody>
          <a:bodyPr/>
          <a:lstStyle/>
          <a:p>
            <a:pPr marL="0" lvl="0" indent="0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cs-CZ" altLang="cs-CZ" sz="2400" b="1" dirty="0" err="1">
                <a:latin typeface="Helvetica" pitchFamily="2" charset="0"/>
              </a:rPr>
              <a:t>Voriconazole</a:t>
            </a:r>
            <a:r>
              <a:rPr lang="cs-CZ" altLang="cs-CZ" sz="2400" b="1" dirty="0">
                <a:latin typeface="Helvetica" pitchFamily="2" charset="0"/>
              </a:rPr>
              <a:t> </a:t>
            </a:r>
            <a:endParaRPr lang="cs-CZ" altLang="cs-CZ" sz="2400" dirty="0"/>
          </a:p>
          <a:p>
            <a:pPr marL="0" lvl="0" indent="0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cs-CZ" altLang="cs-CZ" sz="2400" dirty="0">
                <a:latin typeface="Helvetica" pitchFamily="2" charset="0"/>
              </a:rPr>
              <a:t>- </a:t>
            </a:r>
            <a:r>
              <a:rPr lang="cs-CZ" altLang="cs-CZ" sz="2400" dirty="0" err="1">
                <a:latin typeface="Helvetica" pitchFamily="2" charset="0"/>
              </a:rPr>
              <a:t>Better</a:t>
            </a:r>
            <a:r>
              <a:rPr lang="cs-CZ" altLang="cs-CZ" sz="2400" dirty="0">
                <a:latin typeface="Helvetica" pitchFamily="2" charset="0"/>
              </a:rPr>
              <a:t> </a:t>
            </a:r>
            <a:r>
              <a:rPr lang="cs-CZ" altLang="cs-CZ" sz="2400" dirty="0" err="1">
                <a:latin typeface="Helvetica" pitchFamily="2" charset="0"/>
              </a:rPr>
              <a:t>effect</a:t>
            </a:r>
            <a:r>
              <a:rPr lang="cs-CZ" altLang="cs-CZ" sz="2400" dirty="0">
                <a:latin typeface="Helvetica" pitchFamily="2" charset="0"/>
              </a:rPr>
              <a:t> in </a:t>
            </a:r>
            <a:r>
              <a:rPr lang="cs-CZ" altLang="cs-CZ" sz="2400" dirty="0" err="1">
                <a:latin typeface="Helvetica" pitchFamily="2" charset="0"/>
              </a:rPr>
              <a:t>invasive</a:t>
            </a:r>
            <a:r>
              <a:rPr lang="cs-CZ" altLang="cs-CZ" sz="2400" dirty="0">
                <a:latin typeface="Helvetica" pitchFamily="2" charset="0"/>
              </a:rPr>
              <a:t> </a:t>
            </a:r>
            <a:r>
              <a:rPr lang="cs-CZ" altLang="cs-CZ" sz="2400" dirty="0" err="1">
                <a:latin typeface="Helvetica" pitchFamily="2" charset="0"/>
              </a:rPr>
              <a:t>aspergillosis</a:t>
            </a:r>
            <a:r>
              <a:rPr lang="cs-CZ" altLang="cs-CZ" sz="2400" dirty="0">
                <a:latin typeface="Helvetica" pitchFamily="2" charset="0"/>
              </a:rPr>
              <a:t> </a:t>
            </a:r>
            <a:r>
              <a:rPr lang="cs-CZ" altLang="cs-CZ" sz="2400" dirty="0" err="1">
                <a:latin typeface="Helvetica" pitchFamily="2" charset="0"/>
              </a:rPr>
              <a:t>than</a:t>
            </a:r>
            <a:r>
              <a:rPr lang="cs-CZ" altLang="cs-CZ" sz="2400" dirty="0">
                <a:latin typeface="Helvetica" pitchFamily="2" charset="0"/>
              </a:rPr>
              <a:t> </a:t>
            </a:r>
            <a:r>
              <a:rPr lang="cs-CZ" altLang="cs-CZ" sz="2400" dirty="0" err="1">
                <a:latin typeface="Helvetica" pitchFamily="2" charset="0"/>
              </a:rPr>
              <a:t>amphoterecin</a:t>
            </a:r>
            <a:r>
              <a:rPr lang="cs-CZ" altLang="cs-CZ" sz="2400" dirty="0">
                <a:latin typeface="Helvetica" pitchFamily="2" charset="0"/>
              </a:rPr>
              <a:t> B</a:t>
            </a:r>
            <a:endParaRPr lang="cs-CZ" altLang="cs-CZ" sz="2400" dirty="0"/>
          </a:p>
          <a:p>
            <a:pPr marL="0" lvl="0" indent="0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cs-CZ" altLang="cs-CZ" sz="2400" dirty="0">
                <a:latin typeface="Helvetica" pitchFamily="2" charset="0"/>
              </a:rPr>
              <a:t>- </a:t>
            </a:r>
            <a:r>
              <a:rPr lang="cs-CZ" altLang="cs-CZ" sz="2400" dirty="0" err="1">
                <a:latin typeface="Helvetica" pitchFamily="2" charset="0"/>
              </a:rPr>
              <a:t>p.o</a:t>
            </a:r>
            <a:r>
              <a:rPr lang="cs-CZ" altLang="cs-CZ" sz="2400" dirty="0">
                <a:latin typeface="Helvetica" pitchFamily="2" charset="0"/>
              </a:rPr>
              <a:t>. and </a:t>
            </a:r>
            <a:r>
              <a:rPr lang="cs-CZ" altLang="cs-CZ" sz="2400" dirty="0" err="1">
                <a:latin typeface="Helvetica" pitchFamily="2" charset="0"/>
              </a:rPr>
              <a:t>i.v</a:t>
            </a:r>
            <a:r>
              <a:rPr lang="cs-CZ" altLang="cs-CZ" sz="2400" dirty="0">
                <a:latin typeface="Helvetica" pitchFamily="2" charset="0"/>
              </a:rPr>
              <a:t>., </a:t>
            </a:r>
            <a:r>
              <a:rPr lang="cs-CZ" altLang="cs-CZ" sz="2400" dirty="0" err="1">
                <a:latin typeface="Helvetica" pitchFamily="2" charset="0"/>
              </a:rPr>
              <a:t>almost</a:t>
            </a:r>
            <a:r>
              <a:rPr lang="cs-CZ" altLang="cs-CZ" sz="2400" dirty="0">
                <a:latin typeface="Helvetica" pitchFamily="2" charset="0"/>
              </a:rPr>
              <a:t> </a:t>
            </a:r>
            <a:r>
              <a:rPr lang="cs-CZ" altLang="cs-CZ" sz="2400" dirty="0" err="1">
                <a:latin typeface="Helvetica" pitchFamily="2" charset="0"/>
              </a:rPr>
              <a:t>complete</a:t>
            </a:r>
            <a:r>
              <a:rPr lang="cs-CZ" altLang="cs-CZ" sz="2400" dirty="0">
                <a:latin typeface="Helvetica" pitchFamily="2" charset="0"/>
              </a:rPr>
              <a:t> F (95-96%) </a:t>
            </a:r>
            <a:endParaRPr lang="cs-CZ" altLang="cs-CZ" sz="2400" dirty="0"/>
          </a:p>
          <a:p>
            <a:pPr marL="0" lvl="0" indent="0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cs-CZ" altLang="cs-CZ" sz="2400" dirty="0">
                <a:latin typeface="Helvetica" pitchFamily="2" charset="0"/>
              </a:rPr>
              <a:t>- </a:t>
            </a:r>
            <a:r>
              <a:rPr lang="cs-CZ" altLang="cs-CZ" sz="2400" dirty="0" err="1">
                <a:latin typeface="Helvetica" pitchFamily="2" charset="0"/>
              </a:rPr>
              <a:t>High</a:t>
            </a:r>
            <a:r>
              <a:rPr lang="cs-CZ" altLang="cs-CZ" sz="2400" dirty="0">
                <a:latin typeface="Helvetica" pitchFamily="2" charset="0"/>
              </a:rPr>
              <a:t> </a:t>
            </a:r>
            <a:r>
              <a:rPr lang="cs-CZ" altLang="cs-CZ" sz="2400" dirty="0" err="1">
                <a:latin typeface="Helvetica" pitchFamily="2" charset="0"/>
              </a:rPr>
              <a:t>fungicidal</a:t>
            </a:r>
            <a:r>
              <a:rPr lang="cs-CZ" altLang="cs-CZ" sz="2400" dirty="0">
                <a:latin typeface="Helvetica" pitchFamily="2" charset="0"/>
              </a:rPr>
              <a:t> aktivity– </a:t>
            </a:r>
            <a:r>
              <a:rPr lang="cs-CZ" altLang="cs-CZ" sz="2400" dirty="0" err="1">
                <a:latin typeface="Helvetica" pitchFamily="2" charset="0"/>
              </a:rPr>
              <a:t>candida</a:t>
            </a:r>
            <a:r>
              <a:rPr lang="cs-CZ" altLang="cs-CZ" sz="2400" dirty="0">
                <a:latin typeface="Helvetica" pitchFamily="2" charset="0"/>
              </a:rPr>
              <a:t>, </a:t>
            </a:r>
            <a:r>
              <a:rPr lang="cs-CZ" altLang="cs-CZ" sz="2400" dirty="0" err="1">
                <a:latin typeface="Helvetica" pitchFamily="2" charset="0"/>
              </a:rPr>
              <a:t>aspergillus</a:t>
            </a:r>
            <a:br>
              <a:rPr lang="cs-CZ" altLang="cs-CZ" sz="2400" b="1" dirty="0">
                <a:latin typeface="Helvetica" pitchFamily="2" charset="0"/>
              </a:rPr>
            </a:br>
            <a:r>
              <a:rPr lang="cs-CZ" altLang="cs-CZ" sz="2400" b="1" dirty="0">
                <a:latin typeface="Helvetica" pitchFamily="2" charset="0"/>
              </a:rPr>
              <a:t>- </a:t>
            </a:r>
            <a:r>
              <a:rPr lang="cs-CZ" altLang="cs-CZ" sz="2400" b="1" dirty="0" err="1"/>
              <a:t>invasive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life-threatening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infections</a:t>
            </a:r>
            <a:r>
              <a:rPr lang="cs-CZ" altLang="cs-CZ" sz="2400" b="1" dirty="0"/>
              <a:t> (</a:t>
            </a:r>
            <a:r>
              <a:rPr lang="cs-CZ" altLang="cs-CZ" sz="2400" b="1" dirty="0" err="1"/>
              <a:t>aspergillosis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mucormycosis</a:t>
            </a:r>
            <a:r>
              <a:rPr lang="cs-CZ" altLang="cs-CZ" sz="2400" b="1" dirty="0"/>
              <a:t>) </a:t>
            </a:r>
            <a:r>
              <a:rPr lang="cs-CZ" altLang="cs-CZ" sz="2400" b="1" dirty="0" err="1">
                <a:latin typeface="Helvetica" pitchFamily="2" charset="0"/>
              </a:rPr>
              <a:t>candidoses</a:t>
            </a:r>
            <a:r>
              <a:rPr lang="cs-CZ" altLang="cs-CZ" sz="2400" b="1" dirty="0">
                <a:latin typeface="Helvetica" pitchFamily="2" charset="0"/>
              </a:rPr>
              <a:t> </a:t>
            </a:r>
            <a:r>
              <a:rPr lang="cs-CZ" altLang="cs-CZ" sz="2400" b="1" dirty="0" err="1">
                <a:latin typeface="Helvetica" pitchFamily="2" charset="0"/>
              </a:rPr>
              <a:t>rezistant</a:t>
            </a:r>
            <a:r>
              <a:rPr lang="cs-CZ" altLang="cs-CZ" sz="2400" b="1" dirty="0">
                <a:latin typeface="Helvetica" pitchFamily="2" charset="0"/>
              </a:rPr>
              <a:t> to </a:t>
            </a:r>
            <a:r>
              <a:rPr lang="cs-CZ" altLang="cs-CZ" sz="2400" b="1" dirty="0" err="1">
                <a:latin typeface="Helvetica" pitchFamily="2" charset="0"/>
              </a:rPr>
              <a:t>fluconazole</a:t>
            </a:r>
            <a:r>
              <a:rPr lang="cs-CZ" altLang="cs-CZ" sz="2400" b="1" dirty="0">
                <a:latin typeface="Helvetica" pitchFamily="2" charset="0"/>
              </a:rPr>
              <a:t> </a:t>
            </a:r>
          </a:p>
          <a:p>
            <a:pPr marL="0" lvl="0" indent="0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endParaRPr lang="cs-CZ" altLang="cs-CZ" sz="2400" dirty="0"/>
          </a:p>
          <a:p>
            <a:pPr marL="0" lvl="0" indent="0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cs-CZ" altLang="cs-CZ" sz="2400" b="1" dirty="0" err="1">
                <a:latin typeface="Helvetica" pitchFamily="2" charset="0"/>
              </a:rPr>
              <a:t>Posaconazole</a:t>
            </a:r>
            <a:r>
              <a:rPr lang="cs-CZ" altLang="cs-CZ" sz="2400" b="1" dirty="0">
                <a:latin typeface="Helvetica" pitchFamily="2" charset="0"/>
              </a:rPr>
              <a:t> </a:t>
            </a:r>
            <a:endParaRPr lang="cs-CZ" altLang="cs-CZ" sz="2400" dirty="0"/>
          </a:p>
          <a:p>
            <a:pPr marL="0" lvl="0" indent="0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cs-CZ" altLang="cs-CZ" sz="2400" dirty="0">
                <a:latin typeface="Helvetica" pitchFamily="2" charset="0"/>
              </a:rPr>
              <a:t>- second-line </a:t>
            </a:r>
            <a:r>
              <a:rPr lang="cs-CZ" altLang="cs-CZ" sz="2400" dirty="0" err="1">
                <a:latin typeface="Helvetica" pitchFamily="2" charset="0"/>
              </a:rPr>
              <a:t>drug</a:t>
            </a:r>
            <a:r>
              <a:rPr lang="cs-CZ" altLang="cs-CZ" sz="2400" dirty="0">
                <a:latin typeface="Helvetica" pitchFamily="2" charset="0"/>
              </a:rPr>
              <a:t> </a:t>
            </a:r>
          </a:p>
          <a:p>
            <a:pPr marL="0" lvl="0" indent="0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cs-CZ" altLang="cs-CZ" sz="2400" dirty="0">
                <a:latin typeface="Helvetica" pitchFamily="2" charset="0"/>
              </a:rPr>
              <a:t>- </a:t>
            </a:r>
            <a:r>
              <a:rPr lang="cs-CZ" altLang="cs-CZ" sz="2400" dirty="0" err="1">
                <a:latin typeface="Helvetica" pitchFamily="2" charset="0"/>
              </a:rPr>
              <a:t>prohylaxis</a:t>
            </a:r>
            <a:r>
              <a:rPr lang="cs-CZ" altLang="cs-CZ" sz="2400" dirty="0">
                <a:latin typeface="Helvetica" pitchFamily="2" charset="0"/>
              </a:rPr>
              <a:t> </a:t>
            </a:r>
            <a:r>
              <a:rPr lang="cs-CZ" altLang="cs-CZ" sz="2400" dirty="0" err="1">
                <a:latin typeface="Helvetica" pitchFamily="2" charset="0"/>
              </a:rPr>
              <a:t>of</a:t>
            </a:r>
            <a:r>
              <a:rPr lang="cs-CZ" altLang="cs-CZ" sz="2400" dirty="0">
                <a:latin typeface="Helvetica" pitchFamily="2" charset="0"/>
              </a:rPr>
              <a:t> </a:t>
            </a:r>
            <a:r>
              <a:rPr lang="cs-CZ" altLang="cs-CZ" sz="2400" dirty="0" err="1">
                <a:latin typeface="Helvetica" pitchFamily="2" charset="0"/>
              </a:rPr>
              <a:t>candidiasis</a:t>
            </a:r>
            <a:r>
              <a:rPr lang="cs-CZ" altLang="cs-CZ" sz="2400" dirty="0">
                <a:latin typeface="Helvetica" pitchFamily="2" charset="0"/>
              </a:rPr>
              <a:t> in risk </a:t>
            </a:r>
            <a:r>
              <a:rPr lang="cs-CZ" altLang="cs-CZ" sz="2400" dirty="0" err="1">
                <a:latin typeface="Helvetica" pitchFamily="2" charset="0"/>
              </a:rPr>
              <a:t>patients</a:t>
            </a:r>
            <a:r>
              <a:rPr lang="cs-CZ" altLang="cs-CZ" sz="2400" dirty="0">
                <a:latin typeface="Helvetica" pitchFamily="2" charset="0"/>
              </a:rPr>
              <a:t>, </a:t>
            </a:r>
            <a:r>
              <a:rPr lang="cs-CZ" altLang="cs-CZ" sz="2400" dirty="0" err="1">
                <a:latin typeface="Helvetica" pitchFamily="2" charset="0"/>
              </a:rPr>
              <a:t>aspergillosis</a:t>
            </a:r>
            <a:r>
              <a:rPr lang="cs-CZ" altLang="cs-CZ" sz="2400" dirty="0">
                <a:latin typeface="Helvetica" pitchFamily="2" charset="0"/>
              </a:rPr>
              <a:t> </a:t>
            </a:r>
            <a:r>
              <a:rPr lang="cs-CZ" altLang="cs-CZ" sz="2400" dirty="0" err="1">
                <a:latin typeface="Helvetica" pitchFamily="2" charset="0"/>
              </a:rPr>
              <a:t>resistant</a:t>
            </a:r>
            <a:r>
              <a:rPr lang="cs-CZ" altLang="cs-CZ" sz="2400" dirty="0">
                <a:latin typeface="Helvetica" pitchFamily="2" charset="0"/>
              </a:rPr>
              <a:t> to </a:t>
            </a:r>
            <a:r>
              <a:rPr lang="cs-CZ" altLang="cs-CZ" sz="2400" dirty="0" err="1">
                <a:latin typeface="Helvetica" pitchFamily="2" charset="0"/>
              </a:rPr>
              <a:t>AmB</a:t>
            </a:r>
            <a:r>
              <a:rPr lang="cs-CZ" altLang="cs-CZ" sz="2400" dirty="0">
                <a:latin typeface="Helvetica" pitchFamily="2" charset="0"/>
              </a:rPr>
              <a:t> </a:t>
            </a:r>
            <a:r>
              <a:rPr lang="cs-CZ" altLang="cs-CZ" sz="2400" dirty="0" err="1">
                <a:latin typeface="Helvetica" pitchFamily="2" charset="0"/>
              </a:rPr>
              <a:t>or</a:t>
            </a:r>
            <a:r>
              <a:rPr lang="cs-CZ" altLang="cs-CZ" sz="2400" dirty="0">
                <a:latin typeface="Helvetica" pitchFamily="2" charset="0"/>
              </a:rPr>
              <a:t> </a:t>
            </a:r>
            <a:r>
              <a:rPr lang="cs-CZ" altLang="cs-CZ" sz="2400" dirty="0" err="1">
                <a:latin typeface="Helvetica" pitchFamily="2" charset="0"/>
              </a:rPr>
              <a:t>itraconazole</a:t>
            </a:r>
            <a:r>
              <a:rPr lang="cs-CZ" altLang="cs-CZ" sz="2400" dirty="0">
                <a:latin typeface="Helvetica" pitchFamily="2" charset="0"/>
              </a:rPr>
              <a:t>, </a:t>
            </a:r>
            <a:r>
              <a:rPr lang="cs-CZ" altLang="cs-CZ" sz="2400" dirty="0" err="1">
                <a:latin typeface="Helvetica" pitchFamily="2" charset="0"/>
              </a:rPr>
              <a:t>or</a:t>
            </a:r>
            <a:r>
              <a:rPr lang="cs-CZ" altLang="cs-CZ" sz="2400" dirty="0">
                <a:latin typeface="Helvetica" pitchFamily="2" charset="0"/>
              </a:rPr>
              <a:t> in intolerance </a:t>
            </a:r>
            <a:r>
              <a:rPr lang="cs-CZ" altLang="cs-CZ" sz="2400" dirty="0" err="1">
                <a:latin typeface="Helvetica" pitchFamily="2" charset="0"/>
              </a:rPr>
              <a:t>of</a:t>
            </a:r>
            <a:r>
              <a:rPr lang="cs-CZ" altLang="cs-CZ" sz="2400" dirty="0">
                <a:latin typeface="Helvetica" pitchFamily="2" charset="0"/>
              </a:rPr>
              <a:t> 1st line </a:t>
            </a:r>
            <a:r>
              <a:rPr lang="cs-CZ" altLang="cs-CZ" sz="2400" dirty="0" err="1">
                <a:latin typeface="Helvetica" pitchFamily="2" charset="0"/>
              </a:rPr>
              <a:t>drugs</a:t>
            </a:r>
            <a:endParaRPr lang="cs-CZ" altLang="cs-CZ" sz="2400" dirty="0"/>
          </a:p>
          <a:p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BCC9736-FB62-488F-BE58-DBA0F0552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517" y="224439"/>
            <a:ext cx="2143125" cy="2143125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2556426C-324C-4A55-94D8-D272227B62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423" y="2495722"/>
            <a:ext cx="2207484" cy="2894257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24CA591B-B58F-4C79-A759-689F42E1B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1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90"/>
    </mc:Choice>
    <mc:Fallback xmlns="">
      <p:transition spd="slow" advTm="44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1D9BC48-0FDF-460F-81A3-AC4F10F1AF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AB6064-D315-408B-A532-21135BBC26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4C60A04-612D-47C6-AB7C-BE09A3874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Topical</a:t>
            </a:r>
            <a:r>
              <a:rPr lang="cs-CZ" dirty="0"/>
              <a:t> (</a:t>
            </a:r>
            <a:r>
              <a:rPr lang="cs-CZ" dirty="0" err="1"/>
              <a:t>local</a:t>
            </a:r>
            <a:r>
              <a:rPr lang="cs-CZ" dirty="0"/>
              <a:t>) </a:t>
            </a:r>
            <a:r>
              <a:rPr lang="cs-CZ" dirty="0" err="1"/>
              <a:t>azoles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CAE75BB-C3C2-48A2-997F-8ED53BDBD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92002"/>
            <a:ext cx="11307921" cy="4139998"/>
          </a:xfrm>
        </p:spPr>
        <p:txBody>
          <a:bodyPr/>
          <a:lstStyle/>
          <a:p>
            <a:r>
              <a:rPr lang="cs-CZ" b="1" dirty="0" err="1"/>
              <a:t>Clotrimazole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(depot in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stratum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corneum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cs-CZ" b="1" dirty="0" err="1"/>
              <a:t>Econazole</a:t>
            </a:r>
            <a:r>
              <a:rPr lang="cs-CZ" dirty="0"/>
              <a:t> (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against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bacterias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cs-CZ" dirty="0"/>
              <a:t> </a:t>
            </a:r>
          </a:p>
          <a:p>
            <a:r>
              <a:rPr lang="cs-CZ" b="1" dirty="0" err="1"/>
              <a:t>Oxiconazole</a:t>
            </a:r>
            <a:r>
              <a:rPr lang="cs-CZ" b="1" dirty="0"/>
              <a:t>, </a:t>
            </a:r>
            <a:r>
              <a:rPr lang="cs-CZ" b="1" dirty="0" err="1"/>
              <a:t>Fenticonazole</a:t>
            </a:r>
            <a:r>
              <a:rPr lang="cs-CZ" b="1" dirty="0"/>
              <a:t>, </a:t>
            </a:r>
            <a:r>
              <a:rPr lang="cs-CZ" b="1" dirty="0" err="1"/>
              <a:t>Tioconazole</a:t>
            </a:r>
            <a:endParaRPr lang="cs-CZ" b="1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 err="1"/>
              <a:t>Dermacologics</a:t>
            </a:r>
            <a:r>
              <a:rPr lang="cs-CZ" dirty="0"/>
              <a:t> and </a:t>
            </a:r>
            <a:r>
              <a:rPr lang="cs-CZ" dirty="0" err="1"/>
              <a:t>gynecologics</a:t>
            </a:r>
            <a:r>
              <a:rPr lang="cs-CZ" dirty="0"/>
              <a:t>, are not </a:t>
            </a:r>
            <a:r>
              <a:rPr lang="cs-CZ" dirty="0" err="1"/>
              <a:t>absorbed</a:t>
            </a:r>
            <a:endParaRPr lang="cs-CZ" dirty="0"/>
          </a:p>
          <a:p>
            <a:pPr marL="72000" indent="0">
              <a:buNone/>
            </a:pPr>
            <a:r>
              <a:rPr lang="cs-CZ" b="1" dirty="0"/>
              <a:t>AE: </a:t>
            </a:r>
            <a:r>
              <a:rPr lang="cs-CZ" dirty="0" err="1"/>
              <a:t>irritation</a:t>
            </a:r>
            <a:r>
              <a:rPr lang="cs-CZ" dirty="0"/>
              <a:t>, </a:t>
            </a:r>
            <a:r>
              <a:rPr lang="cs-CZ" dirty="0" err="1"/>
              <a:t>contact</a:t>
            </a:r>
            <a:r>
              <a:rPr lang="cs-CZ" dirty="0"/>
              <a:t> </a:t>
            </a:r>
            <a:r>
              <a:rPr lang="cs-CZ" dirty="0" err="1"/>
              <a:t>allergies</a:t>
            </a:r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CD4DD63-529F-4E8D-877F-07E4B0A1B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516" y="-204376"/>
            <a:ext cx="3031404" cy="3031404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4AB02CD-601F-4359-889D-C66508421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8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76"/>
    </mc:Choice>
    <mc:Fallback xmlns="">
      <p:transition spd="slow" advTm="42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>
            <a:extLst>
              <a:ext uri="{FF2B5EF4-FFF2-40B4-BE49-F238E27FC236}">
                <a16:creationId xmlns:a16="http://schemas.microsoft.com/office/drawing/2014/main" id="{759D6F05-98F7-46E6-8F1E-55CF201C47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5400" dirty="0" err="1"/>
              <a:t>Allylamines</a:t>
            </a:r>
            <a:endParaRPr lang="cs-CZ" altLang="cs-CZ" sz="5400" dirty="0"/>
          </a:p>
        </p:txBody>
      </p:sp>
      <p:pic>
        <p:nvPicPr>
          <p:cNvPr id="66563" name="Picture 6">
            <a:extLst>
              <a:ext uri="{FF2B5EF4-FFF2-40B4-BE49-F238E27FC236}">
                <a16:creationId xmlns:a16="http://schemas.microsoft.com/office/drawing/2014/main" id="{6E3A186B-775E-46FD-B03F-4A60E5F754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43363" y="3860801"/>
            <a:ext cx="3816350" cy="1851025"/>
          </a:xfrm>
          <a:noFill/>
        </p:spPr>
      </p:pic>
      <p:sp>
        <p:nvSpPr>
          <p:cNvPr id="66564" name="Rectangle 5">
            <a:extLst>
              <a:ext uri="{FF2B5EF4-FFF2-40B4-BE49-F238E27FC236}">
                <a16:creationId xmlns:a16="http://schemas.microsoft.com/office/drawing/2014/main" id="{DCB8EA83-A0BD-4643-A6EA-B7F7A3313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9" y="2205039"/>
            <a:ext cx="3024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40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Terbinafine</a:t>
            </a:r>
            <a:endParaRPr lang="en-GB" altLang="cs-CZ" sz="4000" b="1" i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6565" name="Rectangle 8">
            <a:extLst>
              <a:ext uri="{FF2B5EF4-FFF2-40B4-BE49-F238E27FC236}">
                <a16:creationId xmlns:a16="http://schemas.microsoft.com/office/drawing/2014/main" id="{6DAE69D2-7F00-4700-8466-C7B9355B2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8763" y="5805488"/>
            <a:ext cx="1225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2"/>
                </a:solidFill>
                <a:latin typeface="Arial" panose="020B0604020202020204" pitchFamily="34" charset="0"/>
              </a:rPr>
              <a:t>terbinafin</a:t>
            </a:r>
            <a:endParaRPr lang="en-GB" altLang="cs-CZ" sz="1800" b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>
            <a:extLst>
              <a:ext uri="{FF2B5EF4-FFF2-40B4-BE49-F238E27FC236}">
                <a16:creationId xmlns:a16="http://schemas.microsoft.com/office/drawing/2014/main" id="{82328A8F-87D6-4559-A651-6B7BDEF8D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333375"/>
            <a:ext cx="4176712" cy="7191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ANTIMYCOTICS</a:t>
            </a:r>
          </a:p>
        </p:txBody>
      </p:sp>
      <p:sp>
        <p:nvSpPr>
          <p:cNvPr id="28675" name="AutoShape 3">
            <a:extLst>
              <a:ext uri="{FF2B5EF4-FFF2-40B4-BE49-F238E27FC236}">
                <a16:creationId xmlns:a16="http://schemas.microsoft.com/office/drawing/2014/main" id="{AE94A609-E3C6-4862-84C4-354AE9A62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341438"/>
            <a:ext cx="8642350" cy="51831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cs-CZ" altLang="cs-CZ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EA684B7B-7690-4F9F-A870-8C7FF6779B68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211137" y="3227388"/>
            <a:ext cx="4679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Syntesis of cell wall components</a:t>
            </a:r>
          </a:p>
        </p:txBody>
      </p:sp>
      <p:sp>
        <p:nvSpPr>
          <p:cNvPr id="114693" name="Text Box 5">
            <a:extLst>
              <a:ext uri="{FF2B5EF4-FFF2-40B4-BE49-F238E27FC236}">
                <a16:creationId xmlns:a16="http://schemas.microsoft.com/office/drawing/2014/main" id="{F0F95F1A-8DB9-4473-93B9-91242FAAF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863" y="1331913"/>
            <a:ext cx="252095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8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squalene</a:t>
            </a:r>
            <a:endParaRPr lang="cs-CZ" altLang="cs-CZ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endParaRPr lang="cs-CZ" altLang="cs-CZ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8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oxidosqualene</a:t>
            </a:r>
            <a:endParaRPr lang="cs-CZ" altLang="cs-CZ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8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lanosterol</a:t>
            </a:r>
            <a:endParaRPr lang="cs-CZ" altLang="cs-CZ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endParaRPr lang="cs-CZ" altLang="cs-CZ"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Ergosterol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endParaRPr lang="cs-CZ" altLang="cs-CZ" sz="2800" dirty="0">
              <a:solidFill>
                <a:schemeClr val="tx2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1-3 </a:t>
            </a:r>
            <a:r>
              <a:rPr lang="cs-CZ" altLang="cs-CZ" sz="28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glukan</a:t>
            </a:r>
            <a:endParaRPr lang="cs-CZ" altLang="cs-CZ" sz="2800" dirty="0">
              <a:solidFill>
                <a:schemeClr val="tx2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cs-CZ" altLang="cs-CZ" sz="2800" dirty="0">
              <a:solidFill>
                <a:srgbClr val="33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78" name="Line 6">
            <a:extLst>
              <a:ext uri="{FF2B5EF4-FFF2-40B4-BE49-F238E27FC236}">
                <a16:creationId xmlns:a16="http://schemas.microsoft.com/office/drawing/2014/main" id="{8616AD1F-A291-481B-B497-1BD85861AAF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8663" y="190817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8679" name="Line 7">
            <a:extLst>
              <a:ext uri="{FF2B5EF4-FFF2-40B4-BE49-F238E27FC236}">
                <a16:creationId xmlns:a16="http://schemas.microsoft.com/office/drawing/2014/main" id="{2FD6DEE1-0FF8-40B0-BEFB-69B1D5D5FA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5013" y="350837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8680" name="Line 8">
            <a:extLst>
              <a:ext uri="{FF2B5EF4-FFF2-40B4-BE49-F238E27FC236}">
                <a16:creationId xmlns:a16="http://schemas.microsoft.com/office/drawing/2014/main" id="{C437E44A-D30F-4041-84D9-BC0D4849D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8663" y="284797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8681" name="Text Box 9">
            <a:extLst>
              <a:ext uri="{FF2B5EF4-FFF2-40B4-BE49-F238E27FC236}">
                <a16:creationId xmlns:a16="http://schemas.microsoft.com/office/drawing/2014/main" id="{2EF1414D-60A6-4C6F-906D-2BDB116B6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225" y="1908175"/>
            <a:ext cx="25923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squalenepoxidase</a:t>
            </a:r>
          </a:p>
        </p:txBody>
      </p:sp>
      <p:sp>
        <p:nvSpPr>
          <p:cNvPr id="28682" name="Text Box 10">
            <a:extLst>
              <a:ext uri="{FF2B5EF4-FFF2-40B4-BE49-F238E27FC236}">
                <a16:creationId xmlns:a16="http://schemas.microsoft.com/office/drawing/2014/main" id="{FD09E5A4-D150-494C-9E9F-4C419E28C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0888" y="3819525"/>
            <a:ext cx="43211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lanosterol-14</a:t>
            </a:r>
            <a:r>
              <a:rPr lang="cs-CZ" altLang="cs-CZ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</a:t>
            </a:r>
            <a:r>
              <a:rPr lang="cs-CZ" altLang="cs-CZ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-demethylase</a:t>
            </a:r>
          </a:p>
        </p:txBody>
      </p:sp>
      <p:sp>
        <p:nvSpPr>
          <p:cNvPr id="28683" name="AutoShape 11">
            <a:extLst>
              <a:ext uri="{FF2B5EF4-FFF2-40B4-BE49-F238E27FC236}">
                <a16:creationId xmlns:a16="http://schemas.microsoft.com/office/drawing/2014/main" id="{78ACAFB1-6628-4D3E-B749-29EFD9B9A413}"/>
              </a:ext>
            </a:extLst>
          </p:cNvPr>
          <p:cNvSpPr>
            <a:spLocks noChangeArrowheads="1"/>
          </p:cNvSpPr>
          <p:nvPr/>
        </p:nvSpPr>
        <p:spPr bwMode="auto">
          <a:xfrm rot="5787103">
            <a:off x="5956301" y="1077912"/>
            <a:ext cx="393700" cy="1444625"/>
          </a:xfrm>
          <a:prstGeom prst="lightningBolt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8684" name="AutoShape 12">
            <a:extLst>
              <a:ext uri="{FF2B5EF4-FFF2-40B4-BE49-F238E27FC236}">
                <a16:creationId xmlns:a16="http://schemas.microsoft.com/office/drawing/2014/main" id="{36CA2AD2-3151-4112-BFB3-1EA89C5A8B0B}"/>
              </a:ext>
            </a:extLst>
          </p:cNvPr>
          <p:cNvSpPr>
            <a:spLocks noChangeArrowheads="1"/>
          </p:cNvSpPr>
          <p:nvPr/>
        </p:nvSpPr>
        <p:spPr bwMode="auto">
          <a:xfrm rot="5047029">
            <a:off x="4996657" y="2886869"/>
            <a:ext cx="300037" cy="1444625"/>
          </a:xfrm>
          <a:prstGeom prst="lightningBolt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8685" name="AutoShape 13">
            <a:extLst>
              <a:ext uri="{FF2B5EF4-FFF2-40B4-BE49-F238E27FC236}">
                <a16:creationId xmlns:a16="http://schemas.microsoft.com/office/drawing/2014/main" id="{BAF6DA45-8472-41A2-B856-34F4E56928A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26025" y="4291013"/>
            <a:ext cx="392113" cy="1443037"/>
          </a:xfrm>
          <a:prstGeom prst="lightningBolt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8686" name="Text Box 14">
            <a:extLst>
              <a:ext uri="{FF2B5EF4-FFF2-40B4-BE49-F238E27FC236}">
                <a16:creationId xmlns:a16="http://schemas.microsoft.com/office/drawing/2014/main" id="{21D3672D-2427-4BBB-AA21-938D13A7A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588" y="3032125"/>
            <a:ext cx="2449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AZOLES</a:t>
            </a:r>
          </a:p>
        </p:txBody>
      </p:sp>
      <p:sp>
        <p:nvSpPr>
          <p:cNvPr id="28687" name="Text Box 15">
            <a:extLst>
              <a:ext uri="{FF2B5EF4-FFF2-40B4-BE49-F238E27FC236}">
                <a16:creationId xmlns:a16="http://schemas.microsoft.com/office/drawing/2014/main" id="{FC9C7B8E-AB72-4565-8E5A-FDFED8518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75" y="1266825"/>
            <a:ext cx="2449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ALLYLAMINES</a:t>
            </a:r>
          </a:p>
        </p:txBody>
      </p:sp>
      <p:sp>
        <p:nvSpPr>
          <p:cNvPr id="28688" name="Text Box 16">
            <a:extLst>
              <a:ext uri="{FF2B5EF4-FFF2-40B4-BE49-F238E27FC236}">
                <a16:creationId xmlns:a16="http://schemas.microsoft.com/office/drawing/2014/main" id="{D8F37CEA-F374-4170-9181-1B2846A9C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9863" y="4421188"/>
            <a:ext cx="2449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POLYENES</a:t>
            </a:r>
          </a:p>
        </p:txBody>
      </p:sp>
      <p:sp>
        <p:nvSpPr>
          <p:cNvPr id="28689" name="Text Box 15">
            <a:extLst>
              <a:ext uri="{FF2B5EF4-FFF2-40B4-BE49-F238E27FC236}">
                <a16:creationId xmlns:a16="http://schemas.microsoft.com/office/drawing/2014/main" id="{1B21666A-8205-4C62-9B80-B0C380C5D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713" y="5861050"/>
            <a:ext cx="23050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ECHINOCANDINS</a:t>
            </a:r>
          </a:p>
        </p:txBody>
      </p:sp>
      <p:cxnSp>
        <p:nvCxnSpPr>
          <p:cNvPr id="20" name="Přímá spojnice 2">
            <a:extLst>
              <a:ext uri="{FF2B5EF4-FFF2-40B4-BE49-F238E27FC236}">
                <a16:creationId xmlns:a16="http://schemas.microsoft.com/office/drawing/2014/main" id="{A94B2595-13FD-4DC5-8F43-3588A0D4FA3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48525" y="1539875"/>
            <a:ext cx="0" cy="4838700"/>
          </a:xfrm>
          <a:prstGeom prst="line">
            <a:avLst/>
          </a:prstGeom>
          <a:noFill/>
          <a:ln w="50800" algn="ctr">
            <a:solidFill>
              <a:srgbClr val="0631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 Box 3">
            <a:extLst>
              <a:ext uri="{FF2B5EF4-FFF2-40B4-BE49-F238E27FC236}">
                <a16:creationId xmlns:a16="http://schemas.microsoft.com/office/drawing/2014/main" id="{C9CD938F-95A4-453F-974C-1557D45B5DE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358607" y="3598068"/>
            <a:ext cx="48387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IMPAIRMENT OF  MYCOTIC CELLT METABOLISM </a:t>
            </a: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48323DDD-BEB5-4EA7-B7C1-6B35F724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788" y="1266825"/>
            <a:ext cx="3255962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HYDROXYPYRIDONE </a:t>
            </a:r>
          </a:p>
          <a:p>
            <a:pPr algn="ctr" eaLnBrk="1" hangingPunct="1">
              <a:spcBef>
                <a:spcPct val="50000"/>
              </a:spcBef>
            </a:pPr>
            <a:r>
              <a:rPr lang="cs-CZ" altLang="cs-CZ" sz="240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DERRIVATIVE</a:t>
            </a:r>
          </a:p>
        </p:txBody>
      </p:sp>
      <p:sp>
        <p:nvSpPr>
          <p:cNvPr id="23" name="TextovéPole 5">
            <a:extLst>
              <a:ext uri="{FF2B5EF4-FFF2-40B4-BE49-F238E27FC236}">
                <a16:creationId xmlns:a16="http://schemas.microsoft.com/office/drawing/2014/main" id="{13523E3F-3AF2-4F0E-ADD7-65F0106CA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250" y="2628900"/>
            <a:ext cx="36687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ENZYME ACTIVITY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REDOX STABILITY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 INFORMATION</a:t>
            </a: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C7491B16-2809-4AB3-8BFC-1E5710058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5025" y="4421188"/>
            <a:ext cx="29527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Ciclopirox </a:t>
            </a:r>
          </a:p>
        </p:txBody>
      </p:sp>
      <p:sp>
        <p:nvSpPr>
          <p:cNvPr id="28695" name="AutoShape 13">
            <a:extLst>
              <a:ext uri="{FF2B5EF4-FFF2-40B4-BE49-F238E27FC236}">
                <a16:creationId xmlns:a16="http://schemas.microsoft.com/office/drawing/2014/main" id="{857DBE4F-15ED-4138-A4F1-4F3759DFEA9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53013" y="5686425"/>
            <a:ext cx="393700" cy="1444625"/>
          </a:xfrm>
          <a:prstGeom prst="lightningBolt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4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9A3F84E-7F0A-4BB0-8C36-120F55F3C5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44"/>
    </mc:Choice>
    <mc:Fallback>
      <p:transition spd="slow" advTm="25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FBBC04B-2B7D-433B-9DFF-1DD24FBBC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991" y="192393"/>
            <a:ext cx="2603218" cy="2603218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386477ED-5184-4ED8-B6B0-D6C862829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990" y="-943008"/>
            <a:ext cx="4478020" cy="4478020"/>
          </a:xfrm>
          <a:prstGeom prst="rect">
            <a:avLst/>
          </a:prstGeo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BA84EBE-BC16-4ACB-9F84-0EF4D9E502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80283D5-1B26-44CC-BE22-ACA93C0FF5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B5ADC2-7248-4799-8E52-477E151C3EE9}" type="slidenum">
              <a:rPr lang="en-US" sz="1400" b="1" smtClean="0">
                <a:solidFill>
                  <a:srgbClr val="FFFFFF"/>
                </a:solidFill>
              </a:rPr>
              <a:pPr/>
              <a:t>29</a:t>
            </a:fld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4624679-9885-4BFC-9BE1-DBCF0F76B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Allylamines</a:t>
            </a:r>
            <a:r>
              <a:rPr lang="cs-CZ" dirty="0"/>
              <a:t> 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8D64197-7CB4-449C-8585-6EB9AE14A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b="1" dirty="0" err="1"/>
              <a:t>Terbinafine</a:t>
            </a:r>
            <a:endParaRPr lang="cs-CZ" b="1" dirty="0"/>
          </a:p>
          <a:p>
            <a:pPr marL="72000" indent="0">
              <a:buNone/>
            </a:pPr>
            <a:r>
              <a:rPr lang="cs-CZ" altLang="cs-CZ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MoA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squalenepoxidase</a:t>
            </a:r>
            <a:endParaRPr lang="cs-CZ" altLang="cs-CZ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acummulation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adipose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tissue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skin </a:t>
            </a:r>
          </a:p>
          <a:p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fungicidal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 to 3 w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discont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synergistic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ketoconazole</a:t>
            </a:r>
            <a:endParaRPr lang="cs-CZ" dirty="0"/>
          </a:p>
          <a:p>
            <a:pPr marL="72000" indent="0">
              <a:buNone/>
            </a:pPr>
            <a:r>
              <a:rPr lang="cs-CZ" b="1" dirty="0"/>
              <a:t>AE</a:t>
            </a:r>
            <a:r>
              <a:rPr lang="cs-CZ" dirty="0"/>
              <a:t>: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dyspepsia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apetite</a:t>
            </a:r>
            <a:endParaRPr lang="cs-CZ" dirty="0"/>
          </a:p>
          <a:p>
            <a:pPr marL="72000" indent="0">
              <a:buNone/>
            </a:pPr>
            <a:r>
              <a:rPr lang="cs-CZ" b="1" dirty="0"/>
              <a:t>I</a:t>
            </a:r>
            <a:r>
              <a:rPr lang="cs-CZ" dirty="0"/>
              <a:t>: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tinea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candidiasis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onychomycosis</a:t>
            </a:r>
            <a:endParaRPr lang="cs-CZ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C0931DFE-04C1-468A-B7FF-940922C6C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42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77"/>
    </mc:Choice>
    <mc:Fallback>
      <p:transition spd="slow" advTm="54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0E609A2-6F06-4B6A-AED4-6B2B4CE21C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Superficial</a:t>
            </a:r>
            <a:r>
              <a:rPr lang="cs-CZ" dirty="0"/>
              <a:t> </a:t>
            </a:r>
            <a:r>
              <a:rPr lang="cs-CZ" dirty="0" err="1"/>
              <a:t>mycoses</a:t>
            </a:r>
            <a:br>
              <a:rPr lang="cs-CZ" dirty="0"/>
            </a:br>
            <a:endParaRPr lang="cs-CZ" altLang="cs-CZ" dirty="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BE33279-24C0-4F7B-AAA4-D280C1DAF5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72000" indent="0" fontAlgn="auto">
              <a:spcAft>
                <a:spcPts val="0"/>
              </a:spcAft>
              <a:buNone/>
              <a:defRPr/>
            </a:pPr>
            <a:r>
              <a:rPr lang="cs-CZ" sz="2400" dirty="0" err="1">
                <a:solidFill>
                  <a:schemeClr val="accent2"/>
                </a:solidFill>
              </a:rPr>
              <a:t>Dermatomycoses</a:t>
            </a:r>
            <a:r>
              <a:rPr lang="cs-CZ" sz="2400" dirty="0">
                <a:solidFill>
                  <a:schemeClr val="accent2"/>
                </a:solidFill>
              </a:rPr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2400" dirty="0"/>
              <a:t>    </a:t>
            </a:r>
            <a:r>
              <a:rPr lang="cs-CZ" sz="1800" dirty="0" err="1"/>
              <a:t>trychophyton</a:t>
            </a:r>
            <a:endParaRPr lang="cs-CZ" sz="1800" dirty="0"/>
          </a:p>
          <a:p>
            <a:pPr fontAlgn="auto">
              <a:spcAft>
                <a:spcPts val="0"/>
              </a:spcAft>
              <a:defRPr/>
            </a:pPr>
            <a:r>
              <a:rPr lang="cs-CZ" sz="1800" dirty="0"/>
              <a:t>     </a:t>
            </a:r>
            <a:r>
              <a:rPr lang="cs-CZ" sz="1800" dirty="0" err="1"/>
              <a:t>epidermophyton</a:t>
            </a:r>
            <a:endParaRPr lang="cs-CZ" sz="1800" dirty="0"/>
          </a:p>
          <a:p>
            <a:pPr fontAlgn="auto">
              <a:spcAft>
                <a:spcPts val="0"/>
              </a:spcAft>
              <a:defRPr/>
            </a:pPr>
            <a:r>
              <a:rPr lang="cs-CZ" sz="1800" dirty="0"/>
              <a:t>     </a:t>
            </a:r>
            <a:r>
              <a:rPr lang="cs-CZ" sz="1800" dirty="0" err="1"/>
              <a:t>microsporum</a:t>
            </a:r>
            <a:endParaRPr lang="cs-CZ" sz="1800" dirty="0"/>
          </a:p>
          <a:p>
            <a:pPr fontAlgn="auto">
              <a:spcAft>
                <a:spcPts val="0"/>
              </a:spcAft>
              <a:defRPr/>
            </a:pPr>
            <a:r>
              <a:rPr lang="cs-CZ" sz="1600" dirty="0"/>
              <a:t>     </a:t>
            </a:r>
            <a:r>
              <a:rPr lang="cs-CZ" sz="1600" dirty="0" err="1"/>
              <a:t>dermatophyton</a:t>
            </a:r>
            <a:r>
              <a:rPr lang="cs-CZ" sz="1600" dirty="0"/>
              <a:t> </a:t>
            </a:r>
            <a:r>
              <a:rPr lang="cs-CZ" sz="1800" dirty="0"/>
              <a:t>(</a:t>
            </a:r>
            <a:r>
              <a:rPr lang="cs-CZ" sz="1800" dirty="0" err="1"/>
              <a:t>tinea</a:t>
            </a:r>
            <a:r>
              <a:rPr lang="cs-CZ" sz="1800" dirty="0"/>
              <a:t>)</a:t>
            </a:r>
          </a:p>
          <a:p>
            <a:pPr fontAlgn="auto">
              <a:spcAft>
                <a:spcPts val="0"/>
              </a:spcAft>
              <a:defRPr/>
            </a:pPr>
            <a:endParaRPr lang="cs-CZ" sz="1800" dirty="0"/>
          </a:p>
          <a:p>
            <a:pPr marL="72000" indent="0" fontAlgn="auto">
              <a:spcAft>
                <a:spcPts val="0"/>
              </a:spcAft>
              <a:buNone/>
              <a:defRPr/>
            </a:pPr>
            <a:r>
              <a:rPr lang="cs-CZ" sz="2400" dirty="0" err="1">
                <a:solidFill>
                  <a:schemeClr val="accent2"/>
                </a:solidFill>
              </a:rPr>
              <a:t>Superficial</a:t>
            </a:r>
            <a:r>
              <a:rPr lang="cs-CZ" sz="2400" dirty="0">
                <a:solidFill>
                  <a:schemeClr val="accent2"/>
                </a:solidFill>
              </a:rPr>
              <a:t> </a:t>
            </a:r>
            <a:r>
              <a:rPr lang="cs-CZ" sz="2400" dirty="0" err="1">
                <a:solidFill>
                  <a:schemeClr val="accent2"/>
                </a:solidFill>
              </a:rPr>
              <a:t>candidiasis</a:t>
            </a:r>
            <a:endParaRPr lang="cs-CZ" sz="2400" dirty="0">
              <a:solidFill>
                <a:schemeClr val="accent2"/>
              </a:solidFill>
            </a:endParaRPr>
          </a:p>
          <a:p>
            <a:pPr marL="72000" indent="0" fontAlgn="auto">
              <a:spcAft>
                <a:spcPts val="0"/>
              </a:spcAft>
              <a:buNone/>
              <a:defRPr/>
            </a:pPr>
            <a:r>
              <a:rPr lang="cs-CZ" sz="1800" dirty="0"/>
              <a:t>Skin, </a:t>
            </a:r>
            <a:r>
              <a:rPr lang="cs-CZ" sz="1800" dirty="0" err="1"/>
              <a:t>nails</a:t>
            </a:r>
            <a:r>
              <a:rPr lang="cs-CZ" sz="1800" dirty="0"/>
              <a:t> and </a:t>
            </a:r>
            <a:r>
              <a:rPr lang="cs-CZ" sz="1800" dirty="0" err="1"/>
              <a:t>mucosae</a:t>
            </a:r>
            <a:r>
              <a:rPr lang="cs-CZ" sz="1800" dirty="0"/>
              <a:t> (oral </a:t>
            </a:r>
            <a:r>
              <a:rPr lang="cs-CZ" sz="1800" dirty="0" err="1"/>
              <a:t>cavity</a:t>
            </a:r>
            <a:r>
              <a:rPr lang="cs-CZ" sz="1800" dirty="0"/>
              <a:t>, vagina), </a:t>
            </a:r>
          </a:p>
          <a:p>
            <a:pPr marL="72000" indent="0" fontAlgn="auto">
              <a:spcAft>
                <a:spcPts val="0"/>
              </a:spcAft>
              <a:buNone/>
              <a:defRPr/>
            </a:pPr>
            <a:r>
              <a:rPr lang="cs-CZ" sz="1800" dirty="0"/>
              <a:t>        </a:t>
            </a:r>
            <a:r>
              <a:rPr lang="cs-CZ" sz="1800" dirty="0" err="1"/>
              <a:t>infections</a:t>
            </a:r>
            <a:r>
              <a:rPr lang="cs-CZ" sz="1800" dirty="0"/>
              <a:t> </a:t>
            </a:r>
            <a:r>
              <a:rPr lang="cs-CZ" sz="1800" dirty="0" err="1"/>
              <a:t>caused</a:t>
            </a:r>
            <a:r>
              <a:rPr lang="cs-CZ" sz="1800" dirty="0"/>
              <a:t> by </a:t>
            </a:r>
            <a:r>
              <a:rPr lang="cs-CZ" sz="1800" dirty="0" err="1"/>
              <a:t>Candida</a:t>
            </a:r>
            <a:r>
              <a:rPr lang="cs-CZ" sz="1800" dirty="0"/>
              <a:t> </a:t>
            </a:r>
            <a:r>
              <a:rPr lang="cs-CZ" sz="1800" dirty="0" err="1"/>
              <a:t>yeasts</a:t>
            </a:r>
            <a:r>
              <a:rPr lang="cs-CZ" sz="1800" dirty="0"/>
              <a:t> (most </a:t>
            </a:r>
            <a:r>
              <a:rPr lang="cs-CZ" sz="1800" dirty="0" err="1"/>
              <a:t>often</a:t>
            </a:r>
            <a:r>
              <a:rPr lang="cs-CZ" sz="1800" dirty="0"/>
              <a:t> </a:t>
            </a:r>
            <a:r>
              <a:rPr lang="cs-CZ" sz="1800" dirty="0" err="1"/>
              <a:t>Candida</a:t>
            </a:r>
            <a:r>
              <a:rPr lang="cs-CZ" sz="1800" dirty="0"/>
              <a:t> </a:t>
            </a:r>
            <a:r>
              <a:rPr lang="cs-CZ" sz="1800" dirty="0" err="1"/>
              <a:t>albicans</a:t>
            </a:r>
            <a:r>
              <a:rPr lang="cs-CZ" sz="1800" dirty="0"/>
              <a:t>).</a:t>
            </a:r>
            <a:endParaRPr lang="cs-CZ" sz="1800" dirty="0">
              <a:solidFill>
                <a:srgbClr val="FFCC66"/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cs-CZ" sz="2400" dirty="0"/>
          </a:p>
          <a:p>
            <a:pPr fontAlgn="auto">
              <a:spcAft>
                <a:spcPts val="0"/>
              </a:spcAft>
              <a:defRPr/>
            </a:pPr>
            <a:endParaRPr lang="cs-CZ" sz="2400" dirty="0"/>
          </a:p>
          <a:p>
            <a:pPr fontAlgn="auto">
              <a:spcAft>
                <a:spcPts val="0"/>
              </a:spcAft>
              <a:defRPr/>
            </a:pPr>
            <a:endParaRPr lang="cs-CZ" sz="2400" dirty="0"/>
          </a:p>
          <a:p>
            <a:pPr fontAlgn="auto">
              <a:spcAft>
                <a:spcPts val="0"/>
              </a:spcAft>
              <a:defRPr/>
            </a:pPr>
            <a:endParaRPr lang="cs-CZ" sz="2400" dirty="0"/>
          </a:p>
          <a:p>
            <a:pPr fontAlgn="auto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cs-CZ" sz="2400" dirty="0"/>
          </a:p>
          <a:p>
            <a:pPr fontAlgn="auto"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3754615-C694-408F-8E52-EFB8FF550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8225" y="1494107"/>
            <a:ext cx="2244920" cy="2267894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C27782B-F5F8-4575-A0AF-DAD442FE47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4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>
            <a:extLst>
              <a:ext uri="{FF2B5EF4-FFF2-40B4-BE49-F238E27FC236}">
                <a16:creationId xmlns:a16="http://schemas.microsoft.com/office/drawing/2014/main" id="{3E8F30DD-DE0E-46A4-BF4F-835A847BC4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800" dirty="0" err="1"/>
              <a:t>Echinocandins</a:t>
            </a:r>
            <a:endParaRPr lang="cs-CZ" altLang="cs-CZ" sz="4800" dirty="0"/>
          </a:p>
        </p:txBody>
      </p:sp>
      <p:sp>
        <p:nvSpPr>
          <p:cNvPr id="14" name="Zástupný symbol pro obsah 13">
            <a:extLst>
              <a:ext uri="{FF2B5EF4-FFF2-40B4-BE49-F238E27FC236}">
                <a16:creationId xmlns:a16="http://schemas.microsoft.com/office/drawing/2014/main" id="{9A8C177D-D390-4F20-87AF-4D521FA1C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  <a:defRPr/>
            </a:pPr>
            <a:r>
              <a:rPr lang="cs-CZ" altLang="cs-CZ" dirty="0"/>
              <a:t>= </a:t>
            </a:r>
            <a:r>
              <a:rPr lang="cs-CZ" altLang="cs-CZ" dirty="0" err="1"/>
              <a:t>lipopeptides</a:t>
            </a:r>
            <a:endParaRPr lang="cs-CZ" altLang="cs-CZ" dirty="0"/>
          </a:p>
          <a:p>
            <a:pPr>
              <a:defRPr/>
            </a:pPr>
            <a:r>
              <a:rPr lang="cs-CZ" dirty="0" err="1"/>
              <a:t>Caspofungin</a:t>
            </a:r>
            <a:r>
              <a:rPr lang="cs-CZ" dirty="0"/>
              <a:t> </a:t>
            </a:r>
            <a:r>
              <a:rPr lang="cs-CZ" i="1" dirty="0">
                <a:solidFill>
                  <a:schemeClr val="accent2"/>
                </a:solidFill>
              </a:rPr>
              <a:t>(</a:t>
            </a:r>
            <a:r>
              <a:rPr lang="cs-CZ" i="1" dirty="0" err="1">
                <a:solidFill>
                  <a:schemeClr val="accent2"/>
                </a:solidFill>
              </a:rPr>
              <a:t>Cancidas</a:t>
            </a:r>
            <a:r>
              <a:rPr lang="cs-CZ" i="1" dirty="0">
                <a:solidFill>
                  <a:schemeClr val="accent2"/>
                </a:solidFill>
              </a:rPr>
              <a:t>)</a:t>
            </a:r>
          </a:p>
          <a:p>
            <a:pPr lvl="1">
              <a:defRPr/>
            </a:pPr>
            <a:r>
              <a:rPr lang="cs-CZ" sz="2800" dirty="0"/>
              <a:t>Invazivní kandidóza, aspergilóza</a:t>
            </a:r>
          </a:p>
          <a:p>
            <a:pPr>
              <a:defRPr/>
            </a:pPr>
            <a:r>
              <a:rPr lang="cs-CZ" dirty="0" err="1"/>
              <a:t>Micafungin</a:t>
            </a:r>
            <a:r>
              <a:rPr lang="cs-CZ" dirty="0"/>
              <a:t> </a:t>
            </a:r>
            <a:r>
              <a:rPr lang="cs-CZ" i="1" dirty="0">
                <a:solidFill>
                  <a:schemeClr val="accent2"/>
                </a:solidFill>
              </a:rPr>
              <a:t>(</a:t>
            </a:r>
            <a:r>
              <a:rPr lang="cs-CZ" i="1" dirty="0" err="1">
                <a:solidFill>
                  <a:schemeClr val="accent2"/>
                </a:solidFill>
              </a:rPr>
              <a:t>Mycamine</a:t>
            </a:r>
            <a:r>
              <a:rPr lang="cs-CZ" i="1" dirty="0">
                <a:solidFill>
                  <a:schemeClr val="accent2"/>
                </a:solidFill>
              </a:rPr>
              <a:t>)</a:t>
            </a:r>
          </a:p>
          <a:p>
            <a:pPr lvl="1">
              <a:defRPr/>
            </a:pPr>
            <a:r>
              <a:rPr lang="cs-CZ" sz="2800" dirty="0"/>
              <a:t>Invazivní kandidóza</a:t>
            </a:r>
            <a:endParaRPr lang="cs-CZ" sz="2800" i="1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cs-CZ" dirty="0" err="1"/>
              <a:t>Anidulafungin</a:t>
            </a:r>
            <a:r>
              <a:rPr lang="cs-CZ" dirty="0"/>
              <a:t> </a:t>
            </a:r>
            <a:r>
              <a:rPr lang="cs-CZ" i="1" dirty="0">
                <a:solidFill>
                  <a:schemeClr val="accent2"/>
                </a:solidFill>
              </a:rPr>
              <a:t>(</a:t>
            </a:r>
            <a:r>
              <a:rPr lang="cs-CZ" i="1" dirty="0" err="1">
                <a:solidFill>
                  <a:schemeClr val="accent2"/>
                </a:solidFill>
              </a:rPr>
              <a:t>Ecalta</a:t>
            </a:r>
            <a:r>
              <a:rPr lang="cs-CZ" i="1" dirty="0">
                <a:solidFill>
                  <a:schemeClr val="accent2"/>
                </a:solidFill>
              </a:rPr>
              <a:t>)</a:t>
            </a:r>
          </a:p>
          <a:p>
            <a:pPr lvl="1">
              <a:defRPr/>
            </a:pPr>
            <a:r>
              <a:rPr lang="cs-CZ" sz="2800" dirty="0"/>
              <a:t>Invazivní kandidóza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3A436D1-719C-4AE5-958B-A30F19CFD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0272" y="945788"/>
            <a:ext cx="2466975" cy="184785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E3CC623-ECA1-4CBF-9867-146E433BF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2537" y="3688875"/>
            <a:ext cx="2066925" cy="22098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566F517-4CE4-498B-976A-13319FB66C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0272" y="3688875"/>
            <a:ext cx="2143125" cy="2143125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18E906A-4262-4B68-A669-2C9CC50E6B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4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Anidulafungin | CAS 166663-25-8 | SCBT - Santa Cruz Biotechnology">
            <a:extLst>
              <a:ext uri="{FF2B5EF4-FFF2-40B4-BE49-F238E27FC236}">
                <a16:creationId xmlns:a16="http://schemas.microsoft.com/office/drawing/2014/main" id="{66F0BFE2-6B65-49D8-AF74-D37DAE20C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475" y="-65088"/>
            <a:ext cx="4067175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2">
            <a:extLst>
              <a:ext uri="{FF2B5EF4-FFF2-40B4-BE49-F238E27FC236}">
                <a16:creationId xmlns:a16="http://schemas.microsoft.com/office/drawing/2014/main" id="{63389770-36E2-4CD1-AF25-5E55BDE7B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61501"/>
            <a:ext cx="8382000" cy="906463"/>
          </a:xfrm>
        </p:spPr>
        <p:txBody>
          <a:bodyPr/>
          <a:lstStyle/>
          <a:p>
            <a:r>
              <a:rPr lang="cs-CZ" altLang="cs-CZ" dirty="0" err="1"/>
              <a:t>Echinocandins</a:t>
            </a:r>
            <a:endParaRPr lang="cs-CZ" altLang="cs-CZ" sz="4000" dirty="0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C2599BCA-8A10-432D-A2CF-2C345E81F05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95325" y="1196975"/>
            <a:ext cx="11233150" cy="5472113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cs-CZ" altLang="cs-CZ" sz="2800" b="1" dirty="0" err="1"/>
              <a:t>MoA</a:t>
            </a:r>
            <a:r>
              <a:rPr lang="cs-CZ" altLang="cs-CZ" sz="2800" b="1" dirty="0"/>
              <a:t>: </a:t>
            </a:r>
            <a:r>
              <a:rPr lang="cs-CZ" altLang="cs-CZ" sz="2800" dirty="0" err="1"/>
              <a:t>inhibition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</a:t>
            </a:r>
            <a:r>
              <a:rPr lang="cs-CZ" altLang="cs-CZ" sz="2800" dirty="0" err="1"/>
              <a:t>glucan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synthesis</a:t>
            </a:r>
            <a:r>
              <a:rPr lang="cs-CZ" altLang="cs-CZ" sz="2800" dirty="0"/>
              <a:t> 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cs-CZ" altLang="cs-CZ" sz="2800" dirty="0"/>
              <a:t>(cell </a:t>
            </a:r>
            <a:r>
              <a:rPr lang="cs-CZ" altLang="cs-CZ" sz="2800" dirty="0" err="1"/>
              <a:t>wall</a:t>
            </a:r>
            <a:r>
              <a:rPr lang="cs-CZ" altLang="cs-CZ" sz="2800" dirty="0"/>
              <a:t> </a:t>
            </a:r>
            <a:r>
              <a:rPr lang="cs-CZ" altLang="cs-CZ" sz="2800" dirty="0" err="1"/>
              <a:t>component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many </a:t>
            </a:r>
            <a:r>
              <a:rPr lang="cs-CZ" altLang="cs-CZ" sz="2800" dirty="0" err="1"/>
              <a:t>fungi</a:t>
            </a:r>
            <a:r>
              <a:rPr lang="cs-CZ" altLang="cs-CZ" sz="2800" dirty="0"/>
              <a:t> and </a:t>
            </a:r>
            <a:r>
              <a:rPr lang="cs-CZ" altLang="cs-CZ" sz="2800" dirty="0" err="1"/>
              <a:t>yeasts</a:t>
            </a:r>
            <a:r>
              <a:rPr lang="cs-CZ" altLang="cs-CZ" sz="2800" dirty="0"/>
              <a:t>)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endParaRPr lang="cs-CZ" altLang="cs-CZ" sz="2800" dirty="0"/>
          </a:p>
          <a:p>
            <a:pPr marL="457200" indent="-457200" eaLnBrk="1" hangingPunct="1">
              <a:buClr>
                <a:schemeClr val="tx1"/>
              </a:buClr>
              <a:buFontTx/>
              <a:buChar char="-"/>
              <a:defRPr/>
            </a:pPr>
            <a:r>
              <a:rPr lang="cs-CZ" altLang="cs-CZ" sz="2800" dirty="0" err="1"/>
              <a:t>parenteral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administration</a:t>
            </a:r>
            <a:endParaRPr lang="cs-CZ" altLang="cs-CZ" dirty="0"/>
          </a:p>
          <a:p>
            <a:pPr marL="457200" indent="-457200" eaLnBrk="1" hangingPunct="1">
              <a:buClr>
                <a:schemeClr val="tx1"/>
              </a:buClr>
              <a:buFontTx/>
              <a:buChar char="-"/>
              <a:defRPr/>
            </a:pPr>
            <a:r>
              <a:rPr lang="cs-CZ" altLang="cs-CZ" sz="2800" dirty="0" err="1"/>
              <a:t>synergism</a:t>
            </a:r>
            <a:r>
              <a:rPr lang="cs-CZ" altLang="cs-CZ" sz="2800" dirty="0"/>
              <a:t> </a:t>
            </a:r>
            <a:r>
              <a:rPr lang="cs-CZ" altLang="cs-CZ" sz="2800" dirty="0" err="1"/>
              <a:t>when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combined</a:t>
            </a:r>
            <a:r>
              <a:rPr lang="cs-CZ" altLang="cs-CZ" sz="2800" dirty="0"/>
              <a:t> </a:t>
            </a:r>
            <a:r>
              <a:rPr lang="cs-CZ" altLang="cs-CZ" sz="2800" dirty="0" err="1"/>
              <a:t>with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azoles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or</a:t>
            </a:r>
            <a:r>
              <a:rPr lang="cs-CZ" altLang="cs-CZ" sz="2800" dirty="0"/>
              <a:t> </a:t>
            </a:r>
            <a:r>
              <a:rPr lang="cs-CZ" altLang="cs-CZ" sz="2800" dirty="0" err="1"/>
              <a:t>polyenes</a:t>
            </a:r>
            <a:endParaRPr lang="cs-CZ" altLang="cs-CZ" sz="2800" dirty="0"/>
          </a:p>
          <a:p>
            <a:pPr marL="457200" indent="-457200" eaLnBrk="1" hangingPunct="1">
              <a:buClr>
                <a:schemeClr val="tx1"/>
              </a:buClr>
              <a:buFontTx/>
              <a:buChar char="-"/>
              <a:defRPr/>
            </a:pPr>
            <a:r>
              <a:rPr lang="cs-CZ" altLang="cs-CZ" sz="2800" dirty="0"/>
              <a:t>not </a:t>
            </a:r>
            <a:r>
              <a:rPr lang="cs-CZ" altLang="cs-CZ" sz="2800" dirty="0" err="1"/>
              <a:t>metabolized</a:t>
            </a:r>
            <a:r>
              <a:rPr lang="cs-CZ" altLang="cs-CZ" sz="2800" dirty="0"/>
              <a:t> via CYP</a:t>
            </a:r>
          </a:p>
          <a:p>
            <a:pPr eaLnBrk="1" hangingPunct="1">
              <a:buClr>
                <a:schemeClr val="tx1"/>
              </a:buClr>
              <a:buFontTx/>
              <a:buChar char="-"/>
              <a:defRPr/>
            </a:pPr>
            <a:endParaRPr lang="cs-CZ" altLang="cs-CZ" sz="2800" dirty="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cs-CZ" altLang="cs-CZ" sz="2800" b="1" dirty="0"/>
              <a:t>I: </a:t>
            </a:r>
            <a:r>
              <a:rPr lang="cs-CZ" altLang="cs-CZ" sz="2800" dirty="0" err="1"/>
              <a:t>alternative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therapies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for</a:t>
            </a:r>
            <a:r>
              <a:rPr lang="cs-CZ" altLang="cs-CZ" sz="2800" dirty="0"/>
              <a:t> severe </a:t>
            </a:r>
            <a:r>
              <a:rPr lang="cs-CZ" altLang="cs-CZ" sz="2800" dirty="0" err="1"/>
              <a:t>invasive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mycoses</a:t>
            </a:r>
            <a:r>
              <a:rPr lang="cs-CZ" altLang="cs-CZ" sz="2800" dirty="0"/>
              <a:t> (</a:t>
            </a:r>
            <a:r>
              <a:rPr lang="cs-CZ" altLang="cs-CZ" sz="2800" dirty="0" err="1"/>
              <a:t>aspergillosis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invasive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candidiasis</a:t>
            </a:r>
            <a:r>
              <a:rPr lang="cs-CZ" altLang="cs-CZ" sz="2800" dirty="0"/>
              <a:t>)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cs-CZ" altLang="cs-CZ" dirty="0"/>
              <a:t>1st </a:t>
            </a:r>
            <a:r>
              <a:rPr lang="cs-CZ" altLang="cs-CZ" dirty="0" err="1"/>
              <a:t>choice</a:t>
            </a:r>
            <a:r>
              <a:rPr lang="cs-CZ" altLang="cs-CZ" dirty="0"/>
              <a:t> in </a:t>
            </a:r>
            <a:r>
              <a:rPr lang="cs-CZ" altLang="cs-CZ" dirty="0" err="1"/>
              <a:t>hemodynamic</a:t>
            </a:r>
            <a:r>
              <a:rPr lang="cs-CZ" altLang="cs-CZ" dirty="0"/>
              <a:t> </a:t>
            </a:r>
            <a:r>
              <a:rPr lang="cs-CZ" altLang="cs-CZ" dirty="0" err="1"/>
              <a:t>instable</a:t>
            </a:r>
            <a:r>
              <a:rPr lang="cs-CZ" altLang="cs-CZ" dirty="0"/>
              <a:t> </a:t>
            </a:r>
            <a:r>
              <a:rPr lang="cs-CZ" altLang="cs-CZ" dirty="0" err="1"/>
              <a:t>patient</a:t>
            </a:r>
            <a:r>
              <a:rPr lang="cs-CZ" altLang="cs-CZ" dirty="0"/>
              <a:t> </a:t>
            </a:r>
            <a:r>
              <a:rPr lang="cs-CZ" altLang="cs-CZ" dirty="0" err="1"/>
              <a:t>with</a:t>
            </a:r>
            <a:r>
              <a:rPr lang="cs-CZ" altLang="cs-CZ" dirty="0"/>
              <a:t> severe </a:t>
            </a:r>
            <a:r>
              <a:rPr lang="cs-CZ" altLang="cs-CZ" dirty="0" err="1"/>
              <a:t>infection</a:t>
            </a:r>
            <a:endParaRPr lang="cs-CZ" altLang="cs-CZ" sz="2800" dirty="0"/>
          </a:p>
          <a:p>
            <a:pPr fontAlgn="auto">
              <a:spcAft>
                <a:spcPts val="0"/>
              </a:spcAft>
              <a:buClr>
                <a:schemeClr val="tx1"/>
              </a:buClr>
              <a:defRPr/>
            </a:pPr>
            <a:endParaRPr lang="cs-CZ" b="1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Clr>
                <a:schemeClr val="tx1"/>
              </a:buClr>
              <a:defRPr/>
            </a:pPr>
            <a:r>
              <a:rPr lang="cs-CZ" b="1" dirty="0"/>
              <a:t>AE: </a:t>
            </a:r>
            <a:r>
              <a:rPr lang="cs-CZ" b="1" dirty="0" err="1">
                <a:solidFill>
                  <a:srgbClr val="FF0000"/>
                </a:solidFill>
              </a:rPr>
              <a:t>minimal</a:t>
            </a:r>
            <a:r>
              <a:rPr lang="cs-CZ" b="1" dirty="0">
                <a:solidFill>
                  <a:srgbClr val="FF0000"/>
                </a:solidFill>
              </a:rPr>
              <a:t> toxicity, </a:t>
            </a:r>
            <a:r>
              <a:rPr lang="cs-CZ" altLang="cs-CZ" dirty="0"/>
              <a:t>flebitis, GIT AE, </a:t>
            </a:r>
            <a:r>
              <a:rPr lang="cs-CZ" altLang="cs-CZ" dirty="0" err="1"/>
              <a:t>hypokalemia</a:t>
            </a:r>
            <a:endParaRPr lang="en-US" altLang="cs-CZ" dirty="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endParaRPr lang="cs-CZ" altLang="cs-CZ" sz="28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B23F0DB-D925-40B7-8FD1-AC6ED5187D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0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>
            <a:extLst>
              <a:ext uri="{FF2B5EF4-FFF2-40B4-BE49-F238E27FC236}">
                <a16:creationId xmlns:a16="http://schemas.microsoft.com/office/drawing/2014/main" id="{67275D88-03F1-4D5F-AFE7-6D4155C255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6304" y="2113823"/>
            <a:ext cx="10753200" cy="451576"/>
          </a:xfrm>
        </p:spPr>
        <p:txBody>
          <a:bodyPr/>
          <a:lstStyle/>
          <a:p>
            <a:pPr algn="ctr"/>
            <a:r>
              <a:rPr lang="cs-CZ" altLang="cs-CZ" sz="5400" dirty="0" err="1"/>
              <a:t>Other</a:t>
            </a:r>
            <a:r>
              <a:rPr lang="cs-CZ" altLang="cs-CZ" sz="5400" dirty="0"/>
              <a:t> </a:t>
            </a:r>
            <a:r>
              <a:rPr lang="cs-CZ" altLang="cs-CZ" sz="5400" dirty="0" err="1"/>
              <a:t>antifungal</a:t>
            </a:r>
            <a:r>
              <a:rPr lang="cs-CZ" altLang="cs-CZ" sz="5400" dirty="0"/>
              <a:t> </a:t>
            </a:r>
            <a:r>
              <a:rPr lang="cs-CZ" altLang="cs-CZ" sz="5400" dirty="0" err="1"/>
              <a:t>drugs</a:t>
            </a:r>
            <a:endParaRPr lang="cs-CZ" altLang="cs-CZ" sz="5400" dirty="0"/>
          </a:p>
        </p:txBody>
      </p:sp>
      <p:sp>
        <p:nvSpPr>
          <p:cNvPr id="80899" name="Rectangle 5">
            <a:extLst>
              <a:ext uri="{FF2B5EF4-FFF2-40B4-BE49-F238E27FC236}">
                <a16:creationId xmlns:a16="http://schemas.microsoft.com/office/drawing/2014/main" id="{2625BB18-99C1-43F7-B365-BF02B464E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4433" y="4292601"/>
            <a:ext cx="485902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4000" b="1" i="1" dirty="0" err="1">
                <a:solidFill>
                  <a:schemeClr val="accent2"/>
                </a:solidFill>
                <a:latin typeface="Arial" panose="020B0604020202020204" pitchFamily="34" charset="0"/>
              </a:rPr>
              <a:t>Ciklopirox</a:t>
            </a:r>
            <a:r>
              <a:rPr lang="cs-CZ" altLang="cs-CZ" sz="4000" b="1" i="1" dirty="0">
                <a:solidFill>
                  <a:schemeClr val="accent2"/>
                </a:solidFill>
                <a:latin typeface="Arial" panose="020B0604020202020204" pitchFamily="34" charset="0"/>
              </a:rPr>
              <a:t>(-</a:t>
            </a:r>
            <a:r>
              <a:rPr lang="cs-CZ" altLang="cs-CZ" sz="4000" b="1" i="1" dirty="0" err="1">
                <a:solidFill>
                  <a:schemeClr val="accent2"/>
                </a:solidFill>
                <a:latin typeface="Arial" panose="020B0604020202020204" pitchFamily="34" charset="0"/>
              </a:rPr>
              <a:t>olamin</a:t>
            </a:r>
            <a:r>
              <a:rPr lang="cs-CZ" altLang="cs-CZ" sz="4000" b="1" i="1" dirty="0">
                <a:solidFill>
                  <a:schemeClr val="accent2"/>
                </a:solidFill>
                <a:latin typeface="Arial" panose="020B0604020202020204" pitchFamily="34" charset="0"/>
              </a:rPr>
              <a:t>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4000" b="1" i="1" dirty="0" err="1">
                <a:solidFill>
                  <a:schemeClr val="accent2"/>
                </a:solidFill>
                <a:latin typeface="Arial" panose="020B0604020202020204" pitchFamily="34" charset="0"/>
              </a:rPr>
              <a:t>Tolnaftate</a:t>
            </a:r>
            <a:endParaRPr lang="cs-CZ" altLang="cs-CZ" sz="4000" b="1" i="1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4000" b="1" i="1" dirty="0">
                <a:solidFill>
                  <a:schemeClr val="accent2"/>
                </a:solidFill>
                <a:latin typeface="Arial" panose="020B0604020202020204" pitchFamily="34" charset="0"/>
              </a:rPr>
              <a:t>(</a:t>
            </a:r>
            <a:r>
              <a:rPr lang="cs-CZ" altLang="cs-CZ" sz="4000" b="1" i="1" dirty="0" err="1">
                <a:solidFill>
                  <a:schemeClr val="accent2"/>
                </a:solidFill>
                <a:latin typeface="Arial" panose="020B0604020202020204" pitchFamily="34" charset="0"/>
              </a:rPr>
              <a:t>Griseofungin</a:t>
            </a:r>
            <a:r>
              <a:rPr lang="cs-CZ" altLang="cs-CZ" sz="4000" b="1" i="1" dirty="0">
                <a:solidFill>
                  <a:schemeClr val="accent2"/>
                </a:solidFill>
                <a:latin typeface="Arial" panose="020B0604020202020204" pitchFamily="34" charset="0"/>
              </a:rPr>
              <a:t>)</a:t>
            </a:r>
            <a:endParaRPr lang="en-GB" altLang="cs-CZ" sz="4000" b="1" i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2">
            <a:extLst>
              <a:ext uri="{FF2B5EF4-FFF2-40B4-BE49-F238E27FC236}">
                <a16:creationId xmlns:a16="http://schemas.microsoft.com/office/drawing/2014/main" id="{8E423232-F6E8-47C5-BCB3-F023804E6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333375"/>
            <a:ext cx="4537075" cy="7191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4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Ciclopirox-olamine</a:t>
            </a:r>
            <a:endParaRPr lang="cs-CZ" altLang="cs-CZ" sz="4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0419" name="AutoShape 3">
            <a:extLst>
              <a:ext uri="{FF2B5EF4-FFF2-40B4-BE49-F238E27FC236}">
                <a16:creationId xmlns:a16="http://schemas.microsoft.com/office/drawing/2014/main" id="{82840476-A89B-4D24-A48A-7AE4D9C26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1341438"/>
            <a:ext cx="11747500" cy="532765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topical</a:t>
            </a:r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fungicidal</a:t>
            </a:r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antimycotic</a:t>
            </a:r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agent</a:t>
            </a:r>
          </a:p>
          <a:p>
            <a:pPr eaLnBrk="1" hangingPunct="1"/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G+/G- </a:t>
            </a:r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bacteria</a:t>
            </a:r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mycoplasms</a:t>
            </a:r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trichomonades</a:t>
            </a:r>
            <a:endParaRPr lang="cs-CZ" altLang="cs-CZ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MoA</a:t>
            </a:r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chelates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</a:t>
            </a:r>
            <a:r>
              <a:rPr lang="cs-CZ" altLang="cs-CZ" sz="16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3+ 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(➨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metaloproteins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abruption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1" hangingPunct="1"/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➨ i. cytochrome –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blocks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metabolism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mycotic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cell</a:t>
            </a:r>
          </a:p>
          <a:p>
            <a:pPr eaLnBrk="1" hangingPunct="1"/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➨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catalase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peroxidase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antioxidative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protection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eaLnBrk="1" hangingPunct="1"/>
            <a:endParaRPr lang="cs-CZ" altLang="cs-CZ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Cytoplasmatic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membrane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transporters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eaLnBrk="1" hangingPunct="1"/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- 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deplete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essent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AA (Leu),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nucleotides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..</a:t>
            </a:r>
          </a:p>
          <a:p>
            <a:pPr eaLnBrk="1" hangingPunct="1"/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antioxidant</a:t>
            </a:r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scavenger</a:t>
            </a:r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ROS (OH•)			</a:t>
            </a:r>
          </a:p>
          <a:p>
            <a:pPr eaLnBrk="1" hangingPunct="1"/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inhibitor AA  </a:t>
            </a:r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➨ </a:t>
            </a:r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</a:t>
            </a:r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synthesis</a:t>
            </a:r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LT in </a:t>
            </a:r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</a:t>
            </a:r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PMN </a:t>
            </a:r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cells</a:t>
            </a:r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eaLnBrk="1" hangingPunct="1"/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altLang="cs-CZ" sz="2800" b="1" dirty="0" err="1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antiinflammatory</a:t>
            </a: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altLang="cs-CZ" sz="2800" b="1" dirty="0" err="1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vivo</a:t>
            </a:r>
            <a:endParaRPr lang="cs-CZ" altLang="cs-CZ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E51599C-EFF0-4870-9484-191AB352C5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87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2">
            <a:extLst>
              <a:ext uri="{FF2B5EF4-FFF2-40B4-BE49-F238E27FC236}">
                <a16:creationId xmlns:a16="http://schemas.microsoft.com/office/drawing/2014/main" id="{8E423232-F6E8-47C5-BCB3-F023804E6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333375"/>
            <a:ext cx="4537075" cy="7191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4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Tolnaftate</a:t>
            </a:r>
            <a:endParaRPr lang="cs-CZ" altLang="cs-CZ" sz="4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0419" name="AutoShape 3">
            <a:extLst>
              <a:ext uri="{FF2B5EF4-FFF2-40B4-BE49-F238E27FC236}">
                <a16:creationId xmlns:a16="http://schemas.microsoft.com/office/drawing/2014/main" id="{82840476-A89B-4D24-A48A-7AE4D9C26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1341438"/>
            <a:ext cx="11747500" cy="433814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OTC </a:t>
            </a:r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tinea</a:t>
            </a:r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pedis</a:t>
            </a:r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tinea</a:t>
            </a:r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cruris</a:t>
            </a:r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dermatophytosis</a:t>
            </a:r>
            <a:endParaRPr lang="cs-CZ" altLang="cs-CZ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/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Fungicid </a:t>
            </a:r>
          </a:p>
          <a:p>
            <a:pPr eaLnBrk="1" hangingPunct="1"/>
            <a:endParaRPr lang="cs-CZ" altLang="cs-CZ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MoA</a:t>
            </a:r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</a:t>
            </a:r>
            <a:r>
              <a:rPr lang="cs-CZ" alt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terbinafine</a:t>
            </a:r>
            <a:endParaRPr lang="cs-CZ" altLang="cs-CZ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4032245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2">
            <a:extLst>
              <a:ext uri="{FF2B5EF4-FFF2-40B4-BE49-F238E27FC236}">
                <a16:creationId xmlns:a16="http://schemas.microsoft.com/office/drawing/2014/main" id="{CF384B21-792D-46A4-B642-D51D791A2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7462" y="622300"/>
            <a:ext cx="4537075" cy="7191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Griseofulvin</a:t>
            </a:r>
          </a:p>
        </p:txBody>
      </p:sp>
      <p:sp>
        <p:nvSpPr>
          <p:cNvPr id="58371" name="AutoShape 3">
            <a:extLst>
              <a:ext uri="{FF2B5EF4-FFF2-40B4-BE49-F238E27FC236}">
                <a16:creationId xmlns:a16="http://schemas.microsoft.com/office/drawing/2014/main" id="{C154D3BD-3F71-4BCD-AEEF-CEC140B62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1341438"/>
            <a:ext cx="11161713" cy="511175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obsolent</a:t>
            </a:r>
            <a:endParaRPr lang="cs-CZ" altLang="cs-CZ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Narrow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spectrum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fungistatic</a:t>
            </a:r>
            <a:endParaRPr lang="cs-CZ" altLang="cs-CZ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MA: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interaction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microtubules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mitotic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poison</a:t>
            </a:r>
            <a:endParaRPr lang="cs-CZ" altLang="cs-CZ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cs-CZ" altLang="cs-CZ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administered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orally</a:t>
            </a:r>
            <a:endParaRPr lang="cs-CZ" altLang="cs-CZ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endParaRPr lang="cs-CZ" altLang="cs-CZ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acummulation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stratum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corneum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nails</a:t>
            </a:r>
            <a:endParaRPr lang="cs-CZ" altLang="cs-CZ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endParaRPr lang="cs-CZ" altLang="cs-CZ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I: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dermatomycoses</a:t>
            </a:r>
            <a:endParaRPr lang="cs-CZ" altLang="cs-CZ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cs-CZ" altLang="cs-CZ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AE: GIT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irritation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alergy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leucopenia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hepatotoxicity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nerologic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disorders</a:t>
            </a:r>
            <a:endParaRPr lang="cs-CZ" altLang="cs-CZ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CYP </a:t>
            </a:r>
            <a:r>
              <a:rPr lang="cs-CZ" altLang="cs-CZ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inducer</a:t>
            </a:r>
            <a:endParaRPr lang="cs-CZ" altLang="cs-CZ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2DB33F-A013-4102-8A0E-06DF149A3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3" y="2486025"/>
            <a:ext cx="2995612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AutoShape 2">
            <a:extLst>
              <a:ext uri="{FF2B5EF4-FFF2-40B4-BE49-F238E27FC236}">
                <a16:creationId xmlns:a16="http://schemas.microsoft.com/office/drawing/2014/main" id="{BD3BAA09-8266-4547-A987-1DDAC84FB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30163"/>
            <a:ext cx="4176712" cy="7191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ANTIMYCOTICS</a:t>
            </a:r>
          </a:p>
        </p:txBody>
      </p:sp>
      <p:sp>
        <p:nvSpPr>
          <p:cNvPr id="63492" name="AutoShape 3">
            <a:extLst>
              <a:ext uri="{FF2B5EF4-FFF2-40B4-BE49-F238E27FC236}">
                <a16:creationId xmlns:a16="http://schemas.microsoft.com/office/drawing/2014/main" id="{9FD05F76-1912-466C-90E7-4E8144117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1052513"/>
            <a:ext cx="11376025" cy="51133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Nonspecific antifungals</a:t>
            </a:r>
          </a:p>
          <a:p>
            <a:pPr eaLnBrk="1" hangingPunct="1"/>
            <a:endParaRPr lang="cs-CZ" altLang="cs-CZ" sz="2800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cs-CZ" altLang="cs-CZ" sz="2600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Acids and derivatives:</a:t>
            </a:r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Ac. salicylicum </a:t>
            </a:r>
          </a:p>
          <a:p>
            <a:pPr eaLnBrk="1" hangingPunct="1"/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Ac. boricum</a:t>
            </a:r>
          </a:p>
          <a:p>
            <a:pPr eaLnBrk="1" hangingPunct="1"/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Ac. undecylenicum</a:t>
            </a:r>
          </a:p>
          <a:p>
            <a:pPr eaLnBrk="1" hangingPunct="1"/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Ac. benzoicum</a:t>
            </a:r>
          </a:p>
          <a:p>
            <a:pPr eaLnBrk="1" hangingPunct="1"/>
            <a:endParaRPr lang="cs-CZ" altLang="cs-CZ" sz="2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cs-CZ" altLang="cs-CZ" sz="2600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Phenols</a:t>
            </a:r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resorcinol, hexachlorophene</a:t>
            </a:r>
          </a:p>
          <a:p>
            <a:pPr eaLnBrk="1" hangingPunct="1"/>
            <a:endParaRPr lang="cs-CZ" altLang="cs-CZ" sz="2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cs-CZ" altLang="cs-CZ" sz="2600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Organic dyes</a:t>
            </a:r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eaLnBrk="1" hangingPunct="1">
              <a:buFontTx/>
              <a:buChar char="•"/>
            </a:pPr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crystal gentian - (Methylrosanilinii chloridum)</a:t>
            </a:r>
          </a:p>
          <a:p>
            <a:pPr eaLnBrk="1" hangingPunct="1">
              <a:buFontTx/>
              <a:buChar char="•"/>
            </a:pPr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methylene blue - (Methylthioninii chloridum)</a:t>
            </a:r>
          </a:p>
          <a:p>
            <a:pPr eaLnBrk="1" hangingPunct="1">
              <a:buFontTx/>
              <a:buChar char="•"/>
            </a:pPr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brilliant green - (Viride nitens)</a:t>
            </a:r>
          </a:p>
          <a:p>
            <a:pPr eaLnBrk="1" hangingPunct="1"/>
            <a:endParaRPr lang="cs-CZ" altLang="cs-CZ" sz="2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5CBBAEB-F6E4-4634-8B3D-5F7AC63CA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63" y="1098550"/>
            <a:ext cx="22574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A5F3D37-798B-48BA-BEE2-61335C640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4606925"/>
            <a:ext cx="4032250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92A71F1-F802-40D0-B224-969AC7EBC1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6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>
            <a:extLst>
              <a:ext uri="{FF2B5EF4-FFF2-40B4-BE49-F238E27FC236}">
                <a16:creationId xmlns:a16="http://schemas.microsoft.com/office/drawing/2014/main" id="{6C3B04D4-E63C-4420-9D67-D1F12D906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333375"/>
            <a:ext cx="4176712" cy="7191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ANTIMYCOTICS</a:t>
            </a:r>
          </a:p>
        </p:txBody>
      </p:sp>
      <p:sp>
        <p:nvSpPr>
          <p:cNvPr id="64515" name="AutoShape 3">
            <a:extLst>
              <a:ext uri="{FF2B5EF4-FFF2-40B4-BE49-F238E27FC236}">
                <a16:creationId xmlns:a16="http://schemas.microsoft.com/office/drawing/2014/main" id="{AF851A78-99A2-490A-8EC4-EF9F29147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1211263"/>
            <a:ext cx="10874375" cy="532765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Nonspecific anfufungals</a:t>
            </a:r>
          </a:p>
          <a:p>
            <a:pPr eaLnBrk="1" hangingPunct="1"/>
            <a:endParaRPr lang="cs-CZ" altLang="cs-CZ" sz="2800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</a:t>
            </a:r>
            <a:r>
              <a:rPr lang="cs-CZ" altLang="cs-CZ" sz="2600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Aldehydes</a:t>
            </a:r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formaldehyde, glutaraldehyde</a:t>
            </a:r>
          </a:p>
          <a:p>
            <a:pPr eaLnBrk="1" hangingPunct="1"/>
            <a:endParaRPr lang="cs-CZ" altLang="cs-CZ" sz="2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cs-CZ" altLang="cs-CZ" sz="1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</a:t>
            </a:r>
            <a:r>
              <a:rPr lang="cs-CZ" altLang="cs-CZ" sz="2600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Halogens and derivatives</a:t>
            </a:r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	iodine, iodine-povidon, iodine-glycerol</a:t>
            </a:r>
          </a:p>
          <a:p>
            <a:pPr eaLnBrk="1" hangingPunct="1"/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				chlorine</a:t>
            </a:r>
          </a:p>
          <a:p>
            <a:pPr eaLnBrk="1" hangingPunct="1"/>
            <a:endParaRPr lang="cs-CZ" altLang="cs-CZ" sz="1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 </a:t>
            </a:r>
            <a:r>
              <a:rPr lang="cs-CZ" altLang="cs-CZ" sz="2600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Oxidizing agents</a:t>
            </a:r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KMnO</a:t>
            </a:r>
            <a:r>
              <a:rPr lang="cs-CZ" altLang="cs-CZ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H</a:t>
            </a:r>
            <a:r>
              <a:rPr lang="cs-CZ" altLang="cs-CZ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cs-CZ" altLang="cs-CZ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(1-3%)</a:t>
            </a:r>
          </a:p>
          <a:p>
            <a:pPr eaLnBrk="1" hangingPunct="1"/>
            <a:endParaRPr lang="cs-CZ" altLang="cs-CZ" sz="2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cs-CZ" altLang="cs-CZ" sz="1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7) </a:t>
            </a:r>
            <a:r>
              <a:rPr lang="cs-CZ" altLang="cs-CZ" sz="2600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Tars</a:t>
            </a:r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	Lithanthracis pix </a:t>
            </a:r>
          </a:p>
          <a:p>
            <a:pPr eaLnBrk="1" hangingPunct="1"/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Betulae pix</a:t>
            </a:r>
          </a:p>
          <a:p>
            <a:pPr eaLnBrk="1" hangingPunct="1"/>
            <a:r>
              <a:rPr lang="cs-CZ" altLang="cs-CZ" sz="2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Fagi pix…</a:t>
            </a: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EF954B2-7996-4AB6-9890-8E2E958B7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338" y="573929"/>
            <a:ext cx="6131422" cy="61553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623965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D606686-0191-4089-BB64-65F9502BFF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619E330-96C9-4B95-8800-4306A5FBA9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0FF4310-21DC-4E33-A383-679C9AD0A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9580C30C-7953-447F-9E10-83F4637871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6377478"/>
              </p:ext>
            </p:extLst>
          </p:nvPr>
        </p:nvGraphicFramePr>
        <p:xfrm>
          <a:off x="1722521" y="0"/>
          <a:ext cx="6105696" cy="6858000"/>
        </p:xfrm>
        <a:graphic>
          <a:graphicData uri="http://schemas.openxmlformats.org/drawingml/2006/table">
            <a:tbl>
              <a:tblPr/>
              <a:tblGrid>
                <a:gridCol w="3052848">
                  <a:extLst>
                    <a:ext uri="{9D8B030D-6E8A-4147-A177-3AD203B41FA5}">
                      <a16:colId xmlns:a16="http://schemas.microsoft.com/office/drawing/2014/main" val="4102366762"/>
                    </a:ext>
                  </a:extLst>
                </a:gridCol>
                <a:gridCol w="3052848">
                  <a:extLst>
                    <a:ext uri="{9D8B030D-6E8A-4147-A177-3AD203B41FA5}">
                      <a16:colId xmlns:a16="http://schemas.microsoft.com/office/drawing/2014/main" val="1222675285"/>
                    </a:ext>
                  </a:extLst>
                </a:gridCol>
              </a:tblGrid>
              <a:tr h="306082">
                <a:tc gridSpan="2">
                  <a:txBody>
                    <a:bodyPr/>
                    <a:lstStyle/>
                    <a:p>
                      <a:pPr algn="l" fontAlgn="t"/>
                      <a:r>
                        <a:rPr lang="cs-CZ" sz="1000" b="0">
                          <a:solidFill>
                            <a:srgbClr val="09142A"/>
                          </a:solidFill>
                          <a:effectLst/>
                          <a:latin typeface="Roboto"/>
                        </a:rPr>
                        <a:t>Dermatophytes</a:t>
                      </a:r>
                    </a:p>
                  </a:txBody>
                  <a:tcPr marL="49288" marR="49288" marT="24644" marB="246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692141"/>
                  </a:ext>
                </a:extLst>
              </a:tr>
              <a:tr h="799158">
                <a:tc>
                  <a:txBody>
                    <a:bodyPr/>
                    <a:lstStyle/>
                    <a:p>
                      <a:pPr algn="l" fontAlgn="t"/>
                      <a:endParaRPr lang="cs-CZ" sz="1000" b="0">
                        <a:solidFill>
                          <a:srgbClr val="09142A"/>
                        </a:solidFill>
                        <a:effectLst/>
                        <a:latin typeface="Roboto"/>
                      </a:endParaRPr>
                    </a:p>
                  </a:txBody>
                  <a:tcPr marL="49288" marR="49288" marT="24644" marB="246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000" b="0">
                          <a:solidFill>
                            <a:srgbClr val="09142A"/>
                          </a:solidFill>
                          <a:effectLst/>
                          <a:latin typeface="Roboto"/>
                        </a:rPr>
                        <a:t>Tinea corporis (ringworm), includes tinea gladiatorum and tinea faciei</a:t>
                      </a:r>
                    </a:p>
                  </a:txBody>
                  <a:tcPr marL="49288" marR="49288" marT="24644" marB="246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118300"/>
                  </a:ext>
                </a:extLst>
              </a:tr>
              <a:tr h="537365">
                <a:tc>
                  <a:txBody>
                    <a:bodyPr/>
                    <a:lstStyle/>
                    <a:p>
                      <a:pPr algn="l" fontAlgn="t"/>
                      <a:endParaRPr lang="cs-CZ" sz="1000" b="0">
                        <a:solidFill>
                          <a:srgbClr val="09142A"/>
                        </a:solidFill>
                        <a:effectLst/>
                        <a:latin typeface="Roboto"/>
                      </a:endParaRPr>
                    </a:p>
                  </a:txBody>
                  <a:tcPr marL="49288" marR="49288" marT="24644" marB="246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>
                          <a:solidFill>
                            <a:srgbClr val="09142A"/>
                          </a:solidFill>
                          <a:effectLst/>
                          <a:latin typeface="Roboto"/>
                        </a:rPr>
                        <a:t>Tinea capitis (ringworm of the scalp)</a:t>
                      </a:r>
                    </a:p>
                  </a:txBody>
                  <a:tcPr marL="49288" marR="49288" marT="24644" marB="246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668054"/>
                  </a:ext>
                </a:extLst>
              </a:tr>
              <a:tr h="306082">
                <a:tc>
                  <a:txBody>
                    <a:bodyPr/>
                    <a:lstStyle/>
                    <a:p>
                      <a:pPr algn="l" fontAlgn="t"/>
                      <a:endParaRPr lang="cs-CZ" sz="1000" b="0">
                        <a:solidFill>
                          <a:srgbClr val="09142A"/>
                        </a:solidFill>
                        <a:effectLst/>
                        <a:latin typeface="Roboto"/>
                      </a:endParaRPr>
                    </a:p>
                  </a:txBody>
                  <a:tcPr marL="49288" marR="49288" marT="24644" marB="246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000" b="0">
                          <a:solidFill>
                            <a:srgbClr val="09142A"/>
                          </a:solidFill>
                          <a:effectLst/>
                          <a:latin typeface="Roboto"/>
                        </a:rPr>
                        <a:t>Tinea cruris (jock itch)</a:t>
                      </a:r>
                    </a:p>
                  </a:txBody>
                  <a:tcPr marL="49288" marR="49288" marT="24644" marB="246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281280"/>
                  </a:ext>
                </a:extLst>
              </a:tr>
              <a:tr h="306082">
                <a:tc>
                  <a:txBody>
                    <a:bodyPr/>
                    <a:lstStyle/>
                    <a:p>
                      <a:pPr algn="l" fontAlgn="t"/>
                      <a:endParaRPr lang="cs-CZ" sz="1000" b="0">
                        <a:solidFill>
                          <a:srgbClr val="09142A"/>
                        </a:solidFill>
                        <a:effectLst/>
                        <a:latin typeface="Roboto"/>
                      </a:endParaRPr>
                    </a:p>
                  </a:txBody>
                  <a:tcPr marL="49288" marR="49288" marT="24644" marB="246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000" b="0">
                          <a:solidFill>
                            <a:srgbClr val="09142A"/>
                          </a:solidFill>
                          <a:effectLst/>
                          <a:latin typeface="Roboto"/>
                        </a:rPr>
                        <a:t>Tinea pedis (athlete's foot)</a:t>
                      </a:r>
                    </a:p>
                  </a:txBody>
                  <a:tcPr marL="49288" marR="49288" marT="24644" marB="246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590007"/>
                  </a:ext>
                </a:extLst>
              </a:tr>
              <a:tr h="503027">
                <a:tc>
                  <a:txBody>
                    <a:bodyPr/>
                    <a:lstStyle/>
                    <a:p>
                      <a:pPr algn="l" fontAlgn="t"/>
                      <a:endParaRPr lang="cs-CZ" sz="1000" b="0">
                        <a:solidFill>
                          <a:srgbClr val="09142A"/>
                        </a:solidFill>
                        <a:effectLst/>
                        <a:latin typeface="Roboto"/>
                      </a:endParaRPr>
                    </a:p>
                  </a:txBody>
                  <a:tcPr marL="49288" marR="49288" marT="24644" marB="246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000" b="0">
                          <a:solidFill>
                            <a:srgbClr val="09142A"/>
                          </a:solidFill>
                          <a:effectLst/>
                          <a:latin typeface="Roboto"/>
                        </a:rPr>
                        <a:t>Tinea unguium (onychomycosis)</a:t>
                      </a:r>
                    </a:p>
                  </a:txBody>
                  <a:tcPr marL="49288" marR="49288" marT="24644" marB="246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01130"/>
                  </a:ext>
                </a:extLst>
              </a:tr>
              <a:tr h="768649">
                <a:tc>
                  <a:txBody>
                    <a:bodyPr/>
                    <a:lstStyle/>
                    <a:p>
                      <a:pPr algn="l" fontAlgn="t"/>
                      <a:endParaRPr lang="cs-CZ" sz="1000" b="0">
                        <a:solidFill>
                          <a:srgbClr val="09142A"/>
                        </a:solidFill>
                        <a:effectLst/>
                        <a:latin typeface="Roboto"/>
                      </a:endParaRPr>
                    </a:p>
                  </a:txBody>
                  <a:tcPr marL="49288" marR="49288" marT="24644" marB="246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>
                          <a:solidFill>
                            <a:srgbClr val="09142A"/>
                          </a:solidFill>
                          <a:effectLst/>
                          <a:latin typeface="Roboto"/>
                        </a:rPr>
                        <a:t>Tinea manuum (commonly presents with “one-hand, two-feet” involvement)</a:t>
                      </a:r>
                    </a:p>
                  </a:txBody>
                  <a:tcPr marL="49288" marR="49288" marT="24644" marB="246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953323"/>
                  </a:ext>
                </a:extLst>
              </a:tr>
              <a:tr h="719530">
                <a:tc>
                  <a:txBody>
                    <a:bodyPr/>
                    <a:lstStyle/>
                    <a:p>
                      <a:pPr algn="l" fontAlgn="t"/>
                      <a:endParaRPr lang="cs-CZ" sz="1000" b="0">
                        <a:solidFill>
                          <a:srgbClr val="09142A"/>
                        </a:solidFill>
                        <a:effectLst/>
                        <a:latin typeface="Roboto"/>
                      </a:endParaRPr>
                    </a:p>
                  </a:txBody>
                  <a:tcPr marL="49288" marR="49288" marT="24644" marB="246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>
                          <a:solidFill>
                            <a:srgbClr val="09142A"/>
                          </a:solidFill>
                          <a:effectLst/>
                          <a:latin typeface="Roboto"/>
                        </a:rPr>
                        <a:t>Tinea barbae (beard infection in male adolescents and adults)</a:t>
                      </a:r>
                    </a:p>
                  </a:txBody>
                  <a:tcPr marL="49288" marR="49288" marT="24644" marB="246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059294"/>
                  </a:ext>
                </a:extLst>
              </a:tr>
              <a:tr h="999930">
                <a:tc>
                  <a:txBody>
                    <a:bodyPr/>
                    <a:lstStyle/>
                    <a:p>
                      <a:pPr algn="l" fontAlgn="t"/>
                      <a:endParaRPr lang="cs-CZ" sz="1000" b="0">
                        <a:solidFill>
                          <a:srgbClr val="09142A"/>
                        </a:solidFill>
                        <a:effectLst/>
                        <a:latin typeface="Roboto"/>
                      </a:endParaRPr>
                    </a:p>
                  </a:txBody>
                  <a:tcPr marL="49288" marR="49288" marT="24644" marB="246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>
                          <a:solidFill>
                            <a:srgbClr val="09142A"/>
                          </a:solidFill>
                          <a:effectLst/>
                          <a:latin typeface="Roboto"/>
                        </a:rPr>
                        <a:t>Tinea incognito (altered appearance of dermatophyte infection caused by topical steroids)</a:t>
                      </a:r>
                    </a:p>
                  </a:txBody>
                  <a:tcPr marL="49288" marR="49288" marT="24644" marB="246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825315"/>
                  </a:ext>
                </a:extLst>
              </a:tr>
              <a:tr h="537365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000" b="0" i="1">
                          <a:solidFill>
                            <a:srgbClr val="09142A"/>
                          </a:solidFill>
                          <a:effectLst/>
                          <a:latin typeface="Roboto"/>
                        </a:rPr>
                        <a:t>Candida</a:t>
                      </a:r>
                      <a:r>
                        <a:rPr lang="en-US" sz="1000" b="0">
                          <a:solidFill>
                            <a:srgbClr val="09142A"/>
                          </a:solidFill>
                          <a:effectLst/>
                          <a:latin typeface="Roboto"/>
                        </a:rPr>
                        <a:t> (yeast) and mold, which may cause onychomycosis or coexist in a dystrophic nail</a:t>
                      </a:r>
                    </a:p>
                  </a:txBody>
                  <a:tcPr marL="49288" marR="49288" marT="24644" marB="246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92787"/>
                  </a:ext>
                </a:extLst>
              </a:tr>
              <a:tr h="537365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000" b="0">
                          <a:solidFill>
                            <a:srgbClr val="09142A"/>
                          </a:solidFill>
                          <a:effectLst/>
                          <a:latin typeface="Roboto"/>
                        </a:rPr>
                        <a:t>Pityriasis versicolor (formerly tinea versicolor) caused by </a:t>
                      </a:r>
                      <a:r>
                        <a:rPr lang="en-US" sz="1000" b="0" i="1">
                          <a:solidFill>
                            <a:srgbClr val="09142A"/>
                          </a:solidFill>
                          <a:effectLst/>
                          <a:latin typeface="Roboto"/>
                        </a:rPr>
                        <a:t>Malassezia</a:t>
                      </a:r>
                      <a:r>
                        <a:rPr lang="en-US" sz="1000" b="0">
                          <a:solidFill>
                            <a:srgbClr val="09142A"/>
                          </a:solidFill>
                          <a:effectLst/>
                          <a:latin typeface="Roboto"/>
                        </a:rPr>
                        <a:t> species</a:t>
                      </a:r>
                    </a:p>
                  </a:txBody>
                  <a:tcPr marL="49288" marR="49288" marT="24644" marB="246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207630"/>
                  </a:ext>
                </a:extLst>
              </a:tr>
              <a:tr h="537365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000" b="0" dirty="0">
                          <a:solidFill>
                            <a:srgbClr val="09142A"/>
                          </a:solidFill>
                          <a:effectLst/>
                          <a:latin typeface="Roboto"/>
                        </a:rPr>
                        <a:t>Uncommon fungal skin infections that involve other organs (e.g., blastomycosis, sporotrichosis)</a:t>
                      </a:r>
                    </a:p>
                  </a:txBody>
                  <a:tcPr marL="49288" marR="49288" marT="24644" marB="246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740823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F30D1F66-9E21-41FC-AA8F-600C03713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10691" y="-447761"/>
            <a:ext cx="10238908" cy="4513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392" rIns="0" bIns="2539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800" b="1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Fungal Infections of the Skin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956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0A0E1ABC-92A5-45DD-AB68-FC2A56B099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Systemic</a:t>
            </a:r>
            <a:r>
              <a:rPr lang="cs-CZ" dirty="0"/>
              <a:t> </a:t>
            </a:r>
            <a:r>
              <a:rPr lang="cs-CZ" dirty="0" err="1"/>
              <a:t>mycoses</a:t>
            </a:r>
            <a:br>
              <a:rPr lang="cs-CZ" dirty="0"/>
            </a:br>
            <a:endParaRPr lang="cs-CZ" altLang="cs-CZ" dirty="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8DAFB7C3-DE1C-4C73-987A-4A4A674792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‒"/>
              <a:defRPr/>
            </a:pPr>
            <a:r>
              <a:rPr lang="cs-CZ" sz="2400" dirty="0" err="1"/>
              <a:t>Lung</a:t>
            </a:r>
            <a:r>
              <a:rPr lang="cs-CZ" sz="2400" dirty="0"/>
              <a:t> </a:t>
            </a:r>
            <a:r>
              <a:rPr lang="cs-CZ" sz="2400" dirty="0" err="1"/>
              <a:t>aspergilosis</a:t>
            </a:r>
            <a:r>
              <a:rPr lang="cs-CZ" sz="2400" dirty="0"/>
              <a:t>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‒"/>
              <a:defRPr/>
            </a:pPr>
            <a:r>
              <a:rPr lang="cs-CZ" sz="2400" dirty="0" err="1"/>
              <a:t>Pneumocystis</a:t>
            </a:r>
            <a:r>
              <a:rPr lang="cs-CZ" sz="2400" dirty="0"/>
              <a:t> </a:t>
            </a:r>
            <a:r>
              <a:rPr lang="cs-CZ" sz="2400" dirty="0" err="1"/>
              <a:t>pneumonia</a:t>
            </a:r>
            <a:r>
              <a:rPr lang="cs-CZ" sz="2400" dirty="0"/>
              <a:t> (</a:t>
            </a:r>
            <a:r>
              <a:rPr lang="cs-CZ" sz="2400" dirty="0" err="1"/>
              <a:t>P.carini</a:t>
            </a:r>
            <a:r>
              <a:rPr lang="cs-CZ" sz="2400" dirty="0"/>
              <a:t>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‒"/>
              <a:defRPr/>
            </a:pPr>
            <a:r>
              <a:rPr lang="cs-CZ" sz="2400" dirty="0" err="1"/>
              <a:t>Legionella</a:t>
            </a:r>
            <a:r>
              <a:rPr lang="cs-CZ" sz="2400" dirty="0"/>
              <a:t> </a:t>
            </a:r>
            <a:r>
              <a:rPr lang="cs-CZ" sz="2400" dirty="0" err="1"/>
              <a:t>pneumonia</a:t>
            </a:r>
            <a:endParaRPr lang="cs-CZ" sz="24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‒"/>
              <a:defRPr/>
            </a:pPr>
            <a:endParaRPr lang="cs-CZ" sz="24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‒"/>
              <a:defRPr/>
            </a:pPr>
            <a:r>
              <a:rPr lang="cs-CZ" sz="2400" dirty="0" err="1"/>
              <a:t>Cryptocococal</a:t>
            </a:r>
            <a:r>
              <a:rPr lang="cs-CZ" sz="2400" dirty="0"/>
              <a:t> meningitis and </a:t>
            </a:r>
            <a:r>
              <a:rPr lang="cs-CZ" sz="2400" dirty="0" err="1"/>
              <a:t>endocarditis</a:t>
            </a:r>
            <a:endParaRPr lang="cs-CZ" sz="24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‒"/>
              <a:defRPr/>
            </a:pPr>
            <a:r>
              <a:rPr lang="cs-CZ" sz="2400" dirty="0" err="1"/>
              <a:t>Rhinocerebral</a:t>
            </a:r>
            <a:r>
              <a:rPr lang="cs-CZ" sz="2400" dirty="0"/>
              <a:t> </a:t>
            </a:r>
            <a:r>
              <a:rPr lang="cs-CZ" sz="2400" dirty="0" err="1"/>
              <a:t>mucomycose</a:t>
            </a:r>
            <a:endParaRPr lang="cs-CZ" sz="2400" dirty="0"/>
          </a:p>
          <a:p>
            <a:r>
              <a:rPr lang="cs-CZ" sz="2400" dirty="0" err="1"/>
              <a:t>Systemic</a:t>
            </a:r>
            <a:r>
              <a:rPr lang="cs-CZ" sz="2400" dirty="0"/>
              <a:t> </a:t>
            </a:r>
            <a:r>
              <a:rPr lang="cs-CZ" sz="2400" dirty="0" err="1"/>
              <a:t>candidiasis</a:t>
            </a:r>
            <a:endParaRPr lang="cs-CZ" sz="2400" dirty="0"/>
          </a:p>
          <a:p>
            <a:pPr fontAlgn="auto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cs-CZ" sz="2400" dirty="0"/>
          </a:p>
          <a:p>
            <a:pPr fontAlgn="auto">
              <a:spcAft>
                <a:spcPts val="0"/>
              </a:spcAft>
              <a:defRPr/>
            </a:pPr>
            <a:endParaRPr lang="cs-CZ" sz="2400" dirty="0"/>
          </a:p>
          <a:p>
            <a:pPr fontAlgn="auto">
              <a:spcAft>
                <a:spcPts val="0"/>
              </a:spcAft>
              <a:defRPr/>
            </a:pPr>
            <a:endParaRPr lang="cs-CZ" sz="2400" dirty="0"/>
          </a:p>
          <a:p>
            <a:pPr fontAlgn="auto">
              <a:spcAft>
                <a:spcPts val="0"/>
              </a:spcAft>
              <a:defRPr/>
            </a:pPr>
            <a:endParaRPr lang="cs-CZ" sz="2400" dirty="0"/>
          </a:p>
          <a:p>
            <a:pPr fontAlgn="auto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cs-CZ" sz="2400" dirty="0"/>
          </a:p>
          <a:p>
            <a:pPr fontAlgn="auto"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917E5831-EDCF-4A6B-9686-66A820032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805" y="593351"/>
            <a:ext cx="3530924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 descr="Obsah obrázku fotka, vsedě, talíř, stůl&#10;&#10;Popis byl vytvořen automaticky">
            <a:extLst>
              <a:ext uri="{FF2B5EF4-FFF2-40B4-BE49-F238E27FC236}">
                <a16:creationId xmlns:a16="http://schemas.microsoft.com/office/drawing/2014/main" id="{37F49A55-9B1D-4F3F-9BE5-10AD79E5A7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616" y="3777559"/>
            <a:ext cx="3803942" cy="2776878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E1E46C97-AC80-4DC0-B279-EC04209E0971}"/>
              </a:ext>
            </a:extLst>
          </p:cNvPr>
          <p:cNvSpPr/>
          <p:nvPr/>
        </p:nvSpPr>
        <p:spPr bwMode="auto">
          <a:xfrm>
            <a:off x="5693664" y="1950720"/>
            <a:ext cx="1170432" cy="34137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D500764-85A9-46AD-B38A-FC6DE88541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27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4C8C43C9-64DC-4EAD-9EFE-CE92815C02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2090" y="381000"/>
            <a:ext cx="9829800" cy="615632"/>
          </a:xfrm>
        </p:spPr>
        <p:txBody>
          <a:bodyPr/>
          <a:lstStyle/>
          <a:p>
            <a:r>
              <a:rPr lang="en-US" dirty="0"/>
              <a:t>Risk factors for invasive candidiasis</a:t>
            </a:r>
            <a:br>
              <a:rPr lang="en-US" dirty="0"/>
            </a:br>
            <a:endParaRPr lang="cs-CZ" altLang="cs-CZ" dirty="0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29A53393-EF67-4A1B-B855-068D667332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0560" y="1371600"/>
            <a:ext cx="10378440" cy="5105400"/>
          </a:xfrm>
        </p:spPr>
        <p:txBody>
          <a:bodyPr rtlCol="0">
            <a:normAutofit/>
          </a:bodyPr>
          <a:lstStyle/>
          <a:p>
            <a:pPr defTabSz="1149350" fontAlgn="auto">
              <a:spcAft>
                <a:spcPts val="0"/>
              </a:spcAft>
              <a:defRPr/>
            </a:pPr>
            <a:r>
              <a:rPr lang="cs-CZ" b="1" dirty="0" err="1">
                <a:solidFill>
                  <a:srgbClr val="FF0000"/>
                </a:solidFill>
              </a:rPr>
              <a:t>Iatrogenic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factors</a:t>
            </a:r>
            <a:r>
              <a:rPr lang="cs-CZ" b="1" dirty="0">
                <a:solidFill>
                  <a:srgbClr val="FF0000"/>
                </a:solidFill>
              </a:rPr>
              <a:t>		</a:t>
            </a:r>
            <a:r>
              <a:rPr lang="cs-CZ" altLang="cs-CZ" b="1" dirty="0" err="1">
                <a:solidFill>
                  <a:srgbClr val="FF0000"/>
                </a:solidFill>
              </a:rPr>
              <a:t>Factors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of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the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patient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</a:p>
          <a:p>
            <a:pPr defTabSz="1149350" fontAlgn="auto">
              <a:spcAft>
                <a:spcPts val="0"/>
              </a:spcAft>
              <a:defRPr/>
            </a:pPr>
            <a:endParaRPr lang="cs-CZ" altLang="cs-CZ" b="1" dirty="0"/>
          </a:p>
          <a:p>
            <a:pPr defTabSz="1149350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altLang="cs-CZ" b="1" dirty="0"/>
              <a:t>&gt;</a:t>
            </a:r>
            <a:r>
              <a:rPr lang="cs-CZ" altLang="cs-CZ" b="1" dirty="0"/>
              <a:t> 3 </a:t>
            </a:r>
            <a:r>
              <a:rPr lang="cs-CZ" altLang="cs-CZ" b="1" dirty="0" err="1"/>
              <a:t>antibiotics</a:t>
            </a:r>
            <a:r>
              <a:rPr lang="cs-CZ" altLang="cs-CZ" b="1" dirty="0"/>
              <a:t>		</a:t>
            </a:r>
            <a:r>
              <a:rPr lang="cs-CZ" altLang="cs-CZ" b="1" dirty="0" err="1"/>
              <a:t>chronic</a:t>
            </a:r>
            <a:r>
              <a:rPr lang="cs-CZ" altLang="cs-CZ" b="1" dirty="0"/>
              <a:t> </a:t>
            </a:r>
            <a:r>
              <a:rPr lang="cs-CZ" altLang="cs-CZ" b="1" dirty="0" err="1"/>
              <a:t>neutropenia</a:t>
            </a:r>
            <a:endParaRPr lang="cs-CZ" altLang="cs-CZ" b="1" dirty="0"/>
          </a:p>
          <a:p>
            <a:pPr defTabSz="1149350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altLang="cs-CZ" b="1" dirty="0"/>
              <a:t>&gt; 4 </a:t>
            </a:r>
            <a:r>
              <a:rPr lang="cs-CZ" altLang="cs-CZ" b="1" dirty="0" err="1"/>
              <a:t>days</a:t>
            </a:r>
            <a:r>
              <a:rPr lang="cs-CZ" altLang="cs-CZ" b="1" dirty="0"/>
              <a:t> </a:t>
            </a:r>
            <a:r>
              <a:rPr lang="cs-CZ" altLang="cs-CZ" b="1" dirty="0" err="1"/>
              <a:t>at</a:t>
            </a:r>
            <a:r>
              <a:rPr lang="cs-CZ" altLang="cs-CZ" b="1" dirty="0"/>
              <a:t> ICU </a:t>
            </a:r>
            <a:r>
              <a:rPr lang="en-US" altLang="cs-CZ" b="1" dirty="0"/>
              <a:t>	</a:t>
            </a:r>
            <a:r>
              <a:rPr lang="cs-CZ" altLang="cs-CZ" b="1" dirty="0"/>
              <a:t>	</a:t>
            </a:r>
            <a:r>
              <a:rPr lang="cs-CZ" b="1" dirty="0" err="1"/>
              <a:t>immunosuppression</a:t>
            </a:r>
            <a:endParaRPr lang="en-US" altLang="cs-CZ" b="1" dirty="0"/>
          </a:p>
          <a:p>
            <a:pPr defTabSz="1149350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altLang="cs-CZ" b="1" dirty="0"/>
              <a:t>&gt;</a:t>
            </a:r>
            <a:r>
              <a:rPr lang="cs-CZ" altLang="cs-CZ" b="1" dirty="0"/>
              <a:t> 2 </a:t>
            </a:r>
            <a:r>
              <a:rPr lang="cs-CZ" altLang="cs-CZ" b="1" dirty="0" err="1"/>
              <a:t>days</a:t>
            </a:r>
            <a:r>
              <a:rPr lang="cs-CZ" altLang="cs-CZ" b="1" dirty="0"/>
              <a:t> on </a:t>
            </a:r>
            <a:r>
              <a:rPr lang="cs-CZ" altLang="cs-CZ" b="1" dirty="0" err="1"/>
              <a:t>ventilator</a:t>
            </a:r>
            <a:r>
              <a:rPr lang="cs-CZ" altLang="cs-CZ" b="1" dirty="0"/>
              <a:t> 	DM</a:t>
            </a:r>
          </a:p>
          <a:p>
            <a:pPr defTabSz="1149350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cs-CZ" b="1" dirty="0" err="1"/>
              <a:t>central</a:t>
            </a:r>
            <a:r>
              <a:rPr lang="cs-CZ" b="1" dirty="0"/>
              <a:t> </a:t>
            </a:r>
            <a:r>
              <a:rPr lang="cs-CZ" b="1" dirty="0" err="1"/>
              <a:t>venous</a:t>
            </a:r>
            <a:r>
              <a:rPr lang="cs-CZ" b="1" dirty="0"/>
              <a:t> </a:t>
            </a:r>
            <a:r>
              <a:rPr lang="cs-CZ" b="1" dirty="0" err="1"/>
              <a:t>catheter</a:t>
            </a:r>
            <a:r>
              <a:rPr lang="cs-CZ" altLang="cs-CZ" b="1" dirty="0"/>
              <a:t>	</a:t>
            </a:r>
            <a:r>
              <a:rPr lang="cs-CZ" b="1" dirty="0" err="1"/>
              <a:t>colonization</a:t>
            </a:r>
            <a:r>
              <a:rPr lang="cs-CZ" b="1" dirty="0"/>
              <a:t> by </a:t>
            </a:r>
            <a:r>
              <a:rPr lang="cs-CZ" b="1" dirty="0" err="1"/>
              <a:t>candida</a:t>
            </a:r>
            <a:r>
              <a:rPr lang="cs-CZ" altLang="cs-CZ" b="1" dirty="0"/>
              <a:t> </a:t>
            </a:r>
          </a:p>
          <a:p>
            <a:pPr defTabSz="1149350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cs-CZ" b="1" dirty="0" err="1"/>
              <a:t>parenteral</a:t>
            </a:r>
            <a:r>
              <a:rPr lang="cs-CZ" b="1" dirty="0"/>
              <a:t> </a:t>
            </a:r>
            <a:r>
              <a:rPr lang="cs-CZ" b="1" dirty="0" err="1"/>
              <a:t>nutrition</a:t>
            </a:r>
            <a:r>
              <a:rPr lang="cs-CZ" altLang="cs-CZ" b="1" dirty="0"/>
              <a:t>		</a:t>
            </a:r>
            <a:r>
              <a:rPr lang="cs-CZ" altLang="cs-CZ" b="1" dirty="0" err="1"/>
              <a:t>elderly</a:t>
            </a:r>
            <a:r>
              <a:rPr lang="cs-CZ" altLang="cs-CZ" b="1" dirty="0"/>
              <a:t> person</a:t>
            </a:r>
          </a:p>
          <a:p>
            <a:pPr defTabSz="1149350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cs-CZ" b="1" dirty="0" err="1"/>
              <a:t>abdominal</a:t>
            </a:r>
            <a:r>
              <a:rPr lang="cs-CZ" b="1" dirty="0"/>
              <a:t> </a:t>
            </a:r>
            <a:r>
              <a:rPr lang="cs-CZ" b="1" dirty="0" err="1"/>
              <a:t>surgery</a:t>
            </a:r>
            <a:endParaRPr lang="cs-CZ" b="1" dirty="0"/>
          </a:p>
          <a:p>
            <a:pPr defTabSz="1149350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cs-CZ" altLang="cs-CZ" b="1" dirty="0"/>
              <a:t>						</a:t>
            </a:r>
          </a:p>
          <a:p>
            <a:pPr defTabSz="1149350" fontAlgn="auto">
              <a:spcAft>
                <a:spcPts val="0"/>
              </a:spcAft>
              <a:defRPr/>
            </a:pPr>
            <a:endParaRPr lang="cs-CZ" altLang="cs-CZ" b="1" dirty="0"/>
          </a:p>
          <a:p>
            <a:pPr defTabSz="1149350" fontAlgn="auto">
              <a:spcAft>
                <a:spcPts val="0"/>
              </a:spcAft>
              <a:defRPr/>
            </a:pPr>
            <a:endParaRPr lang="cs-CZ" altLang="cs-CZ" dirty="0"/>
          </a:p>
          <a:p>
            <a:pPr defTabSz="1149350" fontAlgn="auto">
              <a:spcAft>
                <a:spcPts val="0"/>
              </a:spcAft>
              <a:defRPr/>
            </a:pPr>
            <a:endParaRPr lang="cs-CZ" altLang="cs-CZ" dirty="0"/>
          </a:p>
          <a:p>
            <a:pPr defTabSz="1149350" fontAlgn="auto">
              <a:spcAft>
                <a:spcPts val="0"/>
              </a:spcAft>
              <a:defRPr/>
            </a:pPr>
            <a:endParaRPr lang="cs-CZ" altLang="cs-CZ" dirty="0"/>
          </a:p>
          <a:p>
            <a:pPr defTabSz="1149350" fontAlgn="auto">
              <a:spcAft>
                <a:spcPts val="0"/>
              </a:spcAft>
              <a:defRPr/>
            </a:pPr>
            <a:endParaRPr lang="cs-CZ" altLang="cs-CZ" dirty="0"/>
          </a:p>
          <a:p>
            <a:pPr defTabSz="1149350" fontAlgn="auto">
              <a:spcAft>
                <a:spcPts val="0"/>
              </a:spcAft>
              <a:defRPr/>
            </a:pPr>
            <a:endParaRPr lang="cs-CZ" altLang="cs-CZ" dirty="0"/>
          </a:p>
          <a:p>
            <a:pPr defTabSz="1149350" fontAlgn="auto">
              <a:spcAft>
                <a:spcPts val="0"/>
              </a:spcAft>
              <a:defRPr/>
            </a:pPr>
            <a:endParaRPr lang="cs-CZ" altLang="cs-CZ" dirty="0"/>
          </a:p>
          <a:p>
            <a:pPr defTabSz="1149350" fontAlgn="auto">
              <a:spcAft>
                <a:spcPts val="0"/>
              </a:spcAft>
              <a:defRPr/>
            </a:pPr>
            <a:endParaRPr lang="cs-CZ" altLang="cs-CZ" dirty="0"/>
          </a:p>
          <a:p>
            <a:pPr defTabSz="1149350" fontAlgn="auto">
              <a:spcAft>
                <a:spcPts val="0"/>
              </a:spcAft>
              <a:defRPr/>
            </a:pPr>
            <a:endParaRPr lang="cs-CZ" altLang="cs-CZ" dirty="0"/>
          </a:p>
          <a:p>
            <a:pPr defTabSz="1149350" fontAlgn="auto">
              <a:spcAft>
                <a:spcPts val="0"/>
              </a:spcAft>
              <a:defRPr/>
            </a:pPr>
            <a:endParaRPr lang="cs-CZ" altLang="cs-CZ" dirty="0"/>
          </a:p>
          <a:p>
            <a:pPr defTabSz="1149350" fontAlgn="auto">
              <a:spcAft>
                <a:spcPts val="0"/>
              </a:spcAft>
              <a:defRPr/>
            </a:pPr>
            <a:endParaRPr lang="cs-CZ" altLang="cs-CZ" dirty="0"/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EED5D438-538F-41B6-8955-B807024986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353" y="777240"/>
            <a:ext cx="10753200" cy="451576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 most common agents of mycotic infections</a:t>
            </a:r>
            <a:br>
              <a:rPr lang="en-US" dirty="0"/>
            </a:br>
            <a:endParaRPr lang="cs-CZ" altLang="cs-CZ" b="1" dirty="0">
              <a:solidFill>
                <a:srgbClr val="0000DC"/>
              </a:solidFill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5B7C687E-8552-40E6-B366-09DF90DE3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8112" y="1584960"/>
            <a:ext cx="3810000" cy="4495800"/>
          </a:xfrm>
          <a:prstGeom prst="rect">
            <a:avLst/>
          </a:prstGeom>
          <a:solidFill>
            <a:schemeClr val="tx2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Yeasts</a:t>
            </a:r>
            <a:endParaRPr lang="cs-CZ" altLang="cs-CZ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Candida</a:t>
            </a:r>
            <a:r>
              <a:rPr lang="cs-CZ" altLang="cs-CZ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species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C.albicans</a:t>
            </a:r>
            <a:r>
              <a:rPr lang="cs-CZ" altLang="cs-CZ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50-80%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C.tropicalis</a:t>
            </a:r>
            <a:endParaRPr lang="cs-CZ" altLang="cs-CZ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C.krusei</a:t>
            </a:r>
            <a:endParaRPr lang="cs-CZ" altLang="cs-CZ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C.glabrata</a:t>
            </a:r>
            <a:endParaRPr lang="cs-CZ" altLang="cs-CZ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C.parapsilosis</a:t>
            </a:r>
            <a:endParaRPr lang="cs-CZ" altLang="cs-CZ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C.lusitaniae</a:t>
            </a:r>
            <a:endParaRPr lang="cs-CZ" altLang="cs-CZ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5C386197-6382-44A6-9FC9-41475A3D7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6712" y="1584960"/>
            <a:ext cx="3810000" cy="4495800"/>
          </a:xfrm>
          <a:prstGeom prst="rect">
            <a:avLst/>
          </a:prstGeom>
          <a:solidFill>
            <a:schemeClr val="tx2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Moulds</a:t>
            </a:r>
            <a:endParaRPr lang="cs-CZ" altLang="cs-CZ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Aspergillus</a:t>
            </a:r>
            <a:r>
              <a:rPr lang="cs-CZ" altLang="cs-CZ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sp</a:t>
            </a:r>
            <a:r>
              <a:rPr lang="cs-CZ" altLang="cs-CZ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A.fumigatus</a:t>
            </a:r>
            <a:r>
              <a:rPr lang="cs-CZ" altLang="cs-CZ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80-90 %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A.flavus</a:t>
            </a:r>
            <a:r>
              <a:rPr lang="cs-CZ" altLang="cs-CZ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10-15 %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A.terreus</a:t>
            </a:r>
            <a:r>
              <a:rPr lang="cs-CZ" altLang="cs-CZ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2-5 %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A.niger</a:t>
            </a:r>
            <a:endParaRPr lang="cs-CZ" altLang="cs-CZ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8C329208-A5D5-42E8-9F97-31217BD00A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7745" y="720000"/>
            <a:ext cx="11035455" cy="451576"/>
          </a:xfrm>
        </p:spPr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t</a:t>
            </a:r>
            <a:r>
              <a:rPr lang="en-US" dirty="0" err="1"/>
              <a:t>reatment</a:t>
            </a:r>
            <a:r>
              <a:rPr lang="en-US" dirty="0"/>
              <a:t> of fungal infections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D60BF429-5AA7-4A46-A4B6-C70178A2EA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curing deep tissue mycosis is difficult; patient may die even if given modern effective antifungals</a:t>
            </a:r>
          </a:p>
          <a:p>
            <a:pPr marL="374650" indent="-374650">
              <a:lnSpc>
                <a:spcPct val="110000"/>
              </a:lnSpc>
            </a:pPr>
            <a:endParaRPr lang="cs-CZ" altLang="cs-CZ" sz="1200" dirty="0"/>
          </a:p>
          <a:p>
            <a:r>
              <a:rPr lang="en-US" dirty="0"/>
              <a:t>treatment may last up to 4-6 weeks</a:t>
            </a:r>
          </a:p>
          <a:p>
            <a:pPr marL="374650" indent="-374650">
              <a:lnSpc>
                <a:spcPct val="110000"/>
              </a:lnSpc>
            </a:pPr>
            <a:endParaRPr lang="cs-CZ" altLang="cs-CZ" sz="1200" dirty="0"/>
          </a:p>
          <a:p>
            <a:r>
              <a:rPr lang="en-US" dirty="0"/>
              <a:t>surgical resect</a:t>
            </a:r>
            <a:r>
              <a:rPr lang="cs-CZ" dirty="0"/>
              <a:t>ion </a:t>
            </a:r>
            <a:r>
              <a:rPr lang="en-US" dirty="0"/>
              <a:t>of the most affected </a:t>
            </a:r>
            <a:r>
              <a:rPr lang="en-US" dirty="0" err="1"/>
              <a:t>foc</a:t>
            </a:r>
            <a:r>
              <a:rPr lang="cs-CZ" dirty="0" err="1"/>
              <a:t>us</a:t>
            </a:r>
            <a:r>
              <a:rPr lang="en-US" dirty="0"/>
              <a:t> may be required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C3A08AD-728C-4BA0-B940-86EFA163A1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8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Prezentace_MED-EN-pharmacology[20190321101621386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TIMING" val="|16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TIMING" val="|2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TIMING" val="|36.9"/>
</p:tagLst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ED-EN.potx" id="{063086A9-85FD-47AC-A09A-CCAB378AB570}" vid="{5D9B4CB5-5490-482A-814F-AC9BB511889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Prezentace-MED-EN</Template>
  <TotalTime>2697</TotalTime>
  <Words>2310</Words>
  <Application>Microsoft Office PowerPoint</Application>
  <PresentationFormat>Širokoúhlá obrazovka</PresentationFormat>
  <Paragraphs>473</Paragraphs>
  <Slides>37</Slides>
  <Notes>13</Notes>
  <HiddenSlides>0</HiddenSlides>
  <MMClips>23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6" baseType="lpstr">
      <vt:lpstr>Arial</vt:lpstr>
      <vt:lpstr>Calibri</vt:lpstr>
      <vt:lpstr>Helvetica</vt:lpstr>
      <vt:lpstr>Roboto</vt:lpstr>
      <vt:lpstr>Symbol</vt:lpstr>
      <vt:lpstr>Tahoma</vt:lpstr>
      <vt:lpstr>Times New Roman</vt:lpstr>
      <vt:lpstr>Wingdings</vt:lpstr>
      <vt:lpstr>Presentation_MU_EN</vt:lpstr>
      <vt:lpstr>Antifungals (antimycotics)</vt:lpstr>
      <vt:lpstr>Antimycotics</vt:lpstr>
      <vt:lpstr>Superficial mycoses </vt:lpstr>
      <vt:lpstr>Prezentace aplikace PowerPoint</vt:lpstr>
      <vt:lpstr>Prezentace aplikace PowerPoint</vt:lpstr>
      <vt:lpstr>Systemic mycoses </vt:lpstr>
      <vt:lpstr>Risk factors for invasive candidiasis </vt:lpstr>
      <vt:lpstr>The most common agents of mycotic infections </vt:lpstr>
      <vt:lpstr>The treatment of fungal infections</vt:lpstr>
      <vt:lpstr>Mechanism of action of antifungals</vt:lpstr>
      <vt:lpstr>Prezentace aplikace PowerPoint</vt:lpstr>
      <vt:lpstr>Mechanism of action of antifungals</vt:lpstr>
      <vt:lpstr>Classification of antifungals according to the mechanism of action</vt:lpstr>
      <vt:lpstr>Classification of antifungals</vt:lpstr>
      <vt:lpstr>Polyenes</vt:lpstr>
      <vt:lpstr>Systemic polyenes</vt:lpstr>
      <vt:lpstr>Amphotericin B</vt:lpstr>
      <vt:lpstr>Prezentace aplikace PowerPoint</vt:lpstr>
      <vt:lpstr>Antimetabolites</vt:lpstr>
      <vt:lpstr>Antimetabolites </vt:lpstr>
      <vt:lpstr>Azoles</vt:lpstr>
      <vt:lpstr>Azoles</vt:lpstr>
      <vt:lpstr>Azoles</vt:lpstr>
      <vt:lpstr>Azoles</vt:lpstr>
      <vt:lpstr>Azoles</vt:lpstr>
      <vt:lpstr>Topical (local) azoles</vt:lpstr>
      <vt:lpstr>Allylamines</vt:lpstr>
      <vt:lpstr>Prezentace aplikace PowerPoint</vt:lpstr>
      <vt:lpstr>Allylamines </vt:lpstr>
      <vt:lpstr>Echinocandins</vt:lpstr>
      <vt:lpstr>Echinocandins</vt:lpstr>
      <vt:lpstr>Other antifungal drugs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Jana Pistovčáková</dc:creator>
  <cp:lastModifiedBy>Alena Máchalová</cp:lastModifiedBy>
  <cp:revision>71</cp:revision>
  <cp:lastPrinted>1601-01-01T00:00:00Z</cp:lastPrinted>
  <dcterms:created xsi:type="dcterms:W3CDTF">2019-03-21T09:07:10Z</dcterms:created>
  <dcterms:modified xsi:type="dcterms:W3CDTF">2021-10-22T06:59:15Z</dcterms:modified>
</cp:coreProperties>
</file>