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59"/>
  </p:notesMasterIdLst>
  <p:handoutMasterIdLst>
    <p:handoutMasterId r:id="rId60"/>
  </p:handoutMasterIdLst>
  <p:sldIdLst>
    <p:sldId id="256" r:id="rId2"/>
    <p:sldId id="262" r:id="rId3"/>
    <p:sldId id="261" r:id="rId4"/>
    <p:sldId id="294" r:id="rId5"/>
    <p:sldId id="265" r:id="rId6"/>
    <p:sldId id="266" r:id="rId7"/>
    <p:sldId id="334" r:id="rId8"/>
    <p:sldId id="268" r:id="rId9"/>
    <p:sldId id="269" r:id="rId10"/>
    <p:sldId id="270" r:id="rId11"/>
    <p:sldId id="271" r:id="rId12"/>
    <p:sldId id="272" r:id="rId13"/>
    <p:sldId id="273" r:id="rId14"/>
    <p:sldId id="274" r:id="rId15"/>
    <p:sldId id="275" r:id="rId16"/>
    <p:sldId id="276" r:id="rId17"/>
    <p:sldId id="277" r:id="rId18"/>
    <p:sldId id="295" r:id="rId19"/>
    <p:sldId id="278" r:id="rId20"/>
    <p:sldId id="279" r:id="rId21"/>
    <p:sldId id="281" r:id="rId22"/>
    <p:sldId id="280" r:id="rId23"/>
    <p:sldId id="282" r:id="rId24"/>
    <p:sldId id="283" r:id="rId25"/>
    <p:sldId id="284" r:id="rId26"/>
    <p:sldId id="330" r:id="rId27"/>
    <p:sldId id="285" r:id="rId28"/>
    <p:sldId id="286" r:id="rId29"/>
    <p:sldId id="287" r:id="rId30"/>
    <p:sldId id="288" r:id="rId31"/>
    <p:sldId id="289" r:id="rId32"/>
    <p:sldId id="298" r:id="rId33"/>
    <p:sldId id="297" r:id="rId34"/>
    <p:sldId id="331" r:id="rId35"/>
    <p:sldId id="290" r:id="rId36"/>
    <p:sldId id="301" r:id="rId37"/>
    <p:sldId id="332" r:id="rId38"/>
    <p:sldId id="302" r:id="rId39"/>
    <p:sldId id="303" r:id="rId40"/>
    <p:sldId id="304" r:id="rId41"/>
    <p:sldId id="305" r:id="rId42"/>
    <p:sldId id="306" r:id="rId43"/>
    <p:sldId id="326" r:id="rId44"/>
    <p:sldId id="307" r:id="rId45"/>
    <p:sldId id="327" r:id="rId46"/>
    <p:sldId id="309" r:id="rId47"/>
    <p:sldId id="328" r:id="rId48"/>
    <p:sldId id="329" r:id="rId49"/>
    <p:sldId id="310" r:id="rId50"/>
    <p:sldId id="315" r:id="rId51"/>
    <p:sldId id="333" r:id="rId52"/>
    <p:sldId id="311" r:id="rId53"/>
    <p:sldId id="312" r:id="rId54"/>
    <p:sldId id="313" r:id="rId55"/>
    <p:sldId id="317" r:id="rId56"/>
    <p:sldId id="318" r:id="rId57"/>
    <p:sldId id="335" r:id="rId58"/>
  </p:sldIdLst>
  <p:sldSz cx="12192000" cy="6858000"/>
  <p:notesSz cx="6858000" cy="9144000"/>
  <p:custDataLst>
    <p:tags r:id="rId61"/>
  </p:custDataLst>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1928"/>
    <a:srgbClr val="0000DC"/>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22" autoAdjust="0"/>
    <p:restoredTop sz="76140" autoAdjust="0"/>
  </p:normalViewPr>
  <p:slideViewPr>
    <p:cSldViewPr snapToGrid="0">
      <p:cViewPr varScale="1">
        <p:scale>
          <a:sx n="87" d="100"/>
          <a:sy n="87" d="100"/>
        </p:scale>
        <p:origin x="1380" y="84"/>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2" d="100"/>
          <a:sy n="82" d="100"/>
        </p:scale>
        <p:origin x="2016"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tags" Target="tags/tag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33</a:t>
            </a:fld>
            <a:endParaRPr lang="cs-CZ" altLang="cs-CZ"/>
          </a:p>
        </p:txBody>
      </p:sp>
    </p:spTree>
    <p:extLst>
      <p:ext uri="{BB962C8B-B14F-4D97-AF65-F5344CB8AC3E}">
        <p14:creationId xmlns:p14="http://schemas.microsoft.com/office/powerpoint/2010/main" val="4048773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39</a:t>
            </a:fld>
            <a:endParaRPr lang="cs-CZ" altLang="cs-CZ"/>
          </a:p>
        </p:txBody>
      </p:sp>
    </p:spTree>
    <p:extLst>
      <p:ext uri="{BB962C8B-B14F-4D97-AF65-F5344CB8AC3E}">
        <p14:creationId xmlns:p14="http://schemas.microsoft.com/office/powerpoint/2010/main" val="8387716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en-GB" noProof="0" dirty="0"/>
              <a:t>Click here to insert title.</a:t>
            </a:r>
            <a:endParaRPr 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here to insert subtitle.</a:t>
            </a:r>
          </a:p>
        </p:txBody>
      </p:sp>
    </p:spTree>
    <p:extLst>
      <p:ext uri="{BB962C8B-B14F-4D97-AF65-F5344CB8AC3E}">
        <p14:creationId xmlns:p14="http://schemas.microsoft.com/office/powerpoint/2010/main" val="935384140"/>
      </p:ext>
    </p:extLst>
  </p:cSld>
  <p:clrMapOvr>
    <a:masterClrMapping/>
  </p:clrMapOvr>
  <p:extLst mod="1">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US"/>
              <a:t>Drug interactions / Department of Pharmacology</a:t>
            </a:r>
            <a:endParaRPr lang="en-US"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hasCustomPrompt="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noProof="0" dirty="0"/>
              <a:t>c</a:t>
            </a:r>
            <a:r>
              <a:rPr lang="en-GB" noProof="0" dirty="0"/>
              <a:t>lick here to insert text.</a:t>
            </a:r>
          </a:p>
          <a:p>
            <a:pPr lvl="1"/>
            <a:r>
              <a:rPr lang="cs-CZ" noProof="0" dirty="0"/>
              <a:t>s</a:t>
            </a:r>
            <a:r>
              <a:rPr lang="en-GB" noProof="0" dirty="0" err="1"/>
              <a:t>econd</a:t>
            </a:r>
            <a:r>
              <a:rPr lang="en-GB" noProof="0" dirty="0"/>
              <a:t> level</a:t>
            </a:r>
          </a:p>
          <a:p>
            <a:pPr lvl="2"/>
            <a:r>
              <a:rPr lang="cs-CZ" noProof="0" dirty="0"/>
              <a:t>t</a:t>
            </a:r>
            <a:r>
              <a:rPr lang="en-GB" noProof="0" dirty="0" err="1"/>
              <a:t>hird</a:t>
            </a:r>
            <a:r>
              <a:rPr lang="en-GB" noProof="0" dirty="0"/>
              <a:t> level</a:t>
            </a:r>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34975528"/>
      </p:ext>
    </p:extLst>
  </p:cSld>
  <p:clrMapOvr>
    <a:masterClrMapping/>
  </p:clrMapOvr>
  <p:extLst mod="1">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s, text –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p>
            <a:pPr lvl="0"/>
            <a:r>
              <a:rPr lang="cs-CZ" noProof="0" dirty="0"/>
              <a:t>c</a:t>
            </a:r>
            <a:r>
              <a:rPr lang="en-GB" noProof="0" dirty="0"/>
              <a:t>lick here to insert text</a:t>
            </a:r>
          </a:p>
        </p:txBody>
      </p:sp>
      <p:sp>
        <p:nvSpPr>
          <p:cNvPr id="2" name="Zástupný symbol pro zápatí 1"/>
          <p:cNvSpPr>
            <a:spLocks noGrp="1"/>
          </p:cNvSpPr>
          <p:nvPr>
            <p:ph type="ftr" sz="quarter" idx="10"/>
          </p:nvPr>
        </p:nvSpPr>
        <p:spPr/>
        <p:txBody>
          <a:bodyPr/>
          <a:lstStyle>
            <a:lvl1pPr>
              <a:defRPr/>
            </a:lvl1pPr>
          </a:lstStyle>
          <a:p>
            <a:r>
              <a:rPr lang="en-US"/>
              <a:t>Drug interactions / Department of Pharmacology</a:t>
            </a:r>
            <a:endParaRPr lang="en-US"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c</a:t>
            </a:r>
            <a:r>
              <a:rPr lang="en-GB" noProof="0" dirty="0"/>
              <a:t>lick here to insert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nSpc>
                <a:spcPts val="1100"/>
              </a:lnSpc>
              <a:defRPr sz="900" b="1"/>
            </a:lvl1pPr>
          </a:lstStyle>
          <a:p>
            <a:pPr lvl="0"/>
            <a:r>
              <a:rPr lang="cs-CZ" dirty="0"/>
              <a:t>c</a:t>
            </a:r>
            <a:r>
              <a:rPr lang="en-US" dirty="0"/>
              <a:t>lick here to insert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c</a:t>
            </a:r>
            <a:r>
              <a:rPr lang="en-GB" noProof="0" dirty="0"/>
              <a:t>lick here to insert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nSpc>
                <a:spcPts val="1100"/>
              </a:lnSpc>
              <a:defRPr sz="900" b="1"/>
            </a:lvl1pPr>
          </a:lstStyle>
          <a:p>
            <a:pPr lvl="0"/>
            <a:r>
              <a:rPr lang="cs-CZ" dirty="0"/>
              <a:t>c</a:t>
            </a:r>
            <a:r>
              <a:rPr lang="en-US" dirty="0"/>
              <a:t>lick here to insert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p>
            <a:pPr lvl="0"/>
            <a:r>
              <a:rPr lang="cs-CZ" noProof="0" dirty="0"/>
              <a:t>c</a:t>
            </a:r>
            <a:r>
              <a:rPr lang="en-GB" noProof="0" dirty="0"/>
              <a:t>lick here to insert text</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se slide with image">
    <p:bg>
      <p:bgPr>
        <a:solidFill>
          <a:srgbClr val="F01928"/>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en-US"/>
              <a:t>Drug interactions / Department of Pharmacology</a:t>
            </a:r>
            <a:endParaRPr lang="en-US" dirty="0"/>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err="1"/>
              <a:t>Click</a:t>
            </a:r>
            <a:r>
              <a:rPr lang="cs-CZ" dirty="0"/>
              <a:t> on </a:t>
            </a:r>
            <a:r>
              <a:rPr lang="cs-CZ" dirty="0" err="1"/>
              <a:t>the</a:t>
            </a:r>
            <a:r>
              <a:rPr lang="cs-CZ" dirty="0"/>
              <a:t> </a:t>
            </a:r>
            <a:r>
              <a:rPr lang="cs-CZ" dirty="0" err="1"/>
              <a:t>icon</a:t>
            </a:r>
            <a:r>
              <a:rPr lang="cs-CZ" dirty="0"/>
              <a:t> to insert image</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Tree>
    <p:extLst>
      <p:ext uri="{BB962C8B-B14F-4D97-AF65-F5344CB8AC3E}">
        <p14:creationId xmlns:p14="http://schemas.microsoft.com/office/powerpoint/2010/main" val="1964211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US"/>
              <a:t>Drug interactions / Department of Pharmacology</a:t>
            </a:r>
            <a:endParaRPr lang="en-US"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NI MED slide">
    <p:bg>
      <p:bgPr>
        <a:solidFill>
          <a:srgbClr val="F01928"/>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1" y="2019300"/>
            <a:ext cx="4106255" cy="2833315"/>
          </a:xfrm>
          <a:prstGeom prst="rect">
            <a:avLst/>
          </a:prstGeom>
        </p:spPr>
      </p:pic>
      <p:sp>
        <p:nvSpPr>
          <p:cNvPr id="4" name="Zástupný symbol pro zápatí 1"/>
          <p:cNvSpPr>
            <a:spLocks noGrp="1"/>
          </p:cNvSpPr>
          <p:nvPr>
            <p:ph type="ftr" sz="quarter" idx="10"/>
          </p:nvPr>
        </p:nvSpPr>
        <p:spPr>
          <a:xfrm>
            <a:off x="720000" y="6228000"/>
            <a:ext cx="7920000" cy="252000"/>
          </a:xfrm>
        </p:spPr>
        <p:txBody>
          <a:bodyPr/>
          <a:lstStyle>
            <a:lvl1pPr>
              <a:defRPr>
                <a:solidFill>
                  <a:srgbClr val="F01928"/>
                </a:solidFill>
              </a:defRPr>
            </a:lvl1pPr>
          </a:lstStyle>
          <a:p>
            <a:r>
              <a:rPr lang="en-US"/>
              <a:t>Drug interactions / Department of Pharmacology</a:t>
            </a:r>
            <a:endParaRPr lang="en-US" dirty="0"/>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rgbClr val="F01928"/>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300970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44028" y="2285079"/>
            <a:ext cx="8890088" cy="2304838"/>
          </a:xfrm>
          <a:prstGeom prst="rect">
            <a:avLst/>
          </a:prstGeom>
        </p:spPr>
      </p:pic>
      <p:sp>
        <p:nvSpPr>
          <p:cNvPr id="3" name="Zástupný symbol pro zápatí 1">
            <a:extLst>
              <a:ext uri="{FF2B5EF4-FFF2-40B4-BE49-F238E27FC236}">
                <a16:creationId xmlns:a16="http://schemas.microsoft.com/office/drawing/2014/main" id="{8A4BF068-759C-48D3-8BB0-5F551EDD777C}"/>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en-US"/>
              <a:t>Drug interactions / Department of Pharmacology</a:t>
            </a:r>
            <a:endParaRPr lang="en-US" dirty="0"/>
          </a:p>
        </p:txBody>
      </p:sp>
      <p:sp>
        <p:nvSpPr>
          <p:cNvPr id="4" name="Zástupný symbol pro číslo snímku 2">
            <a:extLst>
              <a:ext uri="{FF2B5EF4-FFF2-40B4-BE49-F238E27FC236}">
                <a16:creationId xmlns:a16="http://schemas.microsoft.com/office/drawing/2014/main" id="{5E596EC5-1D75-47DC-BC19-74D759B8231B}"/>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US"/>
              <a:t>Drug interactions / Department of Pharmacology</a:t>
            </a:r>
            <a:endParaRPr lang="en-US"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7" name="Zástupný symbol pro obsah 2"/>
          <p:cNvSpPr>
            <a:spLocks noGrp="1"/>
          </p:cNvSpPr>
          <p:nvPr>
            <p:ph idx="1" hasCustomPrompt="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600" b="0"/>
            </a:lvl1pPr>
            <a:lvl2pPr marL="504000" indent="-180000">
              <a:lnSpc>
                <a:spcPct val="100000"/>
              </a:lnSpc>
              <a:buClr>
                <a:schemeClr val="tx2"/>
              </a:buClr>
              <a:buFont typeface="Arial" panose="020B0604020202020204" pitchFamily="34" charset="0"/>
              <a:buChar char="•"/>
              <a:defRPr sz="2400"/>
            </a:lvl2pPr>
            <a:lvl3pPr marL="1200150" indent="-285750">
              <a:buFont typeface="Arial" panose="020B0604020202020204" pitchFamily="34" charset="0"/>
              <a:buChar char="•"/>
              <a:defRPr sz="1800"/>
            </a:lvl3pPr>
          </a:lstStyle>
          <a:p>
            <a:pPr lvl="0"/>
            <a:r>
              <a:rPr lang="cs-CZ" noProof="0" dirty="0"/>
              <a:t>c</a:t>
            </a:r>
            <a:r>
              <a:rPr lang="en-GB" noProof="0" dirty="0"/>
              <a:t>lick here to insert text</a:t>
            </a:r>
          </a:p>
          <a:p>
            <a:pPr lvl="1"/>
            <a:r>
              <a:rPr lang="cs-CZ" noProof="0" dirty="0"/>
              <a:t>s</a:t>
            </a:r>
            <a:r>
              <a:rPr lang="en-GB" noProof="0" dirty="0" err="1"/>
              <a:t>econd</a:t>
            </a:r>
            <a:r>
              <a:rPr lang="en-GB" noProof="0" dirty="0"/>
              <a:t> level</a:t>
            </a:r>
          </a:p>
          <a:p>
            <a:pPr lvl="2"/>
            <a:r>
              <a:rPr lang="cs-CZ" noProof="0" dirty="0"/>
              <a:t>t</a:t>
            </a:r>
            <a:r>
              <a:rPr lang="en-GB" noProof="0" dirty="0" err="1"/>
              <a:t>hird</a:t>
            </a:r>
            <a:r>
              <a:rPr lang="en-GB" noProof="0" dirty="0"/>
              <a:t> level</a:t>
            </a:r>
          </a:p>
        </p:txBody>
      </p:sp>
    </p:spTree>
    <p:extLst>
      <p:ext uri="{BB962C8B-B14F-4D97-AF65-F5344CB8AC3E}">
        <p14:creationId xmlns:p14="http://schemas.microsoft.com/office/powerpoint/2010/main" val="1691229579"/>
      </p:ext>
    </p:extLst>
  </p:cSld>
  <p:clrMapOvr>
    <a:masterClrMapping/>
  </p:clrMapOvr>
  <p:extLst mod="1">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subheading and text">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600" b="0"/>
            </a:lvl1pPr>
            <a:lvl2pPr marL="504000" indent="-180000">
              <a:lnSpc>
                <a:spcPct val="100000"/>
              </a:lnSpc>
              <a:buClr>
                <a:schemeClr val="tx2"/>
              </a:buClr>
              <a:buFont typeface="Arial" panose="020B0604020202020204" pitchFamily="34" charset="0"/>
              <a:buChar char="̶"/>
              <a:defRPr sz="2200"/>
            </a:lvl2pPr>
            <a:lvl3pPr marL="914400" indent="0">
              <a:buNone/>
              <a:defRPr sz="1800"/>
            </a:lvl3pPr>
          </a:lstStyle>
          <a:p>
            <a:pPr lvl="0"/>
            <a:r>
              <a:rPr lang="cs-CZ" noProof="0" dirty="0"/>
              <a:t>c</a:t>
            </a:r>
            <a:r>
              <a:rPr lang="en-GB" noProof="0" dirty="0"/>
              <a:t>lick here to insert text</a:t>
            </a:r>
          </a:p>
          <a:p>
            <a:pPr lvl="1"/>
            <a:r>
              <a:rPr lang="cs-CZ" noProof="0" dirty="0"/>
              <a:t>s</a:t>
            </a:r>
            <a:r>
              <a:rPr lang="en-GB" noProof="0" dirty="0" err="1"/>
              <a:t>econd</a:t>
            </a:r>
            <a:r>
              <a:rPr lang="en-GB" noProof="0" dirty="0"/>
              <a:t> level</a:t>
            </a:r>
          </a:p>
          <a:p>
            <a:pPr lvl="2"/>
            <a:r>
              <a:rPr lang="cs-CZ" noProof="0" dirty="0"/>
              <a:t>t</a:t>
            </a:r>
            <a:r>
              <a:rPr lang="en-GB" noProof="0" dirty="0" err="1"/>
              <a:t>hird</a:t>
            </a:r>
            <a:r>
              <a:rPr lang="en-GB" noProof="0" dirty="0"/>
              <a:t> level</a:t>
            </a:r>
          </a:p>
        </p:txBody>
      </p:sp>
      <p:sp>
        <p:nvSpPr>
          <p:cNvPr id="4" name="Zástupný symbol pro zápatí 3"/>
          <p:cNvSpPr>
            <a:spLocks noGrp="1"/>
          </p:cNvSpPr>
          <p:nvPr>
            <p:ph type="ftr" sz="quarter" idx="10"/>
          </p:nvPr>
        </p:nvSpPr>
        <p:spPr/>
        <p:txBody>
          <a:bodyPr/>
          <a:lstStyle>
            <a:lvl1pPr>
              <a:defRPr sz="1200"/>
            </a:lvl1pPr>
          </a:lstStyle>
          <a:p>
            <a:r>
              <a:rPr lang="en-US"/>
              <a:t>Drug interactions / Department of Pharmacology</a:t>
            </a:r>
            <a:endParaRPr lang="en-US"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400" b="0">
                <a:solidFill>
                  <a:schemeClr val="tx2"/>
                </a:solidFill>
              </a:defRPr>
            </a:lvl1pPr>
          </a:lstStyle>
          <a:p>
            <a:pPr lvl="0"/>
            <a:r>
              <a:rPr lang="cs-CZ" noProof="0" dirty="0"/>
              <a:t>c</a:t>
            </a:r>
            <a:r>
              <a:rPr lang="en-GB" noProof="0" dirty="0"/>
              <a:t>lick here to insert text</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inverse">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en-US"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here to insert subtitle.</a:t>
            </a:r>
          </a:p>
        </p:txBody>
      </p:sp>
      <p:pic>
        <p:nvPicPr>
          <p:cNvPr id="9" name="Obrázek 8">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9566" cy="1069200"/>
          </a:xfrm>
          <a:prstGeom prst="rect">
            <a:avLst/>
          </a:prstGeom>
        </p:spPr>
      </p:pic>
    </p:spTree>
    <p:extLst>
      <p:ext uri="{BB962C8B-B14F-4D97-AF65-F5344CB8AC3E}">
        <p14:creationId xmlns:p14="http://schemas.microsoft.com/office/powerpoint/2010/main" val="39481167"/>
      </p:ext>
    </p:extLst>
  </p:cSld>
  <p:clrMapOvr>
    <a:masterClrMapping/>
  </p:clrMapOvr>
  <p:extLst mod="1">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US"/>
              <a:t>Drug interactions / Department of Pharmacology</a:t>
            </a:r>
            <a:endParaRPr lang="en-US"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400" b="0">
                <a:solidFill>
                  <a:schemeClr val="tx2"/>
                </a:solidFill>
              </a:defRPr>
            </a:lvl1pPr>
          </a:lstStyle>
          <a:p>
            <a:pPr lvl="0"/>
            <a:r>
              <a:rPr lang="cs-CZ" noProof="0" dirty="0"/>
              <a:t>c</a:t>
            </a:r>
            <a:r>
              <a:rPr lang="en-GB" noProof="0" dirty="0"/>
              <a:t>lick here to insert text</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400" b="0">
                <a:solidFill>
                  <a:schemeClr val="tx2"/>
                </a:solidFill>
              </a:defRPr>
            </a:lvl1pPr>
          </a:lstStyle>
          <a:p>
            <a:pPr lvl="0"/>
            <a:r>
              <a:rPr lang="cs-CZ" noProof="0" dirty="0"/>
              <a:t>c</a:t>
            </a:r>
            <a:r>
              <a:rPr lang="en-GB" noProof="0" dirty="0"/>
              <a:t>lick here to insert text</a:t>
            </a:r>
          </a:p>
        </p:txBody>
      </p:sp>
      <p:sp>
        <p:nvSpPr>
          <p:cNvPr id="22" name="Zástupný symbol pro obsah 2"/>
          <p:cNvSpPr>
            <a:spLocks noGrp="1"/>
          </p:cNvSpPr>
          <p:nvPr>
            <p:ph idx="1" hasCustomPrompt="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400" b="0"/>
            </a:lvl1pPr>
            <a:lvl2pPr marL="504000" indent="-180000">
              <a:lnSpc>
                <a:spcPct val="100000"/>
              </a:lnSpc>
              <a:buClr>
                <a:schemeClr val="tx2"/>
              </a:buClr>
              <a:buFont typeface="Arial" panose="020B0604020202020204" pitchFamily="34" charset="0"/>
              <a:buChar char="̶"/>
              <a:defRPr sz="2200"/>
            </a:lvl2pPr>
            <a:lvl3pPr marL="914400" indent="0">
              <a:buNone/>
              <a:defRPr sz="1800"/>
            </a:lvl3pPr>
          </a:lstStyle>
          <a:p>
            <a:pPr lvl="0"/>
            <a:r>
              <a:rPr lang="cs-CZ" noProof="0" dirty="0"/>
              <a:t>c</a:t>
            </a:r>
            <a:r>
              <a:rPr lang="en-GB" noProof="0" dirty="0"/>
              <a:t>lick here to insert text</a:t>
            </a:r>
          </a:p>
          <a:p>
            <a:pPr lvl="1"/>
            <a:r>
              <a:rPr lang="cs-CZ" noProof="0" dirty="0"/>
              <a:t>s</a:t>
            </a:r>
            <a:r>
              <a:rPr lang="en-GB" noProof="0" dirty="0" err="1"/>
              <a:t>econd</a:t>
            </a:r>
            <a:r>
              <a:rPr lang="en-GB" noProof="0" dirty="0"/>
              <a:t> level</a:t>
            </a:r>
          </a:p>
          <a:p>
            <a:pPr lvl="2"/>
            <a:r>
              <a:rPr lang="cs-CZ" noProof="0" dirty="0"/>
              <a:t>t</a:t>
            </a:r>
            <a:r>
              <a:rPr lang="en-GB" noProof="0" dirty="0" err="1"/>
              <a:t>hird</a:t>
            </a:r>
            <a:r>
              <a:rPr lang="en-GB" noProof="0" dirty="0"/>
              <a:t> level</a:t>
            </a:r>
          </a:p>
        </p:txBody>
      </p:sp>
      <p:sp>
        <p:nvSpPr>
          <p:cNvPr id="23" name="Zástupný symbol pro obsah 2"/>
          <p:cNvSpPr>
            <a:spLocks noGrp="1"/>
          </p:cNvSpPr>
          <p:nvPr>
            <p:ph idx="28" hasCustomPrompt="1"/>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400" b="0"/>
            </a:lvl1pPr>
            <a:lvl2pPr marL="504000" indent="-180000">
              <a:lnSpc>
                <a:spcPct val="100000"/>
              </a:lnSpc>
              <a:buClr>
                <a:schemeClr val="tx2"/>
              </a:buClr>
              <a:buFont typeface="Arial" panose="020B0604020202020204" pitchFamily="34" charset="0"/>
              <a:buChar char="̶"/>
              <a:defRPr sz="2200"/>
            </a:lvl2pPr>
            <a:lvl3pPr marL="914400" indent="0">
              <a:buNone/>
              <a:defRPr sz="1800"/>
            </a:lvl3pPr>
          </a:lstStyle>
          <a:p>
            <a:pPr lvl="0"/>
            <a:r>
              <a:rPr lang="cs-CZ" noProof="0" dirty="0"/>
              <a:t>c</a:t>
            </a:r>
            <a:r>
              <a:rPr lang="en-GB" noProof="0" dirty="0"/>
              <a:t>lick here to insert text</a:t>
            </a:r>
          </a:p>
          <a:p>
            <a:pPr lvl="1"/>
            <a:r>
              <a:rPr lang="cs-CZ" noProof="0" dirty="0"/>
              <a:t>s</a:t>
            </a:r>
            <a:r>
              <a:rPr lang="en-GB" noProof="0" dirty="0" err="1"/>
              <a:t>econd</a:t>
            </a:r>
            <a:r>
              <a:rPr lang="en-GB" noProof="0" dirty="0"/>
              <a:t> level</a:t>
            </a:r>
          </a:p>
          <a:p>
            <a:pPr lvl="2"/>
            <a:r>
              <a:rPr lang="cs-CZ" noProof="0" dirty="0"/>
              <a:t>t</a:t>
            </a:r>
            <a:r>
              <a:rPr lang="en-GB" noProof="0" dirty="0" err="1"/>
              <a:t>hird</a:t>
            </a:r>
            <a:r>
              <a:rPr lang="en-GB" noProof="0" dirty="0"/>
              <a:t> level</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3317168426"/>
      </p:ext>
    </p:extLst>
  </p:cSld>
  <p:clrMapOvr>
    <a:masterClrMapping/>
  </p:clrMapOvr>
  <p:extLst mod="1">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US"/>
              <a:t>Drug interactions / Department of Pharmacology</a:t>
            </a:r>
            <a:endParaRPr lang="en-US"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400" b="0">
                <a:solidFill>
                  <a:schemeClr val="tx2"/>
                </a:solidFill>
              </a:defRPr>
            </a:lvl1pPr>
          </a:lstStyle>
          <a:p>
            <a:pPr lvl="0"/>
            <a:r>
              <a:rPr lang="cs-CZ" noProof="0" dirty="0"/>
              <a:t>c</a:t>
            </a:r>
            <a:r>
              <a:rPr lang="en-GB" noProof="0" dirty="0"/>
              <a:t>lick here to insert text</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400" b="0">
                <a:solidFill>
                  <a:schemeClr val="tx2"/>
                </a:solidFill>
              </a:defRPr>
            </a:lvl1pPr>
          </a:lstStyle>
          <a:p>
            <a:pPr lvl="0"/>
            <a:r>
              <a:rPr lang="cs-CZ" noProof="0" dirty="0"/>
              <a:t>c</a:t>
            </a:r>
            <a:r>
              <a:rPr lang="en-GB" noProof="0" dirty="0"/>
              <a:t>lick here to insert text</a:t>
            </a:r>
          </a:p>
        </p:txBody>
      </p:sp>
      <p:sp>
        <p:nvSpPr>
          <p:cNvPr id="22" name="Zástupný symbol pro obsah 2"/>
          <p:cNvSpPr>
            <a:spLocks noGrp="1"/>
          </p:cNvSpPr>
          <p:nvPr>
            <p:ph idx="1" hasCustomPrompt="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600" b="0"/>
            </a:lvl1pPr>
            <a:lvl2pPr marL="504000" indent="-180000">
              <a:lnSpc>
                <a:spcPct val="100000"/>
              </a:lnSpc>
              <a:buClr>
                <a:schemeClr val="tx2"/>
              </a:buClr>
              <a:buFont typeface="Arial" panose="020B0604020202020204" pitchFamily="34" charset="0"/>
              <a:buChar char="•"/>
              <a:defRPr sz="2200"/>
            </a:lvl2pPr>
            <a:lvl3pPr marL="1200150" indent="-285750">
              <a:buFont typeface="Arial" panose="020B0604020202020204" pitchFamily="34" charset="0"/>
              <a:buChar char="•"/>
              <a:defRPr/>
            </a:lvl3pPr>
          </a:lstStyle>
          <a:p>
            <a:pPr lvl="0"/>
            <a:r>
              <a:rPr lang="cs-CZ" noProof="0" dirty="0"/>
              <a:t>c</a:t>
            </a:r>
            <a:r>
              <a:rPr lang="en-GB" noProof="0" dirty="0"/>
              <a:t>lick here to insert text</a:t>
            </a:r>
          </a:p>
          <a:p>
            <a:pPr lvl="1"/>
            <a:r>
              <a:rPr lang="cs-CZ" noProof="0" dirty="0"/>
              <a:t>s</a:t>
            </a:r>
            <a:r>
              <a:rPr lang="en-GB" noProof="0" dirty="0" err="1"/>
              <a:t>econd</a:t>
            </a:r>
            <a:r>
              <a:rPr lang="en-GB" noProof="0" dirty="0"/>
              <a:t> level</a:t>
            </a:r>
          </a:p>
          <a:p>
            <a:pPr lvl="2"/>
            <a:r>
              <a:rPr lang="cs-CZ" noProof="0" dirty="0"/>
              <a:t>t</a:t>
            </a:r>
            <a:r>
              <a:rPr lang="en-GB" noProof="0" dirty="0" err="1"/>
              <a:t>hird</a:t>
            </a:r>
            <a:r>
              <a:rPr lang="en-GB" noProof="0" dirty="0"/>
              <a:t> level</a:t>
            </a:r>
          </a:p>
        </p:txBody>
      </p:sp>
      <p:sp>
        <p:nvSpPr>
          <p:cNvPr id="23" name="Zástupný symbol pro obsah 2"/>
          <p:cNvSpPr>
            <a:spLocks noGrp="1"/>
          </p:cNvSpPr>
          <p:nvPr>
            <p:ph idx="28" hasCustomPrompt="1"/>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600" b="0"/>
            </a:lvl1pPr>
            <a:lvl2pPr marL="504000" indent="-180000">
              <a:lnSpc>
                <a:spcPct val="100000"/>
              </a:lnSpc>
              <a:buClr>
                <a:schemeClr val="tx2"/>
              </a:buClr>
              <a:buFont typeface="Arial" panose="020B0604020202020204" pitchFamily="34" charset="0"/>
              <a:buChar char="•"/>
              <a:defRPr sz="2200"/>
            </a:lvl2pPr>
            <a:lvl3pPr marL="1200150" indent="-285750">
              <a:buFont typeface="Arial" panose="020B0604020202020204" pitchFamily="34" charset="0"/>
              <a:buChar char="•"/>
              <a:defRPr/>
            </a:lvl3pPr>
          </a:lstStyle>
          <a:p>
            <a:pPr lvl="0"/>
            <a:r>
              <a:rPr lang="cs-CZ" noProof="0" dirty="0"/>
              <a:t>c</a:t>
            </a:r>
            <a:r>
              <a:rPr lang="en-GB" noProof="0" dirty="0"/>
              <a:t>lick here to insert text</a:t>
            </a:r>
          </a:p>
          <a:p>
            <a:pPr lvl="1"/>
            <a:r>
              <a:rPr lang="cs-CZ" noProof="0" dirty="0"/>
              <a:t>s</a:t>
            </a:r>
            <a:r>
              <a:rPr lang="en-GB" noProof="0" dirty="0" err="1"/>
              <a:t>econd</a:t>
            </a:r>
            <a:r>
              <a:rPr lang="en-GB" noProof="0" dirty="0"/>
              <a:t> level</a:t>
            </a:r>
          </a:p>
          <a:p>
            <a:pPr lvl="2"/>
            <a:r>
              <a:rPr lang="cs-CZ" noProof="0" dirty="0"/>
              <a:t>t</a:t>
            </a:r>
            <a:r>
              <a:rPr lang="en-GB" noProof="0" dirty="0" err="1"/>
              <a:t>hird</a:t>
            </a:r>
            <a:r>
              <a:rPr lang="en-GB" noProof="0" dirty="0"/>
              <a:t> level</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289057657"/>
      </p:ext>
    </p:extLst>
  </p:cSld>
  <p:clrMapOvr>
    <a:masterClrMapping/>
  </p:clrMapOvr>
  <p:extLst mod="1">
    <p:ext uri="{DCECCB84-F9BA-43D5-87BE-67443E8EF086}">
      <p15:sldGuideLst xmlns:p15="http://schemas.microsoft.com/office/powerpoint/2012/main">
        <p15:guide id="1" orient="horz" pos="2886">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content and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719137" y="1695074"/>
            <a:ext cx="5218413" cy="3896711"/>
          </a:xfrm>
        </p:spPr>
        <p:txBody>
          <a:bodyPr/>
          <a:lstStyle>
            <a:lvl1pPr>
              <a:defRPr sz="2600"/>
            </a:lvl1pPr>
          </a:lstStyle>
          <a:p>
            <a:pPr lvl="0"/>
            <a:r>
              <a:rPr lang="cs-CZ" noProof="0" dirty="0"/>
              <a:t>c</a:t>
            </a:r>
            <a:r>
              <a:rPr lang="en-GB" noProof="0" dirty="0"/>
              <a:t>lick here to insert text</a:t>
            </a:r>
          </a:p>
        </p:txBody>
      </p:sp>
      <p:sp>
        <p:nvSpPr>
          <p:cNvPr id="2" name="Zástupný symbol pro zápatí 1"/>
          <p:cNvSpPr>
            <a:spLocks noGrp="1"/>
          </p:cNvSpPr>
          <p:nvPr>
            <p:ph type="ftr" sz="quarter" idx="10"/>
          </p:nvPr>
        </p:nvSpPr>
        <p:spPr/>
        <p:txBody>
          <a:bodyPr/>
          <a:lstStyle>
            <a:lvl1pPr>
              <a:defRPr/>
            </a:lvl1pPr>
          </a:lstStyle>
          <a:p>
            <a:r>
              <a:rPr lang="en-US"/>
              <a:t>Drug interactions / Department of Pharmacology</a:t>
            </a:r>
            <a:endParaRPr lang="en-US"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en-GB" noProof="0" dirty="0"/>
              <a:t>Click here to insert heading</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720725" y="5599670"/>
            <a:ext cx="5218412" cy="216000"/>
          </a:xfrm>
        </p:spPr>
        <p:txBody>
          <a:bodyPr anchor="ctr"/>
          <a:lstStyle>
            <a:lvl1pPr>
              <a:lnSpc>
                <a:spcPts val="1100"/>
              </a:lnSpc>
              <a:defRPr sz="1000" b="0" i="0"/>
            </a:lvl1pPr>
          </a:lstStyle>
          <a:p>
            <a:pPr lvl="0"/>
            <a:r>
              <a:rPr lang="en-GB" noProof="0" dirty="0"/>
              <a:t>Click here to insert text</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2" name="Zástupný symbol pro obsah 2"/>
          <p:cNvSpPr>
            <a:spLocks noGrp="1"/>
          </p:cNvSpPr>
          <p:nvPr>
            <p:ph idx="28" hasCustomPrompt="1"/>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600" b="0"/>
            </a:lvl1pPr>
            <a:lvl2pPr marL="504000" indent="-180000">
              <a:lnSpc>
                <a:spcPct val="100000"/>
              </a:lnSpc>
              <a:buClr>
                <a:schemeClr val="tx2"/>
              </a:buClr>
              <a:buFont typeface="Arial" panose="020B0604020202020204" pitchFamily="34" charset="0"/>
              <a:buChar char="̶"/>
              <a:defRPr sz="2200"/>
            </a:lvl2pPr>
            <a:lvl3pPr marL="914400" indent="0">
              <a:buNone/>
              <a:defRPr sz="1800" baseline="0"/>
            </a:lvl3pPr>
          </a:lstStyle>
          <a:p>
            <a:pPr lvl="0"/>
            <a:r>
              <a:rPr lang="cs-CZ" noProof="0" dirty="0"/>
              <a:t>c</a:t>
            </a:r>
            <a:r>
              <a:rPr lang="en-GB" noProof="0" dirty="0"/>
              <a:t>lick here to insert text</a:t>
            </a:r>
          </a:p>
          <a:p>
            <a:pPr lvl="1"/>
            <a:r>
              <a:rPr lang="cs-CZ" noProof="0" dirty="0"/>
              <a:t>s</a:t>
            </a:r>
            <a:r>
              <a:rPr lang="en-GB" noProof="0" dirty="0" err="1"/>
              <a:t>econd</a:t>
            </a:r>
            <a:r>
              <a:rPr lang="en-GB" noProof="0" dirty="0"/>
              <a:t> level</a:t>
            </a:r>
          </a:p>
          <a:p>
            <a:pPr lvl="2"/>
            <a:r>
              <a:rPr lang="cs-CZ" noProof="0" dirty="0"/>
              <a:t>t</a:t>
            </a:r>
            <a:r>
              <a:rPr lang="en-GB" noProof="0" dirty="0" err="1"/>
              <a:t>hird</a:t>
            </a:r>
            <a:r>
              <a:rPr lang="en-GB" noProof="0" dirty="0"/>
              <a:t> level</a:t>
            </a:r>
          </a:p>
        </p:txBody>
      </p:sp>
    </p:spTree>
    <p:extLst>
      <p:ext uri="{BB962C8B-B14F-4D97-AF65-F5344CB8AC3E}">
        <p14:creationId xmlns:p14="http://schemas.microsoft.com/office/powerpoint/2010/main" val="2966739591"/>
      </p:ext>
    </p:extLst>
  </p:cSld>
  <p:clrMapOvr>
    <a:masterClrMapping/>
  </p:clrMapOvr>
  <p:extLst mod="1">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p>
            <a:pPr lvl="0"/>
            <a:r>
              <a:rPr lang="cs-CZ" noProof="0" dirty="0"/>
              <a:t>c</a:t>
            </a:r>
            <a:r>
              <a:rPr lang="en-GB" noProof="0" dirty="0"/>
              <a:t>lick here to insert text</a:t>
            </a:r>
          </a:p>
        </p:txBody>
      </p:sp>
      <p:sp>
        <p:nvSpPr>
          <p:cNvPr id="2" name="Zástupný symbol pro zápatí 1"/>
          <p:cNvSpPr>
            <a:spLocks noGrp="1"/>
          </p:cNvSpPr>
          <p:nvPr>
            <p:ph type="ftr" sz="quarter" idx="10"/>
          </p:nvPr>
        </p:nvSpPr>
        <p:spPr/>
        <p:txBody>
          <a:bodyPr/>
          <a:lstStyle>
            <a:lvl1pPr>
              <a:defRPr/>
            </a:lvl1pPr>
          </a:lstStyle>
          <a:p>
            <a:r>
              <a:rPr lang="en-US"/>
              <a:t>Drug interactions / Department of Pharmacology</a:t>
            </a:r>
            <a:endParaRPr lang="en-US"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en-US" dirty="0"/>
              <a:t>Click here to insert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en-US" dirty="0"/>
              <a:t>Click here to insert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en-US" dirty="0"/>
              <a:t>Click here to insert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p>
            <a:pPr lvl="0"/>
            <a:r>
              <a:rPr lang="cs-CZ" noProof="0" dirty="0"/>
              <a:t>c</a:t>
            </a:r>
            <a:r>
              <a:rPr lang="en-GB" noProof="0" dirty="0"/>
              <a:t>lick here to insert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p>
            <a:pPr lvl="0"/>
            <a:r>
              <a:rPr lang="cs-CZ" noProof="0" dirty="0"/>
              <a:t>c</a:t>
            </a:r>
            <a:r>
              <a:rPr lang="en-GB" noProof="0" dirty="0"/>
              <a:t>lick here to insert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c</a:t>
            </a:r>
            <a:r>
              <a:rPr lang="en-GB" noProof="0" dirty="0"/>
              <a:t>lick here to insert text.</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extLst mod="1">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tex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US"/>
              <a:t>Drug interactions / Department of Pharmacology</a:t>
            </a:r>
            <a:endParaRPr lang="en-US"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hasCustomPrompt="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400" b="0"/>
            </a:lvl1pPr>
            <a:lvl2pPr marL="504000" indent="-180000">
              <a:lnSpc>
                <a:spcPct val="100000"/>
              </a:lnSpc>
              <a:buClr>
                <a:schemeClr val="tx2"/>
              </a:buClr>
              <a:buFont typeface="Arial" panose="020B0604020202020204" pitchFamily="34" charset="0"/>
              <a:buChar char="̶"/>
              <a:defRPr sz="2200"/>
            </a:lvl2pPr>
            <a:lvl3pPr marL="914400" indent="0">
              <a:buNone/>
              <a:defRPr sz="1800"/>
            </a:lvl3pPr>
          </a:lstStyle>
          <a:p>
            <a:pPr lvl="0"/>
            <a:r>
              <a:rPr lang="cs-CZ" noProof="0" dirty="0"/>
              <a:t>c</a:t>
            </a:r>
            <a:r>
              <a:rPr lang="en-GB" noProof="0" dirty="0"/>
              <a:t>lick here to insert text.</a:t>
            </a:r>
          </a:p>
          <a:p>
            <a:pPr lvl="1"/>
            <a:r>
              <a:rPr lang="cs-CZ" dirty="0"/>
              <a:t>s</a:t>
            </a:r>
            <a:r>
              <a:rPr lang="en-GB" dirty="0" err="1"/>
              <a:t>econd</a:t>
            </a:r>
            <a:r>
              <a:rPr lang="en-GB" dirty="0"/>
              <a:t> level</a:t>
            </a:r>
            <a:endParaRPr lang="cs-CZ" dirty="0"/>
          </a:p>
          <a:p>
            <a:pPr lvl="2"/>
            <a:r>
              <a:rPr lang="cs-CZ" dirty="0"/>
              <a:t>t</a:t>
            </a:r>
            <a:r>
              <a:rPr lang="en-GB" dirty="0" err="1"/>
              <a:t>hird</a:t>
            </a:r>
            <a:r>
              <a:rPr lang="en-GB" dirty="0"/>
              <a:t> level</a:t>
            </a:r>
            <a:endParaRPr lang="cs-CZ" dirty="0"/>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719137" y="692150"/>
            <a:ext cx="5218413" cy="4899635"/>
          </a:xfrm>
        </p:spPr>
        <p:txBody>
          <a:bodyPr/>
          <a:lstStyle/>
          <a:p>
            <a:pPr lvl="0"/>
            <a:r>
              <a:rPr lang="cs-CZ" noProof="0" dirty="0"/>
              <a:t>c</a:t>
            </a:r>
            <a:r>
              <a:rPr lang="en-GB" noProof="0" dirty="0"/>
              <a:t>lick here to insert text.</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720725" y="5599670"/>
            <a:ext cx="5218412" cy="216000"/>
          </a:xfrm>
        </p:spPr>
        <p:txBody>
          <a:bodyPr anchor="ctr"/>
          <a:lstStyle>
            <a:lvl1pPr>
              <a:lnSpc>
                <a:spcPts val="1100"/>
              </a:lnSpc>
              <a:defRPr sz="1000" b="0" i="0"/>
            </a:lvl1pPr>
          </a:lstStyle>
          <a:p>
            <a:pPr lvl="0"/>
            <a:r>
              <a:rPr lang="en-GB" noProof="0" dirty="0"/>
              <a:t>Click here to insert text.</a:t>
            </a:r>
          </a:p>
        </p:txBody>
      </p:sp>
    </p:spTree>
    <p:extLst>
      <p:ext uri="{BB962C8B-B14F-4D97-AF65-F5344CB8AC3E}">
        <p14:creationId xmlns:p14="http://schemas.microsoft.com/office/powerpoint/2010/main" val="2117383761"/>
      </p:ext>
    </p:extLst>
  </p:cSld>
  <p:clrMapOvr>
    <a:masterClrMapping/>
  </p:clrMapOvr>
  <p:extLst mod="1">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en-US" noProof="0"/>
              <a:t>Drug interactions / Department of Pharmacology</a:t>
            </a:r>
            <a:endParaRPr lang="en-GB" noProof="0"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en-GB" noProof="0" dirty="0"/>
              <a:t>Click here to insert heading.</a:t>
            </a:r>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en-GB" noProof="0" dirty="0"/>
              <a:t>Click here insert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90" r:id="rId4"/>
    <p:sldLayoutId id="2147483688" r:id="rId5"/>
    <p:sldLayoutId id="2147483695" r:id="rId6"/>
    <p:sldLayoutId id="2147483674" r:id="rId7"/>
    <p:sldLayoutId id="2147483673" r:id="rId8"/>
    <p:sldLayoutId id="2147483676" r:id="rId9"/>
    <p:sldLayoutId id="2147483675" r:id="rId10"/>
    <p:sldLayoutId id="2147483677" r:id="rId11"/>
    <p:sldLayoutId id="2147483694" r:id="rId12"/>
    <p:sldLayoutId id="2147483686" r:id="rId13"/>
    <p:sldLayoutId id="2147483692" r:id="rId14"/>
    <p:sldLayoutId id="2147483693" r:id="rId15"/>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7"/>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2.xml"/><Relationship Id="rId5" Type="http://schemas.openxmlformats.org/officeDocument/2006/relationships/image" Target="../media/image6.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hyperlink" Target="https://www.ncbi.nlm.nih.gov/pmc/articles/PMC245265/?page=2" TargetMode="Externa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3.xml"/><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6.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6.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4.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6.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6.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notesSlide" Target="../notesSlides/notesSlide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6.png"/><Relationship Id="rId5" Type="http://schemas.openxmlformats.org/officeDocument/2006/relationships/image" Target="../media/image24.jpe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6.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6.pn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hyperlink" Target="http://www.emdocs.net/common-ed-medication-errors-polypharmacy/" TargetMode="External"/><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gif"/><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6.png"/><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6.png"/><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audio" Target="../media/media40.m4a"/><Relationship Id="rId2" Type="http://schemas.microsoft.com/office/2007/relationships/media" Target="../media/media40.m4a"/><Relationship Id="rId1" Type="http://schemas.openxmlformats.org/officeDocument/2006/relationships/tags" Target="../tags/tag6.xml"/><Relationship Id="rId5" Type="http://schemas.openxmlformats.org/officeDocument/2006/relationships/image" Target="../media/image6.png"/><Relationship Id="rId4"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audio" Target="../media/media42.m4a"/><Relationship Id="rId2" Type="http://schemas.microsoft.com/office/2007/relationships/media" Target="../media/media42.m4a"/><Relationship Id="rId1" Type="http://schemas.openxmlformats.org/officeDocument/2006/relationships/tags" Target="../tags/tag7.xml"/><Relationship Id="rId5" Type="http://schemas.openxmlformats.org/officeDocument/2006/relationships/image" Target="../media/image6.png"/><Relationship Id="rId4"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audio" Target="../media/media43.m4a"/><Relationship Id="rId2" Type="http://schemas.microsoft.com/office/2007/relationships/media" Target="../media/media43.m4a"/><Relationship Id="rId1" Type="http://schemas.openxmlformats.org/officeDocument/2006/relationships/tags" Target="../tags/tag8.xml"/><Relationship Id="rId5" Type="http://schemas.openxmlformats.org/officeDocument/2006/relationships/image" Target="../media/image6.png"/><Relationship Id="rId4"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6.png"/><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6.png"/><Relationship Id="rId4" Type="http://schemas.openxmlformats.org/officeDocument/2006/relationships/image" Target="../media/image37.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noProof="0" dirty="0" err="1"/>
              <a:t>Drug</a:t>
            </a:r>
            <a:r>
              <a:rPr lang="cs-CZ" noProof="0" dirty="0"/>
              <a:t> </a:t>
            </a:r>
            <a:r>
              <a:rPr lang="cs-CZ" noProof="0" dirty="0" err="1"/>
              <a:t>interactions</a:t>
            </a:r>
            <a:r>
              <a:rPr lang="cs-CZ" noProof="0" dirty="0"/>
              <a:t> </a:t>
            </a:r>
            <a:r>
              <a:rPr lang="en-GB" noProof="0" dirty="0"/>
              <a:t>/ </a:t>
            </a:r>
            <a:r>
              <a:rPr lang="cs-CZ" noProof="0" dirty="0"/>
              <a:t>D</a:t>
            </a:r>
            <a:r>
              <a:rPr lang="en-GB" noProof="0" dirty="0" err="1"/>
              <a:t>epartment</a:t>
            </a:r>
            <a:r>
              <a:rPr lang="cs-CZ" noProof="0" dirty="0"/>
              <a:t> </a:t>
            </a:r>
            <a:r>
              <a:rPr lang="cs-CZ" noProof="0" dirty="0" err="1"/>
              <a:t>of</a:t>
            </a:r>
            <a:r>
              <a:rPr lang="cs-CZ" noProof="0" dirty="0"/>
              <a:t> </a:t>
            </a:r>
            <a:r>
              <a:rPr lang="cs-CZ" noProof="0" dirty="0" err="1"/>
              <a:t>Pharmacology</a:t>
            </a:r>
            <a:endParaRPr lang="en-GB" noProof="0" dirty="0"/>
          </a:p>
        </p:txBody>
      </p:sp>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1</a:t>
            </a:fld>
            <a:endParaRPr lang="cs-CZ" altLang="cs-CZ" dirty="0"/>
          </a:p>
        </p:txBody>
      </p:sp>
      <p:sp>
        <p:nvSpPr>
          <p:cNvPr id="4" name="Nadpis 3"/>
          <p:cNvSpPr>
            <a:spLocks noGrp="1"/>
          </p:cNvSpPr>
          <p:nvPr>
            <p:ph type="title"/>
          </p:nvPr>
        </p:nvSpPr>
        <p:spPr/>
        <p:txBody>
          <a:bodyPr/>
          <a:lstStyle/>
          <a:p>
            <a:r>
              <a:rPr lang="cs-CZ" dirty="0" err="1"/>
              <a:t>Drug</a:t>
            </a:r>
            <a:r>
              <a:rPr lang="cs-CZ" dirty="0"/>
              <a:t> </a:t>
            </a:r>
            <a:r>
              <a:rPr lang="cs-CZ" dirty="0" err="1"/>
              <a:t>Interactions</a:t>
            </a:r>
            <a:endParaRPr lang="cs-CZ" dirty="0"/>
          </a:p>
        </p:txBody>
      </p:sp>
      <p:sp>
        <p:nvSpPr>
          <p:cNvPr id="5" name="Podnadpis 4"/>
          <p:cNvSpPr>
            <a:spLocks noGrp="1"/>
          </p:cNvSpPr>
          <p:nvPr>
            <p:ph type="subTitle" idx="1"/>
          </p:nvPr>
        </p:nvSpPr>
        <p:spPr/>
        <p:txBody>
          <a:bodyPr/>
          <a:lstStyle/>
          <a:p>
            <a:r>
              <a:rPr lang="cs-CZ" dirty="0"/>
              <a:t>Alena Máchalová</a:t>
            </a:r>
          </a:p>
        </p:txBody>
      </p:sp>
      <p:pic>
        <p:nvPicPr>
          <p:cNvPr id="8" name="Zvuk 7">
            <a:hlinkClick r:id="" action="ppaction://media"/>
            <a:extLst>
              <a:ext uri="{FF2B5EF4-FFF2-40B4-BE49-F238E27FC236}">
                <a16:creationId xmlns:a16="http://schemas.microsoft.com/office/drawing/2014/main" id="{A0E1B71E-15EC-4C3D-987F-44A734B194C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265313453"/>
      </p:ext>
    </p:extLst>
  </p:cSld>
  <p:clrMapOvr>
    <a:masterClrMapping/>
  </p:clrMapOvr>
  <mc:AlternateContent xmlns:mc="http://schemas.openxmlformats.org/markup-compatibility/2006">
    <mc:Choice xmlns:p14="http://schemas.microsoft.com/office/powerpoint/2010/main" Requires="p14">
      <p:transition spd="slow" p14:dur="2000" advTm="7401"/>
    </mc:Choice>
    <mc:Fallback>
      <p:transition spd="slow" advTm="7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548640" y="1830978"/>
            <a:ext cx="1502093" cy="3196044"/>
          </a:xfrm>
        </p:spPr>
        <p:txBody>
          <a:bodyPr/>
          <a:lstStyle/>
          <a:p>
            <a:pPr marL="72000" indent="0">
              <a:buNone/>
            </a:pPr>
            <a:r>
              <a:rPr lang="cs-CZ" sz="1200" b="1" dirty="0"/>
              <a:t>Non-</a:t>
            </a:r>
            <a:r>
              <a:rPr lang="cs-CZ" sz="1200" b="1" dirty="0" err="1"/>
              <a:t>relevant</a:t>
            </a:r>
            <a:endParaRPr lang="cs-CZ" sz="1200" b="1" dirty="0"/>
          </a:p>
          <a:p>
            <a:pPr marL="72000" indent="0">
              <a:buNone/>
            </a:pPr>
            <a:endParaRPr lang="cs-CZ" sz="1200" dirty="0"/>
          </a:p>
          <a:p>
            <a:pPr marL="72000" indent="0">
              <a:buNone/>
            </a:pPr>
            <a:r>
              <a:rPr lang="cs-CZ" sz="1200" b="1" dirty="0"/>
              <a:t>Minor</a:t>
            </a:r>
          </a:p>
          <a:p>
            <a:pPr marL="72000" indent="0">
              <a:buNone/>
            </a:pPr>
            <a:endParaRPr lang="cs-CZ" sz="1200" dirty="0"/>
          </a:p>
          <a:p>
            <a:pPr marL="72000" indent="0">
              <a:buNone/>
            </a:pPr>
            <a:r>
              <a:rPr lang="cs-CZ" sz="1200" b="1" dirty="0" err="1"/>
              <a:t>Moderate</a:t>
            </a:r>
            <a:endParaRPr lang="cs-CZ" sz="1200" b="1" dirty="0"/>
          </a:p>
          <a:p>
            <a:pPr marL="72000" indent="0">
              <a:buNone/>
            </a:pPr>
            <a:r>
              <a:rPr lang="cs-CZ" sz="1200" dirty="0"/>
              <a:t>(use </a:t>
            </a:r>
            <a:r>
              <a:rPr lang="cs-CZ" sz="1200" dirty="0" err="1"/>
              <a:t>with</a:t>
            </a:r>
            <a:r>
              <a:rPr lang="cs-CZ" sz="1200" dirty="0"/>
              <a:t> </a:t>
            </a:r>
            <a:r>
              <a:rPr lang="cs-CZ" sz="1200" dirty="0" err="1"/>
              <a:t>caution</a:t>
            </a:r>
            <a:r>
              <a:rPr lang="cs-CZ" sz="1200" dirty="0"/>
              <a:t>)</a:t>
            </a:r>
          </a:p>
          <a:p>
            <a:pPr marL="72000" indent="0">
              <a:buNone/>
            </a:pPr>
            <a:r>
              <a:rPr lang="cs-CZ" sz="1200" b="1" dirty="0"/>
              <a:t>Major</a:t>
            </a:r>
          </a:p>
          <a:p>
            <a:pPr marL="72000" indent="0">
              <a:buNone/>
            </a:pPr>
            <a:r>
              <a:rPr lang="cs-CZ" sz="1200" dirty="0"/>
              <a:t>(</a:t>
            </a:r>
            <a:r>
              <a:rPr lang="cs-CZ" sz="1200" dirty="0" err="1"/>
              <a:t>should</a:t>
            </a:r>
            <a:r>
              <a:rPr lang="cs-CZ" sz="1200" dirty="0"/>
              <a:t> </a:t>
            </a:r>
            <a:r>
              <a:rPr lang="cs-CZ" sz="1200" dirty="0" err="1"/>
              <a:t>be</a:t>
            </a:r>
            <a:r>
              <a:rPr lang="cs-CZ" sz="1200" dirty="0"/>
              <a:t> </a:t>
            </a:r>
            <a:r>
              <a:rPr lang="cs-CZ" sz="1200" dirty="0" err="1"/>
              <a:t>avoided</a:t>
            </a:r>
            <a:r>
              <a:rPr lang="cs-CZ" sz="1200" dirty="0"/>
              <a:t>)</a:t>
            </a:r>
          </a:p>
          <a:p>
            <a:pPr marL="72000" indent="0">
              <a:buNone/>
            </a:pPr>
            <a:r>
              <a:rPr lang="cs-CZ" sz="1200" b="1" dirty="0" err="1"/>
              <a:t>Contraindicated</a:t>
            </a:r>
            <a:endParaRPr lang="cs-CZ" sz="1200" b="1" dirty="0"/>
          </a:p>
          <a:p>
            <a:pPr marL="72000" indent="0">
              <a:buNone/>
            </a:pPr>
            <a:r>
              <a:rPr lang="cs-CZ" sz="1200" dirty="0"/>
              <a:t>(</a:t>
            </a:r>
            <a:r>
              <a:rPr lang="cs-CZ" sz="1200" dirty="0" err="1"/>
              <a:t>prohibited</a:t>
            </a:r>
            <a:r>
              <a:rPr lang="cs-CZ" sz="1200" dirty="0"/>
              <a:t>)</a:t>
            </a:r>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Classifying</a:t>
            </a:r>
            <a:r>
              <a:rPr lang="cs-CZ" dirty="0"/>
              <a:t> </a:t>
            </a:r>
            <a:r>
              <a:rPr lang="cs-CZ" dirty="0" err="1"/>
              <a:t>drug</a:t>
            </a:r>
            <a:r>
              <a:rPr lang="cs-CZ" dirty="0"/>
              <a:t> </a:t>
            </a:r>
            <a:r>
              <a:rPr lang="cs-CZ" dirty="0" err="1"/>
              <a:t>interactions</a:t>
            </a:r>
            <a:endParaRPr lang="cs-CZ" dirty="0"/>
          </a:p>
        </p:txBody>
      </p:sp>
      <p:pic>
        <p:nvPicPr>
          <p:cNvPr id="2052" name="Picture 4" descr="Zobrazit zdrojový obrázek">
            <a:extLst>
              <a:ext uri="{FF2B5EF4-FFF2-40B4-BE49-F238E27FC236}">
                <a16:creationId xmlns:a16="http://schemas.microsoft.com/office/drawing/2014/main" id="{5B5366FC-2EAC-453E-9857-DFFA288D3B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0733" y="1558836"/>
            <a:ext cx="9144952" cy="2721968"/>
          </a:xfrm>
          <a:prstGeom prst="rect">
            <a:avLst/>
          </a:prstGeom>
          <a:noFill/>
          <a:extLst>
            <a:ext uri="{909E8E84-426E-40DD-AFC4-6F175D3DCCD1}">
              <a14:hiddenFill xmlns:a14="http://schemas.microsoft.com/office/drawing/2010/main">
                <a:solidFill>
                  <a:srgbClr val="FFFFFF"/>
                </a:solidFill>
              </a14:hiddenFill>
            </a:ext>
          </a:extLst>
        </p:spPr>
      </p:pic>
      <p:pic>
        <p:nvPicPr>
          <p:cNvPr id="5" name="Zvuk 4">
            <a:hlinkClick r:id="" action="ppaction://media"/>
            <a:extLst>
              <a:ext uri="{FF2B5EF4-FFF2-40B4-BE49-F238E27FC236}">
                <a16:creationId xmlns:a16="http://schemas.microsoft.com/office/drawing/2014/main" id="{9D281E89-128D-43BC-8D21-DF7F3F36C1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34896604"/>
      </p:ext>
    </p:extLst>
  </p:cSld>
  <p:clrMapOvr>
    <a:masterClrMapping/>
  </p:clrMapOvr>
  <mc:AlternateContent xmlns:mc="http://schemas.openxmlformats.org/markup-compatibility/2006">
    <mc:Choice xmlns:p14="http://schemas.microsoft.com/office/powerpoint/2010/main" Requires="p14">
      <p:transition spd="slow" p14:dur="2000" advTm="134272"/>
    </mc:Choice>
    <mc:Fallback>
      <p:transition spd="slow" advTm="134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p:txBody>
          <a:bodyPr/>
          <a:lstStyle/>
          <a:p>
            <a:r>
              <a:rPr lang="cs-CZ" b="1" dirty="0" err="1">
                <a:solidFill>
                  <a:srgbClr val="FF0000"/>
                </a:solidFill>
              </a:rPr>
              <a:t>Desirable</a:t>
            </a:r>
            <a:r>
              <a:rPr lang="cs-CZ" dirty="0"/>
              <a:t> (</a:t>
            </a:r>
            <a:r>
              <a:rPr lang="cs-CZ" dirty="0" err="1"/>
              <a:t>beneficial</a:t>
            </a:r>
            <a:r>
              <a:rPr lang="cs-CZ" dirty="0"/>
              <a:t> </a:t>
            </a:r>
            <a:r>
              <a:rPr lang="cs-CZ" dirty="0" err="1"/>
              <a:t>for</a:t>
            </a:r>
            <a:r>
              <a:rPr lang="cs-CZ" dirty="0"/>
              <a:t> </a:t>
            </a:r>
            <a:r>
              <a:rPr lang="cs-CZ" dirty="0" err="1"/>
              <a:t>the</a:t>
            </a:r>
            <a:r>
              <a:rPr lang="cs-CZ" dirty="0"/>
              <a:t> </a:t>
            </a:r>
            <a:r>
              <a:rPr lang="cs-CZ" dirty="0" err="1"/>
              <a:t>patient</a:t>
            </a:r>
            <a:r>
              <a:rPr lang="cs-CZ" dirty="0"/>
              <a:t>) </a:t>
            </a:r>
            <a:r>
              <a:rPr lang="cs-CZ" dirty="0" err="1"/>
              <a:t>drug</a:t>
            </a:r>
            <a:r>
              <a:rPr lang="cs-CZ" dirty="0"/>
              <a:t> </a:t>
            </a:r>
            <a:r>
              <a:rPr lang="cs-CZ" dirty="0" err="1"/>
              <a:t>combination</a:t>
            </a:r>
            <a:r>
              <a:rPr lang="cs-CZ" dirty="0"/>
              <a:t> </a:t>
            </a:r>
          </a:p>
          <a:p>
            <a:endParaRPr lang="cs-CZ" b="1" dirty="0"/>
          </a:p>
          <a:p>
            <a:pPr marL="72000" indent="0">
              <a:buNone/>
            </a:pPr>
            <a:r>
              <a:rPr lang="cs-CZ" b="1" dirty="0" err="1"/>
              <a:t>potentiating</a:t>
            </a:r>
            <a:r>
              <a:rPr lang="cs-CZ" b="1" dirty="0"/>
              <a:t> </a:t>
            </a:r>
            <a:r>
              <a:rPr lang="cs-CZ" b="1" dirty="0" err="1"/>
              <a:t>drug</a:t>
            </a:r>
            <a:r>
              <a:rPr lang="cs-CZ" b="1" dirty="0"/>
              <a:t> </a:t>
            </a:r>
            <a:r>
              <a:rPr lang="cs-CZ" b="1" dirty="0" err="1"/>
              <a:t>effect</a:t>
            </a:r>
            <a:r>
              <a:rPr lang="cs-CZ" b="1" dirty="0"/>
              <a:t> and </a:t>
            </a:r>
            <a:r>
              <a:rPr lang="cs-CZ" b="1" dirty="0" err="1"/>
              <a:t>decreasing</a:t>
            </a:r>
            <a:r>
              <a:rPr lang="cs-CZ" b="1" dirty="0"/>
              <a:t> </a:t>
            </a:r>
            <a:r>
              <a:rPr lang="cs-CZ" b="1" dirty="0" err="1"/>
              <a:t>the</a:t>
            </a:r>
            <a:r>
              <a:rPr lang="cs-CZ" b="1" dirty="0"/>
              <a:t> toxicity </a:t>
            </a:r>
          </a:p>
          <a:p>
            <a:pPr lvl="1"/>
            <a:endParaRPr lang="cs-CZ" dirty="0"/>
          </a:p>
          <a:p>
            <a:pPr lvl="1"/>
            <a:r>
              <a:rPr lang="cs-CZ" dirty="0" err="1"/>
              <a:t>combination</a:t>
            </a:r>
            <a:r>
              <a:rPr lang="cs-CZ" dirty="0"/>
              <a:t> </a:t>
            </a:r>
            <a:r>
              <a:rPr lang="cs-CZ" dirty="0" err="1"/>
              <a:t>of</a:t>
            </a:r>
            <a:r>
              <a:rPr lang="cs-CZ" dirty="0"/>
              <a:t>: </a:t>
            </a:r>
          </a:p>
          <a:p>
            <a:pPr lvl="2"/>
            <a:r>
              <a:rPr lang="cs-CZ" dirty="0" err="1"/>
              <a:t>cytostatics</a:t>
            </a:r>
            <a:r>
              <a:rPr lang="cs-CZ" dirty="0"/>
              <a:t> </a:t>
            </a:r>
          </a:p>
          <a:p>
            <a:pPr lvl="2"/>
            <a:r>
              <a:rPr lang="cs-CZ" dirty="0" err="1"/>
              <a:t>analgesics</a:t>
            </a:r>
            <a:r>
              <a:rPr lang="cs-CZ" dirty="0"/>
              <a:t> </a:t>
            </a:r>
          </a:p>
          <a:p>
            <a:pPr lvl="2"/>
            <a:r>
              <a:rPr lang="cs-CZ" dirty="0" err="1"/>
              <a:t>antihypertensives</a:t>
            </a:r>
            <a:r>
              <a:rPr lang="cs-CZ" dirty="0"/>
              <a:t> </a:t>
            </a:r>
          </a:p>
          <a:p>
            <a:pPr lvl="2"/>
            <a:r>
              <a:rPr lang="cs-CZ" dirty="0" err="1"/>
              <a:t>ATBs</a:t>
            </a:r>
            <a:r>
              <a:rPr lang="cs-CZ" dirty="0"/>
              <a:t> </a:t>
            </a:r>
          </a:p>
          <a:p>
            <a:pPr lvl="2"/>
            <a:r>
              <a:rPr lang="cs-CZ" dirty="0" err="1"/>
              <a:t>drugs</a:t>
            </a:r>
            <a:r>
              <a:rPr lang="cs-CZ" dirty="0"/>
              <a:t> </a:t>
            </a:r>
            <a:r>
              <a:rPr lang="cs-CZ" dirty="0" err="1"/>
              <a:t>for</a:t>
            </a:r>
            <a:r>
              <a:rPr lang="cs-CZ" dirty="0"/>
              <a:t> </a:t>
            </a:r>
            <a:r>
              <a:rPr lang="cs-CZ" dirty="0" err="1"/>
              <a:t>asthma</a:t>
            </a:r>
            <a:r>
              <a:rPr lang="cs-CZ" dirty="0"/>
              <a:t>…</a:t>
            </a:r>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Significance</a:t>
            </a:r>
            <a:r>
              <a:rPr lang="cs-CZ" dirty="0"/>
              <a:t> </a:t>
            </a:r>
            <a:r>
              <a:rPr lang="cs-CZ" dirty="0" err="1"/>
              <a:t>of</a:t>
            </a:r>
            <a:r>
              <a:rPr lang="cs-CZ" dirty="0"/>
              <a:t> </a:t>
            </a:r>
            <a:r>
              <a:rPr lang="cs-CZ" dirty="0" err="1"/>
              <a:t>drug</a:t>
            </a:r>
            <a:r>
              <a:rPr lang="cs-CZ" dirty="0"/>
              <a:t> </a:t>
            </a:r>
            <a:r>
              <a:rPr lang="cs-CZ" dirty="0" err="1"/>
              <a:t>interactions</a:t>
            </a:r>
            <a:endParaRPr lang="cs-CZ" dirty="0"/>
          </a:p>
        </p:txBody>
      </p:sp>
      <p:pic>
        <p:nvPicPr>
          <p:cNvPr id="5" name="Zvuk 4">
            <a:hlinkClick r:id="" action="ppaction://media"/>
            <a:extLst>
              <a:ext uri="{FF2B5EF4-FFF2-40B4-BE49-F238E27FC236}">
                <a16:creationId xmlns:a16="http://schemas.microsoft.com/office/drawing/2014/main" id="{7ACD04BA-F6F1-4B01-9A03-B2C22D4914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31427346"/>
      </p:ext>
    </p:extLst>
  </p:cSld>
  <p:clrMapOvr>
    <a:masterClrMapping/>
  </p:clrMapOvr>
  <mc:AlternateContent xmlns:mc="http://schemas.openxmlformats.org/markup-compatibility/2006">
    <mc:Choice xmlns:p14="http://schemas.microsoft.com/office/powerpoint/2010/main" Requires="p14">
      <p:transition spd="slow" p14:dur="2000" advTm="64098"/>
    </mc:Choice>
    <mc:Fallback>
      <p:transition spd="slow" advTm="64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720000" y="2480310"/>
            <a:ext cx="6046560" cy="3351690"/>
          </a:xfrm>
        </p:spPr>
        <p:txBody>
          <a:bodyPr/>
          <a:lstStyle/>
          <a:p>
            <a:r>
              <a:rPr lang="en-US" b="1" dirty="0">
                <a:solidFill>
                  <a:srgbClr val="FF0000"/>
                </a:solidFill>
              </a:rPr>
              <a:t>Desirable</a:t>
            </a:r>
            <a:r>
              <a:rPr lang="en-US" dirty="0"/>
              <a:t> (</a:t>
            </a:r>
            <a:r>
              <a:rPr lang="cs-CZ" dirty="0"/>
              <a:t>b</a:t>
            </a:r>
            <a:r>
              <a:rPr lang="en-US" dirty="0" err="1"/>
              <a:t>eneficial</a:t>
            </a:r>
            <a:r>
              <a:rPr lang="en-US" dirty="0"/>
              <a:t> for the patient) - combination of the active substance suppressing/inhibiting the effect of another drug in the </a:t>
            </a:r>
            <a:r>
              <a:rPr lang="en-US" b="1" dirty="0"/>
              <a:t>treatment of intoxication/poisoning </a:t>
            </a:r>
            <a:r>
              <a:rPr lang="en-US" dirty="0"/>
              <a:t>organism</a:t>
            </a:r>
            <a:endParaRPr lang="cs-CZ" dirty="0"/>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12</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a:xfrm>
            <a:off x="720000" y="720000"/>
            <a:ext cx="6471772" cy="451576"/>
          </a:xfrm>
        </p:spPr>
        <p:txBody>
          <a:bodyPr/>
          <a:lstStyle/>
          <a:p>
            <a:r>
              <a:rPr lang="cs-CZ" dirty="0" err="1"/>
              <a:t>Significance</a:t>
            </a:r>
            <a:r>
              <a:rPr lang="cs-CZ" dirty="0"/>
              <a:t> </a:t>
            </a:r>
            <a:r>
              <a:rPr lang="cs-CZ" dirty="0" err="1"/>
              <a:t>of</a:t>
            </a:r>
            <a:r>
              <a:rPr lang="cs-CZ" dirty="0"/>
              <a:t> </a:t>
            </a:r>
            <a:r>
              <a:rPr lang="cs-CZ" dirty="0" err="1"/>
              <a:t>drug</a:t>
            </a:r>
            <a:r>
              <a:rPr lang="cs-CZ" dirty="0"/>
              <a:t> </a:t>
            </a:r>
            <a:r>
              <a:rPr lang="cs-CZ" dirty="0" err="1"/>
              <a:t>interactions</a:t>
            </a:r>
            <a:endParaRPr lang="cs-CZ" dirty="0"/>
          </a:p>
        </p:txBody>
      </p:sp>
      <p:pic>
        <p:nvPicPr>
          <p:cNvPr id="3074" name="Picture 2" descr="Zobrazit zdrojový obrázek">
            <a:extLst>
              <a:ext uri="{FF2B5EF4-FFF2-40B4-BE49-F238E27FC236}">
                <a16:creationId xmlns:a16="http://schemas.microsoft.com/office/drawing/2014/main" id="{058F2850-97AD-42D7-ABDA-AED1AFE91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0560" y="378000"/>
            <a:ext cx="4785598" cy="6205680"/>
          </a:xfrm>
          <a:prstGeom prst="rect">
            <a:avLst/>
          </a:prstGeom>
          <a:noFill/>
          <a:extLst>
            <a:ext uri="{909E8E84-426E-40DD-AFC4-6F175D3DCCD1}">
              <a14:hiddenFill xmlns:a14="http://schemas.microsoft.com/office/drawing/2010/main">
                <a:solidFill>
                  <a:srgbClr val="FFFFFF"/>
                </a:solidFill>
              </a14:hiddenFill>
            </a:ext>
          </a:extLst>
        </p:spPr>
      </p:pic>
      <p:pic>
        <p:nvPicPr>
          <p:cNvPr id="5" name="Zvuk 4">
            <a:hlinkClick r:id="" action="ppaction://media"/>
            <a:extLst>
              <a:ext uri="{FF2B5EF4-FFF2-40B4-BE49-F238E27FC236}">
                <a16:creationId xmlns:a16="http://schemas.microsoft.com/office/drawing/2014/main" id="{8077ACE5-6D8A-45BC-9AE1-0444E55A84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4938711"/>
      </p:ext>
    </p:extLst>
  </p:cSld>
  <p:clrMapOvr>
    <a:masterClrMapping/>
  </p:clrMapOvr>
  <mc:AlternateContent xmlns:mc="http://schemas.openxmlformats.org/markup-compatibility/2006">
    <mc:Choice xmlns:p14="http://schemas.microsoft.com/office/powerpoint/2010/main" Requires="p14">
      <p:transition spd="slow" p14:dur="2000" advTm="69838"/>
    </mc:Choice>
    <mc:Fallback>
      <p:transition spd="slow" advTm="69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p:txBody>
          <a:bodyPr/>
          <a:lstStyle/>
          <a:p>
            <a:r>
              <a:rPr lang="en-US" b="1" dirty="0">
                <a:solidFill>
                  <a:srgbClr val="FF0000"/>
                </a:solidFill>
              </a:rPr>
              <a:t>Undesirable</a:t>
            </a:r>
            <a:r>
              <a:rPr lang="en-US" dirty="0"/>
              <a:t> (for the patient harmful, potentially dangerous) </a:t>
            </a:r>
            <a:endParaRPr lang="cs-CZ" dirty="0"/>
          </a:p>
          <a:p>
            <a:r>
              <a:rPr lang="en-US" dirty="0"/>
              <a:t>This may result in: </a:t>
            </a:r>
            <a:endParaRPr lang="cs-CZ" dirty="0"/>
          </a:p>
          <a:p>
            <a:pPr lvl="1"/>
            <a:r>
              <a:rPr lang="en-US" dirty="0"/>
              <a:t>increase or decrease (loss) effect </a:t>
            </a:r>
            <a:endParaRPr lang="cs-CZ" dirty="0"/>
          </a:p>
          <a:p>
            <a:pPr lvl="1"/>
            <a:r>
              <a:rPr lang="en-US" dirty="0"/>
              <a:t>increasing or reducing the incidence of side effects </a:t>
            </a:r>
            <a:endParaRPr lang="cs-CZ" dirty="0"/>
          </a:p>
          <a:p>
            <a:pPr lvl="1"/>
            <a:r>
              <a:rPr lang="en-US" dirty="0"/>
              <a:t>other changes in effect </a:t>
            </a:r>
            <a:endParaRPr lang="cs-CZ" dirty="0"/>
          </a:p>
          <a:p>
            <a:pPr lvl="1"/>
            <a:r>
              <a:rPr lang="en-US" dirty="0"/>
              <a:t>injury or even death </a:t>
            </a:r>
            <a:endParaRPr lang="cs-CZ" dirty="0"/>
          </a:p>
          <a:p>
            <a:pPr marL="324000" lvl="1" indent="0">
              <a:buNone/>
            </a:pPr>
            <a:endParaRPr lang="cs-CZ" dirty="0"/>
          </a:p>
          <a:p>
            <a:pPr marL="324000" lvl="1" indent="0">
              <a:buNone/>
            </a:pPr>
            <a:endParaRPr lang="cs-CZ" dirty="0"/>
          </a:p>
          <a:p>
            <a:pPr marL="324000" lvl="1" indent="0">
              <a:buNone/>
            </a:pPr>
            <a:r>
              <a:rPr lang="en-US" b="1" dirty="0">
                <a:solidFill>
                  <a:srgbClr val="FF0000"/>
                </a:solidFill>
              </a:rPr>
              <a:t>Always evaluate clinical significance</a:t>
            </a:r>
            <a:endParaRPr lang="cs-CZ" b="1" dirty="0">
              <a:solidFill>
                <a:srgbClr val="FF0000"/>
              </a:solidFill>
            </a:endParaRPr>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Significance</a:t>
            </a:r>
            <a:r>
              <a:rPr lang="cs-CZ" dirty="0"/>
              <a:t> </a:t>
            </a:r>
            <a:r>
              <a:rPr lang="cs-CZ" dirty="0" err="1"/>
              <a:t>of</a:t>
            </a:r>
            <a:r>
              <a:rPr lang="cs-CZ" dirty="0"/>
              <a:t> </a:t>
            </a:r>
            <a:r>
              <a:rPr lang="cs-CZ" dirty="0" err="1"/>
              <a:t>drug</a:t>
            </a:r>
            <a:r>
              <a:rPr lang="cs-CZ" dirty="0"/>
              <a:t> </a:t>
            </a:r>
            <a:r>
              <a:rPr lang="cs-CZ" dirty="0" err="1"/>
              <a:t>interactions</a:t>
            </a:r>
            <a:endParaRPr lang="cs-CZ" dirty="0"/>
          </a:p>
        </p:txBody>
      </p:sp>
      <p:pic>
        <p:nvPicPr>
          <p:cNvPr id="5" name="Zvuk 4">
            <a:hlinkClick r:id="" action="ppaction://media"/>
            <a:extLst>
              <a:ext uri="{FF2B5EF4-FFF2-40B4-BE49-F238E27FC236}">
                <a16:creationId xmlns:a16="http://schemas.microsoft.com/office/drawing/2014/main" id="{4C6A03EC-8E52-463A-977D-800187897F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687434"/>
      </p:ext>
    </p:extLst>
  </p:cSld>
  <p:clrMapOvr>
    <a:masterClrMapping/>
  </p:clrMapOvr>
  <mc:AlternateContent xmlns:mc="http://schemas.openxmlformats.org/markup-compatibility/2006">
    <mc:Choice xmlns:p14="http://schemas.microsoft.com/office/powerpoint/2010/main" Requires="p14">
      <p:transition spd="slow" p14:dur="2000" advTm="67424"/>
    </mc:Choice>
    <mc:Fallback>
      <p:transition spd="slow" advTm="67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14</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a:t>2. </a:t>
            </a:r>
            <a:r>
              <a:rPr lang="cs-CZ" dirty="0" err="1"/>
              <a:t>Pharmacokinetic</a:t>
            </a:r>
            <a:r>
              <a:rPr lang="cs-CZ" dirty="0"/>
              <a:t> </a:t>
            </a:r>
            <a:r>
              <a:rPr lang="cs-CZ" dirty="0" err="1"/>
              <a:t>DDIs</a:t>
            </a:r>
            <a:r>
              <a:rPr lang="cs-CZ" dirty="0"/>
              <a:t> </a:t>
            </a:r>
          </a:p>
        </p:txBody>
      </p:sp>
      <p:pic>
        <p:nvPicPr>
          <p:cNvPr id="4098" name="Picture 2" descr="Zobrazit zdrojový obrázek">
            <a:extLst>
              <a:ext uri="{FF2B5EF4-FFF2-40B4-BE49-F238E27FC236}">
                <a16:creationId xmlns:a16="http://schemas.microsoft.com/office/drawing/2014/main" id="{6030471D-DDD2-4794-8507-959740DDA2A4}"/>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451400" y="1869082"/>
            <a:ext cx="3802136" cy="3400148"/>
          </a:xfrm>
          <a:prstGeom prst="rect">
            <a:avLst/>
          </a:prstGeom>
          <a:noFill/>
          <a:extLst>
            <a:ext uri="{909E8E84-426E-40DD-AFC4-6F175D3DCCD1}">
              <a14:hiddenFill xmlns:a14="http://schemas.microsoft.com/office/drawing/2010/main">
                <a:solidFill>
                  <a:srgbClr val="FFFFFF"/>
                </a:solidFill>
              </a14:hiddenFill>
            </a:ext>
          </a:extLst>
        </p:spPr>
      </p:pic>
      <p:pic>
        <p:nvPicPr>
          <p:cNvPr id="2" name="Zvuk 1">
            <a:hlinkClick r:id="" action="ppaction://media"/>
            <a:extLst>
              <a:ext uri="{FF2B5EF4-FFF2-40B4-BE49-F238E27FC236}">
                <a16:creationId xmlns:a16="http://schemas.microsoft.com/office/drawing/2014/main" id="{C9077032-9D58-451B-B8F1-CF52DC5460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46574598"/>
      </p:ext>
    </p:extLst>
  </p:cSld>
  <p:clrMapOvr>
    <a:masterClrMapping/>
  </p:clrMapOvr>
  <mc:AlternateContent xmlns:mc="http://schemas.openxmlformats.org/markup-compatibility/2006">
    <mc:Choice xmlns:p14="http://schemas.microsoft.com/office/powerpoint/2010/main" Requires="p14">
      <p:transition spd="slow" p14:dur="2000" advTm="18989"/>
    </mc:Choice>
    <mc:Fallback>
      <p:transition spd="slow" advTm="18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p:txBody>
          <a:bodyPr/>
          <a:lstStyle/>
          <a:p>
            <a:pPr marL="72000" indent="0">
              <a:buNone/>
            </a:pPr>
            <a:r>
              <a:rPr lang="en-US" dirty="0"/>
              <a:t>1. altered pH </a:t>
            </a:r>
            <a:endParaRPr lang="cs-CZ" dirty="0"/>
          </a:p>
          <a:p>
            <a:pPr marL="72000" indent="0">
              <a:buNone/>
            </a:pPr>
            <a:r>
              <a:rPr lang="en-US" dirty="0"/>
              <a:t>2. altered bacterial flora </a:t>
            </a:r>
            <a:endParaRPr lang="cs-CZ" dirty="0"/>
          </a:p>
          <a:p>
            <a:pPr marL="72000" indent="0">
              <a:buNone/>
            </a:pPr>
            <a:r>
              <a:rPr lang="en-US" dirty="0"/>
              <a:t>3. formation of drug chelates or complexes </a:t>
            </a:r>
            <a:endParaRPr lang="cs-CZ" dirty="0"/>
          </a:p>
          <a:p>
            <a:pPr marL="72000" indent="0">
              <a:buNone/>
            </a:pPr>
            <a:r>
              <a:rPr lang="en-US" dirty="0"/>
              <a:t>4. drug induced mucosal damage </a:t>
            </a:r>
            <a:endParaRPr lang="cs-CZ" dirty="0"/>
          </a:p>
          <a:p>
            <a:pPr marL="72000" indent="0">
              <a:buNone/>
            </a:pPr>
            <a:r>
              <a:rPr lang="en-US" dirty="0"/>
              <a:t>5. altered GIT motility</a:t>
            </a:r>
            <a:endParaRPr lang="cs-CZ" dirty="0"/>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15</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Pharmacokinetic</a:t>
            </a:r>
            <a:r>
              <a:rPr lang="cs-CZ" dirty="0"/>
              <a:t> </a:t>
            </a:r>
            <a:r>
              <a:rPr lang="cs-CZ" dirty="0" err="1"/>
              <a:t>interactions</a:t>
            </a:r>
            <a:r>
              <a:rPr lang="cs-CZ" dirty="0"/>
              <a:t> - </a:t>
            </a:r>
            <a:r>
              <a:rPr lang="cs-CZ" dirty="0" err="1"/>
              <a:t>Absorption</a:t>
            </a:r>
            <a:endParaRPr lang="cs-CZ" dirty="0"/>
          </a:p>
        </p:txBody>
      </p:sp>
      <p:pic>
        <p:nvPicPr>
          <p:cNvPr id="5" name="Zvuk 4">
            <a:hlinkClick r:id="" action="ppaction://media"/>
            <a:extLst>
              <a:ext uri="{FF2B5EF4-FFF2-40B4-BE49-F238E27FC236}">
                <a16:creationId xmlns:a16="http://schemas.microsoft.com/office/drawing/2014/main" id="{8C154C87-C3FC-47EB-B922-E0C710FF4B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15481741"/>
      </p:ext>
    </p:extLst>
  </p:cSld>
  <p:clrMapOvr>
    <a:masterClrMapping/>
  </p:clrMapOvr>
  <mc:AlternateContent xmlns:mc="http://schemas.openxmlformats.org/markup-compatibility/2006">
    <mc:Choice xmlns:p14="http://schemas.microsoft.com/office/powerpoint/2010/main" Requires="p14">
      <p:transition spd="slow" p14:dur="2000" advTm="55698"/>
    </mc:Choice>
    <mc:Fallback>
      <p:transition spd="slow" advTm="55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720000" y="1692002"/>
            <a:ext cx="10753200" cy="902608"/>
          </a:xfrm>
        </p:spPr>
        <p:txBody>
          <a:bodyPr/>
          <a:lstStyle/>
          <a:p>
            <a:r>
              <a:rPr lang="en-US" sz="1800" dirty="0"/>
              <a:t>The non-ionized form of a drug is more lipid soluble and more readily absorbed from GIT than the ionized form does. </a:t>
            </a:r>
            <a:endParaRPr lang="cs-CZ" sz="1800" dirty="0"/>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16</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a:t>1. </a:t>
            </a:r>
            <a:r>
              <a:rPr lang="cs-CZ" dirty="0" err="1"/>
              <a:t>Altered</a:t>
            </a:r>
            <a:r>
              <a:rPr lang="cs-CZ" dirty="0"/>
              <a:t> pH</a:t>
            </a:r>
          </a:p>
        </p:txBody>
      </p:sp>
      <p:sp>
        <p:nvSpPr>
          <p:cNvPr id="5" name="Obdélník 4">
            <a:extLst>
              <a:ext uri="{FF2B5EF4-FFF2-40B4-BE49-F238E27FC236}">
                <a16:creationId xmlns:a16="http://schemas.microsoft.com/office/drawing/2014/main" id="{1EC54798-C2C6-496B-9055-F836CD71C301}"/>
              </a:ext>
            </a:extLst>
          </p:cNvPr>
          <p:cNvSpPr/>
          <p:nvPr/>
        </p:nvSpPr>
        <p:spPr>
          <a:xfrm>
            <a:off x="5175982" y="2588894"/>
            <a:ext cx="2244800" cy="1631216"/>
          </a:xfrm>
          <a:prstGeom prst="rect">
            <a:avLst/>
          </a:prstGeom>
          <a:solidFill>
            <a:srgbClr val="FFC000"/>
          </a:solidFill>
          <a:ln w="28575">
            <a:solidFill>
              <a:srgbClr val="FF0000"/>
            </a:solidFill>
          </a:ln>
        </p:spPr>
        <p:txBody>
          <a:bodyPr wrap="square">
            <a:spAutoFit/>
          </a:bodyPr>
          <a:lstStyle/>
          <a:p>
            <a:r>
              <a:rPr lang="en-US" sz="2000" dirty="0"/>
              <a:t>Decrease the tablet dissolution of </a:t>
            </a:r>
            <a:r>
              <a:rPr lang="cs-CZ" sz="2000" dirty="0" err="1"/>
              <a:t>p.o</a:t>
            </a:r>
            <a:r>
              <a:rPr lang="cs-CZ" sz="2000" dirty="0"/>
              <a:t>. azole </a:t>
            </a:r>
            <a:r>
              <a:rPr lang="cs-CZ" sz="2000" dirty="0" err="1"/>
              <a:t>antimycotics</a:t>
            </a:r>
            <a:r>
              <a:rPr lang="cs-CZ" sz="2000" dirty="0"/>
              <a:t> (</a:t>
            </a:r>
            <a:r>
              <a:rPr lang="cs-CZ" sz="2000" dirty="0" err="1"/>
              <a:t>e.g</a:t>
            </a:r>
            <a:r>
              <a:rPr lang="cs-CZ" sz="2000" dirty="0"/>
              <a:t>. K</a:t>
            </a:r>
            <a:r>
              <a:rPr lang="en-US" sz="2000" dirty="0" err="1"/>
              <a:t>etoconazole</a:t>
            </a:r>
            <a:r>
              <a:rPr lang="cs-CZ" sz="2000" dirty="0"/>
              <a:t>)</a:t>
            </a:r>
          </a:p>
        </p:txBody>
      </p:sp>
      <p:sp>
        <p:nvSpPr>
          <p:cNvPr id="7" name="Obdélník 6">
            <a:extLst>
              <a:ext uri="{FF2B5EF4-FFF2-40B4-BE49-F238E27FC236}">
                <a16:creationId xmlns:a16="http://schemas.microsoft.com/office/drawing/2014/main" id="{70FD5778-51EB-414D-B307-C5BC405F6971}"/>
              </a:ext>
            </a:extLst>
          </p:cNvPr>
          <p:cNvSpPr/>
          <p:nvPr/>
        </p:nvSpPr>
        <p:spPr>
          <a:xfrm>
            <a:off x="720000" y="2909782"/>
            <a:ext cx="3383370" cy="1015663"/>
          </a:xfrm>
          <a:prstGeom prst="rect">
            <a:avLst/>
          </a:prstGeom>
        </p:spPr>
        <p:txBody>
          <a:bodyPr wrap="square">
            <a:spAutoFit/>
          </a:bodyPr>
          <a:lstStyle/>
          <a:p>
            <a:r>
              <a:rPr lang="en-US" sz="2000" dirty="0"/>
              <a:t>Antacids </a:t>
            </a:r>
            <a:endParaRPr lang="cs-CZ" sz="2000" dirty="0"/>
          </a:p>
          <a:p>
            <a:r>
              <a:rPr lang="en-US" sz="2000" dirty="0"/>
              <a:t>H2 antagonists (acidic) </a:t>
            </a:r>
            <a:endParaRPr lang="cs-CZ" sz="2000" dirty="0"/>
          </a:p>
          <a:p>
            <a:r>
              <a:rPr lang="en-US" sz="2000" dirty="0"/>
              <a:t>PPI </a:t>
            </a:r>
            <a:endParaRPr lang="cs-CZ" sz="2000" dirty="0"/>
          </a:p>
        </p:txBody>
      </p:sp>
      <p:sp>
        <p:nvSpPr>
          <p:cNvPr id="8" name="Šipka: doprava 7">
            <a:extLst>
              <a:ext uri="{FF2B5EF4-FFF2-40B4-BE49-F238E27FC236}">
                <a16:creationId xmlns:a16="http://schemas.microsoft.com/office/drawing/2014/main" id="{0EAB9BFF-1C14-4E7C-B77A-86C22733C89B}"/>
              </a:ext>
            </a:extLst>
          </p:cNvPr>
          <p:cNvSpPr/>
          <p:nvPr/>
        </p:nvSpPr>
        <p:spPr bwMode="auto">
          <a:xfrm>
            <a:off x="3794760" y="3233193"/>
            <a:ext cx="1223010" cy="252000"/>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 name="Obdélník 8">
            <a:extLst>
              <a:ext uri="{FF2B5EF4-FFF2-40B4-BE49-F238E27FC236}">
                <a16:creationId xmlns:a16="http://schemas.microsoft.com/office/drawing/2014/main" id="{B657F3C5-C0C6-49BE-8D0F-73B186491911}"/>
              </a:ext>
            </a:extLst>
          </p:cNvPr>
          <p:cNvSpPr/>
          <p:nvPr/>
        </p:nvSpPr>
        <p:spPr>
          <a:xfrm>
            <a:off x="2764155" y="4902511"/>
            <a:ext cx="4415790" cy="1015663"/>
          </a:xfrm>
          <a:prstGeom prst="rect">
            <a:avLst/>
          </a:prstGeom>
          <a:ln w="28575">
            <a:solidFill>
              <a:srgbClr val="FF0000"/>
            </a:solidFill>
          </a:ln>
          <a:effectLst/>
        </p:spPr>
        <p:txBody>
          <a:bodyPr wrap="square">
            <a:spAutoFit/>
          </a:bodyPr>
          <a:lstStyle/>
          <a:p>
            <a:r>
              <a:rPr lang="en-US" sz="2000" dirty="0"/>
              <a:t>Therefore, these drugs must be separated by at least 2h in the time of administration of both. </a:t>
            </a:r>
            <a:endParaRPr lang="cs-CZ" sz="2000" dirty="0"/>
          </a:p>
        </p:txBody>
      </p:sp>
      <p:sp>
        <p:nvSpPr>
          <p:cNvPr id="10" name="Šipka: dolů 9">
            <a:extLst>
              <a:ext uri="{FF2B5EF4-FFF2-40B4-BE49-F238E27FC236}">
                <a16:creationId xmlns:a16="http://schemas.microsoft.com/office/drawing/2014/main" id="{776151BF-DCB0-4474-8392-BEBBAC22DE95}"/>
              </a:ext>
            </a:extLst>
          </p:cNvPr>
          <p:cNvSpPr/>
          <p:nvPr/>
        </p:nvSpPr>
        <p:spPr bwMode="auto">
          <a:xfrm>
            <a:off x="4594860" y="3981120"/>
            <a:ext cx="377190" cy="834908"/>
          </a:xfrm>
          <a:prstGeom prst="downArrow">
            <a:avLst/>
          </a:prstGeom>
          <a:solidFill>
            <a:srgbClr val="FF0000"/>
          </a:solidFill>
          <a:ln w="9525" cap="flat" cmpd="sng" algn="ctr">
            <a:solidFill>
              <a:schemeClr val="tx1"/>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rgbClr val="FF0000"/>
              </a:solidFill>
              <a:effectLst/>
              <a:latin typeface="Tahoma" pitchFamily="34" charset="0"/>
            </a:endParaRPr>
          </a:p>
        </p:txBody>
      </p:sp>
      <p:pic>
        <p:nvPicPr>
          <p:cNvPr id="12" name="Obrázek 11">
            <a:extLst>
              <a:ext uri="{FF2B5EF4-FFF2-40B4-BE49-F238E27FC236}">
                <a16:creationId xmlns:a16="http://schemas.microsoft.com/office/drawing/2014/main" id="{4FF0B654-B150-4679-89DC-2EB475F126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6502" y="2449665"/>
            <a:ext cx="4725498" cy="3384238"/>
          </a:xfrm>
          <a:prstGeom prst="rect">
            <a:avLst/>
          </a:prstGeom>
        </p:spPr>
      </p:pic>
      <p:sp>
        <p:nvSpPr>
          <p:cNvPr id="13" name="Obdélník 12">
            <a:extLst>
              <a:ext uri="{FF2B5EF4-FFF2-40B4-BE49-F238E27FC236}">
                <a16:creationId xmlns:a16="http://schemas.microsoft.com/office/drawing/2014/main" id="{EBDFD617-57BF-46DC-947E-5E2919BAC2DA}"/>
              </a:ext>
            </a:extLst>
          </p:cNvPr>
          <p:cNvSpPr/>
          <p:nvPr/>
        </p:nvSpPr>
        <p:spPr>
          <a:xfrm>
            <a:off x="7898129" y="5688958"/>
            <a:ext cx="3053829" cy="707886"/>
          </a:xfrm>
          <a:prstGeom prst="rect">
            <a:avLst/>
          </a:prstGeom>
        </p:spPr>
        <p:txBody>
          <a:bodyPr wrap="square">
            <a:spAutoFit/>
          </a:bodyPr>
          <a:lstStyle/>
          <a:p>
            <a:r>
              <a:rPr lang="en-US" sz="1000" b="1" dirty="0">
                <a:solidFill>
                  <a:srgbClr val="000000"/>
                </a:solidFill>
                <a:latin typeface="arial" panose="020B0604020202020204" pitchFamily="34" charset="0"/>
              </a:rPr>
              <a:t>Effects of ranitidine and sucralfate on ketoconazole bioavailability.</a:t>
            </a:r>
            <a:r>
              <a:rPr lang="cs-CZ" sz="1000" b="1" dirty="0">
                <a:solidFill>
                  <a:srgbClr val="000000"/>
                </a:solidFill>
                <a:latin typeface="arial" panose="020B0604020202020204" pitchFamily="34" charset="0"/>
              </a:rPr>
              <a:t> </a:t>
            </a:r>
            <a:r>
              <a:rPr lang="cs-CZ" sz="1000" b="1" dirty="0" err="1">
                <a:solidFill>
                  <a:srgbClr val="000000"/>
                </a:solidFill>
                <a:latin typeface="arial" panose="020B0604020202020204" pitchFamily="34" charset="0"/>
              </a:rPr>
              <a:t>Piscitelli</a:t>
            </a:r>
            <a:r>
              <a:rPr lang="cs-CZ" sz="1000" b="1" dirty="0">
                <a:solidFill>
                  <a:srgbClr val="000000"/>
                </a:solidFill>
                <a:latin typeface="arial" panose="020B0604020202020204" pitchFamily="34" charset="0"/>
              </a:rPr>
              <a:t> S.,</a:t>
            </a:r>
            <a:r>
              <a:rPr lang="en-US" sz="1000" dirty="0">
                <a:hlinkClick r:id="rId5"/>
              </a:rPr>
              <a:t> </a:t>
            </a:r>
            <a:r>
              <a:rPr lang="en-US" sz="1000" dirty="0" err="1">
                <a:hlinkClick r:id="rId5"/>
              </a:rPr>
              <a:t>Antimicrob</a:t>
            </a:r>
            <a:r>
              <a:rPr lang="en-US" sz="1000" dirty="0">
                <a:hlinkClick r:id="rId5"/>
              </a:rPr>
              <a:t> Agents Chemother.</a:t>
            </a:r>
            <a:r>
              <a:rPr lang="en-US" sz="1000" dirty="0"/>
              <a:t> 1991 Sep; 35(9): 1765–1771.</a:t>
            </a:r>
            <a:endParaRPr lang="en-US" sz="1000" b="1" dirty="0">
              <a:solidFill>
                <a:srgbClr val="000000"/>
              </a:solidFill>
              <a:latin typeface="arial" panose="020B0604020202020204" pitchFamily="34" charset="0"/>
            </a:endParaRPr>
          </a:p>
        </p:txBody>
      </p:sp>
      <p:pic>
        <p:nvPicPr>
          <p:cNvPr id="11" name="Zvuk 10">
            <a:hlinkClick r:id="" action="ppaction://media"/>
            <a:extLst>
              <a:ext uri="{FF2B5EF4-FFF2-40B4-BE49-F238E27FC236}">
                <a16:creationId xmlns:a16="http://schemas.microsoft.com/office/drawing/2014/main" id="{FB373FAA-8ADD-4969-9F35-E973E37311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31555596"/>
      </p:ext>
    </p:extLst>
  </p:cSld>
  <p:clrMapOvr>
    <a:masterClrMapping/>
  </p:clrMapOvr>
  <mc:AlternateContent xmlns:mc="http://schemas.openxmlformats.org/markup-compatibility/2006">
    <mc:Choice xmlns:p14="http://schemas.microsoft.com/office/powerpoint/2010/main" Requires="p14">
      <p:transition spd="slow" p14:dur="2000" advTm="138106"/>
    </mc:Choice>
    <mc:Fallback>
      <p:transition spd="slow" advTm="138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720000" y="1692002"/>
            <a:ext cx="10753200" cy="1942738"/>
          </a:xfrm>
        </p:spPr>
        <p:txBody>
          <a:bodyPr/>
          <a:lstStyle/>
          <a:p>
            <a:r>
              <a:rPr lang="en-US" dirty="0"/>
              <a:t>40 % or more of the administered </a:t>
            </a:r>
            <a:r>
              <a:rPr lang="en-US" b="1" dirty="0">
                <a:solidFill>
                  <a:srgbClr val="FF0000"/>
                </a:solidFill>
              </a:rPr>
              <a:t>digoxin</a:t>
            </a:r>
            <a:r>
              <a:rPr lang="en-US" dirty="0"/>
              <a:t> dose is under physiological conditions</a:t>
            </a:r>
            <a:r>
              <a:rPr lang="cs-CZ" dirty="0"/>
              <a:t> </a:t>
            </a:r>
            <a:r>
              <a:rPr lang="en-US" dirty="0"/>
              <a:t>metabolized by the intestinal flora. </a:t>
            </a:r>
            <a:r>
              <a:rPr lang="en-US" b="1" dirty="0">
                <a:solidFill>
                  <a:srgbClr val="FF0000"/>
                </a:solidFill>
              </a:rPr>
              <a:t>Antibiotics</a:t>
            </a:r>
            <a:r>
              <a:rPr lang="en-US" dirty="0"/>
              <a:t> kill a large number of the normal flora of the intestine </a:t>
            </a:r>
            <a:endParaRPr lang="cs-CZ" dirty="0"/>
          </a:p>
          <a:p>
            <a:endParaRPr lang="cs-CZ" dirty="0"/>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17</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a:t>2. </a:t>
            </a:r>
            <a:r>
              <a:rPr lang="cs-CZ" dirty="0" err="1"/>
              <a:t>Altered</a:t>
            </a:r>
            <a:r>
              <a:rPr lang="cs-CZ" dirty="0"/>
              <a:t> </a:t>
            </a:r>
            <a:r>
              <a:rPr lang="cs-CZ" dirty="0" err="1"/>
              <a:t>intestinal</a:t>
            </a:r>
            <a:r>
              <a:rPr lang="cs-CZ" dirty="0"/>
              <a:t> </a:t>
            </a:r>
            <a:r>
              <a:rPr lang="cs-CZ" dirty="0" err="1"/>
              <a:t>bacterial</a:t>
            </a:r>
            <a:r>
              <a:rPr lang="cs-CZ" dirty="0"/>
              <a:t> flora</a:t>
            </a:r>
          </a:p>
        </p:txBody>
      </p:sp>
      <p:sp>
        <p:nvSpPr>
          <p:cNvPr id="5" name="Obdélník 4">
            <a:extLst>
              <a:ext uri="{FF2B5EF4-FFF2-40B4-BE49-F238E27FC236}">
                <a16:creationId xmlns:a16="http://schemas.microsoft.com/office/drawing/2014/main" id="{B004A4A4-4B87-4A17-B153-92CCEA0E944A}"/>
              </a:ext>
            </a:extLst>
          </p:cNvPr>
          <p:cNvSpPr/>
          <p:nvPr/>
        </p:nvSpPr>
        <p:spPr>
          <a:xfrm>
            <a:off x="3249930" y="4910519"/>
            <a:ext cx="5067300" cy="830997"/>
          </a:xfrm>
          <a:prstGeom prst="rect">
            <a:avLst/>
          </a:prstGeom>
          <a:solidFill>
            <a:srgbClr val="FFC000"/>
          </a:solidFill>
          <a:ln w="38100">
            <a:solidFill>
              <a:srgbClr val="FF0000"/>
            </a:solidFill>
          </a:ln>
        </p:spPr>
        <p:txBody>
          <a:bodyPr wrap="square">
            <a:spAutoFit/>
          </a:bodyPr>
          <a:lstStyle/>
          <a:p>
            <a:r>
              <a:rPr lang="en-US" dirty="0"/>
              <a:t>Increase digoxin concentration and increase its toxicity </a:t>
            </a:r>
            <a:endParaRPr lang="cs-CZ" dirty="0"/>
          </a:p>
        </p:txBody>
      </p:sp>
      <p:sp>
        <p:nvSpPr>
          <p:cNvPr id="7" name="Šipka: dolů 6">
            <a:extLst>
              <a:ext uri="{FF2B5EF4-FFF2-40B4-BE49-F238E27FC236}">
                <a16:creationId xmlns:a16="http://schemas.microsoft.com/office/drawing/2014/main" id="{0AAD7BEB-2CAB-4C06-BAF9-BFF190CF316E}"/>
              </a:ext>
            </a:extLst>
          </p:cNvPr>
          <p:cNvSpPr/>
          <p:nvPr/>
        </p:nvSpPr>
        <p:spPr bwMode="auto">
          <a:xfrm>
            <a:off x="5017770" y="3634740"/>
            <a:ext cx="765810" cy="1115759"/>
          </a:xfrm>
          <a:prstGeom prst="down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pic>
        <p:nvPicPr>
          <p:cNvPr id="8" name="Zvuk 7">
            <a:hlinkClick r:id="" action="ppaction://media"/>
            <a:extLst>
              <a:ext uri="{FF2B5EF4-FFF2-40B4-BE49-F238E27FC236}">
                <a16:creationId xmlns:a16="http://schemas.microsoft.com/office/drawing/2014/main" id="{534CAAFC-C0F2-4EB7-8403-35E567CFB0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46282808"/>
      </p:ext>
    </p:extLst>
  </p:cSld>
  <p:clrMapOvr>
    <a:masterClrMapping/>
  </p:clrMapOvr>
  <mc:AlternateContent xmlns:mc="http://schemas.openxmlformats.org/markup-compatibility/2006">
    <mc:Choice xmlns:p14="http://schemas.microsoft.com/office/powerpoint/2010/main" Requires="p14">
      <p:transition spd="slow" p14:dur="2000" advTm="67960"/>
    </mc:Choice>
    <mc:Fallback>
      <p:transition spd="slow" advTm="67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sz="quarter" idx="24"/>
          </p:nvPr>
        </p:nvSpPr>
        <p:spPr>
          <a:xfrm>
            <a:off x="718800" y="2125980"/>
            <a:ext cx="5218413" cy="3710794"/>
          </a:xfrm>
        </p:spPr>
        <p:txBody>
          <a:bodyPr/>
          <a:lstStyle/>
          <a:p>
            <a:pPr marL="342900" indent="-342900">
              <a:buFont typeface="Arial" panose="020B0604020202020204" pitchFamily="34" charset="0"/>
              <a:buChar char="•"/>
            </a:pPr>
            <a:r>
              <a:rPr lang="cs-CZ" sz="2400" dirty="0" err="1"/>
              <a:t>Sucralfate</a:t>
            </a:r>
            <a:r>
              <a:rPr lang="cs-CZ" sz="2400" dirty="0"/>
              <a:t>, </a:t>
            </a:r>
            <a:r>
              <a:rPr lang="cs-CZ" sz="2400" dirty="0" err="1"/>
              <a:t>some</a:t>
            </a:r>
            <a:r>
              <a:rPr lang="cs-CZ" sz="2400" dirty="0"/>
              <a:t> </a:t>
            </a:r>
            <a:r>
              <a:rPr lang="cs-CZ" sz="2400" dirty="0" err="1"/>
              <a:t>milk</a:t>
            </a:r>
            <a:r>
              <a:rPr lang="cs-CZ" sz="2400" dirty="0"/>
              <a:t> </a:t>
            </a:r>
            <a:r>
              <a:rPr lang="cs-CZ" sz="2400" dirty="0" err="1"/>
              <a:t>products</a:t>
            </a:r>
            <a:r>
              <a:rPr lang="cs-CZ" sz="2400" dirty="0"/>
              <a:t>, </a:t>
            </a:r>
            <a:r>
              <a:rPr lang="cs-CZ" sz="2400" dirty="0" err="1"/>
              <a:t>antacids</a:t>
            </a:r>
            <a:r>
              <a:rPr lang="cs-CZ" sz="2400" dirty="0"/>
              <a:t>, and oral iron </a:t>
            </a:r>
            <a:r>
              <a:rPr lang="cs-CZ" sz="2400" dirty="0" err="1"/>
              <a:t>preparations</a:t>
            </a:r>
            <a:endParaRPr lang="cs-CZ" sz="2400" dirty="0"/>
          </a:p>
          <a:p>
            <a:pPr marL="342900" indent="-342900">
              <a:buFont typeface="Arial" panose="020B0604020202020204" pitchFamily="34" charset="0"/>
              <a:buChar char="•"/>
            </a:pPr>
            <a:endParaRPr lang="cs-CZ" sz="2400" dirty="0"/>
          </a:p>
          <a:p>
            <a:pPr marL="342900" indent="-342900">
              <a:buFont typeface="Arial" panose="020B0604020202020204" pitchFamily="34" charset="0"/>
              <a:buChar char="•"/>
            </a:pPr>
            <a:r>
              <a:rPr lang="cs-CZ" sz="2400" dirty="0" err="1"/>
              <a:t>Medical</a:t>
            </a:r>
            <a:r>
              <a:rPr lang="cs-CZ" sz="2400" dirty="0"/>
              <a:t> </a:t>
            </a:r>
            <a:r>
              <a:rPr lang="cs-CZ" sz="2400" dirty="0" err="1"/>
              <a:t>coal</a:t>
            </a:r>
            <a:r>
              <a:rPr lang="cs-CZ" sz="2400" dirty="0"/>
              <a:t> (</a:t>
            </a:r>
            <a:r>
              <a:rPr lang="cs-CZ" sz="2400" dirty="0" err="1"/>
              <a:t>charcoal</a:t>
            </a:r>
            <a:r>
              <a:rPr lang="cs-CZ" sz="2400" dirty="0"/>
              <a:t>)</a:t>
            </a:r>
          </a:p>
          <a:p>
            <a:r>
              <a:rPr lang="cs-CZ" sz="2400" dirty="0"/>
              <a:t> </a:t>
            </a:r>
          </a:p>
          <a:p>
            <a:pPr marL="342900" indent="-342900">
              <a:buFont typeface="Arial" panose="020B0604020202020204" pitchFamily="34" charset="0"/>
              <a:buChar char="•"/>
            </a:pPr>
            <a:endParaRPr lang="cs-CZ" sz="2400" dirty="0"/>
          </a:p>
          <a:p>
            <a:pPr marL="342900" indent="-342900">
              <a:buFont typeface="Arial" panose="020B0604020202020204" pitchFamily="34" charset="0"/>
              <a:buChar char="•"/>
            </a:pPr>
            <a:r>
              <a:rPr lang="cs-CZ" sz="2400" dirty="0" err="1"/>
              <a:t>Didanosine</a:t>
            </a:r>
            <a:r>
              <a:rPr lang="cs-CZ" sz="2400" dirty="0"/>
              <a:t> (</a:t>
            </a:r>
            <a:r>
              <a:rPr lang="cs-CZ" sz="2400" dirty="0" err="1"/>
              <a:t>given</a:t>
            </a:r>
            <a:r>
              <a:rPr lang="cs-CZ" sz="2400" dirty="0"/>
              <a:t> as a </a:t>
            </a:r>
            <a:r>
              <a:rPr lang="cs-CZ" sz="2400" dirty="0" err="1"/>
              <a:t>buffered</a:t>
            </a:r>
            <a:r>
              <a:rPr lang="cs-CZ" sz="2400" dirty="0"/>
              <a:t> tablet)</a:t>
            </a:r>
          </a:p>
          <a:p>
            <a:r>
              <a:rPr lang="cs-CZ" sz="2400" dirty="0"/>
              <a:t> </a:t>
            </a:r>
          </a:p>
          <a:p>
            <a:pPr marL="342900" indent="-342900">
              <a:buFont typeface="Arial" panose="020B0604020202020204" pitchFamily="34" charset="0"/>
              <a:buChar char="•"/>
            </a:pPr>
            <a:r>
              <a:rPr lang="cs-CZ" sz="2400" dirty="0" err="1"/>
              <a:t>Cholestyramine</a:t>
            </a:r>
            <a:endParaRPr lang="cs-CZ" sz="2400" dirty="0"/>
          </a:p>
        </p:txBody>
      </p:sp>
      <p:sp>
        <p:nvSpPr>
          <p:cNvPr id="3" name="Zástupný symbol pro zápatí 2"/>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p:cNvSpPr>
            <a:spLocks noGrp="1"/>
          </p:cNvSpPr>
          <p:nvPr>
            <p:ph type="sldNum" sz="quarter" idx="11"/>
          </p:nvPr>
        </p:nvSpPr>
        <p:spPr/>
        <p:txBody>
          <a:bodyPr/>
          <a:lstStyle/>
          <a:p>
            <a:fld id="{D6D6C118-631F-4A80-9886-907009361577}" type="slidenum">
              <a:rPr lang="cs-CZ" altLang="cs-CZ" smtClean="0"/>
              <a:pPr/>
              <a:t>18</a:t>
            </a:fld>
            <a:endParaRPr lang="cs-CZ" altLang="cs-CZ" dirty="0"/>
          </a:p>
        </p:txBody>
      </p:sp>
      <p:sp>
        <p:nvSpPr>
          <p:cNvPr id="5" name="Nadpis 4"/>
          <p:cNvSpPr>
            <a:spLocks noGrp="1"/>
          </p:cNvSpPr>
          <p:nvPr>
            <p:ph type="title"/>
          </p:nvPr>
        </p:nvSpPr>
        <p:spPr/>
        <p:txBody>
          <a:bodyPr/>
          <a:lstStyle/>
          <a:p>
            <a:r>
              <a:rPr lang="en-US" dirty="0"/>
              <a:t>3. Formation of drug chelates or complexes</a:t>
            </a:r>
            <a:endParaRPr lang="cs-CZ" dirty="0"/>
          </a:p>
        </p:txBody>
      </p:sp>
      <p:sp>
        <p:nvSpPr>
          <p:cNvPr id="7" name="Zástupný symbol pro obsah 6"/>
          <p:cNvSpPr>
            <a:spLocks noGrp="1"/>
          </p:cNvSpPr>
          <p:nvPr>
            <p:ph idx="28"/>
          </p:nvPr>
        </p:nvSpPr>
        <p:spPr>
          <a:xfrm>
            <a:off x="6983730" y="2088000"/>
            <a:ext cx="4898372" cy="4140000"/>
          </a:xfrm>
          <a:solidFill>
            <a:srgbClr val="FFC000"/>
          </a:solidFill>
          <a:ln w="28575">
            <a:solidFill>
              <a:srgbClr val="FF0000"/>
            </a:solidFill>
          </a:ln>
        </p:spPr>
        <p:txBody>
          <a:bodyPr/>
          <a:lstStyle/>
          <a:p>
            <a:pPr marL="72000" indent="0">
              <a:lnSpc>
                <a:spcPct val="100000"/>
              </a:lnSpc>
              <a:buNone/>
            </a:pPr>
            <a:r>
              <a:rPr lang="cs-CZ" sz="2400" dirty="0" err="1"/>
              <a:t>Block</a:t>
            </a:r>
            <a:r>
              <a:rPr lang="cs-CZ" sz="2400" dirty="0"/>
              <a:t> </a:t>
            </a:r>
            <a:r>
              <a:rPr lang="cs-CZ" sz="2400" dirty="0" err="1"/>
              <a:t>absorption</a:t>
            </a:r>
            <a:r>
              <a:rPr lang="cs-CZ" sz="2400" dirty="0"/>
              <a:t> </a:t>
            </a:r>
            <a:r>
              <a:rPr lang="cs-CZ" sz="2400" dirty="0" err="1"/>
              <a:t>of</a:t>
            </a:r>
            <a:r>
              <a:rPr lang="cs-CZ" sz="2400" dirty="0"/>
              <a:t> </a:t>
            </a:r>
            <a:r>
              <a:rPr lang="cs-CZ" sz="2400" dirty="0" err="1"/>
              <a:t>quinolones</a:t>
            </a:r>
            <a:r>
              <a:rPr lang="cs-CZ" sz="2400" dirty="0"/>
              <a:t>, </a:t>
            </a:r>
            <a:r>
              <a:rPr lang="cs-CZ" sz="2400" dirty="0" err="1"/>
              <a:t>tetracycline</a:t>
            </a:r>
            <a:r>
              <a:rPr lang="cs-CZ" sz="2400" dirty="0"/>
              <a:t>, and </a:t>
            </a:r>
            <a:r>
              <a:rPr lang="cs-CZ" sz="2400" dirty="0" err="1"/>
              <a:t>azithromycin</a:t>
            </a:r>
            <a:endParaRPr lang="cs-CZ" sz="2400" dirty="0"/>
          </a:p>
          <a:p>
            <a:pPr marL="72000" indent="0">
              <a:lnSpc>
                <a:spcPct val="100000"/>
              </a:lnSpc>
              <a:buNone/>
            </a:pPr>
            <a:r>
              <a:rPr lang="cs-CZ" sz="2400" dirty="0"/>
              <a:t> </a:t>
            </a:r>
          </a:p>
          <a:p>
            <a:pPr marL="72000" indent="0">
              <a:lnSpc>
                <a:spcPct val="100000"/>
              </a:lnSpc>
              <a:buNone/>
            </a:pPr>
            <a:r>
              <a:rPr lang="cs-CZ" sz="2400" dirty="0" err="1"/>
              <a:t>Reduces</a:t>
            </a:r>
            <a:r>
              <a:rPr lang="cs-CZ" sz="2400" dirty="0"/>
              <a:t> </a:t>
            </a:r>
            <a:r>
              <a:rPr lang="cs-CZ" sz="2400" dirty="0" err="1"/>
              <a:t>absorption</a:t>
            </a:r>
            <a:r>
              <a:rPr lang="cs-CZ" sz="2400" dirty="0"/>
              <a:t> </a:t>
            </a:r>
            <a:r>
              <a:rPr lang="cs-CZ" sz="2400" dirty="0" err="1"/>
              <a:t>of</a:t>
            </a:r>
            <a:r>
              <a:rPr lang="cs-CZ" sz="2400" dirty="0"/>
              <a:t> </a:t>
            </a:r>
            <a:r>
              <a:rPr lang="cs-CZ" sz="2400" dirty="0" err="1"/>
              <a:t>p.o</a:t>
            </a:r>
            <a:r>
              <a:rPr lang="cs-CZ" sz="2400" dirty="0"/>
              <a:t>. </a:t>
            </a:r>
            <a:r>
              <a:rPr lang="cs-CZ" sz="2400" dirty="0" err="1"/>
              <a:t>drugs</a:t>
            </a:r>
            <a:r>
              <a:rPr lang="cs-CZ" sz="2400" dirty="0"/>
              <a:t> (</a:t>
            </a:r>
            <a:r>
              <a:rPr lang="cs-CZ" sz="2400" dirty="0" err="1"/>
              <a:t>e.g</a:t>
            </a:r>
            <a:r>
              <a:rPr lang="cs-CZ" sz="2400" dirty="0"/>
              <a:t>. </a:t>
            </a:r>
            <a:r>
              <a:rPr lang="cs-CZ" sz="2400" dirty="0" err="1"/>
              <a:t>Metoprolole</a:t>
            </a:r>
            <a:r>
              <a:rPr lang="cs-CZ" sz="2400" dirty="0"/>
              <a:t>, </a:t>
            </a:r>
            <a:r>
              <a:rPr lang="cs-CZ" sz="2400" dirty="0" err="1"/>
              <a:t>delavirdine</a:t>
            </a:r>
            <a:r>
              <a:rPr lang="cs-CZ" sz="2400" dirty="0"/>
              <a:t>…) </a:t>
            </a:r>
          </a:p>
          <a:p>
            <a:pPr marL="72000" indent="0">
              <a:lnSpc>
                <a:spcPct val="100000"/>
              </a:lnSpc>
              <a:buNone/>
            </a:pPr>
            <a:r>
              <a:rPr lang="cs-CZ" sz="2400" dirty="0"/>
              <a:t> </a:t>
            </a:r>
          </a:p>
          <a:p>
            <a:pPr marL="72000" indent="0">
              <a:lnSpc>
                <a:spcPct val="100000"/>
              </a:lnSpc>
              <a:buNone/>
            </a:pPr>
            <a:r>
              <a:rPr lang="cs-CZ" sz="2400" dirty="0" err="1"/>
              <a:t>Reduces</a:t>
            </a:r>
            <a:r>
              <a:rPr lang="cs-CZ" sz="2400" dirty="0"/>
              <a:t> </a:t>
            </a:r>
            <a:r>
              <a:rPr lang="cs-CZ" sz="2400" dirty="0" err="1"/>
              <a:t>ketoconazole</a:t>
            </a:r>
            <a:r>
              <a:rPr lang="cs-CZ" sz="2400" dirty="0"/>
              <a:t> </a:t>
            </a:r>
            <a:r>
              <a:rPr lang="cs-CZ" sz="2400" dirty="0" err="1"/>
              <a:t>absorption</a:t>
            </a:r>
            <a:endParaRPr lang="cs-CZ" sz="2400" dirty="0"/>
          </a:p>
          <a:p>
            <a:pPr marL="72000" indent="0">
              <a:lnSpc>
                <a:spcPct val="100000"/>
              </a:lnSpc>
              <a:buNone/>
            </a:pPr>
            <a:r>
              <a:rPr lang="cs-CZ" sz="2400" dirty="0"/>
              <a:t> </a:t>
            </a:r>
          </a:p>
          <a:p>
            <a:pPr marL="72000" indent="0">
              <a:lnSpc>
                <a:spcPct val="100000"/>
              </a:lnSpc>
              <a:buNone/>
            </a:pPr>
            <a:endParaRPr lang="cs-CZ" sz="2400" dirty="0"/>
          </a:p>
          <a:p>
            <a:pPr marL="72000" indent="0">
              <a:lnSpc>
                <a:spcPct val="100000"/>
              </a:lnSpc>
              <a:buNone/>
            </a:pPr>
            <a:r>
              <a:rPr lang="cs-CZ" sz="2400" dirty="0" err="1"/>
              <a:t>Binds</a:t>
            </a:r>
            <a:r>
              <a:rPr lang="cs-CZ" sz="2400" dirty="0"/>
              <a:t> </a:t>
            </a:r>
            <a:r>
              <a:rPr lang="cs-CZ" sz="2400" dirty="0" err="1"/>
              <a:t>raloxifene</a:t>
            </a:r>
            <a:r>
              <a:rPr lang="cs-CZ" sz="2400" dirty="0"/>
              <a:t>, </a:t>
            </a:r>
            <a:r>
              <a:rPr lang="cs-CZ" sz="2400" dirty="0" err="1"/>
              <a:t>thyroid</a:t>
            </a:r>
            <a:r>
              <a:rPr lang="cs-CZ" sz="2400" dirty="0"/>
              <a:t> hormone, and digoxin </a:t>
            </a:r>
          </a:p>
        </p:txBody>
      </p:sp>
      <p:sp>
        <p:nvSpPr>
          <p:cNvPr id="8" name="Zástupný symbol pro obsah 1">
            <a:extLst>
              <a:ext uri="{FF2B5EF4-FFF2-40B4-BE49-F238E27FC236}">
                <a16:creationId xmlns:a16="http://schemas.microsoft.com/office/drawing/2014/main" id="{C5AC4D70-05C7-401B-9DE6-5F4A0037E2DE}"/>
              </a:ext>
            </a:extLst>
          </p:cNvPr>
          <p:cNvSpPr txBox="1">
            <a:spLocks/>
          </p:cNvSpPr>
          <p:nvPr/>
        </p:nvSpPr>
        <p:spPr>
          <a:xfrm>
            <a:off x="718800" y="1366764"/>
            <a:ext cx="9232074" cy="451576"/>
          </a:xfrm>
          <a:prstGeom prst="rect">
            <a:avLst/>
          </a:prstGeom>
        </p:spPr>
        <p:txBody>
          <a:bodyPr/>
          <a:lst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r>
              <a:rPr lang="en-US" kern="0" dirty="0">
                <a:solidFill>
                  <a:schemeClr val="accent1"/>
                </a:solidFill>
              </a:rPr>
              <a:t>DDIs Can Occur in the GI Tract</a:t>
            </a:r>
            <a:endParaRPr lang="cs-CZ" kern="0" dirty="0">
              <a:solidFill>
                <a:schemeClr val="accent1"/>
              </a:solidFill>
            </a:endParaRPr>
          </a:p>
        </p:txBody>
      </p:sp>
      <p:sp>
        <p:nvSpPr>
          <p:cNvPr id="9" name="Šipka: doprava 8">
            <a:extLst>
              <a:ext uri="{FF2B5EF4-FFF2-40B4-BE49-F238E27FC236}">
                <a16:creationId xmlns:a16="http://schemas.microsoft.com/office/drawing/2014/main" id="{148AB951-6FBB-4235-B7B0-505BC53D75BF}"/>
              </a:ext>
            </a:extLst>
          </p:cNvPr>
          <p:cNvSpPr/>
          <p:nvPr/>
        </p:nvSpPr>
        <p:spPr bwMode="auto">
          <a:xfrm>
            <a:off x="5991213" y="2178632"/>
            <a:ext cx="672477" cy="340784"/>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0" name="Šipka: doprava 9">
            <a:extLst>
              <a:ext uri="{FF2B5EF4-FFF2-40B4-BE49-F238E27FC236}">
                <a16:creationId xmlns:a16="http://schemas.microsoft.com/office/drawing/2014/main" id="{71C78582-DD61-4E0C-868B-6A5FEE7477A7}"/>
              </a:ext>
            </a:extLst>
          </p:cNvPr>
          <p:cNvSpPr/>
          <p:nvPr/>
        </p:nvSpPr>
        <p:spPr bwMode="auto">
          <a:xfrm>
            <a:off x="5991213" y="3251768"/>
            <a:ext cx="672477" cy="340784"/>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1" name="Šipka: doprava 10">
            <a:extLst>
              <a:ext uri="{FF2B5EF4-FFF2-40B4-BE49-F238E27FC236}">
                <a16:creationId xmlns:a16="http://schemas.microsoft.com/office/drawing/2014/main" id="{4D76DE34-6618-4C60-B5A1-4BCB5C5E74C2}"/>
              </a:ext>
            </a:extLst>
          </p:cNvPr>
          <p:cNvSpPr/>
          <p:nvPr/>
        </p:nvSpPr>
        <p:spPr bwMode="auto">
          <a:xfrm>
            <a:off x="5991213" y="4338584"/>
            <a:ext cx="672477" cy="340784"/>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2" name="Šipka: doprava 11">
            <a:extLst>
              <a:ext uri="{FF2B5EF4-FFF2-40B4-BE49-F238E27FC236}">
                <a16:creationId xmlns:a16="http://schemas.microsoft.com/office/drawing/2014/main" id="{BB96CF0E-CA6C-441F-819E-B20BE5C471D1}"/>
              </a:ext>
            </a:extLst>
          </p:cNvPr>
          <p:cNvSpPr/>
          <p:nvPr/>
        </p:nvSpPr>
        <p:spPr bwMode="auto">
          <a:xfrm>
            <a:off x="5991213" y="5410844"/>
            <a:ext cx="672477" cy="340784"/>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pic>
        <p:nvPicPr>
          <p:cNvPr id="13" name="Zvuk 12">
            <a:hlinkClick r:id="" action="ppaction://media"/>
            <a:extLst>
              <a:ext uri="{FF2B5EF4-FFF2-40B4-BE49-F238E27FC236}">
                <a16:creationId xmlns:a16="http://schemas.microsoft.com/office/drawing/2014/main" id="{1AA55CC4-B281-4884-8126-0DD352E1AE8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594427095"/>
      </p:ext>
    </p:extLst>
  </p:cSld>
  <p:clrMapOvr>
    <a:masterClrMapping/>
  </p:clrMapOvr>
  <mc:AlternateContent xmlns:mc="http://schemas.openxmlformats.org/markup-compatibility/2006">
    <mc:Choice xmlns:p14="http://schemas.microsoft.com/office/powerpoint/2010/main" Requires="p14">
      <p:transition spd="slow" p14:dur="2000" advTm="76713"/>
    </mc:Choice>
    <mc:Fallback>
      <p:transition spd="slow" advTm="76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720000" y="1692002"/>
            <a:ext cx="11027500" cy="1508398"/>
          </a:xfrm>
        </p:spPr>
        <p:txBody>
          <a:bodyPr/>
          <a:lstStyle/>
          <a:p>
            <a:r>
              <a:rPr lang="cs-CZ" b="1" dirty="0" err="1">
                <a:solidFill>
                  <a:srgbClr val="FF0000"/>
                </a:solidFill>
              </a:rPr>
              <a:t>Tetracyclines</a:t>
            </a:r>
            <a:r>
              <a:rPr lang="cs-CZ" b="1" dirty="0">
                <a:solidFill>
                  <a:srgbClr val="FF0000"/>
                </a:solidFill>
              </a:rPr>
              <a:t>, </a:t>
            </a:r>
            <a:r>
              <a:rPr lang="cs-CZ" b="1" dirty="0" err="1">
                <a:solidFill>
                  <a:srgbClr val="FF0000"/>
                </a:solidFill>
              </a:rPr>
              <a:t>Quinolones</a:t>
            </a:r>
            <a:r>
              <a:rPr lang="cs-CZ" b="1" dirty="0">
                <a:solidFill>
                  <a:srgbClr val="FF0000"/>
                </a:solidFill>
              </a:rPr>
              <a:t> </a:t>
            </a:r>
            <a:r>
              <a:rPr lang="cs-CZ" dirty="0" err="1"/>
              <a:t>interact</a:t>
            </a:r>
            <a:r>
              <a:rPr lang="cs-CZ" dirty="0"/>
              <a:t> </a:t>
            </a:r>
            <a:r>
              <a:rPr lang="cs-CZ" dirty="0" err="1"/>
              <a:t>with</a:t>
            </a:r>
            <a:r>
              <a:rPr lang="cs-CZ" dirty="0"/>
              <a:t> </a:t>
            </a:r>
            <a:r>
              <a:rPr lang="cs-CZ" b="1" dirty="0">
                <a:solidFill>
                  <a:srgbClr val="FF0000"/>
                </a:solidFill>
              </a:rPr>
              <a:t>iron, </a:t>
            </a:r>
            <a:r>
              <a:rPr lang="cs-CZ" b="1" dirty="0" err="1">
                <a:solidFill>
                  <a:srgbClr val="FF0000"/>
                </a:solidFill>
              </a:rPr>
              <a:t>calcium</a:t>
            </a:r>
            <a:r>
              <a:rPr lang="cs-CZ" b="1" dirty="0">
                <a:solidFill>
                  <a:srgbClr val="FF0000"/>
                </a:solidFill>
              </a:rPr>
              <a:t>, magnesium, aluminium </a:t>
            </a:r>
            <a:r>
              <a:rPr lang="cs-CZ" b="1" dirty="0" err="1">
                <a:solidFill>
                  <a:srgbClr val="FF0000"/>
                </a:solidFill>
              </a:rPr>
              <a:t>preparations</a:t>
            </a:r>
            <a:r>
              <a:rPr lang="cs-CZ" dirty="0"/>
              <a:t> (antacid - </a:t>
            </a:r>
            <a:r>
              <a:rPr lang="cs-CZ" dirty="0" err="1"/>
              <a:t>aluminum</a:t>
            </a:r>
            <a:r>
              <a:rPr lang="cs-CZ" dirty="0"/>
              <a:t> </a:t>
            </a:r>
            <a:r>
              <a:rPr lang="cs-CZ" dirty="0" err="1"/>
              <a:t>or</a:t>
            </a:r>
            <a:r>
              <a:rPr lang="cs-CZ" dirty="0"/>
              <a:t> magnesium hydroxide) </a:t>
            </a:r>
            <a:r>
              <a:rPr lang="cs-CZ" dirty="0" err="1"/>
              <a:t>or</a:t>
            </a:r>
            <a:r>
              <a:rPr lang="cs-CZ" dirty="0"/>
              <a:t> </a:t>
            </a:r>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19</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Complexation</a:t>
            </a:r>
            <a:r>
              <a:rPr lang="cs-CZ" dirty="0"/>
              <a:t> </a:t>
            </a:r>
            <a:r>
              <a:rPr lang="cs-CZ" dirty="0" err="1"/>
              <a:t>or</a:t>
            </a:r>
            <a:r>
              <a:rPr lang="cs-CZ" dirty="0"/>
              <a:t> </a:t>
            </a:r>
            <a:r>
              <a:rPr lang="cs-CZ" dirty="0" err="1"/>
              <a:t>chelation</a:t>
            </a:r>
            <a:endParaRPr lang="cs-CZ" dirty="0"/>
          </a:p>
        </p:txBody>
      </p:sp>
      <p:sp>
        <p:nvSpPr>
          <p:cNvPr id="5" name="Obdélník 4">
            <a:extLst>
              <a:ext uri="{FF2B5EF4-FFF2-40B4-BE49-F238E27FC236}">
                <a16:creationId xmlns:a16="http://schemas.microsoft.com/office/drawing/2014/main" id="{AC04A2F2-4D6A-4223-87A6-5283000726D8}"/>
              </a:ext>
            </a:extLst>
          </p:cNvPr>
          <p:cNvSpPr/>
          <p:nvPr/>
        </p:nvSpPr>
        <p:spPr>
          <a:xfrm>
            <a:off x="6514598" y="3114337"/>
            <a:ext cx="3799438" cy="461665"/>
          </a:xfrm>
          <a:prstGeom prst="rect">
            <a:avLst/>
          </a:prstGeom>
          <a:ln w="38100">
            <a:solidFill>
              <a:srgbClr val="F01928"/>
            </a:solidFill>
          </a:ln>
        </p:spPr>
        <p:txBody>
          <a:bodyPr wrap="none">
            <a:spAutoFit/>
          </a:bodyPr>
          <a:lstStyle/>
          <a:p>
            <a:r>
              <a:rPr lang="cs-CZ" b="1" dirty="0" err="1"/>
              <a:t>Unabsorpable</a:t>
            </a:r>
            <a:r>
              <a:rPr lang="cs-CZ" b="1" dirty="0"/>
              <a:t> </a:t>
            </a:r>
            <a:r>
              <a:rPr lang="cs-CZ" b="1" dirty="0" err="1"/>
              <a:t>complex</a:t>
            </a:r>
            <a:r>
              <a:rPr lang="cs-CZ" b="1" dirty="0"/>
              <a:t> </a:t>
            </a:r>
          </a:p>
        </p:txBody>
      </p:sp>
      <p:sp>
        <p:nvSpPr>
          <p:cNvPr id="7" name="Obdélník 6">
            <a:extLst>
              <a:ext uri="{FF2B5EF4-FFF2-40B4-BE49-F238E27FC236}">
                <a16:creationId xmlns:a16="http://schemas.microsoft.com/office/drawing/2014/main" id="{33469244-0C58-4B85-99A1-DDAD13772339}"/>
              </a:ext>
            </a:extLst>
          </p:cNvPr>
          <p:cNvSpPr/>
          <p:nvPr/>
        </p:nvSpPr>
        <p:spPr>
          <a:xfrm>
            <a:off x="2413503" y="3114338"/>
            <a:ext cx="6096000" cy="461665"/>
          </a:xfrm>
          <a:prstGeom prst="rect">
            <a:avLst/>
          </a:prstGeom>
        </p:spPr>
        <p:txBody>
          <a:bodyPr>
            <a:spAutoFit/>
          </a:bodyPr>
          <a:lstStyle/>
          <a:p>
            <a:pPr marL="72000" indent="0">
              <a:buNone/>
            </a:pPr>
            <a:r>
              <a:rPr lang="cs-CZ" b="1" dirty="0" err="1">
                <a:solidFill>
                  <a:srgbClr val="FF0000"/>
                </a:solidFill>
              </a:rPr>
              <a:t>milk</a:t>
            </a:r>
            <a:r>
              <a:rPr lang="cs-CZ" b="1" dirty="0">
                <a:solidFill>
                  <a:srgbClr val="FF0000"/>
                </a:solidFill>
              </a:rPr>
              <a:t> (Ca</a:t>
            </a:r>
            <a:r>
              <a:rPr lang="cs-CZ" b="1" baseline="30000" dirty="0">
                <a:solidFill>
                  <a:srgbClr val="FF0000"/>
                </a:solidFill>
              </a:rPr>
              <a:t>2+</a:t>
            </a:r>
            <a:r>
              <a:rPr lang="cs-CZ" b="1" dirty="0">
                <a:solidFill>
                  <a:srgbClr val="FF0000"/>
                </a:solidFill>
              </a:rPr>
              <a:t>) </a:t>
            </a:r>
          </a:p>
        </p:txBody>
      </p:sp>
      <p:sp>
        <p:nvSpPr>
          <p:cNvPr id="8" name="Obdélník 7">
            <a:extLst>
              <a:ext uri="{FF2B5EF4-FFF2-40B4-BE49-F238E27FC236}">
                <a16:creationId xmlns:a16="http://schemas.microsoft.com/office/drawing/2014/main" id="{5FEA0AB1-05D3-4E68-87F2-4BD06BB17002}"/>
              </a:ext>
            </a:extLst>
          </p:cNvPr>
          <p:cNvSpPr/>
          <p:nvPr/>
        </p:nvSpPr>
        <p:spPr>
          <a:xfrm>
            <a:off x="2959100" y="4840593"/>
            <a:ext cx="6096000" cy="1015663"/>
          </a:xfrm>
          <a:prstGeom prst="rect">
            <a:avLst/>
          </a:prstGeom>
          <a:solidFill>
            <a:srgbClr val="FFC000"/>
          </a:solidFill>
          <a:ln w="28575">
            <a:solidFill>
              <a:srgbClr val="FF0000"/>
            </a:solidFill>
          </a:ln>
        </p:spPr>
        <p:txBody>
          <a:bodyPr>
            <a:spAutoFit/>
          </a:bodyPr>
          <a:lstStyle/>
          <a:p>
            <a:pPr marL="72000" indent="0">
              <a:buNone/>
            </a:pPr>
            <a:r>
              <a:rPr lang="cs-CZ" sz="2000" dirty="0" err="1"/>
              <a:t>Decrease</a:t>
            </a:r>
            <a:r>
              <a:rPr lang="cs-CZ" sz="2000" dirty="0"/>
              <a:t> </a:t>
            </a:r>
            <a:r>
              <a:rPr lang="cs-CZ" sz="2000" dirty="0" err="1"/>
              <a:t>absorption</a:t>
            </a:r>
            <a:r>
              <a:rPr lang="cs-CZ" sz="2000" dirty="0"/>
              <a:t> </a:t>
            </a:r>
            <a:r>
              <a:rPr lang="cs-CZ" sz="2000" dirty="0" err="1"/>
              <a:t>of</a:t>
            </a:r>
            <a:r>
              <a:rPr lang="cs-CZ" sz="2000" dirty="0"/>
              <a:t> </a:t>
            </a:r>
            <a:r>
              <a:rPr lang="cs-CZ" sz="2000" dirty="0" err="1"/>
              <a:t>ciprofloxacin</a:t>
            </a:r>
            <a:r>
              <a:rPr lang="cs-CZ" sz="2000" dirty="0"/>
              <a:t> by 85% </a:t>
            </a:r>
            <a:r>
              <a:rPr lang="cs-CZ" sz="2000" dirty="0" err="1"/>
              <a:t>due</a:t>
            </a:r>
            <a:r>
              <a:rPr lang="cs-CZ" sz="2000" dirty="0"/>
              <a:t> to </a:t>
            </a:r>
            <a:r>
              <a:rPr lang="cs-CZ" sz="2000" dirty="0" err="1"/>
              <a:t>chelation</a:t>
            </a:r>
            <a:r>
              <a:rPr lang="cs-CZ" sz="2000" dirty="0"/>
              <a:t> </a:t>
            </a:r>
            <a:r>
              <a:rPr lang="cs-CZ" sz="2000" dirty="0" err="1"/>
              <a:t>carbo</a:t>
            </a:r>
            <a:r>
              <a:rPr lang="cs-CZ" sz="2000" dirty="0"/>
              <a:t> </a:t>
            </a:r>
            <a:r>
              <a:rPr lang="cs-CZ" sz="2000" dirty="0" err="1"/>
              <a:t>medicinalis</a:t>
            </a:r>
            <a:r>
              <a:rPr lang="cs-CZ" sz="2000" dirty="0"/>
              <a:t> (</a:t>
            </a:r>
            <a:r>
              <a:rPr lang="cs-CZ" sz="2000" dirty="0" err="1"/>
              <a:t>coal</a:t>
            </a:r>
            <a:r>
              <a:rPr lang="cs-CZ" sz="2000" dirty="0"/>
              <a:t>), </a:t>
            </a:r>
            <a:r>
              <a:rPr lang="cs-CZ" sz="2000" dirty="0" err="1"/>
              <a:t>diosmectin</a:t>
            </a:r>
            <a:r>
              <a:rPr lang="cs-CZ" sz="2000" dirty="0"/>
              <a:t> – </a:t>
            </a:r>
            <a:r>
              <a:rPr lang="cs-CZ" sz="2000" dirty="0" err="1"/>
              <a:t>readsorption</a:t>
            </a:r>
            <a:r>
              <a:rPr lang="cs-CZ" sz="2000" dirty="0"/>
              <a:t> </a:t>
            </a:r>
            <a:r>
              <a:rPr lang="cs-CZ" sz="2000" dirty="0" err="1"/>
              <a:t>of</a:t>
            </a:r>
            <a:r>
              <a:rPr lang="cs-CZ" sz="2000" dirty="0"/>
              <a:t> </a:t>
            </a:r>
            <a:r>
              <a:rPr lang="cs-CZ" sz="2000" dirty="0" err="1"/>
              <a:t>other</a:t>
            </a:r>
            <a:r>
              <a:rPr lang="cs-CZ" sz="2000" dirty="0"/>
              <a:t> </a:t>
            </a:r>
            <a:r>
              <a:rPr lang="cs-CZ" sz="2000" dirty="0" err="1"/>
              <a:t>drugs</a:t>
            </a:r>
            <a:r>
              <a:rPr lang="cs-CZ" sz="2000" dirty="0"/>
              <a:t> </a:t>
            </a:r>
          </a:p>
        </p:txBody>
      </p:sp>
      <p:sp>
        <p:nvSpPr>
          <p:cNvPr id="9" name="Šipka: doprava 8">
            <a:extLst>
              <a:ext uri="{FF2B5EF4-FFF2-40B4-BE49-F238E27FC236}">
                <a16:creationId xmlns:a16="http://schemas.microsoft.com/office/drawing/2014/main" id="{567316F0-428B-4A69-A20C-B7D212A210BD}"/>
              </a:ext>
            </a:extLst>
          </p:cNvPr>
          <p:cNvSpPr/>
          <p:nvPr/>
        </p:nvSpPr>
        <p:spPr bwMode="auto">
          <a:xfrm>
            <a:off x="4731253" y="3206319"/>
            <a:ext cx="1460500" cy="300877"/>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0" name="Šipka: dolů 9">
            <a:extLst>
              <a:ext uri="{FF2B5EF4-FFF2-40B4-BE49-F238E27FC236}">
                <a16:creationId xmlns:a16="http://schemas.microsoft.com/office/drawing/2014/main" id="{17792858-55E8-451C-8ACC-F80EB1C423F8}"/>
              </a:ext>
            </a:extLst>
          </p:cNvPr>
          <p:cNvSpPr/>
          <p:nvPr/>
        </p:nvSpPr>
        <p:spPr bwMode="auto">
          <a:xfrm>
            <a:off x="5219700" y="3823573"/>
            <a:ext cx="876300" cy="948213"/>
          </a:xfrm>
          <a:prstGeom prst="down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pic>
        <p:nvPicPr>
          <p:cNvPr id="11" name="Zvuk 10">
            <a:hlinkClick r:id="" action="ppaction://media"/>
            <a:extLst>
              <a:ext uri="{FF2B5EF4-FFF2-40B4-BE49-F238E27FC236}">
                <a16:creationId xmlns:a16="http://schemas.microsoft.com/office/drawing/2014/main" id="{7941BCB5-CAD4-4062-867D-EA6EC05724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37165437"/>
      </p:ext>
    </p:extLst>
  </p:cSld>
  <p:clrMapOvr>
    <a:masterClrMapping/>
  </p:clrMapOvr>
  <mc:AlternateContent xmlns:mc="http://schemas.openxmlformats.org/markup-compatibility/2006">
    <mc:Choice xmlns:p14="http://schemas.microsoft.com/office/powerpoint/2010/main" Requires="p14">
      <p:transition spd="slow" p14:dur="2000" advTm="43590"/>
    </mc:Choice>
    <mc:Fallback>
      <p:transition spd="slow" advTm="43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a:t>
            </a:fld>
            <a:endParaRPr lang="cs-CZ" altLang="cs-CZ" dirty="0"/>
          </a:p>
        </p:txBody>
      </p:sp>
      <p:sp>
        <p:nvSpPr>
          <p:cNvPr id="4" name="Nadpis 3"/>
          <p:cNvSpPr>
            <a:spLocks noGrp="1"/>
          </p:cNvSpPr>
          <p:nvPr>
            <p:ph type="title"/>
          </p:nvPr>
        </p:nvSpPr>
        <p:spPr>
          <a:xfrm>
            <a:off x="720000" y="317137"/>
            <a:ext cx="10753200" cy="451576"/>
          </a:xfrm>
        </p:spPr>
        <p:txBody>
          <a:bodyPr/>
          <a:lstStyle/>
          <a:p>
            <a:r>
              <a:rPr lang="cs-CZ" dirty="0"/>
              <a:t>Agenda</a:t>
            </a:r>
          </a:p>
        </p:txBody>
      </p:sp>
      <p:sp>
        <p:nvSpPr>
          <p:cNvPr id="5" name="Zástupný symbol pro obsah 4"/>
          <p:cNvSpPr>
            <a:spLocks noGrp="1"/>
          </p:cNvSpPr>
          <p:nvPr>
            <p:ph idx="1"/>
          </p:nvPr>
        </p:nvSpPr>
        <p:spPr>
          <a:xfrm>
            <a:off x="666000" y="768714"/>
            <a:ext cx="10753200" cy="4621994"/>
          </a:xfrm>
        </p:spPr>
        <p:txBody>
          <a:bodyPr/>
          <a:lstStyle/>
          <a:p>
            <a:r>
              <a:rPr lang="cs-CZ" dirty="0" err="1"/>
              <a:t>Drug</a:t>
            </a:r>
            <a:r>
              <a:rPr lang="cs-CZ" dirty="0"/>
              <a:t> </a:t>
            </a:r>
            <a:r>
              <a:rPr lang="cs-CZ" dirty="0" err="1"/>
              <a:t>interactions</a:t>
            </a:r>
            <a:r>
              <a:rPr lang="cs-CZ" dirty="0"/>
              <a:t> (DDI) - terminology  </a:t>
            </a:r>
          </a:p>
          <a:p>
            <a:r>
              <a:rPr lang="cs-CZ" dirty="0" err="1"/>
              <a:t>Pharmacokinetic</a:t>
            </a:r>
            <a:r>
              <a:rPr lang="cs-CZ" dirty="0"/>
              <a:t> DDI – </a:t>
            </a:r>
            <a:r>
              <a:rPr lang="cs-CZ" dirty="0" err="1"/>
              <a:t>examples</a:t>
            </a:r>
            <a:r>
              <a:rPr lang="cs-CZ" dirty="0"/>
              <a:t> </a:t>
            </a:r>
          </a:p>
          <a:p>
            <a:pPr lvl="1"/>
            <a:r>
              <a:rPr lang="cs-CZ" dirty="0" err="1"/>
              <a:t>Absorption</a:t>
            </a:r>
            <a:r>
              <a:rPr lang="cs-CZ" dirty="0"/>
              <a:t>  </a:t>
            </a:r>
          </a:p>
          <a:p>
            <a:pPr lvl="1"/>
            <a:r>
              <a:rPr lang="cs-CZ" dirty="0" err="1"/>
              <a:t>Distribution</a:t>
            </a:r>
            <a:r>
              <a:rPr lang="cs-CZ" dirty="0"/>
              <a:t>  </a:t>
            </a:r>
          </a:p>
          <a:p>
            <a:pPr lvl="1"/>
            <a:r>
              <a:rPr lang="cs-CZ" dirty="0" err="1"/>
              <a:t>Metabolism</a:t>
            </a:r>
            <a:r>
              <a:rPr lang="cs-CZ" dirty="0"/>
              <a:t>  </a:t>
            </a:r>
          </a:p>
          <a:p>
            <a:pPr lvl="1"/>
            <a:r>
              <a:rPr lang="cs-CZ" dirty="0" err="1"/>
              <a:t>Elimination</a:t>
            </a:r>
            <a:r>
              <a:rPr lang="cs-CZ" dirty="0"/>
              <a:t> </a:t>
            </a:r>
          </a:p>
          <a:p>
            <a:r>
              <a:rPr lang="cs-CZ" dirty="0" err="1"/>
              <a:t>Pharmacodynamic</a:t>
            </a:r>
            <a:r>
              <a:rPr lang="cs-CZ" dirty="0"/>
              <a:t> DDI - </a:t>
            </a:r>
            <a:r>
              <a:rPr lang="cs-CZ" dirty="0" err="1"/>
              <a:t>examples</a:t>
            </a:r>
            <a:r>
              <a:rPr lang="cs-CZ" dirty="0"/>
              <a:t>  </a:t>
            </a:r>
          </a:p>
          <a:p>
            <a:r>
              <a:rPr lang="cs-CZ" dirty="0" err="1"/>
              <a:t>Pharmaceutical</a:t>
            </a:r>
            <a:r>
              <a:rPr lang="cs-CZ" dirty="0"/>
              <a:t> DDI - </a:t>
            </a:r>
            <a:r>
              <a:rPr lang="cs-CZ" dirty="0" err="1"/>
              <a:t>examples</a:t>
            </a:r>
            <a:endParaRPr lang="cs-CZ" dirty="0"/>
          </a:p>
          <a:p>
            <a:r>
              <a:rPr lang="cs-CZ" dirty="0" err="1"/>
              <a:t>Drug</a:t>
            </a:r>
            <a:r>
              <a:rPr lang="cs-CZ" dirty="0"/>
              <a:t> </a:t>
            </a:r>
            <a:r>
              <a:rPr lang="cs-CZ" dirty="0" err="1"/>
              <a:t>interactions</a:t>
            </a:r>
            <a:r>
              <a:rPr lang="cs-CZ" dirty="0"/>
              <a:t> </a:t>
            </a:r>
            <a:r>
              <a:rPr lang="cs-CZ" dirty="0" err="1"/>
              <a:t>with</a:t>
            </a:r>
            <a:r>
              <a:rPr lang="cs-CZ" dirty="0"/>
              <a:t> food, </a:t>
            </a:r>
            <a:r>
              <a:rPr lang="cs-CZ" dirty="0" err="1"/>
              <a:t>beverages</a:t>
            </a:r>
            <a:r>
              <a:rPr lang="cs-CZ" dirty="0"/>
              <a:t>, </a:t>
            </a:r>
            <a:r>
              <a:rPr lang="cs-CZ" dirty="0" err="1"/>
              <a:t>herbs</a:t>
            </a:r>
            <a:r>
              <a:rPr lang="cs-CZ" dirty="0"/>
              <a:t>  </a:t>
            </a:r>
          </a:p>
          <a:p>
            <a:r>
              <a:rPr lang="cs-CZ" dirty="0" err="1"/>
              <a:t>Recommendation</a:t>
            </a:r>
            <a:r>
              <a:rPr lang="cs-CZ" dirty="0"/>
              <a:t>  </a:t>
            </a:r>
          </a:p>
          <a:p>
            <a:r>
              <a:rPr lang="cs-CZ" dirty="0" err="1"/>
              <a:t>Summary</a:t>
            </a:r>
            <a:endParaRPr lang="cs-CZ" dirty="0"/>
          </a:p>
        </p:txBody>
      </p:sp>
      <p:pic>
        <p:nvPicPr>
          <p:cNvPr id="2" name="Zvuk 1">
            <a:hlinkClick r:id="" action="ppaction://media"/>
            <a:extLst>
              <a:ext uri="{FF2B5EF4-FFF2-40B4-BE49-F238E27FC236}">
                <a16:creationId xmlns:a16="http://schemas.microsoft.com/office/drawing/2014/main" id="{A5C358D6-50CF-4E38-B1C0-177EA7F9A2C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
        <p:nvSpPr>
          <p:cNvPr id="6" name="Zástupný symbol pro zápatí 5">
            <a:extLst>
              <a:ext uri="{FF2B5EF4-FFF2-40B4-BE49-F238E27FC236}">
                <a16:creationId xmlns:a16="http://schemas.microsoft.com/office/drawing/2014/main" id="{3F040D18-C3E4-4151-96E1-A1175B3A2043}"/>
              </a:ext>
            </a:extLst>
          </p:cNvPr>
          <p:cNvSpPr>
            <a:spLocks noGrp="1"/>
          </p:cNvSpPr>
          <p:nvPr>
            <p:ph type="ftr" sz="quarter" idx="10"/>
          </p:nvPr>
        </p:nvSpPr>
        <p:spPr/>
        <p:txBody>
          <a:bodyPr/>
          <a:lstStyle/>
          <a:p>
            <a:r>
              <a:rPr lang="en-US"/>
              <a:t>Drug interactions / Department of Pharmacology</a:t>
            </a:r>
            <a:endParaRPr lang="en-US" dirty="0"/>
          </a:p>
        </p:txBody>
      </p:sp>
    </p:spTree>
    <p:custDataLst>
      <p:tags r:id="rId1"/>
    </p:custDataLst>
    <p:extLst>
      <p:ext uri="{BB962C8B-B14F-4D97-AF65-F5344CB8AC3E}">
        <p14:creationId xmlns:p14="http://schemas.microsoft.com/office/powerpoint/2010/main" val="2094226175"/>
      </p:ext>
    </p:extLst>
  </p:cSld>
  <p:clrMapOvr>
    <a:masterClrMapping/>
  </p:clrMapOvr>
  <mc:AlternateContent xmlns:mc="http://schemas.openxmlformats.org/markup-compatibility/2006">
    <mc:Choice xmlns:p14="http://schemas.microsoft.com/office/powerpoint/2010/main" Requires="p14">
      <p:transition spd="slow" p14:dur="2000" advTm="28202"/>
    </mc:Choice>
    <mc:Fallback>
      <p:transition spd="slow" advTm="28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720000" y="1692002"/>
            <a:ext cx="10753200" cy="632098"/>
          </a:xfrm>
        </p:spPr>
        <p:txBody>
          <a:bodyPr/>
          <a:lstStyle/>
          <a:p>
            <a:pPr marL="72000" indent="0">
              <a:buNone/>
            </a:pPr>
            <a:r>
              <a:rPr lang="cs-CZ" b="1" dirty="0" err="1">
                <a:solidFill>
                  <a:srgbClr val="FF0000"/>
                </a:solidFill>
              </a:rPr>
              <a:t>Antineoplastic</a:t>
            </a:r>
            <a:r>
              <a:rPr lang="cs-CZ" b="1" dirty="0">
                <a:solidFill>
                  <a:srgbClr val="FF0000"/>
                </a:solidFill>
              </a:rPr>
              <a:t> </a:t>
            </a:r>
            <a:r>
              <a:rPr lang="cs-CZ" b="1" dirty="0" err="1">
                <a:solidFill>
                  <a:srgbClr val="FF0000"/>
                </a:solidFill>
              </a:rPr>
              <a:t>agents</a:t>
            </a:r>
            <a:r>
              <a:rPr lang="cs-CZ" b="1" dirty="0">
                <a:solidFill>
                  <a:srgbClr val="FF0000"/>
                </a:solidFill>
              </a:rPr>
              <a:t> </a:t>
            </a:r>
            <a:r>
              <a:rPr lang="cs-CZ" dirty="0" err="1"/>
              <a:t>cyclophosphamide</a:t>
            </a:r>
            <a:r>
              <a:rPr lang="cs-CZ" dirty="0"/>
              <a:t>, </a:t>
            </a:r>
            <a:r>
              <a:rPr lang="cs-CZ" dirty="0" err="1"/>
              <a:t>vincristine</a:t>
            </a:r>
            <a:r>
              <a:rPr lang="cs-CZ" dirty="0"/>
              <a:t>, </a:t>
            </a:r>
            <a:r>
              <a:rPr lang="cs-CZ" dirty="0" err="1"/>
              <a:t>procarbazin</a:t>
            </a:r>
            <a:endParaRPr lang="cs-CZ" dirty="0"/>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20</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a:t>4. </a:t>
            </a:r>
            <a:r>
              <a:rPr lang="cs-CZ" dirty="0" err="1"/>
              <a:t>Drug-induced</a:t>
            </a:r>
            <a:r>
              <a:rPr lang="cs-CZ" dirty="0"/>
              <a:t> </a:t>
            </a:r>
            <a:r>
              <a:rPr lang="cs-CZ" dirty="0" err="1"/>
              <a:t>mucosal</a:t>
            </a:r>
            <a:r>
              <a:rPr lang="cs-CZ" dirty="0"/>
              <a:t> </a:t>
            </a:r>
            <a:r>
              <a:rPr lang="cs-CZ" dirty="0" err="1"/>
              <a:t>damage</a:t>
            </a:r>
            <a:endParaRPr lang="cs-CZ" dirty="0"/>
          </a:p>
        </p:txBody>
      </p:sp>
      <p:sp>
        <p:nvSpPr>
          <p:cNvPr id="5" name="Šipka: dolů 4">
            <a:extLst>
              <a:ext uri="{FF2B5EF4-FFF2-40B4-BE49-F238E27FC236}">
                <a16:creationId xmlns:a16="http://schemas.microsoft.com/office/drawing/2014/main" id="{1E357D57-2427-432E-90C4-8786BD692BE4}"/>
              </a:ext>
            </a:extLst>
          </p:cNvPr>
          <p:cNvSpPr/>
          <p:nvPr/>
        </p:nvSpPr>
        <p:spPr bwMode="auto">
          <a:xfrm>
            <a:off x="5041900" y="2590800"/>
            <a:ext cx="965200" cy="1282700"/>
          </a:xfrm>
          <a:prstGeom prst="down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 name="TextovéPole 6">
            <a:extLst>
              <a:ext uri="{FF2B5EF4-FFF2-40B4-BE49-F238E27FC236}">
                <a16:creationId xmlns:a16="http://schemas.microsoft.com/office/drawing/2014/main" id="{CFFBB021-1E42-4BE9-9101-327B1A995879}"/>
              </a:ext>
            </a:extLst>
          </p:cNvPr>
          <p:cNvSpPr txBox="1"/>
          <p:nvPr/>
        </p:nvSpPr>
        <p:spPr>
          <a:xfrm>
            <a:off x="3568700" y="4140200"/>
            <a:ext cx="4648200" cy="830997"/>
          </a:xfrm>
          <a:prstGeom prst="rect">
            <a:avLst/>
          </a:prstGeom>
          <a:solidFill>
            <a:srgbClr val="FFC000"/>
          </a:solidFill>
          <a:ln w="28575">
            <a:solidFill>
              <a:srgbClr val="F01928"/>
            </a:solidFill>
          </a:ln>
        </p:spPr>
        <p:txBody>
          <a:bodyPr wrap="square" rtlCol="0">
            <a:spAutoFit/>
          </a:bodyPr>
          <a:lstStyle/>
          <a:p>
            <a:r>
              <a:rPr lang="cs-CZ" dirty="0" err="1"/>
              <a:t>Inhibit</a:t>
            </a:r>
            <a:r>
              <a:rPr lang="cs-CZ" dirty="0"/>
              <a:t> </a:t>
            </a:r>
            <a:r>
              <a:rPr lang="cs-CZ" dirty="0" err="1"/>
              <a:t>absorption</a:t>
            </a:r>
            <a:r>
              <a:rPr lang="cs-CZ" dirty="0"/>
              <a:t> </a:t>
            </a:r>
            <a:r>
              <a:rPr lang="cs-CZ" dirty="0" err="1"/>
              <a:t>of</a:t>
            </a:r>
            <a:r>
              <a:rPr lang="cs-CZ" dirty="0"/>
              <a:t> </a:t>
            </a:r>
            <a:r>
              <a:rPr lang="cs-CZ" dirty="0" err="1"/>
              <a:t>several</a:t>
            </a:r>
            <a:r>
              <a:rPr lang="cs-CZ" dirty="0"/>
              <a:t> </a:t>
            </a:r>
            <a:r>
              <a:rPr lang="cs-CZ" dirty="0" err="1"/>
              <a:t>drugs</a:t>
            </a:r>
            <a:r>
              <a:rPr lang="cs-CZ" dirty="0"/>
              <a:t> such as digoxin</a:t>
            </a:r>
          </a:p>
        </p:txBody>
      </p:sp>
      <p:pic>
        <p:nvPicPr>
          <p:cNvPr id="8" name="Zvuk 7">
            <a:hlinkClick r:id="" action="ppaction://media"/>
            <a:extLst>
              <a:ext uri="{FF2B5EF4-FFF2-40B4-BE49-F238E27FC236}">
                <a16:creationId xmlns:a16="http://schemas.microsoft.com/office/drawing/2014/main" id="{E094C6E2-9FDE-4912-B2B2-7E5DBB5873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42207045"/>
      </p:ext>
    </p:extLst>
  </p:cSld>
  <p:clrMapOvr>
    <a:masterClrMapping/>
  </p:clrMapOvr>
  <mc:AlternateContent xmlns:mc="http://schemas.openxmlformats.org/markup-compatibility/2006">
    <mc:Choice xmlns:p14="http://schemas.microsoft.com/office/powerpoint/2010/main" Requires="p14">
      <p:transition spd="slow" p14:dur="2000" advTm="35017"/>
    </mc:Choice>
    <mc:Fallback>
      <p:transition spd="slow" advTm="35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720000" y="1692002"/>
            <a:ext cx="6569800" cy="4139998"/>
          </a:xfrm>
        </p:spPr>
        <p:txBody>
          <a:bodyPr/>
          <a:lstStyle/>
          <a:p>
            <a:pPr marL="72000" indent="0">
              <a:buNone/>
            </a:pPr>
            <a:r>
              <a:rPr lang="cs-CZ" b="1" dirty="0" err="1">
                <a:solidFill>
                  <a:srgbClr val="FF0000"/>
                </a:solidFill>
              </a:rPr>
              <a:t>Increased</a:t>
            </a:r>
            <a:r>
              <a:rPr lang="cs-CZ" b="1" dirty="0">
                <a:solidFill>
                  <a:srgbClr val="FF0000"/>
                </a:solidFill>
              </a:rPr>
              <a:t> motility (</a:t>
            </a:r>
            <a:r>
              <a:rPr lang="cs-CZ" b="1" dirty="0" err="1">
                <a:solidFill>
                  <a:srgbClr val="FF0000"/>
                </a:solidFill>
              </a:rPr>
              <a:t>diarrhea</a:t>
            </a:r>
            <a:r>
              <a:rPr lang="cs-CZ" b="1" dirty="0">
                <a:solidFill>
                  <a:srgbClr val="FF0000"/>
                </a:solidFill>
              </a:rPr>
              <a:t>)</a:t>
            </a:r>
          </a:p>
          <a:p>
            <a:pPr marL="72000" indent="0">
              <a:buNone/>
            </a:pPr>
            <a:r>
              <a:rPr lang="cs-CZ" dirty="0"/>
              <a:t>• </a:t>
            </a:r>
            <a:r>
              <a:rPr lang="cs-CZ" dirty="0" err="1"/>
              <a:t>Prokinetic</a:t>
            </a:r>
            <a:r>
              <a:rPr lang="cs-CZ" dirty="0"/>
              <a:t> </a:t>
            </a:r>
            <a:r>
              <a:rPr lang="cs-CZ" dirty="0" err="1"/>
              <a:t>drugs</a:t>
            </a:r>
            <a:r>
              <a:rPr lang="cs-CZ" dirty="0"/>
              <a:t> - </a:t>
            </a:r>
            <a:r>
              <a:rPr lang="cs-CZ" dirty="0" err="1"/>
              <a:t>metoclopramide</a:t>
            </a:r>
            <a:r>
              <a:rPr lang="cs-CZ" dirty="0"/>
              <a:t>, </a:t>
            </a:r>
            <a:r>
              <a:rPr lang="cs-CZ" dirty="0" err="1"/>
              <a:t>domperidone</a:t>
            </a:r>
            <a:r>
              <a:rPr lang="cs-CZ" dirty="0"/>
              <a:t>, </a:t>
            </a:r>
            <a:r>
              <a:rPr lang="cs-CZ" dirty="0" err="1"/>
              <a:t>itopride</a:t>
            </a:r>
            <a:r>
              <a:rPr lang="cs-CZ" dirty="0"/>
              <a:t> </a:t>
            </a:r>
          </a:p>
          <a:p>
            <a:pPr marL="72000" indent="0">
              <a:buNone/>
            </a:pPr>
            <a:endParaRPr lang="cs-CZ" dirty="0"/>
          </a:p>
          <a:p>
            <a:pPr marL="72000" indent="0">
              <a:buNone/>
            </a:pPr>
            <a:r>
              <a:rPr lang="cs-CZ" b="1" dirty="0" err="1">
                <a:solidFill>
                  <a:srgbClr val="FF0000"/>
                </a:solidFill>
              </a:rPr>
              <a:t>Decreased</a:t>
            </a:r>
            <a:r>
              <a:rPr lang="cs-CZ" b="1" dirty="0">
                <a:solidFill>
                  <a:srgbClr val="FF0000"/>
                </a:solidFill>
              </a:rPr>
              <a:t> motility (ileus, </a:t>
            </a:r>
            <a:r>
              <a:rPr lang="cs-CZ" b="1" dirty="0" err="1">
                <a:solidFill>
                  <a:srgbClr val="FF0000"/>
                </a:solidFill>
              </a:rPr>
              <a:t>constipation</a:t>
            </a:r>
            <a:r>
              <a:rPr lang="cs-CZ" b="1" dirty="0">
                <a:solidFill>
                  <a:srgbClr val="FF0000"/>
                </a:solidFill>
              </a:rPr>
              <a:t>) </a:t>
            </a:r>
          </a:p>
          <a:p>
            <a:pPr marL="72000" indent="0">
              <a:buNone/>
            </a:pPr>
            <a:r>
              <a:rPr lang="cs-CZ" dirty="0"/>
              <a:t>• </a:t>
            </a:r>
            <a:r>
              <a:rPr lang="cs-CZ" dirty="0" err="1"/>
              <a:t>Opioids</a:t>
            </a:r>
            <a:r>
              <a:rPr lang="cs-CZ" dirty="0"/>
              <a:t>, </a:t>
            </a:r>
            <a:r>
              <a:rPr lang="cs-CZ" dirty="0" err="1"/>
              <a:t>diphenoxylate</a:t>
            </a:r>
            <a:r>
              <a:rPr lang="cs-CZ" dirty="0"/>
              <a:t>, </a:t>
            </a:r>
            <a:r>
              <a:rPr lang="cs-CZ" dirty="0" err="1"/>
              <a:t>loperamide</a:t>
            </a:r>
            <a:r>
              <a:rPr lang="cs-CZ" dirty="0"/>
              <a:t> </a:t>
            </a:r>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21</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a:t>5. </a:t>
            </a:r>
            <a:r>
              <a:rPr lang="cs-CZ" dirty="0" err="1"/>
              <a:t>Altered</a:t>
            </a:r>
            <a:r>
              <a:rPr lang="cs-CZ" dirty="0"/>
              <a:t> motility</a:t>
            </a:r>
          </a:p>
        </p:txBody>
      </p:sp>
      <p:sp>
        <p:nvSpPr>
          <p:cNvPr id="5" name="Obdélník 4">
            <a:extLst>
              <a:ext uri="{FF2B5EF4-FFF2-40B4-BE49-F238E27FC236}">
                <a16:creationId xmlns:a16="http://schemas.microsoft.com/office/drawing/2014/main" id="{0C65A74E-D5EC-4F60-9894-BD8292EDD1EA}"/>
              </a:ext>
            </a:extLst>
          </p:cNvPr>
          <p:cNvSpPr/>
          <p:nvPr/>
        </p:nvSpPr>
        <p:spPr>
          <a:xfrm>
            <a:off x="9299757" y="2060432"/>
            <a:ext cx="2320744" cy="830997"/>
          </a:xfrm>
          <a:prstGeom prst="rect">
            <a:avLst/>
          </a:prstGeom>
          <a:solidFill>
            <a:srgbClr val="FFC000"/>
          </a:solidFill>
          <a:ln w="28575">
            <a:solidFill>
              <a:srgbClr val="F01928"/>
            </a:solidFill>
          </a:ln>
        </p:spPr>
        <p:txBody>
          <a:bodyPr wrap="square">
            <a:spAutoFit/>
          </a:bodyPr>
          <a:lstStyle/>
          <a:p>
            <a:r>
              <a:rPr lang="cs-CZ" dirty="0" err="1"/>
              <a:t>Reduced</a:t>
            </a:r>
            <a:r>
              <a:rPr lang="cs-CZ" dirty="0"/>
              <a:t> </a:t>
            </a:r>
            <a:r>
              <a:rPr lang="cs-CZ" dirty="0" err="1"/>
              <a:t>absorption</a:t>
            </a:r>
            <a:r>
              <a:rPr lang="cs-CZ" dirty="0"/>
              <a:t> </a:t>
            </a:r>
          </a:p>
        </p:txBody>
      </p:sp>
      <p:sp>
        <p:nvSpPr>
          <p:cNvPr id="7" name="Šipka: doprava 6">
            <a:extLst>
              <a:ext uri="{FF2B5EF4-FFF2-40B4-BE49-F238E27FC236}">
                <a16:creationId xmlns:a16="http://schemas.microsoft.com/office/drawing/2014/main" id="{2BEA5D15-AF09-40D6-9C93-B61D96A09803}"/>
              </a:ext>
            </a:extLst>
          </p:cNvPr>
          <p:cNvSpPr/>
          <p:nvPr/>
        </p:nvSpPr>
        <p:spPr bwMode="auto">
          <a:xfrm>
            <a:off x="7112000" y="2434809"/>
            <a:ext cx="1528000" cy="451576"/>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8" name="Obdélník 7">
            <a:extLst>
              <a:ext uri="{FF2B5EF4-FFF2-40B4-BE49-F238E27FC236}">
                <a16:creationId xmlns:a16="http://schemas.microsoft.com/office/drawing/2014/main" id="{5BFDA921-F155-4607-8AF2-2A4E29BD3115}"/>
              </a:ext>
            </a:extLst>
          </p:cNvPr>
          <p:cNvSpPr/>
          <p:nvPr/>
        </p:nvSpPr>
        <p:spPr>
          <a:xfrm>
            <a:off x="9299757" y="4149617"/>
            <a:ext cx="2523943" cy="830997"/>
          </a:xfrm>
          <a:prstGeom prst="rect">
            <a:avLst/>
          </a:prstGeom>
          <a:solidFill>
            <a:srgbClr val="FFC000"/>
          </a:solidFill>
          <a:ln w="28575">
            <a:solidFill>
              <a:srgbClr val="F01928"/>
            </a:solidFill>
          </a:ln>
        </p:spPr>
        <p:txBody>
          <a:bodyPr wrap="square">
            <a:spAutoFit/>
          </a:bodyPr>
          <a:lstStyle/>
          <a:p>
            <a:r>
              <a:rPr lang="cs-CZ" dirty="0" err="1"/>
              <a:t>Increase</a:t>
            </a:r>
            <a:r>
              <a:rPr lang="cs-CZ" dirty="0"/>
              <a:t> in AUC </a:t>
            </a:r>
            <a:r>
              <a:rPr lang="cs-CZ" dirty="0" err="1"/>
              <a:t>of</a:t>
            </a:r>
            <a:r>
              <a:rPr lang="cs-CZ" dirty="0"/>
              <a:t> </a:t>
            </a:r>
            <a:r>
              <a:rPr lang="cs-CZ" dirty="0" err="1"/>
              <a:t>drugs</a:t>
            </a:r>
            <a:r>
              <a:rPr lang="cs-CZ" dirty="0"/>
              <a:t>, toxicity</a:t>
            </a:r>
          </a:p>
        </p:txBody>
      </p:sp>
      <p:sp>
        <p:nvSpPr>
          <p:cNvPr id="9" name="Šipka: doprava 8">
            <a:extLst>
              <a:ext uri="{FF2B5EF4-FFF2-40B4-BE49-F238E27FC236}">
                <a16:creationId xmlns:a16="http://schemas.microsoft.com/office/drawing/2014/main" id="{4CFC64D5-1013-42A2-9A67-09E576B9A776}"/>
              </a:ext>
            </a:extLst>
          </p:cNvPr>
          <p:cNvSpPr/>
          <p:nvPr/>
        </p:nvSpPr>
        <p:spPr bwMode="auto">
          <a:xfrm>
            <a:off x="7200900" y="4287403"/>
            <a:ext cx="1528000" cy="451576"/>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pic>
        <p:nvPicPr>
          <p:cNvPr id="10" name="Zvuk 9">
            <a:hlinkClick r:id="" action="ppaction://media"/>
            <a:extLst>
              <a:ext uri="{FF2B5EF4-FFF2-40B4-BE49-F238E27FC236}">
                <a16:creationId xmlns:a16="http://schemas.microsoft.com/office/drawing/2014/main" id="{C8B9F2BA-CC68-48E3-AC90-57DA82448D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82046929"/>
      </p:ext>
    </p:extLst>
  </p:cSld>
  <p:clrMapOvr>
    <a:masterClrMapping/>
  </p:clrMapOvr>
  <mc:AlternateContent xmlns:mc="http://schemas.openxmlformats.org/markup-compatibility/2006">
    <mc:Choice xmlns:p14="http://schemas.microsoft.com/office/powerpoint/2010/main" Requires="p14">
      <p:transition spd="slow" p14:dur="2000" advTm="52462"/>
    </mc:Choice>
    <mc:Fallback>
      <p:transition spd="slow" advTm="5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720000" y="1692002"/>
            <a:ext cx="10753200" cy="1863998"/>
          </a:xfrm>
        </p:spPr>
        <p:txBody>
          <a:bodyPr/>
          <a:lstStyle/>
          <a:p>
            <a:pPr marL="72000" indent="0">
              <a:buNone/>
            </a:pPr>
            <a:r>
              <a:rPr lang="en-US" dirty="0"/>
              <a:t>The major plasma proteins to which most drugs bind are </a:t>
            </a:r>
            <a:endParaRPr lang="cs-CZ" dirty="0"/>
          </a:p>
          <a:p>
            <a:pPr marL="72000" indent="0">
              <a:buNone/>
            </a:pPr>
            <a:r>
              <a:rPr lang="cs-CZ" b="1" dirty="0">
                <a:solidFill>
                  <a:srgbClr val="FF0000"/>
                </a:solidFill>
              </a:rPr>
              <a:t>	</a:t>
            </a:r>
            <a:r>
              <a:rPr lang="en-US" b="1" dirty="0">
                <a:solidFill>
                  <a:srgbClr val="FF0000"/>
                </a:solidFill>
              </a:rPr>
              <a:t>albumin</a:t>
            </a:r>
            <a:r>
              <a:rPr lang="en-US" dirty="0"/>
              <a:t> </a:t>
            </a:r>
            <a:r>
              <a:rPr lang="cs-CZ" dirty="0"/>
              <a:t>- </a:t>
            </a:r>
            <a:r>
              <a:rPr lang="en-US" dirty="0"/>
              <a:t>typically binds acidic, anionic drugs </a:t>
            </a:r>
            <a:r>
              <a:rPr lang="cs-CZ" dirty="0"/>
              <a:t>	</a:t>
            </a:r>
          </a:p>
          <a:p>
            <a:pPr marL="72000" indent="0">
              <a:buNone/>
            </a:pPr>
            <a:r>
              <a:rPr lang="cs-CZ" b="1" dirty="0">
                <a:solidFill>
                  <a:srgbClr val="FF0000"/>
                </a:solidFill>
              </a:rPr>
              <a:t>	</a:t>
            </a:r>
            <a:r>
              <a:rPr lang="en-US" b="1" dirty="0">
                <a:solidFill>
                  <a:srgbClr val="FF0000"/>
                </a:solidFill>
              </a:rPr>
              <a:t>a1-acid glycoprotein</a:t>
            </a:r>
            <a:r>
              <a:rPr lang="cs-CZ" b="1" dirty="0">
                <a:solidFill>
                  <a:srgbClr val="FF0000"/>
                </a:solidFill>
              </a:rPr>
              <a:t> </a:t>
            </a:r>
            <a:r>
              <a:rPr lang="cs-CZ" dirty="0"/>
              <a:t>- </a:t>
            </a:r>
            <a:r>
              <a:rPr lang="en-US" dirty="0"/>
              <a:t>typically favors basic drugs </a:t>
            </a:r>
            <a:endParaRPr lang="cs-CZ" dirty="0"/>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22</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Pharmacokinetic</a:t>
            </a:r>
            <a:r>
              <a:rPr lang="cs-CZ" dirty="0"/>
              <a:t> </a:t>
            </a:r>
            <a:r>
              <a:rPr lang="cs-CZ" dirty="0" err="1"/>
              <a:t>interactions</a:t>
            </a:r>
            <a:r>
              <a:rPr lang="cs-CZ" dirty="0"/>
              <a:t> - </a:t>
            </a:r>
            <a:r>
              <a:rPr lang="cs-CZ" dirty="0" err="1"/>
              <a:t>Distribution</a:t>
            </a:r>
            <a:endParaRPr lang="cs-CZ" dirty="0"/>
          </a:p>
        </p:txBody>
      </p:sp>
      <p:sp>
        <p:nvSpPr>
          <p:cNvPr id="5" name="Obdélník 4">
            <a:extLst>
              <a:ext uri="{FF2B5EF4-FFF2-40B4-BE49-F238E27FC236}">
                <a16:creationId xmlns:a16="http://schemas.microsoft.com/office/drawing/2014/main" id="{175E84E4-A16B-4B66-B38D-78F45FC63D33}"/>
              </a:ext>
            </a:extLst>
          </p:cNvPr>
          <p:cNvSpPr/>
          <p:nvPr/>
        </p:nvSpPr>
        <p:spPr>
          <a:xfrm>
            <a:off x="720000" y="4025352"/>
            <a:ext cx="4829900" cy="1938992"/>
          </a:xfrm>
          <a:prstGeom prst="rect">
            <a:avLst/>
          </a:prstGeom>
        </p:spPr>
        <p:txBody>
          <a:bodyPr wrap="square">
            <a:spAutoFit/>
          </a:bodyPr>
          <a:lstStyle/>
          <a:p>
            <a:pPr marL="72000" indent="0">
              <a:buNone/>
            </a:pPr>
            <a:r>
              <a:rPr lang="en-US" dirty="0"/>
              <a:t>Competitive protein binding by another drug will result in increase </a:t>
            </a:r>
            <a:r>
              <a:rPr lang="en-US" b="1" dirty="0">
                <a:solidFill>
                  <a:srgbClr val="FF0000"/>
                </a:solidFill>
              </a:rPr>
              <a:t>concentration of free drug</a:t>
            </a:r>
            <a:r>
              <a:rPr lang="en-US" dirty="0"/>
              <a:t>, and that will yield more drug response</a:t>
            </a:r>
            <a:endParaRPr lang="cs-CZ" dirty="0"/>
          </a:p>
        </p:txBody>
      </p:sp>
      <p:pic>
        <p:nvPicPr>
          <p:cNvPr id="8" name="Obrázek 7">
            <a:extLst>
              <a:ext uri="{FF2B5EF4-FFF2-40B4-BE49-F238E27FC236}">
                <a16:creationId xmlns:a16="http://schemas.microsoft.com/office/drawing/2014/main" id="{40868A98-8E4C-4088-A75D-A46C4B1D5E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716676"/>
            <a:ext cx="5840876" cy="2898644"/>
          </a:xfrm>
          <a:prstGeom prst="rect">
            <a:avLst/>
          </a:prstGeom>
        </p:spPr>
      </p:pic>
      <p:pic>
        <p:nvPicPr>
          <p:cNvPr id="7" name="Zvuk 6">
            <a:hlinkClick r:id="" action="ppaction://media"/>
            <a:extLst>
              <a:ext uri="{FF2B5EF4-FFF2-40B4-BE49-F238E27FC236}">
                <a16:creationId xmlns:a16="http://schemas.microsoft.com/office/drawing/2014/main" id="{BA95DC49-6DE6-46CE-B6AE-33915E97E8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76421868"/>
      </p:ext>
    </p:extLst>
  </p:cSld>
  <p:clrMapOvr>
    <a:masterClrMapping/>
  </p:clrMapOvr>
  <mc:AlternateContent xmlns:mc="http://schemas.openxmlformats.org/markup-compatibility/2006">
    <mc:Choice xmlns:p14="http://schemas.microsoft.com/office/powerpoint/2010/main" Requires="p14">
      <p:transition spd="slow" p14:dur="2000" advTm="101654"/>
    </mc:Choice>
    <mc:Fallback>
      <p:transition spd="slow" advTm="101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720000" y="1359000"/>
            <a:ext cx="10753200" cy="4559199"/>
          </a:xfrm>
        </p:spPr>
        <p:txBody>
          <a:bodyPr/>
          <a:lstStyle/>
          <a:p>
            <a:r>
              <a:rPr lang="cs-CZ" sz="1800" dirty="0"/>
              <a:t>D</a:t>
            </a:r>
            <a:r>
              <a:rPr lang="en-US" sz="1800" dirty="0" err="1"/>
              <a:t>epends</a:t>
            </a:r>
            <a:r>
              <a:rPr lang="en-US" sz="1800" dirty="0"/>
              <a:t> on the </a:t>
            </a:r>
            <a:r>
              <a:rPr lang="en-US" sz="1800" b="1" dirty="0"/>
              <a:t>affinity</a:t>
            </a:r>
            <a:r>
              <a:rPr lang="en-US" sz="1800" dirty="0"/>
              <a:t> of the drug to plasma protein. The most likely bound drugs </a:t>
            </a:r>
            <a:r>
              <a:rPr lang="cs-CZ" sz="1800" dirty="0"/>
              <a:t>are</a:t>
            </a:r>
            <a:r>
              <a:rPr lang="en-US" sz="1800" dirty="0"/>
              <a:t> capable to displace others. It is clinically important if displaced drug is highly </a:t>
            </a:r>
            <a:r>
              <a:rPr lang="en-US" sz="1800" b="1" dirty="0">
                <a:solidFill>
                  <a:srgbClr val="FF0000"/>
                </a:solidFill>
              </a:rPr>
              <a:t>PP binding , with LONG T ½, small </a:t>
            </a:r>
            <a:r>
              <a:rPr lang="en-US" sz="1800" b="1" dirty="0" err="1">
                <a:solidFill>
                  <a:srgbClr val="FF0000"/>
                </a:solidFill>
              </a:rPr>
              <a:t>Vd</a:t>
            </a:r>
            <a:r>
              <a:rPr lang="en-US" sz="1800" b="1" dirty="0">
                <a:solidFill>
                  <a:srgbClr val="FF0000"/>
                </a:solidFill>
              </a:rPr>
              <a:t>, narrow therapeutic range</a:t>
            </a:r>
            <a:r>
              <a:rPr lang="en-US" sz="1800" dirty="0"/>
              <a:t>. </a:t>
            </a:r>
            <a:endParaRPr lang="cs-CZ" sz="1800" dirty="0"/>
          </a:p>
          <a:p>
            <a:endParaRPr lang="cs-CZ" sz="1800" dirty="0"/>
          </a:p>
          <a:p>
            <a:endParaRPr lang="cs-CZ" sz="1800" dirty="0"/>
          </a:p>
          <a:p>
            <a:r>
              <a:rPr lang="en-US" sz="1800" b="1" dirty="0">
                <a:solidFill>
                  <a:srgbClr val="FF0000"/>
                </a:solidFill>
              </a:rPr>
              <a:t>Aspirin, Phenylbutazone, Clofibrate </a:t>
            </a:r>
            <a:r>
              <a:rPr lang="cs-CZ" sz="1800" dirty="0"/>
              <a:t>d</a:t>
            </a:r>
            <a:r>
              <a:rPr lang="en-US" sz="1800" dirty="0" err="1"/>
              <a:t>isplace</a:t>
            </a:r>
            <a:r>
              <a:rPr lang="en-US" sz="1800" dirty="0"/>
              <a:t>: </a:t>
            </a:r>
            <a:endParaRPr lang="cs-CZ" sz="1800" dirty="0"/>
          </a:p>
          <a:p>
            <a:pPr marL="72000" indent="0">
              <a:buNone/>
            </a:pPr>
            <a:r>
              <a:rPr lang="cs-CZ" sz="1800" dirty="0"/>
              <a:t>	</a:t>
            </a:r>
            <a:r>
              <a:rPr lang="en-US" sz="1800" dirty="0"/>
              <a:t>Oral Anti-coagulants (</a:t>
            </a:r>
            <a:r>
              <a:rPr lang="en-US" sz="1800" dirty="0" err="1"/>
              <a:t>Dicumarol</a:t>
            </a:r>
            <a:r>
              <a:rPr lang="en-US" sz="1800" dirty="0"/>
              <a:t>, Warfarin)</a:t>
            </a:r>
            <a:endParaRPr lang="cs-CZ" sz="1800" dirty="0"/>
          </a:p>
          <a:p>
            <a:pPr marL="72000" indent="0">
              <a:buNone/>
            </a:pPr>
            <a:r>
              <a:rPr lang="en-US" sz="1800" dirty="0"/>
              <a:t> </a:t>
            </a:r>
            <a:r>
              <a:rPr lang="cs-CZ" sz="1800" dirty="0"/>
              <a:t>		</a:t>
            </a:r>
          </a:p>
          <a:p>
            <a:pPr marL="72000" indent="0">
              <a:buNone/>
            </a:pPr>
            <a:r>
              <a:rPr lang="cs-CZ" sz="1800" dirty="0"/>
              <a:t>	</a:t>
            </a:r>
            <a:r>
              <a:rPr lang="en-US" sz="1800" dirty="0"/>
              <a:t>Oral Hypoglycemics (Tolbutamide) </a:t>
            </a:r>
            <a:endParaRPr lang="cs-CZ" sz="1800" dirty="0"/>
          </a:p>
          <a:p>
            <a:pPr marL="72000" indent="0">
              <a:buNone/>
            </a:pPr>
            <a:endParaRPr lang="cs-CZ" sz="1800" dirty="0"/>
          </a:p>
          <a:p>
            <a:pPr marL="72000" indent="0">
              <a:buNone/>
            </a:pPr>
            <a:r>
              <a:rPr lang="cs-CZ" sz="1800" dirty="0"/>
              <a:t>	</a:t>
            </a:r>
            <a:r>
              <a:rPr lang="en-US" sz="1800" dirty="0"/>
              <a:t>Bilirubin in Neonate. </a:t>
            </a:r>
            <a:endParaRPr lang="cs-CZ" sz="1800" dirty="0"/>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a:xfrm>
            <a:off x="720000" y="6193186"/>
            <a:ext cx="7920000" cy="252000"/>
          </a:xfrm>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23</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Displaced</a:t>
            </a:r>
            <a:r>
              <a:rPr lang="cs-CZ" dirty="0"/>
              <a:t> protein </a:t>
            </a:r>
            <a:r>
              <a:rPr lang="cs-CZ" dirty="0" err="1"/>
              <a:t>binding</a:t>
            </a:r>
            <a:endParaRPr lang="cs-CZ" dirty="0"/>
          </a:p>
        </p:txBody>
      </p:sp>
      <p:sp>
        <p:nvSpPr>
          <p:cNvPr id="5" name="TextovéPole 4">
            <a:extLst>
              <a:ext uri="{FF2B5EF4-FFF2-40B4-BE49-F238E27FC236}">
                <a16:creationId xmlns:a16="http://schemas.microsoft.com/office/drawing/2014/main" id="{62ED8E0E-4505-4EE2-8075-06DCE3BFFFB9}"/>
              </a:ext>
            </a:extLst>
          </p:cNvPr>
          <p:cNvSpPr txBox="1"/>
          <p:nvPr/>
        </p:nvSpPr>
        <p:spPr>
          <a:xfrm>
            <a:off x="7289800" y="3840400"/>
            <a:ext cx="2557110" cy="2031325"/>
          </a:xfrm>
          <a:prstGeom prst="rect">
            <a:avLst/>
          </a:prstGeom>
          <a:solidFill>
            <a:srgbClr val="FFC000"/>
          </a:solidFill>
          <a:ln w="28575">
            <a:solidFill>
              <a:srgbClr val="FF0000"/>
            </a:solidFill>
          </a:ln>
        </p:spPr>
        <p:txBody>
          <a:bodyPr wrap="none" rtlCol="0">
            <a:spAutoFit/>
          </a:bodyPr>
          <a:lstStyle/>
          <a:p>
            <a:r>
              <a:rPr lang="cs-CZ" sz="1800" dirty="0" err="1">
                <a:latin typeface="+mn-lt"/>
              </a:rPr>
              <a:t>Bleeding</a:t>
            </a:r>
            <a:endParaRPr lang="cs-CZ" sz="1800" dirty="0">
              <a:latin typeface="+mn-lt"/>
            </a:endParaRPr>
          </a:p>
          <a:p>
            <a:endParaRPr lang="cs-CZ" sz="1800" dirty="0">
              <a:latin typeface="+mn-lt"/>
            </a:endParaRPr>
          </a:p>
          <a:p>
            <a:endParaRPr lang="cs-CZ" sz="1800" dirty="0">
              <a:latin typeface="+mn-lt"/>
            </a:endParaRPr>
          </a:p>
          <a:p>
            <a:r>
              <a:rPr lang="en-US" sz="1800" dirty="0">
                <a:latin typeface="+mn-lt"/>
              </a:rPr>
              <a:t>Hypoglycemia</a:t>
            </a:r>
            <a:endParaRPr lang="cs-CZ" sz="1800" dirty="0">
              <a:latin typeface="+mn-lt"/>
            </a:endParaRPr>
          </a:p>
          <a:p>
            <a:endParaRPr lang="cs-CZ" sz="1800" dirty="0">
              <a:latin typeface="+mn-lt"/>
            </a:endParaRPr>
          </a:p>
          <a:p>
            <a:endParaRPr lang="cs-CZ" sz="1800" dirty="0">
              <a:latin typeface="+mn-lt"/>
            </a:endParaRPr>
          </a:p>
          <a:p>
            <a:r>
              <a:rPr lang="en-US" sz="1800" dirty="0">
                <a:latin typeface="+mn-lt"/>
              </a:rPr>
              <a:t>Jaundice &amp; </a:t>
            </a:r>
            <a:r>
              <a:rPr lang="en-US" sz="1800" dirty="0" err="1">
                <a:latin typeface="+mn-lt"/>
              </a:rPr>
              <a:t>Kernict</a:t>
            </a:r>
            <a:r>
              <a:rPr lang="cs-CZ" sz="1800" dirty="0">
                <a:latin typeface="+mn-lt"/>
              </a:rPr>
              <a:t>e</a:t>
            </a:r>
            <a:r>
              <a:rPr lang="en-US" sz="1800" dirty="0" err="1">
                <a:latin typeface="+mn-lt"/>
              </a:rPr>
              <a:t>rus</a:t>
            </a:r>
            <a:endParaRPr lang="cs-CZ" sz="1800" dirty="0">
              <a:latin typeface="+mn-lt"/>
            </a:endParaRPr>
          </a:p>
        </p:txBody>
      </p:sp>
      <p:sp>
        <p:nvSpPr>
          <p:cNvPr id="7" name="Šipka: doprava 6">
            <a:extLst>
              <a:ext uri="{FF2B5EF4-FFF2-40B4-BE49-F238E27FC236}">
                <a16:creationId xmlns:a16="http://schemas.microsoft.com/office/drawing/2014/main" id="{B65EE999-45E3-4B83-BEDC-42075A2F8D4C}"/>
              </a:ext>
            </a:extLst>
          </p:cNvPr>
          <p:cNvSpPr/>
          <p:nvPr/>
        </p:nvSpPr>
        <p:spPr bwMode="auto">
          <a:xfrm>
            <a:off x="6248400" y="3887200"/>
            <a:ext cx="673100" cy="252000"/>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 name="Šipka: doprava 8">
            <a:extLst>
              <a:ext uri="{FF2B5EF4-FFF2-40B4-BE49-F238E27FC236}">
                <a16:creationId xmlns:a16="http://schemas.microsoft.com/office/drawing/2014/main" id="{703A2E20-5FA9-4BB2-AC7E-FA7486AF0CA4}"/>
              </a:ext>
            </a:extLst>
          </p:cNvPr>
          <p:cNvSpPr/>
          <p:nvPr/>
        </p:nvSpPr>
        <p:spPr bwMode="auto">
          <a:xfrm>
            <a:off x="6248400" y="4730062"/>
            <a:ext cx="673100" cy="252000"/>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0" name="Šipka: doprava 9">
            <a:extLst>
              <a:ext uri="{FF2B5EF4-FFF2-40B4-BE49-F238E27FC236}">
                <a16:creationId xmlns:a16="http://schemas.microsoft.com/office/drawing/2014/main" id="{E2897A60-ABF3-44D3-8557-D0E016B66CBE}"/>
              </a:ext>
            </a:extLst>
          </p:cNvPr>
          <p:cNvSpPr/>
          <p:nvPr/>
        </p:nvSpPr>
        <p:spPr bwMode="auto">
          <a:xfrm>
            <a:off x="6235700" y="5572924"/>
            <a:ext cx="673100" cy="252000"/>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pic>
        <p:nvPicPr>
          <p:cNvPr id="8" name="Zvuk 7">
            <a:hlinkClick r:id="" action="ppaction://media"/>
            <a:extLst>
              <a:ext uri="{FF2B5EF4-FFF2-40B4-BE49-F238E27FC236}">
                <a16:creationId xmlns:a16="http://schemas.microsoft.com/office/drawing/2014/main" id="{DDAE2C8E-1B43-47A7-97DD-5563235919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35595168"/>
      </p:ext>
    </p:extLst>
  </p:cSld>
  <p:clrMapOvr>
    <a:masterClrMapping/>
  </p:clrMapOvr>
  <mc:AlternateContent xmlns:mc="http://schemas.openxmlformats.org/markup-compatibility/2006">
    <mc:Choice xmlns:p14="http://schemas.microsoft.com/office/powerpoint/2010/main" Requires="p14">
      <p:transition spd="slow" p14:dur="2000" advTm="77816"/>
    </mc:Choice>
    <mc:Fallback>
      <p:transition spd="slow" advTm="77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720000" y="1201479"/>
            <a:ext cx="10753200" cy="4630521"/>
          </a:xfrm>
        </p:spPr>
        <p:txBody>
          <a:bodyPr/>
          <a:lstStyle/>
          <a:p>
            <a:r>
              <a:rPr lang="cs-CZ" dirty="0"/>
              <a:t>obr</a:t>
            </a:r>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24</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a:xfrm>
            <a:off x="720000" y="378000"/>
            <a:ext cx="10753200" cy="451576"/>
          </a:xfrm>
        </p:spPr>
        <p:txBody>
          <a:bodyPr/>
          <a:lstStyle/>
          <a:p>
            <a:r>
              <a:rPr lang="cs-CZ" dirty="0"/>
              <a:t>Protein </a:t>
            </a:r>
            <a:r>
              <a:rPr lang="cs-CZ" dirty="0" err="1"/>
              <a:t>binding</a:t>
            </a:r>
            <a:r>
              <a:rPr lang="cs-CZ" dirty="0"/>
              <a:t> </a:t>
            </a:r>
            <a:r>
              <a:rPr lang="cs-CZ" dirty="0" err="1"/>
              <a:t>of</a:t>
            </a:r>
            <a:r>
              <a:rPr lang="cs-CZ" dirty="0"/>
              <a:t> </a:t>
            </a:r>
            <a:r>
              <a:rPr lang="cs-CZ" dirty="0" err="1"/>
              <a:t>drugs</a:t>
            </a:r>
            <a:endParaRPr lang="cs-CZ" dirty="0"/>
          </a:p>
        </p:txBody>
      </p:sp>
      <p:pic>
        <p:nvPicPr>
          <p:cNvPr id="7170" name="Picture 2" descr="Zobrazit zdrojový obrázek">
            <a:extLst>
              <a:ext uri="{FF2B5EF4-FFF2-40B4-BE49-F238E27FC236}">
                <a16:creationId xmlns:a16="http://schemas.microsoft.com/office/drawing/2014/main" id="{1CF7C7BC-DAD3-4665-8498-8AF8427C82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00" y="305475"/>
            <a:ext cx="10477500" cy="5724525"/>
          </a:xfrm>
          <a:prstGeom prst="rect">
            <a:avLst/>
          </a:prstGeom>
          <a:noFill/>
          <a:extLst>
            <a:ext uri="{909E8E84-426E-40DD-AFC4-6F175D3DCCD1}">
              <a14:hiddenFill xmlns:a14="http://schemas.microsoft.com/office/drawing/2010/main">
                <a:solidFill>
                  <a:srgbClr val="FFFFFF"/>
                </a:solidFill>
              </a14:hiddenFill>
            </a:ext>
          </a:extLst>
        </p:spPr>
      </p:pic>
      <p:pic>
        <p:nvPicPr>
          <p:cNvPr id="5" name="Zvuk 4">
            <a:hlinkClick r:id="" action="ppaction://media"/>
            <a:extLst>
              <a:ext uri="{FF2B5EF4-FFF2-40B4-BE49-F238E27FC236}">
                <a16:creationId xmlns:a16="http://schemas.microsoft.com/office/drawing/2014/main" id="{DD3AA778-09BA-4CAA-99C9-26FE932A1D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45821866"/>
      </p:ext>
    </p:extLst>
  </p:cSld>
  <p:clrMapOvr>
    <a:masterClrMapping/>
  </p:clrMapOvr>
  <mc:AlternateContent xmlns:mc="http://schemas.openxmlformats.org/markup-compatibility/2006">
    <mc:Choice xmlns:p14="http://schemas.microsoft.com/office/powerpoint/2010/main" Requires="p14">
      <p:transition spd="slow" p14:dur="2000" advTm="27731"/>
    </mc:Choice>
    <mc:Fallback>
      <p:transition spd="slow" advTm="27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720000" y="1016000"/>
            <a:ext cx="10753200" cy="4816000"/>
          </a:xfrm>
        </p:spPr>
        <p:txBody>
          <a:bodyPr/>
          <a:lstStyle/>
          <a:p>
            <a:r>
              <a:rPr lang="en-US" b="1" dirty="0">
                <a:solidFill>
                  <a:srgbClr val="FF0000"/>
                </a:solidFill>
              </a:rPr>
              <a:t>glycoprotein P</a:t>
            </a:r>
            <a:r>
              <a:rPr lang="en-US" dirty="0"/>
              <a:t> - most important - works in tandem with CYP3A4 (mutual substrates, </a:t>
            </a:r>
            <a:r>
              <a:rPr lang="en-US" b="1" dirty="0">
                <a:solidFill>
                  <a:srgbClr val="FF0000"/>
                </a:solidFill>
              </a:rPr>
              <a:t>inductors and inhibitor</a:t>
            </a:r>
            <a:r>
              <a:rPr lang="cs-CZ" b="1" dirty="0">
                <a:solidFill>
                  <a:srgbClr val="FF0000"/>
                </a:solidFill>
              </a:rPr>
              <a:t>s</a:t>
            </a:r>
            <a:r>
              <a:rPr lang="en-US" dirty="0"/>
              <a:t>) </a:t>
            </a:r>
            <a:endParaRPr lang="cs-CZ" dirty="0"/>
          </a:p>
          <a:p>
            <a:endParaRPr lang="cs-CZ" dirty="0"/>
          </a:p>
          <a:p>
            <a:endParaRPr lang="cs-CZ" dirty="0"/>
          </a:p>
          <a:p>
            <a:endParaRPr lang="cs-CZ" dirty="0"/>
          </a:p>
          <a:p>
            <a:endParaRPr lang="cs-CZ" dirty="0"/>
          </a:p>
          <a:p>
            <a:r>
              <a:rPr lang="en-US" dirty="0"/>
              <a:t>OATP (organic anion transport protein) significant system ensuring the transfer of org. anions - risk of </a:t>
            </a:r>
            <a:r>
              <a:rPr lang="en-US" b="1" dirty="0">
                <a:solidFill>
                  <a:srgbClr val="FF0000"/>
                </a:solidFill>
              </a:rPr>
              <a:t>inhibition or competition or induction </a:t>
            </a:r>
            <a:endParaRPr lang="cs-CZ" b="1" dirty="0">
              <a:solidFill>
                <a:srgbClr val="FF0000"/>
              </a:solidFill>
            </a:endParaRPr>
          </a:p>
          <a:p>
            <a:endParaRPr lang="cs-CZ" dirty="0"/>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25</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a:xfrm>
            <a:off x="720000" y="378000"/>
            <a:ext cx="10753200" cy="451576"/>
          </a:xfrm>
        </p:spPr>
        <p:txBody>
          <a:bodyPr/>
          <a:lstStyle/>
          <a:p>
            <a:r>
              <a:rPr lang="cs-CZ" dirty="0" err="1"/>
              <a:t>Distribution</a:t>
            </a:r>
            <a:endParaRPr lang="cs-CZ" dirty="0"/>
          </a:p>
        </p:txBody>
      </p:sp>
      <p:sp>
        <p:nvSpPr>
          <p:cNvPr id="5" name="Obdélník 4">
            <a:extLst>
              <a:ext uri="{FF2B5EF4-FFF2-40B4-BE49-F238E27FC236}">
                <a16:creationId xmlns:a16="http://schemas.microsoft.com/office/drawing/2014/main" id="{B5B26482-3899-454E-952D-4F569BAFC0D5}"/>
              </a:ext>
            </a:extLst>
          </p:cNvPr>
          <p:cNvSpPr/>
          <p:nvPr/>
        </p:nvSpPr>
        <p:spPr>
          <a:xfrm>
            <a:off x="955325" y="2806700"/>
            <a:ext cx="3863950" cy="1200329"/>
          </a:xfrm>
          <a:prstGeom prst="rect">
            <a:avLst/>
          </a:prstGeom>
        </p:spPr>
        <p:txBody>
          <a:bodyPr wrap="square">
            <a:spAutoFit/>
          </a:bodyPr>
          <a:lstStyle/>
          <a:p>
            <a:r>
              <a:rPr lang="en-US" b="1" dirty="0"/>
              <a:t>reduced activity of P-</a:t>
            </a:r>
            <a:r>
              <a:rPr lang="en-US" b="1" dirty="0" err="1"/>
              <a:t>gp</a:t>
            </a:r>
            <a:r>
              <a:rPr lang="en-US" b="1" dirty="0"/>
              <a:t> </a:t>
            </a:r>
            <a:endParaRPr lang="cs-CZ" b="1" dirty="0"/>
          </a:p>
          <a:p>
            <a:r>
              <a:rPr lang="cs-CZ" dirty="0"/>
              <a:t>(</a:t>
            </a:r>
            <a:r>
              <a:rPr lang="cs-CZ" dirty="0" err="1"/>
              <a:t>present</a:t>
            </a:r>
            <a:r>
              <a:rPr lang="cs-CZ" dirty="0"/>
              <a:t> </a:t>
            </a:r>
            <a:r>
              <a:rPr lang="en-US" dirty="0"/>
              <a:t>in a quarter of the population</a:t>
            </a:r>
            <a:r>
              <a:rPr lang="cs-CZ" dirty="0"/>
              <a:t>)</a:t>
            </a:r>
            <a:r>
              <a:rPr lang="en-US" dirty="0"/>
              <a:t> </a:t>
            </a:r>
            <a:endParaRPr lang="cs-CZ" dirty="0"/>
          </a:p>
        </p:txBody>
      </p:sp>
      <p:sp>
        <p:nvSpPr>
          <p:cNvPr id="7" name="Šipka: doprava 6">
            <a:extLst>
              <a:ext uri="{FF2B5EF4-FFF2-40B4-BE49-F238E27FC236}">
                <a16:creationId xmlns:a16="http://schemas.microsoft.com/office/drawing/2014/main" id="{B498526D-2DF9-4DE6-972D-00434DA14555}"/>
              </a:ext>
            </a:extLst>
          </p:cNvPr>
          <p:cNvSpPr/>
          <p:nvPr/>
        </p:nvSpPr>
        <p:spPr bwMode="auto">
          <a:xfrm>
            <a:off x="5257800" y="3017600"/>
            <a:ext cx="1270000" cy="406400"/>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8" name="TextovéPole 7">
            <a:extLst>
              <a:ext uri="{FF2B5EF4-FFF2-40B4-BE49-F238E27FC236}">
                <a16:creationId xmlns:a16="http://schemas.microsoft.com/office/drawing/2014/main" id="{A57A14A4-FE45-4016-A2DA-93F96493CDB4}"/>
              </a:ext>
            </a:extLst>
          </p:cNvPr>
          <p:cNvSpPr txBox="1"/>
          <p:nvPr/>
        </p:nvSpPr>
        <p:spPr>
          <a:xfrm>
            <a:off x="7580387" y="2806700"/>
            <a:ext cx="2840225" cy="830997"/>
          </a:xfrm>
          <a:prstGeom prst="rect">
            <a:avLst/>
          </a:prstGeom>
          <a:solidFill>
            <a:srgbClr val="FFC000"/>
          </a:solidFill>
          <a:ln w="28575">
            <a:solidFill>
              <a:srgbClr val="FF0000"/>
            </a:solidFill>
          </a:ln>
        </p:spPr>
        <p:txBody>
          <a:bodyPr wrap="square" rtlCol="0">
            <a:spAutoFit/>
          </a:bodyPr>
          <a:lstStyle/>
          <a:p>
            <a:r>
              <a:rPr lang="cs-CZ" dirty="0" err="1"/>
              <a:t>Increased</a:t>
            </a:r>
            <a:r>
              <a:rPr lang="cs-CZ" dirty="0"/>
              <a:t> </a:t>
            </a:r>
            <a:r>
              <a:rPr lang="cs-CZ" dirty="0" err="1"/>
              <a:t>absorption</a:t>
            </a:r>
            <a:r>
              <a:rPr lang="cs-CZ" dirty="0"/>
              <a:t> </a:t>
            </a:r>
            <a:r>
              <a:rPr lang="cs-CZ" dirty="0" err="1"/>
              <a:t>of</a:t>
            </a:r>
            <a:r>
              <a:rPr lang="cs-CZ" dirty="0"/>
              <a:t> </a:t>
            </a:r>
            <a:r>
              <a:rPr lang="cs-CZ" dirty="0" err="1"/>
              <a:t>drugs</a:t>
            </a:r>
            <a:endParaRPr lang="cs-CZ" dirty="0"/>
          </a:p>
        </p:txBody>
      </p:sp>
      <p:pic>
        <p:nvPicPr>
          <p:cNvPr id="9" name="Zvuk 8">
            <a:hlinkClick r:id="" action="ppaction://media"/>
            <a:extLst>
              <a:ext uri="{FF2B5EF4-FFF2-40B4-BE49-F238E27FC236}">
                <a16:creationId xmlns:a16="http://schemas.microsoft.com/office/drawing/2014/main" id="{6DBF6059-4BED-4022-A1BF-4F30AA686A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07870409"/>
      </p:ext>
    </p:extLst>
  </p:cSld>
  <p:clrMapOvr>
    <a:masterClrMapping/>
  </p:clrMapOvr>
  <mc:AlternateContent xmlns:mc="http://schemas.openxmlformats.org/markup-compatibility/2006">
    <mc:Choice xmlns:p14="http://schemas.microsoft.com/office/powerpoint/2010/main" Requires="p14">
      <p:transition spd="slow" p14:dur="2000" advTm="52468"/>
    </mc:Choice>
    <mc:Fallback>
      <p:transition spd="slow" advTm="52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720000" y="1016000"/>
            <a:ext cx="10753200" cy="4816000"/>
          </a:xfrm>
        </p:spPr>
        <p:txBody>
          <a:bodyPr/>
          <a:lstStyle/>
          <a:p>
            <a:pPr marL="72000" indent="0" algn="ctr">
              <a:buNone/>
            </a:pPr>
            <a:r>
              <a:rPr lang="cs-CZ" b="1" dirty="0" err="1"/>
              <a:t>Useful</a:t>
            </a:r>
            <a:r>
              <a:rPr lang="cs-CZ" b="1" dirty="0"/>
              <a:t> </a:t>
            </a:r>
            <a:r>
              <a:rPr lang="cs-CZ" b="1" dirty="0" err="1"/>
              <a:t>mnemonics</a:t>
            </a:r>
            <a:r>
              <a:rPr lang="cs-CZ" b="1" dirty="0"/>
              <a:t>:</a:t>
            </a:r>
          </a:p>
          <a:p>
            <a:pPr marL="72000" indent="0">
              <a:buNone/>
            </a:pPr>
            <a:r>
              <a:rPr lang="cs-CZ" b="1" dirty="0">
                <a:solidFill>
                  <a:srgbClr val="FF0000"/>
                </a:solidFill>
              </a:rPr>
              <a:t>P </a:t>
            </a:r>
            <a:r>
              <a:rPr lang="en-US" b="1" dirty="0">
                <a:solidFill>
                  <a:srgbClr val="FF0000"/>
                </a:solidFill>
              </a:rPr>
              <a:t>glycoprotein</a:t>
            </a:r>
            <a:r>
              <a:rPr lang="en-US" dirty="0"/>
              <a:t> </a:t>
            </a:r>
            <a:endParaRPr lang="cs-CZ" dirty="0"/>
          </a:p>
          <a:p>
            <a:pPr marL="72000" indent="0">
              <a:buNone/>
            </a:pPr>
            <a:r>
              <a:rPr lang="cs-CZ" dirty="0"/>
              <a:t>		</a:t>
            </a:r>
            <a:r>
              <a:rPr lang="cs-CZ" b="1" dirty="0" err="1">
                <a:solidFill>
                  <a:srgbClr val="FF0000"/>
                </a:solidFill>
              </a:rPr>
              <a:t>I</a:t>
            </a:r>
            <a:r>
              <a:rPr lang="cs-CZ" dirty="0" err="1"/>
              <a:t>ncrease</a:t>
            </a:r>
            <a:r>
              <a:rPr lang="cs-CZ" dirty="0"/>
              <a:t> </a:t>
            </a:r>
            <a:r>
              <a:rPr lang="cs-CZ" b="1" dirty="0" err="1">
                <a:solidFill>
                  <a:srgbClr val="FF0000"/>
                </a:solidFill>
              </a:rPr>
              <a:t>Qu</a:t>
            </a:r>
            <a:r>
              <a:rPr lang="cs-CZ" dirty="0" err="1"/>
              <a:t>antitative</a:t>
            </a:r>
            <a:r>
              <a:rPr lang="cs-CZ" dirty="0"/>
              <a:t> </a:t>
            </a:r>
            <a:r>
              <a:rPr lang="cs-CZ" b="1" dirty="0" err="1">
                <a:solidFill>
                  <a:srgbClr val="FF0000"/>
                </a:solidFill>
              </a:rPr>
              <a:t>A</a:t>
            </a:r>
            <a:r>
              <a:rPr lang="cs-CZ" dirty="0" err="1"/>
              <a:t>bsorption</a:t>
            </a:r>
            <a:r>
              <a:rPr lang="cs-CZ" dirty="0"/>
              <a:t> </a:t>
            </a:r>
            <a:r>
              <a:rPr lang="cs-CZ" b="1" dirty="0">
                <a:solidFill>
                  <a:srgbClr val="FF0000"/>
                </a:solidFill>
              </a:rPr>
              <a:t>Ver</a:t>
            </a:r>
            <a:r>
              <a:rPr lang="cs-CZ" dirty="0"/>
              <a:t>y </a:t>
            </a:r>
            <a:r>
              <a:rPr lang="cs-CZ" b="1" dirty="0" err="1">
                <a:solidFill>
                  <a:srgbClr val="FF0000"/>
                </a:solidFill>
              </a:rPr>
              <a:t>E</a:t>
            </a:r>
            <a:r>
              <a:rPr lang="cs-CZ" dirty="0" err="1"/>
              <a:t>ffectively</a:t>
            </a:r>
            <a:endParaRPr lang="cs-CZ" dirty="0"/>
          </a:p>
          <a:p>
            <a:pPr>
              <a:buFont typeface="Wingdings" panose="05000000000000000000" pitchFamily="2" charset="2"/>
              <a:buChar char="Ø"/>
            </a:pPr>
            <a:r>
              <a:rPr lang="cs-CZ" dirty="0"/>
              <a:t> </a:t>
            </a:r>
            <a:r>
              <a:rPr lang="cs-CZ" b="1" dirty="0" err="1">
                <a:solidFill>
                  <a:srgbClr val="FF0000"/>
                </a:solidFill>
              </a:rPr>
              <a:t>I</a:t>
            </a:r>
            <a:r>
              <a:rPr lang="cs-CZ" dirty="0" err="1"/>
              <a:t>traconazole</a:t>
            </a:r>
            <a:endParaRPr lang="cs-CZ" dirty="0"/>
          </a:p>
          <a:p>
            <a:pPr>
              <a:buFont typeface="Wingdings" panose="05000000000000000000" pitchFamily="2" charset="2"/>
              <a:buChar char="Ø"/>
            </a:pPr>
            <a:r>
              <a:rPr lang="cs-CZ" dirty="0"/>
              <a:t> </a:t>
            </a:r>
            <a:r>
              <a:rPr lang="cs-CZ" b="1" dirty="0" err="1">
                <a:solidFill>
                  <a:srgbClr val="FF0000"/>
                </a:solidFill>
              </a:rPr>
              <a:t>Qu</a:t>
            </a:r>
            <a:r>
              <a:rPr lang="cs-CZ" dirty="0" err="1"/>
              <a:t>inidine</a:t>
            </a:r>
            <a:endParaRPr lang="cs-CZ" dirty="0"/>
          </a:p>
          <a:p>
            <a:pPr>
              <a:buFont typeface="Wingdings" panose="05000000000000000000" pitchFamily="2" charset="2"/>
              <a:buChar char="Ø"/>
            </a:pPr>
            <a:r>
              <a:rPr lang="cs-CZ" dirty="0"/>
              <a:t> </a:t>
            </a:r>
            <a:r>
              <a:rPr lang="cs-CZ" b="1" dirty="0" err="1">
                <a:solidFill>
                  <a:srgbClr val="FF0000"/>
                </a:solidFill>
              </a:rPr>
              <a:t>A</a:t>
            </a:r>
            <a:r>
              <a:rPr lang="cs-CZ" dirty="0" err="1"/>
              <a:t>miodarone</a:t>
            </a:r>
            <a:endParaRPr lang="cs-CZ" dirty="0"/>
          </a:p>
          <a:p>
            <a:pPr>
              <a:buFont typeface="Wingdings" panose="05000000000000000000" pitchFamily="2" charset="2"/>
              <a:buChar char="Ø"/>
            </a:pPr>
            <a:r>
              <a:rPr lang="cs-CZ" dirty="0"/>
              <a:t> </a:t>
            </a:r>
            <a:r>
              <a:rPr lang="cs-CZ" b="1" dirty="0" err="1">
                <a:solidFill>
                  <a:srgbClr val="FF0000"/>
                </a:solidFill>
              </a:rPr>
              <a:t>Ver</a:t>
            </a:r>
            <a:r>
              <a:rPr lang="cs-CZ" dirty="0" err="1"/>
              <a:t>apamil</a:t>
            </a:r>
            <a:r>
              <a:rPr lang="cs-CZ" dirty="0"/>
              <a:t> – most </a:t>
            </a:r>
            <a:r>
              <a:rPr lang="cs-CZ" dirty="0" err="1"/>
              <a:t>potent</a:t>
            </a:r>
            <a:r>
              <a:rPr lang="cs-CZ" dirty="0"/>
              <a:t> </a:t>
            </a:r>
            <a:r>
              <a:rPr lang="cs-CZ" dirty="0" err="1"/>
              <a:t>Pg</a:t>
            </a:r>
            <a:r>
              <a:rPr lang="cs-CZ" dirty="0"/>
              <a:t> inhibitor</a:t>
            </a:r>
          </a:p>
          <a:p>
            <a:pPr>
              <a:buFont typeface="Wingdings" panose="05000000000000000000" pitchFamily="2" charset="2"/>
              <a:buChar char="Ø"/>
            </a:pPr>
            <a:r>
              <a:rPr lang="cs-CZ" dirty="0"/>
              <a:t> </a:t>
            </a:r>
            <a:r>
              <a:rPr lang="cs-CZ" b="1" dirty="0" err="1">
                <a:solidFill>
                  <a:srgbClr val="FF0000"/>
                </a:solidFill>
              </a:rPr>
              <a:t>E</a:t>
            </a:r>
            <a:r>
              <a:rPr lang="cs-CZ" dirty="0" err="1"/>
              <a:t>rythromycin</a:t>
            </a:r>
            <a:endParaRPr lang="cs-CZ" dirty="0"/>
          </a:p>
          <a:p>
            <a:pPr marL="72000" indent="0">
              <a:buNone/>
            </a:pPr>
            <a:endParaRPr lang="cs-CZ" dirty="0"/>
          </a:p>
          <a:p>
            <a:pPr marL="72000" indent="0">
              <a:buNone/>
            </a:pPr>
            <a:r>
              <a:rPr lang="cs-CZ" dirty="0"/>
              <a:t> </a:t>
            </a:r>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26</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a:xfrm>
            <a:off x="720000" y="378000"/>
            <a:ext cx="10753200" cy="451576"/>
          </a:xfrm>
        </p:spPr>
        <p:txBody>
          <a:bodyPr/>
          <a:lstStyle/>
          <a:p>
            <a:r>
              <a:rPr lang="cs-CZ" dirty="0" err="1"/>
              <a:t>Distribution</a:t>
            </a:r>
            <a:endParaRPr lang="cs-CZ" dirty="0"/>
          </a:p>
        </p:txBody>
      </p:sp>
      <p:pic>
        <p:nvPicPr>
          <p:cNvPr id="7" name="Zvuk 6">
            <a:hlinkClick r:id="" action="ppaction://media"/>
            <a:extLst>
              <a:ext uri="{FF2B5EF4-FFF2-40B4-BE49-F238E27FC236}">
                <a16:creationId xmlns:a16="http://schemas.microsoft.com/office/drawing/2014/main" id="{590D6E3B-060B-4BBF-B162-A4CFA4388D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24136359"/>
      </p:ext>
    </p:extLst>
  </p:cSld>
  <p:clrMapOvr>
    <a:masterClrMapping/>
  </p:clrMapOvr>
  <mc:AlternateContent xmlns:mc="http://schemas.openxmlformats.org/markup-compatibility/2006">
    <mc:Choice xmlns:p14="http://schemas.microsoft.com/office/powerpoint/2010/main" Requires="p14">
      <p:transition spd="slow" p14:dur="2000" advTm="24754"/>
    </mc:Choice>
    <mc:Fallback>
      <p:transition spd="slow" advTm="24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p:txBody>
          <a:bodyPr/>
          <a:lstStyle/>
          <a:p>
            <a:pPr marL="72000" indent="0">
              <a:buNone/>
            </a:pPr>
            <a:endParaRPr lang="cs-CZ" dirty="0"/>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27</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a:xfrm>
            <a:off x="540000" y="378000"/>
            <a:ext cx="11435100" cy="451576"/>
          </a:xfrm>
        </p:spPr>
        <p:txBody>
          <a:bodyPr/>
          <a:lstStyle/>
          <a:p>
            <a:r>
              <a:rPr lang="en-US" sz="3600" dirty="0"/>
              <a:t>Distribution of drugs in relation to P-glycoprotein </a:t>
            </a:r>
            <a:endParaRPr lang="cs-CZ" sz="3600" dirty="0"/>
          </a:p>
        </p:txBody>
      </p:sp>
      <p:pic>
        <p:nvPicPr>
          <p:cNvPr id="8194" name="Picture 2" descr="http://m4.wyanokecdn.com/e33da2f864e1eb23c56ef2224b46e5fc.gif">
            <a:extLst>
              <a:ext uri="{FF2B5EF4-FFF2-40B4-BE49-F238E27FC236}">
                <a16:creationId xmlns:a16="http://schemas.microsoft.com/office/drawing/2014/main" id="{170D378F-2DC0-484F-8F98-519398C7D3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3375" y="1026000"/>
            <a:ext cx="7551692" cy="545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412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28</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a:t>Influence </a:t>
            </a:r>
            <a:r>
              <a:rPr lang="cs-CZ" dirty="0" err="1"/>
              <a:t>of</a:t>
            </a:r>
            <a:r>
              <a:rPr lang="cs-CZ" dirty="0"/>
              <a:t> </a:t>
            </a:r>
            <a:r>
              <a:rPr lang="cs-CZ" dirty="0" err="1"/>
              <a:t>enterohepatic</a:t>
            </a:r>
            <a:r>
              <a:rPr lang="cs-CZ" dirty="0"/>
              <a:t> </a:t>
            </a:r>
            <a:r>
              <a:rPr lang="cs-CZ" dirty="0" err="1"/>
              <a:t>recirculation</a:t>
            </a:r>
            <a:endParaRPr lang="cs-CZ" dirty="0"/>
          </a:p>
        </p:txBody>
      </p:sp>
      <p:pic>
        <p:nvPicPr>
          <p:cNvPr id="9218" name="Picture 2" descr="https://i1.wp.com/images.slideplayer.com/24/7039986/slides/slide_73.jpg">
            <a:extLst>
              <a:ext uri="{FF2B5EF4-FFF2-40B4-BE49-F238E27FC236}">
                <a16:creationId xmlns:a16="http://schemas.microsoft.com/office/drawing/2014/main" id="{972BB9A0-9237-49DD-B724-F05CEB69C6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4409" y="3201804"/>
            <a:ext cx="4502394" cy="3376796"/>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850FCCA4-B9DF-41B3-A4DE-16200F751C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9271" y="1171576"/>
            <a:ext cx="4031461" cy="5407024"/>
          </a:xfrm>
          <a:prstGeom prst="rect">
            <a:avLst/>
          </a:prstGeom>
        </p:spPr>
      </p:pic>
      <p:pic>
        <p:nvPicPr>
          <p:cNvPr id="9" name="Zástupný symbol pro obsah 8">
            <a:extLst>
              <a:ext uri="{FF2B5EF4-FFF2-40B4-BE49-F238E27FC236}">
                <a16:creationId xmlns:a16="http://schemas.microsoft.com/office/drawing/2014/main" id="{C1797CF8-6AC4-4DED-8F07-13AE4731A955}"/>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853374" y="1263650"/>
            <a:ext cx="3672524" cy="2431807"/>
          </a:xfrm>
        </p:spPr>
      </p:pic>
      <p:sp>
        <p:nvSpPr>
          <p:cNvPr id="2" name="Zástupný symbol pro zápatí 1">
            <a:extLst>
              <a:ext uri="{FF2B5EF4-FFF2-40B4-BE49-F238E27FC236}">
                <a16:creationId xmlns:a16="http://schemas.microsoft.com/office/drawing/2014/main" id="{0BE06DA7-124A-4152-B543-ED233C33C391}"/>
              </a:ext>
            </a:extLst>
          </p:cNvPr>
          <p:cNvSpPr>
            <a:spLocks noGrp="1"/>
          </p:cNvSpPr>
          <p:nvPr>
            <p:ph type="ftr" sz="quarter" idx="10"/>
          </p:nvPr>
        </p:nvSpPr>
        <p:spPr/>
        <p:txBody>
          <a:bodyPr/>
          <a:lstStyle/>
          <a:p>
            <a:r>
              <a:rPr lang="en-US"/>
              <a:t>Drug interactions / Department of Pharmacology</a:t>
            </a:r>
            <a:endParaRPr lang="en-US" dirty="0"/>
          </a:p>
        </p:txBody>
      </p:sp>
      <p:pic>
        <p:nvPicPr>
          <p:cNvPr id="3" name="Zvuk 2">
            <a:hlinkClick r:id="" action="ppaction://media"/>
            <a:extLst>
              <a:ext uri="{FF2B5EF4-FFF2-40B4-BE49-F238E27FC236}">
                <a16:creationId xmlns:a16="http://schemas.microsoft.com/office/drawing/2014/main" id="{651D78E6-4B05-4E5B-8E19-BE37A4F3D9F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44348126"/>
      </p:ext>
    </p:extLst>
  </p:cSld>
  <p:clrMapOvr>
    <a:masterClrMapping/>
  </p:clrMapOvr>
  <mc:AlternateContent xmlns:mc="http://schemas.openxmlformats.org/markup-compatibility/2006">
    <mc:Choice xmlns:p14="http://schemas.microsoft.com/office/powerpoint/2010/main" Requires="p14">
      <p:transition spd="slow" p14:dur="2000" advTm="94586"/>
    </mc:Choice>
    <mc:Fallback>
      <p:transition spd="slow" advTm="94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p:txBody>
          <a:bodyPr/>
          <a:lstStyle/>
          <a:p>
            <a:r>
              <a:rPr lang="en-US" dirty="0"/>
              <a:t>The effect of one drug on the metabolism of the other is well documented. The liver is the major site of drug metabolism but other organs can also do e.g., WBC, skin, lung, and GIT. </a:t>
            </a:r>
            <a:endParaRPr lang="cs-CZ" dirty="0"/>
          </a:p>
          <a:p>
            <a:endParaRPr lang="cs-CZ" dirty="0"/>
          </a:p>
          <a:p>
            <a:r>
              <a:rPr lang="en-US" b="1" dirty="0">
                <a:solidFill>
                  <a:srgbClr val="FF0000"/>
                </a:solidFill>
              </a:rPr>
              <a:t>CYP450 family </a:t>
            </a:r>
            <a:r>
              <a:rPr lang="en-US" dirty="0"/>
              <a:t>is the major metabolizing enzyme in phase I (oxidation process). Therefore, the effect of drugs on the rate of metabolism of others can involve the following examples</a:t>
            </a:r>
            <a:endParaRPr lang="cs-CZ" dirty="0"/>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29</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Pharmacokinetic</a:t>
            </a:r>
            <a:r>
              <a:rPr lang="cs-CZ" dirty="0"/>
              <a:t> </a:t>
            </a:r>
            <a:r>
              <a:rPr lang="cs-CZ" dirty="0" err="1"/>
              <a:t>interactions</a:t>
            </a:r>
            <a:r>
              <a:rPr lang="cs-CZ" dirty="0"/>
              <a:t> - </a:t>
            </a:r>
            <a:r>
              <a:rPr lang="cs-CZ" dirty="0" err="1"/>
              <a:t>Metabolism</a:t>
            </a:r>
            <a:endParaRPr lang="cs-CZ" dirty="0"/>
          </a:p>
        </p:txBody>
      </p:sp>
      <p:pic>
        <p:nvPicPr>
          <p:cNvPr id="5" name="Zvuk 4">
            <a:hlinkClick r:id="" action="ppaction://media"/>
            <a:extLst>
              <a:ext uri="{FF2B5EF4-FFF2-40B4-BE49-F238E27FC236}">
                <a16:creationId xmlns:a16="http://schemas.microsoft.com/office/drawing/2014/main" id="{30DDC97C-8F98-4157-919B-1F335396DB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13866983"/>
      </p:ext>
    </p:extLst>
  </p:cSld>
  <p:clrMapOvr>
    <a:masterClrMapping/>
  </p:clrMapOvr>
  <mc:AlternateContent xmlns:mc="http://schemas.openxmlformats.org/markup-compatibility/2006">
    <mc:Choice xmlns:p14="http://schemas.microsoft.com/office/powerpoint/2010/main" Requires="p14">
      <p:transition spd="slow" p14:dur="2000" advTm="45249"/>
    </mc:Choice>
    <mc:Fallback>
      <p:transition spd="slow" advTm="45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pPr marL="72000" indent="0">
              <a:buNone/>
            </a:pPr>
            <a:r>
              <a:rPr lang="en-US" b="1" dirty="0">
                <a:solidFill>
                  <a:srgbClr val="FF0000"/>
                </a:solidFill>
              </a:rPr>
              <a:t>Drug Interactions</a:t>
            </a:r>
            <a:r>
              <a:rPr lang="en-US" dirty="0"/>
              <a:t>:</a:t>
            </a:r>
            <a:r>
              <a:rPr lang="cs-CZ" dirty="0"/>
              <a:t> </a:t>
            </a:r>
            <a:r>
              <a:rPr lang="en-US" dirty="0"/>
              <a:t>“The pharmacologic or clinical response to the administration of a drug combination different from that anticipated from the known effects of the two agents when given alone ” </a:t>
            </a:r>
            <a:endParaRPr lang="cs-CZ" dirty="0"/>
          </a:p>
          <a:p>
            <a:pPr marL="72000" indent="0">
              <a:buNone/>
            </a:pPr>
            <a:r>
              <a:rPr lang="cs-CZ" sz="1200" dirty="0"/>
              <a:t>						</a:t>
            </a:r>
            <a:r>
              <a:rPr lang="en-US" sz="1200" dirty="0"/>
              <a:t>1Tatro DS (Ed.) Drug Interaction Facts. J.B. Lippincott Co. St. Louis 1992. </a:t>
            </a:r>
            <a:endParaRPr lang="cs-CZ" sz="1200" dirty="0"/>
          </a:p>
          <a:p>
            <a:pPr marL="72000" indent="0">
              <a:buNone/>
            </a:pPr>
            <a:r>
              <a:rPr lang="en-US" dirty="0"/>
              <a:t>Positive? </a:t>
            </a:r>
            <a:endParaRPr lang="cs-CZ" dirty="0"/>
          </a:p>
          <a:p>
            <a:pPr marL="72000" indent="0">
              <a:buNone/>
            </a:pPr>
            <a:r>
              <a:rPr lang="en-US" dirty="0"/>
              <a:t>Negative? </a:t>
            </a:r>
            <a:endParaRPr lang="cs-CZ" dirty="0"/>
          </a:p>
          <a:p>
            <a:pPr marL="72000" indent="0">
              <a:buNone/>
            </a:pPr>
            <a:r>
              <a:rPr lang="en-US" dirty="0"/>
              <a:t>Clinically significant</a:t>
            </a:r>
            <a:endParaRPr lang="cs-CZ" dirty="0"/>
          </a:p>
        </p:txBody>
      </p:sp>
      <p:sp>
        <p:nvSpPr>
          <p:cNvPr id="3" name="Zástupný symbol pro zápatí 2"/>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p:cNvSpPr>
            <a:spLocks noGrp="1"/>
          </p:cNvSpPr>
          <p:nvPr>
            <p:ph type="sldNum" sz="quarter" idx="11"/>
          </p:nvPr>
        </p:nvSpPr>
        <p:spPr/>
        <p:txBody>
          <a:bodyPr/>
          <a:lstStyle/>
          <a:p>
            <a:fld id="{0970407D-EE58-4A0B-824B-1D3AE42DD9CF}" type="slidenum">
              <a:rPr lang="cs-CZ" altLang="cs-CZ" smtClean="0"/>
              <a:pPr/>
              <a:t>3</a:t>
            </a:fld>
            <a:endParaRPr lang="cs-CZ" altLang="cs-CZ" dirty="0"/>
          </a:p>
        </p:txBody>
      </p:sp>
      <p:sp>
        <p:nvSpPr>
          <p:cNvPr id="6" name="Nadpis 5"/>
          <p:cNvSpPr>
            <a:spLocks noGrp="1"/>
          </p:cNvSpPr>
          <p:nvPr>
            <p:ph type="title"/>
          </p:nvPr>
        </p:nvSpPr>
        <p:spPr/>
        <p:txBody>
          <a:bodyPr/>
          <a:lstStyle/>
          <a:p>
            <a:r>
              <a:rPr lang="cs-CZ" dirty="0" err="1"/>
              <a:t>Definitions</a:t>
            </a:r>
            <a:r>
              <a:rPr lang="cs-CZ" dirty="0"/>
              <a:t> and </a:t>
            </a:r>
            <a:r>
              <a:rPr lang="cs-CZ" dirty="0" err="1"/>
              <a:t>Terms</a:t>
            </a:r>
            <a:endParaRPr lang="cs-CZ" dirty="0"/>
          </a:p>
        </p:txBody>
      </p:sp>
      <p:pic>
        <p:nvPicPr>
          <p:cNvPr id="5" name="Zvuk 4">
            <a:hlinkClick r:id="" action="ppaction://media"/>
            <a:extLst>
              <a:ext uri="{FF2B5EF4-FFF2-40B4-BE49-F238E27FC236}">
                <a16:creationId xmlns:a16="http://schemas.microsoft.com/office/drawing/2014/main" id="{F0223E3A-7D84-478B-BD48-3B513E4C24B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808960100"/>
      </p:ext>
    </p:extLst>
  </p:cSld>
  <p:clrMapOvr>
    <a:masterClrMapping/>
  </p:clrMapOvr>
  <mc:AlternateContent xmlns:mc="http://schemas.openxmlformats.org/markup-compatibility/2006">
    <mc:Choice xmlns:p14="http://schemas.microsoft.com/office/powerpoint/2010/main" Requires="p14">
      <p:transition spd="slow" p14:dur="2000" advTm="64203"/>
    </mc:Choice>
    <mc:Fallback>
      <p:transition spd="slow" advTm="64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720000" y="1171576"/>
            <a:ext cx="10753200" cy="5056424"/>
          </a:xfrm>
        </p:spPr>
        <p:txBody>
          <a:bodyPr/>
          <a:lstStyle/>
          <a:p>
            <a:r>
              <a:rPr lang="en-US" sz="1800" dirty="0"/>
              <a:t>a key enzyme in the metabolism of xenobiotics mainly responsible for Phase I biotransformation processes occurring in the liver, lungs, kidneys, brain, skin, small intestine and other organs </a:t>
            </a:r>
            <a:endParaRPr lang="cs-CZ" sz="1800" dirty="0"/>
          </a:p>
          <a:p>
            <a:endParaRPr lang="cs-CZ" sz="1800" dirty="0"/>
          </a:p>
          <a:p>
            <a:r>
              <a:rPr lang="en-US" sz="1800" dirty="0">
                <a:solidFill>
                  <a:srgbClr val="FF0000"/>
                </a:solidFill>
              </a:rPr>
              <a:t>Substrates P450 </a:t>
            </a:r>
            <a:endParaRPr lang="cs-CZ" sz="1800" dirty="0">
              <a:solidFill>
                <a:srgbClr val="FF0000"/>
              </a:solidFill>
            </a:endParaRPr>
          </a:p>
          <a:p>
            <a:pPr lvl="1"/>
            <a:r>
              <a:rPr lang="en-US" sz="1400" dirty="0"/>
              <a:t>drug metabolizing using this enzyme </a:t>
            </a:r>
            <a:endParaRPr lang="cs-CZ" sz="1400" dirty="0"/>
          </a:p>
          <a:p>
            <a:pPr lvl="1"/>
            <a:endParaRPr lang="cs-CZ" sz="1400" dirty="0"/>
          </a:p>
          <a:p>
            <a:r>
              <a:rPr lang="en-US" sz="1800" dirty="0">
                <a:solidFill>
                  <a:srgbClr val="FF0000"/>
                </a:solidFill>
              </a:rPr>
              <a:t>Inducers of </a:t>
            </a:r>
            <a:r>
              <a:rPr lang="cs-CZ" sz="1800" dirty="0">
                <a:solidFill>
                  <a:srgbClr val="FF0000"/>
                </a:solidFill>
              </a:rPr>
              <a:t>c</a:t>
            </a:r>
            <a:r>
              <a:rPr lang="en-US" sz="1800" dirty="0" err="1">
                <a:solidFill>
                  <a:srgbClr val="FF0000"/>
                </a:solidFill>
              </a:rPr>
              <a:t>ytochrome</a:t>
            </a:r>
            <a:r>
              <a:rPr lang="en-US" sz="1800" dirty="0">
                <a:solidFill>
                  <a:srgbClr val="FF0000"/>
                </a:solidFill>
              </a:rPr>
              <a:t> P450 </a:t>
            </a:r>
            <a:endParaRPr lang="cs-CZ" sz="1800" dirty="0">
              <a:solidFill>
                <a:srgbClr val="FF0000"/>
              </a:solidFill>
            </a:endParaRPr>
          </a:p>
          <a:p>
            <a:pPr lvl="1"/>
            <a:r>
              <a:rPr lang="en-US" sz="1400" dirty="0"/>
              <a:t>increased degradation of the drug from the organism </a:t>
            </a:r>
            <a:endParaRPr lang="cs-CZ" sz="1400" dirty="0"/>
          </a:p>
          <a:p>
            <a:pPr lvl="1"/>
            <a:r>
              <a:rPr lang="en-US" sz="1400" dirty="0"/>
              <a:t>subtherapeutic plasma levels of the drug </a:t>
            </a:r>
            <a:endParaRPr lang="cs-CZ" sz="1400" dirty="0"/>
          </a:p>
          <a:p>
            <a:pPr lvl="1"/>
            <a:r>
              <a:rPr lang="en-US" sz="1400" dirty="0"/>
              <a:t>reduce the effect of drugs</a:t>
            </a:r>
            <a:endParaRPr lang="cs-CZ" sz="1400" dirty="0"/>
          </a:p>
          <a:p>
            <a:pPr lvl="1"/>
            <a:endParaRPr lang="cs-CZ" sz="1800" dirty="0"/>
          </a:p>
          <a:p>
            <a:r>
              <a:rPr lang="en-US" sz="1800" dirty="0">
                <a:solidFill>
                  <a:srgbClr val="FF0000"/>
                </a:solidFill>
              </a:rPr>
              <a:t>Inhibitors of cytochrome P450 </a:t>
            </a:r>
            <a:endParaRPr lang="cs-CZ" sz="1800" dirty="0">
              <a:solidFill>
                <a:srgbClr val="FF0000"/>
              </a:solidFill>
            </a:endParaRPr>
          </a:p>
          <a:p>
            <a:pPr lvl="1"/>
            <a:r>
              <a:rPr lang="en-US" sz="1400" dirty="0"/>
              <a:t>accumulation of the drug in the body </a:t>
            </a:r>
            <a:endParaRPr lang="cs-CZ" sz="1400" dirty="0"/>
          </a:p>
          <a:p>
            <a:pPr lvl="1"/>
            <a:r>
              <a:rPr lang="en-US" sz="1400" dirty="0"/>
              <a:t>increased plasma levels </a:t>
            </a:r>
            <a:endParaRPr lang="cs-CZ" sz="1400" dirty="0"/>
          </a:p>
          <a:p>
            <a:pPr lvl="1"/>
            <a:r>
              <a:rPr lang="en-US" sz="1400" dirty="0"/>
              <a:t>Increased toxicity </a:t>
            </a:r>
            <a:endParaRPr lang="cs-CZ" sz="1400" dirty="0"/>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30</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a:t>CYP P450</a:t>
            </a:r>
          </a:p>
        </p:txBody>
      </p:sp>
      <p:pic>
        <p:nvPicPr>
          <p:cNvPr id="10242" name="Picture 2" descr="https://upload.wikimedia.org/wikipedia/commons/thumb/0/08/Proportion_of_drugs_metabolized_by_different_CYPs.png/300px-Proportion_of_drugs_metabolized_by_different_CYPs.png">
            <a:extLst>
              <a:ext uri="{FF2B5EF4-FFF2-40B4-BE49-F238E27FC236}">
                <a16:creationId xmlns:a16="http://schemas.microsoft.com/office/drawing/2014/main" id="{4D36C8C9-7891-4AC4-878B-6DFF21E57D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5338" y="2605087"/>
            <a:ext cx="6121862" cy="3081337"/>
          </a:xfrm>
          <a:prstGeom prst="rect">
            <a:avLst/>
          </a:prstGeom>
          <a:noFill/>
          <a:extLst>
            <a:ext uri="{909E8E84-426E-40DD-AFC4-6F175D3DCCD1}">
              <a14:hiddenFill xmlns:a14="http://schemas.microsoft.com/office/drawing/2010/main">
                <a:solidFill>
                  <a:srgbClr val="FFFFFF"/>
                </a:solidFill>
              </a14:hiddenFill>
            </a:ext>
          </a:extLst>
        </p:spPr>
      </p:pic>
      <p:pic>
        <p:nvPicPr>
          <p:cNvPr id="5" name="Zvuk 4">
            <a:hlinkClick r:id="" action="ppaction://media"/>
            <a:extLst>
              <a:ext uri="{FF2B5EF4-FFF2-40B4-BE49-F238E27FC236}">
                <a16:creationId xmlns:a16="http://schemas.microsoft.com/office/drawing/2014/main" id="{B65B6CD0-6345-4DC6-9E86-A619CD3E91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6881348"/>
      </p:ext>
    </p:extLst>
  </p:cSld>
  <p:clrMapOvr>
    <a:masterClrMapping/>
  </p:clrMapOvr>
  <mc:AlternateContent xmlns:mc="http://schemas.openxmlformats.org/markup-compatibility/2006">
    <mc:Choice xmlns:p14="http://schemas.microsoft.com/office/powerpoint/2010/main" Requires="p14">
      <p:transition spd="slow" p14:dur="2000" advTm="69380"/>
    </mc:Choice>
    <mc:Fallback>
      <p:transition spd="slow" advTm="69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p:txBody>
          <a:bodyPr/>
          <a:lstStyle/>
          <a:p>
            <a:r>
              <a:rPr lang="cs-CZ" b="1" dirty="0" err="1"/>
              <a:t>slow</a:t>
            </a:r>
            <a:r>
              <a:rPr lang="cs-CZ" dirty="0"/>
              <a:t> </a:t>
            </a:r>
            <a:r>
              <a:rPr lang="cs-CZ" dirty="0" err="1"/>
              <a:t>metabolizer</a:t>
            </a:r>
            <a:r>
              <a:rPr lang="cs-CZ" dirty="0"/>
              <a:t> - </a:t>
            </a:r>
            <a:r>
              <a:rPr lang="cs-CZ" dirty="0" err="1"/>
              <a:t>all</a:t>
            </a:r>
            <a:r>
              <a:rPr lang="cs-CZ" dirty="0"/>
              <a:t> </a:t>
            </a:r>
            <a:r>
              <a:rPr lang="cs-CZ" dirty="0" err="1"/>
              <a:t>defective</a:t>
            </a:r>
            <a:r>
              <a:rPr lang="cs-CZ" dirty="0"/>
              <a:t> </a:t>
            </a:r>
            <a:r>
              <a:rPr lang="cs-CZ" dirty="0" err="1"/>
              <a:t>alleles</a:t>
            </a:r>
            <a:r>
              <a:rPr lang="cs-CZ" dirty="0"/>
              <a:t> </a:t>
            </a:r>
          </a:p>
          <a:p>
            <a:r>
              <a:rPr lang="cs-CZ" b="1" dirty="0"/>
              <a:t>medium</a:t>
            </a:r>
            <a:r>
              <a:rPr lang="cs-CZ" dirty="0"/>
              <a:t> </a:t>
            </a:r>
            <a:r>
              <a:rPr lang="cs-CZ" dirty="0" err="1"/>
              <a:t>metabolizer</a:t>
            </a:r>
            <a:r>
              <a:rPr lang="cs-CZ" dirty="0"/>
              <a:t> - </a:t>
            </a:r>
            <a:r>
              <a:rPr lang="cs-CZ" dirty="0" err="1"/>
              <a:t>an</a:t>
            </a:r>
            <a:r>
              <a:rPr lang="cs-CZ" dirty="0"/>
              <a:t> </a:t>
            </a:r>
            <a:r>
              <a:rPr lang="cs-CZ" dirty="0" err="1"/>
              <a:t>intact</a:t>
            </a:r>
            <a:r>
              <a:rPr lang="cs-CZ" dirty="0"/>
              <a:t> </a:t>
            </a:r>
            <a:r>
              <a:rPr lang="cs-CZ" dirty="0" err="1"/>
              <a:t>allele</a:t>
            </a:r>
            <a:r>
              <a:rPr lang="cs-CZ" dirty="0"/>
              <a:t> </a:t>
            </a:r>
          </a:p>
          <a:p>
            <a:r>
              <a:rPr lang="cs-CZ" b="1" dirty="0"/>
              <a:t>rapid</a:t>
            </a:r>
            <a:r>
              <a:rPr lang="cs-CZ" dirty="0"/>
              <a:t> </a:t>
            </a:r>
            <a:r>
              <a:rPr lang="cs-CZ" dirty="0" err="1"/>
              <a:t>metabolizer</a:t>
            </a:r>
            <a:r>
              <a:rPr lang="cs-CZ" dirty="0"/>
              <a:t> - </a:t>
            </a:r>
            <a:r>
              <a:rPr lang="cs-CZ" dirty="0" err="1"/>
              <a:t>all</a:t>
            </a:r>
            <a:r>
              <a:rPr lang="cs-CZ" dirty="0"/>
              <a:t> </a:t>
            </a:r>
            <a:r>
              <a:rPr lang="cs-CZ" dirty="0" err="1"/>
              <a:t>intact</a:t>
            </a:r>
            <a:r>
              <a:rPr lang="cs-CZ" dirty="0"/>
              <a:t> </a:t>
            </a:r>
            <a:r>
              <a:rPr lang="cs-CZ" dirty="0" err="1"/>
              <a:t>allele</a:t>
            </a:r>
            <a:r>
              <a:rPr lang="cs-CZ" dirty="0"/>
              <a:t> (</a:t>
            </a:r>
            <a:r>
              <a:rPr lang="cs-CZ" dirty="0" err="1"/>
              <a:t>wild</a:t>
            </a:r>
            <a:r>
              <a:rPr lang="cs-CZ" dirty="0"/>
              <a:t> type) </a:t>
            </a:r>
          </a:p>
          <a:p>
            <a:r>
              <a:rPr lang="cs-CZ" b="1" dirty="0" err="1"/>
              <a:t>ultrarapid</a:t>
            </a:r>
            <a:r>
              <a:rPr lang="cs-CZ" dirty="0"/>
              <a:t> </a:t>
            </a:r>
            <a:r>
              <a:rPr lang="cs-CZ" dirty="0" err="1"/>
              <a:t>metabolizer</a:t>
            </a:r>
            <a:r>
              <a:rPr lang="cs-CZ" dirty="0"/>
              <a:t> - </a:t>
            </a:r>
            <a:r>
              <a:rPr lang="cs-CZ" dirty="0" err="1"/>
              <a:t>multiplication</a:t>
            </a:r>
            <a:r>
              <a:rPr lang="cs-CZ" dirty="0"/>
              <a:t> </a:t>
            </a:r>
            <a:r>
              <a:rPr lang="cs-CZ" dirty="0" err="1"/>
              <a:t>of</a:t>
            </a:r>
            <a:r>
              <a:rPr lang="cs-CZ" dirty="0"/>
              <a:t> a gene </a:t>
            </a:r>
            <a:r>
              <a:rPr lang="cs-CZ" dirty="0" err="1"/>
              <a:t>or</a:t>
            </a:r>
            <a:r>
              <a:rPr lang="cs-CZ" dirty="0"/>
              <a:t> a </a:t>
            </a:r>
            <a:r>
              <a:rPr lang="cs-CZ" dirty="0" err="1"/>
              <a:t>higher</a:t>
            </a:r>
            <a:r>
              <a:rPr lang="cs-CZ" dirty="0"/>
              <a:t> enzyme </a:t>
            </a:r>
            <a:r>
              <a:rPr lang="cs-CZ" dirty="0" err="1"/>
              <a:t>activity</a:t>
            </a:r>
            <a:endParaRPr lang="cs-CZ" dirty="0"/>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31</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Polymorphism</a:t>
            </a:r>
            <a:r>
              <a:rPr lang="cs-CZ" dirty="0"/>
              <a:t> </a:t>
            </a:r>
            <a:r>
              <a:rPr lang="cs-CZ" dirty="0" err="1"/>
              <a:t>of</a:t>
            </a:r>
            <a:r>
              <a:rPr lang="cs-CZ" dirty="0"/>
              <a:t> </a:t>
            </a:r>
            <a:r>
              <a:rPr lang="cs-CZ" dirty="0" err="1"/>
              <a:t>enzymes</a:t>
            </a:r>
            <a:endParaRPr lang="cs-CZ" dirty="0"/>
          </a:p>
        </p:txBody>
      </p:sp>
      <p:pic>
        <p:nvPicPr>
          <p:cNvPr id="5" name="Zvuk 4">
            <a:hlinkClick r:id="" action="ppaction://media"/>
            <a:extLst>
              <a:ext uri="{FF2B5EF4-FFF2-40B4-BE49-F238E27FC236}">
                <a16:creationId xmlns:a16="http://schemas.microsoft.com/office/drawing/2014/main" id="{B178729E-7DD0-4260-977C-926B3FFC52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10608657"/>
      </p:ext>
    </p:extLst>
  </p:cSld>
  <p:clrMapOvr>
    <a:masterClrMapping/>
  </p:clrMapOvr>
  <mc:AlternateContent xmlns:mc="http://schemas.openxmlformats.org/markup-compatibility/2006">
    <mc:Choice xmlns:p14="http://schemas.microsoft.com/office/powerpoint/2010/main" Requires="p14">
      <p:transition spd="slow" p14:dur="2000" advTm="48303"/>
    </mc:Choice>
    <mc:Fallback>
      <p:transition spd="slow" advTm="48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32</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Drug</a:t>
            </a:r>
            <a:r>
              <a:rPr lang="cs-CZ" dirty="0"/>
              <a:t> </a:t>
            </a:r>
            <a:r>
              <a:rPr lang="cs-CZ" dirty="0" err="1"/>
              <a:t>interactions</a:t>
            </a:r>
            <a:r>
              <a:rPr lang="cs-CZ" dirty="0"/>
              <a:t> - </a:t>
            </a:r>
            <a:r>
              <a:rPr lang="cs-CZ" dirty="0" err="1"/>
              <a:t>induction</a:t>
            </a:r>
            <a:endParaRPr lang="cs-CZ" dirty="0"/>
          </a:p>
        </p:txBody>
      </p:sp>
      <p:pic>
        <p:nvPicPr>
          <p:cNvPr id="7" name="Obrázek 6">
            <a:extLst>
              <a:ext uri="{FF2B5EF4-FFF2-40B4-BE49-F238E27FC236}">
                <a16:creationId xmlns:a16="http://schemas.microsoft.com/office/drawing/2014/main" id="{88765347-BBE0-4F15-997C-F653291459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000" y="1171576"/>
            <a:ext cx="8777811" cy="5397584"/>
          </a:xfrm>
          <a:prstGeom prst="rect">
            <a:avLst/>
          </a:prstGeom>
        </p:spPr>
      </p:pic>
      <p:sp>
        <p:nvSpPr>
          <p:cNvPr id="10" name="Zástupný symbol pro obsah 1">
            <a:extLst>
              <a:ext uri="{FF2B5EF4-FFF2-40B4-BE49-F238E27FC236}">
                <a16:creationId xmlns:a16="http://schemas.microsoft.com/office/drawing/2014/main" id="{6116C98F-66D2-45BE-B9D0-10C0AA044A30}"/>
              </a:ext>
            </a:extLst>
          </p:cNvPr>
          <p:cNvSpPr>
            <a:spLocks noGrp="1"/>
          </p:cNvSpPr>
          <p:nvPr>
            <p:ph idx="1"/>
          </p:nvPr>
        </p:nvSpPr>
        <p:spPr>
          <a:xfrm>
            <a:off x="8862053" y="634086"/>
            <a:ext cx="3192905" cy="3564413"/>
          </a:xfrm>
        </p:spPr>
        <p:txBody>
          <a:bodyPr/>
          <a:lstStyle/>
          <a:p>
            <a:r>
              <a:rPr lang="en-US" sz="2000" dirty="0"/>
              <a:t>It may </a:t>
            </a:r>
            <a:r>
              <a:rPr lang="cs-CZ" sz="2000" dirty="0" err="1"/>
              <a:t>take</a:t>
            </a:r>
            <a:r>
              <a:rPr lang="en-US" sz="2000" dirty="0"/>
              <a:t> seconds up to weeks in case of enzyme induction </a:t>
            </a:r>
            <a:r>
              <a:rPr lang="cs-CZ" sz="2000" dirty="0"/>
              <a:t>(</a:t>
            </a:r>
            <a:r>
              <a:rPr lang="en-US" sz="2000" dirty="0"/>
              <a:t>weeks for protein synthesis</a:t>
            </a:r>
            <a:r>
              <a:rPr lang="cs-CZ" sz="2000" dirty="0"/>
              <a:t>)</a:t>
            </a:r>
            <a:r>
              <a:rPr lang="en-US" sz="2000" dirty="0"/>
              <a:t>, while enzyme inhibition occurs rapidly.</a:t>
            </a:r>
            <a:endParaRPr lang="cs-CZ" sz="2000" dirty="0"/>
          </a:p>
        </p:txBody>
      </p:sp>
      <p:pic>
        <p:nvPicPr>
          <p:cNvPr id="13" name="Zvuk 12">
            <a:hlinkClick r:id="" action="ppaction://media"/>
            <a:extLst>
              <a:ext uri="{FF2B5EF4-FFF2-40B4-BE49-F238E27FC236}">
                <a16:creationId xmlns:a16="http://schemas.microsoft.com/office/drawing/2014/main" id="{20CACD0C-D267-41F5-8CD0-58104ECA2D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60219226"/>
      </p:ext>
    </p:extLst>
  </p:cSld>
  <p:clrMapOvr>
    <a:masterClrMapping/>
  </p:clrMapOvr>
  <mc:AlternateContent xmlns:mc="http://schemas.openxmlformats.org/markup-compatibility/2006">
    <mc:Choice xmlns:p14="http://schemas.microsoft.com/office/powerpoint/2010/main" Requires="p14">
      <p:transition spd="slow" p14:dur="2000" advTm="51667"/>
    </mc:Choice>
    <mc:Fallback>
      <p:transition spd="slow" advTm="51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33</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a:t>Basic </a:t>
            </a:r>
            <a:r>
              <a:rPr lang="cs-CZ" dirty="0" err="1"/>
              <a:t>mechanisms</a:t>
            </a:r>
            <a:r>
              <a:rPr lang="cs-CZ" dirty="0"/>
              <a:t> - </a:t>
            </a:r>
            <a:r>
              <a:rPr lang="cs-CZ" dirty="0" err="1"/>
              <a:t>inhibition</a:t>
            </a:r>
            <a:r>
              <a:rPr lang="cs-CZ" dirty="0"/>
              <a:t> </a:t>
            </a:r>
          </a:p>
        </p:txBody>
      </p:sp>
      <p:pic>
        <p:nvPicPr>
          <p:cNvPr id="9" name="Obrázek 8">
            <a:extLst>
              <a:ext uri="{FF2B5EF4-FFF2-40B4-BE49-F238E27FC236}">
                <a16:creationId xmlns:a16="http://schemas.microsoft.com/office/drawing/2014/main" id="{44A80F9D-4797-4D5E-ABBA-832F1AAA12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1216" y="1455789"/>
            <a:ext cx="7309567" cy="4487998"/>
          </a:xfrm>
          <a:prstGeom prst="rect">
            <a:avLst/>
          </a:prstGeom>
        </p:spPr>
      </p:pic>
      <p:pic>
        <p:nvPicPr>
          <p:cNvPr id="11" name="Zvuk 10">
            <a:hlinkClick r:id="" action="ppaction://media"/>
            <a:extLst>
              <a:ext uri="{FF2B5EF4-FFF2-40B4-BE49-F238E27FC236}">
                <a16:creationId xmlns:a16="http://schemas.microsoft.com/office/drawing/2014/main" id="{5D0F8C3C-2C4B-40E4-A6CE-692A0E12D8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0362741"/>
      </p:ext>
    </p:extLst>
  </p:cSld>
  <p:clrMapOvr>
    <a:masterClrMapping/>
  </p:clrMapOvr>
  <mc:AlternateContent xmlns:mc="http://schemas.openxmlformats.org/markup-compatibility/2006">
    <mc:Choice xmlns:p14="http://schemas.microsoft.com/office/powerpoint/2010/main" Requires="p14">
      <p:transition spd="slow" p14:dur="2000" advTm="84246"/>
    </mc:Choice>
    <mc:Fallback>
      <p:transition spd="slow" advTm="84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B949A465-1B3C-417E-8654-8BE030BA7611}"/>
              </a:ext>
            </a:extLst>
          </p:cNvPr>
          <p:cNvSpPr>
            <a:spLocks noGrp="1"/>
          </p:cNvSpPr>
          <p:nvPr>
            <p:ph type="sldNum" sz="quarter" idx="11"/>
          </p:nvPr>
        </p:nvSpPr>
        <p:spPr/>
        <p:txBody>
          <a:bodyPr/>
          <a:lstStyle/>
          <a:p>
            <a:fld id="{0970407D-EE58-4A0B-824B-1D3AE42DD9CF}" type="slidenum">
              <a:rPr lang="cs-CZ" altLang="cs-CZ" smtClean="0"/>
              <a:pPr/>
              <a:t>34</a:t>
            </a:fld>
            <a:endParaRPr lang="cs-CZ" altLang="cs-CZ" dirty="0"/>
          </a:p>
        </p:txBody>
      </p:sp>
      <p:sp>
        <p:nvSpPr>
          <p:cNvPr id="6" name="Nadpis 5">
            <a:extLst>
              <a:ext uri="{FF2B5EF4-FFF2-40B4-BE49-F238E27FC236}">
                <a16:creationId xmlns:a16="http://schemas.microsoft.com/office/drawing/2014/main" id="{5BAB335B-73B9-49FE-BA4F-1542DA6E21BB}"/>
              </a:ext>
            </a:extLst>
          </p:cNvPr>
          <p:cNvSpPr>
            <a:spLocks noGrp="1"/>
          </p:cNvSpPr>
          <p:nvPr>
            <p:ph type="title"/>
          </p:nvPr>
        </p:nvSpPr>
        <p:spPr/>
        <p:txBody>
          <a:bodyPr/>
          <a:lstStyle/>
          <a:p>
            <a:r>
              <a:rPr lang="cs-CZ" dirty="0" err="1"/>
              <a:t>Mnemonics</a:t>
            </a:r>
            <a:endParaRPr lang="cs-CZ" dirty="0"/>
          </a:p>
        </p:txBody>
      </p:sp>
      <p:pic>
        <p:nvPicPr>
          <p:cNvPr id="11266" name="Picture 2" descr="http://1.bp.blogspot.com/-9EKM5ZC2hSQ/VqKQ6Y6rxKI/AAAAAAAALaE/fdF4fx5HZSE/s1600/P450%2BInducers%2Band%2BP450%2BInhibitors%2BMnemonics.PNG">
            <a:extLst>
              <a:ext uri="{FF2B5EF4-FFF2-40B4-BE49-F238E27FC236}">
                <a16:creationId xmlns:a16="http://schemas.microsoft.com/office/drawing/2014/main" id="{8C58A921-332E-46DA-9724-B56504AA06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3450" y="378000"/>
            <a:ext cx="7347514" cy="58500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Zobrazit zdrojový obrázek">
            <a:extLst>
              <a:ext uri="{FF2B5EF4-FFF2-40B4-BE49-F238E27FC236}">
                <a16:creationId xmlns:a16="http://schemas.microsoft.com/office/drawing/2014/main" id="{FA79B219-1924-4C6B-9793-8A304E4DFE3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000" y="3429000"/>
            <a:ext cx="3612900" cy="2032256"/>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zápatí 1">
            <a:extLst>
              <a:ext uri="{FF2B5EF4-FFF2-40B4-BE49-F238E27FC236}">
                <a16:creationId xmlns:a16="http://schemas.microsoft.com/office/drawing/2014/main" id="{495772ED-30C8-47F7-846C-15C538E0B313}"/>
              </a:ext>
            </a:extLst>
          </p:cNvPr>
          <p:cNvSpPr>
            <a:spLocks noGrp="1"/>
          </p:cNvSpPr>
          <p:nvPr>
            <p:ph type="ftr" sz="quarter" idx="10"/>
          </p:nvPr>
        </p:nvSpPr>
        <p:spPr/>
        <p:txBody>
          <a:bodyPr/>
          <a:lstStyle/>
          <a:p>
            <a:r>
              <a:rPr lang="en-US"/>
              <a:t>Drug interactions / Department of Pharmacology</a:t>
            </a:r>
            <a:endParaRPr lang="en-US" dirty="0"/>
          </a:p>
        </p:txBody>
      </p:sp>
      <p:pic>
        <p:nvPicPr>
          <p:cNvPr id="3" name="Zvuk 2">
            <a:hlinkClick r:id="" action="ppaction://media"/>
            <a:extLst>
              <a:ext uri="{FF2B5EF4-FFF2-40B4-BE49-F238E27FC236}">
                <a16:creationId xmlns:a16="http://schemas.microsoft.com/office/drawing/2014/main" id="{34ED455D-19EA-4FF5-82BD-CA068F96AF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06353890"/>
      </p:ext>
    </p:extLst>
  </p:cSld>
  <p:clrMapOvr>
    <a:masterClrMapping/>
  </p:clrMapOvr>
  <mc:AlternateContent xmlns:mc="http://schemas.openxmlformats.org/markup-compatibility/2006">
    <mc:Choice xmlns:p14="http://schemas.microsoft.com/office/powerpoint/2010/main" Requires="p14">
      <p:transition spd="slow" p14:dur="2000" advTm="7556"/>
    </mc:Choice>
    <mc:Fallback>
      <p:transition spd="slow" advTm="7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35</a:t>
            </a:fld>
            <a:endParaRPr lang="cs-CZ" altLang="cs-CZ" dirty="0"/>
          </a:p>
        </p:txBody>
      </p:sp>
      <p:pic>
        <p:nvPicPr>
          <p:cNvPr id="12290" name="Picture 2" descr="Zobrazit zdrojový obrázek">
            <a:extLst>
              <a:ext uri="{FF2B5EF4-FFF2-40B4-BE49-F238E27FC236}">
                <a16:creationId xmlns:a16="http://schemas.microsoft.com/office/drawing/2014/main" id="{2C0B8882-4F5C-4D23-8B8A-64CDAE5B05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9775" y="195260"/>
            <a:ext cx="6372225" cy="64674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84BBA074-BB20-469A-9820-FC06B52D91D4}"/>
              </a:ext>
            </a:extLst>
          </p:cNvPr>
          <p:cNvSpPr txBox="1"/>
          <p:nvPr/>
        </p:nvSpPr>
        <p:spPr>
          <a:xfrm>
            <a:off x="540000" y="2485934"/>
            <a:ext cx="2127000" cy="1200329"/>
          </a:xfrm>
          <a:prstGeom prst="rect">
            <a:avLst/>
          </a:prstGeom>
          <a:noFill/>
        </p:spPr>
        <p:txBody>
          <a:bodyPr wrap="square" rtlCol="0">
            <a:spAutoFit/>
          </a:bodyPr>
          <a:lstStyle/>
          <a:p>
            <a:r>
              <a:rPr lang="cs-CZ" dirty="0" err="1"/>
              <a:t>High</a:t>
            </a:r>
            <a:r>
              <a:rPr lang="cs-CZ" dirty="0"/>
              <a:t> </a:t>
            </a:r>
            <a:r>
              <a:rPr lang="cs-CZ" dirty="0" err="1"/>
              <a:t>interindividual</a:t>
            </a:r>
            <a:r>
              <a:rPr lang="cs-CZ" dirty="0"/>
              <a:t> variability</a:t>
            </a:r>
          </a:p>
        </p:txBody>
      </p:sp>
      <p:cxnSp>
        <p:nvCxnSpPr>
          <p:cNvPr id="13" name="Přímá spojnice se šipkou 12">
            <a:extLst>
              <a:ext uri="{FF2B5EF4-FFF2-40B4-BE49-F238E27FC236}">
                <a16:creationId xmlns:a16="http://schemas.microsoft.com/office/drawing/2014/main" id="{85721E83-E842-45DD-B228-ADA585AA31AF}"/>
              </a:ext>
            </a:extLst>
          </p:cNvPr>
          <p:cNvCxnSpPr/>
          <p:nvPr/>
        </p:nvCxnSpPr>
        <p:spPr bwMode="auto">
          <a:xfrm flipV="1">
            <a:off x="3060700" y="2146119"/>
            <a:ext cx="1866900" cy="546100"/>
          </a:xfrm>
          <a:prstGeom prst="straightConnector1">
            <a:avLst/>
          </a:prstGeom>
          <a:ln>
            <a:headEnd type="none" w="med" len="med"/>
            <a:tailEnd type="triangle"/>
          </a:ln>
          <a:effectLst>
            <a:glow rad="101600">
              <a:schemeClr val="accent2">
                <a:satMod val="175000"/>
                <a:alpha val="40000"/>
              </a:schemeClr>
            </a:glow>
            <a:outerShdw dist="35921" dir="2700000" algn="ctr" rotWithShape="0">
              <a:schemeClr val="bg2"/>
            </a:outerShdw>
          </a:effectLst>
          <a:extLst/>
        </p:spPr>
        <p:style>
          <a:lnRef idx="1">
            <a:schemeClr val="accent2"/>
          </a:lnRef>
          <a:fillRef idx="0">
            <a:schemeClr val="accent2"/>
          </a:fillRef>
          <a:effectRef idx="0">
            <a:schemeClr val="accent2"/>
          </a:effectRef>
          <a:fontRef idx="minor">
            <a:schemeClr val="tx1"/>
          </a:fontRef>
        </p:style>
      </p:cxnSp>
      <p:cxnSp>
        <p:nvCxnSpPr>
          <p:cNvPr id="15" name="Přímá spojnice se šipkou 14">
            <a:extLst>
              <a:ext uri="{FF2B5EF4-FFF2-40B4-BE49-F238E27FC236}">
                <a16:creationId xmlns:a16="http://schemas.microsoft.com/office/drawing/2014/main" id="{F4CA4D9B-FDB2-455E-9AFF-E272A1EE0C07}"/>
              </a:ext>
            </a:extLst>
          </p:cNvPr>
          <p:cNvCxnSpPr>
            <a:cxnSpLocks/>
          </p:cNvCxnSpPr>
          <p:nvPr/>
        </p:nvCxnSpPr>
        <p:spPr bwMode="auto">
          <a:xfrm>
            <a:off x="3060700" y="3238500"/>
            <a:ext cx="1917700" cy="303126"/>
          </a:xfrm>
          <a:prstGeom prst="straightConnector1">
            <a:avLst/>
          </a:prstGeom>
          <a:ln>
            <a:headEnd type="none" w="med" len="med"/>
            <a:tailEnd type="triangle"/>
          </a:ln>
          <a:effectLst>
            <a:glow rad="101600">
              <a:schemeClr val="accent2">
                <a:satMod val="175000"/>
                <a:alpha val="40000"/>
              </a:schemeClr>
            </a:glow>
            <a:outerShdw dist="35921" dir="2700000" algn="ctr" rotWithShape="0">
              <a:schemeClr val="bg2"/>
            </a:outerShdw>
          </a:effectLst>
          <a:extLst/>
        </p:spPr>
        <p:style>
          <a:lnRef idx="1">
            <a:schemeClr val="accent2"/>
          </a:lnRef>
          <a:fillRef idx="0">
            <a:schemeClr val="accent2"/>
          </a:fillRef>
          <a:effectRef idx="0">
            <a:schemeClr val="accent2"/>
          </a:effectRef>
          <a:fontRef idx="minor">
            <a:schemeClr val="tx1"/>
          </a:fontRef>
        </p:style>
      </p:cxnSp>
      <p:cxnSp>
        <p:nvCxnSpPr>
          <p:cNvPr id="17" name="Přímá spojnice se šipkou 16">
            <a:extLst>
              <a:ext uri="{FF2B5EF4-FFF2-40B4-BE49-F238E27FC236}">
                <a16:creationId xmlns:a16="http://schemas.microsoft.com/office/drawing/2014/main" id="{14F12386-3A3B-4763-81FC-ACC69B6BB8EC}"/>
              </a:ext>
            </a:extLst>
          </p:cNvPr>
          <p:cNvCxnSpPr>
            <a:cxnSpLocks/>
          </p:cNvCxnSpPr>
          <p:nvPr/>
        </p:nvCxnSpPr>
        <p:spPr bwMode="auto">
          <a:xfrm>
            <a:off x="3009900" y="3724361"/>
            <a:ext cx="1968500" cy="1547876"/>
          </a:xfrm>
          <a:prstGeom prst="straightConnector1">
            <a:avLst/>
          </a:prstGeom>
          <a:ln>
            <a:headEnd type="none" w="med" len="med"/>
            <a:tailEnd type="triangle"/>
          </a:ln>
          <a:effectLst>
            <a:glow rad="101600">
              <a:schemeClr val="accent2">
                <a:satMod val="175000"/>
                <a:alpha val="40000"/>
              </a:schemeClr>
            </a:glow>
            <a:outerShdw dist="35921" dir="2700000" algn="ctr" rotWithShape="0">
              <a:schemeClr val="bg2"/>
            </a:outerShdw>
          </a:effectLst>
          <a:extLst/>
        </p:spPr>
        <p:style>
          <a:lnRef idx="1">
            <a:schemeClr val="accent2"/>
          </a:lnRef>
          <a:fillRef idx="0">
            <a:schemeClr val="accent2"/>
          </a:fillRef>
          <a:effectRef idx="0">
            <a:schemeClr val="accent2"/>
          </a:effectRef>
          <a:fontRef idx="minor">
            <a:schemeClr val="tx1"/>
          </a:fontRef>
        </p:style>
      </p:cxnSp>
      <p:sp>
        <p:nvSpPr>
          <p:cNvPr id="20" name="Ovál 19">
            <a:extLst>
              <a:ext uri="{FF2B5EF4-FFF2-40B4-BE49-F238E27FC236}">
                <a16:creationId xmlns:a16="http://schemas.microsoft.com/office/drawing/2014/main" id="{348B05A6-E7F9-453D-8AB2-536D54106F80}"/>
              </a:ext>
            </a:extLst>
          </p:cNvPr>
          <p:cNvSpPr/>
          <p:nvPr/>
        </p:nvSpPr>
        <p:spPr bwMode="auto">
          <a:xfrm>
            <a:off x="5048975" y="1663699"/>
            <a:ext cx="894625" cy="482419"/>
          </a:xfrm>
          <a:prstGeom prst="ellipse">
            <a:avLst/>
          </a:prstGeom>
          <a:noFill/>
          <a:ln w="9525" cap="flat" cmpd="sng" algn="ctr">
            <a:solidFill>
              <a:srgbClr val="FF0000"/>
            </a:solidFill>
            <a:prstDash val="solid"/>
            <a:miter lim="800000"/>
            <a:headEnd type="none" w="med" len="med"/>
            <a:tailEnd type="none" w="med" len="med"/>
          </a:ln>
          <a:effectLst>
            <a:glow rad="63500">
              <a:schemeClr val="accent2">
                <a:satMod val="175000"/>
                <a:alpha val="40000"/>
              </a:schemeClr>
            </a:glow>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22" name="Ovál 21">
            <a:extLst>
              <a:ext uri="{FF2B5EF4-FFF2-40B4-BE49-F238E27FC236}">
                <a16:creationId xmlns:a16="http://schemas.microsoft.com/office/drawing/2014/main" id="{4170D3A7-C301-41AF-A533-FEF6677FCD74}"/>
              </a:ext>
            </a:extLst>
          </p:cNvPr>
          <p:cNvSpPr/>
          <p:nvPr/>
        </p:nvSpPr>
        <p:spPr bwMode="auto">
          <a:xfrm>
            <a:off x="5029200" y="4953091"/>
            <a:ext cx="894625" cy="482419"/>
          </a:xfrm>
          <a:prstGeom prst="ellipse">
            <a:avLst/>
          </a:prstGeom>
          <a:noFill/>
          <a:ln w="9525" cap="flat" cmpd="sng" algn="ctr">
            <a:solidFill>
              <a:srgbClr val="FF0000"/>
            </a:solidFill>
            <a:prstDash val="solid"/>
            <a:miter lim="800000"/>
            <a:headEnd type="none" w="med" len="med"/>
            <a:tailEnd type="none" w="med" len="med"/>
          </a:ln>
          <a:effectLst>
            <a:glow rad="63500">
              <a:schemeClr val="accent2">
                <a:satMod val="175000"/>
                <a:alpha val="40000"/>
              </a:schemeClr>
            </a:glow>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23" name="Ovál 22">
            <a:extLst>
              <a:ext uri="{FF2B5EF4-FFF2-40B4-BE49-F238E27FC236}">
                <a16:creationId xmlns:a16="http://schemas.microsoft.com/office/drawing/2014/main" id="{F5B5DE32-D181-49AD-A2D4-50DF7CE484DF}"/>
              </a:ext>
            </a:extLst>
          </p:cNvPr>
          <p:cNvSpPr/>
          <p:nvPr/>
        </p:nvSpPr>
        <p:spPr bwMode="auto">
          <a:xfrm>
            <a:off x="5036275" y="3290707"/>
            <a:ext cx="894625" cy="482419"/>
          </a:xfrm>
          <a:prstGeom prst="ellipse">
            <a:avLst/>
          </a:prstGeom>
          <a:noFill/>
          <a:ln w="9525" cap="flat" cmpd="sng" algn="ctr">
            <a:solidFill>
              <a:srgbClr val="FF0000"/>
            </a:solidFill>
            <a:prstDash val="solid"/>
            <a:miter lim="800000"/>
            <a:headEnd type="none" w="med" len="med"/>
            <a:tailEnd type="none" w="med" len="med"/>
          </a:ln>
          <a:effectLst>
            <a:glow rad="63500">
              <a:schemeClr val="accent2">
                <a:satMod val="175000"/>
                <a:alpha val="40000"/>
              </a:schemeClr>
            </a:glow>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pic>
        <p:nvPicPr>
          <p:cNvPr id="5" name="Zvuk 4">
            <a:hlinkClick r:id="" action="ppaction://media"/>
            <a:extLst>
              <a:ext uri="{FF2B5EF4-FFF2-40B4-BE49-F238E27FC236}">
                <a16:creationId xmlns:a16="http://schemas.microsoft.com/office/drawing/2014/main" id="{1792ECCD-3764-47D8-B019-582F63F91D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16125110"/>
      </p:ext>
    </p:extLst>
  </p:cSld>
  <p:clrMapOvr>
    <a:masterClrMapping/>
  </p:clrMapOvr>
  <mc:AlternateContent xmlns:mc="http://schemas.openxmlformats.org/markup-compatibility/2006">
    <mc:Choice xmlns:p14="http://schemas.microsoft.com/office/powerpoint/2010/main" Requires="p14">
      <p:transition spd="slow" p14:dur="2000" advTm="33505"/>
    </mc:Choice>
    <mc:Fallback>
      <p:transition spd="slow" advTm="33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414000" y="1320800"/>
            <a:ext cx="11059200" cy="4511200"/>
          </a:xfrm>
        </p:spPr>
        <p:txBody>
          <a:bodyPr/>
          <a:lstStyle/>
          <a:p>
            <a:pPr>
              <a:buFont typeface="Arial" panose="020B0604020202020204" pitchFamily="34" charset="0"/>
              <a:buChar char="•"/>
            </a:pPr>
            <a:r>
              <a:rPr lang="en-US" sz="1800" b="1" dirty="0"/>
              <a:t>glomerular filtration </a:t>
            </a:r>
            <a:r>
              <a:rPr lang="en-US" sz="1800" dirty="0"/>
              <a:t>has only a limited effect on protein-bound substances</a:t>
            </a:r>
            <a:endParaRPr lang="cs-CZ" sz="1800" dirty="0"/>
          </a:p>
          <a:p>
            <a:pPr>
              <a:buFont typeface="Arial" panose="020B0604020202020204" pitchFamily="34" charset="0"/>
              <a:buChar char="•"/>
            </a:pPr>
            <a:r>
              <a:rPr lang="en-US" sz="1800" b="1" dirty="0"/>
              <a:t>active tubular secretion </a:t>
            </a:r>
            <a:r>
              <a:rPr lang="en-US" sz="1800" dirty="0"/>
              <a:t>- active transport of strong acids and bases in the proximal tubule  </a:t>
            </a:r>
            <a:endParaRPr lang="cs-CZ" sz="1800" dirty="0"/>
          </a:p>
          <a:p>
            <a:pPr>
              <a:buFont typeface="Arial" panose="020B0604020202020204" pitchFamily="34" charset="0"/>
              <a:buChar char="•"/>
            </a:pPr>
            <a:r>
              <a:rPr lang="en-US" sz="1800" b="1" dirty="0"/>
              <a:t>passive tubular resorption </a:t>
            </a:r>
            <a:r>
              <a:rPr lang="en-US" sz="1800" dirty="0"/>
              <a:t>- is possible only for non-ionized forms </a:t>
            </a:r>
            <a:endParaRPr lang="cs-CZ" sz="1800" dirty="0"/>
          </a:p>
          <a:p>
            <a:pPr>
              <a:buFont typeface="Arial" panose="020B0604020202020204" pitchFamily="34" charset="0"/>
              <a:buChar char="•"/>
            </a:pPr>
            <a:r>
              <a:rPr lang="cs-CZ" sz="1800" b="1" dirty="0"/>
              <a:t>c</a:t>
            </a:r>
            <a:r>
              <a:rPr lang="en-US" sz="1800" b="1" dirty="0" err="1"/>
              <a:t>ompetition</a:t>
            </a:r>
            <a:r>
              <a:rPr lang="en-US" sz="1800" b="1" dirty="0"/>
              <a:t> </a:t>
            </a:r>
            <a:r>
              <a:rPr lang="en-US" sz="1800" dirty="0"/>
              <a:t>- reduction of the capacity for excretion of drugs eliminated exclusively by the kidneys  </a:t>
            </a:r>
            <a:endParaRPr lang="cs-CZ" sz="1800" dirty="0"/>
          </a:p>
          <a:p>
            <a:pPr>
              <a:buFont typeface="Arial" panose="020B0604020202020204" pitchFamily="34" charset="0"/>
              <a:buChar char="•"/>
            </a:pPr>
            <a:r>
              <a:rPr lang="cs-CZ" sz="1800" b="1" dirty="0"/>
              <a:t>u</a:t>
            </a:r>
            <a:r>
              <a:rPr lang="en-US" sz="1800" b="1" dirty="0" err="1"/>
              <a:t>rine</a:t>
            </a:r>
            <a:r>
              <a:rPr lang="en-US" sz="1800" b="1" dirty="0"/>
              <a:t> pH </a:t>
            </a:r>
            <a:r>
              <a:rPr lang="en-US" sz="1800" dirty="0"/>
              <a:t>- </a:t>
            </a:r>
            <a:r>
              <a:rPr lang="en-US" sz="1800" dirty="0" err="1"/>
              <a:t>alcalini</a:t>
            </a:r>
            <a:r>
              <a:rPr lang="cs-CZ" sz="1800" dirty="0"/>
              <a:t>s</a:t>
            </a:r>
            <a:r>
              <a:rPr lang="en-US" sz="1800" dirty="0" err="1"/>
              <a:t>ation</a:t>
            </a:r>
            <a:r>
              <a:rPr lang="en-US" sz="1800" dirty="0"/>
              <a:t> / acidification  </a:t>
            </a:r>
            <a:endParaRPr lang="cs-CZ" sz="1800" dirty="0"/>
          </a:p>
          <a:p>
            <a:pPr marL="72000" indent="0">
              <a:buNone/>
            </a:pPr>
            <a:endParaRPr lang="cs-CZ" sz="1800" dirty="0"/>
          </a:p>
          <a:p>
            <a:pPr marL="72000" indent="0">
              <a:buNone/>
            </a:pPr>
            <a:r>
              <a:rPr lang="en-US" sz="1800" b="1" dirty="0"/>
              <a:t>Hepatic clearance </a:t>
            </a:r>
            <a:r>
              <a:rPr lang="en-US" sz="1800" dirty="0"/>
              <a:t>- Enterohepatic recirculation </a:t>
            </a:r>
            <a:endParaRPr lang="cs-CZ" sz="1800" dirty="0"/>
          </a:p>
          <a:p>
            <a:pPr marL="72000" indent="0">
              <a:buNone/>
            </a:pPr>
            <a:r>
              <a:rPr lang="en-US" sz="1800" dirty="0"/>
              <a:t>Elimination by </a:t>
            </a:r>
            <a:r>
              <a:rPr lang="en-US" sz="1800" b="1" dirty="0"/>
              <a:t>lungs, breast milk, sweat</a:t>
            </a:r>
            <a:r>
              <a:rPr lang="en-US" sz="1800" dirty="0"/>
              <a:t>…</a:t>
            </a:r>
            <a:endParaRPr lang="cs-CZ" sz="1800" dirty="0"/>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36</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Elimination</a:t>
            </a:r>
            <a:endParaRPr lang="cs-CZ" dirty="0"/>
          </a:p>
        </p:txBody>
      </p:sp>
      <p:pic>
        <p:nvPicPr>
          <p:cNvPr id="14338" name="Picture 2" descr="Zobrazit zdrojový obrázek">
            <a:extLst>
              <a:ext uri="{FF2B5EF4-FFF2-40B4-BE49-F238E27FC236}">
                <a16:creationId xmlns:a16="http://schemas.microsoft.com/office/drawing/2014/main" id="{FD30D679-C7CD-4D61-81BA-C6B9B5C7F3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5880" y="3028775"/>
            <a:ext cx="3656183" cy="3451225"/>
          </a:xfrm>
          <a:prstGeom prst="rect">
            <a:avLst/>
          </a:prstGeom>
          <a:noFill/>
          <a:extLst>
            <a:ext uri="{909E8E84-426E-40DD-AFC4-6F175D3DCCD1}">
              <a14:hiddenFill xmlns:a14="http://schemas.microsoft.com/office/drawing/2010/main">
                <a:solidFill>
                  <a:srgbClr val="FFFFFF"/>
                </a:solidFill>
              </a14:hiddenFill>
            </a:ext>
          </a:extLst>
        </p:spPr>
      </p:pic>
      <p:pic>
        <p:nvPicPr>
          <p:cNvPr id="5" name="Zvuk 4">
            <a:hlinkClick r:id="" action="ppaction://media"/>
            <a:extLst>
              <a:ext uri="{FF2B5EF4-FFF2-40B4-BE49-F238E27FC236}">
                <a16:creationId xmlns:a16="http://schemas.microsoft.com/office/drawing/2014/main" id="{D1107885-8CC3-4B28-AE56-27F5272F99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54877662"/>
      </p:ext>
    </p:extLst>
  </p:cSld>
  <p:clrMapOvr>
    <a:masterClrMapping/>
  </p:clrMapOvr>
  <mc:AlternateContent xmlns:mc="http://schemas.openxmlformats.org/markup-compatibility/2006">
    <mc:Choice xmlns:p14="http://schemas.microsoft.com/office/powerpoint/2010/main" Requires="p14">
      <p:transition spd="slow" p14:dur="2000" advTm="132031"/>
    </mc:Choice>
    <mc:Fallback>
      <p:transition spd="slow" advTm="132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413400" y="788472"/>
            <a:ext cx="11059200" cy="1689100"/>
          </a:xfrm>
        </p:spPr>
        <p:txBody>
          <a:bodyPr/>
          <a:lstStyle/>
          <a:p>
            <a:pPr marL="72000" indent="0">
              <a:buNone/>
            </a:pPr>
            <a:r>
              <a:rPr lang="cs-CZ" sz="1800" b="1" dirty="0" err="1">
                <a:solidFill>
                  <a:srgbClr val="FF0000"/>
                </a:solidFill>
              </a:rPr>
              <a:t>Example</a:t>
            </a:r>
            <a:r>
              <a:rPr lang="cs-CZ" sz="1800" b="1" dirty="0">
                <a:solidFill>
                  <a:srgbClr val="FF0000"/>
                </a:solidFill>
              </a:rPr>
              <a:t>:</a:t>
            </a:r>
          </a:p>
          <a:p>
            <a:pPr marL="72000" indent="0">
              <a:buNone/>
            </a:pPr>
            <a:r>
              <a:rPr lang="en-US" sz="1800" dirty="0"/>
              <a:t>co</a:t>
            </a:r>
            <a:r>
              <a:rPr lang="cs-CZ" sz="1800" dirty="0"/>
              <a:t>-</a:t>
            </a:r>
            <a:r>
              <a:rPr lang="en-US" sz="1800" dirty="0"/>
              <a:t>administer</a:t>
            </a:r>
            <a:r>
              <a:rPr lang="cs-CZ" sz="1800" dirty="0" err="1"/>
              <a:t>ing</a:t>
            </a:r>
            <a:r>
              <a:rPr lang="cs-CZ" sz="1800" dirty="0"/>
              <a:t> </a:t>
            </a:r>
            <a:r>
              <a:rPr lang="en-US" sz="1800" b="1" dirty="0">
                <a:solidFill>
                  <a:schemeClr val="accent1">
                    <a:lumMod val="75000"/>
                  </a:schemeClr>
                </a:solidFill>
              </a:rPr>
              <a:t>methotrexate</a:t>
            </a:r>
            <a:r>
              <a:rPr lang="cs-CZ" sz="1800" b="1" dirty="0">
                <a:solidFill>
                  <a:schemeClr val="accent1">
                    <a:lumMod val="75000"/>
                  </a:schemeClr>
                </a:solidFill>
              </a:rPr>
              <a:t> </a:t>
            </a:r>
            <a:r>
              <a:rPr lang="cs-CZ" sz="1800" dirty="0"/>
              <a:t>and</a:t>
            </a:r>
          </a:p>
          <a:p>
            <a:pPr marL="72000" indent="0">
              <a:buNone/>
            </a:pPr>
            <a:r>
              <a:rPr lang="cs-CZ" sz="1800" dirty="0" err="1">
                <a:solidFill>
                  <a:srgbClr val="FF0000"/>
                </a:solidFill>
              </a:rPr>
              <a:t>nonsteroidal</a:t>
            </a:r>
            <a:r>
              <a:rPr lang="cs-CZ" sz="1800" dirty="0">
                <a:solidFill>
                  <a:srgbClr val="FF0000"/>
                </a:solidFill>
              </a:rPr>
              <a:t> anti-</a:t>
            </a:r>
            <a:r>
              <a:rPr lang="cs-CZ" sz="1800" dirty="0" err="1">
                <a:solidFill>
                  <a:srgbClr val="FF0000"/>
                </a:solidFill>
              </a:rPr>
              <a:t>inflammatory</a:t>
            </a:r>
            <a:r>
              <a:rPr lang="cs-CZ" sz="1800" dirty="0">
                <a:solidFill>
                  <a:srgbClr val="FF0000"/>
                </a:solidFill>
              </a:rPr>
              <a:t> </a:t>
            </a:r>
            <a:r>
              <a:rPr lang="cs-CZ" sz="1800" dirty="0" err="1">
                <a:solidFill>
                  <a:srgbClr val="FF0000"/>
                </a:solidFill>
              </a:rPr>
              <a:t>drugs</a:t>
            </a:r>
            <a:r>
              <a:rPr lang="cs-CZ" sz="1800" dirty="0">
                <a:solidFill>
                  <a:srgbClr val="FF0000"/>
                </a:solidFill>
              </a:rPr>
              <a:t> (</a:t>
            </a:r>
            <a:r>
              <a:rPr lang="cs-CZ" sz="1800" dirty="0" err="1">
                <a:solidFill>
                  <a:srgbClr val="FF0000"/>
                </a:solidFill>
              </a:rPr>
              <a:t>NSAIDs</a:t>
            </a:r>
            <a:r>
              <a:rPr lang="cs-CZ" sz="1800" dirty="0">
                <a:solidFill>
                  <a:srgbClr val="FF0000"/>
                </a:solidFill>
              </a:rPr>
              <a:t>), </a:t>
            </a:r>
            <a:r>
              <a:rPr lang="cs-CZ" sz="1800" dirty="0" err="1">
                <a:solidFill>
                  <a:srgbClr val="FF0000"/>
                </a:solidFill>
              </a:rPr>
              <a:t>probenecid</a:t>
            </a:r>
            <a:r>
              <a:rPr lang="cs-CZ" sz="1800" dirty="0">
                <a:solidFill>
                  <a:srgbClr val="FF0000"/>
                </a:solidFill>
              </a:rPr>
              <a:t> (</a:t>
            </a:r>
            <a:r>
              <a:rPr lang="cs-CZ" sz="1800" dirty="0" err="1">
                <a:solidFill>
                  <a:srgbClr val="FF0000"/>
                </a:solidFill>
              </a:rPr>
              <a:t>Probalan</a:t>
            </a:r>
            <a:r>
              <a:rPr lang="cs-CZ" sz="1800" dirty="0">
                <a:solidFill>
                  <a:srgbClr val="FF0000"/>
                </a:solidFill>
              </a:rPr>
              <a:t>, </a:t>
            </a:r>
            <a:r>
              <a:rPr lang="cs-CZ" sz="1800" dirty="0" err="1">
                <a:solidFill>
                  <a:srgbClr val="FF0000"/>
                </a:solidFill>
              </a:rPr>
              <a:t>generics</a:t>
            </a:r>
            <a:r>
              <a:rPr lang="cs-CZ" sz="1800" dirty="0">
                <a:solidFill>
                  <a:srgbClr val="FF0000"/>
                </a:solidFill>
              </a:rPr>
              <a:t>), </a:t>
            </a:r>
            <a:r>
              <a:rPr lang="cs-CZ" sz="1800" dirty="0" err="1">
                <a:solidFill>
                  <a:srgbClr val="FF0000"/>
                </a:solidFill>
              </a:rPr>
              <a:t>penicillins</a:t>
            </a:r>
            <a:r>
              <a:rPr lang="cs-CZ" sz="1800" dirty="0">
                <a:solidFill>
                  <a:srgbClr val="FF0000"/>
                </a:solidFill>
              </a:rPr>
              <a:t>, proton pump </a:t>
            </a:r>
            <a:r>
              <a:rPr lang="cs-CZ" sz="1800" dirty="0" err="1">
                <a:solidFill>
                  <a:srgbClr val="FF0000"/>
                </a:solidFill>
              </a:rPr>
              <a:t>inhibitors</a:t>
            </a:r>
            <a:r>
              <a:rPr lang="cs-CZ" sz="1800" dirty="0">
                <a:solidFill>
                  <a:srgbClr val="FF0000"/>
                </a:solidFill>
              </a:rPr>
              <a:t>, vitamin C, </a:t>
            </a:r>
            <a:r>
              <a:rPr lang="cs-CZ" sz="1800" dirty="0" err="1">
                <a:solidFill>
                  <a:srgbClr val="FF0000"/>
                </a:solidFill>
              </a:rPr>
              <a:t>sulfa</a:t>
            </a:r>
            <a:r>
              <a:rPr lang="cs-CZ" sz="1800" dirty="0">
                <a:solidFill>
                  <a:srgbClr val="FF0000"/>
                </a:solidFill>
              </a:rPr>
              <a:t>, and </a:t>
            </a:r>
            <a:r>
              <a:rPr lang="cs-CZ" sz="1800" dirty="0" err="1">
                <a:solidFill>
                  <a:srgbClr val="FF0000"/>
                </a:solidFill>
              </a:rPr>
              <a:t>some</a:t>
            </a:r>
            <a:r>
              <a:rPr lang="cs-CZ" sz="1800" dirty="0">
                <a:solidFill>
                  <a:srgbClr val="FF0000"/>
                </a:solidFill>
              </a:rPr>
              <a:t> </a:t>
            </a:r>
            <a:r>
              <a:rPr lang="cs-CZ" sz="1800" dirty="0" err="1">
                <a:solidFill>
                  <a:srgbClr val="FF0000"/>
                </a:solidFill>
              </a:rPr>
              <a:t>other</a:t>
            </a:r>
            <a:r>
              <a:rPr lang="cs-CZ" sz="1800" dirty="0">
                <a:solidFill>
                  <a:srgbClr val="FF0000"/>
                </a:solidFill>
              </a:rPr>
              <a:t> </a:t>
            </a:r>
            <a:r>
              <a:rPr lang="cs-CZ" sz="1800" dirty="0" err="1">
                <a:solidFill>
                  <a:srgbClr val="FF0000"/>
                </a:solidFill>
              </a:rPr>
              <a:t>antibiotics</a:t>
            </a:r>
            <a:endParaRPr lang="cs-CZ" sz="1800"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37</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a:xfrm>
            <a:off x="719400" y="250100"/>
            <a:ext cx="10753200" cy="451576"/>
          </a:xfrm>
        </p:spPr>
        <p:txBody>
          <a:bodyPr/>
          <a:lstStyle/>
          <a:p>
            <a:r>
              <a:rPr lang="cs-CZ" dirty="0" err="1"/>
              <a:t>Elimination</a:t>
            </a:r>
            <a:endParaRPr lang="cs-CZ" dirty="0"/>
          </a:p>
        </p:txBody>
      </p:sp>
      <p:sp>
        <p:nvSpPr>
          <p:cNvPr id="5" name="Obdélník 4">
            <a:extLst>
              <a:ext uri="{FF2B5EF4-FFF2-40B4-BE49-F238E27FC236}">
                <a16:creationId xmlns:a16="http://schemas.microsoft.com/office/drawing/2014/main" id="{71811DEC-9806-45B3-BE48-7D39328D18CA}"/>
              </a:ext>
            </a:extLst>
          </p:cNvPr>
          <p:cNvSpPr/>
          <p:nvPr/>
        </p:nvSpPr>
        <p:spPr>
          <a:xfrm>
            <a:off x="6329100" y="2400348"/>
            <a:ext cx="5143500" cy="1323439"/>
          </a:xfrm>
          <a:prstGeom prst="rect">
            <a:avLst/>
          </a:prstGeom>
          <a:solidFill>
            <a:srgbClr val="FFC000"/>
          </a:solidFill>
          <a:ln w="28575">
            <a:solidFill>
              <a:srgbClr val="FF0000"/>
            </a:solidFill>
          </a:ln>
        </p:spPr>
        <p:txBody>
          <a:bodyPr wrap="square">
            <a:spAutoFit/>
          </a:bodyPr>
          <a:lstStyle/>
          <a:p>
            <a:r>
              <a:rPr lang="cs-CZ" sz="2000" dirty="0"/>
              <a:t>Toxicity </a:t>
            </a:r>
            <a:r>
              <a:rPr lang="cs-CZ" sz="1200" dirty="0"/>
              <a:t>(</a:t>
            </a:r>
            <a:r>
              <a:rPr lang="cs-CZ" sz="1200" dirty="0" err="1"/>
              <a:t>nausea</a:t>
            </a:r>
            <a:r>
              <a:rPr lang="cs-CZ" sz="1200" dirty="0"/>
              <a:t>, </a:t>
            </a:r>
            <a:r>
              <a:rPr lang="cs-CZ" sz="1200" dirty="0" err="1"/>
              <a:t>vomiting</a:t>
            </a:r>
            <a:r>
              <a:rPr lang="cs-CZ" sz="1200" dirty="0"/>
              <a:t>, </a:t>
            </a:r>
            <a:r>
              <a:rPr lang="cs-CZ" sz="1200" dirty="0" err="1"/>
              <a:t>diarrhea</a:t>
            </a:r>
            <a:r>
              <a:rPr lang="cs-CZ" sz="1200" dirty="0"/>
              <a:t>, </a:t>
            </a:r>
            <a:r>
              <a:rPr lang="cs-CZ" sz="1200" dirty="0" err="1"/>
              <a:t>mucositis</a:t>
            </a:r>
            <a:r>
              <a:rPr lang="cs-CZ" sz="1200" dirty="0"/>
              <a:t>, </a:t>
            </a:r>
            <a:r>
              <a:rPr lang="cs-CZ" sz="1200" dirty="0" err="1"/>
              <a:t>stomatitis</a:t>
            </a:r>
            <a:r>
              <a:rPr lang="cs-CZ" sz="1200" dirty="0"/>
              <a:t>, </a:t>
            </a:r>
            <a:r>
              <a:rPr lang="cs-CZ" sz="1200" dirty="0" err="1"/>
              <a:t>esophagitis</a:t>
            </a:r>
            <a:r>
              <a:rPr lang="cs-CZ" sz="1200" dirty="0"/>
              <a:t>, </a:t>
            </a:r>
            <a:r>
              <a:rPr lang="cs-CZ" sz="1200" dirty="0" err="1"/>
              <a:t>elevated</a:t>
            </a:r>
            <a:r>
              <a:rPr lang="cs-CZ" sz="1200" dirty="0"/>
              <a:t> </a:t>
            </a:r>
            <a:r>
              <a:rPr lang="cs-CZ" sz="1200" dirty="0" err="1"/>
              <a:t>hepatic</a:t>
            </a:r>
            <a:r>
              <a:rPr lang="cs-CZ" sz="1200" dirty="0"/>
              <a:t> </a:t>
            </a:r>
            <a:r>
              <a:rPr lang="cs-CZ" sz="1200" dirty="0" err="1"/>
              <a:t>enzymes</a:t>
            </a:r>
            <a:r>
              <a:rPr lang="cs-CZ" sz="1200" dirty="0"/>
              <a:t>, </a:t>
            </a:r>
            <a:r>
              <a:rPr lang="cs-CZ" sz="1200" dirty="0" err="1"/>
              <a:t>renal</a:t>
            </a:r>
            <a:r>
              <a:rPr lang="cs-CZ" sz="1200" dirty="0"/>
              <a:t> </a:t>
            </a:r>
            <a:r>
              <a:rPr lang="cs-CZ" sz="1200" dirty="0" err="1"/>
              <a:t>failure</a:t>
            </a:r>
            <a:r>
              <a:rPr lang="cs-CZ" sz="1200" dirty="0"/>
              <a:t>, </a:t>
            </a:r>
            <a:r>
              <a:rPr lang="cs-CZ" sz="1200" dirty="0" err="1"/>
              <a:t>rash</a:t>
            </a:r>
            <a:r>
              <a:rPr lang="cs-CZ" sz="1200" dirty="0"/>
              <a:t>, </a:t>
            </a:r>
            <a:r>
              <a:rPr lang="cs-CZ" sz="1200" dirty="0" err="1"/>
              <a:t>myelosuppression</a:t>
            </a:r>
            <a:r>
              <a:rPr lang="cs-CZ" sz="1200" dirty="0"/>
              <a:t> (</a:t>
            </a:r>
            <a:r>
              <a:rPr lang="cs-CZ" sz="1200" dirty="0" err="1"/>
              <a:t>leukopenia</a:t>
            </a:r>
            <a:r>
              <a:rPr lang="cs-CZ" sz="1200" dirty="0"/>
              <a:t>, </a:t>
            </a:r>
            <a:r>
              <a:rPr lang="cs-CZ" sz="1200" dirty="0" err="1"/>
              <a:t>pancytopenia</a:t>
            </a:r>
            <a:r>
              <a:rPr lang="cs-CZ" sz="1200" dirty="0"/>
              <a:t>, </a:t>
            </a:r>
            <a:r>
              <a:rPr lang="cs-CZ" sz="1200" dirty="0" err="1"/>
              <a:t>thrombocytopenia</a:t>
            </a:r>
            <a:r>
              <a:rPr lang="cs-CZ" sz="1200" dirty="0"/>
              <a:t>), </a:t>
            </a:r>
            <a:r>
              <a:rPr lang="cs-CZ" sz="1200" dirty="0" err="1"/>
              <a:t>acute</a:t>
            </a:r>
            <a:r>
              <a:rPr lang="cs-CZ" sz="1200" dirty="0"/>
              <a:t> </a:t>
            </a:r>
            <a:r>
              <a:rPr lang="cs-CZ" sz="1200" dirty="0" err="1"/>
              <a:t>lung</a:t>
            </a:r>
            <a:r>
              <a:rPr lang="cs-CZ" sz="1200" dirty="0"/>
              <a:t> </a:t>
            </a:r>
            <a:r>
              <a:rPr lang="cs-CZ" sz="1200" dirty="0" err="1"/>
              <a:t>injury</a:t>
            </a:r>
            <a:r>
              <a:rPr lang="cs-CZ" sz="1200" dirty="0"/>
              <a:t>, </a:t>
            </a:r>
            <a:r>
              <a:rPr lang="cs-CZ" sz="1200" dirty="0" err="1"/>
              <a:t>tachycardia</a:t>
            </a:r>
            <a:r>
              <a:rPr lang="cs-CZ" sz="1200" dirty="0"/>
              <a:t>, </a:t>
            </a:r>
            <a:r>
              <a:rPr lang="cs-CZ" sz="1200" dirty="0" err="1"/>
              <a:t>hypotension</a:t>
            </a:r>
            <a:r>
              <a:rPr lang="cs-CZ" sz="1200" dirty="0"/>
              <a:t>, and </a:t>
            </a:r>
            <a:r>
              <a:rPr lang="cs-CZ" sz="1200" dirty="0" err="1"/>
              <a:t>neurologic</a:t>
            </a:r>
            <a:r>
              <a:rPr lang="cs-CZ" sz="1200" dirty="0"/>
              <a:t> </a:t>
            </a:r>
            <a:r>
              <a:rPr lang="cs-CZ" sz="1200" dirty="0" err="1"/>
              <a:t>dysfunction</a:t>
            </a:r>
            <a:r>
              <a:rPr lang="cs-CZ" sz="1200" dirty="0"/>
              <a:t> (</a:t>
            </a:r>
            <a:r>
              <a:rPr lang="cs-CZ" sz="1200" dirty="0" err="1"/>
              <a:t>depression</a:t>
            </a:r>
            <a:r>
              <a:rPr lang="cs-CZ" sz="1200" dirty="0"/>
              <a:t>, </a:t>
            </a:r>
            <a:r>
              <a:rPr lang="cs-CZ" sz="1200" dirty="0" err="1"/>
              <a:t>headache</a:t>
            </a:r>
            <a:r>
              <a:rPr lang="cs-CZ" sz="1200" dirty="0"/>
              <a:t>, </a:t>
            </a:r>
            <a:r>
              <a:rPr lang="cs-CZ" sz="1200" dirty="0" err="1"/>
              <a:t>seizures</a:t>
            </a:r>
            <a:r>
              <a:rPr lang="cs-CZ" sz="1200" dirty="0"/>
              <a:t>, motor </a:t>
            </a:r>
            <a:r>
              <a:rPr lang="cs-CZ" sz="1200" dirty="0" err="1"/>
              <a:t>dysfunction</a:t>
            </a:r>
            <a:r>
              <a:rPr lang="cs-CZ" sz="1200" dirty="0"/>
              <a:t>, </a:t>
            </a:r>
            <a:r>
              <a:rPr lang="cs-CZ" sz="1200" dirty="0" err="1"/>
              <a:t>stroke-like</a:t>
            </a:r>
            <a:r>
              <a:rPr lang="cs-CZ" sz="1200" dirty="0"/>
              <a:t> </a:t>
            </a:r>
            <a:r>
              <a:rPr lang="cs-CZ" sz="1200" dirty="0" err="1"/>
              <a:t>symptoms</a:t>
            </a:r>
            <a:r>
              <a:rPr lang="cs-CZ" sz="1200" dirty="0"/>
              <a:t>, </a:t>
            </a:r>
            <a:r>
              <a:rPr lang="cs-CZ" sz="1200" dirty="0" err="1"/>
              <a:t>encephalopathy</a:t>
            </a:r>
            <a:r>
              <a:rPr lang="cs-CZ" sz="1200" dirty="0"/>
              <a:t>, </a:t>
            </a:r>
            <a:r>
              <a:rPr lang="cs-CZ" sz="1200" dirty="0" err="1"/>
              <a:t>coma</a:t>
            </a:r>
            <a:r>
              <a:rPr lang="cs-CZ" sz="1200" dirty="0"/>
              <a:t>)</a:t>
            </a:r>
            <a:endParaRPr lang="cs-CZ" sz="2000" dirty="0">
              <a:latin typeface="+mn-lt"/>
            </a:endParaRPr>
          </a:p>
        </p:txBody>
      </p:sp>
      <p:sp>
        <p:nvSpPr>
          <p:cNvPr id="8" name="TextovéPole 7">
            <a:extLst>
              <a:ext uri="{FF2B5EF4-FFF2-40B4-BE49-F238E27FC236}">
                <a16:creationId xmlns:a16="http://schemas.microsoft.com/office/drawing/2014/main" id="{10BAA7B2-DB80-4BCD-AD73-13EE9EC22C81}"/>
              </a:ext>
            </a:extLst>
          </p:cNvPr>
          <p:cNvSpPr txBox="1"/>
          <p:nvPr/>
        </p:nvSpPr>
        <p:spPr>
          <a:xfrm>
            <a:off x="945550" y="3617678"/>
            <a:ext cx="9994899" cy="2862322"/>
          </a:xfrm>
          <a:prstGeom prst="rect">
            <a:avLst/>
          </a:prstGeom>
          <a:noFill/>
        </p:spPr>
        <p:txBody>
          <a:bodyPr wrap="square" rtlCol="0">
            <a:spAutoFit/>
          </a:bodyPr>
          <a:lstStyle/>
          <a:p>
            <a:r>
              <a:rPr lang="cs-CZ" sz="1800" b="1" dirty="0" err="1">
                <a:solidFill>
                  <a:srgbClr val="FF0000"/>
                </a:solidFill>
                <a:latin typeface="+mn-lt"/>
              </a:rPr>
              <a:t>Why</a:t>
            </a:r>
            <a:r>
              <a:rPr lang="cs-CZ" sz="1800" b="1" dirty="0">
                <a:solidFill>
                  <a:srgbClr val="FF0000"/>
                </a:solidFill>
                <a:latin typeface="+mn-lt"/>
              </a:rPr>
              <a:t>?</a:t>
            </a:r>
          </a:p>
          <a:p>
            <a:r>
              <a:rPr lang="en-US" sz="1800" dirty="0">
                <a:latin typeface="+mn-lt"/>
              </a:rPr>
              <a:t>Renal excretion is the major route of elimination for methotrexate (∼80% ); the drug being actively secreted in the renal tubule by the general organic acid transport system. </a:t>
            </a:r>
            <a:r>
              <a:rPr lang="cs-CZ" sz="1800" dirty="0">
                <a:latin typeface="+mn-lt"/>
              </a:rPr>
              <a:t>T</a:t>
            </a:r>
            <a:r>
              <a:rPr lang="en-US" sz="1800" dirty="0">
                <a:latin typeface="+mn-lt"/>
              </a:rPr>
              <a:t>he renal clearance of methotrexate is decreased by the co</a:t>
            </a:r>
            <a:r>
              <a:rPr lang="cs-CZ" sz="1800" dirty="0">
                <a:latin typeface="+mn-lt"/>
              </a:rPr>
              <a:t>-</a:t>
            </a:r>
            <a:r>
              <a:rPr lang="en-US" sz="1800" dirty="0">
                <a:latin typeface="+mn-lt"/>
              </a:rPr>
              <a:t> administration of </a:t>
            </a:r>
            <a:r>
              <a:rPr lang="cs-CZ" sz="1800" dirty="0">
                <a:latin typeface="+mn-lt"/>
              </a:rPr>
              <a:t>(</a:t>
            </a:r>
            <a:r>
              <a:rPr lang="en-US" sz="1800" dirty="0">
                <a:latin typeface="+mn-lt"/>
              </a:rPr>
              <a:t>organic</a:t>
            </a:r>
            <a:r>
              <a:rPr lang="cs-CZ" sz="1800" dirty="0">
                <a:latin typeface="+mn-lt"/>
              </a:rPr>
              <a:t>)</a:t>
            </a:r>
            <a:r>
              <a:rPr lang="en-US" sz="1800" dirty="0">
                <a:latin typeface="+mn-lt"/>
              </a:rPr>
              <a:t> acids.</a:t>
            </a:r>
            <a:endParaRPr lang="cs-CZ" sz="1800" dirty="0">
              <a:latin typeface="+mn-lt"/>
            </a:endParaRPr>
          </a:p>
          <a:p>
            <a:endParaRPr lang="cs-CZ" sz="1800" dirty="0">
              <a:latin typeface="+mn-lt"/>
            </a:endParaRPr>
          </a:p>
          <a:p>
            <a:r>
              <a:rPr lang="cs-CZ" sz="1800" b="1" dirty="0" err="1">
                <a:solidFill>
                  <a:srgbClr val="FF0000"/>
                </a:solidFill>
                <a:latin typeface="+mn-lt"/>
              </a:rPr>
              <a:t>Solution</a:t>
            </a:r>
            <a:r>
              <a:rPr lang="cs-CZ" sz="1800" b="1" dirty="0">
                <a:solidFill>
                  <a:srgbClr val="FF0000"/>
                </a:solidFill>
                <a:latin typeface="+mn-lt"/>
              </a:rPr>
              <a:t>?</a:t>
            </a:r>
          </a:p>
          <a:p>
            <a:r>
              <a:rPr lang="en-US" sz="1800" dirty="0"/>
              <a:t>With high dose methotrexate, routine administration of fluid and/or bicarbonate is recommended to prevent intratubular precipitation of the drug.</a:t>
            </a:r>
            <a:endParaRPr lang="cs-CZ" sz="1800" dirty="0"/>
          </a:p>
          <a:p>
            <a:r>
              <a:rPr lang="en-US" sz="1800" dirty="0"/>
              <a:t>The renal clearance of methotrexate is correlated with endogenous creatinine clearance which may provide a guideline to dosage adjustments according to renal function and age. </a:t>
            </a:r>
            <a:endParaRPr lang="cs-CZ" sz="1800" dirty="0"/>
          </a:p>
        </p:txBody>
      </p:sp>
      <p:sp>
        <p:nvSpPr>
          <p:cNvPr id="9" name="Šipka: doprava 8">
            <a:extLst>
              <a:ext uri="{FF2B5EF4-FFF2-40B4-BE49-F238E27FC236}">
                <a16:creationId xmlns:a16="http://schemas.microsoft.com/office/drawing/2014/main" id="{D13EA3EE-F335-4A07-920A-421506C9CFCB}"/>
              </a:ext>
            </a:extLst>
          </p:cNvPr>
          <p:cNvSpPr/>
          <p:nvPr/>
        </p:nvSpPr>
        <p:spPr bwMode="auto">
          <a:xfrm>
            <a:off x="5015899" y="2850010"/>
            <a:ext cx="927100" cy="424113"/>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pic>
        <p:nvPicPr>
          <p:cNvPr id="7" name="Zvuk 6">
            <a:hlinkClick r:id="" action="ppaction://media"/>
            <a:extLst>
              <a:ext uri="{FF2B5EF4-FFF2-40B4-BE49-F238E27FC236}">
                <a16:creationId xmlns:a16="http://schemas.microsoft.com/office/drawing/2014/main" id="{3960DEEE-4EF1-44BD-9323-5FE87F67C9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95876163"/>
      </p:ext>
    </p:extLst>
  </p:cSld>
  <p:clrMapOvr>
    <a:masterClrMapping/>
  </p:clrMapOvr>
  <mc:AlternateContent xmlns:mc="http://schemas.openxmlformats.org/markup-compatibility/2006">
    <mc:Choice xmlns:p14="http://schemas.microsoft.com/office/powerpoint/2010/main" Requires="p14">
      <p:transition spd="slow" p14:dur="2000" advTm="111881"/>
    </mc:Choice>
    <mc:Fallback>
      <p:transition spd="slow" advTm="111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p:txBody>
          <a:bodyPr/>
          <a:lstStyle/>
          <a:p>
            <a:pPr marL="72000" indent="0">
              <a:buNone/>
            </a:pPr>
            <a:endParaRPr lang="cs-CZ"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38</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a:xfrm>
            <a:off x="720000" y="720000"/>
            <a:ext cx="4661570" cy="451576"/>
          </a:xfrm>
        </p:spPr>
        <p:txBody>
          <a:bodyPr/>
          <a:lstStyle/>
          <a:p>
            <a:r>
              <a:rPr lang="cs-CZ" dirty="0" err="1"/>
              <a:t>Summary</a:t>
            </a:r>
            <a:r>
              <a:rPr lang="cs-CZ" dirty="0"/>
              <a:t> </a:t>
            </a:r>
            <a:r>
              <a:rPr lang="cs-CZ" dirty="0" err="1"/>
              <a:t>of</a:t>
            </a:r>
            <a:r>
              <a:rPr lang="cs-CZ" dirty="0"/>
              <a:t> PK </a:t>
            </a:r>
            <a:r>
              <a:rPr lang="cs-CZ" dirty="0" err="1"/>
              <a:t>DDIs</a:t>
            </a:r>
            <a:endParaRPr lang="cs-CZ" dirty="0"/>
          </a:p>
        </p:txBody>
      </p:sp>
      <p:pic>
        <p:nvPicPr>
          <p:cNvPr id="7" name="Obrázek 6">
            <a:extLst>
              <a:ext uri="{FF2B5EF4-FFF2-40B4-BE49-F238E27FC236}">
                <a16:creationId xmlns:a16="http://schemas.microsoft.com/office/drawing/2014/main" id="{824CC465-F385-4E8E-B57F-B4CF0ECB3A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5700" y="90000"/>
            <a:ext cx="5388320" cy="6138000"/>
          </a:xfrm>
          <a:prstGeom prst="rect">
            <a:avLst/>
          </a:prstGeom>
        </p:spPr>
      </p:pic>
      <p:sp>
        <p:nvSpPr>
          <p:cNvPr id="8" name="Obdélník 7">
            <a:extLst>
              <a:ext uri="{FF2B5EF4-FFF2-40B4-BE49-F238E27FC236}">
                <a16:creationId xmlns:a16="http://schemas.microsoft.com/office/drawing/2014/main" id="{4B527335-3B3D-425F-8C4C-9E5B77A5E0CB}"/>
              </a:ext>
            </a:extLst>
          </p:cNvPr>
          <p:cNvSpPr/>
          <p:nvPr/>
        </p:nvSpPr>
        <p:spPr>
          <a:xfrm>
            <a:off x="540000" y="5399336"/>
            <a:ext cx="4805700" cy="738664"/>
          </a:xfrm>
          <a:prstGeom prst="rect">
            <a:avLst/>
          </a:prstGeom>
        </p:spPr>
        <p:txBody>
          <a:bodyPr wrap="square">
            <a:spAutoFit/>
          </a:bodyPr>
          <a:lstStyle/>
          <a:p>
            <a:r>
              <a:rPr lang="cs-CZ" sz="1400" dirty="0">
                <a:hlinkClick r:id="rId3"/>
              </a:rPr>
              <a:t>emDOCs.net – </a:t>
            </a:r>
            <a:r>
              <a:rPr lang="cs-CZ" sz="1400" dirty="0" err="1">
                <a:hlinkClick r:id="rId3"/>
              </a:rPr>
              <a:t>Emergency</a:t>
            </a:r>
            <a:r>
              <a:rPr lang="cs-CZ" sz="1400" dirty="0">
                <a:hlinkClick r:id="rId3"/>
              </a:rPr>
              <a:t> </a:t>
            </a:r>
            <a:r>
              <a:rPr lang="cs-CZ" sz="1400" dirty="0" err="1">
                <a:hlinkClick r:id="rId3"/>
              </a:rPr>
              <a:t>Medicine</a:t>
            </a:r>
            <a:r>
              <a:rPr lang="cs-CZ" sz="1400" dirty="0">
                <a:hlinkClick r:id="rId3"/>
              </a:rPr>
              <a:t> </a:t>
            </a:r>
            <a:r>
              <a:rPr lang="cs-CZ" sz="1400" dirty="0" err="1">
                <a:hlinkClick r:id="rId3"/>
              </a:rPr>
              <a:t>EducationCommon</a:t>
            </a:r>
            <a:r>
              <a:rPr lang="cs-CZ" sz="1400" dirty="0">
                <a:hlinkClick r:id="rId3"/>
              </a:rPr>
              <a:t> ED </a:t>
            </a:r>
            <a:r>
              <a:rPr lang="cs-CZ" sz="1400" dirty="0" err="1">
                <a:hlinkClick r:id="rId3"/>
              </a:rPr>
              <a:t>Medication</a:t>
            </a:r>
            <a:r>
              <a:rPr lang="cs-CZ" sz="1400" dirty="0">
                <a:hlinkClick r:id="rId3"/>
              </a:rPr>
              <a:t> </a:t>
            </a:r>
            <a:r>
              <a:rPr lang="cs-CZ" sz="1400" dirty="0" err="1">
                <a:hlinkClick r:id="rId3"/>
              </a:rPr>
              <a:t>Errors</a:t>
            </a:r>
            <a:r>
              <a:rPr lang="cs-CZ" sz="1400" dirty="0">
                <a:hlinkClick r:id="rId3"/>
              </a:rPr>
              <a:t>: </a:t>
            </a:r>
            <a:r>
              <a:rPr lang="cs-CZ" sz="1400" dirty="0" err="1">
                <a:hlinkClick r:id="rId3"/>
              </a:rPr>
              <a:t>Polypharmacy</a:t>
            </a:r>
            <a:r>
              <a:rPr lang="cs-CZ" sz="1400" dirty="0">
                <a:hlinkClick r:id="rId3"/>
              </a:rPr>
              <a:t> - emDOCs.net - </a:t>
            </a:r>
            <a:r>
              <a:rPr lang="cs-CZ" sz="1400" dirty="0" err="1">
                <a:hlinkClick r:id="rId3"/>
              </a:rPr>
              <a:t>Emergency</a:t>
            </a:r>
            <a:r>
              <a:rPr lang="cs-CZ" sz="1400" dirty="0">
                <a:hlinkClick r:id="rId3"/>
              </a:rPr>
              <a:t> </a:t>
            </a:r>
            <a:r>
              <a:rPr lang="cs-CZ" sz="1400" dirty="0" err="1">
                <a:hlinkClick r:id="rId3"/>
              </a:rPr>
              <a:t>Medicine</a:t>
            </a:r>
            <a:r>
              <a:rPr lang="cs-CZ" sz="1400" dirty="0">
                <a:hlinkClick r:id="rId3"/>
              </a:rPr>
              <a:t> </a:t>
            </a:r>
            <a:r>
              <a:rPr lang="cs-CZ" sz="1400" dirty="0" err="1">
                <a:hlinkClick r:id="rId3"/>
              </a:rPr>
              <a:t>Education</a:t>
            </a:r>
            <a:endParaRPr lang="cs-CZ" sz="1400" dirty="0"/>
          </a:p>
        </p:txBody>
      </p:sp>
      <p:sp>
        <p:nvSpPr>
          <p:cNvPr id="3" name="Zástupný symbol pro zápatí 2">
            <a:extLst>
              <a:ext uri="{FF2B5EF4-FFF2-40B4-BE49-F238E27FC236}">
                <a16:creationId xmlns:a16="http://schemas.microsoft.com/office/drawing/2014/main" id="{C0EF3DC9-115A-4907-A455-AC80EC92D83C}"/>
              </a:ext>
            </a:extLst>
          </p:cNvPr>
          <p:cNvSpPr>
            <a:spLocks noGrp="1"/>
          </p:cNvSpPr>
          <p:nvPr>
            <p:ph type="ftr" sz="quarter" idx="10"/>
          </p:nvPr>
        </p:nvSpPr>
        <p:spPr/>
        <p:txBody>
          <a:bodyPr/>
          <a:lstStyle/>
          <a:p>
            <a:r>
              <a:rPr lang="en-US"/>
              <a:t>Drug interactions / Department of Pharmacology</a:t>
            </a:r>
            <a:endParaRPr lang="en-US" dirty="0"/>
          </a:p>
        </p:txBody>
      </p:sp>
    </p:spTree>
    <p:extLst>
      <p:ext uri="{BB962C8B-B14F-4D97-AF65-F5344CB8AC3E}">
        <p14:creationId xmlns:p14="http://schemas.microsoft.com/office/powerpoint/2010/main" val="4391396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720000" y="1692002"/>
            <a:ext cx="10753200" cy="1165498"/>
          </a:xfrm>
        </p:spPr>
        <p:txBody>
          <a:bodyPr/>
          <a:lstStyle/>
          <a:p>
            <a:pPr marL="72000" indent="0">
              <a:buNone/>
            </a:pPr>
            <a:r>
              <a:rPr lang="cs-CZ" dirty="0"/>
              <a:t>= </a:t>
            </a:r>
            <a:r>
              <a:rPr lang="en-US" dirty="0"/>
              <a:t>alteration of the d</a:t>
            </a:r>
            <a:r>
              <a:rPr lang="cs-CZ" dirty="0"/>
              <a:t>r</a:t>
            </a:r>
            <a:r>
              <a:rPr lang="en-US" dirty="0"/>
              <a:t>ug action without change in its serum concentration by pharmacokinetic factors.</a:t>
            </a:r>
            <a:endParaRPr lang="cs-CZ" dirty="0"/>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39</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en-US" dirty="0"/>
              <a:t>Pharmacodynamics drug interactions</a:t>
            </a:r>
            <a:endParaRPr lang="cs-CZ" dirty="0"/>
          </a:p>
        </p:txBody>
      </p:sp>
      <p:sp>
        <p:nvSpPr>
          <p:cNvPr id="5" name="Obdélník 4">
            <a:extLst>
              <a:ext uri="{FF2B5EF4-FFF2-40B4-BE49-F238E27FC236}">
                <a16:creationId xmlns:a16="http://schemas.microsoft.com/office/drawing/2014/main" id="{DF9BA265-1A8D-47D3-A413-A89DBD801DC8}"/>
              </a:ext>
            </a:extLst>
          </p:cNvPr>
          <p:cNvSpPr/>
          <p:nvPr/>
        </p:nvSpPr>
        <p:spPr>
          <a:xfrm>
            <a:off x="2819400" y="3377926"/>
            <a:ext cx="6096000" cy="1569660"/>
          </a:xfrm>
          <a:prstGeom prst="rect">
            <a:avLst/>
          </a:prstGeom>
          <a:solidFill>
            <a:schemeClr val="accent3">
              <a:lumMod val="20000"/>
              <a:lumOff val="80000"/>
            </a:schemeClr>
          </a:solidFill>
          <a:ln w="28575">
            <a:solidFill>
              <a:srgbClr val="FF0000"/>
            </a:solidFill>
          </a:ln>
        </p:spPr>
        <p:txBody>
          <a:bodyPr>
            <a:spAutoFit/>
          </a:bodyPr>
          <a:lstStyle/>
          <a:p>
            <a:pPr marL="72000" indent="0" algn="ctr">
              <a:buNone/>
            </a:pPr>
            <a:r>
              <a:rPr lang="en-US" dirty="0"/>
              <a:t>Additive effect : 1 + 1 = 2 </a:t>
            </a:r>
            <a:endParaRPr lang="cs-CZ" dirty="0"/>
          </a:p>
          <a:p>
            <a:pPr marL="72000" indent="0" algn="ctr">
              <a:buNone/>
            </a:pPr>
            <a:r>
              <a:rPr lang="en-US" dirty="0"/>
              <a:t>Synergistic effect : 1 + 1 &gt; 2 </a:t>
            </a:r>
            <a:endParaRPr lang="cs-CZ" dirty="0"/>
          </a:p>
          <a:p>
            <a:pPr marL="72000" indent="0" algn="ctr">
              <a:buNone/>
            </a:pPr>
            <a:r>
              <a:rPr lang="en-US" dirty="0"/>
              <a:t>Potentiation effect : 1 + 0 = 2 </a:t>
            </a:r>
            <a:endParaRPr lang="cs-CZ" dirty="0"/>
          </a:p>
          <a:p>
            <a:pPr marL="72000" indent="0" algn="ctr">
              <a:buNone/>
            </a:pPr>
            <a:r>
              <a:rPr lang="en-US" dirty="0"/>
              <a:t>Antagonism : 1 – 1 = 0</a:t>
            </a:r>
            <a:endParaRPr lang="cs-CZ" dirty="0"/>
          </a:p>
        </p:txBody>
      </p:sp>
      <p:pic>
        <p:nvPicPr>
          <p:cNvPr id="8" name="Zvuk 7">
            <a:hlinkClick r:id="" action="ppaction://media"/>
            <a:extLst>
              <a:ext uri="{FF2B5EF4-FFF2-40B4-BE49-F238E27FC236}">
                <a16:creationId xmlns:a16="http://schemas.microsoft.com/office/drawing/2014/main" id="{CCF212E3-5A89-4A6B-88CE-C37581A07C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1575074"/>
      </p:ext>
    </p:extLst>
  </p:cSld>
  <p:clrMapOvr>
    <a:masterClrMapping/>
  </p:clrMapOvr>
  <mc:AlternateContent xmlns:mc="http://schemas.openxmlformats.org/markup-compatibility/2006">
    <mc:Choice xmlns:p14="http://schemas.microsoft.com/office/powerpoint/2010/main" Requires="p14">
      <p:transition spd="slow" p14:dur="2000" advTm="26541"/>
    </mc:Choice>
    <mc:Fallback>
      <p:transition spd="slow" advTm="26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p:txBody>
          <a:bodyPr/>
          <a:lstStyle/>
          <a:p>
            <a:r>
              <a:rPr lang="en-US" b="1" dirty="0"/>
              <a:t>Interactions of two or more different drugs that affect the action and effects of at least one of them </a:t>
            </a:r>
            <a:endParaRPr lang="cs-CZ" b="1" dirty="0"/>
          </a:p>
          <a:p>
            <a:pPr lvl="1"/>
            <a:endParaRPr lang="cs-CZ" dirty="0"/>
          </a:p>
          <a:p>
            <a:pPr lvl="1"/>
            <a:r>
              <a:rPr lang="en-US" b="1" dirty="0">
                <a:solidFill>
                  <a:srgbClr val="FF0000"/>
                </a:solidFill>
              </a:rPr>
              <a:t>One-sided </a:t>
            </a:r>
            <a:endParaRPr lang="cs-CZ" b="1" dirty="0">
              <a:solidFill>
                <a:srgbClr val="FF0000"/>
              </a:solidFill>
            </a:endParaRPr>
          </a:p>
          <a:p>
            <a:pPr lvl="2"/>
            <a:r>
              <a:rPr lang="en-US" dirty="0"/>
              <a:t>− combination of levodopa and carbidopa </a:t>
            </a:r>
            <a:endParaRPr lang="cs-CZ" dirty="0"/>
          </a:p>
          <a:p>
            <a:pPr lvl="2"/>
            <a:r>
              <a:rPr lang="en-US" dirty="0"/>
              <a:t>− combination of 5-fluorouracil and leucovorin </a:t>
            </a:r>
            <a:endParaRPr lang="cs-CZ" dirty="0"/>
          </a:p>
          <a:p>
            <a:pPr lvl="2"/>
            <a:r>
              <a:rPr lang="en-US" dirty="0"/>
              <a:t>− combination of glucocorticoids and </a:t>
            </a:r>
            <a:r>
              <a:rPr lang="en-US" dirty="0" err="1"/>
              <a:t>setrons</a:t>
            </a:r>
            <a:endParaRPr lang="cs-CZ" dirty="0"/>
          </a:p>
          <a:p>
            <a:pPr lvl="1"/>
            <a:endParaRPr lang="cs-CZ" dirty="0"/>
          </a:p>
          <a:p>
            <a:pPr lvl="1"/>
            <a:r>
              <a:rPr lang="en-US" b="1" dirty="0">
                <a:solidFill>
                  <a:srgbClr val="FF0000"/>
                </a:solidFill>
              </a:rPr>
              <a:t>Double-sided </a:t>
            </a:r>
            <a:endParaRPr lang="cs-CZ" b="1" dirty="0">
              <a:solidFill>
                <a:srgbClr val="FF0000"/>
              </a:solidFill>
            </a:endParaRPr>
          </a:p>
          <a:p>
            <a:pPr lvl="2"/>
            <a:r>
              <a:rPr lang="en-US" dirty="0"/>
              <a:t>− combination of sulfamethoxazole and trimethoprim</a:t>
            </a:r>
            <a:endParaRPr lang="cs-CZ" dirty="0"/>
          </a:p>
          <a:p>
            <a:pPr lvl="1"/>
            <a:endParaRPr lang="cs-CZ" b="1" dirty="0">
              <a:solidFill>
                <a:srgbClr val="FF0000"/>
              </a:solidFill>
            </a:endParaRPr>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4</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Definition</a:t>
            </a:r>
            <a:r>
              <a:rPr lang="cs-CZ" dirty="0"/>
              <a:t> </a:t>
            </a:r>
            <a:r>
              <a:rPr lang="cs-CZ" dirty="0" err="1"/>
              <a:t>of</a:t>
            </a:r>
            <a:r>
              <a:rPr lang="cs-CZ" dirty="0"/>
              <a:t> </a:t>
            </a:r>
            <a:r>
              <a:rPr lang="cs-CZ" dirty="0" err="1"/>
              <a:t>drug-drug</a:t>
            </a:r>
            <a:r>
              <a:rPr lang="cs-CZ" dirty="0"/>
              <a:t> </a:t>
            </a:r>
            <a:r>
              <a:rPr lang="cs-CZ" dirty="0" err="1"/>
              <a:t>interaction</a:t>
            </a:r>
            <a:endParaRPr lang="cs-CZ" dirty="0"/>
          </a:p>
        </p:txBody>
      </p:sp>
      <p:pic>
        <p:nvPicPr>
          <p:cNvPr id="5" name="Zvuk 4">
            <a:hlinkClick r:id="" action="ppaction://media"/>
            <a:extLst>
              <a:ext uri="{FF2B5EF4-FFF2-40B4-BE49-F238E27FC236}">
                <a16:creationId xmlns:a16="http://schemas.microsoft.com/office/drawing/2014/main" id="{1EB62683-5D72-4B5A-9AEB-7D82A7E3D4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4366977"/>
      </p:ext>
    </p:extLst>
  </p:cSld>
  <p:clrMapOvr>
    <a:masterClrMapping/>
  </p:clrMapOvr>
  <mc:AlternateContent xmlns:mc="http://schemas.openxmlformats.org/markup-compatibility/2006">
    <mc:Choice xmlns:p14="http://schemas.microsoft.com/office/powerpoint/2010/main" Requires="p14">
      <p:transition spd="slow" p14:dur="2000" advTm="70973"/>
    </mc:Choice>
    <mc:Fallback>
      <p:transition spd="slow" advTm="70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720000" y="1692002"/>
            <a:ext cx="5515700" cy="4139998"/>
          </a:xfrm>
        </p:spPr>
        <p:txBody>
          <a:bodyPr/>
          <a:lstStyle/>
          <a:p>
            <a:pPr marL="72000" indent="0">
              <a:buNone/>
            </a:pPr>
            <a:r>
              <a:rPr lang="cs-CZ" dirty="0" err="1"/>
              <a:t>Opioids</a:t>
            </a:r>
            <a:r>
              <a:rPr lang="cs-CZ" dirty="0"/>
              <a:t> x </a:t>
            </a:r>
            <a:r>
              <a:rPr lang="cs-CZ" dirty="0" err="1"/>
              <a:t>naloxone</a:t>
            </a:r>
            <a:endParaRPr lang="cs-CZ" dirty="0"/>
          </a:p>
          <a:p>
            <a:pPr marL="72000" indent="0">
              <a:buNone/>
            </a:pPr>
            <a:r>
              <a:rPr lang="cs-CZ" dirty="0"/>
              <a:t>BDZ x </a:t>
            </a:r>
            <a:r>
              <a:rPr lang="cs-CZ" dirty="0" err="1"/>
              <a:t>flumazenil</a:t>
            </a:r>
            <a:endParaRPr lang="cs-CZ" dirty="0"/>
          </a:p>
          <a:p>
            <a:pPr marL="72000" indent="0">
              <a:buNone/>
            </a:pPr>
            <a:r>
              <a:rPr lang="cs-CZ" dirty="0" err="1"/>
              <a:t>Tubocurarium</a:t>
            </a:r>
            <a:r>
              <a:rPr lang="cs-CZ" dirty="0"/>
              <a:t> x </a:t>
            </a:r>
            <a:r>
              <a:rPr lang="cs-CZ" dirty="0" err="1"/>
              <a:t>neostygmine</a:t>
            </a:r>
            <a:endParaRPr lang="cs-CZ" dirty="0"/>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40</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a:t>Receptor </a:t>
            </a:r>
            <a:r>
              <a:rPr lang="cs-CZ" dirty="0" err="1"/>
              <a:t>antagonism</a:t>
            </a:r>
            <a:endParaRPr lang="cs-CZ" dirty="0"/>
          </a:p>
        </p:txBody>
      </p:sp>
      <p:pic>
        <p:nvPicPr>
          <p:cNvPr id="15364" name="Picture 4" descr="http://physiologicalmechanismsofopioids.weebly.com/uploads/2/8/0/6/28060847/3092981_orig.gif">
            <a:extLst>
              <a:ext uri="{FF2B5EF4-FFF2-40B4-BE49-F238E27FC236}">
                <a16:creationId xmlns:a16="http://schemas.microsoft.com/office/drawing/2014/main" id="{81239507-DA0B-400A-881E-92BE51F20D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0499" y="720000"/>
            <a:ext cx="3851275" cy="2893717"/>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Zobrazit zdrojový obrázek">
            <a:extLst>
              <a:ext uri="{FF2B5EF4-FFF2-40B4-BE49-F238E27FC236}">
                <a16:creationId xmlns:a16="http://schemas.microsoft.com/office/drawing/2014/main" id="{49B317CC-DB6F-456E-B151-9F6C297D51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2800" y="3956129"/>
            <a:ext cx="6045200" cy="2523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1666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6">
            <a:extLst>
              <a:ext uri="{FF2B5EF4-FFF2-40B4-BE49-F238E27FC236}">
                <a16:creationId xmlns:a16="http://schemas.microsoft.com/office/drawing/2014/main" id="{38FCEFD1-873B-46E0-AA90-5B6A14FDD9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4974" y="1463392"/>
            <a:ext cx="9139026" cy="4674608"/>
          </a:xfrm>
        </p:spPr>
      </p:pic>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41</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Opposing</a:t>
            </a:r>
            <a:r>
              <a:rPr lang="cs-CZ" dirty="0"/>
              <a:t> </a:t>
            </a:r>
            <a:r>
              <a:rPr lang="cs-CZ" dirty="0" err="1"/>
              <a:t>or</a:t>
            </a:r>
            <a:r>
              <a:rPr lang="cs-CZ" dirty="0"/>
              <a:t> </a:t>
            </a:r>
            <a:r>
              <a:rPr lang="cs-CZ" dirty="0" err="1"/>
              <a:t>antagonistic</a:t>
            </a:r>
            <a:r>
              <a:rPr lang="cs-CZ" dirty="0"/>
              <a:t> </a:t>
            </a:r>
            <a:r>
              <a:rPr lang="cs-CZ" dirty="0" err="1"/>
              <a:t>interactions</a:t>
            </a:r>
            <a:endParaRPr lang="cs-CZ" dirty="0"/>
          </a:p>
        </p:txBody>
      </p:sp>
    </p:spTree>
    <p:extLst>
      <p:ext uri="{BB962C8B-B14F-4D97-AF65-F5344CB8AC3E}">
        <p14:creationId xmlns:p14="http://schemas.microsoft.com/office/powerpoint/2010/main" val="16356598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6">
            <a:extLst>
              <a:ext uri="{FF2B5EF4-FFF2-40B4-BE49-F238E27FC236}">
                <a16:creationId xmlns:a16="http://schemas.microsoft.com/office/drawing/2014/main" id="{D6A13B41-C671-4F4C-A399-0AF72D1D97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1269" y="714374"/>
            <a:ext cx="9493163" cy="6143625"/>
          </a:xfrm>
        </p:spPr>
      </p:pic>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42</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a:xfrm>
            <a:off x="720000" y="152212"/>
            <a:ext cx="10753200" cy="451576"/>
          </a:xfrm>
        </p:spPr>
        <p:txBody>
          <a:bodyPr/>
          <a:lstStyle/>
          <a:p>
            <a:r>
              <a:rPr lang="cs-CZ" dirty="0" err="1"/>
              <a:t>Pharmacodynamics</a:t>
            </a:r>
            <a:r>
              <a:rPr lang="cs-CZ" dirty="0"/>
              <a:t> </a:t>
            </a:r>
            <a:r>
              <a:rPr lang="cs-CZ" dirty="0" err="1"/>
              <a:t>drug</a:t>
            </a:r>
            <a:r>
              <a:rPr lang="cs-CZ" dirty="0"/>
              <a:t> </a:t>
            </a:r>
            <a:r>
              <a:rPr lang="cs-CZ" dirty="0" err="1"/>
              <a:t>interactions</a:t>
            </a:r>
            <a:endParaRPr lang="cs-CZ" dirty="0"/>
          </a:p>
        </p:txBody>
      </p:sp>
      <p:sp>
        <p:nvSpPr>
          <p:cNvPr id="2" name="Zástupný symbol pro zápatí 1">
            <a:extLst>
              <a:ext uri="{FF2B5EF4-FFF2-40B4-BE49-F238E27FC236}">
                <a16:creationId xmlns:a16="http://schemas.microsoft.com/office/drawing/2014/main" id="{FC6957C8-F8C3-4F2C-9287-27C751E5E695}"/>
              </a:ext>
            </a:extLst>
          </p:cNvPr>
          <p:cNvSpPr>
            <a:spLocks noGrp="1"/>
          </p:cNvSpPr>
          <p:nvPr>
            <p:ph type="ftr" sz="quarter" idx="10"/>
          </p:nvPr>
        </p:nvSpPr>
        <p:spPr/>
        <p:txBody>
          <a:bodyPr/>
          <a:lstStyle/>
          <a:p>
            <a:r>
              <a:rPr lang="en-US"/>
              <a:t>Drug interactions / Department of Pharmacology</a:t>
            </a:r>
            <a:endParaRPr lang="en-US" dirty="0"/>
          </a:p>
        </p:txBody>
      </p:sp>
    </p:spTree>
    <p:extLst>
      <p:ext uri="{BB962C8B-B14F-4D97-AF65-F5344CB8AC3E}">
        <p14:creationId xmlns:p14="http://schemas.microsoft.com/office/powerpoint/2010/main" val="24413071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6">
            <a:extLst>
              <a:ext uri="{FF2B5EF4-FFF2-40B4-BE49-F238E27FC236}">
                <a16:creationId xmlns:a16="http://schemas.microsoft.com/office/drawing/2014/main" id="{BA5020BB-1B8E-46B8-AF25-01E4A2F2460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27400" y="-15609"/>
            <a:ext cx="9315200" cy="6873609"/>
          </a:xfrm>
        </p:spPr>
      </p:pic>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43</a:t>
            </a:fld>
            <a:endParaRPr lang="cs-CZ" altLang="cs-CZ" dirty="0"/>
          </a:p>
        </p:txBody>
      </p:sp>
      <p:pic>
        <p:nvPicPr>
          <p:cNvPr id="3" name="Zvuk 2">
            <a:hlinkClick r:id="" action="ppaction://media"/>
            <a:extLst>
              <a:ext uri="{FF2B5EF4-FFF2-40B4-BE49-F238E27FC236}">
                <a16:creationId xmlns:a16="http://schemas.microsoft.com/office/drawing/2014/main" id="{D6038722-38D3-4F62-BA63-A02BB1E974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41987532"/>
      </p:ext>
    </p:extLst>
  </p:cSld>
  <p:clrMapOvr>
    <a:masterClrMapping/>
  </p:clrMapOvr>
  <mc:AlternateContent xmlns:mc="http://schemas.openxmlformats.org/markup-compatibility/2006">
    <mc:Choice xmlns:p14="http://schemas.microsoft.com/office/powerpoint/2010/main" Requires="p14">
      <p:transition spd="slow" p14:dur="2000" advTm="72543"/>
    </mc:Choice>
    <mc:Fallback>
      <p:transition spd="slow" advTm="72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6">
            <a:extLst>
              <a:ext uri="{FF2B5EF4-FFF2-40B4-BE49-F238E27FC236}">
                <a16:creationId xmlns:a16="http://schemas.microsoft.com/office/drawing/2014/main" id="{E1F8857F-819F-4B6B-B8C8-CC24F718BA8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834454" y="701675"/>
            <a:ext cx="8010730" cy="6004113"/>
          </a:xfrm>
        </p:spPr>
      </p:pic>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44</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a:xfrm>
            <a:off x="821600" y="152212"/>
            <a:ext cx="10753200" cy="451576"/>
          </a:xfrm>
        </p:spPr>
        <p:txBody>
          <a:bodyPr/>
          <a:lstStyle/>
          <a:p>
            <a:r>
              <a:rPr lang="en-US" dirty="0"/>
              <a:t>Important Drug Interactions in the Elderly </a:t>
            </a:r>
            <a:endParaRPr lang="cs-CZ" dirty="0"/>
          </a:p>
        </p:txBody>
      </p:sp>
      <p:sp>
        <p:nvSpPr>
          <p:cNvPr id="9" name="Obdélník 8">
            <a:extLst>
              <a:ext uri="{FF2B5EF4-FFF2-40B4-BE49-F238E27FC236}">
                <a16:creationId xmlns:a16="http://schemas.microsoft.com/office/drawing/2014/main" id="{1106E903-C481-4E94-8165-29AB840C3C65}"/>
              </a:ext>
            </a:extLst>
          </p:cNvPr>
          <p:cNvSpPr/>
          <p:nvPr/>
        </p:nvSpPr>
        <p:spPr>
          <a:xfrm>
            <a:off x="152401" y="4974237"/>
            <a:ext cx="2682054" cy="861774"/>
          </a:xfrm>
          <a:prstGeom prst="rect">
            <a:avLst/>
          </a:prstGeom>
        </p:spPr>
        <p:txBody>
          <a:bodyPr wrap="square">
            <a:spAutoFit/>
          </a:bodyPr>
          <a:lstStyle/>
          <a:p>
            <a:r>
              <a:rPr lang="cs-CZ" sz="1000" dirty="0"/>
              <a:t>Louise </a:t>
            </a:r>
            <a:r>
              <a:rPr lang="cs-CZ" sz="1000" dirty="0" err="1"/>
              <a:t>Mallet</a:t>
            </a:r>
            <a:r>
              <a:rPr lang="cs-CZ" sz="1000" dirty="0"/>
              <a:t>, Anne </a:t>
            </a:r>
            <a:r>
              <a:rPr lang="cs-CZ" sz="1000" dirty="0" err="1"/>
              <a:t>Spinewine</a:t>
            </a:r>
            <a:r>
              <a:rPr lang="cs-CZ" sz="1000" dirty="0"/>
              <a:t>, Allen </a:t>
            </a:r>
            <a:r>
              <a:rPr lang="cs-CZ" sz="1000" dirty="0" err="1"/>
              <a:t>Huang</a:t>
            </a:r>
            <a:r>
              <a:rPr lang="cs-CZ" sz="1000" dirty="0"/>
              <a:t>,</a:t>
            </a:r>
          </a:p>
          <a:p>
            <a:r>
              <a:rPr lang="cs-CZ" sz="1000" dirty="0" err="1"/>
              <a:t>The</a:t>
            </a:r>
            <a:r>
              <a:rPr lang="cs-CZ" sz="1000" dirty="0"/>
              <a:t> </a:t>
            </a:r>
            <a:r>
              <a:rPr lang="cs-CZ" sz="1000" dirty="0" err="1"/>
              <a:t>challenge</a:t>
            </a:r>
            <a:r>
              <a:rPr lang="cs-CZ" sz="1000" dirty="0"/>
              <a:t> </a:t>
            </a:r>
            <a:r>
              <a:rPr lang="cs-CZ" sz="1000" dirty="0" err="1"/>
              <a:t>of</a:t>
            </a:r>
            <a:r>
              <a:rPr lang="cs-CZ" sz="1000" dirty="0"/>
              <a:t> </a:t>
            </a:r>
            <a:r>
              <a:rPr lang="cs-CZ" sz="1000" dirty="0" err="1"/>
              <a:t>managing</a:t>
            </a:r>
            <a:r>
              <a:rPr lang="cs-CZ" sz="1000" dirty="0"/>
              <a:t> </a:t>
            </a:r>
            <a:r>
              <a:rPr lang="cs-CZ" sz="1000" dirty="0" err="1"/>
              <a:t>drug</a:t>
            </a:r>
            <a:r>
              <a:rPr lang="cs-CZ" sz="1000" dirty="0"/>
              <a:t> </a:t>
            </a:r>
            <a:r>
              <a:rPr lang="cs-CZ" sz="1000" dirty="0" err="1"/>
              <a:t>interactions</a:t>
            </a:r>
            <a:r>
              <a:rPr lang="cs-CZ" sz="1000" dirty="0"/>
              <a:t> in </a:t>
            </a:r>
            <a:r>
              <a:rPr lang="cs-CZ" sz="1000" dirty="0" err="1"/>
              <a:t>elderly</a:t>
            </a:r>
            <a:r>
              <a:rPr lang="cs-CZ" sz="1000" dirty="0"/>
              <a:t> </a:t>
            </a:r>
            <a:r>
              <a:rPr lang="cs-CZ" sz="1000" dirty="0" err="1"/>
              <a:t>people</a:t>
            </a:r>
            <a:r>
              <a:rPr lang="cs-CZ" sz="1000" dirty="0"/>
              <a:t>,</a:t>
            </a:r>
          </a:p>
          <a:p>
            <a:r>
              <a:rPr lang="cs-CZ" sz="1000" dirty="0" err="1"/>
              <a:t>The</a:t>
            </a:r>
            <a:r>
              <a:rPr lang="cs-CZ" sz="1000" dirty="0"/>
              <a:t> Lancet, </a:t>
            </a:r>
            <a:r>
              <a:rPr lang="cs-CZ" sz="1000" dirty="0" err="1"/>
              <a:t>Volume</a:t>
            </a:r>
            <a:r>
              <a:rPr lang="cs-CZ" sz="1000" dirty="0"/>
              <a:t> 370, </a:t>
            </a:r>
            <a:r>
              <a:rPr lang="cs-CZ" sz="1000" dirty="0" err="1"/>
              <a:t>Issue</a:t>
            </a:r>
            <a:r>
              <a:rPr lang="cs-CZ" sz="1000" dirty="0"/>
              <a:t> 9582,</a:t>
            </a:r>
          </a:p>
          <a:p>
            <a:r>
              <a:rPr lang="cs-CZ" sz="1000" dirty="0"/>
              <a:t>2007</a:t>
            </a:r>
          </a:p>
        </p:txBody>
      </p:sp>
      <p:sp>
        <p:nvSpPr>
          <p:cNvPr id="2" name="Zástupný symbol pro zápatí 1">
            <a:extLst>
              <a:ext uri="{FF2B5EF4-FFF2-40B4-BE49-F238E27FC236}">
                <a16:creationId xmlns:a16="http://schemas.microsoft.com/office/drawing/2014/main" id="{58C63134-68D2-4926-B789-A40FC0DE616A}"/>
              </a:ext>
            </a:extLst>
          </p:cNvPr>
          <p:cNvSpPr>
            <a:spLocks noGrp="1"/>
          </p:cNvSpPr>
          <p:nvPr>
            <p:ph type="ftr" sz="quarter" idx="10"/>
          </p:nvPr>
        </p:nvSpPr>
        <p:spPr/>
        <p:txBody>
          <a:bodyPr/>
          <a:lstStyle/>
          <a:p>
            <a:r>
              <a:rPr lang="en-US"/>
              <a:t>Drug interactions / Department of Pharmacology</a:t>
            </a:r>
            <a:endParaRPr lang="en-US" dirty="0"/>
          </a:p>
        </p:txBody>
      </p:sp>
      <p:pic>
        <p:nvPicPr>
          <p:cNvPr id="3" name="Zvuk 2">
            <a:hlinkClick r:id="" action="ppaction://media"/>
            <a:extLst>
              <a:ext uri="{FF2B5EF4-FFF2-40B4-BE49-F238E27FC236}">
                <a16:creationId xmlns:a16="http://schemas.microsoft.com/office/drawing/2014/main" id="{07073B6E-7E5F-452F-8B47-14D1CA9A9E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98703079"/>
      </p:ext>
    </p:extLst>
  </p:cSld>
  <p:clrMapOvr>
    <a:masterClrMapping/>
  </p:clrMapOvr>
  <mc:AlternateContent xmlns:mc="http://schemas.openxmlformats.org/markup-compatibility/2006">
    <mc:Choice xmlns:p14="http://schemas.microsoft.com/office/powerpoint/2010/main" Requires="p14">
      <p:transition spd="slow" p14:dur="2000" advTm="67633"/>
    </mc:Choice>
    <mc:Fallback>
      <p:transition spd="slow" advTm="67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sz="quarter" idx="24"/>
          </p:nvPr>
        </p:nvSpPr>
        <p:spPr>
          <a:xfrm>
            <a:off x="719137" y="1695074"/>
            <a:ext cx="5219998" cy="4140000"/>
          </a:xfrm>
        </p:spPr>
        <p:txBody>
          <a:bodyPr/>
          <a:lstStyle/>
          <a:p>
            <a:r>
              <a:rPr lang="cs-CZ" b="1" dirty="0" err="1">
                <a:solidFill>
                  <a:srgbClr val="FF0000"/>
                </a:solidFill>
              </a:rPr>
              <a:t>Penicillins</a:t>
            </a:r>
            <a:endParaRPr lang="cs-CZ" b="1" dirty="0">
              <a:solidFill>
                <a:srgbClr val="FF0000"/>
              </a:solidFill>
            </a:endParaRPr>
          </a:p>
          <a:p>
            <a:r>
              <a:rPr lang="en-US" dirty="0"/>
              <a:t>Do not administer concomitantly with other </a:t>
            </a:r>
            <a:r>
              <a:rPr lang="en-US" b="1" dirty="0" err="1"/>
              <a:t>penicillins</a:t>
            </a:r>
            <a:endParaRPr lang="cs-CZ" b="1" dirty="0"/>
          </a:p>
          <a:p>
            <a:endParaRPr lang="cs-CZ" dirty="0"/>
          </a:p>
          <a:p>
            <a:r>
              <a:rPr lang="en-US" b="1" dirty="0"/>
              <a:t>Digoxin</a:t>
            </a:r>
            <a:r>
              <a:rPr lang="en-US" dirty="0"/>
              <a:t> - is metabolized by the intestinal microflora - TDM</a:t>
            </a:r>
            <a:endParaRPr lang="cs-CZ" dirty="0"/>
          </a:p>
          <a:p>
            <a:endParaRPr lang="cs-CZ" dirty="0"/>
          </a:p>
          <a:p>
            <a:r>
              <a:rPr lang="en-US" b="1" dirty="0"/>
              <a:t>Oral contraceptives </a:t>
            </a:r>
            <a:r>
              <a:rPr lang="en-US" dirty="0"/>
              <a:t>- inform about the use of other contraceptive methods </a:t>
            </a:r>
            <a:endParaRPr lang="cs-CZ" dirty="0"/>
          </a:p>
        </p:txBody>
      </p:sp>
      <p:sp>
        <p:nvSpPr>
          <p:cNvPr id="3" name="Zástupný symbol pro zápatí 2"/>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p:cNvSpPr>
            <a:spLocks noGrp="1"/>
          </p:cNvSpPr>
          <p:nvPr>
            <p:ph type="sldNum" sz="quarter" idx="11"/>
          </p:nvPr>
        </p:nvSpPr>
        <p:spPr/>
        <p:txBody>
          <a:bodyPr/>
          <a:lstStyle/>
          <a:p>
            <a:fld id="{D6D6C118-631F-4A80-9886-907009361577}" type="slidenum">
              <a:rPr lang="cs-CZ" altLang="cs-CZ" smtClean="0"/>
              <a:pPr/>
              <a:t>45</a:t>
            </a:fld>
            <a:endParaRPr lang="cs-CZ" altLang="cs-CZ" dirty="0"/>
          </a:p>
        </p:txBody>
      </p:sp>
      <p:sp>
        <p:nvSpPr>
          <p:cNvPr id="5" name="Nadpis 4"/>
          <p:cNvSpPr>
            <a:spLocks noGrp="1"/>
          </p:cNvSpPr>
          <p:nvPr>
            <p:ph type="title"/>
          </p:nvPr>
        </p:nvSpPr>
        <p:spPr/>
        <p:txBody>
          <a:bodyPr/>
          <a:lstStyle/>
          <a:p>
            <a:r>
              <a:rPr lang="cs-CZ" dirty="0" err="1"/>
              <a:t>Clinically</a:t>
            </a:r>
            <a:r>
              <a:rPr lang="cs-CZ" dirty="0"/>
              <a:t> </a:t>
            </a:r>
            <a:r>
              <a:rPr lang="cs-CZ" dirty="0" err="1"/>
              <a:t>significant</a:t>
            </a:r>
            <a:r>
              <a:rPr lang="cs-CZ" dirty="0"/>
              <a:t> </a:t>
            </a:r>
            <a:r>
              <a:rPr lang="cs-CZ" dirty="0" err="1"/>
              <a:t>drug</a:t>
            </a:r>
            <a:r>
              <a:rPr lang="cs-CZ" dirty="0"/>
              <a:t> </a:t>
            </a:r>
            <a:r>
              <a:rPr lang="cs-CZ" dirty="0" err="1"/>
              <a:t>interactions</a:t>
            </a:r>
            <a:endParaRPr lang="cs-CZ" dirty="0"/>
          </a:p>
        </p:txBody>
      </p:sp>
      <p:sp>
        <p:nvSpPr>
          <p:cNvPr id="7" name="Zástupný symbol pro obsah 6"/>
          <p:cNvSpPr>
            <a:spLocks noGrp="1"/>
          </p:cNvSpPr>
          <p:nvPr>
            <p:ph idx="28"/>
          </p:nvPr>
        </p:nvSpPr>
        <p:spPr/>
        <p:txBody>
          <a:bodyPr/>
          <a:lstStyle/>
          <a:p>
            <a:pPr marL="72000" indent="0">
              <a:buNone/>
            </a:pPr>
            <a:r>
              <a:rPr lang="cs-CZ" b="1" dirty="0" err="1">
                <a:solidFill>
                  <a:srgbClr val="FF0000"/>
                </a:solidFill>
              </a:rPr>
              <a:t>Metronidazole</a:t>
            </a:r>
            <a:endParaRPr lang="cs-CZ" b="1" dirty="0">
              <a:solidFill>
                <a:srgbClr val="FF0000"/>
              </a:solidFill>
            </a:endParaRPr>
          </a:p>
          <a:p>
            <a:pPr marL="72000" indent="0">
              <a:buNone/>
            </a:pPr>
            <a:r>
              <a:rPr lang="cs-CZ" b="1" dirty="0" err="1"/>
              <a:t>Alcohol</a:t>
            </a:r>
            <a:r>
              <a:rPr lang="cs-CZ" dirty="0"/>
              <a:t> - </a:t>
            </a:r>
            <a:r>
              <a:rPr lang="cs-CZ" dirty="0" err="1"/>
              <a:t>disulfiram</a:t>
            </a:r>
            <a:r>
              <a:rPr lang="cs-CZ" dirty="0"/>
              <a:t> </a:t>
            </a:r>
            <a:r>
              <a:rPr lang="cs-CZ" dirty="0" err="1"/>
              <a:t>reaction</a:t>
            </a:r>
            <a:r>
              <a:rPr lang="cs-CZ" dirty="0"/>
              <a:t> </a:t>
            </a:r>
          </a:p>
          <a:p>
            <a:pPr marL="72000" indent="0">
              <a:buNone/>
            </a:pPr>
            <a:r>
              <a:rPr lang="cs-CZ" b="1" dirty="0" err="1"/>
              <a:t>Warfarin</a:t>
            </a:r>
            <a:r>
              <a:rPr lang="cs-CZ" dirty="0"/>
              <a:t> - risk </a:t>
            </a:r>
            <a:r>
              <a:rPr lang="cs-CZ" dirty="0" err="1"/>
              <a:t>of</a:t>
            </a:r>
            <a:r>
              <a:rPr lang="cs-CZ" dirty="0"/>
              <a:t> </a:t>
            </a:r>
            <a:r>
              <a:rPr lang="cs-CZ" dirty="0" err="1"/>
              <a:t>bleeding</a:t>
            </a:r>
            <a:r>
              <a:rPr lang="cs-CZ" dirty="0"/>
              <a:t>, INR </a:t>
            </a:r>
            <a:r>
              <a:rPr lang="cs-CZ" dirty="0" err="1"/>
              <a:t>control</a:t>
            </a:r>
            <a:r>
              <a:rPr lang="cs-CZ" dirty="0"/>
              <a:t>, dose </a:t>
            </a:r>
            <a:r>
              <a:rPr lang="cs-CZ" dirty="0" err="1"/>
              <a:t>adjustment</a:t>
            </a:r>
            <a:r>
              <a:rPr lang="cs-CZ" dirty="0"/>
              <a:t> </a:t>
            </a:r>
          </a:p>
          <a:p>
            <a:pPr marL="72000" indent="0">
              <a:buNone/>
            </a:pPr>
            <a:r>
              <a:rPr lang="cs-CZ" b="1" dirty="0"/>
              <a:t>Lithium</a:t>
            </a:r>
            <a:r>
              <a:rPr lang="cs-CZ" dirty="0"/>
              <a:t> - toxicity, do not </a:t>
            </a:r>
            <a:r>
              <a:rPr lang="cs-CZ" dirty="0" err="1"/>
              <a:t>administer</a:t>
            </a:r>
            <a:r>
              <a:rPr lang="cs-CZ" dirty="0"/>
              <a:t> </a:t>
            </a:r>
            <a:r>
              <a:rPr lang="cs-CZ" dirty="0" err="1"/>
              <a:t>simultaneously</a:t>
            </a:r>
            <a:endParaRPr lang="cs-CZ" dirty="0"/>
          </a:p>
        </p:txBody>
      </p:sp>
      <p:pic>
        <p:nvPicPr>
          <p:cNvPr id="6" name="Zvuk 5">
            <a:hlinkClick r:id="" action="ppaction://media"/>
            <a:extLst>
              <a:ext uri="{FF2B5EF4-FFF2-40B4-BE49-F238E27FC236}">
                <a16:creationId xmlns:a16="http://schemas.microsoft.com/office/drawing/2014/main" id="{75771881-88C4-4C5B-9CF0-E6343CE2F84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513291861"/>
      </p:ext>
    </p:extLst>
  </p:cSld>
  <p:clrMapOvr>
    <a:masterClrMapping/>
  </p:clrMapOvr>
  <mc:AlternateContent xmlns:mc="http://schemas.openxmlformats.org/markup-compatibility/2006">
    <mc:Choice xmlns:p14="http://schemas.microsoft.com/office/powerpoint/2010/main" Requires="p14">
      <p:transition spd="slow" p14:dur="2000" advTm="103833"/>
    </mc:Choice>
    <mc:Fallback>
      <p:transition spd="slow" advTm="103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666000" y="1359001"/>
            <a:ext cx="10753200" cy="4139998"/>
          </a:xfrm>
        </p:spPr>
        <p:txBody>
          <a:bodyPr/>
          <a:lstStyle/>
          <a:p>
            <a:pPr marL="72000" indent="0">
              <a:buNone/>
            </a:pPr>
            <a:r>
              <a:rPr lang="cs-CZ" b="1" dirty="0" err="1">
                <a:solidFill>
                  <a:srgbClr val="FF0000"/>
                </a:solidFill>
              </a:rPr>
              <a:t>Clarithromycine</a:t>
            </a:r>
            <a:r>
              <a:rPr lang="cs-CZ" b="1" dirty="0">
                <a:solidFill>
                  <a:srgbClr val="FF0000"/>
                </a:solidFill>
              </a:rPr>
              <a:t> </a:t>
            </a:r>
          </a:p>
          <a:p>
            <a:pPr marL="72000" indent="0">
              <a:buNone/>
            </a:pPr>
            <a:r>
              <a:rPr lang="cs-CZ" sz="2000" b="1" dirty="0" err="1"/>
              <a:t>Theophylline</a:t>
            </a:r>
            <a:r>
              <a:rPr lang="cs-CZ" sz="2000" dirty="0"/>
              <a:t> - risk </a:t>
            </a:r>
            <a:r>
              <a:rPr lang="cs-CZ" sz="2000" dirty="0" err="1"/>
              <a:t>of</a:t>
            </a:r>
            <a:r>
              <a:rPr lang="cs-CZ" sz="2000" dirty="0"/>
              <a:t> TDM toxicity, dose </a:t>
            </a:r>
            <a:r>
              <a:rPr lang="cs-CZ" sz="2000" dirty="0" err="1"/>
              <a:t>adjustment</a:t>
            </a:r>
            <a:endParaRPr lang="cs-CZ" sz="2000" dirty="0"/>
          </a:p>
          <a:p>
            <a:pPr marL="72000" indent="0">
              <a:buNone/>
            </a:pPr>
            <a:r>
              <a:rPr lang="cs-CZ" sz="2000" b="1" dirty="0" err="1"/>
              <a:t>Carbamazepine</a:t>
            </a:r>
            <a:r>
              <a:rPr lang="cs-CZ" sz="2000" dirty="0"/>
              <a:t> - </a:t>
            </a:r>
            <a:r>
              <a:rPr lang="cs-CZ" sz="2000" dirty="0" err="1"/>
              <a:t>choice</a:t>
            </a:r>
            <a:r>
              <a:rPr lang="cs-CZ" sz="2000" dirty="0"/>
              <a:t> </a:t>
            </a:r>
            <a:r>
              <a:rPr lang="cs-CZ" sz="2000" dirty="0" err="1"/>
              <a:t>of</a:t>
            </a:r>
            <a:r>
              <a:rPr lang="cs-CZ" sz="2000" dirty="0"/>
              <a:t> </a:t>
            </a:r>
            <a:r>
              <a:rPr lang="cs-CZ" sz="2000" dirty="0" err="1"/>
              <a:t>another</a:t>
            </a:r>
            <a:r>
              <a:rPr lang="cs-CZ" sz="2000" dirty="0"/>
              <a:t> ATB </a:t>
            </a:r>
          </a:p>
          <a:p>
            <a:pPr marL="72000" indent="0">
              <a:buNone/>
            </a:pPr>
            <a:r>
              <a:rPr lang="cs-CZ" sz="2000" b="1" dirty="0"/>
              <a:t>Digoxin</a:t>
            </a:r>
            <a:r>
              <a:rPr lang="cs-CZ" sz="2000" dirty="0"/>
              <a:t> - TDM, dose </a:t>
            </a:r>
            <a:r>
              <a:rPr lang="cs-CZ" sz="2000" dirty="0" err="1"/>
              <a:t>adjustment</a:t>
            </a:r>
            <a:r>
              <a:rPr lang="cs-CZ" sz="2000" dirty="0"/>
              <a:t> </a:t>
            </a:r>
          </a:p>
          <a:p>
            <a:pPr marL="72000" indent="0">
              <a:buNone/>
            </a:pPr>
            <a:r>
              <a:rPr lang="cs-CZ" sz="2000" b="1" dirty="0" err="1"/>
              <a:t>Cyclosporine</a:t>
            </a:r>
            <a:r>
              <a:rPr lang="cs-CZ" sz="2000" dirty="0"/>
              <a:t> - TDM, dose </a:t>
            </a:r>
            <a:r>
              <a:rPr lang="cs-CZ" sz="2000" dirty="0" err="1"/>
              <a:t>adjustment</a:t>
            </a:r>
            <a:endParaRPr lang="cs-CZ" sz="2000" dirty="0"/>
          </a:p>
          <a:p>
            <a:pPr marL="72000" indent="0">
              <a:buNone/>
            </a:pPr>
            <a:r>
              <a:rPr lang="cs-CZ" sz="2000" b="1" dirty="0" err="1"/>
              <a:t>Statins</a:t>
            </a:r>
            <a:r>
              <a:rPr lang="cs-CZ" sz="2000" dirty="0"/>
              <a:t> - </a:t>
            </a:r>
            <a:r>
              <a:rPr lang="cs-CZ" sz="2000" dirty="0" err="1"/>
              <a:t>choice</a:t>
            </a:r>
            <a:r>
              <a:rPr lang="cs-CZ" sz="2000" dirty="0"/>
              <a:t> </a:t>
            </a:r>
            <a:r>
              <a:rPr lang="cs-CZ" sz="2000" dirty="0" err="1"/>
              <a:t>of</a:t>
            </a:r>
            <a:r>
              <a:rPr lang="cs-CZ" sz="2000" dirty="0"/>
              <a:t> </a:t>
            </a:r>
            <a:r>
              <a:rPr lang="cs-CZ" sz="2000" dirty="0" err="1"/>
              <a:t>another</a:t>
            </a:r>
            <a:r>
              <a:rPr lang="cs-CZ" sz="2000" dirty="0"/>
              <a:t> ATB </a:t>
            </a:r>
            <a:r>
              <a:rPr lang="cs-CZ" sz="2000" dirty="0" err="1"/>
              <a:t>or</a:t>
            </a:r>
            <a:r>
              <a:rPr lang="cs-CZ" sz="2000" dirty="0"/>
              <a:t> </a:t>
            </a:r>
            <a:r>
              <a:rPr lang="cs-CZ" sz="2000" dirty="0" err="1"/>
              <a:t>replacement</a:t>
            </a:r>
            <a:r>
              <a:rPr lang="cs-CZ" sz="2000" dirty="0"/>
              <a:t> </a:t>
            </a:r>
            <a:r>
              <a:rPr lang="cs-CZ" sz="2000" dirty="0" err="1"/>
              <a:t>with</a:t>
            </a:r>
            <a:r>
              <a:rPr lang="cs-CZ" sz="2000" dirty="0"/>
              <a:t> </a:t>
            </a:r>
            <a:r>
              <a:rPr lang="cs-CZ" sz="2000" dirty="0" err="1"/>
              <a:t>lovastatin</a:t>
            </a:r>
            <a:r>
              <a:rPr lang="cs-CZ" sz="2000" dirty="0"/>
              <a:t>, </a:t>
            </a:r>
            <a:r>
              <a:rPr lang="cs-CZ" sz="2000" dirty="0" err="1"/>
              <a:t>pravastatin</a:t>
            </a:r>
            <a:r>
              <a:rPr lang="cs-CZ" sz="2000" dirty="0"/>
              <a:t> </a:t>
            </a:r>
          </a:p>
          <a:p>
            <a:pPr marL="72000" indent="0">
              <a:buNone/>
            </a:pPr>
            <a:r>
              <a:rPr lang="cs-CZ" sz="2000" b="1" dirty="0"/>
              <a:t>Oral </a:t>
            </a:r>
            <a:r>
              <a:rPr lang="cs-CZ" sz="2000" b="1" dirty="0" err="1"/>
              <a:t>contraceptives</a:t>
            </a:r>
            <a:r>
              <a:rPr lang="cs-CZ" sz="2000" b="1" dirty="0"/>
              <a:t> </a:t>
            </a:r>
            <a:r>
              <a:rPr lang="cs-CZ" sz="2000" dirty="0"/>
              <a:t>- </a:t>
            </a:r>
            <a:r>
              <a:rPr lang="cs-CZ" sz="2000" dirty="0" err="1"/>
              <a:t>informing</a:t>
            </a:r>
            <a:r>
              <a:rPr lang="cs-CZ" sz="2000" dirty="0"/>
              <a:t> </a:t>
            </a:r>
            <a:r>
              <a:rPr lang="cs-CZ" sz="2000" dirty="0" err="1"/>
              <a:t>about</a:t>
            </a:r>
            <a:r>
              <a:rPr lang="cs-CZ" sz="2000" dirty="0"/>
              <a:t> </a:t>
            </a:r>
            <a:r>
              <a:rPr lang="cs-CZ" sz="2000" dirty="0" err="1"/>
              <a:t>the</a:t>
            </a:r>
            <a:r>
              <a:rPr lang="cs-CZ" sz="2000" dirty="0"/>
              <a:t> use </a:t>
            </a:r>
            <a:r>
              <a:rPr lang="cs-CZ" sz="2000" dirty="0" err="1"/>
              <a:t>of</a:t>
            </a:r>
            <a:r>
              <a:rPr lang="cs-CZ" sz="2000" dirty="0"/>
              <a:t> </a:t>
            </a:r>
            <a:r>
              <a:rPr lang="cs-CZ" sz="2000" dirty="0" err="1"/>
              <a:t>other</a:t>
            </a:r>
            <a:r>
              <a:rPr lang="cs-CZ" sz="2000" dirty="0"/>
              <a:t> </a:t>
            </a:r>
            <a:r>
              <a:rPr lang="cs-CZ" sz="2000" dirty="0" err="1"/>
              <a:t>contraceptives</a:t>
            </a:r>
            <a:r>
              <a:rPr lang="cs-CZ" sz="2000" dirty="0"/>
              <a:t> </a:t>
            </a:r>
          </a:p>
          <a:p>
            <a:pPr marL="72000" indent="0">
              <a:buNone/>
            </a:pPr>
            <a:r>
              <a:rPr lang="cs-CZ" sz="2000" b="1" dirty="0" err="1"/>
              <a:t>Warfarin</a:t>
            </a:r>
            <a:r>
              <a:rPr lang="cs-CZ" sz="2000" dirty="0"/>
              <a:t> - risk </a:t>
            </a:r>
            <a:r>
              <a:rPr lang="cs-CZ" sz="2000" dirty="0" err="1"/>
              <a:t>of</a:t>
            </a:r>
            <a:r>
              <a:rPr lang="cs-CZ" sz="2000" dirty="0"/>
              <a:t> </a:t>
            </a:r>
            <a:r>
              <a:rPr lang="cs-CZ" sz="2000" dirty="0" err="1"/>
              <a:t>bleeding</a:t>
            </a:r>
            <a:r>
              <a:rPr lang="cs-CZ" sz="2000" dirty="0"/>
              <a:t> </a:t>
            </a:r>
          </a:p>
          <a:p>
            <a:pPr marL="72000" indent="0">
              <a:buNone/>
            </a:pPr>
            <a:r>
              <a:rPr lang="cs-CZ" sz="2000" b="1" dirty="0"/>
              <a:t>Midazolam</a:t>
            </a:r>
            <a:r>
              <a:rPr lang="cs-CZ" sz="2000" dirty="0"/>
              <a:t> - </a:t>
            </a:r>
            <a:r>
              <a:rPr lang="cs-CZ" sz="2000" dirty="0" err="1"/>
              <a:t>increased</a:t>
            </a:r>
            <a:r>
              <a:rPr lang="cs-CZ" sz="2000" dirty="0"/>
              <a:t> </a:t>
            </a:r>
            <a:r>
              <a:rPr lang="cs-CZ" sz="2000" dirty="0" err="1"/>
              <a:t>sedation</a:t>
            </a:r>
            <a:endParaRPr lang="cs-CZ" sz="2000" dirty="0"/>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46</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Clinically</a:t>
            </a:r>
            <a:r>
              <a:rPr lang="cs-CZ" dirty="0"/>
              <a:t> </a:t>
            </a:r>
            <a:r>
              <a:rPr lang="cs-CZ" dirty="0" err="1"/>
              <a:t>significant</a:t>
            </a:r>
            <a:r>
              <a:rPr lang="cs-CZ" dirty="0"/>
              <a:t> </a:t>
            </a:r>
            <a:r>
              <a:rPr lang="cs-CZ" dirty="0" err="1"/>
              <a:t>drug</a:t>
            </a:r>
            <a:r>
              <a:rPr lang="cs-CZ" dirty="0"/>
              <a:t> </a:t>
            </a:r>
            <a:r>
              <a:rPr lang="cs-CZ" dirty="0" err="1"/>
              <a:t>interactions</a:t>
            </a:r>
            <a:endParaRPr lang="cs-CZ" dirty="0"/>
          </a:p>
        </p:txBody>
      </p:sp>
      <p:pic>
        <p:nvPicPr>
          <p:cNvPr id="5" name="Zvuk 4">
            <a:hlinkClick r:id="" action="ppaction://media"/>
            <a:extLst>
              <a:ext uri="{FF2B5EF4-FFF2-40B4-BE49-F238E27FC236}">
                <a16:creationId xmlns:a16="http://schemas.microsoft.com/office/drawing/2014/main" id="{5CE838C3-06FE-4BAA-B5BD-86471B8619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3284794"/>
      </p:ext>
    </p:extLst>
  </p:cSld>
  <p:clrMapOvr>
    <a:masterClrMapping/>
  </p:clrMapOvr>
  <mc:AlternateContent xmlns:mc="http://schemas.openxmlformats.org/markup-compatibility/2006">
    <mc:Choice xmlns:p14="http://schemas.microsoft.com/office/powerpoint/2010/main" Requires="p14">
      <p:transition spd="slow" p14:dur="2000" advTm="50956"/>
    </mc:Choice>
    <mc:Fallback>
      <p:transition spd="slow" advTm="50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sz="quarter" idx="24"/>
          </p:nvPr>
        </p:nvSpPr>
        <p:spPr>
          <a:xfrm>
            <a:off x="720000" y="1724864"/>
            <a:ext cx="5218413" cy="3896711"/>
          </a:xfrm>
        </p:spPr>
        <p:txBody>
          <a:bodyPr/>
          <a:lstStyle/>
          <a:p>
            <a:r>
              <a:rPr lang="cs-CZ" b="1" dirty="0" err="1">
                <a:solidFill>
                  <a:srgbClr val="FF0000"/>
                </a:solidFill>
              </a:rPr>
              <a:t>Fluoroquinolones</a:t>
            </a:r>
            <a:endParaRPr lang="cs-CZ" b="1" dirty="0">
              <a:solidFill>
                <a:srgbClr val="FF0000"/>
              </a:solidFill>
            </a:endParaRPr>
          </a:p>
          <a:p>
            <a:r>
              <a:rPr lang="en-US" b="1" dirty="0"/>
              <a:t>Antacids, minerals </a:t>
            </a:r>
            <a:r>
              <a:rPr lang="en-US" dirty="0"/>
              <a:t>- ↓ absorption of ATB, do not administer together </a:t>
            </a:r>
            <a:endParaRPr lang="cs-CZ" dirty="0"/>
          </a:p>
          <a:p>
            <a:endParaRPr lang="cs-CZ" dirty="0"/>
          </a:p>
          <a:p>
            <a:r>
              <a:rPr lang="en-US" b="1" dirty="0"/>
              <a:t>Caffeine</a:t>
            </a:r>
            <a:r>
              <a:rPr lang="en-US" dirty="0"/>
              <a:t> - ↑ toxicity of caffeine</a:t>
            </a:r>
            <a:endParaRPr lang="cs-CZ" dirty="0"/>
          </a:p>
        </p:txBody>
      </p:sp>
      <p:sp>
        <p:nvSpPr>
          <p:cNvPr id="3" name="Zástupný symbol pro zápatí 2"/>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p:cNvSpPr>
            <a:spLocks noGrp="1"/>
          </p:cNvSpPr>
          <p:nvPr>
            <p:ph type="sldNum" sz="quarter" idx="11"/>
          </p:nvPr>
        </p:nvSpPr>
        <p:spPr/>
        <p:txBody>
          <a:bodyPr/>
          <a:lstStyle/>
          <a:p>
            <a:fld id="{D6D6C118-631F-4A80-9886-907009361577}" type="slidenum">
              <a:rPr lang="cs-CZ" altLang="cs-CZ" smtClean="0"/>
              <a:pPr/>
              <a:t>47</a:t>
            </a:fld>
            <a:endParaRPr lang="cs-CZ" altLang="cs-CZ" dirty="0"/>
          </a:p>
        </p:txBody>
      </p:sp>
      <p:sp>
        <p:nvSpPr>
          <p:cNvPr id="5" name="Nadpis 4"/>
          <p:cNvSpPr>
            <a:spLocks noGrp="1"/>
          </p:cNvSpPr>
          <p:nvPr>
            <p:ph type="title"/>
          </p:nvPr>
        </p:nvSpPr>
        <p:spPr/>
        <p:txBody>
          <a:bodyPr/>
          <a:lstStyle/>
          <a:p>
            <a:r>
              <a:rPr lang="cs-CZ" dirty="0" err="1"/>
              <a:t>Clinically</a:t>
            </a:r>
            <a:r>
              <a:rPr lang="cs-CZ" dirty="0"/>
              <a:t> </a:t>
            </a:r>
            <a:r>
              <a:rPr lang="cs-CZ" dirty="0" err="1"/>
              <a:t>significant</a:t>
            </a:r>
            <a:r>
              <a:rPr lang="cs-CZ" dirty="0"/>
              <a:t> </a:t>
            </a:r>
            <a:r>
              <a:rPr lang="cs-CZ" dirty="0" err="1"/>
              <a:t>drug</a:t>
            </a:r>
            <a:r>
              <a:rPr lang="cs-CZ" dirty="0"/>
              <a:t> </a:t>
            </a:r>
            <a:r>
              <a:rPr lang="cs-CZ" dirty="0" err="1"/>
              <a:t>interactions</a:t>
            </a:r>
            <a:endParaRPr lang="cs-CZ" dirty="0"/>
          </a:p>
        </p:txBody>
      </p:sp>
      <p:sp>
        <p:nvSpPr>
          <p:cNvPr id="7" name="Zástupný symbol pro obsah 6"/>
          <p:cNvSpPr>
            <a:spLocks noGrp="1"/>
          </p:cNvSpPr>
          <p:nvPr>
            <p:ph idx="28"/>
          </p:nvPr>
        </p:nvSpPr>
        <p:spPr>
          <a:xfrm>
            <a:off x="6096000" y="1573429"/>
            <a:ext cx="5219998" cy="4140000"/>
          </a:xfrm>
        </p:spPr>
        <p:txBody>
          <a:bodyPr/>
          <a:lstStyle/>
          <a:p>
            <a:pPr marL="72000" indent="0">
              <a:buNone/>
            </a:pPr>
            <a:r>
              <a:rPr lang="cs-CZ" b="1" dirty="0" err="1">
                <a:solidFill>
                  <a:srgbClr val="FF0000"/>
                </a:solidFill>
              </a:rPr>
              <a:t>Clindamycine</a:t>
            </a:r>
            <a:endParaRPr lang="cs-CZ" b="1" dirty="0">
              <a:solidFill>
                <a:srgbClr val="FF0000"/>
              </a:solidFill>
            </a:endParaRPr>
          </a:p>
          <a:p>
            <a:pPr marL="72000" indent="0">
              <a:buNone/>
            </a:pPr>
            <a:r>
              <a:rPr lang="en-US" b="1" dirty="0"/>
              <a:t>Azole</a:t>
            </a:r>
            <a:r>
              <a:rPr lang="en-US" dirty="0"/>
              <a:t> antifungals </a:t>
            </a:r>
            <a:endParaRPr lang="cs-CZ" dirty="0"/>
          </a:p>
          <a:p>
            <a:pPr marL="72000" indent="0">
              <a:buNone/>
            </a:pPr>
            <a:r>
              <a:rPr lang="en-US" b="1" dirty="0"/>
              <a:t>Neuromuscular blockers </a:t>
            </a:r>
            <a:r>
              <a:rPr lang="en-US" dirty="0"/>
              <a:t>prolongation of their effect, toxicity</a:t>
            </a:r>
            <a:endParaRPr lang="cs-CZ" dirty="0"/>
          </a:p>
        </p:txBody>
      </p:sp>
      <p:pic>
        <p:nvPicPr>
          <p:cNvPr id="6" name="Zvuk 5">
            <a:hlinkClick r:id="" action="ppaction://media"/>
            <a:extLst>
              <a:ext uri="{FF2B5EF4-FFF2-40B4-BE49-F238E27FC236}">
                <a16:creationId xmlns:a16="http://schemas.microsoft.com/office/drawing/2014/main" id="{5E3EE575-DE35-4538-A4F9-71C568DD94C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962771260"/>
      </p:ext>
    </p:extLst>
  </p:cSld>
  <p:clrMapOvr>
    <a:masterClrMapping/>
  </p:clrMapOvr>
  <mc:AlternateContent xmlns:mc="http://schemas.openxmlformats.org/markup-compatibility/2006">
    <mc:Choice xmlns:p14="http://schemas.microsoft.com/office/powerpoint/2010/main" Requires="p14">
      <p:transition spd="slow" p14:dur="2000" advTm="45853"/>
    </mc:Choice>
    <mc:Fallback>
      <p:transition spd="slow" advTm="45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sz="quarter" idx="24"/>
          </p:nvPr>
        </p:nvSpPr>
        <p:spPr/>
        <p:txBody>
          <a:bodyPr/>
          <a:lstStyle/>
          <a:p>
            <a:r>
              <a:rPr lang="cs-CZ" b="1" dirty="0" err="1">
                <a:solidFill>
                  <a:srgbClr val="FF0000"/>
                </a:solidFill>
              </a:rPr>
              <a:t>Acetylsalicylic</a:t>
            </a:r>
            <a:r>
              <a:rPr lang="cs-CZ" b="1" dirty="0">
                <a:solidFill>
                  <a:srgbClr val="FF0000"/>
                </a:solidFill>
              </a:rPr>
              <a:t> acid and </a:t>
            </a:r>
            <a:r>
              <a:rPr lang="cs-CZ" b="1" dirty="0" err="1">
                <a:solidFill>
                  <a:srgbClr val="FF0000"/>
                </a:solidFill>
              </a:rPr>
              <a:t>NSAIDs</a:t>
            </a:r>
            <a:r>
              <a:rPr lang="cs-CZ" b="1" dirty="0">
                <a:solidFill>
                  <a:srgbClr val="FF0000"/>
                </a:solidFill>
              </a:rPr>
              <a:t> </a:t>
            </a:r>
          </a:p>
          <a:p>
            <a:r>
              <a:rPr lang="en-US" b="1" dirty="0"/>
              <a:t>Warfarin</a:t>
            </a:r>
            <a:r>
              <a:rPr lang="en-US" dirty="0"/>
              <a:t> - increased risk of bleeding </a:t>
            </a:r>
            <a:endParaRPr lang="cs-CZ" dirty="0"/>
          </a:p>
          <a:p>
            <a:endParaRPr lang="cs-CZ" dirty="0"/>
          </a:p>
          <a:p>
            <a:r>
              <a:rPr lang="en-US" b="1" dirty="0"/>
              <a:t>ACE inhibitors, beta-blockers, </a:t>
            </a:r>
            <a:r>
              <a:rPr lang="en-US" b="1" dirty="0" err="1"/>
              <a:t>sartans</a:t>
            </a:r>
            <a:r>
              <a:rPr lang="en-US" b="1" dirty="0"/>
              <a:t> </a:t>
            </a:r>
            <a:r>
              <a:rPr lang="en-US" dirty="0"/>
              <a:t>- reduction of antihypertensive effect  </a:t>
            </a:r>
            <a:endParaRPr lang="cs-CZ" dirty="0"/>
          </a:p>
          <a:p>
            <a:endParaRPr lang="cs-CZ" dirty="0"/>
          </a:p>
          <a:p>
            <a:r>
              <a:rPr lang="en-US" b="1" dirty="0"/>
              <a:t>Furosemide</a:t>
            </a:r>
            <a:r>
              <a:rPr lang="en-US" dirty="0"/>
              <a:t> - reduction of diuretic effect</a:t>
            </a:r>
            <a:endParaRPr lang="cs-CZ" dirty="0"/>
          </a:p>
        </p:txBody>
      </p:sp>
      <p:sp>
        <p:nvSpPr>
          <p:cNvPr id="3" name="Zástupný symbol pro zápatí 2"/>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p:cNvSpPr>
            <a:spLocks noGrp="1"/>
          </p:cNvSpPr>
          <p:nvPr>
            <p:ph type="sldNum" sz="quarter" idx="11"/>
          </p:nvPr>
        </p:nvSpPr>
        <p:spPr/>
        <p:txBody>
          <a:bodyPr/>
          <a:lstStyle/>
          <a:p>
            <a:fld id="{D6D6C118-631F-4A80-9886-907009361577}" type="slidenum">
              <a:rPr lang="cs-CZ" altLang="cs-CZ" smtClean="0"/>
              <a:pPr/>
              <a:t>48</a:t>
            </a:fld>
            <a:endParaRPr lang="cs-CZ" altLang="cs-CZ" dirty="0"/>
          </a:p>
        </p:txBody>
      </p:sp>
      <p:sp>
        <p:nvSpPr>
          <p:cNvPr id="5" name="Nadpis 4"/>
          <p:cNvSpPr>
            <a:spLocks noGrp="1"/>
          </p:cNvSpPr>
          <p:nvPr>
            <p:ph type="title"/>
          </p:nvPr>
        </p:nvSpPr>
        <p:spPr/>
        <p:txBody>
          <a:bodyPr/>
          <a:lstStyle/>
          <a:p>
            <a:r>
              <a:rPr lang="cs-CZ" dirty="0" err="1"/>
              <a:t>Clinically</a:t>
            </a:r>
            <a:r>
              <a:rPr lang="cs-CZ" dirty="0"/>
              <a:t> </a:t>
            </a:r>
            <a:r>
              <a:rPr lang="cs-CZ" dirty="0" err="1"/>
              <a:t>significant</a:t>
            </a:r>
            <a:r>
              <a:rPr lang="cs-CZ" dirty="0"/>
              <a:t> </a:t>
            </a:r>
            <a:r>
              <a:rPr lang="cs-CZ" dirty="0" err="1"/>
              <a:t>drug</a:t>
            </a:r>
            <a:r>
              <a:rPr lang="cs-CZ" dirty="0"/>
              <a:t> </a:t>
            </a:r>
            <a:r>
              <a:rPr lang="cs-CZ" dirty="0" err="1"/>
              <a:t>interactions</a:t>
            </a:r>
            <a:endParaRPr lang="cs-CZ" dirty="0"/>
          </a:p>
        </p:txBody>
      </p:sp>
      <p:sp>
        <p:nvSpPr>
          <p:cNvPr id="7" name="Zástupný symbol pro obsah 6"/>
          <p:cNvSpPr>
            <a:spLocks noGrp="1"/>
          </p:cNvSpPr>
          <p:nvPr>
            <p:ph idx="28"/>
          </p:nvPr>
        </p:nvSpPr>
        <p:spPr>
          <a:xfrm>
            <a:off x="6251280" y="1583906"/>
            <a:ext cx="5219998" cy="4223118"/>
          </a:xfrm>
        </p:spPr>
        <p:txBody>
          <a:bodyPr/>
          <a:lstStyle/>
          <a:p>
            <a:pPr marL="72000" indent="0">
              <a:buNone/>
            </a:pPr>
            <a:r>
              <a:rPr lang="cs-CZ" b="1" dirty="0">
                <a:solidFill>
                  <a:srgbClr val="FF0000"/>
                </a:solidFill>
              </a:rPr>
              <a:t>Paracetamol</a:t>
            </a:r>
          </a:p>
          <a:p>
            <a:pPr marL="72000" indent="0">
              <a:buNone/>
            </a:pPr>
            <a:r>
              <a:rPr lang="cs-CZ" b="1" dirty="0" err="1"/>
              <a:t>Alcohol</a:t>
            </a:r>
            <a:endParaRPr lang="cs-CZ" b="1" dirty="0"/>
          </a:p>
          <a:p>
            <a:pPr marL="72000" indent="0">
              <a:buNone/>
            </a:pPr>
            <a:r>
              <a:rPr lang="cs-CZ" b="1" dirty="0" err="1"/>
              <a:t>Phenytoin</a:t>
            </a:r>
            <a:r>
              <a:rPr lang="cs-CZ" b="1" dirty="0"/>
              <a:t>, </a:t>
            </a:r>
            <a:r>
              <a:rPr lang="cs-CZ" b="1" dirty="0" err="1"/>
              <a:t>carbamazepine</a:t>
            </a:r>
            <a:r>
              <a:rPr lang="cs-CZ" b="1" dirty="0"/>
              <a:t>, </a:t>
            </a:r>
            <a:r>
              <a:rPr lang="cs-CZ" b="1" dirty="0" err="1"/>
              <a:t>isoniazid</a:t>
            </a:r>
            <a:r>
              <a:rPr lang="cs-CZ" b="1" dirty="0"/>
              <a:t> </a:t>
            </a:r>
            <a:r>
              <a:rPr lang="cs-CZ" dirty="0"/>
              <a:t>- </a:t>
            </a:r>
            <a:r>
              <a:rPr lang="cs-CZ" dirty="0" err="1"/>
              <a:t>increased</a:t>
            </a:r>
            <a:r>
              <a:rPr lang="cs-CZ" dirty="0"/>
              <a:t> risk </a:t>
            </a:r>
            <a:r>
              <a:rPr lang="cs-CZ" dirty="0" err="1"/>
              <a:t>of</a:t>
            </a:r>
            <a:r>
              <a:rPr lang="cs-CZ" dirty="0"/>
              <a:t> </a:t>
            </a:r>
            <a:r>
              <a:rPr lang="cs-CZ" dirty="0" err="1"/>
              <a:t>hepatotoxicity</a:t>
            </a:r>
            <a:endParaRPr lang="cs-CZ" dirty="0"/>
          </a:p>
        </p:txBody>
      </p:sp>
      <p:pic>
        <p:nvPicPr>
          <p:cNvPr id="6" name="Zvuk 5">
            <a:hlinkClick r:id="" action="ppaction://media"/>
            <a:extLst>
              <a:ext uri="{FF2B5EF4-FFF2-40B4-BE49-F238E27FC236}">
                <a16:creationId xmlns:a16="http://schemas.microsoft.com/office/drawing/2014/main" id="{5C9C7165-5E06-40E2-8753-9203BC88D59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400885472"/>
      </p:ext>
    </p:extLst>
  </p:cSld>
  <p:clrMapOvr>
    <a:masterClrMapping/>
  </p:clrMapOvr>
  <mc:AlternateContent xmlns:mc="http://schemas.openxmlformats.org/markup-compatibility/2006">
    <mc:Choice xmlns:p14="http://schemas.microsoft.com/office/powerpoint/2010/main" Requires="p14">
      <p:transition spd="slow" p14:dur="2000" advTm="67169"/>
    </mc:Choice>
    <mc:Fallback>
      <p:transition spd="slow" advTm="67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p:txBody>
          <a:bodyPr/>
          <a:lstStyle/>
          <a:p>
            <a:r>
              <a:rPr lang="cs-CZ" dirty="0"/>
              <a:t>St. </a:t>
            </a:r>
            <a:r>
              <a:rPr lang="cs-CZ" dirty="0" err="1"/>
              <a:t>John´s</a:t>
            </a:r>
            <a:r>
              <a:rPr lang="cs-CZ" dirty="0"/>
              <a:t> </a:t>
            </a:r>
            <a:r>
              <a:rPr lang="cs-CZ" dirty="0" err="1"/>
              <a:t>wort</a:t>
            </a:r>
            <a:r>
              <a:rPr lang="cs-CZ" dirty="0"/>
              <a:t> X </a:t>
            </a:r>
            <a:r>
              <a:rPr lang="cs-CZ" dirty="0" err="1"/>
              <a:t>immunosuppresants</a:t>
            </a:r>
            <a:r>
              <a:rPr lang="cs-CZ" dirty="0"/>
              <a:t> (</a:t>
            </a:r>
            <a:r>
              <a:rPr lang="cs-CZ" dirty="0" err="1"/>
              <a:t>tacrolimus</a:t>
            </a:r>
            <a:r>
              <a:rPr lang="cs-CZ" dirty="0"/>
              <a:t>, </a:t>
            </a:r>
            <a:r>
              <a:rPr lang="cs-CZ" dirty="0" err="1"/>
              <a:t>sirolimus</a:t>
            </a:r>
            <a:r>
              <a:rPr lang="cs-CZ" dirty="0"/>
              <a:t>, </a:t>
            </a:r>
            <a:r>
              <a:rPr lang="cs-CZ" dirty="0" err="1"/>
              <a:t>cyclosporine</a:t>
            </a:r>
            <a:r>
              <a:rPr lang="cs-CZ" dirty="0"/>
              <a:t>) </a:t>
            </a:r>
          </a:p>
          <a:p>
            <a:pPr marL="72000" indent="0">
              <a:buNone/>
            </a:pPr>
            <a:endParaRPr lang="cs-CZ" dirty="0"/>
          </a:p>
          <a:p>
            <a:r>
              <a:rPr lang="cs-CZ" dirty="0"/>
              <a:t>Tyramine X MAOI </a:t>
            </a:r>
          </a:p>
          <a:p>
            <a:endParaRPr lang="cs-CZ" dirty="0"/>
          </a:p>
          <a:p>
            <a:r>
              <a:rPr lang="cs-CZ" dirty="0"/>
              <a:t>Grapefruit </a:t>
            </a:r>
            <a:r>
              <a:rPr lang="cs-CZ" dirty="0" err="1"/>
              <a:t>juice</a:t>
            </a:r>
            <a:r>
              <a:rPr lang="cs-CZ" dirty="0"/>
              <a:t> X </a:t>
            </a:r>
            <a:r>
              <a:rPr lang="cs-CZ" dirty="0" err="1"/>
              <a:t>statins</a:t>
            </a:r>
            <a:endParaRPr lang="cs-CZ" dirty="0"/>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49</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Clinically</a:t>
            </a:r>
            <a:r>
              <a:rPr lang="cs-CZ" dirty="0"/>
              <a:t> </a:t>
            </a:r>
            <a:r>
              <a:rPr lang="cs-CZ" dirty="0" err="1"/>
              <a:t>significant</a:t>
            </a:r>
            <a:r>
              <a:rPr lang="cs-CZ" dirty="0"/>
              <a:t> </a:t>
            </a:r>
            <a:r>
              <a:rPr lang="cs-CZ" dirty="0" err="1"/>
              <a:t>drug</a:t>
            </a:r>
            <a:r>
              <a:rPr lang="cs-CZ" dirty="0"/>
              <a:t> - food </a:t>
            </a:r>
            <a:r>
              <a:rPr lang="cs-CZ" dirty="0" err="1"/>
              <a:t>interactions</a:t>
            </a:r>
            <a:endParaRPr lang="cs-CZ" dirty="0"/>
          </a:p>
        </p:txBody>
      </p:sp>
      <p:pic>
        <p:nvPicPr>
          <p:cNvPr id="1026" name="Picture 2" descr="Zobrazit zdrojový obrázek">
            <a:extLst>
              <a:ext uri="{FF2B5EF4-FFF2-40B4-BE49-F238E27FC236}">
                <a16:creationId xmlns:a16="http://schemas.microsoft.com/office/drawing/2014/main" id="{86F36264-0AA4-4854-9B63-0AE73A4F57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2456662"/>
            <a:ext cx="2613580" cy="3681338"/>
          </a:xfrm>
          <a:prstGeom prst="rect">
            <a:avLst/>
          </a:prstGeom>
          <a:noFill/>
          <a:extLst>
            <a:ext uri="{909E8E84-426E-40DD-AFC4-6F175D3DCCD1}">
              <a14:hiddenFill xmlns:a14="http://schemas.microsoft.com/office/drawing/2010/main">
                <a:solidFill>
                  <a:srgbClr val="FFFFFF"/>
                </a:solidFill>
              </a14:hiddenFill>
            </a:ext>
          </a:extLst>
        </p:spPr>
      </p:pic>
      <p:pic>
        <p:nvPicPr>
          <p:cNvPr id="5" name="Zvuk 4">
            <a:hlinkClick r:id="" action="ppaction://media"/>
            <a:extLst>
              <a:ext uri="{FF2B5EF4-FFF2-40B4-BE49-F238E27FC236}">
                <a16:creationId xmlns:a16="http://schemas.microsoft.com/office/drawing/2014/main" id="{604619F1-68DA-434D-8563-B85BA9F76D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35767811"/>
      </p:ext>
    </p:extLst>
  </p:cSld>
  <p:clrMapOvr>
    <a:masterClrMapping/>
  </p:clrMapOvr>
  <mc:AlternateContent xmlns:mc="http://schemas.openxmlformats.org/markup-compatibility/2006">
    <mc:Choice xmlns:p14="http://schemas.microsoft.com/office/powerpoint/2010/main" Requires="p14">
      <p:transition spd="slow" p14:dur="2000" advTm="67507"/>
    </mc:Choice>
    <mc:Fallback>
      <p:transition spd="slow" advTm="67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AD329-EC92-4909-9776-104FE861C241}"/>
              </a:ext>
            </a:extLst>
          </p:cNvPr>
          <p:cNvSpPr>
            <a:spLocks noGrp="1"/>
          </p:cNvSpPr>
          <p:nvPr>
            <p:ph idx="1"/>
          </p:nvPr>
        </p:nvSpPr>
        <p:spPr>
          <a:xfrm>
            <a:off x="720000" y="1359017"/>
            <a:ext cx="10753200" cy="5011803"/>
          </a:xfrm>
        </p:spPr>
        <p:txBody>
          <a:bodyPr/>
          <a:lstStyle/>
          <a:p>
            <a:r>
              <a:rPr lang="en-US" sz="1800" b="1" dirty="0">
                <a:solidFill>
                  <a:srgbClr val="FF0000"/>
                </a:solidFill>
              </a:rPr>
              <a:t>Antagonism</a:t>
            </a:r>
            <a:r>
              <a:rPr lang="en-US" sz="1800" dirty="0"/>
              <a:t> is the opposite effect of two or more drugs administered (NSAIDs and ACEIs, methotrexate and leucovorin, </a:t>
            </a:r>
            <a:r>
              <a:rPr lang="en-US" sz="1800" dirty="0" err="1"/>
              <a:t>heparine</a:t>
            </a:r>
            <a:r>
              <a:rPr lang="en-US" sz="1800" dirty="0"/>
              <a:t> and protamine) </a:t>
            </a:r>
            <a:endParaRPr lang="cs-CZ" sz="1800" dirty="0"/>
          </a:p>
          <a:p>
            <a:endParaRPr lang="cs-CZ" sz="1800" dirty="0"/>
          </a:p>
          <a:p>
            <a:r>
              <a:rPr lang="en-US" sz="1800" b="1" dirty="0">
                <a:solidFill>
                  <a:srgbClr val="FF0000"/>
                </a:solidFill>
              </a:rPr>
              <a:t>Receptor antagonism </a:t>
            </a:r>
            <a:r>
              <a:rPr lang="en-US" sz="1800" dirty="0"/>
              <a:t>- naloxone with fentanyl </a:t>
            </a:r>
            <a:endParaRPr lang="cs-CZ" sz="1800" dirty="0"/>
          </a:p>
          <a:p>
            <a:endParaRPr lang="cs-CZ" sz="1800" dirty="0"/>
          </a:p>
          <a:p>
            <a:r>
              <a:rPr lang="cs-CZ" sz="1800" b="1" dirty="0">
                <a:solidFill>
                  <a:srgbClr val="FF0000"/>
                </a:solidFill>
              </a:rPr>
              <a:t>S</a:t>
            </a:r>
            <a:r>
              <a:rPr lang="en-US" sz="1800" b="1" dirty="0" err="1">
                <a:solidFill>
                  <a:srgbClr val="FF0000"/>
                </a:solidFill>
              </a:rPr>
              <a:t>ynergism</a:t>
            </a:r>
            <a:r>
              <a:rPr lang="en-US" sz="1800" b="1" dirty="0">
                <a:solidFill>
                  <a:srgbClr val="FF0000"/>
                </a:solidFill>
              </a:rPr>
              <a:t> </a:t>
            </a:r>
            <a:r>
              <a:rPr lang="en-US" sz="1800" dirty="0"/>
              <a:t>- The effects are magnified many times over (opioids and benzodiazepines, sulfamethoxazole with trimethoprim, </a:t>
            </a:r>
            <a:r>
              <a:rPr lang="en-US" sz="1800" dirty="0" err="1"/>
              <a:t>amoxiciline</a:t>
            </a:r>
            <a:r>
              <a:rPr lang="en-US" sz="1800" dirty="0"/>
              <a:t> and </a:t>
            </a:r>
            <a:r>
              <a:rPr lang="en-US" sz="1800" dirty="0" err="1"/>
              <a:t>gentamicine</a:t>
            </a:r>
            <a:r>
              <a:rPr lang="cs-CZ" sz="1800" dirty="0"/>
              <a:t>)</a:t>
            </a:r>
          </a:p>
          <a:p>
            <a:r>
              <a:rPr lang="en-US" sz="1800" b="1" dirty="0">
                <a:solidFill>
                  <a:srgbClr val="FF0000"/>
                </a:solidFill>
                <a:ea typeface="+mn-ea"/>
                <a:cs typeface="+mn-cs"/>
              </a:rPr>
              <a:t>Addition</a:t>
            </a:r>
            <a:r>
              <a:rPr lang="en-US" sz="1800" dirty="0"/>
              <a:t> - the resulting effect corresponds to the sum of the effects of both substances (summation) (amoxicillin and clavulanic acid) </a:t>
            </a:r>
            <a:endParaRPr lang="cs-CZ" sz="1800" dirty="0"/>
          </a:p>
          <a:p>
            <a:r>
              <a:rPr lang="en-US" sz="1800" b="1" dirty="0">
                <a:solidFill>
                  <a:srgbClr val="FF0000"/>
                </a:solidFill>
                <a:ea typeface="+mn-ea"/>
                <a:cs typeface="+mn-cs"/>
              </a:rPr>
              <a:t>Potentiation</a:t>
            </a:r>
            <a:r>
              <a:rPr lang="en-US" sz="1800" dirty="0"/>
              <a:t> – </a:t>
            </a:r>
            <a:r>
              <a:rPr lang="cs-CZ" sz="1800" dirty="0" err="1"/>
              <a:t>one</a:t>
            </a:r>
            <a:r>
              <a:rPr lang="cs-CZ" sz="1800" dirty="0"/>
              <a:t> </a:t>
            </a:r>
            <a:r>
              <a:rPr lang="cs-CZ" sz="1800" dirty="0" err="1"/>
              <a:t>drug</a:t>
            </a:r>
            <a:r>
              <a:rPr lang="cs-CZ" sz="1800" dirty="0"/>
              <a:t> has </a:t>
            </a:r>
            <a:r>
              <a:rPr lang="cs-CZ" sz="1800" dirty="0" err="1"/>
              <a:t>an</a:t>
            </a:r>
            <a:r>
              <a:rPr lang="cs-CZ" sz="1800" dirty="0"/>
              <a:t> </a:t>
            </a:r>
            <a:r>
              <a:rPr lang="cs-CZ" sz="1800" dirty="0" err="1"/>
              <a:t>effect</a:t>
            </a:r>
            <a:r>
              <a:rPr lang="cs-CZ" sz="1800" dirty="0"/>
              <a:t>, </a:t>
            </a:r>
            <a:r>
              <a:rPr lang="cs-CZ" sz="1800" dirty="0" err="1"/>
              <a:t>the</a:t>
            </a:r>
            <a:r>
              <a:rPr lang="cs-CZ" sz="1800" dirty="0"/>
              <a:t> </a:t>
            </a:r>
            <a:r>
              <a:rPr lang="cs-CZ" sz="1800" dirty="0" err="1"/>
              <a:t>other</a:t>
            </a:r>
            <a:r>
              <a:rPr lang="cs-CZ" sz="1800" dirty="0"/>
              <a:t> </a:t>
            </a:r>
            <a:r>
              <a:rPr lang="cs-CZ" sz="1800" dirty="0" err="1"/>
              <a:t>one</a:t>
            </a:r>
            <a:r>
              <a:rPr lang="cs-CZ" sz="1800" dirty="0"/>
              <a:t> not, but </a:t>
            </a:r>
            <a:r>
              <a:rPr lang="cs-CZ" sz="1800" dirty="0" err="1"/>
              <a:t>enhances</a:t>
            </a:r>
            <a:r>
              <a:rPr lang="cs-CZ" sz="1800" dirty="0"/>
              <a:t> </a:t>
            </a:r>
            <a:r>
              <a:rPr lang="cs-CZ" sz="1800" dirty="0" err="1"/>
              <a:t>effect</a:t>
            </a:r>
            <a:r>
              <a:rPr lang="cs-CZ" sz="1800" dirty="0"/>
              <a:t> </a:t>
            </a:r>
            <a:r>
              <a:rPr lang="cs-CZ" sz="1800" dirty="0" err="1"/>
              <a:t>of</a:t>
            </a:r>
            <a:r>
              <a:rPr lang="cs-CZ" sz="1800" dirty="0"/>
              <a:t> </a:t>
            </a:r>
            <a:r>
              <a:rPr lang="cs-CZ" sz="1800" dirty="0" err="1"/>
              <a:t>the</a:t>
            </a:r>
            <a:r>
              <a:rPr lang="cs-CZ" sz="1800" dirty="0"/>
              <a:t> </a:t>
            </a:r>
            <a:r>
              <a:rPr lang="cs-CZ" sz="1800" dirty="0" err="1"/>
              <a:t>first</a:t>
            </a:r>
            <a:r>
              <a:rPr lang="cs-CZ" sz="1800" dirty="0"/>
              <a:t> </a:t>
            </a:r>
            <a:r>
              <a:rPr lang="cs-CZ" sz="1800" dirty="0" err="1"/>
              <a:t>one</a:t>
            </a:r>
            <a:r>
              <a:rPr lang="cs-CZ" sz="1800" dirty="0"/>
              <a:t> (</a:t>
            </a:r>
            <a:r>
              <a:rPr lang="cs-CZ" sz="1800" dirty="0" err="1"/>
              <a:t>probenecid</a:t>
            </a:r>
            <a:r>
              <a:rPr lang="cs-CZ" sz="1800" dirty="0"/>
              <a:t> + </a:t>
            </a:r>
            <a:r>
              <a:rPr lang="cs-CZ" sz="1800" dirty="0" err="1"/>
              <a:t>penicillin</a:t>
            </a:r>
            <a:r>
              <a:rPr lang="cs-CZ" sz="1800" dirty="0"/>
              <a:t>). </a:t>
            </a:r>
          </a:p>
        </p:txBody>
      </p:sp>
      <p:sp>
        <p:nvSpPr>
          <p:cNvPr id="3" name="Zástupný symbol pro zápatí 2">
            <a:extLst>
              <a:ext uri="{FF2B5EF4-FFF2-40B4-BE49-F238E27FC236}">
                <a16:creationId xmlns:a16="http://schemas.microsoft.com/office/drawing/2014/main" id="{BF9C8B6E-037A-4326-B085-12EDA057EE0D}"/>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AE61B2A-3839-4E80-82E7-426C2A76F321}"/>
              </a:ext>
            </a:extLst>
          </p:cNvPr>
          <p:cNvSpPr>
            <a:spLocks noGrp="1"/>
          </p:cNvSpPr>
          <p:nvPr>
            <p:ph type="sldNum" sz="quarter" idx="11"/>
          </p:nvPr>
        </p:nvSpPr>
        <p:spPr/>
        <p:txBody>
          <a:bodyPr/>
          <a:lstStyle/>
          <a:p>
            <a:fld id="{0970407D-EE58-4A0B-824B-1D3AE42DD9CF}" type="slidenum">
              <a:rPr lang="cs-CZ" altLang="cs-CZ" smtClean="0"/>
              <a:pPr/>
              <a:t>5</a:t>
            </a:fld>
            <a:endParaRPr lang="cs-CZ" altLang="cs-CZ" dirty="0"/>
          </a:p>
        </p:txBody>
      </p:sp>
      <p:sp>
        <p:nvSpPr>
          <p:cNvPr id="6" name="Nadpis 5">
            <a:extLst>
              <a:ext uri="{FF2B5EF4-FFF2-40B4-BE49-F238E27FC236}">
                <a16:creationId xmlns:a16="http://schemas.microsoft.com/office/drawing/2014/main" id="{C895E9E2-1D03-4E0E-9A15-5864DCB0D4F4}"/>
              </a:ext>
            </a:extLst>
          </p:cNvPr>
          <p:cNvSpPr>
            <a:spLocks noGrp="1"/>
          </p:cNvSpPr>
          <p:nvPr>
            <p:ph type="title"/>
          </p:nvPr>
        </p:nvSpPr>
        <p:spPr/>
        <p:txBody>
          <a:bodyPr/>
          <a:lstStyle/>
          <a:p>
            <a:r>
              <a:rPr lang="cs-CZ" dirty="0" err="1"/>
              <a:t>Definition</a:t>
            </a:r>
            <a:r>
              <a:rPr lang="cs-CZ" dirty="0"/>
              <a:t> </a:t>
            </a:r>
            <a:r>
              <a:rPr lang="cs-CZ" dirty="0" err="1"/>
              <a:t>of</a:t>
            </a:r>
            <a:r>
              <a:rPr lang="cs-CZ" dirty="0"/>
              <a:t> </a:t>
            </a:r>
            <a:r>
              <a:rPr lang="cs-CZ" dirty="0" err="1"/>
              <a:t>drug-drug</a:t>
            </a:r>
            <a:r>
              <a:rPr lang="cs-CZ" dirty="0"/>
              <a:t> </a:t>
            </a:r>
            <a:r>
              <a:rPr lang="cs-CZ" dirty="0" err="1"/>
              <a:t>interaction</a:t>
            </a:r>
            <a:endParaRPr lang="cs-CZ" dirty="0"/>
          </a:p>
        </p:txBody>
      </p:sp>
      <p:pic>
        <p:nvPicPr>
          <p:cNvPr id="8" name="Zvuk 7">
            <a:hlinkClick r:id="" action="ppaction://media"/>
            <a:extLst>
              <a:ext uri="{FF2B5EF4-FFF2-40B4-BE49-F238E27FC236}">
                <a16:creationId xmlns:a16="http://schemas.microsoft.com/office/drawing/2014/main" id="{E90B74CF-7446-497C-9C41-63EBFD8321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46437468"/>
      </p:ext>
    </p:extLst>
  </p:cSld>
  <p:clrMapOvr>
    <a:masterClrMapping/>
  </p:clrMapOvr>
  <mc:AlternateContent xmlns:mc="http://schemas.openxmlformats.org/markup-compatibility/2006">
    <mc:Choice xmlns:p14="http://schemas.microsoft.com/office/powerpoint/2010/main" Requires="p14">
      <p:transition spd="slow" p14:dur="2000" advTm="183874"/>
    </mc:Choice>
    <mc:Fallback>
      <p:transition spd="slow" advTm="183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50</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a:xfrm>
            <a:off x="808900" y="152212"/>
            <a:ext cx="10753200" cy="711388"/>
          </a:xfrm>
        </p:spPr>
        <p:txBody>
          <a:bodyPr/>
          <a:lstStyle/>
          <a:p>
            <a:r>
              <a:rPr lang="en-US" dirty="0"/>
              <a:t>Drugs </a:t>
            </a:r>
            <a:r>
              <a:rPr lang="cs-CZ" dirty="0"/>
              <a:t>– food </a:t>
            </a:r>
            <a:r>
              <a:rPr lang="cs-CZ" dirty="0" err="1"/>
              <a:t>interactions</a:t>
            </a:r>
            <a:endParaRPr lang="cs-CZ" dirty="0"/>
          </a:p>
        </p:txBody>
      </p:sp>
      <p:pic>
        <p:nvPicPr>
          <p:cNvPr id="17410" name="Picture 2" descr="Zobrazit zdrojový obrázek">
            <a:extLst>
              <a:ext uri="{FF2B5EF4-FFF2-40B4-BE49-F238E27FC236}">
                <a16:creationId xmlns:a16="http://schemas.microsoft.com/office/drawing/2014/main" id="{2B7FB53F-21BB-42CD-B573-4B8DCCB46E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6200" y="581025"/>
            <a:ext cx="8369300" cy="6276975"/>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zápatí 2">
            <a:extLst>
              <a:ext uri="{FF2B5EF4-FFF2-40B4-BE49-F238E27FC236}">
                <a16:creationId xmlns:a16="http://schemas.microsoft.com/office/drawing/2014/main" id="{C5567E43-DC04-45A9-A28A-E2AC9D5D0EBF}"/>
              </a:ext>
            </a:extLst>
          </p:cNvPr>
          <p:cNvSpPr>
            <a:spLocks noGrp="1"/>
          </p:cNvSpPr>
          <p:nvPr>
            <p:ph type="ftr" sz="quarter" idx="10"/>
          </p:nvPr>
        </p:nvSpPr>
        <p:spPr/>
        <p:txBody>
          <a:bodyPr/>
          <a:lstStyle/>
          <a:p>
            <a:r>
              <a:rPr lang="en-US"/>
              <a:t>Drug interactions / Department of Pharmacology</a:t>
            </a:r>
            <a:endParaRPr lang="en-US" dirty="0"/>
          </a:p>
        </p:txBody>
      </p:sp>
    </p:spTree>
    <p:extLst>
      <p:ext uri="{BB962C8B-B14F-4D97-AF65-F5344CB8AC3E}">
        <p14:creationId xmlns:p14="http://schemas.microsoft.com/office/powerpoint/2010/main" val="34099358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51</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a:xfrm>
            <a:off x="808900" y="152212"/>
            <a:ext cx="10753200" cy="711388"/>
          </a:xfrm>
        </p:spPr>
        <p:txBody>
          <a:bodyPr/>
          <a:lstStyle/>
          <a:p>
            <a:r>
              <a:rPr lang="en-US" dirty="0"/>
              <a:t>Drugs </a:t>
            </a:r>
            <a:r>
              <a:rPr lang="cs-CZ" dirty="0"/>
              <a:t>– food </a:t>
            </a:r>
            <a:r>
              <a:rPr lang="cs-CZ" dirty="0" err="1"/>
              <a:t>interactions</a:t>
            </a:r>
            <a:endParaRPr lang="cs-CZ" dirty="0"/>
          </a:p>
        </p:txBody>
      </p:sp>
      <p:pic>
        <p:nvPicPr>
          <p:cNvPr id="18434" name="Picture 2" descr="Zobrazit zdrojový obrázek">
            <a:extLst>
              <a:ext uri="{FF2B5EF4-FFF2-40B4-BE49-F238E27FC236}">
                <a16:creationId xmlns:a16="http://schemas.microsoft.com/office/drawing/2014/main" id="{D449C5C8-E5BC-460B-85B5-456C315497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0524" y="660118"/>
            <a:ext cx="8255217" cy="6197882"/>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zápatí 1">
            <a:extLst>
              <a:ext uri="{FF2B5EF4-FFF2-40B4-BE49-F238E27FC236}">
                <a16:creationId xmlns:a16="http://schemas.microsoft.com/office/drawing/2014/main" id="{99FCEBC0-4017-4D81-9AE2-5C853527BF91}"/>
              </a:ext>
            </a:extLst>
          </p:cNvPr>
          <p:cNvSpPr>
            <a:spLocks noGrp="1"/>
          </p:cNvSpPr>
          <p:nvPr>
            <p:ph type="ftr" sz="quarter" idx="10"/>
          </p:nvPr>
        </p:nvSpPr>
        <p:spPr/>
        <p:txBody>
          <a:bodyPr/>
          <a:lstStyle/>
          <a:p>
            <a:r>
              <a:rPr lang="en-US"/>
              <a:t>Drug interactions / Department of Pharmacology</a:t>
            </a:r>
            <a:endParaRPr lang="en-US" dirty="0"/>
          </a:p>
        </p:txBody>
      </p:sp>
    </p:spTree>
    <p:extLst>
      <p:ext uri="{BB962C8B-B14F-4D97-AF65-F5344CB8AC3E}">
        <p14:creationId xmlns:p14="http://schemas.microsoft.com/office/powerpoint/2010/main" val="7162701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p:txBody>
          <a:bodyPr/>
          <a:lstStyle/>
          <a:p>
            <a:endParaRPr lang="cs-CZ"/>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52</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Pharmaceutical</a:t>
            </a:r>
            <a:r>
              <a:rPr lang="cs-CZ" dirty="0"/>
              <a:t> </a:t>
            </a:r>
            <a:r>
              <a:rPr lang="cs-CZ" dirty="0" err="1"/>
              <a:t>drug</a:t>
            </a:r>
            <a:r>
              <a:rPr lang="cs-CZ" dirty="0"/>
              <a:t> </a:t>
            </a:r>
            <a:r>
              <a:rPr lang="cs-CZ" dirty="0" err="1"/>
              <a:t>interactions</a:t>
            </a:r>
            <a:r>
              <a:rPr lang="cs-CZ" dirty="0"/>
              <a:t> </a:t>
            </a:r>
          </a:p>
        </p:txBody>
      </p:sp>
      <p:pic>
        <p:nvPicPr>
          <p:cNvPr id="2050" name="Picture 2" descr="Zobrazit zdrojový obrázek">
            <a:extLst>
              <a:ext uri="{FF2B5EF4-FFF2-40B4-BE49-F238E27FC236}">
                <a16:creationId xmlns:a16="http://schemas.microsoft.com/office/drawing/2014/main" id="{7D456917-89CC-4B42-80F3-F47F2280B0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7938" y="1567576"/>
            <a:ext cx="3306380" cy="4178979"/>
          </a:xfrm>
          <a:prstGeom prst="rect">
            <a:avLst/>
          </a:prstGeom>
          <a:noFill/>
          <a:extLst>
            <a:ext uri="{909E8E84-426E-40DD-AFC4-6F175D3DCCD1}">
              <a14:hiddenFill xmlns:a14="http://schemas.microsoft.com/office/drawing/2010/main">
                <a:solidFill>
                  <a:srgbClr val="FFFFFF"/>
                </a:solidFill>
              </a14:hiddenFill>
            </a:ext>
          </a:extLst>
        </p:spPr>
      </p:pic>
      <p:pic>
        <p:nvPicPr>
          <p:cNvPr id="5" name="Zvuk 4">
            <a:hlinkClick r:id="" action="ppaction://media"/>
            <a:extLst>
              <a:ext uri="{FF2B5EF4-FFF2-40B4-BE49-F238E27FC236}">
                <a16:creationId xmlns:a16="http://schemas.microsoft.com/office/drawing/2014/main" id="{67F72B15-64A2-426A-9689-1EC1FD626F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38001905"/>
      </p:ext>
    </p:extLst>
  </p:cSld>
  <p:clrMapOvr>
    <a:masterClrMapping/>
  </p:clrMapOvr>
  <mc:AlternateContent xmlns:mc="http://schemas.openxmlformats.org/markup-compatibility/2006">
    <mc:Choice xmlns:p14="http://schemas.microsoft.com/office/powerpoint/2010/main" Requires="p14">
      <p:transition spd="slow" p14:dur="2000" advTm="34969"/>
    </mc:Choice>
    <mc:Fallback>
      <p:transition spd="slow" advTm="34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414000" y="1359001"/>
            <a:ext cx="10753200" cy="4139998"/>
          </a:xfrm>
        </p:spPr>
        <p:txBody>
          <a:bodyPr/>
          <a:lstStyle/>
          <a:p>
            <a:r>
              <a:rPr lang="en-US" sz="2000" dirty="0"/>
              <a:t>Administration of aminoglycosides and beta-lactams meeting in one of the lumens - inactivation of the free -NH2 in the free aminoglycosides and -COOH in beta-lactams</a:t>
            </a:r>
            <a:endParaRPr lang="cs-CZ" sz="2000" dirty="0"/>
          </a:p>
          <a:p>
            <a:endParaRPr lang="cs-CZ" sz="2000" dirty="0"/>
          </a:p>
          <a:p>
            <a:endParaRPr lang="cs-CZ" sz="2000" dirty="0"/>
          </a:p>
          <a:p>
            <a:r>
              <a:rPr lang="en-US" sz="2000" dirty="0"/>
              <a:t>Amiodarone diluted in 5% glucose solution meets Nor</a:t>
            </a:r>
            <a:r>
              <a:rPr lang="cs-CZ" sz="2000" dirty="0"/>
              <a:t>e</a:t>
            </a:r>
            <a:r>
              <a:rPr lang="en-US" sz="2000" dirty="0" err="1"/>
              <a:t>pinephrine</a:t>
            </a:r>
            <a:r>
              <a:rPr lang="en-US" sz="2000" dirty="0"/>
              <a:t> reconstituted in saline solution - precipitation of amiodarone</a:t>
            </a:r>
            <a:endParaRPr lang="cs-CZ" sz="2000" dirty="0"/>
          </a:p>
          <a:p>
            <a:endParaRPr lang="cs-CZ" sz="2000" dirty="0"/>
          </a:p>
          <a:p>
            <a:endParaRPr lang="cs-CZ" sz="2000" dirty="0"/>
          </a:p>
          <a:p>
            <a:r>
              <a:rPr lang="en-US" sz="2000" dirty="0"/>
              <a:t>Octreotide meets in one lumen with parenteral nutrition, octreotide is inactivated</a:t>
            </a:r>
            <a:endParaRPr lang="cs-CZ" sz="2000" dirty="0"/>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53</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Incompatibility</a:t>
            </a:r>
            <a:endParaRPr lang="cs-CZ" dirty="0"/>
          </a:p>
        </p:txBody>
      </p:sp>
      <p:sp>
        <p:nvSpPr>
          <p:cNvPr id="5" name="Obdélník 4">
            <a:extLst>
              <a:ext uri="{FF2B5EF4-FFF2-40B4-BE49-F238E27FC236}">
                <a16:creationId xmlns:a16="http://schemas.microsoft.com/office/drawing/2014/main" id="{6C2562DB-B96A-473B-8548-6B6DDBA94567}"/>
              </a:ext>
            </a:extLst>
          </p:cNvPr>
          <p:cNvSpPr/>
          <p:nvPr/>
        </p:nvSpPr>
        <p:spPr>
          <a:xfrm>
            <a:off x="5670600" y="2282736"/>
            <a:ext cx="5695900" cy="707886"/>
          </a:xfrm>
          <a:prstGeom prst="rect">
            <a:avLst/>
          </a:prstGeom>
          <a:solidFill>
            <a:schemeClr val="accent3">
              <a:lumMod val="20000"/>
              <a:lumOff val="80000"/>
            </a:schemeClr>
          </a:solidFill>
          <a:ln w="28575">
            <a:solidFill>
              <a:srgbClr val="FF0000"/>
            </a:solidFill>
          </a:ln>
        </p:spPr>
        <p:txBody>
          <a:bodyPr wrap="square">
            <a:spAutoFit/>
          </a:bodyPr>
          <a:lstStyle/>
          <a:p>
            <a:r>
              <a:rPr lang="en-US" sz="2000" dirty="0"/>
              <a:t>do not mix in one fluid, split the route of administration, do not give in </a:t>
            </a:r>
            <a:r>
              <a:rPr lang="cs-CZ" sz="2000" dirty="0" err="1"/>
              <a:t>at</a:t>
            </a:r>
            <a:r>
              <a:rPr lang="cs-CZ" sz="2000" dirty="0"/>
              <a:t> </a:t>
            </a:r>
            <a:r>
              <a:rPr lang="cs-CZ" sz="2000" dirty="0" err="1"/>
              <a:t>the</a:t>
            </a:r>
            <a:r>
              <a:rPr lang="cs-CZ" sz="2000" dirty="0"/>
              <a:t> </a:t>
            </a:r>
            <a:r>
              <a:rPr lang="cs-CZ" sz="2000" dirty="0" err="1"/>
              <a:t>same</a:t>
            </a:r>
            <a:r>
              <a:rPr lang="cs-CZ" sz="2000" dirty="0"/>
              <a:t> </a:t>
            </a:r>
            <a:r>
              <a:rPr lang="cs-CZ" sz="2000" dirty="0" err="1"/>
              <a:t>time</a:t>
            </a:r>
            <a:endParaRPr lang="cs-CZ" sz="2000" dirty="0"/>
          </a:p>
        </p:txBody>
      </p:sp>
      <p:sp>
        <p:nvSpPr>
          <p:cNvPr id="7" name="Šipka: doprava 6">
            <a:extLst>
              <a:ext uri="{FF2B5EF4-FFF2-40B4-BE49-F238E27FC236}">
                <a16:creationId xmlns:a16="http://schemas.microsoft.com/office/drawing/2014/main" id="{8822663D-7F3E-40C7-8C3B-233004954092}"/>
              </a:ext>
            </a:extLst>
          </p:cNvPr>
          <p:cNvSpPr/>
          <p:nvPr/>
        </p:nvSpPr>
        <p:spPr bwMode="auto">
          <a:xfrm>
            <a:off x="4203700" y="2628900"/>
            <a:ext cx="1130300" cy="355600"/>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8" name="Obdélník 7">
            <a:extLst>
              <a:ext uri="{FF2B5EF4-FFF2-40B4-BE49-F238E27FC236}">
                <a16:creationId xmlns:a16="http://schemas.microsoft.com/office/drawing/2014/main" id="{EE98EB90-245E-4335-91B9-3C6C566CB468}"/>
              </a:ext>
            </a:extLst>
          </p:cNvPr>
          <p:cNvSpPr/>
          <p:nvPr/>
        </p:nvSpPr>
        <p:spPr>
          <a:xfrm>
            <a:off x="6425552" y="4119949"/>
            <a:ext cx="4154100" cy="400110"/>
          </a:xfrm>
          <a:prstGeom prst="rect">
            <a:avLst/>
          </a:prstGeom>
          <a:solidFill>
            <a:schemeClr val="accent3">
              <a:lumMod val="20000"/>
              <a:lumOff val="80000"/>
            </a:schemeClr>
          </a:solidFill>
          <a:ln w="28575">
            <a:solidFill>
              <a:srgbClr val="FF0000"/>
            </a:solidFill>
          </a:ln>
        </p:spPr>
        <p:txBody>
          <a:bodyPr wrap="square">
            <a:spAutoFit/>
          </a:bodyPr>
          <a:lstStyle/>
          <a:p>
            <a:r>
              <a:rPr lang="en-US" sz="2000" dirty="0"/>
              <a:t>dilute NE </a:t>
            </a:r>
            <a:r>
              <a:rPr lang="cs-CZ" sz="2000" dirty="0"/>
              <a:t>in</a:t>
            </a:r>
            <a:r>
              <a:rPr lang="en-US" sz="2000" dirty="0"/>
              <a:t> 5% glucose solution</a:t>
            </a:r>
            <a:endParaRPr lang="cs-CZ" sz="2000" dirty="0"/>
          </a:p>
        </p:txBody>
      </p:sp>
      <p:sp>
        <p:nvSpPr>
          <p:cNvPr id="9" name="Obdélník 8">
            <a:extLst>
              <a:ext uri="{FF2B5EF4-FFF2-40B4-BE49-F238E27FC236}">
                <a16:creationId xmlns:a16="http://schemas.microsoft.com/office/drawing/2014/main" id="{E908D6B2-2A69-45BE-89D2-A257930EE83D}"/>
              </a:ext>
            </a:extLst>
          </p:cNvPr>
          <p:cNvSpPr/>
          <p:nvPr/>
        </p:nvSpPr>
        <p:spPr>
          <a:xfrm>
            <a:off x="4680000" y="5681515"/>
            <a:ext cx="6756400" cy="400110"/>
          </a:xfrm>
          <a:prstGeom prst="rect">
            <a:avLst/>
          </a:prstGeom>
          <a:solidFill>
            <a:schemeClr val="accent3">
              <a:lumMod val="20000"/>
              <a:lumOff val="80000"/>
            </a:schemeClr>
          </a:solidFill>
          <a:ln w="28575">
            <a:solidFill>
              <a:srgbClr val="FF0000"/>
            </a:solidFill>
          </a:ln>
        </p:spPr>
        <p:txBody>
          <a:bodyPr wrap="square">
            <a:spAutoFit/>
          </a:bodyPr>
          <a:lstStyle/>
          <a:p>
            <a:r>
              <a:rPr lang="cs-CZ" sz="2000" dirty="0"/>
              <a:t>s</a:t>
            </a:r>
            <a:r>
              <a:rPr lang="en-US" sz="2000" dirty="0" err="1"/>
              <a:t>eparate</a:t>
            </a:r>
            <a:r>
              <a:rPr lang="en-US" sz="2000" dirty="0"/>
              <a:t> pathways for parenteral nutrition and octreotide</a:t>
            </a:r>
            <a:endParaRPr lang="cs-CZ" sz="2000" dirty="0"/>
          </a:p>
        </p:txBody>
      </p:sp>
      <p:sp>
        <p:nvSpPr>
          <p:cNvPr id="10" name="Šipka: doprava 9">
            <a:extLst>
              <a:ext uri="{FF2B5EF4-FFF2-40B4-BE49-F238E27FC236}">
                <a16:creationId xmlns:a16="http://schemas.microsoft.com/office/drawing/2014/main" id="{81A43699-5A89-4EB9-9584-C060DD14EA8B}"/>
              </a:ext>
            </a:extLst>
          </p:cNvPr>
          <p:cNvSpPr/>
          <p:nvPr/>
        </p:nvSpPr>
        <p:spPr bwMode="auto">
          <a:xfrm>
            <a:off x="4680000" y="4101782"/>
            <a:ext cx="1130300" cy="355600"/>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1" name="Šipka: doprava 10">
            <a:extLst>
              <a:ext uri="{FF2B5EF4-FFF2-40B4-BE49-F238E27FC236}">
                <a16:creationId xmlns:a16="http://schemas.microsoft.com/office/drawing/2014/main" id="{7E870036-9CCC-45F8-8021-1144C15AE0F7}"/>
              </a:ext>
            </a:extLst>
          </p:cNvPr>
          <p:cNvSpPr/>
          <p:nvPr/>
        </p:nvSpPr>
        <p:spPr bwMode="auto">
          <a:xfrm>
            <a:off x="3073400" y="5681515"/>
            <a:ext cx="1130300" cy="355600"/>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pic>
        <p:nvPicPr>
          <p:cNvPr id="12" name="Zvuk 11">
            <a:hlinkClick r:id="" action="ppaction://media"/>
            <a:extLst>
              <a:ext uri="{FF2B5EF4-FFF2-40B4-BE49-F238E27FC236}">
                <a16:creationId xmlns:a16="http://schemas.microsoft.com/office/drawing/2014/main" id="{E7198E9F-4CE5-40F8-9BB5-85A73A3032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76699144"/>
      </p:ext>
    </p:extLst>
  </p:cSld>
  <p:clrMapOvr>
    <a:masterClrMapping/>
  </p:clrMapOvr>
  <mc:AlternateContent xmlns:mc="http://schemas.openxmlformats.org/markup-compatibility/2006">
    <mc:Choice xmlns:p14="http://schemas.microsoft.com/office/powerpoint/2010/main" Requires="p14">
      <p:transition spd="slow" p14:dur="2000" advTm="103115"/>
    </mc:Choice>
    <mc:Fallback>
      <p:transition spd="slow" advTm="103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Zobrazit zdrojový obrázek">
            <a:extLst>
              <a:ext uri="{FF2B5EF4-FFF2-40B4-BE49-F238E27FC236}">
                <a16:creationId xmlns:a16="http://schemas.microsoft.com/office/drawing/2014/main" id="{9888A52E-E953-42CC-B2FE-C1737FCF31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438" y="0"/>
            <a:ext cx="12133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a:xfrm>
            <a:off x="4047400" y="0"/>
            <a:ext cx="4550500" cy="451576"/>
          </a:xfrm>
          <a:solidFill>
            <a:schemeClr val="bg1"/>
          </a:solidFill>
        </p:spPr>
        <p:txBody>
          <a:bodyPr/>
          <a:lstStyle/>
          <a:p>
            <a:r>
              <a:rPr lang="cs-CZ" sz="2400" dirty="0"/>
              <a:t>IV </a:t>
            </a:r>
            <a:r>
              <a:rPr lang="cs-CZ" sz="2400" dirty="0" err="1"/>
              <a:t>Drug</a:t>
            </a:r>
            <a:r>
              <a:rPr lang="cs-CZ" sz="2400" dirty="0"/>
              <a:t> </a:t>
            </a:r>
            <a:r>
              <a:rPr lang="cs-CZ" sz="2400" dirty="0" err="1"/>
              <a:t>Compatibility</a:t>
            </a:r>
            <a:r>
              <a:rPr lang="cs-CZ" sz="2400" dirty="0"/>
              <a:t> Chart </a:t>
            </a:r>
          </a:p>
        </p:txBody>
      </p:sp>
      <p:sp>
        <p:nvSpPr>
          <p:cNvPr id="5" name="Obdélník 4">
            <a:extLst>
              <a:ext uri="{FF2B5EF4-FFF2-40B4-BE49-F238E27FC236}">
                <a16:creationId xmlns:a16="http://schemas.microsoft.com/office/drawing/2014/main" id="{19237723-1196-4168-BFBA-6671DAA39ACA}"/>
              </a:ext>
            </a:extLst>
          </p:cNvPr>
          <p:cNvSpPr/>
          <p:nvPr/>
        </p:nvSpPr>
        <p:spPr>
          <a:xfrm>
            <a:off x="10736705" y="6004868"/>
            <a:ext cx="1165255" cy="276999"/>
          </a:xfrm>
          <a:prstGeom prst="rect">
            <a:avLst/>
          </a:prstGeom>
        </p:spPr>
        <p:txBody>
          <a:bodyPr wrap="none">
            <a:spAutoFit/>
          </a:bodyPr>
          <a:lstStyle/>
          <a:p>
            <a:r>
              <a:rPr lang="cs-CZ" sz="1200" dirty="0">
                <a:solidFill>
                  <a:srgbClr val="444444"/>
                </a:solidFill>
                <a:latin typeface="Roboto"/>
              </a:rPr>
              <a:t>www.ijccm.org</a:t>
            </a:r>
            <a:endParaRPr lang="cs-CZ" sz="1200" dirty="0"/>
          </a:p>
        </p:txBody>
      </p:sp>
      <p:sp>
        <p:nvSpPr>
          <p:cNvPr id="2" name="Zástupný symbol pro zápatí 1">
            <a:extLst>
              <a:ext uri="{FF2B5EF4-FFF2-40B4-BE49-F238E27FC236}">
                <a16:creationId xmlns:a16="http://schemas.microsoft.com/office/drawing/2014/main" id="{B2382621-96FD-4440-8C60-D39C9D89D0D3}"/>
              </a:ext>
            </a:extLst>
          </p:cNvPr>
          <p:cNvSpPr>
            <a:spLocks noGrp="1"/>
          </p:cNvSpPr>
          <p:nvPr>
            <p:ph type="ftr" sz="quarter" idx="10"/>
          </p:nvPr>
        </p:nvSpPr>
        <p:spPr/>
        <p:txBody>
          <a:bodyPr/>
          <a:lstStyle/>
          <a:p>
            <a:r>
              <a:rPr lang="en-US"/>
              <a:t>Drug interactions / Department of Pharmacology</a:t>
            </a:r>
            <a:endParaRPr lang="en-US" dirty="0"/>
          </a:p>
        </p:txBody>
      </p:sp>
      <p:sp>
        <p:nvSpPr>
          <p:cNvPr id="3" name="Zástupný symbol pro číslo snímku 2">
            <a:extLst>
              <a:ext uri="{FF2B5EF4-FFF2-40B4-BE49-F238E27FC236}">
                <a16:creationId xmlns:a16="http://schemas.microsoft.com/office/drawing/2014/main" id="{C1CD1657-BBFD-45CA-AF5B-39D77C014779}"/>
              </a:ext>
            </a:extLst>
          </p:cNvPr>
          <p:cNvSpPr>
            <a:spLocks noGrp="1"/>
          </p:cNvSpPr>
          <p:nvPr>
            <p:ph type="sldNum" sz="quarter" idx="11"/>
          </p:nvPr>
        </p:nvSpPr>
        <p:spPr/>
        <p:txBody>
          <a:bodyPr/>
          <a:lstStyle/>
          <a:p>
            <a:fld id="{0970407D-EE58-4A0B-824B-1D3AE42DD9CF}" type="slidenum">
              <a:rPr lang="cs-CZ" altLang="cs-CZ" smtClean="0"/>
              <a:pPr/>
              <a:t>54</a:t>
            </a:fld>
            <a:endParaRPr lang="cs-CZ" altLang="cs-CZ" dirty="0"/>
          </a:p>
        </p:txBody>
      </p:sp>
    </p:spTree>
    <p:extLst>
      <p:ext uri="{BB962C8B-B14F-4D97-AF65-F5344CB8AC3E}">
        <p14:creationId xmlns:p14="http://schemas.microsoft.com/office/powerpoint/2010/main" val="31658918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720000" y="1778000"/>
            <a:ext cx="10753200" cy="4610100"/>
          </a:xfrm>
        </p:spPr>
        <p:txBody>
          <a:bodyPr/>
          <a:lstStyle/>
          <a:p>
            <a:pPr>
              <a:buFont typeface="Wingdings" panose="05000000000000000000" pitchFamily="2" charset="2"/>
              <a:buChar char="ü"/>
            </a:pPr>
            <a:r>
              <a:rPr lang="cs-CZ" dirty="0"/>
              <a:t> </a:t>
            </a:r>
            <a:r>
              <a:rPr lang="cs-CZ" dirty="0" err="1"/>
              <a:t>Interactions</a:t>
            </a:r>
            <a:r>
              <a:rPr lang="cs-CZ" dirty="0"/>
              <a:t> are </a:t>
            </a:r>
            <a:r>
              <a:rPr lang="cs-CZ" dirty="0" err="1"/>
              <a:t>easily</a:t>
            </a:r>
            <a:r>
              <a:rPr lang="cs-CZ" dirty="0"/>
              <a:t> </a:t>
            </a:r>
            <a:r>
              <a:rPr lang="cs-CZ" dirty="0" err="1"/>
              <a:t>forgotten</a:t>
            </a:r>
            <a:r>
              <a:rPr lang="cs-CZ" dirty="0"/>
              <a:t> </a:t>
            </a:r>
            <a:r>
              <a:rPr lang="cs-CZ" dirty="0" err="1"/>
              <a:t>when</a:t>
            </a:r>
            <a:r>
              <a:rPr lang="cs-CZ" dirty="0"/>
              <a:t> </a:t>
            </a:r>
            <a:r>
              <a:rPr lang="cs-CZ" dirty="0" err="1"/>
              <a:t>prescribing</a:t>
            </a:r>
            <a:endParaRPr lang="cs-CZ" dirty="0"/>
          </a:p>
          <a:p>
            <a:pPr>
              <a:buFont typeface="Wingdings" panose="05000000000000000000" pitchFamily="2" charset="2"/>
              <a:buChar char="ü"/>
            </a:pPr>
            <a:r>
              <a:rPr lang="cs-CZ" dirty="0"/>
              <a:t> </a:t>
            </a:r>
            <a:r>
              <a:rPr lang="cs-CZ" dirty="0" err="1"/>
              <a:t>Interactions</a:t>
            </a:r>
            <a:r>
              <a:rPr lang="cs-CZ" dirty="0"/>
              <a:t> are </a:t>
            </a:r>
            <a:r>
              <a:rPr lang="cs-CZ" dirty="0" err="1"/>
              <a:t>difficult</a:t>
            </a:r>
            <a:r>
              <a:rPr lang="cs-CZ" dirty="0"/>
              <a:t> to </a:t>
            </a:r>
            <a:r>
              <a:rPr lang="cs-CZ" dirty="0" err="1"/>
              <a:t>remember</a:t>
            </a:r>
            <a:endParaRPr lang="cs-CZ" dirty="0"/>
          </a:p>
          <a:p>
            <a:pPr>
              <a:buFont typeface="Wingdings" panose="05000000000000000000" pitchFamily="2" charset="2"/>
              <a:buChar char="ü"/>
            </a:pPr>
            <a:r>
              <a:rPr lang="cs-CZ" dirty="0"/>
              <a:t> PD </a:t>
            </a:r>
            <a:r>
              <a:rPr lang="cs-CZ" dirty="0" err="1"/>
              <a:t>interactions</a:t>
            </a:r>
            <a:r>
              <a:rPr lang="cs-CZ" dirty="0"/>
              <a:t> </a:t>
            </a:r>
            <a:r>
              <a:rPr lang="cs-CZ" dirty="0" err="1"/>
              <a:t>can</a:t>
            </a:r>
            <a:r>
              <a:rPr lang="cs-CZ" dirty="0"/>
              <a:t> </a:t>
            </a:r>
            <a:r>
              <a:rPr lang="cs-CZ" dirty="0" err="1"/>
              <a:t>often</a:t>
            </a:r>
            <a:r>
              <a:rPr lang="cs-CZ" dirty="0"/>
              <a:t> </a:t>
            </a:r>
            <a:r>
              <a:rPr lang="cs-CZ" dirty="0" err="1"/>
              <a:t>be</a:t>
            </a:r>
            <a:r>
              <a:rPr lang="cs-CZ" dirty="0"/>
              <a:t> </a:t>
            </a:r>
            <a:r>
              <a:rPr lang="cs-CZ" dirty="0" err="1"/>
              <a:t>predicted</a:t>
            </a:r>
            <a:r>
              <a:rPr lang="cs-CZ" dirty="0"/>
              <a:t> </a:t>
            </a:r>
            <a:r>
              <a:rPr lang="cs-CZ" dirty="0" err="1"/>
              <a:t>across</a:t>
            </a:r>
            <a:r>
              <a:rPr lang="cs-CZ" dirty="0"/>
              <a:t> </a:t>
            </a:r>
            <a:r>
              <a:rPr lang="cs-CZ" dirty="0" err="1"/>
              <a:t>drug</a:t>
            </a:r>
            <a:r>
              <a:rPr lang="cs-CZ" dirty="0"/>
              <a:t> </a:t>
            </a:r>
            <a:r>
              <a:rPr lang="cs-CZ" dirty="0" err="1"/>
              <a:t>classes</a:t>
            </a:r>
            <a:endParaRPr lang="cs-CZ" dirty="0"/>
          </a:p>
          <a:p>
            <a:pPr>
              <a:buFont typeface="Wingdings" panose="05000000000000000000" pitchFamily="2" charset="2"/>
              <a:buChar char="ü"/>
            </a:pPr>
            <a:r>
              <a:rPr lang="cs-CZ" dirty="0"/>
              <a:t> PK </a:t>
            </a:r>
            <a:r>
              <a:rPr lang="cs-CZ" dirty="0" err="1"/>
              <a:t>often</a:t>
            </a:r>
            <a:r>
              <a:rPr lang="cs-CZ" dirty="0"/>
              <a:t> </a:t>
            </a:r>
            <a:r>
              <a:rPr lang="cs-CZ" dirty="0" err="1"/>
              <a:t>cannot</a:t>
            </a:r>
            <a:r>
              <a:rPr lang="cs-CZ" dirty="0"/>
              <a:t> </a:t>
            </a:r>
            <a:r>
              <a:rPr lang="cs-CZ" dirty="0" err="1"/>
              <a:t>be</a:t>
            </a:r>
            <a:r>
              <a:rPr lang="cs-CZ" dirty="0"/>
              <a:t> </a:t>
            </a:r>
            <a:r>
              <a:rPr lang="cs-CZ" dirty="0" err="1"/>
              <a:t>predicted</a:t>
            </a:r>
            <a:r>
              <a:rPr lang="cs-CZ" dirty="0"/>
              <a:t> – </a:t>
            </a:r>
            <a:r>
              <a:rPr lang="cs-CZ" dirty="0" err="1"/>
              <a:t>experiments</a:t>
            </a:r>
            <a:r>
              <a:rPr lang="cs-CZ" dirty="0"/>
              <a:t> </a:t>
            </a:r>
            <a:r>
              <a:rPr lang="cs-CZ" dirty="0" err="1"/>
              <a:t>needed</a:t>
            </a:r>
            <a:endParaRPr lang="cs-CZ" dirty="0"/>
          </a:p>
          <a:p>
            <a:pPr>
              <a:buFont typeface="Wingdings" panose="05000000000000000000" pitchFamily="2" charset="2"/>
              <a:buChar char="ü"/>
            </a:pPr>
            <a:r>
              <a:rPr lang="cs-CZ" dirty="0"/>
              <a:t> Many </a:t>
            </a:r>
            <a:r>
              <a:rPr lang="cs-CZ" dirty="0" err="1"/>
              <a:t>interactions</a:t>
            </a:r>
            <a:r>
              <a:rPr lang="cs-CZ" dirty="0"/>
              <a:t> </a:t>
            </a:r>
            <a:r>
              <a:rPr lang="cs-CZ" dirty="0" err="1"/>
              <a:t>probably</a:t>
            </a:r>
            <a:r>
              <a:rPr lang="cs-CZ" dirty="0"/>
              <a:t> </a:t>
            </a:r>
            <a:r>
              <a:rPr lang="cs-CZ" dirty="0" err="1"/>
              <a:t>remain</a:t>
            </a:r>
            <a:r>
              <a:rPr lang="cs-CZ" dirty="0"/>
              <a:t> </a:t>
            </a:r>
            <a:r>
              <a:rPr lang="cs-CZ" dirty="0" err="1"/>
              <a:t>undescribed</a:t>
            </a:r>
            <a:endParaRPr lang="cs-CZ" dirty="0"/>
          </a:p>
          <a:p>
            <a:pPr>
              <a:buFont typeface="Wingdings" panose="05000000000000000000" pitchFamily="2" charset="2"/>
              <a:buChar char="ü"/>
            </a:pPr>
            <a:r>
              <a:rPr lang="cs-CZ" dirty="0"/>
              <a:t> </a:t>
            </a:r>
            <a:r>
              <a:rPr lang="cs-CZ" dirty="0" err="1"/>
              <a:t>The</a:t>
            </a:r>
            <a:r>
              <a:rPr lang="cs-CZ" dirty="0"/>
              <a:t> </a:t>
            </a:r>
            <a:r>
              <a:rPr lang="cs-CZ" dirty="0" err="1"/>
              <a:t>chances</a:t>
            </a:r>
            <a:r>
              <a:rPr lang="cs-CZ" dirty="0"/>
              <a:t> </a:t>
            </a:r>
            <a:r>
              <a:rPr lang="cs-CZ" dirty="0" err="1"/>
              <a:t>of</a:t>
            </a:r>
            <a:r>
              <a:rPr lang="cs-CZ" dirty="0"/>
              <a:t> </a:t>
            </a:r>
            <a:r>
              <a:rPr lang="cs-CZ" dirty="0" err="1"/>
              <a:t>interaction</a:t>
            </a:r>
            <a:r>
              <a:rPr lang="cs-CZ" dirty="0"/>
              <a:t> are 60 </a:t>
            </a:r>
            <a:r>
              <a:rPr lang="cs-CZ" dirty="0" err="1"/>
              <a:t>times</a:t>
            </a:r>
            <a:r>
              <a:rPr lang="cs-CZ" dirty="0"/>
              <a:t> </a:t>
            </a:r>
            <a:r>
              <a:rPr lang="cs-CZ" dirty="0" err="1"/>
              <a:t>higher</a:t>
            </a:r>
            <a:r>
              <a:rPr lang="cs-CZ" dirty="0"/>
              <a:t> in a </a:t>
            </a:r>
            <a:r>
              <a:rPr lang="cs-CZ" dirty="0" err="1"/>
              <a:t>patient</a:t>
            </a:r>
            <a:r>
              <a:rPr lang="cs-CZ" dirty="0"/>
              <a:t> </a:t>
            </a:r>
            <a:r>
              <a:rPr lang="cs-CZ" dirty="0" err="1"/>
              <a:t>taking</a:t>
            </a:r>
            <a:r>
              <a:rPr lang="cs-CZ" dirty="0"/>
              <a:t> 5 </a:t>
            </a:r>
            <a:r>
              <a:rPr lang="cs-CZ" dirty="0" err="1"/>
              <a:t>drugs</a:t>
            </a:r>
            <a:r>
              <a:rPr lang="cs-CZ" dirty="0"/>
              <a:t> </a:t>
            </a:r>
            <a:r>
              <a:rPr lang="cs-CZ" dirty="0" err="1"/>
              <a:t>than</a:t>
            </a:r>
            <a:r>
              <a:rPr lang="cs-CZ" dirty="0"/>
              <a:t> in a </a:t>
            </a:r>
            <a:r>
              <a:rPr lang="cs-CZ" dirty="0" err="1"/>
              <a:t>patient</a:t>
            </a:r>
            <a:r>
              <a:rPr lang="cs-CZ" dirty="0"/>
              <a:t> </a:t>
            </a:r>
            <a:r>
              <a:rPr lang="cs-CZ" dirty="0" err="1"/>
              <a:t>taking</a:t>
            </a:r>
            <a:r>
              <a:rPr lang="cs-CZ" dirty="0"/>
              <a:t> 2</a:t>
            </a:r>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55</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Things</a:t>
            </a:r>
            <a:r>
              <a:rPr lang="cs-CZ" dirty="0"/>
              <a:t> to </a:t>
            </a:r>
            <a:r>
              <a:rPr lang="cs-CZ" dirty="0" err="1"/>
              <a:t>remember</a:t>
            </a:r>
            <a:r>
              <a:rPr lang="cs-CZ" dirty="0"/>
              <a:t> </a:t>
            </a:r>
          </a:p>
        </p:txBody>
      </p:sp>
      <p:sp>
        <p:nvSpPr>
          <p:cNvPr id="3" name="Zástupný symbol pro zápatí 2">
            <a:extLst>
              <a:ext uri="{FF2B5EF4-FFF2-40B4-BE49-F238E27FC236}">
                <a16:creationId xmlns:a16="http://schemas.microsoft.com/office/drawing/2014/main" id="{E5CD44DC-7ED2-4B74-89CB-A2944F1E52AA}"/>
              </a:ext>
            </a:extLst>
          </p:cNvPr>
          <p:cNvSpPr>
            <a:spLocks noGrp="1"/>
          </p:cNvSpPr>
          <p:nvPr>
            <p:ph type="ftr" sz="quarter" idx="10"/>
          </p:nvPr>
        </p:nvSpPr>
        <p:spPr/>
        <p:txBody>
          <a:bodyPr/>
          <a:lstStyle/>
          <a:p>
            <a:r>
              <a:rPr lang="en-US"/>
              <a:t>Drug interactions / Department of Pharmacology</a:t>
            </a:r>
            <a:endParaRPr lang="en-US" dirty="0"/>
          </a:p>
        </p:txBody>
      </p:sp>
      <p:pic>
        <p:nvPicPr>
          <p:cNvPr id="5" name="Zvuk 4">
            <a:hlinkClick r:id="" action="ppaction://media"/>
            <a:extLst>
              <a:ext uri="{FF2B5EF4-FFF2-40B4-BE49-F238E27FC236}">
                <a16:creationId xmlns:a16="http://schemas.microsoft.com/office/drawing/2014/main" id="{B45D9A6C-E39F-4994-8977-E93DEFAB5D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64441690"/>
      </p:ext>
    </p:extLst>
  </p:cSld>
  <p:clrMapOvr>
    <a:masterClrMapping/>
  </p:clrMapOvr>
  <mc:AlternateContent xmlns:mc="http://schemas.openxmlformats.org/markup-compatibility/2006">
    <mc:Choice xmlns:p14="http://schemas.microsoft.com/office/powerpoint/2010/main" Requires="p14">
      <p:transition spd="slow" p14:dur="2000" advTm="113172"/>
    </mc:Choice>
    <mc:Fallback>
      <p:transition spd="slow" advTm="113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720000" y="1692002"/>
            <a:ext cx="10753200" cy="4535998"/>
          </a:xfrm>
        </p:spPr>
        <p:txBody>
          <a:bodyPr/>
          <a:lstStyle/>
          <a:p>
            <a:r>
              <a:rPr lang="cs-CZ" sz="1800" dirty="0" err="1"/>
              <a:t>SmPCs</a:t>
            </a:r>
            <a:r>
              <a:rPr lang="cs-CZ" sz="1800" dirty="0"/>
              <a:t> − </a:t>
            </a:r>
            <a:r>
              <a:rPr lang="cs-CZ" sz="1800" dirty="0" err="1"/>
              <a:t>Stockley’s</a:t>
            </a:r>
            <a:r>
              <a:rPr lang="cs-CZ" sz="1800" dirty="0"/>
              <a:t> </a:t>
            </a:r>
            <a:r>
              <a:rPr lang="cs-CZ" sz="1800" dirty="0" err="1"/>
              <a:t>Drug</a:t>
            </a:r>
            <a:r>
              <a:rPr lang="cs-CZ" sz="1800" dirty="0"/>
              <a:t> </a:t>
            </a:r>
            <a:r>
              <a:rPr lang="cs-CZ" sz="1800" dirty="0" err="1"/>
              <a:t>Interactions</a:t>
            </a:r>
            <a:r>
              <a:rPr lang="cs-CZ" sz="1800" dirty="0"/>
              <a:t> − </a:t>
            </a:r>
          </a:p>
          <a:p>
            <a:r>
              <a:rPr lang="cs-CZ" sz="1800" dirty="0" err="1"/>
              <a:t>Micromedex</a:t>
            </a:r>
            <a:r>
              <a:rPr lang="cs-CZ" sz="1800" dirty="0"/>
              <a:t> − https://pubmed.ncbi.nlm.nih.gov/ − </a:t>
            </a:r>
          </a:p>
          <a:p>
            <a:r>
              <a:rPr lang="cs-CZ" sz="1800" dirty="0"/>
              <a:t>https://www.drugs.com/drug_interactions.html − </a:t>
            </a:r>
          </a:p>
          <a:p>
            <a:r>
              <a:rPr lang="cs-CZ" sz="1800" dirty="0"/>
              <a:t>https://www.webmd.com/interaction-checker/default.htm − </a:t>
            </a:r>
          </a:p>
          <a:p>
            <a:r>
              <a:rPr lang="cs-CZ" sz="1800" dirty="0"/>
              <a:t>https://reference.medscape.com/drug-interactionchecker − </a:t>
            </a:r>
          </a:p>
          <a:p>
            <a:r>
              <a:rPr lang="cs-CZ" sz="1800" dirty="0"/>
              <a:t>www.arizonacert.org (</a:t>
            </a:r>
            <a:r>
              <a:rPr lang="cs-CZ" sz="1800" dirty="0" err="1"/>
              <a:t>drug</a:t>
            </a:r>
            <a:r>
              <a:rPr lang="cs-CZ" sz="1800" dirty="0"/>
              <a:t> </a:t>
            </a:r>
            <a:r>
              <a:rPr lang="cs-CZ" sz="1800" dirty="0" err="1"/>
              <a:t>interactions</a:t>
            </a:r>
            <a:r>
              <a:rPr lang="cs-CZ" sz="1800" dirty="0"/>
              <a:t>) − </a:t>
            </a:r>
          </a:p>
          <a:p>
            <a:r>
              <a:rPr lang="cs-CZ" sz="1800" dirty="0"/>
              <a:t>www.drug-interactions.com (P450-mediated </a:t>
            </a:r>
            <a:r>
              <a:rPr lang="cs-CZ" sz="1800" dirty="0" err="1"/>
              <a:t>drug</a:t>
            </a:r>
            <a:r>
              <a:rPr lang="cs-CZ" sz="1800" dirty="0"/>
              <a:t> </a:t>
            </a:r>
            <a:r>
              <a:rPr lang="cs-CZ" sz="1800" dirty="0" err="1"/>
              <a:t>interactions</a:t>
            </a:r>
            <a:r>
              <a:rPr lang="cs-CZ" sz="1800" dirty="0"/>
              <a:t>) − </a:t>
            </a:r>
          </a:p>
          <a:p>
            <a:r>
              <a:rPr lang="cs-CZ" sz="1800" dirty="0"/>
              <a:t>http://www.drugwatch.com/drug-interactions/ − </a:t>
            </a:r>
          </a:p>
          <a:p>
            <a:r>
              <a:rPr lang="cs-CZ" sz="1800" dirty="0"/>
              <a:t>http://www.uspharmacist.com − </a:t>
            </a:r>
          </a:p>
          <a:p>
            <a:r>
              <a:rPr lang="cs-CZ" sz="1800" dirty="0"/>
              <a:t>www.QTdrugs.org (</a:t>
            </a:r>
            <a:r>
              <a:rPr lang="cs-CZ" sz="1800" dirty="0" err="1"/>
              <a:t>drug-induced</a:t>
            </a:r>
            <a:r>
              <a:rPr lang="cs-CZ" sz="1800" dirty="0"/>
              <a:t> </a:t>
            </a:r>
            <a:r>
              <a:rPr lang="cs-CZ" sz="1800" dirty="0" err="1"/>
              <a:t>arrhythmia</a:t>
            </a:r>
            <a:r>
              <a:rPr lang="cs-CZ" sz="1800" dirty="0"/>
              <a:t>) − </a:t>
            </a:r>
          </a:p>
          <a:p>
            <a:r>
              <a:rPr lang="cs-CZ" sz="1800" dirty="0"/>
              <a:t>www.C-Path.org (</a:t>
            </a:r>
            <a:r>
              <a:rPr lang="cs-CZ" sz="1800" dirty="0" err="1"/>
              <a:t>drug</a:t>
            </a:r>
            <a:r>
              <a:rPr lang="cs-CZ" sz="1800" dirty="0"/>
              <a:t> </a:t>
            </a:r>
            <a:r>
              <a:rPr lang="cs-CZ" sz="1800" dirty="0" err="1"/>
              <a:t>development</a:t>
            </a:r>
            <a:endParaRPr lang="cs-CZ" sz="1800" dirty="0"/>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56</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References</a:t>
            </a:r>
            <a:r>
              <a:rPr lang="cs-CZ" dirty="0"/>
              <a:t>: </a:t>
            </a:r>
          </a:p>
        </p:txBody>
      </p:sp>
    </p:spTree>
    <p:extLst>
      <p:ext uri="{BB962C8B-B14F-4D97-AF65-F5344CB8AC3E}">
        <p14:creationId xmlns:p14="http://schemas.microsoft.com/office/powerpoint/2010/main" val="17008037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03F42645-D695-4D5D-8898-8BAFF379010F}"/>
              </a:ext>
            </a:extLst>
          </p:cNvPr>
          <p:cNvSpPr>
            <a:spLocks noGrp="1"/>
          </p:cNvSpPr>
          <p:nvPr>
            <p:ph idx="1"/>
          </p:nvPr>
        </p:nvSpPr>
        <p:spPr/>
        <p:txBody>
          <a:bodyPr/>
          <a:lstStyle/>
          <a:p>
            <a:endParaRPr lang="cs-CZ" dirty="0"/>
          </a:p>
        </p:txBody>
      </p:sp>
      <p:sp>
        <p:nvSpPr>
          <p:cNvPr id="3" name="Zástupný symbol pro zápatí 2">
            <a:extLst>
              <a:ext uri="{FF2B5EF4-FFF2-40B4-BE49-F238E27FC236}">
                <a16:creationId xmlns:a16="http://schemas.microsoft.com/office/drawing/2014/main" id="{7F5A5208-FD08-4C13-B7BA-2F0A96692768}"/>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2874D9AA-960E-4058-A657-750DF2228A1A}"/>
              </a:ext>
            </a:extLst>
          </p:cNvPr>
          <p:cNvSpPr>
            <a:spLocks noGrp="1"/>
          </p:cNvSpPr>
          <p:nvPr>
            <p:ph type="sldNum" sz="quarter" idx="11"/>
          </p:nvPr>
        </p:nvSpPr>
        <p:spPr/>
        <p:txBody>
          <a:bodyPr/>
          <a:lstStyle/>
          <a:p>
            <a:fld id="{0970407D-EE58-4A0B-824B-1D3AE42DD9CF}" type="slidenum">
              <a:rPr lang="cs-CZ" altLang="cs-CZ" smtClean="0"/>
              <a:pPr/>
              <a:t>57</a:t>
            </a:fld>
            <a:endParaRPr lang="cs-CZ" altLang="cs-CZ" dirty="0"/>
          </a:p>
        </p:txBody>
      </p:sp>
      <p:sp>
        <p:nvSpPr>
          <p:cNvPr id="5" name="Zástupný symbol pro text 4">
            <a:extLst>
              <a:ext uri="{FF2B5EF4-FFF2-40B4-BE49-F238E27FC236}">
                <a16:creationId xmlns:a16="http://schemas.microsoft.com/office/drawing/2014/main" id="{159FBBD3-E94D-48E0-BABA-00824C5B14DE}"/>
              </a:ext>
            </a:extLst>
          </p:cNvPr>
          <p:cNvSpPr>
            <a:spLocks noGrp="1"/>
          </p:cNvSpPr>
          <p:nvPr>
            <p:ph type="body" sz="quarter" idx="13"/>
          </p:nvPr>
        </p:nvSpPr>
        <p:spPr/>
        <p:txBody>
          <a:bodyPr/>
          <a:lstStyle/>
          <a:p>
            <a:endParaRPr lang="cs-CZ"/>
          </a:p>
        </p:txBody>
      </p:sp>
      <p:sp>
        <p:nvSpPr>
          <p:cNvPr id="6" name="Nadpis 5">
            <a:extLst>
              <a:ext uri="{FF2B5EF4-FFF2-40B4-BE49-F238E27FC236}">
                <a16:creationId xmlns:a16="http://schemas.microsoft.com/office/drawing/2014/main" id="{9E23A8E6-D8F9-4E9B-8D84-6493F9E7B682}"/>
              </a:ext>
            </a:extLst>
          </p:cNvPr>
          <p:cNvSpPr>
            <a:spLocks noGrp="1"/>
          </p:cNvSpPr>
          <p:nvPr>
            <p:ph type="title"/>
          </p:nvPr>
        </p:nvSpPr>
        <p:spPr>
          <a:xfrm>
            <a:off x="2614901" y="2977424"/>
            <a:ext cx="6848588" cy="451576"/>
          </a:xfrm>
        </p:spPr>
        <p:txBody>
          <a:bodyPr/>
          <a:lstStyle/>
          <a:p>
            <a:r>
              <a:rPr lang="cs-CZ" dirty="0" err="1"/>
              <a:t>Thanks</a:t>
            </a:r>
            <a:r>
              <a:rPr lang="cs-CZ" dirty="0"/>
              <a:t> </a:t>
            </a:r>
            <a:r>
              <a:rPr lang="cs-CZ" dirty="0" err="1"/>
              <a:t>for</a:t>
            </a:r>
            <a:r>
              <a:rPr lang="cs-CZ" dirty="0"/>
              <a:t> </a:t>
            </a:r>
            <a:r>
              <a:rPr lang="cs-CZ" dirty="0" err="1"/>
              <a:t>your</a:t>
            </a:r>
            <a:r>
              <a:rPr lang="cs-CZ" dirty="0"/>
              <a:t> </a:t>
            </a:r>
            <a:r>
              <a:rPr lang="cs-CZ" dirty="0" err="1"/>
              <a:t>attention</a:t>
            </a:r>
            <a:br>
              <a:rPr lang="cs-CZ" dirty="0"/>
            </a:br>
            <a:endParaRPr lang="cs-CZ" dirty="0"/>
          </a:p>
        </p:txBody>
      </p:sp>
      <p:pic>
        <p:nvPicPr>
          <p:cNvPr id="7" name="Zvuk 6">
            <a:hlinkClick r:id="" action="ppaction://media"/>
            <a:extLst>
              <a:ext uri="{FF2B5EF4-FFF2-40B4-BE49-F238E27FC236}">
                <a16:creationId xmlns:a16="http://schemas.microsoft.com/office/drawing/2014/main" id="{123C394A-4074-4AD7-BED0-8CA1512160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675705"/>
      </p:ext>
    </p:extLst>
  </p:cSld>
  <p:clrMapOvr>
    <a:masterClrMapping/>
  </p:clrMapOvr>
  <mc:AlternateContent xmlns:mc="http://schemas.openxmlformats.org/markup-compatibility/2006">
    <mc:Choice xmlns:p14="http://schemas.microsoft.com/office/powerpoint/2010/main" Requires="p14">
      <p:transition spd="slow" p14:dur="2000" advTm="5053"/>
    </mc:Choice>
    <mc:Fallback>
      <p:transition spd="slow" advTm="5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6</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Drug</a:t>
            </a:r>
            <a:r>
              <a:rPr lang="cs-CZ" dirty="0"/>
              <a:t> </a:t>
            </a:r>
            <a:r>
              <a:rPr lang="cs-CZ" dirty="0" err="1"/>
              <a:t>interactions</a:t>
            </a:r>
            <a:endParaRPr lang="cs-CZ" dirty="0"/>
          </a:p>
        </p:txBody>
      </p:sp>
      <p:pic>
        <p:nvPicPr>
          <p:cNvPr id="9" name="Obrázek 8">
            <a:extLst>
              <a:ext uri="{FF2B5EF4-FFF2-40B4-BE49-F238E27FC236}">
                <a16:creationId xmlns:a16="http://schemas.microsoft.com/office/drawing/2014/main" id="{55E11B44-0250-4B55-A019-FD0BB8A0E5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1650" y="1317241"/>
            <a:ext cx="8206550" cy="4765094"/>
          </a:xfrm>
          <a:prstGeom prst="rect">
            <a:avLst/>
          </a:prstGeom>
        </p:spPr>
      </p:pic>
      <p:pic>
        <p:nvPicPr>
          <p:cNvPr id="11" name="Zvuk 10">
            <a:hlinkClick r:id="" action="ppaction://media"/>
            <a:extLst>
              <a:ext uri="{FF2B5EF4-FFF2-40B4-BE49-F238E27FC236}">
                <a16:creationId xmlns:a16="http://schemas.microsoft.com/office/drawing/2014/main" id="{4FACE581-A115-4FA1-8A37-9AB36E9B57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4852841"/>
      </p:ext>
    </p:extLst>
  </p:cSld>
  <p:clrMapOvr>
    <a:masterClrMapping/>
  </p:clrMapOvr>
  <mc:AlternateContent xmlns:mc="http://schemas.openxmlformats.org/markup-compatibility/2006">
    <mc:Choice xmlns:p14="http://schemas.microsoft.com/office/powerpoint/2010/main" Requires="p14">
      <p:transition spd="slow" p14:dur="2000" advTm="75418"/>
    </mc:Choice>
    <mc:Fallback>
      <p:transition spd="slow" advTm="75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Drug</a:t>
            </a:r>
            <a:r>
              <a:rPr lang="cs-CZ" dirty="0"/>
              <a:t> </a:t>
            </a:r>
            <a:r>
              <a:rPr lang="cs-CZ" dirty="0" err="1"/>
              <a:t>interactions</a:t>
            </a:r>
            <a:endParaRPr lang="cs-CZ" dirty="0"/>
          </a:p>
        </p:txBody>
      </p:sp>
      <p:pic>
        <p:nvPicPr>
          <p:cNvPr id="5" name="Obrázek 4">
            <a:extLst>
              <a:ext uri="{FF2B5EF4-FFF2-40B4-BE49-F238E27FC236}">
                <a16:creationId xmlns:a16="http://schemas.microsoft.com/office/drawing/2014/main" id="{3FF0FF31-2E44-4A7C-9F41-92652DED97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5999" y="1349585"/>
            <a:ext cx="7920001" cy="5245715"/>
          </a:xfrm>
          <a:prstGeom prst="rect">
            <a:avLst/>
          </a:prstGeom>
        </p:spPr>
      </p:pic>
      <p:pic>
        <p:nvPicPr>
          <p:cNvPr id="7" name="Zvuk 6">
            <a:hlinkClick r:id="" action="ppaction://media"/>
            <a:extLst>
              <a:ext uri="{FF2B5EF4-FFF2-40B4-BE49-F238E27FC236}">
                <a16:creationId xmlns:a16="http://schemas.microsoft.com/office/drawing/2014/main" id="{65DA2739-AAC9-41CD-A7EC-0A400319F7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8" name="Zástupný symbol pro zápatí 7">
            <a:extLst>
              <a:ext uri="{FF2B5EF4-FFF2-40B4-BE49-F238E27FC236}">
                <a16:creationId xmlns:a16="http://schemas.microsoft.com/office/drawing/2014/main" id="{FFCCAFBF-6E99-47FD-8F34-E74E44B348D6}"/>
              </a:ext>
            </a:extLst>
          </p:cNvPr>
          <p:cNvSpPr>
            <a:spLocks noGrp="1"/>
          </p:cNvSpPr>
          <p:nvPr>
            <p:ph type="ftr" sz="quarter" idx="10"/>
          </p:nvPr>
        </p:nvSpPr>
        <p:spPr/>
        <p:txBody>
          <a:bodyPr/>
          <a:lstStyle/>
          <a:p>
            <a:r>
              <a:rPr lang="en-US"/>
              <a:t>Drug interactions / Department of Pharmacology</a:t>
            </a:r>
            <a:endParaRPr lang="en-US" dirty="0"/>
          </a:p>
        </p:txBody>
      </p:sp>
    </p:spTree>
    <p:extLst>
      <p:ext uri="{BB962C8B-B14F-4D97-AF65-F5344CB8AC3E}">
        <p14:creationId xmlns:p14="http://schemas.microsoft.com/office/powerpoint/2010/main" val="1572436430"/>
      </p:ext>
    </p:extLst>
  </p:cSld>
  <p:clrMapOvr>
    <a:masterClrMapping/>
  </p:clrMapOvr>
  <mc:AlternateContent xmlns:mc="http://schemas.openxmlformats.org/markup-compatibility/2006">
    <mc:Choice xmlns:p14="http://schemas.microsoft.com/office/powerpoint/2010/main" Requires="p14">
      <p:transition spd="slow" p14:dur="2000" advTm="38583"/>
    </mc:Choice>
    <mc:Fallback>
      <p:transition spd="slow" advTm="38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666000" y="1303020"/>
            <a:ext cx="10807200" cy="4528980"/>
          </a:xfrm>
        </p:spPr>
        <p:txBody>
          <a:bodyPr/>
          <a:lstStyle/>
          <a:p>
            <a:r>
              <a:rPr lang="en-US" sz="1800" dirty="0"/>
              <a:t>The side effects of the drugs are 4.-6. the most common cause of death (analysis of national registers of ARs, </a:t>
            </a:r>
            <a:r>
              <a:rPr lang="en-US" sz="1800" dirty="0" err="1"/>
              <a:t>Lazaru</a:t>
            </a:r>
            <a:r>
              <a:rPr lang="en-US" sz="1800" dirty="0"/>
              <a:t> J., JAMA, 1998) </a:t>
            </a:r>
            <a:endParaRPr lang="cs-CZ" sz="1800" dirty="0"/>
          </a:p>
          <a:p>
            <a:r>
              <a:rPr lang="en-US" sz="1800" dirty="0"/>
              <a:t>Two-thirds of side effects are caused by drug interactions (US National Register Analysis, Philips KA, JAMA, 2001)  </a:t>
            </a:r>
            <a:endParaRPr lang="cs-CZ" sz="1800" dirty="0"/>
          </a:p>
          <a:p>
            <a:r>
              <a:rPr lang="en-US" sz="1800" dirty="0"/>
              <a:t>Behind most serious interactions is the background of polymorphism in the metabolism of several dozen "problematic" drugs (analysis of serious emergencies, McNamara, Circulation, 2001) </a:t>
            </a:r>
            <a:endParaRPr lang="cs-CZ" sz="1800" dirty="0"/>
          </a:p>
          <a:p>
            <a:endParaRPr lang="cs-CZ" sz="1800" dirty="0"/>
          </a:p>
          <a:p>
            <a:r>
              <a:rPr lang="en-US" sz="1800" dirty="0"/>
              <a:t>The risk of drug interactions increases with the number of drugs </a:t>
            </a:r>
            <a:endParaRPr lang="cs-CZ" sz="1800" dirty="0"/>
          </a:p>
          <a:p>
            <a:endParaRPr lang="cs-CZ" sz="1800" dirty="0"/>
          </a:p>
          <a:p>
            <a:r>
              <a:rPr lang="en-US" sz="1800" dirty="0"/>
              <a:t>Frequent polypharmacy in gerontological practice </a:t>
            </a:r>
            <a:endParaRPr lang="cs-CZ" sz="1800" dirty="0"/>
          </a:p>
        </p:txBody>
      </p:sp>
      <p:sp>
        <p:nvSpPr>
          <p:cNvPr id="3" name="Zástupný symbol pro zápatí 2">
            <a:extLst>
              <a:ext uri="{FF2B5EF4-FFF2-40B4-BE49-F238E27FC236}">
                <a16:creationId xmlns:a16="http://schemas.microsoft.com/office/drawing/2014/main" id="{0CBB61A1-62D7-4EA6-BE23-556639289532}"/>
              </a:ext>
            </a:extLst>
          </p:cNvPr>
          <p:cNvSpPr>
            <a:spLocks noGrp="1"/>
          </p:cNvSpPr>
          <p:nvPr>
            <p:ph type="ftr" sz="quarter" idx="10"/>
          </p:nvPr>
        </p:nvSpPr>
        <p:spPr/>
        <p:txBody>
          <a:bodyPr/>
          <a:lstStyle/>
          <a:p>
            <a:r>
              <a:rPr lang="en-US"/>
              <a:t>Drug interactions / Department of Pharmacology</a:t>
            </a:r>
            <a:endParaRPr lang="en-US"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8</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en-US" dirty="0"/>
              <a:t>Why are the drug interactions so important?</a:t>
            </a:r>
            <a:endParaRPr lang="cs-CZ" dirty="0"/>
          </a:p>
        </p:txBody>
      </p:sp>
      <p:pic>
        <p:nvPicPr>
          <p:cNvPr id="5" name="Zvuk 4">
            <a:hlinkClick r:id="" action="ppaction://media"/>
            <a:extLst>
              <a:ext uri="{FF2B5EF4-FFF2-40B4-BE49-F238E27FC236}">
                <a16:creationId xmlns:a16="http://schemas.microsoft.com/office/drawing/2014/main" id="{363EB0D1-268E-4AA1-847E-10E343A513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63920695"/>
      </p:ext>
    </p:extLst>
  </p:cSld>
  <p:clrMapOvr>
    <a:masterClrMapping/>
  </p:clrMapOvr>
  <mc:AlternateContent xmlns:mc="http://schemas.openxmlformats.org/markup-compatibility/2006">
    <mc:Choice xmlns:p14="http://schemas.microsoft.com/office/powerpoint/2010/main" Requires="p14">
      <p:transition spd="slow" p14:dur="2000" advTm="79481"/>
    </mc:Choice>
    <mc:Fallback>
      <p:transition spd="slow" advTm="79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1BEFFE2B-2799-4C72-98EB-D5BE0FBDF9FC}"/>
              </a:ext>
            </a:extLst>
          </p:cNvPr>
          <p:cNvSpPr>
            <a:spLocks noGrp="1"/>
          </p:cNvSpPr>
          <p:nvPr>
            <p:ph idx="1"/>
          </p:nvPr>
        </p:nvSpPr>
        <p:spPr>
          <a:xfrm>
            <a:off x="720000" y="1376388"/>
            <a:ext cx="10753200" cy="1736998"/>
          </a:xfrm>
        </p:spPr>
        <p:txBody>
          <a:bodyPr/>
          <a:lstStyle/>
          <a:p>
            <a:r>
              <a:rPr lang="en-US" dirty="0"/>
              <a:t>Polypharmacy - unjustified and irrational overuse of pharmacotherapy Drugs with a narrow therapeutic index and therapeutic range. Drugs that are </a:t>
            </a:r>
            <a:r>
              <a:rPr lang="en-US" dirty="0" err="1"/>
              <a:t>metabolised</a:t>
            </a:r>
            <a:r>
              <a:rPr lang="en-US" dirty="0"/>
              <a:t> via CYP3A4</a:t>
            </a:r>
            <a:endParaRPr lang="cs-CZ" dirty="0"/>
          </a:p>
          <a:p>
            <a:pPr marL="72000" indent="0">
              <a:buNone/>
            </a:pPr>
            <a:endParaRPr lang="cs-CZ" sz="1800" dirty="0"/>
          </a:p>
          <a:p>
            <a:pPr marL="72000" indent="0">
              <a:buNone/>
            </a:pPr>
            <a:endParaRPr lang="cs-CZ" sz="1800" dirty="0"/>
          </a:p>
          <a:p>
            <a:pPr marL="72000" indent="0">
              <a:buNone/>
            </a:pPr>
            <a:endParaRPr lang="cs-CZ" sz="1800" dirty="0"/>
          </a:p>
        </p:txBody>
      </p:sp>
      <p:sp>
        <p:nvSpPr>
          <p:cNvPr id="4" name="Zástupný symbol pro číslo snímku 3">
            <a:extLst>
              <a:ext uri="{FF2B5EF4-FFF2-40B4-BE49-F238E27FC236}">
                <a16:creationId xmlns:a16="http://schemas.microsoft.com/office/drawing/2014/main" id="{A5D3A913-82BD-4DE5-BE58-37EF8460B0C6}"/>
              </a:ext>
            </a:extLst>
          </p:cNvPr>
          <p:cNvSpPr>
            <a:spLocks noGrp="1"/>
          </p:cNvSpPr>
          <p:nvPr>
            <p:ph type="sldNum" sz="quarter" idx="11"/>
          </p:nvPr>
        </p:nvSpPr>
        <p:spPr/>
        <p:txBody>
          <a:bodyPr/>
          <a:lstStyle/>
          <a:p>
            <a:fld id="{0970407D-EE58-4A0B-824B-1D3AE42DD9CF}" type="slidenum">
              <a:rPr lang="cs-CZ" altLang="cs-CZ" smtClean="0"/>
              <a:pPr/>
              <a:t>9</a:t>
            </a:fld>
            <a:endParaRPr lang="cs-CZ" altLang="cs-CZ" dirty="0"/>
          </a:p>
        </p:txBody>
      </p:sp>
      <p:sp>
        <p:nvSpPr>
          <p:cNvPr id="6" name="Nadpis 5">
            <a:extLst>
              <a:ext uri="{FF2B5EF4-FFF2-40B4-BE49-F238E27FC236}">
                <a16:creationId xmlns:a16="http://schemas.microsoft.com/office/drawing/2014/main" id="{AB48E4DF-1FCF-4020-8BA7-8E3BDF67EA6C}"/>
              </a:ext>
            </a:extLst>
          </p:cNvPr>
          <p:cNvSpPr>
            <a:spLocks noGrp="1"/>
          </p:cNvSpPr>
          <p:nvPr>
            <p:ph type="title"/>
          </p:nvPr>
        </p:nvSpPr>
        <p:spPr/>
        <p:txBody>
          <a:bodyPr/>
          <a:lstStyle/>
          <a:p>
            <a:r>
              <a:rPr lang="cs-CZ" dirty="0" err="1"/>
              <a:t>The</a:t>
            </a:r>
            <a:r>
              <a:rPr lang="cs-CZ" dirty="0"/>
              <a:t> risk </a:t>
            </a:r>
            <a:r>
              <a:rPr lang="cs-CZ" dirty="0" err="1"/>
              <a:t>of</a:t>
            </a:r>
            <a:r>
              <a:rPr lang="cs-CZ" dirty="0"/>
              <a:t> </a:t>
            </a:r>
            <a:r>
              <a:rPr lang="cs-CZ" dirty="0" err="1"/>
              <a:t>polypharmacy</a:t>
            </a:r>
            <a:endParaRPr lang="cs-CZ" dirty="0"/>
          </a:p>
        </p:txBody>
      </p:sp>
      <p:pic>
        <p:nvPicPr>
          <p:cNvPr id="1028" name="Picture 4" descr="Zobrazit zdrojový obrázek">
            <a:extLst>
              <a:ext uri="{FF2B5EF4-FFF2-40B4-BE49-F238E27FC236}">
                <a16:creationId xmlns:a16="http://schemas.microsoft.com/office/drawing/2014/main" id="{0488543B-BE28-44F4-AFD4-7F648C8E7F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8370" y="3223260"/>
            <a:ext cx="4097728" cy="3364119"/>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a:extLst>
              <a:ext uri="{FF2B5EF4-FFF2-40B4-BE49-F238E27FC236}">
                <a16:creationId xmlns:a16="http://schemas.microsoft.com/office/drawing/2014/main" id="{732715B3-017E-4070-980C-52B1329CBE26}"/>
              </a:ext>
            </a:extLst>
          </p:cNvPr>
          <p:cNvSpPr/>
          <p:nvPr/>
        </p:nvSpPr>
        <p:spPr>
          <a:xfrm>
            <a:off x="6825099" y="5165997"/>
            <a:ext cx="3671451" cy="830997"/>
          </a:xfrm>
          <a:prstGeom prst="rect">
            <a:avLst/>
          </a:prstGeom>
        </p:spPr>
        <p:txBody>
          <a:bodyPr wrap="square">
            <a:spAutoFit/>
          </a:bodyPr>
          <a:lstStyle/>
          <a:p>
            <a:r>
              <a:rPr lang="cs-CZ" sz="1200" dirty="0" err="1"/>
              <a:t>Cresswell</a:t>
            </a:r>
            <a:r>
              <a:rPr lang="cs-CZ" sz="1200" dirty="0"/>
              <a:t>, </a:t>
            </a:r>
            <a:r>
              <a:rPr lang="cs-CZ" sz="1200" dirty="0" err="1"/>
              <a:t>Kathrin</a:t>
            </a:r>
            <a:r>
              <a:rPr lang="cs-CZ" sz="1200" dirty="0"/>
              <a:t> &amp; Fernando, Bernard &amp; </a:t>
            </a:r>
            <a:r>
              <a:rPr lang="cs-CZ" sz="1200" dirty="0" err="1"/>
              <a:t>Mckinstry</a:t>
            </a:r>
            <a:r>
              <a:rPr lang="cs-CZ" sz="1200" dirty="0"/>
              <a:t>, Brian &amp; </a:t>
            </a:r>
            <a:r>
              <a:rPr lang="cs-CZ" sz="1200" dirty="0" err="1"/>
              <a:t>Sheikh</a:t>
            </a:r>
            <a:r>
              <a:rPr lang="cs-CZ" sz="1200" dirty="0"/>
              <a:t>, </a:t>
            </a:r>
            <a:r>
              <a:rPr lang="cs-CZ" sz="1200" dirty="0" err="1"/>
              <a:t>Aziz</a:t>
            </a:r>
            <a:r>
              <a:rPr lang="cs-CZ" sz="1200" dirty="0"/>
              <a:t>. (2007). </a:t>
            </a:r>
            <a:r>
              <a:rPr lang="cs-CZ" sz="1200" dirty="0" err="1"/>
              <a:t>Adverse</a:t>
            </a:r>
            <a:r>
              <a:rPr lang="cs-CZ" sz="1200" dirty="0"/>
              <a:t> </a:t>
            </a:r>
            <a:r>
              <a:rPr lang="cs-CZ" sz="1200" dirty="0" err="1"/>
              <a:t>drug</a:t>
            </a:r>
            <a:r>
              <a:rPr lang="cs-CZ" sz="1200" dirty="0"/>
              <a:t> </a:t>
            </a:r>
            <a:r>
              <a:rPr lang="cs-CZ" sz="1200" dirty="0" err="1"/>
              <a:t>event</a:t>
            </a:r>
            <a:r>
              <a:rPr lang="cs-CZ" sz="1200" dirty="0"/>
              <a:t> in </a:t>
            </a:r>
            <a:r>
              <a:rPr lang="cs-CZ" sz="1200" dirty="0" err="1"/>
              <a:t>the</a:t>
            </a:r>
            <a:r>
              <a:rPr lang="cs-CZ" sz="1200" dirty="0"/>
              <a:t> </a:t>
            </a:r>
            <a:r>
              <a:rPr lang="cs-CZ" sz="1200" dirty="0" err="1"/>
              <a:t>elderly</a:t>
            </a:r>
            <a:r>
              <a:rPr lang="cs-CZ" sz="1200" dirty="0"/>
              <a:t>. </a:t>
            </a:r>
            <a:r>
              <a:rPr lang="cs-CZ" sz="1200" dirty="0" err="1"/>
              <a:t>British</a:t>
            </a:r>
            <a:r>
              <a:rPr lang="cs-CZ" sz="1200" dirty="0"/>
              <a:t> </a:t>
            </a:r>
            <a:r>
              <a:rPr lang="cs-CZ" sz="1200" dirty="0" err="1"/>
              <a:t>medical</a:t>
            </a:r>
            <a:r>
              <a:rPr lang="cs-CZ" sz="1200" dirty="0"/>
              <a:t> bulletin. 83. 259-74. 10.1093/</a:t>
            </a:r>
            <a:r>
              <a:rPr lang="cs-CZ" sz="1200" dirty="0" err="1"/>
              <a:t>bmb</a:t>
            </a:r>
            <a:r>
              <a:rPr lang="cs-CZ" sz="1200" dirty="0"/>
              <a:t>/ldm016. </a:t>
            </a:r>
          </a:p>
        </p:txBody>
      </p:sp>
      <p:pic>
        <p:nvPicPr>
          <p:cNvPr id="3" name="Zvuk 2">
            <a:hlinkClick r:id="" action="ppaction://media"/>
            <a:extLst>
              <a:ext uri="{FF2B5EF4-FFF2-40B4-BE49-F238E27FC236}">
                <a16:creationId xmlns:a16="http://schemas.microsoft.com/office/drawing/2014/main" id="{D25F4D74-E12D-41A4-9A13-EEE549193D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Zástupný symbol pro zápatí 4">
            <a:extLst>
              <a:ext uri="{FF2B5EF4-FFF2-40B4-BE49-F238E27FC236}">
                <a16:creationId xmlns:a16="http://schemas.microsoft.com/office/drawing/2014/main" id="{8A143AE9-F2F1-4740-90B9-1D1D15274238}"/>
              </a:ext>
            </a:extLst>
          </p:cNvPr>
          <p:cNvSpPr>
            <a:spLocks noGrp="1"/>
          </p:cNvSpPr>
          <p:nvPr>
            <p:ph type="ftr" sz="quarter" idx="10"/>
          </p:nvPr>
        </p:nvSpPr>
        <p:spPr/>
        <p:txBody>
          <a:bodyPr/>
          <a:lstStyle/>
          <a:p>
            <a:r>
              <a:rPr lang="en-US"/>
              <a:t>Drug interactions / Department of Pharmacology</a:t>
            </a:r>
            <a:endParaRPr lang="en-US" dirty="0"/>
          </a:p>
        </p:txBody>
      </p:sp>
    </p:spTree>
    <p:extLst>
      <p:ext uri="{BB962C8B-B14F-4D97-AF65-F5344CB8AC3E}">
        <p14:creationId xmlns:p14="http://schemas.microsoft.com/office/powerpoint/2010/main" val="3999840025"/>
      </p:ext>
    </p:extLst>
  </p:cSld>
  <p:clrMapOvr>
    <a:masterClrMapping/>
  </p:clrMapOvr>
  <mc:AlternateContent xmlns:mc="http://schemas.openxmlformats.org/markup-compatibility/2006">
    <mc:Choice xmlns:p14="http://schemas.microsoft.com/office/powerpoint/2010/main" Requires="p14">
      <p:transition spd="slow" p14:dur="2000" advTm="60910"/>
    </mc:Choice>
    <mc:Fallback>
      <p:transition spd="slow" advTm="60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Prezentace_MED-EN-pharmacology[20190321101621386].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MED-EN.potx" id="{063086A9-85FD-47AC-A09A-CCAB378AB570}" vid="{5D9B4CB5-5490-482A-814F-AC9BB5118891}"/>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Prezentace-MED-EN</Template>
  <TotalTime>534</TotalTime>
  <Words>2746</Words>
  <Application>Microsoft Office PowerPoint</Application>
  <PresentationFormat>Širokoúhlá obrazovka</PresentationFormat>
  <Paragraphs>448</Paragraphs>
  <Slides>57</Slides>
  <Notes>2</Notes>
  <HiddenSlides>0</HiddenSlides>
  <MMClips>48</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57</vt:i4>
      </vt:variant>
    </vt:vector>
  </HeadingPairs>
  <TitlesOfParts>
    <vt:vector size="63" baseType="lpstr">
      <vt:lpstr>Arial</vt:lpstr>
      <vt:lpstr>Arial</vt:lpstr>
      <vt:lpstr>Roboto</vt:lpstr>
      <vt:lpstr>Tahoma</vt:lpstr>
      <vt:lpstr>Wingdings</vt:lpstr>
      <vt:lpstr>Presentation_MU_EN</vt:lpstr>
      <vt:lpstr>Drug Interactions</vt:lpstr>
      <vt:lpstr>Agenda</vt:lpstr>
      <vt:lpstr>Definitions and Terms</vt:lpstr>
      <vt:lpstr>Definition of drug-drug interaction</vt:lpstr>
      <vt:lpstr>Definition of drug-drug interaction</vt:lpstr>
      <vt:lpstr>Drug interactions</vt:lpstr>
      <vt:lpstr>Drug interactions</vt:lpstr>
      <vt:lpstr>Why are the drug interactions so important?</vt:lpstr>
      <vt:lpstr>The risk of polypharmacy</vt:lpstr>
      <vt:lpstr>Classifying drug interactions</vt:lpstr>
      <vt:lpstr>Significance of drug interactions</vt:lpstr>
      <vt:lpstr>Significance of drug interactions</vt:lpstr>
      <vt:lpstr>Significance of drug interactions</vt:lpstr>
      <vt:lpstr>2. Pharmacokinetic DDIs </vt:lpstr>
      <vt:lpstr>Pharmacokinetic interactions - Absorption</vt:lpstr>
      <vt:lpstr>1. Altered pH</vt:lpstr>
      <vt:lpstr>2. Altered intestinal bacterial flora</vt:lpstr>
      <vt:lpstr>3. Formation of drug chelates or complexes</vt:lpstr>
      <vt:lpstr>Complexation or chelation</vt:lpstr>
      <vt:lpstr>4. Drug-induced mucosal damage</vt:lpstr>
      <vt:lpstr>5. Altered motility</vt:lpstr>
      <vt:lpstr>Pharmacokinetic interactions - Distribution</vt:lpstr>
      <vt:lpstr>Displaced protein binding</vt:lpstr>
      <vt:lpstr>Protein binding of drugs</vt:lpstr>
      <vt:lpstr>Distribution</vt:lpstr>
      <vt:lpstr>Distribution</vt:lpstr>
      <vt:lpstr>Distribution of drugs in relation to P-glycoprotein </vt:lpstr>
      <vt:lpstr>Influence of enterohepatic recirculation</vt:lpstr>
      <vt:lpstr>Pharmacokinetic interactions - Metabolism</vt:lpstr>
      <vt:lpstr>CYP P450</vt:lpstr>
      <vt:lpstr>Polymorphism of enzymes</vt:lpstr>
      <vt:lpstr>Drug interactions - induction</vt:lpstr>
      <vt:lpstr>Basic mechanisms - inhibition </vt:lpstr>
      <vt:lpstr>Mnemonics</vt:lpstr>
      <vt:lpstr>Prezentace aplikace PowerPoint</vt:lpstr>
      <vt:lpstr>Elimination</vt:lpstr>
      <vt:lpstr>Elimination</vt:lpstr>
      <vt:lpstr>Summary of PK DDIs</vt:lpstr>
      <vt:lpstr>Pharmacodynamics drug interactions</vt:lpstr>
      <vt:lpstr>Receptor antagonism</vt:lpstr>
      <vt:lpstr>Opposing or antagonistic interactions</vt:lpstr>
      <vt:lpstr>Pharmacodynamics drug interactions</vt:lpstr>
      <vt:lpstr>Prezentace aplikace PowerPoint</vt:lpstr>
      <vt:lpstr>Important Drug Interactions in the Elderly </vt:lpstr>
      <vt:lpstr>Clinically significant drug interactions</vt:lpstr>
      <vt:lpstr>Clinically significant drug interactions</vt:lpstr>
      <vt:lpstr>Clinically significant drug interactions</vt:lpstr>
      <vt:lpstr>Clinically significant drug interactions</vt:lpstr>
      <vt:lpstr>Clinically significant drug - food interactions</vt:lpstr>
      <vt:lpstr>Drugs – food interactions</vt:lpstr>
      <vt:lpstr>Drugs – food interactions</vt:lpstr>
      <vt:lpstr>Pharmaceutical drug interactions </vt:lpstr>
      <vt:lpstr>Incompatibility</vt:lpstr>
      <vt:lpstr>IV Drug Compatibility Chart </vt:lpstr>
      <vt:lpstr>Things to remember </vt:lpstr>
      <vt:lpstr>References: </vt:lpstr>
      <vt:lpstr>Thanks for your attention </vt:lpstr>
    </vt:vector>
  </TitlesOfParts>
  <Company>Masarykova univerzita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Jana Pistovčáková</dc:creator>
  <cp:lastModifiedBy>Alena Máchalová</cp:lastModifiedBy>
  <cp:revision>116</cp:revision>
  <cp:lastPrinted>1601-01-01T00:00:00Z</cp:lastPrinted>
  <dcterms:created xsi:type="dcterms:W3CDTF">2019-03-21T09:07:10Z</dcterms:created>
  <dcterms:modified xsi:type="dcterms:W3CDTF">2021-11-08T14:37:48Z</dcterms:modified>
</cp:coreProperties>
</file>