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61"/>
  </p:notesMasterIdLst>
  <p:handoutMasterIdLst>
    <p:handoutMasterId r:id="rId62"/>
  </p:handoutMasterIdLst>
  <p:sldIdLst>
    <p:sldId id="258" r:id="rId2"/>
    <p:sldId id="302" r:id="rId3"/>
    <p:sldId id="294" r:id="rId4"/>
    <p:sldId id="259" r:id="rId5"/>
    <p:sldId id="358" r:id="rId6"/>
    <p:sldId id="260" r:id="rId7"/>
    <p:sldId id="359" r:id="rId8"/>
    <p:sldId id="360" r:id="rId9"/>
    <p:sldId id="337" r:id="rId10"/>
    <p:sldId id="352" r:id="rId11"/>
    <p:sldId id="353" r:id="rId12"/>
    <p:sldId id="361" r:id="rId13"/>
    <p:sldId id="346" r:id="rId14"/>
    <p:sldId id="347" r:id="rId15"/>
    <p:sldId id="348" r:id="rId16"/>
    <p:sldId id="351" r:id="rId17"/>
    <p:sldId id="364" r:id="rId18"/>
    <p:sldId id="362" r:id="rId19"/>
    <p:sldId id="363" r:id="rId20"/>
    <p:sldId id="339" r:id="rId21"/>
    <p:sldId id="373" r:id="rId22"/>
    <p:sldId id="372" r:id="rId23"/>
    <p:sldId id="366" r:id="rId24"/>
    <p:sldId id="374" r:id="rId25"/>
    <p:sldId id="371" r:id="rId26"/>
    <p:sldId id="355" r:id="rId27"/>
    <p:sldId id="354" r:id="rId28"/>
    <p:sldId id="356" r:id="rId29"/>
    <p:sldId id="357" r:id="rId30"/>
    <p:sldId id="377" r:id="rId31"/>
    <p:sldId id="376" r:id="rId32"/>
    <p:sldId id="378" r:id="rId33"/>
    <p:sldId id="379" r:id="rId34"/>
    <p:sldId id="380" r:id="rId35"/>
    <p:sldId id="381" r:id="rId36"/>
    <p:sldId id="382" r:id="rId37"/>
    <p:sldId id="384" r:id="rId38"/>
    <p:sldId id="385" r:id="rId39"/>
    <p:sldId id="386" r:id="rId40"/>
    <p:sldId id="387" r:id="rId41"/>
    <p:sldId id="375" r:id="rId42"/>
    <p:sldId id="367" r:id="rId43"/>
    <p:sldId id="397" r:id="rId44"/>
    <p:sldId id="368" r:id="rId45"/>
    <p:sldId id="369" r:id="rId46"/>
    <p:sldId id="370" r:id="rId47"/>
    <p:sldId id="345" r:id="rId48"/>
    <p:sldId id="335" r:id="rId49"/>
    <p:sldId id="388" r:id="rId50"/>
    <p:sldId id="389" r:id="rId51"/>
    <p:sldId id="390" r:id="rId52"/>
    <p:sldId id="391" r:id="rId53"/>
    <p:sldId id="392" r:id="rId54"/>
    <p:sldId id="393" r:id="rId55"/>
    <p:sldId id="394" r:id="rId56"/>
    <p:sldId id="395" r:id="rId57"/>
    <p:sldId id="396" r:id="rId58"/>
    <p:sldId id="398" r:id="rId59"/>
    <p:sldId id="399" r:id="rId6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ít Weinberger" initials="V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5F7EC"/>
    <a:srgbClr val="F2EEE4"/>
    <a:srgbClr val="F7F9EE"/>
    <a:srgbClr val="0000DC"/>
    <a:srgbClr val="333333"/>
    <a:srgbClr val="660033"/>
    <a:srgbClr val="000066"/>
    <a:srgbClr val="993300"/>
    <a:srgbClr val="F01928"/>
    <a:srgbClr val="91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Střední sty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Štýl s motívom 1 - zvýrazneni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58" autoAdjust="0"/>
    <p:restoredTop sz="94249" autoAdjust="0"/>
  </p:normalViewPr>
  <p:slideViewPr>
    <p:cSldViewPr snapToGrid="0">
      <p:cViewPr varScale="1">
        <p:scale>
          <a:sx n="60" d="100"/>
          <a:sy n="60" d="100"/>
        </p:scale>
        <p:origin x="756" y="2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35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commentAuthors" Target="commentAuthors.xml"/><Relationship Id="rId68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7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6289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131621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nímek MUN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00DC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19517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cWdDwQTDdE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bxStUNvHMs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5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romopertubation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ED46F009-4C80-4455-A0D3-D32AD7219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843204"/>
            <a:ext cx="914400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Tvarožek S., </a:t>
            </a:r>
            <a:r>
              <a:rPr lang="en-GB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Meixnerová</a:t>
            </a:r>
            <a:r>
              <a:rPr lang="en-GB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I.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696" y="2561050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Calibri" panose="020F0502020204030204" pitchFamily="34" charset="0"/>
              </a:rPr>
              <a:t>Infertility</a:t>
            </a:r>
            <a:endParaRPr lang="en-GB" altLang="cs-CZ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747" y="6397011"/>
            <a:ext cx="68065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>
              <a:buNone/>
            </a:pPr>
            <a:r>
              <a:rPr lang="en-GB" alt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6E8F1D3E-ED19-45C3-8B5A-467BB9302389}"/>
              </a:ext>
            </a:extLst>
          </p:cNvPr>
          <p:cNvSpPr txBox="1"/>
          <p:nvPr/>
        </p:nvSpPr>
        <p:spPr>
          <a:xfrm>
            <a:off x="3049361" y="3263482"/>
            <a:ext cx="609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E7EFD3A5-3657-4DD5-9C12-6DF9F06A3154}"/>
              </a:ext>
            </a:extLst>
          </p:cNvPr>
          <p:cNvSpPr txBox="1"/>
          <p:nvPr/>
        </p:nvSpPr>
        <p:spPr>
          <a:xfrm>
            <a:off x="3049361" y="3263482"/>
            <a:ext cx="609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endParaRPr lang="en-GB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DF1BD3-125F-4348-B22D-785BF1B0E368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146623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lvl="0" algn="ctr">
              <a:lnSpc>
                <a:spcPct val="100000"/>
              </a:lnSpc>
              <a:defRPr/>
            </a:pPr>
            <a:r>
              <a:rPr lang="en-GB" altLang="en-US" sz="2000" kern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Gynecology and Obstetrics </a:t>
            </a:r>
          </a:p>
          <a:p>
            <a:pPr algn="ctr">
              <a:lnSpc>
                <a:spcPct val="100000"/>
              </a:lnSpc>
              <a:defRPr/>
            </a:pPr>
            <a:r>
              <a:rPr lang="en-GB" altLang="en-US" sz="2000" kern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Brno University Hospital and </a:t>
            </a:r>
          </a:p>
          <a:p>
            <a:pPr algn="ctr">
              <a:lnSpc>
                <a:spcPct val="100000"/>
              </a:lnSpc>
              <a:defRPr/>
            </a:pPr>
            <a:r>
              <a:rPr lang="en-GB" altLang="en-US" sz="2000" kern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Masaryk University, Faculty of Medicine</a:t>
            </a:r>
          </a:p>
          <a:p>
            <a:pPr algn="ctr">
              <a:lnSpc>
                <a:spcPct val="100000"/>
              </a:lnSpc>
              <a:defRPr/>
            </a:pPr>
            <a:r>
              <a:rPr kumimoji="0" lang="en-GB" altLang="en-US" sz="2000" b="0" i="0" u="none" strike="noStrike" kern="0" cap="none" spc="0" normalizeH="0" baseline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head: doc. </a:t>
            </a:r>
            <a:r>
              <a:rPr kumimoji="0" lang="en-GB" altLang="en-US" sz="2000" b="0" i="0" u="none" strike="noStrike" kern="0" cap="none" spc="0" normalizeH="0" baseline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MUDr</a:t>
            </a:r>
            <a:r>
              <a:rPr kumimoji="0" lang="en-GB" altLang="en-US" sz="2000" b="0" i="0" u="none" strike="noStrike" kern="0" cap="none" spc="0" normalizeH="0" baseline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GB" altLang="en-US" sz="2000" b="0" i="0" u="none" strike="noStrike" kern="0" cap="none" spc="0" normalizeH="0" baseline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Vít</a:t>
            </a:r>
            <a:r>
              <a:rPr kumimoji="0" lang="en-GB" altLang="en-US" sz="2000" b="0" i="0" u="none" strike="noStrike" kern="0" cap="none" spc="0" normalizeH="0" baseline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Weinberger, </a:t>
            </a:r>
            <a:r>
              <a:rPr kumimoji="0" lang="en-GB" altLang="en-US" sz="2000" b="0" i="0" u="none" strike="noStrike" kern="0" cap="none" spc="0" normalizeH="0" baseline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Ph.D</a:t>
            </a: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délník 9">
            <a:extLst>
              <a:ext uri="{FF2B5EF4-FFF2-40B4-BE49-F238E27FC236}">
                <a16:creationId xmlns:a16="http://schemas.microsoft.com/office/drawing/2014/main" id="{4DC772E8-C9DD-4401-BEEB-667EF649264F}"/>
              </a:ext>
            </a:extLst>
          </p:cNvPr>
          <p:cNvSpPr/>
          <p:nvPr/>
        </p:nvSpPr>
        <p:spPr>
          <a:xfrm>
            <a:off x="3351023" y="5267719"/>
            <a:ext cx="5896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Obstetrics and Gynecology  - lectures</a:t>
            </a:r>
            <a:endParaRPr kumimoji="0" lang="en-GB" altLang="cs-CZ" sz="2800" b="1" i="0" u="none" strike="noStrike" kern="120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220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t-267">
            <a:extLst>
              <a:ext uri="{FF2B5EF4-FFF2-40B4-BE49-F238E27FC236}">
                <a16:creationId xmlns:a16="http://schemas.microsoft.com/office/drawing/2014/main" id="{A0FD5B8B-3C52-43B6-8A33-85DE31ED6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3669" y="-1"/>
            <a:ext cx="6501546" cy="6773749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174" y="432806"/>
            <a:ext cx="2190684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Sperm</a:t>
            </a:r>
          </a:p>
        </p:txBody>
      </p:sp>
    </p:spTree>
    <p:extLst>
      <p:ext uri="{BB962C8B-B14F-4D97-AF65-F5344CB8AC3E}">
        <p14:creationId xmlns:p14="http://schemas.microsoft.com/office/powerpoint/2010/main" val="3199302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446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87187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  <a:p>
            <a:pPr algn="ctr">
              <a:lnSpc>
                <a:spcPct val="100000"/>
              </a:lnSpc>
            </a:pPr>
            <a:endParaRPr lang="en-GB" altLang="en-US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95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Semen deficiencies - nomenclature</a:t>
            </a:r>
          </a:p>
        </p:txBody>
      </p:sp>
      <p:graphicFrame>
        <p:nvGraphicFramePr>
          <p:cNvPr id="3" name="Zástupný symbol pro obsah 5">
            <a:extLst>
              <a:ext uri="{FF2B5EF4-FFF2-40B4-BE49-F238E27FC236}">
                <a16:creationId xmlns:a16="http://schemas.microsoft.com/office/drawing/2014/main" id="{72129511-7D5D-42AA-8427-5532EC322D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7829770"/>
              </p:ext>
            </p:extLst>
          </p:nvPr>
        </p:nvGraphicFramePr>
        <p:xfrm>
          <a:off x="1066800" y="2179455"/>
          <a:ext cx="10058400" cy="437083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217">
                <a:tc>
                  <a:txBody>
                    <a:bodyPr/>
                    <a:lstStyle/>
                    <a:p>
                      <a:pPr algn="l"/>
                      <a:r>
                        <a:rPr lang="cs-CZ" sz="2800" b="1" dirty="0" err="1"/>
                        <a:t>Normozoospermia</a:t>
                      </a:r>
                      <a:endParaRPr lang="cs-CZ" sz="2800" b="1" dirty="0"/>
                    </a:p>
                  </a:txBody>
                  <a:tcPr marL="91432" marR="91432" marT="45657" marB="45657"/>
                </a:tc>
                <a:tc>
                  <a:txBody>
                    <a:bodyPr/>
                    <a:lstStyle/>
                    <a:p>
                      <a:r>
                        <a:rPr lang="en-US" sz="2800" b="1" noProof="0"/>
                        <a:t>normal result</a:t>
                      </a:r>
                    </a:p>
                  </a:txBody>
                  <a:tcPr marL="91432" marR="91432" marT="45657" marB="4565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217">
                <a:tc>
                  <a:txBody>
                    <a:bodyPr/>
                    <a:lstStyle/>
                    <a:p>
                      <a:pPr algn="l"/>
                      <a:r>
                        <a:rPr lang="cs-CZ" sz="2800" b="1" dirty="0" err="1"/>
                        <a:t>Oligozoospermia</a:t>
                      </a:r>
                      <a:endParaRPr lang="cs-CZ" sz="2800" b="1" dirty="0"/>
                    </a:p>
                  </a:txBody>
                  <a:tcPr marL="91432" marR="91432" marT="45657" marB="45657"/>
                </a:tc>
                <a:tc>
                  <a:txBody>
                    <a:bodyPr/>
                    <a:lstStyle/>
                    <a:p>
                      <a:r>
                        <a:rPr lang="en-US" sz="2800" b="1" noProof="0"/>
                        <a:t>reduced concentration</a:t>
                      </a:r>
                    </a:p>
                  </a:txBody>
                  <a:tcPr marL="91432" marR="91432" marT="45657" marB="4565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217">
                <a:tc>
                  <a:txBody>
                    <a:bodyPr/>
                    <a:lstStyle/>
                    <a:p>
                      <a:pPr algn="l"/>
                      <a:r>
                        <a:rPr lang="cs-CZ" sz="2800" b="1" dirty="0" err="1"/>
                        <a:t>Asthenozoospermia</a:t>
                      </a:r>
                      <a:endParaRPr lang="cs-CZ" sz="2800" b="1" dirty="0"/>
                    </a:p>
                  </a:txBody>
                  <a:tcPr marL="91432" marR="91432" marT="45657" marB="45657"/>
                </a:tc>
                <a:tc>
                  <a:txBody>
                    <a:bodyPr/>
                    <a:lstStyle/>
                    <a:p>
                      <a:r>
                        <a:rPr lang="en-US" sz="2800" b="1" noProof="0"/>
                        <a:t>reduced sperm motility </a:t>
                      </a:r>
                    </a:p>
                  </a:txBody>
                  <a:tcPr marL="91432" marR="91432" marT="45657" marB="4565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217">
                <a:tc>
                  <a:txBody>
                    <a:bodyPr/>
                    <a:lstStyle/>
                    <a:p>
                      <a:pPr algn="l"/>
                      <a:r>
                        <a:rPr lang="cs-CZ" sz="2800" b="1" dirty="0" err="1"/>
                        <a:t>Teratozoospermia</a:t>
                      </a:r>
                      <a:endParaRPr lang="cs-CZ" sz="2800" b="1" dirty="0"/>
                    </a:p>
                  </a:txBody>
                  <a:tcPr marL="91432" marR="91432" marT="45657" marB="45657"/>
                </a:tc>
                <a:tc>
                  <a:txBody>
                    <a:bodyPr/>
                    <a:lstStyle/>
                    <a:p>
                      <a:r>
                        <a:rPr lang="en-US" sz="2800" b="1" noProof="0"/>
                        <a:t>abnormal morphology</a:t>
                      </a:r>
                    </a:p>
                  </a:txBody>
                  <a:tcPr marL="91432" marR="91432" marT="45657" marB="4565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1341">
                <a:tc>
                  <a:txBody>
                    <a:bodyPr/>
                    <a:lstStyle/>
                    <a:p>
                      <a:pPr algn="l"/>
                      <a:r>
                        <a:rPr lang="cs-CZ" sz="2800" b="1" dirty="0"/>
                        <a:t>Azoospermie</a:t>
                      </a:r>
                    </a:p>
                  </a:txBody>
                  <a:tcPr marL="91432" marR="91432" marT="45657" marB="45657"/>
                </a:tc>
                <a:tc>
                  <a:txBody>
                    <a:bodyPr/>
                    <a:lstStyle/>
                    <a:p>
                      <a:r>
                        <a:rPr lang="en-US" sz="2800" b="1" noProof="0"/>
                        <a:t>absence of spermatozoa</a:t>
                      </a:r>
                    </a:p>
                    <a:p>
                      <a:r>
                        <a:rPr lang="en-US" sz="2800" b="0" noProof="0"/>
                        <a:t>(motile sperm cell)</a:t>
                      </a:r>
                    </a:p>
                  </a:txBody>
                  <a:tcPr marL="91432" marR="91432" marT="45657" marB="4565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217">
                <a:tc>
                  <a:txBody>
                    <a:bodyPr/>
                    <a:lstStyle/>
                    <a:p>
                      <a:pPr algn="l"/>
                      <a:r>
                        <a:rPr lang="cs-CZ" sz="2800" b="1" dirty="0" err="1"/>
                        <a:t>Aspermia</a:t>
                      </a:r>
                      <a:endParaRPr lang="cs-CZ" sz="2800" b="1" dirty="0"/>
                    </a:p>
                  </a:txBody>
                  <a:tcPr marL="91432" marR="91432" marT="45657" marB="45657"/>
                </a:tc>
                <a:tc>
                  <a:txBody>
                    <a:bodyPr/>
                    <a:lstStyle/>
                    <a:p>
                      <a:r>
                        <a:rPr lang="en-US" sz="2800" b="1" noProof="0" dirty="0"/>
                        <a:t>complete lack of semen </a:t>
                      </a:r>
                    </a:p>
                  </a:txBody>
                  <a:tcPr marL="91432" marR="91432" marT="45657" marB="4565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2843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B14054DA-122E-485A-98C7-6B5BD775F7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err="1"/>
              <a:t>Jméno</a:t>
            </a:r>
            <a:r>
              <a:rPr lang="en-GB" dirty="0"/>
              <a:t> </a:t>
            </a:r>
            <a:r>
              <a:rPr lang="en-GB" dirty="0" err="1"/>
              <a:t>předkládajícího</a:t>
            </a:r>
            <a:r>
              <a:rPr lang="en-GB" dirty="0"/>
              <a:t> </a:t>
            </a:r>
            <a:r>
              <a:rPr lang="en-GB" dirty="0" err="1"/>
              <a:t>proděkana</a:t>
            </a:r>
            <a:r>
              <a:rPr lang="en-GB" dirty="0"/>
              <a:t> s </a:t>
            </a:r>
            <a:r>
              <a:rPr lang="en-GB" dirty="0" err="1"/>
              <a:t>tituly</a:t>
            </a:r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F0D4775-4333-4B93-9023-F64E8273B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DC6EC848-26CA-4CFE-9591-D5A4CBCF69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Endoskop_2019-10-22_14-41-38">
            <a:hlinkClick r:id="" action="ppaction://media"/>
            <a:extLst>
              <a:ext uri="{FF2B5EF4-FFF2-40B4-BE49-F238E27FC236}">
                <a16:creationId xmlns:a16="http://schemas.microsoft.com/office/drawing/2014/main" id="{BC649C3C-447A-49F1-8209-587650AFB6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1590EC63-70C3-4F58-A183-81E00064E866}"/>
              </a:ext>
            </a:extLst>
          </p:cNvPr>
          <p:cNvSpPr txBox="1"/>
          <p:nvPr/>
        </p:nvSpPr>
        <p:spPr>
          <a:xfrm>
            <a:off x="0" y="6228000"/>
            <a:ext cx="3623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FF00"/>
                </a:solidFill>
              </a:rPr>
              <a:t>Chromopertubation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0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normovar">
            <a:extLst>
              <a:ext uri="{FF2B5EF4-FFF2-40B4-BE49-F238E27FC236}">
                <a16:creationId xmlns:a16="http://schemas.microsoft.com/office/drawing/2014/main" id="{F59798AA-4B18-4809-86D0-EF7E3C4F1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07" y="7472"/>
            <a:ext cx="9116385" cy="685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2697" y="29478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Normal ovary</a:t>
            </a:r>
          </a:p>
        </p:txBody>
      </p:sp>
    </p:spTree>
    <p:extLst>
      <p:ext uri="{BB962C8B-B14F-4D97-AF65-F5344CB8AC3E}">
        <p14:creationId xmlns:p14="http://schemas.microsoft.com/office/powerpoint/2010/main" val="3681081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istovar 1">
            <a:extLst>
              <a:ext uri="{FF2B5EF4-FFF2-40B4-BE49-F238E27FC236}">
                <a16:creationId xmlns:a16="http://schemas.microsoft.com/office/drawing/2014/main" id="{EF6D7404-0CAA-469E-B48A-534191A78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2697" y="29478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Streak ovary (Turner </a:t>
            </a:r>
            <a:r>
              <a:rPr lang="en-GB" altLang="cs-CZ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</a:t>
            </a:r>
            <a:r>
              <a:rPr lang="en-GB" alt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972939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ypochemo">
            <a:extLst>
              <a:ext uri="{FF2B5EF4-FFF2-40B4-BE49-F238E27FC236}">
                <a16:creationId xmlns:a16="http://schemas.microsoft.com/office/drawing/2014/main" id="{4662A910-CA8C-42BB-8695-B6FE2E153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6213" y="5757"/>
            <a:ext cx="9139573" cy="6852243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2697" y="29478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Ovary after chemotherapy</a:t>
            </a:r>
          </a:p>
        </p:txBody>
      </p:sp>
    </p:spTree>
    <p:extLst>
      <p:ext uri="{BB962C8B-B14F-4D97-AF65-F5344CB8AC3E}">
        <p14:creationId xmlns:p14="http://schemas.microsoft.com/office/powerpoint/2010/main" val="3184112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var 2">
            <a:extLst>
              <a:ext uri="{FF2B5EF4-FFF2-40B4-BE49-F238E27FC236}">
                <a16:creationId xmlns:a16="http://schemas.microsoft.com/office/drawing/2014/main" id="{986A1A78-E340-45ED-96C3-1FE3D8369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914400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2697" y="29478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Ovary after o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varian cyst removal</a:t>
            </a:r>
            <a:endParaRPr lang="en-GB" altLang="cs-CZ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83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acto">
            <a:extLst>
              <a:ext uri="{FF2B5EF4-FFF2-40B4-BE49-F238E27FC236}">
                <a16:creationId xmlns:a16="http://schemas.microsoft.com/office/drawing/2014/main" id="{259CF70D-2ABB-4647-826F-89FD0BE2F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28" y="8421"/>
            <a:ext cx="9135943" cy="684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2697" y="29478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Sactosalpinx</a:t>
            </a:r>
            <a:endParaRPr lang="en-GB" altLang="cs-CZ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549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édium 2" title="Sono HSG Procedure with ABBI showing bubbles in the uterus">
            <a:hlinkClick r:id="" action="ppaction://media"/>
            <a:extLst>
              <a:ext uri="{FF2B5EF4-FFF2-40B4-BE49-F238E27FC236}">
                <a16:creationId xmlns:a16="http://schemas.microsoft.com/office/drawing/2014/main" id="{15E76C6D-DDEE-4745-848F-24191DC384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 t="17402"/>
          <a:stretch/>
        </p:blipFill>
        <p:spPr>
          <a:xfrm>
            <a:off x="1443487" y="102159"/>
            <a:ext cx="10748513" cy="6653681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96" y="0"/>
            <a:ext cx="12192000" cy="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SONO HSG</a:t>
            </a:r>
          </a:p>
        </p:txBody>
      </p:sp>
    </p:spTree>
    <p:extLst>
      <p:ext uri="{BB962C8B-B14F-4D97-AF65-F5344CB8AC3E}">
        <p14:creationId xmlns:p14="http://schemas.microsoft.com/office/powerpoint/2010/main" val="68237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Sono HSG Procedure with ABBI showing bubbles exiting fimbriae">
            <a:hlinkClick r:id="" action="ppaction://media"/>
            <a:extLst>
              <a:ext uri="{FF2B5EF4-FFF2-40B4-BE49-F238E27FC236}">
                <a16:creationId xmlns:a16="http://schemas.microsoft.com/office/drawing/2014/main" id="{95E24D0F-E370-461E-A763-7D2E649829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 t="17150"/>
          <a:stretch/>
        </p:blipFill>
        <p:spPr>
          <a:xfrm>
            <a:off x="1007493" y="70424"/>
            <a:ext cx="10931465" cy="6787576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2" y="0"/>
            <a:ext cx="12192000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SONO HSG - fimbriae</a:t>
            </a:r>
          </a:p>
        </p:txBody>
      </p:sp>
    </p:spTree>
    <p:extLst>
      <p:ext uri="{BB962C8B-B14F-4D97-AF65-F5344CB8AC3E}">
        <p14:creationId xmlns:p14="http://schemas.microsoft.com/office/powerpoint/2010/main" val="138672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48193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Fertility</a:t>
            </a:r>
            <a:r>
              <a:rPr lang="en-GB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biological ability to conceive within 6–9 months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  <a:r>
              <a:rPr lang="en-GB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disability to </a:t>
            </a:r>
            <a:r>
              <a:rPr lang="en-GB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concieve</a:t>
            </a:r>
            <a:r>
              <a:rPr lang="en-GB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12 months of unprotected sex</a:t>
            </a:r>
            <a:r>
              <a:rPr lang="en-GB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endParaRPr lang="en-GB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15–20 % couples, rapidly growing incidence in last decades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evaluation should begin after 6 months of trying unsuccessfully to conceive</a:t>
            </a:r>
          </a:p>
        </p:txBody>
      </p:sp>
    </p:spTree>
    <p:extLst>
      <p:ext uri="{BB962C8B-B14F-4D97-AF65-F5344CB8AC3E}">
        <p14:creationId xmlns:p14="http://schemas.microsoft.com/office/powerpoint/2010/main" val="1069781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Assisted reproduction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48574" y="2887682"/>
            <a:ext cx="119332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 procedures used primarily to </a:t>
            </a: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 infertility</a:t>
            </a:r>
          </a:p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procedure that involves the </a:t>
            </a: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handling of eggs, sperm, </a:t>
            </a:r>
          </a:p>
          <a:p>
            <a:pPr eaLnBrk="1" fontAlgn="auto" hangingPunct="1">
              <a:spcAft>
                <a:spcPts val="0"/>
              </a:spcAft>
              <a:tabLst>
                <a:tab pos="534988" algn="l"/>
              </a:tabLst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or both, outside the human body</a:t>
            </a:r>
          </a:p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includes artificial insemination, intrauterine insemination, </a:t>
            </a:r>
          </a:p>
          <a:p>
            <a:pPr eaLnBrk="1" fontAlgn="auto" hangingPunct="1">
              <a:spcAft>
                <a:spcPts val="0"/>
              </a:spcAft>
              <a:tabLst>
                <a:tab pos="534988" algn="l"/>
              </a:tabLst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in vitro fertilization, and ovarian stimulation </a:t>
            </a:r>
            <a:endParaRPr lang="en-GB" altLang="cs-CZ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GB" altLang="cs-CZ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102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939E3437-F5E8-4E1B-900B-58D7C74D6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65" y="4081684"/>
            <a:ext cx="4330035" cy="2776316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975689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Assisted reproduction methods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246865" y="1971284"/>
            <a:ext cx="11945135" cy="378565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Ovulation induction (stimulation)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insemination (IUI) – </a:t>
            </a:r>
            <a:r>
              <a:rPr lang="en-GB" altLang="cs-CZ" sz="3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of sperm into uterus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In-vitro fertilisation (IVF)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Preimplantation genetic diagnosis (PGD)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Donor conception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Surrogacy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GB" altLang="cs-CZ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09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vitro fertilisation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189781" y="2529166"/>
            <a:ext cx="12002219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process of fertilisation outside the body (in vitro/glass)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stimulating</a:t>
            </a: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woman‘s ovulatory process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Retrieving</a:t>
            </a: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oocytes</a:t>
            </a: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ovaries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 and oocytes </a:t>
            </a: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placed in a liquid culture to </a:t>
            </a: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fertilise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Embryo</a:t>
            </a: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culture</a:t>
            </a: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embryo is growing in an artificial medium</a:t>
            </a:r>
            <a:endParaRPr lang="en-GB"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Embryo</a:t>
            </a: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transfer/frozen embryo transfer</a:t>
            </a: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(to a uterus)</a:t>
            </a:r>
          </a:p>
        </p:txBody>
      </p:sp>
    </p:spTree>
    <p:extLst>
      <p:ext uri="{BB962C8B-B14F-4D97-AF65-F5344CB8AC3E}">
        <p14:creationId xmlns:p14="http://schemas.microsoft.com/office/powerpoint/2010/main" val="2274512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6240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Ovulation induction (stimulation)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50382" y="2174893"/>
            <a:ext cx="11864196" cy="39703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Woman is not ovulating or not ovulating regularly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Taking a hormone medication to stimulate ovulation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 to hormones is monitored with US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Timing of intercourse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beginning of </a:t>
            </a: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IVF cycle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Th: </a:t>
            </a:r>
            <a:r>
              <a:rPr lang="en-GB" altLang="cs-CZ" sz="3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clomifen</a:t>
            </a: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citrate, FSH, </a:t>
            </a:r>
            <a:r>
              <a:rPr lang="en-GB" altLang="cs-CZ" sz="3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hCG</a:t>
            </a: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monitored by US </a:t>
            </a:r>
            <a:r>
              <a:rPr lang="en-GB" altLang="cs-CZ" sz="3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folliculometry</a:t>
            </a:r>
            <a:endParaRPr lang="en-GB" altLang="cs-CZ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 descr="folikulometrie">
            <a:extLst>
              <a:ext uri="{FF2B5EF4-FFF2-40B4-BE49-F238E27FC236}">
                <a16:creationId xmlns:a16="http://schemas.microsoft.com/office/drawing/2014/main" id="{551F6D13-088E-4760-9241-0BAE27B2A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313" y="3934456"/>
            <a:ext cx="3617343" cy="292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224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6240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Oocyte retrieval/egg collection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50382" y="3005890"/>
            <a:ext cx="11864196" cy="230832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transvaginal oocyte retrieval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removing oocytes from the ovary</a:t>
            </a:r>
          </a:p>
          <a:p>
            <a:pPr>
              <a:tabLst>
                <a:tab pos="620713" algn="l"/>
              </a:tabLst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in order to  enable </a:t>
            </a: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fertilisation</a:t>
            </a: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</a:t>
            </a:r>
          </a:p>
          <a:p>
            <a:pPr>
              <a:tabLst>
                <a:tab pos="620713" algn="l"/>
              </a:tabLst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to egg freezing </a:t>
            </a: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(cryopreservation)</a:t>
            </a:r>
          </a:p>
        </p:txBody>
      </p:sp>
      <p:pic>
        <p:nvPicPr>
          <p:cNvPr id="3" name="Picture 3" descr="punkce">
            <a:extLst>
              <a:ext uri="{FF2B5EF4-FFF2-40B4-BE49-F238E27FC236}">
                <a16:creationId xmlns:a16="http://schemas.microsoft.com/office/drawing/2014/main" id="{65579A0F-4A77-481A-AD85-7331A3CBE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475" y="2114499"/>
            <a:ext cx="4744103" cy="474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008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296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Sperm retrieval techniques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83080" y="2272129"/>
            <a:ext cx="1193320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cs-CZ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Microsurgical method of sperm extraction MESA, TESE</a:t>
            </a:r>
          </a:p>
          <a:p>
            <a:pPr>
              <a:defRPr/>
            </a:pPr>
            <a:endParaRPr lang="en-GB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Obstructive azoospermia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microsurgical epididymal sperm aspiration – MESA</a:t>
            </a:r>
          </a:p>
          <a:p>
            <a:pPr eaLnBrk="1" hangingPunct="1">
              <a:defRPr/>
            </a:pPr>
            <a:endParaRPr lang="en-GB" sz="3600" dirty="0"/>
          </a:p>
          <a:p>
            <a:pPr>
              <a:defRPr/>
            </a:pPr>
            <a:r>
              <a:rPr lang="en-GB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obstructive azoospermia</a:t>
            </a:r>
          </a:p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testicular sperm extraction – TESE</a:t>
            </a:r>
            <a:endParaRPr lang="en-GB" altLang="cs-CZ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GB" altLang="cs-CZ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0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68" y="1704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defRPr/>
            </a:pPr>
            <a:r>
              <a:rPr lang="en-GB" altLang="cs-CZ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Microsurgical epididymal sperm aspiration – MESA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258792" y="2935744"/>
            <a:ext cx="11933208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case of </a:t>
            </a:r>
            <a:r>
              <a:rPr lang="en-GB" altLang="cs-CZ" sz="36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oclusion</a:t>
            </a: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between epididymis and urethra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 3 cm long scrotal incision, under general </a:t>
            </a:r>
            <a:r>
              <a:rPr lang="en-GB" altLang="cs-CZ" sz="36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anesthesia</a:t>
            </a:r>
            <a:endParaRPr lang="en-GB" altLang="cs-CZ"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 is aspired from the ducts </a:t>
            </a:r>
            <a:r>
              <a:rPr lang="en-GB" sz="36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 pipette</a:t>
            </a:r>
            <a:endParaRPr lang="en-GB" altLang="cs-CZ"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09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2697" y="29478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MESA</a:t>
            </a:r>
            <a:endParaRPr lang="en-GB" altLang="cs-CZ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3" descr="OBR4">
            <a:extLst>
              <a:ext uri="{FF2B5EF4-FFF2-40B4-BE49-F238E27FC236}">
                <a16:creationId xmlns:a16="http://schemas.microsoft.com/office/drawing/2014/main" id="{997D959B-87DA-4399-9244-7FDE23915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053" y="1520436"/>
            <a:ext cx="4485736" cy="5337564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7" name="Picture 4" descr="OBR5">
            <a:extLst>
              <a:ext uri="{FF2B5EF4-FFF2-40B4-BE49-F238E27FC236}">
                <a16:creationId xmlns:a16="http://schemas.microsoft.com/office/drawing/2014/main" id="{1ED2AFCE-F923-45C4-95C1-65A232276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2809" y="1520436"/>
            <a:ext cx="6237138" cy="534013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20160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228" y="1508611"/>
            <a:ext cx="7635543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defRPr/>
            </a:pPr>
            <a:r>
              <a:rPr lang="en-GB" altLang="cs-CZ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Testicular sperm extraction – TESE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6815" y="2318523"/>
            <a:ext cx="12002219" cy="390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ts val="5000"/>
              </a:lnSpc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case of no sperm was retrieved from MESA technique</a:t>
            </a:r>
          </a:p>
          <a:p>
            <a:pPr marL="571500" indent="-571500">
              <a:lnSpc>
                <a:spcPts val="5000"/>
              </a:lnSpc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allows for extracting sperm cells (if they are present)        from the ducts of the germinal epithelium </a:t>
            </a:r>
          </a:p>
          <a:p>
            <a:pPr marL="571500" indent="-571500">
              <a:lnSpc>
                <a:spcPts val="5000"/>
              </a:lnSpc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 the previous MESA procedure</a:t>
            </a:r>
          </a:p>
          <a:p>
            <a:pPr marL="571500" indent="-571500">
              <a:lnSpc>
                <a:spcPts val="5000"/>
              </a:lnSpc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incisions are made in the testicular sheets</a:t>
            </a:r>
          </a:p>
          <a:p>
            <a:pPr marL="571500" indent="-571500">
              <a:lnSpc>
                <a:spcPts val="5000"/>
              </a:lnSpc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little of the testicular tissue is retrieved</a:t>
            </a:r>
          </a:p>
        </p:txBody>
      </p:sp>
    </p:spTree>
    <p:extLst>
      <p:ext uri="{BB962C8B-B14F-4D97-AF65-F5344CB8AC3E}">
        <p14:creationId xmlns:p14="http://schemas.microsoft.com/office/powerpoint/2010/main" val="306763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4792F99F-E35A-42DD-AE98-FEC12DA59C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0" t="38511" r="49136"/>
          <a:stretch/>
        </p:blipFill>
        <p:spPr>
          <a:xfrm>
            <a:off x="0" y="337593"/>
            <a:ext cx="6591820" cy="618397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1076C88E-2557-42FF-B7BA-B471D929A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1" t="5865" r="3317" b="4608"/>
          <a:stretch/>
        </p:blipFill>
        <p:spPr>
          <a:xfrm>
            <a:off x="6493938" y="336429"/>
            <a:ext cx="5463396" cy="6521571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9636" y="-34506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MESA/TESE</a:t>
            </a:r>
            <a:endParaRPr lang="en-GB" altLang="cs-CZ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486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Fertility – physiology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285619"/>
            <a:ext cx="117562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Ovulation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Oocyte migration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 penetration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Fertilization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Embryo migration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Implantation in uterine cavity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GB" altLang="cs-CZ" sz="36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045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vitro fertilisation – advanced techniques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79976"/>
            <a:ext cx="11756250" cy="39703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Intracytoplasmic sperm injection (ICSI)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injection of a single sperm into each oocyte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Preselected</a:t>
            </a: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Intracytoplasmic sperm injection (PICSI)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transferring specially selected sperm 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 exhibits positive binding to hyaluronan gel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Hyaluronan is an important component of </a:t>
            </a:r>
            <a:r>
              <a:rPr lang="en-GB" sz="3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oocyt</a:t>
            </a: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layer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GB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vitro fertilisation – advanced techniques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62309" y="2080385"/>
            <a:ext cx="11555371" cy="45243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en-GB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activated cell sorting (MACS)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selecting damaged </a:t>
            </a:r>
            <a:r>
              <a:rPr lang="en-GB" sz="3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spermatozoas</a:t>
            </a: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higher number of fragmented DNA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Assisted Hatching (AH)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Embryo is surrounded by a hard layer of cell – zona pellucida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small crack in the zona </a:t>
            </a:r>
            <a:r>
              <a:rPr lang="en-GB" sz="3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pelludica</a:t>
            </a:r>
            <a:endParaRPr lang="en-GB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 help an embryo implant in the uterus </a:t>
            </a:r>
          </a:p>
        </p:txBody>
      </p:sp>
    </p:spTree>
    <p:extLst>
      <p:ext uri="{BB962C8B-B14F-4D97-AF65-F5344CB8AC3E}">
        <p14:creationId xmlns:p14="http://schemas.microsoft.com/office/powerpoint/2010/main" val="3006877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8988" y="1036655"/>
            <a:ext cx="192699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Zygote</a:t>
            </a:r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2384A3E2-363B-424A-8F10-1B5B89BB2A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602204"/>
              </p:ext>
            </p:extLst>
          </p:nvPr>
        </p:nvGraphicFramePr>
        <p:xfrm>
          <a:off x="0" y="1939097"/>
          <a:ext cx="5224968" cy="4918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hoto Editor Photo" r:id="rId3" imgW="4552381" imgH="4285714" progId="MSPhotoEd.3">
                  <p:embed/>
                </p:oleObj>
              </mc:Choice>
              <mc:Fallback>
                <p:oleObj name="Photo Editor Photo" r:id="rId3" imgW="4552381" imgH="4285714" progId="MSPhotoEd.3">
                  <p:embed/>
                  <p:pic>
                    <p:nvPicPr>
                      <p:cNvPr id="9" name="Object 2">
                        <a:extLst>
                          <a:ext uri="{FF2B5EF4-FFF2-40B4-BE49-F238E27FC236}">
                            <a16:creationId xmlns:a16="http://schemas.microsoft.com/office/drawing/2014/main" id="{2384A3E2-363B-424A-8F10-1B5B89BB2A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39097"/>
                        <a:ext cx="5224968" cy="49189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F4113E03-0EF9-40B1-A107-37F5A081A2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704895"/>
              </p:ext>
            </p:extLst>
          </p:nvPr>
        </p:nvGraphicFramePr>
        <p:xfrm>
          <a:off x="5037826" y="1939097"/>
          <a:ext cx="7154174" cy="4918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hoto Editor Photo" r:id="rId5" imgW="2619048" imgH="1800476" progId="MSPhotoEd.3">
                  <p:embed/>
                </p:oleObj>
              </mc:Choice>
              <mc:Fallback>
                <p:oleObj name="Photo Editor Photo" r:id="rId5" imgW="2619048" imgH="1800476" progId="MSPhotoEd.3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F4113E03-0EF9-40B1-A107-37F5A081A2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7826" y="1939097"/>
                        <a:ext cx="7154174" cy="49189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lokTextu 10">
            <a:extLst>
              <a:ext uri="{FF2B5EF4-FFF2-40B4-BE49-F238E27FC236}">
                <a16:creationId xmlns:a16="http://schemas.microsoft.com/office/drawing/2014/main" id="{5973BE6F-9C75-4961-871D-03FAF4D5475F}"/>
              </a:ext>
            </a:extLst>
          </p:cNvPr>
          <p:cNvSpPr txBox="1"/>
          <p:nvPr/>
        </p:nvSpPr>
        <p:spPr>
          <a:xfrm>
            <a:off x="5104197" y="615658"/>
            <a:ext cx="70878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8-cell embryo after 72-hour-long cultivation</a:t>
            </a:r>
            <a:endParaRPr lang="en-GB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21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669" y="1047822"/>
            <a:ext cx="29203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Blastocyst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5973BE6F-9C75-4961-871D-03FAF4D5475F}"/>
              </a:ext>
            </a:extLst>
          </p:cNvPr>
          <p:cNvSpPr txBox="1"/>
          <p:nvPr/>
        </p:nvSpPr>
        <p:spPr>
          <a:xfrm>
            <a:off x="8226960" y="1047822"/>
            <a:ext cx="1572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ICSI</a:t>
            </a:r>
            <a:endParaRPr lang="en-GB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 descr="BLASTOC2">
            <a:extLst>
              <a:ext uri="{FF2B5EF4-FFF2-40B4-BE49-F238E27FC236}">
                <a16:creationId xmlns:a16="http://schemas.microsoft.com/office/drawing/2014/main" id="{706EECD4-BF82-40C0-9E45-FBB870233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39097"/>
            <a:ext cx="6483497" cy="491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icsi">
            <a:extLst>
              <a:ext uri="{FF2B5EF4-FFF2-40B4-BE49-F238E27FC236}">
                <a16:creationId xmlns:a16="http://schemas.microsoft.com/office/drawing/2014/main" id="{20138C14-A26D-4398-94CA-7922BA873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883" y="1891977"/>
            <a:ext cx="6809117" cy="496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307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9668" y="1397164"/>
            <a:ext cx="6446075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Micromanipulation pipettes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5973BE6F-9C75-4961-871D-03FAF4D5475F}"/>
              </a:ext>
            </a:extLst>
          </p:cNvPr>
          <p:cNvSpPr txBox="1"/>
          <p:nvPr/>
        </p:nvSpPr>
        <p:spPr>
          <a:xfrm>
            <a:off x="8865315" y="1402407"/>
            <a:ext cx="1572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ICSI</a:t>
            </a:r>
            <a:endParaRPr lang="en-GB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8FF06864-2E4A-4421-83C4-B38CD095AE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018566"/>
              </p:ext>
            </p:extLst>
          </p:nvPr>
        </p:nvGraphicFramePr>
        <p:xfrm>
          <a:off x="-1" y="2242869"/>
          <a:ext cx="6446077" cy="4615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Photo Editor Photo" r:id="rId3" imgW="4629796" imgH="3315163" progId="MSPhotoEd.3">
                  <p:embed/>
                </p:oleObj>
              </mc:Choice>
              <mc:Fallback>
                <p:oleObj name="Photo Editor Photo" r:id="rId3" imgW="4629796" imgH="3315163" progId="MSPhotoEd.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8FF06864-2E4A-4421-83C4-B38CD095AE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2242869"/>
                        <a:ext cx="6446077" cy="46151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40FA7411-CE38-4DF6-9889-7819E602A2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622683"/>
              </p:ext>
            </p:extLst>
          </p:nvPr>
        </p:nvGraphicFramePr>
        <p:xfrm>
          <a:off x="6446076" y="2242868"/>
          <a:ext cx="5699643" cy="4615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Photo Editor Photo" r:id="rId5" imgW="1952898" imgH="1580952" progId="MSPhotoEd.3">
                  <p:embed/>
                </p:oleObj>
              </mc:Choice>
              <mc:Fallback>
                <p:oleObj name="Photo Editor Photo" r:id="rId5" imgW="1952898" imgH="1580952" progId="MSPhotoEd.3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40FA7411-CE38-4DF6-9889-7819E602A2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6076" y="2242868"/>
                        <a:ext cx="5699643" cy="46151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9827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732" y="744281"/>
            <a:ext cx="11239721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Sperm selection – hyaluronan acid binding for PICSI</a:t>
            </a:r>
          </a:p>
        </p:txBody>
      </p:sp>
      <p:pic>
        <p:nvPicPr>
          <p:cNvPr id="2" name="Picture 2" descr="PICSIuprav">
            <a:extLst>
              <a:ext uri="{FF2B5EF4-FFF2-40B4-BE49-F238E27FC236}">
                <a16:creationId xmlns:a16="http://schemas.microsoft.com/office/drawing/2014/main" id="{D1CC82C5-4BAF-4636-A02F-97897F175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85" y="2160588"/>
            <a:ext cx="5567515" cy="46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Obr2">
            <a:extLst>
              <a:ext uri="{FF2B5EF4-FFF2-40B4-BE49-F238E27FC236}">
                <a16:creationId xmlns:a16="http://schemas.microsoft.com/office/drawing/2014/main" id="{CEBA1A57-3DD7-4A11-BB7F-6C8472D6F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8688" r="5161" b="10002"/>
          <a:stretch/>
        </p:blipFill>
        <p:spPr bwMode="auto">
          <a:xfrm>
            <a:off x="178410" y="2401453"/>
            <a:ext cx="6446075" cy="445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422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139" y="300398"/>
            <a:ext cx="11239721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Assisted hatching (AH)</a:t>
            </a:r>
          </a:p>
        </p:txBody>
      </p:sp>
      <p:pic>
        <p:nvPicPr>
          <p:cNvPr id="4" name="Picture 3" descr="asisthatch">
            <a:extLst>
              <a:ext uri="{FF2B5EF4-FFF2-40B4-BE49-F238E27FC236}">
                <a16:creationId xmlns:a16="http://schemas.microsoft.com/office/drawing/2014/main" id="{70E34475-DF6D-4A6C-B0D3-57BC9A979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4" b="12308"/>
          <a:stretch/>
        </p:blipFill>
        <p:spPr bwMode="auto">
          <a:xfrm>
            <a:off x="0" y="1296140"/>
            <a:ext cx="4996023" cy="556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536423DD-4A45-4738-9FB0-3F870D646B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715391"/>
              </p:ext>
            </p:extLst>
          </p:nvPr>
        </p:nvGraphicFramePr>
        <p:xfrm>
          <a:off x="4762400" y="1296140"/>
          <a:ext cx="7429600" cy="5561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Photo Editor Photo" r:id="rId4" imgW="1666667" imgH="1247619" progId="MSPhotoEd.3">
                  <p:embed/>
                </p:oleObj>
              </mc:Choice>
              <mc:Fallback>
                <p:oleObj name="Photo Editor Photo" r:id="rId4" imgW="1666667" imgH="1247619" progId="MSPhotoEd.3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536423DD-4A45-4738-9FB0-3F870D646B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400" y="1296140"/>
                        <a:ext cx="7429600" cy="55618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7527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139" y="455674"/>
            <a:ext cx="11239721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Pre-implantation diagnosis (PGD)</a:t>
            </a:r>
          </a:p>
        </p:txBody>
      </p:sp>
      <p:pic>
        <p:nvPicPr>
          <p:cNvPr id="2" name="Picture 2" descr="pgd1">
            <a:extLst>
              <a:ext uri="{FF2B5EF4-FFF2-40B4-BE49-F238E27FC236}">
                <a16:creationId xmlns:a16="http://schemas.microsoft.com/office/drawing/2014/main" id="{B40358F2-BB46-463C-B96C-B0F26A44A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2" b="7402"/>
          <a:stretch/>
        </p:blipFill>
        <p:spPr bwMode="auto">
          <a:xfrm>
            <a:off x="0" y="3848955"/>
            <a:ext cx="5089585" cy="300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9">
            <a:extLst>
              <a:ext uri="{FF2B5EF4-FFF2-40B4-BE49-F238E27FC236}">
                <a16:creationId xmlns:a16="http://schemas.microsoft.com/office/drawing/2014/main" id="{E2DC0A7F-58E7-4A05-96B3-387A51CE3773}"/>
              </a:ext>
            </a:extLst>
          </p:cNvPr>
          <p:cNvSpPr/>
          <p:nvPr/>
        </p:nvSpPr>
        <p:spPr>
          <a:xfrm>
            <a:off x="129395" y="1586545"/>
            <a:ext cx="119332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 genetic profiling of embryos prior to implantation </a:t>
            </a:r>
          </a:p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sampling on single cell taken from developing embryo</a:t>
            </a:r>
          </a:p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takes place on the 5th day of the embryo’s development</a:t>
            </a:r>
            <a:endParaRPr lang="en-GB" altLang="cs-CZ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E32BE556-AE28-49E6-BC17-0CFA75580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85" y="3848954"/>
            <a:ext cx="7069444" cy="300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72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BC060652-6D4C-4210-BFF0-5C4EEF0203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795" y="2420692"/>
            <a:ext cx="2958205" cy="4437308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139" y="455674"/>
            <a:ext cx="11239721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Cryoconservation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(cryopreservation)</a:t>
            </a:r>
          </a:p>
        </p:txBody>
      </p:sp>
      <p:sp>
        <p:nvSpPr>
          <p:cNvPr id="6" name="Obdélník 9">
            <a:extLst>
              <a:ext uri="{FF2B5EF4-FFF2-40B4-BE49-F238E27FC236}">
                <a16:creationId xmlns:a16="http://schemas.microsoft.com/office/drawing/2014/main" id="{E2DC0A7F-58E7-4A05-96B3-387A51CE3773}"/>
              </a:ext>
            </a:extLst>
          </p:cNvPr>
          <p:cNvSpPr/>
          <p:nvPr/>
        </p:nvSpPr>
        <p:spPr>
          <a:xfrm>
            <a:off x="129395" y="1586545"/>
            <a:ext cx="119332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of freezing and storing embryos</a:t>
            </a:r>
          </a:p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an additional chance for pregnancy</a:t>
            </a:r>
          </a:p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saving embryos before certain treatments</a:t>
            </a:r>
            <a:endParaRPr lang="en-GB" altLang="cs-CZ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3" descr="KRYO">
            <a:extLst>
              <a:ext uri="{FF2B5EF4-FFF2-40B4-BE49-F238E27FC236}">
                <a16:creationId xmlns:a16="http://schemas.microsoft.com/office/drawing/2014/main" id="{CBC152B6-B608-4148-8C78-9E9680F04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30" y="3517130"/>
            <a:ext cx="5037827" cy="326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508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138" y="751977"/>
            <a:ext cx="11239721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Donor conception</a:t>
            </a:r>
          </a:p>
        </p:txBody>
      </p:sp>
      <p:sp>
        <p:nvSpPr>
          <p:cNvPr id="6" name="Obdélník 9">
            <a:extLst>
              <a:ext uri="{FF2B5EF4-FFF2-40B4-BE49-F238E27FC236}">
                <a16:creationId xmlns:a16="http://schemas.microsoft.com/office/drawing/2014/main" id="{E2DC0A7F-58E7-4A05-96B3-387A51CE3773}"/>
              </a:ext>
            </a:extLst>
          </p:cNvPr>
          <p:cNvSpPr/>
          <p:nvPr/>
        </p:nvSpPr>
        <p:spPr>
          <a:xfrm>
            <a:off x="129395" y="1966107"/>
            <a:ext cx="119332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eggs, sperm or embryos or both (double donation) from donors are used in order to conceive</a:t>
            </a:r>
          </a:p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cs-CZ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used in IUI or IVF</a:t>
            </a:r>
          </a:p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cs-CZ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donation is voluntary and anonymous</a:t>
            </a:r>
          </a:p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cs-CZ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donor characteristics may be known (skin hair and eye </a:t>
            </a:r>
            <a:r>
              <a:rPr lang="en-GB" altLang="cs-CZ" sz="4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  <a:r>
              <a:rPr lang="en-GB" altLang="cs-CZ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– try to find the best match </a:t>
            </a:r>
          </a:p>
        </p:txBody>
      </p:sp>
    </p:spTree>
    <p:extLst>
      <p:ext uri="{BB962C8B-B14F-4D97-AF65-F5344CB8AC3E}">
        <p14:creationId xmlns:p14="http://schemas.microsoft.com/office/powerpoint/2010/main" val="544849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4320" y="858486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Infertility causes</a:t>
            </a:r>
          </a:p>
        </p:txBody>
      </p:sp>
      <p:sp>
        <p:nvSpPr>
          <p:cNvPr id="3" name="Obdélník 9">
            <a:extLst>
              <a:ext uri="{FF2B5EF4-FFF2-40B4-BE49-F238E27FC236}">
                <a16:creationId xmlns:a16="http://schemas.microsoft.com/office/drawing/2014/main" id="{04A9DCCB-FD8D-4ADC-88D3-B2E5039CEB65}"/>
              </a:ext>
            </a:extLst>
          </p:cNvPr>
          <p:cNvSpPr/>
          <p:nvPr/>
        </p:nvSpPr>
        <p:spPr>
          <a:xfrm>
            <a:off x="608278" y="1567014"/>
            <a:ext cx="1175625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cs-CZ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Male factor (40%)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Abnormal sperm production or function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GB" altLang="cs-CZ" sz="32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undescent</a:t>
            </a:r>
            <a:r>
              <a:rPr lang="en-GB" altLang="cs-CZ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testicles, genetic defect, DM, infection, mumps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 delivery problems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GB" altLang="cs-CZ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premature ejaculation, cystic fibrosis, blockage of testicles, damage/injury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related to cancer treatment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GB" altLang="cs-CZ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radiation, chemotherapy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Immunological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autoimmunity to own sperm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GB" altLang="cs-CZ" sz="28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277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18A39F41-5E3B-4561-8AAB-1D8B9564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138" y="751977"/>
            <a:ext cx="11239721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Surrogacy</a:t>
            </a:r>
          </a:p>
        </p:txBody>
      </p:sp>
      <p:sp>
        <p:nvSpPr>
          <p:cNvPr id="6" name="Obdélník 9">
            <a:extLst>
              <a:ext uri="{FF2B5EF4-FFF2-40B4-BE49-F238E27FC236}">
                <a16:creationId xmlns:a16="http://schemas.microsoft.com/office/drawing/2014/main" id="{E2DC0A7F-58E7-4A05-96B3-387A51CE3773}"/>
              </a:ext>
            </a:extLst>
          </p:cNvPr>
          <p:cNvSpPr/>
          <p:nvPr/>
        </p:nvSpPr>
        <p:spPr>
          <a:xfrm>
            <a:off x="129395" y="1966107"/>
            <a:ext cx="11933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arrangement, whereby a woman (the surrogate mother) agrees to bear a child for another person or person</a:t>
            </a:r>
          </a:p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cs-CZ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indications: abnormal uterus, post </a:t>
            </a:r>
            <a:r>
              <a:rPr lang="en-GB" altLang="cs-CZ" sz="4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hysterecromy</a:t>
            </a:r>
            <a:r>
              <a:rPr lang="en-GB" altLang="cs-CZ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congenital malformation of uterus, history of multiple miscarriages, (same sex couple)</a:t>
            </a:r>
          </a:p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cs-CZ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438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Endometriosis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75169"/>
            <a:ext cx="11756250" cy="45243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presence of </a:t>
            </a: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endometrial tissue in an abnormal anatomical location </a:t>
            </a: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(out of uterus)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Endometrial tissue </a:t>
            </a: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respond to menstrual cycle </a:t>
            </a: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hormones, and bleed during the menstrual cycle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6 and 10 percent of women of reproductive age worldwide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 of theories of </a:t>
            </a:r>
            <a:r>
              <a:rPr lang="sk-SK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altLang="cs-CZ" sz="3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tiology</a:t>
            </a: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(metaplastic, Sampson‘s retrograde menstruation theory, and many others)</a:t>
            </a:r>
          </a:p>
        </p:txBody>
      </p:sp>
    </p:spTree>
    <p:extLst>
      <p:ext uri="{BB962C8B-B14F-4D97-AF65-F5344CB8AC3E}">
        <p14:creationId xmlns:p14="http://schemas.microsoft.com/office/powerpoint/2010/main" val="1361991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351" y="225267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61092" y="324959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7206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Localisation of endometriosis</a:t>
            </a:r>
          </a:p>
        </p:txBody>
      </p:sp>
      <p:graphicFrame>
        <p:nvGraphicFramePr>
          <p:cNvPr id="2" name="Tabulka 8">
            <a:extLst>
              <a:ext uri="{FF2B5EF4-FFF2-40B4-BE49-F238E27FC236}">
                <a16:creationId xmlns:a16="http://schemas.microsoft.com/office/drawing/2014/main" id="{AB2C3E33-FD3D-4C33-84E7-17E50C2284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662194"/>
              </p:ext>
            </p:extLst>
          </p:nvPr>
        </p:nvGraphicFramePr>
        <p:xfrm>
          <a:off x="948972" y="2366753"/>
          <a:ext cx="4152541" cy="4200791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96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113">
                <a:tc>
                  <a:txBody>
                    <a:bodyPr/>
                    <a:lstStyle/>
                    <a:p>
                      <a:r>
                        <a:rPr lang="cs-CZ" sz="2400" b="1" dirty="0" err="1"/>
                        <a:t>Sacrouterine</a:t>
                      </a:r>
                      <a:r>
                        <a:rPr lang="cs-CZ" sz="2400" b="1" dirty="0"/>
                        <a:t> </a:t>
                      </a:r>
                      <a:r>
                        <a:rPr lang="cs-CZ" sz="2400" b="1" dirty="0" err="1"/>
                        <a:t>ligg</a:t>
                      </a:r>
                      <a:r>
                        <a:rPr lang="cs-CZ" sz="2400" b="1" dirty="0"/>
                        <a:t>. </a:t>
                      </a:r>
                    </a:p>
                  </a:txBody>
                  <a:tcPr marL="91424" marR="91424" marT="45715" marB="4571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/>
                        <a:t>63 %</a:t>
                      </a:r>
                    </a:p>
                  </a:txBody>
                  <a:tcPr marL="91424" marR="91424" marT="45715" marB="4571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113">
                <a:tc>
                  <a:txBody>
                    <a:bodyPr/>
                    <a:lstStyle/>
                    <a:p>
                      <a:r>
                        <a:rPr lang="cs-CZ" sz="2400" b="1" dirty="0"/>
                        <a:t>Ovary</a:t>
                      </a:r>
                    </a:p>
                  </a:txBody>
                  <a:tcPr marL="91424" marR="91424" marT="45715" marB="4571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/>
                        <a:t>56 %</a:t>
                      </a:r>
                    </a:p>
                  </a:txBody>
                  <a:tcPr marL="91424" marR="91424" marT="45715" marB="4571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113">
                <a:tc>
                  <a:txBody>
                    <a:bodyPr/>
                    <a:lstStyle/>
                    <a:p>
                      <a:r>
                        <a:rPr lang="cs-CZ" sz="2400" b="1" dirty="0" err="1"/>
                        <a:t>C.Douglasi</a:t>
                      </a:r>
                      <a:endParaRPr lang="cs-CZ" sz="2400" b="1" dirty="0"/>
                    </a:p>
                  </a:txBody>
                  <a:tcPr marL="91424" marR="91424" marT="45715" marB="4571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/>
                        <a:t>25 %</a:t>
                      </a:r>
                    </a:p>
                  </a:txBody>
                  <a:tcPr marL="91424" marR="91424" marT="45715" marB="4571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113">
                <a:tc>
                  <a:txBody>
                    <a:bodyPr/>
                    <a:lstStyle/>
                    <a:p>
                      <a:r>
                        <a:rPr lang="cs-CZ" sz="2400" b="1" dirty="0" err="1"/>
                        <a:t>Vesica</a:t>
                      </a:r>
                      <a:r>
                        <a:rPr lang="cs-CZ" sz="2400" b="1" dirty="0"/>
                        <a:t> </a:t>
                      </a:r>
                      <a:r>
                        <a:rPr lang="cs-CZ" sz="2400" b="1" dirty="0" err="1"/>
                        <a:t>ur</a:t>
                      </a:r>
                      <a:r>
                        <a:rPr lang="cs-CZ" sz="2400" b="1" dirty="0"/>
                        <a:t>. </a:t>
                      </a:r>
                    </a:p>
                  </a:txBody>
                  <a:tcPr marL="91424" marR="91424" marT="45715" marB="4571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/>
                        <a:t>20 %</a:t>
                      </a:r>
                    </a:p>
                  </a:txBody>
                  <a:tcPr marL="91424" marR="91424" marT="45715" marB="4571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113">
                <a:tc>
                  <a:txBody>
                    <a:bodyPr/>
                    <a:lstStyle/>
                    <a:p>
                      <a:r>
                        <a:rPr lang="cs-CZ" sz="2400" b="1" dirty="0" err="1"/>
                        <a:t>Samps</a:t>
                      </a:r>
                      <a:r>
                        <a:rPr lang="cs-CZ" sz="2400" b="1" dirty="0"/>
                        <a:t>. Cyst</a:t>
                      </a:r>
                    </a:p>
                  </a:txBody>
                  <a:tcPr marL="91424" marR="91424" marT="45715" marB="4571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/>
                        <a:t>20 %</a:t>
                      </a:r>
                    </a:p>
                  </a:txBody>
                  <a:tcPr marL="91424" marR="91424" marT="45715" marB="4571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113">
                <a:tc>
                  <a:txBody>
                    <a:bodyPr/>
                    <a:lstStyle/>
                    <a:p>
                      <a:r>
                        <a:rPr lang="cs-CZ" sz="2400" b="1" dirty="0" err="1"/>
                        <a:t>Broad</a:t>
                      </a:r>
                      <a:r>
                        <a:rPr lang="cs-CZ" sz="2400" b="1" dirty="0"/>
                        <a:t> </a:t>
                      </a:r>
                      <a:r>
                        <a:rPr lang="cs-CZ" sz="2400" b="1" dirty="0" err="1"/>
                        <a:t>ligament</a:t>
                      </a:r>
                      <a:endParaRPr lang="cs-CZ" sz="2400" b="1" dirty="0"/>
                    </a:p>
                  </a:txBody>
                  <a:tcPr marL="91424" marR="91424" marT="45715" marB="4571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/>
                        <a:t>8 %</a:t>
                      </a:r>
                    </a:p>
                  </a:txBody>
                  <a:tcPr marL="91424" marR="91424" marT="45715" marB="4571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113">
                <a:tc>
                  <a:txBody>
                    <a:bodyPr/>
                    <a:lstStyle/>
                    <a:p>
                      <a:r>
                        <a:rPr lang="cs-CZ" sz="2400" b="1" dirty="0" err="1"/>
                        <a:t>Intestine</a:t>
                      </a:r>
                      <a:endParaRPr lang="cs-CZ" sz="2400" b="1" dirty="0"/>
                    </a:p>
                  </a:txBody>
                  <a:tcPr marL="91424" marR="91424" marT="45715" marB="45715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/>
                        <a:t>6 %</a:t>
                      </a:r>
                    </a:p>
                  </a:txBody>
                  <a:tcPr marL="91424" marR="91424" marT="45715" marB="4571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Picture 3" descr="1UPRAV">
            <a:extLst>
              <a:ext uri="{FF2B5EF4-FFF2-40B4-BE49-F238E27FC236}">
                <a16:creationId xmlns:a16="http://schemas.microsoft.com/office/drawing/2014/main" id="{FE095A8D-3E08-44E9-8952-55A20F3D4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226" y="2202094"/>
            <a:ext cx="4627802" cy="449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077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Risk factors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252167"/>
            <a:ext cx="11756250" cy="39703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 race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menarche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 menopause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Nulliparity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Obesity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menstrual cycle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 history</a:t>
            </a:r>
            <a:endParaRPr lang="en-GB" altLang="cs-CZ"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138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683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Symptoms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810561"/>
            <a:ext cx="11756250" cy="563231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20-25% of women are asymptomatic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Pelvic pain/chronic pelvic pain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Dysmenorrhea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Dyspareunia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Dysuria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Mittelschmerz – associated with ovulation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diarrhoea/constipation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Irregular/heavy period.....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GB" altLang="cs-CZ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984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6678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Diagnosis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639652"/>
            <a:ext cx="11756250" cy="507831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Ultrasound examination / expert US examination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DGL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MRI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Biopsy/histopathology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GB" altLang="cs-CZ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GB" altLang="cs-CZ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GB" altLang="cs-CZ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723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6678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69011" y="2434867"/>
            <a:ext cx="12053977" cy="45243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depends on: symptoms, age, fertility, stage, former therapy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Hormonal therapy:</a:t>
            </a: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COC, Progesterone, GnRH modulators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NSAID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Surgery</a:t>
            </a: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excision/resection endometrial endometriomas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GB" altLang="cs-CZ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GB" altLang="cs-CZ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4459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709153"/>
            <a:ext cx="43077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GB" altLang="cs-CZ" sz="6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  <a:p>
            <a:pPr lvl="1" algn="ctr">
              <a:defRPr/>
            </a:pPr>
            <a:r>
              <a:rPr lang="en-GB" altLang="cs-CZ" sz="5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your </a:t>
            </a:r>
          </a:p>
          <a:p>
            <a:pPr lvl="1" algn="ctr">
              <a:defRPr/>
            </a:pPr>
            <a:r>
              <a:rPr lang="en-GB" altLang="cs-CZ" sz="5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  <a:endParaRPr lang="en-GB" altLang="cs-CZ" sz="6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FE36DECA-AC2C-4950-9237-D0B8ECF27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62" y="2064830"/>
            <a:ext cx="7240438" cy="479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47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Pelvic infection and STDs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376761"/>
            <a:ext cx="11225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 sperm cell concentration is?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mil./ml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mil./ml</a:t>
            </a:r>
          </a:p>
          <a:p>
            <a:pPr marL="457200" indent="-457200">
              <a:buAutoNum type="alphaUcParenR"/>
              <a:defRPr/>
            </a:pPr>
            <a:r>
              <a:rPr lang="en-GB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mil./ml.</a:t>
            </a:r>
            <a:endParaRPr lang="en-GB" altLang="cs-CZ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mil./ml.</a:t>
            </a:r>
          </a:p>
          <a:p>
            <a:pPr marL="457200" indent="-457200">
              <a:buAutoNum type="alphaUcParenR"/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2"/>
              <a:defRPr/>
            </a:pPr>
            <a:r>
              <a:rPr lang="en-GB" altLang="cs-CZ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Ashenozoospermia</a:t>
            </a: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means?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concentration</a:t>
            </a:r>
            <a:endParaRPr lang="en-GB" i="0" dirty="0">
              <a:solidFill>
                <a:srgbClr val="444444"/>
              </a:solidFill>
              <a:effectLst/>
              <a:latin typeface="Roboto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sperm motility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abnormal morphology</a:t>
            </a:r>
            <a:endParaRPr lang="en-GB" altLang="cs-CZ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absence of spermatozoa (motile sperm)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lack of semen</a:t>
            </a:r>
          </a:p>
        </p:txBody>
      </p:sp>
    </p:spTree>
    <p:extLst>
      <p:ext uri="{BB962C8B-B14F-4D97-AF65-F5344CB8AC3E}">
        <p14:creationId xmlns:p14="http://schemas.microsoft.com/office/powerpoint/2010/main" val="14425256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Pelvic infection and STDs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376761"/>
            <a:ext cx="11225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 sperm cell concentration is?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mil./ml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mil./ml</a:t>
            </a:r>
          </a:p>
          <a:p>
            <a:pPr marL="457200" indent="-457200">
              <a:buAutoNum type="alphaUcParenR"/>
              <a:defRPr/>
            </a:pPr>
            <a:r>
              <a:rPr lang="en-GB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mil./ml.</a:t>
            </a:r>
            <a:endParaRPr lang="en-GB" altLang="cs-CZ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mil./ml.</a:t>
            </a:r>
          </a:p>
          <a:p>
            <a:pPr marL="457200" indent="-457200">
              <a:buAutoNum type="alphaUcParenR"/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2"/>
              <a:defRPr/>
            </a:pPr>
            <a:r>
              <a:rPr lang="en-GB" altLang="cs-CZ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Ashenozoospermia</a:t>
            </a: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means?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concentration</a:t>
            </a:r>
            <a:endParaRPr lang="en-GB" i="0" dirty="0">
              <a:solidFill>
                <a:srgbClr val="444444"/>
              </a:solidFill>
              <a:effectLst/>
              <a:latin typeface="Roboto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sperm motility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abnormal morphology</a:t>
            </a:r>
            <a:endParaRPr lang="en-GB" altLang="cs-CZ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absence of spermatozoa (motile sperm)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lack of semen</a:t>
            </a:r>
          </a:p>
        </p:txBody>
      </p:sp>
    </p:spTree>
    <p:extLst>
      <p:ext uri="{BB962C8B-B14F-4D97-AF65-F5344CB8AC3E}">
        <p14:creationId xmlns:p14="http://schemas.microsoft.com/office/powerpoint/2010/main" val="3424137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4320" y="858486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Infertility causes</a:t>
            </a:r>
          </a:p>
        </p:txBody>
      </p:sp>
      <p:sp>
        <p:nvSpPr>
          <p:cNvPr id="3" name="Obdélník 9">
            <a:extLst>
              <a:ext uri="{FF2B5EF4-FFF2-40B4-BE49-F238E27FC236}">
                <a16:creationId xmlns:a16="http://schemas.microsoft.com/office/drawing/2014/main" id="{04A9DCCB-FD8D-4ADC-88D3-B2E5039CEB65}"/>
              </a:ext>
            </a:extLst>
          </p:cNvPr>
          <p:cNvSpPr/>
          <p:nvPr/>
        </p:nvSpPr>
        <p:spPr>
          <a:xfrm>
            <a:off x="138023" y="1737052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cs-CZ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 factor	(40%)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Uterine: </a:t>
            </a:r>
            <a:r>
              <a:rPr lang="en-GB" alt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polyps, shape abnormalities (septum...), fibroids</a:t>
            </a:r>
            <a:endParaRPr lang="en-GB" altLang="cs-CZ" sz="3600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Tubal: </a:t>
            </a:r>
            <a:r>
              <a:rPr lang="en-GB" alt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blocking or damage (inflammation, endometriosis, adhesion)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Ovulatory: </a:t>
            </a:r>
            <a:r>
              <a:rPr lang="en-GB" alt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ovulation disorders, PCO, </a:t>
            </a:r>
            <a:r>
              <a:rPr lang="en-GB" alt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insufficiency,chemotherapy</a:t>
            </a:r>
            <a:r>
              <a:rPr lang="en-GB" alt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				hyperprolactinemia</a:t>
            </a:r>
            <a:endParaRPr lang="en-GB" altLang="cs-CZ" sz="3600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Cervical:</a:t>
            </a:r>
            <a:r>
              <a:rPr lang="en-GB" alt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polyps, occlusion</a:t>
            </a:r>
            <a:endParaRPr lang="en-GB" altLang="cs-CZ" sz="3600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Immunological: </a:t>
            </a:r>
            <a:r>
              <a:rPr lang="en-GB" alt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immunity to sperm, zona pellucida, ovary... </a:t>
            </a:r>
            <a:r>
              <a:rPr lang="en-GB" altLang="cs-CZ" sz="36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Endometriosis:</a:t>
            </a:r>
            <a:r>
              <a:rPr lang="en-GB" alt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affect function of ovaries, uterus, fallopian tubes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Unexplained: </a:t>
            </a:r>
            <a:r>
              <a:rPr lang="en-GB" alt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diagnoses by any known medical procedure</a:t>
            </a:r>
          </a:p>
        </p:txBody>
      </p:sp>
    </p:spTree>
    <p:extLst>
      <p:ext uri="{BB962C8B-B14F-4D97-AF65-F5344CB8AC3E}">
        <p14:creationId xmlns:p14="http://schemas.microsoft.com/office/powerpoint/2010/main" val="6632908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Pelvic infection and STDs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376761"/>
            <a:ext cx="11225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 sperm cell concentration is?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mil./ml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mil./ml</a:t>
            </a:r>
          </a:p>
          <a:p>
            <a:pPr marL="457200" indent="-457200">
              <a:buAutoNum type="alphaUcParenR"/>
              <a:defRPr/>
            </a:pPr>
            <a:r>
              <a:rPr lang="en-GB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mil./ml.</a:t>
            </a:r>
            <a:endParaRPr lang="en-GB" altLang="cs-CZ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mil./ml.</a:t>
            </a:r>
          </a:p>
          <a:p>
            <a:pPr marL="457200" indent="-457200">
              <a:buAutoNum type="alphaUcParenR"/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2"/>
              <a:defRPr/>
            </a:pPr>
            <a:r>
              <a:rPr lang="en-GB" altLang="cs-CZ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Ashenozoospermia</a:t>
            </a: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means?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concentration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Oligozoospermia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i="0" dirty="0">
              <a:solidFill>
                <a:srgbClr val="444444"/>
              </a:solidFill>
              <a:effectLst/>
              <a:latin typeface="Roboto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sperm motility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abnormal morphology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Teratozoospermia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altLang="cs-CZ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absence of spermatozoa (motile sperm) </a:t>
            </a:r>
            <a:r>
              <a:rPr lang="en-GB" alt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(Azoospermia)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lack of semen </a:t>
            </a:r>
            <a:r>
              <a:rPr lang="en-GB" alt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(Aspermia)</a:t>
            </a:r>
          </a:p>
        </p:txBody>
      </p:sp>
    </p:spTree>
    <p:extLst>
      <p:ext uri="{BB962C8B-B14F-4D97-AF65-F5344CB8AC3E}">
        <p14:creationId xmlns:p14="http://schemas.microsoft.com/office/powerpoint/2010/main" val="1238865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Pelvic infection and STDs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376761"/>
            <a:ext cx="11225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the following does not belong to assisted reproduction methods?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Ovulation stimulation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In-vitro fertilisation</a:t>
            </a:r>
          </a:p>
          <a:p>
            <a:pPr marL="457200" indent="-457200">
              <a:buAutoNum type="alphaUcParenR"/>
              <a:defRPr/>
            </a:pPr>
            <a:r>
              <a:rPr lang="en-GB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Surrogacy</a:t>
            </a:r>
            <a:endParaRPr lang="en-GB" altLang="cs-CZ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Vasectomy</a:t>
            </a:r>
          </a:p>
          <a:p>
            <a:pPr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4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Infertility is 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to achieve a pregnancy after two years of regular unprotected intercourse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to achieve a pregnancy after 6 months of regular unprotected intercourse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to achieve a pregnancy after 9 months unprotected intercourse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to achieve a pregnancy after one year of regular unprotected intercourse</a:t>
            </a:r>
          </a:p>
          <a:p>
            <a:pPr marL="457200" indent="-457200">
              <a:buAutoNum type="alphaUcParenR"/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0937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Pelvic infection and STDs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376761"/>
            <a:ext cx="11225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the following does not belong to assisted reproduction methods?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Ovulation stimulation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In-vitro fertilisation</a:t>
            </a:r>
          </a:p>
          <a:p>
            <a:pPr marL="457200" indent="-457200">
              <a:buAutoNum type="alphaUcParenR"/>
              <a:defRPr/>
            </a:pPr>
            <a:r>
              <a:rPr lang="en-GB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Surrogacy</a:t>
            </a:r>
            <a:endParaRPr lang="en-GB" altLang="cs-CZ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Vasectomy</a:t>
            </a:r>
          </a:p>
          <a:p>
            <a:pPr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4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Infertility is 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to achieve a pregnancy after two years of regular unprotected intercourse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to achieve a pregnancy after 6 months of regular unprotected intercourse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to achieve a pregnancy after 9 months unprotected intercourse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to achieve a pregnancy after one year of regular unprotected intercourse</a:t>
            </a:r>
          </a:p>
          <a:p>
            <a:pPr marL="457200" indent="-457200">
              <a:buAutoNum type="alphaUcParenR"/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7627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Pelvic infection and STDs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376761"/>
            <a:ext cx="11225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the following does not belong to assisted reproduction methods?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Ovulation stimulation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In-vitro fertilisation</a:t>
            </a:r>
          </a:p>
          <a:p>
            <a:pPr marL="457200" indent="-457200">
              <a:buAutoNum type="alphaUcParenR"/>
              <a:defRPr/>
            </a:pPr>
            <a:r>
              <a:rPr lang="en-GB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Surrogacy</a:t>
            </a:r>
            <a:endParaRPr lang="en-GB" altLang="cs-CZ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Vasectomy</a:t>
            </a:r>
          </a:p>
          <a:p>
            <a:pPr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4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Infertility is 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to achieve a pregnancy after two years of regular unprotected intercourse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to achieve a pregnancy after 6 months of regular unprotected intercourse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to achieve a pregnancy after 9 months unprotected intercourse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to achieve a pregnancy after one year of regular unprotected intercourse</a:t>
            </a:r>
          </a:p>
          <a:p>
            <a:pPr marL="457200" indent="-457200">
              <a:buAutoNum type="alphaUcParenR"/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8207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Pelvic infection and STDs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376761"/>
            <a:ext cx="11225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5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the following does not belong to infertility diagnostic methods?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</a:t>
            </a:r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Műllerian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Hormon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(AMH)</a:t>
            </a:r>
            <a:endParaRPr lang="en-GB" altLang="cs-CZ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SONO-Hysterosalpingography</a:t>
            </a:r>
          </a:p>
          <a:p>
            <a:pPr marL="457200" indent="-457200">
              <a:buAutoNum type="alphaUcParenR"/>
              <a:defRPr/>
            </a:pPr>
            <a:r>
              <a:rPr lang="en-GB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Curettage</a:t>
            </a:r>
            <a:endParaRPr lang="en-GB" altLang="cs-CZ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Diagnostic laparoscopy</a:t>
            </a:r>
          </a:p>
          <a:p>
            <a:pPr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MESA is indicated for sperm retrieval in case of?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of TESA method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occlusion between epididymis and urethra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oligospermia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Occlusion between ovarium and uterus</a:t>
            </a:r>
          </a:p>
          <a:p>
            <a:pPr marL="457200" indent="-457200">
              <a:buAutoNum type="alphaUcParenR"/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9806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Pelvic infection and STDs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376761"/>
            <a:ext cx="11225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5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the following does not belong to infertility diagnostic methods?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</a:t>
            </a:r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Műllerian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Hormon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(AMH)</a:t>
            </a:r>
            <a:endParaRPr lang="en-GB" altLang="cs-CZ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SONO-Hysterosalpingography</a:t>
            </a:r>
          </a:p>
          <a:p>
            <a:pPr marL="457200" indent="-457200">
              <a:buAutoNum type="alphaUcParenR"/>
              <a:defRPr/>
            </a:pPr>
            <a:r>
              <a:rPr lang="en-GB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Curettage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Diagnostic laparoscopy</a:t>
            </a:r>
          </a:p>
          <a:p>
            <a:pPr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MESA is indicated for sperm retrieval in case of?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of TESA method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occlusion between epididymis and urethra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oligospermia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Occlusion between ovarium and uterus</a:t>
            </a:r>
          </a:p>
          <a:p>
            <a:pPr marL="457200" indent="-457200">
              <a:buAutoNum type="alphaUcParenR"/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3777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Pelvic infection and STDs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376761"/>
            <a:ext cx="11225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5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the following does not belong to infertility diagnostic methods?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</a:t>
            </a:r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Műllerian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Hormon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(AMH)</a:t>
            </a:r>
            <a:endParaRPr lang="en-GB" altLang="cs-CZ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SONO-Hysterosalpingography</a:t>
            </a:r>
          </a:p>
          <a:p>
            <a:pPr marL="457200" indent="-457200">
              <a:buAutoNum type="alphaUcParenR"/>
              <a:defRPr/>
            </a:pPr>
            <a:r>
              <a:rPr lang="en-GB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Curettage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Diagnostic laparoscopy</a:t>
            </a:r>
          </a:p>
          <a:p>
            <a:pPr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MESA is indicated for sperm retrieval in case of?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of TESA method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occlusion between epididymis and urethra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oligospermia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Occlusion between ovarium and uterus</a:t>
            </a:r>
          </a:p>
          <a:p>
            <a:pPr marL="457200" indent="-457200">
              <a:buAutoNum type="alphaUcParenR"/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718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Pelvic infection and STDs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376761"/>
            <a:ext cx="11225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7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is the most common symptom of endometriosis?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missed periods</a:t>
            </a:r>
            <a:endParaRPr lang="en-GB" altLang="cs-CZ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 weight loss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hronic pelvic pain</a:t>
            </a:r>
            <a:endParaRPr lang="en-GB" altLang="cs-CZ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vomiting</a:t>
            </a:r>
          </a:p>
          <a:p>
            <a:pPr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8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the following is not a risk factor for Endometriosis?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menstrual cycle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nulliparity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 menopause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menarche</a:t>
            </a:r>
          </a:p>
          <a:p>
            <a:pPr marL="457200" indent="-457200">
              <a:buAutoNum type="alphaUcParenR"/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194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Pelvic infection and STDs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376761"/>
            <a:ext cx="11225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7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is the most common symptom of endometriosis?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missed periods</a:t>
            </a:r>
            <a:endParaRPr lang="en-GB" altLang="cs-CZ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 weight loss</a:t>
            </a:r>
          </a:p>
          <a:p>
            <a:pPr marL="457200" indent="-457200">
              <a:buAutoNum type="alphaUcParenR"/>
              <a:defRPr/>
            </a:pPr>
            <a:r>
              <a:rPr lang="en-GB" alt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hronic pelvic pain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vomiting</a:t>
            </a:r>
          </a:p>
          <a:p>
            <a:pPr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8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the following is not a risk factor for Endometriosis?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menstrual cycle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nulliparity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 menopause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menarche</a:t>
            </a:r>
          </a:p>
          <a:p>
            <a:pPr marL="457200" indent="-457200">
              <a:buAutoNum type="alphaUcParenR"/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039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Pelvic infection and STDs</a:t>
            </a:r>
          </a:p>
          <a:p>
            <a:pPr algn="ctr">
              <a:lnSpc>
                <a:spcPct val="100000"/>
              </a:lnSpc>
            </a:pPr>
            <a:endParaRPr lang="en-GB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376761"/>
            <a:ext cx="11225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7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is the most common symptom of endometriosis?</a:t>
            </a:r>
          </a:p>
          <a:p>
            <a:pPr marL="457200" indent="-457200"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missed periods</a:t>
            </a:r>
            <a:endParaRPr lang="en-GB" altLang="cs-CZ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 weight loss</a:t>
            </a:r>
          </a:p>
          <a:p>
            <a:pPr marL="457200" indent="-457200">
              <a:buAutoNum type="alphaUcParenR"/>
              <a:defRPr/>
            </a:pPr>
            <a:r>
              <a:rPr lang="en-GB" alt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hronic pelvic pain</a:t>
            </a:r>
          </a:p>
          <a:p>
            <a:pPr marL="457200" indent="-457200">
              <a:buAutoNum type="alphaUcParenR"/>
              <a:defRPr/>
            </a:pP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vomiting</a:t>
            </a:r>
          </a:p>
          <a:p>
            <a:pPr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8"/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the following is not a risk factor for Endometriosis?</a:t>
            </a:r>
          </a:p>
          <a:p>
            <a:pPr marL="457200" indent="-457200">
              <a:buAutoNum type="alphaUcParenR"/>
              <a:defRPr/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menstrual cycle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nulliparity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 menopause</a:t>
            </a:r>
          </a:p>
          <a:p>
            <a:pPr marL="457200" indent="-457200">
              <a:buFontTx/>
              <a:buAutoNum type="alphaUcParenR"/>
              <a:defRPr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menarche</a:t>
            </a:r>
          </a:p>
          <a:p>
            <a:pPr marL="457200" indent="-457200">
              <a:buAutoNum type="alphaUcParenR"/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99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Age and fertility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7562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 fertility after 35 years of age </a:t>
            </a: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3 times </a:t>
            </a: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comparison to women under 25 years of age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GB" altLang="cs-CZ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Causes: </a:t>
            </a: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ovarian dysfunction, endocrinologic factors,  hypothalamic – pituitary factors, environmental changes</a:t>
            </a:r>
          </a:p>
        </p:txBody>
      </p:sp>
    </p:spTree>
    <p:extLst>
      <p:ext uri="{BB962C8B-B14F-4D97-AF65-F5344CB8AC3E}">
        <p14:creationId xmlns:p14="http://schemas.microsoft.com/office/powerpoint/2010/main" val="1824777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Diagnosis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7562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both partners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Pacient</a:t>
            </a: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/family history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Sexual habits (intercourse frequency)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Laboratory tests (hormones)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testing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Semen analysis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Ovulation testing  (LH, P, prolactin)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GB" altLang="cs-CZ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95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Diagnosis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280363"/>
            <a:ext cx="117562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Ovarian reserve testing (AMH)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Ultrasound examination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Hysterosalpingography (SONO-HSG)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Hysteroscopy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Diagnostic laparoscopy (DGL)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Chromopertubation</a:t>
            </a: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blue dye solution introduction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hormone testing (TSH, T3, T4, FSH...)</a:t>
            </a:r>
          </a:p>
          <a:p>
            <a:pPr>
              <a:defRPr/>
            </a:pPr>
            <a:endParaRPr lang="en-GB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8">
              <a:defRPr/>
            </a:pPr>
            <a:r>
              <a:rPr lang="en-GB" alt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BOLD</a:t>
            </a:r>
            <a:r>
              <a:rPr lang="en-GB" alt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fallopian tube patency diagnosis</a:t>
            </a:r>
            <a:endParaRPr lang="en-GB" altLang="cs-CZ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3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446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87187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  <a:endParaRPr lang="en-GB" altLang="en-US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95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Sperm analysis</a:t>
            </a:r>
          </a:p>
        </p:txBody>
      </p:sp>
      <p:graphicFrame>
        <p:nvGraphicFramePr>
          <p:cNvPr id="2" name="Group 23">
            <a:extLst>
              <a:ext uri="{FF2B5EF4-FFF2-40B4-BE49-F238E27FC236}">
                <a16:creationId xmlns:a16="http://schemas.microsoft.com/office/drawing/2014/main" id="{71F36D28-90E1-4E06-9E32-6F42A6D58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570819"/>
              </p:ext>
            </p:extLst>
          </p:nvPr>
        </p:nvGraphicFramePr>
        <p:xfrm>
          <a:off x="1125108" y="2215610"/>
          <a:ext cx="10193973" cy="289560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513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55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rgbClr val="4A452A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rgbClr val="595959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Volume</a:t>
                      </a:r>
                      <a:endParaRPr kumimoji="0" lang="cs-CZ" altLang="cs-CZ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rgbClr val="4A452A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rgbClr val="595959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≥ 1.5 ml</a:t>
                      </a:r>
                      <a:endParaRPr kumimoji="0" lang="cs-CZ" altLang="cs-CZ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5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rgbClr val="4A452A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rgbClr val="595959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2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Concentration</a:t>
                      </a:r>
                      <a:endParaRPr kumimoji="0" lang="cs-CZ" altLang="cs-CZ" sz="3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rgbClr val="4A452A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rgbClr val="595959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≥ 15 </a:t>
                      </a:r>
                      <a:r>
                        <a:rPr kumimoji="0" lang="cs-CZ" altLang="cs-CZ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millions</a:t>
                      </a:r>
                      <a:r>
                        <a:rPr kumimoji="0" lang="cs-CZ" altLang="cs-CZ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/ml</a:t>
                      </a:r>
                      <a:endParaRPr kumimoji="0" lang="cs-CZ" altLang="cs-CZ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5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rgbClr val="4A452A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rgbClr val="595959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2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Total sperm count</a:t>
                      </a:r>
                      <a:endParaRPr kumimoji="0" lang="cs-CZ" altLang="cs-CZ" sz="3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rgbClr val="4A452A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rgbClr val="595959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≥ 40 </a:t>
                      </a:r>
                      <a:r>
                        <a:rPr kumimoji="0" lang="cs-CZ" altLang="cs-CZ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millions</a:t>
                      </a:r>
                      <a:endParaRPr kumimoji="0" lang="cs-CZ" altLang="cs-CZ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5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rgbClr val="4A452A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rgbClr val="595959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2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Motility/forward progression </a:t>
                      </a:r>
                      <a:endParaRPr kumimoji="0" lang="cs-CZ" altLang="cs-CZ" sz="3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rgbClr val="4A452A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rgbClr val="595959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≥ 32 %</a:t>
                      </a:r>
                      <a:endParaRPr kumimoji="0" lang="cs-CZ" altLang="cs-CZ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5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rgbClr val="4A452A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rgbClr val="595959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2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Morphology</a:t>
                      </a:r>
                      <a:endParaRPr kumimoji="0" lang="cs-CZ" altLang="cs-CZ" sz="3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rgbClr val="4A452A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rgbClr val="595959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rgbClr val="7F7F7F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≥ 4 % </a:t>
                      </a:r>
                      <a:r>
                        <a:rPr kumimoji="0" lang="cs-CZ" altLang="cs-CZ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normal</a:t>
                      </a:r>
                      <a:r>
                        <a:rPr kumimoji="0" lang="cs-CZ" altLang="cs-CZ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and more</a:t>
                      </a:r>
                      <a:endParaRPr kumimoji="0" lang="cs-CZ" altLang="cs-CZ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BlokTextu 10">
            <a:extLst>
              <a:ext uri="{FF2B5EF4-FFF2-40B4-BE49-F238E27FC236}">
                <a16:creationId xmlns:a16="http://schemas.microsoft.com/office/drawing/2014/main" id="{51A73F98-A280-43E1-8DBF-CD28691C54D9}"/>
              </a:ext>
            </a:extLst>
          </p:cNvPr>
          <p:cNvSpPr txBox="1"/>
          <p:nvPr/>
        </p:nvSpPr>
        <p:spPr>
          <a:xfrm>
            <a:off x="331750" y="5288340"/>
            <a:ext cx="119863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altLang="cs-CZ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concentration of total sperm cells:</a:t>
            </a:r>
          </a:p>
          <a:p>
            <a:pPr marL="1943100" lvl="3" indent="-571500">
              <a:buFont typeface="Arial" panose="020B0604020202020204" pitchFamily="34" charset="0"/>
              <a:buChar char="•"/>
              <a:defRPr/>
            </a:pPr>
            <a:r>
              <a:rPr lang="en-GB" altLang="cs-CZ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1940  ……………  110 mil/ml</a:t>
            </a:r>
          </a:p>
          <a:p>
            <a:pPr marL="1943100" lvl="3" indent="-571500">
              <a:buFont typeface="Arial" panose="020B0604020202020204" pitchFamily="34" charset="0"/>
              <a:buChar char="•"/>
              <a:defRPr/>
            </a:pPr>
            <a:r>
              <a:rPr lang="en-GB" altLang="cs-CZ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1990  ……………    60 mil/ml</a:t>
            </a:r>
          </a:p>
        </p:txBody>
      </p:sp>
    </p:spTree>
    <p:extLst>
      <p:ext uri="{BB962C8B-B14F-4D97-AF65-F5344CB8AC3E}">
        <p14:creationId xmlns:p14="http://schemas.microsoft.com/office/powerpoint/2010/main" val="389082631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_porada_vedeni_LF_vzor-Najbrt" id="{29B59449-88FB-4147-877A-6D929B371094}" vid="{C05BAC1A-30A0-7C45-A2F4-18E22ADECFF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69216BE249F1B468668CAB67011703C" ma:contentTypeVersion="2" ma:contentTypeDescription="Vytvoří nový dokument" ma:contentTypeScope="" ma:versionID="abe287eaac70df248ca6e46c91c74914">
  <xsd:schema xmlns:xsd="http://www.w3.org/2001/XMLSchema" xmlns:xs="http://www.w3.org/2001/XMLSchema" xmlns:p="http://schemas.microsoft.com/office/2006/metadata/properties" xmlns:ns2="9645fae3-d7e8-4870-8f71-868bb43aa8ca" targetNamespace="http://schemas.microsoft.com/office/2006/metadata/properties" ma:root="true" ma:fieldsID="25268a61fbd16fb73d90c6677722bb5f" ns2:_="">
    <xsd:import namespace="9645fae3-d7e8-4870-8f71-868bb43aa8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45fae3-d7e8-4870-8f71-868bb43aa8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8010E62-6F73-421F-ADDD-45A1A646038E}"/>
</file>

<file path=customXml/itemProps2.xml><?xml version="1.0" encoding="utf-8"?>
<ds:datastoreItem xmlns:ds="http://schemas.openxmlformats.org/officeDocument/2006/customXml" ds:itemID="{64BEC493-F20C-4F5E-A98D-40DDEA098B69}"/>
</file>

<file path=customXml/itemProps3.xml><?xml version="1.0" encoding="utf-8"?>
<ds:datastoreItem xmlns:ds="http://schemas.openxmlformats.org/officeDocument/2006/customXml" ds:itemID="{C77EBD44-6E5D-4570-9972-310CCBCAEDE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17259</TotalTime>
  <Words>1944</Words>
  <Application>Microsoft Office PowerPoint</Application>
  <PresentationFormat>Širokouhlá</PresentationFormat>
  <Paragraphs>432</Paragraphs>
  <Slides>59</Slides>
  <Notes>1</Notes>
  <HiddenSlides>0</HiddenSlides>
  <MMClips>3</MMClips>
  <ScaleCrop>false</ScaleCrop>
  <HeadingPairs>
    <vt:vector size="8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59</vt:i4>
      </vt:variant>
    </vt:vector>
  </HeadingPairs>
  <TitlesOfParts>
    <vt:vector size="69" baseType="lpstr">
      <vt:lpstr>Arial</vt:lpstr>
      <vt:lpstr>Arial</vt:lpstr>
      <vt:lpstr>Calibri</vt:lpstr>
      <vt:lpstr>Monotype Sorts</vt:lpstr>
      <vt:lpstr>Roboto</vt:lpstr>
      <vt:lpstr>Tahoma</vt:lpstr>
      <vt:lpstr>Times New Roman</vt:lpstr>
      <vt:lpstr>Wingdings</vt:lpstr>
      <vt:lpstr>Prezentace_MU_CZ</vt:lpstr>
      <vt:lpstr>Photo Editor Photo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Vojtěch Bulhart</dc:creator>
  <cp:lastModifiedBy>Samuel Tvarožek</cp:lastModifiedBy>
  <cp:revision>810</cp:revision>
  <cp:lastPrinted>1601-01-01T00:00:00Z</cp:lastPrinted>
  <dcterms:created xsi:type="dcterms:W3CDTF">2018-10-31T08:40:07Z</dcterms:created>
  <dcterms:modified xsi:type="dcterms:W3CDTF">2020-11-10T20:40:53Z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0x010100A69216BE249F1B468668CAB67011703C</vt:lpwstr>
  </property>
</Properties>
</file>