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89" r:id="rId3"/>
    <p:sldId id="257" r:id="rId4"/>
    <p:sldId id="378" r:id="rId5"/>
    <p:sldId id="259" r:id="rId6"/>
    <p:sldId id="260" r:id="rId7"/>
    <p:sldId id="386" r:id="rId8"/>
    <p:sldId id="291" r:id="rId9"/>
    <p:sldId id="292" r:id="rId10"/>
    <p:sldId id="299" r:id="rId11"/>
    <p:sldId id="296" r:id="rId12"/>
    <p:sldId id="297" r:id="rId13"/>
    <p:sldId id="387" r:id="rId14"/>
    <p:sldId id="293" r:id="rId15"/>
    <p:sldId id="294" r:id="rId16"/>
    <p:sldId id="306" r:id="rId17"/>
    <p:sldId id="384" r:id="rId18"/>
    <p:sldId id="264" r:id="rId19"/>
    <p:sldId id="265" r:id="rId20"/>
    <p:sldId id="300" r:id="rId21"/>
    <p:sldId id="269" r:id="rId22"/>
    <p:sldId id="388" r:id="rId23"/>
    <p:sldId id="270" r:id="rId24"/>
    <p:sldId id="271" r:id="rId25"/>
    <p:sldId id="302" r:id="rId26"/>
    <p:sldId id="272" r:id="rId27"/>
    <p:sldId id="273" r:id="rId28"/>
    <p:sldId id="274" r:id="rId29"/>
    <p:sldId id="275" r:id="rId30"/>
    <p:sldId id="258" r:id="rId31"/>
    <p:sldId id="390" r:id="rId32"/>
    <p:sldId id="261" r:id="rId33"/>
    <p:sldId id="377" r:id="rId34"/>
    <p:sldId id="283" r:id="rId35"/>
    <p:sldId id="282" r:id="rId36"/>
    <p:sldId id="284" r:id="rId37"/>
    <p:sldId id="375" r:id="rId38"/>
    <p:sldId id="376" r:id="rId39"/>
    <p:sldId id="285" r:id="rId40"/>
    <p:sldId id="286" r:id="rId41"/>
    <p:sldId id="318" r:id="rId42"/>
    <p:sldId id="389" r:id="rId43"/>
    <p:sldId id="304" r:id="rId44"/>
    <p:sldId id="383" r:id="rId45"/>
    <p:sldId id="380" r:id="rId46"/>
    <p:sldId id="381" r:id="rId47"/>
    <p:sldId id="382" r:id="rId48"/>
    <p:sldId id="305" r:id="rId49"/>
    <p:sldId id="391" r:id="rId50"/>
    <p:sldId id="276" r:id="rId51"/>
    <p:sldId id="278" r:id="rId52"/>
    <p:sldId id="279" r:id="rId53"/>
    <p:sldId id="280" r:id="rId54"/>
    <p:sldId id="281" r:id="rId55"/>
    <p:sldId id="385" r:id="rId56"/>
    <p:sldId id="379" r:id="rId5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2" d="100"/>
          <a:sy n="62" d="100"/>
        </p:scale>
        <p:origin x="14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CC6A3-DE5C-4B42-9462-309AD33F1238}" type="datetimeFigureOut">
              <a:rPr lang="cs-CZ" smtClean="0"/>
              <a:t>14.05.2020</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2BE5F-B62E-4AC8-B90E-593333133030}" type="slidenum">
              <a:rPr lang="cs-CZ" smtClean="0"/>
              <a:t>‹#›</a:t>
            </a:fld>
            <a:endParaRPr lang="cs-CZ"/>
          </a:p>
        </p:txBody>
      </p:sp>
    </p:spTree>
    <p:extLst>
      <p:ext uri="{BB962C8B-B14F-4D97-AF65-F5344CB8AC3E}">
        <p14:creationId xmlns:p14="http://schemas.microsoft.com/office/powerpoint/2010/main" val="232967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
            <a:extLst>
              <a:ext uri="{FF2B5EF4-FFF2-40B4-BE49-F238E27FC236}">
                <a16:creationId xmlns:a16="http://schemas.microsoft.com/office/drawing/2014/main" id="{B381715B-8EAA-4C39-838C-E820FA6E0E7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9pPr>
          </a:lstStyle>
          <a:p>
            <a:pPr>
              <a:buClrTx/>
              <a:buFontTx/>
              <a:buNone/>
            </a:pPr>
            <a:fld id="{C8C66CA1-20D0-438B-BFAA-9C1B0EE0D49C}" type="slidenum">
              <a:rPr lang="cs-CZ" altLang="cs-CZ">
                <a:solidFill>
                  <a:srgbClr val="000000"/>
                </a:solidFill>
                <a:latin typeface="Arial" panose="020B0604020202020204" pitchFamily="34" charset="0"/>
              </a:rPr>
              <a:pPr>
                <a:buClrTx/>
                <a:buFontTx/>
                <a:buNone/>
              </a:pPr>
              <a:t>41</a:t>
            </a:fld>
            <a:endParaRPr lang="cs-CZ" altLang="cs-CZ">
              <a:solidFill>
                <a:srgbClr val="000000"/>
              </a:solidFill>
              <a:latin typeface="Arial" panose="020B0604020202020204" pitchFamily="34" charset="0"/>
            </a:endParaRPr>
          </a:p>
        </p:txBody>
      </p:sp>
      <p:sp>
        <p:nvSpPr>
          <p:cNvPr id="141315" name="Rectangle 1">
            <a:extLst>
              <a:ext uri="{FF2B5EF4-FFF2-40B4-BE49-F238E27FC236}">
                <a16:creationId xmlns:a16="http://schemas.microsoft.com/office/drawing/2014/main" id="{CF5EE00C-ABC5-4974-ADAA-20DB59C24921}"/>
              </a:ext>
            </a:extLst>
          </p:cNvPr>
          <p:cNvSpPr txBox="1">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a:extLst>
              <a:ext uri="{FF2B5EF4-FFF2-40B4-BE49-F238E27FC236}">
                <a16:creationId xmlns:a16="http://schemas.microsoft.com/office/drawing/2014/main" id="{2269C17E-9267-48BE-8A2E-639EC50150AE}"/>
              </a:ext>
            </a:extLst>
          </p:cNvPr>
          <p:cNvSpPr txBox="1">
            <a:spLocks noGrp="1" noChangeArrowheads="1"/>
          </p:cNvSpPr>
          <p:nvPr>
            <p:ph type="body" idx="1"/>
          </p:nvPr>
        </p:nvSpPr>
        <p:spPr>
          <a:xfrm>
            <a:off x="673100" y="4654550"/>
            <a:ext cx="5389563" cy="4410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8778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13D7AFC-E388-43F0-8B09-14CD33BEB8FE}" type="datetimeFigureOut">
              <a:rPr lang="cs-CZ" smtClean="0"/>
              <a:t>14.05.2020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204523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13D7AFC-E388-43F0-8B09-14CD33BEB8FE}" type="datetimeFigureOut">
              <a:rPr lang="cs-CZ" smtClean="0"/>
              <a:t>14.05.2020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7913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13D7AFC-E388-43F0-8B09-14CD33BEB8FE}" type="datetimeFigureOut">
              <a:rPr lang="cs-CZ" smtClean="0"/>
              <a:t>14.05.2020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23131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13D7AFC-E388-43F0-8B09-14CD33BEB8FE}" type="datetimeFigureOut">
              <a:rPr lang="cs-CZ" smtClean="0"/>
              <a:t>14.05.2020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28365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13D7AFC-E388-43F0-8B09-14CD33BEB8FE}" type="datetimeFigureOut">
              <a:rPr lang="cs-CZ" smtClean="0"/>
              <a:t>14.05.2020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8586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13D7AFC-E388-43F0-8B09-14CD33BEB8FE}" type="datetimeFigureOut">
              <a:rPr lang="cs-CZ" smtClean="0"/>
              <a:t>14.05.2020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26030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13D7AFC-E388-43F0-8B09-14CD33BEB8FE}" type="datetimeFigureOut">
              <a:rPr lang="cs-CZ" smtClean="0"/>
              <a:t>14.05.2020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3960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13D7AFC-E388-43F0-8B09-14CD33BEB8FE}" type="datetimeFigureOut">
              <a:rPr lang="cs-CZ" smtClean="0"/>
              <a:t>14.05.2020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309658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13D7AFC-E388-43F0-8B09-14CD33BEB8FE}" type="datetimeFigureOut">
              <a:rPr lang="cs-CZ" smtClean="0"/>
              <a:t>14.05.2020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5562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13D7AFC-E388-43F0-8B09-14CD33BEB8FE}" type="datetimeFigureOut">
              <a:rPr lang="cs-CZ" smtClean="0"/>
              <a:t>14.05.2020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81193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13D7AFC-E388-43F0-8B09-14CD33BEB8FE}" type="datetimeFigureOut">
              <a:rPr lang="cs-CZ" smtClean="0"/>
              <a:t>14.05.2020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58671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D7AFC-E388-43F0-8B09-14CD33BEB8FE}" type="datetimeFigureOut">
              <a:rPr lang="cs-CZ" smtClean="0"/>
              <a:t>14.05.2020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1B02-B21F-404F-AF2E-C77CE9C04F72}" type="slidenum">
              <a:rPr lang="cs-CZ" smtClean="0"/>
              <a:t>‹#›</a:t>
            </a:fld>
            <a:endParaRPr lang="cs-CZ"/>
          </a:p>
        </p:txBody>
      </p:sp>
    </p:spTree>
    <p:extLst>
      <p:ext uri="{BB962C8B-B14F-4D97-AF65-F5344CB8AC3E}">
        <p14:creationId xmlns:p14="http://schemas.microsoft.com/office/powerpoint/2010/main" val="229227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72817"/>
            <a:ext cx="7772400" cy="1800199"/>
          </a:xfrm>
        </p:spPr>
        <p:txBody>
          <a:bodyPr>
            <a:normAutofit/>
          </a:bodyPr>
          <a:lstStyle/>
          <a:p>
            <a:r>
              <a:rPr lang="cs-CZ" dirty="0" err="1"/>
              <a:t>Schizophrenia</a:t>
            </a:r>
            <a:r>
              <a:rPr lang="cs-CZ" dirty="0"/>
              <a:t> </a:t>
            </a:r>
            <a:br>
              <a:rPr lang="cs-CZ" dirty="0"/>
            </a:br>
            <a:r>
              <a:rPr lang="cs-CZ" dirty="0"/>
              <a:t>and </a:t>
            </a:r>
            <a:r>
              <a:rPr lang="cs-CZ" dirty="0" err="1"/>
              <a:t>other</a:t>
            </a:r>
            <a:r>
              <a:rPr lang="cs-CZ" dirty="0"/>
              <a:t> </a:t>
            </a:r>
            <a:r>
              <a:rPr lang="cs-CZ" dirty="0" err="1"/>
              <a:t>psychotic</a:t>
            </a:r>
            <a:r>
              <a:rPr lang="cs-CZ" dirty="0"/>
              <a:t> </a:t>
            </a:r>
            <a:r>
              <a:rPr lang="cs-CZ" dirty="0" err="1"/>
              <a:t>disorders</a:t>
            </a:r>
            <a:endParaRPr lang="cs-CZ" dirty="0"/>
          </a:p>
        </p:txBody>
      </p:sp>
      <p:sp>
        <p:nvSpPr>
          <p:cNvPr id="3" name="Podnadpis 2"/>
          <p:cNvSpPr>
            <a:spLocks noGrp="1"/>
          </p:cNvSpPr>
          <p:nvPr>
            <p:ph type="subTitle" idx="1"/>
          </p:nvPr>
        </p:nvSpPr>
        <p:spPr>
          <a:xfrm>
            <a:off x="1371600" y="4437112"/>
            <a:ext cx="6400800" cy="720080"/>
          </a:xfrm>
        </p:spPr>
        <p:txBody>
          <a:bodyPr/>
          <a:lstStyle/>
          <a:p>
            <a:r>
              <a:rPr lang="cs-CZ" dirty="0"/>
              <a:t>Michaela Mayerová</a:t>
            </a:r>
          </a:p>
          <a:p>
            <a:endParaRPr lang="cs-CZ" dirty="0"/>
          </a:p>
          <a:p>
            <a:endParaRPr lang="cs-CZ" dirty="0"/>
          </a:p>
        </p:txBody>
      </p:sp>
    </p:spTree>
    <p:extLst>
      <p:ext uri="{BB962C8B-B14F-4D97-AF65-F5344CB8AC3E}">
        <p14:creationId xmlns:p14="http://schemas.microsoft.com/office/powerpoint/2010/main" val="14527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E9929-46C6-4E9A-8701-D766BA46302E}"/>
              </a:ext>
            </a:extLst>
          </p:cNvPr>
          <p:cNvSpPr>
            <a:spLocks noGrp="1"/>
          </p:cNvSpPr>
          <p:nvPr>
            <p:ph type="title"/>
          </p:nvPr>
        </p:nvSpPr>
        <p:spPr>
          <a:xfrm>
            <a:off x="457200" y="274638"/>
            <a:ext cx="4546848" cy="562074"/>
          </a:xfrm>
        </p:spPr>
        <p:txBody>
          <a:bodyPr>
            <a:normAutofit fontScale="90000"/>
          </a:bodyPr>
          <a:lstStyle/>
          <a:p>
            <a:r>
              <a:rPr lang="cs-CZ" dirty="0" err="1"/>
              <a:t>Halucinations</a:t>
            </a:r>
            <a:endParaRPr lang="cs-CZ" dirty="0"/>
          </a:p>
        </p:txBody>
      </p:sp>
      <p:sp>
        <p:nvSpPr>
          <p:cNvPr id="3" name="Zástupný symbol pro obsah 2">
            <a:extLst>
              <a:ext uri="{FF2B5EF4-FFF2-40B4-BE49-F238E27FC236}">
                <a16:creationId xmlns:a16="http://schemas.microsoft.com/office/drawing/2014/main" id="{FC08B035-5089-4986-924A-E0BFC3F40430}"/>
              </a:ext>
            </a:extLst>
          </p:cNvPr>
          <p:cNvSpPr>
            <a:spLocks noGrp="1"/>
          </p:cNvSpPr>
          <p:nvPr>
            <p:ph idx="1"/>
          </p:nvPr>
        </p:nvSpPr>
        <p:spPr>
          <a:xfrm>
            <a:off x="457200" y="1628800"/>
            <a:ext cx="8229600" cy="4680520"/>
          </a:xfrm>
        </p:spPr>
        <p:txBody>
          <a:bodyPr>
            <a:normAutofit fontScale="70000" lnSpcReduction="20000"/>
          </a:bodyPr>
          <a:lstStyle/>
          <a:p>
            <a:pPr marL="0" indent="0">
              <a:buNone/>
            </a:pPr>
            <a:r>
              <a:rPr lang="cs-CZ" dirty="0"/>
              <a:t>Disturbance </a:t>
            </a:r>
            <a:r>
              <a:rPr lang="cs-CZ" dirty="0" err="1"/>
              <a:t>of</a:t>
            </a:r>
            <a:r>
              <a:rPr lang="cs-CZ" dirty="0"/>
              <a:t> </a:t>
            </a:r>
            <a:r>
              <a:rPr lang="cs-CZ" b="1" dirty="0" err="1"/>
              <a:t>perception</a:t>
            </a:r>
            <a:endParaRPr lang="cs-CZ" b="1" dirty="0"/>
          </a:p>
          <a:p>
            <a:pPr marL="0" indent="0">
              <a:buNone/>
            </a:pPr>
            <a:endParaRPr lang="cs-CZ" dirty="0"/>
          </a:p>
          <a:p>
            <a:pPr marL="0" indent="0">
              <a:buNone/>
            </a:pPr>
            <a:r>
              <a:rPr lang="cs-CZ" b="1" dirty="0"/>
              <a:t>Auditory:</a:t>
            </a:r>
          </a:p>
          <a:p>
            <a:pPr marL="0" indent="0">
              <a:buNone/>
            </a:pPr>
            <a:r>
              <a:rPr lang="cs-CZ" dirty="0"/>
              <a:t>„</a:t>
            </a:r>
            <a:r>
              <a:rPr lang="cs-CZ" dirty="0" err="1"/>
              <a:t>hearing</a:t>
            </a:r>
            <a:r>
              <a:rPr lang="cs-CZ" dirty="0"/>
              <a:t> </a:t>
            </a:r>
            <a:r>
              <a:rPr lang="cs-CZ" dirty="0" err="1"/>
              <a:t>voices</a:t>
            </a:r>
            <a:r>
              <a:rPr lang="cs-CZ" dirty="0"/>
              <a:t>“, </a:t>
            </a:r>
            <a:r>
              <a:rPr lang="cs-CZ" dirty="0" err="1"/>
              <a:t>usual</a:t>
            </a:r>
            <a:r>
              <a:rPr lang="cs-CZ" dirty="0"/>
              <a:t> more, </a:t>
            </a:r>
            <a:r>
              <a:rPr lang="cs-CZ" dirty="0" err="1"/>
              <a:t>words</a:t>
            </a:r>
            <a:r>
              <a:rPr lang="cs-CZ" dirty="0"/>
              <a:t> </a:t>
            </a:r>
            <a:r>
              <a:rPr lang="cs-CZ" dirty="0" err="1"/>
              <a:t>or</a:t>
            </a:r>
            <a:r>
              <a:rPr lang="cs-CZ" dirty="0"/>
              <a:t> </a:t>
            </a:r>
            <a:r>
              <a:rPr lang="cs-CZ" dirty="0" err="1"/>
              <a:t>sentences</a:t>
            </a:r>
            <a:r>
              <a:rPr lang="cs-CZ" dirty="0"/>
              <a:t>, </a:t>
            </a:r>
            <a:r>
              <a:rPr lang="cs-CZ" dirty="0" err="1"/>
              <a:t>usually</a:t>
            </a:r>
            <a:r>
              <a:rPr lang="cs-CZ" dirty="0"/>
              <a:t> </a:t>
            </a:r>
            <a:r>
              <a:rPr lang="cs-CZ" dirty="0" err="1"/>
              <a:t>unplesant</a:t>
            </a:r>
            <a:r>
              <a:rPr lang="cs-CZ" dirty="0"/>
              <a:t>;</a:t>
            </a:r>
          </a:p>
          <a:p>
            <a:pPr marL="0" indent="0">
              <a:buNone/>
            </a:pPr>
            <a:r>
              <a:rPr lang="cs-CZ" dirty="0" err="1"/>
              <a:t>commenting</a:t>
            </a:r>
            <a:r>
              <a:rPr lang="cs-CZ" dirty="0"/>
              <a:t>, imperative, </a:t>
            </a:r>
            <a:r>
              <a:rPr lang="cs-CZ" dirty="0" err="1"/>
              <a:t>giving</a:t>
            </a:r>
            <a:r>
              <a:rPr lang="cs-CZ" dirty="0"/>
              <a:t> </a:t>
            </a:r>
            <a:r>
              <a:rPr lang="cs-CZ" dirty="0" err="1"/>
              <a:t>advice</a:t>
            </a:r>
            <a:r>
              <a:rPr lang="cs-CZ" dirty="0"/>
              <a:t>; </a:t>
            </a:r>
            <a:r>
              <a:rPr lang="cs-CZ" dirty="0" err="1"/>
              <a:t>can</a:t>
            </a:r>
            <a:r>
              <a:rPr lang="cs-CZ" dirty="0"/>
              <a:t> </a:t>
            </a:r>
            <a:r>
              <a:rPr lang="cs-CZ" dirty="0" err="1"/>
              <a:t>be</a:t>
            </a:r>
            <a:r>
              <a:rPr lang="cs-CZ" dirty="0"/>
              <a:t> </a:t>
            </a:r>
            <a:r>
              <a:rPr lang="cs-CZ" dirty="0" err="1"/>
              <a:t>contradictory</a:t>
            </a:r>
            <a:endParaRPr lang="cs-CZ" dirty="0"/>
          </a:p>
          <a:p>
            <a:pPr marL="0" indent="0">
              <a:buNone/>
            </a:pPr>
            <a:endParaRPr lang="cs-CZ" dirty="0"/>
          </a:p>
          <a:p>
            <a:pPr marL="0" indent="0">
              <a:buNone/>
            </a:pPr>
            <a:r>
              <a:rPr lang="cs-CZ" b="1" dirty="0" err="1"/>
              <a:t>Intrapsychical</a:t>
            </a:r>
            <a:r>
              <a:rPr lang="cs-CZ" b="1" dirty="0"/>
              <a:t>:</a:t>
            </a:r>
          </a:p>
          <a:p>
            <a:pPr marL="0" indent="0">
              <a:buNone/>
            </a:pPr>
            <a:r>
              <a:rPr lang="cs-CZ" dirty="0" err="1"/>
              <a:t>hearing</a:t>
            </a:r>
            <a:r>
              <a:rPr lang="cs-CZ" dirty="0"/>
              <a:t> </a:t>
            </a:r>
            <a:r>
              <a:rPr lang="cs-CZ" dirty="0" err="1"/>
              <a:t>own</a:t>
            </a:r>
            <a:r>
              <a:rPr lang="cs-CZ" dirty="0"/>
              <a:t> </a:t>
            </a:r>
            <a:r>
              <a:rPr lang="cs-CZ" dirty="0" err="1"/>
              <a:t>thoughts</a:t>
            </a:r>
            <a:r>
              <a:rPr lang="cs-CZ" dirty="0"/>
              <a:t>, </a:t>
            </a:r>
            <a:r>
              <a:rPr lang="cs-CZ" dirty="0" err="1"/>
              <a:t>thought</a:t>
            </a:r>
            <a:r>
              <a:rPr lang="cs-CZ" dirty="0"/>
              <a:t> </a:t>
            </a:r>
            <a:r>
              <a:rPr lang="cs-CZ" dirty="0" err="1"/>
              <a:t>broadcasting</a:t>
            </a:r>
            <a:r>
              <a:rPr lang="cs-CZ" dirty="0"/>
              <a:t>, </a:t>
            </a:r>
            <a:r>
              <a:rPr lang="cs-CZ" dirty="0" err="1"/>
              <a:t>thought</a:t>
            </a:r>
            <a:r>
              <a:rPr lang="cs-CZ" dirty="0"/>
              <a:t> insert, </a:t>
            </a:r>
            <a:r>
              <a:rPr lang="cs-CZ" dirty="0" err="1"/>
              <a:t>externalization</a:t>
            </a:r>
            <a:r>
              <a:rPr lang="cs-CZ" dirty="0"/>
              <a:t>, </a:t>
            </a:r>
            <a:r>
              <a:rPr lang="cs-CZ" dirty="0" err="1"/>
              <a:t>control</a:t>
            </a:r>
            <a:r>
              <a:rPr lang="cs-CZ" dirty="0"/>
              <a:t> </a:t>
            </a:r>
          </a:p>
          <a:p>
            <a:pPr marL="0" indent="0">
              <a:buNone/>
            </a:pPr>
            <a:endParaRPr lang="cs-CZ" dirty="0"/>
          </a:p>
          <a:p>
            <a:pPr marL="0" indent="0">
              <a:buNone/>
            </a:pPr>
            <a:r>
              <a:rPr lang="cs-CZ" dirty="0" err="1"/>
              <a:t>Tactile</a:t>
            </a:r>
            <a:r>
              <a:rPr lang="cs-CZ" dirty="0"/>
              <a:t>, </a:t>
            </a:r>
            <a:r>
              <a:rPr lang="cs-CZ" dirty="0" err="1"/>
              <a:t>olfactory</a:t>
            </a:r>
            <a:r>
              <a:rPr lang="cs-CZ" dirty="0"/>
              <a:t> – not so </a:t>
            </a:r>
            <a:r>
              <a:rPr lang="cs-CZ" dirty="0" err="1"/>
              <a:t>typical</a:t>
            </a:r>
            <a:endParaRPr lang="cs-CZ" dirty="0"/>
          </a:p>
          <a:p>
            <a:pPr marL="0" indent="0">
              <a:buNone/>
            </a:pPr>
            <a:r>
              <a:rPr lang="cs-CZ" dirty="0" err="1"/>
              <a:t>Visual</a:t>
            </a:r>
            <a:r>
              <a:rPr lang="cs-CZ" dirty="0"/>
              <a:t> – not </a:t>
            </a:r>
            <a:r>
              <a:rPr lang="cs-CZ" dirty="0" err="1"/>
              <a:t>typical</a:t>
            </a:r>
            <a:r>
              <a:rPr lang="cs-CZ" dirty="0"/>
              <a:t> (</a:t>
            </a:r>
            <a:r>
              <a:rPr lang="cs-CZ" dirty="0" err="1"/>
              <a:t>typical</a:t>
            </a:r>
            <a:r>
              <a:rPr lang="cs-CZ" dirty="0"/>
              <a:t> </a:t>
            </a:r>
            <a:r>
              <a:rPr lang="cs-CZ" dirty="0" err="1"/>
              <a:t>for</a:t>
            </a:r>
            <a:r>
              <a:rPr lang="cs-CZ" dirty="0"/>
              <a:t> delirium, </a:t>
            </a:r>
            <a:r>
              <a:rPr lang="cs-CZ" dirty="0" err="1"/>
              <a:t>sometimes</a:t>
            </a:r>
            <a:r>
              <a:rPr lang="cs-CZ" dirty="0"/>
              <a:t> in </a:t>
            </a:r>
            <a:r>
              <a:rPr lang="cs-CZ" dirty="0" err="1"/>
              <a:t>toxic</a:t>
            </a:r>
            <a:r>
              <a:rPr lang="cs-CZ" dirty="0"/>
              <a:t> </a:t>
            </a:r>
            <a:r>
              <a:rPr lang="cs-CZ" dirty="0" err="1"/>
              <a:t>psychoses</a:t>
            </a:r>
            <a:r>
              <a:rPr lang="cs-CZ" dirty="0"/>
              <a:t>)</a:t>
            </a:r>
          </a:p>
          <a:p>
            <a:pPr marL="0" indent="0">
              <a:buNone/>
            </a:pPr>
            <a:endParaRPr lang="cs-CZ" dirty="0"/>
          </a:p>
        </p:txBody>
      </p:sp>
      <p:pic>
        <p:nvPicPr>
          <p:cNvPr id="5" name="Obrázek 4">
            <a:extLst>
              <a:ext uri="{FF2B5EF4-FFF2-40B4-BE49-F238E27FC236}">
                <a16:creationId xmlns:a16="http://schemas.microsoft.com/office/drawing/2014/main" id="{C87ABE88-06BB-48B6-82C1-7236A6265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347" y="-32146"/>
            <a:ext cx="4196653" cy="1610196"/>
          </a:xfrm>
          <a:prstGeom prst="rect">
            <a:avLst/>
          </a:prstGeom>
        </p:spPr>
      </p:pic>
    </p:spTree>
    <p:extLst>
      <p:ext uri="{BB962C8B-B14F-4D97-AF65-F5344CB8AC3E}">
        <p14:creationId xmlns:p14="http://schemas.microsoft.com/office/powerpoint/2010/main" val="194788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67245-A29D-4ADA-AE75-DF5E42463290}"/>
              </a:ext>
            </a:extLst>
          </p:cNvPr>
          <p:cNvSpPr>
            <a:spLocks noGrp="1"/>
          </p:cNvSpPr>
          <p:nvPr>
            <p:ph type="title"/>
          </p:nvPr>
        </p:nvSpPr>
        <p:spPr>
          <a:xfrm>
            <a:off x="457200" y="274638"/>
            <a:ext cx="8229600" cy="922114"/>
          </a:xfrm>
        </p:spPr>
        <p:txBody>
          <a:bodyPr/>
          <a:lstStyle/>
          <a:p>
            <a:r>
              <a:rPr lang="cs-CZ" dirty="0" err="1"/>
              <a:t>Delusions</a:t>
            </a:r>
            <a:endParaRPr lang="cs-CZ" dirty="0"/>
          </a:p>
        </p:txBody>
      </p:sp>
      <p:sp>
        <p:nvSpPr>
          <p:cNvPr id="3" name="Zástupný symbol pro obsah 2">
            <a:extLst>
              <a:ext uri="{FF2B5EF4-FFF2-40B4-BE49-F238E27FC236}">
                <a16:creationId xmlns:a16="http://schemas.microsoft.com/office/drawing/2014/main" id="{AC55FBDC-CC63-45E2-A094-AD266778680F}"/>
              </a:ext>
            </a:extLst>
          </p:cNvPr>
          <p:cNvSpPr>
            <a:spLocks noGrp="1"/>
          </p:cNvSpPr>
          <p:nvPr>
            <p:ph idx="1"/>
          </p:nvPr>
        </p:nvSpPr>
        <p:spPr>
          <a:xfrm>
            <a:off x="457200" y="1471390"/>
            <a:ext cx="8229600" cy="4909938"/>
          </a:xfrm>
        </p:spPr>
        <p:txBody>
          <a:bodyPr>
            <a:normAutofit fontScale="92500" lnSpcReduction="10000"/>
          </a:bodyPr>
          <a:lstStyle/>
          <a:p>
            <a:r>
              <a:rPr lang="cs-CZ" dirty="0"/>
              <a:t>Disturbance </a:t>
            </a:r>
            <a:r>
              <a:rPr lang="cs-CZ" dirty="0" err="1"/>
              <a:t>of</a:t>
            </a:r>
            <a:r>
              <a:rPr lang="cs-CZ" dirty="0"/>
              <a:t> </a:t>
            </a:r>
            <a:r>
              <a:rPr lang="cs-CZ" b="1" dirty="0" err="1"/>
              <a:t>thinking</a:t>
            </a:r>
            <a:r>
              <a:rPr lang="cs-CZ" dirty="0"/>
              <a:t>/</a:t>
            </a:r>
            <a:r>
              <a:rPr lang="cs-CZ" dirty="0" err="1"/>
              <a:t>thought</a:t>
            </a:r>
            <a:endParaRPr lang="cs-CZ" dirty="0"/>
          </a:p>
          <a:p>
            <a:r>
              <a:rPr lang="cs-CZ" dirty="0" err="1"/>
              <a:t>Delusion</a:t>
            </a:r>
            <a:r>
              <a:rPr lang="cs-CZ" dirty="0"/>
              <a:t> - </a:t>
            </a:r>
            <a:r>
              <a:rPr lang="en-US" dirty="0"/>
              <a:t>a mistaken be</a:t>
            </a:r>
            <a:r>
              <a:rPr lang="cs-CZ" dirty="0" err="1"/>
              <a:t>lief</a:t>
            </a:r>
            <a:r>
              <a:rPr lang="cs-CZ" dirty="0"/>
              <a:t> </a:t>
            </a:r>
            <a:r>
              <a:rPr lang="en-US" dirty="0"/>
              <a:t>that is held with strong conviction</a:t>
            </a:r>
            <a:endParaRPr lang="cs-CZ" dirty="0"/>
          </a:p>
          <a:p>
            <a:r>
              <a:rPr lang="cs-CZ" dirty="0"/>
              <a:t>3 </a:t>
            </a:r>
            <a:r>
              <a:rPr lang="cs-CZ" dirty="0" err="1"/>
              <a:t>types</a:t>
            </a:r>
            <a:r>
              <a:rPr lang="cs-CZ" dirty="0"/>
              <a:t>: </a:t>
            </a:r>
          </a:p>
          <a:p>
            <a:r>
              <a:rPr lang="cs-CZ" dirty="0" err="1"/>
              <a:t>Macromanic</a:t>
            </a:r>
            <a:r>
              <a:rPr lang="cs-CZ" dirty="0"/>
              <a:t> – </a:t>
            </a:r>
            <a:r>
              <a:rPr lang="cs-CZ" dirty="0" err="1"/>
              <a:t>immortality</a:t>
            </a:r>
            <a:r>
              <a:rPr lang="cs-CZ" dirty="0"/>
              <a:t>, </a:t>
            </a:r>
            <a:r>
              <a:rPr lang="cs-CZ" dirty="0" err="1"/>
              <a:t>grandeur</a:t>
            </a:r>
            <a:r>
              <a:rPr lang="cs-CZ" dirty="0"/>
              <a:t>, </a:t>
            </a:r>
            <a:r>
              <a:rPr lang="cs-CZ" dirty="0" err="1"/>
              <a:t>inventory</a:t>
            </a:r>
            <a:r>
              <a:rPr lang="cs-CZ" dirty="0"/>
              <a:t>, </a:t>
            </a:r>
            <a:r>
              <a:rPr lang="cs-CZ" dirty="0" err="1"/>
              <a:t>erotomania</a:t>
            </a:r>
            <a:r>
              <a:rPr lang="cs-CZ" dirty="0"/>
              <a:t>, … </a:t>
            </a:r>
          </a:p>
          <a:p>
            <a:r>
              <a:rPr lang="cs-CZ" dirty="0" err="1"/>
              <a:t>Micromanic</a:t>
            </a:r>
            <a:r>
              <a:rPr lang="cs-CZ" dirty="0"/>
              <a:t>- </a:t>
            </a:r>
            <a:r>
              <a:rPr lang="cs-CZ" dirty="0" err="1"/>
              <a:t>nihilistic</a:t>
            </a:r>
            <a:r>
              <a:rPr lang="cs-CZ" dirty="0"/>
              <a:t>, </a:t>
            </a:r>
            <a:r>
              <a:rPr lang="cs-CZ" dirty="0" err="1"/>
              <a:t>autoaccusative</a:t>
            </a:r>
            <a:r>
              <a:rPr lang="cs-CZ" dirty="0"/>
              <a:t>, </a:t>
            </a:r>
            <a:r>
              <a:rPr lang="cs-CZ" dirty="0" err="1"/>
              <a:t>hypochondric</a:t>
            </a:r>
            <a:r>
              <a:rPr lang="cs-CZ" dirty="0"/>
              <a:t>, … </a:t>
            </a:r>
          </a:p>
          <a:p>
            <a:r>
              <a:rPr lang="cs-CZ" b="1" dirty="0" err="1"/>
              <a:t>Paranoid</a:t>
            </a:r>
            <a:r>
              <a:rPr lang="cs-CZ" b="1" dirty="0"/>
              <a:t> – </a:t>
            </a:r>
            <a:r>
              <a:rPr lang="cs-CZ" b="1" dirty="0" err="1"/>
              <a:t>paranoid</a:t>
            </a:r>
            <a:r>
              <a:rPr lang="cs-CZ" b="1" dirty="0"/>
              <a:t>, </a:t>
            </a:r>
            <a:r>
              <a:rPr lang="cs-CZ" b="1" dirty="0" err="1"/>
              <a:t>persecutory</a:t>
            </a:r>
            <a:r>
              <a:rPr lang="cs-CZ" b="1" dirty="0"/>
              <a:t>, </a:t>
            </a:r>
            <a:r>
              <a:rPr lang="cs-CZ" b="1" dirty="0" err="1"/>
              <a:t>control</a:t>
            </a:r>
            <a:r>
              <a:rPr lang="cs-CZ" b="1" dirty="0"/>
              <a:t>, </a:t>
            </a:r>
            <a:r>
              <a:rPr lang="cs-CZ" b="1" dirty="0" err="1"/>
              <a:t>jealousy</a:t>
            </a:r>
            <a:r>
              <a:rPr lang="cs-CZ" b="1" dirty="0"/>
              <a:t>, </a:t>
            </a:r>
            <a:r>
              <a:rPr lang="cs-CZ" b="1" dirty="0" err="1"/>
              <a:t>dysmorfofobic</a:t>
            </a:r>
            <a:r>
              <a:rPr lang="cs-CZ" b="1" dirty="0"/>
              <a:t>, …</a:t>
            </a:r>
          </a:p>
          <a:p>
            <a:pPr marL="0" indent="0">
              <a:buNone/>
            </a:pPr>
            <a:endParaRPr lang="cs-CZ" dirty="0"/>
          </a:p>
        </p:txBody>
      </p:sp>
      <p:pic>
        <p:nvPicPr>
          <p:cNvPr id="5" name="Obrázek 4">
            <a:extLst>
              <a:ext uri="{FF2B5EF4-FFF2-40B4-BE49-F238E27FC236}">
                <a16:creationId xmlns:a16="http://schemas.microsoft.com/office/drawing/2014/main" id="{851DB649-742E-43A7-8A71-A74591941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786" y="0"/>
            <a:ext cx="2128214" cy="1196752"/>
          </a:xfrm>
          <a:prstGeom prst="rect">
            <a:avLst/>
          </a:prstGeom>
        </p:spPr>
      </p:pic>
    </p:spTree>
    <p:extLst>
      <p:ext uri="{BB962C8B-B14F-4D97-AF65-F5344CB8AC3E}">
        <p14:creationId xmlns:p14="http://schemas.microsoft.com/office/powerpoint/2010/main" val="400303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794E1-4D03-4804-94F6-D89990507848}"/>
              </a:ext>
            </a:extLst>
          </p:cNvPr>
          <p:cNvSpPr>
            <a:spLocks noGrp="1"/>
          </p:cNvSpPr>
          <p:nvPr>
            <p:ph type="title"/>
          </p:nvPr>
        </p:nvSpPr>
        <p:spPr/>
        <p:txBody>
          <a:bodyPr/>
          <a:lstStyle/>
          <a:p>
            <a:r>
              <a:rPr lang="cs-CZ" dirty="0" err="1"/>
              <a:t>Formal</a:t>
            </a:r>
            <a:r>
              <a:rPr lang="cs-CZ" dirty="0"/>
              <a:t> </a:t>
            </a:r>
            <a:r>
              <a:rPr lang="cs-CZ" dirty="0" err="1"/>
              <a:t>thought</a:t>
            </a:r>
            <a:r>
              <a:rPr lang="cs-CZ" dirty="0"/>
              <a:t> </a:t>
            </a:r>
            <a:r>
              <a:rPr lang="cs-CZ" dirty="0" err="1"/>
              <a:t>disorder</a:t>
            </a:r>
            <a:endParaRPr lang="cs-CZ" dirty="0"/>
          </a:p>
        </p:txBody>
      </p:sp>
      <p:sp>
        <p:nvSpPr>
          <p:cNvPr id="3" name="Zástupný symbol pro obsah 2">
            <a:extLst>
              <a:ext uri="{FF2B5EF4-FFF2-40B4-BE49-F238E27FC236}">
                <a16:creationId xmlns:a16="http://schemas.microsoft.com/office/drawing/2014/main" id="{8E6044C2-C968-44A8-996C-DEDB43BE0497}"/>
              </a:ext>
            </a:extLst>
          </p:cNvPr>
          <p:cNvSpPr>
            <a:spLocks noGrp="1"/>
          </p:cNvSpPr>
          <p:nvPr>
            <p:ph idx="1"/>
          </p:nvPr>
        </p:nvSpPr>
        <p:spPr/>
        <p:txBody>
          <a:bodyPr/>
          <a:lstStyle/>
          <a:p>
            <a:r>
              <a:rPr lang="cs-CZ" dirty="0" err="1"/>
              <a:t>Disorganized</a:t>
            </a:r>
            <a:r>
              <a:rPr lang="cs-CZ" dirty="0"/>
              <a:t> </a:t>
            </a:r>
            <a:r>
              <a:rPr lang="cs-CZ" dirty="0" err="1"/>
              <a:t>thinking</a:t>
            </a:r>
            <a:r>
              <a:rPr lang="cs-CZ" dirty="0"/>
              <a:t> (and </a:t>
            </a:r>
            <a:r>
              <a:rPr lang="cs-CZ" dirty="0" err="1"/>
              <a:t>speech</a:t>
            </a:r>
            <a:r>
              <a:rPr lang="cs-CZ" dirty="0"/>
              <a:t>, and </a:t>
            </a:r>
            <a:r>
              <a:rPr lang="cs-CZ" dirty="0" err="1"/>
              <a:t>behaviour</a:t>
            </a:r>
            <a:r>
              <a:rPr lang="cs-CZ" dirty="0"/>
              <a:t>) </a:t>
            </a:r>
          </a:p>
          <a:p>
            <a:r>
              <a:rPr lang="cs-CZ" dirty="0" err="1"/>
              <a:t>Organized</a:t>
            </a:r>
            <a:r>
              <a:rPr lang="cs-CZ" dirty="0"/>
              <a:t> (</a:t>
            </a:r>
            <a:r>
              <a:rPr lang="cs-CZ" dirty="0" err="1"/>
              <a:t>logical</a:t>
            </a:r>
            <a:r>
              <a:rPr lang="cs-CZ" dirty="0"/>
              <a:t>) – </a:t>
            </a:r>
            <a:r>
              <a:rPr lang="cs-CZ" dirty="0" err="1"/>
              <a:t>tangencial</a:t>
            </a:r>
            <a:r>
              <a:rPr lang="cs-CZ" dirty="0"/>
              <a:t> - </a:t>
            </a:r>
            <a:r>
              <a:rPr lang="cs-CZ" dirty="0" err="1"/>
              <a:t>disorganized</a:t>
            </a:r>
            <a:endParaRPr lang="cs-CZ" dirty="0"/>
          </a:p>
        </p:txBody>
      </p:sp>
    </p:spTree>
    <p:extLst>
      <p:ext uri="{BB962C8B-B14F-4D97-AF65-F5344CB8AC3E}">
        <p14:creationId xmlns:p14="http://schemas.microsoft.com/office/powerpoint/2010/main" val="236080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225D5A-D25D-4FF3-AC2B-F35CC942DCDC}"/>
              </a:ext>
            </a:extLst>
          </p:cNvPr>
          <p:cNvSpPr>
            <a:spLocks noGrp="1"/>
          </p:cNvSpPr>
          <p:nvPr>
            <p:ph type="title"/>
          </p:nvPr>
        </p:nvSpPr>
        <p:spPr>
          <a:xfrm>
            <a:off x="457200" y="274638"/>
            <a:ext cx="8229600" cy="778098"/>
          </a:xfrm>
        </p:spPr>
        <p:txBody>
          <a:bodyPr/>
          <a:lstStyle/>
          <a:p>
            <a:r>
              <a:rPr lang="cs-CZ" dirty="0" err="1">
                <a:solidFill>
                  <a:srgbClr val="00B050"/>
                </a:solidFill>
              </a:rPr>
              <a:t>Example</a:t>
            </a:r>
            <a:r>
              <a:rPr lang="cs-CZ" dirty="0">
                <a:solidFill>
                  <a:srgbClr val="00B050"/>
                </a:solidFill>
              </a:rPr>
              <a:t> </a:t>
            </a:r>
            <a:r>
              <a:rPr lang="cs-CZ" dirty="0" err="1">
                <a:solidFill>
                  <a:srgbClr val="00B050"/>
                </a:solidFill>
              </a:rPr>
              <a:t>of</a:t>
            </a:r>
            <a:r>
              <a:rPr lang="cs-CZ" dirty="0">
                <a:solidFill>
                  <a:srgbClr val="00B050"/>
                </a:solidFill>
              </a:rPr>
              <a:t> </a:t>
            </a:r>
            <a:r>
              <a:rPr lang="cs-CZ" dirty="0" err="1">
                <a:solidFill>
                  <a:srgbClr val="00B050"/>
                </a:solidFill>
              </a:rPr>
              <a:t>disorganized</a:t>
            </a:r>
            <a:r>
              <a:rPr lang="cs-CZ" dirty="0">
                <a:solidFill>
                  <a:srgbClr val="00B050"/>
                </a:solidFill>
              </a:rPr>
              <a:t> </a:t>
            </a:r>
            <a:r>
              <a:rPr lang="cs-CZ" dirty="0" err="1">
                <a:solidFill>
                  <a:srgbClr val="00B050"/>
                </a:solidFill>
              </a:rPr>
              <a:t>thinking</a:t>
            </a:r>
            <a:endParaRPr lang="cs-CZ" dirty="0">
              <a:solidFill>
                <a:srgbClr val="00B050"/>
              </a:solidFill>
            </a:endParaRPr>
          </a:p>
        </p:txBody>
      </p:sp>
      <p:sp>
        <p:nvSpPr>
          <p:cNvPr id="3" name="Zástupný obsah 2">
            <a:extLst>
              <a:ext uri="{FF2B5EF4-FFF2-40B4-BE49-F238E27FC236}">
                <a16:creationId xmlns:a16="http://schemas.microsoft.com/office/drawing/2014/main" id="{EF5DE04B-0A2B-432D-A2A5-69D17AE1B753}"/>
              </a:ext>
            </a:extLst>
          </p:cNvPr>
          <p:cNvSpPr>
            <a:spLocks noGrp="1"/>
          </p:cNvSpPr>
          <p:nvPr>
            <p:ph idx="1"/>
          </p:nvPr>
        </p:nvSpPr>
        <p:spPr>
          <a:xfrm>
            <a:off x="457200" y="1268760"/>
            <a:ext cx="8229600" cy="5256584"/>
          </a:xfrm>
        </p:spPr>
        <p:txBody>
          <a:bodyPr>
            <a:normAutofit/>
          </a:bodyPr>
          <a:lstStyle/>
          <a:p>
            <a:r>
              <a:rPr lang="cs-CZ" dirty="0" err="1"/>
              <a:t>Female</a:t>
            </a:r>
            <a:r>
              <a:rPr lang="cs-CZ" dirty="0"/>
              <a:t> </a:t>
            </a:r>
            <a:r>
              <a:rPr lang="cs-CZ" dirty="0" err="1"/>
              <a:t>patient</a:t>
            </a:r>
            <a:r>
              <a:rPr lang="cs-CZ" dirty="0"/>
              <a:t>, 28 </a:t>
            </a:r>
            <a:r>
              <a:rPr lang="cs-CZ" dirty="0" err="1"/>
              <a:t>years</a:t>
            </a:r>
            <a:r>
              <a:rPr lang="cs-CZ" dirty="0"/>
              <a:t> </a:t>
            </a:r>
            <a:r>
              <a:rPr lang="cs-CZ" dirty="0" err="1"/>
              <a:t>olf</a:t>
            </a:r>
            <a:r>
              <a:rPr lang="cs-CZ" dirty="0"/>
              <a:t>, </a:t>
            </a:r>
            <a:r>
              <a:rPr lang="cs-CZ" dirty="0" err="1"/>
              <a:t>hospitalized</a:t>
            </a:r>
            <a:r>
              <a:rPr lang="cs-CZ" dirty="0"/>
              <a:t> </a:t>
            </a:r>
            <a:r>
              <a:rPr lang="cs-CZ" dirty="0" err="1"/>
              <a:t>for</a:t>
            </a:r>
            <a:r>
              <a:rPr lang="cs-CZ" dirty="0"/>
              <a:t> </a:t>
            </a:r>
            <a:r>
              <a:rPr lang="cs-CZ" dirty="0" err="1"/>
              <a:t>the</a:t>
            </a:r>
            <a:r>
              <a:rPr lang="cs-CZ" dirty="0"/>
              <a:t> </a:t>
            </a:r>
            <a:r>
              <a:rPr lang="cs-CZ" dirty="0" err="1"/>
              <a:t>first</a:t>
            </a:r>
            <a:r>
              <a:rPr lang="cs-CZ" dirty="0"/>
              <a:t> </a:t>
            </a:r>
            <a:r>
              <a:rPr lang="cs-CZ" dirty="0" err="1"/>
              <a:t>time</a:t>
            </a:r>
            <a:r>
              <a:rPr lang="cs-CZ" dirty="0"/>
              <a:t>. </a:t>
            </a:r>
            <a:r>
              <a:rPr lang="cs-CZ" dirty="0" err="1"/>
              <a:t>Wrote</a:t>
            </a:r>
            <a:r>
              <a:rPr lang="cs-CZ" dirty="0"/>
              <a:t> many </a:t>
            </a:r>
            <a:r>
              <a:rPr lang="cs-CZ" dirty="0" err="1"/>
              <a:t>pages</a:t>
            </a:r>
            <a:r>
              <a:rPr lang="cs-CZ" dirty="0"/>
              <a:t> </a:t>
            </a:r>
            <a:r>
              <a:rPr lang="cs-CZ" dirty="0" err="1"/>
              <a:t>of</a:t>
            </a:r>
            <a:r>
              <a:rPr lang="cs-CZ" dirty="0"/>
              <a:t> text, </a:t>
            </a:r>
            <a:r>
              <a:rPr lang="cs-CZ" dirty="0" err="1"/>
              <a:t>we</a:t>
            </a:r>
            <a:r>
              <a:rPr lang="cs-CZ" dirty="0"/>
              <a:t> </a:t>
            </a:r>
            <a:r>
              <a:rPr lang="cs-CZ" dirty="0" err="1"/>
              <a:t>didn´t</a:t>
            </a:r>
            <a:r>
              <a:rPr lang="cs-CZ" dirty="0"/>
              <a:t> </a:t>
            </a:r>
            <a:r>
              <a:rPr lang="cs-CZ" dirty="0" err="1"/>
              <a:t>asked</a:t>
            </a:r>
            <a:r>
              <a:rPr lang="cs-CZ" dirty="0"/>
              <a:t> </a:t>
            </a:r>
            <a:r>
              <a:rPr lang="cs-CZ" dirty="0" err="1"/>
              <a:t>for</a:t>
            </a:r>
            <a:r>
              <a:rPr lang="cs-CZ" dirty="0"/>
              <a:t> </a:t>
            </a:r>
            <a:r>
              <a:rPr lang="cs-CZ" dirty="0" err="1"/>
              <a:t>it</a:t>
            </a:r>
            <a:r>
              <a:rPr lang="cs-CZ" dirty="0"/>
              <a:t>. </a:t>
            </a:r>
            <a:r>
              <a:rPr lang="cs-CZ" dirty="0" err="1"/>
              <a:t>She</a:t>
            </a:r>
            <a:r>
              <a:rPr lang="cs-CZ" dirty="0"/>
              <a:t> </a:t>
            </a:r>
            <a:r>
              <a:rPr lang="cs-CZ" dirty="0" err="1"/>
              <a:t>told</a:t>
            </a:r>
            <a:r>
              <a:rPr lang="cs-CZ" dirty="0"/>
              <a:t> </a:t>
            </a:r>
            <a:r>
              <a:rPr lang="cs-CZ" dirty="0" err="1"/>
              <a:t>the</a:t>
            </a:r>
            <a:r>
              <a:rPr lang="cs-CZ" dirty="0"/>
              <a:t> blue </a:t>
            </a:r>
            <a:r>
              <a:rPr lang="cs-CZ" dirty="0" err="1"/>
              <a:t>color</a:t>
            </a:r>
            <a:r>
              <a:rPr lang="cs-CZ" dirty="0"/>
              <a:t> are her </a:t>
            </a:r>
            <a:r>
              <a:rPr lang="cs-CZ" dirty="0" err="1"/>
              <a:t>thoughts</a:t>
            </a:r>
            <a:r>
              <a:rPr lang="cs-CZ" dirty="0"/>
              <a:t>, </a:t>
            </a:r>
            <a:r>
              <a:rPr lang="cs-CZ" dirty="0" err="1"/>
              <a:t>the</a:t>
            </a:r>
            <a:r>
              <a:rPr lang="cs-CZ" dirty="0"/>
              <a:t> </a:t>
            </a:r>
            <a:r>
              <a:rPr lang="cs-CZ" dirty="0" err="1"/>
              <a:t>red</a:t>
            </a:r>
            <a:r>
              <a:rPr lang="cs-CZ" dirty="0"/>
              <a:t> </a:t>
            </a:r>
            <a:r>
              <a:rPr lang="cs-CZ" dirty="0" err="1"/>
              <a:t>color</a:t>
            </a:r>
            <a:r>
              <a:rPr lang="cs-CZ" dirty="0"/>
              <a:t> are </a:t>
            </a:r>
            <a:r>
              <a:rPr lang="cs-CZ" dirty="0" err="1"/>
              <a:t>the</a:t>
            </a:r>
            <a:r>
              <a:rPr lang="cs-CZ" dirty="0"/>
              <a:t> </a:t>
            </a:r>
            <a:r>
              <a:rPr lang="cs-CZ" dirty="0" err="1"/>
              <a:t>voices</a:t>
            </a:r>
            <a:r>
              <a:rPr lang="cs-CZ" dirty="0"/>
              <a:t> </a:t>
            </a:r>
            <a:r>
              <a:rPr lang="cs-CZ" dirty="0" err="1"/>
              <a:t>of</a:t>
            </a:r>
            <a:r>
              <a:rPr lang="cs-CZ" dirty="0"/>
              <a:t> her </a:t>
            </a:r>
            <a:r>
              <a:rPr lang="cs-CZ" dirty="0" err="1"/>
              <a:t>dead</a:t>
            </a:r>
            <a:r>
              <a:rPr lang="cs-CZ" dirty="0"/>
              <a:t> </a:t>
            </a:r>
            <a:r>
              <a:rPr lang="cs-CZ" dirty="0" err="1"/>
              <a:t>father</a:t>
            </a:r>
            <a:r>
              <a:rPr lang="cs-CZ" dirty="0"/>
              <a:t>. Part </a:t>
            </a:r>
            <a:r>
              <a:rPr lang="cs-CZ" dirty="0" err="1"/>
              <a:t>of</a:t>
            </a:r>
            <a:r>
              <a:rPr lang="cs-CZ" dirty="0"/>
              <a:t> </a:t>
            </a:r>
            <a:r>
              <a:rPr lang="cs-CZ" dirty="0" err="1"/>
              <a:t>the</a:t>
            </a:r>
            <a:r>
              <a:rPr lang="cs-CZ" dirty="0"/>
              <a:t> text: </a:t>
            </a:r>
          </a:p>
          <a:p>
            <a:pPr marL="0" indent="0">
              <a:buNone/>
            </a:pPr>
            <a:r>
              <a:rPr lang="cs-CZ" dirty="0">
                <a:solidFill>
                  <a:srgbClr val="0070C0"/>
                </a:solidFill>
              </a:rPr>
              <a:t>„</a:t>
            </a:r>
            <a:r>
              <a:rPr lang="cs-CZ" dirty="0" err="1">
                <a:solidFill>
                  <a:srgbClr val="0070C0"/>
                </a:solidFill>
              </a:rPr>
              <a:t>give</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cats</a:t>
            </a:r>
            <a:r>
              <a:rPr lang="cs-CZ" dirty="0">
                <a:solidFill>
                  <a:srgbClr val="0070C0"/>
                </a:solidFill>
              </a:rPr>
              <a:t>, </a:t>
            </a:r>
            <a:r>
              <a:rPr lang="cs-CZ" dirty="0" err="1">
                <a:solidFill>
                  <a:srgbClr val="0070C0"/>
                </a:solidFill>
              </a:rPr>
              <a:t>other</a:t>
            </a:r>
            <a:r>
              <a:rPr lang="cs-CZ" dirty="0">
                <a:solidFill>
                  <a:srgbClr val="0070C0"/>
                </a:solidFill>
              </a:rPr>
              <a:t> </a:t>
            </a:r>
            <a:r>
              <a:rPr lang="cs-CZ" dirty="0" err="1">
                <a:solidFill>
                  <a:srgbClr val="0070C0"/>
                </a:solidFill>
              </a:rPr>
              <a:t>rooks</a:t>
            </a:r>
            <a:r>
              <a:rPr lang="cs-CZ" dirty="0">
                <a:solidFill>
                  <a:srgbClr val="0070C0"/>
                </a:solidFill>
              </a:rPr>
              <a:t>, and </a:t>
            </a:r>
            <a:r>
              <a:rPr lang="cs-CZ" dirty="0" err="1">
                <a:solidFill>
                  <a:srgbClr val="0070C0"/>
                </a:solidFill>
              </a:rPr>
              <a:t>the</a:t>
            </a:r>
            <a:r>
              <a:rPr lang="cs-CZ" dirty="0">
                <a:solidFill>
                  <a:srgbClr val="0070C0"/>
                </a:solidFill>
              </a:rPr>
              <a:t> </a:t>
            </a:r>
            <a:r>
              <a:rPr lang="cs-CZ" dirty="0" err="1">
                <a:solidFill>
                  <a:srgbClr val="0070C0"/>
                </a:solidFill>
              </a:rPr>
              <a:t>firemen</a:t>
            </a:r>
            <a:r>
              <a:rPr lang="cs-CZ" dirty="0">
                <a:solidFill>
                  <a:srgbClr val="0070C0"/>
                </a:solidFill>
              </a:rPr>
              <a:t> </a:t>
            </a:r>
            <a:r>
              <a:rPr lang="cs-CZ" dirty="0" err="1">
                <a:solidFill>
                  <a:srgbClr val="0070C0"/>
                </a:solidFill>
              </a:rPr>
              <a:t>back</a:t>
            </a:r>
            <a:r>
              <a:rPr lang="cs-CZ" dirty="0">
                <a:solidFill>
                  <a:srgbClr val="0070C0"/>
                </a:solidFill>
              </a:rPr>
              <a:t>; </a:t>
            </a:r>
            <a:r>
              <a:rPr lang="cs-CZ" dirty="0" err="1">
                <a:solidFill>
                  <a:srgbClr val="0070C0"/>
                </a:solidFill>
              </a:rPr>
              <a:t>sirens</a:t>
            </a:r>
            <a:r>
              <a:rPr lang="cs-CZ" dirty="0">
                <a:solidFill>
                  <a:srgbClr val="0070C0"/>
                </a:solidFill>
              </a:rPr>
              <a:t>, </a:t>
            </a:r>
            <a:r>
              <a:rPr lang="cs-CZ" dirty="0" err="1">
                <a:solidFill>
                  <a:srgbClr val="0070C0"/>
                </a:solidFill>
              </a:rPr>
              <a:t>which</a:t>
            </a:r>
            <a:r>
              <a:rPr lang="cs-CZ" dirty="0">
                <a:solidFill>
                  <a:srgbClr val="0070C0"/>
                </a:solidFill>
              </a:rPr>
              <a:t> are on </a:t>
            </a:r>
            <a:r>
              <a:rPr lang="cs-CZ" dirty="0" err="1">
                <a:solidFill>
                  <a:srgbClr val="0070C0"/>
                </a:solidFill>
              </a:rPr>
              <a:t>where</a:t>
            </a:r>
            <a:r>
              <a:rPr lang="cs-CZ" dirty="0">
                <a:solidFill>
                  <a:srgbClr val="0070C0"/>
                </a:solidFill>
              </a:rPr>
              <a:t> </a:t>
            </a:r>
            <a:r>
              <a:rPr lang="cs-CZ" dirty="0" err="1">
                <a:solidFill>
                  <a:srgbClr val="0070C0"/>
                </a:solidFill>
              </a:rPr>
              <a:t>something</a:t>
            </a:r>
            <a:r>
              <a:rPr lang="cs-CZ" dirty="0">
                <a:solidFill>
                  <a:srgbClr val="0070C0"/>
                </a:solidFill>
              </a:rPr>
              <a:t> </a:t>
            </a:r>
            <a:r>
              <a:rPr lang="cs-CZ" dirty="0" err="1">
                <a:solidFill>
                  <a:srgbClr val="0070C0"/>
                </a:solidFill>
              </a:rPr>
              <a:t>is</a:t>
            </a:r>
            <a:r>
              <a:rPr lang="cs-CZ" dirty="0">
                <a:solidFill>
                  <a:srgbClr val="0070C0"/>
                </a:solidFill>
              </a:rPr>
              <a:t> on </a:t>
            </a:r>
            <a:r>
              <a:rPr lang="cs-CZ" dirty="0" err="1">
                <a:solidFill>
                  <a:srgbClr val="0070C0"/>
                </a:solidFill>
              </a:rPr>
              <a:t>fire</a:t>
            </a:r>
            <a:r>
              <a:rPr lang="cs-CZ" dirty="0">
                <a:solidFill>
                  <a:srgbClr val="0070C0"/>
                </a:solidFill>
              </a:rPr>
              <a:t>; </a:t>
            </a:r>
            <a:r>
              <a:rPr lang="cs-CZ" dirty="0" err="1">
                <a:solidFill>
                  <a:srgbClr val="0070C0"/>
                </a:solidFill>
              </a:rPr>
              <a:t>don´t</a:t>
            </a:r>
            <a:r>
              <a:rPr lang="cs-CZ" dirty="0">
                <a:solidFill>
                  <a:srgbClr val="0070C0"/>
                </a:solidFill>
              </a:rPr>
              <a:t> </a:t>
            </a:r>
            <a:r>
              <a:rPr lang="cs-CZ" dirty="0" err="1">
                <a:solidFill>
                  <a:srgbClr val="0070C0"/>
                </a:solidFill>
              </a:rPr>
              <a:t>be</a:t>
            </a:r>
            <a:r>
              <a:rPr lang="cs-CZ" dirty="0">
                <a:solidFill>
                  <a:srgbClr val="0070C0"/>
                </a:solidFill>
              </a:rPr>
              <a:t> </a:t>
            </a:r>
            <a:r>
              <a:rPr lang="cs-CZ" dirty="0" err="1">
                <a:solidFill>
                  <a:srgbClr val="0070C0"/>
                </a:solidFill>
              </a:rPr>
              <a:t>afraid</a:t>
            </a:r>
            <a:r>
              <a:rPr lang="cs-CZ" dirty="0">
                <a:solidFill>
                  <a:srgbClr val="0070C0"/>
                </a:solidFill>
              </a:rPr>
              <a:t>, alarm“</a:t>
            </a:r>
          </a:p>
          <a:p>
            <a:pPr marL="0" indent="0">
              <a:buNone/>
            </a:pPr>
            <a:r>
              <a:rPr lang="cs-CZ" dirty="0">
                <a:solidFill>
                  <a:srgbClr val="FF0000"/>
                </a:solidFill>
              </a:rPr>
              <a:t>„</a:t>
            </a:r>
            <a:r>
              <a:rPr lang="cs-CZ" dirty="0" err="1">
                <a:solidFill>
                  <a:srgbClr val="FF0000"/>
                </a:solidFill>
              </a:rPr>
              <a:t>You</a:t>
            </a:r>
            <a:r>
              <a:rPr lang="cs-CZ" dirty="0">
                <a:solidFill>
                  <a:srgbClr val="FF0000"/>
                </a:solidFill>
              </a:rPr>
              <a:t> </a:t>
            </a:r>
            <a:r>
              <a:rPr lang="cs-CZ" dirty="0" err="1">
                <a:solidFill>
                  <a:srgbClr val="FF0000"/>
                </a:solidFill>
              </a:rPr>
              <a:t>have</a:t>
            </a:r>
            <a:r>
              <a:rPr lang="cs-CZ" dirty="0">
                <a:solidFill>
                  <a:srgbClr val="FF0000"/>
                </a:solidFill>
              </a:rPr>
              <a:t> </a:t>
            </a:r>
            <a:r>
              <a:rPr lang="cs-CZ" dirty="0" err="1">
                <a:solidFill>
                  <a:srgbClr val="FF0000"/>
                </a:solidFill>
              </a:rPr>
              <a:t>tried</a:t>
            </a:r>
            <a:r>
              <a:rPr lang="cs-CZ" dirty="0">
                <a:solidFill>
                  <a:srgbClr val="FF0000"/>
                </a:solidFill>
              </a:rPr>
              <a:t> to </a:t>
            </a:r>
            <a:r>
              <a:rPr lang="cs-CZ" dirty="0" err="1">
                <a:solidFill>
                  <a:srgbClr val="FF0000"/>
                </a:solidFill>
              </a:rPr>
              <a:t>violate</a:t>
            </a:r>
            <a:r>
              <a:rPr lang="cs-CZ" dirty="0">
                <a:solidFill>
                  <a:srgbClr val="FF0000"/>
                </a:solidFill>
              </a:rPr>
              <a:t> my </a:t>
            </a:r>
            <a:r>
              <a:rPr lang="cs-CZ" dirty="0" err="1">
                <a:solidFill>
                  <a:srgbClr val="FF0000"/>
                </a:solidFill>
              </a:rPr>
              <a:t>friend</a:t>
            </a:r>
            <a:r>
              <a:rPr lang="cs-CZ" dirty="0">
                <a:solidFill>
                  <a:srgbClr val="FF0000"/>
                </a:solidFill>
              </a:rPr>
              <a:t>, </a:t>
            </a:r>
            <a:r>
              <a:rPr lang="cs-CZ" dirty="0" err="1">
                <a:solidFill>
                  <a:srgbClr val="FF0000"/>
                </a:solidFill>
              </a:rPr>
              <a:t>who</a:t>
            </a:r>
            <a:r>
              <a:rPr lang="cs-CZ" dirty="0">
                <a:solidFill>
                  <a:srgbClr val="FF0000"/>
                </a:solidFill>
              </a:rPr>
              <a:t> </a:t>
            </a:r>
            <a:r>
              <a:rPr lang="cs-CZ" dirty="0" err="1">
                <a:solidFill>
                  <a:srgbClr val="FF0000"/>
                </a:solidFill>
              </a:rPr>
              <a:t>is</a:t>
            </a:r>
            <a:r>
              <a:rPr lang="cs-CZ" dirty="0">
                <a:solidFill>
                  <a:srgbClr val="FF0000"/>
                </a:solidFill>
              </a:rPr>
              <a:t> </a:t>
            </a:r>
            <a:r>
              <a:rPr lang="cs-CZ" dirty="0" err="1">
                <a:solidFill>
                  <a:srgbClr val="FF0000"/>
                </a:solidFill>
              </a:rPr>
              <a:t>lying</a:t>
            </a:r>
            <a:r>
              <a:rPr lang="cs-CZ" dirty="0">
                <a:solidFill>
                  <a:srgbClr val="FF0000"/>
                </a:solidFill>
              </a:rPr>
              <a:t> </a:t>
            </a:r>
            <a:r>
              <a:rPr lang="cs-CZ" dirty="0" err="1">
                <a:solidFill>
                  <a:srgbClr val="FF0000"/>
                </a:solidFill>
              </a:rPr>
              <a:t>next</a:t>
            </a:r>
            <a:r>
              <a:rPr lang="cs-CZ" dirty="0">
                <a:solidFill>
                  <a:srgbClr val="FF0000"/>
                </a:solidFill>
              </a:rPr>
              <a:t> to </a:t>
            </a:r>
            <a:r>
              <a:rPr lang="cs-CZ" dirty="0" err="1">
                <a:solidFill>
                  <a:srgbClr val="FF0000"/>
                </a:solidFill>
              </a:rPr>
              <a:t>me</a:t>
            </a:r>
            <a:r>
              <a:rPr lang="cs-CZ" dirty="0">
                <a:solidFill>
                  <a:srgbClr val="FF0000"/>
                </a:solidFill>
              </a:rPr>
              <a:t>, </a:t>
            </a:r>
            <a:r>
              <a:rPr lang="cs-CZ" dirty="0" err="1">
                <a:solidFill>
                  <a:srgbClr val="FF0000"/>
                </a:solidFill>
              </a:rPr>
              <a:t>too</a:t>
            </a:r>
            <a:r>
              <a:rPr lang="cs-CZ" dirty="0">
                <a:solidFill>
                  <a:srgbClr val="FF0000"/>
                </a:solidFill>
              </a:rPr>
              <a:t>, </a:t>
            </a:r>
            <a:r>
              <a:rPr lang="cs-CZ" dirty="0" err="1">
                <a:solidFill>
                  <a:srgbClr val="FF0000"/>
                </a:solidFill>
              </a:rPr>
              <a:t>dissmiss</a:t>
            </a:r>
            <a:r>
              <a:rPr lang="cs-CZ" dirty="0">
                <a:solidFill>
                  <a:srgbClr val="FF0000"/>
                </a:solidFill>
              </a:rPr>
              <a:t> and </a:t>
            </a:r>
            <a:r>
              <a:rPr lang="cs-CZ" dirty="0" err="1">
                <a:solidFill>
                  <a:srgbClr val="FF0000"/>
                </a:solidFill>
              </a:rPr>
              <a:t>it</a:t>
            </a:r>
            <a:r>
              <a:rPr lang="cs-CZ" dirty="0">
                <a:solidFill>
                  <a:srgbClr val="FF0000"/>
                </a:solidFill>
              </a:rPr>
              <a:t>..“</a:t>
            </a:r>
          </a:p>
          <a:p>
            <a:endParaRPr lang="cs-CZ" dirty="0"/>
          </a:p>
          <a:p>
            <a:pPr marL="0" indent="0">
              <a:buNone/>
            </a:pPr>
            <a:endParaRPr lang="cs-CZ" dirty="0">
              <a:solidFill>
                <a:srgbClr val="0070C0"/>
              </a:solidFill>
            </a:endParaRPr>
          </a:p>
          <a:p>
            <a:pPr marL="0" indent="0">
              <a:buNone/>
            </a:pPr>
            <a:endParaRPr lang="cs-CZ" dirty="0"/>
          </a:p>
        </p:txBody>
      </p:sp>
    </p:spTree>
    <p:extLst>
      <p:ext uri="{BB962C8B-B14F-4D97-AF65-F5344CB8AC3E}">
        <p14:creationId xmlns:p14="http://schemas.microsoft.com/office/powerpoint/2010/main" val="263406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6540FF-588D-40A2-AC69-AE4DCFB78B7F}"/>
              </a:ext>
            </a:extLst>
          </p:cNvPr>
          <p:cNvSpPr>
            <a:spLocks noGrp="1"/>
          </p:cNvSpPr>
          <p:nvPr>
            <p:ph type="title"/>
          </p:nvPr>
        </p:nvSpPr>
        <p:spPr/>
        <p:txBody>
          <a:bodyPr/>
          <a:lstStyle/>
          <a:p>
            <a:r>
              <a:rPr lang="cs-CZ" dirty="0"/>
              <a:t>Negative </a:t>
            </a:r>
            <a:r>
              <a:rPr lang="cs-CZ" dirty="0" err="1"/>
              <a:t>symptoms</a:t>
            </a:r>
            <a:endParaRPr lang="cs-CZ" dirty="0"/>
          </a:p>
        </p:txBody>
      </p:sp>
      <p:sp>
        <p:nvSpPr>
          <p:cNvPr id="3" name="Zástupný symbol pro obsah 2">
            <a:extLst>
              <a:ext uri="{FF2B5EF4-FFF2-40B4-BE49-F238E27FC236}">
                <a16:creationId xmlns:a16="http://schemas.microsoft.com/office/drawing/2014/main" id="{7110C34E-E3CF-45A0-BD0F-CB2C9AAFFCB6}"/>
              </a:ext>
            </a:extLst>
          </p:cNvPr>
          <p:cNvSpPr>
            <a:spLocks noGrp="1"/>
          </p:cNvSpPr>
          <p:nvPr>
            <p:ph idx="1"/>
          </p:nvPr>
        </p:nvSpPr>
        <p:spPr/>
        <p:txBody>
          <a:bodyPr/>
          <a:lstStyle/>
          <a:p>
            <a:r>
              <a:rPr lang="cs-CZ" b="1" dirty="0" err="1"/>
              <a:t>Alogie</a:t>
            </a:r>
            <a:r>
              <a:rPr lang="cs-CZ" dirty="0"/>
              <a:t> – </a:t>
            </a:r>
            <a:r>
              <a:rPr lang="cs-CZ" dirty="0" err="1"/>
              <a:t>relative</a:t>
            </a:r>
            <a:r>
              <a:rPr lang="cs-CZ" dirty="0"/>
              <a:t> absence </a:t>
            </a:r>
            <a:r>
              <a:rPr lang="cs-CZ" dirty="0" err="1"/>
              <a:t>of</a:t>
            </a:r>
            <a:r>
              <a:rPr lang="cs-CZ" dirty="0"/>
              <a:t> </a:t>
            </a:r>
            <a:r>
              <a:rPr lang="cs-CZ" dirty="0" err="1"/>
              <a:t>thoughts</a:t>
            </a:r>
            <a:r>
              <a:rPr lang="cs-CZ" dirty="0"/>
              <a:t> and </a:t>
            </a:r>
            <a:r>
              <a:rPr lang="cs-CZ" dirty="0" err="1"/>
              <a:t>speech</a:t>
            </a:r>
            <a:r>
              <a:rPr lang="cs-CZ" dirty="0"/>
              <a:t> </a:t>
            </a:r>
          </a:p>
          <a:p>
            <a:r>
              <a:rPr lang="cs-CZ" b="1" dirty="0" err="1"/>
              <a:t>Affective</a:t>
            </a:r>
            <a:r>
              <a:rPr lang="cs-CZ" b="1" dirty="0"/>
              <a:t> </a:t>
            </a:r>
            <a:r>
              <a:rPr lang="cs-CZ" b="1" dirty="0" err="1"/>
              <a:t>flattening</a:t>
            </a:r>
            <a:r>
              <a:rPr lang="cs-CZ" b="1" dirty="0"/>
              <a:t> </a:t>
            </a:r>
            <a:r>
              <a:rPr lang="cs-CZ" dirty="0"/>
              <a:t>– </a:t>
            </a:r>
            <a:r>
              <a:rPr lang="cs-CZ" dirty="0" err="1"/>
              <a:t>little</a:t>
            </a:r>
            <a:r>
              <a:rPr lang="cs-CZ" dirty="0"/>
              <a:t> </a:t>
            </a:r>
            <a:r>
              <a:rPr lang="cs-CZ" dirty="0" err="1"/>
              <a:t>expressed</a:t>
            </a:r>
            <a:r>
              <a:rPr lang="cs-CZ" dirty="0"/>
              <a:t> </a:t>
            </a:r>
            <a:r>
              <a:rPr lang="cs-CZ" dirty="0" err="1"/>
              <a:t>emotion</a:t>
            </a:r>
            <a:endParaRPr lang="cs-CZ" dirty="0"/>
          </a:p>
          <a:p>
            <a:r>
              <a:rPr lang="cs-CZ" b="1" dirty="0" err="1"/>
              <a:t>Avoliation</a:t>
            </a:r>
            <a:r>
              <a:rPr lang="cs-CZ" b="1" dirty="0"/>
              <a:t> – </a:t>
            </a:r>
            <a:r>
              <a:rPr lang="cs-CZ" b="1" dirty="0" err="1"/>
              <a:t>apathy</a:t>
            </a:r>
            <a:r>
              <a:rPr lang="cs-CZ" b="1" dirty="0"/>
              <a:t> </a:t>
            </a:r>
            <a:r>
              <a:rPr lang="cs-CZ" dirty="0"/>
              <a:t>– </a:t>
            </a:r>
            <a:r>
              <a:rPr lang="cs-CZ" dirty="0" err="1"/>
              <a:t>lack</a:t>
            </a:r>
            <a:r>
              <a:rPr lang="cs-CZ" dirty="0"/>
              <a:t> </a:t>
            </a:r>
            <a:r>
              <a:rPr lang="cs-CZ" dirty="0" err="1"/>
              <a:t>of</a:t>
            </a:r>
            <a:r>
              <a:rPr lang="cs-CZ" dirty="0"/>
              <a:t> </a:t>
            </a:r>
            <a:r>
              <a:rPr lang="cs-CZ" dirty="0" err="1"/>
              <a:t>initiation</a:t>
            </a:r>
            <a:r>
              <a:rPr lang="cs-CZ" dirty="0"/>
              <a:t> and persistence</a:t>
            </a:r>
          </a:p>
          <a:p>
            <a:r>
              <a:rPr lang="cs-CZ" b="1" dirty="0" err="1"/>
              <a:t>Anhedonia</a:t>
            </a:r>
            <a:r>
              <a:rPr lang="cs-CZ" b="1" dirty="0"/>
              <a:t> </a:t>
            </a:r>
            <a:r>
              <a:rPr lang="cs-CZ" dirty="0"/>
              <a:t>– </a:t>
            </a:r>
            <a:r>
              <a:rPr lang="cs-CZ" dirty="0" err="1"/>
              <a:t>asociality</a:t>
            </a:r>
            <a:r>
              <a:rPr lang="cs-CZ" dirty="0"/>
              <a:t> – </a:t>
            </a:r>
            <a:r>
              <a:rPr lang="cs-CZ" dirty="0" err="1"/>
              <a:t>lack</a:t>
            </a:r>
            <a:r>
              <a:rPr lang="cs-CZ" dirty="0"/>
              <a:t> </a:t>
            </a:r>
            <a:r>
              <a:rPr lang="cs-CZ" dirty="0" err="1"/>
              <a:t>of</a:t>
            </a:r>
            <a:r>
              <a:rPr lang="cs-CZ" dirty="0"/>
              <a:t> </a:t>
            </a:r>
            <a:r>
              <a:rPr lang="cs-CZ" dirty="0" err="1"/>
              <a:t>pleasure</a:t>
            </a:r>
            <a:r>
              <a:rPr lang="cs-CZ" dirty="0"/>
              <a:t> feeling</a:t>
            </a:r>
          </a:p>
          <a:p>
            <a:r>
              <a:rPr lang="cs-CZ" b="1" dirty="0" err="1"/>
              <a:t>Attentional</a:t>
            </a:r>
            <a:r>
              <a:rPr lang="cs-CZ" b="1" dirty="0"/>
              <a:t> </a:t>
            </a:r>
            <a:r>
              <a:rPr lang="cs-CZ" b="1" dirty="0" err="1"/>
              <a:t>impairment</a:t>
            </a:r>
            <a:r>
              <a:rPr lang="cs-CZ" b="1" dirty="0"/>
              <a:t> </a:t>
            </a:r>
          </a:p>
          <a:p>
            <a:endParaRPr lang="cs-CZ" dirty="0"/>
          </a:p>
          <a:p>
            <a:endParaRPr lang="cs-CZ" dirty="0"/>
          </a:p>
          <a:p>
            <a:endParaRPr lang="cs-CZ" dirty="0"/>
          </a:p>
        </p:txBody>
      </p:sp>
      <p:pic>
        <p:nvPicPr>
          <p:cNvPr id="4" name="Obrázek 3">
            <a:extLst>
              <a:ext uri="{FF2B5EF4-FFF2-40B4-BE49-F238E27FC236}">
                <a16:creationId xmlns:a16="http://schemas.microsoft.com/office/drawing/2014/main" id="{355DD13B-ACD1-4AC5-85A9-BF06228B3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576579"/>
            <a:ext cx="1099167" cy="1099167"/>
          </a:xfrm>
          <a:prstGeom prst="rect">
            <a:avLst/>
          </a:prstGeom>
        </p:spPr>
      </p:pic>
    </p:spTree>
    <p:extLst>
      <p:ext uri="{BB962C8B-B14F-4D97-AF65-F5344CB8AC3E}">
        <p14:creationId xmlns:p14="http://schemas.microsoft.com/office/powerpoint/2010/main" val="9676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A1CB95-27FB-45DD-96BE-816F9363AF2D}"/>
              </a:ext>
            </a:extLst>
          </p:cNvPr>
          <p:cNvSpPr>
            <a:spLocks noGrp="1"/>
          </p:cNvSpPr>
          <p:nvPr>
            <p:ph type="title"/>
          </p:nvPr>
        </p:nvSpPr>
        <p:spPr/>
        <p:txBody>
          <a:bodyPr/>
          <a:lstStyle/>
          <a:p>
            <a:r>
              <a:rPr lang="cs-CZ" dirty="0" err="1"/>
              <a:t>Cognitive</a:t>
            </a:r>
            <a:r>
              <a:rPr lang="cs-CZ" dirty="0"/>
              <a:t> </a:t>
            </a:r>
            <a:r>
              <a:rPr lang="cs-CZ" dirty="0" err="1"/>
              <a:t>symptoms</a:t>
            </a:r>
            <a:endParaRPr lang="cs-CZ" dirty="0"/>
          </a:p>
        </p:txBody>
      </p:sp>
      <p:sp>
        <p:nvSpPr>
          <p:cNvPr id="4" name="Rectangle 1">
            <a:extLst>
              <a:ext uri="{FF2B5EF4-FFF2-40B4-BE49-F238E27FC236}">
                <a16:creationId xmlns:a16="http://schemas.microsoft.com/office/drawing/2014/main" id="{A50008EB-CF57-4412-AFD2-5C0C81094A17}"/>
              </a:ext>
            </a:extLst>
          </p:cNvPr>
          <p:cNvSpPr>
            <a:spLocks noGrp="1" noChangeArrowheads="1"/>
          </p:cNvSpPr>
          <p:nvPr>
            <p:ph idx="1"/>
          </p:nvPr>
        </p:nvSpPr>
        <p:spPr bwMode="auto">
          <a:xfrm>
            <a:off x="457201" y="1108582"/>
            <a:ext cx="8229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cs-CZ" altLang="cs-CZ" dirty="0">
                <a:latin typeface="Times New Roman" panose="02020603050405020304" pitchFamily="18" charset="0"/>
                <a:cs typeface="Times New Roman" panose="02020603050405020304" pitchFamily="18" charset="0"/>
              </a:rPr>
              <a:t> </a:t>
            </a:r>
            <a:r>
              <a:rPr lang="cs-CZ" altLang="cs-CZ" dirty="0" err="1">
                <a:latin typeface="Times New Roman" panose="02020603050405020304" pitchFamily="18" charset="0"/>
                <a:cs typeface="Times New Roman" panose="02020603050405020304" pitchFamily="18" charset="0"/>
              </a:rPr>
              <a:t>I</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mpaired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memory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attention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Difficulty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thinking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through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complicated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processes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making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sense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of</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information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Impaired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ability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organize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Poor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decision-making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Difficulty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interpreting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social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cues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5" name="Obrázek 4">
            <a:extLst>
              <a:ext uri="{FF2B5EF4-FFF2-40B4-BE49-F238E27FC236}">
                <a16:creationId xmlns:a16="http://schemas.microsoft.com/office/drawing/2014/main" id="{3988B243-7BBF-4F19-8053-B7F825FF0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710" y="198066"/>
            <a:ext cx="1365774" cy="910516"/>
          </a:xfrm>
          <a:prstGeom prst="rect">
            <a:avLst/>
          </a:prstGeom>
        </p:spPr>
      </p:pic>
    </p:spTree>
    <p:extLst>
      <p:ext uri="{BB962C8B-B14F-4D97-AF65-F5344CB8AC3E}">
        <p14:creationId xmlns:p14="http://schemas.microsoft.com/office/powerpoint/2010/main" val="346523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DD6DA-8199-40F5-9605-817920975D6A}"/>
              </a:ext>
            </a:extLst>
          </p:cNvPr>
          <p:cNvSpPr>
            <a:spLocks noGrp="1"/>
          </p:cNvSpPr>
          <p:nvPr>
            <p:ph type="title"/>
          </p:nvPr>
        </p:nvSpPr>
        <p:spPr/>
        <p:txBody>
          <a:bodyPr/>
          <a:lstStyle/>
          <a:p>
            <a:r>
              <a:rPr lang="cs-CZ" dirty="0" err="1"/>
              <a:t>Other</a:t>
            </a:r>
            <a:r>
              <a:rPr lang="cs-CZ" dirty="0"/>
              <a:t> </a:t>
            </a:r>
            <a:r>
              <a:rPr lang="cs-CZ" dirty="0" err="1"/>
              <a:t>symptoms</a:t>
            </a:r>
            <a:endParaRPr lang="cs-CZ" dirty="0"/>
          </a:p>
        </p:txBody>
      </p:sp>
      <p:sp>
        <p:nvSpPr>
          <p:cNvPr id="3" name="Zástupný symbol pro obsah 2">
            <a:extLst>
              <a:ext uri="{FF2B5EF4-FFF2-40B4-BE49-F238E27FC236}">
                <a16:creationId xmlns:a16="http://schemas.microsoft.com/office/drawing/2014/main" id="{97A12B79-1B07-4907-9476-C299D261F056}"/>
              </a:ext>
            </a:extLst>
          </p:cNvPr>
          <p:cNvSpPr>
            <a:spLocks noGrp="1"/>
          </p:cNvSpPr>
          <p:nvPr>
            <p:ph idx="1"/>
          </p:nvPr>
        </p:nvSpPr>
        <p:spPr>
          <a:xfrm>
            <a:off x="457199" y="1474464"/>
            <a:ext cx="8359481" cy="4651700"/>
          </a:xfrm>
        </p:spPr>
        <p:txBody>
          <a:bodyPr>
            <a:normAutofit fontScale="92500" lnSpcReduction="20000"/>
          </a:bodyPr>
          <a:lstStyle/>
          <a:p>
            <a:pPr>
              <a:lnSpc>
                <a:spcPct val="120000"/>
              </a:lnSpc>
            </a:pPr>
            <a:r>
              <a:rPr lang="cs-CZ" dirty="0" err="1"/>
              <a:t>Sleep</a:t>
            </a:r>
            <a:r>
              <a:rPr lang="cs-CZ" dirty="0"/>
              <a:t> </a:t>
            </a:r>
            <a:r>
              <a:rPr lang="cs-CZ" dirty="0" err="1"/>
              <a:t>distorsion</a:t>
            </a:r>
            <a:endParaRPr lang="cs-CZ" dirty="0"/>
          </a:p>
          <a:p>
            <a:pPr>
              <a:lnSpc>
                <a:spcPct val="120000"/>
              </a:lnSpc>
            </a:pPr>
            <a:r>
              <a:rPr lang="cs-CZ" dirty="0" err="1"/>
              <a:t>Paralogia</a:t>
            </a:r>
            <a:r>
              <a:rPr lang="cs-CZ" dirty="0"/>
              <a:t> = </a:t>
            </a:r>
            <a:r>
              <a:rPr lang="cs-CZ" dirty="0" err="1"/>
              <a:t>pseudologia</a:t>
            </a:r>
            <a:r>
              <a:rPr lang="cs-CZ" dirty="0"/>
              <a:t> </a:t>
            </a:r>
            <a:endParaRPr lang="cs-CZ" sz="1200" dirty="0"/>
          </a:p>
          <a:p>
            <a:pPr>
              <a:lnSpc>
                <a:spcPct val="120000"/>
              </a:lnSpc>
            </a:pPr>
            <a:r>
              <a:rPr lang="cs-CZ" dirty="0" err="1"/>
              <a:t>Catatonia</a:t>
            </a:r>
            <a:r>
              <a:rPr lang="cs-CZ" dirty="0"/>
              <a:t> </a:t>
            </a:r>
          </a:p>
          <a:p>
            <a:pPr>
              <a:lnSpc>
                <a:spcPct val="120000"/>
              </a:lnSpc>
            </a:pPr>
            <a:r>
              <a:rPr lang="cs-CZ" dirty="0" err="1"/>
              <a:t>Ambivalency</a:t>
            </a:r>
            <a:r>
              <a:rPr lang="cs-CZ" dirty="0"/>
              <a:t> </a:t>
            </a:r>
            <a:r>
              <a:rPr lang="cs-CZ" sz="2000" dirty="0"/>
              <a:t>(</a:t>
            </a:r>
            <a:r>
              <a:rPr lang="en-US" sz="2000" dirty="0"/>
              <a:t>having simultaneous conflicting reactions, beliefs, or feelings towards some object</a:t>
            </a:r>
            <a:r>
              <a:rPr lang="cs-CZ" sz="2000" dirty="0"/>
              <a:t>)</a:t>
            </a:r>
          </a:p>
          <a:p>
            <a:pPr>
              <a:lnSpc>
                <a:spcPct val="120000"/>
              </a:lnSpc>
            </a:pPr>
            <a:r>
              <a:rPr lang="cs-CZ" dirty="0" err="1"/>
              <a:t>Anosognosia</a:t>
            </a:r>
            <a:r>
              <a:rPr lang="cs-CZ" dirty="0"/>
              <a:t> </a:t>
            </a:r>
            <a:r>
              <a:rPr lang="cs-CZ" sz="2000" dirty="0"/>
              <a:t>(</a:t>
            </a:r>
            <a:r>
              <a:rPr lang="cs-CZ" sz="2000" dirty="0" err="1"/>
              <a:t>they</a:t>
            </a:r>
            <a:r>
              <a:rPr lang="cs-CZ" sz="2000" dirty="0"/>
              <a:t> </a:t>
            </a:r>
            <a:r>
              <a:rPr lang="cs-CZ" sz="2000" dirty="0" err="1"/>
              <a:t>don´t</a:t>
            </a:r>
            <a:r>
              <a:rPr lang="cs-CZ" sz="2000" dirty="0"/>
              <a:t> </a:t>
            </a:r>
            <a:r>
              <a:rPr lang="cs-CZ" sz="2000" dirty="0" err="1"/>
              <a:t>accept</a:t>
            </a:r>
            <a:r>
              <a:rPr lang="cs-CZ" sz="2000" dirty="0"/>
              <a:t> </a:t>
            </a:r>
            <a:r>
              <a:rPr lang="cs-CZ" sz="2000" dirty="0" err="1"/>
              <a:t>they</a:t>
            </a:r>
            <a:r>
              <a:rPr lang="cs-CZ" sz="2000" dirty="0"/>
              <a:t> are </a:t>
            </a:r>
            <a:r>
              <a:rPr lang="cs-CZ" sz="2000" dirty="0" err="1"/>
              <a:t>ill</a:t>
            </a:r>
            <a:r>
              <a:rPr lang="cs-CZ" sz="2000" dirty="0"/>
              <a:t>)</a:t>
            </a:r>
          </a:p>
          <a:p>
            <a:pPr>
              <a:lnSpc>
                <a:spcPct val="120000"/>
              </a:lnSpc>
            </a:pPr>
            <a:r>
              <a:rPr lang="cs-CZ" dirty="0"/>
              <a:t>„</a:t>
            </a:r>
            <a:r>
              <a:rPr lang="cs-CZ" dirty="0" err="1"/>
              <a:t>Postpsychotic</a:t>
            </a:r>
            <a:r>
              <a:rPr lang="cs-CZ" dirty="0"/>
              <a:t> personality </a:t>
            </a:r>
            <a:r>
              <a:rPr lang="cs-CZ" dirty="0" err="1"/>
              <a:t>changes</a:t>
            </a:r>
            <a:r>
              <a:rPr lang="cs-CZ" dirty="0"/>
              <a:t>“ </a:t>
            </a:r>
            <a:r>
              <a:rPr lang="cs-CZ" sz="2100" dirty="0"/>
              <a:t>– </a:t>
            </a:r>
            <a:r>
              <a:rPr lang="cs-CZ" sz="2100" dirty="0" err="1"/>
              <a:t>they</a:t>
            </a:r>
            <a:r>
              <a:rPr lang="cs-CZ" sz="2100" dirty="0"/>
              <a:t> </a:t>
            </a:r>
            <a:r>
              <a:rPr lang="cs-CZ" sz="2100" dirty="0" err="1"/>
              <a:t>can</a:t>
            </a:r>
            <a:r>
              <a:rPr lang="cs-CZ" sz="2100" dirty="0"/>
              <a:t> </a:t>
            </a:r>
            <a:r>
              <a:rPr lang="cs-CZ" sz="2100" dirty="0" err="1"/>
              <a:t>become</a:t>
            </a:r>
            <a:r>
              <a:rPr lang="cs-CZ" sz="2100" dirty="0"/>
              <a:t> </a:t>
            </a:r>
            <a:r>
              <a:rPr lang="cs-CZ" sz="2100" dirty="0" err="1"/>
              <a:t>less</a:t>
            </a:r>
            <a:r>
              <a:rPr lang="cs-CZ" sz="2100" dirty="0"/>
              <a:t> </a:t>
            </a:r>
            <a:r>
              <a:rPr lang="cs-CZ" sz="2100" dirty="0" err="1"/>
              <a:t>active</a:t>
            </a:r>
            <a:r>
              <a:rPr lang="cs-CZ" sz="2100" dirty="0"/>
              <a:t>, more </a:t>
            </a:r>
            <a:r>
              <a:rPr lang="cs-CZ" sz="2100" dirty="0" err="1"/>
              <a:t>introversive</a:t>
            </a:r>
            <a:r>
              <a:rPr lang="cs-CZ" sz="2100" dirty="0"/>
              <a:t>, more </a:t>
            </a:r>
            <a:r>
              <a:rPr lang="cs-CZ" sz="2100" dirty="0" err="1"/>
              <a:t>hypochondrical</a:t>
            </a:r>
            <a:r>
              <a:rPr lang="cs-CZ" sz="2100" dirty="0"/>
              <a:t>, </a:t>
            </a:r>
            <a:r>
              <a:rPr lang="cs-CZ" sz="2100" dirty="0" err="1"/>
              <a:t>don´t</a:t>
            </a:r>
            <a:r>
              <a:rPr lang="cs-CZ" sz="2100" dirty="0"/>
              <a:t> </a:t>
            </a:r>
            <a:r>
              <a:rPr lang="cs-CZ" sz="2100" dirty="0" err="1"/>
              <a:t>have</a:t>
            </a:r>
            <a:r>
              <a:rPr lang="cs-CZ" sz="2100" dirty="0"/>
              <a:t> </a:t>
            </a:r>
            <a:r>
              <a:rPr lang="cs-CZ" sz="2100" dirty="0" err="1"/>
              <a:t>hobbies</a:t>
            </a:r>
            <a:r>
              <a:rPr lang="cs-CZ" sz="2100" dirty="0"/>
              <a:t>, </a:t>
            </a:r>
            <a:r>
              <a:rPr lang="cs-CZ" sz="2100" dirty="0" err="1"/>
              <a:t>feel</a:t>
            </a:r>
            <a:r>
              <a:rPr lang="cs-CZ" sz="2100" dirty="0"/>
              <a:t> </a:t>
            </a:r>
            <a:r>
              <a:rPr lang="cs-CZ" sz="2100" dirty="0" err="1"/>
              <a:t>stigmatized</a:t>
            </a:r>
            <a:r>
              <a:rPr lang="cs-CZ" sz="2100" dirty="0"/>
              <a:t>, are </a:t>
            </a:r>
            <a:r>
              <a:rPr lang="cs-CZ" sz="2100" dirty="0" err="1"/>
              <a:t>socially</a:t>
            </a:r>
            <a:r>
              <a:rPr lang="cs-CZ" sz="2100" dirty="0"/>
              <a:t> </a:t>
            </a:r>
            <a:r>
              <a:rPr lang="cs-CZ" sz="2100" dirty="0" err="1"/>
              <a:t>isolated</a:t>
            </a:r>
            <a:r>
              <a:rPr lang="cs-CZ" sz="2100" dirty="0"/>
              <a:t>, are not </a:t>
            </a:r>
            <a:r>
              <a:rPr lang="cs-CZ" sz="2100" dirty="0" err="1"/>
              <a:t>able</a:t>
            </a:r>
            <a:r>
              <a:rPr lang="cs-CZ" sz="2100" dirty="0"/>
              <a:t> to </a:t>
            </a:r>
            <a:r>
              <a:rPr lang="cs-CZ" sz="2100" dirty="0" err="1"/>
              <a:t>work</a:t>
            </a:r>
            <a:r>
              <a:rPr lang="cs-CZ" sz="2100" dirty="0"/>
              <a:t>, are not </a:t>
            </a:r>
            <a:r>
              <a:rPr lang="cs-CZ" sz="2100" dirty="0" err="1"/>
              <a:t>able</a:t>
            </a:r>
            <a:r>
              <a:rPr lang="cs-CZ" sz="2100" dirty="0"/>
              <a:t> to </a:t>
            </a:r>
            <a:r>
              <a:rPr lang="cs-CZ" sz="2100" dirty="0" err="1"/>
              <a:t>have</a:t>
            </a:r>
            <a:r>
              <a:rPr lang="cs-CZ" sz="2100" dirty="0"/>
              <a:t> </a:t>
            </a:r>
            <a:r>
              <a:rPr lang="cs-CZ" sz="2100" dirty="0" err="1"/>
              <a:t>close</a:t>
            </a:r>
            <a:r>
              <a:rPr lang="cs-CZ" sz="2100" dirty="0"/>
              <a:t> </a:t>
            </a:r>
            <a:r>
              <a:rPr lang="cs-CZ" sz="2100" dirty="0" err="1"/>
              <a:t>relationships</a:t>
            </a:r>
            <a:endParaRPr lang="cs-CZ" sz="2100" dirty="0"/>
          </a:p>
        </p:txBody>
      </p:sp>
      <p:sp>
        <p:nvSpPr>
          <p:cNvPr id="4" name="AutoShape 2" descr="Výsledek obrázku pro ambivalency">
            <a:extLst>
              <a:ext uri="{FF2B5EF4-FFF2-40B4-BE49-F238E27FC236}">
                <a16:creationId xmlns:a16="http://schemas.microsoft.com/office/drawing/2014/main" id="{DB3DC8FE-C705-401F-812C-F7A2491C8880}"/>
              </a:ext>
            </a:extLst>
          </p:cNvPr>
          <p:cNvSpPr>
            <a:spLocks noChangeAspect="1" noChangeArrowheads="1"/>
          </p:cNvSpPr>
          <p:nvPr/>
        </p:nvSpPr>
        <p:spPr bwMode="auto">
          <a:xfrm>
            <a:off x="2128838" y="1694774"/>
            <a:ext cx="4963442" cy="341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a:extLst>
              <a:ext uri="{FF2B5EF4-FFF2-40B4-BE49-F238E27FC236}">
                <a16:creationId xmlns:a16="http://schemas.microsoft.com/office/drawing/2014/main" id="{C70A6945-9847-4046-8C75-5B0F24863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274" y="2025093"/>
            <a:ext cx="1266726" cy="871524"/>
          </a:xfrm>
          <a:prstGeom prst="rect">
            <a:avLst/>
          </a:prstGeom>
        </p:spPr>
      </p:pic>
      <p:pic>
        <p:nvPicPr>
          <p:cNvPr id="10" name="Obrázek 9">
            <a:extLst>
              <a:ext uri="{FF2B5EF4-FFF2-40B4-BE49-F238E27FC236}">
                <a16:creationId xmlns:a16="http://schemas.microsoft.com/office/drawing/2014/main" id="{1046AF10-1D7F-4261-BCBB-A389FE6E0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604" y="1159929"/>
            <a:ext cx="1318396" cy="741404"/>
          </a:xfrm>
          <a:prstGeom prst="rect">
            <a:avLst/>
          </a:prstGeom>
        </p:spPr>
      </p:pic>
    </p:spTree>
    <p:extLst>
      <p:ext uri="{BB962C8B-B14F-4D97-AF65-F5344CB8AC3E}">
        <p14:creationId xmlns:p14="http://schemas.microsoft.com/office/powerpoint/2010/main" val="126270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0BCC64-8D31-46B2-B19E-780DFE84839D}"/>
              </a:ext>
            </a:extLst>
          </p:cNvPr>
          <p:cNvSpPr>
            <a:spLocks noGrp="1"/>
          </p:cNvSpPr>
          <p:nvPr>
            <p:ph type="title"/>
          </p:nvPr>
        </p:nvSpPr>
        <p:spPr/>
        <p:txBody>
          <a:bodyPr/>
          <a:lstStyle/>
          <a:p>
            <a:r>
              <a:rPr lang="cs-CZ" dirty="0" err="1"/>
              <a:t>Symptoms</a:t>
            </a:r>
            <a:endParaRPr lang="cs-CZ" dirty="0"/>
          </a:p>
        </p:txBody>
      </p:sp>
      <p:sp>
        <p:nvSpPr>
          <p:cNvPr id="3" name="Zástupný obsah 2">
            <a:extLst>
              <a:ext uri="{FF2B5EF4-FFF2-40B4-BE49-F238E27FC236}">
                <a16:creationId xmlns:a16="http://schemas.microsoft.com/office/drawing/2014/main" id="{5A099495-E00E-4206-A0F6-65DAE107B8C4}"/>
              </a:ext>
            </a:extLst>
          </p:cNvPr>
          <p:cNvSpPr>
            <a:spLocks noGrp="1"/>
          </p:cNvSpPr>
          <p:nvPr>
            <p:ph idx="1"/>
          </p:nvPr>
        </p:nvSpPr>
        <p:spPr/>
        <p:txBody>
          <a:bodyPr/>
          <a:lstStyle/>
          <a:p>
            <a:r>
              <a:rPr lang="cs-CZ" dirty="0">
                <a:solidFill>
                  <a:srgbClr val="FF0000"/>
                </a:solidFill>
              </a:rPr>
              <a:t>No symptom </a:t>
            </a:r>
            <a:r>
              <a:rPr lang="cs-CZ" dirty="0" err="1">
                <a:solidFill>
                  <a:srgbClr val="FF0000"/>
                </a:solidFill>
              </a:rPr>
              <a:t>is</a:t>
            </a:r>
            <a:r>
              <a:rPr lang="cs-CZ" dirty="0">
                <a:solidFill>
                  <a:srgbClr val="FF0000"/>
                </a:solidFill>
              </a:rPr>
              <a:t> </a:t>
            </a:r>
            <a:r>
              <a:rPr lang="cs-CZ" dirty="0" err="1">
                <a:solidFill>
                  <a:srgbClr val="FF0000"/>
                </a:solidFill>
              </a:rPr>
              <a:t>patognomic</a:t>
            </a:r>
            <a:r>
              <a:rPr lang="cs-CZ" dirty="0">
                <a:solidFill>
                  <a:srgbClr val="FF0000"/>
                </a:solidFill>
              </a:rPr>
              <a:t>.</a:t>
            </a:r>
          </a:p>
          <a:p>
            <a:r>
              <a:rPr lang="cs-CZ" dirty="0" err="1">
                <a:solidFill>
                  <a:srgbClr val="FF0000"/>
                </a:solidFill>
              </a:rPr>
              <a:t>One</a:t>
            </a:r>
            <a:r>
              <a:rPr lang="cs-CZ" dirty="0">
                <a:solidFill>
                  <a:srgbClr val="FF0000"/>
                </a:solidFill>
              </a:rPr>
              <a:t> </a:t>
            </a:r>
            <a:r>
              <a:rPr lang="cs-CZ" dirty="0" err="1">
                <a:solidFill>
                  <a:srgbClr val="FF0000"/>
                </a:solidFill>
              </a:rPr>
              <a:t>patient</a:t>
            </a:r>
            <a:r>
              <a:rPr lang="cs-CZ" dirty="0">
                <a:solidFill>
                  <a:srgbClr val="FF0000"/>
                </a:solidFill>
              </a:rPr>
              <a:t> </a:t>
            </a:r>
            <a:r>
              <a:rPr lang="cs-CZ" dirty="0" err="1">
                <a:solidFill>
                  <a:srgbClr val="FF0000"/>
                </a:solidFill>
              </a:rPr>
              <a:t>doesn´t</a:t>
            </a:r>
            <a:r>
              <a:rPr lang="cs-CZ" dirty="0">
                <a:solidFill>
                  <a:srgbClr val="FF0000"/>
                </a:solidFill>
              </a:rPr>
              <a:t> </a:t>
            </a:r>
            <a:r>
              <a:rPr lang="cs-CZ" dirty="0" err="1">
                <a:solidFill>
                  <a:srgbClr val="FF0000"/>
                </a:solidFill>
              </a:rPr>
              <a:t>necessarily</a:t>
            </a:r>
            <a:r>
              <a:rPr lang="cs-CZ" dirty="0">
                <a:solidFill>
                  <a:srgbClr val="FF0000"/>
                </a:solidFill>
              </a:rPr>
              <a:t> </a:t>
            </a:r>
            <a:r>
              <a:rPr lang="cs-CZ" dirty="0" err="1">
                <a:solidFill>
                  <a:srgbClr val="FF0000"/>
                </a:solidFill>
              </a:rPr>
              <a:t>have</a:t>
            </a:r>
            <a:r>
              <a:rPr lang="cs-CZ" dirty="0">
                <a:solidFill>
                  <a:srgbClr val="FF0000"/>
                </a:solidFill>
              </a:rPr>
              <a:t> </a:t>
            </a:r>
            <a:r>
              <a:rPr lang="cs-CZ" dirty="0" err="1">
                <a:solidFill>
                  <a:srgbClr val="FF0000"/>
                </a:solidFill>
              </a:rPr>
              <a:t>all</a:t>
            </a:r>
            <a:r>
              <a:rPr lang="cs-CZ" dirty="0">
                <a:solidFill>
                  <a:srgbClr val="FF0000"/>
                </a:solidFill>
              </a:rPr>
              <a:t> </a:t>
            </a:r>
            <a:r>
              <a:rPr lang="cs-CZ" dirty="0" err="1">
                <a:solidFill>
                  <a:srgbClr val="FF0000"/>
                </a:solidFill>
              </a:rPr>
              <a:t>groups</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symptoms</a:t>
            </a:r>
            <a:r>
              <a:rPr lang="cs-CZ" dirty="0">
                <a:solidFill>
                  <a:srgbClr val="FF0000"/>
                </a:solidFill>
              </a:rPr>
              <a:t> – positive, negative, </a:t>
            </a:r>
            <a:r>
              <a:rPr lang="cs-CZ" dirty="0" err="1">
                <a:solidFill>
                  <a:srgbClr val="FF0000"/>
                </a:solidFill>
              </a:rPr>
              <a:t>cognitive</a:t>
            </a:r>
            <a:r>
              <a:rPr lang="cs-CZ" dirty="0">
                <a:solidFill>
                  <a:srgbClr val="FF0000"/>
                </a:solidFill>
              </a:rPr>
              <a:t>. </a:t>
            </a:r>
          </a:p>
          <a:p>
            <a:r>
              <a:rPr lang="cs-CZ" dirty="0">
                <a:solidFill>
                  <a:srgbClr val="FF0000"/>
                </a:solidFill>
              </a:rPr>
              <a:t>Positive </a:t>
            </a:r>
            <a:r>
              <a:rPr lang="cs-CZ" dirty="0" err="1">
                <a:solidFill>
                  <a:srgbClr val="FF0000"/>
                </a:solidFill>
              </a:rPr>
              <a:t>symptoms</a:t>
            </a:r>
            <a:r>
              <a:rPr lang="cs-CZ" dirty="0">
                <a:solidFill>
                  <a:srgbClr val="FF0000"/>
                </a:solidFill>
              </a:rPr>
              <a:t> are </a:t>
            </a:r>
            <a:r>
              <a:rPr lang="cs-CZ" dirty="0" err="1">
                <a:solidFill>
                  <a:srgbClr val="FF0000"/>
                </a:solidFill>
              </a:rPr>
              <a:t>better</a:t>
            </a:r>
            <a:r>
              <a:rPr lang="cs-CZ" dirty="0">
                <a:solidFill>
                  <a:srgbClr val="FF0000"/>
                </a:solidFill>
              </a:rPr>
              <a:t> </a:t>
            </a:r>
            <a:r>
              <a:rPr lang="cs-CZ" dirty="0" err="1">
                <a:solidFill>
                  <a:srgbClr val="FF0000"/>
                </a:solidFill>
              </a:rPr>
              <a:t>treatable</a:t>
            </a:r>
            <a:r>
              <a:rPr lang="cs-CZ" dirty="0">
                <a:solidFill>
                  <a:srgbClr val="FF0000"/>
                </a:solidFill>
              </a:rPr>
              <a:t> </a:t>
            </a:r>
            <a:r>
              <a:rPr lang="cs-CZ" dirty="0" err="1">
                <a:solidFill>
                  <a:srgbClr val="FF0000"/>
                </a:solidFill>
              </a:rPr>
              <a:t>then</a:t>
            </a:r>
            <a:r>
              <a:rPr lang="cs-CZ" dirty="0">
                <a:solidFill>
                  <a:srgbClr val="FF0000"/>
                </a:solidFill>
              </a:rPr>
              <a:t> negative and </a:t>
            </a:r>
            <a:r>
              <a:rPr lang="cs-CZ" dirty="0" err="1">
                <a:solidFill>
                  <a:srgbClr val="FF0000"/>
                </a:solidFill>
              </a:rPr>
              <a:t>cognitive</a:t>
            </a:r>
            <a:r>
              <a:rPr lang="cs-CZ" dirty="0">
                <a:solidFill>
                  <a:srgbClr val="FF0000"/>
                </a:solidFill>
              </a:rPr>
              <a:t>. </a:t>
            </a:r>
          </a:p>
        </p:txBody>
      </p:sp>
    </p:spTree>
    <p:extLst>
      <p:ext uri="{BB962C8B-B14F-4D97-AF65-F5344CB8AC3E}">
        <p14:creationId xmlns:p14="http://schemas.microsoft.com/office/powerpoint/2010/main" val="289466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61913"/>
            <a:ext cx="8229600" cy="990600"/>
          </a:xfrm>
        </p:spPr>
        <p:txBody>
          <a:bodyPr/>
          <a:lstStyle/>
          <a:p>
            <a:r>
              <a:rPr lang="en-US" dirty="0"/>
              <a:t>The Criteria of Diagnosis</a:t>
            </a:r>
            <a:r>
              <a:rPr lang="cs-CZ" dirty="0"/>
              <a:t> (ICD-10)</a:t>
            </a:r>
            <a:endParaRPr lang="en-US" dirty="0"/>
          </a:p>
        </p:txBody>
      </p:sp>
      <p:sp>
        <p:nvSpPr>
          <p:cNvPr id="67587" name="Rectangle 3"/>
          <p:cNvSpPr>
            <a:spLocks noGrp="1" noChangeArrowheads="1"/>
          </p:cNvSpPr>
          <p:nvPr>
            <p:ph type="body" idx="1"/>
          </p:nvPr>
        </p:nvSpPr>
        <p:spPr>
          <a:xfrm>
            <a:off x="457200" y="1196975"/>
            <a:ext cx="8435975" cy="5661025"/>
          </a:xfrm>
        </p:spPr>
        <p:txBody>
          <a:bodyPr/>
          <a:lstStyle/>
          <a:p>
            <a:pPr>
              <a:lnSpc>
                <a:spcPct val="90000"/>
              </a:lnSpc>
              <a:buFont typeface="Wingdings" pitchFamily="2" charset="2"/>
              <a:buNone/>
            </a:pPr>
            <a:r>
              <a:rPr lang="en-US" sz="2000" dirty="0"/>
              <a:t>For the </a:t>
            </a:r>
            <a:r>
              <a:rPr lang="en-US" sz="2000" b="1" dirty="0">
                <a:solidFill>
                  <a:schemeClr val="hlink"/>
                </a:solidFill>
              </a:rPr>
              <a:t>diagnosis of schizophrenia</a:t>
            </a:r>
            <a:r>
              <a:rPr lang="en-US" sz="2000" dirty="0"/>
              <a:t> is necessary </a:t>
            </a:r>
          </a:p>
          <a:p>
            <a:pPr>
              <a:lnSpc>
                <a:spcPct val="90000"/>
              </a:lnSpc>
            </a:pPr>
            <a:r>
              <a:rPr lang="en-US" sz="2000" dirty="0"/>
              <a:t>presence of one very clear symptom </a:t>
            </a:r>
            <a:r>
              <a:rPr lang="cs-CZ" sz="2000" dirty="0"/>
              <a:t>- </a:t>
            </a:r>
            <a:r>
              <a:rPr lang="en-US" sz="2000" dirty="0"/>
              <a:t>from point a) to d)</a:t>
            </a:r>
          </a:p>
          <a:p>
            <a:pPr>
              <a:lnSpc>
                <a:spcPct val="90000"/>
              </a:lnSpc>
            </a:pPr>
            <a:r>
              <a:rPr lang="en-US" sz="2000" dirty="0"/>
              <a:t>or  the presence of the symptoms from at least two groups </a:t>
            </a:r>
            <a:r>
              <a:rPr lang="cs-CZ" sz="2000" dirty="0"/>
              <a:t>- </a:t>
            </a:r>
            <a:r>
              <a:rPr lang="en-US" sz="2000" dirty="0"/>
              <a:t>from point e) to h)</a:t>
            </a:r>
          </a:p>
          <a:p>
            <a:pPr>
              <a:lnSpc>
                <a:spcPct val="90000"/>
              </a:lnSpc>
              <a:buFont typeface="Wingdings" pitchFamily="2" charset="2"/>
              <a:buNone/>
            </a:pPr>
            <a:r>
              <a:rPr lang="en-US" sz="2000" dirty="0"/>
              <a:t>for </a:t>
            </a:r>
            <a:r>
              <a:rPr lang="en-US" sz="2000" b="1" dirty="0"/>
              <a:t>one month or more</a:t>
            </a:r>
            <a:r>
              <a:rPr lang="en-US" sz="2000" dirty="0"/>
              <a:t>:</a:t>
            </a:r>
          </a:p>
          <a:p>
            <a:pPr>
              <a:lnSpc>
                <a:spcPct val="90000"/>
              </a:lnSpc>
              <a:buFont typeface="Wingdings" pitchFamily="2" charset="2"/>
              <a:buNone/>
            </a:pPr>
            <a:endParaRPr lang="en-US" sz="2000" dirty="0"/>
          </a:p>
          <a:p>
            <a:pPr>
              <a:lnSpc>
                <a:spcPct val="90000"/>
              </a:lnSpc>
              <a:buSzTx/>
              <a:buFont typeface="Wingdings" pitchFamily="2" charset="2"/>
              <a:buAutoNum type="alphaLcParenR"/>
            </a:pPr>
            <a:r>
              <a:rPr lang="en-US" sz="2000" dirty="0"/>
              <a:t>the hearing of own thoughts, the feelings of thought withdrawal, thought insertion, or thought broadcasting</a:t>
            </a:r>
            <a:r>
              <a:rPr lang="cs-CZ" sz="2000" dirty="0"/>
              <a:t>    </a:t>
            </a:r>
            <a:endParaRPr lang="en-US" sz="2000" dirty="0"/>
          </a:p>
          <a:p>
            <a:pPr>
              <a:lnSpc>
                <a:spcPct val="90000"/>
              </a:lnSpc>
              <a:buSzTx/>
              <a:buFont typeface="Wingdings" pitchFamily="2" charset="2"/>
              <a:buAutoNum type="alphaLcParenR"/>
            </a:pPr>
            <a:r>
              <a:rPr lang="en-US" sz="2000" dirty="0"/>
              <a:t>the delusions of control, outside manipulation and influence, or the feelings of passivity, which are connected with the movements of the body or extremities, specific thoughts, acting or feelings, delusional perception</a:t>
            </a:r>
          </a:p>
          <a:p>
            <a:pPr>
              <a:lnSpc>
                <a:spcPct val="90000"/>
              </a:lnSpc>
              <a:buSzTx/>
              <a:buFont typeface="Wingdings" pitchFamily="2" charset="2"/>
              <a:buAutoNum type="alphaLcParenR"/>
            </a:pPr>
            <a:r>
              <a:rPr lang="en-US" sz="2000" dirty="0"/>
              <a:t>hallucinated voices, which are commenting permanently the behavior of the patient or they talk about him between themselves, or the other types of hallucinatory voices, coming from different parts of body</a:t>
            </a:r>
          </a:p>
          <a:p>
            <a:pPr>
              <a:lnSpc>
                <a:spcPct val="90000"/>
              </a:lnSpc>
              <a:buSzTx/>
              <a:buFont typeface="Wingdings" pitchFamily="2" charset="2"/>
              <a:buAutoNum type="alphaLcParenR"/>
            </a:pPr>
            <a:r>
              <a:rPr lang="en-US" sz="2000" dirty="0"/>
              <a:t>permanent delusions of different kind, which are inappropriate and unacceptable in given culture</a:t>
            </a:r>
          </a:p>
        </p:txBody>
      </p:sp>
    </p:spTree>
    <p:extLst>
      <p:ext uri="{BB962C8B-B14F-4D97-AF65-F5344CB8AC3E}">
        <p14:creationId xmlns:p14="http://schemas.microsoft.com/office/powerpoint/2010/main" val="360560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4450"/>
            <a:ext cx="8229600" cy="1139825"/>
          </a:xfrm>
        </p:spPr>
        <p:txBody>
          <a:bodyPr/>
          <a:lstStyle/>
          <a:p>
            <a:r>
              <a:rPr lang="en-US"/>
              <a:t>The Criteria of Diagnosis</a:t>
            </a:r>
            <a:endParaRPr lang="cs-CZ"/>
          </a:p>
        </p:txBody>
      </p:sp>
      <p:sp>
        <p:nvSpPr>
          <p:cNvPr id="83971" name="Rectangle 3"/>
          <p:cNvSpPr>
            <a:spLocks noGrp="1" noChangeArrowheads="1"/>
          </p:cNvSpPr>
          <p:nvPr>
            <p:ph type="body" idx="1"/>
          </p:nvPr>
        </p:nvSpPr>
        <p:spPr>
          <a:xfrm>
            <a:off x="457200" y="1125538"/>
            <a:ext cx="8229600" cy="5661025"/>
          </a:xfrm>
        </p:spPr>
        <p:txBody>
          <a:bodyPr/>
          <a:lstStyle/>
          <a:p>
            <a:pPr marL="354013" indent="-354013">
              <a:lnSpc>
                <a:spcPct val="90000"/>
              </a:lnSpc>
              <a:buSzTx/>
              <a:buFont typeface="Wingdings" pitchFamily="2" charset="2"/>
              <a:buAutoNum type="alphaLcParenR" startAt="5"/>
            </a:pPr>
            <a:r>
              <a:rPr lang="en-US" sz="2000" dirty="0"/>
              <a:t>the lasting hallucination of every form</a:t>
            </a:r>
          </a:p>
          <a:p>
            <a:pPr marL="354013" indent="-354013">
              <a:lnSpc>
                <a:spcPct val="90000"/>
              </a:lnSpc>
              <a:buSzTx/>
              <a:buFont typeface="Wingdings" pitchFamily="2" charset="2"/>
              <a:buAutoNum type="alphaLcParenR" startAt="5"/>
            </a:pPr>
            <a:r>
              <a:rPr lang="en-US" sz="2000" dirty="0"/>
              <a:t>blocks or intrusion of thoughts into the flow of thinking and resulting incoherence and irrelevance of </a:t>
            </a:r>
            <a:r>
              <a:rPr lang="en-US" sz="2000" dirty="0" err="1"/>
              <a:t>speach</a:t>
            </a:r>
            <a:r>
              <a:rPr lang="en-US" sz="2000" dirty="0"/>
              <a:t>, or neologisms</a:t>
            </a:r>
          </a:p>
          <a:p>
            <a:pPr marL="354013" indent="-354013">
              <a:lnSpc>
                <a:spcPct val="90000"/>
              </a:lnSpc>
              <a:buSzTx/>
              <a:buFont typeface="Wingdings" pitchFamily="2" charset="2"/>
              <a:buAutoNum type="alphaLcParenR" startAt="5"/>
            </a:pPr>
            <a:r>
              <a:rPr lang="en-US" sz="2000" dirty="0"/>
              <a:t>catatonic behavior</a:t>
            </a:r>
          </a:p>
          <a:p>
            <a:pPr marL="354013" indent="-354013">
              <a:lnSpc>
                <a:spcPct val="90000"/>
              </a:lnSpc>
              <a:buSzTx/>
              <a:buFont typeface="Wingdings" pitchFamily="2" charset="2"/>
              <a:buAutoNum type="alphaLcParenR" startAt="5"/>
            </a:pPr>
            <a:r>
              <a:rPr lang="en-US" sz="2000" dirty="0"/>
              <a:t>„the negative symptoms”, for instance the expressed apathy, poor speech, blunting and </a:t>
            </a:r>
            <a:r>
              <a:rPr lang="en-US" sz="2000" dirty="0" err="1"/>
              <a:t>inappropriatness</a:t>
            </a:r>
            <a:r>
              <a:rPr lang="en-US" sz="2000" dirty="0"/>
              <a:t> of emotional reactions</a:t>
            </a:r>
          </a:p>
          <a:p>
            <a:pPr marL="354013" indent="-354013">
              <a:lnSpc>
                <a:spcPct val="90000"/>
              </a:lnSpc>
              <a:buSzTx/>
              <a:buFont typeface="Wingdings" pitchFamily="2" charset="2"/>
              <a:buAutoNum type="alphaLcParenR" startAt="5"/>
            </a:pPr>
            <a:r>
              <a:rPr lang="en-US" sz="2000" dirty="0"/>
              <a:t>expressed and conspicuous qualitative changes in patient’s behavior, the loss of interests, hobbies, </a:t>
            </a:r>
            <a:r>
              <a:rPr lang="en-US" sz="2000" dirty="0" err="1"/>
              <a:t>aimlesness</a:t>
            </a:r>
            <a:r>
              <a:rPr lang="en-US" sz="2000" dirty="0"/>
              <a:t>, inactivity, the loss of relations to others and social withdrawal</a:t>
            </a:r>
          </a:p>
          <a:p>
            <a:pPr marL="354013" indent="-354013">
              <a:lnSpc>
                <a:spcPct val="90000"/>
              </a:lnSpc>
              <a:buSzTx/>
              <a:buFont typeface="Wingdings" pitchFamily="2" charset="2"/>
              <a:buNone/>
            </a:pPr>
            <a:r>
              <a:rPr lang="cs-CZ" sz="2000" dirty="0"/>
              <a:t>-------------------------------------------------------------------------------------------------------</a:t>
            </a:r>
            <a:endParaRPr lang="en-US" sz="2000" dirty="0"/>
          </a:p>
          <a:p>
            <a:pPr marL="354013" indent="-354013">
              <a:lnSpc>
                <a:spcPct val="90000"/>
              </a:lnSpc>
            </a:pPr>
            <a:r>
              <a:rPr lang="en-US" sz="2000" dirty="0"/>
              <a:t>Diagnosis of </a:t>
            </a:r>
            <a:r>
              <a:rPr lang="en-US" sz="2000" dirty="0">
                <a:solidFill>
                  <a:schemeClr val="hlink"/>
                </a:solidFill>
              </a:rPr>
              <a:t>acute </a:t>
            </a:r>
            <a:r>
              <a:rPr lang="en-US" sz="2000" dirty="0" err="1">
                <a:solidFill>
                  <a:schemeClr val="hlink"/>
                </a:solidFill>
              </a:rPr>
              <a:t>schizophorm</a:t>
            </a:r>
            <a:r>
              <a:rPr lang="en-US" sz="2000" dirty="0">
                <a:solidFill>
                  <a:schemeClr val="hlink"/>
                </a:solidFill>
              </a:rPr>
              <a:t> disorder</a:t>
            </a:r>
            <a:r>
              <a:rPr lang="en-US" sz="2000" dirty="0"/>
              <a:t> (F23.2) – if the conditions for diagnosis of schizophrenia are fulfilled, but lasting less than one month</a:t>
            </a:r>
          </a:p>
          <a:p>
            <a:pPr marL="354013" indent="-354013">
              <a:lnSpc>
                <a:spcPct val="90000"/>
              </a:lnSpc>
            </a:pPr>
            <a:r>
              <a:rPr lang="en-US" sz="2000" dirty="0"/>
              <a:t>Diagnosis of </a:t>
            </a:r>
            <a:r>
              <a:rPr lang="en-US" sz="2000" dirty="0">
                <a:solidFill>
                  <a:schemeClr val="hlink"/>
                </a:solidFill>
              </a:rPr>
              <a:t>schizoaffective disorder</a:t>
            </a:r>
            <a:r>
              <a:rPr lang="en-US" sz="2000" dirty="0"/>
              <a:t> (F25) - if the schizophrenic and affective symptoms are developing together at the same time</a:t>
            </a:r>
          </a:p>
        </p:txBody>
      </p:sp>
    </p:spTree>
    <p:extLst>
      <p:ext uri="{BB962C8B-B14F-4D97-AF65-F5344CB8AC3E}">
        <p14:creationId xmlns:p14="http://schemas.microsoft.com/office/powerpoint/2010/main" val="228321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B98B4-D763-4E41-9674-EDE8A88ECBDC}"/>
              </a:ext>
            </a:extLst>
          </p:cNvPr>
          <p:cNvSpPr>
            <a:spLocks noGrp="1"/>
          </p:cNvSpPr>
          <p:nvPr>
            <p:ph type="title"/>
          </p:nvPr>
        </p:nvSpPr>
        <p:spPr/>
        <p:txBody>
          <a:bodyPr/>
          <a:lstStyle/>
          <a:p>
            <a:r>
              <a:rPr lang="cs-CZ" dirty="0" err="1"/>
              <a:t>Psychosis</a:t>
            </a:r>
            <a:r>
              <a:rPr lang="cs-CZ" dirty="0"/>
              <a:t>, </a:t>
            </a:r>
            <a:r>
              <a:rPr lang="cs-CZ" dirty="0" err="1"/>
              <a:t>schizophrenia</a:t>
            </a:r>
            <a:endParaRPr lang="cs-CZ" dirty="0"/>
          </a:p>
        </p:txBody>
      </p:sp>
      <p:sp>
        <p:nvSpPr>
          <p:cNvPr id="3" name="Zástupný symbol pro obsah 2">
            <a:extLst>
              <a:ext uri="{FF2B5EF4-FFF2-40B4-BE49-F238E27FC236}">
                <a16:creationId xmlns:a16="http://schemas.microsoft.com/office/drawing/2014/main" id="{3BD0C50D-9B4C-45DF-B2E5-CA5C2875E5CC}"/>
              </a:ext>
            </a:extLst>
          </p:cNvPr>
          <p:cNvSpPr>
            <a:spLocks noGrp="1"/>
          </p:cNvSpPr>
          <p:nvPr>
            <p:ph idx="1"/>
          </p:nvPr>
        </p:nvSpPr>
        <p:spPr>
          <a:xfrm>
            <a:off x="457200" y="1484784"/>
            <a:ext cx="8229600" cy="4641379"/>
          </a:xfrm>
        </p:spPr>
        <p:txBody>
          <a:bodyPr>
            <a:normAutofit lnSpcReduction="10000"/>
          </a:bodyPr>
          <a:lstStyle/>
          <a:p>
            <a:r>
              <a:rPr lang="cs-CZ" dirty="0" err="1"/>
              <a:t>Psychosis</a:t>
            </a:r>
            <a:r>
              <a:rPr lang="cs-CZ" dirty="0"/>
              <a:t>: </a:t>
            </a:r>
          </a:p>
          <a:p>
            <a:pPr marL="0" indent="0">
              <a:buNone/>
            </a:pPr>
            <a:r>
              <a:rPr lang="cs-CZ" dirty="0"/>
              <a:t>1. symptom, not </a:t>
            </a:r>
            <a:r>
              <a:rPr lang="cs-CZ" dirty="0" err="1"/>
              <a:t>illness</a:t>
            </a:r>
            <a:endParaRPr lang="cs-CZ" dirty="0"/>
          </a:p>
          <a:p>
            <a:pPr>
              <a:buFontTx/>
              <a:buChar char="-"/>
            </a:pPr>
            <a:r>
              <a:rPr lang="cs-CZ" dirty="0" err="1"/>
              <a:t>halucinations</a:t>
            </a:r>
            <a:r>
              <a:rPr lang="cs-CZ" dirty="0"/>
              <a:t>, </a:t>
            </a:r>
            <a:r>
              <a:rPr lang="cs-CZ" dirty="0" err="1"/>
              <a:t>delusions</a:t>
            </a:r>
            <a:r>
              <a:rPr lang="cs-CZ" dirty="0"/>
              <a:t>, </a:t>
            </a:r>
            <a:r>
              <a:rPr lang="cs-CZ" dirty="0" err="1"/>
              <a:t>thought</a:t>
            </a:r>
            <a:r>
              <a:rPr lang="cs-CZ" dirty="0"/>
              <a:t> </a:t>
            </a:r>
            <a:r>
              <a:rPr lang="cs-CZ" dirty="0" err="1"/>
              <a:t>disorder</a:t>
            </a:r>
            <a:endParaRPr lang="cs-CZ" dirty="0"/>
          </a:p>
          <a:p>
            <a:pPr marL="0" indent="0">
              <a:buNone/>
            </a:pPr>
            <a:r>
              <a:rPr lang="cs-CZ" dirty="0"/>
              <a:t>2. „</a:t>
            </a:r>
            <a:r>
              <a:rPr lang="cs-CZ" dirty="0" err="1"/>
              <a:t>psychoses</a:t>
            </a:r>
            <a:r>
              <a:rPr lang="cs-CZ" dirty="0"/>
              <a:t>“ = </a:t>
            </a:r>
            <a:r>
              <a:rPr lang="cs-CZ" dirty="0" err="1"/>
              <a:t>psychotic</a:t>
            </a:r>
            <a:r>
              <a:rPr lang="cs-CZ" dirty="0"/>
              <a:t> </a:t>
            </a:r>
            <a:r>
              <a:rPr lang="cs-CZ" dirty="0" err="1"/>
              <a:t>disorders</a:t>
            </a:r>
            <a:r>
              <a:rPr lang="cs-CZ" dirty="0"/>
              <a:t> </a:t>
            </a:r>
            <a:r>
              <a:rPr lang="cs-CZ" sz="1700" dirty="0">
                <a:solidFill>
                  <a:srgbClr val="00B050"/>
                </a:solidFill>
              </a:rPr>
              <a:t>(</a:t>
            </a:r>
            <a:r>
              <a:rPr lang="cs-CZ" sz="1700" dirty="0" err="1">
                <a:solidFill>
                  <a:srgbClr val="00B050"/>
                </a:solidFill>
              </a:rPr>
              <a:t>for</a:t>
            </a:r>
            <a:r>
              <a:rPr lang="cs-CZ" sz="1700" dirty="0">
                <a:solidFill>
                  <a:srgbClr val="00B050"/>
                </a:solidFill>
              </a:rPr>
              <a:t> </a:t>
            </a:r>
            <a:r>
              <a:rPr lang="cs-CZ" sz="1700" dirty="0" err="1">
                <a:solidFill>
                  <a:srgbClr val="00B050"/>
                </a:solidFill>
              </a:rPr>
              <a:t>example</a:t>
            </a:r>
            <a:r>
              <a:rPr lang="cs-CZ" sz="1700" dirty="0">
                <a:solidFill>
                  <a:srgbClr val="00B050"/>
                </a:solidFill>
              </a:rPr>
              <a:t>: </a:t>
            </a:r>
            <a:r>
              <a:rPr lang="cs-CZ" sz="1700" dirty="0" err="1">
                <a:solidFill>
                  <a:srgbClr val="00B050"/>
                </a:solidFill>
              </a:rPr>
              <a:t>schizophrenia</a:t>
            </a:r>
            <a:r>
              <a:rPr lang="cs-CZ" sz="1700" dirty="0">
                <a:solidFill>
                  <a:srgbClr val="00B050"/>
                </a:solidFill>
              </a:rPr>
              <a:t>, </a:t>
            </a:r>
            <a:r>
              <a:rPr lang="cs-CZ" sz="1700" dirty="0" err="1">
                <a:solidFill>
                  <a:srgbClr val="00B050"/>
                </a:solidFill>
              </a:rPr>
              <a:t>toxic</a:t>
            </a:r>
            <a:r>
              <a:rPr lang="cs-CZ" sz="1700" dirty="0">
                <a:solidFill>
                  <a:srgbClr val="00B050"/>
                </a:solidFill>
              </a:rPr>
              <a:t> </a:t>
            </a:r>
            <a:r>
              <a:rPr lang="cs-CZ" sz="1700" dirty="0" err="1">
                <a:solidFill>
                  <a:srgbClr val="00B050"/>
                </a:solidFill>
              </a:rPr>
              <a:t>psychosis</a:t>
            </a:r>
            <a:r>
              <a:rPr lang="cs-CZ" sz="1700" dirty="0">
                <a:solidFill>
                  <a:srgbClr val="00B050"/>
                </a:solidFill>
              </a:rPr>
              <a:t>, </a:t>
            </a:r>
            <a:r>
              <a:rPr lang="cs-CZ" sz="1700" dirty="0" err="1">
                <a:solidFill>
                  <a:srgbClr val="00B050"/>
                </a:solidFill>
              </a:rPr>
              <a:t>delusional</a:t>
            </a:r>
            <a:r>
              <a:rPr lang="cs-CZ" sz="1700" dirty="0">
                <a:solidFill>
                  <a:srgbClr val="00B050"/>
                </a:solidFill>
              </a:rPr>
              <a:t> </a:t>
            </a:r>
            <a:r>
              <a:rPr lang="cs-CZ" sz="1700" dirty="0" err="1">
                <a:solidFill>
                  <a:srgbClr val="00B050"/>
                </a:solidFill>
              </a:rPr>
              <a:t>disorder</a:t>
            </a:r>
            <a:r>
              <a:rPr lang="cs-CZ" sz="1700" dirty="0">
                <a:solidFill>
                  <a:srgbClr val="00B050"/>
                </a:solidFill>
              </a:rPr>
              <a:t>, </a:t>
            </a:r>
            <a:r>
              <a:rPr lang="cs-CZ" sz="1700" dirty="0" err="1">
                <a:solidFill>
                  <a:srgbClr val="00B050"/>
                </a:solidFill>
              </a:rPr>
              <a:t>acute</a:t>
            </a:r>
            <a:r>
              <a:rPr lang="cs-CZ" sz="1700" dirty="0">
                <a:solidFill>
                  <a:srgbClr val="00B050"/>
                </a:solidFill>
              </a:rPr>
              <a:t> </a:t>
            </a:r>
            <a:r>
              <a:rPr lang="cs-CZ" sz="1700" dirty="0" err="1">
                <a:solidFill>
                  <a:srgbClr val="00B050"/>
                </a:solidFill>
              </a:rPr>
              <a:t>polymorfic</a:t>
            </a:r>
            <a:r>
              <a:rPr lang="cs-CZ" sz="1700" dirty="0">
                <a:solidFill>
                  <a:srgbClr val="00B050"/>
                </a:solidFill>
              </a:rPr>
              <a:t> </a:t>
            </a:r>
            <a:r>
              <a:rPr lang="cs-CZ" sz="1700" dirty="0" err="1">
                <a:solidFill>
                  <a:srgbClr val="00B050"/>
                </a:solidFill>
              </a:rPr>
              <a:t>psychotic</a:t>
            </a:r>
            <a:r>
              <a:rPr lang="cs-CZ" sz="1700" dirty="0">
                <a:solidFill>
                  <a:srgbClr val="00B050"/>
                </a:solidFill>
              </a:rPr>
              <a:t> </a:t>
            </a:r>
            <a:r>
              <a:rPr lang="cs-CZ" sz="1700" dirty="0" err="1">
                <a:solidFill>
                  <a:srgbClr val="00B050"/>
                </a:solidFill>
              </a:rPr>
              <a:t>disorder</a:t>
            </a:r>
            <a:r>
              <a:rPr lang="cs-CZ" sz="1700" dirty="0">
                <a:solidFill>
                  <a:srgbClr val="00B050"/>
                </a:solidFill>
              </a:rPr>
              <a:t>, …)</a:t>
            </a:r>
          </a:p>
          <a:p>
            <a:pPr marL="0" indent="0">
              <a:buNone/>
            </a:pPr>
            <a:endParaRPr lang="cs-CZ" sz="1800" dirty="0"/>
          </a:p>
          <a:p>
            <a:pPr marL="0" indent="0">
              <a:buNone/>
            </a:pPr>
            <a:endParaRPr lang="cs-CZ" dirty="0"/>
          </a:p>
          <a:p>
            <a:r>
              <a:rPr lang="cs-CZ" dirty="0" err="1"/>
              <a:t>Schizophrenia</a:t>
            </a:r>
            <a:r>
              <a:rPr lang="cs-CZ" dirty="0"/>
              <a:t>:</a:t>
            </a:r>
          </a:p>
          <a:p>
            <a:pPr marL="0" indent="0">
              <a:buNone/>
            </a:pPr>
            <a:r>
              <a:rPr lang="cs-CZ" dirty="0"/>
              <a:t>- </a:t>
            </a:r>
            <a:r>
              <a:rPr lang="cs-CZ" dirty="0" err="1"/>
              <a:t>one</a:t>
            </a:r>
            <a:r>
              <a:rPr lang="cs-CZ" dirty="0"/>
              <a:t> </a:t>
            </a:r>
            <a:r>
              <a:rPr lang="cs-CZ" dirty="0" err="1"/>
              <a:t>of</a:t>
            </a:r>
            <a:r>
              <a:rPr lang="cs-CZ" dirty="0"/>
              <a:t> </a:t>
            </a:r>
            <a:r>
              <a:rPr lang="cs-CZ" dirty="0" err="1"/>
              <a:t>the</a:t>
            </a:r>
            <a:r>
              <a:rPr lang="cs-CZ" dirty="0"/>
              <a:t> </a:t>
            </a:r>
            <a:r>
              <a:rPr lang="cs-CZ" dirty="0" err="1"/>
              <a:t>psychoses</a:t>
            </a:r>
            <a:r>
              <a:rPr lang="cs-CZ" dirty="0"/>
              <a:t>, </a:t>
            </a:r>
            <a:r>
              <a:rPr lang="cs-CZ" dirty="0" err="1"/>
              <a:t>diagnosis</a:t>
            </a:r>
            <a:endParaRPr lang="cs-CZ" dirty="0"/>
          </a:p>
        </p:txBody>
      </p:sp>
      <p:pic>
        <p:nvPicPr>
          <p:cNvPr id="5" name="Obrázek 4">
            <a:extLst>
              <a:ext uri="{FF2B5EF4-FFF2-40B4-BE49-F238E27FC236}">
                <a16:creationId xmlns:a16="http://schemas.microsoft.com/office/drawing/2014/main" id="{97858B37-AFF4-492A-9E52-6C0AB0893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955" y="5085184"/>
            <a:ext cx="2272045" cy="1772816"/>
          </a:xfrm>
          <a:prstGeom prst="rect">
            <a:avLst/>
          </a:prstGeom>
        </p:spPr>
      </p:pic>
    </p:spTree>
    <p:extLst>
      <p:ext uri="{BB962C8B-B14F-4D97-AF65-F5344CB8AC3E}">
        <p14:creationId xmlns:p14="http://schemas.microsoft.com/office/powerpoint/2010/main" val="110134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3025" y="206375"/>
            <a:ext cx="9036050" cy="990600"/>
          </a:xfrm>
        </p:spPr>
        <p:txBody>
          <a:bodyPr>
            <a:normAutofit/>
          </a:bodyPr>
          <a:lstStyle/>
          <a:p>
            <a:r>
              <a:rPr lang="cs-CZ" dirty="0" err="1"/>
              <a:t>Types</a:t>
            </a:r>
            <a:r>
              <a:rPr lang="cs-CZ" dirty="0"/>
              <a:t> </a:t>
            </a:r>
            <a:r>
              <a:rPr lang="cs-CZ" dirty="0" err="1"/>
              <a:t>of</a:t>
            </a:r>
            <a:r>
              <a:rPr lang="cs-CZ" dirty="0"/>
              <a:t> </a:t>
            </a:r>
            <a:r>
              <a:rPr lang="cs-CZ" dirty="0" err="1"/>
              <a:t>schizophrenia</a:t>
            </a:r>
            <a:endParaRPr lang="en-US" dirty="0"/>
          </a:p>
        </p:txBody>
      </p:sp>
      <p:sp>
        <p:nvSpPr>
          <p:cNvPr id="49155" name="Rectangle 3"/>
          <p:cNvSpPr>
            <a:spLocks noGrp="1" noChangeArrowheads="1"/>
          </p:cNvSpPr>
          <p:nvPr>
            <p:ph type="body" idx="1"/>
          </p:nvPr>
        </p:nvSpPr>
        <p:spPr>
          <a:xfrm>
            <a:off x="457200" y="1435100"/>
            <a:ext cx="8229600" cy="5445125"/>
          </a:xfrm>
        </p:spPr>
        <p:txBody>
          <a:bodyPr/>
          <a:lstStyle/>
          <a:p>
            <a:pPr marL="533400" indent="-533400">
              <a:lnSpc>
                <a:spcPct val="90000"/>
              </a:lnSpc>
              <a:buFont typeface="Wingdings" pitchFamily="2" charset="2"/>
              <a:buNone/>
              <a:tabLst>
                <a:tab pos="1436688" algn="l"/>
              </a:tabLst>
            </a:pPr>
            <a:r>
              <a:rPr lang="en-US" sz="2800" dirty="0">
                <a:solidFill>
                  <a:schemeClr val="hlink"/>
                </a:solidFill>
              </a:rPr>
              <a:t>F20   </a:t>
            </a:r>
            <a:r>
              <a:rPr lang="cs-CZ" sz="2800" dirty="0">
                <a:solidFill>
                  <a:schemeClr val="hlink"/>
                </a:solidFill>
              </a:rPr>
              <a:t>	</a:t>
            </a:r>
            <a:r>
              <a:rPr lang="en-US" sz="2800" dirty="0">
                <a:solidFill>
                  <a:schemeClr val="hlink"/>
                </a:solidFill>
              </a:rPr>
              <a:t>Schizophrenia</a:t>
            </a:r>
            <a:r>
              <a:rPr lang="en-US" sz="2800" dirty="0"/>
              <a:t> </a:t>
            </a:r>
            <a:endParaRPr lang="cs-CZ" sz="2800" dirty="0"/>
          </a:p>
          <a:p>
            <a:pPr marL="533400" indent="-533400">
              <a:lnSpc>
                <a:spcPct val="90000"/>
              </a:lnSpc>
              <a:buFont typeface="Wingdings" pitchFamily="2" charset="2"/>
              <a:buNone/>
              <a:tabLst>
                <a:tab pos="1436688" algn="l"/>
              </a:tabLst>
            </a:pPr>
            <a:r>
              <a:rPr lang="en-US" sz="2800" dirty="0"/>
              <a:t>F20.0 </a:t>
            </a:r>
            <a:r>
              <a:rPr lang="cs-CZ" sz="2800" dirty="0"/>
              <a:t> </a:t>
            </a:r>
            <a:r>
              <a:rPr lang="en-US" sz="2800" dirty="0"/>
              <a:t>Paranoid schizophrenia  </a:t>
            </a:r>
          </a:p>
          <a:p>
            <a:pPr marL="533400" indent="-533400">
              <a:lnSpc>
                <a:spcPct val="90000"/>
              </a:lnSpc>
              <a:buFont typeface="Wingdings" pitchFamily="2" charset="2"/>
              <a:buNone/>
              <a:tabLst>
                <a:tab pos="1436688" algn="l"/>
              </a:tabLst>
            </a:pPr>
            <a:r>
              <a:rPr lang="en-US" sz="2800" dirty="0"/>
              <a:t>F20.1  Hebephrenic schizophrenia  </a:t>
            </a:r>
          </a:p>
          <a:p>
            <a:pPr marL="533400" indent="-533400">
              <a:lnSpc>
                <a:spcPct val="90000"/>
              </a:lnSpc>
              <a:buFont typeface="Wingdings" pitchFamily="2" charset="2"/>
              <a:buNone/>
              <a:tabLst>
                <a:tab pos="1436688" algn="l"/>
              </a:tabLst>
            </a:pPr>
            <a:r>
              <a:rPr lang="en-US" sz="2800" dirty="0"/>
              <a:t>F20.2  Catatonic schizophrenia  </a:t>
            </a:r>
          </a:p>
          <a:p>
            <a:pPr marL="533400" indent="-533400">
              <a:lnSpc>
                <a:spcPct val="90000"/>
              </a:lnSpc>
              <a:buFont typeface="Wingdings" pitchFamily="2" charset="2"/>
              <a:buNone/>
              <a:tabLst>
                <a:tab pos="1436688" algn="l"/>
              </a:tabLst>
            </a:pPr>
            <a:r>
              <a:rPr lang="en-US" sz="2800" dirty="0"/>
              <a:t>F20.3  Undifferentiated schizophrenia  </a:t>
            </a:r>
          </a:p>
          <a:p>
            <a:pPr marL="533400" indent="-533400">
              <a:lnSpc>
                <a:spcPct val="90000"/>
              </a:lnSpc>
              <a:buFont typeface="Wingdings" pitchFamily="2" charset="2"/>
              <a:buNone/>
              <a:tabLst>
                <a:tab pos="1436688" algn="l"/>
              </a:tabLst>
            </a:pPr>
            <a:r>
              <a:rPr lang="en-US" sz="2800" dirty="0"/>
              <a:t>F20.4  Post-schizophrenic depression  </a:t>
            </a:r>
          </a:p>
          <a:p>
            <a:pPr marL="533400" indent="-533400">
              <a:lnSpc>
                <a:spcPct val="90000"/>
              </a:lnSpc>
              <a:buFont typeface="Wingdings" pitchFamily="2" charset="2"/>
              <a:buNone/>
              <a:tabLst>
                <a:tab pos="1436688" algn="l"/>
              </a:tabLst>
            </a:pPr>
            <a:r>
              <a:rPr lang="en-US" sz="2800" dirty="0"/>
              <a:t>F20.5  Residual schizophrenia  </a:t>
            </a:r>
          </a:p>
          <a:p>
            <a:pPr marL="533400" indent="-533400">
              <a:lnSpc>
                <a:spcPct val="90000"/>
              </a:lnSpc>
              <a:buFont typeface="Wingdings" pitchFamily="2" charset="2"/>
              <a:buNone/>
              <a:tabLst>
                <a:tab pos="1436688" algn="l"/>
              </a:tabLst>
            </a:pPr>
            <a:r>
              <a:rPr lang="en-US" sz="2800" dirty="0"/>
              <a:t>F20.6  Simple schizophrenia  </a:t>
            </a:r>
          </a:p>
          <a:p>
            <a:pPr marL="533400" indent="-533400">
              <a:lnSpc>
                <a:spcPct val="90000"/>
              </a:lnSpc>
              <a:buFont typeface="Wingdings" pitchFamily="2" charset="2"/>
              <a:buNone/>
              <a:tabLst>
                <a:tab pos="1436688" algn="l"/>
              </a:tabLst>
            </a:pPr>
            <a:r>
              <a:rPr lang="en-US" sz="2800" dirty="0"/>
              <a:t>F20.8  Other schizophrenia  </a:t>
            </a:r>
          </a:p>
          <a:p>
            <a:pPr marL="533400" indent="-533400">
              <a:lnSpc>
                <a:spcPct val="90000"/>
              </a:lnSpc>
              <a:buFont typeface="Wingdings" pitchFamily="2" charset="2"/>
              <a:buNone/>
              <a:tabLst>
                <a:tab pos="1436688" algn="l"/>
              </a:tabLst>
            </a:pPr>
            <a:r>
              <a:rPr lang="en-US" sz="2800" dirty="0"/>
              <a:t>F20.9  Schizophrenia, unspecified </a:t>
            </a:r>
            <a:endParaRPr lang="cs-CZ" sz="2800" dirty="0"/>
          </a:p>
        </p:txBody>
      </p:sp>
      <p:pic>
        <p:nvPicPr>
          <p:cNvPr id="3" name="Obrázek 2">
            <a:extLst>
              <a:ext uri="{FF2B5EF4-FFF2-40B4-BE49-F238E27FC236}">
                <a16:creationId xmlns:a16="http://schemas.microsoft.com/office/drawing/2014/main" id="{F9EA41E4-899B-4322-A932-67FA2B750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072" y="2924944"/>
            <a:ext cx="1328928" cy="829056"/>
          </a:xfrm>
          <a:prstGeom prst="rect">
            <a:avLst/>
          </a:prstGeom>
        </p:spPr>
      </p:pic>
    </p:spTree>
    <p:extLst>
      <p:ext uri="{BB962C8B-B14F-4D97-AF65-F5344CB8AC3E}">
        <p14:creationId xmlns:p14="http://schemas.microsoft.com/office/powerpoint/2010/main" val="1758801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5888"/>
            <a:ext cx="8229600" cy="919162"/>
          </a:xfrm>
        </p:spPr>
        <p:txBody>
          <a:bodyPr/>
          <a:lstStyle/>
          <a:p>
            <a:r>
              <a:rPr lang="en-US"/>
              <a:t>F20.0 Paranoid Schizophrenia </a:t>
            </a:r>
          </a:p>
        </p:txBody>
      </p:sp>
      <p:sp>
        <p:nvSpPr>
          <p:cNvPr id="58371" name="Rectangle 3"/>
          <p:cNvSpPr>
            <a:spLocks noGrp="1" noChangeArrowheads="1"/>
          </p:cNvSpPr>
          <p:nvPr>
            <p:ph type="body" idx="1"/>
          </p:nvPr>
        </p:nvSpPr>
        <p:spPr/>
        <p:txBody>
          <a:bodyPr/>
          <a:lstStyle/>
          <a:p>
            <a:pPr>
              <a:lnSpc>
                <a:spcPct val="90000"/>
              </a:lnSpc>
              <a:spcBef>
                <a:spcPct val="40000"/>
              </a:spcBef>
            </a:pPr>
            <a:r>
              <a:rPr lang="en-US" sz="2800" dirty="0"/>
              <a:t>is characterized mainly by </a:t>
            </a:r>
            <a:r>
              <a:rPr lang="en-US" sz="2800" b="1" dirty="0"/>
              <a:t>delusions of persecution</a:t>
            </a:r>
            <a:r>
              <a:rPr lang="en-US" sz="2800" dirty="0"/>
              <a:t>, feelings of passive or active </a:t>
            </a:r>
            <a:r>
              <a:rPr lang="en-US" sz="2800" b="1" dirty="0"/>
              <a:t>control</a:t>
            </a:r>
            <a:r>
              <a:rPr lang="en-US" sz="2800" dirty="0"/>
              <a:t>, feelings of intrusion, and </a:t>
            </a:r>
            <a:r>
              <a:rPr lang="cs-CZ" sz="2800" dirty="0" err="1"/>
              <a:t>sometimes</a:t>
            </a:r>
            <a:r>
              <a:rPr lang="en-US" sz="2800" dirty="0"/>
              <a:t> by </a:t>
            </a:r>
            <a:r>
              <a:rPr lang="en-US" sz="2800" dirty="0" err="1"/>
              <a:t>megalomanic</a:t>
            </a:r>
            <a:r>
              <a:rPr lang="en-US" sz="2800" dirty="0"/>
              <a:t> tendencies also. </a:t>
            </a:r>
            <a:endParaRPr lang="cs-CZ" sz="2800" dirty="0"/>
          </a:p>
          <a:p>
            <a:pPr>
              <a:lnSpc>
                <a:spcPct val="90000"/>
              </a:lnSpc>
              <a:spcBef>
                <a:spcPct val="40000"/>
              </a:spcBef>
            </a:pPr>
            <a:r>
              <a:rPr lang="en-US" sz="2800" dirty="0"/>
              <a:t>The delusions are not usually systemized too much, without tight logical connections and are often combined with hallucinations of different senses, mostly with hearing voices. </a:t>
            </a:r>
          </a:p>
        </p:txBody>
      </p:sp>
    </p:spTree>
    <p:extLst>
      <p:ext uri="{BB962C8B-B14F-4D97-AF65-F5344CB8AC3E}">
        <p14:creationId xmlns:p14="http://schemas.microsoft.com/office/powerpoint/2010/main" val="49716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993A73-C549-4A24-8F44-1367E3CD523C}"/>
              </a:ext>
            </a:extLst>
          </p:cNvPr>
          <p:cNvSpPr>
            <a:spLocks noGrp="1"/>
          </p:cNvSpPr>
          <p:nvPr>
            <p:ph type="title"/>
          </p:nvPr>
        </p:nvSpPr>
        <p:spPr/>
        <p:txBody>
          <a:bodyPr>
            <a:normAutofit fontScale="90000"/>
          </a:bodyPr>
          <a:lstStyle/>
          <a:p>
            <a:r>
              <a:rPr lang="cs-CZ" dirty="0" err="1">
                <a:solidFill>
                  <a:srgbClr val="00B050"/>
                </a:solidFill>
              </a:rPr>
              <a:t>Example</a:t>
            </a:r>
            <a:r>
              <a:rPr lang="cs-CZ" dirty="0">
                <a:solidFill>
                  <a:srgbClr val="00B050"/>
                </a:solidFill>
              </a:rPr>
              <a:t> </a:t>
            </a:r>
            <a:r>
              <a:rPr lang="cs-CZ" dirty="0" err="1">
                <a:solidFill>
                  <a:srgbClr val="00B050"/>
                </a:solidFill>
              </a:rPr>
              <a:t>of</a:t>
            </a:r>
            <a:r>
              <a:rPr lang="cs-CZ" dirty="0">
                <a:solidFill>
                  <a:srgbClr val="00B050"/>
                </a:solidFill>
              </a:rPr>
              <a:t> </a:t>
            </a:r>
            <a:r>
              <a:rPr lang="cs-CZ" dirty="0" err="1">
                <a:solidFill>
                  <a:srgbClr val="00B050"/>
                </a:solidFill>
              </a:rPr>
              <a:t>patient</a:t>
            </a:r>
            <a:r>
              <a:rPr lang="cs-CZ" dirty="0">
                <a:solidFill>
                  <a:srgbClr val="00B050"/>
                </a:solidFill>
              </a:rPr>
              <a:t> </a:t>
            </a:r>
            <a:r>
              <a:rPr lang="cs-CZ" dirty="0" err="1">
                <a:solidFill>
                  <a:srgbClr val="00B050"/>
                </a:solidFill>
              </a:rPr>
              <a:t>with</a:t>
            </a:r>
            <a:r>
              <a:rPr lang="cs-CZ" dirty="0">
                <a:solidFill>
                  <a:srgbClr val="00B050"/>
                </a:solidFill>
              </a:rPr>
              <a:t> </a:t>
            </a:r>
            <a:r>
              <a:rPr lang="cs-CZ" dirty="0" err="1">
                <a:solidFill>
                  <a:srgbClr val="00B050"/>
                </a:solidFill>
              </a:rPr>
              <a:t>paranoid</a:t>
            </a:r>
            <a:r>
              <a:rPr lang="cs-CZ" dirty="0">
                <a:solidFill>
                  <a:srgbClr val="00B050"/>
                </a:solidFill>
              </a:rPr>
              <a:t> </a:t>
            </a:r>
            <a:r>
              <a:rPr lang="cs-CZ" dirty="0" err="1">
                <a:solidFill>
                  <a:srgbClr val="00B050"/>
                </a:solidFill>
              </a:rPr>
              <a:t>schizophrenia</a:t>
            </a:r>
            <a:endParaRPr lang="cs-CZ" dirty="0">
              <a:solidFill>
                <a:srgbClr val="00B050"/>
              </a:solidFill>
            </a:endParaRPr>
          </a:p>
        </p:txBody>
      </p:sp>
      <p:sp>
        <p:nvSpPr>
          <p:cNvPr id="3" name="Zástupný obsah 2">
            <a:extLst>
              <a:ext uri="{FF2B5EF4-FFF2-40B4-BE49-F238E27FC236}">
                <a16:creationId xmlns:a16="http://schemas.microsoft.com/office/drawing/2014/main" id="{ACA442C6-51C9-432B-9392-72A3EF2E4F30}"/>
              </a:ext>
            </a:extLst>
          </p:cNvPr>
          <p:cNvSpPr>
            <a:spLocks noGrp="1"/>
          </p:cNvSpPr>
          <p:nvPr>
            <p:ph idx="1"/>
          </p:nvPr>
        </p:nvSpPr>
        <p:spPr>
          <a:xfrm>
            <a:off x="179512" y="1484784"/>
            <a:ext cx="8712968" cy="5328592"/>
          </a:xfrm>
        </p:spPr>
        <p:txBody>
          <a:bodyPr>
            <a:normAutofit fontScale="70000" lnSpcReduction="20000"/>
          </a:bodyPr>
          <a:lstStyle/>
          <a:p>
            <a:pPr>
              <a:lnSpc>
                <a:spcPct val="120000"/>
              </a:lnSpc>
            </a:pPr>
            <a:r>
              <a:rPr lang="cs-CZ" dirty="0"/>
              <a:t>40 </a:t>
            </a:r>
            <a:r>
              <a:rPr lang="cs-CZ" dirty="0" err="1"/>
              <a:t>years</a:t>
            </a:r>
            <a:r>
              <a:rPr lang="cs-CZ" dirty="0"/>
              <a:t> </a:t>
            </a:r>
            <a:r>
              <a:rPr lang="cs-CZ" dirty="0" err="1"/>
              <a:t>old</a:t>
            </a:r>
            <a:r>
              <a:rPr lang="cs-CZ" dirty="0"/>
              <a:t> male </a:t>
            </a:r>
            <a:r>
              <a:rPr lang="cs-CZ" dirty="0" err="1"/>
              <a:t>patient</a:t>
            </a:r>
            <a:r>
              <a:rPr lang="cs-CZ" dirty="0"/>
              <a:t>, </a:t>
            </a:r>
            <a:r>
              <a:rPr lang="cs-CZ" dirty="0" err="1"/>
              <a:t>hospitalized</a:t>
            </a:r>
            <a:r>
              <a:rPr lang="cs-CZ" dirty="0"/>
              <a:t> </a:t>
            </a:r>
            <a:r>
              <a:rPr lang="cs-CZ" dirty="0" err="1"/>
              <a:t>few</a:t>
            </a:r>
            <a:r>
              <a:rPr lang="cs-CZ" dirty="0"/>
              <a:t> </a:t>
            </a:r>
            <a:r>
              <a:rPr lang="cs-CZ" dirty="0" err="1"/>
              <a:t>times</a:t>
            </a:r>
            <a:r>
              <a:rPr lang="cs-CZ" dirty="0"/>
              <a:t>, </a:t>
            </a:r>
            <a:r>
              <a:rPr lang="cs-CZ" dirty="0" err="1"/>
              <a:t>anosognostic</a:t>
            </a:r>
            <a:r>
              <a:rPr lang="cs-CZ" dirty="0"/>
              <a:t>. </a:t>
            </a:r>
          </a:p>
          <a:p>
            <a:pPr marL="0" indent="0" algn="just">
              <a:lnSpc>
                <a:spcPct val="120000"/>
              </a:lnSpc>
              <a:buNone/>
            </a:pPr>
            <a:endParaRPr lang="cs-CZ" dirty="0"/>
          </a:p>
          <a:p>
            <a:pPr marL="0" indent="0" algn="just">
              <a:lnSpc>
                <a:spcPct val="120000"/>
              </a:lnSpc>
              <a:buNone/>
            </a:pPr>
            <a:r>
              <a:rPr lang="cs-CZ" dirty="0"/>
              <a:t>„I </a:t>
            </a:r>
            <a:r>
              <a:rPr lang="cs-CZ" dirty="0" err="1"/>
              <a:t>want</a:t>
            </a:r>
            <a:r>
              <a:rPr lang="cs-CZ" dirty="0"/>
              <a:t> to </a:t>
            </a:r>
            <a:r>
              <a:rPr lang="cs-CZ" dirty="0" err="1"/>
              <a:t>write</a:t>
            </a:r>
            <a:r>
              <a:rPr lang="cs-CZ" dirty="0"/>
              <a:t> </a:t>
            </a:r>
            <a:r>
              <a:rPr lang="cs-CZ" dirty="0" err="1"/>
              <a:t>the</a:t>
            </a:r>
            <a:r>
              <a:rPr lang="cs-CZ" dirty="0"/>
              <a:t> </a:t>
            </a:r>
            <a:r>
              <a:rPr lang="cs-CZ" dirty="0" err="1"/>
              <a:t>complaint</a:t>
            </a:r>
            <a:r>
              <a:rPr lang="cs-CZ" dirty="0"/>
              <a:t> to </a:t>
            </a:r>
            <a:r>
              <a:rPr lang="cs-CZ" dirty="0" err="1"/>
              <a:t>the</a:t>
            </a:r>
            <a:r>
              <a:rPr lang="cs-CZ" dirty="0"/>
              <a:t> Center </a:t>
            </a:r>
            <a:r>
              <a:rPr lang="cs-CZ" dirty="0" err="1"/>
              <a:t>for</a:t>
            </a:r>
            <a:r>
              <a:rPr lang="cs-CZ" dirty="0"/>
              <a:t> </a:t>
            </a:r>
            <a:r>
              <a:rPr lang="cs-CZ" dirty="0" err="1"/>
              <a:t>human</a:t>
            </a:r>
            <a:r>
              <a:rPr lang="cs-CZ" dirty="0"/>
              <a:t> </a:t>
            </a:r>
            <a:r>
              <a:rPr lang="cs-CZ" dirty="0" err="1"/>
              <a:t>laws</a:t>
            </a:r>
            <a:r>
              <a:rPr lang="cs-CZ" dirty="0"/>
              <a:t>. I </a:t>
            </a:r>
            <a:r>
              <a:rPr lang="cs-CZ" dirty="0" err="1"/>
              <a:t>am</a:t>
            </a:r>
            <a:r>
              <a:rPr lang="cs-CZ" dirty="0"/>
              <a:t> </a:t>
            </a:r>
            <a:r>
              <a:rPr lang="cs-CZ" dirty="0" err="1"/>
              <a:t>doing</a:t>
            </a:r>
            <a:r>
              <a:rPr lang="cs-CZ" dirty="0"/>
              <a:t> </a:t>
            </a:r>
            <a:r>
              <a:rPr lang="cs-CZ" dirty="0" err="1"/>
              <a:t>nothing</a:t>
            </a:r>
            <a:r>
              <a:rPr lang="cs-CZ" dirty="0"/>
              <a:t> </a:t>
            </a:r>
            <a:r>
              <a:rPr lang="cs-CZ" dirty="0" err="1"/>
              <a:t>wrong</a:t>
            </a:r>
            <a:r>
              <a:rPr lang="cs-CZ" dirty="0"/>
              <a:t> to </a:t>
            </a:r>
            <a:r>
              <a:rPr lang="cs-CZ" dirty="0" err="1"/>
              <a:t>anyone</a:t>
            </a:r>
            <a:r>
              <a:rPr lang="cs-CZ" dirty="0"/>
              <a:t>. But „</a:t>
            </a:r>
            <a:r>
              <a:rPr lang="cs-CZ" dirty="0" err="1"/>
              <a:t>they</a:t>
            </a:r>
            <a:r>
              <a:rPr lang="cs-CZ" dirty="0"/>
              <a:t>“ are </a:t>
            </a:r>
            <a:r>
              <a:rPr lang="cs-CZ" dirty="0" err="1"/>
              <a:t>constantly</a:t>
            </a:r>
            <a:r>
              <a:rPr lang="cs-CZ" dirty="0"/>
              <a:t> </a:t>
            </a:r>
            <a:r>
              <a:rPr lang="cs-CZ" dirty="0" err="1"/>
              <a:t>disturbing</a:t>
            </a:r>
            <a:r>
              <a:rPr lang="cs-CZ" dirty="0"/>
              <a:t> </a:t>
            </a:r>
            <a:r>
              <a:rPr lang="cs-CZ" dirty="0" err="1"/>
              <a:t>me</a:t>
            </a:r>
            <a:r>
              <a:rPr lang="cs-CZ" dirty="0"/>
              <a:t>, </a:t>
            </a:r>
            <a:r>
              <a:rPr lang="cs-CZ" dirty="0" err="1"/>
              <a:t>annoying</a:t>
            </a:r>
            <a:r>
              <a:rPr lang="cs-CZ" dirty="0"/>
              <a:t> </a:t>
            </a:r>
            <a:r>
              <a:rPr lang="cs-CZ" dirty="0" err="1"/>
              <a:t>me</a:t>
            </a:r>
            <a:r>
              <a:rPr lang="cs-CZ" dirty="0"/>
              <a:t>. They </a:t>
            </a:r>
            <a:r>
              <a:rPr lang="cs-CZ" dirty="0" err="1"/>
              <a:t>don´t</a:t>
            </a:r>
            <a:r>
              <a:rPr lang="cs-CZ" dirty="0"/>
              <a:t> </a:t>
            </a:r>
            <a:r>
              <a:rPr lang="cs-CZ" dirty="0" err="1"/>
              <a:t>believe</a:t>
            </a:r>
            <a:r>
              <a:rPr lang="cs-CZ" dirty="0"/>
              <a:t> I </a:t>
            </a:r>
            <a:r>
              <a:rPr lang="cs-CZ" dirty="0" err="1"/>
              <a:t>am</a:t>
            </a:r>
            <a:r>
              <a:rPr lang="cs-CZ" dirty="0"/>
              <a:t> </a:t>
            </a:r>
            <a:r>
              <a:rPr lang="cs-CZ" dirty="0" err="1"/>
              <a:t>able</a:t>
            </a:r>
            <a:r>
              <a:rPr lang="cs-CZ" dirty="0"/>
              <a:t> to </a:t>
            </a:r>
            <a:r>
              <a:rPr lang="cs-CZ" dirty="0" err="1"/>
              <a:t>marry</a:t>
            </a:r>
            <a:r>
              <a:rPr lang="cs-CZ" dirty="0"/>
              <a:t> </a:t>
            </a:r>
            <a:r>
              <a:rPr lang="cs-CZ" dirty="0" err="1"/>
              <a:t>someone</a:t>
            </a:r>
            <a:r>
              <a:rPr lang="cs-CZ" dirty="0"/>
              <a:t>. They </a:t>
            </a:r>
            <a:r>
              <a:rPr lang="cs-CZ" dirty="0" err="1"/>
              <a:t>stare</a:t>
            </a:r>
            <a:r>
              <a:rPr lang="cs-CZ" dirty="0"/>
              <a:t> </a:t>
            </a:r>
            <a:r>
              <a:rPr lang="cs-CZ" dirty="0" err="1"/>
              <a:t>at</a:t>
            </a:r>
            <a:r>
              <a:rPr lang="cs-CZ" dirty="0"/>
              <a:t> </a:t>
            </a:r>
            <a:r>
              <a:rPr lang="cs-CZ" dirty="0" err="1"/>
              <a:t>me</a:t>
            </a:r>
            <a:r>
              <a:rPr lang="cs-CZ" dirty="0"/>
              <a:t>, I </a:t>
            </a:r>
            <a:r>
              <a:rPr lang="cs-CZ" dirty="0" err="1"/>
              <a:t>feel</a:t>
            </a:r>
            <a:r>
              <a:rPr lang="cs-CZ" dirty="0"/>
              <a:t> </a:t>
            </a:r>
            <a:r>
              <a:rPr lang="cs-CZ" dirty="0" err="1"/>
              <a:t>their</a:t>
            </a:r>
            <a:r>
              <a:rPr lang="cs-CZ" dirty="0"/>
              <a:t> </a:t>
            </a:r>
            <a:r>
              <a:rPr lang="cs-CZ" dirty="0" err="1"/>
              <a:t>sights</a:t>
            </a:r>
            <a:r>
              <a:rPr lang="cs-CZ" dirty="0"/>
              <a:t>. They </a:t>
            </a:r>
            <a:r>
              <a:rPr lang="cs-CZ" dirty="0" err="1"/>
              <a:t>yell</a:t>
            </a:r>
            <a:r>
              <a:rPr lang="cs-CZ" dirty="0"/>
              <a:t> </a:t>
            </a:r>
            <a:r>
              <a:rPr lang="cs-CZ" dirty="0" err="1"/>
              <a:t>at</a:t>
            </a:r>
            <a:r>
              <a:rPr lang="cs-CZ" dirty="0"/>
              <a:t> </a:t>
            </a:r>
            <a:r>
              <a:rPr lang="cs-CZ" dirty="0" err="1"/>
              <a:t>me</a:t>
            </a:r>
            <a:r>
              <a:rPr lang="cs-CZ" dirty="0"/>
              <a:t>, </a:t>
            </a:r>
            <a:r>
              <a:rPr lang="cs-CZ" dirty="0" err="1"/>
              <a:t>they</a:t>
            </a:r>
            <a:r>
              <a:rPr lang="cs-CZ" dirty="0"/>
              <a:t> are </a:t>
            </a:r>
            <a:r>
              <a:rPr lang="cs-CZ" dirty="0" err="1"/>
              <a:t>under</a:t>
            </a:r>
            <a:r>
              <a:rPr lang="cs-CZ" dirty="0"/>
              <a:t> </a:t>
            </a:r>
            <a:r>
              <a:rPr lang="cs-CZ" dirty="0" err="1"/>
              <a:t>the</a:t>
            </a:r>
            <a:r>
              <a:rPr lang="cs-CZ" dirty="0"/>
              <a:t> </a:t>
            </a:r>
            <a:r>
              <a:rPr lang="cs-CZ" dirty="0" err="1"/>
              <a:t>windows</a:t>
            </a:r>
            <a:r>
              <a:rPr lang="cs-CZ" dirty="0"/>
              <a:t> - </a:t>
            </a:r>
            <a:r>
              <a:rPr lang="cs-CZ" dirty="0" err="1"/>
              <a:t>at</a:t>
            </a:r>
            <a:r>
              <a:rPr lang="cs-CZ" dirty="0"/>
              <a:t> </a:t>
            </a:r>
            <a:r>
              <a:rPr lang="cs-CZ" dirty="0" err="1"/>
              <a:t>home</a:t>
            </a:r>
            <a:r>
              <a:rPr lang="cs-CZ" dirty="0"/>
              <a:t>, in </a:t>
            </a:r>
            <a:r>
              <a:rPr lang="cs-CZ" dirty="0" err="1"/>
              <a:t>the</a:t>
            </a:r>
            <a:r>
              <a:rPr lang="cs-CZ" dirty="0"/>
              <a:t> </a:t>
            </a:r>
            <a:r>
              <a:rPr lang="cs-CZ" dirty="0" err="1"/>
              <a:t>hospital</a:t>
            </a:r>
            <a:r>
              <a:rPr lang="cs-CZ" dirty="0"/>
              <a:t>, </a:t>
            </a:r>
            <a:r>
              <a:rPr lang="cs-CZ" dirty="0" err="1"/>
              <a:t>everywhere</a:t>
            </a:r>
            <a:r>
              <a:rPr lang="cs-CZ" dirty="0"/>
              <a:t>. They </a:t>
            </a:r>
            <a:r>
              <a:rPr lang="cs-CZ" dirty="0" err="1"/>
              <a:t>yell</a:t>
            </a:r>
            <a:r>
              <a:rPr lang="cs-CZ" dirty="0"/>
              <a:t> </a:t>
            </a:r>
            <a:r>
              <a:rPr lang="cs-CZ" dirty="0" err="1"/>
              <a:t>at</a:t>
            </a:r>
            <a:r>
              <a:rPr lang="cs-CZ" dirty="0"/>
              <a:t> </a:t>
            </a:r>
            <a:r>
              <a:rPr lang="cs-CZ" dirty="0" err="1"/>
              <a:t>me</a:t>
            </a:r>
            <a:r>
              <a:rPr lang="cs-CZ" dirty="0"/>
              <a:t> </a:t>
            </a:r>
            <a:r>
              <a:rPr lang="cs-CZ" dirty="0" err="1"/>
              <a:t>that</a:t>
            </a:r>
            <a:r>
              <a:rPr lang="cs-CZ" dirty="0"/>
              <a:t> I </a:t>
            </a:r>
            <a:r>
              <a:rPr lang="cs-CZ" dirty="0" err="1"/>
              <a:t>am</a:t>
            </a:r>
            <a:r>
              <a:rPr lang="cs-CZ" dirty="0"/>
              <a:t> </a:t>
            </a:r>
            <a:r>
              <a:rPr lang="cs-CZ" dirty="0" err="1"/>
              <a:t>dumb</a:t>
            </a:r>
            <a:r>
              <a:rPr lang="cs-CZ" dirty="0"/>
              <a:t> and </a:t>
            </a:r>
            <a:r>
              <a:rPr lang="cs-CZ" dirty="0" err="1"/>
              <a:t>ugly</a:t>
            </a:r>
            <a:r>
              <a:rPr lang="cs-CZ" dirty="0"/>
              <a:t>. „They“ are </a:t>
            </a:r>
            <a:r>
              <a:rPr lang="cs-CZ" dirty="0" err="1"/>
              <a:t>bad</a:t>
            </a:r>
            <a:r>
              <a:rPr lang="cs-CZ" dirty="0"/>
              <a:t> </a:t>
            </a:r>
            <a:r>
              <a:rPr lang="cs-CZ" dirty="0" err="1"/>
              <a:t>people</a:t>
            </a:r>
            <a:r>
              <a:rPr lang="cs-CZ" dirty="0"/>
              <a:t>, </a:t>
            </a:r>
            <a:r>
              <a:rPr lang="cs-CZ" dirty="0" err="1"/>
              <a:t>especially</a:t>
            </a:r>
            <a:r>
              <a:rPr lang="cs-CZ" dirty="0"/>
              <a:t> </a:t>
            </a:r>
            <a:r>
              <a:rPr lang="cs-CZ" dirty="0" err="1"/>
              <a:t>young</a:t>
            </a:r>
            <a:r>
              <a:rPr lang="cs-CZ" dirty="0"/>
              <a:t> </a:t>
            </a:r>
            <a:r>
              <a:rPr lang="cs-CZ" dirty="0" err="1"/>
              <a:t>women</a:t>
            </a:r>
            <a:r>
              <a:rPr lang="cs-CZ" dirty="0"/>
              <a:t>. They </a:t>
            </a:r>
            <a:r>
              <a:rPr lang="cs-CZ" dirty="0" err="1"/>
              <a:t>think</a:t>
            </a:r>
            <a:r>
              <a:rPr lang="cs-CZ" dirty="0"/>
              <a:t> I </a:t>
            </a:r>
            <a:r>
              <a:rPr lang="cs-CZ" dirty="0" err="1"/>
              <a:t>am</a:t>
            </a:r>
            <a:r>
              <a:rPr lang="cs-CZ" dirty="0"/>
              <a:t> a </a:t>
            </a:r>
            <a:r>
              <a:rPr lang="cs-CZ" dirty="0" err="1"/>
              <a:t>fool</a:t>
            </a:r>
            <a:r>
              <a:rPr lang="cs-CZ" dirty="0"/>
              <a:t>. I </a:t>
            </a:r>
            <a:r>
              <a:rPr lang="cs-CZ" dirty="0" err="1"/>
              <a:t>help</a:t>
            </a:r>
            <a:r>
              <a:rPr lang="cs-CZ" dirty="0"/>
              <a:t> Kájínek to </a:t>
            </a:r>
            <a:r>
              <a:rPr lang="cs-CZ" dirty="0" err="1"/>
              <a:t>be</a:t>
            </a:r>
            <a:r>
              <a:rPr lang="cs-CZ" dirty="0"/>
              <a:t> </a:t>
            </a:r>
            <a:r>
              <a:rPr lang="cs-CZ" dirty="0" err="1"/>
              <a:t>acquited</a:t>
            </a:r>
            <a:r>
              <a:rPr lang="cs-CZ" dirty="0"/>
              <a:t>, I </a:t>
            </a:r>
            <a:r>
              <a:rPr lang="cs-CZ" dirty="0" err="1"/>
              <a:t>like</a:t>
            </a:r>
            <a:r>
              <a:rPr lang="cs-CZ" dirty="0"/>
              <a:t> </a:t>
            </a:r>
            <a:r>
              <a:rPr lang="cs-CZ" dirty="0" err="1"/>
              <a:t>him</a:t>
            </a:r>
            <a:r>
              <a:rPr lang="cs-CZ" dirty="0"/>
              <a:t>. </a:t>
            </a:r>
            <a:r>
              <a:rPr lang="cs-CZ" sz="1500" i="1" dirty="0"/>
              <a:t>(Kájínek </a:t>
            </a:r>
            <a:r>
              <a:rPr lang="cs-CZ" sz="1500" i="1" dirty="0" err="1"/>
              <a:t>is</a:t>
            </a:r>
            <a:r>
              <a:rPr lang="cs-CZ" sz="1500" i="1" dirty="0"/>
              <a:t> </a:t>
            </a:r>
            <a:r>
              <a:rPr lang="cs-CZ" sz="1500" i="1" dirty="0" err="1"/>
              <a:t>czech</a:t>
            </a:r>
            <a:r>
              <a:rPr lang="cs-CZ" sz="1500" i="1" dirty="0"/>
              <a:t> </a:t>
            </a:r>
            <a:r>
              <a:rPr lang="cs-CZ" sz="1500" i="1" dirty="0" err="1"/>
              <a:t>criminal</a:t>
            </a:r>
            <a:r>
              <a:rPr lang="cs-CZ" sz="1500" i="1" dirty="0"/>
              <a:t>, </a:t>
            </a:r>
            <a:r>
              <a:rPr lang="cs-CZ" sz="1500" i="1" dirty="0" err="1"/>
              <a:t>who</a:t>
            </a:r>
            <a:r>
              <a:rPr lang="cs-CZ" sz="1500" i="1" dirty="0"/>
              <a:t> had </a:t>
            </a:r>
            <a:r>
              <a:rPr lang="cs-CZ" sz="1500" i="1" dirty="0" err="1"/>
              <a:t>been</a:t>
            </a:r>
            <a:r>
              <a:rPr lang="cs-CZ" sz="1500" i="1" dirty="0"/>
              <a:t> </a:t>
            </a:r>
            <a:r>
              <a:rPr lang="cs-CZ" sz="1500" i="1" dirty="0" err="1"/>
              <a:t>jailed</a:t>
            </a:r>
            <a:r>
              <a:rPr lang="cs-CZ" sz="1500" i="1" dirty="0"/>
              <a:t>.) </a:t>
            </a:r>
            <a:r>
              <a:rPr lang="cs-CZ" dirty="0"/>
              <a:t>I </a:t>
            </a:r>
            <a:r>
              <a:rPr lang="cs-CZ" dirty="0" err="1"/>
              <a:t>suffer</a:t>
            </a:r>
            <a:r>
              <a:rPr lang="cs-CZ" dirty="0"/>
              <a:t> </a:t>
            </a:r>
            <a:r>
              <a:rPr lang="cs-CZ" dirty="0" err="1"/>
              <a:t>from</a:t>
            </a:r>
            <a:r>
              <a:rPr lang="cs-CZ" dirty="0"/>
              <a:t> </a:t>
            </a:r>
            <a:r>
              <a:rPr lang="cs-CZ" dirty="0" err="1"/>
              <a:t>Kájinkophobia</a:t>
            </a:r>
            <a:r>
              <a:rPr lang="cs-CZ" dirty="0"/>
              <a:t> </a:t>
            </a:r>
            <a:r>
              <a:rPr lang="cs-CZ" dirty="0" err="1"/>
              <a:t>for</a:t>
            </a:r>
            <a:r>
              <a:rPr lang="cs-CZ" dirty="0"/>
              <a:t> many </a:t>
            </a:r>
            <a:r>
              <a:rPr lang="cs-CZ" dirty="0" err="1"/>
              <a:t>years</a:t>
            </a:r>
            <a:r>
              <a:rPr lang="cs-CZ" dirty="0"/>
              <a:t>. I </a:t>
            </a:r>
            <a:r>
              <a:rPr lang="cs-CZ" dirty="0" err="1"/>
              <a:t>suffer</a:t>
            </a:r>
            <a:r>
              <a:rPr lang="cs-CZ" dirty="0"/>
              <a:t> </a:t>
            </a:r>
            <a:r>
              <a:rPr lang="cs-CZ" dirty="0" err="1"/>
              <a:t>from</a:t>
            </a:r>
            <a:r>
              <a:rPr lang="cs-CZ" dirty="0"/>
              <a:t> many </a:t>
            </a:r>
            <a:r>
              <a:rPr lang="cs-CZ" dirty="0" err="1"/>
              <a:t>diseases</a:t>
            </a:r>
            <a:r>
              <a:rPr lang="cs-CZ" dirty="0"/>
              <a:t> </a:t>
            </a:r>
            <a:r>
              <a:rPr lang="cs-CZ" dirty="0" err="1"/>
              <a:t>caused</a:t>
            </a:r>
            <a:r>
              <a:rPr lang="cs-CZ" dirty="0"/>
              <a:t> by </a:t>
            </a:r>
            <a:r>
              <a:rPr lang="cs-CZ" dirty="0" err="1"/>
              <a:t>bad</a:t>
            </a:r>
            <a:r>
              <a:rPr lang="cs-CZ" dirty="0"/>
              <a:t> </a:t>
            </a:r>
            <a:r>
              <a:rPr lang="cs-CZ" dirty="0" err="1"/>
              <a:t>young</a:t>
            </a:r>
            <a:r>
              <a:rPr lang="cs-CZ" dirty="0"/>
              <a:t> </a:t>
            </a:r>
            <a:r>
              <a:rPr lang="cs-CZ" dirty="0" err="1"/>
              <a:t>women</a:t>
            </a:r>
            <a:r>
              <a:rPr lang="cs-CZ" dirty="0"/>
              <a:t>.“</a:t>
            </a:r>
          </a:p>
          <a:p>
            <a:pPr marL="0" indent="0" algn="just">
              <a:lnSpc>
                <a:spcPct val="120000"/>
              </a:lnSpc>
              <a:buNone/>
            </a:pPr>
            <a:endParaRPr lang="cs-CZ" dirty="0"/>
          </a:p>
          <a:p>
            <a:pPr marL="0" indent="0" algn="just">
              <a:lnSpc>
                <a:spcPct val="120000"/>
              </a:lnSpc>
              <a:buNone/>
            </a:pPr>
            <a:r>
              <a:rPr lang="cs-CZ" sz="2300" i="1" dirty="0"/>
              <a:t>psychopatology: </a:t>
            </a:r>
            <a:r>
              <a:rPr lang="cs-CZ" sz="2300" i="1" dirty="0" err="1"/>
              <a:t>vocal</a:t>
            </a:r>
            <a:r>
              <a:rPr lang="cs-CZ" sz="2300" i="1" dirty="0"/>
              <a:t> </a:t>
            </a:r>
            <a:r>
              <a:rPr lang="cs-CZ" sz="2300" i="1" dirty="0" err="1"/>
              <a:t>halucinations</a:t>
            </a:r>
            <a:r>
              <a:rPr lang="cs-CZ" sz="2300" i="1" dirty="0"/>
              <a:t>, </a:t>
            </a:r>
            <a:r>
              <a:rPr lang="cs-CZ" sz="2300" i="1" dirty="0" err="1"/>
              <a:t>persecutive</a:t>
            </a:r>
            <a:r>
              <a:rPr lang="cs-CZ" sz="2300" i="1" dirty="0"/>
              <a:t> </a:t>
            </a:r>
            <a:r>
              <a:rPr lang="cs-CZ" sz="2300" i="1" dirty="0" err="1"/>
              <a:t>delusions</a:t>
            </a:r>
            <a:r>
              <a:rPr lang="cs-CZ" sz="2300" i="1" dirty="0"/>
              <a:t>, </a:t>
            </a:r>
            <a:r>
              <a:rPr lang="cs-CZ" sz="2300" i="1" dirty="0" err="1"/>
              <a:t>ambivalency</a:t>
            </a:r>
            <a:r>
              <a:rPr lang="cs-CZ" sz="2300" i="1" dirty="0"/>
              <a:t> (to Kájínek – </a:t>
            </a:r>
            <a:r>
              <a:rPr lang="cs-CZ" sz="2300" i="1" dirty="0" err="1"/>
              <a:t>likes</a:t>
            </a:r>
            <a:r>
              <a:rPr lang="cs-CZ" sz="2300" i="1" dirty="0"/>
              <a:t> </a:t>
            </a:r>
            <a:r>
              <a:rPr lang="cs-CZ" sz="2300" i="1" dirty="0" err="1"/>
              <a:t>him</a:t>
            </a:r>
            <a:r>
              <a:rPr lang="cs-CZ" sz="2300" i="1" dirty="0"/>
              <a:t> and </a:t>
            </a:r>
            <a:r>
              <a:rPr lang="cs-CZ" sz="2300" i="1" dirty="0" err="1"/>
              <a:t>suffers</a:t>
            </a:r>
            <a:r>
              <a:rPr lang="cs-CZ" sz="2300" i="1" dirty="0"/>
              <a:t> </a:t>
            </a:r>
            <a:r>
              <a:rPr lang="cs-CZ" sz="2300" i="1" dirty="0" err="1"/>
              <a:t>from</a:t>
            </a:r>
            <a:r>
              <a:rPr lang="cs-CZ" sz="2300" i="1" dirty="0"/>
              <a:t> </a:t>
            </a:r>
            <a:r>
              <a:rPr lang="cs-CZ" sz="2300" i="1" dirty="0" err="1"/>
              <a:t>Kájínkophobia</a:t>
            </a:r>
            <a:r>
              <a:rPr lang="cs-CZ" sz="2300" i="1" dirty="0"/>
              <a:t> in </a:t>
            </a:r>
            <a:r>
              <a:rPr lang="cs-CZ" sz="2300" i="1" dirty="0" err="1"/>
              <a:t>the</a:t>
            </a:r>
            <a:r>
              <a:rPr lang="cs-CZ" sz="2300" i="1" dirty="0"/>
              <a:t> </a:t>
            </a:r>
            <a:r>
              <a:rPr lang="cs-CZ" sz="2300" i="1" dirty="0" err="1"/>
              <a:t>same</a:t>
            </a:r>
            <a:r>
              <a:rPr lang="cs-CZ" sz="2300" i="1" dirty="0"/>
              <a:t> </a:t>
            </a:r>
            <a:r>
              <a:rPr lang="cs-CZ" sz="2300" i="1" dirty="0" err="1"/>
              <a:t>time</a:t>
            </a:r>
            <a:r>
              <a:rPr lang="cs-CZ" sz="2300" i="1" dirty="0"/>
              <a:t>)</a:t>
            </a:r>
          </a:p>
          <a:p>
            <a:pPr marL="0" indent="0">
              <a:buNone/>
            </a:pPr>
            <a:endParaRPr lang="cs-CZ" dirty="0"/>
          </a:p>
        </p:txBody>
      </p:sp>
    </p:spTree>
    <p:extLst>
      <p:ext uri="{BB962C8B-B14F-4D97-AF65-F5344CB8AC3E}">
        <p14:creationId xmlns:p14="http://schemas.microsoft.com/office/powerpoint/2010/main" val="99982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0825" y="115888"/>
            <a:ext cx="8713788" cy="919162"/>
          </a:xfrm>
        </p:spPr>
        <p:txBody>
          <a:bodyPr/>
          <a:lstStyle/>
          <a:p>
            <a:r>
              <a:rPr lang="en-US"/>
              <a:t>F20.1 Hebephrenic Schizophrenia</a:t>
            </a:r>
          </a:p>
        </p:txBody>
      </p:sp>
      <p:sp>
        <p:nvSpPr>
          <p:cNvPr id="61443" name="Rectangle 3"/>
          <p:cNvSpPr>
            <a:spLocks noGrp="1" noChangeArrowheads="1"/>
          </p:cNvSpPr>
          <p:nvPr>
            <p:ph type="body" idx="1"/>
          </p:nvPr>
        </p:nvSpPr>
        <p:spPr>
          <a:xfrm>
            <a:off x="323850" y="1196975"/>
            <a:ext cx="8507413" cy="5328369"/>
          </a:xfrm>
        </p:spPr>
        <p:txBody>
          <a:bodyPr/>
          <a:lstStyle/>
          <a:p>
            <a:pPr>
              <a:lnSpc>
                <a:spcPct val="85000"/>
              </a:lnSpc>
            </a:pPr>
            <a:r>
              <a:rPr lang="en-US" sz="2400" dirty="0"/>
              <a:t>is characterized by </a:t>
            </a:r>
            <a:r>
              <a:rPr lang="en-US" sz="2400" b="1" dirty="0"/>
              <a:t>disorganized thinking with blunted and inappropriate emotions</a:t>
            </a:r>
            <a:r>
              <a:rPr lang="en-US" sz="2400" dirty="0"/>
              <a:t>. </a:t>
            </a:r>
            <a:r>
              <a:rPr lang="cs-CZ" sz="2400" dirty="0" err="1"/>
              <a:t>The</a:t>
            </a:r>
            <a:r>
              <a:rPr lang="cs-CZ" sz="2400" dirty="0"/>
              <a:t> </a:t>
            </a:r>
            <a:r>
              <a:rPr lang="en-US" sz="2400" dirty="0"/>
              <a:t>behavior is often bizarre. There could appear mannerisms, grimacing, inappropriate laugh and joking, </a:t>
            </a:r>
            <a:r>
              <a:rPr lang="en-US" sz="2400" dirty="0" err="1"/>
              <a:t>pseudophilosophical</a:t>
            </a:r>
            <a:r>
              <a:rPr lang="en-US" sz="2400" dirty="0"/>
              <a:t> brooding and sudden impulsive reactions without external stimulation. There is a tendency to social isolation.</a:t>
            </a:r>
            <a:endParaRPr lang="cs-CZ" sz="2400" dirty="0"/>
          </a:p>
          <a:p>
            <a:pPr marL="0" indent="0">
              <a:lnSpc>
                <a:spcPct val="85000"/>
              </a:lnSpc>
              <a:buNone/>
            </a:pPr>
            <a:endParaRPr lang="cs-CZ" sz="2400" dirty="0"/>
          </a:p>
          <a:p>
            <a:pPr>
              <a:lnSpc>
                <a:spcPct val="85000"/>
              </a:lnSpc>
            </a:pPr>
            <a:r>
              <a:rPr lang="cs-CZ" sz="2400" dirty="0"/>
              <a:t>It </a:t>
            </a:r>
            <a:r>
              <a:rPr lang="cs-CZ" sz="2400" dirty="0" err="1"/>
              <a:t>often</a:t>
            </a:r>
            <a:r>
              <a:rPr lang="cs-CZ" sz="2400" dirty="0"/>
              <a:t> </a:t>
            </a:r>
            <a:r>
              <a:rPr lang="cs-CZ" sz="2400" dirty="0" err="1"/>
              <a:t>begins</a:t>
            </a:r>
            <a:r>
              <a:rPr lang="cs-CZ" sz="2400" dirty="0"/>
              <a:t> in </a:t>
            </a:r>
            <a:r>
              <a:rPr lang="cs-CZ" sz="2400" dirty="0" err="1"/>
              <a:t>adolescency</a:t>
            </a:r>
            <a:r>
              <a:rPr lang="cs-CZ" sz="2400" dirty="0"/>
              <a:t>.</a:t>
            </a:r>
          </a:p>
          <a:p>
            <a:pPr>
              <a:lnSpc>
                <a:spcPct val="85000"/>
              </a:lnSpc>
            </a:pPr>
            <a:endParaRPr lang="en-US" sz="2400" dirty="0"/>
          </a:p>
          <a:p>
            <a:pPr>
              <a:lnSpc>
                <a:spcPct val="85000"/>
              </a:lnSpc>
            </a:pPr>
            <a:r>
              <a:rPr lang="en-US" sz="2400" dirty="0"/>
              <a:t>Usually the prognosis is poor because of the rapid development of "negative" symptoms, particularly flattening of affect and loss of volition. </a:t>
            </a:r>
            <a:endParaRPr lang="cs-CZ" sz="2400" dirty="0"/>
          </a:p>
          <a:p>
            <a:pPr marL="0" indent="0">
              <a:lnSpc>
                <a:spcPct val="85000"/>
              </a:lnSpc>
              <a:buNone/>
            </a:pPr>
            <a:endParaRPr lang="en-US" sz="2400" dirty="0"/>
          </a:p>
          <a:p>
            <a:pPr>
              <a:lnSpc>
                <a:spcPct val="85000"/>
              </a:lnSpc>
            </a:pPr>
            <a:r>
              <a:rPr lang="en-US" sz="2400" dirty="0"/>
              <a:t>Denoted also as disorganized schizophrenia </a:t>
            </a:r>
            <a:r>
              <a:rPr lang="cs-CZ" sz="2400" dirty="0"/>
              <a:t>.</a:t>
            </a:r>
            <a:endParaRPr lang="en-US" sz="2400" dirty="0"/>
          </a:p>
        </p:txBody>
      </p:sp>
    </p:spTree>
    <p:extLst>
      <p:ext uri="{BB962C8B-B14F-4D97-AF65-F5344CB8AC3E}">
        <p14:creationId xmlns:p14="http://schemas.microsoft.com/office/powerpoint/2010/main" val="268567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15888"/>
            <a:ext cx="8229600" cy="919162"/>
          </a:xfrm>
        </p:spPr>
        <p:txBody>
          <a:bodyPr/>
          <a:lstStyle/>
          <a:p>
            <a:r>
              <a:rPr lang="en-US"/>
              <a:t>F20.2 Catatonic Schizophrenia</a:t>
            </a:r>
          </a:p>
        </p:txBody>
      </p:sp>
      <p:sp>
        <p:nvSpPr>
          <p:cNvPr id="62467" name="Rectangle 3"/>
          <p:cNvSpPr>
            <a:spLocks noGrp="1" noChangeArrowheads="1"/>
          </p:cNvSpPr>
          <p:nvPr>
            <p:ph type="body" idx="1"/>
          </p:nvPr>
        </p:nvSpPr>
        <p:spPr>
          <a:xfrm>
            <a:off x="457200" y="1052513"/>
            <a:ext cx="8507413" cy="5328815"/>
          </a:xfrm>
        </p:spPr>
        <p:txBody>
          <a:bodyPr>
            <a:normAutofit lnSpcReduction="10000"/>
          </a:bodyPr>
          <a:lstStyle/>
          <a:p>
            <a:pPr>
              <a:lnSpc>
                <a:spcPct val="90000"/>
              </a:lnSpc>
            </a:pPr>
            <a:r>
              <a:rPr lang="en-US" sz="2800" dirty="0"/>
              <a:t>is characterized mainly by </a:t>
            </a:r>
            <a:r>
              <a:rPr lang="en-US" sz="2800" b="1" dirty="0"/>
              <a:t>motoric activity</a:t>
            </a:r>
            <a:r>
              <a:rPr lang="en-US" sz="2800" dirty="0"/>
              <a:t>, which might be strongly </a:t>
            </a:r>
            <a:r>
              <a:rPr lang="en-US" sz="2800" b="1" dirty="0"/>
              <a:t>increased </a:t>
            </a:r>
            <a:r>
              <a:rPr lang="en-US" sz="2800" dirty="0"/>
              <a:t>(</a:t>
            </a:r>
            <a:r>
              <a:rPr lang="en-US" sz="2800" dirty="0" err="1"/>
              <a:t>hypekinesis</a:t>
            </a:r>
            <a:r>
              <a:rPr lang="en-US" sz="2800" dirty="0"/>
              <a:t>) or </a:t>
            </a:r>
            <a:r>
              <a:rPr lang="en-US" sz="2800" b="1" dirty="0"/>
              <a:t>decreased </a:t>
            </a:r>
            <a:r>
              <a:rPr lang="en-US" sz="2800" dirty="0"/>
              <a:t>(stupor), or automatic obedience and negativism. </a:t>
            </a:r>
            <a:endParaRPr lang="cs-CZ" sz="2800" dirty="0"/>
          </a:p>
          <a:p>
            <a:pPr lvl="1">
              <a:lnSpc>
                <a:spcPct val="90000"/>
              </a:lnSpc>
            </a:pPr>
            <a:endParaRPr lang="cs-CZ" sz="2400" dirty="0">
              <a:solidFill>
                <a:schemeClr val="hlink"/>
              </a:solidFill>
            </a:endParaRPr>
          </a:p>
          <a:p>
            <a:pPr lvl="1">
              <a:lnSpc>
                <a:spcPct val="90000"/>
              </a:lnSpc>
            </a:pPr>
            <a:r>
              <a:rPr lang="en-US" sz="2400" dirty="0">
                <a:solidFill>
                  <a:schemeClr val="hlink"/>
                </a:solidFill>
              </a:rPr>
              <a:t>productive form</a:t>
            </a:r>
            <a:r>
              <a:rPr lang="en-US" sz="2400" dirty="0"/>
              <a:t> — which shows catatonic excitement, extreme and often aggressive activity. </a:t>
            </a:r>
            <a:endParaRPr lang="cs-CZ" sz="2400" dirty="0"/>
          </a:p>
          <a:p>
            <a:pPr marL="457200" lvl="1" indent="0">
              <a:lnSpc>
                <a:spcPct val="90000"/>
              </a:lnSpc>
              <a:buNone/>
            </a:pPr>
            <a:r>
              <a:rPr lang="cs-CZ" sz="2400" dirty="0"/>
              <a:t>    (</a:t>
            </a:r>
            <a:r>
              <a:rPr lang="cs-CZ" sz="2400" dirty="0" err="1"/>
              <a:t>rare</a:t>
            </a:r>
            <a:r>
              <a:rPr lang="cs-CZ" sz="2400" dirty="0"/>
              <a:t> </a:t>
            </a:r>
            <a:r>
              <a:rPr lang="cs-CZ" sz="2400" dirty="0" err="1"/>
              <a:t>symptoms</a:t>
            </a:r>
            <a:r>
              <a:rPr lang="cs-CZ" sz="2400" dirty="0"/>
              <a:t>: </a:t>
            </a:r>
            <a:r>
              <a:rPr lang="cs-CZ" sz="2400" dirty="0" err="1"/>
              <a:t>echopraxia</a:t>
            </a:r>
            <a:r>
              <a:rPr lang="cs-CZ" sz="2400" dirty="0"/>
              <a:t>, </a:t>
            </a:r>
            <a:r>
              <a:rPr lang="cs-CZ" sz="2400" dirty="0" err="1"/>
              <a:t>echolalia</a:t>
            </a:r>
            <a:r>
              <a:rPr lang="cs-CZ" sz="2400" dirty="0"/>
              <a:t>, </a:t>
            </a:r>
            <a:r>
              <a:rPr lang="cs-CZ" sz="2400" dirty="0" err="1"/>
              <a:t>echomimia</a:t>
            </a:r>
            <a:r>
              <a:rPr lang="cs-CZ" sz="2400" dirty="0"/>
              <a:t>)</a:t>
            </a:r>
          </a:p>
          <a:p>
            <a:pPr marL="457200" lvl="1" indent="0">
              <a:lnSpc>
                <a:spcPct val="90000"/>
              </a:lnSpc>
              <a:buNone/>
            </a:pPr>
            <a:endParaRPr lang="en-US" sz="2400" dirty="0"/>
          </a:p>
          <a:p>
            <a:pPr lvl="1">
              <a:lnSpc>
                <a:spcPct val="90000"/>
              </a:lnSpc>
            </a:pPr>
            <a:r>
              <a:rPr lang="en-US" sz="2400" dirty="0" err="1">
                <a:solidFill>
                  <a:schemeClr val="hlink"/>
                </a:solidFill>
              </a:rPr>
              <a:t>stuporose</a:t>
            </a:r>
            <a:r>
              <a:rPr lang="en-US" sz="2400" dirty="0">
                <a:solidFill>
                  <a:schemeClr val="hlink"/>
                </a:solidFill>
              </a:rPr>
              <a:t> form</a:t>
            </a:r>
            <a:r>
              <a:rPr lang="en-US" sz="2400" dirty="0"/>
              <a:t> — characterized by general inhibition of patient’s behavior or at least by retardation and slowness, followed often by mutism, negativism, f</a:t>
            </a:r>
            <a:r>
              <a:rPr lang="cs-CZ" sz="2400" dirty="0"/>
              <a:t>l</a:t>
            </a:r>
            <a:r>
              <a:rPr lang="en-US" sz="2400" dirty="0" err="1"/>
              <a:t>exibilitas</a:t>
            </a:r>
            <a:r>
              <a:rPr lang="en-US" sz="2400" dirty="0"/>
              <a:t> </a:t>
            </a:r>
            <a:r>
              <a:rPr lang="en-US" sz="2400" dirty="0" err="1"/>
              <a:t>cerea</a:t>
            </a:r>
            <a:r>
              <a:rPr lang="en-US" sz="2400" dirty="0"/>
              <a:t> or by stupor. </a:t>
            </a:r>
            <a:endParaRPr lang="cs-CZ" sz="2400" dirty="0"/>
          </a:p>
          <a:p>
            <a:pPr marL="457200" lvl="1" indent="0">
              <a:lnSpc>
                <a:spcPct val="90000"/>
              </a:lnSpc>
              <a:buNone/>
            </a:pPr>
            <a:endParaRPr lang="cs-CZ" sz="2400" dirty="0"/>
          </a:p>
          <a:p>
            <a:pPr marL="457200" lvl="1" indent="0">
              <a:lnSpc>
                <a:spcPct val="90000"/>
              </a:lnSpc>
              <a:buNone/>
            </a:pPr>
            <a:r>
              <a:rPr lang="cs-CZ" sz="2400" dirty="0"/>
              <a:t>TREATMENT: ECT, </a:t>
            </a:r>
            <a:r>
              <a:rPr lang="cs-CZ" sz="2400" dirty="0" err="1"/>
              <a:t>benzodiazepines</a:t>
            </a:r>
            <a:r>
              <a:rPr lang="cs-CZ" sz="2400" dirty="0"/>
              <a:t>, </a:t>
            </a:r>
            <a:r>
              <a:rPr lang="cs-CZ" sz="2400" dirty="0" err="1"/>
              <a:t>hypnotics</a:t>
            </a:r>
            <a:r>
              <a:rPr lang="cs-CZ" sz="2400" dirty="0"/>
              <a:t>, NOT </a:t>
            </a:r>
            <a:r>
              <a:rPr lang="cs-CZ" sz="2400" dirty="0" err="1"/>
              <a:t>antipsychotics</a:t>
            </a:r>
            <a:r>
              <a:rPr lang="cs-CZ" sz="2400" dirty="0"/>
              <a:t> (</a:t>
            </a:r>
            <a:r>
              <a:rPr lang="cs-CZ" sz="2400" dirty="0" err="1"/>
              <a:t>catatonia</a:t>
            </a:r>
            <a:r>
              <a:rPr lang="cs-CZ" sz="2400" dirty="0"/>
              <a:t> </a:t>
            </a:r>
            <a:r>
              <a:rPr lang="cs-CZ" sz="2400" dirty="0" err="1"/>
              <a:t>is</a:t>
            </a:r>
            <a:r>
              <a:rPr lang="cs-CZ" sz="2400" dirty="0"/>
              <a:t> </a:t>
            </a:r>
            <a:r>
              <a:rPr lang="cs-CZ" sz="2400" dirty="0" err="1"/>
              <a:t>hypodopaminergic</a:t>
            </a:r>
            <a:r>
              <a:rPr lang="cs-CZ" sz="2400" dirty="0"/>
              <a:t> </a:t>
            </a:r>
            <a:r>
              <a:rPr lang="cs-CZ" sz="2400" dirty="0" err="1"/>
              <a:t>situation</a:t>
            </a:r>
            <a:r>
              <a:rPr lang="cs-CZ" sz="2400" dirty="0"/>
              <a:t>)</a:t>
            </a:r>
          </a:p>
          <a:p>
            <a:pPr marL="457200" lvl="1" indent="0">
              <a:lnSpc>
                <a:spcPct val="90000"/>
              </a:lnSpc>
              <a:buNone/>
            </a:pPr>
            <a:endParaRPr lang="cs-CZ" sz="2400" dirty="0"/>
          </a:p>
        </p:txBody>
      </p:sp>
    </p:spTree>
    <p:extLst>
      <p:ext uri="{BB962C8B-B14F-4D97-AF65-F5344CB8AC3E}">
        <p14:creationId xmlns:p14="http://schemas.microsoft.com/office/powerpoint/2010/main" val="13116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415EB-D273-4D47-B0D9-B183AA38FE79}"/>
              </a:ext>
            </a:extLst>
          </p:cNvPr>
          <p:cNvSpPr>
            <a:spLocks noGrp="1"/>
          </p:cNvSpPr>
          <p:nvPr>
            <p:ph type="title"/>
          </p:nvPr>
        </p:nvSpPr>
        <p:spPr/>
        <p:txBody>
          <a:bodyPr/>
          <a:lstStyle/>
          <a:p>
            <a:r>
              <a:rPr lang="cs-CZ" dirty="0" err="1"/>
              <a:t>movie</a:t>
            </a:r>
            <a:endParaRPr lang="cs-CZ" dirty="0"/>
          </a:p>
        </p:txBody>
      </p:sp>
      <p:sp>
        <p:nvSpPr>
          <p:cNvPr id="3" name="Zástupný symbol pro obsah 2">
            <a:extLst>
              <a:ext uri="{FF2B5EF4-FFF2-40B4-BE49-F238E27FC236}">
                <a16:creationId xmlns:a16="http://schemas.microsoft.com/office/drawing/2014/main" id="{870CB092-7CEE-4D76-B8B9-C592D2CD01F7}"/>
              </a:ext>
            </a:extLst>
          </p:cNvPr>
          <p:cNvSpPr>
            <a:spLocks noGrp="1"/>
          </p:cNvSpPr>
          <p:nvPr>
            <p:ph idx="1"/>
          </p:nvPr>
        </p:nvSpPr>
        <p:spPr/>
        <p:txBody>
          <a:bodyPr/>
          <a:lstStyle/>
          <a:p>
            <a:r>
              <a:rPr lang="cs-CZ" dirty="0" err="1"/>
              <a:t>Please</a:t>
            </a:r>
            <a:r>
              <a:rPr lang="cs-CZ" dirty="0"/>
              <a:t> </a:t>
            </a:r>
            <a:r>
              <a:rPr lang="cs-CZ" dirty="0" err="1"/>
              <a:t>watch</a:t>
            </a:r>
            <a:r>
              <a:rPr lang="cs-CZ" dirty="0"/>
              <a:t> </a:t>
            </a:r>
            <a:r>
              <a:rPr lang="cs-CZ" dirty="0" err="1"/>
              <a:t>the</a:t>
            </a:r>
            <a:r>
              <a:rPr lang="cs-CZ" dirty="0"/>
              <a:t> </a:t>
            </a:r>
            <a:r>
              <a:rPr lang="cs-CZ" dirty="0" err="1"/>
              <a:t>movie</a:t>
            </a:r>
            <a:r>
              <a:rPr lang="cs-CZ" dirty="0"/>
              <a:t> „</a:t>
            </a:r>
            <a:r>
              <a:rPr lang="cs-CZ" dirty="0" err="1"/>
              <a:t>catatonic</a:t>
            </a:r>
            <a:r>
              <a:rPr lang="cs-CZ" dirty="0"/>
              <a:t> and </a:t>
            </a:r>
            <a:r>
              <a:rPr lang="cs-CZ" dirty="0" err="1"/>
              <a:t>other</a:t>
            </a:r>
            <a:r>
              <a:rPr lang="cs-CZ" dirty="0"/>
              <a:t> </a:t>
            </a:r>
            <a:r>
              <a:rPr lang="cs-CZ" dirty="0" err="1"/>
              <a:t>symptoms</a:t>
            </a:r>
            <a:r>
              <a:rPr lang="cs-CZ" dirty="0"/>
              <a:t>“</a:t>
            </a:r>
          </a:p>
        </p:txBody>
      </p:sp>
    </p:spTree>
    <p:extLst>
      <p:ext uri="{BB962C8B-B14F-4D97-AF65-F5344CB8AC3E}">
        <p14:creationId xmlns:p14="http://schemas.microsoft.com/office/powerpoint/2010/main" val="278854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79388" y="115888"/>
            <a:ext cx="8964612" cy="1139825"/>
          </a:xfrm>
        </p:spPr>
        <p:txBody>
          <a:bodyPr/>
          <a:lstStyle/>
          <a:p>
            <a:r>
              <a:rPr lang="en-US"/>
              <a:t>F20.3 Undifferentiated Schizophrenia</a:t>
            </a:r>
          </a:p>
        </p:txBody>
      </p:sp>
      <p:sp>
        <p:nvSpPr>
          <p:cNvPr id="87043" name="Rectangle 3"/>
          <p:cNvSpPr>
            <a:spLocks noGrp="1" noChangeArrowheads="1"/>
          </p:cNvSpPr>
          <p:nvPr>
            <p:ph type="body" idx="1"/>
          </p:nvPr>
        </p:nvSpPr>
        <p:spPr>
          <a:xfrm>
            <a:off x="457200" y="1412875"/>
            <a:ext cx="8229600" cy="5329238"/>
          </a:xfrm>
        </p:spPr>
        <p:txBody>
          <a:bodyPr/>
          <a:lstStyle/>
          <a:p>
            <a:r>
              <a:rPr lang="en-US" sz="2800" dirty="0"/>
              <a:t>Psychotic conditions meeting the general diagnostic criteria for schizophrenia but not conforming to any of the subtypes in F20.0-F20.2 or exhibiting the features of more than one of them without a clear predominance of a particular set of diagnostic characteristics.</a:t>
            </a:r>
          </a:p>
          <a:p>
            <a:endParaRPr lang="en-US" sz="2800" dirty="0"/>
          </a:p>
          <a:p>
            <a:r>
              <a:rPr lang="en-US" sz="2800" dirty="0"/>
              <a:t>This subgroup represents also the former diagnosis of atypical schizophrenia.</a:t>
            </a:r>
          </a:p>
        </p:txBody>
      </p:sp>
    </p:spTree>
    <p:extLst>
      <p:ext uri="{BB962C8B-B14F-4D97-AF65-F5344CB8AC3E}">
        <p14:creationId xmlns:p14="http://schemas.microsoft.com/office/powerpoint/2010/main" val="9745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388" y="115888"/>
            <a:ext cx="8713787" cy="1139825"/>
          </a:xfrm>
        </p:spPr>
        <p:txBody>
          <a:bodyPr/>
          <a:lstStyle/>
          <a:p>
            <a:r>
              <a:rPr lang="en-US"/>
              <a:t>F20.4 Postschizophrenic Depression</a:t>
            </a:r>
          </a:p>
        </p:txBody>
      </p:sp>
      <p:sp>
        <p:nvSpPr>
          <p:cNvPr id="88067" name="Rectangle 3"/>
          <p:cNvSpPr>
            <a:spLocks noGrp="1" noChangeArrowheads="1"/>
          </p:cNvSpPr>
          <p:nvPr>
            <p:ph type="body" idx="1"/>
          </p:nvPr>
        </p:nvSpPr>
        <p:spPr/>
        <p:txBody>
          <a:bodyPr/>
          <a:lstStyle/>
          <a:p>
            <a:r>
              <a:rPr lang="en-US" sz="2800" dirty="0"/>
              <a:t>A depressive episode, which may be prolonged, arising in the aftermath of a schizophrenic illness. Some schizophrenic symptoms, either </a:t>
            </a:r>
            <a:r>
              <a:rPr lang="cs-CZ" sz="2800" dirty="0"/>
              <a:t>„</a:t>
            </a:r>
            <a:r>
              <a:rPr lang="en-US" sz="2800" dirty="0"/>
              <a:t>positive</a:t>
            </a:r>
            <a:r>
              <a:rPr lang="cs-CZ" sz="2800" dirty="0"/>
              <a:t>“</a:t>
            </a:r>
            <a:r>
              <a:rPr lang="en-US" sz="2800" dirty="0"/>
              <a:t> or </a:t>
            </a:r>
            <a:r>
              <a:rPr lang="cs-CZ" sz="2800" dirty="0"/>
              <a:t>„</a:t>
            </a:r>
            <a:r>
              <a:rPr lang="en-US" sz="2800" dirty="0"/>
              <a:t>negative</a:t>
            </a:r>
            <a:r>
              <a:rPr lang="cs-CZ" sz="2800" dirty="0"/>
              <a:t>“</a:t>
            </a:r>
            <a:r>
              <a:rPr lang="en-US" sz="2800" dirty="0"/>
              <a:t>, must still be present but they no longer dominate the clinical picture. </a:t>
            </a:r>
            <a:endParaRPr lang="cs-CZ" sz="2800" dirty="0"/>
          </a:p>
          <a:p>
            <a:r>
              <a:rPr lang="en-US" sz="2800" dirty="0"/>
              <a:t>These depressive states are associated with an increased risk of suicide. </a:t>
            </a:r>
          </a:p>
        </p:txBody>
      </p:sp>
    </p:spTree>
    <p:extLst>
      <p:ext uri="{BB962C8B-B14F-4D97-AF65-F5344CB8AC3E}">
        <p14:creationId xmlns:p14="http://schemas.microsoft.com/office/powerpoint/2010/main" val="87036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F20.5 Residual Schizophrenia</a:t>
            </a:r>
          </a:p>
        </p:txBody>
      </p:sp>
      <p:sp>
        <p:nvSpPr>
          <p:cNvPr id="89091" name="Rectangle 3"/>
          <p:cNvSpPr>
            <a:spLocks noGrp="1" noChangeArrowheads="1"/>
          </p:cNvSpPr>
          <p:nvPr>
            <p:ph type="body" idx="1"/>
          </p:nvPr>
        </p:nvSpPr>
        <p:spPr/>
        <p:txBody>
          <a:bodyPr/>
          <a:lstStyle/>
          <a:p>
            <a:r>
              <a:rPr lang="cs-CZ" sz="2800" dirty="0"/>
              <a:t>A</a:t>
            </a:r>
            <a:r>
              <a:rPr lang="en-US" sz="2800" dirty="0"/>
              <a:t> chronic stage in the development of schizophrenia with clear succession from the initial stage with one or more episodes characterized by general criteria of schizophrenia to the late stage with </a:t>
            </a:r>
            <a:r>
              <a:rPr lang="en-US" sz="2800" b="1" dirty="0"/>
              <a:t>long-lasting negative symptoms and deterioration </a:t>
            </a:r>
            <a:r>
              <a:rPr lang="en-US" sz="2800" dirty="0"/>
              <a:t>(not necessarily irreversible).</a:t>
            </a:r>
          </a:p>
        </p:txBody>
      </p:sp>
    </p:spTree>
    <p:extLst>
      <p:ext uri="{BB962C8B-B14F-4D97-AF65-F5344CB8AC3E}">
        <p14:creationId xmlns:p14="http://schemas.microsoft.com/office/powerpoint/2010/main" val="1836729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15888"/>
            <a:ext cx="8229600" cy="919162"/>
          </a:xfrm>
        </p:spPr>
        <p:txBody>
          <a:bodyPr/>
          <a:lstStyle/>
          <a:p>
            <a:r>
              <a:rPr lang="en-US"/>
              <a:t>F20.6 Simple Schizophrenia</a:t>
            </a:r>
          </a:p>
        </p:txBody>
      </p:sp>
      <p:sp>
        <p:nvSpPr>
          <p:cNvPr id="63491" name="Rectangle 3"/>
          <p:cNvSpPr>
            <a:spLocks noGrp="1" noChangeArrowheads="1"/>
          </p:cNvSpPr>
          <p:nvPr>
            <p:ph type="body" idx="1"/>
          </p:nvPr>
        </p:nvSpPr>
        <p:spPr/>
        <p:txBody>
          <a:bodyPr/>
          <a:lstStyle/>
          <a:p>
            <a:r>
              <a:rPr lang="en-US" sz="2800" dirty="0"/>
              <a:t>Simple schizophrenia is characterized by early and slowly developing initial stage with growing </a:t>
            </a:r>
            <a:r>
              <a:rPr lang="en-US" sz="2800" b="1" dirty="0"/>
              <a:t>social isolation, withdrawal</a:t>
            </a:r>
            <a:r>
              <a:rPr lang="cs-CZ" sz="2800" b="1" dirty="0"/>
              <a:t> </a:t>
            </a:r>
            <a:r>
              <a:rPr lang="cs-CZ" sz="2800" dirty="0"/>
              <a:t>(„</a:t>
            </a:r>
            <a:r>
              <a:rPr lang="cs-CZ" sz="2800" dirty="0" err="1"/>
              <a:t>introvertization</a:t>
            </a:r>
            <a:r>
              <a:rPr lang="cs-CZ" sz="2800" dirty="0"/>
              <a:t>“)</a:t>
            </a:r>
            <a:r>
              <a:rPr lang="en-US" sz="2800" b="1" dirty="0"/>
              <a:t>, small activity, passivity, avolition and dependence on the others</a:t>
            </a:r>
            <a:r>
              <a:rPr lang="en-US" sz="2800" dirty="0"/>
              <a:t>.</a:t>
            </a:r>
            <a:endParaRPr lang="cs-CZ" sz="2800" dirty="0"/>
          </a:p>
          <a:p>
            <a:r>
              <a:rPr lang="en-US" sz="2800" dirty="0"/>
              <a:t>The patients are indifferent, without any initiative and volition. There is not expressed the presence of hallucinations and delusions.</a:t>
            </a:r>
            <a:endParaRPr lang="cs-CZ" sz="2800" dirty="0"/>
          </a:p>
          <a:p>
            <a:pPr marL="0" indent="0">
              <a:buNone/>
            </a:pPr>
            <a:endParaRPr lang="en-US" sz="2800" dirty="0"/>
          </a:p>
        </p:txBody>
      </p:sp>
    </p:spTree>
    <p:extLst>
      <p:ext uri="{BB962C8B-B14F-4D97-AF65-F5344CB8AC3E}">
        <p14:creationId xmlns:p14="http://schemas.microsoft.com/office/powerpoint/2010/main" val="425321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33350"/>
            <a:ext cx="8229600" cy="919163"/>
          </a:xfrm>
        </p:spPr>
        <p:txBody>
          <a:bodyPr/>
          <a:lstStyle/>
          <a:p>
            <a:r>
              <a:rPr lang="en-US" dirty="0"/>
              <a:t>Definition</a:t>
            </a:r>
            <a:r>
              <a:rPr lang="cs-CZ" dirty="0"/>
              <a:t> </a:t>
            </a:r>
            <a:r>
              <a:rPr lang="cs-CZ" dirty="0" err="1"/>
              <a:t>of</a:t>
            </a:r>
            <a:r>
              <a:rPr lang="cs-CZ" dirty="0"/>
              <a:t> SCH</a:t>
            </a:r>
            <a:endParaRPr lang="en-US" dirty="0"/>
          </a:p>
        </p:txBody>
      </p:sp>
      <p:sp>
        <p:nvSpPr>
          <p:cNvPr id="50179" name="Rectangle 3"/>
          <p:cNvSpPr>
            <a:spLocks noGrp="1" noChangeArrowheads="1"/>
          </p:cNvSpPr>
          <p:nvPr>
            <p:ph type="body" idx="1"/>
          </p:nvPr>
        </p:nvSpPr>
        <p:spPr>
          <a:xfrm>
            <a:off x="250825" y="1079500"/>
            <a:ext cx="8713788" cy="5662613"/>
          </a:xfrm>
        </p:spPr>
        <p:txBody>
          <a:bodyPr/>
          <a:lstStyle/>
          <a:p>
            <a:r>
              <a:rPr lang="en-US" sz="2400" dirty="0"/>
              <a:t>The schizophrenic disorders are characterized in general by fundamental and characteristic </a:t>
            </a:r>
            <a:r>
              <a:rPr lang="en-US" sz="2400" dirty="0">
                <a:solidFill>
                  <a:schemeClr val="hlink"/>
                </a:solidFill>
              </a:rPr>
              <a:t>distortions of thinking and perception, and affects</a:t>
            </a:r>
            <a:r>
              <a:rPr lang="en-US" sz="2400" dirty="0"/>
              <a:t> that are inappropriate or blunted. Clear consciousness and intellectual capacity are usually maintained although certain cognitive deficits may evolve in the course of time. </a:t>
            </a:r>
            <a:endParaRPr lang="cs-CZ" sz="2400" dirty="0"/>
          </a:p>
          <a:p>
            <a:r>
              <a:rPr lang="en-US" sz="2400" dirty="0"/>
              <a:t>The most important psychopathological phenomena include</a:t>
            </a:r>
            <a:endParaRPr lang="cs-CZ" sz="2400" dirty="0"/>
          </a:p>
          <a:p>
            <a:pPr lvl="1"/>
            <a:r>
              <a:rPr lang="en-US" sz="2000" dirty="0"/>
              <a:t>thought echo</a:t>
            </a:r>
            <a:endParaRPr lang="cs-CZ" sz="2000" dirty="0"/>
          </a:p>
          <a:p>
            <a:pPr lvl="1"/>
            <a:r>
              <a:rPr lang="en-US" sz="2000" dirty="0"/>
              <a:t>thought insertion or withdrawal</a:t>
            </a:r>
            <a:endParaRPr lang="cs-CZ" sz="2000" dirty="0"/>
          </a:p>
          <a:p>
            <a:pPr lvl="1"/>
            <a:r>
              <a:rPr lang="en-US" sz="2000" dirty="0"/>
              <a:t>thought broadcasting</a:t>
            </a:r>
            <a:endParaRPr lang="cs-CZ" sz="2000" dirty="0"/>
          </a:p>
          <a:p>
            <a:pPr lvl="1"/>
            <a:r>
              <a:rPr lang="en-US" sz="2000" dirty="0"/>
              <a:t>delusional perception and delusions of control</a:t>
            </a:r>
            <a:endParaRPr lang="cs-CZ" sz="2000" dirty="0"/>
          </a:p>
          <a:p>
            <a:pPr lvl="1"/>
            <a:r>
              <a:rPr lang="en-US" sz="2000" dirty="0"/>
              <a:t>hallucinatory voices commenting or discussing the patient in the third person</a:t>
            </a:r>
            <a:endParaRPr lang="cs-CZ" sz="2000" dirty="0"/>
          </a:p>
          <a:p>
            <a:pPr lvl="1"/>
            <a:r>
              <a:rPr lang="en-US" sz="2000" dirty="0"/>
              <a:t>thought disorders </a:t>
            </a:r>
            <a:endParaRPr lang="cs-CZ" sz="2000" dirty="0"/>
          </a:p>
          <a:p>
            <a:pPr lvl="1"/>
            <a:r>
              <a:rPr lang="en-US" sz="2000" dirty="0"/>
              <a:t>negative symptoms</a:t>
            </a:r>
            <a:endParaRPr lang="cs-CZ" sz="2000" dirty="0"/>
          </a:p>
        </p:txBody>
      </p:sp>
    </p:spTree>
    <p:extLst>
      <p:ext uri="{BB962C8B-B14F-4D97-AF65-F5344CB8AC3E}">
        <p14:creationId xmlns:p14="http://schemas.microsoft.com/office/powerpoint/2010/main" val="122451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4450"/>
            <a:ext cx="8229600" cy="1139825"/>
          </a:xfrm>
        </p:spPr>
        <p:txBody>
          <a:bodyPr/>
          <a:lstStyle/>
          <a:p>
            <a:pPr>
              <a:lnSpc>
                <a:spcPct val="85000"/>
              </a:lnSpc>
            </a:pPr>
            <a:r>
              <a:rPr lang="cs-CZ" dirty="0"/>
              <a:t>Incidence, </a:t>
            </a:r>
            <a:r>
              <a:rPr lang="cs-CZ" dirty="0" err="1"/>
              <a:t>onset</a:t>
            </a:r>
            <a:endParaRPr lang="en-US" dirty="0"/>
          </a:p>
        </p:txBody>
      </p:sp>
      <p:sp>
        <p:nvSpPr>
          <p:cNvPr id="99331" name="Rectangle 3"/>
          <p:cNvSpPr>
            <a:spLocks noGrp="1" noChangeArrowheads="1"/>
          </p:cNvSpPr>
          <p:nvPr>
            <p:ph type="body" idx="1"/>
          </p:nvPr>
        </p:nvSpPr>
        <p:spPr>
          <a:xfrm>
            <a:off x="457200" y="1184276"/>
            <a:ext cx="8527976" cy="5186512"/>
          </a:xfrm>
        </p:spPr>
        <p:txBody>
          <a:bodyPr>
            <a:normAutofit/>
          </a:bodyPr>
          <a:lstStyle/>
          <a:p>
            <a:pPr>
              <a:lnSpc>
                <a:spcPct val="85000"/>
              </a:lnSpc>
            </a:pPr>
            <a:r>
              <a:rPr lang="en-US" sz="2800" dirty="0"/>
              <a:t>Schizophrenia occurs with regular frequency nearly everywhere in the world in </a:t>
            </a:r>
            <a:r>
              <a:rPr lang="en-US" sz="2800" dirty="0">
                <a:solidFill>
                  <a:schemeClr val="tx2"/>
                </a:solidFill>
              </a:rPr>
              <a:t>1 % </a:t>
            </a:r>
            <a:r>
              <a:rPr lang="en-US" sz="2800" dirty="0"/>
              <a:t>of population</a:t>
            </a:r>
            <a:r>
              <a:rPr lang="cs-CZ" sz="2800" dirty="0"/>
              <a:t>.</a:t>
            </a:r>
          </a:p>
          <a:p>
            <a:pPr>
              <a:lnSpc>
                <a:spcPct val="85000"/>
              </a:lnSpc>
            </a:pPr>
            <a:r>
              <a:rPr lang="cs-CZ" sz="2800" dirty="0"/>
              <a:t>B</a:t>
            </a:r>
            <a:r>
              <a:rPr lang="en-US" sz="2800" dirty="0" err="1"/>
              <a:t>egins</a:t>
            </a:r>
            <a:r>
              <a:rPr lang="en-US" sz="2800" dirty="0"/>
              <a:t> mainly in </a:t>
            </a:r>
            <a:r>
              <a:rPr lang="en-US" sz="2800" dirty="0">
                <a:solidFill>
                  <a:schemeClr val="tx2"/>
                </a:solidFill>
              </a:rPr>
              <a:t>young age </a:t>
            </a:r>
            <a:r>
              <a:rPr lang="en-US" sz="2800" dirty="0"/>
              <a:t>(mostly around 16 to 25 years).</a:t>
            </a:r>
            <a:endParaRPr lang="cs-CZ" sz="2800" dirty="0"/>
          </a:p>
          <a:p>
            <a:pPr>
              <a:lnSpc>
                <a:spcPct val="85000"/>
              </a:lnSpc>
            </a:pPr>
            <a:r>
              <a:rPr lang="cs-CZ" sz="2800" dirty="0" err="1"/>
              <a:t>Men</a:t>
            </a:r>
            <a:r>
              <a:rPr lang="cs-CZ" sz="2800" dirty="0"/>
              <a:t> </a:t>
            </a:r>
            <a:r>
              <a:rPr lang="cs-CZ" sz="2800" dirty="0" err="1"/>
              <a:t>usually</a:t>
            </a:r>
            <a:r>
              <a:rPr lang="cs-CZ" sz="2800" dirty="0"/>
              <a:t> </a:t>
            </a:r>
            <a:r>
              <a:rPr lang="cs-CZ" sz="2800" dirty="0" err="1"/>
              <a:t>earlier</a:t>
            </a:r>
            <a:r>
              <a:rPr lang="cs-CZ" sz="2800" dirty="0"/>
              <a:t> </a:t>
            </a:r>
            <a:r>
              <a:rPr lang="cs-CZ" sz="2800" dirty="0" err="1"/>
              <a:t>then</a:t>
            </a:r>
            <a:r>
              <a:rPr lang="cs-CZ" sz="2800" dirty="0"/>
              <a:t> </a:t>
            </a:r>
            <a:r>
              <a:rPr lang="cs-CZ" sz="2800" dirty="0" err="1"/>
              <a:t>women</a:t>
            </a:r>
            <a:r>
              <a:rPr lang="cs-CZ" sz="2800" dirty="0"/>
              <a:t>.</a:t>
            </a:r>
          </a:p>
          <a:p>
            <a:pPr>
              <a:lnSpc>
                <a:spcPct val="85000"/>
              </a:lnSpc>
            </a:pPr>
            <a:r>
              <a:rPr lang="cs-CZ" sz="2800" dirty="0" err="1"/>
              <a:t>Women</a:t>
            </a:r>
            <a:r>
              <a:rPr lang="cs-CZ" sz="2800" dirty="0"/>
              <a:t>: second </a:t>
            </a:r>
            <a:r>
              <a:rPr lang="cs-CZ" sz="2800" dirty="0" err="1"/>
              <a:t>peak</a:t>
            </a:r>
            <a:r>
              <a:rPr lang="cs-CZ" sz="2800" dirty="0"/>
              <a:t> </a:t>
            </a:r>
            <a:r>
              <a:rPr lang="cs-CZ" sz="2800" dirty="0" err="1"/>
              <a:t>of</a:t>
            </a:r>
            <a:r>
              <a:rPr lang="cs-CZ" sz="2800" dirty="0"/>
              <a:t> incidence – </a:t>
            </a:r>
            <a:r>
              <a:rPr lang="cs-CZ" sz="2800" dirty="0" err="1"/>
              <a:t>year</a:t>
            </a:r>
            <a:r>
              <a:rPr lang="cs-CZ" sz="2800" dirty="0"/>
              <a:t> 37 </a:t>
            </a:r>
            <a:r>
              <a:rPr lang="cs-CZ" sz="2800" dirty="0" err="1"/>
              <a:t>or</a:t>
            </a:r>
            <a:r>
              <a:rPr lang="cs-CZ" sz="2800" dirty="0"/>
              <a:t> 38.</a:t>
            </a:r>
          </a:p>
          <a:p>
            <a:pPr>
              <a:lnSpc>
                <a:spcPct val="85000"/>
              </a:lnSpc>
            </a:pPr>
            <a:r>
              <a:rPr lang="cs-CZ" sz="2800" dirty="0" err="1"/>
              <a:t>Onset</a:t>
            </a:r>
            <a:r>
              <a:rPr lang="cs-CZ" sz="2800" dirty="0"/>
              <a:t> </a:t>
            </a:r>
            <a:r>
              <a:rPr lang="cs-CZ" sz="2800" dirty="0" err="1"/>
              <a:t>after</a:t>
            </a:r>
            <a:r>
              <a:rPr lang="cs-CZ" sz="2800" dirty="0"/>
              <a:t> 40 </a:t>
            </a:r>
            <a:r>
              <a:rPr lang="cs-CZ" sz="2800" dirty="0" err="1"/>
              <a:t>is</a:t>
            </a:r>
            <a:r>
              <a:rPr lang="cs-CZ" sz="2800" dirty="0"/>
              <a:t> very </a:t>
            </a:r>
            <a:r>
              <a:rPr lang="cs-CZ" sz="2800" dirty="0" err="1"/>
              <a:t>unusual</a:t>
            </a:r>
            <a:r>
              <a:rPr lang="cs-CZ" sz="2800" dirty="0"/>
              <a:t>.</a:t>
            </a:r>
          </a:p>
          <a:p>
            <a:pPr marL="0" indent="0">
              <a:lnSpc>
                <a:spcPct val="85000"/>
              </a:lnSpc>
              <a:buNone/>
            </a:pPr>
            <a:endParaRPr lang="cs-CZ" sz="2800" dirty="0"/>
          </a:p>
          <a:p>
            <a:pPr marL="0" indent="0">
              <a:lnSpc>
                <a:spcPct val="85000"/>
              </a:lnSpc>
              <a:buNone/>
            </a:pPr>
            <a:r>
              <a:rPr lang="cs-CZ" sz="2600" dirty="0"/>
              <a:t>(</a:t>
            </a:r>
            <a:r>
              <a:rPr lang="cs-CZ" sz="2600" dirty="0" err="1"/>
              <a:t>Women</a:t>
            </a:r>
            <a:r>
              <a:rPr lang="cs-CZ" sz="2600" dirty="0"/>
              <a:t> – </a:t>
            </a:r>
            <a:r>
              <a:rPr lang="cs-CZ" sz="2600" dirty="0" err="1"/>
              <a:t>better</a:t>
            </a:r>
            <a:r>
              <a:rPr lang="cs-CZ" sz="2600" dirty="0"/>
              <a:t> </a:t>
            </a:r>
            <a:r>
              <a:rPr lang="cs-CZ" sz="2600" dirty="0" err="1"/>
              <a:t>prognosis</a:t>
            </a:r>
            <a:r>
              <a:rPr lang="cs-CZ" sz="2600" dirty="0"/>
              <a:t>, more „</a:t>
            </a:r>
            <a:r>
              <a:rPr lang="cs-CZ" sz="2600" dirty="0" err="1"/>
              <a:t>affective</a:t>
            </a:r>
            <a:r>
              <a:rPr lang="cs-CZ" sz="2600" dirty="0"/>
              <a:t>“ symptom, </a:t>
            </a:r>
            <a:r>
              <a:rPr lang="cs-CZ" sz="2600" dirty="0" err="1"/>
              <a:t>later</a:t>
            </a:r>
            <a:r>
              <a:rPr lang="cs-CZ" sz="2600" dirty="0"/>
              <a:t> </a:t>
            </a:r>
            <a:r>
              <a:rPr lang="cs-CZ" sz="2600" dirty="0" err="1"/>
              <a:t>onset</a:t>
            </a:r>
            <a:r>
              <a:rPr lang="cs-CZ" sz="2600" dirty="0"/>
              <a:t> </a:t>
            </a:r>
            <a:r>
              <a:rPr lang="cs-CZ" sz="2600" dirty="0" err="1"/>
              <a:t>then</a:t>
            </a:r>
            <a:r>
              <a:rPr lang="cs-CZ" sz="2600" dirty="0"/>
              <a:t> </a:t>
            </a:r>
            <a:r>
              <a:rPr lang="cs-CZ" sz="2600" dirty="0" err="1"/>
              <a:t>men</a:t>
            </a:r>
            <a:r>
              <a:rPr lang="cs-CZ" sz="2600" dirty="0"/>
              <a:t>, </a:t>
            </a:r>
            <a:r>
              <a:rPr lang="cs-CZ" sz="2600" dirty="0" err="1"/>
              <a:t>women</a:t>
            </a:r>
            <a:r>
              <a:rPr lang="cs-CZ" sz="2600" dirty="0"/>
              <a:t> are </a:t>
            </a:r>
            <a:r>
              <a:rPr lang="cs-CZ" sz="2600" dirty="0" err="1"/>
              <a:t>protected</a:t>
            </a:r>
            <a:r>
              <a:rPr lang="cs-CZ" sz="2600" dirty="0"/>
              <a:t> by </a:t>
            </a:r>
            <a:r>
              <a:rPr lang="cs-CZ" sz="2600" dirty="0" err="1"/>
              <a:t>estrogens</a:t>
            </a:r>
            <a:r>
              <a:rPr lang="cs-CZ" sz="2600" dirty="0"/>
              <a:t>. </a:t>
            </a:r>
          </a:p>
          <a:p>
            <a:pPr marL="0" indent="0">
              <a:lnSpc>
                <a:spcPct val="85000"/>
              </a:lnSpc>
              <a:buNone/>
            </a:pPr>
            <a:r>
              <a:rPr lang="cs-CZ" sz="2600" dirty="0" err="1"/>
              <a:t>The</a:t>
            </a:r>
            <a:r>
              <a:rPr lang="cs-CZ" sz="2600" dirty="0"/>
              <a:t> gender incidence </a:t>
            </a:r>
            <a:r>
              <a:rPr lang="cs-CZ" sz="2600" dirty="0" err="1"/>
              <a:t>is</a:t>
            </a:r>
            <a:r>
              <a:rPr lang="cs-CZ" sz="2600" dirty="0"/>
              <a:t> </a:t>
            </a:r>
            <a:r>
              <a:rPr lang="cs-CZ" sz="2600" dirty="0" err="1"/>
              <a:t>nearly</a:t>
            </a:r>
            <a:r>
              <a:rPr lang="cs-CZ" sz="2600" dirty="0"/>
              <a:t> </a:t>
            </a:r>
            <a:r>
              <a:rPr lang="cs-CZ" sz="2600" dirty="0" err="1"/>
              <a:t>the</a:t>
            </a:r>
            <a:r>
              <a:rPr lang="cs-CZ" sz="2600" dirty="0"/>
              <a:t> </a:t>
            </a:r>
            <a:r>
              <a:rPr lang="cs-CZ" sz="2600" dirty="0" err="1"/>
              <a:t>same</a:t>
            </a:r>
            <a:r>
              <a:rPr lang="cs-CZ" sz="2600" dirty="0"/>
              <a:t> - </a:t>
            </a:r>
            <a:r>
              <a:rPr lang="cs-CZ" sz="2600" dirty="0" err="1"/>
              <a:t>men</a:t>
            </a:r>
            <a:r>
              <a:rPr lang="cs-CZ" sz="2600" dirty="0"/>
              <a:t> 1,1 : </a:t>
            </a:r>
            <a:r>
              <a:rPr lang="cs-CZ" sz="2600" dirty="0" err="1"/>
              <a:t>women</a:t>
            </a:r>
            <a:r>
              <a:rPr lang="cs-CZ" sz="2600" dirty="0"/>
              <a:t> 1)</a:t>
            </a:r>
          </a:p>
          <a:p>
            <a:pPr marL="0" indent="0">
              <a:lnSpc>
                <a:spcPct val="85000"/>
              </a:lnSpc>
              <a:buNone/>
            </a:pPr>
            <a:endParaRPr lang="en-US" sz="2800" dirty="0"/>
          </a:p>
        </p:txBody>
      </p:sp>
    </p:spTree>
    <p:extLst>
      <p:ext uri="{BB962C8B-B14F-4D97-AF65-F5344CB8AC3E}">
        <p14:creationId xmlns:p14="http://schemas.microsoft.com/office/powerpoint/2010/main" val="132567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EC8C0-05AD-4EA5-BC9D-A8C3A63B10E1}"/>
              </a:ext>
            </a:extLst>
          </p:cNvPr>
          <p:cNvSpPr>
            <a:spLocks noGrp="1"/>
          </p:cNvSpPr>
          <p:nvPr>
            <p:ph type="title"/>
          </p:nvPr>
        </p:nvSpPr>
        <p:spPr>
          <a:xfrm>
            <a:off x="457200" y="274638"/>
            <a:ext cx="8229600" cy="346050"/>
          </a:xfrm>
        </p:spPr>
        <p:txBody>
          <a:bodyPr>
            <a:normAutofit fontScale="90000"/>
          </a:bodyPr>
          <a:lstStyle/>
          <a:p>
            <a:r>
              <a:rPr lang="cs-CZ" dirty="0" err="1"/>
              <a:t>Schizophrenia</a:t>
            </a:r>
            <a:r>
              <a:rPr lang="cs-CZ" dirty="0"/>
              <a:t> in </a:t>
            </a:r>
            <a:r>
              <a:rPr lang="cs-CZ" dirty="0" err="1"/>
              <a:t>childhood</a:t>
            </a:r>
            <a:endParaRPr lang="cs-CZ" dirty="0"/>
          </a:p>
        </p:txBody>
      </p:sp>
      <p:sp>
        <p:nvSpPr>
          <p:cNvPr id="3" name="Zástupný obsah 2">
            <a:extLst>
              <a:ext uri="{FF2B5EF4-FFF2-40B4-BE49-F238E27FC236}">
                <a16:creationId xmlns:a16="http://schemas.microsoft.com/office/drawing/2014/main" id="{029EA64F-A4F8-4CBB-9FAB-B345A3561138}"/>
              </a:ext>
            </a:extLst>
          </p:cNvPr>
          <p:cNvSpPr>
            <a:spLocks noGrp="1"/>
          </p:cNvSpPr>
          <p:nvPr>
            <p:ph idx="1"/>
          </p:nvPr>
        </p:nvSpPr>
        <p:spPr>
          <a:xfrm>
            <a:off x="457200" y="980728"/>
            <a:ext cx="8229600" cy="5145435"/>
          </a:xfrm>
        </p:spPr>
        <p:txBody>
          <a:bodyPr>
            <a:normAutofit fontScale="70000" lnSpcReduction="20000"/>
          </a:bodyPr>
          <a:lstStyle/>
          <a:p>
            <a:r>
              <a:rPr lang="cs-CZ" dirty="0" err="1"/>
              <a:t>Typical</a:t>
            </a:r>
            <a:r>
              <a:rPr lang="cs-CZ" dirty="0"/>
              <a:t> </a:t>
            </a:r>
            <a:r>
              <a:rPr lang="cs-CZ" dirty="0" err="1"/>
              <a:t>symptoms</a:t>
            </a:r>
            <a:r>
              <a:rPr lang="cs-CZ" dirty="0"/>
              <a:t>: </a:t>
            </a:r>
          </a:p>
          <a:p>
            <a:pPr marL="0" indent="0">
              <a:buNone/>
            </a:pPr>
            <a:r>
              <a:rPr lang="cs-CZ" dirty="0" err="1"/>
              <a:t>Disorganization</a:t>
            </a:r>
            <a:endParaRPr lang="cs-CZ" dirty="0"/>
          </a:p>
          <a:p>
            <a:pPr marL="0" indent="0">
              <a:buNone/>
            </a:pPr>
            <a:r>
              <a:rPr lang="cs-CZ" dirty="0"/>
              <a:t>Disturbance </a:t>
            </a:r>
            <a:r>
              <a:rPr lang="cs-CZ" dirty="0" err="1"/>
              <a:t>of</a:t>
            </a:r>
            <a:r>
              <a:rPr lang="cs-CZ" dirty="0"/>
              <a:t> </a:t>
            </a:r>
            <a:r>
              <a:rPr lang="cs-CZ" dirty="0" err="1"/>
              <a:t>behaviour</a:t>
            </a:r>
            <a:endParaRPr lang="cs-CZ" dirty="0"/>
          </a:p>
          <a:p>
            <a:pPr marL="0" indent="0">
              <a:buNone/>
            </a:pPr>
            <a:r>
              <a:rPr lang="cs-CZ" dirty="0" err="1"/>
              <a:t>Abnormal</a:t>
            </a:r>
            <a:r>
              <a:rPr lang="cs-CZ" dirty="0"/>
              <a:t> </a:t>
            </a:r>
            <a:r>
              <a:rPr lang="cs-CZ" dirty="0" err="1"/>
              <a:t>postures</a:t>
            </a:r>
            <a:r>
              <a:rPr lang="cs-CZ" dirty="0"/>
              <a:t>, </a:t>
            </a:r>
            <a:r>
              <a:rPr lang="cs-CZ" dirty="0" err="1"/>
              <a:t>movements</a:t>
            </a:r>
            <a:endParaRPr lang="cs-CZ" dirty="0"/>
          </a:p>
          <a:p>
            <a:pPr marL="0" indent="0">
              <a:buNone/>
            </a:pPr>
            <a:r>
              <a:rPr lang="cs-CZ" dirty="0" err="1"/>
              <a:t>Cognitive</a:t>
            </a:r>
            <a:r>
              <a:rPr lang="cs-CZ" dirty="0"/>
              <a:t> </a:t>
            </a:r>
            <a:r>
              <a:rPr lang="cs-CZ" dirty="0" err="1"/>
              <a:t>dysfunction</a:t>
            </a:r>
            <a:endParaRPr lang="cs-CZ" dirty="0"/>
          </a:p>
          <a:p>
            <a:pPr marL="0" indent="0">
              <a:buNone/>
            </a:pPr>
            <a:r>
              <a:rPr lang="cs-CZ" dirty="0" err="1"/>
              <a:t>Anxiety</a:t>
            </a:r>
            <a:endParaRPr lang="cs-CZ" dirty="0"/>
          </a:p>
          <a:p>
            <a:pPr marL="0" indent="0">
              <a:buNone/>
            </a:pPr>
            <a:r>
              <a:rPr lang="cs-CZ" dirty="0" err="1"/>
              <a:t>Social</a:t>
            </a:r>
            <a:r>
              <a:rPr lang="cs-CZ" dirty="0"/>
              <a:t> disturbance</a:t>
            </a:r>
          </a:p>
          <a:p>
            <a:pPr marL="0" indent="0">
              <a:buNone/>
            </a:pPr>
            <a:endParaRPr lang="cs-CZ" dirty="0"/>
          </a:p>
          <a:p>
            <a:r>
              <a:rPr lang="cs-CZ" dirty="0" err="1"/>
              <a:t>Less</a:t>
            </a:r>
            <a:r>
              <a:rPr lang="cs-CZ" dirty="0"/>
              <a:t> </a:t>
            </a:r>
            <a:r>
              <a:rPr lang="cs-CZ" dirty="0" err="1"/>
              <a:t>typical</a:t>
            </a:r>
            <a:r>
              <a:rPr lang="cs-CZ" dirty="0"/>
              <a:t>, but </a:t>
            </a:r>
            <a:r>
              <a:rPr lang="cs-CZ" dirty="0" err="1"/>
              <a:t>possible</a:t>
            </a:r>
            <a:r>
              <a:rPr lang="cs-CZ" dirty="0"/>
              <a:t> </a:t>
            </a:r>
            <a:r>
              <a:rPr lang="cs-CZ" dirty="0" err="1"/>
              <a:t>symptoms</a:t>
            </a:r>
            <a:r>
              <a:rPr lang="cs-CZ" dirty="0"/>
              <a:t>:</a:t>
            </a:r>
          </a:p>
          <a:p>
            <a:pPr marL="0" indent="0">
              <a:buNone/>
            </a:pPr>
            <a:r>
              <a:rPr lang="cs-CZ" dirty="0" err="1"/>
              <a:t>Delusions</a:t>
            </a:r>
            <a:r>
              <a:rPr lang="cs-CZ" dirty="0"/>
              <a:t>, </a:t>
            </a:r>
            <a:r>
              <a:rPr lang="cs-CZ" dirty="0" err="1"/>
              <a:t>Hallucinations</a:t>
            </a:r>
            <a:endParaRPr lang="cs-CZ" dirty="0"/>
          </a:p>
          <a:p>
            <a:pPr marL="0" indent="0">
              <a:buNone/>
            </a:pPr>
            <a:endParaRPr lang="cs-CZ" dirty="0"/>
          </a:p>
          <a:p>
            <a:r>
              <a:rPr lang="cs-CZ" dirty="0" err="1"/>
              <a:t>Prognosis</a:t>
            </a:r>
            <a:r>
              <a:rPr lang="cs-CZ" dirty="0"/>
              <a:t> </a:t>
            </a:r>
            <a:r>
              <a:rPr lang="cs-CZ" dirty="0" err="1"/>
              <a:t>depends</a:t>
            </a:r>
            <a:r>
              <a:rPr lang="cs-CZ" dirty="0"/>
              <a:t> on </a:t>
            </a:r>
            <a:r>
              <a:rPr lang="cs-CZ" dirty="0" err="1"/>
              <a:t>the</a:t>
            </a:r>
            <a:r>
              <a:rPr lang="cs-CZ" dirty="0"/>
              <a:t> type </a:t>
            </a:r>
            <a:r>
              <a:rPr lang="cs-CZ" dirty="0" err="1"/>
              <a:t>of</a:t>
            </a:r>
            <a:r>
              <a:rPr lang="cs-CZ" dirty="0"/>
              <a:t> </a:t>
            </a:r>
            <a:r>
              <a:rPr lang="cs-CZ" dirty="0" err="1"/>
              <a:t>schizphrenia</a:t>
            </a:r>
            <a:r>
              <a:rPr lang="cs-CZ" dirty="0"/>
              <a:t>, </a:t>
            </a:r>
            <a:r>
              <a:rPr lang="cs-CZ" dirty="0" err="1"/>
              <a:t>age</a:t>
            </a:r>
            <a:r>
              <a:rPr lang="cs-CZ" dirty="0"/>
              <a:t> </a:t>
            </a:r>
            <a:r>
              <a:rPr lang="cs-CZ" dirty="0" err="1"/>
              <a:t>of</a:t>
            </a:r>
            <a:r>
              <a:rPr lang="cs-CZ" dirty="0"/>
              <a:t> </a:t>
            </a:r>
            <a:r>
              <a:rPr lang="cs-CZ" dirty="0" err="1"/>
              <a:t>onset</a:t>
            </a:r>
            <a:r>
              <a:rPr lang="cs-CZ" dirty="0"/>
              <a:t> – </a:t>
            </a:r>
            <a:r>
              <a:rPr lang="cs-CZ" dirty="0" err="1"/>
              <a:t>the</a:t>
            </a:r>
            <a:r>
              <a:rPr lang="cs-CZ" dirty="0"/>
              <a:t> </a:t>
            </a:r>
            <a:r>
              <a:rPr lang="cs-CZ" dirty="0" err="1"/>
              <a:t>sooner</a:t>
            </a:r>
            <a:r>
              <a:rPr lang="cs-CZ" dirty="0"/>
              <a:t> </a:t>
            </a:r>
            <a:r>
              <a:rPr lang="cs-CZ" dirty="0" err="1"/>
              <a:t>onset</a:t>
            </a:r>
            <a:r>
              <a:rPr lang="cs-CZ" dirty="0"/>
              <a:t>, </a:t>
            </a:r>
            <a:r>
              <a:rPr lang="cs-CZ" dirty="0" err="1"/>
              <a:t>the</a:t>
            </a:r>
            <a:r>
              <a:rPr lang="cs-CZ" dirty="0"/>
              <a:t> </a:t>
            </a:r>
            <a:r>
              <a:rPr lang="cs-CZ" dirty="0" err="1"/>
              <a:t>worse</a:t>
            </a:r>
            <a:r>
              <a:rPr lang="cs-CZ" dirty="0"/>
              <a:t> </a:t>
            </a:r>
            <a:r>
              <a:rPr lang="cs-CZ" dirty="0" err="1"/>
              <a:t>prognosis</a:t>
            </a:r>
            <a:r>
              <a:rPr lang="cs-CZ" dirty="0"/>
              <a:t>.</a:t>
            </a:r>
          </a:p>
          <a:p>
            <a:r>
              <a:rPr lang="cs-CZ" dirty="0" err="1"/>
              <a:t>Onset</a:t>
            </a:r>
            <a:r>
              <a:rPr lang="cs-CZ" dirty="0"/>
              <a:t> </a:t>
            </a:r>
            <a:r>
              <a:rPr lang="cs-CZ" dirty="0" err="1"/>
              <a:t>of</a:t>
            </a:r>
            <a:r>
              <a:rPr lang="cs-CZ" dirty="0"/>
              <a:t> </a:t>
            </a:r>
            <a:r>
              <a:rPr lang="cs-CZ" dirty="0" err="1"/>
              <a:t>schizophrenia</a:t>
            </a:r>
            <a:r>
              <a:rPr lang="cs-CZ" dirty="0"/>
              <a:t> in </a:t>
            </a:r>
            <a:r>
              <a:rPr lang="cs-CZ" dirty="0" err="1"/>
              <a:t>childhood</a:t>
            </a:r>
            <a:r>
              <a:rPr lang="cs-CZ" dirty="0"/>
              <a:t> </a:t>
            </a:r>
            <a:r>
              <a:rPr lang="cs-CZ" dirty="0" err="1"/>
              <a:t>is</a:t>
            </a:r>
            <a:r>
              <a:rPr lang="cs-CZ" dirty="0"/>
              <a:t> </a:t>
            </a:r>
            <a:r>
              <a:rPr lang="cs-CZ" dirty="0" err="1"/>
              <a:t>rare</a:t>
            </a:r>
            <a:r>
              <a:rPr lang="cs-CZ" dirty="0"/>
              <a:t>. </a:t>
            </a:r>
          </a:p>
          <a:p>
            <a:r>
              <a:rPr lang="cs-CZ" dirty="0" err="1"/>
              <a:t>The</a:t>
            </a:r>
            <a:r>
              <a:rPr lang="cs-CZ" dirty="0"/>
              <a:t> </a:t>
            </a:r>
            <a:r>
              <a:rPr lang="cs-CZ" dirty="0" err="1"/>
              <a:t>diagnostic</a:t>
            </a:r>
            <a:r>
              <a:rPr lang="cs-CZ" dirty="0"/>
              <a:t> </a:t>
            </a:r>
            <a:r>
              <a:rPr lang="cs-CZ" dirty="0" err="1"/>
              <a:t>criteria</a:t>
            </a:r>
            <a:r>
              <a:rPr lang="cs-CZ" dirty="0"/>
              <a:t> </a:t>
            </a:r>
            <a:r>
              <a:rPr lang="cs-CZ" dirty="0" err="1"/>
              <a:t>for</a:t>
            </a:r>
            <a:r>
              <a:rPr lang="cs-CZ" dirty="0"/>
              <a:t> </a:t>
            </a:r>
            <a:r>
              <a:rPr lang="cs-CZ" dirty="0" err="1"/>
              <a:t>children</a:t>
            </a:r>
            <a:r>
              <a:rPr lang="cs-CZ" dirty="0"/>
              <a:t> are </a:t>
            </a:r>
            <a:r>
              <a:rPr lang="cs-CZ" dirty="0" err="1"/>
              <a:t>the</a:t>
            </a:r>
            <a:r>
              <a:rPr lang="cs-CZ" dirty="0"/>
              <a:t> </a:t>
            </a:r>
            <a:r>
              <a:rPr lang="cs-CZ" dirty="0" err="1"/>
              <a:t>same</a:t>
            </a:r>
            <a:r>
              <a:rPr lang="cs-CZ" dirty="0"/>
              <a:t> as </a:t>
            </a:r>
            <a:r>
              <a:rPr lang="cs-CZ" dirty="0" err="1"/>
              <a:t>for</a:t>
            </a:r>
            <a:r>
              <a:rPr lang="cs-CZ" dirty="0"/>
              <a:t> </a:t>
            </a:r>
            <a:r>
              <a:rPr lang="cs-CZ" dirty="0" err="1"/>
              <a:t>adults</a:t>
            </a:r>
            <a:r>
              <a:rPr lang="cs-CZ" dirty="0"/>
              <a:t>.</a:t>
            </a:r>
          </a:p>
        </p:txBody>
      </p:sp>
      <p:pic>
        <p:nvPicPr>
          <p:cNvPr id="1026" name="Picture 2" descr="Multicultural children coloring page Royalty Free Vector">
            <a:extLst>
              <a:ext uri="{FF2B5EF4-FFF2-40B4-BE49-F238E27FC236}">
                <a16:creationId xmlns:a16="http://schemas.microsoft.com/office/drawing/2014/main" id="{AB2AE7D4-96A8-400E-8E84-F3F40E41A6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7520" y="1916832"/>
            <a:ext cx="162648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4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33350"/>
            <a:ext cx="8229600" cy="919163"/>
          </a:xfrm>
        </p:spPr>
        <p:txBody>
          <a:bodyPr/>
          <a:lstStyle/>
          <a:p>
            <a:r>
              <a:rPr lang="en-US"/>
              <a:t>Course of Illness</a:t>
            </a:r>
          </a:p>
        </p:txBody>
      </p:sp>
      <p:sp>
        <p:nvSpPr>
          <p:cNvPr id="53251" name="Rectangle 3"/>
          <p:cNvSpPr>
            <a:spLocks noGrp="1" noChangeArrowheads="1"/>
          </p:cNvSpPr>
          <p:nvPr>
            <p:ph type="body" idx="1"/>
          </p:nvPr>
        </p:nvSpPr>
        <p:spPr/>
        <p:txBody>
          <a:bodyPr/>
          <a:lstStyle/>
          <a:p>
            <a:r>
              <a:rPr lang="en-US" sz="2800" dirty="0"/>
              <a:t>Course of schizophrenia:</a:t>
            </a:r>
          </a:p>
          <a:p>
            <a:pPr lvl="1"/>
            <a:r>
              <a:rPr lang="en-US" sz="2400" dirty="0"/>
              <a:t>continuous without temporary improvement</a:t>
            </a:r>
          </a:p>
          <a:p>
            <a:pPr lvl="1"/>
            <a:r>
              <a:rPr lang="en-US" sz="2400" b="1" dirty="0"/>
              <a:t>episodic</a:t>
            </a:r>
            <a:r>
              <a:rPr lang="en-US" sz="2400" dirty="0"/>
              <a:t> with progressive or stable deficit</a:t>
            </a:r>
          </a:p>
          <a:p>
            <a:pPr lvl="1"/>
            <a:r>
              <a:rPr lang="en-US" sz="2400" dirty="0"/>
              <a:t>episodic with complete or incomplete remission </a:t>
            </a:r>
          </a:p>
          <a:p>
            <a:endParaRPr lang="en-US" sz="2800" dirty="0"/>
          </a:p>
          <a:p>
            <a:r>
              <a:rPr lang="en-US" sz="2800" dirty="0"/>
              <a:t>Typical stages of schizophrenia:</a:t>
            </a:r>
          </a:p>
          <a:p>
            <a:pPr lvl="1"/>
            <a:r>
              <a:rPr lang="en-US" sz="2400" dirty="0"/>
              <a:t>prodromal phase</a:t>
            </a:r>
          </a:p>
          <a:p>
            <a:pPr lvl="1"/>
            <a:r>
              <a:rPr lang="en-US" sz="2400" dirty="0"/>
              <a:t>active phase</a:t>
            </a:r>
          </a:p>
          <a:p>
            <a:pPr lvl="1"/>
            <a:r>
              <a:rPr lang="en-US" sz="2400" dirty="0"/>
              <a:t>residual phase</a:t>
            </a:r>
          </a:p>
        </p:txBody>
      </p:sp>
    </p:spTree>
    <p:extLst>
      <p:ext uri="{BB962C8B-B14F-4D97-AF65-F5344CB8AC3E}">
        <p14:creationId xmlns:p14="http://schemas.microsoft.com/office/powerpoint/2010/main" val="1781367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A01B1-78AD-4C2B-9442-37D9BC3552D1}"/>
              </a:ext>
            </a:extLst>
          </p:cNvPr>
          <p:cNvSpPr>
            <a:spLocks noGrp="1"/>
          </p:cNvSpPr>
          <p:nvPr>
            <p:ph type="title"/>
          </p:nvPr>
        </p:nvSpPr>
        <p:spPr/>
        <p:txBody>
          <a:bodyPr/>
          <a:lstStyle/>
          <a:p>
            <a:r>
              <a:rPr lang="cs-CZ" dirty="0" err="1"/>
              <a:t>Suicidality</a:t>
            </a:r>
            <a:r>
              <a:rPr lang="cs-CZ" dirty="0"/>
              <a:t>, </a:t>
            </a:r>
            <a:r>
              <a:rPr lang="cs-CZ" dirty="0" err="1"/>
              <a:t>lenght</a:t>
            </a:r>
            <a:r>
              <a:rPr lang="cs-CZ" dirty="0"/>
              <a:t> </a:t>
            </a:r>
            <a:r>
              <a:rPr lang="cs-CZ" dirty="0" err="1"/>
              <a:t>of</a:t>
            </a:r>
            <a:r>
              <a:rPr lang="cs-CZ" dirty="0"/>
              <a:t> </a:t>
            </a:r>
            <a:r>
              <a:rPr lang="cs-CZ" dirty="0" err="1"/>
              <a:t>life</a:t>
            </a:r>
            <a:endParaRPr lang="cs-CZ" dirty="0"/>
          </a:p>
        </p:txBody>
      </p:sp>
      <p:sp>
        <p:nvSpPr>
          <p:cNvPr id="3" name="Zástupný symbol pro obsah 2">
            <a:extLst>
              <a:ext uri="{FF2B5EF4-FFF2-40B4-BE49-F238E27FC236}">
                <a16:creationId xmlns:a16="http://schemas.microsoft.com/office/drawing/2014/main" id="{CC4C3EFB-A1B5-4794-8CB4-DC51255E1426}"/>
              </a:ext>
            </a:extLst>
          </p:cNvPr>
          <p:cNvSpPr>
            <a:spLocks noGrp="1"/>
          </p:cNvSpPr>
          <p:nvPr>
            <p:ph idx="1"/>
          </p:nvPr>
        </p:nvSpPr>
        <p:spPr>
          <a:xfrm>
            <a:off x="457200" y="1916832"/>
            <a:ext cx="8229600" cy="4209331"/>
          </a:xfrm>
        </p:spPr>
        <p:txBody>
          <a:bodyPr/>
          <a:lstStyle/>
          <a:p>
            <a:r>
              <a:rPr lang="cs-CZ" dirty="0" err="1"/>
              <a:t>Approximately</a:t>
            </a:r>
            <a:r>
              <a:rPr lang="cs-CZ" dirty="0"/>
              <a:t> 5-6 % </a:t>
            </a:r>
            <a:r>
              <a:rPr lang="cs-CZ" dirty="0" err="1"/>
              <a:t>of</a:t>
            </a:r>
            <a:r>
              <a:rPr lang="cs-CZ" dirty="0"/>
              <a:t> SCH </a:t>
            </a:r>
            <a:r>
              <a:rPr lang="cs-CZ" dirty="0" err="1"/>
              <a:t>patients</a:t>
            </a:r>
            <a:r>
              <a:rPr lang="cs-CZ" dirty="0"/>
              <a:t> </a:t>
            </a:r>
            <a:r>
              <a:rPr lang="cs-CZ" dirty="0" err="1"/>
              <a:t>commite</a:t>
            </a:r>
            <a:r>
              <a:rPr lang="cs-CZ" dirty="0"/>
              <a:t> </a:t>
            </a:r>
            <a:r>
              <a:rPr lang="cs-CZ" dirty="0" err="1"/>
              <a:t>suicide</a:t>
            </a:r>
            <a:r>
              <a:rPr lang="cs-CZ" dirty="0"/>
              <a:t>.</a:t>
            </a:r>
          </a:p>
          <a:p>
            <a:r>
              <a:rPr lang="cs-CZ" dirty="0" err="1"/>
              <a:t>Schizophrenia</a:t>
            </a:r>
            <a:r>
              <a:rPr lang="cs-CZ" dirty="0"/>
              <a:t> </a:t>
            </a:r>
            <a:r>
              <a:rPr lang="cs-CZ" dirty="0" err="1"/>
              <a:t>shorten</a:t>
            </a:r>
            <a:r>
              <a:rPr lang="cs-CZ" dirty="0"/>
              <a:t> </a:t>
            </a:r>
            <a:r>
              <a:rPr lang="cs-CZ" dirty="0" err="1"/>
              <a:t>life</a:t>
            </a:r>
            <a:r>
              <a:rPr lang="cs-CZ" dirty="0"/>
              <a:t> </a:t>
            </a:r>
            <a:r>
              <a:rPr lang="cs-CZ" dirty="0" err="1"/>
              <a:t>of</a:t>
            </a:r>
            <a:r>
              <a:rPr lang="cs-CZ" dirty="0"/>
              <a:t> </a:t>
            </a:r>
            <a:r>
              <a:rPr lang="cs-CZ" dirty="0" err="1"/>
              <a:t>approximately</a:t>
            </a:r>
            <a:r>
              <a:rPr lang="cs-CZ" dirty="0"/>
              <a:t> 15 </a:t>
            </a:r>
            <a:r>
              <a:rPr lang="cs-CZ" dirty="0" err="1"/>
              <a:t>years</a:t>
            </a:r>
            <a:r>
              <a:rPr lang="cs-CZ" dirty="0"/>
              <a:t>. </a:t>
            </a:r>
          </a:p>
        </p:txBody>
      </p:sp>
    </p:spTree>
    <p:extLst>
      <p:ext uri="{BB962C8B-B14F-4D97-AF65-F5344CB8AC3E}">
        <p14:creationId xmlns:p14="http://schemas.microsoft.com/office/powerpoint/2010/main" val="139487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04788"/>
            <a:ext cx="6059016" cy="703262"/>
          </a:xfrm>
        </p:spPr>
        <p:txBody>
          <a:bodyPr>
            <a:normAutofit fontScale="90000"/>
          </a:bodyPr>
          <a:lstStyle/>
          <a:p>
            <a:r>
              <a:rPr lang="en-US" dirty="0"/>
              <a:t>Etiology of Schizophrenia</a:t>
            </a:r>
          </a:p>
        </p:txBody>
      </p:sp>
      <p:sp>
        <p:nvSpPr>
          <p:cNvPr id="66563" name="Rectangle 3"/>
          <p:cNvSpPr>
            <a:spLocks noGrp="1" noChangeArrowheads="1"/>
          </p:cNvSpPr>
          <p:nvPr>
            <p:ph type="body" idx="1"/>
          </p:nvPr>
        </p:nvSpPr>
        <p:spPr/>
        <p:txBody>
          <a:bodyPr>
            <a:normAutofit/>
          </a:bodyPr>
          <a:lstStyle/>
          <a:p>
            <a:r>
              <a:rPr lang="en-US" dirty="0"/>
              <a:t>The etiology and </a:t>
            </a:r>
            <a:r>
              <a:rPr lang="en-US" dirty="0" err="1"/>
              <a:t>pathogenesi</a:t>
            </a:r>
            <a:r>
              <a:rPr lang="cs-CZ" dirty="0"/>
              <a:t>s </a:t>
            </a:r>
            <a:r>
              <a:rPr lang="cs-CZ" dirty="0" err="1"/>
              <a:t>is</a:t>
            </a:r>
            <a:r>
              <a:rPr lang="cs-CZ" dirty="0"/>
              <a:t> </a:t>
            </a:r>
            <a:r>
              <a:rPr lang="cs-CZ" b="1" dirty="0" err="1"/>
              <a:t>multifactorial</a:t>
            </a:r>
            <a:endParaRPr lang="en-US" b="1" dirty="0"/>
          </a:p>
          <a:p>
            <a:r>
              <a:rPr lang="cs-CZ" dirty="0" err="1"/>
              <a:t>Nowadayys</a:t>
            </a:r>
            <a:r>
              <a:rPr lang="cs-CZ" dirty="0"/>
              <a:t> </a:t>
            </a:r>
            <a:r>
              <a:rPr lang="cs-CZ" dirty="0" err="1"/>
              <a:t>we</a:t>
            </a:r>
            <a:r>
              <a:rPr lang="cs-CZ" dirty="0"/>
              <a:t> </a:t>
            </a:r>
            <a:r>
              <a:rPr lang="cs-CZ" dirty="0" err="1"/>
              <a:t>know</a:t>
            </a:r>
            <a:r>
              <a:rPr lang="cs-CZ" dirty="0"/>
              <a:t> more and more, but not </a:t>
            </a:r>
            <a:r>
              <a:rPr lang="cs-CZ" dirty="0" err="1"/>
              <a:t>enough</a:t>
            </a:r>
            <a:endParaRPr lang="cs-CZ" dirty="0"/>
          </a:p>
          <a:p>
            <a:pPr marL="0" indent="0">
              <a:buNone/>
            </a:pPr>
            <a:endParaRPr lang="en-US" dirty="0"/>
          </a:p>
          <a:p>
            <a:pPr lvl="1"/>
            <a:r>
              <a:rPr lang="en-US" dirty="0"/>
              <a:t>internal factors – genetic, inborn, biochemical</a:t>
            </a:r>
            <a:r>
              <a:rPr lang="cs-CZ" dirty="0"/>
              <a:t>, </a:t>
            </a:r>
            <a:r>
              <a:rPr lang="cs-CZ" dirty="0" err="1"/>
              <a:t>immunological</a:t>
            </a:r>
            <a:endParaRPr lang="en-US" dirty="0"/>
          </a:p>
          <a:p>
            <a:pPr lvl="1"/>
            <a:r>
              <a:rPr lang="en-US" dirty="0"/>
              <a:t>external factors – trauma, infection of CNS, stress</a:t>
            </a:r>
          </a:p>
        </p:txBody>
      </p:sp>
      <p:pic>
        <p:nvPicPr>
          <p:cNvPr id="3" name="Obrázek 2">
            <a:extLst>
              <a:ext uri="{FF2B5EF4-FFF2-40B4-BE49-F238E27FC236}">
                <a16:creationId xmlns:a16="http://schemas.microsoft.com/office/drawing/2014/main" id="{3B194733-767D-4BBC-A7A8-719C14C18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327" y="0"/>
            <a:ext cx="2127674" cy="1412776"/>
          </a:xfrm>
          <a:prstGeom prst="rect">
            <a:avLst/>
          </a:prstGeom>
        </p:spPr>
      </p:pic>
    </p:spTree>
    <p:extLst>
      <p:ext uri="{BB962C8B-B14F-4D97-AF65-F5344CB8AC3E}">
        <p14:creationId xmlns:p14="http://schemas.microsoft.com/office/powerpoint/2010/main" val="131126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15888"/>
            <a:ext cx="8229600" cy="919162"/>
          </a:xfrm>
        </p:spPr>
        <p:txBody>
          <a:bodyPr/>
          <a:lstStyle/>
          <a:p>
            <a:r>
              <a:rPr lang="en-US"/>
              <a:t>Genetics of Schizophrenia</a:t>
            </a:r>
          </a:p>
        </p:txBody>
      </p:sp>
      <p:sp>
        <p:nvSpPr>
          <p:cNvPr id="72707" name="Rectangle 3"/>
          <p:cNvSpPr>
            <a:spLocks noGrp="1" noChangeArrowheads="1"/>
          </p:cNvSpPr>
          <p:nvPr>
            <p:ph type="body" idx="1"/>
          </p:nvPr>
        </p:nvSpPr>
        <p:spPr>
          <a:xfrm>
            <a:off x="457200" y="1412875"/>
            <a:ext cx="8229600" cy="5329238"/>
          </a:xfrm>
        </p:spPr>
        <p:txBody>
          <a:bodyPr/>
          <a:lstStyle/>
          <a:p>
            <a:r>
              <a:rPr lang="en-US" sz="2800" dirty="0"/>
              <a:t>Many psychiatric disorders are multifactorial (caused by the interaction of external and genetic factors) and from the genetic point of view very often polygenically determined.</a:t>
            </a:r>
          </a:p>
          <a:p>
            <a:endParaRPr lang="en-US" sz="2800" dirty="0"/>
          </a:p>
          <a:p>
            <a:r>
              <a:rPr lang="en-US" sz="2800" dirty="0"/>
              <a:t>Relative risk for schizophrenia is around:</a:t>
            </a:r>
          </a:p>
          <a:p>
            <a:pPr lvl="1"/>
            <a:r>
              <a:rPr lang="en-US" sz="2400" dirty="0"/>
              <a:t>1% for normal population</a:t>
            </a:r>
          </a:p>
          <a:p>
            <a:pPr lvl="1"/>
            <a:r>
              <a:rPr lang="en-US" sz="2400" dirty="0"/>
              <a:t>5.6% for parents</a:t>
            </a:r>
          </a:p>
          <a:p>
            <a:pPr lvl="1"/>
            <a:r>
              <a:rPr lang="en-US" sz="2400" dirty="0"/>
              <a:t>10.1% for siblings</a:t>
            </a:r>
          </a:p>
          <a:p>
            <a:pPr lvl="1"/>
            <a:r>
              <a:rPr lang="en-US" sz="2400" dirty="0"/>
              <a:t>12.8% for children</a:t>
            </a:r>
          </a:p>
        </p:txBody>
      </p:sp>
      <p:pic>
        <p:nvPicPr>
          <p:cNvPr id="5" name="Obrázek 4">
            <a:extLst>
              <a:ext uri="{FF2B5EF4-FFF2-40B4-BE49-F238E27FC236}">
                <a16:creationId xmlns:a16="http://schemas.microsoft.com/office/drawing/2014/main" id="{F63F0BF1-EA44-49EC-943F-3ADDA7C4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989" y="5267453"/>
            <a:ext cx="2650911" cy="1590547"/>
          </a:xfrm>
          <a:prstGeom prst="rect">
            <a:avLst/>
          </a:prstGeom>
        </p:spPr>
      </p:pic>
    </p:spTree>
    <p:extLst>
      <p:ext uri="{BB962C8B-B14F-4D97-AF65-F5344CB8AC3E}">
        <p14:creationId xmlns:p14="http://schemas.microsoft.com/office/powerpoint/2010/main" val="3359539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60350"/>
            <a:ext cx="8229600" cy="919163"/>
          </a:xfrm>
        </p:spPr>
        <p:txBody>
          <a:bodyPr>
            <a:normAutofit/>
          </a:bodyPr>
          <a:lstStyle/>
          <a:p>
            <a:r>
              <a:rPr lang="en-US" sz="4000" dirty="0"/>
              <a:t>Dopamine Hypothesis</a:t>
            </a:r>
          </a:p>
        </p:txBody>
      </p:sp>
      <p:sp>
        <p:nvSpPr>
          <p:cNvPr id="73731" name="Rectangle 3"/>
          <p:cNvSpPr>
            <a:spLocks noGrp="1" noChangeArrowheads="1"/>
          </p:cNvSpPr>
          <p:nvPr>
            <p:ph type="body" idx="1"/>
          </p:nvPr>
        </p:nvSpPr>
        <p:spPr>
          <a:xfrm>
            <a:off x="250825" y="1270000"/>
            <a:ext cx="8642350" cy="5543550"/>
          </a:xfrm>
        </p:spPr>
        <p:txBody>
          <a:bodyPr/>
          <a:lstStyle/>
          <a:p>
            <a:pPr>
              <a:lnSpc>
                <a:spcPct val="95000"/>
              </a:lnSpc>
            </a:pPr>
            <a:r>
              <a:rPr lang="en-US" sz="2400" dirty="0"/>
              <a:t>The most influential and plausible are the hypotheses, based on the supposed </a:t>
            </a:r>
            <a:r>
              <a:rPr lang="en-US" sz="2400" b="1" dirty="0"/>
              <a:t>disorder of neurotransmission</a:t>
            </a:r>
            <a:r>
              <a:rPr lang="en-US" sz="2400" dirty="0"/>
              <a:t> in the brain, derived mainly from</a:t>
            </a:r>
          </a:p>
          <a:p>
            <a:pPr marL="762000" lvl="1" indent="-304800">
              <a:lnSpc>
                <a:spcPct val="95000"/>
              </a:lnSpc>
              <a:buFont typeface="Wingdings" pitchFamily="2" charset="2"/>
              <a:buAutoNum type="arabicPeriod"/>
            </a:pPr>
            <a:r>
              <a:rPr lang="en-US" sz="2000" dirty="0"/>
              <a:t>the </a:t>
            </a:r>
            <a:r>
              <a:rPr lang="en-US" sz="2000" b="1" dirty="0"/>
              <a:t>effects of antipsychotic </a:t>
            </a:r>
            <a:r>
              <a:rPr lang="en-US" sz="2000" dirty="0"/>
              <a:t>drugs that have in common the ability to </a:t>
            </a:r>
            <a:r>
              <a:rPr lang="en-US" sz="2000" b="1" dirty="0"/>
              <a:t>inhibit the dopaminergic system by blocking action of dopamine</a:t>
            </a:r>
            <a:r>
              <a:rPr lang="en-US" sz="2000" dirty="0"/>
              <a:t> in the brain</a:t>
            </a:r>
          </a:p>
          <a:p>
            <a:pPr marL="762000" lvl="1" indent="-304800">
              <a:lnSpc>
                <a:spcPct val="95000"/>
              </a:lnSpc>
              <a:buFont typeface="Wingdings" pitchFamily="2" charset="2"/>
              <a:buAutoNum type="arabicPeriod"/>
            </a:pPr>
            <a:r>
              <a:rPr lang="en-US" sz="2000" b="1" dirty="0"/>
              <a:t>dopamine-releasing drugs </a:t>
            </a:r>
            <a:r>
              <a:rPr lang="en-US" sz="2000" dirty="0"/>
              <a:t>(amphetamine, mescaline, diethyl amide of lysergic acid - LSD) that </a:t>
            </a:r>
            <a:r>
              <a:rPr lang="en-US" sz="2000" b="1" dirty="0"/>
              <a:t>can induce state closely resembling paranoid schizophrenia</a:t>
            </a:r>
            <a:endParaRPr lang="cs-CZ" sz="2000" b="1" dirty="0"/>
          </a:p>
          <a:p>
            <a:pPr marL="457200" lvl="1" indent="0">
              <a:lnSpc>
                <a:spcPct val="95000"/>
              </a:lnSpc>
              <a:buNone/>
            </a:pPr>
            <a:endParaRPr lang="en-US" sz="2000" dirty="0"/>
          </a:p>
          <a:p>
            <a:pPr>
              <a:lnSpc>
                <a:spcPct val="95000"/>
              </a:lnSpc>
            </a:pPr>
            <a:r>
              <a:rPr lang="en-US" sz="2400" dirty="0">
                <a:solidFill>
                  <a:schemeClr val="hlink"/>
                </a:solidFill>
              </a:rPr>
              <a:t>Classical dopamine hypothesis of schizophrenia</a:t>
            </a:r>
            <a:r>
              <a:rPr lang="en-US" sz="2400" dirty="0"/>
              <a:t>: Psychotic symptoms are related to dopaminergic hyperactivity in the brain. </a:t>
            </a:r>
            <a:r>
              <a:rPr lang="en-US" sz="2400" b="1" dirty="0"/>
              <a:t>Hyperactivity of dopaminergic systems </a:t>
            </a:r>
            <a:r>
              <a:rPr lang="en-US" sz="2400" dirty="0"/>
              <a:t>during schizophrenia is result of </a:t>
            </a:r>
            <a:r>
              <a:rPr lang="en-US" sz="2400" b="1" dirty="0"/>
              <a:t>increased sensitivity and density of dopamine D2 receptors</a:t>
            </a:r>
            <a:r>
              <a:rPr lang="cs-CZ" sz="2400" b="1" dirty="0"/>
              <a:t>.</a:t>
            </a:r>
            <a:r>
              <a:rPr lang="en-US" sz="2400" b="1" dirty="0"/>
              <a:t> </a:t>
            </a:r>
            <a:endParaRPr lang="en-US" sz="2400" dirty="0"/>
          </a:p>
        </p:txBody>
      </p:sp>
    </p:spTree>
    <p:extLst>
      <p:ext uri="{BB962C8B-B14F-4D97-AF65-F5344CB8AC3E}">
        <p14:creationId xmlns:p14="http://schemas.microsoft.com/office/powerpoint/2010/main" val="190959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Obrázek 2">
            <a:extLst>
              <a:ext uri="{FF2B5EF4-FFF2-40B4-BE49-F238E27FC236}">
                <a16:creationId xmlns:a16="http://schemas.microsoft.com/office/drawing/2014/main" id="{A978BFB4-1FD9-432A-A5DE-E2AF52F7F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060575"/>
            <a:ext cx="66548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ovéPole 4">
            <a:extLst>
              <a:ext uri="{FF2B5EF4-FFF2-40B4-BE49-F238E27FC236}">
                <a16:creationId xmlns:a16="http://schemas.microsoft.com/office/drawing/2014/main" id="{316A6C52-3C58-434B-9AE4-7D91DDFF9360}"/>
              </a:ext>
            </a:extLst>
          </p:cNvPr>
          <p:cNvSpPr txBox="1">
            <a:spLocks noChangeArrowheads="1"/>
          </p:cNvSpPr>
          <p:nvPr/>
        </p:nvSpPr>
        <p:spPr bwMode="auto">
          <a:xfrm>
            <a:off x="539750" y="620713"/>
            <a:ext cx="7920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cs-CZ" altLang="cs-CZ" b="1" dirty="0">
                <a:solidFill>
                  <a:schemeClr val="tx1"/>
                </a:solidFill>
              </a:rPr>
              <a:t>Positive </a:t>
            </a:r>
            <a:r>
              <a:rPr lang="cs-CZ" altLang="cs-CZ" b="1" dirty="0" err="1">
                <a:solidFill>
                  <a:schemeClr val="tx1"/>
                </a:solidFill>
              </a:rPr>
              <a:t>symptoms</a:t>
            </a:r>
            <a:r>
              <a:rPr lang="cs-CZ" altLang="cs-CZ" b="1" dirty="0">
                <a:solidFill>
                  <a:schemeClr val="tx1"/>
                </a:solidFill>
              </a:rPr>
              <a:t> </a:t>
            </a:r>
            <a:r>
              <a:rPr lang="cs-CZ" altLang="cs-CZ" dirty="0">
                <a:solidFill>
                  <a:schemeClr val="tx1"/>
                </a:solidFill>
              </a:rPr>
              <a:t>– </a:t>
            </a:r>
            <a:r>
              <a:rPr lang="cs-CZ" altLang="cs-CZ" dirty="0" err="1">
                <a:solidFill>
                  <a:schemeClr val="tx1"/>
                </a:solidFill>
              </a:rPr>
              <a:t>hyperdopaminergic</a:t>
            </a:r>
            <a:r>
              <a:rPr lang="cs-CZ" altLang="cs-CZ" dirty="0">
                <a:solidFill>
                  <a:schemeClr val="tx1"/>
                </a:solidFill>
              </a:rPr>
              <a:t> </a:t>
            </a:r>
            <a:r>
              <a:rPr lang="cs-CZ" altLang="cs-CZ" dirty="0" err="1">
                <a:solidFill>
                  <a:schemeClr val="tx1"/>
                </a:solidFill>
              </a:rPr>
              <a:t>state</a:t>
            </a:r>
            <a:r>
              <a:rPr lang="cs-CZ" altLang="cs-CZ" dirty="0">
                <a:solidFill>
                  <a:schemeClr val="tx1"/>
                </a:solidFill>
              </a:rPr>
              <a:t> in </a:t>
            </a:r>
            <a:r>
              <a:rPr lang="cs-CZ" altLang="cs-CZ" dirty="0" err="1">
                <a:solidFill>
                  <a:schemeClr val="tx1"/>
                </a:solidFill>
              </a:rPr>
              <a:t>mesolimbic</a:t>
            </a:r>
            <a:r>
              <a:rPr lang="cs-CZ" altLang="cs-CZ" dirty="0">
                <a:solidFill>
                  <a:schemeClr val="tx1"/>
                </a:solidFill>
              </a:rPr>
              <a:t> </a:t>
            </a:r>
            <a:r>
              <a:rPr lang="cs-CZ" altLang="cs-CZ" dirty="0" err="1">
                <a:solidFill>
                  <a:schemeClr val="tx1"/>
                </a:solidFill>
              </a:rPr>
              <a:t>pathway</a:t>
            </a:r>
            <a:endParaRPr lang="cs-CZ" altLang="cs-CZ" dirty="0">
              <a:solidFill>
                <a:schemeClr val="tx1"/>
              </a:solidFill>
            </a:endParaRPr>
          </a:p>
          <a:p>
            <a:pPr eaLnBrk="1" hangingPunct="1">
              <a:buClr>
                <a:srgbClr val="000000"/>
              </a:buClr>
              <a:buSzPct val="100000"/>
              <a:buFont typeface="Times New Roman" panose="02020603050405020304" pitchFamily="18" charset="0"/>
              <a:buNone/>
            </a:pPr>
            <a:r>
              <a:rPr lang="cs-CZ" altLang="cs-CZ" b="1" dirty="0"/>
              <a:t>Ne</a:t>
            </a:r>
            <a:r>
              <a:rPr lang="cs-CZ" altLang="cs-CZ" b="1" dirty="0">
                <a:solidFill>
                  <a:schemeClr val="tx1"/>
                </a:solidFill>
              </a:rPr>
              <a:t>gative </a:t>
            </a:r>
            <a:r>
              <a:rPr lang="cs-CZ" altLang="cs-CZ" b="1" dirty="0" err="1">
                <a:solidFill>
                  <a:schemeClr val="tx1"/>
                </a:solidFill>
              </a:rPr>
              <a:t>symptoms</a:t>
            </a:r>
            <a:r>
              <a:rPr lang="cs-CZ" altLang="cs-CZ" b="1" dirty="0">
                <a:solidFill>
                  <a:schemeClr val="tx1"/>
                </a:solidFill>
              </a:rPr>
              <a:t> </a:t>
            </a:r>
            <a:r>
              <a:rPr lang="cs-CZ" altLang="cs-CZ" dirty="0">
                <a:solidFill>
                  <a:schemeClr val="tx1"/>
                </a:solidFill>
              </a:rPr>
              <a:t>– </a:t>
            </a:r>
            <a:r>
              <a:rPr lang="cs-CZ" altLang="cs-CZ" dirty="0" err="1">
                <a:solidFill>
                  <a:schemeClr val="tx1"/>
                </a:solidFill>
              </a:rPr>
              <a:t>hypodopaminergic</a:t>
            </a:r>
            <a:r>
              <a:rPr lang="cs-CZ" altLang="cs-CZ" dirty="0">
                <a:solidFill>
                  <a:schemeClr val="tx1"/>
                </a:solidFill>
              </a:rPr>
              <a:t> </a:t>
            </a:r>
            <a:r>
              <a:rPr lang="cs-CZ" altLang="cs-CZ" dirty="0" err="1">
                <a:solidFill>
                  <a:schemeClr val="tx1"/>
                </a:solidFill>
              </a:rPr>
              <a:t>state</a:t>
            </a:r>
            <a:r>
              <a:rPr lang="cs-CZ" altLang="cs-CZ" dirty="0">
                <a:solidFill>
                  <a:schemeClr val="tx1"/>
                </a:solidFill>
              </a:rPr>
              <a:t> in </a:t>
            </a:r>
            <a:r>
              <a:rPr lang="cs-CZ" altLang="cs-CZ" dirty="0" err="1">
                <a:solidFill>
                  <a:schemeClr val="tx1"/>
                </a:solidFill>
              </a:rPr>
              <a:t>mesocortical</a:t>
            </a:r>
            <a:r>
              <a:rPr lang="cs-CZ" altLang="cs-CZ" dirty="0">
                <a:solidFill>
                  <a:schemeClr val="tx1"/>
                </a:solidFill>
              </a:rPr>
              <a:t> area</a:t>
            </a:r>
          </a:p>
        </p:txBody>
      </p:sp>
    </p:spTree>
    <p:extLst>
      <p:ext uri="{BB962C8B-B14F-4D97-AF65-F5344CB8AC3E}">
        <p14:creationId xmlns:p14="http://schemas.microsoft.com/office/powerpoint/2010/main" val="1336188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Obrázek 3">
            <a:extLst>
              <a:ext uri="{FF2B5EF4-FFF2-40B4-BE49-F238E27FC236}">
                <a16:creationId xmlns:a16="http://schemas.microsoft.com/office/drawing/2014/main" id="{493A1E49-0653-4333-AABB-6B82AA1FD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448" y="4941169"/>
            <a:ext cx="3169552"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Obrázek 5">
            <a:extLst>
              <a:ext uri="{FF2B5EF4-FFF2-40B4-BE49-F238E27FC236}">
                <a16:creationId xmlns:a16="http://schemas.microsoft.com/office/drawing/2014/main" id="{8E450F40-4C2F-4A7A-A355-79AD0D933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3663"/>
            <a:ext cx="663098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72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15888"/>
            <a:ext cx="8229600" cy="1139825"/>
          </a:xfrm>
        </p:spPr>
        <p:txBody>
          <a:bodyPr>
            <a:normAutofit/>
          </a:bodyPr>
          <a:lstStyle/>
          <a:p>
            <a:r>
              <a:rPr lang="en-US" dirty="0"/>
              <a:t>Contemporary Models</a:t>
            </a:r>
          </a:p>
        </p:txBody>
      </p:sp>
      <p:sp>
        <p:nvSpPr>
          <p:cNvPr id="98307" name="Rectangle 3"/>
          <p:cNvSpPr>
            <a:spLocks noGrp="1" noChangeArrowheads="1"/>
          </p:cNvSpPr>
          <p:nvPr>
            <p:ph type="body" idx="1"/>
          </p:nvPr>
        </p:nvSpPr>
        <p:spPr/>
        <p:txBody>
          <a:bodyPr>
            <a:normAutofit lnSpcReduction="10000"/>
          </a:bodyPr>
          <a:lstStyle/>
          <a:p>
            <a:pPr>
              <a:lnSpc>
                <a:spcPct val="90000"/>
              </a:lnSpc>
            </a:pPr>
            <a:r>
              <a:rPr lang="en-US" sz="2400" dirty="0">
                <a:solidFill>
                  <a:schemeClr val="hlink"/>
                </a:solidFill>
              </a:rPr>
              <a:t>Dopamine hypothesis revisited</a:t>
            </a:r>
            <a:r>
              <a:rPr lang="en-US" sz="2400" dirty="0"/>
              <a:t>: various neurotransmitter systems probably takes place in the etiology of schizophrenia (</a:t>
            </a:r>
            <a:r>
              <a:rPr lang="en-US" sz="2400" dirty="0" err="1"/>
              <a:t>norepinephric</a:t>
            </a:r>
            <a:r>
              <a:rPr lang="en-US" sz="2400" dirty="0"/>
              <a:t>, serotonergic, </a:t>
            </a:r>
            <a:r>
              <a:rPr lang="en-US" sz="2400" u="sng" dirty="0"/>
              <a:t>glutamatergic</a:t>
            </a:r>
            <a:r>
              <a:rPr lang="en-US" sz="2400" dirty="0"/>
              <a:t>, some </a:t>
            </a:r>
            <a:r>
              <a:rPr lang="en-US" sz="2400" dirty="0" err="1"/>
              <a:t>peptidergic</a:t>
            </a:r>
            <a:r>
              <a:rPr lang="en-US" sz="2400" dirty="0"/>
              <a:t> systems); based on effects of atypical antipsychotics especially.</a:t>
            </a:r>
          </a:p>
          <a:p>
            <a:pPr marL="0" indent="0">
              <a:lnSpc>
                <a:spcPct val="90000"/>
              </a:lnSpc>
              <a:buNone/>
            </a:pPr>
            <a:endParaRPr lang="en-US" sz="2400" dirty="0"/>
          </a:p>
          <a:p>
            <a:pPr>
              <a:lnSpc>
                <a:spcPct val="90000"/>
              </a:lnSpc>
            </a:pPr>
            <a:r>
              <a:rPr lang="en-US" sz="2400" dirty="0">
                <a:solidFill>
                  <a:schemeClr val="hlink"/>
                </a:solidFill>
              </a:rPr>
              <a:t>Contemporary models of schizophrenia</a:t>
            </a:r>
            <a:r>
              <a:rPr lang="en-US" sz="2400" dirty="0"/>
              <a:t> conceptualize it as a neurocognitive disorder, with the various signs and symptoms reflecting the downstream effects of a more fundamental cognitive deficit:</a:t>
            </a:r>
          </a:p>
          <a:p>
            <a:pPr lvl="1">
              <a:lnSpc>
                <a:spcPct val="90000"/>
              </a:lnSpc>
            </a:pPr>
            <a:r>
              <a:rPr lang="en-US" sz="2000" dirty="0"/>
              <a:t>the symptoms of schizophrenia arise from “cognitive dysmetria” (Nancy C. Andreasen)</a:t>
            </a:r>
            <a:r>
              <a:rPr lang="cs-CZ" sz="2000" dirty="0"/>
              <a:t> (a </a:t>
            </a:r>
            <a:r>
              <a:rPr lang="cs-CZ" sz="2000" dirty="0" err="1"/>
              <a:t>dysfunction</a:t>
            </a:r>
            <a:r>
              <a:rPr lang="cs-CZ" sz="2000" dirty="0"/>
              <a:t> in </a:t>
            </a:r>
            <a:r>
              <a:rPr lang="cs-CZ" sz="2000" dirty="0" err="1"/>
              <a:t>cortical-subcortical-cerebellar</a:t>
            </a:r>
            <a:r>
              <a:rPr lang="cs-CZ" sz="2000" dirty="0"/>
              <a:t> </a:t>
            </a:r>
            <a:r>
              <a:rPr lang="cs-CZ" sz="2000" dirty="0" err="1"/>
              <a:t>circuitry</a:t>
            </a:r>
            <a:r>
              <a:rPr lang="cs-CZ" sz="2000" dirty="0"/>
              <a:t>)</a:t>
            </a:r>
            <a:endParaRPr lang="en-US" sz="2000" dirty="0"/>
          </a:p>
          <a:p>
            <a:pPr lvl="1">
              <a:lnSpc>
                <a:spcPct val="90000"/>
              </a:lnSpc>
            </a:pPr>
            <a:r>
              <a:rPr lang="en-US" sz="2000" dirty="0"/>
              <a:t>concept of schizophrenia as a neurodevelopmental disorder (Daniel R. Weinberger)</a:t>
            </a:r>
          </a:p>
        </p:txBody>
      </p:sp>
    </p:spTree>
    <p:extLst>
      <p:ext uri="{BB962C8B-B14F-4D97-AF65-F5344CB8AC3E}">
        <p14:creationId xmlns:p14="http://schemas.microsoft.com/office/powerpoint/2010/main" val="404015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8BDAC6-22BA-4C5A-93C7-D2885D98BEEB}"/>
              </a:ext>
            </a:extLst>
          </p:cNvPr>
          <p:cNvSpPr>
            <a:spLocks noGrp="1"/>
          </p:cNvSpPr>
          <p:nvPr>
            <p:ph type="title"/>
          </p:nvPr>
        </p:nvSpPr>
        <p:spPr/>
        <p:txBody>
          <a:bodyPr/>
          <a:lstStyle/>
          <a:p>
            <a:r>
              <a:rPr lang="cs-CZ" dirty="0" err="1"/>
              <a:t>Schizophrenia</a:t>
            </a:r>
            <a:r>
              <a:rPr lang="cs-CZ" dirty="0"/>
              <a:t> IS NOT</a:t>
            </a:r>
          </a:p>
        </p:txBody>
      </p:sp>
      <p:sp>
        <p:nvSpPr>
          <p:cNvPr id="3" name="Zástupný obsah 2">
            <a:extLst>
              <a:ext uri="{FF2B5EF4-FFF2-40B4-BE49-F238E27FC236}">
                <a16:creationId xmlns:a16="http://schemas.microsoft.com/office/drawing/2014/main" id="{E2C6A51C-C59F-4052-8B9D-8A937880F59A}"/>
              </a:ext>
            </a:extLst>
          </p:cNvPr>
          <p:cNvSpPr>
            <a:spLocks noGrp="1"/>
          </p:cNvSpPr>
          <p:nvPr>
            <p:ph idx="1"/>
          </p:nvPr>
        </p:nvSpPr>
        <p:spPr>
          <a:xfrm>
            <a:off x="457200" y="1844824"/>
            <a:ext cx="8363272" cy="4569371"/>
          </a:xfrm>
        </p:spPr>
        <p:txBody>
          <a:bodyPr>
            <a:normAutofit/>
          </a:bodyPr>
          <a:lstStyle/>
          <a:p>
            <a:r>
              <a:rPr lang="cs-CZ" dirty="0" err="1"/>
              <a:t>Some</a:t>
            </a:r>
            <a:r>
              <a:rPr lang="cs-CZ" dirty="0"/>
              <a:t> </a:t>
            </a:r>
            <a:r>
              <a:rPr lang="cs-CZ" dirty="0" err="1"/>
              <a:t>laymen</a:t>
            </a:r>
            <a:r>
              <a:rPr lang="cs-CZ" dirty="0"/>
              <a:t> </a:t>
            </a:r>
            <a:r>
              <a:rPr lang="cs-CZ" dirty="0" err="1"/>
              <a:t>think</a:t>
            </a:r>
            <a:r>
              <a:rPr lang="cs-CZ" dirty="0"/>
              <a:t> </a:t>
            </a:r>
            <a:r>
              <a:rPr lang="cs-CZ" dirty="0" err="1"/>
              <a:t>that</a:t>
            </a:r>
            <a:r>
              <a:rPr lang="cs-CZ" dirty="0"/>
              <a:t> </a:t>
            </a:r>
            <a:r>
              <a:rPr lang="cs-CZ" dirty="0" err="1"/>
              <a:t>psychosis</a:t>
            </a:r>
            <a:r>
              <a:rPr lang="cs-CZ" dirty="0"/>
              <a:t> </a:t>
            </a:r>
            <a:r>
              <a:rPr lang="cs-CZ" dirty="0" err="1"/>
              <a:t>is</a:t>
            </a:r>
            <a:r>
              <a:rPr lang="cs-CZ" dirty="0"/>
              <a:t> „</a:t>
            </a:r>
            <a:r>
              <a:rPr lang="cs-CZ" dirty="0" err="1"/>
              <a:t>bifurcation</a:t>
            </a:r>
            <a:r>
              <a:rPr lang="cs-CZ" dirty="0"/>
              <a:t>“ </a:t>
            </a:r>
            <a:r>
              <a:rPr lang="cs-CZ" dirty="0" err="1"/>
              <a:t>of</a:t>
            </a:r>
            <a:r>
              <a:rPr lang="cs-CZ" dirty="0"/>
              <a:t> personality. </a:t>
            </a:r>
            <a:r>
              <a:rPr lang="cs-CZ" dirty="0" err="1"/>
              <a:t>That´s</a:t>
            </a:r>
            <a:r>
              <a:rPr lang="cs-CZ" dirty="0"/>
              <a:t> a </a:t>
            </a:r>
            <a:r>
              <a:rPr lang="cs-CZ" dirty="0" err="1"/>
              <a:t>false</a:t>
            </a:r>
            <a:r>
              <a:rPr lang="cs-CZ" dirty="0"/>
              <a:t> idea. </a:t>
            </a:r>
          </a:p>
          <a:p>
            <a:r>
              <a:rPr lang="cs-CZ" dirty="0" err="1"/>
              <a:t>Patients</a:t>
            </a:r>
            <a:r>
              <a:rPr lang="cs-CZ" dirty="0"/>
              <a:t> </a:t>
            </a:r>
            <a:r>
              <a:rPr lang="cs-CZ" dirty="0" err="1"/>
              <a:t>with</a:t>
            </a:r>
            <a:r>
              <a:rPr lang="cs-CZ" dirty="0"/>
              <a:t> </a:t>
            </a:r>
            <a:r>
              <a:rPr lang="cs-CZ" dirty="0" err="1"/>
              <a:t>schizophrenia</a:t>
            </a:r>
            <a:r>
              <a:rPr lang="cs-CZ" dirty="0"/>
              <a:t> </a:t>
            </a:r>
            <a:r>
              <a:rPr lang="cs-CZ" dirty="0" err="1"/>
              <a:t>can</a:t>
            </a:r>
            <a:r>
              <a:rPr lang="cs-CZ" dirty="0"/>
              <a:t> </a:t>
            </a:r>
            <a:r>
              <a:rPr lang="cs-CZ" dirty="0" err="1"/>
              <a:t>have</a:t>
            </a:r>
            <a:r>
              <a:rPr lang="cs-CZ" dirty="0"/>
              <a:t> </a:t>
            </a:r>
            <a:r>
              <a:rPr lang="cs-CZ" dirty="0" err="1"/>
              <a:t>postpsychotic</a:t>
            </a:r>
            <a:r>
              <a:rPr lang="cs-CZ" dirty="0"/>
              <a:t> </a:t>
            </a:r>
            <a:r>
              <a:rPr lang="cs-CZ" dirty="0" err="1"/>
              <a:t>changes</a:t>
            </a:r>
            <a:r>
              <a:rPr lang="cs-CZ" dirty="0"/>
              <a:t> </a:t>
            </a:r>
            <a:r>
              <a:rPr lang="cs-CZ" dirty="0" err="1"/>
              <a:t>of</a:t>
            </a:r>
            <a:r>
              <a:rPr lang="cs-CZ" dirty="0"/>
              <a:t> personality, </a:t>
            </a:r>
            <a:r>
              <a:rPr lang="cs-CZ" dirty="0" err="1"/>
              <a:t>can</a:t>
            </a:r>
            <a:r>
              <a:rPr lang="cs-CZ" dirty="0"/>
              <a:t> </a:t>
            </a:r>
            <a:r>
              <a:rPr lang="cs-CZ" dirty="0" err="1"/>
              <a:t>hear</a:t>
            </a:r>
            <a:r>
              <a:rPr lang="cs-CZ" dirty="0"/>
              <a:t> </a:t>
            </a:r>
            <a:r>
              <a:rPr lang="cs-CZ" dirty="0" err="1"/>
              <a:t>contradictory</a:t>
            </a:r>
            <a:r>
              <a:rPr lang="cs-CZ" dirty="0"/>
              <a:t> </a:t>
            </a:r>
            <a:r>
              <a:rPr lang="cs-CZ" dirty="0" err="1"/>
              <a:t>voices</a:t>
            </a:r>
            <a:r>
              <a:rPr lang="cs-CZ" dirty="0"/>
              <a:t> and </a:t>
            </a:r>
            <a:r>
              <a:rPr lang="cs-CZ" dirty="0" err="1"/>
              <a:t>can</a:t>
            </a:r>
            <a:r>
              <a:rPr lang="cs-CZ" dirty="0"/>
              <a:t> </a:t>
            </a:r>
            <a:r>
              <a:rPr lang="cs-CZ" dirty="0" err="1"/>
              <a:t>be</a:t>
            </a:r>
            <a:r>
              <a:rPr lang="cs-CZ" dirty="0"/>
              <a:t> </a:t>
            </a:r>
            <a:r>
              <a:rPr lang="cs-CZ" dirty="0" err="1"/>
              <a:t>ambivalent</a:t>
            </a:r>
            <a:r>
              <a:rPr lang="cs-CZ" dirty="0"/>
              <a:t>  (</a:t>
            </a:r>
            <a:r>
              <a:rPr lang="cs-CZ" dirty="0" err="1"/>
              <a:t>all</a:t>
            </a:r>
            <a:r>
              <a:rPr lang="cs-CZ" dirty="0"/>
              <a:t> </a:t>
            </a:r>
            <a:r>
              <a:rPr lang="cs-CZ" dirty="0" err="1"/>
              <a:t>will</a:t>
            </a:r>
            <a:r>
              <a:rPr lang="cs-CZ" dirty="0"/>
              <a:t> </a:t>
            </a:r>
            <a:r>
              <a:rPr lang="cs-CZ" dirty="0" err="1"/>
              <a:t>be</a:t>
            </a:r>
            <a:r>
              <a:rPr lang="cs-CZ" dirty="0"/>
              <a:t> </a:t>
            </a:r>
            <a:r>
              <a:rPr lang="cs-CZ" dirty="0" err="1"/>
              <a:t>explained</a:t>
            </a:r>
            <a:r>
              <a:rPr lang="cs-CZ" dirty="0"/>
              <a:t>). But </a:t>
            </a:r>
            <a:r>
              <a:rPr lang="cs-CZ" dirty="0" err="1"/>
              <a:t>they</a:t>
            </a:r>
            <a:r>
              <a:rPr lang="cs-CZ" dirty="0"/>
              <a:t> </a:t>
            </a:r>
            <a:r>
              <a:rPr lang="cs-CZ" dirty="0" err="1"/>
              <a:t>don´t</a:t>
            </a:r>
            <a:r>
              <a:rPr lang="cs-CZ" dirty="0"/>
              <a:t> „live </a:t>
            </a:r>
            <a:r>
              <a:rPr lang="cs-CZ" dirty="0" err="1"/>
              <a:t>two</a:t>
            </a:r>
            <a:r>
              <a:rPr lang="cs-CZ" dirty="0"/>
              <a:t> </a:t>
            </a:r>
            <a:r>
              <a:rPr lang="cs-CZ" dirty="0" err="1"/>
              <a:t>different</a:t>
            </a:r>
            <a:r>
              <a:rPr lang="cs-CZ" dirty="0"/>
              <a:t> </a:t>
            </a:r>
            <a:r>
              <a:rPr lang="cs-CZ" dirty="0" err="1"/>
              <a:t>lives</a:t>
            </a:r>
            <a:r>
              <a:rPr lang="cs-CZ" dirty="0"/>
              <a:t> </a:t>
            </a:r>
            <a:r>
              <a:rPr lang="cs-CZ" dirty="0" err="1"/>
              <a:t>with</a:t>
            </a:r>
            <a:r>
              <a:rPr lang="cs-CZ" dirty="0"/>
              <a:t> </a:t>
            </a:r>
            <a:r>
              <a:rPr lang="cs-CZ" dirty="0" err="1"/>
              <a:t>two</a:t>
            </a:r>
            <a:r>
              <a:rPr lang="cs-CZ" dirty="0"/>
              <a:t> </a:t>
            </a:r>
            <a:r>
              <a:rPr lang="cs-CZ" dirty="0" err="1"/>
              <a:t>different</a:t>
            </a:r>
            <a:r>
              <a:rPr lang="cs-CZ" dirty="0"/>
              <a:t> </a:t>
            </a:r>
            <a:r>
              <a:rPr lang="cs-CZ" dirty="0" err="1"/>
              <a:t>personalities</a:t>
            </a:r>
            <a:r>
              <a:rPr lang="cs-CZ" dirty="0"/>
              <a:t>“.</a:t>
            </a:r>
          </a:p>
          <a:p>
            <a:pPr marL="0" indent="0">
              <a:buNone/>
            </a:pPr>
            <a:r>
              <a:rPr lang="cs-CZ" dirty="0"/>
              <a:t> </a:t>
            </a:r>
          </a:p>
        </p:txBody>
      </p:sp>
    </p:spTree>
    <p:extLst>
      <p:ext uri="{BB962C8B-B14F-4D97-AF65-F5344CB8AC3E}">
        <p14:creationId xmlns:p14="http://schemas.microsoft.com/office/powerpoint/2010/main" val="3729401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60350"/>
            <a:ext cx="8229600" cy="919163"/>
          </a:xfrm>
        </p:spPr>
        <p:txBody>
          <a:bodyPr>
            <a:normAutofit/>
          </a:bodyPr>
          <a:lstStyle/>
          <a:p>
            <a:r>
              <a:rPr lang="en-US" sz="4000" dirty="0"/>
              <a:t>Neurodevelopmental Model</a:t>
            </a:r>
          </a:p>
        </p:txBody>
      </p:sp>
      <p:sp>
        <p:nvSpPr>
          <p:cNvPr id="74755" name="Rectangle 3"/>
          <p:cNvSpPr>
            <a:spLocks noGrp="1" noChangeArrowheads="1"/>
          </p:cNvSpPr>
          <p:nvPr>
            <p:ph type="body" idx="1"/>
          </p:nvPr>
        </p:nvSpPr>
        <p:spPr>
          <a:xfrm>
            <a:off x="457200" y="1512888"/>
            <a:ext cx="8229600" cy="5229225"/>
          </a:xfrm>
        </p:spPr>
        <p:txBody>
          <a:bodyPr/>
          <a:lstStyle/>
          <a:p>
            <a:pPr marL="269875" indent="-269875">
              <a:lnSpc>
                <a:spcPct val="95000"/>
              </a:lnSpc>
              <a:spcBef>
                <a:spcPct val="30000"/>
              </a:spcBef>
            </a:pPr>
            <a:r>
              <a:rPr lang="en-US" sz="2400">
                <a:solidFill>
                  <a:schemeClr val="hlink"/>
                </a:solidFill>
              </a:rPr>
              <a:t>Neurodevelopmental model</a:t>
            </a:r>
            <a:r>
              <a:rPr lang="en-US" sz="2400"/>
              <a:t> supposes in schizophrenia the presence of “silent lesion” in the brain, mostly in the parts, important for the development of integration (frontal, parietal and temporal), which is caused by different factors (genetic, inborn, infection, trauma...) during very early development of the brain in prenatal or early postnatal period of life. </a:t>
            </a:r>
          </a:p>
          <a:p>
            <a:pPr marL="269875" indent="-269875">
              <a:lnSpc>
                <a:spcPct val="95000"/>
              </a:lnSpc>
              <a:spcBef>
                <a:spcPct val="30000"/>
              </a:spcBef>
            </a:pPr>
            <a:r>
              <a:rPr lang="en-US" sz="2400"/>
              <a:t>It does not interfere too much with the basic brain functioning in early years, but expresses itself in the time, when the subject is stressed by demands of growing needs for integration, during formative years in adolescence and young adulthood.</a:t>
            </a:r>
          </a:p>
        </p:txBody>
      </p:sp>
    </p:spTree>
    <p:extLst>
      <p:ext uri="{BB962C8B-B14F-4D97-AF65-F5344CB8AC3E}">
        <p14:creationId xmlns:p14="http://schemas.microsoft.com/office/powerpoint/2010/main" val="261269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
            <a:extLst>
              <a:ext uri="{FF2B5EF4-FFF2-40B4-BE49-F238E27FC236}">
                <a16:creationId xmlns:a16="http://schemas.microsoft.com/office/drawing/2014/main" id="{7C6D4345-61B5-4F1D-9AE6-605792DA20DF}"/>
              </a:ext>
            </a:extLst>
          </p:cNvPr>
          <p:cNvSpPr txBox="1">
            <a:spLocks noChangeArrowheads="1"/>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cs-CZ" altLang="cs-CZ" sz="4400" dirty="0" err="1">
                <a:solidFill>
                  <a:srgbClr val="000000"/>
                </a:solidFill>
                <a:latin typeface="Calibri" panose="020F0502020204030204" pitchFamily="34" charset="0"/>
              </a:rPr>
              <a:t>Abnormities</a:t>
            </a:r>
            <a:r>
              <a:rPr lang="cs-CZ" altLang="cs-CZ" sz="4400" dirty="0">
                <a:solidFill>
                  <a:srgbClr val="000000"/>
                </a:solidFill>
                <a:latin typeface="Calibri" panose="020F0502020204030204" pitchFamily="34" charset="0"/>
              </a:rPr>
              <a:t> in brain </a:t>
            </a:r>
            <a:r>
              <a:rPr lang="cs-CZ" altLang="cs-CZ" sz="4400" dirty="0" err="1">
                <a:solidFill>
                  <a:srgbClr val="000000"/>
                </a:solidFill>
                <a:latin typeface="Calibri" panose="020F0502020204030204" pitchFamily="34" charset="0"/>
              </a:rPr>
              <a:t>structure</a:t>
            </a:r>
            <a:endParaRPr lang="cs-CZ" altLang="cs-CZ" sz="4400" dirty="0">
              <a:solidFill>
                <a:srgbClr val="000000"/>
              </a:solidFill>
              <a:latin typeface="Calibri" panose="020F0502020204030204" pitchFamily="34" charset="0"/>
            </a:endParaRPr>
          </a:p>
        </p:txBody>
      </p:sp>
      <p:sp>
        <p:nvSpPr>
          <p:cNvPr id="140291" name="Text Box 2">
            <a:extLst>
              <a:ext uri="{FF2B5EF4-FFF2-40B4-BE49-F238E27FC236}">
                <a16:creationId xmlns:a16="http://schemas.microsoft.com/office/drawing/2014/main" id="{6ACBAD07-57CB-43AA-873F-D85B9D213852}"/>
              </a:ext>
            </a:extLst>
          </p:cNvPr>
          <p:cNvSpPr txBox="1">
            <a:spLocks noChangeArrowheads="1"/>
          </p:cNvSpPr>
          <p:nvPr/>
        </p:nvSpPr>
        <p:spPr bwMode="auto">
          <a:xfrm>
            <a:off x="457200" y="1556792"/>
            <a:ext cx="8229600" cy="417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00"/>
              </a:spcBef>
              <a:buFont typeface="Arial" panose="020B0604020202020204" pitchFamily="34" charset="0"/>
              <a:buChar char="•"/>
            </a:pPr>
            <a:r>
              <a:rPr lang="cs-CZ" altLang="cs-CZ" sz="3200" dirty="0" err="1">
                <a:solidFill>
                  <a:srgbClr val="000000"/>
                </a:solidFill>
                <a:latin typeface="Calibri" panose="020F0502020204030204" pitchFamily="34" charset="0"/>
              </a:rPr>
              <a:t>Nonspecific</a:t>
            </a:r>
            <a:r>
              <a:rPr lang="cs-CZ" altLang="cs-CZ" sz="3200" dirty="0">
                <a:solidFill>
                  <a:srgbClr val="000000"/>
                </a:solidFill>
                <a:latin typeface="Calibri" panose="020F0502020204030204" pitchFamily="34" charset="0"/>
              </a:rPr>
              <a:t>, </a:t>
            </a:r>
            <a:r>
              <a:rPr lang="cs-CZ" altLang="cs-CZ" sz="3200" dirty="0" err="1">
                <a:solidFill>
                  <a:srgbClr val="000000"/>
                </a:solidFill>
                <a:latin typeface="Calibri" panose="020F0502020204030204" pitchFamily="34" charset="0"/>
              </a:rPr>
              <a:t>usually</a:t>
            </a:r>
            <a:r>
              <a:rPr lang="cs-CZ" altLang="cs-CZ" sz="3200" dirty="0">
                <a:solidFill>
                  <a:srgbClr val="000000"/>
                </a:solidFill>
                <a:latin typeface="Calibri" panose="020F0502020204030204" pitchFamily="34" charset="0"/>
              </a:rPr>
              <a:t> not </a:t>
            </a:r>
            <a:r>
              <a:rPr lang="cs-CZ" altLang="cs-CZ" sz="3200" dirty="0" err="1">
                <a:solidFill>
                  <a:srgbClr val="000000"/>
                </a:solidFill>
                <a:latin typeface="Calibri" panose="020F0502020204030204" pitchFamily="34" charset="0"/>
              </a:rPr>
              <a:t>visible</a:t>
            </a:r>
            <a:r>
              <a:rPr lang="cs-CZ" altLang="cs-CZ" sz="3200" dirty="0">
                <a:solidFill>
                  <a:srgbClr val="000000"/>
                </a:solidFill>
                <a:latin typeface="Calibri" panose="020F0502020204030204" pitchFamily="34" charset="0"/>
              </a:rPr>
              <a:t> on basic MRI</a:t>
            </a:r>
          </a:p>
          <a:p>
            <a:pPr>
              <a:spcBef>
                <a:spcPts val="800"/>
              </a:spcBef>
              <a:buFont typeface="Arial" panose="020B0604020202020204" pitchFamily="34" charset="0"/>
              <a:buChar char="•"/>
            </a:pPr>
            <a:r>
              <a:rPr lang="cs-CZ" sz="3200" dirty="0" err="1">
                <a:solidFill>
                  <a:srgbClr val="FF0000"/>
                </a:solidFill>
              </a:rPr>
              <a:t>cortical</a:t>
            </a:r>
            <a:r>
              <a:rPr lang="cs-CZ" sz="3200" dirty="0">
                <a:solidFill>
                  <a:srgbClr val="FF0000"/>
                </a:solidFill>
              </a:rPr>
              <a:t> </a:t>
            </a:r>
            <a:r>
              <a:rPr lang="cs-CZ" sz="3200" dirty="0" err="1">
                <a:solidFill>
                  <a:srgbClr val="FF0000"/>
                </a:solidFill>
              </a:rPr>
              <a:t>gray</a:t>
            </a:r>
            <a:r>
              <a:rPr lang="cs-CZ" sz="3200" dirty="0">
                <a:solidFill>
                  <a:srgbClr val="FF0000"/>
                </a:solidFill>
              </a:rPr>
              <a:t> </a:t>
            </a:r>
            <a:r>
              <a:rPr lang="cs-CZ" sz="3200" dirty="0" err="1">
                <a:solidFill>
                  <a:srgbClr val="FF0000"/>
                </a:solidFill>
              </a:rPr>
              <a:t>matter</a:t>
            </a:r>
            <a:r>
              <a:rPr lang="cs-CZ" sz="3200" dirty="0">
                <a:solidFill>
                  <a:srgbClr val="FF0000"/>
                </a:solidFill>
              </a:rPr>
              <a:t> </a:t>
            </a:r>
            <a:r>
              <a:rPr lang="cs-CZ" sz="3200" dirty="0" err="1">
                <a:solidFill>
                  <a:srgbClr val="FF0000"/>
                </a:solidFill>
              </a:rPr>
              <a:t>loss</a:t>
            </a:r>
            <a:r>
              <a:rPr lang="cs-CZ" sz="3200" dirty="0">
                <a:solidFill>
                  <a:srgbClr val="FF0000"/>
                </a:solidFill>
              </a:rPr>
              <a:t> </a:t>
            </a:r>
            <a:r>
              <a:rPr lang="cs-CZ" sz="3200" dirty="0">
                <a:solidFill>
                  <a:schemeClr val="tx1"/>
                </a:solidFill>
              </a:rPr>
              <a:t>(</a:t>
            </a:r>
            <a:r>
              <a:rPr lang="cs-CZ" sz="3200" dirty="0" err="1">
                <a:solidFill>
                  <a:schemeClr val="tx1"/>
                </a:solidFill>
              </a:rPr>
              <a:t>i.e</a:t>
            </a:r>
            <a:r>
              <a:rPr lang="cs-CZ" sz="3200" dirty="0">
                <a:solidFill>
                  <a:schemeClr val="tx1"/>
                </a:solidFill>
              </a:rPr>
              <a:t>. superior </a:t>
            </a:r>
            <a:r>
              <a:rPr lang="cs-CZ" sz="3200" dirty="0" err="1">
                <a:solidFill>
                  <a:schemeClr val="tx1"/>
                </a:solidFill>
              </a:rPr>
              <a:t>temporal</a:t>
            </a:r>
            <a:r>
              <a:rPr lang="cs-CZ" sz="3200" dirty="0">
                <a:solidFill>
                  <a:schemeClr val="tx1"/>
                </a:solidFill>
              </a:rPr>
              <a:t> and </a:t>
            </a:r>
            <a:r>
              <a:rPr lang="cs-CZ" sz="3200" dirty="0" err="1">
                <a:solidFill>
                  <a:schemeClr val="tx1"/>
                </a:solidFill>
              </a:rPr>
              <a:t>inferior</a:t>
            </a:r>
            <a:r>
              <a:rPr lang="cs-CZ" sz="3200" dirty="0">
                <a:solidFill>
                  <a:schemeClr val="tx1"/>
                </a:solidFill>
              </a:rPr>
              <a:t> </a:t>
            </a:r>
            <a:r>
              <a:rPr lang="cs-CZ" sz="3200" dirty="0" err="1">
                <a:solidFill>
                  <a:schemeClr val="tx1"/>
                </a:solidFill>
              </a:rPr>
              <a:t>frontal</a:t>
            </a:r>
            <a:r>
              <a:rPr lang="cs-CZ" sz="3200" dirty="0">
                <a:solidFill>
                  <a:schemeClr val="tx1"/>
                </a:solidFill>
              </a:rPr>
              <a:t> </a:t>
            </a:r>
            <a:r>
              <a:rPr lang="cs-CZ" sz="3200" dirty="0" err="1">
                <a:solidFill>
                  <a:schemeClr val="tx1"/>
                </a:solidFill>
              </a:rPr>
              <a:t>regions</a:t>
            </a:r>
            <a:r>
              <a:rPr lang="cs-CZ" sz="3200" dirty="0">
                <a:solidFill>
                  <a:schemeClr val="tx1"/>
                </a:solidFill>
              </a:rPr>
              <a:t>) </a:t>
            </a:r>
          </a:p>
          <a:p>
            <a:pPr>
              <a:spcBef>
                <a:spcPts val="800"/>
              </a:spcBef>
              <a:buFont typeface="Arial" panose="020B0604020202020204" pitchFamily="34" charset="0"/>
              <a:buChar char="•"/>
            </a:pPr>
            <a:r>
              <a:rPr lang="cs-CZ" sz="3200" dirty="0" err="1">
                <a:solidFill>
                  <a:srgbClr val="FF0000"/>
                </a:solidFill>
              </a:rPr>
              <a:t>disrupted</a:t>
            </a:r>
            <a:r>
              <a:rPr lang="cs-CZ" sz="3200" dirty="0">
                <a:solidFill>
                  <a:srgbClr val="FF0000"/>
                </a:solidFill>
              </a:rPr>
              <a:t> </a:t>
            </a:r>
            <a:r>
              <a:rPr lang="cs-CZ" sz="3200" dirty="0" err="1">
                <a:solidFill>
                  <a:srgbClr val="FF0000"/>
                </a:solidFill>
              </a:rPr>
              <a:t>neural</a:t>
            </a:r>
            <a:r>
              <a:rPr lang="cs-CZ" sz="3200" dirty="0">
                <a:solidFill>
                  <a:srgbClr val="FF0000"/>
                </a:solidFill>
              </a:rPr>
              <a:t> </a:t>
            </a:r>
            <a:r>
              <a:rPr lang="cs-CZ" sz="3200" dirty="0" err="1">
                <a:solidFill>
                  <a:srgbClr val="FF0000"/>
                </a:solidFill>
              </a:rPr>
              <a:t>connectivity</a:t>
            </a:r>
            <a:endParaRPr lang="cs-CZ" altLang="cs-CZ" sz="32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06470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Obrázek 1">
            <a:extLst>
              <a:ext uri="{FF2B5EF4-FFF2-40B4-BE49-F238E27FC236}">
                <a16:creationId xmlns:a16="http://schemas.microsoft.com/office/drawing/2014/main" id="{8C4D7114-D860-4449-A700-F8420F812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024" y="1268760"/>
            <a:ext cx="5012258" cy="429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D3524-04AB-486A-8752-B7DA67006CCF}"/>
              </a:ext>
            </a:extLst>
          </p:cNvPr>
          <p:cNvSpPr>
            <a:spLocks noGrp="1"/>
          </p:cNvSpPr>
          <p:nvPr>
            <p:ph type="title"/>
          </p:nvPr>
        </p:nvSpPr>
        <p:spPr/>
        <p:txBody>
          <a:bodyPr/>
          <a:lstStyle/>
          <a:p>
            <a:r>
              <a:rPr lang="cs-CZ" dirty="0" err="1"/>
              <a:t>Treatment</a:t>
            </a:r>
            <a:r>
              <a:rPr lang="cs-CZ" dirty="0"/>
              <a:t> </a:t>
            </a:r>
            <a:r>
              <a:rPr lang="cs-CZ" dirty="0" err="1"/>
              <a:t>of</a:t>
            </a:r>
            <a:r>
              <a:rPr lang="cs-CZ" dirty="0"/>
              <a:t> </a:t>
            </a:r>
            <a:r>
              <a:rPr lang="cs-CZ" dirty="0" err="1"/>
              <a:t>schizophrenia</a:t>
            </a:r>
            <a:endParaRPr lang="cs-CZ" dirty="0"/>
          </a:p>
        </p:txBody>
      </p:sp>
      <p:sp>
        <p:nvSpPr>
          <p:cNvPr id="3" name="Zástupný symbol pro obsah 2">
            <a:extLst>
              <a:ext uri="{FF2B5EF4-FFF2-40B4-BE49-F238E27FC236}">
                <a16:creationId xmlns:a16="http://schemas.microsoft.com/office/drawing/2014/main" id="{FB9F64F5-0B31-499B-B59F-EDA078F5F268}"/>
              </a:ext>
            </a:extLst>
          </p:cNvPr>
          <p:cNvSpPr>
            <a:spLocks noGrp="1"/>
          </p:cNvSpPr>
          <p:nvPr>
            <p:ph idx="1"/>
          </p:nvPr>
        </p:nvSpPr>
        <p:spPr>
          <a:xfrm>
            <a:off x="457200" y="1772816"/>
            <a:ext cx="8229600" cy="4353347"/>
          </a:xfrm>
        </p:spPr>
        <p:txBody>
          <a:bodyPr>
            <a:normAutofit fontScale="92500" lnSpcReduction="10000"/>
          </a:bodyPr>
          <a:lstStyle/>
          <a:p>
            <a:r>
              <a:rPr lang="cs-CZ" b="1" dirty="0" err="1"/>
              <a:t>Antipsychotics</a:t>
            </a:r>
            <a:endParaRPr lang="cs-CZ" b="1" dirty="0"/>
          </a:p>
          <a:p>
            <a:r>
              <a:rPr lang="cs-CZ" dirty="0" err="1"/>
              <a:t>Individual</a:t>
            </a:r>
            <a:r>
              <a:rPr lang="cs-CZ" dirty="0"/>
              <a:t> </a:t>
            </a:r>
            <a:r>
              <a:rPr lang="cs-CZ" dirty="0" err="1"/>
              <a:t>psychotherapy</a:t>
            </a:r>
            <a:endParaRPr lang="cs-CZ" dirty="0"/>
          </a:p>
          <a:p>
            <a:r>
              <a:rPr lang="cs-CZ" dirty="0" err="1"/>
              <a:t>Family</a:t>
            </a:r>
            <a:r>
              <a:rPr lang="cs-CZ" dirty="0"/>
              <a:t> </a:t>
            </a:r>
            <a:r>
              <a:rPr lang="cs-CZ" dirty="0" err="1"/>
              <a:t>therapy</a:t>
            </a:r>
            <a:endParaRPr lang="cs-CZ" dirty="0"/>
          </a:p>
          <a:p>
            <a:r>
              <a:rPr lang="cs-CZ" dirty="0" err="1"/>
              <a:t>Social</a:t>
            </a:r>
            <a:r>
              <a:rPr lang="cs-CZ" dirty="0"/>
              <a:t> </a:t>
            </a:r>
            <a:r>
              <a:rPr lang="cs-CZ" dirty="0" err="1"/>
              <a:t>skill</a:t>
            </a:r>
            <a:r>
              <a:rPr lang="cs-CZ" dirty="0"/>
              <a:t> </a:t>
            </a:r>
            <a:r>
              <a:rPr lang="cs-CZ" dirty="0" err="1"/>
              <a:t>training</a:t>
            </a:r>
            <a:endParaRPr lang="cs-CZ" dirty="0"/>
          </a:p>
          <a:p>
            <a:r>
              <a:rPr lang="cs-CZ" dirty="0" err="1"/>
              <a:t>Supported</a:t>
            </a:r>
            <a:r>
              <a:rPr lang="cs-CZ" dirty="0"/>
              <a:t> </a:t>
            </a:r>
            <a:r>
              <a:rPr lang="cs-CZ" dirty="0" err="1"/>
              <a:t>employment</a:t>
            </a:r>
            <a:r>
              <a:rPr lang="cs-CZ" dirty="0"/>
              <a:t> </a:t>
            </a:r>
            <a:r>
              <a:rPr lang="cs-CZ" dirty="0" err="1"/>
              <a:t>etc</a:t>
            </a:r>
            <a:endParaRPr lang="cs-CZ" dirty="0"/>
          </a:p>
          <a:p>
            <a:r>
              <a:rPr lang="cs-CZ" dirty="0"/>
              <a:t>ECT </a:t>
            </a:r>
            <a:r>
              <a:rPr lang="cs-CZ" dirty="0" err="1"/>
              <a:t>or</a:t>
            </a:r>
            <a:r>
              <a:rPr lang="cs-CZ" dirty="0"/>
              <a:t> </a:t>
            </a:r>
            <a:r>
              <a:rPr lang="cs-CZ" dirty="0" err="1"/>
              <a:t>rTMS</a:t>
            </a:r>
            <a:r>
              <a:rPr lang="cs-CZ" dirty="0"/>
              <a:t> in </a:t>
            </a:r>
            <a:r>
              <a:rPr lang="cs-CZ" dirty="0" err="1"/>
              <a:t>the</a:t>
            </a:r>
            <a:r>
              <a:rPr lang="cs-CZ" dirty="0"/>
              <a:t> minority </a:t>
            </a:r>
            <a:r>
              <a:rPr lang="cs-CZ" dirty="0" err="1"/>
              <a:t>of</a:t>
            </a:r>
            <a:r>
              <a:rPr lang="cs-CZ" dirty="0"/>
              <a:t> </a:t>
            </a:r>
            <a:r>
              <a:rPr lang="cs-CZ" dirty="0" err="1"/>
              <a:t>patient</a:t>
            </a:r>
            <a:endParaRPr lang="cs-CZ" dirty="0"/>
          </a:p>
          <a:p>
            <a:pPr marL="0" indent="0">
              <a:buNone/>
            </a:pPr>
            <a:r>
              <a:rPr lang="cs-CZ" dirty="0"/>
              <a:t>(ECT – </a:t>
            </a:r>
            <a:r>
              <a:rPr lang="cs-CZ" dirty="0" err="1"/>
              <a:t>usually</a:t>
            </a:r>
            <a:r>
              <a:rPr lang="cs-CZ" dirty="0"/>
              <a:t> </a:t>
            </a:r>
            <a:r>
              <a:rPr lang="cs-CZ" dirty="0" err="1"/>
              <a:t>pharmacoresistant</a:t>
            </a:r>
            <a:r>
              <a:rPr lang="cs-CZ" dirty="0"/>
              <a:t> </a:t>
            </a:r>
            <a:r>
              <a:rPr lang="cs-CZ" dirty="0" err="1"/>
              <a:t>patients</a:t>
            </a:r>
            <a:r>
              <a:rPr lang="cs-CZ" dirty="0"/>
              <a:t> </a:t>
            </a:r>
            <a:r>
              <a:rPr lang="cs-CZ" dirty="0" err="1"/>
              <a:t>with</a:t>
            </a:r>
            <a:r>
              <a:rPr lang="cs-CZ" dirty="0"/>
              <a:t> </a:t>
            </a:r>
            <a:r>
              <a:rPr lang="cs-CZ" dirty="0" err="1"/>
              <a:t>affective</a:t>
            </a:r>
            <a:r>
              <a:rPr lang="cs-CZ" dirty="0"/>
              <a:t> </a:t>
            </a:r>
            <a:r>
              <a:rPr lang="cs-CZ" dirty="0" err="1"/>
              <a:t>symptoms</a:t>
            </a:r>
            <a:r>
              <a:rPr lang="cs-CZ" dirty="0"/>
              <a:t>, </a:t>
            </a:r>
            <a:r>
              <a:rPr lang="cs-CZ" dirty="0" err="1"/>
              <a:t>rTMS</a:t>
            </a:r>
            <a:r>
              <a:rPr lang="cs-CZ" dirty="0"/>
              <a:t> – </a:t>
            </a:r>
            <a:r>
              <a:rPr lang="cs-CZ" dirty="0" err="1"/>
              <a:t>vocal</a:t>
            </a:r>
            <a:r>
              <a:rPr lang="cs-CZ" dirty="0"/>
              <a:t> </a:t>
            </a:r>
            <a:r>
              <a:rPr lang="cs-CZ" dirty="0" err="1"/>
              <a:t>hallucinations</a:t>
            </a:r>
            <a:r>
              <a:rPr lang="cs-CZ" dirty="0"/>
              <a:t>, negative </a:t>
            </a:r>
            <a:r>
              <a:rPr lang="cs-CZ" dirty="0" err="1"/>
              <a:t>symptoms</a:t>
            </a:r>
            <a:r>
              <a:rPr lang="cs-CZ" dirty="0"/>
              <a:t>)</a:t>
            </a:r>
          </a:p>
          <a:p>
            <a:pPr marL="0" indent="0">
              <a:buNone/>
            </a:pPr>
            <a:endParaRPr lang="cs-CZ" dirty="0"/>
          </a:p>
        </p:txBody>
      </p:sp>
    </p:spTree>
    <p:extLst>
      <p:ext uri="{BB962C8B-B14F-4D97-AF65-F5344CB8AC3E}">
        <p14:creationId xmlns:p14="http://schemas.microsoft.com/office/powerpoint/2010/main" val="1523526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FDF97-FBFA-4A27-98A5-355709167D77}"/>
              </a:ext>
            </a:extLst>
          </p:cNvPr>
          <p:cNvSpPr>
            <a:spLocks noGrp="1"/>
          </p:cNvSpPr>
          <p:nvPr>
            <p:ph type="title"/>
          </p:nvPr>
        </p:nvSpPr>
        <p:spPr>
          <a:xfrm>
            <a:off x="457200" y="274638"/>
            <a:ext cx="8229600" cy="418058"/>
          </a:xfrm>
        </p:spPr>
        <p:txBody>
          <a:bodyPr>
            <a:normAutofit fontScale="90000"/>
          </a:bodyPr>
          <a:lstStyle/>
          <a:p>
            <a:r>
              <a:rPr lang="cs-CZ" dirty="0" err="1"/>
              <a:t>Antipsychotics</a:t>
            </a:r>
            <a:endParaRPr lang="cs-CZ" dirty="0"/>
          </a:p>
        </p:txBody>
      </p:sp>
      <p:graphicFrame>
        <p:nvGraphicFramePr>
          <p:cNvPr id="4" name="Tabulka 4">
            <a:extLst>
              <a:ext uri="{FF2B5EF4-FFF2-40B4-BE49-F238E27FC236}">
                <a16:creationId xmlns:a16="http://schemas.microsoft.com/office/drawing/2014/main" id="{2C184618-BDC8-4D2B-92AB-1588B7204A23}"/>
              </a:ext>
            </a:extLst>
          </p:cNvPr>
          <p:cNvGraphicFramePr>
            <a:graphicFrameLocks noGrp="1"/>
          </p:cNvGraphicFramePr>
          <p:nvPr>
            <p:ph idx="1"/>
            <p:extLst>
              <p:ext uri="{D42A27DB-BD31-4B8C-83A1-F6EECF244321}">
                <p14:modId xmlns:p14="http://schemas.microsoft.com/office/powerpoint/2010/main" val="1191228315"/>
              </p:ext>
            </p:extLst>
          </p:nvPr>
        </p:nvGraphicFramePr>
        <p:xfrm>
          <a:off x="457200" y="1052736"/>
          <a:ext cx="8229600" cy="4297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50996010"/>
                    </a:ext>
                  </a:extLst>
                </a:gridCol>
                <a:gridCol w="4114800">
                  <a:extLst>
                    <a:ext uri="{9D8B030D-6E8A-4147-A177-3AD203B41FA5}">
                      <a16:colId xmlns:a16="http://schemas.microsoft.com/office/drawing/2014/main" val="3513911289"/>
                    </a:ext>
                  </a:extLst>
                </a:gridCol>
              </a:tblGrid>
              <a:tr h="360040">
                <a:tc>
                  <a:txBody>
                    <a:bodyPr/>
                    <a:lstStyle/>
                    <a:p>
                      <a:r>
                        <a:rPr lang="cs-CZ" dirty="0" err="1"/>
                        <a:t>First</a:t>
                      </a:r>
                      <a:r>
                        <a:rPr lang="cs-CZ" dirty="0"/>
                        <a:t> </a:t>
                      </a:r>
                      <a:r>
                        <a:rPr lang="cs-CZ" dirty="0" err="1"/>
                        <a:t>generation</a:t>
                      </a:r>
                      <a:endParaRPr lang="cs-CZ" dirty="0"/>
                    </a:p>
                  </a:txBody>
                  <a:tcPr/>
                </a:tc>
                <a:tc>
                  <a:txBody>
                    <a:bodyPr/>
                    <a:lstStyle/>
                    <a:p>
                      <a:r>
                        <a:rPr lang="cs-CZ" dirty="0"/>
                        <a:t>Second </a:t>
                      </a:r>
                      <a:r>
                        <a:rPr lang="cs-CZ" dirty="0" err="1"/>
                        <a:t>generation</a:t>
                      </a:r>
                      <a:endParaRPr lang="cs-CZ" dirty="0"/>
                    </a:p>
                  </a:txBody>
                  <a:tcPr/>
                </a:tc>
                <a:extLst>
                  <a:ext uri="{0D108BD9-81ED-4DB2-BD59-A6C34878D82A}">
                    <a16:rowId xmlns:a16="http://schemas.microsoft.com/office/drawing/2014/main" val="1737042274"/>
                  </a:ext>
                </a:extLst>
              </a:tr>
              <a:tr h="2849579">
                <a:tc>
                  <a:txBody>
                    <a:bodyPr/>
                    <a:lstStyle/>
                    <a:p>
                      <a:r>
                        <a:rPr lang="cs-CZ" dirty="0"/>
                        <a:t>- </a:t>
                      </a:r>
                      <a:r>
                        <a:rPr lang="cs-CZ" dirty="0" err="1"/>
                        <a:t>Typical</a:t>
                      </a:r>
                      <a:r>
                        <a:rPr lang="cs-CZ" dirty="0"/>
                        <a:t>, </a:t>
                      </a:r>
                      <a:r>
                        <a:rPr lang="cs-CZ" dirty="0" err="1"/>
                        <a:t>traditional</a:t>
                      </a:r>
                      <a:endParaRPr lang="cs-CZ" dirty="0"/>
                    </a:p>
                    <a:p>
                      <a:r>
                        <a:rPr lang="cs-CZ" dirty="0"/>
                        <a:t>- Cause more </a:t>
                      </a:r>
                      <a:r>
                        <a:rPr lang="cs-CZ" dirty="0" err="1"/>
                        <a:t>extrapyramidal</a:t>
                      </a:r>
                      <a:r>
                        <a:rPr lang="cs-CZ" dirty="0"/>
                        <a:t> and       </a:t>
                      </a:r>
                      <a:r>
                        <a:rPr lang="cs-CZ" dirty="0" err="1"/>
                        <a:t>probably</a:t>
                      </a:r>
                      <a:r>
                        <a:rPr lang="cs-CZ" dirty="0"/>
                        <a:t> </a:t>
                      </a:r>
                      <a:r>
                        <a:rPr lang="cs-CZ" dirty="0" err="1"/>
                        <a:t>cardial</a:t>
                      </a:r>
                      <a:r>
                        <a:rPr lang="cs-CZ" dirty="0"/>
                        <a:t> </a:t>
                      </a:r>
                      <a:r>
                        <a:rPr lang="cs-CZ" dirty="0" err="1"/>
                        <a:t>side</a:t>
                      </a:r>
                      <a:r>
                        <a:rPr lang="cs-CZ" dirty="0"/>
                        <a:t> </a:t>
                      </a:r>
                      <a:r>
                        <a:rPr lang="cs-CZ" dirty="0" err="1"/>
                        <a:t>effects</a:t>
                      </a:r>
                      <a:r>
                        <a:rPr lang="cs-CZ" dirty="0"/>
                        <a:t> </a:t>
                      </a:r>
                    </a:p>
                    <a:p>
                      <a:pPr marL="285750" indent="-285750">
                        <a:buFontTx/>
                        <a:buChar char="-"/>
                      </a:pPr>
                      <a:r>
                        <a:rPr lang="cs-CZ" dirty="0"/>
                        <a:t>Are </a:t>
                      </a:r>
                      <a:r>
                        <a:rPr lang="cs-CZ" dirty="0" err="1"/>
                        <a:t>effective</a:t>
                      </a:r>
                      <a:r>
                        <a:rPr lang="cs-CZ" dirty="0"/>
                        <a:t> to positive </a:t>
                      </a:r>
                      <a:r>
                        <a:rPr lang="cs-CZ" dirty="0" err="1"/>
                        <a:t>symptoms</a:t>
                      </a:r>
                      <a:endParaRPr lang="cs-CZ" dirty="0"/>
                    </a:p>
                    <a:p>
                      <a:pPr marL="285750" indent="-285750">
                        <a:buFontTx/>
                        <a:buChar char="-"/>
                      </a:pPr>
                      <a:r>
                        <a:rPr lang="cs-CZ" dirty="0"/>
                        <a:t>Are </a:t>
                      </a:r>
                      <a:r>
                        <a:rPr lang="cs-CZ" dirty="0" err="1"/>
                        <a:t>less</a:t>
                      </a:r>
                      <a:r>
                        <a:rPr lang="cs-CZ" dirty="0"/>
                        <a:t> </a:t>
                      </a:r>
                      <a:r>
                        <a:rPr lang="cs-CZ" dirty="0" err="1"/>
                        <a:t>prescribed</a:t>
                      </a:r>
                      <a:endParaRPr lang="cs-CZ" dirty="0"/>
                    </a:p>
                    <a:p>
                      <a:pPr marL="285750" indent="-285750">
                        <a:buFontTx/>
                        <a:buChar char="-"/>
                      </a:pPr>
                      <a:r>
                        <a:rPr lang="cs-CZ" dirty="0" err="1"/>
                        <a:t>We</a:t>
                      </a:r>
                      <a:r>
                        <a:rPr lang="cs-CZ" dirty="0"/>
                        <a:t> </a:t>
                      </a:r>
                      <a:r>
                        <a:rPr lang="cs-CZ" dirty="0" err="1"/>
                        <a:t>discovered</a:t>
                      </a:r>
                      <a:r>
                        <a:rPr lang="cs-CZ" dirty="0"/>
                        <a:t> and </a:t>
                      </a:r>
                      <a:r>
                        <a:rPr lang="cs-CZ" dirty="0" err="1"/>
                        <a:t>used</a:t>
                      </a:r>
                      <a:r>
                        <a:rPr lang="cs-CZ" dirty="0"/>
                        <a:t> </a:t>
                      </a:r>
                      <a:r>
                        <a:rPr lang="cs-CZ" dirty="0" err="1"/>
                        <a:t>earlier</a:t>
                      </a:r>
                      <a:r>
                        <a:rPr lang="cs-CZ" dirty="0"/>
                        <a:t> (</a:t>
                      </a:r>
                      <a:r>
                        <a:rPr lang="cs-CZ" dirty="0" err="1"/>
                        <a:t>late</a:t>
                      </a:r>
                      <a:r>
                        <a:rPr lang="cs-CZ" dirty="0"/>
                        <a:t> 60´s, 70´s)</a:t>
                      </a:r>
                    </a:p>
                    <a:p>
                      <a:endParaRPr lang="cs-CZ" dirty="0">
                        <a:solidFill>
                          <a:srgbClr val="00B050"/>
                        </a:solidFill>
                      </a:endParaRPr>
                    </a:p>
                    <a:p>
                      <a:endParaRPr lang="cs-CZ" dirty="0">
                        <a:solidFill>
                          <a:srgbClr val="00B050"/>
                        </a:solidFill>
                      </a:endParaRPr>
                    </a:p>
                    <a:p>
                      <a:r>
                        <a:rPr lang="cs-CZ" dirty="0">
                          <a:solidFill>
                            <a:srgbClr val="00B050"/>
                          </a:solidFill>
                        </a:rPr>
                        <a:t>haloperidol, </a:t>
                      </a:r>
                      <a:r>
                        <a:rPr lang="cs-CZ" dirty="0" err="1">
                          <a:solidFill>
                            <a:srgbClr val="00B050"/>
                          </a:solidFill>
                        </a:rPr>
                        <a:t>zuklopenthixol</a:t>
                      </a:r>
                      <a:r>
                        <a:rPr lang="cs-CZ" dirty="0">
                          <a:solidFill>
                            <a:srgbClr val="00B050"/>
                          </a:solidFill>
                        </a:rPr>
                        <a:t>, </a:t>
                      </a:r>
                      <a:r>
                        <a:rPr lang="cs-CZ" dirty="0" err="1">
                          <a:solidFill>
                            <a:srgbClr val="00B050"/>
                          </a:solidFill>
                        </a:rPr>
                        <a:t>melperone</a:t>
                      </a:r>
                      <a:r>
                        <a:rPr lang="cs-CZ" dirty="0">
                          <a:solidFill>
                            <a:srgbClr val="00B050"/>
                          </a:solidFill>
                        </a:rPr>
                        <a:t>, </a:t>
                      </a:r>
                      <a:r>
                        <a:rPr lang="cs-CZ" dirty="0" err="1">
                          <a:solidFill>
                            <a:srgbClr val="00B050"/>
                          </a:solidFill>
                        </a:rPr>
                        <a:t>chlopromazine</a:t>
                      </a:r>
                      <a:r>
                        <a:rPr lang="cs-CZ" dirty="0">
                          <a:solidFill>
                            <a:srgbClr val="00B050"/>
                          </a:solidFill>
                        </a:rPr>
                        <a:t>, </a:t>
                      </a:r>
                      <a:r>
                        <a:rPr lang="cs-CZ" dirty="0" err="1">
                          <a:solidFill>
                            <a:srgbClr val="00B050"/>
                          </a:solidFill>
                        </a:rPr>
                        <a:t>fluphenazine</a:t>
                      </a:r>
                      <a:r>
                        <a:rPr lang="cs-CZ" dirty="0">
                          <a:solidFill>
                            <a:srgbClr val="00B050"/>
                          </a:solidFill>
                        </a:rPr>
                        <a:t>, </a:t>
                      </a:r>
                      <a:r>
                        <a:rPr lang="cs-CZ" dirty="0" err="1">
                          <a:solidFill>
                            <a:srgbClr val="00B050"/>
                          </a:solidFill>
                        </a:rPr>
                        <a:t>chlorprothixen</a:t>
                      </a:r>
                      <a:r>
                        <a:rPr lang="cs-CZ" dirty="0">
                          <a:solidFill>
                            <a:srgbClr val="00B050"/>
                          </a:solidFill>
                        </a:rPr>
                        <a:t>, </a:t>
                      </a:r>
                      <a:r>
                        <a:rPr lang="cs-CZ" dirty="0" err="1">
                          <a:solidFill>
                            <a:srgbClr val="00B050"/>
                          </a:solidFill>
                        </a:rPr>
                        <a:t>levomepromazine</a:t>
                      </a:r>
                      <a:r>
                        <a:rPr lang="cs-CZ" dirty="0">
                          <a:solidFill>
                            <a:srgbClr val="00B050"/>
                          </a:solidFill>
                        </a:rPr>
                        <a:t>, …</a:t>
                      </a:r>
                    </a:p>
                  </a:txBody>
                  <a:tcPr/>
                </a:tc>
                <a:tc>
                  <a:txBody>
                    <a:bodyPr/>
                    <a:lstStyle/>
                    <a:p>
                      <a:r>
                        <a:rPr lang="cs-CZ" dirty="0"/>
                        <a:t>-    </a:t>
                      </a:r>
                      <a:r>
                        <a:rPr lang="cs-CZ" dirty="0" err="1"/>
                        <a:t>Atypical</a:t>
                      </a:r>
                      <a:r>
                        <a:rPr lang="cs-CZ" dirty="0"/>
                        <a:t>, </a:t>
                      </a:r>
                      <a:r>
                        <a:rPr lang="cs-CZ" dirty="0" err="1"/>
                        <a:t>modern</a:t>
                      </a:r>
                      <a:endParaRPr lang="cs-CZ" dirty="0"/>
                    </a:p>
                    <a:p>
                      <a:pPr marL="285750" indent="-285750">
                        <a:buFontTx/>
                        <a:buChar char="-"/>
                      </a:pPr>
                      <a:r>
                        <a:rPr lang="cs-CZ" dirty="0"/>
                        <a:t>Cause </a:t>
                      </a:r>
                      <a:r>
                        <a:rPr lang="cs-CZ" dirty="0" err="1"/>
                        <a:t>less</a:t>
                      </a:r>
                      <a:r>
                        <a:rPr lang="cs-CZ" dirty="0"/>
                        <a:t> </a:t>
                      </a:r>
                      <a:r>
                        <a:rPr lang="cs-CZ" dirty="0" err="1"/>
                        <a:t>extrapyramidal</a:t>
                      </a:r>
                      <a:r>
                        <a:rPr lang="cs-CZ" dirty="0"/>
                        <a:t> </a:t>
                      </a:r>
                      <a:r>
                        <a:rPr lang="cs-CZ" dirty="0" err="1"/>
                        <a:t>symptoms</a:t>
                      </a:r>
                      <a:endParaRPr lang="cs-CZ" dirty="0"/>
                    </a:p>
                    <a:p>
                      <a:pPr marL="285750" indent="-285750">
                        <a:buFontTx/>
                        <a:buChar char="-"/>
                      </a:pPr>
                      <a:r>
                        <a:rPr lang="cs-CZ" dirty="0"/>
                        <a:t>Are </a:t>
                      </a:r>
                      <a:r>
                        <a:rPr lang="cs-CZ" dirty="0" err="1"/>
                        <a:t>effective</a:t>
                      </a:r>
                      <a:r>
                        <a:rPr lang="cs-CZ" dirty="0"/>
                        <a:t> to positive, </a:t>
                      </a:r>
                      <a:r>
                        <a:rPr lang="cs-CZ" dirty="0" err="1"/>
                        <a:t>probably</a:t>
                      </a:r>
                      <a:r>
                        <a:rPr lang="cs-CZ" dirty="0"/>
                        <a:t> to    </a:t>
                      </a:r>
                    </a:p>
                    <a:p>
                      <a:pPr marL="0" indent="0">
                        <a:buFontTx/>
                        <a:buNone/>
                      </a:pPr>
                      <a:r>
                        <a:rPr lang="cs-CZ" dirty="0"/>
                        <a:t>negative and </a:t>
                      </a:r>
                      <a:r>
                        <a:rPr lang="cs-CZ" dirty="0" err="1"/>
                        <a:t>cognitive</a:t>
                      </a:r>
                      <a:r>
                        <a:rPr lang="cs-CZ" dirty="0"/>
                        <a:t> </a:t>
                      </a:r>
                      <a:r>
                        <a:rPr lang="cs-CZ" dirty="0" err="1"/>
                        <a:t>symptoms</a:t>
                      </a:r>
                      <a:endParaRPr lang="cs-CZ" dirty="0"/>
                    </a:p>
                    <a:p>
                      <a:pPr marL="285750" indent="-285750">
                        <a:buFontTx/>
                        <a:buChar char="-"/>
                      </a:pPr>
                      <a:r>
                        <a:rPr lang="cs-CZ" dirty="0"/>
                        <a:t>Are more </a:t>
                      </a:r>
                      <a:r>
                        <a:rPr lang="cs-CZ" dirty="0" err="1"/>
                        <a:t>prescribed</a:t>
                      </a:r>
                      <a:endParaRPr lang="cs-CZ" dirty="0"/>
                    </a:p>
                    <a:p>
                      <a:pPr marL="285750" indent="-285750">
                        <a:buFontTx/>
                        <a:buChar char="-"/>
                      </a:pPr>
                      <a:r>
                        <a:rPr lang="cs-CZ" dirty="0" err="1"/>
                        <a:t>Usually</a:t>
                      </a:r>
                      <a:r>
                        <a:rPr lang="cs-CZ" dirty="0"/>
                        <a:t> are more </a:t>
                      </a:r>
                      <a:r>
                        <a:rPr lang="cs-CZ" dirty="0" err="1"/>
                        <a:t>expensive</a:t>
                      </a:r>
                      <a:endParaRPr lang="cs-CZ" dirty="0"/>
                    </a:p>
                    <a:p>
                      <a:pPr marL="285750" indent="-285750">
                        <a:buFontTx/>
                        <a:buChar char="-"/>
                      </a:pPr>
                      <a:r>
                        <a:rPr lang="cs-CZ" dirty="0" err="1"/>
                        <a:t>We</a:t>
                      </a:r>
                      <a:r>
                        <a:rPr lang="cs-CZ" dirty="0"/>
                        <a:t> </a:t>
                      </a:r>
                      <a:r>
                        <a:rPr lang="cs-CZ" dirty="0" err="1"/>
                        <a:t>discovered</a:t>
                      </a:r>
                      <a:r>
                        <a:rPr lang="cs-CZ" dirty="0"/>
                        <a:t> (</a:t>
                      </a:r>
                      <a:r>
                        <a:rPr lang="cs-CZ" dirty="0" err="1"/>
                        <a:t>except</a:t>
                      </a:r>
                      <a:r>
                        <a:rPr lang="cs-CZ" dirty="0"/>
                        <a:t> </a:t>
                      </a:r>
                      <a:r>
                        <a:rPr lang="cs-CZ" dirty="0" err="1"/>
                        <a:t>clozapine</a:t>
                      </a:r>
                      <a:r>
                        <a:rPr lang="cs-CZ" dirty="0"/>
                        <a:t>) </a:t>
                      </a:r>
                      <a:r>
                        <a:rPr lang="cs-CZ" dirty="0" err="1"/>
                        <a:t>later</a:t>
                      </a:r>
                      <a:endParaRPr lang="cs-CZ" dirty="0"/>
                    </a:p>
                    <a:p>
                      <a:endParaRPr lang="cs-CZ" dirty="0"/>
                    </a:p>
                    <a:p>
                      <a:endParaRPr lang="cs-CZ" dirty="0"/>
                    </a:p>
                    <a:p>
                      <a:r>
                        <a:rPr lang="cs-CZ" dirty="0" err="1">
                          <a:solidFill>
                            <a:srgbClr val="00B050"/>
                          </a:solidFill>
                        </a:rPr>
                        <a:t>risperidone</a:t>
                      </a:r>
                      <a:r>
                        <a:rPr lang="cs-CZ" dirty="0">
                          <a:solidFill>
                            <a:srgbClr val="00B050"/>
                          </a:solidFill>
                        </a:rPr>
                        <a:t>, </a:t>
                      </a:r>
                      <a:r>
                        <a:rPr lang="cs-CZ" dirty="0" err="1">
                          <a:solidFill>
                            <a:srgbClr val="00B050"/>
                          </a:solidFill>
                        </a:rPr>
                        <a:t>paliperidone</a:t>
                      </a:r>
                      <a:r>
                        <a:rPr lang="cs-CZ" dirty="0">
                          <a:solidFill>
                            <a:srgbClr val="00B050"/>
                          </a:solidFill>
                        </a:rPr>
                        <a:t>, </a:t>
                      </a:r>
                      <a:r>
                        <a:rPr lang="cs-CZ" dirty="0" err="1">
                          <a:solidFill>
                            <a:srgbClr val="00B050"/>
                          </a:solidFill>
                        </a:rPr>
                        <a:t>olanzapine</a:t>
                      </a:r>
                      <a:r>
                        <a:rPr lang="cs-CZ" dirty="0">
                          <a:solidFill>
                            <a:srgbClr val="00B050"/>
                          </a:solidFill>
                        </a:rPr>
                        <a:t>, </a:t>
                      </a:r>
                      <a:r>
                        <a:rPr lang="cs-CZ" dirty="0" err="1">
                          <a:solidFill>
                            <a:srgbClr val="00B050"/>
                          </a:solidFill>
                        </a:rPr>
                        <a:t>quetiapine</a:t>
                      </a:r>
                      <a:r>
                        <a:rPr lang="cs-CZ" dirty="0">
                          <a:solidFill>
                            <a:srgbClr val="00B050"/>
                          </a:solidFill>
                        </a:rPr>
                        <a:t>, </a:t>
                      </a:r>
                      <a:r>
                        <a:rPr lang="cs-CZ" dirty="0" err="1">
                          <a:solidFill>
                            <a:srgbClr val="00B050"/>
                          </a:solidFill>
                        </a:rPr>
                        <a:t>clozapine</a:t>
                      </a:r>
                      <a:r>
                        <a:rPr lang="cs-CZ" dirty="0">
                          <a:solidFill>
                            <a:srgbClr val="00B050"/>
                          </a:solidFill>
                        </a:rPr>
                        <a:t>, </a:t>
                      </a:r>
                      <a:r>
                        <a:rPr lang="cs-CZ" dirty="0" err="1">
                          <a:solidFill>
                            <a:srgbClr val="00B050"/>
                          </a:solidFill>
                        </a:rPr>
                        <a:t>amisulpride</a:t>
                      </a:r>
                      <a:r>
                        <a:rPr lang="cs-CZ" dirty="0">
                          <a:solidFill>
                            <a:srgbClr val="00B050"/>
                          </a:solidFill>
                        </a:rPr>
                        <a:t>, </a:t>
                      </a:r>
                      <a:r>
                        <a:rPr lang="cs-CZ" dirty="0" err="1">
                          <a:solidFill>
                            <a:srgbClr val="00B050"/>
                          </a:solidFill>
                        </a:rPr>
                        <a:t>aripiprazol</a:t>
                      </a:r>
                      <a:r>
                        <a:rPr lang="cs-CZ" dirty="0">
                          <a:solidFill>
                            <a:srgbClr val="00B050"/>
                          </a:solidFill>
                        </a:rPr>
                        <a:t>, </a:t>
                      </a:r>
                      <a:r>
                        <a:rPr lang="cs-CZ" dirty="0" err="1">
                          <a:solidFill>
                            <a:srgbClr val="00B050"/>
                          </a:solidFill>
                        </a:rPr>
                        <a:t>cariprazine</a:t>
                      </a:r>
                      <a:endParaRPr lang="cs-CZ" dirty="0">
                        <a:solidFill>
                          <a:srgbClr val="00B050"/>
                        </a:solidFill>
                      </a:endParaRPr>
                    </a:p>
                    <a:p>
                      <a:endParaRPr lang="cs-CZ" dirty="0"/>
                    </a:p>
                    <a:p>
                      <a:endParaRPr lang="cs-CZ" dirty="0"/>
                    </a:p>
                  </a:txBody>
                  <a:tcPr/>
                </a:tc>
                <a:extLst>
                  <a:ext uri="{0D108BD9-81ED-4DB2-BD59-A6C34878D82A}">
                    <a16:rowId xmlns:a16="http://schemas.microsoft.com/office/drawing/2014/main" val="1622540999"/>
                  </a:ext>
                </a:extLst>
              </a:tr>
            </a:tbl>
          </a:graphicData>
        </a:graphic>
      </p:graphicFrame>
      <p:sp>
        <p:nvSpPr>
          <p:cNvPr id="6" name="TextovéPole 5">
            <a:extLst>
              <a:ext uri="{FF2B5EF4-FFF2-40B4-BE49-F238E27FC236}">
                <a16:creationId xmlns:a16="http://schemas.microsoft.com/office/drawing/2014/main" id="{4C59B85E-032F-42F1-8556-F727C27ED8AC}"/>
              </a:ext>
            </a:extLst>
          </p:cNvPr>
          <p:cNvSpPr txBox="1"/>
          <p:nvPr/>
        </p:nvSpPr>
        <p:spPr>
          <a:xfrm>
            <a:off x="539552" y="5301208"/>
            <a:ext cx="8147248" cy="923330"/>
          </a:xfrm>
          <a:prstGeom prst="rect">
            <a:avLst/>
          </a:prstGeom>
          <a:noFill/>
        </p:spPr>
        <p:txBody>
          <a:bodyPr wrap="square" rtlCol="0">
            <a:spAutoFit/>
          </a:bodyPr>
          <a:lstStyle/>
          <a:p>
            <a:r>
              <a:rPr lang="cs-CZ" dirty="0" err="1"/>
              <a:t>Is</a:t>
            </a:r>
            <a:r>
              <a:rPr lang="cs-CZ" dirty="0"/>
              <a:t> not </a:t>
            </a:r>
            <a:r>
              <a:rPr lang="cs-CZ" dirty="0" err="1"/>
              <a:t>easy</a:t>
            </a:r>
            <a:r>
              <a:rPr lang="cs-CZ" dirty="0"/>
              <a:t> to </a:t>
            </a:r>
            <a:r>
              <a:rPr lang="cs-CZ" dirty="0" err="1"/>
              <a:t>characterise</a:t>
            </a:r>
            <a:r>
              <a:rPr lang="cs-CZ" dirty="0"/>
              <a:t> </a:t>
            </a:r>
            <a:r>
              <a:rPr lang="cs-CZ" dirty="0" err="1"/>
              <a:t>all</a:t>
            </a:r>
            <a:r>
              <a:rPr lang="cs-CZ" dirty="0"/>
              <a:t> </a:t>
            </a:r>
            <a:r>
              <a:rPr lang="cs-CZ" dirty="0" err="1"/>
              <a:t>the</a:t>
            </a:r>
            <a:r>
              <a:rPr lang="cs-CZ" dirty="0"/>
              <a:t> </a:t>
            </a:r>
            <a:r>
              <a:rPr lang="cs-CZ" dirty="0" err="1"/>
              <a:t>first</a:t>
            </a:r>
            <a:r>
              <a:rPr lang="cs-CZ" dirty="0"/>
              <a:t> </a:t>
            </a:r>
            <a:r>
              <a:rPr lang="cs-CZ" dirty="0" err="1"/>
              <a:t>generation</a:t>
            </a:r>
            <a:r>
              <a:rPr lang="cs-CZ" dirty="0"/>
              <a:t> </a:t>
            </a:r>
            <a:r>
              <a:rPr lang="cs-CZ" dirty="0" err="1"/>
              <a:t>according</a:t>
            </a:r>
            <a:r>
              <a:rPr lang="cs-CZ" dirty="0"/>
              <a:t> to </a:t>
            </a:r>
            <a:r>
              <a:rPr lang="cs-CZ" dirty="0" err="1"/>
              <a:t>all</a:t>
            </a:r>
            <a:r>
              <a:rPr lang="cs-CZ" dirty="0"/>
              <a:t> </a:t>
            </a:r>
            <a:r>
              <a:rPr lang="cs-CZ" dirty="0" err="1"/>
              <a:t>the</a:t>
            </a:r>
            <a:r>
              <a:rPr lang="cs-CZ" dirty="0"/>
              <a:t> second </a:t>
            </a:r>
            <a:r>
              <a:rPr lang="cs-CZ" dirty="0" err="1"/>
              <a:t>one</a:t>
            </a:r>
            <a:r>
              <a:rPr lang="cs-CZ" dirty="0"/>
              <a:t>, </a:t>
            </a:r>
            <a:r>
              <a:rPr lang="cs-CZ" dirty="0" err="1"/>
              <a:t>because</a:t>
            </a:r>
            <a:r>
              <a:rPr lang="cs-CZ" dirty="0"/>
              <a:t> </a:t>
            </a:r>
            <a:r>
              <a:rPr lang="cs-CZ" dirty="0" err="1"/>
              <a:t>there</a:t>
            </a:r>
            <a:r>
              <a:rPr lang="cs-CZ" dirty="0"/>
              <a:t> are big </a:t>
            </a:r>
            <a:r>
              <a:rPr lang="cs-CZ" dirty="0" err="1"/>
              <a:t>differences</a:t>
            </a:r>
            <a:r>
              <a:rPr lang="cs-CZ" dirty="0"/>
              <a:t> (in </a:t>
            </a:r>
            <a:r>
              <a:rPr lang="cs-CZ" dirty="0" err="1"/>
              <a:t>usage</a:t>
            </a:r>
            <a:r>
              <a:rPr lang="cs-CZ" dirty="0"/>
              <a:t>, </a:t>
            </a:r>
            <a:r>
              <a:rPr lang="cs-CZ" dirty="0" err="1"/>
              <a:t>sife</a:t>
            </a:r>
            <a:r>
              <a:rPr lang="cs-CZ" dirty="0"/>
              <a:t> </a:t>
            </a:r>
            <a:r>
              <a:rPr lang="cs-CZ" dirty="0" err="1"/>
              <a:t>effects</a:t>
            </a:r>
            <a:r>
              <a:rPr lang="cs-CZ" dirty="0"/>
              <a:t>, </a:t>
            </a:r>
            <a:r>
              <a:rPr lang="cs-CZ" dirty="0" err="1"/>
              <a:t>effectivity</a:t>
            </a:r>
            <a:r>
              <a:rPr lang="cs-CZ" dirty="0"/>
              <a:t>..) </a:t>
            </a:r>
            <a:r>
              <a:rPr lang="cs-CZ" dirty="0" err="1"/>
              <a:t>among</a:t>
            </a:r>
            <a:r>
              <a:rPr lang="cs-CZ" dirty="0"/>
              <a:t> </a:t>
            </a:r>
            <a:r>
              <a:rPr lang="cs-CZ" dirty="0" err="1"/>
              <a:t>concrete</a:t>
            </a:r>
            <a:r>
              <a:rPr lang="cs-CZ" dirty="0"/>
              <a:t> </a:t>
            </a:r>
            <a:r>
              <a:rPr lang="cs-CZ" dirty="0" err="1"/>
              <a:t>antipsychotics</a:t>
            </a:r>
            <a:r>
              <a:rPr lang="cs-CZ" dirty="0"/>
              <a:t> in </a:t>
            </a:r>
            <a:r>
              <a:rPr lang="cs-CZ" dirty="0" err="1"/>
              <a:t>both</a:t>
            </a:r>
            <a:r>
              <a:rPr lang="cs-CZ" dirty="0"/>
              <a:t> </a:t>
            </a:r>
            <a:r>
              <a:rPr lang="cs-CZ" dirty="0" err="1"/>
              <a:t>groups</a:t>
            </a:r>
            <a:r>
              <a:rPr lang="cs-CZ" dirty="0"/>
              <a:t>. </a:t>
            </a:r>
          </a:p>
        </p:txBody>
      </p:sp>
    </p:spTree>
    <p:extLst>
      <p:ext uri="{BB962C8B-B14F-4D97-AF65-F5344CB8AC3E}">
        <p14:creationId xmlns:p14="http://schemas.microsoft.com/office/powerpoint/2010/main" val="366222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0C1B42-B6A3-4539-BC58-CE2A91A4345E}"/>
              </a:ext>
            </a:extLst>
          </p:cNvPr>
          <p:cNvSpPr>
            <a:spLocks noGrp="1"/>
          </p:cNvSpPr>
          <p:nvPr>
            <p:ph type="title"/>
          </p:nvPr>
        </p:nvSpPr>
        <p:spPr>
          <a:xfrm>
            <a:off x="457200" y="274638"/>
            <a:ext cx="8229600" cy="706090"/>
          </a:xfrm>
        </p:spPr>
        <p:txBody>
          <a:bodyPr>
            <a:normAutofit fontScale="90000"/>
          </a:bodyPr>
          <a:lstStyle/>
          <a:p>
            <a:r>
              <a:rPr lang="cs-CZ" dirty="0" err="1"/>
              <a:t>First</a:t>
            </a:r>
            <a:r>
              <a:rPr lang="cs-CZ" dirty="0"/>
              <a:t> </a:t>
            </a:r>
            <a:r>
              <a:rPr lang="cs-CZ" dirty="0" err="1"/>
              <a:t>episode</a:t>
            </a:r>
            <a:endParaRPr lang="cs-CZ" dirty="0"/>
          </a:p>
        </p:txBody>
      </p:sp>
      <p:sp>
        <p:nvSpPr>
          <p:cNvPr id="3" name="Zástupný obsah 2">
            <a:extLst>
              <a:ext uri="{FF2B5EF4-FFF2-40B4-BE49-F238E27FC236}">
                <a16:creationId xmlns:a16="http://schemas.microsoft.com/office/drawing/2014/main" id="{13B1C1AE-BF05-446E-9ED4-3D7963F09985}"/>
              </a:ext>
            </a:extLst>
          </p:cNvPr>
          <p:cNvSpPr>
            <a:spLocks noGrp="1"/>
          </p:cNvSpPr>
          <p:nvPr>
            <p:ph idx="1"/>
          </p:nvPr>
        </p:nvSpPr>
        <p:spPr>
          <a:xfrm>
            <a:off x="457200" y="1268760"/>
            <a:ext cx="8291264" cy="5314602"/>
          </a:xfrm>
        </p:spPr>
        <p:txBody>
          <a:bodyPr>
            <a:normAutofit fontScale="92500" lnSpcReduction="20000"/>
          </a:bodyPr>
          <a:lstStyle/>
          <a:p>
            <a:pPr>
              <a:lnSpc>
                <a:spcPct val="110000"/>
              </a:lnSpc>
            </a:pPr>
            <a:r>
              <a:rPr lang="cs-CZ" dirty="0" err="1"/>
              <a:t>Usually</a:t>
            </a:r>
            <a:r>
              <a:rPr lang="cs-CZ" dirty="0"/>
              <a:t> </a:t>
            </a:r>
            <a:r>
              <a:rPr lang="cs-CZ" dirty="0" err="1"/>
              <a:t>they</a:t>
            </a:r>
            <a:r>
              <a:rPr lang="cs-CZ" dirty="0"/>
              <a:t> </a:t>
            </a:r>
            <a:r>
              <a:rPr lang="cs-CZ" dirty="0" err="1"/>
              <a:t>need</a:t>
            </a:r>
            <a:r>
              <a:rPr lang="cs-CZ" dirty="0"/>
              <a:t> </a:t>
            </a:r>
            <a:r>
              <a:rPr lang="cs-CZ" dirty="0" err="1">
                <a:solidFill>
                  <a:srgbClr val="FF0000"/>
                </a:solidFill>
              </a:rPr>
              <a:t>hospitalization</a:t>
            </a:r>
            <a:r>
              <a:rPr lang="cs-CZ" dirty="0"/>
              <a:t>, </a:t>
            </a:r>
            <a:r>
              <a:rPr lang="cs-CZ" dirty="0" err="1"/>
              <a:t>only</a:t>
            </a:r>
            <a:r>
              <a:rPr lang="cs-CZ" dirty="0"/>
              <a:t> </a:t>
            </a:r>
            <a:r>
              <a:rPr lang="cs-CZ" dirty="0" err="1"/>
              <a:t>rarely</a:t>
            </a:r>
            <a:r>
              <a:rPr lang="cs-CZ" dirty="0"/>
              <a:t> </a:t>
            </a:r>
            <a:r>
              <a:rPr lang="cs-CZ" dirty="0" err="1"/>
              <a:t>can</a:t>
            </a:r>
            <a:r>
              <a:rPr lang="cs-CZ" dirty="0"/>
              <a:t> </a:t>
            </a:r>
            <a:r>
              <a:rPr lang="cs-CZ" dirty="0" err="1"/>
              <a:t>be</a:t>
            </a:r>
            <a:r>
              <a:rPr lang="cs-CZ" dirty="0"/>
              <a:t> </a:t>
            </a:r>
            <a:r>
              <a:rPr lang="cs-CZ" dirty="0" err="1"/>
              <a:t>treated</a:t>
            </a:r>
            <a:r>
              <a:rPr lang="cs-CZ" dirty="0"/>
              <a:t> </a:t>
            </a:r>
            <a:r>
              <a:rPr lang="cs-CZ" dirty="0" err="1"/>
              <a:t>outpatiently</a:t>
            </a:r>
            <a:r>
              <a:rPr lang="cs-CZ" dirty="0"/>
              <a:t>.</a:t>
            </a:r>
          </a:p>
          <a:p>
            <a:pPr>
              <a:lnSpc>
                <a:spcPct val="110000"/>
              </a:lnSpc>
            </a:pPr>
            <a:r>
              <a:rPr lang="cs-CZ" dirty="0" err="1"/>
              <a:t>Antipsychotics</a:t>
            </a:r>
            <a:r>
              <a:rPr lang="cs-CZ" dirty="0"/>
              <a:t> are </a:t>
            </a:r>
            <a:r>
              <a:rPr lang="cs-CZ" dirty="0" err="1"/>
              <a:t>immediately</a:t>
            </a:r>
            <a:r>
              <a:rPr lang="cs-CZ" dirty="0"/>
              <a:t> </a:t>
            </a:r>
            <a:r>
              <a:rPr lang="cs-CZ" dirty="0" err="1"/>
              <a:t>used</a:t>
            </a:r>
            <a:r>
              <a:rPr lang="cs-CZ" dirty="0"/>
              <a:t> – in </a:t>
            </a:r>
            <a:r>
              <a:rPr lang="cs-CZ" dirty="0" err="1"/>
              <a:t>the</a:t>
            </a:r>
            <a:r>
              <a:rPr lang="cs-CZ" dirty="0"/>
              <a:t> </a:t>
            </a:r>
            <a:r>
              <a:rPr lang="cs-CZ" dirty="0" err="1"/>
              <a:t>form</a:t>
            </a:r>
            <a:r>
              <a:rPr lang="cs-CZ" dirty="0"/>
              <a:t> </a:t>
            </a:r>
            <a:r>
              <a:rPr lang="cs-CZ" dirty="0" err="1"/>
              <a:t>of</a:t>
            </a:r>
            <a:r>
              <a:rPr lang="cs-CZ" dirty="0"/>
              <a:t> </a:t>
            </a:r>
            <a:r>
              <a:rPr lang="cs-CZ" dirty="0" err="1"/>
              <a:t>acute</a:t>
            </a:r>
            <a:r>
              <a:rPr lang="cs-CZ" dirty="0"/>
              <a:t> </a:t>
            </a:r>
            <a:r>
              <a:rPr lang="cs-CZ" dirty="0" err="1"/>
              <a:t>intramuscular</a:t>
            </a:r>
            <a:r>
              <a:rPr lang="cs-CZ" dirty="0"/>
              <a:t> </a:t>
            </a:r>
            <a:r>
              <a:rPr lang="cs-CZ" dirty="0" err="1"/>
              <a:t>injections</a:t>
            </a:r>
            <a:r>
              <a:rPr lang="cs-CZ" dirty="0"/>
              <a:t> </a:t>
            </a:r>
            <a:r>
              <a:rPr lang="cs-CZ" dirty="0" err="1"/>
              <a:t>or</a:t>
            </a:r>
            <a:r>
              <a:rPr lang="cs-CZ" dirty="0"/>
              <a:t> in </a:t>
            </a:r>
            <a:r>
              <a:rPr lang="cs-CZ" dirty="0" err="1"/>
              <a:t>peroral</a:t>
            </a:r>
            <a:r>
              <a:rPr lang="cs-CZ" dirty="0"/>
              <a:t> </a:t>
            </a:r>
            <a:r>
              <a:rPr lang="cs-CZ" dirty="0" err="1"/>
              <a:t>form</a:t>
            </a:r>
            <a:r>
              <a:rPr lang="cs-CZ" dirty="0"/>
              <a:t>. </a:t>
            </a:r>
            <a:r>
              <a:rPr lang="cs-CZ" sz="1300" i="1" dirty="0">
                <a:solidFill>
                  <a:srgbClr val="00B050"/>
                </a:solidFill>
              </a:rPr>
              <a:t>(</a:t>
            </a:r>
            <a:r>
              <a:rPr lang="cs-CZ" sz="1300" i="1" dirty="0" err="1">
                <a:solidFill>
                  <a:srgbClr val="00B050"/>
                </a:solidFill>
              </a:rPr>
              <a:t>Examples</a:t>
            </a:r>
            <a:r>
              <a:rPr lang="cs-CZ" sz="1300" i="1" dirty="0">
                <a:solidFill>
                  <a:srgbClr val="00B050"/>
                </a:solidFill>
              </a:rPr>
              <a:t> </a:t>
            </a:r>
            <a:r>
              <a:rPr lang="cs-CZ" sz="1300" i="1" dirty="0" err="1">
                <a:solidFill>
                  <a:srgbClr val="00B050"/>
                </a:solidFill>
              </a:rPr>
              <a:t>of</a:t>
            </a:r>
            <a:r>
              <a:rPr lang="cs-CZ" sz="1300" i="1" dirty="0">
                <a:solidFill>
                  <a:srgbClr val="00B050"/>
                </a:solidFill>
              </a:rPr>
              <a:t> </a:t>
            </a:r>
            <a:r>
              <a:rPr lang="cs-CZ" sz="1300" i="1" dirty="0" err="1">
                <a:solidFill>
                  <a:srgbClr val="00B050"/>
                </a:solidFill>
              </a:rPr>
              <a:t>i.m</a:t>
            </a:r>
            <a:r>
              <a:rPr lang="cs-CZ" sz="1300" i="1" dirty="0">
                <a:solidFill>
                  <a:srgbClr val="00B050"/>
                </a:solidFill>
              </a:rPr>
              <a:t>. </a:t>
            </a:r>
            <a:r>
              <a:rPr lang="cs-CZ" sz="1300" i="1" dirty="0" err="1">
                <a:solidFill>
                  <a:srgbClr val="00B050"/>
                </a:solidFill>
              </a:rPr>
              <a:t>injections</a:t>
            </a:r>
            <a:r>
              <a:rPr lang="cs-CZ" sz="1300" i="1" dirty="0">
                <a:solidFill>
                  <a:srgbClr val="00B050"/>
                </a:solidFill>
              </a:rPr>
              <a:t>: </a:t>
            </a:r>
            <a:r>
              <a:rPr lang="cs-CZ" sz="1300" i="1" dirty="0" err="1">
                <a:solidFill>
                  <a:srgbClr val="00B050"/>
                </a:solidFill>
              </a:rPr>
              <a:t>olanzapine</a:t>
            </a:r>
            <a:r>
              <a:rPr lang="cs-CZ" sz="1300" i="1" dirty="0">
                <a:solidFill>
                  <a:srgbClr val="00B050"/>
                </a:solidFill>
              </a:rPr>
              <a:t>, haloperidol, </a:t>
            </a:r>
            <a:r>
              <a:rPr lang="cs-CZ" sz="1300" i="1" dirty="0" err="1">
                <a:solidFill>
                  <a:srgbClr val="00B050"/>
                </a:solidFill>
              </a:rPr>
              <a:t>zuklopenthixol</a:t>
            </a:r>
            <a:r>
              <a:rPr lang="cs-CZ" sz="1300" i="1" dirty="0">
                <a:solidFill>
                  <a:srgbClr val="00B050"/>
                </a:solidFill>
              </a:rPr>
              <a:t>)</a:t>
            </a:r>
          </a:p>
          <a:p>
            <a:pPr>
              <a:lnSpc>
                <a:spcPct val="110000"/>
              </a:lnSpc>
            </a:pPr>
            <a:r>
              <a:rPr lang="cs-CZ" dirty="0" err="1"/>
              <a:t>We</a:t>
            </a:r>
            <a:r>
              <a:rPr lang="cs-CZ" dirty="0"/>
              <a:t> </a:t>
            </a:r>
            <a:r>
              <a:rPr lang="cs-CZ" dirty="0" err="1">
                <a:solidFill>
                  <a:srgbClr val="FF0000"/>
                </a:solidFill>
              </a:rPr>
              <a:t>prefer</a:t>
            </a:r>
            <a:r>
              <a:rPr lang="cs-CZ" dirty="0">
                <a:solidFill>
                  <a:srgbClr val="FF0000"/>
                </a:solidFill>
              </a:rPr>
              <a:t> </a:t>
            </a:r>
            <a:r>
              <a:rPr lang="cs-CZ" dirty="0" err="1">
                <a:solidFill>
                  <a:srgbClr val="FF0000"/>
                </a:solidFill>
              </a:rPr>
              <a:t>monotherapy</a:t>
            </a:r>
            <a:r>
              <a:rPr lang="cs-CZ" dirty="0"/>
              <a:t>.</a:t>
            </a:r>
          </a:p>
          <a:p>
            <a:pPr>
              <a:lnSpc>
                <a:spcPct val="110000"/>
              </a:lnSpc>
            </a:pPr>
            <a:r>
              <a:rPr lang="cs-CZ" dirty="0" err="1"/>
              <a:t>First</a:t>
            </a:r>
            <a:r>
              <a:rPr lang="cs-CZ" dirty="0"/>
              <a:t> </a:t>
            </a:r>
            <a:r>
              <a:rPr lang="cs-CZ" dirty="0" err="1"/>
              <a:t>choice</a:t>
            </a:r>
            <a:r>
              <a:rPr lang="cs-CZ" dirty="0"/>
              <a:t> </a:t>
            </a:r>
            <a:r>
              <a:rPr lang="cs-CZ" dirty="0" err="1"/>
              <a:t>can</a:t>
            </a:r>
            <a:r>
              <a:rPr lang="cs-CZ" dirty="0"/>
              <a:t> use </a:t>
            </a:r>
            <a:r>
              <a:rPr lang="cs-CZ" dirty="0" err="1"/>
              <a:t>almost</a:t>
            </a:r>
            <a:r>
              <a:rPr lang="cs-CZ" dirty="0"/>
              <a:t> any (</a:t>
            </a:r>
            <a:r>
              <a:rPr lang="cs-CZ" dirty="0" err="1"/>
              <a:t>except</a:t>
            </a:r>
            <a:r>
              <a:rPr lang="cs-CZ" dirty="0"/>
              <a:t> </a:t>
            </a:r>
            <a:r>
              <a:rPr lang="cs-CZ" dirty="0" err="1"/>
              <a:t>clozapine</a:t>
            </a:r>
            <a:r>
              <a:rPr lang="cs-CZ" dirty="0"/>
              <a:t>) </a:t>
            </a:r>
            <a:r>
              <a:rPr lang="cs-CZ" dirty="0" err="1"/>
              <a:t>antipsychotic</a:t>
            </a:r>
            <a:r>
              <a:rPr lang="cs-CZ" dirty="0"/>
              <a:t> </a:t>
            </a:r>
            <a:r>
              <a:rPr lang="cs-CZ" dirty="0" err="1"/>
              <a:t>from</a:t>
            </a:r>
            <a:r>
              <a:rPr lang="cs-CZ" dirty="0"/>
              <a:t> </a:t>
            </a:r>
            <a:r>
              <a:rPr lang="cs-CZ" dirty="0" err="1"/>
              <a:t>the</a:t>
            </a:r>
            <a:r>
              <a:rPr lang="cs-CZ" dirty="0"/>
              <a:t> </a:t>
            </a:r>
            <a:r>
              <a:rPr lang="cs-CZ" dirty="0" err="1"/>
              <a:t>first</a:t>
            </a:r>
            <a:r>
              <a:rPr lang="cs-CZ" dirty="0"/>
              <a:t> </a:t>
            </a:r>
            <a:r>
              <a:rPr lang="cs-CZ" dirty="0" err="1"/>
              <a:t>or</a:t>
            </a:r>
            <a:r>
              <a:rPr lang="cs-CZ" dirty="0"/>
              <a:t> second </a:t>
            </a:r>
            <a:r>
              <a:rPr lang="cs-CZ" dirty="0" err="1"/>
              <a:t>generation</a:t>
            </a:r>
            <a:r>
              <a:rPr lang="cs-CZ" dirty="0"/>
              <a:t>, but </a:t>
            </a:r>
            <a:r>
              <a:rPr lang="cs-CZ" dirty="0" err="1"/>
              <a:t>we</a:t>
            </a:r>
            <a:r>
              <a:rPr lang="cs-CZ" dirty="0"/>
              <a:t> </a:t>
            </a:r>
            <a:r>
              <a:rPr lang="cs-CZ" dirty="0" err="1"/>
              <a:t>prefer</a:t>
            </a:r>
            <a:r>
              <a:rPr lang="cs-CZ" dirty="0"/>
              <a:t> </a:t>
            </a:r>
            <a:r>
              <a:rPr lang="cs-CZ" dirty="0">
                <a:solidFill>
                  <a:srgbClr val="FF0000"/>
                </a:solidFill>
              </a:rPr>
              <a:t>second </a:t>
            </a:r>
            <a:r>
              <a:rPr lang="cs-CZ" dirty="0" err="1">
                <a:solidFill>
                  <a:srgbClr val="FF0000"/>
                </a:solidFill>
              </a:rPr>
              <a:t>generation</a:t>
            </a:r>
            <a:r>
              <a:rPr lang="cs-CZ" dirty="0"/>
              <a:t>. </a:t>
            </a:r>
            <a:r>
              <a:rPr lang="cs-CZ" sz="1300" dirty="0">
                <a:solidFill>
                  <a:srgbClr val="00B050"/>
                </a:solidFill>
              </a:rPr>
              <a:t>(</a:t>
            </a:r>
            <a:r>
              <a:rPr lang="cs-CZ" sz="1300" dirty="0" err="1">
                <a:solidFill>
                  <a:srgbClr val="00B050"/>
                </a:solidFill>
              </a:rPr>
              <a:t>for</a:t>
            </a:r>
            <a:r>
              <a:rPr lang="cs-CZ" sz="1300" dirty="0">
                <a:solidFill>
                  <a:srgbClr val="00B050"/>
                </a:solidFill>
              </a:rPr>
              <a:t> </a:t>
            </a:r>
            <a:r>
              <a:rPr lang="cs-CZ" sz="1300" dirty="0" err="1">
                <a:solidFill>
                  <a:srgbClr val="00B050"/>
                </a:solidFill>
              </a:rPr>
              <a:t>example</a:t>
            </a:r>
            <a:r>
              <a:rPr lang="cs-CZ" sz="1300" dirty="0">
                <a:solidFill>
                  <a:srgbClr val="00B050"/>
                </a:solidFill>
              </a:rPr>
              <a:t> risperidon, olanzapin, amisulprid)</a:t>
            </a:r>
          </a:p>
          <a:p>
            <a:pPr>
              <a:lnSpc>
                <a:spcPct val="110000"/>
              </a:lnSpc>
            </a:pPr>
            <a:r>
              <a:rPr lang="cs-CZ" dirty="0" err="1"/>
              <a:t>We</a:t>
            </a:r>
            <a:r>
              <a:rPr lang="cs-CZ" dirty="0"/>
              <a:t> </a:t>
            </a:r>
            <a:r>
              <a:rPr lang="cs-CZ" dirty="0" err="1"/>
              <a:t>should</a:t>
            </a:r>
            <a:r>
              <a:rPr lang="cs-CZ" dirty="0"/>
              <a:t> </a:t>
            </a:r>
            <a:r>
              <a:rPr lang="cs-CZ" dirty="0" err="1"/>
              <a:t>consider</a:t>
            </a:r>
            <a:r>
              <a:rPr lang="cs-CZ" dirty="0"/>
              <a:t> </a:t>
            </a:r>
            <a:r>
              <a:rPr lang="cs-CZ" dirty="0" err="1"/>
              <a:t>side</a:t>
            </a:r>
            <a:r>
              <a:rPr lang="cs-CZ" dirty="0"/>
              <a:t> </a:t>
            </a:r>
            <a:r>
              <a:rPr lang="cs-CZ" dirty="0" err="1"/>
              <a:t>effects</a:t>
            </a:r>
            <a:r>
              <a:rPr lang="cs-CZ" dirty="0"/>
              <a:t> </a:t>
            </a:r>
            <a:r>
              <a:rPr lang="cs-CZ" dirty="0" err="1"/>
              <a:t>of</a:t>
            </a:r>
            <a:r>
              <a:rPr lang="cs-CZ" dirty="0"/>
              <a:t> </a:t>
            </a:r>
            <a:r>
              <a:rPr lang="cs-CZ" dirty="0" err="1"/>
              <a:t>the</a:t>
            </a:r>
            <a:r>
              <a:rPr lang="cs-CZ" dirty="0"/>
              <a:t> </a:t>
            </a:r>
            <a:r>
              <a:rPr lang="cs-CZ" dirty="0" err="1"/>
              <a:t>concrete</a:t>
            </a:r>
            <a:r>
              <a:rPr lang="cs-CZ" dirty="0"/>
              <a:t> </a:t>
            </a:r>
            <a:r>
              <a:rPr lang="cs-CZ" dirty="0" err="1"/>
              <a:t>medication</a:t>
            </a:r>
            <a:r>
              <a:rPr lang="cs-CZ" dirty="0"/>
              <a:t>, </a:t>
            </a:r>
            <a:r>
              <a:rPr lang="cs-CZ" dirty="0" err="1"/>
              <a:t>patient´s</a:t>
            </a:r>
            <a:r>
              <a:rPr lang="cs-CZ" dirty="0"/>
              <a:t> </a:t>
            </a:r>
            <a:r>
              <a:rPr lang="cs-CZ" dirty="0" err="1"/>
              <a:t>other</a:t>
            </a:r>
            <a:r>
              <a:rPr lang="cs-CZ" dirty="0"/>
              <a:t> </a:t>
            </a:r>
            <a:r>
              <a:rPr lang="cs-CZ" dirty="0" err="1"/>
              <a:t>diseases</a:t>
            </a:r>
            <a:r>
              <a:rPr lang="cs-CZ" dirty="0"/>
              <a:t>, …</a:t>
            </a:r>
          </a:p>
        </p:txBody>
      </p:sp>
    </p:spTree>
    <p:extLst>
      <p:ext uri="{BB962C8B-B14F-4D97-AF65-F5344CB8AC3E}">
        <p14:creationId xmlns:p14="http://schemas.microsoft.com/office/powerpoint/2010/main" val="716929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83C68B-9617-41BC-8B53-6E7ABFE2BDAC}"/>
              </a:ext>
            </a:extLst>
          </p:cNvPr>
          <p:cNvSpPr>
            <a:spLocks noGrp="1"/>
          </p:cNvSpPr>
          <p:nvPr>
            <p:ph type="title"/>
          </p:nvPr>
        </p:nvSpPr>
        <p:spPr/>
        <p:txBody>
          <a:bodyPr/>
          <a:lstStyle/>
          <a:p>
            <a:r>
              <a:rPr lang="cs-CZ" dirty="0" err="1"/>
              <a:t>First</a:t>
            </a:r>
            <a:r>
              <a:rPr lang="cs-CZ" dirty="0"/>
              <a:t> </a:t>
            </a:r>
            <a:r>
              <a:rPr lang="cs-CZ" dirty="0" err="1"/>
              <a:t>episode</a:t>
            </a:r>
            <a:r>
              <a:rPr lang="cs-CZ" dirty="0"/>
              <a:t>, </a:t>
            </a:r>
            <a:r>
              <a:rPr lang="cs-CZ" dirty="0" err="1"/>
              <a:t>other</a:t>
            </a:r>
            <a:r>
              <a:rPr lang="cs-CZ" dirty="0"/>
              <a:t> </a:t>
            </a:r>
            <a:r>
              <a:rPr lang="cs-CZ" dirty="0" err="1"/>
              <a:t>acute</a:t>
            </a:r>
            <a:r>
              <a:rPr lang="cs-CZ" dirty="0"/>
              <a:t> </a:t>
            </a:r>
            <a:r>
              <a:rPr lang="cs-CZ" dirty="0" err="1"/>
              <a:t>episode</a:t>
            </a:r>
            <a:endParaRPr lang="cs-CZ" dirty="0"/>
          </a:p>
        </p:txBody>
      </p:sp>
      <p:sp>
        <p:nvSpPr>
          <p:cNvPr id="3" name="Zástupný obsah 2">
            <a:extLst>
              <a:ext uri="{FF2B5EF4-FFF2-40B4-BE49-F238E27FC236}">
                <a16:creationId xmlns:a16="http://schemas.microsoft.com/office/drawing/2014/main" id="{9CE5BB60-1583-449D-AC9A-4782A7038FF0}"/>
              </a:ext>
            </a:extLst>
          </p:cNvPr>
          <p:cNvSpPr>
            <a:spLocks noGrp="1"/>
          </p:cNvSpPr>
          <p:nvPr>
            <p:ph idx="1"/>
          </p:nvPr>
        </p:nvSpPr>
        <p:spPr>
          <a:xfrm>
            <a:off x="457200" y="1600200"/>
            <a:ext cx="8229600" cy="4853136"/>
          </a:xfrm>
        </p:spPr>
        <p:txBody>
          <a:bodyPr>
            <a:normAutofit fontScale="77500" lnSpcReduction="20000"/>
          </a:bodyPr>
          <a:lstStyle/>
          <a:p>
            <a:pPr>
              <a:lnSpc>
                <a:spcPct val="120000"/>
              </a:lnSpc>
            </a:pPr>
            <a:r>
              <a:rPr lang="cs-CZ" dirty="0" err="1"/>
              <a:t>We</a:t>
            </a:r>
            <a:r>
              <a:rPr lang="cs-CZ" dirty="0"/>
              <a:t> </a:t>
            </a:r>
            <a:r>
              <a:rPr lang="cs-CZ" dirty="0" err="1"/>
              <a:t>can</a:t>
            </a:r>
            <a:r>
              <a:rPr lang="cs-CZ" dirty="0"/>
              <a:t> </a:t>
            </a:r>
            <a:r>
              <a:rPr lang="cs-CZ" dirty="0" err="1"/>
              <a:t>observe</a:t>
            </a:r>
            <a:r>
              <a:rPr lang="cs-CZ" dirty="0"/>
              <a:t> </a:t>
            </a:r>
            <a:r>
              <a:rPr lang="cs-CZ" dirty="0" err="1">
                <a:solidFill>
                  <a:srgbClr val="FF0000"/>
                </a:solidFill>
              </a:rPr>
              <a:t>antipsychotic</a:t>
            </a:r>
            <a:r>
              <a:rPr lang="cs-CZ" dirty="0">
                <a:solidFill>
                  <a:srgbClr val="FF0000"/>
                </a:solidFill>
              </a:rPr>
              <a:t> </a:t>
            </a:r>
            <a:r>
              <a:rPr lang="cs-CZ" dirty="0" err="1">
                <a:solidFill>
                  <a:srgbClr val="FF0000"/>
                </a:solidFill>
              </a:rPr>
              <a:t>effect</a:t>
            </a:r>
            <a:r>
              <a:rPr lang="cs-CZ" dirty="0">
                <a:solidFill>
                  <a:srgbClr val="FF0000"/>
                </a:solidFill>
              </a:rPr>
              <a:t> in </a:t>
            </a:r>
            <a:r>
              <a:rPr lang="cs-CZ" dirty="0" err="1">
                <a:solidFill>
                  <a:srgbClr val="FF0000"/>
                </a:solidFill>
              </a:rPr>
              <a:t>at</a:t>
            </a:r>
            <a:r>
              <a:rPr lang="cs-CZ" dirty="0">
                <a:solidFill>
                  <a:srgbClr val="FF0000"/>
                </a:solidFill>
              </a:rPr>
              <a:t> least 2 to 3 </a:t>
            </a:r>
            <a:r>
              <a:rPr lang="cs-CZ" dirty="0" err="1">
                <a:solidFill>
                  <a:srgbClr val="FF0000"/>
                </a:solidFill>
              </a:rPr>
              <a:t>weeks</a:t>
            </a:r>
            <a:r>
              <a:rPr lang="cs-CZ" dirty="0"/>
              <a:t>.</a:t>
            </a:r>
          </a:p>
          <a:p>
            <a:pPr>
              <a:lnSpc>
                <a:spcPct val="120000"/>
              </a:lnSpc>
            </a:pPr>
            <a:r>
              <a:rPr lang="cs-CZ" dirty="0" err="1"/>
              <a:t>Sedative</a:t>
            </a:r>
            <a:r>
              <a:rPr lang="cs-CZ" dirty="0"/>
              <a:t> </a:t>
            </a:r>
            <a:r>
              <a:rPr lang="cs-CZ" dirty="0" err="1"/>
              <a:t>effect</a:t>
            </a:r>
            <a:r>
              <a:rPr lang="cs-CZ" dirty="0"/>
              <a:t> </a:t>
            </a:r>
            <a:r>
              <a:rPr lang="cs-CZ" dirty="0" err="1"/>
              <a:t>is</a:t>
            </a:r>
            <a:r>
              <a:rPr lang="cs-CZ" dirty="0"/>
              <a:t> </a:t>
            </a:r>
            <a:r>
              <a:rPr lang="cs-CZ" dirty="0" err="1"/>
              <a:t>obvious</a:t>
            </a:r>
            <a:r>
              <a:rPr lang="cs-CZ" dirty="0"/>
              <a:t> </a:t>
            </a:r>
            <a:r>
              <a:rPr lang="cs-CZ" dirty="0" err="1"/>
              <a:t>after</a:t>
            </a:r>
            <a:r>
              <a:rPr lang="cs-CZ" dirty="0"/>
              <a:t> </a:t>
            </a:r>
            <a:r>
              <a:rPr lang="cs-CZ" dirty="0" err="1"/>
              <a:t>few</a:t>
            </a:r>
            <a:r>
              <a:rPr lang="cs-CZ" dirty="0"/>
              <a:t> </a:t>
            </a:r>
            <a:r>
              <a:rPr lang="cs-CZ" dirty="0" err="1"/>
              <a:t>hours</a:t>
            </a:r>
            <a:r>
              <a:rPr lang="cs-CZ" dirty="0"/>
              <a:t> </a:t>
            </a:r>
            <a:r>
              <a:rPr lang="cs-CZ" dirty="0" err="1"/>
              <a:t>or</a:t>
            </a:r>
            <a:r>
              <a:rPr lang="cs-CZ" dirty="0"/>
              <a:t> </a:t>
            </a:r>
            <a:r>
              <a:rPr lang="cs-CZ" dirty="0" err="1"/>
              <a:t>days</a:t>
            </a:r>
            <a:r>
              <a:rPr lang="cs-CZ" dirty="0"/>
              <a:t> (</a:t>
            </a:r>
            <a:r>
              <a:rPr lang="cs-CZ" dirty="0" err="1"/>
              <a:t>usually</a:t>
            </a:r>
            <a:r>
              <a:rPr lang="cs-CZ" dirty="0"/>
              <a:t> </a:t>
            </a:r>
            <a:r>
              <a:rPr lang="cs-CZ" dirty="0" err="1"/>
              <a:t>we</a:t>
            </a:r>
            <a:r>
              <a:rPr lang="cs-CZ" dirty="0"/>
              <a:t> </a:t>
            </a:r>
            <a:r>
              <a:rPr lang="cs-CZ" dirty="0" err="1"/>
              <a:t>combine</a:t>
            </a:r>
            <a:r>
              <a:rPr lang="cs-CZ" dirty="0"/>
              <a:t> </a:t>
            </a:r>
            <a:r>
              <a:rPr lang="cs-CZ" dirty="0" err="1"/>
              <a:t>antipsychotics</a:t>
            </a:r>
            <a:r>
              <a:rPr lang="cs-CZ" dirty="0"/>
              <a:t> </a:t>
            </a:r>
            <a:r>
              <a:rPr lang="cs-CZ" dirty="0" err="1"/>
              <a:t>with</a:t>
            </a:r>
            <a:r>
              <a:rPr lang="cs-CZ" dirty="0"/>
              <a:t> </a:t>
            </a:r>
            <a:r>
              <a:rPr lang="cs-CZ" dirty="0" err="1"/>
              <a:t>anxiolytics</a:t>
            </a:r>
            <a:r>
              <a:rPr lang="cs-CZ" dirty="0"/>
              <a:t> in </a:t>
            </a:r>
            <a:r>
              <a:rPr lang="cs-CZ" dirty="0" err="1"/>
              <a:t>the</a:t>
            </a:r>
            <a:r>
              <a:rPr lang="cs-CZ" dirty="0"/>
              <a:t> </a:t>
            </a:r>
            <a:r>
              <a:rPr lang="cs-CZ" dirty="0" err="1"/>
              <a:t>beginning</a:t>
            </a:r>
            <a:r>
              <a:rPr lang="cs-CZ" dirty="0"/>
              <a:t>). </a:t>
            </a:r>
          </a:p>
          <a:p>
            <a:pPr>
              <a:lnSpc>
                <a:spcPct val="120000"/>
              </a:lnSpc>
            </a:pPr>
            <a:r>
              <a:rPr lang="cs-CZ" dirty="0" err="1"/>
              <a:t>The</a:t>
            </a:r>
            <a:r>
              <a:rPr lang="cs-CZ" dirty="0"/>
              <a:t> </a:t>
            </a:r>
            <a:r>
              <a:rPr lang="cs-CZ" dirty="0" err="1"/>
              <a:t>hospitalization</a:t>
            </a:r>
            <a:r>
              <a:rPr lang="cs-CZ" dirty="0"/>
              <a:t> </a:t>
            </a:r>
            <a:r>
              <a:rPr lang="cs-CZ" dirty="0" err="1"/>
              <a:t>usually</a:t>
            </a:r>
            <a:r>
              <a:rPr lang="cs-CZ" dirty="0"/>
              <a:t> </a:t>
            </a:r>
            <a:r>
              <a:rPr lang="cs-CZ" dirty="0" err="1"/>
              <a:t>takes</a:t>
            </a:r>
            <a:r>
              <a:rPr lang="cs-CZ" dirty="0"/>
              <a:t> 6 </a:t>
            </a:r>
            <a:r>
              <a:rPr lang="cs-CZ" dirty="0" err="1"/>
              <a:t>weeks</a:t>
            </a:r>
            <a:r>
              <a:rPr lang="cs-CZ" dirty="0"/>
              <a:t>.</a:t>
            </a:r>
          </a:p>
          <a:p>
            <a:pPr>
              <a:lnSpc>
                <a:spcPct val="120000"/>
              </a:lnSpc>
            </a:pPr>
            <a:r>
              <a:rPr lang="cs-CZ" dirty="0" err="1"/>
              <a:t>Sometimes</a:t>
            </a:r>
            <a:r>
              <a:rPr lang="cs-CZ" dirty="0"/>
              <a:t> </a:t>
            </a:r>
            <a:r>
              <a:rPr lang="cs-CZ" dirty="0" err="1"/>
              <a:t>the</a:t>
            </a:r>
            <a:r>
              <a:rPr lang="cs-CZ" dirty="0"/>
              <a:t> </a:t>
            </a:r>
            <a:r>
              <a:rPr lang="cs-CZ" dirty="0" err="1"/>
              <a:t>first</a:t>
            </a:r>
            <a:r>
              <a:rPr lang="cs-CZ" dirty="0"/>
              <a:t> </a:t>
            </a:r>
            <a:r>
              <a:rPr lang="cs-CZ" dirty="0" err="1"/>
              <a:t>antipsychotic</a:t>
            </a:r>
            <a:r>
              <a:rPr lang="cs-CZ" dirty="0"/>
              <a:t> </a:t>
            </a:r>
            <a:r>
              <a:rPr lang="cs-CZ" dirty="0" err="1"/>
              <a:t>is</a:t>
            </a:r>
            <a:r>
              <a:rPr lang="cs-CZ" dirty="0"/>
              <a:t> not </a:t>
            </a:r>
            <a:r>
              <a:rPr lang="cs-CZ" dirty="0" err="1"/>
              <a:t>effective</a:t>
            </a:r>
            <a:r>
              <a:rPr lang="cs-CZ" dirty="0"/>
              <a:t>, </a:t>
            </a:r>
            <a:r>
              <a:rPr lang="cs-CZ" dirty="0" err="1"/>
              <a:t>we</a:t>
            </a:r>
            <a:r>
              <a:rPr lang="cs-CZ" dirty="0"/>
              <a:t> </a:t>
            </a:r>
            <a:r>
              <a:rPr lang="cs-CZ" dirty="0" err="1"/>
              <a:t>shoud</a:t>
            </a:r>
            <a:r>
              <a:rPr lang="cs-CZ" dirty="0"/>
              <a:t> </a:t>
            </a:r>
            <a:r>
              <a:rPr lang="cs-CZ" dirty="0" err="1"/>
              <a:t>change</a:t>
            </a:r>
            <a:r>
              <a:rPr lang="cs-CZ" dirty="0"/>
              <a:t> </a:t>
            </a:r>
            <a:r>
              <a:rPr lang="cs-CZ" dirty="0" err="1"/>
              <a:t>it</a:t>
            </a:r>
            <a:r>
              <a:rPr lang="cs-CZ" dirty="0"/>
              <a:t>. </a:t>
            </a:r>
          </a:p>
          <a:p>
            <a:pPr>
              <a:lnSpc>
                <a:spcPct val="120000"/>
              </a:lnSpc>
            </a:pPr>
            <a:r>
              <a:rPr lang="cs-CZ" dirty="0" err="1"/>
              <a:t>Clozapine</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like</a:t>
            </a:r>
            <a:r>
              <a:rPr lang="cs-CZ" dirty="0"/>
              <a:t> </a:t>
            </a:r>
            <a:r>
              <a:rPr lang="cs-CZ" dirty="0" err="1"/>
              <a:t>third</a:t>
            </a:r>
            <a:r>
              <a:rPr lang="cs-CZ" dirty="0"/>
              <a:t> </a:t>
            </a:r>
            <a:r>
              <a:rPr lang="cs-CZ" dirty="0" err="1"/>
              <a:t>antipsychotic</a:t>
            </a:r>
            <a:r>
              <a:rPr lang="cs-CZ" dirty="0"/>
              <a:t>, not </a:t>
            </a:r>
            <a:r>
              <a:rPr lang="cs-CZ" dirty="0" err="1"/>
              <a:t>the</a:t>
            </a:r>
            <a:r>
              <a:rPr lang="cs-CZ" dirty="0"/>
              <a:t> </a:t>
            </a:r>
            <a:r>
              <a:rPr lang="cs-CZ" dirty="0" err="1"/>
              <a:t>first</a:t>
            </a:r>
            <a:r>
              <a:rPr lang="cs-CZ" dirty="0"/>
              <a:t> </a:t>
            </a:r>
            <a:r>
              <a:rPr lang="cs-CZ" dirty="0" err="1"/>
              <a:t>one</a:t>
            </a:r>
            <a:r>
              <a:rPr lang="cs-CZ" dirty="0"/>
              <a:t>, not </a:t>
            </a:r>
            <a:r>
              <a:rPr lang="cs-CZ" dirty="0" err="1"/>
              <a:t>the</a:t>
            </a:r>
            <a:r>
              <a:rPr lang="cs-CZ" dirty="0"/>
              <a:t> second </a:t>
            </a:r>
            <a:r>
              <a:rPr lang="cs-CZ" dirty="0" err="1"/>
              <a:t>one</a:t>
            </a:r>
            <a:r>
              <a:rPr lang="cs-CZ" dirty="0"/>
              <a:t>. (</a:t>
            </a:r>
            <a:r>
              <a:rPr lang="cs-CZ" dirty="0" err="1"/>
              <a:t>Because</a:t>
            </a:r>
            <a:r>
              <a:rPr lang="cs-CZ" dirty="0"/>
              <a:t> </a:t>
            </a:r>
            <a:r>
              <a:rPr lang="cs-CZ" dirty="0" err="1"/>
              <a:t>it</a:t>
            </a:r>
            <a:r>
              <a:rPr lang="cs-CZ" dirty="0"/>
              <a:t> </a:t>
            </a:r>
            <a:r>
              <a:rPr lang="cs-CZ" dirty="0" err="1"/>
              <a:t>can</a:t>
            </a:r>
            <a:r>
              <a:rPr lang="cs-CZ" dirty="0"/>
              <a:t> cause </a:t>
            </a:r>
            <a:r>
              <a:rPr lang="cs-CZ" dirty="0" err="1"/>
              <a:t>agranulocytosis</a:t>
            </a:r>
            <a:r>
              <a:rPr lang="cs-CZ" dirty="0"/>
              <a:t>.)</a:t>
            </a:r>
          </a:p>
        </p:txBody>
      </p:sp>
    </p:spTree>
    <p:extLst>
      <p:ext uri="{BB962C8B-B14F-4D97-AF65-F5344CB8AC3E}">
        <p14:creationId xmlns:p14="http://schemas.microsoft.com/office/powerpoint/2010/main" val="3989665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83C68B-9617-41BC-8B53-6E7ABFE2BDAC}"/>
              </a:ext>
            </a:extLst>
          </p:cNvPr>
          <p:cNvSpPr>
            <a:spLocks noGrp="1"/>
          </p:cNvSpPr>
          <p:nvPr>
            <p:ph type="title"/>
          </p:nvPr>
        </p:nvSpPr>
        <p:spPr/>
        <p:txBody>
          <a:bodyPr/>
          <a:lstStyle/>
          <a:p>
            <a:r>
              <a:rPr lang="cs-CZ" dirty="0" err="1"/>
              <a:t>First</a:t>
            </a:r>
            <a:r>
              <a:rPr lang="cs-CZ" dirty="0"/>
              <a:t> </a:t>
            </a:r>
            <a:r>
              <a:rPr lang="cs-CZ" dirty="0" err="1"/>
              <a:t>episode</a:t>
            </a:r>
            <a:r>
              <a:rPr lang="cs-CZ" dirty="0"/>
              <a:t>, </a:t>
            </a:r>
            <a:r>
              <a:rPr lang="cs-CZ" dirty="0" err="1"/>
              <a:t>other</a:t>
            </a:r>
            <a:r>
              <a:rPr lang="cs-CZ" dirty="0"/>
              <a:t> </a:t>
            </a:r>
            <a:r>
              <a:rPr lang="cs-CZ" dirty="0" err="1"/>
              <a:t>acute</a:t>
            </a:r>
            <a:r>
              <a:rPr lang="cs-CZ" dirty="0"/>
              <a:t> </a:t>
            </a:r>
            <a:r>
              <a:rPr lang="cs-CZ" dirty="0" err="1"/>
              <a:t>episode</a:t>
            </a:r>
            <a:endParaRPr lang="cs-CZ" dirty="0"/>
          </a:p>
        </p:txBody>
      </p:sp>
      <p:sp>
        <p:nvSpPr>
          <p:cNvPr id="3" name="Zástupný obsah 2">
            <a:extLst>
              <a:ext uri="{FF2B5EF4-FFF2-40B4-BE49-F238E27FC236}">
                <a16:creationId xmlns:a16="http://schemas.microsoft.com/office/drawing/2014/main" id="{9CE5BB60-1583-449D-AC9A-4782A7038FF0}"/>
              </a:ext>
            </a:extLst>
          </p:cNvPr>
          <p:cNvSpPr>
            <a:spLocks noGrp="1"/>
          </p:cNvSpPr>
          <p:nvPr>
            <p:ph idx="1"/>
          </p:nvPr>
        </p:nvSpPr>
        <p:spPr>
          <a:xfrm>
            <a:off x="457200" y="1600200"/>
            <a:ext cx="8229600" cy="4853136"/>
          </a:xfrm>
        </p:spPr>
        <p:txBody>
          <a:bodyPr>
            <a:normAutofit/>
          </a:bodyPr>
          <a:lstStyle/>
          <a:p>
            <a:pPr>
              <a:lnSpc>
                <a:spcPct val="120000"/>
              </a:lnSpc>
            </a:pPr>
            <a:r>
              <a:rPr lang="cs-CZ" dirty="0" err="1"/>
              <a:t>Some</a:t>
            </a:r>
            <a:r>
              <a:rPr lang="cs-CZ" dirty="0"/>
              <a:t> </a:t>
            </a:r>
            <a:r>
              <a:rPr lang="cs-CZ" dirty="0" err="1"/>
              <a:t>patients</a:t>
            </a:r>
            <a:r>
              <a:rPr lang="cs-CZ" dirty="0"/>
              <a:t> are </a:t>
            </a:r>
            <a:r>
              <a:rPr lang="cs-CZ" dirty="0" err="1"/>
              <a:t>converted</a:t>
            </a:r>
            <a:r>
              <a:rPr lang="cs-CZ" dirty="0"/>
              <a:t> to </a:t>
            </a:r>
            <a:r>
              <a:rPr lang="cs-CZ" dirty="0" err="1"/>
              <a:t>instramuscular</a:t>
            </a:r>
            <a:r>
              <a:rPr lang="cs-CZ" dirty="0"/>
              <a:t> long-</a:t>
            </a:r>
            <a:r>
              <a:rPr lang="cs-CZ" dirty="0" err="1"/>
              <a:t>lasting</a:t>
            </a:r>
            <a:r>
              <a:rPr lang="cs-CZ" dirty="0"/>
              <a:t> </a:t>
            </a:r>
            <a:r>
              <a:rPr lang="cs-CZ" dirty="0" err="1"/>
              <a:t>injections</a:t>
            </a:r>
            <a:r>
              <a:rPr lang="cs-CZ" dirty="0"/>
              <a:t> (LAI). </a:t>
            </a:r>
            <a:r>
              <a:rPr lang="cs-CZ" dirty="0" err="1"/>
              <a:t>The</a:t>
            </a:r>
            <a:r>
              <a:rPr lang="cs-CZ" dirty="0"/>
              <a:t> </a:t>
            </a:r>
            <a:r>
              <a:rPr lang="cs-CZ" dirty="0" err="1"/>
              <a:t>frequency</a:t>
            </a:r>
            <a:r>
              <a:rPr lang="cs-CZ" dirty="0"/>
              <a:t> </a:t>
            </a:r>
            <a:r>
              <a:rPr lang="cs-CZ" dirty="0" err="1"/>
              <a:t>of</a:t>
            </a:r>
            <a:r>
              <a:rPr lang="cs-CZ" dirty="0"/>
              <a:t> </a:t>
            </a:r>
            <a:r>
              <a:rPr lang="cs-CZ" dirty="0" err="1"/>
              <a:t>apllication</a:t>
            </a:r>
            <a:r>
              <a:rPr lang="cs-CZ" dirty="0"/>
              <a:t> </a:t>
            </a:r>
            <a:r>
              <a:rPr lang="cs-CZ" dirty="0" err="1"/>
              <a:t>is</a:t>
            </a:r>
            <a:r>
              <a:rPr lang="cs-CZ" dirty="0"/>
              <a:t> </a:t>
            </a:r>
            <a:r>
              <a:rPr lang="cs-CZ" dirty="0" err="1"/>
              <a:t>from</a:t>
            </a:r>
            <a:r>
              <a:rPr lang="cs-CZ" dirty="0"/>
              <a:t> 2 </a:t>
            </a:r>
            <a:r>
              <a:rPr lang="cs-CZ" dirty="0" err="1"/>
              <a:t>weeks</a:t>
            </a:r>
            <a:r>
              <a:rPr lang="cs-CZ" dirty="0"/>
              <a:t> to 1 </a:t>
            </a:r>
            <a:r>
              <a:rPr lang="cs-CZ" dirty="0" err="1"/>
              <a:t>month</a:t>
            </a:r>
            <a:r>
              <a:rPr lang="cs-CZ" dirty="0"/>
              <a:t> (</a:t>
            </a:r>
            <a:r>
              <a:rPr lang="cs-CZ" dirty="0" err="1"/>
              <a:t>depend</a:t>
            </a:r>
            <a:r>
              <a:rPr lang="cs-CZ" dirty="0"/>
              <a:t> on </a:t>
            </a:r>
            <a:r>
              <a:rPr lang="cs-CZ" dirty="0" err="1"/>
              <a:t>concrete</a:t>
            </a:r>
            <a:r>
              <a:rPr lang="cs-CZ" dirty="0"/>
              <a:t> </a:t>
            </a:r>
            <a:r>
              <a:rPr lang="cs-CZ" dirty="0" err="1"/>
              <a:t>medication</a:t>
            </a:r>
            <a:r>
              <a:rPr lang="cs-CZ" dirty="0"/>
              <a:t>). </a:t>
            </a:r>
          </a:p>
          <a:p>
            <a:pPr marL="0" indent="0">
              <a:lnSpc>
                <a:spcPct val="120000"/>
              </a:lnSpc>
              <a:buNone/>
            </a:pPr>
            <a:endParaRPr lang="cs-CZ" sz="1600" i="1" dirty="0">
              <a:solidFill>
                <a:srgbClr val="00B050"/>
              </a:solidFill>
            </a:endParaRPr>
          </a:p>
          <a:p>
            <a:pPr marL="0" indent="0">
              <a:lnSpc>
                <a:spcPct val="120000"/>
              </a:lnSpc>
              <a:buNone/>
            </a:pPr>
            <a:r>
              <a:rPr lang="cs-CZ" sz="1600" i="1" dirty="0" err="1">
                <a:solidFill>
                  <a:srgbClr val="00B050"/>
                </a:solidFill>
              </a:rPr>
              <a:t>Examples</a:t>
            </a:r>
            <a:r>
              <a:rPr lang="cs-CZ" sz="1600" i="1" dirty="0">
                <a:solidFill>
                  <a:srgbClr val="00B050"/>
                </a:solidFill>
              </a:rPr>
              <a:t> </a:t>
            </a:r>
            <a:r>
              <a:rPr lang="cs-CZ" sz="1600" i="1" dirty="0" err="1">
                <a:solidFill>
                  <a:srgbClr val="00B050"/>
                </a:solidFill>
              </a:rPr>
              <a:t>of</a:t>
            </a:r>
            <a:r>
              <a:rPr lang="cs-CZ" sz="1600" i="1" dirty="0">
                <a:solidFill>
                  <a:srgbClr val="00B050"/>
                </a:solidFill>
              </a:rPr>
              <a:t> LAI: </a:t>
            </a:r>
            <a:r>
              <a:rPr lang="cs-CZ" sz="1600" i="1" dirty="0" err="1">
                <a:solidFill>
                  <a:srgbClr val="00B050"/>
                </a:solidFill>
              </a:rPr>
              <a:t>paliperidon</a:t>
            </a:r>
            <a:r>
              <a:rPr lang="cs-CZ" sz="1600" i="1" dirty="0">
                <a:solidFill>
                  <a:srgbClr val="00B050"/>
                </a:solidFill>
              </a:rPr>
              <a:t>, olanzapin, </a:t>
            </a:r>
            <a:r>
              <a:rPr lang="cs-CZ" sz="1600" i="1" dirty="0" err="1">
                <a:solidFill>
                  <a:srgbClr val="00B050"/>
                </a:solidFill>
              </a:rPr>
              <a:t>aripiprazol</a:t>
            </a:r>
            <a:r>
              <a:rPr lang="cs-CZ" sz="1600" i="1" dirty="0">
                <a:solidFill>
                  <a:srgbClr val="00B050"/>
                </a:solidFill>
              </a:rPr>
              <a:t>, haloperidol, </a:t>
            </a:r>
            <a:r>
              <a:rPr lang="cs-CZ" sz="1600" i="1" dirty="0" err="1">
                <a:solidFill>
                  <a:srgbClr val="00B050"/>
                </a:solidFill>
              </a:rPr>
              <a:t>zuklopenthixol</a:t>
            </a:r>
            <a:r>
              <a:rPr lang="cs-CZ" sz="1600" i="1" dirty="0">
                <a:solidFill>
                  <a:srgbClr val="00B050"/>
                </a:solidFill>
              </a:rPr>
              <a:t>, </a:t>
            </a:r>
            <a:r>
              <a:rPr lang="cs-CZ" sz="1600" i="1" dirty="0" err="1">
                <a:solidFill>
                  <a:srgbClr val="00B050"/>
                </a:solidFill>
              </a:rPr>
              <a:t>fluphenazine</a:t>
            </a:r>
            <a:endParaRPr lang="cs-CZ" sz="1600" i="1" dirty="0">
              <a:solidFill>
                <a:srgbClr val="00B050"/>
              </a:solidFill>
            </a:endParaRPr>
          </a:p>
          <a:p>
            <a:pPr marL="0" indent="0">
              <a:lnSpc>
                <a:spcPct val="120000"/>
              </a:lnSpc>
              <a:buNone/>
            </a:pPr>
            <a:r>
              <a:rPr lang="cs-CZ" sz="1400" i="1" dirty="0">
                <a:solidFill>
                  <a:srgbClr val="00B050"/>
                </a:solidFill>
              </a:rPr>
              <a:t>(</a:t>
            </a:r>
            <a:r>
              <a:rPr lang="cs-CZ" sz="1400" i="1" dirty="0" err="1">
                <a:solidFill>
                  <a:srgbClr val="00B050"/>
                </a:solidFill>
              </a:rPr>
              <a:t>Paliperidone</a:t>
            </a:r>
            <a:r>
              <a:rPr lang="cs-CZ" sz="1400" i="1" dirty="0">
                <a:solidFill>
                  <a:srgbClr val="00B050"/>
                </a:solidFill>
              </a:rPr>
              <a:t> </a:t>
            </a:r>
            <a:r>
              <a:rPr lang="cs-CZ" sz="1400" i="1" dirty="0" err="1">
                <a:solidFill>
                  <a:srgbClr val="00B050"/>
                </a:solidFill>
              </a:rPr>
              <a:t>exists</a:t>
            </a:r>
            <a:r>
              <a:rPr lang="cs-CZ" sz="1400" i="1" dirty="0">
                <a:solidFill>
                  <a:srgbClr val="00B050"/>
                </a:solidFill>
              </a:rPr>
              <a:t> in 3 </a:t>
            </a:r>
            <a:r>
              <a:rPr lang="cs-CZ" sz="1400" i="1" dirty="0" err="1">
                <a:solidFill>
                  <a:srgbClr val="00B050"/>
                </a:solidFill>
              </a:rPr>
              <a:t>months´form</a:t>
            </a:r>
            <a:r>
              <a:rPr lang="cs-CZ" sz="1400" i="1" dirty="0">
                <a:solidFill>
                  <a:srgbClr val="00B050"/>
                </a:solidFill>
              </a:rPr>
              <a:t>, </a:t>
            </a:r>
            <a:r>
              <a:rPr lang="cs-CZ" sz="1400" i="1" dirty="0" err="1">
                <a:solidFill>
                  <a:srgbClr val="00B050"/>
                </a:solidFill>
              </a:rPr>
              <a:t>it</a:t>
            </a:r>
            <a:r>
              <a:rPr lang="cs-CZ" sz="1400" i="1" dirty="0">
                <a:solidFill>
                  <a:srgbClr val="00B050"/>
                </a:solidFill>
              </a:rPr>
              <a:t> </a:t>
            </a:r>
            <a:r>
              <a:rPr lang="cs-CZ" sz="1400" i="1" dirty="0" err="1">
                <a:solidFill>
                  <a:srgbClr val="00B050"/>
                </a:solidFill>
              </a:rPr>
              <a:t>is</a:t>
            </a:r>
            <a:r>
              <a:rPr lang="cs-CZ" sz="1400" i="1" dirty="0">
                <a:solidFill>
                  <a:srgbClr val="00B050"/>
                </a:solidFill>
              </a:rPr>
              <a:t> </a:t>
            </a:r>
            <a:r>
              <a:rPr lang="cs-CZ" sz="1400" i="1" dirty="0" err="1">
                <a:solidFill>
                  <a:srgbClr val="00B050"/>
                </a:solidFill>
              </a:rPr>
              <a:t>usually</a:t>
            </a:r>
            <a:r>
              <a:rPr lang="cs-CZ" sz="1400" i="1" dirty="0">
                <a:solidFill>
                  <a:srgbClr val="00B050"/>
                </a:solidFill>
              </a:rPr>
              <a:t> </a:t>
            </a:r>
            <a:r>
              <a:rPr lang="cs-CZ" sz="1400" i="1" dirty="0" err="1">
                <a:solidFill>
                  <a:srgbClr val="00B050"/>
                </a:solidFill>
              </a:rPr>
              <a:t>used</a:t>
            </a:r>
            <a:r>
              <a:rPr lang="cs-CZ" sz="1400" i="1" dirty="0">
                <a:solidFill>
                  <a:srgbClr val="00B050"/>
                </a:solidFill>
              </a:rPr>
              <a:t> </a:t>
            </a:r>
            <a:r>
              <a:rPr lang="cs-CZ" sz="1400" i="1" dirty="0" err="1">
                <a:solidFill>
                  <a:srgbClr val="00B050"/>
                </a:solidFill>
              </a:rPr>
              <a:t>after</a:t>
            </a:r>
            <a:r>
              <a:rPr lang="cs-CZ" sz="1400" i="1" dirty="0">
                <a:solidFill>
                  <a:srgbClr val="00B050"/>
                </a:solidFill>
              </a:rPr>
              <a:t> 1 </a:t>
            </a:r>
            <a:r>
              <a:rPr lang="cs-CZ" sz="1400" i="1" dirty="0" err="1">
                <a:solidFill>
                  <a:srgbClr val="00B050"/>
                </a:solidFill>
              </a:rPr>
              <a:t>month</a:t>
            </a:r>
            <a:r>
              <a:rPr lang="cs-CZ" sz="1400" i="1" dirty="0">
                <a:solidFill>
                  <a:srgbClr val="00B050"/>
                </a:solidFill>
              </a:rPr>
              <a:t> </a:t>
            </a:r>
            <a:r>
              <a:rPr lang="cs-CZ" sz="1400" i="1" dirty="0" err="1">
                <a:solidFill>
                  <a:srgbClr val="00B050"/>
                </a:solidFill>
              </a:rPr>
              <a:t>form</a:t>
            </a:r>
            <a:r>
              <a:rPr lang="cs-CZ" sz="1400" i="1" dirty="0">
                <a:solidFill>
                  <a:srgbClr val="00B050"/>
                </a:solidFill>
              </a:rPr>
              <a:t> in </a:t>
            </a:r>
            <a:r>
              <a:rPr lang="cs-CZ" sz="1400" i="1" dirty="0" err="1">
                <a:solidFill>
                  <a:srgbClr val="00B050"/>
                </a:solidFill>
              </a:rPr>
              <a:t>outpatient</a:t>
            </a:r>
            <a:r>
              <a:rPr lang="cs-CZ" sz="1400" i="1" dirty="0">
                <a:solidFill>
                  <a:srgbClr val="00B050"/>
                </a:solidFill>
              </a:rPr>
              <a:t> care.)</a:t>
            </a:r>
          </a:p>
        </p:txBody>
      </p:sp>
      <p:pic>
        <p:nvPicPr>
          <p:cNvPr id="4" name="Obrázek 3">
            <a:extLst>
              <a:ext uri="{FF2B5EF4-FFF2-40B4-BE49-F238E27FC236}">
                <a16:creationId xmlns:a16="http://schemas.microsoft.com/office/drawing/2014/main" id="{9C429B0B-7F71-4B26-B065-F7240A9A4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887" y="5472857"/>
            <a:ext cx="1845217" cy="1385143"/>
          </a:xfrm>
          <a:prstGeom prst="rect">
            <a:avLst/>
          </a:prstGeom>
        </p:spPr>
      </p:pic>
    </p:spTree>
    <p:extLst>
      <p:ext uri="{BB962C8B-B14F-4D97-AF65-F5344CB8AC3E}">
        <p14:creationId xmlns:p14="http://schemas.microsoft.com/office/powerpoint/2010/main" val="1657860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4292A-F12F-4CB0-80C1-1E72A5492CA7}"/>
              </a:ext>
            </a:extLst>
          </p:cNvPr>
          <p:cNvSpPr>
            <a:spLocks noGrp="1"/>
          </p:cNvSpPr>
          <p:nvPr>
            <p:ph type="title"/>
          </p:nvPr>
        </p:nvSpPr>
        <p:spPr/>
        <p:txBody>
          <a:bodyPr>
            <a:normAutofit fontScale="90000"/>
          </a:bodyPr>
          <a:lstStyle/>
          <a:p>
            <a:r>
              <a:rPr lang="cs-CZ" dirty="0" err="1">
                <a:solidFill>
                  <a:srgbClr val="00B050"/>
                </a:solidFill>
              </a:rPr>
              <a:t>How</a:t>
            </a:r>
            <a:r>
              <a:rPr lang="cs-CZ" dirty="0">
                <a:solidFill>
                  <a:srgbClr val="00B050"/>
                </a:solidFill>
              </a:rPr>
              <a:t> long </a:t>
            </a:r>
            <a:r>
              <a:rPr lang="cs-CZ" dirty="0" err="1">
                <a:solidFill>
                  <a:srgbClr val="00B050"/>
                </a:solidFill>
              </a:rPr>
              <a:t>should</a:t>
            </a:r>
            <a:r>
              <a:rPr lang="cs-CZ" dirty="0">
                <a:solidFill>
                  <a:srgbClr val="00B050"/>
                </a:solidFill>
              </a:rPr>
              <a:t> </a:t>
            </a:r>
            <a:r>
              <a:rPr lang="cs-CZ" dirty="0" err="1">
                <a:solidFill>
                  <a:srgbClr val="00B050"/>
                </a:solidFill>
              </a:rPr>
              <a:t>pharmacotherapy</a:t>
            </a:r>
            <a:r>
              <a:rPr lang="cs-CZ" dirty="0">
                <a:solidFill>
                  <a:srgbClr val="00B050"/>
                </a:solidFill>
              </a:rPr>
              <a:t> last?</a:t>
            </a:r>
          </a:p>
        </p:txBody>
      </p:sp>
      <p:sp>
        <p:nvSpPr>
          <p:cNvPr id="3" name="Zástupný symbol pro obsah 2">
            <a:extLst>
              <a:ext uri="{FF2B5EF4-FFF2-40B4-BE49-F238E27FC236}">
                <a16:creationId xmlns:a16="http://schemas.microsoft.com/office/drawing/2014/main" id="{E806FEE5-F023-4F46-8552-4CBBF8354B63}"/>
              </a:ext>
            </a:extLst>
          </p:cNvPr>
          <p:cNvSpPr>
            <a:spLocks noGrp="1"/>
          </p:cNvSpPr>
          <p:nvPr>
            <p:ph idx="1"/>
          </p:nvPr>
        </p:nvSpPr>
        <p:spPr>
          <a:xfrm>
            <a:off x="457200" y="1988840"/>
            <a:ext cx="8229600" cy="4137323"/>
          </a:xfrm>
        </p:spPr>
        <p:txBody>
          <a:bodyPr/>
          <a:lstStyle/>
          <a:p>
            <a:r>
              <a:rPr lang="cs-CZ" dirty="0" err="1"/>
              <a:t>After</a:t>
            </a:r>
            <a:r>
              <a:rPr lang="cs-CZ" dirty="0"/>
              <a:t> </a:t>
            </a:r>
            <a:r>
              <a:rPr lang="cs-CZ" dirty="0" err="1"/>
              <a:t>first</a:t>
            </a:r>
            <a:r>
              <a:rPr lang="cs-CZ" dirty="0"/>
              <a:t> </a:t>
            </a:r>
            <a:r>
              <a:rPr lang="cs-CZ" dirty="0" err="1"/>
              <a:t>episode</a:t>
            </a:r>
            <a:r>
              <a:rPr lang="cs-CZ" dirty="0"/>
              <a:t> – 2 </a:t>
            </a:r>
            <a:r>
              <a:rPr lang="cs-CZ" dirty="0" err="1"/>
              <a:t>years</a:t>
            </a:r>
            <a:endParaRPr lang="cs-CZ" dirty="0"/>
          </a:p>
          <a:p>
            <a:r>
              <a:rPr lang="cs-CZ" dirty="0" err="1"/>
              <a:t>After</a:t>
            </a:r>
            <a:r>
              <a:rPr lang="cs-CZ" dirty="0"/>
              <a:t> second </a:t>
            </a:r>
            <a:r>
              <a:rPr lang="cs-CZ" dirty="0" err="1"/>
              <a:t>episode</a:t>
            </a:r>
            <a:r>
              <a:rPr lang="cs-CZ" dirty="0"/>
              <a:t> – 5 </a:t>
            </a:r>
            <a:r>
              <a:rPr lang="cs-CZ" dirty="0" err="1"/>
              <a:t>years</a:t>
            </a:r>
            <a:endParaRPr lang="cs-CZ" dirty="0"/>
          </a:p>
          <a:p>
            <a:r>
              <a:rPr lang="cs-CZ" dirty="0" err="1"/>
              <a:t>After</a:t>
            </a:r>
            <a:r>
              <a:rPr lang="cs-CZ" dirty="0"/>
              <a:t> </a:t>
            </a:r>
            <a:r>
              <a:rPr lang="cs-CZ" dirty="0" err="1"/>
              <a:t>third</a:t>
            </a:r>
            <a:r>
              <a:rPr lang="cs-CZ" dirty="0"/>
              <a:t> and </a:t>
            </a:r>
            <a:r>
              <a:rPr lang="cs-CZ" dirty="0" err="1"/>
              <a:t>other</a:t>
            </a:r>
            <a:r>
              <a:rPr lang="cs-CZ" dirty="0"/>
              <a:t> </a:t>
            </a:r>
            <a:r>
              <a:rPr lang="cs-CZ" dirty="0" err="1"/>
              <a:t>episodes</a:t>
            </a:r>
            <a:r>
              <a:rPr lang="cs-CZ" dirty="0"/>
              <a:t>, in </a:t>
            </a:r>
            <a:r>
              <a:rPr lang="cs-CZ" dirty="0" err="1"/>
              <a:t>patients</a:t>
            </a:r>
            <a:r>
              <a:rPr lang="cs-CZ" dirty="0"/>
              <a:t> </a:t>
            </a:r>
            <a:r>
              <a:rPr lang="cs-CZ" dirty="0" err="1"/>
              <a:t>with</a:t>
            </a:r>
            <a:r>
              <a:rPr lang="cs-CZ" dirty="0"/>
              <a:t> </a:t>
            </a:r>
            <a:r>
              <a:rPr lang="cs-CZ" dirty="0" err="1"/>
              <a:t>chronic</a:t>
            </a:r>
            <a:r>
              <a:rPr lang="cs-CZ" dirty="0"/>
              <a:t> </a:t>
            </a:r>
            <a:r>
              <a:rPr lang="cs-CZ" dirty="0" err="1"/>
              <a:t>course</a:t>
            </a:r>
            <a:r>
              <a:rPr lang="cs-CZ" dirty="0"/>
              <a:t>, in </a:t>
            </a:r>
            <a:r>
              <a:rPr lang="cs-CZ" dirty="0" err="1"/>
              <a:t>patients</a:t>
            </a:r>
            <a:r>
              <a:rPr lang="cs-CZ" dirty="0"/>
              <a:t> </a:t>
            </a:r>
            <a:r>
              <a:rPr lang="cs-CZ" dirty="0" err="1"/>
              <a:t>with</a:t>
            </a:r>
            <a:r>
              <a:rPr lang="cs-CZ" dirty="0"/>
              <a:t> </a:t>
            </a:r>
            <a:r>
              <a:rPr lang="cs-CZ" dirty="0" err="1"/>
              <a:t>repetitive</a:t>
            </a:r>
            <a:r>
              <a:rPr lang="cs-CZ" dirty="0"/>
              <a:t> </a:t>
            </a:r>
            <a:r>
              <a:rPr lang="cs-CZ" dirty="0" err="1"/>
              <a:t>suicidal</a:t>
            </a:r>
            <a:r>
              <a:rPr lang="cs-CZ" dirty="0"/>
              <a:t> </a:t>
            </a:r>
            <a:r>
              <a:rPr lang="cs-CZ" dirty="0" err="1"/>
              <a:t>behaviour</a:t>
            </a:r>
            <a:r>
              <a:rPr lang="cs-CZ" dirty="0"/>
              <a:t> – </a:t>
            </a:r>
            <a:r>
              <a:rPr lang="cs-CZ" dirty="0" err="1"/>
              <a:t>longer</a:t>
            </a:r>
            <a:r>
              <a:rPr lang="cs-CZ" dirty="0"/>
              <a:t>, </a:t>
            </a:r>
            <a:r>
              <a:rPr lang="cs-CZ" dirty="0" err="1"/>
              <a:t>usually</a:t>
            </a:r>
            <a:r>
              <a:rPr lang="cs-CZ" dirty="0"/>
              <a:t> </a:t>
            </a:r>
            <a:r>
              <a:rPr lang="cs-CZ" dirty="0" err="1"/>
              <a:t>the</a:t>
            </a:r>
            <a:r>
              <a:rPr lang="cs-CZ" dirty="0"/>
              <a:t> </a:t>
            </a:r>
            <a:r>
              <a:rPr lang="cs-CZ" dirty="0" err="1"/>
              <a:t>whole</a:t>
            </a:r>
            <a:r>
              <a:rPr lang="cs-CZ" dirty="0"/>
              <a:t> </a:t>
            </a:r>
            <a:r>
              <a:rPr lang="cs-CZ" dirty="0" err="1"/>
              <a:t>life</a:t>
            </a:r>
            <a:endParaRPr lang="cs-CZ" dirty="0"/>
          </a:p>
        </p:txBody>
      </p:sp>
      <p:pic>
        <p:nvPicPr>
          <p:cNvPr id="5" name="Obrázek 4">
            <a:extLst>
              <a:ext uri="{FF2B5EF4-FFF2-40B4-BE49-F238E27FC236}">
                <a16:creationId xmlns:a16="http://schemas.microsoft.com/office/drawing/2014/main" id="{27B99E38-7233-46B1-A252-9545227E3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469" y="5519642"/>
            <a:ext cx="2006534" cy="1338358"/>
          </a:xfrm>
          <a:prstGeom prst="rect">
            <a:avLst/>
          </a:prstGeom>
        </p:spPr>
      </p:pic>
    </p:spTree>
    <p:extLst>
      <p:ext uri="{BB962C8B-B14F-4D97-AF65-F5344CB8AC3E}">
        <p14:creationId xmlns:p14="http://schemas.microsoft.com/office/powerpoint/2010/main" val="1847733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C8172-5FD7-4492-88F1-0F1B4040687B}"/>
              </a:ext>
            </a:extLst>
          </p:cNvPr>
          <p:cNvSpPr>
            <a:spLocks noGrp="1"/>
          </p:cNvSpPr>
          <p:nvPr>
            <p:ph type="title"/>
          </p:nvPr>
        </p:nvSpPr>
        <p:spPr>
          <a:xfrm>
            <a:off x="457200" y="274638"/>
            <a:ext cx="8229600" cy="418058"/>
          </a:xfrm>
        </p:spPr>
        <p:txBody>
          <a:bodyPr>
            <a:normAutofit fontScale="90000"/>
          </a:bodyPr>
          <a:lstStyle/>
          <a:p>
            <a:r>
              <a:rPr lang="cs-CZ" dirty="0" err="1"/>
              <a:t>Some</a:t>
            </a:r>
            <a:r>
              <a:rPr lang="cs-CZ" dirty="0"/>
              <a:t> </a:t>
            </a:r>
            <a:r>
              <a:rPr lang="cs-CZ" dirty="0" err="1"/>
              <a:t>practical</a:t>
            </a:r>
            <a:r>
              <a:rPr lang="cs-CZ" dirty="0"/>
              <a:t> notes</a:t>
            </a:r>
          </a:p>
        </p:txBody>
      </p:sp>
      <p:sp>
        <p:nvSpPr>
          <p:cNvPr id="3" name="Zástupný obsah 2">
            <a:extLst>
              <a:ext uri="{FF2B5EF4-FFF2-40B4-BE49-F238E27FC236}">
                <a16:creationId xmlns:a16="http://schemas.microsoft.com/office/drawing/2014/main" id="{8130004B-67CC-4F7B-AA0D-26CCDEAD5DC7}"/>
              </a:ext>
            </a:extLst>
          </p:cNvPr>
          <p:cNvSpPr>
            <a:spLocks noGrp="1"/>
          </p:cNvSpPr>
          <p:nvPr>
            <p:ph idx="1"/>
          </p:nvPr>
        </p:nvSpPr>
        <p:spPr>
          <a:xfrm>
            <a:off x="457200" y="1052736"/>
            <a:ext cx="8229600" cy="5616624"/>
          </a:xfrm>
        </p:spPr>
        <p:txBody>
          <a:bodyPr>
            <a:normAutofit fontScale="85000" lnSpcReduction="20000"/>
          </a:bodyPr>
          <a:lstStyle/>
          <a:p>
            <a:pPr algn="just"/>
            <a:r>
              <a:rPr lang="cs-CZ" dirty="0" err="1"/>
              <a:t>When</a:t>
            </a:r>
            <a:r>
              <a:rPr lang="cs-CZ" dirty="0"/>
              <a:t> </a:t>
            </a:r>
            <a:r>
              <a:rPr lang="cs-CZ" dirty="0" err="1"/>
              <a:t>the</a:t>
            </a:r>
            <a:r>
              <a:rPr lang="cs-CZ" dirty="0"/>
              <a:t> </a:t>
            </a:r>
            <a:r>
              <a:rPr lang="cs-CZ" dirty="0" err="1"/>
              <a:t>patient</a:t>
            </a:r>
            <a:r>
              <a:rPr lang="cs-CZ" dirty="0"/>
              <a:t> has </a:t>
            </a:r>
            <a:r>
              <a:rPr lang="cs-CZ" dirty="0" err="1"/>
              <a:t>symptoms</a:t>
            </a:r>
            <a:r>
              <a:rPr lang="cs-CZ" dirty="0"/>
              <a:t> </a:t>
            </a:r>
            <a:r>
              <a:rPr lang="cs-CZ" dirty="0" err="1"/>
              <a:t>of</a:t>
            </a:r>
            <a:r>
              <a:rPr lang="cs-CZ" dirty="0"/>
              <a:t> </a:t>
            </a:r>
            <a:r>
              <a:rPr lang="cs-CZ" dirty="0" err="1"/>
              <a:t>psychosis</a:t>
            </a:r>
            <a:r>
              <a:rPr lang="cs-CZ" dirty="0"/>
              <a:t> </a:t>
            </a:r>
            <a:r>
              <a:rPr lang="cs-CZ" sz="1400" dirty="0"/>
              <a:t>(not </a:t>
            </a:r>
            <a:r>
              <a:rPr lang="cs-CZ" sz="1400" dirty="0" err="1"/>
              <a:t>necessarily</a:t>
            </a:r>
            <a:r>
              <a:rPr lang="cs-CZ" sz="1400" dirty="0"/>
              <a:t> </a:t>
            </a:r>
            <a:r>
              <a:rPr lang="cs-CZ" sz="1400" dirty="0" err="1"/>
              <a:t>of</a:t>
            </a:r>
            <a:r>
              <a:rPr lang="cs-CZ" sz="1400" dirty="0"/>
              <a:t> </a:t>
            </a:r>
            <a:r>
              <a:rPr lang="cs-CZ" sz="1400" dirty="0" err="1"/>
              <a:t>schizophrenia</a:t>
            </a:r>
            <a:r>
              <a:rPr lang="cs-CZ" sz="1400" dirty="0"/>
              <a:t>, </a:t>
            </a:r>
            <a:r>
              <a:rPr lang="cs-CZ" sz="1400" dirty="0" err="1"/>
              <a:t>can</a:t>
            </a:r>
            <a:r>
              <a:rPr lang="cs-CZ" sz="1400" dirty="0"/>
              <a:t> </a:t>
            </a:r>
            <a:r>
              <a:rPr lang="cs-CZ" sz="1400" dirty="0" err="1"/>
              <a:t>be</a:t>
            </a:r>
            <a:r>
              <a:rPr lang="cs-CZ" sz="1400" dirty="0"/>
              <a:t> </a:t>
            </a:r>
            <a:r>
              <a:rPr lang="cs-CZ" sz="1400" dirty="0" err="1"/>
              <a:t>acute</a:t>
            </a:r>
            <a:r>
              <a:rPr lang="cs-CZ" sz="1400" dirty="0"/>
              <a:t> </a:t>
            </a:r>
            <a:r>
              <a:rPr lang="cs-CZ" sz="1400" dirty="0" err="1"/>
              <a:t>psychosis</a:t>
            </a:r>
            <a:r>
              <a:rPr lang="cs-CZ" sz="1400" dirty="0"/>
              <a:t>, </a:t>
            </a:r>
            <a:r>
              <a:rPr lang="cs-CZ" sz="1400" dirty="0" err="1"/>
              <a:t>concrete</a:t>
            </a:r>
            <a:r>
              <a:rPr lang="cs-CZ" sz="1400" dirty="0"/>
              <a:t> </a:t>
            </a:r>
            <a:r>
              <a:rPr lang="cs-CZ" sz="1400" dirty="0" err="1"/>
              <a:t>diagnosis</a:t>
            </a:r>
            <a:r>
              <a:rPr lang="cs-CZ" sz="1400" dirty="0"/>
              <a:t> </a:t>
            </a:r>
            <a:r>
              <a:rPr lang="cs-CZ" sz="1400" dirty="0" err="1"/>
              <a:t>is</a:t>
            </a:r>
            <a:r>
              <a:rPr lang="cs-CZ" sz="1400" dirty="0"/>
              <a:t> not so </a:t>
            </a:r>
            <a:r>
              <a:rPr lang="cs-CZ" sz="1400" dirty="0" err="1"/>
              <a:t>important</a:t>
            </a:r>
            <a:r>
              <a:rPr lang="cs-CZ" sz="1400" dirty="0"/>
              <a:t>), </a:t>
            </a:r>
            <a:r>
              <a:rPr lang="cs-CZ" dirty="0" err="1"/>
              <a:t>please</a:t>
            </a:r>
            <a:r>
              <a:rPr lang="cs-CZ" dirty="0"/>
              <a:t> </a:t>
            </a:r>
            <a:r>
              <a:rPr lang="cs-CZ" dirty="0" err="1"/>
              <a:t>don´t</a:t>
            </a:r>
            <a:r>
              <a:rPr lang="cs-CZ" dirty="0"/>
              <a:t> </a:t>
            </a:r>
            <a:r>
              <a:rPr lang="cs-CZ" dirty="0" err="1"/>
              <a:t>wait</a:t>
            </a:r>
            <a:r>
              <a:rPr lang="cs-CZ" dirty="0"/>
              <a:t>. </a:t>
            </a:r>
            <a:r>
              <a:rPr lang="cs-CZ" dirty="0" err="1"/>
              <a:t>Please</a:t>
            </a:r>
            <a:r>
              <a:rPr lang="cs-CZ" dirty="0"/>
              <a:t> handle </a:t>
            </a:r>
            <a:r>
              <a:rPr lang="cs-CZ" dirty="0" err="1"/>
              <a:t>psychiatric</a:t>
            </a:r>
            <a:r>
              <a:rPr lang="cs-CZ" dirty="0"/>
              <a:t> </a:t>
            </a:r>
            <a:r>
              <a:rPr lang="cs-CZ" dirty="0" err="1"/>
              <a:t>consult</a:t>
            </a:r>
            <a:r>
              <a:rPr lang="cs-CZ" dirty="0"/>
              <a:t> as </a:t>
            </a:r>
            <a:r>
              <a:rPr lang="cs-CZ" dirty="0" err="1"/>
              <a:t>soon</a:t>
            </a:r>
            <a:r>
              <a:rPr lang="cs-CZ" dirty="0"/>
              <a:t> as </a:t>
            </a:r>
            <a:r>
              <a:rPr lang="cs-CZ" dirty="0" err="1"/>
              <a:t>possible</a:t>
            </a:r>
            <a:r>
              <a:rPr lang="cs-CZ" dirty="0"/>
              <a:t>, </a:t>
            </a:r>
            <a:r>
              <a:rPr lang="cs-CZ" dirty="0" err="1"/>
              <a:t>the</a:t>
            </a:r>
            <a:r>
              <a:rPr lang="cs-CZ" dirty="0"/>
              <a:t> </a:t>
            </a:r>
            <a:r>
              <a:rPr lang="cs-CZ" dirty="0" err="1"/>
              <a:t>patient</a:t>
            </a:r>
            <a:r>
              <a:rPr lang="cs-CZ" dirty="0"/>
              <a:t> </a:t>
            </a:r>
            <a:r>
              <a:rPr lang="cs-CZ" dirty="0" err="1"/>
              <a:t>probably</a:t>
            </a:r>
            <a:r>
              <a:rPr lang="cs-CZ" dirty="0"/>
              <a:t> </a:t>
            </a:r>
            <a:r>
              <a:rPr lang="cs-CZ" dirty="0" err="1"/>
              <a:t>needs</a:t>
            </a:r>
            <a:r>
              <a:rPr lang="cs-CZ" dirty="0"/>
              <a:t> </a:t>
            </a:r>
            <a:r>
              <a:rPr lang="cs-CZ" dirty="0" err="1"/>
              <a:t>the</a:t>
            </a:r>
            <a:r>
              <a:rPr lang="cs-CZ" dirty="0"/>
              <a:t> </a:t>
            </a:r>
            <a:r>
              <a:rPr lang="cs-CZ" dirty="0" err="1"/>
              <a:t>hospitalization</a:t>
            </a:r>
            <a:r>
              <a:rPr lang="cs-CZ" dirty="0"/>
              <a:t>. </a:t>
            </a:r>
          </a:p>
          <a:p>
            <a:pPr marL="0" indent="0" algn="just">
              <a:buNone/>
            </a:pPr>
            <a:r>
              <a:rPr lang="cs-CZ" dirty="0"/>
              <a:t>    (</a:t>
            </a:r>
            <a:r>
              <a:rPr lang="cs-CZ" dirty="0" err="1"/>
              <a:t>Also</a:t>
            </a:r>
            <a:r>
              <a:rPr lang="cs-CZ" dirty="0"/>
              <a:t> </a:t>
            </a:r>
            <a:r>
              <a:rPr lang="cs-CZ" dirty="0" err="1"/>
              <a:t>think</a:t>
            </a:r>
            <a:r>
              <a:rPr lang="cs-CZ" dirty="0"/>
              <a:t> </a:t>
            </a:r>
            <a:r>
              <a:rPr lang="cs-CZ" dirty="0" err="1"/>
              <a:t>about</a:t>
            </a:r>
            <a:r>
              <a:rPr lang="cs-CZ" dirty="0"/>
              <a:t> </a:t>
            </a:r>
            <a:r>
              <a:rPr lang="cs-CZ" dirty="0" err="1"/>
              <a:t>other</a:t>
            </a:r>
            <a:r>
              <a:rPr lang="cs-CZ" dirty="0"/>
              <a:t> </a:t>
            </a:r>
            <a:r>
              <a:rPr lang="cs-CZ" dirty="0" err="1"/>
              <a:t>diagnostical</a:t>
            </a:r>
            <a:r>
              <a:rPr lang="cs-CZ" dirty="0"/>
              <a:t> </a:t>
            </a:r>
            <a:r>
              <a:rPr lang="cs-CZ" dirty="0" err="1"/>
              <a:t>alternatives</a:t>
            </a:r>
            <a:r>
              <a:rPr lang="cs-CZ" dirty="0"/>
              <a:t> - </a:t>
            </a:r>
            <a:r>
              <a:rPr lang="cs-CZ" dirty="0" err="1"/>
              <a:t>is</a:t>
            </a:r>
            <a:r>
              <a:rPr lang="cs-CZ" dirty="0"/>
              <a:t> he</a:t>
            </a:r>
          </a:p>
          <a:p>
            <a:pPr marL="0" indent="0" algn="just">
              <a:buNone/>
            </a:pPr>
            <a:r>
              <a:rPr lang="cs-CZ" dirty="0"/>
              <a:t>    </a:t>
            </a:r>
            <a:r>
              <a:rPr lang="cs-CZ" dirty="0" err="1"/>
              <a:t>intoxicated</a:t>
            </a:r>
            <a:r>
              <a:rPr lang="cs-CZ" dirty="0"/>
              <a:t>? </a:t>
            </a:r>
            <a:r>
              <a:rPr lang="cs-CZ" dirty="0" err="1"/>
              <a:t>Does</a:t>
            </a:r>
            <a:r>
              <a:rPr lang="cs-CZ" dirty="0"/>
              <a:t> he </a:t>
            </a:r>
            <a:r>
              <a:rPr lang="cs-CZ" dirty="0" err="1"/>
              <a:t>have</a:t>
            </a:r>
            <a:r>
              <a:rPr lang="cs-CZ" dirty="0"/>
              <a:t> any </a:t>
            </a:r>
            <a:r>
              <a:rPr lang="cs-CZ" dirty="0" err="1"/>
              <a:t>neurological</a:t>
            </a:r>
            <a:r>
              <a:rPr lang="cs-CZ" dirty="0"/>
              <a:t> </a:t>
            </a:r>
            <a:r>
              <a:rPr lang="cs-CZ" dirty="0" err="1"/>
              <a:t>symptoms</a:t>
            </a:r>
            <a:r>
              <a:rPr lang="cs-CZ" dirty="0"/>
              <a:t>? </a:t>
            </a:r>
          </a:p>
          <a:p>
            <a:pPr marL="0" indent="0">
              <a:buNone/>
            </a:pPr>
            <a:endParaRPr lang="cs-CZ" dirty="0"/>
          </a:p>
          <a:p>
            <a:pPr algn="just"/>
            <a:r>
              <a:rPr lang="cs-CZ" dirty="0" err="1"/>
              <a:t>When</a:t>
            </a:r>
            <a:r>
              <a:rPr lang="cs-CZ" dirty="0"/>
              <a:t> </a:t>
            </a:r>
            <a:r>
              <a:rPr lang="cs-CZ" dirty="0" err="1"/>
              <a:t>the</a:t>
            </a:r>
            <a:r>
              <a:rPr lang="cs-CZ" dirty="0"/>
              <a:t> </a:t>
            </a:r>
            <a:r>
              <a:rPr lang="cs-CZ" dirty="0" err="1"/>
              <a:t>patient</a:t>
            </a:r>
            <a:r>
              <a:rPr lang="cs-CZ" dirty="0"/>
              <a:t> </a:t>
            </a:r>
            <a:r>
              <a:rPr lang="cs-CZ" dirty="0" err="1"/>
              <a:t>is</a:t>
            </a:r>
            <a:r>
              <a:rPr lang="cs-CZ" dirty="0"/>
              <a:t> </a:t>
            </a:r>
            <a:r>
              <a:rPr lang="cs-CZ" dirty="0" err="1"/>
              <a:t>treated</a:t>
            </a:r>
            <a:r>
              <a:rPr lang="cs-CZ" dirty="0"/>
              <a:t> </a:t>
            </a:r>
            <a:r>
              <a:rPr lang="cs-CZ" dirty="0" err="1"/>
              <a:t>for</a:t>
            </a:r>
            <a:r>
              <a:rPr lang="cs-CZ" dirty="0"/>
              <a:t> </a:t>
            </a:r>
            <a:r>
              <a:rPr lang="cs-CZ" dirty="0" err="1"/>
              <a:t>schizophrenia</a:t>
            </a:r>
            <a:r>
              <a:rPr lang="cs-CZ" dirty="0"/>
              <a:t>, </a:t>
            </a:r>
            <a:r>
              <a:rPr lang="cs-CZ" dirty="0" err="1"/>
              <a:t>attends</a:t>
            </a:r>
            <a:r>
              <a:rPr lang="cs-CZ" dirty="0"/>
              <a:t> psychiatry </a:t>
            </a:r>
            <a:r>
              <a:rPr lang="cs-CZ" dirty="0" err="1"/>
              <a:t>outpatiently</a:t>
            </a:r>
            <a:r>
              <a:rPr lang="cs-CZ" dirty="0"/>
              <a:t> and </a:t>
            </a:r>
            <a:r>
              <a:rPr lang="cs-CZ" dirty="0" err="1"/>
              <a:t>is</a:t>
            </a:r>
            <a:r>
              <a:rPr lang="cs-CZ" dirty="0"/>
              <a:t> </a:t>
            </a:r>
            <a:r>
              <a:rPr lang="cs-CZ" dirty="0" err="1"/>
              <a:t>stabile</a:t>
            </a:r>
            <a:r>
              <a:rPr lang="cs-CZ" dirty="0"/>
              <a:t>, </a:t>
            </a:r>
            <a:r>
              <a:rPr lang="cs-CZ" dirty="0" err="1"/>
              <a:t>there</a:t>
            </a:r>
            <a:r>
              <a:rPr lang="cs-CZ" dirty="0"/>
              <a:t> </a:t>
            </a:r>
            <a:r>
              <a:rPr lang="cs-CZ" dirty="0" err="1"/>
              <a:t>is</a:t>
            </a:r>
            <a:r>
              <a:rPr lang="cs-CZ" dirty="0"/>
              <a:t> no </a:t>
            </a:r>
            <a:r>
              <a:rPr lang="cs-CZ" dirty="0" err="1"/>
              <a:t>need</a:t>
            </a:r>
            <a:r>
              <a:rPr lang="cs-CZ" dirty="0"/>
              <a:t> to handle </a:t>
            </a:r>
            <a:r>
              <a:rPr lang="cs-CZ" dirty="0" err="1"/>
              <a:t>psychiatric</a:t>
            </a:r>
            <a:r>
              <a:rPr lang="cs-CZ" dirty="0"/>
              <a:t> </a:t>
            </a:r>
            <a:r>
              <a:rPr lang="cs-CZ" dirty="0" err="1"/>
              <a:t>consult</a:t>
            </a:r>
            <a:r>
              <a:rPr lang="cs-CZ" dirty="0"/>
              <a:t> („</a:t>
            </a:r>
            <a:r>
              <a:rPr lang="cs-CZ" dirty="0" err="1"/>
              <a:t>consilium</a:t>
            </a:r>
            <a:r>
              <a:rPr lang="cs-CZ" dirty="0"/>
              <a:t>“) just </a:t>
            </a:r>
            <a:r>
              <a:rPr lang="cs-CZ" dirty="0" err="1"/>
              <a:t>because</a:t>
            </a:r>
            <a:r>
              <a:rPr lang="cs-CZ" dirty="0"/>
              <a:t> </a:t>
            </a:r>
            <a:r>
              <a:rPr lang="cs-CZ" dirty="0" err="1"/>
              <a:t>of</a:t>
            </a:r>
            <a:r>
              <a:rPr lang="cs-CZ" dirty="0"/>
              <a:t> </a:t>
            </a:r>
            <a:r>
              <a:rPr lang="cs-CZ" dirty="0" err="1"/>
              <a:t>the</a:t>
            </a:r>
            <a:r>
              <a:rPr lang="cs-CZ" dirty="0"/>
              <a:t> </a:t>
            </a:r>
            <a:r>
              <a:rPr lang="cs-CZ" dirty="0" err="1"/>
              <a:t>diagnosis</a:t>
            </a:r>
            <a:r>
              <a:rPr lang="cs-CZ" dirty="0"/>
              <a:t> </a:t>
            </a:r>
            <a:r>
              <a:rPr lang="cs-CZ" dirty="0" err="1"/>
              <a:t>of</a:t>
            </a:r>
            <a:r>
              <a:rPr lang="cs-CZ" dirty="0"/>
              <a:t> </a:t>
            </a:r>
            <a:r>
              <a:rPr lang="cs-CZ" dirty="0" err="1"/>
              <a:t>schizophrenia</a:t>
            </a:r>
            <a:r>
              <a:rPr lang="cs-CZ" dirty="0"/>
              <a:t> </a:t>
            </a:r>
            <a:r>
              <a:rPr lang="cs-CZ" dirty="0" err="1"/>
              <a:t>when</a:t>
            </a:r>
            <a:r>
              <a:rPr lang="cs-CZ" dirty="0"/>
              <a:t> he </a:t>
            </a:r>
            <a:r>
              <a:rPr lang="cs-CZ" dirty="0" err="1"/>
              <a:t>is</a:t>
            </a:r>
            <a:r>
              <a:rPr lang="cs-CZ" dirty="0"/>
              <a:t> </a:t>
            </a:r>
            <a:r>
              <a:rPr lang="cs-CZ" dirty="0" err="1"/>
              <a:t>hospitalized</a:t>
            </a:r>
            <a:r>
              <a:rPr lang="cs-CZ" dirty="0"/>
              <a:t> in </a:t>
            </a:r>
            <a:r>
              <a:rPr lang="cs-CZ" dirty="0" err="1"/>
              <a:t>other</a:t>
            </a:r>
            <a:r>
              <a:rPr lang="cs-CZ" dirty="0"/>
              <a:t> department (</a:t>
            </a:r>
            <a:r>
              <a:rPr lang="cs-CZ" dirty="0" err="1"/>
              <a:t>internal</a:t>
            </a:r>
            <a:r>
              <a:rPr lang="cs-CZ" dirty="0"/>
              <a:t>, </a:t>
            </a:r>
            <a:r>
              <a:rPr lang="cs-CZ" dirty="0" err="1"/>
              <a:t>surgical</a:t>
            </a:r>
            <a:r>
              <a:rPr lang="cs-CZ" dirty="0"/>
              <a:t> </a:t>
            </a:r>
            <a:r>
              <a:rPr lang="cs-CZ" dirty="0" err="1"/>
              <a:t>etc</a:t>
            </a:r>
            <a:r>
              <a:rPr lang="cs-CZ" dirty="0"/>
              <a:t>.). But </a:t>
            </a:r>
            <a:r>
              <a:rPr lang="cs-CZ" dirty="0" err="1"/>
              <a:t>when</a:t>
            </a:r>
            <a:r>
              <a:rPr lang="cs-CZ" dirty="0"/>
              <a:t> </a:t>
            </a:r>
            <a:r>
              <a:rPr lang="cs-CZ" dirty="0" err="1"/>
              <a:t>you</a:t>
            </a:r>
            <a:r>
              <a:rPr lang="cs-CZ" dirty="0"/>
              <a:t> are not </a:t>
            </a:r>
            <a:r>
              <a:rPr lang="cs-CZ" dirty="0" err="1"/>
              <a:t>sure</a:t>
            </a:r>
            <a:r>
              <a:rPr lang="cs-CZ" dirty="0"/>
              <a:t> </a:t>
            </a:r>
            <a:r>
              <a:rPr lang="cs-CZ" dirty="0" err="1"/>
              <a:t>about</a:t>
            </a:r>
            <a:r>
              <a:rPr lang="cs-CZ" dirty="0"/>
              <a:t> his </a:t>
            </a:r>
            <a:r>
              <a:rPr lang="cs-CZ" dirty="0" err="1"/>
              <a:t>condition</a:t>
            </a:r>
            <a:r>
              <a:rPr lang="cs-CZ" dirty="0"/>
              <a:t>, </a:t>
            </a:r>
            <a:r>
              <a:rPr lang="cs-CZ" dirty="0" err="1"/>
              <a:t>behaviour</a:t>
            </a:r>
            <a:r>
              <a:rPr lang="cs-CZ" dirty="0"/>
              <a:t>, </a:t>
            </a:r>
            <a:r>
              <a:rPr lang="cs-CZ" dirty="0" err="1"/>
              <a:t>medication</a:t>
            </a:r>
            <a:r>
              <a:rPr lang="cs-CZ" dirty="0"/>
              <a:t>, </a:t>
            </a:r>
            <a:r>
              <a:rPr lang="cs-CZ" dirty="0" err="1"/>
              <a:t>suicidal</a:t>
            </a:r>
            <a:r>
              <a:rPr lang="cs-CZ" dirty="0"/>
              <a:t> </a:t>
            </a:r>
            <a:r>
              <a:rPr lang="cs-CZ" dirty="0" err="1"/>
              <a:t>thoughts</a:t>
            </a:r>
            <a:r>
              <a:rPr lang="cs-CZ" dirty="0"/>
              <a:t>, </a:t>
            </a:r>
            <a:r>
              <a:rPr lang="cs-CZ" dirty="0" err="1"/>
              <a:t>than</a:t>
            </a:r>
            <a:r>
              <a:rPr lang="cs-CZ" dirty="0"/>
              <a:t> </a:t>
            </a:r>
            <a:r>
              <a:rPr lang="cs-CZ" dirty="0" err="1"/>
              <a:t>of</a:t>
            </a:r>
            <a:r>
              <a:rPr lang="cs-CZ" dirty="0"/>
              <a:t> </a:t>
            </a:r>
            <a:r>
              <a:rPr lang="cs-CZ" dirty="0" err="1"/>
              <a:t>course</a:t>
            </a:r>
            <a:r>
              <a:rPr lang="cs-CZ" dirty="0"/>
              <a:t> handle </a:t>
            </a:r>
            <a:r>
              <a:rPr lang="cs-CZ" dirty="0" err="1"/>
              <a:t>the</a:t>
            </a:r>
            <a:r>
              <a:rPr lang="cs-CZ" dirty="0"/>
              <a:t> </a:t>
            </a:r>
            <a:r>
              <a:rPr lang="cs-CZ" dirty="0" err="1"/>
              <a:t>psychiatric</a:t>
            </a:r>
            <a:r>
              <a:rPr lang="cs-CZ" dirty="0"/>
              <a:t> </a:t>
            </a:r>
            <a:r>
              <a:rPr lang="cs-CZ" dirty="0" err="1"/>
              <a:t>consult</a:t>
            </a:r>
            <a:r>
              <a:rPr lang="cs-CZ" dirty="0"/>
              <a:t>. </a:t>
            </a:r>
          </a:p>
        </p:txBody>
      </p:sp>
    </p:spTree>
    <p:extLst>
      <p:ext uri="{BB962C8B-B14F-4D97-AF65-F5344CB8AC3E}">
        <p14:creationId xmlns:p14="http://schemas.microsoft.com/office/powerpoint/2010/main" val="180094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1913"/>
            <a:ext cx="8229600" cy="990600"/>
          </a:xfrm>
        </p:spPr>
        <p:txBody>
          <a:bodyPr/>
          <a:lstStyle/>
          <a:p>
            <a:r>
              <a:rPr lang="en-US"/>
              <a:t>History</a:t>
            </a:r>
          </a:p>
        </p:txBody>
      </p:sp>
      <p:sp>
        <p:nvSpPr>
          <p:cNvPr id="51203" name="Rectangle 3"/>
          <p:cNvSpPr>
            <a:spLocks noGrp="1" noChangeArrowheads="1"/>
          </p:cNvSpPr>
          <p:nvPr>
            <p:ph type="body" idx="1"/>
          </p:nvPr>
        </p:nvSpPr>
        <p:spPr>
          <a:xfrm>
            <a:off x="250825" y="1125538"/>
            <a:ext cx="8435975" cy="5616575"/>
          </a:xfrm>
        </p:spPr>
        <p:txBody>
          <a:bodyPr/>
          <a:lstStyle/>
          <a:p>
            <a:pPr>
              <a:lnSpc>
                <a:spcPct val="90000"/>
              </a:lnSpc>
              <a:spcBef>
                <a:spcPct val="30000"/>
              </a:spcBef>
            </a:pPr>
            <a:r>
              <a:rPr lang="en-US" sz="2400" b="1" dirty="0">
                <a:solidFill>
                  <a:schemeClr val="hlink"/>
                </a:solidFill>
              </a:rPr>
              <a:t>Emil Kraepelin</a:t>
            </a:r>
            <a:r>
              <a:rPr lang="en-US" sz="2400" dirty="0"/>
              <a:t>: This illness develops relatively early in life, and its course is likely deteriorating and chronic; deterioration reminded dementia </a:t>
            </a:r>
            <a:r>
              <a:rPr lang="en-US" sz="2400" dirty="0">
                <a:solidFill>
                  <a:schemeClr val="hlink"/>
                </a:solidFill>
              </a:rPr>
              <a:t>(„Dementia praecox“</a:t>
            </a:r>
            <a:r>
              <a:rPr lang="en-US" sz="2400" dirty="0"/>
              <a:t>), but was not followed by any organic changes of the brain, detectable at that time.</a:t>
            </a:r>
          </a:p>
          <a:p>
            <a:pPr>
              <a:lnSpc>
                <a:spcPct val="90000"/>
              </a:lnSpc>
              <a:spcBef>
                <a:spcPct val="30000"/>
              </a:spcBef>
            </a:pPr>
            <a:r>
              <a:rPr lang="en-US" sz="2400" b="1" dirty="0">
                <a:solidFill>
                  <a:schemeClr val="hlink"/>
                </a:solidFill>
              </a:rPr>
              <a:t>Eugen Bleuler</a:t>
            </a:r>
            <a:r>
              <a:rPr lang="en-US" sz="2400" dirty="0"/>
              <a:t>: He renamed Kraepelin’s dementia praecox as </a:t>
            </a:r>
            <a:r>
              <a:rPr lang="en-US" sz="2400" dirty="0">
                <a:solidFill>
                  <a:schemeClr val="hlink"/>
                </a:solidFill>
              </a:rPr>
              <a:t>schizophrenia</a:t>
            </a:r>
            <a:r>
              <a:rPr lang="en-US" sz="2400" dirty="0"/>
              <a:t> (1911); he recognized the cognitive impairment in this illness, which he named as a „splitting</a:t>
            </a:r>
            <a:r>
              <a:rPr lang="cs-CZ" sz="2400" dirty="0"/>
              <a:t>“</a:t>
            </a:r>
            <a:r>
              <a:rPr lang="en-US" sz="2400" dirty="0"/>
              <a:t> of mind.</a:t>
            </a:r>
          </a:p>
          <a:p>
            <a:pPr>
              <a:lnSpc>
                <a:spcPct val="90000"/>
              </a:lnSpc>
              <a:spcBef>
                <a:spcPct val="30000"/>
              </a:spcBef>
            </a:pPr>
            <a:r>
              <a:rPr lang="en-US" sz="2400" b="1" dirty="0">
                <a:solidFill>
                  <a:schemeClr val="hlink"/>
                </a:solidFill>
              </a:rPr>
              <a:t>Kurt Schneider</a:t>
            </a:r>
            <a:r>
              <a:rPr lang="en-US" sz="2400" dirty="0"/>
              <a:t>: He emphasized the role of psychotic symptoms, as hallucinations, delusions and gave them the privilege of </a:t>
            </a:r>
            <a:r>
              <a:rPr lang="en-US" sz="2400" dirty="0">
                <a:solidFill>
                  <a:schemeClr val="hlink"/>
                </a:solidFill>
              </a:rPr>
              <a:t>„the first rank symptoms”</a:t>
            </a:r>
            <a:r>
              <a:rPr lang="en-US" sz="2400" dirty="0"/>
              <a:t> even in the concept of the diagnosis of schizophrenia. </a:t>
            </a:r>
          </a:p>
        </p:txBody>
      </p:sp>
      <p:pic>
        <p:nvPicPr>
          <p:cNvPr id="4" name="Obrázek 3">
            <a:extLst>
              <a:ext uri="{FF2B5EF4-FFF2-40B4-BE49-F238E27FC236}">
                <a16:creationId xmlns:a16="http://schemas.microsoft.com/office/drawing/2014/main" id="{730620FE-865E-4E29-B6AB-4BBE48C727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5241032"/>
            <a:ext cx="1616968" cy="1616968"/>
          </a:xfrm>
          <a:prstGeom prst="rect">
            <a:avLst/>
          </a:prstGeom>
        </p:spPr>
      </p:pic>
      <p:pic>
        <p:nvPicPr>
          <p:cNvPr id="6" name="Obrázek 5">
            <a:extLst>
              <a:ext uri="{FF2B5EF4-FFF2-40B4-BE49-F238E27FC236}">
                <a16:creationId xmlns:a16="http://schemas.microsoft.com/office/drawing/2014/main" id="{4701B185-3A51-4041-B8C6-634CC7C1B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768" y="5180807"/>
            <a:ext cx="1119336" cy="1695627"/>
          </a:xfrm>
          <a:prstGeom prst="rect">
            <a:avLst/>
          </a:prstGeom>
        </p:spPr>
      </p:pic>
      <p:pic>
        <p:nvPicPr>
          <p:cNvPr id="8" name="Obrázek 7">
            <a:extLst>
              <a:ext uri="{FF2B5EF4-FFF2-40B4-BE49-F238E27FC236}">
                <a16:creationId xmlns:a16="http://schemas.microsoft.com/office/drawing/2014/main" id="{EC1011EC-A170-4794-913F-F5AD12CC0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5241032"/>
            <a:ext cx="1119337" cy="1642933"/>
          </a:xfrm>
          <a:prstGeom prst="rect">
            <a:avLst/>
          </a:prstGeom>
        </p:spPr>
      </p:pic>
    </p:spTree>
    <p:extLst>
      <p:ext uri="{BB962C8B-B14F-4D97-AF65-F5344CB8AC3E}">
        <p14:creationId xmlns:p14="http://schemas.microsoft.com/office/powerpoint/2010/main" val="4079788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cs-CZ"/>
              <a:t>F21 </a:t>
            </a:r>
            <a:r>
              <a:rPr lang="en-US"/>
              <a:t>Schizotypal disorder</a:t>
            </a:r>
            <a:endParaRPr lang="cs-CZ"/>
          </a:p>
        </p:txBody>
      </p:sp>
      <p:sp>
        <p:nvSpPr>
          <p:cNvPr id="90115" name="Rectangle 3"/>
          <p:cNvSpPr>
            <a:spLocks noGrp="1" noChangeArrowheads="1"/>
          </p:cNvSpPr>
          <p:nvPr>
            <p:ph type="body" idx="1"/>
          </p:nvPr>
        </p:nvSpPr>
        <p:spPr/>
        <p:txBody>
          <a:bodyPr/>
          <a:lstStyle/>
          <a:p>
            <a:r>
              <a:rPr lang="en-US" sz="2800" dirty="0"/>
              <a:t>eccentric behavior</a:t>
            </a:r>
            <a:endParaRPr lang="cs-CZ" sz="2800" dirty="0"/>
          </a:p>
          <a:p>
            <a:r>
              <a:rPr lang="en-US" sz="2800" dirty="0"/>
              <a:t>deviations of thinking and affectivity, which are similar to that occurring in schizophrenia, </a:t>
            </a:r>
            <a:endParaRPr lang="cs-CZ" sz="2800" dirty="0"/>
          </a:p>
          <a:p>
            <a:r>
              <a:rPr lang="en-US" sz="2800" dirty="0"/>
              <a:t>but without psychotic features and expressed symptoms of schizophrenia of any type.</a:t>
            </a:r>
          </a:p>
        </p:txBody>
      </p:sp>
    </p:spTree>
    <p:extLst>
      <p:ext uri="{BB962C8B-B14F-4D97-AF65-F5344CB8AC3E}">
        <p14:creationId xmlns:p14="http://schemas.microsoft.com/office/powerpoint/2010/main" val="2272775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cs-CZ"/>
              <a:t>F22.0 </a:t>
            </a:r>
            <a:r>
              <a:rPr lang="en-US"/>
              <a:t>Delusional Disorder</a:t>
            </a:r>
          </a:p>
        </p:txBody>
      </p:sp>
      <p:sp>
        <p:nvSpPr>
          <p:cNvPr id="92163" name="Rectangle 3"/>
          <p:cNvSpPr>
            <a:spLocks noGrp="1" noChangeArrowheads="1"/>
          </p:cNvSpPr>
          <p:nvPr>
            <p:ph type="body" idx="1"/>
          </p:nvPr>
        </p:nvSpPr>
        <p:spPr/>
        <p:txBody>
          <a:bodyPr/>
          <a:lstStyle/>
          <a:p>
            <a:pPr>
              <a:lnSpc>
                <a:spcPct val="90000"/>
              </a:lnSpc>
            </a:pPr>
            <a:r>
              <a:rPr lang="en-US" sz="2800" dirty="0"/>
              <a:t>A disorder characterized by the development of one delusion or of the group of similar related delusions, which are persisting unusually long, very often for the whole life. </a:t>
            </a:r>
          </a:p>
          <a:p>
            <a:pPr>
              <a:lnSpc>
                <a:spcPct val="90000"/>
              </a:lnSpc>
            </a:pPr>
            <a:r>
              <a:rPr lang="en-US" sz="2800" dirty="0"/>
              <a:t>Other psychopathological symptoms — intrusion of thoughts etc. are not present and are excluding this diagnosis. </a:t>
            </a:r>
          </a:p>
          <a:p>
            <a:pPr>
              <a:lnSpc>
                <a:spcPct val="90000"/>
              </a:lnSpc>
            </a:pPr>
            <a:r>
              <a:rPr lang="en-US" sz="2800" dirty="0"/>
              <a:t>It begins usually in the middle age.</a:t>
            </a:r>
            <a:endParaRPr lang="cs-CZ" sz="2800" dirty="0"/>
          </a:p>
          <a:p>
            <a:pPr>
              <a:lnSpc>
                <a:spcPct val="90000"/>
              </a:lnSpc>
            </a:pPr>
            <a:r>
              <a:rPr lang="cs-CZ" sz="2800" dirty="0" err="1"/>
              <a:t>Treated</a:t>
            </a:r>
            <a:r>
              <a:rPr lang="cs-CZ" sz="2800" dirty="0"/>
              <a:t> by </a:t>
            </a:r>
            <a:r>
              <a:rPr lang="cs-CZ" sz="2800" dirty="0" err="1"/>
              <a:t>usual</a:t>
            </a:r>
            <a:r>
              <a:rPr lang="cs-CZ" sz="2800" dirty="0"/>
              <a:t> </a:t>
            </a:r>
            <a:r>
              <a:rPr lang="cs-CZ" sz="2800" dirty="0" err="1"/>
              <a:t>antipsychotics</a:t>
            </a:r>
            <a:r>
              <a:rPr lang="cs-CZ" sz="2800" dirty="0"/>
              <a:t>. </a:t>
            </a:r>
            <a:endParaRPr lang="en-US" sz="2800" dirty="0"/>
          </a:p>
        </p:txBody>
      </p:sp>
    </p:spTree>
    <p:extLst>
      <p:ext uri="{BB962C8B-B14F-4D97-AF65-F5344CB8AC3E}">
        <p14:creationId xmlns:p14="http://schemas.microsoft.com/office/powerpoint/2010/main" val="2582040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15888"/>
            <a:ext cx="8229600" cy="1139825"/>
          </a:xfrm>
        </p:spPr>
        <p:txBody>
          <a:bodyPr>
            <a:normAutofit fontScale="90000"/>
          </a:bodyPr>
          <a:lstStyle/>
          <a:p>
            <a:r>
              <a:rPr lang="cs-CZ"/>
              <a:t>F23 </a:t>
            </a:r>
            <a:r>
              <a:rPr lang="en-US"/>
              <a:t>Acute and Transient Psychotic Disorders</a:t>
            </a:r>
          </a:p>
        </p:txBody>
      </p:sp>
      <p:sp>
        <p:nvSpPr>
          <p:cNvPr id="93187" name="Rectangle 3"/>
          <p:cNvSpPr>
            <a:spLocks noGrp="1" noChangeArrowheads="1"/>
          </p:cNvSpPr>
          <p:nvPr>
            <p:ph type="body" idx="1"/>
          </p:nvPr>
        </p:nvSpPr>
        <p:spPr/>
        <p:txBody>
          <a:bodyPr/>
          <a:lstStyle/>
          <a:p>
            <a:pPr>
              <a:lnSpc>
                <a:spcPct val="85000"/>
              </a:lnSpc>
              <a:spcBef>
                <a:spcPct val="0"/>
              </a:spcBef>
            </a:pPr>
            <a:r>
              <a:rPr lang="en-US" sz="2800" dirty="0"/>
              <a:t>The criteria should be the following features:</a:t>
            </a:r>
            <a:endParaRPr lang="cs-CZ" sz="2800" dirty="0"/>
          </a:p>
          <a:p>
            <a:pPr lvl="1">
              <a:lnSpc>
                <a:spcPct val="85000"/>
              </a:lnSpc>
              <a:spcBef>
                <a:spcPct val="0"/>
              </a:spcBef>
            </a:pPr>
            <a:r>
              <a:rPr lang="en-US" sz="2400" dirty="0"/>
              <a:t>acute beginning (to two weeks)</a:t>
            </a:r>
            <a:endParaRPr lang="cs-CZ" sz="2400" dirty="0"/>
          </a:p>
          <a:p>
            <a:pPr lvl="1">
              <a:lnSpc>
                <a:spcPct val="85000"/>
              </a:lnSpc>
              <a:spcBef>
                <a:spcPct val="0"/>
              </a:spcBef>
            </a:pPr>
            <a:r>
              <a:rPr lang="en-US" sz="2400" dirty="0"/>
              <a:t>quickly changing “polymorphic symptoms”</a:t>
            </a:r>
            <a:r>
              <a:rPr lang="cs-CZ" sz="2400" dirty="0"/>
              <a:t> – emotivity, </a:t>
            </a:r>
            <a:r>
              <a:rPr lang="cs-CZ" sz="2400" dirty="0" err="1"/>
              <a:t>psychotics</a:t>
            </a:r>
            <a:r>
              <a:rPr lang="cs-CZ" sz="2400" dirty="0"/>
              <a:t> </a:t>
            </a:r>
            <a:r>
              <a:rPr lang="cs-CZ" sz="2400" dirty="0" err="1"/>
              <a:t>symptoms</a:t>
            </a:r>
            <a:endParaRPr lang="cs-CZ" sz="2400" dirty="0"/>
          </a:p>
          <a:p>
            <a:pPr lvl="1">
              <a:lnSpc>
                <a:spcPct val="85000"/>
              </a:lnSpc>
              <a:spcBef>
                <a:spcPct val="0"/>
              </a:spcBef>
            </a:pPr>
            <a:r>
              <a:rPr lang="en-US" sz="2400" dirty="0"/>
              <a:t>typical schizophrenic symptoms</a:t>
            </a:r>
            <a:r>
              <a:rPr lang="cs-CZ" sz="2400" dirty="0"/>
              <a:t> are </a:t>
            </a:r>
            <a:r>
              <a:rPr lang="cs-CZ" sz="2400" dirty="0" err="1"/>
              <a:t>present</a:t>
            </a:r>
            <a:r>
              <a:rPr lang="cs-CZ" sz="2400" dirty="0"/>
              <a:t> </a:t>
            </a:r>
            <a:r>
              <a:rPr lang="cs-CZ" sz="2400" dirty="0" err="1"/>
              <a:t>or</a:t>
            </a:r>
            <a:r>
              <a:rPr lang="cs-CZ" sz="2400" dirty="0"/>
              <a:t> not</a:t>
            </a:r>
          </a:p>
          <a:p>
            <a:pPr>
              <a:lnSpc>
                <a:spcPct val="85000"/>
              </a:lnSpc>
              <a:spcBef>
                <a:spcPct val="0"/>
              </a:spcBef>
            </a:pPr>
            <a:endParaRPr lang="cs-CZ" sz="2800" dirty="0"/>
          </a:p>
          <a:p>
            <a:pPr>
              <a:lnSpc>
                <a:spcPct val="85000"/>
              </a:lnSpc>
              <a:spcBef>
                <a:spcPct val="0"/>
              </a:spcBef>
            </a:pPr>
            <a:r>
              <a:rPr lang="en-US" sz="2800" dirty="0"/>
              <a:t>Complete recovery usually occurs within a few months, often within a few weeks or even days.</a:t>
            </a:r>
            <a:endParaRPr lang="cs-CZ" sz="2800" dirty="0"/>
          </a:p>
          <a:p>
            <a:pPr>
              <a:lnSpc>
                <a:spcPct val="85000"/>
              </a:lnSpc>
              <a:spcBef>
                <a:spcPct val="0"/>
              </a:spcBef>
            </a:pPr>
            <a:endParaRPr lang="cs-CZ" sz="2800" dirty="0"/>
          </a:p>
          <a:p>
            <a:pPr>
              <a:lnSpc>
                <a:spcPct val="85000"/>
              </a:lnSpc>
              <a:spcBef>
                <a:spcPct val="0"/>
              </a:spcBef>
            </a:pPr>
            <a:r>
              <a:rPr lang="en-US" sz="2800" dirty="0"/>
              <a:t>The disorder may or may not be associated with acute stress, defined as usually stressful events preceding the onset by one to two weeks. </a:t>
            </a:r>
          </a:p>
        </p:txBody>
      </p:sp>
    </p:spTree>
    <p:extLst>
      <p:ext uri="{BB962C8B-B14F-4D97-AF65-F5344CB8AC3E}">
        <p14:creationId xmlns:p14="http://schemas.microsoft.com/office/powerpoint/2010/main" val="2329663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4175" y="277813"/>
            <a:ext cx="8435975" cy="1139825"/>
          </a:xfrm>
        </p:spPr>
        <p:txBody>
          <a:bodyPr/>
          <a:lstStyle/>
          <a:p>
            <a:r>
              <a:rPr lang="en-US"/>
              <a:t>F24 Induced Delusional Disorder </a:t>
            </a:r>
          </a:p>
        </p:txBody>
      </p:sp>
      <p:sp>
        <p:nvSpPr>
          <p:cNvPr id="94211" name="Rectangle 3"/>
          <p:cNvSpPr>
            <a:spLocks noGrp="1" noChangeArrowheads="1"/>
          </p:cNvSpPr>
          <p:nvPr>
            <p:ph type="body" idx="1"/>
          </p:nvPr>
        </p:nvSpPr>
        <p:spPr>
          <a:xfrm>
            <a:off x="457200" y="2204864"/>
            <a:ext cx="8229600" cy="3921299"/>
          </a:xfrm>
        </p:spPr>
        <p:txBody>
          <a:bodyPr/>
          <a:lstStyle/>
          <a:p>
            <a:pPr>
              <a:lnSpc>
                <a:spcPct val="90000"/>
              </a:lnSpc>
            </a:pPr>
            <a:r>
              <a:rPr lang="en-US" sz="2800" dirty="0"/>
              <a:t>A delusional disorder shared by two or more people with close emotional links. Only one of the people suffers from a genuine psychotic disorder; the delusions are induced in the other(s) and usually disappear when the people are separated.</a:t>
            </a:r>
            <a:endParaRPr lang="cs-CZ" sz="2800" dirty="0"/>
          </a:p>
          <a:p>
            <a:pPr marL="0" indent="0">
              <a:lnSpc>
                <a:spcPct val="90000"/>
              </a:lnSpc>
              <a:buNone/>
            </a:pPr>
            <a:endParaRPr lang="cs-CZ" sz="2800" dirty="0"/>
          </a:p>
        </p:txBody>
      </p:sp>
    </p:spTree>
    <p:extLst>
      <p:ext uri="{BB962C8B-B14F-4D97-AF65-F5344CB8AC3E}">
        <p14:creationId xmlns:p14="http://schemas.microsoft.com/office/powerpoint/2010/main" val="2010744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15888"/>
            <a:ext cx="8229600" cy="919162"/>
          </a:xfrm>
        </p:spPr>
        <p:txBody>
          <a:bodyPr/>
          <a:lstStyle/>
          <a:p>
            <a:r>
              <a:rPr lang="en-US"/>
              <a:t>F25 Schizoaffective Disorders </a:t>
            </a:r>
          </a:p>
        </p:txBody>
      </p:sp>
      <p:sp>
        <p:nvSpPr>
          <p:cNvPr id="64515" name="Rectangle 3"/>
          <p:cNvSpPr>
            <a:spLocks noGrp="1" noChangeArrowheads="1"/>
          </p:cNvSpPr>
          <p:nvPr>
            <p:ph type="body" idx="1"/>
          </p:nvPr>
        </p:nvSpPr>
        <p:spPr>
          <a:xfrm>
            <a:off x="457200" y="1052513"/>
            <a:ext cx="8435975" cy="5805487"/>
          </a:xfrm>
        </p:spPr>
        <p:txBody>
          <a:bodyPr/>
          <a:lstStyle/>
          <a:p>
            <a:pPr>
              <a:lnSpc>
                <a:spcPct val="95000"/>
              </a:lnSpc>
            </a:pPr>
            <a:r>
              <a:rPr lang="en-US" sz="2400" dirty="0"/>
              <a:t>Episodic disorders in which both affective and schizophrenic symptoms are prominent </a:t>
            </a:r>
            <a:r>
              <a:rPr lang="cs-CZ" sz="2400" dirty="0"/>
              <a:t>(</a:t>
            </a:r>
            <a:r>
              <a:rPr lang="en-US" sz="2400" dirty="0"/>
              <a:t>during the same episode of the illness or at least during few days</a:t>
            </a:r>
            <a:r>
              <a:rPr lang="cs-CZ" sz="2400" dirty="0"/>
              <a:t>)</a:t>
            </a:r>
            <a:r>
              <a:rPr lang="en-US" sz="2400" dirty="0"/>
              <a:t> but which do not justify a diagnosis of either schizophrenia or depressive or manic episodes. </a:t>
            </a:r>
            <a:endParaRPr lang="cs-CZ" sz="2400" dirty="0"/>
          </a:p>
          <a:p>
            <a:pPr>
              <a:lnSpc>
                <a:spcPct val="95000"/>
              </a:lnSpc>
            </a:pPr>
            <a:r>
              <a:rPr lang="en-US" sz="2400" dirty="0"/>
              <a:t>Patients suffering from periodic schizoaffective disorders, especially with manic symptoms, have </a:t>
            </a:r>
            <a:r>
              <a:rPr lang="cs-CZ" sz="2400" dirty="0" err="1"/>
              <a:t>often</a:t>
            </a:r>
            <a:r>
              <a:rPr lang="cs-CZ" sz="2400" dirty="0"/>
              <a:t> </a:t>
            </a:r>
            <a:r>
              <a:rPr lang="en-US" sz="2400" dirty="0"/>
              <a:t>good prognosis with full remissions without any remaining defects.</a:t>
            </a:r>
          </a:p>
          <a:p>
            <a:pPr>
              <a:lnSpc>
                <a:spcPct val="95000"/>
              </a:lnSpc>
            </a:pPr>
            <a:r>
              <a:rPr lang="en-US" sz="2400" dirty="0"/>
              <a:t>They are divided in different subgroups:</a:t>
            </a:r>
            <a:endParaRPr lang="cs-CZ" sz="2400" dirty="0"/>
          </a:p>
          <a:p>
            <a:pPr lvl="1">
              <a:lnSpc>
                <a:spcPct val="95000"/>
              </a:lnSpc>
            </a:pPr>
            <a:r>
              <a:rPr lang="en-US" sz="2000" dirty="0"/>
              <a:t>F25.0   Schizoaffective disorder, manic type  </a:t>
            </a:r>
          </a:p>
          <a:p>
            <a:pPr lvl="1">
              <a:lnSpc>
                <a:spcPct val="95000"/>
              </a:lnSpc>
            </a:pPr>
            <a:r>
              <a:rPr lang="en-US" sz="2000" dirty="0"/>
              <a:t>F25.1   Schizoaffective disorder, depressive type  </a:t>
            </a:r>
          </a:p>
          <a:p>
            <a:pPr lvl="1">
              <a:lnSpc>
                <a:spcPct val="95000"/>
              </a:lnSpc>
            </a:pPr>
            <a:r>
              <a:rPr lang="en-US" sz="2000" dirty="0"/>
              <a:t>F25.2   Schizoaffective disorder, mixed type  </a:t>
            </a:r>
          </a:p>
          <a:p>
            <a:pPr lvl="1">
              <a:lnSpc>
                <a:spcPct val="95000"/>
              </a:lnSpc>
            </a:pPr>
            <a:r>
              <a:rPr lang="en-US" sz="2000" dirty="0"/>
              <a:t>F25.8   Other schizoaffective disorders  </a:t>
            </a:r>
          </a:p>
          <a:p>
            <a:pPr lvl="1">
              <a:lnSpc>
                <a:spcPct val="95000"/>
              </a:lnSpc>
            </a:pPr>
            <a:r>
              <a:rPr lang="en-US" sz="2000" dirty="0"/>
              <a:t>F25.9   Schizoaffective disorder, unspecified</a:t>
            </a:r>
            <a:r>
              <a:rPr lang="cs-CZ" sz="2000" dirty="0"/>
              <a:t> </a:t>
            </a:r>
            <a:endParaRPr lang="en-US" sz="2000" dirty="0"/>
          </a:p>
        </p:txBody>
      </p:sp>
    </p:spTree>
    <p:extLst>
      <p:ext uri="{BB962C8B-B14F-4D97-AF65-F5344CB8AC3E}">
        <p14:creationId xmlns:p14="http://schemas.microsoft.com/office/powerpoint/2010/main" val="3645133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8C085-0E7B-4197-B167-11A974751B65}"/>
              </a:ext>
            </a:extLst>
          </p:cNvPr>
          <p:cNvSpPr>
            <a:spLocks noGrp="1"/>
          </p:cNvSpPr>
          <p:nvPr>
            <p:ph type="title"/>
          </p:nvPr>
        </p:nvSpPr>
        <p:spPr>
          <a:xfrm>
            <a:off x="457200" y="274638"/>
            <a:ext cx="8229600" cy="850106"/>
          </a:xfrm>
        </p:spPr>
        <p:txBody>
          <a:bodyPr/>
          <a:lstStyle/>
          <a:p>
            <a:r>
              <a:rPr lang="cs-CZ" dirty="0"/>
              <a:t>„</a:t>
            </a:r>
            <a:r>
              <a:rPr lang="cs-CZ" dirty="0" err="1"/>
              <a:t>Toxic</a:t>
            </a:r>
            <a:r>
              <a:rPr lang="cs-CZ" dirty="0"/>
              <a:t> </a:t>
            </a:r>
            <a:r>
              <a:rPr lang="cs-CZ" dirty="0" err="1"/>
              <a:t>psychoses</a:t>
            </a:r>
            <a:r>
              <a:rPr lang="cs-CZ" dirty="0"/>
              <a:t>“</a:t>
            </a:r>
          </a:p>
        </p:txBody>
      </p:sp>
      <p:sp>
        <p:nvSpPr>
          <p:cNvPr id="3" name="Zástupný obsah 2">
            <a:extLst>
              <a:ext uri="{FF2B5EF4-FFF2-40B4-BE49-F238E27FC236}">
                <a16:creationId xmlns:a16="http://schemas.microsoft.com/office/drawing/2014/main" id="{02C1C9E6-E954-4DC9-9289-54D43A2BE111}"/>
              </a:ext>
            </a:extLst>
          </p:cNvPr>
          <p:cNvSpPr>
            <a:spLocks noGrp="1"/>
          </p:cNvSpPr>
          <p:nvPr>
            <p:ph idx="1"/>
          </p:nvPr>
        </p:nvSpPr>
        <p:spPr>
          <a:xfrm>
            <a:off x="457200" y="1268760"/>
            <a:ext cx="8229600" cy="5314602"/>
          </a:xfrm>
        </p:spPr>
        <p:txBody>
          <a:bodyPr>
            <a:normAutofit fontScale="85000" lnSpcReduction="20000"/>
          </a:bodyPr>
          <a:lstStyle/>
          <a:p>
            <a:pPr>
              <a:lnSpc>
                <a:spcPct val="120000"/>
              </a:lnSpc>
            </a:pPr>
            <a:r>
              <a:rPr lang="cs-CZ" dirty="0" err="1"/>
              <a:t>Usually</a:t>
            </a:r>
            <a:r>
              <a:rPr lang="cs-CZ" dirty="0"/>
              <a:t> </a:t>
            </a:r>
            <a:r>
              <a:rPr lang="cs-CZ" dirty="0" err="1"/>
              <a:t>caused</a:t>
            </a:r>
            <a:r>
              <a:rPr lang="cs-CZ" dirty="0"/>
              <a:t> by </a:t>
            </a:r>
            <a:r>
              <a:rPr lang="cs-CZ" dirty="0" err="1"/>
              <a:t>usage</a:t>
            </a:r>
            <a:r>
              <a:rPr lang="cs-CZ" dirty="0"/>
              <a:t> </a:t>
            </a:r>
            <a:r>
              <a:rPr lang="cs-CZ" dirty="0" err="1"/>
              <a:t>of</a:t>
            </a:r>
            <a:r>
              <a:rPr lang="cs-CZ" dirty="0"/>
              <a:t> </a:t>
            </a:r>
            <a:r>
              <a:rPr lang="cs-CZ" dirty="0" err="1"/>
              <a:t>marijuana</a:t>
            </a:r>
            <a:r>
              <a:rPr lang="cs-CZ" dirty="0"/>
              <a:t> </a:t>
            </a:r>
            <a:r>
              <a:rPr lang="cs-CZ" dirty="0" err="1"/>
              <a:t>or</a:t>
            </a:r>
            <a:r>
              <a:rPr lang="cs-CZ" dirty="0"/>
              <a:t> </a:t>
            </a:r>
            <a:r>
              <a:rPr lang="cs-CZ" dirty="0" err="1"/>
              <a:t>metamphetamine</a:t>
            </a:r>
            <a:r>
              <a:rPr lang="cs-CZ" dirty="0"/>
              <a:t> </a:t>
            </a:r>
            <a:r>
              <a:rPr lang="cs-CZ" sz="1400" dirty="0"/>
              <a:t>(</a:t>
            </a:r>
            <a:r>
              <a:rPr lang="cs-CZ" sz="1400" dirty="0" err="1"/>
              <a:t>the</a:t>
            </a:r>
            <a:r>
              <a:rPr lang="cs-CZ" sz="1400" dirty="0"/>
              <a:t> more </a:t>
            </a:r>
            <a:r>
              <a:rPr lang="cs-CZ" sz="1400" dirty="0" err="1"/>
              <a:t>frequent</a:t>
            </a:r>
            <a:r>
              <a:rPr lang="cs-CZ" sz="1400" dirty="0"/>
              <a:t> and </a:t>
            </a:r>
            <a:r>
              <a:rPr lang="cs-CZ" sz="1400" dirty="0" err="1"/>
              <a:t>longer</a:t>
            </a:r>
            <a:r>
              <a:rPr lang="cs-CZ" sz="1400" dirty="0"/>
              <a:t> use </a:t>
            </a:r>
            <a:r>
              <a:rPr lang="cs-CZ" sz="1400" dirty="0" err="1"/>
              <a:t>the</a:t>
            </a:r>
            <a:r>
              <a:rPr lang="cs-CZ" sz="1400" dirty="0"/>
              <a:t> </a:t>
            </a:r>
            <a:r>
              <a:rPr lang="cs-CZ" sz="1400" dirty="0" err="1"/>
              <a:t>higher</a:t>
            </a:r>
            <a:r>
              <a:rPr lang="cs-CZ" sz="1400" dirty="0"/>
              <a:t> probability)</a:t>
            </a:r>
          </a:p>
          <a:p>
            <a:pPr>
              <a:lnSpc>
                <a:spcPct val="120000"/>
              </a:lnSpc>
            </a:pPr>
            <a:r>
              <a:rPr lang="cs-CZ" dirty="0"/>
              <a:t>Negative and </a:t>
            </a:r>
            <a:r>
              <a:rPr lang="cs-CZ" dirty="0" err="1"/>
              <a:t>cognitive</a:t>
            </a:r>
            <a:r>
              <a:rPr lang="cs-CZ" dirty="0"/>
              <a:t> </a:t>
            </a:r>
            <a:r>
              <a:rPr lang="cs-CZ" dirty="0" err="1"/>
              <a:t>symptoms</a:t>
            </a:r>
            <a:r>
              <a:rPr lang="cs-CZ" dirty="0"/>
              <a:t> are not </a:t>
            </a:r>
            <a:r>
              <a:rPr lang="cs-CZ" dirty="0" err="1"/>
              <a:t>typical</a:t>
            </a:r>
            <a:r>
              <a:rPr lang="cs-CZ" dirty="0"/>
              <a:t>, but positive are</a:t>
            </a:r>
          </a:p>
          <a:p>
            <a:pPr>
              <a:lnSpc>
                <a:spcPct val="120000"/>
              </a:lnSpc>
            </a:pPr>
            <a:r>
              <a:rPr lang="cs-CZ" dirty="0" err="1"/>
              <a:t>Some</a:t>
            </a:r>
            <a:r>
              <a:rPr lang="cs-CZ" dirty="0"/>
              <a:t> </a:t>
            </a:r>
            <a:r>
              <a:rPr lang="cs-CZ" dirty="0" err="1"/>
              <a:t>patients</a:t>
            </a:r>
            <a:r>
              <a:rPr lang="cs-CZ" dirty="0"/>
              <a:t> </a:t>
            </a:r>
            <a:r>
              <a:rPr lang="cs-CZ" dirty="0" err="1"/>
              <a:t>can</a:t>
            </a:r>
            <a:r>
              <a:rPr lang="cs-CZ" dirty="0"/>
              <a:t> </a:t>
            </a:r>
            <a:r>
              <a:rPr lang="cs-CZ" dirty="0" err="1"/>
              <a:t>have</a:t>
            </a:r>
            <a:r>
              <a:rPr lang="cs-CZ" dirty="0"/>
              <a:t> </a:t>
            </a:r>
            <a:r>
              <a:rPr lang="cs-CZ" dirty="0" err="1"/>
              <a:t>visual</a:t>
            </a:r>
            <a:r>
              <a:rPr lang="cs-CZ" dirty="0"/>
              <a:t> </a:t>
            </a:r>
            <a:r>
              <a:rPr lang="cs-CZ" dirty="0" err="1"/>
              <a:t>hallucinations</a:t>
            </a:r>
            <a:r>
              <a:rPr lang="cs-CZ" dirty="0"/>
              <a:t>, </a:t>
            </a:r>
            <a:r>
              <a:rPr lang="cs-CZ" dirty="0" err="1"/>
              <a:t>which</a:t>
            </a:r>
            <a:r>
              <a:rPr lang="cs-CZ" dirty="0"/>
              <a:t> are not </a:t>
            </a:r>
            <a:r>
              <a:rPr lang="cs-CZ" dirty="0" err="1"/>
              <a:t>typical</a:t>
            </a:r>
            <a:r>
              <a:rPr lang="cs-CZ" dirty="0"/>
              <a:t> </a:t>
            </a:r>
            <a:r>
              <a:rPr lang="cs-CZ" dirty="0" err="1"/>
              <a:t>for</a:t>
            </a:r>
            <a:r>
              <a:rPr lang="cs-CZ" dirty="0"/>
              <a:t> </a:t>
            </a:r>
            <a:r>
              <a:rPr lang="cs-CZ" dirty="0" err="1"/>
              <a:t>schizophrenia</a:t>
            </a:r>
            <a:endParaRPr lang="cs-CZ" dirty="0"/>
          </a:p>
          <a:p>
            <a:pPr>
              <a:lnSpc>
                <a:spcPct val="120000"/>
              </a:lnSpc>
            </a:pPr>
            <a:r>
              <a:rPr lang="cs-CZ" dirty="0" err="1"/>
              <a:t>Sometimes</a:t>
            </a:r>
            <a:r>
              <a:rPr lang="cs-CZ" dirty="0"/>
              <a:t> </a:t>
            </a:r>
            <a:r>
              <a:rPr lang="cs-CZ" dirty="0" err="1"/>
              <a:t>there</a:t>
            </a:r>
            <a:r>
              <a:rPr lang="cs-CZ" dirty="0"/>
              <a:t> </a:t>
            </a:r>
            <a:r>
              <a:rPr lang="cs-CZ" dirty="0" err="1"/>
              <a:t>is</a:t>
            </a:r>
            <a:r>
              <a:rPr lang="cs-CZ" dirty="0"/>
              <a:t> not </a:t>
            </a:r>
            <a:r>
              <a:rPr lang="cs-CZ" dirty="0" err="1"/>
              <a:t>easy</a:t>
            </a:r>
            <a:r>
              <a:rPr lang="cs-CZ" dirty="0"/>
              <a:t> to </a:t>
            </a:r>
            <a:r>
              <a:rPr lang="cs-CZ" dirty="0" err="1"/>
              <a:t>distinquish</a:t>
            </a:r>
            <a:r>
              <a:rPr lang="cs-CZ" dirty="0"/>
              <a:t> </a:t>
            </a:r>
            <a:r>
              <a:rPr lang="cs-CZ" dirty="0" err="1"/>
              <a:t>whether</a:t>
            </a:r>
            <a:r>
              <a:rPr lang="cs-CZ" dirty="0"/>
              <a:t> </a:t>
            </a:r>
            <a:r>
              <a:rPr lang="cs-CZ" dirty="0" err="1"/>
              <a:t>the</a:t>
            </a:r>
            <a:r>
              <a:rPr lang="cs-CZ" dirty="0"/>
              <a:t> substance </a:t>
            </a:r>
            <a:r>
              <a:rPr lang="cs-CZ" dirty="0" err="1"/>
              <a:t>was</a:t>
            </a:r>
            <a:r>
              <a:rPr lang="cs-CZ" dirty="0"/>
              <a:t> </a:t>
            </a:r>
            <a:r>
              <a:rPr lang="cs-CZ" dirty="0" err="1"/>
              <a:t>the</a:t>
            </a:r>
            <a:r>
              <a:rPr lang="cs-CZ" dirty="0"/>
              <a:t> </a:t>
            </a:r>
            <a:r>
              <a:rPr lang="cs-CZ" dirty="0" err="1"/>
              <a:t>trigger</a:t>
            </a:r>
            <a:r>
              <a:rPr lang="cs-CZ" dirty="0"/>
              <a:t> </a:t>
            </a:r>
            <a:r>
              <a:rPr lang="cs-CZ" dirty="0" err="1"/>
              <a:t>or</a:t>
            </a:r>
            <a:r>
              <a:rPr lang="cs-CZ" dirty="0"/>
              <a:t> </a:t>
            </a:r>
            <a:r>
              <a:rPr lang="cs-CZ" dirty="0" err="1"/>
              <a:t>the</a:t>
            </a:r>
            <a:r>
              <a:rPr lang="cs-CZ" dirty="0"/>
              <a:t> cause </a:t>
            </a:r>
            <a:r>
              <a:rPr lang="cs-CZ" dirty="0" err="1"/>
              <a:t>of</a:t>
            </a:r>
            <a:r>
              <a:rPr lang="cs-CZ" dirty="0"/>
              <a:t> </a:t>
            </a:r>
            <a:r>
              <a:rPr lang="cs-CZ" dirty="0" err="1"/>
              <a:t>psychosis</a:t>
            </a:r>
            <a:endParaRPr lang="cs-CZ" dirty="0"/>
          </a:p>
          <a:p>
            <a:pPr>
              <a:lnSpc>
                <a:spcPct val="120000"/>
              </a:lnSpc>
            </a:pPr>
            <a:r>
              <a:rPr lang="cs-CZ" dirty="0" err="1"/>
              <a:t>Usually</a:t>
            </a:r>
            <a:r>
              <a:rPr lang="cs-CZ" dirty="0"/>
              <a:t> </a:t>
            </a:r>
            <a:r>
              <a:rPr lang="cs-CZ" dirty="0" err="1"/>
              <a:t>dissaper</a:t>
            </a:r>
            <a:r>
              <a:rPr lang="cs-CZ" dirty="0"/>
              <a:t> </a:t>
            </a:r>
            <a:r>
              <a:rPr lang="cs-CZ" dirty="0" err="1"/>
              <a:t>when</a:t>
            </a:r>
            <a:r>
              <a:rPr lang="cs-CZ" dirty="0"/>
              <a:t> </a:t>
            </a:r>
            <a:r>
              <a:rPr lang="cs-CZ" dirty="0" err="1"/>
              <a:t>the</a:t>
            </a:r>
            <a:r>
              <a:rPr lang="cs-CZ" dirty="0"/>
              <a:t> </a:t>
            </a:r>
            <a:r>
              <a:rPr lang="cs-CZ" dirty="0" err="1"/>
              <a:t>patient</a:t>
            </a:r>
            <a:r>
              <a:rPr lang="cs-CZ" dirty="0"/>
              <a:t> </a:t>
            </a:r>
            <a:r>
              <a:rPr lang="cs-CZ" dirty="0" err="1"/>
              <a:t>abstain</a:t>
            </a:r>
            <a:endParaRPr lang="cs-CZ" dirty="0"/>
          </a:p>
          <a:p>
            <a:pPr>
              <a:lnSpc>
                <a:spcPct val="120000"/>
              </a:lnSpc>
            </a:pPr>
            <a:r>
              <a:rPr lang="cs-CZ" dirty="0" err="1"/>
              <a:t>Antipsychotics</a:t>
            </a:r>
            <a:r>
              <a:rPr lang="cs-CZ" dirty="0"/>
              <a:t> are </a:t>
            </a:r>
            <a:r>
              <a:rPr lang="cs-CZ" dirty="0" err="1"/>
              <a:t>usually</a:t>
            </a:r>
            <a:r>
              <a:rPr lang="cs-CZ" dirty="0"/>
              <a:t> </a:t>
            </a:r>
            <a:r>
              <a:rPr lang="cs-CZ" dirty="0" err="1"/>
              <a:t>used</a:t>
            </a:r>
            <a:r>
              <a:rPr lang="cs-CZ" dirty="0"/>
              <a:t> in </a:t>
            </a:r>
            <a:r>
              <a:rPr lang="cs-CZ" dirty="0" err="1"/>
              <a:t>acute</a:t>
            </a:r>
            <a:r>
              <a:rPr lang="cs-CZ" dirty="0"/>
              <a:t> </a:t>
            </a:r>
            <a:r>
              <a:rPr lang="cs-CZ" dirty="0" err="1"/>
              <a:t>phase</a:t>
            </a:r>
            <a:r>
              <a:rPr lang="cs-CZ" dirty="0"/>
              <a:t>, in </a:t>
            </a:r>
            <a:r>
              <a:rPr lang="cs-CZ" dirty="0" err="1"/>
              <a:t>some</a:t>
            </a:r>
            <a:r>
              <a:rPr lang="cs-CZ" dirty="0"/>
              <a:t> </a:t>
            </a:r>
            <a:r>
              <a:rPr lang="cs-CZ" dirty="0" err="1"/>
              <a:t>patients</a:t>
            </a:r>
            <a:r>
              <a:rPr lang="cs-CZ" dirty="0"/>
              <a:t> </a:t>
            </a:r>
            <a:r>
              <a:rPr lang="cs-CZ" dirty="0" err="1"/>
              <a:t>also</a:t>
            </a:r>
            <a:r>
              <a:rPr lang="cs-CZ" dirty="0"/>
              <a:t> in </a:t>
            </a:r>
            <a:r>
              <a:rPr lang="cs-CZ" dirty="0" err="1"/>
              <a:t>subsequent</a:t>
            </a:r>
            <a:r>
              <a:rPr lang="cs-CZ" dirty="0"/>
              <a:t> </a:t>
            </a:r>
            <a:r>
              <a:rPr lang="cs-CZ" dirty="0" err="1"/>
              <a:t>treatment</a:t>
            </a:r>
            <a:endParaRPr lang="cs-CZ" dirty="0"/>
          </a:p>
        </p:txBody>
      </p:sp>
      <p:pic>
        <p:nvPicPr>
          <p:cNvPr id="1026" name="Picture 2" descr="Marihuana je zaměstnavateli stále častěji tolerována! | VímVíc.cz">
            <a:extLst>
              <a:ext uri="{FF2B5EF4-FFF2-40B4-BE49-F238E27FC236}">
                <a16:creationId xmlns:a16="http://schemas.microsoft.com/office/drawing/2014/main" id="{6F4E2D76-1F10-4CF7-BA55-31A1A25023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3017" y="0"/>
            <a:ext cx="1770983" cy="118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15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091D45-C5D2-4DB6-B994-EDD3FA454FB8}"/>
              </a:ext>
            </a:extLst>
          </p:cNvPr>
          <p:cNvSpPr>
            <a:spLocks noGrp="1"/>
          </p:cNvSpPr>
          <p:nvPr>
            <p:ph type="title"/>
          </p:nvPr>
        </p:nvSpPr>
        <p:spPr>
          <a:xfrm>
            <a:off x="457200" y="404664"/>
            <a:ext cx="8229600" cy="824955"/>
          </a:xfrm>
        </p:spPr>
        <p:txBody>
          <a:bodyPr>
            <a:normAutofit/>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cs-CZ" dirty="0"/>
          </a:p>
        </p:txBody>
      </p:sp>
      <p:sp>
        <p:nvSpPr>
          <p:cNvPr id="3" name="Zástupný obsah 2">
            <a:extLst>
              <a:ext uri="{FF2B5EF4-FFF2-40B4-BE49-F238E27FC236}">
                <a16:creationId xmlns:a16="http://schemas.microsoft.com/office/drawing/2014/main" id="{78020FC3-535D-48DB-843B-6EFDDD5EA624}"/>
              </a:ext>
            </a:extLst>
          </p:cNvPr>
          <p:cNvSpPr>
            <a:spLocks noGrp="1"/>
          </p:cNvSpPr>
          <p:nvPr>
            <p:ph idx="1"/>
          </p:nvPr>
        </p:nvSpPr>
        <p:spPr>
          <a:xfrm>
            <a:off x="457200" y="5301208"/>
            <a:ext cx="8507288" cy="824955"/>
          </a:xfrm>
        </p:spPr>
        <p:txBody>
          <a:bodyPr>
            <a:normAutofit/>
          </a:bodyPr>
          <a:lstStyle/>
          <a:p>
            <a:pPr marL="0" indent="0">
              <a:buNone/>
            </a:pPr>
            <a:r>
              <a:rPr lang="cs-CZ" sz="2000" dirty="0" err="1"/>
              <a:t>There</a:t>
            </a:r>
            <a:r>
              <a:rPr lang="cs-CZ" sz="2000" dirty="0"/>
              <a:t> are </a:t>
            </a:r>
            <a:r>
              <a:rPr lang="cs-CZ" sz="2000" dirty="0" err="1"/>
              <a:t>some</a:t>
            </a:r>
            <a:r>
              <a:rPr lang="cs-CZ" sz="2000" dirty="0"/>
              <a:t> </a:t>
            </a:r>
            <a:r>
              <a:rPr lang="cs-CZ" sz="2000" dirty="0" err="1"/>
              <a:t>passages</a:t>
            </a:r>
            <a:r>
              <a:rPr lang="cs-CZ" sz="2000" dirty="0"/>
              <a:t> </a:t>
            </a:r>
            <a:r>
              <a:rPr lang="cs-CZ" sz="2000" dirty="0" err="1"/>
              <a:t>from</a:t>
            </a:r>
            <a:r>
              <a:rPr lang="cs-CZ" sz="2000" dirty="0"/>
              <a:t> my </a:t>
            </a:r>
            <a:r>
              <a:rPr lang="cs-CZ" sz="2000" dirty="0" err="1"/>
              <a:t>colleguages´presentations</a:t>
            </a:r>
            <a:r>
              <a:rPr lang="cs-CZ" sz="2000" dirty="0"/>
              <a:t> and </a:t>
            </a:r>
            <a:r>
              <a:rPr lang="cs-CZ" sz="2000" dirty="0" err="1"/>
              <a:t>some</a:t>
            </a:r>
            <a:r>
              <a:rPr lang="cs-CZ" sz="2000" dirty="0"/>
              <a:t> </a:t>
            </a:r>
            <a:r>
              <a:rPr lang="cs-CZ" sz="2000" dirty="0" err="1"/>
              <a:t>passages</a:t>
            </a:r>
            <a:r>
              <a:rPr lang="cs-CZ" sz="2000" dirty="0"/>
              <a:t> </a:t>
            </a:r>
            <a:r>
              <a:rPr lang="cs-CZ" sz="2000" dirty="0" err="1"/>
              <a:t>which</a:t>
            </a:r>
            <a:r>
              <a:rPr lang="cs-CZ" sz="2000" dirty="0"/>
              <a:t> had </a:t>
            </a:r>
            <a:r>
              <a:rPr lang="cs-CZ" sz="2000" dirty="0" err="1"/>
              <a:t>been</a:t>
            </a:r>
            <a:r>
              <a:rPr lang="cs-CZ" sz="2000" dirty="0"/>
              <a:t> </a:t>
            </a:r>
            <a:r>
              <a:rPr lang="cs-CZ" sz="2000" dirty="0" err="1"/>
              <a:t>googled</a:t>
            </a:r>
            <a:r>
              <a:rPr lang="cs-CZ" sz="2000" dirty="0"/>
              <a:t> in </a:t>
            </a:r>
            <a:r>
              <a:rPr lang="cs-CZ" sz="2000" dirty="0" err="1"/>
              <a:t>this</a:t>
            </a:r>
            <a:r>
              <a:rPr lang="cs-CZ" sz="2000" dirty="0"/>
              <a:t> </a:t>
            </a:r>
            <a:r>
              <a:rPr lang="cs-CZ" sz="2000" dirty="0" err="1"/>
              <a:t>presentation</a:t>
            </a:r>
            <a:r>
              <a:rPr lang="cs-CZ" sz="2000" dirty="0"/>
              <a:t>.</a:t>
            </a:r>
          </a:p>
        </p:txBody>
      </p:sp>
      <p:pic>
        <p:nvPicPr>
          <p:cNvPr id="2050" name="Picture 2" descr="Thumbs up hand Royalty Free Vector Image - VectorStock">
            <a:extLst>
              <a:ext uri="{FF2B5EF4-FFF2-40B4-BE49-F238E27FC236}">
                <a16:creationId xmlns:a16="http://schemas.microsoft.com/office/drawing/2014/main" id="{E1999784-4983-4B66-9851-4B4C8F0A2A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844824"/>
            <a:ext cx="183584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2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33350"/>
            <a:ext cx="8229600" cy="919163"/>
          </a:xfrm>
        </p:spPr>
        <p:txBody>
          <a:bodyPr/>
          <a:lstStyle/>
          <a:p>
            <a:r>
              <a:rPr lang="cs-CZ" dirty="0"/>
              <a:t>4 A (</a:t>
            </a:r>
            <a:r>
              <a:rPr lang="cs-CZ" dirty="0" err="1"/>
              <a:t>Bleuler</a:t>
            </a:r>
            <a:r>
              <a:rPr lang="cs-CZ" dirty="0"/>
              <a:t>) – „</a:t>
            </a:r>
            <a:r>
              <a:rPr lang="cs-CZ" dirty="0" err="1"/>
              <a:t>four</a:t>
            </a:r>
            <a:r>
              <a:rPr lang="cs-CZ" dirty="0"/>
              <a:t>“ A</a:t>
            </a:r>
          </a:p>
        </p:txBody>
      </p:sp>
      <p:sp>
        <p:nvSpPr>
          <p:cNvPr id="52227" name="Rectangle 3"/>
          <p:cNvSpPr>
            <a:spLocks noGrp="1" noChangeArrowheads="1"/>
          </p:cNvSpPr>
          <p:nvPr>
            <p:ph type="body" idx="1"/>
          </p:nvPr>
        </p:nvSpPr>
        <p:spPr>
          <a:xfrm>
            <a:off x="250825" y="1268413"/>
            <a:ext cx="8713788" cy="5256931"/>
          </a:xfrm>
        </p:spPr>
        <p:txBody>
          <a:bodyPr/>
          <a:lstStyle/>
          <a:p>
            <a:pPr marL="539750" indent="-539750">
              <a:lnSpc>
                <a:spcPct val="85000"/>
              </a:lnSpc>
              <a:buSzTx/>
            </a:pPr>
            <a:r>
              <a:rPr lang="en-US" sz="2400" dirty="0"/>
              <a:t>Bleuler maintained, that for the diagnosis of schizophrenia are most important the following four fundamental symptoms:</a:t>
            </a:r>
          </a:p>
          <a:p>
            <a:pPr marL="1333500" lvl="1" indent="-533400">
              <a:lnSpc>
                <a:spcPct val="85000"/>
              </a:lnSpc>
            </a:pPr>
            <a:r>
              <a:rPr lang="en-US" sz="2000" dirty="0">
                <a:solidFill>
                  <a:schemeClr val="hlink"/>
                </a:solidFill>
              </a:rPr>
              <a:t>affective blunting</a:t>
            </a:r>
          </a:p>
          <a:p>
            <a:pPr marL="1333500" lvl="1" indent="-533400">
              <a:lnSpc>
                <a:spcPct val="85000"/>
              </a:lnSpc>
            </a:pPr>
            <a:r>
              <a:rPr lang="en-US" sz="2000" dirty="0">
                <a:solidFill>
                  <a:schemeClr val="hlink"/>
                </a:solidFill>
              </a:rPr>
              <a:t>disturbance of association</a:t>
            </a:r>
            <a:r>
              <a:rPr lang="en-US" sz="2000" dirty="0"/>
              <a:t> (fragmented thinking)</a:t>
            </a:r>
          </a:p>
          <a:p>
            <a:pPr marL="1333500" lvl="1" indent="-533400">
              <a:lnSpc>
                <a:spcPct val="85000"/>
              </a:lnSpc>
            </a:pPr>
            <a:r>
              <a:rPr lang="en-US" sz="2000" dirty="0">
                <a:solidFill>
                  <a:schemeClr val="hlink"/>
                </a:solidFill>
              </a:rPr>
              <a:t>autism</a:t>
            </a:r>
          </a:p>
          <a:p>
            <a:pPr marL="1333500" lvl="1" indent="-533400">
              <a:lnSpc>
                <a:spcPct val="85000"/>
              </a:lnSpc>
            </a:pPr>
            <a:r>
              <a:rPr lang="en-US" sz="2000" dirty="0">
                <a:solidFill>
                  <a:schemeClr val="hlink"/>
                </a:solidFill>
              </a:rPr>
              <a:t>ambivalence</a:t>
            </a:r>
            <a:r>
              <a:rPr lang="en-US" sz="2000" dirty="0"/>
              <a:t> (fragmented emotional response)</a:t>
            </a:r>
            <a:endParaRPr lang="cs-CZ" sz="2000" dirty="0"/>
          </a:p>
          <a:p>
            <a:pPr marL="800100" lvl="1" indent="0">
              <a:lnSpc>
                <a:spcPct val="85000"/>
              </a:lnSpc>
              <a:buNone/>
            </a:pPr>
            <a:endParaRPr lang="en-US" sz="2000" dirty="0"/>
          </a:p>
          <a:p>
            <a:pPr marL="539750" indent="-539750">
              <a:lnSpc>
                <a:spcPct val="85000"/>
              </a:lnSpc>
              <a:buSzTx/>
            </a:pPr>
            <a:r>
              <a:rPr lang="en-US" sz="2400" dirty="0"/>
              <a:t>B</a:t>
            </a:r>
            <a:r>
              <a:rPr lang="cs-CZ" sz="2400" dirty="0"/>
              <a:t>l</a:t>
            </a:r>
            <a:r>
              <a:rPr lang="en-US" sz="2400" dirty="0" err="1"/>
              <a:t>euler</a:t>
            </a:r>
            <a:r>
              <a:rPr lang="en-US" sz="2400" dirty="0"/>
              <a:t> thought, that they are „primary” for this diagnosis.</a:t>
            </a:r>
            <a:endParaRPr lang="cs-CZ" sz="2400" dirty="0"/>
          </a:p>
          <a:p>
            <a:pPr marL="0" indent="0">
              <a:lnSpc>
                <a:spcPct val="85000"/>
              </a:lnSpc>
              <a:buSzTx/>
              <a:buNone/>
            </a:pPr>
            <a:endParaRPr lang="en-US" sz="2400" dirty="0"/>
          </a:p>
          <a:p>
            <a:pPr marL="539750" indent="-539750">
              <a:lnSpc>
                <a:spcPct val="85000"/>
              </a:lnSpc>
              <a:buSzTx/>
            </a:pPr>
            <a:r>
              <a:rPr lang="en-US" sz="2400" dirty="0"/>
              <a:t>The other known symptoms, hallucinations, delusions, which are appearing in schizophrenia very often also, he used to call as a “secondary symptoms”, because they could be seen in any other psychotic disease, which are caused by quite different factors — from intoxication to infection or other disease entities.</a:t>
            </a:r>
            <a:endParaRPr lang="en-US" sz="2400" b="1" dirty="0"/>
          </a:p>
        </p:txBody>
      </p:sp>
    </p:spTree>
    <p:extLst>
      <p:ext uri="{BB962C8B-B14F-4D97-AF65-F5344CB8AC3E}">
        <p14:creationId xmlns:p14="http://schemas.microsoft.com/office/powerpoint/2010/main" val="50940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344A1E-D470-468B-9595-3247AD91CD0E}"/>
              </a:ext>
            </a:extLst>
          </p:cNvPr>
          <p:cNvSpPr>
            <a:spLocks noGrp="1"/>
          </p:cNvSpPr>
          <p:nvPr>
            <p:ph type="title"/>
          </p:nvPr>
        </p:nvSpPr>
        <p:spPr/>
        <p:txBody>
          <a:bodyPr>
            <a:normAutofit fontScale="90000"/>
          </a:bodyPr>
          <a:lstStyle/>
          <a:p>
            <a:r>
              <a:rPr lang="cs-CZ" dirty="0" err="1"/>
              <a:t>Schizophrenia</a:t>
            </a:r>
            <a:r>
              <a:rPr lang="cs-CZ" dirty="0"/>
              <a:t>  - </a:t>
            </a:r>
            <a:r>
              <a:rPr lang="cs-CZ" dirty="0" err="1"/>
              <a:t>general</a:t>
            </a:r>
            <a:r>
              <a:rPr lang="cs-CZ" dirty="0"/>
              <a:t> </a:t>
            </a:r>
            <a:r>
              <a:rPr lang="cs-CZ" dirty="0" err="1"/>
              <a:t>information</a:t>
            </a:r>
            <a:endParaRPr lang="cs-CZ" dirty="0"/>
          </a:p>
        </p:txBody>
      </p:sp>
      <p:sp>
        <p:nvSpPr>
          <p:cNvPr id="3" name="Zástupný obsah 2">
            <a:extLst>
              <a:ext uri="{FF2B5EF4-FFF2-40B4-BE49-F238E27FC236}">
                <a16:creationId xmlns:a16="http://schemas.microsoft.com/office/drawing/2014/main" id="{4DB63989-B457-43A2-99CB-5D011E6E75B0}"/>
              </a:ext>
            </a:extLst>
          </p:cNvPr>
          <p:cNvSpPr>
            <a:spLocks noGrp="1"/>
          </p:cNvSpPr>
          <p:nvPr>
            <p:ph idx="1"/>
          </p:nvPr>
        </p:nvSpPr>
        <p:spPr>
          <a:xfrm>
            <a:off x="457200" y="1600200"/>
            <a:ext cx="8507288" cy="5069160"/>
          </a:xfrm>
        </p:spPr>
        <p:txBody>
          <a:bodyPr>
            <a:normAutofit lnSpcReduction="10000"/>
          </a:bodyPr>
          <a:lstStyle/>
          <a:p>
            <a:pPr>
              <a:lnSpc>
                <a:spcPct val="110000"/>
              </a:lnSpc>
            </a:pPr>
            <a:r>
              <a:rPr lang="cs-CZ" dirty="0" err="1"/>
              <a:t>Is</a:t>
            </a:r>
            <a:r>
              <a:rPr lang="cs-CZ" dirty="0"/>
              <a:t> </a:t>
            </a:r>
            <a:r>
              <a:rPr lang="cs-CZ" b="1" dirty="0" err="1"/>
              <a:t>heterogenous</a:t>
            </a:r>
            <a:r>
              <a:rPr lang="cs-CZ" b="1" dirty="0"/>
              <a:t> </a:t>
            </a:r>
            <a:r>
              <a:rPr lang="cs-CZ" dirty="0" err="1"/>
              <a:t>disease</a:t>
            </a:r>
            <a:r>
              <a:rPr lang="cs-CZ" dirty="0"/>
              <a:t> – in </a:t>
            </a:r>
            <a:r>
              <a:rPr lang="cs-CZ" dirty="0" err="1"/>
              <a:t>symptoms</a:t>
            </a:r>
            <a:r>
              <a:rPr lang="cs-CZ" dirty="0"/>
              <a:t>, in </a:t>
            </a:r>
            <a:r>
              <a:rPr lang="cs-CZ" dirty="0" err="1"/>
              <a:t>course</a:t>
            </a:r>
            <a:r>
              <a:rPr lang="cs-CZ" dirty="0"/>
              <a:t>, in </a:t>
            </a:r>
            <a:r>
              <a:rPr lang="cs-CZ" dirty="0" err="1"/>
              <a:t>etiopatogenesis</a:t>
            </a:r>
            <a:r>
              <a:rPr lang="cs-CZ" dirty="0"/>
              <a:t>.</a:t>
            </a:r>
          </a:p>
          <a:p>
            <a:pPr>
              <a:lnSpc>
                <a:spcPct val="110000"/>
              </a:lnSpc>
            </a:pPr>
            <a:r>
              <a:rPr lang="cs-CZ" dirty="0" err="1"/>
              <a:t>Can</a:t>
            </a:r>
            <a:r>
              <a:rPr lang="cs-CZ" dirty="0"/>
              <a:t> </a:t>
            </a:r>
            <a:r>
              <a:rPr lang="cs-CZ" dirty="0" err="1"/>
              <a:t>disrupt</a:t>
            </a:r>
            <a:r>
              <a:rPr lang="cs-CZ" dirty="0"/>
              <a:t> </a:t>
            </a:r>
            <a:r>
              <a:rPr lang="cs-CZ" dirty="0" err="1"/>
              <a:t>almost</a:t>
            </a:r>
            <a:r>
              <a:rPr lang="cs-CZ" dirty="0"/>
              <a:t> any </a:t>
            </a:r>
            <a:r>
              <a:rPr lang="cs-CZ" dirty="0" err="1"/>
              <a:t>mental</a:t>
            </a:r>
            <a:r>
              <a:rPr lang="cs-CZ" dirty="0"/>
              <a:t> </a:t>
            </a:r>
            <a:r>
              <a:rPr lang="cs-CZ" dirty="0" err="1"/>
              <a:t>function</a:t>
            </a:r>
            <a:r>
              <a:rPr lang="cs-CZ" dirty="0"/>
              <a:t> – </a:t>
            </a:r>
            <a:r>
              <a:rPr lang="cs-CZ" dirty="0" err="1"/>
              <a:t>thinking</a:t>
            </a:r>
            <a:r>
              <a:rPr lang="cs-CZ" dirty="0"/>
              <a:t>, </a:t>
            </a:r>
            <a:r>
              <a:rPr lang="cs-CZ" dirty="0" err="1"/>
              <a:t>perception</a:t>
            </a:r>
            <a:r>
              <a:rPr lang="cs-CZ" dirty="0"/>
              <a:t>, </a:t>
            </a:r>
            <a:r>
              <a:rPr lang="cs-CZ" dirty="0" err="1"/>
              <a:t>emotions</a:t>
            </a:r>
            <a:r>
              <a:rPr lang="cs-CZ" dirty="0"/>
              <a:t>, </a:t>
            </a:r>
            <a:r>
              <a:rPr lang="cs-CZ" dirty="0" err="1"/>
              <a:t>behavior</a:t>
            </a:r>
            <a:r>
              <a:rPr lang="cs-CZ" dirty="0"/>
              <a:t>, </a:t>
            </a:r>
            <a:r>
              <a:rPr lang="cs-CZ" dirty="0" err="1"/>
              <a:t>cognitive</a:t>
            </a:r>
            <a:r>
              <a:rPr lang="cs-CZ" dirty="0"/>
              <a:t> </a:t>
            </a:r>
            <a:r>
              <a:rPr lang="cs-CZ" dirty="0" err="1"/>
              <a:t>functions</a:t>
            </a:r>
            <a:r>
              <a:rPr lang="cs-CZ" dirty="0"/>
              <a:t>; personality, …</a:t>
            </a:r>
          </a:p>
          <a:p>
            <a:pPr>
              <a:lnSpc>
                <a:spcPct val="110000"/>
              </a:lnSpc>
            </a:pPr>
            <a:r>
              <a:rPr lang="cs-CZ" dirty="0" err="1"/>
              <a:t>Usally</a:t>
            </a:r>
            <a:r>
              <a:rPr lang="cs-CZ" dirty="0"/>
              <a:t> </a:t>
            </a:r>
            <a:r>
              <a:rPr lang="cs-CZ" dirty="0" err="1"/>
              <a:t>begins</a:t>
            </a:r>
            <a:r>
              <a:rPr lang="cs-CZ" dirty="0"/>
              <a:t> in </a:t>
            </a:r>
            <a:r>
              <a:rPr lang="cs-CZ" b="1" dirty="0"/>
              <a:t>early </a:t>
            </a:r>
            <a:r>
              <a:rPr lang="cs-CZ" b="1" dirty="0" err="1"/>
              <a:t>adultery</a:t>
            </a:r>
            <a:endParaRPr lang="cs-CZ" b="1" dirty="0"/>
          </a:p>
          <a:p>
            <a:pPr>
              <a:lnSpc>
                <a:spcPct val="110000"/>
              </a:lnSpc>
            </a:pPr>
            <a:r>
              <a:rPr lang="cs-CZ" dirty="0" err="1"/>
              <a:t>Is</a:t>
            </a:r>
            <a:r>
              <a:rPr lang="cs-CZ" dirty="0"/>
              <a:t> </a:t>
            </a:r>
            <a:r>
              <a:rPr lang="cs-CZ" dirty="0" err="1"/>
              <a:t>sometimes</a:t>
            </a:r>
            <a:r>
              <a:rPr lang="cs-CZ" dirty="0"/>
              <a:t> </a:t>
            </a:r>
            <a:r>
              <a:rPr lang="cs-CZ" dirty="0" err="1"/>
              <a:t>called</a:t>
            </a:r>
            <a:r>
              <a:rPr lang="cs-CZ" dirty="0"/>
              <a:t> „</a:t>
            </a:r>
            <a:r>
              <a:rPr lang="cs-CZ" dirty="0" err="1"/>
              <a:t>cancer</a:t>
            </a:r>
            <a:r>
              <a:rPr lang="cs-CZ" dirty="0"/>
              <a:t> </a:t>
            </a:r>
            <a:r>
              <a:rPr lang="cs-CZ" dirty="0" err="1"/>
              <a:t>of</a:t>
            </a:r>
            <a:r>
              <a:rPr lang="cs-CZ" dirty="0"/>
              <a:t> psychiatry“</a:t>
            </a:r>
          </a:p>
          <a:p>
            <a:pPr>
              <a:lnSpc>
                <a:spcPct val="110000"/>
              </a:lnSpc>
            </a:pPr>
            <a:r>
              <a:rPr lang="cs-CZ" dirty="0"/>
              <a:t>Many </a:t>
            </a:r>
            <a:r>
              <a:rPr lang="cs-CZ" dirty="0" err="1"/>
              <a:t>patients</a:t>
            </a:r>
            <a:r>
              <a:rPr lang="cs-CZ" dirty="0"/>
              <a:t> are </a:t>
            </a:r>
            <a:r>
              <a:rPr lang="cs-CZ" dirty="0" err="1"/>
              <a:t>invalidized</a:t>
            </a:r>
            <a:r>
              <a:rPr lang="cs-CZ" dirty="0"/>
              <a:t>, but 1/5 </a:t>
            </a:r>
            <a:r>
              <a:rPr lang="cs-CZ" dirty="0" err="1"/>
              <a:t>of</a:t>
            </a:r>
            <a:r>
              <a:rPr lang="cs-CZ" dirty="0"/>
              <a:t> </a:t>
            </a:r>
            <a:r>
              <a:rPr lang="cs-CZ" dirty="0" err="1"/>
              <a:t>patients</a:t>
            </a:r>
            <a:r>
              <a:rPr lang="cs-CZ" dirty="0"/>
              <a:t> </a:t>
            </a:r>
            <a:r>
              <a:rPr lang="cs-CZ" dirty="0" err="1"/>
              <a:t>have</a:t>
            </a:r>
            <a:r>
              <a:rPr lang="cs-CZ" dirty="0"/>
              <a:t> </a:t>
            </a:r>
            <a:r>
              <a:rPr lang="cs-CZ" dirty="0" err="1"/>
              <a:t>good</a:t>
            </a:r>
            <a:r>
              <a:rPr lang="cs-CZ" dirty="0"/>
              <a:t> </a:t>
            </a:r>
            <a:r>
              <a:rPr lang="cs-CZ" dirty="0" err="1"/>
              <a:t>prognosis</a:t>
            </a:r>
            <a:endParaRPr lang="cs-CZ" dirty="0"/>
          </a:p>
        </p:txBody>
      </p:sp>
    </p:spTree>
    <p:extLst>
      <p:ext uri="{BB962C8B-B14F-4D97-AF65-F5344CB8AC3E}">
        <p14:creationId xmlns:p14="http://schemas.microsoft.com/office/powerpoint/2010/main" val="424471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4DAE0-BBB9-49BA-B0BF-EE8879AB20C6}"/>
              </a:ext>
            </a:extLst>
          </p:cNvPr>
          <p:cNvSpPr>
            <a:spLocks noGrp="1"/>
          </p:cNvSpPr>
          <p:nvPr>
            <p:ph type="title"/>
          </p:nvPr>
        </p:nvSpPr>
        <p:spPr/>
        <p:txBody>
          <a:bodyPr/>
          <a:lstStyle/>
          <a:p>
            <a:r>
              <a:rPr lang="cs-CZ" dirty="0" err="1"/>
              <a:t>Symptoms</a:t>
            </a:r>
            <a:endParaRPr lang="cs-CZ" dirty="0"/>
          </a:p>
        </p:txBody>
      </p:sp>
      <p:sp>
        <p:nvSpPr>
          <p:cNvPr id="3" name="Zástupný symbol pro obsah 2">
            <a:extLst>
              <a:ext uri="{FF2B5EF4-FFF2-40B4-BE49-F238E27FC236}">
                <a16:creationId xmlns:a16="http://schemas.microsoft.com/office/drawing/2014/main" id="{215BA4C0-6542-4239-A5CA-323E26399939}"/>
              </a:ext>
            </a:extLst>
          </p:cNvPr>
          <p:cNvSpPr>
            <a:spLocks noGrp="1"/>
          </p:cNvSpPr>
          <p:nvPr>
            <p:ph idx="1"/>
          </p:nvPr>
        </p:nvSpPr>
        <p:spPr>
          <a:xfrm>
            <a:off x="1115616" y="1439966"/>
            <a:ext cx="8038784" cy="4686198"/>
          </a:xfrm>
        </p:spPr>
        <p:txBody>
          <a:bodyPr>
            <a:normAutofit lnSpcReduction="10000"/>
          </a:bodyPr>
          <a:lstStyle/>
          <a:p>
            <a:r>
              <a:rPr lang="cs-CZ" dirty="0"/>
              <a:t>Positive – „plus“, </a:t>
            </a:r>
            <a:r>
              <a:rPr lang="en-US" dirty="0"/>
              <a:t>an excess or distortion or normal function</a:t>
            </a:r>
            <a:endParaRPr lang="cs-CZ" dirty="0"/>
          </a:p>
          <a:p>
            <a:pPr marL="0" indent="0">
              <a:buNone/>
            </a:pPr>
            <a:endParaRPr lang="cs-CZ" dirty="0"/>
          </a:p>
          <a:p>
            <a:r>
              <a:rPr lang="cs-CZ" dirty="0"/>
              <a:t>Negative – „minus“, „</a:t>
            </a:r>
            <a:r>
              <a:rPr lang="cs-CZ" dirty="0" err="1"/>
              <a:t>lost</a:t>
            </a:r>
            <a:r>
              <a:rPr lang="cs-CZ" dirty="0"/>
              <a:t>“ </a:t>
            </a:r>
            <a:r>
              <a:rPr lang="cs-CZ" dirty="0" err="1"/>
              <a:t>functions</a:t>
            </a:r>
            <a:endParaRPr lang="cs-CZ" dirty="0"/>
          </a:p>
          <a:p>
            <a:pPr marL="0" indent="0">
              <a:buNone/>
            </a:pPr>
            <a:endParaRPr lang="cs-CZ" dirty="0"/>
          </a:p>
          <a:p>
            <a:r>
              <a:rPr lang="cs-CZ" dirty="0" err="1"/>
              <a:t>Cognitive</a:t>
            </a:r>
            <a:endParaRPr lang="cs-CZ" dirty="0"/>
          </a:p>
          <a:p>
            <a:pPr marL="0" indent="0">
              <a:buNone/>
            </a:pPr>
            <a:endParaRPr lang="cs-CZ" dirty="0"/>
          </a:p>
          <a:p>
            <a:r>
              <a:rPr lang="cs-CZ" dirty="0"/>
              <a:t>(</a:t>
            </a:r>
            <a:r>
              <a:rPr lang="cs-CZ" dirty="0" err="1"/>
              <a:t>Affective</a:t>
            </a:r>
            <a:r>
              <a:rPr lang="cs-CZ" dirty="0"/>
              <a:t>) – „</a:t>
            </a:r>
            <a:r>
              <a:rPr lang="cs-CZ" dirty="0" err="1"/>
              <a:t>secondary</a:t>
            </a:r>
            <a:r>
              <a:rPr lang="cs-CZ" dirty="0"/>
              <a:t>“, are not basic </a:t>
            </a:r>
            <a:r>
              <a:rPr lang="cs-CZ" dirty="0" err="1"/>
              <a:t>symptoms</a:t>
            </a:r>
            <a:endParaRPr lang="cs-CZ" dirty="0"/>
          </a:p>
        </p:txBody>
      </p:sp>
      <p:sp>
        <p:nvSpPr>
          <p:cNvPr id="4" name="AutoShape 2" descr="Výsledek obrázku pro PLUS">
            <a:extLst>
              <a:ext uri="{FF2B5EF4-FFF2-40B4-BE49-F238E27FC236}">
                <a16:creationId xmlns:a16="http://schemas.microsoft.com/office/drawing/2014/main" id="{97E07697-D13B-4270-A738-6233DDDF6D9F}"/>
              </a:ext>
            </a:extLst>
          </p:cNvPr>
          <p:cNvSpPr>
            <a:spLocks noChangeAspect="1" noChangeArrowheads="1"/>
          </p:cNvSpPr>
          <p:nvPr/>
        </p:nvSpPr>
        <p:spPr bwMode="auto">
          <a:xfrm>
            <a:off x="2890838" y="1556794"/>
            <a:ext cx="3553370" cy="3553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CAFF7347-76AF-496A-9B4A-94106F5E5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9" y="1346950"/>
            <a:ext cx="684569" cy="676609"/>
          </a:xfrm>
          <a:prstGeom prst="rect">
            <a:avLst/>
          </a:prstGeom>
        </p:spPr>
      </p:pic>
      <p:pic>
        <p:nvPicPr>
          <p:cNvPr id="9" name="Obrázek 8">
            <a:extLst>
              <a:ext uri="{FF2B5EF4-FFF2-40B4-BE49-F238E27FC236}">
                <a16:creationId xmlns:a16="http://schemas.microsoft.com/office/drawing/2014/main" id="{2A0DF91D-7693-4353-884D-022B3925B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78" y="2848971"/>
            <a:ext cx="684570" cy="684570"/>
          </a:xfrm>
          <a:prstGeom prst="rect">
            <a:avLst/>
          </a:prstGeom>
        </p:spPr>
      </p:pic>
      <p:sp>
        <p:nvSpPr>
          <p:cNvPr id="10" name="AutoShape 6" descr="Výsledek obrázku pro BRAIN">
            <a:extLst>
              <a:ext uri="{FF2B5EF4-FFF2-40B4-BE49-F238E27FC236}">
                <a16:creationId xmlns:a16="http://schemas.microsoft.com/office/drawing/2014/main" id="{240D6E03-1F86-41B0-BB13-D67CFED4B8EF}"/>
              </a:ext>
            </a:extLst>
          </p:cNvPr>
          <p:cNvSpPr>
            <a:spLocks noChangeAspect="1" noChangeArrowheads="1"/>
          </p:cNvSpPr>
          <p:nvPr/>
        </p:nvSpPr>
        <p:spPr bwMode="auto">
          <a:xfrm>
            <a:off x="2452688" y="1747838"/>
            <a:ext cx="42386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a:extLst>
              <a:ext uri="{FF2B5EF4-FFF2-40B4-BE49-F238E27FC236}">
                <a16:creationId xmlns:a16="http://schemas.microsoft.com/office/drawing/2014/main" id="{4E81A5CD-0AD7-4CB7-8E58-21C755870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9" y="4164409"/>
            <a:ext cx="972108" cy="648072"/>
          </a:xfrm>
          <a:prstGeom prst="rect">
            <a:avLst/>
          </a:prstGeom>
        </p:spPr>
      </p:pic>
    </p:spTree>
    <p:extLst>
      <p:ext uri="{BB962C8B-B14F-4D97-AF65-F5344CB8AC3E}">
        <p14:creationId xmlns:p14="http://schemas.microsoft.com/office/powerpoint/2010/main" val="270163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EF104-B4DF-42BB-BA53-65B68EBAC9DA}"/>
              </a:ext>
            </a:extLst>
          </p:cNvPr>
          <p:cNvSpPr>
            <a:spLocks noGrp="1"/>
          </p:cNvSpPr>
          <p:nvPr>
            <p:ph type="title"/>
          </p:nvPr>
        </p:nvSpPr>
        <p:spPr/>
        <p:txBody>
          <a:bodyPr/>
          <a:lstStyle/>
          <a:p>
            <a:r>
              <a:rPr lang="cs-CZ" dirty="0"/>
              <a:t>Positive </a:t>
            </a:r>
            <a:r>
              <a:rPr lang="cs-CZ" dirty="0" err="1"/>
              <a:t>symptoms</a:t>
            </a:r>
            <a:endParaRPr lang="cs-CZ" dirty="0"/>
          </a:p>
        </p:txBody>
      </p:sp>
      <p:sp>
        <p:nvSpPr>
          <p:cNvPr id="3" name="Zástupný symbol pro obsah 2">
            <a:extLst>
              <a:ext uri="{FF2B5EF4-FFF2-40B4-BE49-F238E27FC236}">
                <a16:creationId xmlns:a16="http://schemas.microsoft.com/office/drawing/2014/main" id="{75F801B5-289E-4B64-A71A-6BEA8591563D}"/>
              </a:ext>
            </a:extLst>
          </p:cNvPr>
          <p:cNvSpPr>
            <a:spLocks noGrp="1"/>
          </p:cNvSpPr>
          <p:nvPr>
            <p:ph idx="1"/>
          </p:nvPr>
        </p:nvSpPr>
        <p:spPr/>
        <p:txBody>
          <a:bodyPr/>
          <a:lstStyle/>
          <a:p>
            <a:r>
              <a:rPr lang="cs-CZ" dirty="0" err="1"/>
              <a:t>Halucinations</a:t>
            </a:r>
            <a:endParaRPr lang="cs-CZ" dirty="0"/>
          </a:p>
          <a:p>
            <a:r>
              <a:rPr lang="cs-CZ" dirty="0" err="1"/>
              <a:t>Delusions</a:t>
            </a:r>
            <a:endParaRPr lang="cs-CZ" dirty="0"/>
          </a:p>
          <a:p>
            <a:r>
              <a:rPr lang="cs-CZ" dirty="0" err="1"/>
              <a:t>Formal</a:t>
            </a:r>
            <a:r>
              <a:rPr lang="cs-CZ" dirty="0"/>
              <a:t> </a:t>
            </a:r>
            <a:r>
              <a:rPr lang="cs-CZ" dirty="0" err="1"/>
              <a:t>thought</a:t>
            </a:r>
            <a:r>
              <a:rPr lang="cs-CZ" dirty="0"/>
              <a:t> </a:t>
            </a:r>
            <a:r>
              <a:rPr lang="cs-CZ" dirty="0" err="1"/>
              <a:t>disorder</a:t>
            </a:r>
            <a:endParaRPr lang="cs-CZ" dirty="0"/>
          </a:p>
          <a:p>
            <a:r>
              <a:rPr lang="cs-CZ" dirty="0" err="1"/>
              <a:t>Bizarre</a:t>
            </a:r>
            <a:r>
              <a:rPr lang="cs-CZ" dirty="0"/>
              <a:t> </a:t>
            </a:r>
            <a:r>
              <a:rPr lang="cs-CZ" dirty="0" err="1"/>
              <a:t>behaviour</a:t>
            </a:r>
            <a:endParaRPr lang="cs-CZ" dirty="0"/>
          </a:p>
        </p:txBody>
      </p:sp>
      <p:pic>
        <p:nvPicPr>
          <p:cNvPr id="4" name="Obrázek 3">
            <a:extLst>
              <a:ext uri="{FF2B5EF4-FFF2-40B4-BE49-F238E27FC236}">
                <a16:creationId xmlns:a16="http://schemas.microsoft.com/office/drawing/2014/main" id="{38C2D3F5-414D-4952-970F-FD792C083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1" y="5800306"/>
            <a:ext cx="856684" cy="846723"/>
          </a:xfrm>
          <a:prstGeom prst="rect">
            <a:avLst/>
          </a:prstGeom>
        </p:spPr>
      </p:pic>
    </p:spTree>
    <p:extLst>
      <p:ext uri="{BB962C8B-B14F-4D97-AF65-F5344CB8AC3E}">
        <p14:creationId xmlns:p14="http://schemas.microsoft.com/office/powerpoint/2010/main" val="141017801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3690</Words>
  <Application>Microsoft Office PowerPoint</Application>
  <PresentationFormat>Předvádění na obrazovce (4:3)</PresentationFormat>
  <Paragraphs>352</Paragraphs>
  <Slides>56</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56</vt:i4>
      </vt:variant>
    </vt:vector>
  </HeadingPairs>
  <TitlesOfParts>
    <vt:vector size="62" baseType="lpstr">
      <vt:lpstr>Arial</vt:lpstr>
      <vt:lpstr>Calibri</vt:lpstr>
      <vt:lpstr>Tahoma</vt:lpstr>
      <vt:lpstr>Times New Roman</vt:lpstr>
      <vt:lpstr>Wingdings</vt:lpstr>
      <vt:lpstr>Motiv systému Office</vt:lpstr>
      <vt:lpstr>Schizophrenia  and other psychotic disorders</vt:lpstr>
      <vt:lpstr>Psychosis, schizophrenia</vt:lpstr>
      <vt:lpstr>Definition of SCH</vt:lpstr>
      <vt:lpstr>Schizophrenia IS NOT</vt:lpstr>
      <vt:lpstr>History</vt:lpstr>
      <vt:lpstr>4 A (Bleuler) – „four“ A</vt:lpstr>
      <vt:lpstr>Schizophrenia  - general information</vt:lpstr>
      <vt:lpstr>Symptoms</vt:lpstr>
      <vt:lpstr>Positive symptoms</vt:lpstr>
      <vt:lpstr>Halucinations</vt:lpstr>
      <vt:lpstr>Delusions</vt:lpstr>
      <vt:lpstr>Formal thought disorder</vt:lpstr>
      <vt:lpstr>Example of disorganized thinking</vt:lpstr>
      <vt:lpstr>Negative symptoms</vt:lpstr>
      <vt:lpstr>Cognitive symptoms</vt:lpstr>
      <vt:lpstr>Other symptoms</vt:lpstr>
      <vt:lpstr>Symptoms</vt:lpstr>
      <vt:lpstr>The Criteria of Diagnosis (ICD-10)</vt:lpstr>
      <vt:lpstr>The Criteria of Diagnosis</vt:lpstr>
      <vt:lpstr>Types of schizophrenia</vt:lpstr>
      <vt:lpstr>F20.0 Paranoid Schizophrenia </vt:lpstr>
      <vt:lpstr>Example of patient with paranoid schizophrenia</vt:lpstr>
      <vt:lpstr>F20.1 Hebephrenic Schizophrenia</vt:lpstr>
      <vt:lpstr>F20.2 Catatonic Schizophrenia</vt:lpstr>
      <vt:lpstr>movie</vt:lpstr>
      <vt:lpstr>F20.3 Undifferentiated Schizophrenia</vt:lpstr>
      <vt:lpstr>F20.4 Postschizophrenic Depression</vt:lpstr>
      <vt:lpstr>F20.5 Residual Schizophrenia</vt:lpstr>
      <vt:lpstr>F20.6 Simple Schizophrenia</vt:lpstr>
      <vt:lpstr>Incidence, onset</vt:lpstr>
      <vt:lpstr>Schizophrenia in childhood</vt:lpstr>
      <vt:lpstr>Course of Illness</vt:lpstr>
      <vt:lpstr>Suicidality, lenght of life</vt:lpstr>
      <vt:lpstr>Etiology of Schizophrenia</vt:lpstr>
      <vt:lpstr>Genetics of Schizophrenia</vt:lpstr>
      <vt:lpstr>Dopamine Hypothesis</vt:lpstr>
      <vt:lpstr>Prezentace aplikace PowerPoint</vt:lpstr>
      <vt:lpstr>Prezentace aplikace PowerPoint</vt:lpstr>
      <vt:lpstr>Contemporary Models</vt:lpstr>
      <vt:lpstr>Neurodevelopmental Model</vt:lpstr>
      <vt:lpstr>Prezentace aplikace PowerPoint</vt:lpstr>
      <vt:lpstr>Prezentace aplikace PowerPoint</vt:lpstr>
      <vt:lpstr>Treatment of schizophrenia</vt:lpstr>
      <vt:lpstr>Antipsychotics</vt:lpstr>
      <vt:lpstr>First episode</vt:lpstr>
      <vt:lpstr>First episode, other acute episode</vt:lpstr>
      <vt:lpstr>First episode, other acute episode</vt:lpstr>
      <vt:lpstr>How long should pharmacotherapy last?</vt:lpstr>
      <vt:lpstr>Some practical notes</vt:lpstr>
      <vt:lpstr>F21 Schizotypal disorder</vt:lpstr>
      <vt:lpstr>F22.0 Delusional Disorder</vt:lpstr>
      <vt:lpstr>F23 Acute and Transient Psychotic Disorders</vt:lpstr>
      <vt:lpstr>F24 Induced Delusional Disorder </vt:lpstr>
      <vt:lpstr>F25 Schizoaffective Disorders </vt:lpstr>
      <vt:lpstr>„Toxic psychoses“</vt:lpstr>
      <vt:lpstr>Thank you for your attention</vt:lpstr>
    </vt:vector>
  </TitlesOfParts>
  <Company>FN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and other psychotic disorders</dc:title>
  <dc:creator>pkfnbrno</dc:creator>
  <cp:lastModifiedBy>Jan Mayer</cp:lastModifiedBy>
  <cp:revision>151</cp:revision>
  <dcterms:created xsi:type="dcterms:W3CDTF">2014-10-24T14:16:29Z</dcterms:created>
  <dcterms:modified xsi:type="dcterms:W3CDTF">2020-05-14T09:56:48Z</dcterms:modified>
</cp:coreProperties>
</file>