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321" r:id="rId29"/>
    <p:sldId id="284" r:id="rId30"/>
    <p:sldId id="285" r:id="rId31"/>
    <p:sldId id="286" r:id="rId32"/>
    <p:sldId id="287" r:id="rId33"/>
    <p:sldId id="288" r:id="rId34"/>
    <p:sldId id="289"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3" r:id="rId56"/>
    <p:sldId id="344"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7" r:id="rId73"/>
    <p:sldId id="318" r:id="rId74"/>
    <p:sldId id="319" r:id="rId75"/>
    <p:sldId id="320" r:id="rId7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2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289453-6FF5-4042-BA32-BF9D142D7820}" type="datetimeFigureOut">
              <a:rPr lang="en-US" smtClean="0"/>
              <a:t>11/13/2018</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46945-D365-4038-87C6-39AA0C8EED33}" type="slidenum">
              <a:rPr lang="en-US" smtClean="0"/>
              <a:t>‹#›</a:t>
            </a:fld>
            <a:endParaRPr lang="en-US"/>
          </a:p>
        </p:txBody>
      </p:sp>
    </p:spTree>
    <p:extLst>
      <p:ext uri="{BB962C8B-B14F-4D97-AF65-F5344CB8AC3E}">
        <p14:creationId xmlns:p14="http://schemas.microsoft.com/office/powerpoint/2010/main" val="957284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file:///C:\sl.fcgi%3fsrc_trg=en_cz&amp;len=30&amp;word=align"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file:///C:\sl.fcgi%3fsrc_trg=cz_en&amp;len=30&amp;word=ozna%25C4%258Den%25C3%25BD%20(mat.)" TargetMode="External"/><Relationship Id="rId5" Type="http://schemas.openxmlformats.org/officeDocument/2006/relationships/hyperlink" Target="file:///C:\sl.fcgi%3fsrc_trg=en_cz&amp;len=30&amp;word=denoted" TargetMode="External"/><Relationship Id="rId4" Type="http://schemas.openxmlformats.org/officeDocument/2006/relationships/hyperlink" Target="file:///C:\sl.fcgi%3fsrc_trg=cz_en&amp;len=30&amp;word=se%25C5%2599adit"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file:///C:\sl.fcgi%3fsrc_trg=en_cz&amp;len=30&amp;word=constrained"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file:///C:\sl.fcgi%3fsrc_trg=cz_en&amp;len=30&amp;word=nucen%25C3%25BD"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file:///C:\sl.fcgi%3fsrc_trg=cz_en&amp;len=30&amp;word=zdr%25C5%25BEovat%20se%20(bydlit);%20kni%25C5%25BE." TargetMode="External"/><Relationship Id="rId3" Type="http://schemas.openxmlformats.org/officeDocument/2006/relationships/hyperlink" Target="file:///C:\sl.fcgi%3fsrc_trg=en_cz&amp;len=30&amp;word=instant" TargetMode="External"/><Relationship Id="rId7" Type="http://schemas.openxmlformats.org/officeDocument/2006/relationships/hyperlink" Target="file:///C:\sl.fcgi%3fsrc_trg=cz_en&amp;len=30&amp;word=s%25C3%25ADdlit"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file:///C:\sl.fcgi%3fsrc_trg=cz_en&amp;len=30&amp;word=spo%25C4%258D%25C3%25ADvat%20v%20(o%20moci)" TargetMode="External"/><Relationship Id="rId5" Type="http://schemas.openxmlformats.org/officeDocument/2006/relationships/hyperlink" Target="file:///C:\sl.fcgi%3fsrc_trg=en_cz&amp;len=30&amp;word=reside" TargetMode="External"/><Relationship Id="rId4" Type="http://schemas.openxmlformats.org/officeDocument/2006/relationships/hyperlink" Target="file:///C:\sl.fcgi%3fsrc_trg=cz_en&amp;len=30&amp;word=chv%25C3%25ADl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file:///C:\sl.fcgi%3fsrc_trg=en_cz&amp;len=30&amp;word=frame" TargetMode="External"/><Relationship Id="rId7" Type="http://schemas.openxmlformats.org/officeDocument/2006/relationships/hyperlink" Target="file:///C:\sl.fcgi%3fsrc_trg=cz_en&amp;len=30&amp;word=kostra%20(stavby,%20stroje,%20lodi%20apod.)"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file:///C:\sl.fcgi%3fsrc_trg=cz_en&amp;len=30&amp;word=konstruovat" TargetMode="External"/><Relationship Id="rId5" Type="http://schemas.openxmlformats.org/officeDocument/2006/relationships/hyperlink" Target="file:///C:\sl.fcgi%3fsrc_trg=cz_en&amp;len=30&amp;word=konstrukce%20(nosn%25C3%25A1)" TargetMode="External"/><Relationship Id="rId4" Type="http://schemas.openxmlformats.org/officeDocument/2006/relationships/hyperlink" Target="file:///C:\sl.fcgi%3fsrc_trg=cz_en&amp;len=30&amp;word=koncipovat"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file:///C:\sl.fcgi%3fsrc_trg=en_cz&amp;len=30&amp;word=deflect"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file:///C:\sl.fcgi%3fsrc_trg=cz_en&amp;len=30&amp;word=odklonit%20(se)" TargetMode="External"/><Relationship Id="rId4" Type="http://schemas.openxmlformats.org/officeDocument/2006/relationships/hyperlink" Target="file:///C:\sl.fcgi%3fsrc_trg=cz_en&amp;len=30&amp;word=odch%25C3%25BDlit%20(se)" TargetMode="External"/></Relationships>
</file>

<file path=ppt/notesSlides/_rels/notesSlide17.xml.rels><?xml version="1.0" encoding="UTF-8" standalone="yes"?>
<Relationships xmlns="http://schemas.openxmlformats.org/package/2006/relationships"><Relationship Id="rId8" Type="http://schemas.openxmlformats.org/officeDocument/2006/relationships/hyperlink" Target="file:///C:\sl.fcgi%3fsrc_trg=en_cz&amp;len=30&amp;word=substantially" TargetMode="External"/><Relationship Id="rId3" Type="http://schemas.openxmlformats.org/officeDocument/2006/relationships/hyperlink" Target="file:///C:\sl.fcgi%3fsrc_trg=en_cz&amp;len=30&amp;word=therefore" TargetMode="External"/><Relationship Id="rId7" Type="http://schemas.openxmlformats.org/officeDocument/2006/relationships/hyperlink" Target="file:///C:\sl.fcgi%3fsrc_trg=cz_en&amp;len=30&amp;word=p%25C5%2599isp%25C3%25ADvat"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file:///C:\sl.fcgi%3fsrc_trg=en_cz&amp;len=30&amp;word=contribute" TargetMode="External"/><Relationship Id="rId5" Type="http://schemas.openxmlformats.org/officeDocument/2006/relationships/hyperlink" Target="file:///C:\sl.fcgi%3fsrc_trg=cz_en&amp;len=30&amp;word=pro%25C4%258De%25C5%25BE" TargetMode="External"/><Relationship Id="rId4" Type="http://schemas.openxmlformats.org/officeDocument/2006/relationships/hyperlink" Target="file:///C:\sl.fcgi%3fsrc_trg=cz_en&amp;len=30&amp;word=proto%20(tedy)" TargetMode="External"/><Relationship Id="rId9" Type="http://schemas.openxmlformats.org/officeDocument/2006/relationships/hyperlink" Target="file:///C:\sl.fcgi%3fsrc_trg=cz_en&amp;len=30&amp;word=podstatn%25C4%259B"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file:///C:\sl.fcgi%3fsrc_trg=en_cz&amp;len=30&amp;word=bandwidth"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file:///C:\sl.fcgi%3fsrc_trg=cz_en&amp;len=30&amp;word=%25C5%25A1%25C3%25AD%25C5%2599ka%20p%25C3%25A1sma" TargetMode="External"/><Relationship Id="rId4" Type="http://schemas.openxmlformats.org/officeDocument/2006/relationships/hyperlink" Target="file:///C:\sl.fcgi%3fsrc_trg=cz_en&amp;len=30&amp;word=vn%25C3%25ADmac%25C3%25AD%20schopnost;%20hovor.%20han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file:///C:\sl.fcgi%3fsrc_trg=en_cz&amp;len=30&amp;word=accomplished"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file:///C:\sl.fcgi%3fsrc_trg=cz_en&amp;len=30&amp;word=hotov%25C3%25BD" TargetMode="External"/><Relationship Id="rId4" Type="http://schemas.openxmlformats.org/officeDocument/2006/relationships/hyperlink" Target="file:///C:\sl.fcgi%3fsrc_trg=cz_en&amp;len=30&amp;word=dokonal%25C3%25BD"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file:///C:\sl.fcgi%3fsrc_trg=en_cz&amp;len=30&amp;word=vial"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file:///C:\sl.fcgi%3fsrc_trg=cz_en&amp;len=30&amp;word=obrazec" TargetMode="External"/><Relationship Id="rId5" Type="http://schemas.openxmlformats.org/officeDocument/2006/relationships/hyperlink" Target="file:///C:\sl.fcgi%3fsrc_trg=en_cz&amp;len=30&amp;word=pattern" TargetMode="External"/><Relationship Id="rId4" Type="http://schemas.openxmlformats.org/officeDocument/2006/relationships/hyperlink" Target="file:///C:\sl.fcgi%3fsrc_trg=cz_en&amp;len=30&amp;word=ampulka%20(lahvi%25C4%258Dka)"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ile:///C:\sl.fcgi%3fsrc_trg=cz_en&amp;len=30&amp;word=%25C3%25BAsp%25C4%259Bchy"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file:///C:\sl.fcgi%3fsrc_trg=cz_en&amp;len=30&amp;word=n%25C3%25A1sledkem%20(toho)"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file:///C:\sl.fcgi%3fsrc_trg=en_cz&amp;len=30&amp;word=shim" TargetMode="External"/><Relationship Id="rId7" Type="http://schemas.openxmlformats.org/officeDocument/2006/relationships/hyperlink" Target="file:///C:\sl.fcgi%3fsrc_trg=cz_en&amp;len=30&amp;word=vyrovn%25C3%25A1vac%25C3%25AD%20podlo%25C5%25BEka"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file:///C:\sl.fcgi%3fsrc_trg=cz_en&amp;len=30&amp;word=vymezovac%25C3%25AD%20podlo%25C5%25BEka" TargetMode="External"/><Relationship Id="rId5" Type="http://schemas.openxmlformats.org/officeDocument/2006/relationships/hyperlink" Target="file:///C:\sl.fcgi%3fsrc_trg=cz_en&amp;len=30&amp;word=kotou%25C4%258Dek%20pro%20nastaven%25C3%25AD%20v%25C5%25AFle" TargetMode="External"/><Relationship Id="rId4" Type="http://schemas.openxmlformats.org/officeDocument/2006/relationships/hyperlink" Target="file:///C:\sl.fcgi%3fsrc_trg=cz_en&amp;len=30&amp;word=desti%25C4%258Dka%20pro%20nastaven%25C3%25AD%20v%25C5%25AFl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D7DCF869-B53A-4326-AA50-30B097DE42E9}" type="slidenum">
              <a:rPr lang="cs-CZ" altLang="cs-CZ">
                <a:latin typeface="Times New Roman" pitchFamily="18" charset="0"/>
              </a:rPr>
              <a:pPr/>
              <a:t>17</a:t>
            </a:fld>
            <a:endParaRPr lang="cs-CZ" altLang="cs-CZ">
              <a:latin typeface="Times New Roman" pitchFamily="18"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cs-CZ"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F7F1B6-AD1E-4C47-862C-3745C6C6A7BF}" type="slidenum">
              <a:rPr lang="cs-CZ"/>
              <a:pPr/>
              <a:t>42</a:t>
            </a:fld>
            <a:endParaRPr lang="cs-CZ"/>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6577A5-2E8F-4D92-8DC6-1AC7DAA5D50F}" type="slidenum">
              <a:rPr lang="cs-CZ"/>
              <a:pPr/>
              <a:t>43</a:t>
            </a:fld>
            <a:endParaRPr lang="cs-CZ"/>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p:spPr>
        <p:txBody>
          <a:bodyPr/>
          <a:lstStyle/>
          <a:p>
            <a:pPr>
              <a:spcBef>
                <a:spcPts val="500"/>
              </a:spcBef>
              <a:spcAft>
                <a:spcPts val="500"/>
              </a:spcAft>
            </a:pPr>
            <a:r>
              <a:rPr lang="cs-CZ" b="1" u="sng">
                <a:solidFill>
                  <a:srgbClr val="0000FF"/>
                </a:solidFill>
                <a:hlinkClick r:id="rId3" action="ppaction://hlinkfile"/>
              </a:rPr>
              <a:t>align</a:t>
            </a:r>
            <a:r>
              <a:rPr lang="cs-CZ"/>
              <a:t> - </a:t>
            </a:r>
            <a:r>
              <a:rPr lang="cs-CZ" u="sng">
                <a:solidFill>
                  <a:srgbClr val="0000FF"/>
                </a:solidFill>
                <a:hlinkClick r:id="rId4" action="ppaction://hlinkfile"/>
              </a:rPr>
              <a:t>seřadit</a:t>
            </a:r>
            <a:r>
              <a:rPr lang="cs-CZ"/>
              <a:t/>
            </a:r>
            <a:br>
              <a:rPr lang="cs-CZ"/>
            </a:br>
            <a:r>
              <a:rPr lang="cs-CZ" b="1" u="sng">
                <a:solidFill>
                  <a:srgbClr val="0000FF"/>
                </a:solidFill>
                <a:hlinkClick r:id="rId5" action="ppaction://hlinkfile"/>
              </a:rPr>
              <a:t>denoted</a:t>
            </a:r>
            <a:r>
              <a:rPr lang="cs-CZ"/>
              <a:t> - </a:t>
            </a:r>
            <a:r>
              <a:rPr lang="cs-CZ" u="sng">
                <a:solidFill>
                  <a:srgbClr val="0000FF"/>
                </a:solidFill>
                <a:hlinkClick r:id="rId6" action="ppaction://hlinkfile"/>
              </a:rPr>
              <a:t>označený (mat.)</a:t>
            </a:r>
            <a:r>
              <a:rPr lang="cs-CZ"/>
              <a:t/>
            </a:r>
            <a:br>
              <a:rPr lang="cs-CZ"/>
            </a:br>
            <a:endParaRPr lang="cs-CZ"/>
          </a:p>
          <a:p>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964B4F-187D-477C-9EF6-5165831A4DB7}" type="slidenum">
              <a:rPr lang="cs-CZ"/>
              <a:pPr/>
              <a:t>44</a:t>
            </a:fld>
            <a:endParaRPr lang="cs-CZ"/>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343400"/>
            <a:ext cx="5029200" cy="4114800"/>
          </a:xfrm>
        </p:spPr>
        <p:txBody>
          <a:bodyPr/>
          <a:lstStyle/>
          <a:p>
            <a:pPr>
              <a:spcBef>
                <a:spcPts val="500"/>
              </a:spcBef>
              <a:spcAft>
                <a:spcPts val="500"/>
              </a:spcAft>
            </a:pPr>
            <a:r>
              <a:rPr lang="cs-CZ" b="1" u="sng">
                <a:solidFill>
                  <a:srgbClr val="0000FF"/>
                </a:solidFill>
                <a:hlinkClick r:id="rId3" action="ppaction://hlinkfile"/>
              </a:rPr>
              <a:t>constrained</a:t>
            </a:r>
            <a:r>
              <a:rPr lang="cs-CZ"/>
              <a:t> - </a:t>
            </a:r>
            <a:r>
              <a:rPr lang="cs-CZ" u="sng">
                <a:solidFill>
                  <a:srgbClr val="0000FF"/>
                </a:solidFill>
                <a:hlinkClick r:id="rId4" action="ppaction://hlinkfile"/>
              </a:rPr>
              <a:t>nucený</a:t>
            </a:r>
            <a:r>
              <a:rPr lang="cs-CZ"/>
              <a:t/>
            </a:r>
            <a:br>
              <a:rPr lang="cs-CZ"/>
            </a:br>
            <a:endParaRPr lang="cs-CZ"/>
          </a:p>
          <a:p>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58B18-CF5C-401E-9189-4CC774277D7B}" type="slidenum">
              <a:rPr lang="cs-CZ"/>
              <a:pPr/>
              <a:t>45</a:t>
            </a:fld>
            <a:endParaRPr lang="cs-CZ"/>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p:spPr>
        <p:txBody>
          <a:bodyPr/>
          <a:lstStyle/>
          <a:p>
            <a:pPr>
              <a:spcBef>
                <a:spcPts val="500"/>
              </a:spcBef>
              <a:spcAft>
                <a:spcPts val="500"/>
              </a:spcAft>
            </a:pPr>
            <a:r>
              <a:rPr lang="cs-CZ" b="1" u="sng">
                <a:solidFill>
                  <a:srgbClr val="0000FF"/>
                </a:solidFill>
                <a:hlinkClick r:id="rId3" action="ppaction://hlinkfile"/>
              </a:rPr>
              <a:t>instant</a:t>
            </a:r>
            <a:r>
              <a:rPr lang="cs-CZ"/>
              <a:t> - </a:t>
            </a:r>
            <a:r>
              <a:rPr lang="cs-CZ" u="sng">
                <a:solidFill>
                  <a:srgbClr val="0000FF"/>
                </a:solidFill>
                <a:hlinkClick r:id="rId4" action="ppaction://hlinkfile"/>
              </a:rPr>
              <a:t>chvíle</a:t>
            </a:r>
            <a:r>
              <a:rPr lang="cs-CZ"/>
              <a:t/>
            </a:r>
            <a:br>
              <a:rPr lang="cs-CZ"/>
            </a:br>
            <a:r>
              <a:rPr lang="cs-CZ" b="1" u="sng">
                <a:solidFill>
                  <a:srgbClr val="0000FF"/>
                </a:solidFill>
                <a:hlinkClick r:id="rId5" action="ppaction://hlinkfile"/>
              </a:rPr>
              <a:t>reside</a:t>
            </a:r>
            <a:r>
              <a:rPr lang="cs-CZ"/>
              <a:t> - </a:t>
            </a:r>
            <a:r>
              <a:rPr lang="cs-CZ" u="sng">
                <a:solidFill>
                  <a:srgbClr val="0000FF"/>
                </a:solidFill>
                <a:hlinkClick r:id="rId6" action="ppaction://hlinkfile"/>
              </a:rPr>
              <a:t>spočívat v (o moci)</a:t>
            </a:r>
            <a:endParaRPr lang="cs-CZ"/>
          </a:p>
          <a:p>
            <a:pPr>
              <a:spcBef>
                <a:spcPts val="500"/>
              </a:spcBef>
              <a:spcAft>
                <a:spcPts val="500"/>
              </a:spcAft>
            </a:pPr>
            <a:r>
              <a:rPr lang="cs-CZ" b="1" u="sng">
                <a:solidFill>
                  <a:srgbClr val="0000FF"/>
                </a:solidFill>
                <a:hlinkClick r:id="rId5" action="ppaction://hlinkfile"/>
              </a:rPr>
              <a:t>reside</a:t>
            </a:r>
            <a:r>
              <a:rPr lang="cs-CZ"/>
              <a:t> - </a:t>
            </a:r>
            <a:r>
              <a:rPr lang="cs-CZ" u="sng">
                <a:solidFill>
                  <a:srgbClr val="0000FF"/>
                </a:solidFill>
                <a:hlinkClick r:id="rId7" action="ppaction://hlinkfile"/>
              </a:rPr>
              <a:t>sídlit</a:t>
            </a:r>
            <a:r>
              <a:rPr lang="cs-CZ"/>
              <a:t/>
            </a:r>
            <a:br>
              <a:rPr lang="cs-CZ"/>
            </a:br>
            <a:r>
              <a:rPr lang="cs-CZ" b="1" u="sng">
                <a:solidFill>
                  <a:srgbClr val="0000FF"/>
                </a:solidFill>
                <a:hlinkClick r:id="rId5" action="ppaction://hlinkfile"/>
              </a:rPr>
              <a:t>reside</a:t>
            </a:r>
            <a:r>
              <a:rPr lang="cs-CZ"/>
              <a:t> - </a:t>
            </a:r>
            <a:r>
              <a:rPr lang="cs-CZ" u="sng">
                <a:solidFill>
                  <a:srgbClr val="0000FF"/>
                </a:solidFill>
                <a:hlinkClick r:id="rId8" action="ppaction://hlinkfile"/>
              </a:rPr>
              <a:t>zdržovat se (bydlit); kniž.</a:t>
            </a:r>
            <a:r>
              <a:rPr lang="cs-CZ"/>
              <a:t/>
            </a:r>
            <a:br>
              <a:rPr lang="cs-CZ"/>
            </a:br>
            <a:endParaRPr lang="cs-CZ"/>
          </a:p>
          <a:p>
            <a:pPr>
              <a:spcBef>
                <a:spcPts val="500"/>
              </a:spcBef>
              <a:spcAft>
                <a:spcPts val="500"/>
              </a:spcAft>
            </a:pPr>
            <a:endParaRPr lang="cs-CZ"/>
          </a:p>
          <a:p>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1A341-E1A5-469A-A985-59568BC39DC5}" type="slidenum">
              <a:rPr lang="cs-CZ"/>
              <a:pPr/>
              <a:t>46</a:t>
            </a:fld>
            <a:endParaRPr lang="cs-CZ"/>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914400" y="4343400"/>
            <a:ext cx="5029200" cy="4114800"/>
          </a:xfrm>
        </p:spPr>
        <p:txBody>
          <a:bodyPr/>
          <a:lstStyle/>
          <a:p>
            <a:pPr>
              <a:spcBef>
                <a:spcPts val="500"/>
              </a:spcBef>
              <a:spcAft>
                <a:spcPts val="500"/>
              </a:spcAft>
            </a:pPr>
            <a:r>
              <a:rPr lang="cs-CZ"/>
              <a:t/>
            </a:r>
            <a:br>
              <a:rPr lang="cs-CZ"/>
            </a:br>
            <a:r>
              <a:rPr lang="cs-CZ" b="1" u="sng">
                <a:solidFill>
                  <a:srgbClr val="0000FF"/>
                </a:solidFill>
                <a:hlinkClick r:id="rId3" action="ppaction://hlinkfile"/>
              </a:rPr>
              <a:t>frame</a:t>
            </a:r>
            <a:r>
              <a:rPr lang="cs-CZ"/>
              <a:t> - </a:t>
            </a:r>
            <a:r>
              <a:rPr lang="cs-CZ" u="sng">
                <a:solidFill>
                  <a:srgbClr val="0000FF"/>
                </a:solidFill>
                <a:hlinkClick r:id="rId4" action="ppaction://hlinkfile"/>
              </a:rPr>
              <a:t>koncipovat</a:t>
            </a:r>
            <a:r>
              <a:rPr lang="cs-CZ"/>
              <a:t/>
            </a:r>
            <a:br>
              <a:rPr lang="cs-CZ"/>
            </a:br>
            <a:r>
              <a:rPr lang="cs-CZ" b="1" u="sng">
                <a:solidFill>
                  <a:srgbClr val="0000FF"/>
                </a:solidFill>
                <a:hlinkClick r:id="rId3" action="ppaction://hlinkfile"/>
              </a:rPr>
              <a:t>frame</a:t>
            </a:r>
            <a:r>
              <a:rPr lang="cs-CZ"/>
              <a:t> - </a:t>
            </a:r>
            <a:r>
              <a:rPr lang="cs-CZ" u="sng">
                <a:solidFill>
                  <a:srgbClr val="0000FF"/>
                </a:solidFill>
                <a:hlinkClick r:id="rId5" action="ppaction://hlinkfile"/>
              </a:rPr>
              <a:t>konstrukce (nosná)</a:t>
            </a:r>
            <a:r>
              <a:rPr lang="cs-CZ"/>
              <a:t/>
            </a:r>
            <a:br>
              <a:rPr lang="cs-CZ"/>
            </a:br>
            <a:r>
              <a:rPr lang="cs-CZ" b="1" u="sng">
                <a:solidFill>
                  <a:srgbClr val="0000FF"/>
                </a:solidFill>
                <a:hlinkClick r:id="rId3" action="ppaction://hlinkfile"/>
              </a:rPr>
              <a:t>frame</a:t>
            </a:r>
            <a:r>
              <a:rPr lang="cs-CZ"/>
              <a:t> - </a:t>
            </a:r>
            <a:r>
              <a:rPr lang="cs-CZ" u="sng">
                <a:solidFill>
                  <a:srgbClr val="0000FF"/>
                </a:solidFill>
                <a:hlinkClick r:id="rId6" action="ppaction://hlinkfile"/>
              </a:rPr>
              <a:t>konstruovat</a:t>
            </a:r>
            <a:r>
              <a:rPr lang="cs-CZ"/>
              <a:t/>
            </a:r>
            <a:br>
              <a:rPr lang="cs-CZ"/>
            </a:br>
            <a:r>
              <a:rPr lang="cs-CZ" b="1" u="sng">
                <a:solidFill>
                  <a:srgbClr val="0000FF"/>
                </a:solidFill>
                <a:hlinkClick r:id="rId3" action="ppaction://hlinkfile"/>
              </a:rPr>
              <a:t>frame</a:t>
            </a:r>
            <a:r>
              <a:rPr lang="cs-CZ"/>
              <a:t> - </a:t>
            </a:r>
            <a:r>
              <a:rPr lang="cs-CZ" u="sng">
                <a:solidFill>
                  <a:srgbClr val="0000FF"/>
                </a:solidFill>
                <a:hlinkClick r:id="rId7" action="ppaction://hlinkfile"/>
              </a:rPr>
              <a:t>kostra (stavby, stroje, lodi apod.)</a:t>
            </a:r>
            <a:endParaRPr lang="cs-CZ"/>
          </a:p>
          <a:p>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468AE4-C1BC-457B-B079-8F12B281ABC9}" type="slidenum">
              <a:rPr lang="cs-CZ"/>
              <a:pPr/>
              <a:t>47</a:t>
            </a:fld>
            <a:endParaRPr lang="cs-CZ"/>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8E6F99-2A74-4118-A7DB-BFF4C04250D1}" type="slidenum">
              <a:rPr lang="cs-CZ"/>
              <a:pPr/>
              <a:t>48</a:t>
            </a:fld>
            <a:endParaRPr lang="cs-CZ"/>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914400" y="4343400"/>
            <a:ext cx="5029200" cy="4114800"/>
          </a:xfrm>
        </p:spPr>
        <p:txBody>
          <a:bodyPr/>
          <a:lstStyle/>
          <a:p>
            <a:pPr>
              <a:spcBef>
                <a:spcPts val="500"/>
              </a:spcBef>
              <a:spcAft>
                <a:spcPts val="500"/>
              </a:spcAft>
            </a:pPr>
            <a:r>
              <a:rPr lang="cs-CZ" b="1" u="sng">
                <a:solidFill>
                  <a:srgbClr val="0000FF"/>
                </a:solidFill>
                <a:hlinkClick r:id="rId3" action="ppaction://hlinkfile"/>
              </a:rPr>
              <a:t>deflect</a:t>
            </a:r>
            <a:r>
              <a:rPr lang="cs-CZ"/>
              <a:t> - </a:t>
            </a:r>
            <a:r>
              <a:rPr lang="cs-CZ" u="sng">
                <a:solidFill>
                  <a:srgbClr val="0000FF"/>
                </a:solidFill>
                <a:hlinkClick r:id="rId4" action="ppaction://hlinkfile"/>
              </a:rPr>
              <a:t>odchýlit (se)</a:t>
            </a:r>
            <a:r>
              <a:rPr lang="cs-CZ"/>
              <a:t/>
            </a:r>
            <a:br>
              <a:rPr lang="cs-CZ"/>
            </a:br>
            <a:r>
              <a:rPr lang="cs-CZ" b="1" u="sng">
                <a:solidFill>
                  <a:srgbClr val="0000FF"/>
                </a:solidFill>
                <a:hlinkClick r:id="rId3" action="ppaction://hlinkfile"/>
              </a:rPr>
              <a:t>deflect</a:t>
            </a:r>
            <a:r>
              <a:rPr lang="cs-CZ"/>
              <a:t> - </a:t>
            </a:r>
            <a:r>
              <a:rPr lang="cs-CZ" u="sng">
                <a:solidFill>
                  <a:srgbClr val="0000FF"/>
                </a:solidFill>
                <a:hlinkClick r:id="rId5" action="ppaction://hlinkfile"/>
              </a:rPr>
              <a:t>odklonit (se)</a:t>
            </a:r>
            <a:r>
              <a:rPr lang="cs-CZ"/>
              <a:t/>
            </a:r>
            <a:br>
              <a:rPr lang="cs-CZ"/>
            </a:br>
            <a:endParaRPr lang="cs-CZ"/>
          </a:p>
          <a:p>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5FE1C-9717-4E89-9650-6B54E1F9B3E9}" type="slidenum">
              <a:rPr lang="cs-CZ"/>
              <a:pPr/>
              <a:t>49</a:t>
            </a:fld>
            <a:endParaRPr lang="cs-CZ"/>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914400" y="4343400"/>
            <a:ext cx="5029200" cy="4114800"/>
          </a:xfrm>
        </p:spPr>
        <p:txBody>
          <a:bodyPr/>
          <a:lstStyle/>
          <a:p>
            <a:pPr>
              <a:spcBef>
                <a:spcPts val="500"/>
              </a:spcBef>
              <a:spcAft>
                <a:spcPts val="500"/>
              </a:spcAft>
            </a:pPr>
            <a:r>
              <a:rPr lang="cs-CZ"/>
              <a:t/>
            </a:r>
            <a:br>
              <a:rPr lang="cs-CZ"/>
            </a:br>
            <a:r>
              <a:rPr lang="cs-CZ" b="1" u="sng">
                <a:solidFill>
                  <a:srgbClr val="0000FF"/>
                </a:solidFill>
                <a:hlinkClick r:id="rId3" action="ppaction://hlinkfile"/>
              </a:rPr>
              <a:t>therefore</a:t>
            </a:r>
            <a:r>
              <a:rPr lang="cs-CZ"/>
              <a:t> - </a:t>
            </a:r>
            <a:r>
              <a:rPr lang="cs-CZ" u="sng">
                <a:solidFill>
                  <a:srgbClr val="0000FF"/>
                </a:solidFill>
                <a:hlinkClick r:id="rId4" action="ppaction://hlinkfile"/>
              </a:rPr>
              <a:t>proto (tedy)</a:t>
            </a:r>
            <a:r>
              <a:rPr lang="cs-CZ"/>
              <a:t/>
            </a:r>
            <a:br>
              <a:rPr lang="cs-CZ"/>
            </a:br>
            <a:r>
              <a:rPr lang="cs-CZ" b="1" u="sng">
                <a:solidFill>
                  <a:srgbClr val="0000FF"/>
                </a:solidFill>
                <a:hlinkClick r:id="rId3" action="ppaction://hlinkfile"/>
              </a:rPr>
              <a:t>therefore</a:t>
            </a:r>
            <a:r>
              <a:rPr lang="cs-CZ"/>
              <a:t> - </a:t>
            </a:r>
            <a:r>
              <a:rPr lang="cs-CZ" u="sng">
                <a:solidFill>
                  <a:srgbClr val="0000FF"/>
                </a:solidFill>
                <a:hlinkClick r:id="rId5" action="ppaction://hlinkfile"/>
              </a:rPr>
              <a:t>pročež</a:t>
            </a:r>
            <a:endParaRPr lang="cs-CZ"/>
          </a:p>
          <a:p>
            <a:pPr>
              <a:spcBef>
                <a:spcPts val="500"/>
              </a:spcBef>
              <a:spcAft>
                <a:spcPts val="500"/>
              </a:spcAft>
            </a:pPr>
            <a:r>
              <a:rPr lang="cs-CZ" b="1" u="sng">
                <a:solidFill>
                  <a:srgbClr val="0000FF"/>
                </a:solidFill>
                <a:hlinkClick r:id="rId6" action="ppaction://hlinkfile"/>
              </a:rPr>
              <a:t>contribute</a:t>
            </a:r>
            <a:r>
              <a:rPr lang="cs-CZ"/>
              <a:t> - </a:t>
            </a:r>
            <a:r>
              <a:rPr lang="cs-CZ" u="sng">
                <a:solidFill>
                  <a:srgbClr val="0000FF"/>
                </a:solidFill>
                <a:hlinkClick r:id="rId7" action="ppaction://hlinkfile"/>
              </a:rPr>
              <a:t>přispívat</a:t>
            </a:r>
            <a:r>
              <a:rPr lang="cs-CZ"/>
              <a:t/>
            </a:r>
            <a:br>
              <a:rPr lang="cs-CZ"/>
            </a:br>
            <a:r>
              <a:rPr lang="cs-CZ" b="1" u="sng">
                <a:solidFill>
                  <a:srgbClr val="0000FF"/>
                </a:solidFill>
                <a:hlinkClick r:id="rId8" action="ppaction://hlinkfile"/>
              </a:rPr>
              <a:t>substantially</a:t>
            </a:r>
            <a:r>
              <a:rPr lang="cs-CZ"/>
              <a:t> - </a:t>
            </a:r>
            <a:r>
              <a:rPr lang="cs-CZ" u="sng">
                <a:solidFill>
                  <a:srgbClr val="0000FF"/>
                </a:solidFill>
                <a:hlinkClick r:id="rId9" action="ppaction://hlinkfile"/>
              </a:rPr>
              <a:t>podstatně</a:t>
            </a:r>
            <a:r>
              <a:rPr lang="cs-CZ"/>
              <a:t/>
            </a:r>
            <a:br>
              <a:rPr lang="cs-CZ"/>
            </a:br>
            <a:endParaRPr lang="cs-CZ"/>
          </a:p>
          <a:p>
            <a:pPr>
              <a:spcBef>
                <a:spcPts val="500"/>
              </a:spcBef>
              <a:spcAft>
                <a:spcPts val="500"/>
              </a:spcAft>
            </a:pPr>
            <a:endParaRPr lang="cs-CZ"/>
          </a:p>
          <a:p>
            <a:endParaRPr lang="cs-CZ"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BC4A7-53E3-41CC-AE10-032273493AC1}" type="slidenum">
              <a:rPr lang="cs-CZ"/>
              <a:pPr/>
              <a:t>50</a:t>
            </a:fld>
            <a:endParaRPr lang="cs-CZ"/>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914400" y="4343400"/>
            <a:ext cx="5029200" cy="4114800"/>
          </a:xfrm>
        </p:spPr>
        <p:txBody>
          <a:bodyPr/>
          <a:lstStyle/>
          <a:p>
            <a:r>
              <a:rPr lang="cs-CZ"/>
              <a:t>Device - aparát, prostředek, deviza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8B3B20-D715-4553-9531-D9021A62079E}" type="slidenum">
              <a:rPr lang="cs-CZ"/>
              <a:pPr/>
              <a:t>51</a:t>
            </a:fld>
            <a:endParaRPr lang="cs-CZ"/>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14400" y="4343400"/>
            <a:ext cx="5029200" cy="4114800"/>
          </a:xfrm>
        </p:spPr>
        <p:txBody>
          <a:bodyPr/>
          <a:lstStyle/>
          <a:p>
            <a:pPr>
              <a:spcBef>
                <a:spcPts val="500"/>
              </a:spcBef>
              <a:spcAft>
                <a:spcPts val="500"/>
              </a:spcAft>
            </a:pPr>
            <a:r>
              <a:rPr lang="cs-CZ" b="1" u="sng">
                <a:solidFill>
                  <a:srgbClr val="0000FF"/>
                </a:solidFill>
                <a:hlinkClick r:id="rId3" action="ppaction://hlinkfile"/>
              </a:rPr>
              <a:t>bandwidth</a:t>
            </a:r>
            <a:r>
              <a:rPr lang="cs-CZ"/>
              <a:t> - </a:t>
            </a:r>
            <a:r>
              <a:rPr lang="cs-CZ" u="sng">
                <a:solidFill>
                  <a:srgbClr val="0000FF"/>
                </a:solidFill>
                <a:hlinkClick r:id="rId4" action="ppaction://hlinkfile"/>
              </a:rPr>
              <a:t>vnímací schopnost; hovor. hanl.</a:t>
            </a:r>
            <a:r>
              <a:rPr lang="cs-CZ"/>
              <a:t/>
            </a:r>
            <a:br>
              <a:rPr lang="cs-CZ"/>
            </a:br>
            <a:r>
              <a:rPr lang="cs-CZ" b="1" u="sng">
                <a:solidFill>
                  <a:srgbClr val="0000FF"/>
                </a:solidFill>
                <a:hlinkClick r:id="rId3" action="ppaction://hlinkfile"/>
              </a:rPr>
              <a:t>bandwidth</a:t>
            </a:r>
            <a:r>
              <a:rPr lang="cs-CZ"/>
              <a:t> - </a:t>
            </a:r>
            <a:r>
              <a:rPr lang="cs-CZ" u="sng">
                <a:solidFill>
                  <a:srgbClr val="0000FF"/>
                </a:solidFill>
                <a:hlinkClick r:id="rId5" action="ppaction://hlinkfile"/>
              </a:rPr>
              <a:t>šířka pásma</a:t>
            </a:r>
            <a:endParaRPr lang="cs-CZ"/>
          </a:p>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02E18889-83C8-4B22-BBFB-8A9D63DACEE5}" type="slidenum">
              <a:rPr lang="cs-CZ" altLang="cs-CZ">
                <a:latin typeface="Times New Roman" pitchFamily="18" charset="0"/>
              </a:rPr>
              <a:pPr/>
              <a:t>18</a:t>
            </a:fld>
            <a:endParaRPr lang="cs-CZ" altLang="cs-CZ">
              <a:latin typeface="Times New Roman" pitchFamily="18" charset="0"/>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cs-CZ"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9F4530-5444-4A8C-9E8B-3AFA3C69E052}" type="slidenum">
              <a:rPr lang="cs-CZ"/>
              <a:pPr/>
              <a:t>52</a:t>
            </a:fld>
            <a:endParaRPr lang="cs-CZ"/>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C85B26-3BAA-4164-B51F-64B496D66F62}" type="slidenum">
              <a:rPr lang="cs-CZ"/>
              <a:pPr/>
              <a:t>53</a:t>
            </a:fld>
            <a:endParaRPr lang="cs-CZ"/>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14400" y="4343400"/>
            <a:ext cx="5029200" cy="4114800"/>
          </a:xfrm>
        </p:spPr>
        <p:txBody>
          <a:bodyPr/>
          <a:lstStyle/>
          <a:p>
            <a:pPr>
              <a:spcBef>
                <a:spcPts val="500"/>
              </a:spcBef>
              <a:spcAft>
                <a:spcPts val="500"/>
              </a:spcAft>
            </a:pPr>
            <a:r>
              <a:rPr lang="cs-CZ" b="1" u="sng">
                <a:solidFill>
                  <a:srgbClr val="0000FF"/>
                </a:solidFill>
                <a:hlinkClick r:id="rId3" action="ppaction://hlinkfile"/>
              </a:rPr>
              <a:t>accomplished</a:t>
            </a:r>
            <a:r>
              <a:rPr lang="cs-CZ"/>
              <a:t> - </a:t>
            </a:r>
            <a:r>
              <a:rPr lang="cs-CZ" u="sng">
                <a:solidFill>
                  <a:srgbClr val="0000FF"/>
                </a:solidFill>
                <a:hlinkClick r:id="rId4" action="ppaction://hlinkfile"/>
              </a:rPr>
              <a:t>dokonalý</a:t>
            </a:r>
            <a:r>
              <a:rPr lang="cs-CZ"/>
              <a:t/>
            </a:r>
            <a:br>
              <a:rPr lang="cs-CZ"/>
            </a:br>
            <a:r>
              <a:rPr lang="cs-CZ" b="1" u="sng">
                <a:solidFill>
                  <a:srgbClr val="0000FF"/>
                </a:solidFill>
                <a:hlinkClick r:id="rId3" action="ppaction://hlinkfile"/>
              </a:rPr>
              <a:t>accomplished</a:t>
            </a:r>
            <a:r>
              <a:rPr lang="cs-CZ"/>
              <a:t> - </a:t>
            </a:r>
            <a:r>
              <a:rPr lang="cs-CZ" u="sng">
                <a:solidFill>
                  <a:srgbClr val="0000FF"/>
                </a:solidFill>
                <a:hlinkClick r:id="rId5" action="ppaction://hlinkfile"/>
              </a:rPr>
              <a:t>hotový</a:t>
            </a:r>
            <a:endParaRPr lang="cs-CZ"/>
          </a:p>
          <a:p>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238B65-DD6F-4C36-BD99-C4BD56CE6DFC}" type="slidenum">
              <a:rPr lang="cs-CZ"/>
              <a:pPr/>
              <a:t>54</a:t>
            </a:fld>
            <a:endParaRPr lang="cs-CZ"/>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14400" y="4343400"/>
            <a:ext cx="5029200" cy="4114800"/>
          </a:xfrm>
        </p:spPr>
        <p:txBody>
          <a:bodyPr/>
          <a:lstStyle/>
          <a:p>
            <a:pPr>
              <a:spcBef>
                <a:spcPts val="500"/>
              </a:spcBef>
              <a:spcAft>
                <a:spcPts val="500"/>
              </a:spcAft>
            </a:pPr>
            <a:r>
              <a:rPr lang="cs-CZ" b="1" u="sng">
                <a:solidFill>
                  <a:srgbClr val="0000FF"/>
                </a:solidFill>
                <a:hlinkClick r:id="rId3" action="ppaction://hlinkfile"/>
              </a:rPr>
              <a:t>vial</a:t>
            </a:r>
            <a:r>
              <a:rPr lang="cs-CZ"/>
              <a:t> - </a:t>
            </a:r>
            <a:r>
              <a:rPr lang="cs-CZ" u="sng">
                <a:solidFill>
                  <a:srgbClr val="0000FF"/>
                </a:solidFill>
                <a:hlinkClick r:id="rId4" action="ppaction://hlinkfile"/>
              </a:rPr>
              <a:t>ampulka (lahvička)</a:t>
            </a:r>
            <a:r>
              <a:rPr lang="cs-CZ"/>
              <a:t/>
            </a:r>
            <a:br>
              <a:rPr lang="cs-CZ"/>
            </a:br>
            <a:r>
              <a:rPr lang="cs-CZ" b="1" u="sng">
                <a:solidFill>
                  <a:srgbClr val="0000FF"/>
                </a:solidFill>
                <a:hlinkClick r:id="rId5" action="ppaction://hlinkfile"/>
              </a:rPr>
              <a:t>pattern</a:t>
            </a:r>
            <a:r>
              <a:rPr lang="cs-CZ"/>
              <a:t> - </a:t>
            </a:r>
            <a:r>
              <a:rPr lang="cs-CZ" u="sng">
                <a:solidFill>
                  <a:srgbClr val="0000FF"/>
                </a:solidFill>
                <a:hlinkClick r:id="rId6" action="ppaction://hlinkfile"/>
              </a:rPr>
              <a:t>obrazec</a:t>
            </a:r>
            <a:r>
              <a:rPr lang="cs-CZ"/>
              <a:t/>
            </a:r>
            <a:br>
              <a:rPr lang="cs-CZ"/>
            </a:br>
            <a:endParaRPr lang="cs-CZ"/>
          </a:p>
          <a:p>
            <a:pPr>
              <a:spcBef>
                <a:spcPts val="500"/>
              </a:spcBef>
              <a:spcAft>
                <a:spcPts val="500"/>
              </a:spcAft>
            </a:pPr>
            <a:endParaRPr lang="cs-CZ"/>
          </a:p>
          <a:p>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CE29B4-7060-4FC1-9EBF-652A6DB08DC9}" type="slidenum">
              <a:rPr lang="cs-CZ"/>
              <a:pPr/>
              <a:t>55</a:t>
            </a:fld>
            <a:endParaRPr lang="cs-CZ"/>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62468"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75739547-1A18-47BA-93C0-A84B4D69C1D9}" type="slidenum">
              <a:rPr lang="cs-CZ" altLang="cs-CZ"/>
              <a:pPr algn="r" eaLnBrk="1" hangingPunct="1"/>
              <a:t>65</a:t>
            </a:fld>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65540"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25456E22-0481-47D4-B8EE-9A350256B624}" type="slidenum">
              <a:rPr lang="cs-CZ" altLang="cs-CZ"/>
              <a:pPr algn="r" eaLnBrk="1" hangingPunct="1"/>
              <a:t>67</a:t>
            </a:fld>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67588"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A1F61278-8269-4DED-B6FF-61939C68DFEB}" type="slidenum">
              <a:rPr lang="cs-CZ" altLang="cs-CZ"/>
              <a:pPr algn="r" eaLnBrk="1" hangingPunct="1"/>
              <a:t>68</a:t>
            </a:fld>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cs-CZ" altLang="cs-CZ" smtClean="0"/>
          </a:p>
        </p:txBody>
      </p:sp>
      <p:sp>
        <p:nvSpPr>
          <p:cNvPr id="69636" name="Zástupný symbol pro číslo snímk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3F80C048-2D04-4466-A688-CE7AE7095262}" type="slidenum">
              <a:rPr lang="cs-CZ" altLang="cs-CZ"/>
              <a:pPr algn="r" eaLnBrk="1" hangingPunct="1"/>
              <a:t>69</a:t>
            </a:fld>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68DEE715-80B9-496A-9273-7767942F150F}" type="slidenum">
              <a:rPr lang="cs-CZ" altLang="cs-CZ">
                <a:latin typeface="Times New Roman" pitchFamily="18" charset="0"/>
              </a:rPr>
              <a:pPr/>
              <a:t>19</a:t>
            </a:fld>
            <a:endParaRPr lang="cs-CZ" altLang="cs-CZ">
              <a:latin typeface="Times New Roman" pitchFamily="18" charset="0"/>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cs-CZ" smtClean="0">
                <a:latin typeface="Times New Roman" pitchFamily="18" charset="0"/>
              </a:rPr>
              <a:t>-During longitudinal wave demo point out particle motion</a:t>
            </a:r>
          </a:p>
          <a:p>
            <a:pPr eaLnBrk="1" hangingPunct="1"/>
            <a:r>
              <a:rPr lang="en-US" altLang="cs-CZ" smtClean="0">
                <a:latin typeface="Times New Roman" pitchFamily="18" charset="0"/>
              </a:rPr>
              <a:t>(http://members.xoom.com/Surendranath/LongWave.html)</a:t>
            </a:r>
          </a:p>
          <a:p>
            <a:pPr eaLnBrk="1" hangingPunct="1"/>
            <a:r>
              <a:rPr lang="en-US" altLang="cs-CZ" smtClean="0">
                <a:latin typeface="Times New Roman" pitchFamily="18" charset="0"/>
              </a:rPr>
              <a:t>(http://members.xoom.com/Surendranath/TranWave.html)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4404D2E-487E-40E8-9F7E-B3B620B48892}" type="slidenum">
              <a:rPr lang="cs-CZ" altLang="cs-CZ">
                <a:latin typeface="Times New Roman" pitchFamily="18" charset="0"/>
              </a:rPr>
              <a:pPr/>
              <a:t>21</a:t>
            </a:fld>
            <a:endParaRPr lang="cs-CZ" altLang="cs-CZ">
              <a:latin typeface="Times New Roman" pitchFamily="18"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cs-CZ"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21CEAE01-9683-44BA-B93D-1494651FF448}" type="slidenum">
              <a:rPr lang="cs-CZ" altLang="cs-CZ">
                <a:latin typeface="Times New Roman" pitchFamily="18" charset="0"/>
              </a:rPr>
              <a:pPr/>
              <a:t>22</a:t>
            </a:fld>
            <a:endParaRPr lang="cs-CZ" altLang="cs-CZ">
              <a:latin typeface="Times New Roman" pitchFamily="18"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cs-CZ" smtClean="0">
                <a:latin typeface="Times New Roman" pitchFamily="18" charset="0"/>
              </a:rPr>
              <a:t>-use analogy of room full of people and passing a note to illustrate density</a:t>
            </a:r>
          </a:p>
          <a:p>
            <a:pPr eaLnBrk="1" hangingPunct="1"/>
            <a:r>
              <a:rPr lang="en-US" altLang="cs-CZ" smtClean="0">
                <a:latin typeface="Times New Roman" pitchFamily="18" charset="0"/>
              </a:rPr>
              <a:t> and stiffness</a:t>
            </a:r>
          </a:p>
          <a:p>
            <a:pPr eaLnBrk="1" hangingPunct="1"/>
            <a:endParaRPr lang="en-US" altLang="cs-CZ" smtClean="0">
              <a:latin typeface="Times New Roman" pitchFamily="18" charset="0"/>
            </a:endParaRPr>
          </a:p>
          <a:p>
            <a:pPr eaLnBrk="1" hangingPunct="1"/>
            <a:r>
              <a:rPr lang="en-US" altLang="cs-CZ" smtClean="0">
                <a:latin typeface="Times New Roman" pitchFamily="18" charset="0"/>
              </a:rPr>
              <a:t>-takes longer to pass a note with a room full of people because  more people</a:t>
            </a:r>
          </a:p>
          <a:p>
            <a:pPr eaLnBrk="1" hangingPunct="1"/>
            <a:r>
              <a:rPr lang="en-US" altLang="cs-CZ" smtClean="0">
                <a:latin typeface="Times New Roman" pitchFamily="18" charset="0"/>
              </a:rPr>
              <a:t> must handle it</a:t>
            </a:r>
          </a:p>
          <a:p>
            <a:pPr eaLnBrk="1" hangingPunct="1"/>
            <a:r>
              <a:rPr lang="en-US" altLang="cs-CZ" smtClean="0">
                <a:latin typeface="Times New Roman" pitchFamily="18" charset="0"/>
              </a:rPr>
              <a:t>-the less curious (more stiff) people are the faster the note will be passed</a:t>
            </a:r>
          </a:p>
          <a:p>
            <a:pPr eaLnBrk="1" hangingPunct="1"/>
            <a:endParaRPr lang="en-US" altLang="cs-CZ" smtClean="0">
              <a:latin typeface="Times New Roman" pitchFamily="18" charset="0"/>
            </a:endParaRPr>
          </a:p>
          <a:p>
            <a:pPr eaLnBrk="1" hangingPunct="1"/>
            <a:endParaRPr lang="en-US" altLang="cs-CZ"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5F2293FB-1AE3-4857-A367-2418BB8B244E}" type="slidenum">
              <a:rPr lang="cs-CZ" altLang="cs-CZ">
                <a:latin typeface="Times New Roman" pitchFamily="18" charset="0"/>
              </a:rPr>
              <a:pPr/>
              <a:t>34</a:t>
            </a:fld>
            <a:endParaRPr lang="cs-CZ" altLang="cs-CZ">
              <a:latin typeface="Times New Roman" pitchFamily="18"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8A378A-E68C-4FBE-9A0C-161AEB667404}" type="slidenum">
              <a:rPr lang="cs-CZ"/>
              <a:pPr/>
              <a:t>39</a:t>
            </a:fld>
            <a:endParaRPr lang="cs-CZ"/>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4400" y="4343400"/>
            <a:ext cx="5029200" cy="4114800"/>
          </a:xfrm>
        </p:spPr>
        <p:txBody>
          <a:bodyPr/>
          <a:lstStyle/>
          <a:p>
            <a:r>
              <a:rPr lang="cs-CZ" sz="900"/>
              <a:t>Achievements - </a:t>
            </a:r>
            <a:r>
              <a:rPr lang="cs-CZ" u="sng">
                <a:hlinkClick r:id="rId3" action="ppaction://hlinkfile"/>
              </a:rPr>
              <a:t>úspěchy</a:t>
            </a:r>
            <a:endParaRPr lang="cs-CZ"/>
          </a:p>
          <a:p>
            <a:endParaRPr lang="cs-CZ" sz="9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58B51E-B8FE-4122-B06E-7C96AB1D2924}" type="slidenum">
              <a:rPr lang="cs-CZ"/>
              <a:pPr/>
              <a:t>40</a:t>
            </a:fld>
            <a:endParaRPr lang="cs-CZ"/>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14400" y="4343400"/>
            <a:ext cx="5029200" cy="4114800"/>
          </a:xfrm>
        </p:spPr>
        <p:txBody>
          <a:bodyPr/>
          <a:lstStyle/>
          <a:p>
            <a:r>
              <a:rPr lang="cs-CZ"/>
              <a:t>Odd - lichý</a:t>
            </a:r>
          </a:p>
          <a:p>
            <a:r>
              <a:rPr lang="cs-CZ"/>
              <a:t>consequently -  </a:t>
            </a:r>
            <a:r>
              <a:rPr lang="cs-CZ" u="sng">
                <a:solidFill>
                  <a:srgbClr val="0000FF"/>
                </a:solidFill>
                <a:hlinkClick r:id="rId3" action="ppaction://hlinkfile"/>
              </a:rPr>
              <a:t>následkem (toho)</a:t>
            </a:r>
            <a:r>
              <a:rPr lang="cs-CZ"/>
              <a:t/>
            </a:r>
            <a:br>
              <a:rPr lang="cs-CZ"/>
            </a:br>
            <a:endParaRPr lang="cs-CZ"/>
          </a:p>
          <a:p>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6438E-D9D1-428F-A741-852D48BA1120}" type="slidenum">
              <a:rPr lang="cs-CZ"/>
              <a:pPr/>
              <a:t>41</a:t>
            </a:fld>
            <a:endParaRPr lang="cs-CZ"/>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14400" y="4343400"/>
            <a:ext cx="5029200" cy="4114800"/>
          </a:xfrm>
        </p:spPr>
        <p:txBody>
          <a:bodyPr/>
          <a:lstStyle/>
          <a:p>
            <a:pPr>
              <a:spcBef>
                <a:spcPts val="500"/>
              </a:spcBef>
              <a:spcAft>
                <a:spcPts val="500"/>
              </a:spcAft>
            </a:pPr>
            <a:r>
              <a:rPr lang="cs-CZ" b="1" u="sng">
                <a:solidFill>
                  <a:srgbClr val="0000FF"/>
                </a:solidFill>
                <a:hlinkClick r:id="rId3" action="ppaction://hlinkfile"/>
              </a:rPr>
              <a:t>shim</a:t>
            </a:r>
            <a:r>
              <a:rPr lang="cs-CZ"/>
              <a:t> - </a:t>
            </a:r>
            <a:r>
              <a:rPr lang="cs-CZ" u="sng">
                <a:solidFill>
                  <a:srgbClr val="0000FF"/>
                </a:solidFill>
                <a:hlinkClick r:id="rId4" action="ppaction://hlinkfile"/>
              </a:rPr>
              <a:t>destička pro nastavení vůle</a:t>
            </a:r>
            <a:r>
              <a:rPr lang="cs-CZ"/>
              <a:t/>
            </a:r>
            <a:br>
              <a:rPr lang="cs-CZ"/>
            </a:br>
            <a:r>
              <a:rPr lang="cs-CZ" b="1" u="sng">
                <a:solidFill>
                  <a:srgbClr val="0000FF"/>
                </a:solidFill>
                <a:hlinkClick r:id="rId3" action="ppaction://hlinkfile"/>
              </a:rPr>
              <a:t>shim</a:t>
            </a:r>
            <a:r>
              <a:rPr lang="cs-CZ"/>
              <a:t> - </a:t>
            </a:r>
            <a:r>
              <a:rPr lang="cs-CZ" u="sng">
                <a:solidFill>
                  <a:srgbClr val="0000FF"/>
                </a:solidFill>
                <a:hlinkClick r:id="rId5" action="ppaction://hlinkfile"/>
              </a:rPr>
              <a:t>kotouček pro nastavení vůle</a:t>
            </a:r>
            <a:r>
              <a:rPr lang="cs-CZ"/>
              <a:t/>
            </a:r>
            <a:br>
              <a:rPr lang="cs-CZ"/>
            </a:br>
            <a:r>
              <a:rPr lang="cs-CZ" b="1" u="sng">
                <a:solidFill>
                  <a:srgbClr val="0000FF"/>
                </a:solidFill>
                <a:hlinkClick r:id="rId3" action="ppaction://hlinkfile"/>
              </a:rPr>
              <a:t>shim</a:t>
            </a:r>
            <a:r>
              <a:rPr lang="cs-CZ"/>
              <a:t> - </a:t>
            </a:r>
            <a:r>
              <a:rPr lang="cs-CZ" u="sng">
                <a:solidFill>
                  <a:srgbClr val="0000FF"/>
                </a:solidFill>
                <a:hlinkClick r:id="rId6" action="ppaction://hlinkfile"/>
              </a:rPr>
              <a:t>vymezovací podložka</a:t>
            </a:r>
            <a:r>
              <a:rPr lang="cs-CZ"/>
              <a:t/>
            </a:r>
            <a:br>
              <a:rPr lang="cs-CZ"/>
            </a:br>
            <a:r>
              <a:rPr lang="cs-CZ" b="1" u="sng">
                <a:solidFill>
                  <a:srgbClr val="0000FF"/>
                </a:solidFill>
                <a:hlinkClick r:id="rId3" action="ppaction://hlinkfile"/>
              </a:rPr>
              <a:t>shim</a:t>
            </a:r>
            <a:r>
              <a:rPr lang="cs-CZ"/>
              <a:t> - </a:t>
            </a:r>
            <a:r>
              <a:rPr lang="cs-CZ" u="sng">
                <a:solidFill>
                  <a:srgbClr val="0000FF"/>
                </a:solidFill>
                <a:hlinkClick r:id="rId7" action="ppaction://hlinkfile"/>
              </a:rPr>
              <a:t>vyrovnávací podložka</a:t>
            </a:r>
            <a:endParaRPr lang="cs-CZ"/>
          </a:p>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95EC1D4A-A796-47C3-A63E-CE236FB377E2}" type="datetimeFigureOut">
              <a:rPr lang="cs-CZ" smtClean="0"/>
              <a:t>13.11.2018</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AC57A5DF-1266-40EA-9282-1E66B9DE06C0}"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13.11.2018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5EC1D4A-A796-47C3-A63E-CE236FB377E2}" type="datetimeFigureOut">
              <a:rPr lang="cs-CZ" smtClean="0"/>
              <a:t>13.11.2018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305800" cy="762000"/>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143000"/>
            <a:ext cx="4076700" cy="5105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86300" y="1143000"/>
            <a:ext cx="4076700" cy="5105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028"/>
          <p:cNvSpPr>
            <a:spLocks noGrp="1" noChangeArrowheads="1"/>
          </p:cNvSpPr>
          <p:nvPr>
            <p:ph type="dt" sz="half" idx="10"/>
          </p:nvPr>
        </p:nvSpPr>
        <p:spPr>
          <a:ln/>
        </p:spPr>
        <p:txBody>
          <a:bodyPr/>
          <a:lstStyle>
            <a:lvl1pPr>
              <a:defRPr/>
            </a:lvl1pPr>
          </a:lstStyle>
          <a:p>
            <a:pPr>
              <a:defRPr/>
            </a:pPr>
            <a:endParaRPr lang="cs-CZ"/>
          </a:p>
        </p:txBody>
      </p:sp>
      <p:sp>
        <p:nvSpPr>
          <p:cNvPr id="6" name="Rectangle 1029"/>
          <p:cNvSpPr>
            <a:spLocks noGrp="1" noChangeArrowheads="1"/>
          </p:cNvSpPr>
          <p:nvPr>
            <p:ph type="sldNum" sz="quarter" idx="11"/>
          </p:nvPr>
        </p:nvSpPr>
        <p:spPr>
          <a:ln/>
        </p:spPr>
        <p:txBody>
          <a:bodyPr/>
          <a:lstStyle>
            <a:lvl1pPr>
              <a:defRPr/>
            </a:lvl1pPr>
          </a:lstStyle>
          <a:p>
            <a:pPr>
              <a:defRPr/>
            </a:pPr>
            <a:fld id="{FFCB7EED-4714-4517-B024-DBF56C20A819}" type="slidenum">
              <a:rPr lang="cs-CZ"/>
              <a:pPr>
                <a:defRPr/>
              </a:pPr>
              <a:t>‹#›</a:t>
            </a:fld>
            <a:endParaRPr lang="cs-CZ"/>
          </a:p>
        </p:txBody>
      </p:sp>
    </p:spTree>
    <p:extLst>
      <p:ext uri="{BB962C8B-B14F-4D97-AF65-F5344CB8AC3E}">
        <p14:creationId xmlns:p14="http://schemas.microsoft.com/office/powerpoint/2010/main" val="2358802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39825"/>
          </a:xfrm>
        </p:spPr>
        <p:txBody>
          <a:bodyPr/>
          <a:lstStyle/>
          <a:p>
            <a:r>
              <a:rPr lang="cs-CZ" smtClean="0"/>
              <a:t>Kliknutím lze upravit styl.</a:t>
            </a:r>
            <a:endParaRPr lang="cs-CZ"/>
          </a:p>
        </p:txBody>
      </p:sp>
      <p:sp>
        <p:nvSpPr>
          <p:cNvPr id="3" name="Zástupný symbol pro text 2"/>
          <p:cNvSpPr>
            <a:spLocks noGrp="1"/>
          </p:cNvSpPr>
          <p:nvPr>
            <p:ph type="body" sz="half" idx="1"/>
          </p:nvPr>
        </p:nvSpPr>
        <p:spPr>
          <a:xfrm>
            <a:off x="457200" y="1600200"/>
            <a:ext cx="4038600" cy="45307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91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41763"/>
            <a:ext cx="4038600" cy="21891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xfrm>
            <a:off x="457200" y="6243638"/>
            <a:ext cx="2133600" cy="457200"/>
          </a:xfrm>
          <a:prstGeom prst="rect">
            <a:avLst/>
          </a:prstGeom>
        </p:spPr>
        <p:txBody>
          <a:bodyPr/>
          <a:lstStyle>
            <a:lvl1pPr eaLnBrk="1" hangingPunct="1">
              <a:defRPr>
                <a:latin typeface="Arial" pitchFamily="34" charset="0"/>
                <a:cs typeface="Arial" pitchFamily="34" charset="0"/>
              </a:defRPr>
            </a:lvl1pPr>
          </a:lstStyle>
          <a:p>
            <a:pPr>
              <a:defRPr/>
            </a:pPr>
            <a:endParaRPr lang="cs-CZ" altLang="en-US"/>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a:latin typeface="Arial" pitchFamily="34" charset="0"/>
                <a:cs typeface="Arial" pitchFamily="34" charset="0"/>
              </a:defRPr>
            </a:lvl1pPr>
          </a:lstStyle>
          <a:p>
            <a:pPr>
              <a:defRPr/>
            </a:pPr>
            <a:endParaRPr lang="cs-CZ" altLang="en-US"/>
          </a:p>
        </p:txBody>
      </p:sp>
      <p:sp>
        <p:nvSpPr>
          <p:cNvPr id="8" name="Rectangle 6"/>
          <p:cNvSpPr>
            <a:spLocks noGrp="1" noChangeArrowheads="1"/>
          </p:cNvSpPr>
          <p:nvPr>
            <p:ph type="sldNum" sz="quarter" idx="12"/>
          </p:nvPr>
        </p:nvSpPr>
        <p:spPr>
          <a:xfrm>
            <a:off x="6553200" y="6243638"/>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9E77476-565D-442F-93A0-FD0C3A2DF50F}" type="slidenum">
              <a:rPr lang="cs-CZ" altLang="en-US"/>
              <a:pPr/>
              <a:t>‹#›</a:t>
            </a:fld>
            <a:endParaRPr lang="cs-CZ" altLang="en-US"/>
          </a:p>
        </p:txBody>
      </p:sp>
    </p:spTree>
    <p:extLst>
      <p:ext uri="{BB962C8B-B14F-4D97-AF65-F5344CB8AC3E}">
        <p14:creationId xmlns:p14="http://schemas.microsoft.com/office/powerpoint/2010/main" val="103784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95EC1D4A-A796-47C3-A63E-CE236FB377E2}" type="datetimeFigureOut">
              <a:rPr lang="cs-CZ" smtClean="0"/>
              <a:t>13.11.2018</a:t>
            </a:fld>
            <a:endParaRPr lang="cs-CZ"/>
          </a:p>
        </p:txBody>
      </p:sp>
      <p:sp>
        <p:nvSpPr>
          <p:cNvPr id="9" name="Zástupný symbol pro číslo snímku 8"/>
          <p:cNvSpPr>
            <a:spLocks noGrp="1"/>
          </p:cNvSpPr>
          <p:nvPr>
            <p:ph type="sldNum" sz="quarter" idx="15"/>
          </p:nvPr>
        </p:nvSpPr>
        <p:spPr/>
        <p:txBody>
          <a:bodyPr rtlCol="0"/>
          <a:lstStyle/>
          <a:p>
            <a:fld id="{AC57A5DF-1266-40EA-9282-1E66B9DE06C0}" type="slidenum">
              <a:rPr lang="cs-CZ" smtClean="0"/>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95EC1D4A-A796-47C3-A63E-CE236FB377E2}" type="datetimeFigureOut">
              <a:rPr lang="cs-CZ" smtClean="0"/>
              <a:t>13.11.2018</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AC57A5DF-1266-40EA-9282-1E66B9DE06C0}" type="slidenum">
              <a:rPr lang="cs-CZ" smtClean="0"/>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95EC1D4A-A796-47C3-A63E-CE236FB377E2}" type="datetimeFigureOut">
              <a:rPr lang="cs-CZ" smtClean="0"/>
              <a:t>13.11.2018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95EC1D4A-A796-47C3-A63E-CE236FB377E2}" type="datetimeFigureOut">
              <a:rPr lang="cs-CZ" smtClean="0"/>
              <a:t>13.11.2018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95EC1D4A-A796-47C3-A63E-CE236FB377E2}" type="datetimeFigureOut">
              <a:rPr lang="cs-CZ" smtClean="0"/>
              <a:t>13.11.2018</a:t>
            </a:fld>
            <a:endParaRPr lang="cs-CZ"/>
          </a:p>
        </p:txBody>
      </p:sp>
      <p:sp>
        <p:nvSpPr>
          <p:cNvPr id="7" name="Zástupný symbol pro číslo snímku 6"/>
          <p:cNvSpPr>
            <a:spLocks noGrp="1"/>
          </p:cNvSpPr>
          <p:nvPr>
            <p:ph type="sldNum" sz="quarter" idx="11"/>
          </p:nvPr>
        </p:nvSpPr>
        <p:spPr/>
        <p:txBody>
          <a:bodyPr rtlCol="0"/>
          <a:lstStyle/>
          <a:p>
            <a:fld id="{AC57A5DF-1266-40EA-9282-1E66B9DE06C0}" type="slidenum">
              <a:rPr lang="cs-CZ" smtClean="0"/>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13.11.2018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95EC1D4A-A796-47C3-A63E-CE236FB377E2}" type="datetimeFigureOut">
              <a:rPr lang="cs-CZ" smtClean="0"/>
              <a:t>13.11.2018</a:t>
            </a:fld>
            <a:endParaRPr lang="cs-CZ"/>
          </a:p>
        </p:txBody>
      </p:sp>
      <p:sp>
        <p:nvSpPr>
          <p:cNvPr id="22" name="Zástupný symbol pro číslo snímku 21"/>
          <p:cNvSpPr>
            <a:spLocks noGrp="1"/>
          </p:cNvSpPr>
          <p:nvPr>
            <p:ph type="sldNum" sz="quarter" idx="15"/>
          </p:nvPr>
        </p:nvSpPr>
        <p:spPr/>
        <p:txBody>
          <a:bodyPr rtlCol="0"/>
          <a:lstStyle/>
          <a:p>
            <a:fld id="{AC57A5DF-1266-40EA-9282-1E66B9DE06C0}" type="slidenum">
              <a:rPr lang="cs-CZ" smtClean="0"/>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95EC1D4A-A796-47C3-A63E-CE236FB377E2}" type="datetimeFigureOut">
              <a:rPr lang="cs-CZ" smtClean="0"/>
              <a:t>13.11.2018</a:t>
            </a:fld>
            <a:endParaRPr lang="cs-CZ"/>
          </a:p>
        </p:txBody>
      </p:sp>
      <p:sp>
        <p:nvSpPr>
          <p:cNvPr id="18" name="Zástupný symbol pro číslo snímku 17"/>
          <p:cNvSpPr>
            <a:spLocks noGrp="1"/>
          </p:cNvSpPr>
          <p:nvPr>
            <p:ph type="sldNum" sz="quarter" idx="11"/>
          </p:nvPr>
        </p:nvSpPr>
        <p:spPr/>
        <p:txBody>
          <a:bodyPr rtlCol="0"/>
          <a:lstStyle/>
          <a:p>
            <a:fld id="{AC57A5DF-1266-40EA-9282-1E66B9DE06C0}" type="slidenum">
              <a:rPr lang="cs-CZ" smtClean="0"/>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5EC1D4A-A796-47C3-A63E-CE236FB377E2}" type="datetimeFigureOut">
              <a:rPr lang="cs-CZ" smtClean="0"/>
              <a:t>13.11.2018</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Documents%20and%20Settings\Uzivatel\Dokumenty\stepanova3.AVI" TargetMode="External"/><Relationship Id="rId1" Type="http://schemas.openxmlformats.org/officeDocument/2006/relationships/video" Target="file:///C:\Documents%20and%20Settings\Uzivatel\Dokumenty\edisk\av.avi" TargetMode="Externa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ideo" Target="file:///G:\pr&#225;ce\Zubari\study.avi"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png"/><Relationship Id="rId2" Type="http://schemas.openxmlformats.org/officeDocument/2006/relationships/image" Target="../media/image64.jpeg"/><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s>
</file>

<file path=ppt/slides/_rels/slide6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xml"/><Relationship Id="rId5" Type="http://schemas.openxmlformats.org/officeDocument/2006/relationships/image" Target="../media/image73.png"/><Relationship Id="rId4" Type="http://schemas.openxmlformats.org/officeDocument/2006/relationships/image" Target="../media/image72.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69.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2" Type="http://schemas.openxmlformats.org/officeDocument/2006/relationships/video" Target="file:///H:\pr&#225;ce\MEDICI\New%20methods\PCA%20tra%20stomie.wmv" TargetMode="External"/><Relationship Id="rId1" Type="http://schemas.openxmlformats.org/officeDocument/2006/relationships/video" Target="file:///H:\pr&#225;ce\MEDICI\New%20methods\Stomie%20sag%20PCA.wmv" TargetMode="Externa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notesSlide" Target="../notesSlides/notesSlide27.xml"/><Relationship Id="rId9" Type="http://schemas.openxmlformats.org/officeDocument/2006/relationships/image" Target="../media/image8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8.png"/><Relationship Id="rId4" Type="http://schemas.openxmlformats.org/officeDocument/2006/relationships/oleObject" Target="../embeddings/oleObject1.bin"/></Relationships>
</file>

<file path=ppt/slides/_rels/slide7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195736" y="908720"/>
            <a:ext cx="6172200" cy="1894362"/>
          </a:xfrm>
        </p:spPr>
        <p:txBody>
          <a:bodyPr/>
          <a:lstStyle/>
          <a:p>
            <a:pPr algn="ctr"/>
            <a:r>
              <a:rPr lang="cs-CZ" dirty="0" smtClean="0"/>
              <a:t>CT, MRI and </a:t>
            </a:r>
            <a:r>
              <a:rPr lang="cs-CZ" dirty="0" err="1"/>
              <a:t>S</a:t>
            </a:r>
            <a:r>
              <a:rPr lang="cs-CZ" dirty="0" err="1" smtClean="0"/>
              <a:t>onography</a:t>
            </a:r>
            <a:r>
              <a:rPr lang="cs-CZ" dirty="0" smtClean="0"/>
              <a:t> in stomatology</a:t>
            </a:r>
            <a:endParaRPr lang="cs-CZ" dirty="0"/>
          </a:p>
        </p:txBody>
      </p:sp>
      <p:sp>
        <p:nvSpPr>
          <p:cNvPr id="3" name="Podnadpis 2"/>
          <p:cNvSpPr>
            <a:spLocks noGrp="1"/>
          </p:cNvSpPr>
          <p:nvPr>
            <p:ph type="subTitle" idx="1"/>
          </p:nvPr>
        </p:nvSpPr>
        <p:spPr/>
        <p:txBody>
          <a:bodyPr/>
          <a:lstStyle/>
          <a:p>
            <a:r>
              <a:rPr lang="en-US" dirty="0" err="1" smtClean="0"/>
              <a:t>J.Stulík</a:t>
            </a:r>
            <a:r>
              <a:rPr lang="cs-CZ" dirty="0" smtClean="0"/>
              <a:t> –</a:t>
            </a:r>
            <a:r>
              <a:rPr lang="en-US" dirty="0" smtClean="0"/>
              <a:t> Department of radiology and nuclear medicine</a:t>
            </a:r>
            <a:endParaRPr lang="en-US" dirty="0"/>
          </a:p>
        </p:txBody>
      </p:sp>
      <p:pic>
        <p:nvPicPr>
          <p:cNvPr id="4" name="Picture 1028" descr="FN Brno_modra_obdeln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6388" y="5527675"/>
            <a:ext cx="3757612"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750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zápatí 4"/>
          <p:cNvSpPr>
            <a:spLocks noGrp="1"/>
          </p:cNvSpPr>
          <p:nvPr>
            <p:ph type="ftr" sz="quarter" idx="4294967295"/>
          </p:nvPr>
        </p:nvSpPr>
        <p:spPr bwMode="auto">
          <a:xfrm>
            <a:off x="7239000" y="64008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r>
              <a:rPr lang="en-US" altLang="cs-CZ" sz="1400">
                <a:latin typeface="Times New Roman" pitchFamily="18" charset="0"/>
              </a:rPr>
              <a:t>/7</a:t>
            </a:r>
          </a:p>
        </p:txBody>
      </p:sp>
      <p:sp>
        <p:nvSpPr>
          <p:cNvPr id="74755" name="Zástupný symbol pro číslo snímku 5"/>
          <p:cNvSpPr>
            <a:spLocks noGrp="1"/>
          </p:cNvSpPr>
          <p:nvPr>
            <p:ph type="sldNum" sz="quarter" idx="11"/>
          </p:nvPr>
        </p:nvSpPr>
        <p:spPr>
          <a:xfrm>
            <a:off x="6553200" y="6243638"/>
            <a:ext cx="2133600" cy="457200"/>
          </a:xfrm>
          <a:noFill/>
        </p:spPr>
        <p:txBody>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7075ACA4-9FC5-4214-AE4F-6AAF51060D00}" type="slidenum">
              <a:rPr lang="en-US" altLang="cs-CZ" sz="1400" smtClean="0">
                <a:latin typeface="Times New Roman" pitchFamily="18" charset="0"/>
              </a:rPr>
              <a:pPr/>
              <a:t>10</a:t>
            </a:fld>
            <a:endParaRPr lang="en-US" altLang="cs-CZ" sz="1400" smtClean="0">
              <a:latin typeface="Times New Roman" pitchFamily="18" charset="0"/>
            </a:endParaRPr>
          </a:p>
        </p:txBody>
      </p:sp>
      <p:sp>
        <p:nvSpPr>
          <p:cNvPr id="11266" name="Rectangle 2"/>
          <p:cNvSpPr>
            <a:spLocks noGrp="1" noChangeArrowheads="1"/>
          </p:cNvSpPr>
          <p:nvPr>
            <p:ph type="title"/>
          </p:nvPr>
        </p:nvSpPr>
        <p:spPr>
          <a:xfrm>
            <a:off x="468313" y="908050"/>
            <a:ext cx="8305800" cy="762000"/>
          </a:xfrm>
        </p:spPr>
        <p:txBody>
          <a:bodyPr/>
          <a:lstStyle/>
          <a:p>
            <a:pPr eaLnBrk="1" hangingPunct="1">
              <a:defRPr/>
            </a:pPr>
            <a:r>
              <a:rPr lang="en-US" u="sng" dirty="0"/>
              <a:t>How CBCT Works</a:t>
            </a:r>
          </a:p>
        </p:txBody>
      </p:sp>
      <p:sp>
        <p:nvSpPr>
          <p:cNvPr id="74757" name="Rectangle 5"/>
          <p:cNvSpPr>
            <a:spLocks noGrp="1" noChangeArrowheads="1"/>
          </p:cNvSpPr>
          <p:nvPr>
            <p:ph type="body" sz="half" idx="1"/>
          </p:nvPr>
        </p:nvSpPr>
        <p:spPr>
          <a:xfrm>
            <a:off x="457200" y="1600200"/>
            <a:ext cx="3736975" cy="4530725"/>
          </a:xfrm>
        </p:spPr>
        <p:txBody>
          <a:bodyPr/>
          <a:lstStyle/>
          <a:p>
            <a:pPr eaLnBrk="1" hangingPunct="1"/>
            <a:r>
              <a:rPr lang="en-US" altLang="cs-CZ" sz="2800" smtClean="0"/>
              <a:t>Similar to current CT technology</a:t>
            </a:r>
          </a:p>
          <a:p>
            <a:pPr eaLnBrk="1" hangingPunct="1"/>
            <a:r>
              <a:rPr lang="en-US" altLang="cs-CZ" sz="2800" smtClean="0"/>
              <a:t>Uses cone shaped x-ray beam</a:t>
            </a:r>
          </a:p>
          <a:p>
            <a:pPr eaLnBrk="1" hangingPunct="1"/>
            <a:r>
              <a:rPr lang="en-US" altLang="cs-CZ" sz="2800" smtClean="0"/>
              <a:t>2-D flat panel detector</a:t>
            </a:r>
          </a:p>
          <a:p>
            <a:pPr eaLnBrk="1" hangingPunct="1"/>
            <a:r>
              <a:rPr lang="en-US" altLang="cs-CZ" sz="2800" smtClean="0"/>
              <a:t>Gives volumetric data</a:t>
            </a:r>
          </a:p>
        </p:txBody>
      </p:sp>
      <p:pic>
        <p:nvPicPr>
          <p:cNvPr id="74758" name="Picture 7" descr="Theory"/>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86200" y="1903413"/>
            <a:ext cx="5105400" cy="318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9" name="TextovéPole 1"/>
          <p:cNvSpPr txBox="1">
            <a:spLocks noChangeArrowheads="1"/>
          </p:cNvSpPr>
          <p:nvPr/>
        </p:nvSpPr>
        <p:spPr bwMode="auto">
          <a:xfrm>
            <a:off x="14288" y="174625"/>
            <a:ext cx="89646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r>
              <a:rPr lang="en-US" altLang="cs-CZ" sz="4000"/>
              <a:t>Dental Cone Beam CT</a:t>
            </a:r>
            <a:endParaRPr lang="cs-CZ" altLang="cs-CZ" sz="4000"/>
          </a:p>
          <a:p>
            <a:pPr algn="ctr"/>
            <a:endParaRPr lang="cs-CZ" altLang="cs-CZ" sz="2400"/>
          </a:p>
        </p:txBody>
      </p:sp>
    </p:spTree>
    <p:extLst>
      <p:ext uri="{BB962C8B-B14F-4D97-AF65-F5344CB8AC3E}">
        <p14:creationId xmlns:p14="http://schemas.microsoft.com/office/powerpoint/2010/main" val="26159227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zápatí 5"/>
          <p:cNvSpPr>
            <a:spLocks noGrp="1"/>
          </p:cNvSpPr>
          <p:nvPr>
            <p:ph type="ftr" sz="quarter" idx="4294967295"/>
          </p:nvPr>
        </p:nvSpPr>
        <p:spPr bwMode="auto">
          <a:xfrm>
            <a:off x="7239000" y="64008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r>
              <a:rPr lang="en-US" altLang="cs-CZ" sz="1400">
                <a:latin typeface="Times New Roman" pitchFamily="18" charset="0"/>
              </a:rPr>
              <a:t>/7</a:t>
            </a:r>
          </a:p>
        </p:txBody>
      </p:sp>
      <p:sp>
        <p:nvSpPr>
          <p:cNvPr id="75779" name="Zástupný symbol pro číslo snímku 6"/>
          <p:cNvSpPr>
            <a:spLocks noGrp="1"/>
          </p:cNvSpPr>
          <p:nvPr>
            <p:ph type="sldNum" sz="quarter" idx="4294967295"/>
          </p:nvPr>
        </p:nvSpPr>
        <p:spPr>
          <a:xfrm>
            <a:off x="6553200" y="6243638"/>
            <a:ext cx="2133600" cy="457200"/>
          </a:xfrm>
          <a:prstGeom prst="rect">
            <a:avLst/>
          </a:prstGeom>
          <a:noFill/>
        </p:spPr>
        <p:txBody>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2F2F7743-2571-4B55-8B53-C1B506A08347}" type="slidenum">
              <a:rPr lang="en-US" altLang="cs-CZ" sz="1400" smtClean="0">
                <a:latin typeface="Times New Roman" pitchFamily="18" charset="0"/>
              </a:rPr>
              <a:pPr/>
              <a:t>11</a:t>
            </a:fld>
            <a:endParaRPr lang="en-US" altLang="cs-CZ" sz="1400" smtClean="0">
              <a:latin typeface="Times New Roman" pitchFamily="18" charset="0"/>
            </a:endParaRPr>
          </a:p>
        </p:txBody>
      </p:sp>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76600"/>
            <a:ext cx="38100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p:cNvSpPr>
            <a:spLocks noGrp="1" noChangeArrowheads="1"/>
          </p:cNvSpPr>
          <p:nvPr>
            <p:ph type="title"/>
          </p:nvPr>
        </p:nvSpPr>
        <p:spPr/>
        <p:txBody>
          <a:bodyPr/>
          <a:lstStyle/>
          <a:p>
            <a:pPr eaLnBrk="1" hangingPunct="1">
              <a:defRPr/>
            </a:pPr>
            <a:r>
              <a:rPr lang="en-US" u="sng"/>
              <a:t>Advantages in Dental Imaging</a:t>
            </a:r>
          </a:p>
        </p:txBody>
      </p:sp>
      <p:sp>
        <p:nvSpPr>
          <p:cNvPr id="75782" name="Rectangle 3"/>
          <p:cNvSpPr>
            <a:spLocks noGrp="1" noChangeArrowheads="1"/>
          </p:cNvSpPr>
          <p:nvPr>
            <p:ph type="body" idx="1"/>
          </p:nvPr>
        </p:nvSpPr>
        <p:spPr/>
        <p:txBody>
          <a:bodyPr/>
          <a:lstStyle/>
          <a:p>
            <a:pPr eaLnBrk="1" hangingPunct="1"/>
            <a:r>
              <a:rPr lang="en-US" altLang="cs-CZ" smtClean="0"/>
              <a:t>Lower dose than helical CT</a:t>
            </a:r>
          </a:p>
          <a:p>
            <a:pPr eaLnBrk="1" hangingPunct="1"/>
            <a:r>
              <a:rPr lang="en-US" altLang="cs-CZ" smtClean="0"/>
              <a:t>Compact design</a:t>
            </a:r>
          </a:p>
          <a:p>
            <a:pPr eaLnBrk="1" hangingPunct="1"/>
            <a:r>
              <a:rPr lang="en-US" altLang="cs-CZ" smtClean="0"/>
              <a:t>Superior images to Panoramic</a:t>
            </a:r>
          </a:p>
          <a:p>
            <a:pPr eaLnBrk="1" hangingPunct="1"/>
            <a:r>
              <a:rPr lang="en-US" altLang="cs-CZ" smtClean="0"/>
              <a:t>Low cost </a:t>
            </a:r>
          </a:p>
          <a:p>
            <a:pPr eaLnBrk="1" hangingPunct="1"/>
            <a:r>
              <a:rPr lang="en-US" altLang="cs-CZ" smtClean="0"/>
              <a:t>Low heat load</a:t>
            </a:r>
          </a:p>
          <a:p>
            <a:pPr eaLnBrk="1" hangingPunct="1"/>
            <a:endParaRPr lang="en-US" altLang="cs-CZ" smtClean="0"/>
          </a:p>
        </p:txBody>
      </p:sp>
      <p:sp>
        <p:nvSpPr>
          <p:cNvPr id="75783" name="Text Box 5"/>
          <p:cNvSpPr txBox="1">
            <a:spLocks noChangeArrowheads="1"/>
          </p:cNvSpPr>
          <p:nvPr/>
        </p:nvSpPr>
        <p:spPr bwMode="auto">
          <a:xfrm>
            <a:off x="611560" y="4005064"/>
            <a:ext cx="30480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r>
              <a:rPr lang="en-US" altLang="cs-CZ" sz="2400" u="sng" dirty="0"/>
              <a:t>Dose:</a:t>
            </a:r>
          </a:p>
          <a:p>
            <a:pPr>
              <a:spcBef>
                <a:spcPct val="50000"/>
              </a:spcBef>
            </a:pPr>
            <a:r>
              <a:rPr lang="en-US" altLang="cs-CZ" sz="2400" dirty="0"/>
              <a:t>Panoramic: 6-20 </a:t>
            </a:r>
            <a:r>
              <a:rPr lang="en-US" altLang="cs-CZ" sz="2400" dirty="0">
                <a:cs typeface="Arial" charset="0"/>
              </a:rPr>
              <a:t>µ</a:t>
            </a:r>
            <a:r>
              <a:rPr lang="en-US" altLang="cs-CZ" sz="2400" dirty="0" err="1">
                <a:cs typeface="Arial" charset="0"/>
              </a:rPr>
              <a:t>Sv</a:t>
            </a:r>
            <a:endParaRPr lang="en-US" altLang="cs-CZ" sz="2400" dirty="0">
              <a:cs typeface="Arial" charset="0"/>
            </a:endParaRPr>
          </a:p>
          <a:p>
            <a:pPr>
              <a:spcBef>
                <a:spcPct val="50000"/>
              </a:spcBef>
            </a:pPr>
            <a:r>
              <a:rPr lang="en-US" altLang="cs-CZ" sz="2400" dirty="0">
                <a:cs typeface="Arial" charset="0"/>
              </a:rPr>
              <a:t>CBCT: 20-70 </a:t>
            </a:r>
            <a:r>
              <a:rPr lang="en-US" altLang="cs-CZ" sz="2400" dirty="0"/>
              <a:t>µ</a:t>
            </a:r>
            <a:r>
              <a:rPr lang="en-US" altLang="cs-CZ" sz="2400" dirty="0" err="1"/>
              <a:t>Sv</a:t>
            </a:r>
            <a:endParaRPr lang="en-US" altLang="cs-CZ" sz="2400" dirty="0"/>
          </a:p>
          <a:p>
            <a:pPr>
              <a:spcBef>
                <a:spcPct val="50000"/>
              </a:spcBef>
            </a:pPr>
            <a:r>
              <a:rPr lang="en-US" altLang="cs-CZ" sz="2400" dirty="0"/>
              <a:t>Conventional CT: 314 µ</a:t>
            </a:r>
            <a:r>
              <a:rPr lang="en-US" altLang="cs-CZ" sz="2400" dirty="0" err="1"/>
              <a:t>Sv</a:t>
            </a:r>
            <a:endParaRPr lang="en-US" altLang="cs-CZ" sz="2400" dirty="0"/>
          </a:p>
        </p:txBody>
      </p:sp>
    </p:spTree>
    <p:extLst>
      <p:ext uri="{BB962C8B-B14F-4D97-AF65-F5344CB8AC3E}">
        <p14:creationId xmlns:p14="http://schemas.microsoft.com/office/powerpoint/2010/main" val="135109045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ástupný symbol pro zápatí 8"/>
          <p:cNvSpPr>
            <a:spLocks noGrp="1"/>
          </p:cNvSpPr>
          <p:nvPr>
            <p:ph type="ftr" sz="quarter" idx="4294967295"/>
          </p:nvPr>
        </p:nvSpPr>
        <p:spPr bwMode="auto">
          <a:xfrm>
            <a:off x="7239000" y="64008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r>
              <a:rPr lang="en-US" altLang="cs-CZ" sz="1400">
                <a:latin typeface="Times New Roman" pitchFamily="18" charset="0"/>
              </a:rPr>
              <a:t>/7</a:t>
            </a:r>
          </a:p>
        </p:txBody>
      </p:sp>
      <p:sp>
        <p:nvSpPr>
          <p:cNvPr id="76803" name="Zástupný symbol pro číslo snímku 9"/>
          <p:cNvSpPr>
            <a:spLocks noGrp="1"/>
          </p:cNvSpPr>
          <p:nvPr>
            <p:ph type="sldNum" sz="quarter" idx="11"/>
          </p:nvPr>
        </p:nvSpPr>
        <p:spPr>
          <a:xfrm>
            <a:off x="6553200" y="6243638"/>
            <a:ext cx="2133600" cy="457200"/>
          </a:xfrm>
          <a:noFill/>
        </p:spPr>
        <p:txBody>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B8AA541B-9770-4B5C-80DA-EE8DBF97D609}" type="slidenum">
              <a:rPr lang="en-US" altLang="cs-CZ" sz="1400" smtClean="0">
                <a:latin typeface="Times New Roman" pitchFamily="18" charset="0"/>
              </a:rPr>
              <a:pPr/>
              <a:t>12</a:t>
            </a:fld>
            <a:endParaRPr lang="en-US" altLang="cs-CZ" sz="1400" smtClean="0">
              <a:latin typeface="Times New Roman" pitchFamily="18" charset="0"/>
            </a:endParaRPr>
          </a:p>
        </p:txBody>
      </p:sp>
      <p:sp>
        <p:nvSpPr>
          <p:cNvPr id="14340" name="Rectangle 4"/>
          <p:cNvSpPr>
            <a:spLocks noGrp="1" noChangeArrowheads="1"/>
          </p:cNvSpPr>
          <p:nvPr>
            <p:ph type="title"/>
          </p:nvPr>
        </p:nvSpPr>
        <p:spPr/>
        <p:txBody>
          <a:bodyPr/>
          <a:lstStyle/>
          <a:p>
            <a:pPr eaLnBrk="1" hangingPunct="1">
              <a:defRPr/>
            </a:pPr>
            <a:r>
              <a:rPr lang="en-US" u="sng" dirty="0" smtClean="0"/>
              <a:t>CBCT</a:t>
            </a:r>
            <a:endParaRPr lang="en-US" u="sng" dirty="0"/>
          </a:p>
        </p:txBody>
      </p:sp>
      <p:pic>
        <p:nvPicPr>
          <p:cNvPr id="7680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2947988"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11"/>
          <p:cNvSpPr txBox="1">
            <a:spLocks noChangeArrowheads="1"/>
          </p:cNvSpPr>
          <p:nvPr/>
        </p:nvSpPr>
        <p:spPr bwMode="auto">
          <a:xfrm>
            <a:off x="457200" y="61722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en-US" altLang="cs-CZ" sz="2400"/>
              <a:t>The i-Cat CBCT</a:t>
            </a:r>
          </a:p>
        </p:txBody>
      </p:sp>
      <p:sp>
        <p:nvSpPr>
          <p:cNvPr id="76807" name="Text Box 12"/>
          <p:cNvSpPr txBox="1">
            <a:spLocks noChangeArrowheads="1"/>
          </p:cNvSpPr>
          <p:nvPr/>
        </p:nvSpPr>
        <p:spPr bwMode="auto">
          <a:xfrm>
            <a:off x="3429000" y="41910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r>
              <a:rPr lang="en-US" altLang="cs-CZ" sz="2400"/>
              <a:t>Cephalometric CBCT image</a:t>
            </a:r>
          </a:p>
        </p:txBody>
      </p:sp>
      <p:sp>
        <p:nvSpPr>
          <p:cNvPr id="76808" name="Text Box 15"/>
          <p:cNvSpPr txBox="1">
            <a:spLocks noChangeArrowheads="1"/>
          </p:cNvSpPr>
          <p:nvPr/>
        </p:nvSpPr>
        <p:spPr bwMode="auto">
          <a:xfrm>
            <a:off x="6019800" y="4191000"/>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r>
              <a:rPr lang="en-US" altLang="cs-CZ" sz="2400"/>
              <a:t>Cephalometric Panoramic image</a:t>
            </a:r>
          </a:p>
        </p:txBody>
      </p:sp>
      <p:pic>
        <p:nvPicPr>
          <p:cNvPr id="76809"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76400"/>
            <a:ext cx="29718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676400"/>
            <a:ext cx="2476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1209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zápatí 8"/>
          <p:cNvSpPr>
            <a:spLocks noGrp="1"/>
          </p:cNvSpPr>
          <p:nvPr>
            <p:ph type="ftr" sz="quarter" idx="4294967295"/>
          </p:nvPr>
        </p:nvSpPr>
        <p:spPr bwMode="auto">
          <a:xfrm>
            <a:off x="7239000" y="64008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r>
              <a:rPr lang="en-US" altLang="cs-CZ" sz="1400">
                <a:latin typeface="Times New Roman" pitchFamily="18" charset="0"/>
              </a:rPr>
              <a:t>/7</a:t>
            </a:r>
          </a:p>
        </p:txBody>
      </p:sp>
      <p:sp>
        <p:nvSpPr>
          <p:cNvPr id="77827" name="Zástupný symbol pro číslo snímku 9"/>
          <p:cNvSpPr>
            <a:spLocks noGrp="1"/>
          </p:cNvSpPr>
          <p:nvPr>
            <p:ph type="sldNum" sz="quarter" idx="4294967295"/>
          </p:nvPr>
        </p:nvSpPr>
        <p:spPr>
          <a:xfrm>
            <a:off x="6553200" y="6243638"/>
            <a:ext cx="2133600" cy="457200"/>
          </a:xfrm>
          <a:prstGeom prst="rect">
            <a:avLst/>
          </a:prstGeom>
          <a:noFill/>
        </p:spPr>
        <p:txBody>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078BD1D2-6AD3-4B7B-AAA1-25B12A5B3270}" type="slidenum">
              <a:rPr lang="en-US" altLang="cs-CZ" sz="1400" smtClean="0">
                <a:latin typeface="Times New Roman" pitchFamily="18" charset="0"/>
              </a:rPr>
              <a:pPr/>
              <a:t>13</a:t>
            </a:fld>
            <a:endParaRPr lang="en-US" altLang="cs-CZ" sz="1400" smtClean="0">
              <a:latin typeface="Times New Roman" pitchFamily="18" charset="0"/>
            </a:endParaRPr>
          </a:p>
        </p:txBody>
      </p:sp>
      <p:sp>
        <p:nvSpPr>
          <p:cNvPr id="16386" name="Rectangle 2"/>
          <p:cNvSpPr>
            <a:spLocks noGrp="1" noChangeArrowheads="1"/>
          </p:cNvSpPr>
          <p:nvPr>
            <p:ph type="title"/>
          </p:nvPr>
        </p:nvSpPr>
        <p:spPr/>
        <p:txBody>
          <a:bodyPr/>
          <a:lstStyle/>
          <a:p>
            <a:pPr eaLnBrk="1" hangingPunct="1">
              <a:defRPr/>
            </a:pPr>
            <a:r>
              <a:rPr lang="en-US" u="sng"/>
              <a:t>Shortcomings</a:t>
            </a:r>
          </a:p>
        </p:txBody>
      </p:sp>
      <p:sp>
        <p:nvSpPr>
          <p:cNvPr id="77829" name="Rectangle 3"/>
          <p:cNvSpPr>
            <a:spLocks noGrp="1" noChangeArrowheads="1"/>
          </p:cNvSpPr>
          <p:nvPr>
            <p:ph type="body" idx="1"/>
          </p:nvPr>
        </p:nvSpPr>
        <p:spPr/>
        <p:txBody>
          <a:bodyPr/>
          <a:lstStyle/>
          <a:p>
            <a:pPr eaLnBrk="1" hangingPunct="1"/>
            <a:r>
              <a:rPr lang="en-US" altLang="cs-CZ" smtClean="0"/>
              <a:t>Worse </a:t>
            </a:r>
            <a:r>
              <a:rPr lang="cs-CZ" altLang="cs-CZ" smtClean="0"/>
              <a:t>resolution in </a:t>
            </a:r>
            <a:r>
              <a:rPr lang="en-US" altLang="cs-CZ" smtClean="0"/>
              <a:t>low contrast </a:t>
            </a:r>
            <a:r>
              <a:rPr lang="cs-CZ" altLang="cs-CZ" smtClean="0"/>
              <a:t>tissues</a:t>
            </a:r>
            <a:r>
              <a:rPr lang="en-US" altLang="cs-CZ" smtClean="0"/>
              <a:t> </a:t>
            </a:r>
          </a:p>
          <a:p>
            <a:pPr eaLnBrk="1" hangingPunct="1"/>
            <a:r>
              <a:rPr lang="en-US" altLang="cs-CZ" smtClean="0"/>
              <a:t>Long scan times = motion artifacts</a:t>
            </a:r>
          </a:p>
          <a:p>
            <a:pPr eaLnBrk="1" hangingPunct="1"/>
            <a:r>
              <a:rPr lang="en-US" altLang="cs-CZ" smtClean="0"/>
              <a:t>Slightly Inferior quality to conventional CT</a:t>
            </a:r>
          </a:p>
        </p:txBody>
      </p:sp>
      <p:grpSp>
        <p:nvGrpSpPr>
          <p:cNvPr id="77830" name="Group 9"/>
          <p:cNvGrpSpPr>
            <a:grpSpLocks/>
          </p:cNvGrpSpPr>
          <p:nvPr/>
        </p:nvGrpSpPr>
        <p:grpSpPr bwMode="auto">
          <a:xfrm>
            <a:off x="2133600" y="4038600"/>
            <a:ext cx="4724400" cy="2498725"/>
            <a:chOff x="2256" y="2746"/>
            <a:chExt cx="2976" cy="1574"/>
          </a:xfrm>
        </p:grpSpPr>
        <p:grpSp>
          <p:nvGrpSpPr>
            <p:cNvPr id="77831" name="Group 7"/>
            <p:cNvGrpSpPr>
              <a:grpSpLocks/>
            </p:cNvGrpSpPr>
            <p:nvPr/>
          </p:nvGrpSpPr>
          <p:grpSpPr bwMode="auto">
            <a:xfrm>
              <a:off x="2256" y="2746"/>
              <a:ext cx="2976" cy="1574"/>
              <a:chOff x="1248" y="2256"/>
              <a:chExt cx="2976" cy="1574"/>
            </a:xfrm>
          </p:grpSpPr>
          <p:pic>
            <p:nvPicPr>
              <p:cNvPr id="778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 y="2256"/>
                <a:ext cx="2973"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4" name="Text Box 6"/>
              <p:cNvSpPr txBox="1">
                <a:spLocks noChangeArrowheads="1"/>
              </p:cNvSpPr>
              <p:nvPr/>
            </p:nvSpPr>
            <p:spPr bwMode="auto">
              <a:xfrm>
                <a:off x="1248" y="3504"/>
                <a:ext cx="297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r>
                  <a:rPr lang="en-US" altLang="cs-CZ" sz="1400"/>
                  <a:t>Periodontal ligament spaces easily recognizable in the dental CT but not satisfactory in the CBCT</a:t>
                </a:r>
              </a:p>
            </p:txBody>
          </p:sp>
        </p:grpSp>
        <p:sp>
          <p:nvSpPr>
            <p:cNvPr id="77832" name="Text Box 8"/>
            <p:cNvSpPr txBox="1">
              <a:spLocks noChangeArrowheads="1"/>
            </p:cNvSpPr>
            <p:nvPr/>
          </p:nvSpPr>
          <p:spPr bwMode="auto">
            <a:xfrm>
              <a:off x="2832" y="3840"/>
              <a:ext cx="480" cy="19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r>
                <a:rPr lang="en-US" altLang="cs-CZ" sz="1400">
                  <a:solidFill>
                    <a:schemeClr val="bg1"/>
                  </a:solidFill>
                </a:rPr>
                <a:t>CBCT</a:t>
              </a:r>
            </a:p>
          </p:txBody>
        </p:sp>
      </p:grpSp>
    </p:spTree>
    <p:extLst>
      <p:ext uri="{BB962C8B-B14F-4D97-AF65-F5344CB8AC3E}">
        <p14:creationId xmlns:p14="http://schemas.microsoft.com/office/powerpoint/2010/main" val="343088814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zápatí 5"/>
          <p:cNvSpPr>
            <a:spLocks noGrp="1"/>
          </p:cNvSpPr>
          <p:nvPr>
            <p:ph type="ftr" sz="quarter" idx="4294967295"/>
          </p:nvPr>
        </p:nvSpPr>
        <p:spPr bwMode="auto">
          <a:xfrm>
            <a:off x="7239000" y="64008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r>
              <a:rPr lang="en-US" altLang="cs-CZ" sz="1400">
                <a:latin typeface="Times New Roman" pitchFamily="18" charset="0"/>
              </a:rPr>
              <a:t>/7</a:t>
            </a:r>
          </a:p>
        </p:txBody>
      </p:sp>
      <p:sp>
        <p:nvSpPr>
          <p:cNvPr id="78851" name="Zástupný symbol pro číslo snímku 6"/>
          <p:cNvSpPr>
            <a:spLocks noGrp="1"/>
          </p:cNvSpPr>
          <p:nvPr>
            <p:ph type="sldNum" sz="quarter" idx="4294967295"/>
          </p:nvPr>
        </p:nvSpPr>
        <p:spPr>
          <a:xfrm>
            <a:off x="6553200" y="6243638"/>
            <a:ext cx="2133600" cy="457200"/>
          </a:xfrm>
          <a:prstGeom prst="rect">
            <a:avLst/>
          </a:prstGeom>
          <a:noFill/>
        </p:spPr>
        <p:txBody>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45E0B15E-0FB7-4555-9D08-904C8C5C6A1C}" type="slidenum">
              <a:rPr lang="en-US" altLang="cs-CZ" sz="1400" smtClean="0">
                <a:latin typeface="Times New Roman" pitchFamily="18" charset="0"/>
              </a:rPr>
              <a:pPr/>
              <a:t>14</a:t>
            </a:fld>
            <a:endParaRPr lang="en-US" altLang="cs-CZ" sz="1400" smtClean="0">
              <a:latin typeface="Times New Roman" pitchFamily="18" charset="0"/>
            </a:endParaRPr>
          </a:p>
        </p:txBody>
      </p:sp>
      <p:sp>
        <p:nvSpPr>
          <p:cNvPr id="17410" name="Rectangle 2"/>
          <p:cNvSpPr>
            <a:spLocks noGrp="1" noChangeArrowheads="1"/>
          </p:cNvSpPr>
          <p:nvPr>
            <p:ph type="title"/>
          </p:nvPr>
        </p:nvSpPr>
        <p:spPr/>
        <p:txBody>
          <a:bodyPr/>
          <a:lstStyle/>
          <a:p>
            <a:pPr eaLnBrk="1" hangingPunct="1">
              <a:defRPr/>
            </a:pPr>
            <a:r>
              <a:rPr lang="en-US" u="sng"/>
              <a:t>Applications of CBCT</a:t>
            </a:r>
          </a:p>
        </p:txBody>
      </p:sp>
      <p:sp>
        <p:nvSpPr>
          <p:cNvPr id="78853" name="Rectangle 3"/>
          <p:cNvSpPr>
            <a:spLocks noGrp="1" noChangeArrowheads="1"/>
          </p:cNvSpPr>
          <p:nvPr>
            <p:ph type="body" idx="1"/>
          </p:nvPr>
        </p:nvSpPr>
        <p:spPr/>
        <p:txBody>
          <a:bodyPr/>
          <a:lstStyle/>
          <a:p>
            <a:pPr eaLnBrk="1" hangingPunct="1"/>
            <a:r>
              <a:rPr lang="en-US" altLang="cs-CZ" smtClean="0"/>
              <a:t>Great for pre-planning for implant surgery</a:t>
            </a:r>
          </a:p>
          <a:p>
            <a:pPr eaLnBrk="1" hangingPunct="1"/>
            <a:r>
              <a:rPr lang="en-US" altLang="cs-CZ" smtClean="0"/>
              <a:t>Virtual Surgery</a:t>
            </a:r>
          </a:p>
          <a:p>
            <a:pPr eaLnBrk="1" hangingPunct="1"/>
            <a:r>
              <a:rPr lang="en-US" altLang="cs-CZ" smtClean="0"/>
              <a:t>Conventional CT diagnosis at 1/5 the dose</a:t>
            </a:r>
          </a:p>
          <a:p>
            <a:pPr eaLnBrk="1" hangingPunct="1"/>
            <a:r>
              <a:rPr lang="en-US" altLang="cs-CZ" smtClean="0"/>
              <a:t>Tumor detection</a:t>
            </a:r>
          </a:p>
          <a:p>
            <a:pPr eaLnBrk="1" hangingPunct="1"/>
            <a:r>
              <a:rPr lang="en-US" altLang="cs-CZ" smtClean="0"/>
              <a:t>Airway visualization</a:t>
            </a:r>
          </a:p>
          <a:p>
            <a:pPr eaLnBrk="1" hangingPunct="1"/>
            <a:endParaRPr lang="en-US" altLang="cs-CZ" smtClean="0"/>
          </a:p>
        </p:txBody>
      </p:sp>
      <p:pic>
        <p:nvPicPr>
          <p:cNvPr id="78854" name="Picture 4" descr="3D-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10000"/>
            <a:ext cx="3036888"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95800"/>
            <a:ext cx="34226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98121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zápatí 4"/>
          <p:cNvSpPr>
            <a:spLocks noGrp="1"/>
          </p:cNvSpPr>
          <p:nvPr>
            <p:ph type="ftr" sz="quarter" idx="4294967295"/>
          </p:nvPr>
        </p:nvSpPr>
        <p:spPr bwMode="auto">
          <a:xfrm>
            <a:off x="7239000" y="64008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r>
              <a:rPr lang="en-US" altLang="cs-CZ" sz="1400">
                <a:latin typeface="Times New Roman" pitchFamily="18" charset="0"/>
              </a:rPr>
              <a:t>/7</a:t>
            </a:r>
          </a:p>
        </p:txBody>
      </p:sp>
      <p:sp>
        <p:nvSpPr>
          <p:cNvPr id="79875" name="Zástupný symbol pro číslo snímku 5"/>
          <p:cNvSpPr>
            <a:spLocks noGrp="1"/>
          </p:cNvSpPr>
          <p:nvPr>
            <p:ph type="sldNum" sz="quarter" idx="4294967295"/>
          </p:nvPr>
        </p:nvSpPr>
        <p:spPr>
          <a:xfrm>
            <a:off x="6553200" y="6243638"/>
            <a:ext cx="2133600" cy="457200"/>
          </a:xfrm>
          <a:prstGeom prst="rect">
            <a:avLst/>
          </a:prstGeom>
          <a:noFill/>
        </p:spPr>
        <p:txBody>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fld id="{92C304C0-1E6D-4F2D-8627-242CED659E72}" type="slidenum">
              <a:rPr lang="en-US" altLang="cs-CZ" sz="1400" smtClean="0">
                <a:latin typeface="Times New Roman" pitchFamily="18" charset="0"/>
              </a:rPr>
              <a:pPr/>
              <a:t>15</a:t>
            </a:fld>
            <a:endParaRPr lang="en-US" altLang="cs-CZ" sz="1400" smtClean="0">
              <a:latin typeface="Times New Roman" pitchFamily="18" charset="0"/>
            </a:endParaRPr>
          </a:p>
        </p:txBody>
      </p:sp>
      <p:sp>
        <p:nvSpPr>
          <p:cNvPr id="18434" name="Rectangle 2"/>
          <p:cNvSpPr>
            <a:spLocks noGrp="1" noChangeArrowheads="1"/>
          </p:cNvSpPr>
          <p:nvPr>
            <p:ph type="title"/>
          </p:nvPr>
        </p:nvSpPr>
        <p:spPr/>
        <p:txBody>
          <a:bodyPr/>
          <a:lstStyle/>
          <a:p>
            <a:pPr eaLnBrk="1" hangingPunct="1">
              <a:defRPr/>
            </a:pPr>
            <a:r>
              <a:rPr lang="en-US" u="sng"/>
              <a:t>Conclusions</a:t>
            </a:r>
          </a:p>
        </p:txBody>
      </p:sp>
      <p:sp>
        <p:nvSpPr>
          <p:cNvPr id="79877" name="Rectangle 3"/>
          <p:cNvSpPr>
            <a:spLocks noGrp="1" noChangeArrowheads="1"/>
          </p:cNvSpPr>
          <p:nvPr>
            <p:ph type="body" idx="1"/>
          </p:nvPr>
        </p:nvSpPr>
        <p:spPr/>
        <p:txBody>
          <a:bodyPr/>
          <a:lstStyle/>
          <a:p>
            <a:pPr eaLnBrk="1" hangingPunct="1"/>
            <a:r>
              <a:rPr lang="en-US" altLang="cs-CZ" sz="2800" smtClean="0"/>
              <a:t>CBCT offers less dose than conventional CT</a:t>
            </a:r>
          </a:p>
          <a:p>
            <a:pPr eaLnBrk="1" hangingPunct="1"/>
            <a:r>
              <a:rPr lang="en-US" altLang="cs-CZ" sz="2800" smtClean="0"/>
              <a:t>CBCT offers superior images and diagnosis to panoramic</a:t>
            </a:r>
          </a:p>
          <a:p>
            <a:pPr eaLnBrk="1" hangingPunct="1"/>
            <a:r>
              <a:rPr lang="en-US" altLang="cs-CZ" sz="2800" smtClean="0"/>
              <a:t>More practical than a conventional CT</a:t>
            </a:r>
          </a:p>
        </p:txBody>
      </p:sp>
      <p:pic>
        <p:nvPicPr>
          <p:cNvPr id="79878" name="Picture 4" descr="airway_Page_1_Image_0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221088"/>
            <a:ext cx="4937125"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9308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idx="4294967295"/>
          </p:nvPr>
        </p:nvSpPr>
        <p:spPr>
          <a:xfrm>
            <a:off x="323850" y="1125538"/>
            <a:ext cx="8497888" cy="935037"/>
          </a:xfrm>
          <a:ln>
            <a:solidFill>
              <a:schemeClr val="accent1"/>
            </a:solidFill>
            <a:miter lim="800000"/>
            <a:headEnd/>
            <a:tailEnd/>
          </a:ln>
        </p:spPr>
        <p:txBody>
          <a:bodyPr/>
          <a:lstStyle/>
          <a:p>
            <a:pPr algn="ctr" eaLnBrk="1" hangingPunct="1"/>
            <a:r>
              <a:rPr lang="cs-CZ" altLang="cs-CZ" sz="4400" dirty="0" err="1" smtClean="0">
                <a:solidFill>
                  <a:schemeClr val="tx1"/>
                </a:solidFill>
              </a:rPr>
              <a:t>Sonography</a:t>
            </a:r>
            <a:endParaRPr lang="cs-CZ" altLang="cs-CZ" sz="4400" b="1" dirty="0" smtClean="0">
              <a:solidFill>
                <a:schemeClr val="tx1"/>
              </a:solidFill>
              <a:latin typeface="Arial" charset="0"/>
            </a:endParaRPr>
          </a:p>
        </p:txBody>
      </p:sp>
      <p:sp>
        <p:nvSpPr>
          <p:cNvPr id="16388" name="AutoShape 8" descr="Z"/>
          <p:cNvSpPr>
            <a:spLocks noChangeAspect="1" noChangeArrowheads="1"/>
          </p:cNvSpPr>
          <p:nvPr/>
        </p:nvSpPr>
        <p:spPr bwMode="auto">
          <a:xfrm>
            <a:off x="3295650" y="2533650"/>
            <a:ext cx="2552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
        <p:nvSpPr>
          <p:cNvPr id="16389" name="AutoShape 10" descr="Z"/>
          <p:cNvSpPr>
            <a:spLocks noChangeAspect="1" noChangeArrowheads="1"/>
          </p:cNvSpPr>
          <p:nvPr/>
        </p:nvSpPr>
        <p:spPr bwMode="auto">
          <a:xfrm>
            <a:off x="3295650" y="2533650"/>
            <a:ext cx="2552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pic>
        <p:nvPicPr>
          <p:cNvPr id="16390" name="Picture 15"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359025"/>
            <a:ext cx="2552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AutoShape 17"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pic>
        <p:nvPicPr>
          <p:cNvPr id="16392" name="Picture 18" desc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40665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9" descr="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2938" y="2409825"/>
            <a:ext cx="30972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7365303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r>
              <a:rPr lang="cs-CZ" altLang="cs-CZ" dirty="0" err="1" smtClean="0">
                <a:solidFill>
                  <a:schemeClr val="tx1"/>
                </a:solidFill>
              </a:rPr>
              <a:t>Sound</a:t>
            </a:r>
            <a:endParaRPr lang="en-US" altLang="cs-CZ" dirty="0" smtClean="0">
              <a:solidFill>
                <a:schemeClr val="tx1"/>
              </a:solidFill>
            </a:endParaRPr>
          </a:p>
        </p:txBody>
      </p:sp>
      <p:sp>
        <p:nvSpPr>
          <p:cNvPr id="17411" name="Rectangle 3"/>
          <p:cNvSpPr>
            <a:spLocks noGrp="1" noChangeArrowheads="1"/>
          </p:cNvSpPr>
          <p:nvPr>
            <p:ph type="body" idx="1"/>
          </p:nvPr>
        </p:nvSpPr>
        <p:spPr/>
        <p:txBody>
          <a:bodyPr/>
          <a:lstStyle/>
          <a:p>
            <a:r>
              <a:rPr lang="en-US" dirty="0"/>
              <a:t>Mechanical waves (energy transfer</a:t>
            </a:r>
            <a:r>
              <a:rPr lang="en-US" dirty="0" smtClean="0"/>
              <a:t>).</a:t>
            </a:r>
            <a:endParaRPr lang="en-US" altLang="cs-CZ" dirty="0" smtClean="0"/>
          </a:p>
          <a:p>
            <a:pPr eaLnBrk="1" hangingPunct="1"/>
            <a:r>
              <a:rPr lang="cs-CZ" altLang="cs-CZ" dirty="0" err="1" smtClean="0"/>
              <a:t>Sound</a:t>
            </a:r>
            <a:r>
              <a:rPr lang="cs-CZ" altLang="cs-CZ" dirty="0" smtClean="0"/>
              <a:t> use </a:t>
            </a:r>
            <a:r>
              <a:rPr lang="cs-CZ" altLang="cs-CZ" dirty="0" err="1" smtClean="0"/>
              <a:t>particles</a:t>
            </a:r>
            <a:r>
              <a:rPr lang="cs-CZ" altLang="cs-CZ" dirty="0" smtClean="0"/>
              <a:t> </a:t>
            </a:r>
            <a:r>
              <a:rPr lang="cs-CZ" altLang="cs-CZ" dirty="0" err="1" smtClean="0"/>
              <a:t>of</a:t>
            </a:r>
            <a:r>
              <a:rPr lang="cs-CZ" altLang="cs-CZ" dirty="0" smtClean="0"/>
              <a:t> </a:t>
            </a:r>
            <a:r>
              <a:rPr lang="cs-CZ" altLang="cs-CZ" dirty="0" err="1" smtClean="0"/>
              <a:t>enviroment</a:t>
            </a:r>
            <a:r>
              <a:rPr lang="cs-CZ" altLang="cs-CZ" dirty="0" smtClean="0"/>
              <a:t> </a:t>
            </a:r>
            <a:r>
              <a:rPr lang="cs-CZ" altLang="cs-CZ" dirty="0" err="1" smtClean="0"/>
              <a:t>for</a:t>
            </a:r>
            <a:r>
              <a:rPr lang="cs-CZ" altLang="cs-CZ" dirty="0" smtClean="0"/>
              <a:t> </a:t>
            </a:r>
            <a:r>
              <a:rPr lang="cs-CZ" altLang="cs-CZ" dirty="0" err="1" smtClean="0"/>
              <a:t>own</a:t>
            </a:r>
            <a:r>
              <a:rPr lang="cs-CZ" altLang="cs-CZ" dirty="0" smtClean="0"/>
              <a:t> </a:t>
            </a:r>
            <a:r>
              <a:rPr lang="cs-CZ" altLang="cs-CZ" dirty="0" err="1" smtClean="0"/>
              <a:t>transmision</a:t>
            </a:r>
            <a:r>
              <a:rPr lang="cs-CZ" altLang="cs-CZ" dirty="0" smtClean="0"/>
              <a:t>(so no </a:t>
            </a:r>
            <a:r>
              <a:rPr lang="cs-CZ" altLang="cs-CZ" dirty="0" err="1" smtClean="0"/>
              <a:t>sound</a:t>
            </a:r>
            <a:r>
              <a:rPr lang="cs-CZ" altLang="cs-CZ" dirty="0" smtClean="0"/>
              <a:t> in </a:t>
            </a:r>
            <a:r>
              <a:rPr lang="cs-CZ" altLang="cs-CZ" dirty="0" err="1" smtClean="0"/>
              <a:t>vacuum</a:t>
            </a:r>
            <a:r>
              <a:rPr lang="cs-CZ" altLang="cs-CZ" dirty="0" smtClean="0"/>
              <a:t>).</a:t>
            </a:r>
            <a:endParaRPr lang="cs-CZ" altLang="cs-CZ" b="1" dirty="0" smtClean="0"/>
          </a:p>
          <a:p>
            <a:pPr eaLnBrk="1" hangingPunct="1"/>
            <a:endParaRPr lang="cs-CZ" altLang="cs-CZ" b="1" dirty="0" smtClean="0"/>
          </a:p>
          <a:p>
            <a:pPr eaLnBrk="1" hangingPunct="1"/>
            <a:r>
              <a:rPr lang="cs-CZ" altLang="cs-CZ" sz="2000" dirty="0" err="1" smtClean="0">
                <a:solidFill>
                  <a:schemeClr val="tx2"/>
                </a:solidFill>
              </a:rPr>
              <a:t>Infrasound</a:t>
            </a:r>
            <a:r>
              <a:rPr lang="cs-CZ" altLang="cs-CZ" sz="2000" dirty="0" smtClean="0">
                <a:solidFill>
                  <a:schemeClr val="tx2"/>
                </a:solidFill>
              </a:rPr>
              <a:t> 		0-16 Hz</a:t>
            </a:r>
          </a:p>
          <a:p>
            <a:r>
              <a:rPr lang="en-US" sz="2000" dirty="0"/>
              <a:t>An audible sound </a:t>
            </a:r>
            <a:r>
              <a:rPr lang="cs-CZ" altLang="cs-CZ" sz="2000" dirty="0" smtClean="0">
                <a:solidFill>
                  <a:schemeClr val="tx2"/>
                </a:solidFill>
              </a:rPr>
              <a:t>	20 Hz-20 kHz</a:t>
            </a:r>
          </a:p>
          <a:p>
            <a:pPr eaLnBrk="1" hangingPunct="1"/>
            <a:r>
              <a:rPr lang="cs-CZ" altLang="cs-CZ" sz="2000" b="1" dirty="0" err="1" smtClean="0">
                <a:solidFill>
                  <a:srgbClr val="FFFF00"/>
                </a:solidFill>
              </a:rPr>
              <a:t>Ultrasound</a:t>
            </a:r>
            <a:r>
              <a:rPr lang="cs-CZ" altLang="cs-CZ" sz="2000" b="1" dirty="0" smtClean="0">
                <a:solidFill>
                  <a:srgbClr val="FFFF00"/>
                </a:solidFill>
              </a:rPr>
              <a:t> 		20 kHz-10 GHz</a:t>
            </a:r>
          </a:p>
          <a:p>
            <a:pPr eaLnBrk="1" hangingPunct="1"/>
            <a:r>
              <a:rPr lang="cs-CZ" altLang="cs-CZ" sz="2000" dirty="0" err="1" smtClean="0">
                <a:solidFill>
                  <a:schemeClr val="tx2"/>
                </a:solidFill>
              </a:rPr>
              <a:t>Hypersound</a:t>
            </a:r>
            <a:r>
              <a:rPr lang="cs-CZ" altLang="cs-CZ" sz="2000" dirty="0" smtClean="0">
                <a:solidFill>
                  <a:schemeClr val="tx2"/>
                </a:solidFill>
              </a:rPr>
              <a:t>		10 GHz - ?</a:t>
            </a:r>
            <a:endParaRPr lang="en-US" altLang="cs-CZ" dirty="0" smtClean="0">
              <a:solidFill>
                <a:schemeClr val="tx2"/>
              </a:solidFill>
            </a:endParaRPr>
          </a:p>
        </p:txBody>
      </p:sp>
      <p:sp>
        <p:nvSpPr>
          <p:cNvPr id="17412" name="Rectangle 5"/>
          <p:cNvSpPr>
            <a:spLocks noChangeArrowheads="1"/>
          </p:cNvSpPr>
          <p:nvPr/>
        </p:nvSpPr>
        <p:spPr bwMode="auto">
          <a:xfrm>
            <a:off x="381000" y="609600"/>
            <a:ext cx="502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extLst>
      <p:ext uri="{BB962C8B-B14F-4D97-AF65-F5344CB8AC3E}">
        <p14:creationId xmlns:p14="http://schemas.microsoft.com/office/powerpoint/2010/main" val="13388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r>
              <a:rPr lang="cs-CZ" altLang="cs-CZ" dirty="0" err="1" smtClean="0">
                <a:solidFill>
                  <a:schemeClr val="tx1"/>
                </a:solidFill>
              </a:rPr>
              <a:t>Sound</a:t>
            </a:r>
            <a:endParaRPr lang="en-US" altLang="cs-CZ" dirty="0" smtClean="0">
              <a:solidFill>
                <a:schemeClr val="tx1"/>
              </a:solidFill>
            </a:endParaRPr>
          </a:p>
        </p:txBody>
      </p:sp>
      <p:sp>
        <p:nvSpPr>
          <p:cNvPr id="19459" name="Rectangle 3"/>
          <p:cNvSpPr>
            <a:spLocks noGrp="1" noChangeArrowheads="1"/>
          </p:cNvSpPr>
          <p:nvPr>
            <p:ph type="body" idx="1"/>
          </p:nvPr>
        </p:nvSpPr>
        <p:spPr>
          <a:xfrm>
            <a:off x="685800" y="1981200"/>
            <a:ext cx="8153400" cy="2057400"/>
          </a:xfrm>
        </p:spPr>
        <p:txBody>
          <a:bodyPr/>
          <a:lstStyle/>
          <a:p>
            <a:r>
              <a:rPr lang="en-US" dirty="0"/>
              <a:t>Wave propagation consists of cyclic </a:t>
            </a:r>
            <a:r>
              <a:rPr lang="en-US" dirty="0" err="1" smtClean="0"/>
              <a:t>compressio</a:t>
            </a:r>
            <a:r>
              <a:rPr lang="cs-CZ" dirty="0" err="1" smtClean="0"/>
              <a:t>ns</a:t>
            </a:r>
            <a:r>
              <a:rPr lang="en-US" dirty="0" smtClean="0"/>
              <a:t> </a:t>
            </a:r>
            <a:r>
              <a:rPr lang="en-US" dirty="0"/>
              <a:t>and </a:t>
            </a:r>
            <a:r>
              <a:rPr lang="cs-CZ" dirty="0" err="1" smtClean="0"/>
              <a:t>decopressions</a:t>
            </a:r>
            <a:r>
              <a:rPr lang="cs-CZ" dirty="0" smtClean="0"/>
              <a:t> </a:t>
            </a:r>
            <a:r>
              <a:rPr lang="cs-CZ" dirty="0" err="1" smtClean="0"/>
              <a:t>of</a:t>
            </a:r>
            <a:r>
              <a:rPr lang="cs-CZ" dirty="0" smtClean="0"/>
              <a:t> </a:t>
            </a:r>
            <a:r>
              <a:rPr lang="en-US" dirty="0" smtClean="0"/>
              <a:t>environment</a:t>
            </a:r>
            <a:r>
              <a:rPr lang="cs-CZ" dirty="0" smtClean="0"/>
              <a:t>al </a:t>
            </a:r>
            <a:r>
              <a:rPr lang="en-US" dirty="0" smtClean="0"/>
              <a:t>particle</a:t>
            </a:r>
            <a:r>
              <a:rPr lang="cs-CZ" dirty="0" smtClean="0"/>
              <a:t>s</a:t>
            </a:r>
            <a:endParaRPr lang="en-US" altLang="cs-CZ" dirty="0" smtClean="0"/>
          </a:p>
        </p:txBody>
      </p:sp>
      <p:grpSp>
        <p:nvGrpSpPr>
          <p:cNvPr id="2" name="Group 4"/>
          <p:cNvGrpSpPr>
            <a:grpSpLocks/>
          </p:cNvGrpSpPr>
          <p:nvPr/>
        </p:nvGrpSpPr>
        <p:grpSpPr bwMode="auto">
          <a:xfrm>
            <a:off x="1331913" y="3789363"/>
            <a:ext cx="6248400" cy="1752600"/>
            <a:chOff x="1200" y="2736"/>
            <a:chExt cx="3936" cy="1104"/>
          </a:xfrm>
        </p:grpSpPr>
        <p:sp>
          <p:nvSpPr>
            <p:cNvPr id="19466" name="Rectangle 5"/>
            <p:cNvSpPr>
              <a:spLocks noChangeArrowheads="1"/>
            </p:cNvSpPr>
            <p:nvPr/>
          </p:nvSpPr>
          <p:spPr bwMode="auto">
            <a:xfrm>
              <a:off x="1200" y="2736"/>
              <a:ext cx="2112" cy="1104"/>
            </a:xfrm>
            <a:prstGeom prst="rect">
              <a:avLst/>
            </a:prstGeom>
            <a:gradFill rotWithShape="0">
              <a:gsLst>
                <a:gs pos="0">
                  <a:srgbClr val="FFF200"/>
                </a:gs>
                <a:gs pos="50000">
                  <a:srgbClr val="292700"/>
                </a:gs>
                <a:gs pos="100000">
                  <a:srgbClr val="FFF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
          <p:nvSpPr>
            <p:cNvPr id="19467" name="Rectangle 6"/>
            <p:cNvSpPr>
              <a:spLocks noChangeArrowheads="1"/>
            </p:cNvSpPr>
            <p:nvPr/>
          </p:nvSpPr>
          <p:spPr bwMode="auto">
            <a:xfrm>
              <a:off x="2928" y="2736"/>
              <a:ext cx="2208" cy="1104"/>
            </a:xfrm>
            <a:prstGeom prst="rect">
              <a:avLst/>
            </a:prstGeom>
            <a:gradFill rotWithShape="0">
              <a:gsLst>
                <a:gs pos="0">
                  <a:srgbClr val="FFF200"/>
                </a:gs>
                <a:gs pos="50000">
                  <a:srgbClr val="292700"/>
                </a:gs>
                <a:gs pos="100000">
                  <a:srgbClr val="FFF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grpSp>
      <p:sp>
        <p:nvSpPr>
          <p:cNvPr id="212999" name="Text Box 7"/>
          <p:cNvSpPr txBox="1">
            <a:spLocks noChangeArrowheads="1"/>
          </p:cNvSpPr>
          <p:nvPr/>
        </p:nvSpPr>
        <p:spPr bwMode="auto">
          <a:xfrm>
            <a:off x="2651125" y="6061075"/>
            <a:ext cx="184150" cy="457200"/>
          </a:xfrm>
          <a:prstGeom prst="rect">
            <a:avLst/>
          </a:prstGeom>
          <a:noFill/>
          <a:ln w="9525">
            <a:noFill/>
            <a:miter lim="800000"/>
            <a:headEnd/>
            <a:tailEnd/>
          </a:ln>
          <a:effectLst/>
        </p:spPr>
        <p:txBody>
          <a:bodyPr wrap="none">
            <a:spAutoFit/>
          </a:bodyPr>
          <a:lstStyle/>
          <a:p>
            <a:pPr>
              <a:defRPr/>
            </a:pPr>
            <a:endParaRPr lang="en-GB" sz="2400">
              <a:effectLst>
                <a:outerShdw blurRad="38100" dist="38100" dir="2700000" algn="tl">
                  <a:srgbClr val="000000"/>
                </a:outerShdw>
              </a:effectLst>
              <a:latin typeface="Times New Roman" charset="0"/>
              <a:cs typeface="Arial" panose="020B0604020202020204" pitchFamily="34" charset="0"/>
            </a:endParaRPr>
          </a:p>
        </p:txBody>
      </p:sp>
      <p:sp>
        <p:nvSpPr>
          <p:cNvPr id="213000" name="Rectangle 8"/>
          <p:cNvSpPr>
            <a:spLocks noChangeArrowheads="1"/>
          </p:cNvSpPr>
          <p:nvPr/>
        </p:nvSpPr>
        <p:spPr bwMode="auto">
          <a:xfrm>
            <a:off x="3419475" y="5589588"/>
            <a:ext cx="2302233" cy="584775"/>
          </a:xfrm>
          <a:prstGeom prst="rect">
            <a:avLst/>
          </a:prstGeom>
          <a:noFill/>
          <a:ln w="9525">
            <a:noFill/>
            <a:miter lim="800000"/>
            <a:headEnd/>
            <a:tailEnd/>
          </a:ln>
          <a:effectLst/>
        </p:spPr>
        <p:txBody>
          <a:bodyPr wrap="none">
            <a:spAutoFit/>
          </a:bodyPr>
          <a:lstStyle/>
          <a:p>
            <a:pPr>
              <a:defRPr/>
            </a:pPr>
            <a:r>
              <a:rPr lang="cs-CZ" sz="3200" dirty="0" err="1" smtClean="0">
                <a:effectLst>
                  <a:outerShdw blurRad="38100" dist="38100" dir="2700000" algn="tl">
                    <a:srgbClr val="000000"/>
                  </a:outerShdw>
                </a:effectLst>
                <a:latin typeface="Haettenschweiler" pitchFamily="34" charset="0"/>
                <a:cs typeface="Arial" panose="020B0604020202020204" pitchFamily="34" charset="0"/>
              </a:rPr>
              <a:t>compresion</a:t>
            </a:r>
            <a:endParaRPr lang="en-US" sz="3200" dirty="0">
              <a:effectLst>
                <a:outerShdw blurRad="38100" dist="38100" dir="2700000" algn="tl">
                  <a:srgbClr val="000000"/>
                </a:outerShdw>
              </a:effectLst>
              <a:latin typeface="Haettenschweiler" pitchFamily="34" charset="0"/>
              <a:cs typeface="Arial" panose="020B0604020202020204" pitchFamily="34" charset="0"/>
            </a:endParaRPr>
          </a:p>
        </p:txBody>
      </p:sp>
      <p:sp>
        <p:nvSpPr>
          <p:cNvPr id="213001" name="Text Box 9"/>
          <p:cNvSpPr txBox="1">
            <a:spLocks noChangeArrowheads="1"/>
          </p:cNvSpPr>
          <p:nvPr/>
        </p:nvSpPr>
        <p:spPr bwMode="auto">
          <a:xfrm>
            <a:off x="3203575" y="3357563"/>
            <a:ext cx="2448545" cy="461665"/>
          </a:xfrm>
          <a:prstGeom prst="rect">
            <a:avLst/>
          </a:prstGeom>
          <a:noFill/>
          <a:ln w="9525">
            <a:noFill/>
            <a:miter lim="800000"/>
            <a:headEnd/>
            <a:tailEnd/>
          </a:ln>
          <a:effectLst/>
        </p:spPr>
        <p:txBody>
          <a:bodyPr wrap="square">
            <a:spAutoFit/>
          </a:bodyPr>
          <a:lstStyle/>
          <a:p>
            <a:pPr>
              <a:defRPr/>
            </a:pPr>
            <a:r>
              <a:rPr lang="cs-CZ" sz="2400" b="1" dirty="0" err="1" smtClean="0">
                <a:effectLst>
                  <a:outerShdw blurRad="38100" dist="38100" dir="2700000" algn="tl">
                    <a:srgbClr val="000000"/>
                  </a:outerShdw>
                </a:effectLst>
                <a:latin typeface="Lucida Console" pitchFamily="49" charset="0"/>
                <a:cs typeface="Arial" panose="020B0604020202020204" pitchFamily="34" charset="0"/>
              </a:rPr>
              <a:t>decompresion</a:t>
            </a:r>
            <a:endParaRPr lang="en-US" sz="2400" dirty="0">
              <a:effectLst>
                <a:outerShdw blurRad="38100" dist="38100" dir="2700000" algn="tl">
                  <a:srgbClr val="000000"/>
                </a:outerShdw>
              </a:effectLst>
              <a:latin typeface="Times New Roman" charset="0"/>
              <a:cs typeface="Arial" panose="020B0604020202020204" pitchFamily="34" charset="0"/>
            </a:endParaRPr>
          </a:p>
        </p:txBody>
      </p:sp>
      <p:sp>
        <p:nvSpPr>
          <p:cNvPr id="19464" name="Rectangle 10"/>
          <p:cNvSpPr>
            <a:spLocks noChangeArrowheads="1"/>
          </p:cNvSpPr>
          <p:nvPr/>
        </p:nvSpPr>
        <p:spPr bwMode="auto">
          <a:xfrm>
            <a:off x="152400" y="6172200"/>
            <a:ext cx="1371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
        <p:nvSpPr>
          <p:cNvPr id="19465" name="Rectangle 12"/>
          <p:cNvSpPr>
            <a:spLocks noChangeArrowheads="1"/>
          </p:cNvSpPr>
          <p:nvPr/>
        </p:nvSpPr>
        <p:spPr bwMode="auto">
          <a:xfrm>
            <a:off x="4267200" y="6248400"/>
            <a:ext cx="4876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extLst>
      <p:ext uri="{BB962C8B-B14F-4D97-AF65-F5344CB8AC3E}">
        <p14:creationId xmlns:p14="http://schemas.microsoft.com/office/powerpoint/2010/main" val="1262617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212999"/>
                                        </p:tgtEl>
                                        <p:attrNameLst>
                                          <p:attrName>style.visibility</p:attrName>
                                        </p:attrNameLst>
                                      </p:cBhvr>
                                      <p:to>
                                        <p:strVal val="visible"/>
                                      </p:to>
                                    </p:set>
                                    <p:animEffect transition="in" filter="wipe(left)">
                                      <p:cBhvr>
                                        <p:cTn id="7" dur="500"/>
                                        <p:tgtEl>
                                          <p:spTgt spid="2129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nodeType="afterGroup">
                            <p:stCondLst>
                              <p:cond delay="500"/>
                            </p:stCondLst>
                            <p:childTnLst>
                              <p:par>
                                <p:cTn id="14" presetID="23" presetClass="entr" presetSubtype="32" fill="hold" grpId="0" nodeType="afterEffect">
                                  <p:stCondLst>
                                    <p:cond delay="0"/>
                                  </p:stCondLst>
                                  <p:childTnLst>
                                    <p:set>
                                      <p:cBhvr>
                                        <p:cTn id="15" dur="1" fill="hold">
                                          <p:stCondLst>
                                            <p:cond delay="0"/>
                                          </p:stCondLst>
                                        </p:cTn>
                                        <p:tgtEl>
                                          <p:spTgt spid="213000"/>
                                        </p:tgtEl>
                                        <p:attrNameLst>
                                          <p:attrName>style.visibility</p:attrName>
                                        </p:attrNameLst>
                                      </p:cBhvr>
                                      <p:to>
                                        <p:strVal val="visible"/>
                                      </p:to>
                                    </p:set>
                                    <p:anim calcmode="lin" valueType="num">
                                      <p:cBhvr>
                                        <p:cTn id="16" dur="500" fill="hold"/>
                                        <p:tgtEl>
                                          <p:spTgt spid="213000"/>
                                        </p:tgtEl>
                                        <p:attrNameLst>
                                          <p:attrName>ppt_w</p:attrName>
                                        </p:attrNameLst>
                                      </p:cBhvr>
                                      <p:tavLst>
                                        <p:tav tm="0">
                                          <p:val>
                                            <p:strVal val="4*#ppt_w"/>
                                          </p:val>
                                        </p:tav>
                                        <p:tav tm="100000">
                                          <p:val>
                                            <p:strVal val="#ppt_w"/>
                                          </p:val>
                                        </p:tav>
                                      </p:tavLst>
                                    </p:anim>
                                    <p:anim calcmode="lin" valueType="num">
                                      <p:cBhvr>
                                        <p:cTn id="17" dur="500" fill="hold"/>
                                        <p:tgtEl>
                                          <p:spTgt spid="213000"/>
                                        </p:tgtEl>
                                        <p:attrNameLst>
                                          <p:attrName>ppt_h</p:attrName>
                                        </p:attrNameLst>
                                      </p:cBhvr>
                                      <p:tavLst>
                                        <p:tav tm="0">
                                          <p:val>
                                            <p:strVal val="4*#ppt_h"/>
                                          </p:val>
                                        </p:tav>
                                        <p:tav tm="100000">
                                          <p:val>
                                            <p:strVal val="#ppt_h"/>
                                          </p:val>
                                        </p:tav>
                                      </p:tavLst>
                                    </p:anim>
                                  </p:childTnLst>
                                </p:cTn>
                              </p:par>
                            </p:childTnLst>
                          </p:cTn>
                        </p:par>
                        <p:par>
                          <p:cTn id="18" fill="hold" nodeType="afterGroup">
                            <p:stCondLst>
                              <p:cond delay="1000"/>
                            </p:stCondLst>
                            <p:childTnLst>
                              <p:par>
                                <p:cTn id="19" presetID="17" presetClass="entr" presetSubtype="10" fill="hold" grpId="0" nodeType="afterEffect">
                                  <p:stCondLst>
                                    <p:cond delay="0"/>
                                  </p:stCondLst>
                                  <p:childTnLst>
                                    <p:set>
                                      <p:cBhvr>
                                        <p:cTn id="20" dur="1" fill="hold">
                                          <p:stCondLst>
                                            <p:cond delay="0"/>
                                          </p:stCondLst>
                                        </p:cTn>
                                        <p:tgtEl>
                                          <p:spTgt spid="213001"/>
                                        </p:tgtEl>
                                        <p:attrNameLst>
                                          <p:attrName>style.visibility</p:attrName>
                                        </p:attrNameLst>
                                      </p:cBhvr>
                                      <p:to>
                                        <p:strVal val="visible"/>
                                      </p:to>
                                    </p:set>
                                    <p:anim calcmode="lin" valueType="num">
                                      <p:cBhvr>
                                        <p:cTn id="21" dur="500" fill="hold"/>
                                        <p:tgtEl>
                                          <p:spTgt spid="213001"/>
                                        </p:tgtEl>
                                        <p:attrNameLst>
                                          <p:attrName>ppt_w</p:attrName>
                                        </p:attrNameLst>
                                      </p:cBhvr>
                                      <p:tavLst>
                                        <p:tav tm="0">
                                          <p:val>
                                            <p:fltVal val="0"/>
                                          </p:val>
                                        </p:tav>
                                        <p:tav tm="100000">
                                          <p:val>
                                            <p:strVal val="#ppt_w"/>
                                          </p:val>
                                        </p:tav>
                                      </p:tavLst>
                                    </p:anim>
                                    <p:anim calcmode="lin" valueType="num">
                                      <p:cBhvr>
                                        <p:cTn id="22" dur="500" fill="hold"/>
                                        <p:tgtEl>
                                          <p:spTgt spid="2130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9" grpId="0" autoUpdateAnimBg="0"/>
      <p:bldP spid="213000" grpId="0" autoUpdateAnimBg="0"/>
      <p:bldP spid="21300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cs-CZ" altLang="cs-CZ" dirty="0" err="1" smtClean="0"/>
              <a:t>Sound</a:t>
            </a:r>
            <a:r>
              <a:rPr lang="cs-CZ" altLang="cs-CZ" dirty="0" smtClean="0"/>
              <a:t> - </a:t>
            </a:r>
            <a:r>
              <a:rPr lang="en-US" dirty="0"/>
              <a:t>Graphically expressed </a:t>
            </a:r>
            <a:endParaRPr lang="en-US" altLang="cs-CZ" dirty="0" smtClean="0"/>
          </a:p>
        </p:txBody>
      </p:sp>
      <p:sp>
        <p:nvSpPr>
          <p:cNvPr id="215044" name="Text Box 4"/>
          <p:cNvSpPr txBox="1">
            <a:spLocks noChangeArrowheads="1"/>
          </p:cNvSpPr>
          <p:nvPr/>
        </p:nvSpPr>
        <p:spPr bwMode="auto">
          <a:xfrm>
            <a:off x="2651125" y="6061075"/>
            <a:ext cx="184150" cy="457200"/>
          </a:xfrm>
          <a:prstGeom prst="rect">
            <a:avLst/>
          </a:prstGeom>
          <a:noFill/>
          <a:ln w="9525">
            <a:noFill/>
            <a:miter lim="800000"/>
            <a:headEnd/>
            <a:tailEnd/>
          </a:ln>
          <a:effectLst/>
        </p:spPr>
        <p:txBody>
          <a:bodyPr wrap="none">
            <a:spAutoFit/>
          </a:bodyPr>
          <a:lstStyle/>
          <a:p>
            <a:pPr>
              <a:defRPr/>
            </a:pPr>
            <a:endParaRPr lang="en-GB" sz="2400">
              <a:effectLst>
                <a:outerShdw blurRad="38100" dist="38100" dir="2700000" algn="tl">
                  <a:srgbClr val="000000"/>
                </a:outerShdw>
              </a:effectLst>
              <a:latin typeface="Times New Roman" charset="0"/>
              <a:cs typeface="Arial" panose="020B0604020202020204" pitchFamily="34" charset="0"/>
            </a:endParaRPr>
          </a:p>
        </p:txBody>
      </p:sp>
      <p:grpSp>
        <p:nvGrpSpPr>
          <p:cNvPr id="21509" name="Group 5"/>
          <p:cNvGrpSpPr>
            <a:grpSpLocks/>
          </p:cNvGrpSpPr>
          <p:nvPr/>
        </p:nvGrpSpPr>
        <p:grpSpPr bwMode="auto">
          <a:xfrm>
            <a:off x="1143000" y="2667000"/>
            <a:ext cx="5867400" cy="2879725"/>
            <a:chOff x="480" y="2069"/>
            <a:chExt cx="3696" cy="1814"/>
          </a:xfrm>
        </p:grpSpPr>
        <p:grpSp>
          <p:nvGrpSpPr>
            <p:cNvPr id="21512" name="Group 6"/>
            <p:cNvGrpSpPr>
              <a:grpSpLocks/>
            </p:cNvGrpSpPr>
            <p:nvPr/>
          </p:nvGrpSpPr>
          <p:grpSpPr bwMode="auto">
            <a:xfrm>
              <a:off x="480" y="2304"/>
              <a:ext cx="3120" cy="1104"/>
              <a:chOff x="1200" y="2736"/>
              <a:chExt cx="3936" cy="1104"/>
            </a:xfrm>
          </p:grpSpPr>
          <p:sp>
            <p:nvSpPr>
              <p:cNvPr id="21516" name="Rectangle 7"/>
              <p:cNvSpPr>
                <a:spLocks noChangeArrowheads="1"/>
              </p:cNvSpPr>
              <p:nvPr/>
            </p:nvSpPr>
            <p:spPr bwMode="auto">
              <a:xfrm>
                <a:off x="1200" y="2736"/>
                <a:ext cx="2112" cy="1104"/>
              </a:xfrm>
              <a:prstGeom prst="rect">
                <a:avLst/>
              </a:prstGeom>
              <a:gradFill rotWithShape="0">
                <a:gsLst>
                  <a:gs pos="0">
                    <a:srgbClr val="FFF200"/>
                  </a:gs>
                  <a:gs pos="50000">
                    <a:srgbClr val="292700"/>
                  </a:gs>
                  <a:gs pos="100000">
                    <a:srgbClr val="FFF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
            <p:nvSpPr>
              <p:cNvPr id="21517" name="Rectangle 8"/>
              <p:cNvSpPr>
                <a:spLocks noChangeArrowheads="1"/>
              </p:cNvSpPr>
              <p:nvPr/>
            </p:nvSpPr>
            <p:spPr bwMode="auto">
              <a:xfrm>
                <a:off x="2928" y="2736"/>
                <a:ext cx="2208" cy="1104"/>
              </a:xfrm>
              <a:prstGeom prst="rect">
                <a:avLst/>
              </a:prstGeom>
              <a:gradFill rotWithShape="0">
                <a:gsLst>
                  <a:gs pos="0">
                    <a:srgbClr val="FFF200"/>
                  </a:gs>
                  <a:gs pos="50000">
                    <a:srgbClr val="292700"/>
                  </a:gs>
                  <a:gs pos="100000">
                    <a:srgbClr val="FFF2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grpSp>
        <p:sp>
          <p:nvSpPr>
            <p:cNvPr id="21513" name="Line 9"/>
            <p:cNvSpPr>
              <a:spLocks noChangeShapeType="1"/>
            </p:cNvSpPr>
            <p:nvPr/>
          </p:nvSpPr>
          <p:spPr bwMode="auto">
            <a:xfrm>
              <a:off x="768" y="2208"/>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4" name="Line 10"/>
            <p:cNvSpPr>
              <a:spLocks noChangeShapeType="1"/>
            </p:cNvSpPr>
            <p:nvPr/>
          </p:nvSpPr>
          <p:spPr bwMode="auto">
            <a:xfrm>
              <a:off x="768" y="3024"/>
              <a:ext cx="34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5" name="Freeform 11"/>
            <p:cNvSpPr>
              <a:spLocks/>
            </p:cNvSpPr>
            <p:nvPr/>
          </p:nvSpPr>
          <p:spPr bwMode="auto">
            <a:xfrm>
              <a:off x="768" y="2069"/>
              <a:ext cx="3024" cy="1814"/>
            </a:xfrm>
            <a:custGeom>
              <a:avLst/>
              <a:gdLst>
                <a:gd name="T0" fmla="*/ 0 w 3024"/>
                <a:gd name="T1" fmla="*/ 955 h 1814"/>
                <a:gd name="T2" fmla="*/ 566 w 3024"/>
                <a:gd name="T3" fmla="*/ 120 h 1814"/>
                <a:gd name="T4" fmla="*/ 1199 w 3024"/>
                <a:gd name="T5" fmla="*/ 1675 h 1814"/>
                <a:gd name="T6" fmla="*/ 1932 w 3024"/>
                <a:gd name="T7" fmla="*/ 120 h 1814"/>
                <a:gd name="T8" fmla="*/ 2566 w 3024"/>
                <a:gd name="T9" fmla="*/ 1675 h 1814"/>
                <a:gd name="T10" fmla="*/ 3024 w 3024"/>
                <a:gd name="T11" fmla="*/ 955 h 1814"/>
                <a:gd name="T12" fmla="*/ 0 60000 65536"/>
                <a:gd name="T13" fmla="*/ 0 60000 65536"/>
                <a:gd name="T14" fmla="*/ 0 60000 65536"/>
                <a:gd name="T15" fmla="*/ 0 60000 65536"/>
                <a:gd name="T16" fmla="*/ 0 60000 65536"/>
                <a:gd name="T17" fmla="*/ 0 60000 65536"/>
                <a:gd name="T18" fmla="*/ 0 w 3024"/>
                <a:gd name="T19" fmla="*/ 0 h 1814"/>
                <a:gd name="T20" fmla="*/ 3024 w 3024"/>
                <a:gd name="T21" fmla="*/ 1814 h 1814"/>
              </a:gdLst>
              <a:ahLst/>
              <a:cxnLst>
                <a:cxn ang="T12">
                  <a:pos x="T0" y="T1"/>
                </a:cxn>
                <a:cxn ang="T13">
                  <a:pos x="T2" y="T3"/>
                </a:cxn>
                <a:cxn ang="T14">
                  <a:pos x="T4" y="T5"/>
                </a:cxn>
                <a:cxn ang="T15">
                  <a:pos x="T6" y="T7"/>
                </a:cxn>
                <a:cxn ang="T16">
                  <a:pos x="T8" y="T9"/>
                </a:cxn>
                <a:cxn ang="T17">
                  <a:pos x="T10" y="T11"/>
                </a:cxn>
              </a:cxnLst>
              <a:rect l="T18" t="T19" r="T20" b="T21"/>
              <a:pathLst>
                <a:path w="3024" h="1814">
                  <a:moveTo>
                    <a:pt x="0" y="955"/>
                  </a:moveTo>
                  <a:cubicBezTo>
                    <a:pt x="94" y="816"/>
                    <a:pt x="366" y="0"/>
                    <a:pt x="566" y="120"/>
                  </a:cubicBezTo>
                  <a:cubicBezTo>
                    <a:pt x="766" y="240"/>
                    <a:pt x="971" y="1675"/>
                    <a:pt x="1199" y="1675"/>
                  </a:cubicBezTo>
                  <a:cubicBezTo>
                    <a:pt x="1427" y="1675"/>
                    <a:pt x="1704" y="120"/>
                    <a:pt x="1932" y="120"/>
                  </a:cubicBezTo>
                  <a:cubicBezTo>
                    <a:pt x="2160" y="120"/>
                    <a:pt x="2384" y="1536"/>
                    <a:pt x="2566" y="1675"/>
                  </a:cubicBezTo>
                  <a:cubicBezTo>
                    <a:pt x="2748" y="1814"/>
                    <a:pt x="2929" y="1105"/>
                    <a:pt x="3024" y="95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510" name="Rectangle 12"/>
          <p:cNvSpPr>
            <a:spLocks noChangeArrowheads="1"/>
          </p:cNvSpPr>
          <p:nvPr/>
        </p:nvSpPr>
        <p:spPr bwMode="auto">
          <a:xfrm>
            <a:off x="152400" y="6172200"/>
            <a:ext cx="1371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
        <p:nvSpPr>
          <p:cNvPr id="21511" name="Rectangle 14"/>
          <p:cNvSpPr>
            <a:spLocks noChangeArrowheads="1"/>
          </p:cNvSpPr>
          <p:nvPr/>
        </p:nvSpPr>
        <p:spPr bwMode="auto">
          <a:xfrm>
            <a:off x="4267200" y="6248400"/>
            <a:ext cx="4876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
        <p:nvSpPr>
          <p:cNvPr id="2" name="Zástupný symbol pro obsah 1"/>
          <p:cNvSpPr>
            <a:spLocks noGrp="1"/>
          </p:cNvSpPr>
          <p:nvPr>
            <p:ph sz="quarter" idx="1"/>
          </p:nvPr>
        </p:nvSpPr>
        <p:spPr/>
        <p:txBody>
          <a:bodyPr/>
          <a:lstStyle/>
          <a:p>
            <a:endParaRPr lang="en-US"/>
          </a:p>
        </p:txBody>
      </p:sp>
    </p:spTree>
    <p:extLst>
      <p:ext uri="{BB962C8B-B14F-4D97-AF65-F5344CB8AC3E}">
        <p14:creationId xmlns:p14="http://schemas.microsoft.com/office/powerpoint/2010/main" val="3533521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nodePh="1">
                                  <p:stCondLst>
                                    <p:cond delay="0"/>
                                  </p:stCondLst>
                                  <p:endCondLst>
                                    <p:cond evt="begin" delay="0">
                                      <p:tn val="5"/>
                                    </p:cond>
                                  </p:endCondLst>
                                  <p:childTnLst>
                                    <p:set>
                                      <p:cBhvr>
                                        <p:cTn id="6" dur="1" fill="hold">
                                          <p:stCondLst>
                                            <p:cond delay="0"/>
                                          </p:stCondLst>
                                        </p:cTn>
                                        <p:tgtEl>
                                          <p:spTgt spid="215044"/>
                                        </p:tgtEl>
                                        <p:attrNameLst>
                                          <p:attrName>style.visibility</p:attrName>
                                        </p:attrNameLst>
                                      </p:cBhvr>
                                      <p:to>
                                        <p:strVal val="visible"/>
                                      </p:to>
                                    </p:set>
                                    <p:anim calcmode="lin" valueType="num">
                                      <p:cBhvr>
                                        <p:cTn id="7" dur="500" fill="hold"/>
                                        <p:tgtEl>
                                          <p:spTgt spid="215044"/>
                                        </p:tgtEl>
                                        <p:attrNameLst>
                                          <p:attrName>ppt_w</p:attrName>
                                        </p:attrNameLst>
                                      </p:cBhvr>
                                      <p:tavLst>
                                        <p:tav tm="0">
                                          <p:val>
                                            <p:strVal val="4/3*#ppt_w"/>
                                          </p:val>
                                        </p:tav>
                                        <p:tav tm="100000">
                                          <p:val>
                                            <p:strVal val="#ppt_w"/>
                                          </p:val>
                                        </p:tav>
                                      </p:tavLst>
                                    </p:anim>
                                    <p:anim calcmode="lin" valueType="num">
                                      <p:cBhvr>
                                        <p:cTn id="8" dur="500" fill="hold"/>
                                        <p:tgtEl>
                                          <p:spTgt spid="21504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endParaRPr lang="cs-CZ" dirty="0" smtClean="0"/>
          </a:p>
        </p:txBody>
      </p:sp>
      <p:sp>
        <p:nvSpPr>
          <p:cNvPr id="3" name="Zástupný symbol pro obsah 2"/>
          <p:cNvSpPr>
            <a:spLocks noGrp="1"/>
          </p:cNvSpPr>
          <p:nvPr>
            <p:ph idx="1"/>
          </p:nvPr>
        </p:nvSpPr>
        <p:spPr/>
        <p:txBody>
          <a:bodyPr/>
          <a:lstStyle/>
          <a:p>
            <a:pPr marL="0" indent="0" eaLnBrk="1" hangingPunct="1">
              <a:buFontTx/>
              <a:buNone/>
              <a:defRPr/>
            </a:pPr>
            <a:endParaRPr lang="cs-CZ" dirty="0" smtClean="0"/>
          </a:p>
          <a:p>
            <a:pPr marL="0" indent="0" algn="ctr" eaLnBrk="1" hangingPunct="1">
              <a:buFontTx/>
              <a:buNone/>
              <a:defRPr/>
            </a:pPr>
            <a:r>
              <a:rPr lang="cs-CZ" sz="6000" dirty="0" err="1" smtClean="0"/>
              <a:t>Computed</a:t>
            </a:r>
            <a:r>
              <a:rPr lang="cs-CZ" sz="6000" dirty="0" smtClean="0"/>
              <a:t> </a:t>
            </a:r>
            <a:r>
              <a:rPr lang="cs-CZ" sz="6000" dirty="0" err="1" smtClean="0"/>
              <a:t>tomography</a:t>
            </a:r>
            <a:r>
              <a:rPr lang="cs-CZ" sz="6000" dirty="0" smtClean="0"/>
              <a:t> (CT)</a:t>
            </a:r>
          </a:p>
          <a:p>
            <a:pPr marL="0" indent="0" algn="ctr" eaLnBrk="1" hangingPunct="1">
              <a:buFontTx/>
              <a:buNone/>
              <a:defRPr/>
            </a:pPr>
            <a:endParaRPr lang="cs-CZ" sz="6000" dirty="0" smtClean="0"/>
          </a:p>
          <a:p>
            <a:pPr marL="742950" indent="-742950" eaLnBrk="1" hangingPunct="1">
              <a:buFontTx/>
              <a:buAutoNum type="alphaLcParenR"/>
              <a:defRPr/>
            </a:pPr>
            <a:r>
              <a:rPr lang="cs-CZ" sz="3600" dirty="0" err="1" smtClean="0"/>
              <a:t>Classic</a:t>
            </a:r>
            <a:r>
              <a:rPr lang="cs-CZ" sz="3600" dirty="0" smtClean="0"/>
              <a:t> CT</a:t>
            </a:r>
          </a:p>
          <a:p>
            <a:pPr marL="742950" indent="-742950" eaLnBrk="1" hangingPunct="1">
              <a:buFontTx/>
              <a:buAutoNum type="alphaLcParenR"/>
              <a:defRPr/>
            </a:pPr>
            <a:r>
              <a:rPr lang="en-US" sz="3600" dirty="0" smtClean="0"/>
              <a:t>Dental Cone Beam CT</a:t>
            </a:r>
            <a:endParaRPr lang="cs-CZ" sz="3600" dirty="0" smtClean="0"/>
          </a:p>
        </p:txBody>
      </p:sp>
    </p:spTree>
    <p:extLst>
      <p:ext uri="{BB962C8B-B14F-4D97-AF65-F5344CB8AC3E}">
        <p14:creationId xmlns:p14="http://schemas.microsoft.com/office/powerpoint/2010/main" val="1461288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r>
              <a:rPr lang="cs-CZ" altLang="cs-CZ" smtClean="0">
                <a:solidFill>
                  <a:schemeClr val="tx1"/>
                </a:solidFill>
              </a:rPr>
              <a:t>Zvuk</a:t>
            </a:r>
            <a:endParaRPr lang="en-US" altLang="cs-CZ" smtClean="0">
              <a:solidFill>
                <a:schemeClr val="tx1"/>
              </a:solidFill>
            </a:endParaRPr>
          </a:p>
        </p:txBody>
      </p:sp>
      <p:sp>
        <p:nvSpPr>
          <p:cNvPr id="23555" name="Rectangle 3"/>
          <p:cNvSpPr>
            <a:spLocks noChangeArrowheads="1"/>
          </p:cNvSpPr>
          <p:nvPr/>
        </p:nvSpPr>
        <p:spPr bwMode="auto">
          <a:xfrm>
            <a:off x="684213" y="2349500"/>
            <a:ext cx="8153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rgbClr val="19477A"/>
              </a:buClr>
              <a:buFontTx/>
              <a:buChar char="•"/>
            </a:pPr>
            <a:r>
              <a:rPr lang="cs-CZ" altLang="cs-CZ" sz="2400">
                <a:latin typeface="Univers 55" charset="0"/>
              </a:rPr>
              <a:t>Vyšší frekvence = vyšší rozlišení, horší penetrace</a:t>
            </a:r>
            <a:r>
              <a:rPr lang="en-US" altLang="cs-CZ" sz="2400">
                <a:latin typeface="Univers 55" charset="0"/>
              </a:rPr>
              <a:t/>
            </a:r>
            <a:br>
              <a:rPr lang="en-US" altLang="cs-CZ" sz="2400">
                <a:latin typeface="Univers 55" charset="0"/>
              </a:rPr>
            </a:br>
            <a:r>
              <a:rPr lang="en-US" altLang="cs-CZ" sz="2400">
                <a:latin typeface="Univers 55" charset="0"/>
              </a:rPr>
              <a:t/>
            </a:r>
            <a:br>
              <a:rPr lang="en-US" altLang="cs-CZ" sz="2400">
                <a:latin typeface="Univers 55" charset="0"/>
              </a:rPr>
            </a:br>
            <a:endParaRPr lang="en-US" altLang="cs-CZ" sz="2400" i="1">
              <a:latin typeface="Univers 55" charset="0"/>
            </a:endParaRPr>
          </a:p>
          <a:p>
            <a:pPr marL="342900" indent="-342900" eaLnBrk="1" hangingPunct="1">
              <a:lnSpc>
                <a:spcPct val="90000"/>
              </a:lnSpc>
              <a:spcBef>
                <a:spcPct val="20000"/>
              </a:spcBef>
              <a:buClr>
                <a:srgbClr val="19477A"/>
              </a:buClr>
              <a:buFontTx/>
              <a:buChar char="•"/>
            </a:pPr>
            <a:r>
              <a:rPr lang="cs-CZ" altLang="cs-CZ" sz="2400">
                <a:latin typeface="Univers 55" charset="0"/>
              </a:rPr>
              <a:t>Nižší frekvence = vyšší penetrace, horší rozlišení </a:t>
            </a:r>
            <a:r>
              <a:rPr lang="en-US" altLang="cs-CZ" sz="2400">
                <a:latin typeface="Univers 55" charset="0"/>
              </a:rPr>
              <a:t/>
            </a:r>
            <a:br>
              <a:rPr lang="en-US" altLang="cs-CZ" sz="2400">
                <a:latin typeface="Univers 55" charset="0"/>
              </a:rPr>
            </a:br>
            <a:r>
              <a:rPr lang="en-US" altLang="cs-CZ" sz="2400" i="1">
                <a:latin typeface="Univers 55" charset="0"/>
              </a:rPr>
              <a:t/>
            </a:r>
            <a:br>
              <a:rPr lang="en-US" altLang="cs-CZ" sz="2400" i="1">
                <a:latin typeface="Univers 55" charset="0"/>
              </a:rPr>
            </a:br>
            <a:endParaRPr lang="en-US" altLang="cs-CZ" sz="2400" i="1">
              <a:latin typeface="Univers 55" charset="0"/>
            </a:endParaRPr>
          </a:p>
          <a:p>
            <a:pPr marL="342900" indent="-342900" eaLnBrk="1" hangingPunct="1">
              <a:lnSpc>
                <a:spcPct val="90000"/>
              </a:lnSpc>
              <a:spcBef>
                <a:spcPct val="20000"/>
              </a:spcBef>
              <a:buClr>
                <a:srgbClr val="19477A"/>
              </a:buClr>
              <a:buFontTx/>
              <a:buChar char="•"/>
            </a:pPr>
            <a:endParaRPr lang="en-US" altLang="cs-CZ" sz="2400" i="1">
              <a:latin typeface="Univers 55" charset="0"/>
            </a:endParaRPr>
          </a:p>
        </p:txBody>
      </p:sp>
      <p:sp>
        <p:nvSpPr>
          <p:cNvPr id="23556" name="Rectangle 4"/>
          <p:cNvSpPr>
            <a:spLocks noChangeArrowheads="1"/>
          </p:cNvSpPr>
          <p:nvPr/>
        </p:nvSpPr>
        <p:spPr bwMode="auto">
          <a:xfrm>
            <a:off x="152400" y="6172200"/>
            <a:ext cx="1371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
        <p:nvSpPr>
          <p:cNvPr id="23557" name="Rectangle 6"/>
          <p:cNvSpPr>
            <a:spLocks noChangeArrowheads="1"/>
          </p:cNvSpPr>
          <p:nvPr/>
        </p:nvSpPr>
        <p:spPr bwMode="auto">
          <a:xfrm>
            <a:off x="4572000" y="6248400"/>
            <a:ext cx="45720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cs-CZ" altLang="cs-CZ"/>
          </a:p>
        </p:txBody>
      </p:sp>
    </p:spTree>
    <p:extLst>
      <p:ext uri="{BB962C8B-B14F-4D97-AF65-F5344CB8AC3E}">
        <p14:creationId xmlns:p14="http://schemas.microsoft.com/office/powerpoint/2010/main" val="462328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cs-CZ" altLang="cs-CZ" dirty="0" err="1" smtClean="0">
                <a:solidFill>
                  <a:schemeClr val="tx1"/>
                </a:solidFill>
              </a:rPr>
              <a:t>Sound</a:t>
            </a:r>
            <a:r>
              <a:rPr lang="cs-CZ" altLang="cs-CZ" dirty="0" smtClean="0">
                <a:solidFill>
                  <a:schemeClr val="tx1"/>
                </a:solidFill>
              </a:rPr>
              <a:t> - </a:t>
            </a:r>
            <a:r>
              <a:rPr lang="en-US" dirty="0"/>
              <a:t>Spread rate</a:t>
            </a:r>
            <a:endParaRPr lang="en-US" altLang="cs-CZ" dirty="0" smtClean="0">
              <a:solidFill>
                <a:schemeClr val="tx1"/>
              </a:solidFill>
            </a:endParaRPr>
          </a:p>
        </p:txBody>
      </p:sp>
      <p:sp>
        <p:nvSpPr>
          <p:cNvPr id="24579" name="Rectangle 3"/>
          <p:cNvSpPr>
            <a:spLocks noGrp="1" noChangeArrowheads="1"/>
          </p:cNvSpPr>
          <p:nvPr>
            <p:ph type="body" idx="1"/>
          </p:nvPr>
        </p:nvSpPr>
        <p:spPr>
          <a:xfrm>
            <a:off x="685800" y="1981200"/>
            <a:ext cx="8153400" cy="609600"/>
          </a:xfrm>
        </p:spPr>
        <p:txBody>
          <a:bodyPr/>
          <a:lstStyle/>
          <a:p>
            <a:pPr marL="0" indent="0" eaLnBrk="1" hangingPunct="1">
              <a:buNone/>
            </a:pPr>
            <a:endParaRPr lang="en-US" altLang="cs-CZ" dirty="0" smtClean="0"/>
          </a:p>
        </p:txBody>
      </p:sp>
      <p:sp>
        <p:nvSpPr>
          <p:cNvPr id="218116" name="Text Box 4"/>
          <p:cNvSpPr txBox="1">
            <a:spLocks noChangeArrowheads="1"/>
          </p:cNvSpPr>
          <p:nvPr/>
        </p:nvSpPr>
        <p:spPr bwMode="auto">
          <a:xfrm>
            <a:off x="2651125" y="6061075"/>
            <a:ext cx="184150" cy="457200"/>
          </a:xfrm>
          <a:prstGeom prst="rect">
            <a:avLst/>
          </a:prstGeom>
          <a:noFill/>
          <a:ln w="9525">
            <a:noFill/>
            <a:miter lim="800000"/>
            <a:headEnd/>
            <a:tailEnd/>
          </a:ln>
          <a:effectLst/>
        </p:spPr>
        <p:txBody>
          <a:bodyPr wrap="none">
            <a:spAutoFit/>
          </a:bodyPr>
          <a:lstStyle/>
          <a:p>
            <a:pPr>
              <a:defRPr/>
            </a:pPr>
            <a:endParaRPr lang="en-GB" sz="2400">
              <a:effectLst>
                <a:outerShdw blurRad="38100" dist="38100" dir="2700000" algn="tl">
                  <a:srgbClr val="000000"/>
                </a:outerShdw>
              </a:effectLst>
              <a:latin typeface="Times New Roman" charset="0"/>
              <a:cs typeface="Arial" panose="020B0604020202020204" pitchFamily="34" charset="0"/>
            </a:endParaRPr>
          </a:p>
        </p:txBody>
      </p:sp>
      <p:sp>
        <p:nvSpPr>
          <p:cNvPr id="218119" name="Text Box 7"/>
          <p:cNvSpPr txBox="1">
            <a:spLocks noChangeArrowheads="1"/>
          </p:cNvSpPr>
          <p:nvPr/>
        </p:nvSpPr>
        <p:spPr bwMode="auto">
          <a:xfrm>
            <a:off x="914400" y="2492896"/>
            <a:ext cx="6537920" cy="2862322"/>
          </a:xfrm>
          <a:prstGeom prst="rect">
            <a:avLst/>
          </a:prstGeom>
          <a:noFill/>
          <a:ln w="9525">
            <a:noFill/>
            <a:miter lim="800000"/>
            <a:headEnd/>
            <a:tailEnd/>
          </a:ln>
          <a:effectLst/>
        </p:spPr>
        <p:txBody>
          <a:bodyPr wrap="square">
            <a:spAutoFit/>
          </a:bodyPr>
          <a:lstStyle/>
          <a:p>
            <a:pPr>
              <a:defRPr/>
            </a:pPr>
            <a:r>
              <a:rPr lang="cs-CZ" sz="3600" dirty="0" smtClean="0">
                <a:solidFill>
                  <a:srgbClr val="FFFF00"/>
                </a:solidFill>
                <a:effectLst>
                  <a:outerShdw blurRad="38100" dist="38100" dir="2700000" algn="tl">
                    <a:srgbClr val="000000"/>
                  </a:outerShdw>
                </a:effectLst>
                <a:latin typeface="Times New Roman" charset="0"/>
                <a:cs typeface="Arial" panose="020B0604020202020204" pitchFamily="34" charset="0"/>
              </a:rPr>
              <a:t>Air </a:t>
            </a:r>
            <a:r>
              <a:rPr lang="cs-CZ" sz="3600" dirty="0">
                <a:solidFill>
                  <a:srgbClr val="FFFF00"/>
                </a:solidFill>
                <a:effectLst>
                  <a:outerShdw blurRad="38100" dist="38100" dir="2700000" algn="tl">
                    <a:srgbClr val="000000"/>
                  </a:outerShdw>
                </a:effectLst>
                <a:latin typeface="Times New Roman" charset="0"/>
                <a:cs typeface="Arial" panose="020B0604020202020204" pitchFamily="34" charset="0"/>
              </a:rPr>
              <a:t>		</a:t>
            </a:r>
            <a:r>
              <a:rPr lang="cs-CZ" sz="3600" dirty="0" smtClean="0">
                <a:solidFill>
                  <a:srgbClr val="FFFF00"/>
                </a:solidFill>
                <a:effectLst>
                  <a:outerShdw blurRad="38100" dist="38100" dir="2700000" algn="tl">
                    <a:srgbClr val="000000"/>
                  </a:outerShdw>
                </a:effectLst>
                <a:latin typeface="Times New Roman" charset="0"/>
                <a:cs typeface="Arial" panose="020B0604020202020204" pitchFamily="34" charset="0"/>
              </a:rPr>
              <a:t>        330 </a:t>
            </a:r>
            <a:r>
              <a:rPr lang="cs-CZ" sz="3600" dirty="0">
                <a:solidFill>
                  <a:srgbClr val="FFFF00"/>
                </a:solidFill>
                <a:effectLst>
                  <a:outerShdw blurRad="38100" dist="38100" dir="2700000" algn="tl">
                    <a:srgbClr val="000000"/>
                  </a:outerShdw>
                </a:effectLst>
                <a:latin typeface="Times New Roman" charset="0"/>
                <a:cs typeface="Arial" panose="020B0604020202020204" pitchFamily="34" charset="0"/>
              </a:rPr>
              <a:t>m/s</a:t>
            </a:r>
          </a:p>
          <a:p>
            <a:pPr>
              <a:defRPr/>
            </a:pPr>
            <a:r>
              <a:rPr lang="cs-CZ" sz="3600" dirty="0" err="1" smtClean="0">
                <a:solidFill>
                  <a:srgbClr val="FFFF00"/>
                </a:solidFill>
                <a:effectLst>
                  <a:outerShdw blurRad="38100" dist="38100" dir="2700000" algn="tl">
                    <a:srgbClr val="000000"/>
                  </a:outerShdw>
                </a:effectLst>
                <a:latin typeface="Times New Roman" charset="0"/>
                <a:cs typeface="Arial" panose="020B0604020202020204" pitchFamily="34" charset="0"/>
              </a:rPr>
              <a:t>Water</a:t>
            </a:r>
            <a:r>
              <a:rPr lang="cs-CZ" sz="3600" dirty="0">
                <a:solidFill>
                  <a:srgbClr val="FFFF00"/>
                </a:solidFill>
                <a:effectLst>
                  <a:outerShdw blurRad="38100" dist="38100" dir="2700000" algn="tl">
                    <a:srgbClr val="000000"/>
                  </a:outerShdw>
                </a:effectLst>
                <a:latin typeface="Times New Roman" charset="0"/>
                <a:cs typeface="Arial" panose="020B0604020202020204" pitchFamily="34" charset="0"/>
              </a:rPr>
              <a:t>		1480 m/s</a:t>
            </a:r>
          </a:p>
          <a:p>
            <a:pPr>
              <a:defRPr/>
            </a:pPr>
            <a:r>
              <a:rPr lang="cs-CZ" sz="3600" dirty="0" smtClean="0">
                <a:solidFill>
                  <a:srgbClr val="FFFF00"/>
                </a:solidFill>
                <a:effectLst>
                  <a:outerShdw blurRad="38100" dist="38100" dir="2700000" algn="tl">
                    <a:srgbClr val="000000"/>
                  </a:outerShdw>
                </a:effectLst>
                <a:latin typeface="Times New Roman" charset="0"/>
                <a:cs typeface="Arial" panose="020B0604020202020204" pitchFamily="34" charset="0"/>
              </a:rPr>
              <a:t>Liver</a:t>
            </a:r>
            <a:r>
              <a:rPr lang="cs-CZ" sz="3600" dirty="0">
                <a:solidFill>
                  <a:srgbClr val="FFFF00"/>
                </a:solidFill>
                <a:effectLst>
                  <a:outerShdw blurRad="38100" dist="38100" dir="2700000" algn="tl">
                    <a:srgbClr val="000000"/>
                  </a:outerShdw>
                </a:effectLst>
                <a:latin typeface="Times New Roman" charset="0"/>
                <a:cs typeface="Arial" panose="020B0604020202020204" pitchFamily="34" charset="0"/>
              </a:rPr>
              <a:t>		1550 m/s</a:t>
            </a:r>
          </a:p>
          <a:p>
            <a:pPr>
              <a:defRPr/>
            </a:pPr>
            <a:r>
              <a:rPr lang="cs-CZ" sz="3600" dirty="0" err="1" smtClean="0">
                <a:solidFill>
                  <a:srgbClr val="FFFF00"/>
                </a:solidFill>
                <a:effectLst>
                  <a:outerShdw blurRad="38100" dist="38100" dir="2700000" algn="tl">
                    <a:srgbClr val="000000"/>
                  </a:outerShdw>
                </a:effectLst>
                <a:latin typeface="Times New Roman" charset="0"/>
                <a:cs typeface="Arial" panose="020B0604020202020204" pitchFamily="34" charset="0"/>
              </a:rPr>
              <a:t>Kidney</a:t>
            </a:r>
            <a:r>
              <a:rPr lang="cs-CZ" sz="3600" dirty="0">
                <a:solidFill>
                  <a:srgbClr val="FFFF00"/>
                </a:solidFill>
                <a:effectLst>
                  <a:outerShdw blurRad="38100" dist="38100" dir="2700000" algn="tl">
                    <a:srgbClr val="000000"/>
                  </a:outerShdw>
                </a:effectLst>
                <a:latin typeface="Times New Roman" charset="0"/>
                <a:cs typeface="Arial" panose="020B0604020202020204" pitchFamily="34" charset="0"/>
              </a:rPr>
              <a:t>		1560 m/s</a:t>
            </a:r>
          </a:p>
          <a:p>
            <a:pPr>
              <a:defRPr/>
            </a:pPr>
            <a:r>
              <a:rPr lang="cs-CZ" sz="3600" b="1" dirty="0" smtClean="0">
                <a:solidFill>
                  <a:srgbClr val="FFFF00"/>
                </a:solidFill>
                <a:effectLst>
                  <a:outerShdw blurRad="38100" dist="38100" dir="2700000" algn="tl">
                    <a:srgbClr val="000000"/>
                  </a:outerShdw>
                </a:effectLst>
                <a:latin typeface="Times New Roman" charset="0"/>
                <a:cs typeface="Arial" panose="020B0604020202020204" pitchFamily="34" charset="0"/>
              </a:rPr>
              <a:t>Soft </a:t>
            </a:r>
            <a:r>
              <a:rPr lang="cs-CZ" sz="3600" b="1" dirty="0" err="1" smtClean="0">
                <a:solidFill>
                  <a:srgbClr val="FFFF00"/>
                </a:solidFill>
                <a:effectLst>
                  <a:outerShdw blurRad="38100" dist="38100" dir="2700000" algn="tl">
                    <a:srgbClr val="000000"/>
                  </a:outerShdw>
                </a:effectLst>
                <a:latin typeface="Times New Roman" charset="0"/>
                <a:cs typeface="Arial" panose="020B0604020202020204" pitchFamily="34" charset="0"/>
              </a:rPr>
              <a:t>tissue</a:t>
            </a:r>
            <a:r>
              <a:rPr lang="cs-CZ" sz="3600" b="1" dirty="0" smtClean="0">
                <a:solidFill>
                  <a:srgbClr val="FFFF00"/>
                </a:solidFill>
                <a:effectLst>
                  <a:outerShdw blurRad="38100" dist="38100" dir="2700000" algn="tl">
                    <a:srgbClr val="000000"/>
                  </a:outerShdw>
                </a:effectLst>
                <a:latin typeface="Times New Roman" charset="0"/>
                <a:cs typeface="Arial" panose="020B0604020202020204" pitchFamily="34" charset="0"/>
              </a:rPr>
              <a:t> </a:t>
            </a:r>
            <a:r>
              <a:rPr lang="cs-CZ" sz="3600" b="1" dirty="0">
                <a:solidFill>
                  <a:srgbClr val="FFFF00"/>
                </a:solidFill>
                <a:effectLst>
                  <a:outerShdw blurRad="38100" dist="38100" dir="2700000" algn="tl">
                    <a:srgbClr val="000000"/>
                  </a:outerShdw>
                </a:effectLst>
                <a:latin typeface="Times New Roman" charset="0"/>
                <a:cs typeface="Arial" panose="020B0604020202020204" pitchFamily="34" charset="0"/>
              </a:rPr>
              <a:t>	1540 m/s</a:t>
            </a:r>
            <a:r>
              <a:rPr lang="cs-CZ" sz="1600" b="1" dirty="0">
                <a:effectLst>
                  <a:outerShdw blurRad="38100" dist="38100" dir="2700000" algn="tl">
                    <a:srgbClr val="000000"/>
                  </a:outerShdw>
                </a:effectLst>
                <a:latin typeface="Times New Roman" charset="0"/>
                <a:cs typeface="Arial" panose="020B0604020202020204" pitchFamily="34" charset="0"/>
              </a:rPr>
              <a:t>	</a:t>
            </a:r>
            <a:endParaRPr lang="en-US" sz="1600" b="1" dirty="0">
              <a:effectLst>
                <a:outerShdw blurRad="38100" dist="38100" dir="2700000" algn="tl">
                  <a:srgbClr val="000000"/>
                </a:outerShdw>
              </a:effectLst>
              <a:latin typeface="Times New Roman" charset="0"/>
              <a:cs typeface="Arial" panose="020B0604020202020204" pitchFamily="34" charset="0"/>
            </a:endParaRPr>
          </a:p>
        </p:txBody>
      </p:sp>
    </p:spTree>
    <p:extLst>
      <p:ext uri="{BB962C8B-B14F-4D97-AF65-F5344CB8AC3E}">
        <p14:creationId xmlns:p14="http://schemas.microsoft.com/office/powerpoint/2010/main" val="2343006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nodePh="1">
                                  <p:stCondLst>
                                    <p:cond delay="0"/>
                                  </p:stCondLst>
                                  <p:endCondLst>
                                    <p:cond evt="begin" delay="0">
                                      <p:tn val="5"/>
                                    </p:cond>
                                  </p:endCondLst>
                                  <p:childTnLst>
                                    <p:set>
                                      <p:cBhvr>
                                        <p:cTn id="6" dur="1" fill="hold">
                                          <p:stCondLst>
                                            <p:cond delay="0"/>
                                          </p:stCondLst>
                                        </p:cTn>
                                        <p:tgtEl>
                                          <p:spTgt spid="218116"/>
                                        </p:tgtEl>
                                        <p:attrNameLst>
                                          <p:attrName>style.visibility</p:attrName>
                                        </p:attrNameLst>
                                      </p:cBhvr>
                                      <p:to>
                                        <p:strVal val="visible"/>
                                      </p:to>
                                    </p:set>
                                    <p:anim calcmode="lin" valueType="num">
                                      <p:cBhvr>
                                        <p:cTn id="7" dur="500" fill="hold"/>
                                        <p:tgtEl>
                                          <p:spTgt spid="218116"/>
                                        </p:tgtEl>
                                        <p:attrNameLst>
                                          <p:attrName>ppt_w</p:attrName>
                                        </p:attrNameLst>
                                      </p:cBhvr>
                                      <p:tavLst>
                                        <p:tav tm="0">
                                          <p:val>
                                            <p:strVal val="4/3*#ppt_w"/>
                                          </p:val>
                                        </p:tav>
                                        <p:tav tm="100000">
                                          <p:val>
                                            <p:strVal val="#ppt_w"/>
                                          </p:val>
                                        </p:tav>
                                      </p:tavLst>
                                    </p:anim>
                                    <p:anim calcmode="lin" valueType="num">
                                      <p:cBhvr>
                                        <p:cTn id="8" dur="500" fill="hold"/>
                                        <p:tgtEl>
                                          <p:spTgt spid="218116"/>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8119"/>
                                        </p:tgtEl>
                                        <p:attrNameLst>
                                          <p:attrName>style.visibility</p:attrName>
                                        </p:attrNameLst>
                                      </p:cBhvr>
                                      <p:to>
                                        <p:strVal val="visible"/>
                                      </p:to>
                                    </p:set>
                                    <p:anim calcmode="lin" valueType="num">
                                      <p:cBhvr additive="base">
                                        <p:cTn id="13" dur="500" fill="hold"/>
                                        <p:tgtEl>
                                          <p:spTgt spid="218119"/>
                                        </p:tgtEl>
                                        <p:attrNameLst>
                                          <p:attrName>ppt_x</p:attrName>
                                        </p:attrNameLst>
                                      </p:cBhvr>
                                      <p:tavLst>
                                        <p:tav tm="0">
                                          <p:val>
                                            <p:strVal val="0-#ppt_w/2"/>
                                          </p:val>
                                        </p:tav>
                                        <p:tav tm="100000">
                                          <p:val>
                                            <p:strVal val="#ppt_x"/>
                                          </p:val>
                                        </p:tav>
                                      </p:tavLst>
                                    </p:anim>
                                    <p:anim calcmode="lin" valueType="num">
                                      <p:cBhvr additive="base">
                                        <p:cTn id="14" dur="500" fill="hold"/>
                                        <p:tgtEl>
                                          <p:spTgt spid="218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autoUpdateAnimBg="0"/>
      <p:bldP spid="21811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r>
              <a:rPr lang="cs-CZ" altLang="cs-CZ" dirty="0" err="1" smtClean="0">
                <a:solidFill>
                  <a:schemeClr val="tx1"/>
                </a:solidFill>
              </a:rPr>
              <a:t>Sound</a:t>
            </a:r>
            <a:endParaRPr lang="en-US" altLang="cs-CZ" dirty="0" smtClean="0">
              <a:solidFill>
                <a:schemeClr val="tx1"/>
              </a:solidFill>
            </a:endParaRPr>
          </a:p>
        </p:txBody>
      </p:sp>
      <p:sp>
        <p:nvSpPr>
          <p:cNvPr id="26627" name="Rectangle 3"/>
          <p:cNvSpPr>
            <a:spLocks noGrp="1" noChangeArrowheads="1"/>
          </p:cNvSpPr>
          <p:nvPr>
            <p:ph type="body" idx="1"/>
          </p:nvPr>
        </p:nvSpPr>
        <p:spPr>
          <a:xfrm>
            <a:off x="685800" y="1981200"/>
            <a:ext cx="8153400" cy="1219200"/>
          </a:xfrm>
        </p:spPr>
        <p:txBody>
          <a:bodyPr/>
          <a:lstStyle/>
          <a:p>
            <a:r>
              <a:rPr lang="en-US" dirty="0"/>
              <a:t>The </a:t>
            </a:r>
            <a:r>
              <a:rPr lang="cs-CZ" dirty="0" err="1" smtClean="0"/>
              <a:t>spread</a:t>
            </a:r>
            <a:r>
              <a:rPr lang="cs-CZ" dirty="0" smtClean="0"/>
              <a:t> </a:t>
            </a:r>
            <a:r>
              <a:rPr lang="en-US" dirty="0" smtClean="0"/>
              <a:t>rate is </a:t>
            </a:r>
            <a:r>
              <a:rPr lang="en-US" dirty="0"/>
              <a:t>determined only by the characteristics of the environment - in particular </a:t>
            </a:r>
            <a:r>
              <a:rPr lang="cs-CZ" dirty="0" err="1" smtClean="0"/>
              <a:t>with</a:t>
            </a:r>
            <a:r>
              <a:rPr lang="cs-CZ" dirty="0" smtClean="0"/>
              <a:t> </a:t>
            </a:r>
            <a:r>
              <a:rPr lang="en-US" dirty="0" smtClean="0"/>
              <a:t>density </a:t>
            </a:r>
            <a:r>
              <a:rPr lang="en-US" dirty="0"/>
              <a:t>(stiffness)</a:t>
            </a:r>
            <a:endParaRPr lang="en-US" altLang="cs-CZ" dirty="0" smtClean="0"/>
          </a:p>
        </p:txBody>
      </p:sp>
      <p:sp>
        <p:nvSpPr>
          <p:cNvPr id="220164" name="Text Box 4"/>
          <p:cNvSpPr txBox="1">
            <a:spLocks noChangeArrowheads="1"/>
          </p:cNvSpPr>
          <p:nvPr/>
        </p:nvSpPr>
        <p:spPr bwMode="auto">
          <a:xfrm>
            <a:off x="1619250" y="3500438"/>
            <a:ext cx="6324600" cy="523220"/>
          </a:xfrm>
          <a:prstGeom prst="rect">
            <a:avLst/>
          </a:prstGeom>
          <a:noFill/>
          <a:ln w="9525">
            <a:noFill/>
            <a:miter lim="800000"/>
            <a:headEnd/>
            <a:tailEnd/>
          </a:ln>
          <a:effectLst/>
        </p:spPr>
        <p:txBody>
          <a:bodyPr>
            <a:spAutoFit/>
          </a:bodyPr>
          <a:lstStyle/>
          <a:p>
            <a:pPr>
              <a:defRPr/>
            </a:pPr>
            <a:r>
              <a:rPr lang="en-US" sz="2800" dirty="0"/>
              <a:t>density (stiffness</a:t>
            </a:r>
            <a:r>
              <a:rPr lang="en-US" sz="2800" dirty="0" smtClean="0"/>
              <a:t>)</a:t>
            </a:r>
            <a:r>
              <a:rPr lang="cs-CZ" sz="2800" dirty="0" smtClean="0"/>
              <a:t>   </a:t>
            </a:r>
            <a:r>
              <a:rPr lang="cs-CZ" sz="2800" b="1" dirty="0" smtClean="0">
                <a:effectLst>
                  <a:outerShdw blurRad="38100" dist="38100" dir="2700000" algn="tl">
                    <a:srgbClr val="000000"/>
                  </a:outerShdw>
                </a:effectLst>
                <a:latin typeface="Tahoma" pitchFamily="34" charset="0"/>
                <a:cs typeface="Arial" panose="020B0604020202020204" pitchFamily="34" charset="0"/>
              </a:rPr>
              <a:t>=        Speed      </a:t>
            </a:r>
            <a:endParaRPr lang="en-US" sz="2400" dirty="0">
              <a:effectLst>
                <a:outerShdw blurRad="38100" dist="38100" dir="2700000" algn="tl">
                  <a:srgbClr val="000000"/>
                </a:outerShdw>
              </a:effectLst>
              <a:latin typeface="Times New Roman" charset="0"/>
              <a:cs typeface="Arial" panose="020B0604020202020204" pitchFamily="34" charset="0"/>
            </a:endParaRPr>
          </a:p>
        </p:txBody>
      </p:sp>
      <p:sp>
        <p:nvSpPr>
          <p:cNvPr id="26629" name="AutoShape 5"/>
          <p:cNvSpPr>
            <a:spLocks noChangeArrowheads="1"/>
          </p:cNvSpPr>
          <p:nvPr/>
        </p:nvSpPr>
        <p:spPr bwMode="auto">
          <a:xfrm>
            <a:off x="1116013" y="3500438"/>
            <a:ext cx="485775" cy="609600"/>
          </a:xfrm>
          <a:prstGeom prst="upArrow">
            <a:avLst>
              <a:gd name="adj1" fmla="val 50000"/>
              <a:gd name="adj2" fmla="val 31373"/>
            </a:avLst>
          </a:prstGeom>
          <a:solidFill>
            <a:schemeClr val="accent1"/>
          </a:solidFill>
          <a:ln w="9525">
            <a:solidFill>
              <a:schemeClr val="tx1"/>
            </a:solidFill>
            <a:miter lim="800000"/>
            <a:headEnd/>
            <a:tailEnd/>
          </a:ln>
        </p:spPr>
        <p:txBody>
          <a:bodyPr wrap="none" anchor="ctr"/>
          <a:lstStyle/>
          <a:p>
            <a:pPr eaLnBrk="1" hangingPunct="1"/>
            <a:endParaRPr lang="cs-CZ" altLang="cs-CZ"/>
          </a:p>
        </p:txBody>
      </p:sp>
      <p:sp>
        <p:nvSpPr>
          <p:cNvPr id="26630" name="Rectangle 6"/>
          <p:cNvSpPr>
            <a:spLocks noChangeArrowheads="1"/>
          </p:cNvSpPr>
          <p:nvPr/>
        </p:nvSpPr>
        <p:spPr bwMode="auto">
          <a:xfrm>
            <a:off x="685800" y="4267200"/>
            <a:ext cx="8153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19477A"/>
              </a:buClr>
              <a:buFontTx/>
              <a:buChar char="•"/>
            </a:pPr>
            <a:r>
              <a:rPr lang="en-US" sz="2800" dirty="0"/>
              <a:t>The average sound velocity in the human body for ultrasound purposes is about 1540 m / s</a:t>
            </a:r>
            <a:r>
              <a:rPr lang="cs-CZ" altLang="cs-CZ" sz="2800" dirty="0" smtClean="0">
                <a:latin typeface="Univers 55" charset="0"/>
              </a:rPr>
              <a:t> </a:t>
            </a:r>
            <a:endParaRPr lang="en-US" altLang="cs-CZ" sz="2800" dirty="0">
              <a:latin typeface="Univers 55" charset="0"/>
            </a:endParaRPr>
          </a:p>
        </p:txBody>
      </p:sp>
      <p:sp>
        <p:nvSpPr>
          <p:cNvPr id="26631" name="AutoShape 7"/>
          <p:cNvSpPr>
            <a:spLocks noChangeArrowheads="1"/>
          </p:cNvSpPr>
          <p:nvPr/>
        </p:nvSpPr>
        <p:spPr bwMode="auto">
          <a:xfrm>
            <a:off x="5345113" y="3519488"/>
            <a:ext cx="485775" cy="609600"/>
          </a:xfrm>
          <a:prstGeom prst="upArrow">
            <a:avLst>
              <a:gd name="adj1" fmla="val 50000"/>
              <a:gd name="adj2" fmla="val 31373"/>
            </a:avLst>
          </a:prstGeom>
          <a:solidFill>
            <a:schemeClr val="accent1"/>
          </a:solidFill>
          <a:ln w="9525">
            <a:solidFill>
              <a:schemeClr val="tx1"/>
            </a:solidFill>
            <a:miter lim="800000"/>
            <a:headEnd/>
            <a:tailEnd/>
          </a:ln>
        </p:spPr>
        <p:txBody>
          <a:bodyPr wrap="none" anchor="ctr"/>
          <a:lstStyle/>
          <a:p>
            <a:pPr eaLnBrk="1" hangingPunct="1"/>
            <a:endParaRPr lang="cs-CZ" altLang="cs-CZ"/>
          </a:p>
        </p:txBody>
      </p:sp>
    </p:spTree>
    <p:extLst>
      <p:ext uri="{BB962C8B-B14F-4D97-AF65-F5344CB8AC3E}">
        <p14:creationId xmlns:p14="http://schemas.microsoft.com/office/powerpoint/2010/main" val="3409847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539750" y="1268413"/>
            <a:ext cx="8280400" cy="3168650"/>
          </a:xfrm>
        </p:spPr>
        <p:txBody>
          <a:bodyPr>
            <a:normAutofit lnSpcReduction="10000"/>
          </a:bodyPr>
          <a:lstStyle/>
          <a:p>
            <a:r>
              <a:rPr lang="en-US" dirty="0"/>
              <a:t>Basic principle of </a:t>
            </a:r>
            <a:r>
              <a:rPr lang="cs-CZ" dirty="0" err="1" smtClean="0"/>
              <a:t>ultrasound</a:t>
            </a:r>
            <a:r>
              <a:rPr lang="cs-CZ" dirty="0" smtClean="0"/>
              <a:t> </a:t>
            </a:r>
            <a:r>
              <a:rPr lang="en-US" dirty="0" smtClean="0"/>
              <a:t>image </a:t>
            </a:r>
            <a:r>
              <a:rPr lang="en-US" dirty="0"/>
              <a:t>creation - reflections of </a:t>
            </a:r>
            <a:r>
              <a:rPr lang="cs-CZ" dirty="0" err="1" smtClean="0"/>
              <a:t>ultrasound</a:t>
            </a:r>
            <a:r>
              <a:rPr lang="en-US" dirty="0" smtClean="0"/>
              <a:t> </a:t>
            </a:r>
            <a:r>
              <a:rPr lang="en-US" dirty="0"/>
              <a:t>waves on the interface of </a:t>
            </a:r>
            <a:r>
              <a:rPr lang="en-US" dirty="0" smtClean="0"/>
              <a:t>two</a:t>
            </a:r>
            <a:r>
              <a:rPr lang="cs-CZ" dirty="0" smtClean="0"/>
              <a:t> </a:t>
            </a:r>
            <a:r>
              <a:rPr lang="cs-CZ" dirty="0" err="1" smtClean="0"/>
              <a:t>different</a:t>
            </a:r>
            <a:r>
              <a:rPr lang="en-US" dirty="0" smtClean="0"/>
              <a:t> </a:t>
            </a:r>
            <a:r>
              <a:rPr lang="en-US" dirty="0"/>
              <a:t>environments with different acoustic impedance</a:t>
            </a:r>
            <a:r>
              <a:rPr lang="en-US" dirty="0" smtClean="0"/>
              <a:t>.</a:t>
            </a:r>
            <a:endParaRPr lang="cs-CZ" dirty="0" smtClean="0"/>
          </a:p>
          <a:p>
            <a:endParaRPr lang="cs-CZ" altLang="cs-CZ" dirty="0" smtClean="0"/>
          </a:p>
          <a:p>
            <a:r>
              <a:rPr lang="en-US" dirty="0"/>
              <a:t>Reflections (</a:t>
            </a:r>
            <a:r>
              <a:rPr lang="en-US" dirty="0" err="1" smtClean="0"/>
              <a:t>ech</a:t>
            </a:r>
            <a:r>
              <a:rPr lang="cs-CZ" dirty="0" smtClean="0"/>
              <a:t>os</a:t>
            </a:r>
            <a:r>
              <a:rPr lang="en-US" dirty="0" smtClean="0"/>
              <a:t>) </a:t>
            </a:r>
            <a:r>
              <a:rPr lang="en-US" dirty="0"/>
              <a:t>can be displayed in a 2D image, the reflected energy intensity is expressed on a gray scale (the </a:t>
            </a:r>
            <a:r>
              <a:rPr lang="en-US" dirty="0" smtClean="0"/>
              <a:t>strongest</a:t>
            </a:r>
            <a:r>
              <a:rPr lang="cs-CZ" dirty="0" smtClean="0"/>
              <a:t> =</a:t>
            </a:r>
            <a:r>
              <a:rPr lang="en-US" dirty="0" smtClean="0"/>
              <a:t> lightest)</a:t>
            </a:r>
            <a:r>
              <a:rPr lang="en-US" dirty="0"/>
              <a:t/>
            </a:r>
            <a:br>
              <a:rPr lang="en-US" dirty="0"/>
            </a:br>
            <a:r>
              <a:rPr lang="en-US" dirty="0"/>
              <a:t>.</a:t>
            </a:r>
            <a:endParaRPr lang="cs-CZ" altLang="cs-CZ" dirty="0" smtClean="0"/>
          </a:p>
        </p:txBody>
      </p:sp>
    </p:spTree>
    <p:extLst>
      <p:ext uri="{BB962C8B-B14F-4D97-AF65-F5344CB8AC3E}">
        <p14:creationId xmlns:p14="http://schemas.microsoft.com/office/powerpoint/2010/main" val="363840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67544" y="260648"/>
            <a:ext cx="7467600" cy="1143000"/>
          </a:xfrm>
        </p:spPr>
        <p:txBody>
          <a:bodyPr/>
          <a:lstStyle/>
          <a:p>
            <a:pPr eaLnBrk="1" hangingPunct="1"/>
            <a:r>
              <a:rPr lang="cs-CZ" altLang="cs-CZ" dirty="0" smtClean="0"/>
              <a:t>Puls </a:t>
            </a:r>
            <a:r>
              <a:rPr lang="cs-CZ" altLang="cs-CZ" dirty="0" err="1" smtClean="0"/>
              <a:t>ultrasound</a:t>
            </a:r>
            <a:endParaRPr lang="en-US" altLang="cs-CZ" dirty="0" smtClean="0"/>
          </a:p>
        </p:txBody>
      </p:sp>
      <p:sp>
        <p:nvSpPr>
          <p:cNvPr id="29699" name="Freeform 3"/>
          <p:cNvSpPr>
            <a:spLocks/>
          </p:cNvSpPr>
          <p:nvPr/>
        </p:nvSpPr>
        <p:spPr bwMode="auto">
          <a:xfrm>
            <a:off x="323850" y="1965325"/>
            <a:ext cx="5380038" cy="3825875"/>
          </a:xfrm>
          <a:custGeom>
            <a:avLst/>
            <a:gdLst>
              <a:gd name="T0" fmla="*/ 0 w 4284"/>
              <a:gd name="T1" fmla="*/ 2147483646 h 3047"/>
              <a:gd name="T2" fmla="*/ 0 w 4284"/>
              <a:gd name="T3" fmla="*/ 2147483646 h 3047"/>
              <a:gd name="T4" fmla="*/ 2147483646 w 4284"/>
              <a:gd name="T5" fmla="*/ 2147483646 h 3047"/>
              <a:gd name="T6" fmla="*/ 2147483646 w 4284"/>
              <a:gd name="T7" fmla="*/ 2147483646 h 3047"/>
              <a:gd name="T8" fmla="*/ 2147483646 w 4284"/>
              <a:gd name="T9" fmla="*/ 2147483646 h 3047"/>
              <a:gd name="T10" fmla="*/ 2147483646 w 4284"/>
              <a:gd name="T11" fmla="*/ 2147483646 h 3047"/>
              <a:gd name="T12" fmla="*/ 2147483646 w 4284"/>
              <a:gd name="T13" fmla="*/ 2147483646 h 3047"/>
              <a:gd name="T14" fmla="*/ 2147483646 w 4284"/>
              <a:gd name="T15" fmla="*/ 2147483646 h 3047"/>
              <a:gd name="T16" fmla="*/ 2147483646 w 4284"/>
              <a:gd name="T17" fmla="*/ 2147483646 h 3047"/>
              <a:gd name="T18" fmla="*/ 2147483646 w 4284"/>
              <a:gd name="T19" fmla="*/ 2147483646 h 3047"/>
              <a:gd name="T20" fmla="*/ 2147483646 w 4284"/>
              <a:gd name="T21" fmla="*/ 2147483646 h 3047"/>
              <a:gd name="T22" fmla="*/ 2147483646 w 4284"/>
              <a:gd name="T23" fmla="*/ 2147483646 h 3047"/>
              <a:gd name="T24" fmla="*/ 2147483646 w 4284"/>
              <a:gd name="T25" fmla="*/ 2147483646 h 3047"/>
              <a:gd name="T26" fmla="*/ 2147483646 w 4284"/>
              <a:gd name="T27" fmla="*/ 2147483646 h 3047"/>
              <a:gd name="T28" fmla="*/ 2147483646 w 4284"/>
              <a:gd name="T29" fmla="*/ 2147483646 h 3047"/>
              <a:gd name="T30" fmla="*/ 2147483646 w 4284"/>
              <a:gd name="T31" fmla="*/ 2147483646 h 3047"/>
              <a:gd name="T32" fmla="*/ 2147483646 w 4284"/>
              <a:gd name="T33" fmla="*/ 2147483646 h 3047"/>
              <a:gd name="T34" fmla="*/ 2147483646 w 4284"/>
              <a:gd name="T35" fmla="*/ 2147483646 h 3047"/>
              <a:gd name="T36" fmla="*/ 2147483646 w 4284"/>
              <a:gd name="T37" fmla="*/ 2147483646 h 3047"/>
              <a:gd name="T38" fmla="*/ 2147483646 w 4284"/>
              <a:gd name="T39" fmla="*/ 2147483646 h 3047"/>
              <a:gd name="T40" fmla="*/ 2147483646 w 4284"/>
              <a:gd name="T41" fmla="*/ 2147483646 h 3047"/>
              <a:gd name="T42" fmla="*/ 2147483646 w 4284"/>
              <a:gd name="T43" fmla="*/ 2147483646 h 3047"/>
              <a:gd name="T44" fmla="*/ 2147483646 w 4284"/>
              <a:gd name="T45" fmla="*/ 2147483646 h 3047"/>
              <a:gd name="T46" fmla="*/ 2147483646 w 4284"/>
              <a:gd name="T47" fmla="*/ 2147483646 h 3047"/>
              <a:gd name="T48" fmla="*/ 2147483646 w 4284"/>
              <a:gd name="T49" fmla="*/ 2147483646 h 3047"/>
              <a:gd name="T50" fmla="*/ 2147483646 w 4284"/>
              <a:gd name="T51" fmla="*/ 0 h 3047"/>
              <a:gd name="T52" fmla="*/ 2147483646 w 4284"/>
              <a:gd name="T53" fmla="*/ 2147483646 h 3047"/>
              <a:gd name="T54" fmla="*/ 0 w 4284"/>
              <a:gd name="T55" fmla="*/ 2147483646 h 3047"/>
              <a:gd name="T56" fmla="*/ 0 w 4284"/>
              <a:gd name="T57" fmla="*/ 2147483646 h 30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84"/>
              <a:gd name="T88" fmla="*/ 0 h 3047"/>
              <a:gd name="T89" fmla="*/ 4284 w 4284"/>
              <a:gd name="T90" fmla="*/ 3047 h 30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84" h="3047">
                <a:moveTo>
                  <a:pt x="0" y="2165"/>
                </a:moveTo>
                <a:lnTo>
                  <a:pt x="0" y="2174"/>
                </a:lnTo>
                <a:lnTo>
                  <a:pt x="250" y="2381"/>
                </a:lnTo>
                <a:lnTo>
                  <a:pt x="408" y="2511"/>
                </a:lnTo>
                <a:lnTo>
                  <a:pt x="520" y="2587"/>
                </a:lnTo>
                <a:lnTo>
                  <a:pt x="696" y="2681"/>
                </a:lnTo>
                <a:lnTo>
                  <a:pt x="834" y="2765"/>
                </a:lnTo>
                <a:lnTo>
                  <a:pt x="1020" y="2830"/>
                </a:lnTo>
                <a:lnTo>
                  <a:pt x="1187" y="2896"/>
                </a:lnTo>
                <a:lnTo>
                  <a:pt x="1401" y="2943"/>
                </a:lnTo>
                <a:lnTo>
                  <a:pt x="1594" y="2998"/>
                </a:lnTo>
                <a:lnTo>
                  <a:pt x="1873" y="3017"/>
                </a:lnTo>
                <a:lnTo>
                  <a:pt x="2114" y="3046"/>
                </a:lnTo>
                <a:lnTo>
                  <a:pt x="2346" y="3035"/>
                </a:lnTo>
                <a:lnTo>
                  <a:pt x="2560" y="3027"/>
                </a:lnTo>
                <a:lnTo>
                  <a:pt x="2800" y="2989"/>
                </a:lnTo>
                <a:lnTo>
                  <a:pt x="2967" y="2943"/>
                </a:lnTo>
                <a:lnTo>
                  <a:pt x="3227" y="2859"/>
                </a:lnTo>
                <a:lnTo>
                  <a:pt x="3385" y="2792"/>
                </a:lnTo>
                <a:lnTo>
                  <a:pt x="3597" y="2689"/>
                </a:lnTo>
                <a:lnTo>
                  <a:pt x="3765" y="2587"/>
                </a:lnTo>
                <a:lnTo>
                  <a:pt x="3913" y="2474"/>
                </a:lnTo>
                <a:lnTo>
                  <a:pt x="4061" y="2381"/>
                </a:lnTo>
                <a:lnTo>
                  <a:pt x="4182" y="2268"/>
                </a:lnTo>
                <a:lnTo>
                  <a:pt x="4283" y="2174"/>
                </a:lnTo>
                <a:lnTo>
                  <a:pt x="2133" y="0"/>
                </a:lnTo>
                <a:lnTo>
                  <a:pt x="9" y="2165"/>
                </a:lnTo>
                <a:lnTo>
                  <a:pt x="0" y="2165"/>
                </a:lnTo>
              </a:path>
            </a:pathLst>
          </a:cu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endParaRPr lang="en-US"/>
          </a:p>
        </p:txBody>
      </p:sp>
      <p:sp>
        <p:nvSpPr>
          <p:cNvPr id="29700" name="Freeform 4"/>
          <p:cNvSpPr>
            <a:spLocks/>
          </p:cNvSpPr>
          <p:nvPr/>
        </p:nvSpPr>
        <p:spPr bwMode="auto">
          <a:xfrm>
            <a:off x="2046288" y="2951163"/>
            <a:ext cx="1939925" cy="319087"/>
          </a:xfrm>
          <a:custGeom>
            <a:avLst/>
            <a:gdLst>
              <a:gd name="T0" fmla="*/ 2147483646 w 1467"/>
              <a:gd name="T1" fmla="*/ 2147483646 h 322"/>
              <a:gd name="T2" fmla="*/ 2147483646 w 1467"/>
              <a:gd name="T3" fmla="*/ 2147483646 h 322"/>
              <a:gd name="T4" fmla="*/ 2147483646 w 1467"/>
              <a:gd name="T5" fmla="*/ 2147483646 h 322"/>
              <a:gd name="T6" fmla="*/ 2147483646 w 1467"/>
              <a:gd name="T7" fmla="*/ 2147483646 h 322"/>
              <a:gd name="T8" fmla="*/ 2147483646 w 1467"/>
              <a:gd name="T9" fmla="*/ 2147483646 h 322"/>
              <a:gd name="T10" fmla="*/ 2147483646 w 1467"/>
              <a:gd name="T11" fmla="*/ 2147483646 h 322"/>
              <a:gd name="T12" fmla="*/ 2147483646 w 1467"/>
              <a:gd name="T13" fmla="*/ 2147483646 h 322"/>
              <a:gd name="T14" fmla="*/ 2147483646 w 1467"/>
              <a:gd name="T15" fmla="*/ 2147483646 h 322"/>
              <a:gd name="T16" fmla="*/ 2147483646 w 1467"/>
              <a:gd name="T17" fmla="*/ 2147483646 h 322"/>
              <a:gd name="T18" fmla="*/ 2147483646 w 1467"/>
              <a:gd name="T19" fmla="*/ 2147483646 h 322"/>
              <a:gd name="T20" fmla="*/ 2147483646 w 1467"/>
              <a:gd name="T21" fmla="*/ 2147483646 h 322"/>
              <a:gd name="T22" fmla="*/ 2147483646 w 1467"/>
              <a:gd name="T23" fmla="*/ 2147483646 h 322"/>
              <a:gd name="T24" fmla="*/ 2147483646 w 1467"/>
              <a:gd name="T25" fmla="*/ 2147483646 h 322"/>
              <a:gd name="T26" fmla="*/ 2147483646 w 1467"/>
              <a:gd name="T27" fmla="*/ 2147483646 h 322"/>
              <a:gd name="T28" fmla="*/ 2147483646 w 1467"/>
              <a:gd name="T29" fmla="*/ 2147483646 h 322"/>
              <a:gd name="T30" fmla="*/ 2147483646 w 1467"/>
              <a:gd name="T31" fmla="*/ 2147483646 h 322"/>
              <a:gd name="T32" fmla="*/ 2147483646 w 1467"/>
              <a:gd name="T33" fmla="*/ 2147483646 h 322"/>
              <a:gd name="T34" fmla="*/ 2147483646 w 1467"/>
              <a:gd name="T35" fmla="*/ 2147483646 h 322"/>
              <a:gd name="T36" fmla="*/ 2147483646 w 1467"/>
              <a:gd name="T37" fmla="*/ 2147483646 h 322"/>
              <a:gd name="T38" fmla="*/ 2147483646 w 1467"/>
              <a:gd name="T39" fmla="*/ 2147483646 h 322"/>
              <a:gd name="T40" fmla="*/ 2147483646 w 1467"/>
              <a:gd name="T41" fmla="*/ 2147483646 h 322"/>
              <a:gd name="T42" fmla="*/ 2147483646 w 1467"/>
              <a:gd name="T43" fmla="*/ 2147483646 h 322"/>
              <a:gd name="T44" fmla="*/ 2147483646 w 1467"/>
              <a:gd name="T45" fmla="*/ 2147483646 h 322"/>
              <a:gd name="T46" fmla="*/ 2147483646 w 1467"/>
              <a:gd name="T47" fmla="*/ 2147483646 h 322"/>
              <a:gd name="T48" fmla="*/ 2147483646 w 1467"/>
              <a:gd name="T49" fmla="*/ 2147483646 h 322"/>
              <a:gd name="T50" fmla="*/ 2147483646 w 1467"/>
              <a:gd name="T51" fmla="*/ 2147483646 h 322"/>
              <a:gd name="T52" fmla="*/ 2147483646 w 1467"/>
              <a:gd name="T53" fmla="*/ 2147483646 h 322"/>
              <a:gd name="T54" fmla="*/ 2147483646 w 1467"/>
              <a:gd name="T55" fmla="*/ 2147483646 h 322"/>
              <a:gd name="T56" fmla="*/ 2147483646 w 1467"/>
              <a:gd name="T57" fmla="*/ 2147483646 h 322"/>
              <a:gd name="T58" fmla="*/ 2147483646 w 1467"/>
              <a:gd name="T59" fmla="*/ 2147483646 h 322"/>
              <a:gd name="T60" fmla="*/ 2147483646 w 1467"/>
              <a:gd name="T61" fmla="*/ 2147483646 h 322"/>
              <a:gd name="T62" fmla="*/ 2147483646 w 1467"/>
              <a:gd name="T63" fmla="*/ 2147483646 h 3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7"/>
              <a:gd name="T97" fmla="*/ 0 h 322"/>
              <a:gd name="T98" fmla="*/ 1467 w 1467"/>
              <a:gd name="T99" fmla="*/ 322 h 3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7" h="322">
                <a:moveTo>
                  <a:pt x="0" y="23"/>
                </a:moveTo>
                <a:lnTo>
                  <a:pt x="3" y="25"/>
                </a:lnTo>
                <a:lnTo>
                  <a:pt x="11" y="31"/>
                </a:lnTo>
                <a:lnTo>
                  <a:pt x="24" y="41"/>
                </a:lnTo>
                <a:lnTo>
                  <a:pt x="41" y="52"/>
                </a:lnTo>
                <a:lnTo>
                  <a:pt x="61" y="67"/>
                </a:lnTo>
                <a:lnTo>
                  <a:pt x="86" y="83"/>
                </a:lnTo>
                <a:lnTo>
                  <a:pt x="112" y="100"/>
                </a:lnTo>
                <a:lnTo>
                  <a:pt x="141" y="118"/>
                </a:lnTo>
                <a:lnTo>
                  <a:pt x="169" y="137"/>
                </a:lnTo>
                <a:lnTo>
                  <a:pt x="199" y="156"/>
                </a:lnTo>
                <a:lnTo>
                  <a:pt x="228" y="175"/>
                </a:lnTo>
                <a:lnTo>
                  <a:pt x="258" y="192"/>
                </a:lnTo>
                <a:lnTo>
                  <a:pt x="286" y="208"/>
                </a:lnTo>
                <a:lnTo>
                  <a:pt x="311" y="221"/>
                </a:lnTo>
                <a:lnTo>
                  <a:pt x="334" y="233"/>
                </a:lnTo>
                <a:lnTo>
                  <a:pt x="355" y="240"/>
                </a:lnTo>
                <a:lnTo>
                  <a:pt x="372" y="248"/>
                </a:lnTo>
                <a:lnTo>
                  <a:pt x="393" y="255"/>
                </a:lnTo>
                <a:lnTo>
                  <a:pt x="415" y="263"/>
                </a:lnTo>
                <a:lnTo>
                  <a:pt x="440" y="269"/>
                </a:lnTo>
                <a:lnTo>
                  <a:pt x="465" y="277"/>
                </a:lnTo>
                <a:lnTo>
                  <a:pt x="491" y="283"/>
                </a:lnTo>
                <a:lnTo>
                  <a:pt x="518" y="289"/>
                </a:lnTo>
                <a:lnTo>
                  <a:pt x="547" y="295"/>
                </a:lnTo>
                <a:lnTo>
                  <a:pt x="574" y="301"/>
                </a:lnTo>
                <a:lnTo>
                  <a:pt x="601" y="306"/>
                </a:lnTo>
                <a:lnTo>
                  <a:pt x="628" y="311"/>
                </a:lnTo>
                <a:lnTo>
                  <a:pt x="655" y="314"/>
                </a:lnTo>
                <a:lnTo>
                  <a:pt x="678" y="318"/>
                </a:lnTo>
                <a:lnTo>
                  <a:pt x="703" y="320"/>
                </a:lnTo>
                <a:lnTo>
                  <a:pt x="724" y="321"/>
                </a:lnTo>
                <a:lnTo>
                  <a:pt x="744" y="321"/>
                </a:lnTo>
                <a:lnTo>
                  <a:pt x="765" y="320"/>
                </a:lnTo>
                <a:lnTo>
                  <a:pt x="788" y="318"/>
                </a:lnTo>
                <a:lnTo>
                  <a:pt x="812" y="315"/>
                </a:lnTo>
                <a:lnTo>
                  <a:pt x="840" y="311"/>
                </a:lnTo>
                <a:lnTo>
                  <a:pt x="867" y="305"/>
                </a:lnTo>
                <a:lnTo>
                  <a:pt x="895" y="299"/>
                </a:lnTo>
                <a:lnTo>
                  <a:pt x="924" y="292"/>
                </a:lnTo>
                <a:lnTo>
                  <a:pt x="954" y="284"/>
                </a:lnTo>
                <a:lnTo>
                  <a:pt x="982" y="277"/>
                </a:lnTo>
                <a:lnTo>
                  <a:pt x="1011" y="269"/>
                </a:lnTo>
                <a:lnTo>
                  <a:pt x="1038" y="262"/>
                </a:lnTo>
                <a:lnTo>
                  <a:pt x="1066" y="252"/>
                </a:lnTo>
                <a:lnTo>
                  <a:pt x="1090" y="245"/>
                </a:lnTo>
                <a:lnTo>
                  <a:pt x="1114" y="235"/>
                </a:lnTo>
                <a:lnTo>
                  <a:pt x="1136" y="227"/>
                </a:lnTo>
                <a:lnTo>
                  <a:pt x="1156" y="217"/>
                </a:lnTo>
                <a:lnTo>
                  <a:pt x="1173" y="209"/>
                </a:lnTo>
                <a:lnTo>
                  <a:pt x="1194" y="197"/>
                </a:lnTo>
                <a:lnTo>
                  <a:pt x="1216" y="184"/>
                </a:lnTo>
                <a:lnTo>
                  <a:pt x="1240" y="168"/>
                </a:lnTo>
                <a:lnTo>
                  <a:pt x="1264" y="151"/>
                </a:lnTo>
                <a:lnTo>
                  <a:pt x="1291" y="132"/>
                </a:lnTo>
                <a:lnTo>
                  <a:pt x="1316" y="114"/>
                </a:lnTo>
                <a:lnTo>
                  <a:pt x="1342" y="95"/>
                </a:lnTo>
                <a:lnTo>
                  <a:pt x="1366" y="77"/>
                </a:lnTo>
                <a:lnTo>
                  <a:pt x="1389" y="59"/>
                </a:lnTo>
                <a:lnTo>
                  <a:pt x="1410" y="44"/>
                </a:lnTo>
                <a:lnTo>
                  <a:pt x="1429" y="29"/>
                </a:lnTo>
                <a:lnTo>
                  <a:pt x="1444" y="18"/>
                </a:lnTo>
                <a:lnTo>
                  <a:pt x="1455" y="8"/>
                </a:lnTo>
                <a:lnTo>
                  <a:pt x="1463" y="3"/>
                </a:lnTo>
                <a:lnTo>
                  <a:pt x="1466" y="0"/>
                </a:lnTo>
              </a:path>
            </a:pathLst>
          </a:custGeom>
          <a:noFill/>
          <a:ln w="38100" cap="flat" cmpd="sng">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1" name="Freeform 5"/>
          <p:cNvSpPr>
            <a:spLocks/>
          </p:cNvSpPr>
          <p:nvPr/>
        </p:nvSpPr>
        <p:spPr bwMode="auto">
          <a:xfrm>
            <a:off x="1138238" y="3913188"/>
            <a:ext cx="3757612" cy="609600"/>
          </a:xfrm>
          <a:custGeom>
            <a:avLst/>
            <a:gdLst>
              <a:gd name="T0" fmla="*/ 2147483646 w 1467"/>
              <a:gd name="T1" fmla="*/ 2147483646 h 322"/>
              <a:gd name="T2" fmla="*/ 2147483646 w 1467"/>
              <a:gd name="T3" fmla="*/ 2147483646 h 322"/>
              <a:gd name="T4" fmla="*/ 2147483646 w 1467"/>
              <a:gd name="T5" fmla="*/ 2147483646 h 322"/>
              <a:gd name="T6" fmla="*/ 2147483646 w 1467"/>
              <a:gd name="T7" fmla="*/ 2147483646 h 322"/>
              <a:gd name="T8" fmla="*/ 2147483646 w 1467"/>
              <a:gd name="T9" fmla="*/ 2147483646 h 322"/>
              <a:gd name="T10" fmla="*/ 2147483646 w 1467"/>
              <a:gd name="T11" fmla="*/ 2147483646 h 322"/>
              <a:gd name="T12" fmla="*/ 2147483646 w 1467"/>
              <a:gd name="T13" fmla="*/ 2147483646 h 322"/>
              <a:gd name="T14" fmla="*/ 2147483646 w 1467"/>
              <a:gd name="T15" fmla="*/ 2147483646 h 322"/>
              <a:gd name="T16" fmla="*/ 2147483646 w 1467"/>
              <a:gd name="T17" fmla="*/ 2147483646 h 322"/>
              <a:gd name="T18" fmla="*/ 2147483646 w 1467"/>
              <a:gd name="T19" fmla="*/ 2147483646 h 322"/>
              <a:gd name="T20" fmla="*/ 2147483646 w 1467"/>
              <a:gd name="T21" fmla="*/ 2147483646 h 322"/>
              <a:gd name="T22" fmla="*/ 2147483646 w 1467"/>
              <a:gd name="T23" fmla="*/ 2147483646 h 322"/>
              <a:gd name="T24" fmla="*/ 2147483646 w 1467"/>
              <a:gd name="T25" fmla="*/ 2147483646 h 322"/>
              <a:gd name="T26" fmla="*/ 2147483646 w 1467"/>
              <a:gd name="T27" fmla="*/ 2147483646 h 322"/>
              <a:gd name="T28" fmla="*/ 2147483646 w 1467"/>
              <a:gd name="T29" fmla="*/ 2147483646 h 322"/>
              <a:gd name="T30" fmla="*/ 2147483646 w 1467"/>
              <a:gd name="T31" fmla="*/ 2147483646 h 322"/>
              <a:gd name="T32" fmla="*/ 2147483646 w 1467"/>
              <a:gd name="T33" fmla="*/ 2147483646 h 322"/>
              <a:gd name="T34" fmla="*/ 2147483646 w 1467"/>
              <a:gd name="T35" fmla="*/ 2147483646 h 322"/>
              <a:gd name="T36" fmla="*/ 2147483646 w 1467"/>
              <a:gd name="T37" fmla="*/ 2147483646 h 322"/>
              <a:gd name="T38" fmla="*/ 2147483646 w 1467"/>
              <a:gd name="T39" fmla="*/ 2147483646 h 322"/>
              <a:gd name="T40" fmla="*/ 2147483646 w 1467"/>
              <a:gd name="T41" fmla="*/ 2147483646 h 322"/>
              <a:gd name="T42" fmla="*/ 2147483646 w 1467"/>
              <a:gd name="T43" fmla="*/ 2147483646 h 322"/>
              <a:gd name="T44" fmla="*/ 2147483646 w 1467"/>
              <a:gd name="T45" fmla="*/ 2147483646 h 322"/>
              <a:gd name="T46" fmla="*/ 2147483646 w 1467"/>
              <a:gd name="T47" fmla="*/ 2147483646 h 322"/>
              <a:gd name="T48" fmla="*/ 2147483646 w 1467"/>
              <a:gd name="T49" fmla="*/ 2147483646 h 322"/>
              <a:gd name="T50" fmla="*/ 2147483646 w 1467"/>
              <a:gd name="T51" fmla="*/ 2147483646 h 322"/>
              <a:gd name="T52" fmla="*/ 2147483646 w 1467"/>
              <a:gd name="T53" fmla="*/ 2147483646 h 322"/>
              <a:gd name="T54" fmla="*/ 2147483646 w 1467"/>
              <a:gd name="T55" fmla="*/ 2147483646 h 322"/>
              <a:gd name="T56" fmla="*/ 2147483646 w 1467"/>
              <a:gd name="T57" fmla="*/ 2147483646 h 322"/>
              <a:gd name="T58" fmla="*/ 2147483646 w 1467"/>
              <a:gd name="T59" fmla="*/ 2147483646 h 322"/>
              <a:gd name="T60" fmla="*/ 2147483646 w 1467"/>
              <a:gd name="T61" fmla="*/ 2147483646 h 322"/>
              <a:gd name="T62" fmla="*/ 2147483646 w 1467"/>
              <a:gd name="T63" fmla="*/ 2147483646 h 3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7"/>
              <a:gd name="T97" fmla="*/ 0 h 322"/>
              <a:gd name="T98" fmla="*/ 1467 w 1467"/>
              <a:gd name="T99" fmla="*/ 322 h 3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7" h="322">
                <a:moveTo>
                  <a:pt x="0" y="23"/>
                </a:moveTo>
                <a:lnTo>
                  <a:pt x="3" y="25"/>
                </a:lnTo>
                <a:lnTo>
                  <a:pt x="11" y="31"/>
                </a:lnTo>
                <a:lnTo>
                  <a:pt x="24" y="41"/>
                </a:lnTo>
                <a:lnTo>
                  <a:pt x="41" y="52"/>
                </a:lnTo>
                <a:lnTo>
                  <a:pt x="61" y="67"/>
                </a:lnTo>
                <a:lnTo>
                  <a:pt x="86" y="83"/>
                </a:lnTo>
                <a:lnTo>
                  <a:pt x="112" y="100"/>
                </a:lnTo>
                <a:lnTo>
                  <a:pt x="141" y="118"/>
                </a:lnTo>
                <a:lnTo>
                  <a:pt x="169" y="137"/>
                </a:lnTo>
                <a:lnTo>
                  <a:pt x="199" y="156"/>
                </a:lnTo>
                <a:lnTo>
                  <a:pt x="228" y="175"/>
                </a:lnTo>
                <a:lnTo>
                  <a:pt x="258" y="192"/>
                </a:lnTo>
                <a:lnTo>
                  <a:pt x="286" y="208"/>
                </a:lnTo>
                <a:lnTo>
                  <a:pt x="311" y="221"/>
                </a:lnTo>
                <a:lnTo>
                  <a:pt x="334" y="233"/>
                </a:lnTo>
                <a:lnTo>
                  <a:pt x="355" y="240"/>
                </a:lnTo>
                <a:lnTo>
                  <a:pt x="372" y="248"/>
                </a:lnTo>
                <a:lnTo>
                  <a:pt x="393" y="255"/>
                </a:lnTo>
                <a:lnTo>
                  <a:pt x="415" y="263"/>
                </a:lnTo>
                <a:lnTo>
                  <a:pt x="440" y="269"/>
                </a:lnTo>
                <a:lnTo>
                  <a:pt x="465" y="277"/>
                </a:lnTo>
                <a:lnTo>
                  <a:pt x="491" y="283"/>
                </a:lnTo>
                <a:lnTo>
                  <a:pt x="518" y="289"/>
                </a:lnTo>
                <a:lnTo>
                  <a:pt x="547" y="295"/>
                </a:lnTo>
                <a:lnTo>
                  <a:pt x="574" y="301"/>
                </a:lnTo>
                <a:lnTo>
                  <a:pt x="601" y="306"/>
                </a:lnTo>
                <a:lnTo>
                  <a:pt x="628" y="311"/>
                </a:lnTo>
                <a:lnTo>
                  <a:pt x="655" y="314"/>
                </a:lnTo>
                <a:lnTo>
                  <a:pt x="678" y="318"/>
                </a:lnTo>
                <a:lnTo>
                  <a:pt x="703" y="320"/>
                </a:lnTo>
                <a:lnTo>
                  <a:pt x="724" y="321"/>
                </a:lnTo>
                <a:lnTo>
                  <a:pt x="744" y="321"/>
                </a:lnTo>
                <a:lnTo>
                  <a:pt x="765" y="320"/>
                </a:lnTo>
                <a:lnTo>
                  <a:pt x="788" y="318"/>
                </a:lnTo>
                <a:lnTo>
                  <a:pt x="812" y="315"/>
                </a:lnTo>
                <a:lnTo>
                  <a:pt x="840" y="311"/>
                </a:lnTo>
                <a:lnTo>
                  <a:pt x="867" y="305"/>
                </a:lnTo>
                <a:lnTo>
                  <a:pt x="895" y="299"/>
                </a:lnTo>
                <a:lnTo>
                  <a:pt x="924" y="292"/>
                </a:lnTo>
                <a:lnTo>
                  <a:pt x="954" y="284"/>
                </a:lnTo>
                <a:lnTo>
                  <a:pt x="982" y="277"/>
                </a:lnTo>
                <a:lnTo>
                  <a:pt x="1011" y="269"/>
                </a:lnTo>
                <a:lnTo>
                  <a:pt x="1038" y="262"/>
                </a:lnTo>
                <a:lnTo>
                  <a:pt x="1066" y="252"/>
                </a:lnTo>
                <a:lnTo>
                  <a:pt x="1090" y="245"/>
                </a:lnTo>
                <a:lnTo>
                  <a:pt x="1114" y="235"/>
                </a:lnTo>
                <a:lnTo>
                  <a:pt x="1136" y="227"/>
                </a:lnTo>
                <a:lnTo>
                  <a:pt x="1156" y="217"/>
                </a:lnTo>
                <a:lnTo>
                  <a:pt x="1173" y="209"/>
                </a:lnTo>
                <a:lnTo>
                  <a:pt x="1194" y="197"/>
                </a:lnTo>
                <a:lnTo>
                  <a:pt x="1216" y="184"/>
                </a:lnTo>
                <a:lnTo>
                  <a:pt x="1240" y="168"/>
                </a:lnTo>
                <a:lnTo>
                  <a:pt x="1264" y="151"/>
                </a:lnTo>
                <a:lnTo>
                  <a:pt x="1291" y="132"/>
                </a:lnTo>
                <a:lnTo>
                  <a:pt x="1316" y="114"/>
                </a:lnTo>
                <a:lnTo>
                  <a:pt x="1342" y="95"/>
                </a:lnTo>
                <a:lnTo>
                  <a:pt x="1366" y="77"/>
                </a:lnTo>
                <a:lnTo>
                  <a:pt x="1389" y="59"/>
                </a:lnTo>
                <a:lnTo>
                  <a:pt x="1410" y="44"/>
                </a:lnTo>
                <a:lnTo>
                  <a:pt x="1429" y="29"/>
                </a:lnTo>
                <a:lnTo>
                  <a:pt x="1444" y="18"/>
                </a:lnTo>
                <a:lnTo>
                  <a:pt x="1455" y="8"/>
                </a:lnTo>
                <a:lnTo>
                  <a:pt x="1463" y="3"/>
                </a:lnTo>
                <a:lnTo>
                  <a:pt x="1466" y="0"/>
                </a:lnTo>
              </a:path>
            </a:pathLst>
          </a:custGeom>
          <a:noFill/>
          <a:ln w="38100" cap="flat" cmpd="sng">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3238" name="Line 6"/>
          <p:cNvSpPr>
            <a:spLocks noChangeShapeType="1"/>
          </p:cNvSpPr>
          <p:nvPr/>
        </p:nvSpPr>
        <p:spPr bwMode="auto">
          <a:xfrm flipH="1">
            <a:off x="1447800" y="2003425"/>
            <a:ext cx="1555750" cy="346710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3239" name="Line 7"/>
          <p:cNvSpPr>
            <a:spLocks noChangeShapeType="1"/>
          </p:cNvSpPr>
          <p:nvPr/>
        </p:nvSpPr>
        <p:spPr bwMode="auto">
          <a:xfrm flipH="1">
            <a:off x="1066800" y="1965325"/>
            <a:ext cx="1905000" cy="198120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3240" name="Line 8"/>
          <p:cNvSpPr>
            <a:spLocks noChangeShapeType="1"/>
          </p:cNvSpPr>
          <p:nvPr/>
        </p:nvSpPr>
        <p:spPr bwMode="auto">
          <a:xfrm flipH="1">
            <a:off x="304800" y="1965325"/>
            <a:ext cx="2667000" cy="274320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3241" name="Line 9"/>
          <p:cNvSpPr>
            <a:spLocks noChangeShapeType="1"/>
          </p:cNvSpPr>
          <p:nvPr/>
        </p:nvSpPr>
        <p:spPr bwMode="auto">
          <a:xfrm flipH="1">
            <a:off x="2286000" y="1965325"/>
            <a:ext cx="762000" cy="381000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3242" name="Line 10"/>
          <p:cNvSpPr>
            <a:spLocks noChangeShapeType="1"/>
          </p:cNvSpPr>
          <p:nvPr/>
        </p:nvSpPr>
        <p:spPr bwMode="auto">
          <a:xfrm flipH="1">
            <a:off x="2057400" y="2041525"/>
            <a:ext cx="838200" cy="91440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3243" name="Line 11"/>
          <p:cNvSpPr>
            <a:spLocks noChangeShapeType="1"/>
          </p:cNvSpPr>
          <p:nvPr/>
        </p:nvSpPr>
        <p:spPr bwMode="auto">
          <a:xfrm flipH="1">
            <a:off x="838200" y="1981200"/>
            <a:ext cx="2133600" cy="312420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8" name="Rectangle 12"/>
          <p:cNvSpPr>
            <a:spLocks noGrp="1" noChangeArrowheads="1"/>
          </p:cNvSpPr>
          <p:nvPr>
            <p:ph type="body" idx="1"/>
          </p:nvPr>
        </p:nvSpPr>
        <p:spPr>
          <a:xfrm>
            <a:off x="5724525" y="260649"/>
            <a:ext cx="2952750" cy="6313190"/>
          </a:xfrm>
        </p:spPr>
        <p:txBody>
          <a:bodyPr>
            <a:normAutofit fontScale="92500" lnSpcReduction="20000"/>
          </a:bodyPr>
          <a:lstStyle/>
          <a:p>
            <a:r>
              <a:rPr lang="en-US" sz="2000" dirty="0"/>
              <a:t>The probe sends a wave and detects the </a:t>
            </a:r>
            <a:r>
              <a:rPr lang="en-US" sz="2000" dirty="0" smtClean="0"/>
              <a:t>amplitude</a:t>
            </a:r>
            <a:r>
              <a:rPr lang="cs-CZ" sz="2000" dirty="0" smtClean="0"/>
              <a:t> </a:t>
            </a:r>
            <a:r>
              <a:rPr lang="cs-CZ" sz="2000" dirty="0" err="1" smtClean="0"/>
              <a:t>of</a:t>
            </a:r>
            <a:r>
              <a:rPr lang="en-US" sz="2000" dirty="0" smtClean="0"/>
              <a:t> return</a:t>
            </a:r>
            <a:r>
              <a:rPr lang="cs-CZ" sz="2000" dirty="0" err="1" smtClean="0"/>
              <a:t>ing</a:t>
            </a:r>
            <a:r>
              <a:rPr lang="cs-CZ" sz="2000" dirty="0" smtClean="0"/>
              <a:t> </a:t>
            </a:r>
            <a:r>
              <a:rPr lang="cs-CZ" sz="2000" dirty="0" err="1" smtClean="0"/>
              <a:t>wave</a:t>
            </a:r>
            <a:r>
              <a:rPr lang="en-US" sz="2000" dirty="0" smtClean="0"/>
              <a:t>.</a:t>
            </a:r>
            <a:endParaRPr lang="cs-CZ" sz="2000" dirty="0" smtClean="0"/>
          </a:p>
          <a:p>
            <a:endParaRPr lang="en-US" sz="2000" dirty="0" smtClean="0"/>
          </a:p>
          <a:p>
            <a:pPr>
              <a:lnSpc>
                <a:spcPct val="90000"/>
              </a:lnSpc>
            </a:pPr>
            <a:r>
              <a:rPr lang="en-US" sz="2000" dirty="0"/>
              <a:t>According to the return time, it calculates from which depth the signal was </a:t>
            </a:r>
            <a:r>
              <a:rPr lang="en-US" sz="2000" dirty="0" smtClean="0"/>
              <a:t>reflected</a:t>
            </a:r>
            <a:r>
              <a:rPr lang="cs-CZ" sz="2000" dirty="0" smtClean="0"/>
              <a:t>.</a:t>
            </a:r>
          </a:p>
          <a:p>
            <a:pPr>
              <a:lnSpc>
                <a:spcPct val="90000"/>
              </a:lnSpc>
            </a:pPr>
            <a:endParaRPr lang="cs-CZ" sz="2000" dirty="0" smtClean="0"/>
          </a:p>
          <a:p>
            <a:pPr>
              <a:lnSpc>
                <a:spcPct val="90000"/>
              </a:lnSpc>
            </a:pPr>
            <a:r>
              <a:rPr lang="en-US" sz="2000" dirty="0"/>
              <a:t>Depending on the amplitude, it assigns the </a:t>
            </a:r>
            <a:r>
              <a:rPr lang="en-US" sz="2000" dirty="0" smtClean="0"/>
              <a:t>brightness</a:t>
            </a:r>
            <a:r>
              <a:rPr lang="cs-CZ" sz="2000" dirty="0" smtClean="0"/>
              <a:t> to </a:t>
            </a:r>
            <a:r>
              <a:rPr lang="cs-CZ" sz="2000" dirty="0" err="1" smtClean="0"/>
              <a:t>the</a:t>
            </a:r>
            <a:r>
              <a:rPr lang="en-US" sz="2000" dirty="0" smtClean="0"/>
              <a:t> </a:t>
            </a:r>
            <a:r>
              <a:rPr lang="en-US" sz="2000" dirty="0"/>
              <a:t>point on the </a:t>
            </a:r>
            <a:r>
              <a:rPr lang="en-US" sz="2000" dirty="0" smtClean="0"/>
              <a:t>screen</a:t>
            </a:r>
            <a:endParaRPr lang="cs-CZ" sz="2000" dirty="0" smtClean="0"/>
          </a:p>
          <a:p>
            <a:pPr>
              <a:lnSpc>
                <a:spcPct val="90000"/>
              </a:lnSpc>
            </a:pPr>
            <a:endParaRPr lang="cs-CZ" altLang="cs-CZ" sz="2000" dirty="0" smtClean="0"/>
          </a:p>
          <a:p>
            <a:pPr>
              <a:lnSpc>
                <a:spcPct val="90000"/>
              </a:lnSpc>
            </a:pPr>
            <a:r>
              <a:rPr lang="en-US" sz="2000" dirty="0"/>
              <a:t>The same is repeated several times in the lateral </a:t>
            </a:r>
            <a:r>
              <a:rPr lang="en-US" sz="2000" dirty="0" smtClean="0"/>
              <a:t>direction</a:t>
            </a:r>
            <a:r>
              <a:rPr lang="cs-CZ" sz="2000" dirty="0" smtClean="0"/>
              <a:t> and </a:t>
            </a:r>
            <a:r>
              <a:rPr lang="cs-CZ" sz="2000" dirty="0" err="1" smtClean="0"/>
              <a:t>together</a:t>
            </a:r>
            <a:r>
              <a:rPr lang="cs-CZ" sz="2000" dirty="0" smtClean="0"/>
              <a:t> </a:t>
            </a:r>
            <a:r>
              <a:rPr lang="cs-CZ" sz="2000" dirty="0" err="1" smtClean="0"/>
              <a:t>all</a:t>
            </a:r>
            <a:r>
              <a:rPr lang="cs-CZ" sz="2000" dirty="0" smtClean="0"/>
              <a:t> lines </a:t>
            </a:r>
            <a:r>
              <a:rPr lang="cs-CZ" sz="2000" dirty="0" err="1" smtClean="0"/>
              <a:t>of</a:t>
            </a:r>
            <a:r>
              <a:rPr lang="cs-CZ" sz="2000" dirty="0" smtClean="0"/>
              <a:t> </a:t>
            </a:r>
            <a:r>
              <a:rPr lang="cs-CZ" sz="2000" dirty="0" err="1" smtClean="0"/>
              <a:t>points</a:t>
            </a:r>
            <a:r>
              <a:rPr lang="cs-CZ" sz="2000" dirty="0" smtClean="0"/>
              <a:t> </a:t>
            </a:r>
            <a:r>
              <a:rPr lang="cs-CZ" sz="2000" dirty="0" err="1" smtClean="0"/>
              <a:t>makes</a:t>
            </a:r>
            <a:r>
              <a:rPr lang="cs-CZ" sz="2000" dirty="0" smtClean="0"/>
              <a:t> </a:t>
            </a:r>
            <a:r>
              <a:rPr lang="cs-CZ" sz="2000" dirty="0" err="1" smtClean="0"/>
              <a:t>final</a:t>
            </a:r>
            <a:r>
              <a:rPr lang="cs-CZ" sz="2000" dirty="0" smtClean="0"/>
              <a:t> </a:t>
            </a:r>
            <a:r>
              <a:rPr lang="cs-CZ" sz="2000" dirty="0" err="1" smtClean="0"/>
              <a:t>picture</a:t>
            </a: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dirty="0"/>
              <a:t>.</a:t>
            </a:r>
            <a:endParaRPr lang="en-US" altLang="cs-CZ" sz="2000" dirty="0" smtClean="0"/>
          </a:p>
        </p:txBody>
      </p:sp>
    </p:spTree>
    <p:extLst>
      <p:ext uri="{BB962C8B-B14F-4D97-AF65-F5344CB8AC3E}">
        <p14:creationId xmlns:p14="http://schemas.microsoft.com/office/powerpoint/2010/main" val="1464033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223242"/>
                                        </p:tgtEl>
                                        <p:attrNameLst>
                                          <p:attrName>style.visibility</p:attrName>
                                        </p:attrNameLst>
                                      </p:cBhvr>
                                      <p:to>
                                        <p:strVal val="visible"/>
                                      </p:to>
                                    </p:set>
                                  </p:childTnLst>
                                </p:cTn>
                              </p:par>
                            </p:childTnLst>
                          </p:cTn>
                        </p:par>
                        <p:par>
                          <p:cTn id="7" fill="hold" nodeType="afterGroup">
                            <p:stCondLst>
                              <p:cond delay="2500"/>
                            </p:stCondLst>
                            <p:childTnLst>
                              <p:par>
                                <p:cTn id="8" presetID="1" presetClass="entr" presetSubtype="0" fill="hold" grpId="0" nodeType="afterEffect">
                                  <p:stCondLst>
                                    <p:cond delay="5000"/>
                                  </p:stCondLst>
                                  <p:childTnLst>
                                    <p:set>
                                      <p:cBhvr>
                                        <p:cTn id="9" dur="1" fill="hold">
                                          <p:stCondLst>
                                            <p:cond delay="499"/>
                                          </p:stCondLst>
                                        </p:cTn>
                                        <p:tgtEl>
                                          <p:spTgt spid="223239"/>
                                        </p:tgtEl>
                                        <p:attrNameLst>
                                          <p:attrName>style.visibility</p:attrName>
                                        </p:attrNameLst>
                                      </p:cBhvr>
                                      <p:to>
                                        <p:strVal val="visible"/>
                                      </p:to>
                                    </p:set>
                                  </p:childTnLst>
                                </p:cTn>
                              </p:par>
                            </p:childTnLst>
                          </p:cTn>
                        </p:par>
                        <p:par>
                          <p:cTn id="10" fill="hold" nodeType="afterGroup">
                            <p:stCondLst>
                              <p:cond delay="8000"/>
                            </p:stCondLst>
                            <p:childTnLst>
                              <p:par>
                                <p:cTn id="11" presetID="1" presetClass="entr" presetSubtype="0" fill="hold" grpId="0" nodeType="afterEffect">
                                  <p:stCondLst>
                                    <p:cond delay="5000"/>
                                  </p:stCondLst>
                                  <p:childTnLst>
                                    <p:set>
                                      <p:cBhvr>
                                        <p:cTn id="12" dur="1" fill="hold">
                                          <p:stCondLst>
                                            <p:cond delay="499"/>
                                          </p:stCondLst>
                                        </p:cTn>
                                        <p:tgtEl>
                                          <p:spTgt spid="223240"/>
                                        </p:tgtEl>
                                        <p:attrNameLst>
                                          <p:attrName>style.visibility</p:attrName>
                                        </p:attrNameLst>
                                      </p:cBhvr>
                                      <p:to>
                                        <p:strVal val="visible"/>
                                      </p:to>
                                    </p:set>
                                  </p:childTnLst>
                                </p:cTn>
                              </p:par>
                            </p:childTnLst>
                          </p:cTn>
                        </p:par>
                        <p:par>
                          <p:cTn id="13" fill="hold" nodeType="afterGroup">
                            <p:stCondLst>
                              <p:cond delay="13500"/>
                            </p:stCondLst>
                            <p:childTnLst>
                              <p:par>
                                <p:cTn id="14" presetID="1" presetClass="entr" presetSubtype="0" fill="hold" grpId="0" nodeType="afterEffect">
                                  <p:stCondLst>
                                    <p:cond delay="10000"/>
                                  </p:stCondLst>
                                  <p:childTnLst>
                                    <p:set>
                                      <p:cBhvr>
                                        <p:cTn id="15" dur="1" fill="hold">
                                          <p:stCondLst>
                                            <p:cond delay="499"/>
                                          </p:stCondLst>
                                        </p:cTn>
                                        <p:tgtEl>
                                          <p:spTgt spid="223243"/>
                                        </p:tgtEl>
                                        <p:attrNameLst>
                                          <p:attrName>style.visibility</p:attrName>
                                        </p:attrNameLst>
                                      </p:cBhvr>
                                      <p:to>
                                        <p:strVal val="visible"/>
                                      </p:to>
                                    </p:set>
                                  </p:childTnLst>
                                </p:cTn>
                              </p:par>
                            </p:childTnLst>
                          </p:cTn>
                        </p:par>
                        <p:par>
                          <p:cTn id="16" fill="hold" nodeType="afterGroup">
                            <p:stCondLst>
                              <p:cond delay="24000"/>
                            </p:stCondLst>
                            <p:childTnLst>
                              <p:par>
                                <p:cTn id="17" presetID="1" presetClass="entr" presetSubtype="0" fill="hold" grpId="0" nodeType="afterEffect">
                                  <p:stCondLst>
                                    <p:cond delay="2000"/>
                                  </p:stCondLst>
                                  <p:childTnLst>
                                    <p:set>
                                      <p:cBhvr>
                                        <p:cTn id="18" dur="1" fill="hold">
                                          <p:stCondLst>
                                            <p:cond delay="499"/>
                                          </p:stCondLst>
                                        </p:cTn>
                                        <p:tgtEl>
                                          <p:spTgt spid="223238"/>
                                        </p:tgtEl>
                                        <p:attrNameLst>
                                          <p:attrName>style.visibility</p:attrName>
                                        </p:attrNameLst>
                                      </p:cBhvr>
                                      <p:to>
                                        <p:strVal val="visible"/>
                                      </p:to>
                                    </p:set>
                                  </p:childTnLst>
                                </p:cTn>
                              </p:par>
                            </p:childTnLst>
                          </p:cTn>
                        </p:par>
                        <p:par>
                          <p:cTn id="19" fill="hold" nodeType="afterGroup">
                            <p:stCondLst>
                              <p:cond delay="26500"/>
                            </p:stCondLst>
                            <p:childTnLst>
                              <p:par>
                                <p:cTn id="20" presetID="1" presetClass="entr" presetSubtype="0" fill="hold" grpId="0" nodeType="afterEffect">
                                  <p:stCondLst>
                                    <p:cond delay="2000"/>
                                  </p:stCondLst>
                                  <p:childTnLst>
                                    <p:set>
                                      <p:cBhvr>
                                        <p:cTn id="21" dur="1" fill="hold">
                                          <p:stCondLst>
                                            <p:cond delay="499"/>
                                          </p:stCondLst>
                                        </p:cTn>
                                        <p:tgtEl>
                                          <p:spTgt spid="223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8" grpId="0" animBg="1"/>
      <p:bldP spid="223239" grpId="0" animBg="1"/>
      <p:bldP spid="223240" grpId="0" animBg="1"/>
      <p:bldP spid="223241" grpId="0" animBg="1"/>
      <p:bldP spid="223242" grpId="0" animBg="1"/>
      <p:bldP spid="2232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r>
              <a:rPr lang="cs-CZ" altLang="cs-CZ" dirty="0" err="1" smtClean="0"/>
              <a:t>Aplication</a:t>
            </a:r>
            <a:r>
              <a:rPr lang="cs-CZ" altLang="cs-CZ" dirty="0" smtClean="0"/>
              <a:t> </a:t>
            </a:r>
            <a:r>
              <a:rPr lang="cs-CZ" altLang="cs-CZ" dirty="0" err="1" smtClean="0"/>
              <a:t>of</a:t>
            </a:r>
            <a:r>
              <a:rPr lang="cs-CZ" altLang="cs-CZ" dirty="0" smtClean="0"/>
              <a:t> </a:t>
            </a:r>
            <a:r>
              <a:rPr lang="cs-CZ" altLang="cs-CZ" dirty="0" err="1" smtClean="0"/>
              <a:t>diagnostic</a:t>
            </a:r>
            <a:r>
              <a:rPr lang="cs-CZ" altLang="cs-CZ" dirty="0" smtClean="0"/>
              <a:t> </a:t>
            </a:r>
            <a:r>
              <a:rPr lang="cs-CZ" altLang="cs-CZ" dirty="0" err="1" smtClean="0"/>
              <a:t>ultrasound</a:t>
            </a:r>
            <a:r>
              <a:rPr lang="cs-CZ" altLang="cs-CZ" dirty="0" smtClean="0"/>
              <a:t> in stomatology</a:t>
            </a:r>
          </a:p>
        </p:txBody>
      </p:sp>
      <p:sp>
        <p:nvSpPr>
          <p:cNvPr id="3" name="Zástupný symbol pro obsah 2"/>
          <p:cNvSpPr>
            <a:spLocks noGrp="1"/>
          </p:cNvSpPr>
          <p:nvPr>
            <p:ph idx="1"/>
          </p:nvPr>
        </p:nvSpPr>
        <p:spPr/>
        <p:txBody>
          <a:bodyPr>
            <a:normAutofit fontScale="92500"/>
          </a:bodyPr>
          <a:lstStyle/>
          <a:p>
            <a:pPr>
              <a:defRPr/>
            </a:pPr>
            <a:r>
              <a:rPr lang="en-US" dirty="0"/>
              <a:t>Detection of cortical </a:t>
            </a:r>
            <a:r>
              <a:rPr lang="cs-CZ" dirty="0" err="1" smtClean="0"/>
              <a:t>fracture</a:t>
            </a:r>
            <a:r>
              <a:rPr lang="cs-CZ" dirty="0" smtClean="0"/>
              <a:t> lines</a:t>
            </a:r>
            <a:r>
              <a:rPr lang="en-US" dirty="0" smtClean="0"/>
              <a:t> </a:t>
            </a:r>
            <a:r>
              <a:rPr lang="en-US" dirty="0"/>
              <a:t>in </a:t>
            </a:r>
            <a:r>
              <a:rPr lang="en-US" dirty="0" err="1"/>
              <a:t>maxillo</a:t>
            </a:r>
            <a:r>
              <a:rPr lang="en-US" dirty="0"/>
              <a:t>-facial </a:t>
            </a:r>
            <a:r>
              <a:rPr lang="en-US" dirty="0" smtClean="0"/>
              <a:t>fractures</a:t>
            </a:r>
            <a:endParaRPr lang="cs-CZ" dirty="0" smtClean="0"/>
          </a:p>
          <a:p>
            <a:r>
              <a:rPr lang="en-US" dirty="0"/>
              <a:t>Position of mandibular </a:t>
            </a:r>
            <a:r>
              <a:rPr lang="en-US" dirty="0" err="1" smtClean="0"/>
              <a:t>condyls</a:t>
            </a:r>
            <a:r>
              <a:rPr lang="en-US" dirty="0" smtClean="0"/>
              <a:t>.</a:t>
            </a:r>
            <a:endParaRPr lang="en-US" dirty="0"/>
          </a:p>
          <a:p>
            <a:pPr>
              <a:defRPr/>
            </a:pPr>
            <a:r>
              <a:rPr lang="en-US" dirty="0"/>
              <a:t>Detection of diseases of the salivary glands (inflammation, tumors, </a:t>
            </a:r>
            <a:r>
              <a:rPr lang="en-US" dirty="0" err="1"/>
              <a:t>sialolithiasis</a:t>
            </a:r>
            <a:r>
              <a:rPr lang="en-US" dirty="0"/>
              <a:t>, dilation of the outlets</a:t>
            </a:r>
            <a:r>
              <a:rPr lang="en-US" dirty="0" smtClean="0"/>
              <a:t>)</a:t>
            </a:r>
            <a:endParaRPr lang="cs-CZ" dirty="0" smtClean="0"/>
          </a:p>
          <a:p>
            <a:pPr>
              <a:defRPr/>
            </a:pPr>
            <a:r>
              <a:rPr lang="en-US" dirty="0"/>
              <a:t>Detection of </a:t>
            </a:r>
            <a:r>
              <a:rPr lang="en-US" dirty="0" smtClean="0"/>
              <a:t>lymphadenopathy</a:t>
            </a:r>
            <a:endParaRPr lang="cs-CZ" dirty="0" smtClean="0"/>
          </a:p>
          <a:p>
            <a:pPr>
              <a:defRPr/>
            </a:pPr>
            <a:r>
              <a:rPr lang="en-US" dirty="0"/>
              <a:t>navigational interventions (biopsy, puncture) at palpably inaccessible departments, TMJ </a:t>
            </a:r>
            <a:r>
              <a:rPr lang="en-US" dirty="0" err="1"/>
              <a:t>ozonotherapy</a:t>
            </a:r>
            <a:r>
              <a:rPr lang="en-US" dirty="0"/>
              <a:t> </a:t>
            </a:r>
            <a:endParaRPr lang="cs-CZ" dirty="0" smtClean="0"/>
          </a:p>
          <a:p>
            <a:pPr>
              <a:defRPr/>
            </a:pPr>
            <a:r>
              <a:rPr lang="en-US" dirty="0"/>
              <a:t>Surface soft-tissue affection of the </a:t>
            </a:r>
            <a:r>
              <a:rPr lang="en-US" dirty="0" err="1"/>
              <a:t>maxillo</a:t>
            </a:r>
            <a:r>
              <a:rPr lang="en-US" dirty="0"/>
              <a:t>-facial region, differential diagnosis (significantly better resolution than CT)</a:t>
            </a:r>
            <a:br>
              <a:rPr lang="en-US" dirty="0"/>
            </a:br>
            <a:endParaRPr lang="cs-CZ" dirty="0" smtClean="0"/>
          </a:p>
          <a:p>
            <a:pPr>
              <a:defRPr/>
            </a:pPr>
            <a:endParaRPr lang="cs-CZ" dirty="0"/>
          </a:p>
        </p:txBody>
      </p:sp>
    </p:spTree>
    <p:extLst>
      <p:ext uri="{BB962C8B-B14F-4D97-AF65-F5344CB8AC3E}">
        <p14:creationId xmlns:p14="http://schemas.microsoft.com/office/powerpoint/2010/main" val="3484053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619672" y="-171400"/>
            <a:ext cx="7643812" cy="1139825"/>
          </a:xfrm>
        </p:spPr>
        <p:txBody>
          <a:bodyPr>
            <a:normAutofit fontScale="90000"/>
          </a:bodyPr>
          <a:lstStyle/>
          <a:p>
            <a:pPr>
              <a:defRPr/>
            </a:pPr>
            <a:r>
              <a:rPr lang="en-US" dirty="0"/>
              <a:t>Therapeutic UZ - Conservative Therapy</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smtClean="0"/>
              <a:t>Therapeutic </a:t>
            </a:r>
            <a:r>
              <a:rPr lang="cs-CZ" dirty="0" err="1" smtClean="0"/>
              <a:t>ultrasound</a:t>
            </a:r>
            <a:r>
              <a:rPr lang="cs-CZ" dirty="0" smtClean="0"/>
              <a:t> - </a:t>
            </a:r>
            <a:r>
              <a:rPr lang="cs-CZ" dirty="0" err="1" smtClean="0"/>
              <a:t>principle</a:t>
            </a:r>
            <a:endParaRPr lang="cs-CZ" dirty="0">
              <a:cs typeface="Times New Roman" pitchFamily="18" charset="0"/>
            </a:endParaRPr>
          </a:p>
        </p:txBody>
      </p:sp>
      <p:sp>
        <p:nvSpPr>
          <p:cNvPr id="182275" name="Rectangle 3"/>
          <p:cNvSpPr>
            <a:spLocks noGrp="1" noChangeArrowheads="1"/>
          </p:cNvSpPr>
          <p:nvPr>
            <p:ph type="body" idx="1"/>
          </p:nvPr>
        </p:nvSpPr>
        <p:spPr>
          <a:xfrm>
            <a:off x="323850" y="1484312"/>
            <a:ext cx="7848550" cy="5257055"/>
          </a:xfrm>
        </p:spPr>
        <p:txBody>
          <a:bodyPr>
            <a:normAutofit fontScale="25000" lnSpcReduction="20000"/>
          </a:bodyPr>
          <a:lstStyle/>
          <a:p>
            <a:pPr>
              <a:lnSpc>
                <a:spcPct val="90000"/>
              </a:lnSpc>
              <a:defRPr/>
            </a:pPr>
            <a:r>
              <a:rPr lang="en-US" sz="9600" dirty="0" smtClean="0"/>
              <a:t>The </a:t>
            </a:r>
            <a:r>
              <a:rPr lang="en-US" sz="9600" dirty="0"/>
              <a:t>main mechanism of therapeutic effect is high-frequency </a:t>
            </a:r>
            <a:r>
              <a:rPr lang="en-US" sz="9600" dirty="0" err="1"/>
              <a:t>micromassage</a:t>
            </a:r>
            <a:r>
              <a:rPr lang="en-US" sz="9600" dirty="0"/>
              <a:t> of </a:t>
            </a:r>
            <a:r>
              <a:rPr lang="en-US" sz="9600" dirty="0" smtClean="0"/>
              <a:t>tissues </a:t>
            </a:r>
            <a:r>
              <a:rPr lang="en-US" sz="9600" dirty="0"/>
              <a:t>together with heat inducing </a:t>
            </a:r>
            <a:r>
              <a:rPr lang="en-US" sz="9600" dirty="0" err="1"/>
              <a:t>hyperaemia</a:t>
            </a:r>
            <a:r>
              <a:rPr lang="en-US" sz="9600" dirty="0"/>
              <a:t> and </a:t>
            </a:r>
            <a:r>
              <a:rPr lang="en-US" sz="9600" dirty="0" err="1"/>
              <a:t>physico</a:t>
            </a:r>
            <a:r>
              <a:rPr lang="en-US" sz="9600" dirty="0"/>
              <a:t>-chemical changes in the environment. </a:t>
            </a:r>
            <a:endParaRPr lang="cs-CZ" sz="9600" dirty="0" smtClean="0"/>
          </a:p>
          <a:p>
            <a:pPr>
              <a:lnSpc>
                <a:spcPct val="90000"/>
              </a:lnSpc>
              <a:defRPr/>
            </a:pPr>
            <a:endParaRPr lang="cs-CZ" sz="9600" dirty="0"/>
          </a:p>
          <a:p>
            <a:pPr>
              <a:lnSpc>
                <a:spcPct val="90000"/>
              </a:lnSpc>
              <a:defRPr/>
            </a:pPr>
            <a:r>
              <a:rPr lang="en-US" sz="9600" dirty="0" smtClean="0"/>
              <a:t>Its </a:t>
            </a:r>
            <a:r>
              <a:rPr lang="en-US" sz="9600" dirty="0"/>
              <a:t>application enhances membrane permeability, accelerates diffusion in tissues, has a suppressive effect on the transmission of nerve impulses, changes the pH of the tissues. </a:t>
            </a:r>
            <a:endParaRPr lang="cs-CZ" sz="9600" dirty="0" smtClean="0"/>
          </a:p>
          <a:p>
            <a:pPr>
              <a:lnSpc>
                <a:spcPct val="90000"/>
              </a:lnSpc>
              <a:defRPr/>
            </a:pPr>
            <a:endParaRPr lang="cs-CZ" sz="9600" dirty="0" smtClean="0"/>
          </a:p>
          <a:p>
            <a:pPr>
              <a:lnSpc>
                <a:spcPct val="90000"/>
              </a:lnSpc>
              <a:defRPr/>
            </a:pPr>
            <a:r>
              <a:rPr lang="en-US" sz="9600" dirty="0" smtClean="0"/>
              <a:t>The </a:t>
            </a:r>
            <a:r>
              <a:rPr lang="en-US" sz="9600" dirty="0"/>
              <a:t>result is an analgesic and spasmolytic effect, increased local blood circulation and consequently also metabolism</a:t>
            </a:r>
            <a:br>
              <a:rPr lang="en-US" sz="9600" dirty="0"/>
            </a:br>
            <a:r>
              <a:rPr lang="en-US" sz="5900" dirty="0"/>
              <a:t/>
            </a:r>
            <a:br>
              <a:rPr lang="en-US" sz="5900" dirty="0"/>
            </a:br>
            <a:r>
              <a:rPr lang="en-US" sz="5900" dirty="0"/>
              <a:t/>
            </a:r>
            <a:br>
              <a:rPr lang="en-US" sz="5900"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a:t>
            </a:r>
            <a:endParaRPr lang="cs-CZ" sz="2400" dirty="0" smtClean="0">
              <a:cs typeface="Times New Roman" pitchFamily="18" charset="0"/>
            </a:endParaRPr>
          </a:p>
        </p:txBody>
      </p:sp>
    </p:spTree>
    <p:extLst>
      <p:ext uri="{BB962C8B-B14F-4D97-AF65-F5344CB8AC3E}">
        <p14:creationId xmlns:p14="http://schemas.microsoft.com/office/powerpoint/2010/main" val="3869502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p:nvPr>
        </p:nvSpPr>
        <p:spPr/>
        <p:txBody>
          <a:bodyPr/>
          <a:lstStyle/>
          <a:p>
            <a:r>
              <a:rPr lang="en-US" dirty="0"/>
              <a:t>Therapeutic </a:t>
            </a:r>
            <a:r>
              <a:rPr lang="cs-CZ" dirty="0" err="1"/>
              <a:t>ultrasound</a:t>
            </a:r>
            <a:r>
              <a:rPr lang="cs-CZ" dirty="0"/>
              <a:t> - </a:t>
            </a:r>
            <a:r>
              <a:rPr lang="cs-CZ" dirty="0" err="1" smtClean="0"/>
              <a:t>indication</a:t>
            </a:r>
            <a:endParaRPr lang="cs-CZ" altLang="cs-CZ" dirty="0" smtClean="0"/>
          </a:p>
        </p:txBody>
      </p:sp>
      <p:sp>
        <p:nvSpPr>
          <p:cNvPr id="3" name="Zástupný symbol pro obsah 2"/>
          <p:cNvSpPr>
            <a:spLocks noGrp="1"/>
          </p:cNvSpPr>
          <p:nvPr>
            <p:ph idx="1"/>
          </p:nvPr>
        </p:nvSpPr>
        <p:spPr/>
        <p:txBody>
          <a:bodyPr>
            <a:normAutofit/>
          </a:bodyPr>
          <a:lstStyle/>
          <a:p>
            <a:pPr>
              <a:defRPr/>
            </a:pPr>
            <a:r>
              <a:rPr lang="cs-CZ" dirty="0" err="1" smtClean="0"/>
              <a:t>Myofacial</a:t>
            </a:r>
            <a:r>
              <a:rPr lang="cs-CZ" dirty="0" smtClean="0"/>
              <a:t> </a:t>
            </a:r>
            <a:r>
              <a:rPr lang="cs-CZ" dirty="0" err="1" smtClean="0"/>
              <a:t>pain</a:t>
            </a:r>
            <a:r>
              <a:rPr lang="cs-CZ" dirty="0" smtClean="0"/>
              <a:t> </a:t>
            </a:r>
            <a:r>
              <a:rPr lang="cs-CZ" dirty="0" err="1" smtClean="0"/>
              <a:t>dysfunction</a:t>
            </a:r>
            <a:r>
              <a:rPr lang="cs-CZ" dirty="0" smtClean="0"/>
              <a:t> </a:t>
            </a:r>
            <a:r>
              <a:rPr lang="cs-CZ" dirty="0" err="1" smtClean="0"/>
              <a:t>sy</a:t>
            </a:r>
            <a:endParaRPr lang="cs-CZ" dirty="0" smtClean="0"/>
          </a:p>
          <a:p>
            <a:pPr>
              <a:defRPr/>
            </a:pPr>
            <a:r>
              <a:rPr lang="cs-CZ" dirty="0" smtClean="0"/>
              <a:t>TMJ  </a:t>
            </a:r>
            <a:r>
              <a:rPr lang="en-US" dirty="0" smtClean="0"/>
              <a:t>disease</a:t>
            </a:r>
            <a:r>
              <a:rPr lang="cs-CZ" dirty="0" smtClean="0"/>
              <a:t>s</a:t>
            </a:r>
          </a:p>
          <a:p>
            <a:pPr>
              <a:defRPr/>
            </a:pPr>
            <a:r>
              <a:rPr lang="cs-CZ" dirty="0" err="1" smtClean="0"/>
              <a:t>Sialolitotrypsis</a:t>
            </a:r>
            <a:r>
              <a:rPr lang="cs-CZ" dirty="0" smtClean="0"/>
              <a:t> (</a:t>
            </a:r>
            <a:r>
              <a:rPr lang="cs-CZ" dirty="0" err="1" smtClean="0"/>
              <a:t>extracorporeal</a:t>
            </a:r>
            <a:r>
              <a:rPr lang="cs-CZ" dirty="0" smtClean="0"/>
              <a:t> </a:t>
            </a:r>
            <a:r>
              <a:rPr lang="cs-CZ" dirty="0" err="1" smtClean="0"/>
              <a:t>shock</a:t>
            </a:r>
            <a:r>
              <a:rPr lang="cs-CZ" dirty="0" smtClean="0"/>
              <a:t> </a:t>
            </a:r>
            <a:r>
              <a:rPr lang="cs-CZ" dirty="0" err="1" smtClean="0"/>
              <a:t>wave</a:t>
            </a:r>
            <a:r>
              <a:rPr lang="cs-CZ" dirty="0" smtClean="0"/>
              <a:t> - ESWL)</a:t>
            </a:r>
          </a:p>
          <a:p>
            <a:pPr>
              <a:defRPr/>
            </a:pPr>
            <a:r>
              <a:rPr lang="en-US" dirty="0" err="1"/>
              <a:t>Algic</a:t>
            </a:r>
            <a:r>
              <a:rPr lang="en-US" dirty="0"/>
              <a:t> syndromes, bone healing</a:t>
            </a:r>
            <a:endParaRPr lang="cs-CZ" dirty="0" smtClean="0"/>
          </a:p>
          <a:p>
            <a:r>
              <a:rPr lang="en-US" dirty="0"/>
              <a:t>It inhibits the release of inflammatory mediators from the </a:t>
            </a:r>
            <a:r>
              <a:rPr lang="en-US" dirty="0" smtClean="0"/>
              <a:t>cells</a:t>
            </a:r>
            <a:endParaRPr lang="cs-CZ" dirty="0" smtClean="0"/>
          </a:p>
          <a:p>
            <a:r>
              <a:rPr lang="en-US" dirty="0"/>
              <a:t>Accelerates </a:t>
            </a:r>
            <a:r>
              <a:rPr lang="en-US" dirty="0" smtClean="0"/>
              <a:t>healing</a:t>
            </a:r>
            <a:endParaRPr lang="cs-CZ" dirty="0" smtClean="0"/>
          </a:p>
          <a:p>
            <a:r>
              <a:rPr lang="en-US" dirty="0"/>
              <a:t>Increases the elasticity of collagen </a:t>
            </a:r>
            <a:r>
              <a:rPr lang="en-US" dirty="0" smtClean="0"/>
              <a:t>fibers</a:t>
            </a:r>
            <a:endParaRPr lang="cs-CZ" dirty="0" smtClean="0"/>
          </a:p>
          <a:p>
            <a:r>
              <a:rPr lang="en-US" dirty="0"/>
              <a:t>Reduces joint </a:t>
            </a:r>
            <a:r>
              <a:rPr lang="en-US" dirty="0" smtClean="0"/>
              <a:t>stiffness</a:t>
            </a:r>
            <a:endParaRPr lang="cs-CZ" dirty="0" smtClean="0"/>
          </a:p>
          <a:p>
            <a:r>
              <a:rPr lang="en-US" dirty="0"/>
              <a:t>Reduces muscle spasms, improves </a:t>
            </a:r>
            <a:r>
              <a:rPr lang="en-US" dirty="0" smtClean="0"/>
              <a:t>mobility</a:t>
            </a:r>
            <a:endParaRPr lang="cs-CZ" dirty="0" smtClean="0"/>
          </a:p>
          <a:p>
            <a:endParaRPr lang="cs-CZ" dirty="0" smtClean="0"/>
          </a:p>
          <a:p>
            <a:pPr marL="0" indent="0">
              <a:buNone/>
            </a:pPr>
            <a:endParaRPr lang="cs-CZ" dirty="0"/>
          </a:p>
        </p:txBody>
      </p:sp>
      <p:sp>
        <p:nvSpPr>
          <p:cNvPr id="33796" name="TextovéPole 3"/>
          <p:cNvSpPr txBox="1">
            <a:spLocks noChangeArrowheads="1"/>
          </p:cNvSpPr>
          <p:nvPr/>
        </p:nvSpPr>
        <p:spPr bwMode="auto">
          <a:xfrm>
            <a:off x="755650" y="6165850"/>
            <a:ext cx="76327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2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eaLnBrk="1" hangingPunct="1"/>
            <a:r>
              <a:rPr lang="en-US" altLang="cs-CZ" sz="1100" b="1"/>
              <a:t>Prospective utility of therapeutic ultrasound in dentistry—Review with recent comprehensive update</a:t>
            </a:r>
            <a:r>
              <a:rPr lang="cs-CZ" altLang="cs-CZ" sz="1100" b="1"/>
              <a:t>, </a:t>
            </a:r>
            <a:r>
              <a:rPr lang="en-US" altLang="cs-CZ" sz="1100"/>
              <a:t>Shalu Rai, Mandeep Kaur, Shailly Singh</a:t>
            </a:r>
            <a:r>
              <a:rPr lang="cs-CZ" altLang="cs-CZ" sz="1100"/>
              <a:t>, </a:t>
            </a:r>
            <a:r>
              <a:rPr lang="nb-NO" altLang="cs-CZ" sz="1100"/>
              <a:t>Adv Biomed Res. 2012; 1: 47.</a:t>
            </a:r>
            <a:endParaRPr lang="en-US" altLang="cs-CZ" sz="1100"/>
          </a:p>
          <a:p>
            <a:pPr eaLnBrk="1" hangingPunct="1"/>
            <a:endParaRPr lang="cs-CZ" altLang="cs-CZ" sz="1100"/>
          </a:p>
        </p:txBody>
      </p:sp>
    </p:spTree>
    <p:extLst>
      <p:ext uri="{BB962C8B-B14F-4D97-AF65-F5344CB8AC3E}">
        <p14:creationId xmlns:p14="http://schemas.microsoft.com/office/powerpoint/2010/main" val="928889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3"/>
          <p:cNvSpPr>
            <a:spLocks noGrp="1" noChangeArrowheads="1"/>
          </p:cNvSpPr>
          <p:nvPr>
            <p:ph type="body" idx="1"/>
          </p:nvPr>
        </p:nvSpPr>
        <p:spPr>
          <a:xfrm>
            <a:off x="250825" y="1341438"/>
            <a:ext cx="8229600" cy="3455987"/>
          </a:xfrm>
        </p:spPr>
        <p:txBody>
          <a:bodyPr>
            <a:normAutofit fontScale="77500" lnSpcReduction="20000"/>
          </a:bodyPr>
          <a:lstStyle/>
          <a:p>
            <a:pPr>
              <a:defRPr/>
            </a:pPr>
            <a:r>
              <a:rPr lang="cs-CZ" sz="2600" dirty="0" err="1" smtClean="0">
                <a:cs typeface="Times New Roman" pitchFamily="18" charset="0"/>
              </a:rPr>
              <a:t>Ultrasound</a:t>
            </a:r>
            <a:r>
              <a:rPr lang="cs-CZ" sz="2600" dirty="0" smtClean="0">
                <a:cs typeface="Times New Roman" pitchFamily="18" charset="0"/>
              </a:rPr>
              <a:t> </a:t>
            </a:r>
            <a:r>
              <a:rPr lang="cs-CZ" sz="2600" dirty="0" err="1" smtClean="0">
                <a:cs typeface="Times New Roman" pitchFamily="18" charset="0"/>
              </a:rPr>
              <a:t>dental</a:t>
            </a:r>
            <a:r>
              <a:rPr lang="cs-CZ" sz="2600" dirty="0" smtClean="0">
                <a:cs typeface="Times New Roman" pitchFamily="18" charset="0"/>
              </a:rPr>
              <a:t> </a:t>
            </a:r>
            <a:r>
              <a:rPr lang="cs-CZ" sz="2600" dirty="0" err="1" smtClean="0">
                <a:cs typeface="Times New Roman" pitchFamily="18" charset="0"/>
              </a:rPr>
              <a:t>descaler</a:t>
            </a:r>
            <a:r>
              <a:rPr lang="cs-CZ" sz="2600" dirty="0" smtClean="0">
                <a:cs typeface="Times New Roman" pitchFamily="18" charset="0"/>
              </a:rPr>
              <a:t> - </a:t>
            </a:r>
            <a:r>
              <a:rPr lang="en-US" sz="2800" dirty="0"/>
              <a:t>tartar </a:t>
            </a:r>
            <a:r>
              <a:rPr lang="en-US" sz="2800" dirty="0" smtClean="0"/>
              <a:t>removal</a:t>
            </a:r>
            <a:r>
              <a:rPr lang="cs-CZ" sz="2600" dirty="0" smtClean="0">
                <a:cs typeface="Times New Roman" pitchFamily="18" charset="0"/>
              </a:rPr>
              <a:t>.</a:t>
            </a:r>
          </a:p>
          <a:p>
            <a:pPr>
              <a:defRPr/>
            </a:pPr>
            <a:endParaRPr lang="cs-CZ" sz="2600" dirty="0">
              <a:cs typeface="Times New Roman" pitchFamily="18" charset="0"/>
            </a:endParaRPr>
          </a:p>
          <a:p>
            <a:pPr>
              <a:defRPr/>
            </a:pPr>
            <a:r>
              <a:rPr lang="en-US" sz="2800" dirty="0"/>
              <a:t>It is a device with a source of low-frequency ultrasonic waves (25-42 kHz), the end of which is equipped with a working extension. The tip of the extension vibrates and mechanically disturbs dental plaque</a:t>
            </a:r>
            <a:r>
              <a:rPr lang="en-US" sz="2800" dirty="0" smtClean="0"/>
              <a:t>.</a:t>
            </a:r>
            <a:endParaRPr lang="cs-CZ" sz="2800" dirty="0" smtClean="0"/>
          </a:p>
          <a:p>
            <a:pPr>
              <a:defRPr/>
            </a:pPr>
            <a:endParaRPr lang="cs-CZ" sz="2600" dirty="0">
              <a:cs typeface="Times New Roman" pitchFamily="18" charset="0"/>
            </a:endParaRPr>
          </a:p>
          <a:p>
            <a:pPr>
              <a:defRPr/>
            </a:pPr>
            <a:r>
              <a:rPr lang="en-US" dirty="0"/>
              <a:t>However, in addition to the direct mechanical effect of the oscillating </a:t>
            </a:r>
            <a:r>
              <a:rPr lang="en-US" dirty="0" smtClean="0"/>
              <a:t>tip</a:t>
            </a:r>
            <a:r>
              <a:rPr lang="cs-CZ" dirty="0" smtClean="0"/>
              <a:t>, </a:t>
            </a:r>
            <a:r>
              <a:rPr lang="cs-CZ" dirty="0" err="1" smtClean="0"/>
              <a:t>effect</a:t>
            </a:r>
            <a:r>
              <a:rPr lang="cs-CZ" dirty="0" smtClean="0"/>
              <a:t> </a:t>
            </a:r>
            <a:r>
              <a:rPr lang="cs-CZ" dirty="0" err="1" smtClean="0"/>
              <a:t>of</a:t>
            </a:r>
            <a:r>
              <a:rPr lang="cs-CZ" dirty="0" smtClean="0"/>
              <a:t> </a:t>
            </a:r>
            <a:r>
              <a:rPr lang="en-US" dirty="0" smtClean="0"/>
              <a:t>ultrasonic </a:t>
            </a:r>
            <a:r>
              <a:rPr lang="en-US" dirty="0"/>
              <a:t>cavitation </a:t>
            </a:r>
            <a:r>
              <a:rPr lang="cs-CZ" dirty="0" err="1" smtClean="0"/>
              <a:t>is</a:t>
            </a:r>
            <a:r>
              <a:rPr lang="en-US" dirty="0" smtClean="0"/>
              <a:t> </a:t>
            </a:r>
            <a:r>
              <a:rPr lang="en-US" dirty="0"/>
              <a:t>also involved.</a:t>
            </a:r>
            <a:br>
              <a:rPr lang="en-US" dirty="0"/>
            </a:br>
            <a:r>
              <a:rPr lang="en-US" dirty="0"/>
              <a:t/>
            </a:r>
            <a:br>
              <a:rPr lang="en-US" dirty="0"/>
            </a:br>
            <a:r>
              <a:rPr lang="en-US" dirty="0"/>
              <a:t/>
            </a:r>
            <a:br>
              <a:rPr lang="en-US" dirty="0"/>
            </a:br>
            <a:endParaRPr lang="cs-CZ" sz="2600" dirty="0"/>
          </a:p>
        </p:txBody>
      </p:sp>
      <p:pic>
        <p:nvPicPr>
          <p:cNvPr id="32772" name="Picture 2" descr="http://pimg.tradeindia.com/00152947/b/0/Ultrasonic-Sca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4868863"/>
            <a:ext cx="2074863"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http://img.tfd.com/mosby/thumbs/50021X-fx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5084763"/>
            <a:ext cx="23812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1115616" y="-243408"/>
            <a:ext cx="7467600" cy="1143000"/>
          </a:xfrm>
        </p:spPr>
        <p:txBody>
          <a:bodyPr>
            <a:normAutofit fontScale="90000"/>
          </a:bodyPr>
          <a:lstStyle/>
          <a:p>
            <a:pPr>
              <a:defRPr/>
            </a:pPr>
            <a:r>
              <a:rPr lang="en-US" dirty="0"/>
              <a:t>Therapeutic UZ - Conservative Therapy</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smtClean="0"/>
              <a:t>Therapeutic </a:t>
            </a:r>
            <a:r>
              <a:rPr lang="cs-CZ" dirty="0" err="1" smtClean="0"/>
              <a:t>ultrasound</a:t>
            </a:r>
            <a:r>
              <a:rPr lang="cs-CZ" dirty="0" smtClean="0"/>
              <a:t> </a:t>
            </a:r>
            <a:r>
              <a:rPr lang="cs-CZ" dirty="0"/>
              <a:t>- </a:t>
            </a:r>
            <a:r>
              <a:rPr lang="cs-CZ" dirty="0" err="1"/>
              <a:t>Dental</a:t>
            </a:r>
            <a:r>
              <a:rPr lang="cs-CZ" dirty="0"/>
              <a:t> </a:t>
            </a:r>
            <a:r>
              <a:rPr lang="cs-CZ" dirty="0" err="1"/>
              <a:t>Descaler</a:t>
            </a:r>
            <a:r>
              <a:rPr lang="cs-CZ" dirty="0"/>
              <a:t> </a:t>
            </a:r>
            <a:endParaRPr lang="cs-CZ" dirty="0">
              <a:cs typeface="Times New Roman" pitchFamily="18" charset="0"/>
            </a:endParaRPr>
          </a:p>
        </p:txBody>
      </p:sp>
    </p:spTree>
    <p:extLst>
      <p:ext uri="{BB962C8B-B14F-4D97-AF65-F5344CB8AC3E}">
        <p14:creationId xmlns:p14="http://schemas.microsoft.com/office/powerpoint/2010/main" val="2075437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1763688" y="33045"/>
            <a:ext cx="7467600" cy="1143000"/>
          </a:xfrm>
        </p:spPr>
        <p:txBody>
          <a:bodyPr/>
          <a:lstStyle/>
          <a:p>
            <a:r>
              <a:rPr lang="en-US" dirty="0" smtClean="0"/>
              <a:t>U</a:t>
            </a:r>
            <a:r>
              <a:rPr lang="cs-CZ" dirty="0" err="1" smtClean="0"/>
              <a:t>ltrasound</a:t>
            </a:r>
            <a:r>
              <a:rPr lang="en-US" dirty="0" smtClean="0"/>
              <a:t> </a:t>
            </a:r>
            <a:r>
              <a:rPr lang="en-US" dirty="0"/>
              <a:t>of salivary glands</a:t>
            </a:r>
            <a:endParaRPr lang="en-US" altLang="cs-CZ" dirty="0" smtClean="0"/>
          </a:p>
        </p:txBody>
      </p:sp>
      <p:pic>
        <p:nvPicPr>
          <p:cNvPr id="34819" name="Picture 5"/>
          <p:cNvPicPr>
            <a:picLocks noChangeAspect="1" noChangeArrowheads="1"/>
          </p:cNvPicPr>
          <p:nvPr/>
        </p:nvPicPr>
        <p:blipFill>
          <a:blip r:embed="rId2">
            <a:extLst>
              <a:ext uri="{28A0092B-C50C-407E-A947-70E740481C1C}">
                <a14:useLocalDpi xmlns:a14="http://schemas.microsoft.com/office/drawing/2010/main" val="0"/>
              </a:ext>
            </a:extLst>
          </a:blip>
          <a:srcRect t="7117" b="30675"/>
          <a:stretch>
            <a:fillRect/>
          </a:stretch>
        </p:blipFill>
        <p:spPr bwMode="auto">
          <a:xfrm>
            <a:off x="1908175" y="4149725"/>
            <a:ext cx="3697288" cy="2519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0" name="Text Box 6"/>
          <p:cNvSpPr txBox="1">
            <a:spLocks noChangeArrowheads="1"/>
          </p:cNvSpPr>
          <p:nvPr/>
        </p:nvSpPr>
        <p:spPr bwMode="auto">
          <a:xfrm>
            <a:off x="3708400" y="3644900"/>
            <a:ext cx="822959"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2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eaLnBrk="1" hangingPunct="1"/>
            <a:r>
              <a:rPr lang="cs-CZ" altLang="cs-CZ" sz="2000" dirty="0" err="1" smtClean="0">
                <a:latin typeface="AvantGarde Bk BT" pitchFamily="34" charset="0"/>
              </a:rPr>
              <a:t>Cysts</a:t>
            </a:r>
            <a:endParaRPr lang="en-US" altLang="cs-CZ" sz="2000" dirty="0">
              <a:latin typeface="AvantGarde Bk BT" pitchFamily="34" charset="0"/>
            </a:endParaRPr>
          </a:p>
        </p:txBody>
      </p:sp>
      <p:pic>
        <p:nvPicPr>
          <p:cNvPr id="34821" name="Picture 2" descr="http://www.ultrasoundcases.info/files/Jpg/52758-Afbeeld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84313"/>
            <a:ext cx="3433762"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ovéPole 6"/>
          <p:cNvSpPr txBox="1">
            <a:spLocks noChangeArrowheads="1"/>
          </p:cNvSpPr>
          <p:nvPr/>
        </p:nvSpPr>
        <p:spPr bwMode="auto">
          <a:xfrm>
            <a:off x="323528" y="1087438"/>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2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eaLnBrk="1" hangingPunct="1"/>
            <a:r>
              <a:rPr lang="cs-CZ" altLang="cs-CZ" sz="1800" dirty="0" err="1" smtClean="0"/>
              <a:t>Pleomorf</a:t>
            </a:r>
            <a:r>
              <a:rPr lang="cs-CZ" altLang="cs-CZ" sz="1800" dirty="0" smtClean="0"/>
              <a:t> </a:t>
            </a:r>
            <a:r>
              <a:rPr lang="cs-CZ" altLang="cs-CZ" sz="1800" dirty="0" err="1" smtClean="0"/>
              <a:t>adenoma</a:t>
            </a:r>
            <a:endParaRPr lang="cs-CZ" altLang="cs-CZ" sz="1800" dirty="0"/>
          </a:p>
        </p:txBody>
      </p:sp>
      <p:sp>
        <p:nvSpPr>
          <p:cNvPr id="34823" name="AutoShape 4" descr="data:image/jpeg;base64,/9j/4AAQSkZJRgABAQAAAQABAAD/2wBDAAkGBwgHBgkIBwgKCgkLDRYPDQwMDRsUFRAWIB0iIiAdHx8kKDQsJCYxJx8fLT0tMTU3Ojo6Iys/RD84QzQ5Ojf/2wBDAQoKCg0MDRoPDxo3JR8lNzc3Nzc3Nzc3Nzc3Nzc3Nzc3Nzc3Nzc3Nzc3Nzc3Nzc3Nzc3Nzc3Nzc3Nzc3Nzc3Nzf/wAARCADAAQcDASIAAhEBAxEB/8QAGgAAAgMBAQAAAAAAAAAAAAAAAwQBAgUABv/EADwQAAIBAwMCBAMIAQMDAwUAAAECAwAEERIhMUFRBRMiYTJxoRQjQlJigZGxwRVy0QYkM0NT4RYlNERj/8QAFQEBAQAAAAAAAAAAAAAAAAAAAAH/xAAWEQEBAQAAAAAAAAAAAAAAAAAAARH/2gAMAwEAAhEDEQA/APCrfOr5KFSOmkHFXPiBYrlc+2y0MQoJWMhQEdVAOf5qsmSfTCoUckHmqGD4pbD/APXI7nY0D7dC8hxgKeMLS+AWOEIPYVIgVo9l0AHctvQaCXFtvpdz/FQ99EMgKSfbakBFArao3Ckc55q/lGYrowMnGo7/AEoD/a1PpCKvcsMg0S3YyHCuit09FBTw9jcJpePV+cN/zR/9OlV2KSqQOq45oDFJx8GnPfOc0B3uw4ACsTtjINBKTrKFabIB30t/mpkjZpRp0jB3GcGguDcSNpVGXHOKgibJCGZyOQQDVGE/q8l3UHk52NDPnMwQSBmHQHmgYMuoYXUCBvtVDOUXYqPnkn+qII5VHqUJkfCANvepmsriSEFNTFfxDAoL2twu5m0yKNyD6TQ5phOT5KKg6AN/k0rNBOdJbjjAP/FWitnjXdgq9e5oL+Rc7FXlkHYAf3TKCEKPMklj24O5JoawzxRmUF9HfihrZztmTDvnfOd6DmmZhohlOsbeo70vLd3ChRIjls4IG1FgSSRwh1oc7krmumtWimKszkdDj/5oKpLKx2LkEbBRirK0wALHSc7g5NXSAr6JMAEZBJJx+wqXijjXVqL93yf80FZGcMVRm1Y235oatPgec0px14FWWIMyskqHJ2K9P3pmWKFSqGYF+u+aAHmyJHqCZ7MXqPtGo6iQoxnSdiav9hjZ20TREdQxAoUq268sCFOMDFBMl6yqAsulj0JBqHurgnHmKT7daiHy45NURZgduKcTyXULImf06v8AGKDPmlvGGrWwA/DuKtHdzbAmQHvvT/3K5EqZQDbcgipMgAVY4VZemdz+1Au3iNwuIfLQux2YDitT/QPHFtGvHZhbhNeVwBg8dc0rPO0ciiG1ByN+TRze48NisDbSKUvGvFYruWIxp5496swZTtepCkrNIscudDMfixziurUkdbmwtbS4jYtbs51g6idWNsdMYrqgtcW0Ubsl2nlzKcFZI2Qp881DQ2xX7iMSNj8LAf3WFceP+LTyNcXN7NcSSHLSSEsTXQeLSkkzRqw6k7UGqLNd/u5Rv6vUDTS+HzToViduOqcVj/65bY0vbK5A54p62vfCni1M0yPjcBv+KCF8GmilzNFIyHllIAH7VWawlXDRQtGB1xz/ABXS3tgy6UWY9j5p4osHiVg6BCZcDr5hNBENpMsZ82Zo0buhyaEtm4LCBbh1I3whFNSeIWbP91dXcRUcvuKPrd49SeMIBjrnNBmL4UTjP2iI53DpnPyrpvDXD6o0uGAHxFcVo293cW4bPiayEcBVDUC7vbuRNpA4zzjSTQJXNuyW406mxyOcVFsjJEGS2eRj1Appcqg+2PLCG6ncVLi3EY8rxLUO7KdqBVobqdwwRkUHiQjNdNHLHGBpDEdM0QeSQWbxMDHGlTVZbi3ChIrqSZzyNOKDreCcyZlMcQ6Anmm4/DriWQ6JYww6htq6xlu9WtUhBxjMqj1UeW6uwpWSS2gz+UZJoAGxubVtEkisp4xlsftRG8MckN9tKq3Ty2Bq48UlSEwnxBVHyob+KyIVzfhl/MFJxQETwdAutJ/mxJFAfw1idM9yhUnYZ9X1peW8spldpri48w9VG1J/afDmZRJLc++2c0Ho08EWWDJuViJ4y1EbwO0to1M1zqz01A5rzQv7GMt5ctzo/Vg/SpPiVh5QEaS5PxEmg3Z7KzgAaMoyt0cgfQVMln4SIQ6vAsnUCUgf1Xnku/DpJCXD4HAyMmtGO68KNu2lFU//ANBuaCGTw5XKtpYD8SHOKGklvIWjjmAjJ/FjNCS7tEfVNb+gcaGxVG8X8PiYG3tBkn8Yzn50GmlrYa/VfNrXoCNNNLF4YXy1w6N3QEisp/HIiFzBCuD8IWiP4zOUDJGuj2QZoNeEeCA/eXMruvVQT/YqJbfw67lx59xo6DTj+hWOfFr4glQoU8ZX/iqN4vcKylxqce2KDTlitYZtKxXRwdipP+aZEUrMrLaMR0EsgBrEu/H7ySNdlRh1wKSbxO4Y6pJ2cjjJ4oPUS2l6Drht4UY92JIrq84PF7oAAXDKewauorDkKhMxM2PbNdtoAOCvUkb1pSWTFWP2WSIdD5mRQI7SQeh0wD1U8UQqyqTgHjjNNWVpK6kh40HUHimJPB3Cq0aTkH84G/8AFESymiUj7OWJ6K2MUCMkATPmSQ6emnn6VIRFTKuCex5qJ4pI5D6Cg6htjVWabT6Vcg9Qm1BYuQufSG6KBUrqMZPw9/VVIXnjOCisx6kAmmYRPInptFJ6BUwaAaNJFCCCo7Hc1ENy7Pg498g71qwWlxImj7LKj8DSDvTY/wClPEpI9fkAdSWbSaKVt54ZSEmjjI/U5xWtaWUEr6Ut4mB6xjOKyj4TFbH/ALh2jcc6GFGhkggYmCSQsPzb/wBUQ9e+GeHxoSYXDqd9Wf6rIlu4Y2ZBCijGNtjXXV9OwZHkChuMCsuWIHeVkf5c0FJJJHfKu3Ow6fzVS04GtmYNnpuKEWBchRsPargEKNTqOw3/AKoLgkrksSTzk1wGpRlvTnYYqwWPClgGJ6BKvIIAv3PmBgOpGKKEVaQZUjSKAFZZfWFx3FXVdbY15J77A1cQHO5UMONqCdOzeWGwfrQkEiekppHfTxTA+IBZSWHO2M1Jg2LyDA6lnxQCChpBHJjH5qJMsSDTBqPcOOahfJfIRo0OOWBNFhtmlTTrRgOinNEI+ZglWDEHp/8AFUUgAsQQehIphoHSTS0Lsa6a3nADGMeWP5oIiKswwFOecjFPQyKfQACB70nbhGJIXjpxTiaDshZTjbAFBWRGR9QyQfy1P48gNn+agPIARIR7rjNDVAzBlI27mgZkAbAYqAOhXeuitlfLMFCjv1oDJ6WId8n8PT61EYl41nI/CaKK9u7D7uIP+1dRYrKRxrZ1TPH3gFdRCyeIXAfRdtIpx6tsg0d51EeYnQg/h008k9lOqibw+NgPidV5qZz4Iw/7a2liPDN5mfpRWdBfOxC6Fz3BIpszTBNTI7MOhJ2oJW3yGhkOB1fb+qdhWaZSFm1Jj/3yv1NAIeKKqlZbdJB1BPFP2Xj1v5SxvYJpHTZazrnw2DQQvpY7nDgmkI4yh8sszAd8YFEejufE7eUbWkUEfHmYBI/ig28Mkus2/jMEQxkDGDXlrksrnDAjoM8VaCUw4dUBPc7UVvPF4nkkeKBxjguR/FR9r8UiXSszTAfFvtXnri+lkfLLgfpbaqx3mgaWOCepbJoj0wla8AEx046YropVg1LH5T9M5way/D/EHj1KyrJ2yN6Kb6FWzLbBvkdOKKam13JICKT261j3YeJwoAI43FaA8SUsNERQL+U1MghuF8y4eMdgnNBjtIVPqU57imI3DRnkHsWFMzeGJJEZIJwy86TyKTSFIxplZyec5oIRihIKbHrq3q628UgOsMCemmjs8ciaRGSB1I3NC82NdvL0Hjg4NABLd0cD4kB6jcVr2ttau6+bcKQ3U5AFZGuUOWVGAHBDbUzazPghiqknl6Bu5skiuCsD606MtVkt4zGHknTPGC2TVRNJLJpLDsAo2NTIsiYWRIyvQMaCktqmkFZImTuTj+aAisraAVx7tV5FKjaNMnqrcVMDjT94FO+wIIoA4I/Mw/3YxUNelU0MZNPbVTgJhbzAqMp7MP6od1M0qf8AhhHYoKClvNaMMXETYP4w1aVsfDUjwkbP2LSVixLLj4FGevP0pmJCg0SBctwB6aDSN5Cp9NtCV66iaq935m8cUCE8aBSpLwRkKpzjbbNAha6iUSvpGTtqbFA80txKpDRknum+KVUfEHbDdzzVzczYwCAW/wDbbFLvdlW0Rghhzq3zQMr5caYkR3/Vkb11BEsTKGb0SHqAMV1EbJ8Azp1TIAPiMZ/uq3Hh8CeiFgMfiyN6p9skuD8UKIT8JXc0aSfy0DW8AkKDgjagHbWLRRO0gRoz1Yg1Rba0bGHxjn1bfSkJ7ma8mBcrED+EDFPw+DqoEs1yioecg4+lFBvIpEIAKqrdQMk1RZmgAAkZlPINalz/AKeYl1Xca6OBoODS8VnbTHVBeQ7c5BU0GTIkczk6VUfmK4x86QeGWNHZND79j/Veqa1njjbRcK6kdRSJtS8TaZtDjnbmiMKynT1RSwqxcY2bGKXkRUkZSAAOxzWldeE6fvAzau+dqyrgtkq7gkdQKKJFP5TZULnsaskpLnfGd9xmk9PUk59qLE2M8E++1BZ5JAxAbOTuRtTVt4jJD6CFK9iM0izAn4sHtiq62jY4YHPbeg9Tb3NvcBBdmYDkAFQKfk8OtpF860Y6cdDqx+1eNiLzHCvp9jTVtezWSMCwP7mg12g8tiH1mPphdv5pad2LhVCaT1YZpePxmdpBJpyB+FRsabTxS2Yq81uuSeBtQCaMq+I2XJ6jgUeKCLTguSfxZ4qZZFkzLFwenIro3RI/vY9+wyKCDGrKSiggHZlFFWOCYepmOOpxkVP2tSum3iijB5Or+6tGJpBrMSEDjSuKC5ltLdcRsrN7Lx/NLl0c6YnCg9WFWlnd1ZRHqP5QoBoMMlwB/wCJmY94+KCskClWw6sQdwqn+6o+EjCoxOemrYUUs5OEjkDsd9KnFAuo5g2hlwOdzvQCAbUPb8QzTkKTPImgpj9ZpJFYHDSac/Wmlt8MqFmcdiaCJ7q5trrQzIw7qdxVZGlVw8bpvv6xT6pDCCPJgbPJk3I/ek5YYJWwwIB3Gk4oKMjSKCXwTyQuMUKRfJJbWWPTvTbxqsQPnnSOBvSd1Lqi0Kq78HO9BntdSJKzEZz3FdSsoYMdZOa6iPVQysMDVn/cAT+1NQXrxT6nyV66DuazoJDFNiWIAqcYbbHzpllkMwkt5cd8dKK2wfDbgGWSxUMO8pH0pa6v18vSYGEQGAqsdxQ2usoVYln7hv8AFKmRiQHJPbUaBvyPC2hD/Yndj3kx/mkmSzRm8q1nRs8h8gUxHes0Xl+VFgewP+KEHLa10B+3lnmgYiu7iOEmKcsMbgjGBXRJJcHz4Avvn1ZNLGK4Xd4pVBHDdaJGJPLxpMb54Y4BoGITLKxLrGgU4ywwKzvFLdXJPkq3ZlwP4FaLIDGMxOx6sDkA1aO1tmwLmREB6K3FB4uZQshIXSB0oWVwdJya9P4vZWUf/wCPOCp9tzWOtjqfShGD1xQZ5xpGxU9NqnQunOrDVtp4UHjy7FsdjVltbVV+8Vtv0UGHI5cjA3HUdatGuph53B9q1JLCOR9UIRSePVSs1rIrYnOw7bg0ELNbWzALGHU/mNBmuEaQkKI0P4ORQpdAkAEX15qywiZgqxFSepNA1beIS24IjaPHOkjmtuw8asHBN7ZqxxwDjesGbw64i3IDAflO9M+GXEdski3CIc8ahvQbSXNvfz+UJYrdDwSnApie2s7cmNL9nwP/AEozisay8Rk+0a4II209cbVoW/ifijXJchUR9tRUYoAt4lbQRtC6yc87ZqkHirx5S2ndE6FxvTqPJHcF5EilPOpo8iq30gmPmNbRxkcBY8A0C/2y7kJ86dyh4AXBNKSBFbaZ1PVWORR5dOgFiMdAgJIoUiBU1toKnud6ChWMeoSg54FMRyGFUDqCvTKikpTbJGCgbV1otvolKMXDD9XSgdnlYoWaJQh70qjAgYIKdjsKacIUI17/AKBSSBVBGrP+4UB7qVPLARYQMcICT9ayiGZ+PTntin5nUwkmJtXQjas1C7PqxtncFqBi6sVkRXj1YPzxXUwJ5EQDCj2K11EX8Q8Vu/EL6a/8Qc3FzM2WkcA5PHSrQyFRn1Fz2OKyImWPJAJHTBp61PmDDeYAfbNFaMTJKpM0ujfb05+tBmk8t/U+rb0mrK6BSusZUbFhSU9x3TH6jx+1AwsgI8wyoo685qolUtrWZ0AP/p7ZrN84NLucL3p+CwaXMkJ1KOSRigZe4+0gAXVxIeik5oyx+JRpmK3lI6FnyKNBNBY2wZlYyE7HAo0fjyyLpcSZztp4oMa7vPGbYFZ1KK35ay5Lm4kU6tROema9R4nfwSwnUWBx0INeVuJ9bkI7aexGKAbzM+A2dXc1Bl0keok9waooUn1E478VUjnA2FEH+1SjAEjY9jREvpkJzMSPc5pQkZxiqnPJoNq28QRtCTgYzzjBrSd7eePEZU57815UnPNEViN0YjHQmg9FJ4MhRXOsZ5wAaVuPCxCwAMhzvxikI7+eMjTKw9uRWp4d4uE1G4Or2A2orPdJoW0MraTwM1CRvn/wkZ681tXPjVrcKIzCP9xI2pqzitJU1JNEvdZBgfSgzLKWO3ceZChHUZ5+dalz4nHJEEitYQvU06YJo0zaxW8g7rGD9TQZbaW8HlNEsco/KNhQLl5ZowqpGF6ClLl5I1YtGMr1HAp+TwS5CFvNXQOWBxWXfSqn3WS2kb+rGaBaO8ZskvgfKu8+HBxIcn8wyKRmlAzpGM9M1W3hlk9Qj/fG1A/HZxTZaS4KD2HNN2lpb2shMdwWPumR9aVgUZxNIi/Wjq8YYHzgRn8NAW5ifJKeWdXJ0acUGCCIAl3Of09adEkTRny9KsPznNZrllkPqyOug7UHTSSKSFBKjuKz5NPm5II/enpRG8Z0knsetKmKTIGg6flQGWPzEBEzEds8V1V1hMBmL+xNdQJhlHp4+dNQXJC+X5gKDoc0smnoPrVwVV9wAD7UD6THRgPgHoTzUrayS+sFcDoTSqkKMBG39wamKabOkuSOw6UDbQF2A+6B701Ncm2gCLLGdI4A2NWs3VhvHqx0YgVm+Juivt6T2JBxQCa8MuW1av00M3DFedP80sHKk6Rz15qAxO41E9d6C0k2dwd+tBdgeNz3ohLFdlAJ9t6sLa5ZcrA+nvpogAPXrVc96u0bAHUpBqFjZjspPyFBUiuophccA/KiR2pIyxFQLdatlj1zWollAoDSOFzzmtS3HhlvoIjDv3yKo8wuSeBj3osSsHGnGD7V7+38R8JlgJngg1L00DP9VnTXdmhaSG0TSejCivOx26M/qz/QFMwy/Z20QkE9CRmtL7RHOQ6wocflXejQSwsRqt0bHOcYoEP9Z8QVvLMwCcHSMf1VHvLlMFZznvg5FaP/ANvnlIMLxOTuUOaP/wDTcd2wNvcAKRuX6UGFL4x4gkTRrdZXqAeazJZXmLNIxJPJAr1jf9KqpKm/VsdFiJrPuPCYbaRtUjSdwRjNBiW0TFsqAwp23LIx1DSB+1NyeUsQMMCxkdQ29KyzqWGnVqxuSc0HS6XOtyG6AAcVa3iMjEDTt+1AUq2QGwc8YzR4WIJQgN8hQHZjEQCye+DvSryuCQoIXqSM1MkL6tWScfh6VUmJEKyB9R4xxQDlfUuMZHXBocL6HxrJ/qrqoPX09iMUZ54I00KI2I7LmgXklOfSiH3K5rqKLiNk9MYU+y11BeO0tETLvLqPQLmoCwq2Brb3IpWOYqul9e/ei28wWT0kH9JoHPKDDWYn0/poChde4wpPbeunu5GBwdJ7cCgR+c+Hxt1NA40eM4kZVxyRtWZcsA53VvfFaMs6eRpkUlewbasqVlYnSrY+dBUEn4fpVxxwc+1CDZ2O4qckfDmg1LKNJGAIBI9624XaM6JBmP8AKrV5u3LPgMoBHBNOSyGNcZIJ7kUGjdXHh6nStop7nFKz3tmjYS1CnHOKzGdnfJLbVExUMMBmbvmgZM0TMWWMb+4xQHnKj0phfegspO7jb5Vy43HmYHQUBijMNTcHseKlcHBAJxRIEhXSWAZh3JwaalLuo8qKNE67CgDChKYQBSeuTRltpF2MgLexxRLaKKSMiUEGiLHC4xECSNsljQLEXKajl2XrpGaGss5bCFhnpT5t5kXCawPntQy9xEAHiQAn4lFAFJWQFAXDddqbhnOVEspIG2M0MiGfcZ8zppb+6ELJmPqk37AZzQeitL6NQBHOxIHXpWf4kxmPmK4L5+ELQrFmtn+8G3bNOTz22fTE5PUmgxWYZzIdJ7YoHoDNpc57AYp+7WGV9QTSfyjP1pSRAqZUZOem5oFgU49X7bUSH4zgucdOKo8TfFkAnuKLbqH2diD7GgtIZG9MaAH2NUlgmEeoRqD1J5pxfJVTlQznYEk0GSF2ceWVz78UARbl4t11e4pGYNFJhtWO3FPXCTRpg5U913pfzgAC5Yt7igpnAzqRRXUKVpJGyWGOgBrqA6wgjZiQOhFXiXL+scdMUCJdsswKj3ovnmNs6l0/LJoGXi1gnRge1LxBlzhtQz2qxnZtwDv3aha1OQxIoIlRjlmZUHY0qSdx0pmR1ZSAw+ZpXBPGTQcMjcCuzxgio3zXdaIYSR+r4I7jarxhviYgk9xVIoyTqzp/zTOcD1N/G9FCfOr1Ej5Gp0nBJ9PberSYb8a/LFUMRkTLHjjeghmxsBz3qG0ah6B8xxUlQANz8qlxgABCfcmgLFqJU6cjuBTLksurAB70oCwUYwB2zUNqcA747aqDUt/UoXWxPsBUlyp0u+CODsKShmaNB8K/pAOTV1lBl1SDQTztQPx3U2jy5VJXkNQpMSNtk5/NkUOVlCgpOSOm1VBlPqLknoDQXVDCTlVA/k1UyDUOT8jxVhcNGPvGOD060CaRSxZDgfroNSO5t2UR6CF6scGumkVAPJeZk6tp2rPtrsDlsgfhB2p1fESFOEUrjjHFAGVmkKgoTnqadtVghjYzEo3ZQDSySxPgvnV09Wwq0jQyegKxz23zQRMIZx6zqXviqQ28SboWQDggUN4XAOFAHz4qriRBgqMEcneg6Zx6i0jvVUvUQfdxnPuaBJMR6PSvuFxmu8zy1+GMn3oLy3gZR5gQZ6npSzhXbKNqT54ocsnmNvEo777V0TDOxCgd6CRHIWIUqK6pldejAnviuoApEjKCjEfvVgpzkx6vcnNBgJDEHOaIunJ3f33xQGPq+BV/aguWTfO/ariRVXCoQO+eaA/rbJwPegsdT8n9gKCRhulEKqo5BPfNDI3+dBwGx2zUfSuP71IGcUQxAQp3OR7U75kYTK8/7aThY4wyrn32ooD6sKyAe1FS7avY1JOldMjgdqG8rMdDcg8irITghuR7UBI8EfGCPrVdDBsqoz3OK5s6BoX1VOpwmToJ65oLFteFbTnvihurEYDIfYioJDPhm3PQbCpwEwNRweQtBMYCgamXPQHioALSZVgT2G9XUnBycr+obihOxJyp9XdaBgGTKxtlFPWjeX5bgLI2ep5oMUmcCQlz0B5ojBfifIP5cUBZG1L6ipz+bak5E0HcbHjSaL5YJ1sx0HjaieQg9Yxj3O5oECwzpKDI7CnLaRYjsM55DGgyI6nVn0+7VaGX1YBBHag1opIGGYl9Z5XFRMqDc+iToDSUNwUk9K6W9jTRmLH1A8daAcco8z7xdR7dKFLOhcp5bZ6UOeVQ2Dgdzjiu804GAuO+aDpWIX1oB22zml5EBXUCQetMMByWc/IGhy4GyZJ7UCbMzDRvjuTmh5ZRhDkU0WLA+Yoz8xS7yMxIwoA7igqSxAzv7iuqofc5AzXUFhLpHwgHviqeZ6iW9RPvQyalT8sUQcHUuFBFUKb5Ofaqk9Rmu431UVzDG24+dV61dmydyagb4ydqCCNhk12Oxrs1HPSgZgZeuS3ypyEs+QVIHSk7WXTsdRpoTnBA+uxoKSqmvBYlj2qBGsfALfOulbJXBwT34qzMAo0sB3z1oLaSwGkqAN8E0PQWyV0HHY13mAkYGfbFdkrgMSnyXmgkYYgqMNnkkmrSa1214Y9utCPmZ1rx3O1FGZgPMOMfiUZoBoGL5PHXNMFkA+7Az8q4hRgFyT0wtWSHJyFK0Ewx6n+8A4zttRE8rUcEKf1ZqiMsbesnSetdNOqsPKXI60BioB2OkfmPFX1Q4wysMdjzQPNXljg/l003ESFBlKgHjUP+KBdoIWyzKVHYmlnhjY5jL7cnatCbyZD12HHSkZIwMgIM96AUiqmGLnfsasGUkJuF+ZzQ2yMAKM9hVXckqrtp+W5oDEwlsDPyIqYYW1jGjB6jpQ2fSyhcH3xUFmRiAzAntxQaTOgTQV/fXvS7pCRqUMD3JoXq8vLAse5GaAUUnJyD24FBEyRlsM2D2G9BMY6ED5jeiuNIJQLn50Bmdh6sUFTpU/5xXVQ5U9K6iP/Z"/>
          <p:cNvSpPr>
            <a:spLocks noChangeAspect="1" noChangeArrowheads="1"/>
          </p:cNvSpPr>
          <p:nvPr/>
        </p:nvSpPr>
        <p:spPr bwMode="auto">
          <a:xfrm>
            <a:off x="155575" y="-998538"/>
            <a:ext cx="2867025" cy="208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sp>
        <p:nvSpPr>
          <p:cNvPr id="34824" name="AutoShape 6" descr="data:image/jpeg;base64,/9j/4AAQSkZJRgABAQAAAQABAAD/2wBDAAkGBwgHBgkIBwgKCgkLDRYPDQwMDRsUFRAWIB0iIiAdHx8kKDQsJCYxJx8fLT0tMTU3Ojo6Iys/RD84QzQ5Ojf/2wBDAQoKCg0MDRoPDxo3JR8lNzc3Nzc3Nzc3Nzc3Nzc3Nzc3Nzc3Nzc3Nzc3Nzc3Nzc3Nzc3Nzc3Nzc3Nzc3Nzc3Nzf/wAARCADAAQcDASIAAhEBAxEB/8QAGgAAAgMBAQAAAAAAAAAAAAAAAwQBAgUABv/EADwQAAIBAwMCBAMIAQMDAwUAAAECAwAEERIhMUFRBRMiYTJxoRQjQlJigZGxwRVy0QYkM0NT4RYlNERj/8QAFQEBAQAAAAAAAAAAAAAAAAAAAAH/xAAWEQEBAQAAAAAAAAAAAAAAAAAAARH/2gAMAwEAAhEDEQA/APCrfOr5KFSOmkHFXPiBYrlc+2y0MQoJWMhQEdVAOf5qsmSfTCoUckHmqGD4pbD/APXI7nY0D7dC8hxgKeMLS+AWOEIPYVIgVo9l0AHctvQaCXFtvpdz/FQ99EMgKSfbakBFArao3Ckc55q/lGYrowMnGo7/AEoD/a1PpCKvcsMg0S3YyHCuit09FBTw9jcJpePV+cN/zR/9OlV2KSqQOq45oDFJx8GnPfOc0B3uw4ACsTtjINBKTrKFabIB30t/mpkjZpRp0jB3GcGguDcSNpVGXHOKgibJCGZyOQQDVGE/q8l3UHk52NDPnMwQSBmHQHmgYMuoYXUCBvtVDOUXYqPnkn+qII5VHqUJkfCANvepmsriSEFNTFfxDAoL2twu5m0yKNyD6TQ5phOT5KKg6AN/k0rNBOdJbjjAP/FWitnjXdgq9e5oL+Rc7FXlkHYAf3TKCEKPMklj24O5JoawzxRmUF9HfihrZztmTDvnfOd6DmmZhohlOsbeo70vLd3ChRIjls4IG1FgSSRwh1oc7krmumtWimKszkdDj/5oKpLKx2LkEbBRirK0wALHSc7g5NXSAr6JMAEZBJJx+wqXijjXVqL93yf80FZGcMVRm1Y235oatPgec0px14FWWIMyskqHJ2K9P3pmWKFSqGYF+u+aAHmyJHqCZ7MXqPtGo6iQoxnSdiav9hjZ20TREdQxAoUq268sCFOMDFBMl6yqAsulj0JBqHurgnHmKT7daiHy45NURZgduKcTyXULImf06v8AGKDPmlvGGrWwA/DuKtHdzbAmQHvvT/3K5EqZQDbcgipMgAVY4VZemdz+1Au3iNwuIfLQux2YDitT/QPHFtGvHZhbhNeVwBg8dc0rPO0ciiG1ByN+TRze48NisDbSKUvGvFYruWIxp5496swZTtepCkrNIscudDMfixziurUkdbmwtbS4jYtbs51g6idWNsdMYrqgtcW0Ubsl2nlzKcFZI2Qp881DQ2xX7iMSNj8LAf3WFceP+LTyNcXN7NcSSHLSSEsTXQeLSkkzRqw6k7UGqLNd/u5Rv6vUDTS+HzToViduOqcVj/65bY0vbK5A54p62vfCni1M0yPjcBv+KCF8GmilzNFIyHllIAH7VWawlXDRQtGB1xz/ABXS3tgy6UWY9j5p4osHiVg6BCZcDr5hNBENpMsZ82Zo0buhyaEtm4LCBbh1I3whFNSeIWbP91dXcRUcvuKPrd49SeMIBjrnNBmL4UTjP2iI53DpnPyrpvDXD6o0uGAHxFcVo293cW4bPiayEcBVDUC7vbuRNpA4zzjSTQJXNuyW406mxyOcVFsjJEGS2eRj1Appcqg+2PLCG6ncVLi3EY8rxLUO7KdqBVobqdwwRkUHiQjNdNHLHGBpDEdM0QeSQWbxMDHGlTVZbi3ChIrqSZzyNOKDreCcyZlMcQ6Anmm4/DriWQ6JYww6htq6xlu9WtUhBxjMqj1UeW6uwpWSS2gz+UZJoAGxubVtEkisp4xlsftRG8MckN9tKq3Ty2Bq48UlSEwnxBVHyob+KyIVzfhl/MFJxQETwdAutJ/mxJFAfw1idM9yhUnYZ9X1peW8spldpri48w9VG1J/afDmZRJLc++2c0Ho08EWWDJuViJ4y1EbwO0to1M1zqz01A5rzQv7GMt5ctzo/Vg/SpPiVh5QEaS5PxEmg3Z7KzgAaMoyt0cgfQVMln4SIQ6vAsnUCUgf1Xnku/DpJCXD4HAyMmtGO68KNu2lFU//ANBuaCGTw5XKtpYD8SHOKGklvIWjjmAjJ/FjNCS7tEfVNb+gcaGxVG8X8PiYG3tBkn8Yzn50GmlrYa/VfNrXoCNNNLF4YXy1w6N3QEisp/HIiFzBCuD8IWiP4zOUDJGuj2QZoNeEeCA/eXMruvVQT/YqJbfw67lx59xo6DTj+hWOfFr4glQoU8ZX/iqN4vcKylxqce2KDTlitYZtKxXRwdipP+aZEUrMrLaMR0EsgBrEu/H7ySNdlRh1wKSbxO4Y6pJ2cjjJ4oPUS2l6Drht4UY92JIrq84PF7oAAXDKewauorDkKhMxM2PbNdtoAOCvUkb1pSWTFWP2WSIdD5mRQI7SQeh0wD1U8UQqyqTgHjjNNWVpK6kh40HUHimJPB3Cq0aTkH84G/8AFESymiUj7OWJ6K2MUCMkATPmSQ6emnn6VIRFTKuCex5qJ4pI5D6Cg6htjVWabT6Vcg9Qm1BYuQufSG6KBUrqMZPw9/VVIXnjOCisx6kAmmYRPInptFJ6BUwaAaNJFCCCo7Hc1ENy7Pg498g71qwWlxImj7LKj8DSDvTY/wClPEpI9fkAdSWbSaKVt54ZSEmjjI/U5xWtaWUEr6Ut4mB6xjOKyj4TFbH/ALh2jcc6GFGhkggYmCSQsPzb/wBUQ9e+GeHxoSYXDqd9Wf6rIlu4Y2ZBCijGNtjXXV9OwZHkChuMCsuWIHeVkf5c0FJJJHfKu3Ow6fzVS04GtmYNnpuKEWBchRsPargEKNTqOw3/AKoLgkrksSTzk1wGpRlvTnYYqwWPClgGJ6BKvIIAv3PmBgOpGKKEVaQZUjSKAFZZfWFx3FXVdbY15J77A1cQHO5UMONqCdOzeWGwfrQkEiekppHfTxTA+IBZSWHO2M1Jg2LyDA6lnxQCChpBHJjH5qJMsSDTBqPcOOahfJfIRo0OOWBNFhtmlTTrRgOinNEI+ZglWDEHp/8AFUUgAsQQehIphoHSTS0Lsa6a3nADGMeWP5oIiKswwFOecjFPQyKfQACB70nbhGJIXjpxTiaDshZTjbAFBWRGR9QyQfy1P48gNn+agPIARIR7rjNDVAzBlI27mgZkAbAYqAOhXeuitlfLMFCjv1oDJ6WId8n8PT61EYl41nI/CaKK9u7D7uIP+1dRYrKRxrZ1TPH3gFdRCyeIXAfRdtIpx6tsg0d51EeYnQg/h008k9lOqibw+NgPidV5qZz4Iw/7a2liPDN5mfpRWdBfOxC6Fz3BIpszTBNTI7MOhJ2oJW3yGhkOB1fb+qdhWaZSFm1Jj/3yv1NAIeKKqlZbdJB1BPFP2Xj1v5SxvYJpHTZazrnw2DQQvpY7nDgmkI4yh8sszAd8YFEejufE7eUbWkUEfHmYBI/ig28Mkus2/jMEQxkDGDXlrksrnDAjoM8VaCUw4dUBPc7UVvPF4nkkeKBxjguR/FR9r8UiXSszTAfFvtXnri+lkfLLgfpbaqx3mgaWOCepbJoj0wla8AEx046YropVg1LH5T9M5way/D/EHj1KyrJ2yN6Kb6FWzLbBvkdOKKam13JICKT261j3YeJwoAI43FaA8SUsNERQL+U1MghuF8y4eMdgnNBjtIVPqU57imI3DRnkHsWFMzeGJJEZIJwy86TyKTSFIxplZyec5oIRihIKbHrq3q628UgOsMCemmjs8ciaRGSB1I3NC82NdvL0Hjg4NABLd0cD4kB6jcVr2ttau6+bcKQ3U5AFZGuUOWVGAHBDbUzazPghiqknl6Bu5skiuCsD606MtVkt4zGHknTPGC2TVRNJLJpLDsAo2NTIsiYWRIyvQMaCktqmkFZImTuTj+aAisraAVx7tV5FKjaNMnqrcVMDjT94FO+wIIoA4I/Mw/3YxUNelU0MZNPbVTgJhbzAqMp7MP6od1M0qf8AhhHYoKClvNaMMXETYP4w1aVsfDUjwkbP2LSVixLLj4FGevP0pmJCg0SBctwB6aDSN5Cp9NtCV66iaq935m8cUCE8aBSpLwRkKpzjbbNAha6iUSvpGTtqbFA80txKpDRknum+KVUfEHbDdzzVzczYwCAW/wDbbFLvdlW0Rghhzq3zQMr5caYkR3/Vkb11BEsTKGb0SHqAMV1EbJ8Azp1TIAPiMZ/uq3Hh8CeiFgMfiyN6p9skuD8UKIT8JXc0aSfy0DW8AkKDgjagHbWLRRO0gRoz1Yg1Rba0bGHxjn1bfSkJ7ma8mBcrED+EDFPw+DqoEs1yioecg4+lFBvIpEIAKqrdQMk1RZmgAAkZlPINalz/AKeYl1Xca6OBoODS8VnbTHVBeQ7c5BU0GTIkczk6VUfmK4x86QeGWNHZND79j/Veqa1njjbRcK6kdRSJtS8TaZtDjnbmiMKynT1RSwqxcY2bGKXkRUkZSAAOxzWldeE6fvAzau+dqyrgtkq7gkdQKKJFP5TZULnsaskpLnfGd9xmk9PUk59qLE2M8E++1BZ5JAxAbOTuRtTVt4jJD6CFK9iM0izAn4sHtiq62jY4YHPbeg9Tb3NvcBBdmYDkAFQKfk8OtpF860Y6cdDqx+1eNiLzHCvp9jTVtezWSMCwP7mg12g8tiH1mPphdv5pad2LhVCaT1YZpePxmdpBJpyB+FRsabTxS2Yq81uuSeBtQCaMq+I2XJ6jgUeKCLTguSfxZ4qZZFkzLFwenIro3RI/vY9+wyKCDGrKSiggHZlFFWOCYepmOOpxkVP2tSum3iijB5Or+6tGJpBrMSEDjSuKC5ltLdcRsrN7Lx/NLl0c6YnCg9WFWlnd1ZRHqP5QoBoMMlwB/wCJmY94+KCskClWw6sQdwqn+6o+EjCoxOemrYUUs5OEjkDsd9KnFAuo5g2hlwOdzvQCAbUPb8QzTkKTPImgpj9ZpJFYHDSac/Wmlt8MqFmcdiaCJ7q5trrQzIw7qdxVZGlVw8bpvv6xT6pDCCPJgbPJk3I/ek5YYJWwwIB3Gk4oKMjSKCXwTyQuMUKRfJJbWWPTvTbxqsQPnnSOBvSd1Lqi0Kq78HO9BntdSJKzEZz3FdSsoYMdZOa6iPVQysMDVn/cAT+1NQXrxT6nyV66DuazoJDFNiWIAqcYbbHzpllkMwkt5cd8dKK2wfDbgGWSxUMO8pH0pa6v18vSYGEQGAqsdxQ2usoVYln7hv8AFKmRiQHJPbUaBvyPC2hD/Yndj3kx/mkmSzRm8q1nRs8h8gUxHes0Xl+VFgewP+KEHLa10B+3lnmgYiu7iOEmKcsMbgjGBXRJJcHz4Avvn1ZNLGK4Xd4pVBHDdaJGJPLxpMb54Y4BoGITLKxLrGgU4ywwKzvFLdXJPkq3ZlwP4FaLIDGMxOx6sDkA1aO1tmwLmREB6K3FB4uZQshIXSB0oWVwdJya9P4vZWUf/wCPOCp9tzWOtjqfShGD1xQZ5xpGxU9NqnQunOrDVtp4UHjy7FsdjVltbVV+8Vtv0UGHI5cjA3HUdatGuph53B9q1JLCOR9UIRSePVSs1rIrYnOw7bg0ELNbWzALGHU/mNBmuEaQkKI0P4ORQpdAkAEX15qywiZgqxFSepNA1beIS24IjaPHOkjmtuw8asHBN7ZqxxwDjesGbw64i3IDAflO9M+GXEdski3CIc8ahvQbSXNvfz+UJYrdDwSnApie2s7cmNL9nwP/AEozisay8Rk+0a4II209cbVoW/ifijXJchUR9tRUYoAt4lbQRtC6yc87ZqkHirx5S2ndE6FxvTqPJHcF5EilPOpo8iq30gmPmNbRxkcBY8A0C/2y7kJ86dyh4AXBNKSBFbaZ1PVWORR5dOgFiMdAgJIoUiBU1toKnud6ChWMeoSg54FMRyGFUDqCvTKikpTbJGCgbV1otvolKMXDD9XSgdnlYoWaJQh70qjAgYIKdjsKacIUI17/AKBSSBVBGrP+4UB7qVPLARYQMcICT9ayiGZ+PTntin5nUwkmJtXQjas1C7PqxtncFqBi6sVkRXj1YPzxXUwJ5EQDCj2K11EX8Q8Vu/EL6a/8Qc3FzM2WkcA5PHSrQyFRn1Fz2OKyImWPJAJHTBp61PmDDeYAfbNFaMTJKpM0ujfb05+tBmk8t/U+rb0mrK6BSusZUbFhSU9x3TH6jx+1AwsgI8wyoo685qolUtrWZ0AP/p7ZrN84NLucL3p+CwaXMkJ1KOSRigZe4+0gAXVxIeik5oyx+JRpmK3lI6FnyKNBNBY2wZlYyE7HAo0fjyyLpcSZztp4oMa7vPGbYFZ1KK35ay5Lm4kU6tROema9R4nfwSwnUWBx0INeVuJ9bkI7aexGKAbzM+A2dXc1Bl0keok9waooUn1E478VUjnA2FEH+1SjAEjY9jREvpkJzMSPc5pQkZxiqnPJoNq28QRtCTgYzzjBrSd7eePEZU57815UnPNEViN0YjHQmg9FJ4MhRXOsZ5wAaVuPCxCwAMhzvxikI7+eMjTKw9uRWp4d4uE1G4Or2A2orPdJoW0MraTwM1CRvn/wkZ681tXPjVrcKIzCP9xI2pqzitJU1JNEvdZBgfSgzLKWO3ceZChHUZ5+dalz4nHJEEitYQvU06YJo0zaxW8g7rGD9TQZbaW8HlNEsco/KNhQLl5ZowqpGF6ClLl5I1YtGMr1HAp+TwS5CFvNXQOWBxWXfSqn3WS2kb+rGaBaO8ZskvgfKu8+HBxIcn8wyKRmlAzpGM9M1W3hlk9Qj/fG1A/HZxTZaS4KD2HNN2lpb2shMdwWPumR9aVgUZxNIi/Wjq8YYHzgRn8NAW5ifJKeWdXJ0acUGCCIAl3Of09adEkTRny9KsPznNZrllkPqyOug7UHTSSKSFBKjuKz5NPm5II/enpRG8Z0knsetKmKTIGg6flQGWPzEBEzEds8V1V1hMBmL+xNdQJhlHp4+dNQXJC+X5gKDoc0smnoPrVwVV9wAD7UD6THRgPgHoTzUrayS+sFcDoTSqkKMBG39wamKabOkuSOw6UDbQF2A+6B701Ncm2gCLLGdI4A2NWs3VhvHqx0YgVm+Juivt6T2JBxQCa8MuW1av00M3DFedP80sHKk6Rz15qAxO41E9d6C0k2dwd+tBdgeNz3ohLFdlAJ9t6sLa5ZcrA+nvpogAPXrVc96u0bAHUpBqFjZjspPyFBUiuophccA/KiR2pIyxFQLdatlj1zWollAoDSOFzzmtS3HhlvoIjDv3yKo8wuSeBj3osSsHGnGD7V7+38R8JlgJngg1L00DP9VnTXdmhaSG0TSejCivOx26M/qz/QFMwy/Z20QkE9CRmtL7RHOQ6wocflXejQSwsRqt0bHOcYoEP9Z8QVvLMwCcHSMf1VHvLlMFZznvg5FaP/ANvnlIMLxOTuUOaP/wDTcd2wNvcAKRuX6UGFL4x4gkTRrdZXqAeazJZXmLNIxJPJAr1jf9KqpKm/VsdFiJrPuPCYbaRtUjSdwRjNBiW0TFsqAwp23LIx1DSB+1NyeUsQMMCxkdQ29KyzqWGnVqxuSc0HS6XOtyG6AAcVa3iMjEDTt+1AUq2QGwc8YzR4WIJQgN8hQHZjEQCye+DvSryuCQoIXqSM1MkL6tWScfh6VUmJEKyB9R4xxQDlfUuMZHXBocL6HxrJ/qrqoPX09iMUZ54I00KI2I7LmgXklOfSiH3K5rqKLiNk9MYU+y11BeO0tETLvLqPQLmoCwq2Brb3IpWOYqul9e/ei28wWT0kH9JoHPKDDWYn0/poChde4wpPbeunu5GBwdJ7cCgR+c+Hxt1NA40eM4kZVxyRtWZcsA53VvfFaMs6eRpkUlewbasqVlYnSrY+dBUEn4fpVxxwc+1CDZ2O4qckfDmg1LKNJGAIBI9624XaM6JBmP8AKrV5u3LPgMoBHBNOSyGNcZIJ7kUGjdXHh6nStop7nFKz3tmjYS1CnHOKzGdnfJLbVExUMMBmbvmgZM0TMWWMb+4xQHnKj0phfegspO7jb5Vy43HmYHQUBijMNTcHseKlcHBAJxRIEhXSWAZh3JwaalLuo8qKNE67CgDChKYQBSeuTRltpF2MgLexxRLaKKSMiUEGiLHC4xECSNsljQLEXKajl2XrpGaGss5bCFhnpT5t5kXCawPntQy9xEAHiQAn4lFAFJWQFAXDddqbhnOVEspIG2M0MiGfcZ8zppb+6ELJmPqk37AZzQeitL6NQBHOxIHXpWf4kxmPmK4L5+ELQrFmtn+8G3bNOTz22fTE5PUmgxWYZzIdJ7YoHoDNpc57AYp+7WGV9QTSfyjP1pSRAqZUZOem5oFgU49X7bUSH4zgucdOKo8TfFkAnuKLbqH2diD7GgtIZG9MaAH2NUlgmEeoRqD1J5pxfJVTlQznYEk0GSF2ceWVz78UARbl4t11e4pGYNFJhtWO3FPXCTRpg5U913pfzgAC5Yt7igpnAzqRRXUKVpJGyWGOgBrqA6wgjZiQOhFXiXL+scdMUCJdsswKj3ovnmNs6l0/LJoGXi1gnRge1LxBlzhtQz2qxnZtwDv3aha1OQxIoIlRjlmZUHY0qSdx0pmR1ZSAw+ZpXBPGTQcMjcCuzxgio3zXdaIYSR+r4I7jarxhviYgk9xVIoyTqzp/zTOcD1N/G9FCfOr1Ej5Gp0nBJ9PberSYb8a/LFUMRkTLHjjeghmxsBz3qG0ah6B8xxUlQANz8qlxgABCfcmgLFqJU6cjuBTLksurAB70oCwUYwB2zUNqcA747aqDUt/UoXWxPsBUlyp0u+CODsKShmaNB8K/pAOTV1lBl1SDQTztQPx3U2jy5VJXkNQpMSNtk5/NkUOVlCgpOSOm1VBlPqLknoDQXVDCTlVA/k1UyDUOT8jxVhcNGPvGOD060CaRSxZDgfroNSO5t2UR6CF6scGumkVAPJeZk6tp2rPtrsDlsgfhB2p1fESFOEUrjjHFAGVmkKgoTnqadtVghjYzEo3ZQDSySxPgvnV09Wwq0jQyegKxz23zQRMIZx6zqXviqQ28SboWQDggUN4XAOFAHz4qriRBgqMEcneg6Zx6i0jvVUvUQfdxnPuaBJMR6PSvuFxmu8zy1+GMn3oLy3gZR5gQZ6npSzhXbKNqT54ocsnmNvEo777V0TDOxCgd6CRHIWIUqK6pldejAnviuoApEjKCjEfvVgpzkx6vcnNBgJDEHOaIunJ3f33xQGPq+BV/aguWTfO/ariRVXCoQO+eaA/rbJwPegsdT8n9gKCRhulEKqo5BPfNDI3+dBwGx2zUfSuP71IGcUQxAQp3OR7U75kYTK8/7aThY4wyrn32ooD6sKyAe1FS7avY1JOldMjgdqG8rMdDcg8irITghuR7UBI8EfGCPrVdDBsqoz3OK5s6BoX1VOpwmToJ65oLFteFbTnvihurEYDIfYioJDPhm3PQbCpwEwNRweQtBMYCgamXPQHioALSZVgT2G9XUnBycr+obihOxJyp9XdaBgGTKxtlFPWjeX5bgLI2ep5oMUmcCQlz0B5ojBfifIP5cUBZG1L6ipz+bak5E0HcbHjSaL5YJ1sx0HjaieQg9Yxj3O5oECwzpKDI7CnLaRYjsM55DGgyI6nVn0+7VaGX1YBBHag1opIGGYl9Z5XFRMqDc+iToDSUNwUk9K6W9jTRmLH1A8daAcco8z7xdR7dKFLOhcp5bZ6UOeVQ2Dgdzjiu804GAuO+aDpWIX1oB22zml5EBXUCQetMMByWc/IGhy4GyZJ7UCbMzDRvjuTmh5ZRhDkU0WLA+Yoz8xS7yMxIwoA7igqSxAzv7iuqofc5AzXUFhLpHwgHviqeZ6iW9RPvQyalT8sUQcHUuFBFUKb5Ofaqk9Rmu431UVzDG24+dV61dmydyagb4ydqCCNhk12Oxrs1HPSgZgZeuS3ypyEs+QVIHSk7WXTsdRpoTnBA+uxoKSqmvBYlj2qBGsfALfOulbJXBwT34qzMAo0sB3z1oLaSwGkqAN8E0PQWyV0HHY13mAkYGfbFdkrgMSnyXmgkYYgqMNnkkmrSa1214Y9utCPmZ1rx3O1FGZgPMOMfiUZoBoGL5PHXNMFkA+7Az8q4hRgFyT0wtWSHJyFK0Ewx6n+8A4zttRE8rUcEKf1ZqiMsbesnSetdNOqsPKXI60BioB2OkfmPFX1Q4wysMdjzQPNXljg/l003ESFBlKgHjUP+KBdoIWyzKVHYmlnhjY5jL7cnatCbyZD12HHSkZIwMgIM96AUiqmGLnfsasGUkJuF+ZzQ2yMAKM9hVXckqrtp+W5oDEwlsDPyIqYYW1jGjB6jpQ2fSyhcH3xUFmRiAzAntxQaTOgTQV/fXvS7pCRqUMD3JoXq8vLAse5GaAUUnJyD24FBEyRlsM2D2G9BMY6ED5jeiuNIJQLn50Bmdh6sUFTpU/5xXVQ5U9K6iP/Z"/>
          <p:cNvSpPr>
            <a:spLocks noChangeAspect="1" noChangeArrowheads="1"/>
          </p:cNvSpPr>
          <p:nvPr/>
        </p:nvSpPr>
        <p:spPr bwMode="auto">
          <a:xfrm>
            <a:off x="155575" y="-998538"/>
            <a:ext cx="2867025" cy="208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p>
        </p:txBody>
      </p:sp>
      <p:pic>
        <p:nvPicPr>
          <p:cNvPr id="34825" name="Picture 8" descr="http://images.radiopaedia.org/images/933307/9eec828b2f32f6c32a00b6a2d9a1ed.jpg"/>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5364163" y="2276475"/>
            <a:ext cx="3529012"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ovéPole 10"/>
          <p:cNvSpPr txBox="1">
            <a:spLocks noChangeArrowheads="1"/>
          </p:cNvSpPr>
          <p:nvPr/>
        </p:nvSpPr>
        <p:spPr bwMode="auto">
          <a:xfrm>
            <a:off x="5867400" y="1844675"/>
            <a:ext cx="165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2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eaLnBrk="1" hangingPunct="1"/>
            <a:r>
              <a:rPr lang="cs-CZ" altLang="cs-CZ" sz="1800" dirty="0" err="1" smtClean="0"/>
              <a:t>Sialolithiasis</a:t>
            </a:r>
            <a:endParaRPr lang="cs-CZ" altLang="cs-CZ" sz="1800" dirty="0"/>
          </a:p>
        </p:txBody>
      </p:sp>
    </p:spTree>
    <p:extLst>
      <p:ext uri="{BB962C8B-B14F-4D97-AF65-F5344CB8AC3E}">
        <p14:creationId xmlns:p14="http://schemas.microsoft.com/office/powerpoint/2010/main" val="430862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179512" y="2060848"/>
            <a:ext cx="8280400" cy="5327650"/>
          </a:xfrm>
        </p:spPr>
        <p:txBody>
          <a:bodyPr>
            <a:normAutofit/>
          </a:bodyPr>
          <a:lstStyle/>
          <a:p>
            <a:pPr eaLnBrk="1" hangingPunct="1">
              <a:lnSpc>
                <a:spcPct val="80000"/>
              </a:lnSpc>
            </a:pPr>
            <a:r>
              <a:rPr lang="cs-CZ" altLang="cs-CZ" dirty="0" smtClean="0"/>
              <a:t>CT </a:t>
            </a:r>
            <a:r>
              <a:rPr lang="cs-CZ" altLang="cs-CZ" dirty="0" err="1" smtClean="0"/>
              <a:t>images</a:t>
            </a:r>
            <a:r>
              <a:rPr lang="cs-CZ" altLang="cs-CZ" dirty="0" smtClean="0"/>
              <a:t> are </a:t>
            </a:r>
            <a:r>
              <a:rPr lang="cs-CZ" altLang="cs-CZ" dirty="0" err="1" smtClean="0"/>
              <a:t>acquired</a:t>
            </a:r>
            <a:r>
              <a:rPr lang="cs-CZ" altLang="cs-CZ" dirty="0" smtClean="0"/>
              <a:t> </a:t>
            </a:r>
            <a:r>
              <a:rPr lang="cs-CZ" altLang="cs-CZ" dirty="0" err="1" smtClean="0"/>
              <a:t>while</a:t>
            </a:r>
            <a:r>
              <a:rPr lang="cs-CZ" altLang="cs-CZ" dirty="0" smtClean="0"/>
              <a:t> </a:t>
            </a:r>
            <a:r>
              <a:rPr lang="cs-CZ" altLang="cs-CZ" dirty="0" err="1" smtClean="0"/>
              <a:t>the</a:t>
            </a:r>
            <a:r>
              <a:rPr lang="cs-CZ" altLang="cs-CZ" dirty="0" smtClean="0"/>
              <a:t> x-</a:t>
            </a:r>
            <a:r>
              <a:rPr lang="cs-CZ" altLang="cs-CZ" dirty="0" err="1" smtClean="0"/>
              <a:t>ray</a:t>
            </a:r>
            <a:r>
              <a:rPr lang="cs-CZ" altLang="cs-CZ" dirty="0" smtClean="0"/>
              <a:t> tube i </a:t>
            </a:r>
            <a:r>
              <a:rPr lang="cs-CZ" altLang="cs-CZ" dirty="0" err="1" smtClean="0"/>
              <a:t>rotating</a:t>
            </a:r>
            <a:r>
              <a:rPr lang="cs-CZ" altLang="cs-CZ" dirty="0" smtClean="0"/>
              <a:t> 360dg. </a:t>
            </a:r>
            <a:r>
              <a:rPr lang="cs-CZ" altLang="cs-CZ" dirty="0" err="1" smtClean="0"/>
              <a:t>around</a:t>
            </a:r>
            <a:r>
              <a:rPr lang="cs-CZ" altLang="cs-CZ" dirty="0" smtClean="0"/>
              <a:t> </a:t>
            </a:r>
            <a:r>
              <a:rPr lang="cs-CZ" altLang="cs-CZ" dirty="0" err="1" smtClean="0"/>
              <a:t>the</a:t>
            </a:r>
            <a:r>
              <a:rPr lang="cs-CZ" altLang="cs-CZ" dirty="0" smtClean="0"/>
              <a:t> </a:t>
            </a:r>
            <a:r>
              <a:rPr lang="cs-CZ" altLang="cs-CZ" dirty="0" err="1" smtClean="0"/>
              <a:t>patient</a:t>
            </a:r>
            <a:endParaRPr lang="cs-CZ" altLang="cs-CZ" dirty="0" smtClean="0"/>
          </a:p>
          <a:p>
            <a:pPr eaLnBrk="1" hangingPunct="1">
              <a:lnSpc>
                <a:spcPct val="80000"/>
              </a:lnSpc>
            </a:pPr>
            <a:endParaRPr lang="cs-CZ" altLang="cs-CZ" dirty="0" smtClean="0"/>
          </a:p>
          <a:p>
            <a:pPr eaLnBrk="1" hangingPunct="1">
              <a:lnSpc>
                <a:spcPct val="80000"/>
              </a:lnSpc>
            </a:pPr>
            <a:r>
              <a:rPr lang="cs-CZ" altLang="cs-CZ" dirty="0" err="1" smtClean="0"/>
              <a:t>The</a:t>
            </a:r>
            <a:r>
              <a:rPr lang="cs-CZ" altLang="cs-CZ" dirty="0" smtClean="0"/>
              <a:t> x-</a:t>
            </a:r>
            <a:r>
              <a:rPr lang="cs-CZ" altLang="cs-CZ" dirty="0" err="1" smtClean="0"/>
              <a:t>ray</a:t>
            </a:r>
            <a:r>
              <a:rPr lang="cs-CZ" altLang="cs-CZ" dirty="0" smtClean="0"/>
              <a:t> </a:t>
            </a:r>
            <a:r>
              <a:rPr lang="cs-CZ" altLang="cs-CZ" dirty="0" err="1" smtClean="0"/>
              <a:t>beam</a:t>
            </a:r>
            <a:r>
              <a:rPr lang="cs-CZ" altLang="cs-CZ" dirty="0" smtClean="0"/>
              <a:t> </a:t>
            </a:r>
            <a:r>
              <a:rPr lang="cs-CZ" altLang="cs-CZ" dirty="0" err="1" smtClean="0"/>
              <a:t>is</a:t>
            </a:r>
            <a:r>
              <a:rPr lang="cs-CZ" altLang="cs-CZ" dirty="0" smtClean="0"/>
              <a:t> </a:t>
            </a:r>
            <a:r>
              <a:rPr lang="cs-CZ" altLang="cs-CZ" dirty="0" err="1" smtClean="0"/>
              <a:t>collimated</a:t>
            </a:r>
            <a:r>
              <a:rPr lang="cs-CZ" altLang="cs-CZ" dirty="0" smtClean="0"/>
              <a:t> in </a:t>
            </a:r>
            <a:r>
              <a:rPr lang="cs-CZ" altLang="cs-CZ" dirty="0" err="1" smtClean="0"/>
              <a:t>axial</a:t>
            </a:r>
            <a:r>
              <a:rPr lang="cs-CZ" altLang="cs-CZ" dirty="0" smtClean="0"/>
              <a:t> </a:t>
            </a:r>
            <a:r>
              <a:rPr lang="cs-CZ" altLang="cs-CZ" dirty="0" err="1" smtClean="0"/>
              <a:t>orientation</a:t>
            </a:r>
            <a:r>
              <a:rPr lang="cs-CZ" altLang="cs-CZ" dirty="0" smtClean="0"/>
              <a:t> and </a:t>
            </a:r>
            <a:r>
              <a:rPr lang="cs-CZ" altLang="cs-CZ" dirty="0" err="1" smtClean="0"/>
              <a:t>divergent</a:t>
            </a:r>
            <a:r>
              <a:rPr lang="cs-CZ" altLang="cs-CZ" dirty="0" smtClean="0"/>
              <a:t> to </a:t>
            </a:r>
            <a:r>
              <a:rPr lang="cs-CZ" altLang="cs-CZ" dirty="0" err="1" smtClean="0"/>
              <a:t>encompass</a:t>
            </a:r>
            <a:r>
              <a:rPr lang="cs-CZ" altLang="cs-CZ" dirty="0" smtClean="0"/>
              <a:t> </a:t>
            </a:r>
            <a:r>
              <a:rPr lang="cs-CZ" altLang="cs-CZ" dirty="0" err="1" smtClean="0"/>
              <a:t>the</a:t>
            </a:r>
            <a:r>
              <a:rPr lang="cs-CZ" altLang="cs-CZ" dirty="0" smtClean="0"/>
              <a:t> </a:t>
            </a:r>
            <a:r>
              <a:rPr lang="cs-CZ" altLang="cs-CZ" dirty="0" err="1" smtClean="0"/>
              <a:t>patient‘s</a:t>
            </a:r>
            <a:r>
              <a:rPr lang="cs-CZ" altLang="cs-CZ" dirty="0" smtClean="0"/>
              <a:t> </a:t>
            </a:r>
            <a:r>
              <a:rPr lang="cs-CZ" altLang="cs-CZ" dirty="0" err="1" smtClean="0"/>
              <a:t>width</a:t>
            </a:r>
            <a:r>
              <a:rPr lang="cs-CZ" altLang="cs-CZ" dirty="0" smtClean="0"/>
              <a:t> in </a:t>
            </a:r>
            <a:r>
              <a:rPr lang="cs-CZ" altLang="cs-CZ" dirty="0" err="1" smtClean="0"/>
              <a:t>the</a:t>
            </a:r>
            <a:r>
              <a:rPr lang="cs-CZ" altLang="cs-CZ" dirty="0" smtClean="0"/>
              <a:t> </a:t>
            </a:r>
            <a:r>
              <a:rPr lang="cs-CZ" altLang="cs-CZ" dirty="0" err="1" smtClean="0"/>
              <a:t>other</a:t>
            </a:r>
            <a:r>
              <a:rPr lang="cs-CZ" altLang="cs-CZ" dirty="0" smtClean="0"/>
              <a:t> </a:t>
            </a:r>
            <a:r>
              <a:rPr lang="cs-CZ" altLang="cs-CZ" dirty="0" err="1" smtClean="0"/>
              <a:t>orientation</a:t>
            </a:r>
            <a:r>
              <a:rPr lang="cs-CZ" altLang="cs-CZ" dirty="0" smtClean="0"/>
              <a:t>. </a:t>
            </a:r>
          </a:p>
          <a:p>
            <a:pPr eaLnBrk="1" hangingPunct="1">
              <a:lnSpc>
                <a:spcPct val="80000"/>
              </a:lnSpc>
            </a:pPr>
            <a:endParaRPr lang="cs-CZ" altLang="cs-CZ" dirty="0" smtClean="0"/>
          </a:p>
          <a:p>
            <a:pPr eaLnBrk="1" hangingPunct="1">
              <a:lnSpc>
                <a:spcPct val="80000"/>
              </a:lnSpc>
            </a:pPr>
            <a:r>
              <a:rPr lang="cs-CZ" altLang="cs-CZ" dirty="0" err="1" smtClean="0"/>
              <a:t>The</a:t>
            </a:r>
            <a:r>
              <a:rPr lang="cs-CZ" altLang="cs-CZ" dirty="0" smtClean="0"/>
              <a:t> intensity </a:t>
            </a:r>
            <a:r>
              <a:rPr lang="cs-CZ" altLang="cs-CZ" dirty="0" err="1" smtClean="0"/>
              <a:t>of</a:t>
            </a:r>
            <a:r>
              <a:rPr lang="cs-CZ" altLang="cs-CZ" dirty="0" smtClean="0"/>
              <a:t> </a:t>
            </a:r>
            <a:r>
              <a:rPr lang="cs-CZ" altLang="cs-CZ" dirty="0" err="1" smtClean="0"/>
              <a:t>attenuated</a:t>
            </a:r>
            <a:r>
              <a:rPr lang="cs-CZ" altLang="cs-CZ" dirty="0" smtClean="0"/>
              <a:t> x-</a:t>
            </a:r>
            <a:r>
              <a:rPr lang="cs-CZ" altLang="cs-CZ" dirty="0" err="1" smtClean="0"/>
              <a:t>rays</a:t>
            </a:r>
            <a:r>
              <a:rPr lang="cs-CZ" altLang="cs-CZ" dirty="0" smtClean="0"/>
              <a:t> </a:t>
            </a:r>
            <a:r>
              <a:rPr lang="cs-CZ" altLang="cs-CZ" dirty="0" err="1" smtClean="0"/>
              <a:t>emerging</a:t>
            </a:r>
            <a:r>
              <a:rPr lang="cs-CZ" altLang="cs-CZ" dirty="0" smtClean="0"/>
              <a:t> </a:t>
            </a:r>
            <a:r>
              <a:rPr lang="cs-CZ" altLang="cs-CZ" dirty="0" err="1" smtClean="0"/>
              <a:t>from</a:t>
            </a:r>
            <a:r>
              <a:rPr lang="cs-CZ" altLang="cs-CZ" dirty="0" smtClean="0"/>
              <a:t> </a:t>
            </a:r>
            <a:r>
              <a:rPr lang="cs-CZ" altLang="cs-CZ" dirty="0" err="1" smtClean="0"/>
              <a:t>the</a:t>
            </a:r>
            <a:r>
              <a:rPr lang="cs-CZ" altLang="cs-CZ" dirty="0" smtClean="0"/>
              <a:t> </a:t>
            </a:r>
            <a:r>
              <a:rPr lang="cs-CZ" altLang="cs-CZ" dirty="0" err="1" smtClean="0"/>
              <a:t>patient</a:t>
            </a:r>
            <a:r>
              <a:rPr lang="cs-CZ" altLang="cs-CZ" dirty="0" smtClean="0"/>
              <a:t> </a:t>
            </a:r>
            <a:r>
              <a:rPr lang="cs-CZ" altLang="cs-CZ" dirty="0" err="1" smtClean="0"/>
              <a:t>is</a:t>
            </a:r>
            <a:r>
              <a:rPr lang="cs-CZ" altLang="cs-CZ" dirty="0" smtClean="0"/>
              <a:t> </a:t>
            </a:r>
            <a:r>
              <a:rPr lang="cs-CZ" altLang="cs-CZ" dirty="0" err="1" smtClean="0"/>
              <a:t>measured</a:t>
            </a:r>
            <a:r>
              <a:rPr lang="cs-CZ" altLang="cs-CZ" dirty="0" smtClean="0"/>
              <a:t> </a:t>
            </a:r>
            <a:r>
              <a:rPr lang="cs-CZ" altLang="cs-CZ" dirty="0" err="1" smtClean="0"/>
              <a:t>with</a:t>
            </a:r>
            <a:r>
              <a:rPr lang="cs-CZ" altLang="cs-CZ" dirty="0" smtClean="0"/>
              <a:t> </a:t>
            </a:r>
            <a:r>
              <a:rPr lang="cs-CZ" altLang="cs-CZ" dirty="0" err="1" smtClean="0"/>
              <a:t>an</a:t>
            </a:r>
            <a:r>
              <a:rPr lang="cs-CZ" altLang="cs-CZ" dirty="0" smtClean="0"/>
              <a:t> </a:t>
            </a:r>
            <a:r>
              <a:rPr lang="cs-CZ" altLang="cs-CZ" dirty="0" err="1" smtClean="0"/>
              <a:t>array</a:t>
            </a:r>
            <a:r>
              <a:rPr lang="cs-CZ" altLang="cs-CZ" dirty="0" smtClean="0"/>
              <a:t> </a:t>
            </a:r>
            <a:r>
              <a:rPr lang="cs-CZ" altLang="cs-CZ" dirty="0" err="1" smtClean="0"/>
              <a:t>of</a:t>
            </a:r>
            <a:r>
              <a:rPr lang="cs-CZ" altLang="cs-CZ" dirty="0" smtClean="0"/>
              <a:t> </a:t>
            </a:r>
            <a:r>
              <a:rPr lang="cs-CZ" altLang="cs-CZ" dirty="0" err="1" smtClean="0"/>
              <a:t>minute</a:t>
            </a:r>
            <a:r>
              <a:rPr lang="cs-CZ" altLang="cs-CZ" dirty="0" smtClean="0"/>
              <a:t> </a:t>
            </a:r>
            <a:r>
              <a:rPr lang="cs-CZ" altLang="cs-CZ" dirty="0" err="1" smtClean="0"/>
              <a:t>detectors</a:t>
            </a:r>
            <a:endParaRPr lang="cs-CZ" altLang="cs-CZ" dirty="0" smtClean="0"/>
          </a:p>
        </p:txBody>
      </p:sp>
      <p:sp>
        <p:nvSpPr>
          <p:cNvPr id="4" name="Nadpis 1"/>
          <p:cNvSpPr>
            <a:spLocks noGrp="1"/>
          </p:cNvSpPr>
          <p:nvPr>
            <p:ph type="title"/>
          </p:nvPr>
        </p:nvSpPr>
        <p:spPr>
          <a:xfrm>
            <a:off x="539552" y="-99392"/>
            <a:ext cx="7467600" cy="1143000"/>
          </a:xfrm>
        </p:spPr>
        <p:txBody>
          <a:bodyPr/>
          <a:lstStyle/>
          <a:p>
            <a:pPr eaLnBrk="1" hangingPunct="1">
              <a:defRPr/>
            </a:pPr>
            <a:r>
              <a:rPr lang="cs-CZ" dirty="0" err="1" smtClean="0"/>
              <a:t>Classic</a:t>
            </a:r>
            <a:r>
              <a:rPr lang="cs-CZ" dirty="0" smtClean="0"/>
              <a:t> CT</a:t>
            </a:r>
          </a:p>
        </p:txBody>
      </p:sp>
    </p:spTree>
    <p:extLst>
      <p:ext uri="{BB962C8B-B14F-4D97-AF65-F5344CB8AC3E}">
        <p14:creationId xmlns:p14="http://schemas.microsoft.com/office/powerpoint/2010/main" val="8002717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539552" y="-27384"/>
            <a:ext cx="7467600" cy="1143000"/>
          </a:xfrm>
        </p:spPr>
        <p:txBody>
          <a:bodyPr/>
          <a:lstStyle/>
          <a:p>
            <a:r>
              <a:rPr lang="en-US" dirty="0"/>
              <a:t>Advantages of </a:t>
            </a:r>
            <a:r>
              <a:rPr lang="cs-CZ" dirty="0" err="1" smtClean="0"/>
              <a:t>ultrasound</a:t>
            </a:r>
            <a:r>
              <a:rPr lang="en-US" dirty="0" smtClean="0"/>
              <a:t> </a:t>
            </a:r>
            <a:r>
              <a:rPr lang="en-US" dirty="0"/>
              <a:t>examinations</a:t>
            </a:r>
            <a:endParaRPr lang="cs-CZ" altLang="cs-CZ" dirty="0" smtClean="0"/>
          </a:p>
        </p:txBody>
      </p:sp>
      <p:sp>
        <p:nvSpPr>
          <p:cNvPr id="227331" name="Rectangle 3"/>
          <p:cNvSpPr>
            <a:spLocks noGrp="1" noChangeArrowheads="1"/>
          </p:cNvSpPr>
          <p:nvPr>
            <p:ph type="body" idx="1"/>
          </p:nvPr>
        </p:nvSpPr>
        <p:spPr>
          <a:xfrm>
            <a:off x="457200" y="1484313"/>
            <a:ext cx="8291513" cy="4392612"/>
          </a:xfrm>
        </p:spPr>
        <p:txBody>
          <a:bodyPr>
            <a:normAutofit fontScale="77500" lnSpcReduction="20000"/>
          </a:bodyPr>
          <a:lstStyle/>
          <a:p>
            <a:pPr>
              <a:defRPr/>
            </a:pPr>
            <a:r>
              <a:rPr lang="en-US" sz="3600" dirty="0"/>
              <a:t>safe, cheap and affordable </a:t>
            </a:r>
            <a:r>
              <a:rPr lang="en-US" sz="3600" dirty="0" smtClean="0"/>
              <a:t>method</a:t>
            </a:r>
            <a:endParaRPr lang="cs-CZ" sz="3600" dirty="0" smtClean="0"/>
          </a:p>
          <a:p>
            <a:pPr>
              <a:defRPr/>
            </a:pPr>
            <a:endParaRPr lang="cs-CZ" sz="3600" dirty="0" smtClean="0"/>
          </a:p>
          <a:p>
            <a:pPr>
              <a:defRPr/>
            </a:pPr>
            <a:r>
              <a:rPr lang="en-US" sz="3600" dirty="0"/>
              <a:t>there are practically no </a:t>
            </a:r>
            <a:r>
              <a:rPr lang="en-US" sz="3600" dirty="0" smtClean="0"/>
              <a:t>contraindications</a:t>
            </a:r>
            <a:endParaRPr lang="cs-CZ" sz="3600" dirty="0" smtClean="0"/>
          </a:p>
          <a:p>
            <a:pPr>
              <a:defRPr/>
            </a:pPr>
            <a:endParaRPr lang="cs-CZ" sz="3600" dirty="0" smtClean="0"/>
          </a:p>
          <a:p>
            <a:pPr>
              <a:defRPr/>
            </a:pPr>
            <a:r>
              <a:rPr lang="en-US" sz="3600" dirty="0"/>
              <a:t>accessibility at the patient's </a:t>
            </a:r>
            <a:r>
              <a:rPr lang="en-US" sz="3600" dirty="0" smtClean="0"/>
              <a:t>bed</a:t>
            </a:r>
            <a:endParaRPr lang="cs-CZ" sz="3600" dirty="0" smtClean="0"/>
          </a:p>
          <a:p>
            <a:pPr>
              <a:defRPr/>
            </a:pPr>
            <a:endParaRPr lang="cs-CZ" sz="3600" dirty="0" smtClean="0"/>
          </a:p>
          <a:p>
            <a:pPr>
              <a:defRPr/>
            </a:pPr>
            <a:r>
              <a:rPr lang="en-US" sz="3600" dirty="0"/>
              <a:t>significant spatial </a:t>
            </a:r>
            <a:r>
              <a:rPr lang="en-US" sz="3600" dirty="0" smtClean="0"/>
              <a:t>resolution</a:t>
            </a:r>
            <a:endParaRPr lang="cs-CZ" sz="3600" dirty="0" smtClean="0"/>
          </a:p>
          <a:p>
            <a:pPr>
              <a:defRPr/>
            </a:pPr>
            <a:endParaRPr lang="cs-CZ" sz="3600" dirty="0" smtClean="0"/>
          </a:p>
          <a:p>
            <a:pPr>
              <a:defRPr/>
            </a:pPr>
            <a:r>
              <a:rPr lang="en-US" sz="3600" dirty="0"/>
              <a:t>Doppler </a:t>
            </a:r>
            <a:r>
              <a:rPr lang="en-US" sz="3600" dirty="0" smtClean="0"/>
              <a:t>option</a:t>
            </a:r>
            <a:r>
              <a:rPr lang="cs-CZ" sz="3600" dirty="0" smtClean="0"/>
              <a:t>,</a:t>
            </a:r>
            <a:r>
              <a:rPr lang="en-US" sz="3600" dirty="0" smtClean="0"/>
              <a:t> </a:t>
            </a:r>
            <a:r>
              <a:rPr lang="en-US" sz="3600" dirty="0"/>
              <a:t>flow display, blood circulation</a:t>
            </a:r>
            <a:endParaRPr lang="cs-CZ" sz="3600" dirty="0" smtClean="0"/>
          </a:p>
          <a:p>
            <a:pPr eaLnBrk="1" hangingPunct="1">
              <a:defRPr/>
            </a:pPr>
            <a:endParaRPr lang="cs-CZ" sz="3600" dirty="0" smtClean="0"/>
          </a:p>
          <a:p>
            <a:pPr eaLnBrk="1" hangingPunct="1">
              <a:buFont typeface="Wingdings" pitchFamily="2" charset="2"/>
              <a:buNone/>
              <a:defRPr/>
            </a:pPr>
            <a:endParaRPr lang="cs-CZ" sz="3600" dirty="0" smtClean="0"/>
          </a:p>
          <a:p>
            <a:pPr eaLnBrk="1" hangingPunct="1">
              <a:buFont typeface="Wingdings" pitchFamily="2" charset="2"/>
              <a:buNone/>
              <a:defRPr/>
            </a:pPr>
            <a:endParaRPr lang="cs-CZ" sz="3600" dirty="0" smtClean="0"/>
          </a:p>
        </p:txBody>
      </p:sp>
    </p:spTree>
    <p:extLst>
      <p:ext uri="{BB962C8B-B14F-4D97-AF65-F5344CB8AC3E}">
        <p14:creationId xmlns:p14="http://schemas.microsoft.com/office/powerpoint/2010/main" val="1927118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467544" y="1484784"/>
            <a:ext cx="8229600" cy="2232025"/>
          </a:xfrm>
        </p:spPr>
        <p:txBody>
          <a:bodyPr>
            <a:normAutofit/>
          </a:bodyPr>
          <a:lstStyle/>
          <a:p>
            <a:pPr>
              <a:lnSpc>
                <a:spcPct val="90000"/>
              </a:lnSpc>
              <a:defRPr/>
            </a:pPr>
            <a:r>
              <a:rPr lang="en-US" dirty="0"/>
              <a:t>ultrasound examination with </a:t>
            </a:r>
            <a:r>
              <a:rPr lang="en-US" dirty="0" err="1"/>
              <a:t>i.v.</a:t>
            </a:r>
            <a:r>
              <a:rPr lang="en-US" dirty="0"/>
              <a:t> application of special contrast </a:t>
            </a:r>
            <a:r>
              <a:rPr lang="en-US" dirty="0" smtClean="0"/>
              <a:t>media</a:t>
            </a:r>
            <a:endParaRPr lang="cs-CZ" dirty="0" smtClean="0"/>
          </a:p>
          <a:p>
            <a:pPr>
              <a:lnSpc>
                <a:spcPct val="90000"/>
              </a:lnSpc>
              <a:defRPr/>
            </a:pPr>
            <a:r>
              <a:rPr lang="en-US" dirty="0" err="1" smtClean="0"/>
              <a:t>microbubbles</a:t>
            </a:r>
            <a:r>
              <a:rPr lang="en-US" dirty="0" smtClean="0"/>
              <a:t> </a:t>
            </a:r>
            <a:r>
              <a:rPr lang="en-US" dirty="0"/>
              <a:t>stabilized by </a:t>
            </a:r>
            <a:r>
              <a:rPr lang="en-US" dirty="0" smtClean="0"/>
              <a:t>phospholipid</a:t>
            </a:r>
            <a:endParaRPr lang="cs-CZ" dirty="0" smtClean="0"/>
          </a:p>
          <a:p>
            <a:pPr>
              <a:lnSpc>
                <a:spcPct val="90000"/>
              </a:lnSpc>
              <a:defRPr/>
            </a:pPr>
            <a:r>
              <a:rPr lang="en-US" dirty="0"/>
              <a:t>100 million x </a:t>
            </a:r>
            <a:r>
              <a:rPr lang="en-US" dirty="0" smtClean="0"/>
              <a:t>higher</a:t>
            </a:r>
            <a:r>
              <a:rPr lang="cs-CZ" dirty="0" smtClean="0"/>
              <a:t> </a:t>
            </a:r>
            <a:r>
              <a:rPr lang="cs-CZ" dirty="0" err="1" smtClean="0"/>
              <a:t>soundwaves</a:t>
            </a:r>
            <a:r>
              <a:rPr lang="en-US" dirty="0" smtClean="0"/>
              <a:t> reflect</a:t>
            </a:r>
            <a:r>
              <a:rPr lang="cs-CZ" dirty="0" smtClean="0"/>
              <a:t>ion </a:t>
            </a:r>
            <a:r>
              <a:rPr lang="cs-CZ" dirty="0" err="1" smtClean="0"/>
              <a:t>of</a:t>
            </a:r>
            <a:r>
              <a:rPr lang="en-US" dirty="0" smtClean="0"/>
              <a:t> </a:t>
            </a:r>
            <a:r>
              <a:rPr lang="en-US" dirty="0" err="1"/>
              <a:t>microbubbles</a:t>
            </a:r>
            <a:r>
              <a:rPr lang="en-US" dirty="0"/>
              <a:t> </a:t>
            </a:r>
            <a:r>
              <a:rPr lang="en-US" dirty="0" smtClean="0"/>
              <a:t>than</a:t>
            </a:r>
            <a:r>
              <a:rPr lang="cs-CZ" dirty="0" smtClean="0"/>
              <a:t> </a:t>
            </a:r>
            <a:r>
              <a:rPr lang="cs-CZ" dirty="0" err="1" smtClean="0"/>
              <a:t>of</a:t>
            </a:r>
            <a:r>
              <a:rPr lang="en-US" dirty="0" smtClean="0"/>
              <a:t> blood.</a:t>
            </a:r>
            <a:endParaRPr lang="cs-CZ" dirty="0" smtClean="0"/>
          </a:p>
        </p:txBody>
      </p:sp>
      <p:sp>
        <p:nvSpPr>
          <p:cNvPr id="36867" name="Rectangle 2"/>
          <p:cNvSpPr>
            <a:spLocks noGrp="1" noChangeArrowheads="1"/>
          </p:cNvSpPr>
          <p:nvPr>
            <p:ph type="title" idx="4294967295"/>
          </p:nvPr>
        </p:nvSpPr>
        <p:spPr/>
        <p:txBody>
          <a:bodyPr/>
          <a:lstStyle/>
          <a:p>
            <a:pPr eaLnBrk="1" hangingPunct="1"/>
            <a:r>
              <a:rPr lang="cs-CZ" altLang="cs-CZ" smtClean="0"/>
              <a:t>CEUS</a:t>
            </a:r>
          </a:p>
        </p:txBody>
      </p:sp>
      <p:pic>
        <p:nvPicPr>
          <p:cNvPr id="36868" name="Picture 5" descr="cévaSF6krvink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3644900"/>
            <a:ext cx="4040187" cy="2374900"/>
          </a:xfrm>
          <a:prstGeom prst="rect">
            <a:avLst/>
          </a:prstGeom>
          <a:noFill/>
          <a:ln w="254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6869" name="TextovéPole 4"/>
          <p:cNvSpPr txBox="1">
            <a:spLocks noChangeArrowheads="1"/>
          </p:cNvSpPr>
          <p:nvPr/>
        </p:nvSpPr>
        <p:spPr bwMode="auto">
          <a:xfrm>
            <a:off x="611188" y="3789363"/>
            <a:ext cx="38163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2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eaLnBrk="1" hangingPunct="1">
              <a:buFont typeface="Arial" charset="0"/>
              <a:buChar char="•"/>
            </a:pPr>
            <a:r>
              <a:rPr lang="cs-CZ" altLang="cs-CZ" sz="1800" dirty="0"/>
              <a:t> </a:t>
            </a:r>
            <a:r>
              <a:rPr lang="cs-CZ" altLang="cs-CZ" sz="1800" dirty="0" err="1" smtClean="0"/>
              <a:t>nontoxic</a:t>
            </a:r>
            <a:endParaRPr lang="cs-CZ" altLang="cs-CZ" sz="1800" dirty="0"/>
          </a:p>
          <a:p>
            <a:pPr>
              <a:buFont typeface="Arial" charset="0"/>
              <a:buChar char="•"/>
            </a:pPr>
            <a:r>
              <a:rPr lang="cs-CZ" altLang="cs-CZ" sz="1800" dirty="0"/>
              <a:t> </a:t>
            </a:r>
            <a:r>
              <a:rPr lang="en-US" sz="1800" dirty="0"/>
              <a:t>no special </a:t>
            </a:r>
            <a:r>
              <a:rPr lang="en-US" sz="1800" dirty="0" smtClean="0"/>
              <a:t>pa</a:t>
            </a:r>
            <a:r>
              <a:rPr lang="cs-CZ" sz="1800" dirty="0" err="1" smtClean="0"/>
              <a:t>tient</a:t>
            </a:r>
            <a:r>
              <a:rPr lang="en-US" sz="1800" dirty="0" smtClean="0"/>
              <a:t> </a:t>
            </a:r>
            <a:r>
              <a:rPr lang="en-US" sz="1800" dirty="0"/>
              <a:t>preparation is </a:t>
            </a:r>
            <a:r>
              <a:rPr lang="cs-CZ" sz="1800" dirty="0" smtClean="0"/>
              <a:t>  </a:t>
            </a:r>
          </a:p>
          <a:p>
            <a:r>
              <a:rPr lang="cs-CZ" sz="1800" dirty="0"/>
              <a:t> </a:t>
            </a:r>
            <a:r>
              <a:rPr lang="cs-CZ" sz="1800" dirty="0" smtClean="0"/>
              <a:t> </a:t>
            </a:r>
            <a:r>
              <a:rPr lang="en-US" sz="1800" dirty="0" smtClean="0"/>
              <a:t>required </a:t>
            </a:r>
            <a:endParaRPr lang="cs-CZ" altLang="cs-CZ" sz="1800" dirty="0"/>
          </a:p>
          <a:p>
            <a:pPr>
              <a:buFont typeface="Arial" charset="0"/>
              <a:buChar char="•"/>
            </a:pPr>
            <a:r>
              <a:rPr lang="cs-CZ" altLang="cs-CZ" sz="1800" dirty="0"/>
              <a:t> </a:t>
            </a:r>
            <a:r>
              <a:rPr lang="en-US" sz="1800" dirty="0"/>
              <a:t>there are no allergic reactions </a:t>
            </a:r>
            <a:endParaRPr lang="cs-CZ" altLang="cs-CZ" sz="1800" dirty="0"/>
          </a:p>
          <a:p>
            <a:pPr>
              <a:buFont typeface="Arial" charset="0"/>
              <a:buChar char="•"/>
            </a:pPr>
            <a:r>
              <a:rPr lang="cs-CZ" altLang="cs-CZ" sz="1800" dirty="0"/>
              <a:t> </a:t>
            </a:r>
            <a:r>
              <a:rPr lang="en-US" sz="1800" dirty="0"/>
              <a:t>is excreted after about 10 minutes with lungs</a:t>
            </a:r>
            <a:endParaRPr lang="cs-CZ" altLang="cs-CZ" sz="1800" dirty="0"/>
          </a:p>
          <a:p>
            <a:pPr>
              <a:buFont typeface="Arial" charset="0"/>
              <a:buChar char="•"/>
            </a:pPr>
            <a:r>
              <a:rPr lang="cs-CZ" altLang="cs-CZ" sz="1800" dirty="0"/>
              <a:t> </a:t>
            </a:r>
            <a:r>
              <a:rPr lang="en-US" sz="1800" dirty="0"/>
              <a:t>only contraindication: </a:t>
            </a:r>
            <a:r>
              <a:rPr lang="en-US" sz="1800" dirty="0" smtClean="0"/>
              <a:t>AIM</a:t>
            </a:r>
            <a:endParaRPr lang="cs-CZ" altLang="cs-CZ" sz="1800" dirty="0"/>
          </a:p>
          <a:p>
            <a:pPr eaLnBrk="1" hangingPunct="1">
              <a:buFont typeface="Arial" charset="0"/>
              <a:buChar char="•"/>
            </a:pPr>
            <a:r>
              <a:rPr lang="cs-CZ" altLang="cs-CZ" sz="1800" dirty="0"/>
              <a:t> </a:t>
            </a:r>
            <a:r>
              <a:rPr lang="cs-CZ" altLang="cs-CZ" sz="1800" dirty="0" err="1" smtClean="0"/>
              <a:t>Pure</a:t>
            </a:r>
            <a:r>
              <a:rPr lang="cs-CZ" altLang="cs-CZ" sz="1800" dirty="0" smtClean="0"/>
              <a:t> </a:t>
            </a:r>
            <a:r>
              <a:rPr lang="cs-CZ" altLang="cs-CZ" sz="1800" dirty="0" err="1" smtClean="0"/>
              <a:t>intravascular</a:t>
            </a:r>
            <a:r>
              <a:rPr lang="cs-CZ" altLang="cs-CZ" sz="1800" dirty="0" smtClean="0"/>
              <a:t> </a:t>
            </a:r>
            <a:r>
              <a:rPr lang="cs-CZ" altLang="cs-CZ" sz="1800" dirty="0" err="1" smtClean="0"/>
              <a:t>contrast</a:t>
            </a:r>
            <a:r>
              <a:rPr lang="cs-CZ" altLang="cs-CZ" sz="1800" dirty="0" smtClean="0"/>
              <a:t> agent</a:t>
            </a:r>
            <a:endParaRPr lang="cs-CZ" altLang="cs-CZ" sz="1800" dirty="0">
              <a:solidFill>
                <a:srgbClr val="FFC000"/>
              </a:solidFill>
            </a:endParaRPr>
          </a:p>
        </p:txBody>
      </p:sp>
    </p:spTree>
    <p:extLst>
      <p:ext uri="{BB962C8B-B14F-4D97-AF65-F5344CB8AC3E}">
        <p14:creationId xmlns:p14="http://schemas.microsoft.com/office/powerpoint/2010/main" val="26004557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dpis 5"/>
          <p:cNvSpPr>
            <a:spLocks noGrp="1"/>
          </p:cNvSpPr>
          <p:nvPr>
            <p:ph type="title" idx="4294967295"/>
          </p:nvPr>
        </p:nvSpPr>
        <p:spPr/>
        <p:txBody>
          <a:bodyPr/>
          <a:lstStyle/>
          <a:p>
            <a:r>
              <a:rPr lang="en-US" dirty="0"/>
              <a:t>Possibility of quantification</a:t>
            </a:r>
            <a:endParaRPr lang="cs-CZ" altLang="cs-CZ" dirty="0" smtClean="0"/>
          </a:p>
        </p:txBody>
      </p:sp>
      <p:pic>
        <p:nvPicPr>
          <p:cNvPr id="37891" name="Picture 2" descr="C:\Documents and Settings\Administrator\Dokumenty\PREZENTACE od 2010\CEUS\DANAY\LIVER\FNH\FNH 2 Quantif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90531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467544" y="-99392"/>
            <a:ext cx="7787208" cy="1143000"/>
          </a:xfrm>
        </p:spPr>
        <p:txBody>
          <a:bodyPr/>
          <a:lstStyle/>
          <a:p>
            <a:r>
              <a:rPr lang="en-US" dirty="0"/>
              <a:t>Disadvantages, </a:t>
            </a:r>
            <a:r>
              <a:rPr lang="en-US" dirty="0" smtClean="0"/>
              <a:t>limitations</a:t>
            </a:r>
            <a:r>
              <a:rPr lang="cs-CZ" dirty="0" smtClean="0"/>
              <a:t> </a:t>
            </a:r>
            <a:r>
              <a:rPr lang="cs-CZ" dirty="0" err="1" smtClean="0"/>
              <a:t>of</a:t>
            </a:r>
            <a:r>
              <a:rPr lang="cs-CZ" dirty="0" smtClean="0"/>
              <a:t> </a:t>
            </a:r>
            <a:r>
              <a:rPr lang="cs-CZ" dirty="0" err="1" smtClean="0"/>
              <a:t>ultrasound</a:t>
            </a:r>
            <a:endParaRPr lang="cs-CZ" altLang="cs-CZ" dirty="0" smtClean="0"/>
          </a:p>
        </p:txBody>
      </p:sp>
      <p:sp>
        <p:nvSpPr>
          <p:cNvPr id="38915" name="Rectangle 3"/>
          <p:cNvSpPr>
            <a:spLocks noGrp="1" noChangeArrowheads="1"/>
          </p:cNvSpPr>
          <p:nvPr>
            <p:ph type="body" idx="1"/>
          </p:nvPr>
        </p:nvSpPr>
        <p:spPr/>
        <p:txBody>
          <a:bodyPr/>
          <a:lstStyle/>
          <a:p>
            <a:r>
              <a:rPr lang="en-US" sz="3600" dirty="0"/>
              <a:t>number of </a:t>
            </a:r>
            <a:r>
              <a:rPr lang="en-US" sz="3600" dirty="0" smtClean="0"/>
              <a:t>artifacts</a:t>
            </a:r>
            <a:endParaRPr lang="cs-CZ" sz="3600" dirty="0" smtClean="0"/>
          </a:p>
          <a:p>
            <a:endParaRPr lang="cs-CZ" altLang="cs-CZ" sz="3600" dirty="0"/>
          </a:p>
          <a:p>
            <a:r>
              <a:rPr lang="en-US" sz="3600" dirty="0"/>
              <a:t>subjective </a:t>
            </a:r>
            <a:r>
              <a:rPr lang="en-US" sz="3600" dirty="0" smtClean="0"/>
              <a:t>examination</a:t>
            </a:r>
            <a:endParaRPr lang="cs-CZ" sz="3600" dirty="0" smtClean="0"/>
          </a:p>
          <a:p>
            <a:endParaRPr lang="en-US" sz="3600" dirty="0"/>
          </a:p>
          <a:p>
            <a:r>
              <a:rPr lang="en-US" sz="3600" dirty="0"/>
              <a:t>limited </a:t>
            </a:r>
            <a:r>
              <a:rPr lang="en-US" sz="3600" dirty="0" err="1"/>
              <a:t>investigability</a:t>
            </a:r>
            <a:r>
              <a:rPr lang="en-US" sz="3600" dirty="0"/>
              <a:t> in non-cooperating patients</a:t>
            </a:r>
            <a:endParaRPr lang="cs-CZ" altLang="cs-CZ" sz="3600" dirty="0" smtClean="0"/>
          </a:p>
        </p:txBody>
      </p:sp>
    </p:spTree>
    <p:extLst>
      <p:ext uri="{BB962C8B-B14F-4D97-AF65-F5344CB8AC3E}">
        <p14:creationId xmlns:p14="http://schemas.microsoft.com/office/powerpoint/2010/main" val="516542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11560" y="404664"/>
            <a:ext cx="7772400" cy="1490662"/>
          </a:xfrm>
        </p:spPr>
        <p:txBody>
          <a:bodyPr/>
          <a:lstStyle/>
          <a:p>
            <a:pPr eaLnBrk="1" hangingPunct="1"/>
            <a:r>
              <a:rPr lang="cs-CZ" altLang="cs-CZ" dirty="0" err="1" smtClean="0"/>
              <a:t>Magnetic</a:t>
            </a:r>
            <a:r>
              <a:rPr lang="cs-CZ" altLang="cs-CZ" dirty="0" smtClean="0"/>
              <a:t> resonance</a:t>
            </a:r>
          </a:p>
        </p:txBody>
      </p:sp>
      <p:pic>
        <p:nvPicPr>
          <p:cNvPr id="102405" name="av.avi">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395288" y="2565400"/>
            <a:ext cx="3087687"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8" name="stepanova3.AVI">
            <a:hlinkClick r:id="" action="ppaction://media"/>
          </p:cNvPr>
          <p:cNvPicPr>
            <a:picLocks noRot="1" noChangeAspect="1" noChangeArrowheads="1"/>
          </p:cNvPicPr>
          <p:nvPr>
            <a:videoFile r:link="rId2"/>
          </p:nvPr>
        </p:nvPicPr>
        <p:blipFill>
          <a:blip r:embed="rId6">
            <a:extLst>
              <a:ext uri="{28A0092B-C50C-407E-A947-70E740481C1C}">
                <a14:useLocalDpi xmlns:a14="http://schemas.microsoft.com/office/drawing/2010/main" val="0"/>
              </a:ext>
            </a:extLst>
          </a:blip>
          <a:srcRect/>
          <a:stretch>
            <a:fillRect/>
          </a:stretch>
        </p:blipFill>
        <p:spPr bwMode="auto">
          <a:xfrm>
            <a:off x="6227763" y="2924175"/>
            <a:ext cx="25209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1985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7400" fill="hold"/>
                                        <p:tgtEl>
                                          <p:spTgt spid="102405"/>
                                        </p:tgtEl>
                                      </p:cBhvr>
                                    </p:cmd>
                                  </p:childTnLst>
                                </p:cTn>
                              </p:par>
                            </p:childTnLst>
                          </p:cTn>
                        </p:par>
                        <p:par>
                          <p:cTn id="7" fill="hold" nodeType="afterGroup">
                            <p:stCondLst>
                              <p:cond delay="7400"/>
                            </p:stCondLst>
                            <p:childTnLst>
                              <p:par>
                                <p:cTn id="8" presetID="1" presetClass="mediacall" presetSubtype="0" fill="hold" nodeType="afterEffect">
                                  <p:stCondLst>
                                    <p:cond delay="0"/>
                                  </p:stCondLst>
                                  <p:childTnLst>
                                    <p:cmd type="call" cmd="playFrom(0.0)">
                                      <p:cBhvr>
                                        <p:cTn id="9" dur="5600" fill="hold"/>
                                        <p:tgtEl>
                                          <p:spTgt spid="10240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hold" display="0">
                  <p:stCondLst>
                    <p:cond delay="indefinite"/>
                  </p:stCondLst>
                  <p:endCondLst>
                    <p:cond evt="onNext" delay="0">
                      <p:tgtEl>
                        <p:sldTgt/>
                      </p:tgtEl>
                    </p:cond>
                    <p:cond evt="onPrev" delay="0">
                      <p:tgtEl>
                        <p:sldTgt/>
                      </p:tgtEl>
                    </p:cond>
                  </p:endCondLst>
                </p:cTn>
                <p:tgtEl>
                  <p:spTgt spid="102405"/>
                </p:tgtEl>
              </p:cMediaNode>
            </p:video>
            <p:seq concurrent="1" nextAc="seek">
              <p:cTn id="11" restart="whenNotActive" fill="hold" evtFilter="cancelBubble" nodeType="interactiveSeq">
                <p:stCondLst>
                  <p:cond evt="onClick" delay="0">
                    <p:tgtEl>
                      <p:spTgt spid="10240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102405"/>
                                        </p:tgtEl>
                                      </p:cBhvr>
                                    </p:cmd>
                                  </p:childTnLst>
                                </p:cTn>
                              </p:par>
                            </p:childTnLst>
                          </p:cTn>
                        </p:par>
                      </p:childTnLst>
                    </p:cTn>
                  </p:par>
                </p:childTnLst>
              </p:cTn>
              <p:nextCondLst>
                <p:cond evt="onClick" delay="0">
                  <p:tgtEl>
                    <p:spTgt spid="102405"/>
                  </p:tgtEl>
                </p:cond>
              </p:nextCondLst>
            </p:seq>
            <p:seq concurrent="1" nextAc="seek">
              <p:cTn id="16" restart="whenNotActive" fill="hold" evtFilter="cancelBubble" nodeType="interactiveSeq">
                <p:stCondLst>
                  <p:cond evt="onClick" delay="0">
                    <p:tgtEl>
                      <p:spTgt spid="102408"/>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2" presetClass="mediacall" presetSubtype="0" fill="hold" nodeType="clickEffect">
                                  <p:stCondLst>
                                    <p:cond delay="0"/>
                                  </p:stCondLst>
                                  <p:childTnLst>
                                    <p:cmd type="call" cmd="togglePause">
                                      <p:cBhvr>
                                        <p:cTn id="20" dur="1" fill="hold"/>
                                        <p:tgtEl>
                                          <p:spTgt spid="102408"/>
                                        </p:tgtEl>
                                      </p:cBhvr>
                                    </p:cmd>
                                  </p:childTnLst>
                                </p:cTn>
                              </p:par>
                            </p:childTnLst>
                          </p:cTn>
                        </p:par>
                      </p:childTnLst>
                    </p:cTn>
                  </p:par>
                </p:childTnLst>
              </p:cTn>
              <p:nextCondLst>
                <p:cond evt="onClick" delay="0">
                  <p:tgtEl>
                    <p:spTgt spid="102408"/>
                  </p:tgtEl>
                </p:cond>
              </p:nextCondLst>
            </p:seq>
            <p:video>
              <p:cMediaNode>
                <p:cTn id="21" repeatCount="indefinite" fill="hold" display="0">
                  <p:stCondLst>
                    <p:cond delay="indefinite"/>
                  </p:stCondLst>
                  <p:endCondLst>
                    <p:cond evt="onNext" delay="0">
                      <p:tgtEl>
                        <p:sldTgt/>
                      </p:tgtEl>
                    </p:cond>
                    <p:cond evt="onPrev" delay="0">
                      <p:tgtEl>
                        <p:sldTgt/>
                      </p:tgtEl>
                    </p:cond>
                  </p:endCondLst>
                </p:cTn>
                <p:tgtEl>
                  <p:spTgt spid="102408"/>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cs-CZ" sz="5000"/>
              <a:t>Magnetic resonance</a:t>
            </a:r>
            <a:endParaRPr lang="cs-CZ" sz="3400"/>
          </a:p>
        </p:txBody>
      </p:sp>
      <p:sp>
        <p:nvSpPr>
          <p:cNvPr id="45059" name="Rectangle 3"/>
          <p:cNvSpPr>
            <a:spLocks noGrp="1" noChangeArrowheads="1"/>
          </p:cNvSpPr>
          <p:nvPr>
            <p:ph type="body" idx="1"/>
          </p:nvPr>
        </p:nvSpPr>
        <p:spPr/>
        <p:txBody>
          <a:bodyPr/>
          <a:lstStyle/>
          <a:p>
            <a:r>
              <a:rPr lang="cs-CZ"/>
              <a:t>Hydrogen nuclei (1H) have a magnetic behavior</a:t>
            </a:r>
          </a:p>
          <a:p>
            <a:r>
              <a:rPr lang="cs-CZ"/>
              <a:t>We use a strong magnetic field (0,2-2T)</a:t>
            </a:r>
          </a:p>
          <a:p>
            <a:r>
              <a:rPr lang="cs-CZ"/>
              <a:t>radiofrequency pulses - a</a:t>
            </a:r>
            <a:r>
              <a:rPr lang="cs-CZ">
                <a:solidFill>
                  <a:srgbClr val="FF3300"/>
                </a:solidFill>
              </a:rPr>
              <a:t> resonance </a:t>
            </a:r>
            <a:r>
              <a:rPr lang="cs-CZ"/>
              <a:t>of frequencies -  transfer of energy - 1H raising from lower to higher energy states</a:t>
            </a:r>
          </a:p>
          <a:p>
            <a:r>
              <a:rPr lang="cs-CZ"/>
              <a:t>signal from protons = from the pacient body - induction of a current in a receiver coil - computer reconstruction - resulting image</a:t>
            </a:r>
          </a:p>
        </p:txBody>
      </p:sp>
    </p:spTree>
    <p:extLst>
      <p:ext uri="{BB962C8B-B14F-4D97-AF65-F5344CB8AC3E}">
        <p14:creationId xmlns:p14="http://schemas.microsoft.com/office/powerpoint/2010/main" val="221250397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8313" y="476250"/>
            <a:ext cx="8229600" cy="1143000"/>
          </a:xfrm>
        </p:spPr>
        <p:txBody>
          <a:bodyPr/>
          <a:lstStyle/>
          <a:p>
            <a:r>
              <a:rPr lang="cs-CZ"/>
              <a:t>Disadvantages of MRI</a:t>
            </a:r>
          </a:p>
        </p:txBody>
      </p:sp>
      <p:sp>
        <p:nvSpPr>
          <p:cNvPr id="46083" name="Rectangle 3"/>
          <p:cNvSpPr>
            <a:spLocks noGrp="1" noChangeArrowheads="1"/>
          </p:cNvSpPr>
          <p:nvPr>
            <p:ph type="body" idx="1"/>
          </p:nvPr>
        </p:nvSpPr>
        <p:spPr>
          <a:xfrm>
            <a:off x="395288" y="2060575"/>
            <a:ext cx="8229600" cy="4525963"/>
          </a:xfrm>
        </p:spPr>
        <p:txBody>
          <a:bodyPr/>
          <a:lstStyle/>
          <a:p>
            <a:r>
              <a:rPr lang="cs-CZ"/>
              <a:t>Strong magnetic field! (</a:t>
            </a:r>
            <a:r>
              <a:rPr lang="cs-CZ" i="1"/>
              <a:t>whole patient is placed in)</a:t>
            </a:r>
          </a:p>
          <a:p>
            <a:r>
              <a:rPr lang="cs-CZ"/>
              <a:t>duration of examination - </a:t>
            </a:r>
            <a:r>
              <a:rPr lang="cs-CZ" i="1"/>
              <a:t>untill 60 min.</a:t>
            </a:r>
          </a:p>
          <a:p>
            <a:r>
              <a:rPr lang="cs-CZ"/>
              <a:t>limited examination space</a:t>
            </a:r>
          </a:p>
          <a:p>
            <a:r>
              <a:rPr lang="cs-CZ"/>
              <a:t>the price = availability</a:t>
            </a:r>
            <a:endParaRPr lang="cs-CZ" i="1"/>
          </a:p>
          <a:p>
            <a:r>
              <a:rPr lang="cs-CZ"/>
              <a:t>limited examination field </a:t>
            </a:r>
            <a:r>
              <a:rPr lang="cs-CZ" i="1"/>
              <a:t>(brain + Csp., C+Th, Th+L)</a:t>
            </a:r>
          </a:p>
        </p:txBody>
      </p:sp>
    </p:spTree>
    <p:extLst>
      <p:ext uri="{BB962C8B-B14F-4D97-AF65-F5344CB8AC3E}">
        <p14:creationId xmlns:p14="http://schemas.microsoft.com/office/powerpoint/2010/main" val="183909599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cs-CZ"/>
              <a:t>Benefits of MRI</a:t>
            </a:r>
          </a:p>
        </p:txBody>
      </p:sp>
      <p:sp>
        <p:nvSpPr>
          <p:cNvPr id="47107" name="Rectangle 3"/>
          <p:cNvSpPr>
            <a:spLocks noGrp="1" noChangeArrowheads="1"/>
          </p:cNvSpPr>
          <p:nvPr>
            <p:ph type="body" idx="1"/>
          </p:nvPr>
        </p:nvSpPr>
        <p:spPr/>
        <p:txBody>
          <a:bodyPr/>
          <a:lstStyle/>
          <a:p>
            <a:r>
              <a:rPr lang="cs-CZ">
                <a:solidFill>
                  <a:srgbClr val="FF3300"/>
                </a:solidFill>
              </a:rPr>
              <a:t>Noninvasive technique</a:t>
            </a:r>
            <a:endParaRPr lang="cs-CZ">
              <a:solidFill>
                <a:schemeClr val="hlink"/>
              </a:solidFill>
            </a:endParaRPr>
          </a:p>
          <a:p>
            <a:r>
              <a:rPr lang="cs-CZ"/>
              <a:t>unprecedented soft </a:t>
            </a:r>
            <a:r>
              <a:rPr lang="cs-CZ">
                <a:solidFill>
                  <a:srgbClr val="00FFFF"/>
                </a:solidFill>
              </a:rPr>
              <a:t>tissue contrast</a:t>
            </a:r>
          </a:p>
          <a:p>
            <a:r>
              <a:rPr lang="cs-CZ"/>
              <a:t>arbitrary plane of cross-section</a:t>
            </a:r>
          </a:p>
          <a:p>
            <a:r>
              <a:rPr lang="cs-CZ"/>
              <a:t>MR angiography, ERCP, PMG  </a:t>
            </a:r>
            <a:r>
              <a:rPr lang="cs-CZ" i="1"/>
              <a:t>(without a contrast medium)</a:t>
            </a:r>
          </a:p>
          <a:p>
            <a:r>
              <a:rPr lang="cs-CZ"/>
              <a:t>contrast media - Gd </a:t>
            </a:r>
            <a:r>
              <a:rPr lang="cs-CZ" i="1"/>
              <a:t>(minimal risk of allergic reaction)</a:t>
            </a:r>
          </a:p>
        </p:txBody>
      </p:sp>
    </p:spTree>
    <p:extLst>
      <p:ext uri="{BB962C8B-B14F-4D97-AF65-F5344CB8AC3E}">
        <p14:creationId xmlns:p14="http://schemas.microsoft.com/office/powerpoint/2010/main" val="385580668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549275"/>
            <a:ext cx="8229600" cy="1143000"/>
          </a:xfrm>
        </p:spPr>
        <p:txBody>
          <a:bodyPr/>
          <a:lstStyle/>
          <a:p>
            <a:r>
              <a:rPr lang="cs-CZ"/>
              <a:t>Contraindications of MRI</a:t>
            </a:r>
          </a:p>
        </p:txBody>
      </p:sp>
      <p:sp>
        <p:nvSpPr>
          <p:cNvPr id="48131" name="Rectangle 3"/>
          <p:cNvSpPr>
            <a:spLocks noGrp="1" noChangeArrowheads="1"/>
          </p:cNvSpPr>
          <p:nvPr>
            <p:ph type="body" idx="1"/>
          </p:nvPr>
        </p:nvSpPr>
        <p:spPr>
          <a:xfrm>
            <a:off x="539750" y="2060575"/>
            <a:ext cx="8229600" cy="4525963"/>
          </a:xfrm>
        </p:spPr>
        <p:txBody>
          <a:bodyPr>
            <a:normAutofit lnSpcReduction="10000"/>
          </a:bodyPr>
          <a:lstStyle/>
          <a:p>
            <a:pPr>
              <a:buFont typeface="Wingdings" pitchFamily="2" charset="2"/>
              <a:buNone/>
            </a:pPr>
            <a:r>
              <a:rPr lang="cs-CZ" dirty="0">
                <a:solidFill>
                  <a:srgbClr val="FF3300"/>
                </a:solidFill>
              </a:rPr>
              <a:t>ABSOLUTE</a:t>
            </a:r>
          </a:p>
          <a:p>
            <a:r>
              <a:rPr lang="cs-CZ" dirty="0"/>
              <a:t>presence </a:t>
            </a:r>
            <a:r>
              <a:rPr lang="cs-CZ" dirty="0" err="1"/>
              <a:t>of</a:t>
            </a:r>
            <a:r>
              <a:rPr lang="cs-CZ" dirty="0"/>
              <a:t> </a:t>
            </a:r>
            <a:r>
              <a:rPr lang="cs-CZ" dirty="0" err="1"/>
              <a:t>magnetic</a:t>
            </a:r>
            <a:r>
              <a:rPr lang="cs-CZ" dirty="0"/>
              <a:t> </a:t>
            </a:r>
            <a:r>
              <a:rPr lang="cs-CZ" dirty="0" err="1"/>
              <a:t>metallic</a:t>
            </a:r>
            <a:r>
              <a:rPr lang="cs-CZ" dirty="0"/>
              <a:t> </a:t>
            </a:r>
            <a:r>
              <a:rPr lang="cs-CZ" dirty="0" err="1" smtClean="0"/>
              <a:t>implants</a:t>
            </a:r>
            <a:r>
              <a:rPr lang="cs-CZ" dirty="0" smtClean="0"/>
              <a:t> in </a:t>
            </a:r>
            <a:r>
              <a:rPr lang="cs-CZ" dirty="0" err="1" smtClean="0"/>
              <a:t>otbit</a:t>
            </a:r>
            <a:r>
              <a:rPr lang="cs-CZ" dirty="0" smtClean="0"/>
              <a:t> </a:t>
            </a:r>
            <a:r>
              <a:rPr lang="cs-CZ" dirty="0" err="1" smtClean="0"/>
              <a:t>or</a:t>
            </a:r>
            <a:r>
              <a:rPr lang="cs-CZ" dirty="0" smtClean="0"/>
              <a:t> </a:t>
            </a:r>
            <a:r>
              <a:rPr lang="cs-CZ" dirty="0" err="1" smtClean="0"/>
              <a:t>intracranialy</a:t>
            </a:r>
            <a:endParaRPr lang="cs-CZ" dirty="0" smtClean="0"/>
          </a:p>
          <a:p>
            <a:r>
              <a:rPr lang="cs-CZ" dirty="0" err="1"/>
              <a:t>Magnetic</a:t>
            </a:r>
            <a:r>
              <a:rPr lang="cs-CZ" dirty="0"/>
              <a:t> </a:t>
            </a:r>
            <a:r>
              <a:rPr lang="cs-CZ" dirty="0" err="1"/>
              <a:t>implante</a:t>
            </a:r>
            <a:r>
              <a:rPr lang="cs-CZ" dirty="0"/>
              <a:t> in </a:t>
            </a:r>
            <a:r>
              <a:rPr lang="cs-CZ" dirty="0" err="1"/>
              <a:t>other</a:t>
            </a:r>
            <a:r>
              <a:rPr lang="cs-CZ" dirty="0"/>
              <a:t> </a:t>
            </a:r>
            <a:r>
              <a:rPr lang="cs-CZ" dirty="0" err="1"/>
              <a:t>location</a:t>
            </a:r>
            <a:r>
              <a:rPr lang="cs-CZ" dirty="0"/>
              <a:t> </a:t>
            </a:r>
            <a:r>
              <a:rPr lang="cs-CZ" dirty="0" err="1"/>
              <a:t>shorter</a:t>
            </a:r>
            <a:r>
              <a:rPr lang="cs-CZ" dirty="0"/>
              <a:t> </a:t>
            </a:r>
            <a:r>
              <a:rPr lang="cs-CZ" dirty="0" err="1"/>
              <a:t>than</a:t>
            </a:r>
            <a:r>
              <a:rPr lang="cs-CZ" dirty="0"/>
              <a:t> 6 </a:t>
            </a:r>
            <a:r>
              <a:rPr lang="cs-CZ" dirty="0" err="1"/>
              <a:t>weeks</a:t>
            </a:r>
            <a:r>
              <a:rPr lang="cs-CZ" dirty="0"/>
              <a:t> </a:t>
            </a:r>
            <a:r>
              <a:rPr lang="cs-CZ" dirty="0" err="1"/>
              <a:t>after</a:t>
            </a:r>
            <a:r>
              <a:rPr lang="cs-CZ" dirty="0"/>
              <a:t> </a:t>
            </a:r>
            <a:r>
              <a:rPr lang="cs-CZ" dirty="0" err="1" smtClean="0"/>
              <a:t>implantaion</a:t>
            </a:r>
            <a:endParaRPr lang="cs-CZ" dirty="0"/>
          </a:p>
          <a:p>
            <a:r>
              <a:rPr lang="cs-CZ" dirty="0" smtClean="0"/>
              <a:t>pacemaker/ICD</a:t>
            </a:r>
          </a:p>
          <a:p>
            <a:endParaRPr lang="cs-CZ" dirty="0"/>
          </a:p>
          <a:p>
            <a:pPr>
              <a:buFont typeface="Wingdings" pitchFamily="2" charset="2"/>
              <a:buNone/>
            </a:pPr>
            <a:r>
              <a:rPr lang="cs-CZ" dirty="0">
                <a:solidFill>
                  <a:srgbClr val="00FFFF"/>
                </a:solidFill>
              </a:rPr>
              <a:t>RELATIVE</a:t>
            </a:r>
          </a:p>
          <a:p>
            <a:r>
              <a:rPr lang="cs-CZ" dirty="0" err="1"/>
              <a:t>claustrophobia</a:t>
            </a:r>
            <a:endParaRPr lang="cs-CZ" dirty="0"/>
          </a:p>
          <a:p>
            <a:r>
              <a:rPr lang="cs-CZ" dirty="0"/>
              <a:t>non-</a:t>
            </a:r>
            <a:r>
              <a:rPr lang="cs-CZ" dirty="0" err="1"/>
              <a:t>cooperative</a:t>
            </a:r>
            <a:r>
              <a:rPr lang="cs-CZ" dirty="0"/>
              <a:t> </a:t>
            </a:r>
            <a:r>
              <a:rPr lang="cs-CZ" dirty="0" err="1"/>
              <a:t>patient</a:t>
            </a:r>
            <a:endParaRPr lang="cs-CZ" dirty="0"/>
          </a:p>
          <a:p>
            <a:r>
              <a:rPr lang="cs-CZ" dirty="0"/>
              <a:t>I. trimestr </a:t>
            </a:r>
            <a:r>
              <a:rPr lang="cs-CZ" dirty="0" err="1"/>
              <a:t>of</a:t>
            </a:r>
            <a:r>
              <a:rPr lang="cs-CZ" dirty="0"/>
              <a:t> </a:t>
            </a:r>
            <a:r>
              <a:rPr lang="cs-CZ" dirty="0" err="1"/>
              <a:t>pregnancy</a:t>
            </a:r>
            <a:r>
              <a:rPr lang="cs-CZ" dirty="0"/>
              <a:t> </a:t>
            </a:r>
            <a:endParaRPr lang="cs-CZ" dirty="0" smtClean="0"/>
          </a:p>
        </p:txBody>
      </p:sp>
    </p:spTree>
    <p:extLst>
      <p:ext uri="{BB962C8B-B14F-4D97-AF65-F5344CB8AC3E}">
        <p14:creationId xmlns:p14="http://schemas.microsoft.com/office/powerpoint/2010/main" val="19431094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95288" y="692150"/>
            <a:ext cx="8229600" cy="1143000"/>
          </a:xfrm>
        </p:spPr>
        <p:txBody>
          <a:bodyPr/>
          <a:lstStyle/>
          <a:p>
            <a:r>
              <a:rPr lang="cs-CZ"/>
              <a:t>MR principles</a:t>
            </a:r>
          </a:p>
        </p:txBody>
      </p:sp>
      <p:sp>
        <p:nvSpPr>
          <p:cNvPr id="49155" name="Rectangle 3"/>
          <p:cNvSpPr>
            <a:spLocks noGrp="1" noChangeArrowheads="1"/>
          </p:cNvSpPr>
          <p:nvPr>
            <p:ph type="body" idx="1"/>
          </p:nvPr>
        </p:nvSpPr>
        <p:spPr>
          <a:xfrm>
            <a:off x="395288" y="2332038"/>
            <a:ext cx="8229600" cy="4525962"/>
          </a:xfrm>
        </p:spPr>
        <p:txBody>
          <a:bodyPr/>
          <a:lstStyle/>
          <a:p>
            <a:pPr>
              <a:spcBef>
                <a:spcPts val="500"/>
              </a:spcBef>
              <a:spcAft>
                <a:spcPts val="500"/>
              </a:spcAft>
            </a:pPr>
            <a:r>
              <a:rPr lang="cs-CZ" sz="2100"/>
              <a:t>Nuclear magnetic resonance (NMR) is a non-invasive means of obtaining clinical images and of studying tissue metabolism in vivo. Bloch and Purcell independently discovered NMR in 1946. Six years later they were awarded the Nobel Prize for their achievements. Since then, the development of NMR spectrometers and NMR scanners has led to the opening up of whole new branches of physics, chemistry, biology and medicine.</a:t>
            </a:r>
          </a:p>
          <a:p>
            <a:endParaRPr lang="cs-CZ" sz="2100"/>
          </a:p>
        </p:txBody>
      </p:sp>
    </p:spTree>
    <p:extLst>
      <p:ext uri="{BB962C8B-B14F-4D97-AF65-F5344CB8AC3E}">
        <p14:creationId xmlns:p14="http://schemas.microsoft.com/office/powerpoint/2010/main" val="203698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8313" y="0"/>
            <a:ext cx="7427912" cy="1139825"/>
          </a:xfrm>
        </p:spPr>
        <p:txBody>
          <a:bodyPr/>
          <a:lstStyle/>
          <a:p>
            <a:pPr eaLnBrk="1" hangingPunct="1">
              <a:defRPr/>
            </a:pPr>
            <a:r>
              <a:rPr lang="cs-CZ" dirty="0" err="1" smtClean="0"/>
              <a:t>Multislice</a:t>
            </a:r>
            <a:r>
              <a:rPr lang="cs-CZ" dirty="0" smtClean="0"/>
              <a:t> CT</a:t>
            </a:r>
          </a:p>
        </p:txBody>
      </p:sp>
      <p:sp>
        <p:nvSpPr>
          <p:cNvPr id="68611" name="Rectangle 3"/>
          <p:cNvSpPr>
            <a:spLocks noGrp="1" noChangeArrowheads="1"/>
          </p:cNvSpPr>
          <p:nvPr>
            <p:ph type="body" idx="1"/>
          </p:nvPr>
        </p:nvSpPr>
        <p:spPr>
          <a:xfrm>
            <a:off x="457200" y="1196975"/>
            <a:ext cx="8229600" cy="2044700"/>
          </a:xfrm>
        </p:spPr>
        <p:txBody>
          <a:bodyPr>
            <a:normAutofit lnSpcReduction="10000"/>
          </a:bodyPr>
          <a:lstStyle/>
          <a:p>
            <a:pPr eaLnBrk="1" hangingPunct="1"/>
            <a:r>
              <a:rPr lang="cs-CZ" altLang="cs-CZ" sz="2600" smtClean="0"/>
              <a:t>Several rows of detectors each above another</a:t>
            </a:r>
          </a:p>
          <a:p>
            <a:pPr eaLnBrk="1" hangingPunct="1"/>
            <a:r>
              <a:rPr lang="en-US" altLang="cs-CZ" sz="2600" smtClean="0"/>
              <a:t>MS- detector array segmented in z axis,</a:t>
            </a:r>
            <a:r>
              <a:rPr lang="cs-CZ" altLang="cs-CZ" sz="2600" smtClean="0"/>
              <a:t> as</a:t>
            </a:r>
            <a:r>
              <a:rPr lang="en-US" altLang="cs-CZ" sz="2600" smtClean="0"/>
              <a:t> a mosaic</a:t>
            </a:r>
            <a:r>
              <a:rPr lang="cs-CZ" altLang="cs-CZ" sz="2600" smtClean="0"/>
              <a:t>.</a:t>
            </a:r>
            <a:r>
              <a:rPr lang="en-US" altLang="cs-CZ" sz="2600" smtClean="0"/>
              <a:t> </a:t>
            </a:r>
            <a:endParaRPr lang="cs-CZ" altLang="cs-CZ" sz="2600" smtClean="0"/>
          </a:p>
          <a:p>
            <a:pPr eaLnBrk="1" hangingPunct="1"/>
            <a:r>
              <a:rPr lang="en-US" altLang="cs-CZ" sz="2600" smtClean="0"/>
              <a:t>–Allows for simultaneous acquisition of multiple images in scan plane with ONE rotation</a:t>
            </a:r>
            <a:r>
              <a:rPr lang="cs-CZ" altLang="cs-CZ" sz="2600" smtClean="0"/>
              <a:t>.</a:t>
            </a:r>
          </a:p>
        </p:txBody>
      </p:sp>
      <p:pic>
        <p:nvPicPr>
          <p:cNvPr id="68612" name="Picture 4" descr="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500438"/>
            <a:ext cx="40386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500438"/>
            <a:ext cx="368141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2733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457200" y="685800"/>
            <a:ext cx="7772400" cy="4495800"/>
          </a:xfrm>
        </p:spPr>
        <p:txBody>
          <a:bodyPr/>
          <a:lstStyle/>
          <a:p>
            <a:pPr>
              <a:lnSpc>
                <a:spcPct val="90000"/>
              </a:lnSpc>
              <a:spcBef>
                <a:spcPts val="500"/>
              </a:spcBef>
              <a:spcAft>
                <a:spcPts val="500"/>
              </a:spcAft>
            </a:pPr>
            <a:r>
              <a:rPr lang="cs-CZ" sz="1900"/>
              <a:t>Nuclei with an odd number of protons and neutrons possess a property called spin. In quantum mechanics spin is represented by a magnetic spin quantum number. Spin can be visualised as a rotating motion of the nucleus about its own axis. As atomic nuclei are charged, the spinning motion causes a magnetic moment in the direction of the spin axis. This phenomenon is shown in figure. The strength of the magnetic moment is a property of the type of nucleus. Hydrogen nuclei (1H), as well as possessing the strongest magnetic moment, are in high abundance in biological material. Consequently hydrogen imaging is the most widely used MRI procedure.</a:t>
            </a:r>
          </a:p>
          <a:p>
            <a:pPr>
              <a:lnSpc>
                <a:spcPct val="90000"/>
              </a:lnSpc>
            </a:pPr>
            <a:endParaRPr lang="cs-CZ" sz="1900"/>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962400"/>
            <a:ext cx="39338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4" name="Text Box 4"/>
          <p:cNvSpPr txBox="1">
            <a:spLocks noChangeArrowheads="1"/>
          </p:cNvSpPr>
          <p:nvPr/>
        </p:nvSpPr>
        <p:spPr bwMode="auto">
          <a:xfrm>
            <a:off x="685800" y="4267200"/>
            <a:ext cx="3048000"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cs-CZ" sz="2000">
                <a:latin typeface="Times New Roman" pitchFamily="18" charset="0"/>
              </a:rPr>
              <a:t>A charged, spinning nucleus creates a magnetic moment which acts like a bar magnet (dipole).</a:t>
            </a:r>
          </a:p>
          <a:p>
            <a:pPr eaLnBrk="0" hangingPunct="0">
              <a:spcBef>
                <a:spcPct val="50000"/>
              </a:spcBef>
            </a:pPr>
            <a:endParaRPr lang="cs-CZ" sz="2000">
              <a:latin typeface="Times New Roman" pitchFamily="18" charset="0"/>
            </a:endParaRPr>
          </a:p>
        </p:txBody>
      </p:sp>
    </p:spTree>
    <p:extLst>
      <p:ext uri="{BB962C8B-B14F-4D97-AF65-F5344CB8AC3E}">
        <p14:creationId xmlns:p14="http://schemas.microsoft.com/office/powerpoint/2010/main" val="30128404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685800" y="762000"/>
            <a:ext cx="7772400" cy="2667000"/>
          </a:xfrm>
        </p:spPr>
        <p:txBody>
          <a:bodyPr/>
          <a:lstStyle/>
          <a:p>
            <a:r>
              <a:rPr lang="cs-CZ"/>
              <a:t>The first step in creating a magnetic resonance image is placing the subject in a strong magnetic field.</a:t>
            </a:r>
          </a:p>
          <a:p>
            <a:endParaRPr lang="cs-CZ"/>
          </a:p>
        </p:txBody>
      </p:sp>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14600"/>
            <a:ext cx="6562725"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26337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539750" y="765175"/>
            <a:ext cx="7772400" cy="3898900"/>
          </a:xfrm>
        </p:spPr>
        <p:txBody>
          <a:bodyPr/>
          <a:lstStyle/>
          <a:p>
            <a:r>
              <a:rPr lang="cs-CZ" sz="2600"/>
              <a:t>Presence of a strong magnetic field causes the nuclear spins of certain atoms within the body, namely those atoms that have a nuclear spin dipole moment, to orient themselves with orientations either parallel or antiparallel to the main magnetic field (Bo).</a:t>
            </a:r>
          </a:p>
          <a:p>
            <a:endParaRPr lang="cs-CZ" sz="2600"/>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141663"/>
            <a:ext cx="317182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7637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xfrm>
            <a:off x="684213" y="765175"/>
            <a:ext cx="7772400" cy="3048000"/>
          </a:xfrm>
        </p:spPr>
        <p:txBody>
          <a:bodyPr/>
          <a:lstStyle/>
          <a:p>
            <a:pPr>
              <a:spcBef>
                <a:spcPts val="500"/>
              </a:spcBef>
              <a:spcAft>
                <a:spcPts val="500"/>
              </a:spcAft>
            </a:pPr>
            <a:r>
              <a:rPr lang="cs-CZ" sz="2600"/>
              <a:t>A collection of 1H nuclei (spinning protons) in the absence of an externally applied magnetic field. The magnetic moments have random orientations. (b) An external magnetic field B0 is applied which causes the nuclei to align themselves in one of two orientations with respect to B0 (denoted parallel and anti-parallel).</a:t>
            </a:r>
          </a:p>
          <a:p>
            <a:endParaRPr lang="cs-CZ" sz="2600"/>
          </a:p>
        </p:txBody>
      </p:sp>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076700"/>
            <a:ext cx="5210175"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41324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609600" y="457200"/>
            <a:ext cx="7772400" cy="4114800"/>
          </a:xfrm>
        </p:spPr>
        <p:txBody>
          <a:bodyPr/>
          <a:lstStyle/>
          <a:p>
            <a:pPr>
              <a:lnSpc>
                <a:spcPct val="90000"/>
              </a:lnSpc>
              <a:spcBef>
                <a:spcPts val="500"/>
              </a:spcBef>
              <a:spcAft>
                <a:spcPts val="500"/>
              </a:spcAft>
            </a:pPr>
            <a:r>
              <a:rPr lang="cs-CZ" sz="2600"/>
              <a:t>The spin axes are not exactly aligned with B0, they </a:t>
            </a:r>
            <a:r>
              <a:rPr lang="cs-CZ" sz="2600" b="1">
                <a:solidFill>
                  <a:srgbClr val="FFFF00"/>
                </a:solidFill>
              </a:rPr>
              <a:t>precess</a:t>
            </a:r>
            <a:r>
              <a:rPr lang="cs-CZ" sz="2600"/>
              <a:t> around B0 with a characteristic frequency </a:t>
            </a:r>
          </a:p>
          <a:p>
            <a:pPr>
              <a:lnSpc>
                <a:spcPct val="90000"/>
              </a:lnSpc>
              <a:spcBef>
                <a:spcPts val="500"/>
              </a:spcBef>
              <a:spcAft>
                <a:spcPts val="500"/>
              </a:spcAft>
            </a:pPr>
            <a:r>
              <a:rPr lang="cs-CZ" sz="2600"/>
              <a:t>(a) In the presence of an externally applied magnetic field, B0, nuclei are constrained to adopt one of two orientations with respect to B0. As the nuclei possess spin, these orientations are not exactly at 0 and 180 degrees to B0. (b) A magnetic moment precessing around B0. Its path describes the surface of a cone. </a:t>
            </a:r>
          </a:p>
          <a:p>
            <a:pPr>
              <a:lnSpc>
                <a:spcPct val="90000"/>
              </a:lnSpc>
            </a:pPr>
            <a:endParaRPr lang="cs-CZ" sz="2600"/>
          </a:p>
        </p:txBody>
      </p:sp>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225" y="4076700"/>
            <a:ext cx="4568825"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6" name="Picture 4" descr="m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4581525"/>
            <a:ext cx="4248150" cy="177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32793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533400" y="685800"/>
            <a:ext cx="7772400" cy="4114800"/>
          </a:xfrm>
        </p:spPr>
        <p:txBody>
          <a:bodyPr/>
          <a:lstStyle/>
          <a:p>
            <a:r>
              <a:rPr lang="cs-CZ" sz="2100"/>
              <a:t>The nuclei precess about Bo with a frequency called the resonance or a Larmor frequency.</a:t>
            </a:r>
          </a:p>
          <a:p>
            <a:r>
              <a:rPr lang="cs-CZ" sz="2100"/>
              <a:t>Because the parallel state is the state of lower energy, slightly more spins reside in the parallel configuration, creating a net magnetization represented by a vector M.</a:t>
            </a:r>
            <a:endParaRPr lang="cs-CZ" sz="2600"/>
          </a:p>
        </p:txBody>
      </p:sp>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971800"/>
            <a:ext cx="317182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4" name="Text Box 4"/>
          <p:cNvSpPr txBox="1">
            <a:spLocks noChangeArrowheads="1"/>
          </p:cNvSpPr>
          <p:nvPr/>
        </p:nvSpPr>
        <p:spPr bwMode="auto">
          <a:xfrm>
            <a:off x="685800" y="3352800"/>
            <a:ext cx="40386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cs-CZ" sz="2400">
                <a:latin typeface="Times New Roman" pitchFamily="18" charset="0"/>
              </a:rPr>
              <a:t>A collection of spins at any given instant in an external magnetic field, B0. A small net magnetisation, M, is detectable in the direction of B0.</a:t>
            </a:r>
          </a:p>
          <a:p>
            <a:pPr eaLnBrk="0" hangingPunct="0">
              <a:spcBef>
                <a:spcPct val="50000"/>
              </a:spcBef>
            </a:pPr>
            <a:endParaRPr lang="cs-CZ" sz="2400">
              <a:latin typeface="Times New Roman" pitchFamily="18" charset="0"/>
            </a:endParaRPr>
          </a:p>
        </p:txBody>
      </p:sp>
    </p:spTree>
    <p:extLst>
      <p:ext uri="{BB962C8B-B14F-4D97-AF65-F5344CB8AC3E}">
        <p14:creationId xmlns:p14="http://schemas.microsoft.com/office/powerpoint/2010/main" val="1519524646"/>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304800" y="609600"/>
            <a:ext cx="7772400" cy="4114800"/>
          </a:xfrm>
        </p:spPr>
        <p:txBody>
          <a:bodyPr/>
          <a:lstStyle/>
          <a:p>
            <a:r>
              <a:rPr lang="cs-CZ" sz="2600"/>
              <a:t>Magnetic resonance occurs when a radiofrequency pulse , applied at the Larmor frequency, excites the nuclear spins raising them from their lower to higher energy states. Classically this can be represented by a rotation of the net magnetization,</a:t>
            </a:r>
          </a:p>
          <a:p>
            <a:pPr>
              <a:buFont typeface="Wingdings" pitchFamily="2" charset="2"/>
              <a:buNone/>
            </a:pPr>
            <a:r>
              <a:rPr lang="cs-CZ" sz="2600"/>
              <a:t> 	away from its rest of equilibrium state.</a:t>
            </a:r>
          </a:p>
        </p:txBody>
      </p:sp>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57600"/>
            <a:ext cx="759142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93665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88913"/>
            <a:ext cx="2906712"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39" name="Text Box 3"/>
          <p:cNvSpPr txBox="1">
            <a:spLocks noChangeArrowheads="1"/>
          </p:cNvSpPr>
          <p:nvPr/>
        </p:nvSpPr>
        <p:spPr bwMode="auto">
          <a:xfrm>
            <a:off x="762000" y="457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2400">
              <a:latin typeface="Times New Roman" pitchFamily="18" charset="0"/>
            </a:endParaRPr>
          </a:p>
        </p:txBody>
      </p:sp>
      <p:sp>
        <p:nvSpPr>
          <p:cNvPr id="65540" name="Text Box 4"/>
          <p:cNvSpPr txBox="1">
            <a:spLocks noChangeArrowheads="1"/>
          </p:cNvSpPr>
          <p:nvPr/>
        </p:nvSpPr>
        <p:spPr bwMode="auto">
          <a:xfrm>
            <a:off x="250825" y="333375"/>
            <a:ext cx="5545138"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cs-CZ" sz="2000">
                <a:latin typeface="Times New Roman" pitchFamily="18" charset="0"/>
              </a:rPr>
              <a:t>After a 90 degrees RF pulse, M lies in the x-y plane and rotates about the z-axis. The component of M in the x-y plane decays over time. An alternating current is induced in the receiver coil.</a:t>
            </a:r>
          </a:p>
          <a:p>
            <a:pPr eaLnBrk="0" hangingPunct="0">
              <a:spcBef>
                <a:spcPct val="50000"/>
              </a:spcBef>
            </a:pPr>
            <a:endParaRPr lang="cs-CZ" sz="2400">
              <a:latin typeface="Times New Roman" pitchFamily="18" charset="0"/>
            </a:endParaRPr>
          </a:p>
        </p:txBody>
      </p:sp>
      <p:pic>
        <p:nvPicPr>
          <p:cNvPr id="65541" name="Picture 5" descr="m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773238"/>
            <a:ext cx="5292725" cy="2319337"/>
          </a:xfrm>
          <a:prstGeom prst="rect">
            <a:avLst/>
          </a:prstGeom>
          <a:noFill/>
          <a:extLst>
            <a:ext uri="{909E8E84-426E-40DD-AFC4-6F175D3DCCD1}">
              <a14:hiddenFill xmlns:a14="http://schemas.microsoft.com/office/drawing/2010/main">
                <a:solidFill>
                  <a:srgbClr val="FFFFFF"/>
                </a:solidFill>
              </a14:hiddenFill>
            </a:ext>
          </a:extLst>
        </p:spPr>
      </p:pic>
      <p:pic>
        <p:nvPicPr>
          <p:cNvPr id="65542" name="Picture 6" descr="ma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4292600"/>
            <a:ext cx="5292725" cy="2319338"/>
          </a:xfrm>
          <a:prstGeom prst="rect">
            <a:avLst/>
          </a:prstGeom>
          <a:noFill/>
          <a:extLst>
            <a:ext uri="{909E8E84-426E-40DD-AFC4-6F175D3DCCD1}">
              <a14:hiddenFill xmlns:a14="http://schemas.microsoft.com/office/drawing/2010/main">
                <a:solidFill>
                  <a:srgbClr val="FFFFFF"/>
                </a:solidFill>
              </a14:hiddenFill>
            </a:ext>
          </a:extLst>
        </p:spPr>
      </p:pic>
      <p:pic>
        <p:nvPicPr>
          <p:cNvPr id="65543" name="Picture 7" descr="ma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2565400"/>
            <a:ext cx="2303463" cy="2016125"/>
          </a:xfrm>
          <a:prstGeom prst="rect">
            <a:avLst/>
          </a:prstGeom>
          <a:noFill/>
          <a:extLst>
            <a:ext uri="{909E8E84-426E-40DD-AFC4-6F175D3DCCD1}">
              <a14:hiddenFill xmlns:a14="http://schemas.microsoft.com/office/drawing/2010/main">
                <a:solidFill>
                  <a:srgbClr val="FFFFFF"/>
                </a:solidFill>
              </a14:hiddenFill>
            </a:ext>
          </a:extLst>
        </p:spPr>
      </p:pic>
      <p:pic>
        <p:nvPicPr>
          <p:cNvPr id="65544" name="Picture 8" descr="ma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9088" y="4600575"/>
            <a:ext cx="3744912" cy="199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19373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685800" y="228600"/>
            <a:ext cx="7772400" cy="4114800"/>
          </a:xfrm>
        </p:spPr>
        <p:txBody>
          <a:bodyPr/>
          <a:lstStyle/>
          <a:p>
            <a:r>
              <a:rPr lang="cs-CZ" sz="2100"/>
              <a:t>Once the magnetization is deflected, the RF field  is switched of and the magnetization once again freely precesses about the direction of Bo.</a:t>
            </a:r>
          </a:p>
          <a:p>
            <a:r>
              <a:rPr lang="cs-CZ" sz="2100"/>
              <a:t>This time dependent precession will induce a current in a receiver coil.</a:t>
            </a:r>
          </a:p>
          <a:p>
            <a:r>
              <a:rPr lang="cs-CZ" sz="2100"/>
              <a:t>The resultant exponentially decaying voltage, referred to as the free induction decay (FID), constitutes the MR signal.</a:t>
            </a:r>
          </a:p>
        </p:txBody>
      </p:sp>
      <p:sp>
        <p:nvSpPr>
          <p:cNvPr id="67587" name="Text Box 3"/>
          <p:cNvSpPr txBox="1">
            <a:spLocks noChangeArrowheads="1"/>
          </p:cNvSpPr>
          <p:nvPr/>
        </p:nvSpPr>
        <p:spPr bwMode="auto">
          <a:xfrm>
            <a:off x="685800" y="3197225"/>
            <a:ext cx="2590800"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ts val="500"/>
              </a:spcBef>
              <a:spcAft>
                <a:spcPts val="500"/>
              </a:spcAft>
            </a:pPr>
            <a:r>
              <a:rPr lang="cs-CZ" sz="2000">
                <a:latin typeface="Times New Roman" pitchFamily="18" charset="0"/>
              </a:rPr>
              <a:t>After a 90 degrees RF pulse, M lies in the x-y plane and rotates about the z-axis. The component of M in the x-y plane decays over time. An alternating current, shown in Figure (b), is induced in the receiver coil.</a:t>
            </a:r>
          </a:p>
          <a:p>
            <a:pPr eaLnBrk="0" hangingPunct="0">
              <a:spcBef>
                <a:spcPct val="50000"/>
              </a:spcBef>
            </a:pPr>
            <a:endParaRPr lang="cs-CZ" sz="2000">
              <a:latin typeface="Times New Roman" pitchFamily="18" charset="0"/>
            </a:endParaRPr>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65463"/>
            <a:ext cx="4019550" cy="357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5030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685800" y="476250"/>
            <a:ext cx="7772400" cy="2114550"/>
          </a:xfrm>
        </p:spPr>
        <p:txBody>
          <a:bodyPr/>
          <a:lstStyle/>
          <a:p>
            <a:r>
              <a:rPr lang="cs-CZ" sz="2600"/>
              <a:t>During the period of free precession the magnetization returns to its original equilibrium state by a process called </a:t>
            </a:r>
            <a:r>
              <a:rPr lang="cs-CZ" sz="2600" b="1" i="1"/>
              <a:t>relaxation</a:t>
            </a:r>
            <a:r>
              <a:rPr lang="cs-CZ" sz="2600"/>
              <a:t> which is characterized by two time constants, T1 and T2. </a:t>
            </a:r>
          </a:p>
        </p:txBody>
      </p:sp>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438400"/>
            <a:ext cx="197008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438400"/>
            <a:ext cx="177323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7" name="Text Box 5"/>
          <p:cNvSpPr txBox="1">
            <a:spLocks noChangeArrowheads="1"/>
          </p:cNvSpPr>
          <p:nvPr/>
        </p:nvSpPr>
        <p:spPr bwMode="auto">
          <a:xfrm>
            <a:off x="395288" y="2565400"/>
            <a:ext cx="4419600"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sz="2400">
                <a:latin typeface="Times New Roman" pitchFamily="18" charset="0"/>
              </a:rPr>
              <a:t>T1 and T2 depend on certain physical and chemical characteristics unique to tissue type, therefore contributing substantially to the capability of MRI to produce detailed images of the human body with unprecedented soft tissue contrast.</a:t>
            </a:r>
          </a:p>
          <a:p>
            <a:pPr eaLnBrk="0" hangingPunct="0">
              <a:spcBef>
                <a:spcPct val="50000"/>
              </a:spcBef>
            </a:pPr>
            <a:endParaRPr lang="cs-CZ" sz="2400">
              <a:latin typeface="Times New Roman" pitchFamily="18" charset="0"/>
            </a:endParaRPr>
          </a:p>
        </p:txBody>
      </p:sp>
    </p:spTree>
    <p:extLst>
      <p:ext uri="{BB962C8B-B14F-4D97-AF65-F5344CB8AC3E}">
        <p14:creationId xmlns:p14="http://schemas.microsoft.com/office/powerpoint/2010/main" val="7667016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536575"/>
            <a:ext cx="7543800" cy="1139825"/>
          </a:xfrm>
        </p:spPr>
        <p:txBody>
          <a:bodyPr/>
          <a:lstStyle/>
          <a:p>
            <a:pPr eaLnBrk="1" hangingPunct="1">
              <a:defRPr/>
            </a:pPr>
            <a:r>
              <a:rPr lang="cs-CZ" dirty="0" err="1" smtClean="0"/>
              <a:t>Classic</a:t>
            </a:r>
            <a:r>
              <a:rPr lang="cs-CZ" dirty="0" smtClean="0"/>
              <a:t> CT </a:t>
            </a:r>
            <a:r>
              <a:rPr lang="cs-CZ" dirty="0" err="1" smtClean="0"/>
              <a:t>indication</a:t>
            </a:r>
            <a:endParaRPr lang="cs-CZ" dirty="0"/>
          </a:p>
        </p:txBody>
      </p:sp>
      <p:sp>
        <p:nvSpPr>
          <p:cNvPr id="69635" name="Rectangle 3"/>
          <p:cNvSpPr>
            <a:spLocks noGrp="1" noChangeArrowheads="1"/>
          </p:cNvSpPr>
          <p:nvPr>
            <p:ph type="body" idx="1"/>
          </p:nvPr>
        </p:nvSpPr>
        <p:spPr>
          <a:xfrm>
            <a:off x="457200" y="1600200"/>
            <a:ext cx="8534400" cy="4530725"/>
          </a:xfrm>
        </p:spPr>
        <p:txBody>
          <a:bodyPr/>
          <a:lstStyle/>
          <a:p>
            <a:pPr lvl="1" eaLnBrk="1" hangingPunct="1">
              <a:lnSpc>
                <a:spcPct val="90000"/>
              </a:lnSpc>
            </a:pPr>
            <a:r>
              <a:rPr lang="en-US" altLang="cs-CZ" smtClean="0"/>
              <a:t>Examination</a:t>
            </a:r>
            <a:r>
              <a:rPr lang="cs-CZ" altLang="cs-CZ" smtClean="0"/>
              <a:t> </a:t>
            </a:r>
            <a:r>
              <a:rPr lang="en-US" altLang="cs-CZ" smtClean="0"/>
              <a:t>of facial</a:t>
            </a:r>
            <a:r>
              <a:rPr lang="cs-CZ" altLang="cs-CZ" smtClean="0"/>
              <a:t> </a:t>
            </a:r>
            <a:r>
              <a:rPr lang="en-US" altLang="cs-CZ" smtClean="0"/>
              <a:t>soft tissue </a:t>
            </a:r>
            <a:endParaRPr lang="cs-CZ" altLang="cs-CZ" smtClean="0"/>
          </a:p>
          <a:p>
            <a:pPr lvl="1" eaLnBrk="1" hangingPunct="1">
              <a:lnSpc>
                <a:spcPct val="90000"/>
              </a:lnSpc>
            </a:pPr>
            <a:r>
              <a:rPr lang="cs-CZ" altLang="cs-CZ" smtClean="0"/>
              <a:t>parotid gland disease </a:t>
            </a:r>
          </a:p>
          <a:p>
            <a:pPr lvl="1" eaLnBrk="1" hangingPunct="1">
              <a:lnSpc>
                <a:spcPct val="90000"/>
              </a:lnSpc>
            </a:pPr>
            <a:r>
              <a:rPr lang="cs-CZ" altLang="cs-CZ" smtClean="0"/>
              <a:t>diagnosing and staging tumors</a:t>
            </a:r>
          </a:p>
          <a:p>
            <a:pPr lvl="1" eaLnBrk="1" hangingPunct="1">
              <a:lnSpc>
                <a:spcPct val="90000"/>
              </a:lnSpc>
            </a:pPr>
            <a:r>
              <a:rPr lang="en-US" altLang="cs-CZ" smtClean="0"/>
              <a:t>diagnosis and assess the extent of osteomyelitis (inflammation of the jaw bone)</a:t>
            </a:r>
            <a:endParaRPr lang="cs-CZ" altLang="cs-CZ" smtClean="0"/>
          </a:p>
          <a:p>
            <a:pPr lvl="1" eaLnBrk="1" hangingPunct="1">
              <a:lnSpc>
                <a:spcPct val="90000"/>
              </a:lnSpc>
            </a:pPr>
            <a:r>
              <a:rPr lang="cs-CZ" altLang="cs-CZ" smtClean="0"/>
              <a:t>temporomandibular joint disorders</a:t>
            </a:r>
          </a:p>
          <a:p>
            <a:pPr lvl="1" eaLnBrk="1" hangingPunct="1">
              <a:lnSpc>
                <a:spcPct val="90000"/>
              </a:lnSpc>
            </a:pPr>
            <a:r>
              <a:rPr lang="cs-CZ" altLang="cs-CZ" smtClean="0"/>
              <a:t>impacted teeth</a:t>
            </a:r>
          </a:p>
          <a:p>
            <a:pPr lvl="1" eaLnBrk="1" hangingPunct="1">
              <a:lnSpc>
                <a:spcPct val="90000"/>
              </a:lnSpc>
            </a:pPr>
            <a:r>
              <a:rPr lang="cs-CZ" altLang="cs-CZ" smtClean="0"/>
              <a:t>complex traumatic injuries of facial skelet</a:t>
            </a:r>
          </a:p>
          <a:p>
            <a:pPr eaLnBrk="1" hangingPunct="1">
              <a:lnSpc>
                <a:spcPct val="90000"/>
              </a:lnSpc>
            </a:pPr>
            <a:endParaRPr lang="cs-CZ" altLang="cs-CZ" smtClean="0"/>
          </a:p>
        </p:txBody>
      </p:sp>
    </p:spTree>
    <p:extLst>
      <p:ext uri="{BB962C8B-B14F-4D97-AF65-F5344CB8AC3E}">
        <p14:creationId xmlns:p14="http://schemas.microsoft.com/office/powerpoint/2010/main" val="29996567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68313" y="692150"/>
            <a:ext cx="8229600" cy="1143000"/>
          </a:xfrm>
        </p:spPr>
        <p:txBody>
          <a:bodyPr/>
          <a:lstStyle/>
          <a:p>
            <a:r>
              <a:rPr lang="cs-CZ"/>
              <a:t>Reconstruction of MR image</a:t>
            </a:r>
          </a:p>
        </p:txBody>
      </p:sp>
      <p:sp>
        <p:nvSpPr>
          <p:cNvPr id="71683" name="Rectangle 3"/>
          <p:cNvSpPr>
            <a:spLocks noGrp="1" noChangeArrowheads="1"/>
          </p:cNvSpPr>
          <p:nvPr>
            <p:ph type="body" idx="1"/>
          </p:nvPr>
        </p:nvSpPr>
        <p:spPr>
          <a:xfrm>
            <a:off x="468313" y="2492375"/>
            <a:ext cx="8229600" cy="4022725"/>
          </a:xfrm>
        </p:spPr>
        <p:txBody>
          <a:bodyPr/>
          <a:lstStyle/>
          <a:p>
            <a:r>
              <a:rPr lang="cs-CZ"/>
              <a:t>How do we make the voxels (volume elements)?</a:t>
            </a:r>
          </a:p>
          <a:p>
            <a:r>
              <a:rPr lang="cs-CZ"/>
              <a:t>How do we know, from which part of the body cames the signal, how we make the final image?</a:t>
            </a:r>
          </a:p>
          <a:p>
            <a:r>
              <a:rPr lang="cs-CZ"/>
              <a:t>Complex and complicated process, we need a physical and mathematical device</a:t>
            </a:r>
          </a:p>
        </p:txBody>
      </p:sp>
    </p:spTree>
    <p:extLst>
      <p:ext uri="{BB962C8B-B14F-4D97-AF65-F5344CB8AC3E}">
        <p14:creationId xmlns:p14="http://schemas.microsoft.com/office/powerpoint/2010/main" val="383299333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304800" y="457200"/>
            <a:ext cx="7772400" cy="4114800"/>
          </a:xfrm>
        </p:spPr>
        <p:txBody>
          <a:bodyPr/>
          <a:lstStyle/>
          <a:p>
            <a:pPr>
              <a:buFont typeface="Wingdings" pitchFamily="2" charset="2"/>
              <a:buNone/>
            </a:pPr>
            <a:r>
              <a:rPr lang="cs-CZ" sz="1900" b="1" i="1"/>
              <a:t>	Slice Selection</a:t>
            </a:r>
          </a:p>
          <a:p>
            <a:r>
              <a:rPr lang="cs-CZ" sz="1900"/>
              <a:t>The first step is the selection of a slice, which is achieved by applying a magnetic field gradient along the z-axis (Gz) during a 90o rf pulse of a specific frequency bandwidth (period 1 of Figure 9.7). When the slice select gradient, Gz, is applied along the z-axis,the resonance frequencies of the protons become linearly related to position along the z-axis. Individual resonance frequencies correspond to individual planes of nuclei.</a:t>
            </a:r>
          </a:p>
          <a:p>
            <a:endParaRPr lang="cs-CZ" sz="1900"/>
          </a:p>
        </p:txBody>
      </p:sp>
      <p:pic>
        <p:nvPicPr>
          <p:cNvPr id="737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86088"/>
            <a:ext cx="5067300"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92551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60350"/>
            <a:ext cx="744855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836863"/>
            <a:ext cx="6353175" cy="402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567664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685800" y="549275"/>
            <a:ext cx="7772400" cy="2498725"/>
          </a:xfrm>
        </p:spPr>
        <p:txBody>
          <a:bodyPr/>
          <a:lstStyle/>
          <a:p>
            <a:pPr>
              <a:lnSpc>
                <a:spcPct val="90000"/>
              </a:lnSpc>
              <a:buFont typeface="Wingdings" pitchFamily="2" charset="2"/>
              <a:buNone/>
            </a:pPr>
            <a:r>
              <a:rPr lang="cs-CZ" sz="2100" b="1" i="1"/>
              <a:t>	Frequency Encoding</a:t>
            </a:r>
          </a:p>
          <a:p>
            <a:pPr>
              <a:lnSpc>
                <a:spcPct val="90000"/>
              </a:lnSpc>
            </a:pPr>
            <a:r>
              <a:rPr lang="cs-CZ" sz="2100"/>
              <a:t>After slice selection, the next task is to distinguish signal from different spatial locations within this slice. This is accomplished in the x-direction by applying a gradient (Gx), the frequency-encoding gradient, during the acquisition of the signal. (time period 3 in Figure 9.11).</a:t>
            </a:r>
          </a:p>
        </p:txBody>
      </p:sp>
      <p:pic>
        <p:nvPicPr>
          <p:cNvPr id="77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895600"/>
            <a:ext cx="35814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28" name="Text Box 4"/>
          <p:cNvSpPr txBox="1">
            <a:spLocks noChangeArrowheads="1"/>
          </p:cNvSpPr>
          <p:nvPr/>
        </p:nvSpPr>
        <p:spPr bwMode="auto">
          <a:xfrm>
            <a:off x="533400" y="3124200"/>
            <a:ext cx="41148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sz="2000">
                <a:latin typeface="Times New Roman" pitchFamily="18" charset="0"/>
              </a:rPr>
              <a:t>The sequence of RF power and gradient ampitudes used to excite one slice and encode the positions of the spins within that slice into the signal. In this “frequency encoding,” the positions of the spins encoded by applying a magnetic field gradient in one of the directions in the excited slice during the acquisition. </a:t>
            </a:r>
            <a:endParaRPr lang="cs-CZ" sz="1600">
              <a:latin typeface="Times New Roman" pitchFamily="18" charset="0"/>
            </a:endParaRPr>
          </a:p>
        </p:txBody>
      </p:sp>
    </p:spTree>
    <p:extLst>
      <p:ext uri="{BB962C8B-B14F-4D97-AF65-F5344CB8AC3E}">
        <p14:creationId xmlns:p14="http://schemas.microsoft.com/office/powerpoint/2010/main" val="240636947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09600"/>
            <a:ext cx="4664075" cy="577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5" name="Text Box 3"/>
          <p:cNvSpPr txBox="1">
            <a:spLocks noChangeArrowheads="1"/>
          </p:cNvSpPr>
          <p:nvPr/>
        </p:nvSpPr>
        <p:spPr bwMode="auto">
          <a:xfrm>
            <a:off x="152400" y="609600"/>
            <a:ext cx="3962400" cy="578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sz="1600">
                <a:latin typeface="Times New Roman" pitchFamily="18" charset="0"/>
              </a:rPr>
              <a:t>A series of steps illustrating the concept of frequency encoding to distinguish the signal</a:t>
            </a:r>
          </a:p>
          <a:p>
            <a:pPr eaLnBrk="0" hangingPunct="0"/>
            <a:r>
              <a:rPr lang="cs-CZ" sz="1600">
                <a:latin typeface="Times New Roman" pitchFamily="18" charset="0"/>
              </a:rPr>
              <a:t>coming from two point sources of magnetization, e.g. small vials of water, in an object.</a:t>
            </a:r>
            <a:r>
              <a:rPr lang="cs-CZ" sz="1600" i="1">
                <a:latin typeface="Times New Roman" pitchFamily="18" charset="0"/>
              </a:rPr>
              <a:t>(left) </a:t>
            </a:r>
            <a:r>
              <a:rPr lang="cs-CZ" sz="1600">
                <a:latin typeface="Times New Roman" pitchFamily="18" charset="0"/>
              </a:rPr>
              <a:t>When no gradient is applied, both sources of magnetization resonate at the same frequency and the signal is a simple decaying sinusoid. When this signal is Fourier transformed, the signal is shown to contain only one frequency.</a:t>
            </a:r>
            <a:r>
              <a:rPr lang="cs-CZ" sz="1600" i="1">
                <a:latin typeface="Times New Roman" pitchFamily="18" charset="0"/>
              </a:rPr>
              <a:t>(right) </a:t>
            </a:r>
          </a:p>
          <a:p>
            <a:pPr eaLnBrk="0" hangingPunct="0"/>
            <a:r>
              <a:rPr lang="cs-CZ" sz="1600">
                <a:latin typeface="Times New Roman" pitchFamily="18" charset="0"/>
              </a:rPr>
              <a:t>When a gradient is applied, one of the sources of magnetization precesses at a higher frequency than the other. The resulting signal is an interference pattern of the two frequencies and is shown to contain by Fourier transformation to contain two distinct frequencies. Notice that the Fourier transformed signal is the projection of the amount of magnetization along the axis along which the gradient was applied.</a:t>
            </a:r>
          </a:p>
          <a:p>
            <a:pPr eaLnBrk="0" hangingPunct="0"/>
            <a:r>
              <a:rPr lang="cs-CZ" sz="1600">
                <a:latin typeface="Times New Roman" pitchFamily="18" charset="0"/>
              </a:rPr>
              <a:t>That is, in this one dimensional case, the frequency content of the signal </a:t>
            </a:r>
            <a:r>
              <a:rPr lang="cs-CZ" sz="1600" i="1">
                <a:latin typeface="Times New Roman" pitchFamily="18" charset="0"/>
              </a:rPr>
              <a:t>is </a:t>
            </a:r>
            <a:r>
              <a:rPr lang="cs-CZ" sz="1600">
                <a:latin typeface="Times New Roman" pitchFamily="18" charset="0"/>
              </a:rPr>
              <a:t>the image.</a:t>
            </a:r>
          </a:p>
          <a:p>
            <a:pPr eaLnBrk="0" hangingPunct="0">
              <a:spcBef>
                <a:spcPct val="50000"/>
              </a:spcBef>
            </a:pPr>
            <a:endParaRPr lang="cs-CZ" sz="1400">
              <a:latin typeface="Times New Roman" pitchFamily="18" charset="0"/>
            </a:endParaRPr>
          </a:p>
        </p:txBody>
      </p:sp>
    </p:spTree>
    <p:extLst>
      <p:ext uri="{BB962C8B-B14F-4D97-AF65-F5344CB8AC3E}">
        <p14:creationId xmlns:p14="http://schemas.microsoft.com/office/powerpoint/2010/main" val="3149642465"/>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44291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7" name="Text Box 3"/>
          <p:cNvSpPr txBox="1">
            <a:spLocks noChangeArrowheads="1"/>
          </p:cNvSpPr>
          <p:nvPr/>
        </p:nvSpPr>
        <p:spPr bwMode="auto">
          <a:xfrm>
            <a:off x="304800" y="838200"/>
            <a:ext cx="4114800" cy="567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a:latin typeface="Times New Roman" pitchFamily="18" charset="0"/>
              </a:rPr>
              <a:t>Spatial locations of the spins are encoded into the signal by applying three orthogonal gradients, techniques that are called slice selection, frequency encoding, and phase encoding. In period 1, a 90 degree pulse and a slice selection gradient excite one slice. In period 2, the initial frequency encoding gradient and the phase encoding gradient are applied. In period 3, a 180 degree pulse is applied, along with a slice selection pulse (such that only the spins in the same excited slice are “flipped,”) and in period 4 the frequency encoding gradient is applied and the signal is acquired. The sequence shown here is repeated numerous times (128, 256, 512, etc.  depending on the desired resolution) each time with a different strength of the phase encoding gradient.</a:t>
            </a:r>
          </a:p>
          <a:p>
            <a:pPr eaLnBrk="0" hangingPunct="0">
              <a:spcBef>
                <a:spcPct val="50000"/>
              </a:spcBef>
            </a:pPr>
            <a:endParaRPr lang="cs-CZ" sz="1600">
              <a:latin typeface="Times New Roman" pitchFamily="18" charset="0"/>
            </a:endParaRPr>
          </a:p>
        </p:txBody>
      </p:sp>
      <p:sp>
        <p:nvSpPr>
          <p:cNvPr id="82948" name="Text Box 4"/>
          <p:cNvSpPr txBox="1">
            <a:spLocks noChangeArrowheads="1"/>
          </p:cNvSpPr>
          <p:nvPr/>
        </p:nvSpPr>
        <p:spPr bwMode="auto">
          <a:xfrm>
            <a:off x="4419600" y="381000"/>
            <a:ext cx="449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cs-CZ" sz="2000" b="1">
                <a:latin typeface="Times New Roman" pitchFamily="18" charset="0"/>
              </a:rPr>
              <a:t>A complete pulse sequence diagram for the spin echo sequence.</a:t>
            </a:r>
            <a:endParaRPr lang="cs-CZ">
              <a:latin typeface="Times New Roman" pitchFamily="18" charset="0"/>
            </a:endParaRPr>
          </a:p>
        </p:txBody>
      </p:sp>
    </p:spTree>
    <p:extLst>
      <p:ext uri="{BB962C8B-B14F-4D97-AF65-F5344CB8AC3E}">
        <p14:creationId xmlns:p14="http://schemas.microsoft.com/office/powerpoint/2010/main" val="127466278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381000" y="457200"/>
            <a:ext cx="8305800" cy="5715000"/>
          </a:xfrm>
        </p:spPr>
        <p:txBody>
          <a:bodyPr/>
          <a:lstStyle/>
          <a:p>
            <a:r>
              <a:rPr lang="cs-CZ" sz="2100"/>
              <a:t>Although the signal obtained from one acquisition (slice selection, phase encoding and frequency encoding) contains information from all voxels in the imaging slice, the information gathered from one iteration of this sequence is not sufficient to reconstruct an image. Consequently, the sequence has to be repeated with  different settings of the phase-encoding gradient Gy. </a:t>
            </a:r>
          </a:p>
          <a:p>
            <a:pPr>
              <a:spcBef>
                <a:spcPts val="500"/>
              </a:spcBef>
              <a:spcAft>
                <a:spcPts val="500"/>
              </a:spcAft>
            </a:pPr>
            <a:r>
              <a:rPr lang="cs-CZ" sz="2100"/>
              <a:t>To construct a 256 x 256 pixels image a pulse sequence is repeated 256 times with only the phase encoding gradient changing.</a:t>
            </a:r>
          </a:p>
          <a:p>
            <a:pPr>
              <a:spcBef>
                <a:spcPts val="500"/>
              </a:spcBef>
              <a:spcAft>
                <a:spcPts val="500"/>
              </a:spcAft>
            </a:pPr>
            <a:r>
              <a:rPr lang="cs-CZ" sz="2100"/>
              <a:t>A Fourier transformation allows phase information to be extracted so that a pixel (x, y) in the slice can be assigned the intensity of signal which has the correct phase and frequency corresponding to the appropriate volume element. The signal intensity is then converted to a grey scale to form an image.</a:t>
            </a:r>
          </a:p>
          <a:p>
            <a:pPr>
              <a:spcBef>
                <a:spcPts val="500"/>
              </a:spcBef>
              <a:spcAft>
                <a:spcPts val="500"/>
              </a:spcAft>
            </a:pPr>
            <a:endParaRPr lang="cs-CZ" sz="1900"/>
          </a:p>
          <a:p>
            <a:pPr>
              <a:buFont typeface="Wingdings" pitchFamily="2" charset="2"/>
              <a:buNone/>
            </a:pPr>
            <a:endParaRPr lang="cs-CZ" sz="2600"/>
          </a:p>
        </p:txBody>
      </p:sp>
    </p:spTree>
    <p:extLst>
      <p:ext uri="{BB962C8B-B14F-4D97-AF65-F5344CB8AC3E}">
        <p14:creationId xmlns:p14="http://schemas.microsoft.com/office/powerpoint/2010/main" val="32603864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p:cNvSpPr>
            <a:spLocks noGrp="1"/>
          </p:cNvSpPr>
          <p:nvPr>
            <p:ph type="title"/>
          </p:nvPr>
        </p:nvSpPr>
        <p:spPr/>
        <p:txBody>
          <a:bodyPr/>
          <a:lstStyle/>
          <a:p>
            <a:r>
              <a:rPr lang="en-US" dirty="0"/>
              <a:t>MR </a:t>
            </a:r>
            <a:r>
              <a:rPr lang="cs-CZ" dirty="0" smtClean="0"/>
              <a:t>and</a:t>
            </a:r>
            <a:r>
              <a:rPr lang="en-US" dirty="0" smtClean="0"/>
              <a:t> </a:t>
            </a:r>
            <a:r>
              <a:rPr lang="en-US" dirty="0"/>
              <a:t>metallic dental materials</a:t>
            </a:r>
            <a:endParaRPr lang="cs-CZ" altLang="cs-CZ" dirty="0" smtClean="0"/>
          </a:p>
        </p:txBody>
      </p:sp>
      <p:sp>
        <p:nvSpPr>
          <p:cNvPr id="54275" name="Zástupný symbol pro obsah 2"/>
          <p:cNvSpPr>
            <a:spLocks noGrp="1"/>
          </p:cNvSpPr>
          <p:nvPr>
            <p:ph idx="1"/>
          </p:nvPr>
        </p:nvSpPr>
        <p:spPr>
          <a:xfrm>
            <a:off x="395288" y="1700213"/>
            <a:ext cx="4608512" cy="4249737"/>
          </a:xfrm>
        </p:spPr>
        <p:txBody>
          <a:bodyPr>
            <a:normAutofit fontScale="92500"/>
          </a:bodyPr>
          <a:lstStyle/>
          <a:p>
            <a:pPr>
              <a:defRPr/>
            </a:pPr>
            <a:r>
              <a:rPr lang="en-US" dirty="0"/>
              <a:t>Different grade of artifacts according to the material </a:t>
            </a:r>
            <a:r>
              <a:rPr lang="en-US" dirty="0" smtClean="0"/>
              <a:t>used</a:t>
            </a:r>
            <a:endParaRPr lang="cs-CZ" dirty="0" smtClean="0"/>
          </a:p>
          <a:p>
            <a:pPr>
              <a:defRPr/>
            </a:pPr>
            <a:endParaRPr lang="cs-CZ" dirty="0" smtClean="0"/>
          </a:p>
          <a:p>
            <a:pPr>
              <a:defRPr/>
            </a:pPr>
            <a:r>
              <a:rPr lang="en-US" dirty="0"/>
              <a:t>It depends mainly on material susceptibility (pronounced in amalgam, titanium, less nickel-chromium or </a:t>
            </a:r>
            <a:r>
              <a:rPr lang="en-US" dirty="0" smtClean="0"/>
              <a:t>cobalt-chromium)</a:t>
            </a:r>
            <a:endParaRPr lang="cs-CZ" dirty="0" smtClean="0"/>
          </a:p>
          <a:p>
            <a:pPr>
              <a:defRPr/>
            </a:pPr>
            <a:endParaRPr lang="cs-CZ" dirty="0" smtClean="0"/>
          </a:p>
          <a:p>
            <a:pPr>
              <a:defRPr/>
            </a:pPr>
            <a:r>
              <a:rPr lang="cs-CZ" dirty="0" smtClean="0"/>
              <a:t>S</a:t>
            </a:r>
            <a:r>
              <a:rPr lang="en-US" dirty="0" smtClean="0"/>
              <a:t>o </a:t>
            </a:r>
            <a:r>
              <a:rPr lang="en-US" dirty="0"/>
              <a:t>if it can be removed, then take off before the examination</a:t>
            </a:r>
            <a:endParaRPr lang="cs-CZ" dirty="0" smtClean="0"/>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l="35373" t="15788" r="32835" b="15224"/>
          <a:stretch>
            <a:fillRect/>
          </a:stretch>
        </p:blipFill>
        <p:spPr bwMode="auto">
          <a:xfrm>
            <a:off x="4956175" y="1633538"/>
            <a:ext cx="4008438" cy="489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0294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adpis 1"/>
          <p:cNvSpPr>
            <a:spLocks noGrp="1"/>
          </p:cNvSpPr>
          <p:nvPr>
            <p:ph type="title"/>
          </p:nvPr>
        </p:nvSpPr>
        <p:spPr>
          <a:xfrm>
            <a:off x="1475656" y="-315416"/>
            <a:ext cx="7467600" cy="1143000"/>
          </a:xfrm>
        </p:spPr>
        <p:txBody>
          <a:bodyPr/>
          <a:lstStyle/>
          <a:p>
            <a:r>
              <a:rPr lang="cs-CZ" altLang="cs-CZ" dirty="0" smtClean="0"/>
              <a:t>MR in </a:t>
            </a:r>
            <a:r>
              <a:rPr lang="cs-CZ" altLang="cs-CZ" dirty="0" err="1" smtClean="0"/>
              <a:t>stomatologi</a:t>
            </a:r>
            <a:endParaRPr lang="cs-CZ" altLang="cs-CZ" dirty="0" smtClean="0"/>
          </a:p>
        </p:txBody>
      </p:sp>
      <p:sp>
        <p:nvSpPr>
          <p:cNvPr id="54275" name="Zástupný symbol pro obsah 2"/>
          <p:cNvSpPr>
            <a:spLocks noGrp="1"/>
          </p:cNvSpPr>
          <p:nvPr>
            <p:ph idx="1"/>
          </p:nvPr>
        </p:nvSpPr>
        <p:spPr>
          <a:xfrm>
            <a:off x="457200" y="1231900"/>
            <a:ext cx="5492750" cy="5005388"/>
          </a:xfrm>
        </p:spPr>
        <p:txBody>
          <a:bodyPr>
            <a:normAutofit/>
          </a:bodyPr>
          <a:lstStyle/>
          <a:p>
            <a:pPr>
              <a:defRPr/>
            </a:pPr>
            <a:r>
              <a:rPr lang="en-US" dirty="0"/>
              <a:t>The most common use is in </a:t>
            </a:r>
            <a:r>
              <a:rPr lang="en-US" dirty="0" err="1" smtClean="0"/>
              <a:t>temporomandibular</a:t>
            </a:r>
            <a:r>
              <a:rPr lang="cs-CZ" dirty="0" smtClean="0"/>
              <a:t> joint</a:t>
            </a:r>
            <a:r>
              <a:rPr lang="en-US" dirty="0" smtClean="0"/>
              <a:t> disease</a:t>
            </a:r>
            <a:r>
              <a:rPr lang="cs-CZ" dirty="0" smtClean="0"/>
              <a:t>s</a:t>
            </a:r>
          </a:p>
          <a:p>
            <a:pPr lvl="1">
              <a:defRPr/>
            </a:pPr>
            <a:r>
              <a:rPr lang="en-US" dirty="0" err="1"/>
              <a:t>Pseudodynamic</a:t>
            </a:r>
            <a:r>
              <a:rPr lang="en-US" dirty="0"/>
              <a:t> sequences are used </a:t>
            </a:r>
            <a:endParaRPr lang="cs-CZ" dirty="0"/>
          </a:p>
          <a:p>
            <a:pPr lvl="1">
              <a:defRPr/>
            </a:pPr>
            <a:endParaRPr lang="cs-CZ" dirty="0" smtClean="0"/>
          </a:p>
          <a:p>
            <a:pPr>
              <a:defRPr/>
            </a:pPr>
            <a:r>
              <a:rPr lang="cs-CZ" dirty="0" err="1" smtClean="0"/>
              <a:t>Ameloblastoma</a:t>
            </a:r>
            <a:endParaRPr lang="cs-CZ" dirty="0" smtClean="0"/>
          </a:p>
          <a:p>
            <a:pPr>
              <a:defRPr/>
            </a:pPr>
            <a:r>
              <a:rPr lang="cs-CZ" dirty="0" smtClean="0"/>
              <a:t>Osteomyelitis</a:t>
            </a:r>
          </a:p>
          <a:p>
            <a:pPr marL="274320" lvl="1">
              <a:spcBef>
                <a:spcPts val="600"/>
              </a:spcBef>
              <a:buSzPct val="70000"/>
              <a:buFont typeface="Wingdings"/>
              <a:buChar char=""/>
              <a:defRPr/>
            </a:pPr>
            <a:r>
              <a:rPr lang="cs-CZ" dirty="0" err="1"/>
              <a:t>Dif.dg</a:t>
            </a:r>
            <a:r>
              <a:rPr lang="cs-CZ" dirty="0"/>
              <a:t>. </a:t>
            </a:r>
            <a:r>
              <a:rPr lang="cs-CZ" dirty="0" err="1" smtClean="0"/>
              <a:t>Cystic</a:t>
            </a:r>
            <a:r>
              <a:rPr lang="cs-CZ" dirty="0" smtClean="0"/>
              <a:t> </a:t>
            </a:r>
            <a:r>
              <a:rPr lang="cs-CZ" dirty="0" err="1" smtClean="0"/>
              <a:t>lesions</a:t>
            </a:r>
            <a:endParaRPr lang="cs-CZ" dirty="0" smtClean="0"/>
          </a:p>
          <a:p>
            <a:pPr>
              <a:defRPr/>
            </a:pPr>
            <a:r>
              <a:rPr lang="en-US" dirty="0"/>
              <a:t>Range of </a:t>
            </a:r>
            <a:r>
              <a:rPr lang="en-US" dirty="0" err="1"/>
              <a:t>hemangiomas</a:t>
            </a:r>
            <a:r>
              <a:rPr lang="en-US" dirty="0"/>
              <a:t>, spread of tumors in </a:t>
            </a:r>
            <a:r>
              <a:rPr lang="en-US" dirty="0" smtClean="0"/>
              <a:t>general</a:t>
            </a:r>
            <a:endParaRPr lang="cs-CZ" dirty="0" smtClean="0"/>
          </a:p>
          <a:p>
            <a:pPr>
              <a:defRPr/>
            </a:pPr>
            <a:r>
              <a:rPr lang="en-US" dirty="0"/>
              <a:t>Localization of the neurovascular bundle before planning potential sites for implants</a:t>
            </a:r>
            <a:endParaRPr lang="cs-CZ" dirty="0" smtClean="0"/>
          </a:p>
        </p:txBody>
      </p:sp>
      <p:pic>
        <p:nvPicPr>
          <p:cNvPr id="54276" name="Picture 4"/>
          <p:cNvPicPr>
            <a:picLocks noChangeAspect="1" noChangeArrowheads="1"/>
          </p:cNvPicPr>
          <p:nvPr/>
        </p:nvPicPr>
        <p:blipFill>
          <a:blip r:embed="rId2">
            <a:extLst>
              <a:ext uri="{28A0092B-C50C-407E-A947-70E740481C1C}">
                <a14:useLocalDpi xmlns:a14="http://schemas.microsoft.com/office/drawing/2010/main" val="0"/>
              </a:ext>
            </a:extLst>
          </a:blip>
          <a:srcRect l="33209" t="21492" r="32613" b="22124"/>
          <a:stretch>
            <a:fillRect/>
          </a:stretch>
        </p:blipFill>
        <p:spPr bwMode="auto">
          <a:xfrm>
            <a:off x="5771358" y="2780928"/>
            <a:ext cx="3227387" cy="299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5251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09600" y="838200"/>
            <a:ext cx="8229600" cy="579438"/>
          </a:xfrm>
        </p:spPr>
        <p:txBody>
          <a:bodyPr>
            <a:normAutofit fontScale="90000"/>
          </a:bodyPr>
          <a:lstStyle/>
          <a:p>
            <a:r>
              <a:rPr lang="en-US" sz="3600" dirty="0"/>
              <a:t>Diseases of the </a:t>
            </a:r>
            <a:r>
              <a:rPr lang="en-US" sz="3600" dirty="0" err="1"/>
              <a:t>temporomandibular</a:t>
            </a:r>
            <a:r>
              <a:rPr lang="en-US" sz="3600" dirty="0"/>
              <a:t> joint</a:t>
            </a:r>
            <a:endParaRPr lang="cs-CZ" altLang="cs-CZ" sz="3800" dirty="0" smtClean="0"/>
          </a:p>
        </p:txBody>
      </p:sp>
      <p:sp>
        <p:nvSpPr>
          <p:cNvPr id="55299" name="Rectangle 3"/>
          <p:cNvSpPr>
            <a:spLocks noGrp="1" noChangeArrowheads="1"/>
          </p:cNvSpPr>
          <p:nvPr>
            <p:ph type="body" idx="1"/>
          </p:nvPr>
        </p:nvSpPr>
        <p:spPr>
          <a:xfrm>
            <a:off x="457200" y="1752600"/>
            <a:ext cx="8229600" cy="4378325"/>
          </a:xfrm>
        </p:spPr>
        <p:txBody>
          <a:bodyPr/>
          <a:lstStyle/>
          <a:p>
            <a:r>
              <a:rPr lang="en-US" sz="2000" dirty="0"/>
              <a:t>dysfunctional </a:t>
            </a:r>
            <a:r>
              <a:rPr lang="en-US" sz="2000" dirty="0" smtClean="0"/>
              <a:t>syndrome</a:t>
            </a:r>
            <a:endParaRPr lang="cs-CZ" sz="2000" dirty="0" smtClean="0"/>
          </a:p>
          <a:p>
            <a:r>
              <a:rPr lang="en-US" sz="2000" dirty="0"/>
              <a:t>inflammatory and degenerative </a:t>
            </a:r>
            <a:r>
              <a:rPr lang="en-US" sz="2000" dirty="0" smtClean="0"/>
              <a:t>changes</a:t>
            </a:r>
            <a:endParaRPr lang="cs-CZ" sz="2000" dirty="0" smtClean="0"/>
          </a:p>
          <a:p>
            <a:r>
              <a:rPr lang="en-US" sz="2000" dirty="0"/>
              <a:t>iatrogenic lesions (repeated injections of steroids</a:t>
            </a:r>
            <a:r>
              <a:rPr lang="en-US" sz="2000" dirty="0" smtClean="0"/>
              <a:t>)</a:t>
            </a:r>
            <a:endParaRPr lang="cs-CZ" sz="2000" dirty="0" smtClean="0"/>
          </a:p>
          <a:p>
            <a:pPr eaLnBrk="1" hangingPunct="1"/>
            <a:r>
              <a:rPr lang="cs-CZ" altLang="cs-CZ" sz="2200" dirty="0" smtClean="0"/>
              <a:t>M. </a:t>
            </a:r>
            <a:r>
              <a:rPr lang="cs-CZ" altLang="cs-CZ" sz="2200" dirty="0" err="1" smtClean="0"/>
              <a:t>Paget</a:t>
            </a:r>
            <a:endParaRPr lang="cs-CZ" altLang="cs-CZ" sz="2200" dirty="0" smtClean="0"/>
          </a:p>
          <a:p>
            <a:r>
              <a:rPr lang="cs-CZ" sz="2000" dirty="0"/>
              <a:t>G</a:t>
            </a:r>
            <a:r>
              <a:rPr lang="en-US" sz="2000" dirty="0" smtClean="0"/>
              <a:t>out</a:t>
            </a:r>
            <a:endParaRPr lang="cs-CZ" altLang="cs-CZ" sz="2200" dirty="0" smtClean="0"/>
          </a:p>
          <a:p>
            <a:pPr eaLnBrk="1" hangingPunct="1"/>
            <a:r>
              <a:rPr lang="cs-CZ" altLang="cs-CZ" sz="2200" dirty="0" err="1" smtClean="0"/>
              <a:t>Tumors</a:t>
            </a:r>
            <a:r>
              <a:rPr lang="cs-CZ" altLang="cs-CZ" sz="2200" dirty="0" smtClean="0"/>
              <a:t> </a:t>
            </a:r>
          </a:p>
          <a:p>
            <a:pPr eaLnBrk="1" hangingPunct="1"/>
            <a:r>
              <a:rPr lang="cs-CZ" altLang="cs-CZ" sz="2200" dirty="0" err="1" smtClean="0"/>
              <a:t>osteochondritis</a:t>
            </a:r>
            <a:r>
              <a:rPr lang="cs-CZ" altLang="cs-CZ" sz="2200" dirty="0" smtClean="0"/>
              <a:t> </a:t>
            </a:r>
            <a:r>
              <a:rPr lang="cs-CZ" altLang="cs-CZ" sz="2200" dirty="0" err="1" smtClean="0"/>
              <a:t>dissecans</a:t>
            </a:r>
            <a:r>
              <a:rPr lang="cs-CZ" altLang="cs-CZ" sz="2200" dirty="0" smtClean="0"/>
              <a:t> (</a:t>
            </a:r>
            <a:r>
              <a:rPr lang="cs-CZ" altLang="cs-CZ" sz="2200" dirty="0" err="1" smtClean="0"/>
              <a:t>avaskular</a:t>
            </a:r>
            <a:r>
              <a:rPr lang="cs-CZ" altLang="cs-CZ" sz="2200" dirty="0" smtClean="0"/>
              <a:t> </a:t>
            </a:r>
            <a:r>
              <a:rPr lang="cs-CZ" altLang="cs-CZ" sz="2200" dirty="0" err="1" smtClean="0"/>
              <a:t>necrosis</a:t>
            </a:r>
            <a:r>
              <a:rPr lang="cs-CZ" altLang="cs-CZ" sz="2200" dirty="0" smtClean="0"/>
              <a:t>)</a:t>
            </a:r>
          </a:p>
          <a:p>
            <a:pPr eaLnBrk="1" hangingPunct="1"/>
            <a:r>
              <a:rPr lang="cs-CZ" altLang="cs-CZ" sz="2200" dirty="0" err="1" smtClean="0"/>
              <a:t>Pigmented</a:t>
            </a:r>
            <a:r>
              <a:rPr lang="cs-CZ" altLang="cs-CZ" sz="2200" dirty="0" smtClean="0"/>
              <a:t> </a:t>
            </a:r>
            <a:r>
              <a:rPr lang="cs-CZ" altLang="cs-CZ" sz="2200" dirty="0" err="1" smtClean="0"/>
              <a:t>vilonodular</a:t>
            </a:r>
            <a:r>
              <a:rPr lang="cs-CZ" altLang="cs-CZ" sz="2200" dirty="0" smtClean="0"/>
              <a:t> </a:t>
            </a:r>
            <a:r>
              <a:rPr lang="cs-CZ" altLang="cs-CZ" sz="2200" dirty="0" err="1" smtClean="0"/>
              <a:t>synovitis</a:t>
            </a:r>
            <a:r>
              <a:rPr lang="cs-CZ" altLang="cs-CZ" sz="2200" dirty="0" smtClean="0"/>
              <a:t> </a:t>
            </a:r>
          </a:p>
          <a:p>
            <a:pPr eaLnBrk="1" hangingPunct="1"/>
            <a:r>
              <a:rPr lang="cs-CZ" altLang="cs-CZ" sz="2200" dirty="0" err="1" smtClean="0"/>
              <a:t>Ancylosis</a:t>
            </a:r>
            <a:r>
              <a:rPr lang="cs-CZ" altLang="cs-CZ" sz="2200" dirty="0" smtClean="0"/>
              <a:t> </a:t>
            </a:r>
            <a:r>
              <a:rPr lang="cs-CZ" altLang="cs-CZ" sz="2200" dirty="0" err="1" smtClean="0"/>
              <a:t>of</a:t>
            </a:r>
            <a:r>
              <a:rPr lang="cs-CZ" altLang="cs-CZ" sz="2200" dirty="0" smtClean="0"/>
              <a:t> TMJ</a:t>
            </a:r>
          </a:p>
          <a:p>
            <a:pPr eaLnBrk="1" hangingPunct="1"/>
            <a:r>
              <a:rPr lang="cs-CZ" altLang="cs-CZ" sz="2200" dirty="0" err="1" smtClean="0"/>
              <a:t>Hyperplasis</a:t>
            </a:r>
            <a:r>
              <a:rPr lang="cs-CZ" altLang="cs-CZ" sz="2200" dirty="0" smtClean="0"/>
              <a:t> </a:t>
            </a:r>
            <a:r>
              <a:rPr lang="cs-CZ" altLang="cs-CZ" sz="2200" dirty="0" err="1" smtClean="0"/>
              <a:t>of</a:t>
            </a:r>
            <a:r>
              <a:rPr lang="cs-CZ" altLang="cs-CZ" sz="2200" dirty="0" smtClean="0"/>
              <a:t> </a:t>
            </a:r>
            <a:r>
              <a:rPr lang="cs-CZ" altLang="cs-CZ" sz="2200" dirty="0" err="1" smtClean="0"/>
              <a:t>processus</a:t>
            </a:r>
            <a:r>
              <a:rPr lang="cs-CZ" altLang="cs-CZ" sz="2200" dirty="0" smtClean="0"/>
              <a:t> </a:t>
            </a:r>
            <a:r>
              <a:rPr lang="cs-CZ" altLang="cs-CZ" sz="2200" dirty="0" err="1" smtClean="0"/>
              <a:t>coronoideus</a:t>
            </a:r>
            <a:endParaRPr lang="cs-CZ" altLang="cs-CZ" sz="2200" dirty="0" smtClean="0"/>
          </a:p>
        </p:txBody>
      </p:sp>
    </p:spTree>
    <p:extLst>
      <p:ext uri="{BB962C8B-B14F-4D97-AF65-F5344CB8AC3E}">
        <p14:creationId xmlns:p14="http://schemas.microsoft.com/office/powerpoint/2010/main" val="2594401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917700"/>
            <a:ext cx="3155950"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1989138"/>
            <a:ext cx="2962275"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013" y="2062163"/>
            <a:ext cx="2913062"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1" name="Text Box 5"/>
          <p:cNvSpPr txBox="1">
            <a:spLocks noChangeArrowheads="1"/>
          </p:cNvSpPr>
          <p:nvPr/>
        </p:nvSpPr>
        <p:spPr bwMode="auto">
          <a:xfrm>
            <a:off x="1403350" y="836613"/>
            <a:ext cx="64087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r>
              <a:rPr lang="cs-CZ" altLang="cs-CZ" sz="2400"/>
              <a:t>Complex fractures of facial skelet</a:t>
            </a:r>
          </a:p>
        </p:txBody>
      </p:sp>
    </p:spTree>
    <p:extLst>
      <p:ext uri="{BB962C8B-B14F-4D97-AF65-F5344CB8AC3E}">
        <p14:creationId xmlns:p14="http://schemas.microsoft.com/office/powerpoint/2010/main" val="17272786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258888" y="277813"/>
            <a:ext cx="7427912" cy="1139825"/>
          </a:xfrm>
        </p:spPr>
        <p:txBody>
          <a:bodyPr/>
          <a:lstStyle/>
          <a:p>
            <a:pPr>
              <a:defRPr/>
            </a:pPr>
            <a:r>
              <a:rPr lang="cs-CZ" sz="2800" dirty="0" err="1"/>
              <a:t>Intracapsular</a:t>
            </a:r>
            <a:r>
              <a:rPr lang="cs-CZ" sz="2800" dirty="0"/>
              <a:t> </a:t>
            </a:r>
            <a:r>
              <a:rPr lang="cs-CZ" sz="2800" dirty="0" err="1"/>
              <a:t>disease</a:t>
            </a:r>
            <a:r>
              <a:rPr lang="cs-CZ" sz="2800" dirty="0"/>
              <a:t> = </a:t>
            </a:r>
            <a:r>
              <a:rPr lang="cs-CZ" sz="2800" dirty="0" err="1"/>
              <a:t>discopathy</a:t>
            </a:r>
            <a:r>
              <a:rPr lang="cs-CZ" sz="2500" dirty="0" smtClean="0">
                <a:solidFill>
                  <a:schemeClr val="tx1"/>
                </a:solidFill>
                <a:effectLst>
                  <a:outerShdw blurRad="38100" dist="38100" dir="2700000" algn="tl">
                    <a:srgbClr val="FFFFFF"/>
                  </a:outerShdw>
                </a:effectLst>
              </a:rPr>
              <a:t/>
            </a:r>
            <a:br>
              <a:rPr lang="cs-CZ" sz="2500" dirty="0" smtClean="0">
                <a:solidFill>
                  <a:schemeClr val="tx1"/>
                </a:solidFill>
                <a:effectLst>
                  <a:outerShdw blurRad="38100" dist="38100" dir="2700000" algn="tl">
                    <a:srgbClr val="FFFFFF"/>
                  </a:outerShdw>
                </a:effectLst>
              </a:rPr>
            </a:br>
            <a:endParaRPr lang="cs-CZ" sz="2500" dirty="0" smtClean="0">
              <a:solidFill>
                <a:schemeClr val="tx1"/>
              </a:solidFill>
              <a:effectLst>
                <a:outerShdw blurRad="38100" dist="38100" dir="2700000" algn="tl">
                  <a:srgbClr val="FFFFFF"/>
                </a:outerShdw>
              </a:effectLst>
            </a:endParaRPr>
          </a:p>
        </p:txBody>
      </p:sp>
      <p:sp>
        <p:nvSpPr>
          <p:cNvPr id="56323" name="Rectangle 3"/>
          <p:cNvSpPr>
            <a:spLocks noGrp="1" noChangeArrowheads="1"/>
          </p:cNvSpPr>
          <p:nvPr>
            <p:ph type="body" sz="half" idx="1"/>
          </p:nvPr>
        </p:nvSpPr>
        <p:spPr>
          <a:xfrm>
            <a:off x="395288" y="1268413"/>
            <a:ext cx="4537075" cy="4525962"/>
          </a:xfrm>
        </p:spPr>
        <p:txBody>
          <a:bodyPr/>
          <a:lstStyle/>
          <a:p>
            <a:r>
              <a:rPr lang="cs-CZ" altLang="cs-CZ" sz="1800" dirty="0" err="1" smtClean="0"/>
              <a:t>Discus</a:t>
            </a:r>
            <a:r>
              <a:rPr lang="cs-CZ" altLang="cs-CZ" sz="1800" dirty="0" smtClean="0"/>
              <a:t> </a:t>
            </a:r>
            <a:r>
              <a:rPr lang="cs-CZ" altLang="cs-CZ" sz="1800" dirty="0" err="1" smtClean="0"/>
              <a:t>artikularis</a:t>
            </a:r>
            <a:r>
              <a:rPr lang="cs-CZ" altLang="cs-CZ" sz="1800" dirty="0" smtClean="0"/>
              <a:t> – </a:t>
            </a:r>
            <a:r>
              <a:rPr lang="en-US" sz="1800" dirty="0"/>
              <a:t>an important part of the </a:t>
            </a:r>
            <a:r>
              <a:rPr lang="en-US" sz="1800" dirty="0" err="1"/>
              <a:t>temporomandibular</a:t>
            </a:r>
            <a:r>
              <a:rPr lang="en-US" sz="1800" dirty="0"/>
              <a:t> </a:t>
            </a:r>
            <a:r>
              <a:rPr lang="en-US" sz="1800" dirty="0" smtClean="0"/>
              <a:t>joint</a:t>
            </a:r>
            <a:endParaRPr lang="cs-CZ" sz="1800" dirty="0" smtClean="0"/>
          </a:p>
          <a:p>
            <a:r>
              <a:rPr lang="cs-CZ" altLang="cs-CZ" sz="1800" dirty="0" err="1" smtClean="0"/>
              <a:t>Disc</a:t>
            </a:r>
            <a:r>
              <a:rPr lang="cs-CZ" altLang="cs-CZ" sz="1800" dirty="0" smtClean="0"/>
              <a:t> </a:t>
            </a:r>
            <a:r>
              <a:rPr lang="cs-CZ" altLang="cs-CZ" sz="1800" dirty="0" smtClean="0"/>
              <a:t>– </a:t>
            </a:r>
            <a:r>
              <a:rPr lang="en-US" sz="1800" dirty="0" err="1" smtClean="0"/>
              <a:t>bicon</a:t>
            </a:r>
            <a:r>
              <a:rPr lang="cs-CZ" sz="1800" dirty="0" err="1" smtClean="0"/>
              <a:t>cav</a:t>
            </a:r>
            <a:r>
              <a:rPr lang="en-US" sz="1800" dirty="0" smtClean="0"/>
              <a:t> </a:t>
            </a:r>
            <a:r>
              <a:rPr lang="en-US" sz="1800" dirty="0"/>
              <a:t>fibrocartilage structure dividing the joint into the upper and lower compartments</a:t>
            </a:r>
            <a:endParaRPr lang="cs-CZ" altLang="cs-CZ" sz="1800" dirty="0" smtClean="0"/>
          </a:p>
          <a:p>
            <a:r>
              <a:rPr lang="en-US" sz="1800" dirty="0"/>
              <a:t>The correct position prevents damage to the mandible </a:t>
            </a:r>
            <a:endParaRPr lang="cs-CZ" sz="1800" dirty="0" smtClean="0"/>
          </a:p>
          <a:p>
            <a:r>
              <a:rPr lang="en-US" sz="1800" dirty="0"/>
              <a:t>The movement of the disc is limited by a strong rear ligament</a:t>
            </a:r>
          </a:p>
          <a:p>
            <a:r>
              <a:rPr lang="fr-FR" sz="1800" dirty="0" smtClean="0"/>
              <a:t>Dorsal</a:t>
            </a:r>
            <a:r>
              <a:rPr lang="cs-CZ" sz="1800" dirty="0" smtClean="0"/>
              <a:t> part</a:t>
            </a:r>
            <a:r>
              <a:rPr lang="fr-FR" sz="1800" dirty="0" smtClean="0"/>
              <a:t> </a:t>
            </a:r>
            <a:r>
              <a:rPr lang="fr-FR" sz="1800" dirty="0"/>
              <a:t>- neurovascular structures = retrodiscular tissue (bilaminar zone)</a:t>
            </a:r>
          </a:p>
          <a:p>
            <a:pPr eaLnBrk="1" hangingPunct="1"/>
            <a:endParaRPr lang="cs-CZ" altLang="cs-CZ" sz="1600" dirty="0" smtClean="0"/>
          </a:p>
        </p:txBody>
      </p:sp>
      <p:pic>
        <p:nvPicPr>
          <p:cNvPr id="56324" name="Picture 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372225" y="1557338"/>
            <a:ext cx="2305050" cy="1724025"/>
          </a:xfrm>
          <a:noFill/>
          <a:ln w="19050">
            <a:solidFill>
              <a:srgbClr val="FFFF00"/>
            </a:solidFill>
            <a:miter lim="800000"/>
            <a:headEnd/>
            <a:tailEnd/>
          </a:ln>
        </p:spPr>
      </p:pic>
      <p:pic>
        <p:nvPicPr>
          <p:cNvPr id="56325" name="Picture 5"/>
          <p:cNvPicPr>
            <a:picLocks noGrp="1" noChangeAspect="1" noChangeArrowheads="1"/>
          </p:cNvPicPr>
          <p:nvPr>
            <p:ph sz="quarter" idx="3"/>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5148263" y="3644900"/>
            <a:ext cx="3751262" cy="2262188"/>
          </a:xfrm>
          <a:noFill/>
        </p:spPr>
      </p:pic>
    </p:spTree>
    <p:extLst>
      <p:ext uri="{BB962C8B-B14F-4D97-AF65-F5344CB8AC3E}">
        <p14:creationId xmlns:p14="http://schemas.microsoft.com/office/powerpoint/2010/main" val="2254444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627784" y="-243408"/>
            <a:ext cx="7354887" cy="1139825"/>
          </a:xfrm>
        </p:spPr>
        <p:txBody>
          <a:bodyPr/>
          <a:lstStyle/>
          <a:p>
            <a:pPr eaLnBrk="1" hangingPunct="1">
              <a:defRPr/>
            </a:pPr>
            <a:r>
              <a:rPr lang="cs-CZ" dirty="0" err="1" smtClean="0">
                <a:solidFill>
                  <a:schemeClr val="tx1"/>
                </a:solidFill>
                <a:effectLst>
                  <a:outerShdw blurRad="38100" dist="38100" dir="2700000" algn="tl">
                    <a:srgbClr val="FFFFFF"/>
                  </a:outerShdw>
                </a:effectLst>
              </a:rPr>
              <a:t>Diskopathy</a:t>
            </a:r>
            <a:endParaRPr lang="cs-CZ" dirty="0" smtClean="0">
              <a:solidFill>
                <a:schemeClr val="tx1"/>
              </a:solidFill>
              <a:effectLst>
                <a:outerShdw blurRad="38100" dist="38100" dir="2700000" algn="tl">
                  <a:srgbClr val="FFFFFF"/>
                </a:outerShdw>
              </a:effectLst>
            </a:endParaRPr>
          </a:p>
        </p:txBody>
      </p:sp>
      <p:sp>
        <p:nvSpPr>
          <p:cNvPr id="58371" name="Rectangle 3"/>
          <p:cNvSpPr>
            <a:spLocks noGrp="1" noChangeArrowheads="1"/>
          </p:cNvSpPr>
          <p:nvPr>
            <p:ph type="body" idx="1"/>
          </p:nvPr>
        </p:nvSpPr>
        <p:spPr>
          <a:xfrm>
            <a:off x="395288" y="1196975"/>
            <a:ext cx="8302625" cy="4957763"/>
          </a:xfrm>
        </p:spPr>
        <p:txBody>
          <a:bodyPr>
            <a:normAutofit lnSpcReduction="10000"/>
          </a:bodyPr>
          <a:lstStyle/>
          <a:p>
            <a:pPr eaLnBrk="1" hangingPunct="1">
              <a:lnSpc>
                <a:spcPct val="80000"/>
              </a:lnSpc>
              <a:defRPr/>
            </a:pPr>
            <a:endParaRPr lang="cs-CZ" sz="1400" dirty="0" smtClean="0">
              <a:solidFill>
                <a:schemeClr val="bg1"/>
              </a:solidFill>
              <a:effectLst>
                <a:outerShdw blurRad="38100" dist="38100" dir="2700000" algn="tl">
                  <a:srgbClr val="FFFFFF"/>
                </a:outerShdw>
              </a:effectLst>
            </a:endParaRPr>
          </a:p>
          <a:p>
            <a:pPr>
              <a:lnSpc>
                <a:spcPct val="80000"/>
              </a:lnSpc>
              <a:defRPr/>
            </a:pPr>
            <a:r>
              <a:rPr lang="en-US" sz="2000" dirty="0"/>
              <a:t>due to the pathological location of the articular disk or the adhesion of the </a:t>
            </a:r>
            <a:r>
              <a:rPr lang="en-US" sz="2000" dirty="0" smtClean="0"/>
              <a:t>disc</a:t>
            </a:r>
            <a:endParaRPr lang="cs-CZ" sz="2000" dirty="0" smtClean="0"/>
          </a:p>
          <a:p>
            <a:pPr>
              <a:lnSpc>
                <a:spcPct val="80000"/>
              </a:lnSpc>
              <a:defRPr/>
            </a:pPr>
            <a:endParaRPr lang="cs-CZ" altLang="zh-CN" sz="2000" b="1" dirty="0"/>
          </a:p>
          <a:p>
            <a:pPr>
              <a:lnSpc>
                <a:spcPct val="80000"/>
              </a:lnSpc>
              <a:defRPr/>
            </a:pPr>
            <a:r>
              <a:rPr lang="cs-CZ" sz="2000" b="1" dirty="0" err="1"/>
              <a:t>disc</a:t>
            </a:r>
            <a:r>
              <a:rPr lang="cs-CZ" sz="2000" b="1" dirty="0"/>
              <a:t> </a:t>
            </a:r>
            <a:r>
              <a:rPr lang="cs-CZ" sz="2000" b="1" dirty="0" err="1"/>
              <a:t>dislocation</a:t>
            </a:r>
            <a:r>
              <a:rPr lang="cs-CZ" sz="2000" b="1" dirty="0"/>
              <a:t> </a:t>
            </a:r>
            <a:r>
              <a:rPr lang="cs-CZ" sz="2000" b="1" dirty="0" err="1"/>
              <a:t>with</a:t>
            </a:r>
            <a:r>
              <a:rPr lang="cs-CZ" sz="2000" b="1" dirty="0"/>
              <a:t> </a:t>
            </a:r>
            <a:r>
              <a:rPr lang="cs-CZ" sz="2000" b="1" dirty="0" err="1"/>
              <a:t>reposition</a:t>
            </a:r>
            <a:r>
              <a:rPr lang="cs-CZ" sz="2000" b="1" dirty="0" smtClean="0"/>
              <a:t>:</a:t>
            </a:r>
            <a:r>
              <a:rPr lang="cs-CZ" altLang="zh-CN" sz="2000" b="1" dirty="0" smtClean="0">
                <a:solidFill>
                  <a:srgbClr val="FFFF00"/>
                </a:solidFill>
              </a:rPr>
              <a:t>:</a:t>
            </a:r>
            <a:r>
              <a:rPr lang="en-US" sz="2000" dirty="0"/>
              <a:t>the disk is dislocated at rest (most often anterior to the joint head),</a:t>
            </a:r>
            <a:r>
              <a:rPr lang="cs-CZ" sz="2000" dirty="0"/>
              <a:t> in</a:t>
            </a:r>
            <a:r>
              <a:rPr lang="en-US" sz="2000" dirty="0"/>
              <a:t> the movement is repositioned, asymmetric opening, sound phenomena (most often in the sense of clicking), eventually. with the presence of pain. There is no limit</a:t>
            </a:r>
            <a:r>
              <a:rPr lang="cs-CZ" sz="2000" dirty="0" err="1"/>
              <a:t>ation</a:t>
            </a:r>
            <a:r>
              <a:rPr lang="cs-CZ" sz="2000" dirty="0"/>
              <a:t> </a:t>
            </a:r>
            <a:r>
              <a:rPr lang="cs-CZ" sz="2000" dirty="0" err="1"/>
              <a:t>of</a:t>
            </a:r>
            <a:r>
              <a:rPr lang="en-US" sz="2000" dirty="0"/>
              <a:t> opening</a:t>
            </a:r>
            <a:r>
              <a:rPr lang="cs-CZ" sz="2000" dirty="0"/>
              <a:t> </a:t>
            </a:r>
            <a:r>
              <a:rPr lang="cs-CZ" sz="2000" dirty="0" err="1" smtClean="0"/>
              <a:t>mouth</a:t>
            </a:r>
            <a:endParaRPr lang="cs-CZ" altLang="zh-CN" sz="2000" b="1" dirty="0" smtClean="0">
              <a:solidFill>
                <a:srgbClr val="FFFF00"/>
              </a:solidFill>
            </a:endParaRPr>
          </a:p>
          <a:p>
            <a:pPr>
              <a:lnSpc>
                <a:spcPct val="80000"/>
              </a:lnSpc>
              <a:defRPr/>
            </a:pPr>
            <a:endParaRPr lang="cs-CZ" altLang="zh-CN" sz="2000" b="1" dirty="0" smtClean="0">
              <a:solidFill>
                <a:srgbClr val="FFFF00"/>
              </a:solidFill>
            </a:endParaRPr>
          </a:p>
          <a:p>
            <a:pPr>
              <a:lnSpc>
                <a:spcPct val="80000"/>
              </a:lnSpc>
              <a:defRPr/>
            </a:pPr>
            <a:r>
              <a:rPr lang="cs-CZ" sz="2000" b="1" dirty="0" err="1"/>
              <a:t>disc</a:t>
            </a:r>
            <a:r>
              <a:rPr lang="cs-CZ" sz="2000" b="1" dirty="0"/>
              <a:t> </a:t>
            </a:r>
            <a:r>
              <a:rPr lang="cs-CZ" sz="2000" b="1" dirty="0" err="1"/>
              <a:t>dislocation</a:t>
            </a:r>
            <a:r>
              <a:rPr lang="cs-CZ" sz="2000" b="1" dirty="0"/>
              <a:t> </a:t>
            </a:r>
            <a:r>
              <a:rPr lang="cs-CZ" sz="2000" b="1" dirty="0" err="1"/>
              <a:t>without</a:t>
            </a:r>
            <a:r>
              <a:rPr lang="cs-CZ" sz="2000" b="1" dirty="0"/>
              <a:t> </a:t>
            </a:r>
            <a:r>
              <a:rPr lang="cs-CZ" sz="2000" b="1" dirty="0" err="1"/>
              <a:t>repositioning</a:t>
            </a:r>
            <a:r>
              <a:rPr lang="cs-CZ" sz="2000" b="1" dirty="0"/>
              <a:t>:</a:t>
            </a:r>
            <a:r>
              <a:rPr lang="cs-CZ" altLang="zh-CN" sz="2000" b="1" dirty="0">
                <a:solidFill>
                  <a:srgbClr val="FFFF00"/>
                </a:solidFill>
              </a:rPr>
              <a:t>:</a:t>
            </a:r>
            <a:endParaRPr lang="cs-CZ" altLang="zh-CN" sz="2000" b="1" dirty="0" smtClean="0">
              <a:solidFill>
                <a:srgbClr val="FFFF00"/>
              </a:solidFill>
            </a:endParaRPr>
          </a:p>
          <a:p>
            <a:pPr>
              <a:lnSpc>
                <a:spcPct val="80000"/>
              </a:lnSpc>
              <a:buNone/>
              <a:defRPr/>
            </a:pPr>
            <a:r>
              <a:rPr lang="cs-CZ" altLang="zh-CN" sz="2000" dirty="0" smtClean="0">
                <a:solidFill>
                  <a:srgbClr val="FFFF00"/>
                </a:solidFill>
              </a:rPr>
              <a:t>    </a:t>
            </a:r>
            <a:r>
              <a:rPr lang="en-US" sz="2000" dirty="0" smtClean="0"/>
              <a:t>the </a:t>
            </a:r>
            <a:r>
              <a:rPr lang="en-US" sz="2000" dirty="0"/>
              <a:t>disk is dislocated, but it does not reposition, the movement of the joint is so limited. In addition to limited opening, pain may be present, but no sound phenomena are present. </a:t>
            </a:r>
            <a:endParaRPr lang="cs-CZ" sz="2000" dirty="0" smtClean="0"/>
          </a:p>
          <a:p>
            <a:pPr>
              <a:lnSpc>
                <a:spcPct val="80000"/>
              </a:lnSpc>
              <a:buNone/>
              <a:defRPr/>
            </a:pPr>
            <a:endParaRPr lang="cs-CZ" altLang="zh-CN" sz="2000" b="1" dirty="0"/>
          </a:p>
          <a:p>
            <a:pPr>
              <a:lnSpc>
                <a:spcPct val="80000"/>
              </a:lnSpc>
              <a:buNone/>
              <a:defRPr/>
            </a:pPr>
            <a:r>
              <a:rPr lang="cs-CZ" altLang="zh-CN" sz="2000" b="1" dirty="0" err="1" smtClean="0"/>
              <a:t>Adhesion</a:t>
            </a:r>
            <a:r>
              <a:rPr lang="cs-CZ" altLang="zh-CN" sz="2000" b="1" dirty="0" smtClean="0"/>
              <a:t> </a:t>
            </a:r>
            <a:r>
              <a:rPr lang="cs-CZ" altLang="zh-CN" sz="2000" b="1" dirty="0" err="1" smtClean="0"/>
              <a:t>of</a:t>
            </a:r>
            <a:r>
              <a:rPr lang="cs-CZ" altLang="zh-CN" sz="2000" b="1" dirty="0" smtClean="0"/>
              <a:t> </a:t>
            </a:r>
            <a:r>
              <a:rPr lang="cs-CZ" altLang="zh-CN" sz="2000" b="1" dirty="0" err="1" smtClean="0"/>
              <a:t>intraarticular</a:t>
            </a:r>
            <a:r>
              <a:rPr lang="cs-CZ" altLang="zh-CN" sz="2000" b="1" dirty="0" smtClean="0"/>
              <a:t> </a:t>
            </a:r>
            <a:r>
              <a:rPr lang="cs-CZ" altLang="zh-CN" sz="2000" b="1" dirty="0" err="1" smtClean="0"/>
              <a:t>disc</a:t>
            </a:r>
            <a:r>
              <a:rPr lang="cs-CZ" altLang="zh-CN" sz="2000" dirty="0" smtClean="0"/>
              <a:t>: </a:t>
            </a:r>
            <a:endParaRPr lang="cs-CZ" altLang="zh-CN" sz="2000" dirty="0" smtClean="0"/>
          </a:p>
          <a:p>
            <a:pPr>
              <a:lnSpc>
                <a:spcPct val="80000"/>
              </a:lnSpc>
              <a:buNone/>
              <a:defRPr/>
            </a:pPr>
            <a:r>
              <a:rPr lang="cs-CZ" altLang="zh-CN" sz="2000" dirty="0" smtClean="0">
                <a:solidFill>
                  <a:srgbClr val="FFFF00"/>
                </a:solidFill>
              </a:rPr>
              <a:t>    </a:t>
            </a:r>
            <a:r>
              <a:rPr lang="en-US" sz="2000" dirty="0" smtClean="0"/>
              <a:t>the </a:t>
            </a:r>
            <a:r>
              <a:rPr lang="en-US" sz="2000" dirty="0"/>
              <a:t>disk is at rest in the correct, physiological, position, however its mobility is limited. The reduction of the opening of the mouth is characteristic.</a:t>
            </a:r>
            <a:endParaRPr lang="cs-CZ" sz="2000" dirty="0" smtClean="0"/>
          </a:p>
          <a:p>
            <a:pPr eaLnBrk="1" hangingPunct="1">
              <a:lnSpc>
                <a:spcPct val="80000"/>
              </a:lnSpc>
              <a:defRPr/>
            </a:pPr>
            <a:endParaRPr lang="cs-CZ" sz="2000" dirty="0" smtClean="0">
              <a:solidFill>
                <a:schemeClr val="bg1"/>
              </a:solidFill>
            </a:endParaRPr>
          </a:p>
          <a:p>
            <a:pPr eaLnBrk="1" hangingPunct="1">
              <a:lnSpc>
                <a:spcPct val="80000"/>
              </a:lnSpc>
              <a:defRPr/>
            </a:pPr>
            <a:endParaRPr lang="cs-CZ" sz="1400" dirty="0" smtClean="0">
              <a:solidFill>
                <a:schemeClr val="bg1"/>
              </a:solidFill>
              <a:effectLst>
                <a:outerShdw blurRad="38100" dist="38100" dir="2700000" algn="tl">
                  <a:srgbClr val="FFFFFF"/>
                </a:outerShdw>
              </a:effectLst>
            </a:endParaRPr>
          </a:p>
        </p:txBody>
      </p:sp>
    </p:spTree>
    <p:extLst>
      <p:ext uri="{BB962C8B-B14F-4D97-AF65-F5344CB8AC3E}">
        <p14:creationId xmlns:p14="http://schemas.microsoft.com/office/powerpoint/2010/main" val="7393306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Nadpis 1"/>
          <p:cNvSpPr>
            <a:spLocks noGrp="1"/>
          </p:cNvSpPr>
          <p:nvPr>
            <p:ph type="title"/>
          </p:nvPr>
        </p:nvSpPr>
        <p:spPr>
          <a:xfrm>
            <a:off x="899592" y="0"/>
            <a:ext cx="7416800" cy="774700"/>
          </a:xfrm>
        </p:spPr>
        <p:txBody>
          <a:bodyPr/>
          <a:lstStyle/>
          <a:p>
            <a:r>
              <a:rPr lang="cs-CZ" altLang="cs-CZ" dirty="0" smtClean="0"/>
              <a:t>MRI </a:t>
            </a:r>
            <a:r>
              <a:rPr lang="cs-CZ" altLang="cs-CZ" dirty="0" err="1" smtClean="0"/>
              <a:t>pseudodynamicly</a:t>
            </a:r>
            <a:endParaRPr lang="cs-CZ" altLang="cs-CZ" dirty="0" smtClean="0"/>
          </a:p>
        </p:txBody>
      </p:sp>
      <p:pic>
        <p:nvPicPr>
          <p:cNvPr id="4" name="study.avi">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47813" y="908050"/>
            <a:ext cx="5903912"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5933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403648" y="-171400"/>
            <a:ext cx="7283450" cy="1139825"/>
          </a:xfrm>
        </p:spPr>
        <p:txBody>
          <a:bodyPr/>
          <a:lstStyle/>
          <a:p>
            <a:pPr>
              <a:defRPr/>
            </a:pPr>
            <a:r>
              <a:rPr lang="en-US" sz="2000" dirty="0"/>
              <a:t>18 year old patient with DD with reposition</a:t>
            </a:r>
            <a:endParaRPr lang="cs-CZ" sz="1900" dirty="0" smtClean="0">
              <a:solidFill>
                <a:schemeClr val="tx1"/>
              </a:solidFill>
              <a:effectLst>
                <a:outerShdw blurRad="38100" dist="38100" dir="2700000" algn="tl">
                  <a:srgbClr val="FFFFFF"/>
                </a:outerShdw>
              </a:effectLst>
            </a:endParaRPr>
          </a:p>
        </p:txBody>
      </p:sp>
      <p:pic>
        <p:nvPicPr>
          <p:cNvPr id="59395" name="Picture 3" descr="Zavř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60463"/>
            <a:ext cx="4178300" cy="2784475"/>
          </a:xfrm>
          <a:prstGeom prst="rect">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59396" name="Picture 4" descr="Otevř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038600"/>
            <a:ext cx="4106863" cy="273685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59397" name="Picture 5" descr="sono1 d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00200"/>
            <a:ext cx="3657600" cy="218598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59398" name="Picture 6" descr="Sono2 de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114800"/>
            <a:ext cx="3657600" cy="218440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593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981200"/>
            <a:ext cx="3581400"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572000"/>
            <a:ext cx="34290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76795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391444" y="-315416"/>
            <a:ext cx="7427912" cy="1139825"/>
          </a:xfrm>
        </p:spPr>
        <p:txBody>
          <a:bodyPr/>
          <a:lstStyle/>
          <a:p>
            <a:r>
              <a:rPr lang="en-US" sz="2000" dirty="0"/>
              <a:t>17 year old patient with DD without reposition</a:t>
            </a:r>
            <a:endParaRPr lang="en-US" sz="2000" dirty="0">
              <a:effectLst/>
            </a:endParaRPr>
          </a:p>
        </p:txBody>
      </p:sp>
      <p:pic>
        <p:nvPicPr>
          <p:cNvPr id="60419" name="Picture 3" descr="Zavř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89025"/>
            <a:ext cx="4241800" cy="282733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60420" name="Picture 4" descr="Otev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43338"/>
            <a:ext cx="4241800" cy="2825750"/>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604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14800"/>
            <a:ext cx="3657600" cy="2366963"/>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pic>
        <p:nvPicPr>
          <p:cNvPr id="60422" name="Picture 6" descr="sono 1 zavř"/>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600200"/>
            <a:ext cx="3657600" cy="217328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2434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adpis 1"/>
          <p:cNvSpPr>
            <a:spLocks noGrp="1"/>
          </p:cNvSpPr>
          <p:nvPr>
            <p:ph type="title" idx="4294967295"/>
          </p:nvPr>
        </p:nvSpPr>
        <p:spPr>
          <a:xfrm>
            <a:off x="900113" y="277813"/>
            <a:ext cx="7375525" cy="963612"/>
          </a:xfrm>
        </p:spPr>
        <p:txBody>
          <a:bodyPr>
            <a:normAutofit fontScale="90000"/>
          </a:bodyPr>
          <a:lstStyle/>
          <a:p>
            <a:r>
              <a:rPr lang="cs-CZ" altLang="cs-CZ" sz="3800" dirty="0" smtClean="0"/>
              <a:t>DWI – </a:t>
            </a:r>
            <a:r>
              <a:rPr lang="cs-CZ" sz="3600" dirty="0" err="1"/>
              <a:t>diffusion-weighted</a:t>
            </a:r>
            <a:r>
              <a:rPr lang="cs-CZ" sz="3600" dirty="0"/>
              <a:t> </a:t>
            </a:r>
            <a:r>
              <a:rPr lang="cs-CZ" sz="3600" dirty="0" err="1" smtClean="0"/>
              <a:t>imaging</a:t>
            </a:r>
            <a:endParaRPr lang="cs-CZ" altLang="cs-CZ" sz="3800" dirty="0" smtClean="0"/>
          </a:p>
        </p:txBody>
      </p:sp>
      <p:sp>
        <p:nvSpPr>
          <p:cNvPr id="3" name="Zástupný symbol pro obsah 2"/>
          <p:cNvSpPr>
            <a:spLocks noGrp="1"/>
          </p:cNvSpPr>
          <p:nvPr>
            <p:ph idx="4294967295"/>
          </p:nvPr>
        </p:nvSpPr>
        <p:spPr>
          <a:xfrm>
            <a:off x="457200" y="1600200"/>
            <a:ext cx="7654925" cy="4106863"/>
          </a:xfrm>
        </p:spPr>
        <p:txBody>
          <a:bodyPr>
            <a:normAutofit/>
          </a:bodyPr>
          <a:lstStyle/>
          <a:p>
            <a:pPr marL="411163">
              <a:defRPr/>
            </a:pPr>
            <a:r>
              <a:rPr lang="en-US" dirty="0"/>
              <a:t>Diffusion - Random movement of water molecules in the tissue (Brown's motion</a:t>
            </a:r>
            <a:r>
              <a:rPr lang="en-US" dirty="0" smtClean="0"/>
              <a:t>)</a:t>
            </a:r>
            <a:endParaRPr lang="cs-CZ" dirty="0" smtClean="0"/>
          </a:p>
          <a:p>
            <a:pPr marL="411163">
              <a:defRPr/>
            </a:pPr>
            <a:endParaRPr lang="cs-CZ" dirty="0" smtClean="0"/>
          </a:p>
          <a:p>
            <a:pPr marL="411163">
              <a:defRPr/>
            </a:pPr>
            <a:r>
              <a:rPr lang="en-US" dirty="0"/>
              <a:t>The degree of diffusion often differs between individual tissues or between healthy and pathological </a:t>
            </a:r>
            <a:r>
              <a:rPr lang="en-US" dirty="0" smtClean="0"/>
              <a:t>tissues</a:t>
            </a:r>
            <a:endParaRPr lang="cs-CZ" dirty="0" smtClean="0"/>
          </a:p>
          <a:p>
            <a:pPr marL="411163">
              <a:defRPr/>
            </a:pPr>
            <a:endParaRPr lang="cs-CZ" dirty="0">
              <a:effectLst>
                <a:outerShdw blurRad="38100" dist="38100" dir="2700000" algn="tl">
                  <a:srgbClr val="FFFFFF"/>
                </a:outerShdw>
              </a:effectLst>
            </a:endParaRPr>
          </a:p>
          <a:p>
            <a:pPr marL="411163">
              <a:defRPr/>
            </a:pPr>
            <a:r>
              <a:rPr lang="en-US" dirty="0"/>
              <a:t>The MR </a:t>
            </a:r>
            <a:r>
              <a:rPr lang="cs-CZ" dirty="0" err="1" smtClean="0"/>
              <a:t>imaging</a:t>
            </a:r>
            <a:r>
              <a:rPr lang="cs-CZ" dirty="0" smtClean="0"/>
              <a:t> </a:t>
            </a:r>
            <a:r>
              <a:rPr lang="cs-CZ" dirty="0" err="1" smtClean="0"/>
              <a:t>of</a:t>
            </a:r>
            <a:r>
              <a:rPr lang="en-US" dirty="0" smtClean="0"/>
              <a:t> </a:t>
            </a:r>
            <a:r>
              <a:rPr lang="en-US" dirty="0"/>
              <a:t>diffusion </a:t>
            </a:r>
            <a:r>
              <a:rPr lang="en-US" dirty="0" smtClean="0"/>
              <a:t>adds </a:t>
            </a:r>
            <a:r>
              <a:rPr lang="en-US" dirty="0"/>
              <a:t>additional diagnostically valuable information.</a:t>
            </a:r>
            <a:endParaRPr lang="cs-CZ" dirty="0" smtClean="0">
              <a:effectLst>
                <a:outerShdw blurRad="38100" dist="38100" dir="2700000" algn="tl">
                  <a:srgbClr val="FFFFFF"/>
                </a:outerShdw>
              </a:effectLst>
            </a:endParaRPr>
          </a:p>
        </p:txBody>
      </p:sp>
    </p:spTree>
    <p:extLst>
      <p:ext uri="{BB962C8B-B14F-4D97-AF65-F5344CB8AC3E}">
        <p14:creationId xmlns:p14="http://schemas.microsoft.com/office/powerpoint/2010/main" val="4250069303"/>
      </p:ext>
    </p:extLst>
  </p:cSld>
  <p:clrMapOvr>
    <a:masterClrMapping/>
  </p:clrMapOvr>
  <p:transition spd="med">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ob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125538"/>
            <a:ext cx="4086225"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6"/>
          <p:cNvSpPr txBox="1">
            <a:spLocks noChangeArrowheads="1"/>
          </p:cNvSpPr>
          <p:nvPr/>
        </p:nvSpPr>
        <p:spPr bwMode="auto">
          <a:xfrm>
            <a:off x="971550" y="549275"/>
            <a:ext cx="60114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2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r>
              <a:rPr lang="cs-CZ" altLang="cs-CZ" sz="2800" dirty="0" err="1" smtClean="0">
                <a:latin typeface="Times New Roman" pitchFamily="18" charset="0"/>
              </a:rPr>
              <a:t>Diffusion</a:t>
            </a:r>
            <a:r>
              <a:rPr lang="cs-CZ" altLang="cs-CZ" sz="2800" dirty="0" smtClean="0">
                <a:latin typeface="Times New Roman" pitchFamily="18" charset="0"/>
              </a:rPr>
              <a:t> </a:t>
            </a:r>
            <a:r>
              <a:rPr lang="cs-CZ" altLang="cs-CZ" sz="2800" dirty="0" err="1" smtClean="0">
                <a:latin typeface="Times New Roman" pitchFamily="18" charset="0"/>
              </a:rPr>
              <a:t>imaging</a:t>
            </a:r>
            <a:r>
              <a:rPr lang="cs-CZ" altLang="cs-CZ" sz="2800" dirty="0" smtClean="0">
                <a:latin typeface="Times New Roman" pitchFamily="18" charset="0"/>
              </a:rPr>
              <a:t> in </a:t>
            </a:r>
            <a:r>
              <a:rPr lang="cs-CZ" altLang="cs-CZ" sz="2800" dirty="0" err="1" smtClean="0">
                <a:latin typeface="Times New Roman" pitchFamily="18" charset="0"/>
              </a:rPr>
              <a:t>different</a:t>
            </a:r>
            <a:r>
              <a:rPr lang="cs-CZ" altLang="cs-CZ" sz="2800" dirty="0" smtClean="0">
                <a:latin typeface="Times New Roman" pitchFamily="18" charset="0"/>
              </a:rPr>
              <a:t> </a:t>
            </a:r>
            <a:r>
              <a:rPr lang="cs-CZ" altLang="cs-CZ" sz="2800" dirty="0" err="1" smtClean="0">
                <a:latin typeface="Times New Roman" pitchFamily="18" charset="0"/>
              </a:rPr>
              <a:t>directions</a:t>
            </a:r>
            <a:endParaRPr lang="cs-CZ" altLang="cs-CZ" sz="3600" dirty="0">
              <a:latin typeface="Times New Roman" pitchFamily="18" charset="0"/>
            </a:endParaRPr>
          </a:p>
        </p:txBody>
      </p:sp>
      <p:sp>
        <p:nvSpPr>
          <p:cNvPr id="63492" name="Line 9"/>
          <p:cNvSpPr>
            <a:spLocks noChangeShapeType="1"/>
          </p:cNvSpPr>
          <p:nvPr/>
        </p:nvSpPr>
        <p:spPr bwMode="auto">
          <a:xfrm flipH="1">
            <a:off x="6011863" y="2420938"/>
            <a:ext cx="215900" cy="2447925"/>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Tree>
    <p:extLst>
      <p:ext uri="{BB962C8B-B14F-4D97-AF65-F5344CB8AC3E}">
        <p14:creationId xmlns:p14="http://schemas.microsoft.com/office/powerpoint/2010/main" val="25651617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p:cNvSpPr>
          <p:nvPr>
            <p:ph type="title" idx="4294967295"/>
          </p:nvPr>
        </p:nvSpPr>
        <p:spPr>
          <a:xfrm>
            <a:off x="827584" y="0"/>
            <a:ext cx="7772400" cy="914400"/>
          </a:xfrm>
        </p:spPr>
        <p:txBody>
          <a:bodyPr>
            <a:normAutofit fontScale="90000"/>
          </a:bodyPr>
          <a:lstStyle/>
          <a:p>
            <a:r>
              <a:rPr lang="cs-CZ" altLang="cs-CZ" sz="3800" dirty="0" smtClean="0"/>
              <a:t>DTI </a:t>
            </a:r>
            <a:r>
              <a:rPr lang="cs-CZ" altLang="cs-CZ" sz="3800" dirty="0" smtClean="0"/>
              <a:t>–</a:t>
            </a:r>
            <a:r>
              <a:rPr lang="cs-CZ" sz="4000" dirty="0" err="1" smtClean="0"/>
              <a:t>diffusion</a:t>
            </a:r>
            <a:r>
              <a:rPr lang="cs-CZ" sz="4000" dirty="0" smtClean="0"/>
              <a:t> tensor </a:t>
            </a:r>
            <a:r>
              <a:rPr lang="cs-CZ" sz="4000" dirty="0" err="1" smtClean="0"/>
              <a:t>imaging</a:t>
            </a:r>
            <a:endParaRPr lang="cs-CZ" altLang="cs-CZ" sz="3800" dirty="0" smtClean="0"/>
          </a:p>
        </p:txBody>
      </p:sp>
      <p:sp>
        <p:nvSpPr>
          <p:cNvPr id="64515" name="Zástupný symbol pro obsah 2"/>
          <p:cNvSpPr>
            <a:spLocks noGrp="1"/>
          </p:cNvSpPr>
          <p:nvPr>
            <p:ph idx="4294967295"/>
          </p:nvPr>
        </p:nvSpPr>
        <p:spPr>
          <a:xfrm>
            <a:off x="683568" y="1124744"/>
            <a:ext cx="7643812" cy="4286250"/>
          </a:xfrm>
        </p:spPr>
        <p:txBody>
          <a:bodyPr>
            <a:normAutofit fontScale="77500" lnSpcReduction="20000"/>
          </a:bodyPr>
          <a:lstStyle/>
          <a:p>
            <a:pPr marL="411163"/>
            <a:r>
              <a:rPr lang="en-US" sz="2800" dirty="0"/>
              <a:t>Method based on DWI </a:t>
            </a:r>
            <a:r>
              <a:rPr lang="en-US" sz="2800" dirty="0" smtClean="0"/>
              <a:t>principles</a:t>
            </a:r>
            <a:endParaRPr lang="cs-CZ" sz="2800" dirty="0" smtClean="0"/>
          </a:p>
          <a:p>
            <a:pPr marL="411163"/>
            <a:endParaRPr lang="cs-CZ" sz="2800" dirty="0"/>
          </a:p>
          <a:p>
            <a:pPr marL="411163"/>
            <a:endParaRPr lang="cs-CZ" sz="2800" dirty="0" smtClean="0"/>
          </a:p>
          <a:p>
            <a:pPr marL="411163"/>
            <a:r>
              <a:rPr lang="en-US" sz="2800" dirty="0"/>
              <a:t>Anisotropy of diffusion in the white matter of the brain and spinal cord: the movement of water molecules proceeds more easily along the nerve </a:t>
            </a:r>
            <a:r>
              <a:rPr lang="en-US" sz="2800" dirty="0" smtClean="0"/>
              <a:t>fibers</a:t>
            </a:r>
            <a:endParaRPr lang="cs-CZ" sz="2800" dirty="0" smtClean="0"/>
          </a:p>
          <a:p>
            <a:pPr marL="411163"/>
            <a:endParaRPr lang="cs-CZ" sz="2800" dirty="0" smtClean="0"/>
          </a:p>
          <a:p>
            <a:pPr marL="411163"/>
            <a:r>
              <a:rPr lang="en-US" sz="2800" dirty="0"/>
              <a:t>The intensity of the DWI image signal depends on the direction of the additional magnetic gradient </a:t>
            </a:r>
            <a:r>
              <a:rPr lang="en-US" sz="2800" dirty="0" smtClean="0"/>
              <a:t>used</a:t>
            </a:r>
            <a:endParaRPr lang="cs-CZ" sz="2800" dirty="0" smtClean="0"/>
          </a:p>
          <a:p>
            <a:pPr marL="411163"/>
            <a:endParaRPr lang="cs-CZ" altLang="cs-CZ" sz="2800" dirty="0" smtClean="0"/>
          </a:p>
          <a:p>
            <a:pPr marL="411163"/>
            <a:r>
              <a:rPr lang="en-US" altLang="cs-CZ" sz="2800" dirty="0"/>
              <a:t>By repeated measurement with different diffusion directions we can detect the dominant direction of diffusion → the course of the nerve pathways</a:t>
            </a:r>
            <a:endParaRPr lang="cs-CZ" altLang="cs-CZ" sz="2800" dirty="0" smtClean="0"/>
          </a:p>
        </p:txBody>
      </p:sp>
    </p:spTree>
    <p:extLst>
      <p:ext uri="{BB962C8B-B14F-4D97-AF65-F5344CB8AC3E}">
        <p14:creationId xmlns:p14="http://schemas.microsoft.com/office/powerpoint/2010/main" val="2201891154"/>
      </p:ext>
    </p:extLst>
  </p:cSld>
  <p:clrMapOvr>
    <a:masterClrMapping/>
  </p:clrMapOvr>
  <p:transition spd="med">
    <p:zo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Nadpis 1"/>
          <p:cNvSpPr>
            <a:spLocks noGrp="1"/>
          </p:cNvSpPr>
          <p:nvPr>
            <p:ph type="title" idx="4294967295"/>
          </p:nvPr>
        </p:nvSpPr>
        <p:spPr>
          <a:xfrm>
            <a:off x="831850" y="202054"/>
            <a:ext cx="7772400" cy="914400"/>
          </a:xfrm>
        </p:spPr>
        <p:txBody>
          <a:bodyPr>
            <a:normAutofit fontScale="90000"/>
          </a:bodyPr>
          <a:lstStyle/>
          <a:p>
            <a:r>
              <a:rPr lang="cs-CZ" altLang="cs-CZ" sz="3800" dirty="0" smtClean="0"/>
              <a:t>DTI </a:t>
            </a:r>
            <a:r>
              <a:rPr lang="cs-CZ" altLang="cs-CZ" sz="3800" dirty="0" err="1" smtClean="0"/>
              <a:t>fibertracking</a:t>
            </a:r>
            <a:r>
              <a:rPr lang="cs-CZ" altLang="cs-CZ" sz="3800" dirty="0" smtClean="0"/>
              <a:t>: </a:t>
            </a:r>
            <a:r>
              <a:rPr lang="cs-CZ" altLang="cs-CZ" sz="3800" dirty="0" err="1" smtClean="0"/>
              <a:t>glioma</a:t>
            </a:r>
            <a:r>
              <a:rPr lang="cs-CZ" altLang="cs-CZ" sz="3800" dirty="0" smtClean="0">
                <a:latin typeface="Arial" charset="0"/>
              </a:rPr>
              <a:t> </a:t>
            </a:r>
            <a:r>
              <a:rPr lang="cs-CZ" altLang="cs-CZ" sz="3800" dirty="0" err="1" smtClean="0">
                <a:latin typeface="Arial" charset="0"/>
              </a:rPr>
              <a:t>gr</a:t>
            </a:r>
            <a:r>
              <a:rPr lang="cs-CZ" altLang="cs-CZ" sz="3800" dirty="0" smtClean="0">
                <a:latin typeface="Arial" charset="0"/>
              </a:rPr>
              <a:t>. II</a:t>
            </a:r>
          </a:p>
        </p:txBody>
      </p:sp>
      <p:pic>
        <p:nvPicPr>
          <p:cNvPr id="665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1285875"/>
            <a:ext cx="313848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571625"/>
            <a:ext cx="18700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326" y="4329112"/>
            <a:ext cx="3141662"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875" y="1571625"/>
            <a:ext cx="19812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8050" y="3930650"/>
            <a:ext cx="1997075"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5938" y="3929063"/>
            <a:ext cx="19923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TextovéPole 9"/>
          <p:cNvSpPr txBox="1">
            <a:spLocks noChangeArrowheads="1"/>
          </p:cNvSpPr>
          <p:nvPr/>
        </p:nvSpPr>
        <p:spPr bwMode="auto">
          <a:xfrm>
            <a:off x="1172815" y="3822315"/>
            <a:ext cx="1841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2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eaLnBrk="1" hangingPunct="1"/>
            <a:r>
              <a:rPr lang="cs-CZ" altLang="cs-CZ" sz="1600" dirty="0" err="1">
                <a:latin typeface="Arial Narrow" pitchFamily="34" charset="0"/>
              </a:rPr>
              <a:t>Tractus</a:t>
            </a:r>
            <a:r>
              <a:rPr lang="cs-CZ" altLang="cs-CZ" sz="1600" dirty="0">
                <a:latin typeface="Arial Narrow" pitchFamily="34" charset="0"/>
              </a:rPr>
              <a:t> </a:t>
            </a:r>
            <a:r>
              <a:rPr lang="cs-CZ" altLang="cs-CZ" sz="1600" dirty="0" err="1">
                <a:latin typeface="Arial Narrow" pitchFamily="34" charset="0"/>
              </a:rPr>
              <a:t>corticospinalis</a:t>
            </a:r>
            <a:endParaRPr lang="cs-CZ" altLang="cs-CZ" sz="1600" dirty="0">
              <a:latin typeface="Arial Narrow" pitchFamily="34" charset="0"/>
            </a:endParaRPr>
          </a:p>
        </p:txBody>
      </p:sp>
      <p:sp>
        <p:nvSpPr>
          <p:cNvPr id="66570" name="TextovéPole 10"/>
          <p:cNvSpPr txBox="1">
            <a:spLocks noChangeArrowheads="1"/>
          </p:cNvSpPr>
          <p:nvPr/>
        </p:nvSpPr>
        <p:spPr bwMode="auto">
          <a:xfrm>
            <a:off x="4644008" y="6384131"/>
            <a:ext cx="1670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2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eaLnBrk="1" hangingPunct="1"/>
            <a:r>
              <a:rPr lang="cs-CZ" altLang="cs-CZ" sz="1600" dirty="0" err="1">
                <a:latin typeface="Arial Narrow" pitchFamily="34" charset="0"/>
              </a:rPr>
              <a:t>Fasciculus</a:t>
            </a:r>
            <a:r>
              <a:rPr lang="cs-CZ" altLang="cs-CZ" sz="1600" dirty="0">
                <a:latin typeface="Arial Narrow" pitchFamily="34" charset="0"/>
              </a:rPr>
              <a:t> </a:t>
            </a:r>
            <a:r>
              <a:rPr lang="cs-CZ" altLang="cs-CZ" sz="1600" dirty="0" err="1">
                <a:latin typeface="Arial Narrow" pitchFamily="34" charset="0"/>
              </a:rPr>
              <a:t>arcuatus</a:t>
            </a:r>
            <a:endParaRPr lang="cs-CZ" altLang="cs-CZ" sz="1600" dirty="0">
              <a:latin typeface="Arial Narrow" pitchFamily="34" charset="0"/>
            </a:endParaRPr>
          </a:p>
        </p:txBody>
      </p:sp>
    </p:spTree>
    <p:extLst>
      <p:ext uri="{BB962C8B-B14F-4D97-AF65-F5344CB8AC3E}">
        <p14:creationId xmlns:p14="http://schemas.microsoft.com/office/powerpoint/2010/main" val="1781631637"/>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Nadpis 1"/>
          <p:cNvSpPr>
            <a:spLocks noGrp="1"/>
          </p:cNvSpPr>
          <p:nvPr>
            <p:ph type="title" idx="4294967295"/>
          </p:nvPr>
        </p:nvSpPr>
        <p:spPr/>
        <p:txBody>
          <a:bodyPr/>
          <a:lstStyle/>
          <a:p>
            <a:r>
              <a:rPr lang="cs-CZ" altLang="cs-CZ" dirty="0" smtClean="0"/>
              <a:t>PCA: </a:t>
            </a:r>
            <a:r>
              <a:rPr lang="cs-CZ" dirty="0" smtClean="0"/>
              <a:t>CSF </a:t>
            </a:r>
            <a:r>
              <a:rPr lang="cs-CZ" dirty="0" err="1" smtClean="0"/>
              <a:t>circulation</a:t>
            </a:r>
            <a:r>
              <a:rPr lang="cs-CZ" dirty="0" smtClean="0"/>
              <a:t> </a:t>
            </a:r>
            <a:r>
              <a:rPr lang="cs-CZ" dirty="0" err="1" smtClean="0"/>
              <a:t>measurment</a:t>
            </a:r>
            <a:endParaRPr lang="cs-CZ" altLang="cs-CZ" dirty="0" smtClean="0"/>
          </a:p>
        </p:txBody>
      </p:sp>
      <p:pic>
        <p:nvPicPr>
          <p:cNvPr id="68611"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3" y="1577975"/>
            <a:ext cx="2244725"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6263" y="1633538"/>
            <a:ext cx="253365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4652963"/>
            <a:ext cx="1978025"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římá spojovací čára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31259">
            <a:off x="3984625" y="5340350"/>
            <a:ext cx="7207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TextovéPole 13"/>
          <p:cNvSpPr txBox="1">
            <a:spLocks noChangeArrowheads="1"/>
          </p:cNvSpPr>
          <p:nvPr/>
        </p:nvSpPr>
        <p:spPr bwMode="auto">
          <a:xfrm>
            <a:off x="1643063" y="4643438"/>
            <a:ext cx="1206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2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eaLnBrk="1" hangingPunct="1"/>
            <a:r>
              <a:rPr lang="cs-CZ" altLang="cs-CZ" sz="1800">
                <a:latin typeface="Arial Narrow" pitchFamily="34" charset="0"/>
              </a:rPr>
              <a:t>MR kontrola</a:t>
            </a:r>
          </a:p>
        </p:txBody>
      </p:sp>
      <p:pic>
        <p:nvPicPr>
          <p:cNvPr id="11" name="Stomie sag PCA.wmv">
            <a:hlinkClick r:id="" action="ppaction://media"/>
          </p:cNvPr>
          <p:cNvPicPr>
            <a:picLocks noRot="1" noChangeAspect="1"/>
          </p:cNvPicPr>
          <p:nvPr>
            <a:videoFile r:link="rId1"/>
          </p:nvPr>
        </p:nvPicPr>
        <p:blipFill>
          <a:blip r:embed="rId9">
            <a:extLst>
              <a:ext uri="{28A0092B-C50C-407E-A947-70E740481C1C}">
                <a14:useLocalDpi xmlns:a14="http://schemas.microsoft.com/office/drawing/2010/main" val="0"/>
              </a:ext>
            </a:extLst>
          </a:blip>
          <a:srcRect/>
          <a:stretch>
            <a:fillRect/>
          </a:stretch>
        </p:blipFill>
        <p:spPr bwMode="auto">
          <a:xfrm>
            <a:off x="5891213" y="1484313"/>
            <a:ext cx="28797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CA tra stomie.wmv">
            <a:hlinkClick r:id="" action="ppaction://media"/>
          </p:cNvPr>
          <p:cNvPicPr>
            <a:picLocks noRot="1" noChangeAspect="1"/>
          </p:cNvPicPr>
          <p:nvPr>
            <a:videoFile r:link="rId2"/>
          </p:nvPr>
        </p:nvPicPr>
        <p:blipFill>
          <a:blip r:embed="rId10">
            <a:extLst>
              <a:ext uri="{28A0092B-C50C-407E-A947-70E740481C1C}">
                <a14:useLocalDpi xmlns:a14="http://schemas.microsoft.com/office/drawing/2010/main" val="0"/>
              </a:ext>
            </a:extLst>
          </a:blip>
          <a:srcRect/>
          <a:stretch>
            <a:fillRect/>
          </a:stretch>
        </p:blipFill>
        <p:spPr bwMode="auto">
          <a:xfrm>
            <a:off x="5867400" y="4437063"/>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00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8313" y="4581525"/>
            <a:ext cx="2700337"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79603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1207" fill="hold"/>
                                        <p:tgtEl>
                                          <p:spTgt spid="11"/>
                                        </p:tgtEl>
                                      </p:cBhvr>
                                    </p:cmd>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mediacall" presetSubtype="0" fill="hold" nodeType="clickEffect">
                                  <p:stCondLst>
                                    <p:cond delay="0"/>
                                  </p:stCondLst>
                                  <p:childTnLst>
                                    <p:cmd type="call" cmd="stop">
                                      <p:cBhvr>
                                        <p:cTn id="12" dur="1" fill="hold"/>
                                        <p:tgtEl>
                                          <p:spTgt spid="11"/>
                                        </p:tgtEl>
                                      </p:cBhvr>
                                    </p:cmd>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par>
                          <p:cTn id="20" fill="hold" nodeType="afterGroup">
                            <p:stCondLst>
                              <p:cond delay="1000"/>
                            </p:stCondLst>
                            <p:childTnLst>
                              <p:par>
                                <p:cTn id="21" presetID="1"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mediacall" presetSubtype="0" fill="hold" nodeType="withEffect">
                                  <p:stCondLst>
                                    <p:cond delay="0"/>
                                  </p:stCondLst>
                                  <p:childTnLst>
                                    <p:cmd type="call" cmd="playFrom(0.0)">
                                      <p:cBhvr>
                                        <p:cTn id="24" dur="975" fill="hold"/>
                                        <p:tgtEl>
                                          <p:spTgt spid="12"/>
                                        </p:tgtEl>
                                      </p:cBhvr>
                                    </p:cmd>
                                  </p:childTnLst>
                                </p:cTn>
                              </p:par>
                              <p:par>
                                <p:cTn id="25" presetID="55" presetClass="entr" presetSubtype="0" fill="hold" nodeType="withEffect">
                                  <p:stCondLst>
                                    <p:cond delay="0"/>
                                  </p:stCondLst>
                                  <p:childTnLst>
                                    <p:set>
                                      <p:cBhvr>
                                        <p:cTn id="26" dur="1" fill="hold">
                                          <p:stCondLst>
                                            <p:cond delay="0"/>
                                          </p:stCondLst>
                                        </p:cTn>
                                        <p:tgtEl>
                                          <p:spTgt spid="213002"/>
                                        </p:tgtEl>
                                        <p:attrNameLst>
                                          <p:attrName>style.visibility</p:attrName>
                                        </p:attrNameLst>
                                      </p:cBhvr>
                                      <p:to>
                                        <p:strVal val="visible"/>
                                      </p:to>
                                    </p:set>
                                    <p:anim calcmode="lin" valueType="num">
                                      <p:cBhvr>
                                        <p:cTn id="27" dur="1000" fill="hold"/>
                                        <p:tgtEl>
                                          <p:spTgt spid="213002"/>
                                        </p:tgtEl>
                                        <p:attrNameLst>
                                          <p:attrName>ppt_w</p:attrName>
                                        </p:attrNameLst>
                                      </p:cBhvr>
                                      <p:tavLst>
                                        <p:tav tm="0">
                                          <p:val>
                                            <p:strVal val="#ppt_w*0.70"/>
                                          </p:val>
                                        </p:tav>
                                        <p:tav tm="100000">
                                          <p:val>
                                            <p:strVal val="#ppt_w"/>
                                          </p:val>
                                        </p:tav>
                                      </p:tavLst>
                                    </p:anim>
                                    <p:anim calcmode="lin" valueType="num">
                                      <p:cBhvr>
                                        <p:cTn id="28" dur="1000" fill="hold"/>
                                        <p:tgtEl>
                                          <p:spTgt spid="213002"/>
                                        </p:tgtEl>
                                        <p:attrNameLst>
                                          <p:attrName>ppt_h</p:attrName>
                                        </p:attrNameLst>
                                      </p:cBhvr>
                                      <p:tavLst>
                                        <p:tav tm="0">
                                          <p:val>
                                            <p:strVal val="#ppt_h"/>
                                          </p:val>
                                        </p:tav>
                                        <p:tav tm="100000">
                                          <p:val>
                                            <p:strVal val="#ppt_h"/>
                                          </p:val>
                                        </p:tav>
                                      </p:tavLst>
                                    </p:anim>
                                    <p:animEffect transition="in" filter="fade">
                                      <p:cBhvr>
                                        <p:cTn id="29" dur="1000"/>
                                        <p:tgtEl>
                                          <p:spTgt spid="21300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30" repeatCount="indefinite" fill="hold" display="0">
                  <p:stCondLst>
                    <p:cond delay="indefinite"/>
                  </p:stCondLst>
                  <p:endCondLst>
                    <p:cond evt="onNext" delay="0">
                      <p:tgtEl>
                        <p:sldTgt/>
                      </p:tgtEl>
                    </p:cond>
                    <p:cond evt="onPrev" delay="0">
                      <p:tgtEl>
                        <p:sldTgt/>
                      </p:tgtEl>
                    </p:cond>
                  </p:endCondLst>
                </p:cTn>
                <p:tgtEl>
                  <p:spTgt spid="11"/>
                </p:tgtEl>
              </p:cMediaNode>
            </p:video>
            <p:video>
              <p:cMediaNode>
                <p:cTn id="31" repeatCount="indefinite"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628775"/>
            <a:ext cx="369252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628775"/>
            <a:ext cx="3686175"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4" name="Line 4"/>
          <p:cNvSpPr>
            <a:spLocks noChangeShapeType="1"/>
          </p:cNvSpPr>
          <p:nvPr/>
        </p:nvSpPr>
        <p:spPr bwMode="auto">
          <a:xfrm flipH="1">
            <a:off x="3924300" y="2205038"/>
            <a:ext cx="503238"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685" name="Line 5"/>
          <p:cNvSpPr>
            <a:spLocks noChangeShapeType="1"/>
          </p:cNvSpPr>
          <p:nvPr/>
        </p:nvSpPr>
        <p:spPr bwMode="auto">
          <a:xfrm flipH="1">
            <a:off x="7451725" y="2420938"/>
            <a:ext cx="576263"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1686" name="Text Box 6"/>
          <p:cNvSpPr txBox="1">
            <a:spLocks noChangeArrowheads="1"/>
          </p:cNvSpPr>
          <p:nvPr/>
        </p:nvSpPr>
        <p:spPr bwMode="auto">
          <a:xfrm>
            <a:off x="1116013" y="692150"/>
            <a:ext cx="684053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r>
              <a:rPr lang="cs-CZ" altLang="cs-CZ" sz="2400"/>
              <a:t>Absces</a:t>
            </a:r>
          </a:p>
        </p:txBody>
      </p:sp>
    </p:spTree>
    <p:extLst>
      <p:ext uri="{BB962C8B-B14F-4D97-AF65-F5344CB8AC3E}">
        <p14:creationId xmlns:p14="http://schemas.microsoft.com/office/powerpoint/2010/main" val="34617707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2915816" y="-387424"/>
            <a:ext cx="7467600" cy="1143000"/>
          </a:xfrm>
        </p:spPr>
        <p:txBody>
          <a:bodyPr/>
          <a:lstStyle/>
          <a:p>
            <a:pPr eaLnBrk="1" hangingPunct="1"/>
            <a:r>
              <a:rPr lang="cs-CZ" altLang="cs-CZ" dirty="0" smtClean="0"/>
              <a:t>Funkční MR</a:t>
            </a:r>
          </a:p>
        </p:txBody>
      </p:sp>
      <p:pic>
        <p:nvPicPr>
          <p:cNvPr id="70659" name="Picture 4" descr="40545_2_1500"/>
          <p:cNvPicPr>
            <a:picLocks noChangeAspect="1" noChangeArrowheads="1"/>
          </p:cNvPicPr>
          <p:nvPr/>
        </p:nvPicPr>
        <p:blipFill>
          <a:blip r:embed="rId3">
            <a:extLst>
              <a:ext uri="{28A0092B-C50C-407E-A947-70E740481C1C}">
                <a14:useLocalDpi xmlns:a14="http://schemas.microsoft.com/office/drawing/2010/main" val="0"/>
              </a:ext>
            </a:extLst>
          </a:blip>
          <a:srcRect l="16875" t="4219" r="16875" b="2812"/>
          <a:stretch>
            <a:fillRect/>
          </a:stretch>
        </p:blipFill>
        <p:spPr bwMode="auto">
          <a:xfrm>
            <a:off x="827088" y="3789363"/>
            <a:ext cx="1844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0660" name="Object 5"/>
          <p:cNvGraphicFramePr>
            <a:graphicFrameLocks noGrp="1" noChangeAspect="1"/>
          </p:cNvGraphicFramePr>
          <p:nvPr>
            <p:ph idx="1"/>
          </p:nvPr>
        </p:nvGraphicFramePr>
        <p:xfrm>
          <a:off x="3708400" y="4149725"/>
          <a:ext cx="4464050" cy="2136775"/>
        </p:xfrm>
        <a:graphic>
          <a:graphicData uri="http://schemas.openxmlformats.org/presentationml/2006/ole">
            <mc:AlternateContent xmlns:mc="http://schemas.openxmlformats.org/markup-compatibility/2006">
              <mc:Choice xmlns:v="urn:schemas-microsoft-com:vml" Requires="v">
                <p:oleObj spid="_x0000_s3095" name="CorelPhotoPaint.Image.9" r:id="rId4" imgW="3847619" imgH="1841270" progId="CorelPhotoPaint.Image.9">
                  <p:embed/>
                </p:oleObj>
              </mc:Choice>
              <mc:Fallback>
                <p:oleObj name="CorelPhotoPaint.Image.9" r:id="rId4" imgW="3847619" imgH="1841270" progId="CorelPhotoPaint.Image.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4149725"/>
                        <a:ext cx="446405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1" name="Rectangle 7"/>
          <p:cNvSpPr>
            <a:spLocks noChangeArrowheads="1"/>
          </p:cNvSpPr>
          <p:nvPr/>
        </p:nvSpPr>
        <p:spPr bwMode="auto">
          <a:xfrm>
            <a:off x="611187" y="980728"/>
            <a:ext cx="8137525" cy="26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buFontTx/>
              <a:buChar char="•"/>
            </a:pPr>
            <a:r>
              <a:rPr lang="en-US" sz="2400" dirty="0"/>
              <a:t>It enables the resolution of active and inactive brain tissue regions by detecting changes in </a:t>
            </a:r>
            <a:r>
              <a:rPr lang="en-US" sz="2400" dirty="0" err="1"/>
              <a:t>deoxyhemoglobin</a:t>
            </a:r>
            <a:r>
              <a:rPr lang="en-US" sz="2400" dirty="0"/>
              <a:t> concentration occurring during </a:t>
            </a:r>
            <a:r>
              <a:rPr lang="en-US" sz="2400" dirty="0" smtClean="0"/>
              <a:t>activation</a:t>
            </a:r>
            <a:endParaRPr lang="cs-CZ" sz="2400" dirty="0" smtClean="0"/>
          </a:p>
          <a:p>
            <a:pPr>
              <a:buFontTx/>
              <a:buChar char="•"/>
            </a:pPr>
            <a:endParaRPr lang="cs-CZ" altLang="cs-CZ" sz="2400" dirty="0"/>
          </a:p>
          <a:p>
            <a:pPr>
              <a:buFontTx/>
              <a:buChar char="•"/>
            </a:pPr>
            <a:r>
              <a:rPr lang="cs-CZ" altLang="cs-CZ" sz="2400" dirty="0" smtClean="0"/>
              <a:t> </a:t>
            </a:r>
            <a:r>
              <a:rPr lang="en-US" sz="2400" dirty="0"/>
              <a:t>Measurement is performed repeatedly at rest and during activation - the patient performs some specific </a:t>
            </a:r>
            <a:r>
              <a:rPr lang="en-US" sz="2400" dirty="0" smtClean="0"/>
              <a:t>action</a:t>
            </a:r>
            <a:endParaRPr lang="cs-CZ" altLang="cs-CZ" sz="2400" dirty="0"/>
          </a:p>
        </p:txBody>
      </p:sp>
    </p:spTree>
    <p:extLst>
      <p:ext uri="{BB962C8B-B14F-4D97-AF65-F5344CB8AC3E}">
        <p14:creationId xmlns:p14="http://schemas.microsoft.com/office/powerpoint/2010/main" val="105953532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381000" y="1143000"/>
            <a:ext cx="8016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76250" algn="l"/>
              </a:tabLst>
              <a:defRPr sz="3000">
                <a:solidFill>
                  <a:schemeClr val="tx1"/>
                </a:solidFill>
                <a:latin typeface="Arial" charset="0"/>
              </a:defRPr>
            </a:lvl1pPr>
            <a:lvl2pPr marL="742950" indent="-285750">
              <a:tabLst>
                <a:tab pos="476250" algn="l"/>
              </a:tabLst>
              <a:defRPr sz="2600">
                <a:solidFill>
                  <a:schemeClr val="tx1"/>
                </a:solidFill>
                <a:latin typeface="Arial" charset="0"/>
              </a:defRPr>
            </a:lvl2pPr>
            <a:lvl3pPr marL="1143000" indent="-228600">
              <a:tabLst>
                <a:tab pos="476250" algn="l"/>
              </a:tabLst>
              <a:defRPr sz="2200">
                <a:solidFill>
                  <a:schemeClr val="tx1"/>
                </a:solidFill>
                <a:latin typeface="Arial" charset="0"/>
              </a:defRPr>
            </a:lvl3pPr>
            <a:lvl4pPr marL="1600200" indent="-228600">
              <a:tabLst>
                <a:tab pos="476250" algn="l"/>
              </a:tabLst>
              <a:defRPr sz="2000">
                <a:solidFill>
                  <a:schemeClr val="tx1"/>
                </a:solidFill>
                <a:latin typeface="Arial" charset="0"/>
              </a:defRPr>
            </a:lvl4pPr>
            <a:lvl5pPr marL="2057400" indent="-228600">
              <a:tabLst>
                <a:tab pos="476250" algn="l"/>
              </a:tabLst>
              <a:defRPr sz="2000">
                <a:solidFill>
                  <a:schemeClr val="tx1"/>
                </a:solidFill>
                <a:latin typeface="Arial" charset="0"/>
              </a:defRPr>
            </a:lvl5pPr>
            <a:lvl6pPr marL="2514600" indent="-228600" eaLnBrk="0" hangingPunct="0">
              <a:tabLst>
                <a:tab pos="476250" algn="l"/>
              </a:tabLst>
              <a:defRPr sz="2000">
                <a:solidFill>
                  <a:schemeClr val="tx1"/>
                </a:solidFill>
                <a:latin typeface="Arial" charset="0"/>
              </a:defRPr>
            </a:lvl6pPr>
            <a:lvl7pPr marL="2971800" indent="-228600" eaLnBrk="0" hangingPunct="0">
              <a:tabLst>
                <a:tab pos="476250" algn="l"/>
              </a:tabLst>
              <a:defRPr sz="2000">
                <a:solidFill>
                  <a:schemeClr val="tx1"/>
                </a:solidFill>
                <a:latin typeface="Arial" charset="0"/>
              </a:defRPr>
            </a:lvl7pPr>
            <a:lvl8pPr marL="3429000" indent="-228600" eaLnBrk="0" hangingPunct="0">
              <a:tabLst>
                <a:tab pos="476250" algn="l"/>
              </a:tabLst>
              <a:defRPr sz="2000">
                <a:solidFill>
                  <a:schemeClr val="tx1"/>
                </a:solidFill>
                <a:latin typeface="Arial" charset="0"/>
              </a:defRPr>
            </a:lvl8pPr>
            <a:lvl9pPr marL="3886200" indent="-228600" eaLnBrk="0" hangingPunct="0">
              <a:tabLst>
                <a:tab pos="476250" algn="l"/>
              </a:tabLst>
              <a:defRPr sz="2000">
                <a:solidFill>
                  <a:schemeClr val="tx1"/>
                </a:solidFill>
                <a:latin typeface="Arial" charset="0"/>
              </a:defRPr>
            </a:lvl9pPr>
          </a:lstStyle>
          <a:p>
            <a:r>
              <a:rPr lang="en-US" sz="1800" b="1" dirty="0"/>
              <a:t>Neurosurgery</a:t>
            </a:r>
            <a:r>
              <a:rPr lang="en-US" sz="1800" dirty="0"/>
              <a:t> - Preoperative mapping of the location of important centers</a:t>
            </a:r>
            <a:endParaRPr lang="cs-CZ" altLang="cs-CZ" sz="1800" dirty="0">
              <a:latin typeface="Times New Roman" pitchFamily="18" charset="0"/>
            </a:endParaRPr>
          </a:p>
        </p:txBody>
      </p:sp>
      <p:pic>
        <p:nvPicPr>
          <p:cNvPr id="71683" name="Picture 3"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 Box 4"/>
          <p:cNvSpPr txBox="1">
            <a:spLocks noChangeArrowheads="1"/>
          </p:cNvSpPr>
          <p:nvPr/>
        </p:nvSpPr>
        <p:spPr bwMode="auto">
          <a:xfrm>
            <a:off x="593725" y="4686300"/>
            <a:ext cx="7864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2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r>
              <a:rPr lang="cs-CZ" sz="1400" dirty="0" smtClean="0"/>
              <a:t>1)</a:t>
            </a:r>
            <a:r>
              <a:rPr lang="en-US" sz="1400" dirty="0" smtClean="0"/>
              <a:t>The </a:t>
            </a:r>
            <a:r>
              <a:rPr lang="en-US" sz="1400" dirty="0"/>
              <a:t>figure on the left shows the situation before the operation: The speech center activity during the verbal test is located in the immediate vicinity of the tumor </a:t>
            </a:r>
            <a:r>
              <a:rPr lang="en-US" sz="1400" dirty="0" err="1" smtClean="0"/>
              <a:t>mediodor</a:t>
            </a:r>
            <a:r>
              <a:rPr lang="cs-CZ" sz="1400" dirty="0" smtClean="0"/>
              <a:t>s</a:t>
            </a:r>
            <a:r>
              <a:rPr lang="en-US" sz="1400" dirty="0" smtClean="0"/>
              <a:t>ally</a:t>
            </a:r>
            <a:endParaRPr lang="cs-CZ" sz="1400" dirty="0" smtClean="0"/>
          </a:p>
          <a:p>
            <a:endParaRPr lang="en-US" sz="1600" dirty="0"/>
          </a:p>
          <a:p>
            <a:r>
              <a:rPr lang="cs-CZ" sz="1400" dirty="0" smtClean="0"/>
              <a:t>2)</a:t>
            </a:r>
            <a:r>
              <a:rPr lang="en-US" sz="1400" dirty="0" smtClean="0"/>
              <a:t>In </a:t>
            </a:r>
            <a:r>
              <a:rPr lang="en-US" sz="1400" dirty="0"/>
              <a:t>the figure on the right, a postoperative state is visible: The activity area during the speech center remains intact near the bed after tumor resection. No verbal function deficit was found in the patient after surgery.</a:t>
            </a:r>
            <a:endParaRPr lang="cs-CZ" altLang="cs-CZ" sz="1400" dirty="0">
              <a:latin typeface="Times New Roman" pitchFamily="18" charset="0"/>
            </a:endParaRPr>
          </a:p>
          <a:p>
            <a:pPr eaLnBrk="1" hangingPunct="1"/>
            <a:endParaRPr lang="cs-CZ" altLang="cs-CZ" sz="1200" i="1" dirty="0" smtClean="0"/>
          </a:p>
          <a:p>
            <a:pPr eaLnBrk="1" hangingPunct="1"/>
            <a:r>
              <a:rPr lang="cs-CZ" altLang="cs-CZ" sz="1200" i="1" dirty="0" smtClean="0"/>
              <a:t>www.fmri.org</a:t>
            </a:r>
            <a:endParaRPr lang="cs-CZ" altLang="cs-CZ" sz="1200" i="1" dirty="0"/>
          </a:p>
          <a:p>
            <a:pPr eaLnBrk="1" hangingPunct="1"/>
            <a:endParaRPr lang="cs-CZ" altLang="cs-CZ" sz="1200" dirty="0">
              <a:latin typeface="Times New Roman" pitchFamily="18" charset="0"/>
            </a:endParaRPr>
          </a:p>
        </p:txBody>
      </p:sp>
      <p:sp>
        <p:nvSpPr>
          <p:cNvPr id="71685" name="Rectangle 5"/>
          <p:cNvSpPr>
            <a:spLocks noGrp="1" noChangeArrowheads="1"/>
          </p:cNvSpPr>
          <p:nvPr>
            <p:ph type="title"/>
          </p:nvPr>
        </p:nvSpPr>
        <p:spPr>
          <a:xfrm>
            <a:off x="1187450" y="290513"/>
            <a:ext cx="6553200" cy="684212"/>
          </a:xfrm>
        </p:spPr>
        <p:txBody>
          <a:bodyPr/>
          <a:lstStyle/>
          <a:p>
            <a:r>
              <a:rPr lang="cs-CZ" sz="3200" dirty="0" err="1"/>
              <a:t>Possible</a:t>
            </a:r>
            <a:r>
              <a:rPr lang="cs-CZ" sz="3200" dirty="0"/>
              <a:t> </a:t>
            </a:r>
            <a:r>
              <a:rPr lang="cs-CZ" sz="3200" dirty="0" err="1"/>
              <a:t>applications</a:t>
            </a:r>
            <a:r>
              <a:rPr lang="cs-CZ" sz="3200" dirty="0"/>
              <a:t> </a:t>
            </a:r>
            <a:r>
              <a:rPr lang="cs-CZ" sz="3200" dirty="0" smtClean="0"/>
              <a:t> </a:t>
            </a:r>
            <a:r>
              <a:rPr lang="cs-CZ" altLang="cs-CZ" sz="3200" dirty="0" err="1" smtClean="0"/>
              <a:t>fMRI</a:t>
            </a:r>
            <a:endParaRPr lang="cs-CZ" altLang="cs-CZ" sz="3200" dirty="0" smtClean="0"/>
          </a:p>
        </p:txBody>
      </p:sp>
    </p:spTree>
    <p:extLst>
      <p:ext uri="{BB962C8B-B14F-4D97-AF65-F5344CB8AC3E}">
        <p14:creationId xmlns:p14="http://schemas.microsoft.com/office/powerpoint/2010/main" val="1734919086"/>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p:txBody>
          <a:bodyPr/>
          <a:lstStyle/>
          <a:p>
            <a:r>
              <a:rPr lang="cs-CZ" altLang="cs-CZ" dirty="0" smtClean="0"/>
              <a:t>Case – </a:t>
            </a:r>
            <a:r>
              <a:rPr lang="cs-CZ" altLang="cs-CZ" dirty="0" err="1" smtClean="0"/>
              <a:t>men</a:t>
            </a:r>
            <a:r>
              <a:rPr lang="cs-CZ" altLang="cs-CZ" dirty="0" smtClean="0"/>
              <a:t> *1979</a:t>
            </a:r>
          </a:p>
        </p:txBody>
      </p:sp>
      <p:sp>
        <p:nvSpPr>
          <p:cNvPr id="73731" name="Zástupný symbol pro obsah 2"/>
          <p:cNvSpPr>
            <a:spLocks noGrp="1"/>
          </p:cNvSpPr>
          <p:nvPr>
            <p:ph idx="1"/>
          </p:nvPr>
        </p:nvSpPr>
        <p:spPr>
          <a:xfrm>
            <a:off x="251520" y="1772816"/>
            <a:ext cx="8229600" cy="4680520"/>
          </a:xfrm>
        </p:spPr>
        <p:txBody>
          <a:bodyPr>
            <a:normAutofit/>
          </a:bodyPr>
          <a:lstStyle/>
          <a:p>
            <a:r>
              <a:rPr lang="cs-CZ" dirty="0" err="1" smtClean="0"/>
              <a:t>Personal</a:t>
            </a:r>
            <a:r>
              <a:rPr lang="cs-CZ" dirty="0" smtClean="0"/>
              <a:t> </a:t>
            </a:r>
            <a:r>
              <a:rPr lang="cs-CZ" dirty="0" err="1" smtClean="0"/>
              <a:t>anamnesis</a:t>
            </a:r>
            <a:r>
              <a:rPr lang="cs-CZ" dirty="0" smtClean="0"/>
              <a:t>: </a:t>
            </a:r>
            <a:r>
              <a:rPr lang="cs-CZ" dirty="0" err="1" smtClean="0"/>
              <a:t>hypertension</a:t>
            </a:r>
            <a:r>
              <a:rPr lang="cs-CZ" dirty="0" smtClean="0"/>
              <a:t>, </a:t>
            </a:r>
            <a:r>
              <a:rPr lang="cs-CZ" dirty="0" err="1" smtClean="0"/>
              <a:t>smoker</a:t>
            </a:r>
            <a:r>
              <a:rPr lang="cs-CZ" dirty="0" smtClean="0"/>
              <a:t> </a:t>
            </a:r>
          </a:p>
          <a:p>
            <a:endParaRPr lang="cs-CZ" dirty="0" smtClean="0"/>
          </a:p>
          <a:p>
            <a:r>
              <a:rPr lang="cs-CZ" dirty="0" err="1" smtClean="0"/>
              <a:t>Before</a:t>
            </a:r>
            <a:r>
              <a:rPr lang="cs-CZ" dirty="0" smtClean="0"/>
              <a:t> </a:t>
            </a:r>
            <a:r>
              <a:rPr lang="cs-CZ" dirty="0" err="1" smtClean="0"/>
              <a:t>two</a:t>
            </a:r>
            <a:r>
              <a:rPr lang="cs-CZ" dirty="0" smtClean="0"/>
              <a:t> </a:t>
            </a:r>
            <a:r>
              <a:rPr lang="cs-CZ" dirty="0" err="1" smtClean="0"/>
              <a:t>weeks</a:t>
            </a:r>
            <a:r>
              <a:rPr lang="cs-CZ" dirty="0" smtClean="0"/>
              <a:t> </a:t>
            </a:r>
            <a:r>
              <a:rPr lang="en-US" dirty="0"/>
              <a:t>purulent pouch in the oral cavity, self-emptying, since then but </a:t>
            </a:r>
            <a:r>
              <a:rPr lang="en-US" dirty="0" smtClean="0"/>
              <a:t>chills</a:t>
            </a:r>
            <a:r>
              <a:rPr lang="cs-CZ" dirty="0" smtClean="0"/>
              <a:t>.</a:t>
            </a:r>
          </a:p>
          <a:p>
            <a:endParaRPr lang="cs-CZ" dirty="0"/>
          </a:p>
          <a:p>
            <a:r>
              <a:rPr lang="en-US" dirty="0" smtClean="0"/>
              <a:t> </a:t>
            </a:r>
            <a:r>
              <a:rPr lang="en-US" dirty="0"/>
              <a:t>now a few days of headache</a:t>
            </a:r>
            <a:r>
              <a:rPr lang="cs-CZ" dirty="0" smtClean="0"/>
              <a:t> </a:t>
            </a:r>
          </a:p>
          <a:p>
            <a:endParaRPr lang="cs-CZ" dirty="0" smtClean="0"/>
          </a:p>
          <a:p>
            <a:r>
              <a:rPr lang="en-US" dirty="0" smtClean="0"/>
              <a:t>For </a:t>
            </a:r>
            <a:r>
              <a:rPr lang="en-US" dirty="0"/>
              <a:t>headaches and prefrontal syndrome examined for CT</a:t>
            </a:r>
            <a:endParaRPr lang="cs-CZ" altLang="cs-CZ" dirty="0" smtClean="0"/>
          </a:p>
        </p:txBody>
      </p:sp>
    </p:spTree>
    <p:extLst>
      <p:ext uri="{BB962C8B-B14F-4D97-AF65-F5344CB8AC3E}">
        <p14:creationId xmlns:p14="http://schemas.microsoft.com/office/powerpoint/2010/main" val="35561082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1"/>
          <p:cNvSpPr>
            <a:spLocks noGrp="1"/>
          </p:cNvSpPr>
          <p:nvPr>
            <p:ph type="title"/>
          </p:nvPr>
        </p:nvSpPr>
        <p:spPr/>
        <p:txBody>
          <a:bodyPr/>
          <a:lstStyle/>
          <a:p>
            <a:r>
              <a:rPr lang="cs-CZ" altLang="cs-CZ" smtClean="0"/>
              <a:t>CT</a:t>
            </a:r>
          </a:p>
        </p:txBody>
      </p:sp>
      <p:pic>
        <p:nvPicPr>
          <p:cNvPr id="74755" name="Picture 2"/>
          <p:cNvPicPr>
            <a:picLocks noChangeAspect="1" noChangeArrowheads="1"/>
          </p:cNvPicPr>
          <p:nvPr/>
        </p:nvPicPr>
        <p:blipFill>
          <a:blip r:embed="rId2">
            <a:extLst>
              <a:ext uri="{28A0092B-C50C-407E-A947-70E740481C1C}">
                <a14:useLocalDpi xmlns:a14="http://schemas.microsoft.com/office/drawing/2010/main" val="0"/>
              </a:ext>
            </a:extLst>
          </a:blip>
          <a:srcRect l="31493" t="20564" r="40298" b="19469"/>
          <a:stretch>
            <a:fillRect/>
          </a:stretch>
        </p:blipFill>
        <p:spPr bwMode="auto">
          <a:xfrm>
            <a:off x="2397125" y="1125538"/>
            <a:ext cx="4335463" cy="518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0037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adpis 1"/>
          <p:cNvSpPr>
            <a:spLocks noGrp="1"/>
          </p:cNvSpPr>
          <p:nvPr>
            <p:ph type="title"/>
          </p:nvPr>
        </p:nvSpPr>
        <p:spPr>
          <a:xfrm>
            <a:off x="400844" y="-243408"/>
            <a:ext cx="7467600" cy="1143000"/>
          </a:xfrm>
        </p:spPr>
        <p:txBody>
          <a:bodyPr/>
          <a:lstStyle/>
          <a:p>
            <a:r>
              <a:rPr lang="cs-CZ" altLang="cs-CZ" dirty="0" smtClean="0"/>
              <a:t>MR</a:t>
            </a:r>
          </a:p>
        </p:txBody>
      </p:sp>
      <p:pic>
        <p:nvPicPr>
          <p:cNvPr id="757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1412875"/>
            <a:ext cx="2767013" cy="278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0" name="Picture 3"/>
          <p:cNvPicPr>
            <a:picLocks noChangeAspect="1" noChangeArrowheads="1"/>
          </p:cNvPicPr>
          <p:nvPr/>
        </p:nvPicPr>
        <p:blipFill>
          <a:blip r:embed="rId3">
            <a:extLst>
              <a:ext uri="{28A0092B-C50C-407E-A947-70E740481C1C}">
                <a14:useLocalDpi xmlns:a14="http://schemas.microsoft.com/office/drawing/2010/main" val="0"/>
              </a:ext>
            </a:extLst>
          </a:blip>
          <a:srcRect l="64999" t="14941" r="15747" b="46320"/>
          <a:stretch>
            <a:fillRect/>
          </a:stretch>
        </p:blipFill>
        <p:spPr bwMode="auto">
          <a:xfrm>
            <a:off x="2803065" y="1400175"/>
            <a:ext cx="2481263"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1" name="Picture 4"/>
          <p:cNvPicPr>
            <a:picLocks noChangeAspect="1" noChangeArrowheads="1"/>
          </p:cNvPicPr>
          <p:nvPr/>
        </p:nvPicPr>
        <p:blipFill>
          <a:blip r:embed="rId3">
            <a:extLst>
              <a:ext uri="{28A0092B-C50C-407E-A947-70E740481C1C}">
                <a14:useLocalDpi xmlns:a14="http://schemas.microsoft.com/office/drawing/2010/main" val="0"/>
              </a:ext>
            </a:extLst>
          </a:blip>
          <a:srcRect l="16269" t="53815" r="65933" b="7446"/>
          <a:stretch>
            <a:fillRect/>
          </a:stretch>
        </p:blipFill>
        <p:spPr bwMode="auto">
          <a:xfrm>
            <a:off x="5253038" y="1422400"/>
            <a:ext cx="2487612" cy="304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2" name="Picture 5"/>
          <p:cNvPicPr>
            <a:picLocks noChangeAspect="1" noChangeArrowheads="1"/>
          </p:cNvPicPr>
          <p:nvPr/>
        </p:nvPicPr>
        <p:blipFill>
          <a:blip r:embed="rId4">
            <a:extLst>
              <a:ext uri="{28A0092B-C50C-407E-A947-70E740481C1C}">
                <a14:useLocalDpi xmlns:a14="http://schemas.microsoft.com/office/drawing/2010/main" val="0"/>
              </a:ext>
            </a:extLst>
          </a:blip>
          <a:srcRect l="37314" t="26086" r="38582" b="25623"/>
          <a:stretch>
            <a:fillRect/>
          </a:stretch>
        </p:blipFill>
        <p:spPr bwMode="auto">
          <a:xfrm>
            <a:off x="2760663" y="3789363"/>
            <a:ext cx="2747962"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83" name="TextovéPole 3"/>
          <p:cNvSpPr txBox="1">
            <a:spLocks noChangeArrowheads="1"/>
          </p:cNvSpPr>
          <p:nvPr/>
        </p:nvSpPr>
        <p:spPr bwMode="auto">
          <a:xfrm>
            <a:off x="827088" y="1052513"/>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2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eaLnBrk="1" hangingPunct="1"/>
            <a:r>
              <a:rPr lang="cs-CZ" altLang="cs-CZ" sz="1800" dirty="0"/>
              <a:t>T2</a:t>
            </a:r>
          </a:p>
        </p:txBody>
      </p:sp>
      <p:sp>
        <p:nvSpPr>
          <p:cNvPr id="75784" name="TextovéPole 4"/>
          <p:cNvSpPr txBox="1">
            <a:spLocks noChangeArrowheads="1"/>
          </p:cNvSpPr>
          <p:nvPr/>
        </p:nvSpPr>
        <p:spPr bwMode="auto">
          <a:xfrm>
            <a:off x="3635375" y="1052513"/>
            <a:ext cx="498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2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eaLnBrk="1" hangingPunct="1"/>
            <a:r>
              <a:rPr lang="cs-CZ" altLang="cs-CZ" sz="1800"/>
              <a:t>T1</a:t>
            </a:r>
          </a:p>
        </p:txBody>
      </p:sp>
      <p:sp>
        <p:nvSpPr>
          <p:cNvPr id="75785" name="TextovéPole 5"/>
          <p:cNvSpPr txBox="1">
            <a:spLocks noChangeArrowheads="1"/>
          </p:cNvSpPr>
          <p:nvPr/>
        </p:nvSpPr>
        <p:spPr bwMode="auto">
          <a:xfrm>
            <a:off x="6100763" y="1052513"/>
            <a:ext cx="792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2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eaLnBrk="1" hangingPunct="1"/>
            <a:r>
              <a:rPr lang="cs-CZ" altLang="cs-CZ" sz="1800"/>
              <a:t>DWI</a:t>
            </a:r>
          </a:p>
        </p:txBody>
      </p:sp>
      <p:sp>
        <p:nvSpPr>
          <p:cNvPr id="75786" name="TextovéPole 6"/>
          <p:cNvSpPr txBox="1">
            <a:spLocks noChangeArrowheads="1"/>
          </p:cNvSpPr>
          <p:nvPr/>
        </p:nvSpPr>
        <p:spPr bwMode="auto">
          <a:xfrm>
            <a:off x="1547813" y="4652963"/>
            <a:ext cx="12128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Arial" charset="0"/>
              </a:defRPr>
            </a:lvl1pPr>
            <a:lvl2pPr marL="742950" indent="-285750">
              <a:defRPr sz="2600">
                <a:solidFill>
                  <a:schemeClr val="tx1"/>
                </a:solidFill>
                <a:latin typeface="Arial" charset="0"/>
              </a:defRPr>
            </a:lvl2pPr>
            <a:lvl3pPr marL="1143000" indent="-228600">
              <a:defRPr sz="22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hangingPunct="0">
              <a:defRPr sz="2000">
                <a:solidFill>
                  <a:schemeClr val="tx1"/>
                </a:solidFill>
                <a:latin typeface="Arial" charset="0"/>
              </a:defRPr>
            </a:lvl6pPr>
            <a:lvl7pPr marL="2971800" indent="-228600" eaLnBrk="0" hangingPunct="0">
              <a:defRPr sz="2000">
                <a:solidFill>
                  <a:schemeClr val="tx1"/>
                </a:solidFill>
                <a:latin typeface="Arial" charset="0"/>
              </a:defRPr>
            </a:lvl7pPr>
            <a:lvl8pPr marL="3429000" indent="-228600" eaLnBrk="0" hangingPunct="0">
              <a:defRPr sz="2000">
                <a:solidFill>
                  <a:schemeClr val="tx1"/>
                </a:solidFill>
                <a:latin typeface="Arial" charset="0"/>
              </a:defRPr>
            </a:lvl8pPr>
            <a:lvl9pPr marL="3886200" indent="-228600" eaLnBrk="0" hangingPunct="0">
              <a:defRPr sz="2000">
                <a:solidFill>
                  <a:schemeClr val="tx1"/>
                </a:solidFill>
                <a:latin typeface="Arial" charset="0"/>
              </a:defRPr>
            </a:lvl9pPr>
          </a:lstStyle>
          <a:p>
            <a:pPr eaLnBrk="1" hangingPunct="1"/>
            <a:r>
              <a:rPr lang="cs-CZ" altLang="cs-CZ" sz="1800" dirty="0"/>
              <a:t>T1 + </a:t>
            </a:r>
            <a:r>
              <a:rPr lang="cs-CZ" altLang="cs-CZ" sz="1800" dirty="0" err="1" smtClean="0"/>
              <a:t>contrast</a:t>
            </a:r>
            <a:endParaRPr lang="cs-CZ" altLang="cs-CZ" sz="1800" dirty="0"/>
          </a:p>
        </p:txBody>
      </p:sp>
    </p:spTree>
    <p:extLst>
      <p:ext uri="{BB962C8B-B14F-4D97-AF65-F5344CB8AC3E}">
        <p14:creationId xmlns:p14="http://schemas.microsoft.com/office/powerpoint/2010/main" val="4092395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Nadpis 1"/>
          <p:cNvSpPr>
            <a:spLocks noGrp="1"/>
          </p:cNvSpPr>
          <p:nvPr>
            <p:ph type="title"/>
          </p:nvPr>
        </p:nvSpPr>
        <p:spPr/>
        <p:txBody>
          <a:bodyPr/>
          <a:lstStyle/>
          <a:p>
            <a:r>
              <a:rPr lang="cs-CZ" altLang="cs-CZ" smtClean="0"/>
              <a:t>Dg.</a:t>
            </a:r>
          </a:p>
        </p:txBody>
      </p:sp>
      <p:sp>
        <p:nvSpPr>
          <p:cNvPr id="76803" name="Zástupný symbol pro obsah 2"/>
          <p:cNvSpPr>
            <a:spLocks noGrp="1"/>
          </p:cNvSpPr>
          <p:nvPr>
            <p:ph idx="1"/>
          </p:nvPr>
        </p:nvSpPr>
        <p:spPr>
          <a:xfrm>
            <a:off x="467544" y="2132856"/>
            <a:ext cx="8229600" cy="4530725"/>
          </a:xfrm>
        </p:spPr>
        <p:txBody>
          <a:bodyPr/>
          <a:lstStyle/>
          <a:p>
            <a:r>
              <a:rPr lang="cs-CZ" altLang="cs-CZ" dirty="0" smtClean="0"/>
              <a:t>Brain absces </a:t>
            </a:r>
          </a:p>
          <a:p>
            <a:r>
              <a:rPr lang="cs-CZ" dirty="0" smtClean="0"/>
              <a:t>He </a:t>
            </a:r>
            <a:r>
              <a:rPr lang="en-US" dirty="0" smtClean="0"/>
              <a:t>underwent </a:t>
            </a:r>
            <a:r>
              <a:rPr lang="en-US" dirty="0"/>
              <a:t>neurosurgical evacuation</a:t>
            </a:r>
            <a:endParaRPr lang="cs-CZ" altLang="cs-CZ" dirty="0" smtClean="0"/>
          </a:p>
        </p:txBody>
      </p:sp>
      <p:sp>
        <p:nvSpPr>
          <p:cNvPr id="2" name="TextovéPole 1"/>
          <p:cNvSpPr txBox="1"/>
          <p:nvPr/>
        </p:nvSpPr>
        <p:spPr>
          <a:xfrm>
            <a:off x="1331640" y="4149080"/>
            <a:ext cx="6336704" cy="1754326"/>
          </a:xfrm>
          <a:prstGeom prst="rect">
            <a:avLst/>
          </a:prstGeom>
          <a:noFill/>
        </p:spPr>
        <p:txBody>
          <a:bodyPr wrap="square" rtlCol="0">
            <a:spAutoFit/>
          </a:bodyPr>
          <a:lstStyle/>
          <a:p>
            <a:pPr algn="ctr"/>
            <a:r>
              <a:rPr lang="en-US" sz="5400" dirty="0"/>
              <a:t>Thanks for your attention</a:t>
            </a:r>
          </a:p>
        </p:txBody>
      </p:sp>
    </p:spTree>
    <p:extLst>
      <p:ext uri="{BB962C8B-B14F-4D97-AF65-F5344CB8AC3E}">
        <p14:creationId xmlns:p14="http://schemas.microsoft.com/office/powerpoint/2010/main" val="409303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l="24585" t="-507" r="27043" b="7152"/>
          <a:stretch>
            <a:fillRect/>
          </a:stretch>
        </p:blipFill>
        <p:spPr bwMode="auto">
          <a:xfrm>
            <a:off x="406400" y="692150"/>
            <a:ext cx="4040188"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205038"/>
            <a:ext cx="4321175"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8" name="Text Box 4"/>
          <p:cNvSpPr txBox="1">
            <a:spLocks noChangeArrowheads="1"/>
          </p:cNvSpPr>
          <p:nvPr/>
        </p:nvSpPr>
        <p:spPr bwMode="auto">
          <a:xfrm>
            <a:off x="4643438" y="1052513"/>
            <a:ext cx="38893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spcBef>
                <a:spcPct val="50000"/>
              </a:spcBef>
            </a:pPr>
            <a:r>
              <a:rPr lang="en-US" altLang="cs-CZ" sz="2400"/>
              <a:t>The extensive osteolysis of the temporal bone </a:t>
            </a:r>
            <a:endParaRPr lang="cs-CZ" altLang="cs-CZ" sz="2400"/>
          </a:p>
        </p:txBody>
      </p:sp>
    </p:spTree>
    <p:extLst>
      <p:ext uri="{BB962C8B-B14F-4D97-AF65-F5344CB8AC3E}">
        <p14:creationId xmlns:p14="http://schemas.microsoft.com/office/powerpoint/2010/main" val="914186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ovéPole 1"/>
          <p:cNvSpPr txBox="1">
            <a:spLocks noChangeArrowheads="1"/>
          </p:cNvSpPr>
          <p:nvPr/>
        </p:nvSpPr>
        <p:spPr bwMode="auto">
          <a:xfrm>
            <a:off x="625475" y="236538"/>
            <a:ext cx="741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cs-CZ" altLang="cs-CZ" sz="3600" b="1"/>
              <a:t>Postprocessing</a:t>
            </a:r>
            <a:r>
              <a:rPr lang="cs-CZ" altLang="cs-CZ" sz="3600"/>
              <a:t> - reconstructions</a:t>
            </a:r>
          </a:p>
        </p:txBody>
      </p:sp>
      <p:sp>
        <p:nvSpPr>
          <p:cNvPr id="73731" name="TextovéPole 2"/>
          <p:cNvSpPr txBox="1">
            <a:spLocks noChangeArrowheads="1"/>
          </p:cNvSpPr>
          <p:nvPr/>
        </p:nvSpPr>
        <p:spPr bwMode="auto">
          <a:xfrm>
            <a:off x="390524" y="942974"/>
            <a:ext cx="33337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defRPr>
            </a:lvl1pPr>
            <a:lvl2pPr>
              <a:defRPr sz="2900">
                <a:solidFill>
                  <a:schemeClr val="tx1"/>
                </a:solidFill>
                <a:latin typeface="Arial" charset="0"/>
              </a:defRPr>
            </a:lvl2pPr>
            <a:lvl3pPr>
              <a:defRPr sz="2800">
                <a:solidFill>
                  <a:schemeClr val="tx1"/>
                </a:solidFill>
                <a:latin typeface="Arial" charset="0"/>
              </a:defRPr>
            </a:lvl3pPr>
            <a:lvl4pPr>
              <a:defRPr sz="2400">
                <a:solidFill>
                  <a:schemeClr val="tx1"/>
                </a:solidFill>
                <a:latin typeface="Arial"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cs-CZ" altLang="cs-CZ" sz="2400" dirty="0" err="1"/>
              <a:t>Multiplanar</a:t>
            </a:r>
            <a:r>
              <a:rPr lang="cs-CZ" altLang="cs-CZ" sz="2400" dirty="0"/>
              <a:t> </a:t>
            </a:r>
            <a:r>
              <a:rPr lang="cs-CZ" altLang="cs-CZ" sz="2400" dirty="0" err="1"/>
              <a:t>rec</a:t>
            </a:r>
            <a:r>
              <a:rPr lang="cs-CZ" altLang="cs-CZ" sz="2400" dirty="0"/>
              <a:t>. - MPR </a:t>
            </a:r>
          </a:p>
        </p:txBody>
      </p:sp>
      <p:sp>
        <p:nvSpPr>
          <p:cNvPr id="73732" name="Rectangle 5"/>
          <p:cNvSpPr>
            <a:spLocks noChangeArrowheads="1"/>
          </p:cNvSpPr>
          <p:nvPr/>
        </p:nvSpPr>
        <p:spPr bwMode="auto">
          <a:xfrm>
            <a:off x="-26988" y="3827463"/>
            <a:ext cx="4168776" cy="4064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eaLnBrk="0" hangingPunct="0"/>
            <a:r>
              <a:rPr lang="cs-CZ" altLang="cs-CZ" sz="2000">
                <a:latin typeface="Garamond" pitchFamily="18" charset="0"/>
              </a:rPr>
              <a:t>V</a:t>
            </a:r>
            <a:r>
              <a:rPr lang="en-US" altLang="cs-CZ" sz="2000">
                <a:latin typeface="Garamond" pitchFamily="18" charset="0"/>
              </a:rPr>
              <a:t>olume rendering technique</a:t>
            </a:r>
            <a:r>
              <a:rPr lang="cs-CZ" altLang="cs-CZ" sz="2000">
                <a:latin typeface="Garamond" pitchFamily="18" charset="0"/>
              </a:rPr>
              <a:t> - </a:t>
            </a:r>
            <a:r>
              <a:rPr lang="en-US" altLang="cs-CZ" sz="2000">
                <a:latin typeface="Garamond" pitchFamily="18" charset="0"/>
              </a:rPr>
              <a:t>VRT</a:t>
            </a:r>
            <a:endParaRPr lang="en-US" altLang="cs-CZ">
              <a:latin typeface="Garamond" pitchFamily="18" charset="0"/>
            </a:endParaRPr>
          </a:p>
        </p:txBody>
      </p:sp>
      <p:sp>
        <p:nvSpPr>
          <p:cNvPr id="73733" name="Rectangle 3"/>
          <p:cNvSpPr>
            <a:spLocks noChangeArrowheads="1"/>
          </p:cNvSpPr>
          <p:nvPr/>
        </p:nvSpPr>
        <p:spPr bwMode="auto">
          <a:xfrm>
            <a:off x="5030788" y="3827463"/>
            <a:ext cx="3797300" cy="46355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eaLnBrk="0" hangingPunct="0"/>
            <a:r>
              <a:rPr lang="cs-CZ" altLang="cs-CZ">
                <a:latin typeface="Garamond" pitchFamily="18" charset="0"/>
              </a:rPr>
              <a:t>Shadow surface display - SSD</a:t>
            </a:r>
            <a:r>
              <a:rPr lang="en-US" altLang="cs-CZ" u="sng">
                <a:latin typeface="Garamond" pitchFamily="18" charset="0"/>
              </a:rPr>
              <a:t> </a:t>
            </a:r>
          </a:p>
        </p:txBody>
      </p:sp>
      <p:pic>
        <p:nvPicPr>
          <p:cNvPr id="73734" name="Picture 4" descr="03-000_003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438" y="1690688"/>
            <a:ext cx="20828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4" descr="03-000_003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0" y="1668463"/>
            <a:ext cx="20193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4" descr="03-000_002_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974725"/>
            <a:ext cx="213836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5" descr="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88025" y="4506913"/>
            <a:ext cx="225425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5" descr="03-000_004_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4267200"/>
            <a:ext cx="3343275"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2492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89</TotalTime>
  <Words>3352</Words>
  <Application>Microsoft Office PowerPoint</Application>
  <PresentationFormat>Předvádění na obrazovce (4:3)</PresentationFormat>
  <Paragraphs>396</Paragraphs>
  <Slides>75</Slides>
  <Notes>27</Notes>
  <HiddenSlides>0</HiddenSlides>
  <MMClips>5</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75</vt:i4>
      </vt:variant>
    </vt:vector>
  </HeadingPairs>
  <TitlesOfParts>
    <vt:vector size="77" baseType="lpstr">
      <vt:lpstr>Arkýř</vt:lpstr>
      <vt:lpstr>CorelPhotoPaint.Image.9</vt:lpstr>
      <vt:lpstr>CT, MRI and Sonography in stomatology</vt:lpstr>
      <vt:lpstr>Prezentace aplikace PowerPoint</vt:lpstr>
      <vt:lpstr>Classic CT</vt:lpstr>
      <vt:lpstr>Multislice CT</vt:lpstr>
      <vt:lpstr>Classic CT indication</vt:lpstr>
      <vt:lpstr>Prezentace aplikace PowerPoint</vt:lpstr>
      <vt:lpstr>Prezentace aplikace PowerPoint</vt:lpstr>
      <vt:lpstr>Prezentace aplikace PowerPoint</vt:lpstr>
      <vt:lpstr>Prezentace aplikace PowerPoint</vt:lpstr>
      <vt:lpstr>How CBCT Works</vt:lpstr>
      <vt:lpstr>Advantages in Dental Imaging</vt:lpstr>
      <vt:lpstr>CBCT</vt:lpstr>
      <vt:lpstr>Shortcomings</vt:lpstr>
      <vt:lpstr>Applications of CBCT</vt:lpstr>
      <vt:lpstr>Conclusions</vt:lpstr>
      <vt:lpstr>Sonography</vt:lpstr>
      <vt:lpstr>Sound</vt:lpstr>
      <vt:lpstr>Sound</vt:lpstr>
      <vt:lpstr>Sound - Graphically expressed </vt:lpstr>
      <vt:lpstr>Zvuk</vt:lpstr>
      <vt:lpstr>Sound - Spread rate</vt:lpstr>
      <vt:lpstr>Sound</vt:lpstr>
      <vt:lpstr>Prezentace aplikace PowerPoint</vt:lpstr>
      <vt:lpstr>Puls ultrasound</vt:lpstr>
      <vt:lpstr>Aplication of diagnostic ultrasound in stomatology</vt:lpstr>
      <vt:lpstr>Therapeutic UZ - Conservative Therapy        Therapeutic ultrasound - principle</vt:lpstr>
      <vt:lpstr>Therapeutic ultrasound - indication</vt:lpstr>
      <vt:lpstr>Therapeutic UZ - Conservative Therapy        Therapeutic ultrasound - Dental Descaler </vt:lpstr>
      <vt:lpstr>Ultrasound of salivary glands</vt:lpstr>
      <vt:lpstr>Advantages of ultrasound examinations</vt:lpstr>
      <vt:lpstr>CEUS</vt:lpstr>
      <vt:lpstr>Possibility of quantification</vt:lpstr>
      <vt:lpstr>Disadvantages, limitations of ultrasound</vt:lpstr>
      <vt:lpstr>Magnetic resonance</vt:lpstr>
      <vt:lpstr>Magnetic resonance</vt:lpstr>
      <vt:lpstr>Disadvantages of MRI</vt:lpstr>
      <vt:lpstr>Benefits of MRI</vt:lpstr>
      <vt:lpstr>Contraindications of MRI</vt:lpstr>
      <vt:lpstr>MR principles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Reconstruction of MR image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MR and metallic dental materials</vt:lpstr>
      <vt:lpstr>MR in stomatologi</vt:lpstr>
      <vt:lpstr>Diseases of the temporomandibular joint</vt:lpstr>
      <vt:lpstr>Intracapsular disease = discopathy </vt:lpstr>
      <vt:lpstr>Diskopathy</vt:lpstr>
      <vt:lpstr>MRI pseudodynamicly</vt:lpstr>
      <vt:lpstr>18 year old patient with DD with reposition</vt:lpstr>
      <vt:lpstr>17 year old patient with DD without reposition</vt:lpstr>
      <vt:lpstr>DWI – diffusion-weighted imaging</vt:lpstr>
      <vt:lpstr>Prezentace aplikace PowerPoint</vt:lpstr>
      <vt:lpstr>DTI –diffusion tensor imaging</vt:lpstr>
      <vt:lpstr>DTI fibertracking: glioma gr. II</vt:lpstr>
      <vt:lpstr>PCA: CSF circulation measurment</vt:lpstr>
      <vt:lpstr>Funkční MR</vt:lpstr>
      <vt:lpstr>Possible applications  fMRI</vt:lpstr>
      <vt:lpstr>Case – men *1979</vt:lpstr>
      <vt:lpstr>CT</vt:lpstr>
      <vt:lpstr>MR</vt:lpstr>
      <vt:lpstr>Dg.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MRI and Sonography in stomatology</dc:title>
  <dc:creator>Stulík Jakub</dc:creator>
  <cp:lastModifiedBy>Stulik Jakub</cp:lastModifiedBy>
  <cp:revision>22</cp:revision>
  <dcterms:created xsi:type="dcterms:W3CDTF">2018-11-12T16:35:31Z</dcterms:created>
  <dcterms:modified xsi:type="dcterms:W3CDTF">2018-11-13T13:01:53Z</dcterms:modified>
</cp:coreProperties>
</file>