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4"/>
  </p:notesMasterIdLst>
  <p:handoutMasterIdLst>
    <p:handoutMasterId r:id="rId15"/>
  </p:handoutMasterIdLst>
  <p:sldIdLst>
    <p:sldId id="274" r:id="rId2"/>
    <p:sldId id="269" r:id="rId3"/>
    <p:sldId id="275" r:id="rId4"/>
    <p:sldId id="277" r:id="rId5"/>
    <p:sldId id="278" r:id="rId6"/>
    <p:sldId id="279" r:id="rId7"/>
    <p:sldId id="280" r:id="rId8"/>
    <p:sldId id="284" r:id="rId9"/>
    <p:sldId id="285" r:id="rId10"/>
    <p:sldId id="286" r:id="rId11"/>
    <p:sldId id="273" r:id="rId12"/>
    <p:sldId id="272" r:id="rId1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91" autoAdjust="0"/>
    <p:restoredTop sz="96327" autoAdjust="0"/>
  </p:normalViewPr>
  <p:slideViewPr>
    <p:cSldViewPr snapToGrid="0">
      <p:cViewPr varScale="1">
        <p:scale>
          <a:sx n="86" d="100"/>
          <a:sy n="86" d="100"/>
        </p:scale>
        <p:origin x="672" y="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D65A7D6-4EB3-4E67-B358-56DDA6BFDE4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MED slid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deo – závěrečný snímek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716521B6-6164-7649-9BB9-98A3FC15AE46}"/>
              </a:ext>
            </a:extLst>
          </p:cNvPr>
          <p:cNvSpPr txBox="1"/>
          <p:nvPr userDrawn="1"/>
        </p:nvSpPr>
        <p:spPr>
          <a:xfrm>
            <a:off x="307497" y="5837678"/>
            <a:ext cx="6069027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/>
            <a:r>
              <a:rPr lang="cs-CZ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Lékařská fakulta Masarykovy univerzity</a:t>
            </a:r>
          </a:p>
          <a:p>
            <a:pPr lvl="0"/>
            <a:r>
              <a:rPr lang="cs-CZ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CBF481B-8B94-4C57-A2B8-0B7D7AFAE59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3224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20552E7-48CC-40F3-B391-087BD87902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D656F7E9-5E47-41D0-9CA9-DE4A31EE09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9E805697-F6B9-4F6A-9C5B-5AAFE54A076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5354773-248E-4956-8633-6A496534A54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9BA260D-C952-48F5-9BCF-8EDB00FA2E1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A5E2D3A7-3660-4B54-93F1-E2F006CF22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2A1E796-F773-4049-A027-E6B6CD7530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73771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Vložte název přednášky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 dirty="0"/>
              <a:t>Jméno Příjmení (bez titulů)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FC17CBE-6747-4FB3-910C-F34D0CC6F38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Název předmětu (kód předmětu) (např. První pomoc - cvičení (VLPO011c))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75" r:id="rId6"/>
    <p:sldLayoutId id="2147483695" r:id="rId7"/>
    <p:sldLayoutId id="2147483686" r:id="rId8"/>
    <p:sldLayoutId id="2147483690" r:id="rId9"/>
    <p:sldLayoutId id="2147483692" r:id="rId10"/>
    <p:sldLayoutId id="2147483700" r:id="rId11"/>
  </p:sldLayoutIdLst>
  <p:hf sldNum="0"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3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DE5DD285-E00D-4C54-A6D0-EEAA922CE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Contrast</a:t>
            </a:r>
            <a:r>
              <a:rPr lang="cs-CZ" dirty="0"/>
              <a:t> </a:t>
            </a:r>
            <a:r>
              <a:rPr lang="cs-CZ" dirty="0" err="1"/>
              <a:t>agents</a:t>
            </a:r>
            <a:endParaRPr lang="cs-CZ" dirty="0"/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CFB37652-23F2-4193-BD4D-BBC6A754C3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Tereza Kopřivová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5A9858B-2B4A-46CB-84A6-A14EFB53B1F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Diagnostic</a:t>
            </a:r>
            <a:r>
              <a:rPr lang="cs-CZ" dirty="0"/>
              <a:t> </a:t>
            </a:r>
            <a:r>
              <a:rPr lang="cs-CZ" dirty="0" err="1"/>
              <a:t>imaging</a:t>
            </a:r>
            <a:r>
              <a:rPr lang="cs-CZ" dirty="0"/>
              <a:t> </a:t>
            </a:r>
            <a:r>
              <a:rPr lang="cs-CZ" dirty="0" err="1"/>
              <a:t>methods</a:t>
            </a:r>
            <a:r>
              <a:rPr lang="cs-CZ" dirty="0"/>
              <a:t> - </a:t>
            </a:r>
            <a:r>
              <a:rPr lang="cs-CZ" dirty="0" err="1"/>
              <a:t>practice</a:t>
            </a:r>
            <a:r>
              <a:rPr lang="cs-CZ" dirty="0"/>
              <a:t> (aVLDI7X1c)</a:t>
            </a:r>
          </a:p>
        </p:txBody>
      </p:sp>
    </p:spTree>
    <p:extLst>
      <p:ext uri="{BB962C8B-B14F-4D97-AF65-F5344CB8AC3E}">
        <p14:creationId xmlns:p14="http://schemas.microsoft.com/office/powerpoint/2010/main" val="6675161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8CBB42A-76AF-4504-9C28-0D54D5A6FC2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Diagnostic</a:t>
            </a:r>
            <a:r>
              <a:rPr lang="cs-CZ" dirty="0"/>
              <a:t> </a:t>
            </a:r>
            <a:r>
              <a:rPr lang="cs-CZ" dirty="0" err="1"/>
              <a:t>imaging</a:t>
            </a:r>
            <a:r>
              <a:rPr lang="cs-CZ" dirty="0"/>
              <a:t> </a:t>
            </a:r>
            <a:r>
              <a:rPr lang="cs-CZ" dirty="0" err="1"/>
              <a:t>methods</a:t>
            </a:r>
            <a:r>
              <a:rPr lang="cs-CZ" dirty="0"/>
              <a:t> - </a:t>
            </a:r>
            <a:r>
              <a:rPr lang="cs-CZ" dirty="0" err="1"/>
              <a:t>practice</a:t>
            </a:r>
            <a:r>
              <a:rPr lang="cs-CZ" dirty="0"/>
              <a:t> (aVLDI7X1c)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67A629C6-594C-44CA-8A47-78137BC98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Gadolinium </a:t>
            </a:r>
            <a:r>
              <a:rPr lang="cs-CZ" dirty="0" err="1"/>
              <a:t>c.a</a:t>
            </a:r>
            <a:r>
              <a:rPr lang="cs-CZ" dirty="0"/>
              <a:t>. 2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FB29A0E-1B4D-45A3-8750-F2215AFC16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 err="1">
                <a:solidFill>
                  <a:schemeClr val="accent2"/>
                </a:solidFill>
              </a:rPr>
              <a:t>Adverse</a:t>
            </a:r>
            <a:r>
              <a:rPr lang="cs-CZ" sz="2400" b="1" dirty="0">
                <a:solidFill>
                  <a:schemeClr val="accent2"/>
                </a:solidFill>
              </a:rPr>
              <a:t> </a:t>
            </a:r>
            <a:r>
              <a:rPr lang="cs-CZ" sz="2400" b="1" dirty="0" err="1">
                <a:solidFill>
                  <a:schemeClr val="accent2"/>
                </a:solidFill>
              </a:rPr>
              <a:t>effects</a:t>
            </a:r>
            <a:endParaRPr lang="cs-CZ" sz="2400" b="1" dirty="0">
              <a:solidFill>
                <a:schemeClr val="accent2"/>
              </a:solidFill>
            </a:endParaRPr>
          </a:p>
          <a:p>
            <a:pPr lvl="1"/>
            <a:r>
              <a:rPr lang="cs-CZ" sz="2400" b="1" dirty="0" err="1"/>
              <a:t>Acute</a:t>
            </a:r>
            <a:r>
              <a:rPr lang="cs-CZ" sz="2400" b="1" dirty="0"/>
              <a:t> </a:t>
            </a:r>
            <a:r>
              <a:rPr lang="cs-CZ" sz="2400" b="1" dirty="0" err="1"/>
              <a:t>adverse</a:t>
            </a:r>
            <a:r>
              <a:rPr lang="cs-CZ" sz="2400" b="1" dirty="0"/>
              <a:t> </a:t>
            </a:r>
            <a:r>
              <a:rPr lang="cs-CZ" sz="2400" b="1" dirty="0" err="1"/>
              <a:t>reaction</a:t>
            </a:r>
            <a:r>
              <a:rPr lang="cs-CZ" sz="2400" b="1" dirty="0"/>
              <a:t> </a:t>
            </a:r>
            <a:r>
              <a:rPr lang="cs-CZ" sz="2400" dirty="0"/>
              <a:t>– </a:t>
            </a:r>
            <a:r>
              <a:rPr lang="cs-CZ" sz="2400" dirty="0" err="1"/>
              <a:t>analogically</a:t>
            </a:r>
            <a:r>
              <a:rPr lang="cs-CZ" sz="2400" dirty="0"/>
              <a:t> to </a:t>
            </a:r>
            <a:r>
              <a:rPr lang="cs-CZ" sz="2400" dirty="0" err="1"/>
              <a:t>iodine</a:t>
            </a:r>
            <a:r>
              <a:rPr lang="cs-CZ" sz="2400" dirty="0"/>
              <a:t> </a:t>
            </a:r>
            <a:r>
              <a:rPr lang="cs-CZ" sz="2400" dirty="0" err="1"/>
              <a:t>c.a</a:t>
            </a:r>
            <a:r>
              <a:rPr lang="cs-CZ" sz="2400" dirty="0"/>
              <a:t>., </a:t>
            </a:r>
            <a:r>
              <a:rPr lang="cs-CZ" sz="2400" dirty="0" err="1"/>
              <a:t>compared</a:t>
            </a:r>
            <a:r>
              <a:rPr lang="cs-CZ" sz="2400" dirty="0"/>
              <a:t> to </a:t>
            </a:r>
            <a:r>
              <a:rPr lang="cs-CZ" sz="2400" dirty="0" err="1"/>
              <a:t>them</a:t>
            </a:r>
            <a:r>
              <a:rPr lang="cs-CZ" sz="2400" dirty="0"/>
              <a:t> are </a:t>
            </a:r>
            <a:r>
              <a:rPr lang="cs-CZ" sz="2400" dirty="0" err="1"/>
              <a:t>less</a:t>
            </a:r>
            <a:r>
              <a:rPr lang="cs-CZ" sz="2400" dirty="0"/>
              <a:t> </a:t>
            </a:r>
            <a:r>
              <a:rPr lang="cs-CZ" sz="2400" dirty="0" err="1"/>
              <a:t>frequent</a:t>
            </a:r>
            <a:r>
              <a:rPr lang="cs-CZ" sz="2400" dirty="0"/>
              <a:t> (</a:t>
            </a:r>
            <a:r>
              <a:rPr lang="cs-CZ" sz="2400" dirty="0" err="1"/>
              <a:t>Gd</a:t>
            </a:r>
            <a:r>
              <a:rPr lang="cs-CZ" sz="2400" dirty="0"/>
              <a:t> </a:t>
            </a:r>
            <a:r>
              <a:rPr lang="cs-CZ" sz="2400" dirty="0" err="1"/>
              <a:t>c.a</a:t>
            </a:r>
            <a:r>
              <a:rPr lang="cs-CZ" sz="2400" dirty="0"/>
              <a:t>. are </a:t>
            </a:r>
            <a:r>
              <a:rPr lang="cs-CZ" sz="2400" dirty="0" err="1"/>
              <a:t>less</a:t>
            </a:r>
            <a:r>
              <a:rPr lang="cs-CZ" sz="2400" dirty="0"/>
              <a:t> </a:t>
            </a:r>
            <a:r>
              <a:rPr lang="cs-CZ" sz="2400" dirty="0" err="1"/>
              <a:t>hyperosmolar</a:t>
            </a:r>
            <a:r>
              <a:rPr lang="cs-CZ" sz="2400" dirty="0"/>
              <a:t>, </a:t>
            </a:r>
            <a:r>
              <a:rPr lang="cs-CZ" sz="2400" dirty="0" err="1"/>
              <a:t>chelated</a:t>
            </a:r>
            <a:r>
              <a:rPr lang="cs-CZ" sz="2400" dirty="0"/>
              <a:t>, </a:t>
            </a:r>
            <a:r>
              <a:rPr lang="cs-CZ" sz="2400" dirty="0" err="1"/>
              <a:t>there</a:t>
            </a:r>
            <a:r>
              <a:rPr lang="cs-CZ" sz="2400" dirty="0"/>
              <a:t> are </a:t>
            </a:r>
            <a:r>
              <a:rPr lang="cs-CZ" sz="2400" dirty="0" err="1"/>
              <a:t>smaller</a:t>
            </a:r>
            <a:r>
              <a:rPr lang="cs-CZ" sz="2400" dirty="0"/>
              <a:t> </a:t>
            </a:r>
            <a:r>
              <a:rPr lang="cs-CZ" sz="2400" dirty="0" err="1"/>
              <a:t>volumes</a:t>
            </a:r>
            <a:r>
              <a:rPr lang="cs-CZ" sz="2400" dirty="0"/>
              <a:t> </a:t>
            </a:r>
            <a:r>
              <a:rPr lang="cs-CZ" sz="2400" dirty="0" err="1"/>
              <a:t>administered</a:t>
            </a:r>
            <a:r>
              <a:rPr lang="cs-CZ" sz="2400" dirty="0"/>
              <a:t>…)</a:t>
            </a:r>
          </a:p>
          <a:p>
            <a:pPr lvl="1"/>
            <a:r>
              <a:rPr lang="cs-CZ" sz="2400" dirty="0" err="1"/>
              <a:t>Postcontrast</a:t>
            </a:r>
            <a:r>
              <a:rPr lang="cs-CZ" sz="2400" dirty="0"/>
              <a:t> </a:t>
            </a:r>
            <a:r>
              <a:rPr lang="cs-CZ" sz="2400" dirty="0" err="1"/>
              <a:t>acute</a:t>
            </a:r>
            <a:r>
              <a:rPr lang="cs-CZ" sz="2400" dirty="0"/>
              <a:t> </a:t>
            </a:r>
            <a:r>
              <a:rPr lang="cs-CZ" sz="2400" dirty="0" err="1"/>
              <a:t>kidney</a:t>
            </a:r>
            <a:r>
              <a:rPr lang="cs-CZ" sz="2400" dirty="0"/>
              <a:t> </a:t>
            </a:r>
            <a:r>
              <a:rPr lang="cs-CZ" sz="2400" dirty="0" err="1"/>
              <a:t>injury</a:t>
            </a:r>
            <a:r>
              <a:rPr lang="cs-CZ" sz="2400" dirty="0"/>
              <a:t> – </a:t>
            </a:r>
            <a:r>
              <a:rPr lang="cs-CZ" sz="2400" dirty="0" err="1"/>
              <a:t>minimal</a:t>
            </a:r>
            <a:r>
              <a:rPr lang="cs-CZ" sz="2400" dirty="0"/>
              <a:t> risk </a:t>
            </a:r>
            <a:r>
              <a:rPr lang="cs-CZ" sz="2400" dirty="0" err="1"/>
              <a:t>compared</a:t>
            </a:r>
            <a:r>
              <a:rPr lang="cs-CZ" sz="2400" dirty="0"/>
              <a:t> to </a:t>
            </a:r>
            <a:r>
              <a:rPr lang="cs-CZ" sz="2400" dirty="0" err="1"/>
              <a:t>iodine</a:t>
            </a:r>
            <a:r>
              <a:rPr lang="cs-CZ" sz="2400" dirty="0"/>
              <a:t> </a:t>
            </a:r>
            <a:r>
              <a:rPr lang="cs-CZ" sz="2400" dirty="0" err="1"/>
              <a:t>c.a</a:t>
            </a:r>
            <a:r>
              <a:rPr lang="cs-CZ" sz="2400" dirty="0"/>
              <a:t>.</a:t>
            </a:r>
          </a:p>
          <a:p>
            <a:pPr lvl="1"/>
            <a:r>
              <a:rPr lang="cs-CZ" sz="2400" b="1" dirty="0" err="1"/>
              <a:t>Nefrogenic</a:t>
            </a:r>
            <a:r>
              <a:rPr lang="cs-CZ" sz="2400" b="1" dirty="0"/>
              <a:t> </a:t>
            </a:r>
            <a:r>
              <a:rPr lang="cs-CZ" sz="2400" b="1" dirty="0" err="1"/>
              <a:t>systemic</a:t>
            </a:r>
            <a:r>
              <a:rPr lang="cs-CZ" sz="2400" b="1" dirty="0"/>
              <a:t> </a:t>
            </a:r>
            <a:r>
              <a:rPr lang="cs-CZ" sz="2400" b="1" dirty="0" err="1"/>
              <a:t>fibrosis</a:t>
            </a:r>
            <a:r>
              <a:rPr lang="cs-CZ" sz="2400" b="1" dirty="0"/>
              <a:t> (NSF)</a:t>
            </a:r>
          </a:p>
          <a:p>
            <a:pPr lvl="2"/>
            <a:r>
              <a:rPr lang="cs-CZ" sz="2400" dirty="0" err="1"/>
              <a:t>Rare</a:t>
            </a:r>
            <a:r>
              <a:rPr lang="cs-CZ" sz="2400" dirty="0"/>
              <a:t> </a:t>
            </a:r>
            <a:r>
              <a:rPr lang="cs-CZ" sz="2400" dirty="0" err="1"/>
              <a:t>systemic</a:t>
            </a:r>
            <a:r>
              <a:rPr lang="cs-CZ" sz="2400" dirty="0"/>
              <a:t> </a:t>
            </a:r>
            <a:r>
              <a:rPr lang="cs-CZ" sz="2400" dirty="0" err="1"/>
              <a:t>disease</a:t>
            </a:r>
            <a:r>
              <a:rPr lang="cs-CZ" sz="2400" dirty="0"/>
              <a:t> – </a:t>
            </a:r>
            <a:r>
              <a:rPr lang="cs-CZ" sz="2400" dirty="0" err="1"/>
              <a:t>thickening</a:t>
            </a:r>
            <a:r>
              <a:rPr lang="cs-CZ" sz="2400" dirty="0"/>
              <a:t> and </a:t>
            </a:r>
            <a:r>
              <a:rPr lang="cs-CZ" sz="2400" dirty="0" err="1"/>
              <a:t>induration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skin, pruritus, </a:t>
            </a:r>
            <a:r>
              <a:rPr lang="cs-CZ" sz="2400" dirty="0" err="1"/>
              <a:t>contractures</a:t>
            </a:r>
            <a:r>
              <a:rPr lang="cs-CZ" sz="2400" dirty="0"/>
              <a:t>, </a:t>
            </a:r>
            <a:r>
              <a:rPr lang="cs-CZ" sz="2400" dirty="0" err="1"/>
              <a:t>multiple</a:t>
            </a:r>
            <a:r>
              <a:rPr lang="cs-CZ" sz="2400" dirty="0"/>
              <a:t> </a:t>
            </a:r>
            <a:r>
              <a:rPr lang="cs-CZ" sz="2400" dirty="0" err="1"/>
              <a:t>organs</a:t>
            </a:r>
            <a:r>
              <a:rPr lang="cs-CZ" sz="2400" dirty="0"/>
              <a:t> </a:t>
            </a:r>
            <a:r>
              <a:rPr lang="cs-CZ" sz="2400" dirty="0" err="1"/>
              <a:t>affected</a:t>
            </a:r>
            <a:r>
              <a:rPr lang="cs-CZ" sz="2400" dirty="0"/>
              <a:t>, proved link to </a:t>
            </a:r>
            <a:r>
              <a:rPr lang="cs-CZ" sz="2400" dirty="0" err="1"/>
              <a:t>Gd</a:t>
            </a:r>
            <a:r>
              <a:rPr lang="cs-CZ" sz="2400" dirty="0"/>
              <a:t> </a:t>
            </a:r>
            <a:r>
              <a:rPr lang="cs-CZ" sz="2400" dirty="0" err="1"/>
              <a:t>c.a</a:t>
            </a:r>
            <a:endParaRPr lang="cs-CZ" sz="2400" dirty="0"/>
          </a:p>
          <a:p>
            <a:pPr lvl="2"/>
            <a:r>
              <a:rPr lang="cs-CZ" sz="2400" dirty="0"/>
              <a:t>At risk </a:t>
            </a:r>
            <a:r>
              <a:rPr lang="cs-CZ" sz="2400" dirty="0" err="1"/>
              <a:t>patients</a:t>
            </a:r>
            <a:r>
              <a:rPr lang="cs-CZ" sz="2400" dirty="0"/>
              <a:t> – on </a:t>
            </a:r>
            <a:r>
              <a:rPr lang="cs-CZ" sz="2400" dirty="0" err="1"/>
              <a:t>dialysis</a:t>
            </a:r>
            <a:r>
              <a:rPr lang="cs-CZ" sz="2400" dirty="0"/>
              <a:t>, GF </a:t>
            </a:r>
            <a:r>
              <a:rPr lang="cs-CZ" sz="2400" dirty="0" err="1"/>
              <a:t>less</a:t>
            </a:r>
            <a:r>
              <a:rPr lang="cs-CZ" sz="2400" dirty="0"/>
              <a:t> </a:t>
            </a:r>
            <a:r>
              <a:rPr lang="cs-CZ" sz="2400" dirty="0" err="1"/>
              <a:t>than</a:t>
            </a:r>
            <a:r>
              <a:rPr lang="cs-CZ" sz="2400" dirty="0"/>
              <a:t> 15ml/min (</a:t>
            </a:r>
            <a:r>
              <a:rPr lang="cs-CZ" sz="2400" dirty="0" err="1"/>
              <a:t>Gd</a:t>
            </a:r>
            <a:r>
              <a:rPr lang="cs-CZ" sz="2400" dirty="0"/>
              <a:t> </a:t>
            </a:r>
            <a:r>
              <a:rPr lang="cs-CZ" sz="2400" dirty="0" err="1"/>
              <a:t>is</a:t>
            </a:r>
            <a:r>
              <a:rPr lang="cs-CZ" sz="2400" dirty="0"/>
              <a:t> </a:t>
            </a:r>
            <a:r>
              <a:rPr lang="cs-CZ" sz="2400" dirty="0" err="1"/>
              <a:t>released</a:t>
            </a:r>
            <a:r>
              <a:rPr lang="cs-CZ" sz="2400" dirty="0"/>
              <a:t> </a:t>
            </a:r>
            <a:r>
              <a:rPr lang="cs-CZ" sz="2400" dirty="0" err="1"/>
              <a:t>from</a:t>
            </a:r>
            <a:r>
              <a:rPr lang="cs-CZ" sz="2400" dirty="0"/>
              <a:t> </a:t>
            </a:r>
            <a:r>
              <a:rPr lang="cs-CZ" sz="2400" dirty="0" err="1"/>
              <a:t>chelates</a:t>
            </a:r>
            <a:r>
              <a:rPr lang="cs-CZ" sz="2400" dirty="0"/>
              <a:t> and </a:t>
            </a:r>
            <a:r>
              <a:rPr lang="cs-CZ" sz="2400" dirty="0" err="1"/>
              <a:t>causes</a:t>
            </a:r>
            <a:r>
              <a:rPr lang="cs-CZ" sz="2400" dirty="0"/>
              <a:t> </a:t>
            </a:r>
            <a:r>
              <a:rPr lang="cs-CZ" sz="2400" dirty="0" err="1"/>
              <a:t>damage</a:t>
            </a:r>
            <a:r>
              <a:rPr lang="cs-CZ" sz="2400" dirty="0"/>
              <a:t>) – </a:t>
            </a:r>
            <a:r>
              <a:rPr lang="cs-CZ" sz="2400" dirty="0" err="1"/>
              <a:t>carefully</a:t>
            </a:r>
            <a:r>
              <a:rPr lang="cs-CZ" sz="2400" dirty="0"/>
              <a:t> </a:t>
            </a:r>
            <a:r>
              <a:rPr lang="cs-CZ" sz="2400" dirty="0" err="1"/>
              <a:t>consider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indication</a:t>
            </a:r>
            <a:r>
              <a:rPr lang="cs-CZ" sz="2400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59644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6B334AF7-3A89-46AF-ACB9-0FB959BB8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Take</a:t>
            </a:r>
            <a:r>
              <a:rPr lang="cs-CZ" dirty="0"/>
              <a:t> </a:t>
            </a:r>
            <a:r>
              <a:rPr lang="cs-CZ" dirty="0" err="1"/>
              <a:t>home</a:t>
            </a:r>
            <a:r>
              <a:rPr lang="cs-CZ" dirty="0"/>
              <a:t> </a:t>
            </a:r>
            <a:r>
              <a:rPr lang="cs-CZ" dirty="0" err="1"/>
              <a:t>message</a:t>
            </a: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4255489-41DF-4A97-A677-D36437EEF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err="1"/>
              <a:t>Referring</a:t>
            </a:r>
            <a:r>
              <a:rPr lang="cs-CZ" sz="2400" dirty="0"/>
              <a:t> </a:t>
            </a:r>
            <a:r>
              <a:rPr lang="cs-CZ" sz="2400" dirty="0" err="1"/>
              <a:t>physician</a:t>
            </a:r>
            <a:r>
              <a:rPr lang="cs-CZ" sz="2400" dirty="0"/>
              <a:t> </a:t>
            </a:r>
            <a:r>
              <a:rPr lang="cs-CZ" sz="2400" dirty="0" err="1"/>
              <a:t>should</a:t>
            </a:r>
            <a:r>
              <a:rPr lang="cs-CZ" sz="2400" dirty="0"/>
              <a:t> </a:t>
            </a:r>
            <a:r>
              <a:rPr lang="cs-CZ" sz="2400" dirty="0" err="1"/>
              <a:t>know</a:t>
            </a:r>
            <a:r>
              <a:rPr lang="cs-CZ" sz="2400" dirty="0"/>
              <a:t> </a:t>
            </a:r>
            <a:r>
              <a:rPr lang="cs-CZ" sz="2400" dirty="0" err="1"/>
              <a:t>adverse</a:t>
            </a:r>
            <a:r>
              <a:rPr lang="cs-CZ" sz="2400" dirty="0"/>
              <a:t> </a:t>
            </a:r>
            <a:r>
              <a:rPr lang="cs-CZ" sz="2400" dirty="0" err="1"/>
              <a:t>effects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commonly</a:t>
            </a:r>
            <a:r>
              <a:rPr lang="cs-CZ" sz="2400" dirty="0"/>
              <a:t> </a:t>
            </a:r>
            <a:r>
              <a:rPr lang="cs-CZ" sz="2400" dirty="0" err="1"/>
              <a:t>used</a:t>
            </a:r>
            <a:r>
              <a:rPr lang="cs-CZ" sz="2400" dirty="0"/>
              <a:t> </a:t>
            </a:r>
            <a:r>
              <a:rPr lang="cs-CZ" sz="2400" dirty="0" err="1"/>
              <a:t>contrast</a:t>
            </a:r>
            <a:r>
              <a:rPr lang="cs-CZ" sz="2400" dirty="0"/>
              <a:t> </a:t>
            </a:r>
            <a:r>
              <a:rPr lang="cs-CZ" sz="2400" dirty="0" err="1"/>
              <a:t>agents</a:t>
            </a:r>
            <a:r>
              <a:rPr lang="cs-CZ" sz="2400" dirty="0"/>
              <a:t> and </a:t>
            </a:r>
            <a:r>
              <a:rPr lang="cs-CZ" sz="2400" dirty="0" err="1"/>
              <a:t>provide</a:t>
            </a:r>
            <a:r>
              <a:rPr lang="cs-CZ" sz="2400" dirty="0"/>
              <a:t> </a:t>
            </a:r>
            <a:r>
              <a:rPr lang="cs-CZ" sz="2400" dirty="0" err="1"/>
              <a:t>relevant</a:t>
            </a:r>
            <a:r>
              <a:rPr lang="cs-CZ" sz="2400" dirty="0"/>
              <a:t> </a:t>
            </a:r>
            <a:r>
              <a:rPr lang="cs-CZ" sz="2400" dirty="0" err="1"/>
              <a:t>info</a:t>
            </a:r>
            <a:r>
              <a:rPr lang="cs-CZ" sz="2400" dirty="0"/>
              <a:t> = </a:t>
            </a:r>
            <a:r>
              <a:rPr lang="cs-CZ" sz="2400" b="1" dirty="0" err="1"/>
              <a:t>history</a:t>
            </a:r>
            <a:r>
              <a:rPr lang="cs-CZ" sz="2400" b="1" dirty="0"/>
              <a:t> </a:t>
            </a:r>
            <a:r>
              <a:rPr lang="cs-CZ" sz="2400" b="1" dirty="0" err="1"/>
              <a:t>of</a:t>
            </a:r>
            <a:r>
              <a:rPr lang="cs-CZ" sz="2400" b="1" dirty="0"/>
              <a:t> </a:t>
            </a:r>
            <a:r>
              <a:rPr lang="cs-CZ" sz="2400" b="1" dirty="0" err="1"/>
              <a:t>allergic</a:t>
            </a:r>
            <a:r>
              <a:rPr lang="cs-CZ" sz="2400" b="1" dirty="0"/>
              <a:t> </a:t>
            </a:r>
            <a:r>
              <a:rPr lang="cs-CZ" sz="2400" b="1" dirty="0" err="1"/>
              <a:t>reactions</a:t>
            </a:r>
            <a:r>
              <a:rPr lang="cs-CZ" sz="2400" b="1" dirty="0"/>
              <a:t>, </a:t>
            </a:r>
            <a:r>
              <a:rPr lang="cs-CZ" sz="2400" b="1" dirty="0" err="1"/>
              <a:t>current</a:t>
            </a:r>
            <a:r>
              <a:rPr lang="cs-CZ" sz="2400" b="1" dirty="0"/>
              <a:t> </a:t>
            </a:r>
            <a:r>
              <a:rPr lang="cs-CZ" sz="2400" b="1" dirty="0" err="1"/>
              <a:t>values</a:t>
            </a:r>
            <a:r>
              <a:rPr lang="cs-CZ" sz="2400" b="1" dirty="0"/>
              <a:t> </a:t>
            </a:r>
            <a:r>
              <a:rPr lang="cs-CZ" sz="2400" b="1" dirty="0" err="1"/>
              <a:t>of</a:t>
            </a:r>
            <a:r>
              <a:rPr lang="cs-CZ" sz="2400" b="1" dirty="0"/>
              <a:t> </a:t>
            </a:r>
            <a:r>
              <a:rPr lang="cs-CZ" sz="2400" b="1" dirty="0" err="1"/>
              <a:t>creatinin</a:t>
            </a:r>
            <a:r>
              <a:rPr lang="cs-CZ" sz="2400" b="1" dirty="0"/>
              <a:t>, use </a:t>
            </a:r>
            <a:r>
              <a:rPr lang="cs-CZ" sz="2400" b="1" dirty="0" err="1"/>
              <a:t>of</a:t>
            </a:r>
            <a:r>
              <a:rPr lang="cs-CZ" sz="2400" b="1" dirty="0"/>
              <a:t> </a:t>
            </a:r>
            <a:r>
              <a:rPr lang="cs-CZ" sz="2400" b="1" dirty="0" err="1"/>
              <a:t>metformin</a:t>
            </a:r>
            <a:r>
              <a:rPr lang="cs-CZ" sz="2400" dirty="0"/>
              <a:t>, </a:t>
            </a:r>
            <a:r>
              <a:rPr lang="cs-CZ" sz="2400" dirty="0" err="1"/>
              <a:t>can</a:t>
            </a:r>
            <a:r>
              <a:rPr lang="cs-CZ" sz="2400" dirty="0"/>
              <a:t> </a:t>
            </a:r>
            <a:r>
              <a:rPr lang="cs-CZ" sz="2400" dirty="0" err="1"/>
              <a:t>patient</a:t>
            </a:r>
            <a:r>
              <a:rPr lang="cs-CZ" sz="2400" dirty="0"/>
              <a:t> </a:t>
            </a:r>
            <a:r>
              <a:rPr lang="cs-CZ" sz="2400" dirty="0" err="1"/>
              <a:t>have</a:t>
            </a:r>
            <a:r>
              <a:rPr lang="cs-CZ" sz="2400" dirty="0"/>
              <a:t> </a:t>
            </a:r>
            <a:r>
              <a:rPr lang="cs-CZ" sz="2400" dirty="0" err="1"/>
              <a:t>p.o</a:t>
            </a:r>
            <a:r>
              <a:rPr lang="cs-CZ" sz="2400" dirty="0"/>
              <a:t>. </a:t>
            </a:r>
            <a:r>
              <a:rPr lang="cs-CZ" sz="2400" dirty="0" err="1"/>
              <a:t>c.a</a:t>
            </a:r>
            <a:r>
              <a:rPr lang="cs-CZ" sz="2400" dirty="0"/>
              <a:t>.?, </a:t>
            </a:r>
            <a:r>
              <a:rPr lang="cs-CZ" sz="2400" dirty="0" err="1"/>
              <a:t>is</a:t>
            </a:r>
            <a:r>
              <a:rPr lang="cs-CZ" sz="2400" dirty="0"/>
              <a:t> </a:t>
            </a:r>
            <a:r>
              <a:rPr lang="cs-CZ" sz="2400" dirty="0" err="1"/>
              <a:t>there</a:t>
            </a:r>
            <a:r>
              <a:rPr lang="cs-CZ" sz="2400" dirty="0"/>
              <a:t> GIT </a:t>
            </a:r>
            <a:r>
              <a:rPr lang="cs-CZ" sz="2400" dirty="0" err="1"/>
              <a:t>perforation</a:t>
            </a:r>
            <a:r>
              <a:rPr lang="cs-CZ" sz="2400" dirty="0"/>
              <a:t> </a:t>
            </a:r>
            <a:r>
              <a:rPr lang="cs-CZ" sz="2400" dirty="0" err="1"/>
              <a:t>suspected</a:t>
            </a:r>
            <a:r>
              <a:rPr lang="cs-CZ" sz="2400" dirty="0"/>
              <a:t>…</a:t>
            </a:r>
            <a:endParaRPr lang="cs-CZ" sz="2400" b="1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AD163C5-9CCF-417B-AC79-253F381F1E6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Diagnostic</a:t>
            </a:r>
            <a:r>
              <a:rPr lang="cs-CZ" dirty="0"/>
              <a:t> </a:t>
            </a:r>
            <a:r>
              <a:rPr lang="cs-CZ" dirty="0" err="1"/>
              <a:t>imaging</a:t>
            </a:r>
            <a:r>
              <a:rPr lang="cs-CZ" dirty="0"/>
              <a:t> </a:t>
            </a:r>
            <a:r>
              <a:rPr lang="cs-CZ" dirty="0" err="1"/>
              <a:t>methods</a:t>
            </a:r>
            <a:r>
              <a:rPr lang="cs-CZ" dirty="0"/>
              <a:t> - </a:t>
            </a:r>
            <a:r>
              <a:rPr lang="cs-CZ" dirty="0" err="1"/>
              <a:t>practice</a:t>
            </a:r>
            <a:r>
              <a:rPr lang="cs-CZ" dirty="0"/>
              <a:t> (aVLDI7X1c)</a:t>
            </a:r>
          </a:p>
        </p:txBody>
      </p:sp>
    </p:spTree>
    <p:extLst>
      <p:ext uri="{BB962C8B-B14F-4D97-AF65-F5344CB8AC3E}">
        <p14:creationId xmlns:p14="http://schemas.microsoft.com/office/powerpoint/2010/main" val="15251557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6444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8A7F6BB-CC1D-458C-8371-311D59E97D9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Diagnostic</a:t>
            </a:r>
            <a:r>
              <a:rPr lang="cs-CZ" dirty="0"/>
              <a:t> </a:t>
            </a:r>
            <a:r>
              <a:rPr lang="cs-CZ" dirty="0" err="1"/>
              <a:t>imaging</a:t>
            </a:r>
            <a:r>
              <a:rPr lang="cs-CZ" dirty="0"/>
              <a:t> </a:t>
            </a:r>
            <a:r>
              <a:rPr lang="cs-CZ" dirty="0" err="1"/>
              <a:t>methods</a:t>
            </a:r>
            <a:r>
              <a:rPr lang="cs-CZ" dirty="0"/>
              <a:t> - </a:t>
            </a:r>
            <a:r>
              <a:rPr lang="cs-CZ" dirty="0" err="1"/>
              <a:t>practice</a:t>
            </a:r>
            <a:r>
              <a:rPr lang="cs-CZ" dirty="0"/>
              <a:t> (aVLDI7X1c)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B6984E3-726E-4C47-8739-CFFC986F9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Learning </a:t>
            </a:r>
            <a:r>
              <a:rPr lang="cs-CZ" dirty="0" err="1"/>
              <a:t>objective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42E706C-BBA7-9247-8105-68B5DD4C93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Student 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cs-CZ" dirty="0" err="1"/>
              <a:t>learn</a:t>
            </a:r>
            <a:r>
              <a:rPr lang="cs-CZ" dirty="0"/>
              <a:t> most </a:t>
            </a:r>
            <a:r>
              <a:rPr lang="cs-CZ" dirty="0" err="1"/>
              <a:t>comon</a:t>
            </a:r>
            <a:r>
              <a:rPr lang="cs-CZ" dirty="0"/>
              <a:t> </a:t>
            </a:r>
            <a:r>
              <a:rPr lang="cs-CZ" dirty="0" err="1"/>
              <a:t>contrast</a:t>
            </a:r>
            <a:r>
              <a:rPr lang="cs-CZ" dirty="0"/>
              <a:t> </a:t>
            </a:r>
            <a:r>
              <a:rPr lang="cs-CZ" dirty="0" err="1"/>
              <a:t>agents</a:t>
            </a:r>
            <a:r>
              <a:rPr lang="cs-CZ" dirty="0"/>
              <a:t> </a:t>
            </a:r>
            <a:r>
              <a:rPr lang="cs-CZ" dirty="0" err="1"/>
              <a:t>used</a:t>
            </a:r>
            <a:r>
              <a:rPr lang="cs-CZ" dirty="0"/>
              <a:t> in radiology and </a:t>
            </a:r>
            <a:r>
              <a:rPr lang="cs-CZ" dirty="0" err="1"/>
              <a:t>their</a:t>
            </a:r>
            <a:r>
              <a:rPr lang="cs-CZ" dirty="0"/>
              <a:t> </a:t>
            </a:r>
            <a:r>
              <a:rPr lang="cs-CZ" dirty="0" err="1"/>
              <a:t>adverse</a:t>
            </a:r>
            <a:r>
              <a:rPr lang="cs-CZ" dirty="0"/>
              <a:t> </a:t>
            </a:r>
            <a:r>
              <a:rPr lang="cs-CZ" dirty="0" err="1"/>
              <a:t>effects</a:t>
            </a:r>
            <a:endParaRPr lang="cs-CZ" dirty="0"/>
          </a:p>
          <a:p>
            <a:endParaRPr lang="cs-CZ" dirty="0"/>
          </a:p>
          <a:p>
            <a:pPr marL="7200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807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8CBB42A-76AF-4504-9C28-0D54D5A6FC2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Diagnostic</a:t>
            </a:r>
            <a:r>
              <a:rPr lang="cs-CZ" dirty="0"/>
              <a:t> </a:t>
            </a:r>
            <a:r>
              <a:rPr lang="cs-CZ" dirty="0" err="1"/>
              <a:t>imaging</a:t>
            </a:r>
            <a:r>
              <a:rPr lang="cs-CZ" dirty="0"/>
              <a:t> </a:t>
            </a:r>
            <a:r>
              <a:rPr lang="cs-CZ" dirty="0" err="1"/>
              <a:t>methods</a:t>
            </a:r>
            <a:r>
              <a:rPr lang="cs-CZ" dirty="0"/>
              <a:t> - </a:t>
            </a:r>
            <a:r>
              <a:rPr lang="cs-CZ" dirty="0" err="1"/>
              <a:t>practice</a:t>
            </a:r>
            <a:r>
              <a:rPr lang="cs-CZ" dirty="0"/>
              <a:t> (aVLDI7X1c)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67A629C6-594C-44CA-8A47-78137BC98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Classification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contrast</a:t>
            </a:r>
            <a:r>
              <a:rPr lang="cs-CZ" dirty="0"/>
              <a:t> </a:t>
            </a:r>
            <a:r>
              <a:rPr lang="cs-CZ" dirty="0" err="1"/>
              <a:t>agents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FB29A0E-1B4D-45A3-8750-F2215AFC16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/>
              <a:t>By modality</a:t>
            </a:r>
          </a:p>
          <a:p>
            <a:pPr lvl="1"/>
            <a:r>
              <a:rPr lang="cs-CZ" sz="2400" dirty="0"/>
              <a:t>US</a:t>
            </a:r>
          </a:p>
          <a:p>
            <a:pPr lvl="1"/>
            <a:r>
              <a:rPr lang="cs-CZ" sz="2400" dirty="0"/>
              <a:t>MRI </a:t>
            </a:r>
          </a:p>
          <a:p>
            <a:pPr lvl="1"/>
            <a:r>
              <a:rPr lang="cs-CZ" sz="2400" dirty="0" err="1"/>
              <a:t>Methods</a:t>
            </a:r>
            <a:r>
              <a:rPr lang="cs-CZ" sz="2400" dirty="0"/>
              <a:t> </a:t>
            </a:r>
            <a:r>
              <a:rPr lang="cs-CZ" sz="2400" dirty="0" err="1"/>
              <a:t>using</a:t>
            </a:r>
            <a:r>
              <a:rPr lang="cs-CZ" sz="2400" dirty="0"/>
              <a:t> X-</a:t>
            </a:r>
            <a:r>
              <a:rPr lang="cs-CZ" sz="2400" dirty="0" err="1"/>
              <a:t>rays</a:t>
            </a:r>
            <a:r>
              <a:rPr lang="cs-CZ" sz="2400" dirty="0"/>
              <a:t>   </a:t>
            </a:r>
          </a:p>
          <a:p>
            <a:r>
              <a:rPr lang="cs-CZ" sz="3200" dirty="0"/>
              <a:t>By </a:t>
            </a:r>
            <a:r>
              <a:rPr lang="cs-CZ" sz="3200" dirty="0" err="1"/>
              <a:t>way</a:t>
            </a:r>
            <a:r>
              <a:rPr lang="cs-CZ" sz="3200" dirty="0"/>
              <a:t> </a:t>
            </a:r>
            <a:r>
              <a:rPr lang="cs-CZ" sz="3200" dirty="0" err="1"/>
              <a:t>of</a:t>
            </a:r>
            <a:r>
              <a:rPr lang="cs-CZ" sz="3200" dirty="0"/>
              <a:t> </a:t>
            </a:r>
            <a:r>
              <a:rPr lang="cs-CZ" sz="3200" dirty="0" err="1"/>
              <a:t>application</a:t>
            </a:r>
            <a:endParaRPr lang="cs-CZ" sz="3200" dirty="0"/>
          </a:p>
          <a:p>
            <a:pPr lvl="1"/>
            <a:r>
              <a:rPr lang="cs-CZ" sz="2400" dirty="0" err="1"/>
              <a:t>i.v</a:t>
            </a:r>
            <a:r>
              <a:rPr lang="cs-CZ" sz="2400" dirty="0"/>
              <a:t>., </a:t>
            </a:r>
            <a:r>
              <a:rPr lang="cs-CZ" sz="2400" dirty="0" err="1"/>
              <a:t>i.a</a:t>
            </a:r>
            <a:r>
              <a:rPr lang="cs-CZ" sz="2400" dirty="0"/>
              <a:t>., </a:t>
            </a:r>
            <a:r>
              <a:rPr lang="cs-CZ" sz="2400" dirty="0" err="1"/>
              <a:t>p.o</a:t>
            </a:r>
            <a:r>
              <a:rPr lang="cs-CZ" sz="2400" dirty="0"/>
              <a:t>., </a:t>
            </a:r>
            <a:r>
              <a:rPr lang="cs-CZ" sz="2400" dirty="0" err="1"/>
              <a:t>intrathecally</a:t>
            </a:r>
            <a:r>
              <a:rPr lang="cs-CZ" sz="2400" dirty="0"/>
              <a:t>, </a:t>
            </a:r>
            <a:r>
              <a:rPr lang="cs-CZ" sz="2400" dirty="0" err="1"/>
              <a:t>intravesically</a:t>
            </a:r>
            <a:r>
              <a:rPr lang="cs-CZ" sz="2400" dirty="0"/>
              <a:t>, </a:t>
            </a:r>
            <a:r>
              <a:rPr lang="cs-CZ" sz="2400" dirty="0" err="1"/>
              <a:t>into</a:t>
            </a:r>
            <a:r>
              <a:rPr lang="cs-CZ" sz="2400" dirty="0"/>
              <a:t> </a:t>
            </a:r>
            <a:r>
              <a:rPr lang="cs-CZ" sz="2400" dirty="0" err="1"/>
              <a:t>fistulas</a:t>
            </a:r>
            <a:r>
              <a:rPr lang="cs-CZ" sz="2400" dirty="0"/>
              <a:t>…</a:t>
            </a:r>
          </a:p>
          <a:p>
            <a:r>
              <a:rPr lang="cs-CZ" sz="3200" dirty="0"/>
              <a:t>By type </a:t>
            </a:r>
            <a:r>
              <a:rPr lang="cs-CZ" sz="3200" dirty="0" err="1"/>
              <a:t>of</a:t>
            </a:r>
            <a:r>
              <a:rPr lang="cs-CZ" sz="3200" dirty="0"/>
              <a:t> </a:t>
            </a:r>
            <a:r>
              <a:rPr lang="cs-CZ" sz="3200" dirty="0" err="1"/>
              <a:t>contrast</a:t>
            </a:r>
            <a:endParaRPr lang="cs-CZ" sz="3200" dirty="0"/>
          </a:p>
          <a:p>
            <a:pPr lvl="1"/>
            <a:r>
              <a:rPr lang="cs-CZ" sz="2400" dirty="0"/>
              <a:t>Positive</a:t>
            </a:r>
          </a:p>
          <a:p>
            <a:pPr lvl="1"/>
            <a:r>
              <a:rPr lang="cs-CZ" sz="2400" dirty="0"/>
              <a:t>Negative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5605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8CBB42A-76AF-4504-9C28-0D54D5A6FC2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18800" y="6228000"/>
            <a:ext cx="7920000" cy="252000"/>
          </a:xfrm>
        </p:spPr>
        <p:txBody>
          <a:bodyPr/>
          <a:lstStyle/>
          <a:p>
            <a:r>
              <a:rPr lang="cs-CZ" dirty="0" err="1"/>
              <a:t>Diagnostic</a:t>
            </a:r>
            <a:r>
              <a:rPr lang="cs-CZ" dirty="0"/>
              <a:t> </a:t>
            </a:r>
            <a:r>
              <a:rPr lang="cs-CZ" dirty="0" err="1"/>
              <a:t>imaging</a:t>
            </a:r>
            <a:r>
              <a:rPr lang="cs-CZ" dirty="0"/>
              <a:t> </a:t>
            </a:r>
            <a:r>
              <a:rPr lang="cs-CZ" dirty="0" err="1"/>
              <a:t>methods</a:t>
            </a:r>
            <a:r>
              <a:rPr lang="cs-CZ" dirty="0"/>
              <a:t> - </a:t>
            </a:r>
            <a:r>
              <a:rPr lang="cs-CZ" dirty="0" err="1"/>
              <a:t>practice</a:t>
            </a:r>
            <a:r>
              <a:rPr lang="cs-CZ" dirty="0"/>
              <a:t> (aVLDI7X1c)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67A629C6-594C-44CA-8A47-78137BC98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Contrast</a:t>
            </a:r>
            <a:r>
              <a:rPr lang="cs-CZ" dirty="0"/>
              <a:t> agent </a:t>
            </a:r>
            <a:r>
              <a:rPr lang="cs-CZ" dirty="0" err="1"/>
              <a:t>for</a:t>
            </a:r>
            <a:r>
              <a:rPr lang="cs-CZ" dirty="0"/>
              <a:t> US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FB29A0E-1B4D-45A3-8750-F2215AFC16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800" y="1629789"/>
            <a:ext cx="10753200" cy="4139998"/>
          </a:xfrm>
        </p:spPr>
        <p:txBody>
          <a:bodyPr/>
          <a:lstStyle/>
          <a:p>
            <a:r>
              <a:rPr lang="cs-CZ" sz="2400" b="1" dirty="0" err="1">
                <a:solidFill>
                  <a:schemeClr val="accent2"/>
                </a:solidFill>
              </a:rPr>
              <a:t>Mikrobubbles</a:t>
            </a:r>
            <a:r>
              <a:rPr lang="cs-CZ" sz="2400" b="1" dirty="0">
                <a:solidFill>
                  <a:schemeClr val="accent2"/>
                </a:solidFill>
              </a:rPr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sulphur</a:t>
            </a:r>
            <a:r>
              <a:rPr lang="cs-CZ" sz="2400" dirty="0"/>
              <a:t> </a:t>
            </a:r>
            <a:r>
              <a:rPr lang="cs-CZ" sz="2400" dirty="0" err="1"/>
              <a:t>hexafluorid</a:t>
            </a:r>
            <a:r>
              <a:rPr lang="cs-CZ" sz="2400" dirty="0"/>
              <a:t> (SF</a:t>
            </a:r>
            <a:r>
              <a:rPr lang="cs-CZ" sz="2400" baseline="-25000" dirty="0"/>
              <a:t>6</a:t>
            </a:r>
            <a:r>
              <a:rPr lang="cs-CZ" sz="2400" dirty="0"/>
              <a:t>) </a:t>
            </a:r>
            <a:r>
              <a:rPr lang="cs-CZ" sz="2400" dirty="0" err="1"/>
              <a:t>stabilized</a:t>
            </a:r>
            <a:r>
              <a:rPr lang="cs-CZ" sz="2400" dirty="0"/>
              <a:t> by </a:t>
            </a:r>
            <a:r>
              <a:rPr lang="cs-CZ" sz="2400" dirty="0" err="1"/>
              <a:t>phospholipids</a:t>
            </a:r>
            <a:r>
              <a:rPr lang="cs-CZ" sz="2400" dirty="0"/>
              <a:t> (</a:t>
            </a:r>
            <a:r>
              <a:rPr lang="cs-CZ" sz="2400" dirty="0" err="1"/>
              <a:t>SonoVue</a:t>
            </a:r>
            <a:r>
              <a:rPr lang="cs-CZ" sz="2400" dirty="0"/>
              <a:t>)</a:t>
            </a:r>
          </a:p>
          <a:p>
            <a:r>
              <a:rPr lang="cs-CZ" sz="2400" dirty="0" err="1"/>
              <a:t>Contrast</a:t>
            </a:r>
            <a:r>
              <a:rPr lang="cs-CZ" sz="2400" dirty="0"/>
              <a:t> </a:t>
            </a:r>
            <a:r>
              <a:rPr lang="cs-CZ" sz="2400" dirty="0" err="1"/>
              <a:t>created</a:t>
            </a:r>
            <a:r>
              <a:rPr lang="cs-CZ" sz="2400" dirty="0"/>
              <a:t> by </a:t>
            </a:r>
            <a:r>
              <a:rPr lang="cs-CZ" sz="2400" dirty="0" err="1"/>
              <a:t>differences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impedance on interface </a:t>
            </a:r>
            <a:r>
              <a:rPr lang="cs-CZ" sz="2400" dirty="0" err="1"/>
              <a:t>gas</a:t>
            </a:r>
            <a:r>
              <a:rPr lang="cs-CZ" sz="2400" dirty="0"/>
              <a:t>/</a:t>
            </a:r>
            <a:r>
              <a:rPr lang="cs-CZ" sz="2400" dirty="0" err="1"/>
              <a:t>liquid</a:t>
            </a:r>
            <a:r>
              <a:rPr lang="cs-CZ" sz="2400" dirty="0"/>
              <a:t> </a:t>
            </a:r>
          </a:p>
          <a:p>
            <a:r>
              <a:rPr lang="cs-CZ" sz="2400" dirty="0" err="1"/>
              <a:t>Administered</a:t>
            </a:r>
            <a:r>
              <a:rPr lang="cs-CZ" sz="2400" dirty="0"/>
              <a:t> </a:t>
            </a:r>
            <a:r>
              <a:rPr lang="cs-CZ" sz="2400" dirty="0" err="1"/>
              <a:t>i.v</a:t>
            </a:r>
            <a:r>
              <a:rPr lang="cs-CZ" sz="2400" dirty="0"/>
              <a:t>., </a:t>
            </a:r>
            <a:r>
              <a:rPr lang="cs-CZ" sz="2400" dirty="0" err="1"/>
              <a:t>is</a:t>
            </a:r>
            <a:r>
              <a:rPr lang="cs-CZ" sz="2400" dirty="0"/>
              <a:t> </a:t>
            </a:r>
            <a:r>
              <a:rPr lang="cs-CZ" sz="2400" dirty="0" err="1"/>
              <a:t>strictly</a:t>
            </a:r>
            <a:r>
              <a:rPr lang="cs-CZ" sz="2400" dirty="0"/>
              <a:t> </a:t>
            </a:r>
            <a:r>
              <a:rPr lang="cs-CZ" sz="2400" b="1" dirty="0" err="1">
                <a:solidFill>
                  <a:schemeClr val="accent2"/>
                </a:solidFill>
              </a:rPr>
              <a:t>intravascular</a:t>
            </a:r>
            <a:r>
              <a:rPr lang="cs-CZ" sz="2400" dirty="0"/>
              <a:t> – </a:t>
            </a:r>
            <a:r>
              <a:rPr lang="cs-CZ" sz="2400" dirty="0" err="1"/>
              <a:t>shows</a:t>
            </a:r>
            <a:r>
              <a:rPr lang="cs-CZ" sz="2400" dirty="0"/>
              <a:t> </a:t>
            </a:r>
            <a:r>
              <a:rPr lang="cs-CZ" sz="2400" dirty="0" err="1"/>
              <a:t>microcirculation</a:t>
            </a:r>
            <a:endParaRPr lang="cs-CZ" sz="2400" dirty="0"/>
          </a:p>
          <a:p>
            <a:r>
              <a:rPr lang="cs-CZ" sz="2400" b="1" dirty="0" err="1">
                <a:solidFill>
                  <a:schemeClr val="accent2"/>
                </a:solidFill>
              </a:rPr>
              <a:t>Eliminated</a:t>
            </a:r>
            <a:r>
              <a:rPr lang="cs-CZ" sz="2400" b="1" dirty="0">
                <a:solidFill>
                  <a:schemeClr val="accent2"/>
                </a:solidFill>
              </a:rPr>
              <a:t> </a:t>
            </a:r>
            <a:r>
              <a:rPr lang="cs-CZ" sz="2400" b="1" dirty="0" err="1">
                <a:solidFill>
                  <a:schemeClr val="accent2"/>
                </a:solidFill>
              </a:rPr>
              <a:t>through</a:t>
            </a:r>
            <a:r>
              <a:rPr lang="cs-CZ" sz="2400" b="1" dirty="0">
                <a:solidFill>
                  <a:schemeClr val="accent2"/>
                </a:solidFill>
              </a:rPr>
              <a:t> </a:t>
            </a:r>
            <a:r>
              <a:rPr lang="cs-CZ" sz="2400" b="1" dirty="0" err="1">
                <a:solidFill>
                  <a:schemeClr val="accent2"/>
                </a:solidFill>
              </a:rPr>
              <a:t>lung</a:t>
            </a:r>
            <a:r>
              <a:rPr lang="cs-CZ" sz="2400" b="1" dirty="0">
                <a:solidFill>
                  <a:schemeClr val="accent2"/>
                </a:solidFill>
              </a:rPr>
              <a:t> </a:t>
            </a:r>
            <a:r>
              <a:rPr lang="cs-CZ" sz="2400" b="1" dirty="0" err="1">
                <a:solidFill>
                  <a:schemeClr val="accent2"/>
                </a:solidFill>
              </a:rPr>
              <a:t>capillaries</a:t>
            </a:r>
            <a:r>
              <a:rPr lang="cs-CZ" sz="2400" b="1" dirty="0"/>
              <a:t> </a:t>
            </a:r>
            <a:r>
              <a:rPr lang="cs-CZ" sz="2400" dirty="0"/>
              <a:t>(in cca 15 </a:t>
            </a:r>
            <a:r>
              <a:rPr lang="cs-CZ" sz="2400" dirty="0" err="1"/>
              <a:t>minutes</a:t>
            </a:r>
            <a:r>
              <a:rPr lang="cs-CZ" sz="2400" dirty="0"/>
              <a:t>)</a:t>
            </a:r>
          </a:p>
          <a:p>
            <a:r>
              <a:rPr lang="cs-CZ" sz="2400" dirty="0" err="1"/>
              <a:t>Can</a:t>
            </a:r>
            <a:r>
              <a:rPr lang="cs-CZ" sz="2400" dirty="0"/>
              <a:t> </a:t>
            </a:r>
            <a:r>
              <a:rPr lang="cs-CZ" sz="2400" dirty="0" err="1"/>
              <a:t>be</a:t>
            </a:r>
            <a:r>
              <a:rPr lang="cs-CZ" sz="2400" dirty="0"/>
              <a:t> </a:t>
            </a:r>
            <a:r>
              <a:rPr lang="cs-CZ" sz="2400" dirty="0" err="1"/>
              <a:t>administered</a:t>
            </a:r>
            <a:r>
              <a:rPr lang="cs-CZ" sz="2400" dirty="0"/>
              <a:t> to </a:t>
            </a:r>
            <a:r>
              <a:rPr lang="cs-CZ" sz="2400" dirty="0" err="1"/>
              <a:t>patients</a:t>
            </a:r>
            <a:r>
              <a:rPr lang="cs-CZ" sz="2400" dirty="0"/>
              <a:t> </a:t>
            </a:r>
            <a:r>
              <a:rPr lang="cs-CZ" sz="2400" dirty="0" err="1"/>
              <a:t>with</a:t>
            </a:r>
            <a:r>
              <a:rPr lang="cs-CZ" sz="2400" dirty="0"/>
              <a:t> </a:t>
            </a:r>
            <a:r>
              <a:rPr lang="cs-CZ" sz="2400" dirty="0" err="1"/>
              <a:t>renal</a:t>
            </a:r>
            <a:r>
              <a:rPr lang="cs-CZ" sz="2400" dirty="0"/>
              <a:t> </a:t>
            </a:r>
            <a:r>
              <a:rPr lang="cs-CZ" sz="2400" dirty="0" err="1"/>
              <a:t>failure</a:t>
            </a:r>
            <a:r>
              <a:rPr lang="cs-CZ" sz="2400" dirty="0"/>
              <a:t>, </a:t>
            </a:r>
            <a:r>
              <a:rPr lang="cs-CZ" sz="2400" dirty="0" err="1"/>
              <a:t>adverse</a:t>
            </a:r>
            <a:r>
              <a:rPr lang="cs-CZ" sz="2400" dirty="0"/>
              <a:t> </a:t>
            </a:r>
            <a:r>
              <a:rPr lang="cs-CZ" sz="2400" dirty="0" err="1"/>
              <a:t>reactions</a:t>
            </a:r>
            <a:r>
              <a:rPr lang="cs-CZ" sz="2400" dirty="0"/>
              <a:t> are </a:t>
            </a:r>
            <a:r>
              <a:rPr lang="cs-CZ" sz="2400" dirty="0" err="1"/>
              <a:t>extremely</a:t>
            </a:r>
            <a:r>
              <a:rPr lang="cs-CZ" sz="2400" dirty="0"/>
              <a:t> </a:t>
            </a:r>
            <a:r>
              <a:rPr lang="cs-CZ" sz="2400" dirty="0" err="1"/>
              <a:t>rare</a:t>
            </a:r>
            <a:endParaRPr lang="cs-CZ" sz="2400" dirty="0"/>
          </a:p>
          <a:p>
            <a:r>
              <a:rPr lang="cs-CZ" sz="2400" dirty="0" err="1"/>
              <a:t>Contraindications</a:t>
            </a:r>
            <a:r>
              <a:rPr lang="cs-CZ" sz="2400" dirty="0"/>
              <a:t>: </a:t>
            </a:r>
            <a:r>
              <a:rPr lang="cs-CZ" sz="2400" dirty="0" err="1"/>
              <a:t>significant</a:t>
            </a:r>
            <a:r>
              <a:rPr lang="cs-CZ" sz="2400" dirty="0"/>
              <a:t> </a:t>
            </a:r>
            <a:r>
              <a:rPr lang="cs-CZ" sz="2400" dirty="0" err="1"/>
              <a:t>right-left</a:t>
            </a:r>
            <a:r>
              <a:rPr lang="cs-CZ" sz="2400" dirty="0"/>
              <a:t> </a:t>
            </a:r>
            <a:r>
              <a:rPr lang="cs-CZ" sz="2400" dirty="0" err="1"/>
              <a:t>shunts</a:t>
            </a:r>
            <a:r>
              <a:rPr lang="cs-CZ" sz="2400" dirty="0"/>
              <a:t>, severe </a:t>
            </a:r>
            <a:r>
              <a:rPr lang="cs-CZ" sz="2400" dirty="0" err="1"/>
              <a:t>lung</a:t>
            </a:r>
            <a:r>
              <a:rPr lang="cs-CZ" sz="2400" dirty="0"/>
              <a:t> </a:t>
            </a:r>
            <a:r>
              <a:rPr lang="cs-CZ" sz="2400" dirty="0" err="1"/>
              <a:t>hypertension</a:t>
            </a:r>
            <a:r>
              <a:rPr lang="cs-CZ" sz="2400" dirty="0"/>
              <a:t>, </a:t>
            </a:r>
            <a:r>
              <a:rPr lang="cs-CZ" sz="2400" dirty="0" err="1"/>
              <a:t>recent</a:t>
            </a:r>
            <a:r>
              <a:rPr lang="cs-CZ" sz="2400" dirty="0"/>
              <a:t> </a:t>
            </a:r>
            <a:r>
              <a:rPr lang="cs-CZ" sz="2400" dirty="0" err="1"/>
              <a:t>heart</a:t>
            </a:r>
            <a:r>
              <a:rPr lang="cs-CZ" sz="2400" dirty="0"/>
              <a:t> </a:t>
            </a:r>
            <a:r>
              <a:rPr lang="cs-CZ" sz="2400" dirty="0" err="1"/>
              <a:t>attack</a:t>
            </a:r>
            <a:r>
              <a:rPr lang="cs-CZ" sz="2400" dirty="0"/>
              <a:t>…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3697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8CBB42A-76AF-4504-9C28-0D54D5A6FC2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Diagnostic</a:t>
            </a:r>
            <a:r>
              <a:rPr lang="cs-CZ" dirty="0"/>
              <a:t> </a:t>
            </a:r>
            <a:r>
              <a:rPr lang="cs-CZ" dirty="0" err="1"/>
              <a:t>imaging</a:t>
            </a:r>
            <a:r>
              <a:rPr lang="cs-CZ" dirty="0"/>
              <a:t> </a:t>
            </a:r>
            <a:r>
              <a:rPr lang="cs-CZ" dirty="0" err="1"/>
              <a:t>methods</a:t>
            </a:r>
            <a:r>
              <a:rPr lang="cs-CZ" dirty="0"/>
              <a:t> - </a:t>
            </a:r>
            <a:r>
              <a:rPr lang="cs-CZ" dirty="0" err="1"/>
              <a:t>practice</a:t>
            </a:r>
            <a:r>
              <a:rPr lang="cs-CZ" dirty="0"/>
              <a:t> (aVLDI7X1c)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67A629C6-594C-44CA-8A47-78137BC98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C.a</a:t>
            </a:r>
            <a:r>
              <a:rPr lang="cs-CZ" dirty="0"/>
              <a:t>.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methods</a:t>
            </a:r>
            <a:r>
              <a:rPr lang="cs-CZ" dirty="0"/>
              <a:t> </a:t>
            </a:r>
            <a:r>
              <a:rPr lang="cs-CZ" dirty="0" err="1"/>
              <a:t>using</a:t>
            </a:r>
            <a:r>
              <a:rPr lang="cs-CZ" dirty="0"/>
              <a:t> X-</a:t>
            </a:r>
            <a:r>
              <a:rPr lang="cs-CZ" dirty="0" err="1"/>
              <a:t>rays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FB29A0E-1B4D-45A3-8750-F2215AFC16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 err="1">
                <a:solidFill>
                  <a:schemeClr val="accent2"/>
                </a:solidFill>
              </a:rPr>
              <a:t>I.v</a:t>
            </a:r>
            <a:r>
              <a:rPr lang="cs-CZ" sz="2400" b="1" dirty="0">
                <a:solidFill>
                  <a:schemeClr val="accent2"/>
                </a:solidFill>
              </a:rPr>
              <a:t>. and any </a:t>
            </a:r>
            <a:r>
              <a:rPr lang="cs-CZ" sz="2400" b="1" dirty="0" err="1">
                <a:solidFill>
                  <a:schemeClr val="accent2"/>
                </a:solidFill>
              </a:rPr>
              <a:t>other</a:t>
            </a:r>
            <a:r>
              <a:rPr lang="cs-CZ" sz="2400" b="1" dirty="0">
                <a:solidFill>
                  <a:schemeClr val="accent2"/>
                </a:solidFill>
              </a:rPr>
              <a:t> </a:t>
            </a:r>
            <a:r>
              <a:rPr lang="cs-CZ" sz="2400" b="1" dirty="0" err="1">
                <a:solidFill>
                  <a:schemeClr val="accent2"/>
                </a:solidFill>
              </a:rPr>
              <a:t>way</a:t>
            </a:r>
            <a:r>
              <a:rPr lang="cs-CZ" sz="2400" b="1" dirty="0">
                <a:solidFill>
                  <a:schemeClr val="accent2"/>
                </a:solidFill>
              </a:rPr>
              <a:t> </a:t>
            </a:r>
            <a:r>
              <a:rPr lang="cs-CZ" sz="2400" b="1" dirty="0" err="1">
                <a:solidFill>
                  <a:schemeClr val="accent2"/>
                </a:solidFill>
              </a:rPr>
              <a:t>of</a:t>
            </a:r>
            <a:r>
              <a:rPr lang="cs-CZ" sz="2400" b="1" dirty="0">
                <a:solidFill>
                  <a:schemeClr val="accent2"/>
                </a:solidFill>
              </a:rPr>
              <a:t> </a:t>
            </a:r>
            <a:r>
              <a:rPr lang="cs-CZ" sz="2400" b="1" dirty="0" err="1">
                <a:solidFill>
                  <a:schemeClr val="accent2"/>
                </a:solidFill>
              </a:rPr>
              <a:t>administration</a:t>
            </a:r>
            <a:endParaRPr lang="cs-CZ" sz="2400" b="1" dirty="0">
              <a:solidFill>
                <a:schemeClr val="accent2"/>
              </a:solidFill>
            </a:endParaRPr>
          </a:p>
          <a:p>
            <a:pPr lvl="1"/>
            <a:r>
              <a:rPr lang="cs-CZ" sz="2400" b="1" dirty="0" err="1"/>
              <a:t>Iodine</a:t>
            </a:r>
            <a:r>
              <a:rPr lang="cs-CZ" sz="2400" b="1" dirty="0"/>
              <a:t> </a:t>
            </a:r>
            <a:r>
              <a:rPr lang="cs-CZ" sz="2400" b="1" dirty="0" err="1"/>
              <a:t>c.a</a:t>
            </a:r>
            <a:r>
              <a:rPr lang="cs-CZ" sz="2400" b="1" dirty="0"/>
              <a:t>. </a:t>
            </a:r>
            <a:r>
              <a:rPr lang="cs-CZ" sz="2400" dirty="0"/>
              <a:t>(viz dále)</a:t>
            </a:r>
          </a:p>
          <a:p>
            <a:r>
              <a:rPr lang="cs-CZ" sz="2400" b="1" dirty="0" err="1">
                <a:solidFill>
                  <a:schemeClr val="accent2"/>
                </a:solidFill>
              </a:rPr>
              <a:t>P.o</a:t>
            </a:r>
            <a:r>
              <a:rPr lang="cs-CZ" sz="2400" b="1" dirty="0">
                <a:solidFill>
                  <a:schemeClr val="accent2"/>
                </a:solidFill>
              </a:rPr>
              <a:t>. podání</a:t>
            </a:r>
            <a:r>
              <a:rPr lang="cs-CZ" sz="2400" dirty="0"/>
              <a:t> (event. per </a:t>
            </a:r>
            <a:r>
              <a:rPr lang="cs-CZ" sz="2400" dirty="0" err="1"/>
              <a:t>rectum</a:t>
            </a:r>
            <a:r>
              <a:rPr lang="cs-CZ" sz="2400" dirty="0"/>
              <a:t>, sondami do GIT) </a:t>
            </a:r>
          </a:p>
          <a:p>
            <a:pPr lvl="1"/>
            <a:r>
              <a:rPr lang="cs-CZ" sz="2400" i="1" dirty="0">
                <a:solidFill>
                  <a:schemeClr val="tx2"/>
                </a:solidFill>
              </a:rPr>
              <a:t>Positive</a:t>
            </a:r>
          </a:p>
          <a:p>
            <a:pPr lvl="2"/>
            <a:r>
              <a:rPr lang="cs-CZ" sz="2400" b="1" dirty="0"/>
              <a:t>Baryum </a:t>
            </a:r>
            <a:r>
              <a:rPr lang="cs-CZ" sz="2400" b="1" dirty="0" err="1"/>
              <a:t>k.l</a:t>
            </a:r>
            <a:r>
              <a:rPr lang="cs-CZ" sz="2400" b="1" dirty="0"/>
              <a:t>.</a:t>
            </a:r>
            <a:r>
              <a:rPr lang="cs-CZ" sz="2400" dirty="0"/>
              <a:t> (BaSO</a:t>
            </a:r>
            <a:r>
              <a:rPr lang="cs-CZ" sz="2400" baseline="-25000" dirty="0"/>
              <a:t>4</a:t>
            </a:r>
            <a:r>
              <a:rPr lang="cs-CZ" sz="2400" dirty="0"/>
              <a:t>) – in CT, </a:t>
            </a:r>
            <a:r>
              <a:rPr lang="cs-CZ" sz="2400" dirty="0" err="1"/>
              <a:t>fluoroscopy</a:t>
            </a:r>
            <a:r>
              <a:rPr lang="cs-CZ" sz="2400" dirty="0"/>
              <a:t>. </a:t>
            </a:r>
            <a:r>
              <a:rPr lang="cs-CZ" sz="2400" dirty="0" err="1"/>
              <a:t>Can</a:t>
            </a:r>
            <a:r>
              <a:rPr lang="cs-CZ" sz="2400" dirty="0"/>
              <a:t> not </a:t>
            </a:r>
            <a:r>
              <a:rPr lang="cs-CZ" sz="2400" dirty="0" err="1"/>
              <a:t>be</a:t>
            </a:r>
            <a:r>
              <a:rPr lang="cs-CZ" sz="2400" dirty="0"/>
              <a:t> </a:t>
            </a:r>
            <a:r>
              <a:rPr lang="cs-CZ" sz="2400" dirty="0" err="1"/>
              <a:t>used</a:t>
            </a:r>
            <a:r>
              <a:rPr lang="cs-CZ" sz="2400" dirty="0"/>
              <a:t> in </a:t>
            </a:r>
            <a:r>
              <a:rPr lang="cs-CZ" sz="2400" dirty="0" err="1"/>
              <a:t>suspected</a:t>
            </a:r>
            <a:r>
              <a:rPr lang="cs-CZ" sz="2400" dirty="0"/>
              <a:t> GIT </a:t>
            </a:r>
            <a:r>
              <a:rPr lang="cs-CZ" sz="2400" dirty="0" err="1"/>
              <a:t>perforation</a:t>
            </a:r>
            <a:r>
              <a:rPr lang="cs-CZ" sz="2400" dirty="0"/>
              <a:t> </a:t>
            </a:r>
          </a:p>
          <a:p>
            <a:pPr lvl="1"/>
            <a:r>
              <a:rPr lang="cs-CZ" sz="2400" i="1" dirty="0">
                <a:solidFill>
                  <a:schemeClr val="tx2"/>
                </a:solidFill>
              </a:rPr>
              <a:t>Negative</a:t>
            </a:r>
            <a:endParaRPr lang="cs-CZ" sz="2400" dirty="0"/>
          </a:p>
          <a:p>
            <a:pPr lvl="2"/>
            <a:r>
              <a:rPr lang="cs-CZ" sz="2400" b="1" dirty="0" err="1"/>
              <a:t>Water</a:t>
            </a:r>
            <a:r>
              <a:rPr lang="cs-CZ" sz="2400" b="1" dirty="0"/>
              <a:t> </a:t>
            </a:r>
            <a:r>
              <a:rPr lang="cs-CZ" sz="2400" dirty="0"/>
              <a:t>– in CT </a:t>
            </a:r>
            <a:r>
              <a:rPr lang="cs-CZ" sz="2400" dirty="0" err="1"/>
              <a:t>for</a:t>
            </a:r>
            <a:r>
              <a:rPr lang="cs-CZ" sz="2400" dirty="0"/>
              <a:t> </a:t>
            </a:r>
            <a:r>
              <a:rPr lang="cs-CZ" sz="2400" dirty="0" err="1"/>
              <a:t>distension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upper</a:t>
            </a:r>
            <a:r>
              <a:rPr lang="cs-CZ" sz="2400" dirty="0"/>
              <a:t> GIT (</a:t>
            </a:r>
            <a:r>
              <a:rPr lang="cs-CZ" sz="2400" dirty="0" err="1"/>
              <a:t>water</a:t>
            </a:r>
            <a:r>
              <a:rPr lang="cs-CZ" sz="2400" dirty="0"/>
              <a:t> </a:t>
            </a:r>
            <a:r>
              <a:rPr lang="cs-CZ" sz="2400" dirty="0" err="1"/>
              <a:t>is</a:t>
            </a:r>
            <a:r>
              <a:rPr lang="cs-CZ" sz="2400" dirty="0"/>
              <a:t> </a:t>
            </a:r>
            <a:r>
              <a:rPr lang="cs-CZ" sz="2400" dirty="0" err="1"/>
              <a:t>absorbed</a:t>
            </a:r>
            <a:r>
              <a:rPr lang="cs-CZ" sz="2400" dirty="0"/>
              <a:t> </a:t>
            </a:r>
            <a:r>
              <a:rPr lang="cs-CZ" sz="2400" dirty="0" err="1"/>
              <a:t>aborally</a:t>
            </a:r>
            <a:r>
              <a:rPr lang="cs-CZ" sz="2400" dirty="0"/>
              <a:t>)</a:t>
            </a:r>
          </a:p>
          <a:p>
            <a:pPr lvl="2"/>
            <a:r>
              <a:rPr lang="cs-CZ" sz="2400" b="1" dirty="0" err="1"/>
              <a:t>Mannitol</a:t>
            </a:r>
            <a:r>
              <a:rPr lang="cs-CZ" sz="2400" dirty="0"/>
              <a:t> – in CT </a:t>
            </a:r>
            <a:r>
              <a:rPr lang="cs-CZ" sz="2400" dirty="0" err="1"/>
              <a:t>for</a:t>
            </a:r>
            <a:r>
              <a:rPr lang="cs-CZ" sz="2400" dirty="0"/>
              <a:t> </a:t>
            </a:r>
            <a:r>
              <a:rPr lang="cs-CZ" sz="2400" dirty="0" err="1"/>
              <a:t>distension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lower</a:t>
            </a:r>
            <a:r>
              <a:rPr lang="cs-CZ" sz="2400" dirty="0"/>
              <a:t> GIT (</a:t>
            </a:r>
            <a:r>
              <a:rPr lang="cs-CZ" sz="2400" dirty="0" err="1"/>
              <a:t>it</a:t>
            </a:r>
            <a:r>
              <a:rPr lang="cs-CZ" sz="2400" dirty="0"/>
              <a:t> </a:t>
            </a:r>
            <a:r>
              <a:rPr lang="cs-CZ" sz="2400" dirty="0" err="1"/>
              <a:t>is</a:t>
            </a:r>
            <a:r>
              <a:rPr lang="cs-CZ" sz="2400" dirty="0"/>
              <a:t> </a:t>
            </a:r>
            <a:r>
              <a:rPr lang="cs-CZ" sz="2400" dirty="0" err="1"/>
              <a:t>hyperosmolar</a:t>
            </a:r>
            <a:r>
              <a:rPr lang="cs-CZ" sz="2400" dirty="0"/>
              <a:t>)</a:t>
            </a:r>
          </a:p>
          <a:p>
            <a:pPr lvl="2"/>
            <a:r>
              <a:rPr lang="cs-CZ" sz="2400" b="1" dirty="0" err="1"/>
              <a:t>Gas</a:t>
            </a:r>
            <a:r>
              <a:rPr lang="cs-CZ" sz="2400" b="1" dirty="0"/>
              <a:t> – CO</a:t>
            </a:r>
            <a:r>
              <a:rPr lang="cs-CZ" sz="2400" b="1" baseline="-25000" dirty="0"/>
              <a:t>2</a:t>
            </a:r>
            <a:r>
              <a:rPr lang="cs-CZ" sz="2400" dirty="0"/>
              <a:t> - in CT </a:t>
            </a:r>
            <a:r>
              <a:rPr lang="cs-CZ" sz="2400" dirty="0" err="1"/>
              <a:t>colonoscopy</a:t>
            </a:r>
            <a:r>
              <a:rPr lang="cs-CZ" sz="2400" dirty="0"/>
              <a:t> (</a:t>
            </a:r>
            <a:r>
              <a:rPr lang="cs-CZ" sz="2400" dirty="0" err="1"/>
              <a:t>administered</a:t>
            </a:r>
            <a:r>
              <a:rPr lang="cs-CZ" sz="2400" dirty="0"/>
              <a:t> </a:t>
            </a:r>
            <a:r>
              <a:rPr lang="cs-CZ" sz="2400" dirty="0" err="1"/>
              <a:t>p.r</a:t>
            </a:r>
            <a:r>
              <a:rPr lang="cs-CZ" sz="2400" dirty="0"/>
              <a:t>.), </a:t>
            </a:r>
            <a:r>
              <a:rPr lang="cs-CZ" sz="2400" dirty="0" err="1"/>
              <a:t>efervescent</a:t>
            </a:r>
            <a:r>
              <a:rPr lang="cs-CZ" sz="2400" dirty="0"/>
              <a:t> </a:t>
            </a:r>
            <a:r>
              <a:rPr lang="cs-CZ" sz="2400" dirty="0" err="1"/>
              <a:t>powder</a:t>
            </a:r>
            <a:r>
              <a:rPr lang="cs-CZ" sz="2400" dirty="0"/>
              <a:t> in </a:t>
            </a:r>
            <a:r>
              <a:rPr lang="cs-CZ" sz="2400" dirty="0" err="1"/>
              <a:t>fluoroscopy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oesophagus</a:t>
            </a:r>
            <a:r>
              <a:rPr lang="cs-CZ" sz="2400" dirty="0"/>
              <a:t> and </a:t>
            </a:r>
            <a:r>
              <a:rPr lang="cs-CZ" sz="2400" dirty="0" err="1"/>
              <a:t>stomach</a:t>
            </a:r>
            <a:r>
              <a:rPr lang="cs-CZ" sz="2400" dirty="0"/>
              <a:t> – </a:t>
            </a:r>
            <a:r>
              <a:rPr lang="cs-CZ" sz="2400" dirty="0" err="1"/>
              <a:t>for</a:t>
            </a:r>
            <a:r>
              <a:rPr lang="cs-CZ" sz="2400" dirty="0"/>
              <a:t> </a:t>
            </a:r>
            <a:r>
              <a:rPr lang="cs-CZ" sz="2400" dirty="0" err="1"/>
              <a:t>distension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13235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8CBB42A-76AF-4504-9C28-0D54D5A6FC2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Diagnostic</a:t>
            </a:r>
            <a:r>
              <a:rPr lang="cs-CZ" dirty="0"/>
              <a:t> </a:t>
            </a:r>
            <a:r>
              <a:rPr lang="cs-CZ" dirty="0" err="1"/>
              <a:t>imaging</a:t>
            </a:r>
            <a:r>
              <a:rPr lang="cs-CZ" dirty="0"/>
              <a:t> </a:t>
            </a:r>
            <a:r>
              <a:rPr lang="cs-CZ" dirty="0" err="1"/>
              <a:t>methods</a:t>
            </a:r>
            <a:r>
              <a:rPr lang="cs-CZ" dirty="0"/>
              <a:t> - </a:t>
            </a:r>
            <a:r>
              <a:rPr lang="cs-CZ" dirty="0" err="1"/>
              <a:t>practice</a:t>
            </a:r>
            <a:r>
              <a:rPr lang="cs-CZ" dirty="0"/>
              <a:t> (aVLDI7X1c)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67A629C6-594C-44CA-8A47-78137BC98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Iodine</a:t>
            </a:r>
            <a:r>
              <a:rPr lang="cs-CZ" dirty="0"/>
              <a:t> </a:t>
            </a:r>
            <a:r>
              <a:rPr lang="cs-CZ" dirty="0" err="1"/>
              <a:t>c.a</a:t>
            </a:r>
            <a:r>
              <a:rPr lang="cs-CZ" dirty="0"/>
              <a:t>. 1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FB29A0E-1B4D-45A3-8750-F2215AFC16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dirty="0"/>
              <a:t>Positive – </a:t>
            </a:r>
            <a:r>
              <a:rPr lang="cs-CZ" sz="2200" b="1" dirty="0" err="1">
                <a:solidFill>
                  <a:schemeClr val="accent2"/>
                </a:solidFill>
              </a:rPr>
              <a:t>iodine</a:t>
            </a:r>
            <a:r>
              <a:rPr lang="cs-CZ" sz="2200" b="1" dirty="0">
                <a:solidFill>
                  <a:schemeClr val="accent2"/>
                </a:solidFill>
              </a:rPr>
              <a:t> </a:t>
            </a:r>
            <a:r>
              <a:rPr lang="cs-CZ" sz="2200" b="1" dirty="0" err="1">
                <a:solidFill>
                  <a:schemeClr val="accent2"/>
                </a:solidFill>
              </a:rPr>
              <a:t>absorbs</a:t>
            </a:r>
            <a:r>
              <a:rPr lang="cs-CZ" sz="2200" b="1" dirty="0">
                <a:solidFill>
                  <a:schemeClr val="accent2"/>
                </a:solidFill>
              </a:rPr>
              <a:t> X </a:t>
            </a:r>
            <a:r>
              <a:rPr lang="cs-CZ" sz="2200" b="1" dirty="0" err="1">
                <a:solidFill>
                  <a:schemeClr val="accent2"/>
                </a:solidFill>
              </a:rPr>
              <a:t>rays</a:t>
            </a:r>
            <a:r>
              <a:rPr lang="cs-CZ" sz="2200" b="1" dirty="0">
                <a:solidFill>
                  <a:schemeClr val="accent2"/>
                </a:solidFill>
              </a:rPr>
              <a:t> </a:t>
            </a:r>
            <a:r>
              <a:rPr lang="cs-CZ" sz="2200" dirty="0"/>
              <a:t>(</a:t>
            </a:r>
            <a:r>
              <a:rPr lang="cs-CZ" sz="2200" dirty="0" err="1"/>
              <a:t>high</a:t>
            </a:r>
            <a:r>
              <a:rPr lang="cs-CZ" sz="2200" dirty="0"/>
              <a:t> </a:t>
            </a:r>
            <a:r>
              <a:rPr lang="cs-CZ" sz="2200" dirty="0" err="1"/>
              <a:t>nucleon</a:t>
            </a:r>
            <a:r>
              <a:rPr lang="cs-CZ" sz="2200" dirty="0"/>
              <a:t> </a:t>
            </a:r>
            <a:r>
              <a:rPr lang="cs-CZ" sz="2200" dirty="0" err="1"/>
              <a:t>number</a:t>
            </a:r>
            <a:r>
              <a:rPr lang="cs-CZ" sz="2200" dirty="0"/>
              <a:t>)</a:t>
            </a:r>
          </a:p>
          <a:p>
            <a:r>
              <a:rPr lang="cs-CZ" sz="2200" b="1" dirty="0" err="1">
                <a:solidFill>
                  <a:schemeClr val="accent2"/>
                </a:solidFill>
              </a:rPr>
              <a:t>Administered</a:t>
            </a:r>
            <a:r>
              <a:rPr lang="cs-CZ" sz="2200" b="1" dirty="0">
                <a:solidFill>
                  <a:schemeClr val="accent2"/>
                </a:solidFill>
              </a:rPr>
              <a:t> </a:t>
            </a:r>
            <a:r>
              <a:rPr lang="cs-CZ" sz="2200" b="1" dirty="0" err="1">
                <a:solidFill>
                  <a:schemeClr val="accent2"/>
                </a:solidFill>
              </a:rPr>
              <a:t>anywere</a:t>
            </a:r>
            <a:r>
              <a:rPr lang="cs-CZ" sz="2200" b="1" dirty="0">
                <a:solidFill>
                  <a:schemeClr val="accent2"/>
                </a:solidFill>
              </a:rPr>
              <a:t>:</a:t>
            </a:r>
            <a:r>
              <a:rPr lang="cs-CZ" sz="2200" dirty="0"/>
              <a:t> </a:t>
            </a:r>
            <a:r>
              <a:rPr lang="cs-CZ" sz="2200" dirty="0" err="1"/>
              <a:t>i.a</a:t>
            </a:r>
            <a:r>
              <a:rPr lang="cs-CZ" sz="2200" dirty="0"/>
              <a:t>., </a:t>
            </a:r>
            <a:r>
              <a:rPr lang="cs-CZ" sz="2200" dirty="0" err="1"/>
              <a:t>i.v</a:t>
            </a:r>
            <a:r>
              <a:rPr lang="cs-CZ" sz="2200" dirty="0"/>
              <a:t>., </a:t>
            </a:r>
            <a:r>
              <a:rPr lang="cs-CZ" sz="2200" dirty="0" err="1"/>
              <a:t>p.o</a:t>
            </a:r>
            <a:r>
              <a:rPr lang="cs-CZ" sz="2200" dirty="0"/>
              <a:t>., </a:t>
            </a:r>
            <a:r>
              <a:rPr lang="cs-CZ" sz="2200" dirty="0" err="1"/>
              <a:t>intravesically</a:t>
            </a:r>
            <a:r>
              <a:rPr lang="cs-CZ" sz="2200" dirty="0"/>
              <a:t>, </a:t>
            </a:r>
            <a:r>
              <a:rPr lang="cs-CZ" sz="2200" dirty="0" err="1"/>
              <a:t>into</a:t>
            </a:r>
            <a:r>
              <a:rPr lang="cs-CZ" sz="2200" dirty="0"/>
              <a:t> </a:t>
            </a:r>
            <a:r>
              <a:rPr lang="cs-CZ" sz="2200" dirty="0" err="1"/>
              <a:t>tubes</a:t>
            </a:r>
            <a:r>
              <a:rPr lang="cs-CZ" sz="2200" dirty="0"/>
              <a:t>, </a:t>
            </a:r>
            <a:r>
              <a:rPr lang="cs-CZ" sz="2200" dirty="0" err="1"/>
              <a:t>drains</a:t>
            </a:r>
            <a:r>
              <a:rPr lang="cs-CZ" sz="2200" dirty="0"/>
              <a:t>, </a:t>
            </a:r>
            <a:r>
              <a:rPr lang="cs-CZ" sz="2200" dirty="0" err="1"/>
              <a:t>fistulas</a:t>
            </a:r>
            <a:r>
              <a:rPr lang="cs-CZ" sz="2200" dirty="0"/>
              <a:t>…</a:t>
            </a:r>
          </a:p>
          <a:p>
            <a:r>
              <a:rPr lang="cs-CZ" sz="2200" dirty="0" err="1"/>
              <a:t>Moves</a:t>
            </a:r>
            <a:r>
              <a:rPr lang="cs-CZ" sz="2200" dirty="0"/>
              <a:t> to </a:t>
            </a:r>
            <a:r>
              <a:rPr lang="cs-CZ" sz="2200" dirty="0" err="1"/>
              <a:t>interstitium</a:t>
            </a:r>
            <a:r>
              <a:rPr lang="cs-CZ" sz="2200" dirty="0"/>
              <a:t>, </a:t>
            </a:r>
            <a:r>
              <a:rPr lang="cs-CZ" sz="2200" dirty="0" err="1"/>
              <a:t>does</a:t>
            </a:r>
            <a:r>
              <a:rPr lang="cs-CZ" sz="2200" dirty="0"/>
              <a:t> not </a:t>
            </a:r>
            <a:r>
              <a:rPr lang="cs-CZ" sz="2200" dirty="0" err="1"/>
              <a:t>move</a:t>
            </a:r>
            <a:r>
              <a:rPr lang="cs-CZ" sz="2200" dirty="0"/>
              <a:t> </a:t>
            </a:r>
            <a:r>
              <a:rPr lang="cs-CZ" sz="2200" dirty="0" err="1"/>
              <a:t>through</a:t>
            </a:r>
            <a:r>
              <a:rPr lang="cs-CZ" sz="2200" dirty="0"/>
              <a:t> </a:t>
            </a:r>
            <a:r>
              <a:rPr lang="cs-CZ" sz="2200" dirty="0" err="1"/>
              <a:t>normal</a:t>
            </a:r>
            <a:r>
              <a:rPr lang="cs-CZ" sz="2200" dirty="0"/>
              <a:t> </a:t>
            </a:r>
            <a:r>
              <a:rPr lang="cs-CZ" sz="2200" dirty="0" err="1"/>
              <a:t>hematoencephalic</a:t>
            </a:r>
            <a:r>
              <a:rPr lang="cs-CZ" sz="2200" dirty="0"/>
              <a:t> </a:t>
            </a:r>
            <a:r>
              <a:rPr lang="cs-CZ" sz="2200" dirty="0" err="1"/>
              <a:t>barrier</a:t>
            </a:r>
            <a:endParaRPr lang="cs-CZ" sz="2200" dirty="0"/>
          </a:p>
          <a:p>
            <a:r>
              <a:rPr lang="cs-CZ" sz="2200" dirty="0" err="1"/>
              <a:t>Mostly</a:t>
            </a:r>
            <a:r>
              <a:rPr lang="cs-CZ" sz="2200" dirty="0"/>
              <a:t> </a:t>
            </a:r>
            <a:r>
              <a:rPr lang="cs-CZ" sz="2200" b="1" dirty="0" err="1">
                <a:solidFill>
                  <a:schemeClr val="accent2"/>
                </a:solidFill>
              </a:rPr>
              <a:t>eliminated</a:t>
            </a:r>
            <a:r>
              <a:rPr lang="cs-CZ" sz="2200" dirty="0"/>
              <a:t> </a:t>
            </a:r>
            <a:r>
              <a:rPr lang="cs-CZ" sz="2200" b="1" dirty="0">
                <a:solidFill>
                  <a:schemeClr val="accent2"/>
                </a:solidFill>
              </a:rPr>
              <a:t>by </a:t>
            </a:r>
            <a:r>
              <a:rPr lang="cs-CZ" sz="2200" b="1" dirty="0" err="1">
                <a:solidFill>
                  <a:schemeClr val="accent2"/>
                </a:solidFill>
              </a:rPr>
              <a:t>kidneys</a:t>
            </a:r>
            <a:r>
              <a:rPr lang="cs-CZ" sz="2200" b="1" dirty="0">
                <a:solidFill>
                  <a:schemeClr val="accent2"/>
                </a:solidFill>
              </a:rPr>
              <a:t> </a:t>
            </a:r>
            <a:r>
              <a:rPr lang="cs-CZ" sz="2200" dirty="0"/>
              <a:t>(</a:t>
            </a:r>
            <a:r>
              <a:rPr lang="cs-CZ" sz="2200" dirty="0" err="1"/>
              <a:t>normally</a:t>
            </a:r>
            <a:r>
              <a:rPr lang="cs-CZ" sz="2200" dirty="0"/>
              <a:t> in cca 2h), </a:t>
            </a:r>
            <a:r>
              <a:rPr lang="cs-CZ" sz="2200" dirty="0" err="1"/>
              <a:t>elimination</a:t>
            </a:r>
            <a:r>
              <a:rPr lang="cs-CZ" sz="2200" dirty="0"/>
              <a:t> </a:t>
            </a:r>
            <a:r>
              <a:rPr lang="cs-CZ" sz="2200" dirty="0" err="1"/>
              <a:t>depends</a:t>
            </a:r>
            <a:r>
              <a:rPr lang="cs-CZ" sz="2200" dirty="0"/>
              <a:t> on </a:t>
            </a:r>
            <a:r>
              <a:rPr lang="cs-CZ" sz="2200" dirty="0" err="1"/>
              <a:t>glomerular</a:t>
            </a:r>
            <a:r>
              <a:rPr lang="cs-CZ" sz="2200" dirty="0"/>
              <a:t> </a:t>
            </a:r>
            <a:r>
              <a:rPr lang="cs-CZ" sz="2200" dirty="0" err="1"/>
              <a:t>filtration</a:t>
            </a:r>
            <a:r>
              <a:rPr lang="cs-CZ" sz="2200" dirty="0"/>
              <a:t>, </a:t>
            </a:r>
            <a:r>
              <a:rPr lang="cs-CZ" sz="2200" dirty="0" err="1"/>
              <a:t>critical</a:t>
            </a:r>
            <a:r>
              <a:rPr lang="cs-CZ" sz="2200" dirty="0"/>
              <a:t> </a:t>
            </a:r>
            <a:r>
              <a:rPr lang="cs-CZ" sz="2200" dirty="0" err="1"/>
              <a:t>for</a:t>
            </a:r>
            <a:r>
              <a:rPr lang="cs-CZ" sz="2200" dirty="0"/>
              <a:t> </a:t>
            </a:r>
            <a:r>
              <a:rPr lang="cs-CZ" sz="2200" dirty="0" err="1"/>
              <a:t>adverse</a:t>
            </a:r>
            <a:r>
              <a:rPr lang="cs-CZ" sz="2200" dirty="0"/>
              <a:t> </a:t>
            </a:r>
            <a:r>
              <a:rPr lang="cs-CZ" sz="2200" dirty="0" err="1"/>
              <a:t>reaction</a:t>
            </a:r>
            <a:r>
              <a:rPr lang="cs-CZ" sz="2200" dirty="0"/>
              <a:t> to </a:t>
            </a:r>
            <a:r>
              <a:rPr lang="cs-CZ" sz="2200" dirty="0" err="1"/>
              <a:t>kidney</a:t>
            </a:r>
            <a:r>
              <a:rPr lang="cs-CZ" sz="2200" dirty="0"/>
              <a:t> </a:t>
            </a:r>
            <a:r>
              <a:rPr lang="cs-CZ" sz="2200" dirty="0" err="1"/>
              <a:t>function</a:t>
            </a:r>
            <a:r>
              <a:rPr lang="cs-CZ" sz="2200" dirty="0"/>
              <a:t> </a:t>
            </a:r>
            <a:r>
              <a:rPr lang="cs-CZ" sz="2200" dirty="0" err="1"/>
              <a:t>is</a:t>
            </a:r>
            <a:r>
              <a:rPr lang="cs-CZ" sz="2200" dirty="0"/>
              <a:t> </a:t>
            </a:r>
            <a:r>
              <a:rPr lang="cs-CZ" sz="2200" dirty="0" err="1"/>
              <a:t>the</a:t>
            </a:r>
            <a:r>
              <a:rPr lang="cs-CZ" sz="2200" dirty="0"/>
              <a:t> </a:t>
            </a:r>
            <a:r>
              <a:rPr lang="cs-CZ" sz="2200" dirty="0" err="1"/>
              <a:t>first</a:t>
            </a:r>
            <a:r>
              <a:rPr lang="cs-CZ" sz="2200" dirty="0"/>
              <a:t> </a:t>
            </a:r>
            <a:r>
              <a:rPr lang="cs-CZ" sz="2200" dirty="0" err="1"/>
              <a:t>pass</a:t>
            </a:r>
            <a:r>
              <a:rPr lang="cs-CZ" sz="2200" dirty="0"/>
              <a:t> </a:t>
            </a:r>
            <a:r>
              <a:rPr lang="cs-CZ" sz="2200" dirty="0" err="1"/>
              <a:t>through</a:t>
            </a:r>
            <a:r>
              <a:rPr lang="cs-CZ" sz="2200" dirty="0"/>
              <a:t> </a:t>
            </a:r>
            <a:r>
              <a:rPr lang="cs-CZ" sz="2200" dirty="0" err="1"/>
              <a:t>kidneys</a:t>
            </a:r>
            <a:r>
              <a:rPr lang="cs-CZ" sz="2200" dirty="0"/>
              <a:t>, </a:t>
            </a:r>
            <a:r>
              <a:rPr lang="cs-CZ" sz="2200" dirty="0" err="1"/>
              <a:t>they</a:t>
            </a:r>
            <a:r>
              <a:rPr lang="cs-CZ" sz="2200" dirty="0"/>
              <a:t> </a:t>
            </a:r>
            <a:r>
              <a:rPr lang="cs-CZ" sz="2200" dirty="0" err="1"/>
              <a:t>can</a:t>
            </a:r>
            <a:r>
              <a:rPr lang="cs-CZ" sz="2200" dirty="0"/>
              <a:t> </a:t>
            </a:r>
            <a:r>
              <a:rPr lang="cs-CZ" sz="2200" dirty="0" err="1"/>
              <a:t>removed</a:t>
            </a:r>
            <a:r>
              <a:rPr lang="cs-CZ" sz="2200" dirty="0"/>
              <a:t> by </a:t>
            </a:r>
            <a:r>
              <a:rPr lang="cs-CZ" sz="2200" dirty="0" err="1"/>
              <a:t>dialysis</a:t>
            </a:r>
            <a:endParaRPr lang="cs-CZ" sz="2200" dirty="0"/>
          </a:p>
          <a:p>
            <a:r>
              <a:rPr lang="cs-CZ" sz="2200" dirty="0" err="1"/>
              <a:t>Now</a:t>
            </a:r>
            <a:r>
              <a:rPr lang="cs-CZ" sz="2200" dirty="0"/>
              <a:t> </a:t>
            </a:r>
            <a:r>
              <a:rPr lang="cs-CZ" sz="2200" dirty="0" err="1"/>
              <a:t>only</a:t>
            </a:r>
            <a:r>
              <a:rPr lang="cs-CZ" sz="2200" dirty="0"/>
              <a:t> non-</a:t>
            </a:r>
            <a:r>
              <a:rPr lang="cs-CZ" sz="2200" dirty="0" err="1"/>
              <a:t>ionic</a:t>
            </a:r>
            <a:r>
              <a:rPr lang="cs-CZ" sz="2200" dirty="0"/>
              <a:t> </a:t>
            </a:r>
            <a:r>
              <a:rPr lang="cs-CZ" sz="2200" dirty="0" err="1"/>
              <a:t>c.a</a:t>
            </a:r>
            <a:r>
              <a:rPr lang="cs-CZ" sz="2200" dirty="0"/>
              <a:t>. </a:t>
            </a:r>
            <a:r>
              <a:rPr lang="cs-CZ" sz="2200" dirty="0" err="1"/>
              <a:t>used</a:t>
            </a:r>
            <a:r>
              <a:rPr lang="cs-CZ" sz="2200" dirty="0"/>
              <a:t> </a:t>
            </a:r>
          </a:p>
          <a:p>
            <a:r>
              <a:rPr lang="cs-CZ" sz="2200" dirty="0" err="1"/>
              <a:t>Main</a:t>
            </a:r>
            <a:r>
              <a:rPr lang="cs-CZ" sz="2200" dirty="0"/>
              <a:t> </a:t>
            </a:r>
            <a:r>
              <a:rPr lang="cs-CZ" sz="2200" dirty="0" err="1"/>
              <a:t>characteristics</a:t>
            </a:r>
            <a:r>
              <a:rPr lang="cs-CZ" sz="2200" dirty="0"/>
              <a:t> </a:t>
            </a:r>
            <a:r>
              <a:rPr lang="cs-CZ" sz="2200" dirty="0" err="1"/>
              <a:t>of</a:t>
            </a:r>
            <a:r>
              <a:rPr lang="cs-CZ" sz="2200" dirty="0"/>
              <a:t> </a:t>
            </a:r>
            <a:r>
              <a:rPr lang="cs-CZ" sz="2200" dirty="0" err="1"/>
              <a:t>iodine</a:t>
            </a:r>
            <a:r>
              <a:rPr lang="cs-CZ" sz="2200" dirty="0"/>
              <a:t> </a:t>
            </a:r>
            <a:r>
              <a:rPr lang="cs-CZ" sz="2200" dirty="0" err="1"/>
              <a:t>c.a</a:t>
            </a:r>
            <a:r>
              <a:rPr lang="cs-CZ" sz="2200" dirty="0"/>
              <a:t>. – </a:t>
            </a:r>
            <a:r>
              <a:rPr lang="cs-CZ" sz="2200" b="1" dirty="0" err="1"/>
              <a:t>concentration</a:t>
            </a:r>
            <a:r>
              <a:rPr lang="cs-CZ" sz="2200" b="1" dirty="0"/>
              <a:t>, osmolality, </a:t>
            </a:r>
            <a:r>
              <a:rPr lang="cs-CZ" sz="2200" b="1" dirty="0" err="1"/>
              <a:t>viscosity</a:t>
            </a:r>
            <a:endParaRPr lang="cs-CZ" sz="2200" b="1" dirty="0"/>
          </a:p>
        </p:txBody>
      </p:sp>
    </p:spTree>
    <p:extLst>
      <p:ext uri="{BB962C8B-B14F-4D97-AF65-F5344CB8AC3E}">
        <p14:creationId xmlns:p14="http://schemas.microsoft.com/office/powerpoint/2010/main" val="28081131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8CBB42A-76AF-4504-9C28-0D54D5A6FC2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Diagnostic</a:t>
            </a:r>
            <a:r>
              <a:rPr lang="cs-CZ" dirty="0"/>
              <a:t> </a:t>
            </a:r>
            <a:r>
              <a:rPr lang="cs-CZ" dirty="0" err="1"/>
              <a:t>imaging</a:t>
            </a:r>
            <a:r>
              <a:rPr lang="cs-CZ" dirty="0"/>
              <a:t> </a:t>
            </a:r>
            <a:r>
              <a:rPr lang="cs-CZ" dirty="0" err="1"/>
              <a:t>methods</a:t>
            </a:r>
            <a:r>
              <a:rPr lang="cs-CZ" dirty="0"/>
              <a:t> - </a:t>
            </a:r>
            <a:r>
              <a:rPr lang="cs-CZ" dirty="0" err="1"/>
              <a:t>practice</a:t>
            </a:r>
            <a:r>
              <a:rPr lang="cs-CZ" dirty="0"/>
              <a:t> (aVLDI7X1c)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67A629C6-594C-44CA-8A47-78137BC98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Iodine</a:t>
            </a:r>
            <a:r>
              <a:rPr lang="cs-CZ" dirty="0"/>
              <a:t> </a:t>
            </a:r>
            <a:r>
              <a:rPr lang="cs-CZ" dirty="0" err="1"/>
              <a:t>c.a</a:t>
            </a:r>
            <a:r>
              <a:rPr lang="cs-CZ" dirty="0"/>
              <a:t>. 2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FB29A0E-1B4D-45A3-8750-F2215AFC16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b="1" dirty="0" err="1">
                <a:solidFill>
                  <a:schemeClr val="accent2"/>
                </a:solidFill>
              </a:rPr>
              <a:t>Adverse</a:t>
            </a:r>
            <a:r>
              <a:rPr lang="cs-CZ" sz="2000" b="1" dirty="0">
                <a:solidFill>
                  <a:schemeClr val="accent2"/>
                </a:solidFill>
              </a:rPr>
              <a:t> </a:t>
            </a:r>
            <a:r>
              <a:rPr lang="cs-CZ" sz="2000" b="1" dirty="0" err="1">
                <a:solidFill>
                  <a:schemeClr val="accent2"/>
                </a:solidFill>
              </a:rPr>
              <a:t>effects</a:t>
            </a:r>
            <a:endParaRPr lang="cs-CZ" sz="2000" b="1" dirty="0">
              <a:solidFill>
                <a:schemeClr val="accent2"/>
              </a:solidFill>
            </a:endParaRPr>
          </a:p>
          <a:p>
            <a:pPr lvl="1"/>
            <a:r>
              <a:rPr lang="cs-CZ" b="1" dirty="0" err="1"/>
              <a:t>Acute</a:t>
            </a:r>
            <a:r>
              <a:rPr lang="cs-CZ" b="1" dirty="0"/>
              <a:t> </a:t>
            </a:r>
            <a:r>
              <a:rPr lang="cs-CZ" b="1" dirty="0" err="1"/>
              <a:t>adverse</a:t>
            </a:r>
            <a:r>
              <a:rPr lang="cs-CZ" b="1" dirty="0"/>
              <a:t> </a:t>
            </a:r>
            <a:r>
              <a:rPr lang="cs-CZ" b="1" dirty="0" err="1"/>
              <a:t>reaction</a:t>
            </a:r>
            <a:r>
              <a:rPr lang="cs-CZ" b="1" dirty="0"/>
              <a:t> </a:t>
            </a:r>
            <a:r>
              <a:rPr lang="cs-CZ" dirty="0"/>
              <a:t>– </a:t>
            </a:r>
            <a:r>
              <a:rPr lang="cs-CZ" dirty="0" err="1"/>
              <a:t>different</a:t>
            </a:r>
            <a:r>
              <a:rPr lang="cs-CZ" dirty="0"/>
              <a:t> </a:t>
            </a:r>
            <a:r>
              <a:rPr lang="cs-CZ" dirty="0" err="1"/>
              <a:t>types</a:t>
            </a:r>
            <a:r>
              <a:rPr lang="cs-CZ" dirty="0"/>
              <a:t> (</a:t>
            </a:r>
            <a:r>
              <a:rPr lang="cs-CZ" dirty="0" err="1"/>
              <a:t>allergic</a:t>
            </a:r>
            <a:r>
              <a:rPr lang="cs-CZ" dirty="0"/>
              <a:t>, </a:t>
            </a:r>
            <a:r>
              <a:rPr lang="cs-CZ" dirty="0" err="1"/>
              <a:t>alergoid</a:t>
            </a:r>
            <a:r>
              <a:rPr lang="cs-CZ" dirty="0"/>
              <a:t>, </a:t>
            </a:r>
            <a:r>
              <a:rPr lang="cs-CZ" dirty="0" err="1"/>
              <a:t>chemotoxic</a:t>
            </a:r>
            <a:r>
              <a:rPr lang="cs-CZ" dirty="0"/>
              <a:t>…) </a:t>
            </a:r>
          </a:p>
          <a:p>
            <a:pPr lvl="2"/>
            <a:r>
              <a:rPr lang="cs-CZ" sz="2000" dirty="0" err="1"/>
              <a:t>Different</a:t>
            </a:r>
            <a:r>
              <a:rPr lang="cs-CZ" sz="2000" dirty="0"/>
              <a:t> </a:t>
            </a:r>
            <a:r>
              <a:rPr lang="cs-CZ" sz="2000" dirty="0" err="1"/>
              <a:t>severity</a:t>
            </a:r>
            <a:r>
              <a:rPr lang="cs-CZ" sz="2000" dirty="0"/>
              <a:t>: nauzea, </a:t>
            </a:r>
            <a:r>
              <a:rPr lang="cs-CZ" sz="2000" dirty="0" err="1"/>
              <a:t>vomiting</a:t>
            </a:r>
            <a:r>
              <a:rPr lang="cs-CZ" sz="2000" dirty="0"/>
              <a:t>, </a:t>
            </a:r>
            <a:r>
              <a:rPr lang="cs-CZ" sz="2000" dirty="0" err="1"/>
              <a:t>erythema</a:t>
            </a:r>
            <a:r>
              <a:rPr lang="cs-CZ" sz="2000" dirty="0"/>
              <a:t>, </a:t>
            </a:r>
            <a:r>
              <a:rPr lang="cs-CZ" sz="2000" dirty="0" err="1"/>
              <a:t>urticaria</a:t>
            </a:r>
            <a:r>
              <a:rPr lang="cs-CZ" sz="2000" dirty="0"/>
              <a:t>, </a:t>
            </a:r>
            <a:r>
              <a:rPr lang="cs-CZ" sz="2000" dirty="0" err="1"/>
              <a:t>seizures</a:t>
            </a:r>
            <a:r>
              <a:rPr lang="cs-CZ" sz="2000" dirty="0"/>
              <a:t>, </a:t>
            </a:r>
            <a:r>
              <a:rPr lang="cs-CZ" sz="2000" dirty="0" err="1"/>
              <a:t>arrythmias</a:t>
            </a:r>
            <a:r>
              <a:rPr lang="cs-CZ" sz="2000" dirty="0"/>
              <a:t>, </a:t>
            </a:r>
            <a:r>
              <a:rPr lang="cs-CZ" sz="2000" dirty="0" err="1"/>
              <a:t>anaphylaxis</a:t>
            </a:r>
            <a:r>
              <a:rPr lang="cs-CZ" sz="2000" dirty="0"/>
              <a:t>…</a:t>
            </a:r>
          </a:p>
          <a:p>
            <a:pPr lvl="1"/>
            <a:r>
              <a:rPr lang="cs-CZ" b="1" dirty="0"/>
              <a:t>Post </a:t>
            </a:r>
            <a:r>
              <a:rPr lang="cs-CZ" b="1" dirty="0" err="1"/>
              <a:t>contrast</a:t>
            </a:r>
            <a:r>
              <a:rPr lang="cs-CZ" b="1" dirty="0"/>
              <a:t> </a:t>
            </a:r>
            <a:r>
              <a:rPr lang="cs-CZ" b="1" dirty="0" err="1"/>
              <a:t>acute</a:t>
            </a:r>
            <a:r>
              <a:rPr lang="cs-CZ" b="1" dirty="0"/>
              <a:t> </a:t>
            </a:r>
            <a:r>
              <a:rPr lang="cs-CZ" b="1" dirty="0" err="1"/>
              <a:t>kidney</a:t>
            </a:r>
            <a:r>
              <a:rPr lang="cs-CZ" b="1" dirty="0"/>
              <a:t> </a:t>
            </a:r>
            <a:r>
              <a:rPr lang="cs-CZ" b="1" dirty="0" err="1"/>
              <a:t>injury</a:t>
            </a:r>
            <a:endParaRPr lang="cs-CZ" b="1" dirty="0"/>
          </a:p>
          <a:p>
            <a:pPr lvl="2"/>
            <a:r>
              <a:rPr lang="cs-CZ" sz="2000" dirty="0"/>
              <a:t>= </a:t>
            </a:r>
            <a:r>
              <a:rPr lang="cs-CZ" sz="2000" dirty="0" err="1"/>
              <a:t>increase</a:t>
            </a:r>
            <a:r>
              <a:rPr lang="cs-CZ" sz="2000" dirty="0"/>
              <a:t>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/>
              <a:t>serum</a:t>
            </a:r>
            <a:r>
              <a:rPr lang="cs-CZ" sz="2000" dirty="0"/>
              <a:t> </a:t>
            </a:r>
            <a:r>
              <a:rPr lang="cs-CZ" sz="2000" dirty="0" err="1"/>
              <a:t>creatinin</a:t>
            </a:r>
            <a:r>
              <a:rPr lang="cs-CZ" sz="2000" dirty="0"/>
              <a:t> by more </a:t>
            </a:r>
            <a:r>
              <a:rPr lang="cs-CZ" sz="2000" dirty="0" err="1"/>
              <a:t>than</a:t>
            </a:r>
            <a:r>
              <a:rPr lang="cs-CZ" sz="2000" dirty="0"/>
              <a:t> 26,5 </a:t>
            </a:r>
            <a:r>
              <a:rPr lang="cs-CZ" sz="2000" dirty="0" err="1"/>
              <a:t>umol</a:t>
            </a:r>
            <a:r>
              <a:rPr lang="cs-CZ" sz="2000" dirty="0"/>
              <a:t>/l 48-72h </a:t>
            </a:r>
            <a:r>
              <a:rPr lang="cs-CZ" sz="2000" dirty="0" err="1"/>
              <a:t>after</a:t>
            </a:r>
            <a:r>
              <a:rPr lang="cs-CZ" sz="2000" dirty="0"/>
              <a:t> </a:t>
            </a:r>
            <a:r>
              <a:rPr lang="cs-CZ" sz="2000" dirty="0" err="1"/>
              <a:t>administration</a:t>
            </a:r>
            <a:r>
              <a:rPr lang="cs-CZ" sz="2000" dirty="0"/>
              <a:t>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/>
              <a:t>c.a</a:t>
            </a:r>
            <a:r>
              <a:rPr lang="cs-CZ" sz="2000" dirty="0"/>
              <a:t>., many </a:t>
            </a:r>
            <a:r>
              <a:rPr lang="cs-CZ" sz="2000" dirty="0" err="1"/>
              <a:t>different</a:t>
            </a:r>
            <a:r>
              <a:rPr lang="cs-CZ" sz="2000" dirty="0"/>
              <a:t> </a:t>
            </a:r>
            <a:r>
              <a:rPr lang="cs-CZ" sz="2000" dirty="0" err="1"/>
              <a:t>factors</a:t>
            </a:r>
            <a:endParaRPr lang="cs-CZ" sz="2000" dirty="0"/>
          </a:p>
          <a:p>
            <a:r>
              <a:rPr lang="cs-CZ" sz="2000" b="1" dirty="0" err="1">
                <a:solidFill>
                  <a:schemeClr val="accent2"/>
                </a:solidFill>
              </a:rPr>
              <a:t>Contraidications</a:t>
            </a:r>
            <a:r>
              <a:rPr lang="cs-CZ" sz="2000" dirty="0"/>
              <a:t> </a:t>
            </a:r>
            <a:r>
              <a:rPr lang="cs-CZ" sz="2000" i="1" dirty="0"/>
              <a:t>are </a:t>
            </a:r>
            <a:r>
              <a:rPr lang="cs-CZ" sz="2000" b="1" i="1" dirty="0" err="1">
                <a:solidFill>
                  <a:schemeClr val="accent2"/>
                </a:solidFill>
              </a:rPr>
              <a:t>relative</a:t>
            </a:r>
            <a:r>
              <a:rPr lang="cs-CZ" sz="2000" b="1" i="1" dirty="0"/>
              <a:t> </a:t>
            </a:r>
            <a:r>
              <a:rPr lang="cs-CZ" sz="2000" dirty="0"/>
              <a:t>– </a:t>
            </a:r>
            <a:r>
              <a:rPr lang="cs-CZ" sz="2000" dirty="0" err="1"/>
              <a:t>considering</a:t>
            </a:r>
            <a:r>
              <a:rPr lang="cs-CZ" sz="2000" dirty="0"/>
              <a:t> risk/benefit</a:t>
            </a:r>
          </a:p>
          <a:p>
            <a:pPr lvl="1"/>
            <a:r>
              <a:rPr lang="cs-CZ" b="1" dirty="0" err="1"/>
              <a:t>Alergic</a:t>
            </a:r>
            <a:r>
              <a:rPr lang="cs-CZ" b="1" dirty="0"/>
              <a:t> </a:t>
            </a:r>
            <a:r>
              <a:rPr lang="cs-CZ" b="1" dirty="0" err="1"/>
              <a:t>reaction</a:t>
            </a:r>
            <a:r>
              <a:rPr lang="cs-CZ" b="1" dirty="0"/>
              <a:t> to </a:t>
            </a:r>
            <a:r>
              <a:rPr lang="cs-CZ" b="1" dirty="0" err="1"/>
              <a:t>iodine</a:t>
            </a:r>
            <a:r>
              <a:rPr lang="cs-CZ" b="1" dirty="0"/>
              <a:t> </a:t>
            </a:r>
            <a:r>
              <a:rPr lang="cs-CZ" b="1" dirty="0" err="1"/>
              <a:t>c.a</a:t>
            </a:r>
            <a:r>
              <a:rPr lang="cs-CZ" b="1" dirty="0"/>
              <a:t>. in </a:t>
            </a:r>
            <a:r>
              <a:rPr lang="cs-CZ" b="1" dirty="0" err="1"/>
              <a:t>personal</a:t>
            </a:r>
            <a:r>
              <a:rPr lang="cs-CZ" b="1" dirty="0"/>
              <a:t> </a:t>
            </a:r>
            <a:r>
              <a:rPr lang="cs-CZ" b="1" dirty="0" err="1"/>
              <a:t>history</a:t>
            </a:r>
            <a:endParaRPr lang="cs-CZ" b="1" dirty="0"/>
          </a:p>
          <a:p>
            <a:pPr lvl="1"/>
            <a:r>
              <a:rPr lang="cs-CZ" b="1" dirty="0" err="1"/>
              <a:t>Renal</a:t>
            </a:r>
            <a:r>
              <a:rPr lang="cs-CZ" b="1" dirty="0"/>
              <a:t> </a:t>
            </a:r>
            <a:r>
              <a:rPr lang="cs-CZ" b="1" dirty="0" err="1"/>
              <a:t>failure</a:t>
            </a:r>
            <a:endParaRPr lang="cs-CZ" b="1" dirty="0"/>
          </a:p>
          <a:p>
            <a:pPr lvl="1"/>
            <a:r>
              <a:rPr lang="cs-CZ" b="1" dirty="0" err="1"/>
              <a:t>Metformin</a:t>
            </a:r>
            <a:r>
              <a:rPr lang="cs-CZ" dirty="0"/>
              <a:t> – </a:t>
            </a:r>
            <a:r>
              <a:rPr lang="cs-CZ" dirty="0" err="1"/>
              <a:t>when</a:t>
            </a:r>
            <a:r>
              <a:rPr lang="cs-CZ" dirty="0"/>
              <a:t> </a:t>
            </a:r>
            <a:r>
              <a:rPr lang="cs-CZ" dirty="0" err="1"/>
              <a:t>renal</a:t>
            </a:r>
            <a:r>
              <a:rPr lang="cs-CZ" dirty="0"/>
              <a:t> </a:t>
            </a:r>
            <a:r>
              <a:rPr lang="cs-CZ" dirty="0" err="1"/>
              <a:t>function</a:t>
            </a:r>
            <a:r>
              <a:rPr lang="cs-CZ" dirty="0"/>
              <a:t> </a:t>
            </a:r>
            <a:r>
              <a:rPr lang="cs-CZ" dirty="0" err="1"/>
              <a:t>decreases</a:t>
            </a:r>
            <a:r>
              <a:rPr lang="cs-CZ" dirty="0"/>
              <a:t>, </a:t>
            </a:r>
            <a:r>
              <a:rPr lang="cs-CZ" dirty="0" err="1"/>
              <a:t>metformin</a:t>
            </a:r>
            <a:r>
              <a:rPr lang="cs-CZ" dirty="0"/>
              <a:t> </a:t>
            </a:r>
            <a:r>
              <a:rPr lang="cs-CZ" dirty="0" err="1"/>
              <a:t>excretion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impeded</a:t>
            </a:r>
            <a:r>
              <a:rPr lang="cs-CZ" dirty="0"/>
              <a:t> and </a:t>
            </a:r>
            <a:r>
              <a:rPr lang="cs-CZ" dirty="0" err="1"/>
              <a:t>can</a:t>
            </a:r>
            <a:r>
              <a:rPr lang="cs-CZ" dirty="0"/>
              <a:t> cause </a:t>
            </a:r>
            <a:r>
              <a:rPr lang="cs-CZ" dirty="0" err="1"/>
              <a:t>lactic</a:t>
            </a:r>
            <a:r>
              <a:rPr lang="cs-CZ" dirty="0"/>
              <a:t> </a:t>
            </a:r>
            <a:r>
              <a:rPr lang="cs-CZ" dirty="0" err="1"/>
              <a:t>acidosis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49594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8CBB42A-76AF-4504-9C28-0D54D5A6FC2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Diagnostic</a:t>
            </a:r>
            <a:r>
              <a:rPr lang="cs-CZ" dirty="0"/>
              <a:t> </a:t>
            </a:r>
            <a:r>
              <a:rPr lang="cs-CZ" dirty="0" err="1"/>
              <a:t>imaging</a:t>
            </a:r>
            <a:r>
              <a:rPr lang="cs-CZ" dirty="0"/>
              <a:t> </a:t>
            </a:r>
            <a:r>
              <a:rPr lang="cs-CZ" dirty="0" err="1"/>
              <a:t>methods</a:t>
            </a:r>
            <a:r>
              <a:rPr lang="cs-CZ" dirty="0"/>
              <a:t> - </a:t>
            </a:r>
            <a:r>
              <a:rPr lang="cs-CZ" dirty="0" err="1"/>
              <a:t>practice</a:t>
            </a:r>
            <a:r>
              <a:rPr lang="cs-CZ" dirty="0"/>
              <a:t> (aVLDI7X1c)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67A629C6-594C-44CA-8A47-78137BC98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Contrast</a:t>
            </a:r>
            <a:r>
              <a:rPr lang="cs-CZ" dirty="0"/>
              <a:t> </a:t>
            </a:r>
            <a:r>
              <a:rPr lang="cs-CZ" dirty="0" err="1"/>
              <a:t>agents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MRI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FB29A0E-1B4D-45A3-8750-F2215AFC16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 err="1">
                <a:solidFill>
                  <a:schemeClr val="tx2"/>
                </a:solidFill>
              </a:rPr>
              <a:t>I.v</a:t>
            </a:r>
            <a:r>
              <a:rPr lang="cs-CZ" sz="2400" b="1" dirty="0">
                <a:solidFill>
                  <a:schemeClr val="tx2"/>
                </a:solidFill>
              </a:rPr>
              <a:t>. </a:t>
            </a:r>
          </a:p>
          <a:p>
            <a:pPr lvl="1"/>
            <a:r>
              <a:rPr lang="cs-CZ" sz="2800" b="1" dirty="0">
                <a:solidFill>
                  <a:schemeClr val="accent2"/>
                </a:solidFill>
              </a:rPr>
              <a:t>Gadolinium </a:t>
            </a:r>
            <a:r>
              <a:rPr lang="cs-CZ" sz="2800" b="1" dirty="0" err="1">
                <a:solidFill>
                  <a:schemeClr val="accent2"/>
                </a:solidFill>
              </a:rPr>
              <a:t>c.a</a:t>
            </a:r>
            <a:r>
              <a:rPr lang="cs-CZ" sz="2800" b="1" dirty="0">
                <a:solidFill>
                  <a:schemeClr val="accent2"/>
                </a:solidFill>
              </a:rPr>
              <a:t>. </a:t>
            </a:r>
            <a:endParaRPr lang="cs-CZ" sz="2400" dirty="0"/>
          </a:p>
          <a:p>
            <a:r>
              <a:rPr lang="cs-CZ" sz="2000" b="1" dirty="0" err="1">
                <a:solidFill>
                  <a:schemeClr val="tx2"/>
                </a:solidFill>
              </a:rPr>
              <a:t>P.o</a:t>
            </a:r>
            <a:r>
              <a:rPr lang="cs-CZ" sz="2000" b="1" dirty="0">
                <a:solidFill>
                  <a:schemeClr val="tx2"/>
                </a:solidFill>
              </a:rPr>
              <a:t>. </a:t>
            </a:r>
          </a:p>
          <a:p>
            <a:pPr lvl="1"/>
            <a:r>
              <a:rPr lang="cs-CZ" b="1" dirty="0" err="1"/>
              <a:t>Blueberry</a:t>
            </a:r>
            <a:r>
              <a:rPr lang="cs-CZ" b="1" dirty="0"/>
              <a:t>/</a:t>
            </a:r>
            <a:r>
              <a:rPr lang="cs-CZ" b="1" dirty="0" err="1"/>
              <a:t>pineapple</a:t>
            </a:r>
            <a:r>
              <a:rPr lang="cs-CZ" b="1" dirty="0"/>
              <a:t> </a:t>
            </a:r>
            <a:r>
              <a:rPr lang="cs-CZ" b="1" dirty="0" err="1"/>
              <a:t>juice</a:t>
            </a:r>
            <a:r>
              <a:rPr lang="cs-CZ" b="1" dirty="0"/>
              <a:t> </a:t>
            </a:r>
          </a:p>
          <a:p>
            <a:pPr lvl="2"/>
            <a:r>
              <a:rPr lang="cs-CZ" sz="2000" dirty="0"/>
              <a:t>Negative </a:t>
            </a:r>
            <a:r>
              <a:rPr lang="cs-CZ" sz="2000" dirty="0" err="1"/>
              <a:t>contrast</a:t>
            </a:r>
            <a:r>
              <a:rPr lang="cs-CZ" sz="2000" dirty="0"/>
              <a:t> -  Negative </a:t>
            </a:r>
            <a:r>
              <a:rPr lang="cs-CZ" sz="2000" dirty="0" err="1"/>
              <a:t>contrast</a:t>
            </a:r>
            <a:r>
              <a:rPr lang="cs-CZ" sz="2000" dirty="0"/>
              <a:t> in MRCP to </a:t>
            </a:r>
            <a:r>
              <a:rPr lang="cs-CZ" sz="2000" dirty="0" err="1"/>
              <a:t>cancel</a:t>
            </a:r>
            <a:r>
              <a:rPr lang="cs-CZ" sz="2000" dirty="0"/>
              <a:t> </a:t>
            </a:r>
            <a:r>
              <a:rPr lang="cs-CZ" sz="2000" dirty="0" err="1"/>
              <a:t>artifacts</a:t>
            </a:r>
            <a:r>
              <a:rPr lang="cs-CZ" sz="2000" dirty="0"/>
              <a:t> </a:t>
            </a:r>
            <a:r>
              <a:rPr lang="cs-CZ" sz="2000" dirty="0" err="1"/>
              <a:t>from</a:t>
            </a:r>
            <a:r>
              <a:rPr lang="cs-CZ" sz="2000" dirty="0"/>
              <a:t> </a:t>
            </a:r>
            <a:r>
              <a:rPr lang="cs-CZ" sz="2000" dirty="0" err="1"/>
              <a:t>stomach</a:t>
            </a:r>
            <a:r>
              <a:rPr lang="cs-CZ" sz="2000" dirty="0"/>
              <a:t> </a:t>
            </a:r>
            <a:r>
              <a:rPr lang="cs-CZ" sz="2000" dirty="0" err="1"/>
              <a:t>contents</a:t>
            </a:r>
            <a:endParaRPr lang="cs-CZ" sz="2000" dirty="0"/>
          </a:p>
          <a:p>
            <a:pPr lvl="1"/>
            <a:r>
              <a:rPr lang="cs-CZ" b="1" dirty="0" err="1"/>
              <a:t>Mannitol</a:t>
            </a:r>
            <a:r>
              <a:rPr lang="cs-CZ" b="1" dirty="0"/>
              <a:t> </a:t>
            </a:r>
          </a:p>
          <a:p>
            <a:pPr lvl="2"/>
            <a:r>
              <a:rPr lang="cs-CZ" sz="2000" dirty="0"/>
              <a:t>In MR </a:t>
            </a:r>
            <a:r>
              <a:rPr lang="cs-CZ" sz="2000" dirty="0" err="1"/>
              <a:t>enterography</a:t>
            </a:r>
            <a:r>
              <a:rPr lang="cs-CZ" sz="2000" dirty="0"/>
              <a:t> – </a:t>
            </a:r>
            <a:r>
              <a:rPr lang="cs-CZ" sz="2000" dirty="0" err="1"/>
              <a:t>mainly</a:t>
            </a:r>
            <a:r>
              <a:rPr lang="cs-CZ" sz="2000" dirty="0"/>
              <a:t> </a:t>
            </a:r>
            <a:r>
              <a:rPr lang="cs-CZ" sz="2000" dirty="0" err="1"/>
              <a:t>for</a:t>
            </a:r>
            <a:r>
              <a:rPr lang="cs-CZ" sz="2000" dirty="0"/>
              <a:t> </a:t>
            </a:r>
            <a:r>
              <a:rPr lang="cs-CZ" sz="2000" dirty="0" err="1"/>
              <a:t>distension</a:t>
            </a:r>
            <a:r>
              <a:rPr lang="cs-CZ" sz="2000" dirty="0"/>
              <a:t>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/>
              <a:t>bowels</a:t>
            </a:r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05631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8CBB42A-76AF-4504-9C28-0D54D5A6FC2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Diagnostic</a:t>
            </a:r>
            <a:r>
              <a:rPr lang="cs-CZ" dirty="0"/>
              <a:t> </a:t>
            </a:r>
            <a:r>
              <a:rPr lang="cs-CZ" dirty="0" err="1"/>
              <a:t>imaging</a:t>
            </a:r>
            <a:r>
              <a:rPr lang="cs-CZ" dirty="0"/>
              <a:t> </a:t>
            </a:r>
            <a:r>
              <a:rPr lang="cs-CZ" dirty="0" err="1"/>
              <a:t>methods</a:t>
            </a:r>
            <a:r>
              <a:rPr lang="cs-CZ" dirty="0"/>
              <a:t> - </a:t>
            </a:r>
            <a:r>
              <a:rPr lang="cs-CZ" dirty="0" err="1"/>
              <a:t>practice</a:t>
            </a:r>
            <a:r>
              <a:rPr lang="cs-CZ" dirty="0"/>
              <a:t> (aVLDI7X1c)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67A629C6-594C-44CA-8A47-78137BC98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Gadolinium </a:t>
            </a:r>
            <a:r>
              <a:rPr lang="cs-CZ" dirty="0" err="1"/>
              <a:t>c.a</a:t>
            </a:r>
            <a:r>
              <a:rPr lang="cs-CZ" dirty="0"/>
              <a:t>. 1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FB29A0E-1B4D-45A3-8750-F2215AFC16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err="1"/>
              <a:t>Gd</a:t>
            </a:r>
            <a:r>
              <a:rPr lang="cs-CZ" sz="2000" dirty="0"/>
              <a:t> </a:t>
            </a:r>
            <a:r>
              <a:rPr lang="cs-CZ" sz="2000" dirty="0" err="1"/>
              <a:t>is</a:t>
            </a:r>
            <a:r>
              <a:rPr lang="cs-CZ" sz="2000" dirty="0"/>
              <a:t> </a:t>
            </a:r>
            <a:r>
              <a:rPr lang="cs-CZ" sz="2000" b="1" dirty="0" err="1">
                <a:solidFill>
                  <a:schemeClr val="accent2"/>
                </a:solidFill>
              </a:rPr>
              <a:t>paramagnetic</a:t>
            </a:r>
            <a:r>
              <a:rPr lang="cs-CZ" sz="2000" b="1" dirty="0">
                <a:solidFill>
                  <a:schemeClr val="accent2"/>
                </a:solidFill>
              </a:rPr>
              <a:t>,</a:t>
            </a:r>
            <a:r>
              <a:rPr lang="cs-CZ" sz="2000" dirty="0"/>
              <a:t> </a:t>
            </a:r>
            <a:r>
              <a:rPr lang="cs-CZ" sz="2000" dirty="0" err="1"/>
              <a:t>we</a:t>
            </a:r>
            <a:r>
              <a:rPr lang="cs-CZ" sz="2000" dirty="0"/>
              <a:t> do not </a:t>
            </a:r>
            <a:r>
              <a:rPr lang="cs-CZ" sz="2000" dirty="0" err="1"/>
              <a:t>see</a:t>
            </a:r>
            <a:r>
              <a:rPr lang="cs-CZ" sz="2000" dirty="0"/>
              <a:t> </a:t>
            </a:r>
            <a:r>
              <a:rPr lang="cs-CZ" sz="2000" dirty="0" err="1"/>
              <a:t>c.a</a:t>
            </a:r>
            <a:r>
              <a:rPr lang="cs-CZ" sz="2000" dirty="0"/>
              <a:t>. </a:t>
            </a:r>
            <a:r>
              <a:rPr lang="cs-CZ" sz="2000" dirty="0" err="1"/>
              <a:t>itself</a:t>
            </a:r>
            <a:r>
              <a:rPr lang="cs-CZ" sz="2000" dirty="0"/>
              <a:t> but </a:t>
            </a:r>
            <a:r>
              <a:rPr lang="cs-CZ" sz="2000" dirty="0" err="1"/>
              <a:t>how</a:t>
            </a:r>
            <a:r>
              <a:rPr lang="cs-CZ" sz="2000" dirty="0"/>
              <a:t> </a:t>
            </a:r>
            <a:r>
              <a:rPr lang="cs-CZ" sz="2000" dirty="0" err="1"/>
              <a:t>it</a:t>
            </a:r>
            <a:r>
              <a:rPr lang="cs-CZ" sz="2000" dirty="0"/>
              <a:t> </a:t>
            </a:r>
            <a:r>
              <a:rPr lang="cs-CZ" sz="2000" dirty="0" err="1"/>
              <a:t>influences</a:t>
            </a:r>
            <a:r>
              <a:rPr lang="cs-CZ" sz="2000" dirty="0"/>
              <a:t> </a:t>
            </a:r>
            <a:r>
              <a:rPr lang="cs-CZ" sz="2000" dirty="0" err="1"/>
              <a:t>magnetic</a:t>
            </a:r>
            <a:r>
              <a:rPr lang="cs-CZ" sz="2000" dirty="0"/>
              <a:t> </a:t>
            </a:r>
            <a:r>
              <a:rPr lang="cs-CZ" sz="2000" dirty="0" err="1"/>
              <a:t>field</a:t>
            </a:r>
            <a:r>
              <a:rPr lang="cs-CZ" sz="2000" dirty="0"/>
              <a:t> </a:t>
            </a:r>
            <a:r>
              <a:rPr lang="cs-CZ" sz="2000" dirty="0" err="1"/>
              <a:t>around</a:t>
            </a:r>
            <a:r>
              <a:rPr lang="cs-CZ" sz="2000" dirty="0"/>
              <a:t> </a:t>
            </a:r>
            <a:r>
              <a:rPr lang="cs-CZ" sz="2000" dirty="0" err="1"/>
              <a:t>it</a:t>
            </a:r>
            <a:r>
              <a:rPr lang="cs-CZ" sz="2000" dirty="0"/>
              <a:t>, </a:t>
            </a:r>
            <a:r>
              <a:rPr lang="cs-CZ" sz="2000" dirty="0" err="1"/>
              <a:t>it</a:t>
            </a:r>
            <a:r>
              <a:rPr lang="cs-CZ" sz="2000" dirty="0"/>
              <a:t> </a:t>
            </a:r>
            <a:r>
              <a:rPr lang="cs-CZ" sz="2000" dirty="0" err="1"/>
              <a:t>mainly</a:t>
            </a:r>
            <a:r>
              <a:rPr lang="cs-CZ" sz="2000" dirty="0"/>
              <a:t> </a:t>
            </a:r>
            <a:r>
              <a:rPr lang="cs-CZ" sz="2000" b="1" dirty="0" err="1">
                <a:solidFill>
                  <a:schemeClr val="accent2"/>
                </a:solidFill>
              </a:rPr>
              <a:t>shortens</a:t>
            </a:r>
            <a:r>
              <a:rPr lang="cs-CZ" sz="2000" b="1" dirty="0">
                <a:solidFill>
                  <a:schemeClr val="accent2"/>
                </a:solidFill>
              </a:rPr>
              <a:t> T1 </a:t>
            </a:r>
            <a:r>
              <a:rPr lang="cs-CZ" sz="2000" b="1" dirty="0" err="1">
                <a:solidFill>
                  <a:schemeClr val="accent2"/>
                </a:solidFill>
              </a:rPr>
              <a:t>time</a:t>
            </a:r>
            <a:r>
              <a:rPr lang="cs-CZ" sz="2000" b="1" dirty="0">
                <a:solidFill>
                  <a:schemeClr val="accent2"/>
                </a:solidFill>
              </a:rPr>
              <a:t> </a:t>
            </a:r>
            <a:r>
              <a:rPr lang="cs-CZ" sz="2000" dirty="0"/>
              <a:t>(= </a:t>
            </a:r>
            <a:r>
              <a:rPr lang="cs-CZ" sz="2000" dirty="0" err="1"/>
              <a:t>increase</a:t>
            </a:r>
            <a:r>
              <a:rPr lang="cs-CZ" sz="2000" dirty="0"/>
              <a:t>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/>
              <a:t>signal</a:t>
            </a:r>
            <a:r>
              <a:rPr lang="cs-CZ" sz="2000" dirty="0"/>
              <a:t> on T1 </a:t>
            </a:r>
            <a:r>
              <a:rPr lang="cs-CZ" sz="2000" dirty="0" err="1"/>
              <a:t>weighted</a:t>
            </a:r>
            <a:r>
              <a:rPr lang="cs-CZ" sz="2000" dirty="0"/>
              <a:t> </a:t>
            </a:r>
            <a:r>
              <a:rPr lang="cs-CZ" sz="2000" dirty="0" err="1"/>
              <a:t>images</a:t>
            </a:r>
            <a:r>
              <a:rPr lang="cs-CZ" sz="2000" dirty="0"/>
              <a:t> = positive </a:t>
            </a:r>
            <a:r>
              <a:rPr lang="cs-CZ" sz="2000" dirty="0" err="1"/>
              <a:t>contrast</a:t>
            </a:r>
            <a:r>
              <a:rPr lang="cs-CZ" sz="2000" dirty="0"/>
              <a:t>)</a:t>
            </a:r>
          </a:p>
          <a:p>
            <a:r>
              <a:rPr lang="cs-CZ" sz="2000" b="1" dirty="0" err="1">
                <a:solidFill>
                  <a:schemeClr val="accent2"/>
                </a:solidFill>
              </a:rPr>
              <a:t>Chelated</a:t>
            </a:r>
            <a:r>
              <a:rPr lang="cs-CZ" sz="2000" b="1" dirty="0">
                <a:solidFill>
                  <a:schemeClr val="accent2"/>
                </a:solidFill>
              </a:rPr>
              <a:t> </a:t>
            </a:r>
            <a:r>
              <a:rPr lang="cs-CZ" sz="2000" dirty="0" err="1"/>
              <a:t>Gd</a:t>
            </a:r>
            <a:r>
              <a:rPr lang="cs-CZ" sz="2000" dirty="0"/>
              <a:t> (</a:t>
            </a:r>
            <a:r>
              <a:rPr lang="cs-CZ" sz="2000" dirty="0" err="1"/>
              <a:t>Gd</a:t>
            </a:r>
            <a:r>
              <a:rPr lang="cs-CZ" sz="2000" dirty="0"/>
              <a:t> by </a:t>
            </a:r>
            <a:r>
              <a:rPr lang="cs-CZ" sz="2000" dirty="0" err="1"/>
              <a:t>itself</a:t>
            </a:r>
            <a:r>
              <a:rPr lang="cs-CZ" sz="2000" dirty="0"/>
              <a:t> </a:t>
            </a:r>
            <a:r>
              <a:rPr lang="cs-CZ" sz="2000" dirty="0" err="1"/>
              <a:t>is</a:t>
            </a:r>
            <a:r>
              <a:rPr lang="cs-CZ" sz="2000" dirty="0"/>
              <a:t> </a:t>
            </a:r>
            <a:r>
              <a:rPr lang="cs-CZ" sz="2000" dirty="0" err="1"/>
              <a:t>heavy</a:t>
            </a:r>
            <a:r>
              <a:rPr lang="cs-CZ" sz="2000" dirty="0"/>
              <a:t> </a:t>
            </a:r>
            <a:r>
              <a:rPr lang="cs-CZ" sz="2000" dirty="0" err="1"/>
              <a:t>toxic</a:t>
            </a:r>
            <a:r>
              <a:rPr lang="cs-CZ" sz="2000" dirty="0"/>
              <a:t> metal)</a:t>
            </a:r>
          </a:p>
          <a:p>
            <a:r>
              <a:rPr lang="cs-CZ" sz="2000" dirty="0" err="1"/>
              <a:t>Moves</a:t>
            </a:r>
            <a:r>
              <a:rPr lang="cs-CZ" sz="2000" dirty="0"/>
              <a:t> </a:t>
            </a:r>
            <a:r>
              <a:rPr lang="cs-CZ" sz="2000" dirty="0" err="1"/>
              <a:t>into</a:t>
            </a:r>
            <a:r>
              <a:rPr lang="cs-CZ" sz="2000" dirty="0"/>
              <a:t> </a:t>
            </a:r>
            <a:r>
              <a:rPr lang="cs-CZ" sz="2000" dirty="0" err="1"/>
              <a:t>interstitium</a:t>
            </a:r>
            <a:r>
              <a:rPr lang="cs-CZ" sz="2000" dirty="0"/>
              <a:t>, </a:t>
            </a:r>
            <a:r>
              <a:rPr lang="cs-CZ" sz="2000" dirty="0" err="1"/>
              <a:t>does</a:t>
            </a:r>
            <a:r>
              <a:rPr lang="cs-CZ" sz="2000" dirty="0"/>
              <a:t> not </a:t>
            </a:r>
            <a:r>
              <a:rPr lang="cs-CZ" sz="2000" dirty="0" err="1"/>
              <a:t>move</a:t>
            </a:r>
            <a:r>
              <a:rPr lang="cs-CZ" sz="2000" dirty="0"/>
              <a:t> </a:t>
            </a:r>
            <a:r>
              <a:rPr lang="cs-CZ" sz="2000" dirty="0" err="1"/>
              <a:t>through</a:t>
            </a:r>
            <a:r>
              <a:rPr lang="cs-CZ" sz="2000" dirty="0"/>
              <a:t> </a:t>
            </a:r>
            <a:r>
              <a:rPr lang="cs-CZ" sz="2000" dirty="0" err="1"/>
              <a:t>normal</a:t>
            </a:r>
            <a:r>
              <a:rPr lang="cs-CZ" sz="2000" dirty="0"/>
              <a:t> </a:t>
            </a:r>
            <a:r>
              <a:rPr lang="cs-CZ" sz="2000" dirty="0" err="1"/>
              <a:t>hematoencephalic</a:t>
            </a:r>
            <a:r>
              <a:rPr lang="cs-CZ" sz="2000" dirty="0"/>
              <a:t> </a:t>
            </a:r>
            <a:r>
              <a:rPr lang="cs-CZ" sz="2000" dirty="0" err="1"/>
              <a:t>barrier</a:t>
            </a:r>
            <a:r>
              <a:rPr lang="cs-CZ" sz="2000" dirty="0"/>
              <a:t>, </a:t>
            </a:r>
            <a:r>
              <a:rPr lang="cs-CZ" sz="2000" dirty="0" err="1"/>
              <a:t>can</a:t>
            </a:r>
            <a:r>
              <a:rPr lang="cs-CZ" sz="2000" dirty="0"/>
              <a:t> </a:t>
            </a:r>
            <a:r>
              <a:rPr lang="cs-CZ" sz="2000" dirty="0" err="1"/>
              <a:t>be</a:t>
            </a:r>
            <a:r>
              <a:rPr lang="cs-CZ" sz="2000" dirty="0"/>
              <a:t> </a:t>
            </a:r>
            <a:r>
              <a:rPr lang="cs-CZ" sz="2000" dirty="0" err="1"/>
              <a:t>removed</a:t>
            </a:r>
            <a:r>
              <a:rPr lang="cs-CZ" sz="2000" dirty="0"/>
              <a:t> by </a:t>
            </a:r>
            <a:r>
              <a:rPr lang="cs-CZ" sz="2000" dirty="0" err="1"/>
              <a:t>dialysis</a:t>
            </a:r>
            <a:endParaRPr lang="cs-CZ" sz="2000" dirty="0"/>
          </a:p>
          <a:p>
            <a:r>
              <a:rPr lang="cs-CZ" sz="2000" b="1" dirty="0" err="1">
                <a:solidFill>
                  <a:schemeClr val="accent2"/>
                </a:solidFill>
              </a:rPr>
              <a:t>Excreted</a:t>
            </a:r>
            <a:r>
              <a:rPr lang="cs-CZ" sz="2000" b="1" dirty="0">
                <a:solidFill>
                  <a:schemeClr val="accent2"/>
                </a:solidFill>
              </a:rPr>
              <a:t> by </a:t>
            </a:r>
            <a:r>
              <a:rPr lang="cs-CZ" sz="2000" b="1" dirty="0" err="1">
                <a:solidFill>
                  <a:schemeClr val="accent2"/>
                </a:solidFill>
              </a:rPr>
              <a:t>kidneys</a:t>
            </a:r>
            <a:r>
              <a:rPr lang="cs-CZ" sz="2000" dirty="0"/>
              <a:t>, </a:t>
            </a:r>
            <a:r>
              <a:rPr lang="cs-CZ" sz="2000" dirty="0" err="1"/>
              <a:t>elimination</a:t>
            </a:r>
            <a:r>
              <a:rPr lang="cs-CZ" sz="2000" dirty="0"/>
              <a:t> halftime in </a:t>
            </a:r>
            <a:r>
              <a:rPr lang="cs-CZ" sz="2000" dirty="0" err="1"/>
              <a:t>normal</a:t>
            </a:r>
            <a:r>
              <a:rPr lang="cs-CZ" sz="2000" dirty="0"/>
              <a:t> </a:t>
            </a:r>
            <a:r>
              <a:rPr lang="cs-CZ" sz="2000" dirty="0" err="1"/>
              <a:t>renal</a:t>
            </a:r>
            <a:r>
              <a:rPr lang="cs-CZ" sz="2000" dirty="0"/>
              <a:t> </a:t>
            </a:r>
            <a:r>
              <a:rPr lang="cs-CZ" sz="2000" dirty="0" err="1"/>
              <a:t>functions</a:t>
            </a:r>
            <a:r>
              <a:rPr lang="cs-CZ" sz="2000" dirty="0"/>
              <a:t> </a:t>
            </a:r>
            <a:r>
              <a:rPr lang="cs-CZ" sz="2000" dirty="0" err="1"/>
              <a:t>is</a:t>
            </a:r>
            <a:r>
              <a:rPr lang="cs-CZ" sz="2000" dirty="0"/>
              <a:t> cca 90 min</a:t>
            </a:r>
          </a:p>
          <a:p>
            <a:r>
              <a:rPr lang="cs-CZ" sz="2000" dirty="0" err="1"/>
              <a:t>There</a:t>
            </a:r>
            <a:r>
              <a:rPr lang="cs-CZ" sz="2000" dirty="0"/>
              <a:t> </a:t>
            </a:r>
            <a:r>
              <a:rPr lang="cs-CZ" sz="2000" dirty="0" err="1"/>
              <a:t>is</a:t>
            </a:r>
            <a:r>
              <a:rPr lang="cs-CZ" sz="2000" dirty="0"/>
              <a:t> a </a:t>
            </a:r>
            <a:r>
              <a:rPr lang="cs-CZ" sz="2000" b="1" dirty="0" err="1">
                <a:solidFill>
                  <a:schemeClr val="accent2"/>
                </a:solidFill>
              </a:rPr>
              <a:t>tissue</a:t>
            </a:r>
            <a:r>
              <a:rPr lang="cs-CZ" sz="2000" b="1" dirty="0">
                <a:solidFill>
                  <a:schemeClr val="accent2"/>
                </a:solidFill>
              </a:rPr>
              <a:t> </a:t>
            </a:r>
            <a:r>
              <a:rPr lang="cs-CZ" sz="2000" b="1" dirty="0" err="1">
                <a:solidFill>
                  <a:schemeClr val="accent2"/>
                </a:solidFill>
              </a:rPr>
              <a:t>specific</a:t>
            </a:r>
            <a:r>
              <a:rPr lang="cs-CZ" sz="2000" b="1" dirty="0">
                <a:solidFill>
                  <a:schemeClr val="accent2"/>
                </a:solidFill>
              </a:rPr>
              <a:t> </a:t>
            </a:r>
            <a:r>
              <a:rPr lang="cs-CZ" sz="2000" b="1" dirty="0" err="1">
                <a:solidFill>
                  <a:schemeClr val="accent2"/>
                </a:solidFill>
              </a:rPr>
              <a:t>Gd</a:t>
            </a:r>
            <a:r>
              <a:rPr lang="cs-CZ" sz="2000" b="1" dirty="0">
                <a:solidFill>
                  <a:schemeClr val="accent2"/>
                </a:solidFill>
              </a:rPr>
              <a:t> </a:t>
            </a:r>
            <a:r>
              <a:rPr lang="cs-CZ" sz="2000" b="1" dirty="0" err="1">
                <a:solidFill>
                  <a:schemeClr val="accent2"/>
                </a:solidFill>
              </a:rPr>
              <a:t>c.a</a:t>
            </a:r>
            <a:r>
              <a:rPr lang="cs-CZ" sz="2000" b="1" dirty="0">
                <a:solidFill>
                  <a:schemeClr val="accent2"/>
                </a:solidFill>
              </a:rPr>
              <a:t>. </a:t>
            </a:r>
            <a:r>
              <a:rPr lang="cs-CZ" sz="2000" dirty="0" err="1"/>
              <a:t>that</a:t>
            </a:r>
            <a:r>
              <a:rPr lang="cs-CZ" sz="2000" dirty="0"/>
              <a:t> </a:t>
            </a:r>
            <a:r>
              <a:rPr lang="cs-CZ" sz="2000" dirty="0" err="1"/>
              <a:t>is</a:t>
            </a:r>
            <a:r>
              <a:rPr lang="cs-CZ" sz="2000" dirty="0"/>
              <a:t> </a:t>
            </a:r>
            <a:r>
              <a:rPr lang="cs-CZ" sz="2000" dirty="0" err="1"/>
              <a:t>excreted</a:t>
            </a:r>
            <a:r>
              <a:rPr lang="cs-CZ" sz="2000" dirty="0"/>
              <a:t> </a:t>
            </a:r>
            <a:r>
              <a:rPr lang="cs-CZ" sz="2000" dirty="0" err="1"/>
              <a:t>half</a:t>
            </a:r>
            <a:r>
              <a:rPr lang="cs-CZ" sz="2000" dirty="0"/>
              <a:t> by </a:t>
            </a:r>
            <a:r>
              <a:rPr lang="cs-CZ" sz="2000" dirty="0" err="1"/>
              <a:t>kidneys</a:t>
            </a:r>
            <a:r>
              <a:rPr lang="cs-CZ" sz="2000" dirty="0"/>
              <a:t>, </a:t>
            </a:r>
            <a:r>
              <a:rPr lang="cs-CZ" sz="2000" dirty="0" err="1"/>
              <a:t>half</a:t>
            </a:r>
            <a:r>
              <a:rPr lang="cs-CZ" sz="2000" dirty="0"/>
              <a:t> by </a:t>
            </a:r>
            <a:r>
              <a:rPr lang="cs-CZ" sz="2000" dirty="0" err="1"/>
              <a:t>bile</a:t>
            </a:r>
            <a:r>
              <a:rPr lang="cs-CZ" sz="2000" dirty="0"/>
              <a:t> </a:t>
            </a:r>
            <a:r>
              <a:rPr lang="cs-CZ" sz="2000" dirty="0" err="1"/>
              <a:t>ducts</a:t>
            </a:r>
            <a:r>
              <a:rPr lang="cs-CZ" sz="2000" dirty="0"/>
              <a:t>, </a:t>
            </a:r>
            <a:r>
              <a:rPr lang="cs-CZ" sz="2000" dirty="0" err="1"/>
              <a:t>used</a:t>
            </a:r>
            <a:r>
              <a:rPr lang="cs-CZ" sz="2000" dirty="0"/>
              <a:t> </a:t>
            </a:r>
            <a:r>
              <a:rPr lang="cs-CZ" sz="2000" dirty="0" err="1"/>
              <a:t>for</a:t>
            </a:r>
            <a:r>
              <a:rPr lang="cs-CZ" sz="2000" dirty="0"/>
              <a:t> liver </a:t>
            </a:r>
            <a:r>
              <a:rPr lang="cs-CZ" sz="2000" dirty="0" err="1"/>
              <a:t>lesions</a:t>
            </a:r>
            <a:r>
              <a:rPr lang="cs-CZ" sz="2000" dirty="0"/>
              <a:t> and </a:t>
            </a:r>
            <a:r>
              <a:rPr lang="cs-CZ" sz="2000" dirty="0" err="1"/>
              <a:t>bile</a:t>
            </a:r>
            <a:r>
              <a:rPr lang="cs-CZ" sz="2000" dirty="0"/>
              <a:t> </a:t>
            </a:r>
            <a:r>
              <a:rPr lang="cs-CZ" sz="2000" dirty="0" err="1"/>
              <a:t>ducts</a:t>
            </a:r>
            <a:r>
              <a:rPr lang="cs-CZ" sz="2000" dirty="0"/>
              <a:t> </a:t>
            </a:r>
            <a:r>
              <a:rPr lang="cs-CZ" sz="2000" dirty="0" err="1"/>
              <a:t>imaging</a:t>
            </a:r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687003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ablona-video-simu-cz" id="{70E413AE-DF36-2240-8C7F-4EE22D6865F2}" vid="{D59A1AE0-0475-294C-904D-2C6C3702E6D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195</TotalTime>
  <Words>885</Words>
  <Application>Microsoft Office PowerPoint</Application>
  <PresentationFormat>Širokoúhlá obrazovka</PresentationFormat>
  <Paragraphs>83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Tahoma</vt:lpstr>
      <vt:lpstr>Wingdings</vt:lpstr>
      <vt:lpstr>Prezentace_MU_CZ</vt:lpstr>
      <vt:lpstr>Contrast agents</vt:lpstr>
      <vt:lpstr>Learning objective</vt:lpstr>
      <vt:lpstr>Classification of contrast agents</vt:lpstr>
      <vt:lpstr>Contrast agent for US</vt:lpstr>
      <vt:lpstr>C.a. for methods using X-rays</vt:lpstr>
      <vt:lpstr>Iodine c.a. 1</vt:lpstr>
      <vt:lpstr>Iodine c.a. 2</vt:lpstr>
      <vt:lpstr>Contrast agents for MRI</vt:lpstr>
      <vt:lpstr>Gadolinium c.a. 1</vt:lpstr>
      <vt:lpstr>Gadolinium c.a. 2</vt:lpstr>
      <vt:lpstr>Take home message  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Život ohrožující stavy u diabetiků</dc:title>
  <dc:creator>Vojtěch Bulhart</dc:creator>
  <cp:lastModifiedBy>Tereza Kopřivová</cp:lastModifiedBy>
  <cp:revision>18</cp:revision>
  <cp:lastPrinted>1601-01-01T00:00:00Z</cp:lastPrinted>
  <dcterms:created xsi:type="dcterms:W3CDTF">2020-08-24T06:00:57Z</dcterms:created>
  <dcterms:modified xsi:type="dcterms:W3CDTF">2021-10-18T08:46:18Z</dcterms:modified>
</cp:coreProperties>
</file>