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7" d="100"/>
          <a:sy n="67" d="100"/>
        </p:scale>
        <p:origin x="52" y="32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94EB5C7-6C94-43FD-A59E-0E5193152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DA5A57F-C9F1-4B6C-9318-EA6B15AC7FC9}" type="slidenum">
              <a:rPr lang="cs-CZ" altLang="cs-CZ" sz="1200">
                <a:solidFill>
                  <a:schemeClr val="tx1"/>
                </a:solidFill>
              </a:rPr>
              <a:pPr/>
              <a:t>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B823C2C-3B27-4D42-A805-A5FC161F0B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97D9741-4562-4B3A-8682-6A1F50060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883876B-501E-478F-A2D3-7FC5DAFEA7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B9D3ED-0469-4443-90B9-3BB1290000FB}" type="slidenum">
              <a:rPr lang="cs-CZ" altLang="cs-CZ" sz="1200">
                <a:solidFill>
                  <a:schemeClr val="tx1"/>
                </a:solidFill>
              </a:rPr>
              <a:pPr/>
              <a:t>11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E4B7CD9-07B6-4E69-95CA-48BDAFD37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54691D2-673F-4DBB-BA8B-002AE1A03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A6D64CC-E8F6-4215-B867-5120D48135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5B24905-C028-4EA5-9C70-E74AAE30055A}" type="slidenum">
              <a:rPr lang="cs-CZ" altLang="cs-CZ" sz="1200">
                <a:solidFill>
                  <a:schemeClr val="tx1"/>
                </a:solidFill>
              </a:rPr>
              <a:pPr/>
              <a:t>12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B48D930-9866-4281-BCB9-A7013A50C2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E0EC165-CE6C-482D-8D2A-4148EDB37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6376287-8776-475D-ACA3-047C8B647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18BC467-3A82-4467-B523-BBF54AA587F5}" type="slidenum">
              <a:rPr lang="cs-CZ" altLang="cs-CZ" sz="1200">
                <a:solidFill>
                  <a:schemeClr val="tx1"/>
                </a:solidFill>
              </a:rPr>
              <a:pPr/>
              <a:t>13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4B67FAB-D1A4-4C31-8ABF-4886DD9239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94C75B6-3127-4DF5-8D72-7341CA7DA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340D19B8-C10E-4DA1-8BFA-EE6D4CBA5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9FF2007-F94A-49F9-9D29-A98EE25253DC}" type="slidenum">
              <a:rPr lang="cs-CZ" altLang="cs-CZ" sz="1200">
                <a:solidFill>
                  <a:schemeClr val="tx1"/>
                </a:solidFill>
              </a:rPr>
              <a:pPr/>
              <a:t>14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C8F5B9B-42C7-4377-8F46-87B017845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D0B56A6-3E04-46A6-8671-D6C0F1F7A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6E54A6A-F9BA-46D6-9FA4-BA2657D96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240B8E9-73BC-4F34-BE98-53DBD5C2361C}" type="slidenum">
              <a:rPr lang="cs-CZ" altLang="cs-CZ" sz="1200">
                <a:solidFill>
                  <a:schemeClr val="tx1"/>
                </a:solidFill>
              </a:rPr>
              <a:pPr/>
              <a:t>15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963B230-74A7-4DB7-887C-57599C91E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C533324-9454-4F43-B2A5-254A59D26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0884FED-4FB0-4F86-B094-60FADC2D4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F74BF53-7EAD-46D9-B23A-7CB6C3B67B5D}" type="slidenum">
              <a:rPr lang="cs-CZ" altLang="cs-CZ" sz="1200">
                <a:solidFill>
                  <a:schemeClr val="tx1"/>
                </a:solidFill>
              </a:rPr>
              <a:pPr/>
              <a:t>16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0B388EF-1A2D-40B8-8D39-707468CE1A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F7A1BF4-B924-45A4-AD84-A5AEA5F41A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B24AF76-42B3-4C2C-8714-27D9DB0B3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161CDE0-C02C-4C6A-BFB1-D630A21E5FF0}" type="slidenum">
              <a:rPr lang="cs-CZ" altLang="cs-CZ" sz="1200">
                <a:solidFill>
                  <a:schemeClr val="tx1"/>
                </a:solidFill>
              </a:rPr>
              <a:pPr/>
              <a:t>17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C2B41E6-893D-4449-A430-4B173EE4F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67A0041-96E2-4CA6-A525-1A5BBAE31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0E20B8A-207C-45A4-93D4-29476A0BE9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3E59D88-ED33-43F6-8BE2-2C2F8258506F}" type="slidenum">
              <a:rPr lang="cs-CZ" altLang="cs-CZ" sz="1200">
                <a:solidFill>
                  <a:schemeClr val="tx1"/>
                </a:solidFill>
              </a:rPr>
              <a:pPr/>
              <a:t>18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CE6E6A3-08F8-4E40-A44C-98F8CBD2A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9FEF4BE-EEBB-45B6-981E-2E23D529B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BF66AC2-42CD-4B68-ABDB-4D59C5F28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CEEB368-D010-47B3-BC00-EEBEE80098DC}" type="slidenum">
              <a:rPr lang="cs-CZ" altLang="cs-CZ" sz="1200">
                <a:solidFill>
                  <a:schemeClr val="tx1"/>
                </a:solidFill>
              </a:rPr>
              <a:pPr/>
              <a:t>19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6437DBD-1DFE-4643-A40A-1B8C4752F2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38E576A-84B9-41D1-9D92-F39C99862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E42D172-319C-42B6-ADBE-022C7D66D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89B59EC-AECD-4B03-BBA1-FC9CC6D36EA4}" type="slidenum">
              <a:rPr lang="cs-CZ" altLang="cs-CZ" sz="1200">
                <a:solidFill>
                  <a:schemeClr val="tx1"/>
                </a:solidFill>
              </a:rPr>
              <a:pPr/>
              <a:t>20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D24CD2B-8F3F-4ED0-B201-53D9A1B0F3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45BBAE9-DBF5-4F74-A70F-809EE2E1A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39EFA0B-6A5E-4DE2-9993-5852D36739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4BE2ED0-76DD-4C16-AE21-61A6288A1411}" type="slidenum">
              <a:rPr lang="cs-CZ" altLang="cs-CZ" sz="1200">
                <a:solidFill>
                  <a:schemeClr val="tx1"/>
                </a:solidFill>
              </a:rPr>
              <a:pPr/>
              <a:t>3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116B3BE-8492-42B4-8169-02FEE2405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4B30F9A-CD1F-4E0D-9D8E-49563EA88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A1452F4-5F71-4A9A-A1BD-125049144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ADF8D8C-70DA-401B-8C9C-2D2C362E4C0A}" type="slidenum">
              <a:rPr lang="cs-CZ" altLang="cs-CZ" sz="1200">
                <a:solidFill>
                  <a:schemeClr val="tx1"/>
                </a:solidFill>
              </a:rPr>
              <a:pPr/>
              <a:t>21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9DF11CC-2A61-4932-B61D-F5BA15E10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68B669F9-9582-4CF3-A5C1-64928CF57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4AD99F2-2367-4E22-8928-E20C28776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D0D0C7B-605B-484D-B495-8C328068177C}" type="slidenum">
              <a:rPr lang="cs-CZ" altLang="cs-CZ" sz="1200">
                <a:solidFill>
                  <a:schemeClr val="tx1"/>
                </a:solidFill>
              </a:rPr>
              <a:pPr/>
              <a:t>22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B33D1D4-AAD4-47AD-BDA1-86C574191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2B22748-9149-41E6-BFE1-918D533D4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BF8B64D-1158-45A5-B0B1-D265471CC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126E999-B305-4554-A975-B9AC9781C082}" type="slidenum">
              <a:rPr lang="cs-CZ" altLang="cs-CZ" sz="1200">
                <a:solidFill>
                  <a:schemeClr val="tx1"/>
                </a:solidFill>
              </a:rPr>
              <a:pPr/>
              <a:t>23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C416807-0C0F-4B1F-B044-97708E2CB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EA8B13D-1794-432A-9DB8-60AC8457D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0360B54-B5C6-4FA5-871F-62DA657AAA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81C7180-893C-4C21-9F9E-357652BAC95A}" type="slidenum">
              <a:rPr lang="cs-CZ" altLang="cs-CZ" sz="1200">
                <a:solidFill>
                  <a:schemeClr val="tx1"/>
                </a:solidFill>
              </a:rPr>
              <a:pPr/>
              <a:t>24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9E8629A-3BCA-4A0D-9B63-5F7A714E9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99931B2-27AB-4D3C-8383-A76BF5FFC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D364EE5A-C853-4EC6-BA76-C62F76B8CE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65AB74C-36AD-40F6-8181-B47E5B7DC2CC}" type="slidenum">
              <a:rPr lang="cs-CZ" altLang="cs-CZ" sz="1200">
                <a:solidFill>
                  <a:schemeClr val="tx1"/>
                </a:solidFill>
              </a:rPr>
              <a:pPr/>
              <a:t>25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D797BA8-59C7-44CD-BEB0-9F71FC5E2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6D1FA5C-AA87-4310-9694-813ED5C91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6C2ACE10-26C3-4A75-99F3-A7D144BC86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620BA0E-C676-4325-948F-C2D24C893E1D}" type="slidenum">
              <a:rPr lang="cs-CZ" altLang="cs-CZ" sz="1200">
                <a:solidFill>
                  <a:schemeClr val="tx1"/>
                </a:solidFill>
              </a:rPr>
              <a:pPr/>
              <a:t>26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014B612-FA0B-4224-A188-D049C463B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318227FA-8780-4CDF-91D8-0C2313199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65D873A-2307-4052-B6B2-F643382CBC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3B7D650-BF1E-4032-935E-A15D8DC92E9B}" type="slidenum">
              <a:rPr lang="cs-CZ" altLang="cs-CZ" sz="1200">
                <a:solidFill>
                  <a:schemeClr val="tx1"/>
                </a:solidFill>
              </a:rPr>
              <a:pPr/>
              <a:t>27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C4058DF-5E53-4D58-80FF-E68AD22AD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EA6DC75-30C0-49C9-B93B-D90E694FE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D7444FB-E5E9-4155-8C4F-A6AAD7053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7470A1D-AA46-427E-9BB0-A15B29424199}" type="slidenum">
              <a:rPr lang="cs-CZ" altLang="cs-CZ" sz="1200">
                <a:solidFill>
                  <a:schemeClr val="tx1"/>
                </a:solidFill>
              </a:rPr>
              <a:pPr/>
              <a:t>28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362792A4-5D1D-411F-93E7-E46D80FB9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1E406F73-6B9D-4F10-B907-42C1AB0AB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FE6001F-712C-4A45-BC77-892344CBA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AB21F3F-2804-4E7C-A83A-FD2D04E890EC}" type="slidenum">
              <a:rPr lang="cs-CZ" altLang="cs-CZ" sz="1200">
                <a:solidFill>
                  <a:schemeClr val="tx1"/>
                </a:solidFill>
              </a:rPr>
              <a:pPr/>
              <a:t>29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CA1B96F0-DAC4-466D-916B-0585547C6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CA58E805-B015-4484-864B-2DB4C83FB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80358A7-8697-4EEF-9FBF-EFE139C06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BFAA5B7-EDAD-4AD5-99D7-5164966A50F7}" type="slidenum">
              <a:rPr lang="cs-CZ" altLang="cs-CZ" sz="1200">
                <a:solidFill>
                  <a:schemeClr val="tx1"/>
                </a:solidFill>
              </a:rPr>
              <a:pPr/>
              <a:t>30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07808B8-387D-4C1C-B39E-D83F8CE6F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35C1CB7-39CB-4485-83B6-18CD0C297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AE2D0829-64A1-4FC1-9DEE-D3E89B3D5D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2BA1771-3A9F-4437-97E6-0F3D6D9CE52F}" type="slidenum">
              <a:rPr lang="cs-CZ" altLang="cs-CZ" sz="1200">
                <a:solidFill>
                  <a:schemeClr val="tx1"/>
                </a:solidFill>
              </a:rPr>
              <a:pPr/>
              <a:t>4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0F9FEEF-C819-4192-9FA9-FF474FEA6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534C39A-026D-4BA4-8089-B624F1DB5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FCA70F1-62A4-4A61-AF3C-D28405848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EB2946A-6C7B-42BF-B79B-453E08AA8435}" type="slidenum">
              <a:rPr lang="cs-CZ" altLang="cs-CZ" sz="1200">
                <a:solidFill>
                  <a:schemeClr val="tx1"/>
                </a:solidFill>
              </a:rPr>
              <a:pPr/>
              <a:t>31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D2AB122-B2CE-4C48-9B7C-3D8C9700B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DEF5FB0-40C1-4B15-9402-2844E59E5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117B322B-ADB0-4B38-BE8A-D45453C33D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8F97BE8-5E1D-4D77-A58E-9914DD6B3AF3}" type="slidenum">
              <a:rPr lang="cs-CZ" altLang="cs-CZ" sz="1200">
                <a:solidFill>
                  <a:schemeClr val="tx1"/>
                </a:solidFill>
              </a:rPr>
              <a:pPr/>
              <a:t>32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DDBCBED-2E8C-43A2-AEB6-0C57A0ED9B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AD68D50A-CB07-4FC7-AD58-4D2036CD1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881BAC1-30F0-4C5E-A7BF-3BD7C8294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722DAEC-032D-4B23-B9A0-6EC7ECB2CC93}" type="slidenum">
              <a:rPr lang="cs-CZ" altLang="cs-CZ" sz="1200">
                <a:solidFill>
                  <a:schemeClr val="tx1"/>
                </a:solidFill>
              </a:rPr>
              <a:pPr/>
              <a:t>5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208C25D-6C97-4BE5-93FB-6937F5618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BC742A4-81B0-43F8-9E97-3807D1A14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AC7CA72-F8F9-441E-AE8E-7BBFB72B5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A7944E7-7B99-44A6-80BB-FC1255478D71}" type="slidenum">
              <a:rPr lang="cs-CZ" altLang="cs-CZ" sz="1200">
                <a:solidFill>
                  <a:schemeClr val="tx1"/>
                </a:solidFill>
              </a:rPr>
              <a:pPr/>
              <a:t>6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F6AEE8B-F606-4C9A-B0EF-A791AEE35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FCC88C1-EAF2-44E0-A1AA-C47E1A233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4599157-E201-4928-8C7D-3329B7C50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AED9B7B-B759-4D8B-94E8-C43F264065B6}" type="slidenum">
              <a:rPr lang="cs-CZ" altLang="cs-CZ" sz="1200">
                <a:solidFill>
                  <a:schemeClr val="tx1"/>
                </a:solidFill>
              </a:rPr>
              <a:pPr/>
              <a:t>7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35CF6F3-301A-4EB5-B87E-146173ABBF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9106F7D-23A9-48AB-94C9-F982C7FB8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861B151-EDAA-4B3B-93CA-56C996C90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7646080-546E-4288-890C-3948069A056B}" type="slidenum">
              <a:rPr lang="cs-CZ" altLang="cs-CZ" sz="1200">
                <a:solidFill>
                  <a:schemeClr val="tx1"/>
                </a:solidFill>
              </a:rPr>
              <a:pPr/>
              <a:t>8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435C56E-9FF6-4DF6-AE4A-CD89F90F2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47FD6B9-8687-46A6-B8C6-2248E8963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13B39CC-B1A8-451B-B726-9E72AA8B0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4AE5562-47AB-4411-BAC4-4BE1488AF72E}" type="slidenum">
              <a:rPr lang="cs-CZ" altLang="cs-CZ" sz="1200">
                <a:solidFill>
                  <a:schemeClr val="tx1"/>
                </a:solidFill>
              </a:rPr>
              <a:pPr/>
              <a:t>9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AB14DAD-709E-41C7-AE1A-B606E2B7F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E743C7-38C1-4981-917E-564F90B4A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5641DC4-BFC6-4E98-B583-38FF7C629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56A93AA-E565-46C9-B472-A360A2341AA4}" type="slidenum">
              <a:rPr lang="cs-CZ" altLang="cs-CZ" sz="1200">
                <a:solidFill>
                  <a:schemeClr val="tx1"/>
                </a:solidFill>
              </a:rPr>
              <a:pPr/>
              <a:t>10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7AC8A2D-E468-4B88-B7FF-1EA52B488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D5C931A-45FA-40C4-BD01-AB4C57850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761E7-FF11-492C-9DFE-5E249CC9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B13F04-975A-488D-8770-5ED552785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C28DAD-1AB1-4A4B-B2E0-1A1229A73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547375-4B63-4415-BBE6-0C69D65FD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A0D630-BA0B-4EB4-B137-6A5690E45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5B274-9990-42AA-A5CB-2BF6CAA970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12023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839B1-234B-4E6D-975E-A4837009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93557E1-17A7-478B-AE86-CBBAC1DC34F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3BC91-3683-451C-A362-D914C1302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DEE60-6449-4108-A193-564F017AB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F6DFA-EF56-4746-851F-C597269A2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EB9A8-531A-4E64-9950-6E35738E45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D8EFF-4D64-4DC9-896A-58ABC7DD5A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52392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94624-9FEF-41BF-98DA-9B78658A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DE6DC6D-2993-45F8-A447-38D8612C1DF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60C6F96-2BB2-40D2-8F1A-052A65A90CA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0BDF251-EC9C-44C1-8A8A-FB3C9217F33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FBC303-C6E8-4D3E-B5FC-F4353B3C7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5F0973E-CCE8-4DC5-BC40-B9CD86961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A94D003-ADC5-4E92-8668-4E18DAA09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902EF-DA91-4EE4-B895-0ABE9C1E79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32488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EA480-F528-49A2-8F2D-AB1D1BFC02E3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FF4CDD-2148-46FC-8647-9F3899A7A8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A7D6A4B-0787-444C-89B9-19F18A5CBC9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B35B89A-01FB-4703-8FDB-96F46BCFB16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35E800C-E6E0-4B50-9FA0-008F94237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CFA7BE-F540-480D-9BA8-62DB236E4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C88862-07AE-4965-9F70-A1CED5C2A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FD6FA7-CCBB-497D-B79D-8F4C79C30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3BB7F-2BA5-4F92-8DB5-1D89ED66F8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44569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84E2E-15EF-42AF-818C-9089307E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02E9E1-4BA5-462A-A56A-CEEFB121F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66C92DC-EB85-4B85-B17F-73062EE19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9FF3A0-E27A-422B-B2C6-DED55BBAC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7CFD9E-A73C-42C8-9408-6B378304B1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D1AC7-63A6-4698-9F60-77D557987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C0C47-0D31-43DF-A7BE-F9466DE346F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80388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EBDD6-1DE2-48CE-AA4A-CD76AFDF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122DA9-D168-49EF-BA14-88E83BBB7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DA9C915-F310-45C3-8CE1-F681B76E3EE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565F1FB-FE41-4098-90F5-6368D5705C7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7107E26-81E6-4FE5-BAB3-243229056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4F6860C-F580-4812-B785-F9A1271ED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A340DE2-6849-4A4A-8579-2C36A3B10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C1E61-5A71-4E65-95E5-CF0CCBED0F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59707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</a:t>
            </a:r>
            <a:r>
              <a:rPr lang="en-GB" altLang="cs-CZ" sz="1200" dirty="0"/>
              <a:t> Masaryk</a:t>
            </a:r>
            <a:r>
              <a:rPr lang="cs-CZ" altLang="cs-CZ" sz="1200" dirty="0"/>
              <a:t>ovy univerzity, </a:t>
            </a:r>
            <a:r>
              <a:rPr lang="en-GB" altLang="cs-CZ" sz="1200" dirty="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400" b="1" dirty="0"/>
              <a:t>Bezpečnostní aspekty změn tlaku vzduchu a tíhového zrychlení. Biologické účinky ultrazvuku</a:t>
            </a:r>
            <a:endParaRPr lang="en-GB" altLang="cs-CZ" sz="2400" b="1" dirty="0"/>
          </a:p>
          <a:p>
            <a:endParaRPr lang="en-GB" dirty="0"/>
          </a:p>
        </p:txBody>
      </p:sp>
      <p:pic>
        <p:nvPicPr>
          <p:cNvPr id="6" name="Picture 26" descr="pilot">
            <a:extLst>
              <a:ext uri="{FF2B5EF4-FFF2-40B4-BE49-F238E27FC236}">
                <a16:creationId xmlns:a16="http://schemas.microsoft.com/office/drawing/2014/main" id="{D2AE20ED-A696-48F3-9F81-C9CE43B7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72" y="362760"/>
            <a:ext cx="280828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oszi_32[1]">
            <a:extLst>
              <a:ext uri="{FF2B5EF4-FFF2-40B4-BE49-F238E27FC236}">
                <a16:creationId xmlns:a16="http://schemas.microsoft.com/office/drawing/2014/main" id="{92F62C6C-4BD0-4360-895B-22621856E5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43" y="378000"/>
            <a:ext cx="469566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ulsingbubble[1]">
            <a:extLst>
              <a:ext uri="{FF2B5EF4-FFF2-40B4-BE49-F238E27FC236}">
                <a16:creationId xmlns:a16="http://schemas.microsoft.com/office/drawing/2014/main" id="{F1BECD96-8A1F-4904-8DA5-FDD712CAD5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065" y="486392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ulsingbubble[1]">
            <a:extLst>
              <a:ext uri="{FF2B5EF4-FFF2-40B4-BE49-F238E27FC236}">
                <a16:creationId xmlns:a16="http://schemas.microsoft.com/office/drawing/2014/main" id="{4AD5AC68-8515-4A9D-BD43-5B67885B0E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95" y="5246921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ulsingbubble[1]">
            <a:extLst>
              <a:ext uri="{FF2B5EF4-FFF2-40B4-BE49-F238E27FC236}">
                <a16:creationId xmlns:a16="http://schemas.microsoft.com/office/drawing/2014/main" id="{C645D8C2-4EFC-442B-A94B-08A2A5A62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499336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6">
            <a:extLst>
              <a:ext uri="{FF2B5EF4-FFF2-40B4-BE49-F238E27FC236}">
                <a16:creationId xmlns:a16="http://schemas.microsoft.com/office/drawing/2014/main" id="{A94F4C98-9C8D-4AC2-8C2D-36A138F8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47D29C-4949-4CA1-86BD-F0FD8366357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9C0684B-566D-4EDE-8908-8127F9BD6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747" y="484079"/>
            <a:ext cx="3336432" cy="792162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Stav beztíže</a:t>
            </a:r>
            <a:endParaRPr lang="en-GB" altLang="cs-CZ" dirty="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E22B61C-B2E5-4B41-AB7C-C8FEEB0898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77767" y="2060575"/>
            <a:ext cx="6686660" cy="38163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cs typeface="Times New Roman" panose="02020603050405020304" pitchFamily="18" charset="0"/>
              </a:rPr>
              <a:t>Na oběžné dráze kolem Země nastává </a:t>
            </a:r>
            <a:r>
              <a:rPr lang="cs-CZ" altLang="cs-CZ" sz="2200" b="1" dirty="0">
                <a:cs typeface="Times New Roman" panose="02020603050405020304" pitchFamily="18" charset="0"/>
              </a:rPr>
              <a:t>stav beztíže</a:t>
            </a:r>
            <a:r>
              <a:rPr lang="cs-CZ" altLang="cs-CZ" sz="2200" dirty="0">
                <a:cs typeface="Times New Roman" panose="02020603050405020304" pitchFamily="18" charset="0"/>
              </a:rPr>
              <a:t>. Způsobuje poruchy v nervosvalové koordinaci z důvodu chybějících podnětů přicházejících z končetin a z důvodu zkresleného vnímání polohy těla vlivem chybné funkce </a:t>
            </a:r>
            <a:r>
              <a:rPr lang="cs-CZ" altLang="cs-CZ" sz="2200" dirty="0" err="1">
                <a:cs typeface="Times New Roman" panose="02020603050405020304" pitchFamily="18" charset="0"/>
              </a:rPr>
              <a:t>statokinetického</a:t>
            </a:r>
            <a:r>
              <a:rPr lang="cs-CZ" altLang="cs-CZ" sz="2200" dirty="0">
                <a:cs typeface="Times New Roman" panose="02020603050405020304" pitchFamily="18" charset="0"/>
              </a:rPr>
              <a:t> ústrojí.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cs typeface="Times New Roman" panose="02020603050405020304" pitchFamily="18" charset="0"/>
              </a:rPr>
              <a:t>V průběhu dlouhodobých pobytů ve stavu beztíže nastává pokles svalové síly a odvápňování kostí. Snížená zátěž pohybového ústrojí může být nahrazena cvičením. </a:t>
            </a:r>
          </a:p>
        </p:txBody>
      </p:sp>
      <p:pic>
        <p:nvPicPr>
          <p:cNvPr id="24581" name="Picture 5" descr="vernewei">
            <a:extLst>
              <a:ext uri="{FF2B5EF4-FFF2-40B4-BE49-F238E27FC236}">
                <a16:creationId xmlns:a16="http://schemas.microsoft.com/office/drawing/2014/main" id="{6205E541-5FB5-4F42-86F3-E8E768B9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23" y="1106246"/>
            <a:ext cx="3336431" cy="48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C755179B-C1BC-403F-951C-D540DCB28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887" y="5022850"/>
            <a:ext cx="25923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rgbClr val="FFFFCC"/>
                </a:solidFill>
                <a:latin typeface="Haettenschweiler" panose="020B0706040902060204" pitchFamily="34" charset="0"/>
              </a:rPr>
              <a:t>Verne: </a:t>
            </a:r>
            <a:endParaRPr lang="cs-CZ" altLang="cs-CZ" sz="2000" dirty="0">
              <a:solidFill>
                <a:srgbClr val="FFFFCC"/>
              </a:solidFill>
              <a:latin typeface="Haettenschweiler" panose="020B070604090206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rgbClr val="FFFFCC"/>
                </a:solidFill>
                <a:latin typeface="Haettenschweiler" panose="020B0706040902060204" pitchFamily="34" charset="0"/>
              </a:rPr>
              <a:t>Cesta na Měsíc</a:t>
            </a:r>
            <a:endParaRPr lang="en-GB" altLang="cs-CZ" sz="2000" dirty="0">
              <a:solidFill>
                <a:srgbClr val="FFFFCC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687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6">
            <a:extLst>
              <a:ext uri="{FF2B5EF4-FFF2-40B4-BE49-F238E27FC236}">
                <a16:creationId xmlns:a16="http://schemas.microsoft.com/office/drawing/2014/main" id="{68A49745-67D9-41D6-B16F-08E38142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C2F0A6-CC28-40B8-938B-C2DB81C9406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4D9E0DB-4619-487E-BD6F-D681D3722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743" y="570843"/>
            <a:ext cx="2694753" cy="827033"/>
          </a:xfrm>
        </p:spPr>
        <p:txBody>
          <a:bodyPr/>
          <a:lstStyle/>
          <a:p>
            <a:pPr eaLnBrk="1" hangingPunct="1"/>
            <a:r>
              <a:rPr lang="cs-CZ" altLang="cs-CZ" dirty="0"/>
              <a:t>Kinetózy</a:t>
            </a:r>
            <a:endParaRPr lang="en-US" altLang="cs-CZ" dirty="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8EF6B30-97AE-4124-A230-03828AB55B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03283" y="2564525"/>
            <a:ext cx="9899951" cy="208844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cs typeface="Times New Roman" panose="02020603050405020304" pitchFamily="18" charset="0"/>
              </a:rPr>
              <a:t>Nepravidelné zrychlování a zpomalování dopravních prostředků vyvolává u citlivých osob </a:t>
            </a:r>
            <a:r>
              <a:rPr lang="en-GB" altLang="cs-CZ" b="1" dirty="0">
                <a:cs typeface="Times New Roman" panose="02020603050405020304" pitchFamily="18" charset="0"/>
              </a:rPr>
              <a:t>k</a:t>
            </a:r>
            <a:r>
              <a:rPr lang="cs-CZ" altLang="cs-CZ" b="1" dirty="0" err="1">
                <a:cs typeface="Times New Roman" panose="02020603050405020304" pitchFamily="18" charset="0"/>
              </a:rPr>
              <a:t>inetózu</a:t>
            </a:r>
            <a:r>
              <a:rPr lang="cs-CZ" altLang="cs-CZ" b="1" dirty="0">
                <a:cs typeface="Times New Roman" panose="02020603050405020304" pitchFamily="18" charset="0"/>
              </a:rPr>
              <a:t> </a:t>
            </a:r>
            <a:r>
              <a:rPr lang="cs-CZ" altLang="cs-CZ" dirty="0">
                <a:cs typeface="Times New Roman" panose="02020603050405020304" pitchFamily="18" charset="0"/>
              </a:rPr>
              <a:t>(mořská nemoc apod.)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r>
              <a:rPr lang="cs-CZ" altLang="cs-CZ" dirty="0">
                <a:cs typeface="Times New Roman" panose="02020603050405020304" pitchFamily="18" charset="0"/>
              </a:rPr>
              <a:t>Tato porucha nervového systému se projevuje bledostí, povrchním a zrychleným dýcháním, nevolností a zvracením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5959181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>
            <a:extLst>
              <a:ext uri="{FF2B5EF4-FFF2-40B4-BE49-F238E27FC236}">
                <a16:creationId xmlns:a16="http://schemas.microsoft.com/office/drawing/2014/main" id="{01AA62CA-8BE4-4DF9-9B4D-63F62695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B245FA-45A7-4BD0-8B10-7F8E1614CF0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2F27870-63C4-4394-89D2-AE183A4F3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1" y="274639"/>
            <a:ext cx="8908924" cy="650271"/>
          </a:xfrm>
          <a:noFill/>
        </p:spPr>
        <p:txBody>
          <a:bodyPr/>
          <a:lstStyle/>
          <a:p>
            <a:pPr eaLnBrk="1" hangingPunct="1"/>
            <a:r>
              <a:rPr lang="cs-CZ" altLang="cs-CZ" sz="3600" dirty="0"/>
              <a:t>Rizika spojená s působením ultrazvuku 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70106C39-C33B-4121-943B-3381FB85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548" y="1228397"/>
            <a:ext cx="9369370" cy="440120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cs-CZ" altLang="cs-CZ" sz="2800" b="1" dirty="0"/>
              <a:t> Pasivní a aktivní interakce ultrazvuku</a:t>
            </a:r>
          </a:p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cs-CZ" altLang="cs-CZ" sz="2800" b="1" dirty="0"/>
              <a:t> Aktivní: tepelné, kavitační a jiné účinky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cs-CZ" altLang="cs-CZ" sz="2800" b="1" dirty="0"/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Kavitační </a:t>
            </a:r>
            <a:r>
              <a:rPr lang="cs-CZ" altLang="cs-CZ" dirty="0"/>
              <a:t>– viz dále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Tepelné </a:t>
            </a:r>
            <a:r>
              <a:rPr lang="cs-CZ" altLang="cs-CZ" dirty="0"/>
              <a:t>– viz přednáška o fyzikální léčbě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cs-CZ" altLang="cs-CZ" b="1" dirty="0"/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Jiné</a:t>
            </a:r>
            <a:r>
              <a:rPr lang="cs-CZ" altLang="cs-CZ" dirty="0"/>
              <a:t> účinky – tixotropie a emulgace, zvyšování propustnosti membrán, zrychlení difuze – zvyšování rychlosti některých chemických reakcí aj. </a:t>
            </a:r>
          </a:p>
        </p:txBody>
      </p:sp>
    </p:spTree>
    <p:extLst>
      <p:ext uri="{BB962C8B-B14F-4D97-AF65-F5344CB8AC3E}">
        <p14:creationId xmlns:p14="http://schemas.microsoft.com/office/powerpoint/2010/main" val="3218152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8">
            <a:extLst>
              <a:ext uri="{FF2B5EF4-FFF2-40B4-BE49-F238E27FC236}">
                <a16:creationId xmlns:a16="http://schemas.microsoft.com/office/drawing/2014/main" id="{C6D4A42B-E0C1-4F62-A65C-511AF157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FE7D20-A5DC-4400-B851-9DE929006EC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6EA27DF-C6E4-4EFB-A6B2-A1C3D10EE9A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24166" y="179387"/>
            <a:ext cx="1032822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Biofyzikální aspekty ultrazvukové kavitace</a:t>
            </a:r>
          </a:p>
        </p:txBody>
      </p:sp>
      <p:pic>
        <p:nvPicPr>
          <p:cNvPr id="30724" name="Picture 5" descr="pulsingbubble[1]">
            <a:extLst>
              <a:ext uri="{FF2B5EF4-FFF2-40B4-BE49-F238E27FC236}">
                <a16:creationId xmlns:a16="http://schemas.microsoft.com/office/drawing/2014/main" id="{AA84A2E5-9656-40CF-8D74-58DE87F55148}"/>
              </a:ext>
            </a:extLst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3660" y="3860799"/>
            <a:ext cx="879803" cy="8798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4" descr="pulsingbubble[1]">
            <a:extLst>
              <a:ext uri="{FF2B5EF4-FFF2-40B4-BE49-F238E27FC236}">
                <a16:creationId xmlns:a16="http://schemas.microsoft.com/office/drawing/2014/main" id="{6D865105-CF0C-4846-98C5-51530A09ED1E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0413" y="4198937"/>
            <a:ext cx="879801" cy="879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7" descr="pulsingbubble[1]">
            <a:extLst>
              <a:ext uri="{FF2B5EF4-FFF2-40B4-BE49-F238E27FC236}">
                <a16:creationId xmlns:a16="http://schemas.microsoft.com/office/drawing/2014/main" id="{28EF4858-69B9-4E48-8170-2C1FC17112DE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4437063"/>
            <a:ext cx="879802" cy="8798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7" name="Picture 9" descr="pulsingbubble[1]">
            <a:extLst>
              <a:ext uri="{FF2B5EF4-FFF2-40B4-BE49-F238E27FC236}">
                <a16:creationId xmlns:a16="http://schemas.microsoft.com/office/drawing/2014/main" id="{0B576330-3F62-4706-86E4-4C33B79E3A96}"/>
              </a:ext>
            </a:extLst>
          </p:cNvPr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6483" y="2404735"/>
            <a:ext cx="879803" cy="8798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8" name="Picture 11" descr="pulsingbubble[1]">
            <a:extLst>
              <a:ext uri="{FF2B5EF4-FFF2-40B4-BE49-F238E27FC236}">
                <a16:creationId xmlns:a16="http://schemas.microsoft.com/office/drawing/2014/main" id="{F904E8D9-45CD-4AAD-9AD7-BD9C911804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7" y="3284537"/>
            <a:ext cx="879803" cy="8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2" descr="pulsingbubble[1]">
            <a:extLst>
              <a:ext uri="{FF2B5EF4-FFF2-40B4-BE49-F238E27FC236}">
                <a16:creationId xmlns:a16="http://schemas.microsoft.com/office/drawing/2014/main" id="{73685F1D-8830-44FF-A2CC-AB0D3E753C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85" y="3025447"/>
            <a:ext cx="879803" cy="8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pulsingbubble[1]">
            <a:extLst>
              <a:ext uri="{FF2B5EF4-FFF2-40B4-BE49-F238E27FC236}">
                <a16:creationId xmlns:a16="http://schemas.microsoft.com/office/drawing/2014/main" id="{EE2B424F-342B-4720-9CCB-7A8B099ED4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12" y="1999921"/>
            <a:ext cx="879803" cy="8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5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6">
            <a:extLst>
              <a:ext uri="{FF2B5EF4-FFF2-40B4-BE49-F238E27FC236}">
                <a16:creationId xmlns:a16="http://schemas.microsoft.com/office/drawing/2014/main" id="{978F39BC-B1FA-42D5-9F11-4BB16B46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D2BB6C-1A9F-47A1-AFC4-55E6B1CB78B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07832AC-B5D0-40CE-BC7A-50914835E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00154"/>
            <a:ext cx="10753200" cy="102955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Historická pozorování kavitace a první pokus o matematické zpracování problému </a:t>
            </a:r>
          </a:p>
        </p:txBody>
      </p:sp>
      <p:pic>
        <p:nvPicPr>
          <p:cNvPr id="32772" name="Picture 3" descr="daring[1]">
            <a:extLst>
              <a:ext uri="{FF2B5EF4-FFF2-40B4-BE49-F238E27FC236}">
                <a16:creationId xmlns:a16="http://schemas.microsoft.com/office/drawing/2014/main" id="{0632B052-9766-4605-AADF-1AEB157F9C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624">
            <a:off x="1813719" y="1738614"/>
            <a:ext cx="31686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147658AA-8DB6-4A3C-94D4-10B4CDA72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191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32774" name="Rectangle 5">
            <a:extLst>
              <a:ext uri="{FF2B5EF4-FFF2-40B4-BE49-F238E27FC236}">
                <a16:creationId xmlns:a16="http://schemas.microsoft.com/office/drawing/2014/main" id="{39E68589-A1FE-4DEE-A5F4-F2B60C4B5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2050525"/>
            <a:ext cx="5718899" cy="378565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Sir John Isaac </a:t>
            </a:r>
            <a:r>
              <a:rPr lang="cs-CZ" altLang="cs-CZ" sz="2000" dirty="0" err="1"/>
              <a:t>Thornycroft</a:t>
            </a:r>
            <a:r>
              <a:rPr lang="cs-CZ" altLang="cs-CZ" sz="2000" dirty="0"/>
              <a:t> (1843 - 1928, britský loďař) a Sidney </a:t>
            </a:r>
            <a:r>
              <a:rPr lang="cs-CZ" altLang="cs-CZ" sz="2000" dirty="0" err="1"/>
              <a:t>Barnaby</a:t>
            </a:r>
            <a:r>
              <a:rPr lang="cs-CZ" altLang="cs-CZ" sz="2000" dirty="0"/>
              <a:t> pozorovali účinky kavitace vznikající při turbulentním proudění vody kolem lodního šroubu (1895, torpédoborec HMS </a:t>
            </a:r>
            <a:r>
              <a:rPr lang="cs-CZ" altLang="cs-CZ" sz="2000" dirty="0" err="1"/>
              <a:t>Daring</a:t>
            </a:r>
            <a:r>
              <a:rPr lang="cs-CZ" altLang="cs-CZ" sz="20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Lord (John William </a:t>
            </a:r>
            <a:r>
              <a:rPr lang="cs-CZ" altLang="cs-CZ" sz="2000" dirty="0" err="1"/>
              <a:t>Strutt</a:t>
            </a:r>
            <a:r>
              <a:rPr lang="cs-CZ" altLang="cs-CZ" sz="2000" dirty="0"/>
              <a:t>) </a:t>
            </a:r>
            <a:r>
              <a:rPr lang="cs-CZ" altLang="cs-CZ" sz="2000" dirty="0" err="1"/>
              <a:t>Rayleigh</a:t>
            </a:r>
            <a:r>
              <a:rPr lang="cs-CZ" altLang="cs-CZ" sz="2000" dirty="0"/>
              <a:t>, 1842 – 1919, popsal matematicky jako první radiální kmity bubliny v kapalině – na objednávku britského válečného námořnictva. </a:t>
            </a:r>
          </a:p>
        </p:txBody>
      </p:sp>
      <p:pic>
        <p:nvPicPr>
          <p:cNvPr id="32775" name="Picture 6" descr="rayleigh">
            <a:extLst>
              <a:ext uri="{FF2B5EF4-FFF2-40B4-BE49-F238E27FC236}">
                <a16:creationId xmlns:a16="http://schemas.microsoft.com/office/drawing/2014/main" id="{17A9A1EE-6FCE-4BE1-87CC-FD87EBD70F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82186">
            <a:off x="2566989" y="4302489"/>
            <a:ext cx="1662112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07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6">
            <a:extLst>
              <a:ext uri="{FF2B5EF4-FFF2-40B4-BE49-F238E27FC236}">
                <a16:creationId xmlns:a16="http://schemas.microsoft.com/office/drawing/2014/main" id="{CF916CF1-530E-4394-8F89-E9282FB3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F34441-27CF-4BB9-BE78-F6743DB5F0E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765D850-F984-48D9-9387-EA563B80B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0966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Od sonaru </a:t>
            </a:r>
            <a:r>
              <a:rPr lang="en-GB" altLang="cs-CZ" sz="3600" dirty="0"/>
              <a:t>Paul</a:t>
            </a:r>
            <a:r>
              <a:rPr lang="cs-CZ" altLang="cs-CZ" sz="3600" dirty="0"/>
              <a:t>a</a:t>
            </a:r>
            <a:r>
              <a:rPr lang="en-GB" altLang="cs-CZ" sz="3600" dirty="0"/>
              <a:t> Langevin</a:t>
            </a:r>
            <a:r>
              <a:rPr lang="cs-CZ" altLang="cs-CZ" sz="3600" dirty="0"/>
              <a:t>a k ultrazvukové terapii a diagnostice</a:t>
            </a:r>
            <a:endParaRPr lang="en-GB" altLang="cs-CZ" sz="3600" dirty="0"/>
          </a:p>
        </p:txBody>
      </p:sp>
      <p:pic>
        <p:nvPicPr>
          <p:cNvPr id="34820" name="Picture 3" descr="Langevin[1]">
            <a:extLst>
              <a:ext uri="{FF2B5EF4-FFF2-40B4-BE49-F238E27FC236}">
                <a16:creationId xmlns:a16="http://schemas.microsoft.com/office/drawing/2014/main" id="{9E03C9D7-3127-4C7E-A8E1-DFB97350B8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1773238"/>
            <a:ext cx="1900238" cy="2994025"/>
          </a:xfrm>
          <a:noFill/>
          <a:ln w="1905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1" name="Text Box 4">
            <a:extLst>
              <a:ext uri="{FF2B5EF4-FFF2-40B4-BE49-F238E27FC236}">
                <a16:creationId xmlns:a16="http://schemas.microsoft.com/office/drawing/2014/main" id="{2FD429C9-1AE7-4F22-AB5B-51886008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966" y="1628776"/>
            <a:ext cx="5373797" cy="2225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Po potopení </a:t>
            </a:r>
            <a:r>
              <a:rPr lang="en-GB" altLang="cs-CZ" sz="2000" dirty="0"/>
              <a:t>Titanic</a:t>
            </a:r>
            <a:r>
              <a:rPr lang="cs-CZ" altLang="cs-CZ" sz="2000" dirty="0"/>
              <a:t>u</a:t>
            </a:r>
            <a:r>
              <a:rPr lang="en-GB" altLang="cs-CZ" sz="2000" dirty="0"/>
              <a:t> (191</a:t>
            </a:r>
            <a:r>
              <a:rPr lang="cs-CZ" altLang="cs-CZ" sz="2000" dirty="0"/>
              <a:t>2</a:t>
            </a:r>
            <a:r>
              <a:rPr lang="en-GB" altLang="cs-CZ" sz="2000" dirty="0"/>
              <a:t>) a</a:t>
            </a:r>
            <a:r>
              <a:rPr lang="cs-CZ" altLang="cs-CZ" sz="2000" dirty="0"/>
              <a:t> ponorkové válce vzrůstá potřeba včasné výstrahy</a:t>
            </a:r>
            <a:r>
              <a:rPr lang="en-GB" altLang="cs-CZ" sz="2000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solidFill>
                  <a:srgbClr val="FF0000"/>
                </a:solidFill>
              </a:rPr>
              <a:t>Paul Langevin</a:t>
            </a:r>
            <a:r>
              <a:rPr lang="en-GB" altLang="cs-CZ" sz="2000" dirty="0">
                <a:solidFill>
                  <a:srgbClr val="CCFFCC"/>
                </a:solidFill>
              </a:rPr>
              <a:t> </a:t>
            </a:r>
            <a:r>
              <a:rPr lang="en-GB" altLang="cs-CZ" sz="2000" dirty="0"/>
              <a:t>(1872 – 1946) </a:t>
            </a:r>
            <a:r>
              <a:rPr lang="cs-CZ" altLang="cs-CZ" sz="2000" dirty="0"/>
              <a:t>společně s </a:t>
            </a:r>
            <a:r>
              <a:rPr lang="en-GB" altLang="cs-CZ" sz="2000" dirty="0" err="1"/>
              <a:t>Chilowski</a:t>
            </a:r>
            <a:r>
              <a:rPr lang="cs-CZ" altLang="cs-CZ" sz="2000" dirty="0"/>
              <a:t>m si nechávají patentovat ultrazvukový echolokační systém </a:t>
            </a:r>
            <a:r>
              <a:rPr lang="en-GB" altLang="cs-CZ" sz="2000" dirty="0"/>
              <a:t>(1918).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Tím také vznikl účinný a regulovatelný zdroj ultrazvuku neseného vodou</a:t>
            </a:r>
            <a:r>
              <a:rPr lang="en-GB" altLang="cs-CZ" sz="2000" dirty="0"/>
              <a:t>.</a:t>
            </a:r>
          </a:p>
        </p:txBody>
      </p:sp>
      <p:sp>
        <p:nvSpPr>
          <p:cNvPr id="34822" name="Text Box 5">
            <a:extLst>
              <a:ext uri="{FF2B5EF4-FFF2-40B4-BE49-F238E27FC236}">
                <a16:creationId xmlns:a16="http://schemas.microsoft.com/office/drawing/2014/main" id="{D4EB369F-7276-4BB4-914C-2D612E138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157789"/>
            <a:ext cx="8208963" cy="1311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Wood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Loomis</a:t>
            </a:r>
            <a:r>
              <a:rPr lang="cs-CZ" altLang="cs-CZ" sz="2000" dirty="0"/>
              <a:t> (1926, 1927) – </a:t>
            </a:r>
            <a:r>
              <a:rPr lang="cs-CZ" altLang="cs-CZ" sz="2000" dirty="0" err="1"/>
              <a:t>chem</a:t>
            </a:r>
            <a:r>
              <a:rPr lang="cs-CZ" altLang="cs-CZ" sz="2000" dirty="0"/>
              <a:t>. and </a:t>
            </a:r>
            <a:r>
              <a:rPr lang="cs-CZ" altLang="cs-CZ" sz="2000" dirty="0" err="1"/>
              <a:t>biol</a:t>
            </a:r>
            <a:r>
              <a:rPr lang="cs-CZ" altLang="cs-CZ" sz="2000" dirty="0"/>
              <a:t>. účinky UZ kavitace.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Sokolov (1937), </a:t>
            </a:r>
            <a:r>
              <a:rPr lang="cs-CZ" altLang="cs-CZ" sz="2000" dirty="0" err="1"/>
              <a:t>Firestone</a:t>
            </a:r>
            <a:r>
              <a:rPr lang="cs-CZ" altLang="cs-CZ" sz="2000" dirty="0"/>
              <a:t> (1942) - UZ defektoskopy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40. Léta 20.stol. – počátky UZ terapie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50. Léta 20. stol. – první aplikace UZ v zubním lékařství a diagnostice</a:t>
            </a:r>
          </a:p>
        </p:txBody>
      </p:sp>
      <p:pic>
        <p:nvPicPr>
          <p:cNvPr id="34823" name="Picture 6" descr="uc071a1">
            <a:extLst>
              <a:ext uri="{FF2B5EF4-FFF2-40B4-BE49-F238E27FC236}">
                <a16:creationId xmlns:a16="http://schemas.microsoft.com/office/drawing/2014/main" id="{E437955F-401B-4090-BC5C-955931FC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1529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7" descr="Titanic leaving Belfast Lough (Harland and Wolff)">
            <a:extLst>
              <a:ext uri="{FF2B5EF4-FFF2-40B4-BE49-F238E27FC236}">
                <a16:creationId xmlns:a16="http://schemas.microsoft.com/office/drawing/2014/main" id="{BE475E8C-0845-42AB-9115-5173D6E777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71" y="1589088"/>
            <a:ext cx="1152525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901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>
            <a:extLst>
              <a:ext uri="{FF2B5EF4-FFF2-40B4-BE49-F238E27FC236}">
                <a16:creationId xmlns:a16="http://schemas.microsoft.com/office/drawing/2014/main" id="{2BBE2FDF-212C-493C-A2F9-D30356B0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BBAAFD-07E8-4E1F-82EA-86FEAE17978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D23A020-62E3-40F9-81F3-525526FA9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779" y="476318"/>
            <a:ext cx="4892524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Co to je kavitace?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C79A6A0-E59E-48EF-85F8-C8E2224BF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2972" y="1346368"/>
            <a:ext cx="9946056" cy="479167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dirty="0"/>
              <a:t>Radiální kmity plynem naplněných mikrobublin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100000"/>
              </a:lnSpc>
            </a:pPr>
            <a:r>
              <a:rPr lang="cs-CZ" altLang="cs-CZ" dirty="0"/>
              <a:t>Dva hlavní druhy kavitace: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cs-CZ" altLang="cs-CZ" sz="2800" dirty="0"/>
              <a:t>Přechodná (též kolapsová) - </a:t>
            </a:r>
            <a:r>
              <a:rPr lang="cs-CZ" altLang="cs-CZ" sz="2800" i="1" dirty="0"/>
              <a:t>I</a:t>
            </a:r>
            <a:r>
              <a:rPr lang="cs-CZ" altLang="cs-CZ" sz="2800" i="1" baseline="-25000" dirty="0"/>
              <a:t>UZ</a:t>
            </a:r>
            <a:r>
              <a:rPr lang="cs-CZ" altLang="cs-CZ" sz="2800" dirty="0"/>
              <a:t> nad </a:t>
            </a:r>
            <a:r>
              <a:rPr lang="cs-CZ" altLang="cs-CZ" sz="2800" dirty="0">
                <a:cs typeface="Arial" panose="020B0604020202020204" pitchFamily="34" charset="0"/>
              </a:rPr>
              <a:t>~ </a:t>
            </a:r>
            <a:r>
              <a:rPr lang="cs-CZ" altLang="cs-CZ" sz="2800" dirty="0"/>
              <a:t>100 W/cm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  (1 MW/m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)</a:t>
            </a:r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cs-CZ" altLang="cs-CZ" sz="2800" dirty="0"/>
              <a:t>Rezonanční neboli </a:t>
            </a:r>
            <a:r>
              <a:rPr lang="cs-CZ" altLang="cs-CZ" sz="2800" dirty="0" err="1"/>
              <a:t>pseudokavitace</a:t>
            </a:r>
            <a:r>
              <a:rPr lang="cs-CZ" altLang="cs-CZ" sz="2800" dirty="0"/>
              <a:t> - </a:t>
            </a:r>
            <a:r>
              <a:rPr lang="cs-CZ" altLang="cs-CZ" sz="2800" i="1" dirty="0"/>
              <a:t>I</a:t>
            </a:r>
            <a:r>
              <a:rPr lang="cs-CZ" altLang="cs-CZ" sz="2800" i="1" baseline="-25000" dirty="0"/>
              <a:t>UZ</a:t>
            </a:r>
            <a:r>
              <a:rPr lang="cs-CZ" altLang="cs-CZ" sz="2800" dirty="0"/>
              <a:t> nad </a:t>
            </a:r>
            <a:r>
              <a:rPr lang="cs-CZ" altLang="cs-CZ" sz="2800" dirty="0">
                <a:cs typeface="Arial" panose="020B0604020202020204" pitchFamily="34" charset="0"/>
              </a:rPr>
              <a:t>~ </a:t>
            </a:r>
            <a:r>
              <a:rPr lang="cs-CZ" altLang="cs-CZ" sz="2800" dirty="0"/>
              <a:t>0,2 W/cm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 (2 kW/m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)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2800" dirty="0"/>
          </a:p>
          <a:p>
            <a:pPr eaLnBrk="1" hangingPunct="1">
              <a:lnSpc>
                <a:spcPct val="100000"/>
              </a:lnSpc>
            </a:pPr>
            <a:r>
              <a:rPr lang="cs-CZ" altLang="cs-CZ" dirty="0"/>
              <a:t>Kavitační prahy: (obecně různé) – pro mechanické účinky, </a:t>
            </a:r>
            <a:r>
              <a:rPr lang="cs-CZ" altLang="cs-CZ" dirty="0" err="1"/>
              <a:t>sonoluminiscenci</a:t>
            </a:r>
            <a:r>
              <a:rPr lang="cs-CZ" altLang="cs-CZ" dirty="0"/>
              <a:t>, chemické účinky, </a:t>
            </a:r>
            <a:r>
              <a:rPr lang="cs-CZ" altLang="cs-CZ" dirty="0" err="1"/>
              <a:t>Blakeův</a:t>
            </a:r>
            <a:r>
              <a:rPr lang="cs-CZ" altLang="cs-CZ" dirty="0"/>
              <a:t> práh (nástup přechodné kavitace).</a:t>
            </a:r>
          </a:p>
        </p:txBody>
      </p:sp>
    </p:spTree>
    <p:extLst>
      <p:ext uri="{BB962C8B-B14F-4D97-AF65-F5344CB8AC3E}">
        <p14:creationId xmlns:p14="http://schemas.microsoft.com/office/powerpoint/2010/main" val="3754179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6">
            <a:extLst>
              <a:ext uri="{FF2B5EF4-FFF2-40B4-BE49-F238E27FC236}">
                <a16:creationId xmlns:a16="http://schemas.microsoft.com/office/drawing/2014/main" id="{A3B79CF5-849B-4A0F-870B-B2FC5A56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EF3294-C792-4661-A165-F3293635162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285B477-710A-4B35-94CE-7DDC6BFB2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6211614" cy="776396"/>
          </a:xfrm>
        </p:spPr>
        <p:txBody>
          <a:bodyPr/>
          <a:lstStyle/>
          <a:p>
            <a:pPr eaLnBrk="1" hangingPunct="1"/>
            <a:r>
              <a:rPr lang="cs-CZ" altLang="cs-CZ" dirty="0"/>
              <a:t>Kmity kavitační bubliny</a:t>
            </a:r>
            <a:endParaRPr lang="en-GB" altLang="cs-CZ" dirty="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6A71FD1-3A08-4BA1-83F3-2B352730ED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79409" y="1643912"/>
            <a:ext cx="9417269" cy="129698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Kmity kavitačních bublin nejsou harmonické</a:t>
            </a:r>
            <a:r>
              <a:rPr lang="en-GB" altLang="cs-CZ" sz="2400" dirty="0"/>
              <a:t> (</a:t>
            </a:r>
            <a:r>
              <a:rPr lang="cs-CZ" altLang="cs-CZ" sz="2400" dirty="0"/>
              <a:t>tj.</a:t>
            </a:r>
            <a:r>
              <a:rPr lang="en-GB" altLang="cs-CZ" sz="2400" dirty="0"/>
              <a:t> </a:t>
            </a:r>
            <a:r>
              <a:rPr lang="cs-CZ" altLang="cs-CZ" sz="2400" dirty="0"/>
              <a:t>závislost</a:t>
            </a:r>
          </a:p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400" i="1" dirty="0"/>
              <a:t>r = f(t) </a:t>
            </a:r>
            <a:r>
              <a:rPr lang="cs-CZ" altLang="cs-CZ" sz="2400" dirty="0"/>
              <a:t>není sinusová</a:t>
            </a:r>
            <a:r>
              <a:rPr lang="en-GB" altLang="cs-CZ" sz="2400" dirty="0"/>
              <a:t>) – </a:t>
            </a:r>
            <a:r>
              <a:rPr lang="cs-CZ" altLang="cs-CZ" sz="2400" dirty="0"/>
              <a:t>na rozdíl od ultrazvukových vln v okolní kapalině</a:t>
            </a:r>
            <a:r>
              <a:rPr lang="en-GB" altLang="cs-CZ" sz="2400" dirty="0"/>
              <a:t>.</a:t>
            </a:r>
          </a:p>
        </p:txBody>
      </p:sp>
      <p:pic>
        <p:nvPicPr>
          <p:cNvPr id="38917" name="Picture 4" descr="oszi_32[1]">
            <a:extLst>
              <a:ext uri="{FF2B5EF4-FFF2-40B4-BE49-F238E27FC236}">
                <a16:creationId xmlns:a16="http://schemas.microsoft.com/office/drawing/2014/main" id="{254F6987-E98F-47A7-A6B6-3693F87D8272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6186" y="3272960"/>
            <a:ext cx="6587561" cy="26234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8" name="Text Box 5">
            <a:extLst>
              <a:ext uri="{FF2B5EF4-FFF2-40B4-BE49-F238E27FC236}">
                <a16:creationId xmlns:a16="http://schemas.microsoft.com/office/drawing/2014/main" id="{0D0D60A9-BAE6-4C80-89ED-AA2464BF7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6610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38919" name="Text Box 6">
            <a:extLst>
              <a:ext uri="{FF2B5EF4-FFF2-40B4-BE49-F238E27FC236}">
                <a16:creationId xmlns:a16="http://schemas.microsoft.com/office/drawing/2014/main" id="{63D4B974-5993-4959-B90F-C2B197F11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6491288"/>
            <a:ext cx="792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From: Reinhard Geisler (DPI), 1997 http://www.physik3.gwdg.de/~rgeisle/nld/blaf.html</a:t>
            </a:r>
          </a:p>
        </p:txBody>
      </p:sp>
    </p:spTree>
    <p:extLst>
      <p:ext uri="{BB962C8B-B14F-4D97-AF65-F5344CB8AC3E}">
        <p14:creationId xmlns:p14="http://schemas.microsoft.com/office/powerpoint/2010/main" val="3212403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6">
            <a:extLst>
              <a:ext uri="{FF2B5EF4-FFF2-40B4-BE49-F238E27FC236}">
                <a16:creationId xmlns:a16="http://schemas.microsoft.com/office/drawing/2014/main" id="{352C6FEE-791A-42C7-8D30-E171FAD0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45E578-A618-4FB0-A1B1-3ACC3ADC836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9780B32-9EA5-4900-A16C-B03F3DEC6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023" y="296861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Kmity </a:t>
            </a:r>
            <a:r>
              <a:rPr lang="cs-CZ" altLang="cs-CZ" sz="3600" dirty="0" err="1"/>
              <a:t>mikrobubliny</a:t>
            </a:r>
            <a:r>
              <a:rPr lang="cs-CZ" altLang="cs-CZ" sz="3600" dirty="0"/>
              <a:t> </a:t>
            </a:r>
          </a:p>
        </p:txBody>
      </p:sp>
      <p:pic>
        <p:nvPicPr>
          <p:cNvPr id="40964" name="Picture 4" descr="Bublina">
            <a:extLst>
              <a:ext uri="{FF2B5EF4-FFF2-40B4-BE49-F238E27FC236}">
                <a16:creationId xmlns:a16="http://schemas.microsoft.com/office/drawing/2014/main" id="{1FA29342-1696-453F-8071-A58F9D47BA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0350" y="1003298"/>
            <a:ext cx="7488238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38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7">
            <a:extLst>
              <a:ext uri="{FF2B5EF4-FFF2-40B4-BE49-F238E27FC236}">
                <a16:creationId xmlns:a16="http://schemas.microsoft.com/office/drawing/2014/main" id="{09FDDE5F-83F8-4D88-8A04-E5736C4C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14D63D-6A20-4A0D-8B60-B9173794675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D4EA033-6C39-4754-AB77-8BB75715E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907" y="263116"/>
            <a:ext cx="9270125" cy="922338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Chování mikrobublin na rozhraní pevných látek a kapalin</a:t>
            </a:r>
            <a:endParaRPr lang="en-GB" altLang="cs-CZ" sz="3600" dirty="0"/>
          </a:p>
        </p:txBody>
      </p:sp>
      <p:pic>
        <p:nvPicPr>
          <p:cNvPr id="43012" name="Picture 3" descr="bubble">
            <a:extLst>
              <a:ext uri="{FF2B5EF4-FFF2-40B4-BE49-F238E27FC236}">
                <a16:creationId xmlns:a16="http://schemas.microsoft.com/office/drawing/2014/main" id="{33D1A42A-BC42-46C7-BE14-1915B59456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2148" y="3005959"/>
            <a:ext cx="2505411" cy="1864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4" descr="surfacecavitation">
            <a:extLst>
              <a:ext uri="{FF2B5EF4-FFF2-40B4-BE49-F238E27FC236}">
                <a16:creationId xmlns:a16="http://schemas.microsoft.com/office/drawing/2014/main" id="{CDD5DABC-CBC5-43AD-BF7A-2C40132C1349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2543" y="1375677"/>
            <a:ext cx="2736850" cy="205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4" name="Text Box 5">
            <a:extLst>
              <a:ext uri="{FF2B5EF4-FFF2-40B4-BE49-F238E27FC236}">
                <a16:creationId xmlns:a16="http://schemas.microsoft.com/office/drawing/2014/main" id="{9F2269AD-392E-4D1B-937E-28B541FAB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274" y="1612927"/>
            <a:ext cx="4075113" cy="1069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/>
              <a:t>http://www.scs.uiuc.edu/~suslick/execsummsono.html: THE CHEMICAL AND PHYSICAL EFFECTS OF ULTRASOUND Kenneth S. </a:t>
            </a:r>
            <a:r>
              <a:rPr lang="cs-CZ" altLang="cs-CZ" sz="1600" dirty="0" err="1"/>
              <a:t>Suslick</a:t>
            </a:r>
            <a:endParaRPr lang="cs-CZ" altLang="cs-CZ" sz="1600" dirty="0"/>
          </a:p>
        </p:txBody>
      </p:sp>
      <p:sp>
        <p:nvSpPr>
          <p:cNvPr id="43015" name="Text Box 6">
            <a:extLst>
              <a:ext uri="{FF2B5EF4-FFF2-40B4-BE49-F238E27FC236}">
                <a16:creationId xmlns:a16="http://schemas.microsoft.com/office/drawing/2014/main" id="{3070ADBE-2F10-4109-B191-31200A649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763" y="3546475"/>
            <a:ext cx="4357687" cy="1069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/>
              <a:t>Crum</a:t>
            </a:r>
            <a:r>
              <a:rPr lang="cs-CZ" altLang="cs-CZ" sz="1600" dirty="0"/>
              <a:t> L.A., </a:t>
            </a:r>
            <a:r>
              <a:rPr lang="cs-CZ" altLang="cs-CZ" sz="1600" dirty="0" err="1"/>
              <a:t>Cavitation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microjets</a:t>
            </a:r>
            <a:r>
              <a:rPr lang="cs-CZ" altLang="cs-CZ" sz="1600" dirty="0"/>
              <a:t> as a </a:t>
            </a:r>
            <a:r>
              <a:rPr lang="cs-CZ" altLang="cs-CZ" sz="1600" dirty="0" err="1"/>
              <a:t>contributory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mechanism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renal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calculi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disintegration</a:t>
            </a:r>
            <a:r>
              <a:rPr lang="cs-CZ" altLang="cs-CZ" sz="1600" dirty="0"/>
              <a:t> in ESWL, J. </a:t>
            </a:r>
            <a:r>
              <a:rPr lang="cs-CZ" altLang="cs-CZ" sz="1600" dirty="0" err="1"/>
              <a:t>Urol</a:t>
            </a:r>
            <a:r>
              <a:rPr lang="cs-CZ" altLang="cs-CZ" sz="1600" dirty="0"/>
              <a:t>. 140, 1988, p. 1587 - 1590</a:t>
            </a:r>
          </a:p>
        </p:txBody>
      </p:sp>
      <p:pic>
        <p:nvPicPr>
          <p:cNvPr id="43016" name="Picture 7" descr="cavitation3">
            <a:extLst>
              <a:ext uri="{FF2B5EF4-FFF2-40B4-BE49-F238E27FC236}">
                <a16:creationId xmlns:a16="http://schemas.microsoft.com/office/drawing/2014/main" id="{79BD7C8F-0494-45A3-9D2C-628E145B28D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2499" y="4763321"/>
            <a:ext cx="2485989" cy="1864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7" name="Text Box 9">
            <a:extLst>
              <a:ext uri="{FF2B5EF4-FFF2-40B4-BE49-F238E27FC236}">
                <a16:creationId xmlns:a16="http://schemas.microsoft.com/office/drawing/2014/main" id="{97AFEBFC-1C31-468E-93AA-53329872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91" y="5516564"/>
            <a:ext cx="4357686" cy="10064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463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Mikrofotografie leštěného mosazného povrchu se stopami kavitačního poškození.</a:t>
            </a:r>
            <a:endParaRPr lang="en-GB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95674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>
            <a:extLst>
              <a:ext uri="{FF2B5EF4-FFF2-40B4-BE49-F238E27FC236}">
                <a16:creationId xmlns:a16="http://schemas.microsoft.com/office/drawing/2014/main" id="{4F297004-7E15-4437-AB84-D3F7BE2E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DCB6B6-B0C0-4D5D-81ED-A124DCD7715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29C7C50-982E-4851-9FC4-56FA531A7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8375" y="547370"/>
            <a:ext cx="4426266" cy="619442"/>
          </a:xfrm>
        </p:spPr>
        <p:txBody>
          <a:bodyPr/>
          <a:lstStyle/>
          <a:p>
            <a:pPr eaLnBrk="1" hangingPunct="1"/>
            <a:r>
              <a:rPr lang="cs-CZ" altLang="cs-CZ" dirty="0"/>
              <a:t>Obsah přednášky</a:t>
            </a:r>
            <a:endParaRPr lang="en-GB" altLang="cs-CZ" dirty="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5624E6-F43D-4396-B906-0A95E29A0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2560" y="1758156"/>
            <a:ext cx="8858251" cy="3341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Rizika spojená s příliš nízkým nebo vysokým tlakem vzduchu</a:t>
            </a:r>
            <a:r>
              <a:rPr lang="en-GB" altLang="cs-CZ" sz="2800" dirty="0"/>
              <a:t> 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Rizika plynoucí ze změn tíhového zrychlení, stavu beztíže, kinetózy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Rizika plynoucí z vysokých intenzit ultrazvuku, ultrazvuková kavitace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2017222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>
            <a:extLst>
              <a:ext uri="{FF2B5EF4-FFF2-40B4-BE49-F238E27FC236}">
                <a16:creationId xmlns:a16="http://schemas.microsoft.com/office/drawing/2014/main" id="{E257822E-1D2E-4858-AC61-2C7670E3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A97246-A679-4CB4-8502-CF3F09F310F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439C20B-9CC3-44D5-B47D-964A81129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83296"/>
            <a:ext cx="6039476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Jak studovat kavitaci</a:t>
            </a:r>
            <a:r>
              <a:rPr lang="en-GB" altLang="cs-CZ" dirty="0"/>
              <a:t>?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535071CC-0EA2-4BEC-B53C-2CC0F7241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6649" y="1600200"/>
            <a:ext cx="9827172" cy="48529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Teoretický problém:</a:t>
            </a:r>
            <a:r>
              <a:rPr lang="cs-CZ" altLang="cs-CZ" sz="2400" dirty="0"/>
              <a:t> Kavitace je jev na pomezí makro- a mikrosvěta – kavitační bublina je příliš malá a nestabilní pro klasickou fyzikální analýzu a příliš velká pro kvantově-mechanickou analýzu.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Matematické modely kmitů bublin jsou velmi složité a popisují téměř výhradně jen jednotlivé kmitající bubliny.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Experimentální problém:</a:t>
            </a:r>
            <a:r>
              <a:rPr lang="cs-CZ" altLang="cs-CZ" sz="2400" dirty="0"/>
              <a:t> Jak působí kavitace v nitru živého organismu? Jak je sama kavitace ovlivněna biologickým prostředím? Lze zkoumat kavitaci in </a:t>
            </a:r>
            <a:r>
              <a:rPr lang="cs-CZ" altLang="cs-CZ" sz="2400" dirty="0" err="1"/>
              <a:t>vivo</a:t>
            </a:r>
            <a:r>
              <a:rPr lang="cs-CZ" altLang="cs-CZ" sz="2400" dirty="0"/>
              <a:t>?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Experimentální studie se zabývají téměř výhradně působením velkých souborů bublin.</a:t>
            </a:r>
          </a:p>
        </p:txBody>
      </p:sp>
    </p:spTree>
    <p:extLst>
      <p:ext uri="{BB962C8B-B14F-4D97-AF65-F5344CB8AC3E}">
        <p14:creationId xmlns:p14="http://schemas.microsoft.com/office/powerpoint/2010/main" val="10120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>
            <a:extLst>
              <a:ext uri="{FF2B5EF4-FFF2-40B4-BE49-F238E27FC236}">
                <a16:creationId xmlns:a16="http://schemas.microsoft.com/office/drawing/2014/main" id="{955B3525-BC70-492C-BDE5-6812F967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0A8ED4-2D6D-404C-875E-9D09D2FC90E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DB71453-0E22-4D5F-8248-F83F740E6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999" y="299585"/>
            <a:ext cx="9371379" cy="100369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Metody studia kavitačních jevů v biofyzice  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135780DF-A09F-425E-9730-6F1458D2D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1035" y="1600200"/>
            <a:ext cx="9585434" cy="47815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-   akustické (měření akustických emisí a změny </a:t>
            </a:r>
            <a:r>
              <a:rPr lang="cs-CZ" altLang="cs-CZ" sz="2400" dirty="0" err="1"/>
              <a:t>echogenity</a:t>
            </a:r>
            <a:r>
              <a:rPr lang="cs-CZ" altLang="cs-CZ" sz="2400" dirty="0"/>
              <a:t> tkáně)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-   optické (tzv. </a:t>
            </a:r>
            <a:r>
              <a:rPr lang="cs-CZ" altLang="cs-CZ" sz="2400" dirty="0" err="1"/>
              <a:t>schlieren</a:t>
            </a:r>
            <a:r>
              <a:rPr lang="cs-CZ" altLang="cs-CZ" sz="2400" dirty="0"/>
              <a:t>-metoda pro zobrazení akustického pole, vysokorychlostní fotografie, měření kmitů „ukotvené“ bubliny pomocí laserového paprsku, měření </a:t>
            </a:r>
            <a:r>
              <a:rPr lang="cs-CZ" altLang="cs-CZ" sz="2400" dirty="0" err="1"/>
              <a:t>sonoluminiscence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-   chemické (chemická dosimetrie)</a:t>
            </a:r>
          </a:p>
          <a:p>
            <a:pPr marL="342900" indent="-342900" eaLnBrk="1" hangingPunct="1">
              <a:lnSpc>
                <a:spcPct val="100000"/>
              </a:lnSpc>
              <a:buFontTx/>
              <a:buChar char="-"/>
            </a:pPr>
            <a:r>
              <a:rPr lang="cs-CZ" altLang="cs-CZ" sz="2400" dirty="0"/>
              <a:t>biologické (hemolýza, histologie – např. hledání drobných krvácení do plicní tkáně u experimentálních zvířat)</a:t>
            </a:r>
          </a:p>
          <a:p>
            <a:pPr marL="342900" indent="-342900" eaLnBrk="1" hangingPunct="1">
              <a:lnSpc>
                <a:spcPct val="100000"/>
              </a:lnSpc>
              <a:buFontTx/>
              <a:buChar char="-"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Vyhodnocování mechanického poškození způsobeného kavitací, např. na kovových fóliích vystavených působení ultrazvuku.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   </a:t>
            </a:r>
            <a:r>
              <a:rPr lang="cs-CZ" altLang="cs-CZ" sz="2800" i="1" dirty="0"/>
              <a:t>Jak lze tyto metody aplikovat in </a:t>
            </a:r>
            <a:r>
              <a:rPr lang="cs-CZ" altLang="cs-CZ" sz="2800" i="1" dirty="0" err="1"/>
              <a:t>vivo</a:t>
            </a:r>
            <a:r>
              <a:rPr lang="cs-CZ" altLang="cs-CZ" sz="28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38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>
            <a:extLst>
              <a:ext uri="{FF2B5EF4-FFF2-40B4-BE49-F238E27FC236}">
                <a16:creationId xmlns:a16="http://schemas.microsoft.com/office/drawing/2014/main" id="{654C8CE2-82D2-49D7-9746-260682BB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077733-80DA-40BD-92A7-B8BFC5514BE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437994D-16E6-4151-9DFE-3F9C44425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807" y="274639"/>
            <a:ext cx="9890234" cy="922337"/>
          </a:xfrm>
        </p:spPr>
        <p:txBody>
          <a:bodyPr/>
          <a:lstStyle/>
          <a:p>
            <a:pPr eaLnBrk="1" hangingPunct="1"/>
            <a:r>
              <a:rPr lang="cs-CZ" altLang="cs-CZ" sz="3600" dirty="0" err="1"/>
              <a:t>Sonochemie</a:t>
            </a:r>
            <a:r>
              <a:rPr lang="cs-CZ" altLang="cs-CZ" sz="3600" dirty="0"/>
              <a:t> vzduchem nasycených vodných roztoků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8CC2CFF-AC3C-49FF-951B-538C0AAF4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506775"/>
            <a:ext cx="9702424" cy="47212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b="1" dirty="0" err="1"/>
              <a:t>Sonol</a:t>
            </a:r>
            <a:r>
              <a:rPr lang="cs-CZ" altLang="cs-CZ" sz="2000" b="1" dirty="0" err="1"/>
              <a:t>ýzu</a:t>
            </a:r>
            <a:r>
              <a:rPr lang="cs-CZ" altLang="cs-CZ" sz="2000" dirty="0"/>
              <a:t> vody</a:t>
            </a:r>
            <a:r>
              <a:rPr lang="en-GB" altLang="cs-CZ" sz="2000" dirty="0"/>
              <a:t> </a:t>
            </a:r>
            <a:r>
              <a:rPr lang="cs-CZ" altLang="cs-CZ" sz="2000" dirty="0"/>
              <a:t>můžeme srovnat s radiolýzou vody</a:t>
            </a:r>
            <a:r>
              <a:rPr lang="en-GB" altLang="cs-CZ" sz="2000" dirty="0"/>
              <a:t>. </a:t>
            </a:r>
            <a:r>
              <a:rPr lang="cs-CZ" altLang="cs-CZ" sz="2000" i="1" dirty="0"/>
              <a:t>Uvnitř</a:t>
            </a:r>
            <a:r>
              <a:rPr lang="cs-CZ" altLang="cs-CZ" sz="2000" dirty="0"/>
              <a:t> kavitačních bublin dochází k excitaci molekul plynu</a:t>
            </a:r>
            <a:r>
              <a:rPr lang="en-GB" altLang="cs-CZ" sz="2000" dirty="0"/>
              <a:t>. </a:t>
            </a:r>
            <a:r>
              <a:rPr lang="cs-CZ" altLang="cs-CZ" sz="2000" b="1" dirty="0"/>
              <a:t>Příklady reakcí </a:t>
            </a:r>
            <a:r>
              <a:rPr lang="cs-CZ" altLang="cs-CZ" sz="2000" dirty="0"/>
              <a:t>(tečky označují volný radikál, tedy molekulu s nespárovaným elektronem):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Za </a:t>
            </a:r>
            <a:r>
              <a:rPr lang="cs-CZ" altLang="cs-CZ" sz="2000" i="1" dirty="0"/>
              <a:t>nepřítomnosti</a:t>
            </a:r>
            <a:r>
              <a:rPr lang="cs-CZ" altLang="cs-CZ" sz="2000" dirty="0"/>
              <a:t> kyslíku v ozvučované vodě se volný kyslík může objevit v důsledku těchto reakcí</a:t>
            </a:r>
            <a:r>
              <a:rPr lang="en-GB" altLang="cs-CZ" sz="2000" dirty="0"/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•OH                                  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                  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+  •OH               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 +  O</a:t>
            </a:r>
            <a:r>
              <a:rPr lang="en-GB" altLang="cs-CZ" sz="2000" baseline="-25000" dirty="0"/>
              <a:t>2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V plynné fázi je zvýšená pravděpodobnost reakcí vedoucích k tvorbě peroxidu vodíku</a:t>
            </a:r>
            <a:r>
              <a:rPr lang="en-GB" altLang="cs-CZ" sz="2000" dirty="0"/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>
                <a:solidFill>
                  <a:srgbClr val="FFCC00"/>
                </a:solidFill>
              </a:rPr>
              <a:t>                      </a:t>
            </a:r>
            <a:r>
              <a:rPr lang="en-GB" altLang="cs-CZ" sz="2000" dirty="0"/>
              <a:t>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(</a:t>
            </a:r>
            <a:r>
              <a:rPr lang="en-GB" altLang="cs-CZ" sz="2000" dirty="0" err="1"/>
              <a:t>excit</a:t>
            </a:r>
            <a:r>
              <a:rPr lang="en-GB" altLang="cs-CZ" sz="2000" dirty="0"/>
              <a:t>.)                                          •H + •OH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             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             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O</a:t>
            </a:r>
            <a:r>
              <a:rPr lang="en-GB" altLang="cs-CZ" sz="2000" baseline="-25000" dirty="0"/>
              <a:t>2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V okolní vodě mohou excitované molekuly vody vstoupit do reakcí vedoucích k tvorbě dalších primárních produktů </a:t>
            </a:r>
            <a:r>
              <a:rPr lang="cs-CZ" altLang="cs-CZ" sz="2000" dirty="0" err="1"/>
              <a:t>sonolýzy</a:t>
            </a:r>
            <a:r>
              <a:rPr lang="cs-CZ" altLang="cs-CZ" sz="2000" dirty="0"/>
              <a:t> vody</a:t>
            </a:r>
            <a:r>
              <a:rPr lang="en-GB" altLang="cs-CZ" sz="2000" dirty="0"/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1800" dirty="0"/>
              <a:t>                       </a:t>
            </a:r>
            <a:r>
              <a:rPr lang="en-GB" altLang="cs-CZ" sz="2000" dirty="0"/>
              <a:t>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(</a:t>
            </a:r>
            <a:r>
              <a:rPr lang="en-GB" altLang="cs-CZ" sz="2000" dirty="0" err="1"/>
              <a:t>excit</a:t>
            </a:r>
            <a:r>
              <a:rPr lang="en-GB" altLang="cs-CZ" sz="2000" dirty="0"/>
              <a:t>.) +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   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  <a:r>
              <a:rPr lang="en-GB" altLang="cs-CZ" sz="2000" baseline="-25000" dirty="0"/>
              <a:t>2</a:t>
            </a:r>
          </a:p>
        </p:txBody>
      </p:sp>
      <p:sp>
        <p:nvSpPr>
          <p:cNvPr id="49157" name="Line 4">
            <a:extLst>
              <a:ext uri="{FF2B5EF4-FFF2-40B4-BE49-F238E27FC236}">
                <a16:creationId xmlns:a16="http://schemas.microsoft.com/office/drawing/2014/main" id="{30458DA9-5B15-4342-9145-B49CB91E9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4268" y="3196648"/>
            <a:ext cx="223202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58" name="Line 5">
            <a:extLst>
              <a:ext uri="{FF2B5EF4-FFF2-40B4-BE49-F238E27FC236}">
                <a16:creationId xmlns:a16="http://schemas.microsoft.com/office/drawing/2014/main" id="{D0A7928D-1B92-4C64-9D10-E9FEA6FA5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4268" y="3487308"/>
            <a:ext cx="23034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59" name="Line 6">
            <a:extLst>
              <a:ext uri="{FF2B5EF4-FFF2-40B4-BE49-F238E27FC236}">
                <a16:creationId xmlns:a16="http://schemas.microsoft.com/office/drawing/2014/main" id="{F2FBCB43-B6DD-4D3D-9C9F-C0427AC5B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4819738"/>
            <a:ext cx="2159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60" name="Line 7">
            <a:extLst>
              <a:ext uri="{FF2B5EF4-FFF2-40B4-BE49-F238E27FC236}">
                <a16:creationId xmlns:a16="http://schemas.microsoft.com/office/drawing/2014/main" id="{0FBCBCF7-7662-4C82-9325-318443DB8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4458133"/>
            <a:ext cx="2159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61" name="Line 8">
            <a:extLst>
              <a:ext uri="{FF2B5EF4-FFF2-40B4-BE49-F238E27FC236}">
                <a16:creationId xmlns:a16="http://schemas.microsoft.com/office/drawing/2014/main" id="{667C65BA-ADFC-45E2-9067-9D0013013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2448" y="5991321"/>
            <a:ext cx="1655762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004079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5">
            <a:extLst>
              <a:ext uri="{FF2B5EF4-FFF2-40B4-BE49-F238E27FC236}">
                <a16:creationId xmlns:a16="http://schemas.microsoft.com/office/drawing/2014/main" id="{2FC1B575-0A6F-4259-AA8F-BACBFA64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C48333-ED82-435B-900D-7557CC8A333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B4C9365-7054-42DC-BD8A-81E4FBB5A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437786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Jiné </a:t>
            </a:r>
            <a:r>
              <a:rPr lang="cs-CZ" altLang="cs-CZ" dirty="0" err="1"/>
              <a:t>sonochemické</a:t>
            </a:r>
            <a:r>
              <a:rPr lang="cs-CZ" altLang="cs-CZ" dirty="0"/>
              <a:t> procesy</a:t>
            </a:r>
            <a:endParaRPr lang="en-GB" altLang="cs-CZ" dirty="0"/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E81FB52-E91D-4147-B866-46C34EB69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5833" y="1989139"/>
            <a:ext cx="9595945" cy="4205287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Existují látky, které mohou ovlivnit ultrazvukovou kavitaci a tím i výtěžek </a:t>
            </a:r>
            <a:r>
              <a:rPr lang="cs-CZ" altLang="cs-CZ" sz="2800" dirty="0" err="1"/>
              <a:t>sonochemických</a:t>
            </a:r>
            <a:r>
              <a:rPr lang="cs-CZ" altLang="cs-CZ" sz="2800" dirty="0"/>
              <a:t> reakcí.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/>
            <a:r>
              <a:rPr lang="cs-CZ" altLang="cs-CZ" sz="2800" dirty="0"/>
              <a:t>Tyto látky pronikají do kavitačních bublin a brání jejich kompresi nebo kolapsu, například alkoholy, ethery a aldehydy s vysokou tenzí par. Chemické účinky kavitace jsou též tlumeny některými plyny, např. CO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, CO, H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S, N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O.</a:t>
            </a:r>
          </a:p>
        </p:txBody>
      </p:sp>
    </p:spTree>
    <p:extLst>
      <p:ext uri="{BB962C8B-B14F-4D97-AF65-F5344CB8AC3E}">
        <p14:creationId xmlns:p14="http://schemas.microsoft.com/office/powerpoint/2010/main" val="2235260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5">
            <a:extLst>
              <a:ext uri="{FF2B5EF4-FFF2-40B4-BE49-F238E27FC236}">
                <a16:creationId xmlns:a16="http://schemas.microsoft.com/office/drawing/2014/main" id="{762B217A-5F47-4DBF-BEFE-A4567187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5FC5AC-376C-40F4-91A9-FF57ADDCB27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66A90D8-CC07-4906-990F-E45C2F68C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65113"/>
            <a:ext cx="9544800" cy="75439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Chemické dozimetrické metody (příklady)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07C381C6-D2E7-46D3-9C43-9956788E9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6469" y="1600200"/>
            <a:ext cx="9544799" cy="4572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 err="1"/>
              <a:t>Frickeho</a:t>
            </a:r>
            <a:r>
              <a:rPr lang="cs-CZ" altLang="cs-CZ" sz="2400" b="1" dirty="0"/>
              <a:t> dozimetr </a:t>
            </a:r>
            <a:r>
              <a:rPr lang="cs-CZ" altLang="cs-CZ" sz="2400" dirty="0"/>
              <a:t>je založen na oxidaci Fe</a:t>
            </a:r>
            <a:r>
              <a:rPr lang="cs-CZ" altLang="cs-CZ" sz="2400" baseline="30000" dirty="0"/>
              <a:t>2+</a:t>
            </a:r>
            <a:r>
              <a:rPr lang="cs-CZ" altLang="cs-CZ" sz="2400" dirty="0"/>
              <a:t> na Fe</a:t>
            </a:r>
            <a:r>
              <a:rPr lang="cs-CZ" altLang="cs-CZ" sz="2400" baseline="30000" dirty="0"/>
              <a:t>3+</a:t>
            </a:r>
            <a:r>
              <a:rPr lang="cs-CZ" altLang="cs-CZ" sz="2400" dirty="0"/>
              <a:t>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Jodidová dozimetrie</a:t>
            </a:r>
            <a:r>
              <a:rPr lang="cs-CZ" altLang="cs-CZ" sz="2400" i="1" dirty="0"/>
              <a:t>:</a:t>
            </a:r>
            <a:r>
              <a:rPr lang="cs-CZ" altLang="cs-CZ" sz="2400" dirty="0"/>
              <a:t> KI rozpuštěný v destilované vodě. Po ozvučení je měřena koncentrace uvolněného jódu.  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Cerový dozimetr </a:t>
            </a:r>
            <a:r>
              <a:rPr lang="cs-CZ" altLang="cs-CZ" sz="2400" dirty="0"/>
              <a:t>je založen na redukci Ce</a:t>
            </a:r>
            <a:r>
              <a:rPr lang="cs-CZ" altLang="cs-CZ" sz="2400" baseline="30000" dirty="0"/>
              <a:t>4+</a:t>
            </a:r>
            <a:r>
              <a:rPr lang="cs-CZ" altLang="cs-CZ" sz="2400" dirty="0"/>
              <a:t> na Ce</a:t>
            </a:r>
            <a:r>
              <a:rPr lang="cs-CZ" altLang="cs-CZ" sz="2400" baseline="30000" dirty="0"/>
              <a:t>3+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 err="1"/>
              <a:t>Taplinův</a:t>
            </a:r>
            <a:r>
              <a:rPr lang="cs-CZ" altLang="cs-CZ" sz="2400" b="1" dirty="0"/>
              <a:t> dozimetr</a:t>
            </a:r>
            <a:r>
              <a:rPr lang="cs-CZ" altLang="cs-CZ" sz="2400" dirty="0"/>
              <a:t> (dvousložkový) - chloroform je překryt vodou. Tvoří se </a:t>
            </a:r>
            <a:r>
              <a:rPr lang="cs-CZ" altLang="cs-CZ" sz="2400" dirty="0" err="1"/>
              <a:t>HCl</a:t>
            </a:r>
            <a:r>
              <a:rPr lang="cs-CZ" altLang="cs-CZ" sz="2400" dirty="0"/>
              <a:t>, měří se pH.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Stanovení H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O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 na základě měření </a:t>
            </a:r>
            <a:r>
              <a:rPr lang="cs-CZ" altLang="cs-CZ" sz="2400" b="1" dirty="0"/>
              <a:t>luminiscence</a:t>
            </a:r>
            <a:r>
              <a:rPr lang="cs-CZ" altLang="cs-CZ" sz="2400" dirty="0"/>
              <a:t> </a:t>
            </a:r>
            <a:r>
              <a:rPr lang="cs-CZ" altLang="cs-CZ" sz="2400" b="1" dirty="0" err="1"/>
              <a:t>luminolu</a:t>
            </a:r>
            <a:r>
              <a:rPr lang="cs-CZ" altLang="cs-CZ" sz="2400" b="1" dirty="0"/>
              <a:t>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Fluorescence kyseliny </a:t>
            </a:r>
            <a:r>
              <a:rPr lang="cs-CZ" altLang="cs-CZ" sz="2400" b="1" dirty="0" err="1"/>
              <a:t>tereftalové</a:t>
            </a:r>
            <a:r>
              <a:rPr lang="cs-CZ" altLang="cs-CZ" sz="2400" b="1" dirty="0"/>
              <a:t> </a:t>
            </a:r>
            <a:r>
              <a:rPr lang="cs-CZ" altLang="cs-CZ" sz="2400" dirty="0"/>
              <a:t>po interakci s volnými radikály</a:t>
            </a:r>
            <a:r>
              <a:rPr lang="cs-CZ" altLang="cs-CZ" sz="2400" i="1" dirty="0"/>
              <a:t>.  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Uvolňování chlóru z </a:t>
            </a:r>
            <a:r>
              <a:rPr lang="cs-CZ" altLang="cs-CZ" sz="2400" b="1" dirty="0"/>
              <a:t>tetrachlormetanu</a:t>
            </a:r>
            <a:r>
              <a:rPr lang="cs-CZ" altLang="cs-CZ" sz="2400" dirty="0"/>
              <a:t>. Chlór vytváří barevnou sloučeninu s O-tolidinem.</a:t>
            </a:r>
          </a:p>
        </p:txBody>
      </p:sp>
    </p:spTree>
    <p:extLst>
      <p:ext uri="{BB962C8B-B14F-4D97-AF65-F5344CB8AC3E}">
        <p14:creationId xmlns:p14="http://schemas.microsoft.com/office/powerpoint/2010/main" val="79373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7">
            <a:extLst>
              <a:ext uri="{FF2B5EF4-FFF2-40B4-BE49-F238E27FC236}">
                <a16:creationId xmlns:a16="http://schemas.microsoft.com/office/drawing/2014/main" id="{6231C12A-695C-486B-95EA-FF39E76F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1E8987-3B70-4AD1-B70D-C115807B8DF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6D2BE14-1684-4441-AB0A-32F58DCE6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9249103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Zdroje ultrazvuku použité v následujících pokusech</a:t>
            </a:r>
            <a:endParaRPr lang="en-GB" altLang="cs-CZ" sz="3600" dirty="0"/>
          </a:p>
        </p:txBody>
      </p:sp>
      <p:pic>
        <p:nvPicPr>
          <p:cNvPr id="55300" name="Picture 3" descr="7">
            <a:extLst>
              <a:ext uri="{FF2B5EF4-FFF2-40B4-BE49-F238E27FC236}">
                <a16:creationId xmlns:a16="http://schemas.microsoft.com/office/drawing/2014/main" id="{B0A0EA70-5B81-48FD-95C0-B66EFFA474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916113"/>
            <a:ext cx="3240088" cy="213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</a:extLst>
        </p:spPr>
      </p:pic>
      <p:pic>
        <p:nvPicPr>
          <p:cNvPr id="55301" name="Picture 4" descr="2">
            <a:extLst>
              <a:ext uri="{FF2B5EF4-FFF2-40B4-BE49-F238E27FC236}">
                <a16:creationId xmlns:a16="http://schemas.microsoft.com/office/drawing/2014/main" id="{64C9D5E2-C6E5-45FD-9CD1-364E45C5912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1" y="1916114"/>
            <a:ext cx="3332163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</a:extLst>
        </p:spPr>
      </p:pic>
      <p:pic>
        <p:nvPicPr>
          <p:cNvPr id="55302" name="Picture 5" descr="3">
            <a:extLst>
              <a:ext uri="{FF2B5EF4-FFF2-40B4-BE49-F238E27FC236}">
                <a16:creationId xmlns:a16="http://schemas.microsoft.com/office/drawing/2014/main" id="{EE523AD9-5A62-48A7-896B-864D600AC84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7939" y="3068639"/>
            <a:ext cx="2187575" cy="345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</a:extLst>
        </p:spPr>
      </p:pic>
      <p:sp>
        <p:nvSpPr>
          <p:cNvPr id="55303" name="Text Box 6">
            <a:extLst>
              <a:ext uri="{FF2B5EF4-FFF2-40B4-BE49-F238E27FC236}">
                <a16:creationId xmlns:a16="http://schemas.microsoft.com/office/drawing/2014/main" id="{53EEC2FC-3417-451E-9E92-B1FC2B814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221164"/>
            <a:ext cx="2663825" cy="701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Piezon Master 400</a:t>
            </a:r>
            <a:endParaRPr lang="en-GB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/>
              <a:t>(</a:t>
            </a:r>
            <a:r>
              <a:rPr lang="cs-CZ" altLang="cs-CZ" sz="2000"/>
              <a:t>zubní zařízení</a:t>
            </a:r>
            <a:r>
              <a:rPr lang="en-GB" altLang="cs-CZ" sz="2000"/>
              <a:t>)</a:t>
            </a:r>
            <a:endParaRPr lang="cs-CZ" altLang="cs-CZ" sz="2000"/>
          </a:p>
        </p:txBody>
      </p:sp>
      <p:sp>
        <p:nvSpPr>
          <p:cNvPr id="55304" name="Text Box 7">
            <a:extLst>
              <a:ext uri="{FF2B5EF4-FFF2-40B4-BE49-F238E27FC236}">
                <a16:creationId xmlns:a16="http://schemas.microsoft.com/office/drawing/2014/main" id="{9813E4B9-20CE-4608-831B-3C6A55F8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2205039"/>
            <a:ext cx="1871663" cy="701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UZD –</a:t>
            </a:r>
            <a:r>
              <a:rPr lang="en-GB" altLang="cs-CZ" sz="2000"/>
              <a:t> </a:t>
            </a:r>
            <a:r>
              <a:rPr lang="cs-CZ" altLang="cs-CZ" sz="2000"/>
              <a:t>21</a:t>
            </a:r>
            <a:endParaRPr lang="en-GB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000"/>
              <a:t>(</a:t>
            </a:r>
            <a:r>
              <a:rPr lang="cs-CZ" altLang="cs-CZ" sz="2000"/>
              <a:t>dezintegrátor</a:t>
            </a:r>
            <a:r>
              <a:rPr lang="en-GB" altLang="cs-CZ" sz="2000"/>
              <a:t>)</a:t>
            </a:r>
            <a:endParaRPr lang="cs-CZ" altLang="cs-CZ" sz="2000"/>
          </a:p>
        </p:txBody>
      </p:sp>
      <p:sp>
        <p:nvSpPr>
          <p:cNvPr id="55305" name="Text Box 8">
            <a:extLst>
              <a:ext uri="{FF2B5EF4-FFF2-40B4-BE49-F238E27FC236}">
                <a16:creationId xmlns:a16="http://schemas.microsoft.com/office/drawing/2014/main" id="{1100EA99-D4A7-4ABA-BFBC-0D317FE5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4221164"/>
            <a:ext cx="2592388" cy="701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BTL – 07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(terapeutický přístroj</a:t>
            </a:r>
            <a:r>
              <a:rPr lang="en-GB" altLang="cs-CZ" sz="2000"/>
              <a:t>)</a:t>
            </a:r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3945159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5">
            <a:extLst>
              <a:ext uri="{FF2B5EF4-FFF2-40B4-BE49-F238E27FC236}">
                <a16:creationId xmlns:a16="http://schemas.microsoft.com/office/drawing/2014/main" id="{B46E78A5-843E-4EE6-8D10-E07D78D7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3DF6D-F6ED-4D99-AE4F-66B41CFD24D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B691F10-D54F-4AB4-AF3E-259D300CC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3999" y="274639"/>
            <a:ext cx="10779517" cy="13541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Jódová dozimetrie kavitace</a:t>
            </a:r>
            <a:r>
              <a:rPr lang="en-GB" altLang="cs-CZ" sz="3600" dirty="0"/>
              <a:t> –</a:t>
            </a:r>
            <a:r>
              <a:rPr lang="cs-CZ" altLang="cs-CZ" sz="3600" dirty="0"/>
              <a:t> měření absorbance při </a:t>
            </a:r>
            <a:r>
              <a:rPr lang="en-GB" altLang="cs-CZ" sz="3600" dirty="0"/>
              <a:t>350 nm</a:t>
            </a:r>
          </a:p>
        </p:txBody>
      </p:sp>
      <p:pic>
        <p:nvPicPr>
          <p:cNvPr id="57348" name="Picture 6">
            <a:extLst>
              <a:ext uri="{FF2B5EF4-FFF2-40B4-BE49-F238E27FC236}">
                <a16:creationId xmlns:a16="http://schemas.microsoft.com/office/drawing/2014/main" id="{EA916692-1B5E-4982-9298-8E170FA3C4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0801" y="1628776"/>
            <a:ext cx="8059963" cy="50452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295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6">
            <a:extLst>
              <a:ext uri="{FF2B5EF4-FFF2-40B4-BE49-F238E27FC236}">
                <a16:creationId xmlns:a16="http://schemas.microsoft.com/office/drawing/2014/main" id="{04A12603-CFF5-412C-859E-5DE5483F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428BA1-8C84-42C8-AAFE-B7A83F0F001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758303C-F1F5-47E7-B75F-1CBA8766B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441" y="274638"/>
            <a:ext cx="9460735" cy="8509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Hemolýza vyvolaná ultrazvukovou kavitací</a:t>
            </a:r>
          </a:p>
        </p:txBody>
      </p:sp>
      <p:pic>
        <p:nvPicPr>
          <p:cNvPr id="59396" name="Picture 5">
            <a:extLst>
              <a:ext uri="{FF2B5EF4-FFF2-40B4-BE49-F238E27FC236}">
                <a16:creationId xmlns:a16="http://schemas.microsoft.com/office/drawing/2014/main" id="{6256F2B9-A4DD-407F-AD6B-DBF6AC3FE0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1360488"/>
            <a:ext cx="7786688" cy="5122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7" name="TextovéPole 1">
            <a:extLst>
              <a:ext uri="{FF2B5EF4-FFF2-40B4-BE49-F238E27FC236}">
                <a16:creationId xmlns:a16="http://schemas.microsoft.com/office/drawing/2014/main" id="{BFC79D73-8C27-4DF4-B6FC-B56FDBA1AE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175670" y="2091533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800" b="1">
                <a:latin typeface="Times New Roman" panose="02020603050405020304" pitchFamily="18" charset="0"/>
              </a:rPr>
              <a:t>v 1 mm</a:t>
            </a:r>
            <a:r>
              <a:rPr lang="cs-CZ" altLang="cs-CZ" sz="1800" b="1" baseline="30000">
                <a:latin typeface="Times New Roman" panose="02020603050405020304" pitchFamily="18" charset="0"/>
              </a:rPr>
              <a:t>3</a:t>
            </a:r>
            <a:endParaRPr lang="cs-CZ" altLang="cs-CZ" sz="18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78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6">
            <a:extLst>
              <a:ext uri="{FF2B5EF4-FFF2-40B4-BE49-F238E27FC236}">
                <a16:creationId xmlns:a16="http://schemas.microsoft.com/office/drawing/2014/main" id="{008DC54F-7CA6-45EF-9E36-BBA1A4B9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3DDBFE-DBD5-4CF1-93B9-37955151EBE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022CDBD-1E5D-4739-9356-AE011CEF5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60350"/>
            <a:ext cx="9602607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Kavitace</a:t>
            </a:r>
            <a:r>
              <a:rPr lang="en-GB" altLang="cs-CZ" sz="3600" dirty="0"/>
              <a:t> – </a:t>
            </a:r>
            <a:r>
              <a:rPr lang="cs-CZ" altLang="cs-CZ" sz="3600" dirty="0"/>
              <a:t>riziko nebo prospěch v medicíně 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41F134B-3ECF-4F2B-BDAF-FE60264ACC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4542" y="1403350"/>
            <a:ext cx="9915705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solidFill>
                  <a:srgbClr val="FF0000"/>
                </a:solidFill>
              </a:rPr>
              <a:t>Přímé riziko:</a:t>
            </a:r>
            <a:r>
              <a:rPr lang="cs-CZ" altLang="cs-CZ" sz="2400" dirty="0">
                <a:solidFill>
                  <a:srgbClr val="CCFFCC"/>
                </a:solidFill>
              </a:rPr>
              <a:t> </a:t>
            </a:r>
            <a:r>
              <a:rPr lang="cs-CZ" altLang="cs-CZ" sz="2400" dirty="0"/>
              <a:t>v ultrasonografii a při dopplerovských metodách, zejména za přítomnosti ultrazvukových kontrastních prostředků, které mohou působit jako kavitační jádra. V experimentu krvácení do plic. </a:t>
            </a:r>
            <a:r>
              <a:rPr lang="cs-CZ" altLang="cs-CZ" sz="2400" dirty="0" err="1"/>
              <a:t>Mimotělová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litotripse</a:t>
            </a:r>
            <a:r>
              <a:rPr lang="cs-CZ" altLang="cs-CZ" sz="2400" dirty="0"/>
              <a:t> rázovou vlnou po aplikaci ultrazvukových kontrastních prostředků.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Hlavní účinný mechanismus:</a:t>
            </a:r>
            <a:r>
              <a:rPr lang="cs-CZ" altLang="cs-CZ" sz="2400" dirty="0">
                <a:solidFill>
                  <a:srgbClr val="CCFFCC"/>
                </a:solidFill>
              </a:rPr>
              <a:t> </a:t>
            </a:r>
            <a:r>
              <a:rPr lang="cs-CZ" altLang="cs-CZ" sz="2400" dirty="0"/>
              <a:t>chirurgické aplikace,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cs-CZ" altLang="cs-CZ" sz="2400" dirty="0"/>
              <a:t>angioplastika, </a:t>
            </a:r>
            <a:r>
              <a:rPr lang="cs-CZ" altLang="cs-CZ" sz="2400" dirty="0" err="1"/>
              <a:t>fakoemulgace</a:t>
            </a:r>
            <a:r>
              <a:rPr lang="cs-CZ" altLang="cs-CZ" sz="2400" dirty="0"/>
              <a:t>, rozprašovače, dezintegrátory, čističky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solidFill>
                  <a:schemeClr val="accent2"/>
                </a:solidFill>
              </a:rPr>
              <a:t>Vedlejší účinný mechanismus:</a:t>
            </a:r>
            <a:r>
              <a:rPr lang="cs-CZ" altLang="cs-CZ" sz="2400" dirty="0">
                <a:solidFill>
                  <a:srgbClr val="CCFFCC"/>
                </a:solidFill>
              </a:rPr>
              <a:t> </a:t>
            </a:r>
            <a:r>
              <a:rPr lang="cs-CZ" altLang="cs-CZ" sz="2400" dirty="0"/>
              <a:t>aplikace rázových vln, ultrazvukové odstraňovače zubního kamene</a:t>
            </a:r>
          </a:p>
        </p:txBody>
      </p:sp>
    </p:spTree>
    <p:extLst>
      <p:ext uri="{BB962C8B-B14F-4D97-AF65-F5344CB8AC3E}">
        <p14:creationId xmlns:p14="http://schemas.microsoft.com/office/powerpoint/2010/main" val="1740316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číslo snímku 8">
            <a:extLst>
              <a:ext uri="{FF2B5EF4-FFF2-40B4-BE49-F238E27FC236}">
                <a16:creationId xmlns:a16="http://schemas.microsoft.com/office/drawing/2014/main" id="{7EDB3058-4847-42E4-8442-46B63D69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386E39-A812-43B2-AD99-1C55E9FBC76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/>
          </a:p>
        </p:txBody>
      </p:sp>
      <p:pic>
        <p:nvPicPr>
          <p:cNvPr id="216066" name="Picture 2" descr="04">
            <a:extLst>
              <a:ext uri="{FF2B5EF4-FFF2-40B4-BE49-F238E27FC236}">
                <a16:creationId xmlns:a16="http://schemas.microsoft.com/office/drawing/2014/main" id="{2A239CAD-1C32-4BC5-AC60-DB89CEBE72E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77415">
            <a:off x="2640013" y="4076700"/>
            <a:ext cx="1560512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7" name="Picture 3" descr="soniprep.JPG (15185 bytes)">
            <a:extLst>
              <a:ext uri="{FF2B5EF4-FFF2-40B4-BE49-F238E27FC236}">
                <a16:creationId xmlns:a16="http://schemas.microsoft.com/office/drawing/2014/main" id="{07C36267-360D-495F-A610-BDA95C7DC8A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94622">
            <a:off x="8256588" y="3789364"/>
            <a:ext cx="2049462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8" name="Picture 4" descr="son110_2">
            <a:extLst>
              <a:ext uri="{FF2B5EF4-FFF2-40B4-BE49-F238E27FC236}">
                <a16:creationId xmlns:a16="http://schemas.microsoft.com/office/drawing/2014/main" id="{A4941DE1-DB54-4FC1-9F0A-E73B2A005AF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44721">
            <a:off x="5519739" y="1412876"/>
            <a:ext cx="2135187" cy="290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9" name="Picture 5" descr="hospital">
            <a:extLst>
              <a:ext uri="{FF2B5EF4-FFF2-40B4-BE49-F238E27FC236}">
                <a16:creationId xmlns:a16="http://schemas.microsoft.com/office/drawing/2014/main" id="{28C927D7-4FE5-4ACF-9927-F7C983F3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845">
            <a:off x="1774825" y="333375"/>
            <a:ext cx="3238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0" name="Picture 6" descr="phacoemulsification">
            <a:extLst>
              <a:ext uri="{FF2B5EF4-FFF2-40B4-BE49-F238E27FC236}">
                <a16:creationId xmlns:a16="http://schemas.microsoft.com/office/drawing/2014/main" id="{115A849F-2CEA-4A4B-8E5F-E979E7E7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1734">
            <a:off x="7967663" y="333376"/>
            <a:ext cx="24955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1" name="Picture 7" descr="son_1">
            <a:extLst>
              <a:ext uri="{FF2B5EF4-FFF2-40B4-BE49-F238E27FC236}">
                <a16:creationId xmlns:a16="http://schemas.microsoft.com/office/drawing/2014/main" id="{776F546B-BA0F-418C-9448-BDFF4C62449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33014">
            <a:off x="5448300" y="4221164"/>
            <a:ext cx="241458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072" name="Text Box 8">
            <a:extLst>
              <a:ext uri="{FF2B5EF4-FFF2-40B4-BE49-F238E27FC236}">
                <a16:creationId xmlns:a16="http://schemas.microsoft.com/office/drawing/2014/main" id="{17A5EE1A-B4A3-4BEC-994E-5054158162B5}"/>
              </a:ext>
            </a:extLst>
          </p:cNvPr>
          <p:cNvSpPr txBox="1">
            <a:spLocks noChangeArrowheads="1"/>
          </p:cNvSpPr>
          <p:nvPr/>
        </p:nvSpPr>
        <p:spPr bwMode="auto">
          <a:xfrm rot="583655">
            <a:off x="1771650" y="3376613"/>
            <a:ext cx="297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600" b="1"/>
              <a:t>Ultra</a:t>
            </a:r>
            <a:r>
              <a:rPr lang="cs-CZ" altLang="cs-CZ" sz="1600" b="1"/>
              <a:t>zvuková lázeň (čistička</a:t>
            </a:r>
            <a:r>
              <a:rPr lang="en-GB" altLang="cs-CZ" sz="1600" b="1"/>
              <a:t>)</a:t>
            </a:r>
          </a:p>
        </p:txBody>
      </p:sp>
      <p:sp>
        <p:nvSpPr>
          <p:cNvPr id="216073" name="Text Box 9">
            <a:extLst>
              <a:ext uri="{FF2B5EF4-FFF2-40B4-BE49-F238E27FC236}">
                <a16:creationId xmlns:a16="http://schemas.microsoft.com/office/drawing/2014/main" id="{E0CA8031-98E9-4D52-8B51-3DBEF3480752}"/>
              </a:ext>
            </a:extLst>
          </p:cNvPr>
          <p:cNvSpPr txBox="1">
            <a:spLocks noChangeArrowheads="1"/>
          </p:cNvSpPr>
          <p:nvPr/>
        </p:nvSpPr>
        <p:spPr bwMode="auto">
          <a:xfrm rot="812108">
            <a:off x="2063750" y="630872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/>
              <a:t>rozprašovač</a:t>
            </a:r>
            <a:endParaRPr lang="en-GB" altLang="cs-CZ" sz="1600" b="1"/>
          </a:p>
        </p:txBody>
      </p:sp>
      <p:sp>
        <p:nvSpPr>
          <p:cNvPr id="216074" name="Text Box 10">
            <a:extLst>
              <a:ext uri="{FF2B5EF4-FFF2-40B4-BE49-F238E27FC236}">
                <a16:creationId xmlns:a16="http://schemas.microsoft.com/office/drawing/2014/main" id="{67861B1C-5289-4F4C-8895-84FF73C7420C}"/>
              </a:ext>
            </a:extLst>
          </p:cNvPr>
          <p:cNvSpPr txBox="1">
            <a:spLocks noChangeArrowheads="1"/>
          </p:cNvSpPr>
          <p:nvPr/>
        </p:nvSpPr>
        <p:spPr bwMode="auto">
          <a:xfrm rot="-348442">
            <a:off x="8326439" y="3349625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/>
              <a:t>dezintegrátor</a:t>
            </a:r>
          </a:p>
        </p:txBody>
      </p:sp>
      <p:sp>
        <p:nvSpPr>
          <p:cNvPr id="216075" name="Text Box 11">
            <a:extLst>
              <a:ext uri="{FF2B5EF4-FFF2-40B4-BE49-F238E27FC236}">
                <a16:creationId xmlns:a16="http://schemas.microsoft.com/office/drawing/2014/main" id="{FDF1ABBD-945E-4C90-B027-FF1B383DFB94}"/>
              </a:ext>
            </a:extLst>
          </p:cNvPr>
          <p:cNvSpPr txBox="1">
            <a:spLocks noChangeArrowheads="1"/>
          </p:cNvSpPr>
          <p:nvPr/>
        </p:nvSpPr>
        <p:spPr bwMode="auto">
          <a:xfrm rot="-551799">
            <a:off x="8216901" y="2414589"/>
            <a:ext cx="2251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/>
              <a:t>Odstranění katarakty (fakoemulgace)</a:t>
            </a:r>
            <a:endParaRPr lang="en-GB" altLang="cs-CZ" sz="1600" b="1"/>
          </a:p>
        </p:txBody>
      </p:sp>
      <p:sp>
        <p:nvSpPr>
          <p:cNvPr id="216076" name="Text Box 12">
            <a:extLst>
              <a:ext uri="{FF2B5EF4-FFF2-40B4-BE49-F238E27FC236}">
                <a16:creationId xmlns:a16="http://schemas.microsoft.com/office/drawing/2014/main" id="{E92A1471-C7A1-4051-A749-F0B67C395033}"/>
              </a:ext>
            </a:extLst>
          </p:cNvPr>
          <p:cNvSpPr txBox="1">
            <a:spLocks noChangeArrowheads="1"/>
          </p:cNvSpPr>
          <p:nvPr/>
        </p:nvSpPr>
        <p:spPr bwMode="auto">
          <a:xfrm rot="-519848">
            <a:off x="5430838" y="831850"/>
            <a:ext cx="193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600" b="1"/>
              <a:t>CUSA (</a:t>
            </a:r>
            <a:r>
              <a:rPr lang="cs-CZ" altLang="cs-CZ" sz="1600" b="1"/>
              <a:t>chirurgie</a:t>
            </a:r>
            <a:r>
              <a:rPr lang="en-GB" altLang="cs-CZ" sz="1600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57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2" grpId="0"/>
      <p:bldP spid="216073" grpId="0"/>
      <p:bldP spid="216074" grpId="0"/>
      <p:bldP spid="216075" grpId="0"/>
      <p:bldP spid="216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>
            <a:extLst>
              <a:ext uri="{FF2B5EF4-FFF2-40B4-BE49-F238E27FC236}">
                <a16:creationId xmlns:a16="http://schemas.microsoft.com/office/drawing/2014/main" id="{94080351-A96D-42E3-874A-83DFFDE6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D7C398-E3F8-4C0C-9661-CC72E598340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C4D8964-473D-4EE4-9B27-10D717776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844" y="401634"/>
            <a:ext cx="7620000" cy="487363"/>
          </a:xfrm>
          <a:noFill/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Rizika nízkého tlaku vzduchu</a:t>
            </a:r>
            <a:endParaRPr lang="en-GB" altLang="cs-CZ" dirty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02F4CAB-D516-463D-83BB-9CC6DF3A98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6856" y="1916114"/>
            <a:ext cx="9364716" cy="3831818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cs typeface="Times New Roman" panose="02020603050405020304" pitchFamily="18" charset="0"/>
              </a:rPr>
              <a:t>Atmosférický tlak klesá s výškou exponenciálně, jeho poloviční hodnoty je dosaženo ve výši 5400 m nad mořem (přibližně 80%-ní sycení krve kyslíkem).</a:t>
            </a:r>
          </a:p>
          <a:p>
            <a:pPr marL="0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>
              <a:cs typeface="Times New Roman" panose="02020603050405020304" pitchFamily="18" charset="0"/>
            </a:endParaRPr>
          </a:p>
          <a:p>
            <a:pPr marL="0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cs typeface="Times New Roman" panose="02020603050405020304" pitchFamily="18" charset="0"/>
              </a:rPr>
              <a:t>Při rychlých výstupech nad 3000 m vzniká u netrénovaných osob </a:t>
            </a:r>
            <a:r>
              <a:rPr lang="cs-CZ" altLang="cs-CZ" sz="2400" b="1" dirty="0">
                <a:cs typeface="Times New Roman" panose="02020603050405020304" pitchFamily="18" charset="0"/>
              </a:rPr>
              <a:t>výšková hypoxie</a:t>
            </a:r>
            <a:r>
              <a:rPr lang="cs-CZ" altLang="cs-CZ" sz="2400" dirty="0">
                <a:cs typeface="Times New Roman" panose="02020603050405020304" pitchFamily="18" charset="0"/>
              </a:rPr>
              <a:t> (nevolnost, bolesti hlavy). První reakcí je zrychlené mělké dýchání </a:t>
            </a:r>
            <a:r>
              <a:rPr lang="cs-CZ" altLang="cs-CZ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400" dirty="0">
                <a:cs typeface="Times New Roman" panose="02020603050405020304" pitchFamily="18" charset="0"/>
              </a:rPr>
              <a:t> roste parciální tlak kyslíku v alveolech a tím i saturace hemoglobinu kyslíkem. Později dochází k uvolnění erytrocytů z rezervních prostorů, zvýšení srdečního výkonu a tepové frekvence (tachykardie). Zásobení mozku a srdce kyslíkem se zvyšuje.</a:t>
            </a:r>
            <a:r>
              <a:rPr lang="en-GB" altLang="cs-CZ" sz="2400" dirty="0">
                <a:cs typeface="Times New Roman" panose="02020603050405020304" pitchFamily="18" charset="0"/>
              </a:rPr>
              <a:t> </a:t>
            </a:r>
            <a:r>
              <a:rPr lang="en-GB" altLang="cs-CZ" sz="2400" b="1" dirty="0">
                <a:cs typeface="Times New Roman" panose="02020603050405020304" pitchFamily="18" charset="0"/>
              </a:rPr>
              <a:t>   </a:t>
            </a:r>
            <a:endParaRPr lang="en-GB" altLang="cs-CZ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7532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5">
            <a:extLst>
              <a:ext uri="{FF2B5EF4-FFF2-40B4-BE49-F238E27FC236}">
                <a16:creationId xmlns:a16="http://schemas.microsoft.com/office/drawing/2014/main" id="{6DE91B6E-EAA9-479D-97B5-6AB4B8B9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21D1E5-867E-414B-A713-15F9C38884A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65539" name="Rectangle 5">
            <a:extLst>
              <a:ext uri="{FF2B5EF4-FFF2-40B4-BE49-F238E27FC236}">
                <a16:creationId xmlns:a16="http://schemas.microsoft.com/office/drawing/2014/main" id="{59C42BAD-EBE7-4D58-AD2F-B056C6E19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319" y="367695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Využití kavitace v chirurgii – HIFU (</a:t>
            </a:r>
            <a:r>
              <a:rPr lang="cs-CZ" altLang="cs-CZ" sz="3600" dirty="0" err="1"/>
              <a:t>High</a:t>
            </a:r>
            <a:r>
              <a:rPr lang="cs-CZ" altLang="cs-CZ" sz="3600" dirty="0"/>
              <a:t> Intensity </a:t>
            </a:r>
            <a:r>
              <a:rPr lang="cs-CZ" altLang="cs-CZ" sz="3600" dirty="0" err="1"/>
              <a:t>Focused</a:t>
            </a:r>
            <a:r>
              <a:rPr lang="cs-CZ" altLang="cs-CZ" sz="3600" dirty="0"/>
              <a:t> </a:t>
            </a:r>
            <a:r>
              <a:rPr lang="cs-CZ" altLang="cs-CZ" sz="3600" dirty="0" err="1"/>
              <a:t>Ultrasound</a:t>
            </a:r>
            <a:r>
              <a:rPr lang="cs-CZ" altLang="cs-CZ" sz="3600" dirty="0"/>
              <a:t>)</a:t>
            </a:r>
            <a:endParaRPr lang="en-GB" altLang="cs-CZ" sz="3600" dirty="0"/>
          </a:p>
        </p:txBody>
      </p:sp>
      <p:pic>
        <p:nvPicPr>
          <p:cNvPr id="65540" name="Picture 4" descr="hifu-equipment">
            <a:extLst>
              <a:ext uri="{FF2B5EF4-FFF2-40B4-BE49-F238E27FC236}">
                <a16:creationId xmlns:a16="http://schemas.microsoft.com/office/drawing/2014/main" id="{C029AE09-B2C5-4D3A-8B0B-A72B737820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9" y="1744718"/>
            <a:ext cx="6786512" cy="41369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660B689-745C-4680-A234-24485D8DF677}"/>
              </a:ext>
            </a:extLst>
          </p:cNvPr>
          <p:cNvSpPr txBox="1"/>
          <p:nvPr/>
        </p:nvSpPr>
        <p:spPr>
          <a:xfrm>
            <a:off x="1534672" y="6153945"/>
            <a:ext cx="912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Nádor je lokalizován pomocí CT a následně je rozbíjen kavitačním ultrazvukem.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2764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5">
            <a:extLst>
              <a:ext uri="{FF2B5EF4-FFF2-40B4-BE49-F238E27FC236}">
                <a16:creationId xmlns:a16="http://schemas.microsoft.com/office/drawing/2014/main" id="{E1ADF193-0EA4-4B64-95D9-5FE18DD1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9D3687-FF6F-41F1-AFA3-EC1105D711F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4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75FEC51F-7FE3-4436-ABEF-CBBF916CA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2790455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Závěry</a:t>
            </a:r>
          </a:p>
        </p:txBody>
      </p:sp>
      <p:sp>
        <p:nvSpPr>
          <p:cNvPr id="67588" name="Text Box 3">
            <a:extLst>
              <a:ext uri="{FF2B5EF4-FFF2-40B4-BE49-F238E27FC236}">
                <a16:creationId xmlns:a16="http://schemas.microsoft.com/office/drawing/2014/main" id="{94343301-B9A1-4DE1-9576-C7DE5C51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855" y="1761468"/>
            <a:ext cx="9522373" cy="30469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Ultrazvuková kavitace je významnou komponentou biologických účinků ultrazvuku.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Vzniká za podmínek srovnatelných s podmínkami terapeutických aplikací ultrazvuku.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V ultrazvukové diagnostice je považována za potenciální rizikový faktor při vysokých výkonech sond a za přítomnosti mikrobublin </a:t>
            </a:r>
            <a:r>
              <a:rPr lang="cs-CZ" altLang="cs-CZ" sz="2400" b="1" dirty="0" err="1"/>
              <a:t>echokontrastních</a:t>
            </a:r>
            <a:r>
              <a:rPr lang="cs-CZ" altLang="cs-CZ" sz="2400" b="1" dirty="0"/>
              <a:t> prostředků.</a:t>
            </a:r>
          </a:p>
        </p:txBody>
      </p:sp>
    </p:spTree>
    <p:extLst>
      <p:ext uri="{BB962C8B-B14F-4D97-AF65-F5344CB8AC3E}">
        <p14:creationId xmlns:p14="http://schemas.microsoft.com/office/powerpoint/2010/main" val="1906692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5">
            <a:extLst>
              <a:ext uri="{FF2B5EF4-FFF2-40B4-BE49-F238E27FC236}">
                <a16:creationId xmlns:a16="http://schemas.microsoft.com/office/drawing/2014/main" id="{BE2F87BC-3100-4278-A43D-570F5848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9E9E93-D545-4059-B7CE-485E351C5B48}" type="slidenum">
              <a:rPr lang="en-GB" altLang="cs-CZ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cs-CZ" sz="1400">
              <a:solidFill>
                <a:schemeClr val="tx1"/>
              </a:solidFill>
            </a:endParaRPr>
          </a:p>
        </p:txBody>
      </p:sp>
      <p:sp>
        <p:nvSpPr>
          <p:cNvPr id="251906" name="Rectangle 2">
            <a:extLst>
              <a:ext uri="{FF2B5EF4-FFF2-40B4-BE49-F238E27FC236}">
                <a16:creationId xmlns:a16="http://schemas.microsoft.com/office/drawing/2014/main" id="{3A51EE25-BF92-42CB-98F2-7CACC3D68B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79364" y="1766704"/>
            <a:ext cx="3254484" cy="551628"/>
          </a:xfrm>
        </p:spPr>
        <p:txBody>
          <a:bodyPr anchor="ctr"/>
          <a:lstStyle/>
          <a:p>
            <a:pPr algn="l" eaLnBrk="1" hangingPunct="1">
              <a:lnSpc>
                <a:spcPct val="100000"/>
              </a:lnSpc>
            </a:pPr>
            <a:r>
              <a:rPr lang="en-GB" altLang="cs-CZ" sz="2000" dirty="0"/>
              <a:t>Autor: </a:t>
            </a:r>
            <a:r>
              <a:rPr lang="en-GB" altLang="cs-CZ" sz="2000" b="0" dirty="0">
                <a:solidFill>
                  <a:schemeClr val="tx1"/>
                </a:solidFill>
              </a:rPr>
              <a:t>Vojtěch Mornstein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  <p:grpSp>
        <p:nvGrpSpPr>
          <p:cNvPr id="251921" name="Group 17">
            <a:extLst>
              <a:ext uri="{FF2B5EF4-FFF2-40B4-BE49-F238E27FC236}">
                <a16:creationId xmlns:a16="http://schemas.microsoft.com/office/drawing/2014/main" id="{D7B09F21-4827-4F57-8074-1225DD2A8017}"/>
              </a:ext>
            </a:extLst>
          </p:cNvPr>
          <p:cNvGrpSpPr>
            <a:grpSpLocks/>
          </p:cNvGrpSpPr>
          <p:nvPr/>
        </p:nvGrpSpPr>
        <p:grpSpPr bwMode="auto">
          <a:xfrm>
            <a:off x="7073461" y="1952626"/>
            <a:ext cx="2160588" cy="215900"/>
            <a:chOff x="1746" y="1344"/>
            <a:chExt cx="1361" cy="136"/>
          </a:xfrm>
        </p:grpSpPr>
        <p:pic>
          <p:nvPicPr>
            <p:cNvPr id="69648" name="Picture 4" descr="pulsingbubble[1]">
              <a:extLst>
                <a:ext uri="{FF2B5EF4-FFF2-40B4-BE49-F238E27FC236}">
                  <a16:creationId xmlns:a16="http://schemas.microsoft.com/office/drawing/2014/main" id="{7D676229-4ABA-4178-B41D-F05F25F809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9" name="Picture 5" descr="pulsingbubble[1]">
              <a:extLst>
                <a:ext uri="{FF2B5EF4-FFF2-40B4-BE49-F238E27FC236}">
                  <a16:creationId xmlns:a16="http://schemas.microsoft.com/office/drawing/2014/main" id="{1BB26A95-7D8D-461B-AA37-8B350EF62A7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0" name="Picture 6" descr="pulsingbubble[1]">
              <a:extLst>
                <a:ext uri="{FF2B5EF4-FFF2-40B4-BE49-F238E27FC236}">
                  <a16:creationId xmlns:a16="http://schemas.microsoft.com/office/drawing/2014/main" id="{C2462F40-9176-475C-8163-7D090D7EEF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1" name="Picture 10" descr="pulsingbubble[1]">
              <a:extLst>
                <a:ext uri="{FF2B5EF4-FFF2-40B4-BE49-F238E27FC236}">
                  <a16:creationId xmlns:a16="http://schemas.microsoft.com/office/drawing/2014/main" id="{EA6A7E29-455A-4CFC-B7FA-C38FBDD6B7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1922" name="Group 18">
            <a:extLst>
              <a:ext uri="{FF2B5EF4-FFF2-40B4-BE49-F238E27FC236}">
                <a16:creationId xmlns:a16="http://schemas.microsoft.com/office/drawing/2014/main" id="{CBA81773-A9A6-40AF-A76F-0630637881BB}"/>
              </a:ext>
            </a:extLst>
          </p:cNvPr>
          <p:cNvGrpSpPr>
            <a:grpSpLocks/>
          </p:cNvGrpSpPr>
          <p:nvPr/>
        </p:nvGrpSpPr>
        <p:grpSpPr bwMode="auto">
          <a:xfrm>
            <a:off x="8831317" y="3321050"/>
            <a:ext cx="1512888" cy="215900"/>
            <a:chOff x="3696" y="1706"/>
            <a:chExt cx="953" cy="136"/>
          </a:xfrm>
        </p:grpSpPr>
        <p:pic>
          <p:nvPicPr>
            <p:cNvPr id="69645" name="Picture 7" descr="pulsingbubble[1]">
              <a:extLst>
                <a:ext uri="{FF2B5EF4-FFF2-40B4-BE49-F238E27FC236}">
                  <a16:creationId xmlns:a16="http://schemas.microsoft.com/office/drawing/2014/main" id="{1C56328A-48B4-4E7A-80F9-B856917EBF7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6" name="Picture 8" descr="pulsingbubble[1]">
              <a:extLst>
                <a:ext uri="{FF2B5EF4-FFF2-40B4-BE49-F238E27FC236}">
                  <a16:creationId xmlns:a16="http://schemas.microsoft.com/office/drawing/2014/main" id="{83BB2A5E-5BC6-415F-A439-EA5BBB25D2A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7" name="Picture 11" descr="pulsingbubble[1]">
              <a:extLst>
                <a:ext uri="{FF2B5EF4-FFF2-40B4-BE49-F238E27FC236}">
                  <a16:creationId xmlns:a16="http://schemas.microsoft.com/office/drawing/2014/main" id="{178CE2BE-6DA6-42A8-AA19-D9214247875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1923" name="Group 19">
            <a:extLst>
              <a:ext uri="{FF2B5EF4-FFF2-40B4-BE49-F238E27FC236}">
                <a16:creationId xmlns:a16="http://schemas.microsoft.com/office/drawing/2014/main" id="{3A2C03EC-28FC-4A26-8D29-4EEEA9265B11}"/>
              </a:ext>
            </a:extLst>
          </p:cNvPr>
          <p:cNvGrpSpPr>
            <a:grpSpLocks/>
          </p:cNvGrpSpPr>
          <p:nvPr/>
        </p:nvGrpSpPr>
        <p:grpSpPr bwMode="auto">
          <a:xfrm>
            <a:off x="8832905" y="4822058"/>
            <a:ext cx="863600" cy="215900"/>
            <a:chOff x="2109" y="2296"/>
            <a:chExt cx="544" cy="136"/>
          </a:xfrm>
        </p:grpSpPr>
        <p:pic>
          <p:nvPicPr>
            <p:cNvPr id="69643" name="Picture 9" descr="pulsingbubble[1]">
              <a:extLst>
                <a:ext uri="{FF2B5EF4-FFF2-40B4-BE49-F238E27FC236}">
                  <a16:creationId xmlns:a16="http://schemas.microsoft.com/office/drawing/2014/main" id="{C533F928-CA23-41E3-BEDB-9301BEF0739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9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4" name="Picture 12" descr="pulsingbubble[1]">
              <a:extLst>
                <a:ext uri="{FF2B5EF4-FFF2-40B4-BE49-F238E27FC236}">
                  <a16:creationId xmlns:a16="http://schemas.microsoft.com/office/drawing/2014/main" id="{EB4CE053-CFA0-47D9-9925-22607F8A6E0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229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1917" name="Picture 13" descr="pulsingbubble[1]">
            <a:extLst>
              <a:ext uri="{FF2B5EF4-FFF2-40B4-BE49-F238E27FC236}">
                <a16:creationId xmlns:a16="http://schemas.microsoft.com/office/drawing/2014/main" id="{C493459A-A003-458A-B090-A0C263FCDB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33" y="5658945"/>
            <a:ext cx="2174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8" name="Rectangle 14">
            <a:extLst>
              <a:ext uri="{FF2B5EF4-FFF2-40B4-BE49-F238E27FC236}">
                <a16:creationId xmlns:a16="http://schemas.microsoft.com/office/drawing/2014/main" id="{39DA3906-9E30-4155-A949-8CEA27647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636838"/>
            <a:ext cx="338455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952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Obsahová spolupráce</a:t>
            </a:r>
            <a:r>
              <a:rPr lang="en-GB" altLang="cs-CZ" sz="2000" b="1" dirty="0">
                <a:solidFill>
                  <a:schemeClr val="tx2"/>
                </a:solidFill>
              </a:rPr>
              <a:t>: </a:t>
            </a:r>
            <a:br>
              <a:rPr lang="en-GB" altLang="cs-CZ" sz="2000" b="1" dirty="0">
                <a:solidFill>
                  <a:schemeClr val="tx1"/>
                </a:solidFill>
              </a:rPr>
            </a:br>
            <a:r>
              <a:rPr lang="en-GB" altLang="cs-CZ" sz="2000" dirty="0">
                <a:solidFill>
                  <a:schemeClr val="tx1"/>
                </a:solidFill>
              </a:rPr>
              <a:t>Carmel J. Caruana</a:t>
            </a:r>
            <a:br>
              <a:rPr lang="en-GB" altLang="cs-CZ" sz="1800" b="1" dirty="0">
                <a:solidFill>
                  <a:schemeClr val="tx1"/>
                </a:solidFill>
              </a:rPr>
            </a:br>
            <a:endParaRPr lang="en-GB" altLang="cs-CZ" sz="1800" b="1" dirty="0">
              <a:solidFill>
                <a:schemeClr val="tx1"/>
              </a:solidFill>
            </a:endParaRPr>
          </a:p>
        </p:txBody>
      </p:sp>
      <p:sp>
        <p:nvSpPr>
          <p:cNvPr id="251919" name="Rectangle 15">
            <a:extLst>
              <a:ext uri="{FF2B5EF4-FFF2-40B4-BE49-F238E27FC236}">
                <a16:creationId xmlns:a16="http://schemas.microsoft.com/office/drawing/2014/main" id="{AC48A1E1-C835-4EC8-B6C6-C766A46E1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536950"/>
            <a:ext cx="39932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952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Grafika</a:t>
            </a:r>
            <a:r>
              <a:rPr lang="en-GB" altLang="cs-CZ" sz="2000" b="1" dirty="0">
                <a:solidFill>
                  <a:schemeClr val="tx2"/>
                </a:solidFill>
              </a:rPr>
              <a:t>: </a:t>
            </a:r>
            <a:r>
              <a:rPr lang="en-GB" altLang="cs-CZ" sz="2000" dirty="0">
                <a:solidFill>
                  <a:schemeClr val="tx1"/>
                </a:solidFill>
              </a:rPr>
              <a:t>Lucie Morn</a:t>
            </a:r>
            <a:r>
              <a:rPr lang="cs-CZ" altLang="cs-CZ" sz="2000" dirty="0">
                <a:solidFill>
                  <a:schemeClr val="tx1"/>
                </a:solidFill>
              </a:rPr>
              <a:t>s</a:t>
            </a:r>
            <a:r>
              <a:rPr lang="en-GB" altLang="cs-CZ" sz="2000" dirty="0" err="1">
                <a:solidFill>
                  <a:schemeClr val="tx1"/>
                </a:solidFill>
              </a:rPr>
              <a:t>teinová</a:t>
            </a:r>
            <a:br>
              <a:rPr lang="en-GB" altLang="cs-CZ" sz="2000" b="1" dirty="0">
                <a:solidFill>
                  <a:schemeClr val="tx2"/>
                </a:solidFill>
              </a:rPr>
            </a:br>
            <a:endParaRPr lang="en-GB" altLang="cs-CZ" sz="2000" b="1" dirty="0">
              <a:solidFill>
                <a:schemeClr val="tx2"/>
              </a:solidFill>
            </a:endParaRPr>
          </a:p>
        </p:txBody>
      </p:sp>
      <p:sp>
        <p:nvSpPr>
          <p:cNvPr id="251920" name="Rectangle 16">
            <a:extLst>
              <a:ext uri="{FF2B5EF4-FFF2-40B4-BE49-F238E27FC236}">
                <a16:creationId xmlns:a16="http://schemas.microsoft.com/office/drawing/2014/main" id="{09DE6091-7292-4427-A25E-0523C9C40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2" y="4044781"/>
            <a:ext cx="5081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Poslední revize a ozvučení</a:t>
            </a:r>
            <a:r>
              <a:rPr lang="en-GB" altLang="cs-CZ" sz="2000" b="1" dirty="0">
                <a:solidFill>
                  <a:schemeClr val="tx1"/>
                </a:solidFill>
              </a:rPr>
              <a:t>: </a:t>
            </a:r>
            <a:r>
              <a:rPr lang="cs-CZ" altLang="cs-CZ" sz="2000" b="1" dirty="0">
                <a:solidFill>
                  <a:schemeClr val="tx1"/>
                </a:solidFill>
              </a:rPr>
              <a:t>duben</a:t>
            </a:r>
            <a:r>
              <a:rPr lang="en-GB" altLang="cs-CZ" sz="2000" b="1" dirty="0">
                <a:solidFill>
                  <a:schemeClr val="tx1"/>
                </a:solidFill>
              </a:rPr>
              <a:t> 20</a:t>
            </a:r>
            <a:r>
              <a:rPr lang="cs-CZ" altLang="cs-CZ" sz="2000" b="1" dirty="0">
                <a:solidFill>
                  <a:schemeClr val="tx1"/>
                </a:solidFill>
              </a:rPr>
              <a:t>21</a:t>
            </a:r>
            <a:endParaRPr lang="en-GB" alt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5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xit" presetSubtype="0" accel="10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  <p:bldP spid="251906" grpId="1"/>
      <p:bldP spid="251918" grpId="0"/>
      <p:bldP spid="251918" grpId="1"/>
      <p:bldP spid="251919" grpId="0"/>
      <p:bldP spid="251919" grpId="1"/>
      <p:bldP spid="251920" grpId="0"/>
      <p:bldP spid="2519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5">
            <a:extLst>
              <a:ext uri="{FF2B5EF4-FFF2-40B4-BE49-F238E27FC236}">
                <a16:creationId xmlns:a16="http://schemas.microsoft.com/office/drawing/2014/main" id="{81566FC5-AD49-4A3F-8E51-09C5F5EB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581CFF-E57D-402F-B6BA-7C0B25CD2D1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A4A1EF1-856E-4769-B68F-F7D434AAB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438344"/>
            <a:ext cx="8382000" cy="629252"/>
          </a:xfrm>
          <a:noFill/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Rizika zvýšeného tlaku vzduchu</a:t>
            </a:r>
            <a:endParaRPr lang="en-GB" altLang="cs-CZ" dirty="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6BB5694-778A-446C-A53F-00452790B0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669" y="1773240"/>
            <a:ext cx="9764110" cy="3975920"/>
          </a:xfrm>
        </p:spPr>
        <p:txBody>
          <a:bodyPr/>
          <a:lstStyle/>
          <a:p>
            <a:pPr marL="80963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100" dirty="0">
                <a:cs typeface="Times New Roman" panose="02020603050405020304" pitchFamily="18" charset="0"/>
              </a:rPr>
              <a:t>Přetlak zvyšuje parciální tlaky dýchacích plynů a jejich obsah v krvi. Když se okolní tlak sníží na normální hodnotu, přebytečné dýchací plyny difundují z tkání do krve a do alveolárního vzduchu. </a:t>
            </a:r>
          </a:p>
          <a:p>
            <a:pPr marL="80963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100" dirty="0">
              <a:cs typeface="Times New Roman" panose="02020603050405020304" pitchFamily="18" charset="0"/>
            </a:endParaRPr>
          </a:p>
          <a:p>
            <a:pPr marL="80963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100" dirty="0">
                <a:cs typeface="Times New Roman" panose="02020603050405020304" pitchFamily="18" charset="0"/>
              </a:rPr>
              <a:t>Problémy nastávají při rychlé dekompresi. Nadbytečný kyslík je rychle metabolizován, avšak dusík zůstává ve tkáních a krvi v podobě bublin </a:t>
            </a:r>
            <a:r>
              <a:rPr lang="cs-CZ" altLang="cs-CZ" sz="21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100" dirty="0">
                <a:cs typeface="Times New Roman" panose="02020603050405020304" pitchFamily="18" charset="0"/>
              </a:rPr>
              <a:t> </a:t>
            </a:r>
            <a:r>
              <a:rPr lang="cs-CZ" altLang="cs-CZ" sz="2100" b="1" dirty="0">
                <a:cs typeface="Times New Roman" panose="02020603050405020304" pitchFamily="18" charset="0"/>
              </a:rPr>
              <a:t>dekompresní </a:t>
            </a:r>
            <a:r>
              <a:rPr lang="cs-CZ" altLang="cs-CZ" sz="2100" dirty="0">
                <a:cs typeface="Times New Roman" panose="02020603050405020304" pitchFamily="18" charset="0"/>
              </a:rPr>
              <a:t>neboli </a:t>
            </a:r>
            <a:r>
              <a:rPr lang="cs-CZ" altLang="cs-CZ" sz="2100" b="1" dirty="0">
                <a:cs typeface="Times New Roman" panose="02020603050405020304" pitchFamily="18" charset="0"/>
              </a:rPr>
              <a:t>kesonová nemoc</a:t>
            </a:r>
            <a:r>
              <a:rPr lang="cs-CZ" altLang="cs-CZ" sz="2100" dirty="0">
                <a:cs typeface="Times New Roman" panose="02020603050405020304" pitchFamily="18" charset="0"/>
              </a:rPr>
              <a:t>. (Keson je komora bez dna používaná pro práce pod vodou. Zvýšený tlak vzduchu brání jejímu naplnění vodou.) Negativně jsou ovlivněny klouby, mozek a srdeční sval </a:t>
            </a:r>
            <a:r>
              <a:rPr lang="cs-CZ" altLang="cs-CZ" sz="2100" dirty="0">
                <a:cs typeface="Times New Roman" panose="02020603050405020304" pitchFamily="18" charset="0"/>
                <a:sym typeface="Symbol" panose="05050102010706020507" pitchFamily="18" charset="2"/>
              </a:rPr>
              <a:t> bolesti v kloubech a ve svalech</a:t>
            </a:r>
            <a:r>
              <a:rPr lang="cs-CZ" altLang="cs-CZ" sz="2100" dirty="0">
                <a:cs typeface="Times New Roman" panose="02020603050405020304" pitchFamily="18" charset="0"/>
              </a:rPr>
              <a:t>, bolest hlavy, nevolnost a zvracení. Bubliny N</a:t>
            </a:r>
            <a:r>
              <a:rPr lang="cs-CZ" altLang="cs-CZ" sz="2100" baseline="-30000" dirty="0">
                <a:cs typeface="Times New Roman" panose="02020603050405020304" pitchFamily="18" charset="0"/>
              </a:rPr>
              <a:t>2</a:t>
            </a:r>
            <a:r>
              <a:rPr lang="cs-CZ" altLang="cs-CZ" sz="2100" dirty="0">
                <a:cs typeface="Times New Roman" panose="02020603050405020304" pitchFamily="18" charset="0"/>
              </a:rPr>
              <a:t> způsobují plynovou embolii v srdečních cévách. S touto nemocí se často setkáváme u potápěčů.</a:t>
            </a:r>
          </a:p>
        </p:txBody>
      </p:sp>
    </p:spTree>
    <p:extLst>
      <p:ext uri="{BB962C8B-B14F-4D97-AF65-F5344CB8AC3E}">
        <p14:creationId xmlns:p14="http://schemas.microsoft.com/office/powerpoint/2010/main" val="40128876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>
            <a:extLst>
              <a:ext uri="{FF2B5EF4-FFF2-40B4-BE49-F238E27FC236}">
                <a16:creationId xmlns:a16="http://schemas.microsoft.com/office/drawing/2014/main" id="{5E6D03F5-585F-41AB-95C8-AA9B141E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BC65EB-B318-449C-8BB6-6666445A927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4339" name="Rectangle 1026">
            <a:extLst>
              <a:ext uri="{FF2B5EF4-FFF2-40B4-BE49-F238E27FC236}">
                <a16:creationId xmlns:a16="http://schemas.microsoft.com/office/drawing/2014/main" id="{6F052996-8A9F-45F7-8E87-3664F03B3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9878" y="358775"/>
            <a:ext cx="8496300" cy="671293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Barokomory</a:t>
            </a:r>
            <a:r>
              <a:rPr lang="cs-CZ" altLang="cs-CZ" dirty="0"/>
              <a:t> a </a:t>
            </a:r>
            <a:r>
              <a:rPr lang="en-GB" altLang="cs-CZ" dirty="0"/>
              <a:t>dysbarism</a:t>
            </a:r>
            <a:r>
              <a:rPr lang="cs-CZ" altLang="cs-CZ" dirty="0" err="1"/>
              <a:t>us</a:t>
            </a:r>
            <a:endParaRPr lang="en-GB" altLang="cs-CZ" dirty="0"/>
          </a:p>
        </p:txBody>
      </p:sp>
      <p:sp>
        <p:nvSpPr>
          <p:cNvPr id="228355" name="Rectangle 1027">
            <a:extLst>
              <a:ext uri="{FF2B5EF4-FFF2-40B4-BE49-F238E27FC236}">
                <a16:creationId xmlns:a16="http://schemas.microsoft.com/office/drawing/2014/main" id="{DFCF2ACE-8291-42C7-B4C3-E18825772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2566" y="1447800"/>
            <a:ext cx="9753600" cy="47894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b="1" dirty="0"/>
              <a:t>Hypobarické komory: </a:t>
            </a:r>
            <a:r>
              <a:rPr lang="cs-CZ" altLang="cs-CZ" sz="2000" dirty="0"/>
              <a:t>Využití při léčbě respiračních onemocnění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– snížení tlaku o </a:t>
            </a:r>
            <a:r>
              <a:rPr lang="cs-CZ" altLang="cs-CZ" sz="2000" dirty="0">
                <a:cs typeface="Times New Roman" panose="02020603050405020304" pitchFamily="18" charset="0"/>
              </a:rPr>
              <a:t>20 - 40 </a:t>
            </a:r>
            <a:r>
              <a:rPr lang="cs-CZ" altLang="cs-CZ" sz="2000" dirty="0" err="1">
                <a:cs typeface="Times New Roman" panose="02020603050405020304" pitchFamily="18" charset="0"/>
              </a:rPr>
              <a:t>kPa</a:t>
            </a:r>
            <a:r>
              <a:rPr lang="cs-CZ" altLang="cs-CZ" sz="2000" dirty="0">
                <a:cs typeface="Times New Roman" panose="02020603050405020304" pitchFamily="18" charset="0"/>
              </a:rPr>
              <a:t>. Roste dechový objem i frekvence (též uvolňování CO</a:t>
            </a:r>
            <a:r>
              <a:rPr lang="cs-CZ" altLang="cs-CZ" sz="2000" baseline="-25000" dirty="0">
                <a:cs typeface="Times New Roman" panose="02020603050405020304" pitchFamily="18" charset="0"/>
              </a:rPr>
              <a:t>2</a:t>
            </a:r>
            <a:r>
              <a:rPr lang="cs-CZ" altLang="cs-CZ" sz="2000" dirty="0">
                <a:cs typeface="Times New Roman" panose="02020603050405020304" pitchFamily="18" charset="0"/>
              </a:rPr>
              <a:t>). Plíce jsou lépe prokrveny – je usnadněno vykašlávání a je tlumen úporný kašel.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Hyperbarické komory (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barokomory</a:t>
            </a:r>
            <a:r>
              <a:rPr lang="cs-CZ" altLang="cs-CZ" sz="2000" b="1" dirty="0">
                <a:cs typeface="Times New Roman" panose="02020603050405020304" pitchFamily="18" charset="0"/>
              </a:rPr>
              <a:t>) pro fyziologickou dekompresi</a:t>
            </a:r>
            <a:r>
              <a:rPr lang="cs-CZ" altLang="cs-CZ" sz="2000" dirty="0">
                <a:cs typeface="Times New Roman" panose="02020603050405020304" pitchFamily="18" charset="0"/>
              </a:rPr>
              <a:t> jsou používány nejen pro terapii dekompresní neboli kesonové nemoci.  Po rychlém vynoření z hloubky je provedena terapeutická </a:t>
            </a:r>
            <a:r>
              <a:rPr lang="cs-CZ" altLang="cs-CZ" sz="2000" dirty="0" err="1">
                <a:cs typeface="Times New Roman" panose="02020603050405020304" pitchFamily="18" charset="0"/>
              </a:rPr>
              <a:t>rekomprese</a:t>
            </a:r>
            <a:r>
              <a:rPr lang="cs-CZ" altLang="cs-CZ" sz="2000" dirty="0">
                <a:cs typeface="Times New Roman" panose="02020603050405020304" pitchFamily="18" charset="0"/>
              </a:rPr>
              <a:t> v komoře následovaná pomalou dekompresí. Léčba kyslíkem je také účinná.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Přetlak používaný pro jiné terapeutické účely se pohybuje v rozmezí 26 - 54 </a:t>
            </a:r>
            <a:r>
              <a:rPr lang="cs-CZ" altLang="cs-CZ" sz="2000" dirty="0" err="1">
                <a:cs typeface="Times New Roman" panose="02020603050405020304" pitchFamily="18" charset="0"/>
              </a:rPr>
              <a:t>kPa</a:t>
            </a:r>
            <a:r>
              <a:rPr lang="cs-CZ" altLang="cs-CZ" sz="2000" dirty="0"/>
              <a:t>, někdy i více. Hyperbarické komory (</a:t>
            </a:r>
            <a:r>
              <a:rPr lang="cs-CZ" altLang="cs-CZ" sz="2000" dirty="0" err="1"/>
              <a:t>barokomory</a:t>
            </a:r>
            <a:r>
              <a:rPr lang="cs-CZ" altLang="cs-CZ" sz="2000" dirty="0"/>
              <a:t>) se používají v kombinaci s kyslíkovou terapií (dýchání kyslíku pod tlakem). Tato léčba je aplikována u některých respiračních onemocnění, při otravách CO a kyanidy, popáleninách aj.  </a:t>
            </a:r>
          </a:p>
        </p:txBody>
      </p:sp>
    </p:spTree>
    <p:extLst>
      <p:ext uri="{BB962C8B-B14F-4D97-AF65-F5344CB8AC3E}">
        <p14:creationId xmlns:p14="http://schemas.microsoft.com/office/powerpoint/2010/main" val="3693167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6">
            <a:extLst>
              <a:ext uri="{FF2B5EF4-FFF2-40B4-BE49-F238E27FC236}">
                <a16:creationId xmlns:a16="http://schemas.microsoft.com/office/drawing/2014/main" id="{92ABE069-6C4D-416C-A496-6433B297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E5FB0-9F68-4486-9B66-3351544F02F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/>
          </a:p>
        </p:txBody>
      </p:sp>
      <p:sp>
        <p:nvSpPr>
          <p:cNvPr id="16387" name="Rectangle 1030">
            <a:extLst>
              <a:ext uri="{FF2B5EF4-FFF2-40B4-BE49-F238E27FC236}">
                <a16:creationId xmlns:a16="http://schemas.microsoft.com/office/drawing/2014/main" id="{7900A44B-2410-4193-AE57-4509FD495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33376"/>
            <a:ext cx="8929945" cy="809625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Barokomora</a:t>
            </a:r>
            <a:r>
              <a:rPr lang="cs-CZ" altLang="cs-CZ" dirty="0"/>
              <a:t> – pohled do jejího nitra</a:t>
            </a:r>
            <a:endParaRPr lang="en-GB" altLang="cs-CZ" dirty="0"/>
          </a:p>
        </p:txBody>
      </p:sp>
      <p:sp>
        <p:nvSpPr>
          <p:cNvPr id="16388" name="Rectangle 1027">
            <a:extLst>
              <a:ext uri="{FF2B5EF4-FFF2-40B4-BE49-F238E27FC236}">
                <a16:creationId xmlns:a16="http://schemas.microsoft.com/office/drawing/2014/main" id="{B97B1B16-F535-4EEE-AA78-6EF06DDE1A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65778" y="6469772"/>
            <a:ext cx="4321175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200"/>
              <a:t>http://www.stranypotapecske.cz/kontakty/pic/komora2.jpg</a:t>
            </a:r>
          </a:p>
        </p:txBody>
      </p:sp>
      <p:pic>
        <p:nvPicPr>
          <p:cNvPr id="16389" name="Picture 1029" descr="komora2">
            <a:extLst>
              <a:ext uri="{FF2B5EF4-FFF2-40B4-BE49-F238E27FC236}">
                <a16:creationId xmlns:a16="http://schemas.microsoft.com/office/drawing/2014/main" id="{1FCC902B-C452-40C9-BDFA-C26CA9FA23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876" y="1268414"/>
            <a:ext cx="4081463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DFD1530-23ED-474C-8790-518E5DDC5207}"/>
              </a:ext>
            </a:extLst>
          </p:cNvPr>
          <p:cNvSpPr txBox="1"/>
          <p:nvPr/>
        </p:nvSpPr>
        <p:spPr>
          <a:xfrm>
            <a:off x="8400255" y="2496255"/>
            <a:ext cx="25199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V zadní části komory vidíme přístroj pro oxygenoterapii.</a:t>
            </a:r>
          </a:p>
          <a:p>
            <a:r>
              <a:rPr lang="cs-CZ" sz="2000" dirty="0">
                <a:solidFill>
                  <a:schemeClr val="tx1"/>
                </a:solidFill>
              </a:rPr>
              <a:t>Zdravotnický personál někdy pacienta do nitra komory doprovází.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368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6">
            <a:extLst>
              <a:ext uri="{FF2B5EF4-FFF2-40B4-BE49-F238E27FC236}">
                <a16:creationId xmlns:a16="http://schemas.microsoft.com/office/drawing/2014/main" id="{A2BBB802-BF45-4D0E-AC81-0354D780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265E06-238B-4A96-BFAB-B1905E571DB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CE31E2F-16F2-4203-B1A4-1881F3BEA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Dysbarism</a:t>
            </a:r>
            <a:r>
              <a:rPr lang="cs-CZ" altLang="cs-CZ"/>
              <a:t>us</a:t>
            </a:r>
            <a:endParaRPr lang="en-US" altLang="cs-CZ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DA5460F-F4E4-408B-8CED-9E6C6DFB70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39613" y="1972552"/>
            <a:ext cx="9112469" cy="336670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cs typeface="Times New Roman" panose="02020603050405020304" pitchFamily="18" charset="0"/>
              </a:rPr>
              <a:t>Dysbarismus je označením pro problémy způsobené malými změnami tlaku vzduchu</a:t>
            </a:r>
            <a:r>
              <a:rPr lang="cs-CZ" altLang="cs-CZ" dirty="0"/>
              <a:t> (do 5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cs typeface="Times New Roman" panose="02020603050405020304" pitchFamily="18" charset="0"/>
              </a:rPr>
              <a:t>kPa</a:t>
            </a:r>
            <a:r>
              <a:rPr lang="cs-CZ" altLang="cs-CZ" dirty="0">
                <a:cs typeface="Times New Roman" panose="02020603050405020304" pitchFamily="18" charset="0"/>
              </a:rPr>
              <a:t>) – zejména během letecké přepravy. Bolest v uších je výsledkem relativního přetlaku nebo podtlaku ve středoušní dutině, což vede k napínání ušního bubínku. Často k tomu dochází při neprůchodnosti Eustachovy trubice. Opakované polykání napomáhá vyrovnávání tlaků.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358688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5">
            <a:extLst>
              <a:ext uri="{FF2B5EF4-FFF2-40B4-BE49-F238E27FC236}">
                <a16:creationId xmlns:a16="http://schemas.microsoft.com/office/drawing/2014/main" id="{A11DED82-ED58-4DCB-BBE2-E9B7A6C5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B152AF-D309-44E7-8A4B-FC7E1807795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FC57AC5-C72E-4CE2-AC49-845A78E83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7463" y="260351"/>
            <a:ext cx="9439714" cy="720725"/>
          </a:xfrm>
          <a:noFill/>
        </p:spPr>
        <p:txBody>
          <a:bodyPr/>
          <a:lstStyle/>
          <a:p>
            <a:pPr eaLnBrk="1" hangingPunct="1"/>
            <a:r>
              <a:rPr lang="cs-CZ" altLang="cs-CZ" sz="3600" dirty="0"/>
              <a:t>Rizika plynoucí ze změn tíhového zrychlení</a:t>
            </a:r>
            <a:endParaRPr lang="en-GB" altLang="cs-CZ" sz="3600" dirty="0"/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F344A785-1306-42CF-BCFA-2BF4DDC3D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0828" y="1341438"/>
            <a:ext cx="10937172" cy="48958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Lidé jsou přizpůsobeni normální hodnotě </a:t>
            </a:r>
            <a:r>
              <a:rPr lang="cs-CZ" altLang="cs-CZ" sz="2000" b="1" dirty="0">
                <a:cs typeface="Times New Roman" panose="02020603050405020304" pitchFamily="18" charset="0"/>
              </a:rPr>
              <a:t>tíhového zrychlení,</a:t>
            </a:r>
            <a:r>
              <a:rPr lang="cs-CZ" altLang="cs-CZ" sz="2000" dirty="0">
                <a:cs typeface="Times New Roman" panose="02020603050405020304" pitchFamily="18" charset="0"/>
              </a:rPr>
              <a:t> g = 9,81 m·s</a:t>
            </a:r>
            <a:r>
              <a:rPr lang="cs-CZ" altLang="cs-CZ" sz="2000" baseline="30000" dirty="0">
                <a:cs typeface="Times New Roman" panose="02020603050405020304" pitchFamily="18" charset="0"/>
              </a:rPr>
              <a:t>-2</a:t>
            </a:r>
            <a:r>
              <a:rPr lang="cs-CZ" altLang="cs-CZ" sz="2000" dirty="0">
                <a:cs typeface="Times New Roman" panose="02020603050405020304" pitchFamily="18" charset="0"/>
              </a:rPr>
              <a:t>. Při letecké a kosmické dopravě se v důsledku působení sil setrvačnosti objevují zrychlení několikanásobně vyšší.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Kladné zrychlení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– síla směřuje od hlavy k nohám. Krev se pohybuje ve stejném směru </a:t>
            </a:r>
            <a:r>
              <a:rPr lang="cs-CZ" altLang="cs-CZ" sz="2000" dirty="0">
                <a:sym typeface="Symbol" panose="05050102010706020507" pitchFamily="18" charset="2"/>
              </a:rPr>
              <a:t> nedokrevnost mozku a hromadění krve v dolních končetinách</a:t>
            </a:r>
            <a:r>
              <a:rPr lang="cs-CZ" altLang="cs-CZ" sz="2000" dirty="0">
                <a:cs typeface="Times New Roman" panose="02020603050405020304" pitchFamily="18" charset="0"/>
              </a:rPr>
              <a:t>. Snížení tlaku krve v mozku způsobuje ztrátu vědomí a tzv. bílou slepotu (nedokrevnost sítnice). Kritická hodnota: kolem +5g.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/>
              <a:t>Záporné zrychlení – </a:t>
            </a:r>
            <a:r>
              <a:rPr lang="cs-CZ" altLang="cs-CZ" sz="2000" dirty="0"/>
              <a:t>síla směřuje od nohou k hlavě. Krev se hromadí v hlavě, způsobuje překrvení sítnice – červenou slepotu – objevuje se krvácení do sítnice a do mozku</a:t>
            </a:r>
            <a:r>
              <a:rPr lang="cs-CZ" altLang="cs-CZ" sz="2000" dirty="0">
                <a:cs typeface="Times New Roman" panose="02020603050405020304" pitchFamily="18" charset="0"/>
              </a:rPr>
              <a:t>. Kritická hodnota: kolem </a:t>
            </a:r>
            <a:r>
              <a:rPr lang="cs-CZ" altLang="cs-CZ" sz="2000" dirty="0"/>
              <a:t>-</a:t>
            </a:r>
            <a:r>
              <a:rPr lang="cs-CZ" altLang="cs-CZ" sz="2000" dirty="0">
                <a:cs typeface="Times New Roman" panose="02020603050405020304" pitchFamily="18" charset="0"/>
              </a:rPr>
              <a:t>3g.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Příčné zrychlení</a:t>
            </a:r>
            <a:r>
              <a:rPr lang="cs-CZ" altLang="cs-CZ" sz="2000" dirty="0">
                <a:cs typeface="Times New Roman" panose="02020603050405020304" pitchFamily="18" charset="0"/>
              </a:rPr>
              <a:t> – síla je kolmá k ose těla. Kritická hodnota: asi 18 g.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Účinky zvýšeného tíhového zrychlení mohou být omezeny vhodnou polohou těla a tzv. antigravitačními obleky.</a:t>
            </a:r>
          </a:p>
        </p:txBody>
      </p:sp>
    </p:spTree>
    <p:extLst>
      <p:ext uri="{BB962C8B-B14F-4D97-AF65-F5344CB8AC3E}">
        <p14:creationId xmlns:p14="http://schemas.microsoft.com/office/powerpoint/2010/main" val="233013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7">
            <a:extLst>
              <a:ext uri="{FF2B5EF4-FFF2-40B4-BE49-F238E27FC236}">
                <a16:creationId xmlns:a16="http://schemas.microsoft.com/office/drawing/2014/main" id="{C2F3E35F-94F9-48A5-A445-589850DE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88CF16-1172-49AA-8ABB-DFC7D05A0AE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/>
          </a:p>
        </p:txBody>
      </p:sp>
      <p:sp>
        <p:nvSpPr>
          <p:cNvPr id="22531" name="Rectangle 1026">
            <a:extLst>
              <a:ext uri="{FF2B5EF4-FFF2-40B4-BE49-F238E27FC236}">
                <a16:creationId xmlns:a16="http://schemas.microsoft.com/office/drawing/2014/main" id="{D75B7E25-981D-4C6F-931D-244E56196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999" y="549275"/>
            <a:ext cx="5818883" cy="2719442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Účinky zvýšeného tíhového zrychlení se mohou projevit zejména u vojenského letectva a při letech do vesmíru.</a:t>
            </a:r>
            <a:endParaRPr lang="en-GB" altLang="cs-CZ" sz="3200" dirty="0"/>
          </a:p>
        </p:txBody>
      </p:sp>
      <p:pic>
        <p:nvPicPr>
          <p:cNvPr id="22532" name="Picture 1028" descr="pilot">
            <a:extLst>
              <a:ext uri="{FF2B5EF4-FFF2-40B4-BE49-F238E27FC236}">
                <a16:creationId xmlns:a16="http://schemas.microsoft.com/office/drawing/2014/main" id="{FE7E9731-A500-46F5-B15A-2454BB1C1EB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1326" y="3807372"/>
            <a:ext cx="3455987" cy="230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1031" descr="11ignition">
            <a:extLst>
              <a:ext uri="{FF2B5EF4-FFF2-40B4-BE49-F238E27FC236}">
                <a16:creationId xmlns:a16="http://schemas.microsoft.com/office/drawing/2014/main" id="{2544C55A-D2CE-4D54-9BCD-0112525362F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2643" y="549275"/>
            <a:ext cx="4306888" cy="5903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8903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79</TotalTime>
  <Words>1995</Words>
  <Application>Microsoft Office PowerPoint</Application>
  <PresentationFormat>Širokoúhlá obrazovka</PresentationFormat>
  <Paragraphs>224</Paragraphs>
  <Slides>32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Haettenschweiler</vt:lpstr>
      <vt:lpstr>Tahoma</vt:lpstr>
      <vt:lpstr>Times New Roman</vt:lpstr>
      <vt:lpstr>Wingdings</vt:lpstr>
      <vt:lpstr>Presentation_MU_EN</vt:lpstr>
      <vt:lpstr>Přednášky z lékařské biofyziky</vt:lpstr>
      <vt:lpstr>Obsah přednášky</vt:lpstr>
      <vt:lpstr>Rizika nízkého tlaku vzduchu</vt:lpstr>
      <vt:lpstr>Rizika zvýšeného tlaku vzduchu</vt:lpstr>
      <vt:lpstr>Barokomory a dysbarismus</vt:lpstr>
      <vt:lpstr>Barokomora – pohled do jejího nitra</vt:lpstr>
      <vt:lpstr>Dysbarismus</vt:lpstr>
      <vt:lpstr>Rizika plynoucí ze změn tíhového zrychlení</vt:lpstr>
      <vt:lpstr>Účinky zvýšeného tíhového zrychlení se mohou projevit zejména u vojenského letectva a při letech do vesmíru.</vt:lpstr>
      <vt:lpstr>Stav beztíže</vt:lpstr>
      <vt:lpstr>Kinetózy</vt:lpstr>
      <vt:lpstr>Rizika spojená s působením ultrazvuku </vt:lpstr>
      <vt:lpstr>Biofyzikální aspekty ultrazvukové kavitace</vt:lpstr>
      <vt:lpstr>Historická pozorování kavitace a první pokus o matematické zpracování problému </vt:lpstr>
      <vt:lpstr>Od sonaru Paula Langevina k ultrazvukové terapii a diagnostice</vt:lpstr>
      <vt:lpstr>Co to je kavitace?</vt:lpstr>
      <vt:lpstr>Kmity kavitační bubliny</vt:lpstr>
      <vt:lpstr>Kmity mikrobubliny </vt:lpstr>
      <vt:lpstr>Chování mikrobublin na rozhraní pevných látek a kapalin</vt:lpstr>
      <vt:lpstr>Jak studovat kavitaci?</vt:lpstr>
      <vt:lpstr>Metody studia kavitačních jevů v biofyzice  </vt:lpstr>
      <vt:lpstr>Sonochemie vzduchem nasycených vodných roztoků</vt:lpstr>
      <vt:lpstr>Jiné sonochemické procesy</vt:lpstr>
      <vt:lpstr>Chemické dozimetrické metody (příklady)</vt:lpstr>
      <vt:lpstr>Zdroje ultrazvuku použité v následujících pokusech</vt:lpstr>
      <vt:lpstr>Jódová dozimetrie kavitace – měření absorbance při 350 nm</vt:lpstr>
      <vt:lpstr>Hemolýza vyvolaná ultrazvukovou kavitací</vt:lpstr>
      <vt:lpstr>Kavitace – riziko nebo prospěch v medicíně </vt:lpstr>
      <vt:lpstr>Prezentace aplikace PowerPoint</vt:lpstr>
      <vt:lpstr>Využití kavitace v chirurgii – HIFU (High Intensity Focused Ultrasound)</vt:lpstr>
      <vt:lpstr>Závěry</vt:lpstr>
      <vt:lpstr>Autor: Vojtěch Mornstein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8</cp:revision>
  <cp:lastPrinted>1601-01-01T00:00:00Z</cp:lastPrinted>
  <dcterms:created xsi:type="dcterms:W3CDTF">2021-04-05T05:59:46Z</dcterms:created>
  <dcterms:modified xsi:type="dcterms:W3CDTF">2021-11-25T19:06:31Z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