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  <p:sldMasterId id="2147483674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14" name="CustomShape 2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50" name="CustomShape 2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1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2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3" name="CustomShape 5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4" name="CustomShape 6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5" name="CustomShape 7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6" name="CustomShape 8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7" name="CustomShape 9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8" name="CustomShape 10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9" name="CustomShape 11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60" name="PlaceHolder 1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61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"/>
          <p:cNvGrpSpPr/>
          <p:nvPr/>
        </p:nvGrpSpPr>
        <p:grpSpPr>
          <a:xfrm>
            <a:off x="-8640" y="-8640"/>
            <a:ext cx="9169200" cy="6874560"/>
            <a:chOff x="-8640" y="-8640"/>
            <a:chExt cx="9169200" cy="6874560"/>
          </a:xfrm>
        </p:grpSpPr>
        <p:sp>
          <p:nvSpPr>
            <p:cNvPr id="99" name="CustomShape 2"/>
            <p:cNvSpPr/>
            <p:nvPr/>
          </p:nvSpPr>
          <p:spPr>
            <a:xfrm>
              <a:off x="-8640" y="4013280"/>
              <a:ext cx="456480" cy="2852640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0" name="Line 3"/>
            <p:cNvSpPr/>
            <p:nvPr/>
          </p:nvSpPr>
          <p:spPr>
            <a:xfrm flipV="1">
              <a:off x="5130720" y="4175280"/>
              <a:ext cx="4022280" cy="2682720"/>
            </a:xfrm>
            <a:prstGeom prst="line">
              <a:avLst/>
            </a:prstGeom>
            <a:ln w="936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1" name="Line 4"/>
            <p:cNvSpPr/>
            <p:nvPr/>
          </p:nvSpPr>
          <p:spPr>
            <a:xfrm>
              <a:off x="7042680" y="0"/>
              <a:ext cx="1218960" cy="6858000"/>
            </a:xfrm>
            <a:prstGeom prst="line">
              <a:avLst/>
            </a:prstGeom>
            <a:ln w="936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02" name="CustomShape 5"/>
            <p:cNvSpPr/>
            <p:nvPr/>
          </p:nvSpPr>
          <p:spPr>
            <a:xfrm>
              <a:off x="6891840" y="0"/>
              <a:ext cx="2268720" cy="6865920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3" name="CustomShape 6"/>
            <p:cNvSpPr/>
            <p:nvPr/>
          </p:nvSpPr>
          <p:spPr>
            <a:xfrm>
              <a:off x="7205040" y="-8640"/>
              <a:ext cx="1947600" cy="6865920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4" name="CustomShape 7"/>
            <p:cNvSpPr/>
            <p:nvPr/>
          </p:nvSpPr>
          <p:spPr>
            <a:xfrm>
              <a:off x="6638040" y="3920040"/>
              <a:ext cx="2512800" cy="2937240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5" name="CustomShape 8"/>
            <p:cNvSpPr/>
            <p:nvPr/>
          </p:nvSpPr>
          <p:spPr>
            <a:xfrm>
              <a:off x="7010280" y="-8640"/>
              <a:ext cx="2142000" cy="6865920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6" name="CustomShape 9"/>
            <p:cNvSpPr/>
            <p:nvPr/>
          </p:nvSpPr>
          <p:spPr>
            <a:xfrm>
              <a:off x="8295840" y="-8640"/>
              <a:ext cx="856800" cy="6865920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7" name="CustomShape 10"/>
            <p:cNvSpPr/>
            <p:nvPr/>
          </p:nvSpPr>
          <p:spPr>
            <a:xfrm>
              <a:off x="8077320" y="-8640"/>
              <a:ext cx="1065960" cy="6865920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8" name="CustomShape 11"/>
            <p:cNvSpPr/>
            <p:nvPr/>
          </p:nvSpPr>
          <p:spPr>
            <a:xfrm>
              <a:off x="8060400" y="4893840"/>
              <a:ext cx="1093320" cy="19634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09" name="PlaceHolder 1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latin typeface="Arial"/>
              </a:rPr>
              <a:t>Klikněte pro úpravu formátu textu nadpisu</a:t>
            </a:r>
          </a:p>
        </p:txBody>
      </p:sp>
      <p:sp>
        <p:nvSpPr>
          <p:cNvPr id="110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800" b="0" strike="noStrike" spc="-1">
                <a:solidFill>
                  <a:srgbClr val="000000"/>
                </a:solid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solidFill>
                  <a:srgbClr val="000000"/>
                </a:solid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Diabetick&#225;_ketoacid&#243;za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836640"/>
            <a:ext cx="8387640" cy="301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1246320" indent="7920">
              <a:lnSpc>
                <a:spcPct val="100000"/>
              </a:lnSpc>
            </a:pPr>
            <a:r>
              <a:rPr lang="cs-CZ" sz="4800" b="1" strike="noStrike" spc="-1">
                <a:solidFill>
                  <a:srgbClr val="90C226"/>
                </a:solidFill>
                <a:latin typeface="Arial"/>
                <a:ea typeface="DejaVu Sans"/>
              </a:rPr>
              <a:t>Fyzioterapie u metabolických onemocnění</a:t>
            </a:r>
            <a:endParaRPr lang="cs-CZ" sz="4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4800" b="0" strike="noStrike" spc="-1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899640" y="4581000"/>
            <a:ext cx="77040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400" b="1" strike="noStrike" spc="-1">
                <a:solidFill>
                  <a:srgbClr val="E76618"/>
                </a:solidFill>
                <a:latin typeface="Trebuchet MS"/>
                <a:ea typeface="DejaVu Sans"/>
              </a:rPr>
              <a:t>Autor : Mgr. Kamila Smrčková DiS.</a:t>
            </a:r>
            <a:endParaRPr lang="cs-CZ" sz="2400" b="0" strike="noStrike" spc="-1">
              <a:latin typeface="Arial"/>
            </a:endParaRPr>
          </a:p>
          <a:p>
            <a:pPr marL="6541920" indent="-6541200">
              <a:lnSpc>
                <a:spcPct val="100000"/>
              </a:lnSpc>
            </a:pPr>
            <a:r>
              <a:rPr lang="cs-CZ" sz="2400" b="1" strike="noStrike" spc="-1">
                <a:solidFill>
                  <a:srgbClr val="E76618"/>
                </a:solidFill>
                <a:latin typeface="Trebuchet MS"/>
                <a:ea typeface="DejaVu Sans"/>
              </a:rPr>
              <a:t>Rok: 2021                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260640"/>
            <a:ext cx="8232120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C0E474"/>
                </a:solidFill>
                <a:latin typeface="Arial"/>
                <a:ea typeface="DejaVu Sans"/>
              </a:rPr>
              <a:t>		</a:t>
            </a: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Zaměřujememe se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57200" y="1557360"/>
            <a:ext cx="8228880" cy="48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Zlepšení pohyblivosti (aktivní cvičení, izometrie, PIR)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Zlepšení plicní ventilace - DG, respirační fyzioterapie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Zlepšení koordinace - prevence pádů, ovlivnění svalové dysbalance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Zlepšení SS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Relaxace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Senzomotorická stimulace - propriocepce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lang="cs-CZ" sz="24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Vhodné:</a:t>
            </a: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 joga, silový trénink - vede ke změně napětí, vytrvalostní trénink - kardiopulmonární, endokrinologický, metabolický trénink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911520" y="333000"/>
            <a:ext cx="8232120" cy="44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000"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C0E474"/>
                </a:solidFill>
                <a:latin typeface="Arial"/>
                <a:ea typeface="DejaVu Sans"/>
              </a:rPr>
              <a:t>		</a:t>
            </a:r>
            <a:r>
              <a:rPr lang="cs-CZ" sz="12800" b="1" strike="noStrike" spc="-1">
                <a:solidFill>
                  <a:srgbClr val="C0E474"/>
                </a:solidFill>
                <a:latin typeface="Arial"/>
                <a:ea typeface="DejaVu Sans"/>
              </a:rPr>
              <a:t>     </a:t>
            </a:r>
            <a:r>
              <a:rPr lang="cs-CZ" sz="12800" b="1" strike="noStrike" spc="-1">
                <a:solidFill>
                  <a:srgbClr val="90C226"/>
                </a:solidFill>
                <a:latin typeface="Arial"/>
                <a:ea typeface="DejaVu Sans"/>
              </a:rPr>
              <a:t>Zásady</a:t>
            </a:r>
            <a:br/>
            <a:endParaRPr lang="cs-CZ" sz="12800" b="0" strike="noStrike" spc="-1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57200" y="867240"/>
            <a:ext cx="8232120" cy="58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37000"/>
          </a:bodyPr>
          <a:lstStyle/>
          <a:p>
            <a:pPr marL="334800" indent="-334080">
              <a:lnSpc>
                <a:spcPct val="100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 marL="457560" indent="-45684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3100" b="1" strike="noStrike" spc="-1">
                <a:solidFill>
                  <a:srgbClr val="E76618"/>
                </a:solidFill>
                <a:latin typeface="Arial"/>
                <a:ea typeface="DejaVu Sans"/>
              </a:rPr>
              <a:t>Kratší skupinové či individuální cvičení (asi 30 minut)</a:t>
            </a:r>
            <a:endParaRPr lang="cs-CZ" sz="3100" b="0" strike="noStrike" spc="-1">
              <a:latin typeface="Arial"/>
            </a:endParaRPr>
          </a:p>
          <a:p>
            <a:pPr marL="457560" indent="-45684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3100" b="1" strike="noStrike" spc="-1">
                <a:solidFill>
                  <a:srgbClr val="E76618"/>
                </a:solidFill>
                <a:latin typeface="Arial"/>
                <a:ea typeface="DejaVu Sans"/>
              </a:rPr>
              <a:t>Spíše pomalé ne švihové cvičení, tahem</a:t>
            </a:r>
            <a:endParaRPr lang="cs-CZ" sz="3100" b="0" strike="noStrike" spc="-1">
              <a:latin typeface="Arial"/>
            </a:endParaRPr>
          </a:p>
          <a:p>
            <a:pPr marL="457560" indent="-45684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3100" b="1" strike="noStrike" spc="-1">
                <a:solidFill>
                  <a:srgbClr val="E76618"/>
                </a:solidFill>
                <a:latin typeface="Arial"/>
                <a:ea typeface="DejaVu Sans"/>
              </a:rPr>
              <a:t>Cvičení nesmí bolet</a:t>
            </a:r>
            <a:endParaRPr lang="cs-CZ" sz="3100" b="0" strike="noStrike" spc="-1">
              <a:latin typeface="Arial"/>
            </a:endParaRPr>
          </a:p>
          <a:p>
            <a:pPr marL="457560" indent="-45684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3100" b="1" strike="noStrike" spc="-1">
                <a:solidFill>
                  <a:srgbClr val="E76618"/>
                </a:solidFill>
                <a:latin typeface="Arial"/>
                <a:ea typeface="DejaVu Sans"/>
              </a:rPr>
              <a:t>Nezadržovat dech</a:t>
            </a:r>
            <a:endParaRPr lang="cs-CZ" sz="3100" b="0" strike="noStrike" spc="-1">
              <a:latin typeface="Arial"/>
            </a:endParaRPr>
          </a:p>
          <a:p>
            <a:pPr marL="457560" indent="-45684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3100" b="1" strike="noStrike" spc="-1">
                <a:solidFill>
                  <a:srgbClr val="E76618"/>
                </a:solidFill>
                <a:latin typeface="Arial"/>
                <a:ea typeface="DejaVu Sans"/>
              </a:rPr>
              <a:t>Nedoporučují se sporty se zvýšeným rizikem poranění - bojové sporty</a:t>
            </a:r>
            <a:endParaRPr lang="cs-CZ" sz="3100" b="0" strike="noStrike" spc="-1">
              <a:latin typeface="Arial"/>
            </a:endParaRPr>
          </a:p>
          <a:p>
            <a:pPr marL="457560" indent="-45684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3100" b="1" strike="noStrike" spc="-1">
                <a:solidFill>
                  <a:srgbClr val="E76618"/>
                </a:solidFill>
                <a:latin typeface="Arial"/>
                <a:ea typeface="DejaVu Sans"/>
              </a:rPr>
              <a:t>Vhodná je turistika, pilates, plavání, tanec</a:t>
            </a:r>
            <a:endParaRPr lang="cs-CZ" sz="3100" b="0" strike="noStrike" spc="-1">
              <a:latin typeface="Arial"/>
            </a:endParaRPr>
          </a:p>
          <a:p>
            <a:pPr marL="457560" indent="-45684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3100" b="1" strike="noStrike" spc="-1">
                <a:solidFill>
                  <a:srgbClr val="E76618"/>
                </a:solidFill>
                <a:latin typeface="Arial"/>
                <a:ea typeface="DejaVu Sans"/>
              </a:rPr>
              <a:t>Fyzikální terapie </a:t>
            </a:r>
            <a:endParaRPr lang="cs-CZ" sz="3100" b="0" strike="noStrike" spc="-1">
              <a:latin typeface="Arial"/>
            </a:endParaRPr>
          </a:p>
          <a:p>
            <a:pPr marL="457560" indent="-45684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3100" b="1" strike="noStrike" spc="-1">
                <a:solidFill>
                  <a:srgbClr val="E76618"/>
                </a:solidFill>
                <a:latin typeface="Arial"/>
                <a:ea typeface="DejaVu Sans"/>
              </a:rPr>
              <a:t>Balneoterapie - Rudolfův pramen (Mar.L) - zvýšené množství Ca, UV záření, radonová léčba (Jáchymov), sirné koupele, slané, jodové koupele</a:t>
            </a:r>
            <a:endParaRPr lang="cs-CZ" sz="3100" b="0" strike="noStrike" spc="-1">
              <a:latin typeface="Arial"/>
            </a:endParaRPr>
          </a:p>
          <a:p>
            <a:pPr marL="457560" indent="-45684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3100" b="1" strike="noStrike" spc="-1">
                <a:solidFill>
                  <a:srgbClr val="E76618"/>
                </a:solidFill>
                <a:latin typeface="Arial"/>
                <a:ea typeface="DejaVu Sans"/>
              </a:rPr>
              <a:t>Prevence pádů (pozor na zimu, přikrýt kluzké podlahy, podložky ve vaně, pohodlná obuv, protiskluzový bodec na berle, neumývat okna či věšení záclon - nebezpečí pádů!)	</a:t>
            </a:r>
            <a:endParaRPr lang="cs-CZ" sz="31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620640"/>
            <a:ext cx="823212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3000"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C0E474"/>
                </a:solidFill>
                <a:latin typeface="Arial"/>
                <a:ea typeface="DejaVu Sans"/>
              </a:rPr>
              <a:t>		</a:t>
            </a:r>
            <a:r>
              <a:rPr lang="cs-CZ" sz="5600" b="1" strike="noStrike" spc="-1">
                <a:solidFill>
                  <a:srgbClr val="90C226"/>
                </a:solidFill>
                <a:latin typeface="Arial"/>
                <a:ea typeface="DejaVu Sans"/>
              </a:rPr>
              <a:t>Diabetes Mellitus</a:t>
            </a:r>
            <a:br/>
            <a:r>
              <a:rPr lang="cs-CZ" sz="3200" b="0" strike="noStrike" spc="-1">
                <a:solidFill>
                  <a:srgbClr val="C0E474"/>
                </a:solidFill>
                <a:latin typeface="Arial"/>
                <a:ea typeface="DejaVu Sans"/>
              </a:rPr>
              <a:t>     </a:t>
            </a:r>
            <a:br/>
            <a:br/>
            <a:endParaRPr lang="cs-CZ" sz="32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0" y="1989000"/>
            <a:ext cx="8686080" cy="410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52440">
              <a:lnSpc>
                <a:spcPct val="100000"/>
              </a:lnSpc>
              <a:spcBef>
                <a:spcPts val="499"/>
              </a:spcBef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Jde o poruchy látkové výměny, především metabolismus cukrů, způsobené absolutním nebo relativním nedostatkem insulinu, který je produkovaný beta buňka Langerhansových ostrůvků pankreatu</a:t>
            </a:r>
            <a:endParaRPr lang="cs-CZ" sz="2400" b="0" strike="noStrike" spc="-1">
              <a:latin typeface="Arial"/>
            </a:endParaRPr>
          </a:p>
          <a:p>
            <a:pPr marL="352440">
              <a:lnSpc>
                <a:spcPct val="100000"/>
              </a:lnSpc>
              <a:spcBef>
                <a:spcPts val="499"/>
              </a:spcBef>
            </a:pPr>
            <a:r>
              <a:rPr lang="cs-CZ" sz="24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Příčina: </a:t>
            </a: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deficit v sekreci inzulinu, porucha účinku inzulinu v cílových tkáních či oboje</a:t>
            </a:r>
            <a:endParaRPr lang="cs-CZ" sz="2400" b="0" strike="noStrike" spc="-1">
              <a:latin typeface="Arial"/>
            </a:endParaRPr>
          </a:p>
          <a:p>
            <a:pPr marL="352440">
              <a:lnSpc>
                <a:spcPct val="100000"/>
              </a:lnSpc>
              <a:spcBef>
                <a:spcPts val="499"/>
              </a:spcBef>
            </a:pPr>
            <a:r>
              <a:rPr lang="cs-CZ" sz="24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Projevy: </a:t>
            </a: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hyperglykemie, glykosurie, porucha metabolismu bílkovin, tuků, elektrolytů (Na,K,Cl) vody, dochází k rozvoji acidózy (kyselost), k hyperglykemii, dehydrataci, kómatu a smrti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411120"/>
            <a:ext cx="8232120" cy="131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C0E474"/>
                </a:solidFill>
                <a:latin typeface="Arial"/>
                <a:ea typeface="DejaVu Sans"/>
              </a:rPr>
              <a:t>		    </a:t>
            </a: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Klasifikace</a:t>
            </a:r>
            <a:br/>
            <a:endParaRPr lang="cs-CZ" sz="3200" b="0" strike="noStrike" spc="-1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457200" y="1268640"/>
            <a:ext cx="8232120" cy="50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000"/>
          </a:bodyPr>
          <a:lstStyle/>
          <a:p>
            <a:pPr marL="334800" indent="-334080">
              <a:lnSpc>
                <a:spcPct val="80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DM 1.typu (juvenilní) - úplný nebo téměř úplný nedostatek inzulinu, nutná terapie inzulinem, vzniká nejčastěji v dětství a dospívání, vzniká destrukce buněk,  má rysy autoimunity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DM 2. typu-  nejčastější (získaný) - relativní nedostatek insulinu. Dospělé osoby, není závislý na insulinu, někdy nutné jeho podání (stres, CMP aj.- hyperglykemie), často vyvolává obezita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DM v těhotenství (gestační) - vymizí během šestinedělí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Ostatní – panakreatoprivní, endokrinní (štítná žláza, nadledvinky ad.), diabetogenní léky (kortikoidy, imunosupresiva)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609480" y="609480"/>
            <a:ext cx="6347160" cy="6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strike="noStrike" spc="-1">
                <a:solidFill>
                  <a:srgbClr val="90C226"/>
                </a:solidFill>
                <a:latin typeface="Arial"/>
                <a:ea typeface="DejaVu Sans"/>
              </a:rPr>
              <a:t>		Diagnostika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609480" y="1696680"/>
            <a:ext cx="6120720" cy="434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9000"/>
          </a:bodyPr>
          <a:lstStyle/>
          <a:p>
            <a:pPr marL="343440" indent="-342720">
              <a:lnSpc>
                <a:spcPct val="110000"/>
              </a:lnSpc>
              <a:spcBef>
                <a:spcPts val="499"/>
              </a:spcBef>
              <a:buClr>
                <a:srgbClr val="AD4D12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Glykemie v séru (glukometr)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10000"/>
              </a:lnSpc>
              <a:spcBef>
                <a:spcPts val="499"/>
              </a:spcBef>
              <a:buClr>
                <a:srgbClr val="AD4D12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Vyšetření moči na cukr,  aceton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Normální hodnota glykemie je 3,9 -5,5mmol/l na lačno, po jídle nepřesahuje 7,8mmol/l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Orální glukozový toleranční test - glykemie nalačno po 120 min po vypití 200ml roztoku se 75g glukózy, u těhotných i v 60.minutě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Glukózová intolerance (prediabetes) 5,6-6,9mmol/l )po 2hodinách 7,8-11mmol/l)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DM více jak 7 mmol/l (po 2 hodinách více jak 11 mmol/l)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400" b="0" strike="noStrike" spc="-1">
              <a:latin typeface="Arial"/>
            </a:endParaRPr>
          </a:p>
        </p:txBody>
      </p:sp>
      <p:pic>
        <p:nvPicPr>
          <p:cNvPr id="175" name="Obrázek 3"/>
          <p:cNvPicPr/>
          <p:nvPr/>
        </p:nvPicPr>
        <p:blipFill>
          <a:blip r:embed="rId2"/>
          <a:stretch/>
        </p:blipFill>
        <p:spPr>
          <a:xfrm>
            <a:off x="6657120" y="3933720"/>
            <a:ext cx="2270880" cy="283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457200" y="379440"/>
            <a:ext cx="8232120" cy="672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b="0" strike="noStrike" spc="-1">
                <a:solidFill>
                  <a:srgbClr val="E76618"/>
                </a:solidFill>
                <a:latin typeface="Arial"/>
                <a:ea typeface="DejaVu Sans"/>
              </a:rPr>
              <a:t>		</a:t>
            </a: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Klinický obraz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0" y="1052640"/>
            <a:ext cx="8686080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 marL="69552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Polyurie</a:t>
            </a:r>
            <a:endParaRPr lang="cs-CZ" sz="2400" b="0" strike="noStrike" spc="-1">
              <a:latin typeface="Arial"/>
            </a:endParaRPr>
          </a:p>
          <a:p>
            <a:pPr marL="69552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Nocturie</a:t>
            </a:r>
            <a:endParaRPr lang="cs-CZ" sz="2400" b="0" strike="noStrike" spc="-1">
              <a:latin typeface="Arial"/>
            </a:endParaRPr>
          </a:p>
          <a:p>
            <a:pPr marL="69552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Polydypsie</a:t>
            </a:r>
            <a:endParaRPr lang="cs-CZ" sz="2400" b="0" strike="noStrike" spc="-1">
              <a:latin typeface="Arial"/>
            </a:endParaRPr>
          </a:p>
          <a:p>
            <a:pPr marL="69552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Únava, malátnost</a:t>
            </a:r>
            <a:endParaRPr lang="cs-CZ" sz="2400" b="0" strike="noStrike" spc="-1">
              <a:latin typeface="Arial"/>
            </a:endParaRPr>
          </a:p>
          <a:p>
            <a:pPr marL="69552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Hubnutí při normální chuti k jídlu</a:t>
            </a:r>
            <a:endParaRPr lang="cs-CZ" sz="2400" b="0" strike="noStrike" spc="-1">
              <a:latin typeface="Arial"/>
            </a:endParaRPr>
          </a:p>
          <a:p>
            <a:pPr marL="69552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Přechodné poruchy zrakové ostrosti</a:t>
            </a:r>
            <a:endParaRPr lang="cs-CZ" sz="2400" b="0" strike="noStrike" spc="-1">
              <a:latin typeface="Arial"/>
            </a:endParaRPr>
          </a:p>
          <a:p>
            <a:pPr marL="69552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Poruchy vědomí a kóma</a:t>
            </a:r>
            <a:endParaRPr lang="cs-CZ" sz="2400" b="0" strike="noStrike" spc="-1">
              <a:latin typeface="Arial"/>
            </a:endParaRPr>
          </a:p>
          <a:p>
            <a:pPr marL="69552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Dech páchnoucí po acetonu</a:t>
            </a: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457200" y="411120"/>
            <a:ext cx="8232120" cy="71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000"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C0E474"/>
                </a:solidFill>
                <a:latin typeface="Arial"/>
                <a:ea typeface="DejaVu Sans"/>
              </a:rPr>
              <a:t>	 </a:t>
            </a:r>
            <a:r>
              <a:rPr lang="cs-CZ" sz="9800" b="1" strike="noStrike" spc="-1">
                <a:solidFill>
                  <a:srgbClr val="90C226"/>
                </a:solidFill>
                <a:latin typeface="Arial"/>
                <a:ea typeface="DejaVu Sans"/>
              </a:rPr>
              <a:t>Komplikace + Terapie</a:t>
            </a:r>
            <a:br/>
            <a:endParaRPr lang="cs-CZ" sz="9800" b="0" strike="noStrike" spc="-1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457200" y="1376280"/>
            <a:ext cx="8232120" cy="529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34800" indent="-334080">
              <a:lnSpc>
                <a:spcPct val="110000"/>
              </a:lnSpc>
              <a:spcBef>
                <a:spcPts val="499"/>
              </a:spcBef>
            </a:pPr>
            <a:r>
              <a:rPr lang="cs-CZ" sz="20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Komplikace:</a:t>
            </a: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 hypo, hyper (hyperosmolární) koma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499"/>
              </a:spcBef>
            </a:pPr>
            <a:r>
              <a:rPr lang="cs-CZ" sz="20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Další komplikace</a:t>
            </a: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: makroangiopatie velkých tepen –IM,CMP,ICHS,ICHDK,mikroangiopatie drobných tepen - očí,srdce,ledvin, končetin (retinopatie, nefropatie, gangréna (syndrom diabetické nohy)), selhání ledvin, hypertenze, špatná imunita, recidivující infekce, hojení ran, kožní defekty, svědění kůže, hnisání dásní, zvýšená kazivost chrupu, paradentóza, noční bolesti a parestezie končetin - neuropatie aj.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10000"/>
              </a:lnSpc>
              <a:spcBef>
                <a:spcPts val="499"/>
              </a:spcBef>
            </a:pPr>
            <a:r>
              <a:rPr lang="cs-CZ" sz="20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Terapie: 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1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Redukce váhy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1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Dietní režim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1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Farmakoterapie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1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Fyzická aktivita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1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Edukace pacienty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609480" y="609480"/>
            <a:ext cx="6347160" cy="94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90C226"/>
                </a:solidFill>
                <a:latin typeface="Trebuchet MS"/>
                <a:ea typeface="DejaVu Sans"/>
              </a:rPr>
              <a:t>	</a:t>
            </a: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Hypoglykemie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609480" y="1556640"/>
            <a:ext cx="6347160" cy="44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snížená psychická výkonnost, slabost, bolest hlavy, studený pot, pocit hladu, porucha jemné motoriky a později křeče až bezvědomí (koma)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Nebezpečí pro mozek (energie pro mozek-glukoza)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PP - vložit kostku cukru do úst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Aplikovat injekčně glukagon, zvrátí účinek inzulinu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40% roztok glukosy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Zavolat RZS, 155, 112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609480" y="609480"/>
            <a:ext cx="6347160" cy="82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strike="noStrike" spc="-1">
                <a:solidFill>
                  <a:srgbClr val="90C226"/>
                </a:solidFill>
                <a:latin typeface="Arial"/>
                <a:ea typeface="DejaVu Sans"/>
              </a:rPr>
              <a:t>	</a:t>
            </a: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Hyperglykemie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609480" y="1772640"/>
            <a:ext cx="6347160" cy="426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žízeň, sucho v ústech, nadměrné močení (úbytek minerálních látek), někteří lidé velký hlad nebo rozostřené vidění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nedostatek zdroje energie v buňkách - získání energie z tuků - rozkladem vzniká energie, jejímž odpadem jsou ketony a následkem rozvoj  diabetické</a:t>
            </a:r>
            <a:r>
              <a:rPr lang="cs-CZ" sz="2000" b="1" u="sng" strike="noStrike" spc="-1">
                <a:solidFill>
                  <a:srgbClr val="99CA3C"/>
                </a:solidFill>
                <a:uFillTx/>
                <a:latin typeface="Arial"/>
                <a:ea typeface="DejaVu Sans"/>
                <a:hlinkClick r:id="rId2"/>
              </a:rPr>
              <a:t> </a:t>
            </a: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ketoacidózy. 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vnitřní prostředí těla se okyseluje, dochází k  rozvratu metabolismu ostatních metabolických drah, zhroucení metabolismu, které může vést až k hyperglykemickému kómatu a nutnosti hospitalizace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216720" y="141480"/>
            <a:ext cx="8469360" cy="80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0" strike="noStrike" spc="-1">
                <a:solidFill>
                  <a:srgbClr val="E76618"/>
                </a:solidFill>
                <a:latin typeface="Arial"/>
                <a:ea typeface="DejaVu Sans"/>
              </a:rPr>
              <a:t>	     </a:t>
            </a: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Fyzioterapie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457200" y="1124640"/>
            <a:ext cx="8228880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7200" indent="-45648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200" b="1" strike="noStrike" spc="-1">
                <a:solidFill>
                  <a:srgbClr val="E76618"/>
                </a:solidFill>
                <a:latin typeface="Arial"/>
                <a:ea typeface="DejaVu Sans"/>
              </a:rPr>
              <a:t>I.Typ pacienta - nízká adaptabilita, nízká tělesná hmotnost - cíl rozvoj aktivní tělesné hmoty a rozvoj kondice, izometrický charakter, intenzitu zvyšujeme volbou náčiní, zrychlením tempa, změnou polohy, opakováním a intenzitou - vytváří se trénovanost (běhání, cyklistika, plavání, aerobick - alespoň 30 min aerobiní aktivity)</a:t>
            </a:r>
            <a:endParaRPr lang="cs-CZ" sz="2200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200" b="1" strike="noStrike" spc="-1">
                <a:solidFill>
                  <a:srgbClr val="E76618"/>
                </a:solidFill>
                <a:latin typeface="Arial"/>
                <a:ea typeface="DejaVu Sans"/>
              </a:rPr>
              <a:t>II.Typ (s dostatečnou inzulinovou rezervou) -  dynamická jednotka, používá se zapojení velkých svalových skupin ve velkých pohybech, dechová cvičení. </a:t>
            </a:r>
            <a:endParaRPr lang="cs-CZ" sz="2200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200" b="1" strike="noStrike" spc="-1">
                <a:solidFill>
                  <a:srgbClr val="E76618"/>
                </a:solidFill>
                <a:latin typeface="Arial"/>
                <a:ea typeface="DejaVu Sans"/>
              </a:rPr>
              <a:t>III.Typ pacienta - s nevelkou inzulinovou nedostatečností - pokročilý věk či komplikující choroby - cvičíme v pomalém tempu - DG, obratnost, uvolňující cvičení, ADL (chůze)</a:t>
            </a:r>
            <a:endParaRPr lang="cs-CZ" sz="2200" b="0" strike="noStrike" spc="-1">
              <a:latin typeface="Arial"/>
            </a:endParaRPr>
          </a:p>
          <a:p>
            <a:pPr marL="334800" indent="-334080">
              <a:lnSpc>
                <a:spcPct val="100000"/>
              </a:lnSpc>
              <a:spcBef>
                <a:spcPts val="499"/>
              </a:spcBef>
            </a:pPr>
            <a:endParaRPr lang="cs-CZ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57200" y="431640"/>
            <a:ext cx="8232120" cy="112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C0E474"/>
                </a:solidFill>
                <a:latin typeface="Arial"/>
                <a:ea typeface="DejaVu Sans"/>
              </a:rPr>
              <a:t>		</a:t>
            </a:r>
            <a:r>
              <a:rPr lang="cs-CZ" sz="3200" b="1" strike="noStrike" spc="-1">
                <a:solidFill>
                  <a:srgbClr val="E76618"/>
                </a:solidFill>
                <a:latin typeface="Arial"/>
                <a:ea typeface="DejaVu Sans"/>
              </a:rPr>
              <a:t>	</a:t>
            </a: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Osteoporóza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457200" y="1124640"/>
            <a:ext cx="8233560" cy="532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5000"/>
          </a:bodyPr>
          <a:lstStyle/>
          <a:p>
            <a:pPr marL="399960">
              <a:lnSpc>
                <a:spcPct val="120000"/>
              </a:lnSpc>
              <a:spcBef>
                <a:spcPts val="1001"/>
              </a:spcBef>
            </a:pPr>
            <a:r>
              <a:rPr lang="cs-CZ" sz="2300" b="1" strike="noStrike" spc="-1">
                <a:solidFill>
                  <a:srgbClr val="E76618"/>
                </a:solidFill>
                <a:latin typeface="Arial"/>
                <a:ea typeface="DejaVu Sans"/>
              </a:rPr>
              <a:t>Progredující systémové metabolické onemocnění skeletu, charakterizované nízkou  kostní hmotou, poruchami mikroarchitektury kostního pojiva a zvýšenou křehkostí a náchylností ke zlomeninám.</a:t>
            </a:r>
            <a:endParaRPr lang="cs-CZ" sz="2300" b="0" strike="noStrike" spc="-1">
              <a:latin typeface="Arial"/>
            </a:endParaRPr>
          </a:p>
          <a:p>
            <a:pPr marL="399960">
              <a:lnSpc>
                <a:spcPct val="120000"/>
              </a:lnSpc>
              <a:spcBef>
                <a:spcPts val="1001"/>
              </a:spcBef>
            </a:pPr>
            <a:r>
              <a:rPr lang="cs-CZ" sz="2300" b="1" strike="noStrike" spc="-1">
                <a:solidFill>
                  <a:srgbClr val="E76618"/>
                </a:solidFill>
                <a:latin typeface="Arial"/>
                <a:ea typeface="DejaVu Sans"/>
              </a:rPr>
              <a:t>Dělení: </a:t>
            </a:r>
            <a:endParaRPr lang="cs-CZ" sz="2300" b="0" strike="noStrike" spc="-1">
              <a:latin typeface="Arial"/>
            </a:endParaRPr>
          </a:p>
          <a:p>
            <a:pPr marL="399960">
              <a:lnSpc>
                <a:spcPct val="120000"/>
              </a:lnSpc>
              <a:spcBef>
                <a:spcPts val="1001"/>
              </a:spcBef>
            </a:pPr>
            <a:r>
              <a:rPr lang="cs-CZ" sz="2300" b="1" strike="noStrike" spc="-1">
                <a:solidFill>
                  <a:srgbClr val="E76618"/>
                </a:solidFill>
                <a:latin typeface="Arial"/>
                <a:ea typeface="DejaVu Sans"/>
              </a:rPr>
              <a:t>1. Primární:</a:t>
            </a:r>
            <a:endParaRPr lang="cs-CZ" sz="2300" b="0" strike="noStrike" spc="-1">
              <a:latin typeface="Arial"/>
            </a:endParaRPr>
          </a:p>
          <a:p>
            <a:pPr marL="857880" lvl="1" indent="-456840">
              <a:lnSpc>
                <a:spcPct val="120000"/>
              </a:lnSpc>
              <a:spcBef>
                <a:spcPts val="10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300" b="1" strike="noStrike" spc="-1">
                <a:solidFill>
                  <a:srgbClr val="E76618"/>
                </a:solidFill>
                <a:latin typeface="Arial"/>
                <a:ea typeface="DejaVu Sans"/>
              </a:rPr>
              <a:t>Involuční</a:t>
            </a:r>
            <a:endParaRPr lang="cs-CZ" sz="2300" b="0" strike="noStrike" spc="-1">
              <a:latin typeface="Arial"/>
            </a:endParaRPr>
          </a:p>
          <a:p>
            <a:pPr marL="857880" lvl="1" indent="-456840">
              <a:lnSpc>
                <a:spcPct val="120000"/>
              </a:lnSpc>
              <a:spcBef>
                <a:spcPts val="10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300" b="1" strike="noStrike" spc="-1">
                <a:solidFill>
                  <a:srgbClr val="E76618"/>
                </a:solidFill>
                <a:latin typeface="Arial"/>
                <a:ea typeface="DejaVu Sans"/>
              </a:rPr>
              <a:t>Postmenopauzální</a:t>
            </a:r>
            <a:endParaRPr lang="cs-CZ" sz="2300" b="0" strike="noStrike" spc="-1">
              <a:latin typeface="Arial"/>
            </a:endParaRPr>
          </a:p>
          <a:p>
            <a:pPr marL="857880" lvl="1" indent="-456840">
              <a:lnSpc>
                <a:spcPct val="120000"/>
              </a:lnSpc>
              <a:spcBef>
                <a:spcPts val="10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300" b="1" strike="noStrike" spc="-1">
                <a:solidFill>
                  <a:srgbClr val="E76618"/>
                </a:solidFill>
                <a:latin typeface="Arial"/>
                <a:ea typeface="DejaVu Sans"/>
              </a:rPr>
              <a:t>Juvenilní</a:t>
            </a:r>
            <a:endParaRPr lang="cs-CZ" sz="2300" b="0" strike="noStrike" spc="-1">
              <a:latin typeface="Arial"/>
            </a:endParaRPr>
          </a:p>
          <a:p>
            <a:pPr marL="857880" lvl="1" indent="-456840">
              <a:lnSpc>
                <a:spcPct val="120000"/>
              </a:lnSpc>
              <a:spcBef>
                <a:spcPts val="10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300" b="1" strike="noStrike" spc="-1">
                <a:solidFill>
                  <a:srgbClr val="E76618"/>
                </a:solidFill>
                <a:latin typeface="Arial"/>
                <a:ea typeface="DejaVu Sans"/>
              </a:rPr>
              <a:t>Idiopatická</a:t>
            </a:r>
            <a:endParaRPr lang="cs-CZ" sz="2300" b="0" strike="noStrike" spc="-1">
              <a:latin typeface="Arial"/>
            </a:endParaRPr>
          </a:p>
          <a:p>
            <a:pPr marL="857880" lvl="1" indent="-456840">
              <a:lnSpc>
                <a:spcPct val="120000"/>
              </a:lnSpc>
              <a:spcBef>
                <a:spcPts val="10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300" b="1" strike="noStrike" spc="-1">
                <a:solidFill>
                  <a:srgbClr val="E76618"/>
                </a:solidFill>
                <a:latin typeface="Arial"/>
                <a:ea typeface="DejaVu Sans"/>
              </a:rPr>
              <a:t>Senilní</a:t>
            </a:r>
            <a:endParaRPr lang="cs-CZ" sz="2300" b="0" strike="noStrike" spc="-1">
              <a:latin typeface="Arial"/>
            </a:endParaRPr>
          </a:p>
          <a:p>
            <a:pPr marL="399960">
              <a:lnSpc>
                <a:spcPct val="120000"/>
              </a:lnSpc>
              <a:spcBef>
                <a:spcPts val="1001"/>
              </a:spcBef>
            </a:pPr>
            <a:r>
              <a:rPr lang="cs-CZ" sz="2300" b="1" strike="noStrike" spc="-1">
                <a:solidFill>
                  <a:srgbClr val="E76618"/>
                </a:solidFill>
                <a:latin typeface="Arial"/>
                <a:ea typeface="DejaVu Sans"/>
              </a:rPr>
              <a:t>2. Sekundární (genetika,kortikoidy, hyperthyreoza, alkohol, nemocní po transplantacích, malnutricie, hypovitaminoza D, mentální anorexie, RA, idiopatické střevní záněty, nádorová onemocnění, léky)</a:t>
            </a:r>
            <a:endParaRPr lang="cs-CZ" sz="23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3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Zásady při fyzioterapii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609480" y="1930320"/>
            <a:ext cx="6347160" cy="452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Necvičíme těsně po podání inzulinu, na lačno, ihned po jídle (asi 1 hodinu po jídle)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Kontrola glykemie pravidelně, úprava hladiny, spolupráce s endokrinologem v diabetické poradně, 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Rychlé dodání cukru v podobě banánu, tyčinky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Změna stravovacích návyků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Snížení tělesné hmotnosti 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609480" y="609480"/>
            <a:ext cx="6347160" cy="92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Pomůcky na aplikaci inzulínu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609480" y="1866600"/>
            <a:ext cx="6553800" cy="417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Inzulínová pumpa - inzulínová pumpa, set a zásobník (vložen do pumpy), tandem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Snažší dávkování, větší flexibilita, vyšší komfort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>
              <a:latin typeface="Arial"/>
            </a:endParaRPr>
          </a:p>
        </p:txBody>
      </p:sp>
      <p:pic>
        <p:nvPicPr>
          <p:cNvPr id="190" name="Obrázek 4"/>
          <p:cNvPicPr/>
          <p:nvPr/>
        </p:nvPicPr>
        <p:blipFill>
          <a:blip r:embed="rId2"/>
          <a:stretch/>
        </p:blipFill>
        <p:spPr>
          <a:xfrm>
            <a:off x="827640" y="3213000"/>
            <a:ext cx="2519640" cy="2231640"/>
          </a:xfrm>
          <a:prstGeom prst="rect">
            <a:avLst/>
          </a:prstGeom>
          <a:ln>
            <a:noFill/>
          </a:ln>
        </p:spPr>
      </p:pic>
      <p:pic>
        <p:nvPicPr>
          <p:cNvPr id="191" name="Obrázek 5"/>
          <p:cNvPicPr/>
          <p:nvPr/>
        </p:nvPicPr>
        <p:blipFill>
          <a:blip r:embed="rId3"/>
          <a:stretch/>
        </p:blipFill>
        <p:spPr>
          <a:xfrm>
            <a:off x="3997800" y="3213000"/>
            <a:ext cx="2589480" cy="223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609480" y="609480"/>
            <a:ext cx="6347160" cy="128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Pomůcky na aplikaci inzulínu</a:t>
            </a:r>
            <a:endParaRPr lang="cs-CZ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 		Tandem</a:t>
            </a:r>
            <a:r>
              <a:rPr lang="en-US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 </a:t>
            </a:r>
            <a:endParaRPr lang="cs-CZ" sz="3200" b="0" strike="noStrike" spc="-1">
              <a:latin typeface="Arial"/>
            </a:endParaRPr>
          </a:p>
        </p:txBody>
      </p:sp>
      <p:pic>
        <p:nvPicPr>
          <p:cNvPr id="193" name="Obrázek 149"/>
          <p:cNvPicPr/>
          <p:nvPr/>
        </p:nvPicPr>
        <p:blipFill>
          <a:blip r:embed="rId2"/>
          <a:stretch/>
        </p:blipFill>
        <p:spPr>
          <a:xfrm>
            <a:off x="609480" y="2366280"/>
            <a:ext cx="7092000" cy="3333600"/>
          </a:xfrm>
          <a:prstGeom prst="rect">
            <a:avLst/>
          </a:prstGeom>
          <a:ln>
            <a:noFill/>
          </a:ln>
        </p:spPr>
      </p:pic>
      <p:sp>
        <p:nvSpPr>
          <p:cNvPr id="194" name="CustomShape 2"/>
          <p:cNvSpPr/>
          <p:nvPr/>
        </p:nvSpPr>
        <p:spPr>
          <a:xfrm>
            <a:off x="1440000" y="2232000"/>
            <a:ext cx="2087640" cy="34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609480" y="609480"/>
            <a:ext cx="6347160" cy="73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9000"/>
          </a:bodyPr>
          <a:lstStyle/>
          <a:p>
            <a:pPr>
              <a:lnSpc>
                <a:spcPct val="100000"/>
              </a:lnSpc>
            </a:pPr>
            <a:r>
              <a:rPr lang="cs-CZ" sz="3600" b="1" strike="noStrike" spc="-1">
                <a:solidFill>
                  <a:srgbClr val="90C226"/>
                </a:solidFill>
                <a:latin typeface="Arial"/>
                <a:ea typeface="DejaVu Sans"/>
              </a:rPr>
              <a:t>Pomůcky na aplikaci inzulínu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Diabetické pero</a:t>
            </a:r>
            <a:endParaRPr lang="cs-CZ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000" b="0" strike="noStrike" spc="-1">
              <a:latin typeface="Arial"/>
            </a:endParaRPr>
          </a:p>
        </p:txBody>
      </p:sp>
      <p:pic>
        <p:nvPicPr>
          <p:cNvPr id="197" name="Obrázek 3"/>
          <p:cNvPicPr/>
          <p:nvPr/>
        </p:nvPicPr>
        <p:blipFill>
          <a:blip r:embed="rId2"/>
          <a:stretch/>
        </p:blipFill>
        <p:spPr>
          <a:xfrm>
            <a:off x="899640" y="2709000"/>
            <a:ext cx="2591640" cy="2329200"/>
          </a:xfrm>
          <a:prstGeom prst="rect">
            <a:avLst/>
          </a:prstGeom>
          <a:ln>
            <a:noFill/>
          </a:ln>
        </p:spPr>
      </p:pic>
      <p:pic>
        <p:nvPicPr>
          <p:cNvPr id="198" name="Obrázek 5"/>
          <p:cNvPicPr/>
          <p:nvPr/>
        </p:nvPicPr>
        <p:blipFill>
          <a:blip r:embed="rId3"/>
          <a:stretch/>
        </p:blipFill>
        <p:spPr>
          <a:xfrm>
            <a:off x="3781800" y="2061000"/>
            <a:ext cx="3637080" cy="397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		Dyslipidémie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609480" y="2132280"/>
            <a:ext cx="634716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Patří mezi důležitou skupinu metabolických onemocnění, spolu s dalšími rizikovými faktory významným rizikovým faktorem aterosklerozy - manifestace v podobě kardiovaskulárních onemocnění.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					Etiologie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Primární - genetická predispozice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Sekundární - jiná onemocnění (obezita, DM, hypotyreóza ad.)</a:t>
            </a:r>
            <a:endParaRPr lang="cs-CZ" sz="2400" b="0" strike="noStrike" spc="-1">
              <a:latin typeface="Arial"/>
            </a:endParaRPr>
          </a:p>
          <a:p>
            <a:pPr marL="457560" indent="-4568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Arial"/>
              <a:buAutoNum type="arabicPeriod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Primární hypercholesterolémie</a:t>
            </a:r>
            <a:endParaRPr lang="cs-CZ" sz="2400" b="0" strike="noStrike" spc="-1">
              <a:latin typeface="Arial"/>
            </a:endParaRPr>
          </a:p>
          <a:p>
            <a:pPr marL="457560" indent="-4568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Arial"/>
              <a:buAutoNum type="arabicPeriod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Hypertriglyceridémie</a:t>
            </a:r>
            <a:endParaRPr lang="cs-CZ" sz="2400" b="0" strike="noStrike" spc="-1">
              <a:latin typeface="Arial"/>
            </a:endParaRPr>
          </a:p>
          <a:p>
            <a:pPr marL="457560" indent="-4568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Arial"/>
              <a:buAutoNum type="arabicPeriod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Smíšená dyslipidémie (triglyceridy+cholesterol)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		Terapie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Dietní opatření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Pohybová aktivita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Režimová opatření (kouření,stres, alkohol)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Farmakoterapie (statiny) - pokles LDL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Cílové hodnoty - LDL 3, HDL nad 1 u mužů, nad 1,2mmol/l u žen, Triglyceridy  1,7, celkový cholesterol 5 a níže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609480" y="609480"/>
            <a:ext cx="6347160" cy="61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	     Obezita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609480" y="1489320"/>
            <a:ext cx="6347160" cy="475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7000"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Nadměrné hromadění tělesného tuku a tím zvýšení tělesné hmotnosti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Je to komplexní multifaktoriální onemocnění - faktory sociální, fyziologické, metabolické, buněčné a molekulární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4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Komplikace:</a:t>
            </a:r>
            <a:endParaRPr lang="cs-CZ" sz="2400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Trebuchet MS"/>
              <a:buAutoNum type="arabicPeriod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Mechanické - zatížení muskuloskeletárních částí těla - artrózy, ostruhy, plochonoží, VAS</a:t>
            </a:r>
            <a:endParaRPr lang="cs-CZ" sz="2400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Trebuchet MS"/>
              <a:buAutoNum type="arabicPeriod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Metabolické - dyslipidémie,DM,artereiální hypertenze, kardiovaskulární onemocnění, onko onemocnění, poruchy menstruace, neplodnost, kožní onemocnění, psychické obtíže, deprese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Civilizační onemocnění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30% zvýšení těles. tuku  tělesné hmotnosti u žen a 20% u mužů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609480" y="609480"/>
            <a:ext cx="6347160" cy="10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		Příčiny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Pozitivní energetická bilance - vyšší příjem než výdej (nadměrný příjem či nedostatečný výdej)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Genetické faktory, hormonální, stravovací návyky, léky, endokrinní a metabolické vlivy, léky (psychofarmaka, hormony) sociální faktory, psychogenní a psychologické vlivy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	Druhy obezity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609480" y="1930320"/>
            <a:ext cx="6347160" cy="452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Typ ženský - gynoidní (hruška)</a:t>
            </a:r>
            <a:endParaRPr lang="cs-CZ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Typ mužský - androidní (jablko)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4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Komplikace: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IM, ICHS, hypertenze, CMP, DM II.typu, nádory tlustého střeva, 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431640"/>
            <a:ext cx="8232120" cy="129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C0E474"/>
                </a:solidFill>
                <a:latin typeface="Arial"/>
                <a:ea typeface="DejaVu Sans"/>
              </a:rPr>
              <a:t>			</a:t>
            </a: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Příznaky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57200" y="1052640"/>
            <a:ext cx="8233560" cy="504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cs-CZ" sz="24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Příznaky: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700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bolesti zad, ale nemusí být (tzv. tichý zloděj) 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700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pokles tělesné výšky, 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700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poklepová bolest pr.spinosi,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700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PV spazmy, 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700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vdovský hrb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700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fraktury při malé síle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700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zvětšení Th kyfózy - gastroezofageální reflux, kardiovaskulární  a dechové obtíže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700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v rozvinutém stádiu - noční bolesti - záda a dlouhé kosti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700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obézní mají osteoporózu zřídka, spíše artrózu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609480" y="609480"/>
            <a:ext cx="6347160" cy="543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4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Metabolický syndrom</a:t>
            </a:r>
            <a:br/>
            <a:br/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hyperglykémie, hyperinzulinonémie, vysoká hladina cholesterolu a krevních tuků, hypertenze, nadváha či obezita -přestavují vysoké riziko kardiovaskulárních onemocnění</a:t>
            </a:r>
            <a:endParaRPr lang="cs-CZ" sz="24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609480" y="3573000"/>
            <a:ext cx="5905800" cy="20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4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Pickwick syndrom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v důsledku obezity, ztíženo dýchání, hromadí se CO2, výrazná spavost během dne. Dochází k postižení srdce a plic.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57200" y="546840"/>
            <a:ext cx="8232120" cy="49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-136800" y="961560"/>
            <a:ext cx="8232120" cy="499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34800" indent="-334080">
              <a:lnSpc>
                <a:spcPct val="80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3200" b="0" strike="noStrike" spc="-1">
                <a:solidFill>
                  <a:srgbClr val="90C226"/>
                </a:solidFill>
                <a:latin typeface="Arial"/>
                <a:ea typeface="DejaVu Sans"/>
              </a:rPr>
              <a:t>		</a:t>
            </a: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Terapie</a:t>
            </a:r>
            <a:endParaRPr lang="cs-CZ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TextShape 4"/>
          <p:cNvSpPr txBox="1"/>
          <p:nvPr/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76618"/>
              </a:buClr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Dietní léčba</a:t>
            </a:r>
            <a:endParaRPr lang="cs-CZ" sz="24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76618"/>
              </a:buClr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Dohled dietologa, endokrinologa, psychoterapeuta</a:t>
            </a:r>
            <a:endParaRPr lang="cs-CZ" sz="24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76618"/>
              </a:buClr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Léky- vliv na vstřebávání tuků ve střevě, upravují energetický výdej</a:t>
            </a:r>
            <a:endParaRPr lang="cs-CZ" sz="24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76618"/>
              </a:buClr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Bandáže žaludku u BMI nad 30</a:t>
            </a:r>
            <a:endParaRPr lang="cs-CZ" sz="24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76618"/>
              </a:buClr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Kosmetika - odstranění kožních laloků, liposukce</a:t>
            </a:r>
            <a:endParaRPr lang="cs-CZ" sz="2400" b="0" strike="noStrike" spc="-1">
              <a:latin typeface="Aria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E76618"/>
              </a:buClr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Psychogenní vliv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609480" y="609480"/>
            <a:ext cx="6347160" cy="73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	Pohybová léčba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609480" y="1700640"/>
            <a:ext cx="6347160" cy="433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Zvýšený energetický výdej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Aerobní charakter minimálně 30 minut, v dané tepové frekvenci, dochází ke spalování tuků nejoptimálněji – zhruba 60-75% maximální tepové frekvence.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3 - 4x týdně po  dobu 45 - 60min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Pozor na  časté omezení - srdce, artróza ad.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Aerobní aktivity: nordic walking, jogging, spinning, aqua aerobick, indoor cykling, in line brusle, běh na lyžích.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2"/>
          <p:cNvSpPr/>
          <p:nvPr/>
        </p:nvSpPr>
        <p:spPr>
          <a:xfrm>
            <a:off x="609480" y="952200"/>
            <a:ext cx="6347160" cy="50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Měření - kaliperace - antropometrická metoda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BMI index - index tělesné hmotnosti -podváha, normální váha, obezita I,II, III typu, monstrózní obezita (Kg/výška v m2)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Orientačně měření obvodu pasu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Riziko ženy nad 80cm vysoké nad 85cm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Riziko muži nad 94cm, vysoké nad 102cm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		Cílem je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Redukce hmotnosti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Snížení o 5-10%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Dlouhodobé udržení 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Motivace k úspěchu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Reálné cíle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0,5-1kg za týden cca 3 kg za měsíc 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609480" y="609480"/>
            <a:ext cx="6347160" cy="87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strike="noStrike" spc="-1">
                <a:solidFill>
                  <a:srgbClr val="90C226"/>
                </a:solidFill>
                <a:latin typeface="Arial"/>
                <a:ea typeface="DejaVu Sans"/>
              </a:rPr>
              <a:t>Mentální Anorexie X Bulimie							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609480" y="1479960"/>
            <a:ext cx="6347160" cy="504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000"/>
          </a:bodyPr>
          <a:lstStyle/>
          <a:p>
            <a:pPr marL="686160" indent="-6854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5600" b="1" strike="noStrike" spc="-1">
                <a:solidFill>
                  <a:srgbClr val="E76618"/>
                </a:solidFill>
                <a:latin typeface="Arial"/>
                <a:ea typeface="DejaVu Sans"/>
              </a:rPr>
              <a:t>Mentální anorexie - duševní nemoc - odmítání potravy a zkreslené představě o svém těle, spolu s bulimií se řadí mezi tzv. poruchy příjmu potravy (ženy i muži, narcismus, sport, reakce na stresovou situaci - smrt rodičů, změna školy atd.)</a:t>
            </a:r>
            <a:endParaRPr lang="cs-CZ" sz="5600" b="0" strike="noStrike" spc="-1">
              <a:latin typeface="Arial"/>
            </a:endParaRPr>
          </a:p>
          <a:p>
            <a:pPr marL="686160" indent="-6854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5600" b="1" strike="noStrike" spc="-1">
                <a:solidFill>
                  <a:srgbClr val="E76618"/>
                </a:solidFill>
                <a:latin typeface="Arial"/>
                <a:ea typeface="DejaVu Sans"/>
              </a:rPr>
              <a:t>BMI méně jak 17,5</a:t>
            </a:r>
            <a:endParaRPr lang="cs-CZ" sz="5600" b="0" strike="noStrike" spc="-1">
              <a:latin typeface="Arial"/>
            </a:endParaRPr>
          </a:p>
          <a:p>
            <a:pPr marL="686160" indent="-6854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5600" b="1" strike="noStrike" spc="-1">
                <a:solidFill>
                  <a:srgbClr val="E76618"/>
                </a:solidFill>
                <a:latin typeface="Arial"/>
                <a:ea typeface="DejaVu Sans"/>
              </a:rPr>
              <a:t>Deprese, skony k sebevraždě</a:t>
            </a:r>
            <a:endParaRPr lang="cs-CZ" sz="5600" b="0" strike="noStrike" spc="-1">
              <a:latin typeface="Arial"/>
            </a:endParaRPr>
          </a:p>
          <a:p>
            <a:pPr marL="686160" indent="-6854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56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Primární příznaky </a:t>
            </a:r>
            <a:r>
              <a:rPr lang="cs-CZ" sz="5600" b="1" strike="noStrike" spc="-1">
                <a:solidFill>
                  <a:srgbClr val="E76618"/>
                </a:solidFill>
                <a:latin typeface="Arial"/>
                <a:ea typeface="DejaVu Sans"/>
              </a:rPr>
              <a:t>- odmítání jídla, zvracení</a:t>
            </a:r>
            <a:endParaRPr lang="cs-CZ" sz="5600" b="0" strike="noStrike" spc="-1">
              <a:latin typeface="Arial"/>
            </a:endParaRPr>
          </a:p>
          <a:p>
            <a:pPr marL="686160" indent="-6854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5600" b="1" u="sng" strike="noStrike" spc="-1">
                <a:solidFill>
                  <a:srgbClr val="E76618"/>
                </a:solidFill>
                <a:uFillTx/>
                <a:latin typeface="Arial"/>
                <a:ea typeface="DejaVu Sans"/>
              </a:rPr>
              <a:t>Sekundární příznaky </a:t>
            </a:r>
            <a:r>
              <a:rPr lang="cs-CZ" sz="5600" b="1" strike="noStrike" spc="-1">
                <a:solidFill>
                  <a:srgbClr val="E76618"/>
                </a:solidFill>
                <a:latin typeface="Arial"/>
                <a:ea typeface="DejaVu Sans"/>
              </a:rPr>
              <a:t>-   metabolismus - snížená hladina K, otoky, metabolická alkalóza,</a:t>
            </a:r>
            <a:endParaRPr lang="cs-CZ" sz="5600" b="0" strike="noStrike" spc="-1">
              <a:latin typeface="Arial"/>
            </a:endParaRPr>
          </a:p>
          <a:p>
            <a:pPr marL="686160" indent="-6854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5600" b="1" strike="noStrike" spc="-1">
                <a:solidFill>
                  <a:srgbClr val="E76618"/>
                </a:solidFill>
                <a:latin typeface="Arial"/>
                <a:ea typeface="DejaVu Sans"/>
              </a:rPr>
              <a:t>GIT -  hypertrofie příušních žláz, zpomalené vyprazdňování žaludku, obstipace, pankreatitidy, hypercholesterolémie</a:t>
            </a:r>
            <a:endParaRPr lang="cs-CZ" sz="5600" b="0" strike="noStrike" spc="-1">
              <a:latin typeface="Arial"/>
            </a:endParaRPr>
          </a:p>
          <a:p>
            <a:pPr marL="686160" indent="-6854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5600" b="1" strike="noStrike" spc="-1">
                <a:solidFill>
                  <a:srgbClr val="E76618"/>
                </a:solidFill>
                <a:latin typeface="Arial"/>
                <a:ea typeface="DejaVu Sans"/>
              </a:rPr>
              <a:t>Kardiovaskulární systém - bradykardie, hypotenze, arymie, </a:t>
            </a:r>
            <a:endParaRPr lang="cs-CZ" sz="5600" b="0" strike="noStrike" spc="-1">
              <a:latin typeface="Arial"/>
            </a:endParaRPr>
          </a:p>
          <a:p>
            <a:pPr marL="686160" indent="-6854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5600" b="1" strike="noStrike" spc="-1">
                <a:solidFill>
                  <a:srgbClr val="E76618"/>
                </a:solidFill>
                <a:latin typeface="Arial"/>
                <a:ea typeface="DejaVu Sans"/>
              </a:rPr>
              <a:t>hematologické problémy - anémie, trombocytopenie, suchá, praskající kůže</a:t>
            </a:r>
            <a:endParaRPr lang="cs-CZ" sz="5600" b="0" strike="noStrike" spc="-1">
              <a:latin typeface="Arial"/>
            </a:endParaRPr>
          </a:p>
          <a:p>
            <a:pPr marL="686160" indent="-6854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5600" b="1" strike="noStrike" spc="-1">
                <a:solidFill>
                  <a:srgbClr val="E76618"/>
                </a:solidFill>
                <a:latin typeface="Arial"/>
                <a:ea typeface="DejaVu Sans"/>
              </a:rPr>
              <a:t>záněty plic (vdechnutí zvratků)</a:t>
            </a:r>
            <a:endParaRPr lang="cs-CZ" sz="5600" b="0" strike="noStrike" spc="-1">
              <a:latin typeface="Arial"/>
            </a:endParaRPr>
          </a:p>
          <a:p>
            <a:pPr marL="686160" indent="-6854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5600" b="1" strike="noStrike" spc="-1">
                <a:solidFill>
                  <a:srgbClr val="E76618"/>
                </a:solidFill>
                <a:latin typeface="Arial"/>
                <a:ea typeface="DejaVu Sans"/>
              </a:rPr>
              <a:t>CNS - atrofie mozku, poruchy paměti</a:t>
            </a:r>
            <a:endParaRPr lang="cs-CZ" sz="5600" b="0" strike="noStrike" spc="-1">
              <a:latin typeface="Arial"/>
            </a:endParaRPr>
          </a:p>
          <a:p>
            <a:pPr marL="686160" indent="-6854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5600" b="1" strike="noStrike" spc="-1">
                <a:solidFill>
                  <a:srgbClr val="E76618"/>
                </a:solidFill>
                <a:latin typeface="Arial"/>
                <a:ea typeface="DejaVu Sans"/>
              </a:rPr>
              <a:t>Neurologické - křeče, svalová slabost</a:t>
            </a:r>
            <a:endParaRPr lang="cs-CZ" sz="5600" b="0" strike="noStrike" spc="-1">
              <a:latin typeface="Arial"/>
            </a:endParaRPr>
          </a:p>
          <a:p>
            <a:pPr marL="686160" indent="-68544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5600" b="1" strike="noStrike" spc="-1">
                <a:solidFill>
                  <a:srgbClr val="E76618"/>
                </a:solidFill>
                <a:latin typeface="Arial"/>
                <a:ea typeface="DejaVu Sans"/>
              </a:rPr>
              <a:t>Reprodukční - amenorhea, infertilita</a:t>
            </a:r>
            <a:endParaRPr lang="cs-CZ" sz="5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br/>
            <a:endParaRPr lang="cs-CZ" sz="5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strike="noStrike" spc="-1">
                <a:solidFill>
                  <a:srgbClr val="90C226"/>
                </a:solidFill>
                <a:latin typeface="Arial"/>
                <a:ea typeface="DejaVu Sans"/>
              </a:rPr>
              <a:t>		Celiakie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auto-imunní onemocnění - nesnášenlivost lepku (gluténu) 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Lepek je bílkovinný komplex obsažený v povrchní části obilných zrn. Štěpné produkty lepku vyvolávají u geneticky vnímavých osob nepřiměřenou reakci imunitního systému s trvalou tvorbou auto - protilátek.</a:t>
            </a:r>
            <a:endParaRPr lang="cs-CZ" sz="20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Projevy - záněty sliznice tenkého střeva, průjmy, váhový úbytek, porucha psychosomatického vývoje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609480" y="609480"/>
            <a:ext cx="6347160" cy="132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strike="noStrike" spc="-1">
                <a:solidFill>
                  <a:srgbClr val="90C226"/>
                </a:solidFill>
                <a:latin typeface="Arial"/>
                <a:ea typeface="DejaVu Sans"/>
              </a:rPr>
              <a:t>	Fenylketonurie</a:t>
            </a:r>
            <a:endParaRPr lang="cs-CZ" sz="36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609480" y="2160720"/>
            <a:ext cx="6347160" cy="388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významnou odchylkou v látkové přeměně, systém je poškozován  přítomností vyššího množství fenylalaninu.</a:t>
            </a:r>
            <a:endParaRPr lang="cs-CZ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musí se fenylalaninu co nejvíce vyhýbat jinak vzniká  těžká psychomotorická retardace, oligofrenie a u některých poruch  i  ohrožení života.</a:t>
            </a:r>
            <a:endParaRPr lang="cs-CZ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pl-PL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fenylalanin je jedna ze dvaceti aminokyselin,</a:t>
            </a:r>
            <a:endParaRPr lang="cs-CZ" sz="20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000" b="1" strike="noStrike" spc="-1">
                <a:solidFill>
                  <a:srgbClr val="E76618"/>
                </a:solidFill>
                <a:latin typeface="Arial"/>
                <a:ea typeface="DejaVu Sans"/>
              </a:rPr>
              <a:t>ve stravě člověka je fenylalanin přítomen prakticky všude </a:t>
            </a:r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979640" y="2493000"/>
            <a:ext cx="5991480" cy="252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DĚKUJI  ZA  POZORNOST</a:t>
            </a:r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57200" y="411120"/>
            <a:ext cx="8232120" cy="64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000"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C0E474"/>
                </a:solidFill>
                <a:latin typeface="Arial"/>
                <a:ea typeface="DejaVu Sans"/>
              </a:rPr>
              <a:t>		</a:t>
            </a:r>
            <a:r>
              <a:rPr lang="cs-CZ" sz="12800" b="1" strike="noStrike" spc="-1">
                <a:solidFill>
                  <a:srgbClr val="90C226"/>
                </a:solidFill>
                <a:latin typeface="Arial"/>
                <a:ea typeface="DejaVu Sans"/>
              </a:rPr>
              <a:t>Zobrazovací metody </a:t>
            </a:r>
            <a:r>
              <a:rPr lang="cs-CZ" sz="3200" b="0" strike="noStrike" spc="-1">
                <a:solidFill>
                  <a:srgbClr val="E76618"/>
                </a:solidFill>
                <a:latin typeface="Arial"/>
                <a:ea typeface="DejaVu Sans"/>
              </a:rPr>
              <a:t>				</a:t>
            </a:r>
            <a:br/>
            <a:endParaRPr lang="cs-CZ" sz="3200" b="0" strike="noStrike" spc="-1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457200" y="1268640"/>
            <a:ext cx="8233560" cy="4829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66000"/>
          </a:bodyPr>
          <a:lstStyle/>
          <a:p>
            <a:pPr marL="343440" indent="-342720">
              <a:lnSpc>
                <a:spcPct val="100000"/>
              </a:lnSpc>
              <a:spcBef>
                <a:spcPts val="6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Prostý RTG snímek Th+L páteře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6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Denzitometrie hodnotí: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6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T score (</a:t>
            </a:r>
            <a:r>
              <a:rPr lang="cs-CZ" sz="1800" b="1" strike="noStrike" spc="-1">
                <a:solidFill>
                  <a:srgbClr val="E76618"/>
                </a:solidFill>
                <a:latin typeface="Trebuchet MS"/>
                <a:ea typeface="DejaVu Sans"/>
              </a:rPr>
              <a:t>vyjadřuje odchylku výsledku vašeho vyšetření od tabulkové hodnoty kostní minerální denzity mladých zdravých jedinců stejného pohlaví)</a:t>
            </a: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, 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6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Z score ( </a:t>
            </a:r>
            <a:r>
              <a:rPr lang="cs-CZ" sz="1700" b="1" strike="noStrike" spc="-1">
                <a:solidFill>
                  <a:srgbClr val="E76618"/>
                </a:solidFill>
                <a:latin typeface="Arial"/>
                <a:ea typeface="DejaVu Sans"/>
              </a:rPr>
              <a:t>rozdíl od normální teoretické hodnoty hmoty ve stejném věku )</a:t>
            </a: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, 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6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BMD (body mass denzity) g/cm2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	1.Normální stav T score -1-+2,5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	2.Osteopenie T score od -1- -2,5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	3.Osteoporóza -2,5 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	4.Manifestovaná (těžká) osteoporóza více jak -2,5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6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CT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6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Sono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601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Laboratorní hodnoty – KO+diff.Ca, P, K, urea, kreatinin, TSH, kostní markery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609480" y="396000"/>
            <a:ext cx="6347160" cy="90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0" strike="noStrike" spc="-1">
                <a:solidFill>
                  <a:srgbClr val="90C226"/>
                </a:solidFill>
                <a:latin typeface="Trebuchet MS"/>
                <a:ea typeface="DejaVu Sans"/>
              </a:rPr>
              <a:t>		</a:t>
            </a:r>
            <a:r>
              <a:rPr lang="cs-CZ" sz="3600" b="1" strike="noStrike" spc="-1">
                <a:solidFill>
                  <a:srgbClr val="90C226"/>
                </a:solidFill>
                <a:latin typeface="Trebuchet MS"/>
                <a:ea typeface="DejaVu Sans"/>
              </a:rPr>
              <a:t>Denzitometr</a:t>
            </a:r>
            <a:endParaRPr lang="cs-CZ" sz="3600" b="0" strike="noStrike" spc="-1">
              <a:latin typeface="Arial"/>
            </a:endParaRPr>
          </a:p>
        </p:txBody>
      </p:sp>
      <p:pic>
        <p:nvPicPr>
          <p:cNvPr id="156" name="Zástupný symbol pro obsah 3"/>
          <p:cNvPicPr/>
          <p:nvPr/>
        </p:nvPicPr>
        <p:blipFill>
          <a:blip r:embed="rId2"/>
          <a:stretch/>
        </p:blipFill>
        <p:spPr>
          <a:xfrm>
            <a:off x="875160" y="1556640"/>
            <a:ext cx="5816880" cy="395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-756720" y="260640"/>
            <a:ext cx="9445680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C0E474"/>
                </a:solidFill>
                <a:latin typeface="Arial"/>
                <a:ea typeface="DejaVu Sans"/>
              </a:rPr>
              <a:t>			</a:t>
            </a:r>
            <a:r>
              <a:rPr lang="cs-CZ" sz="3200" b="0" strike="noStrike" spc="-1">
                <a:solidFill>
                  <a:srgbClr val="C0E474"/>
                </a:solidFill>
                <a:latin typeface="Arial"/>
                <a:ea typeface="DejaVu Sans"/>
              </a:rPr>
              <a:t>	</a:t>
            </a: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Rizikové faktory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457200" y="1052640"/>
            <a:ext cx="8228880" cy="547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45288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Malá postava</a:t>
            </a:r>
            <a:endParaRPr lang="cs-CZ" sz="2400" b="0" strike="noStrike" spc="-1">
              <a:latin typeface="Arial"/>
            </a:endParaRPr>
          </a:p>
          <a:p>
            <a:pPr marL="45288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Bílé a žluté etnikum</a:t>
            </a:r>
            <a:endParaRPr lang="cs-CZ" sz="2400" b="0" strike="noStrike" spc="-1">
              <a:latin typeface="Arial"/>
            </a:endParaRPr>
          </a:p>
          <a:p>
            <a:pPr marL="45288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Malá tělesná aktivita</a:t>
            </a:r>
            <a:endParaRPr lang="cs-CZ" sz="2400" b="0" strike="noStrike" spc="-1">
              <a:latin typeface="Arial"/>
            </a:endParaRPr>
          </a:p>
          <a:p>
            <a:pPr marL="45288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Osteoporóza v rodině</a:t>
            </a:r>
            <a:endParaRPr lang="cs-CZ" sz="2400" b="0" strike="noStrike" spc="-1">
              <a:latin typeface="Arial"/>
            </a:endParaRPr>
          </a:p>
          <a:p>
            <a:pPr marL="45288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Nízký přívod Ca v dětství</a:t>
            </a:r>
            <a:endParaRPr lang="cs-CZ" sz="2400" b="0" strike="noStrike" spc="-1">
              <a:latin typeface="Arial"/>
            </a:endParaRPr>
          </a:p>
          <a:p>
            <a:pPr marL="45288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Ženské pohlaví, vyšší věk</a:t>
            </a:r>
            <a:endParaRPr lang="cs-CZ" sz="2400" b="0" strike="noStrike" spc="-1">
              <a:latin typeface="Arial"/>
            </a:endParaRPr>
          </a:p>
          <a:p>
            <a:pPr marL="45288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Nedostatek estrogenů, dlouhodobá imobilizace</a:t>
            </a:r>
            <a:endParaRPr lang="cs-CZ" sz="2400" b="0" strike="noStrike" spc="-1">
              <a:latin typeface="Arial"/>
            </a:endParaRPr>
          </a:p>
          <a:p>
            <a:pPr marL="45288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BMI pod 19, alkohol, kouření, kofein</a:t>
            </a:r>
            <a:endParaRPr lang="cs-CZ" sz="2400" b="0" strike="noStrike" spc="-1">
              <a:latin typeface="Arial"/>
            </a:endParaRPr>
          </a:p>
          <a:p>
            <a:pPr marL="45288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Rodinná predispozice</a:t>
            </a:r>
            <a:endParaRPr lang="cs-CZ" sz="2400" b="0" strike="noStrike" spc="-1">
              <a:latin typeface="Arial"/>
            </a:endParaRPr>
          </a:p>
          <a:p>
            <a:pPr marL="45288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Výskyt fraktury v anamnéze</a:t>
            </a:r>
            <a:endParaRPr lang="cs-CZ" sz="2400" b="0" strike="noStrike" spc="-1">
              <a:latin typeface="Arial"/>
            </a:endParaRPr>
          </a:p>
          <a:p>
            <a:pPr marL="45288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Léky (diuretika,heparin,glukokortikoidy,antacida)</a:t>
            </a: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7200" y="411120"/>
            <a:ext cx="8232120" cy="131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C0E474"/>
                </a:solidFill>
                <a:latin typeface="Arial"/>
                <a:ea typeface="DejaVu Sans"/>
              </a:rPr>
              <a:t>	</a:t>
            </a:r>
            <a:r>
              <a:rPr lang="cs-CZ" sz="3600" b="0" strike="noStrike" spc="-1">
                <a:solidFill>
                  <a:srgbClr val="C0E474"/>
                </a:solidFill>
                <a:latin typeface="Arial"/>
                <a:ea typeface="DejaVu Sans"/>
              </a:rPr>
              <a:t>	</a:t>
            </a:r>
            <a:r>
              <a:rPr lang="cs-CZ" sz="3200" b="1" strike="noStrike" spc="-1">
                <a:solidFill>
                  <a:srgbClr val="90C226"/>
                </a:solidFill>
                <a:latin typeface="Arial"/>
                <a:ea typeface="DejaVu Sans"/>
              </a:rPr>
              <a:t>Prevence osteoporózy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457200" y="1845000"/>
            <a:ext cx="8228880" cy="460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34800" indent="-33408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Maximální peak bone mass</a:t>
            </a:r>
            <a:endParaRPr lang="cs-CZ" sz="2400" b="0" strike="noStrike" spc="-1">
              <a:latin typeface="Arial"/>
            </a:endParaRPr>
          </a:p>
          <a:p>
            <a:pPr marL="334800" indent="-33408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Odstranit rizikové faktory - kouření, káva, cola, alkohol, psychofarmaka</a:t>
            </a:r>
            <a:endParaRPr lang="cs-CZ" sz="2400" b="0" strike="noStrike" spc="-1">
              <a:latin typeface="Arial"/>
            </a:endParaRPr>
          </a:p>
          <a:p>
            <a:pPr marL="334800" indent="-33408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Pestrá strava - bílkoviny, kalcium, vitamín D</a:t>
            </a:r>
            <a:endParaRPr lang="cs-CZ" sz="2400" b="0" strike="noStrike" spc="-1">
              <a:latin typeface="Arial"/>
            </a:endParaRPr>
          </a:p>
          <a:p>
            <a:pPr marL="334800" indent="-33408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Aktivní pohyb, motivace ke cvičení</a:t>
            </a:r>
            <a:endParaRPr lang="cs-CZ" sz="2400" b="0" strike="noStrike" spc="-1">
              <a:latin typeface="Arial"/>
            </a:endParaRPr>
          </a:p>
          <a:p>
            <a:pPr marL="334800" indent="-33408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Bezpečnost v domácím prostředí, bezpečná obuv</a:t>
            </a:r>
            <a:endParaRPr lang="cs-CZ" sz="2400" b="0" strike="noStrike" spc="-1">
              <a:latin typeface="Arial"/>
            </a:endParaRPr>
          </a:p>
          <a:p>
            <a:pPr marL="334800" indent="-334080">
              <a:lnSpc>
                <a:spcPct val="12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Prevence pádů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 marL="341280" indent="-337320">
              <a:lnSpc>
                <a:spcPct val="80000"/>
              </a:lnSpc>
              <a:spcBef>
                <a:spcPts val="499"/>
              </a:spcBef>
            </a:pPr>
            <a:r>
              <a:rPr lang="cs-CZ" sz="800" b="0" strike="noStrike" spc="-1">
                <a:solidFill>
                  <a:srgbClr val="FFFF00"/>
                </a:solidFill>
                <a:latin typeface="Arial"/>
                <a:ea typeface="DejaVu Sans"/>
              </a:rPr>
              <a:t> </a:t>
            </a:r>
            <a:endParaRPr lang="cs-CZ" sz="8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00680" y="332640"/>
            <a:ext cx="8232120" cy="93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2000"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C0E474"/>
                </a:solidFill>
                <a:latin typeface="Arial"/>
                <a:ea typeface="DejaVu Sans"/>
              </a:rPr>
              <a:t>		</a:t>
            </a:r>
            <a:r>
              <a:rPr lang="cs-CZ" sz="3600" b="1" strike="noStrike" spc="-1">
                <a:solidFill>
                  <a:srgbClr val="90C226"/>
                </a:solidFill>
                <a:latin typeface="Arial"/>
                <a:ea typeface="DejaVu Sans"/>
              </a:rPr>
              <a:t>Léčba</a:t>
            </a:r>
            <a:br/>
            <a:endParaRPr lang="cs-CZ" sz="3600" b="0" strike="noStrike" spc="-1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467640" y="1268640"/>
            <a:ext cx="8221680" cy="503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/>
          </a:bodyPr>
          <a:lstStyle/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Zmírnění bolesti  (analgetika, NSA)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Fyzioterapie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Výživa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Suplementace Ca + vitamínu D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Medikamentózní léčba - </a:t>
            </a:r>
            <a:r>
              <a:rPr lang="cs-CZ" sz="1700" b="1" strike="noStrike" spc="-1">
                <a:solidFill>
                  <a:srgbClr val="E76618"/>
                </a:solidFill>
                <a:latin typeface="Arial"/>
                <a:ea typeface="DejaVu Sans"/>
              </a:rPr>
              <a:t>estrogeny, teriparatid (parathormon) </a:t>
            </a:r>
            <a:r>
              <a:rPr lang="cs-CZ" sz="1700" b="1" strike="noStrike" spc="-1">
                <a:solidFill>
                  <a:srgbClr val="E76618"/>
                </a:solidFill>
                <a:latin typeface="Trebuchet MS"/>
                <a:ea typeface="DejaVu Sans"/>
              </a:rPr>
              <a:t>Bisfosfonáty, Denosumab (u žen po menopauze) Raloxifen (napodobuje účinky estrogenu) -</a:t>
            </a: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stimulace osteoblastů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Operační léčba (vertebroplastika, kyfoplastika, léčba zlomenin)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Ortézy, bederní pásy, další pomůcky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Pozor na manipulace, mobilizace segmentů páteře, kloubů  (nebezpečí fraktury)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1001"/>
              </a:spcBef>
              <a:buClr>
                <a:srgbClr val="E76618"/>
              </a:buClr>
              <a:buSzPct val="80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Sociální podpora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457200" y="332640"/>
            <a:ext cx="823212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1000"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C0E474"/>
                </a:solidFill>
                <a:latin typeface="Arial"/>
                <a:ea typeface="DejaVu Sans"/>
              </a:rPr>
              <a:t>		</a:t>
            </a:r>
            <a:r>
              <a:rPr lang="cs-CZ" sz="4100" b="1" strike="noStrike" spc="-1">
                <a:solidFill>
                  <a:srgbClr val="90C226"/>
                </a:solidFill>
                <a:latin typeface="Arial"/>
                <a:ea typeface="DejaVu Sans"/>
              </a:rPr>
              <a:t>Fyzioterapie</a:t>
            </a:r>
            <a:br/>
            <a:br/>
            <a:endParaRPr lang="cs-CZ" sz="41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57200" y="908640"/>
            <a:ext cx="8232120" cy="53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80000"/>
              </a:lnSpc>
              <a:spcBef>
                <a:spcPts val="499"/>
              </a:spcBef>
            </a:pPr>
            <a:endParaRPr lang="cs-CZ" sz="18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Cvičení, které rovnoměrně zatěžuje skelet - stojí na nohou (podporuje zabudování Ca do kostí -imobilizace vede k úbytku kostní hustoty, nezatěžované kosti rychle ztrácejí kostní hmotu), 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Posílení svalstva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Cvičení proti odporu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Vyšší zátěž na kost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Vzpřimovací cviky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Rovnováha</a:t>
            </a:r>
            <a:endParaRPr lang="cs-CZ" sz="2400" b="0" strike="noStrike" spc="-1">
              <a:latin typeface="Arial"/>
            </a:endParaRPr>
          </a:p>
          <a:p>
            <a:pPr marL="343440" indent="-342720">
              <a:lnSpc>
                <a:spcPct val="100000"/>
              </a:lnSpc>
              <a:spcBef>
                <a:spcPts val="499"/>
              </a:spcBef>
              <a:buClr>
                <a:srgbClr val="E76618"/>
              </a:buClr>
              <a:buSzPct val="65000"/>
              <a:buFont typeface="Wingdings" charset="2"/>
              <a:buChar char=""/>
            </a:pPr>
            <a:r>
              <a:rPr lang="cs-CZ" sz="2400" b="1" strike="noStrike" spc="-1">
                <a:solidFill>
                  <a:srgbClr val="E76618"/>
                </a:solidFill>
                <a:latin typeface="Arial"/>
                <a:ea typeface="DejaVu Sans"/>
              </a:rPr>
              <a:t>Prevence pádů</a:t>
            </a:r>
            <a:endParaRPr lang="cs-CZ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lang="cs-CZ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pull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0887CBDA08C84F92F5E819158055DD" ma:contentTypeVersion="4" ma:contentTypeDescription="Vytvoří nový dokument" ma:contentTypeScope="" ma:versionID="e16bab47a8d257599aa11d348b91e647">
  <xsd:schema xmlns:xsd="http://www.w3.org/2001/XMLSchema" xmlns:xs="http://www.w3.org/2001/XMLSchema" xmlns:p="http://schemas.microsoft.com/office/2006/metadata/properties" xmlns:ns2="1fb1a113-849e-4fb8-b970-38df231ecf68" xmlns:ns3="8e401bb4-6048-4c7c-bf67-07d0d7792f09" targetNamespace="http://schemas.microsoft.com/office/2006/metadata/properties" ma:root="true" ma:fieldsID="9f8524a0605077ff1fa83de3db5cdf71" ns2:_="" ns3:_="">
    <xsd:import namespace="1fb1a113-849e-4fb8-b970-38df231ecf68"/>
    <xsd:import namespace="8e401bb4-6048-4c7c-bf67-07d0d7792f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b1a113-849e-4fb8-b970-38df231ec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01bb4-6048-4c7c-bf67-07d0d7792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252416-0B25-4479-BE10-294AABCD4FA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E2D24C4-4BCD-446B-8612-B9B641E50D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F8546F-7A58-4771-9C64-D0D3D4B01D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b1a113-849e-4fb8-b970-38df231ecf68"/>
    <ds:schemaRef ds:uri="8e401bb4-6048-4c7c-bf67-07d0d7792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1523</TotalTime>
  <Words>2150</Words>
  <Application>Microsoft Office PowerPoint</Application>
  <PresentationFormat>On-screen Show (4:3)</PresentationFormat>
  <Paragraphs>295</Paragraphs>
  <Slides>38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SLOVENKSÁ ZDRAVOTNÍCKA UNIVERZITA FAKULTA OŠETROVATEĽSTVA A ZDRAVOTNICKYCH ODBORNÝCH ŠÚDIÍ   FYZIOTERAPEUTICKÉ METODY PŘI LÉČBĚ ENTEZOPATIÍ V OBLASTI LOKETNÍHO KLOUBU</dc:title>
  <dc:subject/>
  <dc:creator>JANA Z</dc:creator>
  <dc:description/>
  <cp:lastModifiedBy/>
  <cp:revision>296</cp:revision>
  <cp:lastPrinted>1601-01-01T00:00:00Z</cp:lastPrinted>
  <dcterms:created xsi:type="dcterms:W3CDTF">2013-04-16T20:54:09Z</dcterms:created>
  <dcterms:modified xsi:type="dcterms:W3CDTF">2023-03-31T18:54:20Z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38</vt:i4>
  </property>
  <property fmtid="{D5CDD505-2E9C-101B-9397-08002B2CF9AE}" pid="12" name="ContentTypeId">
    <vt:lpwstr>0x0101002B0887CBDA08C84F92F5E819158055DD</vt:lpwstr>
  </property>
</Properties>
</file>