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93" r:id="rId4"/>
    <p:sldId id="310" r:id="rId5"/>
    <p:sldId id="298" r:id="rId6"/>
    <p:sldId id="325" r:id="rId7"/>
    <p:sldId id="294" r:id="rId8"/>
    <p:sldId id="304" r:id="rId9"/>
    <p:sldId id="296" r:id="rId10"/>
    <p:sldId id="335" r:id="rId11"/>
    <p:sldId id="336" r:id="rId12"/>
    <p:sldId id="337" r:id="rId13"/>
    <p:sldId id="338" r:id="rId14"/>
    <p:sldId id="340" r:id="rId15"/>
    <p:sldId id="297" r:id="rId16"/>
    <p:sldId id="305" r:id="rId17"/>
    <p:sldId id="306" r:id="rId18"/>
    <p:sldId id="307" r:id="rId19"/>
    <p:sldId id="331" r:id="rId20"/>
    <p:sldId id="332" r:id="rId21"/>
    <p:sldId id="333" r:id="rId22"/>
    <p:sldId id="309" r:id="rId23"/>
    <p:sldId id="311" r:id="rId24"/>
    <p:sldId id="312" r:id="rId25"/>
    <p:sldId id="313" r:id="rId26"/>
    <p:sldId id="303" r:id="rId27"/>
    <p:sldId id="302" r:id="rId28"/>
    <p:sldId id="330" r:id="rId29"/>
    <p:sldId id="318" r:id="rId30"/>
    <p:sldId id="308" r:id="rId31"/>
    <p:sldId id="314" r:id="rId32"/>
    <p:sldId id="315" r:id="rId33"/>
    <p:sldId id="316" r:id="rId34"/>
    <p:sldId id="301" r:id="rId35"/>
    <p:sldId id="326" r:id="rId36"/>
    <p:sldId id="292" r:id="rId3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FFBEE5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84" autoAdjust="0"/>
    <p:restoredTop sz="96374" autoAdjust="0"/>
  </p:normalViewPr>
  <p:slideViewPr>
    <p:cSldViewPr snapToGrid="0">
      <p:cViewPr varScale="1">
        <p:scale>
          <a:sx n="106" d="100"/>
          <a:sy n="106" d="100"/>
        </p:scale>
        <p:origin x="792" y="10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8502" y="2936223"/>
            <a:ext cx="11361600" cy="1171580"/>
          </a:xfrm>
        </p:spPr>
        <p:txBody>
          <a:bodyPr/>
          <a:lstStyle/>
          <a:p>
            <a:r>
              <a:rPr lang="cs-CZ" dirty="0"/>
              <a:t>Krev (složení, funkce).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D454929-B97D-472C-A064-4C7C58A99B8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881" y="2819682"/>
            <a:ext cx="3873147" cy="373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39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4C5FA3-0289-47AB-91A2-6032DE715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Erytropoéza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9FF9A5F-5CF2-4428-B0C3-1F67D7A7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728" y="1134872"/>
            <a:ext cx="11911272" cy="4139998"/>
          </a:xfrm>
        </p:spPr>
        <p:txBody>
          <a:bodyPr/>
          <a:lstStyle/>
          <a:p>
            <a:pPr marL="72000" indent="0">
              <a:buNone/>
            </a:pPr>
            <a:r>
              <a:rPr lang="cs-CZ" altLang="cs-CZ" sz="2400" b="1" dirty="0"/>
              <a:t>Ontogeneze</a:t>
            </a:r>
          </a:p>
          <a:p>
            <a:r>
              <a:rPr lang="cs-CZ" sz="2400" dirty="0"/>
              <a:t>3. týden: žloutkový vak</a:t>
            </a:r>
          </a:p>
          <a:p>
            <a:r>
              <a:rPr lang="cs-CZ" sz="2400" dirty="0"/>
              <a:t>6. týden: játra (tvorba v žloutkovém vaku zaniká)</a:t>
            </a:r>
          </a:p>
          <a:p>
            <a:r>
              <a:rPr lang="cs-CZ" sz="2400" dirty="0"/>
              <a:t>12. týden: slezina</a:t>
            </a:r>
          </a:p>
          <a:p>
            <a:r>
              <a:rPr lang="cs-CZ" sz="2400" dirty="0"/>
              <a:t>20. týden: kostní dřeň</a:t>
            </a:r>
          </a:p>
          <a:p>
            <a:r>
              <a:rPr lang="cs-CZ" sz="2400" dirty="0"/>
              <a:t>32. týden: přesmyk z embryonálního hemoglobinu na </a:t>
            </a:r>
            <a:r>
              <a:rPr lang="cs-CZ" sz="2400" dirty="0" err="1"/>
              <a:t>HbF</a:t>
            </a:r>
            <a:endParaRPr lang="cs-CZ" sz="2400" dirty="0"/>
          </a:p>
          <a:p>
            <a:r>
              <a:rPr lang="cs-CZ" sz="2400" dirty="0"/>
              <a:t>novorozenec: krvetvorba pouze v kostech, přesmyk </a:t>
            </a:r>
            <a:r>
              <a:rPr lang="cs-CZ" sz="2400" dirty="0" err="1"/>
              <a:t>HbF</a:t>
            </a:r>
            <a:r>
              <a:rPr lang="cs-CZ" sz="2400" dirty="0"/>
              <a:t> na dospělý hemoglobin </a:t>
            </a:r>
            <a:r>
              <a:rPr lang="cs-CZ" sz="2400" dirty="0" err="1"/>
              <a:t>HbA</a:t>
            </a:r>
            <a:r>
              <a:rPr lang="cs-CZ" sz="2400" dirty="0"/>
              <a:t>	</a:t>
            </a:r>
          </a:p>
          <a:p>
            <a:r>
              <a:rPr lang="cs-CZ" sz="2400" dirty="0"/>
              <a:t>dospělý člověk: krvetvorba v hrudní kosti, obratlích, žebrech, v klíční kosti, v pánevních kostech, v plochých lebečních kostech, v proximálních epifýzách některých dlouhých kostí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65072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23A8FD-6AAA-44D9-B7CE-491FDEAF2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Erytropoéza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8A63276-5CE8-4AC8-892B-66B915A9C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b="1" dirty="0"/>
              <a:t>látky potřebné pro tvorbu erytrocytů</a:t>
            </a:r>
          </a:p>
          <a:p>
            <a:r>
              <a:rPr lang="cs-CZ" dirty="0"/>
              <a:t>aminokyseliny: bílkovinná část hemoglobinu</a:t>
            </a:r>
          </a:p>
          <a:p>
            <a:r>
              <a:rPr lang="cs-CZ" dirty="0"/>
              <a:t>železo: vazba kyslíku na hemoglobin a myoglobin</a:t>
            </a:r>
          </a:p>
          <a:p>
            <a:r>
              <a:rPr lang="cs-CZ" dirty="0"/>
              <a:t>vitamín B12: důležitý pro syntézu DNA</a:t>
            </a:r>
          </a:p>
          <a:p>
            <a:r>
              <a:rPr lang="cs-CZ" dirty="0"/>
              <a:t>kyselina listová: důležitý pro syntézu DNA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4542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23A8FD-6AAA-44D9-B7CE-491FDEAF2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Erytropoéza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8A63276-5CE8-4AC8-892B-66B915A9C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1167200" cy="4139998"/>
          </a:xfrm>
        </p:spPr>
        <p:txBody>
          <a:bodyPr/>
          <a:lstStyle/>
          <a:p>
            <a:r>
              <a:rPr lang="cs-CZ" dirty="0"/>
              <a:t>Regulace</a:t>
            </a:r>
          </a:p>
          <a:p>
            <a:r>
              <a:rPr lang="cs-CZ" dirty="0"/>
              <a:t>Erytropoetin - tvorba v ledvinách</a:t>
            </a:r>
          </a:p>
          <a:p>
            <a:r>
              <a:rPr lang="cs-CZ" dirty="0"/>
              <a:t>působí na citlivé determinované </a:t>
            </a:r>
            <a:r>
              <a:rPr lang="cs-CZ" dirty="0" err="1"/>
              <a:t>progenitorové</a:t>
            </a:r>
            <a:r>
              <a:rPr lang="cs-CZ" dirty="0"/>
              <a:t> buňky v kostní dřeni</a:t>
            </a:r>
          </a:p>
          <a:p>
            <a:r>
              <a:rPr lang="cs-CZ" dirty="0"/>
              <a:t>stimuluje syntézu nukleových kyselin </a:t>
            </a:r>
          </a:p>
          <a:p>
            <a:r>
              <a:rPr lang="cs-CZ" dirty="0"/>
              <a:t>aktivuje geny potřebné k syntéze hemoglobinu</a:t>
            </a:r>
          </a:p>
          <a:p>
            <a:r>
              <a:rPr lang="cs-CZ" dirty="0"/>
              <a:t>zvyšuje příjem </a:t>
            </a:r>
            <a:r>
              <a:rPr lang="cs-CZ" dirty="0" err="1"/>
              <a:t>Fe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6151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23A8FD-6AAA-44D9-B7CE-491FDEAF2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Erytropoéza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A2D2F2D-AB62-49A2-96DF-BF38695642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" y="1171576"/>
            <a:ext cx="4821229" cy="56602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887FB7A1-01F7-41A3-B689-35C92816F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6541" y="1931709"/>
            <a:ext cx="7805435" cy="4139998"/>
          </a:xfrm>
        </p:spPr>
        <p:txBody>
          <a:bodyPr/>
          <a:lstStyle/>
          <a:p>
            <a:r>
              <a:rPr lang="cs-CZ" sz="2400" dirty="0"/>
              <a:t>androgeny ↑ erytropoézu</a:t>
            </a:r>
          </a:p>
          <a:p>
            <a:r>
              <a:rPr lang="cs-CZ" sz="2400" dirty="0"/>
              <a:t>hormony štítné žlázy ↑ erytropoézu</a:t>
            </a:r>
          </a:p>
          <a:p>
            <a:r>
              <a:rPr lang="cs-CZ" sz="2400" dirty="0"/>
              <a:t>růstový hormon ↑ erytropoézu</a:t>
            </a:r>
          </a:p>
          <a:p>
            <a:r>
              <a:rPr lang="cs-CZ" sz="2400" dirty="0"/>
              <a:t>hormony kůry nadledvin ↑ erytropoézu</a:t>
            </a:r>
          </a:p>
          <a:p>
            <a:r>
              <a:rPr lang="cs-CZ" sz="2400" dirty="0"/>
              <a:t>prostaglandin E ↑ produkci erytropoetinu v ledvinách</a:t>
            </a:r>
          </a:p>
        </p:txBody>
      </p:sp>
    </p:spTree>
    <p:extLst>
      <p:ext uri="{BB962C8B-B14F-4D97-AF65-F5344CB8AC3E}">
        <p14:creationId xmlns:p14="http://schemas.microsoft.com/office/powerpoint/2010/main" val="2885845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23A8FD-6AAA-44D9-B7CE-491FDEAF2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Zánik červených krvinek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8A63276-5CE8-4AC8-892B-66B915A9C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Slezina: fagocytóza starých a poškozených erytrocytů</a:t>
            </a:r>
          </a:p>
          <a:p>
            <a:endParaRPr lang="cs-CZ" dirty="0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92B3A272-0EBA-4671-8C0E-047DE6BC2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4335" y="2466416"/>
            <a:ext cx="623600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1" dirty="0">
                <a:solidFill>
                  <a:schemeClr val="tx2"/>
                </a:solidFill>
                <a:latin typeface="+mn-lt"/>
              </a:rPr>
              <a:t>Hemoglobin</a:t>
            </a:r>
            <a:r>
              <a:rPr lang="cs-CZ" altLang="cs-CZ" b="1" dirty="0">
                <a:latin typeface="+mn-lt"/>
              </a:rPr>
              <a:t>		</a:t>
            </a:r>
            <a:r>
              <a:rPr lang="cs-CZ" altLang="cs-CZ" dirty="0">
                <a:latin typeface="+mn-lt"/>
              </a:rPr>
              <a:t>globin + hem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A2AF7142-9189-48DF-87B6-09B7BF92A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535" y="3209366"/>
            <a:ext cx="55290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1" dirty="0">
                <a:solidFill>
                  <a:schemeClr val="tx2"/>
                </a:solidFill>
                <a:latin typeface="+mn-lt"/>
              </a:rPr>
              <a:t>Globin</a:t>
            </a:r>
            <a:r>
              <a:rPr lang="cs-CZ" altLang="cs-CZ" b="1" dirty="0">
                <a:solidFill>
                  <a:srgbClr val="0000FF"/>
                </a:solidFill>
                <a:latin typeface="+mn-lt"/>
              </a:rPr>
              <a:t>	</a:t>
            </a:r>
            <a:r>
              <a:rPr lang="cs-CZ" altLang="cs-CZ" b="1" dirty="0">
                <a:latin typeface="+mn-lt"/>
              </a:rPr>
              <a:t>	</a:t>
            </a:r>
            <a:r>
              <a:rPr lang="cs-CZ" altLang="cs-CZ" dirty="0">
                <a:latin typeface="+mn-lt"/>
              </a:rPr>
              <a:t>aminokyseliny</a:t>
            </a:r>
            <a:endParaRPr lang="cs-CZ" altLang="cs-CZ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81380F3C-7BD3-4177-A2E3-A02BDEF79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9210" y="3818966"/>
            <a:ext cx="695735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altLang="cs-CZ" sz="3200" b="1" dirty="0">
                <a:solidFill>
                  <a:schemeClr val="tx2"/>
                </a:solidFill>
                <a:latin typeface="+mn-lt"/>
              </a:rPr>
              <a:t>Hem</a:t>
            </a:r>
            <a:r>
              <a:rPr lang="cs-CZ" altLang="cs-CZ" sz="3200" b="1" dirty="0">
                <a:latin typeface="+mn-lt"/>
              </a:rPr>
              <a:t>			</a:t>
            </a:r>
            <a:r>
              <a:rPr lang="cs-CZ" altLang="cs-CZ" sz="3200" dirty="0">
                <a:latin typeface="+mn-lt"/>
              </a:rPr>
              <a:t>CO</a:t>
            </a:r>
            <a:r>
              <a:rPr lang="cs-CZ" altLang="cs-CZ" sz="3200" baseline="-25000" dirty="0">
                <a:latin typeface="+mn-lt"/>
              </a:rPr>
              <a:t>2</a:t>
            </a:r>
            <a:r>
              <a:rPr lang="cs-CZ" altLang="cs-CZ" sz="3200" dirty="0">
                <a:latin typeface="+mn-lt"/>
              </a:rPr>
              <a:t> + </a:t>
            </a:r>
            <a:r>
              <a:rPr lang="cs-CZ" altLang="cs-CZ" sz="3200" dirty="0" err="1">
                <a:latin typeface="+mn-lt"/>
              </a:rPr>
              <a:t>Fe</a:t>
            </a:r>
            <a:r>
              <a:rPr lang="cs-CZ" altLang="cs-CZ" sz="3200" dirty="0">
                <a:latin typeface="+mn-lt"/>
              </a:rPr>
              <a:t> + biliverdin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8014E8FC-AE3D-42E5-8083-3036DC9ED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585" y="4523816"/>
            <a:ext cx="10352556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rIns="0">
            <a:spAutoFit/>
          </a:bodyPr>
          <a:lstStyle>
            <a:lvl1pPr defTabSz="5778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5778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5778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5778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5778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5778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5778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5778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5778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cs-CZ" altLang="cs-CZ" sz="3000" b="1" dirty="0">
                <a:solidFill>
                  <a:schemeClr val="tx2"/>
                </a:solidFill>
                <a:latin typeface="+mn-lt"/>
              </a:rPr>
              <a:t>Biliverdin</a:t>
            </a:r>
            <a:r>
              <a:rPr lang="cs-CZ" altLang="cs-CZ" sz="3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		</a:t>
            </a:r>
            <a:r>
              <a:rPr lang="cs-CZ" altLang="cs-CZ" sz="3000" i="1" dirty="0">
                <a:latin typeface="+mn-lt"/>
              </a:rPr>
              <a:t>bilirubin</a:t>
            </a:r>
            <a:r>
              <a:rPr lang="cs-CZ" altLang="cs-CZ" dirty="0">
                <a:latin typeface="+mn-lt"/>
              </a:rPr>
              <a:t> (žlučové barvivo):</a:t>
            </a:r>
            <a:r>
              <a:rPr lang="cs-CZ" altLang="cs-CZ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									          </a:t>
            </a:r>
            <a:r>
              <a:rPr lang="cs-CZ" altLang="cs-CZ" sz="3000" dirty="0">
                <a:latin typeface="+mn-lt"/>
              </a:rPr>
              <a:t>konjugovaný bilirubin </a:t>
            </a:r>
            <a:r>
              <a:rPr lang="cs-CZ" altLang="cs-CZ" dirty="0">
                <a:latin typeface="+mn-lt"/>
              </a:rPr>
              <a:t>(v játrech)</a:t>
            </a:r>
            <a:r>
              <a:rPr lang="cs-CZ" altLang="cs-CZ" sz="3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							           </a:t>
            </a:r>
            <a:r>
              <a:rPr lang="cs-CZ" altLang="cs-CZ" sz="3000" dirty="0">
                <a:latin typeface="+mn-lt"/>
              </a:rPr>
              <a:t>urobiliny a </a:t>
            </a:r>
            <a:r>
              <a:rPr lang="cs-CZ" altLang="cs-CZ" sz="3000" dirty="0" err="1">
                <a:latin typeface="+mn-lt"/>
              </a:rPr>
              <a:t>sterkobiliny</a:t>
            </a:r>
            <a:r>
              <a:rPr lang="cs-CZ" altLang="cs-CZ" sz="3000" dirty="0">
                <a:latin typeface="+mn-lt"/>
              </a:rPr>
              <a:t> </a:t>
            </a:r>
            <a:r>
              <a:rPr lang="cs-CZ" altLang="cs-CZ" dirty="0">
                <a:latin typeface="+mn-lt"/>
              </a:rPr>
              <a:t>(ve stolici)</a:t>
            </a:r>
            <a:endParaRPr lang="cs-CZ" altLang="cs-CZ" sz="3200" dirty="0">
              <a:latin typeface="+mn-lt"/>
            </a:endParaRPr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8738800A-AABE-4CB6-A705-0E7BB6B95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6035" y="6058929"/>
            <a:ext cx="644599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altLang="cs-CZ" sz="3200" b="1" dirty="0" err="1">
                <a:solidFill>
                  <a:schemeClr val="tx2"/>
                </a:solidFill>
                <a:latin typeface="+mn-lt"/>
              </a:rPr>
              <a:t>Fe</a:t>
            </a:r>
            <a:r>
              <a:rPr lang="cs-CZ" altLang="cs-CZ" sz="3200" b="1" dirty="0">
                <a:solidFill>
                  <a:schemeClr val="tx2"/>
                </a:solidFill>
                <a:latin typeface="+mn-lt"/>
              </a:rPr>
              <a:t>: </a:t>
            </a:r>
            <a:r>
              <a:rPr lang="cs-CZ" altLang="cs-CZ" sz="3200" dirty="0">
                <a:latin typeface="+mn-lt"/>
              </a:rPr>
              <a:t>syntéza dalšího hemoglobinu</a:t>
            </a:r>
            <a:endParaRPr lang="cs-CZ" altLang="cs-CZ" sz="3200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B3439C8D-E15E-467B-8E1E-3BC8E66BDAB6}"/>
              </a:ext>
            </a:extLst>
          </p:cNvPr>
          <p:cNvSpPr>
            <a:spLocks noChangeShapeType="1"/>
          </p:cNvSpPr>
          <p:nvPr/>
        </p:nvSpPr>
        <p:spPr bwMode="auto">
          <a:xfrm>
            <a:off x="2886634" y="4849908"/>
            <a:ext cx="106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Line 14">
            <a:extLst>
              <a:ext uri="{FF2B5EF4-FFF2-40B4-BE49-F238E27FC236}">
                <a16:creationId xmlns:a16="http://schemas.microsoft.com/office/drawing/2014/main" id="{CD24B73D-6F23-440F-BFCE-396D50F60089}"/>
              </a:ext>
            </a:extLst>
          </p:cNvPr>
          <p:cNvSpPr>
            <a:spLocks noChangeShapeType="1"/>
          </p:cNvSpPr>
          <p:nvPr/>
        </p:nvSpPr>
        <p:spPr bwMode="auto">
          <a:xfrm>
            <a:off x="4025151" y="2788025"/>
            <a:ext cx="106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Line 15">
            <a:extLst>
              <a:ext uri="{FF2B5EF4-FFF2-40B4-BE49-F238E27FC236}">
                <a16:creationId xmlns:a16="http://schemas.microsoft.com/office/drawing/2014/main" id="{D9862D41-89EB-46AD-A703-D179EC30061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8269" y="3532096"/>
            <a:ext cx="106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Line 16">
            <a:extLst>
              <a:ext uri="{FF2B5EF4-FFF2-40B4-BE49-F238E27FC236}">
                <a16:creationId xmlns:a16="http://schemas.microsoft.com/office/drawing/2014/main" id="{0AAA5EE4-C6B9-4C98-A6DE-198DB0473432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1751" y="4122646"/>
            <a:ext cx="1600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6105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584CC-64F9-4F44-8131-14DCCE75D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Červená krvinka (erytrocyt)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B3995D-AFF1-4CEA-B872-440A7AC77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Bezjaderná buňka, hlavní část formované složky krve</a:t>
            </a:r>
          </a:p>
          <a:p>
            <a:r>
              <a:rPr lang="cs-CZ" dirty="0"/>
              <a:t>Tvar:</a:t>
            </a:r>
          </a:p>
          <a:p>
            <a:pPr lvl="1"/>
            <a:r>
              <a:rPr lang="cs-CZ" dirty="0"/>
              <a:t>bikonkávní disk -tvar zvětšuje povrch asi o 30%</a:t>
            </a:r>
          </a:p>
          <a:p>
            <a:pPr lvl="1"/>
            <a:r>
              <a:rPr lang="cs-CZ" dirty="0"/>
              <a:t>tvar zajištuje protein </a:t>
            </a:r>
            <a:r>
              <a:rPr lang="cs-CZ" dirty="0" err="1"/>
              <a:t>spektrin</a:t>
            </a:r>
            <a:endParaRPr lang="cs-CZ" dirty="0"/>
          </a:p>
          <a:p>
            <a:pPr lvl="1"/>
            <a:r>
              <a:rPr lang="cs-CZ" dirty="0"/>
              <a:t>plasticita tvaru důležitá pro prostup úzkými kapilárami</a:t>
            </a:r>
          </a:p>
          <a:p>
            <a:r>
              <a:rPr lang="cs-CZ" dirty="0"/>
              <a:t>Velikost:</a:t>
            </a:r>
          </a:p>
          <a:p>
            <a:pPr lvl="1"/>
            <a:r>
              <a:rPr lang="cs-CZ" dirty="0" err="1"/>
              <a:t>Normocyt</a:t>
            </a:r>
            <a:r>
              <a:rPr lang="cs-CZ" dirty="0"/>
              <a:t>: 7,2 </a:t>
            </a:r>
            <a:r>
              <a:rPr lang="el-GR" dirty="0"/>
              <a:t>μ</a:t>
            </a:r>
            <a:r>
              <a:rPr lang="cs-CZ" dirty="0"/>
              <a:t>m</a:t>
            </a:r>
          </a:p>
          <a:p>
            <a:pPr lvl="1"/>
            <a:r>
              <a:rPr lang="cs-CZ" dirty="0"/>
              <a:t>Mikrocyt (-</a:t>
            </a:r>
            <a:r>
              <a:rPr lang="cs-CZ" dirty="0" err="1"/>
              <a:t>oza</a:t>
            </a:r>
            <a:r>
              <a:rPr lang="cs-CZ" dirty="0"/>
              <a:t>): ≤ 7 </a:t>
            </a:r>
            <a:r>
              <a:rPr lang="el-GR" dirty="0"/>
              <a:t>μ</a:t>
            </a:r>
            <a:r>
              <a:rPr lang="cs-CZ" dirty="0"/>
              <a:t>m</a:t>
            </a:r>
          </a:p>
          <a:p>
            <a:pPr lvl="1"/>
            <a:r>
              <a:rPr lang="cs-CZ" dirty="0"/>
              <a:t>Makrocyt (-</a:t>
            </a:r>
            <a:r>
              <a:rPr lang="cs-CZ" dirty="0" err="1"/>
              <a:t>oza</a:t>
            </a:r>
            <a:r>
              <a:rPr lang="cs-CZ" dirty="0"/>
              <a:t>): ≥ 9 </a:t>
            </a:r>
            <a:r>
              <a:rPr lang="el-GR" dirty="0"/>
              <a:t>μ</a:t>
            </a:r>
            <a:r>
              <a:rPr lang="cs-CZ" dirty="0"/>
              <a:t>m</a:t>
            </a:r>
          </a:p>
          <a:p>
            <a:pPr lvl="1"/>
            <a:r>
              <a:rPr lang="cs-CZ" dirty="0"/>
              <a:t>Megalocyt: ≥ 20 </a:t>
            </a:r>
            <a:r>
              <a:rPr lang="el-GR" dirty="0"/>
              <a:t>μ</a:t>
            </a:r>
            <a:r>
              <a:rPr lang="cs-CZ" dirty="0"/>
              <a:t>m</a:t>
            </a:r>
          </a:p>
          <a:p>
            <a:pPr lvl="1"/>
            <a:r>
              <a:rPr lang="cs-CZ" dirty="0"/>
              <a:t>Tloušťka cca 2,5 </a:t>
            </a:r>
            <a:r>
              <a:rPr lang="el-GR" dirty="0"/>
              <a:t>μ</a:t>
            </a:r>
            <a:r>
              <a:rPr lang="cs-CZ" dirty="0"/>
              <a:t>m na periferii a cca 1 </a:t>
            </a:r>
            <a:r>
              <a:rPr lang="el-GR" dirty="0"/>
              <a:t>μ</a:t>
            </a:r>
            <a:r>
              <a:rPr lang="cs-CZ" dirty="0"/>
              <a:t>m ve středu disku</a:t>
            </a:r>
          </a:p>
          <a:p>
            <a:pPr lvl="1"/>
            <a:r>
              <a:rPr lang="cs-CZ" dirty="0"/>
              <a:t>*</a:t>
            </a:r>
            <a:r>
              <a:rPr lang="cs-CZ" dirty="0" err="1"/>
              <a:t>Anisocytóza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1DC166A-84A9-4C4D-80B8-0C0829570E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" t="17568" r="57574" b="5420"/>
          <a:stretch/>
        </p:blipFill>
        <p:spPr>
          <a:xfrm>
            <a:off x="7507941" y="2289915"/>
            <a:ext cx="3612776" cy="253029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A19D93F-8245-49DC-BB7A-43DC965E13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4" t="41249" r="1250" b="16745"/>
          <a:stretch/>
        </p:blipFill>
        <p:spPr>
          <a:xfrm>
            <a:off x="8704729" y="5021697"/>
            <a:ext cx="3415554" cy="108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964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584CC-64F9-4F44-8131-14DCCE75D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Červená krvinka (erytrocyt)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B3995D-AFF1-4CEA-B872-440A7AC77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Fyziologické rozmezí erytrocytů:</a:t>
            </a:r>
          </a:p>
          <a:p>
            <a:pPr lvl="1"/>
            <a:r>
              <a:rPr lang="cs-CZ" dirty="0"/>
              <a:t>♂: 4,3-5,3 * 10</a:t>
            </a:r>
            <a:r>
              <a:rPr lang="cs-CZ" baseline="30000" dirty="0"/>
              <a:t>12</a:t>
            </a:r>
            <a:r>
              <a:rPr lang="cs-CZ" dirty="0"/>
              <a:t> / l</a:t>
            </a:r>
          </a:p>
          <a:p>
            <a:pPr lvl="1"/>
            <a:r>
              <a:rPr lang="cs-CZ" dirty="0"/>
              <a:t>♀: 3,8-4,8 * 10</a:t>
            </a:r>
            <a:r>
              <a:rPr lang="cs-CZ" baseline="30000" dirty="0"/>
              <a:t>12</a:t>
            </a:r>
            <a:r>
              <a:rPr lang="cs-CZ" dirty="0"/>
              <a:t> / l</a:t>
            </a:r>
          </a:p>
          <a:p>
            <a:pPr lvl="1"/>
            <a:r>
              <a:rPr lang="cs-CZ" dirty="0"/>
              <a:t>Novorozenec: 4,4-7 *10</a:t>
            </a:r>
            <a:r>
              <a:rPr lang="cs-CZ" baseline="30000" dirty="0"/>
              <a:t>12</a:t>
            </a:r>
            <a:r>
              <a:rPr lang="cs-CZ" dirty="0"/>
              <a:t>/ l</a:t>
            </a:r>
          </a:p>
          <a:p>
            <a:r>
              <a:rPr lang="cs-CZ" dirty="0"/>
              <a:t>Stanovení počtu červených krvinek</a:t>
            </a:r>
          </a:p>
          <a:p>
            <a:r>
              <a:rPr lang="cs-CZ" dirty="0"/>
              <a:t>Automatické metody</a:t>
            </a:r>
          </a:p>
          <a:p>
            <a:pPr lvl="1"/>
            <a:r>
              <a:rPr lang="cs-CZ" dirty="0"/>
              <a:t>Impedanční</a:t>
            </a:r>
          </a:p>
          <a:p>
            <a:pPr lvl="1"/>
            <a:r>
              <a:rPr lang="cs-CZ" dirty="0" err="1"/>
              <a:t>Fotooptická</a:t>
            </a:r>
            <a:endParaRPr lang="cs-CZ" dirty="0"/>
          </a:p>
          <a:p>
            <a:r>
              <a:rPr lang="cs-CZ" dirty="0"/>
              <a:t>Klasická metoda</a:t>
            </a:r>
          </a:p>
          <a:p>
            <a:pPr lvl="1"/>
            <a:r>
              <a:rPr lang="cs-CZ" dirty="0" err="1"/>
              <a:t>Bürkerova</a:t>
            </a:r>
            <a:r>
              <a:rPr lang="cs-CZ" dirty="0"/>
              <a:t> komůrka + </a:t>
            </a:r>
            <a:r>
              <a:rPr lang="cs-CZ" dirty="0" err="1"/>
              <a:t>Hayemův</a:t>
            </a:r>
            <a:r>
              <a:rPr lang="cs-CZ" dirty="0"/>
              <a:t> roztok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56ABD64-CA03-4B0F-8486-DD3CBD13E7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185269"/>
            <a:ext cx="3213864" cy="241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4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584CC-64F9-4F44-8131-14DCCE75D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 Ery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B3995D-AFF1-4CEA-B872-440A7AC77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Přenos dýchacích plynů</a:t>
            </a:r>
          </a:p>
          <a:p>
            <a:r>
              <a:rPr lang="cs-CZ" b="1" dirty="0" err="1"/>
              <a:t>Pufrovací</a:t>
            </a:r>
            <a:r>
              <a:rPr lang="cs-CZ" b="1" dirty="0"/>
              <a:t> systém</a:t>
            </a:r>
          </a:p>
          <a:p>
            <a:r>
              <a:rPr lang="cs-CZ" b="1" dirty="0"/>
              <a:t>Udržování viskozity krve</a:t>
            </a:r>
          </a:p>
          <a:p>
            <a:r>
              <a:rPr lang="cs-CZ" b="1" dirty="0"/>
              <a:t>Vazodilatace</a:t>
            </a:r>
          </a:p>
        </p:txBody>
      </p:sp>
    </p:spTree>
    <p:extLst>
      <p:ext uri="{BB962C8B-B14F-4D97-AF65-F5344CB8AC3E}">
        <p14:creationId xmlns:p14="http://schemas.microsoft.com/office/powerpoint/2010/main" val="2448078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584CC-64F9-4F44-8131-14DCCE75D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Hemoglobin (</a:t>
            </a:r>
            <a:r>
              <a:rPr lang="cs-CZ" dirty="0" err="1"/>
              <a:t>Hb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B3995D-AFF1-4CEA-B872-440A7AC77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129" y="3933178"/>
            <a:ext cx="10753200" cy="2924822"/>
          </a:xfrm>
        </p:spPr>
        <p:txBody>
          <a:bodyPr/>
          <a:lstStyle/>
          <a:p>
            <a:pPr>
              <a:defRPr/>
            </a:pPr>
            <a:r>
              <a:rPr lang="cs-CZ" altLang="cs-CZ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Oxyhemoglobin:  </a:t>
            </a:r>
            <a:r>
              <a:rPr lang="cs-CZ" altLang="cs-CZ" dirty="0"/>
              <a:t>vazba O</a:t>
            </a:r>
            <a:r>
              <a:rPr lang="cs-CZ" altLang="cs-CZ" baseline="-25000" dirty="0"/>
              <a:t>2 </a:t>
            </a:r>
            <a:r>
              <a:rPr lang="cs-CZ" altLang="cs-CZ" dirty="0"/>
              <a:t>na Fe</a:t>
            </a:r>
            <a:r>
              <a:rPr lang="cs-CZ" altLang="cs-CZ" baseline="30000" dirty="0"/>
              <a:t>2+</a:t>
            </a:r>
            <a:r>
              <a:rPr lang="cs-CZ" altLang="cs-CZ" dirty="0"/>
              <a:t> v hemu</a:t>
            </a:r>
          </a:p>
          <a:p>
            <a:pPr>
              <a:spcBef>
                <a:spcPct val="25000"/>
              </a:spcBef>
              <a:defRPr/>
            </a:pPr>
            <a:r>
              <a:rPr lang="cs-CZ" altLang="cs-CZ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Karbaminohemoglobin</a:t>
            </a:r>
            <a:r>
              <a:rPr lang="cs-CZ" altLang="cs-CZ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cs-CZ" altLang="cs-CZ" dirty="0"/>
              <a:t> vazba CO</a:t>
            </a:r>
            <a:r>
              <a:rPr lang="cs-CZ" altLang="cs-CZ" baseline="-25000" dirty="0"/>
              <a:t>2</a:t>
            </a:r>
            <a:r>
              <a:rPr lang="cs-CZ" altLang="cs-CZ" dirty="0"/>
              <a:t> na NH</a:t>
            </a:r>
            <a:r>
              <a:rPr lang="cs-CZ" altLang="cs-CZ" baseline="-25000" dirty="0"/>
              <a:t>2</a:t>
            </a:r>
            <a:r>
              <a:rPr lang="cs-CZ" altLang="cs-CZ" dirty="0"/>
              <a:t> konce bílkoviny</a:t>
            </a:r>
          </a:p>
          <a:p>
            <a:pPr>
              <a:spcBef>
                <a:spcPct val="25000"/>
              </a:spcBef>
              <a:defRPr/>
            </a:pPr>
            <a:r>
              <a:rPr lang="cs-CZ" altLang="cs-CZ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Karboxyhemoglobin</a:t>
            </a:r>
            <a:r>
              <a:rPr lang="cs-CZ" altLang="cs-CZ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cs-CZ" altLang="cs-CZ" dirty="0"/>
              <a:t>vazba CO na Fe</a:t>
            </a:r>
            <a:r>
              <a:rPr lang="cs-CZ" altLang="cs-CZ" baseline="30000" dirty="0"/>
              <a:t>2+</a:t>
            </a:r>
            <a:r>
              <a:rPr lang="cs-CZ" altLang="cs-CZ" dirty="0"/>
              <a:t> v hemu</a:t>
            </a:r>
          </a:p>
          <a:p>
            <a:pPr>
              <a:spcBef>
                <a:spcPct val="25000"/>
              </a:spcBef>
              <a:defRPr/>
            </a:pPr>
            <a:r>
              <a:rPr lang="cs-CZ" altLang="cs-CZ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Methemoglobin</a:t>
            </a:r>
            <a:r>
              <a:rPr lang="cs-CZ" altLang="cs-CZ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cs-CZ" altLang="cs-CZ" dirty="0"/>
              <a:t>hem s Fe</a:t>
            </a:r>
            <a:r>
              <a:rPr lang="cs-CZ" altLang="cs-CZ" baseline="30000" dirty="0"/>
              <a:t>3+</a:t>
            </a:r>
            <a:r>
              <a:rPr lang="cs-CZ" altLang="cs-CZ" dirty="0"/>
              <a:t> - nemůže vázat O</a:t>
            </a:r>
            <a:r>
              <a:rPr lang="cs-CZ" altLang="cs-CZ" baseline="-25000" dirty="0"/>
              <a:t>2</a:t>
            </a:r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EFC1DAA-9A0C-4E2A-8A09-D0781ADB75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65" b="9150"/>
          <a:stretch/>
        </p:blipFill>
        <p:spPr>
          <a:xfrm>
            <a:off x="5520978" y="945788"/>
            <a:ext cx="6124193" cy="3031989"/>
          </a:xfrm>
          <a:prstGeom prst="rect">
            <a:avLst/>
          </a:prstGeom>
        </p:spPr>
      </p:pic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EA24E9DC-536E-495C-9D60-33015B7D0F22}"/>
              </a:ext>
            </a:extLst>
          </p:cNvPr>
          <p:cNvSpPr txBox="1">
            <a:spLocks/>
          </p:cNvSpPr>
          <p:nvPr/>
        </p:nvSpPr>
        <p:spPr>
          <a:xfrm>
            <a:off x="425788" y="1318969"/>
            <a:ext cx="7246358" cy="29248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altLang="cs-CZ" dirty="0"/>
              <a:t>Embryo: 	</a:t>
            </a:r>
            <a:r>
              <a:rPr lang="en-US" altLang="cs-CZ" b="1" dirty="0">
                <a:solidFill>
                  <a:srgbClr val="0000FF"/>
                </a:solidFill>
              </a:rPr>
              <a:t>ε4 </a:t>
            </a:r>
            <a:r>
              <a:rPr lang="en-US" altLang="cs-CZ" dirty="0"/>
              <a:t> </a:t>
            </a:r>
            <a:r>
              <a:rPr lang="en-US" altLang="cs-CZ" dirty="0" err="1"/>
              <a:t>nebo</a:t>
            </a:r>
            <a:r>
              <a:rPr lang="en-US" altLang="cs-CZ" dirty="0"/>
              <a:t> </a:t>
            </a:r>
            <a:r>
              <a:rPr lang="en-US" altLang="cs-CZ" b="1" dirty="0">
                <a:solidFill>
                  <a:srgbClr val="0000FF"/>
                </a:solidFill>
              </a:rPr>
              <a:t>α2ε2</a:t>
            </a:r>
            <a:endParaRPr lang="cs-CZ" altLang="cs-CZ" b="1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 altLang="cs-CZ" dirty="0"/>
              <a:t>Plod:</a:t>
            </a:r>
            <a:r>
              <a:rPr lang="cs-CZ" altLang="cs-CZ" dirty="0"/>
              <a:t> H</a:t>
            </a:r>
            <a:r>
              <a:rPr lang="en-US" altLang="cs-CZ" dirty="0" err="1"/>
              <a:t>b</a:t>
            </a:r>
            <a:r>
              <a:rPr lang="en-US" altLang="cs-CZ" u="sng" dirty="0" err="1"/>
              <a:t>F</a:t>
            </a:r>
            <a:r>
              <a:rPr lang="en-US" altLang="cs-CZ" dirty="0"/>
              <a:t> </a:t>
            </a:r>
            <a:r>
              <a:rPr lang="en-US" altLang="cs-CZ" b="1" dirty="0">
                <a:solidFill>
                  <a:srgbClr val="0000FF"/>
                </a:solidFill>
              </a:rPr>
              <a:t>α2γ2</a:t>
            </a:r>
            <a:endParaRPr lang="cs-CZ" altLang="cs-CZ" b="1" dirty="0">
              <a:solidFill>
                <a:srgbClr val="0000FF"/>
              </a:solidFill>
            </a:endParaRPr>
          </a:p>
          <a:p>
            <a:pPr>
              <a:lnSpc>
                <a:spcPct val="100000"/>
              </a:lnSpc>
              <a:defRPr/>
            </a:pPr>
            <a:r>
              <a:rPr lang="cs-CZ" altLang="cs-CZ" dirty="0"/>
              <a:t>Dospělý</a:t>
            </a:r>
            <a:r>
              <a:rPr lang="en-US" altLang="cs-CZ" dirty="0"/>
              <a:t>:</a:t>
            </a:r>
            <a:r>
              <a:rPr lang="cs-CZ" altLang="cs-CZ" dirty="0"/>
              <a:t> </a:t>
            </a:r>
            <a:r>
              <a:rPr lang="en-US" altLang="cs-CZ" dirty="0" err="1"/>
              <a:t>Hb</a:t>
            </a:r>
            <a:r>
              <a:rPr lang="en-US" altLang="cs-CZ" u="sng" dirty="0" err="1"/>
              <a:t>A</a:t>
            </a:r>
            <a:r>
              <a:rPr lang="en-US" altLang="cs-CZ" dirty="0"/>
              <a:t> </a:t>
            </a:r>
            <a:r>
              <a:rPr lang="en-US" altLang="cs-CZ" sz="3600" b="1" dirty="0">
                <a:solidFill>
                  <a:srgbClr val="FF0000"/>
                </a:solidFill>
              </a:rPr>
              <a:t>α2β2</a:t>
            </a:r>
            <a:endParaRPr lang="cs-CZ" altLang="cs-CZ" sz="3600" b="1" dirty="0">
              <a:solidFill>
                <a:srgbClr val="FF0000"/>
              </a:solidFill>
            </a:endParaRPr>
          </a:p>
          <a:p>
            <a:pPr marL="72000" indent="0">
              <a:lnSpc>
                <a:spcPct val="100000"/>
              </a:lnSpc>
              <a:buNone/>
              <a:defRPr/>
            </a:pPr>
            <a:r>
              <a:rPr lang="cs-CZ" altLang="cs-CZ" sz="3600" b="1" dirty="0">
                <a:solidFill>
                  <a:srgbClr val="FF0000"/>
                </a:solidFill>
              </a:rPr>
              <a:t>             </a:t>
            </a:r>
            <a:r>
              <a:rPr lang="en-US" altLang="cs-CZ" dirty="0"/>
              <a:t>Hb</a:t>
            </a:r>
            <a:r>
              <a:rPr lang="en-US" altLang="cs-CZ" u="sng" dirty="0"/>
              <a:t>A</a:t>
            </a:r>
            <a:r>
              <a:rPr lang="en-US" altLang="cs-CZ" u="sng" baseline="-25000" dirty="0"/>
              <a:t>2</a:t>
            </a:r>
            <a:r>
              <a:rPr lang="en-US" altLang="cs-CZ" b="1" dirty="0"/>
              <a:t> </a:t>
            </a:r>
            <a:r>
              <a:rPr lang="en-US" altLang="cs-CZ" b="1" dirty="0">
                <a:solidFill>
                  <a:srgbClr val="0000FF"/>
                </a:solidFill>
              </a:rPr>
              <a:t>α2δ2 </a:t>
            </a:r>
            <a:endParaRPr lang="cs-CZ" dirty="0"/>
          </a:p>
          <a:p>
            <a:pPr>
              <a:defRPr/>
            </a:pPr>
            <a:endParaRPr lang="en-US" altLang="cs-CZ" dirty="0"/>
          </a:p>
          <a:p>
            <a:pPr>
              <a:defRPr/>
            </a:pPr>
            <a:endParaRPr lang="en-US" altLang="cs-CZ" dirty="0"/>
          </a:p>
          <a:p>
            <a:pPr>
              <a:defRPr/>
            </a:pPr>
            <a:endParaRPr lang="cs-CZ" altLang="cs-CZ" kern="0" dirty="0"/>
          </a:p>
        </p:txBody>
      </p:sp>
    </p:spTree>
    <p:extLst>
      <p:ext uri="{BB962C8B-B14F-4D97-AF65-F5344CB8AC3E}">
        <p14:creationId xmlns:p14="http://schemas.microsoft.com/office/powerpoint/2010/main" val="121684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C199C4-02D2-49FF-9AA6-BFBEA9EB1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Přenos dýchacích plynů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B04F468-5D8F-4D39-802E-1067B414F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9458" y="2355391"/>
            <a:ext cx="5242729" cy="4139998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O</a:t>
            </a:r>
            <a:r>
              <a:rPr lang="cs-CZ" baseline="-25000" dirty="0"/>
              <a:t>2</a:t>
            </a:r>
            <a:r>
              <a:rPr lang="cs-CZ" dirty="0"/>
              <a:t> je přenášen krví:</a:t>
            </a:r>
          </a:p>
          <a:p>
            <a:r>
              <a:rPr lang="cs-CZ" dirty="0"/>
              <a:t>Fyzikálně rozpuštěný (1%)</a:t>
            </a:r>
          </a:p>
          <a:p>
            <a:r>
              <a:rPr lang="cs-CZ" dirty="0"/>
              <a:t>V chemické vazbě s </a:t>
            </a:r>
            <a:r>
              <a:rPr lang="cs-CZ" dirty="0" err="1"/>
              <a:t>Hb</a:t>
            </a:r>
            <a:r>
              <a:rPr lang="cs-CZ" dirty="0"/>
              <a:t> (99%)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05D14A4-F38A-4E7E-BD3E-30CF3F09EB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9" r="18068" b="5186"/>
          <a:stretch/>
        </p:blipFill>
        <p:spPr>
          <a:xfrm>
            <a:off x="566401" y="2192995"/>
            <a:ext cx="4558352" cy="346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956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70415F0-8EFB-464B-A28B-4EC4B3894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48550"/>
            <a:ext cx="10753200" cy="451576"/>
          </a:xfrm>
        </p:spPr>
        <p:txBody>
          <a:bodyPr/>
          <a:lstStyle/>
          <a:p>
            <a:r>
              <a:rPr lang="cs-CZ" dirty="0"/>
              <a:t>Úvod</a:t>
            </a:r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id="{7E258716-50F4-4974-AFB5-9C06588C8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2" name="Rectangle 24">
            <a:extLst>
              <a:ext uri="{FF2B5EF4-FFF2-40B4-BE49-F238E27FC236}">
                <a16:creationId xmlns:a16="http://schemas.microsoft.com/office/drawing/2014/main" id="{C5CA852C-778C-4759-8E95-F9887BAAC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Zástupný symbol pro obsah 1">
            <a:extLst>
              <a:ext uri="{FF2B5EF4-FFF2-40B4-BE49-F238E27FC236}">
                <a16:creationId xmlns:a16="http://schemas.microsoft.com/office/drawing/2014/main" id="{F7351D73-346C-41D6-9612-FACA4BE59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189971"/>
            <a:ext cx="10753200" cy="4139998"/>
          </a:xfrm>
        </p:spPr>
        <p:txBody>
          <a:bodyPr/>
          <a:lstStyle/>
          <a:p>
            <a:pPr marL="457200" lvl="0" indent="-457200">
              <a:lnSpc>
                <a:spcPct val="125000"/>
              </a:lnSpc>
              <a:spcAft>
                <a:spcPts val="800"/>
              </a:spcAft>
              <a:buFont typeface="Calibri" panose="020F0502020204030204" pitchFamily="34" charset="0"/>
              <a:buChar char="―"/>
            </a:pPr>
            <a:r>
              <a:rPr lang="cs-CZ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Funkce krve a její obecné vlastnosti</a:t>
            </a:r>
          </a:p>
          <a:p>
            <a:pPr marL="457200" lvl="0" indent="-457200">
              <a:lnSpc>
                <a:spcPct val="125000"/>
              </a:lnSpc>
              <a:spcAft>
                <a:spcPts val="800"/>
              </a:spcAft>
              <a:buFont typeface="Calibri" panose="020F0502020204030204" pitchFamily="34" charset="0"/>
              <a:buChar char="―"/>
            </a:pPr>
            <a:r>
              <a:rPr lang="cs-CZ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Krevní plazma - funkce, složení - organické a anorganické součásti (3 příklady číselných hodnot)</a:t>
            </a:r>
          </a:p>
          <a:p>
            <a:pPr marL="457200" lvl="0" indent="-457200">
              <a:lnSpc>
                <a:spcPct val="125000"/>
              </a:lnSpc>
              <a:spcAft>
                <a:spcPts val="800"/>
              </a:spcAft>
              <a:buFont typeface="Calibri" panose="020F0502020204030204" pitchFamily="34" charset="0"/>
              <a:buChar char="―"/>
            </a:pPr>
            <a:r>
              <a:rPr lang="cs-CZ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Bílé krvinky (diferenciální rozpočet, funkce)</a:t>
            </a:r>
          </a:p>
          <a:p>
            <a:pPr marL="457200" lvl="0" indent="-457200">
              <a:lnSpc>
                <a:spcPct val="125000"/>
              </a:lnSpc>
              <a:spcAft>
                <a:spcPts val="800"/>
              </a:spcAft>
              <a:buFont typeface="Calibri" panose="020F0502020204030204" pitchFamily="34" charset="0"/>
              <a:buChar char="―"/>
            </a:pPr>
            <a:r>
              <a:rPr lang="cs-CZ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Krevní destičky (počet, funkce)</a:t>
            </a:r>
          </a:p>
          <a:p>
            <a:pPr marL="457200" lvl="0" indent="-457200">
              <a:lnSpc>
                <a:spcPct val="125000"/>
              </a:lnSpc>
              <a:spcAft>
                <a:spcPts val="800"/>
              </a:spcAft>
              <a:buFont typeface="Calibri" panose="020F0502020204030204" pitchFamily="34" charset="0"/>
              <a:buChar char="―"/>
            </a:pPr>
            <a:r>
              <a:rPr lang="cs-CZ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Červené krvinky (počet, funkce). Hemolýza (druhy, příklady). </a:t>
            </a:r>
          </a:p>
          <a:p>
            <a:pPr marL="457200" lvl="0" indent="-457200">
              <a:lnSpc>
                <a:spcPct val="125000"/>
              </a:lnSpc>
              <a:spcAft>
                <a:spcPts val="800"/>
              </a:spcAft>
              <a:buFont typeface="Calibri" panose="020F0502020204030204" pitchFamily="34" charset="0"/>
              <a:buChar char="―"/>
            </a:pPr>
            <a:r>
              <a:rPr lang="cs-CZ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Hemoglobin a jeho deriváty</a:t>
            </a:r>
          </a:p>
          <a:p>
            <a:pPr marL="457200" lvl="0" indent="-457200">
              <a:lnSpc>
                <a:spcPct val="125000"/>
              </a:lnSpc>
              <a:spcAft>
                <a:spcPts val="800"/>
              </a:spcAft>
              <a:buFont typeface="Calibri" panose="020F0502020204030204" pitchFamily="34" charset="0"/>
              <a:buChar char="―"/>
            </a:pPr>
            <a:r>
              <a:rPr lang="cs-CZ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Suspenzní stabilita erytrocytů (sedimentace)</a:t>
            </a:r>
          </a:p>
          <a:p>
            <a:pPr marL="457200" lvl="0" indent="-457200">
              <a:lnSpc>
                <a:spcPct val="125000"/>
              </a:lnSpc>
              <a:spcAft>
                <a:spcPts val="800"/>
              </a:spcAft>
              <a:buFont typeface="Calibri" panose="020F0502020204030204" pitchFamily="34" charset="0"/>
              <a:buChar char="―"/>
            </a:pPr>
            <a:r>
              <a:rPr lang="cs-CZ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Krvetvorba</a:t>
            </a:r>
          </a:p>
          <a:p>
            <a:pPr marL="457200" lvl="0" indent="-457200">
              <a:lnSpc>
                <a:spcPct val="125000"/>
              </a:lnSpc>
              <a:spcAft>
                <a:spcPts val="800"/>
              </a:spcAft>
              <a:buFont typeface="Calibri" panose="020F0502020204030204" pitchFamily="34" charset="0"/>
              <a:buChar char="―"/>
            </a:pPr>
            <a:r>
              <a:rPr lang="cs-CZ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Krevní skupiny</a:t>
            </a:r>
          </a:p>
          <a:p>
            <a:pPr marL="457200" lvl="0" indent="-457200">
              <a:lnSpc>
                <a:spcPct val="125000"/>
              </a:lnSpc>
              <a:spcAft>
                <a:spcPts val="800"/>
              </a:spcAft>
              <a:buFont typeface="Calibri" panose="020F0502020204030204" pitchFamily="34" charset="0"/>
              <a:buChar char="―"/>
            </a:pPr>
            <a:r>
              <a:rPr lang="cs-CZ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Imunitní systém</a:t>
            </a:r>
          </a:p>
          <a:p>
            <a:pPr marL="457200" lvl="0" indent="-457200">
              <a:lnSpc>
                <a:spcPct val="125000"/>
              </a:lnSpc>
              <a:spcAft>
                <a:spcPts val="800"/>
              </a:spcAft>
              <a:buFont typeface="Calibri" panose="020F0502020204030204" pitchFamily="34" charset="0"/>
              <a:buChar char="―"/>
            </a:pPr>
            <a:r>
              <a:rPr lang="cs-CZ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Voda v lidském těle, hospodaření, ztráty, získávání</a:t>
            </a:r>
          </a:p>
          <a:p>
            <a:pPr marL="457200" lvl="0" indent="-457200">
              <a:lnSpc>
                <a:spcPct val="125000"/>
              </a:lnSpc>
              <a:spcAft>
                <a:spcPts val="800"/>
              </a:spcAft>
              <a:buFont typeface="Calibri" panose="020F0502020204030204" pitchFamily="34" charset="0"/>
              <a:buChar char="―"/>
            </a:pPr>
            <a:r>
              <a:rPr lang="cs-CZ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Hemostáza a </a:t>
            </a:r>
            <a:r>
              <a:rPr lang="cs-CZ" sz="1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hemokoagulace</a:t>
            </a:r>
            <a:r>
              <a:rPr lang="cs-CZ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, přehled koagulačních faktorů (číselně)</a:t>
            </a:r>
          </a:p>
          <a:p>
            <a:endParaRPr lang="cs-CZ" sz="1800" dirty="0"/>
          </a:p>
          <a:p>
            <a:pPr marL="72000" indent="0">
              <a:buNone/>
            </a:pPr>
            <a:endParaRPr lang="cs-CZ" sz="1800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A0B15BC-998E-4A4C-887B-5CF1E8854C91}"/>
              </a:ext>
            </a:extLst>
          </p:cNvPr>
          <p:cNvSpPr/>
          <p:nvPr/>
        </p:nvSpPr>
        <p:spPr bwMode="auto">
          <a:xfrm>
            <a:off x="582706" y="1102659"/>
            <a:ext cx="10753200" cy="4052042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83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C199C4-02D2-49FF-9AA6-BFBEA9EB1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Přenos dýchacích plynů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B04F468-5D8F-4D39-802E-1067B414F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7277" y="1817508"/>
            <a:ext cx="6905075" cy="4139998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CO</a:t>
            </a:r>
            <a:r>
              <a:rPr lang="cs-CZ" baseline="-25000" dirty="0"/>
              <a:t>2</a:t>
            </a:r>
            <a:r>
              <a:rPr lang="cs-CZ" dirty="0"/>
              <a:t> je přenášen krví:</a:t>
            </a:r>
          </a:p>
          <a:p>
            <a:r>
              <a:rPr lang="cs-CZ" dirty="0"/>
              <a:t>Fyzikálně rozpuštěný (5%)</a:t>
            </a:r>
          </a:p>
          <a:p>
            <a:r>
              <a:rPr lang="cs-CZ" dirty="0"/>
              <a:t>Ve formě </a:t>
            </a:r>
            <a:r>
              <a:rPr lang="cs-CZ" dirty="0" err="1"/>
              <a:t>bikarbonátových</a:t>
            </a:r>
            <a:r>
              <a:rPr lang="cs-CZ" dirty="0"/>
              <a:t> aniontů (85%)</a:t>
            </a:r>
          </a:p>
          <a:p>
            <a:r>
              <a:rPr lang="cs-CZ" dirty="0"/>
              <a:t>V chemické vazbě s </a:t>
            </a:r>
            <a:r>
              <a:rPr lang="cs-CZ" dirty="0" err="1"/>
              <a:t>Hb</a:t>
            </a:r>
            <a:r>
              <a:rPr lang="cs-CZ" dirty="0"/>
              <a:t> a plazmatickými proteiny (10%)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1791860-9DB6-4215-9426-862433CDAD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4" r="18657" b="4944"/>
          <a:stretch/>
        </p:blipFill>
        <p:spPr>
          <a:xfrm>
            <a:off x="800109" y="1959046"/>
            <a:ext cx="4094620" cy="317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897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C199C4-02D2-49FF-9AA6-BFBEA9EB1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Přenos dýchacích plynů</a:t>
            </a:r>
            <a:br>
              <a:rPr lang="cs-CZ" dirty="0"/>
            </a:br>
            <a:endParaRPr lang="cs-CZ" dirty="0"/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1C227B7E-D985-4BAB-8206-EC745402B4AD}"/>
              </a:ext>
            </a:extLst>
          </p:cNvPr>
          <p:cNvGrpSpPr/>
          <p:nvPr/>
        </p:nvGrpSpPr>
        <p:grpSpPr>
          <a:xfrm>
            <a:off x="473151" y="1445323"/>
            <a:ext cx="8326636" cy="2501414"/>
            <a:chOff x="179512" y="2061225"/>
            <a:chExt cx="6162130" cy="2007251"/>
          </a:xfrm>
        </p:grpSpPr>
        <p:grpSp>
          <p:nvGrpSpPr>
            <p:cNvPr id="8" name="Skupina 7">
              <a:extLst>
                <a:ext uri="{FF2B5EF4-FFF2-40B4-BE49-F238E27FC236}">
                  <a16:creationId xmlns:a16="http://schemas.microsoft.com/office/drawing/2014/main" id="{1E1B393A-219D-4B9A-97BB-65A7BE2E2619}"/>
                </a:ext>
              </a:extLst>
            </p:cNvPr>
            <p:cNvGrpSpPr/>
            <p:nvPr/>
          </p:nvGrpSpPr>
          <p:grpSpPr>
            <a:xfrm>
              <a:off x="179512" y="2492896"/>
              <a:ext cx="6162130" cy="1575580"/>
              <a:chOff x="1082365" y="2784780"/>
              <a:chExt cx="6162130" cy="1575580"/>
            </a:xfrm>
          </p:grpSpPr>
          <p:sp>
            <p:nvSpPr>
              <p:cNvPr id="11" name="Ovál 2">
                <a:extLst>
                  <a:ext uri="{FF2B5EF4-FFF2-40B4-BE49-F238E27FC236}">
                    <a16:creationId xmlns:a16="http://schemas.microsoft.com/office/drawing/2014/main" id="{C762855C-35F6-4C6E-8AB9-D4F54F3387AC}"/>
                  </a:ext>
                </a:extLst>
              </p:cNvPr>
              <p:cNvSpPr/>
              <p:nvPr/>
            </p:nvSpPr>
            <p:spPr>
              <a:xfrm>
                <a:off x="1082365" y="2784780"/>
                <a:ext cx="4570028" cy="1030761"/>
              </a:xfrm>
              <a:custGeom>
                <a:avLst/>
                <a:gdLst>
                  <a:gd name="connsiteX0" fmla="*/ 0 w 4536504"/>
                  <a:gd name="connsiteY0" fmla="*/ 792088 h 1584176"/>
                  <a:gd name="connsiteX1" fmla="*/ 2268252 w 4536504"/>
                  <a:gd name="connsiteY1" fmla="*/ 0 h 1584176"/>
                  <a:gd name="connsiteX2" fmla="*/ 4536504 w 4536504"/>
                  <a:gd name="connsiteY2" fmla="*/ 792088 h 1584176"/>
                  <a:gd name="connsiteX3" fmla="*/ 2268252 w 4536504"/>
                  <a:gd name="connsiteY3" fmla="*/ 1584176 h 1584176"/>
                  <a:gd name="connsiteX4" fmla="*/ 0 w 4536504"/>
                  <a:gd name="connsiteY4" fmla="*/ 792088 h 1584176"/>
                  <a:gd name="connsiteX0" fmla="*/ 36818 w 4573322"/>
                  <a:gd name="connsiteY0" fmla="*/ 792088 h 1626476"/>
                  <a:gd name="connsiteX1" fmla="*/ 2305070 w 4573322"/>
                  <a:gd name="connsiteY1" fmla="*/ 0 h 1626476"/>
                  <a:gd name="connsiteX2" fmla="*/ 4573322 w 4573322"/>
                  <a:gd name="connsiteY2" fmla="*/ 792088 h 1626476"/>
                  <a:gd name="connsiteX3" fmla="*/ 2305070 w 4573322"/>
                  <a:gd name="connsiteY3" fmla="*/ 1584176 h 1626476"/>
                  <a:gd name="connsiteX4" fmla="*/ 999384 w 4573322"/>
                  <a:gd name="connsiteY4" fmla="*/ 1441831 h 1626476"/>
                  <a:gd name="connsiteX5" fmla="*/ 36818 w 4573322"/>
                  <a:gd name="connsiteY5" fmla="*/ 792088 h 1626476"/>
                  <a:gd name="connsiteX0" fmla="*/ 36818 w 4594540"/>
                  <a:gd name="connsiteY0" fmla="*/ 792088 h 1586276"/>
                  <a:gd name="connsiteX1" fmla="*/ 2305070 w 4594540"/>
                  <a:gd name="connsiteY1" fmla="*/ 0 h 1586276"/>
                  <a:gd name="connsiteX2" fmla="*/ 4573322 w 4594540"/>
                  <a:gd name="connsiteY2" fmla="*/ 792088 h 1586276"/>
                  <a:gd name="connsiteX3" fmla="*/ 3376824 w 4594540"/>
                  <a:gd name="connsiteY3" fmla="*/ 1383641 h 1586276"/>
                  <a:gd name="connsiteX4" fmla="*/ 2305070 w 4594540"/>
                  <a:gd name="connsiteY4" fmla="*/ 1584176 h 1586276"/>
                  <a:gd name="connsiteX5" fmla="*/ 999384 w 4594540"/>
                  <a:gd name="connsiteY5" fmla="*/ 1441831 h 1586276"/>
                  <a:gd name="connsiteX6" fmla="*/ 36818 w 4594540"/>
                  <a:gd name="connsiteY6" fmla="*/ 792088 h 1586276"/>
                  <a:gd name="connsiteX0" fmla="*/ 36818 w 4594540"/>
                  <a:gd name="connsiteY0" fmla="*/ 792088 h 1464186"/>
                  <a:gd name="connsiteX1" fmla="*/ 2305070 w 4594540"/>
                  <a:gd name="connsiteY1" fmla="*/ 0 h 1464186"/>
                  <a:gd name="connsiteX2" fmla="*/ 4573322 w 4594540"/>
                  <a:gd name="connsiteY2" fmla="*/ 792088 h 1464186"/>
                  <a:gd name="connsiteX3" fmla="*/ 3376824 w 4594540"/>
                  <a:gd name="connsiteY3" fmla="*/ 1383641 h 1464186"/>
                  <a:gd name="connsiteX4" fmla="*/ 2255194 w 4594540"/>
                  <a:gd name="connsiteY4" fmla="*/ 1068787 h 1464186"/>
                  <a:gd name="connsiteX5" fmla="*/ 999384 w 4594540"/>
                  <a:gd name="connsiteY5" fmla="*/ 1441831 h 1464186"/>
                  <a:gd name="connsiteX6" fmla="*/ 36818 w 4594540"/>
                  <a:gd name="connsiteY6" fmla="*/ 792088 h 1464186"/>
                  <a:gd name="connsiteX0" fmla="*/ 36818 w 4594540"/>
                  <a:gd name="connsiteY0" fmla="*/ 792088 h 1409029"/>
                  <a:gd name="connsiteX1" fmla="*/ 2305070 w 4594540"/>
                  <a:gd name="connsiteY1" fmla="*/ 0 h 1409029"/>
                  <a:gd name="connsiteX2" fmla="*/ 4573322 w 4594540"/>
                  <a:gd name="connsiteY2" fmla="*/ 792088 h 1409029"/>
                  <a:gd name="connsiteX3" fmla="*/ 3376824 w 4594540"/>
                  <a:gd name="connsiteY3" fmla="*/ 1383641 h 1409029"/>
                  <a:gd name="connsiteX4" fmla="*/ 2255194 w 4594540"/>
                  <a:gd name="connsiteY4" fmla="*/ 1068787 h 1409029"/>
                  <a:gd name="connsiteX5" fmla="*/ 999384 w 4594540"/>
                  <a:gd name="connsiteY5" fmla="*/ 1250638 h 1409029"/>
                  <a:gd name="connsiteX6" fmla="*/ 36818 w 4594540"/>
                  <a:gd name="connsiteY6" fmla="*/ 792088 h 1409029"/>
                  <a:gd name="connsiteX0" fmla="*/ 36818 w 4594540"/>
                  <a:gd name="connsiteY0" fmla="*/ 792088 h 1409029"/>
                  <a:gd name="connsiteX1" fmla="*/ 2305070 w 4594540"/>
                  <a:gd name="connsiteY1" fmla="*/ 0 h 1409029"/>
                  <a:gd name="connsiteX2" fmla="*/ 4573322 w 4594540"/>
                  <a:gd name="connsiteY2" fmla="*/ 792088 h 1409029"/>
                  <a:gd name="connsiteX3" fmla="*/ 3376824 w 4594540"/>
                  <a:gd name="connsiteY3" fmla="*/ 1383641 h 1409029"/>
                  <a:gd name="connsiteX4" fmla="*/ 2255194 w 4594540"/>
                  <a:gd name="connsiteY4" fmla="*/ 1068787 h 1409029"/>
                  <a:gd name="connsiteX5" fmla="*/ 999384 w 4594540"/>
                  <a:gd name="connsiteY5" fmla="*/ 1250638 h 1409029"/>
                  <a:gd name="connsiteX6" fmla="*/ 36818 w 4594540"/>
                  <a:gd name="connsiteY6" fmla="*/ 792088 h 1409029"/>
                  <a:gd name="connsiteX0" fmla="*/ 38689 w 4596411"/>
                  <a:gd name="connsiteY0" fmla="*/ 792088 h 1409029"/>
                  <a:gd name="connsiteX1" fmla="*/ 2306941 w 4596411"/>
                  <a:gd name="connsiteY1" fmla="*/ 0 h 1409029"/>
                  <a:gd name="connsiteX2" fmla="*/ 4575193 w 4596411"/>
                  <a:gd name="connsiteY2" fmla="*/ 792088 h 1409029"/>
                  <a:gd name="connsiteX3" fmla="*/ 3378695 w 4596411"/>
                  <a:gd name="connsiteY3" fmla="*/ 1383641 h 1409029"/>
                  <a:gd name="connsiteX4" fmla="*/ 2257065 w 4596411"/>
                  <a:gd name="connsiteY4" fmla="*/ 1068787 h 1409029"/>
                  <a:gd name="connsiteX5" fmla="*/ 1001255 w 4596411"/>
                  <a:gd name="connsiteY5" fmla="*/ 1250638 h 1409029"/>
                  <a:gd name="connsiteX6" fmla="*/ 38689 w 4596411"/>
                  <a:gd name="connsiteY6" fmla="*/ 792088 h 1409029"/>
                  <a:gd name="connsiteX0" fmla="*/ 38689 w 4596411"/>
                  <a:gd name="connsiteY0" fmla="*/ 792088 h 1409029"/>
                  <a:gd name="connsiteX1" fmla="*/ 2306941 w 4596411"/>
                  <a:gd name="connsiteY1" fmla="*/ 0 h 1409029"/>
                  <a:gd name="connsiteX2" fmla="*/ 4575193 w 4596411"/>
                  <a:gd name="connsiteY2" fmla="*/ 792088 h 1409029"/>
                  <a:gd name="connsiteX3" fmla="*/ 3378695 w 4596411"/>
                  <a:gd name="connsiteY3" fmla="*/ 1383641 h 1409029"/>
                  <a:gd name="connsiteX4" fmla="*/ 2257065 w 4596411"/>
                  <a:gd name="connsiteY4" fmla="*/ 1068787 h 1409029"/>
                  <a:gd name="connsiteX5" fmla="*/ 1001255 w 4596411"/>
                  <a:gd name="connsiteY5" fmla="*/ 1250638 h 1409029"/>
                  <a:gd name="connsiteX6" fmla="*/ 38689 w 4596411"/>
                  <a:gd name="connsiteY6" fmla="*/ 792088 h 1409029"/>
                  <a:gd name="connsiteX0" fmla="*/ 38689 w 4596411"/>
                  <a:gd name="connsiteY0" fmla="*/ 792088 h 1383641"/>
                  <a:gd name="connsiteX1" fmla="*/ 2306941 w 4596411"/>
                  <a:gd name="connsiteY1" fmla="*/ 0 h 1383641"/>
                  <a:gd name="connsiteX2" fmla="*/ 4575193 w 4596411"/>
                  <a:gd name="connsiteY2" fmla="*/ 792088 h 1383641"/>
                  <a:gd name="connsiteX3" fmla="*/ 3378695 w 4596411"/>
                  <a:gd name="connsiteY3" fmla="*/ 1383641 h 1383641"/>
                  <a:gd name="connsiteX4" fmla="*/ 2257065 w 4596411"/>
                  <a:gd name="connsiteY4" fmla="*/ 1068787 h 1383641"/>
                  <a:gd name="connsiteX5" fmla="*/ 1001255 w 4596411"/>
                  <a:gd name="connsiteY5" fmla="*/ 1250638 h 1383641"/>
                  <a:gd name="connsiteX6" fmla="*/ 38689 w 4596411"/>
                  <a:gd name="connsiteY6" fmla="*/ 792088 h 1383641"/>
                  <a:gd name="connsiteX0" fmla="*/ 38689 w 4596411"/>
                  <a:gd name="connsiteY0" fmla="*/ 792088 h 1325452"/>
                  <a:gd name="connsiteX1" fmla="*/ 2306941 w 4596411"/>
                  <a:gd name="connsiteY1" fmla="*/ 0 h 1325452"/>
                  <a:gd name="connsiteX2" fmla="*/ 4575193 w 4596411"/>
                  <a:gd name="connsiteY2" fmla="*/ 792088 h 1325452"/>
                  <a:gd name="connsiteX3" fmla="*/ 3378695 w 4596411"/>
                  <a:gd name="connsiteY3" fmla="*/ 1325452 h 1325452"/>
                  <a:gd name="connsiteX4" fmla="*/ 2257065 w 4596411"/>
                  <a:gd name="connsiteY4" fmla="*/ 1068787 h 1325452"/>
                  <a:gd name="connsiteX5" fmla="*/ 1001255 w 4596411"/>
                  <a:gd name="connsiteY5" fmla="*/ 1250638 h 1325452"/>
                  <a:gd name="connsiteX6" fmla="*/ 38689 w 4596411"/>
                  <a:gd name="connsiteY6" fmla="*/ 792088 h 1325452"/>
                  <a:gd name="connsiteX0" fmla="*/ 38689 w 4604879"/>
                  <a:gd name="connsiteY0" fmla="*/ 792088 h 1325452"/>
                  <a:gd name="connsiteX1" fmla="*/ 2306941 w 4604879"/>
                  <a:gd name="connsiteY1" fmla="*/ 0 h 1325452"/>
                  <a:gd name="connsiteX2" fmla="*/ 4575193 w 4604879"/>
                  <a:gd name="connsiteY2" fmla="*/ 792088 h 1325452"/>
                  <a:gd name="connsiteX3" fmla="*/ 3378695 w 4604879"/>
                  <a:gd name="connsiteY3" fmla="*/ 1325452 h 1325452"/>
                  <a:gd name="connsiteX4" fmla="*/ 2257065 w 4604879"/>
                  <a:gd name="connsiteY4" fmla="*/ 1068787 h 1325452"/>
                  <a:gd name="connsiteX5" fmla="*/ 1001255 w 4604879"/>
                  <a:gd name="connsiteY5" fmla="*/ 1250638 h 1325452"/>
                  <a:gd name="connsiteX6" fmla="*/ 38689 w 4604879"/>
                  <a:gd name="connsiteY6" fmla="*/ 792088 h 1325452"/>
                  <a:gd name="connsiteX0" fmla="*/ 38689 w 4605786"/>
                  <a:gd name="connsiteY0" fmla="*/ 792088 h 1275575"/>
                  <a:gd name="connsiteX1" fmla="*/ 2306941 w 4605786"/>
                  <a:gd name="connsiteY1" fmla="*/ 0 h 1275575"/>
                  <a:gd name="connsiteX2" fmla="*/ 4575193 w 4605786"/>
                  <a:gd name="connsiteY2" fmla="*/ 792088 h 1275575"/>
                  <a:gd name="connsiteX3" fmla="*/ 3403633 w 4605786"/>
                  <a:gd name="connsiteY3" fmla="*/ 1275575 h 1275575"/>
                  <a:gd name="connsiteX4" fmla="*/ 2257065 w 4605786"/>
                  <a:gd name="connsiteY4" fmla="*/ 1068787 h 1275575"/>
                  <a:gd name="connsiteX5" fmla="*/ 1001255 w 4605786"/>
                  <a:gd name="connsiteY5" fmla="*/ 1250638 h 1275575"/>
                  <a:gd name="connsiteX6" fmla="*/ 38689 w 4605786"/>
                  <a:gd name="connsiteY6" fmla="*/ 792088 h 1275575"/>
                  <a:gd name="connsiteX0" fmla="*/ 38689 w 4605786"/>
                  <a:gd name="connsiteY0" fmla="*/ 792088 h 1275575"/>
                  <a:gd name="connsiteX1" fmla="*/ 2306941 w 4605786"/>
                  <a:gd name="connsiteY1" fmla="*/ 0 h 1275575"/>
                  <a:gd name="connsiteX2" fmla="*/ 4575193 w 4605786"/>
                  <a:gd name="connsiteY2" fmla="*/ 792088 h 1275575"/>
                  <a:gd name="connsiteX3" fmla="*/ 3403633 w 4605786"/>
                  <a:gd name="connsiteY3" fmla="*/ 1275575 h 1275575"/>
                  <a:gd name="connsiteX4" fmla="*/ 2257065 w 4605786"/>
                  <a:gd name="connsiteY4" fmla="*/ 1068787 h 1275575"/>
                  <a:gd name="connsiteX5" fmla="*/ 1001255 w 4605786"/>
                  <a:gd name="connsiteY5" fmla="*/ 1250638 h 1275575"/>
                  <a:gd name="connsiteX6" fmla="*/ 38689 w 4605786"/>
                  <a:gd name="connsiteY6" fmla="*/ 792088 h 1275575"/>
                  <a:gd name="connsiteX0" fmla="*/ 38689 w 4605491"/>
                  <a:gd name="connsiteY0" fmla="*/ 792088 h 1275575"/>
                  <a:gd name="connsiteX1" fmla="*/ 2306941 w 4605491"/>
                  <a:gd name="connsiteY1" fmla="*/ 0 h 1275575"/>
                  <a:gd name="connsiteX2" fmla="*/ 4575193 w 4605491"/>
                  <a:gd name="connsiteY2" fmla="*/ 792088 h 1275575"/>
                  <a:gd name="connsiteX3" fmla="*/ 3403633 w 4605491"/>
                  <a:gd name="connsiteY3" fmla="*/ 1275575 h 1275575"/>
                  <a:gd name="connsiteX4" fmla="*/ 2257065 w 4605491"/>
                  <a:gd name="connsiteY4" fmla="*/ 1068787 h 1275575"/>
                  <a:gd name="connsiteX5" fmla="*/ 1001255 w 4605491"/>
                  <a:gd name="connsiteY5" fmla="*/ 1250638 h 1275575"/>
                  <a:gd name="connsiteX6" fmla="*/ 38689 w 4605491"/>
                  <a:gd name="connsiteY6" fmla="*/ 792088 h 1275575"/>
                  <a:gd name="connsiteX0" fmla="*/ 38689 w 4606114"/>
                  <a:gd name="connsiteY0" fmla="*/ 792088 h 1250638"/>
                  <a:gd name="connsiteX1" fmla="*/ 2306941 w 4606114"/>
                  <a:gd name="connsiteY1" fmla="*/ 0 h 1250638"/>
                  <a:gd name="connsiteX2" fmla="*/ 4575193 w 4606114"/>
                  <a:gd name="connsiteY2" fmla="*/ 792088 h 1250638"/>
                  <a:gd name="connsiteX3" fmla="*/ 3420258 w 4606114"/>
                  <a:gd name="connsiteY3" fmla="*/ 1242324 h 1250638"/>
                  <a:gd name="connsiteX4" fmla="*/ 2257065 w 4606114"/>
                  <a:gd name="connsiteY4" fmla="*/ 1068787 h 1250638"/>
                  <a:gd name="connsiteX5" fmla="*/ 1001255 w 4606114"/>
                  <a:gd name="connsiteY5" fmla="*/ 1250638 h 1250638"/>
                  <a:gd name="connsiteX6" fmla="*/ 38689 w 4606114"/>
                  <a:gd name="connsiteY6" fmla="*/ 792088 h 1250638"/>
                  <a:gd name="connsiteX0" fmla="*/ 38689 w 4606421"/>
                  <a:gd name="connsiteY0" fmla="*/ 792088 h 1250638"/>
                  <a:gd name="connsiteX1" fmla="*/ 2306941 w 4606421"/>
                  <a:gd name="connsiteY1" fmla="*/ 0 h 1250638"/>
                  <a:gd name="connsiteX2" fmla="*/ 4575193 w 4606421"/>
                  <a:gd name="connsiteY2" fmla="*/ 792088 h 1250638"/>
                  <a:gd name="connsiteX3" fmla="*/ 3420258 w 4606421"/>
                  <a:gd name="connsiteY3" fmla="*/ 1242324 h 1250638"/>
                  <a:gd name="connsiteX4" fmla="*/ 2257065 w 4606421"/>
                  <a:gd name="connsiteY4" fmla="*/ 1068787 h 1250638"/>
                  <a:gd name="connsiteX5" fmla="*/ 1001255 w 4606421"/>
                  <a:gd name="connsiteY5" fmla="*/ 1250638 h 1250638"/>
                  <a:gd name="connsiteX6" fmla="*/ 38689 w 4606421"/>
                  <a:gd name="connsiteY6" fmla="*/ 792088 h 1250638"/>
                  <a:gd name="connsiteX0" fmla="*/ 38689 w 4606421"/>
                  <a:gd name="connsiteY0" fmla="*/ 792088 h 1250638"/>
                  <a:gd name="connsiteX1" fmla="*/ 2306941 w 4606421"/>
                  <a:gd name="connsiteY1" fmla="*/ 0 h 1250638"/>
                  <a:gd name="connsiteX2" fmla="*/ 4575193 w 4606421"/>
                  <a:gd name="connsiteY2" fmla="*/ 792088 h 1250638"/>
                  <a:gd name="connsiteX3" fmla="*/ 3420258 w 4606421"/>
                  <a:gd name="connsiteY3" fmla="*/ 1242324 h 1250638"/>
                  <a:gd name="connsiteX4" fmla="*/ 2257065 w 4606421"/>
                  <a:gd name="connsiteY4" fmla="*/ 1068787 h 1250638"/>
                  <a:gd name="connsiteX5" fmla="*/ 1001255 w 4606421"/>
                  <a:gd name="connsiteY5" fmla="*/ 1250638 h 1250638"/>
                  <a:gd name="connsiteX6" fmla="*/ 38689 w 4606421"/>
                  <a:gd name="connsiteY6" fmla="*/ 792088 h 1250638"/>
                  <a:gd name="connsiteX0" fmla="*/ 44646 w 4612378"/>
                  <a:gd name="connsiteY0" fmla="*/ 792088 h 1250638"/>
                  <a:gd name="connsiteX1" fmla="*/ 2312898 w 4612378"/>
                  <a:gd name="connsiteY1" fmla="*/ 0 h 1250638"/>
                  <a:gd name="connsiteX2" fmla="*/ 4581150 w 4612378"/>
                  <a:gd name="connsiteY2" fmla="*/ 792088 h 1250638"/>
                  <a:gd name="connsiteX3" fmla="*/ 3426215 w 4612378"/>
                  <a:gd name="connsiteY3" fmla="*/ 1242324 h 1250638"/>
                  <a:gd name="connsiteX4" fmla="*/ 2263022 w 4612378"/>
                  <a:gd name="connsiteY4" fmla="*/ 1068787 h 1250638"/>
                  <a:gd name="connsiteX5" fmla="*/ 1007212 w 4612378"/>
                  <a:gd name="connsiteY5" fmla="*/ 1250638 h 1250638"/>
                  <a:gd name="connsiteX6" fmla="*/ 44646 w 4612378"/>
                  <a:gd name="connsiteY6" fmla="*/ 792088 h 1250638"/>
                  <a:gd name="connsiteX0" fmla="*/ 45508 w 4613240"/>
                  <a:gd name="connsiteY0" fmla="*/ 792088 h 1250638"/>
                  <a:gd name="connsiteX1" fmla="*/ 2313760 w 4613240"/>
                  <a:gd name="connsiteY1" fmla="*/ 0 h 1250638"/>
                  <a:gd name="connsiteX2" fmla="*/ 4582012 w 4613240"/>
                  <a:gd name="connsiteY2" fmla="*/ 792088 h 1250638"/>
                  <a:gd name="connsiteX3" fmla="*/ 3427077 w 4613240"/>
                  <a:gd name="connsiteY3" fmla="*/ 1242324 h 1250638"/>
                  <a:gd name="connsiteX4" fmla="*/ 2263884 w 4613240"/>
                  <a:gd name="connsiteY4" fmla="*/ 1068787 h 1250638"/>
                  <a:gd name="connsiteX5" fmla="*/ 1008074 w 4613240"/>
                  <a:gd name="connsiteY5" fmla="*/ 1250638 h 1250638"/>
                  <a:gd name="connsiteX6" fmla="*/ 45508 w 4613240"/>
                  <a:gd name="connsiteY6" fmla="*/ 792088 h 1250638"/>
                  <a:gd name="connsiteX0" fmla="*/ 45508 w 4613240"/>
                  <a:gd name="connsiteY0" fmla="*/ 792088 h 1250638"/>
                  <a:gd name="connsiteX1" fmla="*/ 2313760 w 4613240"/>
                  <a:gd name="connsiteY1" fmla="*/ 0 h 1250638"/>
                  <a:gd name="connsiteX2" fmla="*/ 4582012 w 4613240"/>
                  <a:gd name="connsiteY2" fmla="*/ 792088 h 1250638"/>
                  <a:gd name="connsiteX3" fmla="*/ 3427077 w 4613240"/>
                  <a:gd name="connsiteY3" fmla="*/ 1242324 h 1250638"/>
                  <a:gd name="connsiteX4" fmla="*/ 2263884 w 4613240"/>
                  <a:gd name="connsiteY4" fmla="*/ 1068787 h 1250638"/>
                  <a:gd name="connsiteX5" fmla="*/ 1008074 w 4613240"/>
                  <a:gd name="connsiteY5" fmla="*/ 1250638 h 1250638"/>
                  <a:gd name="connsiteX6" fmla="*/ 45508 w 4613240"/>
                  <a:gd name="connsiteY6" fmla="*/ 792088 h 1250638"/>
                  <a:gd name="connsiteX0" fmla="*/ 45508 w 4613240"/>
                  <a:gd name="connsiteY0" fmla="*/ 821351 h 1279901"/>
                  <a:gd name="connsiteX1" fmla="*/ 1024699 w 4613240"/>
                  <a:gd name="connsiteY1" fmla="*/ 232499 h 1279901"/>
                  <a:gd name="connsiteX2" fmla="*/ 2313760 w 4613240"/>
                  <a:gd name="connsiteY2" fmla="*/ 29263 h 1279901"/>
                  <a:gd name="connsiteX3" fmla="*/ 4582012 w 4613240"/>
                  <a:gd name="connsiteY3" fmla="*/ 821351 h 1279901"/>
                  <a:gd name="connsiteX4" fmla="*/ 3427077 w 4613240"/>
                  <a:gd name="connsiteY4" fmla="*/ 1271587 h 1279901"/>
                  <a:gd name="connsiteX5" fmla="*/ 2263884 w 4613240"/>
                  <a:gd name="connsiteY5" fmla="*/ 1098050 h 1279901"/>
                  <a:gd name="connsiteX6" fmla="*/ 1008074 w 4613240"/>
                  <a:gd name="connsiteY6" fmla="*/ 1279901 h 1279901"/>
                  <a:gd name="connsiteX7" fmla="*/ 45508 w 4613240"/>
                  <a:gd name="connsiteY7" fmla="*/ 821351 h 1279901"/>
                  <a:gd name="connsiteX0" fmla="*/ 45508 w 4582081"/>
                  <a:gd name="connsiteY0" fmla="*/ 793562 h 1252112"/>
                  <a:gd name="connsiteX1" fmla="*/ 1024699 w 4582081"/>
                  <a:gd name="connsiteY1" fmla="*/ 204710 h 1252112"/>
                  <a:gd name="connsiteX2" fmla="*/ 2313760 w 4582081"/>
                  <a:gd name="connsiteY2" fmla="*/ 1474 h 1252112"/>
                  <a:gd name="connsiteX3" fmla="*/ 3476954 w 4582081"/>
                  <a:gd name="connsiteY3" fmla="*/ 287838 h 1252112"/>
                  <a:gd name="connsiteX4" fmla="*/ 4582012 w 4582081"/>
                  <a:gd name="connsiteY4" fmla="*/ 793562 h 1252112"/>
                  <a:gd name="connsiteX5" fmla="*/ 3427077 w 4582081"/>
                  <a:gd name="connsiteY5" fmla="*/ 1243798 h 1252112"/>
                  <a:gd name="connsiteX6" fmla="*/ 2263884 w 4582081"/>
                  <a:gd name="connsiteY6" fmla="*/ 1070261 h 1252112"/>
                  <a:gd name="connsiteX7" fmla="*/ 1008074 w 4582081"/>
                  <a:gd name="connsiteY7" fmla="*/ 1252112 h 1252112"/>
                  <a:gd name="connsiteX8" fmla="*/ 45508 w 4582081"/>
                  <a:gd name="connsiteY8" fmla="*/ 793562 h 1252112"/>
                  <a:gd name="connsiteX0" fmla="*/ 45508 w 4582090"/>
                  <a:gd name="connsiteY0" fmla="*/ 792184 h 1250734"/>
                  <a:gd name="connsiteX1" fmla="*/ 1024699 w 4582090"/>
                  <a:gd name="connsiteY1" fmla="*/ 203332 h 1250734"/>
                  <a:gd name="connsiteX2" fmla="*/ 2313760 w 4582090"/>
                  <a:gd name="connsiteY2" fmla="*/ 96 h 1250734"/>
                  <a:gd name="connsiteX3" fmla="*/ 3560082 w 4582090"/>
                  <a:gd name="connsiteY3" fmla="*/ 186707 h 1250734"/>
                  <a:gd name="connsiteX4" fmla="*/ 4582012 w 4582090"/>
                  <a:gd name="connsiteY4" fmla="*/ 792184 h 1250734"/>
                  <a:gd name="connsiteX5" fmla="*/ 3427077 w 4582090"/>
                  <a:gd name="connsiteY5" fmla="*/ 1242420 h 1250734"/>
                  <a:gd name="connsiteX6" fmla="*/ 2263884 w 4582090"/>
                  <a:gd name="connsiteY6" fmla="*/ 1068883 h 1250734"/>
                  <a:gd name="connsiteX7" fmla="*/ 1008074 w 4582090"/>
                  <a:gd name="connsiteY7" fmla="*/ 1250734 h 1250734"/>
                  <a:gd name="connsiteX8" fmla="*/ 45508 w 4582090"/>
                  <a:gd name="connsiteY8" fmla="*/ 792184 h 1250734"/>
                  <a:gd name="connsiteX0" fmla="*/ 45508 w 4582090"/>
                  <a:gd name="connsiteY0" fmla="*/ 633635 h 1092185"/>
                  <a:gd name="connsiteX1" fmla="*/ 1024699 w 4582090"/>
                  <a:gd name="connsiteY1" fmla="*/ 44783 h 1092185"/>
                  <a:gd name="connsiteX2" fmla="*/ 2297134 w 4582090"/>
                  <a:gd name="connsiteY2" fmla="*/ 273809 h 1092185"/>
                  <a:gd name="connsiteX3" fmla="*/ 3560082 w 4582090"/>
                  <a:gd name="connsiteY3" fmla="*/ 28158 h 1092185"/>
                  <a:gd name="connsiteX4" fmla="*/ 4582012 w 4582090"/>
                  <a:gd name="connsiteY4" fmla="*/ 633635 h 1092185"/>
                  <a:gd name="connsiteX5" fmla="*/ 3427077 w 4582090"/>
                  <a:gd name="connsiteY5" fmla="*/ 1083871 h 1092185"/>
                  <a:gd name="connsiteX6" fmla="*/ 2263884 w 4582090"/>
                  <a:gd name="connsiteY6" fmla="*/ 910334 h 1092185"/>
                  <a:gd name="connsiteX7" fmla="*/ 1008074 w 4582090"/>
                  <a:gd name="connsiteY7" fmla="*/ 1092185 h 1092185"/>
                  <a:gd name="connsiteX8" fmla="*/ 45508 w 4582090"/>
                  <a:gd name="connsiteY8" fmla="*/ 633635 h 1092185"/>
                  <a:gd name="connsiteX0" fmla="*/ 45508 w 4582090"/>
                  <a:gd name="connsiteY0" fmla="*/ 618482 h 1077032"/>
                  <a:gd name="connsiteX1" fmla="*/ 1024699 w 4582090"/>
                  <a:gd name="connsiteY1" fmla="*/ 29630 h 1077032"/>
                  <a:gd name="connsiteX2" fmla="*/ 2297134 w 4582090"/>
                  <a:gd name="connsiteY2" fmla="*/ 258656 h 1077032"/>
                  <a:gd name="connsiteX3" fmla="*/ 3560082 w 4582090"/>
                  <a:gd name="connsiteY3" fmla="*/ 87820 h 1077032"/>
                  <a:gd name="connsiteX4" fmla="*/ 4582012 w 4582090"/>
                  <a:gd name="connsiteY4" fmla="*/ 618482 h 1077032"/>
                  <a:gd name="connsiteX5" fmla="*/ 3427077 w 4582090"/>
                  <a:gd name="connsiteY5" fmla="*/ 1068718 h 1077032"/>
                  <a:gd name="connsiteX6" fmla="*/ 2263884 w 4582090"/>
                  <a:gd name="connsiteY6" fmla="*/ 895181 h 1077032"/>
                  <a:gd name="connsiteX7" fmla="*/ 1008074 w 4582090"/>
                  <a:gd name="connsiteY7" fmla="*/ 1077032 h 1077032"/>
                  <a:gd name="connsiteX8" fmla="*/ 45508 w 4582090"/>
                  <a:gd name="connsiteY8" fmla="*/ 618482 h 1077032"/>
                  <a:gd name="connsiteX0" fmla="*/ 45508 w 4582152"/>
                  <a:gd name="connsiteY0" fmla="*/ 618482 h 1077032"/>
                  <a:gd name="connsiteX1" fmla="*/ 1024699 w 4582152"/>
                  <a:gd name="connsiteY1" fmla="*/ 29630 h 1077032"/>
                  <a:gd name="connsiteX2" fmla="*/ 2297134 w 4582152"/>
                  <a:gd name="connsiteY2" fmla="*/ 258656 h 1077032"/>
                  <a:gd name="connsiteX3" fmla="*/ 3560082 w 4582152"/>
                  <a:gd name="connsiteY3" fmla="*/ 87820 h 1077032"/>
                  <a:gd name="connsiteX4" fmla="*/ 4582012 w 4582152"/>
                  <a:gd name="connsiteY4" fmla="*/ 618482 h 1077032"/>
                  <a:gd name="connsiteX5" fmla="*/ 3427077 w 4582152"/>
                  <a:gd name="connsiteY5" fmla="*/ 1068718 h 1077032"/>
                  <a:gd name="connsiteX6" fmla="*/ 2263884 w 4582152"/>
                  <a:gd name="connsiteY6" fmla="*/ 895181 h 1077032"/>
                  <a:gd name="connsiteX7" fmla="*/ 1008074 w 4582152"/>
                  <a:gd name="connsiteY7" fmla="*/ 1077032 h 1077032"/>
                  <a:gd name="connsiteX8" fmla="*/ 45508 w 4582152"/>
                  <a:gd name="connsiteY8" fmla="*/ 618482 h 1077032"/>
                  <a:gd name="connsiteX0" fmla="*/ 45508 w 4582182"/>
                  <a:gd name="connsiteY0" fmla="*/ 618309 h 1076859"/>
                  <a:gd name="connsiteX1" fmla="*/ 1024699 w 4582182"/>
                  <a:gd name="connsiteY1" fmla="*/ 29457 h 1076859"/>
                  <a:gd name="connsiteX2" fmla="*/ 2297134 w 4582182"/>
                  <a:gd name="connsiteY2" fmla="*/ 258483 h 1076859"/>
                  <a:gd name="connsiteX3" fmla="*/ 3626583 w 4582182"/>
                  <a:gd name="connsiteY3" fmla="*/ 71021 h 1076859"/>
                  <a:gd name="connsiteX4" fmla="*/ 4582012 w 4582182"/>
                  <a:gd name="connsiteY4" fmla="*/ 618309 h 1076859"/>
                  <a:gd name="connsiteX5" fmla="*/ 3427077 w 4582182"/>
                  <a:gd name="connsiteY5" fmla="*/ 1068545 h 1076859"/>
                  <a:gd name="connsiteX6" fmla="*/ 2263884 w 4582182"/>
                  <a:gd name="connsiteY6" fmla="*/ 895008 h 1076859"/>
                  <a:gd name="connsiteX7" fmla="*/ 1008074 w 4582182"/>
                  <a:gd name="connsiteY7" fmla="*/ 1076859 h 1076859"/>
                  <a:gd name="connsiteX8" fmla="*/ 45508 w 4582182"/>
                  <a:gd name="connsiteY8" fmla="*/ 618309 h 1076859"/>
                  <a:gd name="connsiteX0" fmla="*/ 45508 w 4582182"/>
                  <a:gd name="connsiteY0" fmla="*/ 618309 h 1076859"/>
                  <a:gd name="connsiteX1" fmla="*/ 1024699 w 4582182"/>
                  <a:gd name="connsiteY1" fmla="*/ 29457 h 1076859"/>
                  <a:gd name="connsiteX2" fmla="*/ 2297134 w 4582182"/>
                  <a:gd name="connsiteY2" fmla="*/ 258483 h 1076859"/>
                  <a:gd name="connsiteX3" fmla="*/ 3626583 w 4582182"/>
                  <a:gd name="connsiteY3" fmla="*/ 71021 h 1076859"/>
                  <a:gd name="connsiteX4" fmla="*/ 4582012 w 4582182"/>
                  <a:gd name="connsiteY4" fmla="*/ 618309 h 1076859"/>
                  <a:gd name="connsiteX5" fmla="*/ 3427077 w 4582182"/>
                  <a:gd name="connsiteY5" fmla="*/ 1068545 h 1076859"/>
                  <a:gd name="connsiteX6" fmla="*/ 2263884 w 4582182"/>
                  <a:gd name="connsiteY6" fmla="*/ 895008 h 1076859"/>
                  <a:gd name="connsiteX7" fmla="*/ 1008074 w 4582182"/>
                  <a:gd name="connsiteY7" fmla="*/ 1076859 h 1076859"/>
                  <a:gd name="connsiteX8" fmla="*/ 45508 w 4582182"/>
                  <a:gd name="connsiteY8" fmla="*/ 618309 h 1076859"/>
                  <a:gd name="connsiteX0" fmla="*/ 45508 w 4582182"/>
                  <a:gd name="connsiteY0" fmla="*/ 618309 h 1076859"/>
                  <a:gd name="connsiteX1" fmla="*/ 1024699 w 4582182"/>
                  <a:gd name="connsiteY1" fmla="*/ 29457 h 1076859"/>
                  <a:gd name="connsiteX2" fmla="*/ 2297134 w 4582182"/>
                  <a:gd name="connsiteY2" fmla="*/ 258483 h 1076859"/>
                  <a:gd name="connsiteX3" fmla="*/ 3626583 w 4582182"/>
                  <a:gd name="connsiteY3" fmla="*/ 71021 h 1076859"/>
                  <a:gd name="connsiteX4" fmla="*/ 4582012 w 4582182"/>
                  <a:gd name="connsiteY4" fmla="*/ 618309 h 1076859"/>
                  <a:gd name="connsiteX5" fmla="*/ 3427077 w 4582182"/>
                  <a:gd name="connsiteY5" fmla="*/ 1068545 h 1076859"/>
                  <a:gd name="connsiteX6" fmla="*/ 2263884 w 4582182"/>
                  <a:gd name="connsiteY6" fmla="*/ 895008 h 1076859"/>
                  <a:gd name="connsiteX7" fmla="*/ 1008074 w 4582182"/>
                  <a:gd name="connsiteY7" fmla="*/ 1076859 h 1076859"/>
                  <a:gd name="connsiteX8" fmla="*/ 45508 w 4582182"/>
                  <a:gd name="connsiteY8" fmla="*/ 618309 h 1076859"/>
                  <a:gd name="connsiteX0" fmla="*/ 45508 w 4582182"/>
                  <a:gd name="connsiteY0" fmla="*/ 588852 h 1047402"/>
                  <a:gd name="connsiteX1" fmla="*/ 1024699 w 4582182"/>
                  <a:gd name="connsiteY1" fmla="*/ 0 h 1047402"/>
                  <a:gd name="connsiteX2" fmla="*/ 2297134 w 4582182"/>
                  <a:gd name="connsiteY2" fmla="*/ 229026 h 1047402"/>
                  <a:gd name="connsiteX3" fmla="*/ 3626583 w 4582182"/>
                  <a:gd name="connsiteY3" fmla="*/ 41564 h 1047402"/>
                  <a:gd name="connsiteX4" fmla="*/ 4582012 w 4582182"/>
                  <a:gd name="connsiteY4" fmla="*/ 588852 h 1047402"/>
                  <a:gd name="connsiteX5" fmla="*/ 3427077 w 4582182"/>
                  <a:gd name="connsiteY5" fmla="*/ 1039088 h 1047402"/>
                  <a:gd name="connsiteX6" fmla="*/ 2263884 w 4582182"/>
                  <a:gd name="connsiteY6" fmla="*/ 865551 h 1047402"/>
                  <a:gd name="connsiteX7" fmla="*/ 1008074 w 4582182"/>
                  <a:gd name="connsiteY7" fmla="*/ 1047402 h 1047402"/>
                  <a:gd name="connsiteX8" fmla="*/ 45508 w 4582182"/>
                  <a:gd name="connsiteY8" fmla="*/ 588852 h 1047402"/>
                  <a:gd name="connsiteX0" fmla="*/ 43726 w 4613651"/>
                  <a:gd name="connsiteY0" fmla="*/ 547289 h 1047402"/>
                  <a:gd name="connsiteX1" fmla="*/ 1056168 w 4613651"/>
                  <a:gd name="connsiteY1" fmla="*/ 0 h 1047402"/>
                  <a:gd name="connsiteX2" fmla="*/ 2328603 w 4613651"/>
                  <a:gd name="connsiteY2" fmla="*/ 229026 h 1047402"/>
                  <a:gd name="connsiteX3" fmla="*/ 3658052 w 4613651"/>
                  <a:gd name="connsiteY3" fmla="*/ 41564 h 1047402"/>
                  <a:gd name="connsiteX4" fmla="*/ 4613481 w 4613651"/>
                  <a:gd name="connsiteY4" fmla="*/ 588852 h 1047402"/>
                  <a:gd name="connsiteX5" fmla="*/ 3458546 w 4613651"/>
                  <a:gd name="connsiteY5" fmla="*/ 1039088 h 1047402"/>
                  <a:gd name="connsiteX6" fmla="*/ 2295353 w 4613651"/>
                  <a:gd name="connsiteY6" fmla="*/ 865551 h 1047402"/>
                  <a:gd name="connsiteX7" fmla="*/ 1039543 w 4613651"/>
                  <a:gd name="connsiteY7" fmla="*/ 1047402 h 1047402"/>
                  <a:gd name="connsiteX8" fmla="*/ 43726 w 4613651"/>
                  <a:gd name="connsiteY8" fmla="*/ 547289 h 1047402"/>
                  <a:gd name="connsiteX0" fmla="*/ 5242 w 4575167"/>
                  <a:gd name="connsiteY0" fmla="*/ 547289 h 1047402"/>
                  <a:gd name="connsiteX1" fmla="*/ 1017684 w 4575167"/>
                  <a:gd name="connsiteY1" fmla="*/ 0 h 1047402"/>
                  <a:gd name="connsiteX2" fmla="*/ 2290119 w 4575167"/>
                  <a:gd name="connsiteY2" fmla="*/ 229026 h 1047402"/>
                  <a:gd name="connsiteX3" fmla="*/ 3619568 w 4575167"/>
                  <a:gd name="connsiteY3" fmla="*/ 41564 h 1047402"/>
                  <a:gd name="connsiteX4" fmla="*/ 4574997 w 4575167"/>
                  <a:gd name="connsiteY4" fmla="*/ 588852 h 1047402"/>
                  <a:gd name="connsiteX5" fmla="*/ 3420062 w 4575167"/>
                  <a:gd name="connsiteY5" fmla="*/ 1039088 h 1047402"/>
                  <a:gd name="connsiteX6" fmla="*/ 2256869 w 4575167"/>
                  <a:gd name="connsiteY6" fmla="*/ 865551 h 1047402"/>
                  <a:gd name="connsiteX7" fmla="*/ 1001059 w 4575167"/>
                  <a:gd name="connsiteY7" fmla="*/ 1047402 h 1047402"/>
                  <a:gd name="connsiteX8" fmla="*/ 5242 w 4575167"/>
                  <a:gd name="connsiteY8" fmla="*/ 547289 h 1047402"/>
                  <a:gd name="connsiteX0" fmla="*/ 6582 w 4576507"/>
                  <a:gd name="connsiteY0" fmla="*/ 547289 h 1047402"/>
                  <a:gd name="connsiteX1" fmla="*/ 1019024 w 4576507"/>
                  <a:gd name="connsiteY1" fmla="*/ 0 h 1047402"/>
                  <a:gd name="connsiteX2" fmla="*/ 2291459 w 4576507"/>
                  <a:gd name="connsiteY2" fmla="*/ 229026 h 1047402"/>
                  <a:gd name="connsiteX3" fmla="*/ 3620908 w 4576507"/>
                  <a:gd name="connsiteY3" fmla="*/ 41564 h 1047402"/>
                  <a:gd name="connsiteX4" fmla="*/ 4576337 w 4576507"/>
                  <a:gd name="connsiteY4" fmla="*/ 588852 h 1047402"/>
                  <a:gd name="connsiteX5" fmla="*/ 3421402 w 4576507"/>
                  <a:gd name="connsiteY5" fmla="*/ 1039088 h 1047402"/>
                  <a:gd name="connsiteX6" fmla="*/ 2258209 w 4576507"/>
                  <a:gd name="connsiteY6" fmla="*/ 865551 h 1047402"/>
                  <a:gd name="connsiteX7" fmla="*/ 1002399 w 4576507"/>
                  <a:gd name="connsiteY7" fmla="*/ 1047402 h 1047402"/>
                  <a:gd name="connsiteX8" fmla="*/ 6582 w 4576507"/>
                  <a:gd name="connsiteY8" fmla="*/ 547289 h 1047402"/>
                  <a:gd name="connsiteX0" fmla="*/ 0 w 4569925"/>
                  <a:gd name="connsiteY0" fmla="*/ 523899 h 1024012"/>
                  <a:gd name="connsiteX1" fmla="*/ 995817 w 4569925"/>
                  <a:gd name="connsiteY1" fmla="*/ 26486 h 1024012"/>
                  <a:gd name="connsiteX2" fmla="*/ 2284877 w 4569925"/>
                  <a:gd name="connsiteY2" fmla="*/ 205636 h 1024012"/>
                  <a:gd name="connsiteX3" fmla="*/ 3614326 w 4569925"/>
                  <a:gd name="connsiteY3" fmla="*/ 18174 h 1024012"/>
                  <a:gd name="connsiteX4" fmla="*/ 4569755 w 4569925"/>
                  <a:gd name="connsiteY4" fmla="*/ 565462 h 1024012"/>
                  <a:gd name="connsiteX5" fmla="*/ 3414820 w 4569925"/>
                  <a:gd name="connsiteY5" fmla="*/ 1015698 h 1024012"/>
                  <a:gd name="connsiteX6" fmla="*/ 2251627 w 4569925"/>
                  <a:gd name="connsiteY6" fmla="*/ 842161 h 1024012"/>
                  <a:gd name="connsiteX7" fmla="*/ 995817 w 4569925"/>
                  <a:gd name="connsiteY7" fmla="*/ 1024012 h 1024012"/>
                  <a:gd name="connsiteX8" fmla="*/ 0 w 4569925"/>
                  <a:gd name="connsiteY8" fmla="*/ 523899 h 1024012"/>
                  <a:gd name="connsiteX0" fmla="*/ 0 w 4569925"/>
                  <a:gd name="connsiteY0" fmla="*/ 523899 h 1024012"/>
                  <a:gd name="connsiteX1" fmla="*/ 995817 w 4569925"/>
                  <a:gd name="connsiteY1" fmla="*/ 26486 h 1024012"/>
                  <a:gd name="connsiteX2" fmla="*/ 2284877 w 4569925"/>
                  <a:gd name="connsiteY2" fmla="*/ 205636 h 1024012"/>
                  <a:gd name="connsiteX3" fmla="*/ 3614326 w 4569925"/>
                  <a:gd name="connsiteY3" fmla="*/ 18174 h 1024012"/>
                  <a:gd name="connsiteX4" fmla="*/ 4569755 w 4569925"/>
                  <a:gd name="connsiteY4" fmla="*/ 565462 h 1024012"/>
                  <a:gd name="connsiteX5" fmla="*/ 3414820 w 4569925"/>
                  <a:gd name="connsiteY5" fmla="*/ 1015698 h 1024012"/>
                  <a:gd name="connsiteX6" fmla="*/ 2251627 w 4569925"/>
                  <a:gd name="connsiteY6" fmla="*/ 842161 h 1024012"/>
                  <a:gd name="connsiteX7" fmla="*/ 995817 w 4569925"/>
                  <a:gd name="connsiteY7" fmla="*/ 1024012 h 1024012"/>
                  <a:gd name="connsiteX8" fmla="*/ 0 w 4569925"/>
                  <a:gd name="connsiteY8" fmla="*/ 523899 h 1024012"/>
                  <a:gd name="connsiteX0" fmla="*/ 0 w 4569925"/>
                  <a:gd name="connsiteY0" fmla="*/ 523899 h 1024012"/>
                  <a:gd name="connsiteX1" fmla="*/ 995817 w 4569925"/>
                  <a:gd name="connsiteY1" fmla="*/ 26486 h 1024012"/>
                  <a:gd name="connsiteX2" fmla="*/ 2284877 w 4569925"/>
                  <a:gd name="connsiteY2" fmla="*/ 205636 h 1024012"/>
                  <a:gd name="connsiteX3" fmla="*/ 3614326 w 4569925"/>
                  <a:gd name="connsiteY3" fmla="*/ 18174 h 1024012"/>
                  <a:gd name="connsiteX4" fmla="*/ 4569755 w 4569925"/>
                  <a:gd name="connsiteY4" fmla="*/ 565462 h 1024012"/>
                  <a:gd name="connsiteX5" fmla="*/ 3414820 w 4569925"/>
                  <a:gd name="connsiteY5" fmla="*/ 1015698 h 1024012"/>
                  <a:gd name="connsiteX6" fmla="*/ 2251627 w 4569925"/>
                  <a:gd name="connsiteY6" fmla="*/ 842161 h 1024012"/>
                  <a:gd name="connsiteX7" fmla="*/ 995817 w 4569925"/>
                  <a:gd name="connsiteY7" fmla="*/ 1024012 h 1024012"/>
                  <a:gd name="connsiteX8" fmla="*/ 0 w 4569925"/>
                  <a:gd name="connsiteY8" fmla="*/ 523899 h 1024012"/>
                  <a:gd name="connsiteX0" fmla="*/ 0 w 4569925"/>
                  <a:gd name="connsiteY0" fmla="*/ 523899 h 1024012"/>
                  <a:gd name="connsiteX1" fmla="*/ 995817 w 4569925"/>
                  <a:gd name="connsiteY1" fmla="*/ 26486 h 1024012"/>
                  <a:gd name="connsiteX2" fmla="*/ 2284877 w 4569925"/>
                  <a:gd name="connsiteY2" fmla="*/ 205636 h 1024012"/>
                  <a:gd name="connsiteX3" fmla="*/ 3614326 w 4569925"/>
                  <a:gd name="connsiteY3" fmla="*/ 18174 h 1024012"/>
                  <a:gd name="connsiteX4" fmla="*/ 4569755 w 4569925"/>
                  <a:gd name="connsiteY4" fmla="*/ 565462 h 1024012"/>
                  <a:gd name="connsiteX5" fmla="*/ 3414820 w 4569925"/>
                  <a:gd name="connsiteY5" fmla="*/ 1015698 h 1024012"/>
                  <a:gd name="connsiteX6" fmla="*/ 2251627 w 4569925"/>
                  <a:gd name="connsiteY6" fmla="*/ 842161 h 1024012"/>
                  <a:gd name="connsiteX7" fmla="*/ 995817 w 4569925"/>
                  <a:gd name="connsiteY7" fmla="*/ 1024012 h 1024012"/>
                  <a:gd name="connsiteX8" fmla="*/ 0 w 4569925"/>
                  <a:gd name="connsiteY8" fmla="*/ 523899 h 1024012"/>
                  <a:gd name="connsiteX0" fmla="*/ 0 w 4569925"/>
                  <a:gd name="connsiteY0" fmla="*/ 514433 h 1014546"/>
                  <a:gd name="connsiteX1" fmla="*/ 995817 w 4569925"/>
                  <a:gd name="connsiteY1" fmla="*/ 17020 h 1014546"/>
                  <a:gd name="connsiteX2" fmla="*/ 2284877 w 4569925"/>
                  <a:gd name="connsiteY2" fmla="*/ 196170 h 1014546"/>
                  <a:gd name="connsiteX3" fmla="*/ 3614326 w 4569925"/>
                  <a:gd name="connsiteY3" fmla="*/ 8708 h 1014546"/>
                  <a:gd name="connsiteX4" fmla="*/ 4569755 w 4569925"/>
                  <a:gd name="connsiteY4" fmla="*/ 555996 h 1014546"/>
                  <a:gd name="connsiteX5" fmla="*/ 3414820 w 4569925"/>
                  <a:gd name="connsiteY5" fmla="*/ 1006232 h 1014546"/>
                  <a:gd name="connsiteX6" fmla="*/ 2251627 w 4569925"/>
                  <a:gd name="connsiteY6" fmla="*/ 832695 h 1014546"/>
                  <a:gd name="connsiteX7" fmla="*/ 995817 w 4569925"/>
                  <a:gd name="connsiteY7" fmla="*/ 1014546 h 1014546"/>
                  <a:gd name="connsiteX8" fmla="*/ 0 w 4569925"/>
                  <a:gd name="connsiteY8" fmla="*/ 514433 h 1014546"/>
                  <a:gd name="connsiteX0" fmla="*/ 0 w 4569958"/>
                  <a:gd name="connsiteY0" fmla="*/ 514433 h 1014546"/>
                  <a:gd name="connsiteX1" fmla="*/ 995817 w 4569958"/>
                  <a:gd name="connsiteY1" fmla="*/ 17020 h 1014546"/>
                  <a:gd name="connsiteX2" fmla="*/ 2284877 w 4569958"/>
                  <a:gd name="connsiteY2" fmla="*/ 196170 h 1014546"/>
                  <a:gd name="connsiteX3" fmla="*/ 3614326 w 4569958"/>
                  <a:gd name="connsiteY3" fmla="*/ 8708 h 1014546"/>
                  <a:gd name="connsiteX4" fmla="*/ 4569755 w 4569958"/>
                  <a:gd name="connsiteY4" fmla="*/ 555996 h 1014546"/>
                  <a:gd name="connsiteX5" fmla="*/ 3414820 w 4569958"/>
                  <a:gd name="connsiteY5" fmla="*/ 1006232 h 1014546"/>
                  <a:gd name="connsiteX6" fmla="*/ 2251627 w 4569958"/>
                  <a:gd name="connsiteY6" fmla="*/ 832695 h 1014546"/>
                  <a:gd name="connsiteX7" fmla="*/ 995817 w 4569958"/>
                  <a:gd name="connsiteY7" fmla="*/ 1014546 h 1014546"/>
                  <a:gd name="connsiteX8" fmla="*/ 0 w 4569958"/>
                  <a:gd name="connsiteY8" fmla="*/ 514433 h 1014546"/>
                  <a:gd name="connsiteX0" fmla="*/ 0 w 4570028"/>
                  <a:gd name="connsiteY0" fmla="*/ 530648 h 1030761"/>
                  <a:gd name="connsiteX1" fmla="*/ 995817 w 4570028"/>
                  <a:gd name="connsiteY1" fmla="*/ 33235 h 1030761"/>
                  <a:gd name="connsiteX2" fmla="*/ 2284877 w 4570028"/>
                  <a:gd name="connsiteY2" fmla="*/ 212385 h 1030761"/>
                  <a:gd name="connsiteX3" fmla="*/ 3680828 w 4570028"/>
                  <a:gd name="connsiteY3" fmla="*/ 8297 h 1030761"/>
                  <a:gd name="connsiteX4" fmla="*/ 4569755 w 4570028"/>
                  <a:gd name="connsiteY4" fmla="*/ 572211 h 1030761"/>
                  <a:gd name="connsiteX5" fmla="*/ 3414820 w 4570028"/>
                  <a:gd name="connsiteY5" fmla="*/ 1022447 h 1030761"/>
                  <a:gd name="connsiteX6" fmla="*/ 2251627 w 4570028"/>
                  <a:gd name="connsiteY6" fmla="*/ 848910 h 1030761"/>
                  <a:gd name="connsiteX7" fmla="*/ 995817 w 4570028"/>
                  <a:gd name="connsiteY7" fmla="*/ 1030761 h 1030761"/>
                  <a:gd name="connsiteX8" fmla="*/ 0 w 4570028"/>
                  <a:gd name="connsiteY8" fmla="*/ 530648 h 1030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70028" h="1030761">
                    <a:moveTo>
                      <a:pt x="0" y="530648"/>
                    </a:moveTo>
                    <a:cubicBezTo>
                      <a:pt x="0" y="364394"/>
                      <a:pt x="127324" y="57184"/>
                      <a:pt x="995817" y="33235"/>
                    </a:cubicBezTo>
                    <a:cubicBezTo>
                      <a:pt x="1731306" y="117351"/>
                      <a:pt x="1837375" y="216541"/>
                      <a:pt x="2284877" y="212385"/>
                    </a:cubicBezTo>
                    <a:cubicBezTo>
                      <a:pt x="2732379" y="208229"/>
                      <a:pt x="3261222" y="-48903"/>
                      <a:pt x="3680828" y="8297"/>
                    </a:cubicBezTo>
                    <a:cubicBezTo>
                      <a:pt x="4399691" y="82123"/>
                      <a:pt x="4578068" y="412885"/>
                      <a:pt x="4569755" y="572211"/>
                    </a:cubicBezTo>
                    <a:cubicBezTo>
                      <a:pt x="4561442" y="731537"/>
                      <a:pt x="4133682" y="1006810"/>
                      <a:pt x="3414820" y="1022447"/>
                    </a:cubicBezTo>
                    <a:cubicBezTo>
                      <a:pt x="2679331" y="913394"/>
                      <a:pt x="2654794" y="847524"/>
                      <a:pt x="2251627" y="848910"/>
                    </a:cubicBezTo>
                    <a:cubicBezTo>
                      <a:pt x="1848460" y="850296"/>
                      <a:pt x="1673117" y="954957"/>
                      <a:pt x="995817" y="1030761"/>
                    </a:cubicBezTo>
                    <a:cubicBezTo>
                      <a:pt x="418270" y="1015125"/>
                      <a:pt x="0" y="696902"/>
                      <a:pt x="0" y="530648"/>
                    </a:cubicBezTo>
                    <a:close/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12" name="Skupina 11">
                <a:extLst>
                  <a:ext uri="{FF2B5EF4-FFF2-40B4-BE49-F238E27FC236}">
                    <a16:creationId xmlns:a16="http://schemas.microsoft.com/office/drawing/2014/main" id="{5F14E105-1543-4465-8DFB-6185E8543D35}"/>
                  </a:ext>
                </a:extLst>
              </p:cNvPr>
              <p:cNvGrpSpPr/>
              <p:nvPr/>
            </p:nvGrpSpPr>
            <p:grpSpPr>
              <a:xfrm>
                <a:off x="1123815" y="2824209"/>
                <a:ext cx="6120680" cy="881701"/>
                <a:chOff x="1403648" y="4774043"/>
                <a:chExt cx="6120680" cy="881701"/>
              </a:xfrm>
            </p:grpSpPr>
            <p:sp>
              <p:nvSpPr>
                <p:cNvPr id="17" name="TextovéPole 16">
                  <a:extLst>
                    <a:ext uri="{FF2B5EF4-FFF2-40B4-BE49-F238E27FC236}">
                      <a16:creationId xmlns:a16="http://schemas.microsoft.com/office/drawing/2014/main" id="{6C95A62E-4BC8-4700-8CE9-0C9BA6CC33E9}"/>
                    </a:ext>
                  </a:extLst>
                </p:cNvPr>
                <p:cNvSpPr txBox="1"/>
                <p:nvPr/>
              </p:nvSpPr>
              <p:spPr>
                <a:xfrm>
                  <a:off x="1403648" y="5013176"/>
                  <a:ext cx="61206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dirty="0"/>
                    <a:t>CO</a:t>
                  </a:r>
                  <a:r>
                    <a:rPr lang="cs-CZ" baseline="-25000" dirty="0"/>
                    <a:t>2</a:t>
                  </a:r>
                  <a:r>
                    <a:rPr lang="cs-CZ" dirty="0"/>
                    <a:t> + H</a:t>
                  </a:r>
                  <a:r>
                    <a:rPr lang="cs-CZ" baseline="-25000" dirty="0"/>
                    <a:t>2</a:t>
                  </a:r>
                  <a:r>
                    <a:rPr lang="cs-CZ" dirty="0"/>
                    <a:t>O               H</a:t>
                  </a:r>
                  <a:r>
                    <a:rPr lang="cs-CZ" baseline="-25000" dirty="0"/>
                    <a:t>2</a:t>
                  </a:r>
                  <a:r>
                    <a:rPr lang="cs-CZ" dirty="0"/>
                    <a:t>CO</a:t>
                  </a:r>
                  <a:r>
                    <a:rPr lang="cs-CZ" baseline="-25000" dirty="0"/>
                    <a:t>3</a:t>
                  </a:r>
                  <a:r>
                    <a:rPr lang="cs-CZ" dirty="0"/>
                    <a:t> </a:t>
                  </a:r>
                </a:p>
              </p:txBody>
            </p:sp>
            <p:grpSp>
              <p:nvGrpSpPr>
                <p:cNvPr id="18" name="Skupina 17">
                  <a:extLst>
                    <a:ext uri="{FF2B5EF4-FFF2-40B4-BE49-F238E27FC236}">
                      <a16:creationId xmlns:a16="http://schemas.microsoft.com/office/drawing/2014/main" id="{40BD066F-1D86-47C7-B68F-BA78E2FC2A8D}"/>
                    </a:ext>
                  </a:extLst>
                </p:cNvPr>
                <p:cNvGrpSpPr/>
                <p:nvPr/>
              </p:nvGrpSpPr>
              <p:grpSpPr>
                <a:xfrm>
                  <a:off x="2677662" y="4774043"/>
                  <a:ext cx="2877511" cy="881701"/>
                  <a:chOff x="2677662" y="4774043"/>
                  <a:chExt cx="2877511" cy="881701"/>
                </a:xfrm>
              </p:grpSpPr>
              <p:cxnSp>
                <p:nvCxnSpPr>
                  <p:cNvPr id="19" name="Přímá spojnice se šipkou 18">
                    <a:extLst>
                      <a:ext uri="{FF2B5EF4-FFF2-40B4-BE49-F238E27FC236}">
                        <a16:creationId xmlns:a16="http://schemas.microsoft.com/office/drawing/2014/main" id="{8CE35732-5627-4E49-BD9F-CE63F05C3F9E}"/>
                      </a:ext>
                    </a:extLst>
                  </p:cNvPr>
                  <p:cNvCxnSpPr/>
                  <p:nvPr/>
                </p:nvCxnSpPr>
                <p:spPr>
                  <a:xfrm>
                    <a:off x="2677662" y="5207070"/>
                    <a:ext cx="792088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" name="TextovéPole 19">
                    <a:extLst>
                      <a:ext uri="{FF2B5EF4-FFF2-40B4-BE49-F238E27FC236}">
                        <a16:creationId xmlns:a16="http://schemas.microsoft.com/office/drawing/2014/main" id="{E48E7D53-6C8E-4DFE-A02A-DD7EFBCA8815}"/>
                      </a:ext>
                    </a:extLst>
                  </p:cNvPr>
                  <p:cNvSpPr txBox="1"/>
                  <p:nvPr/>
                </p:nvSpPr>
                <p:spPr>
                  <a:xfrm>
                    <a:off x="2744166" y="4955010"/>
                    <a:ext cx="576064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cs-CZ" sz="1200" i="1" dirty="0"/>
                      <a:t>KAH</a:t>
                    </a:r>
                    <a:endParaRPr lang="cs-CZ" i="1" dirty="0"/>
                  </a:p>
                </p:txBody>
              </p:sp>
              <p:cxnSp>
                <p:nvCxnSpPr>
                  <p:cNvPr id="21" name="Přímá spojnice se šipkou 20">
                    <a:extLst>
                      <a:ext uri="{FF2B5EF4-FFF2-40B4-BE49-F238E27FC236}">
                        <a16:creationId xmlns:a16="http://schemas.microsoft.com/office/drawing/2014/main" id="{14A12D33-9033-48BA-96CA-2D42B1ABEB6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211960" y="4963298"/>
                    <a:ext cx="252028" cy="193894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Přímá spojnice se šipkou 21">
                    <a:extLst>
                      <a:ext uri="{FF2B5EF4-FFF2-40B4-BE49-F238E27FC236}">
                        <a16:creationId xmlns:a16="http://schemas.microsoft.com/office/drawing/2014/main" id="{79E1595F-5502-48AC-842C-497F438220A5}"/>
                      </a:ext>
                    </a:extLst>
                  </p:cNvPr>
                  <p:cNvCxnSpPr/>
                  <p:nvPr/>
                </p:nvCxnSpPr>
                <p:spPr>
                  <a:xfrm>
                    <a:off x="4211960" y="5251401"/>
                    <a:ext cx="252028" cy="189273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" name="TextovéPole 22">
                    <a:extLst>
                      <a:ext uri="{FF2B5EF4-FFF2-40B4-BE49-F238E27FC236}">
                        <a16:creationId xmlns:a16="http://schemas.microsoft.com/office/drawing/2014/main" id="{3D8F1778-0705-42C0-810B-EEA8A8EF09E0}"/>
                      </a:ext>
                    </a:extLst>
                  </p:cNvPr>
                  <p:cNvSpPr txBox="1"/>
                  <p:nvPr/>
                </p:nvSpPr>
                <p:spPr>
                  <a:xfrm>
                    <a:off x="4403045" y="4774043"/>
                    <a:ext cx="115212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cs-CZ" dirty="0"/>
                      <a:t>H</a:t>
                    </a:r>
                    <a:r>
                      <a:rPr lang="cs-CZ" baseline="30000" dirty="0"/>
                      <a:t>+</a:t>
                    </a:r>
                    <a:r>
                      <a:rPr lang="cs-CZ" dirty="0"/>
                      <a:t> + </a:t>
                    </a:r>
                    <a:r>
                      <a:rPr lang="cs-CZ" dirty="0" err="1"/>
                      <a:t>Hb</a:t>
                    </a:r>
                    <a:r>
                      <a:rPr lang="cs-CZ" dirty="0"/>
                      <a:t> </a:t>
                    </a:r>
                  </a:p>
                </p:txBody>
              </p:sp>
              <p:sp>
                <p:nvSpPr>
                  <p:cNvPr id="24" name="TextovéPole 23">
                    <a:extLst>
                      <a:ext uri="{FF2B5EF4-FFF2-40B4-BE49-F238E27FC236}">
                        <a16:creationId xmlns:a16="http://schemas.microsoft.com/office/drawing/2014/main" id="{816CB997-5805-487C-9714-465897EF5733}"/>
                      </a:ext>
                    </a:extLst>
                  </p:cNvPr>
                  <p:cNvSpPr txBox="1"/>
                  <p:nvPr/>
                </p:nvSpPr>
                <p:spPr>
                  <a:xfrm>
                    <a:off x="4405740" y="5273574"/>
                    <a:ext cx="997104" cy="3821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cs-CZ" dirty="0"/>
                      <a:t>HCO</a:t>
                    </a:r>
                    <a:r>
                      <a:rPr lang="cs-CZ" baseline="-25000" dirty="0"/>
                      <a:t>3</a:t>
                    </a:r>
                    <a:r>
                      <a:rPr lang="cs-CZ" baseline="30000" dirty="0"/>
                      <a:t>-</a:t>
                    </a:r>
                    <a:r>
                      <a:rPr lang="cs-CZ" dirty="0"/>
                      <a:t> </a:t>
                    </a:r>
                  </a:p>
                </p:txBody>
              </p:sp>
            </p:grpSp>
          </p:grpSp>
          <p:sp>
            <p:nvSpPr>
              <p:cNvPr id="13" name="Ovál 12">
                <a:extLst>
                  <a:ext uri="{FF2B5EF4-FFF2-40B4-BE49-F238E27FC236}">
                    <a16:creationId xmlns:a16="http://schemas.microsoft.com/office/drawing/2014/main" id="{BDE35F31-E7CA-42D5-BE70-A00ABC28C7FC}"/>
                  </a:ext>
                </a:extLst>
              </p:cNvPr>
              <p:cNvSpPr/>
              <p:nvPr/>
            </p:nvSpPr>
            <p:spPr>
              <a:xfrm>
                <a:off x="4515200" y="3645024"/>
                <a:ext cx="360040" cy="2880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14" name="Přímá spojnice se šipkou 13">
                <a:extLst>
                  <a:ext uri="{FF2B5EF4-FFF2-40B4-BE49-F238E27FC236}">
                    <a16:creationId xmlns:a16="http://schemas.microsoft.com/office/drawing/2014/main" id="{33B26F4E-2B14-4195-89CE-AC6DD6DF81B5}"/>
                  </a:ext>
                </a:extLst>
              </p:cNvPr>
              <p:cNvCxnSpPr/>
              <p:nvPr/>
            </p:nvCxnSpPr>
            <p:spPr>
              <a:xfrm flipH="1">
                <a:off x="4490215" y="3622919"/>
                <a:ext cx="11166" cy="43167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Přímá spojnice se šipkou 14">
                <a:extLst>
                  <a:ext uri="{FF2B5EF4-FFF2-40B4-BE49-F238E27FC236}">
                    <a16:creationId xmlns:a16="http://schemas.microsoft.com/office/drawing/2014/main" id="{ECA98651-028E-4C97-B8F2-4E2841B7D744}"/>
                  </a:ext>
                </a:extLst>
              </p:cNvPr>
              <p:cNvCxnSpPr/>
              <p:nvPr/>
            </p:nvCxnSpPr>
            <p:spPr>
              <a:xfrm flipV="1">
                <a:off x="4881875" y="3610557"/>
                <a:ext cx="0" cy="43059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492DEEC0-03E7-429F-9223-D05C2284801A}"/>
                  </a:ext>
                </a:extLst>
              </p:cNvPr>
              <p:cNvSpPr txBox="1"/>
              <p:nvPr/>
            </p:nvSpPr>
            <p:spPr>
              <a:xfrm>
                <a:off x="4695439" y="3991028"/>
                <a:ext cx="6508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/>
                  <a:t>Cl</a:t>
                </a:r>
                <a:r>
                  <a:rPr lang="cs-CZ" baseline="30000" dirty="0"/>
                  <a:t>-</a:t>
                </a:r>
              </a:p>
            </p:txBody>
          </p:sp>
        </p:grpSp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54BD61C8-25A8-46AB-9DBF-3071EFEC2175}"/>
                </a:ext>
              </a:extLst>
            </p:cNvPr>
            <p:cNvSpPr txBox="1"/>
            <p:nvPr/>
          </p:nvSpPr>
          <p:spPr>
            <a:xfrm>
              <a:off x="220962" y="2061225"/>
              <a:ext cx="6508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CO</a:t>
              </a:r>
              <a:r>
                <a:rPr lang="cs-CZ" baseline="-25000" dirty="0"/>
                <a:t>2</a:t>
              </a:r>
            </a:p>
          </p:txBody>
        </p:sp>
        <p:cxnSp>
          <p:nvCxnSpPr>
            <p:cNvPr id="10" name="Přímá spojnice se šipkou 9">
              <a:extLst>
                <a:ext uri="{FF2B5EF4-FFF2-40B4-BE49-F238E27FC236}">
                  <a16:creationId xmlns:a16="http://schemas.microsoft.com/office/drawing/2014/main" id="{FBF03B3B-F1E8-476A-9FBE-91E7AA03C606}"/>
                </a:ext>
              </a:extLst>
            </p:cNvPr>
            <p:cNvCxnSpPr/>
            <p:nvPr/>
          </p:nvCxnSpPr>
          <p:spPr>
            <a:xfrm flipH="1">
              <a:off x="467544" y="2356139"/>
              <a:ext cx="11166" cy="46280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Skupina 24">
            <a:extLst>
              <a:ext uri="{FF2B5EF4-FFF2-40B4-BE49-F238E27FC236}">
                <a16:creationId xmlns:a16="http://schemas.microsoft.com/office/drawing/2014/main" id="{9BBED317-4410-4048-804C-F56AC37E01AC}"/>
              </a:ext>
            </a:extLst>
          </p:cNvPr>
          <p:cNvGrpSpPr/>
          <p:nvPr/>
        </p:nvGrpSpPr>
        <p:grpSpPr>
          <a:xfrm>
            <a:off x="4896649" y="3446623"/>
            <a:ext cx="6582209" cy="2545371"/>
            <a:chOff x="1905573" y="1929339"/>
            <a:chExt cx="4669989" cy="2261241"/>
          </a:xfrm>
        </p:grpSpPr>
        <p:sp>
          <p:nvSpPr>
            <p:cNvPr id="26" name="Ovál 2">
              <a:extLst>
                <a:ext uri="{FF2B5EF4-FFF2-40B4-BE49-F238E27FC236}">
                  <a16:creationId xmlns:a16="http://schemas.microsoft.com/office/drawing/2014/main" id="{6A03B31B-FEB6-4B0F-8AF6-8B6EF1E23A82}"/>
                </a:ext>
              </a:extLst>
            </p:cNvPr>
            <p:cNvSpPr/>
            <p:nvPr/>
          </p:nvSpPr>
          <p:spPr>
            <a:xfrm>
              <a:off x="1905573" y="2636912"/>
              <a:ext cx="4570028" cy="1030761"/>
            </a:xfrm>
            <a:custGeom>
              <a:avLst/>
              <a:gdLst>
                <a:gd name="connsiteX0" fmla="*/ 0 w 4536504"/>
                <a:gd name="connsiteY0" fmla="*/ 792088 h 1584176"/>
                <a:gd name="connsiteX1" fmla="*/ 2268252 w 4536504"/>
                <a:gd name="connsiteY1" fmla="*/ 0 h 1584176"/>
                <a:gd name="connsiteX2" fmla="*/ 4536504 w 4536504"/>
                <a:gd name="connsiteY2" fmla="*/ 792088 h 1584176"/>
                <a:gd name="connsiteX3" fmla="*/ 2268252 w 4536504"/>
                <a:gd name="connsiteY3" fmla="*/ 1584176 h 1584176"/>
                <a:gd name="connsiteX4" fmla="*/ 0 w 4536504"/>
                <a:gd name="connsiteY4" fmla="*/ 792088 h 1584176"/>
                <a:gd name="connsiteX0" fmla="*/ 36818 w 4573322"/>
                <a:gd name="connsiteY0" fmla="*/ 792088 h 1626476"/>
                <a:gd name="connsiteX1" fmla="*/ 2305070 w 4573322"/>
                <a:gd name="connsiteY1" fmla="*/ 0 h 1626476"/>
                <a:gd name="connsiteX2" fmla="*/ 4573322 w 4573322"/>
                <a:gd name="connsiteY2" fmla="*/ 792088 h 1626476"/>
                <a:gd name="connsiteX3" fmla="*/ 2305070 w 4573322"/>
                <a:gd name="connsiteY3" fmla="*/ 1584176 h 1626476"/>
                <a:gd name="connsiteX4" fmla="*/ 999384 w 4573322"/>
                <a:gd name="connsiteY4" fmla="*/ 1441831 h 1626476"/>
                <a:gd name="connsiteX5" fmla="*/ 36818 w 4573322"/>
                <a:gd name="connsiteY5" fmla="*/ 792088 h 1626476"/>
                <a:gd name="connsiteX0" fmla="*/ 36818 w 4594540"/>
                <a:gd name="connsiteY0" fmla="*/ 792088 h 1586276"/>
                <a:gd name="connsiteX1" fmla="*/ 2305070 w 4594540"/>
                <a:gd name="connsiteY1" fmla="*/ 0 h 1586276"/>
                <a:gd name="connsiteX2" fmla="*/ 4573322 w 4594540"/>
                <a:gd name="connsiteY2" fmla="*/ 792088 h 1586276"/>
                <a:gd name="connsiteX3" fmla="*/ 3376824 w 4594540"/>
                <a:gd name="connsiteY3" fmla="*/ 1383641 h 1586276"/>
                <a:gd name="connsiteX4" fmla="*/ 2305070 w 4594540"/>
                <a:gd name="connsiteY4" fmla="*/ 1584176 h 1586276"/>
                <a:gd name="connsiteX5" fmla="*/ 999384 w 4594540"/>
                <a:gd name="connsiteY5" fmla="*/ 1441831 h 1586276"/>
                <a:gd name="connsiteX6" fmla="*/ 36818 w 4594540"/>
                <a:gd name="connsiteY6" fmla="*/ 792088 h 1586276"/>
                <a:gd name="connsiteX0" fmla="*/ 36818 w 4594540"/>
                <a:gd name="connsiteY0" fmla="*/ 792088 h 1464186"/>
                <a:gd name="connsiteX1" fmla="*/ 2305070 w 4594540"/>
                <a:gd name="connsiteY1" fmla="*/ 0 h 1464186"/>
                <a:gd name="connsiteX2" fmla="*/ 4573322 w 4594540"/>
                <a:gd name="connsiteY2" fmla="*/ 792088 h 1464186"/>
                <a:gd name="connsiteX3" fmla="*/ 3376824 w 4594540"/>
                <a:gd name="connsiteY3" fmla="*/ 1383641 h 1464186"/>
                <a:gd name="connsiteX4" fmla="*/ 2255194 w 4594540"/>
                <a:gd name="connsiteY4" fmla="*/ 1068787 h 1464186"/>
                <a:gd name="connsiteX5" fmla="*/ 999384 w 4594540"/>
                <a:gd name="connsiteY5" fmla="*/ 1441831 h 1464186"/>
                <a:gd name="connsiteX6" fmla="*/ 36818 w 4594540"/>
                <a:gd name="connsiteY6" fmla="*/ 792088 h 1464186"/>
                <a:gd name="connsiteX0" fmla="*/ 36818 w 4594540"/>
                <a:gd name="connsiteY0" fmla="*/ 792088 h 1409029"/>
                <a:gd name="connsiteX1" fmla="*/ 2305070 w 4594540"/>
                <a:gd name="connsiteY1" fmla="*/ 0 h 1409029"/>
                <a:gd name="connsiteX2" fmla="*/ 4573322 w 4594540"/>
                <a:gd name="connsiteY2" fmla="*/ 792088 h 1409029"/>
                <a:gd name="connsiteX3" fmla="*/ 3376824 w 4594540"/>
                <a:gd name="connsiteY3" fmla="*/ 1383641 h 1409029"/>
                <a:gd name="connsiteX4" fmla="*/ 2255194 w 4594540"/>
                <a:gd name="connsiteY4" fmla="*/ 1068787 h 1409029"/>
                <a:gd name="connsiteX5" fmla="*/ 999384 w 4594540"/>
                <a:gd name="connsiteY5" fmla="*/ 1250638 h 1409029"/>
                <a:gd name="connsiteX6" fmla="*/ 36818 w 4594540"/>
                <a:gd name="connsiteY6" fmla="*/ 792088 h 1409029"/>
                <a:gd name="connsiteX0" fmla="*/ 36818 w 4594540"/>
                <a:gd name="connsiteY0" fmla="*/ 792088 h 1409029"/>
                <a:gd name="connsiteX1" fmla="*/ 2305070 w 4594540"/>
                <a:gd name="connsiteY1" fmla="*/ 0 h 1409029"/>
                <a:gd name="connsiteX2" fmla="*/ 4573322 w 4594540"/>
                <a:gd name="connsiteY2" fmla="*/ 792088 h 1409029"/>
                <a:gd name="connsiteX3" fmla="*/ 3376824 w 4594540"/>
                <a:gd name="connsiteY3" fmla="*/ 1383641 h 1409029"/>
                <a:gd name="connsiteX4" fmla="*/ 2255194 w 4594540"/>
                <a:gd name="connsiteY4" fmla="*/ 1068787 h 1409029"/>
                <a:gd name="connsiteX5" fmla="*/ 999384 w 4594540"/>
                <a:gd name="connsiteY5" fmla="*/ 1250638 h 1409029"/>
                <a:gd name="connsiteX6" fmla="*/ 36818 w 4594540"/>
                <a:gd name="connsiteY6" fmla="*/ 792088 h 1409029"/>
                <a:gd name="connsiteX0" fmla="*/ 38689 w 4596411"/>
                <a:gd name="connsiteY0" fmla="*/ 792088 h 1409029"/>
                <a:gd name="connsiteX1" fmla="*/ 2306941 w 4596411"/>
                <a:gd name="connsiteY1" fmla="*/ 0 h 1409029"/>
                <a:gd name="connsiteX2" fmla="*/ 4575193 w 4596411"/>
                <a:gd name="connsiteY2" fmla="*/ 792088 h 1409029"/>
                <a:gd name="connsiteX3" fmla="*/ 3378695 w 4596411"/>
                <a:gd name="connsiteY3" fmla="*/ 1383641 h 1409029"/>
                <a:gd name="connsiteX4" fmla="*/ 2257065 w 4596411"/>
                <a:gd name="connsiteY4" fmla="*/ 1068787 h 1409029"/>
                <a:gd name="connsiteX5" fmla="*/ 1001255 w 4596411"/>
                <a:gd name="connsiteY5" fmla="*/ 1250638 h 1409029"/>
                <a:gd name="connsiteX6" fmla="*/ 38689 w 4596411"/>
                <a:gd name="connsiteY6" fmla="*/ 792088 h 1409029"/>
                <a:gd name="connsiteX0" fmla="*/ 38689 w 4596411"/>
                <a:gd name="connsiteY0" fmla="*/ 792088 h 1409029"/>
                <a:gd name="connsiteX1" fmla="*/ 2306941 w 4596411"/>
                <a:gd name="connsiteY1" fmla="*/ 0 h 1409029"/>
                <a:gd name="connsiteX2" fmla="*/ 4575193 w 4596411"/>
                <a:gd name="connsiteY2" fmla="*/ 792088 h 1409029"/>
                <a:gd name="connsiteX3" fmla="*/ 3378695 w 4596411"/>
                <a:gd name="connsiteY3" fmla="*/ 1383641 h 1409029"/>
                <a:gd name="connsiteX4" fmla="*/ 2257065 w 4596411"/>
                <a:gd name="connsiteY4" fmla="*/ 1068787 h 1409029"/>
                <a:gd name="connsiteX5" fmla="*/ 1001255 w 4596411"/>
                <a:gd name="connsiteY5" fmla="*/ 1250638 h 1409029"/>
                <a:gd name="connsiteX6" fmla="*/ 38689 w 4596411"/>
                <a:gd name="connsiteY6" fmla="*/ 792088 h 1409029"/>
                <a:gd name="connsiteX0" fmla="*/ 38689 w 4596411"/>
                <a:gd name="connsiteY0" fmla="*/ 792088 h 1383641"/>
                <a:gd name="connsiteX1" fmla="*/ 2306941 w 4596411"/>
                <a:gd name="connsiteY1" fmla="*/ 0 h 1383641"/>
                <a:gd name="connsiteX2" fmla="*/ 4575193 w 4596411"/>
                <a:gd name="connsiteY2" fmla="*/ 792088 h 1383641"/>
                <a:gd name="connsiteX3" fmla="*/ 3378695 w 4596411"/>
                <a:gd name="connsiteY3" fmla="*/ 1383641 h 1383641"/>
                <a:gd name="connsiteX4" fmla="*/ 2257065 w 4596411"/>
                <a:gd name="connsiteY4" fmla="*/ 1068787 h 1383641"/>
                <a:gd name="connsiteX5" fmla="*/ 1001255 w 4596411"/>
                <a:gd name="connsiteY5" fmla="*/ 1250638 h 1383641"/>
                <a:gd name="connsiteX6" fmla="*/ 38689 w 4596411"/>
                <a:gd name="connsiteY6" fmla="*/ 792088 h 1383641"/>
                <a:gd name="connsiteX0" fmla="*/ 38689 w 4596411"/>
                <a:gd name="connsiteY0" fmla="*/ 792088 h 1325452"/>
                <a:gd name="connsiteX1" fmla="*/ 2306941 w 4596411"/>
                <a:gd name="connsiteY1" fmla="*/ 0 h 1325452"/>
                <a:gd name="connsiteX2" fmla="*/ 4575193 w 4596411"/>
                <a:gd name="connsiteY2" fmla="*/ 792088 h 1325452"/>
                <a:gd name="connsiteX3" fmla="*/ 3378695 w 4596411"/>
                <a:gd name="connsiteY3" fmla="*/ 1325452 h 1325452"/>
                <a:gd name="connsiteX4" fmla="*/ 2257065 w 4596411"/>
                <a:gd name="connsiteY4" fmla="*/ 1068787 h 1325452"/>
                <a:gd name="connsiteX5" fmla="*/ 1001255 w 4596411"/>
                <a:gd name="connsiteY5" fmla="*/ 1250638 h 1325452"/>
                <a:gd name="connsiteX6" fmla="*/ 38689 w 4596411"/>
                <a:gd name="connsiteY6" fmla="*/ 792088 h 1325452"/>
                <a:gd name="connsiteX0" fmla="*/ 38689 w 4604879"/>
                <a:gd name="connsiteY0" fmla="*/ 792088 h 1325452"/>
                <a:gd name="connsiteX1" fmla="*/ 2306941 w 4604879"/>
                <a:gd name="connsiteY1" fmla="*/ 0 h 1325452"/>
                <a:gd name="connsiteX2" fmla="*/ 4575193 w 4604879"/>
                <a:gd name="connsiteY2" fmla="*/ 792088 h 1325452"/>
                <a:gd name="connsiteX3" fmla="*/ 3378695 w 4604879"/>
                <a:gd name="connsiteY3" fmla="*/ 1325452 h 1325452"/>
                <a:gd name="connsiteX4" fmla="*/ 2257065 w 4604879"/>
                <a:gd name="connsiteY4" fmla="*/ 1068787 h 1325452"/>
                <a:gd name="connsiteX5" fmla="*/ 1001255 w 4604879"/>
                <a:gd name="connsiteY5" fmla="*/ 1250638 h 1325452"/>
                <a:gd name="connsiteX6" fmla="*/ 38689 w 4604879"/>
                <a:gd name="connsiteY6" fmla="*/ 792088 h 1325452"/>
                <a:gd name="connsiteX0" fmla="*/ 38689 w 4605786"/>
                <a:gd name="connsiteY0" fmla="*/ 792088 h 1275575"/>
                <a:gd name="connsiteX1" fmla="*/ 2306941 w 4605786"/>
                <a:gd name="connsiteY1" fmla="*/ 0 h 1275575"/>
                <a:gd name="connsiteX2" fmla="*/ 4575193 w 4605786"/>
                <a:gd name="connsiteY2" fmla="*/ 792088 h 1275575"/>
                <a:gd name="connsiteX3" fmla="*/ 3403633 w 4605786"/>
                <a:gd name="connsiteY3" fmla="*/ 1275575 h 1275575"/>
                <a:gd name="connsiteX4" fmla="*/ 2257065 w 4605786"/>
                <a:gd name="connsiteY4" fmla="*/ 1068787 h 1275575"/>
                <a:gd name="connsiteX5" fmla="*/ 1001255 w 4605786"/>
                <a:gd name="connsiteY5" fmla="*/ 1250638 h 1275575"/>
                <a:gd name="connsiteX6" fmla="*/ 38689 w 4605786"/>
                <a:gd name="connsiteY6" fmla="*/ 792088 h 1275575"/>
                <a:gd name="connsiteX0" fmla="*/ 38689 w 4605786"/>
                <a:gd name="connsiteY0" fmla="*/ 792088 h 1275575"/>
                <a:gd name="connsiteX1" fmla="*/ 2306941 w 4605786"/>
                <a:gd name="connsiteY1" fmla="*/ 0 h 1275575"/>
                <a:gd name="connsiteX2" fmla="*/ 4575193 w 4605786"/>
                <a:gd name="connsiteY2" fmla="*/ 792088 h 1275575"/>
                <a:gd name="connsiteX3" fmla="*/ 3403633 w 4605786"/>
                <a:gd name="connsiteY3" fmla="*/ 1275575 h 1275575"/>
                <a:gd name="connsiteX4" fmla="*/ 2257065 w 4605786"/>
                <a:gd name="connsiteY4" fmla="*/ 1068787 h 1275575"/>
                <a:gd name="connsiteX5" fmla="*/ 1001255 w 4605786"/>
                <a:gd name="connsiteY5" fmla="*/ 1250638 h 1275575"/>
                <a:gd name="connsiteX6" fmla="*/ 38689 w 4605786"/>
                <a:gd name="connsiteY6" fmla="*/ 792088 h 1275575"/>
                <a:gd name="connsiteX0" fmla="*/ 38689 w 4605491"/>
                <a:gd name="connsiteY0" fmla="*/ 792088 h 1275575"/>
                <a:gd name="connsiteX1" fmla="*/ 2306941 w 4605491"/>
                <a:gd name="connsiteY1" fmla="*/ 0 h 1275575"/>
                <a:gd name="connsiteX2" fmla="*/ 4575193 w 4605491"/>
                <a:gd name="connsiteY2" fmla="*/ 792088 h 1275575"/>
                <a:gd name="connsiteX3" fmla="*/ 3403633 w 4605491"/>
                <a:gd name="connsiteY3" fmla="*/ 1275575 h 1275575"/>
                <a:gd name="connsiteX4" fmla="*/ 2257065 w 4605491"/>
                <a:gd name="connsiteY4" fmla="*/ 1068787 h 1275575"/>
                <a:gd name="connsiteX5" fmla="*/ 1001255 w 4605491"/>
                <a:gd name="connsiteY5" fmla="*/ 1250638 h 1275575"/>
                <a:gd name="connsiteX6" fmla="*/ 38689 w 4605491"/>
                <a:gd name="connsiteY6" fmla="*/ 792088 h 1275575"/>
                <a:gd name="connsiteX0" fmla="*/ 38689 w 4606114"/>
                <a:gd name="connsiteY0" fmla="*/ 792088 h 1250638"/>
                <a:gd name="connsiteX1" fmla="*/ 2306941 w 4606114"/>
                <a:gd name="connsiteY1" fmla="*/ 0 h 1250638"/>
                <a:gd name="connsiteX2" fmla="*/ 4575193 w 4606114"/>
                <a:gd name="connsiteY2" fmla="*/ 792088 h 1250638"/>
                <a:gd name="connsiteX3" fmla="*/ 3420258 w 4606114"/>
                <a:gd name="connsiteY3" fmla="*/ 1242324 h 1250638"/>
                <a:gd name="connsiteX4" fmla="*/ 2257065 w 4606114"/>
                <a:gd name="connsiteY4" fmla="*/ 1068787 h 1250638"/>
                <a:gd name="connsiteX5" fmla="*/ 1001255 w 4606114"/>
                <a:gd name="connsiteY5" fmla="*/ 1250638 h 1250638"/>
                <a:gd name="connsiteX6" fmla="*/ 38689 w 4606114"/>
                <a:gd name="connsiteY6" fmla="*/ 792088 h 1250638"/>
                <a:gd name="connsiteX0" fmla="*/ 38689 w 4606421"/>
                <a:gd name="connsiteY0" fmla="*/ 792088 h 1250638"/>
                <a:gd name="connsiteX1" fmla="*/ 2306941 w 4606421"/>
                <a:gd name="connsiteY1" fmla="*/ 0 h 1250638"/>
                <a:gd name="connsiteX2" fmla="*/ 4575193 w 4606421"/>
                <a:gd name="connsiteY2" fmla="*/ 792088 h 1250638"/>
                <a:gd name="connsiteX3" fmla="*/ 3420258 w 4606421"/>
                <a:gd name="connsiteY3" fmla="*/ 1242324 h 1250638"/>
                <a:gd name="connsiteX4" fmla="*/ 2257065 w 4606421"/>
                <a:gd name="connsiteY4" fmla="*/ 1068787 h 1250638"/>
                <a:gd name="connsiteX5" fmla="*/ 1001255 w 4606421"/>
                <a:gd name="connsiteY5" fmla="*/ 1250638 h 1250638"/>
                <a:gd name="connsiteX6" fmla="*/ 38689 w 4606421"/>
                <a:gd name="connsiteY6" fmla="*/ 792088 h 1250638"/>
                <a:gd name="connsiteX0" fmla="*/ 38689 w 4606421"/>
                <a:gd name="connsiteY0" fmla="*/ 792088 h 1250638"/>
                <a:gd name="connsiteX1" fmla="*/ 2306941 w 4606421"/>
                <a:gd name="connsiteY1" fmla="*/ 0 h 1250638"/>
                <a:gd name="connsiteX2" fmla="*/ 4575193 w 4606421"/>
                <a:gd name="connsiteY2" fmla="*/ 792088 h 1250638"/>
                <a:gd name="connsiteX3" fmla="*/ 3420258 w 4606421"/>
                <a:gd name="connsiteY3" fmla="*/ 1242324 h 1250638"/>
                <a:gd name="connsiteX4" fmla="*/ 2257065 w 4606421"/>
                <a:gd name="connsiteY4" fmla="*/ 1068787 h 1250638"/>
                <a:gd name="connsiteX5" fmla="*/ 1001255 w 4606421"/>
                <a:gd name="connsiteY5" fmla="*/ 1250638 h 1250638"/>
                <a:gd name="connsiteX6" fmla="*/ 38689 w 4606421"/>
                <a:gd name="connsiteY6" fmla="*/ 792088 h 1250638"/>
                <a:gd name="connsiteX0" fmla="*/ 44646 w 4612378"/>
                <a:gd name="connsiteY0" fmla="*/ 792088 h 1250638"/>
                <a:gd name="connsiteX1" fmla="*/ 2312898 w 4612378"/>
                <a:gd name="connsiteY1" fmla="*/ 0 h 1250638"/>
                <a:gd name="connsiteX2" fmla="*/ 4581150 w 4612378"/>
                <a:gd name="connsiteY2" fmla="*/ 792088 h 1250638"/>
                <a:gd name="connsiteX3" fmla="*/ 3426215 w 4612378"/>
                <a:gd name="connsiteY3" fmla="*/ 1242324 h 1250638"/>
                <a:gd name="connsiteX4" fmla="*/ 2263022 w 4612378"/>
                <a:gd name="connsiteY4" fmla="*/ 1068787 h 1250638"/>
                <a:gd name="connsiteX5" fmla="*/ 1007212 w 4612378"/>
                <a:gd name="connsiteY5" fmla="*/ 1250638 h 1250638"/>
                <a:gd name="connsiteX6" fmla="*/ 44646 w 4612378"/>
                <a:gd name="connsiteY6" fmla="*/ 792088 h 1250638"/>
                <a:gd name="connsiteX0" fmla="*/ 45508 w 4613240"/>
                <a:gd name="connsiteY0" fmla="*/ 792088 h 1250638"/>
                <a:gd name="connsiteX1" fmla="*/ 2313760 w 4613240"/>
                <a:gd name="connsiteY1" fmla="*/ 0 h 1250638"/>
                <a:gd name="connsiteX2" fmla="*/ 4582012 w 4613240"/>
                <a:gd name="connsiteY2" fmla="*/ 792088 h 1250638"/>
                <a:gd name="connsiteX3" fmla="*/ 3427077 w 4613240"/>
                <a:gd name="connsiteY3" fmla="*/ 1242324 h 1250638"/>
                <a:gd name="connsiteX4" fmla="*/ 2263884 w 4613240"/>
                <a:gd name="connsiteY4" fmla="*/ 1068787 h 1250638"/>
                <a:gd name="connsiteX5" fmla="*/ 1008074 w 4613240"/>
                <a:gd name="connsiteY5" fmla="*/ 1250638 h 1250638"/>
                <a:gd name="connsiteX6" fmla="*/ 45508 w 4613240"/>
                <a:gd name="connsiteY6" fmla="*/ 792088 h 1250638"/>
                <a:gd name="connsiteX0" fmla="*/ 45508 w 4613240"/>
                <a:gd name="connsiteY0" fmla="*/ 792088 h 1250638"/>
                <a:gd name="connsiteX1" fmla="*/ 2313760 w 4613240"/>
                <a:gd name="connsiteY1" fmla="*/ 0 h 1250638"/>
                <a:gd name="connsiteX2" fmla="*/ 4582012 w 4613240"/>
                <a:gd name="connsiteY2" fmla="*/ 792088 h 1250638"/>
                <a:gd name="connsiteX3" fmla="*/ 3427077 w 4613240"/>
                <a:gd name="connsiteY3" fmla="*/ 1242324 h 1250638"/>
                <a:gd name="connsiteX4" fmla="*/ 2263884 w 4613240"/>
                <a:gd name="connsiteY4" fmla="*/ 1068787 h 1250638"/>
                <a:gd name="connsiteX5" fmla="*/ 1008074 w 4613240"/>
                <a:gd name="connsiteY5" fmla="*/ 1250638 h 1250638"/>
                <a:gd name="connsiteX6" fmla="*/ 45508 w 4613240"/>
                <a:gd name="connsiteY6" fmla="*/ 792088 h 1250638"/>
                <a:gd name="connsiteX0" fmla="*/ 45508 w 4613240"/>
                <a:gd name="connsiteY0" fmla="*/ 821351 h 1279901"/>
                <a:gd name="connsiteX1" fmla="*/ 1024699 w 4613240"/>
                <a:gd name="connsiteY1" fmla="*/ 232499 h 1279901"/>
                <a:gd name="connsiteX2" fmla="*/ 2313760 w 4613240"/>
                <a:gd name="connsiteY2" fmla="*/ 29263 h 1279901"/>
                <a:gd name="connsiteX3" fmla="*/ 4582012 w 4613240"/>
                <a:gd name="connsiteY3" fmla="*/ 821351 h 1279901"/>
                <a:gd name="connsiteX4" fmla="*/ 3427077 w 4613240"/>
                <a:gd name="connsiteY4" fmla="*/ 1271587 h 1279901"/>
                <a:gd name="connsiteX5" fmla="*/ 2263884 w 4613240"/>
                <a:gd name="connsiteY5" fmla="*/ 1098050 h 1279901"/>
                <a:gd name="connsiteX6" fmla="*/ 1008074 w 4613240"/>
                <a:gd name="connsiteY6" fmla="*/ 1279901 h 1279901"/>
                <a:gd name="connsiteX7" fmla="*/ 45508 w 4613240"/>
                <a:gd name="connsiteY7" fmla="*/ 821351 h 1279901"/>
                <a:gd name="connsiteX0" fmla="*/ 45508 w 4582081"/>
                <a:gd name="connsiteY0" fmla="*/ 793562 h 1252112"/>
                <a:gd name="connsiteX1" fmla="*/ 1024699 w 4582081"/>
                <a:gd name="connsiteY1" fmla="*/ 204710 h 1252112"/>
                <a:gd name="connsiteX2" fmla="*/ 2313760 w 4582081"/>
                <a:gd name="connsiteY2" fmla="*/ 1474 h 1252112"/>
                <a:gd name="connsiteX3" fmla="*/ 3476954 w 4582081"/>
                <a:gd name="connsiteY3" fmla="*/ 287838 h 1252112"/>
                <a:gd name="connsiteX4" fmla="*/ 4582012 w 4582081"/>
                <a:gd name="connsiteY4" fmla="*/ 793562 h 1252112"/>
                <a:gd name="connsiteX5" fmla="*/ 3427077 w 4582081"/>
                <a:gd name="connsiteY5" fmla="*/ 1243798 h 1252112"/>
                <a:gd name="connsiteX6" fmla="*/ 2263884 w 4582081"/>
                <a:gd name="connsiteY6" fmla="*/ 1070261 h 1252112"/>
                <a:gd name="connsiteX7" fmla="*/ 1008074 w 4582081"/>
                <a:gd name="connsiteY7" fmla="*/ 1252112 h 1252112"/>
                <a:gd name="connsiteX8" fmla="*/ 45508 w 4582081"/>
                <a:gd name="connsiteY8" fmla="*/ 793562 h 1252112"/>
                <a:gd name="connsiteX0" fmla="*/ 45508 w 4582090"/>
                <a:gd name="connsiteY0" fmla="*/ 792184 h 1250734"/>
                <a:gd name="connsiteX1" fmla="*/ 1024699 w 4582090"/>
                <a:gd name="connsiteY1" fmla="*/ 203332 h 1250734"/>
                <a:gd name="connsiteX2" fmla="*/ 2313760 w 4582090"/>
                <a:gd name="connsiteY2" fmla="*/ 96 h 1250734"/>
                <a:gd name="connsiteX3" fmla="*/ 3560082 w 4582090"/>
                <a:gd name="connsiteY3" fmla="*/ 186707 h 1250734"/>
                <a:gd name="connsiteX4" fmla="*/ 4582012 w 4582090"/>
                <a:gd name="connsiteY4" fmla="*/ 792184 h 1250734"/>
                <a:gd name="connsiteX5" fmla="*/ 3427077 w 4582090"/>
                <a:gd name="connsiteY5" fmla="*/ 1242420 h 1250734"/>
                <a:gd name="connsiteX6" fmla="*/ 2263884 w 4582090"/>
                <a:gd name="connsiteY6" fmla="*/ 1068883 h 1250734"/>
                <a:gd name="connsiteX7" fmla="*/ 1008074 w 4582090"/>
                <a:gd name="connsiteY7" fmla="*/ 1250734 h 1250734"/>
                <a:gd name="connsiteX8" fmla="*/ 45508 w 4582090"/>
                <a:gd name="connsiteY8" fmla="*/ 792184 h 1250734"/>
                <a:gd name="connsiteX0" fmla="*/ 45508 w 4582090"/>
                <a:gd name="connsiteY0" fmla="*/ 633635 h 1092185"/>
                <a:gd name="connsiteX1" fmla="*/ 1024699 w 4582090"/>
                <a:gd name="connsiteY1" fmla="*/ 44783 h 1092185"/>
                <a:gd name="connsiteX2" fmla="*/ 2297134 w 4582090"/>
                <a:gd name="connsiteY2" fmla="*/ 273809 h 1092185"/>
                <a:gd name="connsiteX3" fmla="*/ 3560082 w 4582090"/>
                <a:gd name="connsiteY3" fmla="*/ 28158 h 1092185"/>
                <a:gd name="connsiteX4" fmla="*/ 4582012 w 4582090"/>
                <a:gd name="connsiteY4" fmla="*/ 633635 h 1092185"/>
                <a:gd name="connsiteX5" fmla="*/ 3427077 w 4582090"/>
                <a:gd name="connsiteY5" fmla="*/ 1083871 h 1092185"/>
                <a:gd name="connsiteX6" fmla="*/ 2263884 w 4582090"/>
                <a:gd name="connsiteY6" fmla="*/ 910334 h 1092185"/>
                <a:gd name="connsiteX7" fmla="*/ 1008074 w 4582090"/>
                <a:gd name="connsiteY7" fmla="*/ 1092185 h 1092185"/>
                <a:gd name="connsiteX8" fmla="*/ 45508 w 4582090"/>
                <a:gd name="connsiteY8" fmla="*/ 633635 h 1092185"/>
                <a:gd name="connsiteX0" fmla="*/ 45508 w 4582090"/>
                <a:gd name="connsiteY0" fmla="*/ 618482 h 1077032"/>
                <a:gd name="connsiteX1" fmla="*/ 1024699 w 4582090"/>
                <a:gd name="connsiteY1" fmla="*/ 29630 h 1077032"/>
                <a:gd name="connsiteX2" fmla="*/ 2297134 w 4582090"/>
                <a:gd name="connsiteY2" fmla="*/ 258656 h 1077032"/>
                <a:gd name="connsiteX3" fmla="*/ 3560082 w 4582090"/>
                <a:gd name="connsiteY3" fmla="*/ 87820 h 1077032"/>
                <a:gd name="connsiteX4" fmla="*/ 4582012 w 4582090"/>
                <a:gd name="connsiteY4" fmla="*/ 618482 h 1077032"/>
                <a:gd name="connsiteX5" fmla="*/ 3427077 w 4582090"/>
                <a:gd name="connsiteY5" fmla="*/ 1068718 h 1077032"/>
                <a:gd name="connsiteX6" fmla="*/ 2263884 w 4582090"/>
                <a:gd name="connsiteY6" fmla="*/ 895181 h 1077032"/>
                <a:gd name="connsiteX7" fmla="*/ 1008074 w 4582090"/>
                <a:gd name="connsiteY7" fmla="*/ 1077032 h 1077032"/>
                <a:gd name="connsiteX8" fmla="*/ 45508 w 4582090"/>
                <a:gd name="connsiteY8" fmla="*/ 618482 h 1077032"/>
                <a:gd name="connsiteX0" fmla="*/ 45508 w 4582152"/>
                <a:gd name="connsiteY0" fmla="*/ 618482 h 1077032"/>
                <a:gd name="connsiteX1" fmla="*/ 1024699 w 4582152"/>
                <a:gd name="connsiteY1" fmla="*/ 29630 h 1077032"/>
                <a:gd name="connsiteX2" fmla="*/ 2297134 w 4582152"/>
                <a:gd name="connsiteY2" fmla="*/ 258656 h 1077032"/>
                <a:gd name="connsiteX3" fmla="*/ 3560082 w 4582152"/>
                <a:gd name="connsiteY3" fmla="*/ 87820 h 1077032"/>
                <a:gd name="connsiteX4" fmla="*/ 4582012 w 4582152"/>
                <a:gd name="connsiteY4" fmla="*/ 618482 h 1077032"/>
                <a:gd name="connsiteX5" fmla="*/ 3427077 w 4582152"/>
                <a:gd name="connsiteY5" fmla="*/ 1068718 h 1077032"/>
                <a:gd name="connsiteX6" fmla="*/ 2263884 w 4582152"/>
                <a:gd name="connsiteY6" fmla="*/ 895181 h 1077032"/>
                <a:gd name="connsiteX7" fmla="*/ 1008074 w 4582152"/>
                <a:gd name="connsiteY7" fmla="*/ 1077032 h 1077032"/>
                <a:gd name="connsiteX8" fmla="*/ 45508 w 4582152"/>
                <a:gd name="connsiteY8" fmla="*/ 618482 h 1077032"/>
                <a:gd name="connsiteX0" fmla="*/ 45508 w 4582182"/>
                <a:gd name="connsiteY0" fmla="*/ 618309 h 1076859"/>
                <a:gd name="connsiteX1" fmla="*/ 1024699 w 4582182"/>
                <a:gd name="connsiteY1" fmla="*/ 29457 h 1076859"/>
                <a:gd name="connsiteX2" fmla="*/ 2297134 w 4582182"/>
                <a:gd name="connsiteY2" fmla="*/ 258483 h 1076859"/>
                <a:gd name="connsiteX3" fmla="*/ 3626583 w 4582182"/>
                <a:gd name="connsiteY3" fmla="*/ 71021 h 1076859"/>
                <a:gd name="connsiteX4" fmla="*/ 4582012 w 4582182"/>
                <a:gd name="connsiteY4" fmla="*/ 618309 h 1076859"/>
                <a:gd name="connsiteX5" fmla="*/ 3427077 w 4582182"/>
                <a:gd name="connsiteY5" fmla="*/ 1068545 h 1076859"/>
                <a:gd name="connsiteX6" fmla="*/ 2263884 w 4582182"/>
                <a:gd name="connsiteY6" fmla="*/ 895008 h 1076859"/>
                <a:gd name="connsiteX7" fmla="*/ 1008074 w 4582182"/>
                <a:gd name="connsiteY7" fmla="*/ 1076859 h 1076859"/>
                <a:gd name="connsiteX8" fmla="*/ 45508 w 4582182"/>
                <a:gd name="connsiteY8" fmla="*/ 618309 h 1076859"/>
                <a:gd name="connsiteX0" fmla="*/ 45508 w 4582182"/>
                <a:gd name="connsiteY0" fmla="*/ 618309 h 1076859"/>
                <a:gd name="connsiteX1" fmla="*/ 1024699 w 4582182"/>
                <a:gd name="connsiteY1" fmla="*/ 29457 h 1076859"/>
                <a:gd name="connsiteX2" fmla="*/ 2297134 w 4582182"/>
                <a:gd name="connsiteY2" fmla="*/ 258483 h 1076859"/>
                <a:gd name="connsiteX3" fmla="*/ 3626583 w 4582182"/>
                <a:gd name="connsiteY3" fmla="*/ 71021 h 1076859"/>
                <a:gd name="connsiteX4" fmla="*/ 4582012 w 4582182"/>
                <a:gd name="connsiteY4" fmla="*/ 618309 h 1076859"/>
                <a:gd name="connsiteX5" fmla="*/ 3427077 w 4582182"/>
                <a:gd name="connsiteY5" fmla="*/ 1068545 h 1076859"/>
                <a:gd name="connsiteX6" fmla="*/ 2263884 w 4582182"/>
                <a:gd name="connsiteY6" fmla="*/ 895008 h 1076859"/>
                <a:gd name="connsiteX7" fmla="*/ 1008074 w 4582182"/>
                <a:gd name="connsiteY7" fmla="*/ 1076859 h 1076859"/>
                <a:gd name="connsiteX8" fmla="*/ 45508 w 4582182"/>
                <a:gd name="connsiteY8" fmla="*/ 618309 h 1076859"/>
                <a:gd name="connsiteX0" fmla="*/ 45508 w 4582182"/>
                <a:gd name="connsiteY0" fmla="*/ 618309 h 1076859"/>
                <a:gd name="connsiteX1" fmla="*/ 1024699 w 4582182"/>
                <a:gd name="connsiteY1" fmla="*/ 29457 h 1076859"/>
                <a:gd name="connsiteX2" fmla="*/ 2297134 w 4582182"/>
                <a:gd name="connsiteY2" fmla="*/ 258483 h 1076859"/>
                <a:gd name="connsiteX3" fmla="*/ 3626583 w 4582182"/>
                <a:gd name="connsiteY3" fmla="*/ 71021 h 1076859"/>
                <a:gd name="connsiteX4" fmla="*/ 4582012 w 4582182"/>
                <a:gd name="connsiteY4" fmla="*/ 618309 h 1076859"/>
                <a:gd name="connsiteX5" fmla="*/ 3427077 w 4582182"/>
                <a:gd name="connsiteY5" fmla="*/ 1068545 h 1076859"/>
                <a:gd name="connsiteX6" fmla="*/ 2263884 w 4582182"/>
                <a:gd name="connsiteY6" fmla="*/ 895008 h 1076859"/>
                <a:gd name="connsiteX7" fmla="*/ 1008074 w 4582182"/>
                <a:gd name="connsiteY7" fmla="*/ 1076859 h 1076859"/>
                <a:gd name="connsiteX8" fmla="*/ 45508 w 4582182"/>
                <a:gd name="connsiteY8" fmla="*/ 618309 h 1076859"/>
                <a:gd name="connsiteX0" fmla="*/ 45508 w 4582182"/>
                <a:gd name="connsiteY0" fmla="*/ 588852 h 1047402"/>
                <a:gd name="connsiteX1" fmla="*/ 1024699 w 4582182"/>
                <a:gd name="connsiteY1" fmla="*/ 0 h 1047402"/>
                <a:gd name="connsiteX2" fmla="*/ 2297134 w 4582182"/>
                <a:gd name="connsiteY2" fmla="*/ 229026 h 1047402"/>
                <a:gd name="connsiteX3" fmla="*/ 3626583 w 4582182"/>
                <a:gd name="connsiteY3" fmla="*/ 41564 h 1047402"/>
                <a:gd name="connsiteX4" fmla="*/ 4582012 w 4582182"/>
                <a:gd name="connsiteY4" fmla="*/ 588852 h 1047402"/>
                <a:gd name="connsiteX5" fmla="*/ 3427077 w 4582182"/>
                <a:gd name="connsiteY5" fmla="*/ 1039088 h 1047402"/>
                <a:gd name="connsiteX6" fmla="*/ 2263884 w 4582182"/>
                <a:gd name="connsiteY6" fmla="*/ 865551 h 1047402"/>
                <a:gd name="connsiteX7" fmla="*/ 1008074 w 4582182"/>
                <a:gd name="connsiteY7" fmla="*/ 1047402 h 1047402"/>
                <a:gd name="connsiteX8" fmla="*/ 45508 w 4582182"/>
                <a:gd name="connsiteY8" fmla="*/ 588852 h 1047402"/>
                <a:gd name="connsiteX0" fmla="*/ 43726 w 4613651"/>
                <a:gd name="connsiteY0" fmla="*/ 547289 h 1047402"/>
                <a:gd name="connsiteX1" fmla="*/ 1056168 w 4613651"/>
                <a:gd name="connsiteY1" fmla="*/ 0 h 1047402"/>
                <a:gd name="connsiteX2" fmla="*/ 2328603 w 4613651"/>
                <a:gd name="connsiteY2" fmla="*/ 229026 h 1047402"/>
                <a:gd name="connsiteX3" fmla="*/ 3658052 w 4613651"/>
                <a:gd name="connsiteY3" fmla="*/ 41564 h 1047402"/>
                <a:gd name="connsiteX4" fmla="*/ 4613481 w 4613651"/>
                <a:gd name="connsiteY4" fmla="*/ 588852 h 1047402"/>
                <a:gd name="connsiteX5" fmla="*/ 3458546 w 4613651"/>
                <a:gd name="connsiteY5" fmla="*/ 1039088 h 1047402"/>
                <a:gd name="connsiteX6" fmla="*/ 2295353 w 4613651"/>
                <a:gd name="connsiteY6" fmla="*/ 865551 h 1047402"/>
                <a:gd name="connsiteX7" fmla="*/ 1039543 w 4613651"/>
                <a:gd name="connsiteY7" fmla="*/ 1047402 h 1047402"/>
                <a:gd name="connsiteX8" fmla="*/ 43726 w 4613651"/>
                <a:gd name="connsiteY8" fmla="*/ 547289 h 1047402"/>
                <a:gd name="connsiteX0" fmla="*/ 5242 w 4575167"/>
                <a:gd name="connsiteY0" fmla="*/ 547289 h 1047402"/>
                <a:gd name="connsiteX1" fmla="*/ 1017684 w 4575167"/>
                <a:gd name="connsiteY1" fmla="*/ 0 h 1047402"/>
                <a:gd name="connsiteX2" fmla="*/ 2290119 w 4575167"/>
                <a:gd name="connsiteY2" fmla="*/ 229026 h 1047402"/>
                <a:gd name="connsiteX3" fmla="*/ 3619568 w 4575167"/>
                <a:gd name="connsiteY3" fmla="*/ 41564 h 1047402"/>
                <a:gd name="connsiteX4" fmla="*/ 4574997 w 4575167"/>
                <a:gd name="connsiteY4" fmla="*/ 588852 h 1047402"/>
                <a:gd name="connsiteX5" fmla="*/ 3420062 w 4575167"/>
                <a:gd name="connsiteY5" fmla="*/ 1039088 h 1047402"/>
                <a:gd name="connsiteX6" fmla="*/ 2256869 w 4575167"/>
                <a:gd name="connsiteY6" fmla="*/ 865551 h 1047402"/>
                <a:gd name="connsiteX7" fmla="*/ 1001059 w 4575167"/>
                <a:gd name="connsiteY7" fmla="*/ 1047402 h 1047402"/>
                <a:gd name="connsiteX8" fmla="*/ 5242 w 4575167"/>
                <a:gd name="connsiteY8" fmla="*/ 547289 h 1047402"/>
                <a:gd name="connsiteX0" fmla="*/ 6582 w 4576507"/>
                <a:gd name="connsiteY0" fmla="*/ 547289 h 1047402"/>
                <a:gd name="connsiteX1" fmla="*/ 1019024 w 4576507"/>
                <a:gd name="connsiteY1" fmla="*/ 0 h 1047402"/>
                <a:gd name="connsiteX2" fmla="*/ 2291459 w 4576507"/>
                <a:gd name="connsiteY2" fmla="*/ 229026 h 1047402"/>
                <a:gd name="connsiteX3" fmla="*/ 3620908 w 4576507"/>
                <a:gd name="connsiteY3" fmla="*/ 41564 h 1047402"/>
                <a:gd name="connsiteX4" fmla="*/ 4576337 w 4576507"/>
                <a:gd name="connsiteY4" fmla="*/ 588852 h 1047402"/>
                <a:gd name="connsiteX5" fmla="*/ 3421402 w 4576507"/>
                <a:gd name="connsiteY5" fmla="*/ 1039088 h 1047402"/>
                <a:gd name="connsiteX6" fmla="*/ 2258209 w 4576507"/>
                <a:gd name="connsiteY6" fmla="*/ 865551 h 1047402"/>
                <a:gd name="connsiteX7" fmla="*/ 1002399 w 4576507"/>
                <a:gd name="connsiteY7" fmla="*/ 1047402 h 1047402"/>
                <a:gd name="connsiteX8" fmla="*/ 6582 w 4576507"/>
                <a:gd name="connsiteY8" fmla="*/ 547289 h 1047402"/>
                <a:gd name="connsiteX0" fmla="*/ 0 w 4569925"/>
                <a:gd name="connsiteY0" fmla="*/ 523899 h 1024012"/>
                <a:gd name="connsiteX1" fmla="*/ 995817 w 4569925"/>
                <a:gd name="connsiteY1" fmla="*/ 26486 h 1024012"/>
                <a:gd name="connsiteX2" fmla="*/ 2284877 w 4569925"/>
                <a:gd name="connsiteY2" fmla="*/ 205636 h 1024012"/>
                <a:gd name="connsiteX3" fmla="*/ 3614326 w 4569925"/>
                <a:gd name="connsiteY3" fmla="*/ 18174 h 1024012"/>
                <a:gd name="connsiteX4" fmla="*/ 4569755 w 4569925"/>
                <a:gd name="connsiteY4" fmla="*/ 565462 h 1024012"/>
                <a:gd name="connsiteX5" fmla="*/ 3414820 w 4569925"/>
                <a:gd name="connsiteY5" fmla="*/ 1015698 h 1024012"/>
                <a:gd name="connsiteX6" fmla="*/ 2251627 w 4569925"/>
                <a:gd name="connsiteY6" fmla="*/ 842161 h 1024012"/>
                <a:gd name="connsiteX7" fmla="*/ 995817 w 4569925"/>
                <a:gd name="connsiteY7" fmla="*/ 1024012 h 1024012"/>
                <a:gd name="connsiteX8" fmla="*/ 0 w 4569925"/>
                <a:gd name="connsiteY8" fmla="*/ 523899 h 1024012"/>
                <a:gd name="connsiteX0" fmla="*/ 0 w 4569925"/>
                <a:gd name="connsiteY0" fmla="*/ 523899 h 1024012"/>
                <a:gd name="connsiteX1" fmla="*/ 995817 w 4569925"/>
                <a:gd name="connsiteY1" fmla="*/ 26486 h 1024012"/>
                <a:gd name="connsiteX2" fmla="*/ 2284877 w 4569925"/>
                <a:gd name="connsiteY2" fmla="*/ 205636 h 1024012"/>
                <a:gd name="connsiteX3" fmla="*/ 3614326 w 4569925"/>
                <a:gd name="connsiteY3" fmla="*/ 18174 h 1024012"/>
                <a:gd name="connsiteX4" fmla="*/ 4569755 w 4569925"/>
                <a:gd name="connsiteY4" fmla="*/ 565462 h 1024012"/>
                <a:gd name="connsiteX5" fmla="*/ 3414820 w 4569925"/>
                <a:gd name="connsiteY5" fmla="*/ 1015698 h 1024012"/>
                <a:gd name="connsiteX6" fmla="*/ 2251627 w 4569925"/>
                <a:gd name="connsiteY6" fmla="*/ 842161 h 1024012"/>
                <a:gd name="connsiteX7" fmla="*/ 995817 w 4569925"/>
                <a:gd name="connsiteY7" fmla="*/ 1024012 h 1024012"/>
                <a:gd name="connsiteX8" fmla="*/ 0 w 4569925"/>
                <a:gd name="connsiteY8" fmla="*/ 523899 h 1024012"/>
                <a:gd name="connsiteX0" fmla="*/ 0 w 4569925"/>
                <a:gd name="connsiteY0" fmla="*/ 523899 h 1024012"/>
                <a:gd name="connsiteX1" fmla="*/ 995817 w 4569925"/>
                <a:gd name="connsiteY1" fmla="*/ 26486 h 1024012"/>
                <a:gd name="connsiteX2" fmla="*/ 2284877 w 4569925"/>
                <a:gd name="connsiteY2" fmla="*/ 205636 h 1024012"/>
                <a:gd name="connsiteX3" fmla="*/ 3614326 w 4569925"/>
                <a:gd name="connsiteY3" fmla="*/ 18174 h 1024012"/>
                <a:gd name="connsiteX4" fmla="*/ 4569755 w 4569925"/>
                <a:gd name="connsiteY4" fmla="*/ 565462 h 1024012"/>
                <a:gd name="connsiteX5" fmla="*/ 3414820 w 4569925"/>
                <a:gd name="connsiteY5" fmla="*/ 1015698 h 1024012"/>
                <a:gd name="connsiteX6" fmla="*/ 2251627 w 4569925"/>
                <a:gd name="connsiteY6" fmla="*/ 842161 h 1024012"/>
                <a:gd name="connsiteX7" fmla="*/ 995817 w 4569925"/>
                <a:gd name="connsiteY7" fmla="*/ 1024012 h 1024012"/>
                <a:gd name="connsiteX8" fmla="*/ 0 w 4569925"/>
                <a:gd name="connsiteY8" fmla="*/ 523899 h 1024012"/>
                <a:gd name="connsiteX0" fmla="*/ 0 w 4569925"/>
                <a:gd name="connsiteY0" fmla="*/ 523899 h 1024012"/>
                <a:gd name="connsiteX1" fmla="*/ 995817 w 4569925"/>
                <a:gd name="connsiteY1" fmla="*/ 26486 h 1024012"/>
                <a:gd name="connsiteX2" fmla="*/ 2284877 w 4569925"/>
                <a:gd name="connsiteY2" fmla="*/ 205636 h 1024012"/>
                <a:gd name="connsiteX3" fmla="*/ 3614326 w 4569925"/>
                <a:gd name="connsiteY3" fmla="*/ 18174 h 1024012"/>
                <a:gd name="connsiteX4" fmla="*/ 4569755 w 4569925"/>
                <a:gd name="connsiteY4" fmla="*/ 565462 h 1024012"/>
                <a:gd name="connsiteX5" fmla="*/ 3414820 w 4569925"/>
                <a:gd name="connsiteY5" fmla="*/ 1015698 h 1024012"/>
                <a:gd name="connsiteX6" fmla="*/ 2251627 w 4569925"/>
                <a:gd name="connsiteY6" fmla="*/ 842161 h 1024012"/>
                <a:gd name="connsiteX7" fmla="*/ 995817 w 4569925"/>
                <a:gd name="connsiteY7" fmla="*/ 1024012 h 1024012"/>
                <a:gd name="connsiteX8" fmla="*/ 0 w 4569925"/>
                <a:gd name="connsiteY8" fmla="*/ 523899 h 1024012"/>
                <a:gd name="connsiteX0" fmla="*/ 0 w 4569925"/>
                <a:gd name="connsiteY0" fmla="*/ 514433 h 1014546"/>
                <a:gd name="connsiteX1" fmla="*/ 995817 w 4569925"/>
                <a:gd name="connsiteY1" fmla="*/ 17020 h 1014546"/>
                <a:gd name="connsiteX2" fmla="*/ 2284877 w 4569925"/>
                <a:gd name="connsiteY2" fmla="*/ 196170 h 1014546"/>
                <a:gd name="connsiteX3" fmla="*/ 3614326 w 4569925"/>
                <a:gd name="connsiteY3" fmla="*/ 8708 h 1014546"/>
                <a:gd name="connsiteX4" fmla="*/ 4569755 w 4569925"/>
                <a:gd name="connsiteY4" fmla="*/ 555996 h 1014546"/>
                <a:gd name="connsiteX5" fmla="*/ 3414820 w 4569925"/>
                <a:gd name="connsiteY5" fmla="*/ 1006232 h 1014546"/>
                <a:gd name="connsiteX6" fmla="*/ 2251627 w 4569925"/>
                <a:gd name="connsiteY6" fmla="*/ 832695 h 1014546"/>
                <a:gd name="connsiteX7" fmla="*/ 995817 w 4569925"/>
                <a:gd name="connsiteY7" fmla="*/ 1014546 h 1014546"/>
                <a:gd name="connsiteX8" fmla="*/ 0 w 4569925"/>
                <a:gd name="connsiteY8" fmla="*/ 514433 h 1014546"/>
                <a:gd name="connsiteX0" fmla="*/ 0 w 4569958"/>
                <a:gd name="connsiteY0" fmla="*/ 514433 h 1014546"/>
                <a:gd name="connsiteX1" fmla="*/ 995817 w 4569958"/>
                <a:gd name="connsiteY1" fmla="*/ 17020 h 1014546"/>
                <a:gd name="connsiteX2" fmla="*/ 2284877 w 4569958"/>
                <a:gd name="connsiteY2" fmla="*/ 196170 h 1014546"/>
                <a:gd name="connsiteX3" fmla="*/ 3614326 w 4569958"/>
                <a:gd name="connsiteY3" fmla="*/ 8708 h 1014546"/>
                <a:gd name="connsiteX4" fmla="*/ 4569755 w 4569958"/>
                <a:gd name="connsiteY4" fmla="*/ 555996 h 1014546"/>
                <a:gd name="connsiteX5" fmla="*/ 3414820 w 4569958"/>
                <a:gd name="connsiteY5" fmla="*/ 1006232 h 1014546"/>
                <a:gd name="connsiteX6" fmla="*/ 2251627 w 4569958"/>
                <a:gd name="connsiteY6" fmla="*/ 832695 h 1014546"/>
                <a:gd name="connsiteX7" fmla="*/ 995817 w 4569958"/>
                <a:gd name="connsiteY7" fmla="*/ 1014546 h 1014546"/>
                <a:gd name="connsiteX8" fmla="*/ 0 w 4569958"/>
                <a:gd name="connsiteY8" fmla="*/ 514433 h 1014546"/>
                <a:gd name="connsiteX0" fmla="*/ 0 w 4570028"/>
                <a:gd name="connsiteY0" fmla="*/ 530648 h 1030761"/>
                <a:gd name="connsiteX1" fmla="*/ 995817 w 4570028"/>
                <a:gd name="connsiteY1" fmla="*/ 33235 h 1030761"/>
                <a:gd name="connsiteX2" fmla="*/ 2284877 w 4570028"/>
                <a:gd name="connsiteY2" fmla="*/ 212385 h 1030761"/>
                <a:gd name="connsiteX3" fmla="*/ 3680828 w 4570028"/>
                <a:gd name="connsiteY3" fmla="*/ 8297 h 1030761"/>
                <a:gd name="connsiteX4" fmla="*/ 4569755 w 4570028"/>
                <a:gd name="connsiteY4" fmla="*/ 572211 h 1030761"/>
                <a:gd name="connsiteX5" fmla="*/ 3414820 w 4570028"/>
                <a:gd name="connsiteY5" fmla="*/ 1022447 h 1030761"/>
                <a:gd name="connsiteX6" fmla="*/ 2251627 w 4570028"/>
                <a:gd name="connsiteY6" fmla="*/ 848910 h 1030761"/>
                <a:gd name="connsiteX7" fmla="*/ 995817 w 4570028"/>
                <a:gd name="connsiteY7" fmla="*/ 1030761 h 1030761"/>
                <a:gd name="connsiteX8" fmla="*/ 0 w 4570028"/>
                <a:gd name="connsiteY8" fmla="*/ 530648 h 103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0028" h="1030761">
                  <a:moveTo>
                    <a:pt x="0" y="530648"/>
                  </a:moveTo>
                  <a:cubicBezTo>
                    <a:pt x="0" y="364394"/>
                    <a:pt x="127324" y="57184"/>
                    <a:pt x="995817" y="33235"/>
                  </a:cubicBezTo>
                  <a:cubicBezTo>
                    <a:pt x="1731306" y="117351"/>
                    <a:pt x="1837375" y="216541"/>
                    <a:pt x="2284877" y="212385"/>
                  </a:cubicBezTo>
                  <a:cubicBezTo>
                    <a:pt x="2732379" y="208229"/>
                    <a:pt x="3261222" y="-48903"/>
                    <a:pt x="3680828" y="8297"/>
                  </a:cubicBezTo>
                  <a:cubicBezTo>
                    <a:pt x="4399691" y="82123"/>
                    <a:pt x="4578068" y="412885"/>
                    <a:pt x="4569755" y="572211"/>
                  </a:cubicBezTo>
                  <a:cubicBezTo>
                    <a:pt x="4561442" y="731537"/>
                    <a:pt x="4133682" y="1006810"/>
                    <a:pt x="3414820" y="1022447"/>
                  </a:cubicBezTo>
                  <a:cubicBezTo>
                    <a:pt x="2679331" y="913394"/>
                    <a:pt x="2654794" y="847524"/>
                    <a:pt x="2251627" y="848910"/>
                  </a:cubicBezTo>
                  <a:cubicBezTo>
                    <a:pt x="1848460" y="850296"/>
                    <a:pt x="1673117" y="954957"/>
                    <a:pt x="995817" y="1030761"/>
                  </a:cubicBezTo>
                  <a:cubicBezTo>
                    <a:pt x="418270" y="1015125"/>
                    <a:pt x="0" y="696902"/>
                    <a:pt x="0" y="530648"/>
                  </a:cubicBezTo>
                  <a:close/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27" name="Skupina 26">
              <a:extLst>
                <a:ext uri="{FF2B5EF4-FFF2-40B4-BE49-F238E27FC236}">
                  <a16:creationId xmlns:a16="http://schemas.microsoft.com/office/drawing/2014/main" id="{271BF179-1E70-4EA7-8D7A-8E5FE1996FE2}"/>
                </a:ext>
              </a:extLst>
            </p:cNvPr>
            <p:cNvGrpSpPr/>
            <p:nvPr/>
          </p:nvGrpSpPr>
          <p:grpSpPr>
            <a:xfrm>
              <a:off x="1954406" y="2924944"/>
              <a:ext cx="4621156" cy="413373"/>
              <a:chOff x="1276661" y="4537087"/>
              <a:chExt cx="4621156" cy="413373"/>
            </a:xfrm>
          </p:grpSpPr>
          <p:sp>
            <p:nvSpPr>
              <p:cNvPr id="34" name="TextovéPole 33">
                <a:extLst>
                  <a:ext uri="{FF2B5EF4-FFF2-40B4-BE49-F238E27FC236}">
                    <a16:creationId xmlns:a16="http://schemas.microsoft.com/office/drawing/2014/main" id="{1025E7A8-4C2B-4A87-881D-E81D5556EF62}"/>
                  </a:ext>
                </a:extLst>
              </p:cNvPr>
              <p:cNvSpPr txBox="1"/>
              <p:nvPr/>
            </p:nvSpPr>
            <p:spPr>
              <a:xfrm>
                <a:off x="1865682" y="4581128"/>
                <a:ext cx="14884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/>
                  <a:t>H</a:t>
                </a:r>
                <a:r>
                  <a:rPr lang="cs-CZ" baseline="30000" dirty="0"/>
                  <a:t>+</a:t>
                </a:r>
                <a:r>
                  <a:rPr lang="cs-CZ" dirty="0"/>
                  <a:t> + HCO</a:t>
                </a:r>
                <a:r>
                  <a:rPr lang="cs-CZ" baseline="-25000" dirty="0"/>
                  <a:t>3</a:t>
                </a:r>
                <a:r>
                  <a:rPr lang="cs-CZ" baseline="30000" dirty="0"/>
                  <a:t> -</a:t>
                </a:r>
                <a:r>
                  <a:rPr lang="cs-CZ" dirty="0"/>
                  <a:t> </a:t>
                </a:r>
              </a:p>
            </p:txBody>
          </p:sp>
          <p:sp>
            <p:nvSpPr>
              <p:cNvPr id="35" name="TextovéPole 34">
                <a:extLst>
                  <a:ext uri="{FF2B5EF4-FFF2-40B4-BE49-F238E27FC236}">
                    <a16:creationId xmlns:a16="http://schemas.microsoft.com/office/drawing/2014/main" id="{4E4CD3F2-7203-4C51-BBE5-5FD2D5BE46EB}"/>
                  </a:ext>
                </a:extLst>
              </p:cNvPr>
              <p:cNvSpPr txBox="1"/>
              <p:nvPr/>
            </p:nvSpPr>
            <p:spPr>
              <a:xfrm>
                <a:off x="4538424" y="4581128"/>
                <a:ext cx="13593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/>
                  <a:t>CO</a:t>
                </a:r>
                <a:r>
                  <a:rPr lang="cs-CZ" baseline="-25000" dirty="0"/>
                  <a:t>2</a:t>
                </a:r>
                <a:r>
                  <a:rPr lang="cs-CZ" dirty="0"/>
                  <a:t> + H</a:t>
                </a:r>
                <a:r>
                  <a:rPr lang="cs-CZ" baseline="-25000" dirty="0"/>
                  <a:t>2</a:t>
                </a:r>
                <a:r>
                  <a:rPr lang="cs-CZ" dirty="0"/>
                  <a:t>O</a:t>
                </a:r>
              </a:p>
            </p:txBody>
          </p:sp>
          <p:sp>
            <p:nvSpPr>
              <p:cNvPr id="36" name="TextovéPole 35">
                <a:extLst>
                  <a:ext uri="{FF2B5EF4-FFF2-40B4-BE49-F238E27FC236}">
                    <a16:creationId xmlns:a16="http://schemas.microsoft.com/office/drawing/2014/main" id="{E4A8E133-231C-4917-837C-BD5289C7C584}"/>
                  </a:ext>
                </a:extLst>
              </p:cNvPr>
              <p:cNvSpPr txBox="1"/>
              <p:nvPr/>
            </p:nvSpPr>
            <p:spPr>
              <a:xfrm>
                <a:off x="1276661" y="4581128"/>
                <a:ext cx="5012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err="1"/>
                  <a:t>Hb</a:t>
                </a:r>
                <a:r>
                  <a:rPr lang="cs-CZ" dirty="0"/>
                  <a:t> </a:t>
                </a:r>
              </a:p>
            </p:txBody>
          </p:sp>
          <p:sp>
            <p:nvSpPr>
              <p:cNvPr id="37" name="Obdélník 36">
                <a:extLst>
                  <a:ext uri="{FF2B5EF4-FFF2-40B4-BE49-F238E27FC236}">
                    <a16:creationId xmlns:a16="http://schemas.microsoft.com/office/drawing/2014/main" id="{DDDF5831-30EF-4C17-AC7F-E653AE8F76C3}"/>
                  </a:ext>
                </a:extLst>
              </p:cNvPr>
              <p:cNvSpPr/>
              <p:nvPr/>
            </p:nvSpPr>
            <p:spPr>
              <a:xfrm>
                <a:off x="3237716" y="4581128"/>
                <a:ext cx="8755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dirty="0"/>
                  <a:t>H</a:t>
                </a:r>
                <a:r>
                  <a:rPr lang="cs-CZ" baseline="-25000" dirty="0"/>
                  <a:t>2</a:t>
                </a:r>
                <a:r>
                  <a:rPr lang="cs-CZ" dirty="0"/>
                  <a:t>CO</a:t>
                </a:r>
                <a:r>
                  <a:rPr lang="cs-CZ" baseline="-25000" dirty="0"/>
                  <a:t>3</a:t>
                </a:r>
                <a:endParaRPr lang="cs-CZ" dirty="0"/>
              </a:p>
            </p:txBody>
          </p:sp>
          <p:cxnSp>
            <p:nvCxnSpPr>
              <p:cNvPr id="38" name="Přímá spojnice se šipkou 37">
                <a:extLst>
                  <a:ext uri="{FF2B5EF4-FFF2-40B4-BE49-F238E27FC236}">
                    <a16:creationId xmlns:a16="http://schemas.microsoft.com/office/drawing/2014/main" id="{6E4ADC0A-25BF-4977-8C3E-8046A0D9BFA5}"/>
                  </a:ext>
                </a:extLst>
              </p:cNvPr>
              <p:cNvCxnSpPr/>
              <p:nvPr/>
            </p:nvCxnSpPr>
            <p:spPr>
              <a:xfrm>
                <a:off x="1679313" y="4812802"/>
                <a:ext cx="183551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Přímá spojnice se šipkou 38">
                <a:extLst>
                  <a:ext uri="{FF2B5EF4-FFF2-40B4-BE49-F238E27FC236}">
                    <a16:creationId xmlns:a16="http://schemas.microsoft.com/office/drawing/2014/main" id="{256DC038-784D-4FF5-84DC-D0C1C17E0EAA}"/>
                  </a:ext>
                </a:extLst>
              </p:cNvPr>
              <p:cNvCxnSpPr/>
              <p:nvPr/>
            </p:nvCxnSpPr>
            <p:spPr>
              <a:xfrm>
                <a:off x="3034331" y="4803833"/>
                <a:ext cx="236131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ovéPole 39">
                <a:extLst>
                  <a:ext uri="{FF2B5EF4-FFF2-40B4-BE49-F238E27FC236}">
                    <a16:creationId xmlns:a16="http://schemas.microsoft.com/office/drawing/2014/main" id="{A72AAFAD-B91B-4780-A538-21710ACF471B}"/>
                  </a:ext>
                </a:extLst>
              </p:cNvPr>
              <p:cNvSpPr txBox="1"/>
              <p:nvPr/>
            </p:nvSpPr>
            <p:spPr>
              <a:xfrm>
                <a:off x="4036264" y="4537087"/>
                <a:ext cx="57606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200" i="1" dirty="0"/>
                  <a:t>KAH</a:t>
                </a:r>
                <a:endParaRPr lang="cs-CZ" i="1" dirty="0"/>
              </a:p>
            </p:txBody>
          </p:sp>
          <p:cxnSp>
            <p:nvCxnSpPr>
              <p:cNvPr id="41" name="Přímá spojnice se šipkou 40">
                <a:extLst>
                  <a:ext uri="{FF2B5EF4-FFF2-40B4-BE49-F238E27FC236}">
                    <a16:creationId xmlns:a16="http://schemas.microsoft.com/office/drawing/2014/main" id="{AC82E4BE-216E-4967-A0C3-982C776C05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00625" y="4754817"/>
                <a:ext cx="48519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Ovál 27">
              <a:extLst>
                <a:ext uri="{FF2B5EF4-FFF2-40B4-BE49-F238E27FC236}">
                  <a16:creationId xmlns:a16="http://schemas.microsoft.com/office/drawing/2014/main" id="{F4B5B7E9-2DC6-48F1-9F82-6C460B5D2ECD}"/>
                </a:ext>
              </a:extLst>
            </p:cNvPr>
            <p:cNvSpPr/>
            <p:nvPr/>
          </p:nvSpPr>
          <p:spPr>
            <a:xfrm>
              <a:off x="3084815" y="3463467"/>
              <a:ext cx="360040" cy="28803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9" name="Přímá spojnice se šipkou 28">
              <a:extLst>
                <a:ext uri="{FF2B5EF4-FFF2-40B4-BE49-F238E27FC236}">
                  <a16:creationId xmlns:a16="http://schemas.microsoft.com/office/drawing/2014/main" id="{BF11EBC4-6C02-4342-A418-F394ED1DEB64}"/>
                </a:ext>
              </a:extLst>
            </p:cNvPr>
            <p:cNvCxnSpPr/>
            <p:nvPr/>
          </p:nvCxnSpPr>
          <p:spPr>
            <a:xfrm flipH="1">
              <a:off x="3059832" y="3441362"/>
              <a:ext cx="11166" cy="4316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se šipkou 29">
              <a:extLst>
                <a:ext uri="{FF2B5EF4-FFF2-40B4-BE49-F238E27FC236}">
                  <a16:creationId xmlns:a16="http://schemas.microsoft.com/office/drawing/2014/main" id="{D2DA9DA1-C4EE-4C0C-987B-4856472D7C3B}"/>
                </a:ext>
              </a:extLst>
            </p:cNvPr>
            <p:cNvCxnSpPr/>
            <p:nvPr/>
          </p:nvCxnSpPr>
          <p:spPr>
            <a:xfrm flipV="1">
              <a:off x="3444855" y="3429000"/>
              <a:ext cx="0" cy="43059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ovéPole 30">
              <a:extLst>
                <a:ext uri="{FF2B5EF4-FFF2-40B4-BE49-F238E27FC236}">
                  <a16:creationId xmlns:a16="http://schemas.microsoft.com/office/drawing/2014/main" id="{B5CE2EE2-B7AE-4486-A34F-03A82E4FAD58}"/>
                </a:ext>
              </a:extLst>
            </p:cNvPr>
            <p:cNvSpPr txBox="1"/>
            <p:nvPr/>
          </p:nvSpPr>
          <p:spPr>
            <a:xfrm>
              <a:off x="2899049" y="3821248"/>
              <a:ext cx="6508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Cl</a:t>
              </a:r>
              <a:r>
                <a:rPr lang="cs-CZ" baseline="30000" dirty="0"/>
                <a:t>-</a:t>
              </a:r>
            </a:p>
          </p:txBody>
        </p:sp>
        <p:sp>
          <p:nvSpPr>
            <p:cNvPr id="32" name="TextovéPole 31">
              <a:extLst>
                <a:ext uri="{FF2B5EF4-FFF2-40B4-BE49-F238E27FC236}">
                  <a16:creationId xmlns:a16="http://schemas.microsoft.com/office/drawing/2014/main" id="{EE34C740-2BA7-4763-8E9E-BC419A17A5AE}"/>
                </a:ext>
              </a:extLst>
            </p:cNvPr>
            <p:cNvSpPr txBox="1"/>
            <p:nvPr/>
          </p:nvSpPr>
          <p:spPr>
            <a:xfrm>
              <a:off x="5263557" y="1929339"/>
              <a:ext cx="6508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CO</a:t>
              </a:r>
              <a:r>
                <a:rPr lang="cs-CZ" baseline="-25000" dirty="0"/>
                <a:t>2</a:t>
              </a:r>
            </a:p>
          </p:txBody>
        </p:sp>
        <p:cxnSp>
          <p:nvCxnSpPr>
            <p:cNvPr id="33" name="Přímá spojnice se šipkou 32">
              <a:extLst>
                <a:ext uri="{FF2B5EF4-FFF2-40B4-BE49-F238E27FC236}">
                  <a16:creationId xmlns:a16="http://schemas.microsoft.com/office/drawing/2014/main" id="{F02597E4-8C7D-4C18-ACA1-CB3201F8AD41}"/>
                </a:ext>
              </a:extLst>
            </p:cNvPr>
            <p:cNvCxnSpPr/>
            <p:nvPr/>
          </p:nvCxnSpPr>
          <p:spPr>
            <a:xfrm flipV="1">
              <a:off x="5482703" y="2347568"/>
              <a:ext cx="0" cy="64642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Zástupný symbol pro obsah 2">
            <a:extLst>
              <a:ext uri="{FF2B5EF4-FFF2-40B4-BE49-F238E27FC236}">
                <a16:creationId xmlns:a16="http://schemas.microsoft.com/office/drawing/2014/main" id="{47B030C5-7B81-4151-8C78-E4F7B27BB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786" y="5791428"/>
            <a:ext cx="6905075" cy="663796"/>
          </a:xfrm>
        </p:spPr>
        <p:txBody>
          <a:bodyPr/>
          <a:lstStyle/>
          <a:p>
            <a:pPr marL="72000" indent="0">
              <a:buNone/>
            </a:pPr>
            <a:r>
              <a:rPr lang="cs-CZ" dirty="0" err="1"/>
              <a:t>Hamburgerův</a:t>
            </a:r>
            <a:r>
              <a:rPr lang="cs-CZ" dirty="0"/>
              <a:t> efekt</a:t>
            </a:r>
          </a:p>
        </p:txBody>
      </p:sp>
    </p:spTree>
    <p:extLst>
      <p:ext uri="{BB962C8B-B14F-4D97-AF65-F5344CB8AC3E}">
        <p14:creationId xmlns:p14="http://schemas.microsoft.com/office/powerpoint/2010/main" val="29979544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584CC-64F9-4F44-8131-14DCCE75D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Hematokrit (</a:t>
            </a:r>
            <a:r>
              <a:rPr lang="cs-CZ" dirty="0" err="1"/>
              <a:t>Hct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B3995D-AFF1-4CEA-B872-440A7AC77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165" y="1521672"/>
            <a:ext cx="11767835" cy="4139998"/>
          </a:xfrm>
        </p:spPr>
        <p:txBody>
          <a:bodyPr/>
          <a:lstStyle/>
          <a:p>
            <a:r>
              <a:rPr lang="cs-CZ" dirty="0"/>
              <a:t>Vyjadřuje procentuální zastoupení objemu erytrocytů v plné krvi</a:t>
            </a:r>
          </a:p>
          <a:p>
            <a:r>
              <a:rPr lang="cs-CZ" dirty="0"/>
              <a:t>Zjišťujeme po centrifugaci nesrážlivé krve*</a:t>
            </a:r>
            <a:endParaRPr lang="cs-CZ" b="1" dirty="0"/>
          </a:p>
          <a:p>
            <a:r>
              <a:rPr lang="cs-CZ" dirty="0"/>
              <a:t>Fyziologické rozmezí </a:t>
            </a:r>
            <a:r>
              <a:rPr lang="cs-CZ" dirty="0" err="1"/>
              <a:t>Hct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♂: 42-52%</a:t>
            </a:r>
          </a:p>
          <a:p>
            <a:pPr lvl="1"/>
            <a:r>
              <a:rPr lang="cs-CZ" dirty="0"/>
              <a:t>♀: 37-47%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2AB65703-3B09-4C66-A4F7-3F6C4200885B}"/>
              </a:ext>
            </a:extLst>
          </p:cNvPr>
          <p:cNvSpPr txBox="1">
            <a:spLocks/>
          </p:cNvSpPr>
          <p:nvPr/>
        </p:nvSpPr>
        <p:spPr>
          <a:xfrm>
            <a:off x="0" y="6486897"/>
            <a:ext cx="11767835" cy="4139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24000" lvl="1" indent="0">
              <a:buNone/>
            </a:pPr>
            <a:r>
              <a:rPr lang="cs-CZ" sz="1400" kern="0" dirty="0"/>
              <a:t>*centrifugací srážlivé krve po odstranění krevního koagula získáme krevní sérum (od plazmy se liší chyběním koagulačních faktorů)</a:t>
            </a:r>
          </a:p>
        </p:txBody>
      </p: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A52BD1FD-ACED-451C-A7A8-7B6E9E6139C3}"/>
              </a:ext>
            </a:extLst>
          </p:cNvPr>
          <p:cNvGrpSpPr/>
          <p:nvPr/>
        </p:nvGrpSpPr>
        <p:grpSpPr>
          <a:xfrm>
            <a:off x="3130175" y="2822934"/>
            <a:ext cx="7183780" cy="3328293"/>
            <a:chOff x="3130175" y="2822934"/>
            <a:chExt cx="7183780" cy="3328293"/>
          </a:xfrm>
        </p:grpSpPr>
        <p:grpSp>
          <p:nvGrpSpPr>
            <p:cNvPr id="10" name="Skupina 9">
              <a:extLst>
                <a:ext uri="{FF2B5EF4-FFF2-40B4-BE49-F238E27FC236}">
                  <a16:creationId xmlns:a16="http://schemas.microsoft.com/office/drawing/2014/main" id="{EAEA6448-E712-44AB-8952-28F017EF3F40}"/>
                </a:ext>
              </a:extLst>
            </p:cNvPr>
            <p:cNvGrpSpPr/>
            <p:nvPr/>
          </p:nvGrpSpPr>
          <p:grpSpPr>
            <a:xfrm>
              <a:off x="3130175" y="2822934"/>
              <a:ext cx="7005840" cy="2811841"/>
              <a:chOff x="3067420" y="2849829"/>
              <a:chExt cx="7005840" cy="2811841"/>
            </a:xfrm>
          </p:grpSpPr>
          <p:pic>
            <p:nvPicPr>
              <p:cNvPr id="5" name="Obrázek 4">
                <a:extLst>
                  <a:ext uri="{FF2B5EF4-FFF2-40B4-BE49-F238E27FC236}">
                    <a16:creationId xmlns:a16="http://schemas.microsoft.com/office/drawing/2014/main" id="{F9CA4C24-E914-4B86-8481-C56BE8F3C03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235" b="15909"/>
              <a:stretch/>
            </p:blipFill>
            <p:spPr>
              <a:xfrm>
                <a:off x="5704623" y="2849829"/>
                <a:ext cx="4368637" cy="2811841"/>
              </a:xfrm>
              <a:prstGeom prst="rect">
                <a:avLst/>
              </a:prstGeom>
            </p:spPr>
          </p:pic>
          <p:sp>
            <p:nvSpPr>
              <p:cNvPr id="7" name="Obdélník 6">
                <a:extLst>
                  <a:ext uri="{FF2B5EF4-FFF2-40B4-BE49-F238E27FC236}">
                    <a16:creationId xmlns:a16="http://schemas.microsoft.com/office/drawing/2014/main" id="{82FF40FF-5C49-4E85-864A-BCF2146E88C2}"/>
                  </a:ext>
                </a:extLst>
              </p:cNvPr>
              <p:cNvSpPr/>
              <p:nvPr/>
            </p:nvSpPr>
            <p:spPr>
              <a:xfrm>
                <a:off x="4277907" y="3615388"/>
                <a:ext cx="150874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1600" dirty="0">
                    <a:latin typeface="Arial" panose="020B0604020202020204" pitchFamily="34" charset="0"/>
                  </a:rPr>
                  <a:t>plazma (55 %)</a:t>
                </a:r>
                <a:endParaRPr lang="cs-CZ" sz="1600" dirty="0"/>
              </a:p>
            </p:txBody>
          </p:sp>
          <p:sp>
            <p:nvSpPr>
              <p:cNvPr id="8" name="Obdélník 7">
                <a:extLst>
                  <a:ext uri="{FF2B5EF4-FFF2-40B4-BE49-F238E27FC236}">
                    <a16:creationId xmlns:a16="http://schemas.microsoft.com/office/drawing/2014/main" id="{BF0F3B57-9568-4459-B354-65DC91793C19}"/>
                  </a:ext>
                </a:extLst>
              </p:cNvPr>
              <p:cNvSpPr/>
              <p:nvPr/>
            </p:nvSpPr>
            <p:spPr>
              <a:xfrm>
                <a:off x="3067420" y="4407983"/>
                <a:ext cx="272863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1600" dirty="0">
                    <a:latin typeface="Arial" panose="020B0604020202020204" pitchFamily="34" charset="0"/>
                  </a:rPr>
                  <a:t>leukocyty and destičky (1%)</a:t>
                </a:r>
                <a:endParaRPr lang="cs-CZ" sz="1600" dirty="0"/>
              </a:p>
            </p:txBody>
          </p:sp>
          <p:sp>
            <p:nvSpPr>
              <p:cNvPr id="9" name="Obdélník 8">
                <a:extLst>
                  <a:ext uri="{FF2B5EF4-FFF2-40B4-BE49-F238E27FC236}">
                    <a16:creationId xmlns:a16="http://schemas.microsoft.com/office/drawing/2014/main" id="{86D3707C-9563-4A14-8BF1-481FDDBE3407}"/>
                  </a:ext>
                </a:extLst>
              </p:cNvPr>
              <p:cNvSpPr/>
              <p:nvPr/>
            </p:nvSpPr>
            <p:spPr>
              <a:xfrm>
                <a:off x="4113202" y="4954909"/>
                <a:ext cx="168187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1600" dirty="0">
                    <a:latin typeface="Arial" panose="020B0604020202020204" pitchFamily="34" charset="0"/>
                  </a:rPr>
                  <a:t>erytrocyty (44%)</a:t>
                </a:r>
                <a:endParaRPr lang="cs-CZ" sz="1600" dirty="0"/>
              </a:p>
            </p:txBody>
          </p:sp>
        </p:grpSp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4372CD23-62AB-4E8A-AAC1-D4F6B6F8F90E}"/>
                </a:ext>
              </a:extLst>
            </p:cNvPr>
            <p:cNvSpPr/>
            <p:nvPr/>
          </p:nvSpPr>
          <p:spPr>
            <a:xfrm>
              <a:off x="6194615" y="5566452"/>
              <a:ext cx="101662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1600" dirty="0">
                  <a:latin typeface="Arial" panose="020B0604020202020204" pitchFamily="34" charset="0"/>
                </a:rPr>
                <a:t>Normální</a:t>
              </a:r>
            </a:p>
            <a:p>
              <a:pPr algn="ctr"/>
              <a:r>
                <a:rPr lang="cs-CZ" sz="1600" dirty="0">
                  <a:latin typeface="Arial" panose="020B0604020202020204" pitchFamily="34" charset="0"/>
                </a:rPr>
                <a:t> krev</a:t>
              </a:r>
              <a:endParaRPr lang="cs-CZ" sz="1600" dirty="0"/>
            </a:p>
          </p:txBody>
        </p:sp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A7EA7DC8-451E-4557-B49C-C536C26C8910}"/>
                </a:ext>
              </a:extLst>
            </p:cNvPr>
            <p:cNvSpPr/>
            <p:nvPr/>
          </p:nvSpPr>
          <p:spPr>
            <a:xfrm>
              <a:off x="7640134" y="5566451"/>
              <a:ext cx="108395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1600" dirty="0">
                  <a:latin typeface="Arial" panose="020B0604020202020204" pitchFamily="34" charset="0"/>
                </a:rPr>
                <a:t>Anemická</a:t>
              </a:r>
            </a:p>
            <a:p>
              <a:pPr algn="ctr"/>
              <a:r>
                <a:rPr lang="cs-CZ" sz="1600" dirty="0">
                  <a:latin typeface="Arial" panose="020B0604020202020204" pitchFamily="34" charset="0"/>
                </a:rPr>
                <a:t>krev</a:t>
              </a:r>
              <a:endParaRPr lang="cs-CZ" sz="1600" dirty="0"/>
            </a:p>
          </p:txBody>
        </p:sp>
        <p:sp>
          <p:nvSpPr>
            <p:cNvPr id="13" name="Obdélník 12">
              <a:extLst>
                <a:ext uri="{FF2B5EF4-FFF2-40B4-BE49-F238E27FC236}">
                  <a16:creationId xmlns:a16="http://schemas.microsoft.com/office/drawing/2014/main" id="{8381304D-75A1-4854-947A-A1C598B4D9C4}"/>
                </a:ext>
              </a:extLst>
            </p:cNvPr>
            <p:cNvSpPr/>
            <p:nvPr/>
          </p:nvSpPr>
          <p:spPr>
            <a:xfrm>
              <a:off x="9024820" y="5567793"/>
              <a:ext cx="128913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600" dirty="0">
                  <a:latin typeface="Arial" panose="020B0604020202020204" pitchFamily="34" charset="0"/>
                </a:rPr>
                <a:t>Polycytémie</a:t>
              </a:r>
              <a:endParaRPr lang="cs-CZ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558086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584CC-64F9-4F44-8131-14DCCE75D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Vypočítané hodnoty červené složky</a:t>
            </a:r>
          </a:p>
        </p:txBody>
      </p:sp>
      <p:sp>
        <p:nvSpPr>
          <p:cNvPr id="7" name="Rovnoramenný trojúhelník 6">
            <a:extLst>
              <a:ext uri="{FF2B5EF4-FFF2-40B4-BE49-F238E27FC236}">
                <a16:creationId xmlns:a16="http://schemas.microsoft.com/office/drawing/2014/main" id="{FC45E84E-6174-4278-A1E7-C70662C6D718}"/>
              </a:ext>
            </a:extLst>
          </p:cNvPr>
          <p:cNvSpPr/>
          <p:nvPr/>
        </p:nvSpPr>
        <p:spPr>
          <a:xfrm rot="10800000">
            <a:off x="4896501" y="3498585"/>
            <a:ext cx="2400770" cy="1951966"/>
          </a:xfrm>
          <a:prstGeom prst="triangle">
            <a:avLst/>
          </a:prstGeom>
          <a:noFill/>
          <a:ln w="57150">
            <a:solidFill>
              <a:srgbClr val="0000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24CCB546-803D-49F0-8535-789C66329746}"/>
              </a:ext>
            </a:extLst>
          </p:cNvPr>
          <p:cNvSpPr/>
          <p:nvPr/>
        </p:nvSpPr>
        <p:spPr>
          <a:xfrm>
            <a:off x="5755201" y="5450551"/>
            <a:ext cx="681597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cs-CZ" b="1" i="1" dirty="0">
                <a:latin typeface="+mn-lt"/>
                <a:cs typeface="Times New Roman" panose="02020603050405020304" pitchFamily="18" charset="0"/>
              </a:rPr>
              <a:t>Ery</a:t>
            </a:r>
            <a:endParaRPr lang="en-US" dirty="0">
              <a:latin typeface="+mn-lt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4B84650F-CA58-4E7C-8977-8693CC0B6C5F}"/>
              </a:ext>
            </a:extLst>
          </p:cNvPr>
          <p:cNvSpPr/>
          <p:nvPr/>
        </p:nvSpPr>
        <p:spPr>
          <a:xfrm>
            <a:off x="4181850" y="3267752"/>
            <a:ext cx="595035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cs-CZ" b="1" i="1" dirty="0" err="1">
                <a:latin typeface="+mn-lt"/>
                <a:cs typeface="Times New Roman" panose="02020603050405020304" pitchFamily="18" charset="0"/>
              </a:rPr>
              <a:t>Hb</a:t>
            </a:r>
            <a:endParaRPr lang="en-US" dirty="0">
              <a:latin typeface="+mn-lt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BB9ED639-6CC3-4BE1-BA9F-580EE22F0D45}"/>
              </a:ext>
            </a:extLst>
          </p:cNvPr>
          <p:cNvSpPr/>
          <p:nvPr/>
        </p:nvSpPr>
        <p:spPr>
          <a:xfrm>
            <a:off x="7297271" y="3224624"/>
            <a:ext cx="681597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cs-CZ" b="1" i="1" dirty="0" err="1">
                <a:latin typeface="+mn-lt"/>
                <a:cs typeface="Times New Roman" panose="02020603050405020304" pitchFamily="18" charset="0"/>
              </a:rPr>
              <a:t>Hct</a:t>
            </a:r>
            <a:endParaRPr lang="en-US" dirty="0">
              <a:latin typeface="+mn-lt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96BBCDAE-FC5C-41C7-9321-1F4ABD23D6C2}"/>
              </a:ext>
            </a:extLst>
          </p:cNvPr>
          <p:cNvGrpSpPr/>
          <p:nvPr/>
        </p:nvGrpSpPr>
        <p:grpSpPr>
          <a:xfrm>
            <a:off x="6748488" y="3964732"/>
            <a:ext cx="6096000" cy="751309"/>
            <a:chOff x="6748488" y="3382016"/>
            <a:chExt cx="6096000" cy="751309"/>
          </a:xfrm>
        </p:grpSpPr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3B2B6282-DD27-48B9-98C7-40B547C3AD01}"/>
                </a:ext>
              </a:extLst>
            </p:cNvPr>
            <p:cNvSpPr/>
            <p:nvPr/>
          </p:nvSpPr>
          <p:spPr>
            <a:xfrm>
              <a:off x="7008473" y="3382016"/>
              <a:ext cx="224612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cs-CZ" i="1" dirty="0">
                  <a:latin typeface="+mn-lt"/>
                  <a:cs typeface="Times New Roman" panose="02020603050405020304" pitchFamily="18" charset="0"/>
                </a:rPr>
                <a:t>MCV=</a:t>
              </a:r>
              <a:r>
                <a:rPr lang="cs-CZ" i="1" dirty="0" err="1">
                  <a:latin typeface="+mn-lt"/>
                  <a:cs typeface="Times New Roman" panose="02020603050405020304" pitchFamily="18" charset="0"/>
                </a:rPr>
                <a:t>Hct</a:t>
              </a:r>
              <a:r>
                <a:rPr lang="cs-CZ" i="1" dirty="0">
                  <a:latin typeface="+mn-lt"/>
                  <a:cs typeface="Times New Roman" panose="02020603050405020304" pitchFamily="18" charset="0"/>
                </a:rPr>
                <a:t>/RBC</a:t>
              </a:r>
              <a:endParaRPr lang="en-US" dirty="0">
                <a:latin typeface="+mn-lt"/>
                <a:ea typeface="Open Sans" panose="020B0606030504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07551C3E-633D-43FE-ABEE-BF0DDB001CDF}"/>
                </a:ext>
              </a:extLst>
            </p:cNvPr>
            <p:cNvSpPr/>
            <p:nvPr/>
          </p:nvSpPr>
          <p:spPr>
            <a:xfrm>
              <a:off x="6748488" y="3763993"/>
              <a:ext cx="6096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cs-CZ" sz="1800" i="1" dirty="0">
                  <a:latin typeface="+mn-lt"/>
                </a:rPr>
                <a:t>Objem erytrocytu = 80-95 </a:t>
              </a:r>
              <a:r>
                <a:rPr lang="cs-CZ" sz="1800" i="1" dirty="0" err="1">
                  <a:latin typeface="+mn-lt"/>
                </a:rPr>
                <a:t>fl</a:t>
              </a:r>
              <a:endParaRPr lang="cs-CZ" sz="1800" i="1" dirty="0">
                <a:latin typeface="+mn-lt"/>
              </a:endParaRPr>
            </a:p>
          </p:txBody>
        </p:sp>
      </p:grp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6E4ADB5B-9DE5-4C47-B31F-49F08F831C8D}"/>
              </a:ext>
            </a:extLst>
          </p:cNvPr>
          <p:cNvGrpSpPr/>
          <p:nvPr/>
        </p:nvGrpSpPr>
        <p:grpSpPr>
          <a:xfrm>
            <a:off x="2773114" y="4012903"/>
            <a:ext cx="6096000" cy="980137"/>
            <a:chOff x="2773114" y="3430187"/>
            <a:chExt cx="6096000" cy="980137"/>
          </a:xfrm>
        </p:grpSpPr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8C41FBAE-3640-4469-9276-AA70B81A2985}"/>
                </a:ext>
              </a:extLst>
            </p:cNvPr>
            <p:cNvSpPr/>
            <p:nvPr/>
          </p:nvSpPr>
          <p:spPr>
            <a:xfrm>
              <a:off x="2955521" y="3430187"/>
              <a:ext cx="219643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cs-CZ" i="1" dirty="0">
                  <a:latin typeface="+mn-lt"/>
                  <a:cs typeface="Times New Roman" panose="02020603050405020304" pitchFamily="18" charset="0"/>
                </a:rPr>
                <a:t>MCH=</a:t>
              </a:r>
              <a:r>
                <a:rPr lang="cs-CZ" i="1" dirty="0" err="1">
                  <a:latin typeface="+mn-lt"/>
                  <a:cs typeface="Times New Roman" panose="02020603050405020304" pitchFamily="18" charset="0"/>
                </a:rPr>
                <a:t>Hb</a:t>
              </a:r>
              <a:r>
                <a:rPr lang="cs-CZ" i="1" dirty="0">
                  <a:latin typeface="+mn-lt"/>
                  <a:cs typeface="Times New Roman" panose="02020603050405020304" pitchFamily="18" charset="0"/>
                </a:rPr>
                <a:t>/RBC</a:t>
              </a:r>
              <a:endParaRPr lang="en-US" dirty="0">
                <a:latin typeface="+mn-lt"/>
                <a:ea typeface="Open Sans" panose="020B0606030504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6490B5FD-B724-4B6E-9CAF-18FEFA672FA2}"/>
                </a:ext>
              </a:extLst>
            </p:cNvPr>
            <p:cNvSpPr/>
            <p:nvPr/>
          </p:nvSpPr>
          <p:spPr>
            <a:xfrm>
              <a:off x="2773114" y="3763993"/>
              <a:ext cx="6096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cs-CZ" sz="1800" i="1" dirty="0">
                  <a:latin typeface="+mn-lt"/>
                </a:rPr>
                <a:t>Množství hemoglobinu</a:t>
              </a:r>
            </a:p>
            <a:p>
              <a:r>
                <a:rPr lang="cs-CZ" sz="1800" i="1" dirty="0">
                  <a:latin typeface="+mn-lt"/>
                </a:rPr>
                <a:t>v erytrocytu = 28-32 </a:t>
              </a:r>
              <a:r>
                <a:rPr lang="cs-CZ" sz="1800" i="1" dirty="0" err="1">
                  <a:latin typeface="+mn-lt"/>
                </a:rPr>
                <a:t>pg</a:t>
              </a:r>
              <a:endParaRPr lang="cs-CZ" sz="1800" i="1" dirty="0">
                <a:latin typeface="+mn-lt"/>
              </a:endParaRPr>
            </a:p>
          </p:txBody>
        </p:sp>
      </p:grp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935B503A-CD71-4D97-B913-DD1B4CF870ED}"/>
              </a:ext>
            </a:extLst>
          </p:cNvPr>
          <p:cNvGrpSpPr/>
          <p:nvPr/>
        </p:nvGrpSpPr>
        <p:grpSpPr>
          <a:xfrm>
            <a:off x="4713500" y="2187856"/>
            <a:ext cx="3112688" cy="1126730"/>
            <a:chOff x="4713500" y="1605140"/>
            <a:chExt cx="3112688" cy="1126730"/>
          </a:xfrm>
        </p:grpSpPr>
        <p:sp>
          <p:nvSpPr>
            <p:cNvPr id="13" name="Obdélník 12">
              <a:extLst>
                <a:ext uri="{FF2B5EF4-FFF2-40B4-BE49-F238E27FC236}">
                  <a16:creationId xmlns:a16="http://schemas.microsoft.com/office/drawing/2014/main" id="{8062C4E3-4AF1-4A26-85B8-44A9AA97D355}"/>
                </a:ext>
              </a:extLst>
            </p:cNvPr>
            <p:cNvSpPr/>
            <p:nvPr/>
          </p:nvSpPr>
          <p:spPr>
            <a:xfrm>
              <a:off x="4981837" y="2270205"/>
              <a:ext cx="223009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cs-CZ" i="1" dirty="0">
                  <a:latin typeface="+mn-lt"/>
                  <a:cs typeface="Times New Roman" panose="02020603050405020304" pitchFamily="18" charset="0"/>
                </a:rPr>
                <a:t>MCHC=</a:t>
              </a:r>
              <a:r>
                <a:rPr lang="cs-CZ" i="1" dirty="0" err="1">
                  <a:latin typeface="+mn-lt"/>
                  <a:cs typeface="Times New Roman" panose="02020603050405020304" pitchFamily="18" charset="0"/>
                </a:rPr>
                <a:t>Hb</a:t>
              </a:r>
              <a:r>
                <a:rPr lang="cs-CZ" i="1" dirty="0">
                  <a:latin typeface="+mn-lt"/>
                  <a:cs typeface="Times New Roman" panose="02020603050405020304" pitchFamily="18" charset="0"/>
                </a:rPr>
                <a:t>/</a:t>
              </a:r>
              <a:r>
                <a:rPr lang="cs-CZ" i="1" dirty="0" err="1">
                  <a:latin typeface="+mn-lt"/>
                  <a:cs typeface="Times New Roman" panose="02020603050405020304" pitchFamily="18" charset="0"/>
                </a:rPr>
                <a:t>Hct</a:t>
              </a:r>
              <a:endParaRPr lang="en-US" dirty="0">
                <a:latin typeface="+mn-lt"/>
                <a:ea typeface="Open Sans" panose="020B0606030504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Obdélník 15">
              <a:extLst>
                <a:ext uri="{FF2B5EF4-FFF2-40B4-BE49-F238E27FC236}">
                  <a16:creationId xmlns:a16="http://schemas.microsoft.com/office/drawing/2014/main" id="{4B1E4E68-ECE5-49F8-8930-617B8312F76B}"/>
                </a:ext>
              </a:extLst>
            </p:cNvPr>
            <p:cNvSpPr/>
            <p:nvPr/>
          </p:nvSpPr>
          <p:spPr>
            <a:xfrm>
              <a:off x="4713500" y="1605140"/>
              <a:ext cx="311268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800" i="1" dirty="0">
                  <a:latin typeface="+mn-lt"/>
                </a:rPr>
                <a:t>Koncentrace hemoglobinu</a:t>
              </a:r>
            </a:p>
            <a:p>
              <a:r>
                <a:rPr lang="cs-CZ" sz="1800" i="1" dirty="0">
                  <a:latin typeface="+mn-lt"/>
                </a:rPr>
                <a:t>v erytrocytu = 310-360 g/l</a:t>
              </a:r>
            </a:p>
          </p:txBody>
        </p:sp>
      </p:grpSp>
      <p:grpSp>
        <p:nvGrpSpPr>
          <p:cNvPr id="23" name="Skupina 22">
            <a:extLst>
              <a:ext uri="{FF2B5EF4-FFF2-40B4-BE49-F238E27FC236}">
                <a16:creationId xmlns:a16="http://schemas.microsoft.com/office/drawing/2014/main" id="{825DAC20-E1F5-4838-A299-8982B9FF8621}"/>
              </a:ext>
            </a:extLst>
          </p:cNvPr>
          <p:cNvGrpSpPr/>
          <p:nvPr/>
        </p:nvGrpSpPr>
        <p:grpSpPr>
          <a:xfrm>
            <a:off x="2557174" y="1583322"/>
            <a:ext cx="6721579" cy="4160899"/>
            <a:chOff x="2557174" y="1520567"/>
            <a:chExt cx="6721579" cy="4160899"/>
          </a:xfrm>
        </p:grpSpPr>
        <p:sp>
          <p:nvSpPr>
            <p:cNvPr id="20" name="Obdélník 19">
              <a:extLst>
                <a:ext uri="{FF2B5EF4-FFF2-40B4-BE49-F238E27FC236}">
                  <a16:creationId xmlns:a16="http://schemas.microsoft.com/office/drawing/2014/main" id="{4385D9E8-5036-4121-A2F7-FECD0BDF05B8}"/>
                </a:ext>
              </a:extLst>
            </p:cNvPr>
            <p:cNvSpPr/>
            <p:nvPr/>
          </p:nvSpPr>
          <p:spPr>
            <a:xfrm>
              <a:off x="6950469" y="4998202"/>
              <a:ext cx="2328284" cy="6832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80000"/>
                </a:lnSpc>
                <a:defRPr/>
              </a:pPr>
              <a:r>
                <a:rPr lang="en-US" altLang="cs-CZ" b="1" dirty="0">
                  <a:solidFill>
                    <a:srgbClr val="0000FF"/>
                  </a:solidFill>
                  <a:latin typeface="+mn-lt"/>
                  <a:sym typeface="Symbol" panose="05050102010706020507" pitchFamily="18" charset="2"/>
                </a:rPr>
                <a:t></a:t>
              </a:r>
              <a:r>
                <a:rPr lang="en-US" altLang="cs-CZ" dirty="0">
                  <a:solidFill>
                    <a:srgbClr val="0000FF"/>
                  </a:solidFill>
                  <a:latin typeface="+mn-lt"/>
                  <a:sym typeface="Symbol" panose="05050102010706020507" pitchFamily="18" charset="2"/>
                </a:rPr>
                <a:t> MAKROCYT</a:t>
              </a:r>
            </a:p>
            <a:p>
              <a:pPr algn="ctr" eaLnBrk="1" hangingPunct="1">
                <a:lnSpc>
                  <a:spcPct val="80000"/>
                </a:lnSpc>
                <a:defRPr/>
              </a:pPr>
              <a:r>
                <a:rPr lang="en-US" altLang="cs-CZ" b="1" dirty="0">
                  <a:solidFill>
                    <a:srgbClr val="0000FF"/>
                  </a:solidFill>
                  <a:latin typeface="+mn-lt"/>
                  <a:sym typeface="Symbol" panose="05050102010706020507" pitchFamily="18" charset="2"/>
                </a:rPr>
                <a:t> </a:t>
              </a:r>
              <a:r>
                <a:rPr lang="en-US" altLang="cs-CZ" dirty="0">
                  <a:solidFill>
                    <a:srgbClr val="0000FF"/>
                  </a:solidFill>
                  <a:latin typeface="+mn-lt"/>
                  <a:sym typeface="Symbol" panose="05050102010706020507" pitchFamily="18" charset="2"/>
                </a:rPr>
                <a:t>MIKROCYT</a:t>
              </a:r>
              <a:endParaRPr lang="en-US" altLang="cs-CZ" dirty="0">
                <a:latin typeface="+mn-lt"/>
                <a:sym typeface="Symbol" panose="05050102010706020507" pitchFamily="18" charset="2"/>
              </a:endParaRPr>
            </a:p>
          </p:txBody>
        </p:sp>
        <p:sp>
          <p:nvSpPr>
            <p:cNvPr id="21" name="Obdélník 20">
              <a:extLst>
                <a:ext uri="{FF2B5EF4-FFF2-40B4-BE49-F238E27FC236}">
                  <a16:creationId xmlns:a16="http://schemas.microsoft.com/office/drawing/2014/main" id="{2068CB16-6CE7-4A20-B7B5-BD4A25B4F606}"/>
                </a:ext>
              </a:extLst>
            </p:cNvPr>
            <p:cNvSpPr/>
            <p:nvPr/>
          </p:nvSpPr>
          <p:spPr>
            <a:xfrm>
              <a:off x="2557174" y="4970630"/>
              <a:ext cx="2993127" cy="6832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 algn="ctr" eaLnBrk="1" hangingPunct="1">
                <a:lnSpc>
                  <a:spcPct val="80000"/>
                </a:lnSpc>
                <a:buFont typeface="Symbol" panose="05050102010706020507" pitchFamily="18" charset="2"/>
                <a:buChar char="¯"/>
                <a:defRPr/>
              </a:pPr>
              <a:r>
                <a:rPr lang="en-US" altLang="cs-CZ" dirty="0">
                  <a:solidFill>
                    <a:srgbClr val="0000FF"/>
                  </a:solidFill>
                  <a:latin typeface="+mn-lt"/>
                  <a:sym typeface="Symbol" panose="05050102010706020507" pitchFamily="18" charset="2"/>
                </a:rPr>
                <a:t>HYPO</a:t>
              </a:r>
              <a:r>
                <a:rPr lang="en-US" altLang="cs-CZ" dirty="0">
                  <a:solidFill>
                    <a:srgbClr val="0000FF"/>
                  </a:solidFill>
                  <a:sym typeface="Symbol" panose="05050102010706020507" pitchFamily="18" charset="2"/>
                </a:rPr>
                <a:t>CHROMNÍ</a:t>
              </a:r>
              <a:endParaRPr lang="cs-CZ" altLang="cs-CZ" dirty="0">
                <a:solidFill>
                  <a:srgbClr val="0000FF"/>
                </a:solidFill>
                <a:latin typeface="+mn-lt"/>
                <a:sym typeface="Symbol" panose="05050102010706020507" pitchFamily="18" charset="2"/>
              </a:endParaRPr>
            </a:p>
            <a:p>
              <a:pPr algn="ctr" eaLnBrk="1" hangingPunct="1">
                <a:lnSpc>
                  <a:spcPct val="80000"/>
                </a:lnSpc>
                <a:defRPr/>
              </a:pPr>
              <a:r>
                <a:rPr lang="en-US" altLang="cs-CZ" b="1" dirty="0">
                  <a:solidFill>
                    <a:srgbClr val="0000FF"/>
                  </a:solidFill>
                  <a:sym typeface="Symbol" panose="05050102010706020507" pitchFamily="18" charset="2"/>
                </a:rPr>
                <a:t> </a:t>
              </a:r>
              <a:r>
                <a:rPr lang="cs-CZ" altLang="cs-CZ" dirty="0">
                  <a:solidFill>
                    <a:srgbClr val="0000FF"/>
                  </a:solidFill>
                  <a:latin typeface="+mn-lt"/>
                  <a:sym typeface="Symbol" panose="05050102010706020507" pitchFamily="18" charset="2"/>
                </a:rPr>
                <a:t>HYPER</a:t>
              </a:r>
              <a:r>
                <a:rPr lang="en-US" altLang="cs-CZ" dirty="0">
                  <a:solidFill>
                    <a:srgbClr val="0000FF"/>
                  </a:solidFill>
                  <a:latin typeface="+mn-lt"/>
                  <a:sym typeface="Symbol" panose="05050102010706020507" pitchFamily="18" charset="2"/>
                </a:rPr>
                <a:t>CHROMNÍ</a:t>
              </a:r>
              <a:endParaRPr lang="en-US" altLang="cs-CZ" dirty="0">
                <a:latin typeface="+mn-lt"/>
                <a:sym typeface="Symbol" panose="05050102010706020507" pitchFamily="18" charset="2"/>
              </a:endParaRPr>
            </a:p>
          </p:txBody>
        </p:sp>
        <p:sp>
          <p:nvSpPr>
            <p:cNvPr id="22" name="Obdélník 21">
              <a:extLst>
                <a:ext uri="{FF2B5EF4-FFF2-40B4-BE49-F238E27FC236}">
                  <a16:creationId xmlns:a16="http://schemas.microsoft.com/office/drawing/2014/main" id="{E7F0F60E-F1C6-47DF-93D7-95DB8F03F9DE}"/>
                </a:ext>
              </a:extLst>
            </p:cNvPr>
            <p:cNvSpPr/>
            <p:nvPr/>
          </p:nvSpPr>
          <p:spPr>
            <a:xfrm>
              <a:off x="4644942" y="1520567"/>
              <a:ext cx="2993127" cy="6832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 algn="ctr" eaLnBrk="1" hangingPunct="1">
                <a:lnSpc>
                  <a:spcPct val="80000"/>
                </a:lnSpc>
                <a:buFont typeface="Symbol" panose="05050102010706020507" pitchFamily="18" charset="2"/>
                <a:buChar char="¯"/>
                <a:defRPr/>
              </a:pPr>
              <a:r>
                <a:rPr lang="en-US" altLang="cs-CZ" dirty="0">
                  <a:solidFill>
                    <a:srgbClr val="0000FF"/>
                  </a:solidFill>
                  <a:latin typeface="+mn-lt"/>
                  <a:sym typeface="Symbol" panose="05050102010706020507" pitchFamily="18" charset="2"/>
                </a:rPr>
                <a:t>HYPO</a:t>
              </a:r>
              <a:r>
                <a:rPr lang="en-US" altLang="cs-CZ" dirty="0">
                  <a:solidFill>
                    <a:srgbClr val="0000FF"/>
                  </a:solidFill>
                  <a:sym typeface="Symbol" panose="05050102010706020507" pitchFamily="18" charset="2"/>
                </a:rPr>
                <a:t>CHROMNÍ</a:t>
              </a:r>
              <a:endParaRPr lang="cs-CZ" altLang="cs-CZ" dirty="0">
                <a:solidFill>
                  <a:srgbClr val="0000FF"/>
                </a:solidFill>
                <a:latin typeface="+mn-lt"/>
                <a:sym typeface="Symbol" panose="05050102010706020507" pitchFamily="18" charset="2"/>
              </a:endParaRPr>
            </a:p>
            <a:p>
              <a:pPr algn="ctr" eaLnBrk="1" hangingPunct="1">
                <a:lnSpc>
                  <a:spcPct val="80000"/>
                </a:lnSpc>
                <a:defRPr/>
              </a:pPr>
              <a:r>
                <a:rPr lang="en-US" altLang="cs-CZ" b="1" dirty="0">
                  <a:solidFill>
                    <a:srgbClr val="0000FF"/>
                  </a:solidFill>
                  <a:sym typeface="Symbol" panose="05050102010706020507" pitchFamily="18" charset="2"/>
                </a:rPr>
                <a:t> </a:t>
              </a:r>
              <a:r>
                <a:rPr lang="cs-CZ" altLang="cs-CZ" dirty="0">
                  <a:solidFill>
                    <a:srgbClr val="0000FF"/>
                  </a:solidFill>
                  <a:latin typeface="+mn-lt"/>
                  <a:sym typeface="Symbol" panose="05050102010706020507" pitchFamily="18" charset="2"/>
                </a:rPr>
                <a:t>HYPER</a:t>
              </a:r>
              <a:r>
                <a:rPr lang="en-US" altLang="cs-CZ" dirty="0">
                  <a:solidFill>
                    <a:srgbClr val="0000FF"/>
                  </a:solidFill>
                  <a:latin typeface="+mn-lt"/>
                  <a:sym typeface="Symbol" panose="05050102010706020507" pitchFamily="18" charset="2"/>
                </a:rPr>
                <a:t>CHROMNÍ</a:t>
              </a:r>
              <a:endParaRPr lang="en-US" altLang="cs-CZ" dirty="0">
                <a:latin typeface="+mn-lt"/>
                <a:sym typeface="Symbol" panose="05050102010706020507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777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584CC-64F9-4F44-8131-14DCCE75D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Sedimentace erytrocytů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B3995D-AFF1-4CEA-B872-440A7AC77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Rychlost poklesu krvinek v nesrážlivé krvi</a:t>
            </a:r>
            <a:endParaRPr lang="ru-RU" dirty="0"/>
          </a:p>
          <a:p>
            <a:r>
              <a:rPr lang="cs-CZ" dirty="0" err="1"/>
              <a:t>Helmholtzova</a:t>
            </a:r>
            <a:r>
              <a:rPr lang="ru-RU" dirty="0"/>
              <a:t> </a:t>
            </a:r>
            <a:r>
              <a:rPr lang="cs-CZ" dirty="0"/>
              <a:t>elektrická dvojvrstva</a:t>
            </a:r>
            <a:endParaRPr lang="ru-RU" dirty="0"/>
          </a:p>
          <a:p>
            <a:r>
              <a:rPr lang="cs-CZ" dirty="0"/>
              <a:t>Sedimentační rychlost je nepřímo úměrná suspenzní stabilitě krve</a:t>
            </a:r>
            <a:endParaRPr lang="ru-RU" dirty="0"/>
          </a:p>
          <a:p>
            <a:r>
              <a:rPr lang="cs-CZ" dirty="0"/>
              <a:t>Fyziologické hodnoty</a:t>
            </a:r>
            <a:endParaRPr lang="ru-RU" dirty="0"/>
          </a:p>
          <a:p>
            <a:pPr lvl="1"/>
            <a:r>
              <a:rPr lang="cs-CZ" dirty="0"/>
              <a:t>♂: 2-8 mm/h</a:t>
            </a:r>
            <a:endParaRPr lang="ru-RU" dirty="0"/>
          </a:p>
          <a:p>
            <a:pPr lvl="1"/>
            <a:r>
              <a:rPr lang="cs-CZ" dirty="0"/>
              <a:t>♀: 7-12 mm/h</a:t>
            </a:r>
            <a:endParaRPr lang="ru-RU" dirty="0"/>
          </a:p>
          <a:p>
            <a:pPr lvl="1"/>
            <a:r>
              <a:rPr lang="cs-CZ" dirty="0"/>
              <a:t>Novorozenci: 2 mm/h</a:t>
            </a:r>
            <a:endParaRPr lang="ru-RU" dirty="0"/>
          </a:p>
          <a:p>
            <a:pPr lvl="1"/>
            <a:r>
              <a:rPr lang="cs-CZ" dirty="0"/>
              <a:t>Kojenci: 4-8 mm/h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78A5AF6-37B8-4100-B788-019BC732E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658" y="3762001"/>
            <a:ext cx="2281954" cy="216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319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584CC-64F9-4F44-8131-14DCCE75D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Sedimentace erytrocytů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B3995D-AFF1-4CEA-B872-440A7AC77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Metody vyšetření sedimentační rychlosti:</a:t>
            </a:r>
            <a:endParaRPr lang="ru-RU" dirty="0"/>
          </a:p>
          <a:p>
            <a:pPr lvl="1"/>
            <a:r>
              <a:rPr lang="cs-CZ" dirty="0"/>
              <a:t>dle </a:t>
            </a:r>
            <a:r>
              <a:rPr lang="cs-CZ" dirty="0" err="1"/>
              <a:t>Fahraeus-Westergrena</a:t>
            </a:r>
            <a:r>
              <a:rPr lang="cs-CZ" dirty="0"/>
              <a:t>(FW, přímá metoda):</a:t>
            </a:r>
            <a:endParaRPr lang="ru-RU" dirty="0"/>
          </a:p>
          <a:p>
            <a:pPr lvl="2"/>
            <a:r>
              <a:rPr lang="cs-CZ" dirty="0"/>
              <a:t>kapilára postavená kolmo</a:t>
            </a:r>
            <a:endParaRPr lang="ru-RU" dirty="0"/>
          </a:p>
          <a:p>
            <a:pPr lvl="2"/>
            <a:r>
              <a:rPr lang="cs-CZ" dirty="0"/>
              <a:t>odečítá se po 1 hodině</a:t>
            </a:r>
            <a:endParaRPr lang="ru-RU" dirty="0"/>
          </a:p>
          <a:p>
            <a:pPr lvl="1"/>
            <a:r>
              <a:rPr lang="cs-CZ" dirty="0"/>
              <a:t>dle </a:t>
            </a:r>
            <a:r>
              <a:rPr lang="cs-CZ" dirty="0" err="1"/>
              <a:t>Wintroba</a:t>
            </a:r>
            <a:r>
              <a:rPr lang="cs-CZ" dirty="0"/>
              <a:t>(šikmá sedimentace):</a:t>
            </a:r>
            <a:endParaRPr lang="ru-RU" dirty="0"/>
          </a:p>
          <a:p>
            <a:pPr lvl="2"/>
            <a:r>
              <a:rPr lang="cs-CZ" dirty="0"/>
              <a:t>kapilára sešikmená pod úhlem 45°</a:t>
            </a:r>
            <a:endParaRPr lang="ru-RU" dirty="0"/>
          </a:p>
          <a:p>
            <a:pPr lvl="2"/>
            <a:r>
              <a:rPr lang="cs-CZ" dirty="0"/>
              <a:t>odečítá se po 15 minutách</a:t>
            </a:r>
          </a:p>
          <a:p>
            <a:r>
              <a:rPr lang="cs-CZ" dirty="0"/>
              <a:t>Faktory, ovlivňující sedimentaci:</a:t>
            </a:r>
          </a:p>
          <a:p>
            <a:pPr lvl="1"/>
            <a:r>
              <a:rPr lang="cs-CZ" dirty="0"/>
              <a:t>Množství Ery</a:t>
            </a:r>
          </a:p>
          <a:p>
            <a:pPr lvl="1"/>
            <a:r>
              <a:rPr lang="cs-CZ" dirty="0"/>
              <a:t>Rozměr Ery</a:t>
            </a:r>
          </a:p>
          <a:p>
            <a:pPr lvl="1"/>
            <a:r>
              <a:rPr lang="cs-CZ" dirty="0"/>
              <a:t>Přítomnost bílkovin</a:t>
            </a:r>
          </a:p>
          <a:p>
            <a:pPr lvl="1"/>
            <a:r>
              <a:rPr lang="cs-CZ" dirty="0"/>
              <a:t>pH</a:t>
            </a:r>
          </a:p>
          <a:p>
            <a:pPr lvl="1"/>
            <a:r>
              <a:rPr lang="cs-CZ" altLang="cs-CZ" dirty="0">
                <a:sym typeface="Symbol" panose="05050102010706020507" pitchFamily="18" charset="2"/>
              </a:rPr>
              <a:t>Tuky, cholesterol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183A9DA-5AE6-4E9E-BB33-9DB7C06822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6" t="8233" r="12708" b="10509"/>
          <a:stretch/>
        </p:blipFill>
        <p:spPr>
          <a:xfrm>
            <a:off x="8086164" y="1990164"/>
            <a:ext cx="1694329" cy="189155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8047D83-83FC-42CD-B95C-B6AF6DDDB2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466" y="4008722"/>
            <a:ext cx="3709727" cy="259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6021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AB206-AFC8-418F-8EBB-9B84BBE7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Hemolýza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68895F-D560-4345-97F4-8208B1706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88579"/>
            <a:ext cx="10753200" cy="4139998"/>
          </a:xfrm>
        </p:spPr>
        <p:txBody>
          <a:bodyPr/>
          <a:lstStyle/>
          <a:p>
            <a:r>
              <a:rPr lang="cs-CZ" sz="2400" dirty="0">
                <a:latin typeface="Arial" panose="020B0604020202020204" pitchFamily="34" charset="0"/>
              </a:rPr>
              <a:t>Rozpad červených krvinek</a:t>
            </a:r>
          </a:p>
          <a:p>
            <a:r>
              <a:rPr lang="cs-CZ" sz="2400" dirty="0"/>
              <a:t>Fyzikální</a:t>
            </a:r>
          </a:p>
          <a:p>
            <a:pPr lvl="1"/>
            <a:r>
              <a:rPr lang="cs-CZ" sz="1800" dirty="0"/>
              <a:t>Mechanické poškození membrány, třepání, ultrazvuk, extrémní změny teplot, UV záření</a:t>
            </a:r>
          </a:p>
          <a:p>
            <a:r>
              <a:rPr lang="cs-CZ" sz="2400" dirty="0"/>
              <a:t>Osmotická</a:t>
            </a:r>
          </a:p>
          <a:p>
            <a:pPr lvl="1"/>
            <a:r>
              <a:rPr lang="cs-CZ" sz="1800" dirty="0"/>
              <a:t>Ery v hypotonickém roztoku nasává vodu a praská</a:t>
            </a:r>
          </a:p>
          <a:p>
            <a:r>
              <a:rPr lang="cs-CZ" sz="2400" dirty="0"/>
              <a:t>Chemická</a:t>
            </a:r>
          </a:p>
          <a:p>
            <a:pPr lvl="1"/>
            <a:r>
              <a:rPr lang="cs-CZ" sz="1800" dirty="0"/>
              <a:t>Chemická reakce lipidů v membráně s chemickou látkou –silné kyseliny a zásady, tuková rozpouštědla, povrchově aktivní látky (detergenty)</a:t>
            </a:r>
          </a:p>
          <a:p>
            <a:r>
              <a:rPr lang="cs-CZ" sz="2400" dirty="0"/>
              <a:t>Toxická</a:t>
            </a:r>
          </a:p>
          <a:p>
            <a:pPr lvl="1"/>
            <a:r>
              <a:rPr lang="cs-CZ" sz="1800" dirty="0"/>
              <a:t>Bakteriální toxiny, jedy (rostlinné, hadí, hmyzí, pavoučí,...), paraziti (</a:t>
            </a:r>
            <a:r>
              <a:rPr lang="cs-CZ" sz="1800" dirty="0" err="1"/>
              <a:t>Plasmodiumspp</a:t>
            </a:r>
            <a:r>
              <a:rPr lang="cs-CZ" sz="1800" dirty="0"/>
              <a:t>. -malárie)</a:t>
            </a:r>
          </a:p>
          <a:p>
            <a:r>
              <a:rPr lang="cs-CZ" sz="2400" dirty="0"/>
              <a:t>Imunologická</a:t>
            </a:r>
          </a:p>
          <a:p>
            <a:pPr lvl="1"/>
            <a:r>
              <a:rPr lang="cs-CZ" sz="1800" dirty="0"/>
              <a:t>Transfuze nekompatibilní krve -imunitní systém </a:t>
            </a:r>
            <a:r>
              <a:rPr lang="cs-CZ" sz="1800" dirty="0" err="1"/>
              <a:t>hemolyzuje</a:t>
            </a:r>
            <a:r>
              <a:rPr lang="cs-CZ" sz="1800" dirty="0"/>
              <a:t> erytrocyty (komplementem)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331D7A5-880B-4D1F-BFEA-A653C4E4AC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839" y="1171576"/>
            <a:ext cx="1795414" cy="272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4132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AB206-AFC8-418F-8EBB-9B84BBE7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Systém AB0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30" y="2641606"/>
            <a:ext cx="10149924" cy="4140200"/>
          </a:xfrm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1968895F-D560-4345-97F4-8208B1706D87}"/>
              </a:ext>
            </a:extLst>
          </p:cNvPr>
          <p:cNvSpPr txBox="1">
            <a:spLocks/>
          </p:cNvSpPr>
          <p:nvPr/>
        </p:nvSpPr>
        <p:spPr>
          <a:xfrm>
            <a:off x="720000" y="1213040"/>
            <a:ext cx="10753200" cy="12689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kern="0" dirty="0">
                <a:latin typeface="Arial" panose="020B0604020202020204" pitchFamily="34" charset="0"/>
              </a:rPr>
              <a:t>Antigen na povrchu erytrocytu (aglutinogen): A, B</a:t>
            </a:r>
          </a:p>
          <a:p>
            <a:r>
              <a:rPr lang="cs-CZ" kern="0" dirty="0">
                <a:latin typeface="Arial" panose="020B0604020202020204" pitchFamily="34" charset="0"/>
              </a:rPr>
              <a:t>Protilátka v krvi (aglutinin): anti-A, anti-B (</a:t>
            </a:r>
            <a:r>
              <a:rPr lang="cs-CZ" kern="0" dirty="0" err="1">
                <a:latin typeface="Arial" panose="020B0604020202020204" pitchFamily="34" charset="0"/>
              </a:rPr>
              <a:t>IgM</a:t>
            </a:r>
            <a:r>
              <a:rPr lang="cs-CZ" kern="0" dirty="0">
                <a:latin typeface="Arial" panose="020B0604020202020204" pitchFamily="34" charset="0"/>
              </a:rPr>
              <a:t>)</a:t>
            </a:r>
            <a:endParaRPr lang="cs-CZ" kern="0" dirty="0"/>
          </a:p>
          <a:p>
            <a:endParaRPr lang="cs-CZ" kern="0" dirty="0"/>
          </a:p>
        </p:txBody>
      </p:sp>
      <p:sp>
        <p:nvSpPr>
          <p:cNvPr id="7" name="Obdélník 6"/>
          <p:cNvSpPr/>
          <p:nvPr/>
        </p:nvSpPr>
        <p:spPr bwMode="auto">
          <a:xfrm>
            <a:off x="632916" y="2612578"/>
            <a:ext cx="10149924" cy="4129310"/>
          </a:xfrm>
          <a:prstGeom prst="rect">
            <a:avLst/>
          </a:prstGeom>
          <a:noFill/>
          <a:ln w="38100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1" name="Přímá spojnice 10"/>
          <p:cNvCxnSpPr/>
          <p:nvPr/>
        </p:nvCxnSpPr>
        <p:spPr bwMode="auto">
          <a:xfrm>
            <a:off x="8817090" y="2604786"/>
            <a:ext cx="0" cy="41314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Přímá spojnice 13"/>
          <p:cNvCxnSpPr/>
          <p:nvPr/>
        </p:nvCxnSpPr>
        <p:spPr bwMode="auto">
          <a:xfrm>
            <a:off x="6763326" y="2626560"/>
            <a:ext cx="0" cy="41314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Přímá spojnice 14"/>
          <p:cNvCxnSpPr/>
          <p:nvPr/>
        </p:nvCxnSpPr>
        <p:spPr bwMode="auto">
          <a:xfrm>
            <a:off x="4709562" y="2619306"/>
            <a:ext cx="0" cy="41314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Přímá spojnice 15"/>
          <p:cNvCxnSpPr/>
          <p:nvPr/>
        </p:nvCxnSpPr>
        <p:spPr bwMode="auto">
          <a:xfrm>
            <a:off x="2655796" y="2641080"/>
            <a:ext cx="0" cy="41314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Přímá spojnice 16"/>
          <p:cNvCxnSpPr/>
          <p:nvPr/>
        </p:nvCxnSpPr>
        <p:spPr bwMode="auto">
          <a:xfrm>
            <a:off x="647430" y="3091543"/>
            <a:ext cx="101499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Přímá spojnice 19"/>
          <p:cNvCxnSpPr/>
          <p:nvPr/>
        </p:nvCxnSpPr>
        <p:spPr bwMode="auto">
          <a:xfrm>
            <a:off x="669204" y="3577765"/>
            <a:ext cx="101499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Přímá spojnice 20"/>
          <p:cNvCxnSpPr/>
          <p:nvPr/>
        </p:nvCxnSpPr>
        <p:spPr bwMode="auto">
          <a:xfrm>
            <a:off x="647433" y="4905820"/>
            <a:ext cx="101499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Přímá spojnice 21"/>
          <p:cNvCxnSpPr/>
          <p:nvPr/>
        </p:nvCxnSpPr>
        <p:spPr bwMode="auto">
          <a:xfrm>
            <a:off x="654693" y="5595248"/>
            <a:ext cx="101499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137999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AB206-AFC8-418F-8EBB-9B84BBE7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Systém AB0</a:t>
            </a: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DE104F34-EFD2-4283-AE65-49FC6D8B2F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019432"/>
              </p:ext>
            </p:extLst>
          </p:nvPr>
        </p:nvGraphicFramePr>
        <p:xfrm>
          <a:off x="720000" y="1760220"/>
          <a:ext cx="10080002" cy="33375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26647">
                  <a:extLst>
                    <a:ext uri="{9D8B030D-6E8A-4147-A177-3AD203B41FA5}">
                      <a16:colId xmlns:a16="http://schemas.microsoft.com/office/drawing/2014/main" val="1501323935"/>
                    </a:ext>
                  </a:extLst>
                </a:gridCol>
                <a:gridCol w="1478647">
                  <a:extLst>
                    <a:ext uri="{9D8B030D-6E8A-4147-A177-3AD203B41FA5}">
                      <a16:colId xmlns:a16="http://schemas.microsoft.com/office/drawing/2014/main" val="4101018706"/>
                    </a:ext>
                  </a:extLst>
                </a:gridCol>
                <a:gridCol w="1843677">
                  <a:extLst>
                    <a:ext uri="{9D8B030D-6E8A-4147-A177-3AD203B41FA5}">
                      <a16:colId xmlns:a16="http://schemas.microsoft.com/office/drawing/2014/main" val="3042985366"/>
                    </a:ext>
                  </a:extLst>
                </a:gridCol>
                <a:gridCol w="1843677">
                  <a:extLst>
                    <a:ext uri="{9D8B030D-6E8A-4147-A177-3AD203B41FA5}">
                      <a16:colId xmlns:a16="http://schemas.microsoft.com/office/drawing/2014/main" val="336382554"/>
                    </a:ext>
                  </a:extLst>
                </a:gridCol>
                <a:gridCol w="1843677">
                  <a:extLst>
                    <a:ext uri="{9D8B030D-6E8A-4147-A177-3AD203B41FA5}">
                      <a16:colId xmlns:a16="http://schemas.microsoft.com/office/drawing/2014/main" val="1069083412"/>
                    </a:ext>
                  </a:extLst>
                </a:gridCol>
                <a:gridCol w="1843677">
                  <a:extLst>
                    <a:ext uri="{9D8B030D-6E8A-4147-A177-3AD203B41FA5}">
                      <a16:colId xmlns:a16="http://schemas.microsoft.com/office/drawing/2014/main" val="18713426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 (-, anti AB)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 (A, anti B)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B (B, anti A)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AB (AB,-)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346286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cs-CZ" dirty="0"/>
                        <a:t>ERY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 (-)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210454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 (A)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43482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B (B)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602801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AB (AB)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627588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cs-CZ" dirty="0"/>
                        <a:t>Plazma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0(anti AB)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07476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A(anti B)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28204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B(anti A)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185964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AB(-)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3063028"/>
                  </a:ext>
                </a:extLst>
              </a:tr>
            </a:tbl>
          </a:graphicData>
        </a:graphic>
      </p:graphicFrame>
      <p:sp>
        <p:nvSpPr>
          <p:cNvPr id="9" name="Obdélník 8">
            <a:extLst>
              <a:ext uri="{FF2B5EF4-FFF2-40B4-BE49-F238E27FC236}">
                <a16:creationId xmlns:a16="http://schemas.microsoft.com/office/drawing/2014/main" id="{828FB28A-9176-4C5F-A651-93971980C695}"/>
              </a:ext>
            </a:extLst>
          </p:cNvPr>
          <p:cNvSpPr/>
          <p:nvPr/>
        </p:nvSpPr>
        <p:spPr bwMode="auto">
          <a:xfrm>
            <a:off x="3424518" y="2142565"/>
            <a:ext cx="7375484" cy="349623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B74D0F90-493F-48EE-AA97-A7D10FB26A30}"/>
              </a:ext>
            </a:extLst>
          </p:cNvPr>
          <p:cNvSpPr/>
          <p:nvPr/>
        </p:nvSpPr>
        <p:spPr bwMode="auto">
          <a:xfrm>
            <a:off x="3424518" y="4742335"/>
            <a:ext cx="7375484" cy="349623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CD8D799F-F784-478B-BC5D-A8788654D1B4}"/>
              </a:ext>
            </a:extLst>
          </p:cNvPr>
          <p:cNvSpPr/>
          <p:nvPr/>
        </p:nvSpPr>
        <p:spPr bwMode="auto">
          <a:xfrm>
            <a:off x="8937812" y="2142565"/>
            <a:ext cx="1862190" cy="1461247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83D37467-8246-4C08-909C-482F0C1CD013}"/>
              </a:ext>
            </a:extLst>
          </p:cNvPr>
          <p:cNvSpPr/>
          <p:nvPr/>
        </p:nvSpPr>
        <p:spPr bwMode="auto">
          <a:xfrm>
            <a:off x="3433483" y="3603812"/>
            <a:ext cx="1862190" cy="1461247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45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10" grpId="0" animBg="1"/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AB206-AFC8-418F-8EBB-9B84BBE7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Systém </a:t>
            </a:r>
            <a:r>
              <a:rPr lang="cs-CZ" dirty="0" err="1"/>
              <a:t>Rh</a:t>
            </a:r>
            <a:endParaRPr lang="cs-CZ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1968895F-D560-4345-97F4-8208B1706D87}"/>
              </a:ext>
            </a:extLst>
          </p:cNvPr>
          <p:cNvSpPr txBox="1">
            <a:spLocks/>
          </p:cNvSpPr>
          <p:nvPr/>
        </p:nvSpPr>
        <p:spPr>
          <a:xfrm>
            <a:off x="720000" y="1213040"/>
            <a:ext cx="10753200" cy="12689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dirty="0"/>
              <a:t>Antigeny D, d (také </a:t>
            </a:r>
            <a:r>
              <a:rPr lang="cs-CZ" dirty="0" err="1"/>
              <a:t>C,c</a:t>
            </a:r>
            <a:r>
              <a:rPr lang="cs-CZ" dirty="0"/>
              <a:t>, E, e, které jsou slabší) - přítomné jen na erytrocytech → </a:t>
            </a:r>
            <a:r>
              <a:rPr lang="cs-CZ" dirty="0" err="1"/>
              <a:t>Rh</a:t>
            </a:r>
            <a:r>
              <a:rPr lang="cs-CZ" baseline="30000" dirty="0"/>
              <a:t>+</a:t>
            </a:r>
            <a:r>
              <a:rPr lang="cs-CZ" dirty="0"/>
              <a:t> (83%)</a:t>
            </a:r>
          </a:p>
          <a:p>
            <a:r>
              <a:rPr lang="cs-CZ" dirty="0"/>
              <a:t>u </a:t>
            </a:r>
            <a:r>
              <a:rPr lang="cs-CZ" dirty="0" err="1"/>
              <a:t>Rh</a:t>
            </a:r>
            <a:r>
              <a:rPr lang="cs-CZ" baseline="30000" dirty="0"/>
              <a:t>-</a:t>
            </a:r>
            <a:r>
              <a:rPr lang="cs-CZ" dirty="0"/>
              <a:t> krve vznikají protilátky (anti-D, </a:t>
            </a:r>
            <a:r>
              <a:rPr lang="cs-CZ" dirty="0" err="1"/>
              <a:t>IgG</a:t>
            </a:r>
            <a:r>
              <a:rPr lang="cs-CZ" dirty="0"/>
              <a:t>) až po imunizaci</a:t>
            </a:r>
            <a:endParaRPr lang="cs-CZ" kern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C86C5FA-0710-419A-BB5A-208E1A9F69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600" y="3277032"/>
            <a:ext cx="2514600" cy="1819275"/>
          </a:xfrm>
          <a:prstGeom prst="rect">
            <a:avLst/>
          </a:prstGeom>
        </p:spPr>
      </p:pic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419A0EAB-7222-4396-9E29-6ED1171E4C89}"/>
              </a:ext>
            </a:extLst>
          </p:cNvPr>
          <p:cNvSpPr txBox="1">
            <a:spLocks/>
          </p:cNvSpPr>
          <p:nvPr/>
        </p:nvSpPr>
        <p:spPr>
          <a:xfrm>
            <a:off x="827575" y="3570758"/>
            <a:ext cx="10753200" cy="12689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kern="0" dirty="0"/>
              <a:t>I. </a:t>
            </a:r>
            <a:r>
              <a:rPr lang="cs-CZ" kern="0" dirty="0" err="1"/>
              <a:t>Rh</a:t>
            </a:r>
            <a:r>
              <a:rPr lang="cs-CZ" kern="0" baseline="30000" dirty="0"/>
              <a:t>-</a:t>
            </a:r>
            <a:r>
              <a:rPr lang="cs-CZ" kern="0" dirty="0"/>
              <a:t> + </a:t>
            </a:r>
            <a:r>
              <a:rPr lang="cs-CZ" kern="0" dirty="0" err="1"/>
              <a:t>Rh</a:t>
            </a:r>
            <a:r>
              <a:rPr lang="cs-CZ" kern="0" baseline="30000" dirty="0"/>
              <a:t>+</a:t>
            </a:r>
            <a:r>
              <a:rPr lang="cs-CZ" kern="0" dirty="0"/>
              <a:t> =&gt; N</a:t>
            </a:r>
          </a:p>
        </p:txBody>
      </p:sp>
      <p:grpSp>
        <p:nvGrpSpPr>
          <p:cNvPr id="41" name="Skupina 40">
            <a:extLst>
              <a:ext uri="{FF2B5EF4-FFF2-40B4-BE49-F238E27FC236}">
                <a16:creationId xmlns:a16="http://schemas.microsoft.com/office/drawing/2014/main" id="{80F4522E-7F15-4D3A-927F-195295E2DD4C}"/>
              </a:ext>
            </a:extLst>
          </p:cNvPr>
          <p:cNvGrpSpPr/>
          <p:nvPr/>
        </p:nvGrpSpPr>
        <p:grpSpPr>
          <a:xfrm>
            <a:off x="720000" y="4182983"/>
            <a:ext cx="10753200" cy="2072246"/>
            <a:chOff x="728965" y="4186669"/>
            <a:chExt cx="10753200" cy="2072246"/>
          </a:xfrm>
        </p:grpSpPr>
        <p:sp>
          <p:nvSpPr>
            <p:cNvPr id="7" name="Zástupný symbol pro obsah 2">
              <a:extLst>
                <a:ext uri="{FF2B5EF4-FFF2-40B4-BE49-F238E27FC236}">
                  <a16:creationId xmlns:a16="http://schemas.microsoft.com/office/drawing/2014/main" id="{61FB53BA-643F-4C35-AA0B-B63892AEDC10}"/>
                </a:ext>
              </a:extLst>
            </p:cNvPr>
            <p:cNvSpPr txBox="1">
              <a:spLocks/>
            </p:cNvSpPr>
            <p:nvPr/>
          </p:nvSpPr>
          <p:spPr>
            <a:xfrm>
              <a:off x="728965" y="4990003"/>
              <a:ext cx="10753200" cy="1268912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2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72000" indent="0">
                <a:buNone/>
              </a:pPr>
              <a:r>
                <a:rPr lang="cs-CZ" kern="0" dirty="0"/>
                <a:t>II. </a:t>
              </a:r>
              <a:r>
                <a:rPr lang="cs-CZ" kern="0" dirty="0" err="1"/>
                <a:t>Rh</a:t>
              </a:r>
              <a:r>
                <a:rPr lang="cs-CZ" kern="0" baseline="30000" dirty="0"/>
                <a:t>-</a:t>
              </a:r>
              <a:r>
                <a:rPr lang="cs-CZ" kern="0" dirty="0"/>
                <a:t> + </a:t>
              </a:r>
              <a:r>
                <a:rPr lang="cs-CZ" kern="0" dirty="0" err="1"/>
                <a:t>Rh</a:t>
              </a:r>
              <a:r>
                <a:rPr lang="cs-CZ" kern="0" baseline="30000" dirty="0"/>
                <a:t>+</a:t>
              </a:r>
              <a:r>
                <a:rPr lang="cs-CZ" kern="0" dirty="0"/>
                <a:t> =&gt; hemolýza</a:t>
              </a:r>
            </a:p>
          </p:txBody>
        </p:sp>
        <p:grpSp>
          <p:nvGrpSpPr>
            <p:cNvPr id="40" name="Skupina 39">
              <a:extLst>
                <a:ext uri="{FF2B5EF4-FFF2-40B4-BE49-F238E27FC236}">
                  <a16:creationId xmlns:a16="http://schemas.microsoft.com/office/drawing/2014/main" id="{A11B48E4-EF9E-4094-8EA7-D61C01F8295B}"/>
                </a:ext>
              </a:extLst>
            </p:cNvPr>
            <p:cNvGrpSpPr/>
            <p:nvPr/>
          </p:nvGrpSpPr>
          <p:grpSpPr>
            <a:xfrm>
              <a:off x="844122" y="4186669"/>
              <a:ext cx="2697279" cy="1981511"/>
              <a:chOff x="844122" y="4186669"/>
              <a:chExt cx="2697279" cy="1981511"/>
            </a:xfrm>
          </p:grpSpPr>
          <p:cxnSp>
            <p:nvCxnSpPr>
              <p:cNvPr id="26" name="Přímá spojnice 25">
                <a:extLst>
                  <a:ext uri="{FF2B5EF4-FFF2-40B4-BE49-F238E27FC236}">
                    <a16:creationId xmlns:a16="http://schemas.microsoft.com/office/drawing/2014/main" id="{9CFA1B15-5D5E-4E64-A453-E8DB4C81E25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371600" y="4687421"/>
                <a:ext cx="2106706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C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Přímá spojnice 26">
                <a:extLst>
                  <a:ext uri="{FF2B5EF4-FFF2-40B4-BE49-F238E27FC236}">
                    <a16:creationId xmlns:a16="http://schemas.microsoft.com/office/drawing/2014/main" id="{0F1894DC-A29D-4270-8D08-7B622328FFA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478306" y="4186669"/>
                <a:ext cx="0" cy="500752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C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" name="Přímá spojnice se šipkou 30">
                <a:extLst>
                  <a:ext uri="{FF2B5EF4-FFF2-40B4-BE49-F238E27FC236}">
                    <a16:creationId xmlns:a16="http://schemas.microsoft.com/office/drawing/2014/main" id="{C6AC9B79-B632-4F82-8004-C4A165F7710E}"/>
                  </a:ext>
                </a:extLst>
              </p:cNvPr>
              <p:cNvCxnSpPr/>
              <p:nvPr/>
            </p:nvCxnSpPr>
            <p:spPr bwMode="auto">
              <a:xfrm>
                <a:off x="1362635" y="4687421"/>
                <a:ext cx="0" cy="494179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C00000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2" name="Obdélník 31">
                <a:extLst>
                  <a:ext uri="{FF2B5EF4-FFF2-40B4-BE49-F238E27FC236}">
                    <a16:creationId xmlns:a16="http://schemas.microsoft.com/office/drawing/2014/main" id="{9CF0D171-4927-4DE5-9136-0EBACDFE6E7E}"/>
                  </a:ext>
                </a:extLst>
              </p:cNvPr>
              <p:cNvSpPr/>
              <p:nvPr/>
            </p:nvSpPr>
            <p:spPr>
              <a:xfrm>
                <a:off x="3058577" y="4286398"/>
                <a:ext cx="48282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1400" kern="0" dirty="0" err="1">
                    <a:solidFill>
                      <a:srgbClr val="C00000"/>
                    </a:solidFill>
                    <a:latin typeface="+mn-lt"/>
                  </a:rPr>
                  <a:t>Rh</a:t>
                </a:r>
                <a:r>
                  <a:rPr lang="cs-CZ" sz="1400" kern="0" baseline="30000" dirty="0">
                    <a:solidFill>
                      <a:srgbClr val="C00000"/>
                    </a:solidFill>
                    <a:latin typeface="+mn-lt"/>
                  </a:rPr>
                  <a:t>+</a:t>
                </a:r>
                <a:endParaRPr lang="cs-CZ" sz="1400" dirty="0">
                  <a:solidFill>
                    <a:srgbClr val="C00000"/>
                  </a:solidFill>
                  <a:latin typeface="+mn-lt"/>
                </a:endParaRPr>
              </a:p>
            </p:txBody>
          </p:sp>
          <p:sp>
            <p:nvSpPr>
              <p:cNvPr id="33" name="Obdélník 32">
                <a:extLst>
                  <a:ext uri="{FF2B5EF4-FFF2-40B4-BE49-F238E27FC236}">
                    <a16:creationId xmlns:a16="http://schemas.microsoft.com/office/drawing/2014/main" id="{558DA73C-318B-4D78-AB4D-AE2261569C53}"/>
                  </a:ext>
                </a:extLst>
              </p:cNvPr>
              <p:cNvSpPr/>
              <p:nvPr/>
            </p:nvSpPr>
            <p:spPr>
              <a:xfrm>
                <a:off x="1996306" y="4379644"/>
                <a:ext cx="48282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1400" kern="0" dirty="0" err="1">
                    <a:solidFill>
                      <a:srgbClr val="C00000"/>
                    </a:solidFill>
                    <a:latin typeface="+mn-lt"/>
                  </a:rPr>
                  <a:t>Rh</a:t>
                </a:r>
                <a:r>
                  <a:rPr lang="cs-CZ" sz="1400" kern="0" baseline="30000" dirty="0">
                    <a:solidFill>
                      <a:srgbClr val="C00000"/>
                    </a:solidFill>
                    <a:latin typeface="+mn-lt"/>
                  </a:rPr>
                  <a:t>+</a:t>
                </a:r>
                <a:endParaRPr lang="cs-CZ" sz="1400" dirty="0">
                  <a:solidFill>
                    <a:srgbClr val="C00000"/>
                  </a:solidFill>
                  <a:latin typeface="+mn-lt"/>
                </a:endParaRPr>
              </a:p>
            </p:txBody>
          </p:sp>
          <p:sp>
            <p:nvSpPr>
              <p:cNvPr id="34" name="Obdélník 33">
                <a:extLst>
                  <a:ext uri="{FF2B5EF4-FFF2-40B4-BE49-F238E27FC236}">
                    <a16:creationId xmlns:a16="http://schemas.microsoft.com/office/drawing/2014/main" id="{37B81211-1708-41AA-B6D3-0DBCBA5802D7}"/>
                  </a:ext>
                </a:extLst>
              </p:cNvPr>
              <p:cNvSpPr/>
              <p:nvPr/>
            </p:nvSpPr>
            <p:spPr>
              <a:xfrm>
                <a:off x="844122" y="4687421"/>
                <a:ext cx="48282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1400" kern="0" dirty="0" err="1">
                    <a:solidFill>
                      <a:srgbClr val="C00000"/>
                    </a:solidFill>
                    <a:latin typeface="+mn-lt"/>
                  </a:rPr>
                  <a:t>Rh</a:t>
                </a:r>
                <a:r>
                  <a:rPr lang="cs-CZ" sz="1400" kern="0" baseline="30000" dirty="0">
                    <a:solidFill>
                      <a:srgbClr val="C00000"/>
                    </a:solidFill>
                    <a:latin typeface="+mn-lt"/>
                  </a:rPr>
                  <a:t>+</a:t>
                </a:r>
                <a:endParaRPr lang="cs-CZ" sz="1400" dirty="0">
                  <a:solidFill>
                    <a:srgbClr val="C00000"/>
                  </a:solidFill>
                  <a:latin typeface="+mn-lt"/>
                </a:endParaRPr>
              </a:p>
            </p:txBody>
          </p:sp>
          <p:sp>
            <p:nvSpPr>
              <p:cNvPr id="35" name="Obdélník 34">
                <a:extLst>
                  <a:ext uri="{FF2B5EF4-FFF2-40B4-BE49-F238E27FC236}">
                    <a16:creationId xmlns:a16="http://schemas.microsoft.com/office/drawing/2014/main" id="{ED38EB73-C709-43C6-A8F5-B39B2367C56D}"/>
                  </a:ext>
                </a:extLst>
              </p:cNvPr>
              <p:cNvSpPr/>
              <p:nvPr/>
            </p:nvSpPr>
            <p:spPr>
              <a:xfrm>
                <a:off x="950080" y="5644960"/>
                <a:ext cx="68320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1400" kern="0" dirty="0">
                    <a:solidFill>
                      <a:srgbClr val="C00000"/>
                    </a:solidFill>
                    <a:latin typeface="+mn-lt"/>
                  </a:rPr>
                  <a:t>Anti-D</a:t>
                </a:r>
                <a:endParaRPr lang="cs-CZ" sz="1400" kern="0" baseline="30000" dirty="0">
                  <a:solidFill>
                    <a:srgbClr val="C00000"/>
                  </a:solidFill>
                  <a:latin typeface="+mn-lt"/>
                </a:endParaRPr>
              </a:p>
              <a:p>
                <a:pPr algn="ctr"/>
                <a:r>
                  <a:rPr lang="cs-CZ" sz="1400" kern="0" baseline="30000" dirty="0">
                    <a:solidFill>
                      <a:srgbClr val="C00000"/>
                    </a:solidFill>
                    <a:latin typeface="+mn-lt"/>
                  </a:rPr>
                  <a:t>(</a:t>
                </a:r>
                <a:r>
                  <a:rPr lang="cs-CZ" sz="1400" kern="0" baseline="30000" dirty="0" err="1">
                    <a:solidFill>
                      <a:srgbClr val="C00000"/>
                    </a:solidFill>
                    <a:latin typeface="+mn-lt"/>
                  </a:rPr>
                  <a:t>IgG</a:t>
                </a:r>
                <a:r>
                  <a:rPr lang="cs-CZ" sz="1400" kern="0" baseline="30000" dirty="0">
                    <a:solidFill>
                      <a:srgbClr val="C00000"/>
                    </a:solidFill>
                    <a:latin typeface="+mn-lt"/>
                  </a:rPr>
                  <a:t>)</a:t>
                </a:r>
                <a:endParaRPr lang="cs-CZ" sz="1400" dirty="0">
                  <a:solidFill>
                    <a:srgbClr val="C00000"/>
                  </a:solidFill>
                  <a:latin typeface="+mn-lt"/>
                </a:endParaRPr>
              </a:p>
            </p:txBody>
          </p:sp>
          <p:cxnSp>
            <p:nvCxnSpPr>
              <p:cNvPr id="36" name="Přímá spojnice se šipkou 35">
                <a:extLst>
                  <a:ext uri="{FF2B5EF4-FFF2-40B4-BE49-F238E27FC236}">
                    <a16:creationId xmlns:a16="http://schemas.microsoft.com/office/drawing/2014/main" id="{ECCAF642-C00F-4AEF-8703-1F58C4D21AA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353624" y="5495365"/>
                <a:ext cx="0" cy="307079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C00000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Přímá spojnice 37">
                <a:extLst>
                  <a:ext uri="{FF2B5EF4-FFF2-40B4-BE49-F238E27FC236}">
                    <a16:creationId xmlns:a16="http://schemas.microsoft.com/office/drawing/2014/main" id="{83503B74-4F90-47C3-B5AC-7C3A6E430E7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627112" y="5802444"/>
                <a:ext cx="738387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C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45" name="Skupina 44">
            <a:extLst>
              <a:ext uri="{FF2B5EF4-FFF2-40B4-BE49-F238E27FC236}">
                <a16:creationId xmlns:a16="http://schemas.microsoft.com/office/drawing/2014/main" id="{1C8E52D4-782F-47F3-924D-9251F9CC105E}"/>
              </a:ext>
            </a:extLst>
          </p:cNvPr>
          <p:cNvGrpSpPr/>
          <p:nvPr/>
        </p:nvGrpSpPr>
        <p:grpSpPr>
          <a:xfrm>
            <a:off x="3683045" y="3773021"/>
            <a:ext cx="1356716" cy="307777"/>
            <a:chOff x="3683045" y="3773021"/>
            <a:chExt cx="1356716" cy="307777"/>
          </a:xfrm>
        </p:grpSpPr>
        <p:sp>
          <p:nvSpPr>
            <p:cNvPr id="39" name="Obdélník 38">
              <a:extLst>
                <a:ext uri="{FF2B5EF4-FFF2-40B4-BE49-F238E27FC236}">
                  <a16:creationId xmlns:a16="http://schemas.microsoft.com/office/drawing/2014/main" id="{4A55B618-FE8D-483D-9F34-D7121BB874AB}"/>
                </a:ext>
              </a:extLst>
            </p:cNvPr>
            <p:cNvSpPr/>
            <p:nvPr/>
          </p:nvSpPr>
          <p:spPr>
            <a:xfrm>
              <a:off x="4356561" y="3773021"/>
              <a:ext cx="68320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400" dirty="0">
                  <a:solidFill>
                    <a:schemeClr val="accent3"/>
                  </a:solidFill>
                  <a:latin typeface="+mn-lt"/>
                </a:rPr>
                <a:t>Anti-D</a:t>
              </a:r>
            </a:p>
          </p:txBody>
        </p:sp>
        <p:cxnSp>
          <p:nvCxnSpPr>
            <p:cNvPr id="43" name="Přímá spojnice se šipkou 42">
              <a:extLst>
                <a:ext uri="{FF2B5EF4-FFF2-40B4-BE49-F238E27FC236}">
                  <a16:creationId xmlns:a16="http://schemas.microsoft.com/office/drawing/2014/main" id="{D5708D85-1D6F-47CA-8371-EBEABA78581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683045" y="3926909"/>
              <a:ext cx="64904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3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5" name="Skupina 54">
            <a:extLst>
              <a:ext uri="{FF2B5EF4-FFF2-40B4-BE49-F238E27FC236}">
                <a16:creationId xmlns:a16="http://schemas.microsoft.com/office/drawing/2014/main" id="{347416E2-D239-41E5-B28F-C567E4FE89BA}"/>
              </a:ext>
            </a:extLst>
          </p:cNvPr>
          <p:cNvGrpSpPr/>
          <p:nvPr/>
        </p:nvGrpSpPr>
        <p:grpSpPr>
          <a:xfrm>
            <a:off x="855952" y="4189466"/>
            <a:ext cx="4037083" cy="1872961"/>
            <a:chOff x="855952" y="4189466"/>
            <a:chExt cx="4037083" cy="1872961"/>
          </a:xfrm>
        </p:grpSpPr>
        <p:cxnSp>
          <p:nvCxnSpPr>
            <p:cNvPr id="47" name="Přímá spojnice 46">
              <a:extLst>
                <a:ext uri="{FF2B5EF4-FFF2-40B4-BE49-F238E27FC236}">
                  <a16:creationId xmlns:a16="http://schemas.microsoft.com/office/drawing/2014/main" id="{A74CA473-9FB7-4183-B701-48436CEB6043}"/>
                </a:ext>
              </a:extLst>
            </p:cNvPr>
            <p:cNvCxnSpPr/>
            <p:nvPr/>
          </p:nvCxnSpPr>
          <p:spPr bwMode="auto">
            <a:xfrm>
              <a:off x="1004047" y="4205214"/>
              <a:ext cx="2850777" cy="89109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3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Přímá spojnice 47">
              <a:extLst>
                <a:ext uri="{FF2B5EF4-FFF2-40B4-BE49-F238E27FC236}">
                  <a16:creationId xmlns:a16="http://schemas.microsoft.com/office/drawing/2014/main" id="{EC8E3CE1-5C7D-4987-B814-C3B81F52DA95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076569" y="4189466"/>
              <a:ext cx="2930655" cy="90684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3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Přímá spojnice 50">
              <a:extLst>
                <a:ext uri="{FF2B5EF4-FFF2-40B4-BE49-F238E27FC236}">
                  <a16:creationId xmlns:a16="http://schemas.microsoft.com/office/drawing/2014/main" id="{5D0BFE9A-DE7F-4159-A7C2-4057523EEFB7}"/>
                </a:ext>
              </a:extLst>
            </p:cNvPr>
            <p:cNvCxnSpPr/>
            <p:nvPr/>
          </p:nvCxnSpPr>
          <p:spPr bwMode="auto">
            <a:xfrm>
              <a:off x="3148841" y="5129817"/>
              <a:ext cx="1609189" cy="50299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3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Přímá spojnice 51">
              <a:extLst>
                <a:ext uri="{FF2B5EF4-FFF2-40B4-BE49-F238E27FC236}">
                  <a16:creationId xmlns:a16="http://schemas.microsoft.com/office/drawing/2014/main" id="{D031CAAC-3985-4C9E-AD9A-48A98494CD37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238757" y="5117498"/>
              <a:ext cx="1654278" cy="5118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3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Přímá spojnice 52">
              <a:extLst>
                <a:ext uri="{FF2B5EF4-FFF2-40B4-BE49-F238E27FC236}">
                  <a16:creationId xmlns:a16="http://schemas.microsoft.com/office/drawing/2014/main" id="{3C37F379-2E6E-402C-B9E0-E03C4DB3689D}"/>
                </a:ext>
              </a:extLst>
            </p:cNvPr>
            <p:cNvCxnSpPr/>
            <p:nvPr/>
          </p:nvCxnSpPr>
          <p:spPr bwMode="auto">
            <a:xfrm>
              <a:off x="901041" y="5542706"/>
              <a:ext cx="1609189" cy="50299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3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Přímá spojnice 53">
              <a:extLst>
                <a:ext uri="{FF2B5EF4-FFF2-40B4-BE49-F238E27FC236}">
                  <a16:creationId xmlns:a16="http://schemas.microsoft.com/office/drawing/2014/main" id="{2B14BC37-B9FF-4E74-AEFB-636468B60371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855952" y="5550539"/>
              <a:ext cx="1654278" cy="5118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3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94242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584CC-64F9-4F44-8131-14DCCE75D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 krve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B3995D-AFF1-4CEA-B872-440A7AC77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Transportní funkce </a:t>
            </a:r>
          </a:p>
          <a:p>
            <a:r>
              <a:rPr lang="cs-CZ" dirty="0"/>
              <a:t>Homeostáza </a:t>
            </a:r>
          </a:p>
          <a:p>
            <a:r>
              <a:rPr lang="cs-CZ" dirty="0"/>
              <a:t>Obrana organizmu </a:t>
            </a:r>
          </a:p>
          <a:p>
            <a:r>
              <a:rPr lang="cs-CZ" dirty="0"/>
              <a:t>Hemostáza </a:t>
            </a:r>
            <a:endParaRPr lang="ru-RU" dirty="0"/>
          </a:p>
          <a:p>
            <a:r>
              <a:rPr lang="cs-CZ" dirty="0"/>
              <a:t>Termoregulace</a:t>
            </a:r>
          </a:p>
          <a:p>
            <a:r>
              <a:rPr lang="cs-CZ" dirty="0"/>
              <a:t>Humorální řízení</a:t>
            </a:r>
          </a:p>
        </p:txBody>
      </p:sp>
    </p:spTree>
    <p:extLst>
      <p:ext uri="{BB962C8B-B14F-4D97-AF65-F5344CB8AC3E}">
        <p14:creationId xmlns:p14="http://schemas.microsoft.com/office/powerpoint/2010/main" val="10888405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584CC-64F9-4F44-8131-14DCCE75D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Hematopoéza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B0ABC76-810D-44EE-B5A1-0A5FBC1972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7" b="2011"/>
          <a:stretch/>
        </p:blipFill>
        <p:spPr>
          <a:xfrm>
            <a:off x="2043978" y="1290916"/>
            <a:ext cx="8104069" cy="5432613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F3BCBF8E-D7CD-4C1A-BA9B-FB2D58C53D9C}"/>
              </a:ext>
            </a:extLst>
          </p:cNvPr>
          <p:cNvSpPr/>
          <p:nvPr/>
        </p:nvSpPr>
        <p:spPr bwMode="auto">
          <a:xfrm>
            <a:off x="9072288" y="2904563"/>
            <a:ext cx="1004047" cy="3693459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44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AB206-AFC8-418F-8EBB-9B84BBE78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98645"/>
            <a:ext cx="10753200" cy="451576"/>
          </a:xfrm>
        </p:spPr>
        <p:txBody>
          <a:bodyPr/>
          <a:lstStyle/>
          <a:p>
            <a:r>
              <a:rPr lang="cs-CZ" dirty="0"/>
              <a:t>Krevní destičky (trombocyty)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68895F-D560-4345-97F4-8208B1706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114" y="723791"/>
            <a:ext cx="11929201" cy="4139998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</a:rPr>
              <a:t>Bezjaderné, bezbarvé, granulované, nejmenší formované elementy krevní</a:t>
            </a:r>
          </a:p>
          <a:p>
            <a:r>
              <a:rPr lang="cs-CZ" dirty="0"/>
              <a:t>Tvar:</a:t>
            </a:r>
          </a:p>
          <a:p>
            <a:pPr lvl="1"/>
            <a:r>
              <a:rPr lang="cs-CZ" dirty="0"/>
              <a:t>hladké, okrouhlé disky</a:t>
            </a:r>
          </a:p>
          <a:p>
            <a:pPr lvl="1"/>
            <a:r>
              <a:rPr lang="cs-CZ" dirty="0"/>
              <a:t>tvar udržován cytoskeletem </a:t>
            </a:r>
          </a:p>
          <a:p>
            <a:pPr lvl="1"/>
            <a:r>
              <a:rPr lang="cs-CZ" u="sng" dirty="0"/>
              <a:t>membrána</a:t>
            </a:r>
            <a:r>
              <a:rPr lang="cs-CZ" dirty="0"/>
              <a:t>: obsahuje receptory pro přilnutí na vhodné povrchy</a:t>
            </a:r>
          </a:p>
          <a:p>
            <a:pPr lvl="1"/>
            <a:r>
              <a:rPr lang="cs-CZ" u="sng" dirty="0"/>
              <a:t>cytoplasma</a:t>
            </a:r>
            <a:r>
              <a:rPr lang="cs-CZ" dirty="0"/>
              <a:t>: obsahuje aktin, </a:t>
            </a:r>
            <a:r>
              <a:rPr lang="cs-CZ" dirty="0" err="1"/>
              <a:t>myosin</a:t>
            </a:r>
            <a:r>
              <a:rPr lang="cs-CZ" dirty="0"/>
              <a:t>, glykogen, lysozomy a</a:t>
            </a:r>
          </a:p>
          <a:p>
            <a:pPr lvl="1"/>
            <a:r>
              <a:rPr lang="cs-CZ" u="sng" dirty="0"/>
              <a:t>granula</a:t>
            </a:r>
            <a:r>
              <a:rPr lang="cs-CZ" dirty="0"/>
              <a:t>: </a:t>
            </a:r>
            <a:r>
              <a:rPr lang="cs-CZ" i="1" dirty="0" err="1"/>
              <a:t>denzní</a:t>
            </a:r>
            <a:r>
              <a:rPr lang="cs-CZ" i="1" dirty="0"/>
              <a:t> granula </a:t>
            </a:r>
            <a:r>
              <a:rPr lang="cs-CZ" dirty="0"/>
              <a:t>(neproteinové substance –serotonin, ADP, </a:t>
            </a:r>
            <a:r>
              <a:rPr lang="cs-CZ" dirty="0" err="1"/>
              <a:t>adenonukleotidy</a:t>
            </a:r>
            <a:r>
              <a:rPr lang="cs-CZ" dirty="0"/>
              <a:t>) a </a:t>
            </a:r>
            <a:r>
              <a:rPr lang="el-GR" i="1" dirty="0"/>
              <a:t>α</a:t>
            </a:r>
            <a:r>
              <a:rPr lang="cs-CZ" i="1" dirty="0"/>
              <a:t>granula </a:t>
            </a:r>
            <a:r>
              <a:rPr lang="cs-CZ" dirty="0"/>
              <a:t>(proteinový obsah: faktory srážení, destičkový růstový faktor)</a:t>
            </a:r>
          </a:p>
          <a:p>
            <a:r>
              <a:rPr lang="cs-CZ" dirty="0"/>
              <a:t>Velikost: 2 –4 mm průměr, 0,5 –1 mm tloušťka</a:t>
            </a:r>
          </a:p>
          <a:p>
            <a:r>
              <a:rPr lang="cs-CZ" dirty="0"/>
              <a:t>Počet: 200 000 –500 000 v  ml, z toho třetina ve slezině a dvě třetiny v cirkulaci</a:t>
            </a:r>
          </a:p>
          <a:p>
            <a:r>
              <a:rPr lang="cs-CZ" altLang="cs-CZ" dirty="0"/>
              <a:t>Produkce </a:t>
            </a:r>
            <a:r>
              <a:rPr lang="cs-CZ" altLang="cs-CZ" dirty="0" err="1"/>
              <a:t>vazokonstrikčních</a:t>
            </a:r>
            <a:r>
              <a:rPr lang="cs-CZ" altLang="cs-CZ" dirty="0"/>
              <a:t> látek (serotonin, </a:t>
            </a:r>
            <a:r>
              <a:rPr lang="cs-CZ" altLang="cs-CZ" dirty="0" err="1"/>
              <a:t>thromboxan</a:t>
            </a:r>
            <a:r>
              <a:rPr lang="cs-CZ" altLang="cs-CZ" dirty="0"/>
              <a:t> A)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7C0D589-035B-46C8-9CF1-D2E19EFA2A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705" y="1319911"/>
            <a:ext cx="2599765" cy="193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3882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584CC-64F9-4F44-8131-14DCCE75D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Hematopoéza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B0ABC76-810D-44EE-B5A1-0A5FBC1972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7" b="2011"/>
          <a:stretch/>
        </p:blipFill>
        <p:spPr>
          <a:xfrm>
            <a:off x="2043978" y="1290916"/>
            <a:ext cx="8104069" cy="5432613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0FB89115-A773-4118-B185-B20F89F3F7FF}"/>
              </a:ext>
            </a:extLst>
          </p:cNvPr>
          <p:cNvSpPr/>
          <p:nvPr/>
        </p:nvSpPr>
        <p:spPr bwMode="auto">
          <a:xfrm>
            <a:off x="1801912" y="2985246"/>
            <a:ext cx="5692583" cy="3839693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43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AB206-AFC8-418F-8EBB-9B84BBE7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Bílé  krvinky (leukocyty)</a:t>
            </a:r>
            <a:br>
              <a:rPr lang="cs-CZ" dirty="0"/>
            </a:br>
            <a:endParaRPr lang="cs-CZ" dirty="0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66D772C5-D85A-418D-846D-1E0F929B9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373" y="1489731"/>
            <a:ext cx="1881188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cs-CZ" sz="2800" dirty="0" err="1"/>
              <a:t>granulocyty</a:t>
            </a:r>
            <a:endParaRPr lang="en-US" altLang="cs-CZ" sz="2800" dirty="0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BFC81F24-00B2-4FF8-8D75-4B7171BCD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4623" y="1488143"/>
            <a:ext cx="203835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cs-CZ" sz="2800"/>
              <a:t>agranulocyty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EE821A36-A0A1-45BA-B212-5F62C8E49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573" y="2478743"/>
            <a:ext cx="1496115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altLang="cs-CZ" sz="2800" dirty="0" err="1">
                <a:solidFill>
                  <a:srgbClr val="0000FF"/>
                </a:solidFill>
              </a:rPr>
              <a:t>neutrofil</a:t>
            </a:r>
            <a:endParaRPr lang="en-US" altLang="cs-CZ" sz="2800" dirty="0"/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CF5C839B-3AC9-469E-ADA1-11EEC6A17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373" y="2478743"/>
            <a:ext cx="1205779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altLang="cs-CZ" sz="2800">
                <a:solidFill>
                  <a:srgbClr val="0000FF"/>
                </a:solidFill>
              </a:rPr>
              <a:t>bazofil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C7FE0383-DDBF-479D-AA62-0E6E611B4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6773" y="2478743"/>
            <a:ext cx="1485022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altLang="cs-CZ" sz="2800">
                <a:solidFill>
                  <a:srgbClr val="0000FF"/>
                </a:solidFill>
              </a:rPr>
              <a:t>eozinofil</a:t>
            </a:r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CFB897ED-6A6A-458E-8899-8F66102D02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93573" y="1945343"/>
            <a:ext cx="1524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A4CBA365-1E7D-46E9-A2BB-5902EB24BE5E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7573" y="1945343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C60C1FEE-BBEB-464E-BE6B-83DC507D5CB4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3773" y="1945343"/>
            <a:ext cx="1752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Line 11">
            <a:extLst>
              <a:ext uri="{FF2B5EF4-FFF2-40B4-BE49-F238E27FC236}">
                <a16:creationId xmlns:a16="http://schemas.microsoft.com/office/drawing/2014/main" id="{EA91D94F-F892-453E-B033-D266D776DA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75173" y="1945343"/>
            <a:ext cx="533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Line 12">
            <a:extLst>
              <a:ext uri="{FF2B5EF4-FFF2-40B4-BE49-F238E27FC236}">
                <a16:creationId xmlns:a16="http://schemas.microsoft.com/office/drawing/2014/main" id="{E8612769-53F6-476B-9CFF-ED1C3E2933E0}"/>
              </a:ext>
            </a:extLst>
          </p:cNvPr>
          <p:cNvSpPr>
            <a:spLocks noChangeShapeType="1"/>
          </p:cNvSpPr>
          <p:nvPr/>
        </p:nvSpPr>
        <p:spPr bwMode="auto">
          <a:xfrm>
            <a:off x="8108573" y="1945343"/>
            <a:ext cx="1524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pSp>
        <p:nvGrpSpPr>
          <p:cNvPr id="38" name="Skupina 37">
            <a:extLst>
              <a:ext uri="{FF2B5EF4-FFF2-40B4-BE49-F238E27FC236}">
                <a16:creationId xmlns:a16="http://schemas.microsoft.com/office/drawing/2014/main" id="{575314C1-24F9-43BA-86AB-3C63E33DAF22}"/>
              </a:ext>
            </a:extLst>
          </p:cNvPr>
          <p:cNvGrpSpPr/>
          <p:nvPr/>
        </p:nvGrpSpPr>
        <p:grpSpPr>
          <a:xfrm>
            <a:off x="5190561" y="4809567"/>
            <a:ext cx="5105400" cy="1752599"/>
            <a:chOff x="4984373" y="4917144"/>
            <a:chExt cx="5105400" cy="1752599"/>
          </a:xfrm>
        </p:grpSpPr>
        <p:sp>
          <p:nvSpPr>
            <p:cNvPr id="14" name="Text Box 13">
              <a:extLst>
                <a:ext uri="{FF2B5EF4-FFF2-40B4-BE49-F238E27FC236}">
                  <a16:creationId xmlns:a16="http://schemas.microsoft.com/office/drawing/2014/main" id="{FB328B6A-30F9-46E6-A3ED-18559EBF68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4373" y="5725181"/>
              <a:ext cx="1524000" cy="944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/>
                <a:t>lymfocyt </a:t>
              </a:r>
              <a:r>
                <a:rPr lang="cs-CZ" altLang="cs-CZ" b="1"/>
                <a:t>T</a:t>
              </a:r>
            </a:p>
          </p:txBody>
        </p:sp>
        <p:sp>
          <p:nvSpPr>
            <p:cNvPr id="15" name="Text Box 14">
              <a:extLst>
                <a:ext uri="{FF2B5EF4-FFF2-40B4-BE49-F238E27FC236}">
                  <a16:creationId xmlns:a16="http://schemas.microsoft.com/office/drawing/2014/main" id="{E47B74C4-A780-4A3A-AAA5-7DC77C985B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13173" y="5725181"/>
              <a:ext cx="1447800" cy="944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/>
                <a:t>lymfocyt </a:t>
              </a:r>
              <a:r>
                <a:rPr lang="cs-CZ" altLang="cs-CZ" b="1"/>
                <a:t>B</a:t>
              </a:r>
            </a:p>
          </p:txBody>
        </p:sp>
        <p:sp>
          <p:nvSpPr>
            <p:cNvPr id="16" name="Text Box 15">
              <a:extLst>
                <a:ext uri="{FF2B5EF4-FFF2-40B4-BE49-F238E27FC236}">
                  <a16:creationId xmlns:a16="http://schemas.microsoft.com/office/drawing/2014/main" id="{3FBB0ABE-344E-4B05-B546-43F77E0CF9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89573" y="5725181"/>
              <a:ext cx="1600200" cy="944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/>
                <a:t>lymfocyt </a:t>
              </a:r>
              <a:r>
                <a:rPr lang="cs-CZ" altLang="cs-CZ" b="1"/>
                <a:t>NK</a:t>
              </a:r>
            </a:p>
          </p:txBody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id="{2B3E3F0B-390B-49A0-9D26-92B122F3EF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84685" y="4917144"/>
              <a:ext cx="0" cy="8080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Line 17">
              <a:extLst>
                <a:ext uri="{FF2B5EF4-FFF2-40B4-BE49-F238E27FC236}">
                  <a16:creationId xmlns:a16="http://schemas.microsoft.com/office/drawing/2014/main" id="{A8706566-D2F9-4574-8BDA-66F7DED1E2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46373" y="4923493"/>
              <a:ext cx="1738312" cy="7413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Line 18">
              <a:extLst>
                <a:ext uri="{FF2B5EF4-FFF2-40B4-BE49-F238E27FC236}">
                  <a16:creationId xmlns:a16="http://schemas.microsoft.com/office/drawing/2014/main" id="{19138B12-5E96-4CEC-83A1-B1A378786E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84685" y="4923493"/>
              <a:ext cx="1766888" cy="8175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5" name="Text Box 24">
            <a:extLst>
              <a:ext uri="{FF2B5EF4-FFF2-40B4-BE49-F238E27FC236}">
                <a16:creationId xmlns:a16="http://schemas.microsoft.com/office/drawing/2014/main" id="{32547CCD-F0DF-4790-BAF0-5E3D91D6E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1973" y="2473981"/>
            <a:ext cx="1542410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altLang="cs-CZ" sz="2800">
                <a:solidFill>
                  <a:srgbClr val="0000FF"/>
                </a:solidFill>
              </a:rPr>
              <a:t>monocyt</a:t>
            </a:r>
          </a:p>
        </p:txBody>
      </p:sp>
      <p:sp>
        <p:nvSpPr>
          <p:cNvPr id="26" name="Text Box 25">
            <a:extLst>
              <a:ext uri="{FF2B5EF4-FFF2-40B4-BE49-F238E27FC236}">
                <a16:creationId xmlns:a16="http://schemas.microsoft.com/office/drawing/2014/main" id="{D7C9E444-DDC7-45BA-894A-1E09BDAE7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3173" y="2478743"/>
            <a:ext cx="1521570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altLang="cs-CZ" sz="2800">
                <a:solidFill>
                  <a:srgbClr val="0000FF"/>
                </a:solidFill>
              </a:rPr>
              <a:t>lymfocyt</a:t>
            </a:r>
          </a:p>
        </p:txBody>
      </p:sp>
      <p:pic>
        <p:nvPicPr>
          <p:cNvPr id="28" name="Obrázek 27">
            <a:extLst>
              <a:ext uri="{FF2B5EF4-FFF2-40B4-BE49-F238E27FC236}">
                <a16:creationId xmlns:a16="http://schemas.microsoft.com/office/drawing/2014/main" id="{1F69FCE7-A242-4EB6-9E44-AD9B47DB163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73" y="2848498"/>
            <a:ext cx="1579135" cy="1466981"/>
          </a:xfrm>
          <a:prstGeom prst="rect">
            <a:avLst/>
          </a:prstGeom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6D527939-5FDE-43E6-B63D-7D2398C148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69" y="2929593"/>
            <a:ext cx="1579135" cy="1441239"/>
          </a:xfrm>
          <a:prstGeom prst="rect">
            <a:avLst/>
          </a:prstGeom>
        </p:spPr>
      </p:pic>
      <p:pic>
        <p:nvPicPr>
          <p:cNvPr id="30" name="Obrázek 29">
            <a:extLst>
              <a:ext uri="{FF2B5EF4-FFF2-40B4-BE49-F238E27FC236}">
                <a16:creationId xmlns:a16="http://schemas.microsoft.com/office/drawing/2014/main" id="{6DA4FEF8-ACB7-4DF3-A2F2-AC7A429C37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005" y="2892597"/>
            <a:ext cx="1579136" cy="1569418"/>
          </a:xfrm>
          <a:prstGeom prst="rect">
            <a:avLst/>
          </a:prstGeom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08F8C716-3037-4650-AE25-A281EF4A689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585" y="2838375"/>
            <a:ext cx="1886713" cy="1712097"/>
          </a:xfrm>
          <a:prstGeom prst="rect">
            <a:avLst/>
          </a:prstGeom>
        </p:spPr>
      </p:pic>
      <p:pic>
        <p:nvPicPr>
          <p:cNvPr id="32" name="Obrázek 31">
            <a:extLst>
              <a:ext uri="{FF2B5EF4-FFF2-40B4-BE49-F238E27FC236}">
                <a16:creationId xmlns:a16="http://schemas.microsoft.com/office/drawing/2014/main" id="{4570D26C-7D8A-40C6-9BC9-29FE28CE45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224" y="3012484"/>
            <a:ext cx="1352041" cy="1187675"/>
          </a:xfrm>
          <a:prstGeom prst="rect">
            <a:avLst/>
          </a:prstGeom>
        </p:spPr>
      </p:pic>
      <p:sp>
        <p:nvSpPr>
          <p:cNvPr id="33" name="Obdélník 32">
            <a:extLst>
              <a:ext uri="{FF2B5EF4-FFF2-40B4-BE49-F238E27FC236}">
                <a16:creationId xmlns:a16="http://schemas.microsoft.com/office/drawing/2014/main" id="{8E179AD2-2756-48B4-9B4E-22B49BBED8BF}"/>
              </a:ext>
            </a:extLst>
          </p:cNvPr>
          <p:cNvSpPr/>
          <p:nvPr/>
        </p:nvSpPr>
        <p:spPr>
          <a:xfrm>
            <a:off x="2124427" y="4315479"/>
            <a:ext cx="918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dirty="0">
                <a:latin typeface="+mn-lt"/>
              </a:rPr>
              <a:t>60% </a:t>
            </a:r>
            <a:endParaRPr lang="cs-CZ" dirty="0">
              <a:latin typeface="+mn-lt"/>
            </a:endParaRPr>
          </a:p>
        </p:txBody>
      </p:sp>
      <p:sp>
        <p:nvSpPr>
          <p:cNvPr id="34" name="Obdélník 33">
            <a:extLst>
              <a:ext uri="{FF2B5EF4-FFF2-40B4-BE49-F238E27FC236}">
                <a16:creationId xmlns:a16="http://schemas.microsoft.com/office/drawing/2014/main" id="{637319DC-1833-4A81-BC42-BB360B08C0C9}"/>
              </a:ext>
            </a:extLst>
          </p:cNvPr>
          <p:cNvSpPr/>
          <p:nvPr/>
        </p:nvSpPr>
        <p:spPr>
          <a:xfrm>
            <a:off x="3473847" y="4315478"/>
            <a:ext cx="13997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dirty="0">
                <a:latin typeface="+mn-lt"/>
              </a:rPr>
              <a:t>do 0,5% </a:t>
            </a:r>
            <a:endParaRPr lang="cs-CZ" dirty="0">
              <a:latin typeface="+mn-lt"/>
            </a:endParaRPr>
          </a:p>
        </p:txBody>
      </p:sp>
      <p:sp>
        <p:nvSpPr>
          <p:cNvPr id="35" name="Obdélník 34">
            <a:extLst>
              <a:ext uri="{FF2B5EF4-FFF2-40B4-BE49-F238E27FC236}">
                <a16:creationId xmlns:a16="http://schemas.microsoft.com/office/drawing/2014/main" id="{7F85B10E-B4E7-4298-A76D-B95DC3729534}"/>
              </a:ext>
            </a:extLst>
          </p:cNvPr>
          <p:cNvSpPr/>
          <p:nvPr/>
        </p:nvSpPr>
        <p:spPr>
          <a:xfrm>
            <a:off x="5481949" y="4315478"/>
            <a:ext cx="10871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dirty="0">
                <a:latin typeface="+mn-lt"/>
              </a:rPr>
              <a:t>do 5%</a:t>
            </a:r>
            <a:endParaRPr lang="cs-CZ" dirty="0">
              <a:latin typeface="+mn-lt"/>
            </a:endParaRPr>
          </a:p>
        </p:txBody>
      </p:sp>
      <p:sp>
        <p:nvSpPr>
          <p:cNvPr id="36" name="Obdélník 35">
            <a:extLst>
              <a:ext uri="{FF2B5EF4-FFF2-40B4-BE49-F238E27FC236}">
                <a16:creationId xmlns:a16="http://schemas.microsoft.com/office/drawing/2014/main" id="{44238F6E-EDEF-4076-A8F0-840FDB3C414A}"/>
              </a:ext>
            </a:extLst>
          </p:cNvPr>
          <p:cNvSpPr/>
          <p:nvPr/>
        </p:nvSpPr>
        <p:spPr>
          <a:xfrm>
            <a:off x="7073900" y="4313323"/>
            <a:ext cx="1271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dirty="0">
                <a:latin typeface="+mn-lt"/>
              </a:rPr>
              <a:t>20-50%</a:t>
            </a:r>
            <a:endParaRPr lang="cs-CZ" dirty="0">
              <a:latin typeface="+mn-lt"/>
            </a:endParaRPr>
          </a:p>
        </p:txBody>
      </p:sp>
      <p:sp>
        <p:nvSpPr>
          <p:cNvPr id="37" name="Obdélník 36">
            <a:extLst>
              <a:ext uri="{FF2B5EF4-FFF2-40B4-BE49-F238E27FC236}">
                <a16:creationId xmlns:a16="http://schemas.microsoft.com/office/drawing/2014/main" id="{082F347A-FB1C-4D2C-8C4A-66E97BB94601}"/>
              </a:ext>
            </a:extLst>
          </p:cNvPr>
          <p:cNvSpPr/>
          <p:nvPr/>
        </p:nvSpPr>
        <p:spPr>
          <a:xfrm>
            <a:off x="9005075" y="4315479"/>
            <a:ext cx="12298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dirty="0">
                <a:latin typeface="+mn-lt"/>
              </a:rPr>
              <a:t>do 10%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4534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AB206-AFC8-418F-8EBB-9B84BBE78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57245"/>
            <a:ext cx="10753200" cy="451576"/>
          </a:xfrm>
        </p:spPr>
        <p:txBody>
          <a:bodyPr/>
          <a:lstStyle/>
          <a:p>
            <a:r>
              <a:rPr lang="cs-CZ" dirty="0"/>
              <a:t>Granulocyty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68895F-D560-4345-97F4-8208B1706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189980"/>
            <a:ext cx="10753200" cy="4139998"/>
          </a:xfrm>
        </p:spPr>
        <p:txBody>
          <a:bodyPr/>
          <a:lstStyle/>
          <a:p>
            <a:r>
              <a:rPr lang="cs-CZ" b="1" dirty="0"/>
              <a:t>Neutrofilní granulocyty</a:t>
            </a:r>
          </a:p>
          <a:p>
            <a:pPr lvl="1"/>
            <a:r>
              <a:rPr lang="cs-CZ" dirty="0"/>
              <a:t>Tvoří 60–70 % leukocytů periferní krve</a:t>
            </a:r>
          </a:p>
          <a:p>
            <a:pPr lvl="1"/>
            <a:r>
              <a:rPr lang="cs-CZ" dirty="0"/>
              <a:t>Obrana proti extracelulárním bakteriím </a:t>
            </a:r>
          </a:p>
          <a:p>
            <a:pPr lvl="1"/>
            <a:r>
              <a:rPr lang="cs-CZ" dirty="0"/>
              <a:t>Hlavní funkcí </a:t>
            </a:r>
            <a:r>
              <a:rPr lang="cs-CZ" dirty="0" err="1"/>
              <a:t>neutrofilů</a:t>
            </a:r>
            <a:r>
              <a:rPr lang="cs-CZ" dirty="0"/>
              <a:t> je fagocytóza </a:t>
            </a:r>
          </a:p>
          <a:p>
            <a:pPr lvl="1"/>
            <a:r>
              <a:rPr lang="cs-CZ" dirty="0"/>
              <a:t>Odumřelé </a:t>
            </a:r>
            <a:r>
              <a:rPr lang="cs-CZ" dirty="0" err="1"/>
              <a:t>neutrofily</a:t>
            </a:r>
            <a:r>
              <a:rPr lang="cs-CZ" dirty="0"/>
              <a:t> vytvářejí hnis</a:t>
            </a:r>
          </a:p>
          <a:p>
            <a:r>
              <a:rPr lang="cs-CZ" b="1" dirty="0"/>
              <a:t>Eozinofilní granulocyty</a:t>
            </a:r>
          </a:p>
          <a:p>
            <a:pPr lvl="1"/>
            <a:r>
              <a:rPr lang="cs-CZ" dirty="0"/>
              <a:t>Tvoří 1–5 % leukocytů periferní krve</a:t>
            </a:r>
          </a:p>
          <a:p>
            <a:pPr lvl="1"/>
            <a:r>
              <a:rPr lang="cs-CZ" dirty="0"/>
              <a:t>Hrají důležitou roli při alergických reakcích (fagocytují komplex alergen-protilátka) a při ochraně proti parazitárním onemocněním (ze svých granul vypouštějí látky, které poškozují parazity) </a:t>
            </a:r>
          </a:p>
          <a:p>
            <a:r>
              <a:rPr lang="cs-CZ" b="1" dirty="0"/>
              <a:t>Bazofilní granulocyty (</a:t>
            </a:r>
            <a:r>
              <a:rPr lang="cs-CZ" b="1" dirty="0" err="1"/>
              <a:t>bazofily</a:t>
            </a:r>
            <a:r>
              <a:rPr lang="cs-CZ" b="1" dirty="0"/>
              <a:t>)</a:t>
            </a:r>
          </a:p>
          <a:p>
            <a:pPr lvl="1"/>
            <a:r>
              <a:rPr lang="cs-CZ" dirty="0"/>
              <a:t>Tvoří 0,5 % leukocytů periferní krve</a:t>
            </a:r>
          </a:p>
          <a:p>
            <a:pPr lvl="1"/>
            <a:r>
              <a:rPr lang="cs-CZ" dirty="0"/>
              <a:t>Mají granula v cytoplazmě, která obsahují heparin a histamin</a:t>
            </a:r>
          </a:p>
          <a:p>
            <a:pPr lvl="1"/>
            <a:r>
              <a:rPr lang="cs-CZ" dirty="0"/>
              <a:t>Uplatňují  se při vzniku alergické reakce a dále se podílejí na likvidaci parazitárních onemocnění </a:t>
            </a:r>
          </a:p>
        </p:txBody>
      </p:sp>
    </p:spTree>
    <p:extLst>
      <p:ext uri="{BB962C8B-B14F-4D97-AF65-F5344CB8AC3E}">
        <p14:creationId xmlns:p14="http://schemas.microsoft.com/office/powerpoint/2010/main" val="37339621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AB206-AFC8-418F-8EBB-9B84BBE7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Agranulocyty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68895F-D560-4345-97F4-8208B1706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93387"/>
            <a:ext cx="10753200" cy="4139998"/>
          </a:xfrm>
        </p:spPr>
        <p:txBody>
          <a:bodyPr/>
          <a:lstStyle/>
          <a:p>
            <a:r>
              <a:rPr lang="cs-CZ" b="1" dirty="0"/>
              <a:t>Lymfocyt:</a:t>
            </a:r>
          </a:p>
          <a:p>
            <a:pPr lvl="1"/>
            <a:r>
              <a:rPr lang="cs-CZ" dirty="0"/>
              <a:t>Tvoří 20–50 % z celkového počtu všech bílých krvinek</a:t>
            </a:r>
          </a:p>
          <a:p>
            <a:pPr lvl="1"/>
            <a:r>
              <a:rPr lang="cs-CZ" b="1" dirty="0"/>
              <a:t>B-lymfocyty:</a:t>
            </a:r>
          </a:p>
          <a:p>
            <a:pPr lvl="2"/>
            <a:r>
              <a:rPr lang="cs-CZ" dirty="0"/>
              <a:t>Základní buňky protilátkové imunity</a:t>
            </a:r>
          </a:p>
          <a:p>
            <a:pPr lvl="2"/>
            <a:r>
              <a:rPr lang="cs-CZ" dirty="0"/>
              <a:t>Vznikají v kostní dřeni, kde i dozrávají</a:t>
            </a:r>
          </a:p>
          <a:p>
            <a:pPr lvl="2"/>
            <a:r>
              <a:rPr lang="cs-CZ" dirty="0"/>
              <a:t>Konečným diferenciačním stadiem jsou plazmatické buňky produkující protilátky proti bílkovinným a glykoproteinovým antigenům a toxinům</a:t>
            </a:r>
          </a:p>
          <a:p>
            <a:pPr lvl="1"/>
            <a:r>
              <a:rPr lang="cs-CZ" b="1" dirty="0"/>
              <a:t>T-lymfocyt:</a:t>
            </a:r>
            <a:r>
              <a:rPr lang="cs-CZ" dirty="0"/>
              <a:t> </a:t>
            </a:r>
          </a:p>
          <a:p>
            <a:pPr lvl="2"/>
            <a:r>
              <a:rPr lang="cs-CZ" dirty="0"/>
              <a:t>Jsou podstatou specifické (získané) buněčné imunity</a:t>
            </a:r>
          </a:p>
          <a:p>
            <a:pPr lvl="2"/>
            <a:r>
              <a:rPr lang="cs-CZ" dirty="0"/>
              <a:t>Vznikají v kostní dřeni </a:t>
            </a:r>
            <a:r>
              <a:rPr lang="pt-BR" dirty="0"/>
              <a:t>a migrují do brzlíku, ve kterém dozrávají</a:t>
            </a:r>
            <a:endParaRPr lang="cs-CZ" dirty="0"/>
          </a:p>
          <a:p>
            <a:pPr lvl="2"/>
            <a:r>
              <a:rPr lang="cs-CZ" dirty="0"/>
              <a:t>Vylučují do krve cytokiny</a:t>
            </a:r>
          </a:p>
          <a:p>
            <a:pPr lvl="2"/>
            <a:r>
              <a:rPr lang="cs-CZ" dirty="0"/>
              <a:t>Nesou CD3, CD8 nebo CD4 znaky</a:t>
            </a:r>
          </a:p>
          <a:p>
            <a:pPr lvl="1"/>
            <a:r>
              <a:rPr lang="cs-CZ" dirty="0"/>
              <a:t> </a:t>
            </a:r>
            <a:r>
              <a:rPr lang="cs-CZ" b="1" dirty="0"/>
              <a:t>Natural </a:t>
            </a:r>
            <a:r>
              <a:rPr lang="cs-CZ" b="1" dirty="0" err="1"/>
              <a:t>killers</a:t>
            </a:r>
            <a:r>
              <a:rPr lang="cs-CZ" b="1" dirty="0"/>
              <a:t>, NK:</a:t>
            </a:r>
          </a:p>
          <a:p>
            <a:pPr lvl="2"/>
            <a:r>
              <a:rPr lang="cs-CZ" dirty="0"/>
              <a:t>Hlavní část cytotoxické buněčné imunity. </a:t>
            </a:r>
          </a:p>
          <a:p>
            <a:pPr lvl="2"/>
            <a:r>
              <a:rPr lang="cs-CZ" dirty="0"/>
              <a:t>Jsou schopni ničit i bez předchozího setkání s antigenem (to se uplatňuje u novorozenců)</a:t>
            </a:r>
          </a:p>
          <a:p>
            <a:pPr lvl="2"/>
            <a:r>
              <a:rPr lang="cs-CZ" dirty="0"/>
              <a:t>Nenesou CD-3 znak</a:t>
            </a:r>
          </a:p>
        </p:txBody>
      </p:sp>
    </p:spTree>
    <p:extLst>
      <p:ext uri="{BB962C8B-B14F-4D97-AF65-F5344CB8AC3E}">
        <p14:creationId xmlns:p14="http://schemas.microsoft.com/office/powerpoint/2010/main" val="41175796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783176-595F-467E-9928-DB3C7AD75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845309"/>
            <a:ext cx="10753200" cy="451576"/>
          </a:xfrm>
        </p:spPr>
        <p:txBody>
          <a:bodyPr/>
          <a:lstStyle/>
          <a:p>
            <a:pPr algn="ctr"/>
            <a:r>
              <a:rPr lang="cs-CZ" sz="5400" dirty="0"/>
              <a:t>To </a:t>
            </a:r>
            <a:r>
              <a:rPr lang="cs-CZ" sz="5400" dirty="0" err="1"/>
              <a:t>be</a:t>
            </a:r>
            <a:r>
              <a:rPr lang="cs-CZ" sz="5400" dirty="0"/>
              <a:t> </a:t>
            </a:r>
            <a:r>
              <a:rPr lang="cs-CZ" sz="5400" dirty="0" err="1"/>
              <a:t>continued</a:t>
            </a:r>
            <a:r>
              <a:rPr lang="cs-CZ" sz="5400" dirty="0"/>
              <a:t>…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21DB6A3-CA50-4D01-9726-DEE26F337B1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3E3E3"/>
              </a:clrFrom>
              <a:clrTo>
                <a:srgbClr val="E3E3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914" y="2556514"/>
            <a:ext cx="3882639" cy="396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609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AB206-AFC8-418F-8EBB-9B84BBE7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Krevní plazma</a:t>
            </a:r>
            <a:r>
              <a:rPr lang="en-US" dirty="0"/>
              <a:t>. </a:t>
            </a:r>
            <a:r>
              <a:rPr lang="cs-CZ" dirty="0"/>
              <a:t>Anorganické látky</a:t>
            </a:r>
            <a:r>
              <a:rPr lang="en-US" dirty="0"/>
              <a:t>.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68895F-D560-4345-97F4-8208B1706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71096"/>
            <a:ext cx="10753200" cy="5586904"/>
          </a:xfrm>
        </p:spPr>
        <p:txBody>
          <a:bodyPr/>
          <a:lstStyle/>
          <a:p>
            <a:r>
              <a:rPr lang="cs-CZ" sz="2400" b="1" dirty="0"/>
              <a:t>Na</a:t>
            </a:r>
            <a:r>
              <a:rPr lang="cs-CZ" sz="2400" b="1" baseline="30000" dirty="0"/>
              <a:t>+</a:t>
            </a:r>
            <a:r>
              <a:rPr lang="cs-CZ" sz="2400" dirty="0"/>
              <a:t> (137-147 </a:t>
            </a:r>
            <a:r>
              <a:rPr lang="cs-CZ" sz="2400" dirty="0" err="1"/>
              <a:t>mmol</a:t>
            </a:r>
            <a:r>
              <a:rPr lang="cs-CZ" sz="2400" dirty="0"/>
              <a:t>/l): udržení osmotického tlaku, objemu, pH</a:t>
            </a:r>
          </a:p>
          <a:p>
            <a:r>
              <a:rPr lang="cs-CZ" sz="2400" b="1" dirty="0"/>
              <a:t>Cl</a:t>
            </a:r>
            <a:r>
              <a:rPr lang="cs-CZ" sz="2400" b="1" baseline="30000" dirty="0"/>
              <a:t>-</a:t>
            </a:r>
            <a:r>
              <a:rPr lang="cs-CZ" sz="2400" dirty="0"/>
              <a:t> (98-106 </a:t>
            </a:r>
            <a:r>
              <a:rPr lang="cs-CZ" sz="2400" dirty="0" err="1"/>
              <a:t>mmol</a:t>
            </a:r>
            <a:r>
              <a:rPr lang="cs-CZ" sz="2400" dirty="0"/>
              <a:t>/l): udržení osmotického tlaku, objemu, pH</a:t>
            </a:r>
          </a:p>
          <a:p>
            <a:r>
              <a:rPr lang="cs-CZ" sz="2400" b="1" dirty="0"/>
              <a:t>K</a:t>
            </a:r>
            <a:r>
              <a:rPr lang="cs-CZ" sz="2400" b="1" baseline="30000" dirty="0"/>
              <a:t>+</a:t>
            </a:r>
            <a:r>
              <a:rPr lang="cs-CZ" sz="2400" dirty="0"/>
              <a:t> (3,8-5,1 </a:t>
            </a:r>
            <a:r>
              <a:rPr lang="cs-CZ" sz="2400" dirty="0" err="1"/>
              <a:t>mmol</a:t>
            </a:r>
            <a:r>
              <a:rPr lang="cs-CZ" sz="2400" dirty="0"/>
              <a:t>/l): činnost svalů (hl. myokardu)</a:t>
            </a:r>
          </a:p>
          <a:p>
            <a:r>
              <a:rPr lang="cs-CZ" sz="2400" b="1" dirty="0"/>
              <a:t>Ca</a:t>
            </a:r>
            <a:r>
              <a:rPr lang="cs-CZ" sz="2400" b="1" baseline="30000" dirty="0"/>
              <a:t>2+</a:t>
            </a:r>
            <a:r>
              <a:rPr lang="cs-CZ" sz="2400" dirty="0"/>
              <a:t> (2,1-2,7mmol/l): nervová dráždivost, stažlivost svalu, srážení krve, propustnost membrán, mineralizace kostí</a:t>
            </a:r>
          </a:p>
          <a:p>
            <a:r>
              <a:rPr lang="cs-CZ" sz="2400" b="1" dirty="0"/>
              <a:t>P</a:t>
            </a:r>
            <a:r>
              <a:rPr lang="cs-CZ" sz="2400" dirty="0"/>
              <a:t> (0,65-1,62 </a:t>
            </a:r>
            <a:r>
              <a:rPr lang="cs-CZ" sz="2400" dirty="0" err="1"/>
              <a:t>mmol</a:t>
            </a:r>
            <a:r>
              <a:rPr lang="cs-CZ" sz="2400" dirty="0"/>
              <a:t>/l): regulace pH, mineralizace kostí</a:t>
            </a:r>
          </a:p>
          <a:p>
            <a:r>
              <a:rPr lang="cs-CZ" sz="2400" b="1" dirty="0"/>
              <a:t>Mg</a:t>
            </a:r>
            <a:r>
              <a:rPr lang="cs-CZ" sz="2400" b="1" baseline="30000" dirty="0"/>
              <a:t>2+</a:t>
            </a:r>
            <a:r>
              <a:rPr lang="cs-CZ" sz="2400" baseline="30000" dirty="0"/>
              <a:t> </a:t>
            </a:r>
            <a:r>
              <a:rPr lang="cs-CZ" sz="2400" dirty="0"/>
              <a:t>(0,75-1,25 </a:t>
            </a:r>
            <a:r>
              <a:rPr lang="cs-CZ" sz="2400" dirty="0" err="1"/>
              <a:t>mmol</a:t>
            </a:r>
            <a:r>
              <a:rPr lang="cs-CZ" sz="2400" dirty="0"/>
              <a:t>/l): aktivita enzymů, nervová dráždivost</a:t>
            </a:r>
          </a:p>
          <a:p>
            <a:r>
              <a:rPr lang="cs-CZ" sz="2400" b="1" dirty="0"/>
              <a:t>HCO</a:t>
            </a:r>
            <a:r>
              <a:rPr lang="cs-CZ" sz="2400" b="1" baseline="-25000" dirty="0"/>
              <a:t>3</a:t>
            </a:r>
            <a:r>
              <a:rPr lang="cs-CZ" sz="2400" b="1" baseline="30000" dirty="0"/>
              <a:t>-</a:t>
            </a:r>
            <a:r>
              <a:rPr lang="cs-CZ" sz="2400" dirty="0"/>
              <a:t> (25-34 </a:t>
            </a:r>
            <a:r>
              <a:rPr lang="cs-CZ" sz="2400" dirty="0" err="1"/>
              <a:t>mmol</a:t>
            </a:r>
            <a:r>
              <a:rPr lang="cs-CZ" sz="2400" dirty="0"/>
              <a:t>/l): transport CO</a:t>
            </a:r>
            <a:r>
              <a:rPr lang="cs-CZ" sz="2400" baseline="-25000" dirty="0"/>
              <a:t>2</a:t>
            </a:r>
            <a:r>
              <a:rPr lang="cs-CZ" sz="2400" dirty="0"/>
              <a:t>, udržení pH</a:t>
            </a:r>
          </a:p>
          <a:p>
            <a:r>
              <a:rPr lang="cs-CZ" sz="2400" b="1" dirty="0" err="1"/>
              <a:t>Fe</a:t>
            </a:r>
            <a:r>
              <a:rPr lang="cs-CZ" sz="2400" dirty="0"/>
              <a:t> (16-25 </a:t>
            </a:r>
            <a:r>
              <a:rPr lang="el-GR" sz="2400" dirty="0"/>
              <a:t>μ</a:t>
            </a:r>
            <a:r>
              <a:rPr lang="cs-CZ" sz="2400" dirty="0"/>
              <a:t>mol/l): součást hemoglobinu - transport plynů</a:t>
            </a:r>
          </a:p>
          <a:p>
            <a:r>
              <a:rPr lang="cs-CZ" sz="2400" b="1" dirty="0"/>
              <a:t>I</a:t>
            </a:r>
            <a:r>
              <a:rPr lang="cs-CZ" sz="2400" dirty="0"/>
              <a:t> (275-630 </a:t>
            </a:r>
            <a:r>
              <a:rPr lang="cs-CZ" sz="2400" dirty="0" err="1"/>
              <a:t>nmol</a:t>
            </a:r>
            <a:r>
              <a:rPr lang="cs-CZ" sz="2400" dirty="0"/>
              <a:t>/l): tvorba hormonů štítné žlázy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071137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AB206-AFC8-418F-8EBB-9B84BBE7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Krevní plazma. Organické látky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68895F-D560-4345-97F4-8208B1706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59778"/>
            <a:ext cx="10753200" cy="4139998"/>
          </a:xfrm>
        </p:spPr>
        <p:txBody>
          <a:bodyPr/>
          <a:lstStyle/>
          <a:p>
            <a:r>
              <a:rPr lang="cs-CZ" dirty="0"/>
              <a:t>Plazmatické proteiny	60-80 g/l</a:t>
            </a:r>
          </a:p>
          <a:p>
            <a:pPr lvl="1"/>
            <a:r>
              <a:rPr lang="cs-CZ" dirty="0"/>
              <a:t>Albuminy (40-48 g/l): </a:t>
            </a:r>
            <a:r>
              <a:rPr lang="cs-CZ" dirty="0" err="1"/>
              <a:t>onkotický</a:t>
            </a:r>
            <a:r>
              <a:rPr lang="cs-CZ" dirty="0"/>
              <a:t> tlak, transport iontů, mastných kyselin, pigmentů, látek tělu cizích, hormonů</a:t>
            </a:r>
          </a:p>
          <a:p>
            <a:pPr lvl="1"/>
            <a:r>
              <a:rPr lang="cs-CZ" dirty="0"/>
              <a:t>Globuliny (18-30 g/l)</a:t>
            </a:r>
          </a:p>
          <a:p>
            <a:pPr lvl="2"/>
            <a:r>
              <a:rPr lang="el-GR" dirty="0"/>
              <a:t>α-</a:t>
            </a:r>
            <a:r>
              <a:rPr lang="cs-CZ" dirty="0"/>
              <a:t>globuliny: transport hormonů, kovů, vitamínů</a:t>
            </a:r>
          </a:p>
          <a:p>
            <a:pPr lvl="2"/>
            <a:r>
              <a:rPr lang="el-GR" dirty="0"/>
              <a:t>β-</a:t>
            </a:r>
            <a:r>
              <a:rPr lang="cs-CZ" dirty="0"/>
              <a:t>globuliny: vazba hemu, vit. B12, železa, transport cholesterolu</a:t>
            </a:r>
          </a:p>
          <a:p>
            <a:pPr lvl="2"/>
            <a:r>
              <a:rPr lang="el-GR" dirty="0"/>
              <a:t>γ-</a:t>
            </a:r>
            <a:r>
              <a:rPr lang="cs-CZ" dirty="0"/>
              <a:t>globuliny: protilátky, specifická imunita</a:t>
            </a:r>
          </a:p>
          <a:p>
            <a:pPr lvl="1"/>
            <a:r>
              <a:rPr lang="cs-CZ" dirty="0"/>
              <a:t>Fibrinogen (3 g/l): srážení krve</a:t>
            </a:r>
          </a:p>
          <a:p>
            <a:r>
              <a:rPr lang="cs-CZ" dirty="0"/>
              <a:t>Tuky (4-10 g/l)</a:t>
            </a:r>
          </a:p>
          <a:p>
            <a:r>
              <a:rPr lang="cs-CZ" dirty="0"/>
              <a:t>Glukóza (4-5,5 </a:t>
            </a:r>
            <a:r>
              <a:rPr lang="cs-CZ" dirty="0" err="1"/>
              <a:t>mmol</a:t>
            </a:r>
            <a:r>
              <a:rPr lang="cs-CZ" dirty="0"/>
              <a:t>/l)</a:t>
            </a:r>
          </a:p>
          <a:p>
            <a:r>
              <a:rPr lang="cs-CZ" dirty="0"/>
              <a:t>Dusíkaté látky (0,2-0,4 g/l): močovina, bilirubin, aminokyseliny</a:t>
            </a:r>
          </a:p>
          <a:p>
            <a:r>
              <a:rPr lang="cs-CZ" dirty="0"/>
              <a:t>Hormony, vitamíny, enzymy, léky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2981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AB206-AFC8-418F-8EBB-9B84BBE78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57251"/>
            <a:ext cx="11212024" cy="451576"/>
          </a:xfrm>
        </p:spPr>
        <p:txBody>
          <a:bodyPr/>
          <a:lstStyle/>
          <a:p>
            <a:r>
              <a:rPr lang="cs-CZ" dirty="0"/>
              <a:t>Viskozita krve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68895F-D560-4345-97F4-8208B1706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97029"/>
            <a:ext cx="11212024" cy="4139998"/>
          </a:xfrm>
        </p:spPr>
        <p:txBody>
          <a:bodyPr/>
          <a:lstStyle/>
          <a:p>
            <a:r>
              <a:rPr lang="cs-CZ" dirty="0"/>
              <a:t>Viskozita neboli vazkost je veličina, která charakterizuje vnitřní tření tekutiny a závisí především na přitažlivých silách mezi částicemi</a:t>
            </a:r>
          </a:p>
          <a:p>
            <a:r>
              <a:rPr lang="cs-CZ" b="1" dirty="0"/>
              <a:t>Fibrinogen</a:t>
            </a:r>
            <a:r>
              <a:rPr lang="cs-CZ" dirty="0"/>
              <a:t> (Interakce s Ery, s LDL; </a:t>
            </a:r>
            <a:r>
              <a:rPr lang="cs-CZ" dirty="0" err="1"/>
              <a:t>hyperfibrinogenémie</a:t>
            </a:r>
            <a:r>
              <a:rPr lang="cs-CZ" dirty="0"/>
              <a:t>)</a:t>
            </a:r>
          </a:p>
          <a:p>
            <a:r>
              <a:rPr lang="cs-CZ" b="1" dirty="0"/>
              <a:t>Hematokrit</a:t>
            </a:r>
            <a:r>
              <a:rPr lang="cs-CZ" dirty="0"/>
              <a:t> (přímé a nepřímé interakce mezi Ery a mezi Ery a fibrinogenem)</a:t>
            </a:r>
          </a:p>
          <a:p>
            <a:r>
              <a:rPr lang="cs-CZ" b="1" dirty="0"/>
              <a:t>Průměr cévy</a:t>
            </a:r>
          </a:p>
          <a:p>
            <a:r>
              <a:rPr lang="cs-CZ" b="1" dirty="0"/>
              <a:t>Rychlost proudění krve</a:t>
            </a:r>
          </a:p>
          <a:p>
            <a:r>
              <a:rPr lang="pl-PL" b="1" dirty="0"/>
              <a:t>Teplota</a:t>
            </a:r>
            <a:r>
              <a:rPr lang="pl-PL" dirty="0"/>
              <a:t> (za fyziologických podmínek zanedbatelný parametr)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7430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FCC196-978D-4C6D-AEAB-B96F2D765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Formované krevní elementy</a:t>
            </a:r>
            <a:br>
              <a:rPr lang="cs-CZ" dirty="0"/>
            </a:br>
            <a:endParaRPr lang="cs-CZ" dirty="0"/>
          </a:p>
        </p:txBody>
      </p:sp>
      <p:sp>
        <p:nvSpPr>
          <p:cNvPr id="49" name="Text Box 3">
            <a:extLst>
              <a:ext uri="{FF2B5EF4-FFF2-40B4-BE49-F238E27FC236}">
                <a16:creationId xmlns:a16="http://schemas.microsoft.com/office/drawing/2014/main" id="{7EBA2E69-27BF-401C-9BCE-9A70EE2EB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3242" y="1643536"/>
            <a:ext cx="1767983" cy="82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85000"/>
              </a:lnSpc>
              <a:defRPr/>
            </a:pPr>
            <a:r>
              <a:rPr lang="en-US" altLang="cs-CZ" sz="2800" dirty="0" err="1">
                <a:solidFill>
                  <a:srgbClr val="0000FF"/>
                </a:solidFill>
              </a:rPr>
              <a:t>erytrocyty</a:t>
            </a:r>
            <a:endParaRPr lang="en-US" altLang="cs-CZ" sz="2800" dirty="0">
              <a:solidFill>
                <a:srgbClr val="0000FF"/>
              </a:solidFill>
            </a:endParaRPr>
          </a:p>
          <a:p>
            <a:pPr algn="ctr" eaLnBrk="1" hangingPunct="1">
              <a:lnSpc>
                <a:spcPct val="85000"/>
              </a:lnSpc>
              <a:defRPr/>
            </a:pPr>
            <a:r>
              <a:rPr lang="cs-CZ" altLang="cs-CZ" sz="2800" dirty="0"/>
              <a:t>5.10</a:t>
            </a:r>
            <a:r>
              <a:rPr lang="cs-CZ" altLang="cs-CZ" sz="2800" baseline="30000" dirty="0"/>
              <a:t>12</a:t>
            </a:r>
            <a:r>
              <a:rPr lang="cs-CZ" altLang="cs-CZ" sz="2800" dirty="0"/>
              <a:t>/</a:t>
            </a:r>
            <a:r>
              <a:rPr lang="cs-CZ" altLang="cs-CZ" sz="2800" dirty="0" err="1"/>
              <a:t>l</a:t>
            </a:r>
            <a:r>
              <a:rPr lang="cs-CZ" altLang="cs-CZ" sz="2800" i="1" dirty="0" err="1"/>
              <a:t>l</a:t>
            </a:r>
            <a:endParaRPr lang="en-US" altLang="cs-CZ" sz="2800" dirty="0"/>
          </a:p>
        </p:txBody>
      </p:sp>
      <p:sp>
        <p:nvSpPr>
          <p:cNvPr id="50" name="Text Box 4">
            <a:extLst>
              <a:ext uri="{FF2B5EF4-FFF2-40B4-BE49-F238E27FC236}">
                <a16:creationId xmlns:a16="http://schemas.microsoft.com/office/drawing/2014/main" id="{A95995FA-1EC1-4084-AFBD-A2B3FF77C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8146" y="1636153"/>
            <a:ext cx="1752403" cy="82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85000"/>
              </a:lnSpc>
              <a:defRPr/>
            </a:pPr>
            <a:r>
              <a:rPr lang="en-US" altLang="cs-CZ" sz="2800" dirty="0" err="1">
                <a:solidFill>
                  <a:srgbClr val="0000FF"/>
                </a:solidFill>
              </a:rPr>
              <a:t>leukocyty</a:t>
            </a:r>
            <a:endParaRPr lang="en-US" altLang="cs-CZ" sz="2800" dirty="0"/>
          </a:p>
          <a:p>
            <a:pPr algn="ctr" eaLnBrk="1" hangingPunct="1">
              <a:lnSpc>
                <a:spcPct val="85000"/>
              </a:lnSpc>
              <a:defRPr/>
            </a:pPr>
            <a:r>
              <a:rPr lang="cs-CZ" altLang="cs-CZ" sz="2800" dirty="0"/>
              <a:t>4-10.10</a:t>
            </a:r>
            <a:r>
              <a:rPr lang="cs-CZ" altLang="cs-CZ" sz="2800" baseline="30000" dirty="0"/>
              <a:t>9</a:t>
            </a:r>
            <a:r>
              <a:rPr lang="cs-CZ" altLang="cs-CZ" sz="2800" dirty="0"/>
              <a:t>/l</a:t>
            </a:r>
            <a:endParaRPr lang="en-US" altLang="cs-CZ" sz="2800" dirty="0"/>
          </a:p>
        </p:txBody>
      </p:sp>
      <p:sp>
        <p:nvSpPr>
          <p:cNvPr id="51" name="Text Box 5">
            <a:extLst>
              <a:ext uri="{FF2B5EF4-FFF2-40B4-BE49-F238E27FC236}">
                <a16:creationId xmlns:a16="http://schemas.microsoft.com/office/drawing/2014/main" id="{BC509C46-9DF3-4375-AC37-D8B5F0D57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7640" y="1642740"/>
            <a:ext cx="2339102" cy="82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85000"/>
              </a:lnSpc>
              <a:defRPr/>
            </a:pPr>
            <a:r>
              <a:rPr lang="en-US" altLang="cs-CZ" sz="2800" dirty="0" err="1">
                <a:solidFill>
                  <a:srgbClr val="0000FF"/>
                </a:solidFill>
              </a:rPr>
              <a:t>trombocyty</a:t>
            </a:r>
            <a:endParaRPr lang="en-US" altLang="cs-CZ" sz="2800" dirty="0"/>
          </a:p>
          <a:p>
            <a:pPr algn="ctr" eaLnBrk="1" hangingPunct="1">
              <a:lnSpc>
                <a:spcPct val="85000"/>
              </a:lnSpc>
              <a:defRPr/>
            </a:pPr>
            <a:r>
              <a:rPr lang="cs-CZ" altLang="cs-CZ" sz="2800" dirty="0"/>
              <a:t>150-400.10</a:t>
            </a:r>
            <a:r>
              <a:rPr lang="cs-CZ" altLang="cs-CZ" sz="2800" baseline="30000" dirty="0"/>
              <a:t>9</a:t>
            </a:r>
            <a:r>
              <a:rPr lang="cs-CZ" altLang="cs-CZ" sz="2800" dirty="0"/>
              <a:t>/l</a:t>
            </a:r>
            <a:endParaRPr lang="en-US" altLang="cs-CZ" sz="2800" dirty="0"/>
          </a:p>
        </p:txBody>
      </p:sp>
      <p:pic>
        <p:nvPicPr>
          <p:cNvPr id="52" name="Picture 6" descr="Erytrocyty">
            <a:extLst>
              <a:ext uri="{FF2B5EF4-FFF2-40B4-BE49-F238E27FC236}">
                <a16:creationId xmlns:a16="http://schemas.microsoft.com/office/drawing/2014/main" id="{DDB6E975-3E3C-41E7-BD31-250B2DE08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EFF1"/>
              </a:clrFrom>
              <a:clrTo>
                <a:srgbClr val="F5EF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080" y="2468375"/>
            <a:ext cx="21336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7" descr="trombocyty">
            <a:extLst>
              <a:ext uri="{FF2B5EF4-FFF2-40B4-BE49-F238E27FC236}">
                <a16:creationId xmlns:a16="http://schemas.microsoft.com/office/drawing/2014/main" id="{0F54C78C-C275-4832-88ED-4145EFA4A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69" b="26923"/>
          <a:stretch>
            <a:fillRect/>
          </a:stretch>
        </p:blipFill>
        <p:spPr bwMode="auto">
          <a:xfrm>
            <a:off x="7911359" y="2468375"/>
            <a:ext cx="1981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Text Box 13">
            <a:extLst>
              <a:ext uri="{FF2B5EF4-FFF2-40B4-BE49-F238E27FC236}">
                <a16:creationId xmlns:a16="http://schemas.microsoft.com/office/drawing/2014/main" id="{A6EF85E1-0780-4D7B-AF6F-CACD85882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1759" y="3547133"/>
            <a:ext cx="1881188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cs-CZ" sz="2800"/>
              <a:t>granulocyty</a:t>
            </a:r>
          </a:p>
        </p:txBody>
      </p:sp>
      <p:sp>
        <p:nvSpPr>
          <p:cNvPr id="60" name="Text Box 14">
            <a:extLst>
              <a:ext uri="{FF2B5EF4-FFF2-40B4-BE49-F238E27FC236}">
                <a16:creationId xmlns:a16="http://schemas.microsoft.com/office/drawing/2014/main" id="{0B316F1B-DD3C-40E7-A513-DCDEAE32A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7009" y="3545545"/>
            <a:ext cx="203835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cs-CZ" sz="2800"/>
              <a:t>agranulocyty</a:t>
            </a:r>
          </a:p>
        </p:txBody>
      </p:sp>
      <p:sp>
        <p:nvSpPr>
          <p:cNvPr id="61" name="Text Box 15">
            <a:extLst>
              <a:ext uri="{FF2B5EF4-FFF2-40B4-BE49-F238E27FC236}">
                <a16:creationId xmlns:a16="http://schemas.microsoft.com/office/drawing/2014/main" id="{49C660D2-266C-4372-BE5C-20E755AD4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3959" y="4536145"/>
            <a:ext cx="1496115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altLang="cs-CZ" sz="2800" dirty="0" err="1">
                <a:solidFill>
                  <a:srgbClr val="0000FF"/>
                </a:solidFill>
              </a:rPr>
              <a:t>neutrofil</a:t>
            </a:r>
            <a:endParaRPr lang="en-US" altLang="cs-CZ" sz="2800" dirty="0"/>
          </a:p>
        </p:txBody>
      </p:sp>
      <p:sp>
        <p:nvSpPr>
          <p:cNvPr id="62" name="Text Box 16">
            <a:extLst>
              <a:ext uri="{FF2B5EF4-FFF2-40B4-BE49-F238E27FC236}">
                <a16:creationId xmlns:a16="http://schemas.microsoft.com/office/drawing/2014/main" id="{5D96C065-0C2E-47F9-82A7-1FE3364F1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2759" y="4536145"/>
            <a:ext cx="1204369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altLang="cs-CZ" sz="2800">
                <a:solidFill>
                  <a:srgbClr val="0000FF"/>
                </a:solidFill>
              </a:rPr>
              <a:t>bazofil</a:t>
            </a:r>
          </a:p>
        </p:txBody>
      </p:sp>
      <p:sp>
        <p:nvSpPr>
          <p:cNvPr id="63" name="Text Box 17">
            <a:extLst>
              <a:ext uri="{FF2B5EF4-FFF2-40B4-BE49-F238E27FC236}">
                <a16:creationId xmlns:a16="http://schemas.microsoft.com/office/drawing/2014/main" id="{15819644-5B5F-4421-8147-C5108A637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9159" y="4536145"/>
            <a:ext cx="1485022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altLang="cs-CZ" sz="2800">
                <a:solidFill>
                  <a:srgbClr val="0000FF"/>
                </a:solidFill>
              </a:rPr>
              <a:t>eozinofil</a:t>
            </a:r>
          </a:p>
        </p:txBody>
      </p:sp>
      <p:sp>
        <p:nvSpPr>
          <p:cNvPr id="64" name="Text Box 18">
            <a:extLst>
              <a:ext uri="{FF2B5EF4-FFF2-40B4-BE49-F238E27FC236}">
                <a16:creationId xmlns:a16="http://schemas.microsoft.com/office/drawing/2014/main" id="{ABEB6A1A-0806-4B1A-9B29-7CF89F319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0359" y="4536145"/>
            <a:ext cx="1542410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altLang="cs-CZ" sz="2800">
                <a:solidFill>
                  <a:srgbClr val="0000FF"/>
                </a:solidFill>
              </a:rPr>
              <a:t>monocyt</a:t>
            </a:r>
          </a:p>
        </p:txBody>
      </p:sp>
      <p:sp>
        <p:nvSpPr>
          <p:cNvPr id="65" name="Text Box 19">
            <a:extLst>
              <a:ext uri="{FF2B5EF4-FFF2-40B4-BE49-F238E27FC236}">
                <a16:creationId xmlns:a16="http://schemas.microsoft.com/office/drawing/2014/main" id="{D25CA2DF-78CA-4E35-AA73-AA75BDD6A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3909" y="4536145"/>
            <a:ext cx="1518044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altLang="cs-CZ" sz="2800">
                <a:solidFill>
                  <a:srgbClr val="0000FF"/>
                </a:solidFill>
              </a:rPr>
              <a:t>lymfocyt</a:t>
            </a:r>
          </a:p>
        </p:txBody>
      </p:sp>
      <p:sp>
        <p:nvSpPr>
          <p:cNvPr id="66" name="Line 20">
            <a:extLst>
              <a:ext uri="{FF2B5EF4-FFF2-40B4-BE49-F238E27FC236}">
                <a16:creationId xmlns:a16="http://schemas.microsoft.com/office/drawing/2014/main" id="{52FC0B75-BA64-42C0-B709-36C91FC6C8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06159" y="2631145"/>
            <a:ext cx="17526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7" name="Line 21">
            <a:extLst>
              <a:ext uri="{FF2B5EF4-FFF2-40B4-BE49-F238E27FC236}">
                <a16:creationId xmlns:a16="http://schemas.microsoft.com/office/drawing/2014/main" id="{50AB3D54-F5BD-4013-967F-5E1E7364546B}"/>
              </a:ext>
            </a:extLst>
          </p:cNvPr>
          <p:cNvSpPr>
            <a:spLocks noChangeShapeType="1"/>
          </p:cNvSpPr>
          <p:nvPr/>
        </p:nvSpPr>
        <p:spPr bwMode="auto">
          <a:xfrm>
            <a:off x="6158759" y="2631145"/>
            <a:ext cx="22098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8" name="Line 22">
            <a:extLst>
              <a:ext uri="{FF2B5EF4-FFF2-40B4-BE49-F238E27FC236}">
                <a16:creationId xmlns:a16="http://schemas.microsoft.com/office/drawing/2014/main" id="{98FB70EB-54E9-4B89-A613-393A34CA49F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05959" y="4002745"/>
            <a:ext cx="1524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9" name="Line 23">
            <a:extLst>
              <a:ext uri="{FF2B5EF4-FFF2-40B4-BE49-F238E27FC236}">
                <a16:creationId xmlns:a16="http://schemas.microsoft.com/office/drawing/2014/main" id="{A7C5A035-3163-4D46-B0E2-68BE99E8792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4790" y="3983228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0" name="Line 24">
            <a:extLst>
              <a:ext uri="{FF2B5EF4-FFF2-40B4-BE49-F238E27FC236}">
                <a16:creationId xmlns:a16="http://schemas.microsoft.com/office/drawing/2014/main" id="{B2247467-1F3D-4C61-B4A9-A2F0F1E0023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6159" y="4002745"/>
            <a:ext cx="1752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1" name="Line 25">
            <a:extLst>
              <a:ext uri="{FF2B5EF4-FFF2-40B4-BE49-F238E27FC236}">
                <a16:creationId xmlns:a16="http://schemas.microsoft.com/office/drawing/2014/main" id="{0E47B341-82F9-441C-8416-0189D40184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87559" y="4002745"/>
            <a:ext cx="533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2" name="Line 26">
            <a:extLst>
              <a:ext uri="{FF2B5EF4-FFF2-40B4-BE49-F238E27FC236}">
                <a16:creationId xmlns:a16="http://schemas.microsoft.com/office/drawing/2014/main" id="{6EF78DA2-13C5-4D5F-AB0D-C4344A5FE915}"/>
              </a:ext>
            </a:extLst>
          </p:cNvPr>
          <p:cNvSpPr>
            <a:spLocks noChangeShapeType="1"/>
          </p:cNvSpPr>
          <p:nvPr/>
        </p:nvSpPr>
        <p:spPr bwMode="auto">
          <a:xfrm>
            <a:off x="8520959" y="4002745"/>
            <a:ext cx="1524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6C8C0C1-5867-4B57-A707-F47BD86E3C0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939" y="4956702"/>
            <a:ext cx="1579135" cy="146698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8733626-F50F-4095-A167-85AC70C43E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799" y="4991757"/>
            <a:ext cx="1579135" cy="144123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0389901-18EA-453C-B7E9-7329FF96A4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074" y="4956702"/>
            <a:ext cx="1579136" cy="156941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D639C3D-9F20-42E8-9F65-414CA732DA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782" y="4928914"/>
            <a:ext cx="1982954" cy="1799431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D81ACBC7-0B80-4C1E-9F27-B67C3F3931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736" y="5069545"/>
            <a:ext cx="1352041" cy="1187675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FCC8F40E-50B7-4424-A2BD-96BB93E802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955" y="4956702"/>
            <a:ext cx="1982954" cy="1799431"/>
          </a:xfrm>
          <a:prstGeom prst="rect">
            <a:avLst/>
          </a:prstGeom>
        </p:spPr>
      </p:pic>
      <p:pic>
        <p:nvPicPr>
          <p:cNvPr id="28" name="Obrázek 27">
            <a:extLst>
              <a:ext uri="{FF2B5EF4-FFF2-40B4-BE49-F238E27FC236}">
                <a16:creationId xmlns:a16="http://schemas.microsoft.com/office/drawing/2014/main" id="{CA4E38AC-93B9-4685-B7F0-F813777F36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909" y="5097333"/>
            <a:ext cx="1352041" cy="118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67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FCC196-978D-4C6D-AEAB-B96F2D765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Formované krevní elementy</a:t>
            </a:r>
            <a:br>
              <a:rPr lang="cs-CZ" dirty="0"/>
            </a:br>
            <a:endParaRPr lang="cs-CZ" dirty="0"/>
          </a:p>
        </p:txBody>
      </p:sp>
      <p:sp>
        <p:nvSpPr>
          <p:cNvPr id="29" name="Zástupný symbol pro obsah 2">
            <a:extLst>
              <a:ext uri="{FF2B5EF4-FFF2-40B4-BE49-F238E27FC236}">
                <a16:creationId xmlns:a16="http://schemas.microsoft.com/office/drawing/2014/main" id="{7B379A3E-22A8-4D9A-AB7E-89D1CDC16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7941" y="6176150"/>
            <a:ext cx="4076118" cy="620892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Schéma krevního nátěru</a:t>
            </a:r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6179AC4A-88E6-4A3F-91CF-926A278D55C8}"/>
              </a:ext>
            </a:extLst>
          </p:cNvPr>
          <p:cNvGrpSpPr/>
          <p:nvPr/>
        </p:nvGrpSpPr>
        <p:grpSpPr>
          <a:xfrm>
            <a:off x="301818" y="1629249"/>
            <a:ext cx="10987906" cy="4678762"/>
            <a:chOff x="292582" y="1629249"/>
            <a:chExt cx="10987906" cy="4678762"/>
          </a:xfrm>
        </p:grpSpPr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FAA1B801-DA3C-46B2-9B3F-850158D0CB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CFEFF"/>
                </a:clrFrom>
                <a:clrTo>
                  <a:srgbClr val="FC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50" t="5641" r="8043" b="8548"/>
            <a:stretch/>
          </p:blipFill>
          <p:spPr>
            <a:xfrm>
              <a:off x="292582" y="1629249"/>
              <a:ext cx="10449309" cy="4678762"/>
            </a:xfrm>
            <a:prstGeom prst="rect">
              <a:avLst/>
            </a:prstGeom>
          </p:spPr>
        </p:pic>
        <p:pic>
          <p:nvPicPr>
            <p:cNvPr id="30" name="Obrázek 29">
              <a:extLst>
                <a:ext uri="{FF2B5EF4-FFF2-40B4-BE49-F238E27FC236}">
                  <a16:creationId xmlns:a16="http://schemas.microsoft.com/office/drawing/2014/main" id="{79BC27C3-C463-4289-9F78-970AA579F7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CFEFF"/>
                </a:clrFrom>
                <a:clrTo>
                  <a:srgbClr val="FC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010" t="5641" r="3626" b="66898"/>
            <a:stretch/>
          </p:blipFill>
          <p:spPr>
            <a:xfrm>
              <a:off x="9407236" y="1629249"/>
              <a:ext cx="1873252" cy="14972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1986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584CC-64F9-4F44-8131-14DCCE75D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Hematopoéza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B0ABC76-810D-44EE-B5A1-0A5FBC1972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7" b="2011"/>
          <a:stretch/>
        </p:blipFill>
        <p:spPr>
          <a:xfrm>
            <a:off x="2043978" y="1290916"/>
            <a:ext cx="8104069" cy="5432613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0076B3E6-36D6-41B6-98B1-DD2F129CE48B}"/>
              </a:ext>
            </a:extLst>
          </p:cNvPr>
          <p:cNvSpPr/>
          <p:nvPr/>
        </p:nvSpPr>
        <p:spPr bwMode="auto">
          <a:xfrm>
            <a:off x="7620000" y="2940423"/>
            <a:ext cx="1004047" cy="3693459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92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2" id="{005E0F50-F034-4396-9718-7A2E1C1AA0EA}" vid="{CF82AC33-408C-4137-8D98-696884AEF14F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Prezentace-MED-CZ-v8</Template>
  <TotalTime>10424</TotalTime>
  <Words>1819</Words>
  <Application>Microsoft Office PowerPoint</Application>
  <PresentationFormat>Širokoúhlá obrazovka</PresentationFormat>
  <Paragraphs>353</Paragraphs>
  <Slides>36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3" baseType="lpstr">
      <vt:lpstr>Arial</vt:lpstr>
      <vt:lpstr>Calibri</vt:lpstr>
      <vt:lpstr>Symbol</vt:lpstr>
      <vt:lpstr>Tahoma</vt:lpstr>
      <vt:lpstr>Times New Roman</vt:lpstr>
      <vt:lpstr>Wingdings</vt:lpstr>
      <vt:lpstr>Prezentace_MU_CZ</vt:lpstr>
      <vt:lpstr>Krev (složení, funkce).</vt:lpstr>
      <vt:lpstr>Úvod</vt:lpstr>
      <vt:lpstr>Funkce krve </vt:lpstr>
      <vt:lpstr>Krevní plazma. Anorganické látky. </vt:lpstr>
      <vt:lpstr>Krevní plazma. Organické látky </vt:lpstr>
      <vt:lpstr>Viskozita krve </vt:lpstr>
      <vt:lpstr>Formované krevní elementy </vt:lpstr>
      <vt:lpstr>Formované krevní elementy </vt:lpstr>
      <vt:lpstr>Hematopoéza</vt:lpstr>
      <vt:lpstr>Erytropoéza</vt:lpstr>
      <vt:lpstr>Erytropoéza</vt:lpstr>
      <vt:lpstr>Erytropoéza</vt:lpstr>
      <vt:lpstr>Erytropoéza</vt:lpstr>
      <vt:lpstr>Zánik červených krvinek</vt:lpstr>
      <vt:lpstr>Červená krvinka (erytrocyt)</vt:lpstr>
      <vt:lpstr>Červená krvinka (erytrocyt)</vt:lpstr>
      <vt:lpstr>Funkce Ery</vt:lpstr>
      <vt:lpstr>Hemoglobin (Hb)</vt:lpstr>
      <vt:lpstr>Přenos dýchacích plynů </vt:lpstr>
      <vt:lpstr>Přenos dýchacích plynů </vt:lpstr>
      <vt:lpstr>Přenos dýchacích plynů </vt:lpstr>
      <vt:lpstr>Hematokrit (Hct)</vt:lpstr>
      <vt:lpstr>Vypočítané hodnoty červené složky</vt:lpstr>
      <vt:lpstr>Sedimentace erytrocytů</vt:lpstr>
      <vt:lpstr>Sedimentace erytrocytů</vt:lpstr>
      <vt:lpstr>Hemolýza</vt:lpstr>
      <vt:lpstr>Systém AB0</vt:lpstr>
      <vt:lpstr>Systém AB0</vt:lpstr>
      <vt:lpstr>Systém Rh</vt:lpstr>
      <vt:lpstr>Hematopoéza</vt:lpstr>
      <vt:lpstr>Krevní destičky (trombocyty)</vt:lpstr>
      <vt:lpstr>Hematopoéza</vt:lpstr>
      <vt:lpstr>Bílé  krvinky (leukocyty) </vt:lpstr>
      <vt:lpstr>Granulocyty </vt:lpstr>
      <vt:lpstr>Agranulocyty</vt:lpstr>
      <vt:lpstr>To be continued…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ucitel</dc:creator>
  <cp:lastModifiedBy>Ksenia Budinskaya</cp:lastModifiedBy>
  <cp:revision>196</cp:revision>
  <cp:lastPrinted>1601-01-01T00:00:00Z</cp:lastPrinted>
  <dcterms:created xsi:type="dcterms:W3CDTF">2019-10-07T09:26:17Z</dcterms:created>
  <dcterms:modified xsi:type="dcterms:W3CDTF">2022-11-04T06:24:41Z</dcterms:modified>
</cp:coreProperties>
</file>