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media/image4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71" r:id="rId3"/>
    <p:sldId id="374" r:id="rId4"/>
    <p:sldId id="340" r:id="rId5"/>
    <p:sldId id="257" r:id="rId6"/>
    <p:sldId id="363" r:id="rId7"/>
    <p:sldId id="262" r:id="rId8"/>
    <p:sldId id="285" r:id="rId9"/>
    <p:sldId id="378" r:id="rId10"/>
    <p:sldId id="280" r:id="rId11"/>
    <p:sldId id="263" r:id="rId12"/>
    <p:sldId id="281" r:id="rId13"/>
    <p:sldId id="258" r:id="rId14"/>
    <p:sldId id="333" r:id="rId15"/>
    <p:sldId id="260" r:id="rId16"/>
    <p:sldId id="351" r:id="rId17"/>
    <p:sldId id="364" r:id="rId18"/>
    <p:sldId id="286" r:id="rId19"/>
    <p:sldId id="343" r:id="rId20"/>
    <p:sldId id="344" r:id="rId21"/>
    <p:sldId id="345" r:id="rId22"/>
    <p:sldId id="342" r:id="rId23"/>
    <p:sldId id="346" r:id="rId24"/>
    <p:sldId id="347" r:id="rId25"/>
    <p:sldId id="325" r:id="rId26"/>
    <p:sldId id="326" r:id="rId27"/>
    <p:sldId id="369" r:id="rId28"/>
    <p:sldId id="288" r:id="rId29"/>
    <p:sldId id="367" r:id="rId30"/>
    <p:sldId id="329" r:id="rId31"/>
    <p:sldId id="361" r:id="rId32"/>
    <p:sldId id="282" r:id="rId33"/>
    <p:sldId id="259" r:id="rId34"/>
    <p:sldId id="283" r:id="rId35"/>
    <p:sldId id="304" r:id="rId36"/>
    <p:sldId id="265" r:id="rId37"/>
    <p:sldId id="331" r:id="rId38"/>
    <p:sldId id="264" r:id="rId39"/>
    <p:sldId id="266" r:id="rId40"/>
    <p:sldId id="267" r:id="rId41"/>
    <p:sldId id="268" r:id="rId42"/>
    <p:sldId id="269" r:id="rId43"/>
    <p:sldId id="271" r:id="rId44"/>
    <p:sldId id="270" r:id="rId45"/>
    <p:sldId id="272" r:id="rId46"/>
    <p:sldId id="348" r:id="rId47"/>
    <p:sldId id="273" r:id="rId48"/>
    <p:sldId id="289" r:id="rId49"/>
    <p:sldId id="274" r:id="rId50"/>
    <p:sldId id="275" r:id="rId51"/>
    <p:sldId id="277" r:id="rId52"/>
    <p:sldId id="278" r:id="rId53"/>
    <p:sldId id="365" r:id="rId54"/>
    <p:sldId id="279" r:id="rId55"/>
    <p:sldId id="290" r:id="rId56"/>
    <p:sldId id="291" r:id="rId57"/>
    <p:sldId id="294" r:id="rId58"/>
    <p:sldId id="366" r:id="rId59"/>
    <p:sldId id="295" r:id="rId60"/>
    <p:sldId id="305" r:id="rId61"/>
    <p:sldId id="349" r:id="rId62"/>
    <p:sldId id="309" r:id="rId63"/>
    <p:sldId id="306" r:id="rId64"/>
    <p:sldId id="392" r:id="rId65"/>
    <p:sldId id="307" r:id="rId66"/>
    <p:sldId id="330" r:id="rId67"/>
    <p:sldId id="310" r:id="rId68"/>
    <p:sldId id="360" r:id="rId69"/>
    <p:sldId id="384" r:id="rId70"/>
    <p:sldId id="385" r:id="rId71"/>
    <p:sldId id="308" r:id="rId72"/>
    <p:sldId id="386" r:id="rId73"/>
    <p:sldId id="296" r:id="rId74"/>
    <p:sldId id="338" r:id="rId75"/>
    <p:sldId id="368" r:id="rId76"/>
    <p:sldId id="297" r:id="rId77"/>
    <p:sldId id="339" r:id="rId78"/>
    <p:sldId id="380" r:id="rId79"/>
    <p:sldId id="298" r:id="rId80"/>
    <p:sldId id="300" r:id="rId81"/>
    <p:sldId id="387" r:id="rId82"/>
    <p:sldId id="390" r:id="rId83"/>
    <p:sldId id="301" r:id="rId84"/>
    <p:sldId id="388" r:id="rId85"/>
    <p:sldId id="396" r:id="rId86"/>
    <p:sldId id="350" r:id="rId87"/>
    <p:sldId id="302" r:id="rId88"/>
    <p:sldId id="389" r:id="rId89"/>
    <p:sldId id="312" r:id="rId90"/>
    <p:sldId id="303" r:id="rId91"/>
    <p:sldId id="391" r:id="rId92"/>
    <p:sldId id="321" r:id="rId93"/>
    <p:sldId id="324" r:id="rId94"/>
    <p:sldId id="315" r:id="rId95"/>
    <p:sldId id="323" r:id="rId96"/>
    <p:sldId id="322" r:id="rId97"/>
    <p:sldId id="317" r:id="rId98"/>
    <p:sldId id="318" r:id="rId99"/>
    <p:sldId id="319" r:id="rId100"/>
    <p:sldId id="370" r:id="rId101"/>
    <p:sldId id="372" r:id="rId102"/>
    <p:sldId id="381" r:id="rId103"/>
    <p:sldId id="353" r:id="rId104"/>
    <p:sldId id="355" r:id="rId105"/>
    <p:sldId id="397" r:id="rId106"/>
    <p:sldId id="357" r:id="rId107"/>
    <p:sldId id="358" r:id="rId108"/>
    <p:sldId id="359" r:id="rId109"/>
    <p:sldId id="398" r:id="rId110"/>
    <p:sldId id="393" r:id="rId111"/>
    <p:sldId id="399" r:id="rId112"/>
    <p:sldId id="400" r:id="rId113"/>
    <p:sldId id="320" r:id="rId114"/>
    <p:sldId id="328" r:id="rId115"/>
    <p:sldId id="316" r:id="rId116"/>
    <p:sldId id="379" r:id="rId117"/>
    <p:sldId id="382" r:id="rId118"/>
    <p:sldId id="394" r:id="rId119"/>
    <p:sldId id="377" r:id="rId120"/>
  </p:sldIdLst>
  <p:sldSz cx="9144000" cy="6858000" type="screen4x3"/>
  <p:notesSz cx="6858000" cy="9144000"/>
  <p:custDataLst>
    <p:tags r:id="rId121"/>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9933"/>
    <a:srgbClr val="33CC33"/>
    <a:srgbClr val="FF9933"/>
    <a:srgbClr val="F8DC74"/>
    <a:srgbClr val="5DD5FF"/>
    <a:srgbClr val="990099"/>
    <a:srgbClr val="5A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86950" autoAdjust="0"/>
  </p:normalViewPr>
  <p:slideViewPr>
    <p:cSldViewPr showGuides="1">
      <p:cViewPr varScale="1">
        <p:scale>
          <a:sx n="110" d="100"/>
          <a:sy n="110" d="100"/>
        </p:scale>
        <p:origin x="1614" y="108"/>
      </p:cViewPr>
      <p:guideLst>
        <p:guide orient="horz" pos="352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gs" Target="tags/tag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F2C4B45D-E099-4280-8FD6-AE0E2D8F867E}" type="datetimeFigureOut">
              <a:rPr lang="cs-CZ" smtClean="0"/>
              <a:t>24.10.2022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384600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C4B45D-E099-4280-8FD6-AE0E2D8F867E}" type="datetimeFigureOut">
              <a:rPr lang="cs-CZ" smtClean="0"/>
              <a:t>24.10.2022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3795328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C4B45D-E099-4280-8FD6-AE0E2D8F867E}" type="datetimeFigureOut">
              <a:rPr lang="cs-CZ" smtClean="0"/>
              <a:t>24.10.2022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230973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C4B45D-E099-4280-8FD6-AE0E2D8F867E}" type="datetimeFigureOut">
              <a:rPr lang="cs-CZ" smtClean="0"/>
              <a:t>24.10.2022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660675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F2C4B45D-E099-4280-8FD6-AE0E2D8F867E}" type="datetimeFigureOut">
              <a:rPr lang="cs-CZ" smtClean="0"/>
              <a:t>24.10.2022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406160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2C4B45D-E099-4280-8FD6-AE0E2D8F867E}" type="datetimeFigureOut">
              <a:rPr lang="cs-CZ" smtClean="0"/>
              <a:t>24.10.2022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692955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2C4B45D-E099-4280-8FD6-AE0E2D8F867E}" type="datetimeFigureOut">
              <a:rPr lang="cs-CZ" smtClean="0"/>
              <a:t>24.10.2022</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328539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2C4B45D-E099-4280-8FD6-AE0E2D8F867E}" type="datetimeFigureOut">
              <a:rPr lang="cs-CZ" smtClean="0"/>
              <a:t>24.10.2022</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254844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2C4B45D-E099-4280-8FD6-AE0E2D8F867E}" type="datetimeFigureOut">
              <a:rPr lang="cs-CZ" smtClean="0"/>
              <a:t>24.10.2022</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351260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2C4B45D-E099-4280-8FD6-AE0E2D8F867E}" type="datetimeFigureOut">
              <a:rPr lang="cs-CZ" smtClean="0"/>
              <a:t>24.10.2022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59172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2C4B45D-E099-4280-8FD6-AE0E2D8F867E}" type="datetimeFigureOut">
              <a:rPr lang="cs-CZ" smtClean="0"/>
              <a:t>24.10.2022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148084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4B45D-E099-4280-8FD6-AE0E2D8F867E}" type="datetimeFigureOut">
              <a:rPr lang="cs-CZ" smtClean="0"/>
              <a:t>24.10.2022</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F8603-BA10-41B7-89CB-654EAE3ECCB6}" type="slidenum">
              <a:rPr lang="cs-CZ" smtClean="0"/>
              <a:t>‹#›</a:t>
            </a:fld>
            <a:endParaRPr lang="cs-CZ" dirty="0"/>
          </a:p>
        </p:txBody>
      </p:sp>
    </p:spTree>
    <p:extLst>
      <p:ext uri="{BB962C8B-B14F-4D97-AF65-F5344CB8AC3E}">
        <p14:creationId xmlns:p14="http://schemas.microsoft.com/office/powerpoint/2010/main" val="3207607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hyperlink" Target="http://stroke.ahajournals.org/content/strokeaha/32/4/836/F1.large.jpg"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50.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khanovaskola.cz/blok/16/139-srdce-a-krevni-obeh-cevy-a-onemocneni-cev" TargetMode="Externa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sites.google.com/a/wisc.edu/neuroradiology/_/rsrc/1339009978868/anatomy/under-spin/vascular-anatomy/Base%20of%20brain%20smaller.png" TargetMode="External"/><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hyperlink" Target="http://cdn.c.photoshelter.com/img-get/I0000mX0t5vzwcgA/s/600/600/prn85006DS.jpg" TargetMode="External"/><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69.jpg"/></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0.tif"/><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535039"/>
            <a:ext cx="7772400" cy="1470025"/>
          </a:xfrm>
        </p:spPr>
        <p:txBody>
          <a:bodyPr>
            <a:normAutofit/>
          </a:bodyPr>
          <a:lstStyle/>
          <a:p>
            <a:r>
              <a:rPr lang="cs-CZ" sz="4800" b="1" dirty="0"/>
              <a:t>Krevní oběh</a:t>
            </a:r>
          </a:p>
        </p:txBody>
      </p:sp>
      <p:sp>
        <p:nvSpPr>
          <p:cNvPr id="3" name="Podnadpis 2"/>
          <p:cNvSpPr>
            <a:spLocks noGrp="1"/>
          </p:cNvSpPr>
          <p:nvPr>
            <p:ph type="subTitle" idx="1"/>
          </p:nvPr>
        </p:nvSpPr>
        <p:spPr>
          <a:xfrm>
            <a:off x="395536" y="3717032"/>
            <a:ext cx="8424936" cy="2808312"/>
          </a:xfrm>
        </p:spPr>
        <p:txBody>
          <a:bodyPr>
            <a:normAutofit fontScale="92500"/>
          </a:bodyPr>
          <a:lstStyle/>
          <a:p>
            <a:r>
              <a:rPr lang="cs-CZ" dirty="0"/>
              <a:t>cévy, reologie, krevní tlak a průtok, metody vyšetření</a:t>
            </a:r>
          </a:p>
          <a:p>
            <a:r>
              <a:rPr lang="cs-CZ" sz="2600" b="1" dirty="0">
                <a:solidFill>
                  <a:schemeClr val="tx1"/>
                </a:solidFill>
              </a:rPr>
              <a:t>Na přednášce nebyl prostor pro vysvětlení všeho, co je obsaženo v prezentaci. Přednáška slouží jako učební materiál a obsahuje nejnutnější základ pro zkoušku z krevního oběhu. </a:t>
            </a:r>
          </a:p>
          <a:p>
            <a:r>
              <a:rPr lang="cs-CZ" sz="2600" b="1" dirty="0">
                <a:solidFill>
                  <a:schemeClr val="tx1"/>
                </a:solidFill>
              </a:rPr>
              <a:t>Doporučuje se studium i z dalších materiálů.</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584727"/>
          </a:xfrm>
          <a:prstGeom prst="rect">
            <a:avLst/>
          </a:prstGeom>
        </p:spPr>
      </p:pic>
    </p:spTree>
    <p:custDataLst>
      <p:tags r:id="rId1"/>
    </p:custDataLst>
    <p:extLst>
      <p:ext uri="{BB962C8B-B14F-4D97-AF65-F5344CB8AC3E}">
        <p14:creationId xmlns:p14="http://schemas.microsoft.com/office/powerpoint/2010/main" val="4074095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3672408" cy="584775"/>
          </a:xfrm>
          <a:prstGeom prst="rect">
            <a:avLst/>
          </a:prstGeom>
          <a:noFill/>
        </p:spPr>
        <p:txBody>
          <a:bodyPr wrap="square" rtlCol="0">
            <a:spAutoFit/>
          </a:bodyPr>
          <a:lstStyle/>
          <a:p>
            <a:r>
              <a:rPr lang="cs-CZ" sz="3200" b="1" dirty="0"/>
              <a:t>Krevní tlak (BP, TK)</a:t>
            </a:r>
          </a:p>
        </p:txBody>
      </p:sp>
      <p:sp>
        <p:nvSpPr>
          <p:cNvPr id="5" name="TextovéPole 4"/>
          <p:cNvSpPr txBox="1"/>
          <p:nvPr/>
        </p:nvSpPr>
        <p:spPr>
          <a:xfrm>
            <a:off x="323527" y="980728"/>
            <a:ext cx="8487097" cy="4462760"/>
          </a:xfrm>
          <a:prstGeom prst="rect">
            <a:avLst/>
          </a:prstGeom>
          <a:noFill/>
        </p:spPr>
        <p:txBody>
          <a:bodyPr wrap="square" rtlCol="0">
            <a:spAutoFit/>
          </a:bodyPr>
          <a:lstStyle/>
          <a:p>
            <a:r>
              <a:rPr lang="cs-CZ" sz="2400" dirty="0"/>
              <a:t>Tlak krve na stěnu srdce a cév (všech cév)</a:t>
            </a:r>
          </a:p>
          <a:p>
            <a:pPr lvl="1"/>
            <a:r>
              <a:rPr lang="cs-CZ" sz="2400" dirty="0"/>
              <a:t>tlaky v síních, komorách, jednotlivých cévách (dále jen cévní TK)</a:t>
            </a:r>
          </a:p>
          <a:p>
            <a:endParaRPr lang="cs-CZ" sz="2400" dirty="0"/>
          </a:p>
          <a:p>
            <a:r>
              <a:rPr lang="cs-CZ" sz="2400" dirty="0"/>
              <a:t>Tlakový gradient je hnací silou pro průtok</a:t>
            </a:r>
          </a:p>
          <a:p>
            <a:endParaRPr lang="cs-CZ" sz="2400" dirty="0"/>
          </a:p>
          <a:p>
            <a:endParaRPr lang="cs-CZ" sz="2400" dirty="0"/>
          </a:p>
          <a:p>
            <a:endParaRPr lang="cs-CZ" sz="2400" dirty="0"/>
          </a:p>
          <a:p>
            <a:r>
              <a:rPr lang="cs-CZ" sz="2400" dirty="0"/>
              <a:t>TK klesá směrem</a:t>
            </a:r>
          </a:p>
          <a:p>
            <a:pPr marL="342900" indent="-342900">
              <a:buFont typeface="Arial" panose="020B0604020202020204" pitchFamily="34" charset="0"/>
              <a:buChar char="•"/>
            </a:pPr>
            <a:r>
              <a:rPr lang="cs-CZ" sz="2400" dirty="0"/>
              <a:t>od srdce k srdci</a:t>
            </a:r>
          </a:p>
          <a:p>
            <a:pPr marL="342900" indent="-342900">
              <a:buFont typeface="Arial" panose="020B0604020202020204" pitchFamily="34" charset="0"/>
              <a:buChar char="•"/>
            </a:pPr>
            <a:r>
              <a:rPr lang="cs-CZ" sz="2400" dirty="0"/>
              <a:t>proti gravitačnímu gradientu (0,77 mmHg/cm od srdce nahoru)</a:t>
            </a:r>
          </a:p>
          <a:p>
            <a:r>
              <a:rPr lang="cs-CZ" sz="2000" dirty="0"/>
              <a:t>(veškeré krevní tlaky jsou uvedené pro ležícího člověka)</a:t>
            </a:r>
            <a:endParaRPr lang="cs-CZ" sz="2400" dirty="0"/>
          </a:p>
          <a:p>
            <a:endParaRPr lang="cs-CZ" sz="2400" dirty="0"/>
          </a:p>
        </p:txBody>
      </p:sp>
      <mc:AlternateContent xmlns:mc="http://schemas.openxmlformats.org/markup-compatibility/2006" xmlns:a14="http://schemas.microsoft.com/office/drawing/2010/main">
        <mc:Choice Requires="a14">
          <p:sp>
            <p:nvSpPr>
              <p:cNvPr id="181" name="Obdélník 180"/>
              <p:cNvSpPr/>
              <p:nvPr/>
            </p:nvSpPr>
            <p:spPr>
              <a:xfrm>
                <a:off x="998377" y="2564904"/>
                <a:ext cx="6624736" cy="683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i="1" smtClean="0">
                          <a:latin typeface="Cambria Math"/>
                        </a:rPr>
                        <m:t>𝑝</m:t>
                      </m:r>
                      <m:r>
                        <a:rPr lang="cs-CZ" b="0" i="1" smtClean="0">
                          <a:latin typeface="Cambria Math"/>
                        </a:rPr>
                        <m:t>𝑟</m:t>
                      </m:r>
                      <m:r>
                        <a:rPr lang="cs-CZ" b="0" i="1" smtClean="0">
                          <a:latin typeface="Cambria Math"/>
                        </a:rPr>
                        <m:t>ů</m:t>
                      </m:r>
                      <m:r>
                        <a:rPr lang="cs-CZ" b="0" i="1" smtClean="0">
                          <a:latin typeface="Cambria Math"/>
                        </a:rPr>
                        <m:t>𝑡𝑜𝑘</m:t>
                      </m:r>
                      <m:r>
                        <a:rPr lang="cs-CZ" b="0" i="1" smtClean="0">
                          <a:latin typeface="Cambria Math"/>
                        </a:rPr>
                        <m:t> </m:t>
                      </m:r>
                      <m:r>
                        <a:rPr lang="cs-CZ" b="0" i="1" smtClean="0">
                          <a:latin typeface="Cambria Math"/>
                        </a:rPr>
                        <m:t>𝑘𝑟𝑣𝑒</m:t>
                      </m:r>
                      <m:r>
                        <a:rPr lang="cs-CZ" i="1" smtClean="0">
                          <a:latin typeface="Cambria Math"/>
                        </a:rPr>
                        <m:t> </m:t>
                      </m:r>
                      <m:d>
                        <m:dPr>
                          <m:ctrlPr>
                            <a:rPr lang="cs-CZ" i="1">
                              <a:latin typeface="Cambria Math" panose="02040503050406030204" pitchFamily="18" charset="0"/>
                            </a:rPr>
                          </m:ctrlPr>
                        </m:dPr>
                        <m:e>
                          <m:r>
                            <a:rPr lang="cs-CZ" b="0" i="1" smtClean="0">
                              <a:latin typeface="Cambria Math"/>
                            </a:rPr>
                            <m:t>𝑄</m:t>
                          </m:r>
                        </m:e>
                      </m:d>
                      <m:r>
                        <a:rPr lang="cs-CZ" i="1">
                          <a:latin typeface="Cambria Math"/>
                        </a:rPr>
                        <m:t>=</m:t>
                      </m:r>
                      <m:f>
                        <m:fPr>
                          <m:ctrlPr>
                            <a:rPr lang="cs-CZ" i="1">
                              <a:latin typeface="Cambria Math" panose="02040503050406030204" pitchFamily="18" charset="0"/>
                            </a:rPr>
                          </m:ctrlPr>
                        </m:fPr>
                        <m:num>
                          <m:r>
                            <a:rPr lang="cs-CZ" b="0" i="1" smtClean="0">
                              <a:latin typeface="Cambria Math"/>
                            </a:rPr>
                            <m:t>𝑧𝑚</m:t>
                          </m:r>
                          <m:r>
                            <a:rPr lang="cs-CZ" b="0" i="1" smtClean="0">
                              <a:latin typeface="Cambria Math"/>
                            </a:rPr>
                            <m:t>ě</m:t>
                          </m:r>
                          <m:r>
                            <a:rPr lang="cs-CZ" b="0" i="1" smtClean="0">
                              <a:latin typeface="Cambria Math"/>
                            </a:rPr>
                            <m:t>𝑛𝑎</m:t>
                          </m:r>
                          <m:r>
                            <a:rPr lang="cs-CZ" b="0" i="1" smtClean="0">
                              <a:latin typeface="Cambria Math"/>
                            </a:rPr>
                            <m:t> </m:t>
                          </m:r>
                          <m:r>
                            <a:rPr lang="cs-CZ" b="0" i="1" smtClean="0">
                              <a:latin typeface="Cambria Math"/>
                            </a:rPr>
                            <m:t>𝑘𝑟𝑒𝑣𝑛</m:t>
                          </m:r>
                          <m:r>
                            <a:rPr lang="cs-CZ" b="0" i="1" smtClean="0">
                              <a:latin typeface="Cambria Math"/>
                            </a:rPr>
                            <m:t>í</m:t>
                          </m:r>
                          <m:r>
                            <a:rPr lang="cs-CZ" b="0" i="1" smtClean="0">
                              <a:latin typeface="Cambria Math"/>
                            </a:rPr>
                            <m:t>h𝑜</m:t>
                          </m:r>
                          <m:r>
                            <a:rPr lang="cs-CZ" b="0" i="1" smtClean="0">
                              <a:latin typeface="Cambria Math"/>
                            </a:rPr>
                            <m:t> </m:t>
                          </m:r>
                          <m:r>
                            <a:rPr lang="cs-CZ" b="0" i="1" smtClean="0">
                              <a:latin typeface="Cambria Math"/>
                            </a:rPr>
                            <m:t>𝑡𝑙𝑎𝑘𝑢</m:t>
                          </m:r>
                          <m:r>
                            <a:rPr lang="cs-CZ" i="1">
                              <a:latin typeface="Cambria Math"/>
                            </a:rPr>
                            <m:t> </m:t>
                          </m:r>
                          <m:d>
                            <m:dPr>
                              <m:ctrlPr>
                                <a:rPr lang="cs-CZ" i="1">
                                  <a:latin typeface="Cambria Math" panose="02040503050406030204" pitchFamily="18" charset="0"/>
                                </a:rPr>
                              </m:ctrlPr>
                            </m:dPr>
                            <m:e>
                              <m:r>
                                <a:rPr lang="cs-CZ" i="1" smtClean="0">
                                  <a:latin typeface="Cambria Math"/>
                                  <a:ea typeface="Cambria Math"/>
                                </a:rPr>
                                <m:t>∆</m:t>
                              </m:r>
                              <m:r>
                                <a:rPr lang="cs-CZ" b="0" i="1" smtClean="0">
                                  <a:latin typeface="Cambria Math"/>
                                </a:rPr>
                                <m:t>𝑃</m:t>
                              </m:r>
                            </m:e>
                          </m:d>
                          <m:r>
                            <a:rPr lang="cs-CZ" i="1">
                              <a:latin typeface="Cambria Math"/>
                            </a:rPr>
                            <m:t> </m:t>
                          </m:r>
                        </m:num>
                        <m:den>
                          <m:r>
                            <a:rPr lang="cs-CZ" i="1">
                              <a:latin typeface="Cambria Math"/>
                            </a:rPr>
                            <m:t>𝑜𝑑𝑝𝑜𝑟</m:t>
                          </m:r>
                          <m:r>
                            <a:rPr lang="cs-CZ" b="0" i="1" smtClean="0">
                              <a:latin typeface="Cambria Math"/>
                            </a:rPr>
                            <m:t> </m:t>
                          </m:r>
                          <m:r>
                            <a:rPr lang="cs-CZ" b="0" i="1" smtClean="0">
                              <a:latin typeface="Cambria Math"/>
                            </a:rPr>
                            <m:t>𝑐</m:t>
                          </m:r>
                          <m:r>
                            <a:rPr lang="cs-CZ" b="0" i="1" smtClean="0">
                              <a:latin typeface="Cambria Math"/>
                            </a:rPr>
                            <m:t>é</m:t>
                          </m:r>
                          <m:r>
                            <a:rPr lang="cs-CZ" b="0" i="1" smtClean="0">
                              <a:latin typeface="Cambria Math"/>
                            </a:rPr>
                            <m:t>𝑣</m:t>
                          </m:r>
                          <m:r>
                            <a:rPr lang="cs-CZ" i="1">
                              <a:latin typeface="Cambria Math"/>
                            </a:rPr>
                            <m:t> </m:t>
                          </m:r>
                          <m:d>
                            <m:dPr>
                              <m:ctrlPr>
                                <a:rPr lang="cs-CZ" i="1">
                                  <a:latin typeface="Cambria Math" panose="02040503050406030204" pitchFamily="18" charset="0"/>
                                </a:rPr>
                              </m:ctrlPr>
                            </m:dPr>
                            <m:e>
                              <m:r>
                                <a:rPr lang="cs-CZ" i="1">
                                  <a:latin typeface="Cambria Math"/>
                                </a:rPr>
                                <m:t>𝑅</m:t>
                              </m:r>
                            </m:e>
                          </m:d>
                        </m:den>
                      </m:f>
                    </m:oMath>
                  </m:oMathPara>
                </a14:m>
                <a:endParaRPr lang="cs-CZ" dirty="0"/>
              </a:p>
            </p:txBody>
          </p:sp>
        </mc:Choice>
        <mc:Fallback xmlns="">
          <p:sp>
            <p:nvSpPr>
              <p:cNvPr id="181" name="Obdélník 180"/>
              <p:cNvSpPr>
                <a:spLocks noRot="1" noChangeAspect="1" noMove="1" noResize="1" noEditPoints="1" noAdjustHandles="1" noChangeArrowheads="1" noChangeShapeType="1" noTextEdit="1"/>
              </p:cNvSpPr>
              <p:nvPr/>
            </p:nvSpPr>
            <p:spPr>
              <a:xfrm>
                <a:off x="998377" y="2564904"/>
                <a:ext cx="6624736" cy="683264"/>
              </a:xfrm>
              <a:prstGeom prst="rect">
                <a:avLst/>
              </a:prstGeom>
              <a:blipFill rotWithShape="1">
                <a:blip r:embed="rId2"/>
                <a:stretch>
                  <a:fillRect/>
                </a:stretch>
              </a:blipFill>
            </p:spPr>
            <p:txBody>
              <a:bodyPr/>
              <a:lstStyle/>
              <a:p>
                <a:r>
                  <a:rPr lang="cs-CZ">
                    <a:noFill/>
                  </a:rPr>
                  <a:t> </a:t>
                </a:r>
              </a:p>
            </p:txBody>
          </p:sp>
        </mc:Fallback>
      </mc:AlternateContent>
      <p:sp>
        <p:nvSpPr>
          <p:cNvPr id="2" name="TextovéPole 1">
            <a:extLst>
              <a:ext uri="{FF2B5EF4-FFF2-40B4-BE49-F238E27FC236}">
                <a16:creationId xmlns:a16="http://schemas.microsoft.com/office/drawing/2014/main" id="{A91F62BD-3BB6-402C-A3AA-DD129875D744}"/>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
        <p:nvSpPr>
          <p:cNvPr id="3" name="TextovéPole 2">
            <a:extLst>
              <a:ext uri="{FF2B5EF4-FFF2-40B4-BE49-F238E27FC236}">
                <a16:creationId xmlns:a16="http://schemas.microsoft.com/office/drawing/2014/main" id="{39D1CEE2-28C2-4544-9AAF-F8351FB613EA}"/>
              </a:ext>
            </a:extLst>
          </p:cNvPr>
          <p:cNvSpPr txBox="1"/>
          <p:nvPr/>
        </p:nvSpPr>
        <p:spPr>
          <a:xfrm>
            <a:off x="157828" y="5852934"/>
            <a:ext cx="8986172" cy="923330"/>
          </a:xfrm>
          <a:prstGeom prst="rect">
            <a:avLst/>
          </a:prstGeom>
          <a:noFill/>
        </p:spPr>
        <p:txBody>
          <a:bodyPr wrap="square" rtlCol="0">
            <a:spAutoFit/>
          </a:bodyPr>
          <a:lstStyle/>
          <a:p>
            <a:r>
              <a:rPr lang="cs-CZ" dirty="0"/>
              <a:t>Krevní tlak je v celém KVS. To, že většina z vás se setká jen s tlakem arteriálním (naše známé 120 na 80), neznamená, že jinde v cévách tlak není. Musí být, jinak byste nekrváceli, když se říznete.</a:t>
            </a:r>
          </a:p>
        </p:txBody>
      </p:sp>
    </p:spTree>
    <p:extLst>
      <p:ext uri="{BB962C8B-B14F-4D97-AF65-F5344CB8AC3E}">
        <p14:creationId xmlns:p14="http://schemas.microsoft.com/office/powerpoint/2010/main" val="214174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text&#10;&#10;Popis byl vytvořen automaticky">
            <a:extLst>
              <a:ext uri="{FF2B5EF4-FFF2-40B4-BE49-F238E27FC236}">
                <a16:creationId xmlns:a16="http://schemas.microsoft.com/office/drawing/2014/main" id="{7574DEFF-9A2E-4F78-BBFF-5410BA6E1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7569"/>
            <a:ext cx="5164931" cy="6858000"/>
          </a:xfrm>
          <a:prstGeom prst="rect">
            <a:avLst/>
          </a:prstGeom>
        </p:spPr>
      </p:pic>
    </p:spTree>
    <p:extLst>
      <p:ext uri="{BB962C8B-B14F-4D97-AF65-F5344CB8AC3E}">
        <p14:creationId xmlns:p14="http://schemas.microsoft.com/office/powerpoint/2010/main" val="7603291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ek 20" descr="Obsah obrázku text, noviny&#10;&#10;Popis byl vytvořen automaticky">
            <a:extLst>
              <a:ext uri="{FF2B5EF4-FFF2-40B4-BE49-F238E27FC236}">
                <a16:creationId xmlns:a16="http://schemas.microsoft.com/office/drawing/2014/main" id="{0862044F-972C-40F4-B5FC-0A82567AB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2578"/>
            <a:ext cx="4762500" cy="6505575"/>
          </a:xfrm>
          <a:prstGeom prst="rect">
            <a:avLst/>
          </a:prstGeom>
        </p:spPr>
      </p:pic>
    </p:spTree>
    <p:extLst>
      <p:ext uri="{BB962C8B-B14F-4D97-AF65-F5344CB8AC3E}">
        <p14:creationId xmlns:p14="http://schemas.microsoft.com/office/powerpoint/2010/main" val="25887243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Obrázek 30" descr="Obsah obrázku text, osoba, dav&#10;&#10;Popis byl vytvořen automaticky">
            <a:extLst>
              <a:ext uri="{FF2B5EF4-FFF2-40B4-BE49-F238E27FC236}">
                <a16:creationId xmlns:a16="http://schemas.microsoft.com/office/drawing/2014/main" id="{C98F2EFB-6C78-4D9D-BD72-0C4BA129D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0"/>
            <a:ext cx="5143500" cy="6858000"/>
          </a:xfrm>
          <a:prstGeom prst="rect">
            <a:avLst/>
          </a:prstGeom>
        </p:spPr>
      </p:pic>
    </p:spTree>
    <p:extLst>
      <p:ext uri="{BB962C8B-B14F-4D97-AF65-F5344CB8AC3E}">
        <p14:creationId xmlns:p14="http://schemas.microsoft.com/office/powerpoint/2010/main" val="2639370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Oběhový šok</a:t>
            </a:r>
          </a:p>
        </p:txBody>
      </p:sp>
      <p:sp>
        <p:nvSpPr>
          <p:cNvPr id="4" name="TextovéPole 3"/>
          <p:cNvSpPr txBox="1"/>
          <p:nvPr/>
        </p:nvSpPr>
        <p:spPr>
          <a:xfrm>
            <a:off x="193905" y="871795"/>
            <a:ext cx="8724518" cy="4401205"/>
          </a:xfrm>
          <a:prstGeom prst="rect">
            <a:avLst/>
          </a:prstGeom>
          <a:noFill/>
        </p:spPr>
        <p:txBody>
          <a:bodyPr wrap="square" rtlCol="0">
            <a:spAutoFit/>
          </a:bodyPr>
          <a:lstStyle/>
          <a:p>
            <a:pPr marL="342900" indent="-342900">
              <a:buFont typeface="Arial" pitchFamily="34" charset="0"/>
              <a:buChar char="•"/>
            </a:pPr>
            <a:r>
              <a:rPr lang="cs-CZ" sz="2000" b="1" dirty="0"/>
              <a:t>Šok je náhlý život ohrožující stav poruchy </a:t>
            </a:r>
            <a:r>
              <a:rPr lang="cs-CZ" sz="2000" b="1" dirty="0" err="1"/>
              <a:t>perfuze</a:t>
            </a:r>
            <a:r>
              <a:rPr lang="cs-CZ" sz="2000" b="1" dirty="0"/>
              <a:t> tkání, který může vést k orgánovým změnám</a:t>
            </a:r>
            <a:r>
              <a:rPr lang="cs-CZ" sz="2000" dirty="0"/>
              <a:t> (Poptávka po krvi převyšuje nabídku)</a:t>
            </a:r>
          </a:p>
          <a:p>
            <a:pPr marL="342900" indent="-342900">
              <a:buFont typeface="Arial" pitchFamily="34" charset="0"/>
              <a:buChar char="•"/>
            </a:pPr>
            <a:r>
              <a:rPr lang="cs-CZ" sz="2000" dirty="0"/>
              <a:t>Příčiny:</a:t>
            </a:r>
          </a:p>
          <a:p>
            <a:pPr marL="800100" lvl="1" indent="-342900">
              <a:buFont typeface="Arial" pitchFamily="34" charset="0"/>
              <a:buChar char="•"/>
            </a:pPr>
            <a:r>
              <a:rPr lang="cs-CZ" sz="2000" dirty="0"/>
              <a:t>stavy způsobující snížení srdečního výdeje (↓CO) – hypovolemie, srdeční selhání,</a:t>
            </a:r>
          </a:p>
          <a:p>
            <a:pPr marL="800100" lvl="1" indent="-342900">
              <a:buFont typeface="Arial" pitchFamily="34" charset="0"/>
              <a:buChar char="•"/>
            </a:pPr>
            <a:r>
              <a:rPr lang="cs-CZ" sz="2000" dirty="0"/>
              <a:t>generalizovaná vazodilatace (↓R) – anafylaxe, sepse, neurogenní příčina</a:t>
            </a:r>
          </a:p>
          <a:p>
            <a:pPr marL="342900" indent="-342900">
              <a:buFont typeface="Arial" pitchFamily="34" charset="0"/>
              <a:buChar char="•"/>
            </a:pPr>
            <a:r>
              <a:rPr lang="cs-CZ" sz="2000" dirty="0"/>
              <a:t>Příznaky:</a:t>
            </a:r>
          </a:p>
          <a:p>
            <a:pPr marL="800100" lvl="1" indent="-342900">
              <a:buFont typeface="Arial" pitchFamily="34" charset="0"/>
              <a:buChar char="•"/>
            </a:pPr>
            <a:r>
              <a:rPr lang="cs-CZ" sz="2000" dirty="0"/>
              <a:t>Náhlá arteriální hypotenze, systolický tlak </a:t>
            </a:r>
            <a:r>
              <a:rPr lang="cs-CZ" sz="2000" b="1" dirty="0"/>
              <a:t>pod 90 </a:t>
            </a:r>
            <a:r>
              <a:rPr lang="cs-CZ" sz="2000" b="1" dirty="0" err="1"/>
              <a:t>mmHg</a:t>
            </a:r>
            <a:r>
              <a:rPr lang="cs-CZ" sz="2000" dirty="0"/>
              <a:t>. </a:t>
            </a:r>
          </a:p>
          <a:p>
            <a:pPr marL="800100" lvl="1" indent="-342900">
              <a:buFont typeface="Arial" pitchFamily="34" charset="0"/>
              <a:buChar char="•"/>
            </a:pPr>
            <a:r>
              <a:rPr lang="cs-CZ" sz="2000" dirty="0"/>
              <a:t>Aktivace </a:t>
            </a:r>
            <a:r>
              <a:rPr lang="cs-CZ" sz="2000" b="1" dirty="0" err="1"/>
              <a:t>sympatoadrenálního</a:t>
            </a:r>
            <a:r>
              <a:rPr lang="cs-CZ" sz="2000" b="1" dirty="0"/>
              <a:t> systému</a:t>
            </a:r>
            <a:r>
              <a:rPr lang="cs-CZ" sz="2000" dirty="0"/>
              <a:t> vyvolaná snížením tlaku. </a:t>
            </a:r>
          </a:p>
          <a:p>
            <a:pPr marL="800100" lvl="1" indent="-342900">
              <a:buFont typeface="Arial" pitchFamily="34" charset="0"/>
              <a:buChar char="•"/>
            </a:pPr>
            <a:r>
              <a:rPr lang="cs-CZ" sz="2000" dirty="0"/>
              <a:t>Kapilární návrat větší než 2 s</a:t>
            </a:r>
          </a:p>
          <a:p>
            <a:pPr marL="800100" lvl="1" indent="-342900">
              <a:buFont typeface="Arial" pitchFamily="34" charset="0"/>
              <a:buChar char="•"/>
            </a:pPr>
            <a:r>
              <a:rPr lang="cs-CZ" sz="2000" dirty="0"/>
              <a:t>Studená, vlhká, cyanotická kůže</a:t>
            </a:r>
          </a:p>
          <a:p>
            <a:pPr marL="800100" lvl="1" indent="-342900">
              <a:buFont typeface="Arial" pitchFamily="34" charset="0"/>
              <a:buChar char="•"/>
            </a:pPr>
            <a:r>
              <a:rPr lang="cs-CZ" sz="2000" dirty="0"/>
              <a:t>Laktátová acidóza z přechodu na anaerobní metabolismus.</a:t>
            </a:r>
          </a:p>
          <a:p>
            <a:pPr marL="800100" lvl="1" indent="-342900">
              <a:buFont typeface="Arial" pitchFamily="34" charset="0"/>
              <a:buChar char="•"/>
            </a:pPr>
            <a:r>
              <a:rPr lang="cs-CZ" sz="2000" dirty="0"/>
              <a:t>Snížení srdečního indexu (MSV/povrch těla) pod 1,8.</a:t>
            </a:r>
          </a:p>
          <a:p>
            <a:pPr marL="342900" indent="-342900">
              <a:buFont typeface="Arial" pitchFamily="34" charset="0"/>
              <a:buChar char="•"/>
            </a:pPr>
            <a:endParaRPr lang="cs-CZ" sz="2000" dirty="0"/>
          </a:p>
        </p:txBody>
      </p:sp>
      <p:sp>
        <p:nvSpPr>
          <p:cNvPr id="6" name="TextovéPole 5">
            <a:extLst>
              <a:ext uri="{FF2B5EF4-FFF2-40B4-BE49-F238E27FC236}">
                <a16:creationId xmlns:a16="http://schemas.microsoft.com/office/drawing/2014/main" id="{70FFC46C-8F30-4917-AB4C-79CDA1B38183}"/>
              </a:ext>
            </a:extLst>
          </p:cNvPr>
          <p:cNvSpPr txBox="1"/>
          <p:nvPr/>
        </p:nvSpPr>
        <p:spPr>
          <a:xfrm>
            <a:off x="193905" y="5373216"/>
            <a:ext cx="8482551" cy="1015663"/>
          </a:xfrm>
          <a:prstGeom prst="rect">
            <a:avLst/>
          </a:prstGeom>
          <a:noFill/>
          <a:ln w="28575">
            <a:solidFill>
              <a:srgbClr val="FF0000"/>
            </a:solidFill>
          </a:ln>
        </p:spPr>
        <p:txBody>
          <a:bodyPr wrap="square">
            <a:spAutoFit/>
          </a:bodyPr>
          <a:lstStyle/>
          <a:p>
            <a:pPr marL="342900" indent="-342900">
              <a:buFont typeface="Arial" pitchFamily="34" charset="0"/>
              <a:buChar char="•"/>
            </a:pPr>
            <a:r>
              <a:rPr lang="cs-CZ" sz="2000" b="1" dirty="0"/>
              <a:t>Šok:   </a:t>
            </a:r>
            <a:r>
              <a:rPr lang="cs-CZ" sz="2000" dirty="0"/>
              <a:t>závažný stav organismu, jehož příčinou je nepoměr mezi velikostí cévního řečiště a množstvím obíhající tekutiny</a:t>
            </a:r>
          </a:p>
          <a:p>
            <a:pPr marL="800100" lvl="1" indent="-342900">
              <a:buFont typeface="Arial" pitchFamily="34" charset="0"/>
              <a:buChar char="•"/>
            </a:pPr>
            <a:r>
              <a:rPr lang="cs-CZ" sz="2000" dirty="0"/>
              <a:t>Jinými slovy -  nabídka kyslíku (především) neodpovídá poptávce tkání</a:t>
            </a:r>
          </a:p>
        </p:txBody>
      </p:sp>
      <p:sp>
        <p:nvSpPr>
          <p:cNvPr id="7" name="TextovéPole 6">
            <a:extLst>
              <a:ext uri="{FF2B5EF4-FFF2-40B4-BE49-F238E27FC236}">
                <a16:creationId xmlns:a16="http://schemas.microsoft.com/office/drawing/2014/main" id="{5DAA5842-78EC-4ECD-83E3-67EE49FA3F2F}"/>
              </a:ext>
            </a:extLst>
          </p:cNvPr>
          <p:cNvSpPr txBox="1"/>
          <p:nvPr/>
        </p:nvSpPr>
        <p:spPr>
          <a:xfrm>
            <a:off x="5796136" y="11190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34384005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Oběhový šok – reakce na krvácení</a:t>
            </a:r>
          </a:p>
        </p:txBody>
      </p:sp>
      <p:sp>
        <p:nvSpPr>
          <p:cNvPr id="4" name="TextovéPole 3"/>
          <p:cNvSpPr txBox="1"/>
          <p:nvPr/>
        </p:nvSpPr>
        <p:spPr>
          <a:xfrm>
            <a:off x="209741" y="1052736"/>
            <a:ext cx="8724518" cy="2862322"/>
          </a:xfrm>
          <a:prstGeom prst="rect">
            <a:avLst/>
          </a:prstGeom>
          <a:noFill/>
        </p:spPr>
        <p:txBody>
          <a:bodyPr wrap="square" rtlCol="0">
            <a:spAutoFit/>
          </a:bodyPr>
          <a:lstStyle/>
          <a:p>
            <a:pPr marL="342900" indent="-342900">
              <a:buFont typeface="Arial" pitchFamily="34" charset="0"/>
              <a:buChar char="•"/>
            </a:pPr>
            <a:r>
              <a:rPr lang="cs-CZ" sz="2000" dirty="0"/>
              <a:t>Fyziologické kompenzační mechanismy nastupují s různou rychlostí</a:t>
            </a:r>
          </a:p>
          <a:p>
            <a:pPr marL="342900" indent="-342900">
              <a:buFont typeface="Arial" pitchFamily="34" charset="0"/>
              <a:buChar char="•"/>
            </a:pPr>
            <a:r>
              <a:rPr lang="cs-CZ" sz="2000" dirty="0"/>
              <a:t>Podnětem nástupu těchto mechanismů je hypovolémie, hypotenze nebo ischemie (a jejich kombinace), které aktivují sympatikus – sympatikus ve spolupráci s jednotlivými přímými regulačními cestami spouští další kompenzační mechanismy</a:t>
            </a:r>
          </a:p>
          <a:p>
            <a:pPr marL="342900" indent="-342900">
              <a:buFont typeface="Arial" pitchFamily="34" charset="0"/>
              <a:buChar char="•"/>
            </a:pPr>
            <a:r>
              <a:rPr lang="cs-CZ" sz="2000" dirty="0"/>
              <a:t>Síla odpovědi záleží na objemu krevní ztráty</a:t>
            </a:r>
          </a:p>
          <a:p>
            <a:pPr marL="342900" indent="-342900">
              <a:buFont typeface="Arial" pitchFamily="34" charset="0"/>
              <a:buChar char="•"/>
            </a:pPr>
            <a:r>
              <a:rPr lang="cs-CZ" sz="2000" dirty="0"/>
              <a:t>Ztráta krve nad cca 15% krve – hrozí rozvoj hemoragického šoku </a:t>
            </a:r>
            <a:r>
              <a:rPr lang="cs-CZ" sz="1600" dirty="0"/>
              <a:t>(jen pro představu, je to individuální)</a:t>
            </a:r>
          </a:p>
          <a:p>
            <a:pPr marL="342900" indent="-342900">
              <a:buFont typeface="Arial" pitchFamily="34" charset="0"/>
              <a:buChar char="•"/>
            </a:pPr>
            <a:endParaRPr lang="cs-CZ" sz="2400" dirty="0"/>
          </a:p>
        </p:txBody>
      </p:sp>
      <p:pic>
        <p:nvPicPr>
          <p:cNvPr id="9218" name="Picture 2" descr="How to Give First Aid for Shock Due to Bleeding">
            <a:extLst>
              <a:ext uri="{FF2B5EF4-FFF2-40B4-BE49-F238E27FC236}">
                <a16:creationId xmlns:a16="http://schemas.microsoft.com/office/drawing/2014/main" id="{B4F51C62-5F39-460C-902B-F937803528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789040"/>
            <a:ext cx="5548781" cy="296802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515B61FC-3143-434D-81C4-F0C7C4214480}"/>
              </a:ext>
            </a:extLst>
          </p:cNvPr>
          <p:cNvSpPr txBox="1"/>
          <p:nvPr/>
        </p:nvSpPr>
        <p:spPr>
          <a:xfrm>
            <a:off x="5796136" y="11190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30178650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Oběhový šok – reakce na krvácení, TK</a:t>
            </a:r>
          </a:p>
        </p:txBody>
      </p:sp>
      <p:sp>
        <p:nvSpPr>
          <p:cNvPr id="4" name="TextovéPole 3"/>
          <p:cNvSpPr txBox="1"/>
          <p:nvPr/>
        </p:nvSpPr>
        <p:spPr>
          <a:xfrm>
            <a:off x="209741" y="980728"/>
            <a:ext cx="8724518" cy="5693866"/>
          </a:xfrm>
          <a:prstGeom prst="rect">
            <a:avLst/>
          </a:prstGeom>
          <a:noFill/>
        </p:spPr>
        <p:txBody>
          <a:bodyPr wrap="square" rtlCol="0">
            <a:spAutoFit/>
          </a:bodyPr>
          <a:lstStyle/>
          <a:p>
            <a:r>
              <a:rPr lang="cs-CZ" sz="2000" dirty="0"/>
              <a:t>Síla projevů záleží na závažnosti krevních ztrát</a:t>
            </a:r>
          </a:p>
          <a:p>
            <a:endParaRPr lang="cs-CZ" dirty="0"/>
          </a:p>
          <a:p>
            <a:pPr marL="342900" indent="-342900">
              <a:buFont typeface="Arial" pitchFamily="34" charset="0"/>
              <a:buChar char="•"/>
            </a:pPr>
            <a:r>
              <a:rPr lang="cs-CZ" dirty="0"/>
              <a:t>Krev se nevrací do srdce, srdce se neplní a nemá co pumpovat. </a:t>
            </a:r>
            <a:r>
              <a:rPr lang="cs-CZ" b="1" dirty="0"/>
              <a:t>Klesá krevní tlak</a:t>
            </a:r>
            <a:r>
              <a:rPr lang="cs-CZ" dirty="0"/>
              <a:t>.</a:t>
            </a:r>
          </a:p>
          <a:p>
            <a:pPr marL="342900" indent="-342900">
              <a:buFont typeface="Arial" pitchFamily="34" charset="0"/>
              <a:buChar char="•"/>
            </a:pPr>
            <a:r>
              <a:rPr lang="cs-CZ" dirty="0"/>
              <a:t>Nízký krevní tlak přes </a:t>
            </a:r>
            <a:r>
              <a:rPr lang="cs-CZ" dirty="0" err="1"/>
              <a:t>baroreflex</a:t>
            </a:r>
            <a:r>
              <a:rPr lang="cs-CZ" dirty="0"/>
              <a:t> </a:t>
            </a:r>
            <a:r>
              <a:rPr lang="cs-CZ" b="1" dirty="0">
                <a:solidFill>
                  <a:srgbClr val="0000CC"/>
                </a:solidFill>
              </a:rPr>
              <a:t>aktivuje sympatický nervový systém </a:t>
            </a:r>
            <a:r>
              <a:rPr lang="cs-CZ" dirty="0"/>
              <a:t>→ tachykardie a periferní vazokonstrikce – </a:t>
            </a:r>
            <a:r>
              <a:rPr lang="cs-CZ" b="1" dirty="0">
                <a:solidFill>
                  <a:srgbClr val="FF0000"/>
                </a:solidFill>
              </a:rPr>
              <a:t>CENTRALIZACE oběhu: </a:t>
            </a:r>
            <a:br>
              <a:rPr lang="cs-CZ" b="1" dirty="0">
                <a:solidFill>
                  <a:srgbClr val="FF0000"/>
                </a:solidFill>
              </a:rPr>
            </a:br>
            <a:r>
              <a:rPr lang="cs-CZ" b="1" dirty="0"/>
              <a:t>K</a:t>
            </a:r>
            <a:r>
              <a:rPr lang="cs-CZ" dirty="0"/>
              <a:t>rev se primárně točí v oblasti </a:t>
            </a:r>
            <a:r>
              <a:rPr lang="cs-CZ" b="1" dirty="0"/>
              <a:t>srdce – plíce – mozek. </a:t>
            </a:r>
          </a:p>
          <a:p>
            <a:pPr marL="342900" indent="-342900">
              <a:buFont typeface="Arial" pitchFamily="34" charset="0"/>
              <a:buChar char="•"/>
            </a:pPr>
            <a:r>
              <a:rPr lang="cs-CZ" dirty="0"/>
              <a:t>Zbylé tkáně (kůže, </a:t>
            </a:r>
            <a:r>
              <a:rPr lang="cs-CZ" dirty="0" err="1"/>
              <a:t>splanchnik</a:t>
            </a:r>
            <a:r>
              <a:rPr lang="cs-CZ" dirty="0"/>
              <a:t> krom jater, svaly) jsou v různém stadiu ischemie – anaerobní metabolismus a rozvoj </a:t>
            </a:r>
            <a:r>
              <a:rPr lang="cs-CZ" b="1" dirty="0" err="1"/>
              <a:t>acidozy</a:t>
            </a:r>
            <a:endParaRPr lang="cs-CZ" b="1" dirty="0"/>
          </a:p>
          <a:p>
            <a:pPr marL="342900" indent="-342900">
              <a:buFont typeface="Arial" pitchFamily="34" charset="0"/>
              <a:buChar char="•"/>
            </a:pPr>
            <a:r>
              <a:rPr lang="cs-CZ" dirty="0"/>
              <a:t>Nízký systolický objem vede ke snížení pulzové amplitudy, takže </a:t>
            </a:r>
            <a:r>
              <a:rPr lang="cs-CZ" b="1" dirty="0"/>
              <a:t>pulz je slabý, </a:t>
            </a:r>
            <a:r>
              <a:rPr lang="cs-CZ" dirty="0"/>
              <a:t>ale</a:t>
            </a:r>
            <a:r>
              <a:rPr lang="cs-CZ" b="1" dirty="0"/>
              <a:t> s</a:t>
            </a:r>
            <a:r>
              <a:rPr lang="cs-CZ" dirty="0"/>
              <a:t> </a:t>
            </a:r>
            <a:r>
              <a:rPr lang="cs-CZ" b="1" dirty="0"/>
              <a:t>vysokou srdeční frekvencí.</a:t>
            </a:r>
            <a:r>
              <a:rPr lang="cs-CZ" dirty="0"/>
              <a:t> Označuje se jako </a:t>
            </a:r>
            <a:r>
              <a:rPr lang="cs-CZ" b="1" dirty="0"/>
              <a:t>nitkovitý pulz</a:t>
            </a:r>
            <a:r>
              <a:rPr lang="cs-CZ" dirty="0"/>
              <a:t>. </a:t>
            </a:r>
            <a:br>
              <a:rPr lang="cs-CZ" dirty="0"/>
            </a:br>
            <a:r>
              <a:rPr lang="cs-CZ" dirty="0"/>
              <a:t>Index: Srdeční frekvence/STK </a:t>
            </a:r>
            <a:r>
              <a:rPr lang="en-GB" dirty="0"/>
              <a:t>&gt; 1      </a:t>
            </a:r>
            <a:r>
              <a:rPr lang="cs-CZ" dirty="0"/>
              <a:t>čím vyšší, tím závažnější stav</a:t>
            </a:r>
          </a:p>
          <a:p>
            <a:pPr marL="342900" indent="-342900">
              <a:buFont typeface="Arial" pitchFamily="34" charset="0"/>
              <a:buChar char="•"/>
            </a:pPr>
            <a:r>
              <a:rPr lang="cs-CZ" dirty="0"/>
              <a:t>Díky nízkému tlaku a centralizaci oběhu je pulz hůře hmatatelný. Při velké ztrátě krve je oběh v končetinách tak omezen, že pulz na a. </a:t>
            </a:r>
            <a:r>
              <a:rPr lang="cs-CZ" dirty="0" err="1"/>
              <a:t>radialis</a:t>
            </a:r>
            <a:r>
              <a:rPr lang="cs-CZ" dirty="0"/>
              <a:t> nemusí být hmatný. Proto je třeba tep palpovat na karotidách. Orientačně se tak dá vyhodnotit krevní tlak. </a:t>
            </a:r>
          </a:p>
          <a:p>
            <a:pPr marL="800100" lvl="1" indent="-342900">
              <a:buFont typeface="Arial" pitchFamily="34" charset="0"/>
              <a:buChar char="•"/>
            </a:pPr>
            <a:r>
              <a:rPr lang="cs-CZ" dirty="0"/>
              <a:t>Pulz hmatný na </a:t>
            </a:r>
            <a:r>
              <a:rPr lang="cs-CZ" b="1" dirty="0"/>
              <a:t>a. </a:t>
            </a:r>
            <a:r>
              <a:rPr lang="cs-CZ" b="1" dirty="0" err="1"/>
              <a:t>radialis</a:t>
            </a:r>
            <a:r>
              <a:rPr lang="cs-CZ" b="1" dirty="0"/>
              <a:t>: STK </a:t>
            </a:r>
            <a:r>
              <a:rPr lang="en-GB" b="1" dirty="0"/>
              <a:t>&gt; </a:t>
            </a:r>
            <a:r>
              <a:rPr lang="cs-CZ" b="1" dirty="0"/>
              <a:t>90 </a:t>
            </a:r>
            <a:r>
              <a:rPr lang="cs-CZ" b="1" dirty="0" err="1"/>
              <a:t>mmHg</a:t>
            </a:r>
            <a:r>
              <a:rPr lang="cs-CZ" b="1" dirty="0"/>
              <a:t> </a:t>
            </a:r>
            <a:r>
              <a:rPr lang="cs-CZ" dirty="0"/>
              <a:t>(a. </a:t>
            </a:r>
            <a:r>
              <a:rPr lang="cs-CZ" dirty="0" err="1"/>
              <a:t>femoralis</a:t>
            </a:r>
            <a:r>
              <a:rPr lang="cs-CZ" dirty="0"/>
              <a:t> 80-90 </a:t>
            </a:r>
            <a:r>
              <a:rPr lang="cs-CZ" dirty="0" err="1"/>
              <a:t>mmHg</a:t>
            </a:r>
            <a:r>
              <a:rPr lang="cs-CZ" dirty="0"/>
              <a:t>). </a:t>
            </a:r>
          </a:p>
          <a:p>
            <a:pPr marL="800100" lvl="1" indent="-342900">
              <a:buFont typeface="Arial" pitchFamily="34" charset="0"/>
              <a:buChar char="•"/>
            </a:pPr>
            <a:r>
              <a:rPr lang="cs-CZ" dirty="0"/>
              <a:t>Pulz hmatný </a:t>
            </a:r>
            <a:r>
              <a:rPr lang="cs-CZ" b="1" dirty="0"/>
              <a:t>pouze</a:t>
            </a:r>
            <a:r>
              <a:rPr lang="cs-CZ" dirty="0"/>
              <a:t> </a:t>
            </a:r>
            <a:r>
              <a:rPr lang="cs-CZ" b="1" dirty="0"/>
              <a:t>na karotidách</a:t>
            </a:r>
            <a:r>
              <a:rPr lang="cs-CZ" dirty="0"/>
              <a:t> znamená </a:t>
            </a:r>
            <a:r>
              <a:rPr lang="en-GB" b="1" dirty="0"/>
              <a:t>90 mmHg &gt; STK &gt;</a:t>
            </a:r>
            <a:r>
              <a:rPr lang="cs-CZ" b="1" dirty="0"/>
              <a:t> 60 </a:t>
            </a:r>
            <a:r>
              <a:rPr lang="cs-CZ" b="1" dirty="0" err="1"/>
              <a:t>mmHg</a:t>
            </a:r>
            <a:r>
              <a:rPr lang="cs-CZ" dirty="0"/>
              <a:t>. </a:t>
            </a:r>
          </a:p>
          <a:p>
            <a:pPr marL="342900" indent="-342900">
              <a:buFont typeface="Arial" pitchFamily="34" charset="0"/>
              <a:buChar char="•"/>
            </a:pPr>
            <a:r>
              <a:rPr lang="cs-CZ" dirty="0"/>
              <a:t>Přesun krve z kůže se projevuje jako </a:t>
            </a:r>
            <a:r>
              <a:rPr lang="cs-CZ" b="1" dirty="0"/>
              <a:t>bledost</a:t>
            </a:r>
            <a:r>
              <a:rPr lang="cs-CZ" dirty="0"/>
              <a:t>. Kromě bledosti je kůže </a:t>
            </a:r>
            <a:r>
              <a:rPr lang="cs-CZ" b="1" dirty="0"/>
              <a:t>studená</a:t>
            </a:r>
            <a:r>
              <a:rPr lang="cs-CZ" dirty="0"/>
              <a:t> a může být </a:t>
            </a:r>
            <a:r>
              <a:rPr lang="cs-CZ" b="1" dirty="0"/>
              <a:t>opocená</a:t>
            </a:r>
            <a:r>
              <a:rPr lang="cs-CZ" dirty="0"/>
              <a:t> (studený pot, důsledek sympatické aktivace). </a:t>
            </a:r>
            <a:r>
              <a:rPr lang="cs-CZ" b="1" dirty="0"/>
              <a:t>Kapilární návrat je delší než 2 s</a:t>
            </a:r>
            <a:r>
              <a:rPr lang="cs-CZ" dirty="0"/>
              <a:t>.</a:t>
            </a:r>
          </a:p>
          <a:p>
            <a:pPr marL="342900" indent="-342900">
              <a:buFont typeface="Arial" pitchFamily="34" charset="0"/>
              <a:buChar char="•"/>
            </a:pPr>
            <a:r>
              <a:rPr lang="cs-CZ" dirty="0"/>
              <a:t>Hypoxie aktivuje dechové centrum → </a:t>
            </a:r>
            <a:r>
              <a:rPr lang="cs-CZ" b="1" dirty="0"/>
              <a:t>zrychlené dýchání</a:t>
            </a:r>
          </a:p>
          <a:p>
            <a:pPr marL="342900" indent="-342900">
              <a:buFont typeface="Arial" pitchFamily="34" charset="0"/>
              <a:buChar char="•"/>
            </a:pPr>
            <a:endParaRPr lang="cs-CZ" sz="2000" dirty="0"/>
          </a:p>
        </p:txBody>
      </p:sp>
      <p:sp>
        <p:nvSpPr>
          <p:cNvPr id="5" name="TextovéPole 4">
            <a:extLst>
              <a:ext uri="{FF2B5EF4-FFF2-40B4-BE49-F238E27FC236}">
                <a16:creationId xmlns:a16="http://schemas.microsoft.com/office/drawing/2014/main" id="{BC185507-2C28-408B-8137-DC01F9E36223}"/>
              </a:ext>
            </a:extLst>
          </p:cNvPr>
          <p:cNvSpPr txBox="1"/>
          <p:nvPr/>
        </p:nvSpPr>
        <p:spPr>
          <a:xfrm>
            <a:off x="6300192" y="81259"/>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32605714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116632"/>
            <a:ext cx="8724518" cy="584775"/>
          </a:xfrm>
          <a:prstGeom prst="rect">
            <a:avLst/>
          </a:prstGeom>
          <a:noFill/>
        </p:spPr>
        <p:txBody>
          <a:bodyPr wrap="square" rtlCol="0">
            <a:spAutoFit/>
          </a:bodyPr>
          <a:lstStyle/>
          <a:p>
            <a:r>
              <a:rPr lang="cs-CZ" sz="3200" b="1" dirty="0"/>
              <a:t>Oběhový šok – reakce na krvácení - fáze</a:t>
            </a:r>
          </a:p>
        </p:txBody>
      </p:sp>
      <p:sp>
        <p:nvSpPr>
          <p:cNvPr id="4" name="TextovéPole 3"/>
          <p:cNvSpPr txBox="1"/>
          <p:nvPr/>
        </p:nvSpPr>
        <p:spPr>
          <a:xfrm>
            <a:off x="219552" y="836712"/>
            <a:ext cx="8924448" cy="6401753"/>
          </a:xfrm>
          <a:prstGeom prst="rect">
            <a:avLst/>
          </a:prstGeom>
          <a:noFill/>
        </p:spPr>
        <p:txBody>
          <a:bodyPr wrap="square" rtlCol="0">
            <a:spAutoFit/>
          </a:bodyPr>
          <a:lstStyle/>
          <a:p>
            <a:r>
              <a:rPr lang="cs-CZ" sz="2000" b="1" dirty="0"/>
              <a:t>Fáze kompenzace</a:t>
            </a:r>
            <a:r>
              <a:rPr lang="cs-CZ" sz="2000" dirty="0"/>
              <a:t> – </a:t>
            </a:r>
            <a:r>
              <a:rPr lang="cs-CZ" dirty="0"/>
              <a:t>tělo se samo dokáže šokem vypořádat, pokud se krvácení neprohlubuje</a:t>
            </a:r>
          </a:p>
          <a:p>
            <a:pPr marL="285750" indent="-285750">
              <a:buFont typeface="Arial" panose="020B0604020202020204" pitchFamily="34" charset="0"/>
              <a:buChar char="•"/>
            </a:pPr>
            <a:r>
              <a:rPr lang="cs-CZ" dirty="0"/>
              <a:t>Kompenzační mechanismy (centralizace oběhu) dokáží udržet </a:t>
            </a:r>
            <a:r>
              <a:rPr lang="cs-CZ" dirty="0" err="1"/>
              <a:t>perfúzi</a:t>
            </a:r>
            <a:r>
              <a:rPr lang="cs-CZ" dirty="0"/>
              <a:t> v životně důležitých orgánech</a:t>
            </a:r>
          </a:p>
          <a:p>
            <a:pPr marL="285750" indent="-285750">
              <a:buFont typeface="Arial" panose="020B0604020202020204" pitchFamily="34" charset="0"/>
              <a:buChar char="•"/>
            </a:pPr>
            <a:r>
              <a:rPr lang="cs-CZ" dirty="0"/>
              <a:t>Pokles glomerulární filtrace – oligurie, anurie</a:t>
            </a:r>
          </a:p>
          <a:p>
            <a:pPr marL="285750" indent="-285750">
              <a:buFont typeface="Arial" panose="020B0604020202020204" pitchFamily="34" charset="0"/>
              <a:buChar char="•"/>
            </a:pPr>
            <a:endParaRPr lang="cs-CZ" sz="2000" dirty="0"/>
          </a:p>
          <a:p>
            <a:r>
              <a:rPr lang="cs-CZ" sz="2000" b="1" dirty="0"/>
              <a:t>Fáze dekompenzace </a:t>
            </a:r>
            <a:r>
              <a:rPr lang="cs-CZ" sz="2000" dirty="0"/>
              <a:t>– </a:t>
            </a:r>
            <a:r>
              <a:rPr lang="cs-CZ" dirty="0"/>
              <a:t>tělo se bez pomoci s šokem samo nevypořádá</a:t>
            </a:r>
          </a:p>
          <a:p>
            <a:pPr marL="285750" indent="-285750">
              <a:buFont typeface="Arial" panose="020B0604020202020204" pitchFamily="34" charset="0"/>
              <a:buChar char="•"/>
            </a:pPr>
            <a:r>
              <a:rPr lang="cs-CZ" dirty="0"/>
              <a:t>Intenzivní ischemie, pokles pO2, pH, nárůst pCO2 a metabolitů vede k metabolické autoregulaci – vazodilataci ischemických tkání</a:t>
            </a:r>
          </a:p>
          <a:p>
            <a:pPr marL="742950" lvl="1" indent="-285750">
              <a:buFont typeface="Arial" panose="020B0604020202020204" pitchFamily="34" charset="0"/>
              <a:buChar char="•"/>
            </a:pPr>
            <a:r>
              <a:rPr lang="cs-CZ" dirty="0"/>
              <a:t>Únik krve z centralizovaného oběhu – Pokles arteriálního krevního tlaku</a:t>
            </a:r>
          </a:p>
          <a:p>
            <a:pPr marL="742950" lvl="1" indent="-285750">
              <a:buFont typeface="Arial" panose="020B0604020202020204" pitchFamily="34" charset="0"/>
              <a:buChar char="•"/>
            </a:pPr>
            <a:r>
              <a:rPr lang="cs-CZ" dirty="0" err="1"/>
              <a:t>Reperfuze</a:t>
            </a:r>
            <a:r>
              <a:rPr lang="cs-CZ" dirty="0"/>
              <a:t> do ischemií poškozených kapilár a tkáně vede k – přesunu tekutiny do </a:t>
            </a:r>
            <a:r>
              <a:rPr lang="cs-CZ" dirty="0" err="1"/>
              <a:t>intersticia</a:t>
            </a:r>
            <a:r>
              <a:rPr lang="cs-CZ" dirty="0"/>
              <a:t> (otok) a uvolnění metabolitů do oběhu (porušení střevní bariery vede k průniku toxinů a bakterií ze střeva)</a:t>
            </a:r>
          </a:p>
          <a:p>
            <a:pPr marL="285750" indent="-285750">
              <a:buFont typeface="Arial" panose="020B0604020202020204" pitchFamily="34" charset="0"/>
              <a:buChar char="•"/>
            </a:pPr>
            <a:r>
              <a:rPr lang="cs-CZ" dirty="0"/>
              <a:t>Nízký krevní tlak vede k </a:t>
            </a:r>
            <a:r>
              <a:rPr lang="cs-CZ" dirty="0" err="1"/>
              <a:t>hypoperfuzi</a:t>
            </a:r>
            <a:r>
              <a:rPr lang="cs-CZ" dirty="0"/>
              <a:t> srdce → ztráta srdečního výkonu – pokles krevního tlaku…. Začarovaný kruh</a:t>
            </a:r>
          </a:p>
          <a:p>
            <a:pPr marL="742950" lvl="1" indent="-285750">
              <a:buFont typeface="Arial" panose="020B0604020202020204" pitchFamily="34" charset="0"/>
              <a:buChar char="•"/>
            </a:pPr>
            <a:endParaRPr lang="cs-CZ" dirty="0"/>
          </a:p>
          <a:p>
            <a:r>
              <a:rPr lang="cs-CZ" sz="2000" b="1" dirty="0"/>
              <a:t>Ireverzibilní fáze </a:t>
            </a:r>
            <a:r>
              <a:rPr lang="cs-CZ" dirty="0"/>
              <a:t>– </a:t>
            </a:r>
            <a:r>
              <a:rPr lang="cs-CZ" sz="1600" dirty="0"/>
              <a:t>i přes pomoc dochází k poškození až smrti</a:t>
            </a:r>
          </a:p>
          <a:p>
            <a:pPr marL="285750" indent="-285750">
              <a:buFont typeface="Arial" panose="020B0604020202020204" pitchFamily="34" charset="0"/>
              <a:buChar char="•"/>
            </a:pPr>
            <a:r>
              <a:rPr lang="cs-CZ" dirty="0"/>
              <a:t>Změny jsou nekompenzované a nekompenzovatelné, dochází k trvalému poškození orgánů až smrti</a:t>
            </a:r>
          </a:p>
          <a:p>
            <a:pPr marL="285750" indent="-285750">
              <a:buFont typeface="Arial" panose="020B0604020202020204" pitchFamily="34" charset="0"/>
              <a:buChar char="•"/>
            </a:pPr>
            <a:endParaRPr lang="cs-CZ" dirty="0"/>
          </a:p>
          <a:p>
            <a:r>
              <a:rPr lang="cs-CZ" sz="1600" b="1" dirty="0"/>
              <a:t>Orgánové změny při šoku</a:t>
            </a:r>
            <a:r>
              <a:rPr lang="cs-CZ" sz="1600" dirty="0"/>
              <a:t>: Diseminovaná </a:t>
            </a:r>
            <a:r>
              <a:rPr lang="cs-CZ" sz="1600" dirty="0" err="1"/>
              <a:t>koagulopatie</a:t>
            </a:r>
            <a:r>
              <a:rPr lang="cs-CZ" sz="1600" dirty="0"/>
              <a:t>, otoky, plicní edém s sníženou funkcí surfaktantu (ARDS – </a:t>
            </a:r>
            <a:r>
              <a:rPr lang="cs-CZ" sz="1600" dirty="0" err="1"/>
              <a:t>acute</a:t>
            </a:r>
            <a:r>
              <a:rPr lang="cs-CZ" sz="1600" dirty="0"/>
              <a:t> respirátory </a:t>
            </a:r>
            <a:r>
              <a:rPr lang="cs-CZ" sz="1600" dirty="0" err="1"/>
              <a:t>distress</a:t>
            </a:r>
            <a:r>
              <a:rPr lang="cs-CZ" sz="1600" dirty="0"/>
              <a:t> syndrom), důsledky hypoxie (</a:t>
            </a:r>
            <a:r>
              <a:rPr lang="cs-CZ" sz="1600" dirty="0" err="1"/>
              <a:t>nekrozy</a:t>
            </a:r>
            <a:r>
              <a:rPr lang="cs-CZ" sz="1600" dirty="0"/>
              <a:t>), renální selhání, srdeční selhání,..</a:t>
            </a:r>
          </a:p>
          <a:p>
            <a:pPr marL="342900" indent="-342900">
              <a:buFont typeface="Arial" pitchFamily="34" charset="0"/>
              <a:buChar char="•"/>
            </a:pPr>
            <a:endParaRPr lang="cs-CZ" sz="2000" dirty="0"/>
          </a:p>
        </p:txBody>
      </p:sp>
      <p:sp>
        <p:nvSpPr>
          <p:cNvPr id="5" name="TextovéPole 4">
            <a:extLst>
              <a:ext uri="{FF2B5EF4-FFF2-40B4-BE49-F238E27FC236}">
                <a16:creationId xmlns:a16="http://schemas.microsoft.com/office/drawing/2014/main" id="{557D2E91-C30A-4FD3-8387-887A95BEFEDA}"/>
              </a:ext>
            </a:extLst>
          </p:cNvPr>
          <p:cNvSpPr txBox="1"/>
          <p:nvPr/>
        </p:nvSpPr>
        <p:spPr>
          <a:xfrm>
            <a:off x="6444208" y="-18673"/>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14378894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0" y="116632"/>
            <a:ext cx="9143999" cy="6771084"/>
          </a:xfrm>
          <a:prstGeom prst="rect">
            <a:avLst/>
          </a:prstGeom>
          <a:noFill/>
        </p:spPr>
        <p:txBody>
          <a:bodyPr wrap="square" rtlCol="0">
            <a:spAutoFit/>
          </a:bodyPr>
          <a:lstStyle/>
          <a:p>
            <a:r>
              <a:rPr lang="cs-CZ" sz="2000" b="1" dirty="0"/>
              <a:t>Odpovědi na větší ale regulovatelné krvácení </a:t>
            </a:r>
            <a:r>
              <a:rPr lang="cs-CZ" dirty="0"/>
              <a:t>(cca víc jak darování krve, méně jak 40%)</a:t>
            </a:r>
          </a:p>
          <a:p>
            <a:pPr marL="342900" indent="-342900">
              <a:buFont typeface="Arial" pitchFamily="34" charset="0"/>
              <a:buChar char="•"/>
            </a:pPr>
            <a:r>
              <a:rPr lang="cs-CZ" b="1" dirty="0" err="1"/>
              <a:t>Baroreflex</a:t>
            </a:r>
            <a:r>
              <a:rPr lang="cs-CZ" dirty="0"/>
              <a:t> (reaguje okamžitě) </a:t>
            </a:r>
          </a:p>
          <a:p>
            <a:pPr marL="800100" lvl="1" indent="-342900">
              <a:buFont typeface="Arial" pitchFamily="34" charset="0"/>
              <a:buChar char="•"/>
            </a:pPr>
            <a:r>
              <a:rPr lang="cs-CZ" dirty="0"/>
              <a:t>↓žilní návrat→ ↓ plnění komor→ ↓ systolický objem (SV)→ ↓ krevní tlak (TK)→registrace </a:t>
            </a:r>
            <a:r>
              <a:rPr lang="cs-CZ" dirty="0" err="1"/>
              <a:t>baroreceptory→baroreflex</a:t>
            </a:r>
            <a:r>
              <a:rPr lang="cs-CZ" dirty="0"/>
              <a:t>: aktivace sympatiku a inhibice parasympatiku→</a:t>
            </a:r>
          </a:p>
          <a:p>
            <a:pPr marL="1257300" lvl="2" indent="-342900">
              <a:buFont typeface="Arial" pitchFamily="34" charset="0"/>
              <a:buChar char="•"/>
            </a:pPr>
            <a:r>
              <a:rPr lang="cs-CZ" dirty="0"/>
              <a:t>↑srdeční frekvence → zachování TK</a:t>
            </a:r>
          </a:p>
          <a:p>
            <a:pPr marL="1257300" lvl="2" indent="-342900">
              <a:buFont typeface="Arial" pitchFamily="34" charset="0"/>
              <a:buChar char="•"/>
            </a:pPr>
            <a:r>
              <a:rPr lang="cs-CZ" dirty="0"/>
              <a:t>↑síla srdečního stahu→ zachování TK</a:t>
            </a:r>
          </a:p>
          <a:p>
            <a:pPr marL="1257300" lvl="2" indent="-342900">
              <a:buFont typeface="Arial" pitchFamily="34" charset="0"/>
              <a:buChar char="•"/>
            </a:pPr>
            <a:r>
              <a:rPr lang="cs-CZ" dirty="0" err="1"/>
              <a:t>Arteriokonstrikce</a:t>
            </a:r>
            <a:r>
              <a:rPr lang="cs-CZ" dirty="0"/>
              <a:t> → zvýšení arteriální rezistence →  zachování TK, omezení dalšího krvácení, centralizace oběhu (přesun krve z GIT, ledvin, kůže, periferie obecně)</a:t>
            </a:r>
          </a:p>
          <a:p>
            <a:pPr marL="1257300" lvl="2" indent="-342900">
              <a:buFont typeface="Arial" pitchFamily="34" charset="0"/>
              <a:buChar char="•"/>
            </a:pPr>
            <a:r>
              <a:rPr lang="cs-CZ" dirty="0" err="1"/>
              <a:t>Venokonstrikce</a:t>
            </a:r>
            <a:r>
              <a:rPr lang="cs-CZ" dirty="0"/>
              <a:t>  → redistribuce objemu krve z kapacitního řečiště (obsahuje až 50% krve) → zachování žilního návratu</a:t>
            </a:r>
          </a:p>
          <a:p>
            <a:pPr marL="342900" indent="-342900">
              <a:buFont typeface="Arial" pitchFamily="34" charset="0"/>
              <a:buChar char="•"/>
            </a:pPr>
            <a:r>
              <a:rPr lang="cs-CZ" b="1" dirty="0"/>
              <a:t>RAAS</a:t>
            </a:r>
            <a:r>
              <a:rPr lang="cs-CZ" dirty="0"/>
              <a:t> (reaguje po minutách) </a:t>
            </a:r>
          </a:p>
          <a:p>
            <a:pPr marL="800100" lvl="1" indent="-342900">
              <a:buFont typeface="Arial" pitchFamily="34" charset="0"/>
              <a:buChar char="•"/>
            </a:pPr>
            <a:r>
              <a:rPr lang="cs-CZ" dirty="0"/>
              <a:t>↓ Průtok krve ledvinami → renin →… →angiotensin II →aldosteron</a:t>
            </a:r>
          </a:p>
          <a:p>
            <a:pPr marL="1257300" lvl="2" indent="-342900">
              <a:buFont typeface="Arial" pitchFamily="34" charset="0"/>
              <a:buChar char="•"/>
            </a:pPr>
            <a:r>
              <a:rPr lang="cs-CZ" dirty="0"/>
              <a:t>angiotensin II →vazokonstrikce →zachování TK, centralizace oběhu</a:t>
            </a:r>
          </a:p>
          <a:p>
            <a:pPr lvl="2"/>
            <a:r>
              <a:rPr lang="cs-CZ" dirty="0"/>
              <a:t>	               → stimulace vyplavení ADH</a:t>
            </a:r>
          </a:p>
          <a:p>
            <a:pPr marL="1257300" lvl="2" indent="-342900">
              <a:buFont typeface="Arial" pitchFamily="34" charset="0"/>
              <a:buChar char="•"/>
            </a:pPr>
            <a:r>
              <a:rPr lang="cs-CZ" dirty="0"/>
              <a:t>Aldosteron → resorpce Na+ → zachování volémie</a:t>
            </a:r>
          </a:p>
          <a:p>
            <a:pPr marL="342900" indent="-342900">
              <a:buFont typeface="Arial" pitchFamily="34" charset="0"/>
              <a:buChar char="•"/>
            </a:pPr>
            <a:r>
              <a:rPr lang="cs-CZ" b="1" dirty="0"/>
              <a:t>ADH</a:t>
            </a:r>
            <a:r>
              <a:rPr lang="cs-CZ" dirty="0"/>
              <a:t> (reaguje po minutách)</a:t>
            </a:r>
          </a:p>
          <a:p>
            <a:pPr marL="800100" lvl="1" indent="-342900">
              <a:buFont typeface="Arial" pitchFamily="34" charset="0"/>
              <a:buChar char="•"/>
            </a:pPr>
            <a:r>
              <a:rPr lang="cs-CZ" dirty="0"/>
              <a:t>Sympatická aktivace, </a:t>
            </a:r>
            <a:r>
              <a:rPr lang="cs-CZ" dirty="0" err="1"/>
              <a:t>angII</a:t>
            </a:r>
            <a:r>
              <a:rPr lang="cs-CZ" dirty="0"/>
              <a:t>, hypovolémie, ↑osmolarita (důsledek aldosteronu) → sekrece ADH → vazokonstrikce, ↑ resorpce vody v ledvinách →zachování TK a volémie</a:t>
            </a:r>
          </a:p>
          <a:p>
            <a:pPr marL="342900" indent="-342900">
              <a:buFont typeface="Arial" pitchFamily="34" charset="0"/>
              <a:buChar char="•"/>
            </a:pPr>
            <a:r>
              <a:rPr lang="cs-CZ" b="1" dirty="0"/>
              <a:t>erytrocyty</a:t>
            </a:r>
            <a:r>
              <a:rPr lang="cs-CZ" dirty="0"/>
              <a:t> – ischemie ledvin → erytropoetin - první vyplavení retikulocytů relativně rychle, další krvetvorba dny</a:t>
            </a:r>
          </a:p>
          <a:p>
            <a:pPr marL="342900" indent="-342900">
              <a:buFont typeface="Arial" pitchFamily="34" charset="0"/>
              <a:buChar char="•"/>
            </a:pPr>
            <a:r>
              <a:rPr lang="cs-CZ" dirty="0"/>
              <a:t>trombocyty – jsou vyčerpané ztrátou krve a srážením</a:t>
            </a:r>
          </a:p>
          <a:p>
            <a:pPr marL="342900" indent="-342900">
              <a:buFont typeface="Arial" pitchFamily="34" charset="0"/>
              <a:buChar char="•"/>
            </a:pPr>
            <a:r>
              <a:rPr lang="cs-CZ" dirty="0"/>
              <a:t>leukocyty</a:t>
            </a:r>
          </a:p>
          <a:p>
            <a:pPr marL="342900" indent="-342900">
              <a:buFont typeface="Arial" pitchFamily="34" charset="0"/>
              <a:buChar char="•"/>
            </a:pPr>
            <a:r>
              <a:rPr lang="cs-CZ" dirty="0"/>
              <a:t>plazmatické bílkoviny, hlavně albumin a koagulační faktory (dny)</a:t>
            </a:r>
          </a:p>
        </p:txBody>
      </p:sp>
      <p:sp>
        <p:nvSpPr>
          <p:cNvPr id="3" name="TextovéPole 2">
            <a:extLst>
              <a:ext uri="{FF2B5EF4-FFF2-40B4-BE49-F238E27FC236}">
                <a16:creationId xmlns:a16="http://schemas.microsoft.com/office/drawing/2014/main" id="{39A6160B-E887-437A-932C-227765D6AF3C}"/>
              </a:ext>
            </a:extLst>
          </p:cNvPr>
          <p:cNvSpPr txBox="1"/>
          <p:nvPr/>
        </p:nvSpPr>
        <p:spPr>
          <a:xfrm>
            <a:off x="6660232" y="-6803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26083934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116632"/>
            <a:ext cx="8724518" cy="584775"/>
          </a:xfrm>
          <a:prstGeom prst="rect">
            <a:avLst/>
          </a:prstGeom>
          <a:noFill/>
        </p:spPr>
        <p:txBody>
          <a:bodyPr wrap="square" rtlCol="0">
            <a:spAutoFit/>
          </a:bodyPr>
          <a:lstStyle/>
          <a:p>
            <a:r>
              <a:rPr lang="cs-CZ" sz="3200" b="1" dirty="0"/>
              <a:t>Reakce na krvácení - symptomy</a:t>
            </a:r>
          </a:p>
        </p:txBody>
      </p:sp>
      <p:sp>
        <p:nvSpPr>
          <p:cNvPr id="4" name="TextovéPole 3"/>
          <p:cNvSpPr txBox="1"/>
          <p:nvPr/>
        </p:nvSpPr>
        <p:spPr>
          <a:xfrm>
            <a:off x="160295" y="603265"/>
            <a:ext cx="8724518" cy="1169551"/>
          </a:xfrm>
          <a:prstGeom prst="rect">
            <a:avLst/>
          </a:prstGeom>
          <a:noFill/>
        </p:spPr>
        <p:txBody>
          <a:bodyPr wrap="square" rtlCol="0">
            <a:spAutoFit/>
          </a:bodyPr>
          <a:lstStyle/>
          <a:p>
            <a:pPr marL="342900" indent="-342900">
              <a:buFont typeface="Arial" pitchFamily="34" charset="0"/>
              <a:buChar char="•"/>
            </a:pPr>
            <a:r>
              <a:rPr lang="cs-CZ" dirty="0"/>
              <a:t>Příklad je uveden při absolutním objemu krve 5 000 ml u 70 kg muže</a:t>
            </a:r>
            <a:br>
              <a:rPr lang="cs-CZ" dirty="0"/>
            </a:br>
            <a:r>
              <a:rPr lang="cs-CZ" sz="1600" dirty="0"/>
              <a:t>(je zřejmé, že drobnou vetchou stařenku položí na lopatky mnohem menší ztráta krve)</a:t>
            </a:r>
          </a:p>
          <a:p>
            <a:pPr marL="342900" indent="-342900">
              <a:buFont typeface="Arial" pitchFamily="34" charset="0"/>
              <a:buChar char="•"/>
            </a:pPr>
            <a:r>
              <a:rPr lang="cs-CZ" sz="1800" dirty="0"/>
              <a:t>Reakce jsou samozřejmě individuální, zhoršená výchozí kondice a každá další komplikace stav zhoršují</a:t>
            </a:r>
          </a:p>
        </p:txBody>
      </p:sp>
      <p:graphicFrame>
        <p:nvGraphicFramePr>
          <p:cNvPr id="2" name="Tabulka 1">
            <a:extLst>
              <a:ext uri="{FF2B5EF4-FFF2-40B4-BE49-F238E27FC236}">
                <a16:creationId xmlns:a16="http://schemas.microsoft.com/office/drawing/2014/main" id="{A426D46F-D3B7-4283-9A1A-65525EE88E6E}"/>
              </a:ext>
            </a:extLst>
          </p:cNvPr>
          <p:cNvGraphicFramePr>
            <a:graphicFrameLocks noGrp="1"/>
          </p:cNvGraphicFramePr>
          <p:nvPr>
            <p:extLst>
              <p:ext uri="{D42A27DB-BD31-4B8C-83A1-F6EECF244321}">
                <p14:modId xmlns:p14="http://schemas.microsoft.com/office/powerpoint/2010/main" val="85550462"/>
              </p:ext>
            </p:extLst>
          </p:nvPr>
        </p:nvGraphicFramePr>
        <p:xfrm>
          <a:off x="53752" y="1792649"/>
          <a:ext cx="9036495" cy="5054600"/>
        </p:xfrm>
        <a:graphic>
          <a:graphicData uri="http://schemas.openxmlformats.org/drawingml/2006/table">
            <a:tbl>
              <a:tblPr firstRow="1" bandRow="1">
                <a:tableStyleId>{5C22544A-7EE6-4342-B048-85BDC9FD1C3A}</a:tableStyleId>
              </a:tblPr>
              <a:tblGrid>
                <a:gridCol w="1807299">
                  <a:extLst>
                    <a:ext uri="{9D8B030D-6E8A-4147-A177-3AD203B41FA5}">
                      <a16:colId xmlns:a16="http://schemas.microsoft.com/office/drawing/2014/main" val="20000"/>
                    </a:ext>
                  </a:extLst>
                </a:gridCol>
                <a:gridCol w="1807299">
                  <a:extLst>
                    <a:ext uri="{9D8B030D-6E8A-4147-A177-3AD203B41FA5}">
                      <a16:colId xmlns:a16="http://schemas.microsoft.com/office/drawing/2014/main" val="20001"/>
                    </a:ext>
                  </a:extLst>
                </a:gridCol>
                <a:gridCol w="1807299">
                  <a:extLst>
                    <a:ext uri="{9D8B030D-6E8A-4147-A177-3AD203B41FA5}">
                      <a16:colId xmlns:a16="http://schemas.microsoft.com/office/drawing/2014/main" val="20002"/>
                    </a:ext>
                  </a:extLst>
                </a:gridCol>
                <a:gridCol w="1807299">
                  <a:extLst>
                    <a:ext uri="{9D8B030D-6E8A-4147-A177-3AD203B41FA5}">
                      <a16:colId xmlns:a16="http://schemas.microsoft.com/office/drawing/2014/main" val="20003"/>
                    </a:ext>
                  </a:extLst>
                </a:gridCol>
                <a:gridCol w="1807299">
                  <a:extLst>
                    <a:ext uri="{9D8B030D-6E8A-4147-A177-3AD203B41FA5}">
                      <a16:colId xmlns:a16="http://schemas.microsoft.com/office/drawing/2014/main" val="20004"/>
                    </a:ext>
                  </a:extLst>
                </a:gridCol>
              </a:tblGrid>
              <a:tr h="370840">
                <a:tc>
                  <a:txBody>
                    <a:bodyPr/>
                    <a:lstStyle/>
                    <a:p>
                      <a:r>
                        <a:rPr lang="cs-CZ" dirty="0"/>
                        <a:t>Stupeň</a:t>
                      </a:r>
                      <a:r>
                        <a:rPr lang="cs-CZ" baseline="0" dirty="0"/>
                        <a:t> krevní ztráty</a:t>
                      </a:r>
                      <a:endParaRPr lang="cs-CZ" dirty="0"/>
                    </a:p>
                  </a:txBody>
                  <a:tcPr/>
                </a:tc>
                <a:tc>
                  <a:txBody>
                    <a:bodyPr/>
                    <a:lstStyle/>
                    <a:p>
                      <a:r>
                        <a:rPr lang="cs-CZ" dirty="0"/>
                        <a:t>I. třída</a:t>
                      </a:r>
                    </a:p>
                  </a:txBody>
                  <a:tcPr/>
                </a:tc>
                <a:tc>
                  <a:txBody>
                    <a:bodyPr/>
                    <a:lstStyle/>
                    <a:p>
                      <a:r>
                        <a:rPr lang="cs-CZ" dirty="0"/>
                        <a:t>II. třída</a:t>
                      </a:r>
                    </a:p>
                  </a:txBody>
                  <a:tcPr/>
                </a:tc>
                <a:tc>
                  <a:txBody>
                    <a:bodyPr/>
                    <a:lstStyle/>
                    <a:p>
                      <a:r>
                        <a:rPr lang="cs-CZ" dirty="0"/>
                        <a:t>III. třída</a:t>
                      </a:r>
                    </a:p>
                  </a:txBody>
                  <a:tcPr/>
                </a:tc>
                <a:tc>
                  <a:txBody>
                    <a:bodyPr/>
                    <a:lstStyle/>
                    <a:p>
                      <a:r>
                        <a:rPr lang="cs-CZ" dirty="0"/>
                        <a:t>IV. třída</a:t>
                      </a:r>
                    </a:p>
                  </a:txBody>
                  <a:tcPr/>
                </a:tc>
                <a:extLst>
                  <a:ext uri="{0D108BD9-81ED-4DB2-BD59-A6C34878D82A}">
                    <a16:rowId xmlns:a16="http://schemas.microsoft.com/office/drawing/2014/main" val="10000"/>
                  </a:ext>
                </a:extLst>
              </a:tr>
              <a:tr h="370840">
                <a:tc>
                  <a:txBody>
                    <a:bodyPr/>
                    <a:lstStyle/>
                    <a:p>
                      <a:r>
                        <a:rPr lang="cs-CZ" dirty="0"/>
                        <a:t>% ztracené krve</a:t>
                      </a:r>
                    </a:p>
                  </a:txBody>
                  <a:tcPr/>
                </a:tc>
                <a:tc>
                  <a:txBody>
                    <a:bodyPr/>
                    <a:lstStyle/>
                    <a:p>
                      <a:r>
                        <a:rPr lang="cs-CZ" dirty="0"/>
                        <a:t>do  15%</a:t>
                      </a:r>
                    </a:p>
                  </a:txBody>
                  <a:tcPr/>
                </a:tc>
                <a:tc>
                  <a:txBody>
                    <a:bodyPr/>
                    <a:lstStyle/>
                    <a:p>
                      <a:r>
                        <a:rPr lang="cs-CZ" dirty="0"/>
                        <a:t>do 30%</a:t>
                      </a:r>
                    </a:p>
                  </a:txBody>
                  <a:tcPr/>
                </a:tc>
                <a:tc>
                  <a:txBody>
                    <a:bodyPr/>
                    <a:lstStyle/>
                    <a:p>
                      <a:r>
                        <a:rPr lang="cs-CZ" dirty="0"/>
                        <a:t>do 40%</a:t>
                      </a:r>
                    </a:p>
                  </a:txBody>
                  <a:tcPr/>
                </a:tc>
                <a:tc>
                  <a:txBody>
                    <a:bodyPr/>
                    <a:lstStyle/>
                    <a:p>
                      <a:r>
                        <a:rPr lang="cs-CZ" dirty="0"/>
                        <a:t>nad 40%</a:t>
                      </a:r>
                    </a:p>
                  </a:txBody>
                  <a:tcPr/>
                </a:tc>
                <a:extLst>
                  <a:ext uri="{0D108BD9-81ED-4DB2-BD59-A6C34878D82A}">
                    <a16:rowId xmlns:a16="http://schemas.microsoft.com/office/drawing/2014/main" val="10001"/>
                  </a:ext>
                </a:extLst>
              </a:tr>
              <a:tr h="370840">
                <a:tc>
                  <a:txBody>
                    <a:bodyPr/>
                    <a:lstStyle/>
                    <a:p>
                      <a:r>
                        <a:rPr lang="cs-CZ" dirty="0"/>
                        <a:t>Krevní ztráta</a:t>
                      </a:r>
                    </a:p>
                  </a:txBody>
                  <a:tcPr/>
                </a:tc>
                <a:tc>
                  <a:txBody>
                    <a:bodyPr/>
                    <a:lstStyle/>
                    <a:p>
                      <a:r>
                        <a:rPr lang="cs-CZ" dirty="0"/>
                        <a:t>Do 750 ml</a:t>
                      </a:r>
                    </a:p>
                  </a:txBody>
                  <a:tcPr/>
                </a:tc>
                <a:tc>
                  <a:txBody>
                    <a:bodyPr/>
                    <a:lstStyle/>
                    <a:p>
                      <a:r>
                        <a:rPr lang="cs-CZ" dirty="0"/>
                        <a:t>750 – 1000 ml</a:t>
                      </a:r>
                    </a:p>
                  </a:txBody>
                  <a:tcPr/>
                </a:tc>
                <a:tc>
                  <a:txBody>
                    <a:bodyPr/>
                    <a:lstStyle/>
                    <a:p>
                      <a:r>
                        <a:rPr lang="cs-CZ" dirty="0"/>
                        <a:t>1500 – 2000 ml</a:t>
                      </a:r>
                    </a:p>
                  </a:txBody>
                  <a:tcPr/>
                </a:tc>
                <a:tc>
                  <a:txBody>
                    <a:bodyPr/>
                    <a:lstStyle/>
                    <a:p>
                      <a:r>
                        <a:rPr lang="cs-CZ" dirty="0"/>
                        <a:t>nad 2000</a:t>
                      </a:r>
                      <a:r>
                        <a:rPr lang="cs-CZ" baseline="0" dirty="0"/>
                        <a:t> ml</a:t>
                      </a:r>
                      <a:endParaRPr lang="cs-CZ" dirty="0"/>
                    </a:p>
                  </a:txBody>
                  <a:tcPr/>
                </a:tc>
                <a:extLst>
                  <a:ext uri="{0D108BD9-81ED-4DB2-BD59-A6C34878D82A}">
                    <a16:rowId xmlns:a16="http://schemas.microsoft.com/office/drawing/2014/main" val="10002"/>
                  </a:ext>
                </a:extLst>
              </a:tr>
              <a:tr h="370840">
                <a:tc>
                  <a:txBody>
                    <a:bodyPr/>
                    <a:lstStyle/>
                    <a:p>
                      <a:r>
                        <a:rPr lang="cs-CZ" dirty="0"/>
                        <a:t>Srdeční</a:t>
                      </a:r>
                      <a:r>
                        <a:rPr lang="cs-CZ" baseline="0" dirty="0"/>
                        <a:t> frekvence</a:t>
                      </a:r>
                      <a:endParaRPr lang="cs-CZ" dirty="0"/>
                    </a:p>
                  </a:txBody>
                  <a:tcPr/>
                </a:tc>
                <a:tc>
                  <a:txBody>
                    <a:bodyPr/>
                    <a:lstStyle/>
                    <a:p>
                      <a:r>
                        <a:rPr lang="cs-CZ" dirty="0"/>
                        <a:t>Do 100/min</a:t>
                      </a:r>
                    </a:p>
                  </a:txBody>
                  <a:tcPr/>
                </a:tc>
                <a:tc>
                  <a:txBody>
                    <a:bodyPr/>
                    <a:lstStyle/>
                    <a:p>
                      <a:r>
                        <a:rPr lang="cs-CZ" dirty="0"/>
                        <a:t>100 – 120/min</a:t>
                      </a:r>
                    </a:p>
                  </a:txBody>
                  <a:tcPr/>
                </a:tc>
                <a:tc>
                  <a:txBody>
                    <a:bodyPr/>
                    <a:lstStyle/>
                    <a:p>
                      <a:r>
                        <a:rPr lang="cs-CZ" dirty="0"/>
                        <a:t>120 – 140/min</a:t>
                      </a:r>
                    </a:p>
                  </a:txBody>
                  <a:tcPr/>
                </a:tc>
                <a:tc>
                  <a:txBody>
                    <a:bodyPr/>
                    <a:lstStyle/>
                    <a:p>
                      <a:r>
                        <a:rPr lang="cs-CZ" dirty="0"/>
                        <a:t>nad 140/min</a:t>
                      </a:r>
                    </a:p>
                  </a:txBody>
                  <a:tcPr/>
                </a:tc>
                <a:extLst>
                  <a:ext uri="{0D108BD9-81ED-4DB2-BD59-A6C34878D82A}">
                    <a16:rowId xmlns:a16="http://schemas.microsoft.com/office/drawing/2014/main" val="10003"/>
                  </a:ext>
                </a:extLst>
              </a:tr>
              <a:tr h="370840">
                <a:tc>
                  <a:txBody>
                    <a:bodyPr/>
                    <a:lstStyle/>
                    <a:p>
                      <a:r>
                        <a:rPr lang="cs-CZ" dirty="0"/>
                        <a:t>Systolický tlak</a:t>
                      </a:r>
                    </a:p>
                  </a:txBody>
                  <a:tcPr/>
                </a:tc>
                <a:tc>
                  <a:txBody>
                    <a:bodyPr/>
                    <a:lstStyle/>
                    <a:p>
                      <a:r>
                        <a:rPr lang="cs-CZ" dirty="0"/>
                        <a:t>normální</a:t>
                      </a:r>
                    </a:p>
                  </a:txBody>
                  <a:tcPr/>
                </a:tc>
                <a:tc>
                  <a:txBody>
                    <a:bodyPr/>
                    <a:lstStyle/>
                    <a:p>
                      <a:r>
                        <a:rPr lang="cs-CZ" dirty="0"/>
                        <a:t>normální</a:t>
                      </a:r>
                    </a:p>
                  </a:txBody>
                  <a:tcPr/>
                </a:tc>
                <a:tc>
                  <a:txBody>
                    <a:bodyPr/>
                    <a:lstStyle/>
                    <a:p>
                      <a:r>
                        <a:rPr lang="cs-CZ" dirty="0"/>
                        <a:t>snížený</a:t>
                      </a:r>
                    </a:p>
                  </a:txBody>
                  <a:tcPr/>
                </a:tc>
                <a:tc>
                  <a:txBody>
                    <a:bodyPr/>
                    <a:lstStyle/>
                    <a:p>
                      <a:r>
                        <a:rPr lang="cs-CZ" dirty="0"/>
                        <a:t>Snížený,</a:t>
                      </a:r>
                      <a:br>
                        <a:rPr lang="cs-CZ" dirty="0"/>
                      </a:br>
                      <a:r>
                        <a:rPr lang="cs-CZ" dirty="0"/>
                        <a:t>neměřitelný</a:t>
                      </a:r>
                    </a:p>
                  </a:txBody>
                  <a:tcPr/>
                </a:tc>
                <a:extLst>
                  <a:ext uri="{0D108BD9-81ED-4DB2-BD59-A6C34878D82A}">
                    <a16:rowId xmlns:a16="http://schemas.microsoft.com/office/drawing/2014/main" val="10004"/>
                  </a:ext>
                </a:extLst>
              </a:tr>
              <a:tr h="370840">
                <a:tc>
                  <a:txBody>
                    <a:bodyPr/>
                    <a:lstStyle/>
                    <a:p>
                      <a:r>
                        <a:rPr lang="cs-CZ" dirty="0"/>
                        <a:t>Kvalita</a:t>
                      </a:r>
                      <a:r>
                        <a:rPr lang="cs-CZ" baseline="0" dirty="0"/>
                        <a:t> pulzu</a:t>
                      </a:r>
                      <a:endParaRPr lang="cs-CZ" dirty="0"/>
                    </a:p>
                  </a:txBody>
                  <a:tcPr/>
                </a:tc>
                <a:tc>
                  <a:txBody>
                    <a:bodyPr/>
                    <a:lstStyle/>
                    <a:p>
                      <a:r>
                        <a:rPr lang="cs-CZ" dirty="0"/>
                        <a:t>normální</a:t>
                      </a:r>
                    </a:p>
                  </a:txBody>
                  <a:tcPr/>
                </a:tc>
                <a:tc>
                  <a:txBody>
                    <a:bodyPr/>
                    <a:lstStyle/>
                    <a:p>
                      <a:r>
                        <a:rPr lang="cs-CZ" dirty="0"/>
                        <a:t>oslabený</a:t>
                      </a:r>
                    </a:p>
                  </a:txBody>
                  <a:tcPr/>
                </a:tc>
                <a:tc>
                  <a:txBody>
                    <a:bodyPr/>
                    <a:lstStyle/>
                    <a:p>
                      <a:r>
                        <a:rPr lang="cs-CZ" dirty="0"/>
                        <a:t>oslabený</a:t>
                      </a:r>
                    </a:p>
                  </a:txBody>
                  <a:tcPr/>
                </a:tc>
                <a:tc>
                  <a:txBody>
                    <a:bodyPr/>
                    <a:lstStyle/>
                    <a:p>
                      <a:r>
                        <a:rPr lang="cs-CZ" dirty="0"/>
                        <a:t>Slabý,</a:t>
                      </a:r>
                      <a:r>
                        <a:rPr lang="cs-CZ" baseline="0" dirty="0"/>
                        <a:t> </a:t>
                      </a:r>
                      <a:r>
                        <a:rPr lang="cs-CZ" dirty="0"/>
                        <a:t>nehmatný</a:t>
                      </a:r>
                    </a:p>
                  </a:txBody>
                  <a:tcPr/>
                </a:tc>
                <a:extLst>
                  <a:ext uri="{0D108BD9-81ED-4DB2-BD59-A6C34878D82A}">
                    <a16:rowId xmlns:a16="http://schemas.microsoft.com/office/drawing/2014/main" val="10005"/>
                  </a:ext>
                </a:extLst>
              </a:tr>
              <a:tr h="370840">
                <a:tc>
                  <a:txBody>
                    <a:bodyPr/>
                    <a:lstStyle/>
                    <a:p>
                      <a:r>
                        <a:rPr lang="cs-CZ" dirty="0"/>
                        <a:t>Kapilární návrat</a:t>
                      </a:r>
                    </a:p>
                  </a:txBody>
                  <a:tcPr/>
                </a:tc>
                <a:tc>
                  <a:txBody>
                    <a:bodyPr/>
                    <a:lstStyle/>
                    <a:p>
                      <a:r>
                        <a:rPr lang="cs-CZ" dirty="0"/>
                        <a:t>normální</a:t>
                      </a:r>
                    </a:p>
                  </a:txBody>
                  <a:tcPr/>
                </a:tc>
                <a:tc>
                  <a:txBody>
                    <a:bodyPr/>
                    <a:lstStyle/>
                    <a:p>
                      <a:r>
                        <a:rPr lang="cs-CZ" dirty="0"/>
                        <a:t>nad 2 s</a:t>
                      </a:r>
                    </a:p>
                  </a:txBody>
                  <a:tcPr/>
                </a:tc>
                <a:tc>
                  <a:txBody>
                    <a:bodyPr/>
                    <a:lstStyle/>
                    <a:p>
                      <a:r>
                        <a:rPr lang="cs-CZ" dirty="0"/>
                        <a:t>nad 2 s</a:t>
                      </a:r>
                    </a:p>
                  </a:txBody>
                  <a:tcPr/>
                </a:tc>
                <a:tc>
                  <a:txBody>
                    <a:bodyPr/>
                    <a:lstStyle/>
                    <a:p>
                      <a:r>
                        <a:rPr lang="cs-CZ" dirty="0"/>
                        <a:t>Není</a:t>
                      </a:r>
                    </a:p>
                  </a:txBody>
                  <a:tcPr/>
                </a:tc>
                <a:extLst>
                  <a:ext uri="{0D108BD9-81ED-4DB2-BD59-A6C34878D82A}">
                    <a16:rowId xmlns:a16="http://schemas.microsoft.com/office/drawing/2014/main" val="10006"/>
                  </a:ext>
                </a:extLst>
              </a:tr>
              <a:tr h="370840">
                <a:tc>
                  <a:txBody>
                    <a:bodyPr/>
                    <a:lstStyle/>
                    <a:p>
                      <a:r>
                        <a:rPr lang="cs-CZ" dirty="0"/>
                        <a:t>Dechová frekvence</a:t>
                      </a:r>
                    </a:p>
                  </a:txBody>
                  <a:tcPr/>
                </a:tc>
                <a:tc>
                  <a:txBody>
                    <a:bodyPr/>
                    <a:lstStyle/>
                    <a:p>
                      <a:r>
                        <a:rPr lang="cs-CZ" dirty="0"/>
                        <a:t>14 – 20/min</a:t>
                      </a:r>
                    </a:p>
                  </a:txBody>
                  <a:tcPr/>
                </a:tc>
                <a:tc>
                  <a:txBody>
                    <a:bodyPr/>
                    <a:lstStyle/>
                    <a:p>
                      <a:r>
                        <a:rPr lang="cs-CZ" dirty="0"/>
                        <a:t>20 – 30/min</a:t>
                      </a:r>
                    </a:p>
                  </a:txBody>
                  <a:tcPr/>
                </a:tc>
                <a:tc>
                  <a:txBody>
                    <a:bodyPr/>
                    <a:lstStyle/>
                    <a:p>
                      <a:r>
                        <a:rPr lang="cs-CZ" dirty="0"/>
                        <a:t>na 30/min</a:t>
                      </a:r>
                    </a:p>
                  </a:txBody>
                  <a:tcPr/>
                </a:tc>
                <a:tc>
                  <a:txBody>
                    <a:bodyPr/>
                    <a:lstStyle/>
                    <a:p>
                      <a:r>
                        <a:rPr lang="cs-CZ" dirty="0"/>
                        <a:t>nad 35/min</a:t>
                      </a:r>
                    </a:p>
                  </a:txBody>
                  <a:tcPr/>
                </a:tc>
                <a:extLst>
                  <a:ext uri="{0D108BD9-81ED-4DB2-BD59-A6C34878D82A}">
                    <a16:rowId xmlns:a16="http://schemas.microsoft.com/office/drawing/2014/main" val="10007"/>
                  </a:ext>
                </a:extLst>
              </a:tr>
              <a:tr h="370840">
                <a:tc>
                  <a:txBody>
                    <a:bodyPr/>
                    <a:lstStyle/>
                    <a:p>
                      <a:r>
                        <a:rPr lang="cs-CZ" dirty="0"/>
                        <a:t>Diuréza</a:t>
                      </a:r>
                    </a:p>
                  </a:txBody>
                  <a:tcPr/>
                </a:tc>
                <a:tc>
                  <a:txBody>
                    <a:bodyPr/>
                    <a:lstStyle/>
                    <a:p>
                      <a:r>
                        <a:rPr lang="cs-CZ" dirty="0"/>
                        <a:t>nad 30 ml/hod</a:t>
                      </a:r>
                    </a:p>
                  </a:txBody>
                  <a:tcPr/>
                </a:tc>
                <a:tc>
                  <a:txBody>
                    <a:bodyPr/>
                    <a:lstStyle/>
                    <a:p>
                      <a:r>
                        <a:rPr lang="cs-CZ" dirty="0"/>
                        <a:t>20 – 30 ml/hod</a:t>
                      </a:r>
                    </a:p>
                  </a:txBody>
                  <a:tcPr/>
                </a:tc>
                <a:tc>
                  <a:txBody>
                    <a:bodyPr/>
                    <a:lstStyle/>
                    <a:p>
                      <a:r>
                        <a:rPr lang="cs-CZ" dirty="0"/>
                        <a:t>5 – 30 ml/hod</a:t>
                      </a:r>
                    </a:p>
                  </a:txBody>
                  <a:tcPr/>
                </a:tc>
                <a:tc>
                  <a:txBody>
                    <a:bodyPr/>
                    <a:lstStyle/>
                    <a:p>
                      <a:r>
                        <a:rPr lang="cs-CZ" dirty="0"/>
                        <a:t>zanedbatelná</a:t>
                      </a:r>
                    </a:p>
                  </a:txBody>
                  <a:tcPr/>
                </a:tc>
                <a:extLst>
                  <a:ext uri="{0D108BD9-81ED-4DB2-BD59-A6C34878D82A}">
                    <a16:rowId xmlns:a16="http://schemas.microsoft.com/office/drawing/2014/main" val="10008"/>
                  </a:ext>
                </a:extLst>
              </a:tr>
              <a:tr h="370840">
                <a:tc>
                  <a:txBody>
                    <a:bodyPr/>
                    <a:lstStyle/>
                    <a:p>
                      <a:r>
                        <a:rPr lang="cs-CZ" dirty="0" err="1"/>
                        <a:t>Fce</a:t>
                      </a:r>
                      <a:r>
                        <a:rPr lang="cs-CZ" dirty="0"/>
                        <a:t> CNS</a:t>
                      </a:r>
                    </a:p>
                  </a:txBody>
                  <a:tcPr/>
                </a:tc>
                <a:tc>
                  <a:txBody>
                    <a:bodyPr/>
                    <a:lstStyle/>
                    <a:p>
                      <a:r>
                        <a:rPr lang="cs-CZ" dirty="0"/>
                        <a:t>normální</a:t>
                      </a:r>
                    </a:p>
                  </a:txBody>
                  <a:tcPr/>
                </a:tc>
                <a:tc>
                  <a:txBody>
                    <a:bodyPr/>
                    <a:lstStyle/>
                    <a:p>
                      <a:r>
                        <a:rPr lang="cs-CZ" dirty="0"/>
                        <a:t>úzkost</a:t>
                      </a:r>
                    </a:p>
                  </a:txBody>
                  <a:tcPr/>
                </a:tc>
                <a:tc>
                  <a:txBody>
                    <a:bodyPr/>
                    <a:lstStyle/>
                    <a:p>
                      <a:r>
                        <a:rPr lang="cs-CZ" dirty="0"/>
                        <a:t>Úzkost, zmatenost</a:t>
                      </a:r>
                    </a:p>
                  </a:txBody>
                  <a:tcPr/>
                </a:tc>
                <a:tc>
                  <a:txBody>
                    <a:bodyPr/>
                    <a:lstStyle/>
                    <a:p>
                      <a:r>
                        <a:rPr lang="cs-CZ" dirty="0"/>
                        <a:t>Zmatenost,</a:t>
                      </a:r>
                      <a:r>
                        <a:rPr lang="cs-CZ" baseline="0" dirty="0"/>
                        <a:t> </a:t>
                      </a:r>
                      <a:r>
                        <a:rPr lang="cs-CZ" baseline="0" dirty="0" err="1"/>
                        <a:t>nereaktivita</a:t>
                      </a:r>
                      <a:endParaRPr lang="cs-CZ" dirty="0"/>
                    </a:p>
                  </a:txBody>
                  <a:tcPr/>
                </a:tc>
                <a:extLst>
                  <a:ext uri="{0D108BD9-81ED-4DB2-BD59-A6C34878D82A}">
                    <a16:rowId xmlns:a16="http://schemas.microsoft.com/office/drawing/2014/main" val="10009"/>
                  </a:ext>
                </a:extLst>
              </a:tr>
            </a:tbl>
          </a:graphicData>
        </a:graphic>
      </p:graphicFrame>
      <p:sp>
        <p:nvSpPr>
          <p:cNvPr id="5" name="TextovéPole 4">
            <a:extLst>
              <a:ext uri="{FF2B5EF4-FFF2-40B4-BE49-F238E27FC236}">
                <a16:creationId xmlns:a16="http://schemas.microsoft.com/office/drawing/2014/main" id="{4DC701E9-B517-49EF-A5A1-7C79287B35EC}"/>
              </a:ext>
            </a:extLst>
          </p:cNvPr>
          <p:cNvSpPr txBox="1"/>
          <p:nvPr/>
        </p:nvSpPr>
        <p:spPr>
          <a:xfrm>
            <a:off x="6137919" y="116632"/>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2384185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116632"/>
            <a:ext cx="8724518" cy="584775"/>
          </a:xfrm>
          <a:prstGeom prst="rect">
            <a:avLst/>
          </a:prstGeom>
          <a:noFill/>
        </p:spPr>
        <p:txBody>
          <a:bodyPr wrap="square" rtlCol="0">
            <a:spAutoFit/>
          </a:bodyPr>
          <a:lstStyle/>
          <a:p>
            <a:r>
              <a:rPr lang="cs-CZ" sz="3200" b="1" dirty="0"/>
              <a:t>Oběhový šok – reakce na krvácení - fáze</a:t>
            </a:r>
          </a:p>
        </p:txBody>
      </p:sp>
      <p:sp>
        <p:nvSpPr>
          <p:cNvPr id="4" name="TextovéPole 3"/>
          <p:cNvSpPr txBox="1"/>
          <p:nvPr/>
        </p:nvSpPr>
        <p:spPr>
          <a:xfrm>
            <a:off x="219552" y="836712"/>
            <a:ext cx="8924448" cy="6401753"/>
          </a:xfrm>
          <a:prstGeom prst="rect">
            <a:avLst/>
          </a:prstGeom>
          <a:noFill/>
        </p:spPr>
        <p:txBody>
          <a:bodyPr wrap="square" rtlCol="0">
            <a:spAutoFit/>
          </a:bodyPr>
          <a:lstStyle/>
          <a:p>
            <a:r>
              <a:rPr lang="cs-CZ" sz="2000" b="1" dirty="0"/>
              <a:t>Fáze kompenzace</a:t>
            </a:r>
            <a:r>
              <a:rPr lang="cs-CZ" sz="2000" dirty="0"/>
              <a:t> – </a:t>
            </a:r>
            <a:r>
              <a:rPr lang="cs-CZ" dirty="0"/>
              <a:t>tělo se samo dokáže šokem vypořádat, pokud se krvácení neprohlubuje</a:t>
            </a:r>
          </a:p>
          <a:p>
            <a:pPr marL="285750" indent="-285750">
              <a:buFont typeface="Arial" panose="020B0604020202020204" pitchFamily="34" charset="0"/>
              <a:buChar char="•"/>
            </a:pPr>
            <a:r>
              <a:rPr lang="cs-CZ" dirty="0"/>
              <a:t>Kompenzační mechanismy (centralizace oběhu) dokáží udržet </a:t>
            </a:r>
            <a:r>
              <a:rPr lang="cs-CZ" dirty="0" err="1"/>
              <a:t>perfúzi</a:t>
            </a:r>
            <a:r>
              <a:rPr lang="cs-CZ" dirty="0"/>
              <a:t> v životně důležitých orgánech</a:t>
            </a:r>
          </a:p>
          <a:p>
            <a:pPr marL="285750" indent="-285750">
              <a:buFont typeface="Arial" panose="020B0604020202020204" pitchFamily="34" charset="0"/>
              <a:buChar char="•"/>
            </a:pPr>
            <a:r>
              <a:rPr lang="cs-CZ" dirty="0"/>
              <a:t>Pokles glomerulární filtrace – oligurie, anurie</a:t>
            </a:r>
          </a:p>
          <a:p>
            <a:pPr marL="285750" indent="-285750">
              <a:buFont typeface="Arial" panose="020B0604020202020204" pitchFamily="34" charset="0"/>
              <a:buChar char="•"/>
            </a:pPr>
            <a:endParaRPr lang="cs-CZ" sz="2000" dirty="0"/>
          </a:p>
          <a:p>
            <a:r>
              <a:rPr lang="cs-CZ" sz="2000" b="1" dirty="0"/>
              <a:t>Fáze dekompenzace </a:t>
            </a:r>
            <a:r>
              <a:rPr lang="cs-CZ" sz="2000" dirty="0"/>
              <a:t>– </a:t>
            </a:r>
            <a:r>
              <a:rPr lang="cs-CZ" dirty="0"/>
              <a:t>tělo se bez pomoci s šokem samo nevypořádá</a:t>
            </a:r>
          </a:p>
          <a:p>
            <a:pPr marL="285750" indent="-285750">
              <a:buFont typeface="Arial" panose="020B0604020202020204" pitchFamily="34" charset="0"/>
              <a:buChar char="•"/>
            </a:pPr>
            <a:r>
              <a:rPr lang="cs-CZ" dirty="0"/>
              <a:t>Intenzivní ischemie, pokles pO2, pH, nárůst pCO2 a metabolitů vede k metabolické autoregulaci – vazodilataci ischemických tkání</a:t>
            </a:r>
          </a:p>
          <a:p>
            <a:pPr marL="742950" lvl="1" indent="-285750">
              <a:buFont typeface="Arial" panose="020B0604020202020204" pitchFamily="34" charset="0"/>
              <a:buChar char="•"/>
            </a:pPr>
            <a:r>
              <a:rPr lang="cs-CZ" dirty="0"/>
              <a:t>Únik krve z centralizovaného oběhu – Pokles arteriálního krevního tlaku</a:t>
            </a:r>
          </a:p>
          <a:p>
            <a:pPr marL="742950" lvl="1" indent="-285750">
              <a:buFont typeface="Arial" panose="020B0604020202020204" pitchFamily="34" charset="0"/>
              <a:buChar char="•"/>
            </a:pPr>
            <a:r>
              <a:rPr lang="cs-CZ" dirty="0" err="1"/>
              <a:t>Reperfuze</a:t>
            </a:r>
            <a:r>
              <a:rPr lang="cs-CZ" dirty="0"/>
              <a:t> do ischemií poškozených kapilár a tkáně vede k – přesunu tekutiny do </a:t>
            </a:r>
            <a:r>
              <a:rPr lang="cs-CZ" dirty="0" err="1"/>
              <a:t>intersticia</a:t>
            </a:r>
            <a:r>
              <a:rPr lang="cs-CZ" dirty="0"/>
              <a:t> (otok) a uvolnění metabolitů do oběhu (porušení střevní bariery vede k průniku toxinů a bakterií ze střeva)</a:t>
            </a:r>
          </a:p>
          <a:p>
            <a:pPr marL="285750" indent="-285750">
              <a:buFont typeface="Arial" panose="020B0604020202020204" pitchFamily="34" charset="0"/>
              <a:buChar char="•"/>
            </a:pPr>
            <a:r>
              <a:rPr lang="cs-CZ" dirty="0"/>
              <a:t>Nízký krevní tlak vede k </a:t>
            </a:r>
            <a:r>
              <a:rPr lang="cs-CZ" dirty="0" err="1"/>
              <a:t>hypoperfuzi</a:t>
            </a:r>
            <a:r>
              <a:rPr lang="cs-CZ" dirty="0"/>
              <a:t> srdce → ztráta srdečního výkonu – pokles krevního tlaku…. Začarovaný kruh</a:t>
            </a:r>
          </a:p>
          <a:p>
            <a:pPr marL="742950" lvl="1" indent="-285750">
              <a:buFont typeface="Arial" panose="020B0604020202020204" pitchFamily="34" charset="0"/>
              <a:buChar char="•"/>
            </a:pPr>
            <a:endParaRPr lang="cs-CZ" dirty="0"/>
          </a:p>
          <a:p>
            <a:r>
              <a:rPr lang="cs-CZ" sz="2000" b="1" dirty="0"/>
              <a:t>Ireverzibilní fáze </a:t>
            </a:r>
            <a:r>
              <a:rPr lang="cs-CZ" dirty="0"/>
              <a:t>– </a:t>
            </a:r>
            <a:r>
              <a:rPr lang="cs-CZ" sz="1600" dirty="0"/>
              <a:t>i přes pomoc dochází k poškození až smrti</a:t>
            </a:r>
          </a:p>
          <a:p>
            <a:pPr marL="285750" indent="-285750">
              <a:buFont typeface="Arial" panose="020B0604020202020204" pitchFamily="34" charset="0"/>
              <a:buChar char="•"/>
            </a:pPr>
            <a:r>
              <a:rPr lang="cs-CZ" dirty="0"/>
              <a:t>Změny jsou nekompenzované a nekompenzovatelné, dochází k trvalému poškození orgánů až smrti</a:t>
            </a:r>
          </a:p>
          <a:p>
            <a:pPr marL="285750" indent="-285750">
              <a:buFont typeface="Arial" panose="020B0604020202020204" pitchFamily="34" charset="0"/>
              <a:buChar char="•"/>
            </a:pPr>
            <a:endParaRPr lang="cs-CZ" dirty="0"/>
          </a:p>
          <a:p>
            <a:r>
              <a:rPr lang="cs-CZ" sz="1600" b="1" dirty="0"/>
              <a:t>Orgánové změny při šoku</a:t>
            </a:r>
            <a:r>
              <a:rPr lang="cs-CZ" sz="1600" dirty="0"/>
              <a:t>: Diseminovaná </a:t>
            </a:r>
            <a:r>
              <a:rPr lang="cs-CZ" sz="1600" dirty="0" err="1"/>
              <a:t>koagulopatie</a:t>
            </a:r>
            <a:r>
              <a:rPr lang="cs-CZ" sz="1600" dirty="0"/>
              <a:t>, otoky, plicní edém s sníženou funkcí surfaktantu (ARDS – </a:t>
            </a:r>
            <a:r>
              <a:rPr lang="cs-CZ" sz="1600" dirty="0" err="1"/>
              <a:t>acute</a:t>
            </a:r>
            <a:r>
              <a:rPr lang="cs-CZ" sz="1600" dirty="0"/>
              <a:t> respirátory </a:t>
            </a:r>
            <a:r>
              <a:rPr lang="cs-CZ" sz="1600" dirty="0" err="1"/>
              <a:t>distress</a:t>
            </a:r>
            <a:r>
              <a:rPr lang="cs-CZ" sz="1600" dirty="0"/>
              <a:t> syndrom), důsledky hypoxie (</a:t>
            </a:r>
            <a:r>
              <a:rPr lang="cs-CZ" sz="1600" dirty="0" err="1"/>
              <a:t>nekrozy</a:t>
            </a:r>
            <a:r>
              <a:rPr lang="cs-CZ" sz="1600" dirty="0"/>
              <a:t>), renální selhání, srdeční selhání,..</a:t>
            </a:r>
          </a:p>
          <a:p>
            <a:pPr marL="342900" indent="-342900">
              <a:buFont typeface="Arial" pitchFamily="34" charset="0"/>
              <a:buChar char="•"/>
            </a:pPr>
            <a:endParaRPr lang="cs-CZ" sz="2000" dirty="0"/>
          </a:p>
        </p:txBody>
      </p:sp>
      <p:sp>
        <p:nvSpPr>
          <p:cNvPr id="5" name="TextovéPole 4">
            <a:extLst>
              <a:ext uri="{FF2B5EF4-FFF2-40B4-BE49-F238E27FC236}">
                <a16:creationId xmlns:a16="http://schemas.microsoft.com/office/drawing/2014/main" id="{B69A39E7-33C1-43F5-A188-B996EB7D64DB}"/>
              </a:ext>
            </a:extLst>
          </p:cNvPr>
          <p:cNvSpPr txBox="1"/>
          <p:nvPr/>
        </p:nvSpPr>
        <p:spPr>
          <a:xfrm>
            <a:off x="6516216" y="-6803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2894395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bdélník 80">
            <a:extLst>
              <a:ext uri="{FF2B5EF4-FFF2-40B4-BE49-F238E27FC236}">
                <a16:creationId xmlns:a16="http://schemas.microsoft.com/office/drawing/2014/main" id="{20D1726B-C941-4D06-B4AB-90ACE486F01E}"/>
              </a:ext>
            </a:extLst>
          </p:cNvPr>
          <p:cNvSpPr/>
          <p:nvPr/>
        </p:nvSpPr>
        <p:spPr>
          <a:xfrm>
            <a:off x="107504" y="2708920"/>
            <a:ext cx="9036496" cy="1366371"/>
          </a:xfrm>
          <a:prstGeom prst="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319946" y="6899"/>
            <a:ext cx="4162808" cy="1200329"/>
          </a:xfrm>
          <a:prstGeom prst="rect">
            <a:avLst/>
          </a:prstGeom>
          <a:noFill/>
        </p:spPr>
        <p:txBody>
          <a:bodyPr wrap="square" rtlCol="0">
            <a:spAutoFit/>
          </a:bodyPr>
          <a:lstStyle/>
          <a:p>
            <a:r>
              <a:rPr lang="cs-CZ" sz="3600" b="1" dirty="0">
                <a:solidFill>
                  <a:srgbClr val="FF0000"/>
                </a:solidFill>
              </a:rPr>
              <a:t>Arteriální </a:t>
            </a:r>
            <a:br>
              <a:rPr lang="cs-CZ" sz="3600" b="1" dirty="0">
                <a:solidFill>
                  <a:srgbClr val="FF0000"/>
                </a:solidFill>
              </a:rPr>
            </a:br>
            <a:r>
              <a:rPr lang="cs-CZ" sz="3600" b="1" dirty="0">
                <a:solidFill>
                  <a:srgbClr val="FF0000"/>
                </a:solidFill>
              </a:rPr>
              <a:t>krevní tlak</a:t>
            </a:r>
          </a:p>
        </p:txBody>
      </p:sp>
      <mc:AlternateContent xmlns:mc="http://schemas.openxmlformats.org/markup-compatibility/2006" xmlns:a14="http://schemas.microsoft.com/office/drawing/2010/main">
        <mc:Choice Requires="a14">
          <p:sp>
            <p:nvSpPr>
              <p:cNvPr id="5" name="TextovéPole 4"/>
              <p:cNvSpPr txBox="1"/>
              <p:nvPr/>
            </p:nvSpPr>
            <p:spPr>
              <a:xfrm>
                <a:off x="277242" y="1124744"/>
                <a:ext cx="8794752" cy="3033010"/>
              </a:xfrm>
              <a:prstGeom prst="rect">
                <a:avLst/>
              </a:prstGeom>
              <a:noFill/>
            </p:spPr>
            <p:txBody>
              <a:bodyPr wrap="square" rtlCol="0">
                <a:spAutoFit/>
              </a:bodyPr>
              <a:lstStyle/>
              <a:p>
                <a:r>
                  <a:rPr lang="cs-CZ" sz="2400" dirty="0"/>
                  <a:t>Obsahuje složku</a:t>
                </a:r>
              </a:p>
              <a:p>
                <a:pPr marL="342900" indent="-342900">
                  <a:buFont typeface="Arial" panose="020B0604020202020204" pitchFamily="34" charset="0"/>
                  <a:buChar char="•"/>
                </a:pPr>
                <a:r>
                  <a:rPr lang="cs-CZ" sz="2400" dirty="0"/>
                  <a:t>Konstantní – střední arteriální tlak (MAP)</a:t>
                </a:r>
              </a:p>
              <a:p>
                <a:pPr marL="342900" indent="-342900">
                  <a:buFont typeface="Arial" panose="020B0604020202020204" pitchFamily="34" charset="0"/>
                  <a:buChar char="•"/>
                </a:pPr>
                <a:r>
                  <a:rPr lang="cs-CZ" sz="2400" dirty="0"/>
                  <a:t>Pulzační – pulzová amplituda, důsledek střídání srdeční systoly a diastoly</a:t>
                </a:r>
              </a:p>
              <a:p>
                <a:r>
                  <a:rPr lang="cs-CZ" sz="1200" dirty="0"/>
                  <a:t> </a:t>
                </a:r>
                <a:endParaRPr lang="cs-CZ" dirty="0"/>
              </a:p>
              <a:p>
                <a:r>
                  <a:rPr lang="cs-CZ" sz="2000" b="1" dirty="0"/>
                  <a:t>SBP</a:t>
                </a:r>
                <a:r>
                  <a:rPr lang="cs-CZ" sz="2000" dirty="0"/>
                  <a:t> (</a:t>
                </a:r>
                <a:r>
                  <a:rPr lang="cs-CZ" sz="2000" dirty="0" err="1"/>
                  <a:t>systolic</a:t>
                </a:r>
                <a:r>
                  <a:rPr lang="cs-CZ" sz="2000" dirty="0"/>
                  <a:t> </a:t>
                </a:r>
                <a:r>
                  <a:rPr lang="cs-CZ" sz="2000" dirty="0" err="1"/>
                  <a:t>blood</a:t>
                </a:r>
                <a:r>
                  <a:rPr lang="cs-CZ" sz="2000" dirty="0"/>
                  <a:t> </a:t>
                </a:r>
                <a:r>
                  <a:rPr lang="cs-CZ" sz="2000" dirty="0" err="1"/>
                  <a:t>pressure</a:t>
                </a:r>
                <a:r>
                  <a:rPr lang="cs-CZ" sz="2000" dirty="0"/>
                  <a:t>): nejvyšší TK v průběhu tepového/srdečního intervalu</a:t>
                </a:r>
              </a:p>
              <a:p>
                <a:r>
                  <a:rPr lang="cs-CZ" sz="2000" b="1" dirty="0"/>
                  <a:t>DBP</a:t>
                </a:r>
                <a:r>
                  <a:rPr lang="cs-CZ" sz="2000" dirty="0"/>
                  <a:t> (</a:t>
                </a:r>
                <a:r>
                  <a:rPr lang="cs-CZ" sz="2000" dirty="0" err="1"/>
                  <a:t>diastolic</a:t>
                </a:r>
                <a:r>
                  <a:rPr lang="cs-CZ" sz="2000" dirty="0"/>
                  <a:t> </a:t>
                </a:r>
                <a:r>
                  <a:rPr lang="cs-CZ" sz="2000" dirty="0" err="1"/>
                  <a:t>blood</a:t>
                </a:r>
                <a:r>
                  <a:rPr lang="cs-CZ" sz="2000" dirty="0"/>
                  <a:t> </a:t>
                </a:r>
                <a:r>
                  <a:rPr lang="cs-CZ" sz="2000" dirty="0" err="1"/>
                  <a:t>pressure</a:t>
                </a:r>
                <a:r>
                  <a:rPr lang="cs-CZ" sz="2000" dirty="0"/>
                  <a:t>): nejnižší TK v průběhu tepového/srdečního intervalu</a:t>
                </a:r>
              </a:p>
              <a:p>
                <a:r>
                  <a:rPr lang="cs-CZ" sz="2000" b="1" dirty="0"/>
                  <a:t>MAP</a:t>
                </a:r>
                <a:r>
                  <a:rPr lang="cs-CZ" sz="2000" dirty="0"/>
                  <a:t> (</a:t>
                </a:r>
                <a:r>
                  <a:rPr lang="cs-CZ" sz="2000" dirty="0" err="1"/>
                  <a:t>mean</a:t>
                </a:r>
                <a:r>
                  <a:rPr lang="cs-CZ" sz="2000" dirty="0"/>
                  <a:t> </a:t>
                </a:r>
                <a:r>
                  <a:rPr lang="cs-CZ" sz="2000" dirty="0" err="1"/>
                  <a:t>arterial</a:t>
                </a:r>
                <a:r>
                  <a:rPr lang="cs-CZ" sz="2000" dirty="0"/>
                  <a:t> </a:t>
                </a:r>
                <a:r>
                  <a:rPr lang="cs-CZ" sz="2000" dirty="0" err="1"/>
                  <a:t>pressure</a:t>
                </a:r>
                <a:r>
                  <a:rPr lang="cs-CZ" sz="2000" dirty="0"/>
                  <a:t>): střední hodnota krevního tlaku v průběhu celého tepového/srdečního intervalu (</a:t>
                </a:r>
                <a14:m>
                  <m:oMath xmlns:m="http://schemas.openxmlformats.org/officeDocument/2006/math">
                    <m:nary>
                      <m:naryPr>
                        <m:limLoc m:val="undOvr"/>
                        <m:subHide m:val="on"/>
                        <m:supHide m:val="on"/>
                        <m:ctrlPr>
                          <a:rPr lang="cs-CZ" sz="2000" i="1" smtClean="0">
                            <a:latin typeface="Cambria Math" panose="02040503050406030204" pitchFamily="18" charset="0"/>
                          </a:rPr>
                        </m:ctrlPr>
                      </m:naryPr>
                      <m:sub/>
                      <m:sup/>
                      <m:e>
                        <m:r>
                          <a:rPr lang="cs-CZ" sz="2000" b="0" i="1" smtClean="0">
                            <a:latin typeface="Cambria Math"/>
                          </a:rPr>
                          <m:t>𝑇𝐾</m:t>
                        </m:r>
                      </m:e>
                    </m:nary>
                  </m:oMath>
                </a14:m>
                <a:r>
                  <a:rPr lang="cs-CZ" sz="2000" dirty="0"/>
                  <a:t>)</a:t>
                </a:r>
              </a:p>
            </p:txBody>
          </p:sp>
        </mc:Choice>
        <mc:Fallback xmlns="">
          <p:sp>
            <p:nvSpPr>
              <p:cNvPr id="5" name="TextovéPole 4"/>
              <p:cNvSpPr txBox="1">
                <a:spLocks noRot="1" noChangeAspect="1" noMove="1" noResize="1" noEditPoints="1" noAdjustHandles="1" noChangeArrowheads="1" noChangeShapeType="1" noTextEdit="1"/>
              </p:cNvSpPr>
              <p:nvPr/>
            </p:nvSpPr>
            <p:spPr>
              <a:xfrm>
                <a:off x="277242" y="1124744"/>
                <a:ext cx="8794752" cy="3033010"/>
              </a:xfrm>
              <a:prstGeom prst="rect">
                <a:avLst/>
              </a:prstGeom>
              <a:blipFill>
                <a:blip r:embed="rId2"/>
                <a:stretch>
                  <a:fillRect l="-1040" t="-1610" b="-28773"/>
                </a:stretch>
              </a:blipFill>
            </p:spPr>
            <p:txBody>
              <a:bodyPr/>
              <a:lstStyle/>
              <a:p>
                <a:r>
                  <a:rPr lang="cs-CZ">
                    <a:noFill/>
                  </a:rPr>
                  <a:t> </a:t>
                </a:r>
              </a:p>
            </p:txBody>
          </p:sp>
        </mc:Fallback>
      </mc:AlternateContent>
      <p:grpSp>
        <p:nvGrpSpPr>
          <p:cNvPr id="6" name="Skupina 5"/>
          <p:cNvGrpSpPr/>
          <p:nvPr/>
        </p:nvGrpSpPr>
        <p:grpSpPr>
          <a:xfrm>
            <a:off x="3924475" y="51864"/>
            <a:ext cx="4986219" cy="1287783"/>
            <a:chOff x="305861" y="2363665"/>
            <a:chExt cx="8636120" cy="2716629"/>
          </a:xfrm>
        </p:grpSpPr>
        <p:grpSp>
          <p:nvGrpSpPr>
            <p:cNvPr id="7" name="Skupina 6"/>
            <p:cNvGrpSpPr/>
            <p:nvPr/>
          </p:nvGrpSpPr>
          <p:grpSpPr>
            <a:xfrm>
              <a:off x="305861" y="2784951"/>
              <a:ext cx="8636120" cy="2295343"/>
              <a:chOff x="305861" y="2784951"/>
              <a:chExt cx="8636120" cy="2295343"/>
            </a:xfrm>
          </p:grpSpPr>
          <p:sp>
            <p:nvSpPr>
              <p:cNvPr id="50" name="Volný tvar 49"/>
              <p:cNvSpPr/>
              <p:nvPr/>
            </p:nvSpPr>
            <p:spPr>
              <a:xfrm>
                <a:off x="320542" y="2784951"/>
                <a:ext cx="8621390" cy="2295343"/>
              </a:xfrm>
              <a:custGeom>
                <a:avLst/>
                <a:gdLst>
                  <a:gd name="connsiteX0" fmla="*/ 83508 w 8772278"/>
                  <a:gd name="connsiteY0" fmla="*/ 661698 h 2300949"/>
                  <a:gd name="connsiteX1" fmla="*/ 1189294 w 8772278"/>
                  <a:gd name="connsiteY1" fmla="*/ 587270 h 2300949"/>
                  <a:gd name="connsiteX2" fmla="*/ 1816615 w 8772278"/>
                  <a:gd name="connsiteY2" fmla="*/ 544740 h 2300949"/>
                  <a:gd name="connsiteX3" fmla="*/ 2220652 w 8772278"/>
                  <a:gd name="connsiteY3" fmla="*/ 449047 h 2300949"/>
                  <a:gd name="connsiteX4" fmla="*/ 2475834 w 8772278"/>
                  <a:gd name="connsiteY4" fmla="*/ 395884 h 2300949"/>
                  <a:gd name="connsiteX5" fmla="*/ 2603425 w 8772278"/>
                  <a:gd name="connsiteY5" fmla="*/ 502209 h 2300949"/>
                  <a:gd name="connsiteX6" fmla="*/ 3028727 w 8772278"/>
                  <a:gd name="connsiteY6" fmla="*/ 278926 h 2300949"/>
                  <a:gd name="connsiteX7" fmla="*/ 3454029 w 8772278"/>
                  <a:gd name="connsiteY7" fmla="*/ 45009 h 2300949"/>
                  <a:gd name="connsiteX8" fmla="*/ 3709211 w 8772278"/>
                  <a:gd name="connsiteY8" fmla="*/ 13112 h 2300949"/>
                  <a:gd name="connsiteX9" fmla="*/ 3868699 w 8772278"/>
                  <a:gd name="connsiteY9" fmla="*/ 87540 h 2300949"/>
                  <a:gd name="connsiteX10" fmla="*/ 4070718 w 8772278"/>
                  <a:gd name="connsiteY10" fmla="*/ 651065 h 2300949"/>
                  <a:gd name="connsiteX11" fmla="*/ 4208941 w 8772278"/>
                  <a:gd name="connsiteY11" fmla="*/ 661698 h 2300949"/>
                  <a:gd name="connsiteX12" fmla="*/ 4527918 w 8772278"/>
                  <a:gd name="connsiteY12" fmla="*/ 597902 h 2300949"/>
                  <a:gd name="connsiteX13" fmla="*/ 5442318 w 8772278"/>
                  <a:gd name="connsiteY13" fmla="*/ 576637 h 2300949"/>
                  <a:gd name="connsiteX14" fmla="*/ 6005843 w 8772278"/>
                  <a:gd name="connsiteY14" fmla="*/ 512842 h 2300949"/>
                  <a:gd name="connsiteX15" fmla="*/ 6324820 w 8772278"/>
                  <a:gd name="connsiteY15" fmla="*/ 395884 h 2300949"/>
                  <a:gd name="connsiteX16" fmla="*/ 6452411 w 8772278"/>
                  <a:gd name="connsiteY16" fmla="*/ 374619 h 2300949"/>
                  <a:gd name="connsiteX17" fmla="*/ 6526839 w 8772278"/>
                  <a:gd name="connsiteY17" fmla="*/ 470312 h 2300949"/>
                  <a:gd name="connsiteX18" fmla="*/ 6696959 w 8772278"/>
                  <a:gd name="connsiteY18" fmla="*/ 459679 h 2300949"/>
                  <a:gd name="connsiteX19" fmla="*/ 7345546 w 8772278"/>
                  <a:gd name="connsiteY19" fmla="*/ 55642 h 2300949"/>
                  <a:gd name="connsiteX20" fmla="*/ 7685787 w 8772278"/>
                  <a:gd name="connsiteY20" fmla="*/ 23744 h 2300949"/>
                  <a:gd name="connsiteX21" fmla="*/ 7887806 w 8772278"/>
                  <a:gd name="connsiteY21" fmla="*/ 247028 h 2300949"/>
                  <a:gd name="connsiteX22" fmla="*/ 7972866 w 8772278"/>
                  <a:gd name="connsiteY22" fmla="*/ 640433 h 2300949"/>
                  <a:gd name="connsiteX23" fmla="*/ 8717146 w 8772278"/>
                  <a:gd name="connsiteY23" fmla="*/ 566005 h 2300949"/>
                  <a:gd name="connsiteX24" fmla="*/ 8717146 w 8772278"/>
                  <a:gd name="connsiteY24" fmla="*/ 714861 h 2300949"/>
                  <a:gd name="connsiteX25" fmla="*/ 8717146 w 8772278"/>
                  <a:gd name="connsiteY25" fmla="*/ 1703689 h 2300949"/>
                  <a:gd name="connsiteX26" fmla="*/ 8663983 w 8772278"/>
                  <a:gd name="connsiteY26" fmla="*/ 1746219 h 2300949"/>
                  <a:gd name="connsiteX27" fmla="*/ 7994132 w 8772278"/>
                  <a:gd name="connsiteY27" fmla="*/ 1661158 h 2300949"/>
                  <a:gd name="connsiteX28" fmla="*/ 7951601 w 8772278"/>
                  <a:gd name="connsiteY28" fmla="*/ 1746219 h 2300949"/>
                  <a:gd name="connsiteX29" fmla="*/ 7802746 w 8772278"/>
                  <a:gd name="connsiteY29" fmla="*/ 2235316 h 2300949"/>
                  <a:gd name="connsiteX30" fmla="*/ 7568829 w 8772278"/>
                  <a:gd name="connsiteY30" fmla="*/ 2277847 h 2300949"/>
                  <a:gd name="connsiteX31" fmla="*/ 7026569 w 8772278"/>
                  <a:gd name="connsiteY31" fmla="*/ 2065196 h 2300949"/>
                  <a:gd name="connsiteX32" fmla="*/ 6569369 w 8772278"/>
                  <a:gd name="connsiteY32" fmla="*/ 1810014 h 2300949"/>
                  <a:gd name="connsiteX33" fmla="*/ 6505573 w 8772278"/>
                  <a:gd name="connsiteY33" fmla="*/ 1831279 h 2300949"/>
                  <a:gd name="connsiteX34" fmla="*/ 6409880 w 8772278"/>
                  <a:gd name="connsiteY34" fmla="*/ 1926972 h 2300949"/>
                  <a:gd name="connsiteX35" fmla="*/ 6016476 w 8772278"/>
                  <a:gd name="connsiteY35" fmla="*/ 1820647 h 2300949"/>
                  <a:gd name="connsiteX36" fmla="*/ 5187136 w 8772278"/>
                  <a:gd name="connsiteY36" fmla="*/ 1714321 h 2300949"/>
                  <a:gd name="connsiteX37" fmla="*/ 4038820 w 8772278"/>
                  <a:gd name="connsiteY37" fmla="*/ 1661158 h 2300949"/>
                  <a:gd name="connsiteX38" fmla="*/ 3996290 w 8772278"/>
                  <a:gd name="connsiteY38" fmla="*/ 1788749 h 2300949"/>
                  <a:gd name="connsiteX39" fmla="*/ 3836801 w 8772278"/>
                  <a:gd name="connsiteY39" fmla="*/ 2203419 h 2300949"/>
                  <a:gd name="connsiteX40" fmla="*/ 3624150 w 8772278"/>
                  <a:gd name="connsiteY40" fmla="*/ 2277847 h 2300949"/>
                  <a:gd name="connsiteX41" fmla="*/ 3273276 w 8772278"/>
                  <a:gd name="connsiteY41" fmla="*/ 2160889 h 2300949"/>
                  <a:gd name="connsiteX42" fmla="*/ 2635322 w 8772278"/>
                  <a:gd name="connsiteY42" fmla="*/ 1852544 h 2300949"/>
                  <a:gd name="connsiteX43" fmla="*/ 2582159 w 8772278"/>
                  <a:gd name="connsiteY43" fmla="*/ 1863177 h 2300949"/>
                  <a:gd name="connsiteX44" fmla="*/ 2497099 w 8772278"/>
                  <a:gd name="connsiteY44" fmla="*/ 1895075 h 2300949"/>
                  <a:gd name="connsiteX45" fmla="*/ 2443936 w 8772278"/>
                  <a:gd name="connsiteY45" fmla="*/ 1916340 h 2300949"/>
                  <a:gd name="connsiteX46" fmla="*/ 2252550 w 8772278"/>
                  <a:gd name="connsiteY46" fmla="*/ 1863177 h 2300949"/>
                  <a:gd name="connsiteX47" fmla="*/ 1976104 w 8772278"/>
                  <a:gd name="connsiteY47" fmla="*/ 1756851 h 2300949"/>
                  <a:gd name="connsiteX48" fmla="*/ 710829 w 8772278"/>
                  <a:gd name="connsiteY48" fmla="*/ 1724954 h 2300949"/>
                  <a:gd name="connsiteX49" fmla="*/ 94141 w 8772278"/>
                  <a:gd name="connsiteY49" fmla="*/ 1650526 h 2300949"/>
                  <a:gd name="connsiteX50" fmla="*/ 83508 w 8772278"/>
                  <a:gd name="connsiteY50" fmla="*/ 1650526 h 2300949"/>
                  <a:gd name="connsiteX51" fmla="*/ 83508 w 8772278"/>
                  <a:gd name="connsiteY51" fmla="*/ 661698 h 2300949"/>
                  <a:gd name="connsiteX0" fmla="*/ 84937 w 8773707"/>
                  <a:gd name="connsiteY0" fmla="*/ 661698 h 2300949"/>
                  <a:gd name="connsiteX1" fmla="*/ 1190723 w 8773707"/>
                  <a:gd name="connsiteY1" fmla="*/ 587270 h 2300949"/>
                  <a:gd name="connsiteX2" fmla="*/ 1818044 w 8773707"/>
                  <a:gd name="connsiteY2" fmla="*/ 544740 h 2300949"/>
                  <a:gd name="connsiteX3" fmla="*/ 2222081 w 8773707"/>
                  <a:gd name="connsiteY3" fmla="*/ 449047 h 2300949"/>
                  <a:gd name="connsiteX4" fmla="*/ 2477263 w 8773707"/>
                  <a:gd name="connsiteY4" fmla="*/ 395884 h 2300949"/>
                  <a:gd name="connsiteX5" fmla="*/ 2604854 w 8773707"/>
                  <a:gd name="connsiteY5" fmla="*/ 502209 h 2300949"/>
                  <a:gd name="connsiteX6" fmla="*/ 3030156 w 8773707"/>
                  <a:gd name="connsiteY6" fmla="*/ 278926 h 2300949"/>
                  <a:gd name="connsiteX7" fmla="*/ 3455458 w 8773707"/>
                  <a:gd name="connsiteY7" fmla="*/ 45009 h 2300949"/>
                  <a:gd name="connsiteX8" fmla="*/ 3710640 w 8773707"/>
                  <a:gd name="connsiteY8" fmla="*/ 13112 h 2300949"/>
                  <a:gd name="connsiteX9" fmla="*/ 3870128 w 8773707"/>
                  <a:gd name="connsiteY9" fmla="*/ 87540 h 2300949"/>
                  <a:gd name="connsiteX10" fmla="*/ 4072147 w 8773707"/>
                  <a:gd name="connsiteY10" fmla="*/ 651065 h 2300949"/>
                  <a:gd name="connsiteX11" fmla="*/ 4210370 w 8773707"/>
                  <a:gd name="connsiteY11" fmla="*/ 661698 h 2300949"/>
                  <a:gd name="connsiteX12" fmla="*/ 4529347 w 8773707"/>
                  <a:gd name="connsiteY12" fmla="*/ 597902 h 2300949"/>
                  <a:gd name="connsiteX13" fmla="*/ 5443747 w 8773707"/>
                  <a:gd name="connsiteY13" fmla="*/ 576637 h 2300949"/>
                  <a:gd name="connsiteX14" fmla="*/ 6007272 w 8773707"/>
                  <a:gd name="connsiteY14" fmla="*/ 512842 h 2300949"/>
                  <a:gd name="connsiteX15" fmla="*/ 6326249 w 8773707"/>
                  <a:gd name="connsiteY15" fmla="*/ 395884 h 2300949"/>
                  <a:gd name="connsiteX16" fmla="*/ 6453840 w 8773707"/>
                  <a:gd name="connsiteY16" fmla="*/ 374619 h 2300949"/>
                  <a:gd name="connsiteX17" fmla="*/ 6528268 w 8773707"/>
                  <a:gd name="connsiteY17" fmla="*/ 470312 h 2300949"/>
                  <a:gd name="connsiteX18" fmla="*/ 6698388 w 8773707"/>
                  <a:gd name="connsiteY18" fmla="*/ 459679 h 2300949"/>
                  <a:gd name="connsiteX19" fmla="*/ 7346975 w 8773707"/>
                  <a:gd name="connsiteY19" fmla="*/ 55642 h 2300949"/>
                  <a:gd name="connsiteX20" fmla="*/ 7687216 w 8773707"/>
                  <a:gd name="connsiteY20" fmla="*/ 23744 h 2300949"/>
                  <a:gd name="connsiteX21" fmla="*/ 7889235 w 8773707"/>
                  <a:gd name="connsiteY21" fmla="*/ 247028 h 2300949"/>
                  <a:gd name="connsiteX22" fmla="*/ 7974295 w 8773707"/>
                  <a:gd name="connsiteY22" fmla="*/ 640433 h 2300949"/>
                  <a:gd name="connsiteX23" fmla="*/ 8718575 w 8773707"/>
                  <a:gd name="connsiteY23" fmla="*/ 566005 h 2300949"/>
                  <a:gd name="connsiteX24" fmla="*/ 8718575 w 8773707"/>
                  <a:gd name="connsiteY24" fmla="*/ 714861 h 2300949"/>
                  <a:gd name="connsiteX25" fmla="*/ 8718575 w 8773707"/>
                  <a:gd name="connsiteY25" fmla="*/ 1703689 h 2300949"/>
                  <a:gd name="connsiteX26" fmla="*/ 8665412 w 8773707"/>
                  <a:gd name="connsiteY26" fmla="*/ 1746219 h 2300949"/>
                  <a:gd name="connsiteX27" fmla="*/ 7995561 w 8773707"/>
                  <a:gd name="connsiteY27" fmla="*/ 1661158 h 2300949"/>
                  <a:gd name="connsiteX28" fmla="*/ 7953030 w 8773707"/>
                  <a:gd name="connsiteY28" fmla="*/ 1746219 h 2300949"/>
                  <a:gd name="connsiteX29" fmla="*/ 7804175 w 8773707"/>
                  <a:gd name="connsiteY29" fmla="*/ 2235316 h 2300949"/>
                  <a:gd name="connsiteX30" fmla="*/ 7570258 w 8773707"/>
                  <a:gd name="connsiteY30" fmla="*/ 2277847 h 2300949"/>
                  <a:gd name="connsiteX31" fmla="*/ 7027998 w 8773707"/>
                  <a:gd name="connsiteY31" fmla="*/ 2065196 h 2300949"/>
                  <a:gd name="connsiteX32" fmla="*/ 6570798 w 8773707"/>
                  <a:gd name="connsiteY32" fmla="*/ 1810014 h 2300949"/>
                  <a:gd name="connsiteX33" fmla="*/ 6507002 w 8773707"/>
                  <a:gd name="connsiteY33" fmla="*/ 1831279 h 2300949"/>
                  <a:gd name="connsiteX34" fmla="*/ 6411309 w 8773707"/>
                  <a:gd name="connsiteY34" fmla="*/ 1926972 h 2300949"/>
                  <a:gd name="connsiteX35" fmla="*/ 6017905 w 8773707"/>
                  <a:gd name="connsiteY35" fmla="*/ 1820647 h 2300949"/>
                  <a:gd name="connsiteX36" fmla="*/ 5188565 w 8773707"/>
                  <a:gd name="connsiteY36" fmla="*/ 1714321 h 2300949"/>
                  <a:gd name="connsiteX37" fmla="*/ 4040249 w 8773707"/>
                  <a:gd name="connsiteY37" fmla="*/ 1661158 h 2300949"/>
                  <a:gd name="connsiteX38" fmla="*/ 3997719 w 8773707"/>
                  <a:gd name="connsiteY38" fmla="*/ 1788749 h 2300949"/>
                  <a:gd name="connsiteX39" fmla="*/ 3838230 w 8773707"/>
                  <a:gd name="connsiteY39" fmla="*/ 2203419 h 2300949"/>
                  <a:gd name="connsiteX40" fmla="*/ 3625579 w 8773707"/>
                  <a:gd name="connsiteY40" fmla="*/ 2277847 h 2300949"/>
                  <a:gd name="connsiteX41" fmla="*/ 3274705 w 8773707"/>
                  <a:gd name="connsiteY41" fmla="*/ 2160889 h 2300949"/>
                  <a:gd name="connsiteX42" fmla="*/ 2636751 w 8773707"/>
                  <a:gd name="connsiteY42" fmla="*/ 1852544 h 2300949"/>
                  <a:gd name="connsiteX43" fmla="*/ 2583588 w 8773707"/>
                  <a:gd name="connsiteY43" fmla="*/ 1863177 h 2300949"/>
                  <a:gd name="connsiteX44" fmla="*/ 2498528 w 8773707"/>
                  <a:gd name="connsiteY44" fmla="*/ 1895075 h 2300949"/>
                  <a:gd name="connsiteX45" fmla="*/ 2445365 w 8773707"/>
                  <a:gd name="connsiteY45" fmla="*/ 1916340 h 2300949"/>
                  <a:gd name="connsiteX46" fmla="*/ 2253979 w 8773707"/>
                  <a:gd name="connsiteY46" fmla="*/ 1863177 h 2300949"/>
                  <a:gd name="connsiteX47" fmla="*/ 1977533 w 8773707"/>
                  <a:gd name="connsiteY47" fmla="*/ 1756851 h 2300949"/>
                  <a:gd name="connsiteX48" fmla="*/ 712258 w 8773707"/>
                  <a:gd name="connsiteY48" fmla="*/ 1724954 h 2300949"/>
                  <a:gd name="connsiteX49" fmla="*/ 95570 w 8773707"/>
                  <a:gd name="connsiteY49" fmla="*/ 1650526 h 2300949"/>
                  <a:gd name="connsiteX50" fmla="*/ 84937 w 8773707"/>
                  <a:gd name="connsiteY50" fmla="*/ 1650526 h 2300949"/>
                  <a:gd name="connsiteX51" fmla="*/ 76050 w 8773707"/>
                  <a:gd name="connsiteY51" fmla="*/ 881173 h 2300949"/>
                  <a:gd name="connsiteX52" fmla="*/ 84937 w 8773707"/>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665291 w 8726740"/>
                  <a:gd name="connsiteY48" fmla="*/ 1724954 h 2300949"/>
                  <a:gd name="connsiteX49" fmla="*/ 48603 w 8726740"/>
                  <a:gd name="connsiteY49" fmla="*/ 1650526 h 2300949"/>
                  <a:gd name="connsiteX50" fmla="*/ 37970 w 8726740"/>
                  <a:gd name="connsiteY50" fmla="*/ 1650526 h 2300949"/>
                  <a:gd name="connsiteX51" fmla="*/ 29083 w 8726740"/>
                  <a:gd name="connsiteY51" fmla="*/ 881173 h 2300949"/>
                  <a:gd name="connsiteX52" fmla="*/ 37970 w 8726740"/>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665291 w 8726740"/>
                  <a:gd name="connsiteY48" fmla="*/ 1724954 h 2300949"/>
                  <a:gd name="connsiteX49" fmla="*/ 48603 w 8726740"/>
                  <a:gd name="connsiteY49" fmla="*/ 1650526 h 2300949"/>
                  <a:gd name="connsiteX50" fmla="*/ 37970 w 8726740"/>
                  <a:gd name="connsiteY50" fmla="*/ 1650526 h 2300949"/>
                  <a:gd name="connsiteX51" fmla="*/ 29083 w 8726740"/>
                  <a:gd name="connsiteY51" fmla="*/ 881173 h 2300949"/>
                  <a:gd name="connsiteX52" fmla="*/ 37970 w 8726740"/>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665291 w 8726740"/>
                  <a:gd name="connsiteY48" fmla="*/ 1724954 h 2300949"/>
                  <a:gd name="connsiteX49" fmla="*/ 48603 w 8726740"/>
                  <a:gd name="connsiteY49" fmla="*/ 1650526 h 2300949"/>
                  <a:gd name="connsiteX50" fmla="*/ 37970 w 8726740"/>
                  <a:gd name="connsiteY50" fmla="*/ 1609583 h 2300949"/>
                  <a:gd name="connsiteX51" fmla="*/ 29083 w 8726740"/>
                  <a:gd name="connsiteY51" fmla="*/ 881173 h 2300949"/>
                  <a:gd name="connsiteX52" fmla="*/ 37970 w 8726740"/>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713058 w 8726740"/>
                  <a:gd name="connsiteY48" fmla="*/ 1690835 h 2300949"/>
                  <a:gd name="connsiteX49" fmla="*/ 48603 w 8726740"/>
                  <a:gd name="connsiteY49" fmla="*/ 1650526 h 2300949"/>
                  <a:gd name="connsiteX50" fmla="*/ 37970 w 8726740"/>
                  <a:gd name="connsiteY50" fmla="*/ 1609583 h 2300949"/>
                  <a:gd name="connsiteX51" fmla="*/ 29083 w 8726740"/>
                  <a:gd name="connsiteY51" fmla="*/ 881173 h 2300949"/>
                  <a:gd name="connsiteX52" fmla="*/ 37970 w 8726740"/>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29135 w 8719254"/>
                  <a:gd name="connsiteY43" fmla="*/ 1863177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101802 w 8719254"/>
                  <a:gd name="connsiteY37" fmla="*/ 1661158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101802 w 8719254"/>
                  <a:gd name="connsiteY37" fmla="*/ 1661158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047211 w 8719254"/>
                  <a:gd name="connsiteY37" fmla="*/ 1640686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605056 w 8719254"/>
                  <a:gd name="connsiteY32" fmla="*/ 1830486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047211 w 8719254"/>
                  <a:gd name="connsiteY37" fmla="*/ 1640686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610959 w 8719254"/>
                  <a:gd name="connsiteY26" fmla="*/ 1746219 h 2297044"/>
                  <a:gd name="connsiteX27" fmla="*/ 7941108 w 8719254"/>
                  <a:gd name="connsiteY27" fmla="*/ 1661158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610959 w 8719254"/>
                  <a:gd name="connsiteY26" fmla="*/ 1746219 h 2297044"/>
                  <a:gd name="connsiteX27" fmla="*/ 8002523 w 8719254"/>
                  <a:gd name="connsiteY27" fmla="*/ 1695277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610959 w 8719254"/>
                  <a:gd name="connsiteY26" fmla="*/ 1746219 h 2297044"/>
                  <a:gd name="connsiteX27" fmla="*/ 8002523 w 8719254"/>
                  <a:gd name="connsiteY27" fmla="*/ 1695277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481305 w 8719254"/>
                  <a:gd name="connsiteY26" fmla="*/ 1746219 h 2297044"/>
                  <a:gd name="connsiteX27" fmla="*/ 8002523 w 8719254"/>
                  <a:gd name="connsiteY27" fmla="*/ 1695277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002"/>
                  <a:gd name="connsiteY0" fmla="*/ 661698 h 2297044"/>
                  <a:gd name="connsiteX1" fmla="*/ 1136270 w 8719002"/>
                  <a:gd name="connsiteY1" fmla="*/ 587270 h 2297044"/>
                  <a:gd name="connsiteX2" fmla="*/ 1763591 w 8719002"/>
                  <a:gd name="connsiteY2" fmla="*/ 544740 h 2297044"/>
                  <a:gd name="connsiteX3" fmla="*/ 2167628 w 8719002"/>
                  <a:gd name="connsiteY3" fmla="*/ 449047 h 2297044"/>
                  <a:gd name="connsiteX4" fmla="*/ 2422810 w 8719002"/>
                  <a:gd name="connsiteY4" fmla="*/ 395884 h 2297044"/>
                  <a:gd name="connsiteX5" fmla="*/ 2550401 w 8719002"/>
                  <a:gd name="connsiteY5" fmla="*/ 502209 h 2297044"/>
                  <a:gd name="connsiteX6" fmla="*/ 2975703 w 8719002"/>
                  <a:gd name="connsiteY6" fmla="*/ 278926 h 2297044"/>
                  <a:gd name="connsiteX7" fmla="*/ 3401005 w 8719002"/>
                  <a:gd name="connsiteY7" fmla="*/ 45009 h 2297044"/>
                  <a:gd name="connsiteX8" fmla="*/ 3656187 w 8719002"/>
                  <a:gd name="connsiteY8" fmla="*/ 13112 h 2297044"/>
                  <a:gd name="connsiteX9" fmla="*/ 3815675 w 8719002"/>
                  <a:gd name="connsiteY9" fmla="*/ 87540 h 2297044"/>
                  <a:gd name="connsiteX10" fmla="*/ 4017694 w 8719002"/>
                  <a:gd name="connsiteY10" fmla="*/ 651065 h 2297044"/>
                  <a:gd name="connsiteX11" fmla="*/ 4155917 w 8719002"/>
                  <a:gd name="connsiteY11" fmla="*/ 661698 h 2297044"/>
                  <a:gd name="connsiteX12" fmla="*/ 4474894 w 8719002"/>
                  <a:gd name="connsiteY12" fmla="*/ 597902 h 2297044"/>
                  <a:gd name="connsiteX13" fmla="*/ 5389294 w 8719002"/>
                  <a:gd name="connsiteY13" fmla="*/ 576637 h 2297044"/>
                  <a:gd name="connsiteX14" fmla="*/ 5952819 w 8719002"/>
                  <a:gd name="connsiteY14" fmla="*/ 512842 h 2297044"/>
                  <a:gd name="connsiteX15" fmla="*/ 6271796 w 8719002"/>
                  <a:gd name="connsiteY15" fmla="*/ 395884 h 2297044"/>
                  <a:gd name="connsiteX16" fmla="*/ 6399387 w 8719002"/>
                  <a:gd name="connsiteY16" fmla="*/ 374619 h 2297044"/>
                  <a:gd name="connsiteX17" fmla="*/ 6473815 w 8719002"/>
                  <a:gd name="connsiteY17" fmla="*/ 470312 h 2297044"/>
                  <a:gd name="connsiteX18" fmla="*/ 6643935 w 8719002"/>
                  <a:gd name="connsiteY18" fmla="*/ 459679 h 2297044"/>
                  <a:gd name="connsiteX19" fmla="*/ 7292522 w 8719002"/>
                  <a:gd name="connsiteY19" fmla="*/ 55642 h 2297044"/>
                  <a:gd name="connsiteX20" fmla="*/ 7632763 w 8719002"/>
                  <a:gd name="connsiteY20" fmla="*/ 23744 h 2297044"/>
                  <a:gd name="connsiteX21" fmla="*/ 7834782 w 8719002"/>
                  <a:gd name="connsiteY21" fmla="*/ 247028 h 2297044"/>
                  <a:gd name="connsiteX22" fmla="*/ 7919842 w 8719002"/>
                  <a:gd name="connsiteY22" fmla="*/ 640433 h 2297044"/>
                  <a:gd name="connsiteX23" fmla="*/ 8664122 w 8719002"/>
                  <a:gd name="connsiteY23" fmla="*/ 566005 h 2297044"/>
                  <a:gd name="connsiteX24" fmla="*/ 8664122 w 8719002"/>
                  <a:gd name="connsiteY24" fmla="*/ 714861 h 2297044"/>
                  <a:gd name="connsiteX25" fmla="*/ 8670946 w 8719002"/>
                  <a:gd name="connsiteY25" fmla="*/ 1587683 h 2297044"/>
                  <a:gd name="connsiteX26" fmla="*/ 8481305 w 8719002"/>
                  <a:gd name="connsiteY26" fmla="*/ 1746219 h 2297044"/>
                  <a:gd name="connsiteX27" fmla="*/ 8002523 w 8719002"/>
                  <a:gd name="connsiteY27" fmla="*/ 1695277 h 2297044"/>
                  <a:gd name="connsiteX28" fmla="*/ 7878105 w 8719002"/>
                  <a:gd name="connsiteY28" fmla="*/ 1821282 h 2297044"/>
                  <a:gd name="connsiteX29" fmla="*/ 7749722 w 8719002"/>
                  <a:gd name="connsiteY29" fmla="*/ 2235316 h 2297044"/>
                  <a:gd name="connsiteX30" fmla="*/ 7515805 w 8719002"/>
                  <a:gd name="connsiteY30" fmla="*/ 2277847 h 2297044"/>
                  <a:gd name="connsiteX31" fmla="*/ 6973545 w 8719002"/>
                  <a:gd name="connsiteY31" fmla="*/ 2065196 h 2297044"/>
                  <a:gd name="connsiteX32" fmla="*/ 6605056 w 8719002"/>
                  <a:gd name="connsiteY32" fmla="*/ 1830486 h 2297044"/>
                  <a:gd name="connsiteX33" fmla="*/ 6452549 w 8719002"/>
                  <a:gd name="connsiteY33" fmla="*/ 1831279 h 2297044"/>
                  <a:gd name="connsiteX34" fmla="*/ 6356856 w 8719002"/>
                  <a:gd name="connsiteY34" fmla="*/ 1926972 h 2297044"/>
                  <a:gd name="connsiteX35" fmla="*/ 5963452 w 8719002"/>
                  <a:gd name="connsiteY35" fmla="*/ 1820647 h 2297044"/>
                  <a:gd name="connsiteX36" fmla="*/ 5134112 w 8719002"/>
                  <a:gd name="connsiteY36" fmla="*/ 1714321 h 2297044"/>
                  <a:gd name="connsiteX37" fmla="*/ 4047211 w 8719002"/>
                  <a:gd name="connsiteY37" fmla="*/ 1640686 h 2297044"/>
                  <a:gd name="connsiteX38" fmla="*/ 3909146 w 8719002"/>
                  <a:gd name="connsiteY38" fmla="*/ 1884284 h 2297044"/>
                  <a:gd name="connsiteX39" fmla="*/ 3783777 w 8719002"/>
                  <a:gd name="connsiteY39" fmla="*/ 2203419 h 2297044"/>
                  <a:gd name="connsiteX40" fmla="*/ 3571126 w 8719002"/>
                  <a:gd name="connsiteY40" fmla="*/ 2277847 h 2297044"/>
                  <a:gd name="connsiteX41" fmla="*/ 3220252 w 8719002"/>
                  <a:gd name="connsiteY41" fmla="*/ 2160889 h 2297044"/>
                  <a:gd name="connsiteX42" fmla="*/ 2630065 w 8719002"/>
                  <a:gd name="connsiteY42" fmla="*/ 1845720 h 2297044"/>
                  <a:gd name="connsiteX43" fmla="*/ 2515487 w 8719002"/>
                  <a:gd name="connsiteY43" fmla="*/ 1842705 h 2297044"/>
                  <a:gd name="connsiteX44" fmla="*/ 2444075 w 8719002"/>
                  <a:gd name="connsiteY44" fmla="*/ 1895075 h 2297044"/>
                  <a:gd name="connsiteX45" fmla="*/ 2329497 w 8719002"/>
                  <a:gd name="connsiteY45" fmla="*/ 1916340 h 2297044"/>
                  <a:gd name="connsiteX46" fmla="*/ 2199526 w 8719002"/>
                  <a:gd name="connsiteY46" fmla="*/ 1863177 h 2297044"/>
                  <a:gd name="connsiteX47" fmla="*/ 1882137 w 8719002"/>
                  <a:gd name="connsiteY47" fmla="*/ 1797795 h 2297044"/>
                  <a:gd name="connsiteX48" fmla="*/ 705572 w 8719002"/>
                  <a:gd name="connsiteY48" fmla="*/ 1690835 h 2297044"/>
                  <a:gd name="connsiteX49" fmla="*/ 143476 w 8719002"/>
                  <a:gd name="connsiteY49" fmla="*/ 1650526 h 2297044"/>
                  <a:gd name="connsiteX50" fmla="*/ 30484 w 8719002"/>
                  <a:gd name="connsiteY50" fmla="*/ 1609583 h 2297044"/>
                  <a:gd name="connsiteX51" fmla="*/ 21597 w 8719002"/>
                  <a:gd name="connsiteY51" fmla="*/ 881173 h 2297044"/>
                  <a:gd name="connsiteX52" fmla="*/ 30484 w 8719002"/>
                  <a:gd name="connsiteY52" fmla="*/ 661698 h 2297044"/>
                  <a:gd name="connsiteX0" fmla="*/ 30484 w 8719002"/>
                  <a:gd name="connsiteY0" fmla="*/ 661698 h 2297044"/>
                  <a:gd name="connsiteX1" fmla="*/ 1136270 w 8719002"/>
                  <a:gd name="connsiteY1" fmla="*/ 587270 h 2297044"/>
                  <a:gd name="connsiteX2" fmla="*/ 1763591 w 8719002"/>
                  <a:gd name="connsiteY2" fmla="*/ 544740 h 2297044"/>
                  <a:gd name="connsiteX3" fmla="*/ 2167628 w 8719002"/>
                  <a:gd name="connsiteY3" fmla="*/ 449047 h 2297044"/>
                  <a:gd name="connsiteX4" fmla="*/ 2422810 w 8719002"/>
                  <a:gd name="connsiteY4" fmla="*/ 395884 h 2297044"/>
                  <a:gd name="connsiteX5" fmla="*/ 2550401 w 8719002"/>
                  <a:gd name="connsiteY5" fmla="*/ 502209 h 2297044"/>
                  <a:gd name="connsiteX6" fmla="*/ 2975703 w 8719002"/>
                  <a:gd name="connsiteY6" fmla="*/ 278926 h 2297044"/>
                  <a:gd name="connsiteX7" fmla="*/ 3401005 w 8719002"/>
                  <a:gd name="connsiteY7" fmla="*/ 45009 h 2297044"/>
                  <a:gd name="connsiteX8" fmla="*/ 3656187 w 8719002"/>
                  <a:gd name="connsiteY8" fmla="*/ 13112 h 2297044"/>
                  <a:gd name="connsiteX9" fmla="*/ 3815675 w 8719002"/>
                  <a:gd name="connsiteY9" fmla="*/ 87540 h 2297044"/>
                  <a:gd name="connsiteX10" fmla="*/ 4017694 w 8719002"/>
                  <a:gd name="connsiteY10" fmla="*/ 651065 h 2297044"/>
                  <a:gd name="connsiteX11" fmla="*/ 4155917 w 8719002"/>
                  <a:gd name="connsiteY11" fmla="*/ 661698 h 2297044"/>
                  <a:gd name="connsiteX12" fmla="*/ 4474894 w 8719002"/>
                  <a:gd name="connsiteY12" fmla="*/ 597902 h 2297044"/>
                  <a:gd name="connsiteX13" fmla="*/ 5389294 w 8719002"/>
                  <a:gd name="connsiteY13" fmla="*/ 576637 h 2297044"/>
                  <a:gd name="connsiteX14" fmla="*/ 5952819 w 8719002"/>
                  <a:gd name="connsiteY14" fmla="*/ 512842 h 2297044"/>
                  <a:gd name="connsiteX15" fmla="*/ 6271796 w 8719002"/>
                  <a:gd name="connsiteY15" fmla="*/ 395884 h 2297044"/>
                  <a:gd name="connsiteX16" fmla="*/ 6399387 w 8719002"/>
                  <a:gd name="connsiteY16" fmla="*/ 374619 h 2297044"/>
                  <a:gd name="connsiteX17" fmla="*/ 6473815 w 8719002"/>
                  <a:gd name="connsiteY17" fmla="*/ 470312 h 2297044"/>
                  <a:gd name="connsiteX18" fmla="*/ 6643935 w 8719002"/>
                  <a:gd name="connsiteY18" fmla="*/ 459679 h 2297044"/>
                  <a:gd name="connsiteX19" fmla="*/ 7292522 w 8719002"/>
                  <a:gd name="connsiteY19" fmla="*/ 55642 h 2297044"/>
                  <a:gd name="connsiteX20" fmla="*/ 7632763 w 8719002"/>
                  <a:gd name="connsiteY20" fmla="*/ 23744 h 2297044"/>
                  <a:gd name="connsiteX21" fmla="*/ 7834782 w 8719002"/>
                  <a:gd name="connsiteY21" fmla="*/ 247028 h 2297044"/>
                  <a:gd name="connsiteX22" fmla="*/ 7919842 w 8719002"/>
                  <a:gd name="connsiteY22" fmla="*/ 640433 h 2297044"/>
                  <a:gd name="connsiteX23" fmla="*/ 8664122 w 8719002"/>
                  <a:gd name="connsiteY23" fmla="*/ 566005 h 2297044"/>
                  <a:gd name="connsiteX24" fmla="*/ 8664122 w 8719002"/>
                  <a:gd name="connsiteY24" fmla="*/ 714861 h 2297044"/>
                  <a:gd name="connsiteX25" fmla="*/ 8670946 w 8719002"/>
                  <a:gd name="connsiteY25" fmla="*/ 1587683 h 2297044"/>
                  <a:gd name="connsiteX26" fmla="*/ 8481305 w 8719002"/>
                  <a:gd name="connsiteY26" fmla="*/ 1746219 h 2297044"/>
                  <a:gd name="connsiteX27" fmla="*/ 8002523 w 8719002"/>
                  <a:gd name="connsiteY27" fmla="*/ 1695277 h 2297044"/>
                  <a:gd name="connsiteX28" fmla="*/ 7878105 w 8719002"/>
                  <a:gd name="connsiteY28" fmla="*/ 1821282 h 2297044"/>
                  <a:gd name="connsiteX29" fmla="*/ 7749722 w 8719002"/>
                  <a:gd name="connsiteY29" fmla="*/ 2235316 h 2297044"/>
                  <a:gd name="connsiteX30" fmla="*/ 7515805 w 8719002"/>
                  <a:gd name="connsiteY30" fmla="*/ 2277847 h 2297044"/>
                  <a:gd name="connsiteX31" fmla="*/ 6973545 w 8719002"/>
                  <a:gd name="connsiteY31" fmla="*/ 2065196 h 2297044"/>
                  <a:gd name="connsiteX32" fmla="*/ 6605056 w 8719002"/>
                  <a:gd name="connsiteY32" fmla="*/ 1830486 h 2297044"/>
                  <a:gd name="connsiteX33" fmla="*/ 6452549 w 8719002"/>
                  <a:gd name="connsiteY33" fmla="*/ 1831279 h 2297044"/>
                  <a:gd name="connsiteX34" fmla="*/ 6356856 w 8719002"/>
                  <a:gd name="connsiteY34" fmla="*/ 1926972 h 2297044"/>
                  <a:gd name="connsiteX35" fmla="*/ 5963452 w 8719002"/>
                  <a:gd name="connsiteY35" fmla="*/ 1820647 h 2297044"/>
                  <a:gd name="connsiteX36" fmla="*/ 5134112 w 8719002"/>
                  <a:gd name="connsiteY36" fmla="*/ 1714321 h 2297044"/>
                  <a:gd name="connsiteX37" fmla="*/ 4047211 w 8719002"/>
                  <a:gd name="connsiteY37" fmla="*/ 1640686 h 2297044"/>
                  <a:gd name="connsiteX38" fmla="*/ 3909146 w 8719002"/>
                  <a:gd name="connsiteY38" fmla="*/ 1884284 h 2297044"/>
                  <a:gd name="connsiteX39" fmla="*/ 3783777 w 8719002"/>
                  <a:gd name="connsiteY39" fmla="*/ 2203419 h 2297044"/>
                  <a:gd name="connsiteX40" fmla="*/ 3571126 w 8719002"/>
                  <a:gd name="connsiteY40" fmla="*/ 2277847 h 2297044"/>
                  <a:gd name="connsiteX41" fmla="*/ 3220252 w 8719002"/>
                  <a:gd name="connsiteY41" fmla="*/ 2160889 h 2297044"/>
                  <a:gd name="connsiteX42" fmla="*/ 2630065 w 8719002"/>
                  <a:gd name="connsiteY42" fmla="*/ 1845720 h 2297044"/>
                  <a:gd name="connsiteX43" fmla="*/ 2515487 w 8719002"/>
                  <a:gd name="connsiteY43" fmla="*/ 1842705 h 2297044"/>
                  <a:gd name="connsiteX44" fmla="*/ 2444075 w 8719002"/>
                  <a:gd name="connsiteY44" fmla="*/ 1895075 h 2297044"/>
                  <a:gd name="connsiteX45" fmla="*/ 2329497 w 8719002"/>
                  <a:gd name="connsiteY45" fmla="*/ 1916340 h 2297044"/>
                  <a:gd name="connsiteX46" fmla="*/ 2199526 w 8719002"/>
                  <a:gd name="connsiteY46" fmla="*/ 1863177 h 2297044"/>
                  <a:gd name="connsiteX47" fmla="*/ 1882137 w 8719002"/>
                  <a:gd name="connsiteY47" fmla="*/ 1797795 h 2297044"/>
                  <a:gd name="connsiteX48" fmla="*/ 705572 w 8719002"/>
                  <a:gd name="connsiteY48" fmla="*/ 1690835 h 2297044"/>
                  <a:gd name="connsiteX49" fmla="*/ 143476 w 8719002"/>
                  <a:gd name="connsiteY49" fmla="*/ 1650526 h 2297044"/>
                  <a:gd name="connsiteX50" fmla="*/ 30484 w 8719002"/>
                  <a:gd name="connsiteY50" fmla="*/ 1609583 h 2297044"/>
                  <a:gd name="connsiteX51" fmla="*/ 21597 w 8719002"/>
                  <a:gd name="connsiteY51" fmla="*/ 881173 h 2297044"/>
                  <a:gd name="connsiteX52" fmla="*/ 30484 w 8719002"/>
                  <a:gd name="connsiteY52" fmla="*/ 661698 h 2297044"/>
                  <a:gd name="connsiteX0" fmla="*/ 30484 w 8719002"/>
                  <a:gd name="connsiteY0" fmla="*/ 661698 h 2297044"/>
                  <a:gd name="connsiteX1" fmla="*/ 1136270 w 8719002"/>
                  <a:gd name="connsiteY1" fmla="*/ 587270 h 2297044"/>
                  <a:gd name="connsiteX2" fmla="*/ 1763591 w 8719002"/>
                  <a:gd name="connsiteY2" fmla="*/ 544740 h 2297044"/>
                  <a:gd name="connsiteX3" fmla="*/ 2167628 w 8719002"/>
                  <a:gd name="connsiteY3" fmla="*/ 449047 h 2297044"/>
                  <a:gd name="connsiteX4" fmla="*/ 2422810 w 8719002"/>
                  <a:gd name="connsiteY4" fmla="*/ 395884 h 2297044"/>
                  <a:gd name="connsiteX5" fmla="*/ 2550401 w 8719002"/>
                  <a:gd name="connsiteY5" fmla="*/ 502209 h 2297044"/>
                  <a:gd name="connsiteX6" fmla="*/ 2975703 w 8719002"/>
                  <a:gd name="connsiteY6" fmla="*/ 278926 h 2297044"/>
                  <a:gd name="connsiteX7" fmla="*/ 3401005 w 8719002"/>
                  <a:gd name="connsiteY7" fmla="*/ 45009 h 2297044"/>
                  <a:gd name="connsiteX8" fmla="*/ 3656187 w 8719002"/>
                  <a:gd name="connsiteY8" fmla="*/ 13112 h 2297044"/>
                  <a:gd name="connsiteX9" fmla="*/ 3815675 w 8719002"/>
                  <a:gd name="connsiteY9" fmla="*/ 87540 h 2297044"/>
                  <a:gd name="connsiteX10" fmla="*/ 4017694 w 8719002"/>
                  <a:gd name="connsiteY10" fmla="*/ 651065 h 2297044"/>
                  <a:gd name="connsiteX11" fmla="*/ 4155917 w 8719002"/>
                  <a:gd name="connsiteY11" fmla="*/ 661698 h 2297044"/>
                  <a:gd name="connsiteX12" fmla="*/ 4474894 w 8719002"/>
                  <a:gd name="connsiteY12" fmla="*/ 597902 h 2297044"/>
                  <a:gd name="connsiteX13" fmla="*/ 5389294 w 8719002"/>
                  <a:gd name="connsiteY13" fmla="*/ 576637 h 2297044"/>
                  <a:gd name="connsiteX14" fmla="*/ 5952819 w 8719002"/>
                  <a:gd name="connsiteY14" fmla="*/ 512842 h 2297044"/>
                  <a:gd name="connsiteX15" fmla="*/ 6271796 w 8719002"/>
                  <a:gd name="connsiteY15" fmla="*/ 395884 h 2297044"/>
                  <a:gd name="connsiteX16" fmla="*/ 6399387 w 8719002"/>
                  <a:gd name="connsiteY16" fmla="*/ 374619 h 2297044"/>
                  <a:gd name="connsiteX17" fmla="*/ 6473815 w 8719002"/>
                  <a:gd name="connsiteY17" fmla="*/ 470312 h 2297044"/>
                  <a:gd name="connsiteX18" fmla="*/ 6643935 w 8719002"/>
                  <a:gd name="connsiteY18" fmla="*/ 459679 h 2297044"/>
                  <a:gd name="connsiteX19" fmla="*/ 7292522 w 8719002"/>
                  <a:gd name="connsiteY19" fmla="*/ 55642 h 2297044"/>
                  <a:gd name="connsiteX20" fmla="*/ 7632763 w 8719002"/>
                  <a:gd name="connsiteY20" fmla="*/ 23744 h 2297044"/>
                  <a:gd name="connsiteX21" fmla="*/ 7834782 w 8719002"/>
                  <a:gd name="connsiteY21" fmla="*/ 247028 h 2297044"/>
                  <a:gd name="connsiteX22" fmla="*/ 7919842 w 8719002"/>
                  <a:gd name="connsiteY22" fmla="*/ 640433 h 2297044"/>
                  <a:gd name="connsiteX23" fmla="*/ 8664122 w 8719002"/>
                  <a:gd name="connsiteY23" fmla="*/ 566005 h 2297044"/>
                  <a:gd name="connsiteX24" fmla="*/ 8664122 w 8719002"/>
                  <a:gd name="connsiteY24" fmla="*/ 714861 h 2297044"/>
                  <a:gd name="connsiteX25" fmla="*/ 8670946 w 8719002"/>
                  <a:gd name="connsiteY25" fmla="*/ 1587683 h 2297044"/>
                  <a:gd name="connsiteX26" fmla="*/ 8433537 w 8719002"/>
                  <a:gd name="connsiteY26" fmla="*/ 1712099 h 2297044"/>
                  <a:gd name="connsiteX27" fmla="*/ 8002523 w 8719002"/>
                  <a:gd name="connsiteY27" fmla="*/ 1695277 h 2297044"/>
                  <a:gd name="connsiteX28" fmla="*/ 7878105 w 8719002"/>
                  <a:gd name="connsiteY28" fmla="*/ 1821282 h 2297044"/>
                  <a:gd name="connsiteX29" fmla="*/ 7749722 w 8719002"/>
                  <a:gd name="connsiteY29" fmla="*/ 2235316 h 2297044"/>
                  <a:gd name="connsiteX30" fmla="*/ 7515805 w 8719002"/>
                  <a:gd name="connsiteY30" fmla="*/ 2277847 h 2297044"/>
                  <a:gd name="connsiteX31" fmla="*/ 6973545 w 8719002"/>
                  <a:gd name="connsiteY31" fmla="*/ 2065196 h 2297044"/>
                  <a:gd name="connsiteX32" fmla="*/ 6605056 w 8719002"/>
                  <a:gd name="connsiteY32" fmla="*/ 1830486 h 2297044"/>
                  <a:gd name="connsiteX33" fmla="*/ 6452549 w 8719002"/>
                  <a:gd name="connsiteY33" fmla="*/ 1831279 h 2297044"/>
                  <a:gd name="connsiteX34" fmla="*/ 6356856 w 8719002"/>
                  <a:gd name="connsiteY34" fmla="*/ 1926972 h 2297044"/>
                  <a:gd name="connsiteX35" fmla="*/ 5963452 w 8719002"/>
                  <a:gd name="connsiteY35" fmla="*/ 1820647 h 2297044"/>
                  <a:gd name="connsiteX36" fmla="*/ 5134112 w 8719002"/>
                  <a:gd name="connsiteY36" fmla="*/ 1714321 h 2297044"/>
                  <a:gd name="connsiteX37" fmla="*/ 4047211 w 8719002"/>
                  <a:gd name="connsiteY37" fmla="*/ 1640686 h 2297044"/>
                  <a:gd name="connsiteX38" fmla="*/ 3909146 w 8719002"/>
                  <a:gd name="connsiteY38" fmla="*/ 1884284 h 2297044"/>
                  <a:gd name="connsiteX39" fmla="*/ 3783777 w 8719002"/>
                  <a:gd name="connsiteY39" fmla="*/ 2203419 h 2297044"/>
                  <a:gd name="connsiteX40" fmla="*/ 3571126 w 8719002"/>
                  <a:gd name="connsiteY40" fmla="*/ 2277847 h 2297044"/>
                  <a:gd name="connsiteX41" fmla="*/ 3220252 w 8719002"/>
                  <a:gd name="connsiteY41" fmla="*/ 2160889 h 2297044"/>
                  <a:gd name="connsiteX42" fmla="*/ 2630065 w 8719002"/>
                  <a:gd name="connsiteY42" fmla="*/ 1845720 h 2297044"/>
                  <a:gd name="connsiteX43" fmla="*/ 2515487 w 8719002"/>
                  <a:gd name="connsiteY43" fmla="*/ 1842705 h 2297044"/>
                  <a:gd name="connsiteX44" fmla="*/ 2444075 w 8719002"/>
                  <a:gd name="connsiteY44" fmla="*/ 1895075 h 2297044"/>
                  <a:gd name="connsiteX45" fmla="*/ 2329497 w 8719002"/>
                  <a:gd name="connsiteY45" fmla="*/ 1916340 h 2297044"/>
                  <a:gd name="connsiteX46" fmla="*/ 2199526 w 8719002"/>
                  <a:gd name="connsiteY46" fmla="*/ 1863177 h 2297044"/>
                  <a:gd name="connsiteX47" fmla="*/ 1882137 w 8719002"/>
                  <a:gd name="connsiteY47" fmla="*/ 1797795 h 2297044"/>
                  <a:gd name="connsiteX48" fmla="*/ 705572 w 8719002"/>
                  <a:gd name="connsiteY48" fmla="*/ 1690835 h 2297044"/>
                  <a:gd name="connsiteX49" fmla="*/ 143476 w 8719002"/>
                  <a:gd name="connsiteY49" fmla="*/ 1650526 h 2297044"/>
                  <a:gd name="connsiteX50" fmla="*/ 30484 w 8719002"/>
                  <a:gd name="connsiteY50" fmla="*/ 1609583 h 2297044"/>
                  <a:gd name="connsiteX51" fmla="*/ 21597 w 8719002"/>
                  <a:gd name="connsiteY51" fmla="*/ 881173 h 2297044"/>
                  <a:gd name="connsiteX52" fmla="*/ 30484 w 8719002"/>
                  <a:gd name="connsiteY52" fmla="*/ 661698 h 2297044"/>
                  <a:gd name="connsiteX0" fmla="*/ 30484 w 8720539"/>
                  <a:gd name="connsiteY0" fmla="*/ 661698 h 2297044"/>
                  <a:gd name="connsiteX1" fmla="*/ 1136270 w 8720539"/>
                  <a:gd name="connsiteY1" fmla="*/ 587270 h 2297044"/>
                  <a:gd name="connsiteX2" fmla="*/ 1763591 w 8720539"/>
                  <a:gd name="connsiteY2" fmla="*/ 544740 h 2297044"/>
                  <a:gd name="connsiteX3" fmla="*/ 2167628 w 8720539"/>
                  <a:gd name="connsiteY3" fmla="*/ 449047 h 2297044"/>
                  <a:gd name="connsiteX4" fmla="*/ 2422810 w 8720539"/>
                  <a:gd name="connsiteY4" fmla="*/ 395884 h 2297044"/>
                  <a:gd name="connsiteX5" fmla="*/ 2550401 w 8720539"/>
                  <a:gd name="connsiteY5" fmla="*/ 502209 h 2297044"/>
                  <a:gd name="connsiteX6" fmla="*/ 2975703 w 8720539"/>
                  <a:gd name="connsiteY6" fmla="*/ 278926 h 2297044"/>
                  <a:gd name="connsiteX7" fmla="*/ 3401005 w 8720539"/>
                  <a:gd name="connsiteY7" fmla="*/ 45009 h 2297044"/>
                  <a:gd name="connsiteX8" fmla="*/ 3656187 w 8720539"/>
                  <a:gd name="connsiteY8" fmla="*/ 13112 h 2297044"/>
                  <a:gd name="connsiteX9" fmla="*/ 3815675 w 8720539"/>
                  <a:gd name="connsiteY9" fmla="*/ 87540 h 2297044"/>
                  <a:gd name="connsiteX10" fmla="*/ 4017694 w 8720539"/>
                  <a:gd name="connsiteY10" fmla="*/ 651065 h 2297044"/>
                  <a:gd name="connsiteX11" fmla="*/ 4155917 w 8720539"/>
                  <a:gd name="connsiteY11" fmla="*/ 661698 h 2297044"/>
                  <a:gd name="connsiteX12" fmla="*/ 4474894 w 8720539"/>
                  <a:gd name="connsiteY12" fmla="*/ 597902 h 2297044"/>
                  <a:gd name="connsiteX13" fmla="*/ 5389294 w 8720539"/>
                  <a:gd name="connsiteY13" fmla="*/ 576637 h 2297044"/>
                  <a:gd name="connsiteX14" fmla="*/ 5952819 w 8720539"/>
                  <a:gd name="connsiteY14" fmla="*/ 512842 h 2297044"/>
                  <a:gd name="connsiteX15" fmla="*/ 6271796 w 8720539"/>
                  <a:gd name="connsiteY15" fmla="*/ 395884 h 2297044"/>
                  <a:gd name="connsiteX16" fmla="*/ 6399387 w 8720539"/>
                  <a:gd name="connsiteY16" fmla="*/ 374619 h 2297044"/>
                  <a:gd name="connsiteX17" fmla="*/ 6473815 w 8720539"/>
                  <a:gd name="connsiteY17" fmla="*/ 470312 h 2297044"/>
                  <a:gd name="connsiteX18" fmla="*/ 6643935 w 8720539"/>
                  <a:gd name="connsiteY18" fmla="*/ 459679 h 2297044"/>
                  <a:gd name="connsiteX19" fmla="*/ 7292522 w 8720539"/>
                  <a:gd name="connsiteY19" fmla="*/ 55642 h 2297044"/>
                  <a:gd name="connsiteX20" fmla="*/ 7632763 w 8720539"/>
                  <a:gd name="connsiteY20" fmla="*/ 23744 h 2297044"/>
                  <a:gd name="connsiteX21" fmla="*/ 7834782 w 8720539"/>
                  <a:gd name="connsiteY21" fmla="*/ 247028 h 2297044"/>
                  <a:gd name="connsiteX22" fmla="*/ 7919842 w 8720539"/>
                  <a:gd name="connsiteY22" fmla="*/ 640433 h 2297044"/>
                  <a:gd name="connsiteX23" fmla="*/ 8664122 w 8720539"/>
                  <a:gd name="connsiteY23" fmla="*/ 566005 h 2297044"/>
                  <a:gd name="connsiteX24" fmla="*/ 8664122 w 8720539"/>
                  <a:gd name="connsiteY24" fmla="*/ 714861 h 2297044"/>
                  <a:gd name="connsiteX25" fmla="*/ 8630003 w 8720539"/>
                  <a:gd name="connsiteY25" fmla="*/ 1601331 h 2297044"/>
                  <a:gd name="connsiteX26" fmla="*/ 8433537 w 8720539"/>
                  <a:gd name="connsiteY26" fmla="*/ 1712099 h 2297044"/>
                  <a:gd name="connsiteX27" fmla="*/ 8002523 w 8720539"/>
                  <a:gd name="connsiteY27" fmla="*/ 1695277 h 2297044"/>
                  <a:gd name="connsiteX28" fmla="*/ 7878105 w 8720539"/>
                  <a:gd name="connsiteY28" fmla="*/ 1821282 h 2297044"/>
                  <a:gd name="connsiteX29" fmla="*/ 7749722 w 8720539"/>
                  <a:gd name="connsiteY29" fmla="*/ 2235316 h 2297044"/>
                  <a:gd name="connsiteX30" fmla="*/ 7515805 w 8720539"/>
                  <a:gd name="connsiteY30" fmla="*/ 2277847 h 2297044"/>
                  <a:gd name="connsiteX31" fmla="*/ 6973545 w 8720539"/>
                  <a:gd name="connsiteY31" fmla="*/ 2065196 h 2297044"/>
                  <a:gd name="connsiteX32" fmla="*/ 6605056 w 8720539"/>
                  <a:gd name="connsiteY32" fmla="*/ 1830486 h 2297044"/>
                  <a:gd name="connsiteX33" fmla="*/ 6452549 w 8720539"/>
                  <a:gd name="connsiteY33" fmla="*/ 1831279 h 2297044"/>
                  <a:gd name="connsiteX34" fmla="*/ 6356856 w 8720539"/>
                  <a:gd name="connsiteY34" fmla="*/ 1926972 h 2297044"/>
                  <a:gd name="connsiteX35" fmla="*/ 5963452 w 8720539"/>
                  <a:gd name="connsiteY35" fmla="*/ 1820647 h 2297044"/>
                  <a:gd name="connsiteX36" fmla="*/ 5134112 w 8720539"/>
                  <a:gd name="connsiteY36" fmla="*/ 1714321 h 2297044"/>
                  <a:gd name="connsiteX37" fmla="*/ 4047211 w 8720539"/>
                  <a:gd name="connsiteY37" fmla="*/ 1640686 h 2297044"/>
                  <a:gd name="connsiteX38" fmla="*/ 3909146 w 8720539"/>
                  <a:gd name="connsiteY38" fmla="*/ 1884284 h 2297044"/>
                  <a:gd name="connsiteX39" fmla="*/ 3783777 w 8720539"/>
                  <a:gd name="connsiteY39" fmla="*/ 2203419 h 2297044"/>
                  <a:gd name="connsiteX40" fmla="*/ 3571126 w 8720539"/>
                  <a:gd name="connsiteY40" fmla="*/ 2277847 h 2297044"/>
                  <a:gd name="connsiteX41" fmla="*/ 3220252 w 8720539"/>
                  <a:gd name="connsiteY41" fmla="*/ 2160889 h 2297044"/>
                  <a:gd name="connsiteX42" fmla="*/ 2630065 w 8720539"/>
                  <a:gd name="connsiteY42" fmla="*/ 1845720 h 2297044"/>
                  <a:gd name="connsiteX43" fmla="*/ 2515487 w 8720539"/>
                  <a:gd name="connsiteY43" fmla="*/ 1842705 h 2297044"/>
                  <a:gd name="connsiteX44" fmla="*/ 2444075 w 8720539"/>
                  <a:gd name="connsiteY44" fmla="*/ 1895075 h 2297044"/>
                  <a:gd name="connsiteX45" fmla="*/ 2329497 w 8720539"/>
                  <a:gd name="connsiteY45" fmla="*/ 1916340 h 2297044"/>
                  <a:gd name="connsiteX46" fmla="*/ 2199526 w 8720539"/>
                  <a:gd name="connsiteY46" fmla="*/ 1863177 h 2297044"/>
                  <a:gd name="connsiteX47" fmla="*/ 1882137 w 8720539"/>
                  <a:gd name="connsiteY47" fmla="*/ 1797795 h 2297044"/>
                  <a:gd name="connsiteX48" fmla="*/ 705572 w 8720539"/>
                  <a:gd name="connsiteY48" fmla="*/ 1690835 h 2297044"/>
                  <a:gd name="connsiteX49" fmla="*/ 143476 w 8720539"/>
                  <a:gd name="connsiteY49" fmla="*/ 1650526 h 2297044"/>
                  <a:gd name="connsiteX50" fmla="*/ 30484 w 8720539"/>
                  <a:gd name="connsiteY50" fmla="*/ 1609583 h 2297044"/>
                  <a:gd name="connsiteX51" fmla="*/ 21597 w 8720539"/>
                  <a:gd name="connsiteY51" fmla="*/ 881173 h 2297044"/>
                  <a:gd name="connsiteX52" fmla="*/ 30484 w 8720539"/>
                  <a:gd name="connsiteY52" fmla="*/ 661698 h 2297044"/>
                  <a:gd name="connsiteX0" fmla="*/ 30484 w 8720539"/>
                  <a:gd name="connsiteY0" fmla="*/ 661698 h 2297044"/>
                  <a:gd name="connsiteX1" fmla="*/ 1136270 w 8720539"/>
                  <a:gd name="connsiteY1" fmla="*/ 587270 h 2297044"/>
                  <a:gd name="connsiteX2" fmla="*/ 1763591 w 8720539"/>
                  <a:gd name="connsiteY2" fmla="*/ 544740 h 2297044"/>
                  <a:gd name="connsiteX3" fmla="*/ 2167628 w 8720539"/>
                  <a:gd name="connsiteY3" fmla="*/ 449047 h 2297044"/>
                  <a:gd name="connsiteX4" fmla="*/ 2422810 w 8720539"/>
                  <a:gd name="connsiteY4" fmla="*/ 395884 h 2297044"/>
                  <a:gd name="connsiteX5" fmla="*/ 2550401 w 8720539"/>
                  <a:gd name="connsiteY5" fmla="*/ 502209 h 2297044"/>
                  <a:gd name="connsiteX6" fmla="*/ 2975703 w 8720539"/>
                  <a:gd name="connsiteY6" fmla="*/ 278926 h 2297044"/>
                  <a:gd name="connsiteX7" fmla="*/ 3401005 w 8720539"/>
                  <a:gd name="connsiteY7" fmla="*/ 45009 h 2297044"/>
                  <a:gd name="connsiteX8" fmla="*/ 3656187 w 8720539"/>
                  <a:gd name="connsiteY8" fmla="*/ 13112 h 2297044"/>
                  <a:gd name="connsiteX9" fmla="*/ 3815675 w 8720539"/>
                  <a:gd name="connsiteY9" fmla="*/ 87540 h 2297044"/>
                  <a:gd name="connsiteX10" fmla="*/ 4017694 w 8720539"/>
                  <a:gd name="connsiteY10" fmla="*/ 651065 h 2297044"/>
                  <a:gd name="connsiteX11" fmla="*/ 4155917 w 8720539"/>
                  <a:gd name="connsiteY11" fmla="*/ 661698 h 2297044"/>
                  <a:gd name="connsiteX12" fmla="*/ 4474894 w 8720539"/>
                  <a:gd name="connsiteY12" fmla="*/ 597902 h 2297044"/>
                  <a:gd name="connsiteX13" fmla="*/ 5389294 w 8720539"/>
                  <a:gd name="connsiteY13" fmla="*/ 576637 h 2297044"/>
                  <a:gd name="connsiteX14" fmla="*/ 5952819 w 8720539"/>
                  <a:gd name="connsiteY14" fmla="*/ 512842 h 2297044"/>
                  <a:gd name="connsiteX15" fmla="*/ 6271796 w 8720539"/>
                  <a:gd name="connsiteY15" fmla="*/ 395884 h 2297044"/>
                  <a:gd name="connsiteX16" fmla="*/ 6399387 w 8720539"/>
                  <a:gd name="connsiteY16" fmla="*/ 374619 h 2297044"/>
                  <a:gd name="connsiteX17" fmla="*/ 6473815 w 8720539"/>
                  <a:gd name="connsiteY17" fmla="*/ 470312 h 2297044"/>
                  <a:gd name="connsiteX18" fmla="*/ 6643935 w 8720539"/>
                  <a:gd name="connsiteY18" fmla="*/ 459679 h 2297044"/>
                  <a:gd name="connsiteX19" fmla="*/ 7292522 w 8720539"/>
                  <a:gd name="connsiteY19" fmla="*/ 55642 h 2297044"/>
                  <a:gd name="connsiteX20" fmla="*/ 7632763 w 8720539"/>
                  <a:gd name="connsiteY20" fmla="*/ 23744 h 2297044"/>
                  <a:gd name="connsiteX21" fmla="*/ 7834782 w 8720539"/>
                  <a:gd name="connsiteY21" fmla="*/ 247028 h 2297044"/>
                  <a:gd name="connsiteX22" fmla="*/ 7919842 w 8720539"/>
                  <a:gd name="connsiteY22" fmla="*/ 640433 h 2297044"/>
                  <a:gd name="connsiteX23" fmla="*/ 8664122 w 8720539"/>
                  <a:gd name="connsiteY23" fmla="*/ 566005 h 2297044"/>
                  <a:gd name="connsiteX24" fmla="*/ 8664122 w 8720539"/>
                  <a:gd name="connsiteY24" fmla="*/ 714861 h 2297044"/>
                  <a:gd name="connsiteX25" fmla="*/ 8630003 w 8720539"/>
                  <a:gd name="connsiteY25" fmla="*/ 1601331 h 2297044"/>
                  <a:gd name="connsiteX26" fmla="*/ 8433537 w 8720539"/>
                  <a:gd name="connsiteY26" fmla="*/ 1712099 h 2297044"/>
                  <a:gd name="connsiteX27" fmla="*/ 8002523 w 8720539"/>
                  <a:gd name="connsiteY27" fmla="*/ 1695277 h 2297044"/>
                  <a:gd name="connsiteX28" fmla="*/ 7878105 w 8720539"/>
                  <a:gd name="connsiteY28" fmla="*/ 1821282 h 2297044"/>
                  <a:gd name="connsiteX29" fmla="*/ 7749722 w 8720539"/>
                  <a:gd name="connsiteY29" fmla="*/ 2235316 h 2297044"/>
                  <a:gd name="connsiteX30" fmla="*/ 7515805 w 8720539"/>
                  <a:gd name="connsiteY30" fmla="*/ 2277847 h 2297044"/>
                  <a:gd name="connsiteX31" fmla="*/ 6973545 w 8720539"/>
                  <a:gd name="connsiteY31" fmla="*/ 2065196 h 2297044"/>
                  <a:gd name="connsiteX32" fmla="*/ 6605056 w 8720539"/>
                  <a:gd name="connsiteY32" fmla="*/ 1830486 h 2297044"/>
                  <a:gd name="connsiteX33" fmla="*/ 6452549 w 8720539"/>
                  <a:gd name="connsiteY33" fmla="*/ 1831279 h 2297044"/>
                  <a:gd name="connsiteX34" fmla="*/ 6356856 w 8720539"/>
                  <a:gd name="connsiteY34" fmla="*/ 1926972 h 2297044"/>
                  <a:gd name="connsiteX35" fmla="*/ 5963452 w 8720539"/>
                  <a:gd name="connsiteY35" fmla="*/ 1820647 h 2297044"/>
                  <a:gd name="connsiteX36" fmla="*/ 5134112 w 8720539"/>
                  <a:gd name="connsiteY36" fmla="*/ 1714321 h 2297044"/>
                  <a:gd name="connsiteX37" fmla="*/ 4047211 w 8720539"/>
                  <a:gd name="connsiteY37" fmla="*/ 1640686 h 2297044"/>
                  <a:gd name="connsiteX38" fmla="*/ 3909146 w 8720539"/>
                  <a:gd name="connsiteY38" fmla="*/ 1884284 h 2297044"/>
                  <a:gd name="connsiteX39" fmla="*/ 3783777 w 8720539"/>
                  <a:gd name="connsiteY39" fmla="*/ 2203419 h 2297044"/>
                  <a:gd name="connsiteX40" fmla="*/ 3571126 w 8720539"/>
                  <a:gd name="connsiteY40" fmla="*/ 2277847 h 2297044"/>
                  <a:gd name="connsiteX41" fmla="*/ 3220252 w 8720539"/>
                  <a:gd name="connsiteY41" fmla="*/ 2160889 h 2297044"/>
                  <a:gd name="connsiteX42" fmla="*/ 2630065 w 8720539"/>
                  <a:gd name="connsiteY42" fmla="*/ 1845720 h 2297044"/>
                  <a:gd name="connsiteX43" fmla="*/ 2515487 w 8720539"/>
                  <a:gd name="connsiteY43" fmla="*/ 1842705 h 2297044"/>
                  <a:gd name="connsiteX44" fmla="*/ 2444075 w 8720539"/>
                  <a:gd name="connsiteY44" fmla="*/ 1895075 h 2297044"/>
                  <a:gd name="connsiteX45" fmla="*/ 2329497 w 8720539"/>
                  <a:gd name="connsiteY45" fmla="*/ 1916340 h 2297044"/>
                  <a:gd name="connsiteX46" fmla="*/ 2199526 w 8720539"/>
                  <a:gd name="connsiteY46" fmla="*/ 1863177 h 2297044"/>
                  <a:gd name="connsiteX47" fmla="*/ 1882137 w 8720539"/>
                  <a:gd name="connsiteY47" fmla="*/ 1797795 h 2297044"/>
                  <a:gd name="connsiteX48" fmla="*/ 705572 w 8720539"/>
                  <a:gd name="connsiteY48" fmla="*/ 1690835 h 2297044"/>
                  <a:gd name="connsiteX49" fmla="*/ 143476 w 8720539"/>
                  <a:gd name="connsiteY49" fmla="*/ 1650526 h 2297044"/>
                  <a:gd name="connsiteX50" fmla="*/ 30484 w 8720539"/>
                  <a:gd name="connsiteY50" fmla="*/ 1609583 h 2297044"/>
                  <a:gd name="connsiteX51" fmla="*/ 21597 w 8720539"/>
                  <a:gd name="connsiteY51" fmla="*/ 881173 h 2297044"/>
                  <a:gd name="connsiteX52" fmla="*/ 30484 w 8720539"/>
                  <a:gd name="connsiteY52" fmla="*/ 661698 h 2297044"/>
                  <a:gd name="connsiteX0" fmla="*/ 30484 w 8667474"/>
                  <a:gd name="connsiteY0" fmla="*/ 661698 h 2297044"/>
                  <a:gd name="connsiteX1" fmla="*/ 1136270 w 8667474"/>
                  <a:gd name="connsiteY1" fmla="*/ 587270 h 2297044"/>
                  <a:gd name="connsiteX2" fmla="*/ 1763591 w 8667474"/>
                  <a:gd name="connsiteY2" fmla="*/ 544740 h 2297044"/>
                  <a:gd name="connsiteX3" fmla="*/ 2167628 w 8667474"/>
                  <a:gd name="connsiteY3" fmla="*/ 449047 h 2297044"/>
                  <a:gd name="connsiteX4" fmla="*/ 2422810 w 8667474"/>
                  <a:gd name="connsiteY4" fmla="*/ 395884 h 2297044"/>
                  <a:gd name="connsiteX5" fmla="*/ 2550401 w 8667474"/>
                  <a:gd name="connsiteY5" fmla="*/ 502209 h 2297044"/>
                  <a:gd name="connsiteX6" fmla="*/ 2975703 w 8667474"/>
                  <a:gd name="connsiteY6" fmla="*/ 278926 h 2297044"/>
                  <a:gd name="connsiteX7" fmla="*/ 3401005 w 8667474"/>
                  <a:gd name="connsiteY7" fmla="*/ 45009 h 2297044"/>
                  <a:gd name="connsiteX8" fmla="*/ 3656187 w 8667474"/>
                  <a:gd name="connsiteY8" fmla="*/ 13112 h 2297044"/>
                  <a:gd name="connsiteX9" fmla="*/ 3815675 w 8667474"/>
                  <a:gd name="connsiteY9" fmla="*/ 87540 h 2297044"/>
                  <a:gd name="connsiteX10" fmla="*/ 4017694 w 8667474"/>
                  <a:gd name="connsiteY10" fmla="*/ 651065 h 2297044"/>
                  <a:gd name="connsiteX11" fmla="*/ 4155917 w 8667474"/>
                  <a:gd name="connsiteY11" fmla="*/ 661698 h 2297044"/>
                  <a:gd name="connsiteX12" fmla="*/ 4474894 w 8667474"/>
                  <a:gd name="connsiteY12" fmla="*/ 597902 h 2297044"/>
                  <a:gd name="connsiteX13" fmla="*/ 5389294 w 8667474"/>
                  <a:gd name="connsiteY13" fmla="*/ 576637 h 2297044"/>
                  <a:gd name="connsiteX14" fmla="*/ 5952819 w 8667474"/>
                  <a:gd name="connsiteY14" fmla="*/ 512842 h 2297044"/>
                  <a:gd name="connsiteX15" fmla="*/ 6271796 w 8667474"/>
                  <a:gd name="connsiteY15" fmla="*/ 395884 h 2297044"/>
                  <a:gd name="connsiteX16" fmla="*/ 6399387 w 8667474"/>
                  <a:gd name="connsiteY16" fmla="*/ 374619 h 2297044"/>
                  <a:gd name="connsiteX17" fmla="*/ 6473815 w 8667474"/>
                  <a:gd name="connsiteY17" fmla="*/ 470312 h 2297044"/>
                  <a:gd name="connsiteX18" fmla="*/ 6643935 w 8667474"/>
                  <a:gd name="connsiteY18" fmla="*/ 459679 h 2297044"/>
                  <a:gd name="connsiteX19" fmla="*/ 7292522 w 8667474"/>
                  <a:gd name="connsiteY19" fmla="*/ 55642 h 2297044"/>
                  <a:gd name="connsiteX20" fmla="*/ 7632763 w 8667474"/>
                  <a:gd name="connsiteY20" fmla="*/ 23744 h 2297044"/>
                  <a:gd name="connsiteX21" fmla="*/ 7834782 w 8667474"/>
                  <a:gd name="connsiteY21" fmla="*/ 247028 h 2297044"/>
                  <a:gd name="connsiteX22" fmla="*/ 7919842 w 8667474"/>
                  <a:gd name="connsiteY22" fmla="*/ 640433 h 2297044"/>
                  <a:gd name="connsiteX23" fmla="*/ 8534468 w 8667474"/>
                  <a:gd name="connsiteY23" fmla="*/ 579652 h 2297044"/>
                  <a:gd name="connsiteX24" fmla="*/ 8664122 w 8667474"/>
                  <a:gd name="connsiteY24" fmla="*/ 714861 h 2297044"/>
                  <a:gd name="connsiteX25" fmla="*/ 8630003 w 8667474"/>
                  <a:gd name="connsiteY25" fmla="*/ 1601331 h 2297044"/>
                  <a:gd name="connsiteX26" fmla="*/ 8433537 w 8667474"/>
                  <a:gd name="connsiteY26" fmla="*/ 1712099 h 2297044"/>
                  <a:gd name="connsiteX27" fmla="*/ 8002523 w 8667474"/>
                  <a:gd name="connsiteY27" fmla="*/ 1695277 h 2297044"/>
                  <a:gd name="connsiteX28" fmla="*/ 7878105 w 8667474"/>
                  <a:gd name="connsiteY28" fmla="*/ 1821282 h 2297044"/>
                  <a:gd name="connsiteX29" fmla="*/ 7749722 w 8667474"/>
                  <a:gd name="connsiteY29" fmla="*/ 2235316 h 2297044"/>
                  <a:gd name="connsiteX30" fmla="*/ 7515805 w 8667474"/>
                  <a:gd name="connsiteY30" fmla="*/ 2277847 h 2297044"/>
                  <a:gd name="connsiteX31" fmla="*/ 6973545 w 8667474"/>
                  <a:gd name="connsiteY31" fmla="*/ 2065196 h 2297044"/>
                  <a:gd name="connsiteX32" fmla="*/ 6605056 w 8667474"/>
                  <a:gd name="connsiteY32" fmla="*/ 1830486 h 2297044"/>
                  <a:gd name="connsiteX33" fmla="*/ 6452549 w 8667474"/>
                  <a:gd name="connsiteY33" fmla="*/ 1831279 h 2297044"/>
                  <a:gd name="connsiteX34" fmla="*/ 6356856 w 8667474"/>
                  <a:gd name="connsiteY34" fmla="*/ 1926972 h 2297044"/>
                  <a:gd name="connsiteX35" fmla="*/ 5963452 w 8667474"/>
                  <a:gd name="connsiteY35" fmla="*/ 1820647 h 2297044"/>
                  <a:gd name="connsiteX36" fmla="*/ 5134112 w 8667474"/>
                  <a:gd name="connsiteY36" fmla="*/ 1714321 h 2297044"/>
                  <a:gd name="connsiteX37" fmla="*/ 4047211 w 8667474"/>
                  <a:gd name="connsiteY37" fmla="*/ 1640686 h 2297044"/>
                  <a:gd name="connsiteX38" fmla="*/ 3909146 w 8667474"/>
                  <a:gd name="connsiteY38" fmla="*/ 1884284 h 2297044"/>
                  <a:gd name="connsiteX39" fmla="*/ 3783777 w 8667474"/>
                  <a:gd name="connsiteY39" fmla="*/ 2203419 h 2297044"/>
                  <a:gd name="connsiteX40" fmla="*/ 3571126 w 8667474"/>
                  <a:gd name="connsiteY40" fmla="*/ 2277847 h 2297044"/>
                  <a:gd name="connsiteX41" fmla="*/ 3220252 w 8667474"/>
                  <a:gd name="connsiteY41" fmla="*/ 2160889 h 2297044"/>
                  <a:gd name="connsiteX42" fmla="*/ 2630065 w 8667474"/>
                  <a:gd name="connsiteY42" fmla="*/ 1845720 h 2297044"/>
                  <a:gd name="connsiteX43" fmla="*/ 2515487 w 8667474"/>
                  <a:gd name="connsiteY43" fmla="*/ 1842705 h 2297044"/>
                  <a:gd name="connsiteX44" fmla="*/ 2444075 w 8667474"/>
                  <a:gd name="connsiteY44" fmla="*/ 1895075 h 2297044"/>
                  <a:gd name="connsiteX45" fmla="*/ 2329497 w 8667474"/>
                  <a:gd name="connsiteY45" fmla="*/ 1916340 h 2297044"/>
                  <a:gd name="connsiteX46" fmla="*/ 2199526 w 8667474"/>
                  <a:gd name="connsiteY46" fmla="*/ 1863177 h 2297044"/>
                  <a:gd name="connsiteX47" fmla="*/ 1882137 w 8667474"/>
                  <a:gd name="connsiteY47" fmla="*/ 1797795 h 2297044"/>
                  <a:gd name="connsiteX48" fmla="*/ 705572 w 8667474"/>
                  <a:gd name="connsiteY48" fmla="*/ 1690835 h 2297044"/>
                  <a:gd name="connsiteX49" fmla="*/ 143476 w 8667474"/>
                  <a:gd name="connsiteY49" fmla="*/ 1650526 h 2297044"/>
                  <a:gd name="connsiteX50" fmla="*/ 30484 w 8667474"/>
                  <a:gd name="connsiteY50" fmla="*/ 1609583 h 2297044"/>
                  <a:gd name="connsiteX51" fmla="*/ 21597 w 8667474"/>
                  <a:gd name="connsiteY51" fmla="*/ 881173 h 2297044"/>
                  <a:gd name="connsiteX52" fmla="*/ 30484 w 8667474"/>
                  <a:gd name="connsiteY52" fmla="*/ 661698 h 2297044"/>
                  <a:gd name="connsiteX0" fmla="*/ 30484 w 8667474"/>
                  <a:gd name="connsiteY0" fmla="*/ 661698 h 2297044"/>
                  <a:gd name="connsiteX1" fmla="*/ 1136270 w 8667474"/>
                  <a:gd name="connsiteY1" fmla="*/ 587270 h 2297044"/>
                  <a:gd name="connsiteX2" fmla="*/ 1763591 w 8667474"/>
                  <a:gd name="connsiteY2" fmla="*/ 544740 h 2297044"/>
                  <a:gd name="connsiteX3" fmla="*/ 2167628 w 8667474"/>
                  <a:gd name="connsiteY3" fmla="*/ 449047 h 2297044"/>
                  <a:gd name="connsiteX4" fmla="*/ 2422810 w 8667474"/>
                  <a:gd name="connsiteY4" fmla="*/ 395884 h 2297044"/>
                  <a:gd name="connsiteX5" fmla="*/ 2550401 w 8667474"/>
                  <a:gd name="connsiteY5" fmla="*/ 502209 h 2297044"/>
                  <a:gd name="connsiteX6" fmla="*/ 2975703 w 8667474"/>
                  <a:gd name="connsiteY6" fmla="*/ 278926 h 2297044"/>
                  <a:gd name="connsiteX7" fmla="*/ 3401005 w 8667474"/>
                  <a:gd name="connsiteY7" fmla="*/ 45009 h 2297044"/>
                  <a:gd name="connsiteX8" fmla="*/ 3656187 w 8667474"/>
                  <a:gd name="connsiteY8" fmla="*/ 13112 h 2297044"/>
                  <a:gd name="connsiteX9" fmla="*/ 3815675 w 8667474"/>
                  <a:gd name="connsiteY9" fmla="*/ 87540 h 2297044"/>
                  <a:gd name="connsiteX10" fmla="*/ 4017694 w 8667474"/>
                  <a:gd name="connsiteY10" fmla="*/ 651065 h 2297044"/>
                  <a:gd name="connsiteX11" fmla="*/ 4155917 w 8667474"/>
                  <a:gd name="connsiteY11" fmla="*/ 661698 h 2297044"/>
                  <a:gd name="connsiteX12" fmla="*/ 4474894 w 8667474"/>
                  <a:gd name="connsiteY12" fmla="*/ 597902 h 2297044"/>
                  <a:gd name="connsiteX13" fmla="*/ 5389294 w 8667474"/>
                  <a:gd name="connsiteY13" fmla="*/ 576637 h 2297044"/>
                  <a:gd name="connsiteX14" fmla="*/ 5952819 w 8667474"/>
                  <a:gd name="connsiteY14" fmla="*/ 512842 h 2297044"/>
                  <a:gd name="connsiteX15" fmla="*/ 6271796 w 8667474"/>
                  <a:gd name="connsiteY15" fmla="*/ 395884 h 2297044"/>
                  <a:gd name="connsiteX16" fmla="*/ 6399387 w 8667474"/>
                  <a:gd name="connsiteY16" fmla="*/ 374619 h 2297044"/>
                  <a:gd name="connsiteX17" fmla="*/ 6473815 w 8667474"/>
                  <a:gd name="connsiteY17" fmla="*/ 470312 h 2297044"/>
                  <a:gd name="connsiteX18" fmla="*/ 6643935 w 8667474"/>
                  <a:gd name="connsiteY18" fmla="*/ 459679 h 2297044"/>
                  <a:gd name="connsiteX19" fmla="*/ 7292522 w 8667474"/>
                  <a:gd name="connsiteY19" fmla="*/ 55642 h 2297044"/>
                  <a:gd name="connsiteX20" fmla="*/ 7632763 w 8667474"/>
                  <a:gd name="connsiteY20" fmla="*/ 23744 h 2297044"/>
                  <a:gd name="connsiteX21" fmla="*/ 7834782 w 8667474"/>
                  <a:gd name="connsiteY21" fmla="*/ 247028 h 2297044"/>
                  <a:gd name="connsiteX22" fmla="*/ 7919842 w 8667474"/>
                  <a:gd name="connsiteY22" fmla="*/ 640433 h 2297044"/>
                  <a:gd name="connsiteX23" fmla="*/ 8534468 w 8667474"/>
                  <a:gd name="connsiteY23" fmla="*/ 579652 h 2297044"/>
                  <a:gd name="connsiteX24" fmla="*/ 8664122 w 8667474"/>
                  <a:gd name="connsiteY24" fmla="*/ 714861 h 2297044"/>
                  <a:gd name="connsiteX25" fmla="*/ 8630003 w 8667474"/>
                  <a:gd name="connsiteY25" fmla="*/ 1601331 h 2297044"/>
                  <a:gd name="connsiteX26" fmla="*/ 8433537 w 8667474"/>
                  <a:gd name="connsiteY26" fmla="*/ 1712099 h 2297044"/>
                  <a:gd name="connsiteX27" fmla="*/ 8002523 w 8667474"/>
                  <a:gd name="connsiteY27" fmla="*/ 1695277 h 2297044"/>
                  <a:gd name="connsiteX28" fmla="*/ 7878105 w 8667474"/>
                  <a:gd name="connsiteY28" fmla="*/ 1821282 h 2297044"/>
                  <a:gd name="connsiteX29" fmla="*/ 7749722 w 8667474"/>
                  <a:gd name="connsiteY29" fmla="*/ 2235316 h 2297044"/>
                  <a:gd name="connsiteX30" fmla="*/ 7515805 w 8667474"/>
                  <a:gd name="connsiteY30" fmla="*/ 2277847 h 2297044"/>
                  <a:gd name="connsiteX31" fmla="*/ 6973545 w 8667474"/>
                  <a:gd name="connsiteY31" fmla="*/ 2065196 h 2297044"/>
                  <a:gd name="connsiteX32" fmla="*/ 6605056 w 8667474"/>
                  <a:gd name="connsiteY32" fmla="*/ 1830486 h 2297044"/>
                  <a:gd name="connsiteX33" fmla="*/ 6452549 w 8667474"/>
                  <a:gd name="connsiteY33" fmla="*/ 1831279 h 2297044"/>
                  <a:gd name="connsiteX34" fmla="*/ 6356856 w 8667474"/>
                  <a:gd name="connsiteY34" fmla="*/ 1926972 h 2297044"/>
                  <a:gd name="connsiteX35" fmla="*/ 5963452 w 8667474"/>
                  <a:gd name="connsiteY35" fmla="*/ 1820647 h 2297044"/>
                  <a:gd name="connsiteX36" fmla="*/ 5134112 w 8667474"/>
                  <a:gd name="connsiteY36" fmla="*/ 1714321 h 2297044"/>
                  <a:gd name="connsiteX37" fmla="*/ 4047211 w 8667474"/>
                  <a:gd name="connsiteY37" fmla="*/ 1640686 h 2297044"/>
                  <a:gd name="connsiteX38" fmla="*/ 3909146 w 8667474"/>
                  <a:gd name="connsiteY38" fmla="*/ 1884284 h 2297044"/>
                  <a:gd name="connsiteX39" fmla="*/ 3783777 w 8667474"/>
                  <a:gd name="connsiteY39" fmla="*/ 2203419 h 2297044"/>
                  <a:gd name="connsiteX40" fmla="*/ 3571126 w 8667474"/>
                  <a:gd name="connsiteY40" fmla="*/ 2277847 h 2297044"/>
                  <a:gd name="connsiteX41" fmla="*/ 3220252 w 8667474"/>
                  <a:gd name="connsiteY41" fmla="*/ 2160889 h 2297044"/>
                  <a:gd name="connsiteX42" fmla="*/ 2630065 w 8667474"/>
                  <a:gd name="connsiteY42" fmla="*/ 1845720 h 2297044"/>
                  <a:gd name="connsiteX43" fmla="*/ 2515487 w 8667474"/>
                  <a:gd name="connsiteY43" fmla="*/ 1842705 h 2297044"/>
                  <a:gd name="connsiteX44" fmla="*/ 2444075 w 8667474"/>
                  <a:gd name="connsiteY44" fmla="*/ 1895075 h 2297044"/>
                  <a:gd name="connsiteX45" fmla="*/ 2329497 w 8667474"/>
                  <a:gd name="connsiteY45" fmla="*/ 1916340 h 2297044"/>
                  <a:gd name="connsiteX46" fmla="*/ 2199526 w 8667474"/>
                  <a:gd name="connsiteY46" fmla="*/ 1863177 h 2297044"/>
                  <a:gd name="connsiteX47" fmla="*/ 1882137 w 8667474"/>
                  <a:gd name="connsiteY47" fmla="*/ 1797795 h 2297044"/>
                  <a:gd name="connsiteX48" fmla="*/ 705572 w 8667474"/>
                  <a:gd name="connsiteY48" fmla="*/ 1690835 h 2297044"/>
                  <a:gd name="connsiteX49" fmla="*/ 143476 w 8667474"/>
                  <a:gd name="connsiteY49" fmla="*/ 1650526 h 2297044"/>
                  <a:gd name="connsiteX50" fmla="*/ 30484 w 8667474"/>
                  <a:gd name="connsiteY50" fmla="*/ 1609583 h 2297044"/>
                  <a:gd name="connsiteX51" fmla="*/ 21597 w 8667474"/>
                  <a:gd name="connsiteY51" fmla="*/ 881173 h 2297044"/>
                  <a:gd name="connsiteX52" fmla="*/ 30484 w 8667474"/>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32763 w 8652125"/>
                  <a:gd name="connsiteY20" fmla="*/ 23744 h 2297044"/>
                  <a:gd name="connsiteX21" fmla="*/ 7834782 w 8652125"/>
                  <a:gd name="connsiteY21" fmla="*/ 247028 h 2297044"/>
                  <a:gd name="connsiteX22" fmla="*/ 7919842 w 8652125"/>
                  <a:gd name="connsiteY22" fmla="*/ 640433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32763 w 8652125"/>
                  <a:gd name="connsiteY20" fmla="*/ 23744 h 2297044"/>
                  <a:gd name="connsiteX21" fmla="*/ 7834782 w 8652125"/>
                  <a:gd name="connsiteY21" fmla="*/ 247028 h 2297044"/>
                  <a:gd name="connsiteX22" fmla="*/ 7926666 w 8652125"/>
                  <a:gd name="connsiteY22" fmla="*/ 606314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32763 w 8652125"/>
                  <a:gd name="connsiteY20" fmla="*/ 23744 h 2297044"/>
                  <a:gd name="connsiteX21" fmla="*/ 7807486 w 8652125"/>
                  <a:gd name="connsiteY21" fmla="*/ 247028 h 2297044"/>
                  <a:gd name="connsiteX22" fmla="*/ 7926666 w 8652125"/>
                  <a:gd name="connsiteY22" fmla="*/ 606314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60059 w 8652125"/>
                  <a:gd name="connsiteY20" fmla="*/ 23744 h 2297044"/>
                  <a:gd name="connsiteX21" fmla="*/ 7807486 w 8652125"/>
                  <a:gd name="connsiteY21" fmla="*/ 247028 h 2297044"/>
                  <a:gd name="connsiteX22" fmla="*/ 7926666 w 8652125"/>
                  <a:gd name="connsiteY22" fmla="*/ 606314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474894 w 8652125"/>
                  <a:gd name="connsiteY12" fmla="*/ 589531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366248 h 2288673"/>
                  <a:gd name="connsiteX17" fmla="*/ 6473815 w 8652125"/>
                  <a:gd name="connsiteY17" fmla="*/ 461941 h 2288673"/>
                  <a:gd name="connsiteX18" fmla="*/ 6643935 w 8652125"/>
                  <a:gd name="connsiteY18" fmla="*/ 451308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474894 w 8652125"/>
                  <a:gd name="connsiteY12" fmla="*/ 589531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366248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474894 w 8652125"/>
                  <a:gd name="connsiteY12" fmla="*/ 589531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3949455 w 8652125"/>
                  <a:gd name="connsiteY10" fmla="*/ 526688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3949455 w 8652125"/>
                  <a:gd name="connsiteY10" fmla="*/ 526688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3949455 w 8652125"/>
                  <a:gd name="connsiteY10" fmla="*/ 526688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8784 h 2294130"/>
                  <a:gd name="connsiteX1" fmla="*/ 1136270 w 8652125"/>
                  <a:gd name="connsiteY1" fmla="*/ 584356 h 2294130"/>
                  <a:gd name="connsiteX2" fmla="*/ 1763591 w 8652125"/>
                  <a:gd name="connsiteY2" fmla="*/ 541826 h 2294130"/>
                  <a:gd name="connsiteX3" fmla="*/ 2167628 w 8652125"/>
                  <a:gd name="connsiteY3" fmla="*/ 446133 h 2294130"/>
                  <a:gd name="connsiteX4" fmla="*/ 2422810 w 8652125"/>
                  <a:gd name="connsiteY4" fmla="*/ 392970 h 2294130"/>
                  <a:gd name="connsiteX5" fmla="*/ 2550401 w 8652125"/>
                  <a:gd name="connsiteY5" fmla="*/ 499295 h 2294130"/>
                  <a:gd name="connsiteX6" fmla="*/ 2975703 w 8652125"/>
                  <a:gd name="connsiteY6" fmla="*/ 276012 h 2294130"/>
                  <a:gd name="connsiteX7" fmla="*/ 3401005 w 8652125"/>
                  <a:gd name="connsiteY7" fmla="*/ 42095 h 2294130"/>
                  <a:gd name="connsiteX8" fmla="*/ 3656187 w 8652125"/>
                  <a:gd name="connsiteY8" fmla="*/ 3374 h 2294130"/>
                  <a:gd name="connsiteX9" fmla="*/ 3815675 w 8652125"/>
                  <a:gd name="connsiteY9" fmla="*/ 84626 h 2294130"/>
                  <a:gd name="connsiteX10" fmla="*/ 3949455 w 8652125"/>
                  <a:gd name="connsiteY10" fmla="*/ 532145 h 2294130"/>
                  <a:gd name="connsiteX11" fmla="*/ 4210508 w 8652125"/>
                  <a:gd name="connsiteY11" fmla="*/ 638312 h 2294130"/>
                  <a:gd name="connsiteX12" fmla="*/ 4536309 w 8652125"/>
                  <a:gd name="connsiteY12" fmla="*/ 608635 h 2294130"/>
                  <a:gd name="connsiteX13" fmla="*/ 5389294 w 8652125"/>
                  <a:gd name="connsiteY13" fmla="*/ 573723 h 2294130"/>
                  <a:gd name="connsiteX14" fmla="*/ 5952819 w 8652125"/>
                  <a:gd name="connsiteY14" fmla="*/ 509928 h 2294130"/>
                  <a:gd name="connsiteX15" fmla="*/ 6271796 w 8652125"/>
                  <a:gd name="connsiteY15" fmla="*/ 392970 h 2294130"/>
                  <a:gd name="connsiteX16" fmla="*/ 6399387 w 8652125"/>
                  <a:gd name="connsiteY16" fmla="*/ 405824 h 2294130"/>
                  <a:gd name="connsiteX17" fmla="*/ 6473815 w 8652125"/>
                  <a:gd name="connsiteY17" fmla="*/ 467398 h 2294130"/>
                  <a:gd name="connsiteX18" fmla="*/ 6671230 w 8652125"/>
                  <a:gd name="connsiteY18" fmla="*/ 388527 h 2294130"/>
                  <a:gd name="connsiteX19" fmla="*/ 7265226 w 8652125"/>
                  <a:gd name="connsiteY19" fmla="*/ 80024 h 2294130"/>
                  <a:gd name="connsiteX20" fmla="*/ 7660059 w 8652125"/>
                  <a:gd name="connsiteY20" fmla="*/ 20830 h 2294130"/>
                  <a:gd name="connsiteX21" fmla="*/ 7807486 w 8652125"/>
                  <a:gd name="connsiteY21" fmla="*/ 244114 h 2294130"/>
                  <a:gd name="connsiteX22" fmla="*/ 7926666 w 8652125"/>
                  <a:gd name="connsiteY22" fmla="*/ 603400 h 2294130"/>
                  <a:gd name="connsiteX23" fmla="*/ 8534468 w 8652125"/>
                  <a:gd name="connsiteY23" fmla="*/ 576738 h 2294130"/>
                  <a:gd name="connsiteX24" fmla="*/ 8636826 w 8652125"/>
                  <a:gd name="connsiteY24" fmla="*/ 698299 h 2294130"/>
                  <a:gd name="connsiteX25" fmla="*/ 8630003 w 8652125"/>
                  <a:gd name="connsiteY25" fmla="*/ 1598417 h 2294130"/>
                  <a:gd name="connsiteX26" fmla="*/ 8433537 w 8652125"/>
                  <a:gd name="connsiteY26" fmla="*/ 1709185 h 2294130"/>
                  <a:gd name="connsiteX27" fmla="*/ 8002523 w 8652125"/>
                  <a:gd name="connsiteY27" fmla="*/ 1692363 h 2294130"/>
                  <a:gd name="connsiteX28" fmla="*/ 7878105 w 8652125"/>
                  <a:gd name="connsiteY28" fmla="*/ 1818368 h 2294130"/>
                  <a:gd name="connsiteX29" fmla="*/ 7749722 w 8652125"/>
                  <a:gd name="connsiteY29" fmla="*/ 2232402 h 2294130"/>
                  <a:gd name="connsiteX30" fmla="*/ 7515805 w 8652125"/>
                  <a:gd name="connsiteY30" fmla="*/ 2274933 h 2294130"/>
                  <a:gd name="connsiteX31" fmla="*/ 6973545 w 8652125"/>
                  <a:gd name="connsiteY31" fmla="*/ 2062282 h 2294130"/>
                  <a:gd name="connsiteX32" fmla="*/ 6605056 w 8652125"/>
                  <a:gd name="connsiteY32" fmla="*/ 1827572 h 2294130"/>
                  <a:gd name="connsiteX33" fmla="*/ 6452549 w 8652125"/>
                  <a:gd name="connsiteY33" fmla="*/ 1828365 h 2294130"/>
                  <a:gd name="connsiteX34" fmla="*/ 6356856 w 8652125"/>
                  <a:gd name="connsiteY34" fmla="*/ 1924058 h 2294130"/>
                  <a:gd name="connsiteX35" fmla="*/ 5963452 w 8652125"/>
                  <a:gd name="connsiteY35" fmla="*/ 1817733 h 2294130"/>
                  <a:gd name="connsiteX36" fmla="*/ 5134112 w 8652125"/>
                  <a:gd name="connsiteY36" fmla="*/ 1711407 h 2294130"/>
                  <a:gd name="connsiteX37" fmla="*/ 4047211 w 8652125"/>
                  <a:gd name="connsiteY37" fmla="*/ 1637772 h 2294130"/>
                  <a:gd name="connsiteX38" fmla="*/ 3909146 w 8652125"/>
                  <a:gd name="connsiteY38" fmla="*/ 1881370 h 2294130"/>
                  <a:gd name="connsiteX39" fmla="*/ 3783777 w 8652125"/>
                  <a:gd name="connsiteY39" fmla="*/ 2200505 h 2294130"/>
                  <a:gd name="connsiteX40" fmla="*/ 3571126 w 8652125"/>
                  <a:gd name="connsiteY40" fmla="*/ 2274933 h 2294130"/>
                  <a:gd name="connsiteX41" fmla="*/ 3220252 w 8652125"/>
                  <a:gd name="connsiteY41" fmla="*/ 2157975 h 2294130"/>
                  <a:gd name="connsiteX42" fmla="*/ 2630065 w 8652125"/>
                  <a:gd name="connsiteY42" fmla="*/ 1842806 h 2294130"/>
                  <a:gd name="connsiteX43" fmla="*/ 2515487 w 8652125"/>
                  <a:gd name="connsiteY43" fmla="*/ 1839791 h 2294130"/>
                  <a:gd name="connsiteX44" fmla="*/ 2444075 w 8652125"/>
                  <a:gd name="connsiteY44" fmla="*/ 1892161 h 2294130"/>
                  <a:gd name="connsiteX45" fmla="*/ 2329497 w 8652125"/>
                  <a:gd name="connsiteY45" fmla="*/ 1913426 h 2294130"/>
                  <a:gd name="connsiteX46" fmla="*/ 2199526 w 8652125"/>
                  <a:gd name="connsiteY46" fmla="*/ 1860263 h 2294130"/>
                  <a:gd name="connsiteX47" fmla="*/ 1882137 w 8652125"/>
                  <a:gd name="connsiteY47" fmla="*/ 1794881 h 2294130"/>
                  <a:gd name="connsiteX48" fmla="*/ 705572 w 8652125"/>
                  <a:gd name="connsiteY48" fmla="*/ 1687921 h 2294130"/>
                  <a:gd name="connsiteX49" fmla="*/ 143476 w 8652125"/>
                  <a:gd name="connsiteY49" fmla="*/ 1647612 h 2294130"/>
                  <a:gd name="connsiteX50" fmla="*/ 30484 w 8652125"/>
                  <a:gd name="connsiteY50" fmla="*/ 1606669 h 2294130"/>
                  <a:gd name="connsiteX51" fmla="*/ 21597 w 8652125"/>
                  <a:gd name="connsiteY51" fmla="*/ 878259 h 2294130"/>
                  <a:gd name="connsiteX52" fmla="*/ 30484 w 8652125"/>
                  <a:gd name="connsiteY52" fmla="*/ 658784 h 2294130"/>
                  <a:gd name="connsiteX0" fmla="*/ 30484 w 8642807"/>
                  <a:gd name="connsiteY0" fmla="*/ 658784 h 2294130"/>
                  <a:gd name="connsiteX1" fmla="*/ 1136270 w 8642807"/>
                  <a:gd name="connsiteY1" fmla="*/ 584356 h 2294130"/>
                  <a:gd name="connsiteX2" fmla="*/ 1763591 w 8642807"/>
                  <a:gd name="connsiteY2" fmla="*/ 541826 h 2294130"/>
                  <a:gd name="connsiteX3" fmla="*/ 2167628 w 8642807"/>
                  <a:gd name="connsiteY3" fmla="*/ 446133 h 2294130"/>
                  <a:gd name="connsiteX4" fmla="*/ 2422810 w 8642807"/>
                  <a:gd name="connsiteY4" fmla="*/ 392970 h 2294130"/>
                  <a:gd name="connsiteX5" fmla="*/ 2550401 w 8642807"/>
                  <a:gd name="connsiteY5" fmla="*/ 499295 h 2294130"/>
                  <a:gd name="connsiteX6" fmla="*/ 2975703 w 8642807"/>
                  <a:gd name="connsiteY6" fmla="*/ 276012 h 2294130"/>
                  <a:gd name="connsiteX7" fmla="*/ 3401005 w 8642807"/>
                  <a:gd name="connsiteY7" fmla="*/ 42095 h 2294130"/>
                  <a:gd name="connsiteX8" fmla="*/ 3656187 w 8642807"/>
                  <a:gd name="connsiteY8" fmla="*/ 3374 h 2294130"/>
                  <a:gd name="connsiteX9" fmla="*/ 3815675 w 8642807"/>
                  <a:gd name="connsiteY9" fmla="*/ 84626 h 2294130"/>
                  <a:gd name="connsiteX10" fmla="*/ 3949455 w 8642807"/>
                  <a:gd name="connsiteY10" fmla="*/ 532145 h 2294130"/>
                  <a:gd name="connsiteX11" fmla="*/ 4210508 w 8642807"/>
                  <a:gd name="connsiteY11" fmla="*/ 638312 h 2294130"/>
                  <a:gd name="connsiteX12" fmla="*/ 4536309 w 8642807"/>
                  <a:gd name="connsiteY12" fmla="*/ 608635 h 2294130"/>
                  <a:gd name="connsiteX13" fmla="*/ 5389294 w 8642807"/>
                  <a:gd name="connsiteY13" fmla="*/ 573723 h 2294130"/>
                  <a:gd name="connsiteX14" fmla="*/ 5952819 w 8642807"/>
                  <a:gd name="connsiteY14" fmla="*/ 509928 h 2294130"/>
                  <a:gd name="connsiteX15" fmla="*/ 6271796 w 8642807"/>
                  <a:gd name="connsiteY15" fmla="*/ 392970 h 2294130"/>
                  <a:gd name="connsiteX16" fmla="*/ 6399387 w 8642807"/>
                  <a:gd name="connsiteY16" fmla="*/ 405824 h 2294130"/>
                  <a:gd name="connsiteX17" fmla="*/ 6473815 w 8642807"/>
                  <a:gd name="connsiteY17" fmla="*/ 467398 h 2294130"/>
                  <a:gd name="connsiteX18" fmla="*/ 6671230 w 8642807"/>
                  <a:gd name="connsiteY18" fmla="*/ 388527 h 2294130"/>
                  <a:gd name="connsiteX19" fmla="*/ 7265226 w 8642807"/>
                  <a:gd name="connsiteY19" fmla="*/ 80024 h 2294130"/>
                  <a:gd name="connsiteX20" fmla="*/ 7660059 w 8642807"/>
                  <a:gd name="connsiteY20" fmla="*/ 20830 h 2294130"/>
                  <a:gd name="connsiteX21" fmla="*/ 7807486 w 8642807"/>
                  <a:gd name="connsiteY21" fmla="*/ 244114 h 2294130"/>
                  <a:gd name="connsiteX22" fmla="*/ 7926666 w 8642807"/>
                  <a:gd name="connsiteY22" fmla="*/ 603400 h 2294130"/>
                  <a:gd name="connsiteX23" fmla="*/ 8534468 w 8642807"/>
                  <a:gd name="connsiteY23" fmla="*/ 576738 h 2294130"/>
                  <a:gd name="connsiteX24" fmla="*/ 8636826 w 8642807"/>
                  <a:gd name="connsiteY24" fmla="*/ 698299 h 2294130"/>
                  <a:gd name="connsiteX25" fmla="*/ 8630003 w 8642807"/>
                  <a:gd name="connsiteY25" fmla="*/ 1598417 h 2294130"/>
                  <a:gd name="connsiteX26" fmla="*/ 8433537 w 8642807"/>
                  <a:gd name="connsiteY26" fmla="*/ 1709185 h 2294130"/>
                  <a:gd name="connsiteX27" fmla="*/ 8002523 w 8642807"/>
                  <a:gd name="connsiteY27" fmla="*/ 1692363 h 2294130"/>
                  <a:gd name="connsiteX28" fmla="*/ 7878105 w 8642807"/>
                  <a:gd name="connsiteY28" fmla="*/ 1818368 h 2294130"/>
                  <a:gd name="connsiteX29" fmla="*/ 7749722 w 8642807"/>
                  <a:gd name="connsiteY29" fmla="*/ 2232402 h 2294130"/>
                  <a:gd name="connsiteX30" fmla="*/ 7515805 w 8642807"/>
                  <a:gd name="connsiteY30" fmla="*/ 2274933 h 2294130"/>
                  <a:gd name="connsiteX31" fmla="*/ 6973545 w 8642807"/>
                  <a:gd name="connsiteY31" fmla="*/ 2062282 h 2294130"/>
                  <a:gd name="connsiteX32" fmla="*/ 6605056 w 8642807"/>
                  <a:gd name="connsiteY32" fmla="*/ 1827572 h 2294130"/>
                  <a:gd name="connsiteX33" fmla="*/ 6452549 w 8642807"/>
                  <a:gd name="connsiteY33" fmla="*/ 1828365 h 2294130"/>
                  <a:gd name="connsiteX34" fmla="*/ 6356856 w 8642807"/>
                  <a:gd name="connsiteY34" fmla="*/ 1924058 h 2294130"/>
                  <a:gd name="connsiteX35" fmla="*/ 5963452 w 8642807"/>
                  <a:gd name="connsiteY35" fmla="*/ 1817733 h 2294130"/>
                  <a:gd name="connsiteX36" fmla="*/ 5134112 w 8642807"/>
                  <a:gd name="connsiteY36" fmla="*/ 1711407 h 2294130"/>
                  <a:gd name="connsiteX37" fmla="*/ 4047211 w 8642807"/>
                  <a:gd name="connsiteY37" fmla="*/ 1637772 h 2294130"/>
                  <a:gd name="connsiteX38" fmla="*/ 3909146 w 8642807"/>
                  <a:gd name="connsiteY38" fmla="*/ 1881370 h 2294130"/>
                  <a:gd name="connsiteX39" fmla="*/ 3783777 w 8642807"/>
                  <a:gd name="connsiteY39" fmla="*/ 2200505 h 2294130"/>
                  <a:gd name="connsiteX40" fmla="*/ 3571126 w 8642807"/>
                  <a:gd name="connsiteY40" fmla="*/ 2274933 h 2294130"/>
                  <a:gd name="connsiteX41" fmla="*/ 3220252 w 8642807"/>
                  <a:gd name="connsiteY41" fmla="*/ 2157975 h 2294130"/>
                  <a:gd name="connsiteX42" fmla="*/ 2630065 w 8642807"/>
                  <a:gd name="connsiteY42" fmla="*/ 1842806 h 2294130"/>
                  <a:gd name="connsiteX43" fmla="*/ 2515487 w 8642807"/>
                  <a:gd name="connsiteY43" fmla="*/ 1839791 h 2294130"/>
                  <a:gd name="connsiteX44" fmla="*/ 2444075 w 8642807"/>
                  <a:gd name="connsiteY44" fmla="*/ 1892161 h 2294130"/>
                  <a:gd name="connsiteX45" fmla="*/ 2329497 w 8642807"/>
                  <a:gd name="connsiteY45" fmla="*/ 1913426 h 2294130"/>
                  <a:gd name="connsiteX46" fmla="*/ 2199526 w 8642807"/>
                  <a:gd name="connsiteY46" fmla="*/ 1860263 h 2294130"/>
                  <a:gd name="connsiteX47" fmla="*/ 1882137 w 8642807"/>
                  <a:gd name="connsiteY47" fmla="*/ 1794881 h 2294130"/>
                  <a:gd name="connsiteX48" fmla="*/ 705572 w 8642807"/>
                  <a:gd name="connsiteY48" fmla="*/ 1687921 h 2294130"/>
                  <a:gd name="connsiteX49" fmla="*/ 143476 w 8642807"/>
                  <a:gd name="connsiteY49" fmla="*/ 1647612 h 2294130"/>
                  <a:gd name="connsiteX50" fmla="*/ 30484 w 8642807"/>
                  <a:gd name="connsiteY50" fmla="*/ 1606669 h 2294130"/>
                  <a:gd name="connsiteX51" fmla="*/ 21597 w 8642807"/>
                  <a:gd name="connsiteY51" fmla="*/ 878259 h 2294130"/>
                  <a:gd name="connsiteX52" fmla="*/ 30484 w 8642807"/>
                  <a:gd name="connsiteY52" fmla="*/ 658784 h 2294130"/>
                  <a:gd name="connsiteX0" fmla="*/ 30484 w 8642807"/>
                  <a:gd name="connsiteY0" fmla="*/ 658784 h 2294130"/>
                  <a:gd name="connsiteX1" fmla="*/ 1136270 w 8642807"/>
                  <a:gd name="connsiteY1" fmla="*/ 584356 h 2294130"/>
                  <a:gd name="connsiteX2" fmla="*/ 1763591 w 8642807"/>
                  <a:gd name="connsiteY2" fmla="*/ 541826 h 2294130"/>
                  <a:gd name="connsiteX3" fmla="*/ 2167628 w 8642807"/>
                  <a:gd name="connsiteY3" fmla="*/ 446133 h 2294130"/>
                  <a:gd name="connsiteX4" fmla="*/ 2422810 w 8642807"/>
                  <a:gd name="connsiteY4" fmla="*/ 392970 h 2294130"/>
                  <a:gd name="connsiteX5" fmla="*/ 2550401 w 8642807"/>
                  <a:gd name="connsiteY5" fmla="*/ 499295 h 2294130"/>
                  <a:gd name="connsiteX6" fmla="*/ 2975703 w 8642807"/>
                  <a:gd name="connsiteY6" fmla="*/ 276012 h 2294130"/>
                  <a:gd name="connsiteX7" fmla="*/ 3401005 w 8642807"/>
                  <a:gd name="connsiteY7" fmla="*/ 42095 h 2294130"/>
                  <a:gd name="connsiteX8" fmla="*/ 3656187 w 8642807"/>
                  <a:gd name="connsiteY8" fmla="*/ 3374 h 2294130"/>
                  <a:gd name="connsiteX9" fmla="*/ 3815675 w 8642807"/>
                  <a:gd name="connsiteY9" fmla="*/ 84626 h 2294130"/>
                  <a:gd name="connsiteX10" fmla="*/ 3949455 w 8642807"/>
                  <a:gd name="connsiteY10" fmla="*/ 532145 h 2294130"/>
                  <a:gd name="connsiteX11" fmla="*/ 4210508 w 8642807"/>
                  <a:gd name="connsiteY11" fmla="*/ 638312 h 2294130"/>
                  <a:gd name="connsiteX12" fmla="*/ 4536309 w 8642807"/>
                  <a:gd name="connsiteY12" fmla="*/ 608635 h 2294130"/>
                  <a:gd name="connsiteX13" fmla="*/ 5389294 w 8642807"/>
                  <a:gd name="connsiteY13" fmla="*/ 573723 h 2294130"/>
                  <a:gd name="connsiteX14" fmla="*/ 5952819 w 8642807"/>
                  <a:gd name="connsiteY14" fmla="*/ 509928 h 2294130"/>
                  <a:gd name="connsiteX15" fmla="*/ 6271796 w 8642807"/>
                  <a:gd name="connsiteY15" fmla="*/ 392970 h 2294130"/>
                  <a:gd name="connsiteX16" fmla="*/ 6399387 w 8642807"/>
                  <a:gd name="connsiteY16" fmla="*/ 405824 h 2294130"/>
                  <a:gd name="connsiteX17" fmla="*/ 6473815 w 8642807"/>
                  <a:gd name="connsiteY17" fmla="*/ 467398 h 2294130"/>
                  <a:gd name="connsiteX18" fmla="*/ 6671230 w 8642807"/>
                  <a:gd name="connsiteY18" fmla="*/ 388527 h 2294130"/>
                  <a:gd name="connsiteX19" fmla="*/ 7265226 w 8642807"/>
                  <a:gd name="connsiteY19" fmla="*/ 80024 h 2294130"/>
                  <a:gd name="connsiteX20" fmla="*/ 7660059 w 8642807"/>
                  <a:gd name="connsiteY20" fmla="*/ 20830 h 2294130"/>
                  <a:gd name="connsiteX21" fmla="*/ 7807486 w 8642807"/>
                  <a:gd name="connsiteY21" fmla="*/ 244114 h 2294130"/>
                  <a:gd name="connsiteX22" fmla="*/ 7926666 w 8642807"/>
                  <a:gd name="connsiteY22" fmla="*/ 603400 h 2294130"/>
                  <a:gd name="connsiteX23" fmla="*/ 8534468 w 8642807"/>
                  <a:gd name="connsiteY23" fmla="*/ 576738 h 2294130"/>
                  <a:gd name="connsiteX24" fmla="*/ 8636826 w 8642807"/>
                  <a:gd name="connsiteY24" fmla="*/ 698299 h 2294130"/>
                  <a:gd name="connsiteX25" fmla="*/ 8630003 w 8642807"/>
                  <a:gd name="connsiteY25" fmla="*/ 1598417 h 2294130"/>
                  <a:gd name="connsiteX26" fmla="*/ 8433537 w 8642807"/>
                  <a:gd name="connsiteY26" fmla="*/ 1709185 h 2294130"/>
                  <a:gd name="connsiteX27" fmla="*/ 8002523 w 8642807"/>
                  <a:gd name="connsiteY27" fmla="*/ 1692363 h 2294130"/>
                  <a:gd name="connsiteX28" fmla="*/ 7878105 w 8642807"/>
                  <a:gd name="connsiteY28" fmla="*/ 1818368 h 2294130"/>
                  <a:gd name="connsiteX29" fmla="*/ 7749722 w 8642807"/>
                  <a:gd name="connsiteY29" fmla="*/ 2232402 h 2294130"/>
                  <a:gd name="connsiteX30" fmla="*/ 7515805 w 8642807"/>
                  <a:gd name="connsiteY30" fmla="*/ 2274933 h 2294130"/>
                  <a:gd name="connsiteX31" fmla="*/ 6973545 w 8642807"/>
                  <a:gd name="connsiteY31" fmla="*/ 2062282 h 2294130"/>
                  <a:gd name="connsiteX32" fmla="*/ 6605056 w 8642807"/>
                  <a:gd name="connsiteY32" fmla="*/ 1827572 h 2294130"/>
                  <a:gd name="connsiteX33" fmla="*/ 6452549 w 8642807"/>
                  <a:gd name="connsiteY33" fmla="*/ 1828365 h 2294130"/>
                  <a:gd name="connsiteX34" fmla="*/ 6356856 w 8642807"/>
                  <a:gd name="connsiteY34" fmla="*/ 1924058 h 2294130"/>
                  <a:gd name="connsiteX35" fmla="*/ 5963452 w 8642807"/>
                  <a:gd name="connsiteY35" fmla="*/ 1817733 h 2294130"/>
                  <a:gd name="connsiteX36" fmla="*/ 5134112 w 8642807"/>
                  <a:gd name="connsiteY36" fmla="*/ 1711407 h 2294130"/>
                  <a:gd name="connsiteX37" fmla="*/ 4047211 w 8642807"/>
                  <a:gd name="connsiteY37" fmla="*/ 1637772 h 2294130"/>
                  <a:gd name="connsiteX38" fmla="*/ 3909146 w 8642807"/>
                  <a:gd name="connsiteY38" fmla="*/ 1881370 h 2294130"/>
                  <a:gd name="connsiteX39" fmla="*/ 3783777 w 8642807"/>
                  <a:gd name="connsiteY39" fmla="*/ 2200505 h 2294130"/>
                  <a:gd name="connsiteX40" fmla="*/ 3571126 w 8642807"/>
                  <a:gd name="connsiteY40" fmla="*/ 2274933 h 2294130"/>
                  <a:gd name="connsiteX41" fmla="*/ 3220252 w 8642807"/>
                  <a:gd name="connsiteY41" fmla="*/ 2157975 h 2294130"/>
                  <a:gd name="connsiteX42" fmla="*/ 2630065 w 8642807"/>
                  <a:gd name="connsiteY42" fmla="*/ 1842806 h 2294130"/>
                  <a:gd name="connsiteX43" fmla="*/ 2515487 w 8642807"/>
                  <a:gd name="connsiteY43" fmla="*/ 1839791 h 2294130"/>
                  <a:gd name="connsiteX44" fmla="*/ 2444075 w 8642807"/>
                  <a:gd name="connsiteY44" fmla="*/ 1892161 h 2294130"/>
                  <a:gd name="connsiteX45" fmla="*/ 2329497 w 8642807"/>
                  <a:gd name="connsiteY45" fmla="*/ 1913426 h 2294130"/>
                  <a:gd name="connsiteX46" fmla="*/ 2199526 w 8642807"/>
                  <a:gd name="connsiteY46" fmla="*/ 1860263 h 2294130"/>
                  <a:gd name="connsiteX47" fmla="*/ 1882137 w 8642807"/>
                  <a:gd name="connsiteY47" fmla="*/ 1794881 h 2294130"/>
                  <a:gd name="connsiteX48" fmla="*/ 705572 w 8642807"/>
                  <a:gd name="connsiteY48" fmla="*/ 1687921 h 2294130"/>
                  <a:gd name="connsiteX49" fmla="*/ 143476 w 8642807"/>
                  <a:gd name="connsiteY49" fmla="*/ 1647612 h 2294130"/>
                  <a:gd name="connsiteX50" fmla="*/ 30484 w 8642807"/>
                  <a:gd name="connsiteY50" fmla="*/ 1606669 h 2294130"/>
                  <a:gd name="connsiteX51" fmla="*/ 21597 w 8642807"/>
                  <a:gd name="connsiteY51" fmla="*/ 878259 h 2294130"/>
                  <a:gd name="connsiteX52" fmla="*/ 30484 w 8642807"/>
                  <a:gd name="connsiteY52" fmla="*/ 658784 h 2294130"/>
                  <a:gd name="connsiteX0" fmla="*/ 30484 w 8642807"/>
                  <a:gd name="connsiteY0" fmla="*/ 658784 h 2294130"/>
                  <a:gd name="connsiteX1" fmla="*/ 1136270 w 8642807"/>
                  <a:gd name="connsiteY1" fmla="*/ 584356 h 2294130"/>
                  <a:gd name="connsiteX2" fmla="*/ 1763591 w 8642807"/>
                  <a:gd name="connsiteY2" fmla="*/ 541826 h 2294130"/>
                  <a:gd name="connsiteX3" fmla="*/ 2167628 w 8642807"/>
                  <a:gd name="connsiteY3" fmla="*/ 446133 h 2294130"/>
                  <a:gd name="connsiteX4" fmla="*/ 2422810 w 8642807"/>
                  <a:gd name="connsiteY4" fmla="*/ 392970 h 2294130"/>
                  <a:gd name="connsiteX5" fmla="*/ 2550401 w 8642807"/>
                  <a:gd name="connsiteY5" fmla="*/ 499295 h 2294130"/>
                  <a:gd name="connsiteX6" fmla="*/ 2975703 w 8642807"/>
                  <a:gd name="connsiteY6" fmla="*/ 276012 h 2294130"/>
                  <a:gd name="connsiteX7" fmla="*/ 3401005 w 8642807"/>
                  <a:gd name="connsiteY7" fmla="*/ 42095 h 2294130"/>
                  <a:gd name="connsiteX8" fmla="*/ 3656187 w 8642807"/>
                  <a:gd name="connsiteY8" fmla="*/ 3374 h 2294130"/>
                  <a:gd name="connsiteX9" fmla="*/ 3815675 w 8642807"/>
                  <a:gd name="connsiteY9" fmla="*/ 84626 h 2294130"/>
                  <a:gd name="connsiteX10" fmla="*/ 3949455 w 8642807"/>
                  <a:gd name="connsiteY10" fmla="*/ 532145 h 2294130"/>
                  <a:gd name="connsiteX11" fmla="*/ 4210508 w 8642807"/>
                  <a:gd name="connsiteY11" fmla="*/ 638312 h 2294130"/>
                  <a:gd name="connsiteX12" fmla="*/ 4536309 w 8642807"/>
                  <a:gd name="connsiteY12" fmla="*/ 608635 h 2294130"/>
                  <a:gd name="connsiteX13" fmla="*/ 5389294 w 8642807"/>
                  <a:gd name="connsiteY13" fmla="*/ 573723 h 2294130"/>
                  <a:gd name="connsiteX14" fmla="*/ 5952819 w 8642807"/>
                  <a:gd name="connsiteY14" fmla="*/ 509928 h 2294130"/>
                  <a:gd name="connsiteX15" fmla="*/ 6271796 w 8642807"/>
                  <a:gd name="connsiteY15" fmla="*/ 392970 h 2294130"/>
                  <a:gd name="connsiteX16" fmla="*/ 6399387 w 8642807"/>
                  <a:gd name="connsiteY16" fmla="*/ 405824 h 2294130"/>
                  <a:gd name="connsiteX17" fmla="*/ 6473815 w 8642807"/>
                  <a:gd name="connsiteY17" fmla="*/ 467398 h 2294130"/>
                  <a:gd name="connsiteX18" fmla="*/ 6671230 w 8642807"/>
                  <a:gd name="connsiteY18" fmla="*/ 388527 h 2294130"/>
                  <a:gd name="connsiteX19" fmla="*/ 7265226 w 8642807"/>
                  <a:gd name="connsiteY19" fmla="*/ 80024 h 2294130"/>
                  <a:gd name="connsiteX20" fmla="*/ 7660059 w 8642807"/>
                  <a:gd name="connsiteY20" fmla="*/ 20830 h 2294130"/>
                  <a:gd name="connsiteX21" fmla="*/ 7807486 w 8642807"/>
                  <a:gd name="connsiteY21" fmla="*/ 244114 h 2294130"/>
                  <a:gd name="connsiteX22" fmla="*/ 7926666 w 8642807"/>
                  <a:gd name="connsiteY22" fmla="*/ 603400 h 2294130"/>
                  <a:gd name="connsiteX23" fmla="*/ 8534468 w 8642807"/>
                  <a:gd name="connsiteY23" fmla="*/ 576738 h 2294130"/>
                  <a:gd name="connsiteX24" fmla="*/ 8636826 w 8642807"/>
                  <a:gd name="connsiteY24" fmla="*/ 698299 h 2294130"/>
                  <a:gd name="connsiteX25" fmla="*/ 8630003 w 8642807"/>
                  <a:gd name="connsiteY25" fmla="*/ 1598417 h 2294130"/>
                  <a:gd name="connsiteX26" fmla="*/ 8433537 w 8642807"/>
                  <a:gd name="connsiteY26" fmla="*/ 1709185 h 2294130"/>
                  <a:gd name="connsiteX27" fmla="*/ 8002523 w 8642807"/>
                  <a:gd name="connsiteY27" fmla="*/ 1692363 h 2294130"/>
                  <a:gd name="connsiteX28" fmla="*/ 7878105 w 8642807"/>
                  <a:gd name="connsiteY28" fmla="*/ 1818368 h 2294130"/>
                  <a:gd name="connsiteX29" fmla="*/ 7749722 w 8642807"/>
                  <a:gd name="connsiteY29" fmla="*/ 2232402 h 2294130"/>
                  <a:gd name="connsiteX30" fmla="*/ 7515805 w 8642807"/>
                  <a:gd name="connsiteY30" fmla="*/ 2274933 h 2294130"/>
                  <a:gd name="connsiteX31" fmla="*/ 6973545 w 8642807"/>
                  <a:gd name="connsiteY31" fmla="*/ 2062282 h 2294130"/>
                  <a:gd name="connsiteX32" fmla="*/ 6605056 w 8642807"/>
                  <a:gd name="connsiteY32" fmla="*/ 1827572 h 2294130"/>
                  <a:gd name="connsiteX33" fmla="*/ 6452549 w 8642807"/>
                  <a:gd name="connsiteY33" fmla="*/ 1828365 h 2294130"/>
                  <a:gd name="connsiteX34" fmla="*/ 6356856 w 8642807"/>
                  <a:gd name="connsiteY34" fmla="*/ 1924058 h 2294130"/>
                  <a:gd name="connsiteX35" fmla="*/ 5963452 w 8642807"/>
                  <a:gd name="connsiteY35" fmla="*/ 1817733 h 2294130"/>
                  <a:gd name="connsiteX36" fmla="*/ 5134112 w 8642807"/>
                  <a:gd name="connsiteY36" fmla="*/ 1711407 h 2294130"/>
                  <a:gd name="connsiteX37" fmla="*/ 4047211 w 8642807"/>
                  <a:gd name="connsiteY37" fmla="*/ 1637772 h 2294130"/>
                  <a:gd name="connsiteX38" fmla="*/ 3909146 w 8642807"/>
                  <a:gd name="connsiteY38" fmla="*/ 1881370 h 2294130"/>
                  <a:gd name="connsiteX39" fmla="*/ 3783777 w 8642807"/>
                  <a:gd name="connsiteY39" fmla="*/ 2200505 h 2294130"/>
                  <a:gd name="connsiteX40" fmla="*/ 3571126 w 8642807"/>
                  <a:gd name="connsiteY40" fmla="*/ 2274933 h 2294130"/>
                  <a:gd name="connsiteX41" fmla="*/ 3220252 w 8642807"/>
                  <a:gd name="connsiteY41" fmla="*/ 2157975 h 2294130"/>
                  <a:gd name="connsiteX42" fmla="*/ 2630065 w 8642807"/>
                  <a:gd name="connsiteY42" fmla="*/ 1842806 h 2294130"/>
                  <a:gd name="connsiteX43" fmla="*/ 2515487 w 8642807"/>
                  <a:gd name="connsiteY43" fmla="*/ 1839791 h 2294130"/>
                  <a:gd name="connsiteX44" fmla="*/ 2444075 w 8642807"/>
                  <a:gd name="connsiteY44" fmla="*/ 1892161 h 2294130"/>
                  <a:gd name="connsiteX45" fmla="*/ 2329497 w 8642807"/>
                  <a:gd name="connsiteY45" fmla="*/ 1913426 h 2294130"/>
                  <a:gd name="connsiteX46" fmla="*/ 2199526 w 8642807"/>
                  <a:gd name="connsiteY46" fmla="*/ 1860263 h 2294130"/>
                  <a:gd name="connsiteX47" fmla="*/ 1882137 w 8642807"/>
                  <a:gd name="connsiteY47" fmla="*/ 1794881 h 2294130"/>
                  <a:gd name="connsiteX48" fmla="*/ 705572 w 8642807"/>
                  <a:gd name="connsiteY48" fmla="*/ 1687921 h 2294130"/>
                  <a:gd name="connsiteX49" fmla="*/ 143476 w 8642807"/>
                  <a:gd name="connsiteY49" fmla="*/ 1647612 h 2294130"/>
                  <a:gd name="connsiteX50" fmla="*/ 30484 w 8642807"/>
                  <a:gd name="connsiteY50" fmla="*/ 1606669 h 2294130"/>
                  <a:gd name="connsiteX51" fmla="*/ 21597 w 8642807"/>
                  <a:gd name="connsiteY51" fmla="*/ 878259 h 2294130"/>
                  <a:gd name="connsiteX52" fmla="*/ 30484 w 8642807"/>
                  <a:gd name="connsiteY52" fmla="*/ 658784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32007 w 8624413"/>
                  <a:gd name="connsiteY5" fmla="*/ 499295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4192114 w 8624413"/>
                  <a:gd name="connsiteY11" fmla="*/ 638312 h 2294130"/>
                  <a:gd name="connsiteX12" fmla="*/ 4517915 w 8624413"/>
                  <a:gd name="connsiteY12" fmla="*/ 608635 h 2294130"/>
                  <a:gd name="connsiteX13" fmla="*/ 5370900 w 8624413"/>
                  <a:gd name="connsiteY13" fmla="*/ 573723 h 2294130"/>
                  <a:gd name="connsiteX14" fmla="*/ 5934425 w 8624413"/>
                  <a:gd name="connsiteY14" fmla="*/ 509928 h 2294130"/>
                  <a:gd name="connsiteX15" fmla="*/ 6253402 w 8624413"/>
                  <a:gd name="connsiteY15" fmla="*/ 392970 h 2294130"/>
                  <a:gd name="connsiteX16" fmla="*/ 6380993 w 8624413"/>
                  <a:gd name="connsiteY16" fmla="*/ 405824 h 2294130"/>
                  <a:gd name="connsiteX17" fmla="*/ 6455421 w 8624413"/>
                  <a:gd name="connsiteY17" fmla="*/ 467398 h 2294130"/>
                  <a:gd name="connsiteX18" fmla="*/ 6652836 w 8624413"/>
                  <a:gd name="connsiteY18" fmla="*/ 388527 h 2294130"/>
                  <a:gd name="connsiteX19" fmla="*/ 7246832 w 8624413"/>
                  <a:gd name="connsiteY19" fmla="*/ 80024 h 2294130"/>
                  <a:gd name="connsiteX20" fmla="*/ 7641665 w 8624413"/>
                  <a:gd name="connsiteY20" fmla="*/ 20830 h 2294130"/>
                  <a:gd name="connsiteX21" fmla="*/ 7789092 w 8624413"/>
                  <a:gd name="connsiteY21" fmla="*/ 244114 h 2294130"/>
                  <a:gd name="connsiteX22" fmla="*/ 7908272 w 8624413"/>
                  <a:gd name="connsiteY22" fmla="*/ 603400 h 2294130"/>
                  <a:gd name="connsiteX23" fmla="*/ 8516074 w 8624413"/>
                  <a:gd name="connsiteY23" fmla="*/ 576738 h 2294130"/>
                  <a:gd name="connsiteX24" fmla="*/ 8618432 w 8624413"/>
                  <a:gd name="connsiteY24" fmla="*/ 698299 h 2294130"/>
                  <a:gd name="connsiteX25" fmla="*/ 8611609 w 8624413"/>
                  <a:gd name="connsiteY25" fmla="*/ 1598417 h 2294130"/>
                  <a:gd name="connsiteX26" fmla="*/ 8415143 w 8624413"/>
                  <a:gd name="connsiteY26" fmla="*/ 1709185 h 2294130"/>
                  <a:gd name="connsiteX27" fmla="*/ 7984129 w 8624413"/>
                  <a:gd name="connsiteY27" fmla="*/ 1692363 h 2294130"/>
                  <a:gd name="connsiteX28" fmla="*/ 7859711 w 8624413"/>
                  <a:gd name="connsiteY28" fmla="*/ 1818368 h 2294130"/>
                  <a:gd name="connsiteX29" fmla="*/ 7731328 w 8624413"/>
                  <a:gd name="connsiteY29" fmla="*/ 2232402 h 2294130"/>
                  <a:gd name="connsiteX30" fmla="*/ 7497411 w 8624413"/>
                  <a:gd name="connsiteY30" fmla="*/ 2274933 h 2294130"/>
                  <a:gd name="connsiteX31" fmla="*/ 6955151 w 8624413"/>
                  <a:gd name="connsiteY31" fmla="*/ 2062282 h 2294130"/>
                  <a:gd name="connsiteX32" fmla="*/ 6586662 w 8624413"/>
                  <a:gd name="connsiteY32" fmla="*/ 1827572 h 2294130"/>
                  <a:gd name="connsiteX33" fmla="*/ 6434155 w 8624413"/>
                  <a:gd name="connsiteY33" fmla="*/ 1828365 h 2294130"/>
                  <a:gd name="connsiteX34" fmla="*/ 6338462 w 8624413"/>
                  <a:gd name="connsiteY34" fmla="*/ 1924058 h 2294130"/>
                  <a:gd name="connsiteX35" fmla="*/ 5945058 w 8624413"/>
                  <a:gd name="connsiteY35" fmla="*/ 1817733 h 2294130"/>
                  <a:gd name="connsiteX36" fmla="*/ 5115718 w 8624413"/>
                  <a:gd name="connsiteY36" fmla="*/ 1711407 h 2294130"/>
                  <a:gd name="connsiteX37" fmla="*/ 4028817 w 8624413"/>
                  <a:gd name="connsiteY37" fmla="*/ 1637772 h 2294130"/>
                  <a:gd name="connsiteX38" fmla="*/ 3890752 w 8624413"/>
                  <a:gd name="connsiteY38" fmla="*/ 1881370 h 2294130"/>
                  <a:gd name="connsiteX39" fmla="*/ 3765383 w 8624413"/>
                  <a:gd name="connsiteY39" fmla="*/ 2200505 h 2294130"/>
                  <a:gd name="connsiteX40" fmla="*/ 3552732 w 8624413"/>
                  <a:gd name="connsiteY40" fmla="*/ 2274933 h 2294130"/>
                  <a:gd name="connsiteX41" fmla="*/ 3201858 w 8624413"/>
                  <a:gd name="connsiteY41" fmla="*/ 2157975 h 2294130"/>
                  <a:gd name="connsiteX42" fmla="*/ 2611671 w 8624413"/>
                  <a:gd name="connsiteY42" fmla="*/ 1842806 h 2294130"/>
                  <a:gd name="connsiteX43" fmla="*/ 2497093 w 8624413"/>
                  <a:gd name="connsiteY43" fmla="*/ 1839791 h 2294130"/>
                  <a:gd name="connsiteX44" fmla="*/ 2425681 w 8624413"/>
                  <a:gd name="connsiteY44" fmla="*/ 1892161 h 2294130"/>
                  <a:gd name="connsiteX45" fmla="*/ 2311103 w 8624413"/>
                  <a:gd name="connsiteY45" fmla="*/ 1913426 h 2294130"/>
                  <a:gd name="connsiteX46" fmla="*/ 2181132 w 8624413"/>
                  <a:gd name="connsiteY46" fmla="*/ 1860263 h 2294130"/>
                  <a:gd name="connsiteX47" fmla="*/ 1863743 w 8624413"/>
                  <a:gd name="connsiteY47" fmla="*/ 1794881 h 2294130"/>
                  <a:gd name="connsiteX48" fmla="*/ 687178 w 8624413"/>
                  <a:gd name="connsiteY48" fmla="*/ 1687921 h 2294130"/>
                  <a:gd name="connsiteX49" fmla="*/ 125082 w 8624413"/>
                  <a:gd name="connsiteY49" fmla="*/ 1647612 h 2294130"/>
                  <a:gd name="connsiteX50" fmla="*/ 12090 w 8624413"/>
                  <a:gd name="connsiteY50" fmla="*/ 1606669 h 2294130"/>
                  <a:gd name="connsiteX51" fmla="*/ 3203 w 8624413"/>
                  <a:gd name="connsiteY51" fmla="*/ 878259 h 2294130"/>
                  <a:gd name="connsiteX52" fmla="*/ 59798 w 8624413"/>
                  <a:gd name="connsiteY52" fmla="*/ 642882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51057 w 8624413"/>
                  <a:gd name="connsiteY5" fmla="*/ 487389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4192114 w 8624413"/>
                  <a:gd name="connsiteY11" fmla="*/ 638312 h 2294130"/>
                  <a:gd name="connsiteX12" fmla="*/ 4517915 w 8624413"/>
                  <a:gd name="connsiteY12" fmla="*/ 608635 h 2294130"/>
                  <a:gd name="connsiteX13" fmla="*/ 5370900 w 8624413"/>
                  <a:gd name="connsiteY13" fmla="*/ 573723 h 2294130"/>
                  <a:gd name="connsiteX14" fmla="*/ 5934425 w 8624413"/>
                  <a:gd name="connsiteY14" fmla="*/ 509928 h 2294130"/>
                  <a:gd name="connsiteX15" fmla="*/ 6253402 w 8624413"/>
                  <a:gd name="connsiteY15" fmla="*/ 392970 h 2294130"/>
                  <a:gd name="connsiteX16" fmla="*/ 6380993 w 8624413"/>
                  <a:gd name="connsiteY16" fmla="*/ 405824 h 2294130"/>
                  <a:gd name="connsiteX17" fmla="*/ 6455421 w 8624413"/>
                  <a:gd name="connsiteY17" fmla="*/ 467398 h 2294130"/>
                  <a:gd name="connsiteX18" fmla="*/ 6652836 w 8624413"/>
                  <a:gd name="connsiteY18" fmla="*/ 388527 h 2294130"/>
                  <a:gd name="connsiteX19" fmla="*/ 7246832 w 8624413"/>
                  <a:gd name="connsiteY19" fmla="*/ 80024 h 2294130"/>
                  <a:gd name="connsiteX20" fmla="*/ 7641665 w 8624413"/>
                  <a:gd name="connsiteY20" fmla="*/ 20830 h 2294130"/>
                  <a:gd name="connsiteX21" fmla="*/ 7789092 w 8624413"/>
                  <a:gd name="connsiteY21" fmla="*/ 244114 h 2294130"/>
                  <a:gd name="connsiteX22" fmla="*/ 7908272 w 8624413"/>
                  <a:gd name="connsiteY22" fmla="*/ 603400 h 2294130"/>
                  <a:gd name="connsiteX23" fmla="*/ 8516074 w 8624413"/>
                  <a:gd name="connsiteY23" fmla="*/ 576738 h 2294130"/>
                  <a:gd name="connsiteX24" fmla="*/ 8618432 w 8624413"/>
                  <a:gd name="connsiteY24" fmla="*/ 698299 h 2294130"/>
                  <a:gd name="connsiteX25" fmla="*/ 8611609 w 8624413"/>
                  <a:gd name="connsiteY25" fmla="*/ 1598417 h 2294130"/>
                  <a:gd name="connsiteX26" fmla="*/ 8415143 w 8624413"/>
                  <a:gd name="connsiteY26" fmla="*/ 1709185 h 2294130"/>
                  <a:gd name="connsiteX27" fmla="*/ 7984129 w 8624413"/>
                  <a:gd name="connsiteY27" fmla="*/ 1692363 h 2294130"/>
                  <a:gd name="connsiteX28" fmla="*/ 7859711 w 8624413"/>
                  <a:gd name="connsiteY28" fmla="*/ 1818368 h 2294130"/>
                  <a:gd name="connsiteX29" fmla="*/ 7731328 w 8624413"/>
                  <a:gd name="connsiteY29" fmla="*/ 2232402 h 2294130"/>
                  <a:gd name="connsiteX30" fmla="*/ 7497411 w 8624413"/>
                  <a:gd name="connsiteY30" fmla="*/ 2274933 h 2294130"/>
                  <a:gd name="connsiteX31" fmla="*/ 6955151 w 8624413"/>
                  <a:gd name="connsiteY31" fmla="*/ 2062282 h 2294130"/>
                  <a:gd name="connsiteX32" fmla="*/ 6586662 w 8624413"/>
                  <a:gd name="connsiteY32" fmla="*/ 1827572 h 2294130"/>
                  <a:gd name="connsiteX33" fmla="*/ 6434155 w 8624413"/>
                  <a:gd name="connsiteY33" fmla="*/ 1828365 h 2294130"/>
                  <a:gd name="connsiteX34" fmla="*/ 6338462 w 8624413"/>
                  <a:gd name="connsiteY34" fmla="*/ 1924058 h 2294130"/>
                  <a:gd name="connsiteX35" fmla="*/ 5945058 w 8624413"/>
                  <a:gd name="connsiteY35" fmla="*/ 1817733 h 2294130"/>
                  <a:gd name="connsiteX36" fmla="*/ 5115718 w 8624413"/>
                  <a:gd name="connsiteY36" fmla="*/ 1711407 h 2294130"/>
                  <a:gd name="connsiteX37" fmla="*/ 4028817 w 8624413"/>
                  <a:gd name="connsiteY37" fmla="*/ 1637772 h 2294130"/>
                  <a:gd name="connsiteX38" fmla="*/ 3890752 w 8624413"/>
                  <a:gd name="connsiteY38" fmla="*/ 1881370 h 2294130"/>
                  <a:gd name="connsiteX39" fmla="*/ 3765383 w 8624413"/>
                  <a:gd name="connsiteY39" fmla="*/ 2200505 h 2294130"/>
                  <a:gd name="connsiteX40" fmla="*/ 3552732 w 8624413"/>
                  <a:gd name="connsiteY40" fmla="*/ 2274933 h 2294130"/>
                  <a:gd name="connsiteX41" fmla="*/ 3201858 w 8624413"/>
                  <a:gd name="connsiteY41" fmla="*/ 2157975 h 2294130"/>
                  <a:gd name="connsiteX42" fmla="*/ 2611671 w 8624413"/>
                  <a:gd name="connsiteY42" fmla="*/ 1842806 h 2294130"/>
                  <a:gd name="connsiteX43" fmla="*/ 2497093 w 8624413"/>
                  <a:gd name="connsiteY43" fmla="*/ 1839791 h 2294130"/>
                  <a:gd name="connsiteX44" fmla="*/ 2425681 w 8624413"/>
                  <a:gd name="connsiteY44" fmla="*/ 1892161 h 2294130"/>
                  <a:gd name="connsiteX45" fmla="*/ 2311103 w 8624413"/>
                  <a:gd name="connsiteY45" fmla="*/ 1913426 h 2294130"/>
                  <a:gd name="connsiteX46" fmla="*/ 2181132 w 8624413"/>
                  <a:gd name="connsiteY46" fmla="*/ 1860263 h 2294130"/>
                  <a:gd name="connsiteX47" fmla="*/ 1863743 w 8624413"/>
                  <a:gd name="connsiteY47" fmla="*/ 1794881 h 2294130"/>
                  <a:gd name="connsiteX48" fmla="*/ 687178 w 8624413"/>
                  <a:gd name="connsiteY48" fmla="*/ 1687921 h 2294130"/>
                  <a:gd name="connsiteX49" fmla="*/ 125082 w 8624413"/>
                  <a:gd name="connsiteY49" fmla="*/ 1647612 h 2294130"/>
                  <a:gd name="connsiteX50" fmla="*/ 12090 w 8624413"/>
                  <a:gd name="connsiteY50" fmla="*/ 1606669 h 2294130"/>
                  <a:gd name="connsiteX51" fmla="*/ 3203 w 8624413"/>
                  <a:gd name="connsiteY51" fmla="*/ 878259 h 2294130"/>
                  <a:gd name="connsiteX52" fmla="*/ 59798 w 8624413"/>
                  <a:gd name="connsiteY52" fmla="*/ 642882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51057 w 8624413"/>
                  <a:gd name="connsiteY5" fmla="*/ 487389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4158776 w 8624413"/>
                  <a:gd name="connsiteY11" fmla="*/ 633550 h 2294130"/>
                  <a:gd name="connsiteX12" fmla="*/ 4517915 w 8624413"/>
                  <a:gd name="connsiteY12" fmla="*/ 608635 h 2294130"/>
                  <a:gd name="connsiteX13" fmla="*/ 5370900 w 8624413"/>
                  <a:gd name="connsiteY13" fmla="*/ 573723 h 2294130"/>
                  <a:gd name="connsiteX14" fmla="*/ 5934425 w 8624413"/>
                  <a:gd name="connsiteY14" fmla="*/ 509928 h 2294130"/>
                  <a:gd name="connsiteX15" fmla="*/ 6253402 w 8624413"/>
                  <a:gd name="connsiteY15" fmla="*/ 392970 h 2294130"/>
                  <a:gd name="connsiteX16" fmla="*/ 6380993 w 8624413"/>
                  <a:gd name="connsiteY16" fmla="*/ 405824 h 2294130"/>
                  <a:gd name="connsiteX17" fmla="*/ 6455421 w 8624413"/>
                  <a:gd name="connsiteY17" fmla="*/ 467398 h 2294130"/>
                  <a:gd name="connsiteX18" fmla="*/ 6652836 w 8624413"/>
                  <a:gd name="connsiteY18" fmla="*/ 388527 h 2294130"/>
                  <a:gd name="connsiteX19" fmla="*/ 7246832 w 8624413"/>
                  <a:gd name="connsiteY19" fmla="*/ 80024 h 2294130"/>
                  <a:gd name="connsiteX20" fmla="*/ 7641665 w 8624413"/>
                  <a:gd name="connsiteY20" fmla="*/ 20830 h 2294130"/>
                  <a:gd name="connsiteX21" fmla="*/ 7789092 w 8624413"/>
                  <a:gd name="connsiteY21" fmla="*/ 244114 h 2294130"/>
                  <a:gd name="connsiteX22" fmla="*/ 7908272 w 8624413"/>
                  <a:gd name="connsiteY22" fmla="*/ 603400 h 2294130"/>
                  <a:gd name="connsiteX23" fmla="*/ 8516074 w 8624413"/>
                  <a:gd name="connsiteY23" fmla="*/ 576738 h 2294130"/>
                  <a:gd name="connsiteX24" fmla="*/ 8618432 w 8624413"/>
                  <a:gd name="connsiteY24" fmla="*/ 698299 h 2294130"/>
                  <a:gd name="connsiteX25" fmla="*/ 8611609 w 8624413"/>
                  <a:gd name="connsiteY25" fmla="*/ 1598417 h 2294130"/>
                  <a:gd name="connsiteX26" fmla="*/ 8415143 w 8624413"/>
                  <a:gd name="connsiteY26" fmla="*/ 1709185 h 2294130"/>
                  <a:gd name="connsiteX27" fmla="*/ 7984129 w 8624413"/>
                  <a:gd name="connsiteY27" fmla="*/ 1692363 h 2294130"/>
                  <a:gd name="connsiteX28" fmla="*/ 7859711 w 8624413"/>
                  <a:gd name="connsiteY28" fmla="*/ 1818368 h 2294130"/>
                  <a:gd name="connsiteX29" fmla="*/ 7731328 w 8624413"/>
                  <a:gd name="connsiteY29" fmla="*/ 2232402 h 2294130"/>
                  <a:gd name="connsiteX30" fmla="*/ 7497411 w 8624413"/>
                  <a:gd name="connsiteY30" fmla="*/ 2274933 h 2294130"/>
                  <a:gd name="connsiteX31" fmla="*/ 6955151 w 8624413"/>
                  <a:gd name="connsiteY31" fmla="*/ 2062282 h 2294130"/>
                  <a:gd name="connsiteX32" fmla="*/ 6586662 w 8624413"/>
                  <a:gd name="connsiteY32" fmla="*/ 1827572 h 2294130"/>
                  <a:gd name="connsiteX33" fmla="*/ 6434155 w 8624413"/>
                  <a:gd name="connsiteY33" fmla="*/ 1828365 h 2294130"/>
                  <a:gd name="connsiteX34" fmla="*/ 6338462 w 8624413"/>
                  <a:gd name="connsiteY34" fmla="*/ 1924058 h 2294130"/>
                  <a:gd name="connsiteX35" fmla="*/ 5945058 w 8624413"/>
                  <a:gd name="connsiteY35" fmla="*/ 1817733 h 2294130"/>
                  <a:gd name="connsiteX36" fmla="*/ 5115718 w 8624413"/>
                  <a:gd name="connsiteY36" fmla="*/ 1711407 h 2294130"/>
                  <a:gd name="connsiteX37" fmla="*/ 4028817 w 8624413"/>
                  <a:gd name="connsiteY37" fmla="*/ 1637772 h 2294130"/>
                  <a:gd name="connsiteX38" fmla="*/ 3890752 w 8624413"/>
                  <a:gd name="connsiteY38" fmla="*/ 1881370 h 2294130"/>
                  <a:gd name="connsiteX39" fmla="*/ 3765383 w 8624413"/>
                  <a:gd name="connsiteY39" fmla="*/ 2200505 h 2294130"/>
                  <a:gd name="connsiteX40" fmla="*/ 3552732 w 8624413"/>
                  <a:gd name="connsiteY40" fmla="*/ 2274933 h 2294130"/>
                  <a:gd name="connsiteX41" fmla="*/ 3201858 w 8624413"/>
                  <a:gd name="connsiteY41" fmla="*/ 2157975 h 2294130"/>
                  <a:gd name="connsiteX42" fmla="*/ 2611671 w 8624413"/>
                  <a:gd name="connsiteY42" fmla="*/ 1842806 h 2294130"/>
                  <a:gd name="connsiteX43" fmla="*/ 2497093 w 8624413"/>
                  <a:gd name="connsiteY43" fmla="*/ 1839791 h 2294130"/>
                  <a:gd name="connsiteX44" fmla="*/ 2425681 w 8624413"/>
                  <a:gd name="connsiteY44" fmla="*/ 1892161 h 2294130"/>
                  <a:gd name="connsiteX45" fmla="*/ 2311103 w 8624413"/>
                  <a:gd name="connsiteY45" fmla="*/ 1913426 h 2294130"/>
                  <a:gd name="connsiteX46" fmla="*/ 2181132 w 8624413"/>
                  <a:gd name="connsiteY46" fmla="*/ 1860263 h 2294130"/>
                  <a:gd name="connsiteX47" fmla="*/ 1863743 w 8624413"/>
                  <a:gd name="connsiteY47" fmla="*/ 1794881 h 2294130"/>
                  <a:gd name="connsiteX48" fmla="*/ 687178 w 8624413"/>
                  <a:gd name="connsiteY48" fmla="*/ 1687921 h 2294130"/>
                  <a:gd name="connsiteX49" fmla="*/ 125082 w 8624413"/>
                  <a:gd name="connsiteY49" fmla="*/ 1647612 h 2294130"/>
                  <a:gd name="connsiteX50" fmla="*/ 12090 w 8624413"/>
                  <a:gd name="connsiteY50" fmla="*/ 1606669 h 2294130"/>
                  <a:gd name="connsiteX51" fmla="*/ 3203 w 8624413"/>
                  <a:gd name="connsiteY51" fmla="*/ 878259 h 2294130"/>
                  <a:gd name="connsiteX52" fmla="*/ 59798 w 8624413"/>
                  <a:gd name="connsiteY52" fmla="*/ 642882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51057 w 8624413"/>
                  <a:gd name="connsiteY5" fmla="*/ 487389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3959207 w 8624413"/>
                  <a:gd name="connsiteY11" fmla="*/ 628548 h 2294130"/>
                  <a:gd name="connsiteX12" fmla="*/ 4158776 w 8624413"/>
                  <a:gd name="connsiteY12" fmla="*/ 633550 h 2294130"/>
                  <a:gd name="connsiteX13" fmla="*/ 4517915 w 8624413"/>
                  <a:gd name="connsiteY13" fmla="*/ 608635 h 2294130"/>
                  <a:gd name="connsiteX14" fmla="*/ 5370900 w 8624413"/>
                  <a:gd name="connsiteY14" fmla="*/ 573723 h 2294130"/>
                  <a:gd name="connsiteX15" fmla="*/ 5934425 w 8624413"/>
                  <a:gd name="connsiteY15" fmla="*/ 509928 h 2294130"/>
                  <a:gd name="connsiteX16" fmla="*/ 6253402 w 8624413"/>
                  <a:gd name="connsiteY16" fmla="*/ 392970 h 2294130"/>
                  <a:gd name="connsiteX17" fmla="*/ 6380993 w 8624413"/>
                  <a:gd name="connsiteY17" fmla="*/ 405824 h 2294130"/>
                  <a:gd name="connsiteX18" fmla="*/ 6455421 w 8624413"/>
                  <a:gd name="connsiteY18" fmla="*/ 467398 h 2294130"/>
                  <a:gd name="connsiteX19" fmla="*/ 6652836 w 8624413"/>
                  <a:gd name="connsiteY19" fmla="*/ 388527 h 2294130"/>
                  <a:gd name="connsiteX20" fmla="*/ 7246832 w 8624413"/>
                  <a:gd name="connsiteY20" fmla="*/ 80024 h 2294130"/>
                  <a:gd name="connsiteX21" fmla="*/ 7641665 w 8624413"/>
                  <a:gd name="connsiteY21" fmla="*/ 20830 h 2294130"/>
                  <a:gd name="connsiteX22" fmla="*/ 7789092 w 8624413"/>
                  <a:gd name="connsiteY22" fmla="*/ 244114 h 2294130"/>
                  <a:gd name="connsiteX23" fmla="*/ 7908272 w 8624413"/>
                  <a:gd name="connsiteY23" fmla="*/ 603400 h 2294130"/>
                  <a:gd name="connsiteX24" fmla="*/ 8516074 w 8624413"/>
                  <a:gd name="connsiteY24" fmla="*/ 576738 h 2294130"/>
                  <a:gd name="connsiteX25" fmla="*/ 8618432 w 8624413"/>
                  <a:gd name="connsiteY25" fmla="*/ 698299 h 2294130"/>
                  <a:gd name="connsiteX26" fmla="*/ 8611609 w 8624413"/>
                  <a:gd name="connsiteY26" fmla="*/ 1598417 h 2294130"/>
                  <a:gd name="connsiteX27" fmla="*/ 8415143 w 8624413"/>
                  <a:gd name="connsiteY27" fmla="*/ 1709185 h 2294130"/>
                  <a:gd name="connsiteX28" fmla="*/ 7984129 w 8624413"/>
                  <a:gd name="connsiteY28" fmla="*/ 1692363 h 2294130"/>
                  <a:gd name="connsiteX29" fmla="*/ 7859711 w 8624413"/>
                  <a:gd name="connsiteY29" fmla="*/ 1818368 h 2294130"/>
                  <a:gd name="connsiteX30" fmla="*/ 7731328 w 8624413"/>
                  <a:gd name="connsiteY30" fmla="*/ 2232402 h 2294130"/>
                  <a:gd name="connsiteX31" fmla="*/ 7497411 w 8624413"/>
                  <a:gd name="connsiteY31" fmla="*/ 2274933 h 2294130"/>
                  <a:gd name="connsiteX32" fmla="*/ 6955151 w 8624413"/>
                  <a:gd name="connsiteY32" fmla="*/ 2062282 h 2294130"/>
                  <a:gd name="connsiteX33" fmla="*/ 6586662 w 8624413"/>
                  <a:gd name="connsiteY33" fmla="*/ 1827572 h 2294130"/>
                  <a:gd name="connsiteX34" fmla="*/ 6434155 w 8624413"/>
                  <a:gd name="connsiteY34" fmla="*/ 1828365 h 2294130"/>
                  <a:gd name="connsiteX35" fmla="*/ 6338462 w 8624413"/>
                  <a:gd name="connsiteY35" fmla="*/ 1924058 h 2294130"/>
                  <a:gd name="connsiteX36" fmla="*/ 5945058 w 8624413"/>
                  <a:gd name="connsiteY36" fmla="*/ 1817733 h 2294130"/>
                  <a:gd name="connsiteX37" fmla="*/ 5115718 w 8624413"/>
                  <a:gd name="connsiteY37" fmla="*/ 1711407 h 2294130"/>
                  <a:gd name="connsiteX38" fmla="*/ 4028817 w 8624413"/>
                  <a:gd name="connsiteY38" fmla="*/ 1637772 h 2294130"/>
                  <a:gd name="connsiteX39" fmla="*/ 3890752 w 8624413"/>
                  <a:gd name="connsiteY39" fmla="*/ 1881370 h 2294130"/>
                  <a:gd name="connsiteX40" fmla="*/ 3765383 w 8624413"/>
                  <a:gd name="connsiteY40" fmla="*/ 2200505 h 2294130"/>
                  <a:gd name="connsiteX41" fmla="*/ 3552732 w 8624413"/>
                  <a:gd name="connsiteY41" fmla="*/ 2274933 h 2294130"/>
                  <a:gd name="connsiteX42" fmla="*/ 3201858 w 8624413"/>
                  <a:gd name="connsiteY42" fmla="*/ 2157975 h 2294130"/>
                  <a:gd name="connsiteX43" fmla="*/ 2611671 w 8624413"/>
                  <a:gd name="connsiteY43" fmla="*/ 1842806 h 2294130"/>
                  <a:gd name="connsiteX44" fmla="*/ 2497093 w 8624413"/>
                  <a:gd name="connsiteY44" fmla="*/ 1839791 h 2294130"/>
                  <a:gd name="connsiteX45" fmla="*/ 2425681 w 8624413"/>
                  <a:gd name="connsiteY45" fmla="*/ 1892161 h 2294130"/>
                  <a:gd name="connsiteX46" fmla="*/ 2311103 w 8624413"/>
                  <a:gd name="connsiteY46" fmla="*/ 1913426 h 2294130"/>
                  <a:gd name="connsiteX47" fmla="*/ 2181132 w 8624413"/>
                  <a:gd name="connsiteY47" fmla="*/ 1860263 h 2294130"/>
                  <a:gd name="connsiteX48" fmla="*/ 1863743 w 8624413"/>
                  <a:gd name="connsiteY48" fmla="*/ 1794881 h 2294130"/>
                  <a:gd name="connsiteX49" fmla="*/ 687178 w 8624413"/>
                  <a:gd name="connsiteY49" fmla="*/ 1687921 h 2294130"/>
                  <a:gd name="connsiteX50" fmla="*/ 125082 w 8624413"/>
                  <a:gd name="connsiteY50" fmla="*/ 1647612 h 2294130"/>
                  <a:gd name="connsiteX51" fmla="*/ 12090 w 8624413"/>
                  <a:gd name="connsiteY51" fmla="*/ 1606669 h 2294130"/>
                  <a:gd name="connsiteX52" fmla="*/ 3203 w 8624413"/>
                  <a:gd name="connsiteY52" fmla="*/ 878259 h 2294130"/>
                  <a:gd name="connsiteX53" fmla="*/ 59798 w 8624413"/>
                  <a:gd name="connsiteY53" fmla="*/ 642882 h 2294130"/>
                  <a:gd name="connsiteX0" fmla="*/ 59798 w 8624413"/>
                  <a:gd name="connsiteY0" fmla="*/ 644095 h 2295343"/>
                  <a:gd name="connsiteX1" fmla="*/ 1117876 w 8624413"/>
                  <a:gd name="connsiteY1" fmla="*/ 585569 h 2295343"/>
                  <a:gd name="connsiteX2" fmla="*/ 1745197 w 8624413"/>
                  <a:gd name="connsiteY2" fmla="*/ 543039 h 2295343"/>
                  <a:gd name="connsiteX3" fmla="*/ 2149234 w 8624413"/>
                  <a:gd name="connsiteY3" fmla="*/ 447346 h 2295343"/>
                  <a:gd name="connsiteX4" fmla="*/ 2404416 w 8624413"/>
                  <a:gd name="connsiteY4" fmla="*/ 394183 h 2295343"/>
                  <a:gd name="connsiteX5" fmla="*/ 2551057 w 8624413"/>
                  <a:gd name="connsiteY5" fmla="*/ 488602 h 2295343"/>
                  <a:gd name="connsiteX6" fmla="*/ 2957309 w 8624413"/>
                  <a:gd name="connsiteY6" fmla="*/ 277225 h 2295343"/>
                  <a:gd name="connsiteX7" fmla="*/ 3382611 w 8624413"/>
                  <a:gd name="connsiteY7" fmla="*/ 43308 h 2295343"/>
                  <a:gd name="connsiteX8" fmla="*/ 3637793 w 8624413"/>
                  <a:gd name="connsiteY8" fmla="*/ 4587 h 2295343"/>
                  <a:gd name="connsiteX9" fmla="*/ 3785374 w 8624413"/>
                  <a:gd name="connsiteY9" fmla="*/ 102507 h 2295343"/>
                  <a:gd name="connsiteX10" fmla="*/ 3931061 w 8624413"/>
                  <a:gd name="connsiteY10" fmla="*/ 533358 h 2295343"/>
                  <a:gd name="connsiteX11" fmla="*/ 3959207 w 8624413"/>
                  <a:gd name="connsiteY11" fmla="*/ 629761 h 2295343"/>
                  <a:gd name="connsiteX12" fmla="*/ 4158776 w 8624413"/>
                  <a:gd name="connsiteY12" fmla="*/ 634763 h 2295343"/>
                  <a:gd name="connsiteX13" fmla="*/ 4517915 w 8624413"/>
                  <a:gd name="connsiteY13" fmla="*/ 609848 h 2295343"/>
                  <a:gd name="connsiteX14" fmla="*/ 5370900 w 8624413"/>
                  <a:gd name="connsiteY14" fmla="*/ 574936 h 2295343"/>
                  <a:gd name="connsiteX15" fmla="*/ 5934425 w 8624413"/>
                  <a:gd name="connsiteY15" fmla="*/ 511141 h 2295343"/>
                  <a:gd name="connsiteX16" fmla="*/ 6253402 w 8624413"/>
                  <a:gd name="connsiteY16" fmla="*/ 394183 h 2295343"/>
                  <a:gd name="connsiteX17" fmla="*/ 6380993 w 8624413"/>
                  <a:gd name="connsiteY17" fmla="*/ 407037 h 2295343"/>
                  <a:gd name="connsiteX18" fmla="*/ 6455421 w 8624413"/>
                  <a:gd name="connsiteY18" fmla="*/ 468611 h 2295343"/>
                  <a:gd name="connsiteX19" fmla="*/ 6652836 w 8624413"/>
                  <a:gd name="connsiteY19" fmla="*/ 389740 h 2295343"/>
                  <a:gd name="connsiteX20" fmla="*/ 7246832 w 8624413"/>
                  <a:gd name="connsiteY20" fmla="*/ 81237 h 2295343"/>
                  <a:gd name="connsiteX21" fmla="*/ 7641665 w 8624413"/>
                  <a:gd name="connsiteY21" fmla="*/ 22043 h 2295343"/>
                  <a:gd name="connsiteX22" fmla="*/ 7789092 w 8624413"/>
                  <a:gd name="connsiteY22" fmla="*/ 245327 h 2295343"/>
                  <a:gd name="connsiteX23" fmla="*/ 7908272 w 8624413"/>
                  <a:gd name="connsiteY23" fmla="*/ 604613 h 2295343"/>
                  <a:gd name="connsiteX24" fmla="*/ 8516074 w 8624413"/>
                  <a:gd name="connsiteY24" fmla="*/ 577951 h 2295343"/>
                  <a:gd name="connsiteX25" fmla="*/ 8618432 w 8624413"/>
                  <a:gd name="connsiteY25" fmla="*/ 699512 h 2295343"/>
                  <a:gd name="connsiteX26" fmla="*/ 8611609 w 8624413"/>
                  <a:gd name="connsiteY26" fmla="*/ 1599630 h 2295343"/>
                  <a:gd name="connsiteX27" fmla="*/ 8415143 w 8624413"/>
                  <a:gd name="connsiteY27" fmla="*/ 1710398 h 2295343"/>
                  <a:gd name="connsiteX28" fmla="*/ 7984129 w 8624413"/>
                  <a:gd name="connsiteY28" fmla="*/ 1693576 h 2295343"/>
                  <a:gd name="connsiteX29" fmla="*/ 7859711 w 8624413"/>
                  <a:gd name="connsiteY29" fmla="*/ 1819581 h 2295343"/>
                  <a:gd name="connsiteX30" fmla="*/ 7731328 w 8624413"/>
                  <a:gd name="connsiteY30" fmla="*/ 2233615 h 2295343"/>
                  <a:gd name="connsiteX31" fmla="*/ 7497411 w 8624413"/>
                  <a:gd name="connsiteY31" fmla="*/ 2276146 h 2295343"/>
                  <a:gd name="connsiteX32" fmla="*/ 6955151 w 8624413"/>
                  <a:gd name="connsiteY32" fmla="*/ 2063495 h 2295343"/>
                  <a:gd name="connsiteX33" fmla="*/ 6586662 w 8624413"/>
                  <a:gd name="connsiteY33" fmla="*/ 1828785 h 2295343"/>
                  <a:gd name="connsiteX34" fmla="*/ 6434155 w 8624413"/>
                  <a:gd name="connsiteY34" fmla="*/ 1829578 h 2295343"/>
                  <a:gd name="connsiteX35" fmla="*/ 6338462 w 8624413"/>
                  <a:gd name="connsiteY35" fmla="*/ 1925271 h 2295343"/>
                  <a:gd name="connsiteX36" fmla="*/ 5945058 w 8624413"/>
                  <a:gd name="connsiteY36" fmla="*/ 1818946 h 2295343"/>
                  <a:gd name="connsiteX37" fmla="*/ 5115718 w 8624413"/>
                  <a:gd name="connsiteY37" fmla="*/ 1712620 h 2295343"/>
                  <a:gd name="connsiteX38" fmla="*/ 4028817 w 8624413"/>
                  <a:gd name="connsiteY38" fmla="*/ 1638985 h 2295343"/>
                  <a:gd name="connsiteX39" fmla="*/ 3890752 w 8624413"/>
                  <a:gd name="connsiteY39" fmla="*/ 1882583 h 2295343"/>
                  <a:gd name="connsiteX40" fmla="*/ 3765383 w 8624413"/>
                  <a:gd name="connsiteY40" fmla="*/ 2201718 h 2295343"/>
                  <a:gd name="connsiteX41" fmla="*/ 3552732 w 8624413"/>
                  <a:gd name="connsiteY41" fmla="*/ 2276146 h 2295343"/>
                  <a:gd name="connsiteX42" fmla="*/ 3201858 w 8624413"/>
                  <a:gd name="connsiteY42" fmla="*/ 2159188 h 2295343"/>
                  <a:gd name="connsiteX43" fmla="*/ 2611671 w 8624413"/>
                  <a:gd name="connsiteY43" fmla="*/ 1844019 h 2295343"/>
                  <a:gd name="connsiteX44" fmla="*/ 2497093 w 8624413"/>
                  <a:gd name="connsiteY44" fmla="*/ 1841004 h 2295343"/>
                  <a:gd name="connsiteX45" fmla="*/ 2425681 w 8624413"/>
                  <a:gd name="connsiteY45" fmla="*/ 1893374 h 2295343"/>
                  <a:gd name="connsiteX46" fmla="*/ 2311103 w 8624413"/>
                  <a:gd name="connsiteY46" fmla="*/ 1914639 h 2295343"/>
                  <a:gd name="connsiteX47" fmla="*/ 2181132 w 8624413"/>
                  <a:gd name="connsiteY47" fmla="*/ 1861476 h 2295343"/>
                  <a:gd name="connsiteX48" fmla="*/ 1863743 w 8624413"/>
                  <a:gd name="connsiteY48" fmla="*/ 1796094 h 2295343"/>
                  <a:gd name="connsiteX49" fmla="*/ 687178 w 8624413"/>
                  <a:gd name="connsiteY49" fmla="*/ 1689134 h 2295343"/>
                  <a:gd name="connsiteX50" fmla="*/ 125082 w 8624413"/>
                  <a:gd name="connsiteY50" fmla="*/ 1648825 h 2295343"/>
                  <a:gd name="connsiteX51" fmla="*/ 12090 w 8624413"/>
                  <a:gd name="connsiteY51" fmla="*/ 1607882 h 2295343"/>
                  <a:gd name="connsiteX52" fmla="*/ 3203 w 8624413"/>
                  <a:gd name="connsiteY52" fmla="*/ 879472 h 2295343"/>
                  <a:gd name="connsiteX53" fmla="*/ 59798 w 8624413"/>
                  <a:gd name="connsiteY53" fmla="*/ 644095 h 2295343"/>
                  <a:gd name="connsiteX0" fmla="*/ 56775 w 8621390"/>
                  <a:gd name="connsiteY0" fmla="*/ 644095 h 2295343"/>
                  <a:gd name="connsiteX1" fmla="*/ 1114853 w 8621390"/>
                  <a:gd name="connsiteY1" fmla="*/ 585569 h 2295343"/>
                  <a:gd name="connsiteX2" fmla="*/ 1742174 w 8621390"/>
                  <a:gd name="connsiteY2" fmla="*/ 543039 h 2295343"/>
                  <a:gd name="connsiteX3" fmla="*/ 2146211 w 8621390"/>
                  <a:gd name="connsiteY3" fmla="*/ 447346 h 2295343"/>
                  <a:gd name="connsiteX4" fmla="*/ 2401393 w 8621390"/>
                  <a:gd name="connsiteY4" fmla="*/ 394183 h 2295343"/>
                  <a:gd name="connsiteX5" fmla="*/ 2548034 w 8621390"/>
                  <a:gd name="connsiteY5" fmla="*/ 488602 h 2295343"/>
                  <a:gd name="connsiteX6" fmla="*/ 2954286 w 8621390"/>
                  <a:gd name="connsiteY6" fmla="*/ 277225 h 2295343"/>
                  <a:gd name="connsiteX7" fmla="*/ 3379588 w 8621390"/>
                  <a:gd name="connsiteY7" fmla="*/ 43308 h 2295343"/>
                  <a:gd name="connsiteX8" fmla="*/ 3634770 w 8621390"/>
                  <a:gd name="connsiteY8" fmla="*/ 4587 h 2295343"/>
                  <a:gd name="connsiteX9" fmla="*/ 3782351 w 8621390"/>
                  <a:gd name="connsiteY9" fmla="*/ 102507 h 2295343"/>
                  <a:gd name="connsiteX10" fmla="*/ 3928038 w 8621390"/>
                  <a:gd name="connsiteY10" fmla="*/ 533358 h 2295343"/>
                  <a:gd name="connsiteX11" fmla="*/ 3956184 w 8621390"/>
                  <a:gd name="connsiteY11" fmla="*/ 629761 h 2295343"/>
                  <a:gd name="connsiteX12" fmla="*/ 4155753 w 8621390"/>
                  <a:gd name="connsiteY12" fmla="*/ 634763 h 2295343"/>
                  <a:gd name="connsiteX13" fmla="*/ 4514892 w 8621390"/>
                  <a:gd name="connsiteY13" fmla="*/ 609848 h 2295343"/>
                  <a:gd name="connsiteX14" fmla="*/ 5367877 w 8621390"/>
                  <a:gd name="connsiteY14" fmla="*/ 574936 h 2295343"/>
                  <a:gd name="connsiteX15" fmla="*/ 5931402 w 8621390"/>
                  <a:gd name="connsiteY15" fmla="*/ 511141 h 2295343"/>
                  <a:gd name="connsiteX16" fmla="*/ 6250379 w 8621390"/>
                  <a:gd name="connsiteY16" fmla="*/ 394183 h 2295343"/>
                  <a:gd name="connsiteX17" fmla="*/ 6377970 w 8621390"/>
                  <a:gd name="connsiteY17" fmla="*/ 407037 h 2295343"/>
                  <a:gd name="connsiteX18" fmla="*/ 6452398 w 8621390"/>
                  <a:gd name="connsiteY18" fmla="*/ 468611 h 2295343"/>
                  <a:gd name="connsiteX19" fmla="*/ 6649813 w 8621390"/>
                  <a:gd name="connsiteY19" fmla="*/ 389740 h 2295343"/>
                  <a:gd name="connsiteX20" fmla="*/ 7243809 w 8621390"/>
                  <a:gd name="connsiteY20" fmla="*/ 81237 h 2295343"/>
                  <a:gd name="connsiteX21" fmla="*/ 7638642 w 8621390"/>
                  <a:gd name="connsiteY21" fmla="*/ 22043 h 2295343"/>
                  <a:gd name="connsiteX22" fmla="*/ 7786069 w 8621390"/>
                  <a:gd name="connsiteY22" fmla="*/ 245327 h 2295343"/>
                  <a:gd name="connsiteX23" fmla="*/ 7905249 w 8621390"/>
                  <a:gd name="connsiteY23" fmla="*/ 604613 h 2295343"/>
                  <a:gd name="connsiteX24" fmla="*/ 8513051 w 8621390"/>
                  <a:gd name="connsiteY24" fmla="*/ 577951 h 2295343"/>
                  <a:gd name="connsiteX25" fmla="*/ 8615409 w 8621390"/>
                  <a:gd name="connsiteY25" fmla="*/ 699512 h 2295343"/>
                  <a:gd name="connsiteX26" fmla="*/ 8608586 w 8621390"/>
                  <a:gd name="connsiteY26" fmla="*/ 1599630 h 2295343"/>
                  <a:gd name="connsiteX27" fmla="*/ 8412120 w 8621390"/>
                  <a:gd name="connsiteY27" fmla="*/ 1710398 h 2295343"/>
                  <a:gd name="connsiteX28" fmla="*/ 7981106 w 8621390"/>
                  <a:gd name="connsiteY28" fmla="*/ 1693576 h 2295343"/>
                  <a:gd name="connsiteX29" fmla="*/ 7856688 w 8621390"/>
                  <a:gd name="connsiteY29" fmla="*/ 1819581 h 2295343"/>
                  <a:gd name="connsiteX30" fmla="*/ 7728305 w 8621390"/>
                  <a:gd name="connsiteY30" fmla="*/ 2233615 h 2295343"/>
                  <a:gd name="connsiteX31" fmla="*/ 7494388 w 8621390"/>
                  <a:gd name="connsiteY31" fmla="*/ 2276146 h 2295343"/>
                  <a:gd name="connsiteX32" fmla="*/ 6952128 w 8621390"/>
                  <a:gd name="connsiteY32" fmla="*/ 2063495 h 2295343"/>
                  <a:gd name="connsiteX33" fmla="*/ 6583639 w 8621390"/>
                  <a:gd name="connsiteY33" fmla="*/ 1828785 h 2295343"/>
                  <a:gd name="connsiteX34" fmla="*/ 6431132 w 8621390"/>
                  <a:gd name="connsiteY34" fmla="*/ 1829578 h 2295343"/>
                  <a:gd name="connsiteX35" fmla="*/ 6335439 w 8621390"/>
                  <a:gd name="connsiteY35" fmla="*/ 1925271 h 2295343"/>
                  <a:gd name="connsiteX36" fmla="*/ 5942035 w 8621390"/>
                  <a:gd name="connsiteY36" fmla="*/ 1818946 h 2295343"/>
                  <a:gd name="connsiteX37" fmla="*/ 5112695 w 8621390"/>
                  <a:gd name="connsiteY37" fmla="*/ 1712620 h 2295343"/>
                  <a:gd name="connsiteX38" fmla="*/ 4025794 w 8621390"/>
                  <a:gd name="connsiteY38" fmla="*/ 1638985 h 2295343"/>
                  <a:gd name="connsiteX39" fmla="*/ 3887729 w 8621390"/>
                  <a:gd name="connsiteY39" fmla="*/ 1882583 h 2295343"/>
                  <a:gd name="connsiteX40" fmla="*/ 3762360 w 8621390"/>
                  <a:gd name="connsiteY40" fmla="*/ 2201718 h 2295343"/>
                  <a:gd name="connsiteX41" fmla="*/ 3549709 w 8621390"/>
                  <a:gd name="connsiteY41" fmla="*/ 2276146 h 2295343"/>
                  <a:gd name="connsiteX42" fmla="*/ 3198835 w 8621390"/>
                  <a:gd name="connsiteY42" fmla="*/ 2159188 h 2295343"/>
                  <a:gd name="connsiteX43" fmla="*/ 2608648 w 8621390"/>
                  <a:gd name="connsiteY43" fmla="*/ 1844019 h 2295343"/>
                  <a:gd name="connsiteX44" fmla="*/ 2494070 w 8621390"/>
                  <a:gd name="connsiteY44" fmla="*/ 1841004 h 2295343"/>
                  <a:gd name="connsiteX45" fmla="*/ 2422658 w 8621390"/>
                  <a:gd name="connsiteY45" fmla="*/ 1893374 h 2295343"/>
                  <a:gd name="connsiteX46" fmla="*/ 2308080 w 8621390"/>
                  <a:gd name="connsiteY46" fmla="*/ 1914639 h 2295343"/>
                  <a:gd name="connsiteX47" fmla="*/ 2178109 w 8621390"/>
                  <a:gd name="connsiteY47" fmla="*/ 1861476 h 2295343"/>
                  <a:gd name="connsiteX48" fmla="*/ 1860720 w 8621390"/>
                  <a:gd name="connsiteY48" fmla="*/ 1796094 h 2295343"/>
                  <a:gd name="connsiteX49" fmla="*/ 684155 w 8621390"/>
                  <a:gd name="connsiteY49" fmla="*/ 1689134 h 2295343"/>
                  <a:gd name="connsiteX50" fmla="*/ 122059 w 8621390"/>
                  <a:gd name="connsiteY50" fmla="*/ 1648825 h 2295343"/>
                  <a:gd name="connsiteX51" fmla="*/ 44162 w 8621390"/>
                  <a:gd name="connsiteY51" fmla="*/ 1644339 h 2295343"/>
                  <a:gd name="connsiteX52" fmla="*/ 9067 w 8621390"/>
                  <a:gd name="connsiteY52" fmla="*/ 1607882 h 2295343"/>
                  <a:gd name="connsiteX53" fmla="*/ 180 w 8621390"/>
                  <a:gd name="connsiteY53" fmla="*/ 879472 h 2295343"/>
                  <a:gd name="connsiteX54" fmla="*/ 56775 w 8621390"/>
                  <a:gd name="connsiteY54" fmla="*/ 644095 h 229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621390" h="2295343">
                    <a:moveTo>
                      <a:pt x="56775" y="644095"/>
                    </a:moveTo>
                    <a:cubicBezTo>
                      <a:pt x="119724" y="636055"/>
                      <a:pt x="833953" y="602412"/>
                      <a:pt x="1114853" y="585569"/>
                    </a:cubicBezTo>
                    <a:cubicBezTo>
                      <a:pt x="1395753" y="568726"/>
                      <a:pt x="1570281" y="566076"/>
                      <a:pt x="1742174" y="543039"/>
                    </a:cubicBezTo>
                    <a:cubicBezTo>
                      <a:pt x="1914067" y="520002"/>
                      <a:pt x="2036341" y="472155"/>
                      <a:pt x="2146211" y="447346"/>
                    </a:cubicBezTo>
                    <a:cubicBezTo>
                      <a:pt x="2256081" y="422537"/>
                      <a:pt x="2334423" y="387307"/>
                      <a:pt x="2401393" y="394183"/>
                    </a:cubicBezTo>
                    <a:cubicBezTo>
                      <a:pt x="2468364" y="401059"/>
                      <a:pt x="2455885" y="508095"/>
                      <a:pt x="2548034" y="488602"/>
                    </a:cubicBezTo>
                    <a:cubicBezTo>
                      <a:pt x="2640183" y="469109"/>
                      <a:pt x="2815694" y="351441"/>
                      <a:pt x="2954286" y="277225"/>
                    </a:cubicBezTo>
                    <a:cubicBezTo>
                      <a:pt x="3092878" y="203009"/>
                      <a:pt x="3266174" y="88748"/>
                      <a:pt x="3379588" y="43308"/>
                    </a:cubicBezTo>
                    <a:cubicBezTo>
                      <a:pt x="3493002" y="-2132"/>
                      <a:pt x="3567643" y="-5280"/>
                      <a:pt x="3634770" y="4587"/>
                    </a:cubicBezTo>
                    <a:cubicBezTo>
                      <a:pt x="3701897" y="14454"/>
                      <a:pt x="3733473" y="14379"/>
                      <a:pt x="3782351" y="102507"/>
                    </a:cubicBezTo>
                    <a:cubicBezTo>
                      <a:pt x="3831229" y="190635"/>
                      <a:pt x="3899066" y="445482"/>
                      <a:pt x="3928038" y="533358"/>
                    </a:cubicBezTo>
                    <a:cubicBezTo>
                      <a:pt x="3957010" y="621234"/>
                      <a:pt x="3918231" y="612860"/>
                      <a:pt x="3956184" y="629761"/>
                    </a:cubicBezTo>
                    <a:cubicBezTo>
                      <a:pt x="3994137" y="646662"/>
                      <a:pt x="4062635" y="638082"/>
                      <a:pt x="4155753" y="634763"/>
                    </a:cubicBezTo>
                    <a:cubicBezTo>
                      <a:pt x="4248871" y="631444"/>
                      <a:pt x="4312871" y="619819"/>
                      <a:pt x="4514892" y="609848"/>
                    </a:cubicBezTo>
                    <a:cubicBezTo>
                      <a:pt x="4716913" y="599877"/>
                      <a:pt x="5131792" y="591387"/>
                      <a:pt x="5367877" y="574936"/>
                    </a:cubicBezTo>
                    <a:cubicBezTo>
                      <a:pt x="5603962" y="558485"/>
                      <a:pt x="5784319" y="541266"/>
                      <a:pt x="5931402" y="511141"/>
                    </a:cubicBezTo>
                    <a:cubicBezTo>
                      <a:pt x="6078485" y="481016"/>
                      <a:pt x="6175951" y="411534"/>
                      <a:pt x="6250379" y="394183"/>
                    </a:cubicBezTo>
                    <a:cubicBezTo>
                      <a:pt x="6324807" y="376832"/>
                      <a:pt x="6344300" y="394632"/>
                      <a:pt x="6377970" y="407037"/>
                    </a:cubicBezTo>
                    <a:cubicBezTo>
                      <a:pt x="6411640" y="419442"/>
                      <a:pt x="6407091" y="471494"/>
                      <a:pt x="6452398" y="468611"/>
                    </a:cubicBezTo>
                    <a:cubicBezTo>
                      <a:pt x="6497705" y="465728"/>
                      <a:pt x="6517911" y="454302"/>
                      <a:pt x="6649813" y="389740"/>
                    </a:cubicBezTo>
                    <a:cubicBezTo>
                      <a:pt x="6781715" y="325178"/>
                      <a:pt x="7079004" y="142520"/>
                      <a:pt x="7243809" y="81237"/>
                    </a:cubicBezTo>
                    <a:cubicBezTo>
                      <a:pt x="7408614" y="19954"/>
                      <a:pt x="7548265" y="-5305"/>
                      <a:pt x="7638642" y="22043"/>
                    </a:cubicBezTo>
                    <a:cubicBezTo>
                      <a:pt x="7729019" y="49391"/>
                      <a:pt x="7741635" y="148232"/>
                      <a:pt x="7786069" y="245327"/>
                    </a:cubicBezTo>
                    <a:cubicBezTo>
                      <a:pt x="7830504" y="342422"/>
                      <a:pt x="7784085" y="549176"/>
                      <a:pt x="7905249" y="604613"/>
                    </a:cubicBezTo>
                    <a:cubicBezTo>
                      <a:pt x="8026413" y="660050"/>
                      <a:pt x="8394691" y="562135"/>
                      <a:pt x="8513051" y="577951"/>
                    </a:cubicBezTo>
                    <a:cubicBezTo>
                      <a:pt x="8631411" y="593768"/>
                      <a:pt x="8599487" y="529232"/>
                      <a:pt x="8615409" y="699512"/>
                    </a:cubicBezTo>
                    <a:cubicBezTo>
                      <a:pt x="8631331" y="869792"/>
                      <a:pt x="8610662" y="1462955"/>
                      <a:pt x="8608586" y="1599630"/>
                    </a:cubicBezTo>
                    <a:cubicBezTo>
                      <a:pt x="8606510" y="1736305"/>
                      <a:pt x="8604164" y="1726545"/>
                      <a:pt x="8412120" y="1710398"/>
                    </a:cubicBezTo>
                    <a:cubicBezTo>
                      <a:pt x="8220076" y="1694251"/>
                      <a:pt x="8073678" y="1675379"/>
                      <a:pt x="7981106" y="1693576"/>
                    </a:cubicBezTo>
                    <a:cubicBezTo>
                      <a:pt x="7888534" y="1711773"/>
                      <a:pt x="7898821" y="1729575"/>
                      <a:pt x="7856688" y="1819581"/>
                    </a:cubicBezTo>
                    <a:cubicBezTo>
                      <a:pt x="7814555" y="1909587"/>
                      <a:pt x="7788688" y="2157521"/>
                      <a:pt x="7728305" y="2233615"/>
                    </a:cubicBezTo>
                    <a:cubicBezTo>
                      <a:pt x="7667922" y="2309709"/>
                      <a:pt x="7623751" y="2304499"/>
                      <a:pt x="7494388" y="2276146"/>
                    </a:cubicBezTo>
                    <a:cubicBezTo>
                      <a:pt x="7365025" y="2247793"/>
                      <a:pt x="7103920" y="2138055"/>
                      <a:pt x="6952128" y="2063495"/>
                    </a:cubicBezTo>
                    <a:cubicBezTo>
                      <a:pt x="6800337" y="1988935"/>
                      <a:pt x="6670472" y="1867771"/>
                      <a:pt x="6583639" y="1828785"/>
                    </a:cubicBezTo>
                    <a:cubicBezTo>
                      <a:pt x="6496806" y="1789799"/>
                      <a:pt x="6472499" y="1813497"/>
                      <a:pt x="6431132" y="1829578"/>
                    </a:cubicBezTo>
                    <a:cubicBezTo>
                      <a:pt x="6389765" y="1845659"/>
                      <a:pt x="6416955" y="1927043"/>
                      <a:pt x="6335439" y="1925271"/>
                    </a:cubicBezTo>
                    <a:cubicBezTo>
                      <a:pt x="6253923" y="1923499"/>
                      <a:pt x="6145826" y="1854388"/>
                      <a:pt x="5942035" y="1818946"/>
                    </a:cubicBezTo>
                    <a:cubicBezTo>
                      <a:pt x="5738244" y="1783504"/>
                      <a:pt x="5432069" y="1742614"/>
                      <a:pt x="5112695" y="1712620"/>
                    </a:cubicBezTo>
                    <a:cubicBezTo>
                      <a:pt x="4793322" y="1682627"/>
                      <a:pt x="4148069" y="1637953"/>
                      <a:pt x="4025794" y="1638985"/>
                    </a:cubicBezTo>
                    <a:cubicBezTo>
                      <a:pt x="3903519" y="1640017"/>
                      <a:pt x="3931635" y="1788794"/>
                      <a:pt x="3887729" y="1882583"/>
                    </a:cubicBezTo>
                    <a:cubicBezTo>
                      <a:pt x="3843823" y="1976372"/>
                      <a:pt x="3818697" y="2136124"/>
                      <a:pt x="3762360" y="2201718"/>
                    </a:cubicBezTo>
                    <a:cubicBezTo>
                      <a:pt x="3706023" y="2267312"/>
                      <a:pt x="3643630" y="2283234"/>
                      <a:pt x="3549709" y="2276146"/>
                    </a:cubicBezTo>
                    <a:cubicBezTo>
                      <a:pt x="3455788" y="2269058"/>
                      <a:pt x="3355679" y="2231209"/>
                      <a:pt x="3198835" y="2159188"/>
                    </a:cubicBezTo>
                    <a:cubicBezTo>
                      <a:pt x="3041992" y="2087167"/>
                      <a:pt x="2726109" y="1897050"/>
                      <a:pt x="2608648" y="1844019"/>
                    </a:cubicBezTo>
                    <a:cubicBezTo>
                      <a:pt x="2491187" y="1790988"/>
                      <a:pt x="2525068" y="1832778"/>
                      <a:pt x="2494070" y="1841004"/>
                    </a:cubicBezTo>
                    <a:cubicBezTo>
                      <a:pt x="2463072" y="1849230"/>
                      <a:pt x="2453656" y="1881102"/>
                      <a:pt x="2422658" y="1893374"/>
                    </a:cubicBezTo>
                    <a:cubicBezTo>
                      <a:pt x="2391660" y="1905646"/>
                      <a:pt x="2348838" y="1919955"/>
                      <a:pt x="2308080" y="1914639"/>
                    </a:cubicBezTo>
                    <a:cubicBezTo>
                      <a:pt x="2267322" y="1909323"/>
                      <a:pt x="2252669" y="1881234"/>
                      <a:pt x="2178109" y="1861476"/>
                    </a:cubicBezTo>
                    <a:cubicBezTo>
                      <a:pt x="2103549" y="1841718"/>
                      <a:pt x="2109712" y="1824818"/>
                      <a:pt x="1860720" y="1796094"/>
                    </a:cubicBezTo>
                    <a:cubicBezTo>
                      <a:pt x="1611728" y="1767370"/>
                      <a:pt x="973932" y="1713679"/>
                      <a:pt x="684155" y="1689134"/>
                    </a:cubicBezTo>
                    <a:cubicBezTo>
                      <a:pt x="394378" y="1664589"/>
                      <a:pt x="229605" y="1651005"/>
                      <a:pt x="122059" y="1648825"/>
                    </a:cubicBezTo>
                    <a:cubicBezTo>
                      <a:pt x="14513" y="1646645"/>
                      <a:pt x="62994" y="1651163"/>
                      <a:pt x="44162" y="1644339"/>
                    </a:cubicBezTo>
                    <a:cubicBezTo>
                      <a:pt x="25330" y="1637515"/>
                      <a:pt x="16397" y="1735360"/>
                      <a:pt x="9067" y="1607882"/>
                    </a:cubicBezTo>
                    <a:cubicBezTo>
                      <a:pt x="1737" y="1480404"/>
                      <a:pt x="180" y="1044277"/>
                      <a:pt x="180" y="879472"/>
                    </a:cubicBezTo>
                    <a:cubicBezTo>
                      <a:pt x="180" y="714667"/>
                      <a:pt x="-6174" y="652135"/>
                      <a:pt x="56775" y="644095"/>
                    </a:cubicBezTo>
                    <a:close/>
                  </a:path>
                </a:pathLst>
              </a:custGeom>
              <a:gradFill flip="none" rotWithShape="1">
                <a:gsLst>
                  <a:gs pos="48000">
                    <a:srgbClr val="FF302B">
                      <a:alpha val="33000"/>
                    </a:srgbClr>
                  </a:gs>
                  <a:gs pos="46000">
                    <a:srgbClr val="FF302B"/>
                  </a:gs>
                  <a:gs pos="0">
                    <a:srgbClr val="FF302B">
                      <a:alpha val="12000"/>
                    </a:srgbClr>
                  </a:gs>
                  <a:gs pos="93000">
                    <a:srgbClr val="FD302B">
                      <a:alpha val="23000"/>
                    </a:srgbClr>
                  </a:gs>
                  <a:gs pos="91000">
                    <a:srgbClr val="FD302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nvGrpSpPr>
              <p:cNvPr id="51" name="Skupina 50"/>
              <p:cNvGrpSpPr/>
              <p:nvPr/>
            </p:nvGrpSpPr>
            <p:grpSpPr>
              <a:xfrm>
                <a:off x="318766" y="2786915"/>
                <a:ext cx="8623215" cy="655148"/>
                <a:chOff x="318766" y="2777390"/>
                <a:chExt cx="8623215" cy="655148"/>
              </a:xfrm>
            </p:grpSpPr>
            <p:grpSp>
              <p:nvGrpSpPr>
                <p:cNvPr id="59" name="Skupina 58"/>
                <p:cNvGrpSpPr/>
                <p:nvPr/>
              </p:nvGrpSpPr>
              <p:grpSpPr>
                <a:xfrm>
                  <a:off x="318766" y="2777390"/>
                  <a:ext cx="7912586" cy="655148"/>
                  <a:chOff x="318766" y="2777390"/>
                  <a:chExt cx="7912586" cy="655148"/>
                </a:xfrm>
              </p:grpSpPr>
              <p:sp>
                <p:nvSpPr>
                  <p:cNvPr id="61" name="Volný tvar 60"/>
                  <p:cNvSpPr/>
                  <p:nvPr/>
                </p:nvSpPr>
                <p:spPr>
                  <a:xfrm flipH="1">
                    <a:off x="318766" y="2777390"/>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solidFill>
                        <a:schemeClr val="tx1"/>
                      </a:solidFill>
                    </a:endParaRPr>
                  </a:p>
                </p:txBody>
              </p:sp>
              <p:sp>
                <p:nvSpPr>
                  <p:cNvPr id="62" name="Volný tvar 61"/>
                  <p:cNvSpPr/>
                  <p:nvPr/>
                </p:nvSpPr>
                <p:spPr>
                  <a:xfrm flipH="1">
                    <a:off x="4270912" y="2780928"/>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dirty="0">
                        <a:solidFill>
                          <a:schemeClr val="tx1"/>
                        </a:solidFill>
                      </a:rPr>
                      <a:t>                 </a:t>
                    </a:r>
                  </a:p>
                </p:txBody>
              </p:sp>
            </p:grpSp>
            <p:sp>
              <p:nvSpPr>
                <p:cNvPr id="60" name="Volný tvar 59"/>
                <p:cNvSpPr/>
                <p:nvPr/>
              </p:nvSpPr>
              <p:spPr>
                <a:xfrm>
                  <a:off x="8218967" y="3338623"/>
                  <a:ext cx="723014" cy="74428"/>
                </a:xfrm>
                <a:custGeom>
                  <a:avLst/>
                  <a:gdLst>
                    <a:gd name="connsiteX0" fmla="*/ 0 w 723014"/>
                    <a:gd name="connsiteY0" fmla="*/ 74428 h 74428"/>
                    <a:gd name="connsiteX1" fmla="*/ 467833 w 723014"/>
                    <a:gd name="connsiteY1" fmla="*/ 31898 h 74428"/>
                    <a:gd name="connsiteX2" fmla="*/ 723014 w 723014"/>
                    <a:gd name="connsiteY2" fmla="*/ 0 h 74428"/>
                  </a:gdLst>
                  <a:ahLst/>
                  <a:cxnLst>
                    <a:cxn ang="0">
                      <a:pos x="connsiteX0" y="connsiteY0"/>
                    </a:cxn>
                    <a:cxn ang="0">
                      <a:pos x="connsiteX1" y="connsiteY1"/>
                    </a:cxn>
                    <a:cxn ang="0">
                      <a:pos x="connsiteX2" y="connsiteY2"/>
                    </a:cxn>
                  </a:cxnLst>
                  <a:rect l="l" t="t" r="r" b="b"/>
                  <a:pathLst>
                    <a:path w="723014" h="74428">
                      <a:moveTo>
                        <a:pt x="0" y="74428"/>
                      </a:moveTo>
                      <a:lnTo>
                        <a:pt x="467833" y="31898"/>
                      </a:lnTo>
                      <a:cubicBezTo>
                        <a:pt x="588335" y="19493"/>
                        <a:pt x="655674" y="9746"/>
                        <a:pt x="723014" y="0"/>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grpSp>
            <p:nvGrpSpPr>
              <p:cNvPr id="52" name="Skupina 51"/>
              <p:cNvGrpSpPr/>
              <p:nvPr/>
            </p:nvGrpSpPr>
            <p:grpSpPr>
              <a:xfrm>
                <a:off x="305861" y="4420511"/>
                <a:ext cx="8618392" cy="655148"/>
                <a:chOff x="305861" y="4430036"/>
                <a:chExt cx="8618392" cy="655148"/>
              </a:xfrm>
            </p:grpSpPr>
            <p:grpSp>
              <p:nvGrpSpPr>
                <p:cNvPr id="55" name="Skupina 54"/>
                <p:cNvGrpSpPr/>
                <p:nvPr/>
              </p:nvGrpSpPr>
              <p:grpSpPr>
                <a:xfrm flipV="1">
                  <a:off x="305861" y="4430036"/>
                  <a:ext cx="7918396" cy="655148"/>
                  <a:chOff x="312956" y="2777390"/>
                  <a:chExt cx="7918396" cy="655148"/>
                </a:xfrm>
              </p:grpSpPr>
              <p:sp>
                <p:nvSpPr>
                  <p:cNvPr id="57" name="Volný tvar 56"/>
                  <p:cNvSpPr/>
                  <p:nvPr/>
                </p:nvSpPr>
                <p:spPr>
                  <a:xfrm flipH="1">
                    <a:off x="312956" y="2777390"/>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solidFill>
                        <a:schemeClr val="tx1"/>
                      </a:solidFill>
                    </a:endParaRPr>
                  </a:p>
                </p:txBody>
              </p:sp>
              <p:sp>
                <p:nvSpPr>
                  <p:cNvPr id="58" name="Volný tvar 57"/>
                  <p:cNvSpPr/>
                  <p:nvPr/>
                </p:nvSpPr>
                <p:spPr>
                  <a:xfrm flipH="1">
                    <a:off x="4270912" y="2780928"/>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solidFill>
                        <a:schemeClr val="tx1"/>
                      </a:solidFill>
                    </a:endParaRPr>
                  </a:p>
                </p:txBody>
              </p:sp>
            </p:grpSp>
            <p:sp>
              <p:nvSpPr>
                <p:cNvPr id="56" name="Volný tvar 55"/>
                <p:cNvSpPr/>
                <p:nvPr/>
              </p:nvSpPr>
              <p:spPr>
                <a:xfrm flipH="1">
                  <a:off x="8201239" y="4459619"/>
                  <a:ext cx="723014" cy="74428"/>
                </a:xfrm>
                <a:custGeom>
                  <a:avLst/>
                  <a:gdLst>
                    <a:gd name="connsiteX0" fmla="*/ 0 w 723014"/>
                    <a:gd name="connsiteY0" fmla="*/ 74428 h 74428"/>
                    <a:gd name="connsiteX1" fmla="*/ 467833 w 723014"/>
                    <a:gd name="connsiteY1" fmla="*/ 31898 h 74428"/>
                    <a:gd name="connsiteX2" fmla="*/ 723014 w 723014"/>
                    <a:gd name="connsiteY2" fmla="*/ 0 h 74428"/>
                  </a:gdLst>
                  <a:ahLst/>
                  <a:cxnLst>
                    <a:cxn ang="0">
                      <a:pos x="connsiteX0" y="connsiteY0"/>
                    </a:cxn>
                    <a:cxn ang="0">
                      <a:pos x="connsiteX1" y="connsiteY1"/>
                    </a:cxn>
                    <a:cxn ang="0">
                      <a:pos x="connsiteX2" y="connsiteY2"/>
                    </a:cxn>
                  </a:cxnLst>
                  <a:rect l="l" t="t" r="r" b="b"/>
                  <a:pathLst>
                    <a:path w="723014" h="74428">
                      <a:moveTo>
                        <a:pt x="0" y="74428"/>
                      </a:moveTo>
                      <a:lnTo>
                        <a:pt x="467833" y="31898"/>
                      </a:lnTo>
                      <a:cubicBezTo>
                        <a:pt x="588335" y="19493"/>
                        <a:pt x="655674" y="9746"/>
                        <a:pt x="723014" y="0"/>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cxnSp>
            <p:nvCxnSpPr>
              <p:cNvPr id="53" name="Přímá spojnice se šipkou 52"/>
              <p:cNvCxnSpPr/>
              <p:nvPr/>
            </p:nvCxnSpPr>
            <p:spPr>
              <a:xfrm>
                <a:off x="1833900" y="3933230"/>
                <a:ext cx="252028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a:off x="5680959" y="3933230"/>
                <a:ext cx="252028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8" name="TextovéPole 7"/>
            <p:cNvSpPr txBox="1"/>
            <p:nvPr/>
          </p:nvSpPr>
          <p:spPr>
            <a:xfrm>
              <a:off x="3502886" y="2363665"/>
              <a:ext cx="980647" cy="584340"/>
            </a:xfrm>
            <a:prstGeom prst="rect">
              <a:avLst/>
            </a:prstGeom>
            <a:noFill/>
          </p:spPr>
          <p:txBody>
            <a:bodyPr wrap="square" rtlCol="0">
              <a:spAutoFit/>
            </a:bodyPr>
            <a:lstStyle/>
            <a:p>
              <a:pPr algn="ctr"/>
              <a:r>
                <a:rPr lang="cs-CZ" sz="1200" b="1" dirty="0">
                  <a:latin typeface="Times New Roman" panose="02020603050405020304" pitchFamily="18" charset="0"/>
                  <a:cs typeface="Times New Roman" panose="02020603050405020304" pitchFamily="18" charset="0"/>
                </a:rPr>
                <a:t>SBP</a:t>
              </a:r>
            </a:p>
          </p:txBody>
        </p:sp>
        <p:sp>
          <p:nvSpPr>
            <p:cNvPr id="9" name="TextovéPole 8"/>
            <p:cNvSpPr txBox="1"/>
            <p:nvPr/>
          </p:nvSpPr>
          <p:spPr>
            <a:xfrm>
              <a:off x="4270490" y="3330847"/>
              <a:ext cx="980647" cy="584340"/>
            </a:xfrm>
            <a:prstGeom prst="rect">
              <a:avLst/>
            </a:prstGeom>
            <a:noFill/>
          </p:spPr>
          <p:txBody>
            <a:bodyPr wrap="square" rtlCol="0">
              <a:spAutoFit/>
            </a:bodyPr>
            <a:lstStyle/>
            <a:p>
              <a:pPr algn="ctr"/>
              <a:r>
                <a:rPr lang="cs-CZ" sz="1200" b="1" dirty="0">
                  <a:latin typeface="Times New Roman" panose="02020603050405020304" pitchFamily="18" charset="0"/>
                  <a:cs typeface="Times New Roman" panose="02020603050405020304" pitchFamily="18" charset="0"/>
                </a:rPr>
                <a:t>DBP</a:t>
              </a:r>
            </a:p>
          </p:txBody>
        </p:sp>
        <p:grpSp>
          <p:nvGrpSpPr>
            <p:cNvPr id="10" name="Skupina 9"/>
            <p:cNvGrpSpPr/>
            <p:nvPr/>
          </p:nvGrpSpPr>
          <p:grpSpPr>
            <a:xfrm>
              <a:off x="455637" y="2894439"/>
              <a:ext cx="3963944" cy="740196"/>
              <a:chOff x="455637" y="2894439"/>
              <a:chExt cx="3963944" cy="740196"/>
            </a:xfrm>
          </p:grpSpPr>
          <p:grpSp>
            <p:nvGrpSpPr>
              <p:cNvPr id="31" name="Skupina 30"/>
              <p:cNvGrpSpPr/>
              <p:nvPr/>
            </p:nvGrpSpPr>
            <p:grpSpPr>
              <a:xfrm>
                <a:off x="455637" y="2927805"/>
                <a:ext cx="3744416" cy="706830"/>
                <a:chOff x="464691" y="2868954"/>
                <a:chExt cx="3744416" cy="706830"/>
              </a:xfrm>
            </p:grpSpPr>
            <p:cxnSp>
              <p:nvCxnSpPr>
                <p:cNvPr id="34" name="Přímá spojnice se šipkou 33"/>
                <p:cNvCxnSpPr/>
                <p:nvPr/>
              </p:nvCxnSpPr>
              <p:spPr>
                <a:xfrm flipV="1">
                  <a:off x="3741055" y="2868954"/>
                  <a:ext cx="0" cy="70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Přímá spojnice se šipkou 34"/>
                <p:cNvCxnSpPr/>
                <p:nvPr/>
              </p:nvCxnSpPr>
              <p:spPr>
                <a:xfrm flipV="1">
                  <a:off x="3507029" y="2979462"/>
                  <a:ext cx="0" cy="59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flipV="1">
                  <a:off x="3273003" y="3104088"/>
                  <a:ext cx="0" cy="46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Přímá spojnice se šipkou 36"/>
                <p:cNvCxnSpPr/>
                <p:nvPr/>
              </p:nvCxnSpPr>
              <p:spPr>
                <a:xfrm flipV="1">
                  <a:off x="3038977" y="3245743"/>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flipV="1">
                  <a:off x="2804951" y="3284811"/>
                  <a:ext cx="0" cy="28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Přímá spojnice se šipkou 38"/>
                <p:cNvCxnSpPr/>
                <p:nvPr/>
              </p:nvCxnSpPr>
              <p:spPr>
                <a:xfrm flipV="1">
                  <a:off x="2570925" y="3247171"/>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464691" y="3460643"/>
                  <a:ext cx="0" cy="10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V="1">
                  <a:off x="698717" y="3449556"/>
                  <a:ext cx="0" cy="12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V="1">
                  <a:off x="932743" y="3430508"/>
                  <a:ext cx="0" cy="14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V="1">
                  <a:off x="1166769" y="3420984"/>
                  <a:ext cx="0" cy="1548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V="1">
                  <a:off x="1400795" y="3411460"/>
                  <a:ext cx="0" cy="15661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1634821" y="3392412"/>
                  <a:ext cx="0" cy="180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V="1">
                  <a:off x="1868847" y="3373364"/>
                  <a:ext cx="0" cy="19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V="1">
                  <a:off x="2102873" y="3356697"/>
                  <a:ext cx="0" cy="21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V="1">
                  <a:off x="2336899" y="3321384"/>
                  <a:ext cx="0" cy="25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V="1">
                  <a:off x="4209107" y="3361574"/>
                  <a:ext cx="0" cy="20650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2" name="Šipka dolů 31"/>
              <p:cNvSpPr/>
              <p:nvPr/>
            </p:nvSpPr>
            <p:spPr>
              <a:xfrm rot="10800000">
                <a:off x="3872271" y="2894439"/>
                <a:ext cx="173872" cy="731864"/>
              </a:xfrm>
              <a:prstGeom prst="downArrow">
                <a:avLst>
                  <a:gd name="adj1" fmla="val 34379"/>
                  <a:gd name="adj2" fmla="val 96863"/>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sp>
            <p:nvSpPr>
              <p:cNvPr id="33" name="Šipka dolů 32"/>
              <p:cNvSpPr/>
              <p:nvPr/>
            </p:nvSpPr>
            <p:spPr>
              <a:xfrm rot="10800000">
                <a:off x="4245709" y="3458629"/>
                <a:ext cx="173872" cy="172375"/>
              </a:xfrm>
              <a:prstGeom prst="downArrow">
                <a:avLst>
                  <a:gd name="adj1" fmla="val 34379"/>
                  <a:gd name="adj2" fmla="val 55207"/>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grpSp>
          <p:nvGrpSpPr>
            <p:cNvPr id="11" name="Skupina 10"/>
            <p:cNvGrpSpPr/>
            <p:nvPr/>
          </p:nvGrpSpPr>
          <p:grpSpPr>
            <a:xfrm flipV="1">
              <a:off x="456968" y="4247780"/>
              <a:ext cx="3963944" cy="740196"/>
              <a:chOff x="455637" y="2894439"/>
              <a:chExt cx="3963944" cy="740196"/>
            </a:xfrm>
          </p:grpSpPr>
          <p:grpSp>
            <p:nvGrpSpPr>
              <p:cNvPr id="12" name="Skupina 11"/>
              <p:cNvGrpSpPr/>
              <p:nvPr/>
            </p:nvGrpSpPr>
            <p:grpSpPr>
              <a:xfrm>
                <a:off x="455637" y="2927805"/>
                <a:ext cx="3744416" cy="706830"/>
                <a:chOff x="464691" y="2868954"/>
                <a:chExt cx="3744416" cy="706830"/>
              </a:xfrm>
            </p:grpSpPr>
            <p:cxnSp>
              <p:nvCxnSpPr>
                <p:cNvPr id="15" name="Přímá spojnice se šipkou 14"/>
                <p:cNvCxnSpPr/>
                <p:nvPr/>
              </p:nvCxnSpPr>
              <p:spPr>
                <a:xfrm flipV="1">
                  <a:off x="3741055" y="2868954"/>
                  <a:ext cx="0" cy="70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V="1">
                  <a:off x="3507029" y="2979462"/>
                  <a:ext cx="0" cy="59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V="1">
                  <a:off x="3273003" y="3104088"/>
                  <a:ext cx="0" cy="46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V="1">
                  <a:off x="3038977" y="3245743"/>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V="1">
                  <a:off x="2804951" y="3284811"/>
                  <a:ext cx="0" cy="28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flipV="1">
                  <a:off x="2570925" y="3247171"/>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p:nvPr/>
              </p:nvCxnSpPr>
              <p:spPr>
                <a:xfrm flipV="1">
                  <a:off x="464691" y="3460643"/>
                  <a:ext cx="0" cy="10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flipV="1">
                  <a:off x="698717" y="3449556"/>
                  <a:ext cx="0" cy="12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V="1">
                  <a:off x="932743" y="3430508"/>
                  <a:ext cx="0" cy="14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V="1">
                  <a:off x="1166769" y="3420984"/>
                  <a:ext cx="0" cy="1548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V="1">
                  <a:off x="1400795" y="3411460"/>
                  <a:ext cx="0" cy="15661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1634821" y="3392412"/>
                  <a:ext cx="0" cy="180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V="1">
                  <a:off x="1868847" y="3373364"/>
                  <a:ext cx="0" cy="19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2102873" y="3356697"/>
                  <a:ext cx="0" cy="21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V="1">
                  <a:off x="2336899" y="3321384"/>
                  <a:ext cx="0" cy="25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flipV="1">
                  <a:off x="4209107" y="3361574"/>
                  <a:ext cx="0" cy="20650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 name="Šipka dolů 12"/>
              <p:cNvSpPr/>
              <p:nvPr/>
            </p:nvSpPr>
            <p:spPr>
              <a:xfrm rot="10800000">
                <a:off x="3872271" y="2894439"/>
                <a:ext cx="173872" cy="731864"/>
              </a:xfrm>
              <a:prstGeom prst="downArrow">
                <a:avLst>
                  <a:gd name="adj1" fmla="val 34379"/>
                  <a:gd name="adj2" fmla="val 96863"/>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sp>
            <p:nvSpPr>
              <p:cNvPr id="14" name="Šipka dolů 13"/>
              <p:cNvSpPr/>
              <p:nvPr/>
            </p:nvSpPr>
            <p:spPr>
              <a:xfrm rot="10800000">
                <a:off x="4245709" y="3458629"/>
                <a:ext cx="173872" cy="172375"/>
              </a:xfrm>
              <a:prstGeom prst="downArrow">
                <a:avLst>
                  <a:gd name="adj1" fmla="val 34379"/>
                  <a:gd name="adj2" fmla="val 55207"/>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grpSp>
      <p:grpSp>
        <p:nvGrpSpPr>
          <p:cNvPr id="2" name="Skupina 1"/>
          <p:cNvGrpSpPr>
            <a:grpSpLocks noChangeAspect="1"/>
          </p:cNvGrpSpPr>
          <p:nvPr/>
        </p:nvGrpSpPr>
        <p:grpSpPr>
          <a:xfrm>
            <a:off x="179512" y="4104625"/>
            <a:ext cx="8470912" cy="2708751"/>
            <a:chOff x="125759" y="3960972"/>
            <a:chExt cx="8730338" cy="2791707"/>
          </a:xfrm>
        </p:grpSpPr>
        <p:sp>
          <p:nvSpPr>
            <p:cNvPr id="63" name="Volný tvar 62"/>
            <p:cNvSpPr>
              <a:spLocks noChangeAspect="1"/>
            </p:cNvSpPr>
            <p:nvPr/>
          </p:nvSpPr>
          <p:spPr>
            <a:xfrm>
              <a:off x="2439909" y="5589051"/>
              <a:ext cx="3087958" cy="621630"/>
            </a:xfrm>
            <a:custGeom>
              <a:avLst/>
              <a:gdLst>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66661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66661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89294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89294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958" h="621630">
                  <a:moveTo>
                    <a:pt x="0" y="583405"/>
                  </a:moveTo>
                  <a:cubicBezTo>
                    <a:pt x="7167" y="532102"/>
                    <a:pt x="14335" y="480799"/>
                    <a:pt x="22634" y="411389"/>
                  </a:cubicBezTo>
                  <a:cubicBezTo>
                    <a:pt x="30933" y="341979"/>
                    <a:pt x="43004" y="233337"/>
                    <a:pt x="49794" y="166945"/>
                  </a:cubicBezTo>
                  <a:cubicBezTo>
                    <a:pt x="56584" y="100553"/>
                    <a:pt x="57338" y="39442"/>
                    <a:pt x="63374" y="13036"/>
                  </a:cubicBezTo>
                  <a:cubicBezTo>
                    <a:pt x="69410" y="-13370"/>
                    <a:pt x="86008" y="8510"/>
                    <a:pt x="86008" y="8510"/>
                  </a:cubicBezTo>
                  <a:lnTo>
                    <a:pt x="593002" y="8510"/>
                  </a:lnTo>
                  <a:lnTo>
                    <a:pt x="1439501" y="13036"/>
                  </a:lnTo>
                  <a:cubicBezTo>
                    <a:pt x="1471188" y="19071"/>
                    <a:pt x="1441763" y="31143"/>
                    <a:pt x="1489294" y="71884"/>
                  </a:cubicBezTo>
                  <a:cubicBezTo>
                    <a:pt x="1536825" y="112625"/>
                    <a:pt x="1605481" y="204668"/>
                    <a:pt x="1724685" y="257480"/>
                  </a:cubicBezTo>
                  <a:cubicBezTo>
                    <a:pt x="1843889" y="310292"/>
                    <a:pt x="2204519" y="388755"/>
                    <a:pt x="2204519" y="388755"/>
                  </a:cubicBezTo>
                  <a:cubicBezTo>
                    <a:pt x="2351638" y="428741"/>
                    <a:pt x="2487440" y="467973"/>
                    <a:pt x="2607398" y="497397"/>
                  </a:cubicBezTo>
                  <a:cubicBezTo>
                    <a:pt x="2727356" y="526821"/>
                    <a:pt x="2924269" y="565298"/>
                    <a:pt x="2924269" y="565298"/>
                  </a:cubicBezTo>
                  <a:cubicBezTo>
                    <a:pt x="2997451" y="581141"/>
                    <a:pt x="3019331" y="583405"/>
                    <a:pt x="3046491" y="592458"/>
                  </a:cubicBezTo>
                  <a:cubicBezTo>
                    <a:pt x="3073651" y="601511"/>
                    <a:pt x="3082705" y="615091"/>
                    <a:pt x="3087232" y="619618"/>
                  </a:cubicBezTo>
                  <a:cubicBezTo>
                    <a:pt x="3091759" y="624145"/>
                    <a:pt x="3073651" y="619618"/>
                    <a:pt x="3073651" y="619618"/>
                  </a:cubicBezTo>
                  <a:lnTo>
                    <a:pt x="0" y="583405"/>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sp>
          <p:nvSpPr>
            <p:cNvPr id="64" name="Volný tvar 63"/>
            <p:cNvSpPr>
              <a:spLocks noChangeAspect="1"/>
            </p:cNvSpPr>
            <p:nvPr/>
          </p:nvSpPr>
          <p:spPr>
            <a:xfrm>
              <a:off x="2498756" y="4194255"/>
              <a:ext cx="1389875" cy="1428829"/>
            </a:xfrm>
            <a:custGeom>
              <a:avLst/>
              <a:gdLst>
                <a:gd name="connsiteX0" fmla="*/ 0 w 1389875"/>
                <a:gd name="connsiteY0" fmla="*/ 1403306 h 1428829"/>
                <a:gd name="connsiteX1" fmla="*/ 13581 w 1389875"/>
                <a:gd name="connsiteY1" fmla="*/ 1145282 h 1428829"/>
                <a:gd name="connsiteX2" fmla="*/ 45268 w 1389875"/>
                <a:gd name="connsiteY2" fmla="*/ 706189 h 1428829"/>
                <a:gd name="connsiteX3" fmla="*/ 86008 w 1389875"/>
                <a:gd name="connsiteY3" fmla="*/ 267096 h 1428829"/>
                <a:gd name="connsiteX4" fmla="*/ 167490 w 1389875"/>
                <a:gd name="connsiteY4" fmla="*/ 54339 h 1428829"/>
                <a:gd name="connsiteX5" fmla="*/ 244444 w 1389875"/>
                <a:gd name="connsiteY5" fmla="*/ 4545 h 1428829"/>
                <a:gd name="connsiteX6" fmla="*/ 384773 w 1389875"/>
                <a:gd name="connsiteY6" fmla="*/ 140347 h 1428829"/>
                <a:gd name="connsiteX7" fmla="*/ 593002 w 1389875"/>
                <a:gd name="connsiteY7" fmla="*/ 538700 h 1428829"/>
                <a:gd name="connsiteX8" fmla="*/ 728804 w 1389875"/>
                <a:gd name="connsiteY8" fmla="*/ 846517 h 1428829"/>
                <a:gd name="connsiteX9" fmla="*/ 909874 w 1389875"/>
                <a:gd name="connsiteY9" fmla="*/ 1222236 h 1428829"/>
                <a:gd name="connsiteX10" fmla="*/ 1000408 w 1389875"/>
                <a:gd name="connsiteY10" fmla="*/ 1407832 h 1428829"/>
                <a:gd name="connsiteX11" fmla="*/ 1104523 w 1389875"/>
                <a:gd name="connsiteY11" fmla="*/ 1407832 h 1428829"/>
                <a:gd name="connsiteX12" fmla="*/ 1149791 w 1389875"/>
                <a:gd name="connsiteY12" fmla="*/ 1258450 h 1428829"/>
                <a:gd name="connsiteX13" fmla="*/ 1190531 w 1389875"/>
                <a:gd name="connsiteY13" fmla="*/ 1186022 h 1428829"/>
                <a:gd name="connsiteX14" fmla="*/ 1262959 w 1389875"/>
                <a:gd name="connsiteY14" fmla="*/ 1276557 h 1428829"/>
                <a:gd name="connsiteX15" fmla="*/ 1344440 w 1389875"/>
                <a:gd name="connsiteY15" fmla="*/ 1344458 h 1428829"/>
                <a:gd name="connsiteX16" fmla="*/ 1389707 w 1389875"/>
                <a:gd name="connsiteY16" fmla="*/ 1403306 h 1428829"/>
                <a:gd name="connsiteX17" fmla="*/ 1358020 w 1389875"/>
                <a:gd name="connsiteY17" fmla="*/ 1416886 h 1428829"/>
                <a:gd name="connsiteX18" fmla="*/ 1312753 w 1389875"/>
                <a:gd name="connsiteY18" fmla="*/ 1412359 h 1428829"/>
                <a:gd name="connsiteX19" fmla="*/ 0 w 1389875"/>
                <a:gd name="connsiteY19" fmla="*/ 1403306 h 142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9875" h="1428829">
                  <a:moveTo>
                    <a:pt x="0" y="1403306"/>
                  </a:moveTo>
                  <a:cubicBezTo>
                    <a:pt x="3018" y="1332387"/>
                    <a:pt x="6036" y="1261468"/>
                    <a:pt x="13581" y="1145282"/>
                  </a:cubicBezTo>
                  <a:cubicBezTo>
                    <a:pt x="21126" y="1029096"/>
                    <a:pt x="33197" y="852553"/>
                    <a:pt x="45268" y="706189"/>
                  </a:cubicBezTo>
                  <a:cubicBezTo>
                    <a:pt x="57339" y="559825"/>
                    <a:pt x="65638" y="375738"/>
                    <a:pt x="86008" y="267096"/>
                  </a:cubicBezTo>
                  <a:cubicBezTo>
                    <a:pt x="106378" y="158454"/>
                    <a:pt x="141084" y="98097"/>
                    <a:pt x="167490" y="54339"/>
                  </a:cubicBezTo>
                  <a:cubicBezTo>
                    <a:pt x="193896" y="10580"/>
                    <a:pt x="208230" y="-9790"/>
                    <a:pt x="244444" y="4545"/>
                  </a:cubicBezTo>
                  <a:cubicBezTo>
                    <a:pt x="280658" y="18880"/>
                    <a:pt x="326680" y="51321"/>
                    <a:pt x="384773" y="140347"/>
                  </a:cubicBezTo>
                  <a:cubicBezTo>
                    <a:pt x="442866" y="229373"/>
                    <a:pt x="535664" y="421005"/>
                    <a:pt x="593002" y="538700"/>
                  </a:cubicBezTo>
                  <a:cubicBezTo>
                    <a:pt x="650341" y="656395"/>
                    <a:pt x="675992" y="732594"/>
                    <a:pt x="728804" y="846517"/>
                  </a:cubicBezTo>
                  <a:cubicBezTo>
                    <a:pt x="781616" y="960440"/>
                    <a:pt x="864607" y="1128683"/>
                    <a:pt x="909874" y="1222236"/>
                  </a:cubicBezTo>
                  <a:cubicBezTo>
                    <a:pt x="955141" y="1315788"/>
                    <a:pt x="967967" y="1376899"/>
                    <a:pt x="1000408" y="1407832"/>
                  </a:cubicBezTo>
                  <a:cubicBezTo>
                    <a:pt x="1032849" y="1438765"/>
                    <a:pt x="1079626" y="1432729"/>
                    <a:pt x="1104523" y="1407832"/>
                  </a:cubicBezTo>
                  <a:cubicBezTo>
                    <a:pt x="1129420" y="1382935"/>
                    <a:pt x="1135456" y="1295418"/>
                    <a:pt x="1149791" y="1258450"/>
                  </a:cubicBezTo>
                  <a:cubicBezTo>
                    <a:pt x="1164126" y="1221482"/>
                    <a:pt x="1171670" y="1183004"/>
                    <a:pt x="1190531" y="1186022"/>
                  </a:cubicBezTo>
                  <a:cubicBezTo>
                    <a:pt x="1209392" y="1189040"/>
                    <a:pt x="1237307" y="1250151"/>
                    <a:pt x="1262959" y="1276557"/>
                  </a:cubicBezTo>
                  <a:cubicBezTo>
                    <a:pt x="1288611" y="1302963"/>
                    <a:pt x="1323315" y="1323333"/>
                    <a:pt x="1344440" y="1344458"/>
                  </a:cubicBezTo>
                  <a:cubicBezTo>
                    <a:pt x="1365565" y="1365583"/>
                    <a:pt x="1387444" y="1391235"/>
                    <a:pt x="1389707" y="1403306"/>
                  </a:cubicBezTo>
                  <a:cubicBezTo>
                    <a:pt x="1391970" y="1415377"/>
                    <a:pt x="1370846" y="1415377"/>
                    <a:pt x="1358020" y="1416886"/>
                  </a:cubicBezTo>
                  <a:cubicBezTo>
                    <a:pt x="1345194" y="1418395"/>
                    <a:pt x="1312753" y="1412359"/>
                    <a:pt x="1312753" y="1412359"/>
                  </a:cubicBezTo>
                  <a:lnTo>
                    <a:pt x="0" y="140330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sp>
          <p:nvSpPr>
            <p:cNvPr id="65" name="Volný tvar 64"/>
            <p:cNvSpPr>
              <a:spLocks noChangeAspect="1"/>
            </p:cNvSpPr>
            <p:nvPr/>
          </p:nvSpPr>
          <p:spPr>
            <a:xfrm>
              <a:off x="5516195" y="4172157"/>
              <a:ext cx="3080476" cy="2017188"/>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dirty="0">
                <a:solidFill>
                  <a:schemeClr val="tx1"/>
                </a:solidFill>
              </a:endParaRPr>
            </a:p>
          </p:txBody>
        </p:sp>
        <p:sp>
          <p:nvSpPr>
            <p:cNvPr id="66" name="TextovéPole 65"/>
            <p:cNvSpPr txBox="1">
              <a:spLocks noChangeAspect="1"/>
            </p:cNvSpPr>
            <p:nvPr/>
          </p:nvSpPr>
          <p:spPr>
            <a:xfrm>
              <a:off x="125760" y="3960972"/>
              <a:ext cx="2416741" cy="553998"/>
            </a:xfrm>
            <a:prstGeom prst="rect">
              <a:avLst/>
            </a:prstGeom>
            <a:noFill/>
          </p:spPr>
          <p:txBody>
            <a:bodyPr wrap="square" rtlCol="0">
              <a:spAutoFit/>
            </a:bodyPr>
            <a:lstStyle/>
            <a:p>
              <a:r>
                <a:rPr lang="cs-CZ" sz="1600" b="1" dirty="0"/>
                <a:t>SBP</a:t>
              </a:r>
            </a:p>
            <a:p>
              <a:r>
                <a:rPr lang="cs-CZ" sz="1400" dirty="0"/>
                <a:t>systolický krevní tlak</a:t>
              </a:r>
            </a:p>
          </p:txBody>
        </p:sp>
        <p:cxnSp>
          <p:nvCxnSpPr>
            <p:cNvPr id="67" name="Přímá spojnice 66"/>
            <p:cNvCxnSpPr>
              <a:cxnSpLocks noChangeAspect="1"/>
            </p:cNvCxnSpPr>
            <p:nvPr/>
          </p:nvCxnSpPr>
          <p:spPr>
            <a:xfrm>
              <a:off x="2442377" y="6196350"/>
              <a:ext cx="3069278"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
          <p:nvSpPr>
            <p:cNvPr id="68" name="Volný tvar 67"/>
            <p:cNvSpPr>
              <a:spLocks noChangeAspect="1"/>
            </p:cNvSpPr>
            <p:nvPr/>
          </p:nvSpPr>
          <p:spPr>
            <a:xfrm>
              <a:off x="2442377" y="4179162"/>
              <a:ext cx="3080476" cy="2017188"/>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dirty="0">
                <a:solidFill>
                  <a:schemeClr val="tx1"/>
                </a:solidFill>
              </a:endParaRPr>
            </a:p>
          </p:txBody>
        </p:sp>
        <p:sp>
          <p:nvSpPr>
            <p:cNvPr id="69" name="TextovéPole 68"/>
            <p:cNvSpPr txBox="1">
              <a:spLocks noChangeAspect="1"/>
            </p:cNvSpPr>
            <p:nvPr/>
          </p:nvSpPr>
          <p:spPr>
            <a:xfrm>
              <a:off x="2497807" y="5004432"/>
              <a:ext cx="1090865" cy="646331"/>
            </a:xfrm>
            <a:prstGeom prst="rect">
              <a:avLst/>
            </a:prstGeom>
            <a:noFill/>
          </p:spPr>
          <p:txBody>
            <a:bodyPr wrap="square" rtlCol="0">
              <a:spAutoFit/>
            </a:bodyPr>
            <a:lstStyle/>
            <a:p>
              <a:r>
                <a:rPr lang="cs-CZ" sz="1800" b="1" dirty="0">
                  <a:solidFill>
                    <a:schemeClr val="bg1"/>
                  </a:solidFill>
                </a:rPr>
                <a:t>plocha nad MAP</a:t>
              </a:r>
            </a:p>
          </p:txBody>
        </p:sp>
        <p:sp>
          <p:nvSpPr>
            <p:cNvPr id="70" name="TextovéPole 69"/>
            <p:cNvSpPr txBox="1">
              <a:spLocks noChangeAspect="1"/>
            </p:cNvSpPr>
            <p:nvPr/>
          </p:nvSpPr>
          <p:spPr>
            <a:xfrm>
              <a:off x="2504554" y="5797293"/>
              <a:ext cx="1849289" cy="380643"/>
            </a:xfrm>
            <a:prstGeom prst="rect">
              <a:avLst/>
            </a:prstGeom>
            <a:noFill/>
          </p:spPr>
          <p:txBody>
            <a:bodyPr wrap="square" rtlCol="0">
              <a:spAutoFit/>
            </a:bodyPr>
            <a:lstStyle/>
            <a:p>
              <a:r>
                <a:rPr lang="cs-CZ" sz="1800" b="1" dirty="0"/>
                <a:t>plocha pod MAP</a:t>
              </a:r>
            </a:p>
          </p:txBody>
        </p:sp>
        <p:cxnSp>
          <p:nvCxnSpPr>
            <p:cNvPr id="71" name="Přímá spojnice 70"/>
            <p:cNvCxnSpPr>
              <a:cxnSpLocks noChangeAspect="1"/>
            </p:cNvCxnSpPr>
            <p:nvPr/>
          </p:nvCxnSpPr>
          <p:spPr>
            <a:xfrm>
              <a:off x="2419501" y="6313502"/>
              <a:ext cx="3069278" cy="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TextovéPole 71"/>
            <p:cNvSpPr txBox="1">
              <a:spLocks noChangeAspect="1"/>
            </p:cNvSpPr>
            <p:nvPr/>
          </p:nvSpPr>
          <p:spPr>
            <a:xfrm>
              <a:off x="125759" y="5916895"/>
              <a:ext cx="2496133" cy="553998"/>
            </a:xfrm>
            <a:prstGeom prst="rect">
              <a:avLst/>
            </a:prstGeom>
            <a:noFill/>
          </p:spPr>
          <p:txBody>
            <a:bodyPr wrap="square" rtlCol="0">
              <a:spAutoFit/>
            </a:bodyPr>
            <a:lstStyle/>
            <a:p>
              <a:r>
                <a:rPr lang="cs-CZ" sz="1600" b="1" dirty="0"/>
                <a:t>DBP</a:t>
              </a:r>
            </a:p>
            <a:p>
              <a:r>
                <a:rPr lang="cs-CZ" sz="1400" dirty="0"/>
                <a:t>diastolický krevní tlak</a:t>
              </a:r>
            </a:p>
          </p:txBody>
        </p:sp>
        <p:sp>
          <p:nvSpPr>
            <p:cNvPr id="73" name="TextovéPole 72"/>
            <p:cNvSpPr txBox="1">
              <a:spLocks noChangeAspect="1"/>
            </p:cNvSpPr>
            <p:nvPr/>
          </p:nvSpPr>
          <p:spPr>
            <a:xfrm>
              <a:off x="125761" y="5240718"/>
              <a:ext cx="2556222" cy="553998"/>
            </a:xfrm>
            <a:prstGeom prst="rect">
              <a:avLst/>
            </a:prstGeom>
            <a:noFill/>
          </p:spPr>
          <p:txBody>
            <a:bodyPr wrap="square" rtlCol="0">
              <a:spAutoFit/>
            </a:bodyPr>
            <a:lstStyle/>
            <a:p>
              <a:r>
                <a:rPr lang="cs-CZ" sz="1600" b="1" dirty="0"/>
                <a:t>MAP</a:t>
              </a:r>
            </a:p>
            <a:p>
              <a:r>
                <a:rPr lang="cs-CZ" sz="1400" dirty="0"/>
                <a:t>střední arteriální tlak</a:t>
              </a:r>
            </a:p>
          </p:txBody>
        </p:sp>
        <p:sp>
          <p:nvSpPr>
            <p:cNvPr id="74" name="TextovéPole 73"/>
            <p:cNvSpPr txBox="1">
              <a:spLocks noChangeAspect="1"/>
            </p:cNvSpPr>
            <p:nvPr/>
          </p:nvSpPr>
          <p:spPr>
            <a:xfrm>
              <a:off x="2550307" y="6372036"/>
              <a:ext cx="3115774" cy="380643"/>
            </a:xfrm>
            <a:prstGeom prst="rect">
              <a:avLst/>
            </a:prstGeom>
            <a:noFill/>
          </p:spPr>
          <p:txBody>
            <a:bodyPr wrap="square" rtlCol="0">
              <a:spAutoFit/>
            </a:bodyPr>
            <a:lstStyle/>
            <a:p>
              <a:r>
                <a:rPr lang="cs-CZ" sz="1800" b="1" dirty="0"/>
                <a:t>délka tepového intervalu</a:t>
              </a:r>
            </a:p>
          </p:txBody>
        </p:sp>
        <p:cxnSp>
          <p:nvCxnSpPr>
            <p:cNvPr id="75" name="Přímá spojnice 74"/>
            <p:cNvCxnSpPr>
              <a:cxnSpLocks noChangeAspect="1"/>
            </p:cNvCxnSpPr>
            <p:nvPr/>
          </p:nvCxnSpPr>
          <p:spPr>
            <a:xfrm flipV="1">
              <a:off x="773832" y="4182722"/>
              <a:ext cx="19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Přímá spojnice 75"/>
            <p:cNvCxnSpPr>
              <a:cxnSpLocks noChangeAspect="1"/>
            </p:cNvCxnSpPr>
            <p:nvPr/>
          </p:nvCxnSpPr>
          <p:spPr>
            <a:xfrm>
              <a:off x="845840" y="5597669"/>
              <a:ext cx="64187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Přímá spojnice 76"/>
            <p:cNvCxnSpPr>
              <a:cxnSpLocks noChangeAspect="1"/>
            </p:cNvCxnSpPr>
            <p:nvPr/>
          </p:nvCxnSpPr>
          <p:spPr>
            <a:xfrm>
              <a:off x="773832" y="6194507"/>
              <a:ext cx="20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Přímá spojnice 77"/>
            <p:cNvCxnSpPr>
              <a:cxnSpLocks noChangeAspect="1"/>
            </p:cNvCxnSpPr>
            <p:nvPr/>
          </p:nvCxnSpPr>
          <p:spPr>
            <a:xfrm flipV="1">
              <a:off x="5812674" y="4192420"/>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9" name="TextovéPole 78"/>
            <p:cNvSpPr txBox="1">
              <a:spLocks noChangeAspect="1"/>
            </p:cNvSpPr>
            <p:nvPr/>
          </p:nvSpPr>
          <p:spPr>
            <a:xfrm>
              <a:off x="5783224" y="5352432"/>
              <a:ext cx="1268723" cy="861774"/>
            </a:xfrm>
            <a:prstGeom prst="rect">
              <a:avLst/>
            </a:prstGeom>
            <a:noFill/>
          </p:spPr>
          <p:txBody>
            <a:bodyPr wrap="square" rtlCol="0">
              <a:spAutoFit/>
            </a:bodyPr>
            <a:lstStyle/>
            <a:p>
              <a:r>
                <a:rPr lang="cs-CZ" sz="1400" b="1" dirty="0"/>
                <a:t>PP</a:t>
              </a:r>
            </a:p>
            <a:p>
              <a:r>
                <a:rPr lang="cs-CZ" sz="1800" dirty="0"/>
                <a:t>pulzový krevní tlak</a:t>
              </a:r>
            </a:p>
          </p:txBody>
        </p:sp>
        <p:sp>
          <p:nvSpPr>
            <p:cNvPr id="80" name="TextovéPole 79"/>
            <p:cNvSpPr txBox="1">
              <a:spLocks noChangeAspect="1"/>
            </p:cNvSpPr>
            <p:nvPr/>
          </p:nvSpPr>
          <p:spPr>
            <a:xfrm>
              <a:off x="6327939" y="4179162"/>
              <a:ext cx="2528158" cy="523220"/>
            </a:xfrm>
            <a:prstGeom prst="rect">
              <a:avLst/>
            </a:prstGeom>
            <a:noFill/>
          </p:spPr>
          <p:txBody>
            <a:bodyPr wrap="square" rtlCol="0">
              <a:spAutoFit/>
            </a:bodyPr>
            <a:lstStyle/>
            <a:p>
              <a:r>
                <a:rPr lang="cs-CZ" sz="1400" b="1" dirty="0"/>
                <a:t>PP = SBP – DBP</a:t>
              </a:r>
            </a:p>
            <a:p>
              <a:r>
                <a:rPr lang="cs-CZ" sz="1400" b="1" dirty="0"/>
                <a:t>MAP </a:t>
              </a:r>
              <a:r>
                <a:rPr lang="cs-CZ" sz="1400" b="1" dirty="0">
                  <a:sym typeface="Symbol"/>
                </a:rPr>
                <a:t> </a:t>
              </a:r>
              <a:r>
                <a:rPr lang="cs-CZ" sz="1400" b="1" dirty="0"/>
                <a:t>DBP + 1/3 PP</a:t>
              </a:r>
            </a:p>
          </p:txBody>
        </p:sp>
      </p:grpSp>
      <p:sp>
        <p:nvSpPr>
          <p:cNvPr id="3" name="TextovéPole 2">
            <a:extLst>
              <a:ext uri="{FF2B5EF4-FFF2-40B4-BE49-F238E27FC236}">
                <a16:creationId xmlns:a16="http://schemas.microsoft.com/office/drawing/2014/main" id="{FEE451D2-8CD2-4BCC-9350-24351FAC27BF}"/>
              </a:ext>
            </a:extLst>
          </p:cNvPr>
          <p:cNvSpPr txBox="1"/>
          <p:nvPr/>
        </p:nvSpPr>
        <p:spPr>
          <a:xfrm>
            <a:off x="7930655" y="1440439"/>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1D97F26-458C-4863-9081-3EB78CF32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059" y="0"/>
            <a:ext cx="5907881" cy="6858000"/>
          </a:xfrm>
          <a:prstGeom prst="rect">
            <a:avLst/>
          </a:prstGeom>
        </p:spPr>
      </p:pic>
    </p:spTree>
    <p:extLst>
      <p:ext uri="{BB962C8B-B14F-4D97-AF65-F5344CB8AC3E}">
        <p14:creationId xmlns:p14="http://schemas.microsoft.com/office/powerpoint/2010/main" val="18307413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Anafylaktický šok – alergická reakce</a:t>
            </a:r>
          </a:p>
        </p:txBody>
      </p:sp>
      <p:sp>
        <p:nvSpPr>
          <p:cNvPr id="4" name="TextovéPole 3"/>
          <p:cNvSpPr txBox="1"/>
          <p:nvPr/>
        </p:nvSpPr>
        <p:spPr>
          <a:xfrm>
            <a:off x="209740" y="925619"/>
            <a:ext cx="8934259" cy="5632311"/>
          </a:xfrm>
          <a:prstGeom prst="rect">
            <a:avLst/>
          </a:prstGeom>
          <a:noFill/>
        </p:spPr>
        <p:txBody>
          <a:bodyPr wrap="square" rtlCol="0">
            <a:spAutoFit/>
          </a:bodyPr>
          <a:lstStyle/>
          <a:p>
            <a:r>
              <a:rPr lang="cs-CZ" sz="2000" dirty="0"/>
              <a:t>Uvolnění </a:t>
            </a:r>
            <a:r>
              <a:rPr lang="cs-CZ" sz="2000" b="1" u="sng" dirty="0">
                <a:solidFill>
                  <a:srgbClr val="FF0000"/>
                </a:solidFill>
              </a:rPr>
              <a:t>histaminu</a:t>
            </a:r>
            <a:r>
              <a:rPr lang="cs-CZ" sz="2000" dirty="0"/>
              <a:t> a dalších mediátorů z bílých krvinek jako </a:t>
            </a:r>
            <a:br>
              <a:rPr lang="cs-CZ" sz="2000" dirty="0"/>
            </a:br>
            <a:r>
              <a:rPr lang="cs-CZ" sz="2000" dirty="0"/>
              <a:t>většinou reakce na </a:t>
            </a:r>
            <a:r>
              <a:rPr lang="cs-CZ" sz="2000" dirty="0" err="1"/>
              <a:t>alergen.Histamin</a:t>
            </a:r>
            <a:r>
              <a:rPr lang="cs-CZ" sz="2000" dirty="0"/>
              <a:t> je </a:t>
            </a:r>
            <a:r>
              <a:rPr lang="cs-CZ" sz="2000" b="1" dirty="0">
                <a:solidFill>
                  <a:srgbClr val="0000CC"/>
                </a:solidFill>
              </a:rPr>
              <a:t>vazodilatátor</a:t>
            </a:r>
            <a:r>
              <a:rPr lang="cs-CZ" sz="2000" b="1" dirty="0"/>
              <a:t> </a:t>
            </a:r>
            <a:br>
              <a:rPr lang="cs-CZ" sz="2000" b="1" dirty="0"/>
            </a:br>
            <a:r>
              <a:rPr lang="cs-CZ" sz="2000" b="1" dirty="0"/>
              <a:t>a </a:t>
            </a:r>
            <a:r>
              <a:rPr lang="cs-CZ" sz="2000" b="1" dirty="0" err="1">
                <a:solidFill>
                  <a:srgbClr val="0000CC"/>
                </a:solidFill>
              </a:rPr>
              <a:t>bronchokonstriktor</a:t>
            </a:r>
            <a:r>
              <a:rPr lang="cs-CZ" sz="2000" dirty="0"/>
              <a:t>. Působí obvykle lokálně, ale jeho </a:t>
            </a:r>
            <a:br>
              <a:rPr lang="cs-CZ" sz="2000" dirty="0"/>
            </a:br>
            <a:r>
              <a:rPr lang="cs-CZ" sz="2000" dirty="0"/>
              <a:t>systémové uvolnění má mnoho nežádoucích účinků</a:t>
            </a:r>
          </a:p>
          <a:p>
            <a:pPr marL="342900" indent="-342900">
              <a:buFont typeface="Arial" pitchFamily="34" charset="0"/>
              <a:buChar char="•"/>
            </a:pPr>
            <a:r>
              <a:rPr lang="cs-CZ" sz="2000" dirty="0"/>
              <a:t>Na celém těle </a:t>
            </a:r>
            <a:r>
              <a:rPr lang="cs-CZ" sz="2000" b="1" dirty="0"/>
              <a:t>kopřivka, svědění, otoky</a:t>
            </a:r>
          </a:p>
          <a:p>
            <a:pPr marL="800100" lvl="1" indent="-342900">
              <a:buFont typeface="Arial" pitchFamily="34" charset="0"/>
              <a:buChar char="•"/>
            </a:pPr>
            <a:r>
              <a:rPr lang="cs-CZ" sz="2000" dirty="0"/>
              <a:t>Kritické jsou otoky jazyka a dýchacích cest</a:t>
            </a:r>
          </a:p>
          <a:p>
            <a:pPr marL="342900" indent="-342900">
              <a:buFont typeface="Arial" pitchFamily="34" charset="0"/>
              <a:buChar char="•"/>
            </a:pPr>
            <a:r>
              <a:rPr lang="cs-CZ" sz="2000" dirty="0"/>
              <a:t>Dýchací cesty</a:t>
            </a:r>
          </a:p>
          <a:p>
            <a:pPr marL="800100" lvl="1" indent="-342900">
              <a:buFont typeface="Arial" pitchFamily="34" charset="0"/>
              <a:buChar char="•"/>
            </a:pPr>
            <a:r>
              <a:rPr lang="cs-CZ" sz="2000" b="1" dirty="0"/>
              <a:t>Otok horních DC </a:t>
            </a:r>
            <a:r>
              <a:rPr lang="cs-CZ" sz="2000" dirty="0"/>
              <a:t>(důsledek vazodilatace) – stridor </a:t>
            </a:r>
          </a:p>
          <a:p>
            <a:pPr marL="800100" lvl="1" indent="-342900">
              <a:buFont typeface="Arial" pitchFamily="34" charset="0"/>
              <a:buChar char="•"/>
            </a:pPr>
            <a:r>
              <a:rPr lang="cs-CZ" sz="2000" b="1" dirty="0"/>
              <a:t>Zúžení dolních DC </a:t>
            </a:r>
            <a:r>
              <a:rPr lang="cs-CZ" sz="2000" dirty="0"/>
              <a:t>(</a:t>
            </a:r>
            <a:r>
              <a:rPr lang="cs-CZ" sz="2000" dirty="0" err="1"/>
              <a:t>bronchokonstrikce</a:t>
            </a:r>
            <a:r>
              <a:rPr lang="cs-CZ" sz="2000" dirty="0"/>
              <a:t>) – sípání</a:t>
            </a:r>
          </a:p>
          <a:p>
            <a:pPr marL="342900" indent="-342900">
              <a:buFont typeface="Arial" pitchFamily="34" charset="0"/>
              <a:buChar char="•"/>
            </a:pPr>
            <a:r>
              <a:rPr lang="cs-CZ" sz="2000" dirty="0"/>
              <a:t>Systémová vazodilatace – prudký pokles R</a:t>
            </a:r>
          </a:p>
          <a:p>
            <a:pPr marL="800100" lvl="1" indent="-342900">
              <a:buFont typeface="Arial" pitchFamily="34" charset="0"/>
              <a:buChar char="•"/>
            </a:pPr>
            <a:r>
              <a:rPr lang="cs-CZ" sz="2000" b="1" dirty="0"/>
              <a:t>Klesá krevní tlak</a:t>
            </a:r>
          </a:p>
          <a:p>
            <a:pPr marL="800100" lvl="1" indent="-342900">
              <a:buFont typeface="Arial" pitchFamily="34" charset="0"/>
              <a:buChar char="•"/>
            </a:pPr>
            <a:r>
              <a:rPr lang="cs-CZ" sz="2000" dirty="0"/>
              <a:t>Krev se naleje do tkání – tekutina se filtruje do </a:t>
            </a:r>
            <a:r>
              <a:rPr lang="cs-CZ" sz="2000" dirty="0" err="1"/>
              <a:t>intersticia</a:t>
            </a:r>
            <a:r>
              <a:rPr lang="cs-CZ" sz="2000" dirty="0"/>
              <a:t> – ztráta objemu</a:t>
            </a:r>
          </a:p>
          <a:p>
            <a:pPr marL="800100" lvl="1" indent="-342900">
              <a:buFont typeface="Arial" pitchFamily="34" charset="0"/>
              <a:buChar char="•"/>
            </a:pPr>
            <a:r>
              <a:rPr lang="cs-CZ" sz="2000" dirty="0"/>
              <a:t>Krev se nevrací do srdce – sklesá srdeční výdej – klesá tlak – klesá prokrvení srdce – klesá srdeční aktivita -…. Začarovaný kruh… </a:t>
            </a:r>
          </a:p>
          <a:p>
            <a:endParaRPr lang="cs-CZ" sz="2000" dirty="0"/>
          </a:p>
          <a:p>
            <a:r>
              <a:rPr lang="cs-CZ" sz="2000" dirty="0"/>
              <a:t>Rozvine se </a:t>
            </a:r>
            <a:r>
              <a:rPr lang="cs-CZ" sz="2000" b="1" dirty="0">
                <a:solidFill>
                  <a:srgbClr val="FF0000"/>
                </a:solidFill>
              </a:rPr>
              <a:t>distribuční šok </a:t>
            </a:r>
            <a:r>
              <a:rPr lang="cs-CZ" sz="2000" dirty="0"/>
              <a:t>– krve neubývá, ale „vylila se do tkání“ a nevrací se do srdce</a:t>
            </a:r>
          </a:p>
          <a:p>
            <a:pPr marL="342900" indent="-342900">
              <a:buFont typeface="Arial" panose="020B0604020202020204" pitchFamily="34" charset="0"/>
              <a:buChar char="•"/>
            </a:pPr>
            <a:r>
              <a:rPr lang="cs-CZ" sz="2000" dirty="0"/>
              <a:t>Šokové projevy – tachykardie (v nejhorším bradykardie), hypotenze, slabý pulz,… </a:t>
            </a:r>
          </a:p>
        </p:txBody>
      </p:sp>
      <p:sp>
        <p:nvSpPr>
          <p:cNvPr id="5" name="TextovéPole 4">
            <a:extLst>
              <a:ext uri="{FF2B5EF4-FFF2-40B4-BE49-F238E27FC236}">
                <a16:creationId xmlns:a16="http://schemas.microsoft.com/office/drawing/2014/main" id="{BC185507-2C28-408B-8137-DC01F9E36223}"/>
              </a:ext>
            </a:extLst>
          </p:cNvPr>
          <p:cNvSpPr txBox="1"/>
          <p:nvPr/>
        </p:nvSpPr>
        <p:spPr>
          <a:xfrm>
            <a:off x="-108520" y="43800"/>
            <a:ext cx="2952328" cy="369332"/>
          </a:xfrm>
          <a:prstGeom prst="rect">
            <a:avLst/>
          </a:prstGeom>
          <a:noFill/>
        </p:spPr>
        <p:txBody>
          <a:bodyPr wrap="square" rtlCol="0">
            <a:spAutoFit/>
          </a:bodyPr>
          <a:lstStyle/>
          <a:p>
            <a:r>
              <a:rPr lang="cs-CZ" dirty="0">
                <a:solidFill>
                  <a:srgbClr val="FF0000"/>
                </a:solidFill>
              </a:rPr>
              <a:t>Netřeba umět ke zkoušce</a:t>
            </a:r>
          </a:p>
        </p:txBody>
      </p:sp>
      <p:pic>
        <p:nvPicPr>
          <p:cNvPr id="14338" name="Picture 2" descr="Anafylaktický šok – Wikipedie">
            <a:extLst>
              <a:ext uri="{FF2B5EF4-FFF2-40B4-BE49-F238E27FC236}">
                <a16:creationId xmlns:a16="http://schemas.microsoft.com/office/drawing/2014/main" id="{05A87466-C106-4351-BA79-9A50D8AF0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327" y="1404637"/>
            <a:ext cx="209550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osa - Vosy, likvidace | Štenice Most, DDD">
            <a:extLst>
              <a:ext uri="{FF2B5EF4-FFF2-40B4-BE49-F238E27FC236}">
                <a16:creationId xmlns:a16="http://schemas.microsoft.com/office/drawing/2014/main" id="{B230AAF5-552B-48FA-8B77-465EC7916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126" y="60840"/>
            <a:ext cx="2429701" cy="132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6278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Anafylaktický šok – alergická reakce</a:t>
            </a:r>
          </a:p>
        </p:txBody>
      </p:sp>
      <p:sp>
        <p:nvSpPr>
          <p:cNvPr id="4" name="TextovéPole 3"/>
          <p:cNvSpPr txBox="1"/>
          <p:nvPr/>
        </p:nvSpPr>
        <p:spPr>
          <a:xfrm>
            <a:off x="209741" y="1024345"/>
            <a:ext cx="8724518" cy="3847207"/>
          </a:xfrm>
          <a:prstGeom prst="rect">
            <a:avLst/>
          </a:prstGeom>
          <a:noFill/>
        </p:spPr>
        <p:txBody>
          <a:bodyPr wrap="square" rtlCol="0">
            <a:spAutoFit/>
          </a:bodyPr>
          <a:lstStyle/>
          <a:p>
            <a:r>
              <a:rPr lang="cs-CZ" sz="2000" dirty="0"/>
              <a:t>Řešení</a:t>
            </a:r>
          </a:p>
          <a:p>
            <a:r>
              <a:rPr lang="cs-CZ" sz="2000" dirty="0"/>
              <a:t>Antihistaminika, kortikoidy – když to jde</a:t>
            </a:r>
          </a:p>
          <a:p>
            <a:r>
              <a:rPr lang="cs-CZ" sz="2000" dirty="0"/>
              <a:t>Tekutiny, zajistit DC, kyslík…</a:t>
            </a:r>
          </a:p>
          <a:p>
            <a:endParaRPr lang="cs-CZ" sz="2000" dirty="0"/>
          </a:p>
          <a:p>
            <a:r>
              <a:rPr lang="cs-CZ" sz="2400" b="1" dirty="0">
                <a:solidFill>
                  <a:srgbClr val="FF0000"/>
                </a:solidFill>
              </a:rPr>
              <a:t>Adrenalin</a:t>
            </a:r>
            <a:r>
              <a:rPr lang="cs-CZ" sz="2000" b="1" dirty="0"/>
              <a:t> </a:t>
            </a:r>
          </a:p>
          <a:p>
            <a:pPr marL="342900" indent="-342900">
              <a:buFont typeface="Arial" panose="020B0604020202020204" pitchFamily="34" charset="0"/>
              <a:buChar char="•"/>
            </a:pPr>
            <a:r>
              <a:rPr lang="cs-CZ" sz="2000" b="1" dirty="0"/>
              <a:t>Vazokonstriktor</a:t>
            </a:r>
            <a:r>
              <a:rPr lang="cs-CZ" sz="2000" dirty="0"/>
              <a:t> </a:t>
            </a:r>
          </a:p>
          <a:p>
            <a:pPr marL="800100" lvl="1" indent="-342900">
              <a:buFont typeface="Arial" panose="020B0604020202020204" pitchFamily="34" charset="0"/>
              <a:buChar char="•"/>
            </a:pPr>
            <a:r>
              <a:rPr lang="cs-CZ" sz="2000" dirty="0"/>
              <a:t>stáhne cévy, přesměruje krev do srdce a zvýší žilní návrat</a:t>
            </a:r>
          </a:p>
          <a:p>
            <a:pPr marL="800100" lvl="1" indent="-342900">
              <a:buFont typeface="Arial" panose="020B0604020202020204" pitchFamily="34" charset="0"/>
              <a:buChar char="•"/>
            </a:pPr>
            <a:r>
              <a:rPr lang="cs-CZ" sz="2000" dirty="0"/>
              <a:t>Sníží otoky – uvolní horní dýchací cesty</a:t>
            </a:r>
          </a:p>
          <a:p>
            <a:pPr marL="342900" indent="-342900">
              <a:buFont typeface="Arial" panose="020B0604020202020204" pitchFamily="34" charset="0"/>
              <a:buChar char="•"/>
            </a:pPr>
            <a:r>
              <a:rPr lang="cs-CZ" sz="2000" b="1" dirty="0" err="1"/>
              <a:t>Bronchodilatátor</a:t>
            </a:r>
            <a:endParaRPr lang="cs-CZ" sz="2000" b="1" dirty="0"/>
          </a:p>
          <a:p>
            <a:pPr marL="800100" lvl="1" indent="-342900">
              <a:buFont typeface="Arial" panose="020B0604020202020204" pitchFamily="34" charset="0"/>
              <a:buChar char="•"/>
            </a:pPr>
            <a:r>
              <a:rPr lang="cs-CZ" sz="2000" dirty="0"/>
              <a:t>Uvolní dolní dýchací cesty</a:t>
            </a:r>
          </a:p>
          <a:p>
            <a:pPr marL="342900" indent="-342900">
              <a:buFont typeface="Arial" panose="020B0604020202020204" pitchFamily="34" charset="0"/>
              <a:buChar char="•"/>
            </a:pPr>
            <a:r>
              <a:rPr lang="cs-CZ" sz="2000" b="1" dirty="0"/>
              <a:t>Nakopne srdce</a:t>
            </a:r>
          </a:p>
          <a:p>
            <a:pPr marL="342900" indent="-342900">
              <a:buFont typeface="Arial" panose="020B0604020202020204" pitchFamily="34" charset="0"/>
              <a:buChar char="•"/>
            </a:pPr>
            <a:endParaRPr lang="cs-CZ" sz="2000" dirty="0"/>
          </a:p>
        </p:txBody>
      </p:sp>
      <p:sp>
        <p:nvSpPr>
          <p:cNvPr id="5" name="TextovéPole 4">
            <a:extLst>
              <a:ext uri="{FF2B5EF4-FFF2-40B4-BE49-F238E27FC236}">
                <a16:creationId xmlns:a16="http://schemas.microsoft.com/office/drawing/2014/main" id="{BC185507-2C28-408B-8137-DC01F9E36223}"/>
              </a:ext>
            </a:extLst>
          </p:cNvPr>
          <p:cNvSpPr txBox="1"/>
          <p:nvPr/>
        </p:nvSpPr>
        <p:spPr>
          <a:xfrm>
            <a:off x="6300192" y="81259"/>
            <a:ext cx="2952328" cy="369332"/>
          </a:xfrm>
          <a:prstGeom prst="rect">
            <a:avLst/>
          </a:prstGeom>
          <a:noFill/>
        </p:spPr>
        <p:txBody>
          <a:bodyPr wrap="square" rtlCol="0">
            <a:spAutoFit/>
          </a:bodyPr>
          <a:lstStyle/>
          <a:p>
            <a:r>
              <a:rPr lang="cs-CZ" dirty="0">
                <a:solidFill>
                  <a:srgbClr val="FF0000"/>
                </a:solidFill>
              </a:rPr>
              <a:t>Netřeba umět ke zkoušce</a:t>
            </a:r>
          </a:p>
        </p:txBody>
      </p:sp>
      <p:pic>
        <p:nvPicPr>
          <p:cNvPr id="16386" name="Picture 2" descr="Dostal žihadlo a zastavil se mu oběh! Svědci ho naštěstí zachránili - tn.cz">
            <a:extLst>
              <a:ext uri="{FF2B5EF4-FFF2-40B4-BE49-F238E27FC236}">
                <a16:creationId xmlns:a16="http://schemas.microsoft.com/office/drawing/2014/main" id="{AD8BB77F-0D61-4969-8FA8-1AE92F2B86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2898" y="4365104"/>
            <a:ext cx="3631533" cy="249289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Anafylaktický šok – příčiny, příznaky a první pomoc - Zdraví.Euro.cz">
            <a:extLst>
              <a:ext uri="{FF2B5EF4-FFF2-40B4-BE49-F238E27FC236}">
                <a16:creationId xmlns:a16="http://schemas.microsoft.com/office/drawing/2014/main" id="{9F7BBBA6-D85D-42FC-B179-D9D71C4BA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668" y="330877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ndustry Insiders Estimate EpiPen Costs No More Than $30">
            <a:extLst>
              <a:ext uri="{FF2B5EF4-FFF2-40B4-BE49-F238E27FC236}">
                <a16:creationId xmlns:a16="http://schemas.microsoft.com/office/drawing/2014/main" id="{601255FE-7160-4FFA-8BAA-8D71838031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9425" y="980728"/>
            <a:ext cx="2417071" cy="181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034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71939"/>
            <a:ext cx="5715000" cy="4286250"/>
          </a:xfrm>
          <a:prstGeom prst="rect">
            <a:avLst/>
          </a:prstGeom>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54889"/>
          <a:stretch/>
        </p:blipFill>
        <p:spPr>
          <a:xfrm>
            <a:off x="4860032" y="2780928"/>
            <a:ext cx="4124922" cy="3876040"/>
          </a:xfrm>
          <a:prstGeom prst="rect">
            <a:avLst/>
          </a:prstGeom>
        </p:spPr>
      </p:pic>
      <p:sp>
        <p:nvSpPr>
          <p:cNvPr id="4" name="TextovéPole 3"/>
          <p:cNvSpPr txBox="1"/>
          <p:nvPr/>
        </p:nvSpPr>
        <p:spPr>
          <a:xfrm>
            <a:off x="6156176" y="404664"/>
            <a:ext cx="2592288" cy="1846659"/>
          </a:xfrm>
          <a:prstGeom prst="rect">
            <a:avLst/>
          </a:prstGeom>
          <a:noFill/>
        </p:spPr>
        <p:txBody>
          <a:bodyPr wrap="square" rtlCol="0">
            <a:spAutoFit/>
          </a:bodyPr>
          <a:lstStyle/>
          <a:p>
            <a:r>
              <a:rPr lang="cs-CZ" sz="2400" b="1" dirty="0"/>
              <a:t>Ultrazvuk karotid</a:t>
            </a:r>
          </a:p>
          <a:p>
            <a:r>
              <a:rPr lang="cs-CZ" dirty="0"/>
              <a:t>tloušťka intimy-</a:t>
            </a:r>
            <a:r>
              <a:rPr lang="cs-CZ" dirty="0" err="1"/>
              <a:t>medie</a:t>
            </a:r>
            <a:r>
              <a:rPr lang="cs-CZ" dirty="0"/>
              <a:t> karotid (vnitřní vrstvy arterie) – vyhodnocení aterosklerotického procesu</a:t>
            </a:r>
          </a:p>
        </p:txBody>
      </p:sp>
      <p:sp>
        <p:nvSpPr>
          <p:cNvPr id="5" name="Obdélník 4"/>
          <p:cNvSpPr/>
          <p:nvPr/>
        </p:nvSpPr>
        <p:spPr>
          <a:xfrm>
            <a:off x="395536" y="5584088"/>
            <a:ext cx="3779912" cy="769441"/>
          </a:xfrm>
          <a:prstGeom prst="rect">
            <a:avLst/>
          </a:prstGeom>
        </p:spPr>
        <p:txBody>
          <a:bodyPr wrap="square">
            <a:spAutoFit/>
          </a:bodyPr>
          <a:lstStyle/>
          <a:p>
            <a:r>
              <a:rPr lang="cs-CZ" sz="1100" dirty="0">
                <a:hlinkClick r:id="rId4"/>
              </a:rPr>
              <a:t>http://stroke.ahajournals.org/content/strokeaha/32/4/836/F1.large.jpg</a:t>
            </a:r>
            <a:br>
              <a:rPr lang="cs-CZ" sz="1100" dirty="0"/>
            </a:br>
            <a:r>
              <a:rPr lang="cs-CZ" sz="1100" dirty="0"/>
              <a:t>http://www.hirschochs.de/mediapool/65/651999/resources/17671346.png</a:t>
            </a:r>
          </a:p>
        </p:txBody>
      </p:sp>
    </p:spTree>
    <p:extLst>
      <p:ext uri="{BB962C8B-B14F-4D97-AF65-F5344CB8AC3E}">
        <p14:creationId xmlns:p14="http://schemas.microsoft.com/office/powerpoint/2010/main" val="19579110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5576" y="6021288"/>
            <a:ext cx="4572000" cy="461665"/>
          </a:xfrm>
          <a:prstGeom prst="rect">
            <a:avLst/>
          </a:prstGeom>
        </p:spPr>
        <p:txBody>
          <a:bodyPr>
            <a:spAutoFit/>
          </a:bodyPr>
          <a:lstStyle/>
          <a:p>
            <a:r>
              <a:rPr lang="cs-CZ" sz="1200" dirty="0"/>
              <a:t>http://www.intechopen.com/source/html/43592/media/image1_w.jpg</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95437"/>
            <a:ext cx="7620000" cy="3667125"/>
          </a:xfrm>
          <a:prstGeom prst="rect">
            <a:avLst/>
          </a:prstGeom>
        </p:spPr>
      </p:pic>
      <p:sp>
        <p:nvSpPr>
          <p:cNvPr id="4" name="TextovéPole 3"/>
          <p:cNvSpPr txBox="1"/>
          <p:nvPr/>
        </p:nvSpPr>
        <p:spPr>
          <a:xfrm>
            <a:off x="762000" y="476672"/>
            <a:ext cx="3521968" cy="584775"/>
          </a:xfrm>
          <a:prstGeom prst="rect">
            <a:avLst/>
          </a:prstGeom>
          <a:noFill/>
        </p:spPr>
        <p:txBody>
          <a:bodyPr wrap="square" rtlCol="0">
            <a:spAutoFit/>
          </a:bodyPr>
          <a:lstStyle/>
          <a:p>
            <a:r>
              <a:rPr lang="cs-CZ" sz="3200" b="1" dirty="0"/>
              <a:t>Koronarografie</a:t>
            </a:r>
          </a:p>
        </p:txBody>
      </p:sp>
      <p:sp>
        <p:nvSpPr>
          <p:cNvPr id="5" name="TextovéPole 4"/>
          <p:cNvSpPr txBox="1"/>
          <p:nvPr/>
        </p:nvSpPr>
        <p:spPr>
          <a:xfrm>
            <a:off x="539552" y="1061447"/>
            <a:ext cx="5328592" cy="369332"/>
          </a:xfrm>
          <a:prstGeom prst="rect">
            <a:avLst/>
          </a:prstGeom>
          <a:noFill/>
        </p:spPr>
        <p:txBody>
          <a:bodyPr wrap="square" rtlCol="0">
            <a:spAutoFit/>
          </a:bodyPr>
          <a:lstStyle/>
          <a:p>
            <a:r>
              <a:rPr lang="cs-CZ" dirty="0" err="1"/>
              <a:t>Rengen</a:t>
            </a:r>
            <a:r>
              <a:rPr lang="cs-CZ" dirty="0"/>
              <a:t> srdce, vstříknutá kontrastní látka</a:t>
            </a:r>
          </a:p>
        </p:txBody>
      </p:sp>
    </p:spTree>
    <p:extLst>
      <p:ext uri="{BB962C8B-B14F-4D97-AF65-F5344CB8AC3E}">
        <p14:creationId xmlns:p14="http://schemas.microsoft.com/office/powerpoint/2010/main" val="10515440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3329608"/>
            <a:ext cx="4572000" cy="3429000"/>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 y="936104"/>
            <a:ext cx="4572000" cy="3429000"/>
          </a:xfrm>
          <a:prstGeom prst="rect">
            <a:avLst/>
          </a:prstGeom>
        </p:spPr>
      </p:pic>
      <p:sp>
        <p:nvSpPr>
          <p:cNvPr id="4" name="TextovéPole 3"/>
          <p:cNvSpPr txBox="1"/>
          <p:nvPr/>
        </p:nvSpPr>
        <p:spPr>
          <a:xfrm>
            <a:off x="251520" y="116632"/>
            <a:ext cx="4536504" cy="461665"/>
          </a:xfrm>
          <a:prstGeom prst="rect">
            <a:avLst/>
          </a:prstGeom>
          <a:noFill/>
        </p:spPr>
        <p:txBody>
          <a:bodyPr wrap="square" rtlCol="0">
            <a:spAutoFit/>
          </a:bodyPr>
          <a:lstStyle/>
          <a:p>
            <a:r>
              <a:rPr lang="cs-CZ" sz="2400" b="1" dirty="0"/>
              <a:t>A to jako musíme všechno umět?</a:t>
            </a:r>
          </a:p>
        </p:txBody>
      </p:sp>
      <p:sp>
        <p:nvSpPr>
          <p:cNvPr id="5" name="TextovéPole 4"/>
          <p:cNvSpPr txBox="1"/>
          <p:nvPr/>
        </p:nvSpPr>
        <p:spPr>
          <a:xfrm>
            <a:off x="4788024" y="2498611"/>
            <a:ext cx="3888432" cy="830997"/>
          </a:xfrm>
          <a:prstGeom prst="rect">
            <a:avLst/>
          </a:prstGeom>
          <a:noFill/>
        </p:spPr>
        <p:txBody>
          <a:bodyPr wrap="square" rtlCol="0">
            <a:spAutoFit/>
          </a:bodyPr>
          <a:lstStyle/>
          <a:p>
            <a:r>
              <a:rPr lang="cs-CZ" sz="2400" b="1" dirty="0"/>
              <a:t>Hlavně to, co je v otázkách ke zkoušce</a:t>
            </a:r>
            <a:endParaRPr lang="cs-CZ" dirty="0"/>
          </a:p>
        </p:txBody>
      </p:sp>
    </p:spTree>
    <p:extLst>
      <p:ext uri="{BB962C8B-B14F-4D97-AF65-F5344CB8AC3E}">
        <p14:creationId xmlns:p14="http://schemas.microsoft.com/office/powerpoint/2010/main" val="19579110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rázek 24" descr="Obsah obrázku text&#10;&#10;Popis byl vytvořen automaticky">
            <a:extLst>
              <a:ext uri="{FF2B5EF4-FFF2-40B4-BE49-F238E27FC236}">
                <a16:creationId xmlns:a16="http://schemas.microsoft.com/office/drawing/2014/main" id="{1BF1C553-8C35-4484-B502-F423191E8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00025"/>
            <a:ext cx="6667500" cy="6457950"/>
          </a:xfrm>
          <a:prstGeom prst="rect">
            <a:avLst/>
          </a:prstGeom>
        </p:spPr>
      </p:pic>
    </p:spTree>
    <p:extLst>
      <p:ext uri="{BB962C8B-B14F-4D97-AF65-F5344CB8AC3E}">
        <p14:creationId xmlns:p14="http://schemas.microsoft.com/office/powerpoint/2010/main" val="24715680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Obrázek 32" descr="Obsah obrázku text&#10;&#10;Popis byl vytvořen automaticky">
            <a:extLst>
              <a:ext uri="{FF2B5EF4-FFF2-40B4-BE49-F238E27FC236}">
                <a16:creationId xmlns:a16="http://schemas.microsoft.com/office/drawing/2014/main" id="{3AD22FFA-8EFE-4F7A-A3C2-5355580BD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412776"/>
            <a:ext cx="3543300" cy="3762375"/>
          </a:xfrm>
          <a:prstGeom prst="rect">
            <a:avLst/>
          </a:prstGeom>
        </p:spPr>
      </p:pic>
    </p:spTree>
    <p:extLst>
      <p:ext uri="{BB962C8B-B14F-4D97-AF65-F5344CB8AC3E}">
        <p14:creationId xmlns:p14="http://schemas.microsoft.com/office/powerpoint/2010/main" val="18674844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tráva, exteriér, pole&#10;&#10;Popis byl vytvořen automaticky">
            <a:extLst>
              <a:ext uri="{FF2B5EF4-FFF2-40B4-BE49-F238E27FC236}">
                <a16:creationId xmlns:a16="http://schemas.microsoft.com/office/drawing/2014/main" id="{301EB455-A5B7-43D1-B943-CA35B9629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28600"/>
            <a:ext cx="6858000" cy="6400800"/>
          </a:xfrm>
          <a:prstGeom prst="rect">
            <a:avLst/>
          </a:prstGeom>
        </p:spPr>
      </p:pic>
    </p:spTree>
    <p:extLst>
      <p:ext uri="{BB962C8B-B14F-4D97-AF65-F5344CB8AC3E}">
        <p14:creationId xmlns:p14="http://schemas.microsoft.com/office/powerpoint/2010/main" val="28159753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ek 14" descr="Obsah obrázku text, rentgenový snímek&#10;&#10;Popis byl vytvořen automaticky">
            <a:extLst>
              <a:ext uri="{FF2B5EF4-FFF2-40B4-BE49-F238E27FC236}">
                <a16:creationId xmlns:a16="http://schemas.microsoft.com/office/drawing/2014/main" id="{8F3A9E48-2555-4087-A703-C73BCD5A7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26026"/>
            <a:ext cx="4494102" cy="6858000"/>
          </a:xfrm>
          <a:prstGeom prst="rect">
            <a:avLst/>
          </a:prstGeom>
        </p:spPr>
      </p:pic>
    </p:spTree>
    <p:extLst>
      <p:ext uri="{BB962C8B-B14F-4D97-AF65-F5344CB8AC3E}">
        <p14:creationId xmlns:p14="http://schemas.microsoft.com/office/powerpoint/2010/main" val="2057486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4067944" y="1881640"/>
            <a:ext cx="2880320" cy="3416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6" name="Obdélník 95"/>
          <p:cNvSpPr/>
          <p:nvPr/>
        </p:nvSpPr>
        <p:spPr>
          <a:xfrm>
            <a:off x="201783" y="3779748"/>
            <a:ext cx="8402665" cy="43740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81" name="Obdélník 80"/>
              <p:cNvSpPr/>
              <p:nvPr/>
            </p:nvSpPr>
            <p:spPr>
              <a:xfrm>
                <a:off x="-20963" y="1881640"/>
                <a:ext cx="9145016" cy="683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i="1" smtClean="0">
                          <a:latin typeface="Cambria Math"/>
                        </a:rPr>
                        <m:t>𝑝</m:t>
                      </m:r>
                      <m:r>
                        <a:rPr lang="cs-CZ" b="0" i="1" smtClean="0">
                          <a:latin typeface="Cambria Math"/>
                        </a:rPr>
                        <m:t>𝑟</m:t>
                      </m:r>
                      <m:r>
                        <a:rPr lang="cs-CZ" b="0" i="1" smtClean="0">
                          <a:latin typeface="Cambria Math"/>
                        </a:rPr>
                        <m:t>ů</m:t>
                      </m:r>
                      <m:r>
                        <a:rPr lang="cs-CZ" b="0" i="1" smtClean="0">
                          <a:latin typeface="Cambria Math"/>
                        </a:rPr>
                        <m:t>𝑡𝑜𝑘</m:t>
                      </m:r>
                      <m:r>
                        <a:rPr lang="cs-CZ" i="1" smtClean="0">
                          <a:latin typeface="Cambria Math"/>
                        </a:rPr>
                        <m:t> </m:t>
                      </m:r>
                      <m:r>
                        <a:rPr lang="cs-CZ" b="0" i="1" smtClean="0">
                          <a:latin typeface="Cambria Math"/>
                        </a:rPr>
                        <m:t>𝑘𝑟𝑣𝑒</m:t>
                      </m:r>
                      <m:r>
                        <a:rPr lang="cs-CZ" b="0" i="1" smtClean="0">
                          <a:latin typeface="Cambria Math"/>
                        </a:rPr>
                        <m:t> </m:t>
                      </m:r>
                      <m:d>
                        <m:dPr>
                          <m:ctrlPr>
                            <a:rPr lang="cs-CZ" i="1">
                              <a:latin typeface="Cambria Math" panose="02040503050406030204" pitchFamily="18" charset="0"/>
                            </a:rPr>
                          </m:ctrlPr>
                        </m:dPr>
                        <m:e>
                          <m:r>
                            <a:rPr lang="cs-CZ" b="0" i="1" smtClean="0">
                              <a:latin typeface="Cambria Math"/>
                            </a:rPr>
                            <m:t>𝑄</m:t>
                          </m:r>
                        </m:e>
                      </m:d>
                      <m:r>
                        <a:rPr lang="cs-CZ" i="1">
                          <a:latin typeface="Cambria Math"/>
                        </a:rPr>
                        <m:t>=</m:t>
                      </m:r>
                      <m:f>
                        <m:fPr>
                          <m:ctrlPr>
                            <a:rPr lang="cs-CZ" i="1">
                              <a:latin typeface="Cambria Math" panose="02040503050406030204" pitchFamily="18" charset="0"/>
                            </a:rPr>
                          </m:ctrlPr>
                        </m:fPr>
                        <m:num>
                          <m:r>
                            <a:rPr lang="cs-CZ" b="0" i="1" smtClean="0">
                              <a:latin typeface="Cambria Math"/>
                            </a:rPr>
                            <m:t>𝑧𝑚</m:t>
                          </m:r>
                          <m:r>
                            <a:rPr lang="cs-CZ" b="0" i="1" smtClean="0">
                              <a:latin typeface="Cambria Math"/>
                            </a:rPr>
                            <m:t>ě</m:t>
                          </m:r>
                          <m:r>
                            <a:rPr lang="cs-CZ" b="0" i="1" smtClean="0">
                              <a:latin typeface="Cambria Math"/>
                            </a:rPr>
                            <m:t>𝑛𝑎</m:t>
                          </m:r>
                          <m:r>
                            <a:rPr lang="cs-CZ" b="0" i="1" smtClean="0">
                              <a:latin typeface="Cambria Math"/>
                            </a:rPr>
                            <m:t> </m:t>
                          </m:r>
                          <m:r>
                            <a:rPr lang="cs-CZ" b="0" i="1" smtClean="0">
                              <a:latin typeface="Cambria Math"/>
                            </a:rPr>
                            <m:t>𝑘𝑟𝑒𝑣𝑛</m:t>
                          </m:r>
                          <m:r>
                            <a:rPr lang="cs-CZ" b="0" i="1" smtClean="0">
                              <a:latin typeface="Cambria Math"/>
                            </a:rPr>
                            <m:t>í</m:t>
                          </m:r>
                          <m:r>
                            <a:rPr lang="cs-CZ" b="0" i="1" smtClean="0">
                              <a:latin typeface="Cambria Math"/>
                            </a:rPr>
                            <m:t>h𝑜</m:t>
                          </m:r>
                          <m:r>
                            <a:rPr lang="cs-CZ" b="0" i="1" smtClean="0">
                              <a:latin typeface="Cambria Math"/>
                            </a:rPr>
                            <m:t> </m:t>
                          </m:r>
                          <m:r>
                            <a:rPr lang="cs-CZ" b="0" i="1" smtClean="0">
                              <a:latin typeface="Cambria Math"/>
                            </a:rPr>
                            <m:t>𝑡𝑙𝑎𝑘𝑢</m:t>
                          </m:r>
                          <m:r>
                            <a:rPr lang="cs-CZ" i="1">
                              <a:latin typeface="Cambria Math"/>
                            </a:rPr>
                            <m:t> </m:t>
                          </m:r>
                          <m:d>
                            <m:dPr>
                              <m:ctrlPr>
                                <a:rPr lang="cs-CZ" i="1">
                                  <a:latin typeface="Cambria Math" panose="02040503050406030204" pitchFamily="18" charset="0"/>
                                </a:rPr>
                              </m:ctrlPr>
                            </m:dPr>
                            <m:e>
                              <m:r>
                                <a:rPr lang="cs-CZ" i="1" smtClean="0">
                                  <a:latin typeface="Cambria Math"/>
                                  <a:ea typeface="Cambria Math"/>
                                </a:rPr>
                                <m:t>∆</m:t>
                              </m:r>
                              <m:r>
                                <a:rPr lang="cs-CZ" b="0" i="1" smtClean="0">
                                  <a:latin typeface="Cambria Math"/>
                                </a:rPr>
                                <m:t>𝑃</m:t>
                              </m:r>
                            </m:e>
                          </m:d>
                          <m:r>
                            <a:rPr lang="cs-CZ" i="1">
                              <a:latin typeface="Cambria Math"/>
                            </a:rPr>
                            <m:t> </m:t>
                          </m:r>
                        </m:num>
                        <m:den>
                          <m:r>
                            <a:rPr lang="cs-CZ" i="1">
                              <a:latin typeface="Cambria Math"/>
                            </a:rPr>
                            <m:t>𝑜𝑑𝑝𝑜𝑟</m:t>
                          </m:r>
                          <m:r>
                            <a:rPr lang="cs-CZ" b="0" i="1" smtClean="0">
                              <a:latin typeface="Cambria Math"/>
                            </a:rPr>
                            <m:t> </m:t>
                          </m:r>
                          <m:r>
                            <a:rPr lang="cs-CZ" b="0" i="1" smtClean="0">
                              <a:latin typeface="Cambria Math"/>
                            </a:rPr>
                            <m:t>𝑐</m:t>
                          </m:r>
                          <m:r>
                            <a:rPr lang="cs-CZ" b="0" i="1" smtClean="0">
                              <a:latin typeface="Cambria Math"/>
                            </a:rPr>
                            <m:t>é</m:t>
                          </m:r>
                          <m:r>
                            <a:rPr lang="cs-CZ" b="0" i="1" smtClean="0">
                              <a:latin typeface="Cambria Math"/>
                            </a:rPr>
                            <m:t>𝑣</m:t>
                          </m:r>
                          <m:r>
                            <a:rPr lang="cs-CZ" i="1">
                              <a:latin typeface="Cambria Math"/>
                            </a:rPr>
                            <m:t> </m:t>
                          </m:r>
                          <m:d>
                            <m:dPr>
                              <m:ctrlPr>
                                <a:rPr lang="cs-CZ" i="1">
                                  <a:latin typeface="Cambria Math" panose="02040503050406030204" pitchFamily="18" charset="0"/>
                                </a:rPr>
                              </m:ctrlPr>
                            </m:dPr>
                            <m:e>
                              <m:r>
                                <a:rPr lang="cs-CZ" i="1">
                                  <a:latin typeface="Cambria Math"/>
                                </a:rPr>
                                <m:t>𝑅</m:t>
                              </m:r>
                            </m:e>
                          </m:d>
                        </m:den>
                      </m:f>
                    </m:oMath>
                  </m:oMathPara>
                </a14:m>
                <a:endParaRPr lang="cs-CZ" dirty="0"/>
              </a:p>
            </p:txBody>
          </p:sp>
        </mc:Choice>
        <mc:Fallback xmlns="">
          <p:sp>
            <p:nvSpPr>
              <p:cNvPr id="81" name="Obdélník 80"/>
              <p:cNvSpPr>
                <a:spLocks noRot="1" noChangeAspect="1" noMove="1" noResize="1" noEditPoints="1" noAdjustHandles="1" noChangeArrowheads="1" noChangeShapeType="1" noTextEdit="1"/>
              </p:cNvSpPr>
              <p:nvPr/>
            </p:nvSpPr>
            <p:spPr>
              <a:xfrm>
                <a:off x="-20963" y="1881640"/>
                <a:ext cx="9145016" cy="683264"/>
              </a:xfrm>
              <a:prstGeom prst="rect">
                <a:avLst/>
              </a:prstGeom>
              <a:blipFill>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2" name="TextovéPole 81"/>
              <p:cNvSpPr txBox="1"/>
              <p:nvPr/>
            </p:nvSpPr>
            <p:spPr>
              <a:xfrm>
                <a:off x="611560" y="3131676"/>
                <a:ext cx="73475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a:rPr>
                        <m:t>𝑠𝑟𝑑𝑒</m:t>
                      </m:r>
                      <m:r>
                        <a:rPr lang="cs-CZ" b="0" i="1" smtClean="0">
                          <a:latin typeface="Cambria Math"/>
                        </a:rPr>
                        <m:t>č</m:t>
                      </m:r>
                      <m:r>
                        <a:rPr lang="cs-CZ" b="0" i="1" smtClean="0">
                          <a:latin typeface="Cambria Math"/>
                        </a:rPr>
                        <m:t>𝑛</m:t>
                      </m:r>
                      <m:r>
                        <a:rPr lang="cs-CZ" b="0" i="1" smtClean="0">
                          <a:latin typeface="Cambria Math"/>
                        </a:rPr>
                        <m:t>í </m:t>
                      </m:r>
                      <m:r>
                        <a:rPr lang="cs-CZ" b="0" i="1" smtClean="0">
                          <a:latin typeface="Cambria Math"/>
                        </a:rPr>
                        <m:t>𝑣</m:t>
                      </m:r>
                      <m:r>
                        <a:rPr lang="cs-CZ" b="0" i="1" smtClean="0">
                          <a:latin typeface="Cambria Math"/>
                        </a:rPr>
                        <m:t>ý</m:t>
                      </m:r>
                      <m:r>
                        <a:rPr lang="cs-CZ" b="0" i="1" smtClean="0">
                          <a:latin typeface="Cambria Math"/>
                        </a:rPr>
                        <m:t>𝑑𝑒𝑗</m:t>
                      </m:r>
                      <m:r>
                        <a:rPr lang="cs-CZ" b="0" i="1" smtClean="0">
                          <a:latin typeface="Cambria Math"/>
                        </a:rPr>
                        <m:t> </m:t>
                      </m:r>
                      <m:d>
                        <m:dPr>
                          <m:ctrlPr>
                            <a:rPr lang="cs-CZ" b="0" i="1" smtClean="0">
                              <a:latin typeface="Cambria Math" panose="02040503050406030204" pitchFamily="18" charset="0"/>
                            </a:rPr>
                          </m:ctrlPr>
                        </m:dPr>
                        <m:e>
                          <m:r>
                            <a:rPr lang="cs-CZ" b="0" i="1" smtClean="0">
                              <a:latin typeface="Cambria Math"/>
                            </a:rPr>
                            <m:t>𝐶𝑂</m:t>
                          </m:r>
                        </m:e>
                      </m:d>
                      <m:r>
                        <a:rPr lang="cs-CZ" b="0" i="1" smtClean="0">
                          <a:latin typeface="Cambria Math"/>
                        </a:rPr>
                        <m:t>=</m:t>
                      </m:r>
                      <m:r>
                        <a:rPr lang="cs-CZ" b="0" i="1" smtClean="0">
                          <a:latin typeface="Cambria Math"/>
                        </a:rPr>
                        <m:t>𝑠𝑟𝑑𝑒</m:t>
                      </m:r>
                      <m:r>
                        <a:rPr lang="cs-CZ" b="0" i="1" smtClean="0">
                          <a:latin typeface="Cambria Math"/>
                        </a:rPr>
                        <m:t>č</m:t>
                      </m:r>
                      <m:r>
                        <a:rPr lang="cs-CZ" b="0" i="1" smtClean="0">
                          <a:latin typeface="Cambria Math"/>
                        </a:rPr>
                        <m:t>𝑛</m:t>
                      </m:r>
                      <m:r>
                        <a:rPr lang="cs-CZ" b="0" i="1" smtClean="0">
                          <a:latin typeface="Cambria Math"/>
                        </a:rPr>
                        <m:t>í </m:t>
                      </m:r>
                      <m:r>
                        <a:rPr lang="cs-CZ" b="0" i="1" smtClean="0">
                          <a:latin typeface="Cambria Math"/>
                        </a:rPr>
                        <m:t>𝑓𝑟𝑒𝑘𝑣𝑒𝑛𝑐𝑒</m:t>
                      </m:r>
                      <m:r>
                        <a:rPr lang="cs-CZ" b="0" i="1" smtClean="0">
                          <a:latin typeface="Cambria Math"/>
                        </a:rPr>
                        <m:t> </m:t>
                      </m:r>
                      <m:d>
                        <m:dPr>
                          <m:ctrlPr>
                            <a:rPr lang="cs-CZ" b="0" i="1" smtClean="0">
                              <a:latin typeface="Cambria Math" panose="02040503050406030204" pitchFamily="18" charset="0"/>
                            </a:rPr>
                          </m:ctrlPr>
                        </m:dPr>
                        <m:e>
                          <m:r>
                            <a:rPr lang="cs-CZ" b="0" i="1" smtClean="0">
                              <a:latin typeface="Cambria Math"/>
                            </a:rPr>
                            <m:t>𝐻𝑅</m:t>
                          </m:r>
                        </m:e>
                      </m:d>
                      <m:r>
                        <a:rPr lang="cs-CZ" b="0" i="1" smtClean="0">
                          <a:latin typeface="Cambria Math"/>
                          <a:ea typeface="Cambria Math"/>
                        </a:rPr>
                        <m:t>∙</m:t>
                      </m:r>
                      <m:r>
                        <a:rPr lang="cs-CZ" b="0" i="1" smtClean="0">
                          <a:latin typeface="Cambria Math"/>
                          <a:ea typeface="Cambria Math"/>
                        </a:rPr>
                        <m:t>𝑠𝑦𝑠𝑡𝑜𝑙𝑖𝑐𝑘</m:t>
                      </m:r>
                      <m:r>
                        <a:rPr lang="cs-CZ" b="0" i="1" smtClean="0">
                          <a:latin typeface="Cambria Math"/>
                          <a:ea typeface="Cambria Math"/>
                        </a:rPr>
                        <m:t>ý </m:t>
                      </m:r>
                      <m:r>
                        <a:rPr lang="cs-CZ" b="0" i="1" smtClean="0">
                          <a:latin typeface="Cambria Math"/>
                          <a:ea typeface="Cambria Math"/>
                        </a:rPr>
                        <m:t>𝑜𝑏𝑗𝑒𝑚</m:t>
                      </m:r>
                      <m:r>
                        <a:rPr lang="cs-CZ" b="0" i="1" smtClean="0">
                          <a:latin typeface="Cambria Math"/>
                          <a:ea typeface="Cambria Math"/>
                        </a:rPr>
                        <m:t> (</m:t>
                      </m:r>
                      <m:r>
                        <a:rPr lang="cs-CZ" b="0" i="1" smtClean="0">
                          <a:latin typeface="Cambria Math"/>
                          <a:ea typeface="Cambria Math"/>
                        </a:rPr>
                        <m:t>𝑆𝑉</m:t>
                      </m:r>
                      <m:r>
                        <a:rPr lang="cs-CZ" b="0" i="1" smtClean="0">
                          <a:latin typeface="Cambria Math"/>
                          <a:ea typeface="Cambria Math"/>
                        </a:rPr>
                        <m:t>)</m:t>
                      </m:r>
                    </m:oMath>
                  </m:oMathPara>
                </a14:m>
                <a:endParaRPr lang="cs-CZ" dirty="0"/>
              </a:p>
            </p:txBody>
          </p:sp>
        </mc:Choice>
        <mc:Fallback xmlns="">
          <p:sp>
            <p:nvSpPr>
              <p:cNvPr id="82" name="TextovéPole 81"/>
              <p:cNvSpPr txBox="1">
                <a:spLocks noRot="1" noChangeAspect="1" noMove="1" noResize="1" noEditPoints="1" noAdjustHandles="1" noChangeArrowheads="1" noChangeShapeType="1" noTextEdit="1"/>
              </p:cNvSpPr>
              <p:nvPr/>
            </p:nvSpPr>
            <p:spPr>
              <a:xfrm>
                <a:off x="611560" y="3131676"/>
                <a:ext cx="7347588" cy="369332"/>
              </a:xfrm>
              <a:prstGeom prst="rect">
                <a:avLst/>
              </a:prstGeom>
              <a:blipFill rotWithShape="1">
                <a:blip r:embed="rId3"/>
                <a:stretch>
                  <a:fillRect b="-15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3" name="TextovéPole 82"/>
              <p:cNvSpPr txBox="1"/>
              <p:nvPr/>
            </p:nvSpPr>
            <p:spPr>
              <a:xfrm>
                <a:off x="3779912" y="3777610"/>
                <a:ext cx="404662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000" b="1" i="1" smtClean="0">
                              <a:latin typeface="Cambria Math" panose="02040503050406030204" pitchFamily="18" charset="0"/>
                            </a:rPr>
                          </m:ctrlPr>
                        </m:sSubPr>
                        <m:e>
                          <m:r>
                            <a:rPr lang="cs-CZ" sz="2000" b="1" i="1" smtClean="0">
                              <a:latin typeface="Cambria Math"/>
                            </a:rPr>
                            <m:t> </m:t>
                          </m:r>
                          <m:r>
                            <a:rPr lang="cs-CZ" sz="2000" b="1" i="1" smtClean="0">
                              <a:latin typeface="Cambria Math"/>
                            </a:rPr>
                            <m:t>𝑷</m:t>
                          </m:r>
                        </m:e>
                        <m:sub>
                          <m:r>
                            <a:rPr lang="cs-CZ" sz="2000" b="1" i="1" smtClean="0">
                              <a:latin typeface="Cambria Math"/>
                            </a:rPr>
                            <m:t>𝒂</m:t>
                          </m:r>
                        </m:sub>
                      </m:sSub>
                      <m:r>
                        <a:rPr lang="cs-CZ" sz="2000" b="1" i="1" smtClean="0">
                          <a:latin typeface="Cambria Math"/>
                        </a:rPr>
                        <m:t>=</m:t>
                      </m:r>
                      <m:r>
                        <a:rPr lang="cs-CZ" sz="2000" b="1" i="1" smtClean="0">
                          <a:latin typeface="Cambria Math"/>
                        </a:rPr>
                        <m:t>𝑴𝑨𝑷</m:t>
                      </m:r>
                      <m:r>
                        <a:rPr lang="cs-CZ" sz="2000" b="1" i="1" smtClean="0">
                          <a:latin typeface="Cambria Math"/>
                        </a:rPr>
                        <m:t>=</m:t>
                      </m:r>
                      <m:r>
                        <a:rPr lang="cs-CZ" sz="2000" b="1" i="1" smtClean="0">
                          <a:latin typeface="Cambria Math"/>
                        </a:rPr>
                        <m:t>𝑪𝑶</m:t>
                      </m:r>
                      <m:r>
                        <a:rPr lang="cs-CZ" sz="2000" b="1" i="1" smtClean="0">
                          <a:latin typeface="Cambria Math"/>
                          <a:ea typeface="Cambria Math"/>
                        </a:rPr>
                        <m:t>∙</m:t>
                      </m:r>
                      <m:r>
                        <a:rPr lang="cs-CZ" sz="2000" b="1" i="1" smtClean="0">
                          <a:latin typeface="Cambria Math"/>
                          <a:ea typeface="Cambria Math"/>
                        </a:rPr>
                        <m:t>𝑹</m:t>
                      </m:r>
                      <m:r>
                        <a:rPr lang="cs-CZ" sz="2000" b="1" i="1" smtClean="0">
                          <a:latin typeface="Cambria Math"/>
                          <a:ea typeface="Cambria Math"/>
                        </a:rPr>
                        <m:t>=</m:t>
                      </m:r>
                      <m:r>
                        <a:rPr lang="cs-CZ" sz="2000" b="1" i="1" smtClean="0">
                          <a:latin typeface="Cambria Math"/>
                          <a:ea typeface="Cambria Math"/>
                        </a:rPr>
                        <m:t>𝑺𝑽</m:t>
                      </m:r>
                      <m:r>
                        <a:rPr lang="cs-CZ" sz="2000" b="1" i="1" smtClean="0">
                          <a:latin typeface="Cambria Math"/>
                          <a:ea typeface="Cambria Math"/>
                        </a:rPr>
                        <m:t>∙</m:t>
                      </m:r>
                      <m:r>
                        <a:rPr lang="cs-CZ" sz="2000" b="1" i="1" smtClean="0">
                          <a:latin typeface="Cambria Math"/>
                          <a:ea typeface="Cambria Math"/>
                        </a:rPr>
                        <m:t>𝑯𝑹</m:t>
                      </m:r>
                      <m:r>
                        <a:rPr lang="cs-CZ" sz="2000" b="1" i="1" smtClean="0">
                          <a:latin typeface="Cambria Math"/>
                          <a:ea typeface="Cambria Math"/>
                        </a:rPr>
                        <m:t>∙</m:t>
                      </m:r>
                      <m:r>
                        <a:rPr lang="cs-CZ" sz="2000" b="1" i="1" smtClean="0">
                          <a:latin typeface="Cambria Math"/>
                          <a:ea typeface="Cambria Math"/>
                        </a:rPr>
                        <m:t>𝑹</m:t>
                      </m:r>
                    </m:oMath>
                  </m:oMathPara>
                </a14:m>
                <a:endParaRPr lang="cs-CZ" sz="2000" b="1" dirty="0"/>
              </a:p>
            </p:txBody>
          </p:sp>
        </mc:Choice>
        <mc:Fallback xmlns="">
          <p:sp>
            <p:nvSpPr>
              <p:cNvPr id="83" name="TextovéPole 82"/>
              <p:cNvSpPr txBox="1">
                <a:spLocks noRot="1" noChangeAspect="1" noMove="1" noResize="1" noEditPoints="1" noAdjustHandles="1" noChangeArrowheads="1" noChangeShapeType="1" noTextEdit="1"/>
              </p:cNvSpPr>
              <p:nvPr/>
            </p:nvSpPr>
            <p:spPr>
              <a:xfrm>
                <a:off x="3779912" y="3777610"/>
                <a:ext cx="4046621" cy="400110"/>
              </a:xfrm>
              <a:prstGeom prst="rect">
                <a:avLst/>
              </a:prstGeom>
              <a:blipFill rotWithShape="1">
                <a:blip r:embed="rId4"/>
                <a:stretch>
                  <a:fillRect/>
                </a:stretch>
              </a:blipFill>
            </p:spPr>
            <p:txBody>
              <a:bodyPr/>
              <a:lstStyle/>
              <a:p>
                <a:r>
                  <a:rPr lang="cs-CZ">
                    <a:noFill/>
                  </a:rPr>
                  <a:t> </a:t>
                </a:r>
              </a:p>
            </p:txBody>
          </p:sp>
        </mc:Fallback>
      </mc:AlternateContent>
      <p:sp>
        <p:nvSpPr>
          <p:cNvPr id="85" name="TextovéPole 84"/>
          <p:cNvSpPr txBox="1"/>
          <p:nvPr/>
        </p:nvSpPr>
        <p:spPr>
          <a:xfrm>
            <a:off x="201783" y="116632"/>
            <a:ext cx="8690697" cy="584775"/>
          </a:xfrm>
          <a:prstGeom prst="rect">
            <a:avLst/>
          </a:prstGeom>
          <a:noFill/>
        </p:spPr>
        <p:txBody>
          <a:bodyPr wrap="square" rtlCol="0">
            <a:spAutoFit/>
          </a:bodyPr>
          <a:lstStyle/>
          <a:p>
            <a:r>
              <a:rPr lang="cs-CZ" sz="3200" b="1" dirty="0"/>
              <a:t>Konstantní složka krevního tlaku (MAP)</a:t>
            </a:r>
          </a:p>
        </p:txBody>
      </p:sp>
      <p:sp>
        <p:nvSpPr>
          <p:cNvPr id="86" name="Obdélník 85"/>
          <p:cNvSpPr/>
          <p:nvPr/>
        </p:nvSpPr>
        <p:spPr>
          <a:xfrm>
            <a:off x="683568" y="3779748"/>
            <a:ext cx="2366353" cy="400110"/>
          </a:xfrm>
          <a:prstGeom prst="rect">
            <a:avLst/>
          </a:prstGeom>
        </p:spPr>
        <p:txBody>
          <a:bodyPr wrap="none">
            <a:spAutoFit/>
          </a:bodyPr>
          <a:lstStyle/>
          <a:p>
            <a:r>
              <a:rPr lang="cs-CZ" sz="2000" b="1" dirty="0"/>
              <a:t>Konstantní složka TK</a:t>
            </a:r>
          </a:p>
        </p:txBody>
      </p:sp>
      <p:grpSp>
        <p:nvGrpSpPr>
          <p:cNvPr id="3" name="Skupina 2"/>
          <p:cNvGrpSpPr/>
          <p:nvPr/>
        </p:nvGrpSpPr>
        <p:grpSpPr>
          <a:xfrm>
            <a:off x="5033626" y="4217154"/>
            <a:ext cx="3714838" cy="2397035"/>
            <a:chOff x="5033626" y="4217154"/>
            <a:chExt cx="3714838" cy="2397035"/>
          </a:xfrm>
        </p:grpSpPr>
        <p:grpSp>
          <p:nvGrpSpPr>
            <p:cNvPr id="88" name="Skupina 87"/>
            <p:cNvGrpSpPr/>
            <p:nvPr/>
          </p:nvGrpSpPr>
          <p:grpSpPr>
            <a:xfrm>
              <a:off x="5667988" y="4417209"/>
              <a:ext cx="3080476" cy="2036127"/>
              <a:chOff x="2699792" y="2729183"/>
              <a:chExt cx="3080476" cy="2036127"/>
            </a:xfrm>
          </p:grpSpPr>
          <p:sp>
            <p:nvSpPr>
              <p:cNvPr id="89" name="Volný tvar 88"/>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90" name="Přímá spojnice 89"/>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92" name="Obdélník 91"/>
              <p:cNvSpPr/>
              <p:nvPr/>
            </p:nvSpPr>
            <p:spPr>
              <a:xfrm>
                <a:off x="4595665" y="3877105"/>
                <a:ext cx="700833" cy="400110"/>
              </a:xfrm>
              <a:prstGeom prst="rect">
                <a:avLst/>
              </a:prstGeom>
            </p:spPr>
            <p:txBody>
              <a:bodyPr wrap="none">
                <a:spAutoFit/>
              </a:bodyPr>
              <a:lstStyle/>
              <a:p>
                <a:r>
                  <a:rPr lang="cs-CZ" sz="2000" b="1" dirty="0"/>
                  <a:t>MAP</a:t>
                </a:r>
                <a:endParaRPr lang="cs-CZ" b="1" dirty="0"/>
              </a:p>
            </p:txBody>
          </p:sp>
          <p:cxnSp>
            <p:nvCxnSpPr>
              <p:cNvPr id="93" name="Přímá spojnice 92"/>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TextovéPole 93"/>
            <p:cNvSpPr txBox="1"/>
            <p:nvPr/>
          </p:nvSpPr>
          <p:spPr>
            <a:xfrm>
              <a:off x="5319501" y="4217154"/>
              <a:ext cx="1268723" cy="400110"/>
            </a:xfrm>
            <a:prstGeom prst="rect">
              <a:avLst/>
            </a:prstGeom>
            <a:noFill/>
          </p:spPr>
          <p:txBody>
            <a:bodyPr wrap="square" rtlCol="0">
              <a:spAutoFit/>
            </a:bodyPr>
            <a:lstStyle/>
            <a:p>
              <a:r>
                <a:rPr lang="cs-CZ" sz="2000" b="1" dirty="0"/>
                <a:t>SBP</a:t>
              </a:r>
            </a:p>
          </p:txBody>
        </p:sp>
        <p:sp>
          <p:nvSpPr>
            <p:cNvPr id="95" name="TextovéPole 94"/>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sp>
        <p:nvSpPr>
          <p:cNvPr id="2" name="TextovéPole 1"/>
          <p:cNvSpPr txBox="1"/>
          <p:nvPr/>
        </p:nvSpPr>
        <p:spPr>
          <a:xfrm>
            <a:off x="467544" y="1206269"/>
            <a:ext cx="1728192" cy="646331"/>
          </a:xfrm>
          <a:prstGeom prst="rect">
            <a:avLst/>
          </a:prstGeom>
          <a:solidFill>
            <a:srgbClr val="5DD5FF"/>
          </a:solidFill>
          <a:ln w="12700">
            <a:solidFill>
              <a:schemeClr val="tx1"/>
            </a:solidFill>
          </a:ln>
        </p:spPr>
        <p:txBody>
          <a:bodyPr wrap="square" rtlCol="0">
            <a:spAutoFit/>
          </a:bodyPr>
          <a:lstStyle/>
          <a:p>
            <a:r>
              <a:rPr lang="cs-CZ" dirty="0"/>
              <a:t>Srdeční výdej (CO) </a:t>
            </a:r>
          </a:p>
        </p:txBody>
      </p:sp>
      <p:sp>
        <p:nvSpPr>
          <p:cNvPr id="20" name="TextovéPole 19"/>
          <p:cNvSpPr txBox="1"/>
          <p:nvPr/>
        </p:nvSpPr>
        <p:spPr>
          <a:xfrm>
            <a:off x="6618926" y="752914"/>
            <a:ext cx="2525074" cy="1077218"/>
          </a:xfrm>
          <a:prstGeom prst="rect">
            <a:avLst/>
          </a:prstGeom>
          <a:solidFill>
            <a:srgbClr val="5DD5FF"/>
          </a:solidFill>
          <a:ln w="12700">
            <a:solidFill>
              <a:schemeClr val="tx1"/>
            </a:solidFill>
          </a:ln>
        </p:spPr>
        <p:txBody>
          <a:bodyPr wrap="square" rtlCol="0">
            <a:spAutoFit/>
          </a:bodyPr>
          <a:lstStyle/>
          <a:p>
            <a:r>
              <a:rPr lang="cs-CZ" dirty="0"/>
              <a:t>Střední arteriální tlak (MAP)</a:t>
            </a:r>
          </a:p>
          <a:p>
            <a:r>
              <a:rPr lang="cs-CZ" sz="1400" dirty="0"/>
              <a:t>Tlak na začátku </a:t>
            </a:r>
            <a:r>
              <a:rPr lang="cs-CZ" sz="1400" dirty="0" err="1"/>
              <a:t>obehu</a:t>
            </a:r>
            <a:r>
              <a:rPr lang="cs-CZ" sz="1400" dirty="0"/>
              <a:t> (MAP)-Tlak v duté žíle (skoro 0)</a:t>
            </a:r>
          </a:p>
        </p:txBody>
      </p:sp>
      <p:cxnSp>
        <p:nvCxnSpPr>
          <p:cNvPr id="5" name="Přímá spojnice se šipkou 4"/>
          <p:cNvCxnSpPr/>
          <p:nvPr/>
        </p:nvCxnSpPr>
        <p:spPr>
          <a:xfrm>
            <a:off x="1835696" y="1694935"/>
            <a:ext cx="432048" cy="3734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a:off x="6100035" y="1601040"/>
            <a:ext cx="488189" cy="1867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AF6AF6B2-265F-4F62-AE67-A41F7EF0C3D5}"/>
              </a:ext>
            </a:extLst>
          </p:cNvPr>
          <p:cNvSpPr txBox="1"/>
          <p:nvPr/>
        </p:nvSpPr>
        <p:spPr>
          <a:xfrm>
            <a:off x="1398692" y="4232543"/>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813638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94426" y="205216"/>
            <a:ext cx="8136904" cy="1077218"/>
          </a:xfrm>
          <a:prstGeom prst="rect">
            <a:avLst/>
          </a:prstGeom>
          <a:noFill/>
        </p:spPr>
        <p:txBody>
          <a:bodyPr wrap="square" rtlCol="0">
            <a:spAutoFit/>
          </a:bodyPr>
          <a:lstStyle/>
          <a:p>
            <a:r>
              <a:rPr lang="cs-CZ" sz="3200" b="1" dirty="0"/>
              <a:t>Pulzační složka </a:t>
            </a:r>
            <a:r>
              <a:rPr lang="cs-CZ" sz="3200" b="1" dirty="0" err="1"/>
              <a:t>složka</a:t>
            </a:r>
            <a:r>
              <a:rPr lang="cs-CZ" sz="3200" b="1" dirty="0"/>
              <a:t> krevního tlaku</a:t>
            </a:r>
          </a:p>
          <a:p>
            <a:r>
              <a:rPr lang="cs-CZ" sz="3200" b="1" dirty="0"/>
              <a:t>Vznik tlakové vlny, aortální compliance</a:t>
            </a:r>
          </a:p>
        </p:txBody>
      </p:sp>
      <p:sp>
        <p:nvSpPr>
          <p:cNvPr id="5" name="TextovéPole 4"/>
          <p:cNvSpPr txBox="1"/>
          <p:nvPr/>
        </p:nvSpPr>
        <p:spPr>
          <a:xfrm>
            <a:off x="228679" y="1326990"/>
            <a:ext cx="2902004" cy="830997"/>
          </a:xfrm>
          <a:prstGeom prst="rect">
            <a:avLst/>
          </a:prstGeom>
          <a:noFill/>
        </p:spPr>
        <p:txBody>
          <a:bodyPr wrap="square" rtlCol="0">
            <a:spAutoFit/>
          </a:bodyPr>
          <a:lstStyle/>
          <a:p>
            <a:r>
              <a:rPr lang="cs-CZ" sz="2400" dirty="0"/>
              <a:t>Compliance (poddajnost)</a:t>
            </a:r>
          </a:p>
        </p:txBody>
      </p:sp>
      <p:grpSp>
        <p:nvGrpSpPr>
          <p:cNvPr id="6" name="Skupina 5"/>
          <p:cNvGrpSpPr>
            <a:grpSpLocks noChangeAspect="1"/>
          </p:cNvGrpSpPr>
          <p:nvPr/>
        </p:nvGrpSpPr>
        <p:grpSpPr>
          <a:xfrm>
            <a:off x="2700266" y="1412776"/>
            <a:ext cx="6549222" cy="5249268"/>
            <a:chOff x="323528" y="31451"/>
            <a:chExt cx="8820471" cy="7069697"/>
          </a:xfrm>
        </p:grpSpPr>
        <p:grpSp>
          <p:nvGrpSpPr>
            <p:cNvPr id="7" name="Skupina 6"/>
            <p:cNvGrpSpPr/>
            <p:nvPr/>
          </p:nvGrpSpPr>
          <p:grpSpPr>
            <a:xfrm>
              <a:off x="2915816" y="134199"/>
              <a:ext cx="1840309" cy="5590776"/>
              <a:chOff x="3405875" y="116632"/>
              <a:chExt cx="1840309" cy="5590776"/>
            </a:xfrm>
          </p:grpSpPr>
          <p:grpSp>
            <p:nvGrpSpPr>
              <p:cNvPr id="84" name="Skupina 83"/>
              <p:cNvGrpSpPr/>
              <p:nvPr/>
            </p:nvGrpSpPr>
            <p:grpSpPr>
              <a:xfrm>
                <a:off x="3533797" y="116632"/>
                <a:ext cx="1583708" cy="5590776"/>
                <a:chOff x="3533797" y="536622"/>
                <a:chExt cx="1583708" cy="5590776"/>
              </a:xfrm>
            </p:grpSpPr>
            <p:sp>
              <p:nvSpPr>
                <p:cNvPr id="119" name="Volný tvar 118"/>
                <p:cNvSpPr/>
                <p:nvPr/>
              </p:nvSpPr>
              <p:spPr>
                <a:xfrm>
                  <a:off x="3533797" y="536622"/>
                  <a:ext cx="1583708" cy="5590776"/>
                </a:xfrm>
                <a:custGeom>
                  <a:avLst/>
                  <a:gdLst>
                    <a:gd name="connsiteX0" fmla="*/ 400347 w 1625500"/>
                    <a:gd name="connsiteY0" fmla="*/ 57540 h 5651537"/>
                    <a:gd name="connsiteX1" fmla="*/ 390822 w 1625500"/>
                    <a:gd name="connsiteY1" fmla="*/ 867165 h 5651537"/>
                    <a:gd name="connsiteX2" fmla="*/ 381297 w 1625500"/>
                    <a:gd name="connsiteY2" fmla="*/ 1581540 h 5651537"/>
                    <a:gd name="connsiteX3" fmla="*/ 371772 w 1625500"/>
                    <a:gd name="connsiteY3" fmla="*/ 1905390 h 5651537"/>
                    <a:gd name="connsiteX4" fmla="*/ 228897 w 1625500"/>
                    <a:gd name="connsiteY4" fmla="*/ 2133990 h 5651537"/>
                    <a:gd name="connsiteX5" fmla="*/ 9822 w 1625500"/>
                    <a:gd name="connsiteY5" fmla="*/ 2572140 h 5651537"/>
                    <a:gd name="connsiteX6" fmla="*/ 66972 w 1625500"/>
                    <a:gd name="connsiteY6" fmla="*/ 3229365 h 5651537"/>
                    <a:gd name="connsiteX7" fmla="*/ 324147 w 1625500"/>
                    <a:gd name="connsiteY7" fmla="*/ 3734190 h 5651537"/>
                    <a:gd name="connsiteX8" fmla="*/ 428922 w 1625500"/>
                    <a:gd name="connsiteY8" fmla="*/ 4000890 h 5651537"/>
                    <a:gd name="connsiteX9" fmla="*/ 390822 w 1625500"/>
                    <a:gd name="connsiteY9" fmla="*/ 4553340 h 5651537"/>
                    <a:gd name="connsiteX10" fmla="*/ 390822 w 1625500"/>
                    <a:gd name="connsiteY10" fmla="*/ 5020065 h 5651537"/>
                    <a:gd name="connsiteX11" fmla="*/ 390822 w 1625500"/>
                    <a:gd name="connsiteY11" fmla="*/ 5267715 h 5651537"/>
                    <a:gd name="connsiteX12" fmla="*/ 324147 w 1625500"/>
                    <a:gd name="connsiteY12" fmla="*/ 5391540 h 5651537"/>
                    <a:gd name="connsiteX13" fmla="*/ 162222 w 1625500"/>
                    <a:gd name="connsiteY13" fmla="*/ 5505840 h 5651537"/>
                    <a:gd name="connsiteX14" fmla="*/ 371772 w 1625500"/>
                    <a:gd name="connsiteY14" fmla="*/ 5601090 h 5651537"/>
                    <a:gd name="connsiteX15" fmla="*/ 800397 w 1625500"/>
                    <a:gd name="connsiteY15" fmla="*/ 5648715 h 5651537"/>
                    <a:gd name="connsiteX16" fmla="*/ 1114722 w 1625500"/>
                    <a:gd name="connsiteY16" fmla="*/ 5629665 h 5651537"/>
                    <a:gd name="connsiteX17" fmla="*/ 1457622 w 1625500"/>
                    <a:gd name="connsiteY17" fmla="*/ 5496315 h 5651537"/>
                    <a:gd name="connsiteX18" fmla="*/ 1343322 w 1625500"/>
                    <a:gd name="connsiteY18" fmla="*/ 5362965 h 5651537"/>
                    <a:gd name="connsiteX19" fmla="*/ 1248072 w 1625500"/>
                    <a:gd name="connsiteY19" fmla="*/ 5305815 h 5651537"/>
                    <a:gd name="connsiteX20" fmla="*/ 1267122 w 1625500"/>
                    <a:gd name="connsiteY20" fmla="*/ 4934340 h 5651537"/>
                    <a:gd name="connsiteX21" fmla="*/ 1257597 w 1625500"/>
                    <a:gd name="connsiteY21" fmla="*/ 3962790 h 5651537"/>
                    <a:gd name="connsiteX22" fmla="*/ 1409997 w 1625500"/>
                    <a:gd name="connsiteY22" fmla="*/ 3657990 h 5651537"/>
                    <a:gd name="connsiteX23" fmla="*/ 1600497 w 1625500"/>
                    <a:gd name="connsiteY23" fmla="*/ 3048390 h 5651537"/>
                    <a:gd name="connsiteX24" fmla="*/ 1590972 w 1625500"/>
                    <a:gd name="connsiteY24" fmla="*/ 2505465 h 5651537"/>
                    <a:gd name="connsiteX25" fmla="*/ 1305222 w 1625500"/>
                    <a:gd name="connsiteY25" fmla="*/ 1905390 h 5651537"/>
                    <a:gd name="connsiteX26" fmla="*/ 1257597 w 1625500"/>
                    <a:gd name="connsiteY26" fmla="*/ 1191015 h 5651537"/>
                    <a:gd name="connsiteX27" fmla="*/ 1295697 w 1625500"/>
                    <a:gd name="connsiteY27" fmla="*/ 257565 h 5651537"/>
                    <a:gd name="connsiteX28" fmla="*/ 1276647 w 1625500"/>
                    <a:gd name="connsiteY28" fmla="*/ 48015 h 5651537"/>
                    <a:gd name="connsiteX29" fmla="*/ 1190922 w 1625500"/>
                    <a:gd name="connsiteY29" fmla="*/ 95640 h 5651537"/>
                    <a:gd name="connsiteX30" fmla="*/ 819447 w 1625500"/>
                    <a:gd name="connsiteY30" fmla="*/ 171840 h 5651537"/>
                    <a:gd name="connsiteX31" fmla="*/ 524172 w 1625500"/>
                    <a:gd name="connsiteY31" fmla="*/ 76590 h 5651537"/>
                    <a:gd name="connsiteX32" fmla="*/ 400347 w 1625500"/>
                    <a:gd name="connsiteY32" fmla="*/ 57540 h 5651537"/>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90922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76635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57597 w 1625500"/>
                    <a:gd name="connsiteY26" fmla="*/ 1130254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76647 w 1625500"/>
                    <a:gd name="connsiteY26" fmla="*/ 1132635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54131 w 1593571"/>
                    <a:gd name="connsiteY0" fmla="*/ 82504 h 5590776"/>
                    <a:gd name="connsiteX1" fmla="*/ 358893 w 1593571"/>
                    <a:gd name="connsiteY1" fmla="*/ 806404 h 5590776"/>
                    <a:gd name="connsiteX2" fmla="*/ 349368 w 1593571"/>
                    <a:gd name="connsiteY2" fmla="*/ 1520779 h 5590776"/>
                    <a:gd name="connsiteX3" fmla="*/ 339843 w 1593571"/>
                    <a:gd name="connsiteY3" fmla="*/ 1844629 h 5590776"/>
                    <a:gd name="connsiteX4" fmla="*/ 185062 w 1593571"/>
                    <a:gd name="connsiteY4" fmla="*/ 2073229 h 5590776"/>
                    <a:gd name="connsiteX5" fmla="*/ 18375 w 1593571"/>
                    <a:gd name="connsiteY5" fmla="*/ 2518522 h 5590776"/>
                    <a:gd name="connsiteX6" fmla="*/ 35043 w 1593571"/>
                    <a:gd name="connsiteY6" fmla="*/ 3168604 h 5590776"/>
                    <a:gd name="connsiteX7" fmla="*/ 292218 w 1593571"/>
                    <a:gd name="connsiteY7" fmla="*/ 3673429 h 5590776"/>
                    <a:gd name="connsiteX8" fmla="*/ 396993 w 1593571"/>
                    <a:gd name="connsiteY8" fmla="*/ 3940129 h 5590776"/>
                    <a:gd name="connsiteX9" fmla="*/ 358893 w 1593571"/>
                    <a:gd name="connsiteY9" fmla="*/ 4492579 h 5590776"/>
                    <a:gd name="connsiteX10" fmla="*/ 358893 w 1593571"/>
                    <a:gd name="connsiteY10" fmla="*/ 4959304 h 5590776"/>
                    <a:gd name="connsiteX11" fmla="*/ 358893 w 1593571"/>
                    <a:gd name="connsiteY11" fmla="*/ 5206954 h 5590776"/>
                    <a:gd name="connsiteX12" fmla="*/ 292218 w 1593571"/>
                    <a:gd name="connsiteY12" fmla="*/ 5330779 h 5590776"/>
                    <a:gd name="connsiteX13" fmla="*/ 130293 w 1593571"/>
                    <a:gd name="connsiteY13" fmla="*/ 5445079 h 5590776"/>
                    <a:gd name="connsiteX14" fmla="*/ 339843 w 1593571"/>
                    <a:gd name="connsiteY14" fmla="*/ 5540329 h 5590776"/>
                    <a:gd name="connsiteX15" fmla="*/ 768468 w 1593571"/>
                    <a:gd name="connsiteY15" fmla="*/ 5587954 h 5590776"/>
                    <a:gd name="connsiteX16" fmla="*/ 1082793 w 1593571"/>
                    <a:gd name="connsiteY16" fmla="*/ 5568904 h 5590776"/>
                    <a:gd name="connsiteX17" fmla="*/ 1425693 w 1593571"/>
                    <a:gd name="connsiteY17" fmla="*/ 5435554 h 5590776"/>
                    <a:gd name="connsiteX18" fmla="*/ 1311393 w 1593571"/>
                    <a:gd name="connsiteY18" fmla="*/ 5302204 h 5590776"/>
                    <a:gd name="connsiteX19" fmla="*/ 1216143 w 1593571"/>
                    <a:gd name="connsiteY19" fmla="*/ 5245054 h 5590776"/>
                    <a:gd name="connsiteX20" fmla="*/ 1235193 w 1593571"/>
                    <a:gd name="connsiteY20" fmla="*/ 4873579 h 5590776"/>
                    <a:gd name="connsiteX21" fmla="*/ 1225668 w 1593571"/>
                    <a:gd name="connsiteY21" fmla="*/ 3902029 h 5590776"/>
                    <a:gd name="connsiteX22" fmla="*/ 1378068 w 1593571"/>
                    <a:gd name="connsiteY22" fmla="*/ 3597229 h 5590776"/>
                    <a:gd name="connsiteX23" fmla="*/ 1568568 w 1593571"/>
                    <a:gd name="connsiteY23" fmla="*/ 2987629 h 5590776"/>
                    <a:gd name="connsiteX24" fmla="*/ 1559043 w 1593571"/>
                    <a:gd name="connsiteY24" fmla="*/ 2444704 h 5590776"/>
                    <a:gd name="connsiteX25" fmla="*/ 1273293 w 1593571"/>
                    <a:gd name="connsiteY25" fmla="*/ 1844629 h 5590776"/>
                    <a:gd name="connsiteX26" fmla="*/ 1244718 w 1593571"/>
                    <a:gd name="connsiteY26" fmla="*/ 1132635 h 5590776"/>
                    <a:gd name="connsiteX27" fmla="*/ 1263768 w 1593571"/>
                    <a:gd name="connsiteY27" fmla="*/ 196804 h 5590776"/>
                    <a:gd name="connsiteX28" fmla="*/ 1247099 w 1593571"/>
                    <a:gd name="connsiteY28" fmla="*/ 8686 h 5590776"/>
                    <a:gd name="connsiteX29" fmla="*/ 1144706 w 1593571"/>
                    <a:gd name="connsiteY29" fmla="*/ 34879 h 5590776"/>
                    <a:gd name="connsiteX30" fmla="*/ 792280 w 1593571"/>
                    <a:gd name="connsiteY30" fmla="*/ 65835 h 5590776"/>
                    <a:gd name="connsiteX31" fmla="*/ 439856 w 1593571"/>
                    <a:gd name="connsiteY31" fmla="*/ 18210 h 5590776"/>
                    <a:gd name="connsiteX32" fmla="*/ 354131 w 1593571"/>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88000 w 1584578"/>
                    <a:gd name="connsiteY8" fmla="*/ 3940129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708"/>
                    <a:gd name="connsiteY0" fmla="*/ 82504 h 5590776"/>
                    <a:gd name="connsiteX1" fmla="*/ 349900 w 1583708"/>
                    <a:gd name="connsiteY1" fmla="*/ 806404 h 5590776"/>
                    <a:gd name="connsiteX2" fmla="*/ 340375 w 1583708"/>
                    <a:gd name="connsiteY2" fmla="*/ 1520779 h 5590776"/>
                    <a:gd name="connsiteX3" fmla="*/ 330850 w 1583708"/>
                    <a:gd name="connsiteY3" fmla="*/ 1844629 h 5590776"/>
                    <a:gd name="connsiteX4" fmla="*/ 187975 w 1583708"/>
                    <a:gd name="connsiteY4" fmla="*/ 2085135 h 5590776"/>
                    <a:gd name="connsiteX5" fmla="*/ 9382 w 1583708"/>
                    <a:gd name="connsiteY5" fmla="*/ 2518522 h 5590776"/>
                    <a:gd name="connsiteX6" fmla="*/ 52244 w 1583708"/>
                    <a:gd name="connsiteY6" fmla="*/ 3161461 h 5590776"/>
                    <a:gd name="connsiteX7" fmla="*/ 283225 w 1583708"/>
                    <a:gd name="connsiteY7" fmla="*/ 3673429 h 5590776"/>
                    <a:gd name="connsiteX8" fmla="*/ 371331 w 1583708"/>
                    <a:gd name="connsiteY8" fmla="*/ 3968704 h 5590776"/>
                    <a:gd name="connsiteX9" fmla="*/ 368950 w 1583708"/>
                    <a:gd name="connsiteY9" fmla="*/ 4494960 h 5590776"/>
                    <a:gd name="connsiteX10" fmla="*/ 349900 w 1583708"/>
                    <a:gd name="connsiteY10" fmla="*/ 4966448 h 5590776"/>
                    <a:gd name="connsiteX11" fmla="*/ 349900 w 1583708"/>
                    <a:gd name="connsiteY11" fmla="*/ 5206954 h 5590776"/>
                    <a:gd name="connsiteX12" fmla="*/ 254650 w 1583708"/>
                    <a:gd name="connsiteY12" fmla="*/ 5297441 h 5590776"/>
                    <a:gd name="connsiteX13" fmla="*/ 121300 w 1583708"/>
                    <a:gd name="connsiteY13" fmla="*/ 5445079 h 5590776"/>
                    <a:gd name="connsiteX14" fmla="*/ 359425 w 1583708"/>
                    <a:gd name="connsiteY14" fmla="*/ 5540329 h 5590776"/>
                    <a:gd name="connsiteX15" fmla="*/ 759475 w 1583708"/>
                    <a:gd name="connsiteY15" fmla="*/ 5587954 h 5590776"/>
                    <a:gd name="connsiteX16" fmla="*/ 1073800 w 1583708"/>
                    <a:gd name="connsiteY16" fmla="*/ 5568904 h 5590776"/>
                    <a:gd name="connsiteX17" fmla="*/ 1416700 w 1583708"/>
                    <a:gd name="connsiteY17" fmla="*/ 5435554 h 5590776"/>
                    <a:gd name="connsiteX18" fmla="*/ 1342882 w 1583708"/>
                    <a:gd name="connsiteY18" fmla="*/ 5328397 h 5590776"/>
                    <a:gd name="connsiteX19" fmla="*/ 1233344 w 1583708"/>
                    <a:gd name="connsiteY19" fmla="*/ 5230767 h 5590776"/>
                    <a:gd name="connsiteX20" fmla="*/ 1226200 w 1583708"/>
                    <a:gd name="connsiteY20" fmla="*/ 4873579 h 5590776"/>
                    <a:gd name="connsiteX21" fmla="*/ 1216675 w 1583708"/>
                    <a:gd name="connsiteY21" fmla="*/ 3902029 h 5590776"/>
                    <a:gd name="connsiteX22" fmla="*/ 1383101 w 1583708"/>
                    <a:gd name="connsiteY22" fmla="*/ 3532412 h 5590776"/>
                    <a:gd name="connsiteX23" fmla="*/ 1559575 w 1583708"/>
                    <a:gd name="connsiteY23" fmla="*/ 2987629 h 5590776"/>
                    <a:gd name="connsiteX24" fmla="*/ 1550050 w 1583708"/>
                    <a:gd name="connsiteY24" fmla="*/ 2444704 h 5590776"/>
                    <a:gd name="connsiteX25" fmla="*/ 1264300 w 1583708"/>
                    <a:gd name="connsiteY25" fmla="*/ 1844629 h 5590776"/>
                    <a:gd name="connsiteX26" fmla="*/ 1235725 w 1583708"/>
                    <a:gd name="connsiteY26" fmla="*/ 1132635 h 5590776"/>
                    <a:gd name="connsiteX27" fmla="*/ 1254775 w 1583708"/>
                    <a:gd name="connsiteY27" fmla="*/ 196804 h 5590776"/>
                    <a:gd name="connsiteX28" fmla="*/ 1238106 w 1583708"/>
                    <a:gd name="connsiteY28" fmla="*/ 8686 h 5590776"/>
                    <a:gd name="connsiteX29" fmla="*/ 1135713 w 1583708"/>
                    <a:gd name="connsiteY29" fmla="*/ 34879 h 5590776"/>
                    <a:gd name="connsiteX30" fmla="*/ 783287 w 1583708"/>
                    <a:gd name="connsiteY30" fmla="*/ 65835 h 5590776"/>
                    <a:gd name="connsiteX31" fmla="*/ 430863 w 1583708"/>
                    <a:gd name="connsiteY31" fmla="*/ 18210 h 5590776"/>
                    <a:gd name="connsiteX32" fmla="*/ 345138 w 1583708"/>
                    <a:gd name="connsiteY32" fmla="*/ 82504 h 559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3708" h="5590776">
                      <a:moveTo>
                        <a:pt x="345138" y="82504"/>
                      </a:moveTo>
                      <a:cubicBezTo>
                        <a:pt x="331644" y="213870"/>
                        <a:pt x="350694" y="566692"/>
                        <a:pt x="349900" y="806404"/>
                      </a:cubicBezTo>
                      <a:cubicBezTo>
                        <a:pt x="349106" y="1046116"/>
                        <a:pt x="343550" y="1347742"/>
                        <a:pt x="340375" y="1520779"/>
                      </a:cubicBezTo>
                      <a:cubicBezTo>
                        <a:pt x="337200" y="1693816"/>
                        <a:pt x="356250" y="1750570"/>
                        <a:pt x="330850" y="1844629"/>
                      </a:cubicBezTo>
                      <a:cubicBezTo>
                        <a:pt x="305450" y="1938688"/>
                        <a:pt x="243934" y="1989489"/>
                        <a:pt x="187975" y="2085135"/>
                      </a:cubicBezTo>
                      <a:cubicBezTo>
                        <a:pt x="132016" y="2180781"/>
                        <a:pt x="32004" y="2339134"/>
                        <a:pt x="9382" y="2518522"/>
                      </a:cubicBezTo>
                      <a:cubicBezTo>
                        <a:pt x="-13240" y="2697910"/>
                        <a:pt x="6603" y="2968976"/>
                        <a:pt x="52244" y="3161461"/>
                      </a:cubicBezTo>
                      <a:cubicBezTo>
                        <a:pt x="97885" y="3353946"/>
                        <a:pt x="230044" y="3538889"/>
                        <a:pt x="283225" y="3673429"/>
                      </a:cubicBezTo>
                      <a:cubicBezTo>
                        <a:pt x="336406" y="3807970"/>
                        <a:pt x="357044" y="3831782"/>
                        <a:pt x="371331" y="3968704"/>
                      </a:cubicBezTo>
                      <a:cubicBezTo>
                        <a:pt x="385619" y="4105626"/>
                        <a:pt x="372522" y="4328669"/>
                        <a:pt x="368950" y="4494960"/>
                      </a:cubicBezTo>
                      <a:cubicBezTo>
                        <a:pt x="365378" y="4661251"/>
                        <a:pt x="353075" y="4847782"/>
                        <a:pt x="349900" y="4966448"/>
                      </a:cubicBezTo>
                      <a:cubicBezTo>
                        <a:pt x="346725" y="5085114"/>
                        <a:pt x="365775" y="5151789"/>
                        <a:pt x="349900" y="5206954"/>
                      </a:cubicBezTo>
                      <a:cubicBezTo>
                        <a:pt x="334025" y="5262119"/>
                        <a:pt x="292750" y="5257754"/>
                        <a:pt x="254650" y="5297441"/>
                      </a:cubicBezTo>
                      <a:cubicBezTo>
                        <a:pt x="216550" y="5337128"/>
                        <a:pt x="103837" y="5404598"/>
                        <a:pt x="121300" y="5445079"/>
                      </a:cubicBezTo>
                      <a:cubicBezTo>
                        <a:pt x="138763" y="5485560"/>
                        <a:pt x="253063" y="5516517"/>
                        <a:pt x="359425" y="5540329"/>
                      </a:cubicBezTo>
                      <a:cubicBezTo>
                        <a:pt x="465787" y="5564141"/>
                        <a:pt x="640413" y="5583192"/>
                        <a:pt x="759475" y="5587954"/>
                      </a:cubicBezTo>
                      <a:cubicBezTo>
                        <a:pt x="878537" y="5592716"/>
                        <a:pt x="964263" y="5594304"/>
                        <a:pt x="1073800" y="5568904"/>
                      </a:cubicBezTo>
                      <a:cubicBezTo>
                        <a:pt x="1183338" y="5543504"/>
                        <a:pt x="1371853" y="5475638"/>
                        <a:pt x="1416700" y="5435554"/>
                      </a:cubicBezTo>
                      <a:cubicBezTo>
                        <a:pt x="1461547" y="5395470"/>
                        <a:pt x="1380584" y="5353003"/>
                        <a:pt x="1342882" y="5328397"/>
                      </a:cubicBezTo>
                      <a:cubicBezTo>
                        <a:pt x="1305180" y="5303791"/>
                        <a:pt x="1252791" y="5306570"/>
                        <a:pt x="1233344" y="5230767"/>
                      </a:cubicBezTo>
                      <a:cubicBezTo>
                        <a:pt x="1213897" y="5154964"/>
                        <a:pt x="1224613" y="5097417"/>
                        <a:pt x="1226200" y="4873579"/>
                      </a:cubicBezTo>
                      <a:cubicBezTo>
                        <a:pt x="1227788" y="4649742"/>
                        <a:pt x="1190525" y="4125557"/>
                        <a:pt x="1216675" y="3902029"/>
                      </a:cubicBezTo>
                      <a:cubicBezTo>
                        <a:pt x="1242825" y="3678501"/>
                        <a:pt x="1311664" y="3682430"/>
                        <a:pt x="1383101" y="3532412"/>
                      </a:cubicBezTo>
                      <a:cubicBezTo>
                        <a:pt x="1454538" y="3382394"/>
                        <a:pt x="1531750" y="3168914"/>
                        <a:pt x="1559575" y="2987629"/>
                      </a:cubicBezTo>
                      <a:cubicBezTo>
                        <a:pt x="1587400" y="2806344"/>
                        <a:pt x="1599262" y="2635204"/>
                        <a:pt x="1550050" y="2444704"/>
                      </a:cubicBezTo>
                      <a:cubicBezTo>
                        <a:pt x="1500838" y="2254204"/>
                        <a:pt x="1316688" y="2063307"/>
                        <a:pt x="1264300" y="1844629"/>
                      </a:cubicBezTo>
                      <a:cubicBezTo>
                        <a:pt x="1211913" y="1625951"/>
                        <a:pt x="1237312" y="1407272"/>
                        <a:pt x="1235725" y="1132635"/>
                      </a:cubicBezTo>
                      <a:cubicBezTo>
                        <a:pt x="1234138" y="857998"/>
                        <a:pt x="1254378" y="384129"/>
                        <a:pt x="1254775" y="196804"/>
                      </a:cubicBezTo>
                      <a:cubicBezTo>
                        <a:pt x="1255172" y="9479"/>
                        <a:pt x="1257950" y="35674"/>
                        <a:pt x="1238106" y="8686"/>
                      </a:cubicBezTo>
                      <a:cubicBezTo>
                        <a:pt x="1218262" y="-18302"/>
                        <a:pt x="1211516" y="25354"/>
                        <a:pt x="1135713" y="34879"/>
                      </a:cubicBezTo>
                      <a:cubicBezTo>
                        <a:pt x="1059910" y="44404"/>
                        <a:pt x="894412" y="69010"/>
                        <a:pt x="783287" y="65835"/>
                      </a:cubicBezTo>
                      <a:cubicBezTo>
                        <a:pt x="672162" y="62660"/>
                        <a:pt x="503888" y="15432"/>
                        <a:pt x="430863" y="18210"/>
                      </a:cubicBezTo>
                      <a:cubicBezTo>
                        <a:pt x="357838" y="20988"/>
                        <a:pt x="358632" y="-48862"/>
                        <a:pt x="345138" y="82504"/>
                      </a:cubicBezTo>
                      <a:close/>
                    </a:path>
                  </a:pathLst>
                </a:custGeom>
                <a:gradFill>
                  <a:gsLst>
                    <a:gs pos="0">
                      <a:srgbClr val="FF8989"/>
                    </a:gs>
                    <a:gs pos="42000">
                      <a:srgbClr val="FF8989">
                        <a:alpha val="35000"/>
                      </a:srgbClr>
                    </a:gs>
                    <a:gs pos="64000">
                      <a:srgbClr val="FF8989">
                        <a:alpha val="35000"/>
                      </a:srgbClr>
                    </a:gs>
                    <a:gs pos="100000">
                      <a:srgbClr val="FF8989"/>
                    </a:gs>
                  </a:gsLst>
                  <a:lin ang="0" scaled="1"/>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0" name="Volný tvar 119"/>
                <p:cNvSpPr/>
                <p:nvPr/>
              </p:nvSpPr>
              <p:spPr>
                <a:xfrm>
                  <a:off x="3851596" y="5542287"/>
                  <a:ext cx="474055" cy="527281"/>
                </a:xfrm>
                <a:custGeom>
                  <a:avLst/>
                  <a:gdLst>
                    <a:gd name="connsiteX0" fmla="*/ 49405 w 474055"/>
                    <a:gd name="connsiteY0" fmla="*/ 177647 h 527281"/>
                    <a:gd name="connsiteX1" fmla="*/ 164528 w 474055"/>
                    <a:gd name="connsiteY1" fmla="*/ 164490 h 527281"/>
                    <a:gd name="connsiteX2" fmla="*/ 299385 w 474055"/>
                    <a:gd name="connsiteY2" fmla="*/ 118441 h 527281"/>
                    <a:gd name="connsiteX3" fmla="*/ 404640 w 474055"/>
                    <a:gd name="connsiteY3" fmla="*/ 55947 h 527281"/>
                    <a:gd name="connsiteX4" fmla="*/ 450689 w 474055"/>
                    <a:gd name="connsiteY4" fmla="*/ 30 h 527281"/>
                    <a:gd name="connsiteX5" fmla="*/ 473713 w 474055"/>
                    <a:gd name="connsiteY5" fmla="*/ 49368 h 527281"/>
                    <a:gd name="connsiteX6" fmla="*/ 434243 w 474055"/>
                    <a:gd name="connsiteY6" fmla="*/ 131598 h 527281"/>
                    <a:gd name="connsiteX7" fmla="*/ 319121 w 474055"/>
                    <a:gd name="connsiteY7" fmla="*/ 184226 h 527281"/>
                    <a:gd name="connsiteX8" fmla="*/ 197420 w 474055"/>
                    <a:gd name="connsiteY8" fmla="*/ 230275 h 527281"/>
                    <a:gd name="connsiteX9" fmla="*/ 75719 w 474055"/>
                    <a:gd name="connsiteY9" fmla="*/ 345397 h 527281"/>
                    <a:gd name="connsiteX10" fmla="*/ 6646 w 474055"/>
                    <a:gd name="connsiteY10" fmla="*/ 513147 h 527281"/>
                    <a:gd name="connsiteX11" fmla="*/ 6646 w 474055"/>
                    <a:gd name="connsiteY11" fmla="*/ 506568 h 5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55" h="527281">
                      <a:moveTo>
                        <a:pt x="49405" y="177647"/>
                      </a:moveTo>
                      <a:cubicBezTo>
                        <a:pt x="86135" y="176002"/>
                        <a:pt x="122865" y="174358"/>
                        <a:pt x="164528" y="164490"/>
                      </a:cubicBezTo>
                      <a:cubicBezTo>
                        <a:pt x="206191" y="154622"/>
                        <a:pt x="259366" y="136531"/>
                        <a:pt x="299385" y="118441"/>
                      </a:cubicBezTo>
                      <a:cubicBezTo>
                        <a:pt x="339404" y="100351"/>
                        <a:pt x="379423" y="75682"/>
                        <a:pt x="404640" y="55947"/>
                      </a:cubicBezTo>
                      <a:cubicBezTo>
                        <a:pt x="429857" y="36212"/>
                        <a:pt x="439177" y="1126"/>
                        <a:pt x="450689" y="30"/>
                      </a:cubicBezTo>
                      <a:cubicBezTo>
                        <a:pt x="462201" y="-1066"/>
                        <a:pt x="476454" y="27440"/>
                        <a:pt x="473713" y="49368"/>
                      </a:cubicBezTo>
                      <a:cubicBezTo>
                        <a:pt x="470972" y="71296"/>
                        <a:pt x="460008" y="109122"/>
                        <a:pt x="434243" y="131598"/>
                      </a:cubicBezTo>
                      <a:cubicBezTo>
                        <a:pt x="408478" y="154074"/>
                        <a:pt x="358592" y="167780"/>
                        <a:pt x="319121" y="184226"/>
                      </a:cubicBezTo>
                      <a:cubicBezTo>
                        <a:pt x="279650" y="200672"/>
                        <a:pt x="237987" y="203413"/>
                        <a:pt x="197420" y="230275"/>
                      </a:cubicBezTo>
                      <a:cubicBezTo>
                        <a:pt x="156853" y="257137"/>
                        <a:pt x="107515" y="298252"/>
                        <a:pt x="75719" y="345397"/>
                      </a:cubicBezTo>
                      <a:cubicBezTo>
                        <a:pt x="43923" y="392542"/>
                        <a:pt x="18158" y="486285"/>
                        <a:pt x="6646" y="513147"/>
                      </a:cubicBezTo>
                      <a:cubicBezTo>
                        <a:pt x="-4866" y="540009"/>
                        <a:pt x="890" y="523288"/>
                        <a:pt x="6646" y="506568"/>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1" name="Volný tvar 120"/>
                <p:cNvSpPr/>
                <p:nvPr/>
              </p:nvSpPr>
              <p:spPr>
                <a:xfrm>
                  <a:off x="4367059" y="5544783"/>
                  <a:ext cx="407950" cy="517229"/>
                </a:xfrm>
                <a:custGeom>
                  <a:avLst/>
                  <a:gdLst>
                    <a:gd name="connsiteX0" fmla="*/ 399004 w 407950"/>
                    <a:gd name="connsiteY0" fmla="*/ 517229 h 517229"/>
                    <a:gd name="connsiteX1" fmla="*/ 402294 w 407950"/>
                    <a:gd name="connsiteY1" fmla="*/ 444866 h 517229"/>
                    <a:gd name="connsiteX2" fmla="*/ 333220 w 407950"/>
                    <a:gd name="connsiteY2" fmla="*/ 329744 h 517229"/>
                    <a:gd name="connsiteX3" fmla="*/ 234544 w 407950"/>
                    <a:gd name="connsiteY3" fmla="*/ 237646 h 517229"/>
                    <a:gd name="connsiteX4" fmla="*/ 132578 w 407950"/>
                    <a:gd name="connsiteY4" fmla="*/ 194886 h 517229"/>
                    <a:gd name="connsiteX5" fmla="*/ 37191 w 407950"/>
                    <a:gd name="connsiteY5" fmla="*/ 148837 h 517229"/>
                    <a:gd name="connsiteX6" fmla="*/ 1010 w 407950"/>
                    <a:gd name="connsiteY6" fmla="*/ 76475 h 517229"/>
                    <a:gd name="connsiteX7" fmla="*/ 14167 w 407950"/>
                    <a:gd name="connsiteY7" fmla="*/ 823 h 517229"/>
                    <a:gd name="connsiteX8" fmla="*/ 56927 w 407950"/>
                    <a:gd name="connsiteY8" fmla="*/ 40293 h 517229"/>
                    <a:gd name="connsiteX9" fmla="*/ 102976 w 407950"/>
                    <a:gd name="connsiteY9" fmla="*/ 102788 h 517229"/>
                    <a:gd name="connsiteX10" fmla="*/ 201652 w 407950"/>
                    <a:gd name="connsiteY10" fmla="*/ 145548 h 517229"/>
                    <a:gd name="connsiteX11" fmla="*/ 326642 w 407950"/>
                    <a:gd name="connsiteY11" fmla="*/ 188308 h 517229"/>
                    <a:gd name="connsiteX12" fmla="*/ 402294 w 407950"/>
                    <a:gd name="connsiteY12" fmla="*/ 194886 h 5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50" h="517229">
                      <a:moveTo>
                        <a:pt x="399004" y="517229"/>
                      </a:moveTo>
                      <a:cubicBezTo>
                        <a:pt x="406131" y="496671"/>
                        <a:pt x="413258" y="476113"/>
                        <a:pt x="402294" y="444866"/>
                      </a:cubicBezTo>
                      <a:cubicBezTo>
                        <a:pt x="391330" y="413618"/>
                        <a:pt x="361178" y="364281"/>
                        <a:pt x="333220" y="329744"/>
                      </a:cubicBezTo>
                      <a:cubicBezTo>
                        <a:pt x="305262" y="295207"/>
                        <a:pt x="267984" y="260122"/>
                        <a:pt x="234544" y="237646"/>
                      </a:cubicBezTo>
                      <a:cubicBezTo>
                        <a:pt x="201104" y="215170"/>
                        <a:pt x="165470" y="209687"/>
                        <a:pt x="132578" y="194886"/>
                      </a:cubicBezTo>
                      <a:cubicBezTo>
                        <a:pt x="99686" y="180085"/>
                        <a:pt x="59119" y="168572"/>
                        <a:pt x="37191" y="148837"/>
                      </a:cubicBezTo>
                      <a:cubicBezTo>
                        <a:pt x="15263" y="129102"/>
                        <a:pt x="4847" y="101144"/>
                        <a:pt x="1010" y="76475"/>
                      </a:cubicBezTo>
                      <a:cubicBezTo>
                        <a:pt x="-2827" y="51806"/>
                        <a:pt x="4847" y="6853"/>
                        <a:pt x="14167" y="823"/>
                      </a:cubicBezTo>
                      <a:cubicBezTo>
                        <a:pt x="23487" y="-5207"/>
                        <a:pt x="42125" y="23299"/>
                        <a:pt x="56927" y="40293"/>
                      </a:cubicBezTo>
                      <a:cubicBezTo>
                        <a:pt x="71728" y="57287"/>
                        <a:pt x="78855" y="85245"/>
                        <a:pt x="102976" y="102788"/>
                      </a:cubicBezTo>
                      <a:cubicBezTo>
                        <a:pt x="127097" y="120331"/>
                        <a:pt x="164374" y="131295"/>
                        <a:pt x="201652" y="145548"/>
                      </a:cubicBezTo>
                      <a:cubicBezTo>
                        <a:pt x="238930" y="159801"/>
                        <a:pt x="293202" y="180085"/>
                        <a:pt x="326642" y="188308"/>
                      </a:cubicBezTo>
                      <a:cubicBezTo>
                        <a:pt x="360082" y="196531"/>
                        <a:pt x="381188" y="195708"/>
                        <a:pt x="402294" y="194886"/>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2" name="Volný tvar 121"/>
                <p:cNvSpPr/>
                <p:nvPr/>
              </p:nvSpPr>
              <p:spPr>
                <a:xfrm>
                  <a:off x="3591074" y="2181095"/>
                  <a:ext cx="1456344" cy="2225152"/>
                </a:xfrm>
                <a:custGeom>
                  <a:avLst/>
                  <a:gdLst>
                    <a:gd name="connsiteX0" fmla="*/ 343340 w 1470410"/>
                    <a:gd name="connsiteY0" fmla="*/ 2119600 h 2225152"/>
                    <a:gd name="connsiteX1" fmla="*/ 207687 w 1470410"/>
                    <a:gd name="connsiteY1" fmla="*/ 1818149 h 2225152"/>
                    <a:gd name="connsiteX2" fmla="*/ 77058 w 1470410"/>
                    <a:gd name="connsiteY2" fmla="*/ 1486553 h 2225152"/>
                    <a:gd name="connsiteX3" fmla="*/ 1696 w 1470410"/>
                    <a:gd name="connsiteY3" fmla="*/ 1129837 h 2225152"/>
                    <a:gd name="connsiteX4" fmla="*/ 41889 w 1470410"/>
                    <a:gd name="connsiteY4" fmla="*/ 737951 h 2225152"/>
                    <a:gd name="connsiteX5" fmla="*/ 227784 w 1470410"/>
                    <a:gd name="connsiteY5" fmla="*/ 436501 h 2225152"/>
                    <a:gd name="connsiteX6" fmla="*/ 368461 w 1470410"/>
                    <a:gd name="connsiteY6" fmla="*/ 195340 h 2225152"/>
                    <a:gd name="connsiteX7" fmla="*/ 624694 w 1470410"/>
                    <a:gd name="connsiteY7" fmla="*/ 14470 h 2225152"/>
                    <a:gd name="connsiteX8" fmla="*/ 926144 w 1470410"/>
                    <a:gd name="connsiteY8" fmla="*/ 34567 h 2225152"/>
                    <a:gd name="connsiteX9" fmla="*/ 1157256 w 1470410"/>
                    <a:gd name="connsiteY9" fmla="*/ 220461 h 2225152"/>
                    <a:gd name="connsiteX10" fmla="*/ 1257740 w 1470410"/>
                    <a:gd name="connsiteY10" fmla="*/ 446549 h 2225152"/>
                    <a:gd name="connsiteX11" fmla="*/ 1438610 w 1470410"/>
                    <a:gd name="connsiteY11" fmla="*/ 793217 h 2225152"/>
                    <a:gd name="connsiteX12" fmla="*/ 1468755 w 1470410"/>
                    <a:gd name="connsiteY12" fmla="*/ 1175054 h 2225152"/>
                    <a:gd name="connsiteX13" fmla="*/ 1418513 w 1470410"/>
                    <a:gd name="connsiteY13" fmla="*/ 1556892 h 2225152"/>
                    <a:gd name="connsiteX14" fmla="*/ 1302957 w 1470410"/>
                    <a:gd name="connsiteY14" fmla="*/ 1833221 h 2225152"/>
                    <a:gd name="connsiteX15" fmla="*/ 1202474 w 1470410"/>
                    <a:gd name="connsiteY15" fmla="*/ 2029164 h 2225152"/>
                    <a:gd name="connsiteX16" fmla="*/ 1101990 w 1470410"/>
                    <a:gd name="connsiteY16" fmla="*/ 2194962 h 2225152"/>
                    <a:gd name="connsiteX17" fmla="*/ 1026628 w 1470410"/>
                    <a:gd name="connsiteY17" fmla="*/ 2210035 h 2225152"/>
                    <a:gd name="connsiteX18" fmla="*/ 549331 w 1470410"/>
                    <a:gd name="connsiteY18" fmla="*/ 2225107 h 2225152"/>
                    <a:gd name="connsiteX19" fmla="*/ 398606 w 1470410"/>
                    <a:gd name="connsiteY19" fmla="*/ 2205010 h 2225152"/>
                    <a:gd name="connsiteX20" fmla="*/ 343340 w 1470410"/>
                    <a:gd name="connsiteY20" fmla="*/ 2119600 h 2225152"/>
                    <a:gd name="connsiteX0" fmla="*/ 343145 w 1470215"/>
                    <a:gd name="connsiteY0" fmla="*/ 2119600 h 2225152"/>
                    <a:gd name="connsiteX1" fmla="*/ 207492 w 1470215"/>
                    <a:gd name="connsiteY1" fmla="*/ 1818149 h 2225152"/>
                    <a:gd name="connsiteX2" fmla="*/ 76863 w 1470215"/>
                    <a:gd name="connsiteY2" fmla="*/ 1486553 h 2225152"/>
                    <a:gd name="connsiteX3" fmla="*/ 1501 w 1470215"/>
                    <a:gd name="connsiteY3" fmla="*/ 1129837 h 2225152"/>
                    <a:gd name="connsiteX4" fmla="*/ 41694 w 1470215"/>
                    <a:gd name="connsiteY4" fmla="*/ 737951 h 2225152"/>
                    <a:gd name="connsiteX5" fmla="*/ 212516 w 1470215"/>
                    <a:gd name="connsiteY5" fmla="*/ 421429 h 2225152"/>
                    <a:gd name="connsiteX6" fmla="*/ 368266 w 1470215"/>
                    <a:gd name="connsiteY6" fmla="*/ 195340 h 2225152"/>
                    <a:gd name="connsiteX7" fmla="*/ 624499 w 1470215"/>
                    <a:gd name="connsiteY7" fmla="*/ 14470 h 2225152"/>
                    <a:gd name="connsiteX8" fmla="*/ 925949 w 1470215"/>
                    <a:gd name="connsiteY8" fmla="*/ 34567 h 2225152"/>
                    <a:gd name="connsiteX9" fmla="*/ 1157061 w 1470215"/>
                    <a:gd name="connsiteY9" fmla="*/ 220461 h 2225152"/>
                    <a:gd name="connsiteX10" fmla="*/ 1257545 w 1470215"/>
                    <a:gd name="connsiteY10" fmla="*/ 446549 h 2225152"/>
                    <a:gd name="connsiteX11" fmla="*/ 1438415 w 1470215"/>
                    <a:gd name="connsiteY11" fmla="*/ 793217 h 2225152"/>
                    <a:gd name="connsiteX12" fmla="*/ 1468560 w 1470215"/>
                    <a:gd name="connsiteY12" fmla="*/ 1175054 h 2225152"/>
                    <a:gd name="connsiteX13" fmla="*/ 1418318 w 1470215"/>
                    <a:gd name="connsiteY13" fmla="*/ 1556892 h 2225152"/>
                    <a:gd name="connsiteX14" fmla="*/ 1302762 w 1470215"/>
                    <a:gd name="connsiteY14" fmla="*/ 1833221 h 2225152"/>
                    <a:gd name="connsiteX15" fmla="*/ 1202279 w 1470215"/>
                    <a:gd name="connsiteY15" fmla="*/ 2029164 h 2225152"/>
                    <a:gd name="connsiteX16" fmla="*/ 1101795 w 1470215"/>
                    <a:gd name="connsiteY16" fmla="*/ 2194962 h 2225152"/>
                    <a:gd name="connsiteX17" fmla="*/ 1026433 w 1470215"/>
                    <a:gd name="connsiteY17" fmla="*/ 2210035 h 2225152"/>
                    <a:gd name="connsiteX18" fmla="*/ 549136 w 1470215"/>
                    <a:gd name="connsiteY18" fmla="*/ 2225107 h 2225152"/>
                    <a:gd name="connsiteX19" fmla="*/ 398411 w 1470215"/>
                    <a:gd name="connsiteY19" fmla="*/ 2205010 h 2225152"/>
                    <a:gd name="connsiteX20" fmla="*/ 343145 w 1470215"/>
                    <a:gd name="connsiteY20" fmla="*/ 2119600 h 2225152"/>
                    <a:gd name="connsiteX0" fmla="*/ 342857 w 1469927"/>
                    <a:gd name="connsiteY0" fmla="*/ 2119600 h 2225152"/>
                    <a:gd name="connsiteX1" fmla="*/ 207204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69927"/>
                    <a:gd name="connsiteY0" fmla="*/ 2119600 h 2225152"/>
                    <a:gd name="connsiteX1" fmla="*/ 192131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83915"/>
                    <a:gd name="connsiteY0" fmla="*/ 2119600 h 2225152"/>
                    <a:gd name="connsiteX1" fmla="*/ 192131 w 1483915"/>
                    <a:gd name="connsiteY1" fmla="*/ 1818149 h 2225152"/>
                    <a:gd name="connsiteX2" fmla="*/ 71550 w 1483915"/>
                    <a:gd name="connsiteY2" fmla="*/ 1561916 h 2225152"/>
                    <a:gd name="connsiteX3" fmla="*/ 1213 w 1483915"/>
                    <a:gd name="connsiteY3" fmla="*/ 1129837 h 2225152"/>
                    <a:gd name="connsiteX4" fmla="*/ 41406 w 1483915"/>
                    <a:gd name="connsiteY4" fmla="*/ 737951 h 2225152"/>
                    <a:gd name="connsiteX5" fmla="*/ 212228 w 1483915"/>
                    <a:gd name="connsiteY5" fmla="*/ 421429 h 2225152"/>
                    <a:gd name="connsiteX6" fmla="*/ 367978 w 1483915"/>
                    <a:gd name="connsiteY6" fmla="*/ 195340 h 2225152"/>
                    <a:gd name="connsiteX7" fmla="*/ 624211 w 1483915"/>
                    <a:gd name="connsiteY7" fmla="*/ 14470 h 2225152"/>
                    <a:gd name="connsiteX8" fmla="*/ 925661 w 1483915"/>
                    <a:gd name="connsiteY8" fmla="*/ 34567 h 2225152"/>
                    <a:gd name="connsiteX9" fmla="*/ 1156773 w 1483915"/>
                    <a:gd name="connsiteY9" fmla="*/ 220461 h 2225152"/>
                    <a:gd name="connsiteX10" fmla="*/ 1257257 w 1483915"/>
                    <a:gd name="connsiteY10" fmla="*/ 446549 h 2225152"/>
                    <a:gd name="connsiteX11" fmla="*/ 1438127 w 1483915"/>
                    <a:gd name="connsiteY11" fmla="*/ 793217 h 2225152"/>
                    <a:gd name="connsiteX12" fmla="*/ 1483344 w 1483915"/>
                    <a:gd name="connsiteY12" fmla="*/ 1119788 h 2225152"/>
                    <a:gd name="connsiteX13" fmla="*/ 1418030 w 1483915"/>
                    <a:gd name="connsiteY13" fmla="*/ 1556892 h 2225152"/>
                    <a:gd name="connsiteX14" fmla="*/ 1302474 w 1483915"/>
                    <a:gd name="connsiteY14" fmla="*/ 1833221 h 2225152"/>
                    <a:gd name="connsiteX15" fmla="*/ 1201991 w 1483915"/>
                    <a:gd name="connsiteY15" fmla="*/ 2029164 h 2225152"/>
                    <a:gd name="connsiteX16" fmla="*/ 1101507 w 1483915"/>
                    <a:gd name="connsiteY16" fmla="*/ 2194962 h 2225152"/>
                    <a:gd name="connsiteX17" fmla="*/ 1026145 w 1483915"/>
                    <a:gd name="connsiteY17" fmla="*/ 2210035 h 2225152"/>
                    <a:gd name="connsiteX18" fmla="*/ 548848 w 1483915"/>
                    <a:gd name="connsiteY18" fmla="*/ 2225107 h 2225152"/>
                    <a:gd name="connsiteX19" fmla="*/ 398123 w 1483915"/>
                    <a:gd name="connsiteY19" fmla="*/ 2205010 h 2225152"/>
                    <a:gd name="connsiteX20" fmla="*/ 342857 w 1483915"/>
                    <a:gd name="connsiteY20" fmla="*/ 2119600 h 2225152"/>
                    <a:gd name="connsiteX0" fmla="*/ 342857 w 1483820"/>
                    <a:gd name="connsiteY0" fmla="*/ 2119600 h 2225152"/>
                    <a:gd name="connsiteX1" fmla="*/ 192131 w 1483820"/>
                    <a:gd name="connsiteY1" fmla="*/ 1818149 h 2225152"/>
                    <a:gd name="connsiteX2" fmla="*/ 71550 w 1483820"/>
                    <a:gd name="connsiteY2" fmla="*/ 1561916 h 2225152"/>
                    <a:gd name="connsiteX3" fmla="*/ 1213 w 1483820"/>
                    <a:gd name="connsiteY3" fmla="*/ 1129837 h 2225152"/>
                    <a:gd name="connsiteX4" fmla="*/ 41406 w 1483820"/>
                    <a:gd name="connsiteY4" fmla="*/ 737951 h 2225152"/>
                    <a:gd name="connsiteX5" fmla="*/ 212228 w 1483820"/>
                    <a:gd name="connsiteY5" fmla="*/ 421429 h 2225152"/>
                    <a:gd name="connsiteX6" fmla="*/ 367978 w 1483820"/>
                    <a:gd name="connsiteY6" fmla="*/ 195340 h 2225152"/>
                    <a:gd name="connsiteX7" fmla="*/ 624211 w 1483820"/>
                    <a:gd name="connsiteY7" fmla="*/ 14470 h 2225152"/>
                    <a:gd name="connsiteX8" fmla="*/ 925661 w 1483820"/>
                    <a:gd name="connsiteY8" fmla="*/ 34567 h 2225152"/>
                    <a:gd name="connsiteX9" fmla="*/ 1156773 w 1483820"/>
                    <a:gd name="connsiteY9" fmla="*/ 220461 h 2225152"/>
                    <a:gd name="connsiteX10" fmla="*/ 1277354 w 1483820"/>
                    <a:gd name="connsiteY10" fmla="*/ 471670 h 2225152"/>
                    <a:gd name="connsiteX11" fmla="*/ 1438127 w 1483820"/>
                    <a:gd name="connsiteY11" fmla="*/ 793217 h 2225152"/>
                    <a:gd name="connsiteX12" fmla="*/ 1483344 w 1483820"/>
                    <a:gd name="connsiteY12" fmla="*/ 1119788 h 2225152"/>
                    <a:gd name="connsiteX13" fmla="*/ 1418030 w 1483820"/>
                    <a:gd name="connsiteY13" fmla="*/ 1556892 h 2225152"/>
                    <a:gd name="connsiteX14" fmla="*/ 1302474 w 1483820"/>
                    <a:gd name="connsiteY14" fmla="*/ 1833221 h 2225152"/>
                    <a:gd name="connsiteX15" fmla="*/ 1201991 w 1483820"/>
                    <a:gd name="connsiteY15" fmla="*/ 2029164 h 2225152"/>
                    <a:gd name="connsiteX16" fmla="*/ 1101507 w 1483820"/>
                    <a:gd name="connsiteY16" fmla="*/ 2194962 h 2225152"/>
                    <a:gd name="connsiteX17" fmla="*/ 1026145 w 1483820"/>
                    <a:gd name="connsiteY17" fmla="*/ 2210035 h 2225152"/>
                    <a:gd name="connsiteX18" fmla="*/ 548848 w 1483820"/>
                    <a:gd name="connsiteY18" fmla="*/ 2225107 h 2225152"/>
                    <a:gd name="connsiteX19" fmla="*/ 398123 w 1483820"/>
                    <a:gd name="connsiteY19" fmla="*/ 2205010 h 2225152"/>
                    <a:gd name="connsiteX20" fmla="*/ 342857 w 1483820"/>
                    <a:gd name="connsiteY20" fmla="*/ 2119600 h 2225152"/>
                    <a:gd name="connsiteX0" fmla="*/ 342857 w 1483820"/>
                    <a:gd name="connsiteY0" fmla="*/ 2119600 h 2225152"/>
                    <a:gd name="connsiteX1" fmla="*/ 192131 w 1483820"/>
                    <a:gd name="connsiteY1" fmla="*/ 1818149 h 2225152"/>
                    <a:gd name="connsiteX2" fmla="*/ 71550 w 1483820"/>
                    <a:gd name="connsiteY2" fmla="*/ 1561916 h 2225152"/>
                    <a:gd name="connsiteX3" fmla="*/ 1213 w 1483820"/>
                    <a:gd name="connsiteY3" fmla="*/ 1129837 h 2225152"/>
                    <a:gd name="connsiteX4" fmla="*/ 41406 w 1483820"/>
                    <a:gd name="connsiteY4" fmla="*/ 737951 h 2225152"/>
                    <a:gd name="connsiteX5" fmla="*/ 212228 w 1483820"/>
                    <a:gd name="connsiteY5" fmla="*/ 421429 h 2225152"/>
                    <a:gd name="connsiteX6" fmla="*/ 367978 w 1483820"/>
                    <a:gd name="connsiteY6" fmla="*/ 195340 h 2225152"/>
                    <a:gd name="connsiteX7" fmla="*/ 624211 w 1483820"/>
                    <a:gd name="connsiteY7" fmla="*/ 14470 h 2225152"/>
                    <a:gd name="connsiteX8" fmla="*/ 925661 w 1483820"/>
                    <a:gd name="connsiteY8" fmla="*/ 34567 h 2225152"/>
                    <a:gd name="connsiteX9" fmla="*/ 1128724 w 1483820"/>
                    <a:gd name="connsiteY9" fmla="*/ 220461 h 2225152"/>
                    <a:gd name="connsiteX10" fmla="*/ 1277354 w 1483820"/>
                    <a:gd name="connsiteY10" fmla="*/ 471670 h 2225152"/>
                    <a:gd name="connsiteX11" fmla="*/ 1438127 w 1483820"/>
                    <a:gd name="connsiteY11" fmla="*/ 793217 h 2225152"/>
                    <a:gd name="connsiteX12" fmla="*/ 1483344 w 1483820"/>
                    <a:gd name="connsiteY12" fmla="*/ 1119788 h 2225152"/>
                    <a:gd name="connsiteX13" fmla="*/ 1418030 w 1483820"/>
                    <a:gd name="connsiteY13" fmla="*/ 1556892 h 2225152"/>
                    <a:gd name="connsiteX14" fmla="*/ 1302474 w 1483820"/>
                    <a:gd name="connsiteY14" fmla="*/ 1833221 h 2225152"/>
                    <a:gd name="connsiteX15" fmla="*/ 1201991 w 1483820"/>
                    <a:gd name="connsiteY15" fmla="*/ 2029164 h 2225152"/>
                    <a:gd name="connsiteX16" fmla="*/ 1101507 w 1483820"/>
                    <a:gd name="connsiteY16" fmla="*/ 2194962 h 2225152"/>
                    <a:gd name="connsiteX17" fmla="*/ 1026145 w 1483820"/>
                    <a:gd name="connsiteY17" fmla="*/ 2210035 h 2225152"/>
                    <a:gd name="connsiteX18" fmla="*/ 548848 w 1483820"/>
                    <a:gd name="connsiteY18" fmla="*/ 2225107 h 2225152"/>
                    <a:gd name="connsiteX19" fmla="*/ 398123 w 1483820"/>
                    <a:gd name="connsiteY19" fmla="*/ 2205010 h 2225152"/>
                    <a:gd name="connsiteX20" fmla="*/ 342857 w 1483820"/>
                    <a:gd name="connsiteY20" fmla="*/ 2119600 h 2225152"/>
                    <a:gd name="connsiteX0" fmla="*/ 342857 w 1459282"/>
                    <a:gd name="connsiteY0" fmla="*/ 2119600 h 2225152"/>
                    <a:gd name="connsiteX1" fmla="*/ 192131 w 1459282"/>
                    <a:gd name="connsiteY1" fmla="*/ 1818149 h 2225152"/>
                    <a:gd name="connsiteX2" fmla="*/ 71550 w 1459282"/>
                    <a:gd name="connsiteY2" fmla="*/ 1561916 h 2225152"/>
                    <a:gd name="connsiteX3" fmla="*/ 1213 w 1459282"/>
                    <a:gd name="connsiteY3" fmla="*/ 1129837 h 2225152"/>
                    <a:gd name="connsiteX4" fmla="*/ 41406 w 1459282"/>
                    <a:gd name="connsiteY4" fmla="*/ 737951 h 2225152"/>
                    <a:gd name="connsiteX5" fmla="*/ 212228 w 1459282"/>
                    <a:gd name="connsiteY5" fmla="*/ 421429 h 2225152"/>
                    <a:gd name="connsiteX6" fmla="*/ 367978 w 1459282"/>
                    <a:gd name="connsiteY6" fmla="*/ 195340 h 2225152"/>
                    <a:gd name="connsiteX7" fmla="*/ 624211 w 1459282"/>
                    <a:gd name="connsiteY7" fmla="*/ 14470 h 2225152"/>
                    <a:gd name="connsiteX8" fmla="*/ 925661 w 1459282"/>
                    <a:gd name="connsiteY8" fmla="*/ 34567 h 2225152"/>
                    <a:gd name="connsiteX9" fmla="*/ 1128724 w 1459282"/>
                    <a:gd name="connsiteY9" fmla="*/ 220461 h 2225152"/>
                    <a:gd name="connsiteX10" fmla="*/ 1277354 w 1459282"/>
                    <a:gd name="connsiteY10" fmla="*/ 471670 h 2225152"/>
                    <a:gd name="connsiteX11" fmla="*/ 1438127 w 1459282"/>
                    <a:gd name="connsiteY11" fmla="*/ 793217 h 2225152"/>
                    <a:gd name="connsiteX12" fmla="*/ 1455295 w 1459282"/>
                    <a:gd name="connsiteY12" fmla="*/ 1119788 h 2225152"/>
                    <a:gd name="connsiteX13" fmla="*/ 1418030 w 1459282"/>
                    <a:gd name="connsiteY13" fmla="*/ 1556892 h 2225152"/>
                    <a:gd name="connsiteX14" fmla="*/ 1302474 w 1459282"/>
                    <a:gd name="connsiteY14" fmla="*/ 1833221 h 2225152"/>
                    <a:gd name="connsiteX15" fmla="*/ 1201991 w 1459282"/>
                    <a:gd name="connsiteY15" fmla="*/ 2029164 h 2225152"/>
                    <a:gd name="connsiteX16" fmla="*/ 1101507 w 1459282"/>
                    <a:gd name="connsiteY16" fmla="*/ 2194962 h 2225152"/>
                    <a:gd name="connsiteX17" fmla="*/ 1026145 w 1459282"/>
                    <a:gd name="connsiteY17" fmla="*/ 2210035 h 2225152"/>
                    <a:gd name="connsiteX18" fmla="*/ 548848 w 1459282"/>
                    <a:gd name="connsiteY18" fmla="*/ 2225107 h 2225152"/>
                    <a:gd name="connsiteX19" fmla="*/ 398123 w 1459282"/>
                    <a:gd name="connsiteY19" fmla="*/ 2205010 h 2225152"/>
                    <a:gd name="connsiteX20" fmla="*/ 342857 w 1459282"/>
                    <a:gd name="connsiteY20" fmla="*/ 2119600 h 2225152"/>
                    <a:gd name="connsiteX0" fmla="*/ 342857 w 1460465"/>
                    <a:gd name="connsiteY0" fmla="*/ 2119600 h 2225152"/>
                    <a:gd name="connsiteX1" fmla="*/ 192131 w 1460465"/>
                    <a:gd name="connsiteY1" fmla="*/ 1818149 h 2225152"/>
                    <a:gd name="connsiteX2" fmla="*/ 71550 w 1460465"/>
                    <a:gd name="connsiteY2" fmla="*/ 1561916 h 2225152"/>
                    <a:gd name="connsiteX3" fmla="*/ 1213 w 1460465"/>
                    <a:gd name="connsiteY3" fmla="*/ 1129837 h 2225152"/>
                    <a:gd name="connsiteX4" fmla="*/ 41406 w 1460465"/>
                    <a:gd name="connsiteY4" fmla="*/ 737951 h 2225152"/>
                    <a:gd name="connsiteX5" fmla="*/ 212228 w 1460465"/>
                    <a:gd name="connsiteY5" fmla="*/ 421429 h 2225152"/>
                    <a:gd name="connsiteX6" fmla="*/ 367978 w 1460465"/>
                    <a:gd name="connsiteY6" fmla="*/ 195340 h 2225152"/>
                    <a:gd name="connsiteX7" fmla="*/ 624211 w 1460465"/>
                    <a:gd name="connsiteY7" fmla="*/ 14470 h 2225152"/>
                    <a:gd name="connsiteX8" fmla="*/ 925661 w 1460465"/>
                    <a:gd name="connsiteY8" fmla="*/ 34567 h 2225152"/>
                    <a:gd name="connsiteX9" fmla="*/ 1128724 w 1460465"/>
                    <a:gd name="connsiteY9" fmla="*/ 220461 h 2225152"/>
                    <a:gd name="connsiteX10" fmla="*/ 1277354 w 1460465"/>
                    <a:gd name="connsiteY10" fmla="*/ 471670 h 2225152"/>
                    <a:gd name="connsiteX11" fmla="*/ 1438127 w 1460465"/>
                    <a:gd name="connsiteY11" fmla="*/ 793217 h 2225152"/>
                    <a:gd name="connsiteX12" fmla="*/ 1455295 w 1460465"/>
                    <a:gd name="connsiteY12" fmla="*/ 1119788 h 2225152"/>
                    <a:gd name="connsiteX13" fmla="*/ 1401200 w 1460465"/>
                    <a:gd name="connsiteY13" fmla="*/ 1540062 h 2225152"/>
                    <a:gd name="connsiteX14" fmla="*/ 1302474 w 1460465"/>
                    <a:gd name="connsiteY14" fmla="*/ 1833221 h 2225152"/>
                    <a:gd name="connsiteX15" fmla="*/ 1201991 w 1460465"/>
                    <a:gd name="connsiteY15" fmla="*/ 2029164 h 2225152"/>
                    <a:gd name="connsiteX16" fmla="*/ 1101507 w 1460465"/>
                    <a:gd name="connsiteY16" fmla="*/ 2194962 h 2225152"/>
                    <a:gd name="connsiteX17" fmla="*/ 1026145 w 1460465"/>
                    <a:gd name="connsiteY17" fmla="*/ 2210035 h 2225152"/>
                    <a:gd name="connsiteX18" fmla="*/ 548848 w 1460465"/>
                    <a:gd name="connsiteY18" fmla="*/ 2225107 h 2225152"/>
                    <a:gd name="connsiteX19" fmla="*/ 398123 w 1460465"/>
                    <a:gd name="connsiteY19" fmla="*/ 2205010 h 2225152"/>
                    <a:gd name="connsiteX20" fmla="*/ 342857 w 1460465"/>
                    <a:gd name="connsiteY20" fmla="*/ 2119600 h 2225152"/>
                    <a:gd name="connsiteX0" fmla="*/ 342857 w 1460465"/>
                    <a:gd name="connsiteY0" fmla="*/ 2119600 h 2225152"/>
                    <a:gd name="connsiteX1" fmla="*/ 192131 w 1460465"/>
                    <a:gd name="connsiteY1" fmla="*/ 1818149 h 2225152"/>
                    <a:gd name="connsiteX2" fmla="*/ 71550 w 1460465"/>
                    <a:gd name="connsiteY2" fmla="*/ 1561916 h 2225152"/>
                    <a:gd name="connsiteX3" fmla="*/ 1213 w 1460465"/>
                    <a:gd name="connsiteY3" fmla="*/ 1129837 h 2225152"/>
                    <a:gd name="connsiteX4" fmla="*/ 41406 w 1460465"/>
                    <a:gd name="connsiteY4" fmla="*/ 737951 h 2225152"/>
                    <a:gd name="connsiteX5" fmla="*/ 212228 w 1460465"/>
                    <a:gd name="connsiteY5" fmla="*/ 421429 h 2225152"/>
                    <a:gd name="connsiteX6" fmla="*/ 367978 w 1460465"/>
                    <a:gd name="connsiteY6" fmla="*/ 195340 h 2225152"/>
                    <a:gd name="connsiteX7" fmla="*/ 624211 w 1460465"/>
                    <a:gd name="connsiteY7" fmla="*/ 14470 h 2225152"/>
                    <a:gd name="connsiteX8" fmla="*/ 925661 w 1460465"/>
                    <a:gd name="connsiteY8" fmla="*/ 34567 h 2225152"/>
                    <a:gd name="connsiteX9" fmla="*/ 1128724 w 1460465"/>
                    <a:gd name="connsiteY9" fmla="*/ 220461 h 2225152"/>
                    <a:gd name="connsiteX10" fmla="*/ 1277354 w 1460465"/>
                    <a:gd name="connsiteY10" fmla="*/ 471670 h 2225152"/>
                    <a:gd name="connsiteX11" fmla="*/ 1438127 w 1460465"/>
                    <a:gd name="connsiteY11" fmla="*/ 793217 h 2225152"/>
                    <a:gd name="connsiteX12" fmla="*/ 1455295 w 1460465"/>
                    <a:gd name="connsiteY12" fmla="*/ 1119788 h 2225152"/>
                    <a:gd name="connsiteX13" fmla="*/ 1401200 w 1460465"/>
                    <a:gd name="connsiteY13" fmla="*/ 1540062 h 2225152"/>
                    <a:gd name="connsiteX14" fmla="*/ 1291255 w 1460465"/>
                    <a:gd name="connsiteY14" fmla="*/ 1810782 h 2225152"/>
                    <a:gd name="connsiteX15" fmla="*/ 1201991 w 1460465"/>
                    <a:gd name="connsiteY15" fmla="*/ 2029164 h 2225152"/>
                    <a:gd name="connsiteX16" fmla="*/ 1101507 w 1460465"/>
                    <a:gd name="connsiteY16" fmla="*/ 2194962 h 2225152"/>
                    <a:gd name="connsiteX17" fmla="*/ 1026145 w 1460465"/>
                    <a:gd name="connsiteY17" fmla="*/ 2210035 h 2225152"/>
                    <a:gd name="connsiteX18" fmla="*/ 548848 w 1460465"/>
                    <a:gd name="connsiteY18" fmla="*/ 2225107 h 2225152"/>
                    <a:gd name="connsiteX19" fmla="*/ 398123 w 1460465"/>
                    <a:gd name="connsiteY19" fmla="*/ 2205010 h 2225152"/>
                    <a:gd name="connsiteX20" fmla="*/ 342857 w 1460465"/>
                    <a:gd name="connsiteY20" fmla="*/ 2119600 h 2225152"/>
                    <a:gd name="connsiteX0" fmla="*/ 342857 w 1460465"/>
                    <a:gd name="connsiteY0" fmla="*/ 2119600 h 2225152"/>
                    <a:gd name="connsiteX1" fmla="*/ 192131 w 1460465"/>
                    <a:gd name="connsiteY1" fmla="*/ 1818149 h 2225152"/>
                    <a:gd name="connsiteX2" fmla="*/ 71550 w 1460465"/>
                    <a:gd name="connsiteY2" fmla="*/ 1561916 h 2225152"/>
                    <a:gd name="connsiteX3" fmla="*/ 1213 w 1460465"/>
                    <a:gd name="connsiteY3" fmla="*/ 1129837 h 2225152"/>
                    <a:gd name="connsiteX4" fmla="*/ 41406 w 1460465"/>
                    <a:gd name="connsiteY4" fmla="*/ 737951 h 2225152"/>
                    <a:gd name="connsiteX5" fmla="*/ 212228 w 1460465"/>
                    <a:gd name="connsiteY5" fmla="*/ 421429 h 2225152"/>
                    <a:gd name="connsiteX6" fmla="*/ 367978 w 1460465"/>
                    <a:gd name="connsiteY6" fmla="*/ 195340 h 2225152"/>
                    <a:gd name="connsiteX7" fmla="*/ 624211 w 1460465"/>
                    <a:gd name="connsiteY7" fmla="*/ 14470 h 2225152"/>
                    <a:gd name="connsiteX8" fmla="*/ 925661 w 1460465"/>
                    <a:gd name="connsiteY8" fmla="*/ 34567 h 2225152"/>
                    <a:gd name="connsiteX9" fmla="*/ 1128724 w 1460465"/>
                    <a:gd name="connsiteY9" fmla="*/ 220461 h 2225152"/>
                    <a:gd name="connsiteX10" fmla="*/ 1277354 w 1460465"/>
                    <a:gd name="connsiteY10" fmla="*/ 471670 h 2225152"/>
                    <a:gd name="connsiteX11" fmla="*/ 1438127 w 1460465"/>
                    <a:gd name="connsiteY11" fmla="*/ 793217 h 2225152"/>
                    <a:gd name="connsiteX12" fmla="*/ 1455295 w 1460465"/>
                    <a:gd name="connsiteY12" fmla="*/ 1119788 h 2225152"/>
                    <a:gd name="connsiteX13" fmla="*/ 1401200 w 1460465"/>
                    <a:gd name="connsiteY13" fmla="*/ 1540062 h 2225152"/>
                    <a:gd name="connsiteX14" fmla="*/ 1291255 w 1460465"/>
                    <a:gd name="connsiteY14" fmla="*/ 1810782 h 2225152"/>
                    <a:gd name="connsiteX15" fmla="*/ 1173942 w 1460465"/>
                    <a:gd name="connsiteY15" fmla="*/ 2017944 h 2225152"/>
                    <a:gd name="connsiteX16" fmla="*/ 1101507 w 1460465"/>
                    <a:gd name="connsiteY16" fmla="*/ 2194962 h 2225152"/>
                    <a:gd name="connsiteX17" fmla="*/ 1026145 w 1460465"/>
                    <a:gd name="connsiteY17" fmla="*/ 2210035 h 2225152"/>
                    <a:gd name="connsiteX18" fmla="*/ 548848 w 1460465"/>
                    <a:gd name="connsiteY18" fmla="*/ 2225107 h 2225152"/>
                    <a:gd name="connsiteX19" fmla="*/ 398123 w 1460465"/>
                    <a:gd name="connsiteY19" fmla="*/ 2205010 h 2225152"/>
                    <a:gd name="connsiteX20" fmla="*/ 342857 w 1460465"/>
                    <a:gd name="connsiteY20" fmla="*/ 2119600 h 2225152"/>
                    <a:gd name="connsiteX0" fmla="*/ 342857 w 1461984"/>
                    <a:gd name="connsiteY0" fmla="*/ 2119600 h 2225152"/>
                    <a:gd name="connsiteX1" fmla="*/ 192131 w 1461984"/>
                    <a:gd name="connsiteY1" fmla="*/ 1818149 h 2225152"/>
                    <a:gd name="connsiteX2" fmla="*/ 71550 w 1461984"/>
                    <a:gd name="connsiteY2" fmla="*/ 1561916 h 2225152"/>
                    <a:gd name="connsiteX3" fmla="*/ 1213 w 1461984"/>
                    <a:gd name="connsiteY3" fmla="*/ 1129837 h 2225152"/>
                    <a:gd name="connsiteX4" fmla="*/ 41406 w 1461984"/>
                    <a:gd name="connsiteY4" fmla="*/ 737951 h 2225152"/>
                    <a:gd name="connsiteX5" fmla="*/ 212228 w 1461984"/>
                    <a:gd name="connsiteY5" fmla="*/ 421429 h 2225152"/>
                    <a:gd name="connsiteX6" fmla="*/ 367978 w 1461984"/>
                    <a:gd name="connsiteY6" fmla="*/ 195340 h 2225152"/>
                    <a:gd name="connsiteX7" fmla="*/ 624211 w 1461984"/>
                    <a:gd name="connsiteY7" fmla="*/ 14470 h 2225152"/>
                    <a:gd name="connsiteX8" fmla="*/ 925661 w 1461984"/>
                    <a:gd name="connsiteY8" fmla="*/ 34567 h 2225152"/>
                    <a:gd name="connsiteX9" fmla="*/ 1128724 w 1461984"/>
                    <a:gd name="connsiteY9" fmla="*/ 220461 h 2225152"/>
                    <a:gd name="connsiteX10" fmla="*/ 1249305 w 1461984"/>
                    <a:gd name="connsiteY10" fmla="*/ 477280 h 2225152"/>
                    <a:gd name="connsiteX11" fmla="*/ 1438127 w 1461984"/>
                    <a:gd name="connsiteY11" fmla="*/ 793217 h 2225152"/>
                    <a:gd name="connsiteX12" fmla="*/ 1455295 w 1461984"/>
                    <a:gd name="connsiteY12" fmla="*/ 1119788 h 2225152"/>
                    <a:gd name="connsiteX13" fmla="*/ 1401200 w 1461984"/>
                    <a:gd name="connsiteY13" fmla="*/ 1540062 h 2225152"/>
                    <a:gd name="connsiteX14" fmla="*/ 1291255 w 1461984"/>
                    <a:gd name="connsiteY14" fmla="*/ 1810782 h 2225152"/>
                    <a:gd name="connsiteX15" fmla="*/ 1173942 w 1461984"/>
                    <a:gd name="connsiteY15" fmla="*/ 2017944 h 2225152"/>
                    <a:gd name="connsiteX16" fmla="*/ 1101507 w 1461984"/>
                    <a:gd name="connsiteY16" fmla="*/ 2194962 h 2225152"/>
                    <a:gd name="connsiteX17" fmla="*/ 1026145 w 1461984"/>
                    <a:gd name="connsiteY17" fmla="*/ 2210035 h 2225152"/>
                    <a:gd name="connsiteX18" fmla="*/ 548848 w 1461984"/>
                    <a:gd name="connsiteY18" fmla="*/ 2225107 h 2225152"/>
                    <a:gd name="connsiteX19" fmla="*/ 398123 w 1461984"/>
                    <a:gd name="connsiteY19" fmla="*/ 2205010 h 2225152"/>
                    <a:gd name="connsiteX20" fmla="*/ 342857 w 1461984"/>
                    <a:gd name="connsiteY20" fmla="*/ 2119600 h 2225152"/>
                    <a:gd name="connsiteX0" fmla="*/ 342857 w 1456344"/>
                    <a:gd name="connsiteY0" fmla="*/ 2119600 h 2225152"/>
                    <a:gd name="connsiteX1" fmla="*/ 192131 w 1456344"/>
                    <a:gd name="connsiteY1" fmla="*/ 1818149 h 2225152"/>
                    <a:gd name="connsiteX2" fmla="*/ 71550 w 1456344"/>
                    <a:gd name="connsiteY2" fmla="*/ 1561916 h 2225152"/>
                    <a:gd name="connsiteX3" fmla="*/ 1213 w 1456344"/>
                    <a:gd name="connsiteY3" fmla="*/ 1129837 h 2225152"/>
                    <a:gd name="connsiteX4" fmla="*/ 41406 w 1456344"/>
                    <a:gd name="connsiteY4" fmla="*/ 737951 h 2225152"/>
                    <a:gd name="connsiteX5" fmla="*/ 212228 w 1456344"/>
                    <a:gd name="connsiteY5" fmla="*/ 421429 h 2225152"/>
                    <a:gd name="connsiteX6" fmla="*/ 367978 w 1456344"/>
                    <a:gd name="connsiteY6" fmla="*/ 195340 h 2225152"/>
                    <a:gd name="connsiteX7" fmla="*/ 624211 w 1456344"/>
                    <a:gd name="connsiteY7" fmla="*/ 14470 h 2225152"/>
                    <a:gd name="connsiteX8" fmla="*/ 925661 w 1456344"/>
                    <a:gd name="connsiteY8" fmla="*/ 34567 h 2225152"/>
                    <a:gd name="connsiteX9" fmla="*/ 1128724 w 1456344"/>
                    <a:gd name="connsiteY9" fmla="*/ 220461 h 2225152"/>
                    <a:gd name="connsiteX10" fmla="*/ 1249305 w 1456344"/>
                    <a:gd name="connsiteY10" fmla="*/ 477280 h 2225152"/>
                    <a:gd name="connsiteX11" fmla="*/ 1421298 w 1456344"/>
                    <a:gd name="connsiteY11" fmla="*/ 804437 h 2225152"/>
                    <a:gd name="connsiteX12" fmla="*/ 1455295 w 1456344"/>
                    <a:gd name="connsiteY12" fmla="*/ 1119788 h 2225152"/>
                    <a:gd name="connsiteX13" fmla="*/ 1401200 w 1456344"/>
                    <a:gd name="connsiteY13" fmla="*/ 1540062 h 2225152"/>
                    <a:gd name="connsiteX14" fmla="*/ 1291255 w 1456344"/>
                    <a:gd name="connsiteY14" fmla="*/ 1810782 h 2225152"/>
                    <a:gd name="connsiteX15" fmla="*/ 1173942 w 1456344"/>
                    <a:gd name="connsiteY15" fmla="*/ 2017944 h 2225152"/>
                    <a:gd name="connsiteX16" fmla="*/ 1101507 w 1456344"/>
                    <a:gd name="connsiteY16" fmla="*/ 2194962 h 2225152"/>
                    <a:gd name="connsiteX17" fmla="*/ 1026145 w 1456344"/>
                    <a:gd name="connsiteY17" fmla="*/ 2210035 h 2225152"/>
                    <a:gd name="connsiteX18" fmla="*/ 548848 w 1456344"/>
                    <a:gd name="connsiteY18" fmla="*/ 2225107 h 2225152"/>
                    <a:gd name="connsiteX19" fmla="*/ 398123 w 1456344"/>
                    <a:gd name="connsiteY19" fmla="*/ 2205010 h 2225152"/>
                    <a:gd name="connsiteX20" fmla="*/ 342857 w 1456344"/>
                    <a:gd name="connsiteY20" fmla="*/ 2119600 h 22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6344" h="2225152">
                      <a:moveTo>
                        <a:pt x="342857" y="2119600"/>
                      </a:moveTo>
                      <a:cubicBezTo>
                        <a:pt x="308525" y="2055123"/>
                        <a:pt x="237349" y="1911096"/>
                        <a:pt x="192131" y="1818149"/>
                      </a:cubicBezTo>
                      <a:cubicBezTo>
                        <a:pt x="146913" y="1725202"/>
                        <a:pt x="103370" y="1676635"/>
                        <a:pt x="71550" y="1561916"/>
                      </a:cubicBezTo>
                      <a:cubicBezTo>
                        <a:pt x="39730" y="1447197"/>
                        <a:pt x="6237" y="1267164"/>
                        <a:pt x="1213" y="1129837"/>
                      </a:cubicBezTo>
                      <a:cubicBezTo>
                        <a:pt x="-3811" y="992510"/>
                        <a:pt x="6237" y="856019"/>
                        <a:pt x="41406" y="737951"/>
                      </a:cubicBezTo>
                      <a:cubicBezTo>
                        <a:pt x="76575" y="619883"/>
                        <a:pt x="157799" y="511864"/>
                        <a:pt x="212228" y="421429"/>
                      </a:cubicBezTo>
                      <a:cubicBezTo>
                        <a:pt x="266657" y="330994"/>
                        <a:pt x="299314" y="263166"/>
                        <a:pt x="367978" y="195340"/>
                      </a:cubicBezTo>
                      <a:cubicBezTo>
                        <a:pt x="436642" y="127514"/>
                        <a:pt x="531264" y="41266"/>
                        <a:pt x="624211" y="14470"/>
                      </a:cubicBezTo>
                      <a:cubicBezTo>
                        <a:pt x="717158" y="-12326"/>
                        <a:pt x="841576" y="235"/>
                        <a:pt x="925661" y="34567"/>
                      </a:cubicBezTo>
                      <a:cubicBezTo>
                        <a:pt x="1009746" y="68899"/>
                        <a:pt x="1074783" y="146676"/>
                        <a:pt x="1128724" y="220461"/>
                      </a:cubicBezTo>
                      <a:cubicBezTo>
                        <a:pt x="1182665" y="294246"/>
                        <a:pt x="1200543" y="379951"/>
                        <a:pt x="1249305" y="477280"/>
                      </a:cubicBezTo>
                      <a:cubicBezTo>
                        <a:pt x="1298067" y="574609"/>
                        <a:pt x="1386966" y="697352"/>
                        <a:pt x="1421298" y="804437"/>
                      </a:cubicBezTo>
                      <a:cubicBezTo>
                        <a:pt x="1455630" y="911522"/>
                        <a:pt x="1458645" y="997184"/>
                        <a:pt x="1455295" y="1119788"/>
                      </a:cubicBezTo>
                      <a:cubicBezTo>
                        <a:pt x="1451945" y="1242392"/>
                        <a:pt x="1428540" y="1424896"/>
                        <a:pt x="1401200" y="1540062"/>
                      </a:cubicBezTo>
                      <a:cubicBezTo>
                        <a:pt x="1373860" y="1655228"/>
                        <a:pt x="1329131" y="1731135"/>
                        <a:pt x="1291255" y="1810782"/>
                      </a:cubicBezTo>
                      <a:cubicBezTo>
                        <a:pt x="1253379" y="1890429"/>
                        <a:pt x="1205567" y="1953914"/>
                        <a:pt x="1173942" y="2017944"/>
                      </a:cubicBezTo>
                      <a:cubicBezTo>
                        <a:pt x="1142317" y="2081974"/>
                        <a:pt x="1126140" y="2162947"/>
                        <a:pt x="1101507" y="2194962"/>
                      </a:cubicBezTo>
                      <a:cubicBezTo>
                        <a:pt x="1076874" y="2226977"/>
                        <a:pt x="1118255" y="2205011"/>
                        <a:pt x="1026145" y="2210035"/>
                      </a:cubicBezTo>
                      <a:cubicBezTo>
                        <a:pt x="934035" y="2215059"/>
                        <a:pt x="653518" y="2225945"/>
                        <a:pt x="548848" y="2225107"/>
                      </a:cubicBezTo>
                      <a:cubicBezTo>
                        <a:pt x="444178" y="2224270"/>
                        <a:pt x="430780" y="2221757"/>
                        <a:pt x="398123" y="2205010"/>
                      </a:cubicBezTo>
                      <a:cubicBezTo>
                        <a:pt x="365466" y="2188263"/>
                        <a:pt x="377189" y="2184077"/>
                        <a:pt x="342857" y="2119600"/>
                      </a:cubicBezTo>
                      <a:close/>
                    </a:path>
                  </a:pathLst>
                </a:custGeom>
                <a:gradFill>
                  <a:gsLst>
                    <a:gs pos="0">
                      <a:srgbClr val="FF0000"/>
                    </a:gs>
                    <a:gs pos="100000">
                      <a:srgbClr val="FF836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cxnSp>
            <p:nvCxnSpPr>
              <p:cNvPr id="85" name="Přímá spojnice se šipkou 84"/>
              <p:cNvCxnSpPr/>
              <p:nvPr/>
            </p:nvCxnSpPr>
            <p:spPr>
              <a:xfrm flipH="1" flipV="1">
                <a:off x="3477907" y="2207381"/>
                <a:ext cx="267921" cy="1675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Přímá spojnice se šipkou 85"/>
              <p:cNvCxnSpPr/>
              <p:nvPr/>
            </p:nvCxnSpPr>
            <p:spPr>
              <a:xfrm flipH="1" flipV="1">
                <a:off x="3611867" y="1985419"/>
                <a:ext cx="225488"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Přímá spojnice se šipkou 86"/>
              <p:cNvCxnSpPr/>
              <p:nvPr/>
            </p:nvCxnSpPr>
            <p:spPr>
              <a:xfrm flipH="1" flipV="1">
                <a:off x="3773755" y="1788060"/>
                <a:ext cx="216000" cy="2669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Přímá spojnice se šipkou 87"/>
              <p:cNvCxnSpPr/>
              <p:nvPr/>
            </p:nvCxnSpPr>
            <p:spPr>
              <a:xfrm flipH="1" flipV="1">
                <a:off x="3405875" y="2459017"/>
                <a:ext cx="252000" cy="78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Přímá spojnice se šipkou 88"/>
              <p:cNvCxnSpPr/>
              <p:nvPr/>
            </p:nvCxnSpPr>
            <p:spPr>
              <a:xfrm flipV="1">
                <a:off x="4678330" y="1770673"/>
                <a:ext cx="225532" cy="284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Přímá spojnice se šipkou 89"/>
              <p:cNvCxnSpPr/>
              <p:nvPr/>
            </p:nvCxnSpPr>
            <p:spPr>
              <a:xfrm flipV="1">
                <a:off x="4777565" y="1946980"/>
                <a:ext cx="252595" cy="260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Přímá spojnice se šipkou 90"/>
              <p:cNvCxnSpPr/>
              <p:nvPr/>
            </p:nvCxnSpPr>
            <p:spPr>
              <a:xfrm flipV="1">
                <a:off x="4898066" y="2158911"/>
                <a:ext cx="252289" cy="200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Přímá spojnice se šipkou 91"/>
              <p:cNvCxnSpPr/>
              <p:nvPr/>
            </p:nvCxnSpPr>
            <p:spPr>
              <a:xfrm flipV="1">
                <a:off x="4997301" y="2400874"/>
                <a:ext cx="248883" cy="111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Přímá spojnice se šipkou 92"/>
              <p:cNvCxnSpPr/>
              <p:nvPr/>
            </p:nvCxnSpPr>
            <p:spPr>
              <a:xfrm flipH="1" flipV="1">
                <a:off x="3926155" y="1654291"/>
                <a:ext cx="208524" cy="292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Přímá spojnice se šipkou 93"/>
              <p:cNvCxnSpPr/>
              <p:nvPr/>
            </p:nvCxnSpPr>
            <p:spPr>
              <a:xfrm flipV="1">
                <a:off x="4545542" y="1562132"/>
                <a:ext cx="173328" cy="352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Přímá spojnice se šipkou 94"/>
              <p:cNvCxnSpPr/>
              <p:nvPr/>
            </p:nvCxnSpPr>
            <p:spPr>
              <a:xfrm flipH="1" flipV="1">
                <a:off x="4134678" y="1562132"/>
                <a:ext cx="89944" cy="308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Přímá spojnice se šipkou 95"/>
              <p:cNvCxnSpPr/>
              <p:nvPr/>
            </p:nvCxnSpPr>
            <p:spPr>
              <a:xfrm flipV="1">
                <a:off x="4410851" y="1510839"/>
                <a:ext cx="0" cy="31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7" name="Skupina 96"/>
              <p:cNvGrpSpPr/>
              <p:nvPr/>
            </p:nvGrpSpPr>
            <p:grpSpPr>
              <a:xfrm>
                <a:off x="4585804" y="3030276"/>
                <a:ext cx="628613" cy="985096"/>
                <a:chOff x="4585804" y="3450266"/>
                <a:chExt cx="628613" cy="985096"/>
              </a:xfrm>
            </p:grpSpPr>
            <p:cxnSp>
              <p:nvCxnSpPr>
                <p:cNvPr id="114" name="Přímá spojnice se šipkou 113"/>
                <p:cNvCxnSpPr/>
                <p:nvPr/>
              </p:nvCxnSpPr>
              <p:spPr>
                <a:xfrm>
                  <a:off x="4998129" y="3450266"/>
                  <a:ext cx="216288" cy="114540"/>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Přímá spojnice se šipkou 114"/>
                <p:cNvCxnSpPr/>
                <p:nvPr/>
              </p:nvCxnSpPr>
              <p:spPr>
                <a:xfrm>
                  <a:off x="4913197" y="3645198"/>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Přímá spojnice se šipkou 115"/>
                <p:cNvCxnSpPr/>
                <p:nvPr/>
              </p:nvCxnSpPr>
              <p:spPr>
                <a:xfrm>
                  <a:off x="4802021" y="3861396"/>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Přímá spojnice se šipkou 116"/>
                <p:cNvCxnSpPr/>
                <p:nvPr/>
              </p:nvCxnSpPr>
              <p:spPr>
                <a:xfrm>
                  <a:off x="4709862" y="4045695"/>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Přímá spojnice se šipkou 117"/>
                <p:cNvCxnSpPr/>
                <p:nvPr/>
              </p:nvCxnSpPr>
              <p:spPr>
                <a:xfrm>
                  <a:off x="4585804" y="4283159"/>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8" name="Skupina 97"/>
              <p:cNvGrpSpPr/>
              <p:nvPr/>
            </p:nvGrpSpPr>
            <p:grpSpPr>
              <a:xfrm flipV="1">
                <a:off x="3417449" y="3023181"/>
                <a:ext cx="628613" cy="985096"/>
                <a:chOff x="4585804" y="3450266"/>
                <a:chExt cx="628613" cy="985096"/>
              </a:xfrm>
            </p:grpSpPr>
            <p:cxnSp>
              <p:nvCxnSpPr>
                <p:cNvPr id="109" name="Přímá spojnice se šipkou 108"/>
                <p:cNvCxnSpPr/>
                <p:nvPr/>
              </p:nvCxnSpPr>
              <p:spPr>
                <a:xfrm>
                  <a:off x="4998129" y="3450266"/>
                  <a:ext cx="216288" cy="114540"/>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0" name="Přímá spojnice se šipkou 109"/>
                <p:cNvCxnSpPr/>
                <p:nvPr/>
              </p:nvCxnSpPr>
              <p:spPr>
                <a:xfrm>
                  <a:off x="4913197" y="3645198"/>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 name="Přímá spojnice se šipkou 110"/>
                <p:cNvCxnSpPr/>
                <p:nvPr/>
              </p:nvCxnSpPr>
              <p:spPr>
                <a:xfrm>
                  <a:off x="4802021" y="3861396"/>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Přímá spojnice se šipkou 111"/>
                <p:cNvCxnSpPr/>
                <p:nvPr/>
              </p:nvCxnSpPr>
              <p:spPr>
                <a:xfrm>
                  <a:off x="4709862" y="4045695"/>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3" name="Přímá spojnice se šipkou 112"/>
                <p:cNvCxnSpPr/>
                <p:nvPr/>
              </p:nvCxnSpPr>
              <p:spPr>
                <a:xfrm>
                  <a:off x="4585804" y="4283159"/>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99" name="Skupina 98"/>
              <p:cNvGrpSpPr/>
              <p:nvPr/>
            </p:nvGrpSpPr>
            <p:grpSpPr>
              <a:xfrm>
                <a:off x="3822690" y="1881512"/>
                <a:ext cx="1045552" cy="2448297"/>
                <a:chOff x="1658679" y="3428999"/>
                <a:chExt cx="1045552" cy="2448297"/>
              </a:xfrm>
            </p:grpSpPr>
            <p:grpSp>
              <p:nvGrpSpPr>
                <p:cNvPr id="100" name="Skupina 99"/>
                <p:cNvGrpSpPr/>
                <p:nvPr/>
              </p:nvGrpSpPr>
              <p:grpSpPr>
                <a:xfrm>
                  <a:off x="1658679" y="4406247"/>
                  <a:ext cx="1045552" cy="860408"/>
                  <a:chOff x="1658679" y="4406247"/>
                  <a:chExt cx="1045552" cy="860408"/>
                </a:xfrm>
              </p:grpSpPr>
              <p:sp>
                <p:nvSpPr>
                  <p:cNvPr id="106" name="Volný tvar 105"/>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07" name="Volný tvar 106"/>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08" name="Přímá spojnice se šipkou 107"/>
                  <p:cNvCxnSpPr/>
                  <p:nvPr/>
                </p:nvCxnSpPr>
                <p:spPr>
                  <a:xfrm flipV="1">
                    <a:off x="2179713" y="4406247"/>
                    <a:ext cx="0" cy="75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01" name="Přímá spojnice se šipkou 100"/>
                <p:cNvCxnSpPr/>
                <p:nvPr/>
              </p:nvCxnSpPr>
              <p:spPr>
                <a:xfrm flipV="1">
                  <a:off x="2163837" y="5337296"/>
                  <a:ext cx="0" cy="540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02" name="Skupina 101"/>
                <p:cNvGrpSpPr/>
                <p:nvPr/>
              </p:nvGrpSpPr>
              <p:grpSpPr>
                <a:xfrm>
                  <a:off x="1815107" y="3428999"/>
                  <a:ext cx="757520" cy="951851"/>
                  <a:chOff x="1658679" y="3923172"/>
                  <a:chExt cx="1045552" cy="1343483"/>
                </a:xfrm>
              </p:grpSpPr>
              <p:sp>
                <p:nvSpPr>
                  <p:cNvPr id="103" name="Volný tvar 102"/>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04" name="Volný tvar 103"/>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05" name="Přímá spojnice se šipkou 104"/>
                  <p:cNvCxnSpPr/>
                  <p:nvPr/>
                </p:nvCxnSpPr>
                <p:spPr>
                  <a:xfrm flipV="1">
                    <a:off x="2179713" y="3923172"/>
                    <a:ext cx="0" cy="1239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8" name="Skupina 7"/>
            <p:cNvGrpSpPr/>
            <p:nvPr/>
          </p:nvGrpSpPr>
          <p:grpSpPr>
            <a:xfrm>
              <a:off x="5107955" y="148370"/>
              <a:ext cx="1840309" cy="5590776"/>
              <a:chOff x="5609588" y="130803"/>
              <a:chExt cx="1840309" cy="5590776"/>
            </a:xfrm>
          </p:grpSpPr>
          <p:grpSp>
            <p:nvGrpSpPr>
              <p:cNvPr id="45" name="Skupina 44"/>
              <p:cNvGrpSpPr/>
              <p:nvPr/>
            </p:nvGrpSpPr>
            <p:grpSpPr>
              <a:xfrm>
                <a:off x="5731138" y="130803"/>
                <a:ext cx="1609787" cy="5590776"/>
                <a:chOff x="5731138" y="550793"/>
                <a:chExt cx="1609787" cy="5590776"/>
              </a:xfrm>
            </p:grpSpPr>
            <p:sp>
              <p:nvSpPr>
                <p:cNvPr id="80" name="Volný tvar 79"/>
                <p:cNvSpPr/>
                <p:nvPr/>
              </p:nvSpPr>
              <p:spPr>
                <a:xfrm>
                  <a:off x="5731138" y="550793"/>
                  <a:ext cx="1609787" cy="5590776"/>
                </a:xfrm>
                <a:custGeom>
                  <a:avLst/>
                  <a:gdLst>
                    <a:gd name="connsiteX0" fmla="*/ 400347 w 1625500"/>
                    <a:gd name="connsiteY0" fmla="*/ 57540 h 5651537"/>
                    <a:gd name="connsiteX1" fmla="*/ 390822 w 1625500"/>
                    <a:gd name="connsiteY1" fmla="*/ 867165 h 5651537"/>
                    <a:gd name="connsiteX2" fmla="*/ 381297 w 1625500"/>
                    <a:gd name="connsiteY2" fmla="*/ 1581540 h 5651537"/>
                    <a:gd name="connsiteX3" fmla="*/ 371772 w 1625500"/>
                    <a:gd name="connsiteY3" fmla="*/ 1905390 h 5651537"/>
                    <a:gd name="connsiteX4" fmla="*/ 228897 w 1625500"/>
                    <a:gd name="connsiteY4" fmla="*/ 2133990 h 5651537"/>
                    <a:gd name="connsiteX5" fmla="*/ 9822 w 1625500"/>
                    <a:gd name="connsiteY5" fmla="*/ 2572140 h 5651537"/>
                    <a:gd name="connsiteX6" fmla="*/ 66972 w 1625500"/>
                    <a:gd name="connsiteY6" fmla="*/ 3229365 h 5651537"/>
                    <a:gd name="connsiteX7" fmla="*/ 324147 w 1625500"/>
                    <a:gd name="connsiteY7" fmla="*/ 3734190 h 5651537"/>
                    <a:gd name="connsiteX8" fmla="*/ 428922 w 1625500"/>
                    <a:gd name="connsiteY8" fmla="*/ 4000890 h 5651537"/>
                    <a:gd name="connsiteX9" fmla="*/ 390822 w 1625500"/>
                    <a:gd name="connsiteY9" fmla="*/ 4553340 h 5651537"/>
                    <a:gd name="connsiteX10" fmla="*/ 390822 w 1625500"/>
                    <a:gd name="connsiteY10" fmla="*/ 5020065 h 5651537"/>
                    <a:gd name="connsiteX11" fmla="*/ 390822 w 1625500"/>
                    <a:gd name="connsiteY11" fmla="*/ 5267715 h 5651537"/>
                    <a:gd name="connsiteX12" fmla="*/ 324147 w 1625500"/>
                    <a:gd name="connsiteY12" fmla="*/ 5391540 h 5651537"/>
                    <a:gd name="connsiteX13" fmla="*/ 162222 w 1625500"/>
                    <a:gd name="connsiteY13" fmla="*/ 5505840 h 5651537"/>
                    <a:gd name="connsiteX14" fmla="*/ 371772 w 1625500"/>
                    <a:gd name="connsiteY14" fmla="*/ 5601090 h 5651537"/>
                    <a:gd name="connsiteX15" fmla="*/ 800397 w 1625500"/>
                    <a:gd name="connsiteY15" fmla="*/ 5648715 h 5651537"/>
                    <a:gd name="connsiteX16" fmla="*/ 1114722 w 1625500"/>
                    <a:gd name="connsiteY16" fmla="*/ 5629665 h 5651537"/>
                    <a:gd name="connsiteX17" fmla="*/ 1457622 w 1625500"/>
                    <a:gd name="connsiteY17" fmla="*/ 5496315 h 5651537"/>
                    <a:gd name="connsiteX18" fmla="*/ 1343322 w 1625500"/>
                    <a:gd name="connsiteY18" fmla="*/ 5362965 h 5651537"/>
                    <a:gd name="connsiteX19" fmla="*/ 1248072 w 1625500"/>
                    <a:gd name="connsiteY19" fmla="*/ 5305815 h 5651537"/>
                    <a:gd name="connsiteX20" fmla="*/ 1267122 w 1625500"/>
                    <a:gd name="connsiteY20" fmla="*/ 4934340 h 5651537"/>
                    <a:gd name="connsiteX21" fmla="*/ 1257597 w 1625500"/>
                    <a:gd name="connsiteY21" fmla="*/ 3962790 h 5651537"/>
                    <a:gd name="connsiteX22" fmla="*/ 1409997 w 1625500"/>
                    <a:gd name="connsiteY22" fmla="*/ 3657990 h 5651537"/>
                    <a:gd name="connsiteX23" fmla="*/ 1600497 w 1625500"/>
                    <a:gd name="connsiteY23" fmla="*/ 3048390 h 5651537"/>
                    <a:gd name="connsiteX24" fmla="*/ 1590972 w 1625500"/>
                    <a:gd name="connsiteY24" fmla="*/ 2505465 h 5651537"/>
                    <a:gd name="connsiteX25" fmla="*/ 1305222 w 1625500"/>
                    <a:gd name="connsiteY25" fmla="*/ 1905390 h 5651537"/>
                    <a:gd name="connsiteX26" fmla="*/ 1257597 w 1625500"/>
                    <a:gd name="connsiteY26" fmla="*/ 1191015 h 5651537"/>
                    <a:gd name="connsiteX27" fmla="*/ 1295697 w 1625500"/>
                    <a:gd name="connsiteY27" fmla="*/ 257565 h 5651537"/>
                    <a:gd name="connsiteX28" fmla="*/ 1276647 w 1625500"/>
                    <a:gd name="connsiteY28" fmla="*/ 48015 h 5651537"/>
                    <a:gd name="connsiteX29" fmla="*/ 1190922 w 1625500"/>
                    <a:gd name="connsiteY29" fmla="*/ 95640 h 5651537"/>
                    <a:gd name="connsiteX30" fmla="*/ 819447 w 1625500"/>
                    <a:gd name="connsiteY30" fmla="*/ 171840 h 5651537"/>
                    <a:gd name="connsiteX31" fmla="*/ 524172 w 1625500"/>
                    <a:gd name="connsiteY31" fmla="*/ 76590 h 5651537"/>
                    <a:gd name="connsiteX32" fmla="*/ 400347 w 1625500"/>
                    <a:gd name="connsiteY32" fmla="*/ 57540 h 5651537"/>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90922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76635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57597 w 1625500"/>
                    <a:gd name="connsiteY26" fmla="*/ 1130254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76647 w 1625500"/>
                    <a:gd name="connsiteY26" fmla="*/ 1132635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54131 w 1593571"/>
                    <a:gd name="connsiteY0" fmla="*/ 82504 h 5590776"/>
                    <a:gd name="connsiteX1" fmla="*/ 358893 w 1593571"/>
                    <a:gd name="connsiteY1" fmla="*/ 806404 h 5590776"/>
                    <a:gd name="connsiteX2" fmla="*/ 349368 w 1593571"/>
                    <a:gd name="connsiteY2" fmla="*/ 1520779 h 5590776"/>
                    <a:gd name="connsiteX3" fmla="*/ 339843 w 1593571"/>
                    <a:gd name="connsiteY3" fmla="*/ 1844629 h 5590776"/>
                    <a:gd name="connsiteX4" fmla="*/ 185062 w 1593571"/>
                    <a:gd name="connsiteY4" fmla="*/ 2073229 h 5590776"/>
                    <a:gd name="connsiteX5" fmla="*/ 18375 w 1593571"/>
                    <a:gd name="connsiteY5" fmla="*/ 2518522 h 5590776"/>
                    <a:gd name="connsiteX6" fmla="*/ 35043 w 1593571"/>
                    <a:gd name="connsiteY6" fmla="*/ 3168604 h 5590776"/>
                    <a:gd name="connsiteX7" fmla="*/ 292218 w 1593571"/>
                    <a:gd name="connsiteY7" fmla="*/ 3673429 h 5590776"/>
                    <a:gd name="connsiteX8" fmla="*/ 396993 w 1593571"/>
                    <a:gd name="connsiteY8" fmla="*/ 3940129 h 5590776"/>
                    <a:gd name="connsiteX9" fmla="*/ 358893 w 1593571"/>
                    <a:gd name="connsiteY9" fmla="*/ 4492579 h 5590776"/>
                    <a:gd name="connsiteX10" fmla="*/ 358893 w 1593571"/>
                    <a:gd name="connsiteY10" fmla="*/ 4959304 h 5590776"/>
                    <a:gd name="connsiteX11" fmla="*/ 358893 w 1593571"/>
                    <a:gd name="connsiteY11" fmla="*/ 5206954 h 5590776"/>
                    <a:gd name="connsiteX12" fmla="*/ 292218 w 1593571"/>
                    <a:gd name="connsiteY12" fmla="*/ 5330779 h 5590776"/>
                    <a:gd name="connsiteX13" fmla="*/ 130293 w 1593571"/>
                    <a:gd name="connsiteY13" fmla="*/ 5445079 h 5590776"/>
                    <a:gd name="connsiteX14" fmla="*/ 339843 w 1593571"/>
                    <a:gd name="connsiteY14" fmla="*/ 5540329 h 5590776"/>
                    <a:gd name="connsiteX15" fmla="*/ 768468 w 1593571"/>
                    <a:gd name="connsiteY15" fmla="*/ 5587954 h 5590776"/>
                    <a:gd name="connsiteX16" fmla="*/ 1082793 w 1593571"/>
                    <a:gd name="connsiteY16" fmla="*/ 5568904 h 5590776"/>
                    <a:gd name="connsiteX17" fmla="*/ 1425693 w 1593571"/>
                    <a:gd name="connsiteY17" fmla="*/ 5435554 h 5590776"/>
                    <a:gd name="connsiteX18" fmla="*/ 1311393 w 1593571"/>
                    <a:gd name="connsiteY18" fmla="*/ 5302204 h 5590776"/>
                    <a:gd name="connsiteX19" fmla="*/ 1216143 w 1593571"/>
                    <a:gd name="connsiteY19" fmla="*/ 5245054 h 5590776"/>
                    <a:gd name="connsiteX20" fmla="*/ 1235193 w 1593571"/>
                    <a:gd name="connsiteY20" fmla="*/ 4873579 h 5590776"/>
                    <a:gd name="connsiteX21" fmla="*/ 1225668 w 1593571"/>
                    <a:gd name="connsiteY21" fmla="*/ 3902029 h 5590776"/>
                    <a:gd name="connsiteX22" fmla="*/ 1378068 w 1593571"/>
                    <a:gd name="connsiteY22" fmla="*/ 3597229 h 5590776"/>
                    <a:gd name="connsiteX23" fmla="*/ 1568568 w 1593571"/>
                    <a:gd name="connsiteY23" fmla="*/ 2987629 h 5590776"/>
                    <a:gd name="connsiteX24" fmla="*/ 1559043 w 1593571"/>
                    <a:gd name="connsiteY24" fmla="*/ 2444704 h 5590776"/>
                    <a:gd name="connsiteX25" fmla="*/ 1273293 w 1593571"/>
                    <a:gd name="connsiteY25" fmla="*/ 1844629 h 5590776"/>
                    <a:gd name="connsiteX26" fmla="*/ 1244718 w 1593571"/>
                    <a:gd name="connsiteY26" fmla="*/ 1132635 h 5590776"/>
                    <a:gd name="connsiteX27" fmla="*/ 1263768 w 1593571"/>
                    <a:gd name="connsiteY27" fmla="*/ 196804 h 5590776"/>
                    <a:gd name="connsiteX28" fmla="*/ 1247099 w 1593571"/>
                    <a:gd name="connsiteY28" fmla="*/ 8686 h 5590776"/>
                    <a:gd name="connsiteX29" fmla="*/ 1144706 w 1593571"/>
                    <a:gd name="connsiteY29" fmla="*/ 34879 h 5590776"/>
                    <a:gd name="connsiteX30" fmla="*/ 792280 w 1593571"/>
                    <a:gd name="connsiteY30" fmla="*/ 65835 h 5590776"/>
                    <a:gd name="connsiteX31" fmla="*/ 439856 w 1593571"/>
                    <a:gd name="connsiteY31" fmla="*/ 18210 h 5590776"/>
                    <a:gd name="connsiteX32" fmla="*/ 354131 w 1593571"/>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88000 w 1584578"/>
                    <a:gd name="connsiteY8" fmla="*/ 3940129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708"/>
                    <a:gd name="connsiteY0" fmla="*/ 82504 h 5590776"/>
                    <a:gd name="connsiteX1" fmla="*/ 349900 w 1583708"/>
                    <a:gd name="connsiteY1" fmla="*/ 806404 h 5590776"/>
                    <a:gd name="connsiteX2" fmla="*/ 340375 w 1583708"/>
                    <a:gd name="connsiteY2" fmla="*/ 1520779 h 5590776"/>
                    <a:gd name="connsiteX3" fmla="*/ 330850 w 1583708"/>
                    <a:gd name="connsiteY3" fmla="*/ 1844629 h 5590776"/>
                    <a:gd name="connsiteX4" fmla="*/ 187975 w 1583708"/>
                    <a:gd name="connsiteY4" fmla="*/ 2085135 h 5590776"/>
                    <a:gd name="connsiteX5" fmla="*/ 9382 w 1583708"/>
                    <a:gd name="connsiteY5" fmla="*/ 2518522 h 5590776"/>
                    <a:gd name="connsiteX6" fmla="*/ 52244 w 1583708"/>
                    <a:gd name="connsiteY6" fmla="*/ 3161461 h 5590776"/>
                    <a:gd name="connsiteX7" fmla="*/ 283225 w 1583708"/>
                    <a:gd name="connsiteY7" fmla="*/ 3673429 h 5590776"/>
                    <a:gd name="connsiteX8" fmla="*/ 371331 w 1583708"/>
                    <a:gd name="connsiteY8" fmla="*/ 3968704 h 5590776"/>
                    <a:gd name="connsiteX9" fmla="*/ 368950 w 1583708"/>
                    <a:gd name="connsiteY9" fmla="*/ 4494960 h 5590776"/>
                    <a:gd name="connsiteX10" fmla="*/ 349900 w 1583708"/>
                    <a:gd name="connsiteY10" fmla="*/ 4966448 h 5590776"/>
                    <a:gd name="connsiteX11" fmla="*/ 349900 w 1583708"/>
                    <a:gd name="connsiteY11" fmla="*/ 5206954 h 5590776"/>
                    <a:gd name="connsiteX12" fmla="*/ 254650 w 1583708"/>
                    <a:gd name="connsiteY12" fmla="*/ 5297441 h 5590776"/>
                    <a:gd name="connsiteX13" fmla="*/ 121300 w 1583708"/>
                    <a:gd name="connsiteY13" fmla="*/ 5445079 h 5590776"/>
                    <a:gd name="connsiteX14" fmla="*/ 359425 w 1583708"/>
                    <a:gd name="connsiteY14" fmla="*/ 5540329 h 5590776"/>
                    <a:gd name="connsiteX15" fmla="*/ 759475 w 1583708"/>
                    <a:gd name="connsiteY15" fmla="*/ 5587954 h 5590776"/>
                    <a:gd name="connsiteX16" fmla="*/ 1073800 w 1583708"/>
                    <a:gd name="connsiteY16" fmla="*/ 5568904 h 5590776"/>
                    <a:gd name="connsiteX17" fmla="*/ 1416700 w 1583708"/>
                    <a:gd name="connsiteY17" fmla="*/ 5435554 h 5590776"/>
                    <a:gd name="connsiteX18" fmla="*/ 1342882 w 1583708"/>
                    <a:gd name="connsiteY18" fmla="*/ 5328397 h 5590776"/>
                    <a:gd name="connsiteX19" fmla="*/ 1233344 w 1583708"/>
                    <a:gd name="connsiteY19" fmla="*/ 5230767 h 5590776"/>
                    <a:gd name="connsiteX20" fmla="*/ 1226200 w 1583708"/>
                    <a:gd name="connsiteY20" fmla="*/ 4873579 h 5590776"/>
                    <a:gd name="connsiteX21" fmla="*/ 1216675 w 1583708"/>
                    <a:gd name="connsiteY21" fmla="*/ 3902029 h 5590776"/>
                    <a:gd name="connsiteX22" fmla="*/ 1383101 w 1583708"/>
                    <a:gd name="connsiteY22" fmla="*/ 3532412 h 5590776"/>
                    <a:gd name="connsiteX23" fmla="*/ 1559575 w 1583708"/>
                    <a:gd name="connsiteY23" fmla="*/ 2987629 h 5590776"/>
                    <a:gd name="connsiteX24" fmla="*/ 1550050 w 1583708"/>
                    <a:gd name="connsiteY24" fmla="*/ 2444704 h 5590776"/>
                    <a:gd name="connsiteX25" fmla="*/ 1264300 w 1583708"/>
                    <a:gd name="connsiteY25" fmla="*/ 1844629 h 5590776"/>
                    <a:gd name="connsiteX26" fmla="*/ 1235725 w 1583708"/>
                    <a:gd name="connsiteY26" fmla="*/ 1132635 h 5590776"/>
                    <a:gd name="connsiteX27" fmla="*/ 1254775 w 1583708"/>
                    <a:gd name="connsiteY27" fmla="*/ 196804 h 5590776"/>
                    <a:gd name="connsiteX28" fmla="*/ 1238106 w 1583708"/>
                    <a:gd name="connsiteY28" fmla="*/ 8686 h 5590776"/>
                    <a:gd name="connsiteX29" fmla="*/ 1135713 w 1583708"/>
                    <a:gd name="connsiteY29" fmla="*/ 34879 h 5590776"/>
                    <a:gd name="connsiteX30" fmla="*/ 783287 w 1583708"/>
                    <a:gd name="connsiteY30" fmla="*/ 65835 h 5590776"/>
                    <a:gd name="connsiteX31" fmla="*/ 430863 w 1583708"/>
                    <a:gd name="connsiteY31" fmla="*/ 18210 h 5590776"/>
                    <a:gd name="connsiteX32" fmla="*/ 345138 w 1583708"/>
                    <a:gd name="connsiteY32" fmla="*/ 82504 h 5590776"/>
                    <a:gd name="connsiteX0" fmla="*/ 345138 w 1592112"/>
                    <a:gd name="connsiteY0" fmla="*/ 82504 h 5590776"/>
                    <a:gd name="connsiteX1" fmla="*/ 349900 w 1592112"/>
                    <a:gd name="connsiteY1" fmla="*/ 806404 h 5590776"/>
                    <a:gd name="connsiteX2" fmla="*/ 340375 w 1592112"/>
                    <a:gd name="connsiteY2" fmla="*/ 1520779 h 5590776"/>
                    <a:gd name="connsiteX3" fmla="*/ 330850 w 1592112"/>
                    <a:gd name="connsiteY3" fmla="*/ 1844629 h 5590776"/>
                    <a:gd name="connsiteX4" fmla="*/ 187975 w 1592112"/>
                    <a:gd name="connsiteY4" fmla="*/ 2085135 h 5590776"/>
                    <a:gd name="connsiteX5" fmla="*/ 9382 w 1592112"/>
                    <a:gd name="connsiteY5" fmla="*/ 2518522 h 5590776"/>
                    <a:gd name="connsiteX6" fmla="*/ 52244 w 1592112"/>
                    <a:gd name="connsiteY6" fmla="*/ 3161461 h 5590776"/>
                    <a:gd name="connsiteX7" fmla="*/ 283225 w 1592112"/>
                    <a:gd name="connsiteY7" fmla="*/ 3673429 h 5590776"/>
                    <a:gd name="connsiteX8" fmla="*/ 371331 w 1592112"/>
                    <a:gd name="connsiteY8" fmla="*/ 3968704 h 5590776"/>
                    <a:gd name="connsiteX9" fmla="*/ 368950 w 1592112"/>
                    <a:gd name="connsiteY9" fmla="*/ 4494960 h 5590776"/>
                    <a:gd name="connsiteX10" fmla="*/ 349900 w 1592112"/>
                    <a:gd name="connsiteY10" fmla="*/ 4966448 h 5590776"/>
                    <a:gd name="connsiteX11" fmla="*/ 349900 w 1592112"/>
                    <a:gd name="connsiteY11" fmla="*/ 5206954 h 5590776"/>
                    <a:gd name="connsiteX12" fmla="*/ 254650 w 1592112"/>
                    <a:gd name="connsiteY12" fmla="*/ 5297441 h 5590776"/>
                    <a:gd name="connsiteX13" fmla="*/ 121300 w 1592112"/>
                    <a:gd name="connsiteY13" fmla="*/ 5445079 h 5590776"/>
                    <a:gd name="connsiteX14" fmla="*/ 359425 w 1592112"/>
                    <a:gd name="connsiteY14" fmla="*/ 5540329 h 5590776"/>
                    <a:gd name="connsiteX15" fmla="*/ 759475 w 1592112"/>
                    <a:gd name="connsiteY15" fmla="*/ 5587954 h 5590776"/>
                    <a:gd name="connsiteX16" fmla="*/ 1073800 w 1592112"/>
                    <a:gd name="connsiteY16" fmla="*/ 5568904 h 5590776"/>
                    <a:gd name="connsiteX17" fmla="*/ 1416700 w 1592112"/>
                    <a:gd name="connsiteY17" fmla="*/ 5435554 h 5590776"/>
                    <a:gd name="connsiteX18" fmla="*/ 1342882 w 1592112"/>
                    <a:gd name="connsiteY18" fmla="*/ 5328397 h 5590776"/>
                    <a:gd name="connsiteX19" fmla="*/ 1233344 w 1592112"/>
                    <a:gd name="connsiteY19" fmla="*/ 5230767 h 5590776"/>
                    <a:gd name="connsiteX20" fmla="*/ 1226200 w 1592112"/>
                    <a:gd name="connsiteY20" fmla="*/ 4873579 h 5590776"/>
                    <a:gd name="connsiteX21" fmla="*/ 1216675 w 1592112"/>
                    <a:gd name="connsiteY21" fmla="*/ 3902029 h 5590776"/>
                    <a:gd name="connsiteX22" fmla="*/ 1254075 w 1592112"/>
                    <a:gd name="connsiteY22" fmla="*/ 3257531 h 5590776"/>
                    <a:gd name="connsiteX23" fmla="*/ 1559575 w 1592112"/>
                    <a:gd name="connsiteY23" fmla="*/ 2987629 h 5590776"/>
                    <a:gd name="connsiteX24" fmla="*/ 1550050 w 1592112"/>
                    <a:gd name="connsiteY24" fmla="*/ 2444704 h 5590776"/>
                    <a:gd name="connsiteX25" fmla="*/ 1264300 w 1592112"/>
                    <a:gd name="connsiteY25" fmla="*/ 1844629 h 5590776"/>
                    <a:gd name="connsiteX26" fmla="*/ 1235725 w 1592112"/>
                    <a:gd name="connsiteY26" fmla="*/ 1132635 h 5590776"/>
                    <a:gd name="connsiteX27" fmla="*/ 1254775 w 1592112"/>
                    <a:gd name="connsiteY27" fmla="*/ 196804 h 5590776"/>
                    <a:gd name="connsiteX28" fmla="*/ 1238106 w 1592112"/>
                    <a:gd name="connsiteY28" fmla="*/ 8686 h 5590776"/>
                    <a:gd name="connsiteX29" fmla="*/ 1135713 w 1592112"/>
                    <a:gd name="connsiteY29" fmla="*/ 34879 h 5590776"/>
                    <a:gd name="connsiteX30" fmla="*/ 783287 w 1592112"/>
                    <a:gd name="connsiteY30" fmla="*/ 65835 h 5590776"/>
                    <a:gd name="connsiteX31" fmla="*/ 430863 w 1592112"/>
                    <a:gd name="connsiteY31" fmla="*/ 18210 h 5590776"/>
                    <a:gd name="connsiteX32" fmla="*/ 345138 w 1592112"/>
                    <a:gd name="connsiteY32" fmla="*/ 82504 h 5590776"/>
                    <a:gd name="connsiteX0" fmla="*/ 345138 w 1550281"/>
                    <a:gd name="connsiteY0" fmla="*/ 82504 h 5590776"/>
                    <a:gd name="connsiteX1" fmla="*/ 349900 w 1550281"/>
                    <a:gd name="connsiteY1" fmla="*/ 806404 h 5590776"/>
                    <a:gd name="connsiteX2" fmla="*/ 340375 w 1550281"/>
                    <a:gd name="connsiteY2" fmla="*/ 1520779 h 5590776"/>
                    <a:gd name="connsiteX3" fmla="*/ 330850 w 1550281"/>
                    <a:gd name="connsiteY3" fmla="*/ 1844629 h 5590776"/>
                    <a:gd name="connsiteX4" fmla="*/ 187975 w 1550281"/>
                    <a:gd name="connsiteY4" fmla="*/ 2085135 h 5590776"/>
                    <a:gd name="connsiteX5" fmla="*/ 9382 w 1550281"/>
                    <a:gd name="connsiteY5" fmla="*/ 2518522 h 5590776"/>
                    <a:gd name="connsiteX6" fmla="*/ 52244 w 1550281"/>
                    <a:gd name="connsiteY6" fmla="*/ 3161461 h 5590776"/>
                    <a:gd name="connsiteX7" fmla="*/ 283225 w 1550281"/>
                    <a:gd name="connsiteY7" fmla="*/ 3673429 h 5590776"/>
                    <a:gd name="connsiteX8" fmla="*/ 371331 w 1550281"/>
                    <a:gd name="connsiteY8" fmla="*/ 3968704 h 5590776"/>
                    <a:gd name="connsiteX9" fmla="*/ 368950 w 1550281"/>
                    <a:gd name="connsiteY9" fmla="*/ 4494960 h 5590776"/>
                    <a:gd name="connsiteX10" fmla="*/ 349900 w 1550281"/>
                    <a:gd name="connsiteY10" fmla="*/ 4966448 h 5590776"/>
                    <a:gd name="connsiteX11" fmla="*/ 349900 w 1550281"/>
                    <a:gd name="connsiteY11" fmla="*/ 5206954 h 5590776"/>
                    <a:gd name="connsiteX12" fmla="*/ 254650 w 1550281"/>
                    <a:gd name="connsiteY12" fmla="*/ 5297441 h 5590776"/>
                    <a:gd name="connsiteX13" fmla="*/ 121300 w 1550281"/>
                    <a:gd name="connsiteY13" fmla="*/ 5445079 h 5590776"/>
                    <a:gd name="connsiteX14" fmla="*/ 359425 w 1550281"/>
                    <a:gd name="connsiteY14" fmla="*/ 5540329 h 5590776"/>
                    <a:gd name="connsiteX15" fmla="*/ 759475 w 1550281"/>
                    <a:gd name="connsiteY15" fmla="*/ 5587954 h 5590776"/>
                    <a:gd name="connsiteX16" fmla="*/ 1073800 w 1550281"/>
                    <a:gd name="connsiteY16" fmla="*/ 5568904 h 5590776"/>
                    <a:gd name="connsiteX17" fmla="*/ 1416700 w 1550281"/>
                    <a:gd name="connsiteY17" fmla="*/ 5435554 h 5590776"/>
                    <a:gd name="connsiteX18" fmla="*/ 1342882 w 1550281"/>
                    <a:gd name="connsiteY18" fmla="*/ 5328397 h 5590776"/>
                    <a:gd name="connsiteX19" fmla="*/ 1233344 w 1550281"/>
                    <a:gd name="connsiteY19" fmla="*/ 5230767 h 5590776"/>
                    <a:gd name="connsiteX20" fmla="*/ 1226200 w 1550281"/>
                    <a:gd name="connsiteY20" fmla="*/ 4873579 h 5590776"/>
                    <a:gd name="connsiteX21" fmla="*/ 1216675 w 1550281"/>
                    <a:gd name="connsiteY21" fmla="*/ 3902029 h 5590776"/>
                    <a:gd name="connsiteX22" fmla="*/ 1254075 w 1550281"/>
                    <a:gd name="connsiteY22" fmla="*/ 3257531 h 5590776"/>
                    <a:gd name="connsiteX23" fmla="*/ 1211767 w 1550281"/>
                    <a:gd name="connsiteY23" fmla="*/ 2729577 h 5590776"/>
                    <a:gd name="connsiteX24" fmla="*/ 1550050 w 1550281"/>
                    <a:gd name="connsiteY24" fmla="*/ 2444704 h 5590776"/>
                    <a:gd name="connsiteX25" fmla="*/ 1264300 w 1550281"/>
                    <a:gd name="connsiteY25" fmla="*/ 1844629 h 5590776"/>
                    <a:gd name="connsiteX26" fmla="*/ 1235725 w 1550281"/>
                    <a:gd name="connsiteY26" fmla="*/ 1132635 h 5590776"/>
                    <a:gd name="connsiteX27" fmla="*/ 1254775 w 1550281"/>
                    <a:gd name="connsiteY27" fmla="*/ 196804 h 5590776"/>
                    <a:gd name="connsiteX28" fmla="*/ 1238106 w 1550281"/>
                    <a:gd name="connsiteY28" fmla="*/ 8686 h 5590776"/>
                    <a:gd name="connsiteX29" fmla="*/ 1135713 w 1550281"/>
                    <a:gd name="connsiteY29" fmla="*/ 34879 h 5590776"/>
                    <a:gd name="connsiteX30" fmla="*/ 783287 w 1550281"/>
                    <a:gd name="connsiteY30" fmla="*/ 65835 h 5590776"/>
                    <a:gd name="connsiteX31" fmla="*/ 430863 w 1550281"/>
                    <a:gd name="connsiteY31" fmla="*/ 18210 h 5590776"/>
                    <a:gd name="connsiteX32" fmla="*/ 345138 w 1550281"/>
                    <a:gd name="connsiteY32" fmla="*/ 82504 h 5590776"/>
                    <a:gd name="connsiteX0" fmla="*/ 345138 w 1550281"/>
                    <a:gd name="connsiteY0" fmla="*/ 82504 h 5590776"/>
                    <a:gd name="connsiteX1" fmla="*/ 349900 w 1550281"/>
                    <a:gd name="connsiteY1" fmla="*/ 806404 h 5590776"/>
                    <a:gd name="connsiteX2" fmla="*/ 340375 w 1550281"/>
                    <a:gd name="connsiteY2" fmla="*/ 1520779 h 5590776"/>
                    <a:gd name="connsiteX3" fmla="*/ 330850 w 1550281"/>
                    <a:gd name="connsiteY3" fmla="*/ 1844629 h 5590776"/>
                    <a:gd name="connsiteX4" fmla="*/ 187975 w 1550281"/>
                    <a:gd name="connsiteY4" fmla="*/ 2085135 h 5590776"/>
                    <a:gd name="connsiteX5" fmla="*/ 9382 w 1550281"/>
                    <a:gd name="connsiteY5" fmla="*/ 2518522 h 5590776"/>
                    <a:gd name="connsiteX6" fmla="*/ 52244 w 1550281"/>
                    <a:gd name="connsiteY6" fmla="*/ 3161461 h 5590776"/>
                    <a:gd name="connsiteX7" fmla="*/ 283225 w 1550281"/>
                    <a:gd name="connsiteY7" fmla="*/ 3673429 h 5590776"/>
                    <a:gd name="connsiteX8" fmla="*/ 371331 w 1550281"/>
                    <a:gd name="connsiteY8" fmla="*/ 3968704 h 5590776"/>
                    <a:gd name="connsiteX9" fmla="*/ 368950 w 1550281"/>
                    <a:gd name="connsiteY9" fmla="*/ 4494960 h 5590776"/>
                    <a:gd name="connsiteX10" fmla="*/ 349900 w 1550281"/>
                    <a:gd name="connsiteY10" fmla="*/ 4966448 h 5590776"/>
                    <a:gd name="connsiteX11" fmla="*/ 349900 w 1550281"/>
                    <a:gd name="connsiteY11" fmla="*/ 5206954 h 5590776"/>
                    <a:gd name="connsiteX12" fmla="*/ 254650 w 1550281"/>
                    <a:gd name="connsiteY12" fmla="*/ 5297441 h 5590776"/>
                    <a:gd name="connsiteX13" fmla="*/ 121300 w 1550281"/>
                    <a:gd name="connsiteY13" fmla="*/ 5445079 h 5590776"/>
                    <a:gd name="connsiteX14" fmla="*/ 359425 w 1550281"/>
                    <a:gd name="connsiteY14" fmla="*/ 5540329 h 5590776"/>
                    <a:gd name="connsiteX15" fmla="*/ 759475 w 1550281"/>
                    <a:gd name="connsiteY15" fmla="*/ 5587954 h 5590776"/>
                    <a:gd name="connsiteX16" fmla="*/ 1073800 w 1550281"/>
                    <a:gd name="connsiteY16" fmla="*/ 5568904 h 5590776"/>
                    <a:gd name="connsiteX17" fmla="*/ 1416700 w 1550281"/>
                    <a:gd name="connsiteY17" fmla="*/ 5435554 h 5590776"/>
                    <a:gd name="connsiteX18" fmla="*/ 1342882 w 1550281"/>
                    <a:gd name="connsiteY18" fmla="*/ 5328397 h 5590776"/>
                    <a:gd name="connsiteX19" fmla="*/ 1233344 w 1550281"/>
                    <a:gd name="connsiteY19" fmla="*/ 5230767 h 5590776"/>
                    <a:gd name="connsiteX20" fmla="*/ 1226200 w 1550281"/>
                    <a:gd name="connsiteY20" fmla="*/ 4873579 h 5590776"/>
                    <a:gd name="connsiteX21" fmla="*/ 1216675 w 1550281"/>
                    <a:gd name="connsiteY21" fmla="*/ 3902029 h 5590776"/>
                    <a:gd name="connsiteX22" fmla="*/ 1237246 w 1550281"/>
                    <a:gd name="connsiteY22" fmla="*/ 3268750 h 5590776"/>
                    <a:gd name="connsiteX23" fmla="*/ 1211767 w 1550281"/>
                    <a:gd name="connsiteY23" fmla="*/ 2729577 h 5590776"/>
                    <a:gd name="connsiteX24" fmla="*/ 1550050 w 1550281"/>
                    <a:gd name="connsiteY24" fmla="*/ 2444704 h 5590776"/>
                    <a:gd name="connsiteX25" fmla="*/ 1264300 w 1550281"/>
                    <a:gd name="connsiteY25" fmla="*/ 1844629 h 5590776"/>
                    <a:gd name="connsiteX26" fmla="*/ 1235725 w 1550281"/>
                    <a:gd name="connsiteY26" fmla="*/ 1132635 h 5590776"/>
                    <a:gd name="connsiteX27" fmla="*/ 1254775 w 1550281"/>
                    <a:gd name="connsiteY27" fmla="*/ 196804 h 5590776"/>
                    <a:gd name="connsiteX28" fmla="*/ 1238106 w 1550281"/>
                    <a:gd name="connsiteY28" fmla="*/ 8686 h 5590776"/>
                    <a:gd name="connsiteX29" fmla="*/ 1135713 w 1550281"/>
                    <a:gd name="connsiteY29" fmla="*/ 34879 h 5590776"/>
                    <a:gd name="connsiteX30" fmla="*/ 783287 w 1550281"/>
                    <a:gd name="connsiteY30" fmla="*/ 65835 h 5590776"/>
                    <a:gd name="connsiteX31" fmla="*/ 430863 w 1550281"/>
                    <a:gd name="connsiteY31" fmla="*/ 18210 h 5590776"/>
                    <a:gd name="connsiteX32" fmla="*/ 345138 w 1550281"/>
                    <a:gd name="connsiteY32" fmla="*/ 82504 h 5590776"/>
                    <a:gd name="connsiteX0" fmla="*/ 345138 w 1438224"/>
                    <a:gd name="connsiteY0" fmla="*/ 82504 h 5590776"/>
                    <a:gd name="connsiteX1" fmla="*/ 349900 w 1438224"/>
                    <a:gd name="connsiteY1" fmla="*/ 806404 h 5590776"/>
                    <a:gd name="connsiteX2" fmla="*/ 340375 w 1438224"/>
                    <a:gd name="connsiteY2" fmla="*/ 1520779 h 5590776"/>
                    <a:gd name="connsiteX3" fmla="*/ 330850 w 1438224"/>
                    <a:gd name="connsiteY3" fmla="*/ 1844629 h 5590776"/>
                    <a:gd name="connsiteX4" fmla="*/ 187975 w 1438224"/>
                    <a:gd name="connsiteY4" fmla="*/ 2085135 h 5590776"/>
                    <a:gd name="connsiteX5" fmla="*/ 9382 w 1438224"/>
                    <a:gd name="connsiteY5" fmla="*/ 2518522 h 5590776"/>
                    <a:gd name="connsiteX6" fmla="*/ 52244 w 1438224"/>
                    <a:gd name="connsiteY6" fmla="*/ 3161461 h 5590776"/>
                    <a:gd name="connsiteX7" fmla="*/ 283225 w 1438224"/>
                    <a:gd name="connsiteY7" fmla="*/ 3673429 h 5590776"/>
                    <a:gd name="connsiteX8" fmla="*/ 371331 w 1438224"/>
                    <a:gd name="connsiteY8" fmla="*/ 3968704 h 5590776"/>
                    <a:gd name="connsiteX9" fmla="*/ 368950 w 1438224"/>
                    <a:gd name="connsiteY9" fmla="*/ 4494960 h 5590776"/>
                    <a:gd name="connsiteX10" fmla="*/ 349900 w 1438224"/>
                    <a:gd name="connsiteY10" fmla="*/ 4966448 h 5590776"/>
                    <a:gd name="connsiteX11" fmla="*/ 349900 w 1438224"/>
                    <a:gd name="connsiteY11" fmla="*/ 5206954 h 5590776"/>
                    <a:gd name="connsiteX12" fmla="*/ 254650 w 1438224"/>
                    <a:gd name="connsiteY12" fmla="*/ 5297441 h 5590776"/>
                    <a:gd name="connsiteX13" fmla="*/ 121300 w 1438224"/>
                    <a:gd name="connsiteY13" fmla="*/ 5445079 h 5590776"/>
                    <a:gd name="connsiteX14" fmla="*/ 359425 w 1438224"/>
                    <a:gd name="connsiteY14" fmla="*/ 5540329 h 5590776"/>
                    <a:gd name="connsiteX15" fmla="*/ 759475 w 1438224"/>
                    <a:gd name="connsiteY15" fmla="*/ 5587954 h 5590776"/>
                    <a:gd name="connsiteX16" fmla="*/ 1073800 w 1438224"/>
                    <a:gd name="connsiteY16" fmla="*/ 5568904 h 5590776"/>
                    <a:gd name="connsiteX17" fmla="*/ 1416700 w 1438224"/>
                    <a:gd name="connsiteY17" fmla="*/ 5435554 h 5590776"/>
                    <a:gd name="connsiteX18" fmla="*/ 1342882 w 1438224"/>
                    <a:gd name="connsiteY18" fmla="*/ 5328397 h 5590776"/>
                    <a:gd name="connsiteX19" fmla="*/ 1233344 w 1438224"/>
                    <a:gd name="connsiteY19" fmla="*/ 5230767 h 5590776"/>
                    <a:gd name="connsiteX20" fmla="*/ 1226200 w 1438224"/>
                    <a:gd name="connsiteY20" fmla="*/ 4873579 h 5590776"/>
                    <a:gd name="connsiteX21" fmla="*/ 1216675 w 1438224"/>
                    <a:gd name="connsiteY21" fmla="*/ 3902029 h 5590776"/>
                    <a:gd name="connsiteX22" fmla="*/ 1237246 w 1438224"/>
                    <a:gd name="connsiteY22" fmla="*/ 3268750 h 5590776"/>
                    <a:gd name="connsiteX23" fmla="*/ 1211767 w 1438224"/>
                    <a:gd name="connsiteY23" fmla="*/ 2729577 h 5590776"/>
                    <a:gd name="connsiteX24" fmla="*/ 1437853 w 1438224"/>
                    <a:gd name="connsiteY24" fmla="*/ 2332507 h 5590776"/>
                    <a:gd name="connsiteX25" fmla="*/ 1264300 w 1438224"/>
                    <a:gd name="connsiteY25" fmla="*/ 1844629 h 5590776"/>
                    <a:gd name="connsiteX26" fmla="*/ 1235725 w 1438224"/>
                    <a:gd name="connsiteY26" fmla="*/ 1132635 h 5590776"/>
                    <a:gd name="connsiteX27" fmla="*/ 1254775 w 1438224"/>
                    <a:gd name="connsiteY27" fmla="*/ 196804 h 5590776"/>
                    <a:gd name="connsiteX28" fmla="*/ 1238106 w 1438224"/>
                    <a:gd name="connsiteY28" fmla="*/ 8686 h 5590776"/>
                    <a:gd name="connsiteX29" fmla="*/ 1135713 w 1438224"/>
                    <a:gd name="connsiteY29" fmla="*/ 34879 h 5590776"/>
                    <a:gd name="connsiteX30" fmla="*/ 783287 w 1438224"/>
                    <a:gd name="connsiteY30" fmla="*/ 65835 h 5590776"/>
                    <a:gd name="connsiteX31" fmla="*/ 430863 w 1438224"/>
                    <a:gd name="connsiteY31" fmla="*/ 18210 h 5590776"/>
                    <a:gd name="connsiteX32" fmla="*/ 345138 w 1438224"/>
                    <a:gd name="connsiteY32" fmla="*/ 82504 h 5590776"/>
                    <a:gd name="connsiteX0" fmla="*/ 345138 w 1606305"/>
                    <a:gd name="connsiteY0" fmla="*/ 82504 h 5590776"/>
                    <a:gd name="connsiteX1" fmla="*/ 349900 w 1606305"/>
                    <a:gd name="connsiteY1" fmla="*/ 806404 h 5590776"/>
                    <a:gd name="connsiteX2" fmla="*/ 340375 w 1606305"/>
                    <a:gd name="connsiteY2" fmla="*/ 1520779 h 5590776"/>
                    <a:gd name="connsiteX3" fmla="*/ 330850 w 1606305"/>
                    <a:gd name="connsiteY3" fmla="*/ 1844629 h 5590776"/>
                    <a:gd name="connsiteX4" fmla="*/ 187975 w 1606305"/>
                    <a:gd name="connsiteY4" fmla="*/ 2085135 h 5590776"/>
                    <a:gd name="connsiteX5" fmla="*/ 9382 w 1606305"/>
                    <a:gd name="connsiteY5" fmla="*/ 2518522 h 5590776"/>
                    <a:gd name="connsiteX6" fmla="*/ 52244 w 1606305"/>
                    <a:gd name="connsiteY6" fmla="*/ 3161461 h 5590776"/>
                    <a:gd name="connsiteX7" fmla="*/ 283225 w 1606305"/>
                    <a:gd name="connsiteY7" fmla="*/ 3673429 h 5590776"/>
                    <a:gd name="connsiteX8" fmla="*/ 371331 w 1606305"/>
                    <a:gd name="connsiteY8" fmla="*/ 3968704 h 5590776"/>
                    <a:gd name="connsiteX9" fmla="*/ 368950 w 1606305"/>
                    <a:gd name="connsiteY9" fmla="*/ 4494960 h 5590776"/>
                    <a:gd name="connsiteX10" fmla="*/ 349900 w 1606305"/>
                    <a:gd name="connsiteY10" fmla="*/ 4966448 h 5590776"/>
                    <a:gd name="connsiteX11" fmla="*/ 349900 w 1606305"/>
                    <a:gd name="connsiteY11" fmla="*/ 5206954 h 5590776"/>
                    <a:gd name="connsiteX12" fmla="*/ 254650 w 1606305"/>
                    <a:gd name="connsiteY12" fmla="*/ 5297441 h 5590776"/>
                    <a:gd name="connsiteX13" fmla="*/ 121300 w 1606305"/>
                    <a:gd name="connsiteY13" fmla="*/ 5445079 h 5590776"/>
                    <a:gd name="connsiteX14" fmla="*/ 359425 w 1606305"/>
                    <a:gd name="connsiteY14" fmla="*/ 5540329 h 5590776"/>
                    <a:gd name="connsiteX15" fmla="*/ 759475 w 1606305"/>
                    <a:gd name="connsiteY15" fmla="*/ 5587954 h 5590776"/>
                    <a:gd name="connsiteX16" fmla="*/ 1073800 w 1606305"/>
                    <a:gd name="connsiteY16" fmla="*/ 5568904 h 5590776"/>
                    <a:gd name="connsiteX17" fmla="*/ 1416700 w 1606305"/>
                    <a:gd name="connsiteY17" fmla="*/ 5435554 h 5590776"/>
                    <a:gd name="connsiteX18" fmla="*/ 1342882 w 1606305"/>
                    <a:gd name="connsiteY18" fmla="*/ 5328397 h 5590776"/>
                    <a:gd name="connsiteX19" fmla="*/ 1233344 w 1606305"/>
                    <a:gd name="connsiteY19" fmla="*/ 5230767 h 5590776"/>
                    <a:gd name="connsiteX20" fmla="*/ 1226200 w 1606305"/>
                    <a:gd name="connsiteY20" fmla="*/ 4873579 h 5590776"/>
                    <a:gd name="connsiteX21" fmla="*/ 1216675 w 1606305"/>
                    <a:gd name="connsiteY21" fmla="*/ 3902029 h 5590776"/>
                    <a:gd name="connsiteX22" fmla="*/ 1237246 w 1606305"/>
                    <a:gd name="connsiteY22" fmla="*/ 3268750 h 5590776"/>
                    <a:gd name="connsiteX23" fmla="*/ 1211767 w 1606305"/>
                    <a:gd name="connsiteY23" fmla="*/ 2729577 h 5590776"/>
                    <a:gd name="connsiteX24" fmla="*/ 1437853 w 1606305"/>
                    <a:gd name="connsiteY24" fmla="*/ 2332507 h 5590776"/>
                    <a:gd name="connsiteX25" fmla="*/ 1600889 w 1606305"/>
                    <a:gd name="connsiteY25" fmla="*/ 1732432 h 5590776"/>
                    <a:gd name="connsiteX26" fmla="*/ 1235725 w 1606305"/>
                    <a:gd name="connsiteY26" fmla="*/ 1132635 h 5590776"/>
                    <a:gd name="connsiteX27" fmla="*/ 1254775 w 1606305"/>
                    <a:gd name="connsiteY27" fmla="*/ 196804 h 5590776"/>
                    <a:gd name="connsiteX28" fmla="*/ 1238106 w 1606305"/>
                    <a:gd name="connsiteY28" fmla="*/ 8686 h 5590776"/>
                    <a:gd name="connsiteX29" fmla="*/ 1135713 w 1606305"/>
                    <a:gd name="connsiteY29" fmla="*/ 34879 h 5590776"/>
                    <a:gd name="connsiteX30" fmla="*/ 783287 w 1606305"/>
                    <a:gd name="connsiteY30" fmla="*/ 65835 h 5590776"/>
                    <a:gd name="connsiteX31" fmla="*/ 430863 w 1606305"/>
                    <a:gd name="connsiteY31" fmla="*/ 18210 h 5590776"/>
                    <a:gd name="connsiteX32" fmla="*/ 345138 w 1606305"/>
                    <a:gd name="connsiteY32" fmla="*/ 82504 h 5590776"/>
                    <a:gd name="connsiteX0" fmla="*/ 345138 w 1606457"/>
                    <a:gd name="connsiteY0" fmla="*/ 82504 h 5590776"/>
                    <a:gd name="connsiteX1" fmla="*/ 349900 w 1606457"/>
                    <a:gd name="connsiteY1" fmla="*/ 806404 h 5590776"/>
                    <a:gd name="connsiteX2" fmla="*/ 340375 w 1606457"/>
                    <a:gd name="connsiteY2" fmla="*/ 1520779 h 5590776"/>
                    <a:gd name="connsiteX3" fmla="*/ 330850 w 1606457"/>
                    <a:gd name="connsiteY3" fmla="*/ 1844629 h 5590776"/>
                    <a:gd name="connsiteX4" fmla="*/ 187975 w 1606457"/>
                    <a:gd name="connsiteY4" fmla="*/ 2085135 h 5590776"/>
                    <a:gd name="connsiteX5" fmla="*/ 9382 w 1606457"/>
                    <a:gd name="connsiteY5" fmla="*/ 2518522 h 5590776"/>
                    <a:gd name="connsiteX6" fmla="*/ 52244 w 1606457"/>
                    <a:gd name="connsiteY6" fmla="*/ 3161461 h 5590776"/>
                    <a:gd name="connsiteX7" fmla="*/ 283225 w 1606457"/>
                    <a:gd name="connsiteY7" fmla="*/ 3673429 h 5590776"/>
                    <a:gd name="connsiteX8" fmla="*/ 371331 w 1606457"/>
                    <a:gd name="connsiteY8" fmla="*/ 3968704 h 5590776"/>
                    <a:gd name="connsiteX9" fmla="*/ 368950 w 1606457"/>
                    <a:gd name="connsiteY9" fmla="*/ 4494960 h 5590776"/>
                    <a:gd name="connsiteX10" fmla="*/ 349900 w 1606457"/>
                    <a:gd name="connsiteY10" fmla="*/ 4966448 h 5590776"/>
                    <a:gd name="connsiteX11" fmla="*/ 349900 w 1606457"/>
                    <a:gd name="connsiteY11" fmla="*/ 5206954 h 5590776"/>
                    <a:gd name="connsiteX12" fmla="*/ 254650 w 1606457"/>
                    <a:gd name="connsiteY12" fmla="*/ 5297441 h 5590776"/>
                    <a:gd name="connsiteX13" fmla="*/ 121300 w 1606457"/>
                    <a:gd name="connsiteY13" fmla="*/ 5445079 h 5590776"/>
                    <a:gd name="connsiteX14" fmla="*/ 359425 w 1606457"/>
                    <a:gd name="connsiteY14" fmla="*/ 5540329 h 5590776"/>
                    <a:gd name="connsiteX15" fmla="*/ 759475 w 1606457"/>
                    <a:gd name="connsiteY15" fmla="*/ 5587954 h 5590776"/>
                    <a:gd name="connsiteX16" fmla="*/ 1073800 w 1606457"/>
                    <a:gd name="connsiteY16" fmla="*/ 5568904 h 5590776"/>
                    <a:gd name="connsiteX17" fmla="*/ 1416700 w 1606457"/>
                    <a:gd name="connsiteY17" fmla="*/ 5435554 h 5590776"/>
                    <a:gd name="connsiteX18" fmla="*/ 1342882 w 1606457"/>
                    <a:gd name="connsiteY18" fmla="*/ 5328397 h 5590776"/>
                    <a:gd name="connsiteX19" fmla="*/ 1233344 w 1606457"/>
                    <a:gd name="connsiteY19" fmla="*/ 5230767 h 5590776"/>
                    <a:gd name="connsiteX20" fmla="*/ 1226200 w 1606457"/>
                    <a:gd name="connsiteY20" fmla="*/ 4873579 h 5590776"/>
                    <a:gd name="connsiteX21" fmla="*/ 1216675 w 1606457"/>
                    <a:gd name="connsiteY21" fmla="*/ 3902029 h 5590776"/>
                    <a:gd name="connsiteX22" fmla="*/ 1237246 w 1606457"/>
                    <a:gd name="connsiteY22" fmla="*/ 3268750 h 5590776"/>
                    <a:gd name="connsiteX23" fmla="*/ 1211767 w 1606457"/>
                    <a:gd name="connsiteY23" fmla="*/ 2729577 h 5590776"/>
                    <a:gd name="connsiteX24" fmla="*/ 1437853 w 1606457"/>
                    <a:gd name="connsiteY24" fmla="*/ 2332507 h 5590776"/>
                    <a:gd name="connsiteX25" fmla="*/ 1600889 w 1606457"/>
                    <a:gd name="connsiteY25" fmla="*/ 1732432 h 5590776"/>
                    <a:gd name="connsiteX26" fmla="*/ 1538655 w 1606457"/>
                    <a:gd name="connsiteY26" fmla="*/ 1020439 h 5590776"/>
                    <a:gd name="connsiteX27" fmla="*/ 1254775 w 1606457"/>
                    <a:gd name="connsiteY27" fmla="*/ 196804 h 5590776"/>
                    <a:gd name="connsiteX28" fmla="*/ 1238106 w 1606457"/>
                    <a:gd name="connsiteY28" fmla="*/ 8686 h 5590776"/>
                    <a:gd name="connsiteX29" fmla="*/ 1135713 w 1606457"/>
                    <a:gd name="connsiteY29" fmla="*/ 34879 h 5590776"/>
                    <a:gd name="connsiteX30" fmla="*/ 783287 w 1606457"/>
                    <a:gd name="connsiteY30" fmla="*/ 65835 h 5590776"/>
                    <a:gd name="connsiteX31" fmla="*/ 430863 w 1606457"/>
                    <a:gd name="connsiteY31" fmla="*/ 18210 h 5590776"/>
                    <a:gd name="connsiteX32" fmla="*/ 345138 w 1606457"/>
                    <a:gd name="connsiteY32" fmla="*/ 82504 h 5590776"/>
                    <a:gd name="connsiteX0" fmla="*/ 345138 w 1603946"/>
                    <a:gd name="connsiteY0" fmla="*/ 82504 h 5590776"/>
                    <a:gd name="connsiteX1" fmla="*/ 349900 w 1603946"/>
                    <a:gd name="connsiteY1" fmla="*/ 806404 h 5590776"/>
                    <a:gd name="connsiteX2" fmla="*/ 340375 w 1603946"/>
                    <a:gd name="connsiteY2" fmla="*/ 1520779 h 5590776"/>
                    <a:gd name="connsiteX3" fmla="*/ 330850 w 1603946"/>
                    <a:gd name="connsiteY3" fmla="*/ 1844629 h 5590776"/>
                    <a:gd name="connsiteX4" fmla="*/ 187975 w 1603946"/>
                    <a:gd name="connsiteY4" fmla="*/ 2085135 h 5590776"/>
                    <a:gd name="connsiteX5" fmla="*/ 9382 w 1603946"/>
                    <a:gd name="connsiteY5" fmla="*/ 2518522 h 5590776"/>
                    <a:gd name="connsiteX6" fmla="*/ 52244 w 1603946"/>
                    <a:gd name="connsiteY6" fmla="*/ 3161461 h 5590776"/>
                    <a:gd name="connsiteX7" fmla="*/ 283225 w 1603946"/>
                    <a:gd name="connsiteY7" fmla="*/ 3673429 h 5590776"/>
                    <a:gd name="connsiteX8" fmla="*/ 371331 w 1603946"/>
                    <a:gd name="connsiteY8" fmla="*/ 3968704 h 5590776"/>
                    <a:gd name="connsiteX9" fmla="*/ 368950 w 1603946"/>
                    <a:gd name="connsiteY9" fmla="*/ 4494960 h 5590776"/>
                    <a:gd name="connsiteX10" fmla="*/ 349900 w 1603946"/>
                    <a:gd name="connsiteY10" fmla="*/ 4966448 h 5590776"/>
                    <a:gd name="connsiteX11" fmla="*/ 349900 w 1603946"/>
                    <a:gd name="connsiteY11" fmla="*/ 5206954 h 5590776"/>
                    <a:gd name="connsiteX12" fmla="*/ 254650 w 1603946"/>
                    <a:gd name="connsiteY12" fmla="*/ 5297441 h 5590776"/>
                    <a:gd name="connsiteX13" fmla="*/ 121300 w 1603946"/>
                    <a:gd name="connsiteY13" fmla="*/ 5445079 h 5590776"/>
                    <a:gd name="connsiteX14" fmla="*/ 359425 w 1603946"/>
                    <a:gd name="connsiteY14" fmla="*/ 5540329 h 5590776"/>
                    <a:gd name="connsiteX15" fmla="*/ 759475 w 1603946"/>
                    <a:gd name="connsiteY15" fmla="*/ 5587954 h 5590776"/>
                    <a:gd name="connsiteX16" fmla="*/ 1073800 w 1603946"/>
                    <a:gd name="connsiteY16" fmla="*/ 5568904 h 5590776"/>
                    <a:gd name="connsiteX17" fmla="*/ 1416700 w 1603946"/>
                    <a:gd name="connsiteY17" fmla="*/ 5435554 h 5590776"/>
                    <a:gd name="connsiteX18" fmla="*/ 1342882 w 1603946"/>
                    <a:gd name="connsiteY18" fmla="*/ 5328397 h 5590776"/>
                    <a:gd name="connsiteX19" fmla="*/ 1233344 w 1603946"/>
                    <a:gd name="connsiteY19" fmla="*/ 5230767 h 5590776"/>
                    <a:gd name="connsiteX20" fmla="*/ 1226200 w 1603946"/>
                    <a:gd name="connsiteY20" fmla="*/ 4873579 h 5590776"/>
                    <a:gd name="connsiteX21" fmla="*/ 1216675 w 1603946"/>
                    <a:gd name="connsiteY21" fmla="*/ 3902029 h 5590776"/>
                    <a:gd name="connsiteX22" fmla="*/ 1237246 w 1603946"/>
                    <a:gd name="connsiteY22" fmla="*/ 3268750 h 5590776"/>
                    <a:gd name="connsiteX23" fmla="*/ 1211767 w 1603946"/>
                    <a:gd name="connsiteY23" fmla="*/ 2729577 h 5590776"/>
                    <a:gd name="connsiteX24" fmla="*/ 1437853 w 1603946"/>
                    <a:gd name="connsiteY24" fmla="*/ 2332507 h 5590776"/>
                    <a:gd name="connsiteX25" fmla="*/ 1600889 w 1603946"/>
                    <a:gd name="connsiteY25" fmla="*/ 1732432 h 5590776"/>
                    <a:gd name="connsiteX26" fmla="*/ 1521826 w 1603946"/>
                    <a:gd name="connsiteY26" fmla="*/ 1020439 h 5590776"/>
                    <a:gd name="connsiteX27" fmla="*/ 1254775 w 1603946"/>
                    <a:gd name="connsiteY27" fmla="*/ 196804 h 5590776"/>
                    <a:gd name="connsiteX28" fmla="*/ 1238106 w 1603946"/>
                    <a:gd name="connsiteY28" fmla="*/ 8686 h 5590776"/>
                    <a:gd name="connsiteX29" fmla="*/ 1135713 w 1603946"/>
                    <a:gd name="connsiteY29" fmla="*/ 34879 h 5590776"/>
                    <a:gd name="connsiteX30" fmla="*/ 783287 w 1603946"/>
                    <a:gd name="connsiteY30" fmla="*/ 65835 h 5590776"/>
                    <a:gd name="connsiteX31" fmla="*/ 430863 w 1603946"/>
                    <a:gd name="connsiteY31" fmla="*/ 18210 h 5590776"/>
                    <a:gd name="connsiteX32" fmla="*/ 345138 w 1603946"/>
                    <a:gd name="connsiteY32" fmla="*/ 82504 h 5590776"/>
                    <a:gd name="connsiteX0" fmla="*/ 345138 w 1603868"/>
                    <a:gd name="connsiteY0" fmla="*/ 82504 h 5590776"/>
                    <a:gd name="connsiteX1" fmla="*/ 349900 w 1603868"/>
                    <a:gd name="connsiteY1" fmla="*/ 806404 h 5590776"/>
                    <a:gd name="connsiteX2" fmla="*/ 340375 w 1603868"/>
                    <a:gd name="connsiteY2" fmla="*/ 1520779 h 5590776"/>
                    <a:gd name="connsiteX3" fmla="*/ 330850 w 1603868"/>
                    <a:gd name="connsiteY3" fmla="*/ 1844629 h 5590776"/>
                    <a:gd name="connsiteX4" fmla="*/ 187975 w 1603868"/>
                    <a:gd name="connsiteY4" fmla="*/ 2085135 h 5590776"/>
                    <a:gd name="connsiteX5" fmla="*/ 9382 w 1603868"/>
                    <a:gd name="connsiteY5" fmla="*/ 2518522 h 5590776"/>
                    <a:gd name="connsiteX6" fmla="*/ 52244 w 1603868"/>
                    <a:gd name="connsiteY6" fmla="*/ 3161461 h 5590776"/>
                    <a:gd name="connsiteX7" fmla="*/ 283225 w 1603868"/>
                    <a:gd name="connsiteY7" fmla="*/ 3673429 h 5590776"/>
                    <a:gd name="connsiteX8" fmla="*/ 371331 w 1603868"/>
                    <a:gd name="connsiteY8" fmla="*/ 3968704 h 5590776"/>
                    <a:gd name="connsiteX9" fmla="*/ 368950 w 1603868"/>
                    <a:gd name="connsiteY9" fmla="*/ 4494960 h 5590776"/>
                    <a:gd name="connsiteX10" fmla="*/ 349900 w 1603868"/>
                    <a:gd name="connsiteY10" fmla="*/ 4966448 h 5590776"/>
                    <a:gd name="connsiteX11" fmla="*/ 349900 w 1603868"/>
                    <a:gd name="connsiteY11" fmla="*/ 5206954 h 5590776"/>
                    <a:gd name="connsiteX12" fmla="*/ 254650 w 1603868"/>
                    <a:gd name="connsiteY12" fmla="*/ 5297441 h 5590776"/>
                    <a:gd name="connsiteX13" fmla="*/ 121300 w 1603868"/>
                    <a:gd name="connsiteY13" fmla="*/ 5445079 h 5590776"/>
                    <a:gd name="connsiteX14" fmla="*/ 359425 w 1603868"/>
                    <a:gd name="connsiteY14" fmla="*/ 5540329 h 5590776"/>
                    <a:gd name="connsiteX15" fmla="*/ 759475 w 1603868"/>
                    <a:gd name="connsiteY15" fmla="*/ 5587954 h 5590776"/>
                    <a:gd name="connsiteX16" fmla="*/ 1073800 w 1603868"/>
                    <a:gd name="connsiteY16" fmla="*/ 5568904 h 5590776"/>
                    <a:gd name="connsiteX17" fmla="*/ 1416700 w 1603868"/>
                    <a:gd name="connsiteY17" fmla="*/ 5435554 h 5590776"/>
                    <a:gd name="connsiteX18" fmla="*/ 1342882 w 1603868"/>
                    <a:gd name="connsiteY18" fmla="*/ 5328397 h 5590776"/>
                    <a:gd name="connsiteX19" fmla="*/ 1233344 w 1603868"/>
                    <a:gd name="connsiteY19" fmla="*/ 5230767 h 5590776"/>
                    <a:gd name="connsiteX20" fmla="*/ 1226200 w 1603868"/>
                    <a:gd name="connsiteY20" fmla="*/ 4873579 h 5590776"/>
                    <a:gd name="connsiteX21" fmla="*/ 1216675 w 1603868"/>
                    <a:gd name="connsiteY21" fmla="*/ 3902029 h 5590776"/>
                    <a:gd name="connsiteX22" fmla="*/ 1237246 w 1603868"/>
                    <a:gd name="connsiteY22" fmla="*/ 3268750 h 5590776"/>
                    <a:gd name="connsiteX23" fmla="*/ 1211767 w 1603868"/>
                    <a:gd name="connsiteY23" fmla="*/ 2729577 h 5590776"/>
                    <a:gd name="connsiteX24" fmla="*/ 1437853 w 1603868"/>
                    <a:gd name="connsiteY24" fmla="*/ 2332507 h 5590776"/>
                    <a:gd name="connsiteX25" fmla="*/ 1600889 w 1603868"/>
                    <a:gd name="connsiteY25" fmla="*/ 1732432 h 5590776"/>
                    <a:gd name="connsiteX26" fmla="*/ 1521826 w 1603868"/>
                    <a:gd name="connsiteY26" fmla="*/ 1020439 h 5590776"/>
                    <a:gd name="connsiteX27" fmla="*/ 1263399 w 1603868"/>
                    <a:gd name="connsiteY27" fmla="*/ 576780 h 5590776"/>
                    <a:gd name="connsiteX28" fmla="*/ 1254775 w 1603868"/>
                    <a:gd name="connsiteY28" fmla="*/ 196804 h 5590776"/>
                    <a:gd name="connsiteX29" fmla="*/ 1238106 w 1603868"/>
                    <a:gd name="connsiteY29" fmla="*/ 8686 h 5590776"/>
                    <a:gd name="connsiteX30" fmla="*/ 1135713 w 1603868"/>
                    <a:gd name="connsiteY30" fmla="*/ 34879 h 5590776"/>
                    <a:gd name="connsiteX31" fmla="*/ 783287 w 1603868"/>
                    <a:gd name="connsiteY31" fmla="*/ 65835 h 5590776"/>
                    <a:gd name="connsiteX32" fmla="*/ 430863 w 1603868"/>
                    <a:gd name="connsiteY32" fmla="*/ 18210 h 5590776"/>
                    <a:gd name="connsiteX33" fmla="*/ 345138 w 1603868"/>
                    <a:gd name="connsiteY33" fmla="*/ 82504 h 5590776"/>
                    <a:gd name="connsiteX0" fmla="*/ 345138 w 1611673"/>
                    <a:gd name="connsiteY0" fmla="*/ 82504 h 5590776"/>
                    <a:gd name="connsiteX1" fmla="*/ 349900 w 1611673"/>
                    <a:gd name="connsiteY1" fmla="*/ 806404 h 5590776"/>
                    <a:gd name="connsiteX2" fmla="*/ 340375 w 1611673"/>
                    <a:gd name="connsiteY2" fmla="*/ 1520779 h 5590776"/>
                    <a:gd name="connsiteX3" fmla="*/ 330850 w 1611673"/>
                    <a:gd name="connsiteY3" fmla="*/ 1844629 h 5590776"/>
                    <a:gd name="connsiteX4" fmla="*/ 187975 w 1611673"/>
                    <a:gd name="connsiteY4" fmla="*/ 2085135 h 5590776"/>
                    <a:gd name="connsiteX5" fmla="*/ 9382 w 1611673"/>
                    <a:gd name="connsiteY5" fmla="*/ 2518522 h 5590776"/>
                    <a:gd name="connsiteX6" fmla="*/ 52244 w 1611673"/>
                    <a:gd name="connsiteY6" fmla="*/ 3161461 h 5590776"/>
                    <a:gd name="connsiteX7" fmla="*/ 283225 w 1611673"/>
                    <a:gd name="connsiteY7" fmla="*/ 3673429 h 5590776"/>
                    <a:gd name="connsiteX8" fmla="*/ 371331 w 1611673"/>
                    <a:gd name="connsiteY8" fmla="*/ 3968704 h 5590776"/>
                    <a:gd name="connsiteX9" fmla="*/ 368950 w 1611673"/>
                    <a:gd name="connsiteY9" fmla="*/ 4494960 h 5590776"/>
                    <a:gd name="connsiteX10" fmla="*/ 349900 w 1611673"/>
                    <a:gd name="connsiteY10" fmla="*/ 4966448 h 5590776"/>
                    <a:gd name="connsiteX11" fmla="*/ 349900 w 1611673"/>
                    <a:gd name="connsiteY11" fmla="*/ 5206954 h 5590776"/>
                    <a:gd name="connsiteX12" fmla="*/ 254650 w 1611673"/>
                    <a:gd name="connsiteY12" fmla="*/ 5297441 h 5590776"/>
                    <a:gd name="connsiteX13" fmla="*/ 121300 w 1611673"/>
                    <a:gd name="connsiteY13" fmla="*/ 5445079 h 5590776"/>
                    <a:gd name="connsiteX14" fmla="*/ 359425 w 1611673"/>
                    <a:gd name="connsiteY14" fmla="*/ 5540329 h 5590776"/>
                    <a:gd name="connsiteX15" fmla="*/ 759475 w 1611673"/>
                    <a:gd name="connsiteY15" fmla="*/ 5587954 h 5590776"/>
                    <a:gd name="connsiteX16" fmla="*/ 1073800 w 1611673"/>
                    <a:gd name="connsiteY16" fmla="*/ 5568904 h 5590776"/>
                    <a:gd name="connsiteX17" fmla="*/ 1416700 w 1611673"/>
                    <a:gd name="connsiteY17" fmla="*/ 5435554 h 5590776"/>
                    <a:gd name="connsiteX18" fmla="*/ 1342882 w 1611673"/>
                    <a:gd name="connsiteY18" fmla="*/ 5328397 h 5590776"/>
                    <a:gd name="connsiteX19" fmla="*/ 1233344 w 1611673"/>
                    <a:gd name="connsiteY19" fmla="*/ 5230767 h 5590776"/>
                    <a:gd name="connsiteX20" fmla="*/ 1226200 w 1611673"/>
                    <a:gd name="connsiteY20" fmla="*/ 4873579 h 5590776"/>
                    <a:gd name="connsiteX21" fmla="*/ 1216675 w 1611673"/>
                    <a:gd name="connsiteY21" fmla="*/ 3902029 h 5590776"/>
                    <a:gd name="connsiteX22" fmla="*/ 1237246 w 1611673"/>
                    <a:gd name="connsiteY22" fmla="*/ 3268750 h 5590776"/>
                    <a:gd name="connsiteX23" fmla="*/ 1211767 w 1611673"/>
                    <a:gd name="connsiteY23" fmla="*/ 2729577 h 5590776"/>
                    <a:gd name="connsiteX24" fmla="*/ 1437853 w 1611673"/>
                    <a:gd name="connsiteY24" fmla="*/ 2332507 h 5590776"/>
                    <a:gd name="connsiteX25" fmla="*/ 1600889 w 1611673"/>
                    <a:gd name="connsiteY25" fmla="*/ 1732432 h 5590776"/>
                    <a:gd name="connsiteX26" fmla="*/ 1521826 w 1611673"/>
                    <a:gd name="connsiteY26" fmla="*/ 1020439 h 5590776"/>
                    <a:gd name="connsiteX27" fmla="*/ 1263399 w 1611673"/>
                    <a:gd name="connsiteY27" fmla="*/ 576780 h 5590776"/>
                    <a:gd name="connsiteX28" fmla="*/ 1254775 w 1611673"/>
                    <a:gd name="connsiteY28" fmla="*/ 196804 h 5590776"/>
                    <a:gd name="connsiteX29" fmla="*/ 1238106 w 1611673"/>
                    <a:gd name="connsiteY29" fmla="*/ 8686 h 5590776"/>
                    <a:gd name="connsiteX30" fmla="*/ 1135713 w 1611673"/>
                    <a:gd name="connsiteY30" fmla="*/ 34879 h 5590776"/>
                    <a:gd name="connsiteX31" fmla="*/ 783287 w 1611673"/>
                    <a:gd name="connsiteY31" fmla="*/ 65835 h 5590776"/>
                    <a:gd name="connsiteX32" fmla="*/ 430863 w 1611673"/>
                    <a:gd name="connsiteY32" fmla="*/ 18210 h 5590776"/>
                    <a:gd name="connsiteX33" fmla="*/ 345138 w 1611673"/>
                    <a:gd name="connsiteY33" fmla="*/ 82504 h 5590776"/>
                    <a:gd name="connsiteX0" fmla="*/ 345138 w 1606459"/>
                    <a:gd name="connsiteY0" fmla="*/ 82504 h 5590776"/>
                    <a:gd name="connsiteX1" fmla="*/ 349900 w 1606459"/>
                    <a:gd name="connsiteY1" fmla="*/ 806404 h 5590776"/>
                    <a:gd name="connsiteX2" fmla="*/ 340375 w 1606459"/>
                    <a:gd name="connsiteY2" fmla="*/ 1520779 h 5590776"/>
                    <a:gd name="connsiteX3" fmla="*/ 330850 w 1606459"/>
                    <a:gd name="connsiteY3" fmla="*/ 1844629 h 5590776"/>
                    <a:gd name="connsiteX4" fmla="*/ 187975 w 1606459"/>
                    <a:gd name="connsiteY4" fmla="*/ 2085135 h 5590776"/>
                    <a:gd name="connsiteX5" fmla="*/ 9382 w 1606459"/>
                    <a:gd name="connsiteY5" fmla="*/ 2518522 h 5590776"/>
                    <a:gd name="connsiteX6" fmla="*/ 52244 w 1606459"/>
                    <a:gd name="connsiteY6" fmla="*/ 3161461 h 5590776"/>
                    <a:gd name="connsiteX7" fmla="*/ 283225 w 1606459"/>
                    <a:gd name="connsiteY7" fmla="*/ 3673429 h 5590776"/>
                    <a:gd name="connsiteX8" fmla="*/ 371331 w 1606459"/>
                    <a:gd name="connsiteY8" fmla="*/ 3968704 h 5590776"/>
                    <a:gd name="connsiteX9" fmla="*/ 368950 w 1606459"/>
                    <a:gd name="connsiteY9" fmla="*/ 4494960 h 5590776"/>
                    <a:gd name="connsiteX10" fmla="*/ 349900 w 1606459"/>
                    <a:gd name="connsiteY10" fmla="*/ 4966448 h 5590776"/>
                    <a:gd name="connsiteX11" fmla="*/ 349900 w 1606459"/>
                    <a:gd name="connsiteY11" fmla="*/ 5206954 h 5590776"/>
                    <a:gd name="connsiteX12" fmla="*/ 254650 w 1606459"/>
                    <a:gd name="connsiteY12" fmla="*/ 5297441 h 5590776"/>
                    <a:gd name="connsiteX13" fmla="*/ 121300 w 1606459"/>
                    <a:gd name="connsiteY13" fmla="*/ 5445079 h 5590776"/>
                    <a:gd name="connsiteX14" fmla="*/ 359425 w 1606459"/>
                    <a:gd name="connsiteY14" fmla="*/ 5540329 h 5590776"/>
                    <a:gd name="connsiteX15" fmla="*/ 759475 w 1606459"/>
                    <a:gd name="connsiteY15" fmla="*/ 5587954 h 5590776"/>
                    <a:gd name="connsiteX16" fmla="*/ 1073800 w 1606459"/>
                    <a:gd name="connsiteY16" fmla="*/ 5568904 h 5590776"/>
                    <a:gd name="connsiteX17" fmla="*/ 1416700 w 1606459"/>
                    <a:gd name="connsiteY17" fmla="*/ 5435554 h 5590776"/>
                    <a:gd name="connsiteX18" fmla="*/ 1342882 w 1606459"/>
                    <a:gd name="connsiteY18" fmla="*/ 5328397 h 5590776"/>
                    <a:gd name="connsiteX19" fmla="*/ 1233344 w 1606459"/>
                    <a:gd name="connsiteY19" fmla="*/ 5230767 h 5590776"/>
                    <a:gd name="connsiteX20" fmla="*/ 1226200 w 1606459"/>
                    <a:gd name="connsiteY20" fmla="*/ 4873579 h 5590776"/>
                    <a:gd name="connsiteX21" fmla="*/ 1216675 w 1606459"/>
                    <a:gd name="connsiteY21" fmla="*/ 3902029 h 5590776"/>
                    <a:gd name="connsiteX22" fmla="*/ 1237246 w 1606459"/>
                    <a:gd name="connsiteY22" fmla="*/ 3268750 h 5590776"/>
                    <a:gd name="connsiteX23" fmla="*/ 1211767 w 1606459"/>
                    <a:gd name="connsiteY23" fmla="*/ 2729577 h 5590776"/>
                    <a:gd name="connsiteX24" fmla="*/ 1437853 w 1606459"/>
                    <a:gd name="connsiteY24" fmla="*/ 2332507 h 5590776"/>
                    <a:gd name="connsiteX25" fmla="*/ 1600889 w 1606459"/>
                    <a:gd name="connsiteY25" fmla="*/ 1732432 h 5590776"/>
                    <a:gd name="connsiteX26" fmla="*/ 1504996 w 1606459"/>
                    <a:gd name="connsiteY26" fmla="*/ 1037269 h 5590776"/>
                    <a:gd name="connsiteX27" fmla="*/ 1263399 w 1606459"/>
                    <a:gd name="connsiteY27" fmla="*/ 576780 h 5590776"/>
                    <a:gd name="connsiteX28" fmla="*/ 1254775 w 1606459"/>
                    <a:gd name="connsiteY28" fmla="*/ 196804 h 5590776"/>
                    <a:gd name="connsiteX29" fmla="*/ 1238106 w 1606459"/>
                    <a:gd name="connsiteY29" fmla="*/ 8686 h 5590776"/>
                    <a:gd name="connsiteX30" fmla="*/ 1135713 w 1606459"/>
                    <a:gd name="connsiteY30" fmla="*/ 34879 h 5590776"/>
                    <a:gd name="connsiteX31" fmla="*/ 783287 w 1606459"/>
                    <a:gd name="connsiteY31" fmla="*/ 65835 h 5590776"/>
                    <a:gd name="connsiteX32" fmla="*/ 430863 w 1606459"/>
                    <a:gd name="connsiteY32" fmla="*/ 18210 h 5590776"/>
                    <a:gd name="connsiteX33" fmla="*/ 345138 w 1606459"/>
                    <a:gd name="connsiteY33" fmla="*/ 82504 h 5590776"/>
                    <a:gd name="connsiteX0" fmla="*/ 345138 w 1602978"/>
                    <a:gd name="connsiteY0" fmla="*/ 82504 h 5590776"/>
                    <a:gd name="connsiteX1" fmla="*/ 349900 w 1602978"/>
                    <a:gd name="connsiteY1" fmla="*/ 806404 h 5590776"/>
                    <a:gd name="connsiteX2" fmla="*/ 340375 w 1602978"/>
                    <a:gd name="connsiteY2" fmla="*/ 1520779 h 5590776"/>
                    <a:gd name="connsiteX3" fmla="*/ 330850 w 1602978"/>
                    <a:gd name="connsiteY3" fmla="*/ 1844629 h 5590776"/>
                    <a:gd name="connsiteX4" fmla="*/ 187975 w 1602978"/>
                    <a:gd name="connsiteY4" fmla="*/ 2085135 h 5590776"/>
                    <a:gd name="connsiteX5" fmla="*/ 9382 w 1602978"/>
                    <a:gd name="connsiteY5" fmla="*/ 2518522 h 5590776"/>
                    <a:gd name="connsiteX6" fmla="*/ 52244 w 1602978"/>
                    <a:gd name="connsiteY6" fmla="*/ 3161461 h 5590776"/>
                    <a:gd name="connsiteX7" fmla="*/ 283225 w 1602978"/>
                    <a:gd name="connsiteY7" fmla="*/ 3673429 h 5590776"/>
                    <a:gd name="connsiteX8" fmla="*/ 371331 w 1602978"/>
                    <a:gd name="connsiteY8" fmla="*/ 3968704 h 5590776"/>
                    <a:gd name="connsiteX9" fmla="*/ 368950 w 1602978"/>
                    <a:gd name="connsiteY9" fmla="*/ 4494960 h 5590776"/>
                    <a:gd name="connsiteX10" fmla="*/ 349900 w 1602978"/>
                    <a:gd name="connsiteY10" fmla="*/ 4966448 h 5590776"/>
                    <a:gd name="connsiteX11" fmla="*/ 349900 w 1602978"/>
                    <a:gd name="connsiteY11" fmla="*/ 5206954 h 5590776"/>
                    <a:gd name="connsiteX12" fmla="*/ 254650 w 1602978"/>
                    <a:gd name="connsiteY12" fmla="*/ 5297441 h 5590776"/>
                    <a:gd name="connsiteX13" fmla="*/ 121300 w 1602978"/>
                    <a:gd name="connsiteY13" fmla="*/ 5445079 h 5590776"/>
                    <a:gd name="connsiteX14" fmla="*/ 359425 w 1602978"/>
                    <a:gd name="connsiteY14" fmla="*/ 5540329 h 5590776"/>
                    <a:gd name="connsiteX15" fmla="*/ 759475 w 1602978"/>
                    <a:gd name="connsiteY15" fmla="*/ 5587954 h 5590776"/>
                    <a:gd name="connsiteX16" fmla="*/ 1073800 w 1602978"/>
                    <a:gd name="connsiteY16" fmla="*/ 5568904 h 5590776"/>
                    <a:gd name="connsiteX17" fmla="*/ 1416700 w 1602978"/>
                    <a:gd name="connsiteY17" fmla="*/ 5435554 h 5590776"/>
                    <a:gd name="connsiteX18" fmla="*/ 1342882 w 1602978"/>
                    <a:gd name="connsiteY18" fmla="*/ 5328397 h 5590776"/>
                    <a:gd name="connsiteX19" fmla="*/ 1233344 w 1602978"/>
                    <a:gd name="connsiteY19" fmla="*/ 5230767 h 5590776"/>
                    <a:gd name="connsiteX20" fmla="*/ 1226200 w 1602978"/>
                    <a:gd name="connsiteY20" fmla="*/ 4873579 h 5590776"/>
                    <a:gd name="connsiteX21" fmla="*/ 1216675 w 1602978"/>
                    <a:gd name="connsiteY21" fmla="*/ 3902029 h 5590776"/>
                    <a:gd name="connsiteX22" fmla="*/ 1237246 w 1602978"/>
                    <a:gd name="connsiteY22" fmla="*/ 3268750 h 5590776"/>
                    <a:gd name="connsiteX23" fmla="*/ 1211767 w 1602978"/>
                    <a:gd name="connsiteY23" fmla="*/ 2729577 h 5590776"/>
                    <a:gd name="connsiteX24" fmla="*/ 1437853 w 1602978"/>
                    <a:gd name="connsiteY24" fmla="*/ 2332507 h 5590776"/>
                    <a:gd name="connsiteX25" fmla="*/ 1600889 w 1602978"/>
                    <a:gd name="connsiteY25" fmla="*/ 1732432 h 5590776"/>
                    <a:gd name="connsiteX26" fmla="*/ 1504996 w 1602978"/>
                    <a:gd name="connsiteY26" fmla="*/ 1037269 h 5590776"/>
                    <a:gd name="connsiteX27" fmla="*/ 1263399 w 1602978"/>
                    <a:gd name="connsiteY27" fmla="*/ 576780 h 5590776"/>
                    <a:gd name="connsiteX28" fmla="*/ 1254775 w 1602978"/>
                    <a:gd name="connsiteY28" fmla="*/ 196804 h 5590776"/>
                    <a:gd name="connsiteX29" fmla="*/ 1238106 w 1602978"/>
                    <a:gd name="connsiteY29" fmla="*/ 8686 h 5590776"/>
                    <a:gd name="connsiteX30" fmla="*/ 1135713 w 1602978"/>
                    <a:gd name="connsiteY30" fmla="*/ 34879 h 5590776"/>
                    <a:gd name="connsiteX31" fmla="*/ 783287 w 1602978"/>
                    <a:gd name="connsiteY31" fmla="*/ 65835 h 5590776"/>
                    <a:gd name="connsiteX32" fmla="*/ 430863 w 1602978"/>
                    <a:gd name="connsiteY32" fmla="*/ 18210 h 5590776"/>
                    <a:gd name="connsiteX33" fmla="*/ 345138 w 1602978"/>
                    <a:gd name="connsiteY33" fmla="*/ 82504 h 5590776"/>
                    <a:gd name="connsiteX0" fmla="*/ 345138 w 1602518"/>
                    <a:gd name="connsiteY0" fmla="*/ 82504 h 5590776"/>
                    <a:gd name="connsiteX1" fmla="*/ 349900 w 1602518"/>
                    <a:gd name="connsiteY1" fmla="*/ 806404 h 5590776"/>
                    <a:gd name="connsiteX2" fmla="*/ 340375 w 1602518"/>
                    <a:gd name="connsiteY2" fmla="*/ 1520779 h 5590776"/>
                    <a:gd name="connsiteX3" fmla="*/ 330850 w 1602518"/>
                    <a:gd name="connsiteY3" fmla="*/ 1844629 h 5590776"/>
                    <a:gd name="connsiteX4" fmla="*/ 187975 w 1602518"/>
                    <a:gd name="connsiteY4" fmla="*/ 2085135 h 5590776"/>
                    <a:gd name="connsiteX5" fmla="*/ 9382 w 1602518"/>
                    <a:gd name="connsiteY5" fmla="*/ 2518522 h 5590776"/>
                    <a:gd name="connsiteX6" fmla="*/ 52244 w 1602518"/>
                    <a:gd name="connsiteY6" fmla="*/ 3161461 h 5590776"/>
                    <a:gd name="connsiteX7" fmla="*/ 283225 w 1602518"/>
                    <a:gd name="connsiteY7" fmla="*/ 3673429 h 5590776"/>
                    <a:gd name="connsiteX8" fmla="*/ 371331 w 1602518"/>
                    <a:gd name="connsiteY8" fmla="*/ 3968704 h 5590776"/>
                    <a:gd name="connsiteX9" fmla="*/ 368950 w 1602518"/>
                    <a:gd name="connsiteY9" fmla="*/ 4494960 h 5590776"/>
                    <a:gd name="connsiteX10" fmla="*/ 349900 w 1602518"/>
                    <a:gd name="connsiteY10" fmla="*/ 4966448 h 5590776"/>
                    <a:gd name="connsiteX11" fmla="*/ 349900 w 1602518"/>
                    <a:gd name="connsiteY11" fmla="*/ 5206954 h 5590776"/>
                    <a:gd name="connsiteX12" fmla="*/ 254650 w 1602518"/>
                    <a:gd name="connsiteY12" fmla="*/ 5297441 h 5590776"/>
                    <a:gd name="connsiteX13" fmla="*/ 121300 w 1602518"/>
                    <a:gd name="connsiteY13" fmla="*/ 5445079 h 5590776"/>
                    <a:gd name="connsiteX14" fmla="*/ 359425 w 1602518"/>
                    <a:gd name="connsiteY14" fmla="*/ 5540329 h 5590776"/>
                    <a:gd name="connsiteX15" fmla="*/ 759475 w 1602518"/>
                    <a:gd name="connsiteY15" fmla="*/ 5587954 h 5590776"/>
                    <a:gd name="connsiteX16" fmla="*/ 1073800 w 1602518"/>
                    <a:gd name="connsiteY16" fmla="*/ 5568904 h 5590776"/>
                    <a:gd name="connsiteX17" fmla="*/ 1416700 w 1602518"/>
                    <a:gd name="connsiteY17" fmla="*/ 5435554 h 5590776"/>
                    <a:gd name="connsiteX18" fmla="*/ 1342882 w 1602518"/>
                    <a:gd name="connsiteY18" fmla="*/ 5328397 h 5590776"/>
                    <a:gd name="connsiteX19" fmla="*/ 1233344 w 1602518"/>
                    <a:gd name="connsiteY19" fmla="*/ 5230767 h 5590776"/>
                    <a:gd name="connsiteX20" fmla="*/ 1226200 w 1602518"/>
                    <a:gd name="connsiteY20" fmla="*/ 4873579 h 5590776"/>
                    <a:gd name="connsiteX21" fmla="*/ 1216675 w 1602518"/>
                    <a:gd name="connsiteY21" fmla="*/ 3902029 h 5590776"/>
                    <a:gd name="connsiteX22" fmla="*/ 1237246 w 1602518"/>
                    <a:gd name="connsiteY22" fmla="*/ 3268750 h 5590776"/>
                    <a:gd name="connsiteX23" fmla="*/ 1211767 w 1602518"/>
                    <a:gd name="connsiteY23" fmla="*/ 2729577 h 5590776"/>
                    <a:gd name="connsiteX24" fmla="*/ 1437853 w 1602518"/>
                    <a:gd name="connsiteY24" fmla="*/ 2332507 h 5590776"/>
                    <a:gd name="connsiteX25" fmla="*/ 1600889 w 1602518"/>
                    <a:gd name="connsiteY25" fmla="*/ 1732432 h 5590776"/>
                    <a:gd name="connsiteX26" fmla="*/ 1499387 w 1602518"/>
                    <a:gd name="connsiteY26" fmla="*/ 1059708 h 5590776"/>
                    <a:gd name="connsiteX27" fmla="*/ 1263399 w 1602518"/>
                    <a:gd name="connsiteY27" fmla="*/ 576780 h 5590776"/>
                    <a:gd name="connsiteX28" fmla="*/ 1254775 w 1602518"/>
                    <a:gd name="connsiteY28" fmla="*/ 196804 h 5590776"/>
                    <a:gd name="connsiteX29" fmla="*/ 1238106 w 1602518"/>
                    <a:gd name="connsiteY29" fmla="*/ 8686 h 5590776"/>
                    <a:gd name="connsiteX30" fmla="*/ 1135713 w 1602518"/>
                    <a:gd name="connsiteY30" fmla="*/ 34879 h 5590776"/>
                    <a:gd name="connsiteX31" fmla="*/ 783287 w 1602518"/>
                    <a:gd name="connsiteY31" fmla="*/ 65835 h 5590776"/>
                    <a:gd name="connsiteX32" fmla="*/ 430863 w 1602518"/>
                    <a:gd name="connsiteY32" fmla="*/ 18210 h 5590776"/>
                    <a:gd name="connsiteX33" fmla="*/ 345138 w 1602518"/>
                    <a:gd name="connsiteY33" fmla="*/ 82504 h 5590776"/>
                    <a:gd name="connsiteX0" fmla="*/ 345138 w 1603275"/>
                    <a:gd name="connsiteY0" fmla="*/ 82504 h 5590776"/>
                    <a:gd name="connsiteX1" fmla="*/ 349900 w 1603275"/>
                    <a:gd name="connsiteY1" fmla="*/ 806404 h 5590776"/>
                    <a:gd name="connsiteX2" fmla="*/ 340375 w 1603275"/>
                    <a:gd name="connsiteY2" fmla="*/ 1520779 h 5590776"/>
                    <a:gd name="connsiteX3" fmla="*/ 330850 w 1603275"/>
                    <a:gd name="connsiteY3" fmla="*/ 1844629 h 5590776"/>
                    <a:gd name="connsiteX4" fmla="*/ 187975 w 1603275"/>
                    <a:gd name="connsiteY4" fmla="*/ 2085135 h 5590776"/>
                    <a:gd name="connsiteX5" fmla="*/ 9382 w 1603275"/>
                    <a:gd name="connsiteY5" fmla="*/ 2518522 h 5590776"/>
                    <a:gd name="connsiteX6" fmla="*/ 52244 w 1603275"/>
                    <a:gd name="connsiteY6" fmla="*/ 3161461 h 5590776"/>
                    <a:gd name="connsiteX7" fmla="*/ 283225 w 1603275"/>
                    <a:gd name="connsiteY7" fmla="*/ 3673429 h 5590776"/>
                    <a:gd name="connsiteX8" fmla="*/ 371331 w 1603275"/>
                    <a:gd name="connsiteY8" fmla="*/ 3968704 h 5590776"/>
                    <a:gd name="connsiteX9" fmla="*/ 368950 w 1603275"/>
                    <a:gd name="connsiteY9" fmla="*/ 4494960 h 5590776"/>
                    <a:gd name="connsiteX10" fmla="*/ 349900 w 1603275"/>
                    <a:gd name="connsiteY10" fmla="*/ 4966448 h 5590776"/>
                    <a:gd name="connsiteX11" fmla="*/ 349900 w 1603275"/>
                    <a:gd name="connsiteY11" fmla="*/ 5206954 h 5590776"/>
                    <a:gd name="connsiteX12" fmla="*/ 254650 w 1603275"/>
                    <a:gd name="connsiteY12" fmla="*/ 5297441 h 5590776"/>
                    <a:gd name="connsiteX13" fmla="*/ 121300 w 1603275"/>
                    <a:gd name="connsiteY13" fmla="*/ 5445079 h 5590776"/>
                    <a:gd name="connsiteX14" fmla="*/ 359425 w 1603275"/>
                    <a:gd name="connsiteY14" fmla="*/ 5540329 h 5590776"/>
                    <a:gd name="connsiteX15" fmla="*/ 759475 w 1603275"/>
                    <a:gd name="connsiteY15" fmla="*/ 5587954 h 5590776"/>
                    <a:gd name="connsiteX16" fmla="*/ 1073800 w 1603275"/>
                    <a:gd name="connsiteY16" fmla="*/ 5568904 h 5590776"/>
                    <a:gd name="connsiteX17" fmla="*/ 1416700 w 1603275"/>
                    <a:gd name="connsiteY17" fmla="*/ 5435554 h 5590776"/>
                    <a:gd name="connsiteX18" fmla="*/ 1342882 w 1603275"/>
                    <a:gd name="connsiteY18" fmla="*/ 5328397 h 5590776"/>
                    <a:gd name="connsiteX19" fmla="*/ 1233344 w 1603275"/>
                    <a:gd name="connsiteY19" fmla="*/ 5230767 h 5590776"/>
                    <a:gd name="connsiteX20" fmla="*/ 1226200 w 1603275"/>
                    <a:gd name="connsiteY20" fmla="*/ 4873579 h 5590776"/>
                    <a:gd name="connsiteX21" fmla="*/ 1216675 w 1603275"/>
                    <a:gd name="connsiteY21" fmla="*/ 3902029 h 5590776"/>
                    <a:gd name="connsiteX22" fmla="*/ 1237246 w 1603275"/>
                    <a:gd name="connsiteY22" fmla="*/ 3268750 h 5590776"/>
                    <a:gd name="connsiteX23" fmla="*/ 1211767 w 1603275"/>
                    <a:gd name="connsiteY23" fmla="*/ 2729577 h 5590776"/>
                    <a:gd name="connsiteX24" fmla="*/ 1421024 w 1603275"/>
                    <a:gd name="connsiteY24" fmla="*/ 2310068 h 5590776"/>
                    <a:gd name="connsiteX25" fmla="*/ 1600889 w 1603275"/>
                    <a:gd name="connsiteY25" fmla="*/ 1732432 h 5590776"/>
                    <a:gd name="connsiteX26" fmla="*/ 1499387 w 1603275"/>
                    <a:gd name="connsiteY26" fmla="*/ 1059708 h 5590776"/>
                    <a:gd name="connsiteX27" fmla="*/ 1263399 w 1603275"/>
                    <a:gd name="connsiteY27" fmla="*/ 576780 h 5590776"/>
                    <a:gd name="connsiteX28" fmla="*/ 1254775 w 1603275"/>
                    <a:gd name="connsiteY28" fmla="*/ 196804 h 5590776"/>
                    <a:gd name="connsiteX29" fmla="*/ 1238106 w 1603275"/>
                    <a:gd name="connsiteY29" fmla="*/ 8686 h 5590776"/>
                    <a:gd name="connsiteX30" fmla="*/ 1135713 w 1603275"/>
                    <a:gd name="connsiteY30" fmla="*/ 34879 h 5590776"/>
                    <a:gd name="connsiteX31" fmla="*/ 783287 w 1603275"/>
                    <a:gd name="connsiteY31" fmla="*/ 65835 h 5590776"/>
                    <a:gd name="connsiteX32" fmla="*/ 430863 w 1603275"/>
                    <a:gd name="connsiteY32" fmla="*/ 18210 h 5590776"/>
                    <a:gd name="connsiteX33" fmla="*/ 345138 w 1603275"/>
                    <a:gd name="connsiteY33" fmla="*/ 82504 h 5590776"/>
                    <a:gd name="connsiteX0" fmla="*/ 339982 w 1598119"/>
                    <a:gd name="connsiteY0" fmla="*/ 82504 h 5590776"/>
                    <a:gd name="connsiteX1" fmla="*/ 344744 w 1598119"/>
                    <a:gd name="connsiteY1" fmla="*/ 806404 h 5590776"/>
                    <a:gd name="connsiteX2" fmla="*/ 335219 w 1598119"/>
                    <a:gd name="connsiteY2" fmla="*/ 1520779 h 5590776"/>
                    <a:gd name="connsiteX3" fmla="*/ 325694 w 1598119"/>
                    <a:gd name="connsiteY3" fmla="*/ 1844629 h 5590776"/>
                    <a:gd name="connsiteX4" fmla="*/ 182819 w 1598119"/>
                    <a:gd name="connsiteY4" fmla="*/ 2085135 h 5590776"/>
                    <a:gd name="connsiteX5" fmla="*/ 4226 w 1598119"/>
                    <a:gd name="connsiteY5" fmla="*/ 2518522 h 5590776"/>
                    <a:gd name="connsiteX6" fmla="*/ 372458 w 1598119"/>
                    <a:gd name="connsiteY6" fmla="*/ 3015605 h 5590776"/>
                    <a:gd name="connsiteX7" fmla="*/ 278069 w 1598119"/>
                    <a:gd name="connsiteY7" fmla="*/ 3673429 h 5590776"/>
                    <a:gd name="connsiteX8" fmla="*/ 366175 w 1598119"/>
                    <a:gd name="connsiteY8" fmla="*/ 3968704 h 5590776"/>
                    <a:gd name="connsiteX9" fmla="*/ 363794 w 1598119"/>
                    <a:gd name="connsiteY9" fmla="*/ 4494960 h 5590776"/>
                    <a:gd name="connsiteX10" fmla="*/ 344744 w 1598119"/>
                    <a:gd name="connsiteY10" fmla="*/ 4966448 h 5590776"/>
                    <a:gd name="connsiteX11" fmla="*/ 344744 w 1598119"/>
                    <a:gd name="connsiteY11" fmla="*/ 5206954 h 5590776"/>
                    <a:gd name="connsiteX12" fmla="*/ 249494 w 1598119"/>
                    <a:gd name="connsiteY12" fmla="*/ 5297441 h 5590776"/>
                    <a:gd name="connsiteX13" fmla="*/ 116144 w 1598119"/>
                    <a:gd name="connsiteY13" fmla="*/ 5445079 h 5590776"/>
                    <a:gd name="connsiteX14" fmla="*/ 354269 w 1598119"/>
                    <a:gd name="connsiteY14" fmla="*/ 5540329 h 5590776"/>
                    <a:gd name="connsiteX15" fmla="*/ 754319 w 1598119"/>
                    <a:gd name="connsiteY15" fmla="*/ 5587954 h 5590776"/>
                    <a:gd name="connsiteX16" fmla="*/ 1068644 w 1598119"/>
                    <a:gd name="connsiteY16" fmla="*/ 5568904 h 5590776"/>
                    <a:gd name="connsiteX17" fmla="*/ 1411544 w 1598119"/>
                    <a:gd name="connsiteY17" fmla="*/ 5435554 h 5590776"/>
                    <a:gd name="connsiteX18" fmla="*/ 1337726 w 1598119"/>
                    <a:gd name="connsiteY18" fmla="*/ 5328397 h 5590776"/>
                    <a:gd name="connsiteX19" fmla="*/ 1228188 w 1598119"/>
                    <a:gd name="connsiteY19" fmla="*/ 5230767 h 5590776"/>
                    <a:gd name="connsiteX20" fmla="*/ 1221044 w 1598119"/>
                    <a:gd name="connsiteY20" fmla="*/ 4873579 h 5590776"/>
                    <a:gd name="connsiteX21" fmla="*/ 1211519 w 1598119"/>
                    <a:gd name="connsiteY21" fmla="*/ 3902029 h 5590776"/>
                    <a:gd name="connsiteX22" fmla="*/ 1232090 w 1598119"/>
                    <a:gd name="connsiteY22" fmla="*/ 3268750 h 5590776"/>
                    <a:gd name="connsiteX23" fmla="*/ 1206611 w 1598119"/>
                    <a:gd name="connsiteY23" fmla="*/ 2729577 h 5590776"/>
                    <a:gd name="connsiteX24" fmla="*/ 1415868 w 1598119"/>
                    <a:gd name="connsiteY24" fmla="*/ 2310068 h 5590776"/>
                    <a:gd name="connsiteX25" fmla="*/ 1595733 w 1598119"/>
                    <a:gd name="connsiteY25" fmla="*/ 1732432 h 5590776"/>
                    <a:gd name="connsiteX26" fmla="*/ 1494231 w 1598119"/>
                    <a:gd name="connsiteY26" fmla="*/ 1059708 h 5590776"/>
                    <a:gd name="connsiteX27" fmla="*/ 1258243 w 1598119"/>
                    <a:gd name="connsiteY27" fmla="*/ 576780 h 5590776"/>
                    <a:gd name="connsiteX28" fmla="*/ 1249619 w 1598119"/>
                    <a:gd name="connsiteY28" fmla="*/ 196804 h 5590776"/>
                    <a:gd name="connsiteX29" fmla="*/ 1232950 w 1598119"/>
                    <a:gd name="connsiteY29" fmla="*/ 8686 h 5590776"/>
                    <a:gd name="connsiteX30" fmla="*/ 1130557 w 1598119"/>
                    <a:gd name="connsiteY30" fmla="*/ 34879 h 5590776"/>
                    <a:gd name="connsiteX31" fmla="*/ 778131 w 1598119"/>
                    <a:gd name="connsiteY31" fmla="*/ 65835 h 5590776"/>
                    <a:gd name="connsiteX32" fmla="*/ 425707 w 1598119"/>
                    <a:gd name="connsiteY32" fmla="*/ 18210 h 5590776"/>
                    <a:gd name="connsiteX33" fmla="*/ 339982 w 1598119"/>
                    <a:gd name="connsiteY33" fmla="*/ 82504 h 5590776"/>
                    <a:gd name="connsiteX0" fmla="*/ 339982 w 1598119"/>
                    <a:gd name="connsiteY0" fmla="*/ 82504 h 5590776"/>
                    <a:gd name="connsiteX1" fmla="*/ 344744 w 1598119"/>
                    <a:gd name="connsiteY1" fmla="*/ 806404 h 5590776"/>
                    <a:gd name="connsiteX2" fmla="*/ 335219 w 1598119"/>
                    <a:gd name="connsiteY2" fmla="*/ 1520779 h 5590776"/>
                    <a:gd name="connsiteX3" fmla="*/ 325694 w 1598119"/>
                    <a:gd name="connsiteY3" fmla="*/ 1844629 h 5590776"/>
                    <a:gd name="connsiteX4" fmla="*/ 182819 w 1598119"/>
                    <a:gd name="connsiteY4" fmla="*/ 2085135 h 5590776"/>
                    <a:gd name="connsiteX5" fmla="*/ 4226 w 1598119"/>
                    <a:gd name="connsiteY5" fmla="*/ 2518522 h 5590776"/>
                    <a:gd name="connsiteX6" fmla="*/ 372458 w 1598119"/>
                    <a:gd name="connsiteY6" fmla="*/ 3015605 h 5590776"/>
                    <a:gd name="connsiteX7" fmla="*/ 367826 w 1598119"/>
                    <a:gd name="connsiteY7" fmla="*/ 3639770 h 5590776"/>
                    <a:gd name="connsiteX8" fmla="*/ 366175 w 1598119"/>
                    <a:gd name="connsiteY8" fmla="*/ 3968704 h 5590776"/>
                    <a:gd name="connsiteX9" fmla="*/ 363794 w 1598119"/>
                    <a:gd name="connsiteY9" fmla="*/ 4494960 h 5590776"/>
                    <a:gd name="connsiteX10" fmla="*/ 344744 w 1598119"/>
                    <a:gd name="connsiteY10" fmla="*/ 4966448 h 5590776"/>
                    <a:gd name="connsiteX11" fmla="*/ 344744 w 1598119"/>
                    <a:gd name="connsiteY11" fmla="*/ 5206954 h 5590776"/>
                    <a:gd name="connsiteX12" fmla="*/ 249494 w 1598119"/>
                    <a:gd name="connsiteY12" fmla="*/ 5297441 h 5590776"/>
                    <a:gd name="connsiteX13" fmla="*/ 116144 w 1598119"/>
                    <a:gd name="connsiteY13" fmla="*/ 5445079 h 5590776"/>
                    <a:gd name="connsiteX14" fmla="*/ 354269 w 1598119"/>
                    <a:gd name="connsiteY14" fmla="*/ 5540329 h 5590776"/>
                    <a:gd name="connsiteX15" fmla="*/ 754319 w 1598119"/>
                    <a:gd name="connsiteY15" fmla="*/ 5587954 h 5590776"/>
                    <a:gd name="connsiteX16" fmla="*/ 1068644 w 1598119"/>
                    <a:gd name="connsiteY16" fmla="*/ 5568904 h 5590776"/>
                    <a:gd name="connsiteX17" fmla="*/ 1411544 w 1598119"/>
                    <a:gd name="connsiteY17" fmla="*/ 5435554 h 5590776"/>
                    <a:gd name="connsiteX18" fmla="*/ 1337726 w 1598119"/>
                    <a:gd name="connsiteY18" fmla="*/ 5328397 h 5590776"/>
                    <a:gd name="connsiteX19" fmla="*/ 1228188 w 1598119"/>
                    <a:gd name="connsiteY19" fmla="*/ 5230767 h 5590776"/>
                    <a:gd name="connsiteX20" fmla="*/ 1221044 w 1598119"/>
                    <a:gd name="connsiteY20" fmla="*/ 4873579 h 5590776"/>
                    <a:gd name="connsiteX21" fmla="*/ 1211519 w 1598119"/>
                    <a:gd name="connsiteY21" fmla="*/ 3902029 h 5590776"/>
                    <a:gd name="connsiteX22" fmla="*/ 1232090 w 1598119"/>
                    <a:gd name="connsiteY22" fmla="*/ 3268750 h 5590776"/>
                    <a:gd name="connsiteX23" fmla="*/ 1206611 w 1598119"/>
                    <a:gd name="connsiteY23" fmla="*/ 2729577 h 5590776"/>
                    <a:gd name="connsiteX24" fmla="*/ 1415868 w 1598119"/>
                    <a:gd name="connsiteY24" fmla="*/ 2310068 h 5590776"/>
                    <a:gd name="connsiteX25" fmla="*/ 1595733 w 1598119"/>
                    <a:gd name="connsiteY25" fmla="*/ 1732432 h 5590776"/>
                    <a:gd name="connsiteX26" fmla="*/ 1494231 w 1598119"/>
                    <a:gd name="connsiteY26" fmla="*/ 1059708 h 5590776"/>
                    <a:gd name="connsiteX27" fmla="*/ 1258243 w 1598119"/>
                    <a:gd name="connsiteY27" fmla="*/ 576780 h 5590776"/>
                    <a:gd name="connsiteX28" fmla="*/ 1249619 w 1598119"/>
                    <a:gd name="connsiteY28" fmla="*/ 196804 h 5590776"/>
                    <a:gd name="connsiteX29" fmla="*/ 1232950 w 1598119"/>
                    <a:gd name="connsiteY29" fmla="*/ 8686 h 5590776"/>
                    <a:gd name="connsiteX30" fmla="*/ 1130557 w 1598119"/>
                    <a:gd name="connsiteY30" fmla="*/ 34879 h 5590776"/>
                    <a:gd name="connsiteX31" fmla="*/ 778131 w 1598119"/>
                    <a:gd name="connsiteY31" fmla="*/ 65835 h 5590776"/>
                    <a:gd name="connsiteX32" fmla="*/ 425707 w 1598119"/>
                    <a:gd name="connsiteY32" fmla="*/ 18210 h 5590776"/>
                    <a:gd name="connsiteX33" fmla="*/ 339982 w 1598119"/>
                    <a:gd name="connsiteY33"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8500 w 1483800"/>
                    <a:gd name="connsiteY4" fmla="*/ 2085135 h 5590776"/>
                    <a:gd name="connsiteX5" fmla="*/ 114300 w 1483800"/>
                    <a:gd name="connsiteY5" fmla="*/ 2496083 h 5590776"/>
                    <a:gd name="connsiteX6" fmla="*/ 258139 w 1483800"/>
                    <a:gd name="connsiteY6" fmla="*/ 3015605 h 5590776"/>
                    <a:gd name="connsiteX7" fmla="*/ 253507 w 1483800"/>
                    <a:gd name="connsiteY7" fmla="*/ 3639770 h 5590776"/>
                    <a:gd name="connsiteX8" fmla="*/ 251856 w 1483800"/>
                    <a:gd name="connsiteY8" fmla="*/ 3968704 h 5590776"/>
                    <a:gd name="connsiteX9" fmla="*/ 249475 w 1483800"/>
                    <a:gd name="connsiteY9" fmla="*/ 4494960 h 5590776"/>
                    <a:gd name="connsiteX10" fmla="*/ 230425 w 1483800"/>
                    <a:gd name="connsiteY10" fmla="*/ 4966448 h 5590776"/>
                    <a:gd name="connsiteX11" fmla="*/ 230425 w 1483800"/>
                    <a:gd name="connsiteY11" fmla="*/ 5206954 h 5590776"/>
                    <a:gd name="connsiteX12" fmla="*/ 135175 w 1483800"/>
                    <a:gd name="connsiteY12" fmla="*/ 5297441 h 5590776"/>
                    <a:gd name="connsiteX13" fmla="*/ 1825 w 1483800"/>
                    <a:gd name="connsiteY13" fmla="*/ 5445079 h 5590776"/>
                    <a:gd name="connsiteX14" fmla="*/ 239950 w 1483800"/>
                    <a:gd name="connsiteY14" fmla="*/ 5540329 h 5590776"/>
                    <a:gd name="connsiteX15" fmla="*/ 640000 w 1483800"/>
                    <a:gd name="connsiteY15" fmla="*/ 5587954 h 5590776"/>
                    <a:gd name="connsiteX16" fmla="*/ 954325 w 1483800"/>
                    <a:gd name="connsiteY16" fmla="*/ 5568904 h 5590776"/>
                    <a:gd name="connsiteX17" fmla="*/ 1297225 w 1483800"/>
                    <a:gd name="connsiteY17" fmla="*/ 5435554 h 5590776"/>
                    <a:gd name="connsiteX18" fmla="*/ 1223407 w 1483800"/>
                    <a:gd name="connsiteY18" fmla="*/ 5328397 h 5590776"/>
                    <a:gd name="connsiteX19" fmla="*/ 1113869 w 1483800"/>
                    <a:gd name="connsiteY19" fmla="*/ 5230767 h 5590776"/>
                    <a:gd name="connsiteX20" fmla="*/ 1106725 w 1483800"/>
                    <a:gd name="connsiteY20" fmla="*/ 4873579 h 5590776"/>
                    <a:gd name="connsiteX21" fmla="*/ 1097200 w 1483800"/>
                    <a:gd name="connsiteY21" fmla="*/ 3902029 h 5590776"/>
                    <a:gd name="connsiteX22" fmla="*/ 1117771 w 1483800"/>
                    <a:gd name="connsiteY22" fmla="*/ 3268750 h 5590776"/>
                    <a:gd name="connsiteX23" fmla="*/ 1092292 w 1483800"/>
                    <a:gd name="connsiteY23" fmla="*/ 2729577 h 5590776"/>
                    <a:gd name="connsiteX24" fmla="*/ 1301549 w 1483800"/>
                    <a:gd name="connsiteY24" fmla="*/ 2310068 h 5590776"/>
                    <a:gd name="connsiteX25" fmla="*/ 1481414 w 1483800"/>
                    <a:gd name="connsiteY25" fmla="*/ 1732432 h 5590776"/>
                    <a:gd name="connsiteX26" fmla="*/ 1379912 w 1483800"/>
                    <a:gd name="connsiteY26" fmla="*/ 1059708 h 5590776"/>
                    <a:gd name="connsiteX27" fmla="*/ 1143924 w 1483800"/>
                    <a:gd name="connsiteY27" fmla="*/ 576780 h 5590776"/>
                    <a:gd name="connsiteX28" fmla="*/ 1135300 w 1483800"/>
                    <a:gd name="connsiteY28" fmla="*/ 196804 h 5590776"/>
                    <a:gd name="connsiteX29" fmla="*/ 1118631 w 1483800"/>
                    <a:gd name="connsiteY29" fmla="*/ 8686 h 5590776"/>
                    <a:gd name="connsiteX30" fmla="*/ 1016238 w 1483800"/>
                    <a:gd name="connsiteY30" fmla="*/ 34879 h 5590776"/>
                    <a:gd name="connsiteX31" fmla="*/ 663812 w 1483800"/>
                    <a:gd name="connsiteY31" fmla="*/ 65835 h 5590776"/>
                    <a:gd name="connsiteX32" fmla="*/ 311388 w 1483800"/>
                    <a:gd name="connsiteY32" fmla="*/ 18210 h 5590776"/>
                    <a:gd name="connsiteX33" fmla="*/ 225663 w 1483800"/>
                    <a:gd name="connsiteY33"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8500 w 1483800"/>
                    <a:gd name="connsiteY4" fmla="*/ 2085135 h 5590776"/>
                    <a:gd name="connsiteX5" fmla="*/ 114300 w 1483800"/>
                    <a:gd name="connsiteY5" fmla="*/ 2496083 h 5590776"/>
                    <a:gd name="connsiteX6" fmla="*/ 251963 w 1483800"/>
                    <a:gd name="connsiteY6" fmla="*/ 2674851 h 5590776"/>
                    <a:gd name="connsiteX7" fmla="*/ 258139 w 1483800"/>
                    <a:gd name="connsiteY7" fmla="*/ 3015605 h 5590776"/>
                    <a:gd name="connsiteX8" fmla="*/ 253507 w 1483800"/>
                    <a:gd name="connsiteY8" fmla="*/ 3639770 h 5590776"/>
                    <a:gd name="connsiteX9" fmla="*/ 251856 w 1483800"/>
                    <a:gd name="connsiteY9" fmla="*/ 3968704 h 5590776"/>
                    <a:gd name="connsiteX10" fmla="*/ 249475 w 1483800"/>
                    <a:gd name="connsiteY10" fmla="*/ 4494960 h 5590776"/>
                    <a:gd name="connsiteX11" fmla="*/ 230425 w 1483800"/>
                    <a:gd name="connsiteY11" fmla="*/ 4966448 h 5590776"/>
                    <a:gd name="connsiteX12" fmla="*/ 230425 w 1483800"/>
                    <a:gd name="connsiteY12" fmla="*/ 5206954 h 5590776"/>
                    <a:gd name="connsiteX13" fmla="*/ 135175 w 1483800"/>
                    <a:gd name="connsiteY13" fmla="*/ 5297441 h 5590776"/>
                    <a:gd name="connsiteX14" fmla="*/ 1825 w 1483800"/>
                    <a:gd name="connsiteY14" fmla="*/ 5445079 h 5590776"/>
                    <a:gd name="connsiteX15" fmla="*/ 239950 w 1483800"/>
                    <a:gd name="connsiteY15" fmla="*/ 5540329 h 5590776"/>
                    <a:gd name="connsiteX16" fmla="*/ 640000 w 1483800"/>
                    <a:gd name="connsiteY16" fmla="*/ 5587954 h 5590776"/>
                    <a:gd name="connsiteX17" fmla="*/ 954325 w 1483800"/>
                    <a:gd name="connsiteY17" fmla="*/ 5568904 h 5590776"/>
                    <a:gd name="connsiteX18" fmla="*/ 1297225 w 1483800"/>
                    <a:gd name="connsiteY18" fmla="*/ 5435554 h 5590776"/>
                    <a:gd name="connsiteX19" fmla="*/ 1223407 w 1483800"/>
                    <a:gd name="connsiteY19" fmla="*/ 5328397 h 5590776"/>
                    <a:gd name="connsiteX20" fmla="*/ 1113869 w 1483800"/>
                    <a:gd name="connsiteY20" fmla="*/ 5230767 h 5590776"/>
                    <a:gd name="connsiteX21" fmla="*/ 1106725 w 1483800"/>
                    <a:gd name="connsiteY21" fmla="*/ 4873579 h 5590776"/>
                    <a:gd name="connsiteX22" fmla="*/ 1097200 w 1483800"/>
                    <a:gd name="connsiteY22" fmla="*/ 3902029 h 5590776"/>
                    <a:gd name="connsiteX23" fmla="*/ 1117771 w 1483800"/>
                    <a:gd name="connsiteY23" fmla="*/ 3268750 h 5590776"/>
                    <a:gd name="connsiteX24" fmla="*/ 1092292 w 1483800"/>
                    <a:gd name="connsiteY24" fmla="*/ 2729577 h 5590776"/>
                    <a:gd name="connsiteX25" fmla="*/ 1301549 w 1483800"/>
                    <a:gd name="connsiteY25" fmla="*/ 2310068 h 5590776"/>
                    <a:gd name="connsiteX26" fmla="*/ 1481414 w 1483800"/>
                    <a:gd name="connsiteY26" fmla="*/ 1732432 h 5590776"/>
                    <a:gd name="connsiteX27" fmla="*/ 1379912 w 1483800"/>
                    <a:gd name="connsiteY27" fmla="*/ 1059708 h 5590776"/>
                    <a:gd name="connsiteX28" fmla="*/ 1143924 w 1483800"/>
                    <a:gd name="connsiteY28" fmla="*/ 576780 h 5590776"/>
                    <a:gd name="connsiteX29" fmla="*/ 1135300 w 1483800"/>
                    <a:gd name="connsiteY29" fmla="*/ 196804 h 5590776"/>
                    <a:gd name="connsiteX30" fmla="*/ 1118631 w 1483800"/>
                    <a:gd name="connsiteY30" fmla="*/ 8686 h 5590776"/>
                    <a:gd name="connsiteX31" fmla="*/ 1016238 w 1483800"/>
                    <a:gd name="connsiteY31" fmla="*/ 34879 h 5590776"/>
                    <a:gd name="connsiteX32" fmla="*/ 663812 w 1483800"/>
                    <a:gd name="connsiteY32" fmla="*/ 65835 h 5590776"/>
                    <a:gd name="connsiteX33" fmla="*/ 311388 w 1483800"/>
                    <a:gd name="connsiteY33" fmla="*/ 18210 h 5590776"/>
                    <a:gd name="connsiteX34" fmla="*/ 225663 w 1483800"/>
                    <a:gd name="connsiteY34"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8500 w 1483800"/>
                    <a:gd name="connsiteY4" fmla="*/ 2085135 h 5590776"/>
                    <a:gd name="connsiteX5" fmla="*/ 159178 w 1483800"/>
                    <a:gd name="connsiteY5" fmla="*/ 2434375 h 5590776"/>
                    <a:gd name="connsiteX6" fmla="*/ 251963 w 1483800"/>
                    <a:gd name="connsiteY6" fmla="*/ 2674851 h 5590776"/>
                    <a:gd name="connsiteX7" fmla="*/ 258139 w 1483800"/>
                    <a:gd name="connsiteY7" fmla="*/ 3015605 h 5590776"/>
                    <a:gd name="connsiteX8" fmla="*/ 253507 w 1483800"/>
                    <a:gd name="connsiteY8" fmla="*/ 3639770 h 5590776"/>
                    <a:gd name="connsiteX9" fmla="*/ 251856 w 1483800"/>
                    <a:gd name="connsiteY9" fmla="*/ 3968704 h 5590776"/>
                    <a:gd name="connsiteX10" fmla="*/ 249475 w 1483800"/>
                    <a:gd name="connsiteY10" fmla="*/ 4494960 h 5590776"/>
                    <a:gd name="connsiteX11" fmla="*/ 230425 w 1483800"/>
                    <a:gd name="connsiteY11" fmla="*/ 4966448 h 5590776"/>
                    <a:gd name="connsiteX12" fmla="*/ 230425 w 1483800"/>
                    <a:gd name="connsiteY12" fmla="*/ 5206954 h 5590776"/>
                    <a:gd name="connsiteX13" fmla="*/ 135175 w 1483800"/>
                    <a:gd name="connsiteY13" fmla="*/ 5297441 h 5590776"/>
                    <a:gd name="connsiteX14" fmla="*/ 1825 w 1483800"/>
                    <a:gd name="connsiteY14" fmla="*/ 5445079 h 5590776"/>
                    <a:gd name="connsiteX15" fmla="*/ 239950 w 1483800"/>
                    <a:gd name="connsiteY15" fmla="*/ 5540329 h 5590776"/>
                    <a:gd name="connsiteX16" fmla="*/ 640000 w 1483800"/>
                    <a:gd name="connsiteY16" fmla="*/ 5587954 h 5590776"/>
                    <a:gd name="connsiteX17" fmla="*/ 954325 w 1483800"/>
                    <a:gd name="connsiteY17" fmla="*/ 5568904 h 5590776"/>
                    <a:gd name="connsiteX18" fmla="*/ 1297225 w 1483800"/>
                    <a:gd name="connsiteY18" fmla="*/ 5435554 h 5590776"/>
                    <a:gd name="connsiteX19" fmla="*/ 1223407 w 1483800"/>
                    <a:gd name="connsiteY19" fmla="*/ 5328397 h 5590776"/>
                    <a:gd name="connsiteX20" fmla="*/ 1113869 w 1483800"/>
                    <a:gd name="connsiteY20" fmla="*/ 5230767 h 5590776"/>
                    <a:gd name="connsiteX21" fmla="*/ 1106725 w 1483800"/>
                    <a:gd name="connsiteY21" fmla="*/ 4873579 h 5590776"/>
                    <a:gd name="connsiteX22" fmla="*/ 1097200 w 1483800"/>
                    <a:gd name="connsiteY22" fmla="*/ 3902029 h 5590776"/>
                    <a:gd name="connsiteX23" fmla="*/ 1117771 w 1483800"/>
                    <a:gd name="connsiteY23" fmla="*/ 3268750 h 5590776"/>
                    <a:gd name="connsiteX24" fmla="*/ 1092292 w 1483800"/>
                    <a:gd name="connsiteY24" fmla="*/ 2729577 h 5590776"/>
                    <a:gd name="connsiteX25" fmla="*/ 1301549 w 1483800"/>
                    <a:gd name="connsiteY25" fmla="*/ 2310068 h 5590776"/>
                    <a:gd name="connsiteX26" fmla="*/ 1481414 w 1483800"/>
                    <a:gd name="connsiteY26" fmla="*/ 1732432 h 5590776"/>
                    <a:gd name="connsiteX27" fmla="*/ 1379912 w 1483800"/>
                    <a:gd name="connsiteY27" fmla="*/ 1059708 h 5590776"/>
                    <a:gd name="connsiteX28" fmla="*/ 1143924 w 1483800"/>
                    <a:gd name="connsiteY28" fmla="*/ 576780 h 5590776"/>
                    <a:gd name="connsiteX29" fmla="*/ 1135300 w 1483800"/>
                    <a:gd name="connsiteY29" fmla="*/ 196804 h 5590776"/>
                    <a:gd name="connsiteX30" fmla="*/ 1118631 w 1483800"/>
                    <a:gd name="connsiteY30" fmla="*/ 8686 h 5590776"/>
                    <a:gd name="connsiteX31" fmla="*/ 1016238 w 1483800"/>
                    <a:gd name="connsiteY31" fmla="*/ 34879 h 5590776"/>
                    <a:gd name="connsiteX32" fmla="*/ 663812 w 1483800"/>
                    <a:gd name="connsiteY32" fmla="*/ 65835 h 5590776"/>
                    <a:gd name="connsiteX33" fmla="*/ 311388 w 1483800"/>
                    <a:gd name="connsiteY33" fmla="*/ 18210 h 5590776"/>
                    <a:gd name="connsiteX34" fmla="*/ 225663 w 1483800"/>
                    <a:gd name="connsiteY34"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792 w 1483800"/>
                    <a:gd name="connsiteY4" fmla="*/ 2107574 h 5590776"/>
                    <a:gd name="connsiteX5" fmla="*/ 159178 w 1483800"/>
                    <a:gd name="connsiteY5" fmla="*/ 2434375 h 5590776"/>
                    <a:gd name="connsiteX6" fmla="*/ 251963 w 1483800"/>
                    <a:gd name="connsiteY6" fmla="*/ 2674851 h 5590776"/>
                    <a:gd name="connsiteX7" fmla="*/ 258139 w 1483800"/>
                    <a:gd name="connsiteY7" fmla="*/ 3015605 h 5590776"/>
                    <a:gd name="connsiteX8" fmla="*/ 253507 w 1483800"/>
                    <a:gd name="connsiteY8" fmla="*/ 3639770 h 5590776"/>
                    <a:gd name="connsiteX9" fmla="*/ 251856 w 1483800"/>
                    <a:gd name="connsiteY9" fmla="*/ 3968704 h 5590776"/>
                    <a:gd name="connsiteX10" fmla="*/ 249475 w 1483800"/>
                    <a:gd name="connsiteY10" fmla="*/ 4494960 h 5590776"/>
                    <a:gd name="connsiteX11" fmla="*/ 230425 w 1483800"/>
                    <a:gd name="connsiteY11" fmla="*/ 4966448 h 5590776"/>
                    <a:gd name="connsiteX12" fmla="*/ 230425 w 1483800"/>
                    <a:gd name="connsiteY12" fmla="*/ 5206954 h 5590776"/>
                    <a:gd name="connsiteX13" fmla="*/ 135175 w 1483800"/>
                    <a:gd name="connsiteY13" fmla="*/ 5297441 h 5590776"/>
                    <a:gd name="connsiteX14" fmla="*/ 1825 w 1483800"/>
                    <a:gd name="connsiteY14" fmla="*/ 5445079 h 5590776"/>
                    <a:gd name="connsiteX15" fmla="*/ 239950 w 1483800"/>
                    <a:gd name="connsiteY15" fmla="*/ 5540329 h 5590776"/>
                    <a:gd name="connsiteX16" fmla="*/ 640000 w 1483800"/>
                    <a:gd name="connsiteY16" fmla="*/ 5587954 h 5590776"/>
                    <a:gd name="connsiteX17" fmla="*/ 954325 w 1483800"/>
                    <a:gd name="connsiteY17" fmla="*/ 5568904 h 5590776"/>
                    <a:gd name="connsiteX18" fmla="*/ 1297225 w 1483800"/>
                    <a:gd name="connsiteY18" fmla="*/ 5435554 h 5590776"/>
                    <a:gd name="connsiteX19" fmla="*/ 1223407 w 1483800"/>
                    <a:gd name="connsiteY19" fmla="*/ 5328397 h 5590776"/>
                    <a:gd name="connsiteX20" fmla="*/ 1113869 w 1483800"/>
                    <a:gd name="connsiteY20" fmla="*/ 5230767 h 5590776"/>
                    <a:gd name="connsiteX21" fmla="*/ 1106725 w 1483800"/>
                    <a:gd name="connsiteY21" fmla="*/ 4873579 h 5590776"/>
                    <a:gd name="connsiteX22" fmla="*/ 1097200 w 1483800"/>
                    <a:gd name="connsiteY22" fmla="*/ 3902029 h 5590776"/>
                    <a:gd name="connsiteX23" fmla="*/ 1117771 w 1483800"/>
                    <a:gd name="connsiteY23" fmla="*/ 3268750 h 5590776"/>
                    <a:gd name="connsiteX24" fmla="*/ 1092292 w 1483800"/>
                    <a:gd name="connsiteY24" fmla="*/ 2729577 h 5590776"/>
                    <a:gd name="connsiteX25" fmla="*/ 1301549 w 1483800"/>
                    <a:gd name="connsiteY25" fmla="*/ 2310068 h 5590776"/>
                    <a:gd name="connsiteX26" fmla="*/ 1481414 w 1483800"/>
                    <a:gd name="connsiteY26" fmla="*/ 1732432 h 5590776"/>
                    <a:gd name="connsiteX27" fmla="*/ 1379912 w 1483800"/>
                    <a:gd name="connsiteY27" fmla="*/ 1059708 h 5590776"/>
                    <a:gd name="connsiteX28" fmla="*/ 1143924 w 1483800"/>
                    <a:gd name="connsiteY28" fmla="*/ 576780 h 5590776"/>
                    <a:gd name="connsiteX29" fmla="*/ 1135300 w 1483800"/>
                    <a:gd name="connsiteY29" fmla="*/ 196804 h 5590776"/>
                    <a:gd name="connsiteX30" fmla="*/ 1118631 w 1483800"/>
                    <a:gd name="connsiteY30" fmla="*/ 8686 h 5590776"/>
                    <a:gd name="connsiteX31" fmla="*/ 1016238 w 1483800"/>
                    <a:gd name="connsiteY31" fmla="*/ 34879 h 5590776"/>
                    <a:gd name="connsiteX32" fmla="*/ 663812 w 1483800"/>
                    <a:gd name="connsiteY32" fmla="*/ 65835 h 5590776"/>
                    <a:gd name="connsiteX33" fmla="*/ 311388 w 1483800"/>
                    <a:gd name="connsiteY33" fmla="*/ 18210 h 5590776"/>
                    <a:gd name="connsiteX34" fmla="*/ 225663 w 1483800"/>
                    <a:gd name="connsiteY34" fmla="*/ 82504 h 5590776"/>
                    <a:gd name="connsiteX0" fmla="*/ 325256 w 1583393"/>
                    <a:gd name="connsiteY0" fmla="*/ 82504 h 5590776"/>
                    <a:gd name="connsiteX1" fmla="*/ 330018 w 1583393"/>
                    <a:gd name="connsiteY1" fmla="*/ 806404 h 5590776"/>
                    <a:gd name="connsiteX2" fmla="*/ 320493 w 1583393"/>
                    <a:gd name="connsiteY2" fmla="*/ 1520779 h 5590776"/>
                    <a:gd name="connsiteX3" fmla="*/ 8038 w 1583393"/>
                    <a:gd name="connsiteY3" fmla="*/ 1653896 h 5590776"/>
                    <a:gd name="connsiteX4" fmla="*/ 106385 w 1583393"/>
                    <a:gd name="connsiteY4" fmla="*/ 2107574 h 5590776"/>
                    <a:gd name="connsiteX5" fmla="*/ 258771 w 1583393"/>
                    <a:gd name="connsiteY5" fmla="*/ 2434375 h 5590776"/>
                    <a:gd name="connsiteX6" fmla="*/ 351556 w 1583393"/>
                    <a:gd name="connsiteY6" fmla="*/ 2674851 h 5590776"/>
                    <a:gd name="connsiteX7" fmla="*/ 357732 w 1583393"/>
                    <a:gd name="connsiteY7" fmla="*/ 3015605 h 5590776"/>
                    <a:gd name="connsiteX8" fmla="*/ 353100 w 1583393"/>
                    <a:gd name="connsiteY8" fmla="*/ 3639770 h 5590776"/>
                    <a:gd name="connsiteX9" fmla="*/ 351449 w 1583393"/>
                    <a:gd name="connsiteY9" fmla="*/ 3968704 h 5590776"/>
                    <a:gd name="connsiteX10" fmla="*/ 349068 w 1583393"/>
                    <a:gd name="connsiteY10" fmla="*/ 4494960 h 5590776"/>
                    <a:gd name="connsiteX11" fmla="*/ 330018 w 1583393"/>
                    <a:gd name="connsiteY11" fmla="*/ 4966448 h 5590776"/>
                    <a:gd name="connsiteX12" fmla="*/ 330018 w 1583393"/>
                    <a:gd name="connsiteY12" fmla="*/ 5206954 h 5590776"/>
                    <a:gd name="connsiteX13" fmla="*/ 234768 w 1583393"/>
                    <a:gd name="connsiteY13" fmla="*/ 5297441 h 5590776"/>
                    <a:gd name="connsiteX14" fmla="*/ 101418 w 1583393"/>
                    <a:gd name="connsiteY14" fmla="*/ 5445079 h 5590776"/>
                    <a:gd name="connsiteX15" fmla="*/ 339543 w 1583393"/>
                    <a:gd name="connsiteY15" fmla="*/ 5540329 h 5590776"/>
                    <a:gd name="connsiteX16" fmla="*/ 739593 w 1583393"/>
                    <a:gd name="connsiteY16" fmla="*/ 5587954 h 5590776"/>
                    <a:gd name="connsiteX17" fmla="*/ 1053918 w 1583393"/>
                    <a:gd name="connsiteY17" fmla="*/ 5568904 h 5590776"/>
                    <a:gd name="connsiteX18" fmla="*/ 1396818 w 1583393"/>
                    <a:gd name="connsiteY18" fmla="*/ 5435554 h 5590776"/>
                    <a:gd name="connsiteX19" fmla="*/ 1323000 w 1583393"/>
                    <a:gd name="connsiteY19" fmla="*/ 5328397 h 5590776"/>
                    <a:gd name="connsiteX20" fmla="*/ 1213462 w 1583393"/>
                    <a:gd name="connsiteY20" fmla="*/ 5230767 h 5590776"/>
                    <a:gd name="connsiteX21" fmla="*/ 1206318 w 1583393"/>
                    <a:gd name="connsiteY21" fmla="*/ 4873579 h 5590776"/>
                    <a:gd name="connsiteX22" fmla="*/ 1196793 w 1583393"/>
                    <a:gd name="connsiteY22" fmla="*/ 3902029 h 5590776"/>
                    <a:gd name="connsiteX23" fmla="*/ 1217364 w 1583393"/>
                    <a:gd name="connsiteY23" fmla="*/ 3268750 h 5590776"/>
                    <a:gd name="connsiteX24" fmla="*/ 1191885 w 1583393"/>
                    <a:gd name="connsiteY24" fmla="*/ 2729577 h 5590776"/>
                    <a:gd name="connsiteX25" fmla="*/ 1401142 w 1583393"/>
                    <a:gd name="connsiteY25" fmla="*/ 2310068 h 5590776"/>
                    <a:gd name="connsiteX26" fmla="*/ 1581007 w 1583393"/>
                    <a:gd name="connsiteY26" fmla="*/ 1732432 h 5590776"/>
                    <a:gd name="connsiteX27" fmla="*/ 1479505 w 1583393"/>
                    <a:gd name="connsiteY27" fmla="*/ 1059708 h 5590776"/>
                    <a:gd name="connsiteX28" fmla="*/ 1243517 w 1583393"/>
                    <a:gd name="connsiteY28" fmla="*/ 576780 h 5590776"/>
                    <a:gd name="connsiteX29" fmla="*/ 1234893 w 1583393"/>
                    <a:gd name="connsiteY29" fmla="*/ 196804 h 5590776"/>
                    <a:gd name="connsiteX30" fmla="*/ 1218224 w 1583393"/>
                    <a:gd name="connsiteY30" fmla="*/ 8686 h 5590776"/>
                    <a:gd name="connsiteX31" fmla="*/ 1115831 w 1583393"/>
                    <a:gd name="connsiteY31" fmla="*/ 34879 h 5590776"/>
                    <a:gd name="connsiteX32" fmla="*/ 763405 w 1583393"/>
                    <a:gd name="connsiteY32" fmla="*/ 65835 h 5590776"/>
                    <a:gd name="connsiteX33" fmla="*/ 410981 w 1583393"/>
                    <a:gd name="connsiteY33" fmla="*/ 18210 h 5590776"/>
                    <a:gd name="connsiteX34" fmla="*/ 325256 w 1583393"/>
                    <a:gd name="connsiteY34" fmla="*/ 82504 h 5590776"/>
                    <a:gd name="connsiteX0" fmla="*/ 335097 w 1593234"/>
                    <a:gd name="connsiteY0" fmla="*/ 82504 h 5590776"/>
                    <a:gd name="connsiteX1" fmla="*/ 339859 w 1593234"/>
                    <a:gd name="connsiteY1" fmla="*/ 806404 h 5590776"/>
                    <a:gd name="connsiteX2" fmla="*/ 33014 w 1593234"/>
                    <a:gd name="connsiteY2" fmla="*/ 1212239 h 5590776"/>
                    <a:gd name="connsiteX3" fmla="*/ 17879 w 1593234"/>
                    <a:gd name="connsiteY3" fmla="*/ 1653896 h 5590776"/>
                    <a:gd name="connsiteX4" fmla="*/ 116226 w 1593234"/>
                    <a:gd name="connsiteY4" fmla="*/ 2107574 h 5590776"/>
                    <a:gd name="connsiteX5" fmla="*/ 268612 w 1593234"/>
                    <a:gd name="connsiteY5" fmla="*/ 2434375 h 5590776"/>
                    <a:gd name="connsiteX6" fmla="*/ 361397 w 1593234"/>
                    <a:gd name="connsiteY6" fmla="*/ 2674851 h 5590776"/>
                    <a:gd name="connsiteX7" fmla="*/ 367573 w 1593234"/>
                    <a:gd name="connsiteY7" fmla="*/ 3015605 h 5590776"/>
                    <a:gd name="connsiteX8" fmla="*/ 362941 w 1593234"/>
                    <a:gd name="connsiteY8" fmla="*/ 3639770 h 5590776"/>
                    <a:gd name="connsiteX9" fmla="*/ 361290 w 1593234"/>
                    <a:gd name="connsiteY9" fmla="*/ 3968704 h 5590776"/>
                    <a:gd name="connsiteX10" fmla="*/ 358909 w 1593234"/>
                    <a:gd name="connsiteY10" fmla="*/ 4494960 h 5590776"/>
                    <a:gd name="connsiteX11" fmla="*/ 339859 w 1593234"/>
                    <a:gd name="connsiteY11" fmla="*/ 4966448 h 5590776"/>
                    <a:gd name="connsiteX12" fmla="*/ 339859 w 1593234"/>
                    <a:gd name="connsiteY12" fmla="*/ 5206954 h 5590776"/>
                    <a:gd name="connsiteX13" fmla="*/ 244609 w 1593234"/>
                    <a:gd name="connsiteY13" fmla="*/ 5297441 h 5590776"/>
                    <a:gd name="connsiteX14" fmla="*/ 111259 w 1593234"/>
                    <a:gd name="connsiteY14" fmla="*/ 5445079 h 5590776"/>
                    <a:gd name="connsiteX15" fmla="*/ 349384 w 1593234"/>
                    <a:gd name="connsiteY15" fmla="*/ 5540329 h 5590776"/>
                    <a:gd name="connsiteX16" fmla="*/ 749434 w 1593234"/>
                    <a:gd name="connsiteY16" fmla="*/ 5587954 h 5590776"/>
                    <a:gd name="connsiteX17" fmla="*/ 1063759 w 1593234"/>
                    <a:gd name="connsiteY17" fmla="*/ 5568904 h 5590776"/>
                    <a:gd name="connsiteX18" fmla="*/ 1406659 w 1593234"/>
                    <a:gd name="connsiteY18" fmla="*/ 5435554 h 5590776"/>
                    <a:gd name="connsiteX19" fmla="*/ 1332841 w 1593234"/>
                    <a:gd name="connsiteY19" fmla="*/ 5328397 h 5590776"/>
                    <a:gd name="connsiteX20" fmla="*/ 1223303 w 1593234"/>
                    <a:gd name="connsiteY20" fmla="*/ 5230767 h 5590776"/>
                    <a:gd name="connsiteX21" fmla="*/ 1216159 w 1593234"/>
                    <a:gd name="connsiteY21" fmla="*/ 4873579 h 5590776"/>
                    <a:gd name="connsiteX22" fmla="*/ 1206634 w 1593234"/>
                    <a:gd name="connsiteY22" fmla="*/ 3902029 h 5590776"/>
                    <a:gd name="connsiteX23" fmla="*/ 1227205 w 1593234"/>
                    <a:gd name="connsiteY23" fmla="*/ 3268750 h 5590776"/>
                    <a:gd name="connsiteX24" fmla="*/ 1201726 w 1593234"/>
                    <a:gd name="connsiteY24" fmla="*/ 2729577 h 5590776"/>
                    <a:gd name="connsiteX25" fmla="*/ 1410983 w 1593234"/>
                    <a:gd name="connsiteY25" fmla="*/ 2310068 h 5590776"/>
                    <a:gd name="connsiteX26" fmla="*/ 1590848 w 1593234"/>
                    <a:gd name="connsiteY26" fmla="*/ 1732432 h 5590776"/>
                    <a:gd name="connsiteX27" fmla="*/ 1489346 w 1593234"/>
                    <a:gd name="connsiteY27" fmla="*/ 1059708 h 5590776"/>
                    <a:gd name="connsiteX28" fmla="*/ 1253358 w 1593234"/>
                    <a:gd name="connsiteY28" fmla="*/ 576780 h 5590776"/>
                    <a:gd name="connsiteX29" fmla="*/ 1244734 w 1593234"/>
                    <a:gd name="connsiteY29" fmla="*/ 196804 h 5590776"/>
                    <a:gd name="connsiteX30" fmla="*/ 1228065 w 1593234"/>
                    <a:gd name="connsiteY30" fmla="*/ 8686 h 5590776"/>
                    <a:gd name="connsiteX31" fmla="*/ 1125672 w 1593234"/>
                    <a:gd name="connsiteY31" fmla="*/ 34879 h 5590776"/>
                    <a:gd name="connsiteX32" fmla="*/ 773246 w 1593234"/>
                    <a:gd name="connsiteY32" fmla="*/ 65835 h 5590776"/>
                    <a:gd name="connsiteX33" fmla="*/ 420822 w 1593234"/>
                    <a:gd name="connsiteY33" fmla="*/ 18210 h 5590776"/>
                    <a:gd name="connsiteX34" fmla="*/ 335097 w 1593234"/>
                    <a:gd name="connsiteY34" fmla="*/ 82504 h 5590776"/>
                    <a:gd name="connsiteX0" fmla="*/ 353200 w 1611337"/>
                    <a:gd name="connsiteY0" fmla="*/ 82504 h 5590776"/>
                    <a:gd name="connsiteX1" fmla="*/ 357962 w 1611337"/>
                    <a:gd name="connsiteY1" fmla="*/ 806404 h 5590776"/>
                    <a:gd name="connsiteX2" fmla="*/ 51117 w 1611337"/>
                    <a:gd name="connsiteY2" fmla="*/ 1212239 h 5590776"/>
                    <a:gd name="connsiteX3" fmla="*/ 7933 w 1611337"/>
                    <a:gd name="connsiteY3" fmla="*/ 1648286 h 5590776"/>
                    <a:gd name="connsiteX4" fmla="*/ 134329 w 1611337"/>
                    <a:gd name="connsiteY4" fmla="*/ 2107574 h 5590776"/>
                    <a:gd name="connsiteX5" fmla="*/ 286715 w 1611337"/>
                    <a:gd name="connsiteY5" fmla="*/ 2434375 h 5590776"/>
                    <a:gd name="connsiteX6" fmla="*/ 379500 w 1611337"/>
                    <a:gd name="connsiteY6" fmla="*/ 2674851 h 5590776"/>
                    <a:gd name="connsiteX7" fmla="*/ 385676 w 1611337"/>
                    <a:gd name="connsiteY7" fmla="*/ 3015605 h 5590776"/>
                    <a:gd name="connsiteX8" fmla="*/ 381044 w 1611337"/>
                    <a:gd name="connsiteY8" fmla="*/ 3639770 h 5590776"/>
                    <a:gd name="connsiteX9" fmla="*/ 379393 w 1611337"/>
                    <a:gd name="connsiteY9" fmla="*/ 3968704 h 5590776"/>
                    <a:gd name="connsiteX10" fmla="*/ 377012 w 1611337"/>
                    <a:gd name="connsiteY10" fmla="*/ 4494960 h 5590776"/>
                    <a:gd name="connsiteX11" fmla="*/ 357962 w 1611337"/>
                    <a:gd name="connsiteY11" fmla="*/ 4966448 h 5590776"/>
                    <a:gd name="connsiteX12" fmla="*/ 357962 w 1611337"/>
                    <a:gd name="connsiteY12" fmla="*/ 5206954 h 5590776"/>
                    <a:gd name="connsiteX13" fmla="*/ 262712 w 1611337"/>
                    <a:gd name="connsiteY13" fmla="*/ 5297441 h 5590776"/>
                    <a:gd name="connsiteX14" fmla="*/ 129362 w 1611337"/>
                    <a:gd name="connsiteY14" fmla="*/ 5445079 h 5590776"/>
                    <a:gd name="connsiteX15" fmla="*/ 367487 w 1611337"/>
                    <a:gd name="connsiteY15" fmla="*/ 5540329 h 5590776"/>
                    <a:gd name="connsiteX16" fmla="*/ 767537 w 1611337"/>
                    <a:gd name="connsiteY16" fmla="*/ 5587954 h 5590776"/>
                    <a:gd name="connsiteX17" fmla="*/ 1081862 w 1611337"/>
                    <a:gd name="connsiteY17" fmla="*/ 5568904 h 5590776"/>
                    <a:gd name="connsiteX18" fmla="*/ 1424762 w 1611337"/>
                    <a:gd name="connsiteY18" fmla="*/ 5435554 h 5590776"/>
                    <a:gd name="connsiteX19" fmla="*/ 1350944 w 1611337"/>
                    <a:gd name="connsiteY19" fmla="*/ 5328397 h 5590776"/>
                    <a:gd name="connsiteX20" fmla="*/ 1241406 w 1611337"/>
                    <a:gd name="connsiteY20" fmla="*/ 5230767 h 5590776"/>
                    <a:gd name="connsiteX21" fmla="*/ 1234262 w 1611337"/>
                    <a:gd name="connsiteY21" fmla="*/ 4873579 h 5590776"/>
                    <a:gd name="connsiteX22" fmla="*/ 1224737 w 1611337"/>
                    <a:gd name="connsiteY22" fmla="*/ 3902029 h 5590776"/>
                    <a:gd name="connsiteX23" fmla="*/ 1245308 w 1611337"/>
                    <a:gd name="connsiteY23" fmla="*/ 3268750 h 5590776"/>
                    <a:gd name="connsiteX24" fmla="*/ 1219829 w 1611337"/>
                    <a:gd name="connsiteY24" fmla="*/ 2729577 h 5590776"/>
                    <a:gd name="connsiteX25" fmla="*/ 1429086 w 1611337"/>
                    <a:gd name="connsiteY25" fmla="*/ 2310068 h 5590776"/>
                    <a:gd name="connsiteX26" fmla="*/ 1608951 w 1611337"/>
                    <a:gd name="connsiteY26" fmla="*/ 1732432 h 5590776"/>
                    <a:gd name="connsiteX27" fmla="*/ 1507449 w 1611337"/>
                    <a:gd name="connsiteY27" fmla="*/ 1059708 h 5590776"/>
                    <a:gd name="connsiteX28" fmla="*/ 1271461 w 1611337"/>
                    <a:gd name="connsiteY28" fmla="*/ 576780 h 5590776"/>
                    <a:gd name="connsiteX29" fmla="*/ 1262837 w 1611337"/>
                    <a:gd name="connsiteY29" fmla="*/ 196804 h 5590776"/>
                    <a:gd name="connsiteX30" fmla="*/ 1246168 w 1611337"/>
                    <a:gd name="connsiteY30" fmla="*/ 8686 h 5590776"/>
                    <a:gd name="connsiteX31" fmla="*/ 1143775 w 1611337"/>
                    <a:gd name="connsiteY31" fmla="*/ 34879 h 5590776"/>
                    <a:gd name="connsiteX32" fmla="*/ 791349 w 1611337"/>
                    <a:gd name="connsiteY32" fmla="*/ 65835 h 5590776"/>
                    <a:gd name="connsiteX33" fmla="*/ 438925 w 1611337"/>
                    <a:gd name="connsiteY33" fmla="*/ 18210 h 5590776"/>
                    <a:gd name="connsiteX34" fmla="*/ 353200 w 1611337"/>
                    <a:gd name="connsiteY34" fmla="*/ 82504 h 5590776"/>
                    <a:gd name="connsiteX0" fmla="*/ 350293 w 1608430"/>
                    <a:gd name="connsiteY0" fmla="*/ 82504 h 5590776"/>
                    <a:gd name="connsiteX1" fmla="*/ 355055 w 1608430"/>
                    <a:gd name="connsiteY1" fmla="*/ 806404 h 5590776"/>
                    <a:gd name="connsiteX2" fmla="*/ 48210 w 1608430"/>
                    <a:gd name="connsiteY2" fmla="*/ 1212239 h 5590776"/>
                    <a:gd name="connsiteX3" fmla="*/ 5026 w 1608430"/>
                    <a:gd name="connsiteY3" fmla="*/ 1648286 h 5590776"/>
                    <a:gd name="connsiteX4" fmla="*/ 92153 w 1608430"/>
                    <a:gd name="connsiteY4" fmla="*/ 2085134 h 5590776"/>
                    <a:gd name="connsiteX5" fmla="*/ 283808 w 1608430"/>
                    <a:gd name="connsiteY5" fmla="*/ 2434375 h 5590776"/>
                    <a:gd name="connsiteX6" fmla="*/ 376593 w 1608430"/>
                    <a:gd name="connsiteY6" fmla="*/ 2674851 h 5590776"/>
                    <a:gd name="connsiteX7" fmla="*/ 382769 w 1608430"/>
                    <a:gd name="connsiteY7" fmla="*/ 3015605 h 5590776"/>
                    <a:gd name="connsiteX8" fmla="*/ 378137 w 1608430"/>
                    <a:gd name="connsiteY8" fmla="*/ 3639770 h 5590776"/>
                    <a:gd name="connsiteX9" fmla="*/ 376486 w 1608430"/>
                    <a:gd name="connsiteY9" fmla="*/ 3968704 h 5590776"/>
                    <a:gd name="connsiteX10" fmla="*/ 374105 w 1608430"/>
                    <a:gd name="connsiteY10" fmla="*/ 4494960 h 5590776"/>
                    <a:gd name="connsiteX11" fmla="*/ 355055 w 1608430"/>
                    <a:gd name="connsiteY11" fmla="*/ 4966448 h 5590776"/>
                    <a:gd name="connsiteX12" fmla="*/ 355055 w 1608430"/>
                    <a:gd name="connsiteY12" fmla="*/ 5206954 h 5590776"/>
                    <a:gd name="connsiteX13" fmla="*/ 259805 w 1608430"/>
                    <a:gd name="connsiteY13" fmla="*/ 5297441 h 5590776"/>
                    <a:gd name="connsiteX14" fmla="*/ 126455 w 1608430"/>
                    <a:gd name="connsiteY14" fmla="*/ 5445079 h 5590776"/>
                    <a:gd name="connsiteX15" fmla="*/ 364580 w 1608430"/>
                    <a:gd name="connsiteY15" fmla="*/ 5540329 h 5590776"/>
                    <a:gd name="connsiteX16" fmla="*/ 764630 w 1608430"/>
                    <a:gd name="connsiteY16" fmla="*/ 5587954 h 5590776"/>
                    <a:gd name="connsiteX17" fmla="*/ 1078955 w 1608430"/>
                    <a:gd name="connsiteY17" fmla="*/ 5568904 h 5590776"/>
                    <a:gd name="connsiteX18" fmla="*/ 1421855 w 1608430"/>
                    <a:gd name="connsiteY18" fmla="*/ 5435554 h 5590776"/>
                    <a:gd name="connsiteX19" fmla="*/ 1348037 w 1608430"/>
                    <a:gd name="connsiteY19" fmla="*/ 5328397 h 5590776"/>
                    <a:gd name="connsiteX20" fmla="*/ 1238499 w 1608430"/>
                    <a:gd name="connsiteY20" fmla="*/ 5230767 h 5590776"/>
                    <a:gd name="connsiteX21" fmla="*/ 1231355 w 1608430"/>
                    <a:gd name="connsiteY21" fmla="*/ 4873579 h 5590776"/>
                    <a:gd name="connsiteX22" fmla="*/ 1221830 w 1608430"/>
                    <a:gd name="connsiteY22" fmla="*/ 3902029 h 5590776"/>
                    <a:gd name="connsiteX23" fmla="*/ 1242401 w 1608430"/>
                    <a:gd name="connsiteY23" fmla="*/ 3268750 h 5590776"/>
                    <a:gd name="connsiteX24" fmla="*/ 1216922 w 1608430"/>
                    <a:gd name="connsiteY24" fmla="*/ 2729577 h 5590776"/>
                    <a:gd name="connsiteX25" fmla="*/ 1426179 w 1608430"/>
                    <a:gd name="connsiteY25" fmla="*/ 2310068 h 5590776"/>
                    <a:gd name="connsiteX26" fmla="*/ 1606044 w 1608430"/>
                    <a:gd name="connsiteY26" fmla="*/ 1732432 h 5590776"/>
                    <a:gd name="connsiteX27" fmla="*/ 1504542 w 1608430"/>
                    <a:gd name="connsiteY27" fmla="*/ 1059708 h 5590776"/>
                    <a:gd name="connsiteX28" fmla="*/ 1268554 w 1608430"/>
                    <a:gd name="connsiteY28" fmla="*/ 576780 h 5590776"/>
                    <a:gd name="connsiteX29" fmla="*/ 1259930 w 1608430"/>
                    <a:gd name="connsiteY29" fmla="*/ 196804 h 5590776"/>
                    <a:gd name="connsiteX30" fmla="*/ 1243261 w 1608430"/>
                    <a:gd name="connsiteY30" fmla="*/ 8686 h 5590776"/>
                    <a:gd name="connsiteX31" fmla="*/ 1140868 w 1608430"/>
                    <a:gd name="connsiteY31" fmla="*/ 34879 h 5590776"/>
                    <a:gd name="connsiteX32" fmla="*/ 788442 w 1608430"/>
                    <a:gd name="connsiteY32" fmla="*/ 65835 h 5590776"/>
                    <a:gd name="connsiteX33" fmla="*/ 436018 w 1608430"/>
                    <a:gd name="connsiteY33" fmla="*/ 18210 h 5590776"/>
                    <a:gd name="connsiteX34" fmla="*/ 350293 w 1608430"/>
                    <a:gd name="connsiteY34" fmla="*/ 82504 h 5590776"/>
                    <a:gd name="connsiteX0" fmla="*/ 347991 w 1606128"/>
                    <a:gd name="connsiteY0" fmla="*/ 82504 h 5590776"/>
                    <a:gd name="connsiteX1" fmla="*/ 274216 w 1606128"/>
                    <a:gd name="connsiteY1" fmla="*/ 688598 h 5590776"/>
                    <a:gd name="connsiteX2" fmla="*/ 45908 w 1606128"/>
                    <a:gd name="connsiteY2" fmla="*/ 1212239 h 5590776"/>
                    <a:gd name="connsiteX3" fmla="*/ 2724 w 1606128"/>
                    <a:gd name="connsiteY3" fmla="*/ 1648286 h 5590776"/>
                    <a:gd name="connsiteX4" fmla="*/ 89851 w 1606128"/>
                    <a:gd name="connsiteY4" fmla="*/ 2085134 h 5590776"/>
                    <a:gd name="connsiteX5" fmla="*/ 281506 w 1606128"/>
                    <a:gd name="connsiteY5" fmla="*/ 2434375 h 5590776"/>
                    <a:gd name="connsiteX6" fmla="*/ 374291 w 1606128"/>
                    <a:gd name="connsiteY6" fmla="*/ 2674851 h 5590776"/>
                    <a:gd name="connsiteX7" fmla="*/ 380467 w 1606128"/>
                    <a:gd name="connsiteY7" fmla="*/ 3015605 h 5590776"/>
                    <a:gd name="connsiteX8" fmla="*/ 375835 w 1606128"/>
                    <a:gd name="connsiteY8" fmla="*/ 3639770 h 5590776"/>
                    <a:gd name="connsiteX9" fmla="*/ 374184 w 1606128"/>
                    <a:gd name="connsiteY9" fmla="*/ 3968704 h 5590776"/>
                    <a:gd name="connsiteX10" fmla="*/ 371803 w 1606128"/>
                    <a:gd name="connsiteY10" fmla="*/ 4494960 h 5590776"/>
                    <a:gd name="connsiteX11" fmla="*/ 352753 w 1606128"/>
                    <a:gd name="connsiteY11" fmla="*/ 4966448 h 5590776"/>
                    <a:gd name="connsiteX12" fmla="*/ 352753 w 1606128"/>
                    <a:gd name="connsiteY12" fmla="*/ 5206954 h 5590776"/>
                    <a:gd name="connsiteX13" fmla="*/ 257503 w 1606128"/>
                    <a:gd name="connsiteY13" fmla="*/ 5297441 h 5590776"/>
                    <a:gd name="connsiteX14" fmla="*/ 124153 w 1606128"/>
                    <a:gd name="connsiteY14" fmla="*/ 5445079 h 5590776"/>
                    <a:gd name="connsiteX15" fmla="*/ 362278 w 1606128"/>
                    <a:gd name="connsiteY15" fmla="*/ 5540329 h 5590776"/>
                    <a:gd name="connsiteX16" fmla="*/ 762328 w 1606128"/>
                    <a:gd name="connsiteY16" fmla="*/ 5587954 h 5590776"/>
                    <a:gd name="connsiteX17" fmla="*/ 1076653 w 1606128"/>
                    <a:gd name="connsiteY17" fmla="*/ 5568904 h 5590776"/>
                    <a:gd name="connsiteX18" fmla="*/ 1419553 w 1606128"/>
                    <a:gd name="connsiteY18" fmla="*/ 5435554 h 5590776"/>
                    <a:gd name="connsiteX19" fmla="*/ 1345735 w 1606128"/>
                    <a:gd name="connsiteY19" fmla="*/ 5328397 h 5590776"/>
                    <a:gd name="connsiteX20" fmla="*/ 1236197 w 1606128"/>
                    <a:gd name="connsiteY20" fmla="*/ 5230767 h 5590776"/>
                    <a:gd name="connsiteX21" fmla="*/ 1229053 w 1606128"/>
                    <a:gd name="connsiteY21" fmla="*/ 4873579 h 5590776"/>
                    <a:gd name="connsiteX22" fmla="*/ 1219528 w 1606128"/>
                    <a:gd name="connsiteY22" fmla="*/ 3902029 h 5590776"/>
                    <a:gd name="connsiteX23" fmla="*/ 1240099 w 1606128"/>
                    <a:gd name="connsiteY23" fmla="*/ 3268750 h 5590776"/>
                    <a:gd name="connsiteX24" fmla="*/ 1214620 w 1606128"/>
                    <a:gd name="connsiteY24" fmla="*/ 2729577 h 5590776"/>
                    <a:gd name="connsiteX25" fmla="*/ 1423877 w 1606128"/>
                    <a:gd name="connsiteY25" fmla="*/ 2310068 h 5590776"/>
                    <a:gd name="connsiteX26" fmla="*/ 1603742 w 1606128"/>
                    <a:gd name="connsiteY26" fmla="*/ 1732432 h 5590776"/>
                    <a:gd name="connsiteX27" fmla="*/ 1502240 w 1606128"/>
                    <a:gd name="connsiteY27" fmla="*/ 1059708 h 5590776"/>
                    <a:gd name="connsiteX28" fmla="*/ 1266252 w 1606128"/>
                    <a:gd name="connsiteY28" fmla="*/ 576780 h 5590776"/>
                    <a:gd name="connsiteX29" fmla="*/ 1257628 w 1606128"/>
                    <a:gd name="connsiteY29" fmla="*/ 196804 h 5590776"/>
                    <a:gd name="connsiteX30" fmla="*/ 1240959 w 1606128"/>
                    <a:gd name="connsiteY30" fmla="*/ 8686 h 5590776"/>
                    <a:gd name="connsiteX31" fmla="*/ 1138566 w 1606128"/>
                    <a:gd name="connsiteY31" fmla="*/ 34879 h 5590776"/>
                    <a:gd name="connsiteX32" fmla="*/ 786140 w 1606128"/>
                    <a:gd name="connsiteY32" fmla="*/ 65835 h 5590776"/>
                    <a:gd name="connsiteX33" fmla="*/ 433716 w 1606128"/>
                    <a:gd name="connsiteY33" fmla="*/ 18210 h 5590776"/>
                    <a:gd name="connsiteX34" fmla="*/ 347991 w 1606128"/>
                    <a:gd name="connsiteY34" fmla="*/ 82504 h 5590776"/>
                    <a:gd name="connsiteX0" fmla="*/ 349348 w 1607485"/>
                    <a:gd name="connsiteY0" fmla="*/ 82504 h 5590776"/>
                    <a:gd name="connsiteX1" fmla="*/ 275573 w 1607485"/>
                    <a:gd name="connsiteY1" fmla="*/ 688598 h 5590776"/>
                    <a:gd name="connsiteX2" fmla="*/ 41655 w 1607485"/>
                    <a:gd name="connsiteY2" fmla="*/ 1178580 h 5590776"/>
                    <a:gd name="connsiteX3" fmla="*/ 4081 w 1607485"/>
                    <a:gd name="connsiteY3" fmla="*/ 1648286 h 5590776"/>
                    <a:gd name="connsiteX4" fmla="*/ 91208 w 1607485"/>
                    <a:gd name="connsiteY4" fmla="*/ 2085134 h 5590776"/>
                    <a:gd name="connsiteX5" fmla="*/ 282863 w 1607485"/>
                    <a:gd name="connsiteY5" fmla="*/ 2434375 h 5590776"/>
                    <a:gd name="connsiteX6" fmla="*/ 375648 w 1607485"/>
                    <a:gd name="connsiteY6" fmla="*/ 2674851 h 5590776"/>
                    <a:gd name="connsiteX7" fmla="*/ 381824 w 1607485"/>
                    <a:gd name="connsiteY7" fmla="*/ 3015605 h 5590776"/>
                    <a:gd name="connsiteX8" fmla="*/ 377192 w 1607485"/>
                    <a:gd name="connsiteY8" fmla="*/ 3639770 h 5590776"/>
                    <a:gd name="connsiteX9" fmla="*/ 375541 w 1607485"/>
                    <a:gd name="connsiteY9" fmla="*/ 3968704 h 5590776"/>
                    <a:gd name="connsiteX10" fmla="*/ 373160 w 1607485"/>
                    <a:gd name="connsiteY10" fmla="*/ 4494960 h 5590776"/>
                    <a:gd name="connsiteX11" fmla="*/ 354110 w 1607485"/>
                    <a:gd name="connsiteY11" fmla="*/ 4966448 h 5590776"/>
                    <a:gd name="connsiteX12" fmla="*/ 354110 w 1607485"/>
                    <a:gd name="connsiteY12" fmla="*/ 5206954 h 5590776"/>
                    <a:gd name="connsiteX13" fmla="*/ 258860 w 1607485"/>
                    <a:gd name="connsiteY13" fmla="*/ 5297441 h 5590776"/>
                    <a:gd name="connsiteX14" fmla="*/ 125510 w 1607485"/>
                    <a:gd name="connsiteY14" fmla="*/ 5445079 h 5590776"/>
                    <a:gd name="connsiteX15" fmla="*/ 363635 w 1607485"/>
                    <a:gd name="connsiteY15" fmla="*/ 5540329 h 5590776"/>
                    <a:gd name="connsiteX16" fmla="*/ 763685 w 1607485"/>
                    <a:gd name="connsiteY16" fmla="*/ 5587954 h 5590776"/>
                    <a:gd name="connsiteX17" fmla="*/ 1078010 w 1607485"/>
                    <a:gd name="connsiteY17" fmla="*/ 5568904 h 5590776"/>
                    <a:gd name="connsiteX18" fmla="*/ 1420910 w 1607485"/>
                    <a:gd name="connsiteY18" fmla="*/ 5435554 h 5590776"/>
                    <a:gd name="connsiteX19" fmla="*/ 1347092 w 1607485"/>
                    <a:gd name="connsiteY19" fmla="*/ 5328397 h 5590776"/>
                    <a:gd name="connsiteX20" fmla="*/ 1237554 w 1607485"/>
                    <a:gd name="connsiteY20" fmla="*/ 5230767 h 5590776"/>
                    <a:gd name="connsiteX21" fmla="*/ 1230410 w 1607485"/>
                    <a:gd name="connsiteY21" fmla="*/ 4873579 h 5590776"/>
                    <a:gd name="connsiteX22" fmla="*/ 1220885 w 1607485"/>
                    <a:gd name="connsiteY22" fmla="*/ 3902029 h 5590776"/>
                    <a:gd name="connsiteX23" fmla="*/ 1241456 w 1607485"/>
                    <a:gd name="connsiteY23" fmla="*/ 3268750 h 5590776"/>
                    <a:gd name="connsiteX24" fmla="*/ 1215977 w 1607485"/>
                    <a:gd name="connsiteY24" fmla="*/ 2729577 h 5590776"/>
                    <a:gd name="connsiteX25" fmla="*/ 1425234 w 1607485"/>
                    <a:gd name="connsiteY25" fmla="*/ 2310068 h 5590776"/>
                    <a:gd name="connsiteX26" fmla="*/ 1605099 w 1607485"/>
                    <a:gd name="connsiteY26" fmla="*/ 1732432 h 5590776"/>
                    <a:gd name="connsiteX27" fmla="*/ 1503597 w 1607485"/>
                    <a:gd name="connsiteY27" fmla="*/ 1059708 h 5590776"/>
                    <a:gd name="connsiteX28" fmla="*/ 1267609 w 1607485"/>
                    <a:gd name="connsiteY28" fmla="*/ 576780 h 5590776"/>
                    <a:gd name="connsiteX29" fmla="*/ 1258985 w 1607485"/>
                    <a:gd name="connsiteY29" fmla="*/ 196804 h 5590776"/>
                    <a:gd name="connsiteX30" fmla="*/ 1242316 w 1607485"/>
                    <a:gd name="connsiteY30" fmla="*/ 8686 h 5590776"/>
                    <a:gd name="connsiteX31" fmla="*/ 1139923 w 1607485"/>
                    <a:gd name="connsiteY31" fmla="*/ 34879 h 5590776"/>
                    <a:gd name="connsiteX32" fmla="*/ 787497 w 1607485"/>
                    <a:gd name="connsiteY32" fmla="*/ 65835 h 5590776"/>
                    <a:gd name="connsiteX33" fmla="*/ 435073 w 1607485"/>
                    <a:gd name="connsiteY33" fmla="*/ 18210 h 5590776"/>
                    <a:gd name="connsiteX34" fmla="*/ 349348 w 1607485"/>
                    <a:gd name="connsiteY34" fmla="*/ 82504 h 5590776"/>
                    <a:gd name="connsiteX0" fmla="*/ 351650 w 1609787"/>
                    <a:gd name="connsiteY0" fmla="*/ 82504 h 5590776"/>
                    <a:gd name="connsiteX1" fmla="*/ 339583 w 1609787"/>
                    <a:gd name="connsiteY1" fmla="*/ 576402 h 5590776"/>
                    <a:gd name="connsiteX2" fmla="*/ 43957 w 1609787"/>
                    <a:gd name="connsiteY2" fmla="*/ 1178580 h 5590776"/>
                    <a:gd name="connsiteX3" fmla="*/ 6383 w 1609787"/>
                    <a:gd name="connsiteY3" fmla="*/ 1648286 h 5590776"/>
                    <a:gd name="connsiteX4" fmla="*/ 93510 w 1609787"/>
                    <a:gd name="connsiteY4" fmla="*/ 2085134 h 5590776"/>
                    <a:gd name="connsiteX5" fmla="*/ 285165 w 1609787"/>
                    <a:gd name="connsiteY5" fmla="*/ 2434375 h 5590776"/>
                    <a:gd name="connsiteX6" fmla="*/ 377950 w 1609787"/>
                    <a:gd name="connsiteY6" fmla="*/ 2674851 h 5590776"/>
                    <a:gd name="connsiteX7" fmla="*/ 384126 w 1609787"/>
                    <a:gd name="connsiteY7" fmla="*/ 3015605 h 5590776"/>
                    <a:gd name="connsiteX8" fmla="*/ 379494 w 1609787"/>
                    <a:gd name="connsiteY8" fmla="*/ 3639770 h 5590776"/>
                    <a:gd name="connsiteX9" fmla="*/ 377843 w 1609787"/>
                    <a:gd name="connsiteY9" fmla="*/ 3968704 h 5590776"/>
                    <a:gd name="connsiteX10" fmla="*/ 375462 w 1609787"/>
                    <a:gd name="connsiteY10" fmla="*/ 4494960 h 5590776"/>
                    <a:gd name="connsiteX11" fmla="*/ 356412 w 1609787"/>
                    <a:gd name="connsiteY11" fmla="*/ 4966448 h 5590776"/>
                    <a:gd name="connsiteX12" fmla="*/ 356412 w 1609787"/>
                    <a:gd name="connsiteY12" fmla="*/ 5206954 h 5590776"/>
                    <a:gd name="connsiteX13" fmla="*/ 261162 w 1609787"/>
                    <a:gd name="connsiteY13" fmla="*/ 5297441 h 5590776"/>
                    <a:gd name="connsiteX14" fmla="*/ 127812 w 1609787"/>
                    <a:gd name="connsiteY14" fmla="*/ 5445079 h 5590776"/>
                    <a:gd name="connsiteX15" fmla="*/ 365937 w 1609787"/>
                    <a:gd name="connsiteY15" fmla="*/ 5540329 h 5590776"/>
                    <a:gd name="connsiteX16" fmla="*/ 765987 w 1609787"/>
                    <a:gd name="connsiteY16" fmla="*/ 5587954 h 5590776"/>
                    <a:gd name="connsiteX17" fmla="*/ 1080312 w 1609787"/>
                    <a:gd name="connsiteY17" fmla="*/ 5568904 h 5590776"/>
                    <a:gd name="connsiteX18" fmla="*/ 1423212 w 1609787"/>
                    <a:gd name="connsiteY18" fmla="*/ 5435554 h 5590776"/>
                    <a:gd name="connsiteX19" fmla="*/ 1349394 w 1609787"/>
                    <a:gd name="connsiteY19" fmla="*/ 5328397 h 5590776"/>
                    <a:gd name="connsiteX20" fmla="*/ 1239856 w 1609787"/>
                    <a:gd name="connsiteY20" fmla="*/ 5230767 h 5590776"/>
                    <a:gd name="connsiteX21" fmla="*/ 1232712 w 1609787"/>
                    <a:gd name="connsiteY21" fmla="*/ 4873579 h 5590776"/>
                    <a:gd name="connsiteX22" fmla="*/ 1223187 w 1609787"/>
                    <a:gd name="connsiteY22" fmla="*/ 3902029 h 5590776"/>
                    <a:gd name="connsiteX23" fmla="*/ 1243758 w 1609787"/>
                    <a:gd name="connsiteY23" fmla="*/ 3268750 h 5590776"/>
                    <a:gd name="connsiteX24" fmla="*/ 1218279 w 1609787"/>
                    <a:gd name="connsiteY24" fmla="*/ 2729577 h 5590776"/>
                    <a:gd name="connsiteX25" fmla="*/ 1427536 w 1609787"/>
                    <a:gd name="connsiteY25" fmla="*/ 2310068 h 5590776"/>
                    <a:gd name="connsiteX26" fmla="*/ 1607401 w 1609787"/>
                    <a:gd name="connsiteY26" fmla="*/ 1732432 h 5590776"/>
                    <a:gd name="connsiteX27" fmla="*/ 1505899 w 1609787"/>
                    <a:gd name="connsiteY27" fmla="*/ 1059708 h 5590776"/>
                    <a:gd name="connsiteX28" fmla="*/ 1269911 w 1609787"/>
                    <a:gd name="connsiteY28" fmla="*/ 576780 h 5590776"/>
                    <a:gd name="connsiteX29" fmla="*/ 1261287 w 1609787"/>
                    <a:gd name="connsiteY29" fmla="*/ 196804 h 5590776"/>
                    <a:gd name="connsiteX30" fmla="*/ 1244618 w 1609787"/>
                    <a:gd name="connsiteY30" fmla="*/ 8686 h 5590776"/>
                    <a:gd name="connsiteX31" fmla="*/ 1142225 w 1609787"/>
                    <a:gd name="connsiteY31" fmla="*/ 34879 h 5590776"/>
                    <a:gd name="connsiteX32" fmla="*/ 789799 w 1609787"/>
                    <a:gd name="connsiteY32" fmla="*/ 65835 h 5590776"/>
                    <a:gd name="connsiteX33" fmla="*/ 437375 w 1609787"/>
                    <a:gd name="connsiteY33" fmla="*/ 18210 h 5590776"/>
                    <a:gd name="connsiteX34" fmla="*/ 351650 w 1609787"/>
                    <a:gd name="connsiteY34" fmla="*/ 82504 h 559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09787" h="5590776">
                      <a:moveTo>
                        <a:pt x="351650" y="82504"/>
                      </a:moveTo>
                      <a:cubicBezTo>
                        <a:pt x="335351" y="175536"/>
                        <a:pt x="390865" y="393723"/>
                        <a:pt x="339583" y="576402"/>
                      </a:cubicBezTo>
                      <a:cubicBezTo>
                        <a:pt x="288301" y="759081"/>
                        <a:pt x="99490" y="999933"/>
                        <a:pt x="43957" y="1178580"/>
                      </a:cubicBezTo>
                      <a:cubicBezTo>
                        <a:pt x="-11576" y="1357227"/>
                        <a:pt x="-1876" y="1497194"/>
                        <a:pt x="6383" y="1648286"/>
                      </a:cubicBezTo>
                      <a:cubicBezTo>
                        <a:pt x="14642" y="1799378"/>
                        <a:pt x="47046" y="1954119"/>
                        <a:pt x="93510" y="2085134"/>
                      </a:cubicBezTo>
                      <a:cubicBezTo>
                        <a:pt x="139974" y="2216149"/>
                        <a:pt x="237758" y="2336089"/>
                        <a:pt x="285165" y="2434375"/>
                      </a:cubicBezTo>
                      <a:cubicBezTo>
                        <a:pt x="332572" y="2532661"/>
                        <a:pt x="353977" y="2588264"/>
                        <a:pt x="377950" y="2674851"/>
                      </a:cubicBezTo>
                      <a:cubicBezTo>
                        <a:pt x="401923" y="2761438"/>
                        <a:pt x="383869" y="2854785"/>
                        <a:pt x="384126" y="3015605"/>
                      </a:cubicBezTo>
                      <a:cubicBezTo>
                        <a:pt x="384383" y="3176425"/>
                        <a:pt x="380541" y="3480920"/>
                        <a:pt x="379494" y="3639770"/>
                      </a:cubicBezTo>
                      <a:cubicBezTo>
                        <a:pt x="378447" y="3798620"/>
                        <a:pt x="378515" y="3826172"/>
                        <a:pt x="377843" y="3968704"/>
                      </a:cubicBezTo>
                      <a:cubicBezTo>
                        <a:pt x="377171" y="4111236"/>
                        <a:pt x="379034" y="4328669"/>
                        <a:pt x="375462" y="4494960"/>
                      </a:cubicBezTo>
                      <a:cubicBezTo>
                        <a:pt x="371890" y="4661251"/>
                        <a:pt x="359587" y="4847782"/>
                        <a:pt x="356412" y="4966448"/>
                      </a:cubicBezTo>
                      <a:cubicBezTo>
                        <a:pt x="353237" y="5085114"/>
                        <a:pt x="372287" y="5151789"/>
                        <a:pt x="356412" y="5206954"/>
                      </a:cubicBezTo>
                      <a:cubicBezTo>
                        <a:pt x="340537" y="5262119"/>
                        <a:pt x="299262" y="5257754"/>
                        <a:pt x="261162" y="5297441"/>
                      </a:cubicBezTo>
                      <a:cubicBezTo>
                        <a:pt x="223062" y="5337128"/>
                        <a:pt x="110349" y="5404598"/>
                        <a:pt x="127812" y="5445079"/>
                      </a:cubicBezTo>
                      <a:cubicBezTo>
                        <a:pt x="145275" y="5485560"/>
                        <a:pt x="259575" y="5516517"/>
                        <a:pt x="365937" y="5540329"/>
                      </a:cubicBezTo>
                      <a:cubicBezTo>
                        <a:pt x="472299" y="5564141"/>
                        <a:pt x="646925" y="5583192"/>
                        <a:pt x="765987" y="5587954"/>
                      </a:cubicBezTo>
                      <a:cubicBezTo>
                        <a:pt x="885049" y="5592716"/>
                        <a:pt x="970775" y="5594304"/>
                        <a:pt x="1080312" y="5568904"/>
                      </a:cubicBezTo>
                      <a:cubicBezTo>
                        <a:pt x="1189850" y="5543504"/>
                        <a:pt x="1378365" y="5475638"/>
                        <a:pt x="1423212" y="5435554"/>
                      </a:cubicBezTo>
                      <a:cubicBezTo>
                        <a:pt x="1468059" y="5395470"/>
                        <a:pt x="1387096" y="5353003"/>
                        <a:pt x="1349394" y="5328397"/>
                      </a:cubicBezTo>
                      <a:cubicBezTo>
                        <a:pt x="1311692" y="5303791"/>
                        <a:pt x="1259303" y="5306570"/>
                        <a:pt x="1239856" y="5230767"/>
                      </a:cubicBezTo>
                      <a:cubicBezTo>
                        <a:pt x="1220409" y="5154964"/>
                        <a:pt x="1231125" y="5097417"/>
                        <a:pt x="1232712" y="4873579"/>
                      </a:cubicBezTo>
                      <a:cubicBezTo>
                        <a:pt x="1234300" y="4649742"/>
                        <a:pt x="1221346" y="4169500"/>
                        <a:pt x="1223187" y="3902029"/>
                      </a:cubicBezTo>
                      <a:cubicBezTo>
                        <a:pt x="1225028" y="3634558"/>
                        <a:pt x="1244576" y="3464159"/>
                        <a:pt x="1243758" y="3268750"/>
                      </a:cubicBezTo>
                      <a:cubicBezTo>
                        <a:pt x="1242940" y="3073341"/>
                        <a:pt x="1187649" y="2889357"/>
                        <a:pt x="1218279" y="2729577"/>
                      </a:cubicBezTo>
                      <a:cubicBezTo>
                        <a:pt x="1248909" y="2569797"/>
                        <a:pt x="1362682" y="2476259"/>
                        <a:pt x="1427536" y="2310068"/>
                      </a:cubicBezTo>
                      <a:cubicBezTo>
                        <a:pt x="1492390" y="2143877"/>
                        <a:pt x="1594340" y="1940825"/>
                        <a:pt x="1607401" y="1732432"/>
                      </a:cubicBezTo>
                      <a:cubicBezTo>
                        <a:pt x="1620462" y="1524039"/>
                        <a:pt x="1578976" y="1269146"/>
                        <a:pt x="1505899" y="1059708"/>
                      </a:cubicBezTo>
                      <a:cubicBezTo>
                        <a:pt x="1432822" y="850270"/>
                        <a:pt x="1314419" y="714052"/>
                        <a:pt x="1269911" y="576780"/>
                      </a:cubicBezTo>
                      <a:cubicBezTo>
                        <a:pt x="1225403" y="439508"/>
                        <a:pt x="1265502" y="291486"/>
                        <a:pt x="1261287" y="196804"/>
                      </a:cubicBezTo>
                      <a:cubicBezTo>
                        <a:pt x="1257072" y="102122"/>
                        <a:pt x="1264462" y="35674"/>
                        <a:pt x="1244618" y="8686"/>
                      </a:cubicBezTo>
                      <a:cubicBezTo>
                        <a:pt x="1224774" y="-18302"/>
                        <a:pt x="1218028" y="25354"/>
                        <a:pt x="1142225" y="34879"/>
                      </a:cubicBezTo>
                      <a:cubicBezTo>
                        <a:pt x="1066422" y="44404"/>
                        <a:pt x="900924" y="69010"/>
                        <a:pt x="789799" y="65835"/>
                      </a:cubicBezTo>
                      <a:cubicBezTo>
                        <a:pt x="678674" y="62660"/>
                        <a:pt x="510400" y="15432"/>
                        <a:pt x="437375" y="18210"/>
                      </a:cubicBezTo>
                      <a:cubicBezTo>
                        <a:pt x="364350" y="20988"/>
                        <a:pt x="367949" y="-10528"/>
                        <a:pt x="351650" y="82504"/>
                      </a:cubicBezTo>
                      <a:close/>
                    </a:path>
                  </a:pathLst>
                </a:custGeom>
                <a:gradFill>
                  <a:gsLst>
                    <a:gs pos="0">
                      <a:srgbClr val="FF8989"/>
                    </a:gs>
                    <a:gs pos="42000">
                      <a:srgbClr val="FF8989">
                        <a:alpha val="35000"/>
                      </a:srgbClr>
                    </a:gs>
                    <a:gs pos="64000">
                      <a:srgbClr val="FF8989">
                        <a:alpha val="35000"/>
                      </a:srgbClr>
                    </a:gs>
                    <a:gs pos="100000">
                      <a:srgbClr val="FF8989"/>
                    </a:gs>
                  </a:gsLst>
                  <a:lin ang="0" scaled="1"/>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1" name="Volný tvar 80"/>
                <p:cNvSpPr/>
                <p:nvPr/>
              </p:nvSpPr>
              <p:spPr>
                <a:xfrm>
                  <a:off x="6055451" y="5556458"/>
                  <a:ext cx="474055" cy="527281"/>
                </a:xfrm>
                <a:custGeom>
                  <a:avLst/>
                  <a:gdLst>
                    <a:gd name="connsiteX0" fmla="*/ 49405 w 474055"/>
                    <a:gd name="connsiteY0" fmla="*/ 177647 h 527281"/>
                    <a:gd name="connsiteX1" fmla="*/ 164528 w 474055"/>
                    <a:gd name="connsiteY1" fmla="*/ 164490 h 527281"/>
                    <a:gd name="connsiteX2" fmla="*/ 299385 w 474055"/>
                    <a:gd name="connsiteY2" fmla="*/ 118441 h 527281"/>
                    <a:gd name="connsiteX3" fmla="*/ 404640 w 474055"/>
                    <a:gd name="connsiteY3" fmla="*/ 55947 h 527281"/>
                    <a:gd name="connsiteX4" fmla="*/ 450689 w 474055"/>
                    <a:gd name="connsiteY4" fmla="*/ 30 h 527281"/>
                    <a:gd name="connsiteX5" fmla="*/ 473713 w 474055"/>
                    <a:gd name="connsiteY5" fmla="*/ 49368 h 527281"/>
                    <a:gd name="connsiteX6" fmla="*/ 434243 w 474055"/>
                    <a:gd name="connsiteY6" fmla="*/ 131598 h 527281"/>
                    <a:gd name="connsiteX7" fmla="*/ 319121 w 474055"/>
                    <a:gd name="connsiteY7" fmla="*/ 184226 h 527281"/>
                    <a:gd name="connsiteX8" fmla="*/ 197420 w 474055"/>
                    <a:gd name="connsiteY8" fmla="*/ 230275 h 527281"/>
                    <a:gd name="connsiteX9" fmla="*/ 75719 w 474055"/>
                    <a:gd name="connsiteY9" fmla="*/ 345397 h 527281"/>
                    <a:gd name="connsiteX10" fmla="*/ 6646 w 474055"/>
                    <a:gd name="connsiteY10" fmla="*/ 513147 h 527281"/>
                    <a:gd name="connsiteX11" fmla="*/ 6646 w 474055"/>
                    <a:gd name="connsiteY11" fmla="*/ 506568 h 5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55" h="527281">
                      <a:moveTo>
                        <a:pt x="49405" y="177647"/>
                      </a:moveTo>
                      <a:cubicBezTo>
                        <a:pt x="86135" y="176002"/>
                        <a:pt x="122865" y="174358"/>
                        <a:pt x="164528" y="164490"/>
                      </a:cubicBezTo>
                      <a:cubicBezTo>
                        <a:pt x="206191" y="154622"/>
                        <a:pt x="259366" y="136531"/>
                        <a:pt x="299385" y="118441"/>
                      </a:cubicBezTo>
                      <a:cubicBezTo>
                        <a:pt x="339404" y="100351"/>
                        <a:pt x="379423" y="75682"/>
                        <a:pt x="404640" y="55947"/>
                      </a:cubicBezTo>
                      <a:cubicBezTo>
                        <a:pt x="429857" y="36212"/>
                        <a:pt x="439177" y="1126"/>
                        <a:pt x="450689" y="30"/>
                      </a:cubicBezTo>
                      <a:cubicBezTo>
                        <a:pt x="462201" y="-1066"/>
                        <a:pt x="476454" y="27440"/>
                        <a:pt x="473713" y="49368"/>
                      </a:cubicBezTo>
                      <a:cubicBezTo>
                        <a:pt x="470972" y="71296"/>
                        <a:pt x="460008" y="109122"/>
                        <a:pt x="434243" y="131598"/>
                      </a:cubicBezTo>
                      <a:cubicBezTo>
                        <a:pt x="408478" y="154074"/>
                        <a:pt x="358592" y="167780"/>
                        <a:pt x="319121" y="184226"/>
                      </a:cubicBezTo>
                      <a:cubicBezTo>
                        <a:pt x="279650" y="200672"/>
                        <a:pt x="237987" y="203413"/>
                        <a:pt x="197420" y="230275"/>
                      </a:cubicBezTo>
                      <a:cubicBezTo>
                        <a:pt x="156853" y="257137"/>
                        <a:pt x="107515" y="298252"/>
                        <a:pt x="75719" y="345397"/>
                      </a:cubicBezTo>
                      <a:cubicBezTo>
                        <a:pt x="43923" y="392542"/>
                        <a:pt x="18158" y="486285"/>
                        <a:pt x="6646" y="513147"/>
                      </a:cubicBezTo>
                      <a:cubicBezTo>
                        <a:pt x="-4866" y="540009"/>
                        <a:pt x="890" y="523288"/>
                        <a:pt x="6646" y="506568"/>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2" name="Volný tvar 81"/>
                <p:cNvSpPr/>
                <p:nvPr/>
              </p:nvSpPr>
              <p:spPr>
                <a:xfrm>
                  <a:off x="6570914" y="5558954"/>
                  <a:ext cx="407950" cy="517229"/>
                </a:xfrm>
                <a:custGeom>
                  <a:avLst/>
                  <a:gdLst>
                    <a:gd name="connsiteX0" fmla="*/ 399004 w 407950"/>
                    <a:gd name="connsiteY0" fmla="*/ 517229 h 517229"/>
                    <a:gd name="connsiteX1" fmla="*/ 402294 w 407950"/>
                    <a:gd name="connsiteY1" fmla="*/ 444866 h 517229"/>
                    <a:gd name="connsiteX2" fmla="*/ 333220 w 407950"/>
                    <a:gd name="connsiteY2" fmla="*/ 329744 h 517229"/>
                    <a:gd name="connsiteX3" fmla="*/ 234544 w 407950"/>
                    <a:gd name="connsiteY3" fmla="*/ 237646 h 517229"/>
                    <a:gd name="connsiteX4" fmla="*/ 132578 w 407950"/>
                    <a:gd name="connsiteY4" fmla="*/ 194886 h 517229"/>
                    <a:gd name="connsiteX5" fmla="*/ 37191 w 407950"/>
                    <a:gd name="connsiteY5" fmla="*/ 148837 h 517229"/>
                    <a:gd name="connsiteX6" fmla="*/ 1010 w 407950"/>
                    <a:gd name="connsiteY6" fmla="*/ 76475 h 517229"/>
                    <a:gd name="connsiteX7" fmla="*/ 14167 w 407950"/>
                    <a:gd name="connsiteY7" fmla="*/ 823 h 517229"/>
                    <a:gd name="connsiteX8" fmla="*/ 56927 w 407950"/>
                    <a:gd name="connsiteY8" fmla="*/ 40293 h 517229"/>
                    <a:gd name="connsiteX9" fmla="*/ 102976 w 407950"/>
                    <a:gd name="connsiteY9" fmla="*/ 102788 h 517229"/>
                    <a:gd name="connsiteX10" fmla="*/ 201652 w 407950"/>
                    <a:gd name="connsiteY10" fmla="*/ 145548 h 517229"/>
                    <a:gd name="connsiteX11" fmla="*/ 326642 w 407950"/>
                    <a:gd name="connsiteY11" fmla="*/ 188308 h 517229"/>
                    <a:gd name="connsiteX12" fmla="*/ 402294 w 407950"/>
                    <a:gd name="connsiteY12" fmla="*/ 194886 h 5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50" h="517229">
                      <a:moveTo>
                        <a:pt x="399004" y="517229"/>
                      </a:moveTo>
                      <a:cubicBezTo>
                        <a:pt x="406131" y="496671"/>
                        <a:pt x="413258" y="476113"/>
                        <a:pt x="402294" y="444866"/>
                      </a:cubicBezTo>
                      <a:cubicBezTo>
                        <a:pt x="391330" y="413618"/>
                        <a:pt x="361178" y="364281"/>
                        <a:pt x="333220" y="329744"/>
                      </a:cubicBezTo>
                      <a:cubicBezTo>
                        <a:pt x="305262" y="295207"/>
                        <a:pt x="267984" y="260122"/>
                        <a:pt x="234544" y="237646"/>
                      </a:cubicBezTo>
                      <a:cubicBezTo>
                        <a:pt x="201104" y="215170"/>
                        <a:pt x="165470" y="209687"/>
                        <a:pt x="132578" y="194886"/>
                      </a:cubicBezTo>
                      <a:cubicBezTo>
                        <a:pt x="99686" y="180085"/>
                        <a:pt x="59119" y="168572"/>
                        <a:pt x="37191" y="148837"/>
                      </a:cubicBezTo>
                      <a:cubicBezTo>
                        <a:pt x="15263" y="129102"/>
                        <a:pt x="4847" y="101144"/>
                        <a:pt x="1010" y="76475"/>
                      </a:cubicBezTo>
                      <a:cubicBezTo>
                        <a:pt x="-2827" y="51806"/>
                        <a:pt x="4847" y="6853"/>
                        <a:pt x="14167" y="823"/>
                      </a:cubicBezTo>
                      <a:cubicBezTo>
                        <a:pt x="23487" y="-5207"/>
                        <a:pt x="42125" y="23299"/>
                        <a:pt x="56927" y="40293"/>
                      </a:cubicBezTo>
                      <a:cubicBezTo>
                        <a:pt x="71728" y="57287"/>
                        <a:pt x="78855" y="85245"/>
                        <a:pt x="102976" y="102788"/>
                      </a:cubicBezTo>
                      <a:cubicBezTo>
                        <a:pt x="127097" y="120331"/>
                        <a:pt x="164374" y="131295"/>
                        <a:pt x="201652" y="145548"/>
                      </a:cubicBezTo>
                      <a:cubicBezTo>
                        <a:pt x="238930" y="159801"/>
                        <a:pt x="293202" y="180085"/>
                        <a:pt x="326642" y="188308"/>
                      </a:cubicBezTo>
                      <a:cubicBezTo>
                        <a:pt x="360082" y="196531"/>
                        <a:pt x="381188" y="195708"/>
                        <a:pt x="402294" y="194886"/>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3" name="Volný tvar 82"/>
                <p:cNvSpPr/>
                <p:nvPr/>
              </p:nvSpPr>
              <p:spPr>
                <a:xfrm>
                  <a:off x="5794927" y="987260"/>
                  <a:ext cx="1483685" cy="2225152"/>
                </a:xfrm>
                <a:custGeom>
                  <a:avLst/>
                  <a:gdLst>
                    <a:gd name="connsiteX0" fmla="*/ 343340 w 1470410"/>
                    <a:gd name="connsiteY0" fmla="*/ 2119600 h 2225152"/>
                    <a:gd name="connsiteX1" fmla="*/ 207687 w 1470410"/>
                    <a:gd name="connsiteY1" fmla="*/ 1818149 h 2225152"/>
                    <a:gd name="connsiteX2" fmla="*/ 77058 w 1470410"/>
                    <a:gd name="connsiteY2" fmla="*/ 1486553 h 2225152"/>
                    <a:gd name="connsiteX3" fmla="*/ 1696 w 1470410"/>
                    <a:gd name="connsiteY3" fmla="*/ 1129837 h 2225152"/>
                    <a:gd name="connsiteX4" fmla="*/ 41889 w 1470410"/>
                    <a:gd name="connsiteY4" fmla="*/ 737951 h 2225152"/>
                    <a:gd name="connsiteX5" fmla="*/ 227784 w 1470410"/>
                    <a:gd name="connsiteY5" fmla="*/ 436501 h 2225152"/>
                    <a:gd name="connsiteX6" fmla="*/ 368461 w 1470410"/>
                    <a:gd name="connsiteY6" fmla="*/ 195340 h 2225152"/>
                    <a:gd name="connsiteX7" fmla="*/ 624694 w 1470410"/>
                    <a:gd name="connsiteY7" fmla="*/ 14470 h 2225152"/>
                    <a:gd name="connsiteX8" fmla="*/ 926144 w 1470410"/>
                    <a:gd name="connsiteY8" fmla="*/ 34567 h 2225152"/>
                    <a:gd name="connsiteX9" fmla="*/ 1157256 w 1470410"/>
                    <a:gd name="connsiteY9" fmla="*/ 220461 h 2225152"/>
                    <a:gd name="connsiteX10" fmla="*/ 1257740 w 1470410"/>
                    <a:gd name="connsiteY10" fmla="*/ 446549 h 2225152"/>
                    <a:gd name="connsiteX11" fmla="*/ 1438610 w 1470410"/>
                    <a:gd name="connsiteY11" fmla="*/ 793217 h 2225152"/>
                    <a:gd name="connsiteX12" fmla="*/ 1468755 w 1470410"/>
                    <a:gd name="connsiteY12" fmla="*/ 1175054 h 2225152"/>
                    <a:gd name="connsiteX13" fmla="*/ 1418513 w 1470410"/>
                    <a:gd name="connsiteY13" fmla="*/ 1556892 h 2225152"/>
                    <a:gd name="connsiteX14" fmla="*/ 1302957 w 1470410"/>
                    <a:gd name="connsiteY14" fmla="*/ 1833221 h 2225152"/>
                    <a:gd name="connsiteX15" fmla="*/ 1202474 w 1470410"/>
                    <a:gd name="connsiteY15" fmla="*/ 2029164 h 2225152"/>
                    <a:gd name="connsiteX16" fmla="*/ 1101990 w 1470410"/>
                    <a:gd name="connsiteY16" fmla="*/ 2194962 h 2225152"/>
                    <a:gd name="connsiteX17" fmla="*/ 1026628 w 1470410"/>
                    <a:gd name="connsiteY17" fmla="*/ 2210035 h 2225152"/>
                    <a:gd name="connsiteX18" fmla="*/ 549331 w 1470410"/>
                    <a:gd name="connsiteY18" fmla="*/ 2225107 h 2225152"/>
                    <a:gd name="connsiteX19" fmla="*/ 398606 w 1470410"/>
                    <a:gd name="connsiteY19" fmla="*/ 2205010 h 2225152"/>
                    <a:gd name="connsiteX20" fmla="*/ 343340 w 1470410"/>
                    <a:gd name="connsiteY20" fmla="*/ 2119600 h 2225152"/>
                    <a:gd name="connsiteX0" fmla="*/ 343145 w 1470215"/>
                    <a:gd name="connsiteY0" fmla="*/ 2119600 h 2225152"/>
                    <a:gd name="connsiteX1" fmla="*/ 207492 w 1470215"/>
                    <a:gd name="connsiteY1" fmla="*/ 1818149 h 2225152"/>
                    <a:gd name="connsiteX2" fmla="*/ 76863 w 1470215"/>
                    <a:gd name="connsiteY2" fmla="*/ 1486553 h 2225152"/>
                    <a:gd name="connsiteX3" fmla="*/ 1501 w 1470215"/>
                    <a:gd name="connsiteY3" fmla="*/ 1129837 h 2225152"/>
                    <a:gd name="connsiteX4" fmla="*/ 41694 w 1470215"/>
                    <a:gd name="connsiteY4" fmla="*/ 737951 h 2225152"/>
                    <a:gd name="connsiteX5" fmla="*/ 212516 w 1470215"/>
                    <a:gd name="connsiteY5" fmla="*/ 421429 h 2225152"/>
                    <a:gd name="connsiteX6" fmla="*/ 368266 w 1470215"/>
                    <a:gd name="connsiteY6" fmla="*/ 195340 h 2225152"/>
                    <a:gd name="connsiteX7" fmla="*/ 624499 w 1470215"/>
                    <a:gd name="connsiteY7" fmla="*/ 14470 h 2225152"/>
                    <a:gd name="connsiteX8" fmla="*/ 925949 w 1470215"/>
                    <a:gd name="connsiteY8" fmla="*/ 34567 h 2225152"/>
                    <a:gd name="connsiteX9" fmla="*/ 1157061 w 1470215"/>
                    <a:gd name="connsiteY9" fmla="*/ 220461 h 2225152"/>
                    <a:gd name="connsiteX10" fmla="*/ 1257545 w 1470215"/>
                    <a:gd name="connsiteY10" fmla="*/ 446549 h 2225152"/>
                    <a:gd name="connsiteX11" fmla="*/ 1438415 w 1470215"/>
                    <a:gd name="connsiteY11" fmla="*/ 793217 h 2225152"/>
                    <a:gd name="connsiteX12" fmla="*/ 1468560 w 1470215"/>
                    <a:gd name="connsiteY12" fmla="*/ 1175054 h 2225152"/>
                    <a:gd name="connsiteX13" fmla="*/ 1418318 w 1470215"/>
                    <a:gd name="connsiteY13" fmla="*/ 1556892 h 2225152"/>
                    <a:gd name="connsiteX14" fmla="*/ 1302762 w 1470215"/>
                    <a:gd name="connsiteY14" fmla="*/ 1833221 h 2225152"/>
                    <a:gd name="connsiteX15" fmla="*/ 1202279 w 1470215"/>
                    <a:gd name="connsiteY15" fmla="*/ 2029164 h 2225152"/>
                    <a:gd name="connsiteX16" fmla="*/ 1101795 w 1470215"/>
                    <a:gd name="connsiteY16" fmla="*/ 2194962 h 2225152"/>
                    <a:gd name="connsiteX17" fmla="*/ 1026433 w 1470215"/>
                    <a:gd name="connsiteY17" fmla="*/ 2210035 h 2225152"/>
                    <a:gd name="connsiteX18" fmla="*/ 549136 w 1470215"/>
                    <a:gd name="connsiteY18" fmla="*/ 2225107 h 2225152"/>
                    <a:gd name="connsiteX19" fmla="*/ 398411 w 1470215"/>
                    <a:gd name="connsiteY19" fmla="*/ 2205010 h 2225152"/>
                    <a:gd name="connsiteX20" fmla="*/ 343145 w 1470215"/>
                    <a:gd name="connsiteY20" fmla="*/ 2119600 h 2225152"/>
                    <a:gd name="connsiteX0" fmla="*/ 342857 w 1469927"/>
                    <a:gd name="connsiteY0" fmla="*/ 2119600 h 2225152"/>
                    <a:gd name="connsiteX1" fmla="*/ 207204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69927"/>
                    <a:gd name="connsiteY0" fmla="*/ 2119600 h 2225152"/>
                    <a:gd name="connsiteX1" fmla="*/ 192131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83915"/>
                    <a:gd name="connsiteY0" fmla="*/ 2119600 h 2225152"/>
                    <a:gd name="connsiteX1" fmla="*/ 192131 w 1483915"/>
                    <a:gd name="connsiteY1" fmla="*/ 1818149 h 2225152"/>
                    <a:gd name="connsiteX2" fmla="*/ 71550 w 1483915"/>
                    <a:gd name="connsiteY2" fmla="*/ 1561916 h 2225152"/>
                    <a:gd name="connsiteX3" fmla="*/ 1213 w 1483915"/>
                    <a:gd name="connsiteY3" fmla="*/ 1129837 h 2225152"/>
                    <a:gd name="connsiteX4" fmla="*/ 41406 w 1483915"/>
                    <a:gd name="connsiteY4" fmla="*/ 737951 h 2225152"/>
                    <a:gd name="connsiteX5" fmla="*/ 212228 w 1483915"/>
                    <a:gd name="connsiteY5" fmla="*/ 421429 h 2225152"/>
                    <a:gd name="connsiteX6" fmla="*/ 367978 w 1483915"/>
                    <a:gd name="connsiteY6" fmla="*/ 195340 h 2225152"/>
                    <a:gd name="connsiteX7" fmla="*/ 624211 w 1483915"/>
                    <a:gd name="connsiteY7" fmla="*/ 14470 h 2225152"/>
                    <a:gd name="connsiteX8" fmla="*/ 925661 w 1483915"/>
                    <a:gd name="connsiteY8" fmla="*/ 34567 h 2225152"/>
                    <a:gd name="connsiteX9" fmla="*/ 1156773 w 1483915"/>
                    <a:gd name="connsiteY9" fmla="*/ 220461 h 2225152"/>
                    <a:gd name="connsiteX10" fmla="*/ 1257257 w 1483915"/>
                    <a:gd name="connsiteY10" fmla="*/ 446549 h 2225152"/>
                    <a:gd name="connsiteX11" fmla="*/ 1438127 w 1483915"/>
                    <a:gd name="connsiteY11" fmla="*/ 793217 h 2225152"/>
                    <a:gd name="connsiteX12" fmla="*/ 1483344 w 1483915"/>
                    <a:gd name="connsiteY12" fmla="*/ 1119788 h 2225152"/>
                    <a:gd name="connsiteX13" fmla="*/ 1418030 w 1483915"/>
                    <a:gd name="connsiteY13" fmla="*/ 1556892 h 2225152"/>
                    <a:gd name="connsiteX14" fmla="*/ 1302474 w 1483915"/>
                    <a:gd name="connsiteY14" fmla="*/ 1833221 h 2225152"/>
                    <a:gd name="connsiteX15" fmla="*/ 1201991 w 1483915"/>
                    <a:gd name="connsiteY15" fmla="*/ 2029164 h 2225152"/>
                    <a:gd name="connsiteX16" fmla="*/ 1101507 w 1483915"/>
                    <a:gd name="connsiteY16" fmla="*/ 2194962 h 2225152"/>
                    <a:gd name="connsiteX17" fmla="*/ 1026145 w 1483915"/>
                    <a:gd name="connsiteY17" fmla="*/ 2210035 h 2225152"/>
                    <a:gd name="connsiteX18" fmla="*/ 548848 w 1483915"/>
                    <a:gd name="connsiteY18" fmla="*/ 2225107 h 2225152"/>
                    <a:gd name="connsiteX19" fmla="*/ 398123 w 1483915"/>
                    <a:gd name="connsiteY19" fmla="*/ 2205010 h 2225152"/>
                    <a:gd name="connsiteX20" fmla="*/ 342857 w 1483915"/>
                    <a:gd name="connsiteY20" fmla="*/ 2119600 h 2225152"/>
                    <a:gd name="connsiteX0" fmla="*/ 342857 w 1483820"/>
                    <a:gd name="connsiteY0" fmla="*/ 2119600 h 2225152"/>
                    <a:gd name="connsiteX1" fmla="*/ 192131 w 1483820"/>
                    <a:gd name="connsiteY1" fmla="*/ 1818149 h 2225152"/>
                    <a:gd name="connsiteX2" fmla="*/ 71550 w 1483820"/>
                    <a:gd name="connsiteY2" fmla="*/ 1561916 h 2225152"/>
                    <a:gd name="connsiteX3" fmla="*/ 1213 w 1483820"/>
                    <a:gd name="connsiteY3" fmla="*/ 1129837 h 2225152"/>
                    <a:gd name="connsiteX4" fmla="*/ 41406 w 1483820"/>
                    <a:gd name="connsiteY4" fmla="*/ 737951 h 2225152"/>
                    <a:gd name="connsiteX5" fmla="*/ 212228 w 1483820"/>
                    <a:gd name="connsiteY5" fmla="*/ 421429 h 2225152"/>
                    <a:gd name="connsiteX6" fmla="*/ 367978 w 1483820"/>
                    <a:gd name="connsiteY6" fmla="*/ 195340 h 2225152"/>
                    <a:gd name="connsiteX7" fmla="*/ 624211 w 1483820"/>
                    <a:gd name="connsiteY7" fmla="*/ 14470 h 2225152"/>
                    <a:gd name="connsiteX8" fmla="*/ 925661 w 1483820"/>
                    <a:gd name="connsiteY8" fmla="*/ 34567 h 2225152"/>
                    <a:gd name="connsiteX9" fmla="*/ 1156773 w 1483820"/>
                    <a:gd name="connsiteY9" fmla="*/ 220461 h 2225152"/>
                    <a:gd name="connsiteX10" fmla="*/ 1277354 w 1483820"/>
                    <a:gd name="connsiteY10" fmla="*/ 471670 h 2225152"/>
                    <a:gd name="connsiteX11" fmla="*/ 1438127 w 1483820"/>
                    <a:gd name="connsiteY11" fmla="*/ 793217 h 2225152"/>
                    <a:gd name="connsiteX12" fmla="*/ 1483344 w 1483820"/>
                    <a:gd name="connsiteY12" fmla="*/ 1119788 h 2225152"/>
                    <a:gd name="connsiteX13" fmla="*/ 1418030 w 1483820"/>
                    <a:gd name="connsiteY13" fmla="*/ 1556892 h 2225152"/>
                    <a:gd name="connsiteX14" fmla="*/ 1302474 w 1483820"/>
                    <a:gd name="connsiteY14" fmla="*/ 1833221 h 2225152"/>
                    <a:gd name="connsiteX15" fmla="*/ 1201991 w 1483820"/>
                    <a:gd name="connsiteY15" fmla="*/ 2029164 h 2225152"/>
                    <a:gd name="connsiteX16" fmla="*/ 1101507 w 1483820"/>
                    <a:gd name="connsiteY16" fmla="*/ 2194962 h 2225152"/>
                    <a:gd name="connsiteX17" fmla="*/ 1026145 w 1483820"/>
                    <a:gd name="connsiteY17" fmla="*/ 2210035 h 2225152"/>
                    <a:gd name="connsiteX18" fmla="*/ 548848 w 1483820"/>
                    <a:gd name="connsiteY18" fmla="*/ 2225107 h 2225152"/>
                    <a:gd name="connsiteX19" fmla="*/ 398123 w 1483820"/>
                    <a:gd name="connsiteY19" fmla="*/ 2205010 h 2225152"/>
                    <a:gd name="connsiteX20" fmla="*/ 342857 w 1483820"/>
                    <a:gd name="connsiteY20" fmla="*/ 2119600 h 2225152"/>
                    <a:gd name="connsiteX0" fmla="*/ 342857 w 1483685"/>
                    <a:gd name="connsiteY0" fmla="*/ 2119600 h 2225152"/>
                    <a:gd name="connsiteX1" fmla="*/ 192131 w 1483685"/>
                    <a:gd name="connsiteY1" fmla="*/ 1818149 h 2225152"/>
                    <a:gd name="connsiteX2" fmla="*/ 71550 w 1483685"/>
                    <a:gd name="connsiteY2" fmla="*/ 1561916 h 2225152"/>
                    <a:gd name="connsiteX3" fmla="*/ 1213 w 1483685"/>
                    <a:gd name="connsiteY3" fmla="*/ 1129837 h 2225152"/>
                    <a:gd name="connsiteX4" fmla="*/ 41406 w 1483685"/>
                    <a:gd name="connsiteY4" fmla="*/ 737951 h 2225152"/>
                    <a:gd name="connsiteX5" fmla="*/ 212228 w 1483685"/>
                    <a:gd name="connsiteY5" fmla="*/ 421429 h 2225152"/>
                    <a:gd name="connsiteX6" fmla="*/ 367978 w 1483685"/>
                    <a:gd name="connsiteY6" fmla="*/ 195340 h 2225152"/>
                    <a:gd name="connsiteX7" fmla="*/ 624211 w 1483685"/>
                    <a:gd name="connsiteY7" fmla="*/ 14470 h 2225152"/>
                    <a:gd name="connsiteX8" fmla="*/ 925661 w 1483685"/>
                    <a:gd name="connsiteY8" fmla="*/ 34567 h 2225152"/>
                    <a:gd name="connsiteX9" fmla="*/ 1156773 w 1483685"/>
                    <a:gd name="connsiteY9" fmla="*/ 220461 h 2225152"/>
                    <a:gd name="connsiteX10" fmla="*/ 1322233 w 1483685"/>
                    <a:gd name="connsiteY10" fmla="*/ 482890 h 2225152"/>
                    <a:gd name="connsiteX11" fmla="*/ 1438127 w 1483685"/>
                    <a:gd name="connsiteY11" fmla="*/ 793217 h 2225152"/>
                    <a:gd name="connsiteX12" fmla="*/ 1483344 w 1483685"/>
                    <a:gd name="connsiteY12" fmla="*/ 1119788 h 2225152"/>
                    <a:gd name="connsiteX13" fmla="*/ 1418030 w 1483685"/>
                    <a:gd name="connsiteY13" fmla="*/ 1556892 h 2225152"/>
                    <a:gd name="connsiteX14" fmla="*/ 1302474 w 1483685"/>
                    <a:gd name="connsiteY14" fmla="*/ 1833221 h 2225152"/>
                    <a:gd name="connsiteX15" fmla="*/ 1201991 w 1483685"/>
                    <a:gd name="connsiteY15" fmla="*/ 2029164 h 2225152"/>
                    <a:gd name="connsiteX16" fmla="*/ 1101507 w 1483685"/>
                    <a:gd name="connsiteY16" fmla="*/ 2194962 h 2225152"/>
                    <a:gd name="connsiteX17" fmla="*/ 1026145 w 1483685"/>
                    <a:gd name="connsiteY17" fmla="*/ 2210035 h 2225152"/>
                    <a:gd name="connsiteX18" fmla="*/ 548848 w 1483685"/>
                    <a:gd name="connsiteY18" fmla="*/ 2225107 h 2225152"/>
                    <a:gd name="connsiteX19" fmla="*/ 398123 w 1483685"/>
                    <a:gd name="connsiteY19" fmla="*/ 2205010 h 2225152"/>
                    <a:gd name="connsiteX20" fmla="*/ 342857 w 1483685"/>
                    <a:gd name="connsiteY20" fmla="*/ 2119600 h 22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3685" h="2225152">
                      <a:moveTo>
                        <a:pt x="342857" y="2119600"/>
                      </a:moveTo>
                      <a:cubicBezTo>
                        <a:pt x="308525" y="2055123"/>
                        <a:pt x="237349" y="1911096"/>
                        <a:pt x="192131" y="1818149"/>
                      </a:cubicBezTo>
                      <a:cubicBezTo>
                        <a:pt x="146913" y="1725202"/>
                        <a:pt x="103370" y="1676635"/>
                        <a:pt x="71550" y="1561916"/>
                      </a:cubicBezTo>
                      <a:cubicBezTo>
                        <a:pt x="39730" y="1447197"/>
                        <a:pt x="6237" y="1267164"/>
                        <a:pt x="1213" y="1129837"/>
                      </a:cubicBezTo>
                      <a:cubicBezTo>
                        <a:pt x="-3811" y="992510"/>
                        <a:pt x="6237" y="856019"/>
                        <a:pt x="41406" y="737951"/>
                      </a:cubicBezTo>
                      <a:cubicBezTo>
                        <a:pt x="76575" y="619883"/>
                        <a:pt x="157799" y="511864"/>
                        <a:pt x="212228" y="421429"/>
                      </a:cubicBezTo>
                      <a:cubicBezTo>
                        <a:pt x="266657" y="330994"/>
                        <a:pt x="299314" y="263166"/>
                        <a:pt x="367978" y="195340"/>
                      </a:cubicBezTo>
                      <a:cubicBezTo>
                        <a:pt x="436642" y="127514"/>
                        <a:pt x="531264" y="41266"/>
                        <a:pt x="624211" y="14470"/>
                      </a:cubicBezTo>
                      <a:cubicBezTo>
                        <a:pt x="717158" y="-12326"/>
                        <a:pt x="836901" y="235"/>
                        <a:pt x="925661" y="34567"/>
                      </a:cubicBezTo>
                      <a:cubicBezTo>
                        <a:pt x="1014421" y="68899"/>
                        <a:pt x="1090678" y="145741"/>
                        <a:pt x="1156773" y="220461"/>
                      </a:cubicBezTo>
                      <a:cubicBezTo>
                        <a:pt x="1222868" y="295182"/>
                        <a:pt x="1275341" y="387431"/>
                        <a:pt x="1322233" y="482890"/>
                      </a:cubicBezTo>
                      <a:cubicBezTo>
                        <a:pt x="1369125" y="578349"/>
                        <a:pt x="1411275" y="687067"/>
                        <a:pt x="1438127" y="793217"/>
                      </a:cubicBezTo>
                      <a:cubicBezTo>
                        <a:pt x="1464979" y="899367"/>
                        <a:pt x="1486693" y="992509"/>
                        <a:pt x="1483344" y="1119788"/>
                      </a:cubicBezTo>
                      <a:cubicBezTo>
                        <a:pt x="1479995" y="1247067"/>
                        <a:pt x="1448175" y="1437987"/>
                        <a:pt x="1418030" y="1556892"/>
                      </a:cubicBezTo>
                      <a:cubicBezTo>
                        <a:pt x="1387885" y="1675797"/>
                        <a:pt x="1338480" y="1754509"/>
                        <a:pt x="1302474" y="1833221"/>
                      </a:cubicBezTo>
                      <a:cubicBezTo>
                        <a:pt x="1266468" y="1911933"/>
                        <a:pt x="1235485" y="1968874"/>
                        <a:pt x="1201991" y="2029164"/>
                      </a:cubicBezTo>
                      <a:cubicBezTo>
                        <a:pt x="1168497" y="2089454"/>
                        <a:pt x="1130815" y="2164817"/>
                        <a:pt x="1101507" y="2194962"/>
                      </a:cubicBezTo>
                      <a:cubicBezTo>
                        <a:pt x="1072199" y="2225107"/>
                        <a:pt x="1118255" y="2205011"/>
                        <a:pt x="1026145" y="2210035"/>
                      </a:cubicBezTo>
                      <a:cubicBezTo>
                        <a:pt x="934035" y="2215059"/>
                        <a:pt x="653518" y="2225945"/>
                        <a:pt x="548848" y="2225107"/>
                      </a:cubicBezTo>
                      <a:cubicBezTo>
                        <a:pt x="444178" y="2224270"/>
                        <a:pt x="430780" y="2221757"/>
                        <a:pt x="398123" y="2205010"/>
                      </a:cubicBezTo>
                      <a:cubicBezTo>
                        <a:pt x="365466" y="2188263"/>
                        <a:pt x="377189" y="2184077"/>
                        <a:pt x="342857" y="2119600"/>
                      </a:cubicBezTo>
                      <a:close/>
                    </a:path>
                  </a:pathLst>
                </a:custGeom>
                <a:gradFill>
                  <a:gsLst>
                    <a:gs pos="0">
                      <a:srgbClr val="FF0000"/>
                    </a:gs>
                    <a:gs pos="100000">
                      <a:srgbClr val="FF836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cxnSp>
            <p:nvCxnSpPr>
              <p:cNvPr id="46" name="Přímá spojnice se šipkou 45"/>
              <p:cNvCxnSpPr/>
              <p:nvPr/>
            </p:nvCxnSpPr>
            <p:spPr>
              <a:xfrm flipH="1" flipV="1">
                <a:off x="5681620" y="1006934"/>
                <a:ext cx="267921" cy="1675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H="1" flipV="1">
                <a:off x="5815580" y="784972"/>
                <a:ext cx="225488"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H="1" flipV="1">
                <a:off x="5977468" y="587613"/>
                <a:ext cx="216000" cy="2669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flipV="1">
                <a:off x="5609588" y="1258570"/>
                <a:ext cx="252000" cy="78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Přímá spojnice se šipkou 49"/>
              <p:cNvCxnSpPr/>
              <p:nvPr/>
            </p:nvCxnSpPr>
            <p:spPr>
              <a:xfrm flipV="1">
                <a:off x="6882043" y="570226"/>
                <a:ext cx="225532" cy="284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V="1">
                <a:off x="6981278" y="746533"/>
                <a:ext cx="252595" cy="260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V="1">
                <a:off x="7101779" y="958464"/>
                <a:ext cx="252289" cy="200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Přímá spojnice se šipkou 52"/>
              <p:cNvCxnSpPr/>
              <p:nvPr/>
            </p:nvCxnSpPr>
            <p:spPr>
              <a:xfrm flipV="1">
                <a:off x="7201014" y="1200427"/>
                <a:ext cx="248883" cy="111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flipH="1" flipV="1">
                <a:off x="6129868" y="453844"/>
                <a:ext cx="208524" cy="292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flipV="1">
                <a:off x="6749255" y="361685"/>
                <a:ext cx="173328" cy="352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p:nvPr/>
            </p:nvCxnSpPr>
            <p:spPr>
              <a:xfrm flipH="1" flipV="1">
                <a:off x="6338391" y="361685"/>
                <a:ext cx="89944" cy="308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Přímá spojnice se šipkou 56"/>
              <p:cNvCxnSpPr/>
              <p:nvPr/>
            </p:nvCxnSpPr>
            <p:spPr>
              <a:xfrm flipV="1">
                <a:off x="6614564" y="310392"/>
                <a:ext cx="0" cy="31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8" name="Skupina 57"/>
              <p:cNvGrpSpPr/>
              <p:nvPr/>
            </p:nvGrpSpPr>
            <p:grpSpPr>
              <a:xfrm>
                <a:off x="6789517" y="1829829"/>
                <a:ext cx="628613" cy="985096"/>
                <a:chOff x="4585804" y="3450266"/>
                <a:chExt cx="628613" cy="985096"/>
              </a:xfrm>
            </p:grpSpPr>
            <p:cxnSp>
              <p:nvCxnSpPr>
                <p:cNvPr id="75" name="Přímá spojnice se šipkou 74"/>
                <p:cNvCxnSpPr/>
                <p:nvPr/>
              </p:nvCxnSpPr>
              <p:spPr>
                <a:xfrm>
                  <a:off x="4998129" y="3450266"/>
                  <a:ext cx="216288" cy="114540"/>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Přímá spojnice se šipkou 75"/>
                <p:cNvCxnSpPr/>
                <p:nvPr/>
              </p:nvCxnSpPr>
              <p:spPr>
                <a:xfrm>
                  <a:off x="4913197" y="3645198"/>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Přímá spojnice se šipkou 76"/>
                <p:cNvCxnSpPr/>
                <p:nvPr/>
              </p:nvCxnSpPr>
              <p:spPr>
                <a:xfrm>
                  <a:off x="4802021" y="3861396"/>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Přímá spojnice se šipkou 77"/>
                <p:cNvCxnSpPr/>
                <p:nvPr/>
              </p:nvCxnSpPr>
              <p:spPr>
                <a:xfrm>
                  <a:off x="4709862" y="4045695"/>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Přímá spojnice se šipkou 78"/>
                <p:cNvCxnSpPr/>
                <p:nvPr/>
              </p:nvCxnSpPr>
              <p:spPr>
                <a:xfrm>
                  <a:off x="4585804" y="4283159"/>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9" name="Skupina 58"/>
              <p:cNvGrpSpPr/>
              <p:nvPr/>
            </p:nvGrpSpPr>
            <p:grpSpPr>
              <a:xfrm flipV="1">
                <a:off x="5621162" y="1822734"/>
                <a:ext cx="628613" cy="985096"/>
                <a:chOff x="4585804" y="3450266"/>
                <a:chExt cx="628613" cy="985096"/>
              </a:xfrm>
            </p:grpSpPr>
            <p:cxnSp>
              <p:nvCxnSpPr>
                <p:cNvPr id="70" name="Přímá spojnice se šipkou 69"/>
                <p:cNvCxnSpPr/>
                <p:nvPr/>
              </p:nvCxnSpPr>
              <p:spPr>
                <a:xfrm>
                  <a:off x="4998129" y="3450266"/>
                  <a:ext cx="216288" cy="114540"/>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Přímá spojnice se šipkou 70"/>
                <p:cNvCxnSpPr/>
                <p:nvPr/>
              </p:nvCxnSpPr>
              <p:spPr>
                <a:xfrm>
                  <a:off x="4913197" y="3645198"/>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Přímá spojnice se šipkou 71"/>
                <p:cNvCxnSpPr/>
                <p:nvPr/>
              </p:nvCxnSpPr>
              <p:spPr>
                <a:xfrm>
                  <a:off x="4802021" y="3861396"/>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Přímá spojnice se šipkou 72"/>
                <p:cNvCxnSpPr/>
                <p:nvPr/>
              </p:nvCxnSpPr>
              <p:spPr>
                <a:xfrm>
                  <a:off x="4709862" y="4045695"/>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Přímá spojnice se šipkou 73"/>
                <p:cNvCxnSpPr/>
                <p:nvPr/>
              </p:nvCxnSpPr>
              <p:spPr>
                <a:xfrm>
                  <a:off x="4585804" y="4283159"/>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0" name="Skupina 59"/>
              <p:cNvGrpSpPr/>
              <p:nvPr/>
            </p:nvGrpSpPr>
            <p:grpSpPr>
              <a:xfrm>
                <a:off x="6044305" y="662222"/>
                <a:ext cx="1045552" cy="2448297"/>
                <a:chOff x="1658679" y="3428999"/>
                <a:chExt cx="1045552" cy="2448297"/>
              </a:xfrm>
            </p:grpSpPr>
            <p:grpSp>
              <p:nvGrpSpPr>
                <p:cNvPr id="61" name="Skupina 60"/>
                <p:cNvGrpSpPr/>
                <p:nvPr/>
              </p:nvGrpSpPr>
              <p:grpSpPr>
                <a:xfrm>
                  <a:off x="1658679" y="4406247"/>
                  <a:ext cx="1045552" cy="860408"/>
                  <a:chOff x="1658679" y="4406247"/>
                  <a:chExt cx="1045552" cy="860408"/>
                </a:xfrm>
              </p:grpSpPr>
              <p:sp>
                <p:nvSpPr>
                  <p:cNvPr id="67" name="Volný tvar 66"/>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68" name="Volný tvar 67"/>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69" name="Přímá spojnice se šipkou 68"/>
                  <p:cNvCxnSpPr/>
                  <p:nvPr/>
                </p:nvCxnSpPr>
                <p:spPr>
                  <a:xfrm flipV="1">
                    <a:off x="2179713" y="4406247"/>
                    <a:ext cx="0" cy="75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62" name="Přímá spojnice se šipkou 61"/>
                <p:cNvCxnSpPr/>
                <p:nvPr/>
              </p:nvCxnSpPr>
              <p:spPr>
                <a:xfrm flipV="1">
                  <a:off x="2163837" y="5337296"/>
                  <a:ext cx="0" cy="540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63" name="Skupina 62"/>
                <p:cNvGrpSpPr/>
                <p:nvPr/>
              </p:nvGrpSpPr>
              <p:grpSpPr>
                <a:xfrm>
                  <a:off x="1815107" y="3428999"/>
                  <a:ext cx="757520" cy="951851"/>
                  <a:chOff x="1658679" y="3923172"/>
                  <a:chExt cx="1045552" cy="1343483"/>
                </a:xfrm>
              </p:grpSpPr>
              <p:sp>
                <p:nvSpPr>
                  <p:cNvPr id="64" name="Volný tvar 63"/>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65" name="Volný tvar 64"/>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66" name="Přímá spojnice se šipkou 65"/>
                  <p:cNvCxnSpPr/>
                  <p:nvPr/>
                </p:nvCxnSpPr>
                <p:spPr>
                  <a:xfrm flipV="1">
                    <a:off x="2179713" y="3923172"/>
                    <a:ext cx="0" cy="1239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9" name="Skupina 8"/>
            <p:cNvGrpSpPr/>
            <p:nvPr/>
          </p:nvGrpSpPr>
          <p:grpSpPr>
            <a:xfrm>
              <a:off x="789180" y="141422"/>
              <a:ext cx="1638868" cy="5541978"/>
              <a:chOff x="1365244" y="543845"/>
              <a:chExt cx="1638868" cy="5541978"/>
            </a:xfrm>
          </p:grpSpPr>
          <p:sp>
            <p:nvSpPr>
              <p:cNvPr id="43" name="Volný tvar 42"/>
              <p:cNvSpPr/>
              <p:nvPr/>
            </p:nvSpPr>
            <p:spPr>
              <a:xfrm>
                <a:off x="1365244" y="543845"/>
                <a:ext cx="1638868" cy="5541978"/>
              </a:xfrm>
              <a:custGeom>
                <a:avLst/>
                <a:gdLst>
                  <a:gd name="connsiteX0" fmla="*/ 392304 w 1638868"/>
                  <a:gd name="connsiteY0" fmla="*/ 168134 h 5731964"/>
                  <a:gd name="connsiteX1" fmla="*/ 380429 w 1638868"/>
                  <a:gd name="connsiteY1" fmla="*/ 2614451 h 5731964"/>
                  <a:gd name="connsiteX2" fmla="*/ 368553 w 1638868"/>
                  <a:gd name="connsiteY2" fmla="*/ 2982586 h 5731964"/>
                  <a:gd name="connsiteX3" fmla="*/ 356678 w 1638868"/>
                  <a:gd name="connsiteY3" fmla="*/ 3184467 h 5731964"/>
                  <a:gd name="connsiteX4" fmla="*/ 202299 w 1638868"/>
                  <a:gd name="connsiteY4" fmla="*/ 3362597 h 5731964"/>
                  <a:gd name="connsiteX5" fmla="*/ 47920 w 1638868"/>
                  <a:gd name="connsiteY5" fmla="*/ 3635729 h 5731964"/>
                  <a:gd name="connsiteX6" fmla="*/ 418 w 1638868"/>
                  <a:gd name="connsiteY6" fmla="*/ 4015739 h 5731964"/>
                  <a:gd name="connsiteX7" fmla="*/ 36044 w 1638868"/>
                  <a:gd name="connsiteY7" fmla="*/ 4514503 h 5731964"/>
                  <a:gd name="connsiteX8" fmla="*/ 202299 w 1638868"/>
                  <a:gd name="connsiteY8" fmla="*/ 5037017 h 5731964"/>
                  <a:gd name="connsiteX9" fmla="*/ 356678 w 1638868"/>
                  <a:gd name="connsiteY9" fmla="*/ 5393277 h 5731964"/>
                  <a:gd name="connsiteX10" fmla="*/ 332927 w 1638868"/>
                  <a:gd name="connsiteY10" fmla="*/ 5476404 h 5731964"/>
                  <a:gd name="connsiteX11" fmla="*/ 166673 w 1638868"/>
                  <a:gd name="connsiteY11" fmla="*/ 5595158 h 5731964"/>
                  <a:gd name="connsiteX12" fmla="*/ 226050 w 1638868"/>
                  <a:gd name="connsiteY12" fmla="*/ 5642659 h 5731964"/>
                  <a:gd name="connsiteX13" fmla="*/ 689187 w 1638868"/>
                  <a:gd name="connsiteY13" fmla="*/ 5725786 h 5731964"/>
                  <a:gd name="connsiteX14" fmla="*/ 1033572 w 1638868"/>
                  <a:gd name="connsiteY14" fmla="*/ 5713911 h 5731964"/>
                  <a:gd name="connsiteX15" fmla="*/ 1425457 w 1638868"/>
                  <a:gd name="connsiteY15" fmla="*/ 5618908 h 5731964"/>
                  <a:gd name="connsiteX16" fmla="*/ 1366081 w 1638868"/>
                  <a:gd name="connsiteY16" fmla="*/ 5547656 h 5731964"/>
                  <a:gd name="connsiteX17" fmla="*/ 1247327 w 1638868"/>
                  <a:gd name="connsiteY17" fmla="*/ 5369526 h 5731964"/>
                  <a:gd name="connsiteX18" fmla="*/ 1306704 w 1638868"/>
                  <a:gd name="connsiteY18" fmla="*/ 5203272 h 5731964"/>
                  <a:gd name="connsiteX19" fmla="*/ 1461083 w 1638868"/>
                  <a:gd name="connsiteY19" fmla="*/ 4799511 h 5731964"/>
                  <a:gd name="connsiteX20" fmla="*/ 1615462 w 1638868"/>
                  <a:gd name="connsiteY20" fmla="*/ 4300747 h 5731964"/>
                  <a:gd name="connsiteX21" fmla="*/ 1627338 w 1638868"/>
                  <a:gd name="connsiteY21" fmla="*/ 3849485 h 5731964"/>
                  <a:gd name="connsiteX22" fmla="*/ 1508585 w 1638868"/>
                  <a:gd name="connsiteY22" fmla="*/ 3493225 h 5731964"/>
                  <a:gd name="connsiteX23" fmla="*/ 1282953 w 1638868"/>
                  <a:gd name="connsiteY23" fmla="*/ 3184467 h 5731964"/>
                  <a:gd name="connsiteX24" fmla="*/ 1259203 w 1638868"/>
                  <a:gd name="connsiteY24" fmla="*/ 2661952 h 5731964"/>
                  <a:gd name="connsiteX25" fmla="*/ 1306704 w 1638868"/>
                  <a:gd name="connsiteY25" fmla="*/ 1391293 h 5731964"/>
                  <a:gd name="connsiteX26" fmla="*/ 1294829 w 1638868"/>
                  <a:gd name="connsiteY26" fmla="*/ 203760 h 5731964"/>
                  <a:gd name="connsiteX27" fmla="*/ 1211701 w 1638868"/>
                  <a:gd name="connsiteY27" fmla="*/ 203760 h 5731964"/>
                  <a:gd name="connsiteX28" fmla="*/ 962320 w 1638868"/>
                  <a:gd name="connsiteY28" fmla="*/ 227511 h 5731964"/>
                  <a:gd name="connsiteX29" fmla="*/ 641686 w 1638868"/>
                  <a:gd name="connsiteY29" fmla="*/ 215636 h 5731964"/>
                  <a:gd name="connsiteX30" fmla="*/ 392304 w 1638868"/>
                  <a:gd name="connsiteY30" fmla="*/ 168134 h 5731964"/>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2545 w 1638868"/>
                  <a:gd name="connsiteY30"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2545 w 1638868"/>
                  <a:gd name="connsiteY30"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58048 w 1638868"/>
                  <a:gd name="connsiteY30" fmla="*/ 96125 h 5617056"/>
                  <a:gd name="connsiteX31" fmla="*/ 362545 w 1638868"/>
                  <a:gd name="connsiteY31"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58048 w 1638868"/>
                  <a:gd name="connsiteY30" fmla="*/ 96125 h 5617056"/>
                  <a:gd name="connsiteX31" fmla="*/ 362545 w 1638868"/>
                  <a:gd name="connsiteY31"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6164 w 1638868"/>
                  <a:gd name="connsiteY30" fmla="*/ 82598 h 5617056"/>
                  <a:gd name="connsiteX31" fmla="*/ 362545 w 1638868"/>
                  <a:gd name="connsiteY31" fmla="*/ 337286 h 5617056"/>
                  <a:gd name="connsiteX0" fmla="*/ 365250 w 1638868"/>
                  <a:gd name="connsiteY0" fmla="*/ 510427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6164 w 1638868"/>
                  <a:gd name="connsiteY30" fmla="*/ 82598 h 5617056"/>
                  <a:gd name="connsiteX31" fmla="*/ 365250 w 1638868"/>
                  <a:gd name="connsiteY31" fmla="*/ 510427 h 5617056"/>
                  <a:gd name="connsiteX0" fmla="*/ 365250 w 1638868"/>
                  <a:gd name="connsiteY0" fmla="*/ 510427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6164 w 1638868"/>
                  <a:gd name="connsiteY30" fmla="*/ 82598 h 5617056"/>
                  <a:gd name="connsiteX31" fmla="*/ 365250 w 1638868"/>
                  <a:gd name="connsiteY31" fmla="*/ 510427 h 5617056"/>
                  <a:gd name="connsiteX0" fmla="*/ 365250 w 1638868"/>
                  <a:gd name="connsiteY0" fmla="*/ 433290 h 5539919"/>
                  <a:gd name="connsiteX1" fmla="*/ 380429 w 1638868"/>
                  <a:gd name="connsiteY1" fmla="*/ 2422406 h 5539919"/>
                  <a:gd name="connsiteX2" fmla="*/ 368553 w 1638868"/>
                  <a:gd name="connsiteY2" fmla="*/ 2790541 h 5539919"/>
                  <a:gd name="connsiteX3" fmla="*/ 356678 w 1638868"/>
                  <a:gd name="connsiteY3" fmla="*/ 2992422 h 5539919"/>
                  <a:gd name="connsiteX4" fmla="*/ 202299 w 1638868"/>
                  <a:gd name="connsiteY4" fmla="*/ 3170552 h 5539919"/>
                  <a:gd name="connsiteX5" fmla="*/ 47920 w 1638868"/>
                  <a:gd name="connsiteY5" fmla="*/ 3443684 h 5539919"/>
                  <a:gd name="connsiteX6" fmla="*/ 418 w 1638868"/>
                  <a:gd name="connsiteY6" fmla="*/ 3823694 h 5539919"/>
                  <a:gd name="connsiteX7" fmla="*/ 36044 w 1638868"/>
                  <a:gd name="connsiteY7" fmla="*/ 4322458 h 5539919"/>
                  <a:gd name="connsiteX8" fmla="*/ 202299 w 1638868"/>
                  <a:gd name="connsiteY8" fmla="*/ 4844972 h 5539919"/>
                  <a:gd name="connsiteX9" fmla="*/ 356678 w 1638868"/>
                  <a:gd name="connsiteY9" fmla="*/ 5201232 h 5539919"/>
                  <a:gd name="connsiteX10" fmla="*/ 332927 w 1638868"/>
                  <a:gd name="connsiteY10" fmla="*/ 5284359 h 5539919"/>
                  <a:gd name="connsiteX11" fmla="*/ 166673 w 1638868"/>
                  <a:gd name="connsiteY11" fmla="*/ 5403113 h 5539919"/>
                  <a:gd name="connsiteX12" fmla="*/ 226050 w 1638868"/>
                  <a:gd name="connsiteY12" fmla="*/ 5450614 h 5539919"/>
                  <a:gd name="connsiteX13" fmla="*/ 689187 w 1638868"/>
                  <a:gd name="connsiteY13" fmla="*/ 5533741 h 5539919"/>
                  <a:gd name="connsiteX14" fmla="*/ 1033572 w 1638868"/>
                  <a:gd name="connsiteY14" fmla="*/ 5521866 h 5539919"/>
                  <a:gd name="connsiteX15" fmla="*/ 1425457 w 1638868"/>
                  <a:gd name="connsiteY15" fmla="*/ 5426863 h 5539919"/>
                  <a:gd name="connsiteX16" fmla="*/ 1366081 w 1638868"/>
                  <a:gd name="connsiteY16" fmla="*/ 5355611 h 5539919"/>
                  <a:gd name="connsiteX17" fmla="*/ 1247327 w 1638868"/>
                  <a:gd name="connsiteY17" fmla="*/ 5177481 h 5539919"/>
                  <a:gd name="connsiteX18" fmla="*/ 1306704 w 1638868"/>
                  <a:gd name="connsiteY18" fmla="*/ 5011227 h 5539919"/>
                  <a:gd name="connsiteX19" fmla="*/ 1461083 w 1638868"/>
                  <a:gd name="connsiteY19" fmla="*/ 4607466 h 5539919"/>
                  <a:gd name="connsiteX20" fmla="*/ 1615462 w 1638868"/>
                  <a:gd name="connsiteY20" fmla="*/ 4108702 h 5539919"/>
                  <a:gd name="connsiteX21" fmla="*/ 1627338 w 1638868"/>
                  <a:gd name="connsiteY21" fmla="*/ 3657440 h 5539919"/>
                  <a:gd name="connsiteX22" fmla="*/ 1508585 w 1638868"/>
                  <a:gd name="connsiteY22" fmla="*/ 3301180 h 5539919"/>
                  <a:gd name="connsiteX23" fmla="*/ 1282953 w 1638868"/>
                  <a:gd name="connsiteY23" fmla="*/ 2992422 h 5539919"/>
                  <a:gd name="connsiteX24" fmla="*/ 1259203 w 1638868"/>
                  <a:gd name="connsiteY24" fmla="*/ 2469907 h 5539919"/>
                  <a:gd name="connsiteX25" fmla="*/ 1306704 w 1638868"/>
                  <a:gd name="connsiteY25" fmla="*/ 1199248 h 5539919"/>
                  <a:gd name="connsiteX26" fmla="*/ 1300240 w 1638868"/>
                  <a:gd name="connsiteY26" fmla="*/ 233551 h 5539919"/>
                  <a:gd name="connsiteX27" fmla="*/ 1211701 w 1638868"/>
                  <a:gd name="connsiteY27" fmla="*/ 11715 h 5539919"/>
                  <a:gd name="connsiteX28" fmla="*/ 962320 w 1638868"/>
                  <a:gd name="connsiteY28" fmla="*/ 35466 h 5539919"/>
                  <a:gd name="connsiteX29" fmla="*/ 641686 w 1638868"/>
                  <a:gd name="connsiteY29" fmla="*/ 23591 h 5539919"/>
                  <a:gd name="connsiteX30" fmla="*/ 366164 w 1638868"/>
                  <a:gd name="connsiteY30" fmla="*/ 5461 h 5539919"/>
                  <a:gd name="connsiteX31" fmla="*/ 365250 w 1638868"/>
                  <a:gd name="connsiteY31" fmla="*/ 433290 h 5539919"/>
                  <a:gd name="connsiteX0" fmla="*/ 365250 w 1638868"/>
                  <a:gd name="connsiteY0" fmla="*/ 441668 h 5548297"/>
                  <a:gd name="connsiteX1" fmla="*/ 380429 w 1638868"/>
                  <a:gd name="connsiteY1" fmla="*/ 2430784 h 5548297"/>
                  <a:gd name="connsiteX2" fmla="*/ 368553 w 1638868"/>
                  <a:gd name="connsiteY2" fmla="*/ 2798919 h 5548297"/>
                  <a:gd name="connsiteX3" fmla="*/ 356678 w 1638868"/>
                  <a:gd name="connsiteY3" fmla="*/ 3000800 h 5548297"/>
                  <a:gd name="connsiteX4" fmla="*/ 202299 w 1638868"/>
                  <a:gd name="connsiteY4" fmla="*/ 3178930 h 5548297"/>
                  <a:gd name="connsiteX5" fmla="*/ 47920 w 1638868"/>
                  <a:gd name="connsiteY5" fmla="*/ 3452062 h 5548297"/>
                  <a:gd name="connsiteX6" fmla="*/ 418 w 1638868"/>
                  <a:gd name="connsiteY6" fmla="*/ 3832072 h 5548297"/>
                  <a:gd name="connsiteX7" fmla="*/ 36044 w 1638868"/>
                  <a:gd name="connsiteY7" fmla="*/ 4330836 h 5548297"/>
                  <a:gd name="connsiteX8" fmla="*/ 202299 w 1638868"/>
                  <a:gd name="connsiteY8" fmla="*/ 4853350 h 5548297"/>
                  <a:gd name="connsiteX9" fmla="*/ 356678 w 1638868"/>
                  <a:gd name="connsiteY9" fmla="*/ 5209610 h 5548297"/>
                  <a:gd name="connsiteX10" fmla="*/ 332927 w 1638868"/>
                  <a:gd name="connsiteY10" fmla="*/ 5292737 h 5548297"/>
                  <a:gd name="connsiteX11" fmla="*/ 166673 w 1638868"/>
                  <a:gd name="connsiteY11" fmla="*/ 5411491 h 5548297"/>
                  <a:gd name="connsiteX12" fmla="*/ 226050 w 1638868"/>
                  <a:gd name="connsiteY12" fmla="*/ 5458992 h 5548297"/>
                  <a:gd name="connsiteX13" fmla="*/ 689187 w 1638868"/>
                  <a:gd name="connsiteY13" fmla="*/ 5542119 h 5548297"/>
                  <a:gd name="connsiteX14" fmla="*/ 1033572 w 1638868"/>
                  <a:gd name="connsiteY14" fmla="*/ 5530244 h 5548297"/>
                  <a:gd name="connsiteX15" fmla="*/ 1425457 w 1638868"/>
                  <a:gd name="connsiteY15" fmla="*/ 5435241 h 5548297"/>
                  <a:gd name="connsiteX16" fmla="*/ 1366081 w 1638868"/>
                  <a:gd name="connsiteY16" fmla="*/ 5363989 h 5548297"/>
                  <a:gd name="connsiteX17" fmla="*/ 1247327 w 1638868"/>
                  <a:gd name="connsiteY17" fmla="*/ 5185859 h 5548297"/>
                  <a:gd name="connsiteX18" fmla="*/ 1306704 w 1638868"/>
                  <a:gd name="connsiteY18" fmla="*/ 5019605 h 5548297"/>
                  <a:gd name="connsiteX19" fmla="*/ 1461083 w 1638868"/>
                  <a:gd name="connsiteY19" fmla="*/ 4615844 h 5548297"/>
                  <a:gd name="connsiteX20" fmla="*/ 1615462 w 1638868"/>
                  <a:gd name="connsiteY20" fmla="*/ 4117080 h 5548297"/>
                  <a:gd name="connsiteX21" fmla="*/ 1627338 w 1638868"/>
                  <a:gd name="connsiteY21" fmla="*/ 3665818 h 5548297"/>
                  <a:gd name="connsiteX22" fmla="*/ 1508585 w 1638868"/>
                  <a:gd name="connsiteY22" fmla="*/ 3309558 h 5548297"/>
                  <a:gd name="connsiteX23" fmla="*/ 1282953 w 1638868"/>
                  <a:gd name="connsiteY23" fmla="*/ 3000800 h 5548297"/>
                  <a:gd name="connsiteX24" fmla="*/ 1259203 w 1638868"/>
                  <a:gd name="connsiteY24" fmla="*/ 2478285 h 5548297"/>
                  <a:gd name="connsiteX25" fmla="*/ 1306704 w 1638868"/>
                  <a:gd name="connsiteY25" fmla="*/ 1207626 h 5548297"/>
                  <a:gd name="connsiteX26" fmla="*/ 1300240 w 1638868"/>
                  <a:gd name="connsiteY26" fmla="*/ 241929 h 5548297"/>
                  <a:gd name="connsiteX27" fmla="*/ 1265807 w 1638868"/>
                  <a:gd name="connsiteY27" fmla="*/ 9271 h 5548297"/>
                  <a:gd name="connsiteX28" fmla="*/ 962320 w 1638868"/>
                  <a:gd name="connsiteY28" fmla="*/ 43844 h 5548297"/>
                  <a:gd name="connsiteX29" fmla="*/ 641686 w 1638868"/>
                  <a:gd name="connsiteY29" fmla="*/ 31969 h 5548297"/>
                  <a:gd name="connsiteX30" fmla="*/ 366164 w 1638868"/>
                  <a:gd name="connsiteY30" fmla="*/ 13839 h 5548297"/>
                  <a:gd name="connsiteX31" fmla="*/ 365250 w 1638868"/>
                  <a:gd name="connsiteY31" fmla="*/ 441668 h 5548297"/>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306704 w 1638868"/>
                  <a:gd name="connsiteY25" fmla="*/ 1201829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308579 w 1638868"/>
                  <a:gd name="connsiteY10" fmla="*/ 5254476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308579 w 1638868"/>
                  <a:gd name="connsiteY10" fmla="*/ 5254476 h 5542500"/>
                  <a:gd name="connsiteX11" fmla="*/ 142325 w 1638868"/>
                  <a:gd name="connsiteY11" fmla="*/ 5389462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292347 w 1638868"/>
                  <a:gd name="connsiteY10" fmla="*/ 5254476 h 5542500"/>
                  <a:gd name="connsiteX11" fmla="*/ 142325 w 1638868"/>
                  <a:gd name="connsiteY11" fmla="*/ 5389462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292347 w 1638868"/>
                  <a:gd name="connsiteY10" fmla="*/ 5254476 h 5542500"/>
                  <a:gd name="connsiteX11" fmla="*/ 142325 w 1638868"/>
                  <a:gd name="connsiteY11" fmla="*/ 5389462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85018 w 1638868"/>
                  <a:gd name="connsiteY16" fmla="*/ 5320318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1978"/>
                  <a:gd name="connsiteX1" fmla="*/ 380429 w 1638868"/>
                  <a:gd name="connsiteY1" fmla="*/ 2424987 h 5541978"/>
                  <a:gd name="connsiteX2" fmla="*/ 368553 w 1638868"/>
                  <a:gd name="connsiteY2" fmla="*/ 2793122 h 5541978"/>
                  <a:gd name="connsiteX3" fmla="*/ 340446 w 1638868"/>
                  <a:gd name="connsiteY3" fmla="*/ 2995003 h 5541978"/>
                  <a:gd name="connsiteX4" fmla="*/ 202299 w 1638868"/>
                  <a:gd name="connsiteY4" fmla="*/ 3173133 h 5541978"/>
                  <a:gd name="connsiteX5" fmla="*/ 47920 w 1638868"/>
                  <a:gd name="connsiteY5" fmla="*/ 3446265 h 5541978"/>
                  <a:gd name="connsiteX6" fmla="*/ 418 w 1638868"/>
                  <a:gd name="connsiteY6" fmla="*/ 3826275 h 5541978"/>
                  <a:gd name="connsiteX7" fmla="*/ 36044 w 1638868"/>
                  <a:gd name="connsiteY7" fmla="*/ 4325039 h 5541978"/>
                  <a:gd name="connsiteX8" fmla="*/ 202299 w 1638868"/>
                  <a:gd name="connsiteY8" fmla="*/ 4847553 h 5541978"/>
                  <a:gd name="connsiteX9" fmla="*/ 329625 w 1638868"/>
                  <a:gd name="connsiteY9" fmla="*/ 5122653 h 5541978"/>
                  <a:gd name="connsiteX10" fmla="*/ 292347 w 1638868"/>
                  <a:gd name="connsiteY10" fmla="*/ 5254476 h 5541978"/>
                  <a:gd name="connsiteX11" fmla="*/ 142325 w 1638868"/>
                  <a:gd name="connsiteY11" fmla="*/ 5389462 h 5541978"/>
                  <a:gd name="connsiteX12" fmla="*/ 226050 w 1638868"/>
                  <a:gd name="connsiteY12" fmla="*/ 5453195 h 5541978"/>
                  <a:gd name="connsiteX13" fmla="*/ 689187 w 1638868"/>
                  <a:gd name="connsiteY13" fmla="*/ 5536322 h 5541978"/>
                  <a:gd name="connsiteX14" fmla="*/ 1033572 w 1638868"/>
                  <a:gd name="connsiteY14" fmla="*/ 5524447 h 5541978"/>
                  <a:gd name="connsiteX15" fmla="*/ 1403815 w 1638868"/>
                  <a:gd name="connsiteY15" fmla="*/ 5442971 h 5541978"/>
                  <a:gd name="connsiteX16" fmla="*/ 1385018 w 1638868"/>
                  <a:gd name="connsiteY16" fmla="*/ 5320318 h 5541978"/>
                  <a:gd name="connsiteX17" fmla="*/ 1247327 w 1638868"/>
                  <a:gd name="connsiteY17" fmla="*/ 5180062 h 5541978"/>
                  <a:gd name="connsiteX18" fmla="*/ 1306704 w 1638868"/>
                  <a:gd name="connsiteY18" fmla="*/ 5013808 h 5541978"/>
                  <a:gd name="connsiteX19" fmla="*/ 1461083 w 1638868"/>
                  <a:gd name="connsiteY19" fmla="*/ 4610047 h 5541978"/>
                  <a:gd name="connsiteX20" fmla="*/ 1615462 w 1638868"/>
                  <a:gd name="connsiteY20" fmla="*/ 4111283 h 5541978"/>
                  <a:gd name="connsiteX21" fmla="*/ 1627338 w 1638868"/>
                  <a:gd name="connsiteY21" fmla="*/ 3660021 h 5541978"/>
                  <a:gd name="connsiteX22" fmla="*/ 1508585 w 1638868"/>
                  <a:gd name="connsiteY22" fmla="*/ 3303761 h 5541978"/>
                  <a:gd name="connsiteX23" fmla="*/ 1282953 w 1638868"/>
                  <a:gd name="connsiteY23" fmla="*/ 2995003 h 5541978"/>
                  <a:gd name="connsiteX24" fmla="*/ 1259203 w 1638868"/>
                  <a:gd name="connsiteY24" fmla="*/ 2472488 h 5541978"/>
                  <a:gd name="connsiteX25" fmla="*/ 1290472 w 1638868"/>
                  <a:gd name="connsiteY25" fmla="*/ 1188302 h 5541978"/>
                  <a:gd name="connsiteX26" fmla="*/ 1300240 w 1638868"/>
                  <a:gd name="connsiteY26" fmla="*/ 236132 h 5541978"/>
                  <a:gd name="connsiteX27" fmla="*/ 1265807 w 1638868"/>
                  <a:gd name="connsiteY27" fmla="*/ 3474 h 5541978"/>
                  <a:gd name="connsiteX28" fmla="*/ 962320 w 1638868"/>
                  <a:gd name="connsiteY28" fmla="*/ 38047 h 5541978"/>
                  <a:gd name="connsiteX29" fmla="*/ 641686 w 1638868"/>
                  <a:gd name="connsiteY29" fmla="*/ 26172 h 5541978"/>
                  <a:gd name="connsiteX30" fmla="*/ 366164 w 1638868"/>
                  <a:gd name="connsiteY30" fmla="*/ 8042 h 5541978"/>
                  <a:gd name="connsiteX31" fmla="*/ 365250 w 1638868"/>
                  <a:gd name="connsiteY31" fmla="*/ 435871 h 5541978"/>
                  <a:gd name="connsiteX0" fmla="*/ 365250 w 1638868"/>
                  <a:gd name="connsiteY0" fmla="*/ 435871 h 5541978"/>
                  <a:gd name="connsiteX1" fmla="*/ 380429 w 1638868"/>
                  <a:gd name="connsiteY1" fmla="*/ 2424987 h 5541978"/>
                  <a:gd name="connsiteX2" fmla="*/ 368553 w 1638868"/>
                  <a:gd name="connsiteY2" fmla="*/ 2793122 h 5541978"/>
                  <a:gd name="connsiteX3" fmla="*/ 340446 w 1638868"/>
                  <a:gd name="connsiteY3" fmla="*/ 2995003 h 5541978"/>
                  <a:gd name="connsiteX4" fmla="*/ 202299 w 1638868"/>
                  <a:gd name="connsiteY4" fmla="*/ 3173133 h 5541978"/>
                  <a:gd name="connsiteX5" fmla="*/ 47920 w 1638868"/>
                  <a:gd name="connsiteY5" fmla="*/ 3446265 h 5541978"/>
                  <a:gd name="connsiteX6" fmla="*/ 418 w 1638868"/>
                  <a:gd name="connsiteY6" fmla="*/ 3826275 h 5541978"/>
                  <a:gd name="connsiteX7" fmla="*/ 36044 w 1638868"/>
                  <a:gd name="connsiteY7" fmla="*/ 4325039 h 5541978"/>
                  <a:gd name="connsiteX8" fmla="*/ 202299 w 1638868"/>
                  <a:gd name="connsiteY8" fmla="*/ 4847553 h 5541978"/>
                  <a:gd name="connsiteX9" fmla="*/ 329625 w 1638868"/>
                  <a:gd name="connsiteY9" fmla="*/ 5122653 h 5541978"/>
                  <a:gd name="connsiteX10" fmla="*/ 292347 w 1638868"/>
                  <a:gd name="connsiteY10" fmla="*/ 5254476 h 5541978"/>
                  <a:gd name="connsiteX11" fmla="*/ 142325 w 1638868"/>
                  <a:gd name="connsiteY11" fmla="*/ 5389462 h 5541978"/>
                  <a:gd name="connsiteX12" fmla="*/ 226050 w 1638868"/>
                  <a:gd name="connsiteY12" fmla="*/ 5453195 h 5541978"/>
                  <a:gd name="connsiteX13" fmla="*/ 689187 w 1638868"/>
                  <a:gd name="connsiteY13" fmla="*/ 5536322 h 5541978"/>
                  <a:gd name="connsiteX14" fmla="*/ 1033572 w 1638868"/>
                  <a:gd name="connsiteY14" fmla="*/ 5524447 h 5541978"/>
                  <a:gd name="connsiteX15" fmla="*/ 1403815 w 1638868"/>
                  <a:gd name="connsiteY15" fmla="*/ 5442971 h 5541978"/>
                  <a:gd name="connsiteX16" fmla="*/ 1366081 w 1638868"/>
                  <a:gd name="connsiteY16" fmla="*/ 5301380 h 5541978"/>
                  <a:gd name="connsiteX17" fmla="*/ 1247327 w 1638868"/>
                  <a:gd name="connsiteY17" fmla="*/ 5180062 h 5541978"/>
                  <a:gd name="connsiteX18" fmla="*/ 1306704 w 1638868"/>
                  <a:gd name="connsiteY18" fmla="*/ 5013808 h 5541978"/>
                  <a:gd name="connsiteX19" fmla="*/ 1461083 w 1638868"/>
                  <a:gd name="connsiteY19" fmla="*/ 4610047 h 5541978"/>
                  <a:gd name="connsiteX20" fmla="*/ 1615462 w 1638868"/>
                  <a:gd name="connsiteY20" fmla="*/ 4111283 h 5541978"/>
                  <a:gd name="connsiteX21" fmla="*/ 1627338 w 1638868"/>
                  <a:gd name="connsiteY21" fmla="*/ 3660021 h 5541978"/>
                  <a:gd name="connsiteX22" fmla="*/ 1508585 w 1638868"/>
                  <a:gd name="connsiteY22" fmla="*/ 3303761 h 5541978"/>
                  <a:gd name="connsiteX23" fmla="*/ 1282953 w 1638868"/>
                  <a:gd name="connsiteY23" fmla="*/ 2995003 h 5541978"/>
                  <a:gd name="connsiteX24" fmla="*/ 1259203 w 1638868"/>
                  <a:gd name="connsiteY24" fmla="*/ 2472488 h 5541978"/>
                  <a:gd name="connsiteX25" fmla="*/ 1290472 w 1638868"/>
                  <a:gd name="connsiteY25" fmla="*/ 1188302 h 5541978"/>
                  <a:gd name="connsiteX26" fmla="*/ 1300240 w 1638868"/>
                  <a:gd name="connsiteY26" fmla="*/ 236132 h 5541978"/>
                  <a:gd name="connsiteX27" fmla="*/ 1265807 w 1638868"/>
                  <a:gd name="connsiteY27" fmla="*/ 3474 h 5541978"/>
                  <a:gd name="connsiteX28" fmla="*/ 962320 w 1638868"/>
                  <a:gd name="connsiteY28" fmla="*/ 38047 h 5541978"/>
                  <a:gd name="connsiteX29" fmla="*/ 641686 w 1638868"/>
                  <a:gd name="connsiteY29" fmla="*/ 26172 h 5541978"/>
                  <a:gd name="connsiteX30" fmla="*/ 366164 w 1638868"/>
                  <a:gd name="connsiteY30" fmla="*/ 8042 h 5541978"/>
                  <a:gd name="connsiteX31" fmla="*/ 365250 w 1638868"/>
                  <a:gd name="connsiteY31" fmla="*/ 435871 h 5541978"/>
                  <a:gd name="connsiteX0" fmla="*/ 365250 w 1638868"/>
                  <a:gd name="connsiteY0" fmla="*/ 435871 h 5541978"/>
                  <a:gd name="connsiteX1" fmla="*/ 380429 w 1638868"/>
                  <a:gd name="connsiteY1" fmla="*/ 2424987 h 5541978"/>
                  <a:gd name="connsiteX2" fmla="*/ 368553 w 1638868"/>
                  <a:gd name="connsiteY2" fmla="*/ 2793122 h 5541978"/>
                  <a:gd name="connsiteX3" fmla="*/ 340446 w 1638868"/>
                  <a:gd name="connsiteY3" fmla="*/ 2995003 h 5541978"/>
                  <a:gd name="connsiteX4" fmla="*/ 202299 w 1638868"/>
                  <a:gd name="connsiteY4" fmla="*/ 3173133 h 5541978"/>
                  <a:gd name="connsiteX5" fmla="*/ 47920 w 1638868"/>
                  <a:gd name="connsiteY5" fmla="*/ 3446265 h 5541978"/>
                  <a:gd name="connsiteX6" fmla="*/ 418 w 1638868"/>
                  <a:gd name="connsiteY6" fmla="*/ 3826275 h 5541978"/>
                  <a:gd name="connsiteX7" fmla="*/ 36044 w 1638868"/>
                  <a:gd name="connsiteY7" fmla="*/ 4325039 h 5541978"/>
                  <a:gd name="connsiteX8" fmla="*/ 202299 w 1638868"/>
                  <a:gd name="connsiteY8" fmla="*/ 4847553 h 5541978"/>
                  <a:gd name="connsiteX9" fmla="*/ 329625 w 1638868"/>
                  <a:gd name="connsiteY9" fmla="*/ 5122653 h 5541978"/>
                  <a:gd name="connsiteX10" fmla="*/ 292347 w 1638868"/>
                  <a:gd name="connsiteY10" fmla="*/ 5254476 h 5541978"/>
                  <a:gd name="connsiteX11" fmla="*/ 142325 w 1638868"/>
                  <a:gd name="connsiteY11" fmla="*/ 5389462 h 5541978"/>
                  <a:gd name="connsiteX12" fmla="*/ 226050 w 1638868"/>
                  <a:gd name="connsiteY12" fmla="*/ 5453195 h 5541978"/>
                  <a:gd name="connsiteX13" fmla="*/ 689187 w 1638868"/>
                  <a:gd name="connsiteY13" fmla="*/ 5536322 h 5541978"/>
                  <a:gd name="connsiteX14" fmla="*/ 1033572 w 1638868"/>
                  <a:gd name="connsiteY14" fmla="*/ 5524447 h 5541978"/>
                  <a:gd name="connsiteX15" fmla="*/ 1403815 w 1638868"/>
                  <a:gd name="connsiteY15" fmla="*/ 5442971 h 5541978"/>
                  <a:gd name="connsiteX16" fmla="*/ 1366081 w 1638868"/>
                  <a:gd name="connsiteY16" fmla="*/ 5301380 h 5541978"/>
                  <a:gd name="connsiteX17" fmla="*/ 1247327 w 1638868"/>
                  <a:gd name="connsiteY17" fmla="*/ 5180062 h 5541978"/>
                  <a:gd name="connsiteX18" fmla="*/ 1306704 w 1638868"/>
                  <a:gd name="connsiteY18" fmla="*/ 5013808 h 5541978"/>
                  <a:gd name="connsiteX19" fmla="*/ 1461083 w 1638868"/>
                  <a:gd name="connsiteY19" fmla="*/ 4610047 h 5541978"/>
                  <a:gd name="connsiteX20" fmla="*/ 1615462 w 1638868"/>
                  <a:gd name="connsiteY20" fmla="*/ 4111283 h 5541978"/>
                  <a:gd name="connsiteX21" fmla="*/ 1627338 w 1638868"/>
                  <a:gd name="connsiteY21" fmla="*/ 3660021 h 5541978"/>
                  <a:gd name="connsiteX22" fmla="*/ 1508585 w 1638868"/>
                  <a:gd name="connsiteY22" fmla="*/ 3303761 h 5541978"/>
                  <a:gd name="connsiteX23" fmla="*/ 1282953 w 1638868"/>
                  <a:gd name="connsiteY23" fmla="*/ 2995003 h 5541978"/>
                  <a:gd name="connsiteX24" fmla="*/ 1259203 w 1638868"/>
                  <a:gd name="connsiteY24" fmla="*/ 2472488 h 5541978"/>
                  <a:gd name="connsiteX25" fmla="*/ 1290472 w 1638868"/>
                  <a:gd name="connsiteY25" fmla="*/ 1188302 h 5541978"/>
                  <a:gd name="connsiteX26" fmla="*/ 1300240 w 1638868"/>
                  <a:gd name="connsiteY26" fmla="*/ 236132 h 5541978"/>
                  <a:gd name="connsiteX27" fmla="*/ 1265807 w 1638868"/>
                  <a:gd name="connsiteY27" fmla="*/ 3474 h 5541978"/>
                  <a:gd name="connsiteX28" fmla="*/ 962320 w 1638868"/>
                  <a:gd name="connsiteY28" fmla="*/ 38047 h 5541978"/>
                  <a:gd name="connsiteX29" fmla="*/ 641686 w 1638868"/>
                  <a:gd name="connsiteY29" fmla="*/ 26172 h 5541978"/>
                  <a:gd name="connsiteX30" fmla="*/ 366164 w 1638868"/>
                  <a:gd name="connsiteY30" fmla="*/ 8042 h 5541978"/>
                  <a:gd name="connsiteX31" fmla="*/ 365250 w 1638868"/>
                  <a:gd name="connsiteY31" fmla="*/ 435871 h 554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38868" h="5541978">
                    <a:moveTo>
                      <a:pt x="365250" y="435871"/>
                    </a:moveTo>
                    <a:cubicBezTo>
                      <a:pt x="367627" y="838695"/>
                      <a:pt x="384387" y="1955912"/>
                      <a:pt x="380429" y="2424987"/>
                    </a:cubicBezTo>
                    <a:cubicBezTo>
                      <a:pt x="371060" y="2672226"/>
                      <a:pt x="375217" y="2698119"/>
                      <a:pt x="368553" y="2793122"/>
                    </a:cubicBezTo>
                    <a:cubicBezTo>
                      <a:pt x="361889" y="2888125"/>
                      <a:pt x="368155" y="2931668"/>
                      <a:pt x="340446" y="2995003"/>
                    </a:cubicBezTo>
                    <a:cubicBezTo>
                      <a:pt x="312737" y="3058338"/>
                      <a:pt x="251053" y="3097923"/>
                      <a:pt x="202299" y="3173133"/>
                    </a:cubicBezTo>
                    <a:cubicBezTo>
                      <a:pt x="153545" y="3248343"/>
                      <a:pt x="81567" y="3337408"/>
                      <a:pt x="47920" y="3446265"/>
                    </a:cubicBezTo>
                    <a:cubicBezTo>
                      <a:pt x="14273" y="3555122"/>
                      <a:pt x="2397" y="3679813"/>
                      <a:pt x="418" y="3826275"/>
                    </a:cubicBezTo>
                    <a:cubicBezTo>
                      <a:pt x="-1561" y="3972737"/>
                      <a:pt x="2397" y="4154826"/>
                      <a:pt x="36044" y="4325039"/>
                    </a:cubicBezTo>
                    <a:cubicBezTo>
                      <a:pt x="69691" y="4495252"/>
                      <a:pt x="153369" y="4714617"/>
                      <a:pt x="202299" y="4847553"/>
                    </a:cubicBezTo>
                    <a:cubicBezTo>
                      <a:pt x="251229" y="4980489"/>
                      <a:pt x="314617" y="5054833"/>
                      <a:pt x="329625" y="5122653"/>
                    </a:cubicBezTo>
                    <a:cubicBezTo>
                      <a:pt x="344633" y="5190473"/>
                      <a:pt x="323564" y="5210008"/>
                      <a:pt x="292347" y="5254476"/>
                    </a:cubicBezTo>
                    <a:cubicBezTo>
                      <a:pt x="261130" y="5298944"/>
                      <a:pt x="153374" y="5356342"/>
                      <a:pt x="142325" y="5389462"/>
                    </a:cubicBezTo>
                    <a:cubicBezTo>
                      <a:pt x="131276" y="5422582"/>
                      <a:pt x="134906" y="5428718"/>
                      <a:pt x="226050" y="5453195"/>
                    </a:cubicBezTo>
                    <a:cubicBezTo>
                      <a:pt x="317194" y="5477672"/>
                      <a:pt x="554600" y="5524447"/>
                      <a:pt x="689187" y="5536322"/>
                    </a:cubicBezTo>
                    <a:cubicBezTo>
                      <a:pt x="823774" y="5548197"/>
                      <a:pt x="914467" y="5540005"/>
                      <a:pt x="1033572" y="5524447"/>
                    </a:cubicBezTo>
                    <a:cubicBezTo>
                      <a:pt x="1152677" y="5508889"/>
                      <a:pt x="1348397" y="5480149"/>
                      <a:pt x="1403815" y="5442971"/>
                    </a:cubicBezTo>
                    <a:cubicBezTo>
                      <a:pt x="1459233" y="5405793"/>
                      <a:pt x="1400278" y="5342493"/>
                      <a:pt x="1366081" y="5301380"/>
                    </a:cubicBezTo>
                    <a:cubicBezTo>
                      <a:pt x="1331884" y="5260267"/>
                      <a:pt x="1257223" y="5227991"/>
                      <a:pt x="1247327" y="5180062"/>
                    </a:cubicBezTo>
                    <a:cubicBezTo>
                      <a:pt x="1237431" y="5132133"/>
                      <a:pt x="1271078" y="5108810"/>
                      <a:pt x="1306704" y="5013808"/>
                    </a:cubicBezTo>
                    <a:cubicBezTo>
                      <a:pt x="1342330" y="4918806"/>
                      <a:pt x="1409623" y="4760468"/>
                      <a:pt x="1461083" y="4610047"/>
                    </a:cubicBezTo>
                    <a:cubicBezTo>
                      <a:pt x="1512543" y="4459626"/>
                      <a:pt x="1587753" y="4269621"/>
                      <a:pt x="1615462" y="4111283"/>
                    </a:cubicBezTo>
                    <a:cubicBezTo>
                      <a:pt x="1643171" y="3952945"/>
                      <a:pt x="1645151" y="3794608"/>
                      <a:pt x="1627338" y="3660021"/>
                    </a:cubicBezTo>
                    <a:cubicBezTo>
                      <a:pt x="1609525" y="3525434"/>
                      <a:pt x="1565982" y="3414597"/>
                      <a:pt x="1508585" y="3303761"/>
                    </a:cubicBezTo>
                    <a:cubicBezTo>
                      <a:pt x="1451188" y="3192925"/>
                      <a:pt x="1324517" y="3133548"/>
                      <a:pt x="1282953" y="2995003"/>
                    </a:cubicBezTo>
                    <a:cubicBezTo>
                      <a:pt x="1241389" y="2856458"/>
                      <a:pt x="1257950" y="2773605"/>
                      <a:pt x="1259203" y="2472488"/>
                    </a:cubicBezTo>
                    <a:cubicBezTo>
                      <a:pt x="1260456" y="2171371"/>
                      <a:pt x="1283633" y="1561028"/>
                      <a:pt x="1290472" y="1188302"/>
                    </a:cubicBezTo>
                    <a:cubicBezTo>
                      <a:pt x="1297312" y="815576"/>
                      <a:pt x="1304351" y="433603"/>
                      <a:pt x="1300240" y="236132"/>
                    </a:cubicBezTo>
                    <a:cubicBezTo>
                      <a:pt x="1296129" y="38661"/>
                      <a:pt x="1303190" y="20256"/>
                      <a:pt x="1265807" y="3474"/>
                    </a:cubicBezTo>
                    <a:cubicBezTo>
                      <a:pt x="1228424" y="-13308"/>
                      <a:pt x="1057322" y="36068"/>
                      <a:pt x="962320" y="38047"/>
                    </a:cubicBezTo>
                    <a:cubicBezTo>
                      <a:pt x="867318" y="40026"/>
                      <a:pt x="741045" y="31173"/>
                      <a:pt x="641686" y="26172"/>
                    </a:cubicBezTo>
                    <a:cubicBezTo>
                      <a:pt x="542327" y="21171"/>
                      <a:pt x="377518" y="-9741"/>
                      <a:pt x="366164" y="8042"/>
                    </a:cubicBezTo>
                    <a:cubicBezTo>
                      <a:pt x="319641" y="47468"/>
                      <a:pt x="362873" y="33047"/>
                      <a:pt x="365250" y="435871"/>
                    </a:cubicBezTo>
                    <a:close/>
                  </a:path>
                </a:pathLst>
              </a:custGeom>
              <a:gradFill flip="none" rotWithShape="1">
                <a:gsLst>
                  <a:gs pos="0">
                    <a:srgbClr val="FF8989"/>
                  </a:gs>
                  <a:gs pos="42000">
                    <a:srgbClr val="FF8989">
                      <a:alpha val="35000"/>
                    </a:srgbClr>
                  </a:gs>
                  <a:gs pos="64000">
                    <a:srgbClr val="FF8989">
                      <a:alpha val="35000"/>
                    </a:srgbClr>
                  </a:gs>
                  <a:gs pos="100000">
                    <a:srgbClr val="FF8989"/>
                  </a:gs>
                </a:gsLst>
                <a:lin ang="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44" name="Volný tvar 43"/>
              <p:cNvSpPr/>
              <p:nvPr/>
            </p:nvSpPr>
            <p:spPr>
              <a:xfrm>
                <a:off x="1411383" y="3328794"/>
                <a:ext cx="1536660" cy="2756613"/>
              </a:xfrm>
              <a:custGeom>
                <a:avLst/>
                <a:gdLst>
                  <a:gd name="connsiteX0" fmla="*/ 306885 w 1536660"/>
                  <a:gd name="connsiteY0" fmla="*/ 2685144 h 2756613"/>
                  <a:gd name="connsiteX1" fmla="*/ 291813 w 1536660"/>
                  <a:gd name="connsiteY1" fmla="*/ 2614806 h 2756613"/>
                  <a:gd name="connsiteX2" fmla="*/ 362151 w 1536660"/>
                  <a:gd name="connsiteY2" fmla="*/ 2484177 h 2756613"/>
                  <a:gd name="connsiteX3" fmla="*/ 497804 w 1536660"/>
                  <a:gd name="connsiteY3" fmla="*/ 2383694 h 2756613"/>
                  <a:gd name="connsiteX4" fmla="*/ 603312 w 1536660"/>
                  <a:gd name="connsiteY4" fmla="*/ 2258090 h 2756613"/>
                  <a:gd name="connsiteX5" fmla="*/ 618384 w 1536660"/>
                  <a:gd name="connsiteY5" fmla="*/ 2197799 h 2756613"/>
                  <a:gd name="connsiteX6" fmla="*/ 598287 w 1536660"/>
                  <a:gd name="connsiteY6" fmla="*/ 2167654 h 2756613"/>
                  <a:gd name="connsiteX7" fmla="*/ 527949 w 1536660"/>
                  <a:gd name="connsiteY7" fmla="*/ 2227944 h 2756613"/>
                  <a:gd name="connsiteX8" fmla="*/ 452586 w 1536660"/>
                  <a:gd name="connsiteY8" fmla="*/ 2333452 h 2756613"/>
                  <a:gd name="connsiteX9" fmla="*/ 377224 w 1536660"/>
                  <a:gd name="connsiteY9" fmla="*/ 2363597 h 2756613"/>
                  <a:gd name="connsiteX10" fmla="*/ 357127 w 1536660"/>
                  <a:gd name="connsiteY10" fmla="*/ 2348525 h 2756613"/>
                  <a:gd name="connsiteX11" fmla="*/ 276740 w 1536660"/>
                  <a:gd name="connsiteY11" fmla="*/ 2147558 h 2756613"/>
                  <a:gd name="connsiteX12" fmla="*/ 146112 w 1536660"/>
                  <a:gd name="connsiteY12" fmla="*/ 1815962 h 2756613"/>
                  <a:gd name="connsiteX13" fmla="*/ 10459 w 1536660"/>
                  <a:gd name="connsiteY13" fmla="*/ 1328617 h 2756613"/>
                  <a:gd name="connsiteX14" fmla="*/ 20507 w 1536660"/>
                  <a:gd name="connsiteY14" fmla="*/ 861369 h 2756613"/>
                  <a:gd name="connsiteX15" fmla="*/ 110942 w 1536660"/>
                  <a:gd name="connsiteY15" fmla="*/ 544846 h 2756613"/>
                  <a:gd name="connsiteX16" fmla="*/ 337030 w 1536660"/>
                  <a:gd name="connsiteY16" fmla="*/ 243395 h 2756613"/>
                  <a:gd name="connsiteX17" fmla="*/ 548046 w 1536660"/>
                  <a:gd name="connsiteY17" fmla="*/ 37404 h 2756613"/>
                  <a:gd name="connsiteX18" fmla="*/ 874617 w 1536660"/>
                  <a:gd name="connsiteY18" fmla="*/ 7259 h 2756613"/>
                  <a:gd name="connsiteX19" fmla="*/ 1105729 w 1536660"/>
                  <a:gd name="connsiteY19" fmla="*/ 122815 h 2756613"/>
                  <a:gd name="connsiteX20" fmla="*/ 1226309 w 1536660"/>
                  <a:gd name="connsiteY20" fmla="*/ 303685 h 2756613"/>
                  <a:gd name="connsiteX21" fmla="*/ 1412204 w 1536660"/>
                  <a:gd name="connsiteY21" fmla="*/ 559918 h 2756613"/>
                  <a:gd name="connsiteX22" fmla="*/ 1507663 w 1536660"/>
                  <a:gd name="connsiteY22" fmla="*/ 826199 h 2756613"/>
                  <a:gd name="connsiteX23" fmla="*/ 1532784 w 1536660"/>
                  <a:gd name="connsiteY23" fmla="*/ 1172868 h 2756613"/>
                  <a:gd name="connsiteX24" fmla="*/ 1437325 w 1536660"/>
                  <a:gd name="connsiteY24" fmla="*/ 1589874 h 2756613"/>
                  <a:gd name="connsiteX25" fmla="*/ 1286599 w 1536660"/>
                  <a:gd name="connsiteY25" fmla="*/ 2011905 h 2756613"/>
                  <a:gd name="connsiteX26" fmla="*/ 1191140 w 1536660"/>
                  <a:gd name="connsiteY26" fmla="*/ 2237993 h 2756613"/>
                  <a:gd name="connsiteX27" fmla="*/ 1140898 w 1536660"/>
                  <a:gd name="connsiteY27" fmla="*/ 2398766 h 2756613"/>
                  <a:gd name="connsiteX28" fmla="*/ 1045439 w 1536660"/>
                  <a:gd name="connsiteY28" fmla="*/ 2323404 h 2756613"/>
                  <a:gd name="connsiteX29" fmla="*/ 955004 w 1536660"/>
                  <a:gd name="connsiteY29" fmla="*/ 2207848 h 2756613"/>
                  <a:gd name="connsiteX30" fmla="*/ 894714 w 1536660"/>
                  <a:gd name="connsiteY30" fmla="*/ 2167654 h 2756613"/>
                  <a:gd name="connsiteX31" fmla="*/ 869593 w 1536660"/>
                  <a:gd name="connsiteY31" fmla="*/ 2253065 h 2756613"/>
                  <a:gd name="connsiteX32" fmla="*/ 1005246 w 1536660"/>
                  <a:gd name="connsiteY32" fmla="*/ 2368621 h 2756613"/>
                  <a:gd name="connsiteX33" fmla="*/ 1110753 w 1536660"/>
                  <a:gd name="connsiteY33" fmla="*/ 2489202 h 2756613"/>
                  <a:gd name="connsiteX34" fmla="*/ 1196164 w 1536660"/>
                  <a:gd name="connsiteY34" fmla="*/ 2564564 h 2756613"/>
                  <a:gd name="connsiteX35" fmla="*/ 1211237 w 1536660"/>
                  <a:gd name="connsiteY35" fmla="*/ 2695193 h 2756613"/>
                  <a:gd name="connsiteX36" fmla="*/ 1025342 w 1536660"/>
                  <a:gd name="connsiteY36" fmla="*/ 2735386 h 2756613"/>
                  <a:gd name="connsiteX37" fmla="*/ 809303 w 1536660"/>
                  <a:gd name="connsiteY37" fmla="*/ 2755483 h 2756613"/>
                  <a:gd name="connsiteX38" fmla="*/ 588239 w 1536660"/>
                  <a:gd name="connsiteY38" fmla="*/ 2750459 h 2756613"/>
                  <a:gd name="connsiteX39" fmla="*/ 412393 w 1536660"/>
                  <a:gd name="connsiteY39" fmla="*/ 2720314 h 2756613"/>
                  <a:gd name="connsiteX40" fmla="*/ 306885 w 1536660"/>
                  <a:gd name="connsiteY40" fmla="*/ 2685144 h 27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36660" h="2756613">
                    <a:moveTo>
                      <a:pt x="306885" y="2685144"/>
                    </a:moveTo>
                    <a:cubicBezTo>
                      <a:pt x="286788" y="2667559"/>
                      <a:pt x="282602" y="2648300"/>
                      <a:pt x="291813" y="2614806"/>
                    </a:cubicBezTo>
                    <a:cubicBezTo>
                      <a:pt x="301024" y="2581312"/>
                      <a:pt x="327819" y="2522696"/>
                      <a:pt x="362151" y="2484177"/>
                    </a:cubicBezTo>
                    <a:cubicBezTo>
                      <a:pt x="396483" y="2445658"/>
                      <a:pt x="457611" y="2421375"/>
                      <a:pt x="497804" y="2383694"/>
                    </a:cubicBezTo>
                    <a:cubicBezTo>
                      <a:pt x="537998" y="2346013"/>
                      <a:pt x="583215" y="2289073"/>
                      <a:pt x="603312" y="2258090"/>
                    </a:cubicBezTo>
                    <a:cubicBezTo>
                      <a:pt x="623409" y="2227107"/>
                      <a:pt x="619221" y="2212872"/>
                      <a:pt x="618384" y="2197799"/>
                    </a:cubicBezTo>
                    <a:cubicBezTo>
                      <a:pt x="617547" y="2182726"/>
                      <a:pt x="613360" y="2162630"/>
                      <a:pt x="598287" y="2167654"/>
                    </a:cubicBezTo>
                    <a:cubicBezTo>
                      <a:pt x="583214" y="2172678"/>
                      <a:pt x="552233" y="2200311"/>
                      <a:pt x="527949" y="2227944"/>
                    </a:cubicBezTo>
                    <a:cubicBezTo>
                      <a:pt x="503666" y="2255577"/>
                      <a:pt x="477707" y="2310843"/>
                      <a:pt x="452586" y="2333452"/>
                    </a:cubicBezTo>
                    <a:cubicBezTo>
                      <a:pt x="427465" y="2356061"/>
                      <a:pt x="393134" y="2361085"/>
                      <a:pt x="377224" y="2363597"/>
                    </a:cubicBezTo>
                    <a:cubicBezTo>
                      <a:pt x="361314" y="2366109"/>
                      <a:pt x="373874" y="2384531"/>
                      <a:pt x="357127" y="2348525"/>
                    </a:cubicBezTo>
                    <a:cubicBezTo>
                      <a:pt x="340380" y="2312519"/>
                      <a:pt x="311909" y="2236318"/>
                      <a:pt x="276740" y="2147558"/>
                    </a:cubicBezTo>
                    <a:cubicBezTo>
                      <a:pt x="241571" y="2058797"/>
                      <a:pt x="190492" y="1952452"/>
                      <a:pt x="146112" y="1815962"/>
                    </a:cubicBezTo>
                    <a:cubicBezTo>
                      <a:pt x="101732" y="1679472"/>
                      <a:pt x="31393" y="1487716"/>
                      <a:pt x="10459" y="1328617"/>
                    </a:cubicBezTo>
                    <a:cubicBezTo>
                      <a:pt x="-10475" y="1169518"/>
                      <a:pt x="3760" y="991997"/>
                      <a:pt x="20507" y="861369"/>
                    </a:cubicBezTo>
                    <a:cubicBezTo>
                      <a:pt x="37254" y="730741"/>
                      <a:pt x="58188" y="647842"/>
                      <a:pt x="110942" y="544846"/>
                    </a:cubicBezTo>
                    <a:cubicBezTo>
                      <a:pt x="163696" y="441850"/>
                      <a:pt x="264179" y="327969"/>
                      <a:pt x="337030" y="243395"/>
                    </a:cubicBezTo>
                    <a:cubicBezTo>
                      <a:pt x="409881" y="158821"/>
                      <a:pt x="458448" y="76760"/>
                      <a:pt x="548046" y="37404"/>
                    </a:cubicBezTo>
                    <a:cubicBezTo>
                      <a:pt x="637644" y="-1952"/>
                      <a:pt x="781670" y="-6976"/>
                      <a:pt x="874617" y="7259"/>
                    </a:cubicBezTo>
                    <a:cubicBezTo>
                      <a:pt x="967564" y="21494"/>
                      <a:pt x="1047114" y="73411"/>
                      <a:pt x="1105729" y="122815"/>
                    </a:cubicBezTo>
                    <a:cubicBezTo>
                      <a:pt x="1164344" y="172219"/>
                      <a:pt x="1175230" y="230835"/>
                      <a:pt x="1226309" y="303685"/>
                    </a:cubicBezTo>
                    <a:cubicBezTo>
                      <a:pt x="1277388" y="376535"/>
                      <a:pt x="1365312" y="472832"/>
                      <a:pt x="1412204" y="559918"/>
                    </a:cubicBezTo>
                    <a:cubicBezTo>
                      <a:pt x="1459096" y="647004"/>
                      <a:pt x="1487566" y="724041"/>
                      <a:pt x="1507663" y="826199"/>
                    </a:cubicBezTo>
                    <a:cubicBezTo>
                      <a:pt x="1527760" y="928357"/>
                      <a:pt x="1544507" y="1045589"/>
                      <a:pt x="1532784" y="1172868"/>
                    </a:cubicBezTo>
                    <a:cubicBezTo>
                      <a:pt x="1521061" y="1300147"/>
                      <a:pt x="1478356" y="1450035"/>
                      <a:pt x="1437325" y="1589874"/>
                    </a:cubicBezTo>
                    <a:cubicBezTo>
                      <a:pt x="1396294" y="1729713"/>
                      <a:pt x="1327630" y="1903885"/>
                      <a:pt x="1286599" y="2011905"/>
                    </a:cubicBezTo>
                    <a:cubicBezTo>
                      <a:pt x="1245568" y="2119925"/>
                      <a:pt x="1215423" y="2173516"/>
                      <a:pt x="1191140" y="2237993"/>
                    </a:cubicBezTo>
                    <a:cubicBezTo>
                      <a:pt x="1166857" y="2302470"/>
                      <a:pt x="1165182" y="2384531"/>
                      <a:pt x="1140898" y="2398766"/>
                    </a:cubicBezTo>
                    <a:cubicBezTo>
                      <a:pt x="1116614" y="2413001"/>
                      <a:pt x="1076421" y="2355224"/>
                      <a:pt x="1045439" y="2323404"/>
                    </a:cubicBezTo>
                    <a:cubicBezTo>
                      <a:pt x="1014457" y="2291584"/>
                      <a:pt x="980125" y="2233806"/>
                      <a:pt x="955004" y="2207848"/>
                    </a:cubicBezTo>
                    <a:cubicBezTo>
                      <a:pt x="929883" y="2181890"/>
                      <a:pt x="908949" y="2160118"/>
                      <a:pt x="894714" y="2167654"/>
                    </a:cubicBezTo>
                    <a:cubicBezTo>
                      <a:pt x="880479" y="2175190"/>
                      <a:pt x="851171" y="2219571"/>
                      <a:pt x="869593" y="2253065"/>
                    </a:cubicBezTo>
                    <a:cubicBezTo>
                      <a:pt x="888015" y="2286559"/>
                      <a:pt x="965053" y="2329265"/>
                      <a:pt x="1005246" y="2368621"/>
                    </a:cubicBezTo>
                    <a:cubicBezTo>
                      <a:pt x="1045439" y="2407977"/>
                      <a:pt x="1078933" y="2456545"/>
                      <a:pt x="1110753" y="2489202"/>
                    </a:cubicBezTo>
                    <a:cubicBezTo>
                      <a:pt x="1142573" y="2521859"/>
                      <a:pt x="1179417" y="2530232"/>
                      <a:pt x="1196164" y="2564564"/>
                    </a:cubicBezTo>
                    <a:cubicBezTo>
                      <a:pt x="1212911" y="2598896"/>
                      <a:pt x="1239707" y="2666723"/>
                      <a:pt x="1211237" y="2695193"/>
                    </a:cubicBezTo>
                    <a:cubicBezTo>
                      <a:pt x="1182767" y="2723663"/>
                      <a:pt x="1092331" y="2725338"/>
                      <a:pt x="1025342" y="2735386"/>
                    </a:cubicBezTo>
                    <a:cubicBezTo>
                      <a:pt x="958353" y="2745434"/>
                      <a:pt x="882153" y="2752971"/>
                      <a:pt x="809303" y="2755483"/>
                    </a:cubicBezTo>
                    <a:cubicBezTo>
                      <a:pt x="736453" y="2757995"/>
                      <a:pt x="654391" y="2756321"/>
                      <a:pt x="588239" y="2750459"/>
                    </a:cubicBezTo>
                    <a:cubicBezTo>
                      <a:pt x="522087" y="2744598"/>
                      <a:pt x="458448" y="2730362"/>
                      <a:pt x="412393" y="2720314"/>
                    </a:cubicBezTo>
                    <a:cubicBezTo>
                      <a:pt x="366338" y="2710266"/>
                      <a:pt x="326982" y="2702729"/>
                      <a:pt x="306885" y="2685144"/>
                    </a:cubicBezTo>
                    <a:close/>
                  </a:path>
                </a:pathLst>
              </a:custGeom>
              <a:gradFill>
                <a:gsLst>
                  <a:gs pos="0">
                    <a:srgbClr val="FF0000"/>
                  </a:gs>
                  <a:gs pos="100000">
                    <a:srgbClr val="FF8361">
                      <a:alpha val="3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grpSp>
          <p:nvGrpSpPr>
            <p:cNvPr id="10" name="Skupina 9"/>
            <p:cNvGrpSpPr/>
            <p:nvPr/>
          </p:nvGrpSpPr>
          <p:grpSpPr>
            <a:xfrm>
              <a:off x="1082615" y="3026576"/>
              <a:ext cx="1045552" cy="2448297"/>
              <a:chOff x="1658679" y="3428999"/>
              <a:chExt cx="1045552" cy="2448297"/>
            </a:xfrm>
          </p:grpSpPr>
          <p:grpSp>
            <p:nvGrpSpPr>
              <p:cNvPr id="34" name="Skupina 33"/>
              <p:cNvGrpSpPr/>
              <p:nvPr/>
            </p:nvGrpSpPr>
            <p:grpSpPr>
              <a:xfrm>
                <a:off x="1658679" y="4406247"/>
                <a:ext cx="1045552" cy="860408"/>
                <a:chOff x="1658679" y="4406247"/>
                <a:chExt cx="1045552" cy="860408"/>
              </a:xfrm>
            </p:grpSpPr>
            <p:sp>
              <p:nvSpPr>
                <p:cNvPr id="40" name="Volný tvar 39"/>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41" name="Volný tvar 40"/>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42" name="Přímá spojnice se šipkou 41"/>
                <p:cNvCxnSpPr/>
                <p:nvPr/>
              </p:nvCxnSpPr>
              <p:spPr>
                <a:xfrm flipV="1">
                  <a:off x="2179713" y="4406247"/>
                  <a:ext cx="0" cy="75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5" name="Přímá spojnice se šipkou 34"/>
              <p:cNvCxnSpPr/>
              <p:nvPr/>
            </p:nvCxnSpPr>
            <p:spPr>
              <a:xfrm flipV="1">
                <a:off x="2163837" y="5337296"/>
                <a:ext cx="0" cy="540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36" name="Skupina 35"/>
              <p:cNvGrpSpPr/>
              <p:nvPr/>
            </p:nvGrpSpPr>
            <p:grpSpPr>
              <a:xfrm>
                <a:off x="1815107" y="3428999"/>
                <a:ext cx="757520" cy="951851"/>
                <a:chOff x="1658679" y="3923172"/>
                <a:chExt cx="1045552" cy="1343483"/>
              </a:xfrm>
            </p:grpSpPr>
            <p:sp>
              <p:nvSpPr>
                <p:cNvPr id="37" name="Volný tvar 36"/>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38" name="Volný tvar 37"/>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39" name="Přímá spojnice se šipkou 38"/>
                <p:cNvCxnSpPr/>
                <p:nvPr/>
              </p:nvCxnSpPr>
              <p:spPr>
                <a:xfrm flipV="1">
                  <a:off x="2179713" y="3923172"/>
                  <a:ext cx="0" cy="1239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1" name="Skupina 10"/>
            <p:cNvGrpSpPr/>
            <p:nvPr/>
          </p:nvGrpSpPr>
          <p:grpSpPr>
            <a:xfrm>
              <a:off x="683568" y="2666537"/>
              <a:ext cx="1840309" cy="1026931"/>
              <a:chOff x="1259632" y="3068960"/>
              <a:chExt cx="1840309" cy="1026931"/>
            </a:xfrm>
          </p:grpSpPr>
          <p:cxnSp>
            <p:nvCxnSpPr>
              <p:cNvPr id="22" name="Přímá spojnice se šipkou 21"/>
              <p:cNvCxnSpPr/>
              <p:nvPr/>
            </p:nvCxnSpPr>
            <p:spPr>
              <a:xfrm flipH="1" flipV="1">
                <a:off x="1331664" y="3765502"/>
                <a:ext cx="267921" cy="1675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H="1" flipV="1">
                <a:off x="1465624" y="3543540"/>
                <a:ext cx="225488"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flipV="1">
                <a:off x="1627512" y="3346181"/>
                <a:ext cx="216000" cy="2669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H="1" flipV="1">
                <a:off x="1259632" y="4017138"/>
                <a:ext cx="252000" cy="78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2532087" y="3328794"/>
                <a:ext cx="225532" cy="284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V="1">
                <a:off x="2631322" y="3505101"/>
                <a:ext cx="252595" cy="260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2751823" y="3717032"/>
                <a:ext cx="252289" cy="200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V="1">
                <a:off x="2851058" y="3958995"/>
                <a:ext cx="248883" cy="111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flipH="1" flipV="1">
                <a:off x="1779912" y="3212412"/>
                <a:ext cx="208524" cy="292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V="1">
                <a:off x="2399299" y="3120253"/>
                <a:ext cx="173328" cy="352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p:nvPr/>
            </p:nvCxnSpPr>
            <p:spPr>
              <a:xfrm flipH="1" flipV="1">
                <a:off x="1988435" y="3120253"/>
                <a:ext cx="89944" cy="308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flipV="1">
                <a:off x="2264608" y="3068960"/>
                <a:ext cx="0" cy="31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Volný tvar 11"/>
            <p:cNvSpPr/>
            <p:nvPr/>
          </p:nvSpPr>
          <p:spPr>
            <a:xfrm>
              <a:off x="1071769" y="5024307"/>
              <a:ext cx="338691" cy="582108"/>
            </a:xfrm>
            <a:custGeom>
              <a:avLst/>
              <a:gdLst>
                <a:gd name="connsiteX0" fmla="*/ 49405 w 474055"/>
                <a:gd name="connsiteY0" fmla="*/ 177647 h 527281"/>
                <a:gd name="connsiteX1" fmla="*/ 164528 w 474055"/>
                <a:gd name="connsiteY1" fmla="*/ 164490 h 527281"/>
                <a:gd name="connsiteX2" fmla="*/ 299385 w 474055"/>
                <a:gd name="connsiteY2" fmla="*/ 118441 h 527281"/>
                <a:gd name="connsiteX3" fmla="*/ 404640 w 474055"/>
                <a:gd name="connsiteY3" fmla="*/ 55947 h 527281"/>
                <a:gd name="connsiteX4" fmla="*/ 450689 w 474055"/>
                <a:gd name="connsiteY4" fmla="*/ 30 h 527281"/>
                <a:gd name="connsiteX5" fmla="*/ 473713 w 474055"/>
                <a:gd name="connsiteY5" fmla="*/ 49368 h 527281"/>
                <a:gd name="connsiteX6" fmla="*/ 434243 w 474055"/>
                <a:gd name="connsiteY6" fmla="*/ 131598 h 527281"/>
                <a:gd name="connsiteX7" fmla="*/ 319121 w 474055"/>
                <a:gd name="connsiteY7" fmla="*/ 184226 h 527281"/>
                <a:gd name="connsiteX8" fmla="*/ 197420 w 474055"/>
                <a:gd name="connsiteY8" fmla="*/ 230275 h 527281"/>
                <a:gd name="connsiteX9" fmla="*/ 75719 w 474055"/>
                <a:gd name="connsiteY9" fmla="*/ 345397 h 527281"/>
                <a:gd name="connsiteX10" fmla="*/ 6646 w 474055"/>
                <a:gd name="connsiteY10" fmla="*/ 513147 h 527281"/>
                <a:gd name="connsiteX11" fmla="*/ 6646 w 474055"/>
                <a:gd name="connsiteY11" fmla="*/ 506568 h 527281"/>
                <a:gd name="connsiteX0" fmla="*/ 49405 w 477015"/>
                <a:gd name="connsiteY0" fmla="*/ 213351 h 562985"/>
                <a:gd name="connsiteX1" fmla="*/ 164528 w 477015"/>
                <a:gd name="connsiteY1" fmla="*/ 200194 h 562985"/>
                <a:gd name="connsiteX2" fmla="*/ 299385 w 477015"/>
                <a:gd name="connsiteY2" fmla="*/ 154145 h 562985"/>
                <a:gd name="connsiteX3" fmla="*/ 404640 w 477015"/>
                <a:gd name="connsiteY3" fmla="*/ 91651 h 562985"/>
                <a:gd name="connsiteX4" fmla="*/ 357820 w 477015"/>
                <a:gd name="connsiteY4" fmla="*/ 15 h 562985"/>
                <a:gd name="connsiteX5" fmla="*/ 473713 w 477015"/>
                <a:gd name="connsiteY5" fmla="*/ 85072 h 562985"/>
                <a:gd name="connsiteX6" fmla="*/ 434243 w 477015"/>
                <a:gd name="connsiteY6" fmla="*/ 167302 h 562985"/>
                <a:gd name="connsiteX7" fmla="*/ 319121 w 477015"/>
                <a:gd name="connsiteY7" fmla="*/ 219930 h 562985"/>
                <a:gd name="connsiteX8" fmla="*/ 197420 w 477015"/>
                <a:gd name="connsiteY8" fmla="*/ 265979 h 562985"/>
                <a:gd name="connsiteX9" fmla="*/ 75719 w 477015"/>
                <a:gd name="connsiteY9" fmla="*/ 381101 h 562985"/>
                <a:gd name="connsiteX10" fmla="*/ 6646 w 477015"/>
                <a:gd name="connsiteY10" fmla="*/ 548851 h 562985"/>
                <a:gd name="connsiteX11" fmla="*/ 6646 w 477015"/>
                <a:gd name="connsiteY11" fmla="*/ 542272 h 562985"/>
                <a:gd name="connsiteX0" fmla="*/ 49405 w 477015"/>
                <a:gd name="connsiteY0" fmla="*/ 213343 h 562977"/>
                <a:gd name="connsiteX1" fmla="*/ 164528 w 477015"/>
                <a:gd name="connsiteY1" fmla="*/ 200186 h 562977"/>
                <a:gd name="connsiteX2" fmla="*/ 299385 w 477015"/>
                <a:gd name="connsiteY2" fmla="*/ 154137 h 562977"/>
                <a:gd name="connsiteX3" fmla="*/ 323677 w 477015"/>
                <a:gd name="connsiteY3" fmla="*/ 89261 h 562977"/>
                <a:gd name="connsiteX4" fmla="*/ 357820 w 477015"/>
                <a:gd name="connsiteY4" fmla="*/ 7 h 562977"/>
                <a:gd name="connsiteX5" fmla="*/ 473713 w 477015"/>
                <a:gd name="connsiteY5" fmla="*/ 85064 h 562977"/>
                <a:gd name="connsiteX6" fmla="*/ 434243 w 477015"/>
                <a:gd name="connsiteY6" fmla="*/ 167294 h 562977"/>
                <a:gd name="connsiteX7" fmla="*/ 319121 w 477015"/>
                <a:gd name="connsiteY7" fmla="*/ 219922 h 562977"/>
                <a:gd name="connsiteX8" fmla="*/ 197420 w 477015"/>
                <a:gd name="connsiteY8" fmla="*/ 265971 h 562977"/>
                <a:gd name="connsiteX9" fmla="*/ 75719 w 477015"/>
                <a:gd name="connsiteY9" fmla="*/ 381093 h 562977"/>
                <a:gd name="connsiteX10" fmla="*/ 6646 w 477015"/>
                <a:gd name="connsiteY10" fmla="*/ 548843 h 562977"/>
                <a:gd name="connsiteX11" fmla="*/ 6646 w 477015"/>
                <a:gd name="connsiteY11" fmla="*/ 542264 h 562977"/>
                <a:gd name="connsiteX0" fmla="*/ 49405 w 477015"/>
                <a:gd name="connsiteY0" fmla="*/ 213343 h 562977"/>
                <a:gd name="connsiteX1" fmla="*/ 164528 w 477015"/>
                <a:gd name="connsiteY1" fmla="*/ 200186 h 562977"/>
                <a:gd name="connsiteX2" fmla="*/ 246997 w 477015"/>
                <a:gd name="connsiteY2" fmla="*/ 135087 h 562977"/>
                <a:gd name="connsiteX3" fmla="*/ 323677 w 477015"/>
                <a:gd name="connsiteY3" fmla="*/ 89261 h 562977"/>
                <a:gd name="connsiteX4" fmla="*/ 357820 w 477015"/>
                <a:gd name="connsiteY4" fmla="*/ 7 h 562977"/>
                <a:gd name="connsiteX5" fmla="*/ 473713 w 477015"/>
                <a:gd name="connsiteY5" fmla="*/ 85064 h 562977"/>
                <a:gd name="connsiteX6" fmla="*/ 434243 w 477015"/>
                <a:gd name="connsiteY6" fmla="*/ 167294 h 562977"/>
                <a:gd name="connsiteX7" fmla="*/ 319121 w 477015"/>
                <a:gd name="connsiteY7" fmla="*/ 219922 h 562977"/>
                <a:gd name="connsiteX8" fmla="*/ 197420 w 477015"/>
                <a:gd name="connsiteY8" fmla="*/ 265971 h 562977"/>
                <a:gd name="connsiteX9" fmla="*/ 75719 w 477015"/>
                <a:gd name="connsiteY9" fmla="*/ 381093 h 562977"/>
                <a:gd name="connsiteX10" fmla="*/ 6646 w 477015"/>
                <a:gd name="connsiteY10" fmla="*/ 548843 h 562977"/>
                <a:gd name="connsiteX11" fmla="*/ 6646 w 477015"/>
                <a:gd name="connsiteY11" fmla="*/ 542264 h 562977"/>
                <a:gd name="connsiteX0" fmla="*/ 49405 w 477015"/>
                <a:gd name="connsiteY0" fmla="*/ 213343 h 562977"/>
                <a:gd name="connsiteX1" fmla="*/ 164528 w 477015"/>
                <a:gd name="connsiteY1" fmla="*/ 183517 h 562977"/>
                <a:gd name="connsiteX2" fmla="*/ 246997 w 477015"/>
                <a:gd name="connsiteY2" fmla="*/ 135087 h 562977"/>
                <a:gd name="connsiteX3" fmla="*/ 323677 w 477015"/>
                <a:gd name="connsiteY3" fmla="*/ 89261 h 562977"/>
                <a:gd name="connsiteX4" fmla="*/ 357820 w 477015"/>
                <a:gd name="connsiteY4" fmla="*/ 7 h 562977"/>
                <a:gd name="connsiteX5" fmla="*/ 473713 w 477015"/>
                <a:gd name="connsiteY5" fmla="*/ 85064 h 562977"/>
                <a:gd name="connsiteX6" fmla="*/ 434243 w 477015"/>
                <a:gd name="connsiteY6" fmla="*/ 167294 h 562977"/>
                <a:gd name="connsiteX7" fmla="*/ 319121 w 477015"/>
                <a:gd name="connsiteY7" fmla="*/ 219922 h 562977"/>
                <a:gd name="connsiteX8" fmla="*/ 197420 w 477015"/>
                <a:gd name="connsiteY8" fmla="*/ 265971 h 562977"/>
                <a:gd name="connsiteX9" fmla="*/ 75719 w 477015"/>
                <a:gd name="connsiteY9" fmla="*/ 381093 h 562977"/>
                <a:gd name="connsiteX10" fmla="*/ 6646 w 477015"/>
                <a:gd name="connsiteY10" fmla="*/ 548843 h 562977"/>
                <a:gd name="connsiteX11" fmla="*/ 6646 w 477015"/>
                <a:gd name="connsiteY11" fmla="*/ 542264 h 562977"/>
                <a:gd name="connsiteX0" fmla="*/ 49405 w 477015"/>
                <a:gd name="connsiteY0" fmla="*/ 213374 h 563008"/>
                <a:gd name="connsiteX1" fmla="*/ 164528 w 477015"/>
                <a:gd name="connsiteY1" fmla="*/ 183548 h 563008"/>
                <a:gd name="connsiteX2" fmla="*/ 246997 w 477015"/>
                <a:gd name="connsiteY2" fmla="*/ 135118 h 563008"/>
                <a:gd name="connsiteX3" fmla="*/ 309389 w 477015"/>
                <a:gd name="connsiteY3" fmla="*/ 75004 h 563008"/>
                <a:gd name="connsiteX4" fmla="*/ 357820 w 477015"/>
                <a:gd name="connsiteY4" fmla="*/ 38 h 563008"/>
                <a:gd name="connsiteX5" fmla="*/ 473713 w 477015"/>
                <a:gd name="connsiteY5" fmla="*/ 85095 h 563008"/>
                <a:gd name="connsiteX6" fmla="*/ 434243 w 477015"/>
                <a:gd name="connsiteY6" fmla="*/ 167325 h 563008"/>
                <a:gd name="connsiteX7" fmla="*/ 319121 w 477015"/>
                <a:gd name="connsiteY7" fmla="*/ 219953 h 563008"/>
                <a:gd name="connsiteX8" fmla="*/ 197420 w 477015"/>
                <a:gd name="connsiteY8" fmla="*/ 266002 h 563008"/>
                <a:gd name="connsiteX9" fmla="*/ 75719 w 477015"/>
                <a:gd name="connsiteY9" fmla="*/ 381124 h 563008"/>
                <a:gd name="connsiteX10" fmla="*/ 6646 w 477015"/>
                <a:gd name="connsiteY10" fmla="*/ 548874 h 563008"/>
                <a:gd name="connsiteX11" fmla="*/ 6646 w 477015"/>
                <a:gd name="connsiteY11" fmla="*/ 542295 h 563008"/>
                <a:gd name="connsiteX0" fmla="*/ 49405 w 436294"/>
                <a:gd name="connsiteY0" fmla="*/ 213417 h 563051"/>
                <a:gd name="connsiteX1" fmla="*/ 164528 w 436294"/>
                <a:gd name="connsiteY1" fmla="*/ 183591 h 563051"/>
                <a:gd name="connsiteX2" fmla="*/ 246997 w 436294"/>
                <a:gd name="connsiteY2" fmla="*/ 135161 h 563051"/>
                <a:gd name="connsiteX3" fmla="*/ 309389 w 436294"/>
                <a:gd name="connsiteY3" fmla="*/ 75047 h 563051"/>
                <a:gd name="connsiteX4" fmla="*/ 357820 w 436294"/>
                <a:gd name="connsiteY4" fmla="*/ 81 h 563051"/>
                <a:gd name="connsiteX5" fmla="*/ 390369 w 436294"/>
                <a:gd name="connsiteY5" fmla="*/ 89901 h 563051"/>
                <a:gd name="connsiteX6" fmla="*/ 434243 w 436294"/>
                <a:gd name="connsiteY6" fmla="*/ 167368 h 563051"/>
                <a:gd name="connsiteX7" fmla="*/ 319121 w 436294"/>
                <a:gd name="connsiteY7" fmla="*/ 219996 h 563051"/>
                <a:gd name="connsiteX8" fmla="*/ 197420 w 436294"/>
                <a:gd name="connsiteY8" fmla="*/ 266045 h 563051"/>
                <a:gd name="connsiteX9" fmla="*/ 75719 w 436294"/>
                <a:gd name="connsiteY9" fmla="*/ 381167 h 563051"/>
                <a:gd name="connsiteX10" fmla="*/ 6646 w 436294"/>
                <a:gd name="connsiteY10" fmla="*/ 548917 h 563051"/>
                <a:gd name="connsiteX11" fmla="*/ 6646 w 436294"/>
                <a:gd name="connsiteY11" fmla="*/ 542338 h 563051"/>
                <a:gd name="connsiteX0" fmla="*/ 49405 w 390390"/>
                <a:gd name="connsiteY0" fmla="*/ 213417 h 563051"/>
                <a:gd name="connsiteX1" fmla="*/ 164528 w 390390"/>
                <a:gd name="connsiteY1" fmla="*/ 183591 h 563051"/>
                <a:gd name="connsiteX2" fmla="*/ 246997 w 390390"/>
                <a:gd name="connsiteY2" fmla="*/ 135161 h 563051"/>
                <a:gd name="connsiteX3" fmla="*/ 309389 w 390390"/>
                <a:gd name="connsiteY3" fmla="*/ 75047 h 563051"/>
                <a:gd name="connsiteX4" fmla="*/ 357820 w 390390"/>
                <a:gd name="connsiteY4" fmla="*/ 81 h 563051"/>
                <a:gd name="connsiteX5" fmla="*/ 390369 w 390390"/>
                <a:gd name="connsiteY5" fmla="*/ 89901 h 563051"/>
                <a:gd name="connsiteX6" fmla="*/ 353280 w 390390"/>
                <a:gd name="connsiteY6" fmla="*/ 157843 h 563051"/>
                <a:gd name="connsiteX7" fmla="*/ 319121 w 390390"/>
                <a:gd name="connsiteY7" fmla="*/ 219996 h 563051"/>
                <a:gd name="connsiteX8" fmla="*/ 197420 w 390390"/>
                <a:gd name="connsiteY8" fmla="*/ 266045 h 563051"/>
                <a:gd name="connsiteX9" fmla="*/ 75719 w 390390"/>
                <a:gd name="connsiteY9" fmla="*/ 381167 h 563051"/>
                <a:gd name="connsiteX10" fmla="*/ 6646 w 390390"/>
                <a:gd name="connsiteY10" fmla="*/ 548917 h 563051"/>
                <a:gd name="connsiteX11" fmla="*/ 6646 w 390390"/>
                <a:gd name="connsiteY11" fmla="*/ 542338 h 563051"/>
                <a:gd name="connsiteX0" fmla="*/ 49405 w 390390"/>
                <a:gd name="connsiteY0" fmla="*/ 213417 h 563051"/>
                <a:gd name="connsiteX1" fmla="*/ 164528 w 390390"/>
                <a:gd name="connsiteY1" fmla="*/ 183591 h 563051"/>
                <a:gd name="connsiteX2" fmla="*/ 246997 w 390390"/>
                <a:gd name="connsiteY2" fmla="*/ 135161 h 563051"/>
                <a:gd name="connsiteX3" fmla="*/ 309389 w 390390"/>
                <a:gd name="connsiteY3" fmla="*/ 75047 h 563051"/>
                <a:gd name="connsiteX4" fmla="*/ 357820 w 390390"/>
                <a:gd name="connsiteY4" fmla="*/ 81 h 563051"/>
                <a:gd name="connsiteX5" fmla="*/ 390369 w 390390"/>
                <a:gd name="connsiteY5" fmla="*/ 89901 h 563051"/>
                <a:gd name="connsiteX6" fmla="*/ 353280 w 390390"/>
                <a:gd name="connsiteY6" fmla="*/ 157843 h 563051"/>
                <a:gd name="connsiteX7" fmla="*/ 259590 w 390390"/>
                <a:gd name="connsiteY7" fmla="*/ 224758 h 563051"/>
                <a:gd name="connsiteX8" fmla="*/ 197420 w 390390"/>
                <a:gd name="connsiteY8" fmla="*/ 266045 h 563051"/>
                <a:gd name="connsiteX9" fmla="*/ 75719 w 390390"/>
                <a:gd name="connsiteY9" fmla="*/ 381167 h 563051"/>
                <a:gd name="connsiteX10" fmla="*/ 6646 w 390390"/>
                <a:gd name="connsiteY10" fmla="*/ 548917 h 563051"/>
                <a:gd name="connsiteX11" fmla="*/ 6646 w 390390"/>
                <a:gd name="connsiteY11" fmla="*/ 542338 h 563051"/>
                <a:gd name="connsiteX0" fmla="*/ 49405 w 378503"/>
                <a:gd name="connsiteY0" fmla="*/ 213443 h 563077"/>
                <a:gd name="connsiteX1" fmla="*/ 164528 w 378503"/>
                <a:gd name="connsiteY1" fmla="*/ 183617 h 563077"/>
                <a:gd name="connsiteX2" fmla="*/ 246997 w 378503"/>
                <a:gd name="connsiteY2" fmla="*/ 135187 h 563077"/>
                <a:gd name="connsiteX3" fmla="*/ 309389 w 378503"/>
                <a:gd name="connsiteY3" fmla="*/ 75073 h 563077"/>
                <a:gd name="connsiteX4" fmla="*/ 357820 w 378503"/>
                <a:gd name="connsiteY4" fmla="*/ 107 h 563077"/>
                <a:gd name="connsiteX5" fmla="*/ 378463 w 378503"/>
                <a:gd name="connsiteY5" fmla="*/ 92309 h 563077"/>
                <a:gd name="connsiteX6" fmla="*/ 353280 w 378503"/>
                <a:gd name="connsiteY6" fmla="*/ 157869 h 563077"/>
                <a:gd name="connsiteX7" fmla="*/ 259590 w 378503"/>
                <a:gd name="connsiteY7" fmla="*/ 224784 h 563077"/>
                <a:gd name="connsiteX8" fmla="*/ 197420 w 378503"/>
                <a:gd name="connsiteY8" fmla="*/ 266071 h 563077"/>
                <a:gd name="connsiteX9" fmla="*/ 75719 w 378503"/>
                <a:gd name="connsiteY9" fmla="*/ 381193 h 563077"/>
                <a:gd name="connsiteX10" fmla="*/ 6646 w 378503"/>
                <a:gd name="connsiteY10" fmla="*/ 548943 h 563077"/>
                <a:gd name="connsiteX11" fmla="*/ 6646 w 378503"/>
                <a:gd name="connsiteY11" fmla="*/ 542364 h 563077"/>
                <a:gd name="connsiteX0" fmla="*/ 49405 w 379794"/>
                <a:gd name="connsiteY0" fmla="*/ 213443 h 563077"/>
                <a:gd name="connsiteX1" fmla="*/ 164528 w 379794"/>
                <a:gd name="connsiteY1" fmla="*/ 183617 h 563077"/>
                <a:gd name="connsiteX2" fmla="*/ 246997 w 379794"/>
                <a:gd name="connsiteY2" fmla="*/ 135187 h 563077"/>
                <a:gd name="connsiteX3" fmla="*/ 309389 w 379794"/>
                <a:gd name="connsiteY3" fmla="*/ 75073 h 563077"/>
                <a:gd name="connsiteX4" fmla="*/ 357820 w 379794"/>
                <a:gd name="connsiteY4" fmla="*/ 107 h 563077"/>
                <a:gd name="connsiteX5" fmla="*/ 378463 w 379794"/>
                <a:gd name="connsiteY5" fmla="*/ 92309 h 563077"/>
                <a:gd name="connsiteX6" fmla="*/ 322324 w 379794"/>
                <a:gd name="connsiteY6" fmla="*/ 160250 h 563077"/>
                <a:gd name="connsiteX7" fmla="*/ 259590 w 379794"/>
                <a:gd name="connsiteY7" fmla="*/ 224784 h 563077"/>
                <a:gd name="connsiteX8" fmla="*/ 197420 w 379794"/>
                <a:gd name="connsiteY8" fmla="*/ 266071 h 563077"/>
                <a:gd name="connsiteX9" fmla="*/ 75719 w 379794"/>
                <a:gd name="connsiteY9" fmla="*/ 381193 h 563077"/>
                <a:gd name="connsiteX10" fmla="*/ 6646 w 379794"/>
                <a:gd name="connsiteY10" fmla="*/ 548943 h 563077"/>
                <a:gd name="connsiteX11" fmla="*/ 6646 w 379794"/>
                <a:gd name="connsiteY11" fmla="*/ 542364 h 563077"/>
                <a:gd name="connsiteX0" fmla="*/ 49405 w 379794"/>
                <a:gd name="connsiteY0" fmla="*/ 213443 h 563077"/>
                <a:gd name="connsiteX1" fmla="*/ 164528 w 379794"/>
                <a:gd name="connsiteY1" fmla="*/ 183617 h 563077"/>
                <a:gd name="connsiteX2" fmla="*/ 246997 w 379794"/>
                <a:gd name="connsiteY2" fmla="*/ 135187 h 563077"/>
                <a:gd name="connsiteX3" fmla="*/ 309389 w 379794"/>
                <a:gd name="connsiteY3" fmla="*/ 75073 h 563077"/>
                <a:gd name="connsiteX4" fmla="*/ 357820 w 379794"/>
                <a:gd name="connsiteY4" fmla="*/ 107 h 563077"/>
                <a:gd name="connsiteX5" fmla="*/ 378463 w 379794"/>
                <a:gd name="connsiteY5" fmla="*/ 92309 h 563077"/>
                <a:gd name="connsiteX6" fmla="*/ 322324 w 379794"/>
                <a:gd name="connsiteY6" fmla="*/ 160250 h 563077"/>
                <a:gd name="connsiteX7" fmla="*/ 259590 w 379794"/>
                <a:gd name="connsiteY7" fmla="*/ 217640 h 563077"/>
                <a:gd name="connsiteX8" fmla="*/ 197420 w 379794"/>
                <a:gd name="connsiteY8" fmla="*/ 266071 h 563077"/>
                <a:gd name="connsiteX9" fmla="*/ 75719 w 379794"/>
                <a:gd name="connsiteY9" fmla="*/ 381193 h 563077"/>
                <a:gd name="connsiteX10" fmla="*/ 6646 w 379794"/>
                <a:gd name="connsiteY10" fmla="*/ 548943 h 563077"/>
                <a:gd name="connsiteX11" fmla="*/ 6646 w 379794"/>
                <a:gd name="connsiteY11" fmla="*/ 542364 h 563077"/>
                <a:gd name="connsiteX0" fmla="*/ 49405 w 367191"/>
                <a:gd name="connsiteY0" fmla="*/ 213507 h 563141"/>
                <a:gd name="connsiteX1" fmla="*/ 164528 w 367191"/>
                <a:gd name="connsiteY1" fmla="*/ 183681 h 563141"/>
                <a:gd name="connsiteX2" fmla="*/ 246997 w 367191"/>
                <a:gd name="connsiteY2" fmla="*/ 135251 h 563141"/>
                <a:gd name="connsiteX3" fmla="*/ 309389 w 367191"/>
                <a:gd name="connsiteY3" fmla="*/ 75137 h 563141"/>
                <a:gd name="connsiteX4" fmla="*/ 357820 w 367191"/>
                <a:gd name="connsiteY4" fmla="*/ 171 h 563141"/>
                <a:gd name="connsiteX5" fmla="*/ 364176 w 367191"/>
                <a:gd name="connsiteY5" fmla="*/ 97136 h 563141"/>
                <a:gd name="connsiteX6" fmla="*/ 322324 w 367191"/>
                <a:gd name="connsiteY6" fmla="*/ 160314 h 563141"/>
                <a:gd name="connsiteX7" fmla="*/ 259590 w 367191"/>
                <a:gd name="connsiteY7" fmla="*/ 217704 h 563141"/>
                <a:gd name="connsiteX8" fmla="*/ 197420 w 367191"/>
                <a:gd name="connsiteY8" fmla="*/ 266135 h 563141"/>
                <a:gd name="connsiteX9" fmla="*/ 75719 w 367191"/>
                <a:gd name="connsiteY9" fmla="*/ 381257 h 563141"/>
                <a:gd name="connsiteX10" fmla="*/ 6646 w 367191"/>
                <a:gd name="connsiteY10" fmla="*/ 549007 h 563141"/>
                <a:gd name="connsiteX11" fmla="*/ 6646 w 367191"/>
                <a:gd name="connsiteY11" fmla="*/ 542428 h 563141"/>
                <a:gd name="connsiteX0" fmla="*/ 49405 w 368160"/>
                <a:gd name="connsiteY0" fmla="*/ 213552 h 563186"/>
                <a:gd name="connsiteX1" fmla="*/ 164528 w 368160"/>
                <a:gd name="connsiteY1" fmla="*/ 183726 h 563186"/>
                <a:gd name="connsiteX2" fmla="*/ 246997 w 368160"/>
                <a:gd name="connsiteY2" fmla="*/ 135296 h 563186"/>
                <a:gd name="connsiteX3" fmla="*/ 287957 w 368160"/>
                <a:gd name="connsiteY3" fmla="*/ 72801 h 563186"/>
                <a:gd name="connsiteX4" fmla="*/ 357820 w 368160"/>
                <a:gd name="connsiteY4" fmla="*/ 216 h 563186"/>
                <a:gd name="connsiteX5" fmla="*/ 364176 w 368160"/>
                <a:gd name="connsiteY5" fmla="*/ 97181 h 563186"/>
                <a:gd name="connsiteX6" fmla="*/ 322324 w 368160"/>
                <a:gd name="connsiteY6" fmla="*/ 160359 h 563186"/>
                <a:gd name="connsiteX7" fmla="*/ 259590 w 368160"/>
                <a:gd name="connsiteY7" fmla="*/ 217749 h 563186"/>
                <a:gd name="connsiteX8" fmla="*/ 197420 w 368160"/>
                <a:gd name="connsiteY8" fmla="*/ 266180 h 563186"/>
                <a:gd name="connsiteX9" fmla="*/ 75719 w 368160"/>
                <a:gd name="connsiteY9" fmla="*/ 381302 h 563186"/>
                <a:gd name="connsiteX10" fmla="*/ 6646 w 368160"/>
                <a:gd name="connsiteY10" fmla="*/ 549052 h 563186"/>
                <a:gd name="connsiteX11" fmla="*/ 6646 w 368160"/>
                <a:gd name="connsiteY11" fmla="*/ 542473 h 563186"/>
                <a:gd name="connsiteX0" fmla="*/ 49405 w 364192"/>
                <a:gd name="connsiteY0" fmla="*/ 232555 h 582189"/>
                <a:gd name="connsiteX1" fmla="*/ 164528 w 364192"/>
                <a:gd name="connsiteY1" fmla="*/ 202729 h 582189"/>
                <a:gd name="connsiteX2" fmla="*/ 246997 w 364192"/>
                <a:gd name="connsiteY2" fmla="*/ 154299 h 582189"/>
                <a:gd name="connsiteX3" fmla="*/ 287957 w 364192"/>
                <a:gd name="connsiteY3" fmla="*/ 91804 h 582189"/>
                <a:gd name="connsiteX4" fmla="*/ 326864 w 364192"/>
                <a:gd name="connsiteY4" fmla="*/ 169 h 582189"/>
                <a:gd name="connsiteX5" fmla="*/ 364176 w 364192"/>
                <a:gd name="connsiteY5" fmla="*/ 116184 h 582189"/>
                <a:gd name="connsiteX6" fmla="*/ 322324 w 364192"/>
                <a:gd name="connsiteY6" fmla="*/ 179362 h 582189"/>
                <a:gd name="connsiteX7" fmla="*/ 259590 w 364192"/>
                <a:gd name="connsiteY7" fmla="*/ 236752 h 582189"/>
                <a:gd name="connsiteX8" fmla="*/ 197420 w 364192"/>
                <a:gd name="connsiteY8" fmla="*/ 285183 h 582189"/>
                <a:gd name="connsiteX9" fmla="*/ 75719 w 364192"/>
                <a:gd name="connsiteY9" fmla="*/ 400305 h 582189"/>
                <a:gd name="connsiteX10" fmla="*/ 6646 w 364192"/>
                <a:gd name="connsiteY10" fmla="*/ 568055 h 582189"/>
                <a:gd name="connsiteX11" fmla="*/ 6646 w 364192"/>
                <a:gd name="connsiteY11" fmla="*/ 561476 h 582189"/>
                <a:gd name="connsiteX0" fmla="*/ 49405 w 345168"/>
                <a:gd name="connsiteY0" fmla="*/ 232588 h 582222"/>
                <a:gd name="connsiteX1" fmla="*/ 164528 w 345168"/>
                <a:gd name="connsiteY1" fmla="*/ 202762 h 582222"/>
                <a:gd name="connsiteX2" fmla="*/ 246997 w 345168"/>
                <a:gd name="connsiteY2" fmla="*/ 154332 h 582222"/>
                <a:gd name="connsiteX3" fmla="*/ 287957 w 345168"/>
                <a:gd name="connsiteY3" fmla="*/ 91837 h 582222"/>
                <a:gd name="connsiteX4" fmla="*/ 326864 w 345168"/>
                <a:gd name="connsiteY4" fmla="*/ 202 h 582222"/>
                <a:gd name="connsiteX5" fmla="*/ 345126 w 345168"/>
                <a:gd name="connsiteY5" fmla="*/ 118598 h 582222"/>
                <a:gd name="connsiteX6" fmla="*/ 322324 w 345168"/>
                <a:gd name="connsiteY6" fmla="*/ 179395 h 582222"/>
                <a:gd name="connsiteX7" fmla="*/ 259590 w 345168"/>
                <a:gd name="connsiteY7" fmla="*/ 236785 h 582222"/>
                <a:gd name="connsiteX8" fmla="*/ 197420 w 345168"/>
                <a:gd name="connsiteY8" fmla="*/ 285216 h 582222"/>
                <a:gd name="connsiteX9" fmla="*/ 75719 w 345168"/>
                <a:gd name="connsiteY9" fmla="*/ 400338 h 582222"/>
                <a:gd name="connsiteX10" fmla="*/ 6646 w 345168"/>
                <a:gd name="connsiteY10" fmla="*/ 568088 h 582222"/>
                <a:gd name="connsiteX11" fmla="*/ 6646 w 345168"/>
                <a:gd name="connsiteY11" fmla="*/ 561509 h 582222"/>
                <a:gd name="connsiteX0" fmla="*/ 49405 w 345538"/>
                <a:gd name="connsiteY0" fmla="*/ 232588 h 582222"/>
                <a:gd name="connsiteX1" fmla="*/ 164528 w 345538"/>
                <a:gd name="connsiteY1" fmla="*/ 202762 h 582222"/>
                <a:gd name="connsiteX2" fmla="*/ 246997 w 345538"/>
                <a:gd name="connsiteY2" fmla="*/ 154332 h 582222"/>
                <a:gd name="connsiteX3" fmla="*/ 287957 w 345538"/>
                <a:gd name="connsiteY3" fmla="*/ 91837 h 582222"/>
                <a:gd name="connsiteX4" fmla="*/ 326864 w 345538"/>
                <a:gd name="connsiteY4" fmla="*/ 202 h 582222"/>
                <a:gd name="connsiteX5" fmla="*/ 345126 w 345538"/>
                <a:gd name="connsiteY5" fmla="*/ 118598 h 582222"/>
                <a:gd name="connsiteX6" fmla="*/ 310418 w 345538"/>
                <a:gd name="connsiteY6" fmla="*/ 172251 h 582222"/>
                <a:gd name="connsiteX7" fmla="*/ 259590 w 345538"/>
                <a:gd name="connsiteY7" fmla="*/ 236785 h 582222"/>
                <a:gd name="connsiteX8" fmla="*/ 197420 w 345538"/>
                <a:gd name="connsiteY8" fmla="*/ 285216 h 582222"/>
                <a:gd name="connsiteX9" fmla="*/ 75719 w 345538"/>
                <a:gd name="connsiteY9" fmla="*/ 400338 h 582222"/>
                <a:gd name="connsiteX10" fmla="*/ 6646 w 345538"/>
                <a:gd name="connsiteY10" fmla="*/ 568088 h 582222"/>
                <a:gd name="connsiteX11" fmla="*/ 6646 w 345538"/>
                <a:gd name="connsiteY11" fmla="*/ 561509 h 582222"/>
                <a:gd name="connsiteX0" fmla="*/ 49405 w 338691"/>
                <a:gd name="connsiteY0" fmla="*/ 232474 h 582108"/>
                <a:gd name="connsiteX1" fmla="*/ 164528 w 338691"/>
                <a:gd name="connsiteY1" fmla="*/ 202648 h 582108"/>
                <a:gd name="connsiteX2" fmla="*/ 246997 w 338691"/>
                <a:gd name="connsiteY2" fmla="*/ 154218 h 582108"/>
                <a:gd name="connsiteX3" fmla="*/ 287957 w 338691"/>
                <a:gd name="connsiteY3" fmla="*/ 91723 h 582108"/>
                <a:gd name="connsiteX4" fmla="*/ 326864 w 338691"/>
                <a:gd name="connsiteY4" fmla="*/ 88 h 582108"/>
                <a:gd name="connsiteX5" fmla="*/ 337982 w 338691"/>
                <a:gd name="connsiteY5" fmla="*/ 108959 h 582108"/>
                <a:gd name="connsiteX6" fmla="*/ 310418 w 338691"/>
                <a:gd name="connsiteY6" fmla="*/ 172137 h 582108"/>
                <a:gd name="connsiteX7" fmla="*/ 259590 w 338691"/>
                <a:gd name="connsiteY7" fmla="*/ 236671 h 582108"/>
                <a:gd name="connsiteX8" fmla="*/ 197420 w 338691"/>
                <a:gd name="connsiteY8" fmla="*/ 285102 h 582108"/>
                <a:gd name="connsiteX9" fmla="*/ 75719 w 338691"/>
                <a:gd name="connsiteY9" fmla="*/ 400224 h 582108"/>
                <a:gd name="connsiteX10" fmla="*/ 6646 w 338691"/>
                <a:gd name="connsiteY10" fmla="*/ 567974 h 582108"/>
                <a:gd name="connsiteX11" fmla="*/ 6646 w 338691"/>
                <a:gd name="connsiteY11" fmla="*/ 561395 h 582108"/>
                <a:gd name="connsiteX0" fmla="*/ 49405 w 338691"/>
                <a:gd name="connsiteY0" fmla="*/ 232474 h 582108"/>
                <a:gd name="connsiteX1" fmla="*/ 164528 w 338691"/>
                <a:gd name="connsiteY1" fmla="*/ 202648 h 582108"/>
                <a:gd name="connsiteX2" fmla="*/ 246997 w 338691"/>
                <a:gd name="connsiteY2" fmla="*/ 154218 h 582108"/>
                <a:gd name="connsiteX3" fmla="*/ 287957 w 338691"/>
                <a:gd name="connsiteY3" fmla="*/ 91723 h 582108"/>
                <a:gd name="connsiteX4" fmla="*/ 326864 w 338691"/>
                <a:gd name="connsiteY4" fmla="*/ 88 h 582108"/>
                <a:gd name="connsiteX5" fmla="*/ 337982 w 338691"/>
                <a:gd name="connsiteY5" fmla="*/ 108959 h 582108"/>
                <a:gd name="connsiteX6" fmla="*/ 310418 w 338691"/>
                <a:gd name="connsiteY6" fmla="*/ 172137 h 582108"/>
                <a:gd name="connsiteX7" fmla="*/ 259590 w 338691"/>
                <a:gd name="connsiteY7" fmla="*/ 229527 h 582108"/>
                <a:gd name="connsiteX8" fmla="*/ 197420 w 338691"/>
                <a:gd name="connsiteY8" fmla="*/ 285102 h 582108"/>
                <a:gd name="connsiteX9" fmla="*/ 75719 w 338691"/>
                <a:gd name="connsiteY9" fmla="*/ 400224 h 582108"/>
                <a:gd name="connsiteX10" fmla="*/ 6646 w 338691"/>
                <a:gd name="connsiteY10" fmla="*/ 567974 h 582108"/>
                <a:gd name="connsiteX11" fmla="*/ 6646 w 338691"/>
                <a:gd name="connsiteY11" fmla="*/ 561395 h 58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691" h="582108">
                  <a:moveTo>
                    <a:pt x="49405" y="232474"/>
                  </a:moveTo>
                  <a:cubicBezTo>
                    <a:pt x="86135" y="230829"/>
                    <a:pt x="131596" y="215691"/>
                    <a:pt x="164528" y="202648"/>
                  </a:cubicBezTo>
                  <a:cubicBezTo>
                    <a:pt x="197460" y="189605"/>
                    <a:pt x="226425" y="172706"/>
                    <a:pt x="246997" y="154218"/>
                  </a:cubicBezTo>
                  <a:cubicBezTo>
                    <a:pt x="267569" y="135730"/>
                    <a:pt x="274646" y="117411"/>
                    <a:pt x="287957" y="91723"/>
                  </a:cubicBezTo>
                  <a:cubicBezTo>
                    <a:pt x="301268" y="66035"/>
                    <a:pt x="318527" y="-2785"/>
                    <a:pt x="326864" y="88"/>
                  </a:cubicBezTo>
                  <a:cubicBezTo>
                    <a:pt x="335201" y="2961"/>
                    <a:pt x="340723" y="80284"/>
                    <a:pt x="337982" y="108959"/>
                  </a:cubicBezTo>
                  <a:cubicBezTo>
                    <a:pt x="335241" y="137634"/>
                    <a:pt x="323483" y="152042"/>
                    <a:pt x="310418" y="172137"/>
                  </a:cubicBezTo>
                  <a:cubicBezTo>
                    <a:pt x="297353" y="192232"/>
                    <a:pt x="278423" y="210700"/>
                    <a:pt x="259590" y="229527"/>
                  </a:cubicBezTo>
                  <a:cubicBezTo>
                    <a:pt x="240757" y="248355"/>
                    <a:pt x="228065" y="256653"/>
                    <a:pt x="197420" y="285102"/>
                  </a:cubicBezTo>
                  <a:cubicBezTo>
                    <a:pt x="166775" y="313551"/>
                    <a:pt x="107515" y="353079"/>
                    <a:pt x="75719" y="400224"/>
                  </a:cubicBezTo>
                  <a:cubicBezTo>
                    <a:pt x="43923" y="447369"/>
                    <a:pt x="18158" y="541112"/>
                    <a:pt x="6646" y="567974"/>
                  </a:cubicBezTo>
                  <a:cubicBezTo>
                    <a:pt x="-4866" y="594836"/>
                    <a:pt x="890" y="578115"/>
                    <a:pt x="6646" y="561395"/>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3" name="Volný tvar 12"/>
            <p:cNvSpPr/>
            <p:nvPr/>
          </p:nvSpPr>
          <p:spPr>
            <a:xfrm>
              <a:off x="1782254" y="5030787"/>
              <a:ext cx="251120" cy="601408"/>
            </a:xfrm>
            <a:custGeom>
              <a:avLst/>
              <a:gdLst>
                <a:gd name="connsiteX0" fmla="*/ 399004 w 407950"/>
                <a:gd name="connsiteY0" fmla="*/ 517229 h 517229"/>
                <a:gd name="connsiteX1" fmla="*/ 402294 w 407950"/>
                <a:gd name="connsiteY1" fmla="*/ 444866 h 517229"/>
                <a:gd name="connsiteX2" fmla="*/ 333220 w 407950"/>
                <a:gd name="connsiteY2" fmla="*/ 329744 h 517229"/>
                <a:gd name="connsiteX3" fmla="*/ 234544 w 407950"/>
                <a:gd name="connsiteY3" fmla="*/ 237646 h 517229"/>
                <a:gd name="connsiteX4" fmla="*/ 132578 w 407950"/>
                <a:gd name="connsiteY4" fmla="*/ 194886 h 517229"/>
                <a:gd name="connsiteX5" fmla="*/ 37191 w 407950"/>
                <a:gd name="connsiteY5" fmla="*/ 148837 h 517229"/>
                <a:gd name="connsiteX6" fmla="*/ 1010 w 407950"/>
                <a:gd name="connsiteY6" fmla="*/ 76475 h 517229"/>
                <a:gd name="connsiteX7" fmla="*/ 14167 w 407950"/>
                <a:gd name="connsiteY7" fmla="*/ 823 h 517229"/>
                <a:gd name="connsiteX8" fmla="*/ 56927 w 407950"/>
                <a:gd name="connsiteY8" fmla="*/ 40293 h 517229"/>
                <a:gd name="connsiteX9" fmla="*/ 102976 w 407950"/>
                <a:gd name="connsiteY9" fmla="*/ 102788 h 517229"/>
                <a:gd name="connsiteX10" fmla="*/ 201652 w 407950"/>
                <a:gd name="connsiteY10" fmla="*/ 145548 h 517229"/>
                <a:gd name="connsiteX11" fmla="*/ 326642 w 407950"/>
                <a:gd name="connsiteY11" fmla="*/ 188308 h 517229"/>
                <a:gd name="connsiteX12" fmla="*/ 402294 w 407950"/>
                <a:gd name="connsiteY12" fmla="*/ 194886 h 517229"/>
                <a:gd name="connsiteX0" fmla="*/ 400466 w 409412"/>
                <a:gd name="connsiteY0" fmla="*/ 545461 h 545461"/>
                <a:gd name="connsiteX1" fmla="*/ 403756 w 409412"/>
                <a:gd name="connsiteY1" fmla="*/ 473098 h 545461"/>
                <a:gd name="connsiteX2" fmla="*/ 334682 w 409412"/>
                <a:gd name="connsiteY2" fmla="*/ 357976 h 545461"/>
                <a:gd name="connsiteX3" fmla="*/ 236006 w 409412"/>
                <a:gd name="connsiteY3" fmla="*/ 265878 h 545461"/>
                <a:gd name="connsiteX4" fmla="*/ 134040 w 409412"/>
                <a:gd name="connsiteY4" fmla="*/ 223118 h 545461"/>
                <a:gd name="connsiteX5" fmla="*/ 38653 w 409412"/>
                <a:gd name="connsiteY5" fmla="*/ 177069 h 545461"/>
                <a:gd name="connsiteX6" fmla="*/ 2472 w 409412"/>
                <a:gd name="connsiteY6" fmla="*/ 104707 h 545461"/>
                <a:gd name="connsiteX7" fmla="*/ 101354 w 409412"/>
                <a:gd name="connsiteY7" fmla="*/ 480 h 545461"/>
                <a:gd name="connsiteX8" fmla="*/ 58389 w 409412"/>
                <a:gd name="connsiteY8" fmla="*/ 68525 h 545461"/>
                <a:gd name="connsiteX9" fmla="*/ 104438 w 409412"/>
                <a:gd name="connsiteY9" fmla="*/ 131020 h 545461"/>
                <a:gd name="connsiteX10" fmla="*/ 203114 w 409412"/>
                <a:gd name="connsiteY10" fmla="*/ 173780 h 545461"/>
                <a:gd name="connsiteX11" fmla="*/ 328104 w 409412"/>
                <a:gd name="connsiteY11" fmla="*/ 216540 h 545461"/>
                <a:gd name="connsiteX12" fmla="*/ 403756 w 409412"/>
                <a:gd name="connsiteY12" fmla="*/ 223118 h 545461"/>
                <a:gd name="connsiteX0" fmla="*/ 400466 w 409412"/>
                <a:gd name="connsiteY0" fmla="*/ 545634 h 545634"/>
                <a:gd name="connsiteX1" fmla="*/ 403756 w 409412"/>
                <a:gd name="connsiteY1" fmla="*/ 473271 h 545634"/>
                <a:gd name="connsiteX2" fmla="*/ 334682 w 409412"/>
                <a:gd name="connsiteY2" fmla="*/ 358149 h 545634"/>
                <a:gd name="connsiteX3" fmla="*/ 236006 w 409412"/>
                <a:gd name="connsiteY3" fmla="*/ 266051 h 545634"/>
                <a:gd name="connsiteX4" fmla="*/ 134040 w 409412"/>
                <a:gd name="connsiteY4" fmla="*/ 223291 h 545634"/>
                <a:gd name="connsiteX5" fmla="*/ 38653 w 409412"/>
                <a:gd name="connsiteY5" fmla="*/ 177242 h 545634"/>
                <a:gd name="connsiteX6" fmla="*/ 2472 w 409412"/>
                <a:gd name="connsiteY6" fmla="*/ 104880 h 545634"/>
                <a:gd name="connsiteX7" fmla="*/ 101354 w 409412"/>
                <a:gd name="connsiteY7" fmla="*/ 653 h 545634"/>
                <a:gd name="connsiteX8" fmla="*/ 158401 w 409412"/>
                <a:gd name="connsiteY8" fmla="*/ 63935 h 545634"/>
                <a:gd name="connsiteX9" fmla="*/ 104438 w 409412"/>
                <a:gd name="connsiteY9" fmla="*/ 131193 h 545634"/>
                <a:gd name="connsiteX10" fmla="*/ 203114 w 409412"/>
                <a:gd name="connsiteY10" fmla="*/ 173953 h 545634"/>
                <a:gd name="connsiteX11" fmla="*/ 328104 w 409412"/>
                <a:gd name="connsiteY11" fmla="*/ 216713 h 545634"/>
                <a:gd name="connsiteX12" fmla="*/ 403756 w 409412"/>
                <a:gd name="connsiteY12" fmla="*/ 223291 h 545634"/>
                <a:gd name="connsiteX0" fmla="*/ 400466 w 409412"/>
                <a:gd name="connsiteY0" fmla="*/ 545626 h 545626"/>
                <a:gd name="connsiteX1" fmla="*/ 403756 w 409412"/>
                <a:gd name="connsiteY1" fmla="*/ 473263 h 545626"/>
                <a:gd name="connsiteX2" fmla="*/ 334682 w 409412"/>
                <a:gd name="connsiteY2" fmla="*/ 358141 h 545626"/>
                <a:gd name="connsiteX3" fmla="*/ 236006 w 409412"/>
                <a:gd name="connsiteY3" fmla="*/ 266043 h 545626"/>
                <a:gd name="connsiteX4" fmla="*/ 134040 w 409412"/>
                <a:gd name="connsiteY4" fmla="*/ 223283 h 545626"/>
                <a:gd name="connsiteX5" fmla="*/ 38653 w 409412"/>
                <a:gd name="connsiteY5" fmla="*/ 177234 h 545626"/>
                <a:gd name="connsiteX6" fmla="*/ 2472 w 409412"/>
                <a:gd name="connsiteY6" fmla="*/ 104872 h 545626"/>
                <a:gd name="connsiteX7" fmla="*/ 101354 w 409412"/>
                <a:gd name="connsiteY7" fmla="*/ 645 h 545626"/>
                <a:gd name="connsiteX8" fmla="*/ 158401 w 409412"/>
                <a:gd name="connsiteY8" fmla="*/ 63927 h 545626"/>
                <a:gd name="connsiteX9" fmla="*/ 199688 w 409412"/>
                <a:gd name="connsiteY9" fmla="*/ 126423 h 545626"/>
                <a:gd name="connsiteX10" fmla="*/ 203114 w 409412"/>
                <a:gd name="connsiteY10" fmla="*/ 173945 h 545626"/>
                <a:gd name="connsiteX11" fmla="*/ 328104 w 409412"/>
                <a:gd name="connsiteY11" fmla="*/ 216705 h 545626"/>
                <a:gd name="connsiteX12" fmla="*/ 403756 w 409412"/>
                <a:gd name="connsiteY12" fmla="*/ 223283 h 545626"/>
                <a:gd name="connsiteX0" fmla="*/ 400466 w 409412"/>
                <a:gd name="connsiteY0" fmla="*/ 545626 h 545626"/>
                <a:gd name="connsiteX1" fmla="*/ 403756 w 409412"/>
                <a:gd name="connsiteY1" fmla="*/ 473263 h 545626"/>
                <a:gd name="connsiteX2" fmla="*/ 334682 w 409412"/>
                <a:gd name="connsiteY2" fmla="*/ 358141 h 545626"/>
                <a:gd name="connsiteX3" fmla="*/ 236006 w 409412"/>
                <a:gd name="connsiteY3" fmla="*/ 266043 h 545626"/>
                <a:gd name="connsiteX4" fmla="*/ 134040 w 409412"/>
                <a:gd name="connsiteY4" fmla="*/ 223283 h 545626"/>
                <a:gd name="connsiteX5" fmla="*/ 38653 w 409412"/>
                <a:gd name="connsiteY5" fmla="*/ 177234 h 545626"/>
                <a:gd name="connsiteX6" fmla="*/ 2472 w 409412"/>
                <a:gd name="connsiteY6" fmla="*/ 104872 h 545626"/>
                <a:gd name="connsiteX7" fmla="*/ 101354 w 409412"/>
                <a:gd name="connsiteY7" fmla="*/ 645 h 545626"/>
                <a:gd name="connsiteX8" fmla="*/ 158401 w 409412"/>
                <a:gd name="connsiteY8" fmla="*/ 63927 h 545626"/>
                <a:gd name="connsiteX9" fmla="*/ 199688 w 409412"/>
                <a:gd name="connsiteY9" fmla="*/ 126423 h 545626"/>
                <a:gd name="connsiteX10" fmla="*/ 262646 w 409412"/>
                <a:gd name="connsiteY10" fmla="*/ 169182 h 545626"/>
                <a:gd name="connsiteX11" fmla="*/ 328104 w 409412"/>
                <a:gd name="connsiteY11" fmla="*/ 216705 h 545626"/>
                <a:gd name="connsiteX12" fmla="*/ 403756 w 409412"/>
                <a:gd name="connsiteY12" fmla="*/ 223283 h 545626"/>
                <a:gd name="connsiteX0" fmla="*/ 365012 w 373958"/>
                <a:gd name="connsiteY0" fmla="*/ 545693 h 545693"/>
                <a:gd name="connsiteX1" fmla="*/ 368302 w 373958"/>
                <a:gd name="connsiteY1" fmla="*/ 473330 h 545693"/>
                <a:gd name="connsiteX2" fmla="*/ 299228 w 373958"/>
                <a:gd name="connsiteY2" fmla="*/ 358208 h 545693"/>
                <a:gd name="connsiteX3" fmla="*/ 200552 w 373958"/>
                <a:gd name="connsiteY3" fmla="*/ 266110 h 545693"/>
                <a:gd name="connsiteX4" fmla="*/ 98586 w 373958"/>
                <a:gd name="connsiteY4" fmla="*/ 223350 h 545693"/>
                <a:gd name="connsiteX5" fmla="*/ 3199 w 373958"/>
                <a:gd name="connsiteY5" fmla="*/ 177301 h 545693"/>
                <a:gd name="connsiteX6" fmla="*/ 26549 w 373958"/>
                <a:gd name="connsiteY6" fmla="*/ 107320 h 545693"/>
                <a:gd name="connsiteX7" fmla="*/ 65900 w 373958"/>
                <a:gd name="connsiteY7" fmla="*/ 712 h 545693"/>
                <a:gd name="connsiteX8" fmla="*/ 122947 w 373958"/>
                <a:gd name="connsiteY8" fmla="*/ 63994 h 545693"/>
                <a:gd name="connsiteX9" fmla="*/ 164234 w 373958"/>
                <a:gd name="connsiteY9" fmla="*/ 126490 h 545693"/>
                <a:gd name="connsiteX10" fmla="*/ 227192 w 373958"/>
                <a:gd name="connsiteY10" fmla="*/ 169249 h 545693"/>
                <a:gd name="connsiteX11" fmla="*/ 292650 w 373958"/>
                <a:gd name="connsiteY11" fmla="*/ 216772 h 545693"/>
                <a:gd name="connsiteX12" fmla="*/ 368302 w 373958"/>
                <a:gd name="connsiteY12" fmla="*/ 223350 h 545693"/>
                <a:gd name="connsiteX0" fmla="*/ 339910 w 348856"/>
                <a:gd name="connsiteY0" fmla="*/ 545693 h 545693"/>
                <a:gd name="connsiteX1" fmla="*/ 343200 w 348856"/>
                <a:gd name="connsiteY1" fmla="*/ 473330 h 545693"/>
                <a:gd name="connsiteX2" fmla="*/ 274126 w 348856"/>
                <a:gd name="connsiteY2" fmla="*/ 358208 h 545693"/>
                <a:gd name="connsiteX3" fmla="*/ 175450 w 348856"/>
                <a:gd name="connsiteY3" fmla="*/ 266110 h 545693"/>
                <a:gd name="connsiteX4" fmla="*/ 73484 w 348856"/>
                <a:gd name="connsiteY4" fmla="*/ 223350 h 545693"/>
                <a:gd name="connsiteX5" fmla="*/ 92397 w 348856"/>
                <a:gd name="connsiteY5" fmla="*/ 165395 h 545693"/>
                <a:gd name="connsiteX6" fmla="*/ 1447 w 348856"/>
                <a:gd name="connsiteY6" fmla="*/ 107320 h 545693"/>
                <a:gd name="connsiteX7" fmla="*/ 40798 w 348856"/>
                <a:gd name="connsiteY7" fmla="*/ 712 h 545693"/>
                <a:gd name="connsiteX8" fmla="*/ 97845 w 348856"/>
                <a:gd name="connsiteY8" fmla="*/ 63994 h 545693"/>
                <a:gd name="connsiteX9" fmla="*/ 139132 w 348856"/>
                <a:gd name="connsiteY9" fmla="*/ 126490 h 545693"/>
                <a:gd name="connsiteX10" fmla="*/ 202090 w 348856"/>
                <a:gd name="connsiteY10" fmla="*/ 169249 h 545693"/>
                <a:gd name="connsiteX11" fmla="*/ 267548 w 348856"/>
                <a:gd name="connsiteY11" fmla="*/ 216772 h 545693"/>
                <a:gd name="connsiteX12" fmla="*/ 343200 w 348856"/>
                <a:gd name="connsiteY12" fmla="*/ 223350 h 545693"/>
                <a:gd name="connsiteX0" fmla="*/ 309774 w 318720"/>
                <a:gd name="connsiteY0" fmla="*/ 545498 h 545498"/>
                <a:gd name="connsiteX1" fmla="*/ 313064 w 318720"/>
                <a:gd name="connsiteY1" fmla="*/ 473135 h 545498"/>
                <a:gd name="connsiteX2" fmla="*/ 243990 w 318720"/>
                <a:gd name="connsiteY2" fmla="*/ 358013 h 545498"/>
                <a:gd name="connsiteX3" fmla="*/ 145314 w 318720"/>
                <a:gd name="connsiteY3" fmla="*/ 265915 h 545498"/>
                <a:gd name="connsiteX4" fmla="*/ 43348 w 318720"/>
                <a:gd name="connsiteY4" fmla="*/ 223155 h 545498"/>
                <a:gd name="connsiteX5" fmla="*/ 62261 w 318720"/>
                <a:gd name="connsiteY5" fmla="*/ 165200 h 545498"/>
                <a:gd name="connsiteX6" fmla="*/ 4648 w 318720"/>
                <a:gd name="connsiteY6" fmla="*/ 99982 h 545498"/>
                <a:gd name="connsiteX7" fmla="*/ 10662 w 318720"/>
                <a:gd name="connsiteY7" fmla="*/ 517 h 545498"/>
                <a:gd name="connsiteX8" fmla="*/ 67709 w 318720"/>
                <a:gd name="connsiteY8" fmla="*/ 63799 h 545498"/>
                <a:gd name="connsiteX9" fmla="*/ 108996 w 318720"/>
                <a:gd name="connsiteY9" fmla="*/ 126295 h 545498"/>
                <a:gd name="connsiteX10" fmla="*/ 171954 w 318720"/>
                <a:gd name="connsiteY10" fmla="*/ 169054 h 545498"/>
                <a:gd name="connsiteX11" fmla="*/ 237412 w 318720"/>
                <a:gd name="connsiteY11" fmla="*/ 216577 h 545498"/>
                <a:gd name="connsiteX12" fmla="*/ 313064 w 318720"/>
                <a:gd name="connsiteY12" fmla="*/ 223155 h 545498"/>
                <a:gd name="connsiteX0" fmla="*/ 309774 w 318720"/>
                <a:gd name="connsiteY0" fmla="*/ 545498 h 545498"/>
                <a:gd name="connsiteX1" fmla="*/ 313064 w 318720"/>
                <a:gd name="connsiteY1" fmla="*/ 473135 h 545498"/>
                <a:gd name="connsiteX2" fmla="*/ 243990 w 318720"/>
                <a:gd name="connsiteY2" fmla="*/ 358013 h 545498"/>
                <a:gd name="connsiteX3" fmla="*/ 145314 w 318720"/>
                <a:gd name="connsiteY3" fmla="*/ 265915 h 545498"/>
                <a:gd name="connsiteX4" fmla="*/ 112404 w 318720"/>
                <a:gd name="connsiteY4" fmla="*/ 211249 h 545498"/>
                <a:gd name="connsiteX5" fmla="*/ 62261 w 318720"/>
                <a:gd name="connsiteY5" fmla="*/ 165200 h 545498"/>
                <a:gd name="connsiteX6" fmla="*/ 4648 w 318720"/>
                <a:gd name="connsiteY6" fmla="*/ 99982 h 545498"/>
                <a:gd name="connsiteX7" fmla="*/ 10662 w 318720"/>
                <a:gd name="connsiteY7" fmla="*/ 517 h 545498"/>
                <a:gd name="connsiteX8" fmla="*/ 67709 w 318720"/>
                <a:gd name="connsiteY8" fmla="*/ 63799 h 545498"/>
                <a:gd name="connsiteX9" fmla="*/ 108996 w 318720"/>
                <a:gd name="connsiteY9" fmla="*/ 126295 h 545498"/>
                <a:gd name="connsiteX10" fmla="*/ 171954 w 318720"/>
                <a:gd name="connsiteY10" fmla="*/ 169054 h 545498"/>
                <a:gd name="connsiteX11" fmla="*/ 237412 w 318720"/>
                <a:gd name="connsiteY11" fmla="*/ 216577 h 545498"/>
                <a:gd name="connsiteX12" fmla="*/ 313064 w 318720"/>
                <a:gd name="connsiteY12" fmla="*/ 223155 h 545498"/>
                <a:gd name="connsiteX0" fmla="*/ 309774 w 318720"/>
                <a:gd name="connsiteY0" fmla="*/ 545498 h 545498"/>
                <a:gd name="connsiteX1" fmla="*/ 313064 w 318720"/>
                <a:gd name="connsiteY1" fmla="*/ 473135 h 545498"/>
                <a:gd name="connsiteX2" fmla="*/ 243990 w 318720"/>
                <a:gd name="connsiteY2" fmla="*/ 358013 h 545498"/>
                <a:gd name="connsiteX3" fmla="*/ 185796 w 318720"/>
                <a:gd name="connsiteY3" fmla="*/ 275440 h 545498"/>
                <a:gd name="connsiteX4" fmla="*/ 112404 w 318720"/>
                <a:gd name="connsiteY4" fmla="*/ 211249 h 545498"/>
                <a:gd name="connsiteX5" fmla="*/ 62261 w 318720"/>
                <a:gd name="connsiteY5" fmla="*/ 165200 h 545498"/>
                <a:gd name="connsiteX6" fmla="*/ 4648 w 318720"/>
                <a:gd name="connsiteY6" fmla="*/ 99982 h 545498"/>
                <a:gd name="connsiteX7" fmla="*/ 10662 w 318720"/>
                <a:gd name="connsiteY7" fmla="*/ 517 h 545498"/>
                <a:gd name="connsiteX8" fmla="*/ 67709 w 318720"/>
                <a:gd name="connsiteY8" fmla="*/ 63799 h 545498"/>
                <a:gd name="connsiteX9" fmla="*/ 108996 w 318720"/>
                <a:gd name="connsiteY9" fmla="*/ 126295 h 545498"/>
                <a:gd name="connsiteX10" fmla="*/ 171954 w 318720"/>
                <a:gd name="connsiteY10" fmla="*/ 169054 h 545498"/>
                <a:gd name="connsiteX11" fmla="*/ 237412 w 318720"/>
                <a:gd name="connsiteY11" fmla="*/ 216577 h 545498"/>
                <a:gd name="connsiteX12" fmla="*/ 313064 w 318720"/>
                <a:gd name="connsiteY12" fmla="*/ 223155 h 545498"/>
                <a:gd name="connsiteX0" fmla="*/ 309774 w 318720"/>
                <a:gd name="connsiteY0" fmla="*/ 545491 h 545491"/>
                <a:gd name="connsiteX1" fmla="*/ 313064 w 318720"/>
                <a:gd name="connsiteY1" fmla="*/ 473128 h 545491"/>
                <a:gd name="connsiteX2" fmla="*/ 243990 w 318720"/>
                <a:gd name="connsiteY2" fmla="*/ 358006 h 545491"/>
                <a:gd name="connsiteX3" fmla="*/ 185796 w 318720"/>
                <a:gd name="connsiteY3" fmla="*/ 275433 h 545491"/>
                <a:gd name="connsiteX4" fmla="*/ 112404 w 318720"/>
                <a:gd name="connsiteY4" fmla="*/ 211242 h 545491"/>
                <a:gd name="connsiteX5" fmla="*/ 62261 w 318720"/>
                <a:gd name="connsiteY5" fmla="*/ 165193 h 545491"/>
                <a:gd name="connsiteX6" fmla="*/ 4648 w 318720"/>
                <a:gd name="connsiteY6" fmla="*/ 99975 h 545491"/>
                <a:gd name="connsiteX7" fmla="*/ 10662 w 318720"/>
                <a:gd name="connsiteY7" fmla="*/ 510 h 545491"/>
                <a:gd name="connsiteX8" fmla="*/ 67709 w 318720"/>
                <a:gd name="connsiteY8" fmla="*/ 63792 h 545491"/>
                <a:gd name="connsiteX9" fmla="*/ 113759 w 318720"/>
                <a:gd name="connsiteY9" fmla="*/ 121525 h 545491"/>
                <a:gd name="connsiteX10" fmla="*/ 171954 w 318720"/>
                <a:gd name="connsiteY10" fmla="*/ 169047 h 545491"/>
                <a:gd name="connsiteX11" fmla="*/ 237412 w 318720"/>
                <a:gd name="connsiteY11" fmla="*/ 216570 h 545491"/>
                <a:gd name="connsiteX12" fmla="*/ 313064 w 318720"/>
                <a:gd name="connsiteY12" fmla="*/ 223148 h 545491"/>
                <a:gd name="connsiteX0" fmla="*/ 309774 w 317675"/>
                <a:gd name="connsiteY0" fmla="*/ 545491 h 545491"/>
                <a:gd name="connsiteX1" fmla="*/ 313064 w 317675"/>
                <a:gd name="connsiteY1" fmla="*/ 473128 h 545491"/>
                <a:gd name="connsiteX2" fmla="*/ 258277 w 317675"/>
                <a:gd name="connsiteY2" fmla="*/ 358006 h 545491"/>
                <a:gd name="connsiteX3" fmla="*/ 185796 w 317675"/>
                <a:gd name="connsiteY3" fmla="*/ 275433 h 545491"/>
                <a:gd name="connsiteX4" fmla="*/ 112404 w 317675"/>
                <a:gd name="connsiteY4" fmla="*/ 211242 h 545491"/>
                <a:gd name="connsiteX5" fmla="*/ 62261 w 317675"/>
                <a:gd name="connsiteY5" fmla="*/ 165193 h 545491"/>
                <a:gd name="connsiteX6" fmla="*/ 4648 w 317675"/>
                <a:gd name="connsiteY6" fmla="*/ 99975 h 545491"/>
                <a:gd name="connsiteX7" fmla="*/ 10662 w 317675"/>
                <a:gd name="connsiteY7" fmla="*/ 510 h 545491"/>
                <a:gd name="connsiteX8" fmla="*/ 67709 w 317675"/>
                <a:gd name="connsiteY8" fmla="*/ 63792 h 545491"/>
                <a:gd name="connsiteX9" fmla="*/ 113759 w 317675"/>
                <a:gd name="connsiteY9" fmla="*/ 121525 h 545491"/>
                <a:gd name="connsiteX10" fmla="*/ 171954 w 317675"/>
                <a:gd name="connsiteY10" fmla="*/ 169047 h 545491"/>
                <a:gd name="connsiteX11" fmla="*/ 237412 w 317675"/>
                <a:gd name="connsiteY11" fmla="*/ 216570 h 545491"/>
                <a:gd name="connsiteX12" fmla="*/ 313064 w 317675"/>
                <a:gd name="connsiteY12" fmla="*/ 223148 h 545491"/>
                <a:gd name="connsiteX0" fmla="*/ 305337 w 313238"/>
                <a:gd name="connsiteY0" fmla="*/ 599046 h 599046"/>
                <a:gd name="connsiteX1" fmla="*/ 308627 w 313238"/>
                <a:gd name="connsiteY1" fmla="*/ 526683 h 599046"/>
                <a:gd name="connsiteX2" fmla="*/ 253840 w 313238"/>
                <a:gd name="connsiteY2" fmla="*/ 411561 h 599046"/>
                <a:gd name="connsiteX3" fmla="*/ 181359 w 313238"/>
                <a:gd name="connsiteY3" fmla="*/ 328988 h 599046"/>
                <a:gd name="connsiteX4" fmla="*/ 107967 w 313238"/>
                <a:gd name="connsiteY4" fmla="*/ 264797 h 599046"/>
                <a:gd name="connsiteX5" fmla="*/ 57824 w 313238"/>
                <a:gd name="connsiteY5" fmla="*/ 218748 h 599046"/>
                <a:gd name="connsiteX6" fmla="*/ 211 w 313238"/>
                <a:gd name="connsiteY6" fmla="*/ 153530 h 599046"/>
                <a:gd name="connsiteX7" fmla="*/ 39326 w 313238"/>
                <a:gd name="connsiteY7" fmla="*/ 277 h 599046"/>
                <a:gd name="connsiteX8" fmla="*/ 63272 w 313238"/>
                <a:gd name="connsiteY8" fmla="*/ 117347 h 599046"/>
                <a:gd name="connsiteX9" fmla="*/ 109322 w 313238"/>
                <a:gd name="connsiteY9" fmla="*/ 175080 h 599046"/>
                <a:gd name="connsiteX10" fmla="*/ 167517 w 313238"/>
                <a:gd name="connsiteY10" fmla="*/ 222602 h 599046"/>
                <a:gd name="connsiteX11" fmla="*/ 232975 w 313238"/>
                <a:gd name="connsiteY11" fmla="*/ 270125 h 599046"/>
                <a:gd name="connsiteX12" fmla="*/ 308627 w 313238"/>
                <a:gd name="connsiteY12" fmla="*/ 276703 h 599046"/>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09373 w 313289"/>
                <a:gd name="connsiteY9" fmla="*/ 175158 h 599124"/>
                <a:gd name="connsiteX10" fmla="*/ 167568 w 313289"/>
                <a:gd name="connsiteY10" fmla="*/ 222680 h 599124"/>
                <a:gd name="connsiteX11" fmla="*/ 233026 w 313289"/>
                <a:gd name="connsiteY11" fmla="*/ 270203 h 599124"/>
                <a:gd name="connsiteX12" fmla="*/ 308678 w 313289"/>
                <a:gd name="connsiteY12" fmla="*/ 276781 h 599124"/>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46611 w 313289"/>
                <a:gd name="connsiteY9" fmla="*/ 175158 h 599124"/>
                <a:gd name="connsiteX10" fmla="*/ 167568 w 313289"/>
                <a:gd name="connsiteY10" fmla="*/ 222680 h 599124"/>
                <a:gd name="connsiteX11" fmla="*/ 233026 w 313289"/>
                <a:gd name="connsiteY11" fmla="*/ 270203 h 599124"/>
                <a:gd name="connsiteX12" fmla="*/ 308678 w 313289"/>
                <a:gd name="connsiteY12" fmla="*/ 276781 h 599124"/>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46611 w 313289"/>
                <a:gd name="connsiteY9" fmla="*/ 175158 h 599124"/>
                <a:gd name="connsiteX10" fmla="*/ 204806 w 313289"/>
                <a:gd name="connsiteY10" fmla="*/ 218543 h 599124"/>
                <a:gd name="connsiteX11" fmla="*/ 233026 w 313289"/>
                <a:gd name="connsiteY11" fmla="*/ 270203 h 599124"/>
                <a:gd name="connsiteX12" fmla="*/ 308678 w 313289"/>
                <a:gd name="connsiteY12" fmla="*/ 276781 h 599124"/>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46611 w 313289"/>
                <a:gd name="connsiteY9" fmla="*/ 175158 h 599124"/>
                <a:gd name="connsiteX10" fmla="*/ 204806 w 313289"/>
                <a:gd name="connsiteY10" fmla="*/ 218543 h 599124"/>
                <a:gd name="connsiteX11" fmla="*/ 253713 w 313289"/>
                <a:gd name="connsiteY11" fmla="*/ 261928 h 599124"/>
                <a:gd name="connsiteX12" fmla="*/ 308678 w 313289"/>
                <a:gd name="connsiteY12" fmla="*/ 276781 h 599124"/>
                <a:gd name="connsiteX0" fmla="*/ 270782 w 278683"/>
                <a:gd name="connsiteY0" fmla="*/ 599000 h 599000"/>
                <a:gd name="connsiteX1" fmla="*/ 274072 w 278683"/>
                <a:gd name="connsiteY1" fmla="*/ 526637 h 599000"/>
                <a:gd name="connsiteX2" fmla="*/ 219285 w 278683"/>
                <a:gd name="connsiteY2" fmla="*/ 411515 h 599000"/>
                <a:gd name="connsiteX3" fmla="*/ 146804 w 278683"/>
                <a:gd name="connsiteY3" fmla="*/ 328942 h 599000"/>
                <a:gd name="connsiteX4" fmla="*/ 73412 w 278683"/>
                <a:gd name="connsiteY4" fmla="*/ 264751 h 599000"/>
                <a:gd name="connsiteX5" fmla="*/ 23269 w 278683"/>
                <a:gd name="connsiteY5" fmla="*/ 218702 h 599000"/>
                <a:gd name="connsiteX6" fmla="*/ 7031 w 278683"/>
                <a:gd name="connsiteY6" fmla="*/ 145209 h 599000"/>
                <a:gd name="connsiteX7" fmla="*/ 4771 w 278683"/>
                <a:gd name="connsiteY7" fmla="*/ 231 h 599000"/>
                <a:gd name="connsiteX8" fmla="*/ 70093 w 278683"/>
                <a:gd name="connsiteY8" fmla="*/ 113164 h 599000"/>
                <a:gd name="connsiteX9" fmla="*/ 112005 w 278683"/>
                <a:gd name="connsiteY9" fmla="*/ 175034 h 599000"/>
                <a:gd name="connsiteX10" fmla="*/ 170200 w 278683"/>
                <a:gd name="connsiteY10" fmla="*/ 218419 h 599000"/>
                <a:gd name="connsiteX11" fmla="*/ 219107 w 278683"/>
                <a:gd name="connsiteY11" fmla="*/ 261804 h 599000"/>
                <a:gd name="connsiteX12" fmla="*/ 274072 w 278683"/>
                <a:gd name="connsiteY12"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48701 w 280580"/>
                <a:gd name="connsiteY3" fmla="*/ 328942 h 599000"/>
                <a:gd name="connsiteX4" fmla="*/ 75309 w 280580"/>
                <a:gd name="connsiteY4" fmla="*/ 264751 h 599000"/>
                <a:gd name="connsiteX5" fmla="*/ 66542 w 280580"/>
                <a:gd name="connsiteY5" fmla="*/ 218702 h 599000"/>
                <a:gd name="connsiteX6" fmla="*/ 8928 w 280580"/>
                <a:gd name="connsiteY6" fmla="*/ 145209 h 599000"/>
                <a:gd name="connsiteX7" fmla="*/ 6668 w 280580"/>
                <a:gd name="connsiteY7" fmla="*/ 231 h 599000"/>
                <a:gd name="connsiteX8" fmla="*/ 71990 w 280580"/>
                <a:gd name="connsiteY8" fmla="*/ 113164 h 599000"/>
                <a:gd name="connsiteX9" fmla="*/ 113902 w 280580"/>
                <a:gd name="connsiteY9" fmla="*/ 175034 h 599000"/>
                <a:gd name="connsiteX10" fmla="*/ 172097 w 280580"/>
                <a:gd name="connsiteY10" fmla="*/ 218419 h 599000"/>
                <a:gd name="connsiteX11" fmla="*/ 221004 w 280580"/>
                <a:gd name="connsiteY11" fmla="*/ 261804 h 599000"/>
                <a:gd name="connsiteX12" fmla="*/ 275969 w 280580"/>
                <a:gd name="connsiteY12"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48701 w 280580"/>
                <a:gd name="connsiteY3" fmla="*/ 328942 h 599000"/>
                <a:gd name="connsiteX4" fmla="*/ 116438 w 280580"/>
                <a:gd name="connsiteY4" fmla="*/ 274210 h 599000"/>
                <a:gd name="connsiteX5" fmla="*/ 75309 w 280580"/>
                <a:gd name="connsiteY5" fmla="*/ 264751 h 599000"/>
                <a:gd name="connsiteX6" fmla="*/ 66542 w 280580"/>
                <a:gd name="connsiteY6" fmla="*/ 218702 h 599000"/>
                <a:gd name="connsiteX7" fmla="*/ 8928 w 280580"/>
                <a:gd name="connsiteY7" fmla="*/ 145209 h 599000"/>
                <a:gd name="connsiteX8" fmla="*/ 6668 w 280580"/>
                <a:gd name="connsiteY8" fmla="*/ 231 h 599000"/>
                <a:gd name="connsiteX9" fmla="*/ 71990 w 280580"/>
                <a:gd name="connsiteY9" fmla="*/ 113164 h 599000"/>
                <a:gd name="connsiteX10" fmla="*/ 113902 w 280580"/>
                <a:gd name="connsiteY10" fmla="*/ 175034 h 599000"/>
                <a:gd name="connsiteX11" fmla="*/ 172097 w 280580"/>
                <a:gd name="connsiteY11" fmla="*/ 218419 h 599000"/>
                <a:gd name="connsiteX12" fmla="*/ 221004 w 280580"/>
                <a:gd name="connsiteY12" fmla="*/ 261804 h 599000"/>
                <a:gd name="connsiteX13" fmla="*/ 275969 w 280580"/>
                <a:gd name="connsiteY13"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77664 w 280580"/>
                <a:gd name="connsiteY3" fmla="*/ 328942 h 599000"/>
                <a:gd name="connsiteX4" fmla="*/ 116438 w 280580"/>
                <a:gd name="connsiteY4" fmla="*/ 274210 h 599000"/>
                <a:gd name="connsiteX5" fmla="*/ 75309 w 280580"/>
                <a:gd name="connsiteY5" fmla="*/ 264751 h 599000"/>
                <a:gd name="connsiteX6" fmla="*/ 66542 w 280580"/>
                <a:gd name="connsiteY6" fmla="*/ 218702 h 599000"/>
                <a:gd name="connsiteX7" fmla="*/ 8928 w 280580"/>
                <a:gd name="connsiteY7" fmla="*/ 145209 h 599000"/>
                <a:gd name="connsiteX8" fmla="*/ 6668 w 280580"/>
                <a:gd name="connsiteY8" fmla="*/ 231 h 599000"/>
                <a:gd name="connsiteX9" fmla="*/ 71990 w 280580"/>
                <a:gd name="connsiteY9" fmla="*/ 113164 h 599000"/>
                <a:gd name="connsiteX10" fmla="*/ 113902 w 280580"/>
                <a:gd name="connsiteY10" fmla="*/ 175034 h 599000"/>
                <a:gd name="connsiteX11" fmla="*/ 172097 w 280580"/>
                <a:gd name="connsiteY11" fmla="*/ 218419 h 599000"/>
                <a:gd name="connsiteX12" fmla="*/ 221004 w 280580"/>
                <a:gd name="connsiteY12" fmla="*/ 261804 h 599000"/>
                <a:gd name="connsiteX13" fmla="*/ 275969 w 280580"/>
                <a:gd name="connsiteY13"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77664 w 280580"/>
                <a:gd name="connsiteY3" fmla="*/ 328942 h 599000"/>
                <a:gd name="connsiteX4" fmla="*/ 116438 w 280580"/>
                <a:gd name="connsiteY4" fmla="*/ 274210 h 599000"/>
                <a:gd name="connsiteX5" fmla="*/ 87722 w 280580"/>
                <a:gd name="connsiteY5" fmla="*/ 244063 h 599000"/>
                <a:gd name="connsiteX6" fmla="*/ 66542 w 280580"/>
                <a:gd name="connsiteY6" fmla="*/ 218702 h 599000"/>
                <a:gd name="connsiteX7" fmla="*/ 8928 w 280580"/>
                <a:gd name="connsiteY7" fmla="*/ 145209 h 599000"/>
                <a:gd name="connsiteX8" fmla="*/ 6668 w 280580"/>
                <a:gd name="connsiteY8" fmla="*/ 231 h 599000"/>
                <a:gd name="connsiteX9" fmla="*/ 71990 w 280580"/>
                <a:gd name="connsiteY9" fmla="*/ 113164 h 599000"/>
                <a:gd name="connsiteX10" fmla="*/ 113902 w 280580"/>
                <a:gd name="connsiteY10" fmla="*/ 175034 h 599000"/>
                <a:gd name="connsiteX11" fmla="*/ 172097 w 280580"/>
                <a:gd name="connsiteY11" fmla="*/ 218419 h 599000"/>
                <a:gd name="connsiteX12" fmla="*/ 221004 w 280580"/>
                <a:gd name="connsiteY12" fmla="*/ 261804 h 599000"/>
                <a:gd name="connsiteX13" fmla="*/ 275969 w 280580"/>
                <a:gd name="connsiteY13" fmla="*/ 276657 h 599000"/>
                <a:gd name="connsiteX0" fmla="*/ 267995 w 275896"/>
                <a:gd name="connsiteY0" fmla="*/ 599000 h 599000"/>
                <a:gd name="connsiteX1" fmla="*/ 271285 w 275896"/>
                <a:gd name="connsiteY1" fmla="*/ 526637 h 599000"/>
                <a:gd name="connsiteX2" fmla="*/ 216498 w 275896"/>
                <a:gd name="connsiteY2" fmla="*/ 411515 h 599000"/>
                <a:gd name="connsiteX3" fmla="*/ 172980 w 275896"/>
                <a:gd name="connsiteY3" fmla="*/ 328942 h 599000"/>
                <a:gd name="connsiteX4" fmla="*/ 111754 w 275896"/>
                <a:gd name="connsiteY4" fmla="*/ 274210 h 599000"/>
                <a:gd name="connsiteX5" fmla="*/ 83038 w 275896"/>
                <a:gd name="connsiteY5" fmla="*/ 244063 h 599000"/>
                <a:gd name="connsiteX6" fmla="*/ 61858 w 275896"/>
                <a:gd name="connsiteY6" fmla="*/ 218702 h 599000"/>
                <a:gd name="connsiteX7" fmla="*/ 20913 w 275896"/>
                <a:gd name="connsiteY7" fmla="*/ 145209 h 599000"/>
                <a:gd name="connsiteX8" fmla="*/ 1984 w 275896"/>
                <a:gd name="connsiteY8" fmla="*/ 231 h 599000"/>
                <a:gd name="connsiteX9" fmla="*/ 67306 w 275896"/>
                <a:gd name="connsiteY9" fmla="*/ 113164 h 599000"/>
                <a:gd name="connsiteX10" fmla="*/ 109218 w 275896"/>
                <a:gd name="connsiteY10" fmla="*/ 175034 h 599000"/>
                <a:gd name="connsiteX11" fmla="*/ 167413 w 275896"/>
                <a:gd name="connsiteY11" fmla="*/ 218419 h 599000"/>
                <a:gd name="connsiteX12" fmla="*/ 216320 w 275896"/>
                <a:gd name="connsiteY12" fmla="*/ 261804 h 599000"/>
                <a:gd name="connsiteX13" fmla="*/ 271285 w 275896"/>
                <a:gd name="connsiteY13" fmla="*/ 276657 h 599000"/>
                <a:gd name="connsiteX0" fmla="*/ 268732 w 276633"/>
                <a:gd name="connsiteY0" fmla="*/ 599244 h 599244"/>
                <a:gd name="connsiteX1" fmla="*/ 272022 w 276633"/>
                <a:gd name="connsiteY1" fmla="*/ 526881 h 599244"/>
                <a:gd name="connsiteX2" fmla="*/ 217235 w 276633"/>
                <a:gd name="connsiteY2" fmla="*/ 411759 h 599244"/>
                <a:gd name="connsiteX3" fmla="*/ 173717 w 276633"/>
                <a:gd name="connsiteY3" fmla="*/ 329186 h 599244"/>
                <a:gd name="connsiteX4" fmla="*/ 112491 w 276633"/>
                <a:gd name="connsiteY4" fmla="*/ 274454 h 599244"/>
                <a:gd name="connsiteX5" fmla="*/ 83775 w 276633"/>
                <a:gd name="connsiteY5" fmla="*/ 244307 h 599244"/>
                <a:gd name="connsiteX6" fmla="*/ 62595 w 276633"/>
                <a:gd name="connsiteY6" fmla="*/ 218946 h 599244"/>
                <a:gd name="connsiteX7" fmla="*/ 21650 w 276633"/>
                <a:gd name="connsiteY7" fmla="*/ 145453 h 599244"/>
                <a:gd name="connsiteX8" fmla="*/ 2721 w 276633"/>
                <a:gd name="connsiteY8" fmla="*/ 475 h 599244"/>
                <a:gd name="connsiteX9" fmla="*/ 79950 w 276633"/>
                <a:gd name="connsiteY9" fmla="*/ 101501 h 599244"/>
                <a:gd name="connsiteX10" fmla="*/ 109955 w 276633"/>
                <a:gd name="connsiteY10" fmla="*/ 175278 h 599244"/>
                <a:gd name="connsiteX11" fmla="*/ 168150 w 276633"/>
                <a:gd name="connsiteY11" fmla="*/ 218663 h 599244"/>
                <a:gd name="connsiteX12" fmla="*/ 217057 w 276633"/>
                <a:gd name="connsiteY12" fmla="*/ 262048 h 599244"/>
                <a:gd name="connsiteX13" fmla="*/ 272022 w 276633"/>
                <a:gd name="connsiteY13" fmla="*/ 276901 h 599244"/>
                <a:gd name="connsiteX0" fmla="*/ 249853 w 257754"/>
                <a:gd name="connsiteY0" fmla="*/ 601616 h 601616"/>
                <a:gd name="connsiteX1" fmla="*/ 253143 w 257754"/>
                <a:gd name="connsiteY1" fmla="*/ 529253 h 601616"/>
                <a:gd name="connsiteX2" fmla="*/ 198356 w 257754"/>
                <a:gd name="connsiteY2" fmla="*/ 414131 h 601616"/>
                <a:gd name="connsiteX3" fmla="*/ 154838 w 257754"/>
                <a:gd name="connsiteY3" fmla="*/ 331558 h 601616"/>
                <a:gd name="connsiteX4" fmla="*/ 93612 w 257754"/>
                <a:gd name="connsiteY4" fmla="*/ 276826 h 601616"/>
                <a:gd name="connsiteX5" fmla="*/ 64896 w 257754"/>
                <a:gd name="connsiteY5" fmla="*/ 246679 h 601616"/>
                <a:gd name="connsiteX6" fmla="*/ 43716 w 257754"/>
                <a:gd name="connsiteY6" fmla="*/ 221318 h 601616"/>
                <a:gd name="connsiteX7" fmla="*/ 2771 w 257754"/>
                <a:gd name="connsiteY7" fmla="*/ 147825 h 601616"/>
                <a:gd name="connsiteX8" fmla="*/ 10035 w 257754"/>
                <a:gd name="connsiteY8" fmla="*/ 465 h 601616"/>
                <a:gd name="connsiteX9" fmla="*/ 61071 w 257754"/>
                <a:gd name="connsiteY9" fmla="*/ 103873 h 601616"/>
                <a:gd name="connsiteX10" fmla="*/ 91076 w 257754"/>
                <a:gd name="connsiteY10" fmla="*/ 177650 h 601616"/>
                <a:gd name="connsiteX11" fmla="*/ 149271 w 257754"/>
                <a:gd name="connsiteY11" fmla="*/ 221035 h 601616"/>
                <a:gd name="connsiteX12" fmla="*/ 198178 w 257754"/>
                <a:gd name="connsiteY12" fmla="*/ 264420 h 601616"/>
                <a:gd name="connsiteX13" fmla="*/ 253143 w 257754"/>
                <a:gd name="connsiteY13" fmla="*/ 279273 h 601616"/>
                <a:gd name="connsiteX0" fmla="*/ 249853 w 257754"/>
                <a:gd name="connsiteY0" fmla="*/ 601614 h 601614"/>
                <a:gd name="connsiteX1" fmla="*/ 253143 w 257754"/>
                <a:gd name="connsiteY1" fmla="*/ 529251 h 601614"/>
                <a:gd name="connsiteX2" fmla="*/ 198356 w 257754"/>
                <a:gd name="connsiteY2" fmla="*/ 414129 h 601614"/>
                <a:gd name="connsiteX3" fmla="*/ 154838 w 257754"/>
                <a:gd name="connsiteY3" fmla="*/ 331556 h 601614"/>
                <a:gd name="connsiteX4" fmla="*/ 93612 w 257754"/>
                <a:gd name="connsiteY4" fmla="*/ 276824 h 601614"/>
                <a:gd name="connsiteX5" fmla="*/ 64896 w 257754"/>
                <a:gd name="connsiteY5" fmla="*/ 246677 h 601614"/>
                <a:gd name="connsiteX6" fmla="*/ 43716 w 257754"/>
                <a:gd name="connsiteY6" fmla="*/ 221316 h 601614"/>
                <a:gd name="connsiteX7" fmla="*/ 2771 w 257754"/>
                <a:gd name="connsiteY7" fmla="*/ 147823 h 601614"/>
                <a:gd name="connsiteX8" fmla="*/ 10035 w 257754"/>
                <a:gd name="connsiteY8" fmla="*/ 463 h 601614"/>
                <a:gd name="connsiteX9" fmla="*/ 61071 w 257754"/>
                <a:gd name="connsiteY9" fmla="*/ 103871 h 601614"/>
                <a:gd name="connsiteX10" fmla="*/ 102982 w 257754"/>
                <a:gd name="connsiteY10" fmla="*/ 175267 h 601614"/>
                <a:gd name="connsiteX11" fmla="*/ 149271 w 257754"/>
                <a:gd name="connsiteY11" fmla="*/ 221033 h 601614"/>
                <a:gd name="connsiteX12" fmla="*/ 198178 w 257754"/>
                <a:gd name="connsiteY12" fmla="*/ 264418 h 601614"/>
                <a:gd name="connsiteX13" fmla="*/ 253143 w 257754"/>
                <a:gd name="connsiteY13" fmla="*/ 279271 h 601614"/>
                <a:gd name="connsiteX0" fmla="*/ 249853 w 257754"/>
                <a:gd name="connsiteY0" fmla="*/ 601614 h 601614"/>
                <a:gd name="connsiteX1" fmla="*/ 253143 w 257754"/>
                <a:gd name="connsiteY1" fmla="*/ 529251 h 601614"/>
                <a:gd name="connsiteX2" fmla="*/ 198356 w 257754"/>
                <a:gd name="connsiteY2" fmla="*/ 414129 h 601614"/>
                <a:gd name="connsiteX3" fmla="*/ 154838 w 257754"/>
                <a:gd name="connsiteY3" fmla="*/ 331556 h 601614"/>
                <a:gd name="connsiteX4" fmla="*/ 112662 w 257754"/>
                <a:gd name="connsiteY4" fmla="*/ 283968 h 601614"/>
                <a:gd name="connsiteX5" fmla="*/ 64896 w 257754"/>
                <a:gd name="connsiteY5" fmla="*/ 246677 h 601614"/>
                <a:gd name="connsiteX6" fmla="*/ 43716 w 257754"/>
                <a:gd name="connsiteY6" fmla="*/ 221316 h 601614"/>
                <a:gd name="connsiteX7" fmla="*/ 2771 w 257754"/>
                <a:gd name="connsiteY7" fmla="*/ 147823 h 601614"/>
                <a:gd name="connsiteX8" fmla="*/ 10035 w 257754"/>
                <a:gd name="connsiteY8" fmla="*/ 463 h 601614"/>
                <a:gd name="connsiteX9" fmla="*/ 61071 w 257754"/>
                <a:gd name="connsiteY9" fmla="*/ 103871 h 601614"/>
                <a:gd name="connsiteX10" fmla="*/ 102982 w 257754"/>
                <a:gd name="connsiteY10" fmla="*/ 175267 h 601614"/>
                <a:gd name="connsiteX11" fmla="*/ 149271 w 257754"/>
                <a:gd name="connsiteY11" fmla="*/ 221033 h 601614"/>
                <a:gd name="connsiteX12" fmla="*/ 198178 w 257754"/>
                <a:gd name="connsiteY12" fmla="*/ 264418 h 601614"/>
                <a:gd name="connsiteX13" fmla="*/ 253143 w 257754"/>
                <a:gd name="connsiteY13" fmla="*/ 279271 h 601614"/>
                <a:gd name="connsiteX0" fmla="*/ 250382 w 258283"/>
                <a:gd name="connsiteY0" fmla="*/ 601614 h 601614"/>
                <a:gd name="connsiteX1" fmla="*/ 253672 w 258283"/>
                <a:gd name="connsiteY1" fmla="*/ 529251 h 601614"/>
                <a:gd name="connsiteX2" fmla="*/ 198885 w 258283"/>
                <a:gd name="connsiteY2" fmla="*/ 414129 h 601614"/>
                <a:gd name="connsiteX3" fmla="*/ 155367 w 258283"/>
                <a:gd name="connsiteY3" fmla="*/ 331556 h 601614"/>
                <a:gd name="connsiteX4" fmla="*/ 113191 w 258283"/>
                <a:gd name="connsiteY4" fmla="*/ 283968 h 601614"/>
                <a:gd name="connsiteX5" fmla="*/ 65425 w 258283"/>
                <a:gd name="connsiteY5" fmla="*/ 246677 h 601614"/>
                <a:gd name="connsiteX6" fmla="*/ 51389 w 258283"/>
                <a:gd name="connsiteY6" fmla="*/ 204647 h 601614"/>
                <a:gd name="connsiteX7" fmla="*/ 3300 w 258283"/>
                <a:gd name="connsiteY7" fmla="*/ 147823 h 601614"/>
                <a:gd name="connsiteX8" fmla="*/ 10564 w 258283"/>
                <a:gd name="connsiteY8" fmla="*/ 463 h 601614"/>
                <a:gd name="connsiteX9" fmla="*/ 61600 w 258283"/>
                <a:gd name="connsiteY9" fmla="*/ 103871 h 601614"/>
                <a:gd name="connsiteX10" fmla="*/ 103511 w 258283"/>
                <a:gd name="connsiteY10" fmla="*/ 175267 h 601614"/>
                <a:gd name="connsiteX11" fmla="*/ 149800 w 258283"/>
                <a:gd name="connsiteY11" fmla="*/ 221033 h 601614"/>
                <a:gd name="connsiteX12" fmla="*/ 198707 w 258283"/>
                <a:gd name="connsiteY12" fmla="*/ 264418 h 601614"/>
                <a:gd name="connsiteX13" fmla="*/ 253672 w 258283"/>
                <a:gd name="connsiteY13" fmla="*/ 279271 h 601614"/>
                <a:gd name="connsiteX0" fmla="*/ 250382 w 258283"/>
                <a:gd name="connsiteY0" fmla="*/ 601614 h 601614"/>
                <a:gd name="connsiteX1" fmla="*/ 253672 w 258283"/>
                <a:gd name="connsiteY1" fmla="*/ 529251 h 601614"/>
                <a:gd name="connsiteX2" fmla="*/ 198885 w 258283"/>
                <a:gd name="connsiteY2" fmla="*/ 414129 h 601614"/>
                <a:gd name="connsiteX3" fmla="*/ 155367 w 258283"/>
                <a:gd name="connsiteY3" fmla="*/ 331556 h 601614"/>
                <a:gd name="connsiteX4" fmla="*/ 113191 w 258283"/>
                <a:gd name="connsiteY4" fmla="*/ 283968 h 601614"/>
                <a:gd name="connsiteX5" fmla="*/ 74950 w 258283"/>
                <a:gd name="connsiteY5" fmla="*/ 246677 h 601614"/>
                <a:gd name="connsiteX6" fmla="*/ 51389 w 258283"/>
                <a:gd name="connsiteY6" fmla="*/ 204647 h 601614"/>
                <a:gd name="connsiteX7" fmla="*/ 3300 w 258283"/>
                <a:gd name="connsiteY7" fmla="*/ 147823 h 601614"/>
                <a:gd name="connsiteX8" fmla="*/ 10564 w 258283"/>
                <a:gd name="connsiteY8" fmla="*/ 463 h 601614"/>
                <a:gd name="connsiteX9" fmla="*/ 61600 w 258283"/>
                <a:gd name="connsiteY9" fmla="*/ 103871 h 601614"/>
                <a:gd name="connsiteX10" fmla="*/ 103511 w 258283"/>
                <a:gd name="connsiteY10" fmla="*/ 175267 h 601614"/>
                <a:gd name="connsiteX11" fmla="*/ 149800 w 258283"/>
                <a:gd name="connsiteY11" fmla="*/ 221033 h 601614"/>
                <a:gd name="connsiteX12" fmla="*/ 198707 w 258283"/>
                <a:gd name="connsiteY12" fmla="*/ 264418 h 601614"/>
                <a:gd name="connsiteX13" fmla="*/ 253672 w 258283"/>
                <a:gd name="connsiteY13" fmla="*/ 279271 h 601614"/>
                <a:gd name="connsiteX0" fmla="*/ 243567 w 251468"/>
                <a:gd name="connsiteY0" fmla="*/ 601408 h 601408"/>
                <a:gd name="connsiteX1" fmla="*/ 246857 w 251468"/>
                <a:gd name="connsiteY1" fmla="*/ 529045 h 601408"/>
                <a:gd name="connsiteX2" fmla="*/ 192070 w 251468"/>
                <a:gd name="connsiteY2" fmla="*/ 413923 h 601408"/>
                <a:gd name="connsiteX3" fmla="*/ 148552 w 251468"/>
                <a:gd name="connsiteY3" fmla="*/ 331350 h 601408"/>
                <a:gd name="connsiteX4" fmla="*/ 106376 w 251468"/>
                <a:gd name="connsiteY4" fmla="*/ 283762 h 601408"/>
                <a:gd name="connsiteX5" fmla="*/ 68135 w 251468"/>
                <a:gd name="connsiteY5" fmla="*/ 246471 h 601408"/>
                <a:gd name="connsiteX6" fmla="*/ 44574 w 251468"/>
                <a:gd name="connsiteY6" fmla="*/ 204441 h 601408"/>
                <a:gd name="connsiteX7" fmla="*/ 8391 w 251468"/>
                <a:gd name="connsiteY7" fmla="*/ 135710 h 601408"/>
                <a:gd name="connsiteX8" fmla="*/ 3749 w 251468"/>
                <a:gd name="connsiteY8" fmla="*/ 257 h 601408"/>
                <a:gd name="connsiteX9" fmla="*/ 54785 w 251468"/>
                <a:gd name="connsiteY9" fmla="*/ 103665 h 601408"/>
                <a:gd name="connsiteX10" fmla="*/ 96696 w 251468"/>
                <a:gd name="connsiteY10" fmla="*/ 175061 h 601408"/>
                <a:gd name="connsiteX11" fmla="*/ 142985 w 251468"/>
                <a:gd name="connsiteY11" fmla="*/ 220827 h 601408"/>
                <a:gd name="connsiteX12" fmla="*/ 191892 w 251468"/>
                <a:gd name="connsiteY12" fmla="*/ 264212 h 601408"/>
                <a:gd name="connsiteX13" fmla="*/ 246857 w 251468"/>
                <a:gd name="connsiteY13" fmla="*/ 279065 h 601408"/>
                <a:gd name="connsiteX0" fmla="*/ 243219 w 251120"/>
                <a:gd name="connsiteY0" fmla="*/ 601408 h 601408"/>
                <a:gd name="connsiteX1" fmla="*/ 246509 w 251120"/>
                <a:gd name="connsiteY1" fmla="*/ 529045 h 601408"/>
                <a:gd name="connsiteX2" fmla="*/ 191722 w 251120"/>
                <a:gd name="connsiteY2" fmla="*/ 413923 h 601408"/>
                <a:gd name="connsiteX3" fmla="*/ 148204 w 251120"/>
                <a:gd name="connsiteY3" fmla="*/ 331350 h 601408"/>
                <a:gd name="connsiteX4" fmla="*/ 106028 w 251120"/>
                <a:gd name="connsiteY4" fmla="*/ 283762 h 601408"/>
                <a:gd name="connsiteX5" fmla="*/ 67787 w 251120"/>
                <a:gd name="connsiteY5" fmla="*/ 246471 h 601408"/>
                <a:gd name="connsiteX6" fmla="*/ 34701 w 251120"/>
                <a:gd name="connsiteY6" fmla="*/ 204441 h 601408"/>
                <a:gd name="connsiteX7" fmla="*/ 8043 w 251120"/>
                <a:gd name="connsiteY7" fmla="*/ 135710 h 601408"/>
                <a:gd name="connsiteX8" fmla="*/ 3401 w 251120"/>
                <a:gd name="connsiteY8" fmla="*/ 257 h 601408"/>
                <a:gd name="connsiteX9" fmla="*/ 54437 w 251120"/>
                <a:gd name="connsiteY9" fmla="*/ 103665 h 601408"/>
                <a:gd name="connsiteX10" fmla="*/ 96348 w 251120"/>
                <a:gd name="connsiteY10" fmla="*/ 175061 h 601408"/>
                <a:gd name="connsiteX11" fmla="*/ 142637 w 251120"/>
                <a:gd name="connsiteY11" fmla="*/ 220827 h 601408"/>
                <a:gd name="connsiteX12" fmla="*/ 191544 w 251120"/>
                <a:gd name="connsiteY12" fmla="*/ 264212 h 601408"/>
                <a:gd name="connsiteX13" fmla="*/ 246509 w 251120"/>
                <a:gd name="connsiteY13" fmla="*/ 279065 h 60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120" h="601408">
                  <a:moveTo>
                    <a:pt x="243219" y="601408"/>
                  </a:moveTo>
                  <a:cubicBezTo>
                    <a:pt x="250346" y="580850"/>
                    <a:pt x="255092" y="560293"/>
                    <a:pt x="246509" y="529045"/>
                  </a:cubicBezTo>
                  <a:cubicBezTo>
                    <a:pt x="237926" y="497798"/>
                    <a:pt x="208106" y="446872"/>
                    <a:pt x="191722" y="413923"/>
                  </a:cubicBezTo>
                  <a:cubicBezTo>
                    <a:pt x="175338" y="380974"/>
                    <a:pt x="162486" y="353043"/>
                    <a:pt x="148204" y="331350"/>
                  </a:cubicBezTo>
                  <a:cubicBezTo>
                    <a:pt x="133922" y="309657"/>
                    <a:pt x="118260" y="294461"/>
                    <a:pt x="106028" y="283762"/>
                  </a:cubicBezTo>
                  <a:cubicBezTo>
                    <a:pt x="93796" y="273064"/>
                    <a:pt x="79675" y="259691"/>
                    <a:pt x="67787" y="246471"/>
                  </a:cubicBezTo>
                  <a:cubicBezTo>
                    <a:pt x="55899" y="233251"/>
                    <a:pt x="44658" y="222901"/>
                    <a:pt x="34701" y="204441"/>
                  </a:cubicBezTo>
                  <a:cubicBezTo>
                    <a:pt x="24744" y="185981"/>
                    <a:pt x="13260" y="169741"/>
                    <a:pt x="8043" y="135710"/>
                  </a:cubicBezTo>
                  <a:cubicBezTo>
                    <a:pt x="2826" y="101679"/>
                    <a:pt x="-4331" y="5598"/>
                    <a:pt x="3401" y="257"/>
                  </a:cubicBezTo>
                  <a:cubicBezTo>
                    <a:pt x="11133" y="-5084"/>
                    <a:pt x="38946" y="74531"/>
                    <a:pt x="54437" y="103665"/>
                  </a:cubicBezTo>
                  <a:cubicBezTo>
                    <a:pt x="69928" y="132799"/>
                    <a:pt x="81648" y="155534"/>
                    <a:pt x="96348" y="175061"/>
                  </a:cubicBezTo>
                  <a:cubicBezTo>
                    <a:pt x="111048" y="194588"/>
                    <a:pt x="126771" y="205969"/>
                    <a:pt x="142637" y="220827"/>
                  </a:cubicBezTo>
                  <a:cubicBezTo>
                    <a:pt x="158503" y="235685"/>
                    <a:pt x="174232" y="254506"/>
                    <a:pt x="191544" y="264212"/>
                  </a:cubicBezTo>
                  <a:cubicBezTo>
                    <a:pt x="208856" y="273918"/>
                    <a:pt x="225403" y="279887"/>
                    <a:pt x="246509" y="279065"/>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4" name="TextovéPole 13"/>
            <p:cNvSpPr txBox="1"/>
            <p:nvPr/>
          </p:nvSpPr>
          <p:spPr>
            <a:xfrm>
              <a:off x="323528" y="5733256"/>
              <a:ext cx="2652157" cy="1367892"/>
            </a:xfrm>
            <a:prstGeom prst="rect">
              <a:avLst/>
            </a:prstGeom>
            <a:noFill/>
          </p:spPr>
          <p:txBody>
            <a:bodyPr wrap="square" rtlCol="0">
              <a:spAutoFit/>
            </a:bodyPr>
            <a:lstStyle/>
            <a:p>
              <a:r>
                <a:rPr lang="cs-CZ" sz="2000" b="1" dirty="0"/>
                <a:t>Ejekční fáze systoly </a:t>
              </a:r>
              <a:r>
                <a:rPr lang="cs-CZ" sz="2000" dirty="0"/>
                <a:t>(otevřená aortální chlopeň)</a:t>
              </a:r>
            </a:p>
          </p:txBody>
        </p:sp>
        <p:sp>
          <p:nvSpPr>
            <p:cNvPr id="15" name="TextovéPole 14"/>
            <p:cNvSpPr txBox="1"/>
            <p:nvPr/>
          </p:nvSpPr>
          <p:spPr>
            <a:xfrm>
              <a:off x="3056063" y="5733256"/>
              <a:ext cx="4964791" cy="953379"/>
            </a:xfrm>
            <a:prstGeom prst="rect">
              <a:avLst/>
            </a:prstGeom>
            <a:noFill/>
          </p:spPr>
          <p:txBody>
            <a:bodyPr wrap="square" rtlCol="0">
              <a:spAutoFit/>
            </a:bodyPr>
            <a:lstStyle/>
            <a:p>
              <a:r>
                <a:rPr lang="cs-CZ" sz="2000" b="1" dirty="0"/>
                <a:t>Diastola </a:t>
              </a:r>
              <a:r>
                <a:rPr lang="cs-CZ" sz="2000" dirty="0"/>
                <a:t>(uzavřená aortální chlopeň)</a:t>
              </a:r>
            </a:p>
          </p:txBody>
        </p:sp>
        <p:sp>
          <p:nvSpPr>
            <p:cNvPr id="16" name="TextovéPole 15"/>
            <p:cNvSpPr txBox="1"/>
            <p:nvPr/>
          </p:nvSpPr>
          <p:spPr>
            <a:xfrm>
              <a:off x="7092279" y="2431107"/>
              <a:ext cx="1872206" cy="1782403"/>
            </a:xfrm>
            <a:prstGeom prst="rect">
              <a:avLst/>
            </a:prstGeom>
            <a:noFill/>
          </p:spPr>
          <p:txBody>
            <a:bodyPr wrap="square" rtlCol="0">
              <a:spAutoFit/>
            </a:bodyPr>
            <a:lstStyle/>
            <a:p>
              <a:r>
                <a:rPr lang="cs-CZ" sz="2000" dirty="0"/>
                <a:t>Stěna aorty se stahuje za tlakovou vlnou </a:t>
              </a:r>
            </a:p>
          </p:txBody>
        </p:sp>
        <p:sp>
          <p:nvSpPr>
            <p:cNvPr id="17" name="TextovéPole 16"/>
            <p:cNvSpPr txBox="1"/>
            <p:nvPr/>
          </p:nvSpPr>
          <p:spPr>
            <a:xfrm>
              <a:off x="7082496" y="31451"/>
              <a:ext cx="2061503" cy="1782403"/>
            </a:xfrm>
            <a:prstGeom prst="rect">
              <a:avLst/>
            </a:prstGeom>
            <a:noFill/>
          </p:spPr>
          <p:txBody>
            <a:bodyPr wrap="square" rtlCol="0">
              <a:spAutoFit/>
            </a:bodyPr>
            <a:lstStyle/>
            <a:p>
              <a:r>
                <a:rPr lang="cs-CZ" sz="2000" dirty="0"/>
                <a:t>Stěna aorty se roztahuje </a:t>
              </a:r>
              <a:r>
                <a:rPr lang="cs-CZ" sz="2000" dirty="0" err="1"/>
                <a:t>dopředným</a:t>
              </a:r>
              <a:r>
                <a:rPr lang="cs-CZ" sz="2000" dirty="0"/>
                <a:t> směrem </a:t>
              </a:r>
            </a:p>
          </p:txBody>
        </p:sp>
        <p:sp>
          <p:nvSpPr>
            <p:cNvPr id="18" name="TextovéPole 17"/>
            <p:cNvSpPr txBox="1"/>
            <p:nvPr/>
          </p:nvSpPr>
          <p:spPr>
            <a:xfrm>
              <a:off x="7088784" y="1733319"/>
              <a:ext cx="2055215" cy="538867"/>
            </a:xfrm>
            <a:prstGeom prst="rect">
              <a:avLst/>
            </a:prstGeom>
            <a:noFill/>
          </p:spPr>
          <p:txBody>
            <a:bodyPr wrap="square" rtlCol="0">
              <a:spAutoFit/>
            </a:bodyPr>
            <a:lstStyle/>
            <a:p>
              <a:r>
                <a:rPr lang="cs-CZ" sz="2000" dirty="0"/>
                <a:t>Tlaková vlna</a:t>
              </a:r>
            </a:p>
          </p:txBody>
        </p:sp>
        <p:cxnSp>
          <p:nvCxnSpPr>
            <p:cNvPr id="19" name="Přímá spojnice 18"/>
            <p:cNvCxnSpPr/>
            <p:nvPr/>
          </p:nvCxnSpPr>
          <p:spPr>
            <a:xfrm flipH="1">
              <a:off x="6588224" y="475507"/>
              <a:ext cx="493565" cy="7989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Přímá spojnice 19"/>
            <p:cNvCxnSpPr>
              <a:endCxn id="18" idx="1"/>
            </p:cNvCxnSpPr>
            <p:nvPr/>
          </p:nvCxnSpPr>
          <p:spPr>
            <a:xfrm>
              <a:off x="6214014" y="1623118"/>
              <a:ext cx="874770" cy="37963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Přímá spojnice 20"/>
            <p:cNvCxnSpPr>
              <a:endCxn id="16" idx="1"/>
            </p:cNvCxnSpPr>
            <p:nvPr/>
          </p:nvCxnSpPr>
          <p:spPr>
            <a:xfrm>
              <a:off x="6588225" y="2666537"/>
              <a:ext cx="504055" cy="65577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ovéPole 1"/>
              <p:cNvSpPr txBox="1"/>
              <p:nvPr/>
            </p:nvSpPr>
            <p:spPr>
              <a:xfrm>
                <a:off x="539552" y="2265710"/>
                <a:ext cx="976358"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a:rPr>
                        <m:t>𝐶</m:t>
                      </m:r>
                      <m:r>
                        <a:rPr lang="cs-CZ" b="0" i="1" smtClean="0">
                          <a:latin typeface="Cambria Math"/>
                        </a:rPr>
                        <m:t>=</m:t>
                      </m:r>
                      <m:f>
                        <m:fPr>
                          <m:ctrlPr>
                            <a:rPr lang="cs-CZ" b="0" i="1" smtClean="0">
                              <a:latin typeface="Cambria Math" panose="02040503050406030204" pitchFamily="18" charset="0"/>
                            </a:rPr>
                          </m:ctrlPr>
                        </m:fPr>
                        <m:num>
                          <m:r>
                            <a:rPr lang="cs-CZ" b="0" i="1" smtClean="0">
                              <a:latin typeface="Cambria Math"/>
                              <a:ea typeface="Cambria Math"/>
                            </a:rPr>
                            <m:t>∆</m:t>
                          </m:r>
                          <m:r>
                            <a:rPr lang="cs-CZ" b="0" i="1" smtClean="0">
                              <a:latin typeface="Cambria Math"/>
                              <a:ea typeface="Cambria Math"/>
                            </a:rPr>
                            <m:t>𝑉</m:t>
                          </m:r>
                        </m:num>
                        <m:den>
                          <m:r>
                            <a:rPr lang="cs-CZ" b="0" i="1" smtClean="0">
                              <a:latin typeface="Cambria Math"/>
                              <a:ea typeface="Cambria Math"/>
                            </a:rPr>
                            <m:t>∆</m:t>
                          </m:r>
                          <m:r>
                            <a:rPr lang="cs-CZ" b="0" i="1" smtClean="0">
                              <a:latin typeface="Cambria Math"/>
                              <a:ea typeface="Cambria Math"/>
                            </a:rPr>
                            <m:t>𝑃</m:t>
                          </m:r>
                        </m:den>
                      </m:f>
                    </m:oMath>
                  </m:oMathPara>
                </a14:m>
                <a:endParaRPr lang="cs-CZ" dirty="0"/>
              </a:p>
            </p:txBody>
          </p:sp>
        </mc:Choice>
        <mc:Fallback xmlns="">
          <p:sp>
            <p:nvSpPr>
              <p:cNvPr id="2" name="TextovéPole 1"/>
              <p:cNvSpPr txBox="1">
                <a:spLocks noRot="1" noChangeAspect="1" noMove="1" noResize="1" noEditPoints="1" noAdjustHandles="1" noChangeArrowheads="1" noChangeShapeType="1" noTextEdit="1"/>
              </p:cNvSpPr>
              <p:nvPr/>
            </p:nvSpPr>
            <p:spPr>
              <a:xfrm>
                <a:off x="539552" y="2265710"/>
                <a:ext cx="976358" cy="610936"/>
              </a:xfrm>
              <a:prstGeom prst="rect">
                <a:avLst/>
              </a:prstGeom>
              <a:blipFill rotWithShape="1">
                <a:blip r:embed="rId2"/>
                <a:stretch>
                  <a:fillRect/>
                </a:stretch>
              </a:blipFill>
            </p:spPr>
            <p:txBody>
              <a:bodyPr/>
              <a:lstStyle/>
              <a:p>
                <a:r>
                  <a:rPr lang="cs-CZ">
                    <a:noFill/>
                  </a:rPr>
                  <a:t> </a:t>
                </a:r>
              </a:p>
            </p:txBody>
          </p:sp>
        </mc:Fallback>
      </mc:AlternateContent>
      <p:sp>
        <p:nvSpPr>
          <p:cNvPr id="123" name="TextovéPole 122"/>
          <p:cNvSpPr txBox="1"/>
          <p:nvPr/>
        </p:nvSpPr>
        <p:spPr>
          <a:xfrm>
            <a:off x="90714" y="3000240"/>
            <a:ext cx="2876883" cy="2862322"/>
          </a:xfrm>
          <a:prstGeom prst="rect">
            <a:avLst/>
          </a:prstGeom>
          <a:noFill/>
        </p:spPr>
        <p:txBody>
          <a:bodyPr wrap="square" rtlCol="0">
            <a:spAutoFit/>
          </a:bodyPr>
          <a:lstStyle/>
          <a:p>
            <a:r>
              <a:rPr lang="cs-CZ" sz="2000" b="1" dirty="0"/>
              <a:t>Funkce aorty jako pružníku</a:t>
            </a:r>
          </a:p>
          <a:p>
            <a:pPr marL="342900" indent="-342900">
              <a:buFont typeface="Arial" panose="020B0604020202020204" pitchFamily="34" charset="0"/>
              <a:buChar char="•"/>
            </a:pPr>
            <a:r>
              <a:rPr lang="cs-CZ" sz="2000" dirty="0"/>
              <a:t>Tlumení pulzové amplitudy</a:t>
            </a:r>
          </a:p>
          <a:p>
            <a:pPr marL="342900" indent="-342900">
              <a:buFont typeface="Arial" panose="020B0604020202020204" pitchFamily="34" charset="0"/>
              <a:buChar char="•"/>
            </a:pPr>
            <a:r>
              <a:rPr lang="cs-CZ" sz="2000" dirty="0"/>
              <a:t>Změna pulzačního charakteru toku krve na kontinuální (umožní tok krve i v diastole)</a:t>
            </a:r>
          </a:p>
        </p:txBody>
      </p:sp>
      <p:sp>
        <p:nvSpPr>
          <p:cNvPr id="3" name="TextovéPole 2">
            <a:extLst>
              <a:ext uri="{FF2B5EF4-FFF2-40B4-BE49-F238E27FC236}">
                <a16:creationId xmlns:a16="http://schemas.microsoft.com/office/drawing/2014/main" id="{5A83BCEA-F407-412E-868E-C8CFBEF8E0DA}"/>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ovéPole 5"/>
              <p:cNvSpPr txBox="1"/>
              <p:nvPr/>
            </p:nvSpPr>
            <p:spPr>
              <a:xfrm>
                <a:off x="5796136" y="1055057"/>
                <a:ext cx="3131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000" b="1" i="1" smtClean="0">
                              <a:latin typeface="Cambria Math" panose="02040503050406030204" pitchFamily="18" charset="0"/>
                            </a:rPr>
                          </m:ctrlPr>
                        </m:sSubPr>
                        <m:e>
                          <m:r>
                            <a:rPr lang="cs-CZ" sz="2000" b="1" i="1" smtClean="0">
                              <a:latin typeface="Cambria Math"/>
                            </a:rPr>
                            <m:t> </m:t>
                          </m:r>
                          <m:r>
                            <a:rPr lang="cs-CZ" sz="2000" b="1" i="1" smtClean="0">
                              <a:latin typeface="Cambria Math"/>
                            </a:rPr>
                            <m:t>𝑷</m:t>
                          </m:r>
                        </m:e>
                        <m:sub>
                          <m:r>
                            <a:rPr lang="cs-CZ" sz="2000" b="1" i="1" smtClean="0">
                              <a:latin typeface="Cambria Math"/>
                            </a:rPr>
                            <m:t>𝒂</m:t>
                          </m:r>
                        </m:sub>
                      </m:sSub>
                      <m:r>
                        <a:rPr lang="cs-CZ" sz="2000" b="1" i="1" smtClean="0">
                          <a:latin typeface="Cambria Math"/>
                        </a:rPr>
                        <m:t>=</m:t>
                      </m:r>
                      <m:r>
                        <a:rPr lang="cs-CZ" sz="2000" b="1" i="1" smtClean="0">
                          <a:latin typeface="Cambria Math"/>
                        </a:rPr>
                        <m:t>𝑪𝑶</m:t>
                      </m:r>
                      <m:r>
                        <a:rPr lang="cs-CZ" sz="2000" b="1" i="1" smtClean="0">
                          <a:latin typeface="Cambria Math"/>
                          <a:ea typeface="Cambria Math"/>
                        </a:rPr>
                        <m:t>∙</m:t>
                      </m:r>
                      <m:r>
                        <a:rPr lang="cs-CZ" sz="2000" b="1" i="1" smtClean="0">
                          <a:latin typeface="Cambria Math"/>
                          <a:ea typeface="Cambria Math"/>
                        </a:rPr>
                        <m:t>𝑹</m:t>
                      </m:r>
                      <m:r>
                        <a:rPr lang="cs-CZ" sz="2000" b="1" i="1" smtClean="0">
                          <a:latin typeface="Cambria Math"/>
                          <a:ea typeface="Cambria Math"/>
                        </a:rPr>
                        <m:t>=</m:t>
                      </m:r>
                      <m:r>
                        <a:rPr lang="cs-CZ" sz="2000" b="1" i="1" smtClean="0">
                          <a:latin typeface="Cambria Math"/>
                          <a:ea typeface="Cambria Math"/>
                        </a:rPr>
                        <m:t>𝑺𝑽</m:t>
                      </m:r>
                      <m:r>
                        <a:rPr lang="cs-CZ" sz="2000" b="1" i="1" smtClean="0">
                          <a:latin typeface="Cambria Math"/>
                          <a:ea typeface="Cambria Math"/>
                        </a:rPr>
                        <m:t>∙</m:t>
                      </m:r>
                      <m:r>
                        <a:rPr lang="cs-CZ" sz="2000" b="1" i="1" smtClean="0">
                          <a:latin typeface="Cambria Math"/>
                          <a:ea typeface="Cambria Math"/>
                        </a:rPr>
                        <m:t>𝑯𝑹</m:t>
                      </m:r>
                      <m:r>
                        <a:rPr lang="cs-CZ" sz="2000" b="1" i="1" smtClean="0">
                          <a:latin typeface="Cambria Math"/>
                          <a:ea typeface="Cambria Math"/>
                        </a:rPr>
                        <m:t>∙</m:t>
                      </m:r>
                      <m:r>
                        <a:rPr lang="cs-CZ" sz="2000" b="1" i="1" smtClean="0">
                          <a:latin typeface="Cambria Math"/>
                          <a:ea typeface="Cambria Math"/>
                        </a:rPr>
                        <m:t>𝑹</m:t>
                      </m:r>
                    </m:oMath>
                  </m:oMathPara>
                </a14:m>
                <a:endParaRPr lang="cs-CZ" sz="2000" b="1" dirty="0"/>
              </a:p>
            </p:txBody>
          </p:sp>
        </mc:Choice>
        <mc:Fallback xmlns="">
          <p:sp>
            <p:nvSpPr>
              <p:cNvPr id="6" name="TextovéPole 5"/>
              <p:cNvSpPr txBox="1">
                <a:spLocks noRot="1" noChangeAspect="1" noMove="1" noResize="1" noEditPoints="1" noAdjustHandles="1" noChangeArrowheads="1" noChangeShapeType="1" noTextEdit="1"/>
              </p:cNvSpPr>
              <p:nvPr/>
            </p:nvSpPr>
            <p:spPr>
              <a:xfrm>
                <a:off x="5796136" y="1055057"/>
                <a:ext cx="3131498" cy="400110"/>
              </a:xfrm>
              <a:prstGeom prst="rect">
                <a:avLst/>
              </a:prstGeom>
              <a:blipFill rotWithShape="1">
                <a:blip r:embed="rId2"/>
                <a:stretch>
                  <a:fillRect/>
                </a:stretch>
              </a:blipFill>
            </p:spPr>
            <p:txBody>
              <a:bodyPr/>
              <a:lstStyle/>
              <a:p>
                <a:r>
                  <a:rPr lang="cs-CZ">
                    <a:noFill/>
                  </a:rPr>
                  <a:t> </a:t>
                </a:r>
              </a:p>
            </p:txBody>
          </p:sp>
        </mc:Fallback>
      </mc:AlternateContent>
      <p:sp>
        <p:nvSpPr>
          <p:cNvPr id="7" name="Obdélník 6"/>
          <p:cNvSpPr/>
          <p:nvPr/>
        </p:nvSpPr>
        <p:spPr>
          <a:xfrm>
            <a:off x="539552" y="1004478"/>
            <a:ext cx="5153398" cy="461665"/>
          </a:xfrm>
          <a:prstGeom prst="rect">
            <a:avLst/>
          </a:prstGeom>
        </p:spPr>
        <p:txBody>
          <a:bodyPr wrap="none">
            <a:spAutoFit/>
          </a:bodyPr>
          <a:lstStyle/>
          <a:p>
            <a:r>
              <a:rPr lang="cs-CZ" sz="2400" dirty="0"/>
              <a:t>konstantní složka - střední arteriální tlak</a:t>
            </a:r>
          </a:p>
        </p:txBody>
      </p:sp>
      <mc:AlternateContent xmlns:mc="http://schemas.openxmlformats.org/markup-compatibility/2006" xmlns:a14="http://schemas.microsoft.com/office/drawing/2010/main">
        <mc:Choice Requires="a14">
          <p:sp>
            <p:nvSpPr>
              <p:cNvPr id="8" name="Obdélník 7"/>
              <p:cNvSpPr/>
              <p:nvPr/>
            </p:nvSpPr>
            <p:spPr>
              <a:xfrm>
                <a:off x="1746039" y="3074679"/>
                <a:ext cx="2111540" cy="7863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smtClean="0">
                          <a:latin typeface="Cambria Math"/>
                        </a:rPr>
                        <m:t>=</m:t>
                      </m:r>
                      <m:f>
                        <m:fPr>
                          <m:ctrlPr>
                            <a:rPr lang="cs-CZ" sz="2400" i="1">
                              <a:latin typeface="Cambria Math" panose="02040503050406030204" pitchFamily="18" charset="0"/>
                            </a:rPr>
                          </m:ctrlPr>
                        </m:fPr>
                        <m:num>
                          <m:r>
                            <a:rPr lang="cs-CZ" sz="2400" i="1">
                              <a:latin typeface="Cambria Math"/>
                            </a:rPr>
                            <m:t>𝑆</m:t>
                          </m:r>
                          <m:r>
                            <a:rPr lang="cs-CZ" sz="2400" b="0" i="1" smtClean="0">
                              <a:latin typeface="Cambria Math"/>
                            </a:rPr>
                            <m:t>𝑉</m:t>
                          </m:r>
                        </m:num>
                        <m:den>
                          <m:r>
                            <a:rPr lang="cs-CZ" sz="2400" i="1">
                              <a:latin typeface="Cambria Math"/>
                            </a:rPr>
                            <m:t>𝑆</m:t>
                          </m:r>
                          <m:r>
                            <a:rPr lang="cs-CZ" sz="2400" b="0" i="1" smtClean="0">
                              <a:latin typeface="Cambria Math"/>
                            </a:rPr>
                            <m:t>𝐵𝑃</m:t>
                          </m:r>
                          <m:r>
                            <a:rPr lang="cs-CZ" sz="2400" i="1">
                              <a:latin typeface="Cambria Math"/>
                            </a:rPr>
                            <m:t>−</m:t>
                          </m:r>
                          <m:r>
                            <a:rPr lang="cs-CZ" sz="2400" i="1">
                              <a:latin typeface="Cambria Math"/>
                            </a:rPr>
                            <m:t>𝐷𝐵𝑃</m:t>
                          </m:r>
                        </m:den>
                      </m:f>
                    </m:oMath>
                  </m:oMathPara>
                </a14:m>
                <a:endParaRPr lang="cs-CZ" sz="2400" dirty="0"/>
              </a:p>
            </p:txBody>
          </p:sp>
        </mc:Choice>
        <mc:Fallback xmlns="">
          <p:sp>
            <p:nvSpPr>
              <p:cNvPr id="8" name="Obdélník 7"/>
              <p:cNvSpPr>
                <a:spLocks noRot="1" noChangeAspect="1" noMove="1" noResize="1" noEditPoints="1" noAdjustHandles="1" noChangeArrowheads="1" noChangeShapeType="1" noTextEdit="1"/>
              </p:cNvSpPr>
              <p:nvPr/>
            </p:nvSpPr>
            <p:spPr>
              <a:xfrm>
                <a:off x="1746039" y="3074679"/>
                <a:ext cx="2111540" cy="786369"/>
              </a:xfrm>
              <a:prstGeom prst="rect">
                <a:avLst/>
              </a:prstGeom>
              <a:blipFill rotWithShape="1">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 name="TextovéPole 8"/>
              <p:cNvSpPr txBox="1"/>
              <p:nvPr/>
            </p:nvSpPr>
            <p:spPr>
              <a:xfrm>
                <a:off x="4182126" y="3074679"/>
                <a:ext cx="1751954"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a:ea typeface="Cambria Math"/>
                        </a:rPr>
                        <m:t>→</m:t>
                      </m:r>
                      <m:r>
                        <a:rPr lang="cs-CZ" sz="2400" b="0" i="1" smtClean="0">
                          <a:latin typeface="Cambria Math"/>
                        </a:rPr>
                        <m:t>𝑃𝑃</m:t>
                      </m:r>
                      <m:r>
                        <a:rPr lang="cs-CZ" sz="2400" b="0" i="1" smtClean="0">
                          <a:latin typeface="Cambria Math"/>
                        </a:rPr>
                        <m:t>=</m:t>
                      </m:r>
                      <m:f>
                        <m:fPr>
                          <m:ctrlPr>
                            <a:rPr lang="cs-CZ" sz="2400" b="0" i="1" smtClean="0">
                              <a:latin typeface="Cambria Math" panose="02040503050406030204" pitchFamily="18" charset="0"/>
                            </a:rPr>
                          </m:ctrlPr>
                        </m:fPr>
                        <m:num>
                          <m:r>
                            <a:rPr lang="cs-CZ" sz="2400" b="0" i="1" smtClean="0">
                              <a:latin typeface="Cambria Math"/>
                            </a:rPr>
                            <m:t>𝑆𝑉</m:t>
                          </m:r>
                        </m:num>
                        <m:den>
                          <m:r>
                            <a:rPr lang="cs-CZ" sz="2400" b="0" i="1" smtClean="0">
                              <a:latin typeface="Cambria Math"/>
                            </a:rPr>
                            <m:t>𝐶</m:t>
                          </m:r>
                        </m:den>
                      </m:f>
                    </m:oMath>
                  </m:oMathPara>
                </a14:m>
                <a:endParaRPr lang="cs-CZ" sz="2400" dirty="0"/>
              </a:p>
            </p:txBody>
          </p:sp>
        </mc:Choice>
        <mc:Fallback xmlns="">
          <p:sp>
            <p:nvSpPr>
              <p:cNvPr id="9" name="TextovéPole 8"/>
              <p:cNvSpPr txBox="1">
                <a:spLocks noRot="1" noChangeAspect="1" noMove="1" noResize="1" noEditPoints="1" noAdjustHandles="1" noChangeArrowheads="1" noChangeShapeType="1" noTextEdit="1"/>
              </p:cNvSpPr>
              <p:nvPr/>
            </p:nvSpPr>
            <p:spPr>
              <a:xfrm>
                <a:off x="4182126" y="3074679"/>
                <a:ext cx="1751954" cy="786177"/>
              </a:xfrm>
              <a:prstGeom prst="rect">
                <a:avLst/>
              </a:prstGeom>
              <a:blipFill rotWithShape="1">
                <a:blip r:embed="rId4"/>
                <a:stretch>
                  <a:fillRect/>
                </a:stretch>
              </a:blipFill>
            </p:spPr>
            <p:txBody>
              <a:bodyPr/>
              <a:lstStyle/>
              <a:p>
                <a:r>
                  <a:rPr lang="cs-CZ">
                    <a:noFill/>
                  </a:rPr>
                  <a:t> </a:t>
                </a:r>
              </a:p>
            </p:txBody>
          </p:sp>
        </mc:Fallback>
      </mc:AlternateContent>
      <p:sp>
        <p:nvSpPr>
          <p:cNvPr id="10" name="TextovéPole 9"/>
          <p:cNvSpPr txBox="1"/>
          <p:nvPr/>
        </p:nvSpPr>
        <p:spPr>
          <a:xfrm>
            <a:off x="179513" y="1527175"/>
            <a:ext cx="8424936" cy="1200329"/>
          </a:xfrm>
          <a:prstGeom prst="rect">
            <a:avLst/>
          </a:prstGeom>
          <a:noFill/>
        </p:spPr>
        <p:txBody>
          <a:bodyPr wrap="square" rtlCol="0">
            <a:spAutoFit/>
          </a:bodyPr>
          <a:lstStyle/>
          <a:p>
            <a:r>
              <a:rPr lang="cs-CZ" sz="2400" dirty="0"/>
              <a:t>Pulzační složka je závislá na </a:t>
            </a:r>
          </a:p>
          <a:p>
            <a:pPr marL="342900" indent="-342900">
              <a:buFont typeface="Arial" panose="020B0604020202020204" pitchFamily="34" charset="0"/>
              <a:buChar char="•"/>
            </a:pPr>
            <a:r>
              <a:rPr lang="cs-CZ" sz="2400" dirty="0"/>
              <a:t>arteriální </a:t>
            </a:r>
            <a:r>
              <a:rPr lang="cs-CZ" sz="2400" b="1" dirty="0"/>
              <a:t>compliance C</a:t>
            </a:r>
            <a:endParaRPr lang="cs-CZ" sz="2400" dirty="0"/>
          </a:p>
          <a:p>
            <a:pPr marL="342900" indent="-342900">
              <a:buFont typeface="Arial" panose="020B0604020202020204" pitchFamily="34" charset="0"/>
              <a:buChar char="•"/>
            </a:pPr>
            <a:r>
              <a:rPr lang="cs-CZ" sz="2400" dirty="0"/>
              <a:t>a </a:t>
            </a:r>
            <a:r>
              <a:rPr lang="cs-CZ" sz="2400" b="1" dirty="0"/>
              <a:t>systolickém objemu SV</a:t>
            </a:r>
          </a:p>
        </p:txBody>
      </p:sp>
      <mc:AlternateContent xmlns:mc="http://schemas.openxmlformats.org/markup-compatibility/2006" xmlns:a14="http://schemas.microsoft.com/office/drawing/2010/main">
        <mc:Choice Requires="a14">
          <p:sp>
            <p:nvSpPr>
              <p:cNvPr id="11" name="Obdélník 10"/>
              <p:cNvSpPr/>
              <p:nvPr/>
            </p:nvSpPr>
            <p:spPr>
              <a:xfrm>
                <a:off x="701947" y="3074639"/>
                <a:ext cx="1236492" cy="783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smtClean="0">
                          <a:latin typeface="Cambria Math"/>
                        </a:rPr>
                        <m:t>𝐶</m:t>
                      </m:r>
                      <m:r>
                        <a:rPr lang="cs-CZ" sz="2400" i="1" smtClean="0">
                          <a:latin typeface="Cambria Math"/>
                        </a:rPr>
                        <m:t>=</m:t>
                      </m:r>
                      <m:f>
                        <m:fPr>
                          <m:ctrlPr>
                            <a:rPr lang="cs-CZ" sz="2400" i="1">
                              <a:latin typeface="Cambria Math" panose="02040503050406030204" pitchFamily="18" charset="0"/>
                            </a:rPr>
                          </m:ctrlPr>
                        </m:fPr>
                        <m:num>
                          <m:r>
                            <a:rPr lang="cs-CZ" sz="2400" i="1">
                              <a:latin typeface="Cambria Math"/>
                            </a:rPr>
                            <m:t>∆</m:t>
                          </m:r>
                          <m:r>
                            <a:rPr lang="cs-CZ" sz="2400" i="1">
                              <a:latin typeface="Cambria Math"/>
                            </a:rPr>
                            <m:t>𝑉</m:t>
                          </m:r>
                        </m:num>
                        <m:den>
                          <m:r>
                            <a:rPr lang="cs-CZ" sz="2400" i="1">
                              <a:latin typeface="Cambria Math"/>
                            </a:rPr>
                            <m:t>∆</m:t>
                          </m:r>
                          <m:r>
                            <a:rPr lang="cs-CZ" sz="2400" i="1">
                              <a:latin typeface="Cambria Math"/>
                            </a:rPr>
                            <m:t>𝑃</m:t>
                          </m:r>
                        </m:den>
                      </m:f>
                    </m:oMath>
                  </m:oMathPara>
                </a14:m>
                <a:endParaRPr lang="cs-CZ" sz="2400" dirty="0"/>
              </a:p>
            </p:txBody>
          </p:sp>
        </mc:Choice>
        <mc:Fallback xmlns="">
          <p:sp>
            <p:nvSpPr>
              <p:cNvPr id="11" name="Obdélník 10"/>
              <p:cNvSpPr>
                <a:spLocks noRot="1" noChangeAspect="1" noMove="1" noResize="1" noEditPoints="1" noAdjustHandles="1" noChangeArrowheads="1" noChangeShapeType="1" noTextEdit="1"/>
              </p:cNvSpPr>
              <p:nvPr/>
            </p:nvSpPr>
            <p:spPr>
              <a:xfrm>
                <a:off x="701947" y="3074639"/>
                <a:ext cx="1236492" cy="783804"/>
              </a:xfrm>
              <a:prstGeom prst="rect">
                <a:avLst/>
              </a:prstGeom>
              <a:blipFill rotWithShape="1">
                <a:blip r:embed="rId5"/>
                <a:stretch>
                  <a:fillRect/>
                </a:stretch>
              </a:blipFill>
            </p:spPr>
            <p:txBody>
              <a:bodyPr/>
              <a:lstStyle/>
              <a:p>
                <a:r>
                  <a:rPr lang="cs-CZ">
                    <a:noFill/>
                  </a:rPr>
                  <a:t> </a:t>
                </a:r>
              </a:p>
            </p:txBody>
          </p:sp>
        </mc:Fallback>
      </mc:AlternateContent>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Pulzační složka složka krevního tlaku</a:t>
            </a:r>
          </a:p>
        </p:txBody>
      </p:sp>
      <p:grpSp>
        <p:nvGrpSpPr>
          <p:cNvPr id="19" name="Skupina 18"/>
          <p:cNvGrpSpPr/>
          <p:nvPr/>
        </p:nvGrpSpPr>
        <p:grpSpPr>
          <a:xfrm>
            <a:off x="5033626" y="4217154"/>
            <a:ext cx="3714838" cy="2397035"/>
            <a:chOff x="5033626" y="4217154"/>
            <a:chExt cx="3714838" cy="2397035"/>
          </a:xfrm>
        </p:grpSpPr>
        <p:grpSp>
          <p:nvGrpSpPr>
            <p:cNvPr id="20" name="Skupina 19"/>
            <p:cNvGrpSpPr/>
            <p:nvPr/>
          </p:nvGrpSpPr>
          <p:grpSpPr>
            <a:xfrm>
              <a:off x="5667988" y="4417209"/>
              <a:ext cx="3080476" cy="2036127"/>
              <a:chOff x="2699792" y="2729183"/>
              <a:chExt cx="3080476" cy="2036127"/>
            </a:xfrm>
          </p:grpSpPr>
          <p:sp>
            <p:nvSpPr>
              <p:cNvPr id="23" name="Volný tvar 22"/>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24" name="Přímá spojnice 23"/>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26" name="Obdélník 25"/>
              <p:cNvSpPr/>
              <p:nvPr/>
            </p:nvSpPr>
            <p:spPr>
              <a:xfrm>
                <a:off x="4595665" y="3877105"/>
                <a:ext cx="700833" cy="400110"/>
              </a:xfrm>
              <a:prstGeom prst="rect">
                <a:avLst/>
              </a:prstGeom>
            </p:spPr>
            <p:txBody>
              <a:bodyPr wrap="none">
                <a:spAutoFit/>
              </a:bodyPr>
              <a:lstStyle/>
              <a:p>
                <a:r>
                  <a:rPr lang="cs-CZ" sz="2000" b="1" dirty="0"/>
                  <a:t>MAP</a:t>
                </a:r>
                <a:endParaRPr lang="cs-CZ" b="1" dirty="0"/>
              </a:p>
            </p:txBody>
          </p:sp>
          <p:cxnSp>
            <p:nvCxnSpPr>
              <p:cNvPr id="27" name="Přímá spojnice 26"/>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ovéPole 20"/>
            <p:cNvSpPr txBox="1"/>
            <p:nvPr/>
          </p:nvSpPr>
          <p:spPr>
            <a:xfrm>
              <a:off x="5319501" y="4217154"/>
              <a:ext cx="1268723" cy="400110"/>
            </a:xfrm>
            <a:prstGeom prst="rect">
              <a:avLst/>
            </a:prstGeom>
            <a:noFill/>
          </p:spPr>
          <p:txBody>
            <a:bodyPr wrap="square" rtlCol="0">
              <a:spAutoFit/>
            </a:bodyPr>
            <a:lstStyle/>
            <a:p>
              <a:r>
                <a:rPr lang="cs-CZ" sz="2000" b="1" dirty="0"/>
                <a:t>SBP</a:t>
              </a:r>
            </a:p>
          </p:txBody>
        </p:sp>
        <p:sp>
          <p:nvSpPr>
            <p:cNvPr id="22" name="TextovéPole 21"/>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sp>
        <p:nvSpPr>
          <p:cNvPr id="2" name="TextovéPole 1">
            <a:extLst>
              <a:ext uri="{FF2B5EF4-FFF2-40B4-BE49-F238E27FC236}">
                <a16:creationId xmlns:a16="http://schemas.microsoft.com/office/drawing/2014/main" id="{C07B264F-6186-4BD0-B3F0-28D56995F7BF}"/>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831637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ovéPole 5"/>
              <p:cNvSpPr txBox="1"/>
              <p:nvPr/>
            </p:nvSpPr>
            <p:spPr>
              <a:xfrm>
                <a:off x="2826123" y="1196752"/>
                <a:ext cx="1751954"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a:ea typeface="Cambria Math"/>
                        </a:rPr>
                        <m:t>→</m:t>
                      </m:r>
                      <m:r>
                        <a:rPr lang="cs-CZ" sz="2400" b="0" i="1" smtClean="0">
                          <a:latin typeface="Cambria Math"/>
                        </a:rPr>
                        <m:t>𝑃𝑃</m:t>
                      </m:r>
                      <m:r>
                        <a:rPr lang="cs-CZ" sz="2400" b="0" i="1" smtClean="0">
                          <a:latin typeface="Cambria Math"/>
                        </a:rPr>
                        <m:t>=</m:t>
                      </m:r>
                      <m:f>
                        <m:fPr>
                          <m:ctrlPr>
                            <a:rPr lang="cs-CZ" sz="2400" b="0" i="1" smtClean="0">
                              <a:latin typeface="Cambria Math" panose="02040503050406030204" pitchFamily="18" charset="0"/>
                            </a:rPr>
                          </m:ctrlPr>
                        </m:fPr>
                        <m:num>
                          <m:r>
                            <a:rPr lang="cs-CZ" sz="2400" b="0" i="1" smtClean="0">
                              <a:latin typeface="Cambria Math"/>
                            </a:rPr>
                            <m:t>𝑆𝑉</m:t>
                          </m:r>
                        </m:num>
                        <m:den>
                          <m:r>
                            <a:rPr lang="cs-CZ" sz="2400" b="0" i="1" smtClean="0">
                              <a:latin typeface="Cambria Math"/>
                            </a:rPr>
                            <m:t>𝐶</m:t>
                          </m:r>
                        </m:den>
                      </m:f>
                    </m:oMath>
                  </m:oMathPara>
                </a14:m>
                <a:endParaRPr lang="cs-CZ" sz="2400" dirty="0"/>
              </a:p>
            </p:txBody>
          </p:sp>
        </mc:Choice>
        <mc:Fallback xmlns="">
          <p:sp>
            <p:nvSpPr>
              <p:cNvPr id="6" name="TextovéPole 5"/>
              <p:cNvSpPr txBox="1">
                <a:spLocks noRot="1" noChangeAspect="1" noMove="1" noResize="1" noEditPoints="1" noAdjustHandles="1" noChangeArrowheads="1" noChangeShapeType="1" noTextEdit="1"/>
              </p:cNvSpPr>
              <p:nvPr/>
            </p:nvSpPr>
            <p:spPr>
              <a:xfrm>
                <a:off x="2826123" y="1196752"/>
                <a:ext cx="1751954" cy="786177"/>
              </a:xfrm>
              <a:prstGeom prst="rect">
                <a:avLst/>
              </a:prstGeom>
              <a:blipFill rotWithShape="1">
                <a:blip r:embed="rId2"/>
                <a:stretch>
                  <a:fillRect/>
                </a:stretch>
              </a:blipFill>
            </p:spPr>
            <p:txBody>
              <a:bodyPr/>
              <a:lstStyle/>
              <a:p>
                <a:r>
                  <a:rPr lang="cs-CZ">
                    <a:noFill/>
                  </a:rPr>
                  <a:t> </a:t>
                </a:r>
              </a:p>
            </p:txBody>
          </p:sp>
        </mc:Fallback>
      </mc:AlternateContent>
      <p:sp>
        <p:nvSpPr>
          <p:cNvPr id="7" name="TextovéPole 6"/>
          <p:cNvSpPr txBox="1"/>
          <p:nvPr/>
        </p:nvSpPr>
        <p:spPr>
          <a:xfrm>
            <a:off x="589876" y="423084"/>
            <a:ext cx="3672408" cy="584775"/>
          </a:xfrm>
          <a:prstGeom prst="rect">
            <a:avLst/>
          </a:prstGeom>
          <a:noFill/>
        </p:spPr>
        <p:txBody>
          <a:bodyPr wrap="square" rtlCol="0">
            <a:spAutoFit/>
          </a:bodyPr>
          <a:lstStyle/>
          <a:p>
            <a:r>
              <a:rPr lang="cs-CZ" sz="3200" b="1" dirty="0"/>
              <a:t>Aortální compliance</a:t>
            </a:r>
          </a:p>
        </p:txBody>
      </p:sp>
      <p:sp>
        <p:nvSpPr>
          <p:cNvPr id="17" name="TextovéPole 16"/>
          <p:cNvSpPr txBox="1"/>
          <p:nvPr/>
        </p:nvSpPr>
        <p:spPr>
          <a:xfrm>
            <a:off x="5534215" y="2204864"/>
            <a:ext cx="2431819" cy="1446550"/>
          </a:xfrm>
          <a:prstGeom prst="rect">
            <a:avLst/>
          </a:prstGeom>
          <a:noFill/>
        </p:spPr>
        <p:txBody>
          <a:bodyPr wrap="square" rtlCol="0">
            <a:spAutoFit/>
          </a:bodyPr>
          <a:lstStyle/>
          <a:p>
            <a:r>
              <a:rPr lang="cs-CZ" sz="2800" dirty="0">
                <a:latin typeface="Calibri"/>
              </a:rPr>
              <a:t>↑</a:t>
            </a:r>
            <a:r>
              <a:rPr lang="cs-CZ" sz="2800" dirty="0"/>
              <a:t>C</a:t>
            </a:r>
          </a:p>
          <a:p>
            <a:r>
              <a:rPr lang="cs-CZ" sz="2000" dirty="0"/>
              <a:t>Nižší PP je protektivní pro KVS</a:t>
            </a:r>
          </a:p>
          <a:p>
            <a:r>
              <a:rPr lang="cs-CZ" sz="2000" dirty="0"/>
              <a:t>U dětí a mladých </a:t>
            </a:r>
          </a:p>
        </p:txBody>
      </p:sp>
      <p:sp>
        <p:nvSpPr>
          <p:cNvPr id="18" name="TextovéPole 17"/>
          <p:cNvSpPr txBox="1"/>
          <p:nvPr/>
        </p:nvSpPr>
        <p:spPr>
          <a:xfrm>
            <a:off x="516234" y="1760243"/>
            <a:ext cx="5062244" cy="1754326"/>
          </a:xfrm>
          <a:prstGeom prst="rect">
            <a:avLst/>
          </a:prstGeom>
          <a:noFill/>
        </p:spPr>
        <p:txBody>
          <a:bodyPr wrap="square" rtlCol="0">
            <a:spAutoFit/>
          </a:bodyPr>
          <a:lstStyle/>
          <a:p>
            <a:r>
              <a:rPr lang="cs-CZ" sz="2800" dirty="0"/>
              <a:t>↓C</a:t>
            </a:r>
          </a:p>
          <a:p>
            <a:r>
              <a:rPr lang="cs-CZ" sz="2000" dirty="0"/>
              <a:t>Větší PP mechanicky zatěžuje srdce a cévy (srdce v systole pracuje proti většímu tlaku).</a:t>
            </a:r>
          </a:p>
          <a:p>
            <a:r>
              <a:rPr lang="cs-CZ" sz="2000" dirty="0"/>
              <a:t>Stáří, diabetes, </a:t>
            </a:r>
            <a:r>
              <a:rPr lang="cs-CZ" sz="2000" b="1" dirty="0"/>
              <a:t>izolovaná systolická hypertenze</a:t>
            </a:r>
            <a:r>
              <a:rPr lang="cs-CZ" sz="2000" dirty="0"/>
              <a:t>,…</a:t>
            </a:r>
            <a:endParaRPr lang="cs-CZ" sz="2400" dirty="0"/>
          </a:p>
        </p:txBody>
      </p:sp>
      <p:grpSp>
        <p:nvGrpSpPr>
          <p:cNvPr id="22" name="Skupina 21"/>
          <p:cNvGrpSpPr/>
          <p:nvPr/>
        </p:nvGrpSpPr>
        <p:grpSpPr>
          <a:xfrm>
            <a:off x="107503" y="3561777"/>
            <a:ext cx="8784977" cy="2675535"/>
            <a:chOff x="107503" y="3561777"/>
            <a:chExt cx="8784977" cy="1796699"/>
          </a:xfrm>
        </p:grpSpPr>
        <p:grpSp>
          <p:nvGrpSpPr>
            <p:cNvPr id="8" name="Skupina 7"/>
            <p:cNvGrpSpPr/>
            <p:nvPr/>
          </p:nvGrpSpPr>
          <p:grpSpPr>
            <a:xfrm>
              <a:off x="107503" y="3561777"/>
              <a:ext cx="8784977" cy="1796699"/>
              <a:chOff x="4594591" y="3823707"/>
              <a:chExt cx="14336778" cy="3110520"/>
            </a:xfrm>
          </p:grpSpPr>
          <p:grpSp>
            <p:nvGrpSpPr>
              <p:cNvPr id="9" name="Skupina 8"/>
              <p:cNvGrpSpPr/>
              <p:nvPr/>
            </p:nvGrpSpPr>
            <p:grpSpPr>
              <a:xfrm>
                <a:off x="4594591" y="4417209"/>
                <a:ext cx="14336778" cy="2036127"/>
                <a:chOff x="1626395" y="2729183"/>
                <a:chExt cx="14336778" cy="2036127"/>
              </a:xfrm>
            </p:grpSpPr>
            <p:sp>
              <p:nvSpPr>
                <p:cNvPr id="12" name="Volný tvar 11"/>
                <p:cNvSpPr/>
                <p:nvPr/>
              </p:nvSpPr>
              <p:spPr>
                <a:xfrm>
                  <a:off x="2699791" y="2740410"/>
                  <a:ext cx="1864470" cy="1985698"/>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13" name="Přímá spojnice 12"/>
                <p:cNvCxnSpPr/>
                <p:nvPr/>
              </p:nvCxnSpPr>
              <p:spPr>
                <a:xfrm flipV="1">
                  <a:off x="2919057"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15" name="Obdélník 14"/>
                <p:cNvSpPr/>
                <p:nvPr/>
              </p:nvSpPr>
              <p:spPr>
                <a:xfrm>
                  <a:off x="1626395" y="3940253"/>
                  <a:ext cx="700833" cy="400111"/>
                </a:xfrm>
                <a:prstGeom prst="rect">
                  <a:avLst/>
                </a:prstGeom>
              </p:spPr>
              <p:txBody>
                <a:bodyPr wrap="none">
                  <a:spAutoFit/>
                </a:bodyPr>
                <a:lstStyle/>
                <a:p>
                  <a:r>
                    <a:rPr lang="cs-CZ" sz="2000" b="1" dirty="0"/>
                    <a:t>MAP</a:t>
                  </a:r>
                  <a:endParaRPr lang="cs-CZ" b="1" dirty="0"/>
                </a:p>
              </p:txBody>
            </p:sp>
            <p:cxnSp>
              <p:nvCxnSpPr>
                <p:cNvPr id="16" name="Přímá spojnice 15"/>
                <p:cNvCxnSpPr/>
                <p:nvPr/>
              </p:nvCxnSpPr>
              <p:spPr>
                <a:xfrm flipH="1">
                  <a:off x="2752962" y="4241621"/>
                  <a:ext cx="132102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ovéPole 9"/>
              <p:cNvSpPr txBox="1"/>
              <p:nvPr/>
            </p:nvSpPr>
            <p:spPr>
              <a:xfrm>
                <a:off x="5319501" y="3823707"/>
                <a:ext cx="1268723" cy="400111"/>
              </a:xfrm>
              <a:prstGeom prst="rect">
                <a:avLst/>
              </a:prstGeom>
              <a:noFill/>
            </p:spPr>
            <p:txBody>
              <a:bodyPr wrap="square" rtlCol="0">
                <a:spAutoFit/>
              </a:bodyPr>
              <a:lstStyle/>
              <a:p>
                <a:r>
                  <a:rPr lang="cs-CZ" sz="2000" b="1" dirty="0"/>
                  <a:t>SBP</a:t>
                </a:r>
              </a:p>
            </p:txBody>
          </p:sp>
          <p:sp>
            <p:nvSpPr>
              <p:cNvPr id="11" name="TextovéPole 10"/>
              <p:cNvSpPr txBox="1"/>
              <p:nvPr/>
            </p:nvSpPr>
            <p:spPr>
              <a:xfrm>
                <a:off x="4945009" y="6534116"/>
                <a:ext cx="1268723" cy="400111"/>
              </a:xfrm>
              <a:prstGeom prst="rect">
                <a:avLst/>
              </a:prstGeom>
              <a:noFill/>
            </p:spPr>
            <p:txBody>
              <a:bodyPr wrap="square" rtlCol="0">
                <a:spAutoFit/>
              </a:bodyPr>
              <a:lstStyle/>
              <a:p>
                <a:r>
                  <a:rPr lang="cs-CZ" sz="2000" b="1" dirty="0"/>
                  <a:t>DBP</a:t>
                </a:r>
              </a:p>
            </p:txBody>
          </p:sp>
        </p:grpSp>
        <p:sp>
          <p:nvSpPr>
            <p:cNvPr id="19" name="Volný tvar 18"/>
            <p:cNvSpPr/>
            <p:nvPr/>
          </p:nvSpPr>
          <p:spPr>
            <a:xfrm>
              <a:off x="1936206" y="3946518"/>
              <a:ext cx="1142469" cy="1146979"/>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0" name="Volný tvar 19"/>
            <p:cNvSpPr/>
            <p:nvPr/>
          </p:nvSpPr>
          <p:spPr>
            <a:xfrm>
              <a:off x="3130866" y="3943689"/>
              <a:ext cx="1142469" cy="1146979"/>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1" name="Volný tvar 20"/>
            <p:cNvSpPr/>
            <p:nvPr/>
          </p:nvSpPr>
          <p:spPr>
            <a:xfrm>
              <a:off x="4280571" y="3989759"/>
              <a:ext cx="1142469" cy="1146979"/>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grpSp>
      <p:sp>
        <p:nvSpPr>
          <p:cNvPr id="24" name="Volný tvar 23"/>
          <p:cNvSpPr/>
          <p:nvPr/>
        </p:nvSpPr>
        <p:spPr>
          <a:xfrm>
            <a:off x="5685468" y="4836521"/>
            <a:ext cx="1142469" cy="82472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5" name="Volný tvar 24"/>
          <p:cNvSpPr/>
          <p:nvPr/>
        </p:nvSpPr>
        <p:spPr>
          <a:xfrm>
            <a:off x="6829386" y="4836521"/>
            <a:ext cx="1142469" cy="82472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6" name="Volný tvar 25"/>
          <p:cNvSpPr/>
          <p:nvPr/>
        </p:nvSpPr>
        <p:spPr>
          <a:xfrm>
            <a:off x="7966035" y="4869160"/>
            <a:ext cx="1142469" cy="82472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7" name="TextovéPole 26"/>
          <p:cNvSpPr txBox="1"/>
          <p:nvPr/>
        </p:nvSpPr>
        <p:spPr>
          <a:xfrm>
            <a:off x="1259633" y="6093296"/>
            <a:ext cx="6192688" cy="707886"/>
          </a:xfrm>
          <a:prstGeom prst="rect">
            <a:avLst/>
          </a:prstGeom>
          <a:noFill/>
        </p:spPr>
        <p:txBody>
          <a:bodyPr wrap="square" rtlCol="0">
            <a:spAutoFit/>
          </a:bodyPr>
          <a:lstStyle/>
          <a:p>
            <a:r>
              <a:rPr lang="cs-CZ" sz="2000" dirty="0"/>
              <a:t>MAP zůstává stejný, ale vyšší PP mechanicky namáhá cévy a poškozuje jejich endotel</a:t>
            </a:r>
            <a:endParaRPr lang="cs-CZ" dirty="0"/>
          </a:p>
        </p:txBody>
      </p:sp>
      <p:sp>
        <p:nvSpPr>
          <p:cNvPr id="2" name="Obdélník 1">
            <a:extLst>
              <a:ext uri="{FF2B5EF4-FFF2-40B4-BE49-F238E27FC236}">
                <a16:creationId xmlns:a16="http://schemas.microsoft.com/office/drawing/2014/main" id="{8D194341-B215-4341-A422-E125F6E42F81}"/>
              </a:ext>
            </a:extLst>
          </p:cNvPr>
          <p:cNvSpPr/>
          <p:nvPr/>
        </p:nvSpPr>
        <p:spPr>
          <a:xfrm>
            <a:off x="1329117" y="4091834"/>
            <a:ext cx="627095" cy="461665"/>
          </a:xfrm>
          <a:prstGeom prst="rect">
            <a:avLst/>
          </a:prstGeom>
        </p:spPr>
        <p:txBody>
          <a:bodyPr wrap="none">
            <a:spAutoFit/>
          </a:bodyPr>
          <a:lstStyle/>
          <a:p>
            <a:r>
              <a:rPr lang="cs-CZ" sz="2400" dirty="0"/>
              <a:t>↓C</a:t>
            </a:r>
          </a:p>
        </p:txBody>
      </p:sp>
      <p:sp>
        <p:nvSpPr>
          <p:cNvPr id="3" name="Obdélník 2">
            <a:extLst>
              <a:ext uri="{FF2B5EF4-FFF2-40B4-BE49-F238E27FC236}">
                <a16:creationId xmlns:a16="http://schemas.microsoft.com/office/drawing/2014/main" id="{154AC9F5-F28A-49FC-B79B-7A5FEAB7FF86}"/>
              </a:ext>
            </a:extLst>
          </p:cNvPr>
          <p:cNvSpPr/>
          <p:nvPr/>
        </p:nvSpPr>
        <p:spPr>
          <a:xfrm>
            <a:off x="5795654" y="4099236"/>
            <a:ext cx="627095" cy="461665"/>
          </a:xfrm>
          <a:prstGeom prst="rect">
            <a:avLst/>
          </a:prstGeom>
        </p:spPr>
        <p:txBody>
          <a:bodyPr wrap="none">
            <a:spAutoFit/>
          </a:bodyPr>
          <a:lstStyle/>
          <a:p>
            <a:r>
              <a:rPr lang="cs-CZ" sz="2400" dirty="0"/>
              <a:t>↑C</a:t>
            </a:r>
          </a:p>
        </p:txBody>
      </p:sp>
      <p:sp>
        <p:nvSpPr>
          <p:cNvPr id="4" name="TextovéPole 3">
            <a:extLst>
              <a:ext uri="{FF2B5EF4-FFF2-40B4-BE49-F238E27FC236}">
                <a16:creationId xmlns:a16="http://schemas.microsoft.com/office/drawing/2014/main" id="{6B3B2385-AE5E-4EA5-B7EA-F8DA839A145F}"/>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cxnSp>
        <p:nvCxnSpPr>
          <p:cNvPr id="23" name="Přímá spojnice 22">
            <a:extLst>
              <a:ext uri="{FF2B5EF4-FFF2-40B4-BE49-F238E27FC236}">
                <a16:creationId xmlns:a16="http://schemas.microsoft.com/office/drawing/2014/main" id="{E76203DE-E68C-42A7-B230-2C50BEF53556}"/>
              </a:ext>
            </a:extLst>
          </p:cNvPr>
          <p:cNvCxnSpPr/>
          <p:nvPr/>
        </p:nvCxnSpPr>
        <p:spPr>
          <a:xfrm>
            <a:off x="5508104" y="1007859"/>
            <a:ext cx="0" cy="5013429"/>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391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3672408" cy="584775"/>
          </a:xfrm>
          <a:prstGeom prst="rect">
            <a:avLst/>
          </a:prstGeom>
          <a:noFill/>
        </p:spPr>
        <p:txBody>
          <a:bodyPr wrap="square" rtlCol="0">
            <a:spAutoFit/>
          </a:bodyPr>
          <a:lstStyle/>
          <a:p>
            <a:r>
              <a:rPr lang="cs-CZ" sz="3200" b="1" dirty="0"/>
              <a:t>Aortální compliance</a:t>
            </a:r>
          </a:p>
        </p:txBody>
      </p:sp>
      <p:sp>
        <p:nvSpPr>
          <p:cNvPr id="5" name="TextovéPole 4"/>
          <p:cNvSpPr txBox="1"/>
          <p:nvPr/>
        </p:nvSpPr>
        <p:spPr>
          <a:xfrm>
            <a:off x="3120998" y="3039343"/>
            <a:ext cx="2902004" cy="461665"/>
          </a:xfrm>
          <a:prstGeom prst="rect">
            <a:avLst/>
          </a:prstGeom>
          <a:noFill/>
        </p:spPr>
        <p:txBody>
          <a:bodyPr wrap="square" rtlCol="0">
            <a:spAutoFit/>
          </a:bodyPr>
          <a:lstStyle/>
          <a:p>
            <a:r>
              <a:rPr lang="cs-CZ" sz="2400" dirty="0"/>
              <a:t>video</a:t>
            </a:r>
          </a:p>
        </p:txBody>
      </p:sp>
    </p:spTree>
    <p:extLst>
      <p:ext uri="{BB962C8B-B14F-4D97-AF65-F5344CB8AC3E}">
        <p14:creationId xmlns:p14="http://schemas.microsoft.com/office/powerpoint/2010/main" val="2481379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Obdélník 95"/>
          <p:cNvSpPr/>
          <p:nvPr/>
        </p:nvSpPr>
        <p:spPr>
          <a:xfrm>
            <a:off x="201783" y="1126882"/>
            <a:ext cx="8402665" cy="43740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mc:AlternateContent xmlns:mc="http://schemas.openxmlformats.org/markup-compatibility/2006" xmlns:a14="http://schemas.microsoft.com/office/drawing/2010/main">
        <mc:Choice Requires="a14">
          <p:sp>
            <p:nvSpPr>
              <p:cNvPr id="83" name="TextovéPole 82"/>
              <p:cNvSpPr txBox="1"/>
              <p:nvPr/>
            </p:nvSpPr>
            <p:spPr>
              <a:xfrm>
                <a:off x="3779912" y="1124744"/>
                <a:ext cx="40997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1" i="1" smtClean="0">
                          <a:latin typeface="Cambria Math"/>
                        </a:rPr>
                        <m:t>𝑴𝑨𝑷</m:t>
                      </m:r>
                      <m:r>
                        <a:rPr lang="cs-CZ" sz="2400" b="1" i="1" smtClean="0">
                          <a:latin typeface="Cambria Math"/>
                        </a:rPr>
                        <m:t>=</m:t>
                      </m:r>
                      <m:r>
                        <a:rPr lang="cs-CZ" sz="2400" b="1" i="1" smtClean="0">
                          <a:latin typeface="Cambria Math"/>
                        </a:rPr>
                        <m:t>𝑪𝑶</m:t>
                      </m:r>
                      <m:r>
                        <a:rPr lang="cs-CZ" sz="2400" b="1" i="1" smtClean="0">
                          <a:latin typeface="Cambria Math"/>
                          <a:ea typeface="Cambria Math"/>
                        </a:rPr>
                        <m:t>∙</m:t>
                      </m:r>
                      <m:r>
                        <a:rPr lang="cs-CZ" sz="2400" b="1" i="1" smtClean="0">
                          <a:latin typeface="Cambria Math"/>
                          <a:ea typeface="Cambria Math"/>
                        </a:rPr>
                        <m:t>𝑹</m:t>
                      </m:r>
                      <m:r>
                        <a:rPr lang="cs-CZ" sz="2400" b="1" i="1" smtClean="0">
                          <a:latin typeface="Cambria Math"/>
                          <a:ea typeface="Cambria Math"/>
                        </a:rPr>
                        <m:t>=</m:t>
                      </m:r>
                      <m:r>
                        <a:rPr lang="cs-CZ" sz="2400" b="1" i="1" smtClean="0">
                          <a:latin typeface="Cambria Math"/>
                          <a:ea typeface="Cambria Math"/>
                        </a:rPr>
                        <m:t>𝑺𝑽</m:t>
                      </m:r>
                      <m:r>
                        <a:rPr lang="cs-CZ" sz="2400" b="1" i="1" smtClean="0">
                          <a:latin typeface="Cambria Math"/>
                          <a:ea typeface="Cambria Math"/>
                        </a:rPr>
                        <m:t>∙</m:t>
                      </m:r>
                      <m:r>
                        <a:rPr lang="cs-CZ" sz="2400" b="1" i="1" smtClean="0">
                          <a:latin typeface="Cambria Math"/>
                          <a:ea typeface="Cambria Math"/>
                        </a:rPr>
                        <m:t>𝑯𝑹</m:t>
                      </m:r>
                      <m:r>
                        <a:rPr lang="cs-CZ" sz="2400" b="1" i="1" smtClean="0">
                          <a:latin typeface="Cambria Math"/>
                          <a:ea typeface="Cambria Math"/>
                        </a:rPr>
                        <m:t>∙</m:t>
                      </m:r>
                      <m:r>
                        <a:rPr lang="cs-CZ" sz="2400" b="1" i="1" smtClean="0">
                          <a:latin typeface="Cambria Math"/>
                          <a:ea typeface="Cambria Math"/>
                        </a:rPr>
                        <m:t>𝑹</m:t>
                      </m:r>
                    </m:oMath>
                  </m:oMathPara>
                </a14:m>
                <a:endParaRPr lang="cs-CZ" sz="2400" b="1" dirty="0"/>
              </a:p>
            </p:txBody>
          </p:sp>
        </mc:Choice>
        <mc:Fallback xmlns="">
          <p:sp>
            <p:nvSpPr>
              <p:cNvPr id="83" name="TextovéPole 82"/>
              <p:cNvSpPr txBox="1">
                <a:spLocks noRot="1" noChangeAspect="1" noMove="1" noResize="1" noEditPoints="1" noAdjustHandles="1" noChangeArrowheads="1" noChangeShapeType="1" noTextEdit="1"/>
              </p:cNvSpPr>
              <p:nvPr/>
            </p:nvSpPr>
            <p:spPr>
              <a:xfrm>
                <a:off x="3779912" y="1124744"/>
                <a:ext cx="4099777" cy="461665"/>
              </a:xfrm>
              <a:prstGeom prst="rect">
                <a:avLst/>
              </a:prstGeom>
              <a:blipFill>
                <a:blip r:embed="rId2"/>
                <a:stretch>
                  <a:fillRect/>
                </a:stretch>
              </a:blipFill>
            </p:spPr>
            <p:txBody>
              <a:bodyPr/>
              <a:lstStyle/>
              <a:p>
                <a:r>
                  <a:rPr lang="cs-CZ">
                    <a:noFill/>
                  </a:rPr>
                  <a:t> </a:t>
                </a:r>
              </a:p>
            </p:txBody>
          </p:sp>
        </mc:Fallback>
      </mc:AlternateContent>
      <p:sp>
        <p:nvSpPr>
          <p:cNvPr id="85" name="TextovéPole 84"/>
          <p:cNvSpPr txBox="1"/>
          <p:nvPr/>
        </p:nvSpPr>
        <p:spPr>
          <a:xfrm>
            <a:off x="201783" y="116632"/>
            <a:ext cx="8690697" cy="584775"/>
          </a:xfrm>
          <a:prstGeom prst="rect">
            <a:avLst/>
          </a:prstGeom>
          <a:noFill/>
        </p:spPr>
        <p:txBody>
          <a:bodyPr wrap="square" rtlCol="0">
            <a:spAutoFit/>
          </a:bodyPr>
          <a:lstStyle/>
          <a:p>
            <a:r>
              <a:rPr lang="cs-CZ" sz="3200" b="1" dirty="0"/>
              <a:t>Arteriální tlak ještě jednou</a:t>
            </a:r>
          </a:p>
        </p:txBody>
      </p:sp>
      <p:sp>
        <p:nvSpPr>
          <p:cNvPr id="86" name="Obdélník 85"/>
          <p:cNvSpPr/>
          <p:nvPr/>
        </p:nvSpPr>
        <p:spPr>
          <a:xfrm>
            <a:off x="683568" y="1126882"/>
            <a:ext cx="2801986" cy="461665"/>
          </a:xfrm>
          <a:prstGeom prst="rect">
            <a:avLst/>
          </a:prstGeom>
        </p:spPr>
        <p:txBody>
          <a:bodyPr wrap="none">
            <a:spAutoFit/>
          </a:bodyPr>
          <a:lstStyle/>
          <a:p>
            <a:r>
              <a:rPr lang="cs-CZ" sz="2400" b="1" dirty="0"/>
              <a:t>Konstantní složka TK</a:t>
            </a:r>
          </a:p>
        </p:txBody>
      </p:sp>
      <p:grpSp>
        <p:nvGrpSpPr>
          <p:cNvPr id="3" name="Skupina 2"/>
          <p:cNvGrpSpPr/>
          <p:nvPr/>
        </p:nvGrpSpPr>
        <p:grpSpPr>
          <a:xfrm>
            <a:off x="5033626" y="4437112"/>
            <a:ext cx="3714838" cy="2397035"/>
            <a:chOff x="5033626" y="4217154"/>
            <a:chExt cx="3714838" cy="2397035"/>
          </a:xfrm>
        </p:grpSpPr>
        <p:grpSp>
          <p:nvGrpSpPr>
            <p:cNvPr id="88" name="Skupina 87"/>
            <p:cNvGrpSpPr/>
            <p:nvPr/>
          </p:nvGrpSpPr>
          <p:grpSpPr>
            <a:xfrm>
              <a:off x="5667988" y="4417209"/>
              <a:ext cx="3080476" cy="2036127"/>
              <a:chOff x="2699792" y="2729183"/>
              <a:chExt cx="3080476" cy="2036127"/>
            </a:xfrm>
          </p:grpSpPr>
          <p:sp>
            <p:nvSpPr>
              <p:cNvPr id="89" name="Volný tvar 88"/>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90" name="Přímá spojnice 89"/>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92" name="Obdélník 91"/>
              <p:cNvSpPr/>
              <p:nvPr/>
            </p:nvSpPr>
            <p:spPr>
              <a:xfrm>
                <a:off x="4595665" y="3877105"/>
                <a:ext cx="700833" cy="400110"/>
              </a:xfrm>
              <a:prstGeom prst="rect">
                <a:avLst/>
              </a:prstGeom>
            </p:spPr>
            <p:txBody>
              <a:bodyPr wrap="none">
                <a:spAutoFit/>
              </a:bodyPr>
              <a:lstStyle/>
              <a:p>
                <a:r>
                  <a:rPr lang="cs-CZ" sz="2000" b="1" dirty="0"/>
                  <a:t>MAP</a:t>
                </a:r>
                <a:endParaRPr lang="cs-CZ" b="1" dirty="0"/>
              </a:p>
            </p:txBody>
          </p:sp>
          <p:cxnSp>
            <p:nvCxnSpPr>
              <p:cNvPr id="93" name="Přímá spojnice 92"/>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TextovéPole 93"/>
            <p:cNvSpPr txBox="1"/>
            <p:nvPr/>
          </p:nvSpPr>
          <p:spPr>
            <a:xfrm>
              <a:off x="5319501" y="4217154"/>
              <a:ext cx="1268723" cy="400110"/>
            </a:xfrm>
            <a:prstGeom prst="rect">
              <a:avLst/>
            </a:prstGeom>
            <a:noFill/>
          </p:spPr>
          <p:txBody>
            <a:bodyPr wrap="square" rtlCol="0">
              <a:spAutoFit/>
            </a:bodyPr>
            <a:lstStyle/>
            <a:p>
              <a:r>
                <a:rPr lang="cs-CZ" sz="2000" b="1" dirty="0"/>
                <a:t>SBP</a:t>
              </a:r>
            </a:p>
          </p:txBody>
        </p:sp>
        <p:sp>
          <p:nvSpPr>
            <p:cNvPr id="95" name="TextovéPole 94"/>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sp>
        <p:nvSpPr>
          <p:cNvPr id="4" name="TextovéPole 3">
            <a:extLst>
              <a:ext uri="{FF2B5EF4-FFF2-40B4-BE49-F238E27FC236}">
                <a16:creationId xmlns:a16="http://schemas.microsoft.com/office/drawing/2014/main" id="{AF6AF6B2-265F-4F62-AE67-A41F7EF0C3D5}"/>
              </a:ext>
            </a:extLst>
          </p:cNvPr>
          <p:cNvSpPr txBox="1"/>
          <p:nvPr/>
        </p:nvSpPr>
        <p:spPr>
          <a:xfrm>
            <a:off x="5049990" y="238266"/>
            <a:ext cx="936104" cy="369332"/>
          </a:xfrm>
          <a:prstGeom prst="rect">
            <a:avLst/>
          </a:prstGeom>
          <a:noFill/>
        </p:spPr>
        <p:txBody>
          <a:bodyPr wrap="square" rtlCol="0">
            <a:spAutoFit/>
          </a:bodyPr>
          <a:lstStyle/>
          <a:p>
            <a:r>
              <a:rPr lang="cs-CZ" dirty="0">
                <a:solidFill>
                  <a:srgbClr val="FF0000"/>
                </a:solidFill>
              </a:rPr>
              <a:t>umět</a:t>
            </a:r>
          </a:p>
        </p:txBody>
      </p:sp>
      <p:sp>
        <p:nvSpPr>
          <p:cNvPr id="25" name="Obdélník 24">
            <a:extLst>
              <a:ext uri="{FF2B5EF4-FFF2-40B4-BE49-F238E27FC236}">
                <a16:creationId xmlns:a16="http://schemas.microsoft.com/office/drawing/2014/main" id="{1928D301-F288-4FE2-8D19-FFB99E9366B2}"/>
              </a:ext>
            </a:extLst>
          </p:cNvPr>
          <p:cNvSpPr/>
          <p:nvPr/>
        </p:nvSpPr>
        <p:spPr>
          <a:xfrm>
            <a:off x="201783" y="1959223"/>
            <a:ext cx="8402665" cy="85446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27" name="Obdélník 26">
            <a:extLst>
              <a:ext uri="{FF2B5EF4-FFF2-40B4-BE49-F238E27FC236}">
                <a16:creationId xmlns:a16="http://schemas.microsoft.com/office/drawing/2014/main" id="{61A9A6C9-B8C4-45ED-A55C-82911D7C533B}"/>
              </a:ext>
            </a:extLst>
          </p:cNvPr>
          <p:cNvSpPr/>
          <p:nvPr/>
        </p:nvSpPr>
        <p:spPr>
          <a:xfrm>
            <a:off x="683568" y="1959223"/>
            <a:ext cx="2464521" cy="461665"/>
          </a:xfrm>
          <a:prstGeom prst="rect">
            <a:avLst/>
          </a:prstGeom>
        </p:spPr>
        <p:txBody>
          <a:bodyPr wrap="none">
            <a:spAutoFit/>
          </a:bodyPr>
          <a:lstStyle/>
          <a:p>
            <a:r>
              <a:rPr lang="cs-CZ" sz="2400" b="1" dirty="0"/>
              <a:t>Pulzační složka TK</a:t>
            </a:r>
          </a:p>
        </p:txBody>
      </p:sp>
      <mc:AlternateContent xmlns:mc="http://schemas.openxmlformats.org/markup-compatibility/2006" xmlns:a14="http://schemas.microsoft.com/office/drawing/2010/main">
        <mc:Choice Requires="a14">
          <p:sp>
            <p:nvSpPr>
              <p:cNvPr id="23" name="TextovéPole 22">
                <a:extLst>
                  <a:ext uri="{FF2B5EF4-FFF2-40B4-BE49-F238E27FC236}">
                    <a16:creationId xmlns:a16="http://schemas.microsoft.com/office/drawing/2014/main" id="{39C04091-674D-428A-B1E5-2AF083F22FCE}"/>
                  </a:ext>
                </a:extLst>
              </p:cNvPr>
              <p:cNvSpPr txBox="1"/>
              <p:nvPr/>
            </p:nvSpPr>
            <p:spPr>
              <a:xfrm>
                <a:off x="4792010" y="1978575"/>
                <a:ext cx="1452064"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1" i="1" smtClean="0">
                          <a:latin typeface="Cambria Math"/>
                        </a:rPr>
                        <m:t>𝑷𝑷</m:t>
                      </m:r>
                      <m:r>
                        <a:rPr lang="cs-CZ" sz="2400" b="1" i="1" smtClean="0">
                          <a:latin typeface="Cambria Math"/>
                        </a:rPr>
                        <m:t>=</m:t>
                      </m:r>
                      <m:f>
                        <m:fPr>
                          <m:ctrlPr>
                            <a:rPr lang="cs-CZ" sz="2400" b="1" i="1" smtClean="0">
                              <a:latin typeface="Cambria Math" panose="02040503050406030204" pitchFamily="18" charset="0"/>
                            </a:rPr>
                          </m:ctrlPr>
                        </m:fPr>
                        <m:num>
                          <m:r>
                            <a:rPr lang="cs-CZ" sz="2400" b="1" i="1" smtClean="0">
                              <a:latin typeface="Cambria Math"/>
                            </a:rPr>
                            <m:t>𝑺𝑽</m:t>
                          </m:r>
                        </m:num>
                        <m:den>
                          <m:r>
                            <a:rPr lang="cs-CZ" sz="2400" b="1" i="1" smtClean="0">
                              <a:latin typeface="Cambria Math"/>
                            </a:rPr>
                            <m:t>𝑪</m:t>
                          </m:r>
                        </m:den>
                      </m:f>
                    </m:oMath>
                  </m:oMathPara>
                </a14:m>
                <a:endParaRPr lang="cs-CZ" sz="2400" b="1" dirty="0"/>
              </a:p>
            </p:txBody>
          </p:sp>
        </mc:Choice>
        <mc:Fallback xmlns="">
          <p:sp>
            <p:nvSpPr>
              <p:cNvPr id="23" name="TextovéPole 22">
                <a:extLst>
                  <a:ext uri="{FF2B5EF4-FFF2-40B4-BE49-F238E27FC236}">
                    <a16:creationId xmlns:a16="http://schemas.microsoft.com/office/drawing/2014/main" id="{39C04091-674D-428A-B1E5-2AF083F22FCE}"/>
                  </a:ext>
                </a:extLst>
              </p:cNvPr>
              <p:cNvSpPr txBox="1">
                <a:spLocks noRot="1" noChangeAspect="1" noMove="1" noResize="1" noEditPoints="1" noAdjustHandles="1" noChangeArrowheads="1" noChangeShapeType="1" noTextEdit="1"/>
              </p:cNvSpPr>
              <p:nvPr/>
            </p:nvSpPr>
            <p:spPr>
              <a:xfrm>
                <a:off x="4792010" y="1978575"/>
                <a:ext cx="1452064" cy="786177"/>
              </a:xfrm>
              <a:prstGeom prst="rect">
                <a:avLst/>
              </a:prstGeom>
              <a:blipFill>
                <a:blip r:embed="rId3"/>
                <a:stretch>
                  <a:fillRect/>
                </a:stretch>
              </a:blipFill>
            </p:spPr>
            <p:txBody>
              <a:bodyPr/>
              <a:lstStyle/>
              <a:p>
                <a:r>
                  <a:rPr lang="cs-CZ">
                    <a:noFill/>
                  </a:rPr>
                  <a:t> </a:t>
                </a:r>
              </a:p>
            </p:txBody>
          </p:sp>
        </mc:Fallback>
      </mc:AlternateContent>
      <p:sp>
        <p:nvSpPr>
          <p:cNvPr id="28" name="TextovéPole 27">
            <a:extLst>
              <a:ext uri="{FF2B5EF4-FFF2-40B4-BE49-F238E27FC236}">
                <a16:creationId xmlns:a16="http://schemas.microsoft.com/office/drawing/2014/main" id="{E7B0F339-73E8-4695-BBBC-EBC43B31B410}"/>
              </a:ext>
            </a:extLst>
          </p:cNvPr>
          <p:cNvSpPr txBox="1"/>
          <p:nvPr/>
        </p:nvSpPr>
        <p:spPr>
          <a:xfrm>
            <a:off x="201783" y="2824912"/>
            <a:ext cx="8690697" cy="2616101"/>
          </a:xfrm>
          <a:prstGeom prst="rect">
            <a:avLst/>
          </a:prstGeom>
          <a:noFill/>
        </p:spPr>
        <p:txBody>
          <a:bodyPr wrap="square" rtlCol="0">
            <a:spAutoFit/>
          </a:bodyPr>
          <a:lstStyle/>
          <a:p>
            <a:r>
              <a:rPr lang="cs-CZ" sz="2400" b="1" dirty="0"/>
              <a:t>Parametry (proměnné) ovlivňující arteriální tlak:</a:t>
            </a:r>
          </a:p>
          <a:p>
            <a:pPr marL="342900" indent="-342900">
              <a:buFont typeface="Arial" panose="020B0604020202020204" pitchFamily="34" charset="0"/>
              <a:buChar char="•"/>
            </a:pPr>
            <a:r>
              <a:rPr lang="cs-CZ" sz="2000" dirty="0"/>
              <a:t>CO – srdeční výdej (</a:t>
            </a:r>
            <a:r>
              <a:rPr lang="cs-CZ" sz="2000" dirty="0" err="1"/>
              <a:t>cardiac</a:t>
            </a:r>
            <a:r>
              <a:rPr lang="cs-CZ" sz="2000" dirty="0"/>
              <a:t> output), průtok krve, l/min </a:t>
            </a:r>
            <a:br>
              <a:rPr lang="cs-CZ" sz="2000" dirty="0"/>
            </a:br>
            <a:r>
              <a:rPr lang="cs-CZ" sz="2000" dirty="0"/>
              <a:t>(velmi zhruba kolem 5 l/min)</a:t>
            </a:r>
          </a:p>
          <a:p>
            <a:pPr marL="342900" indent="-342900">
              <a:buFont typeface="Arial" panose="020B0604020202020204" pitchFamily="34" charset="0"/>
              <a:buChar char="•"/>
            </a:pPr>
            <a:r>
              <a:rPr lang="cs-CZ" sz="2000" dirty="0"/>
              <a:t>SV – systolický objem (</a:t>
            </a:r>
            <a:r>
              <a:rPr lang="cs-CZ" sz="2000" dirty="0" err="1"/>
              <a:t>stroke</a:t>
            </a:r>
            <a:r>
              <a:rPr lang="cs-CZ" sz="2000" dirty="0"/>
              <a:t> </a:t>
            </a:r>
            <a:r>
              <a:rPr lang="cs-CZ" sz="2000" dirty="0" err="1"/>
              <a:t>volume</a:t>
            </a:r>
            <a:r>
              <a:rPr lang="cs-CZ" sz="2000" dirty="0"/>
              <a:t>), ml (velmi zhruba kolem 70 ml)</a:t>
            </a:r>
          </a:p>
          <a:p>
            <a:pPr marL="342900" indent="-342900">
              <a:buFont typeface="Arial" panose="020B0604020202020204" pitchFamily="34" charset="0"/>
              <a:buChar char="•"/>
            </a:pPr>
            <a:r>
              <a:rPr lang="cs-CZ" sz="2000" dirty="0"/>
              <a:t>HR – srdeční frekvence (</a:t>
            </a:r>
            <a:r>
              <a:rPr lang="cs-CZ" sz="2000" dirty="0" err="1"/>
              <a:t>heart</a:t>
            </a:r>
            <a:r>
              <a:rPr lang="cs-CZ" sz="2000" dirty="0"/>
              <a:t> </a:t>
            </a:r>
            <a:r>
              <a:rPr lang="cs-CZ" sz="2000" dirty="0" err="1"/>
              <a:t>rate</a:t>
            </a:r>
            <a:r>
              <a:rPr lang="cs-CZ" sz="2000" dirty="0"/>
              <a:t>), </a:t>
            </a:r>
            <a:r>
              <a:rPr lang="cs-CZ" sz="2000" dirty="0" err="1"/>
              <a:t>bpm</a:t>
            </a:r>
            <a:r>
              <a:rPr lang="cs-CZ" sz="2000" dirty="0"/>
              <a:t> (50-90 </a:t>
            </a:r>
            <a:r>
              <a:rPr lang="cs-CZ" sz="2000" dirty="0" err="1"/>
              <a:t>bpm</a:t>
            </a:r>
            <a:r>
              <a:rPr lang="cs-CZ" sz="2000" dirty="0"/>
              <a:t> v klidu)</a:t>
            </a:r>
          </a:p>
          <a:p>
            <a:pPr marL="342900" indent="-342900">
              <a:buFont typeface="Arial" panose="020B0604020202020204" pitchFamily="34" charset="0"/>
              <a:buChar char="•"/>
            </a:pPr>
            <a:r>
              <a:rPr lang="cs-CZ" sz="2000" dirty="0"/>
              <a:t>R nebo TPR – celkový odpor cév (</a:t>
            </a:r>
            <a:r>
              <a:rPr lang="cs-CZ" sz="2000" dirty="0" err="1"/>
              <a:t>resistance</a:t>
            </a:r>
            <a:r>
              <a:rPr lang="cs-CZ" sz="2000" dirty="0"/>
              <a:t>),</a:t>
            </a:r>
            <a:br>
              <a:rPr lang="cs-CZ" sz="2000" dirty="0"/>
            </a:br>
            <a:r>
              <a:rPr lang="cs-CZ" sz="2000" dirty="0"/>
              <a:t>děsný jednotky </a:t>
            </a:r>
          </a:p>
          <a:p>
            <a:pPr marL="342900" indent="-342900">
              <a:buFont typeface="Arial" panose="020B0604020202020204" pitchFamily="34" charset="0"/>
              <a:buChar char="•"/>
            </a:pPr>
            <a:r>
              <a:rPr lang="cs-CZ" sz="2000" dirty="0"/>
              <a:t>C – poddajnost (</a:t>
            </a:r>
            <a:r>
              <a:rPr lang="cs-CZ" sz="2000" dirty="0" err="1"/>
              <a:t>compliance</a:t>
            </a:r>
            <a:r>
              <a:rPr lang="cs-CZ" sz="2000" dirty="0"/>
              <a:t>)</a:t>
            </a:r>
          </a:p>
        </p:txBody>
      </p:sp>
    </p:spTree>
    <p:extLst>
      <p:ext uri="{BB962C8B-B14F-4D97-AF65-F5344CB8AC3E}">
        <p14:creationId xmlns:p14="http://schemas.microsoft.com/office/powerpoint/2010/main" val="47954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Přímá spojnice se šipkou 37"/>
          <p:cNvCxnSpPr>
            <a:endCxn id="23" idx="13"/>
          </p:cNvCxnSpPr>
          <p:nvPr/>
        </p:nvCxnSpPr>
        <p:spPr>
          <a:xfrm>
            <a:off x="7061728" y="3985665"/>
            <a:ext cx="212240" cy="2421211"/>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Arteriální krevní tlak – jiný pohled</a:t>
            </a:r>
          </a:p>
        </p:txBody>
      </p:sp>
      <p:grpSp>
        <p:nvGrpSpPr>
          <p:cNvPr id="19" name="Skupina 18"/>
          <p:cNvGrpSpPr/>
          <p:nvPr/>
        </p:nvGrpSpPr>
        <p:grpSpPr>
          <a:xfrm>
            <a:off x="3563888" y="4122154"/>
            <a:ext cx="4170171" cy="2492035"/>
            <a:chOff x="5033626" y="4122154"/>
            <a:chExt cx="4170171" cy="2492035"/>
          </a:xfrm>
        </p:grpSpPr>
        <p:grpSp>
          <p:nvGrpSpPr>
            <p:cNvPr id="20" name="Skupina 19"/>
            <p:cNvGrpSpPr/>
            <p:nvPr/>
          </p:nvGrpSpPr>
          <p:grpSpPr>
            <a:xfrm>
              <a:off x="5667988" y="4417209"/>
              <a:ext cx="3535809" cy="2036127"/>
              <a:chOff x="2699792" y="2729183"/>
              <a:chExt cx="3535809" cy="2036127"/>
            </a:xfrm>
          </p:grpSpPr>
          <p:sp>
            <p:nvSpPr>
              <p:cNvPr id="23" name="Volný tvar 22"/>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24" name="Přímá spojnice 23"/>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030587" y="4279565"/>
                <a:ext cx="1268723" cy="400110"/>
              </a:xfrm>
              <a:prstGeom prst="rect">
                <a:avLst/>
              </a:prstGeom>
              <a:noFill/>
            </p:spPr>
            <p:txBody>
              <a:bodyPr wrap="square" rtlCol="0">
                <a:spAutoFit/>
              </a:bodyPr>
              <a:lstStyle/>
              <a:p>
                <a:r>
                  <a:rPr lang="cs-CZ" sz="2000" b="1" dirty="0"/>
                  <a:t>PP</a:t>
                </a:r>
              </a:p>
            </p:txBody>
          </p:sp>
          <p:cxnSp>
            <p:nvCxnSpPr>
              <p:cNvPr id="27" name="Přímá spojnice 26"/>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bdélník 25"/>
              <p:cNvSpPr/>
              <p:nvPr/>
            </p:nvSpPr>
            <p:spPr>
              <a:xfrm>
                <a:off x="4595665" y="3877105"/>
                <a:ext cx="1639936" cy="400110"/>
              </a:xfrm>
              <a:prstGeom prst="rect">
                <a:avLst/>
              </a:prstGeom>
            </p:spPr>
            <p:txBody>
              <a:bodyPr wrap="none">
                <a:spAutoFit/>
              </a:bodyPr>
              <a:lstStyle/>
              <a:p>
                <a:r>
                  <a:rPr lang="cs-CZ" sz="2000" b="1" dirty="0"/>
                  <a:t>MAP = CO * R</a:t>
                </a:r>
                <a:endParaRPr lang="cs-CZ" b="1" dirty="0"/>
              </a:p>
            </p:txBody>
          </p:sp>
        </p:grpSp>
        <p:sp>
          <p:nvSpPr>
            <p:cNvPr id="21" name="TextovéPole 20"/>
            <p:cNvSpPr txBox="1"/>
            <p:nvPr/>
          </p:nvSpPr>
          <p:spPr>
            <a:xfrm>
              <a:off x="6008251" y="4122154"/>
              <a:ext cx="1268723" cy="400110"/>
            </a:xfrm>
            <a:prstGeom prst="rect">
              <a:avLst/>
            </a:prstGeom>
            <a:noFill/>
          </p:spPr>
          <p:txBody>
            <a:bodyPr wrap="square" rtlCol="0">
              <a:spAutoFit/>
            </a:bodyPr>
            <a:lstStyle/>
            <a:p>
              <a:r>
                <a:rPr lang="cs-CZ" sz="2000" b="1" dirty="0"/>
                <a:t>SBP</a:t>
              </a:r>
            </a:p>
          </p:txBody>
        </p:sp>
        <p:sp>
          <p:nvSpPr>
            <p:cNvPr id="22" name="TextovéPole 21"/>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grpSp>
        <p:nvGrpSpPr>
          <p:cNvPr id="5" name="Skupina 4"/>
          <p:cNvGrpSpPr/>
          <p:nvPr/>
        </p:nvGrpSpPr>
        <p:grpSpPr>
          <a:xfrm>
            <a:off x="2987824" y="2132856"/>
            <a:ext cx="3861664" cy="1296144"/>
            <a:chOff x="1929938" y="1556792"/>
            <a:chExt cx="4955161" cy="2304256"/>
          </a:xfrm>
        </p:grpSpPr>
        <p:sp>
          <p:nvSpPr>
            <p:cNvPr id="28" name="Ovál 27"/>
            <p:cNvSpPr/>
            <p:nvPr/>
          </p:nvSpPr>
          <p:spPr>
            <a:xfrm>
              <a:off x="6427899" y="2132856"/>
              <a:ext cx="457200" cy="115212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Lichoběžník 2"/>
            <p:cNvSpPr/>
            <p:nvPr/>
          </p:nvSpPr>
          <p:spPr>
            <a:xfrm rot="5400000">
              <a:off x="3419872" y="596654"/>
              <a:ext cx="2304256" cy="4224532"/>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vál 3"/>
            <p:cNvSpPr/>
            <p:nvPr/>
          </p:nvSpPr>
          <p:spPr>
            <a:xfrm>
              <a:off x="1929938" y="1556792"/>
              <a:ext cx="914400" cy="230425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 name="TextovéPole 12"/>
          <p:cNvSpPr txBox="1"/>
          <p:nvPr/>
        </p:nvSpPr>
        <p:spPr>
          <a:xfrm>
            <a:off x="323528" y="908720"/>
            <a:ext cx="8424936" cy="707886"/>
          </a:xfrm>
          <a:prstGeom prst="rect">
            <a:avLst/>
          </a:prstGeom>
          <a:noFill/>
        </p:spPr>
        <p:txBody>
          <a:bodyPr wrap="square" rtlCol="0">
            <a:spAutoFit/>
          </a:bodyPr>
          <a:lstStyle/>
          <a:p>
            <a:r>
              <a:rPr lang="cs-CZ" sz="2000" dirty="0"/>
              <a:t>Krevní tlak je dán tím, kolik krve za čas do arteriálního řečiště vtéká (CO) </a:t>
            </a:r>
          </a:p>
          <a:p>
            <a:r>
              <a:rPr lang="cs-CZ" sz="2000" dirty="0"/>
              <a:t>a jak snadno krev odtéká (R)</a:t>
            </a:r>
          </a:p>
        </p:txBody>
      </p:sp>
      <p:sp>
        <p:nvSpPr>
          <p:cNvPr id="14" name="Šipka dolů 13"/>
          <p:cNvSpPr/>
          <p:nvPr/>
        </p:nvSpPr>
        <p:spPr>
          <a:xfrm rot="16200000">
            <a:off x="1675142" y="1918295"/>
            <a:ext cx="1476164" cy="1725264"/>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a:t>
            </a:r>
          </a:p>
        </p:txBody>
      </p:sp>
      <p:pic>
        <p:nvPicPr>
          <p:cNvPr id="16" name="Obrázek 15"/>
          <p:cNvPicPr>
            <a:picLocks noChangeAspect="1"/>
          </p:cNvPicPr>
          <p:nvPr/>
        </p:nvPicPr>
        <p:blipFill rotWithShape="1">
          <a:blip r:embed="rId2" cstate="print">
            <a:extLst>
              <a:ext uri="{28A0092B-C50C-407E-A947-70E740481C1C}">
                <a14:useLocalDpi xmlns:a14="http://schemas.microsoft.com/office/drawing/2010/main" val="0"/>
              </a:ext>
            </a:extLst>
          </a:blip>
          <a:srcRect l="25506" t="17963" r="20572" b="27791"/>
          <a:stretch/>
        </p:blipFill>
        <p:spPr>
          <a:xfrm>
            <a:off x="107777" y="1664368"/>
            <a:ext cx="1442815" cy="2053100"/>
          </a:xfrm>
          <a:prstGeom prst="rect">
            <a:avLst/>
          </a:prstGeom>
        </p:spPr>
      </p:pic>
      <p:sp>
        <p:nvSpPr>
          <p:cNvPr id="17" name="TextovéPole 16"/>
          <p:cNvSpPr txBox="1"/>
          <p:nvPr/>
        </p:nvSpPr>
        <p:spPr>
          <a:xfrm>
            <a:off x="1619672" y="2595918"/>
            <a:ext cx="1656184" cy="369332"/>
          </a:xfrm>
          <a:prstGeom prst="rect">
            <a:avLst/>
          </a:prstGeom>
          <a:noFill/>
        </p:spPr>
        <p:txBody>
          <a:bodyPr wrap="square" rtlCol="0">
            <a:spAutoFit/>
          </a:bodyPr>
          <a:lstStyle/>
          <a:p>
            <a:r>
              <a:rPr lang="cs-CZ" b="1" dirty="0"/>
              <a:t>CO = SV*HR</a:t>
            </a:r>
          </a:p>
        </p:txBody>
      </p:sp>
      <p:sp>
        <p:nvSpPr>
          <p:cNvPr id="29" name="Šipka dolů 28"/>
          <p:cNvSpPr/>
          <p:nvPr/>
        </p:nvSpPr>
        <p:spPr>
          <a:xfrm rot="16200000">
            <a:off x="7326478" y="2148461"/>
            <a:ext cx="827748" cy="1264934"/>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TextovéPole 29"/>
          <p:cNvSpPr txBox="1"/>
          <p:nvPr/>
        </p:nvSpPr>
        <p:spPr>
          <a:xfrm>
            <a:off x="7414550" y="2597673"/>
            <a:ext cx="651601" cy="369332"/>
          </a:xfrm>
          <a:prstGeom prst="rect">
            <a:avLst/>
          </a:prstGeom>
          <a:noFill/>
        </p:spPr>
        <p:txBody>
          <a:bodyPr wrap="square" rtlCol="0">
            <a:spAutoFit/>
          </a:bodyPr>
          <a:lstStyle/>
          <a:p>
            <a:r>
              <a:rPr lang="cs-CZ" b="1" dirty="0"/>
              <a:t>R</a:t>
            </a:r>
          </a:p>
        </p:txBody>
      </p:sp>
      <p:sp>
        <p:nvSpPr>
          <p:cNvPr id="18" name="TextovéPole 17"/>
          <p:cNvSpPr txBox="1"/>
          <p:nvPr/>
        </p:nvSpPr>
        <p:spPr>
          <a:xfrm>
            <a:off x="1475656" y="3519009"/>
            <a:ext cx="1872208" cy="369332"/>
          </a:xfrm>
          <a:prstGeom prst="rect">
            <a:avLst/>
          </a:prstGeom>
          <a:noFill/>
        </p:spPr>
        <p:txBody>
          <a:bodyPr wrap="square" rtlCol="0">
            <a:spAutoFit/>
          </a:bodyPr>
          <a:lstStyle/>
          <a:p>
            <a:r>
              <a:rPr lang="cs-CZ" dirty="0"/>
              <a:t>Srdeční výdej</a:t>
            </a:r>
          </a:p>
        </p:txBody>
      </p:sp>
      <p:sp>
        <p:nvSpPr>
          <p:cNvPr id="31" name="TextovéPole 30"/>
          <p:cNvSpPr txBox="1"/>
          <p:nvPr/>
        </p:nvSpPr>
        <p:spPr>
          <a:xfrm>
            <a:off x="6713480" y="3339334"/>
            <a:ext cx="2179000" cy="646331"/>
          </a:xfrm>
          <a:prstGeom prst="rect">
            <a:avLst/>
          </a:prstGeom>
          <a:noFill/>
        </p:spPr>
        <p:txBody>
          <a:bodyPr wrap="square" rtlCol="0">
            <a:spAutoFit/>
          </a:bodyPr>
          <a:lstStyle/>
          <a:p>
            <a:r>
              <a:rPr lang="cs-CZ" dirty="0"/>
              <a:t>Periferní rezistence (odporové řečiště)</a:t>
            </a:r>
          </a:p>
        </p:txBody>
      </p:sp>
      <p:cxnSp>
        <p:nvCxnSpPr>
          <p:cNvPr id="33" name="Přímá spojnice se šipkou 32"/>
          <p:cNvCxnSpPr/>
          <p:nvPr/>
        </p:nvCxnSpPr>
        <p:spPr>
          <a:xfrm>
            <a:off x="3059832" y="3888341"/>
            <a:ext cx="1772779" cy="187684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a:stCxn id="31" idx="1"/>
          </p:cNvCxnSpPr>
          <p:nvPr/>
        </p:nvCxnSpPr>
        <p:spPr>
          <a:xfrm flipH="1">
            <a:off x="4985011" y="3662500"/>
            <a:ext cx="1728469" cy="210268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ovéPole 39"/>
          <p:cNvSpPr txBox="1"/>
          <p:nvPr/>
        </p:nvSpPr>
        <p:spPr>
          <a:xfrm>
            <a:off x="7444560" y="6214079"/>
            <a:ext cx="1268723" cy="400110"/>
          </a:xfrm>
          <a:prstGeom prst="rect">
            <a:avLst/>
          </a:prstGeom>
          <a:noFill/>
        </p:spPr>
        <p:txBody>
          <a:bodyPr wrap="square" rtlCol="0">
            <a:spAutoFit/>
          </a:bodyPr>
          <a:lstStyle/>
          <a:p>
            <a:r>
              <a:rPr lang="cs-CZ" sz="2000" b="1" dirty="0"/>
              <a:t>DBP</a:t>
            </a:r>
          </a:p>
        </p:txBody>
      </p:sp>
      <p:cxnSp>
        <p:nvCxnSpPr>
          <p:cNvPr id="43" name="Přímá spojnice se šipkou 42"/>
          <p:cNvCxnSpPr/>
          <p:nvPr/>
        </p:nvCxnSpPr>
        <p:spPr>
          <a:xfrm>
            <a:off x="3219333" y="3649680"/>
            <a:ext cx="1264791" cy="778756"/>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5" name="TextovéPole 44"/>
          <p:cNvSpPr txBox="1"/>
          <p:nvPr/>
        </p:nvSpPr>
        <p:spPr>
          <a:xfrm>
            <a:off x="4139952" y="2492896"/>
            <a:ext cx="1738147" cy="461665"/>
          </a:xfrm>
          <a:prstGeom prst="rect">
            <a:avLst/>
          </a:prstGeom>
          <a:noFill/>
        </p:spPr>
        <p:txBody>
          <a:bodyPr wrap="square" rtlCol="0">
            <a:spAutoFit/>
          </a:bodyPr>
          <a:lstStyle/>
          <a:p>
            <a:r>
              <a:rPr lang="cs-CZ" sz="2400" b="1" dirty="0"/>
              <a:t>Krevní tlak</a:t>
            </a:r>
          </a:p>
        </p:txBody>
      </p:sp>
      <p:sp>
        <p:nvSpPr>
          <p:cNvPr id="46" name="TextovéPole 45"/>
          <p:cNvSpPr txBox="1"/>
          <p:nvPr/>
        </p:nvSpPr>
        <p:spPr>
          <a:xfrm>
            <a:off x="0" y="5397023"/>
            <a:ext cx="3226007" cy="923330"/>
          </a:xfrm>
          <a:prstGeom prst="rect">
            <a:avLst/>
          </a:prstGeom>
          <a:noFill/>
        </p:spPr>
        <p:txBody>
          <a:bodyPr wrap="square" rtlCol="0">
            <a:spAutoFit/>
          </a:bodyPr>
          <a:lstStyle/>
          <a:p>
            <a:r>
              <a:rPr lang="cs-CZ" dirty="0"/>
              <a:t>Pozn.: CO a R ovlivňují SBP i DBP, </a:t>
            </a:r>
            <a:br>
              <a:rPr lang="cs-CZ" dirty="0"/>
            </a:br>
            <a:r>
              <a:rPr lang="cs-CZ" dirty="0"/>
              <a:t>ale na SBP má větší podíl CO, </a:t>
            </a:r>
            <a:br>
              <a:rPr lang="cs-CZ" dirty="0"/>
            </a:br>
            <a:r>
              <a:rPr lang="cs-CZ" dirty="0"/>
              <a:t>na DBP má vetší podíl R</a:t>
            </a:r>
          </a:p>
        </p:txBody>
      </p:sp>
      <p:sp>
        <p:nvSpPr>
          <p:cNvPr id="32" name="TextovéPole 31">
            <a:extLst>
              <a:ext uri="{FF2B5EF4-FFF2-40B4-BE49-F238E27FC236}">
                <a16:creationId xmlns:a16="http://schemas.microsoft.com/office/drawing/2014/main" id="{CA5D8616-08FC-4678-AF33-B91711EEC73D}"/>
              </a:ext>
            </a:extLst>
          </p:cNvPr>
          <p:cNvSpPr txBox="1"/>
          <p:nvPr/>
        </p:nvSpPr>
        <p:spPr>
          <a:xfrm>
            <a:off x="6272939" y="1920047"/>
            <a:ext cx="1001029" cy="369332"/>
          </a:xfrm>
          <a:prstGeom prst="rect">
            <a:avLst/>
          </a:prstGeom>
          <a:noFill/>
        </p:spPr>
        <p:txBody>
          <a:bodyPr wrap="square" rtlCol="0">
            <a:spAutoFit/>
          </a:bodyPr>
          <a:lstStyle/>
          <a:p>
            <a:r>
              <a:rPr lang="cs-CZ" dirty="0"/>
              <a:t>arterioly</a:t>
            </a:r>
          </a:p>
        </p:txBody>
      </p:sp>
      <p:sp>
        <p:nvSpPr>
          <p:cNvPr id="35" name="TextovéPole 34">
            <a:extLst>
              <a:ext uri="{FF2B5EF4-FFF2-40B4-BE49-F238E27FC236}">
                <a16:creationId xmlns:a16="http://schemas.microsoft.com/office/drawing/2014/main" id="{9F00577D-4FB7-410C-A4AC-4596A3F1247E}"/>
              </a:ext>
            </a:extLst>
          </p:cNvPr>
          <p:cNvSpPr txBox="1"/>
          <p:nvPr/>
        </p:nvSpPr>
        <p:spPr>
          <a:xfrm>
            <a:off x="2849797" y="1758951"/>
            <a:ext cx="788789" cy="369332"/>
          </a:xfrm>
          <a:prstGeom prst="rect">
            <a:avLst/>
          </a:prstGeom>
          <a:noFill/>
        </p:spPr>
        <p:txBody>
          <a:bodyPr wrap="square" rtlCol="0">
            <a:spAutoFit/>
          </a:bodyPr>
          <a:lstStyle/>
          <a:p>
            <a:r>
              <a:rPr lang="cs-CZ" dirty="0"/>
              <a:t>aorta</a:t>
            </a:r>
          </a:p>
        </p:txBody>
      </p:sp>
    </p:spTree>
    <p:extLst>
      <p:ext uri="{BB962C8B-B14F-4D97-AF65-F5344CB8AC3E}">
        <p14:creationId xmlns:p14="http://schemas.microsoft.com/office/powerpoint/2010/main" val="153354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Odpor trubice</a:t>
            </a:r>
          </a:p>
        </p:txBody>
      </p:sp>
      <p:sp>
        <p:nvSpPr>
          <p:cNvPr id="3" name="Volný tvar 2"/>
          <p:cNvSpPr/>
          <p:nvPr/>
        </p:nvSpPr>
        <p:spPr>
          <a:xfrm>
            <a:off x="2912610" y="2060848"/>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8" name="Volný tvar 27"/>
          <p:cNvSpPr/>
          <p:nvPr/>
        </p:nvSpPr>
        <p:spPr>
          <a:xfrm flipV="1">
            <a:off x="2925554" y="3914295"/>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Šipka doprava 3"/>
          <p:cNvSpPr/>
          <p:nvPr/>
        </p:nvSpPr>
        <p:spPr>
          <a:xfrm>
            <a:off x="2771800" y="3266223"/>
            <a:ext cx="122413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Krychle 4"/>
          <p:cNvSpPr/>
          <p:nvPr/>
        </p:nvSpPr>
        <p:spPr>
          <a:xfrm>
            <a:off x="544542" y="2636912"/>
            <a:ext cx="2097970" cy="201622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voda</a:t>
            </a:r>
          </a:p>
        </p:txBody>
      </p:sp>
      <p:sp>
        <p:nvSpPr>
          <p:cNvPr id="7" name="TextovéPole 6"/>
          <p:cNvSpPr txBox="1"/>
          <p:nvPr/>
        </p:nvSpPr>
        <p:spPr>
          <a:xfrm>
            <a:off x="3635896" y="2236802"/>
            <a:ext cx="3456384" cy="400110"/>
          </a:xfrm>
          <a:prstGeom prst="rect">
            <a:avLst/>
          </a:prstGeom>
          <a:noFill/>
        </p:spPr>
        <p:txBody>
          <a:bodyPr wrap="square" rtlCol="0">
            <a:spAutoFit/>
          </a:bodyPr>
          <a:lstStyle/>
          <a:p>
            <a:pPr algn="ctr"/>
            <a:r>
              <a:rPr lang="cs-CZ" sz="2000" dirty="0"/>
              <a:t>Malý odpor</a:t>
            </a:r>
          </a:p>
        </p:txBody>
      </p:sp>
      <p:cxnSp>
        <p:nvCxnSpPr>
          <p:cNvPr id="8" name="Přímá spojnice se šipkou 7"/>
          <p:cNvCxnSpPr/>
          <p:nvPr/>
        </p:nvCxnSpPr>
        <p:spPr>
          <a:xfrm>
            <a:off x="5652120" y="2996952"/>
            <a:ext cx="0" cy="917343"/>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521755" y="3306470"/>
            <a:ext cx="1584176" cy="338554"/>
          </a:xfrm>
          <a:prstGeom prst="rect">
            <a:avLst/>
          </a:prstGeom>
          <a:noFill/>
        </p:spPr>
        <p:txBody>
          <a:bodyPr wrap="square" rtlCol="0">
            <a:spAutoFit/>
          </a:bodyPr>
          <a:lstStyle/>
          <a:p>
            <a:pPr algn="ctr"/>
            <a:r>
              <a:rPr lang="cs-CZ" sz="1600" dirty="0"/>
              <a:t>poloměr</a:t>
            </a:r>
          </a:p>
        </p:txBody>
      </p:sp>
      <p:sp>
        <p:nvSpPr>
          <p:cNvPr id="10" name="Obdélník 9"/>
          <p:cNvSpPr/>
          <p:nvPr/>
        </p:nvSpPr>
        <p:spPr>
          <a:xfrm>
            <a:off x="189200" y="4899341"/>
            <a:ext cx="8847296" cy="1569660"/>
          </a:xfrm>
          <a:prstGeom prst="rect">
            <a:avLst/>
          </a:prstGeom>
        </p:spPr>
        <p:txBody>
          <a:bodyPr wrap="square">
            <a:spAutoFit/>
          </a:bodyPr>
          <a:lstStyle/>
          <a:p>
            <a:r>
              <a:rPr lang="cs-CZ" sz="2400" dirty="0"/>
              <a:t>Odpor cévy můžete popsat jako tlakový gradient nutný k tomu, </a:t>
            </a:r>
          </a:p>
          <a:p>
            <a:r>
              <a:rPr lang="cs-CZ" sz="2400" dirty="0"/>
              <a:t>aby cévou mohl protéct daný objem krve za určitou časovou jednotku. </a:t>
            </a:r>
            <a:br>
              <a:rPr lang="cs-CZ" sz="2400" dirty="0"/>
            </a:br>
            <a:r>
              <a:rPr lang="cs-CZ" sz="2400" dirty="0"/>
              <a:t>Nebo jinak, tlakový gradient potřebný pro to, aby danou cévou byl udržen určitý průtok.</a:t>
            </a:r>
          </a:p>
        </p:txBody>
      </p:sp>
    </p:spTree>
    <p:extLst>
      <p:ext uri="{BB962C8B-B14F-4D97-AF65-F5344CB8AC3E}">
        <p14:creationId xmlns:p14="http://schemas.microsoft.com/office/powerpoint/2010/main" val="3903692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descr="Obsah obrázku text, interiér, spotřebič, automat na kávu&#10;&#10;Popis byl vytvořen automaticky">
            <a:extLst>
              <a:ext uri="{FF2B5EF4-FFF2-40B4-BE49-F238E27FC236}">
                <a16:creationId xmlns:a16="http://schemas.microsoft.com/office/drawing/2014/main" id="{54CF3545-873F-452F-96F9-722C0C53C6E5}"/>
              </a:ext>
            </a:extLst>
          </p:cNvPr>
          <p:cNvPicPr>
            <a:picLocks noChangeAspect="1"/>
          </p:cNvPicPr>
          <p:nvPr/>
        </p:nvPicPr>
        <p:blipFill rotWithShape="1">
          <a:blip r:embed="rId2">
            <a:extLst>
              <a:ext uri="{28A0092B-C50C-407E-A947-70E740481C1C}">
                <a14:useLocalDpi xmlns:a14="http://schemas.microsoft.com/office/drawing/2010/main" val="0"/>
              </a:ext>
            </a:extLst>
          </a:blip>
          <a:srcRect b="15729"/>
          <a:stretch/>
        </p:blipFill>
        <p:spPr>
          <a:xfrm>
            <a:off x="2987824" y="1047650"/>
            <a:ext cx="3429000" cy="5779316"/>
          </a:xfrm>
          <a:prstGeom prst="rect">
            <a:avLst/>
          </a:prstGeom>
        </p:spPr>
      </p:pic>
      <p:sp>
        <p:nvSpPr>
          <p:cNvPr id="2" name="TextovéPole 1">
            <a:extLst>
              <a:ext uri="{FF2B5EF4-FFF2-40B4-BE49-F238E27FC236}">
                <a16:creationId xmlns:a16="http://schemas.microsoft.com/office/drawing/2014/main" id="{EDD12637-3945-4CA5-B223-A0ABF0F815E7}"/>
              </a:ext>
            </a:extLst>
          </p:cNvPr>
          <p:cNvSpPr txBox="1"/>
          <p:nvPr/>
        </p:nvSpPr>
        <p:spPr>
          <a:xfrm>
            <a:off x="2195736" y="185837"/>
            <a:ext cx="6552728" cy="830997"/>
          </a:xfrm>
          <a:prstGeom prst="rect">
            <a:avLst/>
          </a:prstGeom>
          <a:noFill/>
        </p:spPr>
        <p:txBody>
          <a:bodyPr wrap="square" rtlCol="0">
            <a:spAutoFit/>
          </a:bodyPr>
          <a:lstStyle/>
          <a:p>
            <a:r>
              <a:rPr lang="cs-CZ" sz="4800" dirty="0"/>
              <a:t>večeře s fyziologií</a:t>
            </a:r>
          </a:p>
        </p:txBody>
      </p:sp>
    </p:spTree>
    <p:extLst>
      <p:ext uri="{BB962C8B-B14F-4D97-AF65-F5344CB8AC3E}">
        <p14:creationId xmlns:p14="http://schemas.microsoft.com/office/powerpoint/2010/main" val="1067189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Zvýšený odpor trubice</a:t>
            </a:r>
          </a:p>
        </p:txBody>
      </p:sp>
      <p:sp>
        <p:nvSpPr>
          <p:cNvPr id="3" name="Volný tvar 2"/>
          <p:cNvSpPr/>
          <p:nvPr/>
        </p:nvSpPr>
        <p:spPr>
          <a:xfrm>
            <a:off x="2912610" y="2474135"/>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8" name="Volný tvar 27"/>
          <p:cNvSpPr/>
          <p:nvPr/>
        </p:nvSpPr>
        <p:spPr>
          <a:xfrm flipV="1">
            <a:off x="2925554" y="3645024"/>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Šipka doprava 3"/>
          <p:cNvSpPr/>
          <p:nvPr/>
        </p:nvSpPr>
        <p:spPr>
          <a:xfrm>
            <a:off x="2771800" y="3266223"/>
            <a:ext cx="122413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Krychle 4"/>
          <p:cNvSpPr/>
          <p:nvPr/>
        </p:nvSpPr>
        <p:spPr>
          <a:xfrm>
            <a:off x="539552" y="2636912"/>
            <a:ext cx="2097970" cy="201622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voda</a:t>
            </a:r>
          </a:p>
        </p:txBody>
      </p:sp>
      <p:sp>
        <p:nvSpPr>
          <p:cNvPr id="7" name="TextovéPole 6"/>
          <p:cNvSpPr txBox="1"/>
          <p:nvPr/>
        </p:nvSpPr>
        <p:spPr>
          <a:xfrm>
            <a:off x="3635896" y="2236802"/>
            <a:ext cx="3456384" cy="400110"/>
          </a:xfrm>
          <a:prstGeom prst="rect">
            <a:avLst/>
          </a:prstGeom>
          <a:noFill/>
        </p:spPr>
        <p:txBody>
          <a:bodyPr wrap="square" rtlCol="0">
            <a:spAutoFit/>
          </a:bodyPr>
          <a:lstStyle/>
          <a:p>
            <a:pPr algn="ctr"/>
            <a:r>
              <a:rPr lang="cs-CZ" sz="2000" dirty="0"/>
              <a:t>Větší odpor</a:t>
            </a:r>
          </a:p>
        </p:txBody>
      </p:sp>
      <p:cxnSp>
        <p:nvCxnSpPr>
          <p:cNvPr id="8" name="Přímá spojnice se šipkou 7"/>
          <p:cNvCxnSpPr/>
          <p:nvPr/>
        </p:nvCxnSpPr>
        <p:spPr>
          <a:xfrm>
            <a:off x="5652120" y="3356992"/>
            <a:ext cx="0" cy="396044"/>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521755" y="3306470"/>
            <a:ext cx="1584176" cy="338554"/>
          </a:xfrm>
          <a:prstGeom prst="rect">
            <a:avLst/>
          </a:prstGeom>
          <a:noFill/>
        </p:spPr>
        <p:txBody>
          <a:bodyPr wrap="square" rtlCol="0">
            <a:spAutoFit/>
          </a:bodyPr>
          <a:lstStyle/>
          <a:p>
            <a:pPr algn="ctr"/>
            <a:r>
              <a:rPr lang="cs-CZ" sz="1600" dirty="0"/>
              <a:t>poloměr</a:t>
            </a:r>
          </a:p>
        </p:txBody>
      </p:sp>
      <p:sp>
        <p:nvSpPr>
          <p:cNvPr id="10" name="Obdélník 9">
            <a:extLst>
              <a:ext uri="{FF2B5EF4-FFF2-40B4-BE49-F238E27FC236}">
                <a16:creationId xmlns:a16="http://schemas.microsoft.com/office/drawing/2014/main" id="{39F253AD-0554-4D7A-8999-B18F63535F39}"/>
              </a:ext>
            </a:extLst>
          </p:cNvPr>
          <p:cNvSpPr/>
          <p:nvPr/>
        </p:nvSpPr>
        <p:spPr>
          <a:xfrm>
            <a:off x="148352" y="4907195"/>
            <a:ext cx="8847296" cy="1569660"/>
          </a:xfrm>
          <a:prstGeom prst="rect">
            <a:avLst/>
          </a:prstGeom>
        </p:spPr>
        <p:txBody>
          <a:bodyPr wrap="square">
            <a:spAutoFit/>
          </a:bodyPr>
          <a:lstStyle/>
          <a:p>
            <a:r>
              <a:rPr lang="cs-CZ" sz="2400" dirty="0"/>
              <a:t>Budete potřebovat vetší tlak, abyste udrželi daný průtok zúženou trubicí – Trubice má větší odpor.</a:t>
            </a:r>
            <a:br>
              <a:rPr lang="cs-CZ" sz="2400" dirty="0"/>
            </a:br>
            <a:r>
              <a:rPr lang="cs-CZ" sz="2400" dirty="0"/>
              <a:t>Nejvíce se umí zúžit arterioly – mají velký podíl hladké svaloviny ve stěně.</a:t>
            </a:r>
          </a:p>
        </p:txBody>
      </p:sp>
    </p:spTree>
    <p:extLst>
      <p:ext uri="{BB962C8B-B14F-4D97-AF65-F5344CB8AC3E}">
        <p14:creationId xmlns:p14="http://schemas.microsoft.com/office/powerpoint/2010/main" val="294898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Zvýšený odpor trubice</a:t>
            </a:r>
          </a:p>
        </p:txBody>
      </p:sp>
      <p:sp>
        <p:nvSpPr>
          <p:cNvPr id="3" name="Volný tvar 2"/>
          <p:cNvSpPr/>
          <p:nvPr/>
        </p:nvSpPr>
        <p:spPr>
          <a:xfrm>
            <a:off x="2912610" y="2060848"/>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8" name="Volný tvar 27"/>
          <p:cNvSpPr/>
          <p:nvPr/>
        </p:nvSpPr>
        <p:spPr>
          <a:xfrm flipV="1">
            <a:off x="2925554" y="3914295"/>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Šipka doprava 3"/>
          <p:cNvSpPr/>
          <p:nvPr/>
        </p:nvSpPr>
        <p:spPr>
          <a:xfrm>
            <a:off x="2771800" y="3266223"/>
            <a:ext cx="122413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Krychle 4"/>
          <p:cNvSpPr/>
          <p:nvPr/>
        </p:nvSpPr>
        <p:spPr>
          <a:xfrm>
            <a:off x="539552" y="2636912"/>
            <a:ext cx="2097970" cy="2016224"/>
          </a:xfrm>
          <a:prstGeom prst="cub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400" b="1" dirty="0"/>
              <a:t>med</a:t>
            </a:r>
            <a:endParaRPr lang="cs-CZ" b="1" dirty="0"/>
          </a:p>
        </p:txBody>
      </p:sp>
      <p:sp>
        <p:nvSpPr>
          <p:cNvPr id="8" name="TextovéPole 7"/>
          <p:cNvSpPr txBox="1"/>
          <p:nvPr/>
        </p:nvSpPr>
        <p:spPr>
          <a:xfrm>
            <a:off x="3635896" y="2236802"/>
            <a:ext cx="3456384" cy="400110"/>
          </a:xfrm>
          <a:prstGeom prst="rect">
            <a:avLst/>
          </a:prstGeom>
          <a:noFill/>
        </p:spPr>
        <p:txBody>
          <a:bodyPr wrap="square" rtlCol="0">
            <a:spAutoFit/>
          </a:bodyPr>
          <a:lstStyle/>
          <a:p>
            <a:pPr algn="ctr"/>
            <a:r>
              <a:rPr lang="cs-CZ" sz="2000" dirty="0"/>
              <a:t>Větší odpor</a:t>
            </a:r>
          </a:p>
        </p:txBody>
      </p:sp>
      <p:cxnSp>
        <p:nvCxnSpPr>
          <p:cNvPr id="6" name="Přímá spojnice se šipkou 5"/>
          <p:cNvCxnSpPr/>
          <p:nvPr/>
        </p:nvCxnSpPr>
        <p:spPr>
          <a:xfrm>
            <a:off x="5652120" y="2996952"/>
            <a:ext cx="0" cy="917343"/>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5521755" y="3306470"/>
            <a:ext cx="1584176" cy="338554"/>
          </a:xfrm>
          <a:prstGeom prst="rect">
            <a:avLst/>
          </a:prstGeom>
          <a:noFill/>
        </p:spPr>
        <p:txBody>
          <a:bodyPr wrap="square" rtlCol="0">
            <a:spAutoFit/>
          </a:bodyPr>
          <a:lstStyle/>
          <a:p>
            <a:pPr algn="ctr"/>
            <a:r>
              <a:rPr lang="cs-CZ" sz="1600" dirty="0"/>
              <a:t>poloměr</a:t>
            </a:r>
          </a:p>
        </p:txBody>
      </p:sp>
      <p:sp>
        <p:nvSpPr>
          <p:cNvPr id="13" name="TextovéPole 12"/>
          <p:cNvSpPr txBox="1"/>
          <p:nvPr/>
        </p:nvSpPr>
        <p:spPr>
          <a:xfrm>
            <a:off x="971600" y="2082334"/>
            <a:ext cx="1584176" cy="338554"/>
          </a:xfrm>
          <a:prstGeom prst="rect">
            <a:avLst/>
          </a:prstGeom>
          <a:noFill/>
        </p:spPr>
        <p:txBody>
          <a:bodyPr wrap="square" rtlCol="0">
            <a:spAutoFit/>
          </a:bodyPr>
          <a:lstStyle/>
          <a:p>
            <a:pPr algn="ctr"/>
            <a:r>
              <a:rPr lang="cs-CZ" sz="1600" dirty="0"/>
              <a:t>Vyšší viskozita</a:t>
            </a:r>
          </a:p>
        </p:txBody>
      </p:sp>
      <p:sp>
        <p:nvSpPr>
          <p:cNvPr id="14" name="Obdélník 13">
            <a:extLst>
              <a:ext uri="{FF2B5EF4-FFF2-40B4-BE49-F238E27FC236}">
                <a16:creationId xmlns:a16="http://schemas.microsoft.com/office/drawing/2014/main" id="{7DC06F9D-EFCB-47D0-90CD-D3F1B410423A}"/>
              </a:ext>
            </a:extLst>
          </p:cNvPr>
          <p:cNvSpPr/>
          <p:nvPr/>
        </p:nvSpPr>
        <p:spPr>
          <a:xfrm>
            <a:off x="148352" y="4907195"/>
            <a:ext cx="8847296" cy="1569660"/>
          </a:xfrm>
          <a:prstGeom prst="rect">
            <a:avLst/>
          </a:prstGeom>
        </p:spPr>
        <p:txBody>
          <a:bodyPr wrap="square">
            <a:spAutoFit/>
          </a:bodyPr>
          <a:lstStyle/>
          <a:p>
            <a:r>
              <a:rPr lang="cs-CZ" sz="2400" dirty="0"/>
              <a:t>Budete potřebovat vetší tlak, abyste udrželi daný průtok trubicí, když bude mít tekutina vysokou viskozitu </a:t>
            </a:r>
            <a:r>
              <a:rPr lang="cs-CZ" sz="2000" dirty="0"/>
              <a:t>(například krev s vysokým hematokritem, hustá krev - dehydratace) –</a:t>
            </a:r>
            <a:r>
              <a:rPr lang="cs-CZ" sz="2400" dirty="0"/>
              <a:t> Trubice má větší odpor pro vysoce viskózní kapalinu</a:t>
            </a:r>
          </a:p>
        </p:txBody>
      </p:sp>
    </p:spTree>
    <p:extLst>
      <p:ext uri="{BB962C8B-B14F-4D97-AF65-F5344CB8AC3E}">
        <p14:creationId xmlns:p14="http://schemas.microsoft.com/office/powerpoint/2010/main" val="1381426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323528" y="188640"/>
            <a:ext cx="7632848" cy="584775"/>
          </a:xfrm>
          <a:prstGeom prst="rect">
            <a:avLst/>
          </a:prstGeom>
          <a:noFill/>
        </p:spPr>
        <p:txBody>
          <a:bodyPr wrap="square" rtlCol="0">
            <a:spAutoFit/>
          </a:bodyPr>
          <a:lstStyle/>
          <a:p>
            <a:pPr algn="ctr"/>
            <a:r>
              <a:rPr lang="cs-CZ" sz="3200" b="1" dirty="0"/>
              <a:t>Odpor cévy: </a:t>
            </a:r>
            <a:r>
              <a:rPr lang="cs-CZ" sz="3200" b="1" dirty="0" err="1"/>
              <a:t>Poiseuillův-Hagenův</a:t>
            </a:r>
            <a:r>
              <a:rPr lang="cs-CZ" sz="3200" b="1" dirty="0"/>
              <a:t> zákon </a:t>
            </a:r>
          </a:p>
        </p:txBody>
      </p:sp>
      <p:sp>
        <p:nvSpPr>
          <p:cNvPr id="11" name="TextovéPole 10"/>
          <p:cNvSpPr txBox="1"/>
          <p:nvPr/>
        </p:nvSpPr>
        <p:spPr>
          <a:xfrm>
            <a:off x="289033" y="2019880"/>
            <a:ext cx="4968552" cy="1631216"/>
          </a:xfrm>
          <a:prstGeom prst="rect">
            <a:avLst/>
          </a:prstGeom>
          <a:noFill/>
        </p:spPr>
        <p:txBody>
          <a:bodyPr wrap="square" rtlCol="0">
            <a:spAutoFit/>
          </a:bodyPr>
          <a:lstStyle/>
          <a:p>
            <a:r>
              <a:rPr lang="cs-CZ" sz="2000" dirty="0"/>
              <a:t>r – poloměr cévy</a:t>
            </a:r>
          </a:p>
          <a:p>
            <a:r>
              <a:rPr lang="cs-CZ" sz="2000" dirty="0">
                <a:sym typeface="Symbol"/>
              </a:rPr>
              <a:t></a:t>
            </a:r>
            <a:r>
              <a:rPr lang="cs-CZ" sz="2000" dirty="0"/>
              <a:t> – viskozita</a:t>
            </a:r>
          </a:p>
          <a:p>
            <a:r>
              <a:rPr lang="cs-CZ" sz="2000" dirty="0"/>
              <a:t>L – délka cévy</a:t>
            </a:r>
          </a:p>
          <a:p>
            <a:r>
              <a:rPr lang="cs-CZ" sz="2000" dirty="0"/>
              <a:t>R – odpor (rezistence) cévy </a:t>
            </a:r>
            <a:endParaRPr lang="en-US" sz="2000" dirty="0"/>
          </a:p>
          <a:p>
            <a:r>
              <a:rPr lang="en-US" sz="2000" dirty="0"/>
              <a:t>[</a:t>
            </a:r>
            <a:r>
              <a:rPr lang="cs-CZ" sz="2000" dirty="0" err="1"/>
              <a:t>mmHg.s</a:t>
            </a:r>
            <a:r>
              <a:rPr lang="cs-CZ" sz="2000" dirty="0"/>
              <a:t>/l, </a:t>
            </a:r>
            <a:r>
              <a:rPr lang="cs-CZ" sz="2000" dirty="0" err="1"/>
              <a:t>kPa.min</a:t>
            </a:r>
            <a:r>
              <a:rPr lang="cs-CZ" sz="2000" dirty="0"/>
              <a:t>/l</a:t>
            </a:r>
            <a:r>
              <a:rPr lang="en-US" sz="2000" dirty="0"/>
              <a:t>]</a:t>
            </a:r>
            <a:endParaRPr lang="cs-CZ" sz="2000" dirty="0"/>
          </a:p>
        </p:txBody>
      </p:sp>
      <mc:AlternateContent xmlns:mc="http://schemas.openxmlformats.org/markup-compatibility/2006" xmlns:a14="http://schemas.microsoft.com/office/drawing/2010/main">
        <mc:Choice Requires="a14">
          <p:sp>
            <p:nvSpPr>
              <p:cNvPr id="12" name="Obdélník 11"/>
              <p:cNvSpPr/>
              <p:nvPr/>
            </p:nvSpPr>
            <p:spPr>
              <a:xfrm>
                <a:off x="4572000" y="2384627"/>
                <a:ext cx="2139560" cy="9017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800" b="1" i="1">
                          <a:latin typeface="Cambria Math"/>
                        </a:rPr>
                        <m:t>𝑹</m:t>
                      </m:r>
                      <m:r>
                        <a:rPr lang="cs-CZ" sz="2800" b="1" i="1">
                          <a:latin typeface="Cambria Math"/>
                        </a:rPr>
                        <m:t>=</m:t>
                      </m:r>
                      <m:f>
                        <m:fPr>
                          <m:ctrlPr>
                            <a:rPr lang="cs-CZ" sz="2800" b="1" i="1">
                              <a:latin typeface="Cambria Math" panose="02040503050406030204" pitchFamily="18" charset="0"/>
                            </a:rPr>
                          </m:ctrlPr>
                        </m:fPr>
                        <m:num>
                          <m:r>
                            <a:rPr lang="cs-CZ" sz="2800" b="1" i="1">
                              <a:latin typeface="Cambria Math"/>
                            </a:rPr>
                            <m:t>𝟖</m:t>
                          </m:r>
                          <m:r>
                            <a:rPr lang="cs-CZ" sz="2800" b="1" i="1">
                              <a:latin typeface="Cambria Math"/>
                            </a:rPr>
                            <m:t>∙</m:t>
                          </m:r>
                          <m:r>
                            <a:rPr lang="cs-CZ" sz="2800" b="1" i="1">
                              <a:latin typeface="Cambria Math"/>
                            </a:rPr>
                            <m:t>𝜼</m:t>
                          </m:r>
                          <m:r>
                            <a:rPr lang="cs-CZ" sz="2800" b="1" i="1">
                              <a:latin typeface="Cambria Math"/>
                            </a:rPr>
                            <m:t>∙</m:t>
                          </m:r>
                          <m:r>
                            <a:rPr lang="cs-CZ" sz="2800" b="1" i="1">
                              <a:latin typeface="Cambria Math"/>
                            </a:rPr>
                            <m:t>𝑳</m:t>
                          </m:r>
                        </m:num>
                        <m:den>
                          <m:r>
                            <a:rPr lang="cs-CZ" sz="2800" b="1" i="1">
                              <a:latin typeface="Cambria Math"/>
                            </a:rPr>
                            <m:t>𝝅</m:t>
                          </m:r>
                          <m:r>
                            <a:rPr lang="cs-CZ" sz="2800" b="1" i="1">
                              <a:latin typeface="Cambria Math"/>
                            </a:rPr>
                            <m:t>∙</m:t>
                          </m:r>
                          <m:sSup>
                            <m:sSupPr>
                              <m:ctrlPr>
                                <a:rPr lang="cs-CZ" sz="2800" b="1" i="1">
                                  <a:latin typeface="Cambria Math" panose="02040503050406030204" pitchFamily="18" charset="0"/>
                                </a:rPr>
                              </m:ctrlPr>
                            </m:sSupPr>
                            <m:e>
                              <m:r>
                                <a:rPr lang="cs-CZ" sz="2800" b="1" i="1">
                                  <a:latin typeface="Cambria Math"/>
                                </a:rPr>
                                <m:t>𝒓</m:t>
                              </m:r>
                            </m:e>
                            <m:sup>
                              <m:r>
                                <a:rPr lang="cs-CZ" sz="2800" b="1" i="1">
                                  <a:latin typeface="Cambria Math"/>
                                </a:rPr>
                                <m:t>𝟒</m:t>
                              </m:r>
                            </m:sup>
                          </m:sSup>
                        </m:den>
                      </m:f>
                    </m:oMath>
                  </m:oMathPara>
                </a14:m>
                <a:endParaRPr lang="cs-CZ" sz="2800" dirty="0"/>
              </a:p>
            </p:txBody>
          </p:sp>
        </mc:Choice>
        <mc:Fallback xmlns="">
          <p:sp>
            <p:nvSpPr>
              <p:cNvPr id="12" name="Obdélník 11"/>
              <p:cNvSpPr>
                <a:spLocks noRot="1" noChangeAspect="1" noMove="1" noResize="1" noEditPoints="1" noAdjustHandles="1" noChangeArrowheads="1" noChangeShapeType="1" noTextEdit="1"/>
              </p:cNvSpPr>
              <p:nvPr/>
            </p:nvSpPr>
            <p:spPr>
              <a:xfrm>
                <a:off x="4572000" y="2384627"/>
                <a:ext cx="2139560" cy="901722"/>
              </a:xfrm>
              <a:prstGeom prst="rect">
                <a:avLst/>
              </a:prstGeom>
              <a:blipFill>
                <a:blip r:embed="rId2"/>
                <a:stretch>
                  <a:fillRect/>
                </a:stretch>
              </a:blipFill>
            </p:spPr>
            <p:txBody>
              <a:bodyPr/>
              <a:lstStyle/>
              <a:p>
                <a:r>
                  <a:rPr lang="cs-CZ">
                    <a:noFill/>
                  </a:rPr>
                  <a:t> </a:t>
                </a:r>
              </a:p>
            </p:txBody>
          </p:sp>
        </mc:Fallback>
      </mc:AlternateContent>
      <p:sp>
        <p:nvSpPr>
          <p:cNvPr id="13" name="Obdélník 12"/>
          <p:cNvSpPr/>
          <p:nvPr/>
        </p:nvSpPr>
        <p:spPr>
          <a:xfrm>
            <a:off x="295900" y="3845273"/>
            <a:ext cx="8824019" cy="461665"/>
          </a:xfrm>
          <a:prstGeom prst="rect">
            <a:avLst/>
          </a:prstGeom>
        </p:spPr>
        <p:txBody>
          <a:bodyPr wrap="none">
            <a:spAutoFit/>
          </a:bodyPr>
          <a:lstStyle/>
          <a:p>
            <a:r>
              <a:rPr lang="cs-CZ" sz="2400" b="1" dirty="0"/>
              <a:t>Zmenšení poloměru pouze o 16% vede ke zdvojnásobení rezistence!</a:t>
            </a:r>
          </a:p>
        </p:txBody>
      </p:sp>
      <p:sp>
        <p:nvSpPr>
          <p:cNvPr id="14" name="Obdélník 13"/>
          <p:cNvSpPr/>
          <p:nvPr/>
        </p:nvSpPr>
        <p:spPr>
          <a:xfrm>
            <a:off x="289033" y="4379286"/>
            <a:ext cx="6011454" cy="461665"/>
          </a:xfrm>
          <a:prstGeom prst="rect">
            <a:avLst/>
          </a:prstGeom>
        </p:spPr>
        <p:txBody>
          <a:bodyPr wrap="none">
            <a:spAutoFit/>
          </a:bodyPr>
          <a:lstStyle/>
          <a:p>
            <a:r>
              <a:rPr lang="cs-CZ" sz="2400" dirty="0"/>
              <a:t>Zákon platí pouze pro </a:t>
            </a:r>
            <a:r>
              <a:rPr lang="cs-CZ" sz="2400" b="1" dirty="0"/>
              <a:t>laminární proudění krve</a:t>
            </a:r>
          </a:p>
        </p:txBody>
      </p:sp>
      <p:sp>
        <p:nvSpPr>
          <p:cNvPr id="15" name="Obdélník 14"/>
          <p:cNvSpPr/>
          <p:nvPr/>
        </p:nvSpPr>
        <p:spPr>
          <a:xfrm>
            <a:off x="323528" y="961621"/>
            <a:ext cx="11286152" cy="830997"/>
          </a:xfrm>
          <a:prstGeom prst="rect">
            <a:avLst/>
          </a:prstGeom>
        </p:spPr>
        <p:txBody>
          <a:bodyPr wrap="square">
            <a:spAutoFit/>
          </a:bodyPr>
          <a:lstStyle/>
          <a:p>
            <a:r>
              <a:rPr lang="cs-CZ" sz="2400" dirty="0"/>
              <a:t>Odpor cévy můžete popsat jako tlakový gradient nutný k tomu, </a:t>
            </a:r>
          </a:p>
          <a:p>
            <a:r>
              <a:rPr lang="cs-CZ" sz="2400" dirty="0"/>
              <a:t>aby cévou mohl protéct daný objem krve za určitou časovou jednotku. </a:t>
            </a:r>
          </a:p>
        </p:txBody>
      </p:sp>
      <p:sp>
        <p:nvSpPr>
          <p:cNvPr id="2" name="TextovéPole 1">
            <a:extLst>
              <a:ext uri="{FF2B5EF4-FFF2-40B4-BE49-F238E27FC236}">
                <a16:creationId xmlns:a16="http://schemas.microsoft.com/office/drawing/2014/main" id="{DB4DDB11-72DD-4D5F-936A-F36F6AAC41C4}"/>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
        <p:nvSpPr>
          <p:cNvPr id="20" name="Obdélník 19">
            <a:extLst>
              <a:ext uri="{FF2B5EF4-FFF2-40B4-BE49-F238E27FC236}">
                <a16:creationId xmlns:a16="http://schemas.microsoft.com/office/drawing/2014/main" id="{C9AA2F4A-4AA8-4F2F-95F8-FF6FB51740E2}"/>
              </a:ext>
            </a:extLst>
          </p:cNvPr>
          <p:cNvSpPr/>
          <p:nvPr/>
        </p:nvSpPr>
        <p:spPr>
          <a:xfrm>
            <a:off x="260418" y="5010723"/>
            <a:ext cx="7634206" cy="1569660"/>
          </a:xfrm>
          <a:prstGeom prst="rect">
            <a:avLst/>
          </a:prstGeom>
        </p:spPr>
        <p:txBody>
          <a:bodyPr wrap="none">
            <a:spAutoFit/>
          </a:bodyPr>
          <a:lstStyle/>
          <a:p>
            <a:r>
              <a:rPr lang="cs-CZ" sz="2400" dirty="0"/>
              <a:t>Všechny cévy mají nějaký svůj odpor, ale nejvíce s odporem </a:t>
            </a:r>
            <a:br>
              <a:rPr lang="cs-CZ" sz="2400" dirty="0"/>
            </a:br>
            <a:r>
              <a:rPr lang="cs-CZ" sz="2400" dirty="0"/>
              <a:t>hýbou </a:t>
            </a:r>
            <a:r>
              <a:rPr lang="cs-CZ" sz="2400" b="1" dirty="0"/>
              <a:t>malé arterie a arterioly (odporové cévy</a:t>
            </a:r>
            <a:r>
              <a:rPr lang="cs-CZ" sz="2400" dirty="0"/>
              <a:t>), </a:t>
            </a:r>
            <a:br>
              <a:rPr lang="cs-CZ" sz="2400" dirty="0"/>
            </a:br>
            <a:r>
              <a:rPr lang="cs-CZ" sz="2400" dirty="0"/>
              <a:t>protože se umí nejvíc stáhnout </a:t>
            </a:r>
            <a:br>
              <a:rPr lang="cs-CZ" sz="2400" dirty="0"/>
            </a:br>
            <a:r>
              <a:rPr lang="cs-CZ" sz="2400" dirty="0"/>
              <a:t>(mají větší podíl hladké svaloviny ve stěně)</a:t>
            </a:r>
          </a:p>
        </p:txBody>
      </p:sp>
    </p:spTree>
    <p:extLst>
      <p:ext uri="{BB962C8B-B14F-4D97-AF65-F5344CB8AC3E}">
        <p14:creationId xmlns:p14="http://schemas.microsoft.com/office/powerpoint/2010/main" val="72929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Arteriální oběh</a:t>
            </a:r>
          </a:p>
        </p:txBody>
      </p:sp>
      <p:pic>
        <p:nvPicPr>
          <p:cNvPr id="2050" name="Picture 2" descr="C:\Users\Johanka\Desktop\výuka\přednáška bakaláři\hotové přednášky\cévy oběh\depositphotos_107458840-stock-photo-gardener-watering-garden-from-ho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739" y="1955800"/>
            <a:ext cx="4413129" cy="2946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hanka\Desktop\výuka\přednáška bakaláři\hotové přednášky\cévy oběh\rav-m193-kohoutek-ze-zdi-na-jednu-vod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21850"/>
            <a:ext cx="1751261" cy="1607150"/>
          </a:xfrm>
          <a:prstGeom prst="rect">
            <a:avLst/>
          </a:prstGeom>
          <a:noFill/>
          <a:extLst>
            <a:ext uri="{909E8E84-426E-40DD-AFC4-6F175D3DCCD1}">
              <a14:hiddenFill xmlns:a14="http://schemas.microsoft.com/office/drawing/2010/main">
                <a:solidFill>
                  <a:srgbClr val="FFFFFF"/>
                </a:solidFill>
              </a14:hiddenFill>
            </a:ext>
          </a:extLst>
        </p:spPr>
      </p:pic>
      <p:sp>
        <p:nvSpPr>
          <p:cNvPr id="2" name="Volný tvar 1"/>
          <p:cNvSpPr/>
          <p:nvPr/>
        </p:nvSpPr>
        <p:spPr>
          <a:xfrm>
            <a:off x="2006930" y="3455721"/>
            <a:ext cx="2529444" cy="1393242"/>
          </a:xfrm>
          <a:custGeom>
            <a:avLst/>
            <a:gdLst>
              <a:gd name="connsiteX0" fmla="*/ 0 w 2529444"/>
              <a:gd name="connsiteY0" fmla="*/ 0 h 1393242"/>
              <a:gd name="connsiteX1" fmla="*/ 273132 w 2529444"/>
              <a:gd name="connsiteY1" fmla="*/ 902525 h 1393242"/>
              <a:gd name="connsiteX2" fmla="*/ 878774 w 2529444"/>
              <a:gd name="connsiteY2" fmla="*/ 1341912 h 1393242"/>
              <a:gd name="connsiteX3" fmla="*/ 1674421 w 2529444"/>
              <a:gd name="connsiteY3" fmla="*/ 1330036 h 1393242"/>
              <a:gd name="connsiteX4" fmla="*/ 2529444 w 2529444"/>
              <a:gd name="connsiteY4" fmla="*/ 855023 h 139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44" h="1393242">
                <a:moveTo>
                  <a:pt x="0" y="0"/>
                </a:moveTo>
                <a:cubicBezTo>
                  <a:pt x="63335" y="339436"/>
                  <a:pt x="126670" y="678873"/>
                  <a:pt x="273132" y="902525"/>
                </a:cubicBezTo>
                <a:cubicBezTo>
                  <a:pt x="419594" y="1126177"/>
                  <a:pt x="645226" y="1270660"/>
                  <a:pt x="878774" y="1341912"/>
                </a:cubicBezTo>
                <a:cubicBezTo>
                  <a:pt x="1112322" y="1413164"/>
                  <a:pt x="1399309" y="1411184"/>
                  <a:pt x="1674421" y="1330036"/>
                </a:cubicBezTo>
                <a:cubicBezTo>
                  <a:pt x="1949533" y="1248888"/>
                  <a:pt x="2390899" y="950026"/>
                  <a:pt x="2529444" y="855023"/>
                </a:cubicBezTo>
              </a:path>
            </a:pathLst>
          </a:cu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2052" name="Picture 4" descr="C:\Users\Johanka\Desktop\výuka\přednáška bakaláři\hotové přednášky\cévy oběh\plovouci-solarni-ostruvek-s-vodotryskem-esote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56" t="43909" r="13574" b="13366"/>
          <a:stretch/>
        </p:blipFill>
        <p:spPr bwMode="auto">
          <a:xfrm>
            <a:off x="2267744" y="1876635"/>
            <a:ext cx="1398581" cy="1147772"/>
          </a:xfrm>
          <a:prstGeom prst="rect">
            <a:avLst/>
          </a:prstGeom>
          <a:noFill/>
          <a:extLst>
            <a:ext uri="{909E8E84-426E-40DD-AFC4-6F175D3DCCD1}">
              <a14:hiddenFill xmlns:a14="http://schemas.microsoft.com/office/drawing/2010/main">
                <a:solidFill>
                  <a:srgbClr val="FFFFFF"/>
                </a:solidFill>
              </a14:hiddenFill>
            </a:ext>
          </a:extLst>
        </p:spPr>
      </p:pic>
      <p:sp>
        <p:nvSpPr>
          <p:cNvPr id="3" name="Volný tvar 2"/>
          <p:cNvSpPr/>
          <p:nvPr/>
        </p:nvSpPr>
        <p:spPr>
          <a:xfrm>
            <a:off x="2434442" y="3028207"/>
            <a:ext cx="522514" cy="1472540"/>
          </a:xfrm>
          <a:custGeom>
            <a:avLst/>
            <a:gdLst>
              <a:gd name="connsiteX0" fmla="*/ 0 w 522514"/>
              <a:gd name="connsiteY0" fmla="*/ 1472540 h 1472540"/>
              <a:gd name="connsiteX1" fmla="*/ 380010 w 522514"/>
              <a:gd name="connsiteY1" fmla="*/ 1056904 h 1472540"/>
              <a:gd name="connsiteX2" fmla="*/ 522514 w 522514"/>
              <a:gd name="connsiteY2" fmla="*/ 0 h 1472540"/>
            </a:gdLst>
            <a:ahLst/>
            <a:cxnLst>
              <a:cxn ang="0">
                <a:pos x="connsiteX0" y="connsiteY0"/>
              </a:cxn>
              <a:cxn ang="0">
                <a:pos x="connsiteX1" y="connsiteY1"/>
              </a:cxn>
              <a:cxn ang="0">
                <a:pos x="connsiteX2" y="connsiteY2"/>
              </a:cxn>
            </a:cxnLst>
            <a:rect l="l" t="t" r="r" b="b"/>
            <a:pathLst>
              <a:path w="522514" h="1472540">
                <a:moveTo>
                  <a:pt x="0" y="1472540"/>
                </a:moveTo>
                <a:cubicBezTo>
                  <a:pt x="146462" y="1387433"/>
                  <a:pt x="292924" y="1302327"/>
                  <a:pt x="380010" y="1056904"/>
                </a:cubicBezTo>
                <a:cubicBezTo>
                  <a:pt x="467096" y="811481"/>
                  <a:pt x="522514" y="0"/>
                  <a:pt x="522514"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a:off x="755576" y="980728"/>
            <a:ext cx="1800200" cy="646331"/>
          </a:xfrm>
          <a:prstGeom prst="rect">
            <a:avLst/>
          </a:prstGeom>
          <a:noFill/>
        </p:spPr>
        <p:txBody>
          <a:bodyPr wrap="square" rtlCol="0">
            <a:spAutoFit/>
          </a:bodyPr>
          <a:lstStyle/>
          <a:p>
            <a:r>
              <a:rPr lang="cs-CZ" b="1" dirty="0"/>
              <a:t>Srdce</a:t>
            </a:r>
          </a:p>
          <a:p>
            <a:r>
              <a:rPr lang="cs-CZ" dirty="0"/>
              <a:t>Systolický výdej</a:t>
            </a:r>
          </a:p>
        </p:txBody>
      </p:sp>
      <p:sp>
        <p:nvSpPr>
          <p:cNvPr id="10" name="TextovéPole 9"/>
          <p:cNvSpPr txBox="1"/>
          <p:nvPr/>
        </p:nvSpPr>
        <p:spPr>
          <a:xfrm>
            <a:off x="2956956" y="3212976"/>
            <a:ext cx="1008112" cy="1200329"/>
          </a:xfrm>
          <a:prstGeom prst="rect">
            <a:avLst/>
          </a:prstGeom>
          <a:noFill/>
        </p:spPr>
        <p:txBody>
          <a:bodyPr wrap="square" rtlCol="0">
            <a:spAutoFit/>
          </a:bodyPr>
          <a:lstStyle/>
          <a:p>
            <a:r>
              <a:rPr lang="cs-CZ" b="1" dirty="0"/>
              <a:t>Karotidy</a:t>
            </a:r>
          </a:p>
          <a:p>
            <a:r>
              <a:rPr lang="cs-CZ" dirty="0" err="1"/>
              <a:t>perfuzní</a:t>
            </a:r>
            <a:r>
              <a:rPr lang="cs-CZ" dirty="0"/>
              <a:t> tlak v mozku</a:t>
            </a:r>
          </a:p>
        </p:txBody>
      </p:sp>
      <p:sp>
        <p:nvSpPr>
          <p:cNvPr id="11" name="TextovéPole 10"/>
          <p:cNvSpPr txBox="1"/>
          <p:nvPr/>
        </p:nvSpPr>
        <p:spPr>
          <a:xfrm>
            <a:off x="2218356" y="4865702"/>
            <a:ext cx="1705708" cy="646331"/>
          </a:xfrm>
          <a:prstGeom prst="rect">
            <a:avLst/>
          </a:prstGeom>
          <a:noFill/>
        </p:spPr>
        <p:txBody>
          <a:bodyPr wrap="square" rtlCol="0">
            <a:spAutoFit/>
          </a:bodyPr>
          <a:lstStyle/>
          <a:p>
            <a:r>
              <a:rPr lang="cs-CZ" b="1" dirty="0"/>
              <a:t>Arterie, </a:t>
            </a:r>
            <a:r>
              <a:rPr lang="cs-CZ" dirty="0"/>
              <a:t>arteriální tlak</a:t>
            </a:r>
          </a:p>
        </p:txBody>
      </p:sp>
      <p:sp>
        <p:nvSpPr>
          <p:cNvPr id="13" name="TextovéPole 12"/>
          <p:cNvSpPr txBox="1"/>
          <p:nvPr/>
        </p:nvSpPr>
        <p:spPr>
          <a:xfrm>
            <a:off x="5904449" y="3429000"/>
            <a:ext cx="1705708" cy="923330"/>
          </a:xfrm>
          <a:prstGeom prst="rect">
            <a:avLst/>
          </a:prstGeom>
          <a:noFill/>
        </p:spPr>
        <p:txBody>
          <a:bodyPr wrap="square" rtlCol="0">
            <a:spAutoFit/>
          </a:bodyPr>
          <a:lstStyle/>
          <a:p>
            <a:r>
              <a:rPr lang="cs-CZ" b="1" dirty="0"/>
              <a:t>Odporové cévy</a:t>
            </a:r>
            <a:r>
              <a:rPr lang="cs-CZ" dirty="0"/>
              <a:t>,</a:t>
            </a:r>
            <a:br>
              <a:rPr lang="cs-CZ" dirty="0"/>
            </a:br>
            <a:r>
              <a:rPr lang="cs-CZ" dirty="0"/>
              <a:t>Celkový periferní odpor</a:t>
            </a:r>
          </a:p>
        </p:txBody>
      </p:sp>
      <mc:AlternateContent xmlns:mc="http://schemas.openxmlformats.org/markup-compatibility/2006" xmlns:a14="http://schemas.microsoft.com/office/drawing/2010/main">
        <mc:Choice Requires="a14">
          <p:sp>
            <p:nvSpPr>
              <p:cNvPr id="14" name="TextovéPole 13"/>
              <p:cNvSpPr txBox="1"/>
              <p:nvPr/>
            </p:nvSpPr>
            <p:spPr>
              <a:xfrm>
                <a:off x="1643014" y="5981218"/>
                <a:ext cx="342292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000" b="1" i="1" smtClean="0">
                          <a:latin typeface="Cambria Math"/>
                        </a:rPr>
                        <m:t>𝑴𝑨𝑷</m:t>
                      </m:r>
                      <m:r>
                        <a:rPr lang="cs-CZ" sz="2000" b="1" i="1" smtClean="0">
                          <a:latin typeface="Cambria Math"/>
                        </a:rPr>
                        <m:t>=</m:t>
                      </m:r>
                      <m:r>
                        <a:rPr lang="cs-CZ" sz="2000" b="1" i="1" smtClean="0">
                          <a:latin typeface="Cambria Math"/>
                        </a:rPr>
                        <m:t>𝑪𝑶</m:t>
                      </m:r>
                      <m:r>
                        <a:rPr lang="cs-CZ" sz="2000" b="1" i="1" smtClean="0">
                          <a:latin typeface="Cambria Math"/>
                          <a:ea typeface="Cambria Math"/>
                        </a:rPr>
                        <m:t>∙</m:t>
                      </m:r>
                      <m:r>
                        <a:rPr lang="cs-CZ" sz="2000" b="1" i="1" smtClean="0">
                          <a:latin typeface="Cambria Math"/>
                          <a:ea typeface="Cambria Math"/>
                        </a:rPr>
                        <m:t>𝑹</m:t>
                      </m:r>
                      <m:r>
                        <a:rPr lang="cs-CZ" sz="2000" b="1" i="1" smtClean="0">
                          <a:latin typeface="Cambria Math"/>
                          <a:ea typeface="Cambria Math"/>
                        </a:rPr>
                        <m:t>=</m:t>
                      </m:r>
                      <m:r>
                        <a:rPr lang="cs-CZ" sz="2000" b="1" i="1" smtClean="0">
                          <a:latin typeface="Cambria Math"/>
                          <a:ea typeface="Cambria Math"/>
                        </a:rPr>
                        <m:t>𝑺𝑽</m:t>
                      </m:r>
                      <m:r>
                        <a:rPr lang="cs-CZ" sz="2000" b="1" i="1" smtClean="0">
                          <a:latin typeface="Cambria Math"/>
                          <a:ea typeface="Cambria Math"/>
                        </a:rPr>
                        <m:t>∙</m:t>
                      </m:r>
                      <m:r>
                        <a:rPr lang="cs-CZ" sz="2000" b="1" i="1" smtClean="0">
                          <a:latin typeface="Cambria Math"/>
                          <a:ea typeface="Cambria Math"/>
                        </a:rPr>
                        <m:t>𝑯𝑹</m:t>
                      </m:r>
                      <m:r>
                        <a:rPr lang="cs-CZ" sz="2000" b="1" i="1" smtClean="0">
                          <a:latin typeface="Cambria Math"/>
                          <a:ea typeface="Cambria Math"/>
                        </a:rPr>
                        <m:t>∙</m:t>
                      </m:r>
                      <m:r>
                        <a:rPr lang="cs-CZ" sz="2000" b="1" i="1" smtClean="0">
                          <a:latin typeface="Cambria Math"/>
                          <a:ea typeface="Cambria Math"/>
                        </a:rPr>
                        <m:t>𝑹</m:t>
                      </m:r>
                    </m:oMath>
                  </m:oMathPara>
                </a14:m>
                <a:endParaRPr lang="cs-CZ" sz="2000" b="1" dirty="0"/>
              </a:p>
            </p:txBody>
          </p:sp>
        </mc:Choice>
        <mc:Fallback xmlns="">
          <p:sp>
            <p:nvSpPr>
              <p:cNvPr id="14" name="TextovéPole 13"/>
              <p:cNvSpPr txBox="1">
                <a:spLocks noRot="1" noChangeAspect="1" noMove="1" noResize="1" noEditPoints="1" noAdjustHandles="1" noChangeArrowheads="1" noChangeShapeType="1" noTextEdit="1"/>
              </p:cNvSpPr>
              <p:nvPr/>
            </p:nvSpPr>
            <p:spPr>
              <a:xfrm>
                <a:off x="1643014" y="5981218"/>
                <a:ext cx="3422925" cy="400110"/>
              </a:xfrm>
              <a:prstGeom prst="rect">
                <a:avLst/>
              </a:prstGeom>
              <a:blipFill rotWithShape="1">
                <a:blip r:embed="rId5"/>
                <a:stretch>
                  <a:fillRect/>
                </a:stretch>
              </a:blipFill>
            </p:spPr>
            <p:txBody>
              <a:bodyPr/>
              <a:lstStyle/>
              <a:p>
                <a:r>
                  <a:rPr lang="cs-CZ">
                    <a:noFill/>
                  </a:rPr>
                  <a:t> </a:t>
                </a:r>
              </a:p>
            </p:txBody>
          </p:sp>
        </mc:Fallback>
      </mc:AlternateContent>
      <p:sp>
        <p:nvSpPr>
          <p:cNvPr id="15" name="TextovéPole 14"/>
          <p:cNvSpPr txBox="1"/>
          <p:nvPr/>
        </p:nvSpPr>
        <p:spPr>
          <a:xfrm>
            <a:off x="1074612" y="6389314"/>
            <a:ext cx="4001444" cy="369332"/>
          </a:xfrm>
          <a:prstGeom prst="rect">
            <a:avLst/>
          </a:prstGeom>
          <a:noFill/>
        </p:spPr>
        <p:txBody>
          <a:bodyPr wrap="square" rtlCol="0">
            <a:spAutoFit/>
          </a:bodyPr>
          <a:lstStyle/>
          <a:p>
            <a:r>
              <a:rPr lang="cs-CZ" b="1" dirty="0"/>
              <a:t>Tlak v hadici = kohoutek * prst na hadici</a:t>
            </a:r>
            <a:endParaRPr lang="cs-CZ" dirty="0"/>
          </a:p>
        </p:txBody>
      </p:sp>
    </p:spTree>
    <p:extLst>
      <p:ext uri="{BB962C8B-B14F-4D97-AF65-F5344CB8AC3E}">
        <p14:creationId xmlns:p14="http://schemas.microsoft.com/office/powerpoint/2010/main" val="274742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Arteriální krevní tlak – změny TK</a:t>
            </a:r>
          </a:p>
        </p:txBody>
      </p:sp>
      <p:sp>
        <p:nvSpPr>
          <p:cNvPr id="13" name="TextovéPole 12"/>
          <p:cNvSpPr txBox="1"/>
          <p:nvPr/>
        </p:nvSpPr>
        <p:spPr>
          <a:xfrm>
            <a:off x="323528" y="908720"/>
            <a:ext cx="8424936" cy="1015663"/>
          </a:xfrm>
          <a:prstGeom prst="rect">
            <a:avLst/>
          </a:prstGeom>
          <a:noFill/>
        </p:spPr>
        <p:txBody>
          <a:bodyPr wrap="square" rtlCol="0">
            <a:spAutoFit/>
          </a:bodyPr>
          <a:lstStyle/>
          <a:p>
            <a:r>
              <a:rPr lang="cs-CZ" sz="2000" b="1" dirty="0"/>
              <a:t>Vazokonstrikce</a:t>
            </a:r>
            <a:r>
              <a:rPr lang="cs-CZ" sz="2000" dirty="0"/>
              <a:t> – zvýšení cévního odporu </a:t>
            </a:r>
            <a:r>
              <a:rPr lang="cs-CZ" sz="2000" dirty="0">
                <a:sym typeface="Symbol"/>
              </a:rPr>
              <a:t> TK před zúžením, TK za zúžením</a:t>
            </a:r>
            <a:endParaRPr lang="cs-CZ" sz="2000" dirty="0"/>
          </a:p>
          <a:p>
            <a:r>
              <a:rPr lang="cs-CZ" sz="2000" b="1" dirty="0"/>
              <a:t>Vazodilatace</a:t>
            </a:r>
            <a:r>
              <a:rPr lang="cs-CZ" sz="2000" dirty="0"/>
              <a:t> – snížení cévního odporu</a:t>
            </a:r>
            <a:r>
              <a:rPr lang="cs-CZ" sz="2000" dirty="0">
                <a:sym typeface="Symbol"/>
              </a:rPr>
              <a:t>   TK před dilatovanou cévou,  TK za</a:t>
            </a:r>
            <a:endParaRPr lang="cs-CZ" sz="2000" dirty="0"/>
          </a:p>
          <a:p>
            <a:endParaRPr lang="cs-CZ" sz="2000" dirty="0"/>
          </a:p>
        </p:txBody>
      </p:sp>
      <p:pic>
        <p:nvPicPr>
          <p:cNvPr id="13314" name="Picture 2" descr="C:\Users\user\Desktop\výuka\učení fyziologie\Boron - Medical Physiology\Pages\Images\IV. The Cardiovascular System\Chap 18_Arteries and Veins\S23283-018-f005.jpg"/>
          <p:cNvPicPr>
            <a:picLocks noChangeAspect="1" noChangeArrowheads="1"/>
          </p:cNvPicPr>
          <p:nvPr/>
        </p:nvPicPr>
        <p:blipFill rotWithShape="1">
          <a:blip r:embed="rId2">
            <a:extLst>
              <a:ext uri="{28A0092B-C50C-407E-A947-70E740481C1C}">
                <a14:useLocalDpi xmlns:a14="http://schemas.microsoft.com/office/drawing/2010/main" val="0"/>
              </a:ext>
            </a:extLst>
          </a:blip>
          <a:srcRect l="16798" r="16798" b="4290"/>
          <a:stretch/>
        </p:blipFill>
        <p:spPr bwMode="auto">
          <a:xfrm>
            <a:off x="4165344" y="1628800"/>
            <a:ext cx="4655128" cy="463112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114800" y="2974769"/>
            <a:ext cx="184731" cy="369332"/>
          </a:xfrm>
          <a:prstGeom prst="rect">
            <a:avLst/>
          </a:prstGeom>
          <a:noFill/>
        </p:spPr>
        <p:txBody>
          <a:bodyPr wrap="none" rtlCol="0">
            <a:spAutoFit/>
          </a:bodyPr>
          <a:lstStyle/>
          <a:p>
            <a:endParaRPr lang="cs-CZ" dirty="0"/>
          </a:p>
        </p:txBody>
      </p:sp>
      <p:sp>
        <p:nvSpPr>
          <p:cNvPr id="6" name="Obdélník 5"/>
          <p:cNvSpPr/>
          <p:nvPr/>
        </p:nvSpPr>
        <p:spPr>
          <a:xfrm>
            <a:off x="107777" y="2513104"/>
            <a:ext cx="4191754" cy="1323439"/>
          </a:xfrm>
          <a:prstGeom prst="rect">
            <a:avLst/>
          </a:prstGeom>
        </p:spPr>
        <p:txBody>
          <a:bodyPr wrap="square">
            <a:spAutoFit/>
          </a:bodyPr>
          <a:lstStyle/>
          <a:p>
            <a:r>
              <a:rPr lang="cs-CZ" sz="2000" b="1" dirty="0"/>
              <a:t>Vazokonstrikce celého odporového řečiště (arteriol) vede ke</a:t>
            </a:r>
          </a:p>
          <a:p>
            <a:pPr marL="285750" indent="-285750">
              <a:buFont typeface="Arial" panose="020B0604020202020204" pitchFamily="34" charset="0"/>
              <a:buChar char="•"/>
            </a:pPr>
            <a:r>
              <a:rPr lang="cs-CZ" sz="2000" b="1" dirty="0"/>
              <a:t>zvýšení arteriálního TK </a:t>
            </a:r>
          </a:p>
          <a:p>
            <a:pPr marL="285750" indent="-285750">
              <a:buFont typeface="Arial" panose="020B0604020202020204" pitchFamily="34" charset="0"/>
              <a:buChar char="•"/>
            </a:pPr>
            <a:r>
              <a:rPr lang="cs-CZ" sz="2000" b="1" dirty="0"/>
              <a:t>a snížení kapilárního a žilního TK</a:t>
            </a:r>
            <a:endParaRPr lang="cs-CZ" sz="2000" dirty="0"/>
          </a:p>
        </p:txBody>
      </p:sp>
      <p:sp>
        <p:nvSpPr>
          <p:cNvPr id="3" name="Obdélník 2">
            <a:extLst>
              <a:ext uri="{FF2B5EF4-FFF2-40B4-BE49-F238E27FC236}">
                <a16:creationId xmlns:a16="http://schemas.microsoft.com/office/drawing/2014/main" id="{918DFA63-C35F-481B-A5D5-9A2A3AEE4AE9}"/>
              </a:ext>
            </a:extLst>
          </p:cNvPr>
          <p:cNvSpPr/>
          <p:nvPr/>
        </p:nvSpPr>
        <p:spPr>
          <a:xfrm>
            <a:off x="6463469" y="1659615"/>
            <a:ext cx="432048" cy="3713601"/>
          </a:xfrm>
          <a:prstGeom prst="rect">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Volný tvar 6"/>
          <p:cNvSpPr/>
          <p:nvPr/>
        </p:nvSpPr>
        <p:spPr>
          <a:xfrm>
            <a:off x="5205046" y="2240621"/>
            <a:ext cx="3441561" cy="2954377"/>
          </a:xfrm>
          <a:custGeom>
            <a:avLst/>
            <a:gdLst>
              <a:gd name="connsiteX0" fmla="*/ 0 w 3441561"/>
              <a:gd name="connsiteY0" fmla="*/ 161 h 2954377"/>
              <a:gd name="connsiteX1" fmla="*/ 261257 w 3441561"/>
              <a:gd name="connsiteY1" fmla="*/ 10210 h 2954377"/>
              <a:gd name="connsiteX2" fmla="*/ 572756 w 3441561"/>
              <a:gd name="connsiteY2" fmla="*/ 65476 h 2954377"/>
              <a:gd name="connsiteX3" fmla="*/ 924449 w 3441561"/>
              <a:gd name="connsiteY3" fmla="*/ 211177 h 2954377"/>
              <a:gd name="connsiteX4" fmla="*/ 1205802 w 3441561"/>
              <a:gd name="connsiteY4" fmla="*/ 417168 h 2954377"/>
              <a:gd name="connsiteX5" fmla="*/ 1386673 w 3441561"/>
              <a:gd name="connsiteY5" fmla="*/ 653304 h 2954377"/>
              <a:gd name="connsiteX6" fmla="*/ 1477108 w 3441561"/>
              <a:gd name="connsiteY6" fmla="*/ 1075335 h 2954377"/>
              <a:gd name="connsiteX7" fmla="*/ 1497205 w 3441561"/>
              <a:gd name="connsiteY7" fmla="*/ 1537559 h 2954377"/>
              <a:gd name="connsiteX8" fmla="*/ 1592664 w 3441561"/>
              <a:gd name="connsiteY8" fmla="*/ 1869155 h 2954377"/>
              <a:gd name="connsiteX9" fmla="*/ 1763486 w 3441561"/>
              <a:gd name="connsiteY9" fmla="*/ 2240944 h 2954377"/>
              <a:gd name="connsiteX10" fmla="*/ 2200589 w 3441561"/>
              <a:gd name="connsiteY10" fmla="*/ 2622781 h 2954377"/>
              <a:gd name="connsiteX11" fmla="*/ 2873829 w 3441561"/>
              <a:gd name="connsiteY11" fmla="*/ 2863942 h 2954377"/>
              <a:gd name="connsiteX12" fmla="*/ 3441561 w 3441561"/>
              <a:gd name="connsiteY12" fmla="*/ 2954377 h 295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1561" h="2954377">
                <a:moveTo>
                  <a:pt x="0" y="161"/>
                </a:moveTo>
                <a:cubicBezTo>
                  <a:pt x="82899" y="-258"/>
                  <a:pt x="165798" y="-676"/>
                  <a:pt x="261257" y="10210"/>
                </a:cubicBezTo>
                <a:cubicBezTo>
                  <a:pt x="356716" y="21096"/>
                  <a:pt x="462224" y="31981"/>
                  <a:pt x="572756" y="65476"/>
                </a:cubicBezTo>
                <a:cubicBezTo>
                  <a:pt x="683288" y="98971"/>
                  <a:pt x="818941" y="152562"/>
                  <a:pt x="924449" y="211177"/>
                </a:cubicBezTo>
                <a:cubicBezTo>
                  <a:pt x="1029957" y="269792"/>
                  <a:pt x="1128765" y="343480"/>
                  <a:pt x="1205802" y="417168"/>
                </a:cubicBezTo>
                <a:cubicBezTo>
                  <a:pt x="1282839" y="490856"/>
                  <a:pt x="1341455" y="543610"/>
                  <a:pt x="1386673" y="653304"/>
                </a:cubicBezTo>
                <a:cubicBezTo>
                  <a:pt x="1431891" y="762998"/>
                  <a:pt x="1458686" y="927959"/>
                  <a:pt x="1477108" y="1075335"/>
                </a:cubicBezTo>
                <a:cubicBezTo>
                  <a:pt x="1495530" y="1222711"/>
                  <a:pt x="1477946" y="1405256"/>
                  <a:pt x="1497205" y="1537559"/>
                </a:cubicBezTo>
                <a:cubicBezTo>
                  <a:pt x="1516464" y="1669862"/>
                  <a:pt x="1548284" y="1751924"/>
                  <a:pt x="1592664" y="1869155"/>
                </a:cubicBezTo>
                <a:cubicBezTo>
                  <a:pt x="1637044" y="1986386"/>
                  <a:pt x="1662165" y="2115340"/>
                  <a:pt x="1763486" y="2240944"/>
                </a:cubicBezTo>
                <a:cubicBezTo>
                  <a:pt x="1864807" y="2366548"/>
                  <a:pt x="2015532" y="2518948"/>
                  <a:pt x="2200589" y="2622781"/>
                </a:cubicBezTo>
                <a:cubicBezTo>
                  <a:pt x="2385646" y="2726614"/>
                  <a:pt x="2667000" y="2808676"/>
                  <a:pt x="2873829" y="2863942"/>
                </a:cubicBezTo>
                <a:cubicBezTo>
                  <a:pt x="3080658" y="2919208"/>
                  <a:pt x="3356988" y="2945166"/>
                  <a:pt x="3441561" y="295437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7"/>
          <p:cNvSpPr/>
          <p:nvPr/>
        </p:nvSpPr>
        <p:spPr>
          <a:xfrm>
            <a:off x="5230167" y="2225710"/>
            <a:ext cx="3421464" cy="2969288"/>
          </a:xfrm>
          <a:custGeom>
            <a:avLst/>
            <a:gdLst>
              <a:gd name="connsiteX0" fmla="*/ 0 w 3421464"/>
              <a:gd name="connsiteY0" fmla="*/ 0 h 2969288"/>
              <a:gd name="connsiteX1" fmla="*/ 411982 w 3421464"/>
              <a:gd name="connsiteY1" fmla="*/ 25121 h 2969288"/>
              <a:gd name="connsiteX2" fmla="*/ 909376 w 3421464"/>
              <a:gd name="connsiteY2" fmla="*/ 65314 h 2969288"/>
              <a:gd name="connsiteX3" fmla="*/ 1210826 w 3421464"/>
              <a:gd name="connsiteY3" fmla="*/ 226088 h 2969288"/>
              <a:gd name="connsiteX4" fmla="*/ 1371600 w 3421464"/>
              <a:gd name="connsiteY4" fmla="*/ 542611 h 2969288"/>
              <a:gd name="connsiteX5" fmla="*/ 1426866 w 3421464"/>
              <a:gd name="connsiteY5" fmla="*/ 1115367 h 2969288"/>
              <a:gd name="connsiteX6" fmla="*/ 1446963 w 3421464"/>
              <a:gd name="connsiteY6" fmla="*/ 1939332 h 2969288"/>
              <a:gd name="connsiteX7" fmla="*/ 1567543 w 3421464"/>
              <a:gd name="connsiteY7" fmla="*/ 2436725 h 2969288"/>
              <a:gd name="connsiteX8" fmla="*/ 1838848 w 3421464"/>
              <a:gd name="connsiteY8" fmla="*/ 2677886 h 2969288"/>
              <a:gd name="connsiteX9" fmla="*/ 2336242 w 3421464"/>
              <a:gd name="connsiteY9" fmla="*/ 2848708 h 2969288"/>
              <a:gd name="connsiteX10" fmla="*/ 2908998 w 3421464"/>
              <a:gd name="connsiteY10" fmla="*/ 2934119 h 2969288"/>
              <a:gd name="connsiteX11" fmla="*/ 3421464 w 3421464"/>
              <a:gd name="connsiteY11" fmla="*/ 2969288 h 296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464" h="2969288">
                <a:moveTo>
                  <a:pt x="0" y="0"/>
                </a:moveTo>
                <a:lnTo>
                  <a:pt x="411982" y="25121"/>
                </a:lnTo>
                <a:cubicBezTo>
                  <a:pt x="563545" y="36007"/>
                  <a:pt x="776235" y="31820"/>
                  <a:pt x="909376" y="65314"/>
                </a:cubicBezTo>
                <a:cubicBezTo>
                  <a:pt x="1042517" y="98808"/>
                  <a:pt x="1133789" y="146539"/>
                  <a:pt x="1210826" y="226088"/>
                </a:cubicBezTo>
                <a:cubicBezTo>
                  <a:pt x="1287863" y="305637"/>
                  <a:pt x="1335593" y="394398"/>
                  <a:pt x="1371600" y="542611"/>
                </a:cubicBezTo>
                <a:cubicBezTo>
                  <a:pt x="1407607" y="690824"/>
                  <a:pt x="1414306" y="882580"/>
                  <a:pt x="1426866" y="1115367"/>
                </a:cubicBezTo>
                <a:cubicBezTo>
                  <a:pt x="1439426" y="1348154"/>
                  <a:pt x="1423517" y="1719106"/>
                  <a:pt x="1446963" y="1939332"/>
                </a:cubicBezTo>
                <a:cubicBezTo>
                  <a:pt x="1470409" y="2159558"/>
                  <a:pt x="1502229" y="2313633"/>
                  <a:pt x="1567543" y="2436725"/>
                </a:cubicBezTo>
                <a:cubicBezTo>
                  <a:pt x="1632857" y="2559817"/>
                  <a:pt x="1710732" y="2609222"/>
                  <a:pt x="1838848" y="2677886"/>
                </a:cubicBezTo>
                <a:cubicBezTo>
                  <a:pt x="1966964" y="2746550"/>
                  <a:pt x="2157884" y="2806003"/>
                  <a:pt x="2336242" y="2848708"/>
                </a:cubicBezTo>
                <a:cubicBezTo>
                  <a:pt x="2514600" y="2891414"/>
                  <a:pt x="2728128" y="2914022"/>
                  <a:pt x="2908998" y="2934119"/>
                </a:cubicBezTo>
                <a:cubicBezTo>
                  <a:pt x="3089868" y="2954216"/>
                  <a:pt x="3339403" y="2963427"/>
                  <a:pt x="3421464" y="29692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Volný tvar 8"/>
          <p:cNvSpPr/>
          <p:nvPr/>
        </p:nvSpPr>
        <p:spPr>
          <a:xfrm>
            <a:off x="5184949" y="2255855"/>
            <a:ext cx="3471706" cy="2939143"/>
          </a:xfrm>
          <a:custGeom>
            <a:avLst/>
            <a:gdLst>
              <a:gd name="connsiteX0" fmla="*/ 0 w 3471706"/>
              <a:gd name="connsiteY0" fmla="*/ 0 h 2939143"/>
              <a:gd name="connsiteX1" fmla="*/ 351693 w 3471706"/>
              <a:gd name="connsiteY1" fmla="*/ 35169 h 2939143"/>
              <a:gd name="connsiteX2" fmla="*/ 668216 w 3471706"/>
              <a:gd name="connsiteY2" fmla="*/ 150725 h 2939143"/>
              <a:gd name="connsiteX3" fmla="*/ 1080198 w 3471706"/>
              <a:gd name="connsiteY3" fmla="*/ 492369 h 2939143"/>
              <a:gd name="connsiteX4" fmla="*/ 1457011 w 3471706"/>
              <a:gd name="connsiteY4" fmla="*/ 1009859 h 2939143"/>
              <a:gd name="connsiteX5" fmla="*/ 1763486 w 3471706"/>
              <a:gd name="connsiteY5" fmla="*/ 1592664 h 2939143"/>
              <a:gd name="connsiteX6" fmla="*/ 2064937 w 3471706"/>
              <a:gd name="connsiteY6" fmla="*/ 2140299 h 2939143"/>
              <a:gd name="connsiteX7" fmla="*/ 2436726 w 3471706"/>
              <a:gd name="connsiteY7" fmla="*/ 2527160 h 2939143"/>
              <a:gd name="connsiteX8" fmla="*/ 3024554 w 3471706"/>
              <a:gd name="connsiteY8" fmla="*/ 2798466 h 2939143"/>
              <a:gd name="connsiteX9" fmla="*/ 3471706 w 3471706"/>
              <a:gd name="connsiteY9" fmla="*/ 2939143 h 293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1706" h="2939143">
                <a:moveTo>
                  <a:pt x="0" y="0"/>
                </a:moveTo>
                <a:cubicBezTo>
                  <a:pt x="120162" y="5024"/>
                  <a:pt x="240324" y="10048"/>
                  <a:pt x="351693" y="35169"/>
                </a:cubicBezTo>
                <a:cubicBezTo>
                  <a:pt x="463062" y="60290"/>
                  <a:pt x="546798" y="74525"/>
                  <a:pt x="668216" y="150725"/>
                </a:cubicBezTo>
                <a:cubicBezTo>
                  <a:pt x="789634" y="226925"/>
                  <a:pt x="948732" y="349180"/>
                  <a:pt x="1080198" y="492369"/>
                </a:cubicBezTo>
                <a:cubicBezTo>
                  <a:pt x="1211664" y="635558"/>
                  <a:pt x="1343130" y="826476"/>
                  <a:pt x="1457011" y="1009859"/>
                </a:cubicBezTo>
                <a:cubicBezTo>
                  <a:pt x="1570892" y="1193242"/>
                  <a:pt x="1662165" y="1404257"/>
                  <a:pt x="1763486" y="1592664"/>
                </a:cubicBezTo>
                <a:cubicBezTo>
                  <a:pt x="1864807" y="1781071"/>
                  <a:pt x="1952730" y="1984550"/>
                  <a:pt x="2064937" y="2140299"/>
                </a:cubicBezTo>
                <a:cubicBezTo>
                  <a:pt x="2177144" y="2296048"/>
                  <a:pt x="2276790" y="2417466"/>
                  <a:pt x="2436726" y="2527160"/>
                </a:cubicBezTo>
                <a:cubicBezTo>
                  <a:pt x="2596662" y="2636855"/>
                  <a:pt x="2852057" y="2729802"/>
                  <a:pt x="3024554" y="2798466"/>
                </a:cubicBezTo>
                <a:cubicBezTo>
                  <a:pt x="3197051" y="2867130"/>
                  <a:pt x="3412253" y="2927420"/>
                  <a:pt x="3471706" y="2939143"/>
                </a:cubicBezTo>
              </a:path>
            </a:pathLst>
          </a:custGeom>
          <a:noFill/>
          <a:ln w="571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Obdélník 9"/>
          <p:cNvSpPr/>
          <p:nvPr/>
        </p:nvSpPr>
        <p:spPr>
          <a:xfrm>
            <a:off x="260177" y="4625841"/>
            <a:ext cx="4191754" cy="707886"/>
          </a:xfrm>
          <a:prstGeom prst="rect">
            <a:avLst/>
          </a:prstGeom>
        </p:spPr>
        <p:txBody>
          <a:bodyPr wrap="square">
            <a:spAutoFit/>
          </a:bodyPr>
          <a:lstStyle/>
          <a:p>
            <a:r>
              <a:rPr lang="cs-CZ" sz="2000" b="1" dirty="0"/>
              <a:t>V každé tkáni může být jiná arteriolární odpověď </a:t>
            </a:r>
            <a:endParaRPr lang="cs-CZ" sz="2000" dirty="0"/>
          </a:p>
        </p:txBody>
      </p:sp>
      <p:sp>
        <p:nvSpPr>
          <p:cNvPr id="4" name="TextovéPole 3">
            <a:extLst>
              <a:ext uri="{FF2B5EF4-FFF2-40B4-BE49-F238E27FC236}">
                <a16:creationId xmlns:a16="http://schemas.microsoft.com/office/drawing/2014/main" id="{0C34CECC-C466-4051-AEA0-C4262D5E1CA7}"/>
              </a:ext>
            </a:extLst>
          </p:cNvPr>
          <p:cNvSpPr txBox="1"/>
          <p:nvPr/>
        </p:nvSpPr>
        <p:spPr>
          <a:xfrm>
            <a:off x="6084168" y="5597932"/>
            <a:ext cx="1027373" cy="923330"/>
          </a:xfrm>
          <a:prstGeom prst="rect">
            <a:avLst/>
          </a:prstGeom>
          <a:solidFill>
            <a:schemeClr val="bg1"/>
          </a:solidFill>
        </p:spPr>
        <p:txBody>
          <a:bodyPr wrap="square" rtlCol="0">
            <a:spAutoFit/>
          </a:bodyPr>
          <a:lstStyle/>
          <a:p>
            <a:r>
              <a:rPr lang="cs-CZ" dirty="0"/>
              <a:t>Malé arterie a arterioly</a:t>
            </a:r>
          </a:p>
        </p:txBody>
      </p:sp>
      <p:sp>
        <p:nvSpPr>
          <p:cNvPr id="14" name="TextovéPole 13">
            <a:extLst>
              <a:ext uri="{FF2B5EF4-FFF2-40B4-BE49-F238E27FC236}">
                <a16:creationId xmlns:a16="http://schemas.microsoft.com/office/drawing/2014/main" id="{81453906-2D71-48F9-BAFC-30CAB5A060FE}"/>
              </a:ext>
            </a:extLst>
          </p:cNvPr>
          <p:cNvSpPr txBox="1"/>
          <p:nvPr/>
        </p:nvSpPr>
        <p:spPr>
          <a:xfrm>
            <a:off x="7226665" y="3575032"/>
            <a:ext cx="1027373" cy="369332"/>
          </a:xfrm>
          <a:prstGeom prst="rect">
            <a:avLst/>
          </a:prstGeom>
          <a:solidFill>
            <a:schemeClr val="bg1"/>
          </a:solidFill>
        </p:spPr>
        <p:txBody>
          <a:bodyPr wrap="square" rtlCol="0">
            <a:spAutoFit/>
          </a:bodyPr>
          <a:lstStyle/>
          <a:p>
            <a:r>
              <a:rPr lang="cs-CZ" dirty="0"/>
              <a:t>normální</a:t>
            </a:r>
          </a:p>
        </p:txBody>
      </p:sp>
      <p:sp>
        <p:nvSpPr>
          <p:cNvPr id="15" name="TextovéPole 14">
            <a:extLst>
              <a:ext uri="{FF2B5EF4-FFF2-40B4-BE49-F238E27FC236}">
                <a16:creationId xmlns:a16="http://schemas.microsoft.com/office/drawing/2014/main" id="{8D8E067D-2510-4B3F-B71F-245F7CCE30A1}"/>
              </a:ext>
            </a:extLst>
          </p:cNvPr>
          <p:cNvSpPr txBox="1"/>
          <p:nvPr/>
        </p:nvSpPr>
        <p:spPr>
          <a:xfrm>
            <a:off x="7640253" y="3993387"/>
            <a:ext cx="1266802" cy="646331"/>
          </a:xfrm>
          <a:prstGeom prst="rect">
            <a:avLst/>
          </a:prstGeom>
          <a:solidFill>
            <a:schemeClr val="bg1"/>
          </a:solidFill>
        </p:spPr>
        <p:txBody>
          <a:bodyPr wrap="square" rtlCol="0">
            <a:spAutoFit/>
          </a:bodyPr>
          <a:lstStyle/>
          <a:p>
            <a:r>
              <a:rPr lang="cs-CZ" dirty="0">
                <a:solidFill>
                  <a:srgbClr val="339933"/>
                </a:solidFill>
              </a:rPr>
              <a:t>Arteriolární dilatace</a:t>
            </a:r>
          </a:p>
        </p:txBody>
      </p:sp>
      <p:sp>
        <p:nvSpPr>
          <p:cNvPr id="16" name="TextovéPole 15">
            <a:extLst>
              <a:ext uri="{FF2B5EF4-FFF2-40B4-BE49-F238E27FC236}">
                <a16:creationId xmlns:a16="http://schemas.microsoft.com/office/drawing/2014/main" id="{5B10FDE3-1497-42F7-BEF2-24C2023B24BC}"/>
              </a:ext>
            </a:extLst>
          </p:cNvPr>
          <p:cNvSpPr txBox="1"/>
          <p:nvPr/>
        </p:nvSpPr>
        <p:spPr>
          <a:xfrm>
            <a:off x="6887226" y="1751720"/>
            <a:ext cx="1266802" cy="646331"/>
          </a:xfrm>
          <a:prstGeom prst="rect">
            <a:avLst/>
          </a:prstGeom>
          <a:solidFill>
            <a:schemeClr val="bg1"/>
          </a:solidFill>
          <a:ln>
            <a:solidFill>
              <a:srgbClr val="00B050"/>
            </a:solidFill>
          </a:ln>
        </p:spPr>
        <p:txBody>
          <a:bodyPr wrap="square" rtlCol="0">
            <a:spAutoFit/>
          </a:bodyPr>
          <a:lstStyle/>
          <a:p>
            <a:r>
              <a:rPr lang="cs-CZ" dirty="0">
                <a:solidFill>
                  <a:srgbClr val="FF0000"/>
                </a:solidFill>
              </a:rPr>
              <a:t>Arteriolární konstrikce</a:t>
            </a:r>
          </a:p>
        </p:txBody>
      </p:sp>
      <p:cxnSp>
        <p:nvCxnSpPr>
          <p:cNvPr id="11" name="Přímá spojnice 10">
            <a:extLst>
              <a:ext uri="{FF2B5EF4-FFF2-40B4-BE49-F238E27FC236}">
                <a16:creationId xmlns:a16="http://schemas.microsoft.com/office/drawing/2014/main" id="{7C533320-3EA9-4693-90B5-9ACB52B28160}"/>
              </a:ext>
            </a:extLst>
          </p:cNvPr>
          <p:cNvCxnSpPr>
            <a:cxnSpLocks/>
          </p:cNvCxnSpPr>
          <p:nvPr/>
        </p:nvCxnSpPr>
        <p:spPr>
          <a:xfrm flipH="1">
            <a:off x="6597656" y="2411323"/>
            <a:ext cx="297862" cy="21144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ovéPole 18">
            <a:extLst>
              <a:ext uri="{FF2B5EF4-FFF2-40B4-BE49-F238E27FC236}">
                <a16:creationId xmlns:a16="http://schemas.microsoft.com/office/drawing/2014/main" id="{C022EBD0-ABA9-41F9-A3FF-13CE9AED4DD4}"/>
              </a:ext>
            </a:extLst>
          </p:cNvPr>
          <p:cNvSpPr txBox="1"/>
          <p:nvPr/>
        </p:nvSpPr>
        <p:spPr>
          <a:xfrm>
            <a:off x="4234635" y="3810233"/>
            <a:ext cx="908949" cy="646331"/>
          </a:xfrm>
          <a:prstGeom prst="rect">
            <a:avLst/>
          </a:prstGeom>
          <a:solidFill>
            <a:schemeClr val="bg1"/>
          </a:solidFill>
        </p:spPr>
        <p:txBody>
          <a:bodyPr wrap="square" rtlCol="0">
            <a:spAutoFit/>
          </a:bodyPr>
          <a:lstStyle/>
          <a:p>
            <a:r>
              <a:rPr lang="cs-CZ" dirty="0"/>
              <a:t>Krevní tlak</a:t>
            </a:r>
          </a:p>
        </p:txBody>
      </p:sp>
    </p:spTree>
    <p:extLst>
      <p:ext uri="{BB962C8B-B14F-4D97-AF65-F5344CB8AC3E}">
        <p14:creationId xmlns:p14="http://schemas.microsoft.com/office/powerpoint/2010/main" val="35815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Mikrocirkulace</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78644"/>
            <a:ext cx="4133088" cy="6589776"/>
          </a:xfrm>
          <a:prstGeom prst="rect">
            <a:avLst/>
          </a:prstGeom>
        </p:spPr>
      </p:pic>
      <p:sp>
        <p:nvSpPr>
          <p:cNvPr id="6" name="TextovéPole 5"/>
          <p:cNvSpPr txBox="1"/>
          <p:nvPr/>
        </p:nvSpPr>
        <p:spPr>
          <a:xfrm>
            <a:off x="311978" y="1124744"/>
            <a:ext cx="4116006" cy="2862322"/>
          </a:xfrm>
          <a:prstGeom prst="rect">
            <a:avLst/>
          </a:prstGeom>
          <a:noFill/>
        </p:spPr>
        <p:txBody>
          <a:bodyPr wrap="square" rtlCol="0">
            <a:spAutoFit/>
          </a:bodyPr>
          <a:lstStyle/>
          <a:p>
            <a:pPr marL="285750" indent="-285750">
              <a:buFont typeface="Arial" panose="020B0604020202020204" pitchFamily="34" charset="0"/>
              <a:buChar char="•"/>
            </a:pPr>
            <a:r>
              <a:rPr lang="cs-CZ" dirty="0"/>
              <a:t>kapilární krevní oběh, jediné místo výměny látek mezi krví a tkání</a:t>
            </a:r>
          </a:p>
          <a:p>
            <a:pPr marL="285750" indent="-285750">
              <a:buFont typeface="Arial" panose="020B0604020202020204" pitchFamily="34" charset="0"/>
              <a:buChar char="•"/>
            </a:pPr>
            <a:r>
              <a:rPr lang="cs-CZ" dirty="0"/>
              <a:t>kapilára má malý průměr, kolaterály, jednu vrstvu buněk (endotel)</a:t>
            </a:r>
          </a:p>
          <a:p>
            <a:pPr marL="285750" indent="-285750">
              <a:buFont typeface="Arial" panose="020B0604020202020204" pitchFamily="34" charset="0"/>
              <a:buChar char="•"/>
            </a:pPr>
            <a:r>
              <a:rPr lang="cs-CZ" dirty="0" err="1"/>
              <a:t>prekapilární</a:t>
            </a:r>
            <a:r>
              <a:rPr lang="cs-CZ" dirty="0"/>
              <a:t> sfinkter – reguluje vstup krve do kapilárního řečiště</a:t>
            </a:r>
          </a:p>
          <a:p>
            <a:pPr marL="285750" indent="-285750">
              <a:buFont typeface="Arial" panose="020B0604020202020204" pitchFamily="34" charset="0"/>
              <a:buChar char="•"/>
            </a:pPr>
            <a:r>
              <a:rPr lang="cs-CZ" dirty="0"/>
              <a:t>Velké množství velmi malých kapilár zvyšuje plochu pro difuzi látek mezi krví a tkání </a:t>
            </a:r>
          </a:p>
          <a:p>
            <a:endParaRPr lang="cs-CZ" dirty="0"/>
          </a:p>
        </p:txBody>
      </p:sp>
      <p:sp>
        <p:nvSpPr>
          <p:cNvPr id="2" name="TextovéPole 1">
            <a:extLst>
              <a:ext uri="{FF2B5EF4-FFF2-40B4-BE49-F238E27FC236}">
                <a16:creationId xmlns:a16="http://schemas.microsoft.com/office/drawing/2014/main" id="{978EF196-D202-4771-A0AF-8E8442E5892B}"/>
              </a:ext>
            </a:extLst>
          </p:cNvPr>
          <p:cNvSpPr txBox="1"/>
          <p:nvPr/>
        </p:nvSpPr>
        <p:spPr>
          <a:xfrm>
            <a:off x="3923928" y="89580"/>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804172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Mikrocirkulace</a:t>
            </a:r>
          </a:p>
        </p:txBody>
      </p:sp>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r="48912" b="60346"/>
          <a:stretch/>
        </p:blipFill>
        <p:spPr>
          <a:xfrm>
            <a:off x="179512" y="2977945"/>
            <a:ext cx="4640652" cy="3691415"/>
          </a:xfrm>
          <a:prstGeom prst="rect">
            <a:avLst/>
          </a:prstGeom>
        </p:spPr>
      </p:pic>
      <p:sp>
        <p:nvSpPr>
          <p:cNvPr id="6" name="TextovéPole 5"/>
          <p:cNvSpPr txBox="1"/>
          <p:nvPr/>
        </p:nvSpPr>
        <p:spPr>
          <a:xfrm>
            <a:off x="236132" y="764704"/>
            <a:ext cx="5196126" cy="2031325"/>
          </a:xfrm>
          <a:prstGeom prst="rect">
            <a:avLst/>
          </a:prstGeom>
          <a:noFill/>
        </p:spPr>
        <p:txBody>
          <a:bodyPr wrap="square" rtlCol="0">
            <a:spAutoFit/>
          </a:bodyPr>
          <a:lstStyle/>
          <a:p>
            <a:pPr marL="285750" indent="-285750">
              <a:buFont typeface="Arial" panose="020B0604020202020204" pitchFamily="34" charset="0"/>
              <a:buChar char="•"/>
            </a:pPr>
            <a:r>
              <a:rPr lang="cs-CZ" dirty="0"/>
              <a:t>rozdíl hydrostatických tlaků a </a:t>
            </a:r>
            <a:r>
              <a:rPr lang="cs-CZ" dirty="0" err="1"/>
              <a:t>onkotických</a:t>
            </a:r>
            <a:r>
              <a:rPr lang="cs-CZ" dirty="0"/>
              <a:t> tlaků</a:t>
            </a:r>
          </a:p>
          <a:p>
            <a:pPr marL="285750" indent="-285750">
              <a:buFont typeface="Arial" panose="020B0604020202020204" pitchFamily="34" charset="0"/>
              <a:buChar char="•"/>
            </a:pPr>
            <a:r>
              <a:rPr lang="cs-CZ" dirty="0">
                <a:sym typeface="Symbol"/>
              </a:rPr>
              <a:t></a:t>
            </a:r>
            <a:r>
              <a:rPr lang="cs-CZ" dirty="0"/>
              <a:t>P:  rozdíl hydrostatických tlaků (</a:t>
            </a:r>
            <a:r>
              <a:rPr lang="cs-CZ" b="1" dirty="0" err="1"/>
              <a:t>P</a:t>
            </a:r>
            <a:r>
              <a:rPr lang="cs-CZ" b="1" baseline="-25000" dirty="0" err="1"/>
              <a:t>tkáň</a:t>
            </a:r>
            <a:r>
              <a:rPr lang="cs-CZ" dirty="0" err="1"/>
              <a:t>-</a:t>
            </a:r>
            <a:r>
              <a:rPr lang="cs-CZ" b="1" dirty="0" err="1"/>
              <a:t>P</a:t>
            </a:r>
            <a:r>
              <a:rPr lang="cs-CZ" b="1" baseline="-25000" dirty="0" err="1"/>
              <a:t>krev</a:t>
            </a:r>
            <a:r>
              <a:rPr lang="cs-CZ" dirty="0"/>
              <a:t>)</a:t>
            </a:r>
          </a:p>
          <a:p>
            <a:pPr marL="285750" indent="-285750">
              <a:buFont typeface="Arial" panose="020B0604020202020204" pitchFamily="34" charset="0"/>
              <a:buChar char="•"/>
            </a:pPr>
            <a:r>
              <a:rPr lang="cs-CZ" dirty="0">
                <a:sym typeface="Symbol"/>
              </a:rPr>
              <a:t> : rozdíl onkotických tlaků (</a:t>
            </a:r>
            <a:r>
              <a:rPr lang="cs-CZ" b="1" dirty="0">
                <a:sym typeface="Symbol"/>
              </a:rPr>
              <a:t></a:t>
            </a:r>
            <a:r>
              <a:rPr lang="cs-CZ" b="1" baseline="-25000" dirty="0">
                <a:sym typeface="Symbol"/>
              </a:rPr>
              <a:t>tkáň</a:t>
            </a:r>
            <a:r>
              <a:rPr lang="cs-CZ" b="1" dirty="0">
                <a:sym typeface="Symbol"/>
              </a:rPr>
              <a:t>-</a:t>
            </a:r>
            <a:r>
              <a:rPr lang="cs-CZ" b="1" baseline="-25000" dirty="0"/>
              <a:t>krev</a:t>
            </a:r>
            <a:r>
              <a:rPr lang="cs-CZ" dirty="0">
                <a:sym typeface="Symbol"/>
              </a:rPr>
              <a:t>) - konstantní</a:t>
            </a:r>
          </a:p>
          <a:p>
            <a:r>
              <a:rPr lang="cs-CZ" dirty="0" err="1">
                <a:sym typeface="Symbol"/>
              </a:rPr>
              <a:t>onkotický</a:t>
            </a:r>
            <a:r>
              <a:rPr lang="cs-CZ" dirty="0">
                <a:sym typeface="Symbol"/>
              </a:rPr>
              <a:t> tlak (osmotický tlak bílkovin, táhnou vodu ale nepřestupují přes stěnu kapiláry)</a:t>
            </a:r>
            <a:endParaRPr lang="cs-CZ" dirty="0"/>
          </a:p>
          <a:p>
            <a:endParaRPr lang="cs-CZ" dirty="0"/>
          </a:p>
        </p:txBody>
      </p:sp>
      <p:sp>
        <p:nvSpPr>
          <p:cNvPr id="2" name="Vývojový diagram: paměť s přímým přístupem 1"/>
          <p:cNvSpPr/>
          <p:nvPr/>
        </p:nvSpPr>
        <p:spPr>
          <a:xfrm>
            <a:off x="5508104" y="927884"/>
            <a:ext cx="3672408" cy="1190080"/>
          </a:xfrm>
          <a:prstGeom prst="flowChartMagneticDru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5796136" y="44624"/>
            <a:ext cx="1964847" cy="523220"/>
          </a:xfrm>
          <a:prstGeom prst="rect">
            <a:avLst/>
          </a:prstGeom>
          <a:noFill/>
        </p:spPr>
        <p:txBody>
          <a:bodyPr wrap="square" rtlCol="0">
            <a:spAutoFit/>
          </a:bodyPr>
          <a:lstStyle/>
          <a:p>
            <a:r>
              <a:rPr lang="cs-CZ" sz="2800" b="1" dirty="0" err="1"/>
              <a:t>P</a:t>
            </a:r>
            <a:r>
              <a:rPr lang="cs-CZ" sz="2800" b="1" baseline="-25000" dirty="0" err="1"/>
              <a:t>tkáň</a:t>
            </a:r>
            <a:endParaRPr lang="cs-CZ" sz="2800" b="1" baseline="-25000" dirty="0"/>
          </a:p>
        </p:txBody>
      </p:sp>
      <p:sp>
        <p:nvSpPr>
          <p:cNvPr id="8" name="TextovéPole 7"/>
          <p:cNvSpPr txBox="1"/>
          <p:nvPr/>
        </p:nvSpPr>
        <p:spPr>
          <a:xfrm>
            <a:off x="6372200" y="1393612"/>
            <a:ext cx="1065893" cy="523220"/>
          </a:xfrm>
          <a:prstGeom prst="rect">
            <a:avLst/>
          </a:prstGeom>
          <a:noFill/>
        </p:spPr>
        <p:txBody>
          <a:bodyPr wrap="square" rtlCol="0">
            <a:spAutoFit/>
          </a:bodyPr>
          <a:lstStyle/>
          <a:p>
            <a:r>
              <a:rPr lang="cs-CZ" sz="2800" b="1" dirty="0" err="1">
                <a:solidFill>
                  <a:schemeClr val="bg1"/>
                </a:solidFill>
              </a:rPr>
              <a:t>P</a:t>
            </a:r>
            <a:r>
              <a:rPr lang="cs-CZ" sz="2800" b="1" baseline="-25000" dirty="0" err="1">
                <a:solidFill>
                  <a:schemeClr val="bg1"/>
                </a:solidFill>
              </a:rPr>
              <a:t>krev</a:t>
            </a:r>
            <a:endParaRPr lang="cs-CZ" sz="2800" b="1" baseline="-25000" dirty="0">
              <a:solidFill>
                <a:schemeClr val="bg1"/>
              </a:solidFill>
            </a:endParaRPr>
          </a:p>
        </p:txBody>
      </p:sp>
      <p:sp>
        <p:nvSpPr>
          <p:cNvPr id="9" name="TextovéPole 8"/>
          <p:cNvSpPr txBox="1"/>
          <p:nvPr/>
        </p:nvSpPr>
        <p:spPr>
          <a:xfrm>
            <a:off x="7164288" y="1321604"/>
            <a:ext cx="1964847" cy="523220"/>
          </a:xfrm>
          <a:prstGeom prst="rect">
            <a:avLst/>
          </a:prstGeom>
          <a:noFill/>
        </p:spPr>
        <p:txBody>
          <a:bodyPr wrap="square" rtlCol="0">
            <a:spAutoFit/>
          </a:bodyPr>
          <a:lstStyle/>
          <a:p>
            <a:r>
              <a:rPr lang="cs-CZ" sz="2800" b="1" dirty="0">
                <a:solidFill>
                  <a:schemeClr val="bg1"/>
                </a:solidFill>
                <a:sym typeface="Symbol"/>
              </a:rPr>
              <a:t></a:t>
            </a:r>
            <a:r>
              <a:rPr lang="cs-CZ" sz="2800" b="1" baseline="-25000" dirty="0">
                <a:solidFill>
                  <a:schemeClr val="bg1"/>
                </a:solidFill>
              </a:rPr>
              <a:t>krev</a:t>
            </a:r>
          </a:p>
        </p:txBody>
      </p:sp>
      <p:sp>
        <p:nvSpPr>
          <p:cNvPr id="10" name="TextovéPole 9"/>
          <p:cNvSpPr txBox="1"/>
          <p:nvPr/>
        </p:nvSpPr>
        <p:spPr>
          <a:xfrm>
            <a:off x="7884368" y="260767"/>
            <a:ext cx="1008112" cy="523220"/>
          </a:xfrm>
          <a:prstGeom prst="rect">
            <a:avLst/>
          </a:prstGeom>
          <a:noFill/>
        </p:spPr>
        <p:txBody>
          <a:bodyPr wrap="square" rtlCol="0">
            <a:spAutoFit/>
          </a:bodyPr>
          <a:lstStyle/>
          <a:p>
            <a:r>
              <a:rPr lang="cs-CZ" sz="2800" b="1" dirty="0">
                <a:sym typeface="Symbol"/>
              </a:rPr>
              <a:t></a:t>
            </a:r>
            <a:r>
              <a:rPr lang="cs-CZ" sz="2800" b="1" baseline="-25000" dirty="0">
                <a:sym typeface="Symbol"/>
              </a:rPr>
              <a:t>tkáň</a:t>
            </a:r>
            <a:endParaRPr lang="cs-CZ" sz="2800" b="1" baseline="-25000" dirty="0"/>
          </a:p>
        </p:txBody>
      </p:sp>
      <p:sp>
        <p:nvSpPr>
          <p:cNvPr id="14" name="Šipka dolů 13"/>
          <p:cNvSpPr/>
          <p:nvPr/>
        </p:nvSpPr>
        <p:spPr>
          <a:xfrm>
            <a:off x="6012160" y="548680"/>
            <a:ext cx="244914" cy="465609"/>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Šipka dolů 14"/>
          <p:cNvSpPr/>
          <p:nvPr/>
        </p:nvSpPr>
        <p:spPr>
          <a:xfrm>
            <a:off x="7315636" y="803151"/>
            <a:ext cx="244914" cy="667420"/>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Šipka dolů 15"/>
          <p:cNvSpPr/>
          <p:nvPr/>
        </p:nvSpPr>
        <p:spPr>
          <a:xfrm flipV="1">
            <a:off x="6621963" y="803150"/>
            <a:ext cx="244914" cy="66742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lů 16"/>
          <p:cNvSpPr/>
          <p:nvPr/>
        </p:nvSpPr>
        <p:spPr>
          <a:xfrm flipV="1">
            <a:off x="7636396" y="541573"/>
            <a:ext cx="244914" cy="46560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230889" y="2492896"/>
            <a:ext cx="3909063" cy="523220"/>
          </a:xfrm>
          <a:prstGeom prst="rect">
            <a:avLst/>
          </a:prstGeom>
          <a:noFill/>
        </p:spPr>
        <p:txBody>
          <a:bodyPr wrap="square" rtlCol="0">
            <a:spAutoFit/>
          </a:bodyPr>
          <a:lstStyle/>
          <a:p>
            <a:r>
              <a:rPr lang="cs-CZ" sz="2000" dirty="0"/>
              <a:t>filtrační tlak: </a:t>
            </a:r>
            <a:r>
              <a:rPr lang="cs-CZ" sz="2800" b="1" dirty="0"/>
              <a:t>P</a:t>
            </a:r>
            <a:r>
              <a:rPr lang="cs-CZ" sz="2800" b="1" baseline="-25000" dirty="0"/>
              <a:t>f </a:t>
            </a:r>
            <a:r>
              <a:rPr lang="cs-CZ" sz="2800" b="1" dirty="0"/>
              <a:t>= </a:t>
            </a:r>
            <a:r>
              <a:rPr lang="cs-CZ" sz="2800" b="1" dirty="0">
                <a:sym typeface="Symbol"/>
              </a:rPr>
              <a:t></a:t>
            </a:r>
            <a:r>
              <a:rPr lang="cs-CZ" sz="2800" b="1" dirty="0"/>
              <a:t>P -</a:t>
            </a:r>
            <a:r>
              <a:rPr lang="cs-CZ" sz="2800" b="1" dirty="0">
                <a:sym typeface="Symbol"/>
              </a:rPr>
              <a:t>  </a:t>
            </a:r>
            <a:r>
              <a:rPr lang="cs-CZ" sz="2800" b="1" dirty="0"/>
              <a:t> </a:t>
            </a:r>
            <a:endParaRPr lang="cs-CZ" sz="2800" b="1" baseline="-25000" dirty="0"/>
          </a:p>
        </p:txBody>
      </p:sp>
      <p:cxnSp>
        <p:nvCxnSpPr>
          <p:cNvPr id="21" name="Přímá spojnice 20"/>
          <p:cNvCxnSpPr/>
          <p:nvPr/>
        </p:nvCxnSpPr>
        <p:spPr>
          <a:xfrm>
            <a:off x="1206373" y="3668774"/>
            <a:ext cx="3109735" cy="912354"/>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sp>
        <p:nvSpPr>
          <p:cNvPr id="22" name="Obdélník 21"/>
          <p:cNvSpPr/>
          <p:nvPr/>
        </p:nvSpPr>
        <p:spPr>
          <a:xfrm>
            <a:off x="1003740" y="3140968"/>
            <a:ext cx="416140" cy="461665"/>
          </a:xfrm>
          <a:prstGeom prst="rect">
            <a:avLst/>
          </a:prstGeom>
          <a:solidFill>
            <a:schemeClr val="bg1"/>
          </a:solidFill>
        </p:spPr>
        <p:txBody>
          <a:bodyPr wrap="none">
            <a:spAutoFit/>
          </a:bodyPr>
          <a:lstStyle/>
          <a:p>
            <a:r>
              <a:rPr lang="cs-CZ" sz="2400" b="1" dirty="0"/>
              <a:t>P</a:t>
            </a:r>
            <a:r>
              <a:rPr lang="cs-CZ" sz="2400" b="1" baseline="-25000" dirty="0"/>
              <a:t>f</a:t>
            </a:r>
            <a:endParaRPr lang="cs-CZ" sz="2400" dirty="0"/>
          </a:p>
        </p:txBody>
      </p:sp>
      <p:sp>
        <p:nvSpPr>
          <p:cNvPr id="24" name="Obdélník 23"/>
          <p:cNvSpPr/>
          <p:nvPr/>
        </p:nvSpPr>
        <p:spPr>
          <a:xfrm>
            <a:off x="5129458" y="2708425"/>
            <a:ext cx="3909063" cy="3970318"/>
          </a:xfrm>
          <a:prstGeom prst="rect">
            <a:avLst/>
          </a:prstGeom>
        </p:spPr>
        <p:txBody>
          <a:bodyPr wrap="square">
            <a:spAutoFit/>
          </a:bodyPr>
          <a:lstStyle/>
          <a:p>
            <a:pPr marL="285750" indent="-285750">
              <a:buFont typeface="Arial" panose="020B0604020202020204" pitchFamily="34" charset="0"/>
              <a:buChar char="•"/>
            </a:pPr>
            <a:r>
              <a:rPr lang="cs-CZ" dirty="0">
                <a:sym typeface="Symbol"/>
              </a:rPr>
              <a:t>krevní tlak na arteriálním konci kapiláry – 30 mmHg</a:t>
            </a:r>
          </a:p>
          <a:p>
            <a:pPr marL="285750" indent="-285750">
              <a:buFont typeface="Arial" panose="020B0604020202020204" pitchFamily="34" charset="0"/>
              <a:buChar char="•"/>
            </a:pPr>
            <a:r>
              <a:rPr lang="cs-CZ" dirty="0">
                <a:sym typeface="Symbol"/>
              </a:rPr>
              <a:t>krevní tlak na venózním konci kapiláry – 22 mmHg</a:t>
            </a:r>
          </a:p>
          <a:p>
            <a:pPr marL="285750" indent="-285750">
              <a:buFont typeface="Symbol" pitchFamily="18" charset="2"/>
              <a:buChar char="®"/>
            </a:pPr>
            <a:r>
              <a:rPr lang="cs-CZ" b="1" dirty="0">
                <a:sym typeface="Symbol"/>
              </a:rPr>
              <a:t></a:t>
            </a:r>
            <a:r>
              <a:rPr lang="cs-CZ" b="1" dirty="0"/>
              <a:t>P v průběhu kapiláry klesá</a:t>
            </a:r>
          </a:p>
          <a:p>
            <a:pPr marL="285750" indent="-285750">
              <a:buFont typeface="Symbol" pitchFamily="18" charset="2"/>
              <a:buChar char="®"/>
            </a:pPr>
            <a:endParaRPr lang="cs-CZ" b="1" dirty="0"/>
          </a:p>
          <a:p>
            <a:pPr marL="285750" indent="-285750">
              <a:buFont typeface="Arial" panose="020B0604020202020204" pitchFamily="34" charset="0"/>
              <a:buChar char="•"/>
            </a:pPr>
            <a:r>
              <a:rPr lang="cs-CZ" dirty="0"/>
              <a:t>vysoký kapilární tlak vede k převážení filtrace nad resorpcí – vznik otoků</a:t>
            </a:r>
          </a:p>
          <a:p>
            <a:pPr marL="285750" indent="-285750">
              <a:buFont typeface="Arial" panose="020B0604020202020204" pitchFamily="34" charset="0"/>
              <a:buChar char="•"/>
            </a:pPr>
            <a:r>
              <a:rPr lang="cs-CZ" dirty="0"/>
              <a:t>otok často v důsledku dilatace cév – histamin – alergická reakce, teplo,…)</a:t>
            </a:r>
          </a:p>
          <a:p>
            <a:pPr marL="285750" indent="-285750">
              <a:buFont typeface="Arial" panose="020B0604020202020204" pitchFamily="34" charset="0"/>
              <a:buChar char="•"/>
            </a:pPr>
            <a:r>
              <a:rPr lang="cs-CZ" dirty="0"/>
              <a:t>U ledvin filtrace výrazně převažuje nad resorpcí</a:t>
            </a:r>
          </a:p>
          <a:p>
            <a:pPr marL="285750" indent="-285750">
              <a:buFont typeface="Arial" panose="020B0604020202020204" pitchFamily="34" charset="0"/>
              <a:buChar char="•"/>
            </a:pPr>
            <a:r>
              <a:rPr lang="cs-CZ" dirty="0"/>
              <a:t>u plic převažuje resorpce nad filtrací</a:t>
            </a:r>
          </a:p>
        </p:txBody>
      </p:sp>
      <p:sp>
        <p:nvSpPr>
          <p:cNvPr id="4" name="TextovéPole 3">
            <a:extLst>
              <a:ext uri="{FF2B5EF4-FFF2-40B4-BE49-F238E27FC236}">
                <a16:creationId xmlns:a16="http://schemas.microsoft.com/office/drawing/2014/main" id="{2EDB9A0B-80EE-49BA-95D4-DC2552D83843}"/>
              </a:ext>
            </a:extLst>
          </p:cNvPr>
          <p:cNvSpPr txBox="1"/>
          <p:nvPr/>
        </p:nvSpPr>
        <p:spPr>
          <a:xfrm>
            <a:off x="8239851" y="75982"/>
            <a:ext cx="936104" cy="369332"/>
          </a:xfrm>
          <a:prstGeom prst="rect">
            <a:avLst/>
          </a:prstGeom>
          <a:noFill/>
        </p:spPr>
        <p:txBody>
          <a:bodyPr wrap="square" rtlCol="0">
            <a:spAutoFit/>
          </a:bodyPr>
          <a:lstStyle/>
          <a:p>
            <a:r>
              <a:rPr lang="cs-CZ" dirty="0">
                <a:solidFill>
                  <a:srgbClr val="FF0000"/>
                </a:solidFill>
              </a:rPr>
              <a:t>umět</a:t>
            </a:r>
          </a:p>
        </p:txBody>
      </p:sp>
      <p:cxnSp>
        <p:nvCxnSpPr>
          <p:cNvPr id="12" name="Přímá spojnice se šipkou 11">
            <a:extLst>
              <a:ext uri="{FF2B5EF4-FFF2-40B4-BE49-F238E27FC236}">
                <a16:creationId xmlns:a16="http://schemas.microsoft.com/office/drawing/2014/main" id="{AAD2506A-AC22-4480-84C1-D37009915911}"/>
              </a:ext>
            </a:extLst>
          </p:cNvPr>
          <p:cNvCxnSpPr/>
          <p:nvPr/>
        </p:nvCxnSpPr>
        <p:spPr>
          <a:xfrm>
            <a:off x="1147756" y="5301208"/>
            <a:ext cx="3168352"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ovéPole 12">
            <a:extLst>
              <a:ext uri="{FF2B5EF4-FFF2-40B4-BE49-F238E27FC236}">
                <a16:creationId xmlns:a16="http://schemas.microsoft.com/office/drawing/2014/main" id="{E2336802-D2C6-42A7-B733-4787FB784A05}"/>
              </a:ext>
            </a:extLst>
          </p:cNvPr>
          <p:cNvSpPr txBox="1"/>
          <p:nvPr/>
        </p:nvSpPr>
        <p:spPr>
          <a:xfrm>
            <a:off x="327618" y="5233786"/>
            <a:ext cx="1136220" cy="523220"/>
          </a:xfrm>
          <a:prstGeom prst="rect">
            <a:avLst/>
          </a:prstGeom>
          <a:noFill/>
        </p:spPr>
        <p:txBody>
          <a:bodyPr wrap="square" rtlCol="0">
            <a:spAutoFit/>
          </a:bodyPr>
          <a:lstStyle/>
          <a:p>
            <a:r>
              <a:rPr lang="cs-CZ" sz="1400" dirty="0"/>
              <a:t>Arteriální konec</a:t>
            </a:r>
          </a:p>
        </p:txBody>
      </p:sp>
      <p:sp>
        <p:nvSpPr>
          <p:cNvPr id="23" name="TextovéPole 22">
            <a:extLst>
              <a:ext uri="{FF2B5EF4-FFF2-40B4-BE49-F238E27FC236}">
                <a16:creationId xmlns:a16="http://schemas.microsoft.com/office/drawing/2014/main" id="{98649220-1921-428C-A5FB-0A8FD84ADB11}"/>
              </a:ext>
            </a:extLst>
          </p:cNvPr>
          <p:cNvSpPr txBox="1"/>
          <p:nvPr/>
        </p:nvSpPr>
        <p:spPr>
          <a:xfrm>
            <a:off x="4288352" y="5208337"/>
            <a:ext cx="852278" cy="523220"/>
          </a:xfrm>
          <a:prstGeom prst="rect">
            <a:avLst/>
          </a:prstGeom>
          <a:noFill/>
        </p:spPr>
        <p:txBody>
          <a:bodyPr wrap="square" rtlCol="0">
            <a:spAutoFit/>
          </a:bodyPr>
          <a:lstStyle/>
          <a:p>
            <a:r>
              <a:rPr lang="cs-CZ" sz="1400" dirty="0"/>
              <a:t>Venózní konec</a:t>
            </a:r>
          </a:p>
        </p:txBody>
      </p:sp>
      <p:sp>
        <p:nvSpPr>
          <p:cNvPr id="25" name="TextovéPole 24">
            <a:extLst>
              <a:ext uri="{FF2B5EF4-FFF2-40B4-BE49-F238E27FC236}">
                <a16:creationId xmlns:a16="http://schemas.microsoft.com/office/drawing/2014/main" id="{EC9DF860-F135-4CA4-A678-69492CD1093F}"/>
              </a:ext>
            </a:extLst>
          </p:cNvPr>
          <p:cNvSpPr txBox="1"/>
          <p:nvPr/>
        </p:nvSpPr>
        <p:spPr>
          <a:xfrm>
            <a:off x="2360464" y="4993431"/>
            <a:ext cx="936104" cy="307777"/>
          </a:xfrm>
          <a:prstGeom prst="rect">
            <a:avLst/>
          </a:prstGeom>
          <a:noFill/>
        </p:spPr>
        <p:txBody>
          <a:bodyPr wrap="square" rtlCol="0">
            <a:spAutoFit/>
          </a:bodyPr>
          <a:lstStyle/>
          <a:p>
            <a:r>
              <a:rPr lang="cs-CZ" sz="1400" dirty="0"/>
              <a:t>kapilára</a:t>
            </a:r>
          </a:p>
        </p:txBody>
      </p:sp>
      <p:sp>
        <p:nvSpPr>
          <p:cNvPr id="26" name="TextovéPole 25">
            <a:extLst>
              <a:ext uri="{FF2B5EF4-FFF2-40B4-BE49-F238E27FC236}">
                <a16:creationId xmlns:a16="http://schemas.microsoft.com/office/drawing/2014/main" id="{36685A07-AA7E-489E-B323-C4FB7C7D0C0A}"/>
              </a:ext>
            </a:extLst>
          </p:cNvPr>
          <p:cNvSpPr txBox="1"/>
          <p:nvPr/>
        </p:nvSpPr>
        <p:spPr>
          <a:xfrm rot="1127813">
            <a:off x="1421499" y="3487710"/>
            <a:ext cx="1798752" cy="307777"/>
          </a:xfrm>
          <a:prstGeom prst="rect">
            <a:avLst/>
          </a:prstGeom>
          <a:solidFill>
            <a:schemeClr val="bg1"/>
          </a:solidFill>
        </p:spPr>
        <p:txBody>
          <a:bodyPr wrap="square" rtlCol="0">
            <a:spAutoFit/>
          </a:bodyPr>
          <a:lstStyle/>
          <a:p>
            <a:r>
              <a:rPr lang="cs-CZ" sz="1400" dirty="0">
                <a:solidFill>
                  <a:srgbClr val="0000CC"/>
                </a:solidFill>
              </a:rPr>
              <a:t>Krevní tlak v kapiláře</a:t>
            </a:r>
          </a:p>
        </p:txBody>
      </p:sp>
      <p:sp>
        <p:nvSpPr>
          <p:cNvPr id="27" name="TextovéPole 26">
            <a:extLst>
              <a:ext uri="{FF2B5EF4-FFF2-40B4-BE49-F238E27FC236}">
                <a16:creationId xmlns:a16="http://schemas.microsoft.com/office/drawing/2014/main" id="{54B328BF-0DF0-4BB3-8186-FAC3174383AA}"/>
              </a:ext>
            </a:extLst>
          </p:cNvPr>
          <p:cNvSpPr txBox="1"/>
          <p:nvPr/>
        </p:nvSpPr>
        <p:spPr>
          <a:xfrm>
            <a:off x="3497417" y="3780001"/>
            <a:ext cx="1127985" cy="276999"/>
          </a:xfrm>
          <a:prstGeom prst="rect">
            <a:avLst/>
          </a:prstGeom>
          <a:solidFill>
            <a:schemeClr val="bg1"/>
          </a:solidFill>
        </p:spPr>
        <p:txBody>
          <a:bodyPr wrap="square" rtlCol="0">
            <a:spAutoFit/>
          </a:bodyPr>
          <a:lstStyle/>
          <a:p>
            <a:r>
              <a:rPr lang="cs-CZ" sz="1200" dirty="0"/>
              <a:t>Onkotický tlak</a:t>
            </a:r>
          </a:p>
        </p:txBody>
      </p:sp>
    </p:spTree>
    <p:extLst>
      <p:ext uri="{BB962C8B-B14F-4D97-AF65-F5344CB8AC3E}">
        <p14:creationId xmlns:p14="http://schemas.microsoft.com/office/powerpoint/2010/main" val="1296617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auto, osoba, exteriér, vozidlo&#10;&#10;Popis byl vytvořen automaticky">
            <a:extLst>
              <a:ext uri="{FF2B5EF4-FFF2-40B4-BE49-F238E27FC236}">
                <a16:creationId xmlns:a16="http://schemas.microsoft.com/office/drawing/2014/main" id="{9677CF72-5690-4A97-A275-5E58109AA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441450"/>
            <a:ext cx="4064000" cy="3975100"/>
          </a:xfrm>
          <a:prstGeom prst="rect">
            <a:avLst/>
          </a:prstGeom>
        </p:spPr>
      </p:pic>
    </p:spTree>
    <p:extLst>
      <p:ext uri="{BB962C8B-B14F-4D97-AF65-F5344CB8AC3E}">
        <p14:creationId xmlns:p14="http://schemas.microsoft.com/office/powerpoint/2010/main" val="270991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64096" y="662884"/>
            <a:ext cx="4572508" cy="6617196"/>
          </a:xfrm>
          <a:prstGeom prst="rect">
            <a:avLst/>
          </a:prstGeom>
        </p:spPr>
        <p:txBody>
          <a:bodyPr wrap="square">
            <a:spAutoFit/>
          </a:bodyPr>
          <a:lstStyle/>
          <a:p>
            <a:pPr marL="342900" indent="-342900">
              <a:buFont typeface="Arial" panose="020B0604020202020204" pitchFamily="34" charset="0"/>
              <a:buChar char="•"/>
            </a:pPr>
            <a:r>
              <a:rPr lang="cs-CZ" sz="2200" dirty="0"/>
              <a:t>žilní návrat je návrat krve do pravého srdce (</a:t>
            </a:r>
            <a:r>
              <a:rPr lang="cs-CZ" sz="2200" dirty="0" err="1"/>
              <a:t>preload</a:t>
            </a:r>
            <a:r>
              <a:rPr lang="cs-CZ" sz="2200" dirty="0"/>
              <a:t>)</a:t>
            </a:r>
          </a:p>
          <a:p>
            <a:pPr marL="342900" indent="-342900">
              <a:buFont typeface="Arial" panose="020B0604020202020204" pitchFamily="34" charset="0"/>
              <a:buChar char="•"/>
            </a:pPr>
            <a:r>
              <a:rPr lang="cs-CZ" sz="2200" dirty="0"/>
              <a:t>Pokud není žilní návrat dostatečný, srdce se neplní  a tedy nevypuzuje – netvoří arteriální krevní tlak</a:t>
            </a:r>
          </a:p>
          <a:p>
            <a:pPr marL="342900" indent="-342900">
              <a:buFont typeface="Arial" panose="020B0604020202020204" pitchFamily="34" charset="0"/>
              <a:buChar char="•"/>
            </a:pPr>
            <a:r>
              <a:rPr lang="cs-CZ" sz="2400" dirty="0"/>
              <a:t>mechanismy: </a:t>
            </a:r>
          </a:p>
          <a:p>
            <a:pPr marL="800100" lvl="1" indent="-342900">
              <a:buFont typeface="Arial" panose="020B0604020202020204" pitchFamily="34" charset="0"/>
              <a:buChar char="•"/>
            </a:pPr>
            <a:r>
              <a:rPr lang="cs-CZ" sz="2000" dirty="0"/>
              <a:t>žilní chlopně a svalová pumpa</a:t>
            </a:r>
          </a:p>
          <a:p>
            <a:pPr marL="800100" lvl="1" indent="-342900">
              <a:buFont typeface="Arial" panose="020B0604020202020204" pitchFamily="34" charset="0"/>
              <a:buChar char="•"/>
            </a:pPr>
            <a:r>
              <a:rPr lang="cs-CZ" sz="2000" dirty="0"/>
              <a:t>podtlak v hrudníku při nádechu (a přetlak v břišní dutině)</a:t>
            </a:r>
          </a:p>
          <a:p>
            <a:pPr marL="800100" lvl="1" indent="-342900">
              <a:buFont typeface="Arial" panose="020B0604020202020204" pitchFamily="34" charset="0"/>
              <a:buChar char="•"/>
            </a:pPr>
            <a:r>
              <a:rPr lang="cs-CZ" sz="2000" dirty="0"/>
              <a:t>sací síla systoly – systola komor změní tvar pravé síně (vtáhnutí trojcípé chlopně do komory), síň zvětší svůj objem a nasaje krev</a:t>
            </a:r>
          </a:p>
          <a:p>
            <a:pPr marL="800100" lvl="1" indent="-342900">
              <a:buFont typeface="Arial" panose="020B0604020202020204" pitchFamily="34" charset="0"/>
              <a:buChar char="•"/>
            </a:pPr>
            <a:r>
              <a:rPr lang="cs-CZ" sz="2000" dirty="0"/>
              <a:t>síla zezadu (vis a </a:t>
            </a:r>
            <a:r>
              <a:rPr lang="cs-CZ" sz="2000" dirty="0" err="1"/>
              <a:t>tergo</a:t>
            </a:r>
            <a:r>
              <a:rPr lang="cs-CZ" sz="2000" dirty="0"/>
              <a:t>): tlak, co zbyl z MAP</a:t>
            </a:r>
          </a:p>
          <a:p>
            <a:pPr marL="342900" indent="-342900">
              <a:buFont typeface="Arial" panose="020B0604020202020204" pitchFamily="34" charset="0"/>
              <a:buChar char="•"/>
            </a:pPr>
            <a:r>
              <a:rPr lang="cs-CZ" sz="2200" dirty="0" err="1"/>
              <a:t>Venokonstrikce</a:t>
            </a:r>
            <a:r>
              <a:rPr lang="cs-CZ" sz="2200" dirty="0"/>
              <a:t> – žíly se umějí stáhnout, ale ne tak moc jako tepny – redistribuce krve z kapacitního řečiště.</a:t>
            </a:r>
          </a:p>
          <a:p>
            <a:endParaRPr lang="cs-CZ" sz="2200" dirty="0"/>
          </a:p>
        </p:txBody>
      </p:sp>
      <p:sp>
        <p:nvSpPr>
          <p:cNvPr id="13" name="TextovéPole 12"/>
          <p:cNvSpPr txBox="1"/>
          <p:nvPr/>
        </p:nvSpPr>
        <p:spPr>
          <a:xfrm>
            <a:off x="496144" y="112254"/>
            <a:ext cx="8280920" cy="584775"/>
          </a:xfrm>
          <a:prstGeom prst="rect">
            <a:avLst/>
          </a:prstGeom>
          <a:noFill/>
        </p:spPr>
        <p:txBody>
          <a:bodyPr wrap="square" rtlCol="0">
            <a:spAutoFit/>
          </a:bodyPr>
          <a:lstStyle/>
          <a:p>
            <a:r>
              <a:rPr lang="cs-CZ" sz="3200" b="1" dirty="0"/>
              <a:t>Žilní návrat a mechanismy žilního návratu</a:t>
            </a:r>
          </a:p>
        </p:txBody>
      </p:sp>
      <p:sp>
        <p:nvSpPr>
          <p:cNvPr id="2" name="Obdélník 1"/>
          <p:cNvSpPr/>
          <p:nvPr/>
        </p:nvSpPr>
        <p:spPr>
          <a:xfrm>
            <a:off x="4680013" y="5589240"/>
            <a:ext cx="4428491" cy="523220"/>
          </a:xfrm>
          <a:prstGeom prst="rect">
            <a:avLst/>
          </a:prstGeom>
        </p:spPr>
        <p:txBody>
          <a:bodyPr wrap="square">
            <a:spAutoFit/>
          </a:bodyPr>
          <a:lstStyle/>
          <a:p>
            <a:r>
              <a:rPr lang="cs-CZ" sz="1400" dirty="0"/>
              <a:t>http://www.easynotecards.com/uploads/745/10/25a21c33_13c826786a5__8000_00000496.png</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525" y="949057"/>
            <a:ext cx="4602088" cy="4136127"/>
          </a:xfrm>
          <a:prstGeom prst="rect">
            <a:avLst/>
          </a:prstGeom>
        </p:spPr>
      </p:pic>
      <p:sp>
        <p:nvSpPr>
          <p:cNvPr id="4" name="TextovéPole 3">
            <a:extLst>
              <a:ext uri="{FF2B5EF4-FFF2-40B4-BE49-F238E27FC236}">
                <a16:creationId xmlns:a16="http://schemas.microsoft.com/office/drawing/2014/main" id="{AB00A999-38BE-46F8-AA55-99379F2C3084}"/>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407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9876" y="332656"/>
            <a:ext cx="7654532" cy="584775"/>
          </a:xfrm>
          <a:prstGeom prst="rect">
            <a:avLst/>
          </a:prstGeom>
          <a:noFill/>
        </p:spPr>
        <p:txBody>
          <a:bodyPr wrap="square" rtlCol="0">
            <a:spAutoFit/>
          </a:bodyPr>
          <a:lstStyle/>
          <a:p>
            <a:r>
              <a:rPr lang="cs-CZ" sz="3200" b="1" dirty="0"/>
              <a:t>Žilní tlak</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250762" y="908720"/>
            <a:ext cx="8497702" cy="5016758"/>
          </a:xfrm>
          <a:prstGeom prst="rect">
            <a:avLst/>
          </a:prstGeom>
          <a:noFill/>
        </p:spPr>
        <p:txBody>
          <a:bodyPr wrap="square" rtlCol="0">
            <a:spAutoFit/>
          </a:bodyPr>
          <a:lstStyle/>
          <a:p>
            <a:pPr marL="285750" indent="-285750">
              <a:buFont typeface="Arial" panose="020B0604020202020204" pitchFamily="34" charset="0"/>
              <a:buChar char="•"/>
            </a:pPr>
            <a:r>
              <a:rPr lang="cs-CZ" sz="2000" dirty="0"/>
              <a:t>Žilní tlak obecně: 10 - 15 </a:t>
            </a:r>
            <a:r>
              <a:rPr lang="cs-CZ" sz="2000" dirty="0" err="1"/>
              <a:t>mmHg</a:t>
            </a:r>
            <a:endParaRPr lang="cs-CZ" sz="2000" dirty="0"/>
          </a:p>
          <a:p>
            <a:pPr marL="285750" indent="-285750">
              <a:buFont typeface="Arial" panose="020B0604020202020204" pitchFamily="34" charset="0"/>
              <a:buChar char="•"/>
            </a:pPr>
            <a:r>
              <a:rPr lang="cs-CZ" sz="2000" b="1" dirty="0"/>
              <a:t>Centrální žilní tlak </a:t>
            </a:r>
            <a:r>
              <a:rPr lang="cs-CZ" sz="2000" dirty="0"/>
              <a:t>(CŽT, často označován anglickou zkratkou CVP – </a:t>
            </a:r>
            <a:r>
              <a:rPr lang="cs-CZ" sz="2000" dirty="0" err="1"/>
              <a:t>central</a:t>
            </a:r>
            <a:r>
              <a:rPr lang="cs-CZ" sz="2000" dirty="0"/>
              <a:t> </a:t>
            </a:r>
            <a:r>
              <a:rPr lang="cs-CZ" sz="2000" dirty="0" err="1"/>
              <a:t>venous</a:t>
            </a:r>
            <a:r>
              <a:rPr lang="cs-CZ" sz="2000" dirty="0"/>
              <a:t> </a:t>
            </a:r>
            <a:r>
              <a:rPr lang="cs-CZ" sz="2000" dirty="0" err="1"/>
              <a:t>pressure</a:t>
            </a:r>
            <a:r>
              <a:rPr lang="cs-CZ" sz="2000" dirty="0"/>
              <a:t>) - tlak krve ve velkých žilách v blízkosti jejich vstupu do pravé síně. </a:t>
            </a:r>
          </a:p>
          <a:p>
            <a:pPr marL="285750" indent="-285750">
              <a:buFont typeface="Arial" panose="020B0604020202020204" pitchFamily="34" charset="0"/>
              <a:buChar char="•"/>
            </a:pPr>
            <a:r>
              <a:rPr lang="cs-CZ" sz="2000" dirty="0"/>
              <a:t>CVP mírně kolísá v závislosti na dechovém a srdečním cyklu: </a:t>
            </a:r>
            <a:r>
              <a:rPr lang="cs-CZ" sz="2000" b="1" dirty="0"/>
              <a:t>0 – 8 </a:t>
            </a:r>
            <a:r>
              <a:rPr lang="cs-CZ" sz="2000" b="1" dirty="0" err="1"/>
              <a:t>mmHg</a:t>
            </a:r>
            <a:endParaRPr lang="cs-CZ" sz="2000" b="1" dirty="0"/>
          </a:p>
          <a:p>
            <a:pPr marL="285750" indent="-285750">
              <a:buFont typeface="Arial" panose="020B0604020202020204" pitchFamily="34" charset="0"/>
              <a:buChar char="•"/>
            </a:pPr>
            <a:r>
              <a:rPr lang="cs-CZ" sz="2000" dirty="0"/>
              <a:t> tzv. „žilní puls“, znázorňuje křivka zvaná </a:t>
            </a:r>
            <a:r>
              <a:rPr lang="cs-CZ" sz="2000" dirty="0" err="1"/>
              <a:t>flebogram</a:t>
            </a:r>
            <a:r>
              <a:rPr lang="cs-CZ" sz="2000" dirty="0"/>
              <a:t>. </a:t>
            </a:r>
          </a:p>
          <a:p>
            <a:pPr marL="285750" indent="-285750">
              <a:buFont typeface="Arial" panose="020B0604020202020204" pitchFamily="34" charset="0"/>
              <a:buChar char="•"/>
            </a:pPr>
            <a:r>
              <a:rPr lang="cs-CZ" sz="2000" dirty="0"/>
              <a:t>hodnota CVP nepřímo informuje o úrovni hydratace a velikosti žilního návratu. (</a:t>
            </a:r>
            <a:r>
              <a:rPr lang="cs-CZ" sz="2000" dirty="0" err="1"/>
              <a:t>wikiskripta</a:t>
            </a:r>
            <a:r>
              <a:rPr lang="cs-CZ" sz="2000" dirty="0"/>
              <a:t>)</a:t>
            </a:r>
          </a:p>
          <a:p>
            <a:pPr marL="285750" indent="-285750">
              <a:buFont typeface="Arial" panose="020B0604020202020204" pitchFamily="34" charset="0"/>
              <a:buChar char="•"/>
            </a:pPr>
            <a:r>
              <a:rPr lang="cs-CZ" sz="2000" dirty="0">
                <a:sym typeface="Symbol"/>
              </a:rPr>
              <a:t>Snížený CVP – hypovolemie</a:t>
            </a:r>
          </a:p>
          <a:p>
            <a:pPr marL="285750" indent="-285750">
              <a:buFont typeface="Arial" panose="020B0604020202020204" pitchFamily="34" charset="0"/>
              <a:buChar char="•"/>
            </a:pPr>
            <a:r>
              <a:rPr lang="cs-CZ" sz="2000" dirty="0">
                <a:sym typeface="Symbol"/>
              </a:rPr>
              <a:t>Zvýšený CVP</a:t>
            </a:r>
          </a:p>
          <a:p>
            <a:pPr marL="742950" lvl="1" indent="-285750">
              <a:buFont typeface="Arial" panose="020B0604020202020204" pitchFamily="34" charset="0"/>
              <a:buChar char="•"/>
            </a:pPr>
            <a:r>
              <a:rPr lang="cs-CZ" sz="2000" dirty="0">
                <a:sym typeface="Symbol"/>
              </a:rPr>
              <a:t>Hypervolemie</a:t>
            </a:r>
          </a:p>
          <a:p>
            <a:pPr marL="742950" lvl="1" indent="-285750">
              <a:buFont typeface="Arial" panose="020B0604020202020204" pitchFamily="34" charset="0"/>
              <a:buChar char="•"/>
            </a:pPr>
            <a:r>
              <a:rPr lang="cs-CZ" sz="2000" dirty="0">
                <a:sym typeface="Symbol"/>
              </a:rPr>
              <a:t>Srdeční selhání</a:t>
            </a:r>
          </a:p>
          <a:p>
            <a:pPr marL="742950" lvl="1" indent="-285750">
              <a:buFont typeface="Arial" panose="020B0604020202020204" pitchFamily="34" charset="0"/>
              <a:buChar char="•"/>
            </a:pPr>
            <a:r>
              <a:rPr lang="cs-CZ" sz="2000" dirty="0">
                <a:sym typeface="Symbol"/>
              </a:rPr>
              <a:t>Plicní embolie</a:t>
            </a:r>
          </a:p>
          <a:p>
            <a:pPr marL="742950" lvl="1" indent="-285750">
              <a:buFont typeface="Arial" panose="020B0604020202020204" pitchFamily="34" charset="0"/>
              <a:buChar char="•"/>
            </a:pPr>
            <a:r>
              <a:rPr lang="cs-CZ" sz="2000" dirty="0">
                <a:sym typeface="Symbol"/>
              </a:rPr>
              <a:t>Pneumotorax</a:t>
            </a:r>
          </a:p>
          <a:p>
            <a:pPr marL="742950" lvl="1" indent="-285750">
              <a:buFont typeface="Arial" panose="020B0604020202020204" pitchFamily="34" charset="0"/>
              <a:buChar char="•"/>
            </a:pPr>
            <a:r>
              <a:rPr lang="cs-CZ" sz="2000" dirty="0">
                <a:sym typeface="Symbol"/>
              </a:rPr>
              <a:t>Umělá plicní ventilace</a:t>
            </a:r>
          </a:p>
          <a:p>
            <a:pPr marL="742950" lvl="1" indent="-285750">
              <a:buFont typeface="Arial" panose="020B0604020202020204" pitchFamily="34" charset="0"/>
              <a:buChar char="•"/>
            </a:pPr>
            <a:endParaRPr lang="cs-CZ" sz="2000" dirty="0">
              <a:sym typeface="Symbol"/>
            </a:endParaRPr>
          </a:p>
        </p:txBody>
      </p:sp>
      <p:pic>
        <p:nvPicPr>
          <p:cNvPr id="5122" name="Picture 2">
            <a:extLst>
              <a:ext uri="{FF2B5EF4-FFF2-40B4-BE49-F238E27FC236}">
                <a16:creationId xmlns:a16="http://schemas.microsoft.com/office/drawing/2014/main" id="{84529A0C-DD7B-4A88-9BC4-468F86F86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411961"/>
            <a:ext cx="5019675" cy="3028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6130460-32B3-4EB1-89E7-B4F6F0F81313}"/>
              </a:ext>
            </a:extLst>
          </p:cNvPr>
          <p:cNvSpPr txBox="1"/>
          <p:nvPr/>
        </p:nvSpPr>
        <p:spPr>
          <a:xfrm>
            <a:off x="6012160" y="232423"/>
            <a:ext cx="2736304" cy="646331"/>
          </a:xfrm>
          <a:prstGeom prst="rect">
            <a:avLst/>
          </a:prstGeom>
          <a:noFill/>
        </p:spPr>
        <p:txBody>
          <a:bodyPr wrap="square" rtlCol="0">
            <a:spAutoFit/>
          </a:bodyPr>
          <a:lstStyle/>
          <a:p>
            <a:r>
              <a:rPr lang="cs-CZ" dirty="0">
                <a:solidFill>
                  <a:srgbClr val="FF0000"/>
                </a:solidFill>
              </a:rPr>
              <a:t>Umět jen tlaky</a:t>
            </a:r>
          </a:p>
          <a:p>
            <a:r>
              <a:rPr lang="cs-CZ" dirty="0" err="1">
                <a:solidFill>
                  <a:srgbClr val="FF0000"/>
                </a:solidFill>
              </a:rPr>
              <a:t>Flebogram</a:t>
            </a:r>
            <a:r>
              <a:rPr lang="cs-CZ" dirty="0">
                <a:solidFill>
                  <a:srgbClr val="FF0000"/>
                </a:solidFill>
              </a:rPr>
              <a:t> umět nemusíte</a:t>
            </a:r>
          </a:p>
        </p:txBody>
      </p:sp>
    </p:spTree>
    <p:extLst>
      <p:ext uri="{BB962C8B-B14F-4D97-AF65-F5344CB8AC3E}">
        <p14:creationId xmlns:p14="http://schemas.microsoft.com/office/powerpoint/2010/main" val="1978434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10;&#10;Popis byl vytvořen automaticky">
            <a:extLst>
              <a:ext uri="{FF2B5EF4-FFF2-40B4-BE49-F238E27FC236}">
                <a16:creationId xmlns:a16="http://schemas.microsoft.com/office/drawing/2014/main" id="{3E042773-0AA1-49BE-B666-A213F0A94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
        <p:nvSpPr>
          <p:cNvPr id="2" name="TextovéPole 1">
            <a:extLst>
              <a:ext uri="{FF2B5EF4-FFF2-40B4-BE49-F238E27FC236}">
                <a16:creationId xmlns:a16="http://schemas.microsoft.com/office/drawing/2014/main" id="{1E1E4158-75A1-48C5-A68D-509391BD0656}"/>
              </a:ext>
            </a:extLst>
          </p:cNvPr>
          <p:cNvSpPr txBox="1"/>
          <p:nvPr/>
        </p:nvSpPr>
        <p:spPr>
          <a:xfrm>
            <a:off x="179512" y="116632"/>
            <a:ext cx="2736304" cy="584775"/>
          </a:xfrm>
          <a:prstGeom prst="rect">
            <a:avLst/>
          </a:prstGeom>
          <a:noFill/>
        </p:spPr>
        <p:txBody>
          <a:bodyPr wrap="square" rtlCol="0">
            <a:spAutoFit/>
          </a:bodyPr>
          <a:lstStyle/>
          <a:p>
            <a:r>
              <a:rPr lang="cs-CZ" sz="3200" dirty="0"/>
              <a:t>Opáčko z EKG</a:t>
            </a:r>
          </a:p>
        </p:txBody>
      </p:sp>
    </p:spTree>
    <p:extLst>
      <p:ext uri="{BB962C8B-B14F-4D97-AF65-F5344CB8AC3E}">
        <p14:creationId xmlns:p14="http://schemas.microsoft.com/office/powerpoint/2010/main" val="2928025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67" y="260648"/>
            <a:ext cx="3614390" cy="4419341"/>
          </a:xfrm>
          <a:prstGeom prst="rect">
            <a:avLst/>
          </a:prstGeom>
        </p:spPr>
      </p:pic>
      <p:sp>
        <p:nvSpPr>
          <p:cNvPr id="3" name="Obdélník 2"/>
          <p:cNvSpPr/>
          <p:nvPr/>
        </p:nvSpPr>
        <p:spPr>
          <a:xfrm>
            <a:off x="-32103" y="6458852"/>
            <a:ext cx="4572000" cy="276999"/>
          </a:xfrm>
          <a:prstGeom prst="rect">
            <a:avLst/>
          </a:prstGeom>
        </p:spPr>
        <p:txBody>
          <a:bodyPr>
            <a:spAutoFit/>
          </a:bodyPr>
          <a:lstStyle/>
          <a:p>
            <a:r>
              <a:rPr lang="cs-CZ" sz="1200" dirty="0"/>
              <a:t>http://dr-fukui.com/wp-content/uploads/2010/04/image-varices.jpg</a:t>
            </a:r>
          </a:p>
        </p:txBody>
      </p:sp>
      <p:sp>
        <p:nvSpPr>
          <p:cNvPr id="4" name="TextovéPole 3"/>
          <p:cNvSpPr txBox="1"/>
          <p:nvPr/>
        </p:nvSpPr>
        <p:spPr>
          <a:xfrm>
            <a:off x="4032757" y="232514"/>
            <a:ext cx="2448272" cy="830997"/>
          </a:xfrm>
          <a:prstGeom prst="rect">
            <a:avLst/>
          </a:prstGeom>
          <a:noFill/>
        </p:spPr>
        <p:txBody>
          <a:bodyPr wrap="square" rtlCol="0">
            <a:spAutoFit/>
          </a:bodyPr>
          <a:lstStyle/>
          <a:p>
            <a:r>
              <a:rPr lang="cs-CZ" sz="2400" b="1" dirty="0"/>
              <a:t>Žilní nedostatečnost</a:t>
            </a:r>
          </a:p>
        </p:txBody>
      </p:sp>
      <p:pic>
        <p:nvPicPr>
          <p:cNvPr id="2050" name="Picture 2" descr="Plicní embolie: příčiny, příznaky a léčba - Zdraví.Euro.cz">
            <a:extLst>
              <a:ext uri="{FF2B5EF4-FFF2-40B4-BE49-F238E27FC236}">
                <a16:creationId xmlns:a16="http://schemas.microsoft.com/office/drawing/2014/main" id="{F28F9ABD-D5DA-475A-A20D-79E68DD566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586448"/>
            <a:ext cx="4645958" cy="278676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097BAF8-ADDB-4B01-B69C-4D4A6F4F3F5C}"/>
              </a:ext>
            </a:extLst>
          </p:cNvPr>
          <p:cNvSpPr txBox="1"/>
          <p:nvPr/>
        </p:nvSpPr>
        <p:spPr>
          <a:xfrm>
            <a:off x="4716016" y="5373216"/>
            <a:ext cx="4248472" cy="646331"/>
          </a:xfrm>
          <a:prstGeom prst="rect">
            <a:avLst/>
          </a:prstGeom>
          <a:noFill/>
        </p:spPr>
        <p:txBody>
          <a:bodyPr wrap="square" rtlCol="0">
            <a:spAutoFit/>
          </a:bodyPr>
          <a:lstStyle/>
          <a:p>
            <a:r>
              <a:rPr lang="cs-CZ" dirty="0"/>
              <a:t>Riziko vzniku krevních sraženin a jejich uvolnění do oběhu – riziko plicní embolie</a:t>
            </a:r>
          </a:p>
        </p:txBody>
      </p:sp>
    </p:spTree>
    <p:extLst>
      <p:ext uri="{BB962C8B-B14F-4D97-AF65-F5344CB8AC3E}">
        <p14:creationId xmlns:p14="http://schemas.microsoft.com/office/powerpoint/2010/main" val="2915698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text, osoba&#10;&#10;Popis byl vytvořen automaticky">
            <a:extLst>
              <a:ext uri="{FF2B5EF4-FFF2-40B4-BE49-F238E27FC236}">
                <a16:creationId xmlns:a16="http://schemas.microsoft.com/office/drawing/2014/main" id="{BE49378F-D2D3-441E-B5D4-1C0807809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5820"/>
            <a:ext cx="5480242" cy="6858000"/>
          </a:xfrm>
          <a:prstGeom prst="rect">
            <a:avLst/>
          </a:prstGeom>
        </p:spPr>
      </p:pic>
      <p:sp>
        <p:nvSpPr>
          <p:cNvPr id="39" name="TextovéPole 38">
            <a:extLst>
              <a:ext uri="{FF2B5EF4-FFF2-40B4-BE49-F238E27FC236}">
                <a16:creationId xmlns:a16="http://schemas.microsoft.com/office/drawing/2014/main" id="{0F6B34BA-0995-49AF-8DD8-9F407AB3D6BF}"/>
              </a:ext>
            </a:extLst>
          </p:cNvPr>
          <p:cNvSpPr txBox="1"/>
          <p:nvPr/>
        </p:nvSpPr>
        <p:spPr>
          <a:xfrm>
            <a:off x="2310881" y="188640"/>
            <a:ext cx="6840760" cy="523220"/>
          </a:xfrm>
          <a:prstGeom prst="rect">
            <a:avLst/>
          </a:prstGeom>
          <a:solidFill>
            <a:schemeClr val="bg1"/>
          </a:solidFill>
        </p:spPr>
        <p:txBody>
          <a:bodyPr wrap="square" rtlCol="0">
            <a:spAutoFit/>
          </a:bodyPr>
          <a:lstStyle/>
          <a:p>
            <a:r>
              <a:rPr lang="cs-CZ" sz="2800" dirty="0"/>
              <a:t>Jak se cítím při zavádění </a:t>
            </a:r>
            <a:r>
              <a:rPr lang="cs-CZ" sz="2800" dirty="0" err="1"/>
              <a:t>flexily</a:t>
            </a:r>
            <a:endParaRPr lang="cs-CZ" sz="2800" dirty="0"/>
          </a:p>
        </p:txBody>
      </p:sp>
    </p:spTree>
    <p:extLst>
      <p:ext uri="{BB962C8B-B14F-4D97-AF65-F5344CB8AC3E}">
        <p14:creationId xmlns:p14="http://schemas.microsoft.com/office/powerpoint/2010/main" val="3164214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8086580" cy="584775"/>
          </a:xfrm>
          <a:prstGeom prst="rect">
            <a:avLst/>
          </a:prstGeom>
          <a:noFill/>
        </p:spPr>
        <p:txBody>
          <a:bodyPr wrap="square" rtlCol="0">
            <a:spAutoFit/>
          </a:bodyPr>
          <a:lstStyle/>
          <a:p>
            <a:r>
              <a:rPr lang="cs-CZ" sz="3200" b="1" dirty="0"/>
              <a:t>Změny krevního tlaku ve velkém oběhu</a:t>
            </a:r>
          </a:p>
        </p:txBody>
      </p:sp>
      <p:grpSp>
        <p:nvGrpSpPr>
          <p:cNvPr id="6" name="Skupina 5"/>
          <p:cNvGrpSpPr>
            <a:grpSpLocks noChangeAspect="1"/>
          </p:cNvGrpSpPr>
          <p:nvPr/>
        </p:nvGrpSpPr>
        <p:grpSpPr>
          <a:xfrm>
            <a:off x="888892" y="908720"/>
            <a:ext cx="7067484" cy="5970937"/>
            <a:chOff x="534449" y="66272"/>
            <a:chExt cx="7979403" cy="6741368"/>
          </a:xfrm>
        </p:grpSpPr>
        <p:sp>
          <p:nvSpPr>
            <p:cNvPr id="7" name="Obdélník 6"/>
            <p:cNvSpPr/>
            <p:nvPr/>
          </p:nvSpPr>
          <p:spPr>
            <a:xfrm>
              <a:off x="534449" y="66272"/>
              <a:ext cx="7709960" cy="6741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dirty="0"/>
            </a:p>
          </p:txBody>
        </p:sp>
        <p:cxnSp>
          <p:nvCxnSpPr>
            <p:cNvPr id="8" name="Přímá spojnice 7"/>
            <p:cNvCxnSpPr/>
            <p:nvPr/>
          </p:nvCxnSpPr>
          <p:spPr>
            <a:xfrm>
              <a:off x="1550696" y="404664"/>
              <a:ext cx="0" cy="280831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a:off x="1554627" y="3513641"/>
              <a:ext cx="0" cy="28083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1545689" y="3201101"/>
              <a:ext cx="63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1535031" y="6337365"/>
              <a:ext cx="63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943197" y="2956519"/>
              <a:ext cx="607498" cy="416987"/>
            </a:xfrm>
            <a:prstGeom prst="rect">
              <a:avLst/>
            </a:prstGeom>
            <a:noFill/>
          </p:spPr>
          <p:txBody>
            <a:bodyPr wrap="square" rtlCol="0">
              <a:spAutoFit/>
            </a:bodyPr>
            <a:lstStyle/>
            <a:p>
              <a:pPr algn="r"/>
              <a:r>
                <a:rPr lang="cs-CZ" dirty="0">
                  <a:solidFill>
                    <a:srgbClr val="0000FF"/>
                  </a:solidFill>
                </a:rPr>
                <a:t>0</a:t>
              </a:r>
            </a:p>
          </p:txBody>
        </p:sp>
        <p:sp>
          <p:nvSpPr>
            <p:cNvPr id="13" name="TextovéPole 12"/>
            <p:cNvSpPr txBox="1"/>
            <p:nvPr/>
          </p:nvSpPr>
          <p:spPr>
            <a:xfrm>
              <a:off x="943197" y="2145736"/>
              <a:ext cx="607498" cy="416987"/>
            </a:xfrm>
            <a:prstGeom prst="rect">
              <a:avLst/>
            </a:prstGeom>
            <a:noFill/>
          </p:spPr>
          <p:txBody>
            <a:bodyPr wrap="square" rtlCol="0">
              <a:spAutoFit/>
            </a:bodyPr>
            <a:lstStyle/>
            <a:p>
              <a:pPr algn="r"/>
              <a:r>
                <a:rPr lang="cs-CZ" dirty="0">
                  <a:solidFill>
                    <a:srgbClr val="0000FF"/>
                  </a:solidFill>
                </a:rPr>
                <a:t>40</a:t>
              </a:r>
            </a:p>
          </p:txBody>
        </p:sp>
        <p:sp>
          <p:nvSpPr>
            <p:cNvPr id="14" name="TextovéPole 13"/>
            <p:cNvSpPr txBox="1"/>
            <p:nvPr/>
          </p:nvSpPr>
          <p:spPr>
            <a:xfrm>
              <a:off x="943197" y="1334954"/>
              <a:ext cx="607498" cy="416987"/>
            </a:xfrm>
            <a:prstGeom prst="rect">
              <a:avLst/>
            </a:prstGeom>
            <a:noFill/>
          </p:spPr>
          <p:txBody>
            <a:bodyPr wrap="square" rtlCol="0">
              <a:spAutoFit/>
            </a:bodyPr>
            <a:lstStyle/>
            <a:p>
              <a:pPr algn="r"/>
              <a:r>
                <a:rPr lang="cs-CZ" dirty="0">
                  <a:solidFill>
                    <a:srgbClr val="0000FF"/>
                  </a:solidFill>
                </a:rPr>
                <a:t>80</a:t>
              </a:r>
            </a:p>
          </p:txBody>
        </p:sp>
        <p:sp>
          <p:nvSpPr>
            <p:cNvPr id="15" name="TextovéPole 14"/>
            <p:cNvSpPr txBox="1"/>
            <p:nvPr/>
          </p:nvSpPr>
          <p:spPr>
            <a:xfrm>
              <a:off x="781600" y="524173"/>
              <a:ext cx="769097" cy="416987"/>
            </a:xfrm>
            <a:prstGeom prst="rect">
              <a:avLst/>
            </a:prstGeom>
            <a:noFill/>
          </p:spPr>
          <p:txBody>
            <a:bodyPr wrap="square" rtlCol="0">
              <a:spAutoFit/>
            </a:bodyPr>
            <a:lstStyle/>
            <a:p>
              <a:pPr algn="r"/>
              <a:r>
                <a:rPr lang="cs-CZ" dirty="0">
                  <a:solidFill>
                    <a:srgbClr val="0000FF"/>
                  </a:solidFill>
                </a:rPr>
                <a:t>120</a:t>
              </a:r>
            </a:p>
          </p:txBody>
        </p:sp>
        <p:sp>
          <p:nvSpPr>
            <p:cNvPr id="16" name="TextovéPole 15"/>
            <p:cNvSpPr txBox="1"/>
            <p:nvPr/>
          </p:nvSpPr>
          <p:spPr>
            <a:xfrm>
              <a:off x="1547664" y="422547"/>
              <a:ext cx="794426" cy="416987"/>
            </a:xfrm>
            <a:prstGeom prst="rect">
              <a:avLst/>
            </a:prstGeom>
            <a:noFill/>
          </p:spPr>
          <p:txBody>
            <a:bodyPr wrap="square" rtlCol="0">
              <a:spAutoFit/>
            </a:bodyPr>
            <a:lstStyle/>
            <a:p>
              <a:pPr algn="ctr"/>
              <a:r>
                <a:rPr lang="cs-CZ" dirty="0">
                  <a:solidFill>
                    <a:srgbClr val="3366FF"/>
                  </a:solidFill>
                </a:rPr>
                <a:t>STK</a:t>
              </a:r>
            </a:p>
          </p:txBody>
        </p:sp>
        <p:sp>
          <p:nvSpPr>
            <p:cNvPr id="17" name="TextovéPole 16"/>
            <p:cNvSpPr txBox="1"/>
            <p:nvPr/>
          </p:nvSpPr>
          <p:spPr>
            <a:xfrm>
              <a:off x="658948" y="679671"/>
              <a:ext cx="521234" cy="2257907"/>
            </a:xfrm>
            <a:prstGeom prst="rect">
              <a:avLst/>
            </a:prstGeom>
            <a:noFill/>
          </p:spPr>
          <p:txBody>
            <a:bodyPr vert="vert270" wrap="square" rtlCol="0">
              <a:spAutoFit/>
            </a:bodyPr>
            <a:lstStyle/>
            <a:p>
              <a:pPr algn="ctr"/>
              <a:r>
                <a:rPr lang="cs-CZ" dirty="0"/>
                <a:t>Tlak </a:t>
              </a:r>
              <a:r>
                <a:rPr lang="en-US" dirty="0"/>
                <a:t>[</a:t>
              </a:r>
              <a:r>
                <a:rPr lang="cs-CZ" dirty="0"/>
                <a:t>mmHg</a:t>
              </a:r>
              <a:r>
                <a:rPr lang="en-US" dirty="0"/>
                <a:t>]</a:t>
              </a:r>
              <a:endParaRPr lang="cs-CZ" dirty="0"/>
            </a:p>
          </p:txBody>
        </p:sp>
        <p:sp>
          <p:nvSpPr>
            <p:cNvPr id="18" name="TextovéPole 17"/>
            <p:cNvSpPr txBox="1"/>
            <p:nvPr/>
          </p:nvSpPr>
          <p:spPr>
            <a:xfrm>
              <a:off x="971600" y="4663495"/>
              <a:ext cx="676596" cy="416987"/>
            </a:xfrm>
            <a:prstGeom prst="rect">
              <a:avLst/>
            </a:prstGeom>
            <a:noFill/>
          </p:spPr>
          <p:txBody>
            <a:bodyPr wrap="square" rtlCol="0">
              <a:spAutoFit/>
            </a:bodyPr>
            <a:lstStyle/>
            <a:p>
              <a:pPr algn="ctr"/>
              <a:r>
                <a:rPr lang="cs-CZ" dirty="0"/>
                <a:t>18</a:t>
              </a:r>
            </a:p>
          </p:txBody>
        </p:sp>
        <p:sp>
          <p:nvSpPr>
            <p:cNvPr id="19" name="TextovéPole 18"/>
            <p:cNvSpPr txBox="1"/>
            <p:nvPr/>
          </p:nvSpPr>
          <p:spPr>
            <a:xfrm>
              <a:off x="683568" y="3212976"/>
              <a:ext cx="521234" cy="3240359"/>
            </a:xfrm>
            <a:prstGeom prst="rect">
              <a:avLst/>
            </a:prstGeom>
            <a:noFill/>
          </p:spPr>
          <p:txBody>
            <a:bodyPr vert="vert270" wrap="square" rtlCol="0">
              <a:spAutoFit/>
            </a:bodyPr>
            <a:lstStyle/>
            <a:p>
              <a:pPr algn="ctr"/>
              <a:r>
                <a:rPr lang="cs-CZ" dirty="0"/>
                <a:t>Střední rychlost </a:t>
              </a:r>
              <a:r>
                <a:rPr lang="en-US" dirty="0"/>
                <a:t>[</a:t>
              </a:r>
              <a:r>
                <a:rPr lang="cs-CZ" dirty="0"/>
                <a:t>cm/s</a:t>
              </a:r>
              <a:r>
                <a:rPr lang="en-US" dirty="0"/>
                <a:t>]</a:t>
              </a:r>
              <a:endParaRPr lang="cs-CZ" dirty="0"/>
            </a:p>
          </p:txBody>
        </p:sp>
        <p:cxnSp>
          <p:nvCxnSpPr>
            <p:cNvPr id="20" name="Přímá spojnice 19"/>
            <p:cNvCxnSpPr/>
            <p:nvPr/>
          </p:nvCxnSpPr>
          <p:spPr>
            <a:xfrm>
              <a:off x="2699792"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3851920"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a:off x="4644008"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5436096"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a:off x="5868144"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a:off x="6804248"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a:off x="7812360" y="464039"/>
              <a:ext cx="0" cy="58326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1015084" y="5726632"/>
              <a:ext cx="676596" cy="416987"/>
            </a:xfrm>
            <a:prstGeom prst="rect">
              <a:avLst/>
            </a:prstGeom>
            <a:noFill/>
          </p:spPr>
          <p:txBody>
            <a:bodyPr wrap="square" rtlCol="0">
              <a:spAutoFit/>
            </a:bodyPr>
            <a:lstStyle/>
            <a:p>
              <a:pPr algn="ctr"/>
              <a:r>
                <a:rPr lang="cs-CZ" dirty="0"/>
                <a:t>6</a:t>
              </a:r>
            </a:p>
          </p:txBody>
        </p:sp>
        <p:sp>
          <p:nvSpPr>
            <p:cNvPr id="28" name="TextovéPole 27"/>
            <p:cNvSpPr txBox="1"/>
            <p:nvPr/>
          </p:nvSpPr>
          <p:spPr>
            <a:xfrm>
              <a:off x="979459" y="5162442"/>
              <a:ext cx="676596" cy="416987"/>
            </a:xfrm>
            <a:prstGeom prst="rect">
              <a:avLst/>
            </a:prstGeom>
            <a:noFill/>
          </p:spPr>
          <p:txBody>
            <a:bodyPr wrap="square" rtlCol="0">
              <a:spAutoFit/>
            </a:bodyPr>
            <a:lstStyle/>
            <a:p>
              <a:pPr algn="ctr"/>
              <a:r>
                <a:rPr lang="cs-CZ" dirty="0"/>
                <a:t>12</a:t>
              </a:r>
            </a:p>
          </p:txBody>
        </p:sp>
        <p:cxnSp>
          <p:nvCxnSpPr>
            <p:cNvPr id="29" name="Přímá spojnice 28"/>
            <p:cNvCxnSpPr/>
            <p:nvPr/>
          </p:nvCxnSpPr>
          <p:spPr>
            <a:xfrm flipV="1">
              <a:off x="1586321" y="755004"/>
              <a:ext cx="1833551" cy="817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1586321" y="1700808"/>
              <a:ext cx="1866902" cy="61375"/>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1" name="Volný tvar 30"/>
            <p:cNvSpPr/>
            <p:nvPr/>
          </p:nvSpPr>
          <p:spPr>
            <a:xfrm>
              <a:off x="3319463" y="758695"/>
              <a:ext cx="4542002" cy="2412016"/>
            </a:xfrm>
            <a:custGeom>
              <a:avLst/>
              <a:gdLst>
                <a:gd name="connsiteX0" fmla="*/ 0 w 4476997"/>
                <a:gd name="connsiteY0" fmla="*/ 5713 h 2416404"/>
                <a:gd name="connsiteX1" fmla="*/ 142503 w 4476997"/>
                <a:gd name="connsiteY1" fmla="*/ 5713 h 2416404"/>
                <a:gd name="connsiteX2" fmla="*/ 320633 w 4476997"/>
                <a:gd name="connsiteY2" fmla="*/ 65089 h 2416404"/>
                <a:gd name="connsiteX3" fmla="*/ 427511 w 4476997"/>
                <a:gd name="connsiteY3" fmla="*/ 231344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5713 h 2416404"/>
                <a:gd name="connsiteX1" fmla="*/ 142503 w 4476997"/>
                <a:gd name="connsiteY1" fmla="*/ 5713 h 2416404"/>
                <a:gd name="connsiteX2" fmla="*/ 320633 w 4476997"/>
                <a:gd name="connsiteY2" fmla="*/ 65089 h 2416404"/>
                <a:gd name="connsiteX3" fmla="*/ 463137 w 4476997"/>
                <a:gd name="connsiteY3" fmla="*/ 397598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6556 h 2417247"/>
                <a:gd name="connsiteX1" fmla="*/ 142503 w 4476997"/>
                <a:gd name="connsiteY1" fmla="*/ 6556 h 2417247"/>
                <a:gd name="connsiteX2" fmla="*/ 285007 w 4476997"/>
                <a:gd name="connsiteY2" fmla="*/ 77808 h 2417247"/>
                <a:gd name="connsiteX3" fmla="*/ 463137 w 4476997"/>
                <a:gd name="connsiteY3" fmla="*/ 398441 h 2417247"/>
                <a:gd name="connsiteX4" fmla="*/ 748145 w 4476997"/>
                <a:gd name="connsiteY4" fmla="*/ 968457 h 2417247"/>
                <a:gd name="connsiteX5" fmla="*/ 1258784 w 4476997"/>
                <a:gd name="connsiteY5" fmla="*/ 1764104 h 2417247"/>
                <a:gd name="connsiteX6" fmla="*/ 2066306 w 4476997"/>
                <a:gd name="connsiteY6" fmla="*/ 2215366 h 2417247"/>
                <a:gd name="connsiteX7" fmla="*/ 4476997 w 4476997"/>
                <a:gd name="connsiteY7" fmla="*/ 2417247 h 2417247"/>
                <a:gd name="connsiteX0" fmla="*/ 0 w 4476997"/>
                <a:gd name="connsiteY0" fmla="*/ 2199 h 2412890"/>
                <a:gd name="connsiteX1" fmla="*/ 142503 w 4476997"/>
                <a:gd name="connsiteY1" fmla="*/ 2199 h 2412890"/>
                <a:gd name="connsiteX2" fmla="*/ 285007 w 4476997"/>
                <a:gd name="connsiteY2" fmla="*/ 73451 h 2412890"/>
                <a:gd name="connsiteX3" fmla="*/ 463137 w 4476997"/>
                <a:gd name="connsiteY3" fmla="*/ 394084 h 2412890"/>
                <a:gd name="connsiteX4" fmla="*/ 748145 w 4476997"/>
                <a:gd name="connsiteY4" fmla="*/ 964100 h 2412890"/>
                <a:gd name="connsiteX5" fmla="*/ 1258784 w 4476997"/>
                <a:gd name="connsiteY5" fmla="*/ 1759747 h 2412890"/>
                <a:gd name="connsiteX6" fmla="*/ 2066306 w 4476997"/>
                <a:gd name="connsiteY6" fmla="*/ 2211009 h 2412890"/>
                <a:gd name="connsiteX7" fmla="*/ 4476997 w 4476997"/>
                <a:gd name="connsiteY7" fmla="*/ 2412890 h 2412890"/>
                <a:gd name="connsiteX0" fmla="*/ 0 w 4542002"/>
                <a:gd name="connsiteY0" fmla="*/ 6556 h 2417247"/>
                <a:gd name="connsiteX1" fmla="*/ 207508 w 4542002"/>
                <a:gd name="connsiteY1" fmla="*/ 6556 h 2417247"/>
                <a:gd name="connsiteX2" fmla="*/ 350012 w 4542002"/>
                <a:gd name="connsiteY2" fmla="*/ 77808 h 2417247"/>
                <a:gd name="connsiteX3" fmla="*/ 528142 w 4542002"/>
                <a:gd name="connsiteY3" fmla="*/ 398441 h 2417247"/>
                <a:gd name="connsiteX4" fmla="*/ 813150 w 4542002"/>
                <a:gd name="connsiteY4" fmla="*/ 968457 h 2417247"/>
                <a:gd name="connsiteX5" fmla="*/ 1323789 w 4542002"/>
                <a:gd name="connsiteY5" fmla="*/ 1764104 h 2417247"/>
                <a:gd name="connsiteX6" fmla="*/ 2131311 w 4542002"/>
                <a:gd name="connsiteY6" fmla="*/ 2215366 h 2417247"/>
                <a:gd name="connsiteX7" fmla="*/ 4542002 w 4542002"/>
                <a:gd name="connsiteY7" fmla="*/ 2417247 h 2417247"/>
                <a:gd name="connsiteX0" fmla="*/ 0 w 4542002"/>
                <a:gd name="connsiteY0" fmla="*/ 10967 h 2421658"/>
                <a:gd name="connsiteX1" fmla="*/ 207508 w 4542002"/>
                <a:gd name="connsiteY1" fmla="*/ 10967 h 2421658"/>
                <a:gd name="connsiteX2" fmla="*/ 358679 w 4542002"/>
                <a:gd name="connsiteY2" fmla="*/ 142890 h 2421658"/>
                <a:gd name="connsiteX3" fmla="*/ 528142 w 4542002"/>
                <a:gd name="connsiteY3" fmla="*/ 402852 h 2421658"/>
                <a:gd name="connsiteX4" fmla="*/ 813150 w 4542002"/>
                <a:gd name="connsiteY4" fmla="*/ 972868 h 2421658"/>
                <a:gd name="connsiteX5" fmla="*/ 1323789 w 4542002"/>
                <a:gd name="connsiteY5" fmla="*/ 1768515 h 2421658"/>
                <a:gd name="connsiteX6" fmla="*/ 2131311 w 4542002"/>
                <a:gd name="connsiteY6" fmla="*/ 2219777 h 2421658"/>
                <a:gd name="connsiteX7" fmla="*/ 4542002 w 4542002"/>
                <a:gd name="connsiteY7" fmla="*/ 2421658 h 2421658"/>
                <a:gd name="connsiteX0" fmla="*/ 0 w 4542002"/>
                <a:gd name="connsiteY0" fmla="*/ 1325 h 2412016"/>
                <a:gd name="connsiteX1" fmla="*/ 203175 w 4542002"/>
                <a:gd name="connsiteY1" fmla="*/ 27327 h 2412016"/>
                <a:gd name="connsiteX2" fmla="*/ 358679 w 4542002"/>
                <a:gd name="connsiteY2" fmla="*/ 133248 h 2412016"/>
                <a:gd name="connsiteX3" fmla="*/ 528142 w 4542002"/>
                <a:gd name="connsiteY3" fmla="*/ 393210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58679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002" h="2412016">
                  <a:moveTo>
                    <a:pt x="0" y="1325"/>
                  </a:moveTo>
                  <a:cubicBezTo>
                    <a:pt x="44532" y="-3623"/>
                    <a:pt x="140506" y="5340"/>
                    <a:pt x="203175" y="27327"/>
                  </a:cubicBezTo>
                  <a:cubicBezTo>
                    <a:pt x="265844" y="49314"/>
                    <a:pt x="317519" y="75879"/>
                    <a:pt x="376014" y="133248"/>
                  </a:cubicBezTo>
                  <a:cubicBezTo>
                    <a:pt x="434509" y="190617"/>
                    <a:pt x="481288" y="233211"/>
                    <a:pt x="554144" y="371541"/>
                  </a:cubicBezTo>
                  <a:cubicBezTo>
                    <a:pt x="627000" y="509871"/>
                    <a:pt x="693544" y="719003"/>
                    <a:pt x="813150" y="963226"/>
                  </a:cubicBezTo>
                  <a:cubicBezTo>
                    <a:pt x="932756" y="1207449"/>
                    <a:pt x="1104095" y="1551055"/>
                    <a:pt x="1323789" y="1758873"/>
                  </a:cubicBezTo>
                  <a:cubicBezTo>
                    <a:pt x="1543483" y="1966691"/>
                    <a:pt x="1680950" y="2074117"/>
                    <a:pt x="2131311" y="2210135"/>
                  </a:cubicBezTo>
                  <a:cubicBezTo>
                    <a:pt x="2581672" y="2346153"/>
                    <a:pt x="3604841" y="2365504"/>
                    <a:pt x="4542002" y="2412016"/>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 name="Volný tvar 31"/>
            <p:cNvSpPr/>
            <p:nvPr/>
          </p:nvSpPr>
          <p:spPr>
            <a:xfrm>
              <a:off x="3338513" y="1757571"/>
              <a:ext cx="4542002" cy="1387643"/>
            </a:xfrm>
            <a:custGeom>
              <a:avLst/>
              <a:gdLst>
                <a:gd name="connsiteX0" fmla="*/ 0 w 4476997"/>
                <a:gd name="connsiteY0" fmla="*/ 5713 h 2416404"/>
                <a:gd name="connsiteX1" fmla="*/ 142503 w 4476997"/>
                <a:gd name="connsiteY1" fmla="*/ 5713 h 2416404"/>
                <a:gd name="connsiteX2" fmla="*/ 320633 w 4476997"/>
                <a:gd name="connsiteY2" fmla="*/ 65089 h 2416404"/>
                <a:gd name="connsiteX3" fmla="*/ 427511 w 4476997"/>
                <a:gd name="connsiteY3" fmla="*/ 231344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5713 h 2416404"/>
                <a:gd name="connsiteX1" fmla="*/ 142503 w 4476997"/>
                <a:gd name="connsiteY1" fmla="*/ 5713 h 2416404"/>
                <a:gd name="connsiteX2" fmla="*/ 320633 w 4476997"/>
                <a:gd name="connsiteY2" fmla="*/ 65089 h 2416404"/>
                <a:gd name="connsiteX3" fmla="*/ 463137 w 4476997"/>
                <a:gd name="connsiteY3" fmla="*/ 397598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6556 h 2417247"/>
                <a:gd name="connsiteX1" fmla="*/ 142503 w 4476997"/>
                <a:gd name="connsiteY1" fmla="*/ 6556 h 2417247"/>
                <a:gd name="connsiteX2" fmla="*/ 285007 w 4476997"/>
                <a:gd name="connsiteY2" fmla="*/ 77808 h 2417247"/>
                <a:gd name="connsiteX3" fmla="*/ 463137 w 4476997"/>
                <a:gd name="connsiteY3" fmla="*/ 398441 h 2417247"/>
                <a:gd name="connsiteX4" fmla="*/ 748145 w 4476997"/>
                <a:gd name="connsiteY4" fmla="*/ 968457 h 2417247"/>
                <a:gd name="connsiteX5" fmla="*/ 1258784 w 4476997"/>
                <a:gd name="connsiteY5" fmla="*/ 1764104 h 2417247"/>
                <a:gd name="connsiteX6" fmla="*/ 2066306 w 4476997"/>
                <a:gd name="connsiteY6" fmla="*/ 2215366 h 2417247"/>
                <a:gd name="connsiteX7" fmla="*/ 4476997 w 4476997"/>
                <a:gd name="connsiteY7" fmla="*/ 2417247 h 2417247"/>
                <a:gd name="connsiteX0" fmla="*/ 0 w 4476997"/>
                <a:gd name="connsiteY0" fmla="*/ 2199 h 2412890"/>
                <a:gd name="connsiteX1" fmla="*/ 142503 w 4476997"/>
                <a:gd name="connsiteY1" fmla="*/ 2199 h 2412890"/>
                <a:gd name="connsiteX2" fmla="*/ 285007 w 4476997"/>
                <a:gd name="connsiteY2" fmla="*/ 73451 h 2412890"/>
                <a:gd name="connsiteX3" fmla="*/ 463137 w 4476997"/>
                <a:gd name="connsiteY3" fmla="*/ 394084 h 2412890"/>
                <a:gd name="connsiteX4" fmla="*/ 748145 w 4476997"/>
                <a:gd name="connsiteY4" fmla="*/ 964100 h 2412890"/>
                <a:gd name="connsiteX5" fmla="*/ 1258784 w 4476997"/>
                <a:gd name="connsiteY5" fmla="*/ 1759747 h 2412890"/>
                <a:gd name="connsiteX6" fmla="*/ 2066306 w 4476997"/>
                <a:gd name="connsiteY6" fmla="*/ 2211009 h 2412890"/>
                <a:gd name="connsiteX7" fmla="*/ 4476997 w 4476997"/>
                <a:gd name="connsiteY7" fmla="*/ 2412890 h 2412890"/>
                <a:gd name="connsiteX0" fmla="*/ 0 w 4542002"/>
                <a:gd name="connsiteY0" fmla="*/ 6556 h 2417247"/>
                <a:gd name="connsiteX1" fmla="*/ 207508 w 4542002"/>
                <a:gd name="connsiteY1" fmla="*/ 6556 h 2417247"/>
                <a:gd name="connsiteX2" fmla="*/ 350012 w 4542002"/>
                <a:gd name="connsiteY2" fmla="*/ 77808 h 2417247"/>
                <a:gd name="connsiteX3" fmla="*/ 528142 w 4542002"/>
                <a:gd name="connsiteY3" fmla="*/ 398441 h 2417247"/>
                <a:gd name="connsiteX4" fmla="*/ 813150 w 4542002"/>
                <a:gd name="connsiteY4" fmla="*/ 968457 h 2417247"/>
                <a:gd name="connsiteX5" fmla="*/ 1323789 w 4542002"/>
                <a:gd name="connsiteY5" fmla="*/ 1764104 h 2417247"/>
                <a:gd name="connsiteX6" fmla="*/ 2131311 w 4542002"/>
                <a:gd name="connsiteY6" fmla="*/ 2215366 h 2417247"/>
                <a:gd name="connsiteX7" fmla="*/ 4542002 w 4542002"/>
                <a:gd name="connsiteY7" fmla="*/ 2417247 h 2417247"/>
                <a:gd name="connsiteX0" fmla="*/ 0 w 4542002"/>
                <a:gd name="connsiteY0" fmla="*/ 10967 h 2421658"/>
                <a:gd name="connsiteX1" fmla="*/ 207508 w 4542002"/>
                <a:gd name="connsiteY1" fmla="*/ 10967 h 2421658"/>
                <a:gd name="connsiteX2" fmla="*/ 358679 w 4542002"/>
                <a:gd name="connsiteY2" fmla="*/ 142890 h 2421658"/>
                <a:gd name="connsiteX3" fmla="*/ 528142 w 4542002"/>
                <a:gd name="connsiteY3" fmla="*/ 402852 h 2421658"/>
                <a:gd name="connsiteX4" fmla="*/ 813150 w 4542002"/>
                <a:gd name="connsiteY4" fmla="*/ 972868 h 2421658"/>
                <a:gd name="connsiteX5" fmla="*/ 1323789 w 4542002"/>
                <a:gd name="connsiteY5" fmla="*/ 1768515 h 2421658"/>
                <a:gd name="connsiteX6" fmla="*/ 2131311 w 4542002"/>
                <a:gd name="connsiteY6" fmla="*/ 2219777 h 2421658"/>
                <a:gd name="connsiteX7" fmla="*/ 4542002 w 4542002"/>
                <a:gd name="connsiteY7" fmla="*/ 2421658 h 2421658"/>
                <a:gd name="connsiteX0" fmla="*/ 0 w 4542002"/>
                <a:gd name="connsiteY0" fmla="*/ 1325 h 2412016"/>
                <a:gd name="connsiteX1" fmla="*/ 203175 w 4542002"/>
                <a:gd name="connsiteY1" fmla="*/ 27327 h 2412016"/>
                <a:gd name="connsiteX2" fmla="*/ 358679 w 4542002"/>
                <a:gd name="connsiteY2" fmla="*/ 133248 h 2412016"/>
                <a:gd name="connsiteX3" fmla="*/ 528142 w 4542002"/>
                <a:gd name="connsiteY3" fmla="*/ 393210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58679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3945 w 4542002"/>
                <a:gd name="connsiteY6" fmla="*/ 2139319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695925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695925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695925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536983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314735 w 4542002"/>
                <a:gd name="connsiteY5" fmla="*/ 1536983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314735 w 4542002"/>
                <a:gd name="connsiteY5" fmla="*/ 1536983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314735 w 4542002"/>
                <a:gd name="connsiteY5" fmla="*/ 1536983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292789 w 4542002"/>
                <a:gd name="connsiteY5" fmla="*/ 1486122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292789 w 4542002"/>
                <a:gd name="connsiteY5" fmla="*/ 1486122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292789 w 4542002"/>
                <a:gd name="connsiteY5" fmla="*/ 1486122 h 2412016"/>
                <a:gd name="connsiteX6" fmla="*/ 2125553 w 4542002"/>
                <a:gd name="connsiteY6" fmla="*/ 2121443 h 2412016"/>
                <a:gd name="connsiteX7" fmla="*/ 4542002 w 4542002"/>
                <a:gd name="connsiteY7" fmla="*/ 2412016 h 241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002" h="2412016">
                  <a:moveTo>
                    <a:pt x="0" y="1325"/>
                  </a:moveTo>
                  <a:cubicBezTo>
                    <a:pt x="44532" y="-3623"/>
                    <a:pt x="140506" y="5340"/>
                    <a:pt x="203175" y="27327"/>
                  </a:cubicBezTo>
                  <a:cubicBezTo>
                    <a:pt x="265844" y="49314"/>
                    <a:pt x="317519" y="75879"/>
                    <a:pt x="376014" y="133248"/>
                  </a:cubicBezTo>
                  <a:cubicBezTo>
                    <a:pt x="434509" y="190617"/>
                    <a:pt x="476411" y="248046"/>
                    <a:pt x="554144" y="371541"/>
                  </a:cubicBezTo>
                  <a:cubicBezTo>
                    <a:pt x="631877" y="495036"/>
                    <a:pt x="719303" y="688456"/>
                    <a:pt x="842410" y="874219"/>
                  </a:cubicBezTo>
                  <a:cubicBezTo>
                    <a:pt x="965517" y="1059982"/>
                    <a:pt x="1097220" y="1252822"/>
                    <a:pt x="1292789" y="1486122"/>
                  </a:cubicBezTo>
                  <a:cubicBezTo>
                    <a:pt x="1488358" y="1719422"/>
                    <a:pt x="1693746" y="1941698"/>
                    <a:pt x="2125553" y="2121443"/>
                  </a:cubicBezTo>
                  <a:cubicBezTo>
                    <a:pt x="2557360" y="2301188"/>
                    <a:pt x="3604841" y="2365504"/>
                    <a:pt x="4542002" y="2412016"/>
                  </a:cubicBezTo>
                </a:path>
              </a:pathLst>
            </a:cu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 name="Volný tvar 32"/>
            <p:cNvSpPr/>
            <p:nvPr/>
          </p:nvSpPr>
          <p:spPr>
            <a:xfrm>
              <a:off x="1625599" y="486427"/>
              <a:ext cx="6215769" cy="2682224"/>
            </a:xfrm>
            <a:custGeom>
              <a:avLst/>
              <a:gdLst>
                <a:gd name="connsiteX0" fmla="*/ 0 w 6235700"/>
                <a:gd name="connsiteY0" fmla="*/ 2638208 h 2691401"/>
                <a:gd name="connsiteX1" fmla="*/ 1308100 w 6235700"/>
                <a:gd name="connsiteY1" fmla="*/ 2644558 h 2691401"/>
                <a:gd name="connsiteX2" fmla="*/ 1981200 w 6235700"/>
                <a:gd name="connsiteY2" fmla="*/ 2638208 h 2691401"/>
                <a:gd name="connsiteX3" fmla="*/ 22733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35700"/>
                <a:gd name="connsiteY0" fmla="*/ 2638208 h 2691401"/>
                <a:gd name="connsiteX1" fmla="*/ 1308100 w 6235700"/>
                <a:gd name="connsiteY1" fmla="*/ 2644558 h 2691401"/>
                <a:gd name="connsiteX2" fmla="*/ 1981200 w 6235700"/>
                <a:gd name="connsiteY2" fmla="*/ 2638208 h 2691401"/>
                <a:gd name="connsiteX3" fmla="*/ 22733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35700"/>
                <a:gd name="connsiteY0" fmla="*/ 2638208 h 2691401"/>
                <a:gd name="connsiteX1" fmla="*/ 1308100 w 6235700"/>
                <a:gd name="connsiteY1" fmla="*/ 2644558 h 2691401"/>
                <a:gd name="connsiteX2" fmla="*/ 1981200 w 6235700"/>
                <a:gd name="connsiteY2" fmla="*/ 2638208 h 2691401"/>
                <a:gd name="connsiteX3" fmla="*/ 22733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35700"/>
                <a:gd name="connsiteY0" fmla="*/ 2638208 h 2691401"/>
                <a:gd name="connsiteX1" fmla="*/ 1308100 w 6235700"/>
                <a:gd name="connsiteY1" fmla="*/ 2644558 h 2691401"/>
                <a:gd name="connsiteX2" fmla="*/ 1981200 w 6235700"/>
                <a:gd name="connsiteY2" fmla="*/ 2638208 h 2691401"/>
                <a:gd name="connsiteX3" fmla="*/ 23241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29350"/>
                <a:gd name="connsiteY0" fmla="*/ 2682658 h 2691401"/>
                <a:gd name="connsiteX1" fmla="*/ 1301750 w 6229350"/>
                <a:gd name="connsiteY1" fmla="*/ 2644558 h 2691401"/>
                <a:gd name="connsiteX2" fmla="*/ 1974850 w 6229350"/>
                <a:gd name="connsiteY2" fmla="*/ 2638208 h 2691401"/>
                <a:gd name="connsiteX3" fmla="*/ 2317750 w 6229350"/>
                <a:gd name="connsiteY3" fmla="*/ 2466758 h 2691401"/>
                <a:gd name="connsiteX4" fmla="*/ 2787650 w 6229350"/>
                <a:gd name="connsiteY4" fmla="*/ 377608 h 2691401"/>
                <a:gd name="connsiteX5" fmla="*/ 3308350 w 6229350"/>
                <a:gd name="connsiteY5" fmla="*/ 28358 h 2691401"/>
                <a:gd name="connsiteX6" fmla="*/ 3689350 w 6229350"/>
                <a:gd name="connsiteY6" fmla="*/ 22008 h 2691401"/>
                <a:gd name="connsiteX7" fmla="*/ 3892550 w 6229350"/>
                <a:gd name="connsiteY7" fmla="*/ 34708 h 2691401"/>
                <a:gd name="connsiteX8" fmla="*/ 4191000 w 6229350"/>
                <a:gd name="connsiteY8" fmla="*/ 314108 h 2691401"/>
                <a:gd name="connsiteX9" fmla="*/ 4400550 w 6229350"/>
                <a:gd name="connsiteY9" fmla="*/ 1228508 h 2691401"/>
                <a:gd name="connsiteX10" fmla="*/ 4730750 w 6229350"/>
                <a:gd name="connsiteY10" fmla="*/ 2174658 h 2691401"/>
                <a:gd name="connsiteX11" fmla="*/ 5111750 w 6229350"/>
                <a:gd name="connsiteY11" fmla="*/ 2542958 h 2691401"/>
                <a:gd name="connsiteX12" fmla="*/ 5607050 w 6229350"/>
                <a:gd name="connsiteY12" fmla="*/ 2676308 h 2691401"/>
                <a:gd name="connsiteX13" fmla="*/ 6229350 w 6229350"/>
                <a:gd name="connsiteY13" fmla="*/ 2682658 h 2691401"/>
                <a:gd name="connsiteX0" fmla="*/ 0 w 6229350"/>
                <a:gd name="connsiteY0" fmla="*/ 2682658 h 2691401"/>
                <a:gd name="connsiteX1" fmla="*/ 1320800 w 6229350"/>
                <a:gd name="connsiteY1" fmla="*/ 2657258 h 2691401"/>
                <a:gd name="connsiteX2" fmla="*/ 1974850 w 6229350"/>
                <a:gd name="connsiteY2" fmla="*/ 2638208 h 2691401"/>
                <a:gd name="connsiteX3" fmla="*/ 2317750 w 6229350"/>
                <a:gd name="connsiteY3" fmla="*/ 2466758 h 2691401"/>
                <a:gd name="connsiteX4" fmla="*/ 2787650 w 6229350"/>
                <a:gd name="connsiteY4" fmla="*/ 377608 h 2691401"/>
                <a:gd name="connsiteX5" fmla="*/ 3308350 w 6229350"/>
                <a:gd name="connsiteY5" fmla="*/ 28358 h 2691401"/>
                <a:gd name="connsiteX6" fmla="*/ 3689350 w 6229350"/>
                <a:gd name="connsiteY6" fmla="*/ 22008 h 2691401"/>
                <a:gd name="connsiteX7" fmla="*/ 3892550 w 6229350"/>
                <a:gd name="connsiteY7" fmla="*/ 34708 h 2691401"/>
                <a:gd name="connsiteX8" fmla="*/ 4191000 w 6229350"/>
                <a:gd name="connsiteY8" fmla="*/ 314108 h 2691401"/>
                <a:gd name="connsiteX9" fmla="*/ 4400550 w 6229350"/>
                <a:gd name="connsiteY9" fmla="*/ 1228508 h 2691401"/>
                <a:gd name="connsiteX10" fmla="*/ 4730750 w 6229350"/>
                <a:gd name="connsiteY10" fmla="*/ 2174658 h 2691401"/>
                <a:gd name="connsiteX11" fmla="*/ 5111750 w 6229350"/>
                <a:gd name="connsiteY11" fmla="*/ 2542958 h 2691401"/>
                <a:gd name="connsiteX12" fmla="*/ 5607050 w 6229350"/>
                <a:gd name="connsiteY12" fmla="*/ 2676308 h 2691401"/>
                <a:gd name="connsiteX13" fmla="*/ 6229350 w 6229350"/>
                <a:gd name="connsiteY13" fmla="*/ 2682658 h 2691401"/>
                <a:gd name="connsiteX0" fmla="*/ 0 w 6229350"/>
                <a:gd name="connsiteY0" fmla="*/ 2682658 h 2691401"/>
                <a:gd name="connsiteX1" fmla="*/ 1320800 w 6229350"/>
                <a:gd name="connsiteY1" fmla="*/ 2657258 h 2691401"/>
                <a:gd name="connsiteX2" fmla="*/ 1974850 w 6229350"/>
                <a:gd name="connsiteY2" fmla="*/ 2638208 h 2691401"/>
                <a:gd name="connsiteX3" fmla="*/ 2368550 w 6229350"/>
                <a:gd name="connsiteY3" fmla="*/ 2409608 h 2691401"/>
                <a:gd name="connsiteX4" fmla="*/ 2787650 w 6229350"/>
                <a:gd name="connsiteY4" fmla="*/ 377608 h 2691401"/>
                <a:gd name="connsiteX5" fmla="*/ 3308350 w 6229350"/>
                <a:gd name="connsiteY5" fmla="*/ 28358 h 2691401"/>
                <a:gd name="connsiteX6" fmla="*/ 3689350 w 6229350"/>
                <a:gd name="connsiteY6" fmla="*/ 22008 h 2691401"/>
                <a:gd name="connsiteX7" fmla="*/ 3892550 w 6229350"/>
                <a:gd name="connsiteY7" fmla="*/ 34708 h 2691401"/>
                <a:gd name="connsiteX8" fmla="*/ 4191000 w 6229350"/>
                <a:gd name="connsiteY8" fmla="*/ 314108 h 2691401"/>
                <a:gd name="connsiteX9" fmla="*/ 4400550 w 6229350"/>
                <a:gd name="connsiteY9" fmla="*/ 1228508 h 2691401"/>
                <a:gd name="connsiteX10" fmla="*/ 4730750 w 6229350"/>
                <a:gd name="connsiteY10" fmla="*/ 2174658 h 2691401"/>
                <a:gd name="connsiteX11" fmla="*/ 5111750 w 6229350"/>
                <a:gd name="connsiteY11" fmla="*/ 2542958 h 2691401"/>
                <a:gd name="connsiteX12" fmla="*/ 5607050 w 6229350"/>
                <a:gd name="connsiteY12" fmla="*/ 2676308 h 2691401"/>
                <a:gd name="connsiteX13" fmla="*/ 6229350 w 6229350"/>
                <a:gd name="connsiteY13" fmla="*/ 2682658 h 2691401"/>
                <a:gd name="connsiteX0" fmla="*/ 0 w 6229350"/>
                <a:gd name="connsiteY0" fmla="*/ 2685934 h 2694677"/>
                <a:gd name="connsiteX1" fmla="*/ 1320800 w 6229350"/>
                <a:gd name="connsiteY1" fmla="*/ 2660534 h 2694677"/>
                <a:gd name="connsiteX2" fmla="*/ 1974850 w 6229350"/>
                <a:gd name="connsiteY2" fmla="*/ 2641484 h 2694677"/>
                <a:gd name="connsiteX3" fmla="*/ 2368550 w 6229350"/>
                <a:gd name="connsiteY3" fmla="*/ 2412884 h 2694677"/>
                <a:gd name="connsiteX4" fmla="*/ 2781300 w 6229350"/>
                <a:gd name="connsiteY4" fmla="*/ 425334 h 2694677"/>
                <a:gd name="connsiteX5" fmla="*/ 3308350 w 6229350"/>
                <a:gd name="connsiteY5" fmla="*/ 31634 h 2694677"/>
                <a:gd name="connsiteX6" fmla="*/ 3689350 w 6229350"/>
                <a:gd name="connsiteY6" fmla="*/ 25284 h 2694677"/>
                <a:gd name="connsiteX7" fmla="*/ 3892550 w 6229350"/>
                <a:gd name="connsiteY7" fmla="*/ 37984 h 2694677"/>
                <a:gd name="connsiteX8" fmla="*/ 4191000 w 6229350"/>
                <a:gd name="connsiteY8" fmla="*/ 317384 h 2694677"/>
                <a:gd name="connsiteX9" fmla="*/ 4400550 w 6229350"/>
                <a:gd name="connsiteY9" fmla="*/ 1231784 h 2694677"/>
                <a:gd name="connsiteX10" fmla="*/ 4730750 w 6229350"/>
                <a:gd name="connsiteY10" fmla="*/ 2177934 h 2694677"/>
                <a:gd name="connsiteX11" fmla="*/ 5111750 w 6229350"/>
                <a:gd name="connsiteY11" fmla="*/ 2546234 h 2694677"/>
                <a:gd name="connsiteX12" fmla="*/ 5607050 w 6229350"/>
                <a:gd name="connsiteY12" fmla="*/ 2679584 h 2694677"/>
                <a:gd name="connsiteX13" fmla="*/ 6229350 w 6229350"/>
                <a:gd name="connsiteY13" fmla="*/ 2685934 h 2694677"/>
                <a:gd name="connsiteX0" fmla="*/ 0 w 6229350"/>
                <a:gd name="connsiteY0" fmla="*/ 2673147 h 2681890"/>
                <a:gd name="connsiteX1" fmla="*/ 1320800 w 6229350"/>
                <a:gd name="connsiteY1" fmla="*/ 2647747 h 2681890"/>
                <a:gd name="connsiteX2" fmla="*/ 1974850 w 6229350"/>
                <a:gd name="connsiteY2" fmla="*/ 2628697 h 2681890"/>
                <a:gd name="connsiteX3" fmla="*/ 2368550 w 6229350"/>
                <a:gd name="connsiteY3" fmla="*/ 2400097 h 2681890"/>
                <a:gd name="connsiteX4" fmla="*/ 2781300 w 6229350"/>
                <a:gd name="connsiteY4" fmla="*/ 412547 h 2681890"/>
                <a:gd name="connsiteX5" fmla="*/ 3308350 w 6229350"/>
                <a:gd name="connsiteY5" fmla="*/ 18847 h 2681890"/>
                <a:gd name="connsiteX6" fmla="*/ 3689350 w 6229350"/>
                <a:gd name="connsiteY6" fmla="*/ 12497 h 2681890"/>
                <a:gd name="connsiteX7" fmla="*/ 3892550 w 6229350"/>
                <a:gd name="connsiteY7" fmla="*/ 25197 h 2681890"/>
                <a:gd name="connsiteX8" fmla="*/ 4191000 w 6229350"/>
                <a:gd name="connsiteY8" fmla="*/ 304597 h 2681890"/>
                <a:gd name="connsiteX9" fmla="*/ 4400550 w 6229350"/>
                <a:gd name="connsiteY9" fmla="*/ 1218997 h 2681890"/>
                <a:gd name="connsiteX10" fmla="*/ 4730750 w 6229350"/>
                <a:gd name="connsiteY10" fmla="*/ 2165147 h 2681890"/>
                <a:gd name="connsiteX11" fmla="*/ 5111750 w 6229350"/>
                <a:gd name="connsiteY11" fmla="*/ 2533447 h 2681890"/>
                <a:gd name="connsiteX12" fmla="*/ 5607050 w 6229350"/>
                <a:gd name="connsiteY12" fmla="*/ 2666797 h 2681890"/>
                <a:gd name="connsiteX13" fmla="*/ 6229350 w 6229350"/>
                <a:gd name="connsiteY13" fmla="*/ 2673147 h 2681890"/>
                <a:gd name="connsiteX0" fmla="*/ 0 w 6229350"/>
                <a:gd name="connsiteY0" fmla="*/ 2674726 h 2683469"/>
                <a:gd name="connsiteX1" fmla="*/ 1320800 w 6229350"/>
                <a:gd name="connsiteY1" fmla="*/ 2649326 h 2683469"/>
                <a:gd name="connsiteX2" fmla="*/ 1974850 w 6229350"/>
                <a:gd name="connsiteY2" fmla="*/ 2630276 h 2683469"/>
                <a:gd name="connsiteX3" fmla="*/ 2368550 w 6229350"/>
                <a:gd name="connsiteY3" fmla="*/ 2401676 h 2683469"/>
                <a:gd name="connsiteX4" fmla="*/ 2781300 w 6229350"/>
                <a:gd name="connsiteY4" fmla="*/ 414126 h 2683469"/>
                <a:gd name="connsiteX5" fmla="*/ 3308350 w 6229350"/>
                <a:gd name="connsiteY5" fmla="*/ 20426 h 2683469"/>
                <a:gd name="connsiteX6" fmla="*/ 3689350 w 6229350"/>
                <a:gd name="connsiteY6" fmla="*/ 14076 h 2683469"/>
                <a:gd name="connsiteX7" fmla="*/ 3892550 w 6229350"/>
                <a:gd name="connsiteY7" fmla="*/ 26776 h 2683469"/>
                <a:gd name="connsiteX8" fmla="*/ 4191000 w 6229350"/>
                <a:gd name="connsiteY8" fmla="*/ 306176 h 2683469"/>
                <a:gd name="connsiteX9" fmla="*/ 4400550 w 6229350"/>
                <a:gd name="connsiteY9" fmla="*/ 1220576 h 2683469"/>
                <a:gd name="connsiteX10" fmla="*/ 4730750 w 6229350"/>
                <a:gd name="connsiteY10" fmla="*/ 2166726 h 2683469"/>
                <a:gd name="connsiteX11" fmla="*/ 5111750 w 6229350"/>
                <a:gd name="connsiteY11" fmla="*/ 2535026 h 2683469"/>
                <a:gd name="connsiteX12" fmla="*/ 5607050 w 6229350"/>
                <a:gd name="connsiteY12" fmla="*/ 2668376 h 2683469"/>
                <a:gd name="connsiteX13" fmla="*/ 6229350 w 6229350"/>
                <a:gd name="connsiteY13" fmla="*/ 2674726 h 2683469"/>
                <a:gd name="connsiteX0" fmla="*/ 0 w 6229350"/>
                <a:gd name="connsiteY0" fmla="*/ 2674726 h 2683469"/>
                <a:gd name="connsiteX1" fmla="*/ 1320800 w 6229350"/>
                <a:gd name="connsiteY1" fmla="*/ 2649326 h 2683469"/>
                <a:gd name="connsiteX2" fmla="*/ 1974850 w 6229350"/>
                <a:gd name="connsiteY2" fmla="*/ 2630276 h 2683469"/>
                <a:gd name="connsiteX3" fmla="*/ 2368550 w 6229350"/>
                <a:gd name="connsiteY3" fmla="*/ 2401676 h 2683469"/>
                <a:gd name="connsiteX4" fmla="*/ 2781300 w 6229350"/>
                <a:gd name="connsiteY4" fmla="*/ 414126 h 2683469"/>
                <a:gd name="connsiteX5" fmla="*/ 3308350 w 6229350"/>
                <a:gd name="connsiteY5" fmla="*/ 20426 h 2683469"/>
                <a:gd name="connsiteX6" fmla="*/ 3689350 w 6229350"/>
                <a:gd name="connsiteY6" fmla="*/ 14076 h 2683469"/>
                <a:gd name="connsiteX7" fmla="*/ 3892550 w 6229350"/>
                <a:gd name="connsiteY7" fmla="*/ 26776 h 2683469"/>
                <a:gd name="connsiteX8" fmla="*/ 4191000 w 6229350"/>
                <a:gd name="connsiteY8" fmla="*/ 306176 h 2683469"/>
                <a:gd name="connsiteX9" fmla="*/ 4400550 w 6229350"/>
                <a:gd name="connsiteY9" fmla="*/ 1220576 h 2683469"/>
                <a:gd name="connsiteX10" fmla="*/ 4730750 w 6229350"/>
                <a:gd name="connsiteY10" fmla="*/ 2166726 h 2683469"/>
                <a:gd name="connsiteX11" fmla="*/ 5111750 w 6229350"/>
                <a:gd name="connsiteY11" fmla="*/ 2535026 h 2683469"/>
                <a:gd name="connsiteX12" fmla="*/ 5607050 w 6229350"/>
                <a:gd name="connsiteY12" fmla="*/ 2668376 h 2683469"/>
                <a:gd name="connsiteX13" fmla="*/ 6229350 w 6229350"/>
                <a:gd name="connsiteY13" fmla="*/ 2674726 h 2683469"/>
                <a:gd name="connsiteX0" fmla="*/ 0 w 6229350"/>
                <a:gd name="connsiteY0" fmla="*/ 2674726 h 2683469"/>
                <a:gd name="connsiteX1" fmla="*/ 1320800 w 6229350"/>
                <a:gd name="connsiteY1" fmla="*/ 2649326 h 2683469"/>
                <a:gd name="connsiteX2" fmla="*/ 1974850 w 6229350"/>
                <a:gd name="connsiteY2" fmla="*/ 2630276 h 2683469"/>
                <a:gd name="connsiteX3" fmla="*/ 2368550 w 6229350"/>
                <a:gd name="connsiteY3" fmla="*/ 2401676 h 2683469"/>
                <a:gd name="connsiteX4" fmla="*/ 2781300 w 6229350"/>
                <a:gd name="connsiteY4" fmla="*/ 414126 h 2683469"/>
                <a:gd name="connsiteX5" fmla="*/ 3308350 w 6229350"/>
                <a:gd name="connsiteY5" fmla="*/ 20426 h 2683469"/>
                <a:gd name="connsiteX6" fmla="*/ 3689350 w 6229350"/>
                <a:gd name="connsiteY6" fmla="*/ 14076 h 2683469"/>
                <a:gd name="connsiteX7" fmla="*/ 3892550 w 6229350"/>
                <a:gd name="connsiteY7" fmla="*/ 26776 h 2683469"/>
                <a:gd name="connsiteX8" fmla="*/ 4191000 w 6229350"/>
                <a:gd name="connsiteY8" fmla="*/ 306176 h 2683469"/>
                <a:gd name="connsiteX9" fmla="*/ 4400550 w 6229350"/>
                <a:gd name="connsiteY9" fmla="*/ 1220576 h 2683469"/>
                <a:gd name="connsiteX10" fmla="*/ 4730750 w 6229350"/>
                <a:gd name="connsiteY10" fmla="*/ 2166726 h 2683469"/>
                <a:gd name="connsiteX11" fmla="*/ 5111750 w 6229350"/>
                <a:gd name="connsiteY11" fmla="*/ 2535026 h 2683469"/>
                <a:gd name="connsiteX12" fmla="*/ 5607050 w 6229350"/>
                <a:gd name="connsiteY12" fmla="*/ 2668376 h 2683469"/>
                <a:gd name="connsiteX13" fmla="*/ 6229350 w 6229350"/>
                <a:gd name="connsiteY13" fmla="*/ 2674726 h 2683469"/>
                <a:gd name="connsiteX0" fmla="*/ 0 w 6229350"/>
                <a:gd name="connsiteY0" fmla="*/ 2684062 h 2692805"/>
                <a:gd name="connsiteX1" fmla="*/ 1320800 w 6229350"/>
                <a:gd name="connsiteY1" fmla="*/ 2658662 h 2692805"/>
                <a:gd name="connsiteX2" fmla="*/ 1974850 w 6229350"/>
                <a:gd name="connsiteY2" fmla="*/ 2639612 h 2692805"/>
                <a:gd name="connsiteX3" fmla="*/ 2368550 w 6229350"/>
                <a:gd name="connsiteY3" fmla="*/ 2411012 h 2692805"/>
                <a:gd name="connsiteX4" fmla="*/ 2819400 w 6229350"/>
                <a:gd name="connsiteY4" fmla="*/ 398062 h 2692805"/>
                <a:gd name="connsiteX5" fmla="*/ 3308350 w 6229350"/>
                <a:gd name="connsiteY5" fmla="*/ 29762 h 2692805"/>
                <a:gd name="connsiteX6" fmla="*/ 3689350 w 6229350"/>
                <a:gd name="connsiteY6" fmla="*/ 23412 h 2692805"/>
                <a:gd name="connsiteX7" fmla="*/ 3892550 w 6229350"/>
                <a:gd name="connsiteY7" fmla="*/ 36112 h 2692805"/>
                <a:gd name="connsiteX8" fmla="*/ 4191000 w 6229350"/>
                <a:gd name="connsiteY8" fmla="*/ 315512 h 2692805"/>
                <a:gd name="connsiteX9" fmla="*/ 4400550 w 6229350"/>
                <a:gd name="connsiteY9" fmla="*/ 1229912 h 2692805"/>
                <a:gd name="connsiteX10" fmla="*/ 4730750 w 6229350"/>
                <a:gd name="connsiteY10" fmla="*/ 2176062 h 2692805"/>
                <a:gd name="connsiteX11" fmla="*/ 5111750 w 6229350"/>
                <a:gd name="connsiteY11" fmla="*/ 2544362 h 2692805"/>
                <a:gd name="connsiteX12" fmla="*/ 5607050 w 6229350"/>
                <a:gd name="connsiteY12" fmla="*/ 2677712 h 2692805"/>
                <a:gd name="connsiteX13" fmla="*/ 6229350 w 6229350"/>
                <a:gd name="connsiteY13" fmla="*/ 2684062 h 2692805"/>
                <a:gd name="connsiteX0" fmla="*/ 0 w 6229350"/>
                <a:gd name="connsiteY0" fmla="*/ 2675657 h 2684400"/>
                <a:gd name="connsiteX1" fmla="*/ 1320800 w 6229350"/>
                <a:gd name="connsiteY1" fmla="*/ 2650257 h 2684400"/>
                <a:gd name="connsiteX2" fmla="*/ 1974850 w 6229350"/>
                <a:gd name="connsiteY2" fmla="*/ 2631207 h 2684400"/>
                <a:gd name="connsiteX3" fmla="*/ 2368550 w 6229350"/>
                <a:gd name="connsiteY3" fmla="*/ 2402607 h 2684400"/>
                <a:gd name="connsiteX4" fmla="*/ 2819400 w 6229350"/>
                <a:gd name="connsiteY4" fmla="*/ 389657 h 2684400"/>
                <a:gd name="connsiteX5" fmla="*/ 3308350 w 6229350"/>
                <a:gd name="connsiteY5" fmla="*/ 21357 h 2684400"/>
                <a:gd name="connsiteX6" fmla="*/ 3689350 w 6229350"/>
                <a:gd name="connsiteY6" fmla="*/ 15007 h 2684400"/>
                <a:gd name="connsiteX7" fmla="*/ 3892550 w 6229350"/>
                <a:gd name="connsiteY7" fmla="*/ 27707 h 2684400"/>
                <a:gd name="connsiteX8" fmla="*/ 4191000 w 6229350"/>
                <a:gd name="connsiteY8" fmla="*/ 307107 h 2684400"/>
                <a:gd name="connsiteX9" fmla="*/ 4400550 w 6229350"/>
                <a:gd name="connsiteY9" fmla="*/ 1221507 h 2684400"/>
                <a:gd name="connsiteX10" fmla="*/ 4730750 w 6229350"/>
                <a:gd name="connsiteY10" fmla="*/ 2167657 h 2684400"/>
                <a:gd name="connsiteX11" fmla="*/ 5111750 w 6229350"/>
                <a:gd name="connsiteY11" fmla="*/ 2535957 h 2684400"/>
                <a:gd name="connsiteX12" fmla="*/ 5607050 w 6229350"/>
                <a:gd name="connsiteY12" fmla="*/ 2669307 h 2684400"/>
                <a:gd name="connsiteX13" fmla="*/ 6229350 w 6229350"/>
                <a:gd name="connsiteY13" fmla="*/ 2675657 h 2684400"/>
                <a:gd name="connsiteX0" fmla="*/ 0 w 6229350"/>
                <a:gd name="connsiteY0" fmla="*/ 2679349 h 2688092"/>
                <a:gd name="connsiteX1" fmla="*/ 1320800 w 6229350"/>
                <a:gd name="connsiteY1" fmla="*/ 2653949 h 2688092"/>
                <a:gd name="connsiteX2" fmla="*/ 1974850 w 6229350"/>
                <a:gd name="connsiteY2" fmla="*/ 2634899 h 2688092"/>
                <a:gd name="connsiteX3" fmla="*/ 2368550 w 6229350"/>
                <a:gd name="connsiteY3" fmla="*/ 2406299 h 2688092"/>
                <a:gd name="connsiteX4" fmla="*/ 2819400 w 6229350"/>
                <a:gd name="connsiteY4" fmla="*/ 393349 h 2688092"/>
                <a:gd name="connsiteX5" fmla="*/ 3308350 w 6229350"/>
                <a:gd name="connsiteY5" fmla="*/ 25049 h 2688092"/>
                <a:gd name="connsiteX6" fmla="*/ 3689350 w 6229350"/>
                <a:gd name="connsiteY6" fmla="*/ 18699 h 2688092"/>
                <a:gd name="connsiteX7" fmla="*/ 3892550 w 6229350"/>
                <a:gd name="connsiteY7" fmla="*/ 31399 h 2688092"/>
                <a:gd name="connsiteX8" fmla="*/ 4191000 w 6229350"/>
                <a:gd name="connsiteY8" fmla="*/ 310799 h 2688092"/>
                <a:gd name="connsiteX9" fmla="*/ 4400550 w 6229350"/>
                <a:gd name="connsiteY9" fmla="*/ 1225199 h 2688092"/>
                <a:gd name="connsiteX10" fmla="*/ 4730750 w 6229350"/>
                <a:gd name="connsiteY10" fmla="*/ 2171349 h 2688092"/>
                <a:gd name="connsiteX11" fmla="*/ 5111750 w 6229350"/>
                <a:gd name="connsiteY11" fmla="*/ 2539649 h 2688092"/>
                <a:gd name="connsiteX12" fmla="*/ 5607050 w 6229350"/>
                <a:gd name="connsiteY12" fmla="*/ 2672999 h 2688092"/>
                <a:gd name="connsiteX13" fmla="*/ 6229350 w 6229350"/>
                <a:gd name="connsiteY13" fmla="*/ 2679349 h 2688092"/>
                <a:gd name="connsiteX0" fmla="*/ 0 w 6229350"/>
                <a:gd name="connsiteY0" fmla="*/ 2696766 h 2705509"/>
                <a:gd name="connsiteX1" fmla="*/ 1320800 w 6229350"/>
                <a:gd name="connsiteY1" fmla="*/ 2671366 h 2705509"/>
                <a:gd name="connsiteX2" fmla="*/ 1974850 w 6229350"/>
                <a:gd name="connsiteY2" fmla="*/ 2652316 h 2705509"/>
                <a:gd name="connsiteX3" fmla="*/ 2368550 w 6229350"/>
                <a:gd name="connsiteY3" fmla="*/ 2423716 h 2705509"/>
                <a:gd name="connsiteX4" fmla="*/ 2819400 w 6229350"/>
                <a:gd name="connsiteY4" fmla="*/ 410766 h 2705509"/>
                <a:gd name="connsiteX5" fmla="*/ 3308350 w 6229350"/>
                <a:gd name="connsiteY5" fmla="*/ 42466 h 2705509"/>
                <a:gd name="connsiteX6" fmla="*/ 3695700 w 6229350"/>
                <a:gd name="connsiteY6" fmla="*/ 17066 h 2705509"/>
                <a:gd name="connsiteX7" fmla="*/ 3892550 w 6229350"/>
                <a:gd name="connsiteY7" fmla="*/ 48816 h 2705509"/>
                <a:gd name="connsiteX8" fmla="*/ 4191000 w 6229350"/>
                <a:gd name="connsiteY8" fmla="*/ 328216 h 2705509"/>
                <a:gd name="connsiteX9" fmla="*/ 4400550 w 6229350"/>
                <a:gd name="connsiteY9" fmla="*/ 1242616 h 2705509"/>
                <a:gd name="connsiteX10" fmla="*/ 4730750 w 6229350"/>
                <a:gd name="connsiteY10" fmla="*/ 2188766 h 2705509"/>
                <a:gd name="connsiteX11" fmla="*/ 5111750 w 6229350"/>
                <a:gd name="connsiteY11" fmla="*/ 2557066 h 2705509"/>
                <a:gd name="connsiteX12" fmla="*/ 5607050 w 6229350"/>
                <a:gd name="connsiteY12" fmla="*/ 2690416 h 2705509"/>
                <a:gd name="connsiteX13" fmla="*/ 6229350 w 6229350"/>
                <a:gd name="connsiteY13" fmla="*/ 2696766 h 2705509"/>
                <a:gd name="connsiteX0" fmla="*/ 0 w 6229350"/>
                <a:gd name="connsiteY0" fmla="*/ 2693380 h 2702123"/>
                <a:gd name="connsiteX1" fmla="*/ 1320800 w 6229350"/>
                <a:gd name="connsiteY1" fmla="*/ 2667980 h 2702123"/>
                <a:gd name="connsiteX2" fmla="*/ 1974850 w 6229350"/>
                <a:gd name="connsiteY2" fmla="*/ 2648930 h 2702123"/>
                <a:gd name="connsiteX3" fmla="*/ 2368550 w 6229350"/>
                <a:gd name="connsiteY3" fmla="*/ 2420330 h 2702123"/>
                <a:gd name="connsiteX4" fmla="*/ 2819400 w 6229350"/>
                <a:gd name="connsiteY4" fmla="*/ 407380 h 2702123"/>
                <a:gd name="connsiteX5" fmla="*/ 3308350 w 6229350"/>
                <a:gd name="connsiteY5" fmla="*/ 39080 h 2702123"/>
                <a:gd name="connsiteX6" fmla="*/ 3695700 w 6229350"/>
                <a:gd name="connsiteY6" fmla="*/ 20030 h 2702123"/>
                <a:gd name="connsiteX7" fmla="*/ 3892550 w 6229350"/>
                <a:gd name="connsiteY7" fmla="*/ 45430 h 2702123"/>
                <a:gd name="connsiteX8" fmla="*/ 4191000 w 6229350"/>
                <a:gd name="connsiteY8" fmla="*/ 324830 h 2702123"/>
                <a:gd name="connsiteX9" fmla="*/ 4400550 w 6229350"/>
                <a:gd name="connsiteY9" fmla="*/ 1239230 h 2702123"/>
                <a:gd name="connsiteX10" fmla="*/ 4730750 w 6229350"/>
                <a:gd name="connsiteY10" fmla="*/ 2185380 h 2702123"/>
                <a:gd name="connsiteX11" fmla="*/ 5111750 w 6229350"/>
                <a:gd name="connsiteY11" fmla="*/ 2553680 h 2702123"/>
                <a:gd name="connsiteX12" fmla="*/ 5607050 w 6229350"/>
                <a:gd name="connsiteY12" fmla="*/ 2687030 h 2702123"/>
                <a:gd name="connsiteX13" fmla="*/ 6229350 w 6229350"/>
                <a:gd name="connsiteY13" fmla="*/ 2693380 h 2702123"/>
                <a:gd name="connsiteX0" fmla="*/ 0 w 6229350"/>
                <a:gd name="connsiteY0" fmla="*/ 2686903 h 2695646"/>
                <a:gd name="connsiteX1" fmla="*/ 1320800 w 6229350"/>
                <a:gd name="connsiteY1" fmla="*/ 2661503 h 2695646"/>
                <a:gd name="connsiteX2" fmla="*/ 1974850 w 6229350"/>
                <a:gd name="connsiteY2" fmla="*/ 2642453 h 2695646"/>
                <a:gd name="connsiteX3" fmla="*/ 2368550 w 6229350"/>
                <a:gd name="connsiteY3" fmla="*/ 2413853 h 2695646"/>
                <a:gd name="connsiteX4" fmla="*/ 2819400 w 6229350"/>
                <a:gd name="connsiteY4" fmla="*/ 400903 h 2695646"/>
                <a:gd name="connsiteX5" fmla="*/ 3308350 w 6229350"/>
                <a:gd name="connsiteY5" fmla="*/ 32603 h 2695646"/>
                <a:gd name="connsiteX6" fmla="*/ 3695700 w 6229350"/>
                <a:gd name="connsiteY6" fmla="*/ 13553 h 2695646"/>
                <a:gd name="connsiteX7" fmla="*/ 3892550 w 6229350"/>
                <a:gd name="connsiteY7" fmla="*/ 38953 h 2695646"/>
                <a:gd name="connsiteX8" fmla="*/ 4191000 w 6229350"/>
                <a:gd name="connsiteY8" fmla="*/ 318353 h 2695646"/>
                <a:gd name="connsiteX9" fmla="*/ 4400550 w 6229350"/>
                <a:gd name="connsiteY9" fmla="*/ 1232753 h 2695646"/>
                <a:gd name="connsiteX10" fmla="*/ 4730750 w 6229350"/>
                <a:gd name="connsiteY10" fmla="*/ 2178903 h 2695646"/>
                <a:gd name="connsiteX11" fmla="*/ 5111750 w 6229350"/>
                <a:gd name="connsiteY11" fmla="*/ 2547203 h 2695646"/>
                <a:gd name="connsiteX12" fmla="*/ 5607050 w 6229350"/>
                <a:gd name="connsiteY12" fmla="*/ 2680553 h 2695646"/>
                <a:gd name="connsiteX13" fmla="*/ 6229350 w 6229350"/>
                <a:gd name="connsiteY13" fmla="*/ 2686903 h 2695646"/>
                <a:gd name="connsiteX0" fmla="*/ 0 w 6229350"/>
                <a:gd name="connsiteY0" fmla="*/ 2689247 h 2697990"/>
                <a:gd name="connsiteX1" fmla="*/ 1320800 w 6229350"/>
                <a:gd name="connsiteY1" fmla="*/ 2663847 h 2697990"/>
                <a:gd name="connsiteX2" fmla="*/ 1974850 w 6229350"/>
                <a:gd name="connsiteY2" fmla="*/ 2644797 h 2697990"/>
                <a:gd name="connsiteX3" fmla="*/ 2368550 w 6229350"/>
                <a:gd name="connsiteY3" fmla="*/ 2416197 h 2697990"/>
                <a:gd name="connsiteX4" fmla="*/ 2819400 w 6229350"/>
                <a:gd name="connsiteY4" fmla="*/ 403247 h 2697990"/>
                <a:gd name="connsiteX5" fmla="*/ 3308350 w 6229350"/>
                <a:gd name="connsiteY5" fmla="*/ 34947 h 2697990"/>
                <a:gd name="connsiteX6" fmla="*/ 3695700 w 6229350"/>
                <a:gd name="connsiteY6" fmla="*/ 15897 h 2697990"/>
                <a:gd name="connsiteX7" fmla="*/ 3892550 w 6229350"/>
                <a:gd name="connsiteY7" fmla="*/ 41297 h 2697990"/>
                <a:gd name="connsiteX8" fmla="*/ 4191000 w 6229350"/>
                <a:gd name="connsiteY8" fmla="*/ 320697 h 2697990"/>
                <a:gd name="connsiteX9" fmla="*/ 4400550 w 6229350"/>
                <a:gd name="connsiteY9" fmla="*/ 1235097 h 2697990"/>
                <a:gd name="connsiteX10" fmla="*/ 4730750 w 6229350"/>
                <a:gd name="connsiteY10" fmla="*/ 2181247 h 2697990"/>
                <a:gd name="connsiteX11" fmla="*/ 5111750 w 6229350"/>
                <a:gd name="connsiteY11" fmla="*/ 2549547 h 2697990"/>
                <a:gd name="connsiteX12" fmla="*/ 5607050 w 6229350"/>
                <a:gd name="connsiteY12" fmla="*/ 2682897 h 2697990"/>
                <a:gd name="connsiteX13" fmla="*/ 6229350 w 6229350"/>
                <a:gd name="connsiteY13" fmla="*/ 2689247 h 2697990"/>
                <a:gd name="connsiteX0" fmla="*/ 0 w 6229350"/>
                <a:gd name="connsiteY0" fmla="*/ 2687372 h 2696115"/>
                <a:gd name="connsiteX1" fmla="*/ 1320800 w 6229350"/>
                <a:gd name="connsiteY1" fmla="*/ 2661972 h 2696115"/>
                <a:gd name="connsiteX2" fmla="*/ 1974850 w 6229350"/>
                <a:gd name="connsiteY2" fmla="*/ 2642922 h 2696115"/>
                <a:gd name="connsiteX3" fmla="*/ 2368550 w 6229350"/>
                <a:gd name="connsiteY3" fmla="*/ 2414322 h 2696115"/>
                <a:gd name="connsiteX4" fmla="*/ 2819400 w 6229350"/>
                <a:gd name="connsiteY4" fmla="*/ 401372 h 2696115"/>
                <a:gd name="connsiteX5" fmla="*/ 3308350 w 6229350"/>
                <a:gd name="connsiteY5" fmla="*/ 33072 h 2696115"/>
                <a:gd name="connsiteX6" fmla="*/ 3695700 w 6229350"/>
                <a:gd name="connsiteY6" fmla="*/ 14022 h 2696115"/>
                <a:gd name="connsiteX7" fmla="*/ 3892550 w 6229350"/>
                <a:gd name="connsiteY7" fmla="*/ 39422 h 2696115"/>
                <a:gd name="connsiteX8" fmla="*/ 4191000 w 6229350"/>
                <a:gd name="connsiteY8" fmla="*/ 318822 h 2696115"/>
                <a:gd name="connsiteX9" fmla="*/ 4400550 w 6229350"/>
                <a:gd name="connsiteY9" fmla="*/ 1233222 h 2696115"/>
                <a:gd name="connsiteX10" fmla="*/ 4730750 w 6229350"/>
                <a:gd name="connsiteY10" fmla="*/ 2179372 h 2696115"/>
                <a:gd name="connsiteX11" fmla="*/ 5111750 w 6229350"/>
                <a:gd name="connsiteY11" fmla="*/ 2547672 h 2696115"/>
                <a:gd name="connsiteX12" fmla="*/ 5607050 w 6229350"/>
                <a:gd name="connsiteY12" fmla="*/ 2681022 h 2696115"/>
                <a:gd name="connsiteX13" fmla="*/ 6229350 w 6229350"/>
                <a:gd name="connsiteY13" fmla="*/ 2687372 h 2696115"/>
                <a:gd name="connsiteX0" fmla="*/ 0 w 6229350"/>
                <a:gd name="connsiteY0" fmla="*/ 2681733 h 2690476"/>
                <a:gd name="connsiteX1" fmla="*/ 1320800 w 6229350"/>
                <a:gd name="connsiteY1" fmla="*/ 2656333 h 2690476"/>
                <a:gd name="connsiteX2" fmla="*/ 1974850 w 6229350"/>
                <a:gd name="connsiteY2" fmla="*/ 2637283 h 2690476"/>
                <a:gd name="connsiteX3" fmla="*/ 2368550 w 6229350"/>
                <a:gd name="connsiteY3" fmla="*/ 2408683 h 2690476"/>
                <a:gd name="connsiteX4" fmla="*/ 2819400 w 6229350"/>
                <a:gd name="connsiteY4" fmla="*/ 395733 h 2690476"/>
                <a:gd name="connsiteX5" fmla="*/ 3308350 w 6229350"/>
                <a:gd name="connsiteY5" fmla="*/ 27433 h 2690476"/>
                <a:gd name="connsiteX6" fmla="*/ 3695700 w 6229350"/>
                <a:gd name="connsiteY6" fmla="*/ 8383 h 2690476"/>
                <a:gd name="connsiteX7" fmla="*/ 3892550 w 6229350"/>
                <a:gd name="connsiteY7" fmla="*/ 33783 h 2690476"/>
                <a:gd name="connsiteX8" fmla="*/ 4191000 w 6229350"/>
                <a:gd name="connsiteY8" fmla="*/ 313183 h 2690476"/>
                <a:gd name="connsiteX9" fmla="*/ 4400550 w 6229350"/>
                <a:gd name="connsiteY9" fmla="*/ 1227583 h 2690476"/>
                <a:gd name="connsiteX10" fmla="*/ 4730750 w 6229350"/>
                <a:gd name="connsiteY10" fmla="*/ 2173733 h 2690476"/>
                <a:gd name="connsiteX11" fmla="*/ 5111750 w 6229350"/>
                <a:gd name="connsiteY11" fmla="*/ 2542033 h 2690476"/>
                <a:gd name="connsiteX12" fmla="*/ 5607050 w 6229350"/>
                <a:gd name="connsiteY12" fmla="*/ 2675383 h 2690476"/>
                <a:gd name="connsiteX13" fmla="*/ 6229350 w 6229350"/>
                <a:gd name="connsiteY13" fmla="*/ 2681733 h 2690476"/>
                <a:gd name="connsiteX0" fmla="*/ 0 w 6229350"/>
                <a:gd name="connsiteY0" fmla="*/ 2683524 h 2692267"/>
                <a:gd name="connsiteX1" fmla="*/ 1320800 w 6229350"/>
                <a:gd name="connsiteY1" fmla="*/ 2658124 h 2692267"/>
                <a:gd name="connsiteX2" fmla="*/ 1974850 w 6229350"/>
                <a:gd name="connsiteY2" fmla="*/ 2639074 h 2692267"/>
                <a:gd name="connsiteX3" fmla="*/ 2368550 w 6229350"/>
                <a:gd name="connsiteY3" fmla="*/ 2410474 h 2692267"/>
                <a:gd name="connsiteX4" fmla="*/ 2819400 w 6229350"/>
                <a:gd name="connsiteY4" fmla="*/ 397524 h 2692267"/>
                <a:gd name="connsiteX5" fmla="*/ 3308350 w 6229350"/>
                <a:gd name="connsiteY5" fmla="*/ 29224 h 2692267"/>
                <a:gd name="connsiteX6" fmla="*/ 3695700 w 6229350"/>
                <a:gd name="connsiteY6" fmla="*/ 10174 h 2692267"/>
                <a:gd name="connsiteX7" fmla="*/ 4057650 w 6229350"/>
                <a:gd name="connsiteY7" fmla="*/ 105424 h 2692267"/>
                <a:gd name="connsiteX8" fmla="*/ 4191000 w 6229350"/>
                <a:gd name="connsiteY8" fmla="*/ 314974 h 2692267"/>
                <a:gd name="connsiteX9" fmla="*/ 4400550 w 6229350"/>
                <a:gd name="connsiteY9" fmla="*/ 1229374 h 2692267"/>
                <a:gd name="connsiteX10" fmla="*/ 4730750 w 6229350"/>
                <a:gd name="connsiteY10" fmla="*/ 2175524 h 2692267"/>
                <a:gd name="connsiteX11" fmla="*/ 5111750 w 6229350"/>
                <a:gd name="connsiteY11" fmla="*/ 2543824 h 2692267"/>
                <a:gd name="connsiteX12" fmla="*/ 5607050 w 6229350"/>
                <a:gd name="connsiteY12" fmla="*/ 2677174 h 2692267"/>
                <a:gd name="connsiteX13" fmla="*/ 6229350 w 6229350"/>
                <a:gd name="connsiteY13" fmla="*/ 2683524 h 2692267"/>
                <a:gd name="connsiteX0" fmla="*/ 0 w 6229350"/>
                <a:gd name="connsiteY0" fmla="*/ 2683524 h 2692267"/>
                <a:gd name="connsiteX1" fmla="*/ 1320800 w 6229350"/>
                <a:gd name="connsiteY1" fmla="*/ 2658124 h 2692267"/>
                <a:gd name="connsiteX2" fmla="*/ 1974850 w 6229350"/>
                <a:gd name="connsiteY2" fmla="*/ 2639074 h 2692267"/>
                <a:gd name="connsiteX3" fmla="*/ 2368550 w 6229350"/>
                <a:gd name="connsiteY3" fmla="*/ 2410474 h 2692267"/>
                <a:gd name="connsiteX4" fmla="*/ 2819400 w 6229350"/>
                <a:gd name="connsiteY4" fmla="*/ 397524 h 2692267"/>
                <a:gd name="connsiteX5" fmla="*/ 3308350 w 6229350"/>
                <a:gd name="connsiteY5" fmla="*/ 29224 h 2692267"/>
                <a:gd name="connsiteX6" fmla="*/ 3695700 w 6229350"/>
                <a:gd name="connsiteY6" fmla="*/ 10174 h 2692267"/>
                <a:gd name="connsiteX7" fmla="*/ 4057650 w 6229350"/>
                <a:gd name="connsiteY7" fmla="*/ 105424 h 2692267"/>
                <a:gd name="connsiteX8" fmla="*/ 4191000 w 6229350"/>
                <a:gd name="connsiteY8" fmla="*/ 314974 h 2692267"/>
                <a:gd name="connsiteX9" fmla="*/ 4400550 w 6229350"/>
                <a:gd name="connsiteY9" fmla="*/ 1229374 h 2692267"/>
                <a:gd name="connsiteX10" fmla="*/ 4730750 w 6229350"/>
                <a:gd name="connsiteY10" fmla="*/ 2175524 h 2692267"/>
                <a:gd name="connsiteX11" fmla="*/ 5111750 w 6229350"/>
                <a:gd name="connsiteY11" fmla="*/ 2543824 h 2692267"/>
                <a:gd name="connsiteX12" fmla="*/ 5607050 w 6229350"/>
                <a:gd name="connsiteY12" fmla="*/ 2677174 h 2692267"/>
                <a:gd name="connsiteX13" fmla="*/ 6229350 w 6229350"/>
                <a:gd name="connsiteY13" fmla="*/ 2683524 h 2692267"/>
                <a:gd name="connsiteX0" fmla="*/ 0 w 6229350"/>
                <a:gd name="connsiteY0" fmla="*/ 2683524 h 2692267"/>
                <a:gd name="connsiteX1" fmla="*/ 1320800 w 6229350"/>
                <a:gd name="connsiteY1" fmla="*/ 2658124 h 2692267"/>
                <a:gd name="connsiteX2" fmla="*/ 1974850 w 6229350"/>
                <a:gd name="connsiteY2" fmla="*/ 2639074 h 2692267"/>
                <a:gd name="connsiteX3" fmla="*/ 2368550 w 6229350"/>
                <a:gd name="connsiteY3" fmla="*/ 2410474 h 2692267"/>
                <a:gd name="connsiteX4" fmla="*/ 2819400 w 6229350"/>
                <a:gd name="connsiteY4" fmla="*/ 397524 h 2692267"/>
                <a:gd name="connsiteX5" fmla="*/ 3308350 w 6229350"/>
                <a:gd name="connsiteY5" fmla="*/ 29224 h 2692267"/>
                <a:gd name="connsiteX6" fmla="*/ 3695700 w 6229350"/>
                <a:gd name="connsiteY6" fmla="*/ 10174 h 2692267"/>
                <a:gd name="connsiteX7" fmla="*/ 4057650 w 6229350"/>
                <a:gd name="connsiteY7" fmla="*/ 105424 h 2692267"/>
                <a:gd name="connsiteX8" fmla="*/ 4140200 w 6229350"/>
                <a:gd name="connsiteY8" fmla="*/ 429274 h 2692267"/>
                <a:gd name="connsiteX9" fmla="*/ 4400550 w 6229350"/>
                <a:gd name="connsiteY9" fmla="*/ 1229374 h 2692267"/>
                <a:gd name="connsiteX10" fmla="*/ 4730750 w 6229350"/>
                <a:gd name="connsiteY10" fmla="*/ 2175524 h 2692267"/>
                <a:gd name="connsiteX11" fmla="*/ 5111750 w 6229350"/>
                <a:gd name="connsiteY11" fmla="*/ 2543824 h 2692267"/>
                <a:gd name="connsiteX12" fmla="*/ 5607050 w 6229350"/>
                <a:gd name="connsiteY12" fmla="*/ 2677174 h 2692267"/>
                <a:gd name="connsiteX13" fmla="*/ 6229350 w 6229350"/>
                <a:gd name="connsiteY13" fmla="*/ 2683524 h 26922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4013200 w 6229350"/>
                <a:gd name="connsiteY7" fmla="*/ 85074 h 2690967"/>
                <a:gd name="connsiteX8" fmla="*/ 4140200 w 6229350"/>
                <a:gd name="connsiteY8" fmla="*/ 427974 h 2690967"/>
                <a:gd name="connsiteX9" fmla="*/ 4400550 w 6229350"/>
                <a:gd name="connsiteY9" fmla="*/ 12280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4013200 w 6229350"/>
                <a:gd name="connsiteY7" fmla="*/ 85074 h 2690967"/>
                <a:gd name="connsiteX8" fmla="*/ 4140200 w 6229350"/>
                <a:gd name="connsiteY8" fmla="*/ 427974 h 2690967"/>
                <a:gd name="connsiteX9" fmla="*/ 43434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40200 w 6229350"/>
                <a:gd name="connsiteY8" fmla="*/ 427974 h 2690967"/>
                <a:gd name="connsiteX9" fmla="*/ 43434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3434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2926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2926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292600 w 6229350"/>
                <a:gd name="connsiteY9" fmla="*/ 1266174 h 2690967"/>
                <a:gd name="connsiteX10" fmla="*/ 4667250 w 6229350"/>
                <a:gd name="connsiteY10" fmla="*/ 21107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89767"/>
                <a:gd name="connsiteX1" fmla="*/ 1320800 w 6229350"/>
                <a:gd name="connsiteY1" fmla="*/ 2656824 h 2689767"/>
                <a:gd name="connsiteX2" fmla="*/ 1974850 w 6229350"/>
                <a:gd name="connsiteY2" fmla="*/ 2637774 h 2689767"/>
                <a:gd name="connsiteX3" fmla="*/ 2368550 w 6229350"/>
                <a:gd name="connsiteY3" fmla="*/ 2409174 h 2689767"/>
                <a:gd name="connsiteX4" fmla="*/ 2819400 w 6229350"/>
                <a:gd name="connsiteY4" fmla="*/ 396224 h 2689767"/>
                <a:gd name="connsiteX5" fmla="*/ 3308350 w 6229350"/>
                <a:gd name="connsiteY5" fmla="*/ 27924 h 2689767"/>
                <a:gd name="connsiteX6" fmla="*/ 3695700 w 6229350"/>
                <a:gd name="connsiteY6" fmla="*/ 8874 h 2689767"/>
                <a:gd name="connsiteX7" fmla="*/ 3981450 w 6229350"/>
                <a:gd name="connsiteY7" fmla="*/ 85074 h 2689767"/>
                <a:gd name="connsiteX8" fmla="*/ 4121150 w 6229350"/>
                <a:gd name="connsiteY8" fmla="*/ 472424 h 2689767"/>
                <a:gd name="connsiteX9" fmla="*/ 4292600 w 6229350"/>
                <a:gd name="connsiteY9" fmla="*/ 1266174 h 2689767"/>
                <a:gd name="connsiteX10" fmla="*/ 4667250 w 6229350"/>
                <a:gd name="connsiteY10" fmla="*/ 2110724 h 2689767"/>
                <a:gd name="connsiteX11" fmla="*/ 5086350 w 6229350"/>
                <a:gd name="connsiteY11" fmla="*/ 2561574 h 2689767"/>
                <a:gd name="connsiteX12" fmla="*/ 5607050 w 6229350"/>
                <a:gd name="connsiteY12" fmla="*/ 2675874 h 2689767"/>
                <a:gd name="connsiteX13" fmla="*/ 6229350 w 6229350"/>
                <a:gd name="connsiteY13" fmla="*/ 2682224 h 2689767"/>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84158"/>
                <a:gd name="connsiteX1" fmla="*/ 1320800 w 6229350"/>
                <a:gd name="connsiteY1" fmla="*/ 2656824 h 2684158"/>
                <a:gd name="connsiteX2" fmla="*/ 1974850 w 6229350"/>
                <a:gd name="connsiteY2" fmla="*/ 2637774 h 2684158"/>
                <a:gd name="connsiteX3" fmla="*/ 2368550 w 6229350"/>
                <a:gd name="connsiteY3" fmla="*/ 2409174 h 2684158"/>
                <a:gd name="connsiteX4" fmla="*/ 2819400 w 6229350"/>
                <a:gd name="connsiteY4" fmla="*/ 396224 h 2684158"/>
                <a:gd name="connsiteX5" fmla="*/ 3308350 w 6229350"/>
                <a:gd name="connsiteY5" fmla="*/ 27924 h 2684158"/>
                <a:gd name="connsiteX6" fmla="*/ 3695700 w 6229350"/>
                <a:gd name="connsiteY6" fmla="*/ 8874 h 2684158"/>
                <a:gd name="connsiteX7" fmla="*/ 3981450 w 6229350"/>
                <a:gd name="connsiteY7" fmla="*/ 85074 h 2684158"/>
                <a:gd name="connsiteX8" fmla="*/ 4121150 w 6229350"/>
                <a:gd name="connsiteY8" fmla="*/ 472424 h 2684158"/>
                <a:gd name="connsiteX9" fmla="*/ 4292600 w 6229350"/>
                <a:gd name="connsiteY9" fmla="*/ 1266174 h 2684158"/>
                <a:gd name="connsiteX10" fmla="*/ 4667250 w 6229350"/>
                <a:gd name="connsiteY10" fmla="*/ 2110724 h 2684158"/>
                <a:gd name="connsiteX11" fmla="*/ 5060950 w 6229350"/>
                <a:gd name="connsiteY11" fmla="*/ 2555224 h 2684158"/>
                <a:gd name="connsiteX12" fmla="*/ 5616103 w 6229350"/>
                <a:gd name="connsiteY12" fmla="*/ 2648713 h 2684158"/>
                <a:gd name="connsiteX13" fmla="*/ 6229350 w 6229350"/>
                <a:gd name="connsiteY13" fmla="*/ 2682224 h 2684158"/>
                <a:gd name="connsiteX0" fmla="*/ 0 w 6215769"/>
                <a:gd name="connsiteY0" fmla="*/ 2682224 h 2682224"/>
                <a:gd name="connsiteX1" fmla="*/ 1320800 w 6215769"/>
                <a:gd name="connsiteY1" fmla="*/ 2656824 h 2682224"/>
                <a:gd name="connsiteX2" fmla="*/ 1974850 w 6215769"/>
                <a:gd name="connsiteY2" fmla="*/ 2637774 h 2682224"/>
                <a:gd name="connsiteX3" fmla="*/ 2368550 w 6215769"/>
                <a:gd name="connsiteY3" fmla="*/ 2409174 h 2682224"/>
                <a:gd name="connsiteX4" fmla="*/ 2819400 w 6215769"/>
                <a:gd name="connsiteY4" fmla="*/ 396224 h 2682224"/>
                <a:gd name="connsiteX5" fmla="*/ 3308350 w 6215769"/>
                <a:gd name="connsiteY5" fmla="*/ 27924 h 2682224"/>
                <a:gd name="connsiteX6" fmla="*/ 3695700 w 6215769"/>
                <a:gd name="connsiteY6" fmla="*/ 8874 h 2682224"/>
                <a:gd name="connsiteX7" fmla="*/ 3981450 w 6215769"/>
                <a:gd name="connsiteY7" fmla="*/ 85074 h 2682224"/>
                <a:gd name="connsiteX8" fmla="*/ 4121150 w 6215769"/>
                <a:gd name="connsiteY8" fmla="*/ 472424 h 2682224"/>
                <a:gd name="connsiteX9" fmla="*/ 4292600 w 6215769"/>
                <a:gd name="connsiteY9" fmla="*/ 1266174 h 2682224"/>
                <a:gd name="connsiteX10" fmla="*/ 4667250 w 6215769"/>
                <a:gd name="connsiteY10" fmla="*/ 2110724 h 2682224"/>
                <a:gd name="connsiteX11" fmla="*/ 5060950 w 6215769"/>
                <a:gd name="connsiteY11" fmla="*/ 2555224 h 2682224"/>
                <a:gd name="connsiteX12" fmla="*/ 5616103 w 6215769"/>
                <a:gd name="connsiteY12" fmla="*/ 2648713 h 2682224"/>
                <a:gd name="connsiteX13" fmla="*/ 6215769 w 6215769"/>
                <a:gd name="connsiteY13" fmla="*/ 2659590 h 26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15769" h="2682224">
                  <a:moveTo>
                    <a:pt x="0" y="2682224"/>
                  </a:moveTo>
                  <a:lnTo>
                    <a:pt x="1320800" y="2656824"/>
                  </a:lnTo>
                  <a:cubicBezTo>
                    <a:pt x="1538817" y="2650474"/>
                    <a:pt x="1851025" y="2653649"/>
                    <a:pt x="1974850" y="2637774"/>
                  </a:cubicBezTo>
                  <a:cubicBezTo>
                    <a:pt x="2098675" y="2621899"/>
                    <a:pt x="2259542" y="2649416"/>
                    <a:pt x="2368550" y="2409174"/>
                  </a:cubicBezTo>
                  <a:cubicBezTo>
                    <a:pt x="2477558" y="2168932"/>
                    <a:pt x="2719917" y="691499"/>
                    <a:pt x="2819400" y="396224"/>
                  </a:cubicBezTo>
                  <a:cubicBezTo>
                    <a:pt x="2918883" y="100949"/>
                    <a:pt x="3155950" y="67082"/>
                    <a:pt x="3308350" y="27924"/>
                  </a:cubicBezTo>
                  <a:cubicBezTo>
                    <a:pt x="3460750" y="-11234"/>
                    <a:pt x="3583517" y="-651"/>
                    <a:pt x="3695700" y="8874"/>
                  </a:cubicBezTo>
                  <a:cubicBezTo>
                    <a:pt x="3807883" y="18399"/>
                    <a:pt x="3910542" y="7816"/>
                    <a:pt x="3981450" y="85074"/>
                  </a:cubicBezTo>
                  <a:cubicBezTo>
                    <a:pt x="4052358" y="162332"/>
                    <a:pt x="4069292" y="275574"/>
                    <a:pt x="4121150" y="472424"/>
                  </a:cubicBezTo>
                  <a:cubicBezTo>
                    <a:pt x="4173008" y="669274"/>
                    <a:pt x="4201583" y="993124"/>
                    <a:pt x="4292600" y="1266174"/>
                  </a:cubicBezTo>
                  <a:cubicBezTo>
                    <a:pt x="4383617" y="1539224"/>
                    <a:pt x="4539192" y="1895883"/>
                    <a:pt x="4667250" y="2110724"/>
                  </a:cubicBezTo>
                  <a:cubicBezTo>
                    <a:pt x="4795308" y="2325565"/>
                    <a:pt x="4902808" y="2465559"/>
                    <a:pt x="5060950" y="2555224"/>
                  </a:cubicBezTo>
                  <a:cubicBezTo>
                    <a:pt x="5219092" y="2644889"/>
                    <a:pt x="5423633" y="2631319"/>
                    <a:pt x="5616103" y="2648713"/>
                  </a:cubicBezTo>
                  <a:cubicBezTo>
                    <a:pt x="5808573" y="2666107"/>
                    <a:pt x="5997752" y="2668056"/>
                    <a:pt x="6215769" y="2659590"/>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solidFill>
                  <a:srgbClr val="FF0000"/>
                </a:solidFill>
              </a:endParaRPr>
            </a:p>
          </p:txBody>
        </p:sp>
        <p:sp>
          <p:nvSpPr>
            <p:cNvPr id="34" name="TextovéPole 33"/>
            <p:cNvSpPr txBox="1"/>
            <p:nvPr/>
          </p:nvSpPr>
          <p:spPr>
            <a:xfrm>
              <a:off x="1475656" y="2837036"/>
              <a:ext cx="1008113" cy="347490"/>
            </a:xfrm>
            <a:prstGeom prst="rect">
              <a:avLst/>
            </a:prstGeom>
            <a:noFill/>
          </p:spPr>
          <p:txBody>
            <a:bodyPr wrap="square" rtlCol="0">
              <a:spAutoFit/>
            </a:bodyPr>
            <a:lstStyle/>
            <a:p>
              <a:pPr algn="ctr"/>
              <a:r>
                <a:rPr lang="cs-CZ" sz="1400" dirty="0">
                  <a:solidFill>
                    <a:srgbClr val="FF0000"/>
                  </a:solidFill>
                </a:rPr>
                <a:t>4,5 cm</a:t>
              </a:r>
              <a:r>
                <a:rPr lang="cs-CZ" sz="1400" baseline="30000" dirty="0">
                  <a:solidFill>
                    <a:srgbClr val="FF0000"/>
                  </a:solidFill>
                </a:rPr>
                <a:t>2</a:t>
              </a:r>
              <a:endParaRPr lang="cs-CZ" sz="1400" dirty="0">
                <a:solidFill>
                  <a:srgbClr val="FF0000"/>
                </a:solidFill>
              </a:endParaRPr>
            </a:p>
          </p:txBody>
        </p:sp>
        <p:sp>
          <p:nvSpPr>
            <p:cNvPr id="35" name="TextovéPole 34"/>
            <p:cNvSpPr txBox="1"/>
            <p:nvPr/>
          </p:nvSpPr>
          <p:spPr>
            <a:xfrm>
              <a:off x="4580093" y="162951"/>
              <a:ext cx="1177941" cy="347490"/>
            </a:xfrm>
            <a:prstGeom prst="rect">
              <a:avLst/>
            </a:prstGeom>
            <a:noFill/>
          </p:spPr>
          <p:txBody>
            <a:bodyPr wrap="square" rtlCol="0">
              <a:spAutoFit/>
            </a:bodyPr>
            <a:lstStyle/>
            <a:p>
              <a:pPr algn="ctr"/>
              <a:r>
                <a:rPr lang="cs-CZ" sz="1400" dirty="0">
                  <a:solidFill>
                    <a:srgbClr val="FF0000"/>
                  </a:solidFill>
                </a:rPr>
                <a:t>4500 cm</a:t>
              </a:r>
              <a:r>
                <a:rPr lang="cs-CZ" sz="1400" baseline="30000" dirty="0">
                  <a:solidFill>
                    <a:srgbClr val="FF0000"/>
                  </a:solidFill>
                </a:rPr>
                <a:t>2</a:t>
              </a:r>
            </a:p>
          </p:txBody>
        </p:sp>
        <p:cxnSp>
          <p:nvCxnSpPr>
            <p:cNvPr id="36" name="Přímá spojnice 35"/>
            <p:cNvCxnSpPr/>
            <p:nvPr/>
          </p:nvCxnSpPr>
          <p:spPr>
            <a:xfrm>
              <a:off x="1570045" y="4918386"/>
              <a:ext cx="111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Volný tvar 36"/>
            <p:cNvSpPr/>
            <p:nvPr/>
          </p:nvSpPr>
          <p:spPr>
            <a:xfrm>
              <a:off x="2661312" y="4917797"/>
              <a:ext cx="5185239" cy="1352854"/>
            </a:xfrm>
            <a:custGeom>
              <a:avLst/>
              <a:gdLst>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28299 w 5182876"/>
                <a:gd name="connsiteY4" fmla="*/ 338310 h 1519111"/>
                <a:gd name="connsiteX5" fmla="*/ 1624084 w 5182876"/>
                <a:gd name="connsiteY5" fmla="*/ 747742 h 1519111"/>
                <a:gd name="connsiteX6" fmla="*/ 1917511 w 5182876"/>
                <a:gd name="connsiteY6" fmla="*/ 1293653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48771 w 5182876"/>
                <a:gd name="connsiteY4" fmla="*/ 386077 h 1519111"/>
                <a:gd name="connsiteX5" fmla="*/ 1624084 w 5182876"/>
                <a:gd name="connsiteY5" fmla="*/ 747742 h 1519111"/>
                <a:gd name="connsiteX6" fmla="*/ 1917511 w 5182876"/>
                <a:gd name="connsiteY6" fmla="*/ 1293653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48771 w 5182876"/>
                <a:gd name="connsiteY4" fmla="*/ 386077 h 1519111"/>
                <a:gd name="connsiteX5" fmla="*/ 1569493 w 5182876"/>
                <a:gd name="connsiteY5" fmla="*/ 775038 h 1519111"/>
                <a:gd name="connsiteX6" fmla="*/ 1917511 w 5182876"/>
                <a:gd name="connsiteY6" fmla="*/ 1293653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48771 w 5182876"/>
                <a:gd name="connsiteY4" fmla="*/ 386077 h 1519111"/>
                <a:gd name="connsiteX5" fmla="*/ 1569493 w 5182876"/>
                <a:gd name="connsiteY5" fmla="*/ 775038 h 1519111"/>
                <a:gd name="connsiteX6" fmla="*/ 1883391 w 5182876"/>
                <a:gd name="connsiteY6" fmla="*/ 1307301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728"/>
                <a:gd name="connsiteX1" fmla="*/ 259308 w 5182876"/>
                <a:gd name="connsiteY1" fmla="*/ 3939 h 1519728"/>
                <a:gd name="connsiteX2" fmla="*/ 641445 w 5182876"/>
                <a:gd name="connsiteY2" fmla="*/ 44883 h 1519728"/>
                <a:gd name="connsiteX3" fmla="*/ 1009935 w 5182876"/>
                <a:gd name="connsiteY3" fmla="*/ 188184 h 1519728"/>
                <a:gd name="connsiteX4" fmla="*/ 1248771 w 5182876"/>
                <a:gd name="connsiteY4" fmla="*/ 386077 h 1519728"/>
                <a:gd name="connsiteX5" fmla="*/ 1569493 w 5182876"/>
                <a:gd name="connsiteY5" fmla="*/ 775038 h 1519728"/>
                <a:gd name="connsiteX6" fmla="*/ 1883391 w 5182876"/>
                <a:gd name="connsiteY6" fmla="*/ 1307301 h 1519728"/>
                <a:gd name="connsiteX7" fmla="*/ 2013045 w 5182876"/>
                <a:gd name="connsiteY7" fmla="*/ 1457426 h 1519728"/>
                <a:gd name="connsiteX8" fmla="*/ 2169995 w 5182876"/>
                <a:gd name="connsiteY8" fmla="*/ 1505193 h 1519728"/>
                <a:gd name="connsiteX9" fmla="*/ 2436126 w 5182876"/>
                <a:gd name="connsiteY9" fmla="*/ 1518841 h 1519728"/>
                <a:gd name="connsiteX10" fmla="*/ 4135272 w 5182876"/>
                <a:gd name="connsiteY10" fmla="*/ 1484722 h 1519728"/>
                <a:gd name="connsiteX11" fmla="*/ 4933666 w 5182876"/>
                <a:gd name="connsiteY11" fmla="*/ 1389187 h 1519728"/>
                <a:gd name="connsiteX12" fmla="*/ 5158854 w 5182876"/>
                <a:gd name="connsiteY12" fmla="*/ 1245886 h 1519728"/>
                <a:gd name="connsiteX13" fmla="*/ 5165678 w 5182876"/>
                <a:gd name="connsiteY13" fmla="*/ 1239062 h 1519728"/>
                <a:gd name="connsiteX0" fmla="*/ 0 w 5182876"/>
                <a:gd name="connsiteY0" fmla="*/ 3939 h 1523925"/>
                <a:gd name="connsiteX1" fmla="*/ 259308 w 5182876"/>
                <a:gd name="connsiteY1" fmla="*/ 3939 h 1523925"/>
                <a:gd name="connsiteX2" fmla="*/ 641445 w 5182876"/>
                <a:gd name="connsiteY2" fmla="*/ 44883 h 1523925"/>
                <a:gd name="connsiteX3" fmla="*/ 1009935 w 5182876"/>
                <a:gd name="connsiteY3" fmla="*/ 188184 h 1523925"/>
                <a:gd name="connsiteX4" fmla="*/ 1248771 w 5182876"/>
                <a:gd name="connsiteY4" fmla="*/ 386077 h 1523925"/>
                <a:gd name="connsiteX5" fmla="*/ 1569493 w 5182876"/>
                <a:gd name="connsiteY5" fmla="*/ 775038 h 1523925"/>
                <a:gd name="connsiteX6" fmla="*/ 1883391 w 5182876"/>
                <a:gd name="connsiteY6" fmla="*/ 1307301 h 1523925"/>
                <a:gd name="connsiteX7" fmla="*/ 2013045 w 5182876"/>
                <a:gd name="connsiteY7" fmla="*/ 1457426 h 1523925"/>
                <a:gd name="connsiteX8" fmla="*/ 2169995 w 5182876"/>
                <a:gd name="connsiteY8" fmla="*/ 1505193 h 1523925"/>
                <a:gd name="connsiteX9" fmla="*/ 2436126 w 5182876"/>
                <a:gd name="connsiteY9" fmla="*/ 1518841 h 1523925"/>
                <a:gd name="connsiteX10" fmla="*/ 4135272 w 5182876"/>
                <a:gd name="connsiteY10" fmla="*/ 1484722 h 1523925"/>
                <a:gd name="connsiteX11" fmla="*/ 4933666 w 5182876"/>
                <a:gd name="connsiteY11" fmla="*/ 1389187 h 1523925"/>
                <a:gd name="connsiteX12" fmla="*/ 5158854 w 5182876"/>
                <a:gd name="connsiteY12" fmla="*/ 1245886 h 1523925"/>
                <a:gd name="connsiteX13" fmla="*/ 5165678 w 5182876"/>
                <a:gd name="connsiteY13" fmla="*/ 1239062 h 1523925"/>
                <a:gd name="connsiteX0" fmla="*/ 0 w 5182876"/>
                <a:gd name="connsiteY0" fmla="*/ 3939 h 1522466"/>
                <a:gd name="connsiteX1" fmla="*/ 259308 w 5182876"/>
                <a:gd name="connsiteY1" fmla="*/ 3939 h 1522466"/>
                <a:gd name="connsiteX2" fmla="*/ 641445 w 5182876"/>
                <a:gd name="connsiteY2" fmla="*/ 44883 h 1522466"/>
                <a:gd name="connsiteX3" fmla="*/ 1009935 w 5182876"/>
                <a:gd name="connsiteY3" fmla="*/ 188184 h 1522466"/>
                <a:gd name="connsiteX4" fmla="*/ 1248771 w 5182876"/>
                <a:gd name="connsiteY4" fmla="*/ 386077 h 1522466"/>
                <a:gd name="connsiteX5" fmla="*/ 1569493 w 5182876"/>
                <a:gd name="connsiteY5" fmla="*/ 775038 h 1522466"/>
                <a:gd name="connsiteX6" fmla="*/ 1883391 w 5182876"/>
                <a:gd name="connsiteY6" fmla="*/ 1307301 h 1522466"/>
                <a:gd name="connsiteX7" fmla="*/ 2013045 w 5182876"/>
                <a:gd name="connsiteY7" fmla="*/ 1457426 h 1522466"/>
                <a:gd name="connsiteX8" fmla="*/ 2169995 w 5182876"/>
                <a:gd name="connsiteY8" fmla="*/ 1505193 h 1522466"/>
                <a:gd name="connsiteX9" fmla="*/ 2436126 w 5182876"/>
                <a:gd name="connsiteY9" fmla="*/ 1518841 h 1522466"/>
                <a:gd name="connsiteX10" fmla="*/ 4135272 w 5182876"/>
                <a:gd name="connsiteY10" fmla="*/ 1484722 h 1522466"/>
                <a:gd name="connsiteX11" fmla="*/ 4933666 w 5182876"/>
                <a:gd name="connsiteY11" fmla="*/ 1389187 h 1522466"/>
                <a:gd name="connsiteX12" fmla="*/ 5158854 w 5182876"/>
                <a:gd name="connsiteY12" fmla="*/ 1245886 h 1522466"/>
                <a:gd name="connsiteX13" fmla="*/ 5165678 w 5182876"/>
                <a:gd name="connsiteY13" fmla="*/ 1239062 h 1522466"/>
                <a:gd name="connsiteX0" fmla="*/ 0 w 5182876"/>
                <a:gd name="connsiteY0" fmla="*/ 3939 h 1528558"/>
                <a:gd name="connsiteX1" fmla="*/ 259308 w 5182876"/>
                <a:gd name="connsiteY1" fmla="*/ 3939 h 1528558"/>
                <a:gd name="connsiteX2" fmla="*/ 641445 w 5182876"/>
                <a:gd name="connsiteY2" fmla="*/ 44883 h 1528558"/>
                <a:gd name="connsiteX3" fmla="*/ 1009935 w 5182876"/>
                <a:gd name="connsiteY3" fmla="*/ 188184 h 1528558"/>
                <a:gd name="connsiteX4" fmla="*/ 1248771 w 5182876"/>
                <a:gd name="connsiteY4" fmla="*/ 386077 h 1528558"/>
                <a:gd name="connsiteX5" fmla="*/ 1569493 w 5182876"/>
                <a:gd name="connsiteY5" fmla="*/ 775038 h 1528558"/>
                <a:gd name="connsiteX6" fmla="*/ 1883391 w 5182876"/>
                <a:gd name="connsiteY6" fmla="*/ 1307301 h 1528558"/>
                <a:gd name="connsiteX7" fmla="*/ 2013045 w 5182876"/>
                <a:gd name="connsiteY7" fmla="*/ 1457426 h 1528558"/>
                <a:gd name="connsiteX8" fmla="*/ 2169995 w 5182876"/>
                <a:gd name="connsiteY8" fmla="*/ 1505193 h 1528558"/>
                <a:gd name="connsiteX9" fmla="*/ 2436126 w 5182876"/>
                <a:gd name="connsiteY9" fmla="*/ 1525665 h 1528558"/>
                <a:gd name="connsiteX10" fmla="*/ 4135272 w 5182876"/>
                <a:gd name="connsiteY10" fmla="*/ 1484722 h 1528558"/>
                <a:gd name="connsiteX11" fmla="*/ 4933666 w 5182876"/>
                <a:gd name="connsiteY11" fmla="*/ 1389187 h 1528558"/>
                <a:gd name="connsiteX12" fmla="*/ 5158854 w 5182876"/>
                <a:gd name="connsiteY12" fmla="*/ 1245886 h 1528558"/>
                <a:gd name="connsiteX13" fmla="*/ 5165678 w 5182876"/>
                <a:gd name="connsiteY13" fmla="*/ 1239062 h 1528558"/>
                <a:gd name="connsiteX0" fmla="*/ 0 w 5182876"/>
                <a:gd name="connsiteY0" fmla="*/ 3939 h 1522466"/>
                <a:gd name="connsiteX1" fmla="*/ 259308 w 5182876"/>
                <a:gd name="connsiteY1" fmla="*/ 3939 h 1522466"/>
                <a:gd name="connsiteX2" fmla="*/ 641445 w 5182876"/>
                <a:gd name="connsiteY2" fmla="*/ 44883 h 1522466"/>
                <a:gd name="connsiteX3" fmla="*/ 1009935 w 5182876"/>
                <a:gd name="connsiteY3" fmla="*/ 188184 h 1522466"/>
                <a:gd name="connsiteX4" fmla="*/ 1248771 w 5182876"/>
                <a:gd name="connsiteY4" fmla="*/ 386077 h 1522466"/>
                <a:gd name="connsiteX5" fmla="*/ 1569493 w 5182876"/>
                <a:gd name="connsiteY5" fmla="*/ 775038 h 1522466"/>
                <a:gd name="connsiteX6" fmla="*/ 1883391 w 5182876"/>
                <a:gd name="connsiteY6" fmla="*/ 1307301 h 1522466"/>
                <a:gd name="connsiteX7" fmla="*/ 2013045 w 5182876"/>
                <a:gd name="connsiteY7" fmla="*/ 1457426 h 1522466"/>
                <a:gd name="connsiteX8" fmla="*/ 2169995 w 5182876"/>
                <a:gd name="connsiteY8" fmla="*/ 1505193 h 1522466"/>
                <a:gd name="connsiteX9" fmla="*/ 2429302 w 5182876"/>
                <a:gd name="connsiteY9" fmla="*/ 1518841 h 1522466"/>
                <a:gd name="connsiteX10" fmla="*/ 4135272 w 5182876"/>
                <a:gd name="connsiteY10" fmla="*/ 1484722 h 1522466"/>
                <a:gd name="connsiteX11" fmla="*/ 4933666 w 5182876"/>
                <a:gd name="connsiteY11" fmla="*/ 1389187 h 1522466"/>
                <a:gd name="connsiteX12" fmla="*/ 5158854 w 5182876"/>
                <a:gd name="connsiteY12" fmla="*/ 1245886 h 1522466"/>
                <a:gd name="connsiteX13" fmla="*/ 5165678 w 5182876"/>
                <a:gd name="connsiteY13" fmla="*/ 1239062 h 1522466"/>
                <a:gd name="connsiteX0" fmla="*/ 0 w 5182876"/>
                <a:gd name="connsiteY0" fmla="*/ 3939 h 1508743"/>
                <a:gd name="connsiteX1" fmla="*/ 259308 w 5182876"/>
                <a:gd name="connsiteY1" fmla="*/ 3939 h 1508743"/>
                <a:gd name="connsiteX2" fmla="*/ 641445 w 5182876"/>
                <a:gd name="connsiteY2" fmla="*/ 44883 h 1508743"/>
                <a:gd name="connsiteX3" fmla="*/ 1009935 w 5182876"/>
                <a:gd name="connsiteY3" fmla="*/ 188184 h 1508743"/>
                <a:gd name="connsiteX4" fmla="*/ 1248771 w 5182876"/>
                <a:gd name="connsiteY4" fmla="*/ 386077 h 1508743"/>
                <a:gd name="connsiteX5" fmla="*/ 1569493 w 5182876"/>
                <a:gd name="connsiteY5" fmla="*/ 775038 h 1508743"/>
                <a:gd name="connsiteX6" fmla="*/ 1883391 w 5182876"/>
                <a:gd name="connsiteY6" fmla="*/ 1307301 h 1508743"/>
                <a:gd name="connsiteX7" fmla="*/ 2013045 w 5182876"/>
                <a:gd name="connsiteY7" fmla="*/ 1457426 h 1508743"/>
                <a:gd name="connsiteX8" fmla="*/ 2169995 w 5182876"/>
                <a:gd name="connsiteY8" fmla="*/ 1505193 h 1508743"/>
                <a:gd name="connsiteX9" fmla="*/ 2408830 w 5182876"/>
                <a:gd name="connsiteY9" fmla="*/ 1498369 h 1508743"/>
                <a:gd name="connsiteX10" fmla="*/ 4135272 w 5182876"/>
                <a:gd name="connsiteY10" fmla="*/ 1484722 h 1508743"/>
                <a:gd name="connsiteX11" fmla="*/ 4933666 w 5182876"/>
                <a:gd name="connsiteY11" fmla="*/ 1389187 h 1508743"/>
                <a:gd name="connsiteX12" fmla="*/ 5158854 w 5182876"/>
                <a:gd name="connsiteY12" fmla="*/ 1245886 h 1508743"/>
                <a:gd name="connsiteX13" fmla="*/ 5165678 w 5182876"/>
                <a:gd name="connsiteY13" fmla="*/ 1239062 h 1508743"/>
                <a:gd name="connsiteX0" fmla="*/ 0 w 5182876"/>
                <a:gd name="connsiteY0" fmla="*/ 3939 h 1501973"/>
                <a:gd name="connsiteX1" fmla="*/ 259308 w 5182876"/>
                <a:gd name="connsiteY1" fmla="*/ 3939 h 1501973"/>
                <a:gd name="connsiteX2" fmla="*/ 641445 w 5182876"/>
                <a:gd name="connsiteY2" fmla="*/ 44883 h 1501973"/>
                <a:gd name="connsiteX3" fmla="*/ 1009935 w 5182876"/>
                <a:gd name="connsiteY3" fmla="*/ 188184 h 1501973"/>
                <a:gd name="connsiteX4" fmla="*/ 1248771 w 5182876"/>
                <a:gd name="connsiteY4" fmla="*/ 386077 h 1501973"/>
                <a:gd name="connsiteX5" fmla="*/ 1569493 w 5182876"/>
                <a:gd name="connsiteY5" fmla="*/ 775038 h 1501973"/>
                <a:gd name="connsiteX6" fmla="*/ 1883391 w 5182876"/>
                <a:gd name="connsiteY6" fmla="*/ 1307301 h 1501973"/>
                <a:gd name="connsiteX7" fmla="*/ 2013045 w 5182876"/>
                <a:gd name="connsiteY7" fmla="*/ 1457426 h 1501973"/>
                <a:gd name="connsiteX8" fmla="*/ 2156347 w 5182876"/>
                <a:gd name="connsiteY8" fmla="*/ 1498370 h 1501973"/>
                <a:gd name="connsiteX9" fmla="*/ 2408830 w 5182876"/>
                <a:gd name="connsiteY9" fmla="*/ 1498369 h 1501973"/>
                <a:gd name="connsiteX10" fmla="*/ 4135272 w 5182876"/>
                <a:gd name="connsiteY10" fmla="*/ 1484722 h 1501973"/>
                <a:gd name="connsiteX11" fmla="*/ 4933666 w 5182876"/>
                <a:gd name="connsiteY11" fmla="*/ 1389187 h 1501973"/>
                <a:gd name="connsiteX12" fmla="*/ 5158854 w 5182876"/>
                <a:gd name="connsiteY12" fmla="*/ 1245886 h 1501973"/>
                <a:gd name="connsiteX13" fmla="*/ 5165678 w 5182876"/>
                <a:gd name="connsiteY13" fmla="*/ 1239062 h 1501973"/>
                <a:gd name="connsiteX0" fmla="*/ 0 w 5181069"/>
                <a:gd name="connsiteY0" fmla="*/ 3939 h 1501973"/>
                <a:gd name="connsiteX1" fmla="*/ 259308 w 5181069"/>
                <a:gd name="connsiteY1" fmla="*/ 3939 h 1501973"/>
                <a:gd name="connsiteX2" fmla="*/ 641445 w 5181069"/>
                <a:gd name="connsiteY2" fmla="*/ 44883 h 1501973"/>
                <a:gd name="connsiteX3" fmla="*/ 1009935 w 5181069"/>
                <a:gd name="connsiteY3" fmla="*/ 188184 h 1501973"/>
                <a:gd name="connsiteX4" fmla="*/ 1248771 w 5181069"/>
                <a:gd name="connsiteY4" fmla="*/ 386077 h 1501973"/>
                <a:gd name="connsiteX5" fmla="*/ 1569493 w 5181069"/>
                <a:gd name="connsiteY5" fmla="*/ 775038 h 1501973"/>
                <a:gd name="connsiteX6" fmla="*/ 1883391 w 5181069"/>
                <a:gd name="connsiteY6" fmla="*/ 1307301 h 1501973"/>
                <a:gd name="connsiteX7" fmla="*/ 2013045 w 5181069"/>
                <a:gd name="connsiteY7" fmla="*/ 1457426 h 1501973"/>
                <a:gd name="connsiteX8" fmla="*/ 2156347 w 5181069"/>
                <a:gd name="connsiteY8" fmla="*/ 1498370 h 1501973"/>
                <a:gd name="connsiteX9" fmla="*/ 2408830 w 5181069"/>
                <a:gd name="connsiteY9" fmla="*/ 1498369 h 1501973"/>
                <a:gd name="connsiteX10" fmla="*/ 4135272 w 5181069"/>
                <a:gd name="connsiteY10" fmla="*/ 1484722 h 1501973"/>
                <a:gd name="connsiteX11" fmla="*/ 4960962 w 5181069"/>
                <a:gd name="connsiteY11" fmla="*/ 1375539 h 1501973"/>
                <a:gd name="connsiteX12" fmla="*/ 5158854 w 5181069"/>
                <a:gd name="connsiteY12" fmla="*/ 1245886 h 1501973"/>
                <a:gd name="connsiteX13" fmla="*/ 5165678 w 5181069"/>
                <a:gd name="connsiteY13" fmla="*/ 1239062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960962 w 5158854"/>
                <a:gd name="connsiteY11" fmla="*/ 1375539 h 1501973"/>
                <a:gd name="connsiteX12" fmla="*/ 5158854 w 5158854"/>
                <a:gd name="connsiteY12" fmla="*/ 1245886 h 1501973"/>
                <a:gd name="connsiteX13" fmla="*/ 5158854 w 5158854"/>
                <a:gd name="connsiteY13" fmla="*/ 1245886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933666 w 5158854"/>
                <a:gd name="connsiteY11" fmla="*/ 1389186 h 1501973"/>
                <a:gd name="connsiteX12" fmla="*/ 5158854 w 5158854"/>
                <a:gd name="connsiteY12" fmla="*/ 1245886 h 1501973"/>
                <a:gd name="connsiteX13" fmla="*/ 5158854 w 5158854"/>
                <a:gd name="connsiteY13" fmla="*/ 1245886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933666 w 5158854"/>
                <a:gd name="connsiteY11" fmla="*/ 1389186 h 1501973"/>
                <a:gd name="connsiteX12" fmla="*/ 5158854 w 5158854"/>
                <a:gd name="connsiteY12" fmla="*/ 1245886 h 1501973"/>
                <a:gd name="connsiteX13" fmla="*/ 5158854 w 5158854"/>
                <a:gd name="connsiteY13" fmla="*/ 1245886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892723 w 5158854"/>
                <a:gd name="connsiteY11" fmla="*/ 1375538 h 1501973"/>
                <a:gd name="connsiteX12" fmla="*/ 5158854 w 5158854"/>
                <a:gd name="connsiteY12" fmla="*/ 1245886 h 1501973"/>
                <a:gd name="connsiteX13" fmla="*/ 5158854 w 5158854"/>
                <a:gd name="connsiteY13" fmla="*/ 1245886 h 1501973"/>
                <a:gd name="connsiteX0" fmla="*/ 0 w 5175346"/>
                <a:gd name="connsiteY0" fmla="*/ 3939 h 1501973"/>
                <a:gd name="connsiteX1" fmla="*/ 259308 w 5175346"/>
                <a:gd name="connsiteY1" fmla="*/ 3939 h 1501973"/>
                <a:gd name="connsiteX2" fmla="*/ 641445 w 5175346"/>
                <a:gd name="connsiteY2" fmla="*/ 44883 h 1501973"/>
                <a:gd name="connsiteX3" fmla="*/ 1009935 w 5175346"/>
                <a:gd name="connsiteY3" fmla="*/ 188184 h 1501973"/>
                <a:gd name="connsiteX4" fmla="*/ 1248771 w 5175346"/>
                <a:gd name="connsiteY4" fmla="*/ 386077 h 1501973"/>
                <a:gd name="connsiteX5" fmla="*/ 1569493 w 5175346"/>
                <a:gd name="connsiteY5" fmla="*/ 775038 h 1501973"/>
                <a:gd name="connsiteX6" fmla="*/ 1883391 w 5175346"/>
                <a:gd name="connsiteY6" fmla="*/ 1307301 h 1501973"/>
                <a:gd name="connsiteX7" fmla="*/ 2013045 w 5175346"/>
                <a:gd name="connsiteY7" fmla="*/ 1457426 h 1501973"/>
                <a:gd name="connsiteX8" fmla="*/ 2156347 w 5175346"/>
                <a:gd name="connsiteY8" fmla="*/ 1498370 h 1501973"/>
                <a:gd name="connsiteX9" fmla="*/ 2408830 w 5175346"/>
                <a:gd name="connsiteY9" fmla="*/ 1498369 h 1501973"/>
                <a:gd name="connsiteX10" fmla="*/ 4135272 w 5175346"/>
                <a:gd name="connsiteY10" fmla="*/ 1484722 h 1501973"/>
                <a:gd name="connsiteX11" fmla="*/ 4892723 w 5175346"/>
                <a:gd name="connsiteY11" fmla="*/ 1375538 h 1501973"/>
                <a:gd name="connsiteX12" fmla="*/ 5158854 w 5175346"/>
                <a:gd name="connsiteY12" fmla="*/ 1245886 h 1501973"/>
                <a:gd name="connsiteX13" fmla="*/ 5145206 w 5175346"/>
                <a:gd name="connsiteY13" fmla="*/ 1170823 h 1501973"/>
                <a:gd name="connsiteX0" fmla="*/ 0 w 5185239"/>
                <a:gd name="connsiteY0" fmla="*/ 3939 h 1501973"/>
                <a:gd name="connsiteX1" fmla="*/ 259308 w 5185239"/>
                <a:gd name="connsiteY1" fmla="*/ 3939 h 1501973"/>
                <a:gd name="connsiteX2" fmla="*/ 641445 w 5185239"/>
                <a:gd name="connsiteY2" fmla="*/ 44883 h 1501973"/>
                <a:gd name="connsiteX3" fmla="*/ 1009935 w 5185239"/>
                <a:gd name="connsiteY3" fmla="*/ 188184 h 1501973"/>
                <a:gd name="connsiteX4" fmla="*/ 1248771 w 5185239"/>
                <a:gd name="connsiteY4" fmla="*/ 386077 h 1501973"/>
                <a:gd name="connsiteX5" fmla="*/ 1569493 w 5185239"/>
                <a:gd name="connsiteY5" fmla="*/ 775038 h 1501973"/>
                <a:gd name="connsiteX6" fmla="*/ 1883391 w 5185239"/>
                <a:gd name="connsiteY6" fmla="*/ 1307301 h 1501973"/>
                <a:gd name="connsiteX7" fmla="*/ 2013045 w 5185239"/>
                <a:gd name="connsiteY7" fmla="*/ 1457426 h 1501973"/>
                <a:gd name="connsiteX8" fmla="*/ 2156347 w 5185239"/>
                <a:gd name="connsiteY8" fmla="*/ 1498370 h 1501973"/>
                <a:gd name="connsiteX9" fmla="*/ 2408830 w 5185239"/>
                <a:gd name="connsiteY9" fmla="*/ 1498369 h 1501973"/>
                <a:gd name="connsiteX10" fmla="*/ 4135272 w 5185239"/>
                <a:gd name="connsiteY10" fmla="*/ 1484722 h 1501973"/>
                <a:gd name="connsiteX11" fmla="*/ 4892723 w 5185239"/>
                <a:gd name="connsiteY11" fmla="*/ 1375538 h 1501973"/>
                <a:gd name="connsiteX12" fmla="*/ 5158854 w 5185239"/>
                <a:gd name="connsiteY12" fmla="*/ 1245886 h 1501973"/>
                <a:gd name="connsiteX13" fmla="*/ 5172501 w 5185239"/>
                <a:gd name="connsiteY13" fmla="*/ 1218590 h 1501973"/>
                <a:gd name="connsiteX0" fmla="*/ 0 w 5185239"/>
                <a:gd name="connsiteY0" fmla="*/ 3939 h 1554444"/>
                <a:gd name="connsiteX1" fmla="*/ 259308 w 5185239"/>
                <a:gd name="connsiteY1" fmla="*/ 3939 h 1554444"/>
                <a:gd name="connsiteX2" fmla="*/ 641445 w 5185239"/>
                <a:gd name="connsiteY2" fmla="*/ 44883 h 1554444"/>
                <a:gd name="connsiteX3" fmla="*/ 1009935 w 5185239"/>
                <a:gd name="connsiteY3" fmla="*/ 188184 h 1554444"/>
                <a:gd name="connsiteX4" fmla="*/ 1248771 w 5185239"/>
                <a:gd name="connsiteY4" fmla="*/ 386077 h 1554444"/>
                <a:gd name="connsiteX5" fmla="*/ 1569493 w 5185239"/>
                <a:gd name="connsiteY5" fmla="*/ 775038 h 1554444"/>
                <a:gd name="connsiteX6" fmla="*/ 1883391 w 5185239"/>
                <a:gd name="connsiteY6" fmla="*/ 1307301 h 1554444"/>
                <a:gd name="connsiteX7" fmla="*/ 2013045 w 5185239"/>
                <a:gd name="connsiteY7" fmla="*/ 1457426 h 1554444"/>
                <a:gd name="connsiteX8" fmla="*/ 2156347 w 5185239"/>
                <a:gd name="connsiteY8" fmla="*/ 1498370 h 1554444"/>
                <a:gd name="connsiteX9" fmla="*/ 2456598 w 5185239"/>
                <a:gd name="connsiteY9" fmla="*/ 1554356 h 1554444"/>
                <a:gd name="connsiteX10" fmla="*/ 4135272 w 5185239"/>
                <a:gd name="connsiteY10" fmla="*/ 1484722 h 1554444"/>
                <a:gd name="connsiteX11" fmla="*/ 4892723 w 5185239"/>
                <a:gd name="connsiteY11" fmla="*/ 1375538 h 1554444"/>
                <a:gd name="connsiteX12" fmla="*/ 5158854 w 5185239"/>
                <a:gd name="connsiteY12" fmla="*/ 1245886 h 1554444"/>
                <a:gd name="connsiteX13" fmla="*/ 5172501 w 5185239"/>
                <a:gd name="connsiteY13" fmla="*/ 1218590 h 1554444"/>
                <a:gd name="connsiteX0" fmla="*/ 0 w 5185239"/>
                <a:gd name="connsiteY0" fmla="*/ 3939 h 1555215"/>
                <a:gd name="connsiteX1" fmla="*/ 259308 w 5185239"/>
                <a:gd name="connsiteY1" fmla="*/ 3939 h 1555215"/>
                <a:gd name="connsiteX2" fmla="*/ 641445 w 5185239"/>
                <a:gd name="connsiteY2" fmla="*/ 44883 h 1555215"/>
                <a:gd name="connsiteX3" fmla="*/ 1009935 w 5185239"/>
                <a:gd name="connsiteY3" fmla="*/ 188184 h 1555215"/>
                <a:gd name="connsiteX4" fmla="*/ 1248771 w 5185239"/>
                <a:gd name="connsiteY4" fmla="*/ 386077 h 1555215"/>
                <a:gd name="connsiteX5" fmla="*/ 1569493 w 5185239"/>
                <a:gd name="connsiteY5" fmla="*/ 775038 h 1555215"/>
                <a:gd name="connsiteX6" fmla="*/ 1883391 w 5185239"/>
                <a:gd name="connsiteY6" fmla="*/ 1307301 h 1555215"/>
                <a:gd name="connsiteX7" fmla="*/ 2013045 w 5185239"/>
                <a:gd name="connsiteY7" fmla="*/ 1457426 h 1555215"/>
                <a:gd name="connsiteX8" fmla="*/ 2129052 w 5185239"/>
                <a:gd name="connsiteY8" fmla="*/ 1519366 h 1555215"/>
                <a:gd name="connsiteX9" fmla="*/ 2456598 w 5185239"/>
                <a:gd name="connsiteY9" fmla="*/ 1554356 h 1555215"/>
                <a:gd name="connsiteX10" fmla="*/ 4135272 w 5185239"/>
                <a:gd name="connsiteY10" fmla="*/ 1484722 h 1555215"/>
                <a:gd name="connsiteX11" fmla="*/ 4892723 w 5185239"/>
                <a:gd name="connsiteY11" fmla="*/ 1375538 h 1555215"/>
                <a:gd name="connsiteX12" fmla="*/ 5158854 w 5185239"/>
                <a:gd name="connsiteY12" fmla="*/ 1245886 h 1555215"/>
                <a:gd name="connsiteX13" fmla="*/ 5172501 w 5185239"/>
                <a:gd name="connsiteY13" fmla="*/ 1218590 h 1555215"/>
                <a:gd name="connsiteX0" fmla="*/ 0 w 5185239"/>
                <a:gd name="connsiteY0" fmla="*/ 3939 h 1557692"/>
                <a:gd name="connsiteX1" fmla="*/ 259308 w 5185239"/>
                <a:gd name="connsiteY1" fmla="*/ 3939 h 1557692"/>
                <a:gd name="connsiteX2" fmla="*/ 641445 w 5185239"/>
                <a:gd name="connsiteY2" fmla="*/ 44883 h 1557692"/>
                <a:gd name="connsiteX3" fmla="*/ 1009935 w 5185239"/>
                <a:gd name="connsiteY3" fmla="*/ 188184 h 1557692"/>
                <a:gd name="connsiteX4" fmla="*/ 1248771 w 5185239"/>
                <a:gd name="connsiteY4" fmla="*/ 386077 h 1557692"/>
                <a:gd name="connsiteX5" fmla="*/ 1569493 w 5185239"/>
                <a:gd name="connsiteY5" fmla="*/ 775038 h 1557692"/>
                <a:gd name="connsiteX6" fmla="*/ 1883391 w 5185239"/>
                <a:gd name="connsiteY6" fmla="*/ 1307301 h 1557692"/>
                <a:gd name="connsiteX7" fmla="*/ 2013045 w 5185239"/>
                <a:gd name="connsiteY7" fmla="*/ 1457426 h 1557692"/>
                <a:gd name="connsiteX8" fmla="*/ 2129052 w 5185239"/>
                <a:gd name="connsiteY8" fmla="*/ 1519366 h 1557692"/>
                <a:gd name="connsiteX9" fmla="*/ 2456598 w 5185239"/>
                <a:gd name="connsiteY9" fmla="*/ 1554356 h 1557692"/>
                <a:gd name="connsiteX10" fmla="*/ 4135272 w 5185239"/>
                <a:gd name="connsiteY10" fmla="*/ 1484722 h 1557692"/>
                <a:gd name="connsiteX11" fmla="*/ 4892723 w 5185239"/>
                <a:gd name="connsiteY11" fmla="*/ 1375538 h 1557692"/>
                <a:gd name="connsiteX12" fmla="*/ 5158854 w 5185239"/>
                <a:gd name="connsiteY12" fmla="*/ 1245886 h 1557692"/>
                <a:gd name="connsiteX13" fmla="*/ 5172501 w 5185239"/>
                <a:gd name="connsiteY13" fmla="*/ 1218590 h 1557692"/>
                <a:gd name="connsiteX0" fmla="*/ 0 w 5185239"/>
                <a:gd name="connsiteY0" fmla="*/ 3939 h 1557692"/>
                <a:gd name="connsiteX1" fmla="*/ 259308 w 5185239"/>
                <a:gd name="connsiteY1" fmla="*/ 3939 h 1557692"/>
                <a:gd name="connsiteX2" fmla="*/ 641445 w 5185239"/>
                <a:gd name="connsiteY2" fmla="*/ 44883 h 1557692"/>
                <a:gd name="connsiteX3" fmla="*/ 1009935 w 5185239"/>
                <a:gd name="connsiteY3" fmla="*/ 188184 h 1557692"/>
                <a:gd name="connsiteX4" fmla="*/ 1248771 w 5185239"/>
                <a:gd name="connsiteY4" fmla="*/ 386077 h 1557692"/>
                <a:gd name="connsiteX5" fmla="*/ 1569493 w 5185239"/>
                <a:gd name="connsiteY5" fmla="*/ 775038 h 1557692"/>
                <a:gd name="connsiteX6" fmla="*/ 1883391 w 5185239"/>
                <a:gd name="connsiteY6" fmla="*/ 1307301 h 1557692"/>
                <a:gd name="connsiteX7" fmla="*/ 2013045 w 5185239"/>
                <a:gd name="connsiteY7" fmla="*/ 1457426 h 1557692"/>
                <a:gd name="connsiteX8" fmla="*/ 2129052 w 5185239"/>
                <a:gd name="connsiteY8" fmla="*/ 1519366 h 1557692"/>
                <a:gd name="connsiteX9" fmla="*/ 2456598 w 5185239"/>
                <a:gd name="connsiteY9" fmla="*/ 1554356 h 1557692"/>
                <a:gd name="connsiteX10" fmla="*/ 4135272 w 5185239"/>
                <a:gd name="connsiteY10" fmla="*/ 1484722 h 1557692"/>
                <a:gd name="connsiteX11" fmla="*/ 4892723 w 5185239"/>
                <a:gd name="connsiteY11" fmla="*/ 1375538 h 1557692"/>
                <a:gd name="connsiteX12" fmla="*/ 5158854 w 5185239"/>
                <a:gd name="connsiteY12" fmla="*/ 1245886 h 1557692"/>
                <a:gd name="connsiteX13" fmla="*/ 5172501 w 5185239"/>
                <a:gd name="connsiteY13" fmla="*/ 1218590 h 1557692"/>
                <a:gd name="connsiteX0" fmla="*/ 0 w 5185239"/>
                <a:gd name="connsiteY0" fmla="*/ 3939 h 1560793"/>
                <a:gd name="connsiteX1" fmla="*/ 259308 w 5185239"/>
                <a:gd name="connsiteY1" fmla="*/ 3939 h 1560793"/>
                <a:gd name="connsiteX2" fmla="*/ 641445 w 5185239"/>
                <a:gd name="connsiteY2" fmla="*/ 44883 h 1560793"/>
                <a:gd name="connsiteX3" fmla="*/ 1009935 w 5185239"/>
                <a:gd name="connsiteY3" fmla="*/ 188184 h 1560793"/>
                <a:gd name="connsiteX4" fmla="*/ 1248771 w 5185239"/>
                <a:gd name="connsiteY4" fmla="*/ 386077 h 1560793"/>
                <a:gd name="connsiteX5" fmla="*/ 1569493 w 5185239"/>
                <a:gd name="connsiteY5" fmla="*/ 775038 h 1560793"/>
                <a:gd name="connsiteX6" fmla="*/ 1883391 w 5185239"/>
                <a:gd name="connsiteY6" fmla="*/ 1307301 h 1560793"/>
                <a:gd name="connsiteX7" fmla="*/ 2013045 w 5185239"/>
                <a:gd name="connsiteY7" fmla="*/ 1457426 h 1560793"/>
                <a:gd name="connsiteX8" fmla="*/ 2129052 w 5185239"/>
                <a:gd name="connsiteY8" fmla="*/ 1519366 h 1560793"/>
                <a:gd name="connsiteX9" fmla="*/ 2456598 w 5185239"/>
                <a:gd name="connsiteY9" fmla="*/ 1554356 h 1560793"/>
                <a:gd name="connsiteX10" fmla="*/ 4135272 w 5185239"/>
                <a:gd name="connsiteY10" fmla="*/ 1484722 h 1560793"/>
                <a:gd name="connsiteX11" fmla="*/ 4892723 w 5185239"/>
                <a:gd name="connsiteY11" fmla="*/ 1375538 h 1560793"/>
                <a:gd name="connsiteX12" fmla="*/ 5158854 w 5185239"/>
                <a:gd name="connsiteY12" fmla="*/ 1245886 h 1560793"/>
                <a:gd name="connsiteX13" fmla="*/ 5172501 w 5185239"/>
                <a:gd name="connsiteY13" fmla="*/ 1218590 h 1560793"/>
                <a:gd name="connsiteX0" fmla="*/ 0 w 5185239"/>
                <a:gd name="connsiteY0" fmla="*/ 3939 h 1538389"/>
                <a:gd name="connsiteX1" fmla="*/ 259308 w 5185239"/>
                <a:gd name="connsiteY1" fmla="*/ 3939 h 1538389"/>
                <a:gd name="connsiteX2" fmla="*/ 641445 w 5185239"/>
                <a:gd name="connsiteY2" fmla="*/ 44883 h 1538389"/>
                <a:gd name="connsiteX3" fmla="*/ 1009935 w 5185239"/>
                <a:gd name="connsiteY3" fmla="*/ 188184 h 1538389"/>
                <a:gd name="connsiteX4" fmla="*/ 1248771 w 5185239"/>
                <a:gd name="connsiteY4" fmla="*/ 386077 h 1538389"/>
                <a:gd name="connsiteX5" fmla="*/ 1569493 w 5185239"/>
                <a:gd name="connsiteY5" fmla="*/ 775038 h 1538389"/>
                <a:gd name="connsiteX6" fmla="*/ 1883391 w 5185239"/>
                <a:gd name="connsiteY6" fmla="*/ 1307301 h 1538389"/>
                <a:gd name="connsiteX7" fmla="*/ 2013045 w 5185239"/>
                <a:gd name="connsiteY7" fmla="*/ 1457426 h 1538389"/>
                <a:gd name="connsiteX8" fmla="*/ 2129052 w 5185239"/>
                <a:gd name="connsiteY8" fmla="*/ 1519366 h 1538389"/>
                <a:gd name="connsiteX9" fmla="*/ 2599899 w 5185239"/>
                <a:gd name="connsiteY9" fmla="*/ 1533362 h 1538389"/>
                <a:gd name="connsiteX10" fmla="*/ 4135272 w 5185239"/>
                <a:gd name="connsiteY10" fmla="*/ 1484722 h 1538389"/>
                <a:gd name="connsiteX11" fmla="*/ 4892723 w 5185239"/>
                <a:gd name="connsiteY11" fmla="*/ 1375538 h 1538389"/>
                <a:gd name="connsiteX12" fmla="*/ 5158854 w 5185239"/>
                <a:gd name="connsiteY12" fmla="*/ 1245886 h 1538389"/>
                <a:gd name="connsiteX13" fmla="*/ 5172501 w 5185239"/>
                <a:gd name="connsiteY13" fmla="*/ 1218590 h 1538389"/>
                <a:gd name="connsiteX0" fmla="*/ 0 w 5185239"/>
                <a:gd name="connsiteY0" fmla="*/ 3939 h 1535393"/>
                <a:gd name="connsiteX1" fmla="*/ 259308 w 5185239"/>
                <a:gd name="connsiteY1" fmla="*/ 3939 h 1535393"/>
                <a:gd name="connsiteX2" fmla="*/ 641445 w 5185239"/>
                <a:gd name="connsiteY2" fmla="*/ 44883 h 1535393"/>
                <a:gd name="connsiteX3" fmla="*/ 1009935 w 5185239"/>
                <a:gd name="connsiteY3" fmla="*/ 188184 h 1535393"/>
                <a:gd name="connsiteX4" fmla="*/ 1248771 w 5185239"/>
                <a:gd name="connsiteY4" fmla="*/ 386077 h 1535393"/>
                <a:gd name="connsiteX5" fmla="*/ 1569493 w 5185239"/>
                <a:gd name="connsiteY5" fmla="*/ 775038 h 1535393"/>
                <a:gd name="connsiteX6" fmla="*/ 1883391 w 5185239"/>
                <a:gd name="connsiteY6" fmla="*/ 1307301 h 1535393"/>
                <a:gd name="connsiteX7" fmla="*/ 2013045 w 5185239"/>
                <a:gd name="connsiteY7" fmla="*/ 1457426 h 1535393"/>
                <a:gd name="connsiteX8" fmla="*/ 2169995 w 5185239"/>
                <a:gd name="connsiteY8" fmla="*/ 1519366 h 1535393"/>
                <a:gd name="connsiteX9" fmla="*/ 2599899 w 5185239"/>
                <a:gd name="connsiteY9" fmla="*/ 1533362 h 1535393"/>
                <a:gd name="connsiteX10" fmla="*/ 4135272 w 5185239"/>
                <a:gd name="connsiteY10" fmla="*/ 1484722 h 1535393"/>
                <a:gd name="connsiteX11" fmla="*/ 4892723 w 5185239"/>
                <a:gd name="connsiteY11" fmla="*/ 1375538 h 1535393"/>
                <a:gd name="connsiteX12" fmla="*/ 5158854 w 5185239"/>
                <a:gd name="connsiteY12" fmla="*/ 1245886 h 1535393"/>
                <a:gd name="connsiteX13" fmla="*/ 5172501 w 5185239"/>
                <a:gd name="connsiteY13" fmla="*/ 1218590 h 1535393"/>
                <a:gd name="connsiteX0" fmla="*/ 0 w 5185239"/>
                <a:gd name="connsiteY0" fmla="*/ 3939 h 1536163"/>
                <a:gd name="connsiteX1" fmla="*/ 259308 w 5185239"/>
                <a:gd name="connsiteY1" fmla="*/ 3939 h 1536163"/>
                <a:gd name="connsiteX2" fmla="*/ 641445 w 5185239"/>
                <a:gd name="connsiteY2" fmla="*/ 44883 h 1536163"/>
                <a:gd name="connsiteX3" fmla="*/ 1009935 w 5185239"/>
                <a:gd name="connsiteY3" fmla="*/ 188184 h 1536163"/>
                <a:gd name="connsiteX4" fmla="*/ 1248771 w 5185239"/>
                <a:gd name="connsiteY4" fmla="*/ 386077 h 1536163"/>
                <a:gd name="connsiteX5" fmla="*/ 1569493 w 5185239"/>
                <a:gd name="connsiteY5" fmla="*/ 775038 h 1536163"/>
                <a:gd name="connsiteX6" fmla="*/ 1883391 w 5185239"/>
                <a:gd name="connsiteY6" fmla="*/ 1307301 h 1536163"/>
                <a:gd name="connsiteX7" fmla="*/ 1978926 w 5185239"/>
                <a:gd name="connsiteY7" fmla="*/ 1429433 h 1536163"/>
                <a:gd name="connsiteX8" fmla="*/ 2169995 w 5185239"/>
                <a:gd name="connsiteY8" fmla="*/ 1519366 h 1536163"/>
                <a:gd name="connsiteX9" fmla="*/ 2599899 w 5185239"/>
                <a:gd name="connsiteY9" fmla="*/ 1533362 h 1536163"/>
                <a:gd name="connsiteX10" fmla="*/ 4135272 w 5185239"/>
                <a:gd name="connsiteY10" fmla="*/ 1484722 h 1536163"/>
                <a:gd name="connsiteX11" fmla="*/ 4892723 w 5185239"/>
                <a:gd name="connsiteY11" fmla="*/ 1375538 h 1536163"/>
                <a:gd name="connsiteX12" fmla="*/ 5158854 w 5185239"/>
                <a:gd name="connsiteY12" fmla="*/ 1245886 h 1536163"/>
                <a:gd name="connsiteX13" fmla="*/ 5172501 w 5185239"/>
                <a:gd name="connsiteY13" fmla="*/ 1218590 h 153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5239" h="1536163">
                  <a:moveTo>
                    <a:pt x="0" y="3939"/>
                  </a:moveTo>
                  <a:cubicBezTo>
                    <a:pt x="76200" y="527"/>
                    <a:pt x="152401" y="-2885"/>
                    <a:pt x="259308" y="3939"/>
                  </a:cubicBezTo>
                  <a:cubicBezTo>
                    <a:pt x="366216" y="10763"/>
                    <a:pt x="516341" y="14176"/>
                    <a:pt x="641445" y="44883"/>
                  </a:cubicBezTo>
                  <a:cubicBezTo>
                    <a:pt x="766549" y="75590"/>
                    <a:pt x="908714" y="131318"/>
                    <a:pt x="1009935" y="188184"/>
                  </a:cubicBezTo>
                  <a:cubicBezTo>
                    <a:pt x="1111156" y="245050"/>
                    <a:pt x="1155511" y="288268"/>
                    <a:pt x="1248771" y="386077"/>
                  </a:cubicBezTo>
                  <a:cubicBezTo>
                    <a:pt x="1342031" y="483886"/>
                    <a:pt x="1463723" y="621501"/>
                    <a:pt x="1569493" y="775038"/>
                  </a:cubicBezTo>
                  <a:cubicBezTo>
                    <a:pt x="1675263" y="928575"/>
                    <a:pt x="1815152" y="1198235"/>
                    <a:pt x="1883391" y="1307301"/>
                  </a:cubicBezTo>
                  <a:cubicBezTo>
                    <a:pt x="1951630" y="1416367"/>
                    <a:pt x="1931159" y="1394089"/>
                    <a:pt x="1978926" y="1429433"/>
                  </a:cubicBezTo>
                  <a:cubicBezTo>
                    <a:pt x="2026693" y="1464777"/>
                    <a:pt x="2066500" y="1502045"/>
                    <a:pt x="2169995" y="1519366"/>
                  </a:cubicBezTo>
                  <a:cubicBezTo>
                    <a:pt x="2273490" y="1536687"/>
                    <a:pt x="2272353" y="1539136"/>
                    <a:pt x="2599899" y="1533362"/>
                  </a:cubicBezTo>
                  <a:cubicBezTo>
                    <a:pt x="2927445" y="1527588"/>
                    <a:pt x="3753135" y="1511026"/>
                    <a:pt x="4135272" y="1484722"/>
                  </a:cubicBezTo>
                  <a:cubicBezTo>
                    <a:pt x="4517409" y="1458418"/>
                    <a:pt x="4715302" y="1435816"/>
                    <a:pt x="4892723" y="1375538"/>
                  </a:cubicBezTo>
                  <a:cubicBezTo>
                    <a:pt x="5070144" y="1315260"/>
                    <a:pt x="5112224" y="1272044"/>
                    <a:pt x="5158854" y="1245886"/>
                  </a:cubicBezTo>
                  <a:cubicBezTo>
                    <a:pt x="5205484" y="1219728"/>
                    <a:pt x="5177050" y="1243611"/>
                    <a:pt x="5172501" y="12185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8" name="Volný tvar 37"/>
            <p:cNvSpPr/>
            <p:nvPr/>
          </p:nvSpPr>
          <p:spPr>
            <a:xfrm>
              <a:off x="1547665" y="4509119"/>
              <a:ext cx="6258558" cy="1800471"/>
            </a:xfrm>
            <a:custGeom>
              <a:avLst/>
              <a:gdLst>
                <a:gd name="connsiteX0" fmla="*/ 0 w 6455696"/>
                <a:gd name="connsiteY0" fmla="*/ 1763056 h 1856951"/>
                <a:gd name="connsiteX1" fmla="*/ 852985 w 6455696"/>
                <a:gd name="connsiteY1" fmla="*/ 1633402 h 1856951"/>
                <a:gd name="connsiteX2" fmla="*/ 1828800 w 6455696"/>
                <a:gd name="connsiteY2" fmla="*/ 1183026 h 1856951"/>
                <a:gd name="connsiteX3" fmla="*/ 2265529 w 6455696"/>
                <a:gd name="connsiteY3" fmla="*/ 282274 h 1856951"/>
                <a:gd name="connsiteX4" fmla="*/ 2477069 w 6455696"/>
                <a:gd name="connsiteY4" fmla="*/ 2495 h 1856951"/>
                <a:gd name="connsiteX5" fmla="*/ 2770496 w 6455696"/>
                <a:gd name="connsiteY5" fmla="*/ 179916 h 1856951"/>
                <a:gd name="connsiteX6" fmla="*/ 3050275 w 6455696"/>
                <a:gd name="connsiteY6" fmla="*/ 739474 h 1856951"/>
                <a:gd name="connsiteX7" fmla="*/ 3098042 w 6455696"/>
                <a:gd name="connsiteY7" fmla="*/ 1203498 h 1856951"/>
                <a:gd name="connsiteX8" fmla="*/ 3104866 w 6455696"/>
                <a:gd name="connsiteY8" fmla="*/ 1333151 h 1856951"/>
                <a:gd name="connsiteX9" fmla="*/ 3125337 w 6455696"/>
                <a:gd name="connsiteY9" fmla="*/ 1353623 h 1856951"/>
                <a:gd name="connsiteX10" fmla="*/ 6230203 w 6455696"/>
                <a:gd name="connsiteY10" fmla="*/ 1817647 h 1856951"/>
                <a:gd name="connsiteX11" fmla="*/ 6216555 w 6455696"/>
                <a:gd name="connsiteY11" fmla="*/ 1831295 h 1856951"/>
                <a:gd name="connsiteX12" fmla="*/ 6216555 w 6455696"/>
                <a:gd name="connsiteY12" fmla="*/ 1831295 h 1856951"/>
                <a:gd name="connsiteX0" fmla="*/ 0 w 6455696"/>
                <a:gd name="connsiteY0" fmla="*/ 1763056 h 1856951"/>
                <a:gd name="connsiteX1" fmla="*/ 839337 w 6455696"/>
                <a:gd name="connsiteY1" fmla="*/ 1608529 h 1856951"/>
                <a:gd name="connsiteX2" fmla="*/ 1828800 w 6455696"/>
                <a:gd name="connsiteY2" fmla="*/ 1183026 h 1856951"/>
                <a:gd name="connsiteX3" fmla="*/ 2265529 w 6455696"/>
                <a:gd name="connsiteY3" fmla="*/ 282274 h 1856951"/>
                <a:gd name="connsiteX4" fmla="*/ 2477069 w 6455696"/>
                <a:gd name="connsiteY4" fmla="*/ 2495 h 1856951"/>
                <a:gd name="connsiteX5" fmla="*/ 2770496 w 6455696"/>
                <a:gd name="connsiteY5" fmla="*/ 179916 h 1856951"/>
                <a:gd name="connsiteX6" fmla="*/ 3050275 w 6455696"/>
                <a:gd name="connsiteY6" fmla="*/ 739474 h 1856951"/>
                <a:gd name="connsiteX7" fmla="*/ 3098042 w 6455696"/>
                <a:gd name="connsiteY7" fmla="*/ 1203498 h 1856951"/>
                <a:gd name="connsiteX8" fmla="*/ 3104866 w 6455696"/>
                <a:gd name="connsiteY8" fmla="*/ 1333151 h 1856951"/>
                <a:gd name="connsiteX9" fmla="*/ 3125337 w 6455696"/>
                <a:gd name="connsiteY9" fmla="*/ 1353623 h 1856951"/>
                <a:gd name="connsiteX10" fmla="*/ 6230203 w 6455696"/>
                <a:gd name="connsiteY10" fmla="*/ 1817647 h 1856951"/>
                <a:gd name="connsiteX11" fmla="*/ 6216555 w 6455696"/>
                <a:gd name="connsiteY11" fmla="*/ 1831295 h 1856951"/>
                <a:gd name="connsiteX12" fmla="*/ 6216555 w 6455696"/>
                <a:gd name="connsiteY12" fmla="*/ 1831295 h 1856951"/>
                <a:gd name="connsiteX0" fmla="*/ 0 w 6455696"/>
                <a:gd name="connsiteY0" fmla="*/ 1763056 h 1856951"/>
                <a:gd name="connsiteX1" fmla="*/ 839337 w 6455696"/>
                <a:gd name="connsiteY1" fmla="*/ 1608529 h 1856951"/>
                <a:gd name="connsiteX2" fmla="*/ 1705970 w 6455696"/>
                <a:gd name="connsiteY2" fmla="*/ 1002699 h 1856951"/>
                <a:gd name="connsiteX3" fmla="*/ 2265529 w 6455696"/>
                <a:gd name="connsiteY3" fmla="*/ 282274 h 1856951"/>
                <a:gd name="connsiteX4" fmla="*/ 2477069 w 6455696"/>
                <a:gd name="connsiteY4" fmla="*/ 2495 h 1856951"/>
                <a:gd name="connsiteX5" fmla="*/ 2770496 w 6455696"/>
                <a:gd name="connsiteY5" fmla="*/ 179916 h 1856951"/>
                <a:gd name="connsiteX6" fmla="*/ 3050275 w 6455696"/>
                <a:gd name="connsiteY6" fmla="*/ 739474 h 1856951"/>
                <a:gd name="connsiteX7" fmla="*/ 3098042 w 6455696"/>
                <a:gd name="connsiteY7" fmla="*/ 1203498 h 1856951"/>
                <a:gd name="connsiteX8" fmla="*/ 3104866 w 6455696"/>
                <a:gd name="connsiteY8" fmla="*/ 1333151 h 1856951"/>
                <a:gd name="connsiteX9" fmla="*/ 3125337 w 6455696"/>
                <a:gd name="connsiteY9" fmla="*/ 1353623 h 1856951"/>
                <a:gd name="connsiteX10" fmla="*/ 6230203 w 6455696"/>
                <a:gd name="connsiteY10" fmla="*/ 1817647 h 1856951"/>
                <a:gd name="connsiteX11" fmla="*/ 6216555 w 6455696"/>
                <a:gd name="connsiteY11" fmla="*/ 1831295 h 1856951"/>
                <a:gd name="connsiteX12" fmla="*/ 6216555 w 6455696"/>
                <a:gd name="connsiteY12" fmla="*/ 1831295 h 1856951"/>
                <a:gd name="connsiteX0" fmla="*/ 0 w 6455696"/>
                <a:gd name="connsiteY0" fmla="*/ 1762130 h 1856025"/>
                <a:gd name="connsiteX1" fmla="*/ 839337 w 6455696"/>
                <a:gd name="connsiteY1" fmla="*/ 1607603 h 1856025"/>
                <a:gd name="connsiteX2" fmla="*/ 1705970 w 6455696"/>
                <a:gd name="connsiteY2" fmla="*/ 1001773 h 1856025"/>
                <a:gd name="connsiteX3" fmla="*/ 2231409 w 6455696"/>
                <a:gd name="connsiteY3" fmla="*/ 256476 h 1856025"/>
                <a:gd name="connsiteX4" fmla="*/ 2477069 w 6455696"/>
                <a:gd name="connsiteY4" fmla="*/ 1569 h 1856025"/>
                <a:gd name="connsiteX5" fmla="*/ 2770496 w 6455696"/>
                <a:gd name="connsiteY5" fmla="*/ 178990 h 1856025"/>
                <a:gd name="connsiteX6" fmla="*/ 3050275 w 6455696"/>
                <a:gd name="connsiteY6" fmla="*/ 738548 h 1856025"/>
                <a:gd name="connsiteX7" fmla="*/ 3098042 w 6455696"/>
                <a:gd name="connsiteY7" fmla="*/ 1202572 h 1856025"/>
                <a:gd name="connsiteX8" fmla="*/ 3104866 w 6455696"/>
                <a:gd name="connsiteY8" fmla="*/ 1332225 h 1856025"/>
                <a:gd name="connsiteX9" fmla="*/ 3125337 w 6455696"/>
                <a:gd name="connsiteY9" fmla="*/ 1352697 h 1856025"/>
                <a:gd name="connsiteX10" fmla="*/ 6230203 w 6455696"/>
                <a:gd name="connsiteY10" fmla="*/ 1816721 h 1856025"/>
                <a:gd name="connsiteX11" fmla="*/ 6216555 w 6455696"/>
                <a:gd name="connsiteY11" fmla="*/ 1830369 h 1856025"/>
                <a:gd name="connsiteX12" fmla="*/ 6216555 w 6455696"/>
                <a:gd name="connsiteY12" fmla="*/ 1830369 h 1856025"/>
                <a:gd name="connsiteX0" fmla="*/ 0 w 6455696"/>
                <a:gd name="connsiteY0" fmla="*/ 1799007 h 1892902"/>
                <a:gd name="connsiteX1" fmla="*/ 839337 w 6455696"/>
                <a:gd name="connsiteY1" fmla="*/ 1644480 h 1892902"/>
                <a:gd name="connsiteX2" fmla="*/ 1705970 w 6455696"/>
                <a:gd name="connsiteY2" fmla="*/ 1038650 h 1892902"/>
                <a:gd name="connsiteX3" fmla="*/ 2231409 w 6455696"/>
                <a:gd name="connsiteY3" fmla="*/ 293353 h 1892902"/>
                <a:gd name="connsiteX4" fmla="*/ 2490717 w 6455696"/>
                <a:gd name="connsiteY4" fmla="*/ 1137 h 1892902"/>
                <a:gd name="connsiteX5" fmla="*/ 2770496 w 6455696"/>
                <a:gd name="connsiteY5" fmla="*/ 215867 h 1892902"/>
                <a:gd name="connsiteX6" fmla="*/ 3050275 w 6455696"/>
                <a:gd name="connsiteY6" fmla="*/ 775425 h 1892902"/>
                <a:gd name="connsiteX7" fmla="*/ 3098042 w 6455696"/>
                <a:gd name="connsiteY7" fmla="*/ 1239449 h 1892902"/>
                <a:gd name="connsiteX8" fmla="*/ 3104866 w 6455696"/>
                <a:gd name="connsiteY8" fmla="*/ 1369102 h 1892902"/>
                <a:gd name="connsiteX9" fmla="*/ 3125337 w 6455696"/>
                <a:gd name="connsiteY9" fmla="*/ 1389574 h 1892902"/>
                <a:gd name="connsiteX10" fmla="*/ 6230203 w 6455696"/>
                <a:gd name="connsiteY10" fmla="*/ 1853598 h 1892902"/>
                <a:gd name="connsiteX11" fmla="*/ 6216555 w 6455696"/>
                <a:gd name="connsiteY11" fmla="*/ 1867246 h 1892902"/>
                <a:gd name="connsiteX12" fmla="*/ 6216555 w 6455696"/>
                <a:gd name="connsiteY12" fmla="*/ 1867246 h 1892902"/>
                <a:gd name="connsiteX0" fmla="*/ 0 w 6455696"/>
                <a:gd name="connsiteY0" fmla="*/ 1799007 h 1892902"/>
                <a:gd name="connsiteX1" fmla="*/ 839337 w 6455696"/>
                <a:gd name="connsiteY1" fmla="*/ 1644480 h 1892902"/>
                <a:gd name="connsiteX2" fmla="*/ 1705970 w 6455696"/>
                <a:gd name="connsiteY2" fmla="*/ 1038650 h 1892902"/>
                <a:gd name="connsiteX3" fmla="*/ 2197290 w 6455696"/>
                <a:gd name="connsiteY3" fmla="*/ 293353 h 1892902"/>
                <a:gd name="connsiteX4" fmla="*/ 2490717 w 6455696"/>
                <a:gd name="connsiteY4" fmla="*/ 1137 h 1892902"/>
                <a:gd name="connsiteX5" fmla="*/ 2770496 w 6455696"/>
                <a:gd name="connsiteY5" fmla="*/ 215867 h 1892902"/>
                <a:gd name="connsiteX6" fmla="*/ 3050275 w 6455696"/>
                <a:gd name="connsiteY6" fmla="*/ 775425 h 1892902"/>
                <a:gd name="connsiteX7" fmla="*/ 3098042 w 6455696"/>
                <a:gd name="connsiteY7" fmla="*/ 1239449 h 1892902"/>
                <a:gd name="connsiteX8" fmla="*/ 3104866 w 6455696"/>
                <a:gd name="connsiteY8" fmla="*/ 1369102 h 1892902"/>
                <a:gd name="connsiteX9" fmla="*/ 3125337 w 6455696"/>
                <a:gd name="connsiteY9" fmla="*/ 1389574 h 1892902"/>
                <a:gd name="connsiteX10" fmla="*/ 6230203 w 6455696"/>
                <a:gd name="connsiteY10" fmla="*/ 1853598 h 1892902"/>
                <a:gd name="connsiteX11" fmla="*/ 6216555 w 6455696"/>
                <a:gd name="connsiteY11" fmla="*/ 1867246 h 1892902"/>
                <a:gd name="connsiteX12" fmla="*/ 6216555 w 6455696"/>
                <a:gd name="connsiteY12" fmla="*/ 1867246 h 1892902"/>
                <a:gd name="connsiteX0" fmla="*/ 0 w 6455696"/>
                <a:gd name="connsiteY0" fmla="*/ 1799007 h 1892902"/>
                <a:gd name="connsiteX1" fmla="*/ 839337 w 6455696"/>
                <a:gd name="connsiteY1" fmla="*/ 1644480 h 1892902"/>
                <a:gd name="connsiteX2" fmla="*/ 1658203 w 6455696"/>
                <a:gd name="connsiteY2" fmla="*/ 1013777 h 1892902"/>
                <a:gd name="connsiteX3" fmla="*/ 2197290 w 6455696"/>
                <a:gd name="connsiteY3" fmla="*/ 293353 h 1892902"/>
                <a:gd name="connsiteX4" fmla="*/ 2490717 w 6455696"/>
                <a:gd name="connsiteY4" fmla="*/ 1137 h 1892902"/>
                <a:gd name="connsiteX5" fmla="*/ 2770496 w 6455696"/>
                <a:gd name="connsiteY5" fmla="*/ 215867 h 1892902"/>
                <a:gd name="connsiteX6" fmla="*/ 3050275 w 6455696"/>
                <a:gd name="connsiteY6" fmla="*/ 775425 h 1892902"/>
                <a:gd name="connsiteX7" fmla="*/ 3098042 w 6455696"/>
                <a:gd name="connsiteY7" fmla="*/ 1239449 h 1892902"/>
                <a:gd name="connsiteX8" fmla="*/ 3104866 w 6455696"/>
                <a:gd name="connsiteY8" fmla="*/ 1369102 h 1892902"/>
                <a:gd name="connsiteX9" fmla="*/ 3125337 w 6455696"/>
                <a:gd name="connsiteY9" fmla="*/ 1389574 h 1892902"/>
                <a:gd name="connsiteX10" fmla="*/ 6230203 w 6455696"/>
                <a:gd name="connsiteY10" fmla="*/ 1853598 h 1892902"/>
                <a:gd name="connsiteX11" fmla="*/ 6216555 w 6455696"/>
                <a:gd name="connsiteY11" fmla="*/ 1867246 h 1892902"/>
                <a:gd name="connsiteX12" fmla="*/ 6216555 w 6455696"/>
                <a:gd name="connsiteY12" fmla="*/ 1867246 h 1892902"/>
                <a:gd name="connsiteX0" fmla="*/ 0 w 6456201"/>
                <a:gd name="connsiteY0" fmla="*/ 1799007 h 1887455"/>
                <a:gd name="connsiteX1" fmla="*/ 839337 w 6456201"/>
                <a:gd name="connsiteY1" fmla="*/ 1644480 h 1887455"/>
                <a:gd name="connsiteX2" fmla="*/ 1658203 w 6456201"/>
                <a:gd name="connsiteY2" fmla="*/ 1013777 h 1887455"/>
                <a:gd name="connsiteX3" fmla="*/ 2197290 w 6456201"/>
                <a:gd name="connsiteY3" fmla="*/ 293353 h 1887455"/>
                <a:gd name="connsiteX4" fmla="*/ 2490717 w 6456201"/>
                <a:gd name="connsiteY4" fmla="*/ 1137 h 1887455"/>
                <a:gd name="connsiteX5" fmla="*/ 2770496 w 6456201"/>
                <a:gd name="connsiteY5" fmla="*/ 215867 h 1887455"/>
                <a:gd name="connsiteX6" fmla="*/ 3050275 w 6456201"/>
                <a:gd name="connsiteY6" fmla="*/ 775425 h 1887455"/>
                <a:gd name="connsiteX7" fmla="*/ 3098042 w 6456201"/>
                <a:gd name="connsiteY7" fmla="*/ 1239449 h 1887455"/>
                <a:gd name="connsiteX8" fmla="*/ 3104866 w 6456201"/>
                <a:gd name="connsiteY8" fmla="*/ 1369102 h 1887455"/>
                <a:gd name="connsiteX9" fmla="*/ 3118513 w 6456201"/>
                <a:gd name="connsiteY9" fmla="*/ 1464193 h 1887455"/>
                <a:gd name="connsiteX10" fmla="*/ 6230203 w 6456201"/>
                <a:gd name="connsiteY10" fmla="*/ 1853598 h 1887455"/>
                <a:gd name="connsiteX11" fmla="*/ 6216555 w 6456201"/>
                <a:gd name="connsiteY11" fmla="*/ 1867246 h 1887455"/>
                <a:gd name="connsiteX12" fmla="*/ 6216555 w 6456201"/>
                <a:gd name="connsiteY12" fmla="*/ 1867246 h 1887455"/>
                <a:gd name="connsiteX0" fmla="*/ 0 w 6459185"/>
                <a:gd name="connsiteY0" fmla="*/ 1799007 h 1886839"/>
                <a:gd name="connsiteX1" fmla="*/ 839337 w 6459185"/>
                <a:gd name="connsiteY1" fmla="*/ 1644480 h 1886839"/>
                <a:gd name="connsiteX2" fmla="*/ 1658203 w 6459185"/>
                <a:gd name="connsiteY2" fmla="*/ 1013777 h 1886839"/>
                <a:gd name="connsiteX3" fmla="*/ 2197290 w 6459185"/>
                <a:gd name="connsiteY3" fmla="*/ 293353 h 1886839"/>
                <a:gd name="connsiteX4" fmla="*/ 2490717 w 6459185"/>
                <a:gd name="connsiteY4" fmla="*/ 1137 h 1886839"/>
                <a:gd name="connsiteX5" fmla="*/ 2770496 w 6459185"/>
                <a:gd name="connsiteY5" fmla="*/ 215867 h 1886839"/>
                <a:gd name="connsiteX6" fmla="*/ 3050275 w 6459185"/>
                <a:gd name="connsiteY6" fmla="*/ 775425 h 1886839"/>
                <a:gd name="connsiteX7" fmla="*/ 3098042 w 6459185"/>
                <a:gd name="connsiteY7" fmla="*/ 1239449 h 1886839"/>
                <a:gd name="connsiteX8" fmla="*/ 3104866 w 6459185"/>
                <a:gd name="connsiteY8" fmla="*/ 1369102 h 1886839"/>
                <a:gd name="connsiteX9" fmla="*/ 3118513 w 6459185"/>
                <a:gd name="connsiteY9" fmla="*/ 1464193 h 1886839"/>
                <a:gd name="connsiteX10" fmla="*/ 6230203 w 6459185"/>
                <a:gd name="connsiteY10" fmla="*/ 1853598 h 1886839"/>
                <a:gd name="connsiteX11" fmla="*/ 6216555 w 6459185"/>
                <a:gd name="connsiteY11" fmla="*/ 1867246 h 1886839"/>
                <a:gd name="connsiteX12" fmla="*/ 6148316 w 6459185"/>
                <a:gd name="connsiteY12" fmla="*/ 1867246 h 1886839"/>
                <a:gd name="connsiteX0" fmla="*/ 0 w 6485746"/>
                <a:gd name="connsiteY0" fmla="*/ 1799007 h 1898767"/>
                <a:gd name="connsiteX1" fmla="*/ 839337 w 6485746"/>
                <a:gd name="connsiteY1" fmla="*/ 1644480 h 1898767"/>
                <a:gd name="connsiteX2" fmla="*/ 1658203 w 6485746"/>
                <a:gd name="connsiteY2" fmla="*/ 1013777 h 1898767"/>
                <a:gd name="connsiteX3" fmla="*/ 2197290 w 6485746"/>
                <a:gd name="connsiteY3" fmla="*/ 293353 h 1898767"/>
                <a:gd name="connsiteX4" fmla="*/ 2490717 w 6485746"/>
                <a:gd name="connsiteY4" fmla="*/ 1137 h 1898767"/>
                <a:gd name="connsiteX5" fmla="*/ 2770496 w 6485746"/>
                <a:gd name="connsiteY5" fmla="*/ 215867 h 1898767"/>
                <a:gd name="connsiteX6" fmla="*/ 3050275 w 6485746"/>
                <a:gd name="connsiteY6" fmla="*/ 775425 h 1898767"/>
                <a:gd name="connsiteX7" fmla="*/ 3098042 w 6485746"/>
                <a:gd name="connsiteY7" fmla="*/ 1239449 h 1898767"/>
                <a:gd name="connsiteX8" fmla="*/ 3104866 w 6485746"/>
                <a:gd name="connsiteY8" fmla="*/ 1369102 h 1898767"/>
                <a:gd name="connsiteX9" fmla="*/ 3118513 w 6485746"/>
                <a:gd name="connsiteY9" fmla="*/ 1464193 h 1898767"/>
                <a:gd name="connsiteX10" fmla="*/ 6230203 w 6485746"/>
                <a:gd name="connsiteY10" fmla="*/ 1853598 h 1898767"/>
                <a:gd name="connsiteX11" fmla="*/ 6291618 w 6485746"/>
                <a:gd name="connsiteY11" fmla="*/ 1892119 h 1898767"/>
                <a:gd name="connsiteX12" fmla="*/ 6148316 w 6485746"/>
                <a:gd name="connsiteY12" fmla="*/ 1867246 h 1898767"/>
                <a:gd name="connsiteX0" fmla="*/ 0 w 6485746"/>
                <a:gd name="connsiteY0" fmla="*/ 1799007 h 1889409"/>
                <a:gd name="connsiteX1" fmla="*/ 839337 w 6485746"/>
                <a:gd name="connsiteY1" fmla="*/ 1644480 h 1889409"/>
                <a:gd name="connsiteX2" fmla="*/ 1658203 w 6485746"/>
                <a:gd name="connsiteY2" fmla="*/ 1013777 h 1889409"/>
                <a:gd name="connsiteX3" fmla="*/ 2197290 w 6485746"/>
                <a:gd name="connsiteY3" fmla="*/ 293353 h 1889409"/>
                <a:gd name="connsiteX4" fmla="*/ 2490717 w 6485746"/>
                <a:gd name="connsiteY4" fmla="*/ 1137 h 1889409"/>
                <a:gd name="connsiteX5" fmla="*/ 2770496 w 6485746"/>
                <a:gd name="connsiteY5" fmla="*/ 215867 h 1889409"/>
                <a:gd name="connsiteX6" fmla="*/ 3050275 w 6485746"/>
                <a:gd name="connsiteY6" fmla="*/ 775425 h 1889409"/>
                <a:gd name="connsiteX7" fmla="*/ 3098042 w 6485746"/>
                <a:gd name="connsiteY7" fmla="*/ 1239449 h 1889409"/>
                <a:gd name="connsiteX8" fmla="*/ 3104866 w 6485746"/>
                <a:gd name="connsiteY8" fmla="*/ 1369102 h 1889409"/>
                <a:gd name="connsiteX9" fmla="*/ 3118513 w 6485746"/>
                <a:gd name="connsiteY9" fmla="*/ 1464193 h 1889409"/>
                <a:gd name="connsiteX10" fmla="*/ 6230203 w 6485746"/>
                <a:gd name="connsiteY10" fmla="*/ 1853598 h 1889409"/>
                <a:gd name="connsiteX11" fmla="*/ 6291618 w 6485746"/>
                <a:gd name="connsiteY11" fmla="*/ 1873465 h 1889409"/>
                <a:gd name="connsiteX12" fmla="*/ 6148316 w 6485746"/>
                <a:gd name="connsiteY12" fmla="*/ 1867246 h 1889409"/>
                <a:gd name="connsiteX0" fmla="*/ 0 w 6473242"/>
                <a:gd name="connsiteY0" fmla="*/ 1799007 h 1886839"/>
                <a:gd name="connsiteX1" fmla="*/ 839337 w 6473242"/>
                <a:gd name="connsiteY1" fmla="*/ 1644480 h 1886839"/>
                <a:gd name="connsiteX2" fmla="*/ 1658203 w 6473242"/>
                <a:gd name="connsiteY2" fmla="*/ 1013777 h 1886839"/>
                <a:gd name="connsiteX3" fmla="*/ 2197290 w 6473242"/>
                <a:gd name="connsiteY3" fmla="*/ 293353 h 1886839"/>
                <a:gd name="connsiteX4" fmla="*/ 2490717 w 6473242"/>
                <a:gd name="connsiteY4" fmla="*/ 1137 h 1886839"/>
                <a:gd name="connsiteX5" fmla="*/ 2770496 w 6473242"/>
                <a:gd name="connsiteY5" fmla="*/ 215867 h 1886839"/>
                <a:gd name="connsiteX6" fmla="*/ 3050275 w 6473242"/>
                <a:gd name="connsiteY6" fmla="*/ 775425 h 1886839"/>
                <a:gd name="connsiteX7" fmla="*/ 3098042 w 6473242"/>
                <a:gd name="connsiteY7" fmla="*/ 1239449 h 1886839"/>
                <a:gd name="connsiteX8" fmla="*/ 3104866 w 6473242"/>
                <a:gd name="connsiteY8" fmla="*/ 1369102 h 1886839"/>
                <a:gd name="connsiteX9" fmla="*/ 3118513 w 6473242"/>
                <a:gd name="connsiteY9" fmla="*/ 1464193 h 1886839"/>
                <a:gd name="connsiteX10" fmla="*/ 6230203 w 6473242"/>
                <a:gd name="connsiteY10" fmla="*/ 1853598 h 1886839"/>
                <a:gd name="connsiteX11" fmla="*/ 6257499 w 6473242"/>
                <a:gd name="connsiteY11" fmla="*/ 1867247 h 1886839"/>
                <a:gd name="connsiteX12" fmla="*/ 6148316 w 6473242"/>
                <a:gd name="connsiteY12" fmla="*/ 1867246 h 1886839"/>
                <a:gd name="connsiteX0" fmla="*/ 0 w 6469748"/>
                <a:gd name="connsiteY0" fmla="*/ 1799007 h 1886564"/>
                <a:gd name="connsiteX1" fmla="*/ 839337 w 6469748"/>
                <a:gd name="connsiteY1" fmla="*/ 1644480 h 1886564"/>
                <a:gd name="connsiteX2" fmla="*/ 1658203 w 6469748"/>
                <a:gd name="connsiteY2" fmla="*/ 1013777 h 1886564"/>
                <a:gd name="connsiteX3" fmla="*/ 2197290 w 6469748"/>
                <a:gd name="connsiteY3" fmla="*/ 293353 h 1886564"/>
                <a:gd name="connsiteX4" fmla="*/ 2490717 w 6469748"/>
                <a:gd name="connsiteY4" fmla="*/ 1137 h 1886564"/>
                <a:gd name="connsiteX5" fmla="*/ 2770496 w 6469748"/>
                <a:gd name="connsiteY5" fmla="*/ 215867 h 1886564"/>
                <a:gd name="connsiteX6" fmla="*/ 3050275 w 6469748"/>
                <a:gd name="connsiteY6" fmla="*/ 775425 h 1886564"/>
                <a:gd name="connsiteX7" fmla="*/ 3098042 w 6469748"/>
                <a:gd name="connsiteY7" fmla="*/ 1239449 h 1886564"/>
                <a:gd name="connsiteX8" fmla="*/ 3104866 w 6469748"/>
                <a:gd name="connsiteY8" fmla="*/ 1369102 h 1886564"/>
                <a:gd name="connsiteX9" fmla="*/ 3118513 w 6469748"/>
                <a:gd name="connsiteY9" fmla="*/ 1464193 h 1886564"/>
                <a:gd name="connsiteX10" fmla="*/ 6230203 w 6469748"/>
                <a:gd name="connsiteY10" fmla="*/ 1853598 h 1886564"/>
                <a:gd name="connsiteX11" fmla="*/ 6257499 w 6469748"/>
                <a:gd name="connsiteY11" fmla="*/ 1867247 h 1886564"/>
                <a:gd name="connsiteX12" fmla="*/ 6237027 w 6469748"/>
                <a:gd name="connsiteY12" fmla="*/ 1873465 h 1886564"/>
                <a:gd name="connsiteX0" fmla="*/ 0 w 6258558"/>
                <a:gd name="connsiteY0" fmla="*/ 1799007 h 1873465"/>
                <a:gd name="connsiteX1" fmla="*/ 839337 w 6258558"/>
                <a:gd name="connsiteY1" fmla="*/ 1644480 h 1873465"/>
                <a:gd name="connsiteX2" fmla="*/ 1658203 w 6258558"/>
                <a:gd name="connsiteY2" fmla="*/ 1013777 h 1873465"/>
                <a:gd name="connsiteX3" fmla="*/ 2197290 w 6258558"/>
                <a:gd name="connsiteY3" fmla="*/ 293353 h 1873465"/>
                <a:gd name="connsiteX4" fmla="*/ 2490717 w 6258558"/>
                <a:gd name="connsiteY4" fmla="*/ 1137 h 1873465"/>
                <a:gd name="connsiteX5" fmla="*/ 2770496 w 6258558"/>
                <a:gd name="connsiteY5" fmla="*/ 215867 h 1873465"/>
                <a:gd name="connsiteX6" fmla="*/ 3050275 w 6258558"/>
                <a:gd name="connsiteY6" fmla="*/ 775425 h 1873465"/>
                <a:gd name="connsiteX7" fmla="*/ 3098042 w 6258558"/>
                <a:gd name="connsiteY7" fmla="*/ 1239449 h 1873465"/>
                <a:gd name="connsiteX8" fmla="*/ 3104866 w 6258558"/>
                <a:gd name="connsiteY8" fmla="*/ 1369102 h 1873465"/>
                <a:gd name="connsiteX9" fmla="*/ 3118513 w 6258558"/>
                <a:gd name="connsiteY9" fmla="*/ 1464193 h 1873465"/>
                <a:gd name="connsiteX10" fmla="*/ 6230203 w 6258558"/>
                <a:gd name="connsiteY10" fmla="*/ 1853598 h 1873465"/>
                <a:gd name="connsiteX11" fmla="*/ 6257499 w 6258558"/>
                <a:gd name="connsiteY11" fmla="*/ 1867247 h 1873465"/>
                <a:gd name="connsiteX12" fmla="*/ 6237027 w 6258558"/>
                <a:gd name="connsiteY12" fmla="*/ 1873465 h 187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8558" h="1873465">
                  <a:moveTo>
                    <a:pt x="0" y="1799007"/>
                  </a:moveTo>
                  <a:cubicBezTo>
                    <a:pt x="274092" y="1782516"/>
                    <a:pt x="562970" y="1775352"/>
                    <a:pt x="839337" y="1644480"/>
                  </a:cubicBezTo>
                  <a:cubicBezTo>
                    <a:pt x="1115704" y="1513608"/>
                    <a:pt x="1431878" y="1238965"/>
                    <a:pt x="1658203" y="1013777"/>
                  </a:cubicBezTo>
                  <a:cubicBezTo>
                    <a:pt x="1884528" y="788589"/>
                    <a:pt x="2058538" y="462126"/>
                    <a:pt x="2197290" y="293353"/>
                  </a:cubicBezTo>
                  <a:cubicBezTo>
                    <a:pt x="2336042" y="124580"/>
                    <a:pt x="2395183" y="14051"/>
                    <a:pt x="2490717" y="1137"/>
                  </a:cubicBezTo>
                  <a:cubicBezTo>
                    <a:pt x="2586251" y="-11777"/>
                    <a:pt x="2677236" y="86819"/>
                    <a:pt x="2770496" y="215867"/>
                  </a:cubicBezTo>
                  <a:cubicBezTo>
                    <a:pt x="2863756" y="344915"/>
                    <a:pt x="2995684" y="604828"/>
                    <a:pt x="3050275" y="775425"/>
                  </a:cubicBezTo>
                  <a:cubicBezTo>
                    <a:pt x="3104866" y="946022"/>
                    <a:pt x="3088944" y="1140503"/>
                    <a:pt x="3098042" y="1239449"/>
                  </a:cubicBezTo>
                  <a:cubicBezTo>
                    <a:pt x="3107141" y="1338395"/>
                    <a:pt x="3101454" y="1331645"/>
                    <a:pt x="3104866" y="1369102"/>
                  </a:cubicBezTo>
                  <a:cubicBezTo>
                    <a:pt x="3108278" y="1406559"/>
                    <a:pt x="3118513" y="1464193"/>
                    <a:pt x="3118513" y="1464193"/>
                  </a:cubicBezTo>
                  <a:lnTo>
                    <a:pt x="6230203" y="1853598"/>
                  </a:lnTo>
                  <a:cubicBezTo>
                    <a:pt x="6268871" y="1858592"/>
                    <a:pt x="6256362" y="1863936"/>
                    <a:pt x="6257499" y="1867247"/>
                  </a:cubicBezTo>
                  <a:cubicBezTo>
                    <a:pt x="6258636" y="1870558"/>
                    <a:pt x="6259773" y="1873465"/>
                    <a:pt x="6237027" y="1873465"/>
                  </a:cubicBezTo>
                </a:path>
              </a:pathLst>
            </a:custGeom>
            <a:noFill/>
            <a:ln w="38100">
              <a:solidFill>
                <a:srgbClr val="00CC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9" name="TextovéPole 38"/>
            <p:cNvSpPr txBox="1"/>
            <p:nvPr/>
          </p:nvSpPr>
          <p:spPr>
            <a:xfrm>
              <a:off x="1870426" y="3501006"/>
              <a:ext cx="625480" cy="1332148"/>
            </a:xfrm>
            <a:prstGeom prst="rect">
              <a:avLst/>
            </a:prstGeom>
            <a:noFill/>
          </p:spPr>
          <p:txBody>
            <a:bodyPr vert="vert270" wrap="square" rtlCol="0">
              <a:spAutoFit/>
            </a:bodyPr>
            <a:lstStyle/>
            <a:p>
              <a:pPr algn="r"/>
              <a:r>
                <a:rPr lang="cs-CZ" sz="2400" dirty="0"/>
                <a:t>aorta</a:t>
              </a:r>
            </a:p>
          </p:txBody>
        </p:sp>
        <p:sp>
          <p:nvSpPr>
            <p:cNvPr id="40" name="TextovéPole 39"/>
            <p:cNvSpPr txBox="1"/>
            <p:nvPr/>
          </p:nvSpPr>
          <p:spPr>
            <a:xfrm>
              <a:off x="3059832" y="3501006"/>
              <a:ext cx="1042467" cy="1332148"/>
            </a:xfrm>
            <a:prstGeom prst="rect">
              <a:avLst/>
            </a:prstGeom>
            <a:noFill/>
          </p:spPr>
          <p:txBody>
            <a:bodyPr vert="vert270" wrap="square" rtlCol="0">
              <a:spAutoFit/>
            </a:bodyPr>
            <a:lstStyle/>
            <a:p>
              <a:pPr algn="r"/>
              <a:r>
                <a:rPr lang="cs-CZ" sz="2400" dirty="0"/>
                <a:t>arterie</a:t>
              </a:r>
            </a:p>
          </p:txBody>
        </p:sp>
        <p:sp>
          <p:nvSpPr>
            <p:cNvPr id="41" name="TextovéPole 40"/>
            <p:cNvSpPr txBox="1"/>
            <p:nvPr/>
          </p:nvSpPr>
          <p:spPr>
            <a:xfrm>
              <a:off x="4038327" y="3501006"/>
              <a:ext cx="625480" cy="1332148"/>
            </a:xfrm>
            <a:prstGeom prst="rect">
              <a:avLst/>
            </a:prstGeom>
            <a:noFill/>
          </p:spPr>
          <p:txBody>
            <a:bodyPr vert="vert270" wrap="square" rtlCol="0">
              <a:spAutoFit/>
            </a:bodyPr>
            <a:lstStyle/>
            <a:p>
              <a:pPr algn="r"/>
              <a:r>
                <a:rPr lang="cs-CZ" sz="2400" dirty="0"/>
                <a:t>arterioly</a:t>
              </a:r>
            </a:p>
          </p:txBody>
        </p:sp>
        <p:sp>
          <p:nvSpPr>
            <p:cNvPr id="42" name="TextovéPole 41"/>
            <p:cNvSpPr txBox="1"/>
            <p:nvPr/>
          </p:nvSpPr>
          <p:spPr>
            <a:xfrm>
              <a:off x="4830415" y="3501006"/>
              <a:ext cx="625480" cy="1332148"/>
            </a:xfrm>
            <a:prstGeom prst="rect">
              <a:avLst/>
            </a:prstGeom>
            <a:noFill/>
          </p:spPr>
          <p:txBody>
            <a:bodyPr vert="vert270" wrap="square" rtlCol="0">
              <a:spAutoFit/>
            </a:bodyPr>
            <a:lstStyle/>
            <a:p>
              <a:pPr algn="r"/>
              <a:r>
                <a:rPr lang="cs-CZ" sz="2400" dirty="0"/>
                <a:t>kapiláry</a:t>
              </a:r>
            </a:p>
          </p:txBody>
        </p:sp>
        <p:sp>
          <p:nvSpPr>
            <p:cNvPr id="43" name="TextovéPole 42"/>
            <p:cNvSpPr txBox="1"/>
            <p:nvPr/>
          </p:nvSpPr>
          <p:spPr>
            <a:xfrm>
              <a:off x="5406479" y="3501006"/>
              <a:ext cx="1042467" cy="1332148"/>
            </a:xfrm>
            <a:prstGeom prst="rect">
              <a:avLst/>
            </a:prstGeom>
            <a:noFill/>
          </p:spPr>
          <p:txBody>
            <a:bodyPr vert="vert270" wrap="square" rtlCol="0">
              <a:spAutoFit/>
            </a:bodyPr>
            <a:lstStyle/>
            <a:p>
              <a:pPr algn="r"/>
              <a:r>
                <a:rPr lang="cs-CZ" sz="2400" dirty="0"/>
                <a:t>venuly</a:t>
              </a:r>
            </a:p>
          </p:txBody>
        </p:sp>
        <p:sp>
          <p:nvSpPr>
            <p:cNvPr id="44" name="TextovéPole 43"/>
            <p:cNvSpPr txBox="1"/>
            <p:nvPr/>
          </p:nvSpPr>
          <p:spPr>
            <a:xfrm>
              <a:off x="6055309" y="3501006"/>
              <a:ext cx="625480" cy="1332148"/>
            </a:xfrm>
            <a:prstGeom prst="rect">
              <a:avLst/>
            </a:prstGeom>
            <a:noFill/>
          </p:spPr>
          <p:txBody>
            <a:bodyPr vert="vert270" wrap="square" rtlCol="0">
              <a:spAutoFit/>
            </a:bodyPr>
            <a:lstStyle/>
            <a:p>
              <a:pPr algn="r"/>
              <a:r>
                <a:rPr lang="cs-CZ" sz="2400" dirty="0"/>
                <a:t>vény</a:t>
              </a:r>
            </a:p>
          </p:txBody>
        </p:sp>
        <p:sp>
          <p:nvSpPr>
            <p:cNvPr id="45" name="TextovéPole 44"/>
            <p:cNvSpPr txBox="1"/>
            <p:nvPr/>
          </p:nvSpPr>
          <p:spPr>
            <a:xfrm>
              <a:off x="7092280" y="3501006"/>
              <a:ext cx="625480" cy="1841174"/>
            </a:xfrm>
            <a:prstGeom prst="rect">
              <a:avLst/>
            </a:prstGeom>
            <a:noFill/>
          </p:spPr>
          <p:txBody>
            <a:bodyPr vert="vert270" wrap="square" rtlCol="0">
              <a:spAutoFit/>
            </a:bodyPr>
            <a:lstStyle/>
            <a:p>
              <a:pPr algn="r"/>
              <a:r>
                <a:rPr lang="cs-CZ" sz="2400" dirty="0"/>
                <a:t>vena </a:t>
              </a:r>
              <a:r>
                <a:rPr lang="cs-CZ" sz="2400" dirty="0" err="1"/>
                <a:t>cava</a:t>
              </a:r>
              <a:endParaRPr lang="cs-CZ" sz="2400" dirty="0"/>
            </a:p>
          </p:txBody>
        </p:sp>
        <p:sp>
          <p:nvSpPr>
            <p:cNvPr id="46" name="TextovéPole 45"/>
            <p:cNvSpPr txBox="1"/>
            <p:nvPr/>
          </p:nvSpPr>
          <p:spPr>
            <a:xfrm>
              <a:off x="1545689" y="1218851"/>
              <a:ext cx="794426" cy="416987"/>
            </a:xfrm>
            <a:prstGeom prst="rect">
              <a:avLst/>
            </a:prstGeom>
            <a:noFill/>
          </p:spPr>
          <p:txBody>
            <a:bodyPr wrap="square" rtlCol="0">
              <a:spAutoFit/>
            </a:bodyPr>
            <a:lstStyle/>
            <a:p>
              <a:pPr algn="ctr"/>
              <a:r>
                <a:rPr lang="cs-CZ" dirty="0">
                  <a:solidFill>
                    <a:srgbClr val="0000FF"/>
                  </a:solidFill>
                </a:rPr>
                <a:t>DTK</a:t>
              </a:r>
            </a:p>
          </p:txBody>
        </p:sp>
        <p:sp>
          <p:nvSpPr>
            <p:cNvPr id="47" name="TextovéPole 46"/>
            <p:cNvSpPr txBox="1"/>
            <p:nvPr/>
          </p:nvSpPr>
          <p:spPr>
            <a:xfrm>
              <a:off x="5772621" y="622246"/>
              <a:ext cx="2741231" cy="938221"/>
            </a:xfrm>
            <a:prstGeom prst="rect">
              <a:avLst/>
            </a:prstGeom>
            <a:noFill/>
          </p:spPr>
          <p:txBody>
            <a:bodyPr wrap="square" rtlCol="0">
              <a:spAutoFit/>
            </a:bodyPr>
            <a:lstStyle/>
            <a:p>
              <a:r>
                <a:rPr lang="cs-CZ" sz="2400" dirty="0">
                  <a:solidFill>
                    <a:srgbClr val="FF0000"/>
                  </a:solidFill>
                </a:rPr>
                <a:t>celkový průřez cévou</a:t>
              </a:r>
            </a:p>
          </p:txBody>
        </p:sp>
        <p:sp>
          <p:nvSpPr>
            <p:cNvPr id="48" name="TextovéPole 47"/>
            <p:cNvSpPr txBox="1"/>
            <p:nvPr/>
          </p:nvSpPr>
          <p:spPr>
            <a:xfrm>
              <a:off x="1561055" y="4494218"/>
              <a:ext cx="2520506" cy="521234"/>
            </a:xfrm>
            <a:prstGeom prst="rect">
              <a:avLst/>
            </a:prstGeom>
            <a:noFill/>
          </p:spPr>
          <p:txBody>
            <a:bodyPr wrap="square" rtlCol="0">
              <a:spAutoFit/>
            </a:bodyPr>
            <a:lstStyle/>
            <a:p>
              <a:r>
                <a:rPr lang="cs-CZ" sz="2400" dirty="0"/>
                <a:t>střední rychlost</a:t>
              </a:r>
            </a:p>
          </p:txBody>
        </p:sp>
        <p:sp>
          <p:nvSpPr>
            <p:cNvPr id="49" name="TextovéPole 48"/>
            <p:cNvSpPr txBox="1"/>
            <p:nvPr/>
          </p:nvSpPr>
          <p:spPr>
            <a:xfrm>
              <a:off x="4630086" y="5169102"/>
              <a:ext cx="2520506" cy="938221"/>
            </a:xfrm>
            <a:prstGeom prst="rect">
              <a:avLst/>
            </a:prstGeom>
            <a:noFill/>
          </p:spPr>
          <p:txBody>
            <a:bodyPr wrap="square" rtlCol="0">
              <a:spAutoFit/>
            </a:bodyPr>
            <a:lstStyle/>
            <a:p>
              <a:r>
                <a:rPr lang="cs-CZ" sz="2400" dirty="0">
                  <a:solidFill>
                    <a:srgbClr val="00B050"/>
                  </a:solidFill>
                </a:rPr>
                <a:t>relativní odpor řečiště</a:t>
              </a:r>
            </a:p>
          </p:txBody>
        </p:sp>
      </p:grpSp>
      <p:sp>
        <p:nvSpPr>
          <p:cNvPr id="2" name="TextovéPole 1">
            <a:extLst>
              <a:ext uri="{FF2B5EF4-FFF2-40B4-BE49-F238E27FC236}">
                <a16:creationId xmlns:a16="http://schemas.microsoft.com/office/drawing/2014/main" id="{EF53DC04-8194-477B-BC0C-8E79C46C6D73}"/>
              </a:ext>
            </a:extLst>
          </p:cNvPr>
          <p:cNvSpPr txBox="1"/>
          <p:nvPr/>
        </p:nvSpPr>
        <p:spPr>
          <a:xfrm>
            <a:off x="7774337" y="219998"/>
            <a:ext cx="1257602" cy="923330"/>
          </a:xfrm>
          <a:prstGeom prst="rect">
            <a:avLst/>
          </a:prstGeom>
          <a:noFill/>
        </p:spPr>
        <p:txBody>
          <a:bodyPr wrap="square" rtlCol="0">
            <a:spAutoFit/>
          </a:bodyPr>
          <a:lstStyle/>
          <a:p>
            <a:r>
              <a:rPr lang="cs-CZ" dirty="0">
                <a:solidFill>
                  <a:srgbClr val="FF0000"/>
                </a:solidFill>
              </a:rPr>
              <a:t>Umět  </a:t>
            </a:r>
            <a:br>
              <a:rPr lang="cs-CZ" dirty="0">
                <a:solidFill>
                  <a:srgbClr val="FF0000"/>
                </a:solidFill>
              </a:rPr>
            </a:br>
            <a:r>
              <a:rPr lang="cs-CZ" dirty="0">
                <a:solidFill>
                  <a:srgbClr val="FF0000"/>
                </a:solidFill>
              </a:rPr>
              <a:t>ne čísla, ale orientačně</a:t>
            </a:r>
          </a:p>
        </p:txBody>
      </p:sp>
    </p:spTree>
    <p:extLst>
      <p:ext uri="{BB962C8B-B14F-4D97-AF65-F5344CB8AC3E}">
        <p14:creationId xmlns:p14="http://schemas.microsoft.com/office/powerpoint/2010/main" val="427792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Desktop\výuka\učení fyziologie\Boron - Medical Physiology\Pages\Images\IV. The Cardiovascular System\Chap 18_Arteries and Veins\S23283-018-f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7187" b="43637"/>
          <a:stretch/>
        </p:blipFill>
        <p:spPr bwMode="auto">
          <a:xfrm>
            <a:off x="832488" y="878773"/>
            <a:ext cx="6907864" cy="601242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rot="18180000">
            <a:off x="5759520" y="332329"/>
            <a:ext cx="1008112" cy="276999"/>
          </a:xfrm>
          <a:prstGeom prst="rect">
            <a:avLst/>
          </a:prstGeom>
          <a:noFill/>
        </p:spPr>
        <p:txBody>
          <a:bodyPr wrap="square" rtlCol="0">
            <a:spAutoFit/>
          </a:bodyPr>
          <a:lstStyle/>
          <a:p>
            <a:r>
              <a:rPr lang="cs-CZ" sz="1200" b="1" dirty="0"/>
              <a:t>levá komora</a:t>
            </a:r>
          </a:p>
        </p:txBody>
      </p:sp>
      <p:sp>
        <p:nvSpPr>
          <p:cNvPr id="10" name="TextovéPole 9"/>
          <p:cNvSpPr txBox="1"/>
          <p:nvPr/>
        </p:nvSpPr>
        <p:spPr>
          <a:xfrm rot="18180000">
            <a:off x="2883139" y="332329"/>
            <a:ext cx="1008112" cy="276999"/>
          </a:xfrm>
          <a:prstGeom prst="rect">
            <a:avLst/>
          </a:prstGeom>
          <a:noFill/>
        </p:spPr>
        <p:txBody>
          <a:bodyPr wrap="square" rtlCol="0">
            <a:spAutoFit/>
          </a:bodyPr>
          <a:lstStyle/>
          <a:p>
            <a:r>
              <a:rPr lang="cs-CZ" sz="1200" b="1" dirty="0"/>
              <a:t>levá síň</a:t>
            </a:r>
          </a:p>
        </p:txBody>
      </p:sp>
      <p:sp>
        <p:nvSpPr>
          <p:cNvPr id="11" name="TextovéPole 10"/>
          <p:cNvSpPr txBox="1"/>
          <p:nvPr/>
        </p:nvSpPr>
        <p:spPr>
          <a:xfrm rot="18180000">
            <a:off x="3270992" y="326391"/>
            <a:ext cx="1008112" cy="276999"/>
          </a:xfrm>
          <a:prstGeom prst="rect">
            <a:avLst/>
          </a:prstGeom>
          <a:noFill/>
        </p:spPr>
        <p:txBody>
          <a:bodyPr wrap="square" rtlCol="0">
            <a:spAutoFit/>
          </a:bodyPr>
          <a:lstStyle/>
          <a:p>
            <a:r>
              <a:rPr lang="cs-CZ" sz="1200" b="1" dirty="0"/>
              <a:t>arterie</a:t>
            </a:r>
          </a:p>
        </p:txBody>
      </p:sp>
      <p:sp>
        <p:nvSpPr>
          <p:cNvPr id="12" name="TextovéPole 11"/>
          <p:cNvSpPr txBox="1"/>
          <p:nvPr/>
        </p:nvSpPr>
        <p:spPr>
          <a:xfrm rot="18180000">
            <a:off x="3892318" y="332329"/>
            <a:ext cx="1008112" cy="276999"/>
          </a:xfrm>
          <a:prstGeom prst="rect">
            <a:avLst/>
          </a:prstGeom>
          <a:noFill/>
        </p:spPr>
        <p:txBody>
          <a:bodyPr wrap="square" rtlCol="0">
            <a:spAutoFit/>
          </a:bodyPr>
          <a:lstStyle/>
          <a:p>
            <a:r>
              <a:rPr lang="cs-CZ" sz="1200" b="1" dirty="0"/>
              <a:t>venuly</a:t>
            </a:r>
          </a:p>
        </p:txBody>
      </p:sp>
      <p:sp>
        <p:nvSpPr>
          <p:cNvPr id="13" name="TextovéPole 12"/>
          <p:cNvSpPr txBox="1"/>
          <p:nvPr/>
        </p:nvSpPr>
        <p:spPr>
          <a:xfrm rot="18180000">
            <a:off x="3501633" y="332329"/>
            <a:ext cx="1008112" cy="276999"/>
          </a:xfrm>
          <a:prstGeom prst="rect">
            <a:avLst/>
          </a:prstGeom>
          <a:noFill/>
        </p:spPr>
        <p:txBody>
          <a:bodyPr wrap="square" rtlCol="0">
            <a:spAutoFit/>
          </a:bodyPr>
          <a:lstStyle/>
          <a:p>
            <a:r>
              <a:rPr lang="cs-CZ" sz="1200" b="1" dirty="0"/>
              <a:t>arterioly</a:t>
            </a:r>
          </a:p>
        </p:txBody>
      </p:sp>
      <p:sp>
        <p:nvSpPr>
          <p:cNvPr id="14" name="TextovéPole 13"/>
          <p:cNvSpPr txBox="1"/>
          <p:nvPr/>
        </p:nvSpPr>
        <p:spPr>
          <a:xfrm rot="18180000">
            <a:off x="3712011" y="332329"/>
            <a:ext cx="1008112" cy="276999"/>
          </a:xfrm>
          <a:prstGeom prst="rect">
            <a:avLst/>
          </a:prstGeom>
          <a:noFill/>
        </p:spPr>
        <p:txBody>
          <a:bodyPr wrap="square" rtlCol="0">
            <a:spAutoFit/>
          </a:bodyPr>
          <a:lstStyle/>
          <a:p>
            <a:r>
              <a:rPr lang="cs-CZ" sz="1200" b="1" dirty="0"/>
              <a:t>kapiláry</a:t>
            </a:r>
          </a:p>
        </p:txBody>
      </p:sp>
      <p:sp>
        <p:nvSpPr>
          <p:cNvPr id="15" name="TextovéPole 14"/>
          <p:cNvSpPr txBox="1"/>
          <p:nvPr/>
        </p:nvSpPr>
        <p:spPr>
          <a:xfrm rot="18180000">
            <a:off x="4061495" y="332329"/>
            <a:ext cx="1008112" cy="276999"/>
          </a:xfrm>
          <a:prstGeom prst="rect">
            <a:avLst/>
          </a:prstGeom>
          <a:noFill/>
        </p:spPr>
        <p:txBody>
          <a:bodyPr wrap="square" rtlCol="0">
            <a:spAutoFit/>
          </a:bodyPr>
          <a:lstStyle/>
          <a:p>
            <a:r>
              <a:rPr lang="cs-CZ" sz="1200" b="1" dirty="0"/>
              <a:t>žíly</a:t>
            </a:r>
          </a:p>
        </p:txBody>
      </p:sp>
      <p:sp>
        <p:nvSpPr>
          <p:cNvPr id="16" name="TextovéPole 15"/>
          <p:cNvSpPr txBox="1"/>
          <p:nvPr/>
        </p:nvSpPr>
        <p:spPr>
          <a:xfrm rot="18180000">
            <a:off x="4191344" y="332329"/>
            <a:ext cx="1008112" cy="276999"/>
          </a:xfrm>
          <a:prstGeom prst="rect">
            <a:avLst/>
          </a:prstGeom>
          <a:noFill/>
        </p:spPr>
        <p:txBody>
          <a:bodyPr wrap="square" rtlCol="0">
            <a:spAutoFit/>
          </a:bodyPr>
          <a:lstStyle/>
          <a:p>
            <a:r>
              <a:rPr lang="cs-CZ" sz="1200" b="1" dirty="0"/>
              <a:t>pravá síň</a:t>
            </a:r>
          </a:p>
        </p:txBody>
      </p:sp>
      <p:sp>
        <p:nvSpPr>
          <p:cNvPr id="17" name="TextovéPole 16"/>
          <p:cNvSpPr txBox="1"/>
          <p:nvPr/>
        </p:nvSpPr>
        <p:spPr>
          <a:xfrm rot="18180000">
            <a:off x="4295745" y="270500"/>
            <a:ext cx="1155557" cy="276999"/>
          </a:xfrm>
          <a:prstGeom prst="rect">
            <a:avLst/>
          </a:prstGeom>
          <a:noFill/>
        </p:spPr>
        <p:txBody>
          <a:bodyPr wrap="square" rtlCol="0">
            <a:spAutoFit/>
          </a:bodyPr>
          <a:lstStyle/>
          <a:p>
            <a:r>
              <a:rPr lang="cs-CZ" sz="1200" b="1" dirty="0"/>
              <a:t>pravá komora</a:t>
            </a:r>
          </a:p>
        </p:txBody>
      </p:sp>
      <p:sp>
        <p:nvSpPr>
          <p:cNvPr id="18" name="TextovéPole 17"/>
          <p:cNvSpPr txBox="1"/>
          <p:nvPr/>
        </p:nvSpPr>
        <p:spPr>
          <a:xfrm rot="18180000">
            <a:off x="4549988" y="332329"/>
            <a:ext cx="1008112" cy="276999"/>
          </a:xfrm>
          <a:prstGeom prst="rect">
            <a:avLst/>
          </a:prstGeom>
          <a:noFill/>
        </p:spPr>
        <p:txBody>
          <a:bodyPr wrap="square" rtlCol="0">
            <a:spAutoFit/>
          </a:bodyPr>
          <a:lstStyle/>
          <a:p>
            <a:r>
              <a:rPr lang="cs-CZ" sz="1200" b="1" dirty="0"/>
              <a:t>plicní tepny</a:t>
            </a:r>
          </a:p>
        </p:txBody>
      </p:sp>
      <p:sp>
        <p:nvSpPr>
          <p:cNvPr id="19" name="TextovéPole 18"/>
          <p:cNvSpPr txBox="1"/>
          <p:nvPr/>
        </p:nvSpPr>
        <p:spPr>
          <a:xfrm rot="18180000">
            <a:off x="5109258" y="332329"/>
            <a:ext cx="1008112" cy="276999"/>
          </a:xfrm>
          <a:prstGeom prst="rect">
            <a:avLst/>
          </a:prstGeom>
          <a:noFill/>
        </p:spPr>
        <p:txBody>
          <a:bodyPr wrap="square" rtlCol="0">
            <a:spAutoFit/>
          </a:bodyPr>
          <a:lstStyle/>
          <a:p>
            <a:r>
              <a:rPr lang="cs-CZ" sz="1200" b="1" dirty="0"/>
              <a:t>plicní žíly</a:t>
            </a:r>
          </a:p>
        </p:txBody>
      </p:sp>
      <p:sp>
        <p:nvSpPr>
          <p:cNvPr id="20" name="TextovéPole 19"/>
          <p:cNvSpPr txBox="1"/>
          <p:nvPr/>
        </p:nvSpPr>
        <p:spPr>
          <a:xfrm rot="18180000">
            <a:off x="4781083" y="332329"/>
            <a:ext cx="1008112" cy="276999"/>
          </a:xfrm>
          <a:prstGeom prst="rect">
            <a:avLst/>
          </a:prstGeom>
          <a:noFill/>
        </p:spPr>
        <p:txBody>
          <a:bodyPr wrap="square" rtlCol="0">
            <a:spAutoFit/>
          </a:bodyPr>
          <a:lstStyle/>
          <a:p>
            <a:r>
              <a:rPr lang="cs-CZ" sz="1200" b="1" dirty="0"/>
              <a:t>kapiláry</a:t>
            </a:r>
          </a:p>
        </p:txBody>
      </p:sp>
      <p:sp>
        <p:nvSpPr>
          <p:cNvPr id="21" name="TextovéPole 20"/>
          <p:cNvSpPr txBox="1"/>
          <p:nvPr/>
        </p:nvSpPr>
        <p:spPr>
          <a:xfrm rot="18153146">
            <a:off x="3065189" y="331107"/>
            <a:ext cx="1008112" cy="276999"/>
          </a:xfrm>
          <a:prstGeom prst="rect">
            <a:avLst/>
          </a:prstGeom>
          <a:noFill/>
        </p:spPr>
        <p:txBody>
          <a:bodyPr wrap="square" rtlCol="0">
            <a:spAutoFit/>
          </a:bodyPr>
          <a:lstStyle/>
          <a:p>
            <a:r>
              <a:rPr lang="cs-CZ" sz="1200" b="1" dirty="0"/>
              <a:t>levá komora</a:t>
            </a:r>
          </a:p>
        </p:txBody>
      </p:sp>
      <p:sp>
        <p:nvSpPr>
          <p:cNvPr id="22" name="TextovéPole 21"/>
          <p:cNvSpPr txBox="1"/>
          <p:nvPr/>
        </p:nvSpPr>
        <p:spPr>
          <a:xfrm rot="18180000">
            <a:off x="5554618" y="332329"/>
            <a:ext cx="1008112" cy="276999"/>
          </a:xfrm>
          <a:prstGeom prst="rect">
            <a:avLst/>
          </a:prstGeom>
          <a:noFill/>
        </p:spPr>
        <p:txBody>
          <a:bodyPr wrap="square" rtlCol="0">
            <a:spAutoFit/>
          </a:bodyPr>
          <a:lstStyle/>
          <a:p>
            <a:r>
              <a:rPr lang="cs-CZ" sz="1200" b="1" dirty="0"/>
              <a:t>levá síň</a:t>
            </a:r>
          </a:p>
        </p:txBody>
      </p:sp>
      <p:sp>
        <p:nvSpPr>
          <p:cNvPr id="23" name="TextovéPole 22">
            <a:extLst>
              <a:ext uri="{FF2B5EF4-FFF2-40B4-BE49-F238E27FC236}">
                <a16:creationId xmlns:a16="http://schemas.microsoft.com/office/drawing/2014/main" id="{8F6AA216-4368-4F81-B7F3-586B21C91A64}"/>
              </a:ext>
            </a:extLst>
          </p:cNvPr>
          <p:cNvSpPr txBox="1"/>
          <p:nvPr/>
        </p:nvSpPr>
        <p:spPr>
          <a:xfrm>
            <a:off x="227797" y="408999"/>
            <a:ext cx="2301115" cy="2246769"/>
          </a:xfrm>
          <a:prstGeom prst="rect">
            <a:avLst/>
          </a:prstGeom>
          <a:noFill/>
        </p:spPr>
        <p:txBody>
          <a:bodyPr wrap="square" rtlCol="0">
            <a:spAutoFit/>
          </a:bodyPr>
          <a:lstStyle/>
          <a:p>
            <a:r>
              <a:rPr lang="cs-CZ" sz="2800" b="1" dirty="0"/>
              <a:t>Změny součtového lumenu a rychlosti toku krve v  oběhu</a:t>
            </a:r>
          </a:p>
        </p:txBody>
      </p:sp>
    </p:spTree>
    <p:extLst>
      <p:ext uri="{BB962C8B-B14F-4D97-AF65-F5344CB8AC3E}">
        <p14:creationId xmlns:p14="http://schemas.microsoft.com/office/powerpoint/2010/main" val="3082391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a:grpSpLocks noChangeAspect="1"/>
          </p:cNvGrpSpPr>
          <p:nvPr/>
        </p:nvGrpSpPr>
        <p:grpSpPr>
          <a:xfrm>
            <a:off x="909320" y="859135"/>
            <a:ext cx="6768752" cy="5901815"/>
            <a:chOff x="2827944" y="1405778"/>
            <a:chExt cx="5273664" cy="4598216"/>
          </a:xfrm>
        </p:grpSpPr>
        <p:pic>
          <p:nvPicPr>
            <p:cNvPr id="6" name="Picture 2" descr="C:\Users\user\Desktop\výuka\učení fyziologie\Boron - Medical Physiology\Pages\Images\IV. The Cardiovascular System\Chap 18_Arteries and Veins\S23283-018-f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56657" b="1745"/>
            <a:stretch/>
          </p:blipFill>
          <p:spPr bwMode="auto">
            <a:xfrm>
              <a:off x="2843808" y="2132856"/>
              <a:ext cx="5257800" cy="3871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ser\Desktop\výuka\učení fyziologie\Boron - Medical Physiology\Pages\Images\IV. The Cardiovascular System\Chap 18_Arteries and Veins\S23283-018-f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7193" b="84554"/>
            <a:stretch/>
          </p:blipFill>
          <p:spPr bwMode="auto">
            <a:xfrm>
              <a:off x="2827944" y="1405778"/>
              <a:ext cx="5257800" cy="76802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ovéPole 8"/>
          <p:cNvSpPr txBox="1"/>
          <p:nvPr/>
        </p:nvSpPr>
        <p:spPr>
          <a:xfrm rot="18180000">
            <a:off x="5710074" y="332329"/>
            <a:ext cx="1008112" cy="276999"/>
          </a:xfrm>
          <a:prstGeom prst="rect">
            <a:avLst/>
          </a:prstGeom>
          <a:noFill/>
        </p:spPr>
        <p:txBody>
          <a:bodyPr wrap="square" rtlCol="0">
            <a:spAutoFit/>
          </a:bodyPr>
          <a:lstStyle/>
          <a:p>
            <a:r>
              <a:rPr lang="cs-CZ" sz="1200" b="1" dirty="0"/>
              <a:t>levá komora</a:t>
            </a:r>
          </a:p>
        </p:txBody>
      </p:sp>
      <p:sp>
        <p:nvSpPr>
          <p:cNvPr id="10" name="TextovéPole 9"/>
          <p:cNvSpPr txBox="1"/>
          <p:nvPr/>
        </p:nvSpPr>
        <p:spPr>
          <a:xfrm rot="18180000">
            <a:off x="2809941" y="332329"/>
            <a:ext cx="1008112" cy="276999"/>
          </a:xfrm>
          <a:prstGeom prst="rect">
            <a:avLst/>
          </a:prstGeom>
          <a:noFill/>
        </p:spPr>
        <p:txBody>
          <a:bodyPr wrap="square" rtlCol="0">
            <a:spAutoFit/>
          </a:bodyPr>
          <a:lstStyle/>
          <a:p>
            <a:r>
              <a:rPr lang="cs-CZ" sz="1200" b="1" dirty="0"/>
              <a:t>levá síň</a:t>
            </a:r>
          </a:p>
        </p:txBody>
      </p:sp>
      <p:sp>
        <p:nvSpPr>
          <p:cNvPr id="11" name="TextovéPole 10"/>
          <p:cNvSpPr txBox="1"/>
          <p:nvPr/>
        </p:nvSpPr>
        <p:spPr>
          <a:xfrm rot="18180000">
            <a:off x="3251236" y="332329"/>
            <a:ext cx="1008112" cy="276999"/>
          </a:xfrm>
          <a:prstGeom prst="rect">
            <a:avLst/>
          </a:prstGeom>
          <a:noFill/>
        </p:spPr>
        <p:txBody>
          <a:bodyPr wrap="square" rtlCol="0">
            <a:spAutoFit/>
          </a:bodyPr>
          <a:lstStyle/>
          <a:p>
            <a:r>
              <a:rPr lang="cs-CZ" sz="1200" b="1" dirty="0"/>
              <a:t>arterie</a:t>
            </a:r>
          </a:p>
        </p:txBody>
      </p:sp>
      <p:sp>
        <p:nvSpPr>
          <p:cNvPr id="12" name="TextovéPole 11"/>
          <p:cNvSpPr txBox="1"/>
          <p:nvPr/>
        </p:nvSpPr>
        <p:spPr>
          <a:xfrm rot="18180000">
            <a:off x="3842872" y="332329"/>
            <a:ext cx="1008112" cy="276999"/>
          </a:xfrm>
          <a:prstGeom prst="rect">
            <a:avLst/>
          </a:prstGeom>
          <a:noFill/>
        </p:spPr>
        <p:txBody>
          <a:bodyPr wrap="square" rtlCol="0">
            <a:spAutoFit/>
          </a:bodyPr>
          <a:lstStyle/>
          <a:p>
            <a:r>
              <a:rPr lang="cs-CZ" sz="1200" b="1" dirty="0"/>
              <a:t>venuly</a:t>
            </a:r>
          </a:p>
        </p:txBody>
      </p:sp>
      <p:sp>
        <p:nvSpPr>
          <p:cNvPr id="13" name="TextovéPole 12"/>
          <p:cNvSpPr txBox="1"/>
          <p:nvPr/>
        </p:nvSpPr>
        <p:spPr>
          <a:xfrm rot="18180000">
            <a:off x="3452187" y="332329"/>
            <a:ext cx="1008112" cy="276999"/>
          </a:xfrm>
          <a:prstGeom prst="rect">
            <a:avLst/>
          </a:prstGeom>
          <a:noFill/>
        </p:spPr>
        <p:txBody>
          <a:bodyPr wrap="square" rtlCol="0">
            <a:spAutoFit/>
          </a:bodyPr>
          <a:lstStyle/>
          <a:p>
            <a:r>
              <a:rPr lang="cs-CZ" sz="1200" b="1" dirty="0"/>
              <a:t>arterioly</a:t>
            </a:r>
          </a:p>
        </p:txBody>
      </p:sp>
      <p:sp>
        <p:nvSpPr>
          <p:cNvPr id="14" name="TextovéPole 13"/>
          <p:cNvSpPr txBox="1"/>
          <p:nvPr/>
        </p:nvSpPr>
        <p:spPr>
          <a:xfrm rot="18180000">
            <a:off x="3680379" y="332329"/>
            <a:ext cx="1008112" cy="276999"/>
          </a:xfrm>
          <a:prstGeom prst="rect">
            <a:avLst/>
          </a:prstGeom>
          <a:noFill/>
        </p:spPr>
        <p:txBody>
          <a:bodyPr wrap="square" rtlCol="0">
            <a:spAutoFit/>
          </a:bodyPr>
          <a:lstStyle/>
          <a:p>
            <a:r>
              <a:rPr lang="cs-CZ" sz="1200" b="1" dirty="0"/>
              <a:t>kapiláry</a:t>
            </a:r>
          </a:p>
        </p:txBody>
      </p:sp>
      <p:sp>
        <p:nvSpPr>
          <p:cNvPr id="15" name="TextovéPole 14"/>
          <p:cNvSpPr txBox="1"/>
          <p:nvPr/>
        </p:nvSpPr>
        <p:spPr>
          <a:xfrm rot="18180000">
            <a:off x="4047677" y="332329"/>
            <a:ext cx="1008112" cy="276999"/>
          </a:xfrm>
          <a:prstGeom prst="rect">
            <a:avLst/>
          </a:prstGeom>
          <a:noFill/>
        </p:spPr>
        <p:txBody>
          <a:bodyPr wrap="square" rtlCol="0">
            <a:spAutoFit/>
          </a:bodyPr>
          <a:lstStyle/>
          <a:p>
            <a:r>
              <a:rPr lang="cs-CZ" sz="1200" b="1" dirty="0"/>
              <a:t>žíly</a:t>
            </a:r>
          </a:p>
        </p:txBody>
      </p:sp>
      <p:sp>
        <p:nvSpPr>
          <p:cNvPr id="16" name="TextovéPole 15"/>
          <p:cNvSpPr txBox="1"/>
          <p:nvPr/>
        </p:nvSpPr>
        <p:spPr>
          <a:xfrm rot="18180000">
            <a:off x="4189402" y="332329"/>
            <a:ext cx="1008112" cy="276999"/>
          </a:xfrm>
          <a:prstGeom prst="rect">
            <a:avLst/>
          </a:prstGeom>
          <a:noFill/>
        </p:spPr>
        <p:txBody>
          <a:bodyPr wrap="square" rtlCol="0">
            <a:spAutoFit/>
          </a:bodyPr>
          <a:lstStyle/>
          <a:p>
            <a:r>
              <a:rPr lang="cs-CZ" sz="1200" b="1" dirty="0"/>
              <a:t>pravá síň</a:t>
            </a:r>
          </a:p>
        </p:txBody>
      </p:sp>
      <p:sp>
        <p:nvSpPr>
          <p:cNvPr id="17" name="TextovéPole 16"/>
          <p:cNvSpPr txBox="1"/>
          <p:nvPr/>
        </p:nvSpPr>
        <p:spPr>
          <a:xfrm rot="18180000">
            <a:off x="4329431" y="270500"/>
            <a:ext cx="1155557" cy="276999"/>
          </a:xfrm>
          <a:prstGeom prst="rect">
            <a:avLst/>
          </a:prstGeom>
          <a:noFill/>
        </p:spPr>
        <p:txBody>
          <a:bodyPr wrap="square" rtlCol="0">
            <a:spAutoFit/>
          </a:bodyPr>
          <a:lstStyle/>
          <a:p>
            <a:r>
              <a:rPr lang="cs-CZ" sz="1200" b="1" dirty="0"/>
              <a:t>pravá komora</a:t>
            </a:r>
          </a:p>
        </p:txBody>
      </p:sp>
      <p:sp>
        <p:nvSpPr>
          <p:cNvPr id="18" name="TextovéPole 17"/>
          <p:cNvSpPr txBox="1"/>
          <p:nvPr/>
        </p:nvSpPr>
        <p:spPr>
          <a:xfrm rot="18180000">
            <a:off x="4553984" y="332329"/>
            <a:ext cx="1008112" cy="276999"/>
          </a:xfrm>
          <a:prstGeom prst="rect">
            <a:avLst/>
          </a:prstGeom>
          <a:noFill/>
        </p:spPr>
        <p:txBody>
          <a:bodyPr wrap="square" rtlCol="0">
            <a:spAutoFit/>
          </a:bodyPr>
          <a:lstStyle/>
          <a:p>
            <a:r>
              <a:rPr lang="cs-CZ" sz="1200" b="1" dirty="0"/>
              <a:t>plicní tepny</a:t>
            </a:r>
          </a:p>
        </p:txBody>
      </p:sp>
      <p:sp>
        <p:nvSpPr>
          <p:cNvPr id="19" name="TextovéPole 18"/>
          <p:cNvSpPr txBox="1"/>
          <p:nvPr/>
        </p:nvSpPr>
        <p:spPr>
          <a:xfrm rot="18180000">
            <a:off x="5059812" y="332329"/>
            <a:ext cx="1008112" cy="276999"/>
          </a:xfrm>
          <a:prstGeom prst="rect">
            <a:avLst/>
          </a:prstGeom>
          <a:noFill/>
        </p:spPr>
        <p:txBody>
          <a:bodyPr wrap="square" rtlCol="0">
            <a:spAutoFit/>
          </a:bodyPr>
          <a:lstStyle/>
          <a:p>
            <a:r>
              <a:rPr lang="cs-CZ" sz="1200" b="1" dirty="0"/>
              <a:t>plicní žíly</a:t>
            </a:r>
          </a:p>
        </p:txBody>
      </p:sp>
      <p:sp>
        <p:nvSpPr>
          <p:cNvPr id="20" name="TextovéPole 19"/>
          <p:cNvSpPr txBox="1"/>
          <p:nvPr/>
        </p:nvSpPr>
        <p:spPr>
          <a:xfrm rot="18180000">
            <a:off x="4767265" y="332329"/>
            <a:ext cx="1008112" cy="276999"/>
          </a:xfrm>
          <a:prstGeom prst="rect">
            <a:avLst/>
          </a:prstGeom>
          <a:noFill/>
        </p:spPr>
        <p:txBody>
          <a:bodyPr wrap="square" rtlCol="0">
            <a:spAutoFit/>
          </a:bodyPr>
          <a:lstStyle/>
          <a:p>
            <a:r>
              <a:rPr lang="cs-CZ" sz="1200" b="1" dirty="0"/>
              <a:t>kapiláry</a:t>
            </a:r>
          </a:p>
        </p:txBody>
      </p:sp>
      <p:sp>
        <p:nvSpPr>
          <p:cNvPr id="22" name="TextovéPole 21"/>
          <p:cNvSpPr txBox="1"/>
          <p:nvPr/>
        </p:nvSpPr>
        <p:spPr>
          <a:xfrm rot="18153146">
            <a:off x="3015743" y="331107"/>
            <a:ext cx="1008112" cy="276999"/>
          </a:xfrm>
          <a:prstGeom prst="rect">
            <a:avLst/>
          </a:prstGeom>
          <a:noFill/>
        </p:spPr>
        <p:txBody>
          <a:bodyPr wrap="square" rtlCol="0">
            <a:spAutoFit/>
          </a:bodyPr>
          <a:lstStyle/>
          <a:p>
            <a:r>
              <a:rPr lang="cs-CZ" sz="1200" b="1" dirty="0"/>
              <a:t>levá komora</a:t>
            </a:r>
          </a:p>
        </p:txBody>
      </p:sp>
      <p:sp>
        <p:nvSpPr>
          <p:cNvPr id="23" name="TextovéPole 22"/>
          <p:cNvSpPr txBox="1"/>
          <p:nvPr/>
        </p:nvSpPr>
        <p:spPr>
          <a:xfrm rot="18180000">
            <a:off x="5505172" y="332329"/>
            <a:ext cx="1008112" cy="276999"/>
          </a:xfrm>
          <a:prstGeom prst="rect">
            <a:avLst/>
          </a:prstGeom>
          <a:noFill/>
        </p:spPr>
        <p:txBody>
          <a:bodyPr wrap="square" rtlCol="0">
            <a:spAutoFit/>
          </a:bodyPr>
          <a:lstStyle/>
          <a:p>
            <a:r>
              <a:rPr lang="cs-CZ" sz="1200" b="1" dirty="0"/>
              <a:t>levá síň</a:t>
            </a:r>
          </a:p>
        </p:txBody>
      </p:sp>
      <p:sp>
        <p:nvSpPr>
          <p:cNvPr id="21" name="TextovéPole 20">
            <a:extLst>
              <a:ext uri="{FF2B5EF4-FFF2-40B4-BE49-F238E27FC236}">
                <a16:creationId xmlns:a16="http://schemas.microsoft.com/office/drawing/2014/main" id="{39F6C6B6-D0AB-4A0C-B0B1-DDDEFEF87D5D}"/>
              </a:ext>
            </a:extLst>
          </p:cNvPr>
          <p:cNvSpPr txBox="1"/>
          <p:nvPr/>
        </p:nvSpPr>
        <p:spPr>
          <a:xfrm>
            <a:off x="227797" y="408999"/>
            <a:ext cx="2301115" cy="2246769"/>
          </a:xfrm>
          <a:prstGeom prst="rect">
            <a:avLst/>
          </a:prstGeom>
          <a:noFill/>
        </p:spPr>
        <p:txBody>
          <a:bodyPr wrap="square" rtlCol="0">
            <a:spAutoFit/>
          </a:bodyPr>
          <a:lstStyle/>
          <a:p>
            <a:r>
              <a:rPr lang="cs-CZ" sz="2800" b="1" dirty="0"/>
              <a:t>Změny rozložení objemu krve a krevního tlaku v oběhu</a:t>
            </a:r>
          </a:p>
        </p:txBody>
      </p:sp>
    </p:spTree>
    <p:extLst>
      <p:ext uri="{BB962C8B-B14F-4D97-AF65-F5344CB8AC3E}">
        <p14:creationId xmlns:p14="http://schemas.microsoft.com/office/powerpoint/2010/main" val="318118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výuka\učení fyziologie\Boron - Medical Physiology\Pages\Images\IV. The Cardiovascular System\Chap 18_Arteries and Veins\S23283-018-f003a.jpg"/>
          <p:cNvPicPr>
            <a:picLocks noChangeAspect="1" noChangeArrowheads="1"/>
          </p:cNvPicPr>
          <p:nvPr/>
        </p:nvPicPr>
        <p:blipFill rotWithShape="1">
          <a:blip r:embed="rId2">
            <a:extLst>
              <a:ext uri="{28A0092B-C50C-407E-A947-70E740481C1C}">
                <a14:useLocalDpi xmlns:a14="http://schemas.microsoft.com/office/drawing/2010/main" val="0"/>
              </a:ext>
            </a:extLst>
          </a:blip>
          <a:srcRect l="28405" t="5071" r="16891" b="3638"/>
          <a:stretch/>
        </p:blipFill>
        <p:spPr bwMode="auto">
          <a:xfrm>
            <a:off x="1187624" y="998430"/>
            <a:ext cx="3835021" cy="4776718"/>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user\Desktop\výuka\učení fyziologie\Boron - Medical Physiology\Pages\Images\IV. The Cardiovascular System\Chap 18_Arteries and Veins\S23283-018-f003b.jpg"/>
          <p:cNvPicPr>
            <a:picLocks noChangeAspect="1" noChangeArrowheads="1"/>
          </p:cNvPicPr>
          <p:nvPr/>
        </p:nvPicPr>
        <p:blipFill rotWithShape="1">
          <a:blip r:embed="rId3">
            <a:extLst>
              <a:ext uri="{28A0092B-C50C-407E-A947-70E740481C1C}">
                <a14:useLocalDpi xmlns:a14="http://schemas.microsoft.com/office/drawing/2010/main" val="0"/>
              </a:ext>
            </a:extLst>
          </a:blip>
          <a:srcRect l="15556" t="3280" r="17474" b="3342"/>
          <a:stretch/>
        </p:blipFill>
        <p:spPr bwMode="auto">
          <a:xfrm>
            <a:off x="4211960" y="889248"/>
            <a:ext cx="4694829" cy="4885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547664" y="385500"/>
            <a:ext cx="1872208" cy="523220"/>
          </a:xfrm>
          <a:prstGeom prst="rect">
            <a:avLst/>
          </a:prstGeom>
          <a:noFill/>
        </p:spPr>
        <p:txBody>
          <a:bodyPr wrap="square" rtlCol="0">
            <a:spAutoFit/>
          </a:bodyPr>
          <a:lstStyle/>
          <a:p>
            <a:r>
              <a:rPr lang="cs-CZ" sz="2800" dirty="0"/>
              <a:t>velký oběh</a:t>
            </a:r>
          </a:p>
        </p:txBody>
      </p:sp>
      <p:sp>
        <p:nvSpPr>
          <p:cNvPr id="24" name="TextovéPole 23"/>
          <p:cNvSpPr txBox="1"/>
          <p:nvPr/>
        </p:nvSpPr>
        <p:spPr>
          <a:xfrm>
            <a:off x="5940152" y="404664"/>
            <a:ext cx="1872208" cy="523220"/>
          </a:xfrm>
          <a:prstGeom prst="rect">
            <a:avLst/>
          </a:prstGeom>
          <a:noFill/>
        </p:spPr>
        <p:txBody>
          <a:bodyPr wrap="square" rtlCol="0">
            <a:spAutoFit/>
          </a:bodyPr>
          <a:lstStyle/>
          <a:p>
            <a:r>
              <a:rPr lang="cs-CZ" sz="2800" dirty="0"/>
              <a:t>plicní oběh</a:t>
            </a:r>
          </a:p>
        </p:txBody>
      </p:sp>
      <p:sp>
        <p:nvSpPr>
          <p:cNvPr id="25" name="TextovéPole 24"/>
          <p:cNvSpPr txBox="1"/>
          <p:nvPr/>
        </p:nvSpPr>
        <p:spPr>
          <a:xfrm rot="16200000">
            <a:off x="-62933" y="3481844"/>
            <a:ext cx="1872208" cy="523220"/>
          </a:xfrm>
          <a:prstGeom prst="rect">
            <a:avLst/>
          </a:prstGeom>
          <a:noFill/>
        </p:spPr>
        <p:txBody>
          <a:bodyPr wrap="square" rtlCol="0">
            <a:spAutoFit/>
          </a:bodyPr>
          <a:lstStyle/>
          <a:p>
            <a:r>
              <a:rPr lang="cs-CZ" sz="2800" dirty="0"/>
              <a:t>krevní tlak</a:t>
            </a:r>
          </a:p>
        </p:txBody>
      </p:sp>
    </p:spTree>
    <p:extLst>
      <p:ext uri="{BB962C8B-B14F-4D97-AF65-F5344CB8AC3E}">
        <p14:creationId xmlns:p14="http://schemas.microsoft.com/office/powerpoint/2010/main" val="3190716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4092731786"/>
              </p:ext>
            </p:extLst>
          </p:nvPr>
        </p:nvGraphicFramePr>
        <p:xfrm>
          <a:off x="107504" y="190578"/>
          <a:ext cx="8928991" cy="6476844"/>
        </p:xfrm>
        <a:graphic>
          <a:graphicData uri="http://schemas.openxmlformats.org/drawingml/2006/table">
            <a:tbl>
              <a:tblPr firstRow="1" firstCol="1" bandRow="1">
                <a:tableStyleId>{073A0DAA-6AF3-43AB-8588-CEC1D06C72B9}</a:tableStyleId>
              </a:tblPr>
              <a:tblGrid>
                <a:gridCol w="1295272">
                  <a:extLst>
                    <a:ext uri="{9D8B030D-6E8A-4147-A177-3AD203B41FA5}">
                      <a16:colId xmlns:a16="http://schemas.microsoft.com/office/drawing/2014/main" val="20000"/>
                    </a:ext>
                  </a:extLst>
                </a:gridCol>
                <a:gridCol w="1295272">
                  <a:extLst>
                    <a:ext uri="{9D8B030D-6E8A-4147-A177-3AD203B41FA5}">
                      <a16:colId xmlns:a16="http://schemas.microsoft.com/office/drawing/2014/main" val="20001"/>
                    </a:ext>
                  </a:extLst>
                </a:gridCol>
                <a:gridCol w="1296104">
                  <a:extLst>
                    <a:ext uri="{9D8B030D-6E8A-4147-A177-3AD203B41FA5}">
                      <a16:colId xmlns:a16="http://schemas.microsoft.com/office/drawing/2014/main" val="20002"/>
                    </a:ext>
                  </a:extLst>
                </a:gridCol>
                <a:gridCol w="1154031">
                  <a:extLst>
                    <a:ext uri="{9D8B030D-6E8A-4147-A177-3AD203B41FA5}">
                      <a16:colId xmlns:a16="http://schemas.microsoft.com/office/drawing/2014/main" val="20003"/>
                    </a:ext>
                  </a:extLst>
                </a:gridCol>
                <a:gridCol w="1296104">
                  <a:extLst>
                    <a:ext uri="{9D8B030D-6E8A-4147-A177-3AD203B41FA5}">
                      <a16:colId xmlns:a16="http://schemas.microsoft.com/office/drawing/2014/main" val="20004"/>
                    </a:ext>
                  </a:extLst>
                </a:gridCol>
                <a:gridCol w="1296104">
                  <a:extLst>
                    <a:ext uri="{9D8B030D-6E8A-4147-A177-3AD203B41FA5}">
                      <a16:colId xmlns:a16="http://schemas.microsoft.com/office/drawing/2014/main" val="20005"/>
                    </a:ext>
                  </a:extLst>
                </a:gridCol>
                <a:gridCol w="1296104">
                  <a:extLst>
                    <a:ext uri="{9D8B030D-6E8A-4147-A177-3AD203B41FA5}">
                      <a16:colId xmlns:a16="http://schemas.microsoft.com/office/drawing/2014/main" val="20006"/>
                    </a:ext>
                  </a:extLst>
                </a:gridCol>
              </a:tblGrid>
              <a:tr h="1394115">
                <a:tc>
                  <a:txBody>
                    <a:bodyPr/>
                    <a:lstStyle/>
                    <a:p>
                      <a:pPr marL="71755" marR="71755" algn="ctr">
                        <a:lnSpc>
                          <a:spcPct val="107000"/>
                        </a:lnSpc>
                        <a:spcAft>
                          <a:spcPts val="0"/>
                        </a:spcAft>
                      </a:pPr>
                      <a:r>
                        <a:rPr lang="cs-CZ" sz="2000" dirty="0">
                          <a:effectLst/>
                        </a:rPr>
                        <a:t>céva</a:t>
                      </a:r>
                      <a:endParaRPr lang="cs-CZ" sz="2000" dirty="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céva</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Průměr jedné cévy (cm)</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Tloušťka stěny (mm)</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Celkový průřez (cm</a:t>
                      </a:r>
                      <a:r>
                        <a:rPr lang="cs-CZ" sz="2000" baseline="30000">
                          <a:effectLst/>
                        </a:rPr>
                        <a:t>2</a:t>
                      </a:r>
                      <a:r>
                        <a:rPr lang="cs-CZ" sz="2000">
                          <a:effectLst/>
                        </a:rPr>
                        <a:t>)</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Procento objemu krve (%)</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Průměrná rychlost toku krve (cm/s)</a:t>
                      </a:r>
                      <a:endParaRPr lang="cs-CZ" sz="2000">
                        <a:effectLst/>
                        <a:latin typeface="Calibri"/>
                        <a:ea typeface="Calibri"/>
                        <a:cs typeface="Times New Roman"/>
                      </a:endParaRPr>
                    </a:p>
                  </a:txBody>
                  <a:tcPr marL="36195" marR="36195" marT="0" marB="0"/>
                </a:tc>
                <a:extLst>
                  <a:ext uri="{0D108BD9-81ED-4DB2-BD59-A6C34878D82A}">
                    <a16:rowId xmlns:a16="http://schemas.microsoft.com/office/drawing/2014/main" val="10000"/>
                  </a:ext>
                </a:extLst>
              </a:tr>
              <a:tr h="791495">
                <a:tc rowSpan="2">
                  <a:txBody>
                    <a:bodyPr/>
                    <a:lstStyle/>
                    <a:p>
                      <a:pPr marL="71755" marR="71755" algn="ctr">
                        <a:lnSpc>
                          <a:spcPct val="107000"/>
                        </a:lnSpc>
                        <a:spcAft>
                          <a:spcPts val="0"/>
                        </a:spcAft>
                      </a:pPr>
                      <a:r>
                        <a:rPr lang="cs-CZ" sz="2000">
                          <a:effectLst/>
                        </a:rPr>
                        <a:t>pružníková</a:t>
                      </a:r>
                      <a:endParaRPr lang="cs-CZ" sz="200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Aorta </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2,5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18</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1"/>
                  </a:ext>
                </a:extLst>
              </a:tr>
              <a:tr h="30501">
                <a:tc vMerge="1">
                  <a:txBody>
                    <a:bodyPr/>
                    <a:lstStyle/>
                    <a:p>
                      <a:endParaRPr lang="cs-CZ"/>
                    </a:p>
                  </a:txBody>
                  <a:tcPr/>
                </a:tc>
                <a:tc rowSpan="2">
                  <a:txBody>
                    <a:bodyPr/>
                    <a:lstStyle/>
                    <a:p>
                      <a:pPr>
                        <a:lnSpc>
                          <a:spcPct val="107000"/>
                        </a:lnSpc>
                        <a:spcAft>
                          <a:spcPts val="0"/>
                        </a:spcAft>
                      </a:pPr>
                      <a:r>
                        <a:rPr lang="cs-CZ" sz="2000">
                          <a:effectLst/>
                        </a:rPr>
                        <a:t>Velká arterie</a:t>
                      </a:r>
                      <a:endParaRPr lang="cs-CZ" sz="2000">
                        <a:effectLst/>
                        <a:latin typeface="Calibri"/>
                        <a:ea typeface="Calibri"/>
                        <a:cs typeface="Times New Roman"/>
                      </a:endParaRPr>
                    </a:p>
                  </a:txBody>
                  <a:tcPr marL="36195" marR="36195" marT="0" marB="0" anchor="ctr"/>
                </a:tc>
                <a:tc rowSpan="2">
                  <a:txBody>
                    <a:bodyPr/>
                    <a:lstStyle/>
                    <a:p>
                      <a:pPr>
                        <a:lnSpc>
                          <a:spcPct val="107000"/>
                        </a:lnSpc>
                        <a:spcAft>
                          <a:spcPts val="0"/>
                        </a:spcAft>
                      </a:pPr>
                      <a:r>
                        <a:rPr lang="cs-CZ" sz="2000">
                          <a:effectLst/>
                        </a:rPr>
                        <a:t>0,8</a:t>
                      </a:r>
                      <a:endParaRPr lang="cs-CZ" sz="2000">
                        <a:effectLst/>
                        <a:latin typeface="Calibri"/>
                        <a:ea typeface="Calibri"/>
                        <a:cs typeface="Times New Roman"/>
                      </a:endParaRPr>
                    </a:p>
                  </a:txBody>
                  <a:tcPr marL="36195" marR="36195" marT="0" marB="0" anchor="ctr"/>
                </a:tc>
                <a:tc rowSpan="5">
                  <a:txBody>
                    <a:bodyPr/>
                    <a:lstStyle/>
                    <a:p>
                      <a:pPr>
                        <a:lnSpc>
                          <a:spcPct val="107000"/>
                        </a:lnSpc>
                        <a:spcAft>
                          <a:spcPts val="0"/>
                        </a:spcAft>
                      </a:pPr>
                      <a:r>
                        <a:rPr lang="cs-CZ" sz="2000">
                          <a:effectLst/>
                        </a:rPr>
                        <a:t>1-0,02</a:t>
                      </a:r>
                      <a:endParaRPr lang="cs-CZ" sz="2000">
                        <a:effectLst/>
                        <a:latin typeface="Calibri"/>
                        <a:ea typeface="Calibri"/>
                        <a:cs typeface="Times New Roman"/>
                      </a:endParaRPr>
                    </a:p>
                  </a:txBody>
                  <a:tcPr marL="36195" marR="36195" marT="0" marB="0" anchor="ctr"/>
                </a:tc>
                <a:tc rowSpan="4">
                  <a:txBody>
                    <a:bodyPr/>
                    <a:lstStyle/>
                    <a:p>
                      <a:pPr>
                        <a:lnSpc>
                          <a:spcPct val="107000"/>
                        </a:lnSpc>
                        <a:spcAft>
                          <a:spcPts val="0"/>
                        </a:spcAft>
                      </a:pPr>
                      <a:r>
                        <a:rPr lang="cs-CZ" sz="2000">
                          <a:effectLst/>
                        </a:rPr>
                        <a:t>20</a:t>
                      </a:r>
                      <a:endParaRPr lang="cs-CZ" sz="2000">
                        <a:effectLst/>
                        <a:latin typeface="Calibri"/>
                        <a:ea typeface="Calibri"/>
                        <a:cs typeface="Times New Roman"/>
                      </a:endParaRPr>
                    </a:p>
                  </a:txBody>
                  <a:tcPr marL="36195" marR="36195" marT="0" marB="0" anchor="ctr"/>
                </a:tc>
                <a:tc rowSpan="5">
                  <a:txBody>
                    <a:bodyPr/>
                    <a:lstStyle/>
                    <a:p>
                      <a:pPr>
                        <a:lnSpc>
                          <a:spcPct val="107000"/>
                        </a:lnSpc>
                        <a:spcAft>
                          <a:spcPts val="0"/>
                        </a:spcAft>
                      </a:pPr>
                      <a:r>
                        <a:rPr lang="cs-CZ" sz="2000">
                          <a:effectLst/>
                        </a:rPr>
                        <a:t>8</a:t>
                      </a:r>
                      <a:endParaRPr lang="cs-CZ" sz="2000">
                        <a:effectLst/>
                        <a:latin typeface="Calibri"/>
                        <a:ea typeface="Calibri"/>
                        <a:cs typeface="Times New Roman"/>
                      </a:endParaRPr>
                    </a:p>
                  </a:txBody>
                  <a:tcPr marL="36195" marR="36195" marT="0" marB="0" anchor="ctr"/>
                </a:tc>
                <a:tc rowSpan="2">
                  <a:txBody>
                    <a:bodyPr/>
                    <a:lstStyle/>
                    <a:p>
                      <a:pPr>
                        <a:lnSpc>
                          <a:spcPct val="107000"/>
                        </a:lnSpc>
                        <a:spcAft>
                          <a:spcPts val="0"/>
                        </a:spcAft>
                      </a:pPr>
                      <a:r>
                        <a:rPr lang="cs-CZ" sz="2000">
                          <a:effectLst/>
                        </a:rPr>
                        <a:t>5</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2"/>
                  </a:ext>
                </a:extLst>
              </a:tr>
              <a:tr h="658741">
                <a:tc rowSpan="2">
                  <a:txBody>
                    <a:bodyPr/>
                    <a:lstStyle/>
                    <a:p>
                      <a:pPr marL="71755" marR="71755" algn="ctr">
                        <a:lnSpc>
                          <a:spcPct val="107000"/>
                        </a:lnSpc>
                        <a:spcAft>
                          <a:spcPts val="0"/>
                        </a:spcAft>
                      </a:pPr>
                      <a:r>
                        <a:rPr lang="cs-CZ" sz="2000">
                          <a:effectLst/>
                        </a:rPr>
                        <a:t> </a:t>
                      </a:r>
                      <a:endParaRPr lang="cs-CZ" sz="2000">
                        <a:effectLst/>
                        <a:latin typeface="Calibri"/>
                        <a:ea typeface="Calibri"/>
                        <a:cs typeface="Times New Roman"/>
                      </a:endParaRPr>
                    </a:p>
                  </a:txBody>
                  <a:tcPr marL="36195" marR="36195" marT="0" marB="0" vert="vert270" anchor="ct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3"/>
                  </a:ext>
                </a:extLst>
              </a:tr>
              <a:tr h="30501">
                <a:tc vMerge="1">
                  <a:txBody>
                    <a:bodyPr/>
                    <a:lstStyle/>
                    <a:p>
                      <a:endParaRPr lang="cs-CZ"/>
                    </a:p>
                  </a:txBody>
                  <a:tcPr/>
                </a:tc>
                <a:tc rowSpan="2">
                  <a:txBody>
                    <a:bodyPr/>
                    <a:lstStyle/>
                    <a:p>
                      <a:pPr>
                        <a:lnSpc>
                          <a:spcPct val="107000"/>
                        </a:lnSpc>
                        <a:spcAft>
                          <a:spcPts val="0"/>
                        </a:spcAft>
                      </a:pPr>
                      <a:r>
                        <a:rPr lang="cs-CZ" sz="2000">
                          <a:effectLst/>
                        </a:rPr>
                        <a:t>Střední arterie</a:t>
                      </a:r>
                      <a:endParaRPr lang="cs-CZ" sz="2000">
                        <a:effectLst/>
                        <a:latin typeface="Calibri"/>
                        <a:ea typeface="Calibri"/>
                        <a:cs typeface="Times New Roman"/>
                      </a:endParaRPr>
                    </a:p>
                  </a:txBody>
                  <a:tcPr marL="36195" marR="36195" marT="0" marB="0" anchor="ctr"/>
                </a:tc>
                <a:tc rowSpan="3">
                  <a:txBody>
                    <a:bodyPr/>
                    <a:lstStyle/>
                    <a:p>
                      <a:pPr>
                        <a:lnSpc>
                          <a:spcPct val="107000"/>
                        </a:lnSpc>
                        <a:spcAft>
                          <a:spcPts val="0"/>
                        </a:spcAft>
                      </a:pPr>
                      <a:r>
                        <a:rPr lang="cs-CZ" sz="2000">
                          <a:effectLst/>
                        </a:rPr>
                        <a:t>0,3 - 0,006</a:t>
                      </a:r>
                      <a:endParaRPr lang="cs-CZ" sz="2000">
                        <a:effectLst/>
                        <a:latin typeface="Calibri"/>
                        <a:ea typeface="Calibri"/>
                        <a:cs typeface="Times New Roman"/>
                      </a:endParaRPr>
                    </a:p>
                  </a:txBody>
                  <a:tcPr marL="36195" marR="36195" marT="0" marB="0" anchor="ctr"/>
                </a:tc>
                <a:tc vMerge="1">
                  <a:txBody>
                    <a:bodyPr/>
                    <a:lstStyle/>
                    <a:p>
                      <a:endParaRPr lang="cs-CZ"/>
                    </a:p>
                  </a:txBody>
                  <a:tcPr/>
                </a:tc>
                <a:tc vMerge="1">
                  <a:txBody>
                    <a:bodyPr/>
                    <a:lstStyle/>
                    <a:p>
                      <a:endParaRPr lang="cs-CZ"/>
                    </a:p>
                  </a:txBody>
                  <a:tcPr/>
                </a:tc>
                <a:tc vMerge="1">
                  <a:txBody>
                    <a:bodyPr/>
                    <a:lstStyle/>
                    <a:p>
                      <a:endParaRPr lang="cs-CZ"/>
                    </a:p>
                  </a:txBody>
                  <a:tcPr/>
                </a:tc>
                <a:tc rowSpan="3">
                  <a:txBody>
                    <a:bodyPr/>
                    <a:lstStyle/>
                    <a:p>
                      <a:pPr>
                        <a:lnSpc>
                          <a:spcPct val="107000"/>
                        </a:lnSpc>
                        <a:spcAft>
                          <a:spcPts val="0"/>
                        </a:spcAft>
                      </a:pPr>
                      <a:r>
                        <a:rPr lang="cs-CZ" sz="2000">
                          <a:effectLst/>
                        </a:rPr>
                        <a:t>5 - 1,5</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4"/>
                  </a:ext>
                </a:extLst>
              </a:tr>
              <a:tr h="658741">
                <a:tc rowSpan="3">
                  <a:txBody>
                    <a:bodyPr/>
                    <a:lstStyle/>
                    <a:p>
                      <a:pPr marL="71755" marR="71755" algn="ctr">
                        <a:lnSpc>
                          <a:spcPct val="107000"/>
                        </a:lnSpc>
                        <a:spcAft>
                          <a:spcPts val="0"/>
                        </a:spcAft>
                      </a:pPr>
                      <a:r>
                        <a:rPr lang="cs-CZ" sz="2000" dirty="0">
                          <a:effectLst/>
                        </a:rPr>
                        <a:t>odporová</a:t>
                      </a:r>
                      <a:endParaRPr lang="cs-CZ" sz="2000" dirty="0">
                        <a:effectLst/>
                        <a:latin typeface="Calibri"/>
                        <a:ea typeface="Calibri"/>
                        <a:cs typeface="Times New Roman"/>
                      </a:endParaRPr>
                    </a:p>
                  </a:txBody>
                  <a:tcPr marL="36195" marR="36195" marT="0" marB="0" vert="vert270" anchor="ct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5"/>
                  </a:ext>
                </a:extLst>
              </a:tr>
              <a:tr h="689242">
                <a:tc vMerge="1">
                  <a:txBody>
                    <a:bodyPr/>
                    <a:lstStyle/>
                    <a:p>
                      <a:endParaRPr lang="cs-CZ"/>
                    </a:p>
                  </a:txBody>
                  <a:tcPr/>
                </a:tc>
                <a:tc>
                  <a:txBody>
                    <a:bodyPr/>
                    <a:lstStyle/>
                    <a:p>
                      <a:pPr>
                        <a:lnSpc>
                          <a:spcPct val="107000"/>
                        </a:lnSpc>
                        <a:spcAft>
                          <a:spcPts val="0"/>
                        </a:spcAft>
                      </a:pPr>
                      <a:r>
                        <a:rPr lang="cs-CZ" sz="2000" dirty="0">
                          <a:effectLst/>
                        </a:rPr>
                        <a:t>Malá arterie</a:t>
                      </a:r>
                      <a:endParaRPr lang="cs-CZ" sz="2000" dirty="0">
                        <a:effectLst/>
                        <a:latin typeface="Calibri"/>
                        <a:ea typeface="Calibri"/>
                        <a:cs typeface="Times New Roman"/>
                      </a:endParaRPr>
                    </a:p>
                  </a:txBody>
                  <a:tcPr marL="36195" marR="36195" marT="0" marB="0" anchor="ctr"/>
                </a:tc>
                <a:tc vMerge="1">
                  <a:txBody>
                    <a:bodyPr/>
                    <a:lstStyle/>
                    <a:p>
                      <a:endParaRPr lang="cs-CZ"/>
                    </a:p>
                  </a:txBody>
                  <a:tcPr/>
                </a:tc>
                <a:tc vMerge="1">
                  <a:txBody>
                    <a:bodyPr/>
                    <a:lstStyle/>
                    <a:p>
                      <a:endParaRPr lang="cs-CZ"/>
                    </a:p>
                  </a:txBody>
                  <a:tcPr/>
                </a:tc>
                <a:tc>
                  <a:txBody>
                    <a:bodyPr/>
                    <a:lstStyle/>
                    <a:p>
                      <a:pPr>
                        <a:lnSpc>
                          <a:spcPct val="107000"/>
                        </a:lnSpc>
                        <a:spcAft>
                          <a:spcPts val="0"/>
                        </a:spcAft>
                      </a:pPr>
                      <a:r>
                        <a:rPr lang="cs-CZ" sz="2000">
                          <a:effectLst/>
                        </a:rPr>
                        <a:t>50</a:t>
                      </a:r>
                      <a:endParaRPr lang="cs-CZ" sz="2000">
                        <a:effectLst/>
                        <a:latin typeface="Calibri"/>
                        <a:ea typeface="Calibri"/>
                        <a:cs typeface="Times New Roman"/>
                      </a:endParaRPr>
                    </a:p>
                  </a:txBody>
                  <a:tcPr marL="36195" marR="36195" marT="0" marB="0" anchor="ct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6"/>
                  </a:ext>
                </a:extLst>
              </a:tr>
              <a:tr h="336805">
                <a:tc vMerge="1">
                  <a:txBody>
                    <a:bodyPr/>
                    <a:lstStyle/>
                    <a:p>
                      <a:endParaRPr lang="cs-CZ"/>
                    </a:p>
                  </a:txBody>
                  <a:tcPr/>
                </a:tc>
                <a:tc>
                  <a:txBody>
                    <a:bodyPr/>
                    <a:lstStyle/>
                    <a:p>
                      <a:pPr>
                        <a:lnSpc>
                          <a:spcPct val="107000"/>
                        </a:lnSpc>
                        <a:spcAft>
                          <a:spcPts val="0"/>
                        </a:spcAft>
                      </a:pPr>
                      <a:r>
                        <a:rPr lang="cs-CZ" sz="2000">
                          <a:effectLst/>
                        </a:rPr>
                        <a:t>Arteriola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0,003</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400</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1,5</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7"/>
                  </a:ext>
                </a:extLst>
              </a:tr>
              <a:tr h="523851">
                <a:tc>
                  <a:txBody>
                    <a:bodyPr/>
                    <a:lstStyle/>
                    <a:p>
                      <a:pPr marL="71755" marR="71755" algn="ctr">
                        <a:lnSpc>
                          <a:spcPct val="107000"/>
                        </a:lnSpc>
                        <a:spcAft>
                          <a:spcPts val="0"/>
                        </a:spcAft>
                      </a:pPr>
                      <a:r>
                        <a:rPr lang="cs-CZ" sz="2000">
                          <a:effectLst/>
                        </a:rPr>
                        <a:t> </a:t>
                      </a:r>
                      <a:endParaRPr lang="cs-CZ" sz="200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Kapilára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0,0005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0,001</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4500</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0,02 – 0,1</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8"/>
                  </a:ext>
                </a:extLst>
              </a:tr>
              <a:tr h="336805">
                <a:tc rowSpan="3">
                  <a:txBody>
                    <a:bodyPr/>
                    <a:lstStyle/>
                    <a:p>
                      <a:pPr marL="71755" marR="71755" algn="ctr">
                        <a:lnSpc>
                          <a:spcPct val="107000"/>
                        </a:lnSpc>
                        <a:spcAft>
                          <a:spcPts val="0"/>
                        </a:spcAft>
                      </a:pPr>
                      <a:r>
                        <a:rPr lang="cs-CZ" sz="2000" dirty="0">
                          <a:effectLst/>
                        </a:rPr>
                        <a:t>kapacitní</a:t>
                      </a:r>
                      <a:endParaRPr lang="cs-CZ" sz="2000" dirty="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Venula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4000</a:t>
                      </a:r>
                      <a:endParaRPr lang="cs-CZ" sz="2000">
                        <a:effectLst/>
                        <a:latin typeface="Calibri"/>
                        <a:ea typeface="Calibri"/>
                        <a:cs typeface="Times New Roman"/>
                      </a:endParaRPr>
                    </a:p>
                  </a:txBody>
                  <a:tcPr marL="36195" marR="36195" marT="0" marB="0" anchor="ctr"/>
                </a:tc>
                <a:tc rowSpan="3">
                  <a:txBody>
                    <a:bodyPr/>
                    <a:lstStyle/>
                    <a:p>
                      <a:pPr>
                        <a:lnSpc>
                          <a:spcPct val="107000"/>
                        </a:lnSpc>
                        <a:spcAft>
                          <a:spcPts val="0"/>
                        </a:spcAft>
                      </a:pPr>
                      <a:r>
                        <a:rPr lang="cs-CZ" sz="2000">
                          <a:effectLst/>
                        </a:rPr>
                        <a:t>54</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9"/>
                  </a:ext>
                </a:extLst>
              </a:tr>
              <a:tr h="336805">
                <a:tc vMerge="1">
                  <a:txBody>
                    <a:bodyPr/>
                    <a:lstStyle/>
                    <a:p>
                      <a:endParaRPr lang="cs-CZ"/>
                    </a:p>
                  </a:txBody>
                  <a:tcPr/>
                </a:tc>
                <a:tc>
                  <a:txBody>
                    <a:bodyPr/>
                    <a:lstStyle/>
                    <a:p>
                      <a:pPr>
                        <a:lnSpc>
                          <a:spcPct val="107000"/>
                        </a:lnSpc>
                        <a:spcAft>
                          <a:spcPts val="0"/>
                        </a:spcAft>
                      </a:pPr>
                      <a:r>
                        <a:rPr lang="cs-CZ" sz="2000">
                          <a:effectLst/>
                        </a:rPr>
                        <a:t>Véna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40</a:t>
                      </a:r>
                      <a:endParaRPr lang="cs-CZ" sz="2000">
                        <a:effectLst/>
                        <a:latin typeface="Calibri"/>
                        <a:ea typeface="Calibri"/>
                        <a:cs typeface="Times New Roman"/>
                      </a:endParaRPr>
                    </a:p>
                  </a:txBody>
                  <a:tcPr marL="36195" marR="36195" marT="0" marB="0" anchor="ctr"/>
                </a:tc>
                <a:tc vMerge="1">
                  <a:txBody>
                    <a:bodyPr/>
                    <a:lstStyle/>
                    <a:p>
                      <a:endParaRPr lang="cs-CZ"/>
                    </a:p>
                  </a:txBody>
                  <a:tcPr/>
                </a:tc>
                <a:tc>
                  <a:txBody>
                    <a:bodyPr/>
                    <a:lstStyle/>
                    <a:p>
                      <a:pPr>
                        <a:lnSpc>
                          <a:spcPct val="107000"/>
                        </a:lnSpc>
                        <a:spcAft>
                          <a:spcPts val="0"/>
                        </a:spcAft>
                      </a:pPr>
                      <a:r>
                        <a:rPr lang="cs-CZ" sz="2000">
                          <a:effectLst/>
                        </a:rPr>
                        <a:t>1 - 6</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10"/>
                  </a:ext>
                </a:extLst>
              </a:tr>
              <a:tr h="689242">
                <a:tc vMerge="1">
                  <a:txBody>
                    <a:bodyPr/>
                    <a:lstStyle/>
                    <a:p>
                      <a:endParaRPr lang="cs-CZ"/>
                    </a:p>
                  </a:txBody>
                  <a:tcPr/>
                </a:tc>
                <a:tc>
                  <a:txBody>
                    <a:bodyPr/>
                    <a:lstStyle/>
                    <a:p>
                      <a:pPr>
                        <a:lnSpc>
                          <a:spcPct val="107000"/>
                        </a:lnSpc>
                        <a:spcAft>
                          <a:spcPts val="0"/>
                        </a:spcAft>
                      </a:pPr>
                      <a:r>
                        <a:rPr lang="cs-CZ" sz="2000">
                          <a:effectLst/>
                        </a:rPr>
                        <a:t>Vena cava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3</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18</a:t>
                      </a:r>
                      <a:endParaRPr lang="cs-CZ" sz="2000">
                        <a:effectLst/>
                        <a:latin typeface="Calibri"/>
                        <a:ea typeface="Calibri"/>
                        <a:cs typeface="Times New Roman"/>
                      </a:endParaRPr>
                    </a:p>
                  </a:txBody>
                  <a:tcPr marL="36195" marR="36195" marT="0" marB="0" anchor="ctr"/>
                </a:tc>
                <a:tc vMerge="1">
                  <a:txBody>
                    <a:bodyPr/>
                    <a:lstStyle/>
                    <a:p>
                      <a:endParaRPr lang="cs-CZ"/>
                    </a:p>
                  </a:txBody>
                  <a:tcPr/>
                </a:tc>
                <a:tc>
                  <a:txBody>
                    <a:bodyPr/>
                    <a:lstStyle/>
                    <a:p>
                      <a:pPr>
                        <a:lnSpc>
                          <a:spcPct val="107000"/>
                        </a:lnSpc>
                        <a:spcAft>
                          <a:spcPts val="0"/>
                        </a:spcAft>
                      </a:pPr>
                      <a:r>
                        <a:rPr lang="cs-CZ" sz="2000" dirty="0">
                          <a:effectLst/>
                        </a:rPr>
                        <a:t>6</a:t>
                      </a:r>
                      <a:endParaRPr lang="cs-CZ" sz="2000" dirty="0">
                        <a:effectLst/>
                        <a:latin typeface="Calibri"/>
                        <a:ea typeface="Calibri"/>
                        <a:cs typeface="Times New Roman"/>
                      </a:endParaRPr>
                    </a:p>
                  </a:txBody>
                  <a:tcPr marL="36195" marR="36195"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082391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20588" y="385499"/>
            <a:ext cx="4104456" cy="954107"/>
          </a:xfrm>
          <a:prstGeom prst="rect">
            <a:avLst/>
          </a:prstGeom>
          <a:noFill/>
        </p:spPr>
        <p:txBody>
          <a:bodyPr wrap="square" rtlCol="0">
            <a:spAutoFit/>
          </a:bodyPr>
          <a:lstStyle/>
          <a:p>
            <a:r>
              <a:rPr lang="cs-CZ" sz="2800" dirty="0"/>
              <a:t>Opravdu musím umět na zkoušku krevní tlaky?</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88" y="1484784"/>
            <a:ext cx="4295428" cy="3265106"/>
          </a:xfrm>
          <a:prstGeom prst="rect">
            <a:avLst/>
          </a:prstGeom>
        </p:spPr>
      </p:pic>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8197" y="3903372"/>
            <a:ext cx="4088856" cy="2725904"/>
          </a:xfrm>
          <a:prstGeom prst="rect">
            <a:avLst/>
          </a:prstGeom>
        </p:spPr>
      </p:pic>
      <p:sp>
        <p:nvSpPr>
          <p:cNvPr id="10" name="TextovéPole 9"/>
          <p:cNvSpPr txBox="1"/>
          <p:nvPr/>
        </p:nvSpPr>
        <p:spPr>
          <a:xfrm>
            <a:off x="8172400" y="6209017"/>
            <a:ext cx="837444" cy="369332"/>
          </a:xfrm>
          <a:prstGeom prst="rect">
            <a:avLst/>
          </a:prstGeom>
          <a:solidFill>
            <a:schemeClr val="bg1"/>
          </a:solidFill>
        </p:spPr>
        <p:txBody>
          <a:bodyPr wrap="square" rtlCol="0">
            <a:spAutoFit/>
          </a:bodyPr>
          <a:lstStyle/>
          <a:p>
            <a:r>
              <a:rPr lang="cs-CZ" b="1" dirty="0"/>
              <a:t>ANO</a:t>
            </a:r>
          </a:p>
        </p:txBody>
      </p:sp>
    </p:spTree>
    <p:extLst>
      <p:ext uri="{BB962C8B-B14F-4D97-AF65-F5344CB8AC3E}">
        <p14:creationId xmlns:p14="http://schemas.microsoft.com/office/powerpoint/2010/main" val="1169691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p:cNvGrpSpPr>
            <a:grpSpLocks noChangeAspect="1"/>
          </p:cNvGrpSpPr>
          <p:nvPr/>
        </p:nvGrpSpPr>
        <p:grpSpPr>
          <a:xfrm>
            <a:off x="576796" y="3924794"/>
            <a:ext cx="8459700" cy="2744566"/>
            <a:chOff x="570209" y="3270801"/>
            <a:chExt cx="8034238" cy="3386684"/>
          </a:xfrm>
        </p:grpSpPr>
        <p:sp>
          <p:nvSpPr>
            <p:cNvPr id="7" name="Ovál 6"/>
            <p:cNvSpPr>
              <a:spLocks noChangeAspect="1"/>
            </p:cNvSpPr>
            <p:nvPr/>
          </p:nvSpPr>
          <p:spPr>
            <a:xfrm>
              <a:off x="3261560" y="3736993"/>
              <a:ext cx="2719523" cy="8337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p:cNvSpPr>
              <a:spLocks noChangeAspect="1"/>
            </p:cNvSpPr>
            <p:nvPr/>
          </p:nvSpPr>
          <p:spPr>
            <a:xfrm>
              <a:off x="3258974" y="5839373"/>
              <a:ext cx="2722109" cy="81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Přímá spojnice 8"/>
            <p:cNvCxnSpPr>
              <a:cxnSpLocks noChangeAspect="1"/>
            </p:cNvCxnSpPr>
            <p:nvPr/>
          </p:nvCxnSpPr>
          <p:spPr>
            <a:xfrm>
              <a:off x="718148" y="4139947"/>
              <a:ext cx="25434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a:cxnSpLocks noChangeAspect="1"/>
            </p:cNvCxnSpPr>
            <p:nvPr/>
          </p:nvCxnSpPr>
          <p:spPr>
            <a:xfrm>
              <a:off x="5981083" y="4187587"/>
              <a:ext cx="23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a:cxnSpLocks noChangeAspect="1"/>
            </p:cNvCxnSpPr>
            <p:nvPr/>
          </p:nvCxnSpPr>
          <p:spPr>
            <a:xfrm>
              <a:off x="701641" y="6180526"/>
              <a:ext cx="26247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a:cxnSpLocks noChangeAspect="1"/>
            </p:cNvCxnSpPr>
            <p:nvPr/>
          </p:nvCxnSpPr>
          <p:spPr>
            <a:xfrm>
              <a:off x="5973969" y="6229632"/>
              <a:ext cx="23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Volný tvar 12"/>
            <p:cNvSpPr>
              <a:spLocks noChangeAspect="1"/>
            </p:cNvSpPr>
            <p:nvPr/>
          </p:nvSpPr>
          <p:spPr>
            <a:xfrm>
              <a:off x="701641" y="4754469"/>
              <a:ext cx="7172999" cy="323619"/>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 name="connsiteX0" fmla="*/ 0 w 1497400"/>
                <a:gd name="connsiteY0" fmla="*/ 1364 h 67378"/>
                <a:gd name="connsiteX1" fmla="*/ 338452 w 1497400"/>
                <a:gd name="connsiteY1" fmla="*/ 11686 h 67378"/>
                <a:gd name="connsiteX2" fmla="*/ 668061 w 1497400"/>
                <a:gd name="connsiteY2" fmla="*/ 64561 h 67378"/>
                <a:gd name="connsiteX3" fmla="*/ 1103996 w 1497400"/>
                <a:gd name="connsiteY3" fmla="*/ 57950 h 67378"/>
                <a:gd name="connsiteX4" fmla="*/ 1348543 w 1497400"/>
                <a:gd name="connsiteY4" fmla="*/ 39277 h 67378"/>
                <a:gd name="connsiteX5" fmla="*/ 1497400 w 1497400"/>
                <a:gd name="connsiteY5" fmla="*/ 11686 h 67378"/>
                <a:gd name="connsiteX0" fmla="*/ 0 w 1497400"/>
                <a:gd name="connsiteY0" fmla="*/ 2445 h 68767"/>
                <a:gd name="connsiteX1" fmla="*/ 379123 w 1497400"/>
                <a:gd name="connsiteY1" fmla="*/ 8466 h 68767"/>
                <a:gd name="connsiteX2" fmla="*/ 668061 w 1497400"/>
                <a:gd name="connsiteY2" fmla="*/ 65642 h 68767"/>
                <a:gd name="connsiteX3" fmla="*/ 1103996 w 1497400"/>
                <a:gd name="connsiteY3" fmla="*/ 59031 h 68767"/>
                <a:gd name="connsiteX4" fmla="*/ 1348543 w 1497400"/>
                <a:gd name="connsiteY4" fmla="*/ 40358 h 68767"/>
                <a:gd name="connsiteX5" fmla="*/ 1497400 w 1497400"/>
                <a:gd name="connsiteY5" fmla="*/ 12767 h 68767"/>
                <a:gd name="connsiteX0" fmla="*/ 0 w 1497400"/>
                <a:gd name="connsiteY0" fmla="*/ 1523 h 58119"/>
                <a:gd name="connsiteX1" fmla="*/ 379123 w 1497400"/>
                <a:gd name="connsiteY1" fmla="*/ 7544 h 58119"/>
                <a:gd name="connsiteX2" fmla="*/ 701659 w 1497400"/>
                <a:gd name="connsiteY2" fmla="*/ 41494 h 58119"/>
                <a:gd name="connsiteX3" fmla="*/ 1103996 w 1497400"/>
                <a:gd name="connsiteY3" fmla="*/ 58109 h 58119"/>
                <a:gd name="connsiteX4" fmla="*/ 1348543 w 1497400"/>
                <a:gd name="connsiteY4" fmla="*/ 39436 h 58119"/>
                <a:gd name="connsiteX5" fmla="*/ 1497400 w 1497400"/>
                <a:gd name="connsiteY5" fmla="*/ 11845 h 58119"/>
                <a:gd name="connsiteX0" fmla="*/ 0 w 1497400"/>
                <a:gd name="connsiteY0" fmla="*/ 1523 h 45348"/>
                <a:gd name="connsiteX1" fmla="*/ 379123 w 1497400"/>
                <a:gd name="connsiteY1" fmla="*/ 7544 h 45348"/>
                <a:gd name="connsiteX2" fmla="*/ 701659 w 1497400"/>
                <a:gd name="connsiteY2" fmla="*/ 41494 h 45348"/>
                <a:gd name="connsiteX3" fmla="*/ 1109301 w 1497400"/>
                <a:gd name="connsiteY3" fmla="*/ 44346 h 45348"/>
                <a:gd name="connsiteX4" fmla="*/ 1348543 w 1497400"/>
                <a:gd name="connsiteY4" fmla="*/ 39436 h 45348"/>
                <a:gd name="connsiteX5" fmla="*/ 1497400 w 1497400"/>
                <a:gd name="connsiteY5" fmla="*/ 11845 h 45348"/>
                <a:gd name="connsiteX0" fmla="*/ 0 w 1497400"/>
                <a:gd name="connsiteY0" fmla="*/ 1523 h 46382"/>
                <a:gd name="connsiteX1" fmla="*/ 379123 w 1497400"/>
                <a:gd name="connsiteY1" fmla="*/ 7544 h 46382"/>
                <a:gd name="connsiteX2" fmla="*/ 701659 w 1497400"/>
                <a:gd name="connsiteY2" fmla="*/ 41494 h 46382"/>
                <a:gd name="connsiteX3" fmla="*/ 1109301 w 1497400"/>
                <a:gd name="connsiteY3" fmla="*/ 44346 h 46382"/>
                <a:gd name="connsiteX4" fmla="*/ 1346775 w 1497400"/>
                <a:gd name="connsiteY4" fmla="*/ 23952 h 46382"/>
                <a:gd name="connsiteX5" fmla="*/ 1497400 w 1497400"/>
                <a:gd name="connsiteY5" fmla="*/ 11845 h 46382"/>
                <a:gd name="connsiteX0" fmla="*/ 0 w 1858135"/>
                <a:gd name="connsiteY0" fmla="*/ 1721 h 46580"/>
                <a:gd name="connsiteX1" fmla="*/ 379123 w 1858135"/>
                <a:gd name="connsiteY1" fmla="*/ 7742 h 46580"/>
                <a:gd name="connsiteX2" fmla="*/ 701659 w 1858135"/>
                <a:gd name="connsiteY2" fmla="*/ 41692 h 46580"/>
                <a:gd name="connsiteX3" fmla="*/ 1109301 w 1858135"/>
                <a:gd name="connsiteY3" fmla="*/ 44544 h 46580"/>
                <a:gd name="connsiteX4" fmla="*/ 1346775 w 1858135"/>
                <a:gd name="connsiteY4" fmla="*/ 24150 h 46580"/>
                <a:gd name="connsiteX5" fmla="*/ 1858135 w 1858135"/>
                <a:gd name="connsiteY5" fmla="*/ 0 h 46580"/>
                <a:gd name="connsiteX0" fmla="*/ 0 w 1858135"/>
                <a:gd name="connsiteY0" fmla="*/ 1721 h 47498"/>
                <a:gd name="connsiteX1" fmla="*/ 379123 w 1858135"/>
                <a:gd name="connsiteY1" fmla="*/ 7742 h 47498"/>
                <a:gd name="connsiteX2" fmla="*/ 701659 w 1858135"/>
                <a:gd name="connsiteY2" fmla="*/ 41692 h 47498"/>
                <a:gd name="connsiteX3" fmla="*/ 1109301 w 1858135"/>
                <a:gd name="connsiteY3" fmla="*/ 44544 h 47498"/>
                <a:gd name="connsiteX4" fmla="*/ 1419276 w 1858135"/>
                <a:gd name="connsiteY4" fmla="*/ 11247 h 47498"/>
                <a:gd name="connsiteX5" fmla="*/ 1858135 w 1858135"/>
                <a:gd name="connsiteY5" fmla="*/ 0 h 47498"/>
                <a:gd name="connsiteX0" fmla="*/ 0 w 1858135"/>
                <a:gd name="connsiteY0" fmla="*/ 3599 h 49376"/>
                <a:gd name="connsiteX1" fmla="*/ 175288 w 1858135"/>
                <a:gd name="connsiteY1" fmla="*/ 160 h 49376"/>
                <a:gd name="connsiteX2" fmla="*/ 379123 w 1858135"/>
                <a:gd name="connsiteY2" fmla="*/ 9620 h 49376"/>
                <a:gd name="connsiteX3" fmla="*/ 701659 w 1858135"/>
                <a:gd name="connsiteY3" fmla="*/ 43570 h 49376"/>
                <a:gd name="connsiteX4" fmla="*/ 1109301 w 1858135"/>
                <a:gd name="connsiteY4" fmla="*/ 46422 h 49376"/>
                <a:gd name="connsiteX5" fmla="*/ 1419276 w 1858135"/>
                <a:gd name="connsiteY5" fmla="*/ 13125 h 49376"/>
                <a:gd name="connsiteX6" fmla="*/ 1858135 w 1858135"/>
                <a:gd name="connsiteY6" fmla="*/ 1878 h 49376"/>
                <a:gd name="connsiteX0" fmla="*/ 0 w 1858135"/>
                <a:gd name="connsiteY0" fmla="*/ 1721 h 47498"/>
                <a:gd name="connsiteX1" fmla="*/ 177290 w 1858135"/>
                <a:gd name="connsiteY1" fmla="*/ 2177 h 47498"/>
                <a:gd name="connsiteX2" fmla="*/ 379123 w 1858135"/>
                <a:gd name="connsiteY2" fmla="*/ 7742 h 47498"/>
                <a:gd name="connsiteX3" fmla="*/ 701659 w 1858135"/>
                <a:gd name="connsiteY3" fmla="*/ 41692 h 47498"/>
                <a:gd name="connsiteX4" fmla="*/ 1109301 w 1858135"/>
                <a:gd name="connsiteY4" fmla="*/ 44544 h 47498"/>
                <a:gd name="connsiteX5" fmla="*/ 1419276 w 1858135"/>
                <a:gd name="connsiteY5" fmla="*/ 11247 h 47498"/>
                <a:gd name="connsiteX6" fmla="*/ 1858135 w 1858135"/>
                <a:gd name="connsiteY6" fmla="*/ 0 h 47498"/>
                <a:gd name="connsiteX0" fmla="*/ 0 w 1858135"/>
                <a:gd name="connsiteY0" fmla="*/ 3599 h 49376"/>
                <a:gd name="connsiteX1" fmla="*/ 169283 w 1858135"/>
                <a:gd name="connsiteY1" fmla="*/ 160 h 49376"/>
                <a:gd name="connsiteX2" fmla="*/ 379123 w 1858135"/>
                <a:gd name="connsiteY2" fmla="*/ 9620 h 49376"/>
                <a:gd name="connsiteX3" fmla="*/ 701659 w 1858135"/>
                <a:gd name="connsiteY3" fmla="*/ 43570 h 49376"/>
                <a:gd name="connsiteX4" fmla="*/ 1109301 w 1858135"/>
                <a:gd name="connsiteY4" fmla="*/ 46422 h 49376"/>
                <a:gd name="connsiteX5" fmla="*/ 1419276 w 1858135"/>
                <a:gd name="connsiteY5" fmla="*/ 13125 h 49376"/>
                <a:gd name="connsiteX6" fmla="*/ 1858135 w 1858135"/>
                <a:gd name="connsiteY6" fmla="*/ 1878 h 49376"/>
                <a:gd name="connsiteX0" fmla="*/ 0 w 2208420"/>
                <a:gd name="connsiteY0" fmla="*/ 926 h 49624"/>
                <a:gd name="connsiteX1" fmla="*/ 519568 w 2208420"/>
                <a:gd name="connsiteY1" fmla="*/ 408 h 49624"/>
                <a:gd name="connsiteX2" fmla="*/ 729408 w 2208420"/>
                <a:gd name="connsiteY2" fmla="*/ 9868 h 49624"/>
                <a:gd name="connsiteX3" fmla="*/ 1051944 w 2208420"/>
                <a:gd name="connsiteY3" fmla="*/ 43818 h 49624"/>
                <a:gd name="connsiteX4" fmla="*/ 1459586 w 2208420"/>
                <a:gd name="connsiteY4" fmla="*/ 46670 h 49624"/>
                <a:gd name="connsiteX5" fmla="*/ 1769561 w 2208420"/>
                <a:gd name="connsiteY5" fmla="*/ 13373 h 49624"/>
                <a:gd name="connsiteX6" fmla="*/ 2208420 w 2208420"/>
                <a:gd name="connsiteY6" fmla="*/ 2126 h 49624"/>
                <a:gd name="connsiteX0" fmla="*/ 0 w 2261054"/>
                <a:gd name="connsiteY0" fmla="*/ 926 h 49624"/>
                <a:gd name="connsiteX1" fmla="*/ 519568 w 2261054"/>
                <a:gd name="connsiteY1" fmla="*/ 408 h 49624"/>
                <a:gd name="connsiteX2" fmla="*/ 729408 w 2261054"/>
                <a:gd name="connsiteY2" fmla="*/ 9868 h 49624"/>
                <a:gd name="connsiteX3" fmla="*/ 1051944 w 2261054"/>
                <a:gd name="connsiteY3" fmla="*/ 43818 h 49624"/>
                <a:gd name="connsiteX4" fmla="*/ 1459586 w 2261054"/>
                <a:gd name="connsiteY4" fmla="*/ 46670 h 49624"/>
                <a:gd name="connsiteX5" fmla="*/ 1769561 w 2261054"/>
                <a:gd name="connsiteY5" fmla="*/ 13373 h 49624"/>
                <a:gd name="connsiteX6" fmla="*/ 2261054 w 2261054"/>
                <a:gd name="connsiteY6" fmla="*/ 4565 h 49624"/>
                <a:gd name="connsiteX0" fmla="*/ 0 w 2261054"/>
                <a:gd name="connsiteY0" fmla="*/ 926 h 49624"/>
                <a:gd name="connsiteX1" fmla="*/ 519568 w 2261054"/>
                <a:gd name="connsiteY1" fmla="*/ 408 h 49624"/>
                <a:gd name="connsiteX2" fmla="*/ 729408 w 2261054"/>
                <a:gd name="connsiteY2" fmla="*/ 9868 h 49624"/>
                <a:gd name="connsiteX3" fmla="*/ 1051944 w 2261054"/>
                <a:gd name="connsiteY3" fmla="*/ 43818 h 49624"/>
                <a:gd name="connsiteX4" fmla="*/ 1459586 w 2261054"/>
                <a:gd name="connsiteY4" fmla="*/ 46670 h 49624"/>
                <a:gd name="connsiteX5" fmla="*/ 1769561 w 2261054"/>
                <a:gd name="connsiteY5" fmla="*/ 13373 h 49624"/>
                <a:gd name="connsiteX6" fmla="*/ 1986345 w 2261054"/>
                <a:gd name="connsiteY6" fmla="*/ 1069 h 49624"/>
                <a:gd name="connsiteX7" fmla="*/ 2261054 w 2261054"/>
                <a:gd name="connsiteY7" fmla="*/ 4565 h 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1054" h="49624">
                  <a:moveTo>
                    <a:pt x="0" y="926"/>
                  </a:moveTo>
                  <a:cubicBezTo>
                    <a:pt x="28881" y="515"/>
                    <a:pt x="456381" y="-596"/>
                    <a:pt x="519568" y="408"/>
                  </a:cubicBezTo>
                  <a:cubicBezTo>
                    <a:pt x="582755" y="1412"/>
                    <a:pt x="640679" y="2633"/>
                    <a:pt x="729408" y="9868"/>
                  </a:cubicBezTo>
                  <a:cubicBezTo>
                    <a:pt x="818137" y="17103"/>
                    <a:pt x="930248" y="37684"/>
                    <a:pt x="1051944" y="43818"/>
                  </a:cubicBezTo>
                  <a:cubicBezTo>
                    <a:pt x="1173640" y="49952"/>
                    <a:pt x="1339983" y="51744"/>
                    <a:pt x="1459586" y="46670"/>
                  </a:cubicBezTo>
                  <a:cubicBezTo>
                    <a:pt x="1579189" y="41596"/>
                    <a:pt x="1680932" y="19957"/>
                    <a:pt x="1769561" y="13373"/>
                  </a:cubicBezTo>
                  <a:cubicBezTo>
                    <a:pt x="1858190" y="6789"/>
                    <a:pt x="1904430" y="2537"/>
                    <a:pt x="1986345" y="1069"/>
                  </a:cubicBezTo>
                  <a:lnTo>
                    <a:pt x="2261054" y="4565"/>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olný tvar 13"/>
            <p:cNvSpPr>
              <a:spLocks noChangeAspect="1"/>
            </p:cNvSpPr>
            <p:nvPr/>
          </p:nvSpPr>
          <p:spPr>
            <a:xfrm>
              <a:off x="670713" y="5310893"/>
              <a:ext cx="7184454" cy="365676"/>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0693 h 72881"/>
                <a:gd name="connsiteX1" fmla="*/ 329610 w 1488558"/>
                <a:gd name="connsiteY1" fmla="*/ 40693 h 72881"/>
                <a:gd name="connsiteX2" fmla="*/ 680484 w 1488558"/>
                <a:gd name="connsiteY2" fmla="*/ 466 h 72881"/>
                <a:gd name="connsiteX3" fmla="*/ 1052624 w 1488558"/>
                <a:gd name="connsiteY3" fmla="*/ 71440 h 72881"/>
                <a:gd name="connsiteX4" fmla="*/ 1307804 w 1488558"/>
                <a:gd name="connsiteY4" fmla="*/ 47594 h 72881"/>
                <a:gd name="connsiteX5" fmla="*/ 1488558 w 1488558"/>
                <a:gd name="connsiteY5" fmla="*/ 40693 h 72881"/>
                <a:gd name="connsiteX0" fmla="*/ 0 w 1488558"/>
                <a:gd name="connsiteY0" fmla="*/ 40402 h 72590"/>
                <a:gd name="connsiteX1" fmla="*/ 340242 w 1488558"/>
                <a:gd name="connsiteY1" fmla="*/ 50747 h 72590"/>
                <a:gd name="connsiteX2" fmla="*/ 680484 w 1488558"/>
                <a:gd name="connsiteY2" fmla="*/ 175 h 72590"/>
                <a:gd name="connsiteX3" fmla="*/ 1052624 w 1488558"/>
                <a:gd name="connsiteY3" fmla="*/ 71149 h 72590"/>
                <a:gd name="connsiteX4" fmla="*/ 1307804 w 1488558"/>
                <a:gd name="connsiteY4" fmla="*/ 47303 h 72590"/>
                <a:gd name="connsiteX5" fmla="*/ 1488558 w 1488558"/>
                <a:gd name="connsiteY5" fmla="*/ 40402 h 72590"/>
                <a:gd name="connsiteX0" fmla="*/ 0 w 1467293"/>
                <a:gd name="connsiteY0" fmla="*/ 61104 h 72602"/>
                <a:gd name="connsiteX1" fmla="*/ 318977 w 1467293"/>
                <a:gd name="connsiteY1" fmla="*/ 50759 h 72602"/>
                <a:gd name="connsiteX2" fmla="*/ 659219 w 1467293"/>
                <a:gd name="connsiteY2" fmla="*/ 187 h 72602"/>
                <a:gd name="connsiteX3" fmla="*/ 1031359 w 1467293"/>
                <a:gd name="connsiteY3" fmla="*/ 71161 h 72602"/>
                <a:gd name="connsiteX4" fmla="*/ 1286539 w 1467293"/>
                <a:gd name="connsiteY4" fmla="*/ 47315 h 72602"/>
                <a:gd name="connsiteX5" fmla="*/ 1467293 w 1467293"/>
                <a:gd name="connsiteY5" fmla="*/ 40414 h 72602"/>
                <a:gd name="connsiteX0" fmla="*/ 0 w 1467293"/>
                <a:gd name="connsiteY0" fmla="*/ 63571 h 63571"/>
                <a:gd name="connsiteX1" fmla="*/ 318977 w 1467293"/>
                <a:gd name="connsiteY1" fmla="*/ 53226 h 63571"/>
                <a:gd name="connsiteX2" fmla="*/ 659219 w 1467293"/>
                <a:gd name="connsiteY2" fmla="*/ 2654 h 63571"/>
                <a:gd name="connsiteX3" fmla="*/ 1041992 w 1467293"/>
                <a:gd name="connsiteY3" fmla="*/ 11561 h 63571"/>
                <a:gd name="connsiteX4" fmla="*/ 1286539 w 1467293"/>
                <a:gd name="connsiteY4" fmla="*/ 49782 h 63571"/>
                <a:gd name="connsiteX5" fmla="*/ 1467293 w 1467293"/>
                <a:gd name="connsiteY5" fmla="*/ 42881 h 63571"/>
                <a:gd name="connsiteX0" fmla="*/ 0 w 1467293"/>
                <a:gd name="connsiteY0" fmla="*/ 63005 h 63005"/>
                <a:gd name="connsiteX1" fmla="*/ 318977 w 1467293"/>
                <a:gd name="connsiteY1" fmla="*/ 52660 h 63005"/>
                <a:gd name="connsiteX2" fmla="*/ 659219 w 1467293"/>
                <a:gd name="connsiteY2" fmla="*/ 2088 h 63005"/>
                <a:gd name="connsiteX3" fmla="*/ 1041992 w 1467293"/>
                <a:gd name="connsiteY3" fmla="*/ 10995 h 63005"/>
                <a:gd name="connsiteX4" fmla="*/ 1275906 w 1467293"/>
                <a:gd name="connsiteY4" fmla="*/ 23354 h 63005"/>
                <a:gd name="connsiteX5" fmla="*/ 1467293 w 1467293"/>
                <a:gd name="connsiteY5" fmla="*/ 42315 h 63005"/>
                <a:gd name="connsiteX0" fmla="*/ 0 w 1488512"/>
                <a:gd name="connsiteY0" fmla="*/ 63005 h 63005"/>
                <a:gd name="connsiteX1" fmla="*/ 340196 w 1488512"/>
                <a:gd name="connsiteY1" fmla="*/ 52660 h 63005"/>
                <a:gd name="connsiteX2" fmla="*/ 680438 w 1488512"/>
                <a:gd name="connsiteY2" fmla="*/ 2088 h 63005"/>
                <a:gd name="connsiteX3" fmla="*/ 1063211 w 1488512"/>
                <a:gd name="connsiteY3" fmla="*/ 10995 h 63005"/>
                <a:gd name="connsiteX4" fmla="*/ 1297125 w 1488512"/>
                <a:gd name="connsiteY4" fmla="*/ 23354 h 63005"/>
                <a:gd name="connsiteX5" fmla="*/ 1488512 w 1488512"/>
                <a:gd name="connsiteY5" fmla="*/ 42315 h 63005"/>
                <a:gd name="connsiteX0" fmla="*/ 0 w 1488512"/>
                <a:gd name="connsiteY0" fmla="*/ 63291 h 63291"/>
                <a:gd name="connsiteX1" fmla="*/ 354342 w 1488512"/>
                <a:gd name="connsiteY1" fmla="*/ 57247 h 63291"/>
                <a:gd name="connsiteX2" fmla="*/ 680438 w 1488512"/>
                <a:gd name="connsiteY2" fmla="*/ 2374 h 63291"/>
                <a:gd name="connsiteX3" fmla="*/ 1063211 w 1488512"/>
                <a:gd name="connsiteY3" fmla="*/ 11281 h 63291"/>
                <a:gd name="connsiteX4" fmla="*/ 1297125 w 1488512"/>
                <a:gd name="connsiteY4" fmla="*/ 23640 h 63291"/>
                <a:gd name="connsiteX5" fmla="*/ 1488512 w 1488512"/>
                <a:gd name="connsiteY5" fmla="*/ 42601 h 63291"/>
                <a:gd name="connsiteX0" fmla="*/ 0 w 1488512"/>
                <a:gd name="connsiteY0" fmla="*/ 56143 h 56143"/>
                <a:gd name="connsiteX1" fmla="*/ 354342 w 1488512"/>
                <a:gd name="connsiteY1" fmla="*/ 50099 h 56143"/>
                <a:gd name="connsiteX2" fmla="*/ 696353 w 1488512"/>
                <a:gd name="connsiteY2" fmla="*/ 3828 h 56143"/>
                <a:gd name="connsiteX3" fmla="*/ 1063211 w 1488512"/>
                <a:gd name="connsiteY3" fmla="*/ 4133 h 56143"/>
                <a:gd name="connsiteX4" fmla="*/ 1297125 w 1488512"/>
                <a:gd name="connsiteY4" fmla="*/ 16492 h 56143"/>
                <a:gd name="connsiteX5" fmla="*/ 1488512 w 1488512"/>
                <a:gd name="connsiteY5" fmla="*/ 35453 h 56143"/>
                <a:gd name="connsiteX0" fmla="*/ 0 w 1488512"/>
                <a:gd name="connsiteY0" fmla="*/ 53440 h 53440"/>
                <a:gd name="connsiteX1" fmla="*/ 354342 w 1488512"/>
                <a:gd name="connsiteY1" fmla="*/ 47396 h 53440"/>
                <a:gd name="connsiteX2" fmla="*/ 712268 w 1488512"/>
                <a:gd name="connsiteY2" fmla="*/ 5426 h 53440"/>
                <a:gd name="connsiteX3" fmla="*/ 1063211 w 1488512"/>
                <a:gd name="connsiteY3" fmla="*/ 1430 h 53440"/>
                <a:gd name="connsiteX4" fmla="*/ 1297125 w 1488512"/>
                <a:gd name="connsiteY4" fmla="*/ 13789 h 53440"/>
                <a:gd name="connsiteX5" fmla="*/ 1488512 w 1488512"/>
                <a:gd name="connsiteY5" fmla="*/ 32750 h 53440"/>
                <a:gd name="connsiteX0" fmla="*/ 0 w 1835101"/>
                <a:gd name="connsiteY0" fmla="*/ 53440 h 63718"/>
                <a:gd name="connsiteX1" fmla="*/ 354342 w 1835101"/>
                <a:gd name="connsiteY1" fmla="*/ 47396 h 63718"/>
                <a:gd name="connsiteX2" fmla="*/ 712268 w 1835101"/>
                <a:gd name="connsiteY2" fmla="*/ 5426 h 63718"/>
                <a:gd name="connsiteX3" fmla="*/ 1063211 w 1835101"/>
                <a:gd name="connsiteY3" fmla="*/ 1430 h 63718"/>
                <a:gd name="connsiteX4" fmla="*/ 1297125 w 1835101"/>
                <a:gd name="connsiteY4" fmla="*/ 13789 h 63718"/>
                <a:gd name="connsiteX5" fmla="*/ 1835101 w 1835101"/>
                <a:gd name="connsiteY5" fmla="*/ 63718 h 63718"/>
                <a:gd name="connsiteX0" fmla="*/ 0 w 1835101"/>
                <a:gd name="connsiteY0" fmla="*/ 55585 h 65863"/>
                <a:gd name="connsiteX1" fmla="*/ 354342 w 1835101"/>
                <a:gd name="connsiteY1" fmla="*/ 49541 h 65863"/>
                <a:gd name="connsiteX2" fmla="*/ 712268 w 1835101"/>
                <a:gd name="connsiteY2" fmla="*/ 7571 h 65863"/>
                <a:gd name="connsiteX3" fmla="*/ 1063211 w 1835101"/>
                <a:gd name="connsiteY3" fmla="*/ 3575 h 65863"/>
                <a:gd name="connsiteX4" fmla="*/ 1491639 w 1835101"/>
                <a:gd name="connsiteY4" fmla="*/ 46041 h 65863"/>
                <a:gd name="connsiteX5" fmla="*/ 1835101 w 1835101"/>
                <a:gd name="connsiteY5" fmla="*/ 65863 h 65863"/>
                <a:gd name="connsiteX0" fmla="*/ 0 w 1835101"/>
                <a:gd name="connsiteY0" fmla="*/ 55585 h 65863"/>
                <a:gd name="connsiteX1" fmla="*/ 354342 w 1835101"/>
                <a:gd name="connsiteY1" fmla="*/ 49541 h 65863"/>
                <a:gd name="connsiteX2" fmla="*/ 712268 w 1835101"/>
                <a:gd name="connsiteY2" fmla="*/ 7571 h 65863"/>
                <a:gd name="connsiteX3" fmla="*/ 1063211 w 1835101"/>
                <a:gd name="connsiteY3" fmla="*/ 3575 h 65863"/>
                <a:gd name="connsiteX4" fmla="*/ 1491639 w 1835101"/>
                <a:gd name="connsiteY4" fmla="*/ 46041 h 65863"/>
                <a:gd name="connsiteX5" fmla="*/ 1631220 w 1835101"/>
                <a:gd name="connsiteY5" fmla="*/ 47493 h 65863"/>
                <a:gd name="connsiteX6" fmla="*/ 1835101 w 1835101"/>
                <a:gd name="connsiteY6" fmla="*/ 65863 h 65863"/>
                <a:gd name="connsiteX0" fmla="*/ 0 w 1835101"/>
                <a:gd name="connsiteY0" fmla="*/ 55585 h 65863"/>
                <a:gd name="connsiteX1" fmla="*/ 354342 w 1835101"/>
                <a:gd name="connsiteY1" fmla="*/ 49541 h 65863"/>
                <a:gd name="connsiteX2" fmla="*/ 712268 w 1835101"/>
                <a:gd name="connsiteY2" fmla="*/ 7571 h 65863"/>
                <a:gd name="connsiteX3" fmla="*/ 1063211 w 1835101"/>
                <a:gd name="connsiteY3" fmla="*/ 3575 h 65863"/>
                <a:gd name="connsiteX4" fmla="*/ 1491639 w 1835101"/>
                <a:gd name="connsiteY4" fmla="*/ 46041 h 65863"/>
                <a:gd name="connsiteX5" fmla="*/ 1643598 w 1835101"/>
                <a:gd name="connsiteY5" fmla="*/ 57816 h 65863"/>
                <a:gd name="connsiteX6" fmla="*/ 1835101 w 1835101"/>
                <a:gd name="connsiteY6" fmla="*/ 65863 h 65863"/>
                <a:gd name="connsiteX0" fmla="*/ 0 w 1835101"/>
                <a:gd name="connsiteY0" fmla="*/ 55148 h 65426"/>
                <a:gd name="connsiteX1" fmla="*/ 354342 w 1835101"/>
                <a:gd name="connsiteY1" fmla="*/ 49104 h 65426"/>
                <a:gd name="connsiteX2" fmla="*/ 712268 w 1835101"/>
                <a:gd name="connsiteY2" fmla="*/ 7134 h 65426"/>
                <a:gd name="connsiteX3" fmla="*/ 1063211 w 1835101"/>
                <a:gd name="connsiteY3" fmla="*/ 3138 h 65426"/>
                <a:gd name="connsiteX4" fmla="*/ 1403223 w 1835101"/>
                <a:gd name="connsiteY4" fmla="*/ 39583 h 65426"/>
                <a:gd name="connsiteX5" fmla="*/ 1643598 w 1835101"/>
                <a:gd name="connsiteY5" fmla="*/ 57379 h 65426"/>
                <a:gd name="connsiteX6" fmla="*/ 1835101 w 1835101"/>
                <a:gd name="connsiteY6" fmla="*/ 65426 h 65426"/>
                <a:gd name="connsiteX0" fmla="*/ 0 w 1851016"/>
                <a:gd name="connsiteY0" fmla="*/ 55148 h 61985"/>
                <a:gd name="connsiteX1" fmla="*/ 354342 w 1851016"/>
                <a:gd name="connsiteY1" fmla="*/ 49104 h 61985"/>
                <a:gd name="connsiteX2" fmla="*/ 712268 w 1851016"/>
                <a:gd name="connsiteY2" fmla="*/ 7134 h 61985"/>
                <a:gd name="connsiteX3" fmla="*/ 1063211 w 1851016"/>
                <a:gd name="connsiteY3" fmla="*/ 3138 h 61985"/>
                <a:gd name="connsiteX4" fmla="*/ 1403223 w 1851016"/>
                <a:gd name="connsiteY4" fmla="*/ 39583 h 61985"/>
                <a:gd name="connsiteX5" fmla="*/ 1643598 w 1851016"/>
                <a:gd name="connsiteY5" fmla="*/ 57379 h 61985"/>
                <a:gd name="connsiteX6" fmla="*/ 1851016 w 1851016"/>
                <a:gd name="connsiteY6" fmla="*/ 61985 h 61985"/>
                <a:gd name="connsiteX0" fmla="*/ 0 w 1851016"/>
                <a:gd name="connsiteY0" fmla="*/ 55148 h 62112"/>
                <a:gd name="connsiteX1" fmla="*/ 354342 w 1851016"/>
                <a:gd name="connsiteY1" fmla="*/ 49104 h 62112"/>
                <a:gd name="connsiteX2" fmla="*/ 712268 w 1851016"/>
                <a:gd name="connsiteY2" fmla="*/ 7134 h 62112"/>
                <a:gd name="connsiteX3" fmla="*/ 1063211 w 1851016"/>
                <a:gd name="connsiteY3" fmla="*/ 3138 h 62112"/>
                <a:gd name="connsiteX4" fmla="*/ 1403223 w 1851016"/>
                <a:gd name="connsiteY4" fmla="*/ 39583 h 62112"/>
                <a:gd name="connsiteX5" fmla="*/ 1641830 w 1851016"/>
                <a:gd name="connsiteY5" fmla="*/ 60820 h 62112"/>
                <a:gd name="connsiteX6" fmla="*/ 1851016 w 1851016"/>
                <a:gd name="connsiteY6" fmla="*/ 61985 h 62112"/>
                <a:gd name="connsiteX0" fmla="*/ 0 w 1851016"/>
                <a:gd name="connsiteY0" fmla="*/ 55148 h 61985"/>
                <a:gd name="connsiteX1" fmla="*/ 354342 w 1851016"/>
                <a:gd name="connsiteY1" fmla="*/ 49104 h 61985"/>
                <a:gd name="connsiteX2" fmla="*/ 712268 w 1851016"/>
                <a:gd name="connsiteY2" fmla="*/ 7134 h 61985"/>
                <a:gd name="connsiteX3" fmla="*/ 1063211 w 1851016"/>
                <a:gd name="connsiteY3" fmla="*/ 3138 h 61985"/>
                <a:gd name="connsiteX4" fmla="*/ 1403223 w 1851016"/>
                <a:gd name="connsiteY4" fmla="*/ 39583 h 61985"/>
                <a:gd name="connsiteX5" fmla="*/ 1565793 w 1851016"/>
                <a:gd name="connsiteY5" fmla="*/ 57379 h 61985"/>
                <a:gd name="connsiteX6" fmla="*/ 1851016 w 1851016"/>
                <a:gd name="connsiteY6" fmla="*/ 61985 h 61985"/>
                <a:gd name="connsiteX0" fmla="*/ 0 w 1851016"/>
                <a:gd name="connsiteY0" fmla="*/ 55334 h 62171"/>
                <a:gd name="connsiteX1" fmla="*/ 354342 w 1851016"/>
                <a:gd name="connsiteY1" fmla="*/ 49290 h 62171"/>
                <a:gd name="connsiteX2" fmla="*/ 712268 w 1851016"/>
                <a:gd name="connsiteY2" fmla="*/ 7320 h 62171"/>
                <a:gd name="connsiteX3" fmla="*/ 1063211 w 1851016"/>
                <a:gd name="connsiteY3" fmla="*/ 3324 h 62171"/>
                <a:gd name="connsiteX4" fmla="*/ 1394382 w 1851016"/>
                <a:gd name="connsiteY4" fmla="*/ 42350 h 62171"/>
                <a:gd name="connsiteX5" fmla="*/ 1565793 w 1851016"/>
                <a:gd name="connsiteY5" fmla="*/ 57565 h 62171"/>
                <a:gd name="connsiteX6" fmla="*/ 1851016 w 1851016"/>
                <a:gd name="connsiteY6" fmla="*/ 62171 h 62171"/>
                <a:gd name="connsiteX0" fmla="*/ 0 w 1851016"/>
                <a:gd name="connsiteY0" fmla="*/ 55334 h 62171"/>
                <a:gd name="connsiteX1" fmla="*/ 354342 w 1851016"/>
                <a:gd name="connsiteY1" fmla="*/ 49290 h 62171"/>
                <a:gd name="connsiteX2" fmla="*/ 712268 w 1851016"/>
                <a:gd name="connsiteY2" fmla="*/ 7320 h 62171"/>
                <a:gd name="connsiteX3" fmla="*/ 1063211 w 1851016"/>
                <a:gd name="connsiteY3" fmla="*/ 3324 h 62171"/>
                <a:gd name="connsiteX4" fmla="*/ 1394382 w 1851016"/>
                <a:gd name="connsiteY4" fmla="*/ 42350 h 62171"/>
                <a:gd name="connsiteX5" fmla="*/ 1565793 w 1851016"/>
                <a:gd name="connsiteY5" fmla="*/ 57565 h 62171"/>
                <a:gd name="connsiteX6" fmla="*/ 1851016 w 1851016"/>
                <a:gd name="connsiteY6" fmla="*/ 62171 h 62171"/>
                <a:gd name="connsiteX0" fmla="*/ 0 w 1849248"/>
                <a:gd name="connsiteY0" fmla="*/ 55334 h 58857"/>
                <a:gd name="connsiteX1" fmla="*/ 354342 w 1849248"/>
                <a:gd name="connsiteY1" fmla="*/ 49290 h 58857"/>
                <a:gd name="connsiteX2" fmla="*/ 712268 w 1849248"/>
                <a:gd name="connsiteY2" fmla="*/ 7320 h 58857"/>
                <a:gd name="connsiteX3" fmla="*/ 1063211 w 1849248"/>
                <a:gd name="connsiteY3" fmla="*/ 3324 h 58857"/>
                <a:gd name="connsiteX4" fmla="*/ 1394382 w 1849248"/>
                <a:gd name="connsiteY4" fmla="*/ 42350 h 58857"/>
                <a:gd name="connsiteX5" fmla="*/ 1565793 w 1849248"/>
                <a:gd name="connsiteY5" fmla="*/ 57565 h 58857"/>
                <a:gd name="connsiteX6" fmla="*/ 1849248 w 1849248"/>
                <a:gd name="connsiteY6" fmla="*/ 58730 h 58857"/>
                <a:gd name="connsiteX0" fmla="*/ 0 w 1849248"/>
                <a:gd name="connsiteY0" fmla="*/ 55334 h 58730"/>
                <a:gd name="connsiteX1" fmla="*/ 354342 w 1849248"/>
                <a:gd name="connsiteY1" fmla="*/ 49290 h 58730"/>
                <a:gd name="connsiteX2" fmla="*/ 712268 w 1849248"/>
                <a:gd name="connsiteY2" fmla="*/ 7320 h 58730"/>
                <a:gd name="connsiteX3" fmla="*/ 1063211 w 1849248"/>
                <a:gd name="connsiteY3" fmla="*/ 3324 h 58730"/>
                <a:gd name="connsiteX4" fmla="*/ 1394382 w 1849248"/>
                <a:gd name="connsiteY4" fmla="*/ 42350 h 58730"/>
                <a:gd name="connsiteX5" fmla="*/ 1569330 w 1849248"/>
                <a:gd name="connsiteY5" fmla="*/ 53264 h 58730"/>
                <a:gd name="connsiteX6" fmla="*/ 1849248 w 1849248"/>
                <a:gd name="connsiteY6" fmla="*/ 58730 h 58730"/>
                <a:gd name="connsiteX0" fmla="*/ 0 w 1849248"/>
                <a:gd name="connsiteY0" fmla="*/ 55334 h 55334"/>
                <a:gd name="connsiteX1" fmla="*/ 354342 w 1849248"/>
                <a:gd name="connsiteY1" fmla="*/ 49290 h 55334"/>
                <a:gd name="connsiteX2" fmla="*/ 712268 w 1849248"/>
                <a:gd name="connsiteY2" fmla="*/ 7320 h 55334"/>
                <a:gd name="connsiteX3" fmla="*/ 1063211 w 1849248"/>
                <a:gd name="connsiteY3" fmla="*/ 3324 h 55334"/>
                <a:gd name="connsiteX4" fmla="*/ 1394382 w 1849248"/>
                <a:gd name="connsiteY4" fmla="*/ 42350 h 55334"/>
                <a:gd name="connsiteX5" fmla="*/ 1569330 w 1849248"/>
                <a:gd name="connsiteY5" fmla="*/ 53264 h 55334"/>
                <a:gd name="connsiteX6" fmla="*/ 1849248 w 1849248"/>
                <a:gd name="connsiteY6" fmla="*/ 55289 h 55334"/>
                <a:gd name="connsiteX0" fmla="*/ 0 w 1849248"/>
                <a:gd name="connsiteY0" fmla="*/ 55334 h 55334"/>
                <a:gd name="connsiteX1" fmla="*/ 354342 w 1849248"/>
                <a:gd name="connsiteY1" fmla="*/ 49290 h 55334"/>
                <a:gd name="connsiteX2" fmla="*/ 712268 w 1849248"/>
                <a:gd name="connsiteY2" fmla="*/ 7320 h 55334"/>
                <a:gd name="connsiteX3" fmla="*/ 1063211 w 1849248"/>
                <a:gd name="connsiteY3" fmla="*/ 3324 h 55334"/>
                <a:gd name="connsiteX4" fmla="*/ 1394382 w 1849248"/>
                <a:gd name="connsiteY4" fmla="*/ 42350 h 55334"/>
                <a:gd name="connsiteX5" fmla="*/ 1576403 w 1849248"/>
                <a:gd name="connsiteY5" fmla="*/ 53264 h 55334"/>
                <a:gd name="connsiteX6" fmla="*/ 1849248 w 1849248"/>
                <a:gd name="connsiteY6" fmla="*/ 55289 h 55334"/>
                <a:gd name="connsiteX0" fmla="*/ 0 w 1849248"/>
                <a:gd name="connsiteY0" fmla="*/ 55334 h 55334"/>
                <a:gd name="connsiteX1" fmla="*/ 354342 w 1849248"/>
                <a:gd name="connsiteY1" fmla="*/ 49290 h 55334"/>
                <a:gd name="connsiteX2" fmla="*/ 712268 w 1849248"/>
                <a:gd name="connsiteY2" fmla="*/ 7320 h 55334"/>
                <a:gd name="connsiteX3" fmla="*/ 1063211 w 1849248"/>
                <a:gd name="connsiteY3" fmla="*/ 3324 h 55334"/>
                <a:gd name="connsiteX4" fmla="*/ 1394382 w 1849248"/>
                <a:gd name="connsiteY4" fmla="*/ 42350 h 55334"/>
                <a:gd name="connsiteX5" fmla="*/ 1576403 w 1849248"/>
                <a:gd name="connsiteY5" fmla="*/ 53264 h 55334"/>
                <a:gd name="connsiteX6" fmla="*/ 1849248 w 1849248"/>
                <a:gd name="connsiteY6" fmla="*/ 55289 h 55334"/>
                <a:gd name="connsiteX0" fmla="*/ 0 w 1849248"/>
                <a:gd name="connsiteY0" fmla="*/ 55148 h 55148"/>
                <a:gd name="connsiteX1" fmla="*/ 354342 w 1849248"/>
                <a:gd name="connsiteY1" fmla="*/ 49104 h 55148"/>
                <a:gd name="connsiteX2" fmla="*/ 712268 w 1849248"/>
                <a:gd name="connsiteY2" fmla="*/ 7134 h 55148"/>
                <a:gd name="connsiteX3" fmla="*/ 1063211 w 1849248"/>
                <a:gd name="connsiteY3" fmla="*/ 3138 h 55148"/>
                <a:gd name="connsiteX4" fmla="*/ 1362552 w 1849248"/>
                <a:gd name="connsiteY4" fmla="*/ 39583 h 55148"/>
                <a:gd name="connsiteX5" fmla="*/ 1576403 w 1849248"/>
                <a:gd name="connsiteY5" fmla="*/ 53078 h 55148"/>
                <a:gd name="connsiteX6" fmla="*/ 1849248 w 1849248"/>
                <a:gd name="connsiteY6" fmla="*/ 55103 h 55148"/>
                <a:gd name="connsiteX0" fmla="*/ 0 w 1849248"/>
                <a:gd name="connsiteY0" fmla="*/ 54899 h 54899"/>
                <a:gd name="connsiteX1" fmla="*/ 354342 w 1849248"/>
                <a:gd name="connsiteY1" fmla="*/ 48855 h 54899"/>
                <a:gd name="connsiteX2" fmla="*/ 712268 w 1849248"/>
                <a:gd name="connsiteY2" fmla="*/ 6885 h 54899"/>
                <a:gd name="connsiteX3" fmla="*/ 1063211 w 1849248"/>
                <a:gd name="connsiteY3" fmla="*/ 2889 h 54899"/>
                <a:gd name="connsiteX4" fmla="*/ 1362552 w 1849248"/>
                <a:gd name="connsiteY4" fmla="*/ 35893 h 54899"/>
                <a:gd name="connsiteX5" fmla="*/ 1576403 w 1849248"/>
                <a:gd name="connsiteY5" fmla="*/ 52829 h 54899"/>
                <a:gd name="connsiteX6" fmla="*/ 1849248 w 1849248"/>
                <a:gd name="connsiteY6" fmla="*/ 54854 h 54899"/>
                <a:gd name="connsiteX0" fmla="*/ 0 w 1849248"/>
                <a:gd name="connsiteY0" fmla="*/ 54899 h 54899"/>
                <a:gd name="connsiteX1" fmla="*/ 185036 w 1849248"/>
                <a:gd name="connsiteY1" fmla="*/ 53353 h 54899"/>
                <a:gd name="connsiteX2" fmla="*/ 354342 w 1849248"/>
                <a:gd name="connsiteY2" fmla="*/ 48855 h 54899"/>
                <a:gd name="connsiteX3" fmla="*/ 712268 w 1849248"/>
                <a:gd name="connsiteY3" fmla="*/ 6885 h 54899"/>
                <a:gd name="connsiteX4" fmla="*/ 1063211 w 1849248"/>
                <a:gd name="connsiteY4" fmla="*/ 2889 h 54899"/>
                <a:gd name="connsiteX5" fmla="*/ 1362552 w 1849248"/>
                <a:gd name="connsiteY5" fmla="*/ 35893 h 54899"/>
                <a:gd name="connsiteX6" fmla="*/ 1576403 w 1849248"/>
                <a:gd name="connsiteY6" fmla="*/ 52829 h 54899"/>
                <a:gd name="connsiteX7" fmla="*/ 1849248 w 1849248"/>
                <a:gd name="connsiteY7" fmla="*/ 54854 h 54899"/>
                <a:gd name="connsiteX0" fmla="*/ 0 w 2219550"/>
                <a:gd name="connsiteY0" fmla="*/ 52952 h 54854"/>
                <a:gd name="connsiteX1" fmla="*/ 555338 w 2219550"/>
                <a:gd name="connsiteY1" fmla="*/ 53353 h 54854"/>
                <a:gd name="connsiteX2" fmla="*/ 724644 w 2219550"/>
                <a:gd name="connsiteY2" fmla="*/ 48855 h 54854"/>
                <a:gd name="connsiteX3" fmla="*/ 1082570 w 2219550"/>
                <a:gd name="connsiteY3" fmla="*/ 6885 h 54854"/>
                <a:gd name="connsiteX4" fmla="*/ 1433513 w 2219550"/>
                <a:gd name="connsiteY4" fmla="*/ 2889 h 54854"/>
                <a:gd name="connsiteX5" fmla="*/ 1732854 w 2219550"/>
                <a:gd name="connsiteY5" fmla="*/ 35893 h 54854"/>
                <a:gd name="connsiteX6" fmla="*/ 1946705 w 2219550"/>
                <a:gd name="connsiteY6" fmla="*/ 52829 h 54854"/>
                <a:gd name="connsiteX7" fmla="*/ 2219550 w 2219550"/>
                <a:gd name="connsiteY7" fmla="*/ 54854 h 54854"/>
                <a:gd name="connsiteX0" fmla="*/ 0 w 2264665"/>
                <a:gd name="connsiteY0" fmla="*/ 52952 h 56073"/>
                <a:gd name="connsiteX1" fmla="*/ 555338 w 2264665"/>
                <a:gd name="connsiteY1" fmla="*/ 53353 h 56073"/>
                <a:gd name="connsiteX2" fmla="*/ 724644 w 2264665"/>
                <a:gd name="connsiteY2" fmla="*/ 48855 h 56073"/>
                <a:gd name="connsiteX3" fmla="*/ 1082570 w 2264665"/>
                <a:gd name="connsiteY3" fmla="*/ 6885 h 56073"/>
                <a:gd name="connsiteX4" fmla="*/ 1433513 w 2264665"/>
                <a:gd name="connsiteY4" fmla="*/ 2889 h 56073"/>
                <a:gd name="connsiteX5" fmla="*/ 1732854 w 2264665"/>
                <a:gd name="connsiteY5" fmla="*/ 35893 h 56073"/>
                <a:gd name="connsiteX6" fmla="*/ 1946705 w 2264665"/>
                <a:gd name="connsiteY6" fmla="*/ 52829 h 56073"/>
                <a:gd name="connsiteX7" fmla="*/ 2264665 w 2264665"/>
                <a:gd name="connsiteY7" fmla="*/ 56073 h 5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4665" h="56073">
                  <a:moveTo>
                    <a:pt x="0" y="52952"/>
                  </a:moveTo>
                  <a:lnTo>
                    <a:pt x="555338" y="53353"/>
                  </a:lnTo>
                  <a:cubicBezTo>
                    <a:pt x="614395" y="52346"/>
                    <a:pt x="636772" y="56600"/>
                    <a:pt x="724644" y="48855"/>
                  </a:cubicBezTo>
                  <a:cubicBezTo>
                    <a:pt x="812516" y="41110"/>
                    <a:pt x="964425" y="14546"/>
                    <a:pt x="1082570" y="6885"/>
                  </a:cubicBezTo>
                  <a:cubicBezTo>
                    <a:pt x="1200715" y="-776"/>
                    <a:pt x="1325132" y="-1946"/>
                    <a:pt x="1433513" y="2889"/>
                  </a:cubicBezTo>
                  <a:cubicBezTo>
                    <a:pt x="1541894" y="7724"/>
                    <a:pt x="1637891" y="27713"/>
                    <a:pt x="1732854" y="35893"/>
                  </a:cubicBezTo>
                  <a:cubicBezTo>
                    <a:pt x="1786455" y="44406"/>
                    <a:pt x="1889568" y="50338"/>
                    <a:pt x="1946705" y="52829"/>
                  </a:cubicBezTo>
                  <a:cubicBezTo>
                    <a:pt x="2003949" y="56133"/>
                    <a:pt x="2230980" y="53872"/>
                    <a:pt x="2264665" y="5607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se šipkou 14"/>
            <p:cNvCxnSpPr/>
            <p:nvPr/>
          </p:nvCxnSpPr>
          <p:spPr>
            <a:xfrm>
              <a:off x="1754466" y="5207308"/>
              <a:ext cx="715239"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a:off x="7042001" y="5227279"/>
              <a:ext cx="739282"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a:off x="4036867" y="5207308"/>
              <a:ext cx="1368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8" name="Skupina 17"/>
            <p:cNvGrpSpPr/>
            <p:nvPr/>
          </p:nvGrpSpPr>
          <p:grpSpPr>
            <a:xfrm>
              <a:off x="5708689" y="4880362"/>
              <a:ext cx="1238245" cy="686702"/>
              <a:chOff x="6171985" y="3514131"/>
              <a:chExt cx="1511217" cy="686702"/>
            </a:xfrm>
          </p:grpSpPr>
          <p:sp>
            <p:nvSpPr>
              <p:cNvPr id="46" name="Volný tvar 45"/>
              <p:cNvSpPr/>
              <p:nvPr/>
            </p:nvSpPr>
            <p:spPr>
              <a:xfrm>
                <a:off x="6435652" y="3514131"/>
                <a:ext cx="824120" cy="296292"/>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 name="connsiteX0" fmla="*/ 0 w 842597"/>
                  <a:gd name="connsiteY0" fmla="*/ 816270 h 816270"/>
                  <a:gd name="connsiteX1" fmla="*/ 733253 w 842597"/>
                  <a:gd name="connsiteY1" fmla="*/ 657453 h 816270"/>
                  <a:gd name="connsiteX2" fmla="*/ 812545 w 842597"/>
                  <a:gd name="connsiteY2" fmla="*/ 451445 h 816270"/>
                  <a:gd name="connsiteX3" fmla="*/ 840132 w 842597"/>
                  <a:gd name="connsiteY3" fmla="*/ 200791 h 816270"/>
                  <a:gd name="connsiteX4" fmla="*/ 760408 w 842597"/>
                  <a:gd name="connsiteY4" fmla="*/ 5884 h 816270"/>
                  <a:gd name="connsiteX5" fmla="*/ 689311 w 842597"/>
                  <a:gd name="connsiteY5" fmla="*/ 65261 h 816270"/>
                  <a:gd name="connsiteX0" fmla="*/ 0 w 826014"/>
                  <a:gd name="connsiteY0" fmla="*/ 815353 h 815353"/>
                  <a:gd name="connsiteX1" fmla="*/ 733253 w 826014"/>
                  <a:gd name="connsiteY1" fmla="*/ 656536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24120"/>
                  <a:gd name="connsiteY0" fmla="*/ 815353 h 815353"/>
                  <a:gd name="connsiteX1" fmla="*/ 725654 w 824120"/>
                  <a:gd name="connsiteY1" fmla="*/ 610543 h 815353"/>
                  <a:gd name="connsiteX2" fmla="*/ 812545 w 824120"/>
                  <a:gd name="connsiteY2" fmla="*/ 450528 h 815353"/>
                  <a:gd name="connsiteX3" fmla="*/ 817335 w 824120"/>
                  <a:gd name="connsiteY3" fmla="*/ 184543 h 815353"/>
                  <a:gd name="connsiteX4" fmla="*/ 760408 w 824120"/>
                  <a:gd name="connsiteY4" fmla="*/ 4967 h 815353"/>
                  <a:gd name="connsiteX5" fmla="*/ 689311 w 824120"/>
                  <a:gd name="connsiteY5" fmla="*/ 64344 h 815353"/>
                  <a:gd name="connsiteX0" fmla="*/ 0 w 824120"/>
                  <a:gd name="connsiteY0" fmla="*/ 864242 h 864242"/>
                  <a:gd name="connsiteX1" fmla="*/ 725654 w 824120"/>
                  <a:gd name="connsiteY1" fmla="*/ 659432 h 864242"/>
                  <a:gd name="connsiteX2" fmla="*/ 812545 w 824120"/>
                  <a:gd name="connsiteY2" fmla="*/ 499417 h 864242"/>
                  <a:gd name="connsiteX3" fmla="*/ 817335 w 824120"/>
                  <a:gd name="connsiteY3" fmla="*/ 233432 h 864242"/>
                  <a:gd name="connsiteX4" fmla="*/ 760408 w 824120"/>
                  <a:gd name="connsiteY4" fmla="*/ 53856 h 864242"/>
                  <a:gd name="connsiteX5" fmla="*/ 696910 w 824120"/>
                  <a:gd name="connsiteY5" fmla="*/ 13585 h 864242"/>
                  <a:gd name="connsiteX0" fmla="*/ 0 w 824120"/>
                  <a:gd name="connsiteY0" fmla="*/ 850657 h 850657"/>
                  <a:gd name="connsiteX1" fmla="*/ 725654 w 824120"/>
                  <a:gd name="connsiteY1" fmla="*/ 645847 h 850657"/>
                  <a:gd name="connsiteX2" fmla="*/ 812545 w 824120"/>
                  <a:gd name="connsiteY2" fmla="*/ 485832 h 850657"/>
                  <a:gd name="connsiteX3" fmla="*/ 817335 w 824120"/>
                  <a:gd name="connsiteY3" fmla="*/ 219847 h 850657"/>
                  <a:gd name="connsiteX4" fmla="*/ 760408 w 824120"/>
                  <a:gd name="connsiteY4" fmla="*/ 40271 h 850657"/>
                  <a:gd name="connsiteX5" fmla="*/ 696910 w 824120"/>
                  <a:gd name="connsiteY5" fmla="*/ 0 h 850657"/>
                  <a:gd name="connsiteX0" fmla="*/ 0 w 824120"/>
                  <a:gd name="connsiteY0" fmla="*/ 888984 h 888984"/>
                  <a:gd name="connsiteX1" fmla="*/ 725654 w 824120"/>
                  <a:gd name="connsiteY1" fmla="*/ 684174 h 888984"/>
                  <a:gd name="connsiteX2" fmla="*/ 812545 w 824120"/>
                  <a:gd name="connsiteY2" fmla="*/ 524159 h 888984"/>
                  <a:gd name="connsiteX3" fmla="*/ 817335 w 824120"/>
                  <a:gd name="connsiteY3" fmla="*/ 258174 h 888984"/>
                  <a:gd name="connsiteX4" fmla="*/ 760408 w 824120"/>
                  <a:gd name="connsiteY4" fmla="*/ 78598 h 888984"/>
                  <a:gd name="connsiteX5" fmla="*/ 712108 w 824120"/>
                  <a:gd name="connsiteY5" fmla="*/ 0 h 888984"/>
                  <a:gd name="connsiteX0" fmla="*/ 0 w 824120"/>
                  <a:gd name="connsiteY0" fmla="*/ 896649 h 896649"/>
                  <a:gd name="connsiteX1" fmla="*/ 725654 w 824120"/>
                  <a:gd name="connsiteY1" fmla="*/ 691839 h 896649"/>
                  <a:gd name="connsiteX2" fmla="*/ 812545 w 824120"/>
                  <a:gd name="connsiteY2" fmla="*/ 531824 h 896649"/>
                  <a:gd name="connsiteX3" fmla="*/ 817335 w 824120"/>
                  <a:gd name="connsiteY3" fmla="*/ 265839 h 896649"/>
                  <a:gd name="connsiteX4" fmla="*/ 760408 w 824120"/>
                  <a:gd name="connsiteY4" fmla="*/ 86263 h 896649"/>
                  <a:gd name="connsiteX5" fmla="*/ 742503 w 824120"/>
                  <a:gd name="connsiteY5" fmla="*/ 0 h 89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120" h="896649">
                    <a:moveTo>
                      <a:pt x="0" y="896649"/>
                    </a:moveTo>
                    <a:cubicBezTo>
                      <a:pt x="302821" y="812532"/>
                      <a:pt x="689015" y="744976"/>
                      <a:pt x="725654" y="691839"/>
                    </a:cubicBezTo>
                    <a:cubicBezTo>
                      <a:pt x="762293" y="638702"/>
                      <a:pt x="792057" y="631569"/>
                      <a:pt x="812545" y="531824"/>
                    </a:cubicBezTo>
                    <a:cubicBezTo>
                      <a:pt x="828270" y="434776"/>
                      <a:pt x="826024" y="340099"/>
                      <a:pt x="817335" y="265839"/>
                    </a:cubicBezTo>
                    <a:cubicBezTo>
                      <a:pt x="808646" y="191579"/>
                      <a:pt x="772880" y="130569"/>
                      <a:pt x="760408" y="86263"/>
                    </a:cubicBezTo>
                    <a:cubicBezTo>
                      <a:pt x="747936" y="41957"/>
                      <a:pt x="781769" y="3692"/>
                      <a:pt x="742503"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Volný tvar 46"/>
              <p:cNvSpPr/>
              <p:nvPr/>
            </p:nvSpPr>
            <p:spPr>
              <a:xfrm rot="163748" flipV="1">
                <a:off x="6171985" y="3962671"/>
                <a:ext cx="639688" cy="121921"/>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221" h="816270">
                    <a:moveTo>
                      <a:pt x="0" y="816270"/>
                    </a:moveTo>
                    <a:cubicBezTo>
                      <a:pt x="302821" y="732153"/>
                      <a:pt x="677617" y="701648"/>
                      <a:pt x="733253" y="657453"/>
                    </a:cubicBezTo>
                    <a:cubicBezTo>
                      <a:pt x="788889" y="613258"/>
                      <a:pt x="799657" y="658503"/>
                      <a:pt x="835342" y="505100"/>
                    </a:cubicBezTo>
                    <a:cubicBezTo>
                      <a:pt x="856133" y="369725"/>
                      <a:pt x="852621" y="283994"/>
                      <a:pt x="840132" y="200791"/>
                    </a:cubicBezTo>
                    <a:cubicBezTo>
                      <a:pt x="827643" y="117588"/>
                      <a:pt x="785545" y="28472"/>
                      <a:pt x="760408" y="5884"/>
                    </a:cubicBezTo>
                    <a:cubicBezTo>
                      <a:pt x="735271" y="-16704"/>
                      <a:pt x="720978" y="30624"/>
                      <a:pt x="689311" y="65261"/>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Volný tvar 47"/>
              <p:cNvSpPr/>
              <p:nvPr/>
            </p:nvSpPr>
            <p:spPr>
              <a:xfrm rot="21306556">
                <a:off x="6172346" y="3603845"/>
                <a:ext cx="673777" cy="155390"/>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221" h="816270">
                    <a:moveTo>
                      <a:pt x="0" y="816270"/>
                    </a:moveTo>
                    <a:cubicBezTo>
                      <a:pt x="302821" y="732153"/>
                      <a:pt x="677617" y="701648"/>
                      <a:pt x="733253" y="657453"/>
                    </a:cubicBezTo>
                    <a:cubicBezTo>
                      <a:pt x="788889" y="613258"/>
                      <a:pt x="799657" y="658503"/>
                      <a:pt x="835342" y="505100"/>
                    </a:cubicBezTo>
                    <a:cubicBezTo>
                      <a:pt x="856133" y="369725"/>
                      <a:pt x="852621" y="283994"/>
                      <a:pt x="840132" y="200791"/>
                    </a:cubicBezTo>
                    <a:cubicBezTo>
                      <a:pt x="827643" y="117588"/>
                      <a:pt x="785545" y="28472"/>
                      <a:pt x="760408" y="5884"/>
                    </a:cubicBezTo>
                    <a:cubicBezTo>
                      <a:pt x="735271" y="-16704"/>
                      <a:pt x="720978" y="30624"/>
                      <a:pt x="689311" y="65261"/>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Volný tvar 48"/>
              <p:cNvSpPr/>
              <p:nvPr/>
            </p:nvSpPr>
            <p:spPr>
              <a:xfrm rot="21291781">
                <a:off x="6759056" y="3581435"/>
                <a:ext cx="924146" cy="217940"/>
              </a:xfrm>
              <a:custGeom>
                <a:avLst/>
                <a:gdLst>
                  <a:gd name="connsiteX0" fmla="*/ 0 w 733102"/>
                  <a:gd name="connsiteY0" fmla="*/ 217940 h 217940"/>
                  <a:gd name="connsiteX1" fmla="*/ 433137 w 733102"/>
                  <a:gd name="connsiteY1" fmla="*/ 197677 h 217940"/>
                  <a:gd name="connsiteX2" fmla="*/ 643373 w 733102"/>
                  <a:gd name="connsiteY2" fmla="*/ 116622 h 217940"/>
                  <a:gd name="connsiteX3" fmla="*/ 724428 w 733102"/>
                  <a:gd name="connsiteY3" fmla="*/ 10237 h 217940"/>
                  <a:gd name="connsiteX4" fmla="*/ 726961 w 733102"/>
                  <a:gd name="connsiteY4" fmla="*/ 10237 h 21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02" h="217940">
                    <a:moveTo>
                      <a:pt x="0" y="217940"/>
                    </a:moveTo>
                    <a:cubicBezTo>
                      <a:pt x="162954" y="216251"/>
                      <a:pt x="325908" y="214563"/>
                      <a:pt x="433137" y="197677"/>
                    </a:cubicBezTo>
                    <a:cubicBezTo>
                      <a:pt x="540366" y="180791"/>
                      <a:pt x="594825" y="147862"/>
                      <a:pt x="643373" y="116622"/>
                    </a:cubicBezTo>
                    <a:cubicBezTo>
                      <a:pt x="691921" y="85382"/>
                      <a:pt x="710497" y="27968"/>
                      <a:pt x="724428" y="10237"/>
                    </a:cubicBezTo>
                    <a:cubicBezTo>
                      <a:pt x="738359" y="-7494"/>
                      <a:pt x="732660" y="1371"/>
                      <a:pt x="726961" y="10237"/>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Volný tvar 49"/>
              <p:cNvSpPr/>
              <p:nvPr/>
            </p:nvSpPr>
            <p:spPr>
              <a:xfrm flipV="1">
                <a:off x="6431660" y="3904541"/>
                <a:ext cx="824120" cy="296292"/>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 name="connsiteX0" fmla="*/ 0 w 842597"/>
                  <a:gd name="connsiteY0" fmla="*/ 816270 h 816270"/>
                  <a:gd name="connsiteX1" fmla="*/ 733253 w 842597"/>
                  <a:gd name="connsiteY1" fmla="*/ 657453 h 816270"/>
                  <a:gd name="connsiteX2" fmla="*/ 812545 w 842597"/>
                  <a:gd name="connsiteY2" fmla="*/ 451445 h 816270"/>
                  <a:gd name="connsiteX3" fmla="*/ 840132 w 842597"/>
                  <a:gd name="connsiteY3" fmla="*/ 200791 h 816270"/>
                  <a:gd name="connsiteX4" fmla="*/ 760408 w 842597"/>
                  <a:gd name="connsiteY4" fmla="*/ 5884 h 816270"/>
                  <a:gd name="connsiteX5" fmla="*/ 689311 w 842597"/>
                  <a:gd name="connsiteY5" fmla="*/ 65261 h 816270"/>
                  <a:gd name="connsiteX0" fmla="*/ 0 w 826014"/>
                  <a:gd name="connsiteY0" fmla="*/ 815353 h 815353"/>
                  <a:gd name="connsiteX1" fmla="*/ 733253 w 826014"/>
                  <a:gd name="connsiteY1" fmla="*/ 656536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24120"/>
                  <a:gd name="connsiteY0" fmla="*/ 815353 h 815353"/>
                  <a:gd name="connsiteX1" fmla="*/ 725654 w 824120"/>
                  <a:gd name="connsiteY1" fmla="*/ 610543 h 815353"/>
                  <a:gd name="connsiteX2" fmla="*/ 812545 w 824120"/>
                  <a:gd name="connsiteY2" fmla="*/ 450528 h 815353"/>
                  <a:gd name="connsiteX3" fmla="*/ 817335 w 824120"/>
                  <a:gd name="connsiteY3" fmla="*/ 184543 h 815353"/>
                  <a:gd name="connsiteX4" fmla="*/ 760408 w 824120"/>
                  <a:gd name="connsiteY4" fmla="*/ 4967 h 815353"/>
                  <a:gd name="connsiteX5" fmla="*/ 689311 w 824120"/>
                  <a:gd name="connsiteY5" fmla="*/ 64344 h 815353"/>
                  <a:gd name="connsiteX0" fmla="*/ 0 w 824120"/>
                  <a:gd name="connsiteY0" fmla="*/ 864242 h 864242"/>
                  <a:gd name="connsiteX1" fmla="*/ 725654 w 824120"/>
                  <a:gd name="connsiteY1" fmla="*/ 659432 h 864242"/>
                  <a:gd name="connsiteX2" fmla="*/ 812545 w 824120"/>
                  <a:gd name="connsiteY2" fmla="*/ 499417 h 864242"/>
                  <a:gd name="connsiteX3" fmla="*/ 817335 w 824120"/>
                  <a:gd name="connsiteY3" fmla="*/ 233432 h 864242"/>
                  <a:gd name="connsiteX4" fmla="*/ 760408 w 824120"/>
                  <a:gd name="connsiteY4" fmla="*/ 53856 h 864242"/>
                  <a:gd name="connsiteX5" fmla="*/ 696910 w 824120"/>
                  <a:gd name="connsiteY5" fmla="*/ 13585 h 864242"/>
                  <a:gd name="connsiteX0" fmla="*/ 0 w 824120"/>
                  <a:gd name="connsiteY0" fmla="*/ 850657 h 850657"/>
                  <a:gd name="connsiteX1" fmla="*/ 725654 w 824120"/>
                  <a:gd name="connsiteY1" fmla="*/ 645847 h 850657"/>
                  <a:gd name="connsiteX2" fmla="*/ 812545 w 824120"/>
                  <a:gd name="connsiteY2" fmla="*/ 485832 h 850657"/>
                  <a:gd name="connsiteX3" fmla="*/ 817335 w 824120"/>
                  <a:gd name="connsiteY3" fmla="*/ 219847 h 850657"/>
                  <a:gd name="connsiteX4" fmla="*/ 760408 w 824120"/>
                  <a:gd name="connsiteY4" fmla="*/ 40271 h 850657"/>
                  <a:gd name="connsiteX5" fmla="*/ 696910 w 824120"/>
                  <a:gd name="connsiteY5" fmla="*/ 0 h 850657"/>
                  <a:gd name="connsiteX0" fmla="*/ 0 w 824120"/>
                  <a:gd name="connsiteY0" fmla="*/ 888984 h 888984"/>
                  <a:gd name="connsiteX1" fmla="*/ 725654 w 824120"/>
                  <a:gd name="connsiteY1" fmla="*/ 684174 h 888984"/>
                  <a:gd name="connsiteX2" fmla="*/ 812545 w 824120"/>
                  <a:gd name="connsiteY2" fmla="*/ 524159 h 888984"/>
                  <a:gd name="connsiteX3" fmla="*/ 817335 w 824120"/>
                  <a:gd name="connsiteY3" fmla="*/ 258174 h 888984"/>
                  <a:gd name="connsiteX4" fmla="*/ 760408 w 824120"/>
                  <a:gd name="connsiteY4" fmla="*/ 78598 h 888984"/>
                  <a:gd name="connsiteX5" fmla="*/ 712108 w 824120"/>
                  <a:gd name="connsiteY5" fmla="*/ 0 h 888984"/>
                  <a:gd name="connsiteX0" fmla="*/ 0 w 824120"/>
                  <a:gd name="connsiteY0" fmla="*/ 896649 h 896649"/>
                  <a:gd name="connsiteX1" fmla="*/ 725654 w 824120"/>
                  <a:gd name="connsiteY1" fmla="*/ 691839 h 896649"/>
                  <a:gd name="connsiteX2" fmla="*/ 812545 w 824120"/>
                  <a:gd name="connsiteY2" fmla="*/ 531824 h 896649"/>
                  <a:gd name="connsiteX3" fmla="*/ 817335 w 824120"/>
                  <a:gd name="connsiteY3" fmla="*/ 265839 h 896649"/>
                  <a:gd name="connsiteX4" fmla="*/ 760408 w 824120"/>
                  <a:gd name="connsiteY4" fmla="*/ 86263 h 896649"/>
                  <a:gd name="connsiteX5" fmla="*/ 742503 w 824120"/>
                  <a:gd name="connsiteY5" fmla="*/ 0 h 89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120" h="896649">
                    <a:moveTo>
                      <a:pt x="0" y="896649"/>
                    </a:moveTo>
                    <a:cubicBezTo>
                      <a:pt x="302821" y="812532"/>
                      <a:pt x="689015" y="744976"/>
                      <a:pt x="725654" y="691839"/>
                    </a:cubicBezTo>
                    <a:cubicBezTo>
                      <a:pt x="762293" y="638702"/>
                      <a:pt x="792057" y="631569"/>
                      <a:pt x="812545" y="531824"/>
                    </a:cubicBezTo>
                    <a:cubicBezTo>
                      <a:pt x="828270" y="434776"/>
                      <a:pt x="826024" y="340099"/>
                      <a:pt x="817335" y="265839"/>
                    </a:cubicBezTo>
                    <a:cubicBezTo>
                      <a:pt x="808646" y="191579"/>
                      <a:pt x="772880" y="130569"/>
                      <a:pt x="760408" y="86263"/>
                    </a:cubicBezTo>
                    <a:cubicBezTo>
                      <a:pt x="747936" y="41957"/>
                      <a:pt x="781769" y="3692"/>
                      <a:pt x="742503"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Volný tvar 50"/>
              <p:cNvSpPr/>
              <p:nvPr/>
            </p:nvSpPr>
            <p:spPr>
              <a:xfrm rot="230004" flipV="1">
                <a:off x="6747098" y="3914311"/>
                <a:ext cx="924146" cy="217940"/>
              </a:xfrm>
              <a:custGeom>
                <a:avLst/>
                <a:gdLst>
                  <a:gd name="connsiteX0" fmla="*/ 0 w 733102"/>
                  <a:gd name="connsiteY0" fmla="*/ 217940 h 217940"/>
                  <a:gd name="connsiteX1" fmla="*/ 433137 w 733102"/>
                  <a:gd name="connsiteY1" fmla="*/ 197677 h 217940"/>
                  <a:gd name="connsiteX2" fmla="*/ 643373 w 733102"/>
                  <a:gd name="connsiteY2" fmla="*/ 116622 h 217940"/>
                  <a:gd name="connsiteX3" fmla="*/ 724428 w 733102"/>
                  <a:gd name="connsiteY3" fmla="*/ 10237 h 217940"/>
                  <a:gd name="connsiteX4" fmla="*/ 726961 w 733102"/>
                  <a:gd name="connsiteY4" fmla="*/ 10237 h 21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02" h="217940">
                    <a:moveTo>
                      <a:pt x="0" y="217940"/>
                    </a:moveTo>
                    <a:cubicBezTo>
                      <a:pt x="162954" y="216251"/>
                      <a:pt x="325908" y="214563"/>
                      <a:pt x="433137" y="197677"/>
                    </a:cubicBezTo>
                    <a:cubicBezTo>
                      <a:pt x="540366" y="180791"/>
                      <a:pt x="594825" y="147862"/>
                      <a:pt x="643373" y="116622"/>
                    </a:cubicBezTo>
                    <a:cubicBezTo>
                      <a:pt x="691921" y="85382"/>
                      <a:pt x="710497" y="27968"/>
                      <a:pt x="724428" y="10237"/>
                    </a:cubicBezTo>
                    <a:cubicBezTo>
                      <a:pt x="738359" y="-7494"/>
                      <a:pt x="732660" y="1371"/>
                      <a:pt x="726961" y="10237"/>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9" name="Skupina 18"/>
            <p:cNvGrpSpPr/>
            <p:nvPr/>
          </p:nvGrpSpPr>
          <p:grpSpPr>
            <a:xfrm>
              <a:off x="718147" y="4867239"/>
              <a:ext cx="798440" cy="692522"/>
              <a:chOff x="1181273" y="3501008"/>
              <a:chExt cx="612000" cy="692522"/>
            </a:xfrm>
          </p:grpSpPr>
          <p:cxnSp>
            <p:nvCxnSpPr>
              <p:cNvPr id="39" name="Přímá spojnice se šipkou 38"/>
              <p:cNvCxnSpPr/>
              <p:nvPr/>
            </p:nvCxnSpPr>
            <p:spPr>
              <a:xfrm flipV="1">
                <a:off x="1181274" y="3718814"/>
                <a:ext cx="575229" cy="13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1181274" y="3962688"/>
                <a:ext cx="575229" cy="13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V="1">
                <a:off x="1181274" y="4084625"/>
                <a:ext cx="468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V="1">
                <a:off x="1181274" y="3609911"/>
                <a:ext cx="468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V="1">
                <a:off x="1181274" y="3501008"/>
                <a:ext cx="252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V="1">
                <a:off x="1181274" y="4193530"/>
                <a:ext cx="252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1181273" y="3840751"/>
                <a:ext cx="612000" cy="13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0" name="TextovéPole 19"/>
            <p:cNvSpPr txBox="1"/>
            <p:nvPr/>
          </p:nvSpPr>
          <p:spPr>
            <a:xfrm>
              <a:off x="4369293" y="4517647"/>
              <a:ext cx="504056" cy="645632"/>
            </a:xfrm>
            <a:prstGeom prst="rect">
              <a:avLst/>
            </a:prstGeom>
            <a:noFill/>
          </p:spPr>
          <p:txBody>
            <a:bodyPr wrap="square" rtlCol="0">
              <a:spAutoFit/>
            </a:bodyPr>
            <a:lstStyle/>
            <a:p>
              <a:pPr algn="ctr"/>
              <a:r>
                <a:rPr lang="cs-CZ" sz="2800" b="1" dirty="0">
                  <a:solidFill>
                    <a:srgbClr val="0033CC"/>
                  </a:solidFill>
                </a:rPr>
                <a:t>S</a:t>
              </a:r>
              <a:r>
                <a:rPr lang="cs-CZ" sz="2800" b="1" baseline="-25000" dirty="0">
                  <a:solidFill>
                    <a:srgbClr val="0033CC"/>
                  </a:solidFill>
                </a:rPr>
                <a:t>1</a:t>
              </a:r>
            </a:p>
          </p:txBody>
        </p:sp>
        <p:sp>
          <p:nvSpPr>
            <p:cNvPr id="21" name="TextovéPole 20"/>
            <p:cNvSpPr txBox="1"/>
            <p:nvPr/>
          </p:nvSpPr>
          <p:spPr>
            <a:xfrm>
              <a:off x="7884367" y="4512488"/>
              <a:ext cx="504056" cy="645632"/>
            </a:xfrm>
            <a:prstGeom prst="rect">
              <a:avLst/>
            </a:prstGeom>
            <a:noFill/>
          </p:spPr>
          <p:txBody>
            <a:bodyPr wrap="square" rtlCol="0">
              <a:spAutoFit/>
            </a:bodyPr>
            <a:lstStyle/>
            <a:p>
              <a:pPr algn="ctr"/>
              <a:r>
                <a:rPr lang="cs-CZ" sz="2800" b="1" dirty="0">
                  <a:solidFill>
                    <a:srgbClr val="0033CC"/>
                  </a:solidFill>
                </a:rPr>
                <a:t>S</a:t>
              </a:r>
              <a:r>
                <a:rPr lang="cs-CZ" sz="2800" b="1" baseline="-25000" dirty="0">
                  <a:solidFill>
                    <a:srgbClr val="0033CC"/>
                  </a:solidFill>
                </a:rPr>
                <a:t>2</a:t>
              </a:r>
            </a:p>
          </p:txBody>
        </p:sp>
        <p:cxnSp>
          <p:nvCxnSpPr>
            <p:cNvPr id="22" name="Přímá spojnice 21"/>
            <p:cNvCxnSpPr/>
            <p:nvPr/>
          </p:nvCxnSpPr>
          <p:spPr>
            <a:xfrm>
              <a:off x="4612931" y="5011287"/>
              <a:ext cx="0" cy="360000"/>
            </a:xfrm>
            <a:prstGeom prst="line">
              <a:avLst/>
            </a:prstGeom>
            <a:ln w="19050">
              <a:solidFill>
                <a:srgbClr val="00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7877593" y="4758874"/>
              <a:ext cx="0" cy="972000"/>
            </a:xfrm>
            <a:prstGeom prst="line">
              <a:avLst/>
            </a:prstGeom>
            <a:ln w="19050">
              <a:solidFill>
                <a:srgbClr val="00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3945780" y="3939892"/>
              <a:ext cx="1368000" cy="461665"/>
            </a:xfrm>
            <a:prstGeom prst="rect">
              <a:avLst/>
            </a:prstGeom>
            <a:noFill/>
          </p:spPr>
          <p:txBody>
            <a:bodyPr wrap="square" rtlCol="0">
              <a:spAutoFit/>
            </a:bodyPr>
            <a:lstStyle/>
            <a:p>
              <a:pPr algn="ctr"/>
              <a:r>
                <a:rPr lang="en-US" sz="2400" dirty="0">
                  <a:solidFill>
                    <a:schemeClr val="bg1"/>
                  </a:solidFill>
                </a:rPr>
                <a:t>man</a:t>
              </a:r>
              <a:r>
                <a:rPr lang="cs-CZ" sz="2400" dirty="0">
                  <a:solidFill>
                    <a:schemeClr val="bg1"/>
                  </a:solidFill>
                </a:rPr>
                <a:t>ž</a:t>
              </a:r>
              <a:r>
                <a:rPr lang="en-US" sz="2400" dirty="0">
                  <a:solidFill>
                    <a:schemeClr val="bg1"/>
                  </a:solidFill>
                </a:rPr>
                <a:t>eta</a:t>
              </a:r>
              <a:endParaRPr lang="cs-CZ" sz="2400" dirty="0">
                <a:solidFill>
                  <a:schemeClr val="bg1"/>
                </a:solidFill>
              </a:endParaRPr>
            </a:p>
          </p:txBody>
        </p:sp>
        <p:sp>
          <p:nvSpPr>
            <p:cNvPr id="25" name="TextovéPole 24"/>
            <p:cNvSpPr txBox="1"/>
            <p:nvPr/>
          </p:nvSpPr>
          <p:spPr>
            <a:xfrm>
              <a:off x="643434" y="4348012"/>
              <a:ext cx="1446271" cy="400110"/>
            </a:xfrm>
            <a:prstGeom prst="rect">
              <a:avLst/>
            </a:prstGeom>
            <a:noFill/>
          </p:spPr>
          <p:txBody>
            <a:bodyPr wrap="square" rtlCol="0">
              <a:spAutoFit/>
            </a:bodyPr>
            <a:lstStyle/>
            <a:p>
              <a:r>
                <a:rPr lang="cs-CZ" sz="2000" dirty="0">
                  <a:solidFill>
                    <a:srgbClr val="FF0000"/>
                  </a:solidFill>
                </a:rPr>
                <a:t>a. </a:t>
              </a:r>
              <a:r>
                <a:rPr lang="cs-CZ" sz="2000" dirty="0" err="1">
                  <a:solidFill>
                    <a:srgbClr val="FF0000"/>
                  </a:solidFill>
                </a:rPr>
                <a:t>brachialis</a:t>
              </a:r>
              <a:endParaRPr lang="cs-CZ" sz="2000" dirty="0">
                <a:solidFill>
                  <a:srgbClr val="FF0000"/>
                </a:solidFill>
              </a:endParaRPr>
            </a:p>
          </p:txBody>
        </p:sp>
        <p:sp>
          <p:nvSpPr>
            <p:cNvPr id="26" name="TextovéPole 25"/>
            <p:cNvSpPr txBox="1"/>
            <p:nvPr/>
          </p:nvSpPr>
          <p:spPr>
            <a:xfrm>
              <a:off x="570209" y="5723964"/>
              <a:ext cx="2463140" cy="400110"/>
            </a:xfrm>
            <a:prstGeom prst="rect">
              <a:avLst/>
            </a:prstGeom>
            <a:noFill/>
          </p:spPr>
          <p:txBody>
            <a:bodyPr wrap="square" rtlCol="0">
              <a:spAutoFit/>
            </a:bodyPr>
            <a:lstStyle/>
            <a:p>
              <a:r>
                <a:rPr lang="cs-CZ" sz="2000" dirty="0"/>
                <a:t>laminární proudění</a:t>
              </a:r>
            </a:p>
          </p:txBody>
        </p:sp>
        <p:sp>
          <p:nvSpPr>
            <p:cNvPr id="27" name="TextovéPole 26"/>
            <p:cNvSpPr txBox="1"/>
            <p:nvPr/>
          </p:nvSpPr>
          <p:spPr>
            <a:xfrm>
              <a:off x="5961667" y="5795972"/>
              <a:ext cx="2642780" cy="400110"/>
            </a:xfrm>
            <a:prstGeom prst="rect">
              <a:avLst/>
            </a:prstGeom>
            <a:noFill/>
          </p:spPr>
          <p:txBody>
            <a:bodyPr wrap="square" rtlCol="0">
              <a:spAutoFit/>
            </a:bodyPr>
            <a:lstStyle/>
            <a:p>
              <a:r>
                <a:rPr lang="cs-CZ" sz="2000" dirty="0"/>
                <a:t>turbulentní proudění</a:t>
              </a:r>
            </a:p>
          </p:txBody>
        </p:sp>
        <p:grpSp>
          <p:nvGrpSpPr>
            <p:cNvPr id="28" name="Skupina 27"/>
            <p:cNvGrpSpPr/>
            <p:nvPr/>
          </p:nvGrpSpPr>
          <p:grpSpPr>
            <a:xfrm>
              <a:off x="6084170" y="3270801"/>
              <a:ext cx="2520277" cy="1107406"/>
              <a:chOff x="6084170" y="3236941"/>
              <a:chExt cx="2906234" cy="1141266"/>
            </a:xfrm>
          </p:grpSpPr>
          <p:grpSp>
            <p:nvGrpSpPr>
              <p:cNvPr id="31" name="Skupina 30"/>
              <p:cNvGrpSpPr>
                <a:grpSpLocks noChangeAspect="1"/>
              </p:cNvGrpSpPr>
              <p:nvPr/>
            </p:nvGrpSpPr>
            <p:grpSpPr>
              <a:xfrm>
                <a:off x="6084170" y="3236941"/>
                <a:ext cx="2906234" cy="1141266"/>
                <a:chOff x="6612690" y="-46093"/>
                <a:chExt cx="3926687" cy="1541994"/>
              </a:xfrm>
            </p:grpSpPr>
            <p:sp>
              <p:nvSpPr>
                <p:cNvPr id="33" name="Ovál 32"/>
                <p:cNvSpPr/>
                <p:nvPr/>
              </p:nvSpPr>
              <p:spPr>
                <a:xfrm>
                  <a:off x="6612690" y="1146978"/>
                  <a:ext cx="1728234" cy="34892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Plechovka 33"/>
                <p:cNvSpPr/>
                <p:nvPr/>
              </p:nvSpPr>
              <p:spPr>
                <a:xfrm>
                  <a:off x="7231732" y="1052735"/>
                  <a:ext cx="521636" cy="268703"/>
                </a:xfrm>
                <a:prstGeom prst="ca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Volný tvar 34"/>
                <p:cNvSpPr/>
                <p:nvPr/>
              </p:nvSpPr>
              <p:spPr>
                <a:xfrm>
                  <a:off x="7759316" y="-46093"/>
                  <a:ext cx="2759815" cy="1194020"/>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2759816"/>
                    <a:gd name="connsiteY0" fmla="*/ 1194018 h 1194018"/>
                    <a:gd name="connsiteX1" fmla="*/ 373919 w 2759816"/>
                    <a:gd name="connsiteY1" fmla="*/ 1139630 h 1194018"/>
                    <a:gd name="connsiteX2" fmla="*/ 778430 w 2759816"/>
                    <a:gd name="connsiteY2" fmla="*/ 1020656 h 1194018"/>
                    <a:gd name="connsiteX3" fmla="*/ 1121755 w 2759816"/>
                    <a:gd name="connsiteY3" fmla="*/ 792906 h 1194018"/>
                    <a:gd name="connsiteX4" fmla="*/ 2759816 w 2759816"/>
                    <a:gd name="connsiteY4" fmla="*/ 0 h 1194018"/>
                    <a:gd name="connsiteX0" fmla="*/ 0 w 2759816"/>
                    <a:gd name="connsiteY0" fmla="*/ 1194018 h 1194018"/>
                    <a:gd name="connsiteX1" fmla="*/ 373919 w 2759816"/>
                    <a:gd name="connsiteY1" fmla="*/ 1139630 h 1194018"/>
                    <a:gd name="connsiteX2" fmla="*/ 778430 w 2759816"/>
                    <a:gd name="connsiteY2" fmla="*/ 1020656 h 1194018"/>
                    <a:gd name="connsiteX3" fmla="*/ 1618149 w 2759816"/>
                    <a:gd name="connsiteY3" fmla="*/ 498746 h 1194018"/>
                    <a:gd name="connsiteX4" fmla="*/ 2759816 w 2759816"/>
                    <a:gd name="connsiteY4" fmla="*/ 0 h 119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9816" h="1194018">
                      <a:moveTo>
                        <a:pt x="0" y="1194018"/>
                      </a:moveTo>
                      <a:cubicBezTo>
                        <a:pt x="122090" y="1181271"/>
                        <a:pt x="244181" y="1168524"/>
                        <a:pt x="373919" y="1139630"/>
                      </a:cubicBezTo>
                      <a:cubicBezTo>
                        <a:pt x="503657" y="1110736"/>
                        <a:pt x="571058" y="1127470"/>
                        <a:pt x="778430" y="1020656"/>
                      </a:cubicBezTo>
                      <a:cubicBezTo>
                        <a:pt x="985802" y="913842"/>
                        <a:pt x="1287918" y="668855"/>
                        <a:pt x="1618149" y="498746"/>
                      </a:cubicBezTo>
                      <a:cubicBezTo>
                        <a:pt x="1948380" y="328637"/>
                        <a:pt x="2760099" y="6515"/>
                        <a:pt x="2759816"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35"/>
                <p:cNvSpPr/>
                <p:nvPr/>
              </p:nvSpPr>
              <p:spPr>
                <a:xfrm>
                  <a:off x="7764288" y="82521"/>
                  <a:ext cx="2775089" cy="1164604"/>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1223435"/>
                    <a:gd name="connsiteY0" fmla="*/ 462298 h 462298"/>
                    <a:gd name="connsiteX1" fmla="*/ 407578 w 1223435"/>
                    <a:gd name="connsiteY1" fmla="*/ 407910 h 462298"/>
                    <a:gd name="connsiteX2" fmla="*/ 812089 w 1223435"/>
                    <a:gd name="connsiteY2" fmla="*/ 288936 h 462298"/>
                    <a:gd name="connsiteX3" fmla="*/ 1155414 w 1223435"/>
                    <a:gd name="connsiteY3" fmla="*/ 61186 h 462298"/>
                    <a:gd name="connsiteX4" fmla="*/ 1223399 w 1223435"/>
                    <a:gd name="connsiteY4" fmla="*/ 0 h 462298"/>
                    <a:gd name="connsiteX0" fmla="*/ 0 w 2775090"/>
                    <a:gd name="connsiteY0" fmla="*/ 1164603 h 1164603"/>
                    <a:gd name="connsiteX1" fmla="*/ 407578 w 2775090"/>
                    <a:gd name="connsiteY1" fmla="*/ 1110215 h 1164603"/>
                    <a:gd name="connsiteX2" fmla="*/ 812089 w 2775090"/>
                    <a:gd name="connsiteY2" fmla="*/ 991241 h 1164603"/>
                    <a:gd name="connsiteX3" fmla="*/ 1155414 w 2775090"/>
                    <a:gd name="connsiteY3" fmla="*/ 763491 h 1164603"/>
                    <a:gd name="connsiteX4" fmla="*/ 2775090 w 2775090"/>
                    <a:gd name="connsiteY4" fmla="*/ 0 h 1164603"/>
                    <a:gd name="connsiteX0" fmla="*/ 0 w 2775090"/>
                    <a:gd name="connsiteY0" fmla="*/ 1164603 h 1164603"/>
                    <a:gd name="connsiteX1" fmla="*/ 407578 w 2775090"/>
                    <a:gd name="connsiteY1" fmla="*/ 1110215 h 1164603"/>
                    <a:gd name="connsiteX2" fmla="*/ 812089 w 2775090"/>
                    <a:gd name="connsiteY2" fmla="*/ 991241 h 1164603"/>
                    <a:gd name="connsiteX3" fmla="*/ 1743732 w 2775090"/>
                    <a:gd name="connsiteY3" fmla="*/ 417854 h 1164603"/>
                    <a:gd name="connsiteX4" fmla="*/ 2775090 w 2775090"/>
                    <a:gd name="connsiteY4" fmla="*/ 0 h 1164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090" h="1164603">
                      <a:moveTo>
                        <a:pt x="0" y="1164603"/>
                      </a:moveTo>
                      <a:cubicBezTo>
                        <a:pt x="122090" y="1151856"/>
                        <a:pt x="272230" y="1139109"/>
                        <a:pt x="407578" y="1110215"/>
                      </a:cubicBezTo>
                      <a:cubicBezTo>
                        <a:pt x="542926" y="1081321"/>
                        <a:pt x="589397" y="1106635"/>
                        <a:pt x="812089" y="991241"/>
                      </a:cubicBezTo>
                      <a:cubicBezTo>
                        <a:pt x="1034781" y="875848"/>
                        <a:pt x="1416565" y="583061"/>
                        <a:pt x="1743732" y="417854"/>
                      </a:cubicBezTo>
                      <a:cubicBezTo>
                        <a:pt x="2070899" y="252647"/>
                        <a:pt x="2775373" y="6515"/>
                        <a:pt x="277509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Volný tvar 36"/>
                <p:cNvSpPr/>
                <p:nvPr/>
              </p:nvSpPr>
              <p:spPr>
                <a:xfrm>
                  <a:off x="7775620" y="714879"/>
                  <a:ext cx="1276021" cy="462299"/>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776" h="462298">
                      <a:moveTo>
                        <a:pt x="0" y="462298"/>
                      </a:moveTo>
                      <a:cubicBezTo>
                        <a:pt x="122090" y="449551"/>
                        <a:pt x="244181" y="436804"/>
                        <a:pt x="373919" y="407910"/>
                      </a:cubicBezTo>
                      <a:cubicBezTo>
                        <a:pt x="503657" y="379016"/>
                        <a:pt x="653791" y="346723"/>
                        <a:pt x="778430" y="288936"/>
                      </a:cubicBezTo>
                      <a:cubicBezTo>
                        <a:pt x="903069" y="231149"/>
                        <a:pt x="1053203" y="109342"/>
                        <a:pt x="1121755" y="61186"/>
                      </a:cubicBezTo>
                      <a:cubicBezTo>
                        <a:pt x="1190307" y="13030"/>
                        <a:pt x="1190023" y="6515"/>
                        <a:pt x="1189740" y="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Volný tvar 37"/>
                <p:cNvSpPr/>
                <p:nvPr/>
              </p:nvSpPr>
              <p:spPr>
                <a:xfrm>
                  <a:off x="7786205" y="32914"/>
                  <a:ext cx="2730398" cy="1179313"/>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2730399"/>
                    <a:gd name="connsiteY0" fmla="*/ 1179311 h 1179311"/>
                    <a:gd name="connsiteX1" fmla="*/ 373919 w 2730399"/>
                    <a:gd name="connsiteY1" fmla="*/ 1124923 h 1179311"/>
                    <a:gd name="connsiteX2" fmla="*/ 778430 w 2730399"/>
                    <a:gd name="connsiteY2" fmla="*/ 1005949 h 1179311"/>
                    <a:gd name="connsiteX3" fmla="*/ 1121755 w 2730399"/>
                    <a:gd name="connsiteY3" fmla="*/ 778199 h 1179311"/>
                    <a:gd name="connsiteX4" fmla="*/ 2730399 w 2730399"/>
                    <a:gd name="connsiteY4" fmla="*/ 0 h 1179311"/>
                    <a:gd name="connsiteX0" fmla="*/ 0 w 2730399"/>
                    <a:gd name="connsiteY0" fmla="*/ 1179311 h 1179311"/>
                    <a:gd name="connsiteX1" fmla="*/ 373919 w 2730399"/>
                    <a:gd name="connsiteY1" fmla="*/ 1124923 h 1179311"/>
                    <a:gd name="connsiteX2" fmla="*/ 778430 w 2730399"/>
                    <a:gd name="connsiteY2" fmla="*/ 1005949 h 1179311"/>
                    <a:gd name="connsiteX3" fmla="*/ 1695366 w 2730399"/>
                    <a:gd name="connsiteY3" fmla="*/ 439917 h 1179311"/>
                    <a:gd name="connsiteX4" fmla="*/ 2730399 w 2730399"/>
                    <a:gd name="connsiteY4" fmla="*/ 0 h 1179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399" h="1179311">
                      <a:moveTo>
                        <a:pt x="0" y="1179311"/>
                      </a:moveTo>
                      <a:cubicBezTo>
                        <a:pt x="122090" y="1166564"/>
                        <a:pt x="244181" y="1153817"/>
                        <a:pt x="373919" y="1124923"/>
                      </a:cubicBezTo>
                      <a:cubicBezTo>
                        <a:pt x="503657" y="1096029"/>
                        <a:pt x="558189" y="1120117"/>
                        <a:pt x="778430" y="1005949"/>
                      </a:cubicBezTo>
                      <a:cubicBezTo>
                        <a:pt x="998671" y="891781"/>
                        <a:pt x="1370038" y="607575"/>
                        <a:pt x="1695366" y="439917"/>
                      </a:cubicBezTo>
                      <a:cubicBezTo>
                        <a:pt x="2020694" y="272259"/>
                        <a:pt x="2730682" y="6515"/>
                        <a:pt x="2730399" y="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2" name="Volný tvar 31"/>
              <p:cNvSpPr/>
              <p:nvPr/>
            </p:nvSpPr>
            <p:spPr>
              <a:xfrm>
                <a:off x="6952444" y="3270801"/>
                <a:ext cx="2020832" cy="872837"/>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2730399"/>
                  <a:gd name="connsiteY0" fmla="*/ 1179311 h 1179311"/>
                  <a:gd name="connsiteX1" fmla="*/ 373919 w 2730399"/>
                  <a:gd name="connsiteY1" fmla="*/ 1124923 h 1179311"/>
                  <a:gd name="connsiteX2" fmla="*/ 778430 w 2730399"/>
                  <a:gd name="connsiteY2" fmla="*/ 1005949 h 1179311"/>
                  <a:gd name="connsiteX3" fmla="*/ 1121755 w 2730399"/>
                  <a:gd name="connsiteY3" fmla="*/ 778199 h 1179311"/>
                  <a:gd name="connsiteX4" fmla="*/ 2730399 w 2730399"/>
                  <a:gd name="connsiteY4" fmla="*/ 0 h 1179311"/>
                  <a:gd name="connsiteX0" fmla="*/ 0 w 2730399"/>
                  <a:gd name="connsiteY0" fmla="*/ 1179311 h 1179311"/>
                  <a:gd name="connsiteX1" fmla="*/ 373919 w 2730399"/>
                  <a:gd name="connsiteY1" fmla="*/ 1124923 h 1179311"/>
                  <a:gd name="connsiteX2" fmla="*/ 778430 w 2730399"/>
                  <a:gd name="connsiteY2" fmla="*/ 1005949 h 1179311"/>
                  <a:gd name="connsiteX3" fmla="*/ 1695366 w 2730399"/>
                  <a:gd name="connsiteY3" fmla="*/ 439917 h 1179311"/>
                  <a:gd name="connsiteX4" fmla="*/ 2730399 w 2730399"/>
                  <a:gd name="connsiteY4" fmla="*/ 0 h 1179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399" h="1179311">
                    <a:moveTo>
                      <a:pt x="0" y="1179311"/>
                    </a:moveTo>
                    <a:cubicBezTo>
                      <a:pt x="122090" y="1166564"/>
                      <a:pt x="244181" y="1153817"/>
                      <a:pt x="373919" y="1124923"/>
                    </a:cubicBezTo>
                    <a:cubicBezTo>
                      <a:pt x="503657" y="1096029"/>
                      <a:pt x="558189" y="1120117"/>
                      <a:pt x="778430" y="1005949"/>
                    </a:cubicBezTo>
                    <a:cubicBezTo>
                      <a:pt x="998671" y="891781"/>
                      <a:pt x="1370038" y="607575"/>
                      <a:pt x="1695366" y="439917"/>
                    </a:cubicBezTo>
                    <a:cubicBezTo>
                      <a:pt x="2020694" y="272259"/>
                      <a:pt x="2730682" y="6515"/>
                      <a:pt x="2730399" y="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9" name="Obdélník 28"/>
            <p:cNvSpPr/>
            <p:nvPr/>
          </p:nvSpPr>
          <p:spPr>
            <a:xfrm>
              <a:off x="4698343" y="5337388"/>
              <a:ext cx="761805" cy="523220"/>
            </a:xfrm>
            <a:prstGeom prst="rect">
              <a:avLst/>
            </a:prstGeom>
          </p:spPr>
          <p:txBody>
            <a:bodyPr wrap="square">
              <a:spAutoFit/>
            </a:bodyPr>
            <a:lstStyle/>
            <a:p>
              <a:r>
                <a:rPr lang="en-US" sz="2800" b="1" dirty="0"/>
                <a:t>Re</a:t>
              </a:r>
              <a:r>
                <a:rPr lang="en-US" sz="2800" b="1" baseline="-25000" dirty="0"/>
                <a:t>1</a:t>
              </a:r>
              <a:endParaRPr lang="cs-CZ" sz="2800" dirty="0"/>
            </a:p>
          </p:txBody>
        </p:sp>
        <p:sp>
          <p:nvSpPr>
            <p:cNvPr id="30" name="Obdélník 29"/>
            <p:cNvSpPr/>
            <p:nvPr/>
          </p:nvSpPr>
          <p:spPr>
            <a:xfrm>
              <a:off x="7092426" y="4275189"/>
              <a:ext cx="526708" cy="523220"/>
            </a:xfrm>
            <a:prstGeom prst="rect">
              <a:avLst/>
            </a:prstGeom>
          </p:spPr>
          <p:txBody>
            <a:bodyPr wrap="none">
              <a:spAutoFit/>
            </a:bodyPr>
            <a:lstStyle/>
            <a:p>
              <a:r>
                <a:rPr lang="en-US" sz="2800" b="1" dirty="0"/>
                <a:t>Re</a:t>
              </a:r>
              <a:r>
                <a:rPr lang="cs-CZ" sz="2800" b="1" baseline="-25000" dirty="0"/>
                <a:t>2</a:t>
              </a:r>
              <a:endParaRPr lang="cs-CZ" sz="2800" dirty="0"/>
            </a:p>
          </p:txBody>
        </p:sp>
      </p:grpSp>
      <p:sp>
        <p:nvSpPr>
          <p:cNvPr id="52" name="TextovéPole 51"/>
          <p:cNvSpPr txBox="1"/>
          <p:nvPr/>
        </p:nvSpPr>
        <p:spPr>
          <a:xfrm>
            <a:off x="362435" y="267473"/>
            <a:ext cx="8348785" cy="646331"/>
          </a:xfrm>
          <a:prstGeom prst="rect">
            <a:avLst/>
          </a:prstGeom>
          <a:noFill/>
        </p:spPr>
        <p:txBody>
          <a:bodyPr wrap="square" rtlCol="0">
            <a:spAutoFit/>
          </a:bodyPr>
          <a:lstStyle/>
          <a:p>
            <a:pPr algn="ctr"/>
            <a:r>
              <a:rPr lang="cs-CZ" sz="3600" b="1" dirty="0"/>
              <a:t>Laminární / turbulentní proudění</a:t>
            </a:r>
          </a:p>
        </p:txBody>
      </p:sp>
      <mc:AlternateContent xmlns:mc="http://schemas.openxmlformats.org/markup-compatibility/2006" xmlns:a14="http://schemas.microsoft.com/office/drawing/2010/main">
        <mc:Choice Requires="a14">
          <p:sp>
            <p:nvSpPr>
              <p:cNvPr id="53" name="TextovéPole 52"/>
              <p:cNvSpPr txBox="1"/>
              <p:nvPr/>
            </p:nvSpPr>
            <p:spPr>
              <a:xfrm>
                <a:off x="35496" y="991795"/>
                <a:ext cx="2880320" cy="9746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cs-CZ" sz="2800" b="0" i="1" smtClean="0">
                          <a:latin typeface="Cambria Math"/>
                        </a:rPr>
                        <m:t>𝑅𝑒</m:t>
                      </m:r>
                      <m:r>
                        <a:rPr lang="cs-CZ" sz="2800" b="0" i="1" smtClean="0">
                          <a:latin typeface="Cambria Math"/>
                        </a:rPr>
                        <m:t>=</m:t>
                      </m:r>
                      <m:f>
                        <m:fPr>
                          <m:ctrlPr>
                            <a:rPr lang="cs-CZ" sz="2800" b="0" i="1" smtClean="0">
                              <a:latin typeface="Cambria Math" panose="02040503050406030204" pitchFamily="18" charset="0"/>
                            </a:rPr>
                          </m:ctrlPr>
                        </m:fPr>
                        <m:num>
                          <m:r>
                            <a:rPr lang="cs-CZ" sz="2800" b="0" i="1" smtClean="0">
                              <a:latin typeface="Cambria Math"/>
                            </a:rPr>
                            <m:t>𝑣</m:t>
                          </m:r>
                          <m:r>
                            <a:rPr lang="cs-CZ" sz="2800" b="0" i="1" smtClean="0">
                              <a:latin typeface="Cambria Math"/>
                              <a:ea typeface="Cambria Math"/>
                            </a:rPr>
                            <m:t>∙</m:t>
                          </m:r>
                          <m:r>
                            <a:rPr lang="cs-CZ" sz="2800" b="0" i="1" smtClean="0">
                              <a:latin typeface="Cambria Math"/>
                            </a:rPr>
                            <m:t>𝑆</m:t>
                          </m:r>
                          <m:r>
                            <a:rPr lang="cs-CZ" sz="2800" b="0" i="1" smtClean="0">
                              <a:latin typeface="Cambria Math"/>
                              <a:ea typeface="Cambria Math"/>
                            </a:rPr>
                            <m:t>∙</m:t>
                          </m:r>
                          <m:r>
                            <a:rPr lang="cs-CZ" sz="2800" b="0" i="1" smtClean="0">
                              <a:latin typeface="Cambria Math"/>
                              <a:ea typeface="Cambria Math"/>
                            </a:rPr>
                            <m:t>𝜌</m:t>
                          </m:r>
                        </m:num>
                        <m:den>
                          <m:r>
                            <a:rPr lang="cs-CZ" sz="2800" b="0" i="1" smtClean="0">
                              <a:latin typeface="Cambria Math"/>
                              <a:ea typeface="Cambria Math"/>
                            </a:rPr>
                            <m:t>𝜂</m:t>
                          </m:r>
                        </m:den>
                      </m:f>
                    </m:oMath>
                  </m:oMathPara>
                </a14:m>
                <a:endParaRPr lang="cs-CZ" sz="3200" dirty="0"/>
              </a:p>
            </p:txBody>
          </p:sp>
        </mc:Choice>
        <mc:Fallback xmlns="">
          <p:sp>
            <p:nvSpPr>
              <p:cNvPr id="53" name="TextovéPole 52"/>
              <p:cNvSpPr txBox="1">
                <a:spLocks noRot="1" noChangeAspect="1" noMove="1" noResize="1" noEditPoints="1" noAdjustHandles="1" noChangeArrowheads="1" noChangeShapeType="1" noTextEdit="1"/>
              </p:cNvSpPr>
              <p:nvPr/>
            </p:nvSpPr>
            <p:spPr>
              <a:xfrm>
                <a:off x="35496" y="991795"/>
                <a:ext cx="2880320" cy="974690"/>
              </a:xfrm>
              <a:prstGeom prst="rect">
                <a:avLst/>
              </a:prstGeom>
              <a:blipFill rotWithShape="1">
                <a:blip r:embed="rId2"/>
                <a:stretch>
                  <a:fillRect/>
                </a:stretch>
              </a:blipFill>
            </p:spPr>
            <p:txBody>
              <a:bodyPr/>
              <a:lstStyle/>
              <a:p>
                <a:r>
                  <a:rPr lang="cs-CZ">
                    <a:noFill/>
                  </a:rPr>
                  <a:t> </a:t>
                </a:r>
              </a:p>
            </p:txBody>
          </p:sp>
        </mc:Fallback>
      </mc:AlternateContent>
      <p:sp>
        <p:nvSpPr>
          <p:cNvPr id="54" name="TextovéPole 53"/>
          <p:cNvSpPr txBox="1"/>
          <p:nvPr/>
        </p:nvSpPr>
        <p:spPr>
          <a:xfrm>
            <a:off x="35496" y="1871556"/>
            <a:ext cx="9058357" cy="2369880"/>
          </a:xfrm>
          <a:prstGeom prst="rect">
            <a:avLst/>
          </a:prstGeom>
          <a:noFill/>
        </p:spPr>
        <p:txBody>
          <a:bodyPr wrap="square" rtlCol="0">
            <a:spAutoFit/>
          </a:bodyPr>
          <a:lstStyle/>
          <a:p>
            <a:r>
              <a:rPr lang="cs-CZ" sz="2400" b="1" dirty="0" err="1"/>
              <a:t>Reynoldsovo</a:t>
            </a:r>
            <a:r>
              <a:rPr lang="cs-CZ" sz="2400" b="1" dirty="0"/>
              <a:t> číslo Re</a:t>
            </a:r>
            <a:r>
              <a:rPr lang="cs-CZ" sz="2400" dirty="0"/>
              <a:t>: odpovídá pravděpodobnosti vzniku turbulentního proudění</a:t>
            </a:r>
          </a:p>
          <a:p>
            <a:r>
              <a:rPr lang="en-US" sz="2000" b="1" dirty="0"/>
              <a:t>Q</a:t>
            </a:r>
            <a:r>
              <a:rPr lang="cs-CZ" sz="2000" dirty="0"/>
              <a:t>: </a:t>
            </a:r>
            <a:r>
              <a:rPr lang="en-US" sz="2000" dirty="0" err="1"/>
              <a:t>pr</a:t>
            </a:r>
            <a:r>
              <a:rPr lang="cs-CZ" sz="2000" dirty="0" err="1"/>
              <a:t>ůtok</a:t>
            </a:r>
            <a:r>
              <a:rPr lang="cs-CZ" sz="2000" dirty="0"/>
              <a:t> krve cévou</a:t>
            </a:r>
          </a:p>
          <a:p>
            <a:r>
              <a:rPr lang="cs-CZ" sz="2000" b="1" dirty="0"/>
              <a:t>S</a:t>
            </a:r>
            <a:r>
              <a:rPr lang="cs-CZ" sz="2000" dirty="0"/>
              <a:t>: plocha průřezu cévy (</a:t>
            </a:r>
            <a:r>
              <a:rPr lang="cs-CZ" sz="2000" b="1" dirty="0">
                <a:sym typeface="Symbol"/>
              </a:rPr>
              <a:t>.r</a:t>
            </a:r>
            <a:r>
              <a:rPr lang="cs-CZ" sz="2000" b="1" baseline="30000" dirty="0">
                <a:sym typeface="Symbol"/>
              </a:rPr>
              <a:t>2</a:t>
            </a:r>
            <a:r>
              <a:rPr lang="cs-CZ" sz="2000" dirty="0"/>
              <a:t>)</a:t>
            </a:r>
          </a:p>
          <a:p>
            <a:r>
              <a:rPr lang="cs-CZ" sz="2000" b="1" dirty="0">
                <a:sym typeface="Symbol"/>
              </a:rPr>
              <a:t></a:t>
            </a:r>
            <a:r>
              <a:rPr lang="cs-CZ" sz="2000" dirty="0">
                <a:sym typeface="Symbol"/>
              </a:rPr>
              <a:t>: hustota kapaliny</a:t>
            </a:r>
          </a:p>
          <a:p>
            <a:r>
              <a:rPr lang="cs-CZ" sz="2000" b="1" dirty="0">
                <a:sym typeface="Symbol"/>
              </a:rPr>
              <a:t></a:t>
            </a:r>
            <a:r>
              <a:rPr lang="cs-CZ" sz="2000" dirty="0">
                <a:sym typeface="Symbol"/>
              </a:rPr>
              <a:t>: viskozita kapaliny</a:t>
            </a:r>
          </a:p>
          <a:p>
            <a:r>
              <a:rPr lang="cs-CZ" sz="2000" dirty="0">
                <a:sym typeface="Symbol"/>
              </a:rPr>
              <a:t>     (vyšší u anémie)</a:t>
            </a:r>
            <a:endParaRPr lang="cs-CZ" sz="2000" dirty="0"/>
          </a:p>
        </p:txBody>
      </p:sp>
      <p:sp>
        <p:nvSpPr>
          <p:cNvPr id="55" name="TextovéPole 54"/>
          <p:cNvSpPr txBox="1"/>
          <p:nvPr/>
        </p:nvSpPr>
        <p:spPr>
          <a:xfrm>
            <a:off x="3707905" y="1013827"/>
            <a:ext cx="4248472" cy="707886"/>
          </a:xfrm>
          <a:prstGeom prst="rect">
            <a:avLst/>
          </a:prstGeom>
          <a:noFill/>
        </p:spPr>
        <p:txBody>
          <a:bodyPr wrap="square" rtlCol="0">
            <a:spAutoFit/>
          </a:bodyPr>
          <a:lstStyle/>
          <a:p>
            <a:r>
              <a:rPr lang="cs-CZ" sz="2000" dirty="0"/>
              <a:t>laminární proudění </a:t>
            </a:r>
            <a:r>
              <a:rPr lang="en-US" sz="2000" dirty="0"/>
              <a:t>Re</a:t>
            </a:r>
            <a:r>
              <a:rPr lang="cs-CZ" sz="2000" dirty="0"/>
              <a:t> </a:t>
            </a:r>
            <a:r>
              <a:rPr lang="en-US" sz="2000" dirty="0">
                <a:sym typeface="Symbol"/>
              </a:rPr>
              <a:t>&lt;</a:t>
            </a:r>
            <a:r>
              <a:rPr lang="cs-CZ" sz="2000" dirty="0">
                <a:sym typeface="Symbol"/>
              </a:rPr>
              <a:t> 2000</a:t>
            </a:r>
          </a:p>
          <a:p>
            <a:r>
              <a:rPr lang="cs-CZ" sz="2000" dirty="0"/>
              <a:t>turbulentní proudění </a:t>
            </a:r>
            <a:r>
              <a:rPr lang="en-US" sz="2000" dirty="0"/>
              <a:t>Re</a:t>
            </a:r>
            <a:r>
              <a:rPr lang="cs-CZ" sz="2000" dirty="0"/>
              <a:t> </a:t>
            </a:r>
            <a:r>
              <a:rPr lang="en-US" sz="2000" dirty="0">
                <a:sym typeface="Symbol"/>
              </a:rPr>
              <a:t>&gt;</a:t>
            </a:r>
            <a:r>
              <a:rPr lang="cs-CZ" sz="2000" dirty="0">
                <a:sym typeface="Symbol"/>
              </a:rPr>
              <a:t> 3000</a:t>
            </a:r>
            <a:endParaRPr lang="cs-CZ" sz="2000" baseline="-25000" dirty="0"/>
          </a:p>
        </p:txBody>
      </p:sp>
      <p:sp>
        <p:nvSpPr>
          <p:cNvPr id="2" name="TextovéPole 1"/>
          <p:cNvSpPr txBox="1"/>
          <p:nvPr/>
        </p:nvSpPr>
        <p:spPr>
          <a:xfrm>
            <a:off x="3487416" y="2353934"/>
            <a:ext cx="5168936" cy="646331"/>
          </a:xfrm>
          <a:prstGeom prst="rect">
            <a:avLst/>
          </a:prstGeom>
          <a:noFill/>
        </p:spPr>
        <p:txBody>
          <a:bodyPr wrap="square" rtlCol="0">
            <a:spAutoFit/>
          </a:bodyPr>
          <a:lstStyle/>
          <a:p>
            <a:r>
              <a:rPr lang="cs-CZ" dirty="0"/>
              <a:t>Těsně za zúžením se průřez cévy zvětšil, ale krev má stále ještě vyšší rychlost </a:t>
            </a:r>
            <a:r>
              <a:rPr lang="cs-CZ" dirty="0">
                <a:sym typeface="Symbol"/>
              </a:rPr>
              <a:t> zvýšení Re</a:t>
            </a:r>
            <a:endParaRPr lang="cs-CZ" dirty="0"/>
          </a:p>
        </p:txBody>
      </p:sp>
      <p:sp>
        <p:nvSpPr>
          <p:cNvPr id="56" name="TextovéPole 55">
            <a:extLst>
              <a:ext uri="{FF2B5EF4-FFF2-40B4-BE49-F238E27FC236}">
                <a16:creationId xmlns:a16="http://schemas.microsoft.com/office/drawing/2014/main" id="{5F28A8AF-515F-41B4-8C68-9D49BBFFE763}"/>
              </a:ext>
            </a:extLst>
          </p:cNvPr>
          <p:cNvSpPr txBox="1"/>
          <p:nvPr/>
        </p:nvSpPr>
        <p:spPr>
          <a:xfrm>
            <a:off x="3416379" y="3168735"/>
            <a:ext cx="5168936" cy="923330"/>
          </a:xfrm>
          <a:prstGeom prst="rect">
            <a:avLst/>
          </a:prstGeom>
          <a:noFill/>
        </p:spPr>
        <p:txBody>
          <a:bodyPr wrap="square" rtlCol="0">
            <a:spAutoFit/>
          </a:bodyPr>
          <a:lstStyle/>
          <a:p>
            <a:r>
              <a:rPr lang="cs-CZ" dirty="0"/>
              <a:t>Turbulentní proudění rozechvívá okolní struktury – tvoří se zvuk – </a:t>
            </a:r>
            <a:r>
              <a:rPr lang="cs-CZ" dirty="0" err="1"/>
              <a:t>Korotkovovy</a:t>
            </a:r>
            <a:r>
              <a:rPr lang="cs-CZ" dirty="0"/>
              <a:t> fenomény při měření TK, nebo šelesty za sklerotickým plátem na karotidách</a:t>
            </a:r>
          </a:p>
        </p:txBody>
      </p:sp>
    </p:spTree>
    <p:extLst>
      <p:ext uri="{BB962C8B-B14F-4D97-AF65-F5344CB8AC3E}">
        <p14:creationId xmlns:p14="http://schemas.microsoft.com/office/powerpoint/2010/main" val="30823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44017" y="188640"/>
            <a:ext cx="8676455" cy="584775"/>
          </a:xfrm>
          <a:prstGeom prst="rect">
            <a:avLst/>
          </a:prstGeom>
          <a:noFill/>
        </p:spPr>
        <p:txBody>
          <a:bodyPr wrap="square" rtlCol="0">
            <a:spAutoFit/>
          </a:bodyPr>
          <a:lstStyle/>
          <a:p>
            <a:pPr algn="ctr"/>
            <a:r>
              <a:rPr lang="cs-CZ" sz="3200" b="1" dirty="0" err="1"/>
              <a:t>Laplaceův</a:t>
            </a:r>
            <a:r>
              <a:rPr lang="cs-CZ" sz="3200" b="1" dirty="0"/>
              <a:t> zákon</a:t>
            </a:r>
          </a:p>
        </p:txBody>
      </p:sp>
      <p:sp>
        <p:nvSpPr>
          <p:cNvPr id="7" name="Obdélník 6"/>
          <p:cNvSpPr/>
          <p:nvPr/>
        </p:nvSpPr>
        <p:spPr>
          <a:xfrm>
            <a:off x="432048" y="1839595"/>
            <a:ext cx="7740625" cy="1877437"/>
          </a:xfrm>
          <a:prstGeom prst="rect">
            <a:avLst/>
          </a:prstGeom>
        </p:spPr>
        <p:txBody>
          <a:bodyPr wrap="square">
            <a:spAutoFit/>
          </a:bodyPr>
          <a:lstStyle/>
          <a:p>
            <a:r>
              <a:rPr lang="cs-CZ" sz="2000" dirty="0"/>
              <a:t>T – tlak ve stěně válce </a:t>
            </a:r>
            <a:r>
              <a:rPr lang="cs-CZ" dirty="0"/>
              <a:t>(tedy síla bránící roztrhnutí cévní stěny přepočtena na tloušťku a délku stěny)</a:t>
            </a:r>
          </a:p>
          <a:p>
            <a:r>
              <a:rPr lang="cs-CZ" sz="2000" dirty="0"/>
              <a:t>P – </a:t>
            </a:r>
            <a:r>
              <a:rPr lang="cs-CZ" sz="2000" dirty="0" err="1"/>
              <a:t>transmurální</a:t>
            </a:r>
            <a:r>
              <a:rPr lang="cs-CZ" sz="2000" dirty="0"/>
              <a:t> tlak </a:t>
            </a:r>
            <a:r>
              <a:rPr lang="cs-CZ" dirty="0"/>
              <a:t>(rozdíl tlaků působících na vnitřní a vnější stranu stěny válce)</a:t>
            </a:r>
          </a:p>
          <a:p>
            <a:r>
              <a:rPr lang="cs-CZ" sz="2000" dirty="0"/>
              <a:t>r – poloměr válce</a:t>
            </a:r>
          </a:p>
          <a:p>
            <a:r>
              <a:rPr lang="cs-CZ" sz="2000" dirty="0"/>
              <a:t>w – tloušťka stěny válce</a:t>
            </a:r>
          </a:p>
        </p:txBody>
      </p:sp>
      <p:sp>
        <p:nvSpPr>
          <p:cNvPr id="8" name="Obdélník 7"/>
          <p:cNvSpPr/>
          <p:nvPr/>
        </p:nvSpPr>
        <p:spPr>
          <a:xfrm>
            <a:off x="539825" y="745825"/>
            <a:ext cx="8352655" cy="830997"/>
          </a:xfrm>
          <a:prstGeom prst="rect">
            <a:avLst/>
          </a:prstGeom>
        </p:spPr>
        <p:txBody>
          <a:bodyPr wrap="square">
            <a:spAutoFit/>
          </a:bodyPr>
          <a:lstStyle/>
          <a:p>
            <a:r>
              <a:rPr lang="cs-CZ" sz="2400" dirty="0"/>
              <a:t>Zákon popisující vztah tlaku ve válcovitém (kulovitém tělese), tenze ve stěně tělesa, tloušťkou stěny a poloměru tělesa</a:t>
            </a:r>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321" y="3167207"/>
            <a:ext cx="2391034" cy="2289336"/>
          </a:xfrm>
          <a:prstGeom prst="rect">
            <a:avLst/>
          </a:prstGeom>
        </p:spPr>
      </p:pic>
      <mc:AlternateContent xmlns:mc="http://schemas.openxmlformats.org/markup-compatibility/2006" xmlns:a14="http://schemas.microsoft.com/office/drawing/2010/main">
        <mc:Choice Requires="a14">
          <p:sp>
            <p:nvSpPr>
              <p:cNvPr id="10" name="Obdélník 9"/>
              <p:cNvSpPr/>
              <p:nvPr/>
            </p:nvSpPr>
            <p:spPr>
              <a:xfrm>
                <a:off x="467817" y="4725144"/>
                <a:ext cx="4728346" cy="8745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a:rPr>
                        <m:t>𝑡𝑒𝑛𝑧𝑒</m:t>
                      </m:r>
                      <m:r>
                        <a:rPr lang="cs-CZ" sz="2400" b="0" i="1" smtClean="0">
                          <a:latin typeface="Cambria Math"/>
                        </a:rPr>
                        <m:t> (</m:t>
                      </m:r>
                      <m:r>
                        <a:rPr lang="cs-CZ" sz="2400" i="1">
                          <a:latin typeface="Cambria Math"/>
                        </a:rPr>
                        <m:t>𝑇</m:t>
                      </m:r>
                      <m:r>
                        <a:rPr lang="cs-CZ" sz="2400" b="0" i="1" smtClean="0">
                          <a:latin typeface="Cambria Math"/>
                        </a:rPr>
                        <m:t>)</m:t>
                      </m:r>
                      <m:r>
                        <a:rPr lang="cs-CZ" sz="2400" i="1">
                          <a:latin typeface="Cambria Math"/>
                        </a:rPr>
                        <m:t>=</m:t>
                      </m:r>
                      <m:f>
                        <m:fPr>
                          <m:ctrlPr>
                            <a:rPr lang="cs-CZ" sz="2400" i="1">
                              <a:latin typeface="Cambria Math" panose="02040503050406030204" pitchFamily="18" charset="0"/>
                            </a:rPr>
                          </m:ctrlPr>
                        </m:fPr>
                        <m:num>
                          <m:r>
                            <a:rPr lang="cs-CZ" sz="2400" b="0" i="1" smtClean="0">
                              <a:latin typeface="Cambria Math"/>
                            </a:rPr>
                            <m:t>𝑡𝑙𝑎𝑘</m:t>
                          </m:r>
                          <m:d>
                            <m:dPr>
                              <m:ctrlPr>
                                <a:rPr lang="cs-CZ" sz="2400" b="0" i="1" smtClean="0">
                                  <a:latin typeface="Cambria Math" panose="02040503050406030204" pitchFamily="18" charset="0"/>
                                </a:rPr>
                              </m:ctrlPr>
                            </m:dPr>
                            <m:e>
                              <m:r>
                                <a:rPr lang="cs-CZ" sz="2400" i="1">
                                  <a:latin typeface="Cambria Math"/>
                                </a:rPr>
                                <m:t>𝑃</m:t>
                              </m:r>
                            </m:e>
                          </m:d>
                          <m:r>
                            <a:rPr lang="cs-CZ" sz="2400" i="1">
                              <a:latin typeface="Cambria Math"/>
                            </a:rPr>
                            <m:t>∙</m:t>
                          </m:r>
                          <m:r>
                            <a:rPr lang="cs-CZ" sz="2400" b="0" i="1" smtClean="0">
                              <a:latin typeface="Cambria Math"/>
                            </a:rPr>
                            <m:t>𝑝𝑜𝑙𝑜𝑚</m:t>
                          </m:r>
                          <m:r>
                            <a:rPr lang="cs-CZ" sz="2400" b="0" i="1" smtClean="0">
                              <a:latin typeface="Cambria Math"/>
                            </a:rPr>
                            <m:t>ě</m:t>
                          </m:r>
                          <m:r>
                            <a:rPr lang="cs-CZ" sz="2400" b="0" i="1" smtClean="0">
                              <a:latin typeface="Cambria Math"/>
                            </a:rPr>
                            <m:t>𝑟</m:t>
                          </m:r>
                          <m:r>
                            <a:rPr lang="cs-CZ" sz="2400" b="0" i="1" smtClean="0">
                              <a:latin typeface="Cambria Math"/>
                            </a:rPr>
                            <m:t>(</m:t>
                          </m:r>
                          <m:r>
                            <a:rPr lang="cs-CZ" sz="2400" i="1">
                              <a:latin typeface="Cambria Math"/>
                            </a:rPr>
                            <m:t>𝑟</m:t>
                          </m:r>
                          <m:r>
                            <a:rPr lang="cs-CZ" sz="2400" b="0" i="1" smtClean="0">
                              <a:latin typeface="Cambria Math"/>
                            </a:rPr>
                            <m:t>)</m:t>
                          </m:r>
                        </m:num>
                        <m:den>
                          <m:r>
                            <a:rPr lang="cs-CZ" sz="2400" b="0" i="1" smtClean="0">
                              <a:latin typeface="Cambria Math"/>
                            </a:rPr>
                            <m:t>𝑡𝑙𝑜𝑢</m:t>
                          </m:r>
                          <m:r>
                            <a:rPr lang="cs-CZ" sz="2400" b="0" i="1" smtClean="0">
                              <a:latin typeface="Cambria Math"/>
                            </a:rPr>
                            <m:t>šť</m:t>
                          </m:r>
                          <m:r>
                            <a:rPr lang="cs-CZ" sz="2400" b="0" i="1" smtClean="0">
                              <a:latin typeface="Cambria Math"/>
                            </a:rPr>
                            <m:t>𝑘𝑎</m:t>
                          </m:r>
                          <m:r>
                            <a:rPr lang="cs-CZ" sz="2400" b="0" i="1" smtClean="0">
                              <a:latin typeface="Cambria Math"/>
                            </a:rPr>
                            <m:t> </m:t>
                          </m:r>
                          <m:r>
                            <a:rPr lang="cs-CZ" sz="2400" b="0" i="1" smtClean="0">
                              <a:latin typeface="Cambria Math"/>
                            </a:rPr>
                            <m:t>𝑠𝑡</m:t>
                          </m:r>
                          <m:r>
                            <a:rPr lang="cs-CZ" sz="2400" b="0" i="1" smtClean="0">
                              <a:latin typeface="Cambria Math"/>
                            </a:rPr>
                            <m:t>ě</m:t>
                          </m:r>
                          <m:r>
                            <a:rPr lang="cs-CZ" sz="2400" b="0" i="1" smtClean="0">
                              <a:latin typeface="Cambria Math"/>
                            </a:rPr>
                            <m:t>𝑛𝑦</m:t>
                          </m:r>
                          <m:r>
                            <a:rPr lang="cs-CZ" sz="2400" b="0" i="1" smtClean="0">
                              <a:latin typeface="Cambria Math"/>
                            </a:rPr>
                            <m:t> (</m:t>
                          </m:r>
                          <m:r>
                            <a:rPr lang="cs-CZ" sz="2400" i="1">
                              <a:latin typeface="Cambria Math"/>
                            </a:rPr>
                            <m:t>𝑤</m:t>
                          </m:r>
                          <m:r>
                            <a:rPr lang="cs-CZ" sz="2400" b="0" i="1" smtClean="0">
                              <a:latin typeface="Cambria Math"/>
                            </a:rPr>
                            <m:t>)</m:t>
                          </m:r>
                        </m:den>
                      </m:f>
                    </m:oMath>
                  </m:oMathPara>
                </a14:m>
                <a:endParaRPr lang="cs-CZ" sz="2400" dirty="0"/>
              </a:p>
            </p:txBody>
          </p:sp>
        </mc:Choice>
        <mc:Fallback xmlns="">
          <p:sp>
            <p:nvSpPr>
              <p:cNvPr id="10" name="Obdélník 9"/>
              <p:cNvSpPr>
                <a:spLocks noRot="1" noChangeAspect="1" noMove="1" noResize="1" noEditPoints="1" noAdjustHandles="1" noChangeArrowheads="1" noChangeShapeType="1" noTextEdit="1"/>
              </p:cNvSpPr>
              <p:nvPr/>
            </p:nvSpPr>
            <p:spPr>
              <a:xfrm>
                <a:off x="467817" y="4725144"/>
                <a:ext cx="4728346" cy="874598"/>
              </a:xfrm>
              <a:prstGeom prst="rect">
                <a:avLst/>
              </a:prstGeom>
              <a:blipFill rotWithShape="1">
                <a:blip r:embed="rId3"/>
                <a:stretch>
                  <a:fillRect/>
                </a:stretch>
              </a:blipFill>
            </p:spPr>
            <p:txBody>
              <a:bodyPr/>
              <a:lstStyle/>
              <a:p>
                <a:r>
                  <a:rPr lang="cs-CZ">
                    <a:noFill/>
                  </a:rPr>
                  <a:t> </a:t>
                </a:r>
              </a:p>
            </p:txBody>
          </p:sp>
        </mc:Fallback>
      </mc:AlternateContent>
      <p:sp>
        <p:nvSpPr>
          <p:cNvPr id="32" name="Obdélník 31"/>
          <p:cNvSpPr/>
          <p:nvPr/>
        </p:nvSpPr>
        <p:spPr>
          <a:xfrm>
            <a:off x="395809" y="5877272"/>
            <a:ext cx="7312330" cy="707886"/>
          </a:xfrm>
          <a:prstGeom prst="rect">
            <a:avLst/>
          </a:prstGeom>
        </p:spPr>
        <p:txBody>
          <a:bodyPr wrap="square">
            <a:spAutoFit/>
          </a:bodyPr>
          <a:lstStyle/>
          <a:p>
            <a:r>
              <a:rPr lang="cs-CZ" sz="2000" dirty="0"/>
              <a:t>Při autonehodě se obvykle trhá aorta díky jejímu velkému poloměru a malé tloušťce stěny </a:t>
            </a:r>
          </a:p>
        </p:txBody>
      </p:sp>
    </p:spTree>
    <p:extLst>
      <p:ext uri="{BB962C8B-B14F-4D97-AF65-F5344CB8AC3E}">
        <p14:creationId xmlns:p14="http://schemas.microsoft.com/office/powerpoint/2010/main" val="30823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535039"/>
            <a:ext cx="7772400" cy="1470025"/>
          </a:xfrm>
        </p:spPr>
        <p:txBody>
          <a:bodyPr>
            <a:normAutofit/>
          </a:bodyPr>
          <a:lstStyle/>
          <a:p>
            <a:r>
              <a:rPr lang="cs-CZ" sz="4800" b="1" dirty="0"/>
              <a:t>Krevní oběh</a:t>
            </a:r>
          </a:p>
        </p:txBody>
      </p:sp>
      <p:sp>
        <p:nvSpPr>
          <p:cNvPr id="3" name="Podnadpis 2"/>
          <p:cNvSpPr>
            <a:spLocks noGrp="1"/>
          </p:cNvSpPr>
          <p:nvPr>
            <p:ph type="subTitle" idx="1"/>
          </p:nvPr>
        </p:nvSpPr>
        <p:spPr>
          <a:xfrm>
            <a:off x="395536" y="3717032"/>
            <a:ext cx="8424936" cy="2808312"/>
          </a:xfrm>
        </p:spPr>
        <p:txBody>
          <a:bodyPr>
            <a:normAutofit/>
          </a:bodyPr>
          <a:lstStyle/>
          <a:p>
            <a:r>
              <a:rPr lang="cs-CZ" dirty="0"/>
              <a:t>Podívejte se taky na videa na stránkách:</a:t>
            </a:r>
          </a:p>
          <a:p>
            <a:r>
              <a:rPr lang="cs-CZ" sz="2800" b="1" dirty="0">
                <a:solidFill>
                  <a:srgbClr val="FF0000"/>
                </a:solidFill>
                <a:hlinkClick r:id="rId3"/>
              </a:rPr>
              <a:t>https://khanovaskola.cz/blok/16/139-srdce-a-krevni-obeh-cevy-a-onemocneni-cev</a:t>
            </a:r>
            <a:endParaRPr lang="cs-CZ" sz="2800" b="1" dirty="0">
              <a:solidFill>
                <a:srgbClr val="FF0000"/>
              </a:solidFill>
            </a:endParaRPr>
          </a:p>
          <a:p>
            <a:r>
              <a:rPr lang="cs-CZ" sz="2000" dirty="0">
                <a:solidFill>
                  <a:srgbClr val="FF0000"/>
                </a:solidFill>
              </a:rPr>
              <a:t>(není to oficiální učivo, ale mohlo by pomoct pochopit látku :)</a:t>
            </a:r>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2584727"/>
          </a:xfrm>
          <a:prstGeom prst="rect">
            <a:avLst/>
          </a:prstGeom>
        </p:spPr>
      </p:pic>
    </p:spTree>
    <p:custDataLst>
      <p:tags r:id="rId1"/>
    </p:custDataLst>
    <p:extLst>
      <p:ext uri="{BB962C8B-B14F-4D97-AF65-F5344CB8AC3E}">
        <p14:creationId xmlns:p14="http://schemas.microsoft.com/office/powerpoint/2010/main" val="3837438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539825" y="1073217"/>
            <a:ext cx="7776591" cy="461665"/>
          </a:xfrm>
          <a:prstGeom prst="rect">
            <a:avLst/>
          </a:prstGeom>
        </p:spPr>
        <p:txBody>
          <a:bodyPr wrap="square">
            <a:spAutoFit/>
          </a:bodyPr>
          <a:lstStyle/>
          <a:p>
            <a:r>
              <a:rPr lang="cs-CZ" sz="2400" b="1" dirty="0"/>
              <a:t>Kapilára:</a:t>
            </a:r>
            <a:r>
              <a:rPr lang="cs-CZ" sz="2400" dirty="0"/>
              <a:t> tloušťka stěny cévy w je zanedbatelná</a:t>
            </a:r>
          </a:p>
        </p:txBody>
      </p:sp>
      <p:sp>
        <p:nvSpPr>
          <p:cNvPr id="8" name="Obdélník 7"/>
          <p:cNvSpPr/>
          <p:nvPr/>
        </p:nvSpPr>
        <p:spPr>
          <a:xfrm>
            <a:off x="539825" y="1527175"/>
            <a:ext cx="8280647" cy="400110"/>
          </a:xfrm>
          <a:prstGeom prst="rect">
            <a:avLst/>
          </a:prstGeom>
        </p:spPr>
        <p:txBody>
          <a:bodyPr wrap="square">
            <a:spAutoFit/>
          </a:bodyPr>
          <a:lstStyle/>
          <a:p>
            <a:r>
              <a:rPr lang="cs-CZ" sz="2000" dirty="0"/>
              <a:t>Kapilára má malý poloměr, takže k udržení tlaku stačí tenká cévní stěna</a:t>
            </a:r>
          </a:p>
        </p:txBody>
      </p:sp>
      <mc:AlternateContent xmlns:mc="http://schemas.openxmlformats.org/markup-compatibility/2006" xmlns:a14="http://schemas.microsoft.com/office/drawing/2010/main">
        <mc:Choice Requires="a14">
          <p:sp>
            <p:nvSpPr>
              <p:cNvPr id="9" name="Obdélník 8"/>
              <p:cNvSpPr/>
              <p:nvPr/>
            </p:nvSpPr>
            <p:spPr>
              <a:xfrm>
                <a:off x="5220072" y="3068960"/>
                <a:ext cx="1636987" cy="783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a:latin typeface="Cambria Math"/>
                        </a:rPr>
                        <m:t>𝑃</m:t>
                      </m:r>
                      <m:r>
                        <a:rPr lang="cs-CZ" sz="2400" i="1">
                          <a:latin typeface="Cambria Math"/>
                        </a:rPr>
                        <m:t>=</m:t>
                      </m:r>
                      <m:f>
                        <m:fPr>
                          <m:ctrlPr>
                            <a:rPr lang="cs-CZ" sz="2400" i="1">
                              <a:latin typeface="Cambria Math" panose="02040503050406030204" pitchFamily="18" charset="0"/>
                            </a:rPr>
                          </m:ctrlPr>
                        </m:fPr>
                        <m:num>
                          <m:r>
                            <a:rPr lang="cs-CZ" sz="2400" i="1">
                              <a:latin typeface="Cambria Math"/>
                            </a:rPr>
                            <m:t>2</m:t>
                          </m:r>
                          <m:r>
                            <a:rPr lang="cs-CZ" sz="2400" i="1">
                              <a:latin typeface="Cambria Math"/>
                            </a:rPr>
                            <m:t>𝑇</m:t>
                          </m:r>
                          <m:r>
                            <a:rPr lang="cs-CZ" sz="2400" i="1">
                              <a:latin typeface="Cambria Math"/>
                            </a:rPr>
                            <m:t>∙</m:t>
                          </m:r>
                          <m:r>
                            <a:rPr lang="cs-CZ" sz="2400" i="1">
                              <a:latin typeface="Cambria Math"/>
                            </a:rPr>
                            <m:t>𝑤</m:t>
                          </m:r>
                        </m:num>
                        <m:den>
                          <m:r>
                            <a:rPr lang="cs-CZ" sz="2400" i="1">
                              <a:latin typeface="Cambria Math"/>
                            </a:rPr>
                            <m:t>𝑟</m:t>
                          </m:r>
                        </m:den>
                      </m:f>
                    </m:oMath>
                  </m:oMathPara>
                </a14:m>
                <a:endParaRPr lang="cs-CZ" sz="2400" dirty="0"/>
              </a:p>
            </p:txBody>
          </p:sp>
        </mc:Choice>
        <mc:Fallback xmlns="">
          <p:sp>
            <p:nvSpPr>
              <p:cNvPr id="9" name="Obdélník 8"/>
              <p:cNvSpPr>
                <a:spLocks noRot="1" noChangeAspect="1" noMove="1" noResize="1" noEditPoints="1" noAdjustHandles="1" noChangeArrowheads="1" noChangeShapeType="1" noTextEdit="1"/>
              </p:cNvSpPr>
              <p:nvPr/>
            </p:nvSpPr>
            <p:spPr>
              <a:xfrm>
                <a:off x="5220072" y="3068960"/>
                <a:ext cx="1636987" cy="783804"/>
              </a:xfrm>
              <a:prstGeom prst="rect">
                <a:avLst/>
              </a:prstGeom>
              <a:blipFill rotWithShape="1">
                <a:blip r:embed="rId2"/>
                <a:stretch>
                  <a:fillRect/>
                </a:stretch>
              </a:blipFill>
            </p:spPr>
            <p:txBody>
              <a:bodyPr/>
              <a:lstStyle/>
              <a:p>
                <a:r>
                  <a:rPr lang="cs-CZ">
                    <a:noFill/>
                  </a:rPr>
                  <a:t> </a:t>
                </a:r>
              </a:p>
            </p:txBody>
          </p:sp>
        </mc:Fallback>
      </mc:AlternateContent>
      <p:sp>
        <p:nvSpPr>
          <p:cNvPr id="10" name="Obdélník 9"/>
          <p:cNvSpPr/>
          <p:nvPr/>
        </p:nvSpPr>
        <p:spPr>
          <a:xfrm>
            <a:off x="539825" y="3255367"/>
            <a:ext cx="5256584" cy="461665"/>
          </a:xfrm>
          <a:prstGeom prst="rect">
            <a:avLst/>
          </a:prstGeom>
        </p:spPr>
        <p:txBody>
          <a:bodyPr wrap="square">
            <a:spAutoFit/>
          </a:bodyPr>
          <a:lstStyle/>
          <a:p>
            <a:r>
              <a:rPr lang="cs-CZ" sz="2400" b="1" dirty="0" err="1"/>
              <a:t>Laplace</a:t>
            </a:r>
            <a:r>
              <a:rPr lang="cs-CZ" sz="2400" b="1" dirty="0"/>
              <a:t> pro kulovité těleso - srdce:</a:t>
            </a:r>
            <a:r>
              <a:rPr lang="cs-CZ" sz="2400" dirty="0"/>
              <a:t> </a:t>
            </a:r>
          </a:p>
        </p:txBody>
      </p:sp>
      <p:sp>
        <p:nvSpPr>
          <p:cNvPr id="11" name="Obdélník 10"/>
          <p:cNvSpPr/>
          <p:nvPr/>
        </p:nvSpPr>
        <p:spPr>
          <a:xfrm>
            <a:off x="323527" y="3905761"/>
            <a:ext cx="8640961" cy="2677656"/>
          </a:xfrm>
          <a:prstGeom prst="rect">
            <a:avLst/>
          </a:prstGeom>
        </p:spPr>
        <p:txBody>
          <a:bodyPr wrap="square">
            <a:spAutoFit/>
          </a:bodyPr>
          <a:lstStyle/>
          <a:p>
            <a:pPr marL="342900" indent="-342900">
              <a:buFont typeface="Arial" panose="020B0604020202020204" pitchFamily="34" charset="0"/>
              <a:buChar char="•"/>
            </a:pPr>
            <a:r>
              <a:rPr lang="cs-CZ" sz="2400" dirty="0"/>
              <a:t>Izovolumická fáze systoly – r </a:t>
            </a:r>
            <a:r>
              <a:rPr lang="cs-CZ" sz="2400" dirty="0" err="1"/>
              <a:t>konst</a:t>
            </a:r>
            <a:r>
              <a:rPr lang="cs-CZ" sz="2400" dirty="0"/>
              <a:t> a </a:t>
            </a:r>
            <a:r>
              <a:rPr lang="cs-CZ" sz="2400" dirty="0">
                <a:sym typeface="Symbol"/>
              </a:rPr>
              <a:t></a:t>
            </a:r>
            <a:r>
              <a:rPr lang="cs-CZ" sz="2400" dirty="0"/>
              <a:t>T </a:t>
            </a:r>
            <a:r>
              <a:rPr lang="cs-CZ" sz="2400" dirty="0">
                <a:sym typeface="Symbol"/>
              </a:rPr>
              <a:t></a:t>
            </a:r>
            <a:r>
              <a:rPr lang="cs-CZ" sz="2400" dirty="0"/>
              <a:t> </a:t>
            </a:r>
            <a:r>
              <a:rPr lang="cs-CZ" sz="2400" dirty="0">
                <a:sym typeface="Symbol"/>
              </a:rPr>
              <a:t></a:t>
            </a:r>
            <a:r>
              <a:rPr lang="cs-CZ" sz="2400" dirty="0"/>
              <a:t>P</a:t>
            </a:r>
          </a:p>
          <a:p>
            <a:pPr marL="342900" indent="-342900">
              <a:buFont typeface="Arial" panose="020B0604020202020204" pitchFamily="34" charset="0"/>
              <a:buChar char="•"/>
            </a:pPr>
            <a:r>
              <a:rPr lang="cs-CZ" sz="2400" dirty="0"/>
              <a:t>Ejekční fáze systoly – T </a:t>
            </a:r>
            <a:r>
              <a:rPr lang="cs-CZ" sz="2400" dirty="0" err="1"/>
              <a:t>konst</a:t>
            </a:r>
            <a:r>
              <a:rPr lang="cs-CZ" sz="2400" dirty="0"/>
              <a:t> a </a:t>
            </a:r>
            <a:r>
              <a:rPr lang="cs-CZ" sz="2400" dirty="0">
                <a:sym typeface="Symbol"/>
              </a:rPr>
              <a:t></a:t>
            </a:r>
            <a:r>
              <a:rPr lang="cs-CZ" sz="2400" dirty="0"/>
              <a:t>r </a:t>
            </a:r>
            <a:r>
              <a:rPr lang="cs-CZ" sz="2400" dirty="0">
                <a:sym typeface="Symbol"/>
              </a:rPr>
              <a:t> </a:t>
            </a:r>
            <a:r>
              <a:rPr lang="cs-CZ" sz="2400" dirty="0"/>
              <a:t> P</a:t>
            </a:r>
          </a:p>
          <a:p>
            <a:endParaRPr lang="cs-CZ" sz="2400" dirty="0"/>
          </a:p>
          <a:p>
            <a:r>
              <a:rPr lang="cs-CZ" sz="2400" dirty="0"/>
              <a:t>Dilatované srdce – kvůli velkému r je nuceno vyvíjet výraznější T, aby dosáhlo dostatečného P</a:t>
            </a:r>
          </a:p>
          <a:p>
            <a:r>
              <a:rPr lang="cs-CZ" sz="2400" dirty="0">
                <a:sym typeface="Symbol"/>
              </a:rPr>
              <a:t> Zvýšení w (hypertrofie stěny komory)</a:t>
            </a:r>
            <a:endParaRPr lang="cs-CZ" sz="2400" dirty="0"/>
          </a:p>
          <a:p>
            <a:endParaRPr lang="cs-CZ" sz="2400" dirty="0"/>
          </a:p>
        </p:txBody>
      </p:sp>
      <mc:AlternateContent xmlns:mc="http://schemas.openxmlformats.org/markup-compatibility/2006" xmlns:a14="http://schemas.microsoft.com/office/drawing/2010/main">
        <mc:Choice Requires="a14">
          <p:sp>
            <p:nvSpPr>
              <p:cNvPr id="12" name="Obdélník 11"/>
              <p:cNvSpPr/>
              <p:nvPr/>
            </p:nvSpPr>
            <p:spPr>
              <a:xfrm>
                <a:off x="755576" y="2204864"/>
                <a:ext cx="1490343" cy="781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a:latin typeface="Cambria Math"/>
                        </a:rPr>
                        <m:t>𝑃</m:t>
                      </m:r>
                      <m:r>
                        <a:rPr lang="cs-CZ" sz="2400" i="1">
                          <a:latin typeface="Cambria Math"/>
                        </a:rPr>
                        <m:t>=</m:t>
                      </m:r>
                      <m:f>
                        <m:fPr>
                          <m:ctrlPr>
                            <a:rPr lang="cs-CZ" sz="2400" i="1">
                              <a:latin typeface="Cambria Math" panose="02040503050406030204" pitchFamily="18" charset="0"/>
                            </a:rPr>
                          </m:ctrlPr>
                        </m:fPr>
                        <m:num>
                          <m:r>
                            <a:rPr lang="cs-CZ" sz="2400" i="1">
                              <a:latin typeface="Cambria Math"/>
                            </a:rPr>
                            <m:t>𝑇</m:t>
                          </m:r>
                          <m:r>
                            <a:rPr lang="cs-CZ" sz="2400" i="1">
                              <a:latin typeface="Cambria Math"/>
                            </a:rPr>
                            <m:t>∙</m:t>
                          </m:r>
                          <m:r>
                            <a:rPr lang="cs-CZ" sz="2400" i="1">
                              <a:latin typeface="Cambria Math"/>
                            </a:rPr>
                            <m:t>𝑤</m:t>
                          </m:r>
                        </m:num>
                        <m:den>
                          <m:r>
                            <a:rPr lang="cs-CZ" sz="2400" i="1">
                              <a:latin typeface="Cambria Math"/>
                            </a:rPr>
                            <m:t>𝑟</m:t>
                          </m:r>
                        </m:den>
                      </m:f>
                    </m:oMath>
                  </m:oMathPara>
                </a14:m>
                <a:endParaRPr lang="cs-CZ" sz="2400" dirty="0"/>
              </a:p>
            </p:txBody>
          </p:sp>
        </mc:Choice>
        <mc:Fallback xmlns="">
          <p:sp>
            <p:nvSpPr>
              <p:cNvPr id="12" name="Obdélník 11"/>
              <p:cNvSpPr>
                <a:spLocks noRot="1" noChangeAspect="1" noMove="1" noResize="1" noEditPoints="1" noAdjustHandles="1" noChangeArrowheads="1" noChangeShapeType="1" noTextEdit="1"/>
              </p:cNvSpPr>
              <p:nvPr/>
            </p:nvSpPr>
            <p:spPr>
              <a:xfrm>
                <a:off x="755576" y="2204864"/>
                <a:ext cx="1490343" cy="781368"/>
              </a:xfrm>
              <a:prstGeom prst="rect">
                <a:avLst/>
              </a:prstGeom>
              <a:blipFill rotWithShape="1">
                <a:blip r:embed="rId3"/>
                <a:stretch>
                  <a:fillRect/>
                </a:stretch>
              </a:blipFill>
            </p:spPr>
            <p:txBody>
              <a:bodyPr/>
              <a:lstStyle/>
              <a:p>
                <a:r>
                  <a:rPr lang="cs-CZ">
                    <a:noFill/>
                  </a:rPr>
                  <a:t> </a:t>
                </a:r>
              </a:p>
            </p:txBody>
          </p:sp>
        </mc:Fallback>
      </mc:AlternateContent>
      <p:sp>
        <p:nvSpPr>
          <p:cNvPr id="13" name="TextovéPole 12"/>
          <p:cNvSpPr txBox="1"/>
          <p:nvPr/>
        </p:nvSpPr>
        <p:spPr>
          <a:xfrm>
            <a:off x="144017" y="188640"/>
            <a:ext cx="8676455" cy="584775"/>
          </a:xfrm>
          <a:prstGeom prst="rect">
            <a:avLst/>
          </a:prstGeom>
          <a:noFill/>
        </p:spPr>
        <p:txBody>
          <a:bodyPr wrap="square" rtlCol="0">
            <a:spAutoFit/>
          </a:bodyPr>
          <a:lstStyle/>
          <a:p>
            <a:pPr algn="ctr"/>
            <a:r>
              <a:rPr lang="cs-CZ" sz="3200" b="1" dirty="0" err="1"/>
              <a:t>Laplaceův</a:t>
            </a:r>
            <a:r>
              <a:rPr lang="cs-CZ" sz="3200" b="1" dirty="0"/>
              <a:t> zákon</a:t>
            </a:r>
          </a:p>
        </p:txBody>
      </p:sp>
    </p:spTree>
    <p:extLst>
      <p:ext uri="{BB962C8B-B14F-4D97-AF65-F5344CB8AC3E}">
        <p14:creationId xmlns:p14="http://schemas.microsoft.com/office/powerpoint/2010/main" val="30823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51242" y="427445"/>
            <a:ext cx="6669030" cy="646331"/>
          </a:xfrm>
          <a:prstGeom prst="rect">
            <a:avLst/>
          </a:prstGeom>
          <a:noFill/>
        </p:spPr>
        <p:txBody>
          <a:bodyPr wrap="square" rtlCol="0">
            <a:spAutoFit/>
          </a:bodyPr>
          <a:lstStyle/>
          <a:p>
            <a:r>
              <a:rPr lang="cs-CZ" sz="3600" b="1" dirty="0">
                <a:solidFill>
                  <a:srgbClr val="FF0000"/>
                </a:solidFill>
              </a:rPr>
              <a:t>Regulace krevního tlaku</a:t>
            </a:r>
          </a:p>
        </p:txBody>
      </p:sp>
      <p:sp>
        <p:nvSpPr>
          <p:cNvPr id="19" name="Nadpis 1"/>
          <p:cNvSpPr>
            <a:spLocks noGrp="1"/>
          </p:cNvSpPr>
          <p:nvPr>
            <p:ph type="ctrTitle"/>
          </p:nvPr>
        </p:nvSpPr>
        <p:spPr>
          <a:xfrm>
            <a:off x="395536" y="4149080"/>
            <a:ext cx="8678938" cy="2448272"/>
          </a:xfrm>
        </p:spPr>
        <p:txBody>
          <a:bodyPr anchor="t">
            <a:normAutofit/>
          </a:bodyPr>
          <a:lstStyle/>
          <a:p>
            <a:pPr algn="l"/>
            <a:r>
              <a:rPr lang="cs-CZ" sz="2400" b="1" dirty="0">
                <a:solidFill>
                  <a:srgbClr val="FF0000"/>
                </a:solidFill>
              </a:rPr>
              <a:t>Krevní tlak je funkcí srdečního výdeje (aktivitou srdce) a periferního odporu (aktivitou cév)</a:t>
            </a:r>
            <a:br>
              <a:rPr lang="cs-CZ" sz="2400" dirty="0"/>
            </a:br>
            <a:br>
              <a:rPr lang="cs-CZ" sz="2400" dirty="0"/>
            </a:br>
            <a:r>
              <a:rPr lang="cs-CZ" sz="2400" dirty="0">
                <a:sym typeface="Symbol"/>
              </a:rPr>
              <a:t> regulace krevního tlaku probíhá pomocí změn srdeční frekvence, systolického objemu (kontraktility) a periferní rezistence</a:t>
            </a:r>
            <a:endParaRPr lang="cs-CZ" sz="2400" dirty="0"/>
          </a:p>
        </p:txBody>
      </p:sp>
      <p:sp>
        <p:nvSpPr>
          <p:cNvPr id="21" name="Obdélník 20"/>
          <p:cNvSpPr/>
          <p:nvPr/>
        </p:nvSpPr>
        <p:spPr>
          <a:xfrm>
            <a:off x="323528" y="1485843"/>
            <a:ext cx="8568952" cy="245605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2" name="TextovéPole 21"/>
          <p:cNvSpPr txBox="1"/>
          <p:nvPr/>
        </p:nvSpPr>
        <p:spPr>
          <a:xfrm>
            <a:off x="395536" y="1553003"/>
            <a:ext cx="2417338" cy="1200329"/>
          </a:xfrm>
          <a:prstGeom prst="rect">
            <a:avLst/>
          </a:prstGeom>
          <a:noFill/>
        </p:spPr>
        <p:txBody>
          <a:bodyPr wrap="square" rtlCol="0">
            <a:spAutoFit/>
          </a:bodyPr>
          <a:lstStyle/>
          <a:p>
            <a:r>
              <a:rPr lang="cs-CZ" sz="2400" dirty="0"/>
              <a:t>Arteriální</a:t>
            </a:r>
          </a:p>
          <a:p>
            <a:r>
              <a:rPr lang="cs-CZ" sz="2400" dirty="0"/>
              <a:t>krevní tlak</a:t>
            </a:r>
          </a:p>
          <a:p>
            <a:r>
              <a:rPr lang="cs-CZ" sz="2400" b="1" dirty="0"/>
              <a:t>MAP</a:t>
            </a:r>
          </a:p>
        </p:txBody>
      </p:sp>
      <p:sp>
        <p:nvSpPr>
          <p:cNvPr id="23" name="TextovéPole 22"/>
          <p:cNvSpPr txBox="1"/>
          <p:nvPr/>
        </p:nvSpPr>
        <p:spPr>
          <a:xfrm>
            <a:off x="5580112" y="1553002"/>
            <a:ext cx="3112656" cy="830997"/>
          </a:xfrm>
          <a:prstGeom prst="rect">
            <a:avLst/>
          </a:prstGeom>
          <a:noFill/>
        </p:spPr>
        <p:txBody>
          <a:bodyPr wrap="square" rtlCol="0">
            <a:spAutoFit/>
          </a:bodyPr>
          <a:lstStyle/>
          <a:p>
            <a:r>
              <a:rPr lang="cs-CZ" sz="2400" dirty="0"/>
              <a:t>Celkový periferní odpor</a:t>
            </a:r>
          </a:p>
          <a:p>
            <a:r>
              <a:rPr lang="cs-CZ" sz="2400" b="1" dirty="0"/>
              <a:t>(R)</a:t>
            </a:r>
          </a:p>
        </p:txBody>
      </p:sp>
      <p:sp>
        <p:nvSpPr>
          <p:cNvPr id="24" name="TextovéPole 23"/>
          <p:cNvSpPr txBox="1"/>
          <p:nvPr/>
        </p:nvSpPr>
        <p:spPr>
          <a:xfrm>
            <a:off x="827584" y="2930798"/>
            <a:ext cx="2623656" cy="830997"/>
          </a:xfrm>
          <a:prstGeom prst="rect">
            <a:avLst/>
          </a:prstGeom>
          <a:noFill/>
        </p:spPr>
        <p:txBody>
          <a:bodyPr wrap="square" rtlCol="0">
            <a:spAutoFit/>
          </a:bodyPr>
          <a:lstStyle/>
          <a:p>
            <a:r>
              <a:rPr lang="cs-CZ" sz="2400" dirty="0"/>
              <a:t>Srdeční frekvence</a:t>
            </a:r>
          </a:p>
          <a:p>
            <a:r>
              <a:rPr lang="cs-CZ" sz="2400" b="1" dirty="0"/>
              <a:t>(HR)</a:t>
            </a:r>
            <a:r>
              <a:rPr lang="cs-CZ" sz="2400" b="1" dirty="0">
                <a:sym typeface="Symbol"/>
              </a:rPr>
              <a:t> </a:t>
            </a:r>
            <a:endParaRPr lang="cs-CZ" sz="2400" b="1" dirty="0"/>
          </a:p>
        </p:txBody>
      </p:sp>
      <p:sp>
        <p:nvSpPr>
          <p:cNvPr id="25" name="TextovéPole 24"/>
          <p:cNvSpPr txBox="1"/>
          <p:nvPr/>
        </p:nvSpPr>
        <p:spPr>
          <a:xfrm>
            <a:off x="4011248" y="2954253"/>
            <a:ext cx="3099244" cy="830997"/>
          </a:xfrm>
          <a:prstGeom prst="rect">
            <a:avLst/>
          </a:prstGeom>
          <a:noFill/>
        </p:spPr>
        <p:txBody>
          <a:bodyPr wrap="square" rtlCol="0">
            <a:spAutoFit/>
          </a:bodyPr>
          <a:lstStyle/>
          <a:p>
            <a:r>
              <a:rPr lang="cs-CZ" sz="2400" dirty="0"/>
              <a:t>Systolický objem</a:t>
            </a:r>
          </a:p>
          <a:p>
            <a:r>
              <a:rPr lang="cs-CZ" sz="2400" b="1" dirty="0"/>
              <a:t>(SV)</a:t>
            </a:r>
            <a:r>
              <a:rPr lang="cs-CZ" sz="2400" b="1" dirty="0">
                <a:sym typeface="Symbol"/>
              </a:rPr>
              <a:t> </a:t>
            </a:r>
            <a:endParaRPr lang="cs-CZ" sz="2400" b="1" dirty="0"/>
          </a:p>
        </p:txBody>
      </p:sp>
      <p:sp>
        <p:nvSpPr>
          <p:cNvPr id="26" name="Obdélník 25"/>
          <p:cNvSpPr/>
          <p:nvPr/>
        </p:nvSpPr>
        <p:spPr>
          <a:xfrm>
            <a:off x="2195736" y="1713190"/>
            <a:ext cx="575799" cy="584775"/>
          </a:xfrm>
          <a:prstGeom prst="rect">
            <a:avLst/>
          </a:prstGeom>
        </p:spPr>
        <p:txBody>
          <a:bodyPr wrap="none">
            <a:spAutoFit/>
          </a:bodyPr>
          <a:lstStyle/>
          <a:p>
            <a:r>
              <a:rPr lang="cs-CZ" sz="3200" dirty="0"/>
              <a:t> = </a:t>
            </a:r>
          </a:p>
        </p:txBody>
      </p:sp>
      <p:sp>
        <p:nvSpPr>
          <p:cNvPr id="27" name="Obdélník 26"/>
          <p:cNvSpPr/>
          <p:nvPr/>
        </p:nvSpPr>
        <p:spPr>
          <a:xfrm>
            <a:off x="3474101" y="3144903"/>
            <a:ext cx="389850" cy="584775"/>
          </a:xfrm>
          <a:prstGeom prst="rect">
            <a:avLst/>
          </a:prstGeom>
        </p:spPr>
        <p:txBody>
          <a:bodyPr wrap="none">
            <a:spAutoFit/>
          </a:bodyPr>
          <a:lstStyle/>
          <a:p>
            <a:r>
              <a:rPr lang="cs-CZ" sz="3200" dirty="0"/>
              <a:t>*</a:t>
            </a:r>
          </a:p>
        </p:txBody>
      </p:sp>
      <p:sp>
        <p:nvSpPr>
          <p:cNvPr id="28" name="Obdélník 27"/>
          <p:cNvSpPr/>
          <p:nvPr/>
        </p:nvSpPr>
        <p:spPr>
          <a:xfrm>
            <a:off x="4932040" y="1728956"/>
            <a:ext cx="389850" cy="584775"/>
          </a:xfrm>
          <a:prstGeom prst="rect">
            <a:avLst/>
          </a:prstGeom>
        </p:spPr>
        <p:txBody>
          <a:bodyPr wrap="none">
            <a:spAutoFit/>
          </a:bodyPr>
          <a:lstStyle/>
          <a:p>
            <a:r>
              <a:rPr lang="cs-CZ" sz="3200" dirty="0"/>
              <a:t>*</a:t>
            </a:r>
          </a:p>
        </p:txBody>
      </p:sp>
      <p:sp>
        <p:nvSpPr>
          <p:cNvPr id="29" name="TextovéPole 28"/>
          <p:cNvSpPr txBox="1"/>
          <p:nvPr/>
        </p:nvSpPr>
        <p:spPr>
          <a:xfrm>
            <a:off x="2843808" y="1608218"/>
            <a:ext cx="2053655" cy="830997"/>
          </a:xfrm>
          <a:prstGeom prst="rect">
            <a:avLst/>
          </a:prstGeom>
          <a:noFill/>
        </p:spPr>
        <p:txBody>
          <a:bodyPr wrap="square" rtlCol="0">
            <a:spAutoFit/>
          </a:bodyPr>
          <a:lstStyle/>
          <a:p>
            <a:r>
              <a:rPr lang="cs-CZ" sz="2400" dirty="0"/>
              <a:t>Srdeční výdej</a:t>
            </a:r>
          </a:p>
          <a:p>
            <a:r>
              <a:rPr lang="cs-CZ" sz="2400" b="1" dirty="0"/>
              <a:t>(CO)</a:t>
            </a:r>
            <a:r>
              <a:rPr lang="cs-CZ" sz="2400" b="1" dirty="0">
                <a:sym typeface="Symbol"/>
              </a:rPr>
              <a:t> </a:t>
            </a:r>
            <a:endParaRPr lang="cs-CZ" sz="2400" b="1" dirty="0"/>
          </a:p>
        </p:txBody>
      </p:sp>
      <p:cxnSp>
        <p:nvCxnSpPr>
          <p:cNvPr id="30" name="Přímá spojnice 29"/>
          <p:cNvCxnSpPr/>
          <p:nvPr/>
        </p:nvCxnSpPr>
        <p:spPr>
          <a:xfrm flipH="1">
            <a:off x="2429972" y="2439215"/>
            <a:ext cx="1021268" cy="4915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H="1" flipV="1">
            <a:off x="3783207" y="2460083"/>
            <a:ext cx="1139401" cy="470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7593B078-E698-44ED-ADC4-70B16A9F8D7C}"/>
              </a:ext>
            </a:extLst>
          </p:cNvPr>
          <p:cNvSpPr txBox="1"/>
          <p:nvPr/>
        </p:nvSpPr>
        <p:spPr>
          <a:xfrm>
            <a:off x="8122567" y="242779"/>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2"/>
          <p:cNvSpPr txBox="1">
            <a:spLocks/>
          </p:cNvSpPr>
          <p:nvPr/>
        </p:nvSpPr>
        <p:spPr>
          <a:xfrm>
            <a:off x="406400" y="1412776"/>
            <a:ext cx="8054032" cy="5157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cs-CZ" sz="2400" b="1" dirty="0">
                <a:solidFill>
                  <a:schemeClr val="tx1"/>
                </a:solidFill>
              </a:rPr>
              <a:t>Podle doby trvání a rychlosti reakce</a:t>
            </a:r>
          </a:p>
          <a:p>
            <a:pPr marL="914400" lvl="1" indent="-457200" algn="l">
              <a:buFont typeface="Arial" panose="020B0604020202020204" pitchFamily="34" charset="0"/>
              <a:buChar char="•"/>
            </a:pPr>
            <a:r>
              <a:rPr lang="cs-CZ" sz="2000" b="1" dirty="0">
                <a:solidFill>
                  <a:schemeClr val="tx1"/>
                </a:solidFill>
              </a:rPr>
              <a:t>Krátkodobá</a:t>
            </a:r>
            <a:r>
              <a:rPr lang="cs-CZ" sz="2000" dirty="0">
                <a:solidFill>
                  <a:schemeClr val="tx1"/>
                </a:solidFill>
              </a:rPr>
              <a:t> – nejdůležitější zástupce: baroreflex</a:t>
            </a:r>
          </a:p>
          <a:p>
            <a:pPr marL="914400" lvl="1" indent="-457200" algn="l">
              <a:buFont typeface="Arial" panose="020B0604020202020204" pitchFamily="34" charset="0"/>
              <a:buChar char="•"/>
            </a:pPr>
            <a:r>
              <a:rPr lang="cs-CZ" sz="2000" b="1" dirty="0">
                <a:solidFill>
                  <a:schemeClr val="tx1"/>
                </a:solidFill>
              </a:rPr>
              <a:t>Střednědobá</a:t>
            </a:r>
            <a:r>
              <a:rPr lang="cs-CZ" sz="2000" dirty="0">
                <a:solidFill>
                  <a:schemeClr val="tx1"/>
                </a:solidFill>
              </a:rPr>
              <a:t> – nejdůležitější zástupce: renin-</a:t>
            </a:r>
            <a:r>
              <a:rPr lang="cs-CZ" sz="2000" dirty="0" err="1">
                <a:solidFill>
                  <a:schemeClr val="tx1"/>
                </a:solidFill>
              </a:rPr>
              <a:t>angiotenzin</a:t>
            </a:r>
            <a:r>
              <a:rPr lang="cs-CZ" sz="2000" dirty="0">
                <a:solidFill>
                  <a:schemeClr val="tx1"/>
                </a:solidFill>
              </a:rPr>
              <a:t>-aldosteron systém (RAAS)</a:t>
            </a:r>
          </a:p>
          <a:p>
            <a:pPr marL="914400" lvl="1" indent="-457200" algn="l">
              <a:buFont typeface="Arial" panose="020B0604020202020204" pitchFamily="34" charset="0"/>
              <a:buChar char="•"/>
            </a:pPr>
            <a:r>
              <a:rPr lang="cs-CZ" sz="2000" b="1" dirty="0">
                <a:solidFill>
                  <a:schemeClr val="tx1"/>
                </a:solidFill>
              </a:rPr>
              <a:t>Dlouhodobá</a:t>
            </a:r>
            <a:r>
              <a:rPr lang="cs-CZ" sz="2000" dirty="0">
                <a:solidFill>
                  <a:schemeClr val="tx1"/>
                </a:solidFill>
              </a:rPr>
              <a:t> – nejdůležitější zástupce: tlaková natriuréza ledviny</a:t>
            </a:r>
          </a:p>
          <a:p>
            <a:pPr marL="457200" indent="-457200" algn="l">
              <a:buFont typeface="Arial" panose="020B0604020202020204" pitchFamily="34" charset="0"/>
              <a:buChar char="•"/>
            </a:pPr>
            <a:r>
              <a:rPr lang="cs-CZ" sz="2400" b="1" dirty="0">
                <a:solidFill>
                  <a:schemeClr val="tx1"/>
                </a:solidFill>
              </a:rPr>
              <a:t>Podle systém zajišťující regulaci</a:t>
            </a:r>
          </a:p>
          <a:p>
            <a:pPr marL="914400" lvl="1" indent="-457200" algn="l">
              <a:buFont typeface="Arial" panose="020B0604020202020204" pitchFamily="34" charset="0"/>
              <a:buChar char="•"/>
            </a:pPr>
            <a:r>
              <a:rPr lang="cs-CZ" sz="2000" dirty="0">
                <a:solidFill>
                  <a:schemeClr val="tx1"/>
                </a:solidFill>
              </a:rPr>
              <a:t>1) Nervová (baroreflex, chemoreflex)</a:t>
            </a:r>
          </a:p>
          <a:p>
            <a:pPr marL="914400" lvl="1" indent="-457200" algn="l">
              <a:buFont typeface="Arial" panose="020B0604020202020204" pitchFamily="34" charset="0"/>
              <a:buChar char="•"/>
            </a:pPr>
            <a:r>
              <a:rPr lang="cs-CZ" sz="2000" dirty="0">
                <a:solidFill>
                  <a:schemeClr val="tx1"/>
                </a:solidFill>
              </a:rPr>
              <a:t>2) Hormonální (RAAS, ANP, ADH)</a:t>
            </a:r>
          </a:p>
          <a:p>
            <a:pPr marL="914400" lvl="1" indent="-457200" algn="l">
              <a:buFont typeface="Arial" panose="020B0604020202020204" pitchFamily="34" charset="0"/>
              <a:buChar char="•"/>
            </a:pPr>
            <a:r>
              <a:rPr lang="cs-CZ" sz="2000" dirty="0">
                <a:solidFill>
                  <a:schemeClr val="tx1"/>
                </a:solidFill>
              </a:rPr>
              <a:t>3) Autoregulační mechanismy (lokální působky, metabolická a myogenní autoregulace)</a:t>
            </a:r>
          </a:p>
          <a:p>
            <a:pPr marL="457200" indent="-457200" algn="l">
              <a:buFont typeface="Arial" panose="020B0604020202020204" pitchFamily="34" charset="0"/>
              <a:buChar char="•"/>
            </a:pPr>
            <a:r>
              <a:rPr lang="cs-CZ" sz="2400" b="1" dirty="0">
                <a:solidFill>
                  <a:schemeClr val="tx1"/>
                </a:solidFill>
              </a:rPr>
              <a:t>Podle změny R nebo CO</a:t>
            </a:r>
          </a:p>
          <a:p>
            <a:pPr marL="914400" lvl="1" indent="-457200" algn="l">
              <a:buFont typeface="Arial" panose="020B0604020202020204" pitchFamily="34" charset="0"/>
              <a:buChar char="•"/>
            </a:pPr>
            <a:r>
              <a:rPr lang="cs-CZ" sz="2000" dirty="0">
                <a:solidFill>
                  <a:schemeClr val="tx1"/>
                </a:solidFill>
              </a:rPr>
              <a:t>Periferní rezistence – vazodilatační, vazokonstrikční působky</a:t>
            </a:r>
          </a:p>
          <a:p>
            <a:pPr marL="914400" lvl="1" indent="-457200" algn="l">
              <a:buFont typeface="Arial" panose="020B0604020202020204" pitchFamily="34" charset="0"/>
              <a:buChar char="•"/>
            </a:pPr>
            <a:r>
              <a:rPr lang="cs-CZ" sz="2000" dirty="0">
                <a:solidFill>
                  <a:schemeClr val="tx1"/>
                </a:solidFill>
              </a:rPr>
              <a:t>Srdeční výdej – změny srdeční frekvence, kontraktility, objemu krve</a:t>
            </a:r>
          </a:p>
        </p:txBody>
      </p:sp>
      <p:sp>
        <p:nvSpPr>
          <p:cNvPr id="7" name="Nadpis 1"/>
          <p:cNvSpPr>
            <a:spLocks noGrp="1"/>
          </p:cNvSpPr>
          <p:nvPr>
            <p:ph type="ctrTitle"/>
          </p:nvPr>
        </p:nvSpPr>
        <p:spPr>
          <a:xfrm>
            <a:off x="295564" y="476672"/>
            <a:ext cx="11593288" cy="822044"/>
          </a:xfrm>
        </p:spPr>
        <p:txBody>
          <a:bodyPr anchor="t">
            <a:noAutofit/>
          </a:bodyPr>
          <a:lstStyle/>
          <a:p>
            <a:pPr algn="l"/>
            <a:r>
              <a:rPr lang="cs-CZ" sz="3600" b="1" dirty="0"/>
              <a:t>1) Regulace krevního tlaku </a:t>
            </a:r>
          </a:p>
        </p:txBody>
      </p:sp>
      <p:sp>
        <p:nvSpPr>
          <p:cNvPr id="2" name="TextovéPole 1">
            <a:extLst>
              <a:ext uri="{FF2B5EF4-FFF2-40B4-BE49-F238E27FC236}">
                <a16:creationId xmlns:a16="http://schemas.microsoft.com/office/drawing/2014/main" id="{94E6D14A-A006-4234-BC5A-87E212130097}"/>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81411" y="733246"/>
            <a:ext cx="8823361" cy="6124754"/>
          </a:xfrm>
          <a:prstGeom prst="rect">
            <a:avLst/>
          </a:prstGeom>
          <a:noFill/>
        </p:spPr>
        <p:txBody>
          <a:bodyPr wrap="square" rtlCol="0">
            <a:spAutoFit/>
          </a:bodyPr>
          <a:lstStyle/>
          <a:p>
            <a:pPr marL="342900" indent="-342900">
              <a:buFont typeface="Arial" panose="020B0604020202020204" pitchFamily="34" charset="0"/>
              <a:buChar char="•"/>
            </a:pPr>
            <a:r>
              <a:rPr lang="cs-CZ" sz="2400" dirty="0"/>
              <a:t>Nervová regulace TK probíhá pomocí reflexních zpětných vazeb </a:t>
            </a:r>
            <a:r>
              <a:rPr lang="cs-CZ" sz="2400" b="1" dirty="0"/>
              <a:t>autonomního nervového systému (ANS)</a:t>
            </a:r>
          </a:p>
          <a:p>
            <a:pPr marL="342900" indent="-342900">
              <a:buFont typeface="Arial" panose="020B0604020202020204" pitchFamily="34" charset="0"/>
              <a:buChar char="•"/>
            </a:pPr>
            <a:r>
              <a:rPr lang="cs-CZ" sz="2000" dirty="0"/>
              <a:t>Reflexní oblouk: receptor, aferentace, integrační centrum, </a:t>
            </a:r>
            <a:r>
              <a:rPr lang="cs-CZ" sz="2000" dirty="0" err="1"/>
              <a:t>eferentace</a:t>
            </a:r>
            <a:r>
              <a:rPr lang="cs-CZ" sz="2000" dirty="0"/>
              <a:t>, efektor</a:t>
            </a:r>
          </a:p>
          <a:p>
            <a:pPr marL="342900" indent="-342900">
              <a:buFont typeface="Arial" panose="020B0604020202020204" pitchFamily="34" charset="0"/>
              <a:buChar char="•"/>
            </a:pPr>
            <a:r>
              <a:rPr lang="cs-CZ" sz="2000" dirty="0"/>
              <a:t>Nejrychlejší regulační mechanismus</a:t>
            </a:r>
          </a:p>
          <a:p>
            <a:pPr marL="342900" indent="-342900">
              <a:buFont typeface="Arial" panose="020B0604020202020204" pitchFamily="34" charset="0"/>
              <a:buChar char="•"/>
            </a:pPr>
            <a:r>
              <a:rPr lang="cs-CZ" sz="2400" dirty="0"/>
              <a:t>Základní reflexy regulující TK: </a:t>
            </a:r>
            <a:r>
              <a:rPr lang="cs-CZ" sz="2400" b="1" u="sng" dirty="0"/>
              <a:t>baroreflex</a:t>
            </a:r>
            <a:r>
              <a:rPr lang="cs-CZ" sz="2400" b="1" dirty="0"/>
              <a:t> </a:t>
            </a:r>
            <a:r>
              <a:rPr lang="cs-CZ" sz="2400" dirty="0"/>
              <a:t>(důležitější), chemoreflex</a:t>
            </a:r>
          </a:p>
          <a:p>
            <a:pPr marL="342900" indent="-342900">
              <a:buFont typeface="Arial" panose="020B0604020202020204" pitchFamily="34" charset="0"/>
              <a:buChar char="•"/>
            </a:pPr>
            <a:r>
              <a:rPr lang="cs-CZ" sz="2400" b="1" dirty="0"/>
              <a:t>Větvě ANS: </a:t>
            </a:r>
          </a:p>
          <a:p>
            <a:pPr marL="800100" lvl="1" indent="-342900">
              <a:buFont typeface="Arial" panose="020B0604020202020204" pitchFamily="34" charset="0"/>
              <a:buChar char="•"/>
            </a:pPr>
            <a:r>
              <a:rPr lang="cs-CZ" sz="2400" b="1" dirty="0">
                <a:solidFill>
                  <a:srgbClr val="FF0000"/>
                </a:solidFill>
              </a:rPr>
              <a:t>Sympatikus</a:t>
            </a:r>
            <a:r>
              <a:rPr lang="cs-CZ" sz="2400" dirty="0"/>
              <a:t> – akce – zvýšení krevního tlaku a srdečního výdeje</a:t>
            </a:r>
          </a:p>
          <a:p>
            <a:pPr marL="800100" lvl="1" indent="-342900">
              <a:buFont typeface="Arial" panose="020B0604020202020204" pitchFamily="34" charset="0"/>
              <a:buChar char="•"/>
            </a:pPr>
            <a:r>
              <a:rPr lang="cs-CZ" sz="2400" b="1" dirty="0">
                <a:solidFill>
                  <a:srgbClr val="0000CC"/>
                </a:solidFill>
              </a:rPr>
              <a:t>Parasympatikus</a:t>
            </a:r>
            <a:r>
              <a:rPr lang="cs-CZ" sz="2400" dirty="0"/>
              <a:t> – klídek – snížení krevního tlaku a srdečního výdeje</a:t>
            </a:r>
          </a:p>
          <a:p>
            <a:pPr lvl="1"/>
            <a:r>
              <a:rPr lang="cs-CZ" sz="2400" dirty="0"/>
              <a:t>Vyhrává silnější větev, aktivace jedné větve tlumí druhou větev</a:t>
            </a:r>
          </a:p>
          <a:p>
            <a:pPr marL="342900" indent="-342900">
              <a:buFont typeface="Arial" panose="020B0604020202020204" pitchFamily="34" charset="0"/>
              <a:buChar char="•"/>
            </a:pPr>
            <a:r>
              <a:rPr lang="cs-CZ" sz="2000" dirty="0"/>
              <a:t>Protože neurotransmitery postsynaptických vláken sympatiku (adrenalin, noradrenalin) jsou zároveň hormony, je mezi nervovou a hormonální regulací TK nejasná hranice</a:t>
            </a:r>
          </a:p>
          <a:p>
            <a:pPr marL="800100" lvl="1" indent="-342900">
              <a:buFont typeface="Arial" panose="020B0604020202020204" pitchFamily="34" charset="0"/>
              <a:buChar char="•"/>
            </a:pPr>
            <a:r>
              <a:rPr lang="cs-CZ" sz="2000" dirty="0"/>
              <a:t>Noradrenalin (</a:t>
            </a:r>
            <a:r>
              <a:rPr lang="cs-CZ" sz="2000" dirty="0" err="1"/>
              <a:t>symp</a:t>
            </a:r>
            <a:r>
              <a:rPr lang="cs-CZ" sz="2000" dirty="0"/>
              <a:t>) se tvoří spíše v nervových zakončeních, je více </a:t>
            </a:r>
            <a:r>
              <a:rPr lang="cs-CZ" sz="2000" dirty="0" err="1"/>
              <a:t>neurotransmiteren</a:t>
            </a:r>
            <a:r>
              <a:rPr lang="cs-CZ" sz="2000" dirty="0"/>
              <a:t> – především stahuje cévy, posiluje srdeční aktivitu</a:t>
            </a:r>
          </a:p>
          <a:p>
            <a:pPr marL="800100" lvl="1" indent="-342900">
              <a:buFont typeface="Arial" panose="020B0604020202020204" pitchFamily="34" charset="0"/>
              <a:buChar char="•"/>
            </a:pPr>
            <a:r>
              <a:rPr lang="cs-CZ" sz="2000" dirty="0"/>
              <a:t>Adrenalin (</a:t>
            </a:r>
            <a:r>
              <a:rPr lang="cs-CZ" sz="2000" dirty="0" err="1"/>
              <a:t>symp</a:t>
            </a:r>
            <a:r>
              <a:rPr lang="cs-CZ" sz="2000" dirty="0"/>
              <a:t>)  se tvoří více v dřeni nadledvin, je více hormonem – posiluje srdeční aktivitu, stahuje cévy (snižuje otok)</a:t>
            </a:r>
          </a:p>
          <a:p>
            <a:pPr marL="342900" indent="-342900">
              <a:buFont typeface="Arial" panose="020B0604020202020204" pitchFamily="34" charset="0"/>
              <a:buChar char="•"/>
            </a:pPr>
            <a:r>
              <a:rPr lang="cs-CZ" sz="2000" dirty="0"/>
              <a:t>Parasympatikus - Acetylcholin je čistě neurotransmiterem – zklidňuje srdce</a:t>
            </a:r>
            <a:endParaRPr lang="cs-CZ" sz="2400" dirty="0"/>
          </a:p>
        </p:txBody>
      </p:sp>
      <p:sp>
        <p:nvSpPr>
          <p:cNvPr id="6" name="TextovéPole 5"/>
          <p:cNvSpPr txBox="1"/>
          <p:nvPr/>
        </p:nvSpPr>
        <p:spPr>
          <a:xfrm>
            <a:off x="477307" y="124629"/>
            <a:ext cx="8086580" cy="584775"/>
          </a:xfrm>
          <a:prstGeom prst="rect">
            <a:avLst/>
          </a:prstGeom>
          <a:noFill/>
        </p:spPr>
        <p:txBody>
          <a:bodyPr wrap="square" rtlCol="0">
            <a:spAutoFit/>
          </a:bodyPr>
          <a:lstStyle/>
          <a:p>
            <a:r>
              <a:rPr lang="cs-CZ" sz="3200" b="1" dirty="0"/>
              <a:t>Nervová regulace krevního tlaku</a:t>
            </a:r>
          </a:p>
        </p:txBody>
      </p:sp>
      <p:sp>
        <p:nvSpPr>
          <p:cNvPr id="2" name="TextovéPole 1">
            <a:extLst>
              <a:ext uri="{FF2B5EF4-FFF2-40B4-BE49-F238E27FC236}">
                <a16:creationId xmlns:a16="http://schemas.microsoft.com/office/drawing/2014/main" id="{21C7F823-3140-4B2F-9A52-7630342A6249}"/>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251937"/>
            <a:ext cx="8086580" cy="584775"/>
          </a:xfrm>
          <a:prstGeom prst="rect">
            <a:avLst/>
          </a:prstGeom>
          <a:noFill/>
        </p:spPr>
        <p:txBody>
          <a:bodyPr wrap="square" rtlCol="0">
            <a:spAutoFit/>
          </a:bodyPr>
          <a:lstStyle/>
          <a:p>
            <a:r>
              <a:rPr lang="cs-CZ" sz="3200" b="1" dirty="0"/>
              <a:t>Nervová regulace krevního tlaku</a:t>
            </a:r>
          </a:p>
        </p:txBody>
      </p:sp>
      <p:sp>
        <p:nvSpPr>
          <p:cNvPr id="5" name="TextovéPole 4"/>
          <p:cNvSpPr txBox="1"/>
          <p:nvPr/>
        </p:nvSpPr>
        <p:spPr>
          <a:xfrm>
            <a:off x="589876" y="1340768"/>
            <a:ext cx="2902004" cy="461665"/>
          </a:xfrm>
          <a:prstGeom prst="rect">
            <a:avLst/>
          </a:prstGeom>
          <a:noFill/>
        </p:spPr>
        <p:txBody>
          <a:bodyPr wrap="square" rtlCol="0">
            <a:spAutoFit/>
          </a:bodyPr>
          <a:lstStyle/>
          <a:p>
            <a:endParaRPr lang="cs-CZ" sz="2400" dirty="0"/>
          </a:p>
        </p:txBody>
      </p:sp>
      <p:sp>
        <p:nvSpPr>
          <p:cNvPr id="2" name="Obdélník 1"/>
          <p:cNvSpPr/>
          <p:nvPr/>
        </p:nvSpPr>
        <p:spPr>
          <a:xfrm>
            <a:off x="107504" y="764704"/>
            <a:ext cx="8856984" cy="6001643"/>
          </a:xfrm>
          <a:prstGeom prst="rect">
            <a:avLst/>
          </a:prstGeom>
        </p:spPr>
        <p:txBody>
          <a:bodyPr wrap="square">
            <a:spAutoFit/>
          </a:bodyPr>
          <a:lstStyle/>
          <a:p>
            <a:r>
              <a:rPr lang="cs-CZ" b="1" dirty="0"/>
              <a:t>Efekt závisí na </a:t>
            </a:r>
            <a:r>
              <a:rPr lang="cs-CZ" b="1" u="sng" dirty="0"/>
              <a:t>typu receptoru </a:t>
            </a:r>
            <a:r>
              <a:rPr lang="cs-CZ" b="1" dirty="0"/>
              <a:t>v daném orgánu!</a:t>
            </a:r>
          </a:p>
          <a:p>
            <a:r>
              <a:rPr lang="cs-CZ" sz="2000" b="1" dirty="0">
                <a:solidFill>
                  <a:srgbClr val="FF0000"/>
                </a:solidFill>
              </a:rPr>
              <a:t>Sympatikus</a:t>
            </a:r>
            <a:r>
              <a:rPr lang="cs-CZ" b="1" dirty="0"/>
              <a:t> – zachování dostatečného krevního tlaku (akce)</a:t>
            </a:r>
            <a:endParaRPr lang="cs-CZ" dirty="0"/>
          </a:p>
          <a:p>
            <a:pPr marL="285750" lvl="0" indent="-285750">
              <a:buFont typeface="Arial" panose="020B0604020202020204" pitchFamily="34" charset="0"/>
              <a:buChar char="•"/>
            </a:pPr>
            <a:r>
              <a:rPr lang="cs-CZ" b="1" dirty="0"/>
              <a:t>Vliv na srdce </a:t>
            </a:r>
            <a:r>
              <a:rPr lang="cs-CZ" dirty="0"/>
              <a:t>– zvýšení minutového srdečního výdeje</a:t>
            </a:r>
          </a:p>
          <a:p>
            <a:pPr marL="742950" lvl="1" indent="-285750">
              <a:buFont typeface="Arial" panose="020B0604020202020204" pitchFamily="34" charset="0"/>
              <a:buChar char="•"/>
            </a:pPr>
            <a:r>
              <a:rPr lang="cs-CZ" dirty="0">
                <a:sym typeface="Symbol"/>
              </a:rPr>
              <a:t></a:t>
            </a:r>
            <a:r>
              <a:rPr lang="cs-CZ" baseline="-25000" dirty="0"/>
              <a:t>1</a:t>
            </a:r>
            <a:r>
              <a:rPr lang="cs-CZ" dirty="0"/>
              <a:t> (adrenalin, noradrenalin):  zvýšení srdeční frekvence a srdeční kontraktility</a:t>
            </a:r>
          </a:p>
          <a:p>
            <a:pPr marL="285750" lvl="0" indent="-285750">
              <a:buFont typeface="Arial" panose="020B0604020202020204" pitchFamily="34" charset="0"/>
              <a:buChar char="•"/>
            </a:pPr>
            <a:r>
              <a:rPr lang="cs-CZ" b="1" dirty="0"/>
              <a:t>Inervace </a:t>
            </a:r>
            <a:r>
              <a:rPr lang="cs-CZ" dirty="0"/>
              <a:t>hladké svaloviny</a:t>
            </a:r>
            <a:r>
              <a:rPr lang="cs-CZ" b="1" dirty="0"/>
              <a:t> cév </a:t>
            </a:r>
            <a:r>
              <a:rPr lang="cs-CZ" dirty="0"/>
              <a:t>– hlavně vazokonstrikce, někde trošičku vazodilatace v závislosti na orgánu, redistribuce krve v závislosti na situaci – </a:t>
            </a:r>
            <a:r>
              <a:rPr lang="cs-CZ" b="1" dirty="0"/>
              <a:t>efekt závisí na receptorech</a:t>
            </a:r>
          </a:p>
          <a:p>
            <a:pPr marL="742950" lvl="1" indent="-285750">
              <a:buFont typeface="Arial" panose="020B0604020202020204" pitchFamily="34" charset="0"/>
              <a:buChar char="•"/>
            </a:pPr>
            <a:r>
              <a:rPr lang="cs-CZ" b="1" dirty="0"/>
              <a:t>α</a:t>
            </a:r>
            <a:r>
              <a:rPr lang="cs-CZ" b="1" baseline="-25000" dirty="0"/>
              <a:t>1</a:t>
            </a:r>
            <a:r>
              <a:rPr lang="cs-CZ" b="1" dirty="0"/>
              <a:t>, </a:t>
            </a:r>
            <a:r>
              <a:rPr lang="cs-CZ" dirty="0"/>
              <a:t>méně α</a:t>
            </a:r>
            <a:r>
              <a:rPr lang="cs-CZ" baseline="-25000" dirty="0"/>
              <a:t>2</a:t>
            </a:r>
            <a:r>
              <a:rPr lang="cs-CZ" dirty="0"/>
              <a:t> (vysoká afinita k noradrenalinu, </a:t>
            </a:r>
            <a:r>
              <a:rPr lang="cs-CZ" sz="1600" dirty="0"/>
              <a:t>adrenalin jen v případě vysokých koncentrací</a:t>
            </a:r>
            <a:r>
              <a:rPr lang="cs-CZ" dirty="0"/>
              <a:t>)</a:t>
            </a:r>
          </a:p>
          <a:p>
            <a:pPr marL="1200150" lvl="2" indent="-285750">
              <a:buFont typeface="Arial" panose="020B0604020202020204" pitchFamily="34" charset="0"/>
              <a:buChar char="•"/>
            </a:pPr>
            <a:r>
              <a:rPr lang="cs-CZ" b="1" dirty="0"/>
              <a:t>vazokonstrikce</a:t>
            </a:r>
            <a:r>
              <a:rPr lang="cs-CZ" dirty="0"/>
              <a:t> téměř ve všech cévách (kromě kosterního svalu a jater), nejvíce </a:t>
            </a:r>
            <a:r>
              <a:rPr lang="cs-CZ" b="1" dirty="0"/>
              <a:t>v kůži a </a:t>
            </a:r>
            <a:r>
              <a:rPr lang="cs-CZ" b="1" dirty="0" err="1"/>
              <a:t>splanchniku</a:t>
            </a:r>
            <a:r>
              <a:rPr lang="cs-CZ" b="1" dirty="0"/>
              <a:t> </a:t>
            </a:r>
            <a:r>
              <a:rPr lang="cs-CZ" dirty="0"/>
              <a:t>–zvýšení periferní rezistence a tím i krevního tlaku, tonická aktivita</a:t>
            </a:r>
          </a:p>
          <a:p>
            <a:pPr marL="1200150" lvl="2" indent="-285750">
              <a:buFont typeface="Arial" panose="020B0604020202020204" pitchFamily="34" charset="0"/>
              <a:buChar char="•"/>
            </a:pPr>
            <a:r>
              <a:rPr lang="cs-CZ" dirty="0"/>
              <a:t>venokonstrikce – zvýšení žilního návratu (přesun krve z kapacitních cév do srdce), zvýšení náplně komor</a:t>
            </a:r>
          </a:p>
          <a:p>
            <a:pPr marL="742950" lvl="1" indent="-285750">
              <a:buFont typeface="Arial" panose="020B0604020202020204" pitchFamily="34" charset="0"/>
              <a:buChar char="•"/>
            </a:pPr>
            <a:r>
              <a:rPr lang="cs-CZ" b="1" dirty="0">
                <a:sym typeface="Symbol"/>
              </a:rPr>
              <a:t></a:t>
            </a:r>
            <a:r>
              <a:rPr lang="cs-CZ" b="1" baseline="-25000" dirty="0"/>
              <a:t>2</a:t>
            </a:r>
            <a:r>
              <a:rPr lang="cs-CZ" b="1" dirty="0"/>
              <a:t> </a:t>
            </a:r>
            <a:r>
              <a:rPr lang="cs-CZ" dirty="0"/>
              <a:t>(adrenalin, </a:t>
            </a:r>
            <a:r>
              <a:rPr lang="cs-CZ" sz="1600" dirty="0"/>
              <a:t>méně noradrenalin</a:t>
            </a:r>
            <a:r>
              <a:rPr lang="cs-CZ" dirty="0"/>
              <a:t>)</a:t>
            </a:r>
          </a:p>
          <a:p>
            <a:pPr marL="1200150" lvl="2" indent="-285750">
              <a:buFont typeface="Arial" panose="020B0604020202020204" pitchFamily="34" charset="0"/>
              <a:buChar char="•"/>
            </a:pPr>
            <a:r>
              <a:rPr lang="cs-CZ" dirty="0"/>
              <a:t>Vazodilatace ve svalech a játrech</a:t>
            </a:r>
          </a:p>
          <a:p>
            <a:r>
              <a:rPr lang="cs-CZ" dirty="0"/>
              <a:t> </a:t>
            </a:r>
          </a:p>
          <a:p>
            <a:r>
              <a:rPr lang="cs-CZ" sz="2000" b="1" dirty="0">
                <a:solidFill>
                  <a:srgbClr val="0000CC"/>
                </a:solidFill>
              </a:rPr>
              <a:t>Parasympatikus</a:t>
            </a:r>
            <a:r>
              <a:rPr lang="cs-CZ" b="1" dirty="0"/>
              <a:t> – snižuje krevní tlak (klídek)</a:t>
            </a:r>
            <a:endParaRPr lang="cs-CZ" dirty="0"/>
          </a:p>
          <a:p>
            <a:pPr marL="285750" lvl="0" indent="-285750">
              <a:buFont typeface="Arial" panose="020B0604020202020204" pitchFamily="34" charset="0"/>
              <a:buChar char="•"/>
            </a:pPr>
            <a:r>
              <a:rPr lang="cs-CZ" dirty="0"/>
              <a:t>vliv na srdce – snížení zvýšení minutového srdečního výdeje</a:t>
            </a:r>
          </a:p>
          <a:p>
            <a:pPr marL="742950" lvl="1" indent="-285750">
              <a:buFont typeface="Arial" panose="020B0604020202020204" pitchFamily="34" charset="0"/>
              <a:buChar char="•"/>
            </a:pPr>
            <a:r>
              <a:rPr lang="cs-CZ" b="1" dirty="0"/>
              <a:t>M</a:t>
            </a:r>
            <a:r>
              <a:rPr lang="cs-CZ" b="1" baseline="-25000" dirty="0"/>
              <a:t>2</a:t>
            </a:r>
            <a:r>
              <a:rPr lang="cs-CZ" dirty="0"/>
              <a:t> (acetylcholin) - snižuje srdeční frekvenci a </a:t>
            </a:r>
            <a:br>
              <a:rPr lang="cs-CZ" dirty="0"/>
            </a:br>
            <a:r>
              <a:rPr lang="cs-CZ" dirty="0"/>
              <a:t>srdeční kontraktilitu</a:t>
            </a:r>
          </a:p>
          <a:p>
            <a:pPr marL="742950" lvl="1" indent="-285750">
              <a:buFont typeface="Arial" panose="020B0604020202020204" pitchFamily="34" charset="0"/>
              <a:buChar char="•"/>
            </a:pPr>
            <a:endParaRPr lang="cs-CZ" dirty="0"/>
          </a:p>
          <a:p>
            <a:r>
              <a:rPr lang="cs-CZ" sz="2000" b="1" dirty="0">
                <a:solidFill>
                  <a:srgbClr val="FF0000"/>
                </a:solidFill>
              </a:rPr>
              <a:t>Cévy jsou inervované pouze sympatikem!</a:t>
            </a:r>
          </a:p>
        </p:txBody>
      </p:sp>
      <p:sp>
        <p:nvSpPr>
          <p:cNvPr id="3" name="TextovéPole 2">
            <a:extLst>
              <a:ext uri="{FF2B5EF4-FFF2-40B4-BE49-F238E27FC236}">
                <a16:creationId xmlns:a16="http://schemas.microsoft.com/office/drawing/2014/main" id="{82767701-EB2E-43DF-9120-E5FE0C743006}"/>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pic>
        <p:nvPicPr>
          <p:cNvPr id="6" name="Obrázek 5">
            <a:extLst>
              <a:ext uri="{FF2B5EF4-FFF2-40B4-BE49-F238E27FC236}">
                <a16:creationId xmlns:a16="http://schemas.microsoft.com/office/drawing/2014/main" id="{8C0421F7-DDC8-4759-A7A0-DEB91EA3D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4039" y="4593362"/>
            <a:ext cx="2247900" cy="2114550"/>
          </a:xfrm>
          <a:prstGeom prst="rect">
            <a:avLst/>
          </a:prstGeom>
        </p:spPr>
      </p:pic>
    </p:spTree>
    <p:extLst>
      <p:ext uri="{BB962C8B-B14F-4D97-AF65-F5344CB8AC3E}">
        <p14:creationId xmlns:p14="http://schemas.microsoft.com/office/powerpoint/2010/main" val="3082391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88640"/>
            <a:ext cx="3672408" cy="584775"/>
          </a:xfrm>
          <a:prstGeom prst="rect">
            <a:avLst/>
          </a:prstGeom>
          <a:noFill/>
        </p:spPr>
        <p:txBody>
          <a:bodyPr wrap="square" rtlCol="0">
            <a:spAutoFit/>
          </a:bodyPr>
          <a:lstStyle/>
          <a:p>
            <a:r>
              <a:rPr lang="cs-CZ" sz="3200" b="1" dirty="0"/>
              <a:t>Baro</a:t>
            </a:r>
            <a:r>
              <a:rPr lang="cs-CZ" sz="3200" b="1" dirty="0">
                <a:solidFill>
                  <a:srgbClr val="FF0000"/>
                </a:solidFill>
              </a:rPr>
              <a:t>reflex</a:t>
            </a:r>
          </a:p>
        </p:txBody>
      </p:sp>
      <p:grpSp>
        <p:nvGrpSpPr>
          <p:cNvPr id="6" name="Skupina 5"/>
          <p:cNvGrpSpPr/>
          <p:nvPr/>
        </p:nvGrpSpPr>
        <p:grpSpPr>
          <a:xfrm>
            <a:off x="4211960" y="164162"/>
            <a:ext cx="4824536" cy="4464496"/>
            <a:chOff x="3778948" y="1268760"/>
            <a:chExt cx="5043573" cy="3888432"/>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948" y="1268760"/>
              <a:ext cx="5043573" cy="3888432"/>
            </a:xfrm>
            <a:prstGeom prst="rect">
              <a:avLst/>
            </a:prstGeom>
          </p:spPr>
        </p:pic>
        <p:sp>
          <p:nvSpPr>
            <p:cNvPr id="8" name="Volný tvar 7"/>
            <p:cNvSpPr/>
            <p:nvPr/>
          </p:nvSpPr>
          <p:spPr>
            <a:xfrm>
              <a:off x="5433237" y="1860698"/>
              <a:ext cx="1711842" cy="1197146"/>
            </a:xfrm>
            <a:custGeom>
              <a:avLst/>
              <a:gdLst>
                <a:gd name="connsiteX0" fmla="*/ 1711842 w 1711842"/>
                <a:gd name="connsiteY0" fmla="*/ 0 h 1197146"/>
                <a:gd name="connsiteX1" fmla="*/ 1446028 w 1711842"/>
                <a:gd name="connsiteY1" fmla="*/ 53162 h 1197146"/>
                <a:gd name="connsiteX2" fmla="*/ 1031358 w 1711842"/>
                <a:gd name="connsiteY2" fmla="*/ 265814 h 1197146"/>
                <a:gd name="connsiteX3" fmla="*/ 882503 w 1711842"/>
                <a:gd name="connsiteY3" fmla="*/ 404037 h 1197146"/>
                <a:gd name="connsiteX4" fmla="*/ 733647 w 1711842"/>
                <a:gd name="connsiteY4" fmla="*/ 648586 h 1197146"/>
                <a:gd name="connsiteX5" fmla="*/ 584791 w 1711842"/>
                <a:gd name="connsiteY5" fmla="*/ 914400 h 1197146"/>
                <a:gd name="connsiteX6" fmla="*/ 425303 w 1711842"/>
                <a:gd name="connsiteY6" fmla="*/ 1010093 h 1197146"/>
                <a:gd name="connsiteX7" fmla="*/ 255182 w 1711842"/>
                <a:gd name="connsiteY7" fmla="*/ 1105786 h 1197146"/>
                <a:gd name="connsiteX8" fmla="*/ 74428 w 1711842"/>
                <a:gd name="connsiteY8" fmla="*/ 1190846 h 1197146"/>
                <a:gd name="connsiteX9" fmla="*/ 0 w 1711842"/>
                <a:gd name="connsiteY9" fmla="*/ 1190846 h 1197146"/>
                <a:gd name="connsiteX10" fmla="*/ 0 w 1711842"/>
                <a:gd name="connsiteY10" fmla="*/ 1190846 h 119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1842" h="1197146">
                  <a:moveTo>
                    <a:pt x="1711842" y="0"/>
                  </a:moveTo>
                  <a:cubicBezTo>
                    <a:pt x="1635642" y="4430"/>
                    <a:pt x="1559442" y="8860"/>
                    <a:pt x="1446028" y="53162"/>
                  </a:cubicBezTo>
                  <a:cubicBezTo>
                    <a:pt x="1332614" y="97464"/>
                    <a:pt x="1125279" y="207335"/>
                    <a:pt x="1031358" y="265814"/>
                  </a:cubicBezTo>
                  <a:cubicBezTo>
                    <a:pt x="937437" y="324293"/>
                    <a:pt x="932121" y="340242"/>
                    <a:pt x="882503" y="404037"/>
                  </a:cubicBezTo>
                  <a:cubicBezTo>
                    <a:pt x="832884" y="467832"/>
                    <a:pt x="783266" y="563526"/>
                    <a:pt x="733647" y="648586"/>
                  </a:cubicBezTo>
                  <a:cubicBezTo>
                    <a:pt x="684028" y="733646"/>
                    <a:pt x="636182" y="854149"/>
                    <a:pt x="584791" y="914400"/>
                  </a:cubicBezTo>
                  <a:cubicBezTo>
                    <a:pt x="533400" y="974651"/>
                    <a:pt x="480238" y="978195"/>
                    <a:pt x="425303" y="1010093"/>
                  </a:cubicBezTo>
                  <a:cubicBezTo>
                    <a:pt x="370368" y="1041991"/>
                    <a:pt x="313661" y="1075661"/>
                    <a:pt x="255182" y="1105786"/>
                  </a:cubicBezTo>
                  <a:cubicBezTo>
                    <a:pt x="196703" y="1135911"/>
                    <a:pt x="116958" y="1176669"/>
                    <a:pt x="74428" y="1190846"/>
                  </a:cubicBezTo>
                  <a:cubicBezTo>
                    <a:pt x="31898" y="1205023"/>
                    <a:pt x="0" y="1190846"/>
                    <a:pt x="0" y="1190846"/>
                  </a:cubicBezTo>
                  <a:lnTo>
                    <a:pt x="0" y="1190846"/>
                  </a:lnTo>
                </a:path>
              </a:pathLst>
            </a:custGeom>
            <a:noFill/>
            <a:ln w="5715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Volný tvar 8"/>
            <p:cNvSpPr/>
            <p:nvPr/>
          </p:nvSpPr>
          <p:spPr>
            <a:xfrm>
              <a:off x="5502911" y="2780928"/>
              <a:ext cx="1812289" cy="346685"/>
            </a:xfrm>
            <a:custGeom>
              <a:avLst/>
              <a:gdLst>
                <a:gd name="connsiteX0" fmla="*/ 1812289 w 1812289"/>
                <a:gd name="connsiteY0" fmla="*/ 33226 h 346685"/>
                <a:gd name="connsiteX1" fmla="*/ 1376354 w 1812289"/>
                <a:gd name="connsiteY1" fmla="*/ 1328 h 346685"/>
                <a:gd name="connsiteX2" fmla="*/ 1142438 w 1812289"/>
                <a:gd name="connsiteY2" fmla="*/ 11961 h 346685"/>
                <a:gd name="connsiteX3" fmla="*/ 940419 w 1812289"/>
                <a:gd name="connsiteY3" fmla="*/ 65124 h 346685"/>
                <a:gd name="connsiteX4" fmla="*/ 695870 w 1812289"/>
                <a:gd name="connsiteY4" fmla="*/ 150184 h 346685"/>
                <a:gd name="connsiteX5" fmla="*/ 430056 w 1812289"/>
                <a:gd name="connsiteY5" fmla="*/ 224612 h 346685"/>
                <a:gd name="connsiteX6" fmla="*/ 132345 w 1812289"/>
                <a:gd name="connsiteY6" fmla="*/ 288407 h 346685"/>
                <a:gd name="connsiteX7" fmla="*/ 15387 w 1812289"/>
                <a:gd name="connsiteY7" fmla="*/ 341570 h 346685"/>
                <a:gd name="connsiteX8" fmla="*/ 4754 w 1812289"/>
                <a:gd name="connsiteY8" fmla="*/ 341570 h 3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289" h="346685">
                  <a:moveTo>
                    <a:pt x="1812289" y="33226"/>
                  </a:moveTo>
                  <a:cubicBezTo>
                    <a:pt x="1650142" y="19049"/>
                    <a:pt x="1487996" y="4872"/>
                    <a:pt x="1376354" y="1328"/>
                  </a:cubicBezTo>
                  <a:cubicBezTo>
                    <a:pt x="1264712" y="-2216"/>
                    <a:pt x="1215094" y="1328"/>
                    <a:pt x="1142438" y="11961"/>
                  </a:cubicBezTo>
                  <a:cubicBezTo>
                    <a:pt x="1069782" y="22594"/>
                    <a:pt x="1014847" y="42087"/>
                    <a:pt x="940419" y="65124"/>
                  </a:cubicBezTo>
                  <a:cubicBezTo>
                    <a:pt x="865991" y="88161"/>
                    <a:pt x="780931" y="123603"/>
                    <a:pt x="695870" y="150184"/>
                  </a:cubicBezTo>
                  <a:cubicBezTo>
                    <a:pt x="610809" y="176765"/>
                    <a:pt x="523977" y="201575"/>
                    <a:pt x="430056" y="224612"/>
                  </a:cubicBezTo>
                  <a:cubicBezTo>
                    <a:pt x="336135" y="247649"/>
                    <a:pt x="201456" y="268914"/>
                    <a:pt x="132345" y="288407"/>
                  </a:cubicBezTo>
                  <a:cubicBezTo>
                    <a:pt x="63234" y="307900"/>
                    <a:pt x="36652" y="332710"/>
                    <a:pt x="15387" y="341570"/>
                  </a:cubicBezTo>
                  <a:cubicBezTo>
                    <a:pt x="-5878" y="350430"/>
                    <a:pt x="-562" y="346000"/>
                    <a:pt x="4754" y="341570"/>
                  </a:cubicBezTo>
                </a:path>
              </a:pathLst>
            </a:custGeom>
            <a:noFill/>
            <a:ln w="5715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0000FF"/>
                </a:solidFill>
              </a:endParaRPr>
            </a:p>
          </p:txBody>
        </p:sp>
        <p:sp>
          <p:nvSpPr>
            <p:cNvPr id="10" name="Volný tvar 9"/>
            <p:cNvSpPr/>
            <p:nvPr/>
          </p:nvSpPr>
          <p:spPr>
            <a:xfrm>
              <a:off x="5178056" y="3124142"/>
              <a:ext cx="1967023" cy="304858"/>
            </a:xfrm>
            <a:custGeom>
              <a:avLst/>
              <a:gdLst>
                <a:gd name="connsiteX0" fmla="*/ 0 w 2099327"/>
                <a:gd name="connsiteY0" fmla="*/ 54993 h 348714"/>
                <a:gd name="connsiteX1" fmla="*/ 797442 w 2099327"/>
                <a:gd name="connsiteY1" fmla="*/ 44360 h 348714"/>
                <a:gd name="connsiteX2" fmla="*/ 1212111 w 2099327"/>
                <a:gd name="connsiteY2" fmla="*/ 1830 h 348714"/>
                <a:gd name="connsiteX3" fmla="*/ 1488558 w 2099327"/>
                <a:gd name="connsiteY3" fmla="*/ 12463 h 348714"/>
                <a:gd name="connsiteX4" fmla="*/ 1722474 w 2099327"/>
                <a:gd name="connsiteY4" fmla="*/ 54993 h 348714"/>
                <a:gd name="connsiteX5" fmla="*/ 1924493 w 2099327"/>
                <a:gd name="connsiteY5" fmla="*/ 118788 h 348714"/>
                <a:gd name="connsiteX6" fmla="*/ 2083981 w 2099327"/>
                <a:gd name="connsiteY6" fmla="*/ 331439 h 348714"/>
                <a:gd name="connsiteX7" fmla="*/ 2083981 w 2099327"/>
                <a:gd name="connsiteY7" fmla="*/ 320807 h 34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9327" h="348714">
                  <a:moveTo>
                    <a:pt x="0" y="54993"/>
                  </a:moveTo>
                  <a:cubicBezTo>
                    <a:pt x="297712" y="54106"/>
                    <a:pt x="595424" y="53220"/>
                    <a:pt x="797442" y="44360"/>
                  </a:cubicBezTo>
                  <a:cubicBezTo>
                    <a:pt x="999460" y="35500"/>
                    <a:pt x="1096925" y="7146"/>
                    <a:pt x="1212111" y="1830"/>
                  </a:cubicBezTo>
                  <a:cubicBezTo>
                    <a:pt x="1327297" y="-3486"/>
                    <a:pt x="1403498" y="3603"/>
                    <a:pt x="1488558" y="12463"/>
                  </a:cubicBezTo>
                  <a:cubicBezTo>
                    <a:pt x="1573618" y="21323"/>
                    <a:pt x="1649818" y="37272"/>
                    <a:pt x="1722474" y="54993"/>
                  </a:cubicBezTo>
                  <a:cubicBezTo>
                    <a:pt x="1795130" y="72714"/>
                    <a:pt x="1864242" y="72714"/>
                    <a:pt x="1924493" y="118788"/>
                  </a:cubicBezTo>
                  <a:cubicBezTo>
                    <a:pt x="1984744" y="164862"/>
                    <a:pt x="2057400" y="297769"/>
                    <a:pt x="2083981" y="331439"/>
                  </a:cubicBezTo>
                  <a:cubicBezTo>
                    <a:pt x="2110562" y="365109"/>
                    <a:pt x="2097271" y="342958"/>
                    <a:pt x="2083981" y="320807"/>
                  </a:cubicBezTo>
                </a:path>
              </a:pathLst>
            </a:custGeom>
            <a:noFill/>
            <a:ln w="57150">
              <a:solidFill>
                <a:srgbClr val="CC009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Vývojový diagram: magnetický disk 10"/>
            <p:cNvSpPr/>
            <p:nvPr/>
          </p:nvSpPr>
          <p:spPr>
            <a:xfrm rot="14200578">
              <a:off x="7909352" y="4441886"/>
              <a:ext cx="342840" cy="934111"/>
            </a:xfrm>
            <a:prstGeom prst="flowChartMagneticDisk">
              <a:avLst/>
            </a:prstGeom>
            <a:solidFill>
              <a:srgbClr val="CC4D2A"/>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Volný tvar 11"/>
            <p:cNvSpPr/>
            <p:nvPr/>
          </p:nvSpPr>
          <p:spPr>
            <a:xfrm>
              <a:off x="6071191" y="4761212"/>
              <a:ext cx="1741169" cy="102097"/>
            </a:xfrm>
            <a:custGeom>
              <a:avLst/>
              <a:gdLst>
                <a:gd name="connsiteX0" fmla="*/ 0 w 1839432"/>
                <a:gd name="connsiteY0" fmla="*/ 19890 h 221908"/>
                <a:gd name="connsiteX1" fmla="*/ 552893 w 1839432"/>
                <a:gd name="connsiteY1" fmla="*/ 9257 h 221908"/>
                <a:gd name="connsiteX2" fmla="*/ 1286539 w 1839432"/>
                <a:gd name="connsiteY2" fmla="*/ 136848 h 221908"/>
                <a:gd name="connsiteX3" fmla="*/ 1839432 w 1839432"/>
                <a:gd name="connsiteY3" fmla="*/ 221908 h 221908"/>
                <a:gd name="connsiteX0" fmla="*/ 0 w 1839432"/>
                <a:gd name="connsiteY0" fmla="*/ 15955 h 217973"/>
                <a:gd name="connsiteX1" fmla="*/ 552893 w 1839432"/>
                <a:gd name="connsiteY1" fmla="*/ 5322 h 217973"/>
                <a:gd name="connsiteX2" fmla="*/ 1297172 w 1839432"/>
                <a:gd name="connsiteY2" fmla="*/ 79750 h 217973"/>
                <a:gd name="connsiteX3" fmla="*/ 1839432 w 1839432"/>
                <a:gd name="connsiteY3" fmla="*/ 217973 h 217973"/>
                <a:gd name="connsiteX0" fmla="*/ 0 w 1839432"/>
                <a:gd name="connsiteY0" fmla="*/ 13594 h 215612"/>
                <a:gd name="connsiteX1" fmla="*/ 552893 w 1839432"/>
                <a:gd name="connsiteY1" fmla="*/ 2961 h 215612"/>
                <a:gd name="connsiteX2" fmla="*/ 1297172 w 1839432"/>
                <a:gd name="connsiteY2" fmla="*/ 45491 h 215612"/>
                <a:gd name="connsiteX3" fmla="*/ 1839432 w 1839432"/>
                <a:gd name="connsiteY3" fmla="*/ 215612 h 215612"/>
                <a:gd name="connsiteX0" fmla="*/ 0 w 1839432"/>
                <a:gd name="connsiteY0" fmla="*/ 12808 h 214826"/>
                <a:gd name="connsiteX1" fmla="*/ 552893 w 1839432"/>
                <a:gd name="connsiteY1" fmla="*/ 2175 h 214826"/>
                <a:gd name="connsiteX2" fmla="*/ 1477925 w 1839432"/>
                <a:gd name="connsiteY2" fmla="*/ 34072 h 214826"/>
                <a:gd name="connsiteX3" fmla="*/ 1839432 w 1839432"/>
                <a:gd name="connsiteY3" fmla="*/ 214826 h 214826"/>
                <a:gd name="connsiteX0" fmla="*/ 0 w 1977655"/>
                <a:gd name="connsiteY0" fmla="*/ 12808 h 204194"/>
                <a:gd name="connsiteX1" fmla="*/ 552893 w 1977655"/>
                <a:gd name="connsiteY1" fmla="*/ 2175 h 204194"/>
                <a:gd name="connsiteX2" fmla="*/ 1477925 w 1977655"/>
                <a:gd name="connsiteY2" fmla="*/ 34072 h 204194"/>
                <a:gd name="connsiteX3" fmla="*/ 1977655 w 1977655"/>
                <a:gd name="connsiteY3" fmla="*/ 204194 h 204194"/>
              </a:gdLst>
              <a:ahLst/>
              <a:cxnLst>
                <a:cxn ang="0">
                  <a:pos x="connsiteX0" y="connsiteY0"/>
                </a:cxn>
                <a:cxn ang="0">
                  <a:pos x="connsiteX1" y="connsiteY1"/>
                </a:cxn>
                <a:cxn ang="0">
                  <a:pos x="connsiteX2" y="connsiteY2"/>
                </a:cxn>
                <a:cxn ang="0">
                  <a:pos x="connsiteX3" y="connsiteY3"/>
                </a:cxn>
              </a:cxnLst>
              <a:rect l="l" t="t" r="r" b="b"/>
              <a:pathLst>
                <a:path w="1977655" h="204194">
                  <a:moveTo>
                    <a:pt x="0" y="12808"/>
                  </a:moveTo>
                  <a:cubicBezTo>
                    <a:pt x="169235" y="-2255"/>
                    <a:pt x="306572" y="-1369"/>
                    <a:pt x="552893" y="2175"/>
                  </a:cubicBezTo>
                  <a:cubicBezTo>
                    <a:pt x="799214" y="5719"/>
                    <a:pt x="1240465" y="402"/>
                    <a:pt x="1477925" y="34072"/>
                  </a:cubicBezTo>
                  <a:cubicBezTo>
                    <a:pt x="1715385" y="67742"/>
                    <a:pt x="1808420" y="179385"/>
                    <a:pt x="1977655" y="204194"/>
                  </a:cubicBezTo>
                </a:path>
              </a:pathLst>
            </a:custGeom>
            <a:noFill/>
            <a:ln w="57150">
              <a:solidFill>
                <a:srgbClr val="FF66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cxnSp>
        <p:nvCxnSpPr>
          <p:cNvPr id="13" name="Přímá spojnice 12"/>
          <p:cNvCxnSpPr/>
          <p:nvPr/>
        </p:nvCxnSpPr>
        <p:spPr>
          <a:xfrm>
            <a:off x="3337615" y="3194133"/>
            <a:ext cx="493039" cy="0"/>
          </a:xfrm>
          <a:prstGeom prst="line">
            <a:avLst/>
          </a:prstGeom>
          <a:ln w="571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4211268" y="4581128"/>
            <a:ext cx="493039" cy="0"/>
          </a:xfrm>
          <a:prstGeom prst="line">
            <a:avLst/>
          </a:prstGeom>
          <a:ln w="57150">
            <a:solidFill>
              <a:srgbClr val="C100D0"/>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2638822" y="7736407"/>
            <a:ext cx="49303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251520" y="860519"/>
            <a:ext cx="4191355" cy="1200329"/>
          </a:xfrm>
          <a:prstGeom prst="rect">
            <a:avLst/>
          </a:prstGeom>
          <a:noFill/>
        </p:spPr>
        <p:txBody>
          <a:bodyPr wrap="square" rtlCol="0">
            <a:spAutoFit/>
          </a:bodyPr>
          <a:lstStyle/>
          <a:p>
            <a:pPr>
              <a:spcAft>
                <a:spcPts val="600"/>
              </a:spcAft>
            </a:pPr>
            <a:r>
              <a:rPr lang="cs-CZ" sz="2400" b="1" dirty="0"/>
              <a:t>Funkce baroreflexu </a:t>
            </a:r>
            <a:br>
              <a:rPr lang="cs-CZ" sz="2400" dirty="0"/>
            </a:br>
            <a:r>
              <a:rPr lang="cs-CZ" sz="2400" dirty="0"/>
              <a:t>regulace rychlých změn TK pomocí změn HR a R</a:t>
            </a:r>
          </a:p>
        </p:txBody>
      </p:sp>
      <p:sp>
        <p:nvSpPr>
          <p:cNvPr id="17" name="TextovéPole 16"/>
          <p:cNvSpPr txBox="1"/>
          <p:nvPr/>
        </p:nvSpPr>
        <p:spPr>
          <a:xfrm>
            <a:off x="107504" y="3356992"/>
            <a:ext cx="4422271" cy="1400383"/>
          </a:xfrm>
          <a:prstGeom prst="rect">
            <a:avLst/>
          </a:prstGeom>
          <a:noFill/>
        </p:spPr>
        <p:txBody>
          <a:bodyPr wrap="square" rtlCol="0">
            <a:spAutoFit/>
          </a:bodyPr>
          <a:lstStyle/>
          <a:p>
            <a:pPr>
              <a:spcAft>
                <a:spcPts val="600"/>
              </a:spcAft>
            </a:pPr>
            <a:r>
              <a:rPr lang="cs-CZ" sz="2000" b="1" dirty="0"/>
              <a:t>Srdeční větev baroreflexu: </a:t>
            </a:r>
          </a:p>
          <a:p>
            <a:pPr>
              <a:spcAft>
                <a:spcPts val="600"/>
              </a:spcAft>
            </a:pPr>
            <a:r>
              <a:rPr lang="cs-CZ" sz="2000" dirty="0"/>
              <a:t>Snížení krevního tlaku vede ke zvýšení srdeční frekvence a naopak</a:t>
            </a:r>
            <a:br>
              <a:rPr lang="cs-CZ" sz="2000" dirty="0"/>
            </a:br>
            <a:r>
              <a:rPr lang="cs-CZ" sz="2000" i="1" dirty="0" err="1">
                <a:solidFill>
                  <a:srgbClr val="990099"/>
                </a:solidFill>
              </a:rPr>
              <a:t>eferentace</a:t>
            </a:r>
            <a:r>
              <a:rPr lang="cs-CZ" sz="2000" dirty="0">
                <a:solidFill>
                  <a:srgbClr val="990099"/>
                </a:solidFill>
              </a:rPr>
              <a:t>: n. vagus </a:t>
            </a:r>
            <a:r>
              <a:rPr lang="cs-CZ" sz="2000" dirty="0" err="1">
                <a:solidFill>
                  <a:srgbClr val="990099"/>
                </a:solidFill>
              </a:rPr>
              <a:t>inervující</a:t>
            </a:r>
            <a:r>
              <a:rPr lang="cs-CZ" sz="2000" dirty="0">
                <a:solidFill>
                  <a:srgbClr val="990099"/>
                </a:solidFill>
              </a:rPr>
              <a:t> SA uzel</a:t>
            </a:r>
          </a:p>
        </p:txBody>
      </p:sp>
      <p:sp>
        <p:nvSpPr>
          <p:cNvPr id="2" name="Obdélník 1"/>
          <p:cNvSpPr/>
          <p:nvPr/>
        </p:nvSpPr>
        <p:spPr>
          <a:xfrm>
            <a:off x="136841" y="2060848"/>
            <a:ext cx="3960292" cy="1277273"/>
          </a:xfrm>
          <a:prstGeom prst="rect">
            <a:avLst/>
          </a:prstGeom>
        </p:spPr>
        <p:txBody>
          <a:bodyPr wrap="square">
            <a:spAutoFit/>
          </a:bodyPr>
          <a:lstStyle/>
          <a:p>
            <a:pPr marL="285750" indent="-285750">
              <a:spcAft>
                <a:spcPts val="600"/>
              </a:spcAft>
              <a:buFont typeface="Arial" panose="020B0604020202020204" pitchFamily="34" charset="0"/>
              <a:buChar char="•"/>
            </a:pPr>
            <a:r>
              <a:rPr lang="cs-CZ" b="1" dirty="0"/>
              <a:t>baroreceptory </a:t>
            </a:r>
            <a:r>
              <a:rPr lang="cs-CZ" dirty="0"/>
              <a:t>– sinus </a:t>
            </a:r>
            <a:r>
              <a:rPr lang="cs-CZ" dirty="0" err="1"/>
              <a:t>caroticus</a:t>
            </a:r>
            <a:r>
              <a:rPr lang="cs-CZ" dirty="0"/>
              <a:t> + </a:t>
            </a:r>
            <a:r>
              <a:rPr lang="cs-CZ" dirty="0" err="1"/>
              <a:t>aorticus</a:t>
            </a:r>
            <a:r>
              <a:rPr lang="cs-CZ" dirty="0"/>
              <a:t>, (</a:t>
            </a:r>
            <a:r>
              <a:rPr lang="cs-CZ" dirty="0" err="1"/>
              <a:t>stretch</a:t>
            </a:r>
            <a:r>
              <a:rPr lang="cs-CZ" dirty="0"/>
              <a:t>-receptory, reagují na protažení cévní stěny)</a:t>
            </a:r>
          </a:p>
          <a:p>
            <a:pPr marL="285750" indent="-285750">
              <a:spcAft>
                <a:spcPts val="600"/>
              </a:spcAft>
              <a:buFont typeface="Arial" panose="020B0604020202020204" pitchFamily="34" charset="0"/>
              <a:buChar char="•"/>
            </a:pPr>
            <a:r>
              <a:rPr lang="cs-CZ" b="1" i="1" dirty="0">
                <a:solidFill>
                  <a:srgbClr val="0000CC"/>
                </a:solidFill>
              </a:rPr>
              <a:t>aferentace</a:t>
            </a:r>
            <a:r>
              <a:rPr lang="cs-CZ" dirty="0">
                <a:solidFill>
                  <a:srgbClr val="0000CC"/>
                </a:solidFill>
              </a:rPr>
              <a:t>: </a:t>
            </a:r>
            <a:r>
              <a:rPr lang="cs-CZ" dirty="0" err="1">
                <a:solidFill>
                  <a:srgbClr val="0000CC"/>
                </a:solidFill>
              </a:rPr>
              <a:t>n.vagus</a:t>
            </a:r>
            <a:r>
              <a:rPr lang="cs-CZ" dirty="0">
                <a:solidFill>
                  <a:srgbClr val="0000CC"/>
                </a:solidFill>
              </a:rPr>
              <a:t> (X), </a:t>
            </a:r>
            <a:r>
              <a:rPr lang="cs-CZ" dirty="0" err="1">
                <a:solidFill>
                  <a:srgbClr val="0000CC"/>
                </a:solidFill>
              </a:rPr>
              <a:t>n.XI</a:t>
            </a:r>
            <a:r>
              <a:rPr lang="cs-CZ" dirty="0">
                <a:solidFill>
                  <a:srgbClr val="0000CC"/>
                </a:solidFill>
              </a:rPr>
              <a:t>.</a:t>
            </a:r>
          </a:p>
        </p:txBody>
      </p:sp>
      <p:sp>
        <p:nvSpPr>
          <p:cNvPr id="3" name="Obdélník 2"/>
          <p:cNvSpPr/>
          <p:nvPr/>
        </p:nvSpPr>
        <p:spPr>
          <a:xfrm>
            <a:off x="107504" y="4797152"/>
            <a:ext cx="8863249" cy="1938992"/>
          </a:xfrm>
          <a:prstGeom prst="rect">
            <a:avLst/>
          </a:prstGeom>
        </p:spPr>
        <p:txBody>
          <a:bodyPr wrap="square">
            <a:spAutoFit/>
          </a:bodyPr>
          <a:lstStyle/>
          <a:p>
            <a:pPr>
              <a:spcAft>
                <a:spcPts val="600"/>
              </a:spcAft>
            </a:pPr>
            <a:r>
              <a:rPr lang="cs-CZ" sz="2000" b="1" dirty="0"/>
              <a:t>Cévní větev baroreflexu: </a:t>
            </a:r>
          </a:p>
          <a:p>
            <a:pPr>
              <a:spcAft>
                <a:spcPts val="600"/>
              </a:spcAft>
            </a:pPr>
            <a:r>
              <a:rPr lang="cs-CZ" sz="2000" dirty="0"/>
              <a:t>Snížení krevního tlaku vede k zvýšení periferní rezistence</a:t>
            </a:r>
          </a:p>
          <a:p>
            <a:pPr marL="285750" indent="-285750">
              <a:spcAft>
                <a:spcPts val="600"/>
              </a:spcAft>
              <a:buFont typeface="Arial" panose="020B0604020202020204" pitchFamily="34" charset="0"/>
              <a:buChar char="•"/>
            </a:pPr>
            <a:r>
              <a:rPr lang="cs-CZ" sz="2000" dirty="0"/>
              <a:t>vazokonstrikce malých arterií a arteriol </a:t>
            </a:r>
          </a:p>
          <a:p>
            <a:pPr marL="285750" indent="-285750">
              <a:spcAft>
                <a:spcPts val="600"/>
              </a:spcAft>
              <a:buFont typeface="Arial" panose="020B0604020202020204" pitchFamily="34" charset="0"/>
              <a:buChar char="•"/>
            </a:pPr>
            <a:r>
              <a:rPr lang="cs-CZ" sz="2000" dirty="0"/>
              <a:t>venokonstrikce – redistribuce objemu krve</a:t>
            </a:r>
          </a:p>
          <a:p>
            <a:pPr>
              <a:spcAft>
                <a:spcPts val="600"/>
              </a:spcAft>
            </a:pPr>
            <a:r>
              <a:rPr lang="cs-CZ" sz="2000" i="1" dirty="0" err="1">
                <a:solidFill>
                  <a:schemeClr val="accent6">
                    <a:lumMod val="50000"/>
                  </a:schemeClr>
                </a:solidFill>
              </a:rPr>
              <a:t>eferentace</a:t>
            </a:r>
            <a:r>
              <a:rPr lang="cs-CZ" sz="2000" i="1" dirty="0">
                <a:solidFill>
                  <a:schemeClr val="accent6">
                    <a:lumMod val="50000"/>
                  </a:schemeClr>
                </a:solidFill>
              </a:rPr>
              <a:t>: </a:t>
            </a:r>
            <a:r>
              <a:rPr lang="cs-CZ" sz="2000" dirty="0">
                <a:solidFill>
                  <a:schemeClr val="accent6">
                    <a:lumMod val="50000"/>
                  </a:schemeClr>
                </a:solidFill>
              </a:rPr>
              <a:t>sympatická inervace hladké svaloviny především arterií (α</a:t>
            </a:r>
            <a:r>
              <a:rPr lang="cs-CZ" sz="2000" baseline="-25000" dirty="0">
                <a:solidFill>
                  <a:schemeClr val="accent6">
                    <a:lumMod val="50000"/>
                  </a:schemeClr>
                </a:solidFill>
              </a:rPr>
              <a:t>1</a:t>
            </a:r>
            <a:r>
              <a:rPr lang="cs-CZ" sz="2000" dirty="0">
                <a:solidFill>
                  <a:schemeClr val="accent6">
                    <a:lumMod val="50000"/>
                  </a:schemeClr>
                </a:solidFill>
              </a:rPr>
              <a:t>)</a:t>
            </a:r>
          </a:p>
        </p:txBody>
      </p:sp>
      <p:cxnSp>
        <p:nvCxnSpPr>
          <p:cNvPr id="18" name="Přímá spojnice 17"/>
          <p:cNvCxnSpPr/>
          <p:nvPr/>
        </p:nvCxnSpPr>
        <p:spPr>
          <a:xfrm>
            <a:off x="7647462" y="6565453"/>
            <a:ext cx="49303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38EBAA01-9365-44E4-8060-A3AC7818AA9F}"/>
              </a:ext>
            </a:extLst>
          </p:cNvPr>
          <p:cNvSpPr txBox="1"/>
          <p:nvPr/>
        </p:nvSpPr>
        <p:spPr>
          <a:xfrm>
            <a:off x="2483768" y="296361"/>
            <a:ext cx="936104" cy="369332"/>
          </a:xfrm>
          <a:prstGeom prst="rect">
            <a:avLst/>
          </a:prstGeom>
          <a:noFill/>
        </p:spPr>
        <p:txBody>
          <a:bodyPr wrap="square" rtlCol="0">
            <a:spAutoFit/>
          </a:bodyPr>
          <a:lstStyle/>
          <a:p>
            <a:r>
              <a:rPr lang="cs-CZ" dirty="0">
                <a:solidFill>
                  <a:srgbClr val="FF0000"/>
                </a:solidFill>
              </a:rPr>
              <a:t>umět</a:t>
            </a:r>
          </a:p>
        </p:txBody>
      </p:sp>
      <p:sp>
        <p:nvSpPr>
          <p:cNvPr id="19" name="TextovéPole 18">
            <a:extLst>
              <a:ext uri="{FF2B5EF4-FFF2-40B4-BE49-F238E27FC236}">
                <a16:creationId xmlns:a16="http://schemas.microsoft.com/office/drawing/2014/main" id="{135EEE68-A807-485F-A266-D294EF33281E}"/>
              </a:ext>
            </a:extLst>
          </p:cNvPr>
          <p:cNvSpPr txBox="1"/>
          <p:nvPr/>
        </p:nvSpPr>
        <p:spPr>
          <a:xfrm>
            <a:off x="6904881" y="4866706"/>
            <a:ext cx="2330647" cy="954107"/>
          </a:xfrm>
          <a:prstGeom prst="rect">
            <a:avLst/>
          </a:prstGeom>
          <a:noFill/>
        </p:spPr>
        <p:txBody>
          <a:bodyPr wrap="square" rtlCol="0">
            <a:spAutoFit/>
          </a:bodyPr>
          <a:lstStyle/>
          <a:p>
            <a:r>
              <a:rPr lang="cs-CZ" sz="1400" dirty="0"/>
              <a:t>Přitlačením karotid můžete způsobit bradykardii – využívá se jako manévr pro zastavení některých arytmií</a:t>
            </a:r>
          </a:p>
        </p:txBody>
      </p:sp>
    </p:spTree>
    <p:extLst>
      <p:ext uri="{BB962C8B-B14F-4D97-AF65-F5344CB8AC3E}">
        <p14:creationId xmlns:p14="http://schemas.microsoft.com/office/powerpoint/2010/main" val="3082391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8640687" cy="584775"/>
          </a:xfrm>
          <a:prstGeom prst="rect">
            <a:avLst/>
          </a:prstGeom>
          <a:noFill/>
        </p:spPr>
        <p:txBody>
          <a:bodyPr wrap="square" rtlCol="0">
            <a:spAutoFit/>
          </a:bodyPr>
          <a:lstStyle/>
          <a:p>
            <a:pPr algn="ctr"/>
            <a:r>
              <a:rPr lang="cs-CZ" sz="3200" b="1" dirty="0"/>
              <a:t>Arteriální oběh</a:t>
            </a:r>
          </a:p>
        </p:txBody>
      </p:sp>
      <p:pic>
        <p:nvPicPr>
          <p:cNvPr id="2050" name="Picture 2" descr="C:\Users\Johanka\Desktop\výuka\přednáška bakaláři\hotové přednášky\cévy oběh\depositphotos_107458840-stock-photo-gardener-watering-garden-from-ho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739" y="1955800"/>
            <a:ext cx="4413129" cy="2946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hanka\Desktop\výuka\přednáška bakaláři\hotové přednášky\cévy oběh\rav-m193-kohoutek-ze-zdi-na-jednu-vod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21850"/>
            <a:ext cx="1751261" cy="1607150"/>
          </a:xfrm>
          <a:prstGeom prst="rect">
            <a:avLst/>
          </a:prstGeom>
          <a:noFill/>
          <a:extLst>
            <a:ext uri="{909E8E84-426E-40DD-AFC4-6F175D3DCCD1}">
              <a14:hiddenFill xmlns:a14="http://schemas.microsoft.com/office/drawing/2010/main">
                <a:solidFill>
                  <a:srgbClr val="FFFFFF"/>
                </a:solidFill>
              </a14:hiddenFill>
            </a:ext>
          </a:extLst>
        </p:spPr>
      </p:pic>
      <p:sp>
        <p:nvSpPr>
          <p:cNvPr id="2" name="Volný tvar 1"/>
          <p:cNvSpPr/>
          <p:nvPr/>
        </p:nvSpPr>
        <p:spPr>
          <a:xfrm>
            <a:off x="2006930" y="3455721"/>
            <a:ext cx="2529444" cy="1393242"/>
          </a:xfrm>
          <a:custGeom>
            <a:avLst/>
            <a:gdLst>
              <a:gd name="connsiteX0" fmla="*/ 0 w 2529444"/>
              <a:gd name="connsiteY0" fmla="*/ 0 h 1393242"/>
              <a:gd name="connsiteX1" fmla="*/ 273132 w 2529444"/>
              <a:gd name="connsiteY1" fmla="*/ 902525 h 1393242"/>
              <a:gd name="connsiteX2" fmla="*/ 878774 w 2529444"/>
              <a:gd name="connsiteY2" fmla="*/ 1341912 h 1393242"/>
              <a:gd name="connsiteX3" fmla="*/ 1674421 w 2529444"/>
              <a:gd name="connsiteY3" fmla="*/ 1330036 h 1393242"/>
              <a:gd name="connsiteX4" fmla="*/ 2529444 w 2529444"/>
              <a:gd name="connsiteY4" fmla="*/ 855023 h 139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44" h="1393242">
                <a:moveTo>
                  <a:pt x="0" y="0"/>
                </a:moveTo>
                <a:cubicBezTo>
                  <a:pt x="63335" y="339436"/>
                  <a:pt x="126670" y="678873"/>
                  <a:pt x="273132" y="902525"/>
                </a:cubicBezTo>
                <a:cubicBezTo>
                  <a:pt x="419594" y="1126177"/>
                  <a:pt x="645226" y="1270660"/>
                  <a:pt x="878774" y="1341912"/>
                </a:cubicBezTo>
                <a:cubicBezTo>
                  <a:pt x="1112322" y="1413164"/>
                  <a:pt x="1399309" y="1411184"/>
                  <a:pt x="1674421" y="1330036"/>
                </a:cubicBezTo>
                <a:cubicBezTo>
                  <a:pt x="1949533" y="1248888"/>
                  <a:pt x="2390899" y="950026"/>
                  <a:pt x="2529444" y="855023"/>
                </a:cubicBezTo>
              </a:path>
            </a:pathLst>
          </a:cu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2052" name="Picture 4" descr="C:\Users\Johanka\Desktop\výuka\přednáška bakaláři\hotové přednášky\cévy oběh\plovouci-solarni-ostruvek-s-vodotryskem-esote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56" t="43909" r="13574" b="13366"/>
          <a:stretch/>
        </p:blipFill>
        <p:spPr bwMode="auto">
          <a:xfrm>
            <a:off x="2267744" y="1876635"/>
            <a:ext cx="1398581" cy="1147772"/>
          </a:xfrm>
          <a:prstGeom prst="rect">
            <a:avLst/>
          </a:prstGeom>
          <a:noFill/>
          <a:extLst>
            <a:ext uri="{909E8E84-426E-40DD-AFC4-6F175D3DCCD1}">
              <a14:hiddenFill xmlns:a14="http://schemas.microsoft.com/office/drawing/2010/main">
                <a:solidFill>
                  <a:srgbClr val="FFFFFF"/>
                </a:solidFill>
              </a14:hiddenFill>
            </a:ext>
          </a:extLst>
        </p:spPr>
      </p:pic>
      <p:sp>
        <p:nvSpPr>
          <p:cNvPr id="3" name="Volný tvar 2"/>
          <p:cNvSpPr/>
          <p:nvPr/>
        </p:nvSpPr>
        <p:spPr>
          <a:xfrm>
            <a:off x="2434442" y="3028207"/>
            <a:ext cx="522514" cy="1472540"/>
          </a:xfrm>
          <a:custGeom>
            <a:avLst/>
            <a:gdLst>
              <a:gd name="connsiteX0" fmla="*/ 0 w 522514"/>
              <a:gd name="connsiteY0" fmla="*/ 1472540 h 1472540"/>
              <a:gd name="connsiteX1" fmla="*/ 380010 w 522514"/>
              <a:gd name="connsiteY1" fmla="*/ 1056904 h 1472540"/>
              <a:gd name="connsiteX2" fmla="*/ 522514 w 522514"/>
              <a:gd name="connsiteY2" fmla="*/ 0 h 1472540"/>
            </a:gdLst>
            <a:ahLst/>
            <a:cxnLst>
              <a:cxn ang="0">
                <a:pos x="connsiteX0" y="connsiteY0"/>
              </a:cxn>
              <a:cxn ang="0">
                <a:pos x="connsiteX1" y="connsiteY1"/>
              </a:cxn>
              <a:cxn ang="0">
                <a:pos x="connsiteX2" y="connsiteY2"/>
              </a:cxn>
            </a:cxnLst>
            <a:rect l="l" t="t" r="r" b="b"/>
            <a:pathLst>
              <a:path w="522514" h="1472540">
                <a:moveTo>
                  <a:pt x="0" y="1472540"/>
                </a:moveTo>
                <a:cubicBezTo>
                  <a:pt x="146462" y="1387433"/>
                  <a:pt x="292924" y="1302327"/>
                  <a:pt x="380010" y="1056904"/>
                </a:cubicBezTo>
                <a:cubicBezTo>
                  <a:pt x="467096" y="811481"/>
                  <a:pt x="522514" y="0"/>
                  <a:pt x="522514"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a:off x="755576" y="980728"/>
            <a:ext cx="1800200" cy="646331"/>
          </a:xfrm>
          <a:prstGeom prst="rect">
            <a:avLst/>
          </a:prstGeom>
          <a:noFill/>
        </p:spPr>
        <p:txBody>
          <a:bodyPr wrap="square" rtlCol="0">
            <a:spAutoFit/>
          </a:bodyPr>
          <a:lstStyle/>
          <a:p>
            <a:r>
              <a:rPr lang="cs-CZ" b="1" dirty="0"/>
              <a:t>Srdce</a:t>
            </a:r>
          </a:p>
          <a:p>
            <a:r>
              <a:rPr lang="cs-CZ" dirty="0"/>
              <a:t>Srdeční výdej</a:t>
            </a:r>
          </a:p>
        </p:txBody>
      </p:sp>
      <p:sp>
        <p:nvSpPr>
          <p:cNvPr id="10" name="TextovéPole 9"/>
          <p:cNvSpPr txBox="1"/>
          <p:nvPr/>
        </p:nvSpPr>
        <p:spPr>
          <a:xfrm>
            <a:off x="2956956" y="3212976"/>
            <a:ext cx="1008112" cy="1200329"/>
          </a:xfrm>
          <a:prstGeom prst="rect">
            <a:avLst/>
          </a:prstGeom>
          <a:noFill/>
        </p:spPr>
        <p:txBody>
          <a:bodyPr wrap="square" rtlCol="0">
            <a:spAutoFit/>
          </a:bodyPr>
          <a:lstStyle/>
          <a:p>
            <a:r>
              <a:rPr lang="cs-CZ" b="1" dirty="0"/>
              <a:t>Karotidy</a:t>
            </a:r>
          </a:p>
          <a:p>
            <a:r>
              <a:rPr lang="cs-CZ" dirty="0" err="1"/>
              <a:t>perfuzní</a:t>
            </a:r>
            <a:r>
              <a:rPr lang="cs-CZ" dirty="0"/>
              <a:t> tlak v mozku</a:t>
            </a:r>
          </a:p>
        </p:txBody>
      </p:sp>
      <p:sp>
        <p:nvSpPr>
          <p:cNvPr id="11" name="TextovéPole 10"/>
          <p:cNvSpPr txBox="1"/>
          <p:nvPr/>
        </p:nvSpPr>
        <p:spPr>
          <a:xfrm>
            <a:off x="2218356" y="4865702"/>
            <a:ext cx="1705708" cy="646331"/>
          </a:xfrm>
          <a:prstGeom prst="rect">
            <a:avLst/>
          </a:prstGeom>
          <a:noFill/>
        </p:spPr>
        <p:txBody>
          <a:bodyPr wrap="square" rtlCol="0">
            <a:spAutoFit/>
          </a:bodyPr>
          <a:lstStyle/>
          <a:p>
            <a:r>
              <a:rPr lang="cs-CZ" b="1" dirty="0"/>
              <a:t>Arterie, </a:t>
            </a:r>
            <a:r>
              <a:rPr lang="cs-CZ" dirty="0"/>
              <a:t>arteriální tlak</a:t>
            </a:r>
          </a:p>
        </p:txBody>
      </p:sp>
      <p:sp>
        <p:nvSpPr>
          <p:cNvPr id="13" name="TextovéPole 12"/>
          <p:cNvSpPr txBox="1"/>
          <p:nvPr/>
        </p:nvSpPr>
        <p:spPr>
          <a:xfrm>
            <a:off x="5904449" y="3429000"/>
            <a:ext cx="1705708" cy="923330"/>
          </a:xfrm>
          <a:prstGeom prst="rect">
            <a:avLst/>
          </a:prstGeom>
          <a:noFill/>
        </p:spPr>
        <p:txBody>
          <a:bodyPr wrap="square" rtlCol="0">
            <a:spAutoFit/>
          </a:bodyPr>
          <a:lstStyle/>
          <a:p>
            <a:r>
              <a:rPr lang="cs-CZ" b="1" dirty="0"/>
              <a:t>Odporové cévy</a:t>
            </a:r>
            <a:r>
              <a:rPr lang="cs-CZ" dirty="0"/>
              <a:t>,</a:t>
            </a:r>
            <a:br>
              <a:rPr lang="cs-CZ" dirty="0"/>
            </a:br>
            <a:r>
              <a:rPr lang="cs-CZ" dirty="0"/>
              <a:t>Celkový periferní odpor</a:t>
            </a:r>
          </a:p>
        </p:txBody>
      </p:sp>
      <p:sp>
        <p:nvSpPr>
          <p:cNvPr id="4" name="Obdélník 3"/>
          <p:cNvSpPr/>
          <p:nvPr/>
        </p:nvSpPr>
        <p:spPr>
          <a:xfrm>
            <a:off x="148442" y="5733256"/>
            <a:ext cx="8672030" cy="923330"/>
          </a:xfrm>
          <a:prstGeom prst="rect">
            <a:avLst/>
          </a:prstGeom>
        </p:spPr>
        <p:txBody>
          <a:bodyPr wrap="square">
            <a:spAutoFit/>
          </a:bodyPr>
          <a:lstStyle/>
          <a:p>
            <a:r>
              <a:rPr lang="cs-CZ" b="1" dirty="0"/>
              <a:t>Primární účel nervové regulace TK je udržení konstantního </a:t>
            </a:r>
            <a:r>
              <a:rPr lang="cs-CZ" b="1" dirty="0" err="1"/>
              <a:t>perfúzního</a:t>
            </a:r>
            <a:r>
              <a:rPr lang="cs-CZ" b="1" dirty="0"/>
              <a:t> tlaku v mozku, dále pak v srdci a plicích (</a:t>
            </a:r>
            <a:r>
              <a:rPr lang="cs-CZ" dirty="0"/>
              <a:t>nezávislé na nervové regulaci</a:t>
            </a:r>
            <a:r>
              <a:rPr lang="cs-CZ" b="1" dirty="0"/>
              <a:t>), další tkáně jsou až na třetím místě </a:t>
            </a:r>
            <a:r>
              <a:rPr lang="cs-CZ" b="1" dirty="0" err="1"/>
              <a:t>místě</a:t>
            </a:r>
            <a:r>
              <a:rPr lang="cs-CZ" b="1" dirty="0"/>
              <a:t>. </a:t>
            </a:r>
            <a:r>
              <a:rPr lang="cs-CZ" b="1" dirty="0" err="1"/>
              <a:t>Baroreflex</a:t>
            </a:r>
            <a:r>
              <a:rPr lang="cs-CZ" b="1" dirty="0"/>
              <a:t> pomáhá mozku, ne tělu.</a:t>
            </a:r>
            <a:endParaRPr lang="cs-CZ" sz="2400" b="1" dirty="0"/>
          </a:p>
        </p:txBody>
      </p:sp>
      <p:sp>
        <p:nvSpPr>
          <p:cNvPr id="14" name="Obdélník 13">
            <a:extLst>
              <a:ext uri="{FF2B5EF4-FFF2-40B4-BE49-F238E27FC236}">
                <a16:creationId xmlns:a16="http://schemas.microsoft.com/office/drawing/2014/main" id="{8A5FB9A8-4286-4E9B-96C4-57C7094E713E}"/>
              </a:ext>
            </a:extLst>
          </p:cNvPr>
          <p:cNvSpPr/>
          <p:nvPr/>
        </p:nvSpPr>
        <p:spPr>
          <a:xfrm>
            <a:off x="2146797" y="628309"/>
            <a:ext cx="6601667" cy="1323439"/>
          </a:xfrm>
          <a:prstGeom prst="rect">
            <a:avLst/>
          </a:prstGeom>
        </p:spPr>
        <p:txBody>
          <a:bodyPr wrap="square">
            <a:spAutoFit/>
          </a:bodyPr>
          <a:lstStyle/>
          <a:p>
            <a:r>
              <a:rPr lang="cs-CZ" sz="1600" dirty="0" err="1"/>
              <a:t>Baroreflex</a:t>
            </a:r>
            <a:endParaRPr lang="cs-CZ" sz="1600" dirty="0"/>
          </a:p>
          <a:p>
            <a:pPr marL="285750" indent="-285750">
              <a:buFontTx/>
              <a:buChar char="-"/>
            </a:pPr>
            <a:r>
              <a:rPr lang="cs-CZ" sz="1600" dirty="0"/>
              <a:t>Pokles arteriálního tlaku vede k aktivaci sympatiku → zvýšení srdeční frekvence (a celého srdečního výdeje) a cévní rezistence</a:t>
            </a:r>
          </a:p>
          <a:p>
            <a:pPr marL="285750" indent="-285750">
              <a:buFontTx/>
              <a:buChar char="-"/>
            </a:pPr>
            <a:r>
              <a:rPr lang="cs-CZ" sz="1600" dirty="0"/>
              <a:t>Nárůst arteriálního tlaku vede k aktivaci parasympatiku → snížení srdeční frekvence (a celého srdečního výdeje) a nepřímo cévní rezistence</a:t>
            </a:r>
          </a:p>
        </p:txBody>
      </p:sp>
    </p:spTree>
    <p:extLst>
      <p:ext uri="{BB962C8B-B14F-4D97-AF65-F5344CB8AC3E}">
        <p14:creationId xmlns:p14="http://schemas.microsoft.com/office/powerpoint/2010/main" val="384743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95536" y="332656"/>
            <a:ext cx="8014572" cy="584775"/>
          </a:xfrm>
          <a:prstGeom prst="rect">
            <a:avLst/>
          </a:prstGeom>
          <a:noFill/>
        </p:spPr>
        <p:txBody>
          <a:bodyPr wrap="square" rtlCol="0">
            <a:spAutoFit/>
          </a:bodyPr>
          <a:lstStyle/>
          <a:p>
            <a:r>
              <a:rPr lang="cs-CZ" sz="3200" b="1" dirty="0"/>
              <a:t>Změny TK při změně polohy těla</a:t>
            </a:r>
          </a:p>
        </p:txBody>
      </p:sp>
      <p:sp>
        <p:nvSpPr>
          <p:cNvPr id="5" name="TextovéPole 4"/>
          <p:cNvSpPr txBox="1"/>
          <p:nvPr/>
        </p:nvSpPr>
        <p:spPr>
          <a:xfrm>
            <a:off x="251520" y="980728"/>
            <a:ext cx="8712968" cy="1200329"/>
          </a:xfrm>
          <a:prstGeom prst="rect">
            <a:avLst/>
          </a:prstGeom>
          <a:noFill/>
        </p:spPr>
        <p:txBody>
          <a:bodyPr wrap="square" rtlCol="0">
            <a:spAutoFit/>
          </a:bodyPr>
          <a:lstStyle/>
          <a:p>
            <a:pPr marL="342900" indent="-342900">
              <a:buFont typeface="Arial" panose="020B0604020202020204" pitchFamily="34" charset="0"/>
              <a:buChar char="•"/>
            </a:pPr>
            <a:r>
              <a:rPr lang="cs-CZ" sz="2400" b="1" dirty="0"/>
              <a:t>ortostatická změna </a:t>
            </a:r>
            <a:r>
              <a:rPr lang="cs-CZ" sz="2400" dirty="0"/>
              <a:t>– sklopení z horizontální polohy až do vertikální (může být na 45°, 60°,… 90°), </a:t>
            </a:r>
            <a:r>
              <a:rPr lang="cs-CZ" sz="2400" dirty="0" err="1"/>
              <a:t>tilt</a:t>
            </a:r>
            <a:r>
              <a:rPr lang="cs-CZ" sz="2400" dirty="0"/>
              <a:t>-table-test</a:t>
            </a:r>
          </a:p>
          <a:p>
            <a:pPr marL="342900" indent="-342900">
              <a:buFont typeface="Arial" panose="020B0604020202020204" pitchFamily="34" charset="0"/>
              <a:buChar char="•"/>
            </a:pPr>
            <a:r>
              <a:rPr lang="cs-CZ" sz="2400" b="1" dirty="0"/>
              <a:t>klinostatická změna </a:t>
            </a:r>
            <a:r>
              <a:rPr lang="cs-CZ" sz="2400" dirty="0"/>
              <a:t>– položení se do horizontální polohy</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2348880"/>
            <a:ext cx="4114800" cy="3848100"/>
          </a:xfrm>
          <a:prstGeom prst="rect">
            <a:avLst/>
          </a:prstGeom>
        </p:spPr>
      </p:pic>
      <p:sp>
        <p:nvSpPr>
          <p:cNvPr id="8" name="Obdélník 7"/>
          <p:cNvSpPr/>
          <p:nvPr/>
        </p:nvSpPr>
        <p:spPr>
          <a:xfrm>
            <a:off x="3245024" y="6433591"/>
            <a:ext cx="5466928" cy="307777"/>
          </a:xfrm>
          <a:prstGeom prst="rect">
            <a:avLst/>
          </a:prstGeom>
        </p:spPr>
        <p:txBody>
          <a:bodyPr wrap="square">
            <a:spAutoFit/>
          </a:bodyPr>
          <a:lstStyle/>
          <a:p>
            <a:r>
              <a:rPr lang="cs-CZ" sz="1400" dirty="0"/>
              <a:t>http://www.medicalook.com/test_images/Tilt_Table_Test.jpg</a:t>
            </a:r>
          </a:p>
        </p:txBody>
      </p:sp>
      <p:sp>
        <p:nvSpPr>
          <p:cNvPr id="2" name="TextovéPole 1">
            <a:extLst>
              <a:ext uri="{FF2B5EF4-FFF2-40B4-BE49-F238E27FC236}">
                <a16:creationId xmlns:a16="http://schemas.microsoft.com/office/drawing/2014/main" id="{3E3BD29B-8F74-49C8-8370-A685BB5CFE6B}"/>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
        <p:nvSpPr>
          <p:cNvPr id="3" name="TextovéPole 2">
            <a:extLst>
              <a:ext uri="{FF2B5EF4-FFF2-40B4-BE49-F238E27FC236}">
                <a16:creationId xmlns:a16="http://schemas.microsoft.com/office/drawing/2014/main" id="{749AF6E1-ECC9-440F-85D9-A61CDDCC44FE}"/>
              </a:ext>
            </a:extLst>
          </p:cNvPr>
          <p:cNvSpPr txBox="1"/>
          <p:nvPr/>
        </p:nvSpPr>
        <p:spPr>
          <a:xfrm>
            <a:off x="251520" y="2636912"/>
            <a:ext cx="2952328" cy="3693319"/>
          </a:xfrm>
          <a:prstGeom prst="rect">
            <a:avLst/>
          </a:prstGeom>
          <a:noFill/>
        </p:spPr>
        <p:txBody>
          <a:bodyPr wrap="square" rtlCol="0">
            <a:spAutoFit/>
          </a:bodyPr>
          <a:lstStyle/>
          <a:p>
            <a:r>
              <a:rPr lang="cs-CZ" dirty="0" err="1"/>
              <a:t>Tilt</a:t>
            </a:r>
            <a:r>
              <a:rPr lang="cs-CZ" dirty="0"/>
              <a:t>-table test se používá pro </a:t>
            </a:r>
            <a:r>
              <a:rPr lang="cs-CZ" dirty="0" err="1"/>
              <a:t>diagostiku</a:t>
            </a:r>
            <a:r>
              <a:rPr lang="cs-CZ" dirty="0"/>
              <a:t> ortostatické intolerance a ortostatické hypotenze (pokles tlaku, když se postavíme). </a:t>
            </a:r>
          </a:p>
          <a:p>
            <a:endParaRPr lang="cs-CZ" dirty="0"/>
          </a:p>
          <a:p>
            <a:r>
              <a:rPr lang="cs-CZ" dirty="0"/>
              <a:t>Bývá to přítomná u poruch ANS, poranění páteřní míchy, ve stáří, neuropatií (DM), dlouhém ležení (</a:t>
            </a:r>
            <a:r>
              <a:rPr lang="cs-CZ" b="1" dirty="0" err="1"/>
              <a:t>hypokinetický</a:t>
            </a:r>
            <a:r>
              <a:rPr lang="cs-CZ" b="1" dirty="0"/>
              <a:t> syndrom</a:t>
            </a:r>
            <a:r>
              <a:rPr lang="cs-CZ" dirty="0"/>
              <a:t>), snížené citlivosti </a:t>
            </a:r>
            <a:r>
              <a:rPr lang="cs-CZ" dirty="0" err="1"/>
              <a:t>baroreflexu</a:t>
            </a:r>
            <a:r>
              <a:rPr lang="cs-CZ" dirty="0"/>
              <a:t>, </a:t>
            </a:r>
            <a:r>
              <a:rPr lang="cs-CZ" b="1" dirty="0"/>
              <a:t>u starých lidí,…</a:t>
            </a:r>
            <a:r>
              <a:rPr lang="cs-CZ" dirty="0"/>
              <a:t>.</a:t>
            </a:r>
          </a:p>
        </p:txBody>
      </p:sp>
    </p:spTree>
    <p:extLst>
      <p:ext uri="{BB962C8B-B14F-4D97-AF65-F5344CB8AC3E}">
        <p14:creationId xmlns:p14="http://schemas.microsoft.com/office/powerpoint/2010/main" val="3082391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95536" y="332656"/>
            <a:ext cx="8014572" cy="584775"/>
          </a:xfrm>
          <a:prstGeom prst="rect">
            <a:avLst/>
          </a:prstGeom>
          <a:noFill/>
        </p:spPr>
        <p:txBody>
          <a:bodyPr wrap="square" rtlCol="0">
            <a:spAutoFit/>
          </a:bodyPr>
          <a:lstStyle/>
          <a:p>
            <a:r>
              <a:rPr lang="cs-CZ" sz="3200" b="1" dirty="0"/>
              <a:t>Změny TK při změně polohy těla</a:t>
            </a:r>
          </a:p>
        </p:txBody>
      </p:sp>
      <p:sp>
        <p:nvSpPr>
          <p:cNvPr id="6" name="TextovéPole 5"/>
          <p:cNvSpPr txBox="1"/>
          <p:nvPr/>
        </p:nvSpPr>
        <p:spPr>
          <a:xfrm>
            <a:off x="215516" y="980728"/>
            <a:ext cx="8820980" cy="5632311"/>
          </a:xfrm>
          <a:prstGeom prst="rect">
            <a:avLst/>
          </a:prstGeom>
          <a:noFill/>
        </p:spPr>
        <p:txBody>
          <a:bodyPr wrap="square" rtlCol="0">
            <a:spAutoFit/>
          </a:bodyPr>
          <a:lstStyle/>
          <a:p>
            <a:r>
              <a:rPr lang="cs-CZ" sz="2400" b="1" dirty="0"/>
              <a:t>Ortostatická reakce</a:t>
            </a:r>
          </a:p>
          <a:p>
            <a:r>
              <a:rPr lang="cs-CZ" sz="2400" dirty="0"/>
              <a:t>Po delším ležení jsou cévy arteriálního řečiště dilatované</a:t>
            </a:r>
          </a:p>
          <a:p>
            <a:pPr marL="342900" indent="-342900">
              <a:buFont typeface="Arial" panose="020B0604020202020204" pitchFamily="34" charset="0"/>
              <a:buChar char="•"/>
            </a:pPr>
            <a:r>
              <a:rPr lang="cs-CZ" sz="2400" dirty="0"/>
              <a:t>sklopení těla vede </a:t>
            </a:r>
          </a:p>
          <a:p>
            <a:pPr marL="800100" lvl="1" indent="-342900">
              <a:buFont typeface="Arial" panose="020B0604020202020204" pitchFamily="34" charset="0"/>
              <a:buChar char="•"/>
            </a:pPr>
            <a:r>
              <a:rPr lang="cs-CZ" sz="2400" dirty="0"/>
              <a:t>k přesunu arteriální krve do dolní poloviny těla po gravitačním spádu </a:t>
            </a:r>
            <a:r>
              <a:rPr lang="cs-CZ" sz="2400" dirty="0">
                <a:sym typeface="Symbol"/>
              </a:rPr>
              <a:t> TK</a:t>
            </a:r>
          </a:p>
          <a:p>
            <a:pPr marL="800100" lvl="1" indent="-342900">
              <a:buFont typeface="Arial" panose="020B0604020202020204" pitchFamily="34" charset="0"/>
              <a:buChar char="•"/>
            </a:pPr>
            <a:r>
              <a:rPr lang="cs-CZ" sz="2400" dirty="0"/>
              <a:t>snížení žilního návratu  </a:t>
            </a:r>
            <a:r>
              <a:rPr lang="cs-CZ" sz="2400" dirty="0">
                <a:sym typeface="Symbol"/>
              </a:rPr>
              <a:t>  plnění srdce   síla srdeční kontrakce (Frank-</a:t>
            </a:r>
            <a:r>
              <a:rPr lang="cs-CZ" sz="2400" dirty="0" err="1">
                <a:sym typeface="Symbol"/>
              </a:rPr>
              <a:t>Starling</a:t>
            </a:r>
            <a:r>
              <a:rPr lang="cs-CZ" sz="2400" dirty="0">
                <a:sym typeface="Symbol"/>
              </a:rPr>
              <a:t>)   SV   TK a  PP</a:t>
            </a:r>
          </a:p>
          <a:p>
            <a:pPr marL="342900" indent="-342900">
              <a:buFont typeface="Arial" panose="020B0604020202020204" pitchFamily="34" charset="0"/>
              <a:buChar char="•"/>
            </a:pPr>
            <a:r>
              <a:rPr lang="cs-CZ" sz="2400" dirty="0"/>
              <a:t>baroreceptory zaznamenají pokles TK</a:t>
            </a:r>
          </a:p>
          <a:p>
            <a:pPr marL="800100" lvl="1" indent="-342900">
              <a:buFont typeface="Symbol" pitchFamily="18" charset="2"/>
              <a:buChar char="®"/>
            </a:pPr>
            <a:r>
              <a:rPr lang="cs-CZ" sz="2400" dirty="0"/>
              <a:t>inhibice vagu, aktivace sympatiku</a:t>
            </a:r>
          </a:p>
          <a:p>
            <a:pPr marL="1257300" lvl="2" indent="-342900">
              <a:buFont typeface="Symbol" pitchFamily="18" charset="2"/>
              <a:buChar char="®"/>
            </a:pPr>
            <a:r>
              <a:rPr lang="cs-CZ" sz="2400" dirty="0"/>
              <a:t>srdeční (vagová) větev baroreflexu – zvýšení HR </a:t>
            </a:r>
            <a:r>
              <a:rPr lang="cs-CZ" sz="2000" dirty="0"/>
              <a:t>(cca 1 s)</a:t>
            </a:r>
          </a:p>
          <a:p>
            <a:pPr marL="1257300" lvl="2" indent="-342900">
              <a:buFont typeface="Symbol" pitchFamily="18" charset="2"/>
              <a:buChar char="®"/>
            </a:pPr>
            <a:r>
              <a:rPr lang="cs-CZ" sz="2400" dirty="0"/>
              <a:t>periferní (sympatická) větev baroreflexu – zvýšení R </a:t>
            </a:r>
            <a:r>
              <a:rPr lang="cs-CZ" sz="2000" dirty="0"/>
              <a:t>(cca 6 s)</a:t>
            </a:r>
            <a:endParaRPr lang="cs-CZ" sz="2400" dirty="0"/>
          </a:p>
          <a:p>
            <a:pPr marL="342900" indent="-342900">
              <a:buFont typeface="Arial" panose="020B0604020202020204" pitchFamily="34" charset="0"/>
              <a:buChar char="•"/>
            </a:pPr>
            <a:r>
              <a:rPr lang="cs-CZ" sz="2400" dirty="0"/>
              <a:t>stabilizace TK</a:t>
            </a:r>
          </a:p>
          <a:p>
            <a:r>
              <a:rPr lang="cs-CZ" sz="1600" dirty="0"/>
              <a:t>První reaguje srdeční větev baroreflexu a zabrání snížení </a:t>
            </a:r>
            <a:r>
              <a:rPr lang="cs-CZ" sz="1600" dirty="0" err="1"/>
              <a:t>perfuze</a:t>
            </a:r>
            <a:r>
              <a:rPr lang="cs-CZ" sz="1600" dirty="0"/>
              <a:t> mozku v prvních chvílích po sklopení (rychlá, ale dlouhodobě méně výkonná). Po chvíli reaguje periferní větev, která stabilizuje TK (pomalejší ale </a:t>
            </a:r>
            <a:r>
              <a:rPr lang="cs-CZ" sz="1600" dirty="0" err="1"/>
              <a:t>výkonější</a:t>
            </a:r>
            <a:r>
              <a:rPr lang="cs-CZ" sz="1600" dirty="0"/>
              <a:t>). Po chvíli stabilizace TK pomocí zvýšení R vede k návratu HR na původní hodnoty.</a:t>
            </a:r>
            <a:endParaRPr lang="cs-CZ" sz="2400" dirty="0"/>
          </a:p>
          <a:p>
            <a:r>
              <a:rPr lang="cs-CZ" sz="2400" b="1" dirty="0"/>
              <a:t>Klinostatická reakce </a:t>
            </a:r>
            <a:r>
              <a:rPr lang="cs-CZ" sz="2400" dirty="0"/>
              <a:t>– opačný průběh</a:t>
            </a:r>
          </a:p>
        </p:txBody>
      </p:sp>
      <p:sp>
        <p:nvSpPr>
          <p:cNvPr id="2" name="TextovéPole 1">
            <a:extLst>
              <a:ext uri="{FF2B5EF4-FFF2-40B4-BE49-F238E27FC236}">
                <a16:creationId xmlns:a16="http://schemas.microsoft.com/office/drawing/2014/main" id="{7D0AE6BC-84C0-4E43-BF4B-0A1BA5045C8A}"/>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443024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8230596" cy="646331"/>
          </a:xfrm>
          <a:prstGeom prst="rect">
            <a:avLst/>
          </a:prstGeom>
          <a:noFill/>
        </p:spPr>
        <p:txBody>
          <a:bodyPr wrap="square" rtlCol="0">
            <a:spAutoFit/>
          </a:bodyPr>
          <a:lstStyle/>
          <a:p>
            <a:r>
              <a:rPr lang="cs-CZ" sz="3600" b="1" dirty="0"/>
              <a:t>2) Hormonální regulace TK</a:t>
            </a:r>
          </a:p>
        </p:txBody>
      </p:sp>
      <p:sp>
        <p:nvSpPr>
          <p:cNvPr id="5" name="TextovéPole 4"/>
          <p:cNvSpPr txBox="1"/>
          <p:nvPr/>
        </p:nvSpPr>
        <p:spPr>
          <a:xfrm>
            <a:off x="395536" y="1340768"/>
            <a:ext cx="7870556" cy="1938992"/>
          </a:xfrm>
          <a:prstGeom prst="rect">
            <a:avLst/>
          </a:prstGeom>
          <a:noFill/>
        </p:spPr>
        <p:txBody>
          <a:bodyPr wrap="square" rtlCol="0">
            <a:spAutoFit/>
          </a:bodyPr>
          <a:lstStyle/>
          <a:p>
            <a:r>
              <a:rPr lang="cs-CZ" sz="2400" b="1" dirty="0"/>
              <a:t>hormony a vliv na TK</a:t>
            </a:r>
          </a:p>
          <a:p>
            <a:pPr marL="342900" indent="-342900">
              <a:buFont typeface="Arial" panose="020B0604020202020204" pitchFamily="34" charset="0"/>
              <a:buChar char="•"/>
            </a:pPr>
            <a:r>
              <a:rPr lang="cs-CZ" sz="2400" dirty="0"/>
              <a:t>renin – angiotensin – aldosteronový systém (RAAS): zvýšení objemu krve (aldosteron), vazokonstrikce (angiotensin)</a:t>
            </a:r>
          </a:p>
          <a:p>
            <a:pPr marL="342900" indent="-342900">
              <a:buFont typeface="Arial" panose="020B0604020202020204" pitchFamily="34" charset="0"/>
              <a:buChar char="•"/>
            </a:pPr>
            <a:r>
              <a:rPr lang="cs-CZ" sz="2400" dirty="0"/>
              <a:t>antidiuretický hormon (ADH) – zvýšení objemu krve</a:t>
            </a:r>
          </a:p>
          <a:p>
            <a:pPr marL="342900" indent="-342900">
              <a:buFont typeface="Arial" panose="020B0604020202020204" pitchFamily="34" charset="0"/>
              <a:buChar char="•"/>
            </a:pPr>
            <a:r>
              <a:rPr lang="cs-CZ" sz="2400" dirty="0" err="1"/>
              <a:t>natriuretické</a:t>
            </a:r>
            <a:r>
              <a:rPr lang="cs-CZ" sz="2400" dirty="0"/>
              <a:t> peptidy (ANP, BNP) – snížení objemu krve</a:t>
            </a:r>
          </a:p>
        </p:txBody>
      </p:sp>
      <p:sp>
        <p:nvSpPr>
          <p:cNvPr id="2" name="TextovéPole 1">
            <a:extLst>
              <a:ext uri="{FF2B5EF4-FFF2-40B4-BE49-F238E27FC236}">
                <a16:creationId xmlns:a16="http://schemas.microsoft.com/office/drawing/2014/main" id="{7BF6197F-97D8-4CD3-8388-706DA8D26E87}"/>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51520" y="1307042"/>
            <a:ext cx="4392161" cy="5078313"/>
          </a:xfrm>
          <a:prstGeom prst="rect">
            <a:avLst/>
          </a:prstGeom>
          <a:noFill/>
        </p:spPr>
        <p:txBody>
          <a:bodyPr wrap="square" rtlCol="0">
            <a:spAutoFit/>
          </a:bodyPr>
          <a:lstStyle/>
          <a:p>
            <a:r>
              <a:rPr lang="cs-CZ" sz="2400" dirty="0"/>
              <a:t>Funkce: distribuce krve do tkání</a:t>
            </a:r>
          </a:p>
          <a:p>
            <a:pPr marL="342900" indent="-342900">
              <a:buFont typeface="Arial" panose="020B0604020202020204" pitchFamily="34" charset="0"/>
              <a:buChar char="•"/>
            </a:pPr>
            <a:r>
              <a:rPr lang="cs-CZ" sz="2000" dirty="0"/>
              <a:t>Srdce – vytváření tlakového gradientu</a:t>
            </a:r>
          </a:p>
          <a:p>
            <a:pPr marL="342900" indent="-342900">
              <a:buFont typeface="Arial" panose="020B0604020202020204" pitchFamily="34" charset="0"/>
              <a:buChar char="•"/>
            </a:pPr>
            <a:r>
              <a:rPr lang="cs-CZ" sz="2000" dirty="0"/>
              <a:t>Cévy – rozvádění krve do a z tkání</a:t>
            </a:r>
          </a:p>
          <a:p>
            <a:endParaRPr lang="cs-CZ" sz="2400" dirty="0"/>
          </a:p>
          <a:p>
            <a:pPr marL="342900" indent="-342900">
              <a:buFont typeface="Arial" panose="020B0604020202020204" pitchFamily="34" charset="0"/>
              <a:buChar char="•"/>
            </a:pPr>
            <a:r>
              <a:rPr lang="cs-CZ" sz="2400" dirty="0"/>
              <a:t>Cílovým parametrem funkce KVS je průtok krve</a:t>
            </a:r>
          </a:p>
          <a:p>
            <a:pPr marL="342900" indent="-342900">
              <a:buFont typeface="Arial" panose="020B0604020202020204" pitchFamily="34" charset="0"/>
              <a:buChar char="•"/>
            </a:pPr>
            <a:r>
              <a:rPr lang="cs-CZ" sz="2400" dirty="0"/>
              <a:t>Tlakový gradient je hnací silou pro průtok</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Každý orgán má své specifické krevní zásobení a regulaci průtoku krve v závislosti na funkci orgánu</a:t>
            </a:r>
          </a:p>
        </p:txBody>
      </p:sp>
      <p:pic>
        <p:nvPicPr>
          <p:cNvPr id="1024" name="Obrázek 1023"/>
          <p:cNvPicPr>
            <a:picLocks noChangeAspect="1"/>
          </p:cNvPicPr>
          <p:nvPr/>
        </p:nvPicPr>
        <p:blipFill rotWithShape="1">
          <a:blip r:embed="rId2">
            <a:extLst>
              <a:ext uri="{28A0092B-C50C-407E-A947-70E740481C1C}">
                <a14:useLocalDpi xmlns:a14="http://schemas.microsoft.com/office/drawing/2010/main" val="0"/>
              </a:ext>
            </a:extLst>
          </a:blip>
          <a:srcRect l="44796" r="6101"/>
          <a:stretch/>
        </p:blipFill>
        <p:spPr>
          <a:xfrm>
            <a:off x="4643681" y="-7604"/>
            <a:ext cx="4489939" cy="6858000"/>
          </a:xfrm>
          <a:prstGeom prst="rect">
            <a:avLst/>
          </a:prstGeom>
        </p:spPr>
      </p:pic>
      <p:sp>
        <p:nvSpPr>
          <p:cNvPr id="63" name="Obdélník 62"/>
          <p:cNvSpPr/>
          <p:nvPr/>
        </p:nvSpPr>
        <p:spPr>
          <a:xfrm>
            <a:off x="1403648" y="6512804"/>
            <a:ext cx="4572000" cy="307777"/>
          </a:xfrm>
          <a:prstGeom prst="rect">
            <a:avLst/>
          </a:prstGeom>
        </p:spPr>
        <p:txBody>
          <a:bodyPr>
            <a:spAutoFit/>
          </a:bodyPr>
          <a:lstStyle/>
          <a:p>
            <a:r>
              <a:rPr lang="cs-CZ" sz="1400" dirty="0"/>
              <a:t>http://images.slideplayer.cz/11/3393253/slides/slide_13.jpg</a:t>
            </a:r>
          </a:p>
        </p:txBody>
      </p:sp>
      <p:sp>
        <p:nvSpPr>
          <p:cNvPr id="4" name="TextovéPole 3"/>
          <p:cNvSpPr txBox="1"/>
          <p:nvPr/>
        </p:nvSpPr>
        <p:spPr>
          <a:xfrm>
            <a:off x="251520" y="423084"/>
            <a:ext cx="5638308" cy="584775"/>
          </a:xfrm>
          <a:prstGeom prst="rect">
            <a:avLst/>
          </a:prstGeom>
          <a:noFill/>
        </p:spPr>
        <p:txBody>
          <a:bodyPr wrap="square" rtlCol="0">
            <a:spAutoFit/>
          </a:bodyPr>
          <a:lstStyle/>
          <a:p>
            <a:r>
              <a:rPr lang="cs-CZ" sz="3200" b="1" dirty="0"/>
              <a:t>Kardiovaskulární systém (KVS)</a:t>
            </a:r>
          </a:p>
        </p:txBody>
      </p:sp>
    </p:spTree>
    <p:extLst>
      <p:ext uri="{BB962C8B-B14F-4D97-AF65-F5344CB8AC3E}">
        <p14:creationId xmlns:p14="http://schemas.microsoft.com/office/powerpoint/2010/main" val="1419572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8086580" cy="584775"/>
          </a:xfrm>
          <a:prstGeom prst="rect">
            <a:avLst/>
          </a:prstGeom>
          <a:noFill/>
        </p:spPr>
        <p:txBody>
          <a:bodyPr wrap="square" rtlCol="0">
            <a:spAutoFit/>
          </a:bodyPr>
          <a:lstStyle/>
          <a:p>
            <a:r>
              <a:rPr lang="cs-CZ" sz="3200" b="1" dirty="0"/>
              <a:t>Renin – Angiotensin – Aldosteronový systém</a:t>
            </a:r>
          </a:p>
        </p:txBody>
      </p:sp>
      <p:sp>
        <p:nvSpPr>
          <p:cNvPr id="5" name="TextovéPole 4"/>
          <p:cNvSpPr txBox="1"/>
          <p:nvPr/>
        </p:nvSpPr>
        <p:spPr>
          <a:xfrm>
            <a:off x="323528" y="908720"/>
            <a:ext cx="8568952" cy="3416320"/>
          </a:xfrm>
          <a:prstGeom prst="rect">
            <a:avLst/>
          </a:prstGeom>
          <a:noFill/>
        </p:spPr>
        <p:txBody>
          <a:bodyPr wrap="square" rtlCol="0">
            <a:spAutoFit/>
          </a:bodyPr>
          <a:lstStyle/>
          <a:p>
            <a:r>
              <a:rPr lang="cs-CZ" sz="2400" dirty="0"/>
              <a:t>RAAS kaskáda</a:t>
            </a:r>
          </a:p>
          <a:p>
            <a:pPr marL="342900" indent="-342900">
              <a:buFont typeface="Arial" panose="020B0604020202020204" pitchFamily="34" charset="0"/>
              <a:buChar char="•"/>
            </a:pPr>
            <a:r>
              <a:rPr lang="cs-CZ" sz="2400" dirty="0"/>
              <a:t>Snížený krevní tlak nebo hypovolemie </a:t>
            </a:r>
            <a:r>
              <a:rPr lang="cs-CZ" sz="2000" dirty="0"/>
              <a:t>(tedy i snížení glomerulární filtrace), dále snížený </a:t>
            </a:r>
            <a:r>
              <a:rPr lang="cs-CZ" sz="2000" dirty="0" err="1"/>
              <a:t>NaCl</a:t>
            </a:r>
            <a:r>
              <a:rPr lang="cs-CZ" sz="2000" dirty="0"/>
              <a:t> v moči, aktivace sympatiku </a:t>
            </a:r>
            <a:r>
              <a:rPr lang="cs-CZ" sz="2400" dirty="0"/>
              <a:t>způsobí sekreci </a:t>
            </a:r>
            <a:r>
              <a:rPr lang="cs-CZ" sz="2400" b="1" dirty="0"/>
              <a:t>reninu</a:t>
            </a:r>
            <a:r>
              <a:rPr lang="cs-CZ" sz="2400" dirty="0"/>
              <a:t> v juxtaglomerulárním aparátu ledvin</a:t>
            </a:r>
          </a:p>
          <a:p>
            <a:pPr marL="342900" indent="-342900">
              <a:buFont typeface="Arial" panose="020B0604020202020204" pitchFamily="34" charset="0"/>
              <a:buChar char="•"/>
            </a:pPr>
            <a:r>
              <a:rPr lang="cs-CZ" sz="2400" b="1" dirty="0"/>
              <a:t>renin</a:t>
            </a:r>
            <a:r>
              <a:rPr lang="cs-CZ" sz="2400" dirty="0"/>
              <a:t> (enzym) štěpí </a:t>
            </a:r>
            <a:r>
              <a:rPr lang="cs-CZ" sz="2400" b="1" dirty="0" err="1"/>
              <a:t>angiotensinogen</a:t>
            </a:r>
            <a:r>
              <a:rPr lang="cs-CZ" sz="2400" dirty="0"/>
              <a:t> (tvořen v játrech) na </a:t>
            </a:r>
            <a:r>
              <a:rPr lang="cs-CZ" sz="2400" b="1" dirty="0"/>
              <a:t>angiotensin I</a:t>
            </a:r>
          </a:p>
          <a:p>
            <a:pPr marL="342900" indent="-342900">
              <a:buFont typeface="Arial" panose="020B0604020202020204" pitchFamily="34" charset="0"/>
              <a:buChar char="•"/>
            </a:pPr>
            <a:r>
              <a:rPr lang="cs-CZ" sz="2400" b="1" dirty="0"/>
              <a:t>angiotensin-konvertující enzym </a:t>
            </a:r>
            <a:r>
              <a:rPr lang="cs-CZ" sz="2400" dirty="0"/>
              <a:t>(ACE, v endotelu plic) štěpí </a:t>
            </a:r>
            <a:r>
              <a:rPr lang="cs-CZ" sz="2400" b="1" dirty="0"/>
              <a:t>angiotensin I </a:t>
            </a:r>
            <a:r>
              <a:rPr lang="cs-CZ" sz="2400" dirty="0"/>
              <a:t>na </a:t>
            </a:r>
            <a:r>
              <a:rPr lang="cs-CZ" sz="2400" b="1" dirty="0"/>
              <a:t>angiotensin II</a:t>
            </a:r>
          </a:p>
          <a:p>
            <a:pPr marL="342900" indent="-342900">
              <a:buFont typeface="Arial" panose="020B0604020202020204" pitchFamily="34" charset="0"/>
              <a:buChar char="•"/>
            </a:pPr>
            <a:endParaRPr lang="cs-CZ" sz="2400" b="1" dirty="0"/>
          </a:p>
        </p:txBody>
      </p:sp>
      <p:sp>
        <p:nvSpPr>
          <p:cNvPr id="2" name="Obdélník 1"/>
          <p:cNvSpPr/>
          <p:nvPr/>
        </p:nvSpPr>
        <p:spPr>
          <a:xfrm>
            <a:off x="827584" y="6165304"/>
            <a:ext cx="5742384" cy="369332"/>
          </a:xfrm>
          <a:prstGeom prst="rect">
            <a:avLst/>
          </a:prstGeom>
        </p:spPr>
        <p:txBody>
          <a:bodyPr wrap="square">
            <a:spAutoFit/>
          </a:bodyPr>
          <a:lstStyle/>
          <a:p>
            <a:r>
              <a:rPr lang="cs-CZ" dirty="0"/>
              <a:t>http://www.wikiskripta.eu/images/3/3e/RAAS.png</a:t>
            </a:r>
          </a:p>
        </p:txBody>
      </p:sp>
      <p:pic>
        <p:nvPicPr>
          <p:cNvPr id="1028" name="Picture 4" descr="C:\Users\Johanka\Desktop\výuka\přednáška bakaláři\hotové přednášky\cévy oběh\FG18_09.jpg"/>
          <p:cNvPicPr>
            <a:picLocks noChangeAspect="1" noChangeArrowheads="1"/>
          </p:cNvPicPr>
          <p:nvPr/>
        </p:nvPicPr>
        <p:blipFill rotWithShape="1">
          <a:blip r:embed="rId2">
            <a:extLst>
              <a:ext uri="{28A0092B-C50C-407E-A947-70E740481C1C}">
                <a14:useLocalDpi xmlns:a14="http://schemas.microsoft.com/office/drawing/2010/main" val="0"/>
              </a:ext>
            </a:extLst>
          </a:blip>
          <a:srcRect t="15709" b="17115"/>
          <a:stretch/>
        </p:blipFill>
        <p:spPr bwMode="auto">
          <a:xfrm>
            <a:off x="3413365" y="3955708"/>
            <a:ext cx="5662492" cy="285766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42392" y="3856980"/>
            <a:ext cx="3537520" cy="2677656"/>
          </a:xfrm>
          <a:prstGeom prst="rect">
            <a:avLst/>
          </a:prstGeom>
        </p:spPr>
        <p:txBody>
          <a:bodyPr wrap="square">
            <a:spAutoFit/>
          </a:bodyPr>
          <a:lstStyle/>
          <a:p>
            <a:pPr marL="342900" indent="-342900">
              <a:buFont typeface="Arial" panose="020B0604020202020204" pitchFamily="34" charset="0"/>
              <a:buChar char="•"/>
            </a:pPr>
            <a:r>
              <a:rPr lang="cs-CZ" sz="2400" b="1" dirty="0"/>
              <a:t>angiotensin II  je vazokonstriktor a </a:t>
            </a:r>
            <a:r>
              <a:rPr lang="cs-CZ" sz="2400" dirty="0"/>
              <a:t>stimuluje sekreci </a:t>
            </a:r>
            <a:r>
              <a:rPr lang="cs-CZ" sz="2400" b="1" dirty="0"/>
              <a:t>aldosteronu, ADH</a:t>
            </a:r>
            <a:r>
              <a:rPr lang="cs-CZ" sz="2400" dirty="0"/>
              <a:t>, aktivitu sympatiku, srdeční kontraktilitu,…</a:t>
            </a:r>
          </a:p>
          <a:p>
            <a:pPr marL="342900" indent="-342900">
              <a:buFont typeface="Arial" panose="020B0604020202020204" pitchFamily="34" charset="0"/>
              <a:buChar char="•"/>
            </a:pPr>
            <a:endParaRPr lang="cs-CZ" sz="2400" dirty="0"/>
          </a:p>
        </p:txBody>
      </p:sp>
      <p:sp>
        <p:nvSpPr>
          <p:cNvPr id="6" name="TextovéPole 5">
            <a:extLst>
              <a:ext uri="{FF2B5EF4-FFF2-40B4-BE49-F238E27FC236}">
                <a16:creationId xmlns:a16="http://schemas.microsoft.com/office/drawing/2014/main" id="{2A1E4C66-43F4-44F2-A8D0-107063C08B8A}"/>
              </a:ext>
            </a:extLst>
          </p:cNvPr>
          <p:cNvSpPr txBox="1"/>
          <p:nvPr/>
        </p:nvSpPr>
        <p:spPr>
          <a:xfrm>
            <a:off x="3995936" y="111904"/>
            <a:ext cx="4752528" cy="369332"/>
          </a:xfrm>
          <a:prstGeom prst="rect">
            <a:avLst/>
          </a:prstGeom>
          <a:noFill/>
        </p:spPr>
        <p:txBody>
          <a:bodyPr wrap="square" rtlCol="0">
            <a:spAutoFit/>
          </a:bodyPr>
          <a:lstStyle/>
          <a:p>
            <a:r>
              <a:rPr lang="cs-CZ" dirty="0">
                <a:solidFill>
                  <a:srgbClr val="FF0000"/>
                </a:solidFill>
              </a:rPr>
              <a:t>Umět renin, </a:t>
            </a:r>
            <a:r>
              <a:rPr lang="cs-CZ" dirty="0" err="1">
                <a:solidFill>
                  <a:srgbClr val="FF0000"/>
                </a:solidFill>
              </a:rPr>
              <a:t>angiotenzin</a:t>
            </a:r>
            <a:r>
              <a:rPr lang="cs-CZ" dirty="0">
                <a:solidFill>
                  <a:srgbClr val="FF0000"/>
                </a:solidFill>
              </a:rPr>
              <a:t> II, aldosteron, ADH</a:t>
            </a:r>
          </a:p>
        </p:txBody>
      </p:sp>
    </p:spTree>
    <p:extLst>
      <p:ext uri="{BB962C8B-B14F-4D97-AF65-F5344CB8AC3E}">
        <p14:creationId xmlns:p14="http://schemas.microsoft.com/office/powerpoint/2010/main" val="3082391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3672408" cy="584775"/>
          </a:xfrm>
          <a:prstGeom prst="rect">
            <a:avLst/>
          </a:prstGeom>
          <a:noFill/>
        </p:spPr>
        <p:txBody>
          <a:bodyPr wrap="square" rtlCol="0">
            <a:spAutoFit/>
          </a:bodyPr>
          <a:lstStyle/>
          <a:p>
            <a:r>
              <a:rPr lang="cs-CZ" sz="3200" b="1" dirty="0"/>
              <a:t>RAAS, aldosteron, </a:t>
            </a:r>
          </a:p>
        </p:txBody>
      </p:sp>
      <p:sp>
        <p:nvSpPr>
          <p:cNvPr id="2" name="TextovéPole 1"/>
          <p:cNvSpPr txBox="1"/>
          <p:nvPr/>
        </p:nvSpPr>
        <p:spPr>
          <a:xfrm>
            <a:off x="2224319" y="4606984"/>
            <a:ext cx="979529" cy="400110"/>
          </a:xfrm>
          <a:prstGeom prst="rect">
            <a:avLst/>
          </a:prstGeom>
          <a:noFill/>
        </p:spPr>
        <p:txBody>
          <a:bodyPr wrap="square" rtlCol="0">
            <a:spAutoFit/>
          </a:bodyPr>
          <a:lstStyle/>
          <a:p>
            <a:pPr algn="ctr"/>
            <a:r>
              <a:rPr lang="cs-CZ" sz="2000" dirty="0"/>
              <a:t>renin</a:t>
            </a:r>
          </a:p>
        </p:txBody>
      </p:sp>
      <p:sp>
        <p:nvSpPr>
          <p:cNvPr id="6" name="TextovéPole 5"/>
          <p:cNvSpPr txBox="1"/>
          <p:nvPr/>
        </p:nvSpPr>
        <p:spPr>
          <a:xfrm>
            <a:off x="381216" y="5445224"/>
            <a:ext cx="2030544" cy="400110"/>
          </a:xfrm>
          <a:prstGeom prst="rect">
            <a:avLst/>
          </a:prstGeom>
          <a:noFill/>
        </p:spPr>
        <p:txBody>
          <a:bodyPr wrap="square" rtlCol="0">
            <a:spAutoFit/>
          </a:bodyPr>
          <a:lstStyle/>
          <a:p>
            <a:r>
              <a:rPr lang="cs-CZ" sz="2000" dirty="0" err="1"/>
              <a:t>angiotensinogen</a:t>
            </a:r>
            <a:endParaRPr lang="cs-CZ" sz="2000" dirty="0"/>
          </a:p>
        </p:txBody>
      </p:sp>
      <p:sp>
        <p:nvSpPr>
          <p:cNvPr id="7" name="TextovéPole 6"/>
          <p:cNvSpPr txBox="1"/>
          <p:nvPr/>
        </p:nvSpPr>
        <p:spPr>
          <a:xfrm>
            <a:off x="3157629" y="5445224"/>
            <a:ext cx="2030544" cy="400110"/>
          </a:xfrm>
          <a:prstGeom prst="rect">
            <a:avLst/>
          </a:prstGeom>
          <a:noFill/>
        </p:spPr>
        <p:txBody>
          <a:bodyPr wrap="square" rtlCol="0">
            <a:spAutoFit/>
          </a:bodyPr>
          <a:lstStyle/>
          <a:p>
            <a:r>
              <a:rPr lang="cs-CZ" sz="2000" dirty="0"/>
              <a:t>angiotensin I</a:t>
            </a:r>
          </a:p>
        </p:txBody>
      </p:sp>
      <p:sp>
        <p:nvSpPr>
          <p:cNvPr id="8" name="TextovéPole 7"/>
          <p:cNvSpPr txBox="1"/>
          <p:nvPr/>
        </p:nvSpPr>
        <p:spPr>
          <a:xfrm>
            <a:off x="5349768" y="5447465"/>
            <a:ext cx="2030544" cy="400110"/>
          </a:xfrm>
          <a:prstGeom prst="rect">
            <a:avLst/>
          </a:prstGeom>
          <a:noFill/>
        </p:spPr>
        <p:txBody>
          <a:bodyPr wrap="square" rtlCol="0">
            <a:spAutoFit/>
          </a:bodyPr>
          <a:lstStyle/>
          <a:p>
            <a:r>
              <a:rPr lang="cs-CZ" sz="2000" dirty="0"/>
              <a:t>angiotensin II</a:t>
            </a:r>
          </a:p>
        </p:txBody>
      </p:sp>
      <p:sp>
        <p:nvSpPr>
          <p:cNvPr id="9" name="TextovéPole 8"/>
          <p:cNvSpPr txBox="1"/>
          <p:nvPr/>
        </p:nvSpPr>
        <p:spPr>
          <a:xfrm>
            <a:off x="7308304" y="4941168"/>
            <a:ext cx="1584176" cy="400110"/>
          </a:xfrm>
          <a:prstGeom prst="rect">
            <a:avLst/>
          </a:prstGeom>
          <a:noFill/>
        </p:spPr>
        <p:txBody>
          <a:bodyPr wrap="square" rtlCol="0">
            <a:spAutoFit/>
          </a:bodyPr>
          <a:lstStyle/>
          <a:p>
            <a:r>
              <a:rPr lang="cs-CZ" sz="2000" dirty="0"/>
              <a:t>aldosteron</a:t>
            </a:r>
          </a:p>
        </p:txBody>
      </p:sp>
      <p:sp>
        <p:nvSpPr>
          <p:cNvPr id="10" name="TextovéPole 9"/>
          <p:cNvSpPr txBox="1"/>
          <p:nvPr/>
        </p:nvSpPr>
        <p:spPr>
          <a:xfrm>
            <a:off x="7524328" y="5477162"/>
            <a:ext cx="1224136" cy="400110"/>
          </a:xfrm>
          <a:prstGeom prst="rect">
            <a:avLst/>
          </a:prstGeom>
          <a:noFill/>
        </p:spPr>
        <p:txBody>
          <a:bodyPr wrap="square" rtlCol="0">
            <a:spAutoFit/>
          </a:bodyPr>
          <a:lstStyle/>
          <a:p>
            <a:r>
              <a:rPr lang="cs-CZ" sz="2000" dirty="0"/>
              <a:t>ADH</a:t>
            </a:r>
          </a:p>
        </p:txBody>
      </p:sp>
      <p:sp>
        <p:nvSpPr>
          <p:cNvPr id="11" name="TextovéPole 10"/>
          <p:cNvSpPr txBox="1"/>
          <p:nvPr/>
        </p:nvSpPr>
        <p:spPr>
          <a:xfrm>
            <a:off x="7308304" y="5981218"/>
            <a:ext cx="1512168" cy="400110"/>
          </a:xfrm>
          <a:prstGeom prst="rect">
            <a:avLst/>
          </a:prstGeom>
          <a:noFill/>
        </p:spPr>
        <p:txBody>
          <a:bodyPr wrap="square" rtlCol="0">
            <a:spAutoFit/>
          </a:bodyPr>
          <a:lstStyle/>
          <a:p>
            <a:r>
              <a:rPr lang="cs-CZ" sz="2000" dirty="0"/>
              <a:t>sympatikus</a:t>
            </a:r>
          </a:p>
        </p:txBody>
      </p:sp>
      <p:sp>
        <p:nvSpPr>
          <p:cNvPr id="12" name="TextovéPole 11"/>
          <p:cNvSpPr txBox="1"/>
          <p:nvPr/>
        </p:nvSpPr>
        <p:spPr>
          <a:xfrm>
            <a:off x="4355976" y="4606984"/>
            <a:ext cx="979529" cy="400110"/>
          </a:xfrm>
          <a:prstGeom prst="rect">
            <a:avLst/>
          </a:prstGeom>
          <a:noFill/>
        </p:spPr>
        <p:txBody>
          <a:bodyPr wrap="square" rtlCol="0">
            <a:spAutoFit/>
          </a:bodyPr>
          <a:lstStyle/>
          <a:p>
            <a:pPr algn="ctr"/>
            <a:r>
              <a:rPr lang="cs-CZ" sz="2000" dirty="0"/>
              <a:t>ACE</a:t>
            </a:r>
          </a:p>
        </p:txBody>
      </p:sp>
      <p:sp>
        <p:nvSpPr>
          <p:cNvPr id="3" name="Šipka dolů 2"/>
          <p:cNvSpPr/>
          <p:nvPr/>
        </p:nvSpPr>
        <p:spPr>
          <a:xfrm rot="16200000">
            <a:off x="2589349" y="5295538"/>
            <a:ext cx="259421" cy="7453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lů 12"/>
          <p:cNvSpPr/>
          <p:nvPr/>
        </p:nvSpPr>
        <p:spPr>
          <a:xfrm rot="16200000">
            <a:off x="4861707" y="5299076"/>
            <a:ext cx="259421" cy="7453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Blesk 13"/>
          <p:cNvSpPr/>
          <p:nvPr/>
        </p:nvSpPr>
        <p:spPr>
          <a:xfrm rot="1852450">
            <a:off x="2476174" y="4982417"/>
            <a:ext cx="432048" cy="441935"/>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Blesk 14"/>
          <p:cNvSpPr/>
          <p:nvPr/>
        </p:nvSpPr>
        <p:spPr>
          <a:xfrm rot="1852450">
            <a:off x="4654779" y="5017022"/>
            <a:ext cx="432048" cy="441935"/>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251520" y="1052736"/>
            <a:ext cx="8784976" cy="4093428"/>
          </a:xfrm>
          <a:prstGeom prst="rect">
            <a:avLst/>
          </a:prstGeom>
          <a:noFill/>
        </p:spPr>
        <p:txBody>
          <a:bodyPr wrap="square" rtlCol="0">
            <a:spAutoFit/>
          </a:bodyPr>
          <a:lstStyle/>
          <a:p>
            <a:pPr marL="342900" indent="-342900">
              <a:buFont typeface="Arial" panose="020B0604020202020204" pitchFamily="34" charset="0"/>
              <a:buChar char="•"/>
            </a:pPr>
            <a:r>
              <a:rPr lang="cs-CZ" sz="2000" dirty="0"/>
              <a:t>renin – tvořen v </a:t>
            </a:r>
            <a:r>
              <a:rPr lang="cs-CZ" sz="2000" dirty="0" err="1"/>
              <a:t>juxtaglomerulárním</a:t>
            </a:r>
            <a:r>
              <a:rPr lang="cs-CZ" sz="2000" dirty="0"/>
              <a:t> aparátu</a:t>
            </a:r>
          </a:p>
          <a:p>
            <a:pPr marL="342900" indent="-342900">
              <a:buFont typeface="Arial" panose="020B0604020202020204" pitchFamily="34" charset="0"/>
              <a:buChar char="•"/>
            </a:pPr>
            <a:r>
              <a:rPr lang="cs-CZ" sz="2000" dirty="0" err="1"/>
              <a:t>angiotensinogen</a:t>
            </a:r>
            <a:r>
              <a:rPr lang="cs-CZ" sz="2000" dirty="0"/>
              <a:t> – tvořen v játrech</a:t>
            </a:r>
          </a:p>
          <a:p>
            <a:pPr marL="342900" indent="-342900">
              <a:buFont typeface="Arial" panose="020B0604020202020204" pitchFamily="34" charset="0"/>
              <a:buChar char="•"/>
            </a:pPr>
            <a:r>
              <a:rPr lang="cs-CZ" sz="2000" dirty="0"/>
              <a:t>angiotensin konvertující enzym (ACE) – v plicním endotelu</a:t>
            </a:r>
          </a:p>
          <a:p>
            <a:pPr marL="342900" indent="-342900">
              <a:buFont typeface="Arial" panose="020B0604020202020204" pitchFamily="34" charset="0"/>
              <a:buChar char="•"/>
            </a:pPr>
            <a:r>
              <a:rPr lang="cs-CZ" sz="2000" dirty="0"/>
              <a:t>angiotensin II – silný vazokonstriktor,  způsobuje vyplavení aldosteronu a ADH, aktivuje sympatikus</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r>
              <a:rPr lang="cs-CZ" sz="2000" b="1" dirty="0"/>
              <a:t>aldosteron</a:t>
            </a:r>
            <a:r>
              <a:rPr lang="cs-CZ" sz="2000" dirty="0"/>
              <a:t> – tvořen v kůře nadledvin, zvyšuje resorpci Na+ a sekreci K+ v distálním ledvinném tubulu – </a:t>
            </a:r>
            <a:r>
              <a:rPr lang="cs-CZ" sz="2000" b="1" dirty="0"/>
              <a:t>resorpce vody – zvýšení objemu krve</a:t>
            </a:r>
          </a:p>
          <a:p>
            <a:pPr marL="342900" indent="-342900">
              <a:buFont typeface="Arial" panose="020B0604020202020204" pitchFamily="34" charset="0"/>
              <a:buChar char="•"/>
            </a:pPr>
            <a:r>
              <a:rPr lang="cs-CZ" sz="2000" b="1" dirty="0"/>
              <a:t>antidiuretický hormon </a:t>
            </a:r>
            <a:r>
              <a:rPr lang="cs-CZ" sz="2000" dirty="0"/>
              <a:t>(ADH, vasopresin) – tvořen v neurohypofýze, zabudování </a:t>
            </a:r>
            <a:r>
              <a:rPr lang="cs-CZ" sz="2000" dirty="0" err="1"/>
              <a:t>akvaporinů</a:t>
            </a:r>
            <a:r>
              <a:rPr lang="cs-CZ" sz="2000" dirty="0"/>
              <a:t> do stěn ve sběracích kanálcích - </a:t>
            </a:r>
            <a:r>
              <a:rPr lang="cs-CZ" sz="2000" b="1" dirty="0"/>
              <a:t>resorpce vody z moči – zvýšení objemu krve</a:t>
            </a:r>
            <a:r>
              <a:rPr lang="cs-CZ" sz="2000" dirty="0"/>
              <a:t>, ve vysokých koncentracích vazokonstrikce </a:t>
            </a:r>
          </a:p>
          <a:p>
            <a:endParaRPr lang="cs-CZ" sz="2000" dirty="0"/>
          </a:p>
          <a:p>
            <a:endParaRPr lang="cs-CZ" sz="2000" dirty="0"/>
          </a:p>
        </p:txBody>
      </p:sp>
      <p:cxnSp>
        <p:nvCxnSpPr>
          <p:cNvPr id="18" name="Přímá spojnice se šipkou 17"/>
          <p:cNvCxnSpPr/>
          <p:nvPr/>
        </p:nvCxnSpPr>
        <p:spPr>
          <a:xfrm flipV="1">
            <a:off x="6987848" y="5237989"/>
            <a:ext cx="392464" cy="4204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a:endCxn id="11" idx="1"/>
          </p:cNvCxnSpPr>
          <p:nvPr/>
        </p:nvCxnSpPr>
        <p:spPr>
          <a:xfrm>
            <a:off x="6987848" y="5645279"/>
            <a:ext cx="320456" cy="5359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a:endCxn id="10" idx="1"/>
          </p:cNvCxnSpPr>
          <p:nvPr/>
        </p:nvCxnSpPr>
        <p:spPr>
          <a:xfrm>
            <a:off x="6987848" y="5677217"/>
            <a:ext cx="53648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86CF0896-68DE-4193-A56A-0C525084B086}"/>
              </a:ext>
            </a:extLst>
          </p:cNvPr>
          <p:cNvSpPr txBox="1"/>
          <p:nvPr/>
        </p:nvSpPr>
        <p:spPr>
          <a:xfrm>
            <a:off x="3995936" y="111904"/>
            <a:ext cx="4752528" cy="369332"/>
          </a:xfrm>
          <a:prstGeom prst="rect">
            <a:avLst/>
          </a:prstGeom>
          <a:noFill/>
        </p:spPr>
        <p:txBody>
          <a:bodyPr wrap="square" rtlCol="0">
            <a:spAutoFit/>
          </a:bodyPr>
          <a:lstStyle/>
          <a:p>
            <a:r>
              <a:rPr lang="cs-CZ" dirty="0">
                <a:solidFill>
                  <a:srgbClr val="FF0000"/>
                </a:solidFill>
              </a:rPr>
              <a:t>Umět renin, </a:t>
            </a:r>
            <a:r>
              <a:rPr lang="cs-CZ" dirty="0" err="1">
                <a:solidFill>
                  <a:srgbClr val="FF0000"/>
                </a:solidFill>
              </a:rPr>
              <a:t>angiotenzin</a:t>
            </a:r>
            <a:r>
              <a:rPr lang="cs-CZ" dirty="0">
                <a:solidFill>
                  <a:srgbClr val="FF0000"/>
                </a:solidFill>
              </a:rPr>
              <a:t> II, aldosteron, ADH</a:t>
            </a:r>
          </a:p>
        </p:txBody>
      </p:sp>
      <p:sp>
        <p:nvSpPr>
          <p:cNvPr id="21" name="TextovéPole 20">
            <a:extLst>
              <a:ext uri="{FF2B5EF4-FFF2-40B4-BE49-F238E27FC236}">
                <a16:creationId xmlns:a16="http://schemas.microsoft.com/office/drawing/2014/main" id="{D0A030F0-BE9E-47E2-9CCF-361652B10EFC}"/>
              </a:ext>
            </a:extLst>
          </p:cNvPr>
          <p:cNvSpPr txBox="1"/>
          <p:nvPr/>
        </p:nvSpPr>
        <p:spPr>
          <a:xfrm>
            <a:off x="179512" y="6345986"/>
            <a:ext cx="5494292" cy="400110"/>
          </a:xfrm>
          <a:prstGeom prst="rect">
            <a:avLst/>
          </a:prstGeom>
          <a:noFill/>
        </p:spPr>
        <p:txBody>
          <a:bodyPr wrap="square" rtlCol="0">
            <a:spAutoFit/>
          </a:bodyPr>
          <a:lstStyle/>
          <a:p>
            <a:r>
              <a:rPr lang="cs-CZ" sz="2000" dirty="0"/>
              <a:t>ACE-inhibitory se používají jako antihypertenziva</a:t>
            </a:r>
          </a:p>
        </p:txBody>
      </p:sp>
    </p:spTree>
    <p:extLst>
      <p:ext uri="{BB962C8B-B14F-4D97-AF65-F5344CB8AC3E}">
        <p14:creationId xmlns:p14="http://schemas.microsoft.com/office/powerpoint/2010/main" val="3082391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6934452" cy="584775"/>
          </a:xfrm>
          <a:prstGeom prst="rect">
            <a:avLst/>
          </a:prstGeom>
          <a:noFill/>
        </p:spPr>
        <p:txBody>
          <a:bodyPr wrap="square" rtlCol="0">
            <a:spAutoFit/>
          </a:bodyPr>
          <a:lstStyle/>
          <a:p>
            <a:r>
              <a:rPr lang="cs-CZ" sz="3200" b="1" dirty="0"/>
              <a:t>RAAS sytém jednoduše</a:t>
            </a:r>
          </a:p>
        </p:txBody>
      </p:sp>
      <p:sp>
        <p:nvSpPr>
          <p:cNvPr id="5" name="TextovéPole 4"/>
          <p:cNvSpPr txBox="1"/>
          <p:nvPr/>
        </p:nvSpPr>
        <p:spPr>
          <a:xfrm>
            <a:off x="323528" y="1340768"/>
            <a:ext cx="8820472" cy="5386090"/>
          </a:xfrm>
          <a:prstGeom prst="rect">
            <a:avLst/>
          </a:prstGeom>
          <a:noFill/>
        </p:spPr>
        <p:txBody>
          <a:bodyPr wrap="square" rtlCol="0">
            <a:spAutoFit/>
          </a:bodyPr>
          <a:lstStyle/>
          <a:p>
            <a:pPr marL="342900" indent="-342900">
              <a:buFont typeface="Arial" panose="020B0604020202020204" pitchFamily="34" charset="0"/>
              <a:buChar char="•"/>
            </a:pPr>
            <a:r>
              <a:rPr lang="cs-CZ" sz="2400" b="1" dirty="0"/>
              <a:t>Renin</a:t>
            </a:r>
            <a:r>
              <a:rPr lang="cs-CZ" sz="2400" dirty="0"/>
              <a:t> – to všechno spouští, vyplaven ledvinami když klesá krevní tlak a filtrace</a:t>
            </a:r>
          </a:p>
          <a:p>
            <a:pPr marL="342900" indent="-342900">
              <a:buFont typeface="Arial" panose="020B0604020202020204" pitchFamily="34" charset="0"/>
              <a:buChar char="•"/>
            </a:pPr>
            <a:r>
              <a:rPr lang="cs-CZ" sz="2400" b="1" dirty="0" err="1"/>
              <a:t>Angiotenzin</a:t>
            </a:r>
            <a:r>
              <a:rPr lang="cs-CZ" sz="2400" b="1" dirty="0"/>
              <a:t> II </a:t>
            </a:r>
            <a:r>
              <a:rPr lang="cs-CZ" sz="2400" dirty="0"/>
              <a:t>– vazokonstriktor – zvyšuje krevní tlak, </a:t>
            </a:r>
            <a:br>
              <a:rPr lang="cs-CZ" sz="2400" dirty="0"/>
            </a:br>
            <a:r>
              <a:rPr lang="cs-CZ" sz="2400" dirty="0"/>
              <a:t>a stimuluje sekreci aldosteronu a ADH</a:t>
            </a:r>
          </a:p>
          <a:p>
            <a:pPr marL="342900" indent="-342900">
              <a:buFont typeface="Arial" panose="020B0604020202020204" pitchFamily="34" charset="0"/>
              <a:buChar char="•"/>
            </a:pPr>
            <a:r>
              <a:rPr lang="cs-CZ" sz="2400" b="1" dirty="0"/>
              <a:t>Aldosteron</a:t>
            </a:r>
            <a:r>
              <a:rPr lang="cs-CZ" sz="2400" dirty="0"/>
              <a:t> – resorbuje Na+ a tedy H2O z moči v ledvinách – zvyšuje objem krve – zvyšuje krevní tlak</a:t>
            </a:r>
          </a:p>
          <a:p>
            <a:pPr marL="342900" indent="-342900">
              <a:buFont typeface="Arial" panose="020B0604020202020204" pitchFamily="34" charset="0"/>
              <a:buChar char="•"/>
            </a:pPr>
            <a:r>
              <a:rPr lang="cs-CZ" sz="2400" b="1" dirty="0"/>
              <a:t>Antidiuretický hormon </a:t>
            </a:r>
            <a:r>
              <a:rPr lang="cs-CZ" sz="2400" dirty="0"/>
              <a:t>(ADH) – resorpce vody v ledvinách – zvyšuje objem krve – zvyšuje krevní tlak</a:t>
            </a:r>
            <a:br>
              <a:rPr lang="cs-CZ" sz="2400" dirty="0"/>
            </a:br>
            <a:r>
              <a:rPr lang="cs-CZ" sz="2400" dirty="0"/>
              <a:t>a když je ho moc, tak je vazokonstriktor (vazopresin) – zvyšuje krevní tlak</a:t>
            </a:r>
          </a:p>
          <a:p>
            <a:r>
              <a:rPr lang="cs-CZ" sz="2400" dirty="0"/>
              <a:t>ADH jako takový je vyplavován na základě různých stimulů – </a:t>
            </a:r>
            <a:r>
              <a:rPr lang="cs-CZ" sz="2000" dirty="0" err="1"/>
              <a:t>hyperosmolarita</a:t>
            </a:r>
            <a:r>
              <a:rPr lang="cs-CZ" sz="2000" dirty="0"/>
              <a:t> krve, hypovolemie (detekovaná </a:t>
            </a:r>
            <a:r>
              <a:rPr lang="cs-CZ" sz="2000" dirty="0" err="1"/>
              <a:t>volumoreceptory</a:t>
            </a:r>
            <a:r>
              <a:rPr lang="cs-CZ" sz="2000" dirty="0"/>
              <a:t> srdečních síní a komor), sympatikem, stresem, </a:t>
            </a:r>
            <a:r>
              <a:rPr lang="cs-CZ" sz="2000" dirty="0" err="1"/>
              <a:t>angiotenzinem</a:t>
            </a:r>
            <a:r>
              <a:rPr lang="cs-CZ" sz="2000" dirty="0"/>
              <a:t> II</a:t>
            </a:r>
          </a:p>
          <a:p>
            <a:r>
              <a:rPr lang="cs-CZ" sz="2000" dirty="0"/>
              <a:t>Po operacích stoupá ADH – riziko přelití pacienta, když dostává infuze (</a:t>
            </a:r>
            <a:r>
              <a:rPr lang="cs-CZ" sz="2000" dirty="0" err="1"/>
              <a:t>páč</a:t>
            </a:r>
            <a:r>
              <a:rPr lang="cs-CZ" sz="2000" dirty="0"/>
              <a:t> kvůli ADH málo </a:t>
            </a:r>
            <a:r>
              <a:rPr lang="cs-CZ" sz="2000" dirty="0" err="1"/>
              <a:t>čúrá</a:t>
            </a:r>
            <a:r>
              <a:rPr lang="cs-CZ" sz="2000" dirty="0"/>
              <a:t>)</a:t>
            </a:r>
          </a:p>
        </p:txBody>
      </p:sp>
      <p:cxnSp>
        <p:nvCxnSpPr>
          <p:cNvPr id="3" name="Přímá spojnice 2">
            <a:extLst>
              <a:ext uri="{FF2B5EF4-FFF2-40B4-BE49-F238E27FC236}">
                <a16:creationId xmlns:a16="http://schemas.microsoft.com/office/drawing/2014/main" id="{359772D2-1622-4CF0-B13A-74A490C965A6}"/>
              </a:ext>
            </a:extLst>
          </p:cNvPr>
          <p:cNvCxnSpPr/>
          <p:nvPr/>
        </p:nvCxnSpPr>
        <p:spPr>
          <a:xfrm>
            <a:off x="179512" y="5085184"/>
            <a:ext cx="87129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391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6934452" cy="584775"/>
          </a:xfrm>
          <a:prstGeom prst="rect">
            <a:avLst/>
          </a:prstGeom>
          <a:noFill/>
        </p:spPr>
        <p:txBody>
          <a:bodyPr wrap="square" rtlCol="0">
            <a:spAutoFit/>
          </a:bodyPr>
          <a:lstStyle/>
          <a:p>
            <a:r>
              <a:rPr lang="cs-CZ" sz="3200" b="1" dirty="0" err="1"/>
              <a:t>Natriuretické</a:t>
            </a:r>
            <a:r>
              <a:rPr lang="cs-CZ" sz="3200" b="1" dirty="0"/>
              <a:t> peptidy</a:t>
            </a:r>
          </a:p>
        </p:txBody>
      </p:sp>
      <p:sp>
        <p:nvSpPr>
          <p:cNvPr id="5" name="TextovéPole 4"/>
          <p:cNvSpPr txBox="1"/>
          <p:nvPr/>
        </p:nvSpPr>
        <p:spPr>
          <a:xfrm>
            <a:off x="251520" y="1016216"/>
            <a:ext cx="6336704" cy="4893647"/>
          </a:xfrm>
          <a:prstGeom prst="rect">
            <a:avLst/>
          </a:prstGeom>
          <a:noFill/>
        </p:spPr>
        <p:txBody>
          <a:bodyPr wrap="square" rtlCol="0">
            <a:spAutoFit/>
          </a:bodyPr>
          <a:lstStyle/>
          <a:p>
            <a:pPr marL="342900" indent="-342900">
              <a:buFont typeface="Arial" panose="020B0604020202020204" pitchFamily="34" charset="0"/>
              <a:buChar char="•"/>
            </a:pPr>
            <a:r>
              <a:rPr lang="cs-CZ" sz="2400" dirty="0"/>
              <a:t>ANP (atriální NP), BNP (brain NP), CNP</a:t>
            </a:r>
          </a:p>
          <a:p>
            <a:pPr marL="342900" indent="-342900">
              <a:buFont typeface="Arial" panose="020B0604020202020204" pitchFamily="34" charset="0"/>
              <a:buChar char="•"/>
            </a:pPr>
            <a:r>
              <a:rPr lang="cs-CZ" sz="2400" dirty="0"/>
              <a:t>tvořen v různých tkáních (hlavně srdeční síně) </a:t>
            </a:r>
          </a:p>
          <a:p>
            <a:pPr marL="342900" indent="-342900">
              <a:buFont typeface="Arial" panose="020B0604020202020204" pitchFamily="34" charset="0"/>
              <a:buChar char="•"/>
            </a:pPr>
            <a:r>
              <a:rPr lang="cs-CZ" sz="2400" dirty="0"/>
              <a:t>Stimulován větší náplní síní a komor srdce – </a:t>
            </a:r>
            <a:br>
              <a:rPr lang="cs-CZ" sz="2400" dirty="0"/>
            </a:br>
            <a:r>
              <a:rPr lang="cs-CZ" sz="2000" dirty="0"/>
              <a:t>při zvýšeném objemu krve nebo zvětšeném srdci</a:t>
            </a:r>
          </a:p>
          <a:p>
            <a:pPr marL="342900" indent="-342900">
              <a:buFont typeface="Arial" panose="020B0604020202020204" pitchFamily="34" charset="0"/>
              <a:buChar char="•"/>
            </a:pPr>
            <a:r>
              <a:rPr lang="cs-CZ" sz="2400" dirty="0"/>
              <a:t>zvyšuje v ledvinách sekreci Na+ a tedy i vody – snižuje objem krve – snižuje krevní tlak</a:t>
            </a:r>
          </a:p>
          <a:p>
            <a:pPr marL="342900" indent="-342900">
              <a:buFont typeface="Arial" panose="020B0604020202020204" pitchFamily="34" charset="0"/>
              <a:buChar char="•"/>
            </a:pPr>
            <a:r>
              <a:rPr lang="cs-CZ" sz="2000" dirty="0"/>
              <a:t>tlumí aktivitu angiotensinu II a aldosteronu</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Markerem selhávajícího srdce – selhávající srdce bývá zvětšené, objemově přetížené, protože nezvládá odbavovat krev (nemá sílu vymáčknout ze sebe patřičných 60-70%, tedy normální ejekční frakci)</a:t>
            </a:r>
          </a:p>
        </p:txBody>
      </p:sp>
      <p:pic>
        <p:nvPicPr>
          <p:cNvPr id="2050" name="Picture 2" descr="Congestive cardiac failure | Radiology Reference Article | Radiopaedia.org">
            <a:extLst>
              <a:ext uri="{FF2B5EF4-FFF2-40B4-BE49-F238E27FC236}">
                <a16:creationId xmlns:a16="http://schemas.microsoft.com/office/drawing/2014/main" id="{F914E28C-FB58-4481-B11F-BD360ACCB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110" y="4365104"/>
            <a:ext cx="2638576" cy="24057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diothoracic ratio | Radiology Reference Article | Radiopaedia.org">
            <a:extLst>
              <a:ext uri="{FF2B5EF4-FFF2-40B4-BE49-F238E27FC236}">
                <a16:creationId xmlns:a16="http://schemas.microsoft.com/office/drawing/2014/main" id="{5AE05C4A-9964-4EBF-B1FA-F546AA158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734" y="1603719"/>
            <a:ext cx="2171952" cy="211298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FFA60A1-2222-48B5-968D-0A106769B005}"/>
              </a:ext>
            </a:extLst>
          </p:cNvPr>
          <p:cNvSpPr txBox="1"/>
          <p:nvPr/>
        </p:nvSpPr>
        <p:spPr>
          <a:xfrm>
            <a:off x="6768812" y="1187460"/>
            <a:ext cx="1959171" cy="369332"/>
          </a:xfrm>
          <a:prstGeom prst="rect">
            <a:avLst/>
          </a:prstGeom>
          <a:noFill/>
        </p:spPr>
        <p:txBody>
          <a:bodyPr wrap="square" rtlCol="0">
            <a:spAutoFit/>
          </a:bodyPr>
          <a:lstStyle/>
          <a:p>
            <a:r>
              <a:rPr lang="cs-CZ" dirty="0"/>
              <a:t>Normální srdce</a:t>
            </a:r>
          </a:p>
        </p:txBody>
      </p:sp>
      <p:sp>
        <p:nvSpPr>
          <p:cNvPr id="7" name="TextovéPole 6">
            <a:extLst>
              <a:ext uri="{FF2B5EF4-FFF2-40B4-BE49-F238E27FC236}">
                <a16:creationId xmlns:a16="http://schemas.microsoft.com/office/drawing/2014/main" id="{065E44EF-78FD-440F-B0D2-549683A400A6}"/>
              </a:ext>
            </a:extLst>
          </p:cNvPr>
          <p:cNvSpPr txBox="1"/>
          <p:nvPr/>
        </p:nvSpPr>
        <p:spPr>
          <a:xfrm>
            <a:off x="6429110" y="4002627"/>
            <a:ext cx="2714890" cy="369332"/>
          </a:xfrm>
          <a:prstGeom prst="rect">
            <a:avLst/>
          </a:prstGeom>
          <a:noFill/>
        </p:spPr>
        <p:txBody>
          <a:bodyPr wrap="square" rtlCol="0">
            <a:spAutoFit/>
          </a:bodyPr>
          <a:lstStyle/>
          <a:p>
            <a:r>
              <a:rPr lang="cs-CZ" dirty="0"/>
              <a:t>Zvětšené selhávající srdce</a:t>
            </a:r>
          </a:p>
        </p:txBody>
      </p:sp>
    </p:spTree>
    <p:extLst>
      <p:ext uri="{BB962C8B-B14F-4D97-AF65-F5344CB8AC3E}">
        <p14:creationId xmlns:p14="http://schemas.microsoft.com/office/powerpoint/2010/main" val="2891949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7654532" cy="584775"/>
          </a:xfrm>
          <a:prstGeom prst="rect">
            <a:avLst/>
          </a:prstGeom>
          <a:noFill/>
        </p:spPr>
        <p:txBody>
          <a:bodyPr wrap="square" rtlCol="0">
            <a:spAutoFit/>
          </a:bodyPr>
          <a:lstStyle/>
          <a:p>
            <a:r>
              <a:rPr lang="cs-CZ" sz="3200" b="1" dirty="0"/>
              <a:t>Autoregulace krevního tlaku/průtoku</a:t>
            </a:r>
          </a:p>
        </p:txBody>
      </p:sp>
      <p:sp>
        <p:nvSpPr>
          <p:cNvPr id="5" name="TextovéPole 4"/>
          <p:cNvSpPr txBox="1"/>
          <p:nvPr/>
        </p:nvSpPr>
        <p:spPr>
          <a:xfrm>
            <a:off x="251520" y="1340768"/>
            <a:ext cx="8712968" cy="3970318"/>
          </a:xfrm>
          <a:prstGeom prst="rect">
            <a:avLst/>
          </a:prstGeom>
          <a:noFill/>
        </p:spPr>
        <p:txBody>
          <a:bodyPr wrap="square" rtlCol="0">
            <a:spAutoFit/>
          </a:bodyPr>
          <a:lstStyle/>
          <a:p>
            <a:r>
              <a:rPr lang="cs-CZ" sz="2400" dirty="0"/>
              <a:t>Krevní tlak a průtok krve je regulován také na úrovni jednotlivých orgánů. Průtok krve je řízen na základě potřeb samotného orgánu.</a:t>
            </a:r>
          </a:p>
          <a:p>
            <a:r>
              <a:rPr lang="cs-CZ" dirty="0"/>
              <a:t>Není zprostředkovaná nervy. Může tedy nastat situace, kdy autoregulace průtoku krve může jít proti nervovému řízení.</a:t>
            </a:r>
          </a:p>
          <a:p>
            <a:r>
              <a:rPr lang="cs-CZ" sz="2400" dirty="0"/>
              <a:t>Jedná se hlavně o autoregulaci:</a:t>
            </a:r>
          </a:p>
          <a:p>
            <a:pPr marL="342900" indent="-342900">
              <a:buFont typeface="Arial" panose="020B0604020202020204" pitchFamily="34" charset="0"/>
              <a:buChar char="•"/>
            </a:pPr>
            <a:r>
              <a:rPr lang="cs-CZ" sz="2400" dirty="0"/>
              <a:t>myogenní</a:t>
            </a:r>
          </a:p>
          <a:p>
            <a:pPr marL="342900" indent="-342900">
              <a:buFont typeface="Arial" panose="020B0604020202020204" pitchFamily="34" charset="0"/>
              <a:buChar char="•"/>
            </a:pPr>
            <a:r>
              <a:rPr lang="cs-CZ" sz="2400" dirty="0"/>
              <a:t>metabolickou</a:t>
            </a:r>
          </a:p>
          <a:p>
            <a:pPr marL="342900" indent="-342900">
              <a:buFont typeface="Arial" panose="020B0604020202020204" pitchFamily="34" charset="0"/>
              <a:buChar char="•"/>
            </a:pPr>
            <a:r>
              <a:rPr lang="cs-CZ" sz="2400" dirty="0"/>
              <a:t>prostřednictvím lokálních působků produkovaných endotelem </a:t>
            </a:r>
          </a:p>
          <a:p>
            <a:endParaRPr lang="cs-CZ" sz="2400" dirty="0"/>
          </a:p>
          <a:p>
            <a:r>
              <a:rPr lang="cs-CZ" sz="2400" dirty="0"/>
              <a:t>Cílovým parametrem však není krevní tlak v orgánu, ale jeho důsledek – průtok krve orgánem</a:t>
            </a:r>
          </a:p>
        </p:txBody>
      </p:sp>
      <p:sp>
        <p:nvSpPr>
          <p:cNvPr id="2" name="TextovéPole 1">
            <a:extLst>
              <a:ext uri="{FF2B5EF4-FFF2-40B4-BE49-F238E27FC236}">
                <a16:creationId xmlns:a16="http://schemas.microsoft.com/office/drawing/2014/main" id="{947BD3D4-04B3-4616-9A60-91D6556D5828}"/>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188640"/>
            <a:ext cx="7654532" cy="584775"/>
          </a:xfrm>
          <a:prstGeom prst="rect">
            <a:avLst/>
          </a:prstGeom>
          <a:noFill/>
        </p:spPr>
        <p:txBody>
          <a:bodyPr wrap="square" rtlCol="0">
            <a:spAutoFit/>
          </a:bodyPr>
          <a:lstStyle/>
          <a:p>
            <a:r>
              <a:rPr lang="cs-CZ" sz="3200" b="1" dirty="0"/>
              <a:t>Myogenní autoregulace</a:t>
            </a:r>
          </a:p>
        </p:txBody>
      </p:sp>
      <p:sp>
        <p:nvSpPr>
          <p:cNvPr id="5" name="TextovéPole 4"/>
          <p:cNvSpPr txBox="1"/>
          <p:nvPr/>
        </p:nvSpPr>
        <p:spPr>
          <a:xfrm>
            <a:off x="179512" y="764704"/>
            <a:ext cx="8712968" cy="2246769"/>
          </a:xfrm>
          <a:prstGeom prst="rect">
            <a:avLst/>
          </a:prstGeom>
          <a:noFill/>
        </p:spPr>
        <p:txBody>
          <a:bodyPr wrap="square" rtlCol="0">
            <a:spAutoFit/>
          </a:bodyPr>
          <a:lstStyle/>
          <a:p>
            <a:pPr marL="342900" indent="-342900">
              <a:buFont typeface="Arial" panose="020B0604020202020204" pitchFamily="34" charset="0"/>
              <a:buChar char="•"/>
            </a:pPr>
            <a:r>
              <a:rPr lang="cs-CZ" sz="2000" dirty="0"/>
              <a:t>Zvýšený krevní tlak → roztažení stěny arterií a arteriol → zvýšená propustnost buněčných membrán hladkého svalu pro Ca2+ → kontrakce hladkého svalu v arteriální stěně</a:t>
            </a:r>
          </a:p>
          <a:p>
            <a:pPr marL="342900" indent="-342900">
              <a:buFont typeface="Arial" panose="020B0604020202020204" pitchFamily="34" charset="0"/>
              <a:buChar char="•"/>
            </a:pPr>
            <a:r>
              <a:rPr lang="cs-CZ" sz="2000" dirty="0"/>
              <a:t>snížení tlaku (především kapilárního) za kontrahovanou cévou a zvýšení tlaku před kontrahovanou cévou</a:t>
            </a:r>
          </a:p>
          <a:p>
            <a:pPr marL="342900" indent="-342900">
              <a:buFont typeface="Arial" panose="020B0604020202020204" pitchFamily="34" charset="0"/>
              <a:buChar char="•"/>
            </a:pPr>
            <a:r>
              <a:rPr lang="cs-CZ" sz="2000" b="1" dirty="0"/>
              <a:t>stabilizuje průtok krve tkání při </a:t>
            </a:r>
            <a:br>
              <a:rPr lang="cs-CZ" sz="2000" b="1" dirty="0"/>
            </a:br>
            <a:r>
              <a:rPr lang="cs-CZ" sz="2000" b="1" dirty="0"/>
              <a:t>kolísavém TK – ledviny</a:t>
            </a:r>
          </a:p>
        </p:txBody>
      </p:sp>
      <p:grpSp>
        <p:nvGrpSpPr>
          <p:cNvPr id="9" name="Skupina 8"/>
          <p:cNvGrpSpPr>
            <a:grpSpLocks noChangeAspect="1"/>
          </p:cNvGrpSpPr>
          <p:nvPr/>
        </p:nvGrpSpPr>
        <p:grpSpPr>
          <a:xfrm>
            <a:off x="395536" y="4273409"/>
            <a:ext cx="3931113" cy="2554419"/>
            <a:chOff x="3254096" y="3593805"/>
            <a:chExt cx="5134328" cy="3336262"/>
          </a:xfrm>
        </p:grpSpPr>
        <p:cxnSp>
          <p:nvCxnSpPr>
            <p:cNvPr id="3" name="Přímá spojnice 2"/>
            <p:cNvCxnSpPr/>
            <p:nvPr/>
          </p:nvCxnSpPr>
          <p:spPr>
            <a:xfrm flipH="1">
              <a:off x="4283968" y="6309320"/>
              <a:ext cx="4104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4294601" y="3869052"/>
              <a:ext cx="0" cy="24423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Volný tvar 5"/>
            <p:cNvSpPr/>
            <p:nvPr/>
          </p:nvSpPr>
          <p:spPr>
            <a:xfrm>
              <a:off x="4423145" y="3593805"/>
              <a:ext cx="3625703" cy="2711302"/>
            </a:xfrm>
            <a:custGeom>
              <a:avLst/>
              <a:gdLst>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05786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4750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5703" h="2711302">
                  <a:moveTo>
                    <a:pt x="0" y="2711302"/>
                  </a:moveTo>
                  <a:cubicBezTo>
                    <a:pt x="86832" y="2580167"/>
                    <a:pt x="173665" y="2449033"/>
                    <a:pt x="287079" y="2264735"/>
                  </a:cubicBezTo>
                  <a:cubicBezTo>
                    <a:pt x="400493" y="2080437"/>
                    <a:pt x="583019" y="1775637"/>
                    <a:pt x="680484" y="1605516"/>
                  </a:cubicBezTo>
                  <a:cubicBezTo>
                    <a:pt x="777949" y="1435395"/>
                    <a:pt x="788582" y="1343246"/>
                    <a:pt x="871870" y="1244009"/>
                  </a:cubicBezTo>
                  <a:cubicBezTo>
                    <a:pt x="955158" y="1144772"/>
                    <a:pt x="1017182" y="1065028"/>
                    <a:pt x="1180214" y="1010093"/>
                  </a:cubicBezTo>
                  <a:cubicBezTo>
                    <a:pt x="1343247" y="955158"/>
                    <a:pt x="1605516" y="937437"/>
                    <a:pt x="1850065" y="914400"/>
                  </a:cubicBezTo>
                  <a:cubicBezTo>
                    <a:pt x="2094614" y="891363"/>
                    <a:pt x="2463209" y="900222"/>
                    <a:pt x="2647507" y="871869"/>
                  </a:cubicBezTo>
                  <a:cubicBezTo>
                    <a:pt x="2831805" y="843516"/>
                    <a:pt x="2854842" y="827568"/>
                    <a:pt x="2955851" y="744280"/>
                  </a:cubicBezTo>
                  <a:cubicBezTo>
                    <a:pt x="3056860" y="660992"/>
                    <a:pt x="3141921" y="496186"/>
                    <a:pt x="3253563" y="372139"/>
                  </a:cubicBezTo>
                  <a:cubicBezTo>
                    <a:pt x="3365205" y="248092"/>
                    <a:pt x="3500770" y="119616"/>
                    <a:pt x="362570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 name="TextovéPole 7"/>
            <p:cNvSpPr txBox="1"/>
            <p:nvPr/>
          </p:nvSpPr>
          <p:spPr>
            <a:xfrm>
              <a:off x="4027835" y="5589240"/>
              <a:ext cx="576064" cy="442177"/>
            </a:xfrm>
            <a:prstGeom prst="rect">
              <a:avLst/>
            </a:prstGeom>
            <a:noFill/>
          </p:spPr>
          <p:txBody>
            <a:bodyPr wrap="square" rtlCol="0">
              <a:spAutoFit/>
            </a:bodyPr>
            <a:lstStyle/>
            <a:p>
              <a:r>
                <a:rPr lang="cs-CZ" sz="1600" dirty="0"/>
                <a:t>1</a:t>
              </a:r>
            </a:p>
          </p:txBody>
        </p:sp>
        <p:sp>
          <p:nvSpPr>
            <p:cNvPr id="10" name="TextovéPole 9"/>
            <p:cNvSpPr txBox="1"/>
            <p:nvPr/>
          </p:nvSpPr>
          <p:spPr>
            <a:xfrm>
              <a:off x="4027835" y="5085184"/>
              <a:ext cx="576064" cy="442177"/>
            </a:xfrm>
            <a:prstGeom prst="rect">
              <a:avLst/>
            </a:prstGeom>
            <a:noFill/>
          </p:spPr>
          <p:txBody>
            <a:bodyPr wrap="square" rtlCol="0">
              <a:spAutoFit/>
            </a:bodyPr>
            <a:lstStyle/>
            <a:p>
              <a:r>
                <a:rPr lang="cs-CZ" sz="1600" dirty="0"/>
                <a:t>2</a:t>
              </a:r>
            </a:p>
          </p:txBody>
        </p:sp>
        <p:sp>
          <p:nvSpPr>
            <p:cNvPr id="11" name="TextovéPole 10"/>
            <p:cNvSpPr txBox="1"/>
            <p:nvPr/>
          </p:nvSpPr>
          <p:spPr>
            <a:xfrm>
              <a:off x="4027835" y="4581128"/>
              <a:ext cx="576064" cy="442177"/>
            </a:xfrm>
            <a:prstGeom prst="rect">
              <a:avLst/>
            </a:prstGeom>
            <a:noFill/>
          </p:spPr>
          <p:txBody>
            <a:bodyPr wrap="square" rtlCol="0">
              <a:spAutoFit/>
            </a:bodyPr>
            <a:lstStyle/>
            <a:p>
              <a:r>
                <a:rPr lang="cs-CZ" sz="1600" dirty="0"/>
                <a:t>3</a:t>
              </a:r>
            </a:p>
          </p:txBody>
        </p:sp>
        <p:sp>
          <p:nvSpPr>
            <p:cNvPr id="12" name="TextovéPole 11"/>
            <p:cNvSpPr txBox="1"/>
            <p:nvPr/>
          </p:nvSpPr>
          <p:spPr>
            <a:xfrm>
              <a:off x="4027835" y="4077072"/>
              <a:ext cx="576064" cy="442177"/>
            </a:xfrm>
            <a:prstGeom prst="rect">
              <a:avLst/>
            </a:prstGeom>
            <a:noFill/>
          </p:spPr>
          <p:txBody>
            <a:bodyPr wrap="square" rtlCol="0">
              <a:spAutoFit/>
            </a:bodyPr>
            <a:lstStyle/>
            <a:p>
              <a:r>
                <a:rPr lang="cs-CZ" sz="1600" dirty="0"/>
                <a:t>4</a:t>
              </a:r>
            </a:p>
          </p:txBody>
        </p:sp>
        <p:sp>
          <p:nvSpPr>
            <p:cNvPr id="13" name="TextovéPole 12"/>
            <p:cNvSpPr txBox="1"/>
            <p:nvPr/>
          </p:nvSpPr>
          <p:spPr>
            <a:xfrm>
              <a:off x="5266095" y="6262575"/>
              <a:ext cx="669360" cy="401564"/>
            </a:xfrm>
            <a:prstGeom prst="rect">
              <a:avLst/>
            </a:prstGeom>
            <a:noFill/>
          </p:spPr>
          <p:txBody>
            <a:bodyPr wrap="square" rtlCol="0">
              <a:spAutoFit/>
            </a:bodyPr>
            <a:lstStyle/>
            <a:p>
              <a:r>
                <a:rPr lang="cs-CZ" sz="1400" dirty="0"/>
                <a:t>80</a:t>
              </a:r>
            </a:p>
          </p:txBody>
        </p:sp>
        <p:sp>
          <p:nvSpPr>
            <p:cNvPr id="14" name="TextovéPole 13"/>
            <p:cNvSpPr txBox="1"/>
            <p:nvPr/>
          </p:nvSpPr>
          <p:spPr>
            <a:xfrm>
              <a:off x="5842160" y="6255481"/>
              <a:ext cx="669360" cy="401564"/>
            </a:xfrm>
            <a:prstGeom prst="rect">
              <a:avLst/>
            </a:prstGeom>
            <a:noFill/>
          </p:spPr>
          <p:txBody>
            <a:bodyPr wrap="square" rtlCol="0">
              <a:spAutoFit/>
            </a:bodyPr>
            <a:lstStyle/>
            <a:p>
              <a:r>
                <a:rPr lang="cs-CZ" sz="1400" dirty="0"/>
                <a:t>120</a:t>
              </a:r>
            </a:p>
          </p:txBody>
        </p:sp>
        <p:sp>
          <p:nvSpPr>
            <p:cNvPr id="15" name="TextovéPole 14"/>
            <p:cNvSpPr txBox="1"/>
            <p:nvPr/>
          </p:nvSpPr>
          <p:spPr>
            <a:xfrm>
              <a:off x="6480539" y="6259018"/>
              <a:ext cx="669360" cy="401564"/>
            </a:xfrm>
            <a:prstGeom prst="rect">
              <a:avLst/>
            </a:prstGeom>
            <a:noFill/>
          </p:spPr>
          <p:txBody>
            <a:bodyPr wrap="square" rtlCol="0">
              <a:spAutoFit/>
            </a:bodyPr>
            <a:lstStyle/>
            <a:p>
              <a:r>
                <a:rPr lang="cs-CZ" sz="1400" dirty="0"/>
                <a:t>160</a:t>
              </a:r>
            </a:p>
          </p:txBody>
        </p:sp>
        <p:sp>
          <p:nvSpPr>
            <p:cNvPr id="16" name="TextovéPole 15"/>
            <p:cNvSpPr txBox="1"/>
            <p:nvPr/>
          </p:nvSpPr>
          <p:spPr>
            <a:xfrm>
              <a:off x="7090926" y="6266788"/>
              <a:ext cx="669360" cy="401564"/>
            </a:xfrm>
            <a:prstGeom prst="rect">
              <a:avLst/>
            </a:prstGeom>
            <a:noFill/>
          </p:spPr>
          <p:txBody>
            <a:bodyPr wrap="square" rtlCol="0">
              <a:spAutoFit/>
            </a:bodyPr>
            <a:lstStyle/>
            <a:p>
              <a:r>
                <a:rPr lang="cs-CZ" sz="1400" dirty="0"/>
                <a:t>200</a:t>
              </a:r>
            </a:p>
          </p:txBody>
        </p:sp>
        <p:sp>
          <p:nvSpPr>
            <p:cNvPr id="17" name="TextovéPole 16"/>
            <p:cNvSpPr txBox="1"/>
            <p:nvPr/>
          </p:nvSpPr>
          <p:spPr>
            <a:xfrm>
              <a:off x="3254096" y="3688775"/>
              <a:ext cx="803958" cy="2438731"/>
            </a:xfrm>
            <a:prstGeom prst="rect">
              <a:avLst/>
            </a:prstGeom>
            <a:noFill/>
          </p:spPr>
          <p:txBody>
            <a:bodyPr vert="vert270" wrap="square" rtlCol="0">
              <a:spAutoFit/>
            </a:bodyPr>
            <a:lstStyle/>
            <a:p>
              <a:r>
                <a:rPr lang="cs-CZ" sz="1400" dirty="0"/>
                <a:t>průtok krve ledvinami</a:t>
              </a:r>
            </a:p>
            <a:p>
              <a:r>
                <a:rPr lang="cs-CZ" sz="1400" dirty="0"/>
                <a:t> (ml/min/g tkáně)</a:t>
              </a:r>
            </a:p>
          </p:txBody>
        </p:sp>
        <p:sp>
          <p:nvSpPr>
            <p:cNvPr id="18" name="TextovéPole 17"/>
            <p:cNvSpPr txBox="1"/>
            <p:nvPr/>
          </p:nvSpPr>
          <p:spPr>
            <a:xfrm rot="5400000">
              <a:off x="6382995" y="5100553"/>
              <a:ext cx="522574" cy="3136454"/>
            </a:xfrm>
            <a:prstGeom prst="rect">
              <a:avLst/>
            </a:prstGeom>
            <a:noFill/>
          </p:spPr>
          <p:txBody>
            <a:bodyPr vert="vert270" wrap="square" rtlCol="0">
              <a:spAutoFit/>
            </a:bodyPr>
            <a:lstStyle/>
            <a:p>
              <a:r>
                <a:rPr lang="cs-CZ" sz="1400" dirty="0"/>
                <a:t>střední arteriální tlak (mmHg)</a:t>
              </a:r>
            </a:p>
          </p:txBody>
        </p:sp>
      </p:grpSp>
      <p:sp>
        <p:nvSpPr>
          <p:cNvPr id="19" name="Obdélník 18"/>
          <p:cNvSpPr/>
          <p:nvPr/>
        </p:nvSpPr>
        <p:spPr>
          <a:xfrm>
            <a:off x="164026" y="2897649"/>
            <a:ext cx="4984038" cy="1323439"/>
          </a:xfrm>
          <a:prstGeom prst="rect">
            <a:avLst/>
          </a:prstGeom>
        </p:spPr>
        <p:txBody>
          <a:bodyPr wrap="square">
            <a:spAutoFit/>
          </a:bodyPr>
          <a:lstStyle/>
          <a:p>
            <a:pPr marL="342900" indent="-342900">
              <a:buFont typeface="Arial" panose="020B0604020202020204" pitchFamily="34" charset="0"/>
              <a:buChar char="•"/>
            </a:pPr>
            <a:r>
              <a:rPr lang="cs-CZ" sz="2000" b="1" dirty="0"/>
              <a:t>ochrana tkáně před poškozením v důsledku vysokého TK </a:t>
            </a:r>
            <a:r>
              <a:rPr lang="cs-CZ" sz="2000" dirty="0"/>
              <a:t>(ochrana před otoky, popraskání cév) –</a:t>
            </a:r>
            <a:r>
              <a:rPr lang="cs-CZ" sz="2000" b="1" dirty="0"/>
              <a:t> mozek</a:t>
            </a:r>
          </a:p>
          <a:p>
            <a:pPr marL="342900" indent="-342900">
              <a:buFont typeface="Arial" panose="020B0604020202020204" pitchFamily="34" charset="0"/>
              <a:buChar char="•"/>
            </a:pPr>
            <a:r>
              <a:rPr lang="cs-CZ" sz="2000" dirty="0"/>
              <a:t>významně vyvinuta v ledvinách a mozku</a:t>
            </a:r>
          </a:p>
        </p:txBody>
      </p:sp>
      <p:pic>
        <p:nvPicPr>
          <p:cNvPr id="20" name="Picture 2" descr="C:\Users\user\Desktop\výuka\učení fyziologie\Boron - Medical Physiology\Pages\Images\IV. The Cardiovascular System\Chap 18_Arteries and Veins\S23283-018-f005.jpg"/>
          <p:cNvPicPr>
            <a:picLocks noChangeAspect="1" noChangeArrowheads="1"/>
          </p:cNvPicPr>
          <p:nvPr/>
        </p:nvPicPr>
        <p:blipFill rotWithShape="1">
          <a:blip r:embed="rId2">
            <a:extLst>
              <a:ext uri="{28A0092B-C50C-407E-A947-70E740481C1C}">
                <a14:useLocalDpi xmlns:a14="http://schemas.microsoft.com/office/drawing/2010/main" val="0"/>
              </a:ext>
            </a:extLst>
          </a:blip>
          <a:srcRect l="16798" r="16798" b="4290"/>
          <a:stretch/>
        </p:blipFill>
        <p:spPr bwMode="auto">
          <a:xfrm>
            <a:off x="4860032" y="2628187"/>
            <a:ext cx="4039761" cy="401893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1290D76-A3C4-470B-B62F-D01146105154}"/>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
        <p:nvSpPr>
          <p:cNvPr id="21" name="TextovéPole 20">
            <a:extLst>
              <a:ext uri="{FF2B5EF4-FFF2-40B4-BE49-F238E27FC236}">
                <a16:creationId xmlns:a16="http://schemas.microsoft.com/office/drawing/2014/main" id="{3ACAFBAF-9834-44EA-B748-FF963896ACCC}"/>
              </a:ext>
            </a:extLst>
          </p:cNvPr>
          <p:cNvSpPr txBox="1"/>
          <p:nvPr/>
        </p:nvSpPr>
        <p:spPr>
          <a:xfrm rot="5400000">
            <a:off x="2607953" y="3972123"/>
            <a:ext cx="615553" cy="1456967"/>
          </a:xfrm>
          <a:prstGeom prst="rect">
            <a:avLst/>
          </a:prstGeom>
          <a:noFill/>
        </p:spPr>
        <p:txBody>
          <a:bodyPr vert="vert270" wrap="square" rtlCol="0">
            <a:spAutoFit/>
          </a:bodyPr>
          <a:lstStyle/>
          <a:p>
            <a:r>
              <a:rPr lang="cs-CZ" sz="1400" dirty="0"/>
              <a:t>Stabilní průtok při proměnném TK</a:t>
            </a:r>
          </a:p>
        </p:txBody>
      </p:sp>
    </p:spTree>
    <p:extLst>
      <p:ext uri="{BB962C8B-B14F-4D97-AF65-F5344CB8AC3E}">
        <p14:creationId xmlns:p14="http://schemas.microsoft.com/office/powerpoint/2010/main" val="3527812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8302604" cy="584775"/>
          </a:xfrm>
          <a:prstGeom prst="rect">
            <a:avLst/>
          </a:prstGeom>
          <a:noFill/>
        </p:spPr>
        <p:txBody>
          <a:bodyPr wrap="square" rtlCol="0">
            <a:spAutoFit/>
          </a:bodyPr>
          <a:lstStyle/>
          <a:p>
            <a:r>
              <a:rPr lang="cs-CZ" sz="3200" b="1" dirty="0"/>
              <a:t>metabolická regulace krevního tlaku/průtoku</a:t>
            </a:r>
          </a:p>
        </p:txBody>
      </p:sp>
      <p:sp>
        <p:nvSpPr>
          <p:cNvPr id="5" name="TextovéPole 4"/>
          <p:cNvSpPr txBox="1"/>
          <p:nvPr/>
        </p:nvSpPr>
        <p:spPr>
          <a:xfrm>
            <a:off x="251520" y="1148551"/>
            <a:ext cx="8712968" cy="4893647"/>
          </a:xfrm>
          <a:prstGeom prst="rect">
            <a:avLst/>
          </a:prstGeom>
          <a:noFill/>
        </p:spPr>
        <p:txBody>
          <a:bodyPr wrap="square" rtlCol="0">
            <a:spAutoFit/>
          </a:bodyPr>
          <a:lstStyle/>
          <a:p>
            <a:pPr marL="342900" indent="-342900">
              <a:buFont typeface="Arial" panose="020B0604020202020204" pitchFamily="34" charset="0"/>
              <a:buChar char="•"/>
            </a:pPr>
            <a:r>
              <a:rPr lang="cs-CZ" sz="2400" dirty="0"/>
              <a:t>vazodilatace způsobená zvýšenou koncentrací metabolitů</a:t>
            </a:r>
          </a:p>
          <a:p>
            <a:pPr marL="800100" lvl="1" indent="-342900">
              <a:buFont typeface="Arial" panose="020B0604020202020204" pitchFamily="34" charset="0"/>
              <a:buChar char="•"/>
            </a:pPr>
            <a:r>
              <a:rPr lang="cs-CZ" sz="2400" dirty="0"/>
              <a:t>zvýšené pCO2, H+ (snížené pH), ADP, AMP, </a:t>
            </a:r>
            <a:r>
              <a:rPr lang="cs-CZ" sz="2400" dirty="0" err="1"/>
              <a:t>adenozin</a:t>
            </a:r>
            <a:r>
              <a:rPr lang="cs-CZ" sz="2400" dirty="0"/>
              <a:t>, K+, laktát, teplo, snížené pO2</a:t>
            </a:r>
          </a:p>
          <a:p>
            <a:pPr marL="342900" indent="-342900">
              <a:buFont typeface="Arial" panose="020B0604020202020204" pitchFamily="34" charset="0"/>
              <a:buChar char="•"/>
            </a:pPr>
            <a:r>
              <a:rPr lang="cs-CZ" sz="2400" dirty="0"/>
              <a:t>Cíl - zvýšení průtoku krve pracujícím orgánem </a:t>
            </a:r>
          </a:p>
          <a:p>
            <a:pPr marL="342900" indent="-342900">
              <a:buFont typeface="Arial" panose="020B0604020202020204" pitchFamily="34" charset="0"/>
              <a:buChar char="•"/>
            </a:pPr>
            <a:r>
              <a:rPr lang="cs-CZ" sz="2400" dirty="0"/>
              <a:t>Přítomná ve všech orgánech, ale dominantní mechanismus regulace průtoku krve v mozku, srdci, svalu (dominantní mechanismus zvýšení průtoku krve pracujícím svalem)</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000" dirty="0"/>
              <a:t>Pokud je tkáň více aktivní, produkuje víc metabolitů. Metabolickou autoregulací si roztáhne cévy, do kterých se krev prostě nalije. Pracující tkáň si tak individuálně řekne o více krve.</a:t>
            </a:r>
          </a:p>
          <a:p>
            <a:pPr marL="342900" indent="-342900">
              <a:buFont typeface="Arial" panose="020B0604020202020204" pitchFamily="34" charset="0"/>
              <a:buChar char="•"/>
            </a:pPr>
            <a:r>
              <a:rPr lang="cs-CZ" sz="2000" dirty="0"/>
              <a:t>Podobně pokud je tkáň ischemická. Jen pokud třeba není dost krve, mozek řekne, máš smůlu, a tkáni krev nedopřeje (nedovolí roztáhnout cévy vedoucí do tkáně). Tady jdou regulace proti sobě.</a:t>
            </a:r>
          </a:p>
        </p:txBody>
      </p:sp>
      <p:sp>
        <p:nvSpPr>
          <p:cNvPr id="2" name="TextovéPole 1">
            <a:extLst>
              <a:ext uri="{FF2B5EF4-FFF2-40B4-BE49-F238E27FC236}">
                <a16:creationId xmlns:a16="http://schemas.microsoft.com/office/drawing/2014/main" id="{46806055-3426-484A-B876-484782E35E95}"/>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527812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16632"/>
            <a:ext cx="9289032" cy="541174"/>
          </a:xfrm>
          <a:prstGeom prst="rect">
            <a:avLst/>
          </a:prstGeom>
          <a:noFill/>
        </p:spPr>
        <p:txBody>
          <a:bodyPr wrap="square" rtlCol="0">
            <a:spAutoFit/>
          </a:bodyPr>
          <a:lstStyle/>
          <a:p>
            <a:pPr>
              <a:lnSpc>
                <a:spcPts val="3500"/>
              </a:lnSpc>
            </a:pPr>
            <a:r>
              <a:rPr lang="cs-CZ" sz="3200" b="1" dirty="0"/>
              <a:t>Lokální </a:t>
            </a:r>
            <a:r>
              <a:rPr lang="cs-CZ" sz="3200" b="1" dirty="0" err="1"/>
              <a:t>vazoaktivní</a:t>
            </a:r>
            <a:r>
              <a:rPr lang="cs-CZ" sz="3200" b="1" dirty="0"/>
              <a:t> </a:t>
            </a:r>
            <a:r>
              <a:rPr lang="cs-CZ" sz="3200" b="1" dirty="0" err="1"/>
              <a:t>působky</a:t>
            </a:r>
            <a:r>
              <a:rPr lang="cs-CZ" sz="3200" b="1" dirty="0"/>
              <a:t> </a:t>
            </a:r>
          </a:p>
        </p:txBody>
      </p:sp>
      <p:sp>
        <p:nvSpPr>
          <p:cNvPr id="5" name="TextovéPole 4"/>
          <p:cNvSpPr txBox="1"/>
          <p:nvPr/>
        </p:nvSpPr>
        <p:spPr>
          <a:xfrm>
            <a:off x="215516" y="836712"/>
            <a:ext cx="8928484" cy="6001643"/>
          </a:xfrm>
          <a:prstGeom prst="rect">
            <a:avLst/>
          </a:prstGeom>
          <a:noFill/>
        </p:spPr>
        <p:txBody>
          <a:bodyPr wrap="square" rtlCol="0">
            <a:spAutoFit/>
          </a:bodyPr>
          <a:lstStyle/>
          <a:p>
            <a:pPr marL="342900" indent="-342900">
              <a:buFont typeface="Arial" panose="020B0604020202020204" pitchFamily="34" charset="0"/>
              <a:buChar char="•"/>
            </a:pPr>
            <a:r>
              <a:rPr lang="cs-CZ" sz="2400" dirty="0"/>
              <a:t>slouží specifickým nárokům tkáně na zásobení krví</a:t>
            </a:r>
          </a:p>
          <a:p>
            <a:pPr marL="342900" indent="-342900">
              <a:buFont typeface="Arial" panose="020B0604020202020204" pitchFamily="34" charset="0"/>
              <a:buChar char="•"/>
            </a:pPr>
            <a:r>
              <a:rPr lang="cs-CZ" sz="2400" dirty="0"/>
              <a:t>obvykle produkované </a:t>
            </a:r>
            <a:r>
              <a:rPr lang="cs-CZ" sz="2400" b="1" dirty="0"/>
              <a:t>ENDOTELEM </a:t>
            </a:r>
            <a:r>
              <a:rPr lang="cs-CZ" sz="2400" dirty="0"/>
              <a:t>– cévní výstelkou</a:t>
            </a:r>
          </a:p>
          <a:p>
            <a:pPr marL="342900" indent="-342900">
              <a:buFont typeface="Arial" panose="020B0604020202020204" pitchFamily="34" charset="0"/>
              <a:buChar char="•"/>
            </a:pPr>
            <a:r>
              <a:rPr lang="cs-CZ" sz="2400" b="1" dirty="0">
                <a:solidFill>
                  <a:srgbClr val="FF0000"/>
                </a:solidFill>
              </a:rPr>
              <a:t>Endotel</a:t>
            </a:r>
            <a:r>
              <a:rPr lang="cs-CZ" sz="2400" dirty="0"/>
              <a:t> je obrovský hormonálně aktivní orgán – má v „rukou“ finální přísun krve do tkání</a:t>
            </a:r>
          </a:p>
          <a:p>
            <a:pPr marL="800100" lvl="1" indent="-342900">
              <a:buFont typeface="Arial" panose="020B0604020202020204" pitchFamily="34" charset="0"/>
              <a:buChar char="•"/>
            </a:pPr>
            <a:r>
              <a:rPr lang="cs-CZ" sz="2400" dirty="0"/>
              <a:t>Je nesmáčivý (brání srážení krve), ovlivňuje svými </a:t>
            </a:r>
            <a:r>
              <a:rPr lang="cs-CZ" sz="2400" dirty="0" err="1"/>
              <a:t>působky</a:t>
            </a:r>
            <a:r>
              <a:rPr lang="cs-CZ" sz="2400" dirty="0"/>
              <a:t> hladký sval cévní stěny (kontrakce, relaxace), má hodně enzymů (ACE, rozklad hormonů (noradrenalin), lipoproteinů)</a:t>
            </a:r>
          </a:p>
          <a:p>
            <a:pPr marL="800100" lvl="1" indent="-342900">
              <a:buFont typeface="Arial" panose="020B0604020202020204" pitchFamily="34" charset="0"/>
              <a:buChar char="•"/>
            </a:pPr>
            <a:r>
              <a:rPr lang="cs-CZ" sz="2400" dirty="0"/>
              <a:t>Poškození endotelu vysokým krevním tlakem, infekcí nebo aterosklerotickým procesem vede k poruše relaxace cév a je jednou z příčin hypertenze </a:t>
            </a:r>
          </a:p>
          <a:p>
            <a:pPr marL="800100" lvl="1"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Většina </a:t>
            </a:r>
            <a:r>
              <a:rPr lang="cs-CZ" sz="2400" dirty="0" err="1"/>
              <a:t>vazoaktivních</a:t>
            </a:r>
            <a:r>
              <a:rPr lang="cs-CZ" sz="2400" dirty="0"/>
              <a:t> látek působí prostřednictvím podpory nebo inhibice </a:t>
            </a:r>
            <a:r>
              <a:rPr lang="cs-CZ" sz="2400" b="1" dirty="0"/>
              <a:t>tvorby NO, </a:t>
            </a:r>
            <a:r>
              <a:rPr lang="cs-CZ" sz="2400" dirty="0"/>
              <a:t>který má relaxační vliv na buňky hladkého svalu ve stěně cév </a:t>
            </a:r>
            <a:br>
              <a:rPr lang="cs-CZ" sz="2400" dirty="0"/>
            </a:br>
            <a:r>
              <a:rPr lang="cs-CZ" sz="2400" dirty="0"/>
              <a:t>(tvorba NO je principem </a:t>
            </a:r>
            <a:r>
              <a:rPr lang="cs-CZ" sz="2400" dirty="0" err="1"/>
              <a:t>vazodilatačních</a:t>
            </a:r>
            <a:r>
              <a:rPr lang="cs-CZ" sz="2400" dirty="0"/>
              <a:t> léků, třeba roztažení koronárních tepen u kardiaků – nitroglycerin atd)</a:t>
            </a:r>
          </a:p>
        </p:txBody>
      </p:sp>
      <p:sp>
        <p:nvSpPr>
          <p:cNvPr id="2" name="Obdélník 1">
            <a:extLst>
              <a:ext uri="{FF2B5EF4-FFF2-40B4-BE49-F238E27FC236}">
                <a16:creationId xmlns:a16="http://schemas.microsoft.com/office/drawing/2014/main" id="{043B7433-964F-4023-91D6-1C5519EBA8A4}"/>
              </a:ext>
            </a:extLst>
          </p:cNvPr>
          <p:cNvSpPr/>
          <p:nvPr/>
        </p:nvSpPr>
        <p:spPr>
          <a:xfrm>
            <a:off x="215516" y="1628800"/>
            <a:ext cx="8928484" cy="29523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E51A431F-9C3D-44EB-84AC-A6849BA46FE9}"/>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2478614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16632"/>
            <a:ext cx="9289032" cy="541174"/>
          </a:xfrm>
          <a:prstGeom prst="rect">
            <a:avLst/>
          </a:prstGeom>
          <a:noFill/>
        </p:spPr>
        <p:txBody>
          <a:bodyPr wrap="square" rtlCol="0">
            <a:spAutoFit/>
          </a:bodyPr>
          <a:lstStyle/>
          <a:p>
            <a:pPr>
              <a:lnSpc>
                <a:spcPts val="3500"/>
              </a:lnSpc>
            </a:pPr>
            <a:r>
              <a:rPr lang="cs-CZ" sz="3200" b="1" dirty="0"/>
              <a:t>Lokální </a:t>
            </a:r>
            <a:r>
              <a:rPr lang="cs-CZ" sz="3200" b="1" dirty="0" err="1"/>
              <a:t>vazoaktivní</a:t>
            </a:r>
            <a:r>
              <a:rPr lang="cs-CZ" sz="3200" b="1" dirty="0"/>
              <a:t> </a:t>
            </a:r>
            <a:r>
              <a:rPr lang="cs-CZ" sz="3200" b="1" dirty="0" err="1"/>
              <a:t>působky</a:t>
            </a:r>
            <a:r>
              <a:rPr lang="cs-CZ" sz="3200" b="1" dirty="0"/>
              <a:t> </a:t>
            </a:r>
          </a:p>
        </p:txBody>
      </p:sp>
      <p:sp>
        <p:nvSpPr>
          <p:cNvPr id="5" name="TextovéPole 4"/>
          <p:cNvSpPr txBox="1"/>
          <p:nvPr/>
        </p:nvSpPr>
        <p:spPr>
          <a:xfrm>
            <a:off x="215516" y="776893"/>
            <a:ext cx="8928484" cy="4524315"/>
          </a:xfrm>
          <a:prstGeom prst="rect">
            <a:avLst/>
          </a:prstGeom>
          <a:noFill/>
        </p:spPr>
        <p:txBody>
          <a:bodyPr wrap="square" rtlCol="0">
            <a:spAutoFit/>
          </a:bodyPr>
          <a:lstStyle/>
          <a:p>
            <a:pPr marL="342900" indent="-342900">
              <a:buFont typeface="Arial" panose="020B0604020202020204" pitchFamily="34" charset="0"/>
              <a:buChar char="•"/>
            </a:pPr>
            <a:r>
              <a:rPr lang="cs-CZ" sz="2400" b="1" dirty="0"/>
              <a:t>prostaglandiny</a:t>
            </a:r>
            <a:r>
              <a:rPr lang="cs-CZ" sz="2400" dirty="0"/>
              <a:t> (</a:t>
            </a:r>
            <a:r>
              <a:rPr lang="cs-CZ" sz="2400" dirty="0" err="1"/>
              <a:t>tromboxan</a:t>
            </a:r>
            <a:r>
              <a:rPr lang="cs-CZ" sz="2400" dirty="0"/>
              <a:t> – konstrikce, </a:t>
            </a:r>
            <a:r>
              <a:rPr lang="cs-CZ" sz="2400" dirty="0" err="1"/>
              <a:t>prostacyklin</a:t>
            </a:r>
            <a:r>
              <a:rPr lang="cs-CZ" sz="2400" dirty="0"/>
              <a:t> – dilatace), </a:t>
            </a:r>
            <a:r>
              <a:rPr lang="cs-CZ" sz="2400" b="1" dirty="0" err="1"/>
              <a:t>endoteliny</a:t>
            </a:r>
            <a:r>
              <a:rPr lang="cs-CZ" sz="2400" dirty="0"/>
              <a:t> (</a:t>
            </a:r>
            <a:r>
              <a:rPr lang="cs-CZ" sz="2400" dirty="0" err="1"/>
              <a:t>endotelin</a:t>
            </a:r>
            <a:r>
              <a:rPr lang="cs-CZ" sz="2400" dirty="0"/>
              <a:t> 1 – konstrikce)</a:t>
            </a:r>
          </a:p>
          <a:p>
            <a:pPr marL="342900" indent="-342900">
              <a:buFont typeface="Arial" panose="020B0604020202020204" pitchFamily="34" charset="0"/>
              <a:buChar char="•"/>
            </a:pPr>
            <a:r>
              <a:rPr lang="cs-CZ" sz="2400" b="1" dirty="0"/>
              <a:t>VIP</a:t>
            </a:r>
            <a:r>
              <a:rPr lang="cs-CZ" sz="2400" dirty="0"/>
              <a:t> – </a:t>
            </a:r>
            <a:r>
              <a:rPr lang="cs-CZ" sz="2400" dirty="0" err="1"/>
              <a:t>vazoaktivní</a:t>
            </a:r>
            <a:r>
              <a:rPr lang="cs-CZ" sz="2400" dirty="0"/>
              <a:t> intestinální peptid, vazodilatace nejen v GIT</a:t>
            </a:r>
          </a:p>
          <a:p>
            <a:pPr marL="342900" indent="-342900">
              <a:buFont typeface="Arial" panose="020B0604020202020204" pitchFamily="34" charset="0"/>
              <a:buChar char="•"/>
            </a:pPr>
            <a:r>
              <a:rPr lang="cs-CZ" sz="2400" dirty="0"/>
              <a:t>kininy (bradykinin – dilatace)</a:t>
            </a:r>
          </a:p>
          <a:p>
            <a:pPr marL="342900" indent="-342900">
              <a:buFont typeface="Arial" panose="020B0604020202020204" pitchFamily="34" charset="0"/>
              <a:buChar char="•"/>
            </a:pPr>
            <a:r>
              <a:rPr lang="cs-CZ" sz="2400" b="1" dirty="0"/>
              <a:t>histamin</a:t>
            </a:r>
            <a:r>
              <a:rPr lang="cs-CZ" sz="2400" dirty="0"/>
              <a:t> (dilatace) – alergie, produkce žírnými </a:t>
            </a:r>
            <a:r>
              <a:rPr lang="cs-CZ" sz="2400" dirty="0" err="1"/>
              <a:t>bunkami</a:t>
            </a:r>
            <a:r>
              <a:rPr lang="cs-CZ" sz="2400" dirty="0"/>
              <a:t>, </a:t>
            </a:r>
            <a:r>
              <a:rPr lang="cs-CZ" sz="2400" dirty="0" err="1"/>
              <a:t>bazofily</a:t>
            </a:r>
            <a:endParaRPr lang="cs-CZ" sz="2400" dirty="0"/>
          </a:p>
          <a:p>
            <a:pPr marL="342900" indent="-342900">
              <a:buFont typeface="Arial" panose="020B0604020202020204" pitchFamily="34" charset="0"/>
              <a:buChar char="•"/>
            </a:pPr>
            <a:r>
              <a:rPr lang="cs-CZ" sz="2400" b="1" dirty="0"/>
              <a:t>serotonin</a:t>
            </a:r>
            <a:r>
              <a:rPr lang="cs-CZ" sz="2400" dirty="0"/>
              <a:t> (konstrikce) – při krvácení, v trombocytech</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cílem je například zastavení krvácení při poškození cévy (serotonin), agregaci krevních destiček (</a:t>
            </a:r>
            <a:r>
              <a:rPr lang="cs-CZ" sz="2400" dirty="0" err="1"/>
              <a:t>tromboxan</a:t>
            </a:r>
            <a:r>
              <a:rPr lang="cs-CZ" sz="2400" dirty="0"/>
              <a:t>), obnovení průtoku a zabránění agregaci destiček (</a:t>
            </a:r>
            <a:r>
              <a:rPr lang="cs-CZ" sz="2400" dirty="0" err="1"/>
              <a:t>prostacyklin</a:t>
            </a:r>
            <a:r>
              <a:rPr lang="cs-CZ" sz="2400" dirty="0"/>
              <a:t>) nebo třeba umožnění snadnější přístup buněk imunitního systému a větší prostupnost cév při alergické reakci (histamin)</a:t>
            </a:r>
          </a:p>
        </p:txBody>
      </p:sp>
      <p:sp>
        <p:nvSpPr>
          <p:cNvPr id="6" name="TextovéPole 5">
            <a:extLst>
              <a:ext uri="{FF2B5EF4-FFF2-40B4-BE49-F238E27FC236}">
                <a16:creationId xmlns:a16="http://schemas.microsoft.com/office/drawing/2014/main" id="{1D1EBF72-B683-4C07-A924-8898F1918928}"/>
              </a:ext>
            </a:extLst>
          </p:cNvPr>
          <p:cNvSpPr txBox="1"/>
          <p:nvPr/>
        </p:nvSpPr>
        <p:spPr>
          <a:xfrm>
            <a:off x="6732240" y="111904"/>
            <a:ext cx="2016224" cy="646331"/>
          </a:xfrm>
          <a:prstGeom prst="rect">
            <a:avLst/>
          </a:prstGeom>
          <a:noFill/>
        </p:spPr>
        <p:txBody>
          <a:bodyPr wrap="square" rtlCol="0">
            <a:spAutoFit/>
          </a:bodyPr>
          <a:lstStyle/>
          <a:p>
            <a:r>
              <a:rPr lang="cs-CZ" dirty="0">
                <a:solidFill>
                  <a:srgbClr val="FF0000"/>
                </a:solidFill>
              </a:rPr>
              <a:t>Umět histamin, serotonin</a:t>
            </a:r>
          </a:p>
        </p:txBody>
      </p:sp>
    </p:spTree>
    <p:extLst>
      <p:ext uri="{BB962C8B-B14F-4D97-AF65-F5344CB8AC3E}">
        <p14:creationId xmlns:p14="http://schemas.microsoft.com/office/powerpoint/2010/main" val="1678541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a:t>
            </a:r>
          </a:p>
        </p:txBody>
      </p:sp>
      <p:sp>
        <p:nvSpPr>
          <p:cNvPr id="5" name="TextovéPole 4"/>
          <p:cNvSpPr txBox="1"/>
          <p:nvPr/>
        </p:nvSpPr>
        <p:spPr>
          <a:xfrm>
            <a:off x="251520" y="1148551"/>
            <a:ext cx="8712968" cy="3046988"/>
          </a:xfrm>
          <a:prstGeom prst="rect">
            <a:avLst/>
          </a:prstGeom>
          <a:noFill/>
        </p:spPr>
        <p:txBody>
          <a:bodyPr wrap="square" rtlCol="0">
            <a:spAutoFit/>
          </a:bodyPr>
          <a:lstStyle/>
          <a:p>
            <a:pPr marL="342900" indent="-342900">
              <a:buFont typeface="Arial" panose="020B0604020202020204" pitchFamily="34" charset="0"/>
              <a:buChar char="•"/>
            </a:pPr>
            <a:r>
              <a:rPr lang="cs-CZ" sz="2400" dirty="0"/>
              <a:t>mozek</a:t>
            </a:r>
          </a:p>
          <a:p>
            <a:pPr marL="342900" indent="-342900">
              <a:buFont typeface="Arial" panose="020B0604020202020204" pitchFamily="34" charset="0"/>
              <a:buChar char="•"/>
            </a:pPr>
            <a:r>
              <a:rPr lang="cs-CZ" sz="2400" dirty="0"/>
              <a:t>srdce</a:t>
            </a:r>
          </a:p>
          <a:p>
            <a:pPr marL="342900" indent="-342900">
              <a:buFont typeface="Arial" panose="020B0604020202020204" pitchFamily="34" charset="0"/>
              <a:buChar char="•"/>
            </a:pPr>
            <a:r>
              <a:rPr lang="cs-CZ" sz="2400" dirty="0"/>
              <a:t>splanchnik</a:t>
            </a:r>
          </a:p>
          <a:p>
            <a:pPr marL="342900" indent="-342900">
              <a:buFont typeface="Arial" panose="020B0604020202020204" pitchFamily="34" charset="0"/>
              <a:buChar char="•"/>
            </a:pPr>
            <a:r>
              <a:rPr lang="cs-CZ" sz="2400" dirty="0"/>
              <a:t>ledviny</a:t>
            </a:r>
          </a:p>
          <a:p>
            <a:pPr marL="342900" indent="-342900">
              <a:buFont typeface="Arial" panose="020B0604020202020204" pitchFamily="34" charset="0"/>
              <a:buChar char="•"/>
            </a:pPr>
            <a:r>
              <a:rPr lang="cs-CZ" sz="2400" dirty="0"/>
              <a:t>sval</a:t>
            </a:r>
          </a:p>
          <a:p>
            <a:pPr marL="342900" indent="-342900">
              <a:buFont typeface="Arial" panose="020B0604020202020204" pitchFamily="34" charset="0"/>
              <a:buChar char="•"/>
            </a:pPr>
            <a:r>
              <a:rPr lang="cs-CZ" sz="2400" dirty="0"/>
              <a:t>kůže</a:t>
            </a:r>
          </a:p>
          <a:p>
            <a:pPr marL="342900" indent="-342900">
              <a:buFont typeface="Arial" panose="020B0604020202020204" pitchFamily="34" charset="0"/>
              <a:buChar char="•"/>
            </a:pPr>
            <a:r>
              <a:rPr lang="cs-CZ" sz="2400" dirty="0"/>
              <a:t>Plíce</a:t>
            </a:r>
          </a:p>
          <a:p>
            <a:pPr marL="342900" indent="-342900">
              <a:buFont typeface="Arial" panose="020B0604020202020204" pitchFamily="34" charset="0"/>
              <a:buChar char="•"/>
            </a:pPr>
            <a:r>
              <a:rPr lang="cs-CZ" sz="2400" dirty="0"/>
              <a:t>Fetální oběh</a:t>
            </a:r>
          </a:p>
        </p:txBody>
      </p:sp>
    </p:spTree>
    <p:extLst>
      <p:ext uri="{BB962C8B-B14F-4D97-AF65-F5344CB8AC3E}">
        <p14:creationId xmlns:p14="http://schemas.microsoft.com/office/powerpoint/2010/main" val="1341135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 Structure of a medium-size elastic artery. Adapted from [27]. | Download  Scientific Diagram">
            <a:extLst>
              <a:ext uri="{FF2B5EF4-FFF2-40B4-BE49-F238E27FC236}">
                <a16:creationId xmlns:a16="http://schemas.microsoft.com/office/drawing/2014/main" id="{2A401605-D8C5-4E96-BFC4-716667985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56" y="816092"/>
            <a:ext cx="5832648" cy="5903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F242812-900F-4B23-942A-E4476DFA8F69}"/>
              </a:ext>
            </a:extLst>
          </p:cNvPr>
          <p:cNvSpPr txBox="1"/>
          <p:nvPr/>
        </p:nvSpPr>
        <p:spPr>
          <a:xfrm>
            <a:off x="10129" y="6581001"/>
            <a:ext cx="9414792" cy="276999"/>
          </a:xfrm>
          <a:prstGeom prst="rect">
            <a:avLst/>
          </a:prstGeom>
          <a:noFill/>
        </p:spPr>
        <p:txBody>
          <a:bodyPr wrap="square">
            <a:spAutoFit/>
          </a:bodyPr>
          <a:lstStyle/>
          <a:p>
            <a:r>
              <a:rPr lang="cs-CZ" sz="1200" dirty="0"/>
              <a:t>https://www.researchgate.net/publication/263466531_New_methods_for_hemodynamic_evaluation_a_multi-parametric_approach/figures?lo=1</a:t>
            </a:r>
          </a:p>
        </p:txBody>
      </p:sp>
      <p:sp>
        <p:nvSpPr>
          <p:cNvPr id="5" name="TextovéPole 4">
            <a:extLst>
              <a:ext uri="{FF2B5EF4-FFF2-40B4-BE49-F238E27FC236}">
                <a16:creationId xmlns:a16="http://schemas.microsoft.com/office/drawing/2014/main" id="{DBC573A4-F04A-4827-A1BE-79C3C62B6384}"/>
              </a:ext>
            </a:extLst>
          </p:cNvPr>
          <p:cNvSpPr txBox="1"/>
          <p:nvPr/>
        </p:nvSpPr>
        <p:spPr>
          <a:xfrm>
            <a:off x="589876" y="107921"/>
            <a:ext cx="7438508" cy="584775"/>
          </a:xfrm>
          <a:prstGeom prst="rect">
            <a:avLst/>
          </a:prstGeom>
          <a:noFill/>
        </p:spPr>
        <p:txBody>
          <a:bodyPr wrap="square" rtlCol="0">
            <a:spAutoFit/>
          </a:bodyPr>
          <a:lstStyle/>
          <a:p>
            <a:r>
              <a:rPr lang="cs-CZ" sz="3200" b="1" dirty="0"/>
              <a:t>Stavba cévy</a:t>
            </a:r>
          </a:p>
        </p:txBody>
      </p:sp>
      <p:sp>
        <p:nvSpPr>
          <p:cNvPr id="3" name="TextovéPole 2">
            <a:extLst>
              <a:ext uri="{FF2B5EF4-FFF2-40B4-BE49-F238E27FC236}">
                <a16:creationId xmlns:a16="http://schemas.microsoft.com/office/drawing/2014/main" id="{85037D17-6879-481E-8009-EA46FE93ED8D}"/>
              </a:ext>
            </a:extLst>
          </p:cNvPr>
          <p:cNvSpPr txBox="1"/>
          <p:nvPr/>
        </p:nvSpPr>
        <p:spPr>
          <a:xfrm>
            <a:off x="3635896" y="237987"/>
            <a:ext cx="5380915" cy="923330"/>
          </a:xfrm>
          <a:prstGeom prst="rect">
            <a:avLst/>
          </a:prstGeom>
          <a:noFill/>
        </p:spPr>
        <p:txBody>
          <a:bodyPr wrap="square" rtlCol="0">
            <a:spAutoFit/>
          </a:bodyPr>
          <a:lstStyle/>
          <a:p>
            <a:r>
              <a:rPr lang="cs-CZ" dirty="0"/>
              <a:t>Cévní stavba je určena její funkcí. Arterie, kapilára nebo žíla mají jiné funkce a tedy jinou stavbu a vlastnosti z ní vyplývající.</a:t>
            </a:r>
          </a:p>
        </p:txBody>
      </p:sp>
      <p:sp>
        <p:nvSpPr>
          <p:cNvPr id="7" name="TextovéPole 6">
            <a:extLst>
              <a:ext uri="{FF2B5EF4-FFF2-40B4-BE49-F238E27FC236}">
                <a16:creationId xmlns:a16="http://schemas.microsoft.com/office/drawing/2014/main" id="{6C62C41C-9BE0-49B1-BBA1-5A1A6812B1CD}"/>
              </a:ext>
            </a:extLst>
          </p:cNvPr>
          <p:cNvSpPr txBox="1"/>
          <p:nvPr/>
        </p:nvSpPr>
        <p:spPr>
          <a:xfrm>
            <a:off x="5968945" y="1132357"/>
            <a:ext cx="3061369" cy="2862322"/>
          </a:xfrm>
          <a:prstGeom prst="rect">
            <a:avLst/>
          </a:prstGeom>
          <a:noFill/>
        </p:spPr>
        <p:txBody>
          <a:bodyPr wrap="square" rtlCol="0">
            <a:spAutoFit/>
          </a:bodyPr>
          <a:lstStyle/>
          <a:p>
            <a:r>
              <a:rPr lang="cs-CZ" dirty="0"/>
              <a:t>Céva obecně obsahuje popsané vrstvy, ale v různých poměrech (v závislosti na funkci). Dokonce ne každá popsaná část cévní stěny musí být přítomná. Například kapiláry jsou tvořené jen jednou vrstvou endotelu. Nebo žíly mají jen slabou vrstvu hladké svaloviny.</a:t>
            </a:r>
          </a:p>
        </p:txBody>
      </p:sp>
      <p:sp>
        <p:nvSpPr>
          <p:cNvPr id="8" name="TextovéPole 7">
            <a:extLst>
              <a:ext uri="{FF2B5EF4-FFF2-40B4-BE49-F238E27FC236}">
                <a16:creationId xmlns:a16="http://schemas.microsoft.com/office/drawing/2014/main" id="{07065027-2266-462B-8C2C-275EB24E841A}"/>
              </a:ext>
            </a:extLst>
          </p:cNvPr>
          <p:cNvSpPr txBox="1"/>
          <p:nvPr/>
        </p:nvSpPr>
        <p:spPr>
          <a:xfrm>
            <a:off x="5952575" y="3995678"/>
            <a:ext cx="3181296" cy="2585323"/>
          </a:xfrm>
          <a:prstGeom prst="rect">
            <a:avLst/>
          </a:prstGeom>
          <a:noFill/>
        </p:spPr>
        <p:txBody>
          <a:bodyPr wrap="square" rtlCol="0">
            <a:spAutoFit/>
          </a:bodyPr>
          <a:lstStyle/>
          <a:p>
            <a:r>
              <a:rPr lang="cs-CZ" dirty="0"/>
              <a:t>Na vlastnosti cévy se podílí poměr vláken – elastických (poddajné), kolagenních (tuhé) a svalových (kontraktilní)</a:t>
            </a:r>
          </a:p>
          <a:p>
            <a:endParaRPr lang="cs-CZ" dirty="0"/>
          </a:p>
          <a:p>
            <a:r>
              <a:rPr lang="cs-CZ" dirty="0"/>
              <a:t>Pro účely fyziologie budeme zjednodušené řešit hlavně vrstvy: endotelová a </a:t>
            </a:r>
            <a:r>
              <a:rPr lang="cs-CZ" dirty="0" err="1"/>
              <a:t>hladkosvalová</a:t>
            </a:r>
            <a:r>
              <a:rPr lang="cs-CZ" dirty="0"/>
              <a:t>.</a:t>
            </a:r>
          </a:p>
        </p:txBody>
      </p:sp>
    </p:spTree>
    <p:extLst>
      <p:ext uri="{BB962C8B-B14F-4D97-AF65-F5344CB8AC3E}">
        <p14:creationId xmlns:p14="http://schemas.microsoft.com/office/powerpoint/2010/main" val="414415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Koronární oběh</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472" y="44624"/>
            <a:ext cx="4932040" cy="3583176"/>
          </a:xfrm>
          <a:prstGeom prst="rect">
            <a:avLst/>
          </a:prstGeom>
        </p:spPr>
      </p:pic>
      <p:sp>
        <p:nvSpPr>
          <p:cNvPr id="9" name="TextovéPole 8"/>
          <p:cNvSpPr txBox="1"/>
          <p:nvPr/>
        </p:nvSpPr>
        <p:spPr>
          <a:xfrm>
            <a:off x="107504" y="908720"/>
            <a:ext cx="4320480" cy="2554545"/>
          </a:xfrm>
          <a:prstGeom prst="rect">
            <a:avLst/>
          </a:prstGeom>
          <a:noFill/>
        </p:spPr>
        <p:txBody>
          <a:bodyPr wrap="square" rtlCol="0">
            <a:spAutoFit/>
          </a:bodyPr>
          <a:lstStyle/>
          <a:p>
            <a:pPr marL="342900" indent="-342900">
              <a:buFont typeface="Arial" panose="020B0604020202020204" pitchFamily="34" charset="0"/>
              <a:buChar char="•"/>
            </a:pPr>
            <a:r>
              <a:rPr lang="cs-CZ" sz="2000" dirty="0"/>
              <a:t>pravá a levá koronární arterie odstupují z aorty hned za chlopní</a:t>
            </a:r>
          </a:p>
          <a:p>
            <a:pPr marL="342900" indent="-342900">
              <a:buFont typeface="Arial" panose="020B0604020202020204" pitchFamily="34" charset="0"/>
              <a:buChar char="•"/>
            </a:pPr>
            <a:r>
              <a:rPr lang="cs-CZ" sz="2000" dirty="0"/>
              <a:t>hustá kapilarizace -  kapiláry : svalová vlákna jsou 1:1</a:t>
            </a:r>
          </a:p>
          <a:p>
            <a:pPr marL="342900" indent="-342900">
              <a:buFont typeface="Arial" panose="020B0604020202020204" pitchFamily="34" charset="0"/>
              <a:buChar char="•"/>
            </a:pPr>
            <a:r>
              <a:rPr lang="cs-CZ" sz="2000" dirty="0"/>
              <a:t>žilní krev ústí do pravé síně (70%) nebo rovnou do komor</a:t>
            </a:r>
          </a:p>
          <a:p>
            <a:pPr marL="342900" indent="-342900">
              <a:buFont typeface="Arial" panose="020B0604020202020204" pitchFamily="34" charset="0"/>
              <a:buChar char="•"/>
            </a:pPr>
            <a:r>
              <a:rPr lang="cs-CZ" sz="2000" dirty="0"/>
              <a:t>větší průtok je levou </a:t>
            </a:r>
            <a:r>
              <a:rPr lang="cs-CZ" sz="2000" dirty="0" err="1"/>
              <a:t>koronárkou</a:t>
            </a:r>
            <a:endParaRPr lang="cs-CZ" sz="2000" dirty="0"/>
          </a:p>
          <a:p>
            <a:pPr marL="342900" indent="-342900">
              <a:buFont typeface="Arial" panose="020B0604020202020204" pitchFamily="34" charset="0"/>
              <a:buChar char="•"/>
            </a:pPr>
            <a:endParaRPr lang="cs-CZ" sz="2000" dirty="0"/>
          </a:p>
        </p:txBody>
      </p:sp>
      <p:sp>
        <p:nvSpPr>
          <p:cNvPr id="6" name="Obdélník 5"/>
          <p:cNvSpPr/>
          <p:nvPr/>
        </p:nvSpPr>
        <p:spPr>
          <a:xfrm>
            <a:off x="251520" y="3808124"/>
            <a:ext cx="5805692" cy="369332"/>
          </a:xfrm>
          <a:prstGeom prst="rect">
            <a:avLst/>
          </a:prstGeom>
        </p:spPr>
        <p:txBody>
          <a:bodyPr wrap="none">
            <a:spAutoFit/>
          </a:bodyPr>
          <a:lstStyle/>
          <a:p>
            <a:r>
              <a:rPr lang="cs-CZ" dirty="0"/>
              <a:t>Méně výhodné </a:t>
            </a:r>
            <a:r>
              <a:rPr lang="cs-CZ" dirty="0" err="1"/>
              <a:t>perfúzní</a:t>
            </a:r>
            <a:r>
              <a:rPr lang="cs-CZ" dirty="0"/>
              <a:t> poměry pro </a:t>
            </a:r>
            <a:r>
              <a:rPr lang="cs-CZ" dirty="0" err="1"/>
              <a:t>subendokardiální</a:t>
            </a:r>
            <a:r>
              <a:rPr lang="cs-CZ" dirty="0"/>
              <a:t> vrstvy</a:t>
            </a:r>
          </a:p>
        </p:txBody>
      </p:sp>
      <p:sp>
        <p:nvSpPr>
          <p:cNvPr id="10" name="Obdélník 9"/>
          <p:cNvSpPr/>
          <p:nvPr/>
        </p:nvSpPr>
        <p:spPr>
          <a:xfrm>
            <a:off x="107504" y="6608385"/>
            <a:ext cx="6912768" cy="276999"/>
          </a:xfrm>
          <a:prstGeom prst="rect">
            <a:avLst/>
          </a:prstGeom>
        </p:spPr>
        <p:txBody>
          <a:bodyPr wrap="square">
            <a:spAutoFit/>
          </a:bodyPr>
          <a:lstStyle/>
          <a:p>
            <a:r>
              <a:rPr lang="cs-CZ" sz="1200" dirty="0"/>
              <a:t>http://www.kardio-cz.cz/data/clanek/699/dokumenty/27-patofyziologie-srdecni-ischemie.pdf</a:t>
            </a:r>
          </a:p>
        </p:txBody>
      </p:sp>
      <p:grpSp>
        <p:nvGrpSpPr>
          <p:cNvPr id="3" name="Skupina 2">
            <a:extLst>
              <a:ext uri="{FF2B5EF4-FFF2-40B4-BE49-F238E27FC236}">
                <a16:creationId xmlns:a16="http://schemas.microsoft.com/office/drawing/2014/main" id="{2C95ECD4-F76C-46B6-968B-E52546DAB30E}"/>
              </a:ext>
            </a:extLst>
          </p:cNvPr>
          <p:cNvGrpSpPr/>
          <p:nvPr/>
        </p:nvGrpSpPr>
        <p:grpSpPr>
          <a:xfrm>
            <a:off x="395536" y="4365104"/>
            <a:ext cx="7891692" cy="2066925"/>
            <a:chOff x="395536" y="4365104"/>
            <a:chExt cx="7891692" cy="2066925"/>
          </a:xfrm>
        </p:grpSpPr>
        <p:pic>
          <p:nvPicPr>
            <p:cNvPr id="2051" name="Picture 3" descr="C:\Users\Johanka\Desktop\výuka\přednáška bakaláři\hotové přednášky\cévy oběh\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064" y="4365104"/>
              <a:ext cx="2856901" cy="2066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ohanka\Desktop\výuka\přednáška bakaláři\hotové přednášky\cévy oběh\stažený soub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365104"/>
              <a:ext cx="2209800" cy="2066925"/>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p:cNvSpPr/>
            <p:nvPr/>
          </p:nvSpPr>
          <p:spPr>
            <a:xfrm>
              <a:off x="5823092" y="4427820"/>
              <a:ext cx="1858714" cy="369332"/>
            </a:xfrm>
            <a:prstGeom prst="rect">
              <a:avLst/>
            </a:prstGeom>
          </p:spPr>
          <p:txBody>
            <a:bodyPr wrap="none">
              <a:spAutoFit/>
            </a:bodyPr>
            <a:lstStyle/>
            <a:p>
              <a:r>
                <a:rPr lang="cs-CZ" dirty="0" err="1"/>
                <a:t>Epikardiální</a:t>
              </a:r>
              <a:r>
                <a:rPr lang="cs-CZ" dirty="0"/>
                <a:t> tepny</a:t>
              </a:r>
            </a:p>
          </p:txBody>
        </p:sp>
        <p:sp>
          <p:nvSpPr>
            <p:cNvPr id="16" name="Obdélník 15"/>
            <p:cNvSpPr/>
            <p:nvPr/>
          </p:nvSpPr>
          <p:spPr>
            <a:xfrm>
              <a:off x="5823092" y="4862965"/>
              <a:ext cx="1986313" cy="369332"/>
            </a:xfrm>
            <a:prstGeom prst="rect">
              <a:avLst/>
            </a:prstGeom>
          </p:spPr>
          <p:txBody>
            <a:bodyPr wrap="none">
              <a:spAutoFit/>
            </a:bodyPr>
            <a:lstStyle/>
            <a:p>
              <a:r>
                <a:rPr lang="cs-CZ" dirty="0" err="1"/>
                <a:t>Transmurální</a:t>
              </a:r>
              <a:r>
                <a:rPr lang="cs-CZ" dirty="0"/>
                <a:t> tepny</a:t>
              </a:r>
            </a:p>
          </p:txBody>
        </p:sp>
        <p:sp>
          <p:nvSpPr>
            <p:cNvPr id="17" name="Obdélník 16"/>
            <p:cNvSpPr/>
            <p:nvPr/>
          </p:nvSpPr>
          <p:spPr>
            <a:xfrm>
              <a:off x="5823092" y="5298110"/>
              <a:ext cx="1052596" cy="369332"/>
            </a:xfrm>
            <a:prstGeom prst="rect">
              <a:avLst/>
            </a:prstGeom>
          </p:spPr>
          <p:txBody>
            <a:bodyPr wrap="none">
              <a:spAutoFit/>
            </a:bodyPr>
            <a:lstStyle/>
            <a:p>
              <a:r>
                <a:rPr lang="cs-CZ" dirty="0"/>
                <a:t>Arterioly </a:t>
              </a:r>
            </a:p>
          </p:txBody>
        </p:sp>
        <p:sp>
          <p:nvSpPr>
            <p:cNvPr id="18" name="Obdélník 17"/>
            <p:cNvSpPr/>
            <p:nvPr/>
          </p:nvSpPr>
          <p:spPr>
            <a:xfrm>
              <a:off x="5823092" y="5733256"/>
              <a:ext cx="2464136" cy="369332"/>
            </a:xfrm>
            <a:prstGeom prst="rect">
              <a:avLst/>
            </a:prstGeom>
          </p:spPr>
          <p:txBody>
            <a:bodyPr wrap="none">
              <a:spAutoFit/>
            </a:bodyPr>
            <a:lstStyle/>
            <a:p>
              <a:r>
                <a:rPr lang="cs-CZ" dirty="0" err="1"/>
                <a:t>Subendokardiální</a:t>
              </a:r>
              <a:r>
                <a:rPr lang="cs-CZ" dirty="0"/>
                <a:t> plexus</a:t>
              </a:r>
            </a:p>
          </p:txBody>
        </p:sp>
        <p:sp>
          <p:nvSpPr>
            <p:cNvPr id="19" name="Obdélník 18"/>
            <p:cNvSpPr/>
            <p:nvPr/>
          </p:nvSpPr>
          <p:spPr>
            <a:xfrm>
              <a:off x="1090644" y="6057435"/>
              <a:ext cx="819583" cy="369332"/>
            </a:xfrm>
            <a:prstGeom prst="rect">
              <a:avLst/>
            </a:prstGeom>
          </p:spPr>
          <p:txBody>
            <a:bodyPr wrap="none">
              <a:spAutoFit/>
            </a:bodyPr>
            <a:lstStyle/>
            <a:p>
              <a:r>
                <a:rPr lang="cs-CZ" dirty="0">
                  <a:solidFill>
                    <a:schemeClr val="bg1"/>
                  </a:solidFill>
                </a:rPr>
                <a:t>systola</a:t>
              </a:r>
            </a:p>
          </p:txBody>
        </p:sp>
        <p:sp>
          <p:nvSpPr>
            <p:cNvPr id="20" name="Obdélník 19"/>
            <p:cNvSpPr/>
            <p:nvPr/>
          </p:nvSpPr>
          <p:spPr>
            <a:xfrm>
              <a:off x="3791944" y="5925216"/>
              <a:ext cx="917239" cy="369332"/>
            </a:xfrm>
            <a:prstGeom prst="rect">
              <a:avLst/>
            </a:prstGeom>
          </p:spPr>
          <p:txBody>
            <a:bodyPr wrap="none">
              <a:spAutoFit/>
            </a:bodyPr>
            <a:lstStyle/>
            <a:p>
              <a:r>
                <a:rPr lang="cs-CZ" dirty="0">
                  <a:solidFill>
                    <a:schemeClr val="bg1"/>
                  </a:solidFill>
                </a:rPr>
                <a:t>diastola</a:t>
              </a:r>
            </a:p>
          </p:txBody>
        </p:sp>
      </p:gr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6178" y="3499483"/>
            <a:ext cx="2709348" cy="88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a:extLst>
              <a:ext uri="{FF2B5EF4-FFF2-40B4-BE49-F238E27FC236}">
                <a16:creationId xmlns:a16="http://schemas.microsoft.com/office/drawing/2014/main" id="{61A0B73D-C46F-49B2-B1BD-AEEE24DBADD8}"/>
              </a:ext>
            </a:extLst>
          </p:cNvPr>
          <p:cNvSpPr txBox="1"/>
          <p:nvPr/>
        </p:nvSpPr>
        <p:spPr>
          <a:xfrm>
            <a:off x="7380312" y="111904"/>
            <a:ext cx="1368152" cy="369332"/>
          </a:xfrm>
          <a:prstGeom prst="rect">
            <a:avLst/>
          </a:prstGeom>
          <a:noFill/>
        </p:spPr>
        <p:txBody>
          <a:bodyPr wrap="square" rtlCol="0">
            <a:spAutoFit/>
          </a:bodyPr>
          <a:lstStyle/>
          <a:p>
            <a:r>
              <a:rPr lang="cs-CZ" dirty="0">
                <a:solidFill>
                  <a:srgbClr val="FF0000"/>
                </a:solidFill>
              </a:rPr>
              <a:t>Umět k srdci</a:t>
            </a:r>
          </a:p>
        </p:txBody>
      </p:sp>
    </p:spTree>
    <p:extLst>
      <p:ext uri="{BB962C8B-B14F-4D97-AF65-F5344CB8AC3E}">
        <p14:creationId xmlns:p14="http://schemas.microsoft.com/office/powerpoint/2010/main" val="2569311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Koronární oběh</a:t>
            </a:r>
          </a:p>
        </p:txBody>
      </p:sp>
      <p:sp>
        <p:nvSpPr>
          <p:cNvPr id="5" name="TextovéPole 4"/>
          <p:cNvSpPr txBox="1"/>
          <p:nvPr/>
        </p:nvSpPr>
        <p:spPr>
          <a:xfrm>
            <a:off x="4651684" y="2127519"/>
            <a:ext cx="4464496" cy="4278094"/>
          </a:xfrm>
          <a:prstGeom prst="rect">
            <a:avLst/>
          </a:prstGeom>
          <a:noFill/>
        </p:spPr>
        <p:txBody>
          <a:bodyPr wrap="square" rtlCol="0">
            <a:spAutoFit/>
          </a:bodyPr>
          <a:lstStyle/>
          <a:p>
            <a:pPr marL="342900" indent="-342900">
              <a:buFont typeface="Arial" panose="020B0604020202020204" pitchFamily="34" charset="0"/>
              <a:buChar char="•"/>
            </a:pPr>
            <a:r>
              <a:rPr lang="cs-CZ" sz="2000" dirty="0"/>
              <a:t>Spotřeba kyslíku je dána </a:t>
            </a:r>
          </a:p>
          <a:p>
            <a:pPr marL="800100" lvl="1" indent="-342900">
              <a:buFont typeface="Arial" panose="020B0604020202020204" pitchFamily="34" charset="0"/>
              <a:buChar char="•"/>
            </a:pPr>
            <a:r>
              <a:rPr lang="cs-CZ" sz="2000" dirty="0"/>
              <a:t>čerpáním kyslíku v arteriální a venózní krvi: O2(Ca - </a:t>
            </a:r>
            <a:r>
              <a:rPr lang="cs-CZ" sz="2000" dirty="0" err="1"/>
              <a:t>Cv</a:t>
            </a:r>
            <a:r>
              <a:rPr lang="cs-CZ" sz="2000" dirty="0"/>
              <a:t>)</a:t>
            </a:r>
          </a:p>
          <a:p>
            <a:pPr marL="800100" lvl="1" indent="-342900">
              <a:buFont typeface="Arial" panose="020B0604020202020204" pitchFamily="34" charset="0"/>
              <a:buChar char="•"/>
            </a:pPr>
            <a:r>
              <a:rPr lang="cs-CZ" sz="2000" dirty="0"/>
              <a:t>Koronárním průtokem Q=Pa/R</a:t>
            </a:r>
          </a:p>
          <a:p>
            <a:pPr marL="342900" indent="-342900">
              <a:buFont typeface="Arial" panose="020B0604020202020204" pitchFamily="34" charset="0"/>
              <a:buChar char="•"/>
            </a:pPr>
            <a:r>
              <a:rPr lang="cs-CZ" sz="2000" b="1" dirty="0"/>
              <a:t>I v klidu je čerpání kyslíku na maximu, přísun živin lze zvýšit jen zvýšením průtoku, </a:t>
            </a:r>
            <a:r>
              <a:rPr lang="cs-CZ" sz="2000" dirty="0"/>
              <a:t>prostřednictvím snížení cévního odporu</a:t>
            </a:r>
          </a:p>
          <a:p>
            <a:pPr marL="342900" indent="-342900">
              <a:buFont typeface="Arial" panose="020B0604020202020204" pitchFamily="34" charset="0"/>
              <a:buChar char="•"/>
            </a:pPr>
            <a:r>
              <a:rPr lang="cs-CZ" sz="2000" b="1" dirty="0"/>
              <a:t>dobře vyvinutá metabolická autoregulace (dominantní)</a:t>
            </a:r>
          </a:p>
          <a:p>
            <a:pPr marL="342900" indent="-342900">
              <a:buFont typeface="Arial" panose="020B0604020202020204" pitchFamily="34" charset="0"/>
              <a:buChar char="•"/>
            </a:pPr>
            <a:r>
              <a:rPr lang="cs-CZ" dirty="0"/>
              <a:t>Sympatické beta-receptory – vazodilatace (minoritní)</a:t>
            </a:r>
          </a:p>
          <a:p>
            <a:pPr marL="342900" indent="-342900">
              <a:buFont typeface="Arial" panose="020B0604020202020204" pitchFamily="34" charset="0"/>
              <a:buChar char="•"/>
            </a:pPr>
            <a:r>
              <a:rPr lang="cs-CZ" dirty="0"/>
              <a:t>Koronární rezerva = maximální koronární průtok/klidový koronární průtok = 4 - 5</a:t>
            </a:r>
          </a:p>
        </p:txBody>
      </p:sp>
      <p:grpSp>
        <p:nvGrpSpPr>
          <p:cNvPr id="2" name="Skupina 1">
            <a:extLst>
              <a:ext uri="{FF2B5EF4-FFF2-40B4-BE49-F238E27FC236}">
                <a16:creationId xmlns:a16="http://schemas.microsoft.com/office/drawing/2014/main" id="{DB46D573-A0E1-4C09-8217-F91AC184151D}"/>
              </a:ext>
            </a:extLst>
          </p:cNvPr>
          <p:cNvGrpSpPr/>
          <p:nvPr/>
        </p:nvGrpSpPr>
        <p:grpSpPr>
          <a:xfrm>
            <a:off x="107504" y="2634218"/>
            <a:ext cx="4536504" cy="4181852"/>
            <a:chOff x="107504" y="2634218"/>
            <a:chExt cx="4536504" cy="4181852"/>
          </a:xfrm>
        </p:grpSpPr>
        <p:pic>
          <p:nvPicPr>
            <p:cNvPr id="16386" name="Picture 2" descr="C:\Users\user\Desktop\výuka\učení fyziologie\Boron - Medical Physiology\Pages\Images\IV. The Cardiovascular System\Chap 23_Special Circulations\S23283-023-f004.jpg"/>
            <p:cNvPicPr>
              <a:picLocks noChangeAspect="1" noChangeArrowheads="1"/>
            </p:cNvPicPr>
            <p:nvPr/>
          </p:nvPicPr>
          <p:blipFill rotWithShape="1">
            <a:blip r:embed="rId2">
              <a:extLst>
                <a:ext uri="{28A0092B-C50C-407E-A947-70E740481C1C}">
                  <a14:useLocalDpi xmlns:a14="http://schemas.microsoft.com/office/drawing/2010/main" val="0"/>
                </a:ext>
              </a:extLst>
            </a:blip>
            <a:srcRect l="27477" r="14898" b="3232"/>
            <a:stretch/>
          </p:blipFill>
          <p:spPr bwMode="auto">
            <a:xfrm>
              <a:off x="1331639" y="2634218"/>
              <a:ext cx="3312369" cy="4181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07504" y="3240106"/>
              <a:ext cx="2160240" cy="307777"/>
            </a:xfrm>
            <a:prstGeom prst="rect">
              <a:avLst/>
            </a:prstGeom>
            <a:noFill/>
          </p:spPr>
          <p:txBody>
            <a:bodyPr wrap="square" rtlCol="0">
              <a:spAutoFit/>
            </a:bodyPr>
            <a:lstStyle/>
            <a:p>
              <a:r>
                <a:rPr lang="cs-CZ" sz="1400" dirty="0"/>
                <a:t>aortální tlak</a:t>
              </a:r>
            </a:p>
          </p:txBody>
        </p:sp>
        <p:sp>
          <p:nvSpPr>
            <p:cNvPr id="7" name="TextovéPole 6"/>
            <p:cNvSpPr txBox="1"/>
            <p:nvPr/>
          </p:nvSpPr>
          <p:spPr>
            <a:xfrm>
              <a:off x="107504" y="4203085"/>
              <a:ext cx="1335118" cy="738664"/>
            </a:xfrm>
            <a:prstGeom prst="rect">
              <a:avLst/>
            </a:prstGeom>
            <a:noFill/>
          </p:spPr>
          <p:txBody>
            <a:bodyPr wrap="square" rtlCol="0">
              <a:spAutoFit/>
            </a:bodyPr>
            <a:lstStyle/>
            <a:p>
              <a:r>
                <a:rPr lang="cs-CZ" sz="1400" dirty="0"/>
                <a:t>průtok krve levou koronární arterií</a:t>
              </a:r>
            </a:p>
          </p:txBody>
        </p:sp>
        <p:sp>
          <p:nvSpPr>
            <p:cNvPr id="8" name="TextovéPole 7"/>
            <p:cNvSpPr txBox="1"/>
            <p:nvPr/>
          </p:nvSpPr>
          <p:spPr>
            <a:xfrm>
              <a:off x="144016" y="5427221"/>
              <a:ext cx="1331640" cy="954107"/>
            </a:xfrm>
            <a:prstGeom prst="rect">
              <a:avLst/>
            </a:prstGeom>
            <a:noFill/>
          </p:spPr>
          <p:txBody>
            <a:bodyPr wrap="square" rtlCol="0">
              <a:spAutoFit/>
            </a:bodyPr>
            <a:lstStyle/>
            <a:p>
              <a:r>
                <a:rPr lang="cs-CZ" sz="1400" dirty="0"/>
                <a:t>průtok krve pravou koronární arterií</a:t>
              </a:r>
            </a:p>
          </p:txBody>
        </p:sp>
      </p:grpSp>
      <p:sp>
        <p:nvSpPr>
          <p:cNvPr id="9" name="TextovéPole 8"/>
          <p:cNvSpPr txBox="1"/>
          <p:nvPr/>
        </p:nvSpPr>
        <p:spPr>
          <a:xfrm>
            <a:off x="403920" y="908720"/>
            <a:ext cx="8416552" cy="1323439"/>
          </a:xfrm>
          <a:prstGeom prst="rect">
            <a:avLst/>
          </a:prstGeom>
          <a:noFill/>
        </p:spPr>
        <p:txBody>
          <a:bodyPr wrap="square" rtlCol="0">
            <a:spAutoFit/>
          </a:bodyPr>
          <a:lstStyle/>
          <a:p>
            <a:pPr marL="342900" indent="-342900">
              <a:buFont typeface="Arial" panose="020B0604020202020204" pitchFamily="34" charset="0"/>
              <a:buChar char="•"/>
            </a:pPr>
            <a:r>
              <a:rPr lang="cs-CZ" sz="2000" b="1" dirty="0" err="1"/>
              <a:t>koronárky</a:t>
            </a:r>
            <a:r>
              <a:rPr lang="cs-CZ" sz="2000" b="1" dirty="0"/>
              <a:t> se plní v diastolické fázi srdečního cyklu, protože během systoly jsou cévy utlačeny kontrakcí svalu</a:t>
            </a:r>
          </a:p>
          <a:p>
            <a:pPr marL="342900" indent="-342900">
              <a:buFont typeface="Arial" panose="020B0604020202020204" pitchFamily="34" charset="0"/>
              <a:buChar char="•"/>
            </a:pPr>
            <a:r>
              <a:rPr lang="cs-CZ" sz="2000" dirty="0"/>
              <a:t>hnací silou je tedy DBP, větší průtok je levou </a:t>
            </a:r>
            <a:r>
              <a:rPr lang="cs-CZ" sz="2000" dirty="0" err="1"/>
              <a:t>koronárkou</a:t>
            </a:r>
            <a:endParaRPr lang="cs-CZ" sz="2000" dirty="0"/>
          </a:p>
          <a:p>
            <a:pPr marL="342900" indent="-342900">
              <a:buFont typeface="Arial" panose="020B0604020202020204" pitchFamily="34" charset="0"/>
              <a:buChar char="•"/>
            </a:pPr>
            <a:endParaRPr lang="cs-CZ" sz="2000" dirty="0"/>
          </a:p>
        </p:txBody>
      </p:sp>
      <p:sp>
        <p:nvSpPr>
          <p:cNvPr id="6" name="TextovéPole 5">
            <a:extLst>
              <a:ext uri="{FF2B5EF4-FFF2-40B4-BE49-F238E27FC236}">
                <a16:creationId xmlns:a16="http://schemas.microsoft.com/office/drawing/2014/main" id="{C22568EE-2B72-4A36-B46E-AEC6C7A649EA}"/>
              </a:ext>
            </a:extLst>
          </p:cNvPr>
          <p:cNvSpPr txBox="1"/>
          <p:nvPr/>
        </p:nvSpPr>
        <p:spPr>
          <a:xfrm>
            <a:off x="7596336" y="111904"/>
            <a:ext cx="1152128" cy="646331"/>
          </a:xfrm>
          <a:prstGeom prst="rect">
            <a:avLst/>
          </a:prstGeom>
          <a:noFill/>
        </p:spPr>
        <p:txBody>
          <a:bodyPr wrap="square" rtlCol="0">
            <a:spAutoFit/>
          </a:bodyPr>
          <a:lstStyle/>
          <a:p>
            <a:r>
              <a:rPr lang="cs-CZ" dirty="0">
                <a:solidFill>
                  <a:srgbClr val="FF0000"/>
                </a:solidFill>
              </a:rPr>
              <a:t>Umět k srdci</a:t>
            </a:r>
          </a:p>
        </p:txBody>
      </p:sp>
    </p:spTree>
    <p:extLst>
      <p:ext uri="{BB962C8B-B14F-4D97-AF65-F5344CB8AC3E}">
        <p14:creationId xmlns:p14="http://schemas.microsoft.com/office/powerpoint/2010/main" val="131186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5"/>
            <a:ext cx="7654532" cy="584775"/>
          </a:xfrm>
          <a:prstGeom prst="rect">
            <a:avLst/>
          </a:prstGeom>
          <a:noFill/>
        </p:spPr>
        <p:txBody>
          <a:bodyPr wrap="square" rtlCol="0">
            <a:spAutoFit/>
          </a:bodyPr>
          <a:lstStyle/>
          <a:p>
            <a:r>
              <a:rPr lang="cs-CZ" sz="3200" b="1" dirty="0"/>
              <a:t>Krevní oběh v mozku</a:t>
            </a:r>
          </a:p>
        </p:txBody>
      </p:sp>
      <p:sp>
        <p:nvSpPr>
          <p:cNvPr id="2" name="TextovéPole 1"/>
          <p:cNvSpPr txBox="1"/>
          <p:nvPr/>
        </p:nvSpPr>
        <p:spPr>
          <a:xfrm>
            <a:off x="395536" y="980728"/>
            <a:ext cx="8640960" cy="2585323"/>
          </a:xfrm>
          <a:prstGeom prst="rect">
            <a:avLst/>
          </a:prstGeom>
          <a:noFill/>
        </p:spPr>
        <p:txBody>
          <a:bodyPr wrap="square" rtlCol="0">
            <a:spAutoFit/>
          </a:bodyPr>
          <a:lstStyle/>
          <a:p>
            <a:pPr marL="285750" indent="-285750">
              <a:buFont typeface="Arial" panose="020B0604020202020204" pitchFamily="34" charset="0"/>
              <a:buChar char="•"/>
            </a:pPr>
            <a:r>
              <a:rPr lang="cs-CZ" dirty="0"/>
              <a:t>na rozdíl od jiných orgánů, </a:t>
            </a:r>
            <a:r>
              <a:rPr lang="cs-CZ" b="1" dirty="0"/>
              <a:t>lebka má konstantní objem – zvětšení objemu některé části (mozek, mícha, </a:t>
            </a:r>
            <a:r>
              <a:rPr lang="cs-CZ" b="1" dirty="0" err="1"/>
              <a:t>likvor</a:t>
            </a:r>
            <a:r>
              <a:rPr lang="cs-CZ" b="1" dirty="0"/>
              <a:t>, cévy) snižuje objem jiné </a:t>
            </a:r>
            <a:r>
              <a:rPr lang="cs-CZ" dirty="0"/>
              <a:t>(a utlačuje obvykle cévy, vznik ischemie)</a:t>
            </a:r>
          </a:p>
          <a:p>
            <a:pPr marL="285750" indent="-285750">
              <a:buFont typeface="Arial" panose="020B0604020202020204" pitchFamily="34" charset="0"/>
              <a:buChar char="•"/>
            </a:pPr>
            <a:r>
              <a:rPr lang="cs-CZ" dirty="0"/>
              <a:t>dilatace cév je omezená – </a:t>
            </a:r>
            <a:r>
              <a:rPr lang="cs-CZ" b="1" dirty="0"/>
              <a:t>klíčová je regulace průtoku</a:t>
            </a:r>
          </a:p>
          <a:p>
            <a:pPr marL="285750" indent="-285750">
              <a:buFont typeface="Arial" panose="020B0604020202020204" pitchFamily="34" charset="0"/>
              <a:buChar char="•"/>
            </a:pPr>
            <a:r>
              <a:rPr lang="cs-CZ" dirty="0"/>
              <a:t>mozkové buňky jsou </a:t>
            </a:r>
            <a:r>
              <a:rPr lang="cs-CZ" b="1" dirty="0"/>
              <a:t>vysoce metabolicky aktivní </a:t>
            </a:r>
            <a:r>
              <a:rPr lang="cs-CZ" dirty="0"/>
              <a:t>– </a:t>
            </a:r>
            <a:r>
              <a:rPr lang="cs-CZ" b="1" dirty="0"/>
              <a:t>citlivé na zásobení O</a:t>
            </a:r>
            <a:r>
              <a:rPr lang="cs-CZ" b="1" baseline="-25000" dirty="0"/>
              <a:t>2</a:t>
            </a:r>
            <a:r>
              <a:rPr lang="cs-CZ" b="1" dirty="0"/>
              <a:t> </a:t>
            </a:r>
            <a:r>
              <a:rPr lang="cs-CZ" dirty="0"/>
              <a:t>(mozek představuje 2% hmotnosti těla, ale spotřeba celkového O</a:t>
            </a:r>
            <a:r>
              <a:rPr lang="cs-CZ" baseline="-25000" dirty="0"/>
              <a:t>2</a:t>
            </a:r>
            <a:r>
              <a:rPr lang="cs-CZ" dirty="0"/>
              <a:t> je 20%) a živinami</a:t>
            </a:r>
          </a:p>
          <a:p>
            <a:pPr marL="285750" indent="-285750">
              <a:buFont typeface="Arial" panose="020B0604020202020204" pitchFamily="34" charset="0"/>
              <a:buChar char="•"/>
            </a:pPr>
            <a:r>
              <a:rPr lang="cs-CZ" dirty="0"/>
              <a:t>průtok krve mozkem musí mít konstantní hodnoty – </a:t>
            </a:r>
            <a:r>
              <a:rPr lang="cs-CZ" dirty="0" err="1"/>
              <a:t>hypoperfuze</a:t>
            </a:r>
            <a:r>
              <a:rPr lang="cs-CZ" dirty="0"/>
              <a:t> způsobí ztrátu vědomí, </a:t>
            </a:r>
            <a:r>
              <a:rPr lang="cs-CZ" dirty="0" err="1"/>
              <a:t>hyperperfuze</a:t>
            </a:r>
            <a:r>
              <a:rPr lang="cs-CZ" dirty="0"/>
              <a:t> otoky (otok utlačuje mozek i cévy)</a:t>
            </a:r>
          </a:p>
          <a:p>
            <a:pPr marL="285750" indent="-285750">
              <a:buFont typeface="Arial" panose="020B0604020202020204" pitchFamily="34" charset="0"/>
              <a:buChar char="•"/>
            </a:pPr>
            <a:r>
              <a:rPr lang="cs-CZ" dirty="0"/>
              <a:t>700 – 750 ml/min (15% srdečního výdeje), 50 – 55 ml/min/100g tkáně (sval v klidu potřebuje 1 – 4 ml/min/100g)</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399262"/>
            <a:ext cx="4392488" cy="3270098"/>
          </a:xfrm>
          <a:prstGeom prst="rect">
            <a:avLst/>
          </a:prstGeom>
        </p:spPr>
      </p:pic>
      <p:sp>
        <p:nvSpPr>
          <p:cNvPr id="8" name="Obdélník 7"/>
          <p:cNvSpPr/>
          <p:nvPr/>
        </p:nvSpPr>
        <p:spPr>
          <a:xfrm>
            <a:off x="-36512" y="6551766"/>
            <a:ext cx="9217024" cy="261610"/>
          </a:xfrm>
          <a:prstGeom prst="rect">
            <a:avLst/>
          </a:prstGeom>
        </p:spPr>
        <p:txBody>
          <a:bodyPr wrap="square">
            <a:spAutoFit/>
          </a:bodyPr>
          <a:lstStyle/>
          <a:p>
            <a:r>
              <a:rPr lang="cs-CZ" sz="1100" dirty="0">
                <a:hlinkClick r:id="rId3"/>
              </a:rPr>
              <a:t>https://sites.google.com/a/wisc.edu/neuroradiology/_/rsrc/1339009978868/anatomy/under-spin/vascular-anatomy/Base%20of%20brain%20smaller.png</a:t>
            </a:r>
            <a:endParaRPr lang="cs-CZ" sz="1100" dirty="0"/>
          </a:p>
        </p:txBody>
      </p:sp>
      <p:sp>
        <p:nvSpPr>
          <p:cNvPr id="9" name="Obdélník 8"/>
          <p:cNvSpPr/>
          <p:nvPr/>
        </p:nvSpPr>
        <p:spPr>
          <a:xfrm>
            <a:off x="251520" y="3471231"/>
            <a:ext cx="4320480" cy="1754326"/>
          </a:xfrm>
          <a:prstGeom prst="rect">
            <a:avLst/>
          </a:prstGeom>
        </p:spPr>
        <p:txBody>
          <a:bodyPr wrap="square">
            <a:spAutoFit/>
          </a:bodyPr>
          <a:lstStyle/>
          <a:p>
            <a:pPr marL="285750" indent="-285750">
              <a:buFont typeface="Arial" panose="020B0604020202020204" pitchFamily="34" charset="0"/>
              <a:buChar char="•"/>
            </a:pPr>
            <a:r>
              <a:rPr lang="cs-CZ" b="1" dirty="0"/>
              <a:t>hematoencefalická bariéra – kapilární endotel je nepropustný</a:t>
            </a:r>
          </a:p>
          <a:p>
            <a:pPr marL="285750" indent="-285750">
              <a:buFont typeface="Arial" panose="020B0604020202020204" pitchFamily="34" charset="0"/>
              <a:buChar char="•"/>
            </a:pPr>
            <a:r>
              <a:rPr lang="cs-CZ" dirty="0"/>
              <a:t>větší průtok je šedou hmotou než bílou, a lokální průtok závisí od aktuální aktivity mozku (metabolická autoregulace)</a:t>
            </a:r>
          </a:p>
          <a:p>
            <a:pPr marL="285750" indent="-285750">
              <a:buFont typeface="Arial" panose="020B0604020202020204" pitchFamily="34" charset="0"/>
              <a:buChar char="•"/>
            </a:pPr>
            <a:r>
              <a:rPr lang="cs-CZ" dirty="0"/>
              <a:t>IPP = MAP - ICP</a:t>
            </a:r>
          </a:p>
        </p:txBody>
      </p:sp>
      <p:sp>
        <p:nvSpPr>
          <p:cNvPr id="3" name="TextovéPole 2">
            <a:extLst>
              <a:ext uri="{FF2B5EF4-FFF2-40B4-BE49-F238E27FC236}">
                <a16:creationId xmlns:a16="http://schemas.microsoft.com/office/drawing/2014/main" id="{A7A0269F-0215-4718-B8AF-1D68B3CA01A9}"/>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954609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5"/>
            <a:ext cx="7654532" cy="584775"/>
          </a:xfrm>
          <a:prstGeom prst="rect">
            <a:avLst/>
          </a:prstGeom>
          <a:noFill/>
        </p:spPr>
        <p:txBody>
          <a:bodyPr wrap="square" rtlCol="0">
            <a:spAutoFit/>
          </a:bodyPr>
          <a:lstStyle/>
          <a:p>
            <a:r>
              <a:rPr lang="cs-CZ" sz="3200" b="1" dirty="0"/>
              <a:t>Krevní oběh v mozku</a:t>
            </a:r>
          </a:p>
        </p:txBody>
      </p:sp>
      <p:sp>
        <p:nvSpPr>
          <p:cNvPr id="2" name="TextovéPole 1"/>
          <p:cNvSpPr txBox="1"/>
          <p:nvPr/>
        </p:nvSpPr>
        <p:spPr>
          <a:xfrm>
            <a:off x="440630" y="965553"/>
            <a:ext cx="8640960" cy="1477328"/>
          </a:xfrm>
          <a:prstGeom prst="rect">
            <a:avLst/>
          </a:prstGeom>
          <a:noFill/>
        </p:spPr>
        <p:txBody>
          <a:bodyPr wrap="square" rtlCol="0">
            <a:spAutoFit/>
          </a:bodyPr>
          <a:lstStyle/>
          <a:p>
            <a:pPr marL="285750" indent="-285750">
              <a:buFont typeface="Arial" panose="020B0604020202020204" pitchFamily="34" charset="0"/>
              <a:buChar char="•"/>
            </a:pPr>
            <a:r>
              <a:rPr lang="cs-CZ" b="1" dirty="0"/>
              <a:t>vysoce vyvinutá myogenní autoregulace </a:t>
            </a:r>
            <a:r>
              <a:rPr lang="cs-CZ" dirty="0"/>
              <a:t>– stabilizuje průtok při TK 60 – 140 mmHg</a:t>
            </a:r>
          </a:p>
          <a:p>
            <a:pPr marL="285750" indent="-285750">
              <a:buFont typeface="Arial" panose="020B0604020202020204" pitchFamily="34" charset="0"/>
              <a:buChar char="•"/>
            </a:pPr>
            <a:r>
              <a:rPr lang="cs-CZ" b="1" dirty="0"/>
              <a:t>vysoce vyvinutá metabolická autoregulace </a:t>
            </a:r>
            <a:r>
              <a:rPr lang="cs-CZ" dirty="0"/>
              <a:t>– především citlivost na změny pCO2 a pO2</a:t>
            </a:r>
          </a:p>
          <a:p>
            <a:pPr marL="285750" indent="-285750">
              <a:buFont typeface="Arial" panose="020B0604020202020204" pitchFamily="34" charset="0"/>
              <a:buChar char="•"/>
            </a:pPr>
            <a:r>
              <a:rPr lang="cs-CZ" sz="1600" dirty="0"/>
              <a:t>adrenalin zvyšuje průtok (velké dávky naopak zhoršují)</a:t>
            </a:r>
            <a:r>
              <a:rPr lang="cs-CZ" dirty="0"/>
              <a:t>, </a:t>
            </a:r>
            <a:r>
              <a:rPr lang="cs-CZ" b="1" dirty="0"/>
              <a:t>regulace průtoku lokálními působky </a:t>
            </a:r>
            <a:r>
              <a:rPr lang="cs-CZ" dirty="0"/>
              <a:t>(</a:t>
            </a:r>
            <a:r>
              <a:rPr lang="cs-CZ" b="1" dirty="0"/>
              <a:t>NO</a:t>
            </a:r>
            <a:r>
              <a:rPr lang="cs-CZ" dirty="0"/>
              <a:t>) má věší význam než nervová regulace</a:t>
            </a:r>
          </a:p>
          <a:p>
            <a:pPr marL="285750" indent="-285750">
              <a:buFont typeface="Arial" panose="020B0604020202020204" pitchFamily="34" charset="0"/>
              <a:buChar char="•"/>
            </a:pPr>
            <a:endParaRPr lang="cs-CZ" dirty="0"/>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6918" y="2435314"/>
            <a:ext cx="3024336" cy="3024336"/>
          </a:xfrm>
          <a:prstGeom prst="rect">
            <a:avLst/>
          </a:prstGeom>
        </p:spPr>
      </p:pic>
      <p:sp>
        <p:nvSpPr>
          <p:cNvPr id="3" name="Obdélník 2"/>
          <p:cNvSpPr/>
          <p:nvPr/>
        </p:nvSpPr>
        <p:spPr>
          <a:xfrm>
            <a:off x="908682" y="6463214"/>
            <a:ext cx="7704856" cy="276999"/>
          </a:xfrm>
          <a:prstGeom prst="rect">
            <a:avLst/>
          </a:prstGeom>
        </p:spPr>
        <p:txBody>
          <a:bodyPr wrap="square">
            <a:spAutoFit/>
          </a:bodyPr>
          <a:lstStyle/>
          <a:p>
            <a:r>
              <a:rPr lang="cs-CZ" sz="1200" dirty="0"/>
              <a:t>http://emmedonline.com/yahoo_site_admin/assets/images/circle_of_willis_diagram.0190839_std.jpg</a:t>
            </a:r>
          </a:p>
        </p:txBody>
      </p:sp>
      <p:sp>
        <p:nvSpPr>
          <p:cNvPr id="8" name="Obdélník 7"/>
          <p:cNvSpPr/>
          <p:nvPr/>
        </p:nvSpPr>
        <p:spPr>
          <a:xfrm>
            <a:off x="207863" y="2204864"/>
            <a:ext cx="5364088" cy="4247317"/>
          </a:xfrm>
          <a:prstGeom prst="rect">
            <a:avLst/>
          </a:prstGeom>
        </p:spPr>
        <p:txBody>
          <a:bodyPr wrap="square">
            <a:spAutoFit/>
          </a:bodyPr>
          <a:lstStyle/>
          <a:p>
            <a:pPr marL="285750" indent="-285750">
              <a:buFont typeface="Arial" panose="020B0604020202020204" pitchFamily="34" charset="0"/>
              <a:buChar char="•"/>
            </a:pPr>
            <a:r>
              <a:rPr lang="cs-CZ" b="1" dirty="0"/>
              <a:t>mozek je „sobecký“ orgán </a:t>
            </a:r>
            <a:r>
              <a:rPr lang="cs-CZ" dirty="0"/>
              <a:t>– zbytek těla bude zásoben krví, jen pokud jsou pokryté potřeby mozku</a:t>
            </a:r>
          </a:p>
          <a:p>
            <a:pPr marL="742950" lvl="1" indent="-285750">
              <a:buFont typeface="Arial" panose="020B0604020202020204" pitchFamily="34" charset="0"/>
              <a:buChar char="•"/>
            </a:pPr>
            <a:r>
              <a:rPr lang="cs-CZ" dirty="0"/>
              <a:t>např. baroreflex reguluje krevní tlak kvůli mozku – systémová vazokonstrikce způsobená hypotenzí zachová arteriální krevní tlak pro zásobení mozku, ale omezí kapilární průtok jinými orgány</a:t>
            </a:r>
          </a:p>
          <a:p>
            <a:pPr marL="742950" lvl="1" indent="-285750">
              <a:buFont typeface="Arial" panose="020B0604020202020204" pitchFamily="34" charset="0"/>
              <a:buChar char="•"/>
            </a:pPr>
            <a:r>
              <a:rPr lang="cs-CZ" dirty="0" err="1"/>
              <a:t>Cushingův</a:t>
            </a:r>
            <a:r>
              <a:rPr lang="cs-CZ" dirty="0"/>
              <a:t> reflex – zvýšení intrakraniálního tlaku (otok, nádor, krvácení) </a:t>
            </a:r>
            <a:r>
              <a:rPr lang="cs-CZ" dirty="0">
                <a:sym typeface="Symbol"/>
              </a:rPr>
              <a:t> utlačení cév</a:t>
            </a:r>
            <a:r>
              <a:rPr lang="cs-CZ" dirty="0"/>
              <a:t>  </a:t>
            </a:r>
            <a:r>
              <a:rPr lang="cs-CZ" dirty="0">
                <a:sym typeface="Symbol"/>
              </a:rPr>
              <a:t></a:t>
            </a:r>
            <a:r>
              <a:rPr lang="cs-CZ" dirty="0"/>
              <a:t>nedokrvení mozku  </a:t>
            </a:r>
            <a:r>
              <a:rPr lang="cs-CZ" dirty="0">
                <a:sym typeface="Symbol"/>
              </a:rPr>
              <a:t> </a:t>
            </a:r>
            <a:r>
              <a:rPr lang="cs-CZ" dirty="0"/>
              <a:t>ischemie prodloužené míchy  </a:t>
            </a:r>
            <a:r>
              <a:rPr lang="cs-CZ" dirty="0">
                <a:sym typeface="Symbol"/>
              </a:rPr>
              <a:t> </a:t>
            </a:r>
            <a:r>
              <a:rPr lang="cs-CZ" dirty="0"/>
              <a:t>vyvolání hypertenze (zvýšení </a:t>
            </a:r>
            <a:r>
              <a:rPr lang="cs-CZ" dirty="0" err="1"/>
              <a:t>perfuze</a:t>
            </a:r>
            <a:r>
              <a:rPr lang="cs-CZ" dirty="0"/>
              <a:t> mozku) a bradykardie (dráždění n. vagu), poruchy dýchání</a:t>
            </a:r>
          </a:p>
          <a:p>
            <a:pPr marL="742950" lvl="1" indent="-285750">
              <a:buFont typeface="Arial" panose="020B0604020202020204" pitchFamily="34" charset="0"/>
              <a:buChar char="•"/>
            </a:pPr>
            <a:r>
              <a:rPr lang="cs-CZ" dirty="0"/>
              <a:t>centralizace oběhu při šoku (srdce, mozek, plíce)</a:t>
            </a:r>
          </a:p>
        </p:txBody>
      </p:sp>
      <p:sp>
        <p:nvSpPr>
          <p:cNvPr id="5" name="TextovéPole 4">
            <a:extLst>
              <a:ext uri="{FF2B5EF4-FFF2-40B4-BE49-F238E27FC236}">
                <a16:creationId xmlns:a16="http://schemas.microsoft.com/office/drawing/2014/main" id="{64CF5726-CDAC-4549-B28D-265C12A81207}"/>
              </a:ext>
            </a:extLst>
          </p:cNvPr>
          <p:cNvSpPr txBox="1"/>
          <p:nvPr/>
        </p:nvSpPr>
        <p:spPr>
          <a:xfrm>
            <a:off x="6156176" y="111904"/>
            <a:ext cx="2592288" cy="646331"/>
          </a:xfrm>
          <a:prstGeom prst="rect">
            <a:avLst/>
          </a:prstGeom>
          <a:noFill/>
        </p:spPr>
        <p:txBody>
          <a:bodyPr wrap="square" rtlCol="0">
            <a:spAutoFit/>
          </a:bodyPr>
          <a:lstStyle/>
          <a:p>
            <a:r>
              <a:rPr lang="cs-CZ" dirty="0">
                <a:solidFill>
                  <a:srgbClr val="FF0000"/>
                </a:solidFill>
              </a:rPr>
              <a:t>Umět – metabolickou a </a:t>
            </a:r>
            <a:r>
              <a:rPr lang="cs-CZ" dirty="0" err="1">
                <a:solidFill>
                  <a:srgbClr val="FF0000"/>
                </a:solidFill>
              </a:rPr>
              <a:t>myogenní</a:t>
            </a:r>
            <a:r>
              <a:rPr lang="cs-CZ" dirty="0">
                <a:solidFill>
                  <a:srgbClr val="FF0000"/>
                </a:solidFill>
              </a:rPr>
              <a:t> autoregulaci</a:t>
            </a:r>
          </a:p>
        </p:txBody>
      </p:sp>
      <p:sp>
        <p:nvSpPr>
          <p:cNvPr id="6" name="TextovéPole 5">
            <a:extLst>
              <a:ext uri="{FF2B5EF4-FFF2-40B4-BE49-F238E27FC236}">
                <a16:creationId xmlns:a16="http://schemas.microsoft.com/office/drawing/2014/main" id="{288CD423-C063-41A1-BFA2-6710FC29EBCE}"/>
              </a:ext>
            </a:extLst>
          </p:cNvPr>
          <p:cNvSpPr txBox="1"/>
          <p:nvPr/>
        </p:nvSpPr>
        <p:spPr>
          <a:xfrm>
            <a:off x="5796136" y="5589588"/>
            <a:ext cx="2952328" cy="646331"/>
          </a:xfrm>
          <a:prstGeom prst="rect">
            <a:avLst/>
          </a:prstGeom>
          <a:noFill/>
        </p:spPr>
        <p:txBody>
          <a:bodyPr wrap="square" rtlCol="0">
            <a:spAutoFit/>
          </a:bodyPr>
          <a:lstStyle/>
          <a:p>
            <a:r>
              <a:rPr lang="cs-CZ" dirty="0" err="1"/>
              <a:t>Wilisův</a:t>
            </a:r>
            <a:r>
              <a:rPr lang="cs-CZ" dirty="0"/>
              <a:t> okruh – vyrovnávání přítoku krve</a:t>
            </a:r>
          </a:p>
        </p:txBody>
      </p:sp>
    </p:spTree>
    <p:extLst>
      <p:ext uri="{BB962C8B-B14F-4D97-AF65-F5344CB8AC3E}">
        <p14:creationId xmlns:p14="http://schemas.microsoft.com/office/powerpoint/2010/main" val="13691143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499D036-A9BE-4B1F-97C1-FB29D7EE2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063576"/>
            <a:ext cx="5544616" cy="5777723"/>
          </a:xfrm>
          <a:prstGeom prst="rect">
            <a:avLst/>
          </a:prstGeom>
        </p:spPr>
      </p:pic>
      <p:sp>
        <p:nvSpPr>
          <p:cNvPr id="2" name="TextovéPole 1">
            <a:extLst>
              <a:ext uri="{FF2B5EF4-FFF2-40B4-BE49-F238E27FC236}">
                <a16:creationId xmlns:a16="http://schemas.microsoft.com/office/drawing/2014/main" id="{8E472C1B-6FBD-42F5-9D68-598542B91A51}"/>
              </a:ext>
            </a:extLst>
          </p:cNvPr>
          <p:cNvSpPr txBox="1"/>
          <p:nvPr/>
        </p:nvSpPr>
        <p:spPr>
          <a:xfrm>
            <a:off x="467544" y="332656"/>
            <a:ext cx="5384616" cy="646331"/>
          </a:xfrm>
          <a:prstGeom prst="rect">
            <a:avLst/>
          </a:prstGeom>
          <a:noFill/>
        </p:spPr>
        <p:txBody>
          <a:bodyPr wrap="square" rtlCol="0">
            <a:spAutoFit/>
          </a:bodyPr>
          <a:lstStyle/>
          <a:p>
            <a:r>
              <a:rPr lang="cs-CZ" dirty="0"/>
              <a:t>Když je příliš vysoký intrakraniální tlak, je někdy potřeba prostě otevřít lebku.</a:t>
            </a:r>
          </a:p>
        </p:txBody>
      </p:sp>
    </p:spTree>
    <p:extLst>
      <p:ext uri="{BB962C8B-B14F-4D97-AF65-F5344CB8AC3E}">
        <p14:creationId xmlns:p14="http://schemas.microsoft.com/office/powerpoint/2010/main" val="3324165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plíce</a:t>
            </a:r>
          </a:p>
        </p:txBody>
      </p:sp>
      <p:sp>
        <p:nvSpPr>
          <p:cNvPr id="5" name="TextovéPole 4"/>
          <p:cNvSpPr txBox="1"/>
          <p:nvPr/>
        </p:nvSpPr>
        <p:spPr>
          <a:xfrm>
            <a:off x="179512" y="908720"/>
            <a:ext cx="8712968" cy="2554545"/>
          </a:xfrm>
          <a:prstGeom prst="rect">
            <a:avLst/>
          </a:prstGeom>
          <a:noFill/>
        </p:spPr>
        <p:txBody>
          <a:bodyPr wrap="square" rtlCol="0">
            <a:spAutoFit/>
          </a:bodyPr>
          <a:lstStyle/>
          <a:p>
            <a:pPr marL="342900" indent="-342900">
              <a:buFont typeface="Arial" panose="020B0604020202020204" pitchFamily="34" charset="0"/>
              <a:buChar char="•"/>
            </a:pPr>
            <a:r>
              <a:rPr lang="cs-CZ" sz="2000" dirty="0"/>
              <a:t>průtok krve plícemi je stejný jako velkým oběhem (CO pravého a levého srdce je stejný, 5,5 l/min)</a:t>
            </a:r>
          </a:p>
          <a:p>
            <a:pPr marL="342900" indent="-342900">
              <a:buFont typeface="Arial" panose="020B0604020202020204" pitchFamily="34" charset="0"/>
              <a:buChar char="•"/>
            </a:pPr>
            <a:r>
              <a:rPr lang="cs-CZ" sz="2000" dirty="0"/>
              <a:t>tlak v plicnici je 25/10 mmHg a v levé síni 5-7 mmHg</a:t>
            </a:r>
            <a:br>
              <a:rPr lang="cs-CZ" sz="2000" dirty="0"/>
            </a:br>
            <a:r>
              <a:rPr lang="cs-CZ" sz="2000" dirty="0"/>
              <a:t> </a:t>
            </a:r>
            <a:r>
              <a:rPr lang="cs-CZ" sz="2000" dirty="0">
                <a:sym typeface="Symbol"/>
              </a:rPr>
              <a:t> </a:t>
            </a:r>
            <a:r>
              <a:rPr lang="cs-CZ" sz="2000" b="1" dirty="0">
                <a:sym typeface="Symbol"/>
              </a:rPr>
              <a:t>nízký tlakový gradient </a:t>
            </a:r>
            <a:r>
              <a:rPr lang="cs-CZ" sz="2000" dirty="0">
                <a:sym typeface="Symbol"/>
              </a:rPr>
              <a:t>(nízkotlaké řečiště)</a:t>
            </a:r>
            <a:endParaRPr lang="cs-CZ" sz="2000" dirty="0"/>
          </a:p>
          <a:p>
            <a:pPr marL="342900" indent="-342900">
              <a:buFont typeface="Arial" panose="020B0604020202020204" pitchFamily="34" charset="0"/>
              <a:buChar char="•"/>
            </a:pPr>
            <a:r>
              <a:rPr lang="cs-CZ" sz="2000" b="1" dirty="0"/>
              <a:t>plicní arterie jsou poddajnější</a:t>
            </a:r>
            <a:r>
              <a:rPr lang="cs-CZ" sz="2000" dirty="0"/>
              <a:t>, arterioly krátké a dilatované (více </a:t>
            </a:r>
            <a:r>
              <a:rPr lang="cs-CZ" sz="2000" dirty="0" err="1"/>
              <a:t>elastanu</a:t>
            </a:r>
            <a:r>
              <a:rPr lang="cs-CZ" sz="2000" dirty="0"/>
              <a:t>, méně hladké svaloviny) </a:t>
            </a:r>
            <a:r>
              <a:rPr lang="cs-CZ" sz="2000" dirty="0">
                <a:sym typeface="Symbol"/>
              </a:rPr>
              <a:t> </a:t>
            </a:r>
            <a:r>
              <a:rPr lang="cs-CZ" sz="2000" b="1" dirty="0">
                <a:sym typeface="Symbol"/>
              </a:rPr>
              <a:t>nízký cévní odpor</a:t>
            </a:r>
          </a:p>
          <a:p>
            <a:pPr marL="342900" indent="-342900">
              <a:buFont typeface="Arial" panose="020B0604020202020204" pitchFamily="34" charset="0"/>
              <a:buChar char="•"/>
            </a:pPr>
            <a:r>
              <a:rPr lang="cs-CZ" sz="2000" dirty="0">
                <a:sym typeface="Symbol"/>
              </a:rPr>
              <a:t>nízký odpor umožňuje vysoký průtok i při nízkém tlakovém gradientu </a:t>
            </a:r>
            <a:br>
              <a:rPr lang="cs-CZ" sz="2000" dirty="0">
                <a:sym typeface="Symbol"/>
              </a:rPr>
            </a:br>
            <a:r>
              <a:rPr lang="cs-CZ" dirty="0">
                <a:sym typeface="Symbol"/>
              </a:rPr>
              <a:t>(rozdíl tlaků v plicnici a levé síni)</a:t>
            </a:r>
            <a:endParaRPr lang="cs-CZ" sz="2000" dirty="0">
              <a:sym typeface="Symbol"/>
            </a:endParaRPr>
          </a:p>
        </p:txBody>
      </p:sp>
      <p:sp>
        <p:nvSpPr>
          <p:cNvPr id="2" name="Obdélník 1"/>
          <p:cNvSpPr/>
          <p:nvPr/>
        </p:nvSpPr>
        <p:spPr>
          <a:xfrm>
            <a:off x="6292146" y="6351711"/>
            <a:ext cx="2667003" cy="461665"/>
          </a:xfrm>
          <a:prstGeom prst="rect">
            <a:avLst/>
          </a:prstGeom>
        </p:spPr>
        <p:txBody>
          <a:bodyPr wrap="square">
            <a:spAutoFit/>
          </a:bodyPr>
          <a:lstStyle/>
          <a:p>
            <a:r>
              <a:rPr lang="cs-CZ" sz="1200" dirty="0"/>
              <a:t>http://www.natomimages.com/33099-thickbox/solunum-sistemi-alveol.jpg</a:t>
            </a:r>
          </a:p>
        </p:txBody>
      </p:sp>
      <p:sp>
        <p:nvSpPr>
          <p:cNvPr id="7" name="TextovéPole 6"/>
          <p:cNvSpPr txBox="1"/>
          <p:nvPr/>
        </p:nvSpPr>
        <p:spPr>
          <a:xfrm>
            <a:off x="250762" y="3297178"/>
            <a:ext cx="4465254" cy="707886"/>
          </a:xfrm>
          <a:prstGeom prst="rect">
            <a:avLst/>
          </a:prstGeom>
          <a:noFill/>
        </p:spPr>
        <p:txBody>
          <a:bodyPr wrap="square" rtlCol="0">
            <a:spAutoFit/>
          </a:bodyPr>
          <a:lstStyle/>
          <a:p>
            <a:pPr marL="285750" indent="-285750">
              <a:buFont typeface="Arial" panose="020B0604020202020204" pitchFamily="34" charset="0"/>
              <a:buChar char="•"/>
            </a:pPr>
            <a:r>
              <a:rPr lang="cs-CZ" sz="2000" dirty="0"/>
              <a:t>plicní </a:t>
            </a:r>
            <a:r>
              <a:rPr lang="cs-CZ" sz="2000" b="1" dirty="0"/>
              <a:t>arterie</a:t>
            </a:r>
            <a:r>
              <a:rPr lang="cs-CZ" sz="2000" dirty="0"/>
              <a:t> vedou </a:t>
            </a:r>
            <a:r>
              <a:rPr lang="cs-CZ" sz="2000" b="1" dirty="0"/>
              <a:t>odkysličenou</a:t>
            </a:r>
            <a:r>
              <a:rPr lang="cs-CZ" sz="2000" dirty="0"/>
              <a:t> krev, </a:t>
            </a:r>
            <a:r>
              <a:rPr lang="cs-CZ" sz="2000" b="1" dirty="0"/>
              <a:t>žíly</a:t>
            </a:r>
            <a:r>
              <a:rPr lang="cs-CZ" sz="2000" dirty="0"/>
              <a:t> vedou </a:t>
            </a:r>
            <a:r>
              <a:rPr lang="cs-CZ" sz="2000" b="1" dirty="0"/>
              <a:t>okysličenou</a:t>
            </a:r>
            <a:r>
              <a:rPr lang="cs-CZ" sz="2000" dirty="0"/>
              <a:t> krev</a:t>
            </a:r>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244343"/>
            <a:ext cx="4286250" cy="2838450"/>
          </a:xfrm>
          <a:prstGeom prst="rect">
            <a:avLst/>
          </a:prstGeom>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925011"/>
            <a:ext cx="2816357" cy="2816357"/>
          </a:xfrm>
          <a:prstGeom prst="rect">
            <a:avLst/>
          </a:prstGeom>
        </p:spPr>
      </p:pic>
      <p:sp>
        <p:nvSpPr>
          <p:cNvPr id="3" name="TextovéPole 2">
            <a:extLst>
              <a:ext uri="{FF2B5EF4-FFF2-40B4-BE49-F238E27FC236}">
                <a16:creationId xmlns:a16="http://schemas.microsoft.com/office/drawing/2014/main" id="{5A513657-564A-4AB3-B36C-431CDDBF5AF9}"/>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369114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plíce</a:t>
            </a:r>
          </a:p>
        </p:txBody>
      </p:sp>
      <p:pic>
        <p:nvPicPr>
          <p:cNvPr id="1026" name="Picture 2" descr="C:\Users\user\Desktop\výuka\učení fyziologie\Boron - Medical Physiology\Pages\Images\V. The Respiratory System\S23283-025-f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878828"/>
            <a:ext cx="5257800" cy="594360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79512" y="2594758"/>
            <a:ext cx="4572000" cy="1631216"/>
          </a:xfrm>
          <a:prstGeom prst="rect">
            <a:avLst/>
          </a:prstGeom>
        </p:spPr>
        <p:txBody>
          <a:bodyPr>
            <a:spAutoFit/>
          </a:bodyPr>
          <a:lstStyle/>
          <a:p>
            <a:pPr marL="285750" indent="-285750">
              <a:buFont typeface="Arial" panose="020B0604020202020204" pitchFamily="34" charset="0"/>
              <a:buChar char="•"/>
            </a:pPr>
            <a:r>
              <a:rPr lang="cs-CZ" sz="2000" b="1" dirty="0">
                <a:sym typeface="Symbol"/>
              </a:rPr>
              <a:t>oběh</a:t>
            </a:r>
            <a:r>
              <a:rPr lang="cs-CZ" sz="2000" dirty="0">
                <a:sym typeface="Symbol"/>
              </a:rPr>
              <a:t> </a:t>
            </a:r>
          </a:p>
          <a:p>
            <a:pPr marL="742950" lvl="1" indent="-285750">
              <a:buFont typeface="Arial" panose="020B0604020202020204" pitchFamily="34" charset="0"/>
              <a:buChar char="•"/>
            </a:pPr>
            <a:r>
              <a:rPr lang="cs-CZ" sz="2000" b="1" dirty="0">
                <a:sym typeface="Symbol"/>
              </a:rPr>
              <a:t>funkční </a:t>
            </a:r>
            <a:r>
              <a:rPr lang="cs-CZ" sz="2000" dirty="0">
                <a:sym typeface="Symbol"/>
              </a:rPr>
              <a:t>(okysličení krve, krev z pravé komory)</a:t>
            </a:r>
          </a:p>
          <a:p>
            <a:pPr marL="742950" lvl="1" indent="-285750">
              <a:buFont typeface="Arial" panose="020B0604020202020204" pitchFamily="34" charset="0"/>
              <a:buChar char="•"/>
            </a:pPr>
            <a:r>
              <a:rPr lang="cs-CZ" sz="2000" b="1" dirty="0">
                <a:sym typeface="Symbol"/>
              </a:rPr>
              <a:t>nutriční</a:t>
            </a:r>
            <a:r>
              <a:rPr lang="cs-CZ" sz="2000" dirty="0">
                <a:sym typeface="Symbol"/>
              </a:rPr>
              <a:t> (výživa plic, 2% oběhu, krev z levé komory)</a:t>
            </a:r>
          </a:p>
        </p:txBody>
      </p:sp>
    </p:spTree>
    <p:extLst>
      <p:ext uri="{BB962C8B-B14F-4D97-AF65-F5344CB8AC3E}">
        <p14:creationId xmlns:p14="http://schemas.microsoft.com/office/powerpoint/2010/main" val="1965660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plíce</a:t>
            </a:r>
          </a:p>
        </p:txBody>
      </p:sp>
      <p:sp>
        <p:nvSpPr>
          <p:cNvPr id="2" name="Obdélník 1"/>
          <p:cNvSpPr/>
          <p:nvPr/>
        </p:nvSpPr>
        <p:spPr>
          <a:xfrm>
            <a:off x="6292146" y="6351711"/>
            <a:ext cx="2667003" cy="461665"/>
          </a:xfrm>
          <a:prstGeom prst="rect">
            <a:avLst/>
          </a:prstGeom>
        </p:spPr>
        <p:txBody>
          <a:bodyPr wrap="square">
            <a:spAutoFit/>
          </a:bodyPr>
          <a:lstStyle/>
          <a:p>
            <a:r>
              <a:rPr lang="cs-CZ" sz="1200" dirty="0"/>
              <a:t>http://www.natomimages.com/33099-thickbox/solunum-sistemi-alveol.jpg</a:t>
            </a:r>
          </a:p>
        </p:txBody>
      </p:sp>
      <p:sp>
        <p:nvSpPr>
          <p:cNvPr id="7" name="TextovéPole 6"/>
          <p:cNvSpPr txBox="1"/>
          <p:nvPr/>
        </p:nvSpPr>
        <p:spPr>
          <a:xfrm>
            <a:off x="250762" y="908720"/>
            <a:ext cx="8497702" cy="1631216"/>
          </a:xfrm>
          <a:prstGeom prst="rect">
            <a:avLst/>
          </a:prstGeom>
          <a:noFill/>
        </p:spPr>
        <p:txBody>
          <a:bodyPr wrap="square" rtlCol="0">
            <a:spAutoFit/>
          </a:bodyPr>
          <a:lstStyle/>
          <a:p>
            <a:pPr marL="285750" indent="-285750">
              <a:buFont typeface="Arial" panose="020B0604020202020204" pitchFamily="34" charset="0"/>
              <a:buChar char="•"/>
            </a:pPr>
            <a:r>
              <a:rPr lang="cs-CZ" sz="2000" dirty="0"/>
              <a:t>kapiláry mají větší poloměr, mnoho anastomóz (obklopují alveolus) </a:t>
            </a:r>
            <a:r>
              <a:rPr lang="cs-CZ" sz="2000" dirty="0">
                <a:sym typeface="Symbol"/>
              </a:rPr>
              <a:t>  efektivnější výměna plynů</a:t>
            </a:r>
          </a:p>
          <a:p>
            <a:pPr marL="285750" indent="-285750">
              <a:buFont typeface="Arial" panose="020B0604020202020204" pitchFamily="34" charset="0"/>
              <a:buChar char="•"/>
            </a:pPr>
            <a:r>
              <a:rPr lang="cs-CZ" sz="2000" dirty="0">
                <a:sym typeface="Symbol"/>
              </a:rPr>
              <a:t>objem krve v řečišti cca 1l, závisí na poloze </a:t>
            </a:r>
            <a:r>
              <a:rPr lang="cs-CZ" sz="2000" b="1" dirty="0">
                <a:sym typeface="Symbol"/>
              </a:rPr>
              <a:t>(plíce jsou jako houba) – během stání teče krev nejvíce </a:t>
            </a:r>
            <a:r>
              <a:rPr lang="cs-CZ" sz="2000" b="1" dirty="0" err="1">
                <a:sym typeface="Symbol"/>
              </a:rPr>
              <a:t>bazí</a:t>
            </a:r>
            <a:endParaRPr lang="cs-CZ" sz="2000" b="1" dirty="0">
              <a:sym typeface="Symbol"/>
            </a:endParaRPr>
          </a:p>
          <a:p>
            <a:pPr marL="285750" indent="-285750">
              <a:buFont typeface="Arial" panose="020B0604020202020204" pitchFamily="34" charset="0"/>
              <a:buChar char="•"/>
            </a:pPr>
            <a:r>
              <a:rPr lang="cs-CZ" sz="2000" dirty="0">
                <a:sym typeface="Symbol"/>
              </a:rPr>
              <a:t>optimální </a:t>
            </a:r>
            <a:r>
              <a:rPr lang="cs-CZ" sz="2000" b="1" dirty="0">
                <a:sym typeface="Symbol"/>
              </a:rPr>
              <a:t>poměr ventilace-</a:t>
            </a:r>
            <a:r>
              <a:rPr lang="cs-CZ" sz="2000" b="1" dirty="0" err="1">
                <a:sym typeface="Symbol"/>
              </a:rPr>
              <a:t>perfuze</a:t>
            </a:r>
            <a:r>
              <a:rPr lang="cs-CZ" sz="2000" b="1" dirty="0">
                <a:sym typeface="Symbol"/>
              </a:rPr>
              <a:t> </a:t>
            </a:r>
            <a:r>
              <a:rPr lang="cs-CZ" sz="2000" dirty="0">
                <a:sym typeface="Symbol"/>
              </a:rPr>
              <a:t>je nezbytný pro kompletní výměnu plynů</a:t>
            </a:r>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726" y="2617301"/>
            <a:ext cx="5908722" cy="3734410"/>
          </a:xfrm>
          <a:prstGeom prst="rect">
            <a:avLst/>
          </a:prstGeom>
        </p:spPr>
      </p:pic>
      <p:sp>
        <p:nvSpPr>
          <p:cNvPr id="8" name="Obdélník 7"/>
          <p:cNvSpPr/>
          <p:nvPr/>
        </p:nvSpPr>
        <p:spPr>
          <a:xfrm>
            <a:off x="251520" y="4228053"/>
            <a:ext cx="2449030" cy="2585323"/>
          </a:xfrm>
          <a:prstGeom prst="rect">
            <a:avLst/>
          </a:prstGeom>
        </p:spPr>
        <p:txBody>
          <a:bodyPr wrap="square">
            <a:spAutoFit/>
          </a:bodyPr>
          <a:lstStyle/>
          <a:p>
            <a:r>
              <a:rPr lang="cs-CZ" b="1" dirty="0">
                <a:sym typeface="Symbol"/>
              </a:rPr>
              <a:t>regulace průtoku (opačné reakce než ve velkém oběhu)</a:t>
            </a:r>
          </a:p>
          <a:p>
            <a:pPr marL="285750" indent="-285750">
              <a:buFont typeface="Arial" panose="020B0604020202020204" pitchFamily="34" charset="0"/>
              <a:buChar char="•"/>
            </a:pPr>
            <a:r>
              <a:rPr lang="cs-CZ" dirty="0">
                <a:sym typeface="Symbol"/>
              </a:rPr>
              <a:t>pO2 – vazokonstrikce – brání </a:t>
            </a:r>
            <a:r>
              <a:rPr lang="cs-CZ" dirty="0" err="1">
                <a:sym typeface="Symbol"/>
              </a:rPr>
              <a:t>perfuzi</a:t>
            </a:r>
            <a:r>
              <a:rPr lang="cs-CZ" dirty="0">
                <a:sym typeface="Symbol"/>
              </a:rPr>
              <a:t> nefunkčních sklípků</a:t>
            </a:r>
          </a:p>
          <a:p>
            <a:pPr marL="285750" indent="-285750">
              <a:buFont typeface="Arial" panose="020B0604020202020204" pitchFamily="34" charset="0"/>
              <a:buChar char="•"/>
            </a:pPr>
            <a:r>
              <a:rPr lang="cs-CZ" dirty="0">
                <a:sym typeface="Symbol"/>
              </a:rPr>
              <a:t>histamin - vazokonstrikce</a:t>
            </a:r>
            <a:endParaRPr lang="cs-CZ" dirty="0"/>
          </a:p>
        </p:txBody>
      </p:sp>
      <p:pic>
        <p:nvPicPr>
          <p:cNvPr id="3074" name="Picture 2" descr="C:\Users\Johanka\Desktop\výuka\přednáška bakaláři\hotové přednášky\cévy oběh\young-womans-hand-squeezing-wet-sponge-stock-photograph__a02809.jpg"/>
          <p:cNvPicPr>
            <a:picLocks noChangeAspect="1" noChangeArrowheads="1"/>
          </p:cNvPicPr>
          <p:nvPr/>
        </p:nvPicPr>
        <p:blipFill rotWithShape="1">
          <a:blip r:embed="rId3">
            <a:extLst>
              <a:ext uri="{28A0092B-C50C-407E-A947-70E740481C1C}">
                <a14:useLocalDpi xmlns:a14="http://schemas.microsoft.com/office/drawing/2010/main" val="0"/>
              </a:ext>
            </a:extLst>
          </a:blip>
          <a:srcRect b="46178"/>
          <a:stretch/>
        </p:blipFill>
        <p:spPr bwMode="auto">
          <a:xfrm>
            <a:off x="323528" y="2530018"/>
            <a:ext cx="1999415" cy="1691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2AA2B2F3-D058-4961-9198-F042BD3D164B}"/>
              </a:ext>
            </a:extLst>
          </p:cNvPr>
          <p:cNvSpPr txBox="1"/>
          <p:nvPr/>
        </p:nvSpPr>
        <p:spPr>
          <a:xfrm>
            <a:off x="7596336" y="111904"/>
            <a:ext cx="1152128" cy="923330"/>
          </a:xfrm>
          <a:prstGeom prst="rect">
            <a:avLst/>
          </a:prstGeom>
          <a:noFill/>
        </p:spPr>
        <p:txBody>
          <a:bodyPr wrap="square" rtlCol="0">
            <a:spAutoFit/>
          </a:bodyPr>
          <a:lstStyle/>
          <a:p>
            <a:r>
              <a:rPr lang="cs-CZ" dirty="0">
                <a:solidFill>
                  <a:srgbClr val="FF0000"/>
                </a:solidFill>
              </a:rPr>
              <a:t>Umět ventilace-</a:t>
            </a:r>
            <a:r>
              <a:rPr lang="cs-CZ" dirty="0" err="1">
                <a:solidFill>
                  <a:srgbClr val="FF0000"/>
                </a:solidFill>
              </a:rPr>
              <a:t>perfuze</a:t>
            </a:r>
            <a:endParaRPr lang="cs-CZ" dirty="0">
              <a:solidFill>
                <a:srgbClr val="FF0000"/>
              </a:solidFill>
            </a:endParaRPr>
          </a:p>
        </p:txBody>
      </p:sp>
      <p:sp>
        <p:nvSpPr>
          <p:cNvPr id="5" name="TextovéPole 4">
            <a:extLst>
              <a:ext uri="{FF2B5EF4-FFF2-40B4-BE49-F238E27FC236}">
                <a16:creationId xmlns:a16="http://schemas.microsoft.com/office/drawing/2014/main" id="{6BB046C6-DA1B-4C95-9FBB-D2AB6ACFD0F1}"/>
              </a:ext>
            </a:extLst>
          </p:cNvPr>
          <p:cNvSpPr txBox="1"/>
          <p:nvPr/>
        </p:nvSpPr>
        <p:spPr>
          <a:xfrm>
            <a:off x="2720101" y="5982379"/>
            <a:ext cx="3460450" cy="830997"/>
          </a:xfrm>
          <a:prstGeom prst="rect">
            <a:avLst/>
          </a:prstGeom>
          <a:noFill/>
        </p:spPr>
        <p:txBody>
          <a:bodyPr wrap="square" rtlCol="0">
            <a:spAutoFit/>
          </a:bodyPr>
          <a:lstStyle/>
          <a:p>
            <a:r>
              <a:rPr lang="cs-CZ" sz="1600" dirty="0" err="1"/>
              <a:t>Hypokinetický</a:t>
            </a:r>
            <a:r>
              <a:rPr lang="cs-CZ" sz="1600" dirty="0"/>
              <a:t> syndrom – tekutiny vlivem gravitace </a:t>
            </a:r>
            <a:r>
              <a:rPr lang="cs-CZ" sz="1600" dirty="0" err="1"/>
              <a:t>stázují</a:t>
            </a:r>
            <a:r>
              <a:rPr lang="cs-CZ" sz="1600" dirty="0"/>
              <a:t> v jedné části plic – riziko vzniku infekcí - pneumonie</a:t>
            </a:r>
          </a:p>
        </p:txBody>
      </p:sp>
    </p:spTree>
    <p:extLst>
      <p:ext uri="{BB962C8B-B14F-4D97-AF65-F5344CB8AC3E}">
        <p14:creationId xmlns:p14="http://schemas.microsoft.com/office/powerpoint/2010/main" val="3525102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4335" y="122646"/>
            <a:ext cx="7654532" cy="584775"/>
          </a:xfrm>
          <a:prstGeom prst="rect">
            <a:avLst/>
          </a:prstGeom>
          <a:noFill/>
        </p:spPr>
        <p:txBody>
          <a:bodyPr wrap="square" rtlCol="0">
            <a:spAutoFit/>
          </a:bodyPr>
          <a:lstStyle/>
          <a:p>
            <a:r>
              <a:rPr lang="cs-CZ" sz="3200" b="1" dirty="0"/>
              <a:t>Intermezzo - Plíce a srdce</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76166" y="718662"/>
            <a:ext cx="8991668" cy="2800767"/>
          </a:xfrm>
          <a:prstGeom prst="rect">
            <a:avLst/>
          </a:prstGeom>
          <a:noFill/>
        </p:spPr>
        <p:txBody>
          <a:bodyPr wrap="square" rtlCol="0">
            <a:spAutoFit/>
          </a:bodyPr>
          <a:lstStyle/>
          <a:p>
            <a:pPr marL="342900" indent="-342900">
              <a:buFont typeface="Arial" panose="020B0604020202020204" pitchFamily="34" charset="0"/>
              <a:buChar char="•"/>
            </a:pPr>
            <a:r>
              <a:rPr lang="cs-CZ" sz="2000" b="1" dirty="0">
                <a:sym typeface="Symbol"/>
              </a:rPr>
              <a:t>Problém srdce se často jeví jako obtíže s dechem a naopak</a:t>
            </a:r>
          </a:p>
          <a:p>
            <a:pPr marL="342900" indent="-342900">
              <a:buFont typeface="Arial" panose="020B0604020202020204" pitchFamily="34" charset="0"/>
              <a:buChar char="•"/>
            </a:pPr>
            <a:r>
              <a:rPr lang="cs-CZ" sz="2000" dirty="0">
                <a:sym typeface="Symbol"/>
              </a:rPr>
              <a:t>Funkce srdce a plic je úzce provázána</a:t>
            </a:r>
          </a:p>
          <a:p>
            <a:pPr marL="800100" lvl="1" indent="-342900">
              <a:buFont typeface="Arial" panose="020B0604020202020204" pitchFamily="34" charset="0"/>
              <a:buChar char="•"/>
            </a:pPr>
            <a:r>
              <a:rPr lang="cs-CZ" sz="2000" dirty="0">
                <a:sym typeface="Symbol"/>
              </a:rPr>
              <a:t>Když nefungují plíce, neokysličuje se srdce a zastaví se</a:t>
            </a:r>
          </a:p>
          <a:p>
            <a:pPr marL="800100" lvl="1" indent="-342900">
              <a:buFont typeface="Arial" panose="020B0604020202020204" pitchFamily="34" charset="0"/>
              <a:buChar char="•"/>
            </a:pPr>
            <a:r>
              <a:rPr lang="cs-CZ" sz="2000" dirty="0">
                <a:sym typeface="Symbol"/>
              </a:rPr>
              <a:t>Když nefunguje srdce, neokysličuje se mozek a ten přestane řídit dýchání – dýchání se zastaví</a:t>
            </a:r>
          </a:p>
          <a:p>
            <a:r>
              <a:rPr lang="cs-CZ" sz="2000" dirty="0">
                <a:sym typeface="Symbol"/>
              </a:rPr>
              <a:t>Z toho vyplývá – zástava dechu je ekvivalentní zástavě srdce a naopak </a:t>
            </a:r>
            <a:br>
              <a:rPr lang="cs-CZ" sz="2000" dirty="0">
                <a:sym typeface="Symbol"/>
              </a:rPr>
            </a:br>
            <a:r>
              <a:rPr lang="cs-CZ" sz="1600" dirty="0">
                <a:sym typeface="Symbol"/>
              </a:rPr>
              <a:t>(pozor, </a:t>
            </a:r>
            <a:r>
              <a:rPr lang="cs-CZ" sz="1600" dirty="0" err="1">
                <a:sym typeface="Symbol"/>
              </a:rPr>
              <a:t>gasping</a:t>
            </a:r>
            <a:r>
              <a:rPr lang="cs-CZ" sz="1600" dirty="0">
                <a:sym typeface="Symbol"/>
              </a:rPr>
              <a:t> je známkou hypoxie mozku z důvodu srdeční zástavy)</a:t>
            </a:r>
          </a:p>
          <a:p>
            <a:pPr lvl="1"/>
            <a:r>
              <a:rPr lang="cs-CZ" sz="2000" dirty="0">
                <a:solidFill>
                  <a:srgbClr val="FF0000"/>
                </a:solidFill>
                <a:sym typeface="Symbol"/>
              </a:rPr>
              <a:t>Nedýchá nebo dýchá nenormálně → KPR</a:t>
            </a:r>
          </a:p>
          <a:p>
            <a:r>
              <a:rPr lang="cs-CZ" sz="2000" dirty="0">
                <a:sym typeface="Symbol"/>
              </a:rPr>
              <a:t> </a:t>
            </a:r>
          </a:p>
        </p:txBody>
      </p:sp>
      <p:pic>
        <p:nvPicPr>
          <p:cNvPr id="1028" name="Picture 4" descr="Intern Report: CAD - UCLA-Olive View Internal Medicine">
            <a:extLst>
              <a:ext uri="{FF2B5EF4-FFF2-40B4-BE49-F238E27FC236}">
                <a16:creationId xmlns:a16="http://schemas.microsoft.com/office/drawing/2014/main" id="{741F9B16-7E1E-4426-B962-E077F891C3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9" t="7857" r="31367"/>
          <a:stretch/>
        </p:blipFill>
        <p:spPr bwMode="auto">
          <a:xfrm>
            <a:off x="1777491" y="4408789"/>
            <a:ext cx="1052953" cy="14326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V Patients More Likely to Experience Interstitial Lung Disease | RT">
            <a:extLst>
              <a:ext uri="{FF2B5EF4-FFF2-40B4-BE49-F238E27FC236}">
                <a16:creationId xmlns:a16="http://schemas.microsoft.com/office/drawing/2014/main" id="{BE9A1473-8839-4094-9189-AAAFE71399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62" r="20864"/>
          <a:stretch/>
        </p:blipFill>
        <p:spPr bwMode="auto">
          <a:xfrm>
            <a:off x="3502263" y="4110698"/>
            <a:ext cx="2139474" cy="18356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diovascular System - Human Veins, Arteries, Heart">
            <a:extLst>
              <a:ext uri="{FF2B5EF4-FFF2-40B4-BE49-F238E27FC236}">
                <a16:creationId xmlns:a16="http://schemas.microsoft.com/office/drawing/2014/main" id="{9F8634FC-C912-4EEB-9080-98AAA9EFDD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64" r="21612"/>
          <a:stretch/>
        </p:blipFill>
        <p:spPr bwMode="auto">
          <a:xfrm>
            <a:off x="168319" y="3796924"/>
            <a:ext cx="1058547" cy="28004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ntern Report: CAD - UCLA-Olive View Internal Medicine">
            <a:extLst>
              <a:ext uri="{FF2B5EF4-FFF2-40B4-BE49-F238E27FC236}">
                <a16:creationId xmlns:a16="http://schemas.microsoft.com/office/drawing/2014/main" id="{2CB084B9-E955-47A3-BA4D-72F8F5068F7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9" t="7857" r="31367"/>
          <a:stretch/>
        </p:blipFill>
        <p:spPr bwMode="auto">
          <a:xfrm>
            <a:off x="6276520" y="4358557"/>
            <a:ext cx="1058547" cy="14402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ardiovascular System - Human Veins, Arteries, Heart">
            <a:extLst>
              <a:ext uri="{FF2B5EF4-FFF2-40B4-BE49-F238E27FC236}">
                <a16:creationId xmlns:a16="http://schemas.microsoft.com/office/drawing/2014/main" id="{94E5BCE3-1BC8-474D-AEEB-DEF5C4D32CB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664" r="21612"/>
          <a:stretch/>
        </p:blipFill>
        <p:spPr bwMode="auto">
          <a:xfrm>
            <a:off x="8101265" y="3710836"/>
            <a:ext cx="1060532" cy="2805678"/>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a:extLst>
              <a:ext uri="{FF2B5EF4-FFF2-40B4-BE49-F238E27FC236}">
                <a16:creationId xmlns:a16="http://schemas.microsoft.com/office/drawing/2014/main" id="{C09B1AA4-249D-43C9-8540-6E0B97B38EE2}"/>
              </a:ext>
            </a:extLst>
          </p:cNvPr>
          <p:cNvSpPr/>
          <p:nvPr/>
        </p:nvSpPr>
        <p:spPr>
          <a:xfrm>
            <a:off x="1219671" y="4879690"/>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a:extLst>
              <a:ext uri="{FF2B5EF4-FFF2-40B4-BE49-F238E27FC236}">
                <a16:creationId xmlns:a16="http://schemas.microsoft.com/office/drawing/2014/main" id="{679B335E-2285-44AB-AFE6-8915CB4575B7}"/>
              </a:ext>
            </a:extLst>
          </p:cNvPr>
          <p:cNvSpPr/>
          <p:nvPr/>
        </p:nvSpPr>
        <p:spPr>
          <a:xfrm>
            <a:off x="2983068" y="4874829"/>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a:extLst>
              <a:ext uri="{FF2B5EF4-FFF2-40B4-BE49-F238E27FC236}">
                <a16:creationId xmlns:a16="http://schemas.microsoft.com/office/drawing/2014/main" id="{0755EF72-37C6-41DB-969C-A04EC82853DA}"/>
              </a:ext>
            </a:extLst>
          </p:cNvPr>
          <p:cNvSpPr/>
          <p:nvPr/>
        </p:nvSpPr>
        <p:spPr>
          <a:xfrm>
            <a:off x="5651282" y="4921255"/>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doprava 13">
            <a:extLst>
              <a:ext uri="{FF2B5EF4-FFF2-40B4-BE49-F238E27FC236}">
                <a16:creationId xmlns:a16="http://schemas.microsoft.com/office/drawing/2014/main" id="{A9460B33-BED4-4829-92C7-14485A2FFC3C}"/>
              </a:ext>
            </a:extLst>
          </p:cNvPr>
          <p:cNvSpPr/>
          <p:nvPr/>
        </p:nvSpPr>
        <p:spPr>
          <a:xfrm>
            <a:off x="7466482" y="4895926"/>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a:extLst>
              <a:ext uri="{FF2B5EF4-FFF2-40B4-BE49-F238E27FC236}">
                <a16:creationId xmlns:a16="http://schemas.microsoft.com/office/drawing/2014/main" id="{CF36C346-11A7-45B4-9713-AAB7E4C3C0E1}"/>
              </a:ext>
            </a:extLst>
          </p:cNvPr>
          <p:cNvSpPr/>
          <p:nvPr/>
        </p:nvSpPr>
        <p:spPr>
          <a:xfrm>
            <a:off x="1777491" y="4248472"/>
            <a:ext cx="617367" cy="15503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ál 15">
            <a:extLst>
              <a:ext uri="{FF2B5EF4-FFF2-40B4-BE49-F238E27FC236}">
                <a16:creationId xmlns:a16="http://schemas.microsoft.com/office/drawing/2014/main" id="{1C8DA643-DA62-43F6-9914-48E395496888}"/>
              </a:ext>
            </a:extLst>
          </p:cNvPr>
          <p:cNvSpPr/>
          <p:nvPr/>
        </p:nvSpPr>
        <p:spPr>
          <a:xfrm>
            <a:off x="6660232" y="4358557"/>
            <a:ext cx="700568" cy="14828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572191B1-33A9-443E-A983-067493B64C1C}"/>
              </a:ext>
            </a:extLst>
          </p:cNvPr>
          <p:cNvSpPr txBox="1"/>
          <p:nvPr/>
        </p:nvSpPr>
        <p:spPr>
          <a:xfrm>
            <a:off x="76166" y="3246547"/>
            <a:ext cx="1242851" cy="646331"/>
          </a:xfrm>
          <a:prstGeom prst="rect">
            <a:avLst/>
          </a:prstGeom>
          <a:noFill/>
        </p:spPr>
        <p:txBody>
          <a:bodyPr wrap="square" rtlCol="0">
            <a:spAutoFit/>
          </a:bodyPr>
          <a:lstStyle/>
          <a:p>
            <a:r>
              <a:rPr lang="cs-CZ" dirty="0"/>
              <a:t>Systémové řečiště</a:t>
            </a:r>
          </a:p>
        </p:txBody>
      </p:sp>
      <p:sp>
        <p:nvSpPr>
          <p:cNvPr id="18" name="TextovéPole 17">
            <a:extLst>
              <a:ext uri="{FF2B5EF4-FFF2-40B4-BE49-F238E27FC236}">
                <a16:creationId xmlns:a16="http://schemas.microsoft.com/office/drawing/2014/main" id="{6012F67A-CD37-4126-B884-002A9D6FCED0}"/>
              </a:ext>
            </a:extLst>
          </p:cNvPr>
          <p:cNvSpPr txBox="1"/>
          <p:nvPr/>
        </p:nvSpPr>
        <p:spPr>
          <a:xfrm>
            <a:off x="1611916" y="3721546"/>
            <a:ext cx="1384101" cy="369332"/>
          </a:xfrm>
          <a:prstGeom prst="rect">
            <a:avLst/>
          </a:prstGeom>
          <a:noFill/>
        </p:spPr>
        <p:txBody>
          <a:bodyPr wrap="square" rtlCol="0">
            <a:spAutoFit/>
          </a:bodyPr>
          <a:lstStyle/>
          <a:p>
            <a:r>
              <a:rPr lang="cs-CZ" dirty="0"/>
              <a:t>Pravé srdce</a:t>
            </a:r>
          </a:p>
        </p:txBody>
      </p:sp>
      <p:sp>
        <p:nvSpPr>
          <p:cNvPr id="19" name="TextovéPole 18">
            <a:extLst>
              <a:ext uri="{FF2B5EF4-FFF2-40B4-BE49-F238E27FC236}">
                <a16:creationId xmlns:a16="http://schemas.microsoft.com/office/drawing/2014/main" id="{28A96E7C-8010-4ADC-9E8F-67146FEF2F32}"/>
              </a:ext>
            </a:extLst>
          </p:cNvPr>
          <p:cNvSpPr txBox="1"/>
          <p:nvPr/>
        </p:nvSpPr>
        <p:spPr>
          <a:xfrm>
            <a:off x="6224132" y="3699423"/>
            <a:ext cx="1163321" cy="369332"/>
          </a:xfrm>
          <a:prstGeom prst="rect">
            <a:avLst/>
          </a:prstGeom>
          <a:noFill/>
        </p:spPr>
        <p:txBody>
          <a:bodyPr wrap="square" rtlCol="0">
            <a:spAutoFit/>
          </a:bodyPr>
          <a:lstStyle/>
          <a:p>
            <a:r>
              <a:rPr lang="cs-CZ" dirty="0"/>
              <a:t>Levé srdce</a:t>
            </a:r>
          </a:p>
        </p:txBody>
      </p:sp>
      <p:sp>
        <p:nvSpPr>
          <p:cNvPr id="20" name="TextovéPole 19">
            <a:extLst>
              <a:ext uri="{FF2B5EF4-FFF2-40B4-BE49-F238E27FC236}">
                <a16:creationId xmlns:a16="http://schemas.microsoft.com/office/drawing/2014/main" id="{E70A9B7A-C714-4BC9-9AE1-9D2FB644F1F3}"/>
              </a:ext>
            </a:extLst>
          </p:cNvPr>
          <p:cNvSpPr txBox="1"/>
          <p:nvPr/>
        </p:nvSpPr>
        <p:spPr>
          <a:xfrm>
            <a:off x="8023716" y="3145605"/>
            <a:ext cx="1242851" cy="646331"/>
          </a:xfrm>
          <a:prstGeom prst="rect">
            <a:avLst/>
          </a:prstGeom>
          <a:noFill/>
        </p:spPr>
        <p:txBody>
          <a:bodyPr wrap="square" rtlCol="0">
            <a:spAutoFit/>
          </a:bodyPr>
          <a:lstStyle/>
          <a:p>
            <a:r>
              <a:rPr lang="cs-CZ" dirty="0"/>
              <a:t>Systémové řečiště</a:t>
            </a:r>
          </a:p>
        </p:txBody>
      </p:sp>
      <p:sp>
        <p:nvSpPr>
          <p:cNvPr id="21" name="TextovéPole 20">
            <a:extLst>
              <a:ext uri="{FF2B5EF4-FFF2-40B4-BE49-F238E27FC236}">
                <a16:creationId xmlns:a16="http://schemas.microsoft.com/office/drawing/2014/main" id="{D7497E45-05CE-4FFF-9946-F29E309C6A51}"/>
              </a:ext>
            </a:extLst>
          </p:cNvPr>
          <p:cNvSpPr txBox="1"/>
          <p:nvPr/>
        </p:nvSpPr>
        <p:spPr>
          <a:xfrm>
            <a:off x="4257682" y="3642216"/>
            <a:ext cx="704784" cy="369332"/>
          </a:xfrm>
          <a:prstGeom prst="rect">
            <a:avLst/>
          </a:prstGeom>
          <a:noFill/>
        </p:spPr>
        <p:txBody>
          <a:bodyPr wrap="square" rtlCol="0">
            <a:spAutoFit/>
          </a:bodyPr>
          <a:lstStyle/>
          <a:p>
            <a:r>
              <a:rPr lang="cs-CZ" dirty="0"/>
              <a:t>Plíce</a:t>
            </a:r>
          </a:p>
        </p:txBody>
      </p:sp>
      <p:sp>
        <p:nvSpPr>
          <p:cNvPr id="7" name="TextovéPole 6">
            <a:extLst>
              <a:ext uri="{FF2B5EF4-FFF2-40B4-BE49-F238E27FC236}">
                <a16:creationId xmlns:a16="http://schemas.microsoft.com/office/drawing/2014/main" id="{CE931F83-9FE0-4E44-B398-6AC422743626}"/>
              </a:ext>
            </a:extLst>
          </p:cNvPr>
          <p:cNvSpPr txBox="1"/>
          <p:nvPr/>
        </p:nvSpPr>
        <p:spPr>
          <a:xfrm>
            <a:off x="1226866" y="5949280"/>
            <a:ext cx="6369470" cy="923330"/>
          </a:xfrm>
          <a:prstGeom prst="rect">
            <a:avLst/>
          </a:prstGeom>
          <a:noFill/>
        </p:spPr>
        <p:txBody>
          <a:bodyPr wrap="square" rtlCol="0">
            <a:spAutoFit/>
          </a:bodyPr>
          <a:lstStyle/>
          <a:p>
            <a:r>
              <a:rPr lang="cs-CZ" dirty="0"/>
              <a:t>Pokud selže jedna část průtoku krve, vede to </a:t>
            </a:r>
          </a:p>
          <a:p>
            <a:pPr marL="285750" indent="-285750">
              <a:buFont typeface="Arial" panose="020B0604020202020204" pitchFamily="34" charset="0"/>
              <a:buChar char="•"/>
            </a:pPr>
            <a:r>
              <a:rPr lang="cs-CZ" dirty="0"/>
              <a:t>k městnání krve (a zvýšení tlaku) před selhávající částí </a:t>
            </a:r>
          </a:p>
          <a:p>
            <a:pPr marL="285750" indent="-285750">
              <a:buFont typeface="Arial" panose="020B0604020202020204" pitchFamily="34" charset="0"/>
              <a:buChar char="•"/>
            </a:pPr>
            <a:r>
              <a:rPr lang="cs-CZ" dirty="0"/>
              <a:t>K poklesu přísunu krve (a tlaku) za selhávající částí </a:t>
            </a:r>
          </a:p>
        </p:txBody>
      </p:sp>
      <p:sp>
        <p:nvSpPr>
          <p:cNvPr id="23" name="TextovéPole 22">
            <a:extLst>
              <a:ext uri="{FF2B5EF4-FFF2-40B4-BE49-F238E27FC236}">
                <a16:creationId xmlns:a16="http://schemas.microsoft.com/office/drawing/2014/main" id="{D00AC1F6-FFE5-48BE-9E0F-9AEFA967BC49}"/>
              </a:ext>
            </a:extLst>
          </p:cNvPr>
          <p:cNvSpPr txBox="1"/>
          <p:nvPr/>
        </p:nvSpPr>
        <p:spPr>
          <a:xfrm>
            <a:off x="2004012" y="3284104"/>
            <a:ext cx="4646066" cy="369332"/>
          </a:xfrm>
          <a:prstGeom prst="rect">
            <a:avLst/>
          </a:prstGeom>
          <a:noFill/>
          <a:ln>
            <a:solidFill>
              <a:schemeClr val="tx1"/>
            </a:solidFill>
          </a:ln>
        </p:spPr>
        <p:txBody>
          <a:bodyPr wrap="square" rtlCol="0">
            <a:spAutoFit/>
          </a:bodyPr>
          <a:lstStyle/>
          <a:p>
            <a:r>
              <a:rPr lang="cs-CZ" b="1" dirty="0"/>
              <a:t>Průtok tělem = průtok srdcem = průtok plícemi</a:t>
            </a:r>
          </a:p>
        </p:txBody>
      </p:sp>
      <p:sp>
        <p:nvSpPr>
          <p:cNvPr id="24" name="TextovéPole 23">
            <a:extLst>
              <a:ext uri="{FF2B5EF4-FFF2-40B4-BE49-F238E27FC236}">
                <a16:creationId xmlns:a16="http://schemas.microsoft.com/office/drawing/2014/main" id="{EE743104-2210-4EBD-8270-58B48B4F9625}"/>
              </a:ext>
            </a:extLst>
          </p:cNvPr>
          <p:cNvSpPr txBox="1"/>
          <p:nvPr/>
        </p:nvSpPr>
        <p:spPr>
          <a:xfrm>
            <a:off x="7387453" y="111904"/>
            <a:ext cx="1361011" cy="646331"/>
          </a:xfrm>
          <a:prstGeom prst="rect">
            <a:avLst/>
          </a:prstGeom>
          <a:noFill/>
        </p:spPr>
        <p:txBody>
          <a:bodyPr wrap="square" rtlCol="0">
            <a:spAutoFit/>
          </a:bodyPr>
          <a:lstStyle/>
          <a:p>
            <a:r>
              <a:rPr lang="cs-CZ" dirty="0">
                <a:solidFill>
                  <a:srgbClr val="FF0000"/>
                </a:solidFill>
              </a:rPr>
              <a:t>Netřeba ke zkoušce</a:t>
            </a:r>
          </a:p>
        </p:txBody>
      </p:sp>
      <p:cxnSp>
        <p:nvCxnSpPr>
          <p:cNvPr id="11" name="Přímá spojnice 10">
            <a:extLst>
              <a:ext uri="{FF2B5EF4-FFF2-40B4-BE49-F238E27FC236}">
                <a16:creationId xmlns:a16="http://schemas.microsoft.com/office/drawing/2014/main" id="{B0EDDBB1-8FF4-494A-89C1-CBCE0D001C1C}"/>
              </a:ext>
            </a:extLst>
          </p:cNvPr>
          <p:cNvCxnSpPr>
            <a:cxnSpLocks/>
          </p:cNvCxnSpPr>
          <p:nvPr/>
        </p:nvCxnSpPr>
        <p:spPr>
          <a:xfrm flipH="1">
            <a:off x="0" y="3145605"/>
            <a:ext cx="906783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62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9875" y="185370"/>
            <a:ext cx="7654532" cy="584775"/>
          </a:xfrm>
          <a:prstGeom prst="rect">
            <a:avLst/>
          </a:prstGeom>
          <a:noFill/>
        </p:spPr>
        <p:txBody>
          <a:bodyPr wrap="square" rtlCol="0">
            <a:spAutoFit/>
          </a:bodyPr>
          <a:lstStyle/>
          <a:p>
            <a:r>
              <a:rPr lang="cs-CZ" sz="3200" b="1" dirty="0"/>
              <a:t>Intermezzo - Plíce a srdce</a:t>
            </a:r>
          </a:p>
        </p:txBody>
      </p:sp>
      <p:pic>
        <p:nvPicPr>
          <p:cNvPr id="4098" name="Picture 2">
            <a:extLst>
              <a:ext uri="{FF2B5EF4-FFF2-40B4-BE49-F238E27FC236}">
                <a16:creationId xmlns:a16="http://schemas.microsoft.com/office/drawing/2014/main" id="{ECCA6C44-7E73-4450-B853-3CD4AABA0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389" y="60666"/>
            <a:ext cx="3028369" cy="4016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A3EBD0E-626F-4FED-A41F-EAE267E5C2A6}"/>
              </a:ext>
            </a:extLst>
          </p:cNvPr>
          <p:cNvSpPr txBox="1"/>
          <p:nvPr/>
        </p:nvSpPr>
        <p:spPr>
          <a:xfrm>
            <a:off x="21394" y="6490642"/>
            <a:ext cx="6926870" cy="430887"/>
          </a:xfrm>
          <a:prstGeom prst="rect">
            <a:avLst/>
          </a:prstGeom>
          <a:noFill/>
        </p:spPr>
        <p:txBody>
          <a:bodyPr wrap="square">
            <a:spAutoFit/>
          </a:bodyPr>
          <a:lstStyle/>
          <a:p>
            <a:r>
              <a:rPr lang="cs-CZ" sz="1100" dirty="0"/>
              <a:t>https://www.wikiskripta.eu/w/Srde%C4%8Dn%C3%AD_selh%C3%A1n%C3%AD_(interna) https://www.wikiskripta.eu/w/Centr%C3%A1ln%C3%AD_%C5%BEiln%C3%AD_tlak#/media/File:Elevated_JVP.JPG</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139696" y="796776"/>
            <a:ext cx="8733180" cy="5693866"/>
          </a:xfrm>
          <a:prstGeom prst="rect">
            <a:avLst/>
          </a:prstGeom>
          <a:noFill/>
        </p:spPr>
        <p:txBody>
          <a:bodyPr wrap="square" rtlCol="0">
            <a:spAutoFit/>
          </a:bodyPr>
          <a:lstStyle/>
          <a:p>
            <a:r>
              <a:rPr lang="cs-CZ" sz="2000" dirty="0">
                <a:sym typeface="Symbol"/>
              </a:rPr>
              <a:t>Městnavé srdeční selhání – nepřečerpává dostatečně </a:t>
            </a:r>
            <a:br>
              <a:rPr lang="cs-CZ" sz="2000" dirty="0">
                <a:sym typeface="Symbol"/>
              </a:rPr>
            </a:br>
            <a:r>
              <a:rPr lang="cs-CZ" sz="2000" dirty="0">
                <a:sym typeface="Symbol"/>
              </a:rPr>
              <a:t>krev, krev se hromadí před srdcem</a:t>
            </a:r>
          </a:p>
          <a:p>
            <a:pPr marL="342900" indent="-342900">
              <a:buFont typeface="Arial" panose="020B0604020202020204" pitchFamily="34" charset="0"/>
              <a:buChar char="•"/>
            </a:pPr>
            <a:r>
              <a:rPr lang="cs-CZ" sz="2000" b="1" dirty="0">
                <a:sym typeface="Symbol"/>
              </a:rPr>
              <a:t>Selhání levého srdce </a:t>
            </a:r>
            <a:r>
              <a:rPr lang="cs-CZ" sz="2000" dirty="0">
                <a:sym typeface="Symbol"/>
              </a:rPr>
              <a:t>– městnající krev v plicích </a:t>
            </a:r>
            <a:br>
              <a:rPr lang="cs-CZ" sz="2000" dirty="0">
                <a:sym typeface="Symbol"/>
              </a:rPr>
            </a:br>
            <a:r>
              <a:rPr lang="cs-CZ" sz="2000" dirty="0">
                <a:sym typeface="Symbol"/>
              </a:rPr>
              <a:t>zvyšuje tlak – plicní hypertenze</a:t>
            </a:r>
          </a:p>
          <a:p>
            <a:pPr marL="800100" lvl="1" indent="-342900">
              <a:buFont typeface="Arial" panose="020B0604020202020204" pitchFamily="34" charset="0"/>
              <a:buChar char="•"/>
            </a:pPr>
            <a:r>
              <a:rPr lang="cs-CZ" sz="2000" dirty="0">
                <a:sym typeface="Symbol"/>
              </a:rPr>
              <a:t>Zvýšení kapilární tlak v plicích – filtrace tekutiny</a:t>
            </a:r>
            <a:br>
              <a:rPr lang="cs-CZ" sz="2000" dirty="0">
                <a:sym typeface="Symbol"/>
              </a:rPr>
            </a:br>
            <a:r>
              <a:rPr lang="cs-CZ" sz="2000" dirty="0">
                <a:sym typeface="Symbol"/>
              </a:rPr>
              <a:t> do </a:t>
            </a:r>
            <a:r>
              <a:rPr lang="cs-CZ" sz="2000" dirty="0" err="1">
                <a:sym typeface="Symbol"/>
              </a:rPr>
              <a:t>intersticia</a:t>
            </a:r>
            <a:r>
              <a:rPr lang="cs-CZ" sz="2000" dirty="0">
                <a:sym typeface="Symbol"/>
              </a:rPr>
              <a:t> a sklípků – edémy, zhoršená ventilace</a:t>
            </a:r>
          </a:p>
          <a:p>
            <a:pPr marL="800100" lvl="1" indent="-342900">
              <a:buFont typeface="Arial" panose="020B0604020202020204" pitchFamily="34" charset="0"/>
              <a:buChar char="•"/>
            </a:pPr>
            <a:r>
              <a:rPr lang="cs-CZ" sz="2000" b="1" dirty="0">
                <a:sym typeface="Symbol"/>
              </a:rPr>
              <a:t>Ortopnoe</a:t>
            </a:r>
            <a:r>
              <a:rPr lang="cs-CZ" sz="2000" dirty="0">
                <a:sym typeface="Symbol"/>
              </a:rPr>
              <a:t> – dušnost vleže</a:t>
            </a:r>
            <a:r>
              <a:rPr lang="cs-CZ" dirty="0">
                <a:sym typeface="Symbol"/>
              </a:rPr>
              <a:t>, pomáhá </a:t>
            </a:r>
            <a:br>
              <a:rPr lang="cs-CZ" dirty="0">
                <a:sym typeface="Symbol"/>
              </a:rPr>
            </a:br>
            <a:r>
              <a:rPr lang="cs-CZ" dirty="0">
                <a:sym typeface="Symbol"/>
              </a:rPr>
              <a:t>ortopnoická poloha, protože krev snadněji odtéká z plic</a:t>
            </a:r>
          </a:p>
          <a:p>
            <a:pPr marL="800100" lvl="1" indent="-342900">
              <a:buFont typeface="Arial" panose="020B0604020202020204" pitchFamily="34" charset="0"/>
              <a:buChar char="•"/>
            </a:pPr>
            <a:r>
              <a:rPr lang="cs-CZ" dirty="0">
                <a:sym typeface="Symbol"/>
              </a:rPr>
              <a:t>Chrupky na plicích</a:t>
            </a:r>
          </a:p>
          <a:p>
            <a:pPr marL="800100" lvl="1" indent="-342900">
              <a:buFont typeface="Arial" panose="020B0604020202020204" pitchFamily="34" charset="0"/>
              <a:buChar char="•"/>
            </a:pPr>
            <a:r>
              <a:rPr lang="cs-CZ" sz="2000" dirty="0">
                <a:sym typeface="Symbol"/>
              </a:rPr>
              <a:t>Plicní hypertenze zatěžuje pravé srdce, protože musí pracovat proti vysokému krevnímu tlaku – může se vyvinout pravostranné srdeční selhání</a:t>
            </a:r>
          </a:p>
          <a:p>
            <a:pPr marL="342900" indent="-342900">
              <a:buFont typeface="Arial" panose="020B0604020202020204" pitchFamily="34" charset="0"/>
              <a:buChar char="•"/>
            </a:pPr>
            <a:r>
              <a:rPr lang="cs-CZ" sz="2000" b="1" dirty="0">
                <a:sym typeface="Symbol"/>
              </a:rPr>
              <a:t>Selhání pravého srdce</a:t>
            </a:r>
          </a:p>
          <a:p>
            <a:pPr marL="800100" lvl="1" indent="-342900">
              <a:buFont typeface="Arial" panose="020B0604020202020204" pitchFamily="34" charset="0"/>
              <a:buChar char="•"/>
            </a:pPr>
            <a:r>
              <a:rPr lang="cs-CZ" sz="2000" dirty="0">
                <a:sym typeface="Symbol"/>
              </a:rPr>
              <a:t>Krev se městná v systémovém žilním řečišti </a:t>
            </a:r>
            <a:br>
              <a:rPr lang="cs-CZ" sz="2000" dirty="0">
                <a:sym typeface="Symbol"/>
              </a:rPr>
            </a:br>
            <a:r>
              <a:rPr lang="cs-CZ" sz="2000" dirty="0">
                <a:sym typeface="Symbol"/>
              </a:rPr>
              <a:t>– zvýšený kapilární tlak – </a:t>
            </a:r>
            <a:r>
              <a:rPr lang="cs-CZ" sz="2000" b="1" dirty="0">
                <a:sym typeface="Symbol"/>
              </a:rPr>
              <a:t>zvýšená náplň žil,</a:t>
            </a:r>
            <a:br>
              <a:rPr lang="cs-CZ" sz="2000" b="1" dirty="0">
                <a:sym typeface="Symbol"/>
              </a:rPr>
            </a:br>
            <a:r>
              <a:rPr lang="cs-CZ" sz="2000" b="1" dirty="0">
                <a:sym typeface="Symbol"/>
              </a:rPr>
              <a:t> tvoří se symetrické otoky</a:t>
            </a:r>
          </a:p>
          <a:p>
            <a:pPr marL="800100" lvl="1" indent="-342900">
              <a:buFont typeface="Arial" panose="020B0604020202020204" pitchFamily="34" charset="0"/>
              <a:buChar char="•"/>
            </a:pPr>
            <a:r>
              <a:rPr lang="cs-CZ" sz="2000" dirty="0">
                <a:sym typeface="Symbol"/>
              </a:rPr>
              <a:t>Otok dolních končetin – největší hydrostatický tlak</a:t>
            </a:r>
          </a:p>
          <a:p>
            <a:pPr marL="800100" lvl="1" indent="-342900">
              <a:buFont typeface="Arial" panose="020B0604020202020204" pitchFamily="34" charset="0"/>
              <a:buChar char="•"/>
            </a:pPr>
            <a:r>
              <a:rPr lang="cs-CZ" sz="1600" dirty="0">
                <a:sym typeface="Symbol"/>
              </a:rPr>
              <a:t>Otékají játra – hepatomegalie (porucha funkce jater - snížení </a:t>
            </a:r>
            <a:br>
              <a:rPr lang="cs-CZ" sz="1600" dirty="0">
                <a:sym typeface="Symbol"/>
              </a:rPr>
            </a:br>
            <a:r>
              <a:rPr lang="cs-CZ" sz="1600" dirty="0">
                <a:sym typeface="Symbol"/>
              </a:rPr>
              <a:t>proteosyntézy - otoky </a:t>
            </a:r>
            <a:r>
              <a:rPr lang="cs-CZ" sz="1600" dirty="0" err="1">
                <a:sym typeface="Symbol"/>
              </a:rPr>
              <a:t>hypoalbuminotické</a:t>
            </a:r>
            <a:r>
              <a:rPr lang="cs-CZ" sz="1600" dirty="0">
                <a:sym typeface="Symbol"/>
              </a:rPr>
              <a:t>, krvácivost)</a:t>
            </a:r>
          </a:p>
          <a:p>
            <a:pPr marL="800100" lvl="1" indent="-342900">
              <a:buFont typeface="Arial" panose="020B0604020202020204" pitchFamily="34" charset="0"/>
              <a:buChar char="•"/>
            </a:pPr>
            <a:r>
              <a:rPr lang="cs-CZ" sz="1600" dirty="0">
                <a:sym typeface="Symbol"/>
              </a:rPr>
              <a:t>Otékají útroby - </a:t>
            </a:r>
            <a:r>
              <a:rPr lang="cs-CZ" sz="1600" dirty="0" err="1">
                <a:sym typeface="Symbol"/>
              </a:rPr>
              <a:t>hydroperitoneum</a:t>
            </a:r>
            <a:r>
              <a:rPr lang="cs-CZ" sz="1600" dirty="0">
                <a:sym typeface="Symbol"/>
              </a:rPr>
              <a:t> (ascites)</a:t>
            </a:r>
          </a:p>
        </p:txBody>
      </p:sp>
      <p:sp>
        <p:nvSpPr>
          <p:cNvPr id="7" name="TextovéPole 6">
            <a:extLst>
              <a:ext uri="{FF2B5EF4-FFF2-40B4-BE49-F238E27FC236}">
                <a16:creationId xmlns:a16="http://schemas.microsoft.com/office/drawing/2014/main" id="{1CDE1FB9-1966-41E0-8FE9-4C543E83C5B2}"/>
              </a:ext>
            </a:extLst>
          </p:cNvPr>
          <p:cNvSpPr txBox="1"/>
          <p:nvPr/>
        </p:nvSpPr>
        <p:spPr>
          <a:xfrm>
            <a:off x="159300" y="2231"/>
            <a:ext cx="2520280" cy="369332"/>
          </a:xfrm>
          <a:prstGeom prst="rect">
            <a:avLst/>
          </a:prstGeom>
          <a:noFill/>
        </p:spPr>
        <p:txBody>
          <a:bodyPr wrap="square" rtlCol="0">
            <a:spAutoFit/>
          </a:bodyPr>
          <a:lstStyle/>
          <a:p>
            <a:r>
              <a:rPr lang="cs-CZ" dirty="0">
                <a:solidFill>
                  <a:srgbClr val="FF0000"/>
                </a:solidFill>
              </a:rPr>
              <a:t>Netřeba ke zkoušce</a:t>
            </a:r>
          </a:p>
        </p:txBody>
      </p:sp>
      <p:pic>
        <p:nvPicPr>
          <p:cNvPr id="4100" name="Picture 4">
            <a:extLst>
              <a:ext uri="{FF2B5EF4-FFF2-40B4-BE49-F238E27FC236}">
                <a16:creationId xmlns:a16="http://schemas.microsoft.com/office/drawing/2014/main" id="{7B94AC4F-2242-4926-ADD0-0C42732FFA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113" y="4260210"/>
            <a:ext cx="1995887" cy="260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43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107921"/>
            <a:ext cx="7438508" cy="1077218"/>
          </a:xfrm>
          <a:prstGeom prst="rect">
            <a:avLst/>
          </a:prstGeom>
          <a:noFill/>
        </p:spPr>
        <p:txBody>
          <a:bodyPr wrap="square" rtlCol="0">
            <a:spAutoFit/>
          </a:bodyPr>
          <a:lstStyle/>
          <a:p>
            <a:r>
              <a:rPr lang="cs-CZ" sz="3200" b="1" dirty="0"/>
              <a:t>Vlastnosti cév velkého oběhu</a:t>
            </a:r>
          </a:p>
          <a:p>
            <a:r>
              <a:rPr lang="cs-CZ" sz="1600" dirty="0"/>
              <a:t>Vysokotlaké řečiště: arterie velkého oběhu a levá komora v systole</a:t>
            </a:r>
          </a:p>
          <a:p>
            <a:r>
              <a:rPr lang="cs-CZ" sz="1600" dirty="0"/>
              <a:t>Nízkotlaké řečiště: vše ostatní ve velkém  oběhu</a:t>
            </a:r>
          </a:p>
        </p:txBody>
      </p:sp>
      <p:grpSp>
        <p:nvGrpSpPr>
          <p:cNvPr id="5" name="Skupina 4">
            <a:extLst>
              <a:ext uri="{FF2B5EF4-FFF2-40B4-BE49-F238E27FC236}">
                <a16:creationId xmlns:a16="http://schemas.microsoft.com/office/drawing/2014/main" id="{7B0CAE06-6462-4065-9F74-5C8A1A08E7AB}"/>
              </a:ext>
            </a:extLst>
          </p:cNvPr>
          <p:cNvGrpSpPr/>
          <p:nvPr/>
        </p:nvGrpSpPr>
        <p:grpSpPr>
          <a:xfrm>
            <a:off x="0" y="718186"/>
            <a:ext cx="9042778" cy="5966022"/>
            <a:chOff x="0" y="718186"/>
            <a:chExt cx="9042778" cy="5966022"/>
          </a:xfrm>
        </p:grpSpPr>
        <p:sp>
          <p:nvSpPr>
            <p:cNvPr id="6" name="TextovéPole 5"/>
            <p:cNvSpPr txBox="1"/>
            <p:nvPr/>
          </p:nvSpPr>
          <p:spPr>
            <a:xfrm rot="18416520">
              <a:off x="1478778" y="1525480"/>
              <a:ext cx="1680997" cy="369332"/>
            </a:xfrm>
            <a:prstGeom prst="rect">
              <a:avLst/>
            </a:prstGeom>
            <a:noFill/>
            <a:ln>
              <a:noFill/>
            </a:ln>
          </p:spPr>
          <p:txBody>
            <a:bodyPr wrap="square" rtlCol="0">
              <a:spAutoFit/>
            </a:bodyPr>
            <a:lstStyle/>
            <a:p>
              <a:r>
                <a:rPr lang="cs-CZ" dirty="0"/>
                <a:t>střední arterie</a:t>
              </a:r>
            </a:p>
          </p:txBody>
        </p:sp>
        <p:sp>
          <p:nvSpPr>
            <p:cNvPr id="7" name="TextovéPole 6"/>
            <p:cNvSpPr txBox="1"/>
            <p:nvPr/>
          </p:nvSpPr>
          <p:spPr>
            <a:xfrm rot="18416520">
              <a:off x="2224000" y="1434796"/>
              <a:ext cx="1680997" cy="369332"/>
            </a:xfrm>
            <a:prstGeom prst="rect">
              <a:avLst/>
            </a:prstGeom>
            <a:noFill/>
            <a:ln>
              <a:noFill/>
            </a:ln>
          </p:spPr>
          <p:txBody>
            <a:bodyPr wrap="square" rtlCol="0">
              <a:spAutoFit/>
            </a:bodyPr>
            <a:lstStyle/>
            <a:p>
              <a:r>
                <a:rPr lang="cs-CZ" dirty="0"/>
                <a:t>arteriola</a:t>
              </a:r>
            </a:p>
          </p:txBody>
        </p:sp>
        <p:sp>
          <p:nvSpPr>
            <p:cNvPr id="8" name="TextovéPole 7"/>
            <p:cNvSpPr txBox="1"/>
            <p:nvPr/>
          </p:nvSpPr>
          <p:spPr>
            <a:xfrm rot="18416520">
              <a:off x="2968068" y="1235519"/>
              <a:ext cx="1680997" cy="646331"/>
            </a:xfrm>
            <a:prstGeom prst="rect">
              <a:avLst/>
            </a:prstGeom>
            <a:noFill/>
            <a:ln>
              <a:noFill/>
            </a:ln>
          </p:spPr>
          <p:txBody>
            <a:bodyPr wrap="square" rtlCol="0">
              <a:spAutoFit/>
            </a:bodyPr>
            <a:lstStyle/>
            <a:p>
              <a:r>
                <a:rPr lang="cs-CZ" dirty="0" err="1"/>
                <a:t>prekapilární</a:t>
              </a:r>
              <a:r>
                <a:rPr lang="cs-CZ" dirty="0"/>
                <a:t> sfinkter</a:t>
              </a:r>
            </a:p>
          </p:txBody>
        </p:sp>
        <p:sp>
          <p:nvSpPr>
            <p:cNvPr id="9" name="TextovéPole 8"/>
            <p:cNvSpPr txBox="1"/>
            <p:nvPr/>
          </p:nvSpPr>
          <p:spPr>
            <a:xfrm rot="18416520">
              <a:off x="4135082" y="1530984"/>
              <a:ext cx="1680997" cy="369332"/>
            </a:xfrm>
            <a:prstGeom prst="rect">
              <a:avLst/>
            </a:prstGeom>
            <a:noFill/>
            <a:ln>
              <a:noFill/>
            </a:ln>
          </p:spPr>
          <p:txBody>
            <a:bodyPr wrap="square" rtlCol="0">
              <a:spAutoFit/>
            </a:bodyPr>
            <a:lstStyle/>
            <a:p>
              <a:r>
                <a:rPr lang="cs-CZ" dirty="0"/>
                <a:t>kapilára</a:t>
              </a:r>
            </a:p>
          </p:txBody>
        </p:sp>
        <p:grpSp>
          <p:nvGrpSpPr>
            <p:cNvPr id="3" name="Skupina 2">
              <a:extLst>
                <a:ext uri="{FF2B5EF4-FFF2-40B4-BE49-F238E27FC236}">
                  <a16:creationId xmlns:a16="http://schemas.microsoft.com/office/drawing/2014/main" id="{682072AA-E812-4868-B06B-D436D9D8D3D3}"/>
                </a:ext>
              </a:extLst>
            </p:cNvPr>
            <p:cNvGrpSpPr/>
            <p:nvPr/>
          </p:nvGrpSpPr>
          <p:grpSpPr>
            <a:xfrm>
              <a:off x="0" y="1196884"/>
              <a:ext cx="9042778" cy="5487324"/>
              <a:chOff x="0" y="1196884"/>
              <a:chExt cx="9042778" cy="5487324"/>
            </a:xfrm>
          </p:grpSpPr>
          <p:pic>
            <p:nvPicPr>
              <p:cNvPr id="2050" name="Picture 2" descr="C:\Users\user\Desktop\výuka\učení fyziologie\Boron - Medical Physiology\Pages\Images\IV. The Cardiovascular System\Chap 18_Arteries and Veins\S23283-018-f006.jpg"/>
              <p:cNvPicPr>
                <a:picLocks noChangeAspect="1" noChangeArrowheads="1"/>
              </p:cNvPicPr>
              <p:nvPr/>
            </p:nvPicPr>
            <p:blipFill rotWithShape="1">
              <a:blip r:embed="rId2">
                <a:extLst>
                  <a:ext uri="{28A0092B-C50C-407E-A947-70E740481C1C}">
                    <a14:useLocalDpi xmlns:a14="http://schemas.microsoft.com/office/drawing/2010/main" val="0"/>
                  </a:ext>
                </a:extLst>
              </a:blip>
              <a:srcRect t="8891"/>
              <a:stretch/>
            </p:blipFill>
            <p:spPr bwMode="auto">
              <a:xfrm>
                <a:off x="0" y="2415520"/>
                <a:ext cx="9042778" cy="4268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rot="18593985">
                <a:off x="887015" y="1836189"/>
                <a:ext cx="720080" cy="369332"/>
              </a:xfrm>
              <a:prstGeom prst="rect">
                <a:avLst/>
              </a:prstGeom>
              <a:noFill/>
              <a:ln>
                <a:noFill/>
              </a:ln>
            </p:spPr>
            <p:txBody>
              <a:bodyPr wrap="square" rtlCol="0">
                <a:spAutoFit/>
              </a:bodyPr>
              <a:lstStyle/>
              <a:p>
                <a:r>
                  <a:rPr lang="cs-CZ" dirty="0"/>
                  <a:t>aorta</a:t>
                </a:r>
              </a:p>
            </p:txBody>
          </p:sp>
          <p:sp>
            <p:nvSpPr>
              <p:cNvPr id="10" name="TextovéPole 9"/>
              <p:cNvSpPr txBox="1"/>
              <p:nvPr/>
            </p:nvSpPr>
            <p:spPr>
              <a:xfrm rot="18416520">
                <a:off x="5556583" y="1636409"/>
                <a:ext cx="1104365" cy="369332"/>
              </a:xfrm>
              <a:prstGeom prst="rect">
                <a:avLst/>
              </a:prstGeom>
              <a:noFill/>
              <a:ln>
                <a:noFill/>
              </a:ln>
            </p:spPr>
            <p:txBody>
              <a:bodyPr wrap="square" rtlCol="0">
                <a:spAutoFit/>
              </a:bodyPr>
              <a:lstStyle/>
              <a:p>
                <a:r>
                  <a:rPr lang="cs-CZ" dirty="0" err="1"/>
                  <a:t>venula</a:t>
                </a:r>
                <a:endParaRPr lang="cs-CZ" dirty="0"/>
              </a:p>
            </p:txBody>
          </p:sp>
          <p:sp>
            <p:nvSpPr>
              <p:cNvPr id="11" name="TextovéPole 10"/>
              <p:cNvSpPr txBox="1"/>
              <p:nvPr/>
            </p:nvSpPr>
            <p:spPr>
              <a:xfrm rot="18416520">
                <a:off x="6636703" y="1564401"/>
                <a:ext cx="1104365" cy="369332"/>
              </a:xfrm>
              <a:prstGeom prst="rect">
                <a:avLst/>
              </a:prstGeom>
              <a:noFill/>
              <a:ln>
                <a:noFill/>
              </a:ln>
            </p:spPr>
            <p:txBody>
              <a:bodyPr wrap="square" rtlCol="0">
                <a:spAutoFit/>
              </a:bodyPr>
              <a:lstStyle/>
              <a:p>
                <a:r>
                  <a:rPr lang="cs-CZ" dirty="0"/>
                  <a:t>žíla</a:t>
                </a:r>
              </a:p>
            </p:txBody>
          </p:sp>
          <p:sp>
            <p:nvSpPr>
              <p:cNvPr id="12" name="TextovéPole 11"/>
              <p:cNvSpPr txBox="1"/>
              <p:nvPr/>
            </p:nvSpPr>
            <p:spPr>
              <a:xfrm rot="18416520">
                <a:off x="7788831" y="1564401"/>
                <a:ext cx="1104365" cy="369332"/>
              </a:xfrm>
              <a:prstGeom prst="rect">
                <a:avLst/>
              </a:prstGeom>
              <a:noFill/>
              <a:ln>
                <a:noFill/>
              </a:ln>
            </p:spPr>
            <p:txBody>
              <a:bodyPr wrap="square" rtlCol="0">
                <a:spAutoFit/>
              </a:bodyPr>
              <a:lstStyle/>
              <a:p>
                <a:r>
                  <a:rPr lang="cs-CZ" dirty="0"/>
                  <a:t>dutá žíla</a:t>
                </a:r>
              </a:p>
            </p:txBody>
          </p:sp>
        </p:grpSp>
      </p:grpSp>
    </p:spTree>
    <p:extLst>
      <p:ext uri="{BB962C8B-B14F-4D97-AF65-F5344CB8AC3E}">
        <p14:creationId xmlns:p14="http://schemas.microsoft.com/office/powerpoint/2010/main" val="30823918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39552" y="332656"/>
            <a:ext cx="7654532" cy="584775"/>
          </a:xfrm>
          <a:prstGeom prst="rect">
            <a:avLst/>
          </a:prstGeom>
          <a:noFill/>
        </p:spPr>
        <p:txBody>
          <a:bodyPr wrap="square" rtlCol="0">
            <a:spAutoFit/>
          </a:bodyPr>
          <a:lstStyle/>
          <a:p>
            <a:r>
              <a:rPr lang="cs-CZ" sz="3200" b="1" dirty="0"/>
              <a:t>Intermezzo - Plíce a srdce</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170835" y="889330"/>
            <a:ext cx="8789635" cy="3170099"/>
          </a:xfrm>
          <a:prstGeom prst="rect">
            <a:avLst/>
          </a:prstGeom>
          <a:noFill/>
        </p:spPr>
        <p:txBody>
          <a:bodyPr wrap="square" rtlCol="0">
            <a:spAutoFit/>
          </a:bodyPr>
          <a:lstStyle/>
          <a:p>
            <a:r>
              <a:rPr lang="cs-CZ" sz="2000" dirty="0">
                <a:sym typeface="Symbol"/>
              </a:rPr>
              <a:t>pneumotorax nebo plicní embolie</a:t>
            </a:r>
          </a:p>
          <a:p>
            <a:pPr marL="800100" lvl="1" indent="-342900">
              <a:buFont typeface="Arial" panose="020B0604020202020204" pitchFamily="34" charset="0"/>
              <a:buChar char="•"/>
            </a:pPr>
            <a:r>
              <a:rPr lang="cs-CZ" sz="2000" dirty="0">
                <a:sym typeface="Symbol"/>
              </a:rPr>
              <a:t>Průtok krve plící je omezen – levé srdce nedostává</a:t>
            </a:r>
            <a:br>
              <a:rPr lang="cs-CZ" sz="2000" dirty="0">
                <a:sym typeface="Symbol"/>
              </a:rPr>
            </a:br>
            <a:r>
              <a:rPr lang="cs-CZ" sz="2000" dirty="0">
                <a:sym typeface="Symbol"/>
              </a:rPr>
              <a:t> krev, pravé ho naopak tlačí proti vysoké plicní rezistenci</a:t>
            </a:r>
          </a:p>
          <a:p>
            <a:pPr marL="800100" lvl="1" indent="-342900">
              <a:buFont typeface="Arial" panose="020B0604020202020204" pitchFamily="34" charset="0"/>
              <a:buChar char="•"/>
            </a:pPr>
            <a:r>
              <a:rPr lang="cs-CZ" sz="2000" dirty="0">
                <a:sym typeface="Symbol"/>
              </a:rPr>
              <a:t>Klesá srdeční výdej – může vést k oběhovému šoku</a:t>
            </a:r>
          </a:p>
          <a:p>
            <a:pPr marL="800100" lvl="1" indent="-342900">
              <a:buFont typeface="Arial" panose="020B0604020202020204" pitchFamily="34" charset="0"/>
              <a:buChar char="•"/>
            </a:pPr>
            <a:r>
              <a:rPr lang="cs-CZ" sz="2000" dirty="0">
                <a:sym typeface="Symbol"/>
              </a:rPr>
              <a:t>Vede k akutnímu selhání pravého srdce</a:t>
            </a:r>
          </a:p>
          <a:p>
            <a:pPr marL="800100" lvl="1" indent="-342900">
              <a:buFont typeface="Arial" panose="020B0604020202020204" pitchFamily="34" charset="0"/>
              <a:buChar char="•"/>
            </a:pPr>
            <a:r>
              <a:rPr lang="cs-CZ" sz="2000" dirty="0">
                <a:sym typeface="Symbol"/>
              </a:rPr>
              <a:t>Projevy – závisí na závažnosti poruchy průtoku krve plícemi</a:t>
            </a:r>
          </a:p>
          <a:p>
            <a:pPr marL="1257300" lvl="2" indent="-342900">
              <a:buFont typeface="Arial" panose="020B0604020202020204" pitchFamily="34" charset="0"/>
              <a:buChar char="•"/>
            </a:pPr>
            <a:r>
              <a:rPr lang="cs-CZ" sz="2000" dirty="0">
                <a:sym typeface="Symbol"/>
              </a:rPr>
              <a:t>Náhle vzniklá dušnost, zvýšená náplň krčních žil, tachykardie, bolest na hrudi, cyanóza, kašel</a:t>
            </a:r>
          </a:p>
          <a:p>
            <a:pPr marL="342900" indent="-342900">
              <a:buFont typeface="Arial" panose="020B0604020202020204" pitchFamily="34" charset="0"/>
              <a:buChar char="•"/>
            </a:pPr>
            <a:endParaRPr lang="cs-CZ" sz="2000" dirty="0">
              <a:sym typeface="Symbol"/>
            </a:endParaRPr>
          </a:p>
          <a:p>
            <a:r>
              <a:rPr lang="cs-CZ" sz="2000" dirty="0">
                <a:sym typeface="Symbol"/>
              </a:rPr>
              <a:t> </a:t>
            </a:r>
          </a:p>
        </p:txBody>
      </p:sp>
      <p:pic>
        <p:nvPicPr>
          <p:cNvPr id="1026" name="Picture 2" descr="Plicní embolie | Medicína, nemoci, studium na 1. LF UK">
            <a:extLst>
              <a:ext uri="{FF2B5EF4-FFF2-40B4-BE49-F238E27FC236}">
                <a16:creationId xmlns:a16="http://schemas.microsoft.com/office/drawing/2014/main" id="{63A7C7D5-03FA-40E0-A82E-D6539CBE5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439" y="4077072"/>
            <a:ext cx="4225715" cy="28083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ulmonary embolism | Nature Reviews Disease Primers">
            <a:extLst>
              <a:ext uri="{FF2B5EF4-FFF2-40B4-BE49-F238E27FC236}">
                <a16:creationId xmlns:a16="http://schemas.microsoft.com/office/drawing/2014/main" id="{D80BF882-4237-4B22-8951-0B0CE8E61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85" y="3717032"/>
            <a:ext cx="4225715" cy="28993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ulmonary Embolism (PE) - Pulmonary Disorders - MSD Manual Professional  Edition">
            <a:extLst>
              <a:ext uri="{FF2B5EF4-FFF2-40B4-BE49-F238E27FC236}">
                <a16:creationId xmlns:a16="http://schemas.microsoft.com/office/drawing/2014/main" id="{27B58042-43DA-45BB-9F44-009B60253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75" y="16611"/>
            <a:ext cx="2143125"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EC51EA5-45D8-425C-A11E-11982CB6693D}"/>
              </a:ext>
            </a:extLst>
          </p:cNvPr>
          <p:cNvSpPr txBox="1"/>
          <p:nvPr/>
        </p:nvSpPr>
        <p:spPr>
          <a:xfrm>
            <a:off x="159300" y="2231"/>
            <a:ext cx="2520280" cy="369332"/>
          </a:xfrm>
          <a:prstGeom prst="rect">
            <a:avLst/>
          </a:prstGeom>
          <a:noFill/>
        </p:spPr>
        <p:txBody>
          <a:bodyPr wrap="square" rtlCol="0">
            <a:spAutoFit/>
          </a:bodyPr>
          <a:lstStyle/>
          <a:p>
            <a:r>
              <a:rPr lang="cs-CZ" dirty="0">
                <a:solidFill>
                  <a:srgbClr val="FF0000"/>
                </a:solidFill>
              </a:rPr>
              <a:t>Netřeba ke zkoušce</a:t>
            </a:r>
          </a:p>
        </p:txBody>
      </p:sp>
      <p:sp>
        <p:nvSpPr>
          <p:cNvPr id="9" name="TextovéPole 8">
            <a:extLst>
              <a:ext uri="{FF2B5EF4-FFF2-40B4-BE49-F238E27FC236}">
                <a16:creationId xmlns:a16="http://schemas.microsoft.com/office/drawing/2014/main" id="{086FE269-4415-464B-A5A6-BC0899FA8BE9}"/>
              </a:ext>
            </a:extLst>
          </p:cNvPr>
          <p:cNvSpPr txBox="1"/>
          <p:nvPr/>
        </p:nvSpPr>
        <p:spPr>
          <a:xfrm>
            <a:off x="771368" y="6211669"/>
            <a:ext cx="3816424" cy="646331"/>
          </a:xfrm>
          <a:prstGeom prst="rect">
            <a:avLst/>
          </a:prstGeom>
          <a:solidFill>
            <a:schemeClr val="bg1"/>
          </a:solidFill>
        </p:spPr>
        <p:txBody>
          <a:bodyPr wrap="square">
            <a:spAutoFit/>
          </a:bodyPr>
          <a:lstStyle/>
          <a:p>
            <a:pPr lvl="1"/>
            <a:r>
              <a:rPr lang="cs-CZ" sz="1800" dirty="0">
                <a:sym typeface="Symbol"/>
              </a:rPr>
              <a:t>Častým zdrojem trombu u embolie je žilní nedostatečnost</a:t>
            </a:r>
          </a:p>
        </p:txBody>
      </p:sp>
      <p:sp>
        <p:nvSpPr>
          <p:cNvPr id="5" name="TextovéPole 4">
            <a:extLst>
              <a:ext uri="{FF2B5EF4-FFF2-40B4-BE49-F238E27FC236}">
                <a16:creationId xmlns:a16="http://schemas.microsoft.com/office/drawing/2014/main" id="{CD1B307B-6E46-4C85-B907-A89E7653DABD}"/>
              </a:ext>
            </a:extLst>
          </p:cNvPr>
          <p:cNvSpPr txBox="1"/>
          <p:nvPr/>
        </p:nvSpPr>
        <p:spPr>
          <a:xfrm>
            <a:off x="4972328" y="3220535"/>
            <a:ext cx="4109861" cy="830997"/>
          </a:xfrm>
          <a:prstGeom prst="rect">
            <a:avLst/>
          </a:prstGeom>
          <a:noFill/>
          <a:ln>
            <a:solidFill>
              <a:srgbClr val="FF0000"/>
            </a:solidFill>
          </a:ln>
        </p:spPr>
        <p:txBody>
          <a:bodyPr wrap="square" rtlCol="0">
            <a:spAutoFit/>
          </a:bodyPr>
          <a:lstStyle/>
          <a:p>
            <a:r>
              <a:rPr lang="cs-CZ" sz="1600" dirty="0"/>
              <a:t>Hormonální antikoncepce + kouření: riziková kombinace faktoru pro </a:t>
            </a:r>
            <a:r>
              <a:rPr lang="cs-CZ" sz="1600" dirty="0" err="1"/>
              <a:t>trombolembolii</a:t>
            </a:r>
            <a:r>
              <a:rPr lang="cs-CZ" sz="1600" dirty="0"/>
              <a:t> u mladých žen (plicní, mozková, …)</a:t>
            </a:r>
          </a:p>
        </p:txBody>
      </p:sp>
    </p:spTree>
    <p:extLst>
      <p:ext uri="{BB962C8B-B14F-4D97-AF65-F5344CB8AC3E}">
        <p14:creationId xmlns:p14="http://schemas.microsoft.com/office/powerpoint/2010/main" val="3735659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splanchnik</a:t>
            </a:r>
          </a:p>
        </p:txBody>
      </p:sp>
      <p:sp>
        <p:nvSpPr>
          <p:cNvPr id="5" name="TextovéPole 4"/>
          <p:cNvSpPr txBox="1"/>
          <p:nvPr/>
        </p:nvSpPr>
        <p:spPr>
          <a:xfrm>
            <a:off x="251520" y="908720"/>
            <a:ext cx="8712968" cy="1938992"/>
          </a:xfrm>
          <a:prstGeom prst="rect">
            <a:avLst/>
          </a:prstGeom>
          <a:noFill/>
        </p:spPr>
        <p:txBody>
          <a:bodyPr wrap="square" rtlCol="0">
            <a:spAutoFit/>
          </a:bodyPr>
          <a:lstStyle/>
          <a:p>
            <a:pPr marL="342900" indent="-342900">
              <a:buFont typeface="Arial" panose="020B0604020202020204" pitchFamily="34" charset="0"/>
              <a:buChar char="•"/>
            </a:pPr>
            <a:r>
              <a:rPr lang="cs-CZ" sz="2000" dirty="0"/>
              <a:t>splanchnik: střevo, žaludek, pankreas, játra, slezina</a:t>
            </a:r>
          </a:p>
          <a:p>
            <a:pPr marL="342900" indent="-342900">
              <a:buFont typeface="Arial" panose="020B0604020202020204" pitchFamily="34" charset="0"/>
              <a:buChar char="•"/>
            </a:pPr>
            <a:r>
              <a:rPr lang="cs-CZ" sz="2000" b="1" dirty="0"/>
              <a:t>dvoje kapilární větvení</a:t>
            </a:r>
          </a:p>
          <a:p>
            <a:pPr marL="342900" indent="-342900">
              <a:buFont typeface="Arial" panose="020B0604020202020204" pitchFamily="34" charset="0"/>
              <a:buChar char="•"/>
            </a:pPr>
            <a:r>
              <a:rPr lang="cs-CZ" sz="2000" b="1" dirty="0"/>
              <a:t>první větvení </a:t>
            </a:r>
            <a:r>
              <a:rPr lang="cs-CZ" sz="2000" dirty="0"/>
              <a:t>– kapilární sítě v jednotlivých orgánech</a:t>
            </a:r>
          </a:p>
          <a:p>
            <a:pPr marL="342900" indent="-342900">
              <a:buFont typeface="Arial" panose="020B0604020202020204" pitchFamily="34" charset="0"/>
              <a:buChar char="•"/>
            </a:pPr>
            <a:r>
              <a:rPr lang="cs-CZ" sz="2000" dirty="0"/>
              <a:t>žilní krev se ze </a:t>
            </a:r>
            <a:r>
              <a:rPr lang="cs-CZ" sz="2000" dirty="0" err="1"/>
              <a:t>splanchniku</a:t>
            </a:r>
            <a:r>
              <a:rPr lang="cs-CZ" sz="2000" dirty="0"/>
              <a:t> (krom jater) shromažďuje ve vena </a:t>
            </a:r>
            <a:r>
              <a:rPr lang="cs-CZ" sz="2000" dirty="0" err="1"/>
              <a:t>portae</a:t>
            </a:r>
            <a:endParaRPr lang="cs-CZ" sz="2000" dirty="0"/>
          </a:p>
          <a:p>
            <a:pPr marL="342900" indent="-342900">
              <a:buFont typeface="Arial" panose="020B0604020202020204" pitchFamily="34" charset="0"/>
              <a:buChar char="•"/>
            </a:pPr>
            <a:r>
              <a:rPr lang="cs-CZ" sz="2000" dirty="0"/>
              <a:t>vena </a:t>
            </a:r>
            <a:r>
              <a:rPr lang="cs-CZ" sz="2000" dirty="0" err="1"/>
              <a:t>portae</a:t>
            </a:r>
            <a:r>
              <a:rPr lang="cs-CZ" sz="2000" dirty="0"/>
              <a:t> vstupuje do jater – </a:t>
            </a:r>
            <a:r>
              <a:rPr lang="cs-CZ" sz="2000" b="1" dirty="0"/>
              <a:t>druhé větvení </a:t>
            </a:r>
            <a:r>
              <a:rPr lang="cs-CZ" sz="2000" dirty="0"/>
              <a:t>– jaterní lalůčky (tvorba žluči) – vena </a:t>
            </a:r>
            <a:r>
              <a:rPr lang="cs-CZ" sz="2000" dirty="0" err="1"/>
              <a:t>hepatika</a:t>
            </a:r>
            <a:endParaRPr lang="cs-CZ" sz="2000" dirty="0"/>
          </a:p>
        </p:txBody>
      </p:sp>
      <p:sp>
        <p:nvSpPr>
          <p:cNvPr id="3" name="Obdélník 2"/>
          <p:cNvSpPr/>
          <p:nvPr/>
        </p:nvSpPr>
        <p:spPr>
          <a:xfrm>
            <a:off x="251520" y="2780928"/>
            <a:ext cx="5040560" cy="3477875"/>
          </a:xfrm>
          <a:prstGeom prst="rect">
            <a:avLst/>
          </a:prstGeom>
        </p:spPr>
        <p:txBody>
          <a:bodyPr wrap="square">
            <a:spAutoFit/>
          </a:bodyPr>
          <a:lstStyle/>
          <a:p>
            <a:pPr marL="342900" indent="-342900">
              <a:buFont typeface="Arial" panose="020B0604020202020204" pitchFamily="34" charset="0"/>
              <a:buChar char="•"/>
            </a:pPr>
            <a:r>
              <a:rPr lang="cs-CZ" sz="2000" b="1" dirty="0"/>
              <a:t>jaterní oběh</a:t>
            </a:r>
            <a:r>
              <a:rPr lang="cs-CZ" sz="2000" dirty="0"/>
              <a:t>:</a:t>
            </a:r>
          </a:p>
          <a:p>
            <a:pPr marL="800100" lvl="1" indent="-342900">
              <a:buFont typeface="Arial" panose="020B0604020202020204" pitchFamily="34" charset="0"/>
              <a:buChar char="•"/>
            </a:pPr>
            <a:r>
              <a:rPr lang="cs-CZ" sz="2000" dirty="0"/>
              <a:t>do jater vstupuje portální žíla („čištění krve, zpracování látek,…“) a jaterní tepna (nutriční oběh)</a:t>
            </a:r>
          </a:p>
          <a:p>
            <a:pPr marL="800100" lvl="1" indent="-342900">
              <a:buFont typeface="Arial" panose="020B0604020202020204" pitchFamily="34" charset="0"/>
              <a:buChar char="•"/>
            </a:pPr>
            <a:r>
              <a:rPr lang="cs-CZ" sz="2000" dirty="0"/>
              <a:t>z jater vystupuje jaterní žíla (vtéká do dolní duté žíly)</a:t>
            </a:r>
          </a:p>
          <a:p>
            <a:pPr marL="342900" indent="-342900">
              <a:buFont typeface="Arial" panose="020B0604020202020204" pitchFamily="34" charset="0"/>
              <a:buChar char="•"/>
            </a:pPr>
            <a:r>
              <a:rPr lang="cs-CZ" sz="2000" dirty="0"/>
              <a:t>výrazná </a:t>
            </a:r>
            <a:r>
              <a:rPr lang="cs-CZ" sz="2000" b="1" dirty="0"/>
              <a:t>metabolická autoregulace </a:t>
            </a:r>
            <a:r>
              <a:rPr lang="cs-CZ" sz="2000" dirty="0"/>
              <a:t>(citlivé na </a:t>
            </a:r>
            <a:r>
              <a:rPr lang="cs-CZ" sz="2000" dirty="0" err="1"/>
              <a:t>adenozin</a:t>
            </a:r>
            <a:r>
              <a:rPr lang="cs-CZ" sz="2000" dirty="0"/>
              <a:t> a pO2)</a:t>
            </a:r>
          </a:p>
          <a:p>
            <a:pPr marL="342900" indent="-342900">
              <a:buFont typeface="Arial" panose="020B0604020202020204" pitchFamily="34" charset="0"/>
              <a:buChar char="•"/>
            </a:pPr>
            <a:r>
              <a:rPr lang="cs-CZ" sz="2000" dirty="0"/>
              <a:t> vazokonstrikce </a:t>
            </a:r>
            <a:r>
              <a:rPr lang="cs-CZ" sz="2000" dirty="0" err="1"/>
              <a:t>splanchnických</a:t>
            </a:r>
            <a:r>
              <a:rPr lang="cs-CZ" sz="2000" dirty="0"/>
              <a:t> cév při zátěžových situacích (sympatické alfa receptory) – přesměrování toku krve</a:t>
            </a:r>
          </a:p>
        </p:txBody>
      </p:sp>
      <p:grpSp>
        <p:nvGrpSpPr>
          <p:cNvPr id="9" name="Skupina 8">
            <a:extLst>
              <a:ext uri="{FF2B5EF4-FFF2-40B4-BE49-F238E27FC236}">
                <a16:creationId xmlns:a16="http://schemas.microsoft.com/office/drawing/2014/main" id="{55B43C68-D510-4749-A49A-7F0542191D2F}"/>
              </a:ext>
            </a:extLst>
          </p:cNvPr>
          <p:cNvGrpSpPr/>
          <p:nvPr/>
        </p:nvGrpSpPr>
        <p:grpSpPr>
          <a:xfrm>
            <a:off x="5508104" y="2672917"/>
            <a:ext cx="3600400" cy="4068452"/>
            <a:chOff x="5508104" y="2672917"/>
            <a:chExt cx="3600400" cy="4068452"/>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2672917"/>
              <a:ext cx="3600400" cy="4068452"/>
            </a:xfrm>
            <a:prstGeom prst="rect">
              <a:avLst/>
            </a:prstGeom>
          </p:spPr>
        </p:pic>
        <p:sp>
          <p:nvSpPr>
            <p:cNvPr id="6" name="Obdélník 5"/>
            <p:cNvSpPr/>
            <p:nvPr/>
          </p:nvSpPr>
          <p:spPr>
            <a:xfrm>
              <a:off x="5652120" y="2672917"/>
              <a:ext cx="2088232" cy="414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5652120" y="2996952"/>
              <a:ext cx="1728192" cy="414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8" name="Obdélník 7"/>
          <p:cNvSpPr/>
          <p:nvPr/>
        </p:nvSpPr>
        <p:spPr>
          <a:xfrm>
            <a:off x="251520" y="6244641"/>
            <a:ext cx="6300700" cy="523220"/>
          </a:xfrm>
          <a:prstGeom prst="rect">
            <a:avLst/>
          </a:prstGeom>
        </p:spPr>
        <p:txBody>
          <a:bodyPr wrap="square">
            <a:spAutoFit/>
          </a:bodyPr>
          <a:lstStyle/>
          <a:p>
            <a:r>
              <a:rPr lang="cs-CZ" sz="1400" dirty="0"/>
              <a:t>http://www.easynotecards.com/uploads/462/42/_5abec72a_142b10a4854__8000_00002057.PNG</a:t>
            </a:r>
          </a:p>
        </p:txBody>
      </p:sp>
    </p:spTree>
    <p:extLst>
      <p:ext uri="{BB962C8B-B14F-4D97-AF65-F5344CB8AC3E}">
        <p14:creationId xmlns:p14="http://schemas.microsoft.com/office/powerpoint/2010/main" val="1369114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9876" y="332656"/>
            <a:ext cx="7654532" cy="584775"/>
          </a:xfrm>
          <a:prstGeom prst="rect">
            <a:avLst/>
          </a:prstGeom>
          <a:noFill/>
        </p:spPr>
        <p:txBody>
          <a:bodyPr wrap="square" rtlCol="0">
            <a:spAutoFit/>
          </a:bodyPr>
          <a:lstStyle/>
          <a:p>
            <a:r>
              <a:rPr lang="cs-CZ" sz="3200" b="1" dirty="0"/>
              <a:t>Intermezzo - Játra a ascites</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250762" y="908720"/>
            <a:ext cx="8497702" cy="2862322"/>
          </a:xfrm>
          <a:prstGeom prst="rect">
            <a:avLst/>
          </a:prstGeom>
          <a:noFill/>
        </p:spPr>
        <p:txBody>
          <a:bodyPr wrap="square" rtlCol="0">
            <a:spAutoFit/>
          </a:bodyPr>
          <a:lstStyle/>
          <a:p>
            <a:pPr marL="285750" indent="-285750">
              <a:buFont typeface="Arial" panose="020B0604020202020204" pitchFamily="34" charset="0"/>
              <a:buChar char="•"/>
            </a:pPr>
            <a:r>
              <a:rPr lang="cs-CZ" sz="2000" b="0" i="0" dirty="0">
                <a:solidFill>
                  <a:srgbClr val="212529"/>
                </a:solidFill>
                <a:effectLst/>
                <a:latin typeface="-apple-system"/>
              </a:rPr>
              <a:t>Nejčastější příčinou ascitu jsou </a:t>
            </a:r>
            <a:r>
              <a:rPr lang="cs-CZ" sz="2000" b="1" i="0" dirty="0">
                <a:solidFill>
                  <a:srgbClr val="212529"/>
                </a:solidFill>
                <a:effectLst/>
                <a:latin typeface="-apple-system"/>
              </a:rPr>
              <a:t>onemocnění jaterního parenchymu (</a:t>
            </a:r>
            <a:r>
              <a:rPr lang="cs-CZ" sz="2000" b="1" i="0" dirty="0" err="1">
                <a:solidFill>
                  <a:srgbClr val="212529"/>
                </a:solidFill>
                <a:effectLst/>
                <a:latin typeface="-apple-system"/>
              </a:rPr>
              <a:t>cirhoza</a:t>
            </a:r>
            <a:r>
              <a:rPr lang="cs-CZ" sz="2000" b="1" i="0" dirty="0">
                <a:solidFill>
                  <a:srgbClr val="212529"/>
                </a:solidFill>
                <a:effectLst/>
                <a:latin typeface="-apple-system"/>
              </a:rPr>
              <a:t>)</a:t>
            </a:r>
          </a:p>
          <a:p>
            <a:pPr marL="285750" indent="-285750">
              <a:buFont typeface="Arial" panose="020B0604020202020204" pitchFamily="34" charset="0"/>
              <a:buChar char="•"/>
            </a:pPr>
            <a:r>
              <a:rPr lang="cs-CZ" sz="2000" dirty="0">
                <a:solidFill>
                  <a:srgbClr val="212529"/>
                </a:solidFill>
                <a:latin typeface="-apple-system"/>
              </a:rPr>
              <a:t>Krev neprochází játry – zvýšení tlaku před játry (portální hypertenze) – zvýšená filtrace krve včetně albuminu do </a:t>
            </a:r>
            <a:r>
              <a:rPr lang="cs-CZ" sz="2000" dirty="0" err="1">
                <a:solidFill>
                  <a:srgbClr val="212529"/>
                </a:solidFill>
                <a:latin typeface="-apple-system"/>
              </a:rPr>
              <a:t>intersticia</a:t>
            </a:r>
            <a:r>
              <a:rPr lang="cs-CZ" sz="2000" dirty="0">
                <a:solidFill>
                  <a:srgbClr val="212529"/>
                </a:solidFill>
                <a:latin typeface="-apple-system"/>
              </a:rPr>
              <a:t> – tekutina uniká do peritonea - ascites</a:t>
            </a:r>
            <a:endParaRPr lang="cs-CZ" sz="2000" i="0" dirty="0">
              <a:solidFill>
                <a:srgbClr val="212529"/>
              </a:solidFill>
              <a:effectLst/>
              <a:latin typeface="-apple-system"/>
            </a:endParaRPr>
          </a:p>
          <a:p>
            <a:pPr marL="285750" indent="-285750">
              <a:buFont typeface="Arial" panose="020B0604020202020204" pitchFamily="34" charset="0"/>
              <a:buChar char="•"/>
            </a:pPr>
            <a:r>
              <a:rPr lang="cs-CZ" sz="2000" dirty="0">
                <a:solidFill>
                  <a:srgbClr val="212529"/>
                </a:solidFill>
                <a:latin typeface="-apple-system"/>
                <a:sym typeface="Symbol"/>
              </a:rPr>
              <a:t>Krev si hledá jinou cestu k srdci – </a:t>
            </a:r>
            <a:r>
              <a:rPr lang="cs-CZ" sz="2000" dirty="0" err="1">
                <a:solidFill>
                  <a:srgbClr val="212529"/>
                </a:solidFill>
                <a:latin typeface="-apple-system"/>
                <a:sym typeface="Symbol"/>
              </a:rPr>
              <a:t>portokavální</a:t>
            </a:r>
            <a:r>
              <a:rPr lang="cs-CZ" sz="2000" dirty="0">
                <a:solidFill>
                  <a:srgbClr val="212529"/>
                </a:solidFill>
                <a:latin typeface="-apple-system"/>
                <a:sym typeface="Symbol"/>
              </a:rPr>
              <a:t> spojky – vedou kolem jícnu – jícnové varixy</a:t>
            </a:r>
          </a:p>
          <a:p>
            <a:pPr marL="285750" indent="-285750">
              <a:buFont typeface="Arial" panose="020B0604020202020204" pitchFamily="34" charset="0"/>
              <a:buChar char="•"/>
            </a:pPr>
            <a:r>
              <a:rPr lang="cs-CZ" sz="2000" dirty="0">
                <a:solidFill>
                  <a:srgbClr val="212529"/>
                </a:solidFill>
                <a:latin typeface="-apple-system"/>
                <a:sym typeface="Symbol"/>
              </a:rPr>
              <a:t>Náhlé zvýšení tlaku nebo poškození jícnu – krvácení z jícnových varixů – zvracení krve</a:t>
            </a:r>
          </a:p>
          <a:p>
            <a:pPr marL="285750" indent="-285750">
              <a:buFont typeface="Arial" panose="020B0604020202020204" pitchFamily="34" charset="0"/>
              <a:buChar char="•"/>
            </a:pPr>
            <a:endParaRPr lang="cs-CZ" sz="2000" dirty="0">
              <a:sym typeface="Symbol"/>
            </a:endParaRPr>
          </a:p>
        </p:txBody>
      </p:sp>
      <p:pic>
        <p:nvPicPr>
          <p:cNvPr id="6146" name="Picture 2">
            <a:extLst>
              <a:ext uri="{FF2B5EF4-FFF2-40B4-BE49-F238E27FC236}">
                <a16:creationId xmlns:a16="http://schemas.microsoft.com/office/drawing/2014/main" id="{BC8BAC4C-BD34-4CFA-AA1D-C746CD38F4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93" y="3429000"/>
            <a:ext cx="2502544" cy="28623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612925C-0AEE-46DA-AFEE-941EB551E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429000"/>
            <a:ext cx="2857500" cy="2647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373E1FB-9F2E-4707-89F9-D9588BAF954B}"/>
              </a:ext>
            </a:extLst>
          </p:cNvPr>
          <p:cNvSpPr txBox="1"/>
          <p:nvPr/>
        </p:nvSpPr>
        <p:spPr>
          <a:xfrm>
            <a:off x="1115616" y="6399378"/>
            <a:ext cx="4572000" cy="461665"/>
          </a:xfrm>
          <a:prstGeom prst="rect">
            <a:avLst/>
          </a:prstGeom>
          <a:noFill/>
        </p:spPr>
        <p:txBody>
          <a:bodyPr wrap="square">
            <a:spAutoFit/>
          </a:bodyPr>
          <a:lstStyle/>
          <a:p>
            <a:r>
              <a:rPr lang="cs-CZ" sz="1200" dirty="0"/>
              <a:t>https://www.wikiskripta.eu/w/D%C5%AFsledky_port%C3%A1ln%C3%AD_hypertenze</a:t>
            </a:r>
          </a:p>
        </p:txBody>
      </p:sp>
      <p:sp>
        <p:nvSpPr>
          <p:cNvPr id="8" name="TextovéPole 7">
            <a:extLst>
              <a:ext uri="{FF2B5EF4-FFF2-40B4-BE49-F238E27FC236}">
                <a16:creationId xmlns:a16="http://schemas.microsoft.com/office/drawing/2014/main" id="{F3D3904C-CC4C-4CBE-B56D-59CA4A2ABBA4}"/>
              </a:ext>
            </a:extLst>
          </p:cNvPr>
          <p:cNvSpPr txBox="1"/>
          <p:nvPr/>
        </p:nvSpPr>
        <p:spPr>
          <a:xfrm>
            <a:off x="159300" y="2231"/>
            <a:ext cx="2520280" cy="369332"/>
          </a:xfrm>
          <a:prstGeom prst="rect">
            <a:avLst/>
          </a:prstGeom>
          <a:noFill/>
        </p:spPr>
        <p:txBody>
          <a:bodyPr wrap="square" rtlCol="0">
            <a:spAutoFit/>
          </a:bodyPr>
          <a:lstStyle/>
          <a:p>
            <a:r>
              <a:rPr lang="cs-CZ" dirty="0">
                <a:solidFill>
                  <a:srgbClr val="FF0000"/>
                </a:solidFill>
              </a:rPr>
              <a:t>Netřeba ke zkoušce</a:t>
            </a:r>
          </a:p>
        </p:txBody>
      </p:sp>
      <p:pic>
        <p:nvPicPr>
          <p:cNvPr id="1026" name="Picture 2" descr="Massive GI bleed management - First10EM">
            <a:extLst>
              <a:ext uri="{FF2B5EF4-FFF2-40B4-BE49-F238E27FC236}">
                <a16:creationId xmlns:a16="http://schemas.microsoft.com/office/drawing/2014/main" id="{8620D249-86A1-4154-99CC-B42D25B024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6512" y="4441037"/>
            <a:ext cx="4083736" cy="229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5713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kosterní sval</a:t>
            </a:r>
          </a:p>
        </p:txBody>
      </p:sp>
      <p:sp>
        <p:nvSpPr>
          <p:cNvPr id="5" name="TextovéPole 4"/>
          <p:cNvSpPr txBox="1"/>
          <p:nvPr/>
        </p:nvSpPr>
        <p:spPr>
          <a:xfrm>
            <a:off x="251520" y="1148551"/>
            <a:ext cx="8712968" cy="4893647"/>
          </a:xfrm>
          <a:prstGeom prst="rect">
            <a:avLst/>
          </a:prstGeom>
          <a:noFill/>
        </p:spPr>
        <p:txBody>
          <a:bodyPr wrap="square" rtlCol="0">
            <a:spAutoFit/>
          </a:bodyPr>
          <a:lstStyle/>
          <a:p>
            <a:pPr marL="342900" indent="-342900">
              <a:buFont typeface="Arial" panose="020B0604020202020204" pitchFamily="34" charset="0"/>
              <a:buChar char="•"/>
            </a:pPr>
            <a:r>
              <a:rPr lang="cs-CZ" sz="2400" b="1" dirty="0"/>
              <a:t>průtok kosterním svalem je úměrný jejich aktivitě</a:t>
            </a:r>
          </a:p>
          <a:p>
            <a:pPr marL="342900" indent="-342900">
              <a:buFont typeface="Arial" panose="020B0604020202020204" pitchFamily="34" charset="0"/>
              <a:buChar char="•"/>
            </a:pPr>
            <a:r>
              <a:rPr lang="cs-CZ" sz="2400" dirty="0"/>
              <a:t> v klidu nejsou všechny kapiláry otevřené (sympatická inervace - tonický alfa adrenergní vliv)</a:t>
            </a:r>
          </a:p>
          <a:p>
            <a:pPr marL="342900" indent="-342900">
              <a:buFont typeface="Arial" panose="020B0604020202020204" pitchFamily="34" charset="0"/>
              <a:buChar char="•"/>
            </a:pPr>
            <a:r>
              <a:rPr lang="cs-CZ" sz="2400" dirty="0"/>
              <a:t>průtok svalem při zátěži může být navýšen až 20x – </a:t>
            </a:r>
            <a:r>
              <a:rPr lang="cs-CZ" sz="2400" b="1" dirty="0"/>
              <a:t>metabolická autoregulace - dominantní</a:t>
            </a:r>
          </a:p>
          <a:p>
            <a:pPr marL="342900" indent="-342900">
              <a:buFont typeface="Arial" panose="020B0604020202020204" pitchFamily="34" charset="0"/>
              <a:buChar char="•"/>
            </a:pPr>
            <a:r>
              <a:rPr lang="cs-CZ" sz="2400" dirty="0"/>
              <a:t>rytmická práce (běh) potencuje vyšší průtok při nezměněném krevním tlaku</a:t>
            </a:r>
          </a:p>
          <a:p>
            <a:pPr marL="342900" indent="-342900">
              <a:buFont typeface="Arial" panose="020B0604020202020204" pitchFamily="34" charset="0"/>
              <a:buChar char="•"/>
            </a:pPr>
            <a:r>
              <a:rPr lang="cs-CZ" sz="2400" dirty="0"/>
              <a:t>tonická práce (vzpíraní) – průtok se </a:t>
            </a:r>
            <a:br>
              <a:rPr lang="cs-CZ" sz="2400" dirty="0"/>
            </a:br>
            <a:r>
              <a:rPr lang="cs-CZ" sz="2400" dirty="0"/>
              <a:t>zvýší až po relaxaci svalu,</a:t>
            </a:r>
            <a:br>
              <a:rPr lang="cs-CZ" sz="2400" dirty="0"/>
            </a:br>
            <a:r>
              <a:rPr lang="cs-CZ" sz="2400" dirty="0"/>
              <a:t>během kontrakce svalu roste </a:t>
            </a:r>
            <a:br>
              <a:rPr lang="cs-CZ" sz="2400" dirty="0"/>
            </a:br>
            <a:r>
              <a:rPr lang="cs-CZ" sz="2400" dirty="0"/>
              <a:t>arteriální krevní tlak</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endParaRPr lang="cs-CZ" sz="2400" dirty="0"/>
          </a:p>
        </p:txBody>
      </p:sp>
      <p:grpSp>
        <p:nvGrpSpPr>
          <p:cNvPr id="6" name="Skupina 5"/>
          <p:cNvGrpSpPr/>
          <p:nvPr/>
        </p:nvGrpSpPr>
        <p:grpSpPr>
          <a:xfrm>
            <a:off x="5666898" y="3717032"/>
            <a:ext cx="3169773" cy="2879189"/>
            <a:chOff x="5886138" y="3601899"/>
            <a:chExt cx="3011307" cy="3226590"/>
          </a:xfrm>
        </p:grpSpPr>
        <p:cxnSp>
          <p:nvCxnSpPr>
            <p:cNvPr id="7" name="Přímá spojnice 6"/>
            <p:cNvCxnSpPr/>
            <p:nvPr/>
          </p:nvCxnSpPr>
          <p:spPr>
            <a:xfrm flipH="1">
              <a:off x="6365274" y="3898597"/>
              <a:ext cx="0" cy="2532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H="1">
              <a:off x="6359990" y="6430745"/>
              <a:ext cx="25374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6365274" y="6076244"/>
              <a:ext cx="140676" cy="744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flipH="1" flipV="1">
              <a:off x="6496499" y="6100029"/>
              <a:ext cx="140676" cy="506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flipH="1">
              <a:off x="6643000" y="6089822"/>
              <a:ext cx="140676" cy="765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H="1" flipV="1">
              <a:off x="6795093" y="6082835"/>
              <a:ext cx="232626" cy="631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a:cxnSpLocks noChangeAspect="1"/>
            </p:cNvCxnSpPr>
            <p:nvPr/>
          </p:nvCxnSpPr>
          <p:spPr>
            <a:xfrm>
              <a:off x="7074611" y="5439422"/>
              <a:ext cx="68924" cy="6455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a:cxnSpLocks noChangeAspect="1"/>
            </p:cNvCxnSpPr>
            <p:nvPr/>
          </p:nvCxnSpPr>
          <p:spPr>
            <a:xfrm flipH="1">
              <a:off x="7027719" y="5475161"/>
              <a:ext cx="46892" cy="691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a:cxnSpLocks noChangeAspect="1"/>
            </p:cNvCxnSpPr>
            <p:nvPr/>
          </p:nvCxnSpPr>
          <p:spPr>
            <a:xfrm>
              <a:off x="7166412" y="4948762"/>
              <a:ext cx="69247" cy="1071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a:cxnSpLocks noChangeAspect="1"/>
            </p:cNvCxnSpPr>
            <p:nvPr/>
          </p:nvCxnSpPr>
          <p:spPr>
            <a:xfrm flipH="1">
              <a:off x="7156960" y="4867101"/>
              <a:ext cx="11723" cy="11974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a:cxnSpLocks noChangeAspect="1"/>
            </p:cNvCxnSpPr>
            <p:nvPr/>
          </p:nvCxnSpPr>
          <p:spPr>
            <a:xfrm>
              <a:off x="7293664" y="4598744"/>
              <a:ext cx="55233" cy="13343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a:cxnSpLocks noChangeAspect="1"/>
            </p:cNvCxnSpPr>
            <p:nvPr/>
          </p:nvCxnSpPr>
          <p:spPr>
            <a:xfrm flipH="1">
              <a:off x="7246771" y="4497376"/>
              <a:ext cx="46892" cy="14996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a:cxnSpLocks noChangeAspect="1"/>
            </p:cNvCxnSpPr>
            <p:nvPr/>
          </p:nvCxnSpPr>
          <p:spPr>
            <a:xfrm flipH="1">
              <a:off x="7452683" y="4051119"/>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a:cxnSpLocks noChangeAspect="1"/>
            </p:cNvCxnSpPr>
            <p:nvPr/>
          </p:nvCxnSpPr>
          <p:spPr>
            <a:xfrm flipH="1">
              <a:off x="7353517" y="4124936"/>
              <a:ext cx="53288" cy="18173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a:cxnSpLocks noChangeAspect="1"/>
            </p:cNvCxnSpPr>
            <p:nvPr/>
          </p:nvCxnSpPr>
          <p:spPr>
            <a:xfrm>
              <a:off x="7408515" y="4189927"/>
              <a:ext cx="32752" cy="17049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a:cxnSpLocks noChangeAspect="1"/>
            </p:cNvCxnSpPr>
            <p:nvPr/>
          </p:nvCxnSpPr>
          <p:spPr>
            <a:xfrm>
              <a:off x="7528559" y="4051119"/>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a:cxnSpLocks noChangeAspect="1"/>
            </p:cNvCxnSpPr>
            <p:nvPr/>
          </p:nvCxnSpPr>
          <p:spPr>
            <a:xfrm flipH="1">
              <a:off x="7568143" y="4004163"/>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a:cxnSpLocks noChangeAspect="1"/>
            </p:cNvCxnSpPr>
            <p:nvPr/>
          </p:nvCxnSpPr>
          <p:spPr>
            <a:xfrm>
              <a:off x="7644020" y="4004163"/>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noChangeAspect="1"/>
            </p:cNvCxnSpPr>
            <p:nvPr/>
          </p:nvCxnSpPr>
          <p:spPr>
            <a:xfrm flipH="1">
              <a:off x="7690282" y="3966052"/>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a:cxnSpLocks noChangeAspect="1"/>
            </p:cNvCxnSpPr>
            <p:nvPr/>
          </p:nvCxnSpPr>
          <p:spPr>
            <a:xfrm>
              <a:off x="7766159" y="3966052"/>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a:cxnSpLocks noChangeAspect="1"/>
            </p:cNvCxnSpPr>
            <p:nvPr/>
          </p:nvCxnSpPr>
          <p:spPr>
            <a:xfrm flipH="1">
              <a:off x="7789109" y="3946287"/>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a:cxnSpLocks noChangeAspect="1"/>
            </p:cNvCxnSpPr>
            <p:nvPr/>
          </p:nvCxnSpPr>
          <p:spPr>
            <a:xfrm>
              <a:off x="7864986" y="3946287"/>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a:cxnSpLocks noChangeAspect="1"/>
            </p:cNvCxnSpPr>
            <p:nvPr/>
          </p:nvCxnSpPr>
          <p:spPr>
            <a:xfrm flipH="1">
              <a:off x="7905473" y="3919896"/>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a:cxnSpLocks noChangeAspect="1"/>
            </p:cNvCxnSpPr>
            <p:nvPr/>
          </p:nvCxnSpPr>
          <p:spPr>
            <a:xfrm>
              <a:off x="7981350" y="3919896"/>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a:cxnSpLocks noChangeAspect="1"/>
            </p:cNvCxnSpPr>
            <p:nvPr/>
          </p:nvCxnSpPr>
          <p:spPr>
            <a:xfrm flipH="1">
              <a:off x="7999989" y="3908805"/>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a:cxnSpLocks noChangeAspect="1"/>
            </p:cNvCxnSpPr>
            <p:nvPr/>
          </p:nvCxnSpPr>
          <p:spPr>
            <a:xfrm>
              <a:off x="8075866" y="3908805"/>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a:cxnSpLocks noChangeAspect="1"/>
            </p:cNvCxnSpPr>
            <p:nvPr/>
          </p:nvCxnSpPr>
          <p:spPr>
            <a:xfrm flipH="1">
              <a:off x="8103591" y="3953349"/>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a:cxnSpLocks noChangeAspect="1"/>
            </p:cNvCxnSpPr>
            <p:nvPr/>
          </p:nvCxnSpPr>
          <p:spPr>
            <a:xfrm>
              <a:off x="8179467" y="3922726"/>
              <a:ext cx="89478" cy="12285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a:off x="8268945" y="5121365"/>
              <a:ext cx="216290" cy="3960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a:xfrm>
              <a:off x="8678136" y="5629461"/>
              <a:ext cx="190954" cy="416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a:off x="8475784" y="5510000"/>
              <a:ext cx="202353" cy="1154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ovéPole 37"/>
            <p:cNvSpPr txBox="1"/>
            <p:nvPr/>
          </p:nvSpPr>
          <p:spPr>
            <a:xfrm>
              <a:off x="5886138" y="3601899"/>
              <a:ext cx="467824" cy="2783197"/>
            </a:xfrm>
            <a:prstGeom prst="rect">
              <a:avLst/>
            </a:prstGeom>
            <a:noFill/>
          </p:spPr>
          <p:txBody>
            <a:bodyPr vert="vert270" wrap="square" rtlCol="0">
              <a:spAutoFit/>
            </a:bodyPr>
            <a:lstStyle/>
            <a:p>
              <a:r>
                <a:rPr lang="cs-CZ" sz="2000" dirty="0"/>
                <a:t>průtok krve svalem</a:t>
              </a:r>
            </a:p>
          </p:txBody>
        </p:sp>
        <p:sp>
          <p:nvSpPr>
            <p:cNvPr id="39" name="TextovéPole 38"/>
            <p:cNvSpPr txBox="1"/>
            <p:nvPr/>
          </p:nvSpPr>
          <p:spPr>
            <a:xfrm>
              <a:off x="7479283" y="6380102"/>
              <a:ext cx="700185" cy="448387"/>
            </a:xfrm>
            <a:prstGeom prst="rect">
              <a:avLst/>
            </a:prstGeom>
            <a:noFill/>
          </p:spPr>
          <p:txBody>
            <a:bodyPr vert="horz" wrap="square" rtlCol="0">
              <a:spAutoFit/>
            </a:bodyPr>
            <a:lstStyle/>
            <a:p>
              <a:r>
                <a:rPr lang="cs-CZ" sz="2000" dirty="0"/>
                <a:t>čas</a:t>
              </a:r>
            </a:p>
          </p:txBody>
        </p:sp>
      </p:grpSp>
      <p:sp>
        <p:nvSpPr>
          <p:cNvPr id="2" name="TextovéPole 1">
            <a:extLst>
              <a:ext uri="{FF2B5EF4-FFF2-40B4-BE49-F238E27FC236}">
                <a16:creationId xmlns:a16="http://schemas.microsoft.com/office/drawing/2014/main" id="{58A4C3D2-273C-44B6-911D-3C78A8D0E497}"/>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3411355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8230596" cy="584775"/>
          </a:xfrm>
          <a:prstGeom prst="rect">
            <a:avLst/>
          </a:prstGeom>
          <a:noFill/>
        </p:spPr>
        <p:txBody>
          <a:bodyPr wrap="square" rtlCol="0">
            <a:spAutoFit/>
          </a:bodyPr>
          <a:lstStyle/>
          <a:p>
            <a:r>
              <a:rPr lang="cs-CZ" sz="3200" b="1" dirty="0"/>
              <a:t>Změny kardiovaskulárního systému při zátěži</a:t>
            </a:r>
          </a:p>
        </p:txBody>
      </p:sp>
      <p:sp>
        <p:nvSpPr>
          <p:cNvPr id="2" name="Obdélník 1"/>
          <p:cNvSpPr/>
          <p:nvPr/>
        </p:nvSpPr>
        <p:spPr>
          <a:xfrm>
            <a:off x="215855" y="904652"/>
            <a:ext cx="8389966" cy="4154984"/>
          </a:xfrm>
          <a:prstGeom prst="rect">
            <a:avLst/>
          </a:prstGeom>
        </p:spPr>
        <p:txBody>
          <a:bodyPr wrap="square">
            <a:spAutoFit/>
          </a:bodyPr>
          <a:lstStyle/>
          <a:p>
            <a:pPr marL="342900" indent="-342900">
              <a:buFont typeface="Arial" panose="020B0604020202020204" pitchFamily="34" charset="0"/>
              <a:buChar char="•"/>
            </a:pPr>
            <a:r>
              <a:rPr lang="cs-CZ" sz="2400" dirty="0">
                <a:sym typeface="Symbol"/>
              </a:rPr>
              <a:t>Aktivace sympatiku</a:t>
            </a:r>
          </a:p>
          <a:p>
            <a:pPr marL="800100" lvl="1" indent="-342900">
              <a:buFont typeface="Arial" panose="020B0604020202020204" pitchFamily="34" charset="0"/>
              <a:buChar char="•"/>
            </a:pPr>
            <a:r>
              <a:rPr lang="cs-CZ" sz="2400" dirty="0">
                <a:sym typeface="Symbol"/>
              </a:rPr>
              <a:t>zvýšení srdeční aktivity a žilního návratu – zvýšení CO</a:t>
            </a:r>
          </a:p>
          <a:p>
            <a:pPr marL="800100" lvl="1" indent="-342900">
              <a:buFont typeface="Arial" panose="020B0604020202020204" pitchFamily="34" charset="0"/>
              <a:buChar char="•"/>
            </a:pPr>
            <a:r>
              <a:rPr lang="cs-CZ" sz="2400" dirty="0">
                <a:sym typeface="Symbol"/>
              </a:rPr>
              <a:t>vazokonstrikce v orgánech </a:t>
            </a:r>
            <a:r>
              <a:rPr lang="cs-CZ" sz="2400" dirty="0" err="1">
                <a:sym typeface="Symbol"/>
              </a:rPr>
              <a:t>splanchniku</a:t>
            </a:r>
            <a:r>
              <a:rPr lang="cs-CZ" sz="2400" dirty="0">
                <a:sym typeface="Symbol"/>
              </a:rPr>
              <a:t> a kůži (do doby, než v kůži převáží termoregulace) redistribuce krve do pracujícího svalu</a:t>
            </a:r>
          </a:p>
          <a:p>
            <a:pPr marL="342900" indent="-342900">
              <a:buFont typeface="Arial" panose="020B0604020202020204" pitchFamily="34" charset="0"/>
              <a:buChar char="•"/>
            </a:pPr>
            <a:r>
              <a:rPr lang="cs-CZ" sz="2400" dirty="0">
                <a:sym typeface="Symbol"/>
              </a:rPr>
              <a:t>Zvýšení práce svalu – tvorba metabolitů – metabolická autoregulace – dilatace cév svalu</a:t>
            </a:r>
          </a:p>
          <a:p>
            <a:pPr marL="342900" indent="-342900">
              <a:buFont typeface="Arial" panose="020B0604020202020204" pitchFamily="34" charset="0"/>
              <a:buChar char="•"/>
            </a:pPr>
            <a:r>
              <a:rPr lang="cs-CZ" sz="2400" dirty="0">
                <a:sym typeface="Symbol"/>
              </a:rPr>
              <a:t>výsledná celková periferní rezistence bude záviset na poměru vazodilatace ve svalu a vazokonstrikce v jiných orgánech</a:t>
            </a:r>
          </a:p>
          <a:p>
            <a:pPr marL="342900" indent="-342900">
              <a:buFont typeface="Arial" panose="020B0604020202020204" pitchFamily="34" charset="0"/>
              <a:buChar char="•"/>
            </a:pPr>
            <a:r>
              <a:rPr lang="cs-CZ" sz="2400" dirty="0">
                <a:sym typeface="Symbol"/>
              </a:rPr>
              <a:t>Větší obrat krve tělem – zvýšený žilní návrat (podpořený prací svalu)</a:t>
            </a:r>
          </a:p>
        </p:txBody>
      </p:sp>
      <p:sp>
        <p:nvSpPr>
          <p:cNvPr id="3" name="Obdélník 2"/>
          <p:cNvSpPr/>
          <p:nvPr/>
        </p:nvSpPr>
        <p:spPr>
          <a:xfrm>
            <a:off x="215855" y="4994021"/>
            <a:ext cx="8453690" cy="1569660"/>
          </a:xfrm>
          <a:prstGeom prst="rect">
            <a:avLst/>
          </a:prstGeom>
        </p:spPr>
        <p:txBody>
          <a:bodyPr wrap="square">
            <a:spAutoFit/>
          </a:bodyPr>
          <a:lstStyle/>
          <a:p>
            <a:pPr marL="342900" indent="-342900">
              <a:buFont typeface="Arial" panose="020B0604020202020204" pitchFamily="34" charset="0"/>
              <a:buChar char="•"/>
            </a:pPr>
            <a:r>
              <a:rPr lang="cs-CZ" sz="2400" dirty="0">
                <a:sym typeface="Symbol"/>
              </a:rPr>
              <a:t>SBP stoupá, protože se zvýší srdečné práce (vyšší SV)</a:t>
            </a:r>
          </a:p>
          <a:p>
            <a:pPr marL="342900" indent="-342900">
              <a:buFont typeface="Arial" panose="020B0604020202020204" pitchFamily="34" charset="0"/>
              <a:buChar char="•"/>
            </a:pPr>
            <a:r>
              <a:rPr lang="cs-CZ" sz="2400" dirty="0">
                <a:sym typeface="Symbol"/>
              </a:rPr>
              <a:t>DBP může lehce , nebo se neměnit  to závisí na R</a:t>
            </a:r>
          </a:p>
          <a:p>
            <a:pPr marL="342900" indent="-342900">
              <a:buFont typeface="Arial" panose="020B0604020202020204" pitchFamily="34" charset="0"/>
              <a:buChar char="•"/>
            </a:pPr>
            <a:r>
              <a:rPr lang="cs-CZ" sz="2400" dirty="0">
                <a:sym typeface="Symbol"/>
              </a:rPr>
              <a:t>Lehký běh – SBP stoupne, DBP klesne</a:t>
            </a:r>
            <a:br>
              <a:rPr lang="cs-CZ" sz="2400" dirty="0">
                <a:sym typeface="Symbol"/>
              </a:rPr>
            </a:br>
            <a:r>
              <a:rPr lang="cs-CZ" sz="2400" dirty="0">
                <a:sym typeface="Symbol"/>
              </a:rPr>
              <a:t>Vzpírání – stoupá SBP i DBP – větší zátěž pro srdce</a:t>
            </a:r>
          </a:p>
        </p:txBody>
      </p:sp>
      <p:sp>
        <p:nvSpPr>
          <p:cNvPr id="5" name="TextovéPole 4">
            <a:extLst>
              <a:ext uri="{FF2B5EF4-FFF2-40B4-BE49-F238E27FC236}">
                <a16:creationId xmlns:a16="http://schemas.microsoft.com/office/drawing/2014/main" id="{A629BAF5-D83D-4F00-B31C-94EFE25E16F0}"/>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4216454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8230596" cy="584775"/>
          </a:xfrm>
          <a:prstGeom prst="rect">
            <a:avLst/>
          </a:prstGeom>
          <a:noFill/>
        </p:spPr>
        <p:txBody>
          <a:bodyPr wrap="square" rtlCol="0">
            <a:spAutoFit/>
          </a:bodyPr>
          <a:lstStyle/>
          <a:p>
            <a:r>
              <a:rPr lang="cs-CZ" sz="3200" b="1" dirty="0"/>
              <a:t>Změny kardiovaskulárního systému při zátěži</a:t>
            </a:r>
          </a:p>
        </p:txBody>
      </p:sp>
      <p:sp>
        <p:nvSpPr>
          <p:cNvPr id="2" name="Obdélník 1"/>
          <p:cNvSpPr/>
          <p:nvPr/>
        </p:nvSpPr>
        <p:spPr>
          <a:xfrm>
            <a:off x="115342" y="5887238"/>
            <a:ext cx="9028657" cy="923330"/>
          </a:xfrm>
          <a:prstGeom prst="rect">
            <a:avLst/>
          </a:prstGeom>
        </p:spPr>
        <p:txBody>
          <a:bodyPr wrap="square">
            <a:spAutoFit/>
          </a:bodyPr>
          <a:lstStyle/>
          <a:p>
            <a:pPr marL="342900" indent="-342900">
              <a:buFont typeface="Arial" panose="020B0604020202020204" pitchFamily="34" charset="0"/>
              <a:buChar char="•"/>
            </a:pPr>
            <a:r>
              <a:rPr lang="cs-CZ" dirty="0">
                <a:sym typeface="Symbol"/>
              </a:rPr>
              <a:t>Svaly můžou zabrat až 80 % CO</a:t>
            </a:r>
          </a:p>
          <a:p>
            <a:pPr marL="342900" indent="-342900">
              <a:buFont typeface="Arial" panose="020B0604020202020204" pitchFamily="34" charset="0"/>
              <a:buChar char="•"/>
            </a:pPr>
            <a:r>
              <a:rPr lang="cs-CZ" dirty="0">
                <a:sym typeface="Symbol"/>
              </a:rPr>
              <a:t>Po náhlém ukončení těžké zátěže bez zpomalování – „vykrvácení do svalu“ – srdce už snížilo CO, ale cévy svalu jsou stále dilatované – přesun krve do svalu – silný pokles TK - mdloba</a:t>
            </a:r>
          </a:p>
        </p:txBody>
      </p:sp>
      <p:sp>
        <p:nvSpPr>
          <p:cNvPr id="5" name="TextovéPole 4">
            <a:extLst>
              <a:ext uri="{FF2B5EF4-FFF2-40B4-BE49-F238E27FC236}">
                <a16:creationId xmlns:a16="http://schemas.microsoft.com/office/drawing/2014/main" id="{A629BAF5-D83D-4F00-B31C-94EFE25E16F0}"/>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
        <p:nvSpPr>
          <p:cNvPr id="8" name="Volný tvar: obrazec 7">
            <a:extLst>
              <a:ext uri="{FF2B5EF4-FFF2-40B4-BE49-F238E27FC236}">
                <a16:creationId xmlns:a16="http://schemas.microsoft.com/office/drawing/2014/main" id="{2EC3B32B-7A3B-40A2-8711-F0D339D81AE5}"/>
              </a:ext>
            </a:extLst>
          </p:cNvPr>
          <p:cNvSpPr/>
          <p:nvPr/>
        </p:nvSpPr>
        <p:spPr>
          <a:xfrm>
            <a:off x="1145513" y="1391268"/>
            <a:ext cx="5144756" cy="836509"/>
          </a:xfrm>
          <a:custGeom>
            <a:avLst/>
            <a:gdLst>
              <a:gd name="connsiteX0" fmla="*/ 0 w 3687745"/>
              <a:gd name="connsiteY0" fmla="*/ 822903 h 850233"/>
              <a:gd name="connsiteX1" fmla="*/ 1276141 w 3687745"/>
              <a:gd name="connsiteY1" fmla="*/ 832952 h 850233"/>
              <a:gd name="connsiteX2" fmla="*/ 1848897 w 3687745"/>
              <a:gd name="connsiteY2" fmla="*/ 621936 h 850233"/>
              <a:gd name="connsiteX3" fmla="*/ 2341266 w 3687745"/>
              <a:gd name="connsiteY3" fmla="*/ 250147 h 850233"/>
              <a:gd name="connsiteX4" fmla="*/ 3135086 w 3687745"/>
              <a:gd name="connsiteY4" fmla="*/ 29084 h 850233"/>
              <a:gd name="connsiteX5" fmla="*/ 3687745 w 3687745"/>
              <a:gd name="connsiteY5" fmla="*/ 8987 h 850233"/>
              <a:gd name="connsiteX0" fmla="*/ 0 w 5144756"/>
              <a:gd name="connsiteY0" fmla="*/ 809179 h 836509"/>
              <a:gd name="connsiteX1" fmla="*/ 1276141 w 5144756"/>
              <a:gd name="connsiteY1" fmla="*/ 819228 h 836509"/>
              <a:gd name="connsiteX2" fmla="*/ 1848897 w 5144756"/>
              <a:gd name="connsiteY2" fmla="*/ 608212 h 836509"/>
              <a:gd name="connsiteX3" fmla="*/ 2341266 w 5144756"/>
              <a:gd name="connsiteY3" fmla="*/ 236423 h 836509"/>
              <a:gd name="connsiteX4" fmla="*/ 3135086 w 5144756"/>
              <a:gd name="connsiteY4" fmla="*/ 15360 h 836509"/>
              <a:gd name="connsiteX5" fmla="*/ 5144756 w 5144756"/>
              <a:gd name="connsiteY5" fmla="*/ 35457 h 83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4756" h="836509">
                <a:moveTo>
                  <a:pt x="0" y="809179"/>
                </a:moveTo>
                <a:cubicBezTo>
                  <a:pt x="483996" y="830951"/>
                  <a:pt x="967992" y="852723"/>
                  <a:pt x="1276141" y="819228"/>
                </a:cubicBezTo>
                <a:cubicBezTo>
                  <a:pt x="1584291" y="785733"/>
                  <a:pt x="1671376" y="705346"/>
                  <a:pt x="1848897" y="608212"/>
                </a:cubicBezTo>
                <a:cubicBezTo>
                  <a:pt x="2026418" y="511078"/>
                  <a:pt x="2126901" y="335232"/>
                  <a:pt x="2341266" y="236423"/>
                </a:cubicBezTo>
                <a:cubicBezTo>
                  <a:pt x="2555631" y="137614"/>
                  <a:pt x="2910673" y="55553"/>
                  <a:pt x="3135086" y="15360"/>
                </a:cubicBezTo>
                <a:cubicBezTo>
                  <a:pt x="3359499" y="-24833"/>
                  <a:pt x="4980633" y="25409"/>
                  <a:pt x="5144756" y="3545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Volný tvar: obrazec 10">
            <a:extLst>
              <a:ext uri="{FF2B5EF4-FFF2-40B4-BE49-F238E27FC236}">
                <a16:creationId xmlns:a16="http://schemas.microsoft.com/office/drawing/2014/main" id="{74F6E598-EA66-4179-9610-5038F912640E}"/>
              </a:ext>
            </a:extLst>
          </p:cNvPr>
          <p:cNvSpPr/>
          <p:nvPr/>
        </p:nvSpPr>
        <p:spPr>
          <a:xfrm>
            <a:off x="1155560" y="2935664"/>
            <a:ext cx="5215096" cy="721794"/>
          </a:xfrm>
          <a:custGeom>
            <a:avLst/>
            <a:gdLst>
              <a:gd name="connsiteX0" fmla="*/ 0 w 3868616"/>
              <a:gd name="connsiteY0" fmla="*/ 68652 h 651456"/>
              <a:gd name="connsiteX1" fmla="*/ 1537398 w 3868616"/>
              <a:gd name="connsiteY1" fmla="*/ 38506 h 651456"/>
              <a:gd name="connsiteX2" fmla="*/ 2612572 w 3868616"/>
              <a:gd name="connsiteY2" fmla="*/ 530876 h 651456"/>
              <a:gd name="connsiteX3" fmla="*/ 3868616 w 3868616"/>
              <a:gd name="connsiteY3" fmla="*/ 651456 h 651456"/>
              <a:gd name="connsiteX0" fmla="*/ 0 w 5215096"/>
              <a:gd name="connsiteY0" fmla="*/ 68652 h 721794"/>
              <a:gd name="connsiteX1" fmla="*/ 1537398 w 5215096"/>
              <a:gd name="connsiteY1" fmla="*/ 38506 h 721794"/>
              <a:gd name="connsiteX2" fmla="*/ 2612572 w 5215096"/>
              <a:gd name="connsiteY2" fmla="*/ 530876 h 721794"/>
              <a:gd name="connsiteX3" fmla="*/ 5215096 w 5215096"/>
              <a:gd name="connsiteY3" fmla="*/ 721794 h 721794"/>
            </a:gdLst>
            <a:ahLst/>
            <a:cxnLst>
              <a:cxn ang="0">
                <a:pos x="connsiteX0" y="connsiteY0"/>
              </a:cxn>
              <a:cxn ang="0">
                <a:pos x="connsiteX1" y="connsiteY1"/>
              </a:cxn>
              <a:cxn ang="0">
                <a:pos x="connsiteX2" y="connsiteY2"/>
              </a:cxn>
              <a:cxn ang="0">
                <a:pos x="connsiteX3" y="connsiteY3"/>
              </a:cxn>
            </a:cxnLst>
            <a:rect l="l" t="t" r="r" b="b"/>
            <a:pathLst>
              <a:path w="5215096" h="721794">
                <a:moveTo>
                  <a:pt x="0" y="68652"/>
                </a:moveTo>
                <a:cubicBezTo>
                  <a:pt x="550984" y="15060"/>
                  <a:pt x="1101969" y="-38531"/>
                  <a:pt x="1537398" y="38506"/>
                </a:cubicBezTo>
                <a:cubicBezTo>
                  <a:pt x="1972827" y="115543"/>
                  <a:pt x="2224036" y="428718"/>
                  <a:pt x="2612572" y="530876"/>
                </a:cubicBezTo>
                <a:cubicBezTo>
                  <a:pt x="3001108" y="633034"/>
                  <a:pt x="4781342" y="712583"/>
                  <a:pt x="5215096" y="7217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obrazec 11">
            <a:extLst>
              <a:ext uri="{FF2B5EF4-FFF2-40B4-BE49-F238E27FC236}">
                <a16:creationId xmlns:a16="http://schemas.microsoft.com/office/drawing/2014/main" id="{B796C4B8-A11C-46D4-ABA8-32691E733573}"/>
              </a:ext>
            </a:extLst>
          </p:cNvPr>
          <p:cNvSpPr/>
          <p:nvPr/>
        </p:nvSpPr>
        <p:spPr>
          <a:xfrm>
            <a:off x="2924071" y="1920264"/>
            <a:ext cx="3406392" cy="611779"/>
          </a:xfrm>
          <a:custGeom>
            <a:avLst/>
            <a:gdLst>
              <a:gd name="connsiteX0" fmla="*/ 0 w 1959429"/>
              <a:gd name="connsiteY0" fmla="*/ 635640 h 635640"/>
              <a:gd name="connsiteX1" fmla="*/ 693337 w 1959429"/>
              <a:gd name="connsiteY1" fmla="*/ 424625 h 635640"/>
              <a:gd name="connsiteX2" fmla="*/ 1396721 w 1959429"/>
              <a:gd name="connsiteY2" fmla="*/ 62884 h 635640"/>
              <a:gd name="connsiteX3" fmla="*/ 1959429 w 1959429"/>
              <a:gd name="connsiteY3" fmla="*/ 2594 h 635640"/>
              <a:gd name="connsiteX0" fmla="*/ 0 w 3406392"/>
              <a:gd name="connsiteY0" fmla="*/ 611779 h 611779"/>
              <a:gd name="connsiteX1" fmla="*/ 693337 w 3406392"/>
              <a:gd name="connsiteY1" fmla="*/ 400764 h 611779"/>
              <a:gd name="connsiteX2" fmla="*/ 1396721 w 3406392"/>
              <a:gd name="connsiteY2" fmla="*/ 39023 h 611779"/>
              <a:gd name="connsiteX3" fmla="*/ 3406392 w 3406392"/>
              <a:gd name="connsiteY3" fmla="*/ 18926 h 611779"/>
            </a:gdLst>
            <a:ahLst/>
            <a:cxnLst>
              <a:cxn ang="0">
                <a:pos x="connsiteX0" y="connsiteY0"/>
              </a:cxn>
              <a:cxn ang="0">
                <a:pos x="connsiteX1" y="connsiteY1"/>
              </a:cxn>
              <a:cxn ang="0">
                <a:pos x="connsiteX2" y="connsiteY2"/>
              </a:cxn>
              <a:cxn ang="0">
                <a:pos x="connsiteX3" y="connsiteY3"/>
              </a:cxn>
            </a:cxnLst>
            <a:rect l="l" t="t" r="r" b="b"/>
            <a:pathLst>
              <a:path w="3406392" h="611779">
                <a:moveTo>
                  <a:pt x="0" y="611779"/>
                </a:moveTo>
                <a:cubicBezTo>
                  <a:pt x="230275" y="554001"/>
                  <a:pt x="460550" y="496223"/>
                  <a:pt x="693337" y="400764"/>
                </a:cubicBezTo>
                <a:cubicBezTo>
                  <a:pt x="926124" y="305305"/>
                  <a:pt x="1185706" y="109361"/>
                  <a:pt x="1396721" y="39023"/>
                </a:cubicBezTo>
                <a:cubicBezTo>
                  <a:pt x="1607736" y="-31316"/>
                  <a:pt x="3230545" y="13901"/>
                  <a:pt x="3406392" y="189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obrazec 12">
            <a:extLst>
              <a:ext uri="{FF2B5EF4-FFF2-40B4-BE49-F238E27FC236}">
                <a16:creationId xmlns:a16="http://schemas.microsoft.com/office/drawing/2014/main" id="{2CB26DF3-172D-4111-B912-354496308E7E}"/>
              </a:ext>
            </a:extLst>
          </p:cNvPr>
          <p:cNvSpPr/>
          <p:nvPr/>
        </p:nvSpPr>
        <p:spPr>
          <a:xfrm>
            <a:off x="3004457" y="2602381"/>
            <a:ext cx="3305908" cy="482321"/>
          </a:xfrm>
          <a:custGeom>
            <a:avLst/>
            <a:gdLst>
              <a:gd name="connsiteX0" fmla="*/ 0 w 2110154"/>
              <a:gd name="connsiteY0" fmla="*/ 0 h 482321"/>
              <a:gd name="connsiteX1" fmla="*/ 371789 w 2110154"/>
              <a:gd name="connsiteY1" fmla="*/ 90436 h 482321"/>
              <a:gd name="connsiteX2" fmla="*/ 1205802 w 2110154"/>
              <a:gd name="connsiteY2" fmla="*/ 381838 h 482321"/>
              <a:gd name="connsiteX3" fmla="*/ 2110154 w 2110154"/>
              <a:gd name="connsiteY3" fmla="*/ 482321 h 482321"/>
              <a:gd name="connsiteX0" fmla="*/ 0 w 3305908"/>
              <a:gd name="connsiteY0" fmla="*/ 0 h 482321"/>
              <a:gd name="connsiteX1" fmla="*/ 371789 w 3305908"/>
              <a:gd name="connsiteY1" fmla="*/ 90436 h 482321"/>
              <a:gd name="connsiteX2" fmla="*/ 1205802 w 3305908"/>
              <a:gd name="connsiteY2" fmla="*/ 381838 h 482321"/>
              <a:gd name="connsiteX3" fmla="*/ 3305908 w 3305908"/>
              <a:gd name="connsiteY3" fmla="*/ 482321 h 482321"/>
            </a:gdLst>
            <a:ahLst/>
            <a:cxnLst>
              <a:cxn ang="0">
                <a:pos x="connsiteX0" y="connsiteY0"/>
              </a:cxn>
              <a:cxn ang="0">
                <a:pos x="connsiteX1" y="connsiteY1"/>
              </a:cxn>
              <a:cxn ang="0">
                <a:pos x="connsiteX2" y="connsiteY2"/>
              </a:cxn>
              <a:cxn ang="0">
                <a:pos x="connsiteX3" y="connsiteY3"/>
              </a:cxn>
            </a:cxnLst>
            <a:rect l="l" t="t" r="r" b="b"/>
            <a:pathLst>
              <a:path w="3305908" h="482321">
                <a:moveTo>
                  <a:pt x="0" y="0"/>
                </a:moveTo>
                <a:cubicBezTo>
                  <a:pt x="85411" y="13398"/>
                  <a:pt x="170822" y="26796"/>
                  <a:pt x="371789" y="90436"/>
                </a:cubicBezTo>
                <a:cubicBezTo>
                  <a:pt x="572756" y="154076"/>
                  <a:pt x="916075" y="316524"/>
                  <a:pt x="1205802" y="381838"/>
                </a:cubicBezTo>
                <a:cubicBezTo>
                  <a:pt x="1495530" y="447152"/>
                  <a:pt x="2998596" y="464736"/>
                  <a:pt x="3305908" y="4823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a:extLst>
              <a:ext uri="{FF2B5EF4-FFF2-40B4-BE49-F238E27FC236}">
                <a16:creationId xmlns:a16="http://schemas.microsoft.com/office/drawing/2014/main" id="{BCC23DD6-E0F7-4153-AA36-31605A73DE17}"/>
              </a:ext>
            </a:extLst>
          </p:cNvPr>
          <p:cNvCxnSpPr>
            <a:cxnSpLocks/>
          </p:cNvCxnSpPr>
          <p:nvPr/>
        </p:nvCxnSpPr>
        <p:spPr>
          <a:xfrm>
            <a:off x="3171924" y="-622698"/>
            <a:ext cx="4023" cy="88748"/>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descr="문 문호 개방 잠금 디자인 - Pixabay의 무료 이미지">
            <a:extLst>
              <a:ext uri="{FF2B5EF4-FFF2-40B4-BE49-F238E27FC236}">
                <a16:creationId xmlns:a16="http://schemas.microsoft.com/office/drawing/2014/main" id="{EDA8AFFC-1624-4A2A-9A4E-2A74A5AB40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716779"/>
            <a:ext cx="1268412" cy="12684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totapeta Zavřené dveře • Pixers® • Žijeme pro změnu">
            <a:extLst>
              <a:ext uri="{FF2B5EF4-FFF2-40B4-BE49-F238E27FC236}">
                <a16:creationId xmlns:a16="http://schemas.microsoft.com/office/drawing/2014/main" id="{8502321E-CC0D-4EEE-900D-7F4FD5B7922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13" t="8960" r="18013" b="8962"/>
          <a:stretch/>
        </p:blipFill>
        <p:spPr bwMode="auto">
          <a:xfrm>
            <a:off x="4818388" y="990588"/>
            <a:ext cx="775635" cy="129660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idské srdce: víc než jen pumpa - Blog Eugenika">
            <a:extLst>
              <a:ext uri="{FF2B5EF4-FFF2-40B4-BE49-F238E27FC236}">
                <a16:creationId xmlns:a16="http://schemas.microsoft.com/office/drawing/2014/main" id="{E798671F-12B0-4905-AB9F-DE19BA7F3D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675" y="1692617"/>
            <a:ext cx="3143746" cy="1964841"/>
          </a:xfrm>
          <a:prstGeom prst="rect">
            <a:avLst/>
          </a:prstGeom>
          <a:noFill/>
          <a:extLst>
            <a:ext uri="{909E8E84-426E-40DD-AFC4-6F175D3DCCD1}">
              <a14:hiddenFill xmlns:a14="http://schemas.microsoft.com/office/drawing/2010/main">
                <a:solidFill>
                  <a:srgbClr val="FFFFFF"/>
                </a:solidFill>
              </a14:hiddenFill>
            </a:ext>
          </a:extLst>
        </p:spPr>
      </p:pic>
      <p:sp>
        <p:nvSpPr>
          <p:cNvPr id="24" name="TextovéPole 23">
            <a:extLst>
              <a:ext uri="{FF2B5EF4-FFF2-40B4-BE49-F238E27FC236}">
                <a16:creationId xmlns:a16="http://schemas.microsoft.com/office/drawing/2014/main" id="{4C3A0335-3003-44EE-90B3-6146CDFEC3E8}"/>
              </a:ext>
            </a:extLst>
          </p:cNvPr>
          <p:cNvSpPr txBox="1"/>
          <p:nvPr/>
        </p:nvSpPr>
        <p:spPr>
          <a:xfrm>
            <a:off x="6307379" y="4262164"/>
            <a:ext cx="1475901" cy="369332"/>
          </a:xfrm>
          <a:prstGeom prst="rect">
            <a:avLst/>
          </a:prstGeom>
          <a:noFill/>
        </p:spPr>
        <p:txBody>
          <a:bodyPr wrap="square" rtlCol="0">
            <a:spAutoFit/>
          </a:bodyPr>
          <a:lstStyle/>
          <a:p>
            <a:r>
              <a:rPr lang="cs-CZ" dirty="0"/>
              <a:t>Pracující sval</a:t>
            </a:r>
          </a:p>
        </p:txBody>
      </p:sp>
      <p:sp>
        <p:nvSpPr>
          <p:cNvPr id="20" name="AutoShape 10" descr="Proč nás bolí svaly aneb za všechno nemůže laktát">
            <a:extLst>
              <a:ext uri="{FF2B5EF4-FFF2-40B4-BE49-F238E27FC236}">
                <a16:creationId xmlns:a16="http://schemas.microsoft.com/office/drawing/2014/main" id="{78A51DA4-A05A-49E2-9D94-DECCCA4DA385}"/>
              </a:ext>
            </a:extLst>
          </p:cNvPr>
          <p:cNvSpPr>
            <a:spLocks noChangeAspect="1" noChangeArrowheads="1"/>
          </p:cNvSpPr>
          <p:nvPr/>
        </p:nvSpPr>
        <p:spPr bwMode="auto">
          <a:xfrm>
            <a:off x="4419600" y="30654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086" name="Picture 14" descr="Gastrointestinal tract: MedlinePlus Medical Encyclopedia Image">
            <a:extLst>
              <a:ext uri="{FF2B5EF4-FFF2-40B4-BE49-F238E27FC236}">
                <a16:creationId xmlns:a16="http://schemas.microsoft.com/office/drawing/2014/main" id="{8B105E52-B6A8-4F75-87A8-74B71C21A4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4222"/>
          <a:stretch/>
        </p:blipFill>
        <p:spPr bwMode="auto">
          <a:xfrm>
            <a:off x="6079253" y="899912"/>
            <a:ext cx="1331566" cy="161946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Natažení, natržení, přetržení svalu">
            <a:extLst>
              <a:ext uri="{FF2B5EF4-FFF2-40B4-BE49-F238E27FC236}">
                <a16:creationId xmlns:a16="http://schemas.microsoft.com/office/drawing/2014/main" id="{9CA81878-D6A2-4EFA-B451-049010647B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0463" y="2602381"/>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1" name="Volný tvar: obrazec 20">
            <a:extLst>
              <a:ext uri="{FF2B5EF4-FFF2-40B4-BE49-F238E27FC236}">
                <a16:creationId xmlns:a16="http://schemas.microsoft.com/office/drawing/2014/main" id="{4EBE3BB2-9769-46FF-ADF6-C7F1EB9C768B}"/>
              </a:ext>
            </a:extLst>
          </p:cNvPr>
          <p:cNvSpPr/>
          <p:nvPr/>
        </p:nvSpPr>
        <p:spPr>
          <a:xfrm>
            <a:off x="726379" y="1449945"/>
            <a:ext cx="8286569" cy="4683740"/>
          </a:xfrm>
          <a:custGeom>
            <a:avLst/>
            <a:gdLst>
              <a:gd name="connsiteX0" fmla="*/ 6659159 w 8286569"/>
              <a:gd name="connsiteY0" fmla="*/ 16973 h 4683740"/>
              <a:gd name="connsiteX1" fmla="*/ 6729498 w 8286569"/>
              <a:gd name="connsiteY1" fmla="*/ 27021 h 4683740"/>
              <a:gd name="connsiteX2" fmla="*/ 7523318 w 8286569"/>
              <a:gd name="connsiteY2" fmla="*/ 57166 h 4683740"/>
              <a:gd name="connsiteX3" fmla="*/ 8136267 w 8286569"/>
              <a:gd name="connsiteY3" fmla="*/ 700261 h 4683740"/>
              <a:gd name="connsiteX4" fmla="*/ 8246799 w 8286569"/>
              <a:gd name="connsiteY4" fmla="*/ 2277852 h 4683740"/>
              <a:gd name="connsiteX5" fmla="*/ 8116170 w 8286569"/>
              <a:gd name="connsiteY5" fmla="*/ 3925782 h 4683740"/>
              <a:gd name="connsiteX6" fmla="*/ 6548628 w 8286569"/>
              <a:gd name="connsiteY6" fmla="*/ 4649263 h 4683740"/>
              <a:gd name="connsiteX7" fmla="*/ 3714992 w 8286569"/>
              <a:gd name="connsiteY7" fmla="*/ 4488489 h 4683740"/>
              <a:gd name="connsiteX8" fmla="*/ 388988 w 8286569"/>
              <a:gd name="connsiteY8" fmla="*/ 3795153 h 4683740"/>
              <a:gd name="connsiteX9" fmla="*/ 37296 w 8286569"/>
              <a:gd name="connsiteY9" fmla="*/ 2217562 h 4683740"/>
              <a:gd name="connsiteX10" fmla="*/ 27247 w 8286569"/>
              <a:gd name="connsiteY10" fmla="*/ 1594564 h 468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86569" h="4683740">
                <a:moveTo>
                  <a:pt x="6659159" y="16973"/>
                </a:moveTo>
                <a:cubicBezTo>
                  <a:pt x="6622315" y="18647"/>
                  <a:pt x="6729498" y="27021"/>
                  <a:pt x="6729498" y="27021"/>
                </a:cubicBezTo>
                <a:cubicBezTo>
                  <a:pt x="6873524" y="33720"/>
                  <a:pt x="7288857" y="-55041"/>
                  <a:pt x="7523318" y="57166"/>
                </a:cubicBezTo>
                <a:cubicBezTo>
                  <a:pt x="7757779" y="169373"/>
                  <a:pt x="8015687" y="330147"/>
                  <a:pt x="8136267" y="700261"/>
                </a:cubicBezTo>
                <a:cubicBezTo>
                  <a:pt x="8256847" y="1070375"/>
                  <a:pt x="8250148" y="1740265"/>
                  <a:pt x="8246799" y="2277852"/>
                </a:cubicBezTo>
                <a:cubicBezTo>
                  <a:pt x="8243450" y="2815439"/>
                  <a:pt x="8399198" y="3530547"/>
                  <a:pt x="8116170" y="3925782"/>
                </a:cubicBezTo>
                <a:cubicBezTo>
                  <a:pt x="7833142" y="4321017"/>
                  <a:pt x="7282158" y="4555479"/>
                  <a:pt x="6548628" y="4649263"/>
                </a:cubicBezTo>
                <a:cubicBezTo>
                  <a:pt x="5815098" y="4743048"/>
                  <a:pt x="4741599" y="4630841"/>
                  <a:pt x="3714992" y="4488489"/>
                </a:cubicBezTo>
                <a:cubicBezTo>
                  <a:pt x="2688385" y="4346137"/>
                  <a:pt x="1001937" y="4173641"/>
                  <a:pt x="388988" y="3795153"/>
                </a:cubicBezTo>
                <a:cubicBezTo>
                  <a:pt x="-223961" y="3416665"/>
                  <a:pt x="97586" y="2584327"/>
                  <a:pt x="37296" y="2217562"/>
                </a:cubicBezTo>
                <a:cubicBezTo>
                  <a:pt x="-22994" y="1850797"/>
                  <a:pt x="2126" y="1722680"/>
                  <a:pt x="27247" y="15945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Volný tvar: obrazec 21">
            <a:extLst>
              <a:ext uri="{FF2B5EF4-FFF2-40B4-BE49-F238E27FC236}">
                <a16:creationId xmlns:a16="http://schemas.microsoft.com/office/drawing/2014/main" id="{25C2051F-DCC6-409A-B0E8-B122F6EFFF8A}"/>
              </a:ext>
            </a:extLst>
          </p:cNvPr>
          <p:cNvSpPr/>
          <p:nvPr/>
        </p:nvSpPr>
        <p:spPr>
          <a:xfrm>
            <a:off x="7254910" y="1999104"/>
            <a:ext cx="1338301" cy="1578945"/>
          </a:xfrm>
          <a:custGeom>
            <a:avLst/>
            <a:gdLst>
              <a:gd name="connsiteX0" fmla="*/ 0 w 1338301"/>
              <a:gd name="connsiteY0" fmla="*/ 10425 h 1578945"/>
              <a:gd name="connsiteX1" fmla="*/ 703385 w 1338301"/>
              <a:gd name="connsiteY1" fmla="*/ 110908 h 1578945"/>
              <a:gd name="connsiteX2" fmla="*/ 1256044 w 1338301"/>
              <a:gd name="connsiteY2" fmla="*/ 804244 h 1578945"/>
              <a:gd name="connsiteX3" fmla="*/ 1336431 w 1338301"/>
              <a:gd name="connsiteY3" fmla="*/ 1557871 h 1578945"/>
              <a:gd name="connsiteX4" fmla="*/ 1266092 w 1338301"/>
              <a:gd name="connsiteY4" fmla="*/ 1336807 h 1578945"/>
              <a:gd name="connsiteX5" fmla="*/ 994787 w 1338301"/>
              <a:gd name="connsiteY5" fmla="*/ 985115 h 1578945"/>
              <a:gd name="connsiteX6" fmla="*/ 773723 w 1338301"/>
              <a:gd name="connsiteY6" fmla="*/ 975066 h 15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301" h="1578945">
                <a:moveTo>
                  <a:pt x="0" y="10425"/>
                </a:moveTo>
                <a:cubicBezTo>
                  <a:pt x="247022" y="-5485"/>
                  <a:pt x="494044" y="-21395"/>
                  <a:pt x="703385" y="110908"/>
                </a:cubicBezTo>
                <a:cubicBezTo>
                  <a:pt x="912726" y="243211"/>
                  <a:pt x="1150536" y="563084"/>
                  <a:pt x="1256044" y="804244"/>
                </a:cubicBezTo>
                <a:cubicBezTo>
                  <a:pt x="1361552" y="1045404"/>
                  <a:pt x="1334756" y="1469111"/>
                  <a:pt x="1336431" y="1557871"/>
                </a:cubicBezTo>
                <a:cubicBezTo>
                  <a:pt x="1338106" y="1646632"/>
                  <a:pt x="1323033" y="1432266"/>
                  <a:pt x="1266092" y="1336807"/>
                </a:cubicBezTo>
                <a:cubicBezTo>
                  <a:pt x="1209151" y="1241348"/>
                  <a:pt x="1076849" y="1045405"/>
                  <a:pt x="994787" y="985115"/>
                </a:cubicBezTo>
                <a:cubicBezTo>
                  <a:pt x="912726" y="924825"/>
                  <a:pt x="815591" y="975066"/>
                  <a:pt x="773723" y="9750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Volný tvar: obrazec 22">
            <a:extLst>
              <a:ext uri="{FF2B5EF4-FFF2-40B4-BE49-F238E27FC236}">
                <a16:creationId xmlns:a16="http://schemas.microsoft.com/office/drawing/2014/main" id="{14E36104-48A5-454C-93DB-8577DECEC2B8}"/>
              </a:ext>
            </a:extLst>
          </p:cNvPr>
          <p:cNvSpPr/>
          <p:nvPr/>
        </p:nvSpPr>
        <p:spPr>
          <a:xfrm>
            <a:off x="1251282" y="3506733"/>
            <a:ext cx="7284172" cy="2039815"/>
          </a:xfrm>
          <a:custGeom>
            <a:avLst/>
            <a:gdLst>
              <a:gd name="connsiteX0" fmla="*/ 6727109 w 7284172"/>
              <a:gd name="connsiteY0" fmla="*/ 0 h 2039815"/>
              <a:gd name="connsiteX1" fmla="*/ 6978318 w 7284172"/>
              <a:gd name="connsiteY1" fmla="*/ 120580 h 2039815"/>
              <a:gd name="connsiteX2" fmla="*/ 7199382 w 7284172"/>
              <a:gd name="connsiteY2" fmla="*/ 713433 h 2039815"/>
              <a:gd name="connsiteX3" fmla="*/ 7199382 w 7284172"/>
              <a:gd name="connsiteY3" fmla="*/ 1457011 h 2039815"/>
              <a:gd name="connsiteX4" fmla="*/ 6174450 w 7284172"/>
              <a:gd name="connsiteY4" fmla="*/ 2039815 h 2039815"/>
              <a:gd name="connsiteX5" fmla="*/ 3069509 w 7284172"/>
              <a:gd name="connsiteY5" fmla="*/ 1788607 h 2039815"/>
              <a:gd name="connsiteX6" fmla="*/ 1321096 w 7284172"/>
              <a:gd name="connsiteY6" fmla="*/ 1577591 h 2039815"/>
              <a:gd name="connsiteX7" fmla="*/ 155487 w 7284172"/>
              <a:gd name="connsiteY7" fmla="*/ 1065125 h 2039815"/>
              <a:gd name="connsiteX8" fmla="*/ 44955 w 7284172"/>
              <a:gd name="connsiteY8" fmla="*/ 110532 h 203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4172" h="2039815">
                <a:moveTo>
                  <a:pt x="6727109" y="0"/>
                </a:moveTo>
                <a:cubicBezTo>
                  <a:pt x="6813357" y="837"/>
                  <a:pt x="6899606" y="1674"/>
                  <a:pt x="6978318" y="120580"/>
                </a:cubicBezTo>
                <a:cubicBezTo>
                  <a:pt x="7057030" y="239486"/>
                  <a:pt x="7162538" y="490694"/>
                  <a:pt x="7199382" y="713433"/>
                </a:cubicBezTo>
                <a:cubicBezTo>
                  <a:pt x="7236226" y="936172"/>
                  <a:pt x="7370204" y="1235947"/>
                  <a:pt x="7199382" y="1457011"/>
                </a:cubicBezTo>
                <a:cubicBezTo>
                  <a:pt x="7028560" y="1678075"/>
                  <a:pt x="6862762" y="1984549"/>
                  <a:pt x="6174450" y="2039815"/>
                </a:cubicBezTo>
                <a:lnTo>
                  <a:pt x="3069509" y="1788607"/>
                </a:lnTo>
                <a:cubicBezTo>
                  <a:pt x="2260617" y="1711570"/>
                  <a:pt x="1806766" y="1698171"/>
                  <a:pt x="1321096" y="1577591"/>
                </a:cubicBezTo>
                <a:cubicBezTo>
                  <a:pt x="835426" y="1457011"/>
                  <a:pt x="368177" y="1309635"/>
                  <a:pt x="155487" y="1065125"/>
                </a:cubicBezTo>
                <a:cubicBezTo>
                  <a:pt x="-57203" y="820615"/>
                  <a:pt x="-6124" y="465573"/>
                  <a:pt x="44955" y="11053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a:extLst>
              <a:ext uri="{FF2B5EF4-FFF2-40B4-BE49-F238E27FC236}">
                <a16:creationId xmlns:a16="http://schemas.microsoft.com/office/drawing/2014/main" id="{9B93C98E-8A71-4FD3-8017-F67600794FBA}"/>
              </a:ext>
            </a:extLst>
          </p:cNvPr>
          <p:cNvSpPr txBox="1"/>
          <p:nvPr/>
        </p:nvSpPr>
        <p:spPr>
          <a:xfrm>
            <a:off x="5534576" y="1988197"/>
            <a:ext cx="1772897" cy="369332"/>
          </a:xfrm>
          <a:prstGeom prst="rect">
            <a:avLst/>
          </a:prstGeom>
          <a:noFill/>
        </p:spPr>
        <p:txBody>
          <a:bodyPr wrap="square" rtlCol="0">
            <a:spAutoFit/>
          </a:bodyPr>
          <a:lstStyle/>
          <a:p>
            <a:r>
              <a:rPr lang="cs-CZ" dirty="0"/>
              <a:t>GIT, kůže</a:t>
            </a:r>
          </a:p>
        </p:txBody>
      </p:sp>
      <p:sp>
        <p:nvSpPr>
          <p:cNvPr id="27" name="Volný tvar: obrazec 26">
            <a:extLst>
              <a:ext uri="{FF2B5EF4-FFF2-40B4-BE49-F238E27FC236}">
                <a16:creationId xmlns:a16="http://schemas.microsoft.com/office/drawing/2014/main" id="{804DE2A3-A0B0-43CA-91EF-772B943ABC95}"/>
              </a:ext>
            </a:extLst>
          </p:cNvPr>
          <p:cNvSpPr/>
          <p:nvPr/>
        </p:nvSpPr>
        <p:spPr>
          <a:xfrm>
            <a:off x="1848897" y="2569771"/>
            <a:ext cx="3265714" cy="570879"/>
          </a:xfrm>
          <a:custGeom>
            <a:avLst/>
            <a:gdLst>
              <a:gd name="connsiteX0" fmla="*/ 0 w 3265714"/>
              <a:gd name="connsiteY0" fmla="*/ 8171 h 570879"/>
              <a:gd name="connsiteX1" fmla="*/ 592852 w 3265714"/>
              <a:gd name="connsiteY1" fmla="*/ 18220 h 570879"/>
              <a:gd name="connsiteX2" fmla="*/ 1185705 w 3265714"/>
              <a:gd name="connsiteY2" fmla="*/ 168945 h 570879"/>
              <a:gd name="connsiteX3" fmla="*/ 1848896 w 3265714"/>
              <a:gd name="connsiteY3" fmla="*/ 410105 h 570879"/>
              <a:gd name="connsiteX4" fmla="*/ 2602523 w 3265714"/>
              <a:gd name="connsiteY4" fmla="*/ 540734 h 570879"/>
              <a:gd name="connsiteX5" fmla="*/ 3265714 w 3265714"/>
              <a:gd name="connsiteY5" fmla="*/ 570879 h 57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714" h="570879">
                <a:moveTo>
                  <a:pt x="0" y="8171"/>
                </a:moveTo>
                <a:cubicBezTo>
                  <a:pt x="197617" y="-203"/>
                  <a:pt x="395235" y="-8576"/>
                  <a:pt x="592852" y="18220"/>
                </a:cubicBezTo>
                <a:cubicBezTo>
                  <a:pt x="790469" y="45016"/>
                  <a:pt x="976364" y="103631"/>
                  <a:pt x="1185705" y="168945"/>
                </a:cubicBezTo>
                <a:cubicBezTo>
                  <a:pt x="1395046" y="234259"/>
                  <a:pt x="1612760" y="348140"/>
                  <a:pt x="1848896" y="410105"/>
                </a:cubicBezTo>
                <a:cubicBezTo>
                  <a:pt x="2085032" y="472070"/>
                  <a:pt x="2366387" y="513938"/>
                  <a:pt x="2602523" y="540734"/>
                </a:cubicBezTo>
                <a:cubicBezTo>
                  <a:pt x="2838659" y="567530"/>
                  <a:pt x="3052186" y="569204"/>
                  <a:pt x="3265714" y="57087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Volný tvar: obrazec 34">
            <a:extLst>
              <a:ext uri="{FF2B5EF4-FFF2-40B4-BE49-F238E27FC236}">
                <a16:creationId xmlns:a16="http://schemas.microsoft.com/office/drawing/2014/main" id="{A3D32F0F-0518-48F6-8944-2468403282D1}"/>
              </a:ext>
            </a:extLst>
          </p:cNvPr>
          <p:cNvSpPr/>
          <p:nvPr/>
        </p:nvSpPr>
        <p:spPr>
          <a:xfrm>
            <a:off x="1763688" y="2722171"/>
            <a:ext cx="3265714" cy="570879"/>
          </a:xfrm>
          <a:custGeom>
            <a:avLst/>
            <a:gdLst>
              <a:gd name="connsiteX0" fmla="*/ 0 w 3265714"/>
              <a:gd name="connsiteY0" fmla="*/ 8171 h 570879"/>
              <a:gd name="connsiteX1" fmla="*/ 592852 w 3265714"/>
              <a:gd name="connsiteY1" fmla="*/ 18220 h 570879"/>
              <a:gd name="connsiteX2" fmla="*/ 1185705 w 3265714"/>
              <a:gd name="connsiteY2" fmla="*/ 168945 h 570879"/>
              <a:gd name="connsiteX3" fmla="*/ 1848896 w 3265714"/>
              <a:gd name="connsiteY3" fmla="*/ 410105 h 570879"/>
              <a:gd name="connsiteX4" fmla="*/ 2602523 w 3265714"/>
              <a:gd name="connsiteY4" fmla="*/ 540734 h 570879"/>
              <a:gd name="connsiteX5" fmla="*/ 3265714 w 3265714"/>
              <a:gd name="connsiteY5" fmla="*/ 570879 h 57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714" h="570879">
                <a:moveTo>
                  <a:pt x="0" y="8171"/>
                </a:moveTo>
                <a:cubicBezTo>
                  <a:pt x="197617" y="-203"/>
                  <a:pt x="395235" y="-8576"/>
                  <a:pt x="592852" y="18220"/>
                </a:cubicBezTo>
                <a:cubicBezTo>
                  <a:pt x="790469" y="45016"/>
                  <a:pt x="976364" y="103631"/>
                  <a:pt x="1185705" y="168945"/>
                </a:cubicBezTo>
                <a:cubicBezTo>
                  <a:pt x="1395046" y="234259"/>
                  <a:pt x="1612760" y="348140"/>
                  <a:pt x="1848896" y="410105"/>
                </a:cubicBezTo>
                <a:cubicBezTo>
                  <a:pt x="2085032" y="472070"/>
                  <a:pt x="2366387" y="513938"/>
                  <a:pt x="2602523" y="540734"/>
                </a:cubicBezTo>
                <a:cubicBezTo>
                  <a:pt x="2838659" y="567530"/>
                  <a:pt x="3052186" y="569204"/>
                  <a:pt x="3265714" y="57087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obrazec 35">
            <a:extLst>
              <a:ext uri="{FF2B5EF4-FFF2-40B4-BE49-F238E27FC236}">
                <a16:creationId xmlns:a16="http://schemas.microsoft.com/office/drawing/2014/main" id="{B9935AA8-DCD6-4097-A99F-8F3D1D02EA19}"/>
              </a:ext>
            </a:extLst>
          </p:cNvPr>
          <p:cNvSpPr/>
          <p:nvPr/>
        </p:nvSpPr>
        <p:spPr>
          <a:xfrm>
            <a:off x="1763688" y="2862988"/>
            <a:ext cx="3265714" cy="570879"/>
          </a:xfrm>
          <a:custGeom>
            <a:avLst/>
            <a:gdLst>
              <a:gd name="connsiteX0" fmla="*/ 0 w 3265714"/>
              <a:gd name="connsiteY0" fmla="*/ 8171 h 570879"/>
              <a:gd name="connsiteX1" fmla="*/ 592852 w 3265714"/>
              <a:gd name="connsiteY1" fmla="*/ 18220 h 570879"/>
              <a:gd name="connsiteX2" fmla="*/ 1185705 w 3265714"/>
              <a:gd name="connsiteY2" fmla="*/ 168945 h 570879"/>
              <a:gd name="connsiteX3" fmla="*/ 1848896 w 3265714"/>
              <a:gd name="connsiteY3" fmla="*/ 410105 h 570879"/>
              <a:gd name="connsiteX4" fmla="*/ 2602523 w 3265714"/>
              <a:gd name="connsiteY4" fmla="*/ 540734 h 570879"/>
              <a:gd name="connsiteX5" fmla="*/ 3265714 w 3265714"/>
              <a:gd name="connsiteY5" fmla="*/ 570879 h 57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714" h="570879">
                <a:moveTo>
                  <a:pt x="0" y="8171"/>
                </a:moveTo>
                <a:cubicBezTo>
                  <a:pt x="197617" y="-203"/>
                  <a:pt x="395235" y="-8576"/>
                  <a:pt x="592852" y="18220"/>
                </a:cubicBezTo>
                <a:cubicBezTo>
                  <a:pt x="790469" y="45016"/>
                  <a:pt x="976364" y="103631"/>
                  <a:pt x="1185705" y="168945"/>
                </a:cubicBezTo>
                <a:cubicBezTo>
                  <a:pt x="1395046" y="234259"/>
                  <a:pt x="1612760" y="348140"/>
                  <a:pt x="1848896" y="410105"/>
                </a:cubicBezTo>
                <a:cubicBezTo>
                  <a:pt x="2085032" y="472070"/>
                  <a:pt x="2366387" y="513938"/>
                  <a:pt x="2602523" y="540734"/>
                </a:cubicBezTo>
                <a:cubicBezTo>
                  <a:pt x="2838659" y="567530"/>
                  <a:pt x="3052186" y="569204"/>
                  <a:pt x="3265714" y="57087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obrazec 29">
            <a:extLst>
              <a:ext uri="{FF2B5EF4-FFF2-40B4-BE49-F238E27FC236}">
                <a16:creationId xmlns:a16="http://schemas.microsoft.com/office/drawing/2014/main" id="{2008D634-B52A-40D3-A81D-A1669931067F}"/>
              </a:ext>
            </a:extLst>
          </p:cNvPr>
          <p:cNvSpPr/>
          <p:nvPr/>
        </p:nvSpPr>
        <p:spPr>
          <a:xfrm>
            <a:off x="1969477" y="1584883"/>
            <a:ext cx="3155182" cy="836628"/>
          </a:xfrm>
          <a:custGeom>
            <a:avLst/>
            <a:gdLst>
              <a:gd name="connsiteX0" fmla="*/ 0 w 3155182"/>
              <a:gd name="connsiteY0" fmla="*/ 836628 h 836628"/>
              <a:gd name="connsiteX1" fmla="*/ 813916 w 3155182"/>
              <a:gd name="connsiteY1" fmla="*/ 796435 h 836628"/>
              <a:gd name="connsiteX2" fmla="*/ 1457011 w 3155182"/>
              <a:gd name="connsiteY2" fmla="*/ 434694 h 836628"/>
              <a:gd name="connsiteX3" fmla="*/ 2291024 w 3155182"/>
              <a:gd name="connsiteY3" fmla="*/ 52857 h 836628"/>
              <a:gd name="connsiteX4" fmla="*/ 3155182 w 3155182"/>
              <a:gd name="connsiteY4" fmla="*/ 12663 h 83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182" h="836628">
                <a:moveTo>
                  <a:pt x="0" y="836628"/>
                </a:moveTo>
                <a:lnTo>
                  <a:pt x="813916" y="796435"/>
                </a:lnTo>
                <a:cubicBezTo>
                  <a:pt x="1056751" y="729446"/>
                  <a:pt x="1210826" y="558624"/>
                  <a:pt x="1457011" y="434694"/>
                </a:cubicBezTo>
                <a:cubicBezTo>
                  <a:pt x="1703196" y="310764"/>
                  <a:pt x="2007995" y="123196"/>
                  <a:pt x="2291024" y="52857"/>
                </a:cubicBezTo>
                <a:cubicBezTo>
                  <a:pt x="2574053" y="-17482"/>
                  <a:pt x="2864617" y="-2410"/>
                  <a:pt x="3155182" y="12663"/>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obrazec 30">
            <a:extLst>
              <a:ext uri="{FF2B5EF4-FFF2-40B4-BE49-F238E27FC236}">
                <a16:creationId xmlns:a16="http://schemas.microsoft.com/office/drawing/2014/main" id="{52EBD7A9-F09D-4003-9C32-DED84FE8BFBD}"/>
              </a:ext>
            </a:extLst>
          </p:cNvPr>
          <p:cNvSpPr/>
          <p:nvPr/>
        </p:nvSpPr>
        <p:spPr>
          <a:xfrm>
            <a:off x="1507253" y="3175138"/>
            <a:ext cx="7357327" cy="2671155"/>
          </a:xfrm>
          <a:custGeom>
            <a:avLst/>
            <a:gdLst>
              <a:gd name="connsiteX0" fmla="*/ 6601767 w 7357327"/>
              <a:gd name="connsiteY0" fmla="*/ 0 h 2671155"/>
              <a:gd name="connsiteX1" fmla="*/ 6983604 w 7357327"/>
              <a:gd name="connsiteY1" fmla="*/ 432079 h 2671155"/>
              <a:gd name="connsiteX2" fmla="*/ 7345345 w 7357327"/>
              <a:gd name="connsiteY2" fmla="*/ 1587639 h 2671155"/>
              <a:gd name="connsiteX3" fmla="*/ 6521380 w 7357327"/>
              <a:gd name="connsiteY3" fmla="*/ 2602523 h 2671155"/>
              <a:gd name="connsiteX4" fmla="*/ 3305907 w 7357327"/>
              <a:gd name="connsiteY4" fmla="*/ 2532184 h 2671155"/>
              <a:gd name="connsiteX5" fmla="*/ 713433 w 7357327"/>
              <a:gd name="connsiteY5" fmla="*/ 2150347 h 2671155"/>
              <a:gd name="connsiteX6" fmla="*/ 0 w 7357327"/>
              <a:gd name="connsiteY6" fmla="*/ 1848896 h 26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27" h="2671155">
                <a:moveTo>
                  <a:pt x="6601767" y="0"/>
                </a:moveTo>
                <a:cubicBezTo>
                  <a:pt x="6730720" y="83736"/>
                  <a:pt x="6859674" y="167473"/>
                  <a:pt x="6983604" y="432079"/>
                </a:cubicBezTo>
                <a:cubicBezTo>
                  <a:pt x="7107534" y="696685"/>
                  <a:pt x="7422382" y="1225898"/>
                  <a:pt x="7345345" y="1587639"/>
                </a:cubicBezTo>
                <a:cubicBezTo>
                  <a:pt x="7268308" y="1949380"/>
                  <a:pt x="7194620" y="2445099"/>
                  <a:pt x="6521380" y="2602523"/>
                </a:cubicBezTo>
                <a:cubicBezTo>
                  <a:pt x="5848140" y="2759947"/>
                  <a:pt x="4273898" y="2607547"/>
                  <a:pt x="3305907" y="2532184"/>
                </a:cubicBezTo>
                <a:cubicBezTo>
                  <a:pt x="2337916" y="2456821"/>
                  <a:pt x="1264417" y="2264228"/>
                  <a:pt x="713433" y="2150347"/>
                </a:cubicBezTo>
                <a:cubicBezTo>
                  <a:pt x="162449" y="2036466"/>
                  <a:pt x="81224" y="1942681"/>
                  <a:pt x="0" y="184889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TextovéPole 40">
            <a:extLst>
              <a:ext uri="{FF2B5EF4-FFF2-40B4-BE49-F238E27FC236}">
                <a16:creationId xmlns:a16="http://schemas.microsoft.com/office/drawing/2014/main" id="{378039A1-B149-4E66-85CD-F0F42998D9FA}"/>
              </a:ext>
            </a:extLst>
          </p:cNvPr>
          <p:cNvSpPr txBox="1"/>
          <p:nvPr/>
        </p:nvSpPr>
        <p:spPr>
          <a:xfrm>
            <a:off x="3096099" y="4726104"/>
            <a:ext cx="1475901" cy="369332"/>
          </a:xfrm>
          <a:prstGeom prst="rect">
            <a:avLst/>
          </a:prstGeom>
          <a:noFill/>
        </p:spPr>
        <p:txBody>
          <a:bodyPr wrap="square" rtlCol="0">
            <a:spAutoFit/>
          </a:bodyPr>
          <a:lstStyle/>
          <a:p>
            <a:r>
              <a:rPr lang="cs-CZ" dirty="0"/>
              <a:t>↑ Žilní návrat</a:t>
            </a:r>
          </a:p>
        </p:txBody>
      </p:sp>
      <p:sp>
        <p:nvSpPr>
          <p:cNvPr id="32" name="Volný tvar: obrazec 31">
            <a:extLst>
              <a:ext uri="{FF2B5EF4-FFF2-40B4-BE49-F238E27FC236}">
                <a16:creationId xmlns:a16="http://schemas.microsoft.com/office/drawing/2014/main" id="{E41EE839-449B-49C2-8DFB-CF20F8511AB1}"/>
              </a:ext>
            </a:extLst>
          </p:cNvPr>
          <p:cNvSpPr/>
          <p:nvPr/>
        </p:nvSpPr>
        <p:spPr>
          <a:xfrm>
            <a:off x="7415684" y="1643865"/>
            <a:ext cx="1427915" cy="2365427"/>
          </a:xfrm>
          <a:custGeom>
            <a:avLst/>
            <a:gdLst>
              <a:gd name="connsiteX0" fmla="*/ 0 w 1427915"/>
              <a:gd name="connsiteY0" fmla="*/ 24161 h 2365427"/>
              <a:gd name="connsiteX1" fmla="*/ 803868 w 1427915"/>
              <a:gd name="connsiteY1" fmla="*/ 164838 h 2365427"/>
              <a:gd name="connsiteX2" fmla="*/ 1406769 w 1427915"/>
              <a:gd name="connsiteY2" fmla="*/ 1260109 h 2365427"/>
              <a:gd name="connsiteX3" fmla="*/ 1296237 w 1427915"/>
              <a:gd name="connsiteY3" fmla="*/ 2365427 h 2365427"/>
            </a:gdLst>
            <a:ahLst/>
            <a:cxnLst>
              <a:cxn ang="0">
                <a:pos x="connsiteX0" y="connsiteY0"/>
              </a:cxn>
              <a:cxn ang="0">
                <a:pos x="connsiteX1" y="connsiteY1"/>
              </a:cxn>
              <a:cxn ang="0">
                <a:pos x="connsiteX2" y="connsiteY2"/>
              </a:cxn>
              <a:cxn ang="0">
                <a:pos x="connsiteX3" y="connsiteY3"/>
              </a:cxn>
            </a:cxnLst>
            <a:rect l="l" t="t" r="r" b="b"/>
            <a:pathLst>
              <a:path w="1427915" h="2365427">
                <a:moveTo>
                  <a:pt x="0" y="24161"/>
                </a:moveTo>
                <a:cubicBezTo>
                  <a:pt x="284703" y="-8496"/>
                  <a:pt x="569406" y="-41153"/>
                  <a:pt x="803868" y="164838"/>
                </a:cubicBezTo>
                <a:cubicBezTo>
                  <a:pt x="1038330" y="370829"/>
                  <a:pt x="1324708" y="893344"/>
                  <a:pt x="1406769" y="1260109"/>
                </a:cubicBezTo>
                <a:cubicBezTo>
                  <a:pt x="1488830" y="1626874"/>
                  <a:pt x="1306285" y="2191256"/>
                  <a:pt x="1296237" y="236542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9276D9BF-2D55-4851-85CA-A6E82A9722CB}"/>
              </a:ext>
            </a:extLst>
          </p:cNvPr>
          <p:cNvSpPr txBox="1"/>
          <p:nvPr/>
        </p:nvSpPr>
        <p:spPr>
          <a:xfrm>
            <a:off x="7127957" y="1125224"/>
            <a:ext cx="2390144" cy="369332"/>
          </a:xfrm>
          <a:prstGeom prst="rect">
            <a:avLst/>
          </a:prstGeom>
          <a:noFill/>
        </p:spPr>
        <p:txBody>
          <a:bodyPr wrap="square" rtlCol="0">
            <a:spAutoFit/>
          </a:bodyPr>
          <a:lstStyle/>
          <a:p>
            <a:r>
              <a:rPr lang="cs-CZ" dirty="0"/>
              <a:t>↑ Sympatikus→ ↑R</a:t>
            </a:r>
          </a:p>
        </p:txBody>
      </p:sp>
      <p:sp>
        <p:nvSpPr>
          <p:cNvPr id="33" name="TextovéPole 32">
            <a:extLst>
              <a:ext uri="{FF2B5EF4-FFF2-40B4-BE49-F238E27FC236}">
                <a16:creationId xmlns:a16="http://schemas.microsoft.com/office/drawing/2014/main" id="{5D46C706-5F85-465A-968C-815198F51214}"/>
              </a:ext>
            </a:extLst>
          </p:cNvPr>
          <p:cNvSpPr txBox="1"/>
          <p:nvPr/>
        </p:nvSpPr>
        <p:spPr>
          <a:xfrm>
            <a:off x="208610" y="1466475"/>
            <a:ext cx="2390144" cy="369332"/>
          </a:xfrm>
          <a:prstGeom prst="rect">
            <a:avLst/>
          </a:prstGeom>
          <a:noFill/>
        </p:spPr>
        <p:txBody>
          <a:bodyPr wrap="square" rtlCol="0">
            <a:spAutoFit/>
          </a:bodyPr>
          <a:lstStyle/>
          <a:p>
            <a:r>
              <a:rPr lang="cs-CZ" dirty="0"/>
              <a:t>↑ Sympatikus→ ↑CO</a:t>
            </a:r>
          </a:p>
        </p:txBody>
      </p:sp>
      <p:sp>
        <p:nvSpPr>
          <p:cNvPr id="34" name="TextovéPole 33">
            <a:extLst>
              <a:ext uri="{FF2B5EF4-FFF2-40B4-BE49-F238E27FC236}">
                <a16:creationId xmlns:a16="http://schemas.microsoft.com/office/drawing/2014/main" id="{D9463DB2-02CB-4182-B1E8-95ED2BDB468A}"/>
              </a:ext>
            </a:extLst>
          </p:cNvPr>
          <p:cNvSpPr txBox="1"/>
          <p:nvPr/>
        </p:nvSpPr>
        <p:spPr>
          <a:xfrm>
            <a:off x="5281088" y="4614290"/>
            <a:ext cx="3187249" cy="369332"/>
          </a:xfrm>
          <a:prstGeom prst="rect">
            <a:avLst/>
          </a:prstGeom>
          <a:noFill/>
        </p:spPr>
        <p:txBody>
          <a:bodyPr wrap="square" rtlCol="0">
            <a:spAutoFit/>
          </a:bodyPr>
          <a:lstStyle/>
          <a:p>
            <a:r>
              <a:rPr lang="cs-CZ" dirty="0"/>
              <a:t>Metabolická autoregulace→ ↓R</a:t>
            </a:r>
          </a:p>
        </p:txBody>
      </p:sp>
      <p:sp>
        <p:nvSpPr>
          <p:cNvPr id="37" name="Volný tvar: obrazec 36">
            <a:extLst>
              <a:ext uri="{FF2B5EF4-FFF2-40B4-BE49-F238E27FC236}">
                <a16:creationId xmlns:a16="http://schemas.microsoft.com/office/drawing/2014/main" id="{1857C2B6-CC33-4B46-BF02-EBE257B84248}"/>
              </a:ext>
            </a:extLst>
          </p:cNvPr>
          <p:cNvSpPr/>
          <p:nvPr/>
        </p:nvSpPr>
        <p:spPr>
          <a:xfrm>
            <a:off x="1366283" y="3232235"/>
            <a:ext cx="7357327" cy="2671155"/>
          </a:xfrm>
          <a:custGeom>
            <a:avLst/>
            <a:gdLst>
              <a:gd name="connsiteX0" fmla="*/ 6601767 w 7357327"/>
              <a:gd name="connsiteY0" fmla="*/ 0 h 2671155"/>
              <a:gd name="connsiteX1" fmla="*/ 6983604 w 7357327"/>
              <a:gd name="connsiteY1" fmla="*/ 432079 h 2671155"/>
              <a:gd name="connsiteX2" fmla="*/ 7345345 w 7357327"/>
              <a:gd name="connsiteY2" fmla="*/ 1587639 h 2671155"/>
              <a:gd name="connsiteX3" fmla="*/ 6521380 w 7357327"/>
              <a:gd name="connsiteY3" fmla="*/ 2602523 h 2671155"/>
              <a:gd name="connsiteX4" fmla="*/ 3305907 w 7357327"/>
              <a:gd name="connsiteY4" fmla="*/ 2532184 h 2671155"/>
              <a:gd name="connsiteX5" fmla="*/ 713433 w 7357327"/>
              <a:gd name="connsiteY5" fmla="*/ 2150347 h 2671155"/>
              <a:gd name="connsiteX6" fmla="*/ 0 w 7357327"/>
              <a:gd name="connsiteY6" fmla="*/ 1848896 h 26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27" h="2671155">
                <a:moveTo>
                  <a:pt x="6601767" y="0"/>
                </a:moveTo>
                <a:cubicBezTo>
                  <a:pt x="6730720" y="83736"/>
                  <a:pt x="6859674" y="167473"/>
                  <a:pt x="6983604" y="432079"/>
                </a:cubicBezTo>
                <a:cubicBezTo>
                  <a:pt x="7107534" y="696685"/>
                  <a:pt x="7422382" y="1225898"/>
                  <a:pt x="7345345" y="1587639"/>
                </a:cubicBezTo>
                <a:cubicBezTo>
                  <a:pt x="7268308" y="1949380"/>
                  <a:pt x="7194620" y="2445099"/>
                  <a:pt x="6521380" y="2602523"/>
                </a:cubicBezTo>
                <a:cubicBezTo>
                  <a:pt x="5848140" y="2759947"/>
                  <a:pt x="4273898" y="2607547"/>
                  <a:pt x="3305907" y="2532184"/>
                </a:cubicBezTo>
                <a:cubicBezTo>
                  <a:pt x="2337916" y="2456821"/>
                  <a:pt x="1264417" y="2264228"/>
                  <a:pt x="713433" y="2150347"/>
                </a:cubicBezTo>
                <a:cubicBezTo>
                  <a:pt x="162449" y="2036466"/>
                  <a:pt x="81224" y="1942681"/>
                  <a:pt x="0" y="184889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Volný tvar: obrazec 37">
            <a:extLst>
              <a:ext uri="{FF2B5EF4-FFF2-40B4-BE49-F238E27FC236}">
                <a16:creationId xmlns:a16="http://schemas.microsoft.com/office/drawing/2014/main" id="{2A66D6B8-CD82-42B2-BFF2-5FEDB0858FBD}"/>
              </a:ext>
            </a:extLst>
          </p:cNvPr>
          <p:cNvSpPr/>
          <p:nvPr/>
        </p:nvSpPr>
        <p:spPr>
          <a:xfrm>
            <a:off x="1304523" y="3095701"/>
            <a:ext cx="7357327" cy="2671155"/>
          </a:xfrm>
          <a:custGeom>
            <a:avLst/>
            <a:gdLst>
              <a:gd name="connsiteX0" fmla="*/ 6601767 w 7357327"/>
              <a:gd name="connsiteY0" fmla="*/ 0 h 2671155"/>
              <a:gd name="connsiteX1" fmla="*/ 6983604 w 7357327"/>
              <a:gd name="connsiteY1" fmla="*/ 432079 h 2671155"/>
              <a:gd name="connsiteX2" fmla="*/ 7345345 w 7357327"/>
              <a:gd name="connsiteY2" fmla="*/ 1587639 h 2671155"/>
              <a:gd name="connsiteX3" fmla="*/ 6521380 w 7357327"/>
              <a:gd name="connsiteY3" fmla="*/ 2602523 h 2671155"/>
              <a:gd name="connsiteX4" fmla="*/ 3305907 w 7357327"/>
              <a:gd name="connsiteY4" fmla="*/ 2532184 h 2671155"/>
              <a:gd name="connsiteX5" fmla="*/ 713433 w 7357327"/>
              <a:gd name="connsiteY5" fmla="*/ 2150347 h 2671155"/>
              <a:gd name="connsiteX6" fmla="*/ 0 w 7357327"/>
              <a:gd name="connsiteY6" fmla="*/ 1848896 h 26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27" h="2671155">
                <a:moveTo>
                  <a:pt x="6601767" y="0"/>
                </a:moveTo>
                <a:cubicBezTo>
                  <a:pt x="6730720" y="83736"/>
                  <a:pt x="6859674" y="167473"/>
                  <a:pt x="6983604" y="432079"/>
                </a:cubicBezTo>
                <a:cubicBezTo>
                  <a:pt x="7107534" y="696685"/>
                  <a:pt x="7422382" y="1225898"/>
                  <a:pt x="7345345" y="1587639"/>
                </a:cubicBezTo>
                <a:cubicBezTo>
                  <a:pt x="7268308" y="1949380"/>
                  <a:pt x="7194620" y="2445099"/>
                  <a:pt x="6521380" y="2602523"/>
                </a:cubicBezTo>
                <a:cubicBezTo>
                  <a:pt x="5848140" y="2759947"/>
                  <a:pt x="4273898" y="2607547"/>
                  <a:pt x="3305907" y="2532184"/>
                </a:cubicBezTo>
                <a:cubicBezTo>
                  <a:pt x="2337916" y="2456821"/>
                  <a:pt x="1264417" y="2264228"/>
                  <a:pt x="713433" y="2150347"/>
                </a:cubicBezTo>
                <a:cubicBezTo>
                  <a:pt x="162449" y="2036466"/>
                  <a:pt x="81224" y="1942681"/>
                  <a:pt x="0" y="184889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461840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23528" y="332656"/>
            <a:ext cx="5832648" cy="584775"/>
          </a:xfrm>
          <a:prstGeom prst="rect">
            <a:avLst/>
          </a:prstGeom>
          <a:noFill/>
        </p:spPr>
        <p:txBody>
          <a:bodyPr wrap="square" rtlCol="0">
            <a:spAutoFit/>
          </a:bodyPr>
          <a:lstStyle/>
          <a:p>
            <a:r>
              <a:rPr lang="cs-CZ" sz="3200" b="1" dirty="0"/>
              <a:t>Speciální krevní oběhy – ledviny</a:t>
            </a:r>
          </a:p>
        </p:txBody>
      </p:sp>
      <p:sp>
        <p:nvSpPr>
          <p:cNvPr id="5" name="TextovéPole 4"/>
          <p:cNvSpPr txBox="1"/>
          <p:nvPr/>
        </p:nvSpPr>
        <p:spPr>
          <a:xfrm>
            <a:off x="251520" y="908720"/>
            <a:ext cx="8712968" cy="3170099"/>
          </a:xfrm>
          <a:prstGeom prst="rect">
            <a:avLst/>
          </a:prstGeom>
          <a:noFill/>
        </p:spPr>
        <p:txBody>
          <a:bodyPr wrap="square" rtlCol="0">
            <a:spAutoFit/>
          </a:bodyPr>
          <a:lstStyle/>
          <a:p>
            <a:pPr marL="342900" indent="-342900">
              <a:buFont typeface="Arial" panose="020B0604020202020204" pitchFamily="34" charset="0"/>
              <a:buChar char="•"/>
            </a:pPr>
            <a:r>
              <a:rPr lang="cs-CZ" sz="2000" dirty="0"/>
              <a:t>filtrace krve – </a:t>
            </a:r>
            <a:r>
              <a:rPr lang="cs-CZ" sz="2000" b="1" dirty="0"/>
              <a:t>průtok krve převyšuje nutriční </a:t>
            </a:r>
            <a:br>
              <a:rPr lang="cs-CZ" sz="2000" b="1" dirty="0"/>
            </a:br>
            <a:r>
              <a:rPr lang="cs-CZ" sz="2000" b="1" dirty="0"/>
              <a:t>potřebu ledvin</a:t>
            </a:r>
          </a:p>
          <a:p>
            <a:pPr marL="342900" indent="-342900">
              <a:buFont typeface="Arial" panose="020B0604020202020204" pitchFamily="34" charset="0"/>
              <a:buChar char="•"/>
            </a:pPr>
            <a:r>
              <a:rPr lang="cs-CZ" sz="1600" dirty="0"/>
              <a:t>V glomerulárních kapilárách filtrace výrazně převyšuje resorpci</a:t>
            </a:r>
          </a:p>
          <a:p>
            <a:pPr marL="342900" indent="-342900">
              <a:buFont typeface="Arial" panose="020B0604020202020204" pitchFamily="34" charset="0"/>
              <a:buChar char="•"/>
            </a:pPr>
            <a:r>
              <a:rPr lang="cs-CZ" sz="2000" dirty="0"/>
              <a:t>silná </a:t>
            </a:r>
            <a:r>
              <a:rPr lang="cs-CZ" sz="2000" b="1" dirty="0"/>
              <a:t>myogenní autoregulace (</a:t>
            </a:r>
            <a:r>
              <a:rPr lang="cs-CZ" sz="2000" b="1" dirty="0" err="1"/>
              <a:t>vas</a:t>
            </a:r>
            <a:r>
              <a:rPr lang="cs-CZ" sz="2000" b="1" dirty="0"/>
              <a:t> </a:t>
            </a:r>
            <a:r>
              <a:rPr lang="cs-CZ" sz="2000" b="1" dirty="0" err="1"/>
              <a:t>aferens</a:t>
            </a:r>
            <a:r>
              <a:rPr lang="cs-CZ" sz="2000" b="1" dirty="0"/>
              <a:t>)</a:t>
            </a:r>
          </a:p>
          <a:p>
            <a:pPr marL="342900" indent="-342900">
              <a:buFont typeface="Arial" panose="020B0604020202020204" pitchFamily="34" charset="0"/>
              <a:buChar char="•"/>
            </a:pPr>
            <a:r>
              <a:rPr lang="cs-CZ" sz="2000" b="1" dirty="0"/>
              <a:t>dvojitá kapilarizace</a:t>
            </a:r>
          </a:p>
          <a:p>
            <a:pPr marL="800100" lvl="1" indent="-342900">
              <a:buFont typeface="Arial" panose="020B0604020202020204" pitchFamily="34" charset="0"/>
              <a:buChar char="•"/>
            </a:pPr>
            <a:r>
              <a:rPr lang="cs-CZ" sz="2000" dirty="0"/>
              <a:t>renální arterie </a:t>
            </a:r>
            <a:r>
              <a:rPr lang="cs-CZ" sz="2000" dirty="0">
                <a:sym typeface="Symbol"/>
              </a:rPr>
              <a:t> </a:t>
            </a:r>
            <a:r>
              <a:rPr lang="cs-CZ" sz="2000" dirty="0" err="1"/>
              <a:t>vas</a:t>
            </a:r>
            <a:r>
              <a:rPr lang="cs-CZ" sz="2000" dirty="0"/>
              <a:t> </a:t>
            </a:r>
            <a:r>
              <a:rPr lang="cs-CZ" sz="2000" dirty="0" err="1"/>
              <a:t>aferens</a:t>
            </a:r>
            <a:r>
              <a:rPr lang="cs-CZ" sz="2000" dirty="0"/>
              <a:t> (arteriola) </a:t>
            </a:r>
            <a:r>
              <a:rPr lang="cs-CZ" sz="2000" dirty="0">
                <a:sym typeface="Symbol"/>
              </a:rPr>
              <a:t> </a:t>
            </a:r>
            <a:r>
              <a:rPr lang="cs-CZ" sz="2000" b="1" dirty="0"/>
              <a:t>první větvení v glomerulu</a:t>
            </a:r>
            <a:r>
              <a:rPr lang="cs-CZ" sz="2000" dirty="0"/>
              <a:t>: kapiláry I. řádu (</a:t>
            </a:r>
            <a:r>
              <a:rPr lang="cs-CZ" sz="2000" b="1" dirty="0"/>
              <a:t>filtrace</a:t>
            </a:r>
            <a:r>
              <a:rPr lang="cs-CZ" sz="2000" dirty="0"/>
              <a:t>) </a:t>
            </a:r>
            <a:r>
              <a:rPr lang="cs-CZ" sz="2000" dirty="0">
                <a:sym typeface="Symbol"/>
              </a:rPr>
              <a:t> </a:t>
            </a:r>
            <a:r>
              <a:rPr lang="cs-CZ" sz="2000" dirty="0" err="1"/>
              <a:t>vas</a:t>
            </a:r>
            <a:r>
              <a:rPr lang="cs-CZ" sz="2000" dirty="0"/>
              <a:t> </a:t>
            </a:r>
            <a:r>
              <a:rPr lang="cs-CZ" sz="2000" dirty="0" err="1"/>
              <a:t>eferens</a:t>
            </a:r>
            <a:r>
              <a:rPr lang="cs-CZ" sz="2000" dirty="0"/>
              <a:t> (arteriola) </a:t>
            </a:r>
            <a:r>
              <a:rPr lang="cs-CZ" sz="2000" dirty="0">
                <a:sym typeface="Symbol"/>
              </a:rPr>
              <a:t> </a:t>
            </a:r>
            <a:r>
              <a:rPr lang="cs-CZ" sz="2000" b="1" dirty="0"/>
              <a:t>druhé větvení (</a:t>
            </a:r>
            <a:r>
              <a:rPr lang="cs-CZ" sz="2000" b="1" dirty="0" err="1"/>
              <a:t>vasa</a:t>
            </a:r>
            <a:r>
              <a:rPr lang="cs-CZ" sz="2000" b="1" dirty="0"/>
              <a:t> </a:t>
            </a:r>
            <a:r>
              <a:rPr lang="cs-CZ" sz="2000" b="1" dirty="0" err="1"/>
              <a:t>recta</a:t>
            </a:r>
            <a:r>
              <a:rPr lang="cs-CZ" sz="2000" b="1" dirty="0"/>
              <a:t> a </a:t>
            </a:r>
            <a:r>
              <a:rPr lang="cs-CZ" sz="2000" b="1" dirty="0" err="1"/>
              <a:t>peritubularis</a:t>
            </a:r>
            <a:r>
              <a:rPr lang="cs-CZ" sz="2000" b="1" dirty="0"/>
              <a:t> </a:t>
            </a:r>
            <a:r>
              <a:rPr lang="cs-CZ" sz="2000" dirty="0"/>
              <a:t>- </a:t>
            </a:r>
            <a:r>
              <a:rPr lang="cs-CZ" sz="2000" b="1" dirty="0"/>
              <a:t>resorpce</a:t>
            </a:r>
            <a:r>
              <a:rPr lang="cs-CZ" sz="2000" dirty="0"/>
              <a:t>) </a:t>
            </a:r>
            <a:r>
              <a:rPr lang="cs-CZ" sz="2000" dirty="0">
                <a:sym typeface="Symbol"/>
              </a:rPr>
              <a:t> </a:t>
            </a:r>
            <a:r>
              <a:rPr lang="cs-CZ" sz="2000" dirty="0"/>
              <a:t> …. </a:t>
            </a:r>
            <a:r>
              <a:rPr lang="cs-CZ" sz="2000" dirty="0">
                <a:sym typeface="Symbol"/>
              </a:rPr>
              <a:t> </a:t>
            </a:r>
            <a:r>
              <a:rPr lang="cs-CZ" sz="2000" dirty="0"/>
              <a:t> renální žíla</a:t>
            </a:r>
          </a:p>
          <a:p>
            <a:pPr marL="342900" indent="-342900">
              <a:buFont typeface="Arial" panose="020B0604020202020204" pitchFamily="34" charset="0"/>
              <a:buChar char="•"/>
            </a:pPr>
            <a:r>
              <a:rPr lang="cs-CZ" sz="2000" dirty="0"/>
              <a:t>tvorba a ovlivňování tvorby hormonů regulujících systémový krevní tlak a objem krve (RAAS, ADH, renin)</a:t>
            </a:r>
            <a:endParaRPr lang="cs-CZ" sz="2400" dirty="0"/>
          </a:p>
        </p:txBody>
      </p:sp>
      <p:grpSp>
        <p:nvGrpSpPr>
          <p:cNvPr id="6" name="Skupina 5"/>
          <p:cNvGrpSpPr>
            <a:grpSpLocks noChangeAspect="1"/>
          </p:cNvGrpSpPr>
          <p:nvPr/>
        </p:nvGrpSpPr>
        <p:grpSpPr>
          <a:xfrm>
            <a:off x="4601327" y="3685179"/>
            <a:ext cx="4147137" cy="2911012"/>
            <a:chOff x="3469437" y="3431423"/>
            <a:chExt cx="4918987" cy="3452800"/>
          </a:xfrm>
        </p:grpSpPr>
        <p:cxnSp>
          <p:nvCxnSpPr>
            <p:cNvPr id="7" name="Přímá spojnice 6"/>
            <p:cNvCxnSpPr/>
            <p:nvPr/>
          </p:nvCxnSpPr>
          <p:spPr>
            <a:xfrm flipH="1">
              <a:off x="4283968" y="6309320"/>
              <a:ext cx="4104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H="1">
              <a:off x="4294601" y="3431423"/>
              <a:ext cx="0" cy="28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4423144" y="3593805"/>
              <a:ext cx="3625703" cy="2711302"/>
            </a:xfrm>
            <a:custGeom>
              <a:avLst/>
              <a:gdLst>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05786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4750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5703" h="2711302">
                  <a:moveTo>
                    <a:pt x="0" y="2711302"/>
                  </a:moveTo>
                  <a:cubicBezTo>
                    <a:pt x="86832" y="2580167"/>
                    <a:pt x="173665" y="2449033"/>
                    <a:pt x="287079" y="2264735"/>
                  </a:cubicBezTo>
                  <a:cubicBezTo>
                    <a:pt x="400493" y="2080437"/>
                    <a:pt x="583019" y="1775637"/>
                    <a:pt x="680484" y="1605516"/>
                  </a:cubicBezTo>
                  <a:cubicBezTo>
                    <a:pt x="777949" y="1435395"/>
                    <a:pt x="788582" y="1343246"/>
                    <a:pt x="871870" y="1244009"/>
                  </a:cubicBezTo>
                  <a:cubicBezTo>
                    <a:pt x="955158" y="1144772"/>
                    <a:pt x="1017182" y="1065028"/>
                    <a:pt x="1180214" y="1010093"/>
                  </a:cubicBezTo>
                  <a:cubicBezTo>
                    <a:pt x="1343247" y="955158"/>
                    <a:pt x="1605516" y="937437"/>
                    <a:pt x="1850065" y="914400"/>
                  </a:cubicBezTo>
                  <a:cubicBezTo>
                    <a:pt x="2094614" y="891363"/>
                    <a:pt x="2463209" y="900222"/>
                    <a:pt x="2647507" y="871869"/>
                  </a:cubicBezTo>
                  <a:cubicBezTo>
                    <a:pt x="2831805" y="843516"/>
                    <a:pt x="2854842" y="827568"/>
                    <a:pt x="2955851" y="744280"/>
                  </a:cubicBezTo>
                  <a:cubicBezTo>
                    <a:pt x="3056860" y="660992"/>
                    <a:pt x="3141921" y="496186"/>
                    <a:pt x="3253563" y="372139"/>
                  </a:cubicBezTo>
                  <a:cubicBezTo>
                    <a:pt x="3365205" y="248092"/>
                    <a:pt x="3500770" y="119616"/>
                    <a:pt x="362570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4027835" y="5589240"/>
              <a:ext cx="576064" cy="369332"/>
            </a:xfrm>
            <a:prstGeom prst="rect">
              <a:avLst/>
            </a:prstGeom>
            <a:noFill/>
          </p:spPr>
          <p:txBody>
            <a:bodyPr wrap="square" rtlCol="0">
              <a:spAutoFit/>
            </a:bodyPr>
            <a:lstStyle/>
            <a:p>
              <a:r>
                <a:rPr lang="cs-CZ" dirty="0"/>
                <a:t>1</a:t>
              </a:r>
            </a:p>
          </p:txBody>
        </p:sp>
        <p:sp>
          <p:nvSpPr>
            <p:cNvPr id="11" name="TextovéPole 10"/>
            <p:cNvSpPr txBox="1"/>
            <p:nvPr/>
          </p:nvSpPr>
          <p:spPr>
            <a:xfrm>
              <a:off x="4027835" y="5085184"/>
              <a:ext cx="576064" cy="369332"/>
            </a:xfrm>
            <a:prstGeom prst="rect">
              <a:avLst/>
            </a:prstGeom>
            <a:noFill/>
          </p:spPr>
          <p:txBody>
            <a:bodyPr wrap="square" rtlCol="0">
              <a:spAutoFit/>
            </a:bodyPr>
            <a:lstStyle/>
            <a:p>
              <a:r>
                <a:rPr lang="cs-CZ" dirty="0"/>
                <a:t>2</a:t>
              </a:r>
            </a:p>
          </p:txBody>
        </p:sp>
        <p:sp>
          <p:nvSpPr>
            <p:cNvPr id="12" name="TextovéPole 11"/>
            <p:cNvSpPr txBox="1"/>
            <p:nvPr/>
          </p:nvSpPr>
          <p:spPr>
            <a:xfrm>
              <a:off x="4027835" y="4581128"/>
              <a:ext cx="576064" cy="369332"/>
            </a:xfrm>
            <a:prstGeom prst="rect">
              <a:avLst/>
            </a:prstGeom>
            <a:noFill/>
          </p:spPr>
          <p:txBody>
            <a:bodyPr wrap="square" rtlCol="0">
              <a:spAutoFit/>
            </a:bodyPr>
            <a:lstStyle/>
            <a:p>
              <a:r>
                <a:rPr lang="cs-CZ" dirty="0"/>
                <a:t>3</a:t>
              </a:r>
            </a:p>
          </p:txBody>
        </p:sp>
        <p:sp>
          <p:nvSpPr>
            <p:cNvPr id="13" name="TextovéPole 12"/>
            <p:cNvSpPr txBox="1"/>
            <p:nvPr/>
          </p:nvSpPr>
          <p:spPr>
            <a:xfrm>
              <a:off x="4027835" y="4077072"/>
              <a:ext cx="576064" cy="369332"/>
            </a:xfrm>
            <a:prstGeom prst="rect">
              <a:avLst/>
            </a:prstGeom>
            <a:noFill/>
          </p:spPr>
          <p:txBody>
            <a:bodyPr wrap="square" rtlCol="0">
              <a:spAutoFit/>
            </a:bodyPr>
            <a:lstStyle/>
            <a:p>
              <a:r>
                <a:rPr lang="cs-CZ" dirty="0"/>
                <a:t>4</a:t>
              </a:r>
            </a:p>
          </p:txBody>
        </p:sp>
        <p:sp>
          <p:nvSpPr>
            <p:cNvPr id="14" name="TextovéPole 13"/>
            <p:cNvSpPr txBox="1"/>
            <p:nvPr/>
          </p:nvSpPr>
          <p:spPr>
            <a:xfrm>
              <a:off x="5266095" y="6262575"/>
              <a:ext cx="669360" cy="401564"/>
            </a:xfrm>
            <a:prstGeom prst="rect">
              <a:avLst/>
            </a:prstGeom>
            <a:noFill/>
          </p:spPr>
          <p:txBody>
            <a:bodyPr wrap="square" rtlCol="0">
              <a:spAutoFit/>
            </a:bodyPr>
            <a:lstStyle/>
            <a:p>
              <a:r>
                <a:rPr lang="cs-CZ" sz="1600" dirty="0"/>
                <a:t>80</a:t>
              </a:r>
            </a:p>
          </p:txBody>
        </p:sp>
        <p:sp>
          <p:nvSpPr>
            <p:cNvPr id="15" name="TextovéPole 14"/>
            <p:cNvSpPr txBox="1"/>
            <p:nvPr/>
          </p:nvSpPr>
          <p:spPr>
            <a:xfrm>
              <a:off x="5842160" y="6255481"/>
              <a:ext cx="669360" cy="401564"/>
            </a:xfrm>
            <a:prstGeom prst="rect">
              <a:avLst/>
            </a:prstGeom>
            <a:noFill/>
          </p:spPr>
          <p:txBody>
            <a:bodyPr wrap="square" rtlCol="0">
              <a:spAutoFit/>
            </a:bodyPr>
            <a:lstStyle/>
            <a:p>
              <a:r>
                <a:rPr lang="cs-CZ" sz="1600" dirty="0"/>
                <a:t>120</a:t>
              </a:r>
            </a:p>
          </p:txBody>
        </p:sp>
        <p:sp>
          <p:nvSpPr>
            <p:cNvPr id="16" name="TextovéPole 15"/>
            <p:cNvSpPr txBox="1"/>
            <p:nvPr/>
          </p:nvSpPr>
          <p:spPr>
            <a:xfrm>
              <a:off x="6480539" y="6259018"/>
              <a:ext cx="669360" cy="401564"/>
            </a:xfrm>
            <a:prstGeom prst="rect">
              <a:avLst/>
            </a:prstGeom>
            <a:noFill/>
          </p:spPr>
          <p:txBody>
            <a:bodyPr wrap="square" rtlCol="0">
              <a:spAutoFit/>
            </a:bodyPr>
            <a:lstStyle/>
            <a:p>
              <a:r>
                <a:rPr lang="cs-CZ" sz="1600" dirty="0"/>
                <a:t>160</a:t>
              </a:r>
            </a:p>
          </p:txBody>
        </p:sp>
        <p:sp>
          <p:nvSpPr>
            <p:cNvPr id="17" name="TextovéPole 16"/>
            <p:cNvSpPr txBox="1"/>
            <p:nvPr/>
          </p:nvSpPr>
          <p:spPr>
            <a:xfrm>
              <a:off x="7090926" y="6266788"/>
              <a:ext cx="669360" cy="401564"/>
            </a:xfrm>
            <a:prstGeom prst="rect">
              <a:avLst/>
            </a:prstGeom>
            <a:noFill/>
          </p:spPr>
          <p:txBody>
            <a:bodyPr wrap="square" rtlCol="0">
              <a:spAutoFit/>
            </a:bodyPr>
            <a:lstStyle/>
            <a:p>
              <a:r>
                <a:rPr lang="cs-CZ" sz="1600" dirty="0"/>
                <a:t>200</a:t>
              </a:r>
            </a:p>
          </p:txBody>
        </p:sp>
        <p:sp>
          <p:nvSpPr>
            <p:cNvPr id="18" name="TextovéPole 17"/>
            <p:cNvSpPr txBox="1"/>
            <p:nvPr/>
          </p:nvSpPr>
          <p:spPr>
            <a:xfrm>
              <a:off x="3469437" y="3688774"/>
              <a:ext cx="803129" cy="2438731"/>
            </a:xfrm>
            <a:prstGeom prst="rect">
              <a:avLst/>
            </a:prstGeom>
            <a:noFill/>
          </p:spPr>
          <p:txBody>
            <a:bodyPr vert="vert270" wrap="square" rtlCol="0">
              <a:spAutoFit/>
            </a:bodyPr>
            <a:lstStyle/>
            <a:p>
              <a:r>
                <a:rPr lang="cs-CZ" sz="1600" dirty="0"/>
                <a:t>průtok krve ledvinami</a:t>
              </a:r>
            </a:p>
            <a:p>
              <a:r>
                <a:rPr lang="cs-CZ" sz="1600" dirty="0"/>
                <a:t> (ml/min/g tkáně)</a:t>
              </a:r>
            </a:p>
          </p:txBody>
        </p:sp>
        <p:sp>
          <p:nvSpPr>
            <p:cNvPr id="19" name="TextovéPole 18"/>
            <p:cNvSpPr txBox="1"/>
            <p:nvPr/>
          </p:nvSpPr>
          <p:spPr>
            <a:xfrm rot="5400000">
              <a:off x="6428838" y="5100553"/>
              <a:ext cx="430887" cy="3136453"/>
            </a:xfrm>
            <a:prstGeom prst="rect">
              <a:avLst/>
            </a:prstGeom>
            <a:noFill/>
          </p:spPr>
          <p:txBody>
            <a:bodyPr vert="vert270" wrap="square" rtlCol="0">
              <a:spAutoFit/>
            </a:bodyPr>
            <a:lstStyle/>
            <a:p>
              <a:r>
                <a:rPr lang="cs-CZ" sz="1600" dirty="0"/>
                <a:t>střední arteriální tlak (mmHg)</a:t>
              </a:r>
            </a:p>
          </p:txBody>
        </p:sp>
      </p:grpSp>
      <p:pic>
        <p:nvPicPr>
          <p:cNvPr id="20" name="Obrázek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614" y="4508487"/>
            <a:ext cx="2306627" cy="1941411"/>
          </a:xfrm>
          <a:prstGeom prst="rect">
            <a:avLst/>
          </a:prstGeom>
        </p:spPr>
      </p:pic>
      <p:sp>
        <p:nvSpPr>
          <p:cNvPr id="21" name="TextovéPole 20"/>
          <p:cNvSpPr txBox="1"/>
          <p:nvPr/>
        </p:nvSpPr>
        <p:spPr>
          <a:xfrm>
            <a:off x="70912" y="6465387"/>
            <a:ext cx="5544616" cy="430887"/>
          </a:xfrm>
          <a:prstGeom prst="rect">
            <a:avLst/>
          </a:prstGeom>
          <a:noFill/>
        </p:spPr>
        <p:txBody>
          <a:bodyPr wrap="square" rtlCol="0">
            <a:spAutoFit/>
          </a:bodyPr>
          <a:lstStyle/>
          <a:p>
            <a:r>
              <a:rPr lang="cs-CZ" sz="1100" dirty="0">
                <a:hlinkClick r:id="rId3"/>
              </a:rPr>
              <a:t>http://cdn.c.photoshelter.com/img-get/I0000mX0t5vzwcgA/s/600/600/prn85006DS.jpg</a:t>
            </a:r>
            <a:br>
              <a:rPr lang="cs-CZ" sz="1100" dirty="0"/>
            </a:br>
            <a:r>
              <a:rPr lang="cs-CZ" sz="1100" dirty="0"/>
              <a:t>http://images.slideplayer.com/16/4944024/slides/slide_15.jpg</a:t>
            </a:r>
          </a:p>
        </p:txBody>
      </p:sp>
      <p:sp>
        <p:nvSpPr>
          <p:cNvPr id="22" name="TextovéPole 21"/>
          <p:cNvSpPr txBox="1"/>
          <p:nvPr/>
        </p:nvSpPr>
        <p:spPr>
          <a:xfrm>
            <a:off x="251520" y="4020776"/>
            <a:ext cx="684076" cy="489878"/>
          </a:xfrm>
          <a:prstGeom prst="rect">
            <a:avLst/>
          </a:prstGeom>
          <a:noFill/>
        </p:spPr>
        <p:txBody>
          <a:bodyPr wrap="square" rtlCol="0">
            <a:spAutoFit/>
          </a:bodyPr>
          <a:lstStyle/>
          <a:p>
            <a:pPr>
              <a:lnSpc>
                <a:spcPts val="1500"/>
              </a:lnSpc>
            </a:pPr>
            <a:r>
              <a:rPr lang="cs-CZ" dirty="0"/>
              <a:t>vena </a:t>
            </a:r>
          </a:p>
          <a:p>
            <a:pPr>
              <a:lnSpc>
                <a:spcPts val="1500"/>
              </a:lnSpc>
            </a:pPr>
            <a:r>
              <a:rPr lang="cs-CZ" dirty="0"/>
              <a:t>cava</a:t>
            </a:r>
          </a:p>
        </p:txBody>
      </p:sp>
      <p:sp>
        <p:nvSpPr>
          <p:cNvPr id="23" name="TextovéPole 22"/>
          <p:cNvSpPr txBox="1"/>
          <p:nvPr/>
        </p:nvSpPr>
        <p:spPr>
          <a:xfrm>
            <a:off x="760106" y="4150821"/>
            <a:ext cx="781236" cy="369332"/>
          </a:xfrm>
          <a:prstGeom prst="rect">
            <a:avLst/>
          </a:prstGeom>
          <a:noFill/>
        </p:spPr>
        <p:txBody>
          <a:bodyPr wrap="square" rtlCol="0">
            <a:spAutoFit/>
          </a:bodyPr>
          <a:lstStyle/>
          <a:p>
            <a:r>
              <a:rPr lang="cs-CZ" dirty="0"/>
              <a:t>aorta</a:t>
            </a:r>
          </a:p>
        </p:txBody>
      </p:sp>
      <p:sp>
        <p:nvSpPr>
          <p:cNvPr id="24" name="Šipka dolů 23"/>
          <p:cNvSpPr/>
          <p:nvPr/>
        </p:nvSpPr>
        <p:spPr>
          <a:xfrm flipV="1">
            <a:off x="590539" y="4512821"/>
            <a:ext cx="165700" cy="53583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Šipka dolů 24"/>
          <p:cNvSpPr/>
          <p:nvPr/>
        </p:nvSpPr>
        <p:spPr>
          <a:xfrm>
            <a:off x="901181" y="4532580"/>
            <a:ext cx="165700" cy="53583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6" name="Obrázek 25"/>
          <p:cNvPicPr>
            <a:picLocks noChangeAspect="1"/>
          </p:cNvPicPr>
          <p:nvPr/>
        </p:nvPicPr>
        <p:blipFill rotWithShape="1">
          <a:blip r:embed="rId4" cstate="print">
            <a:extLst>
              <a:ext uri="{28A0092B-C50C-407E-A947-70E740481C1C}">
                <a14:useLocalDpi xmlns:a14="http://schemas.microsoft.com/office/drawing/2010/main" val="0"/>
              </a:ext>
            </a:extLst>
          </a:blip>
          <a:srcRect b="9114"/>
          <a:stretch/>
        </p:blipFill>
        <p:spPr>
          <a:xfrm>
            <a:off x="5955846" y="35994"/>
            <a:ext cx="3131840" cy="2134787"/>
          </a:xfrm>
          <a:prstGeom prst="rect">
            <a:avLst/>
          </a:prstGeom>
        </p:spPr>
      </p:pic>
      <p:sp>
        <p:nvSpPr>
          <p:cNvPr id="2" name="TextovéPole 1">
            <a:extLst>
              <a:ext uri="{FF2B5EF4-FFF2-40B4-BE49-F238E27FC236}">
                <a16:creationId xmlns:a16="http://schemas.microsoft.com/office/drawing/2014/main" id="{8C784DBB-7014-40FF-9AD9-396DD99486A8}"/>
              </a:ext>
            </a:extLst>
          </p:cNvPr>
          <p:cNvSpPr txBox="1"/>
          <p:nvPr/>
        </p:nvSpPr>
        <p:spPr>
          <a:xfrm>
            <a:off x="5249296" y="58668"/>
            <a:ext cx="1152128" cy="369332"/>
          </a:xfrm>
          <a:prstGeom prst="rect">
            <a:avLst/>
          </a:prstGeom>
          <a:noFill/>
        </p:spPr>
        <p:txBody>
          <a:bodyPr wrap="square" rtlCol="0">
            <a:spAutoFit/>
          </a:bodyPr>
          <a:lstStyle/>
          <a:p>
            <a:r>
              <a:rPr lang="cs-CZ" dirty="0">
                <a:solidFill>
                  <a:srgbClr val="FF0000"/>
                </a:solidFill>
              </a:rPr>
              <a:t>Umět</a:t>
            </a:r>
          </a:p>
        </p:txBody>
      </p:sp>
      <p:sp>
        <p:nvSpPr>
          <p:cNvPr id="27" name="TextovéPole 26">
            <a:extLst>
              <a:ext uri="{FF2B5EF4-FFF2-40B4-BE49-F238E27FC236}">
                <a16:creationId xmlns:a16="http://schemas.microsoft.com/office/drawing/2014/main" id="{2959E9E6-C72B-437B-BEC1-70B7CC50C976}"/>
              </a:ext>
            </a:extLst>
          </p:cNvPr>
          <p:cNvSpPr txBox="1"/>
          <p:nvPr/>
        </p:nvSpPr>
        <p:spPr>
          <a:xfrm>
            <a:off x="2606131" y="4498890"/>
            <a:ext cx="2105065" cy="1477328"/>
          </a:xfrm>
          <a:prstGeom prst="rect">
            <a:avLst/>
          </a:prstGeom>
          <a:noFill/>
          <a:ln>
            <a:solidFill>
              <a:srgbClr val="FF0000"/>
            </a:solidFill>
          </a:ln>
        </p:spPr>
        <p:txBody>
          <a:bodyPr wrap="square">
            <a:spAutoFit/>
          </a:bodyPr>
          <a:lstStyle/>
          <a:p>
            <a:r>
              <a:rPr lang="cs-CZ" dirty="0"/>
              <a:t>Hodně nízký TK (</a:t>
            </a:r>
            <a:r>
              <a:rPr lang="cs-CZ" dirty="0" err="1"/>
              <a:t>hypovolemický</a:t>
            </a:r>
            <a:r>
              <a:rPr lang="cs-CZ" dirty="0"/>
              <a:t> šok) → snížená filtrace → </a:t>
            </a:r>
            <a:r>
              <a:rPr lang="cs-CZ" dirty="0" err="1"/>
              <a:t>oligourie</a:t>
            </a:r>
            <a:r>
              <a:rPr lang="cs-CZ" dirty="0"/>
              <a:t>/anurie (podpořená ADH)</a:t>
            </a:r>
          </a:p>
        </p:txBody>
      </p:sp>
    </p:spTree>
    <p:extLst>
      <p:ext uri="{BB962C8B-B14F-4D97-AF65-F5344CB8AC3E}">
        <p14:creationId xmlns:p14="http://schemas.microsoft.com/office/powerpoint/2010/main" val="1341135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23528" y="332656"/>
            <a:ext cx="7488832" cy="584775"/>
          </a:xfrm>
          <a:prstGeom prst="rect">
            <a:avLst/>
          </a:prstGeom>
          <a:noFill/>
        </p:spPr>
        <p:txBody>
          <a:bodyPr wrap="square" rtlCol="0">
            <a:spAutoFit/>
          </a:bodyPr>
          <a:lstStyle/>
          <a:p>
            <a:r>
              <a:rPr lang="cs-CZ" sz="3200" b="1" dirty="0"/>
              <a:t>Speciální krevní oběhy – fetální oběh</a:t>
            </a:r>
          </a:p>
        </p:txBody>
      </p:sp>
      <p:pic>
        <p:nvPicPr>
          <p:cNvPr id="1027" name="Picture 3" descr="C:\Users\Johanka\Desktop\výuka\přednáška bakaláři\hotové přednášky\cévy oběh\300px-Fetal_circul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768" y="917432"/>
            <a:ext cx="3605736" cy="5817254"/>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23528" y="5591021"/>
            <a:ext cx="4572000" cy="923330"/>
          </a:xfrm>
          <a:prstGeom prst="rect">
            <a:avLst/>
          </a:prstGeom>
        </p:spPr>
        <p:txBody>
          <a:bodyPr>
            <a:spAutoFit/>
          </a:bodyPr>
          <a:lstStyle/>
          <a:p>
            <a:r>
              <a:rPr lang="cs-CZ" b="1" dirty="0"/>
              <a:t>Podívejte se na:</a:t>
            </a:r>
            <a:br>
              <a:rPr lang="cs-CZ" dirty="0"/>
            </a:br>
            <a:r>
              <a:rPr lang="cs-CZ" dirty="0"/>
              <a:t>https://khanovaskola.cz/video/16/140/1545-krevni-obeh-plodu</a:t>
            </a:r>
          </a:p>
        </p:txBody>
      </p:sp>
      <p:sp>
        <p:nvSpPr>
          <p:cNvPr id="5" name="TextovéPole 4"/>
          <p:cNvSpPr txBox="1"/>
          <p:nvPr/>
        </p:nvSpPr>
        <p:spPr>
          <a:xfrm>
            <a:off x="251520" y="908720"/>
            <a:ext cx="5472608" cy="4770537"/>
          </a:xfrm>
          <a:prstGeom prst="rect">
            <a:avLst/>
          </a:prstGeom>
          <a:noFill/>
        </p:spPr>
        <p:txBody>
          <a:bodyPr wrap="square" rtlCol="0">
            <a:spAutoFit/>
          </a:bodyPr>
          <a:lstStyle/>
          <a:p>
            <a:r>
              <a:rPr lang="cs-CZ" sz="2000" b="1" dirty="0"/>
              <a:t>A-V zkraty</a:t>
            </a:r>
          </a:p>
          <a:p>
            <a:pPr marL="342900" indent="-342900">
              <a:buFont typeface="Arial" panose="020B0604020202020204" pitchFamily="34" charset="0"/>
              <a:buChar char="•"/>
            </a:pPr>
            <a:r>
              <a:rPr lang="cs-CZ" sz="2000" b="1" dirty="0" err="1"/>
              <a:t>Ductus</a:t>
            </a:r>
            <a:r>
              <a:rPr lang="cs-CZ" sz="2000" b="1" dirty="0"/>
              <a:t> </a:t>
            </a:r>
            <a:r>
              <a:rPr lang="cs-CZ" sz="2000" b="1" dirty="0" err="1"/>
              <a:t>arteriosus</a:t>
            </a:r>
            <a:r>
              <a:rPr lang="cs-CZ" sz="2000" b="1" dirty="0"/>
              <a:t> </a:t>
            </a:r>
            <a:r>
              <a:rPr lang="cs-CZ" sz="2000" dirty="0"/>
              <a:t>– mezi aortou a plicnicí (obchází plíce)</a:t>
            </a:r>
          </a:p>
          <a:p>
            <a:pPr marL="342900" indent="-342900">
              <a:buFont typeface="Arial" panose="020B0604020202020204" pitchFamily="34" charset="0"/>
              <a:buChar char="•"/>
            </a:pPr>
            <a:r>
              <a:rPr lang="cs-CZ" sz="2000" b="1" dirty="0" err="1"/>
              <a:t>Ductus</a:t>
            </a:r>
            <a:r>
              <a:rPr lang="cs-CZ" sz="2000" b="1" dirty="0"/>
              <a:t> </a:t>
            </a:r>
            <a:r>
              <a:rPr lang="cs-CZ" sz="2000" b="1" dirty="0" err="1"/>
              <a:t>venosus</a:t>
            </a:r>
            <a:r>
              <a:rPr lang="cs-CZ" sz="2000" b="1" dirty="0"/>
              <a:t> </a:t>
            </a:r>
            <a:r>
              <a:rPr lang="cs-CZ" sz="2000" dirty="0"/>
              <a:t>– mezi pupečníkovou žílou a dolní dutou žílou (obchází játra)</a:t>
            </a:r>
          </a:p>
          <a:p>
            <a:pPr marL="342900" indent="-342900">
              <a:buFont typeface="Arial" panose="020B0604020202020204" pitchFamily="34" charset="0"/>
              <a:buChar char="•"/>
            </a:pPr>
            <a:r>
              <a:rPr lang="cs-CZ" sz="2000" b="1" dirty="0" err="1"/>
              <a:t>Foramen</a:t>
            </a:r>
            <a:r>
              <a:rPr lang="cs-CZ" sz="2000" b="1" dirty="0"/>
              <a:t> </a:t>
            </a:r>
            <a:r>
              <a:rPr lang="cs-CZ" sz="2000" b="1" dirty="0" err="1"/>
              <a:t>ovale</a:t>
            </a:r>
            <a:r>
              <a:rPr lang="cs-CZ" sz="2000" b="1" dirty="0"/>
              <a:t> </a:t>
            </a:r>
            <a:r>
              <a:rPr lang="cs-CZ" sz="2000" dirty="0"/>
              <a:t>– okno mezi pravou a levou síní (obchází plíce)</a:t>
            </a:r>
          </a:p>
          <a:p>
            <a:pPr marL="342900" indent="-342900">
              <a:buFont typeface="Arial" panose="020B0604020202020204" pitchFamily="34" charset="0"/>
              <a:buChar char="•"/>
            </a:pPr>
            <a:r>
              <a:rPr lang="cs-CZ" sz="1600" dirty="0"/>
              <a:t>Pupečníkové tepny – odkysličená krev</a:t>
            </a:r>
          </a:p>
          <a:p>
            <a:pPr marL="342900" indent="-342900">
              <a:buFont typeface="Arial" panose="020B0604020202020204" pitchFamily="34" charset="0"/>
              <a:buChar char="•"/>
            </a:pPr>
            <a:r>
              <a:rPr lang="cs-CZ" sz="1600" dirty="0"/>
              <a:t>pupečníková žíla – okysličená krev</a:t>
            </a:r>
          </a:p>
          <a:p>
            <a:pPr marL="342900" indent="-342900">
              <a:buFont typeface="Arial" panose="020B0604020202020204" pitchFamily="34" charset="0"/>
              <a:buChar char="•"/>
            </a:pPr>
            <a:r>
              <a:rPr lang="cs-CZ" sz="1600" dirty="0"/>
              <a:t>Fetální hemoglobin – vyšší afinita k O2 – vyvázání O2 z mateřské krve</a:t>
            </a:r>
          </a:p>
          <a:p>
            <a:r>
              <a:rPr lang="cs-CZ" sz="2000" b="1" dirty="0"/>
              <a:t>Po porodu</a:t>
            </a:r>
          </a:p>
          <a:p>
            <a:pPr marL="342900" indent="-342900">
              <a:buFont typeface="Arial" panose="020B0604020202020204" pitchFamily="34" charset="0"/>
              <a:buChar char="•"/>
            </a:pPr>
            <a:r>
              <a:rPr lang="cs-CZ" sz="2000" dirty="0"/>
              <a:t>Změna tlaků v plicním řečišti </a:t>
            </a:r>
            <a:br>
              <a:rPr lang="cs-CZ" sz="2000" dirty="0"/>
            </a:br>
            <a:r>
              <a:rPr lang="cs-CZ" sz="2000" dirty="0"/>
              <a:t>– uzávěr </a:t>
            </a:r>
            <a:r>
              <a:rPr lang="cs-CZ" sz="2000" dirty="0" err="1"/>
              <a:t>foramen</a:t>
            </a:r>
            <a:r>
              <a:rPr lang="cs-CZ" sz="2000" dirty="0"/>
              <a:t> </a:t>
            </a:r>
            <a:r>
              <a:rPr lang="cs-CZ" sz="2000" dirty="0" err="1"/>
              <a:t>ovale</a:t>
            </a:r>
            <a:endParaRPr lang="cs-CZ" sz="2000" dirty="0"/>
          </a:p>
          <a:p>
            <a:pPr marL="342900" indent="-342900">
              <a:buFont typeface="Arial" panose="020B0604020202020204" pitchFamily="34" charset="0"/>
              <a:buChar char="•"/>
            </a:pPr>
            <a:r>
              <a:rPr lang="cs-CZ" sz="2000" dirty="0"/>
              <a:t>Bradykinin</a:t>
            </a:r>
            <a:br>
              <a:rPr lang="cs-CZ" sz="2000" dirty="0"/>
            </a:br>
            <a:r>
              <a:rPr lang="cs-CZ" sz="2000" dirty="0"/>
              <a:t> – uzávěr duktus </a:t>
            </a:r>
            <a:r>
              <a:rPr lang="cs-CZ" sz="2000" dirty="0" err="1"/>
              <a:t>arteriosus</a:t>
            </a:r>
            <a:r>
              <a:rPr lang="cs-CZ" sz="2000" dirty="0"/>
              <a:t> a </a:t>
            </a:r>
            <a:r>
              <a:rPr lang="cs-CZ" sz="2000" dirty="0" err="1"/>
              <a:t>venosus</a:t>
            </a:r>
            <a:endParaRPr lang="cs-CZ" sz="2000" dirty="0"/>
          </a:p>
        </p:txBody>
      </p:sp>
      <p:sp>
        <p:nvSpPr>
          <p:cNvPr id="3" name="TextovéPole 2">
            <a:extLst>
              <a:ext uri="{FF2B5EF4-FFF2-40B4-BE49-F238E27FC236}">
                <a16:creationId xmlns:a16="http://schemas.microsoft.com/office/drawing/2014/main" id="{EBE0F2AE-47A7-4684-AE3E-D9C4EC80BF71}"/>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453046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descr="Obsah obrázku kočka, kočka domácí&#10;&#10;Popis byl vytvořen automaticky">
            <a:extLst>
              <a:ext uri="{FF2B5EF4-FFF2-40B4-BE49-F238E27FC236}">
                <a16:creationId xmlns:a16="http://schemas.microsoft.com/office/drawing/2014/main" id="{6D6B386D-5CFF-4077-8D51-BE1257D4E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459" y="0"/>
            <a:ext cx="6041081" cy="6858000"/>
          </a:xfrm>
          <a:prstGeom prst="rect">
            <a:avLst/>
          </a:prstGeom>
        </p:spPr>
      </p:pic>
      <p:sp>
        <p:nvSpPr>
          <p:cNvPr id="2" name="TextovéPole 1">
            <a:extLst>
              <a:ext uri="{FF2B5EF4-FFF2-40B4-BE49-F238E27FC236}">
                <a16:creationId xmlns:a16="http://schemas.microsoft.com/office/drawing/2014/main" id="{801A7234-941A-45B0-925E-0435504F4C6D}"/>
              </a:ext>
            </a:extLst>
          </p:cNvPr>
          <p:cNvSpPr txBox="1"/>
          <p:nvPr/>
        </p:nvSpPr>
        <p:spPr>
          <a:xfrm>
            <a:off x="2195736" y="476672"/>
            <a:ext cx="4248472" cy="523220"/>
          </a:xfrm>
          <a:prstGeom prst="rect">
            <a:avLst/>
          </a:prstGeom>
          <a:noFill/>
        </p:spPr>
        <p:txBody>
          <a:bodyPr wrap="square" rtlCol="0">
            <a:spAutoFit/>
          </a:bodyPr>
          <a:lstStyle/>
          <a:p>
            <a:r>
              <a:rPr lang="cs-CZ" sz="2800" dirty="0">
                <a:solidFill>
                  <a:schemeClr val="bg1"/>
                </a:solidFill>
              </a:rPr>
              <a:t>Jo, je toho hodně</a:t>
            </a:r>
          </a:p>
        </p:txBody>
      </p:sp>
    </p:spTree>
    <p:extLst>
      <p:ext uri="{BB962C8B-B14F-4D97-AF65-F5344CB8AC3E}">
        <p14:creationId xmlns:p14="http://schemas.microsoft.com/office/powerpoint/2010/main" val="1492882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5866" t="27087" r="17564" b="15692"/>
          <a:stretch/>
        </p:blipFill>
        <p:spPr>
          <a:xfrm>
            <a:off x="2945748" y="2522675"/>
            <a:ext cx="2084092" cy="2115638"/>
          </a:xfrm>
          <a:prstGeom prst="rect">
            <a:avLst/>
          </a:prstGeom>
        </p:spPr>
      </p:pic>
      <p:sp>
        <p:nvSpPr>
          <p:cNvPr id="6" name="Obdélník 5"/>
          <p:cNvSpPr/>
          <p:nvPr/>
        </p:nvSpPr>
        <p:spPr>
          <a:xfrm>
            <a:off x="-114685" y="-13142"/>
            <a:ext cx="8719134" cy="584775"/>
          </a:xfrm>
          <a:prstGeom prst="rect">
            <a:avLst/>
          </a:prstGeom>
        </p:spPr>
        <p:txBody>
          <a:bodyPr wrap="square">
            <a:spAutoFit/>
          </a:bodyPr>
          <a:lstStyle/>
          <a:p>
            <a:pPr algn="ctr"/>
            <a:r>
              <a:rPr lang="cs-CZ" sz="3200" b="1" dirty="0"/>
              <a:t>Metody měření arteriálního krevního tlaku</a:t>
            </a:r>
          </a:p>
        </p:txBody>
      </p:sp>
      <p:sp>
        <p:nvSpPr>
          <p:cNvPr id="7" name="TextovéPole 6"/>
          <p:cNvSpPr txBox="1"/>
          <p:nvPr/>
        </p:nvSpPr>
        <p:spPr>
          <a:xfrm>
            <a:off x="446498" y="5082782"/>
            <a:ext cx="3968640" cy="707886"/>
          </a:xfrm>
          <a:prstGeom prst="rect">
            <a:avLst/>
          </a:prstGeom>
          <a:noFill/>
        </p:spPr>
        <p:txBody>
          <a:bodyPr wrap="square" rtlCol="0">
            <a:spAutoFit/>
          </a:bodyPr>
          <a:lstStyle/>
          <a:p>
            <a:r>
              <a:rPr lang="cs-CZ" sz="2000" dirty="0"/>
              <a:t>Neinvazivní: </a:t>
            </a:r>
            <a:r>
              <a:rPr lang="cs-CZ" sz="2000" dirty="0" err="1"/>
              <a:t>fotopletysmografická</a:t>
            </a:r>
            <a:r>
              <a:rPr lang="cs-CZ" sz="2000" dirty="0"/>
              <a:t> </a:t>
            </a:r>
            <a:br>
              <a:rPr lang="cs-CZ" sz="2000" dirty="0"/>
            </a:br>
            <a:r>
              <a:rPr lang="cs-CZ" sz="2000" dirty="0"/>
              <a:t>(</a:t>
            </a:r>
            <a:r>
              <a:rPr lang="cs-CZ" sz="2000" dirty="0" err="1"/>
              <a:t>volume-clamp</a:t>
            </a:r>
            <a:r>
              <a:rPr lang="cs-CZ" sz="2000" dirty="0"/>
              <a:t> metoda, Peňázova)</a:t>
            </a:r>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644" y="1170116"/>
            <a:ext cx="1974131" cy="1776718"/>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498" y="4805984"/>
            <a:ext cx="2286000" cy="1933575"/>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1743" y="864571"/>
            <a:ext cx="3295774" cy="3225558"/>
          </a:xfrm>
          <a:prstGeom prst="rect">
            <a:avLst/>
          </a:prstGeom>
        </p:spPr>
      </p:pic>
      <p:pic>
        <p:nvPicPr>
          <p:cNvPr id="12" name="Obráze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7210" y="3266337"/>
            <a:ext cx="1534285" cy="1267755"/>
          </a:xfrm>
          <a:prstGeom prst="rect">
            <a:avLst/>
          </a:prstGeom>
        </p:spPr>
      </p:pic>
      <p:cxnSp>
        <p:nvCxnSpPr>
          <p:cNvPr id="13" name="Přímá spojnice 12"/>
          <p:cNvCxnSpPr>
            <a:cxnSpLocks/>
          </p:cNvCxnSpPr>
          <p:nvPr/>
        </p:nvCxnSpPr>
        <p:spPr>
          <a:xfrm>
            <a:off x="238887" y="4583250"/>
            <a:ext cx="8801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06402" y="1619329"/>
            <a:ext cx="2480356" cy="769441"/>
          </a:xfrm>
          <a:prstGeom prst="rect">
            <a:avLst/>
          </a:prstGeom>
          <a:noFill/>
        </p:spPr>
        <p:txBody>
          <a:bodyPr wrap="square" rtlCol="0">
            <a:spAutoFit/>
          </a:bodyPr>
          <a:lstStyle/>
          <a:p>
            <a:r>
              <a:rPr lang="cs-CZ" sz="2400" dirty="0"/>
              <a:t>Palpační</a:t>
            </a:r>
          </a:p>
          <a:p>
            <a:r>
              <a:rPr lang="cs-CZ" sz="2000" dirty="0"/>
              <a:t>(tonometr)</a:t>
            </a:r>
          </a:p>
        </p:txBody>
      </p:sp>
      <p:sp>
        <p:nvSpPr>
          <p:cNvPr id="15" name="Obdélník 14"/>
          <p:cNvSpPr/>
          <p:nvPr/>
        </p:nvSpPr>
        <p:spPr>
          <a:xfrm>
            <a:off x="5220072" y="1017927"/>
            <a:ext cx="1902252" cy="1200329"/>
          </a:xfrm>
          <a:prstGeom prst="rect">
            <a:avLst/>
          </a:prstGeom>
        </p:spPr>
        <p:txBody>
          <a:bodyPr wrap="none">
            <a:spAutoFit/>
          </a:bodyPr>
          <a:lstStyle/>
          <a:p>
            <a:r>
              <a:rPr lang="cs-CZ" sz="2400" dirty="0"/>
              <a:t>Auskultační</a:t>
            </a:r>
          </a:p>
          <a:p>
            <a:r>
              <a:rPr lang="cs-CZ" sz="2400" dirty="0"/>
              <a:t>(tonometr a </a:t>
            </a:r>
          </a:p>
          <a:p>
            <a:r>
              <a:rPr lang="cs-CZ" sz="2400" dirty="0"/>
              <a:t>fonendoskop)</a:t>
            </a:r>
            <a:endParaRPr lang="cs-CZ" sz="2000" dirty="0"/>
          </a:p>
        </p:txBody>
      </p:sp>
      <p:sp>
        <p:nvSpPr>
          <p:cNvPr id="16" name="Obdélník 15"/>
          <p:cNvSpPr/>
          <p:nvPr/>
        </p:nvSpPr>
        <p:spPr>
          <a:xfrm>
            <a:off x="715009" y="3654009"/>
            <a:ext cx="2143070" cy="830997"/>
          </a:xfrm>
          <a:prstGeom prst="rect">
            <a:avLst/>
          </a:prstGeom>
        </p:spPr>
        <p:txBody>
          <a:bodyPr wrap="square">
            <a:spAutoFit/>
          </a:bodyPr>
          <a:lstStyle/>
          <a:p>
            <a:r>
              <a:rPr lang="cs-CZ" sz="2400" dirty="0"/>
              <a:t>Oscilometrická, automatická</a:t>
            </a:r>
          </a:p>
        </p:txBody>
      </p:sp>
      <p:sp>
        <p:nvSpPr>
          <p:cNvPr id="17" name="TextovéPole 16"/>
          <p:cNvSpPr txBox="1"/>
          <p:nvPr/>
        </p:nvSpPr>
        <p:spPr>
          <a:xfrm>
            <a:off x="136712" y="887247"/>
            <a:ext cx="4507296" cy="461665"/>
          </a:xfrm>
          <a:prstGeom prst="rect">
            <a:avLst/>
          </a:prstGeom>
          <a:noFill/>
        </p:spPr>
        <p:txBody>
          <a:bodyPr wrap="square" rtlCol="0">
            <a:spAutoFit/>
          </a:bodyPr>
          <a:lstStyle/>
          <a:p>
            <a:r>
              <a:rPr lang="cs-CZ" sz="2400" b="1" dirty="0"/>
              <a:t>nekontinuální: měří jen SBP/DBP</a:t>
            </a:r>
            <a:endParaRPr lang="cs-CZ" sz="2000" dirty="0"/>
          </a:p>
        </p:txBody>
      </p:sp>
      <p:sp>
        <p:nvSpPr>
          <p:cNvPr id="18" name="TextovéPole 17"/>
          <p:cNvSpPr txBox="1"/>
          <p:nvPr/>
        </p:nvSpPr>
        <p:spPr>
          <a:xfrm>
            <a:off x="179512" y="4641139"/>
            <a:ext cx="4456519" cy="461665"/>
          </a:xfrm>
          <a:prstGeom prst="rect">
            <a:avLst/>
          </a:prstGeom>
          <a:noFill/>
        </p:spPr>
        <p:txBody>
          <a:bodyPr wrap="square" rtlCol="0">
            <a:spAutoFit/>
          </a:bodyPr>
          <a:lstStyle/>
          <a:p>
            <a:r>
              <a:rPr lang="cs-CZ" sz="2400" b="1" dirty="0"/>
              <a:t>Kontinuální: měří celou křivku TK</a:t>
            </a:r>
            <a:endParaRPr lang="cs-CZ" sz="2000" dirty="0"/>
          </a:p>
        </p:txBody>
      </p:sp>
      <p:sp>
        <p:nvSpPr>
          <p:cNvPr id="19" name="TextovéPole 18">
            <a:extLst>
              <a:ext uri="{FF2B5EF4-FFF2-40B4-BE49-F238E27FC236}">
                <a16:creationId xmlns:a16="http://schemas.microsoft.com/office/drawing/2014/main" id="{671F207B-E134-432A-8148-5C7C9222DC89}"/>
              </a:ext>
            </a:extLst>
          </p:cNvPr>
          <p:cNvSpPr txBox="1"/>
          <p:nvPr/>
        </p:nvSpPr>
        <p:spPr>
          <a:xfrm>
            <a:off x="4903017" y="2729502"/>
            <a:ext cx="2143070" cy="646331"/>
          </a:xfrm>
          <a:prstGeom prst="rect">
            <a:avLst/>
          </a:prstGeom>
          <a:noFill/>
        </p:spPr>
        <p:txBody>
          <a:bodyPr wrap="square">
            <a:spAutoFit/>
          </a:bodyPr>
          <a:lstStyle/>
          <a:p>
            <a:r>
              <a:rPr lang="cs-CZ" sz="1800" dirty="0"/>
              <a:t>24-hodinové měření krevního tlaku</a:t>
            </a:r>
          </a:p>
        </p:txBody>
      </p:sp>
      <p:sp>
        <p:nvSpPr>
          <p:cNvPr id="20" name="TextovéPole 19">
            <a:extLst>
              <a:ext uri="{FF2B5EF4-FFF2-40B4-BE49-F238E27FC236}">
                <a16:creationId xmlns:a16="http://schemas.microsoft.com/office/drawing/2014/main" id="{36BDE2F0-4288-4940-995E-7AAD47BFD6DF}"/>
              </a:ext>
            </a:extLst>
          </p:cNvPr>
          <p:cNvSpPr txBox="1"/>
          <p:nvPr/>
        </p:nvSpPr>
        <p:spPr>
          <a:xfrm>
            <a:off x="7702579" y="6199359"/>
            <a:ext cx="1338133" cy="400110"/>
          </a:xfrm>
          <a:prstGeom prst="rect">
            <a:avLst/>
          </a:prstGeom>
          <a:noFill/>
        </p:spPr>
        <p:txBody>
          <a:bodyPr wrap="square" rtlCol="0">
            <a:spAutoFit/>
          </a:bodyPr>
          <a:lstStyle/>
          <a:p>
            <a:r>
              <a:rPr lang="cs-CZ" sz="2000" dirty="0"/>
              <a:t>Invazivní:</a:t>
            </a:r>
          </a:p>
        </p:txBody>
      </p:sp>
      <p:pic>
        <p:nvPicPr>
          <p:cNvPr id="2050" name="Picture 2" descr="Setting Up A Peripheral Catheter To Monitor Invasive Blood Pressure. Stock  Photo, Picture And Royalty Free Image. Image 77069195.">
            <a:extLst>
              <a:ext uri="{FF2B5EF4-FFF2-40B4-BE49-F238E27FC236}">
                <a16:creationId xmlns:a16="http://schemas.microsoft.com/office/drawing/2014/main" id="{E7CF4D72-3DED-4055-828C-D84E28AB23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4925" y="4776566"/>
            <a:ext cx="2074703" cy="1374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2A90CAF1-332C-4602-AD7A-836B0813315E}"/>
              </a:ext>
            </a:extLst>
          </p:cNvPr>
          <p:cNvSpPr txBox="1"/>
          <p:nvPr/>
        </p:nvSpPr>
        <p:spPr>
          <a:xfrm>
            <a:off x="136712" y="571633"/>
            <a:ext cx="8719134" cy="369332"/>
          </a:xfrm>
          <a:prstGeom prst="rect">
            <a:avLst/>
          </a:prstGeom>
          <a:noFill/>
        </p:spPr>
        <p:txBody>
          <a:bodyPr wrap="square" rtlCol="0">
            <a:spAutoFit/>
          </a:bodyPr>
          <a:lstStyle/>
          <a:p>
            <a:r>
              <a:rPr lang="cs-CZ" dirty="0"/>
              <a:t>Musíte znát principy měření TK, abyste znali silné a slabé stránky jednotlivých metod!   </a:t>
            </a:r>
          </a:p>
        </p:txBody>
      </p:sp>
    </p:spTree>
    <p:extLst>
      <p:ext uri="{BB962C8B-B14F-4D97-AF65-F5344CB8AC3E}">
        <p14:creationId xmlns:p14="http://schemas.microsoft.com/office/powerpoint/2010/main" val="1341135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116632"/>
            <a:ext cx="7438508" cy="584775"/>
          </a:xfrm>
          <a:prstGeom prst="rect">
            <a:avLst/>
          </a:prstGeom>
          <a:noFill/>
        </p:spPr>
        <p:txBody>
          <a:bodyPr wrap="square" rtlCol="0">
            <a:spAutoFit/>
          </a:bodyPr>
          <a:lstStyle/>
          <a:p>
            <a:r>
              <a:rPr lang="cs-CZ" sz="3200" b="1" dirty="0"/>
              <a:t>Typy cév velkého oběhu podle vlastností</a:t>
            </a:r>
          </a:p>
        </p:txBody>
      </p:sp>
      <p:sp>
        <p:nvSpPr>
          <p:cNvPr id="13" name="TextovéPole 12"/>
          <p:cNvSpPr txBox="1"/>
          <p:nvPr/>
        </p:nvSpPr>
        <p:spPr>
          <a:xfrm>
            <a:off x="107504" y="692696"/>
            <a:ext cx="8928992" cy="5940088"/>
          </a:xfrm>
          <a:prstGeom prst="rect">
            <a:avLst/>
          </a:prstGeom>
          <a:noFill/>
        </p:spPr>
        <p:txBody>
          <a:bodyPr wrap="square" rtlCol="0">
            <a:spAutoFit/>
          </a:bodyPr>
          <a:lstStyle/>
          <a:p>
            <a:pPr marL="285750" indent="-285750">
              <a:buFont typeface="Arial" panose="020B0604020202020204" pitchFamily="34" charset="0"/>
              <a:buChar char="•"/>
            </a:pPr>
            <a:r>
              <a:rPr lang="cs-CZ" sz="2400" dirty="0"/>
              <a:t>Pružníkové</a:t>
            </a:r>
          </a:p>
          <a:p>
            <a:pPr marL="742950" lvl="1" indent="-285750">
              <a:buFont typeface="Arial" panose="020B0604020202020204" pitchFamily="34" charset="0"/>
              <a:buChar char="•"/>
            </a:pPr>
            <a:r>
              <a:rPr lang="cs-CZ" sz="2000" dirty="0"/>
              <a:t>vysoké procento </a:t>
            </a:r>
            <a:r>
              <a:rPr lang="cs-CZ" sz="2000" dirty="0" err="1"/>
              <a:t>elastanu</a:t>
            </a:r>
            <a:r>
              <a:rPr lang="cs-CZ" sz="2000" dirty="0"/>
              <a:t> ve stěně</a:t>
            </a:r>
          </a:p>
          <a:p>
            <a:pPr marL="742950" lvl="1" indent="-285750">
              <a:buFont typeface="Arial" panose="020B0604020202020204" pitchFamily="34" charset="0"/>
              <a:buChar char="•"/>
            </a:pPr>
            <a:r>
              <a:rPr lang="cs-CZ" sz="2000" dirty="0"/>
              <a:t>tlumí pulzace v krevním tlaku a mění pulzační tok krve na kontinuálnější</a:t>
            </a:r>
          </a:p>
          <a:p>
            <a:pPr marL="742950" lvl="1" indent="-285750">
              <a:buFont typeface="Arial" panose="020B0604020202020204" pitchFamily="34" charset="0"/>
              <a:buChar char="•"/>
            </a:pPr>
            <a:r>
              <a:rPr lang="cs-CZ" sz="2000" dirty="0"/>
              <a:t>aorta a velké tepny</a:t>
            </a:r>
          </a:p>
          <a:p>
            <a:pPr lvl="1"/>
            <a:r>
              <a:rPr lang="cs-CZ" sz="1400" dirty="0"/>
              <a:t> </a:t>
            </a:r>
            <a:endParaRPr lang="cs-CZ" dirty="0"/>
          </a:p>
          <a:p>
            <a:pPr marL="285750" indent="-285750">
              <a:buFont typeface="Arial" panose="020B0604020202020204" pitchFamily="34" charset="0"/>
              <a:buChar char="•"/>
            </a:pPr>
            <a:r>
              <a:rPr lang="cs-CZ" sz="2400" dirty="0"/>
              <a:t>Odporové </a:t>
            </a:r>
          </a:p>
          <a:p>
            <a:pPr marL="742950" lvl="1" indent="-285750">
              <a:buFont typeface="Arial" panose="020B0604020202020204" pitchFamily="34" charset="0"/>
              <a:buChar char="•"/>
            </a:pPr>
            <a:r>
              <a:rPr lang="cs-CZ" sz="2000" dirty="0"/>
              <a:t>velký podíl hladké svaloviny v cévní stěně</a:t>
            </a:r>
          </a:p>
          <a:p>
            <a:pPr marL="742950" lvl="1" indent="-285750">
              <a:buFont typeface="Arial" panose="020B0604020202020204" pitchFamily="34" charset="0"/>
              <a:buChar char="•"/>
            </a:pPr>
            <a:r>
              <a:rPr lang="cs-CZ" sz="2000" dirty="0"/>
              <a:t>schopné významně měnit svůj průřez a tedy i cévní odpor</a:t>
            </a:r>
          </a:p>
          <a:p>
            <a:pPr marL="742950" lvl="1" indent="-285750">
              <a:buFont typeface="Arial" panose="020B0604020202020204" pitchFamily="34" charset="0"/>
              <a:buChar char="•"/>
            </a:pPr>
            <a:r>
              <a:rPr lang="cs-CZ" sz="2000" dirty="0"/>
              <a:t>malé arterie a arterioly</a:t>
            </a:r>
          </a:p>
          <a:p>
            <a:pPr lvl="1"/>
            <a:r>
              <a:rPr lang="cs-CZ" sz="1400" dirty="0"/>
              <a:t> </a:t>
            </a:r>
            <a:endParaRPr lang="cs-CZ" sz="2000" dirty="0"/>
          </a:p>
          <a:p>
            <a:pPr marL="342900" indent="-342900">
              <a:buFont typeface="Arial" panose="020B0604020202020204" pitchFamily="34" charset="0"/>
              <a:buChar char="•"/>
            </a:pPr>
            <a:r>
              <a:rPr lang="cs-CZ" sz="2400" dirty="0"/>
              <a:t>Kapilární</a:t>
            </a:r>
          </a:p>
          <a:p>
            <a:pPr marL="800100" lvl="1" indent="-342900">
              <a:buFont typeface="Arial" panose="020B0604020202020204" pitchFamily="34" charset="0"/>
              <a:buChar char="•"/>
            </a:pPr>
            <a:r>
              <a:rPr lang="cs-CZ" sz="2000" dirty="0"/>
              <a:t>tenká stěna (pouze endotel) a malý poloměr (často menší než velikost krvinky),velký součtový průřez – maximalizace difuze</a:t>
            </a:r>
          </a:p>
          <a:p>
            <a:pPr marL="742950" lvl="1" indent="-285750">
              <a:buFont typeface="Arial" panose="020B0604020202020204" pitchFamily="34" charset="0"/>
              <a:buChar char="•"/>
            </a:pPr>
            <a:r>
              <a:rPr lang="cs-CZ" sz="2000" dirty="0"/>
              <a:t>jediné místo výměny látek mezi krví a tkání</a:t>
            </a:r>
            <a:endParaRPr lang="cs-CZ" sz="2400" dirty="0"/>
          </a:p>
          <a:p>
            <a:pPr lvl="1"/>
            <a:r>
              <a:rPr lang="cs-CZ" sz="1600" dirty="0"/>
              <a:t> </a:t>
            </a:r>
            <a:endParaRPr lang="cs-CZ" sz="2400" dirty="0"/>
          </a:p>
          <a:p>
            <a:pPr marL="285750" indent="-285750">
              <a:buFont typeface="Arial" panose="020B0604020202020204" pitchFamily="34" charset="0"/>
              <a:buChar char="•"/>
            </a:pPr>
            <a:r>
              <a:rPr lang="cs-CZ" sz="2400" dirty="0"/>
              <a:t>Kapacitní</a:t>
            </a:r>
          </a:p>
          <a:p>
            <a:pPr marL="742950" lvl="1" indent="-285750">
              <a:buFont typeface="Arial" panose="020B0604020202020204" pitchFamily="34" charset="0"/>
              <a:buChar char="•"/>
            </a:pPr>
            <a:r>
              <a:rPr lang="cs-CZ" sz="2000" dirty="0"/>
              <a:t>vysoká compliance a málo hladké svaloviny ve stěně</a:t>
            </a:r>
          </a:p>
          <a:p>
            <a:pPr marL="742950" lvl="1" indent="-285750">
              <a:buFont typeface="Arial" panose="020B0604020202020204" pitchFamily="34" charset="0"/>
              <a:buChar char="•"/>
            </a:pPr>
            <a:r>
              <a:rPr lang="cs-CZ" sz="2000" dirty="0"/>
              <a:t>schopné pojmout velký objem krve (až 50 %)</a:t>
            </a:r>
          </a:p>
          <a:p>
            <a:pPr marL="742950" lvl="1" indent="-285750">
              <a:buFont typeface="Arial" panose="020B0604020202020204" pitchFamily="34" charset="0"/>
              <a:buChar char="•"/>
            </a:pPr>
            <a:r>
              <a:rPr lang="cs-CZ" sz="2000" dirty="0"/>
              <a:t>venuly a vény</a:t>
            </a:r>
          </a:p>
        </p:txBody>
      </p:sp>
      <p:sp>
        <p:nvSpPr>
          <p:cNvPr id="2" name="TextovéPole 1">
            <a:extLst>
              <a:ext uri="{FF2B5EF4-FFF2-40B4-BE49-F238E27FC236}">
                <a16:creationId xmlns:a16="http://schemas.microsoft.com/office/drawing/2014/main" id="{D1B2501D-ED20-4D3E-ACD1-0426F0365663}"/>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83633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erioperative Noninvasive Blood Pressure Monitoring | Semantic Scholar">
            <a:extLst>
              <a:ext uri="{FF2B5EF4-FFF2-40B4-BE49-F238E27FC236}">
                <a16:creationId xmlns:a16="http://schemas.microsoft.com/office/drawing/2014/main" id="{D4EE6ACC-1958-4892-AF9C-01037E47A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44" y="44624"/>
            <a:ext cx="8993656" cy="68133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Skupina 4">
            <a:extLst>
              <a:ext uri="{FF2B5EF4-FFF2-40B4-BE49-F238E27FC236}">
                <a16:creationId xmlns:a16="http://schemas.microsoft.com/office/drawing/2014/main" id="{C43AC821-6D44-42C1-8F0C-CB454BB8ADDF}"/>
              </a:ext>
            </a:extLst>
          </p:cNvPr>
          <p:cNvGrpSpPr/>
          <p:nvPr/>
        </p:nvGrpSpPr>
        <p:grpSpPr>
          <a:xfrm>
            <a:off x="1331220" y="1496510"/>
            <a:ext cx="1360017" cy="932013"/>
            <a:chOff x="1331641" y="1596887"/>
            <a:chExt cx="1360017" cy="932013"/>
          </a:xfrm>
        </p:grpSpPr>
        <p:sp>
          <p:nvSpPr>
            <p:cNvPr id="12" name="Ovál 11">
              <a:extLst>
                <a:ext uri="{FF2B5EF4-FFF2-40B4-BE49-F238E27FC236}">
                  <a16:creationId xmlns:a16="http://schemas.microsoft.com/office/drawing/2014/main" id="{6DCD5C3E-0132-4FBB-A21B-45A1AC28C189}"/>
                </a:ext>
              </a:extLst>
            </p:cNvPr>
            <p:cNvSpPr/>
            <p:nvPr/>
          </p:nvSpPr>
          <p:spPr>
            <a:xfrm>
              <a:off x="1754682" y="1596887"/>
              <a:ext cx="508561" cy="3213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13" name="Ovál 12">
              <a:extLst>
                <a:ext uri="{FF2B5EF4-FFF2-40B4-BE49-F238E27FC236}">
                  <a16:creationId xmlns:a16="http://schemas.microsoft.com/office/drawing/2014/main" id="{F5F7DB38-DC51-4B27-9F10-A1766EC34E68}"/>
                </a:ext>
              </a:extLst>
            </p:cNvPr>
            <p:cNvSpPr/>
            <p:nvPr/>
          </p:nvSpPr>
          <p:spPr>
            <a:xfrm>
              <a:off x="1753962" y="2207516"/>
              <a:ext cx="508561" cy="3213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16" name="Přímá spojnice 15">
              <a:extLst>
                <a:ext uri="{FF2B5EF4-FFF2-40B4-BE49-F238E27FC236}">
                  <a16:creationId xmlns:a16="http://schemas.microsoft.com/office/drawing/2014/main" id="{BF824C04-14AE-4B89-9768-D1C14719EF72}"/>
                </a:ext>
              </a:extLst>
            </p:cNvPr>
            <p:cNvCxnSpPr/>
            <p:nvPr/>
          </p:nvCxnSpPr>
          <p:spPr>
            <a:xfrm>
              <a:off x="1331641" y="1767070"/>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9E5F6A07-B99C-4C4E-97E2-782EEC813D7E}"/>
                </a:ext>
              </a:extLst>
            </p:cNvPr>
            <p:cNvCxnSpPr/>
            <p:nvPr/>
          </p:nvCxnSpPr>
          <p:spPr>
            <a:xfrm>
              <a:off x="2268617" y="1780475"/>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EEBB8A0E-A1AB-4FB3-B42F-83728F566081}"/>
                </a:ext>
              </a:extLst>
            </p:cNvPr>
            <p:cNvCxnSpPr/>
            <p:nvPr/>
          </p:nvCxnSpPr>
          <p:spPr>
            <a:xfrm>
              <a:off x="1349706" y="2341235"/>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F2FE3CFF-96DA-458C-BD83-2BF42B1B4B89}"/>
                </a:ext>
              </a:extLst>
            </p:cNvPr>
            <p:cNvCxnSpPr/>
            <p:nvPr/>
          </p:nvCxnSpPr>
          <p:spPr>
            <a:xfrm>
              <a:off x="2252957" y="2355052"/>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Volný tvar 88">
              <a:extLst>
                <a:ext uri="{FF2B5EF4-FFF2-40B4-BE49-F238E27FC236}">
                  <a16:creationId xmlns:a16="http://schemas.microsoft.com/office/drawing/2014/main" id="{8B8BF747-8269-483A-909D-52947AC440FC}"/>
                </a:ext>
              </a:extLst>
            </p:cNvPr>
            <p:cNvSpPr/>
            <p:nvPr/>
          </p:nvSpPr>
          <p:spPr>
            <a:xfrm>
              <a:off x="1359114" y="1960460"/>
              <a:ext cx="1314922" cy="111053"/>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558" h="60521">
                  <a:moveTo>
                    <a:pt x="0" y="4829"/>
                  </a:moveTo>
                  <a:cubicBezTo>
                    <a:pt x="108098" y="1285"/>
                    <a:pt x="219740" y="-3983"/>
                    <a:pt x="329610" y="4829"/>
                  </a:cubicBezTo>
                  <a:cubicBezTo>
                    <a:pt x="439480" y="13641"/>
                    <a:pt x="531628" y="49993"/>
                    <a:pt x="659219" y="57704"/>
                  </a:cubicBezTo>
                  <a:cubicBezTo>
                    <a:pt x="786810" y="65415"/>
                    <a:pt x="981741" y="55307"/>
                    <a:pt x="1095154" y="51093"/>
                  </a:cubicBezTo>
                  <a:cubicBezTo>
                    <a:pt x="1208567" y="46879"/>
                    <a:pt x="1274134" y="40131"/>
                    <a:pt x="1339701" y="32420"/>
                  </a:cubicBezTo>
                  <a:cubicBezTo>
                    <a:pt x="1405268" y="24709"/>
                    <a:pt x="1488558" y="4829"/>
                    <a:pt x="1488558" y="482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1" name="Volný tvar 89">
              <a:extLst>
                <a:ext uri="{FF2B5EF4-FFF2-40B4-BE49-F238E27FC236}">
                  <a16:creationId xmlns:a16="http://schemas.microsoft.com/office/drawing/2014/main" id="{29E4B0B4-8444-4C29-81F4-C9DD4731CB8B}"/>
                </a:ext>
              </a:extLst>
            </p:cNvPr>
            <p:cNvSpPr/>
            <p:nvPr/>
          </p:nvSpPr>
          <p:spPr>
            <a:xfrm>
              <a:off x="1381023" y="2064963"/>
              <a:ext cx="1296138" cy="115611"/>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0693 h 72881"/>
                <a:gd name="connsiteX1" fmla="*/ 329610 w 1488558"/>
                <a:gd name="connsiteY1" fmla="*/ 40693 h 72881"/>
                <a:gd name="connsiteX2" fmla="*/ 680484 w 1488558"/>
                <a:gd name="connsiteY2" fmla="*/ 466 h 72881"/>
                <a:gd name="connsiteX3" fmla="*/ 1052624 w 1488558"/>
                <a:gd name="connsiteY3" fmla="*/ 71440 h 72881"/>
                <a:gd name="connsiteX4" fmla="*/ 1307804 w 1488558"/>
                <a:gd name="connsiteY4" fmla="*/ 47594 h 72881"/>
                <a:gd name="connsiteX5" fmla="*/ 1488558 w 1488558"/>
                <a:gd name="connsiteY5" fmla="*/ 40693 h 72881"/>
                <a:gd name="connsiteX0" fmla="*/ 0 w 1488558"/>
                <a:gd name="connsiteY0" fmla="*/ 40402 h 72590"/>
                <a:gd name="connsiteX1" fmla="*/ 340242 w 1488558"/>
                <a:gd name="connsiteY1" fmla="*/ 50747 h 72590"/>
                <a:gd name="connsiteX2" fmla="*/ 680484 w 1488558"/>
                <a:gd name="connsiteY2" fmla="*/ 175 h 72590"/>
                <a:gd name="connsiteX3" fmla="*/ 1052624 w 1488558"/>
                <a:gd name="connsiteY3" fmla="*/ 71149 h 72590"/>
                <a:gd name="connsiteX4" fmla="*/ 1307804 w 1488558"/>
                <a:gd name="connsiteY4" fmla="*/ 47303 h 72590"/>
                <a:gd name="connsiteX5" fmla="*/ 1488558 w 1488558"/>
                <a:gd name="connsiteY5" fmla="*/ 40402 h 72590"/>
                <a:gd name="connsiteX0" fmla="*/ 0 w 1467293"/>
                <a:gd name="connsiteY0" fmla="*/ 61104 h 72602"/>
                <a:gd name="connsiteX1" fmla="*/ 318977 w 1467293"/>
                <a:gd name="connsiteY1" fmla="*/ 50759 h 72602"/>
                <a:gd name="connsiteX2" fmla="*/ 659219 w 1467293"/>
                <a:gd name="connsiteY2" fmla="*/ 187 h 72602"/>
                <a:gd name="connsiteX3" fmla="*/ 1031359 w 1467293"/>
                <a:gd name="connsiteY3" fmla="*/ 71161 h 72602"/>
                <a:gd name="connsiteX4" fmla="*/ 1286539 w 1467293"/>
                <a:gd name="connsiteY4" fmla="*/ 47315 h 72602"/>
                <a:gd name="connsiteX5" fmla="*/ 1467293 w 1467293"/>
                <a:gd name="connsiteY5" fmla="*/ 40414 h 72602"/>
                <a:gd name="connsiteX0" fmla="*/ 0 w 1467293"/>
                <a:gd name="connsiteY0" fmla="*/ 63571 h 63571"/>
                <a:gd name="connsiteX1" fmla="*/ 318977 w 1467293"/>
                <a:gd name="connsiteY1" fmla="*/ 53226 h 63571"/>
                <a:gd name="connsiteX2" fmla="*/ 659219 w 1467293"/>
                <a:gd name="connsiteY2" fmla="*/ 2654 h 63571"/>
                <a:gd name="connsiteX3" fmla="*/ 1041992 w 1467293"/>
                <a:gd name="connsiteY3" fmla="*/ 11561 h 63571"/>
                <a:gd name="connsiteX4" fmla="*/ 1286539 w 1467293"/>
                <a:gd name="connsiteY4" fmla="*/ 49782 h 63571"/>
                <a:gd name="connsiteX5" fmla="*/ 1467293 w 1467293"/>
                <a:gd name="connsiteY5" fmla="*/ 42881 h 63571"/>
                <a:gd name="connsiteX0" fmla="*/ 0 w 1467293"/>
                <a:gd name="connsiteY0" fmla="*/ 63005 h 63005"/>
                <a:gd name="connsiteX1" fmla="*/ 318977 w 1467293"/>
                <a:gd name="connsiteY1" fmla="*/ 52660 h 63005"/>
                <a:gd name="connsiteX2" fmla="*/ 659219 w 1467293"/>
                <a:gd name="connsiteY2" fmla="*/ 2088 h 63005"/>
                <a:gd name="connsiteX3" fmla="*/ 1041992 w 1467293"/>
                <a:gd name="connsiteY3" fmla="*/ 10995 h 63005"/>
                <a:gd name="connsiteX4" fmla="*/ 1275906 w 1467293"/>
                <a:gd name="connsiteY4" fmla="*/ 23354 h 63005"/>
                <a:gd name="connsiteX5" fmla="*/ 1467293 w 1467293"/>
                <a:gd name="connsiteY5" fmla="*/ 42315 h 6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93" h="63005">
                  <a:moveTo>
                    <a:pt x="0" y="63005"/>
                  </a:moveTo>
                  <a:cubicBezTo>
                    <a:pt x="108098" y="59461"/>
                    <a:pt x="209107" y="62813"/>
                    <a:pt x="318977" y="52660"/>
                  </a:cubicBezTo>
                  <a:cubicBezTo>
                    <a:pt x="428847" y="42507"/>
                    <a:pt x="538717" y="9032"/>
                    <a:pt x="659219" y="2088"/>
                  </a:cubicBezTo>
                  <a:cubicBezTo>
                    <a:pt x="779722" y="-4856"/>
                    <a:pt x="939211" y="7451"/>
                    <a:pt x="1041992" y="10995"/>
                  </a:cubicBezTo>
                  <a:cubicBezTo>
                    <a:pt x="1144773" y="14539"/>
                    <a:pt x="1205023" y="18134"/>
                    <a:pt x="1275906" y="23354"/>
                  </a:cubicBezTo>
                  <a:cubicBezTo>
                    <a:pt x="1346789" y="28574"/>
                    <a:pt x="1467293" y="42315"/>
                    <a:pt x="1467293" y="4231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36" name="Přímá spojnice se šipkou 35">
              <a:extLst>
                <a:ext uri="{FF2B5EF4-FFF2-40B4-BE49-F238E27FC236}">
                  <a16:creationId xmlns:a16="http://schemas.microsoft.com/office/drawing/2014/main" id="{FB538389-A247-40A8-AF9A-682B39F3149C}"/>
                </a:ext>
              </a:extLst>
            </p:cNvPr>
            <p:cNvCxnSpPr/>
            <p:nvPr/>
          </p:nvCxnSpPr>
          <p:spPr>
            <a:xfrm>
              <a:off x="1381023" y="2071514"/>
              <a:ext cx="421968" cy="74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Skupina 9">
            <a:extLst>
              <a:ext uri="{FF2B5EF4-FFF2-40B4-BE49-F238E27FC236}">
                <a16:creationId xmlns:a16="http://schemas.microsoft.com/office/drawing/2014/main" id="{AD7C41DE-9971-493E-AB89-8D590C4C20C4}"/>
              </a:ext>
            </a:extLst>
          </p:cNvPr>
          <p:cNvGrpSpPr/>
          <p:nvPr/>
        </p:nvGrpSpPr>
        <p:grpSpPr>
          <a:xfrm>
            <a:off x="3255359" y="1428989"/>
            <a:ext cx="1324587" cy="853480"/>
            <a:chOff x="3158494" y="1532610"/>
            <a:chExt cx="1324587" cy="853480"/>
          </a:xfrm>
        </p:grpSpPr>
        <p:sp>
          <p:nvSpPr>
            <p:cNvPr id="22" name="Ovál 21">
              <a:extLst>
                <a:ext uri="{FF2B5EF4-FFF2-40B4-BE49-F238E27FC236}">
                  <a16:creationId xmlns:a16="http://schemas.microsoft.com/office/drawing/2014/main" id="{6294BCD4-EBB5-40CD-A084-43DA8C43333D}"/>
                </a:ext>
              </a:extLst>
            </p:cNvPr>
            <p:cNvSpPr/>
            <p:nvPr/>
          </p:nvSpPr>
          <p:spPr>
            <a:xfrm>
              <a:off x="3567187" y="1532610"/>
              <a:ext cx="508561" cy="2025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3" name="Ovál 22">
              <a:extLst>
                <a:ext uri="{FF2B5EF4-FFF2-40B4-BE49-F238E27FC236}">
                  <a16:creationId xmlns:a16="http://schemas.microsoft.com/office/drawing/2014/main" id="{06F2037B-902A-411E-988E-FAAE7BFD89AC}"/>
                </a:ext>
              </a:extLst>
            </p:cNvPr>
            <p:cNvSpPr/>
            <p:nvPr/>
          </p:nvSpPr>
          <p:spPr>
            <a:xfrm>
              <a:off x="3558297" y="2185776"/>
              <a:ext cx="508561" cy="2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24" name="Přímá spojnice 23">
              <a:extLst>
                <a:ext uri="{FF2B5EF4-FFF2-40B4-BE49-F238E27FC236}">
                  <a16:creationId xmlns:a16="http://schemas.microsoft.com/office/drawing/2014/main" id="{1D13DF6C-CE28-4EC3-A4EC-79B38D99536E}"/>
                </a:ext>
              </a:extLst>
            </p:cNvPr>
            <p:cNvCxnSpPr/>
            <p:nvPr/>
          </p:nvCxnSpPr>
          <p:spPr>
            <a:xfrm>
              <a:off x="3158494" y="1663274"/>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9D094E41-F7CD-4547-8084-E5E9265AD501}"/>
                </a:ext>
              </a:extLst>
            </p:cNvPr>
            <p:cNvCxnSpPr/>
            <p:nvPr/>
          </p:nvCxnSpPr>
          <p:spPr>
            <a:xfrm>
              <a:off x="4048506" y="1676678"/>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469FDB29-D223-419F-B95B-670EA20851E2}"/>
                </a:ext>
              </a:extLst>
            </p:cNvPr>
            <p:cNvCxnSpPr/>
            <p:nvPr/>
          </p:nvCxnSpPr>
          <p:spPr>
            <a:xfrm>
              <a:off x="3176560" y="2237439"/>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9439E9A3-4AD1-4330-9069-387837233018}"/>
                </a:ext>
              </a:extLst>
            </p:cNvPr>
            <p:cNvCxnSpPr/>
            <p:nvPr/>
          </p:nvCxnSpPr>
          <p:spPr>
            <a:xfrm>
              <a:off x="4042239" y="2251256"/>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Volný tvar 96">
              <a:extLst>
                <a:ext uri="{FF2B5EF4-FFF2-40B4-BE49-F238E27FC236}">
                  <a16:creationId xmlns:a16="http://schemas.microsoft.com/office/drawing/2014/main" id="{B42E3419-A5E4-4256-A548-472BFC8D6D85}"/>
                </a:ext>
              </a:extLst>
            </p:cNvPr>
            <p:cNvSpPr/>
            <p:nvPr/>
          </p:nvSpPr>
          <p:spPr>
            <a:xfrm>
              <a:off x="3168159" y="1841010"/>
              <a:ext cx="1314922" cy="91841"/>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 name="connsiteX0" fmla="*/ 0 w 1488558"/>
                <a:gd name="connsiteY0" fmla="*/ 4093 h 52363"/>
                <a:gd name="connsiteX1" fmla="*/ 329610 w 1488558"/>
                <a:gd name="connsiteY1" fmla="*/ 4093 h 52363"/>
                <a:gd name="connsiteX2" fmla="*/ 669851 w 1488558"/>
                <a:gd name="connsiteY2" fmla="*/ 46623 h 52363"/>
                <a:gd name="connsiteX3" fmla="*/ 1095154 w 1488558"/>
                <a:gd name="connsiteY3" fmla="*/ 50357 h 52363"/>
                <a:gd name="connsiteX4" fmla="*/ 1339701 w 1488558"/>
                <a:gd name="connsiteY4" fmla="*/ 31684 h 52363"/>
                <a:gd name="connsiteX5" fmla="*/ 1488558 w 1488558"/>
                <a:gd name="connsiteY5" fmla="*/ 4093 h 52363"/>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3896"/>
                <a:gd name="connsiteX1" fmla="*/ 329610 w 1488558"/>
                <a:gd name="connsiteY1" fmla="*/ 4093 h 53896"/>
                <a:gd name="connsiteX2" fmla="*/ 669851 w 1488558"/>
                <a:gd name="connsiteY2" fmla="*/ 46623 h 53896"/>
                <a:gd name="connsiteX3" fmla="*/ 1095154 w 1488558"/>
                <a:gd name="connsiteY3" fmla="*/ 50357 h 53896"/>
                <a:gd name="connsiteX4" fmla="*/ 1339701 w 1488558"/>
                <a:gd name="connsiteY4" fmla="*/ 31684 h 53896"/>
                <a:gd name="connsiteX5" fmla="*/ 1488558 w 1488558"/>
                <a:gd name="connsiteY5" fmla="*/ 4093 h 53896"/>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23358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1680"/>
                <a:gd name="connsiteX1" fmla="*/ 329610 w 1488558"/>
                <a:gd name="connsiteY1" fmla="*/ 4093 h 51680"/>
                <a:gd name="connsiteX2" fmla="*/ 669851 w 1488558"/>
                <a:gd name="connsiteY2" fmla="*/ 46623 h 51680"/>
                <a:gd name="connsiteX3" fmla="*/ 911482 w 1488558"/>
                <a:gd name="connsiteY3" fmla="*/ 49761 h 51680"/>
                <a:gd name="connsiteX4" fmla="*/ 1095154 w 1488558"/>
                <a:gd name="connsiteY4" fmla="*/ 50357 h 51680"/>
                <a:gd name="connsiteX5" fmla="*/ 1339701 w 1488558"/>
                <a:gd name="connsiteY5" fmla="*/ 31684 h 51680"/>
                <a:gd name="connsiteX6" fmla="*/ 1488558 w 1488558"/>
                <a:gd name="connsiteY6" fmla="*/ 4093 h 51680"/>
                <a:gd name="connsiteX0" fmla="*/ 0 w 1488558"/>
                <a:gd name="connsiteY0" fmla="*/ 4093 h 50544"/>
                <a:gd name="connsiteX1" fmla="*/ 329610 w 1488558"/>
                <a:gd name="connsiteY1" fmla="*/ 4093 h 50544"/>
                <a:gd name="connsiteX2" fmla="*/ 669851 w 1488558"/>
                <a:gd name="connsiteY2" fmla="*/ 46623 h 50544"/>
                <a:gd name="connsiteX3" fmla="*/ 911482 w 1488558"/>
                <a:gd name="connsiteY3" fmla="*/ 49761 h 50544"/>
                <a:gd name="connsiteX4" fmla="*/ 1095154 w 1488558"/>
                <a:gd name="connsiteY4" fmla="*/ 50357 h 50544"/>
                <a:gd name="connsiteX5" fmla="*/ 1339701 w 1488558"/>
                <a:gd name="connsiteY5" fmla="*/ 31684 h 50544"/>
                <a:gd name="connsiteX6" fmla="*/ 1488558 w 1488558"/>
                <a:gd name="connsiteY6" fmla="*/ 4093 h 50544"/>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39701 w 1488558"/>
                <a:gd name="connsiteY5" fmla="*/ 31684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51577 w 1488558"/>
                <a:gd name="connsiteY5" fmla="*/ 5688 h 49761"/>
                <a:gd name="connsiteX6" fmla="*/ 1488558 w 1488558"/>
                <a:gd name="connsiteY6" fmla="*/ 4093 h 49761"/>
                <a:gd name="connsiteX0" fmla="*/ 0 w 1488558"/>
                <a:gd name="connsiteY0" fmla="*/ 7400 h 53068"/>
                <a:gd name="connsiteX1" fmla="*/ 329610 w 1488558"/>
                <a:gd name="connsiteY1" fmla="*/ 7400 h 53068"/>
                <a:gd name="connsiteX2" fmla="*/ 669851 w 1488558"/>
                <a:gd name="connsiteY2" fmla="*/ 49930 h 53068"/>
                <a:gd name="connsiteX3" fmla="*/ 911482 w 1488558"/>
                <a:gd name="connsiteY3" fmla="*/ 53068 h 53068"/>
                <a:gd name="connsiteX4" fmla="*/ 1178281 w 1488558"/>
                <a:gd name="connsiteY4" fmla="*/ 19003 h 53068"/>
                <a:gd name="connsiteX5" fmla="*/ 1351577 w 1488558"/>
                <a:gd name="connsiteY5" fmla="*/ 8995 h 53068"/>
                <a:gd name="connsiteX6" fmla="*/ 1488558 w 1488558"/>
                <a:gd name="connsiteY6" fmla="*/ 7400 h 53068"/>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288593 w 1488558"/>
                <a:gd name="connsiteY5" fmla="*/ 15167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410099 w 1488558"/>
                <a:gd name="connsiteY6" fmla="*/ 5688 h 49761"/>
                <a:gd name="connsiteX7" fmla="*/ 1488558 w 1488558"/>
                <a:gd name="connsiteY7" fmla="*/ 4093 h 4976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136717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558" h="50051">
                  <a:moveTo>
                    <a:pt x="0" y="4093"/>
                  </a:moveTo>
                  <a:cubicBezTo>
                    <a:pt x="108098" y="549"/>
                    <a:pt x="217968" y="-2995"/>
                    <a:pt x="329610" y="4093"/>
                  </a:cubicBezTo>
                  <a:cubicBezTo>
                    <a:pt x="441252" y="11181"/>
                    <a:pt x="589766" y="43479"/>
                    <a:pt x="669851" y="46623"/>
                  </a:cubicBezTo>
                  <a:cubicBezTo>
                    <a:pt x="749936" y="49767"/>
                    <a:pt x="769851" y="22437"/>
                    <a:pt x="810123" y="22960"/>
                  </a:cubicBezTo>
                  <a:cubicBezTo>
                    <a:pt x="850395" y="23483"/>
                    <a:pt x="854668" y="53289"/>
                    <a:pt x="911482" y="49761"/>
                  </a:cubicBezTo>
                  <a:cubicBezTo>
                    <a:pt x="992818" y="44095"/>
                    <a:pt x="999989" y="17931"/>
                    <a:pt x="1046229" y="15696"/>
                  </a:cubicBezTo>
                  <a:cubicBezTo>
                    <a:pt x="1092469" y="13461"/>
                    <a:pt x="1154131" y="36528"/>
                    <a:pt x="1188923" y="36352"/>
                  </a:cubicBezTo>
                  <a:cubicBezTo>
                    <a:pt x="1209918" y="33192"/>
                    <a:pt x="1312535" y="9906"/>
                    <a:pt x="1343424" y="5688"/>
                  </a:cubicBezTo>
                  <a:cubicBezTo>
                    <a:pt x="1374313" y="1470"/>
                    <a:pt x="1488558" y="4093"/>
                    <a:pt x="1488558" y="409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5" name="Volný tvar 103">
              <a:extLst>
                <a:ext uri="{FF2B5EF4-FFF2-40B4-BE49-F238E27FC236}">
                  <a16:creationId xmlns:a16="http://schemas.microsoft.com/office/drawing/2014/main" id="{94972925-F72C-4CF7-A227-BADD9018DCA6}"/>
                </a:ext>
              </a:extLst>
            </p:cNvPr>
            <p:cNvSpPr/>
            <p:nvPr/>
          </p:nvSpPr>
          <p:spPr>
            <a:xfrm flipV="1">
              <a:off x="3168146" y="1955789"/>
              <a:ext cx="1314922" cy="91841"/>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 name="connsiteX0" fmla="*/ 0 w 1488558"/>
                <a:gd name="connsiteY0" fmla="*/ 4093 h 52363"/>
                <a:gd name="connsiteX1" fmla="*/ 329610 w 1488558"/>
                <a:gd name="connsiteY1" fmla="*/ 4093 h 52363"/>
                <a:gd name="connsiteX2" fmla="*/ 669851 w 1488558"/>
                <a:gd name="connsiteY2" fmla="*/ 46623 h 52363"/>
                <a:gd name="connsiteX3" fmla="*/ 1095154 w 1488558"/>
                <a:gd name="connsiteY3" fmla="*/ 50357 h 52363"/>
                <a:gd name="connsiteX4" fmla="*/ 1339701 w 1488558"/>
                <a:gd name="connsiteY4" fmla="*/ 31684 h 52363"/>
                <a:gd name="connsiteX5" fmla="*/ 1488558 w 1488558"/>
                <a:gd name="connsiteY5" fmla="*/ 4093 h 52363"/>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3896"/>
                <a:gd name="connsiteX1" fmla="*/ 329610 w 1488558"/>
                <a:gd name="connsiteY1" fmla="*/ 4093 h 53896"/>
                <a:gd name="connsiteX2" fmla="*/ 669851 w 1488558"/>
                <a:gd name="connsiteY2" fmla="*/ 46623 h 53896"/>
                <a:gd name="connsiteX3" fmla="*/ 1095154 w 1488558"/>
                <a:gd name="connsiteY3" fmla="*/ 50357 h 53896"/>
                <a:gd name="connsiteX4" fmla="*/ 1339701 w 1488558"/>
                <a:gd name="connsiteY4" fmla="*/ 31684 h 53896"/>
                <a:gd name="connsiteX5" fmla="*/ 1488558 w 1488558"/>
                <a:gd name="connsiteY5" fmla="*/ 4093 h 53896"/>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23358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1680"/>
                <a:gd name="connsiteX1" fmla="*/ 329610 w 1488558"/>
                <a:gd name="connsiteY1" fmla="*/ 4093 h 51680"/>
                <a:gd name="connsiteX2" fmla="*/ 669851 w 1488558"/>
                <a:gd name="connsiteY2" fmla="*/ 46623 h 51680"/>
                <a:gd name="connsiteX3" fmla="*/ 911482 w 1488558"/>
                <a:gd name="connsiteY3" fmla="*/ 49761 h 51680"/>
                <a:gd name="connsiteX4" fmla="*/ 1095154 w 1488558"/>
                <a:gd name="connsiteY4" fmla="*/ 50357 h 51680"/>
                <a:gd name="connsiteX5" fmla="*/ 1339701 w 1488558"/>
                <a:gd name="connsiteY5" fmla="*/ 31684 h 51680"/>
                <a:gd name="connsiteX6" fmla="*/ 1488558 w 1488558"/>
                <a:gd name="connsiteY6" fmla="*/ 4093 h 51680"/>
                <a:gd name="connsiteX0" fmla="*/ 0 w 1488558"/>
                <a:gd name="connsiteY0" fmla="*/ 4093 h 50544"/>
                <a:gd name="connsiteX1" fmla="*/ 329610 w 1488558"/>
                <a:gd name="connsiteY1" fmla="*/ 4093 h 50544"/>
                <a:gd name="connsiteX2" fmla="*/ 669851 w 1488558"/>
                <a:gd name="connsiteY2" fmla="*/ 46623 h 50544"/>
                <a:gd name="connsiteX3" fmla="*/ 911482 w 1488558"/>
                <a:gd name="connsiteY3" fmla="*/ 49761 h 50544"/>
                <a:gd name="connsiteX4" fmla="*/ 1095154 w 1488558"/>
                <a:gd name="connsiteY4" fmla="*/ 50357 h 50544"/>
                <a:gd name="connsiteX5" fmla="*/ 1339701 w 1488558"/>
                <a:gd name="connsiteY5" fmla="*/ 31684 h 50544"/>
                <a:gd name="connsiteX6" fmla="*/ 1488558 w 1488558"/>
                <a:gd name="connsiteY6" fmla="*/ 4093 h 50544"/>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39701 w 1488558"/>
                <a:gd name="connsiteY5" fmla="*/ 31684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51577 w 1488558"/>
                <a:gd name="connsiteY5" fmla="*/ 5688 h 49761"/>
                <a:gd name="connsiteX6" fmla="*/ 1488558 w 1488558"/>
                <a:gd name="connsiteY6" fmla="*/ 4093 h 49761"/>
                <a:gd name="connsiteX0" fmla="*/ 0 w 1488558"/>
                <a:gd name="connsiteY0" fmla="*/ 7400 h 53068"/>
                <a:gd name="connsiteX1" fmla="*/ 329610 w 1488558"/>
                <a:gd name="connsiteY1" fmla="*/ 7400 h 53068"/>
                <a:gd name="connsiteX2" fmla="*/ 669851 w 1488558"/>
                <a:gd name="connsiteY2" fmla="*/ 49930 h 53068"/>
                <a:gd name="connsiteX3" fmla="*/ 911482 w 1488558"/>
                <a:gd name="connsiteY3" fmla="*/ 53068 h 53068"/>
                <a:gd name="connsiteX4" fmla="*/ 1178281 w 1488558"/>
                <a:gd name="connsiteY4" fmla="*/ 19003 h 53068"/>
                <a:gd name="connsiteX5" fmla="*/ 1351577 w 1488558"/>
                <a:gd name="connsiteY5" fmla="*/ 8995 h 53068"/>
                <a:gd name="connsiteX6" fmla="*/ 1488558 w 1488558"/>
                <a:gd name="connsiteY6" fmla="*/ 7400 h 53068"/>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288593 w 1488558"/>
                <a:gd name="connsiteY5" fmla="*/ 15167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410099 w 1488558"/>
                <a:gd name="connsiteY6" fmla="*/ 5688 h 49761"/>
                <a:gd name="connsiteX7" fmla="*/ 1488558 w 1488558"/>
                <a:gd name="connsiteY7" fmla="*/ 4093 h 4976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136717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558" h="50051">
                  <a:moveTo>
                    <a:pt x="0" y="4093"/>
                  </a:moveTo>
                  <a:cubicBezTo>
                    <a:pt x="108098" y="549"/>
                    <a:pt x="217968" y="-2995"/>
                    <a:pt x="329610" y="4093"/>
                  </a:cubicBezTo>
                  <a:cubicBezTo>
                    <a:pt x="441252" y="11181"/>
                    <a:pt x="589766" y="43479"/>
                    <a:pt x="669851" y="46623"/>
                  </a:cubicBezTo>
                  <a:cubicBezTo>
                    <a:pt x="749936" y="49767"/>
                    <a:pt x="769851" y="22437"/>
                    <a:pt x="810123" y="22960"/>
                  </a:cubicBezTo>
                  <a:cubicBezTo>
                    <a:pt x="850395" y="23483"/>
                    <a:pt x="854668" y="53289"/>
                    <a:pt x="911482" y="49761"/>
                  </a:cubicBezTo>
                  <a:cubicBezTo>
                    <a:pt x="992818" y="44095"/>
                    <a:pt x="999989" y="17931"/>
                    <a:pt x="1046229" y="15696"/>
                  </a:cubicBezTo>
                  <a:cubicBezTo>
                    <a:pt x="1092469" y="13461"/>
                    <a:pt x="1154131" y="36528"/>
                    <a:pt x="1188923" y="36352"/>
                  </a:cubicBezTo>
                  <a:cubicBezTo>
                    <a:pt x="1209918" y="33192"/>
                    <a:pt x="1312535" y="9906"/>
                    <a:pt x="1343424" y="5688"/>
                  </a:cubicBezTo>
                  <a:cubicBezTo>
                    <a:pt x="1374313" y="1470"/>
                    <a:pt x="1488558" y="4093"/>
                    <a:pt x="1488558" y="409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37" name="Přímá spojnice se šipkou 36">
              <a:extLst>
                <a:ext uri="{FF2B5EF4-FFF2-40B4-BE49-F238E27FC236}">
                  <a16:creationId xmlns:a16="http://schemas.microsoft.com/office/drawing/2014/main" id="{A72E0FA1-E053-49B3-9CF8-04109E983A74}"/>
                </a:ext>
              </a:extLst>
            </p:cNvPr>
            <p:cNvCxnSpPr/>
            <p:nvPr/>
          </p:nvCxnSpPr>
          <p:spPr>
            <a:xfrm>
              <a:off x="3216785" y="1962517"/>
              <a:ext cx="34608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9" name="Skupina 38">
            <a:extLst>
              <a:ext uri="{FF2B5EF4-FFF2-40B4-BE49-F238E27FC236}">
                <a16:creationId xmlns:a16="http://schemas.microsoft.com/office/drawing/2014/main" id="{2FFDCAED-DEEE-4DA7-9145-2E352BB5EF8C}"/>
              </a:ext>
            </a:extLst>
          </p:cNvPr>
          <p:cNvGrpSpPr/>
          <p:nvPr/>
        </p:nvGrpSpPr>
        <p:grpSpPr>
          <a:xfrm>
            <a:off x="6152397" y="1596887"/>
            <a:ext cx="1371932" cy="791420"/>
            <a:chOff x="6152397" y="1596887"/>
            <a:chExt cx="1371932" cy="791420"/>
          </a:xfrm>
        </p:grpSpPr>
        <p:cxnSp>
          <p:nvCxnSpPr>
            <p:cNvPr id="14" name="Přímá spojnice 13">
              <a:extLst>
                <a:ext uri="{FF2B5EF4-FFF2-40B4-BE49-F238E27FC236}">
                  <a16:creationId xmlns:a16="http://schemas.microsoft.com/office/drawing/2014/main" id="{41A6AEA7-4173-46FE-A0ED-220CADE418DE}"/>
                </a:ext>
              </a:extLst>
            </p:cNvPr>
            <p:cNvCxnSpPr/>
            <p:nvPr/>
          </p:nvCxnSpPr>
          <p:spPr>
            <a:xfrm>
              <a:off x="6180275" y="1916306"/>
              <a:ext cx="13038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Přímá spojnice 14">
              <a:extLst>
                <a:ext uri="{FF2B5EF4-FFF2-40B4-BE49-F238E27FC236}">
                  <a16:creationId xmlns:a16="http://schemas.microsoft.com/office/drawing/2014/main" id="{D1111AED-733A-4AD7-AAB3-64A3B68E1CD6}"/>
                </a:ext>
              </a:extLst>
            </p:cNvPr>
            <p:cNvCxnSpPr/>
            <p:nvPr/>
          </p:nvCxnSpPr>
          <p:spPr>
            <a:xfrm>
              <a:off x="6188699" y="2069045"/>
              <a:ext cx="13356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ál 28">
              <a:extLst>
                <a:ext uri="{FF2B5EF4-FFF2-40B4-BE49-F238E27FC236}">
                  <a16:creationId xmlns:a16="http://schemas.microsoft.com/office/drawing/2014/main" id="{34E6DFB4-4926-483A-ABC5-E4A21EB645E4}"/>
                </a:ext>
              </a:extLst>
            </p:cNvPr>
            <p:cNvSpPr/>
            <p:nvPr/>
          </p:nvSpPr>
          <p:spPr>
            <a:xfrm>
              <a:off x="6575438" y="1596887"/>
              <a:ext cx="508561" cy="1290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0" name="Ovál 29">
              <a:extLst>
                <a:ext uri="{FF2B5EF4-FFF2-40B4-BE49-F238E27FC236}">
                  <a16:creationId xmlns:a16="http://schemas.microsoft.com/office/drawing/2014/main" id="{62AE540E-F2E2-459F-A2D2-C368DB5455E0}"/>
                </a:ext>
              </a:extLst>
            </p:cNvPr>
            <p:cNvSpPr/>
            <p:nvPr/>
          </p:nvSpPr>
          <p:spPr>
            <a:xfrm>
              <a:off x="6574719" y="2259753"/>
              <a:ext cx="508561" cy="1285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31" name="Přímá spojnice 30">
              <a:extLst>
                <a:ext uri="{FF2B5EF4-FFF2-40B4-BE49-F238E27FC236}">
                  <a16:creationId xmlns:a16="http://schemas.microsoft.com/office/drawing/2014/main" id="{C245EEED-ED94-4A28-8175-6C58310AF7E3}"/>
                </a:ext>
              </a:extLst>
            </p:cNvPr>
            <p:cNvCxnSpPr/>
            <p:nvPr/>
          </p:nvCxnSpPr>
          <p:spPr>
            <a:xfrm>
              <a:off x="6152397" y="1708304"/>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a:extLst>
                <a:ext uri="{FF2B5EF4-FFF2-40B4-BE49-F238E27FC236}">
                  <a16:creationId xmlns:a16="http://schemas.microsoft.com/office/drawing/2014/main" id="{B5081C44-A27B-461E-AEFA-28616D8C2AFA}"/>
                </a:ext>
              </a:extLst>
            </p:cNvPr>
            <p:cNvCxnSpPr/>
            <p:nvPr/>
          </p:nvCxnSpPr>
          <p:spPr>
            <a:xfrm>
              <a:off x="6574719" y="1708304"/>
              <a:ext cx="9376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32">
              <a:extLst>
                <a:ext uri="{FF2B5EF4-FFF2-40B4-BE49-F238E27FC236}">
                  <a16:creationId xmlns:a16="http://schemas.microsoft.com/office/drawing/2014/main" id="{9251C178-5347-42B5-81A5-02EE5949E3A7}"/>
                </a:ext>
              </a:extLst>
            </p:cNvPr>
            <p:cNvCxnSpPr/>
            <p:nvPr/>
          </p:nvCxnSpPr>
          <p:spPr>
            <a:xfrm>
              <a:off x="6170463" y="2282469"/>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Přímá spojnice 33">
              <a:extLst>
                <a:ext uri="{FF2B5EF4-FFF2-40B4-BE49-F238E27FC236}">
                  <a16:creationId xmlns:a16="http://schemas.microsoft.com/office/drawing/2014/main" id="{B4C07788-B99B-47A3-8C53-70FB0B7BF2BD}"/>
                </a:ext>
              </a:extLst>
            </p:cNvPr>
            <p:cNvCxnSpPr/>
            <p:nvPr/>
          </p:nvCxnSpPr>
          <p:spPr>
            <a:xfrm>
              <a:off x="6574719" y="2284242"/>
              <a:ext cx="9220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Přímá spojnice se šipkou 37">
              <a:extLst>
                <a:ext uri="{FF2B5EF4-FFF2-40B4-BE49-F238E27FC236}">
                  <a16:creationId xmlns:a16="http://schemas.microsoft.com/office/drawing/2014/main" id="{58E71E80-4873-4ACD-9E05-5DC6725294F3}"/>
                </a:ext>
              </a:extLst>
            </p:cNvPr>
            <p:cNvCxnSpPr/>
            <p:nvPr/>
          </p:nvCxnSpPr>
          <p:spPr>
            <a:xfrm>
              <a:off x="6211532" y="1999164"/>
              <a:ext cx="34608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3" name="TextovéPole 42">
            <a:extLst>
              <a:ext uri="{FF2B5EF4-FFF2-40B4-BE49-F238E27FC236}">
                <a16:creationId xmlns:a16="http://schemas.microsoft.com/office/drawing/2014/main" id="{547F5ADB-FC92-4114-A1DD-313E9A2E5025}"/>
              </a:ext>
            </a:extLst>
          </p:cNvPr>
          <p:cNvSpPr txBox="1"/>
          <p:nvPr/>
        </p:nvSpPr>
        <p:spPr>
          <a:xfrm>
            <a:off x="7999797" y="56417"/>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341135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212433" y="155374"/>
            <a:ext cx="8147942" cy="584775"/>
          </a:xfrm>
          <a:prstGeom prst="rect">
            <a:avLst/>
          </a:prstGeom>
          <a:noFill/>
        </p:spPr>
        <p:txBody>
          <a:bodyPr wrap="square" rtlCol="0">
            <a:spAutoFit/>
          </a:bodyPr>
          <a:lstStyle/>
          <a:p>
            <a:r>
              <a:rPr lang="cs-CZ" sz="3200" b="1" dirty="0"/>
              <a:t>Nekontinuální neinvazivní metody měření TK</a:t>
            </a:r>
          </a:p>
        </p:txBody>
      </p:sp>
      <p:sp>
        <p:nvSpPr>
          <p:cNvPr id="8" name="TextovéPole 7"/>
          <p:cNvSpPr txBox="1"/>
          <p:nvPr/>
        </p:nvSpPr>
        <p:spPr>
          <a:xfrm>
            <a:off x="212433" y="997551"/>
            <a:ext cx="8824063" cy="5940088"/>
          </a:xfrm>
          <a:prstGeom prst="rect">
            <a:avLst/>
          </a:prstGeom>
          <a:noFill/>
        </p:spPr>
        <p:txBody>
          <a:bodyPr wrap="square" rtlCol="0">
            <a:spAutoFit/>
          </a:bodyPr>
          <a:lstStyle/>
          <a:p>
            <a:pPr marL="285750" indent="-285750">
              <a:buFont typeface="Arial" panose="020B0604020202020204" pitchFamily="34" charset="0"/>
              <a:buChar char="•"/>
            </a:pPr>
            <a:r>
              <a:rPr lang="cs-CZ" sz="2000" b="1" dirty="0"/>
              <a:t>Palpační metoda</a:t>
            </a:r>
            <a:r>
              <a:rPr lang="cs-CZ" sz="2000" dirty="0"/>
              <a:t>: první pulzy na a. </a:t>
            </a:r>
            <a:r>
              <a:rPr lang="cs-CZ" sz="2000" dirty="0" err="1"/>
              <a:t>radialis</a:t>
            </a:r>
            <a:r>
              <a:rPr lang="cs-CZ" sz="2000" dirty="0"/>
              <a:t> palpujeme, když tlak v manžetě klesne pod systolický</a:t>
            </a:r>
          </a:p>
          <a:p>
            <a:pPr marL="742950" lvl="1" indent="-285750">
              <a:buFont typeface="Arial" panose="020B0604020202020204" pitchFamily="34" charset="0"/>
              <a:buChar char="•"/>
            </a:pPr>
            <a:r>
              <a:rPr lang="cs-CZ" sz="2000" dirty="0"/>
              <a:t>Měří jen SBP, ne úplně přesný, ale velmi jednoduchý, stačí hmat</a:t>
            </a:r>
          </a:p>
          <a:p>
            <a:pPr marL="285750" indent="-285750">
              <a:buFont typeface="Arial" panose="020B0604020202020204" pitchFamily="34" charset="0"/>
              <a:buChar char="•"/>
            </a:pPr>
            <a:r>
              <a:rPr lang="cs-CZ" sz="2000" b="1" dirty="0"/>
              <a:t>Auskultační metoda </a:t>
            </a:r>
            <a:r>
              <a:rPr lang="cs-CZ" sz="2000" dirty="0"/>
              <a:t>– první ozvy na a. </a:t>
            </a:r>
            <a:r>
              <a:rPr lang="cs-CZ" sz="2000" dirty="0" err="1"/>
              <a:t>brachialis</a:t>
            </a:r>
            <a:r>
              <a:rPr lang="cs-CZ" sz="2000" dirty="0"/>
              <a:t> uslyšíme, když tlak v manžetě klesne pod SBP, a poslední ozvy, když tlak klesne pod DBP</a:t>
            </a:r>
          </a:p>
          <a:p>
            <a:pPr marL="742950" lvl="1" indent="-285750">
              <a:buFont typeface="Arial" panose="020B0604020202020204" pitchFamily="34" charset="0"/>
              <a:buChar char="•"/>
            </a:pPr>
            <a:r>
              <a:rPr lang="cs-CZ" sz="2000" dirty="0">
                <a:solidFill>
                  <a:srgbClr val="0000CC"/>
                </a:solidFill>
              </a:rPr>
              <a:t>Nejpřesnější neinvazivní metoda měření SBP a DBP!</a:t>
            </a:r>
          </a:p>
          <a:p>
            <a:pPr marL="742950" lvl="1" indent="-285750">
              <a:buFont typeface="Arial" panose="020B0604020202020204" pitchFamily="34" charset="0"/>
              <a:buChar char="•"/>
            </a:pPr>
            <a:r>
              <a:rPr lang="cs-CZ" sz="2000" dirty="0"/>
              <a:t>Robustní (nerozhodí ji arytmie), nezávislá na elektrickém zdroji</a:t>
            </a:r>
          </a:p>
          <a:p>
            <a:pPr marL="742950" lvl="1" indent="-285750">
              <a:buFont typeface="Arial" panose="020B0604020202020204" pitchFamily="34" charset="0"/>
              <a:buChar char="•"/>
            </a:pPr>
            <a:r>
              <a:rPr lang="cs-CZ" sz="2000" dirty="0"/>
              <a:t>Vyžaduje zkušenost a klid pro poslech, subjektivní</a:t>
            </a:r>
          </a:p>
          <a:p>
            <a:pPr marL="742950" lvl="1" indent="-285750">
              <a:buFont typeface="Arial" panose="020B0604020202020204" pitchFamily="34" charset="0"/>
              <a:buChar char="•"/>
            </a:pPr>
            <a:r>
              <a:rPr lang="cs-CZ" sz="2000" dirty="0"/>
              <a:t>Měla by být volbou v ambulanci praktického lékaře při první návštěvě</a:t>
            </a:r>
          </a:p>
          <a:p>
            <a:pPr marL="285750" indent="-285750">
              <a:buFont typeface="Arial" panose="020B0604020202020204" pitchFamily="34" charset="0"/>
              <a:buChar char="•"/>
            </a:pPr>
            <a:r>
              <a:rPr lang="cs-CZ" sz="2000" b="1" dirty="0"/>
              <a:t>Oscilometrická</a:t>
            </a:r>
            <a:r>
              <a:rPr lang="cs-CZ" sz="2000" dirty="0"/>
              <a:t> – měří tlakové oscilace v manžetě, které vznikají promítáním pulzací a. </a:t>
            </a:r>
            <a:r>
              <a:rPr lang="cs-CZ" sz="2000" dirty="0" err="1"/>
              <a:t>brachialis</a:t>
            </a:r>
            <a:r>
              <a:rPr lang="cs-CZ" sz="2000" dirty="0"/>
              <a:t> do manžety. Oscilace s největší amplitudou se naměří, když je tlak v manžetě rovný MAP. SBP a DBP se pak dopočítá z MAP a tlakové amplitudy. </a:t>
            </a:r>
          </a:p>
          <a:p>
            <a:pPr marL="742950" lvl="1" indent="-285750">
              <a:buFont typeface="Arial" panose="020B0604020202020204" pitchFamily="34" charset="0"/>
              <a:buChar char="•"/>
            </a:pPr>
            <a:r>
              <a:rPr lang="cs-CZ" sz="2000" dirty="0">
                <a:solidFill>
                  <a:srgbClr val="0000CC"/>
                </a:solidFill>
              </a:rPr>
              <a:t>SBP a DBP nejsou přímo měřeny, ale dopočítávány, jsou méně přesné</a:t>
            </a:r>
          </a:p>
          <a:p>
            <a:pPr lvl="1"/>
            <a:r>
              <a:rPr lang="cs-CZ" sz="2000" dirty="0"/>
              <a:t>(SBP bývá odhadnut o něco přesněji, DBP se může velmi lišit od reality)</a:t>
            </a:r>
          </a:p>
          <a:p>
            <a:pPr marL="742950" lvl="1" indent="-285750">
              <a:buFont typeface="Arial" panose="020B0604020202020204" pitchFamily="34" charset="0"/>
              <a:buChar char="•"/>
            </a:pPr>
            <a:r>
              <a:rPr lang="cs-CZ" sz="2000" dirty="0"/>
              <a:t>Přesnost závisí na podmínkách měření a kvality kalibrace přístroje – špatně umístěná manžeta, špatná velikost manžety, zatnutí svalu na paži, arytmie, stlačení manžety – vše významně zkreslí výsledek</a:t>
            </a:r>
          </a:p>
          <a:p>
            <a:pPr marL="742950" lvl="1" indent="-285750">
              <a:buFont typeface="Arial" panose="020B0604020202020204" pitchFamily="34" charset="0"/>
              <a:buChar char="•"/>
            </a:pPr>
            <a:r>
              <a:rPr lang="cs-CZ" sz="2000" dirty="0"/>
              <a:t>Rychlé, jednoduché na obsluhu, domácí měření, objektivní</a:t>
            </a:r>
          </a:p>
        </p:txBody>
      </p:sp>
      <p:sp>
        <p:nvSpPr>
          <p:cNvPr id="4" name="TextovéPole 3">
            <a:extLst>
              <a:ext uri="{FF2B5EF4-FFF2-40B4-BE49-F238E27FC236}">
                <a16:creationId xmlns:a16="http://schemas.microsoft.com/office/drawing/2014/main" id="{53D55EAC-5ADF-4D8C-AFBF-7A4F80BF63A7}"/>
              </a:ext>
            </a:extLst>
          </p:cNvPr>
          <p:cNvSpPr txBox="1"/>
          <p:nvPr/>
        </p:nvSpPr>
        <p:spPr>
          <a:xfrm>
            <a:off x="212433" y="683151"/>
            <a:ext cx="8719134" cy="369332"/>
          </a:xfrm>
          <a:prstGeom prst="rect">
            <a:avLst/>
          </a:prstGeom>
          <a:noFill/>
        </p:spPr>
        <p:txBody>
          <a:bodyPr wrap="square" rtlCol="0">
            <a:spAutoFit/>
          </a:bodyPr>
          <a:lstStyle/>
          <a:p>
            <a:r>
              <a:rPr lang="cs-CZ" dirty="0">
                <a:solidFill>
                  <a:srgbClr val="FF0000"/>
                </a:solidFill>
              </a:rPr>
              <a:t>Musíte znát principy jednotlivých metod měření TK, abyste znali jejich silné a slabé stránky!</a:t>
            </a:r>
          </a:p>
        </p:txBody>
      </p:sp>
      <p:sp>
        <p:nvSpPr>
          <p:cNvPr id="5" name="TextovéPole 4">
            <a:extLst>
              <a:ext uri="{FF2B5EF4-FFF2-40B4-BE49-F238E27FC236}">
                <a16:creationId xmlns:a16="http://schemas.microsoft.com/office/drawing/2014/main" id="{06F8FB1F-95E6-494C-9ACB-A1A3DAEC82E2}"/>
              </a:ext>
            </a:extLst>
          </p:cNvPr>
          <p:cNvSpPr txBox="1"/>
          <p:nvPr/>
        </p:nvSpPr>
        <p:spPr>
          <a:xfrm>
            <a:off x="7999797" y="56417"/>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3020319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8286" r="6287"/>
          <a:stretch/>
        </p:blipFill>
        <p:spPr>
          <a:xfrm>
            <a:off x="340007" y="4232368"/>
            <a:ext cx="4467120" cy="1745958"/>
          </a:xfrm>
          <a:prstGeom prst="rect">
            <a:avLst/>
          </a:prstGeom>
        </p:spPr>
      </p:pic>
      <p:sp>
        <p:nvSpPr>
          <p:cNvPr id="8" name="TextovéPole 7"/>
          <p:cNvSpPr txBox="1"/>
          <p:nvPr/>
        </p:nvSpPr>
        <p:spPr>
          <a:xfrm>
            <a:off x="669479" y="3743394"/>
            <a:ext cx="921703" cy="461665"/>
          </a:xfrm>
          <a:prstGeom prst="rect">
            <a:avLst/>
          </a:prstGeom>
          <a:noFill/>
        </p:spPr>
        <p:txBody>
          <a:bodyPr wrap="square" rtlCol="0">
            <a:spAutoFit/>
          </a:bodyPr>
          <a:lstStyle/>
          <a:p>
            <a:r>
              <a:rPr lang="cs-CZ" dirty="0"/>
              <a:t>STK</a:t>
            </a:r>
          </a:p>
        </p:txBody>
      </p:sp>
      <p:sp>
        <p:nvSpPr>
          <p:cNvPr id="9" name="TextovéPole 8"/>
          <p:cNvSpPr txBox="1"/>
          <p:nvPr/>
        </p:nvSpPr>
        <p:spPr>
          <a:xfrm>
            <a:off x="489479" y="5947899"/>
            <a:ext cx="921703" cy="461665"/>
          </a:xfrm>
          <a:prstGeom prst="rect">
            <a:avLst/>
          </a:prstGeom>
          <a:noFill/>
        </p:spPr>
        <p:txBody>
          <a:bodyPr wrap="square" rtlCol="0">
            <a:spAutoFit/>
          </a:bodyPr>
          <a:lstStyle/>
          <a:p>
            <a:r>
              <a:rPr lang="cs-CZ" dirty="0"/>
              <a:t>DTK</a:t>
            </a:r>
          </a:p>
        </p:txBody>
      </p:sp>
      <p:sp>
        <p:nvSpPr>
          <p:cNvPr id="7" name="Ovál 6"/>
          <p:cNvSpPr/>
          <p:nvPr/>
        </p:nvSpPr>
        <p:spPr bwMode="auto">
          <a:xfrm>
            <a:off x="950331" y="4535926"/>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Ovál 10"/>
          <p:cNvSpPr/>
          <p:nvPr/>
        </p:nvSpPr>
        <p:spPr bwMode="auto">
          <a:xfrm>
            <a:off x="820038" y="5530409"/>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0" name="Obrázek 9"/>
          <p:cNvPicPr>
            <a:picLocks noChangeAspect="1"/>
          </p:cNvPicPr>
          <p:nvPr/>
        </p:nvPicPr>
        <p:blipFill rotWithShape="1">
          <a:blip r:embed="rId3">
            <a:extLst>
              <a:ext uri="{28A0092B-C50C-407E-A947-70E740481C1C}">
                <a14:useLocalDpi xmlns:a14="http://schemas.microsoft.com/office/drawing/2010/main" val="0"/>
              </a:ext>
            </a:extLst>
          </a:blip>
          <a:srcRect l="8715" t="9065" r="7857" b="5277"/>
          <a:stretch/>
        </p:blipFill>
        <p:spPr>
          <a:xfrm>
            <a:off x="2691329" y="771158"/>
            <a:ext cx="5904032" cy="2972236"/>
          </a:xfrm>
          <a:prstGeom prst="rect">
            <a:avLst/>
          </a:prstGeom>
        </p:spPr>
      </p:pic>
      <p:sp>
        <p:nvSpPr>
          <p:cNvPr id="13" name="Ovál 12"/>
          <p:cNvSpPr/>
          <p:nvPr/>
        </p:nvSpPr>
        <p:spPr bwMode="auto">
          <a:xfrm>
            <a:off x="3672098" y="834042"/>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4" name="Ovál 13"/>
          <p:cNvSpPr/>
          <p:nvPr/>
        </p:nvSpPr>
        <p:spPr bwMode="auto">
          <a:xfrm>
            <a:off x="4287688" y="2770257"/>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5" name="Ovál 14"/>
          <p:cNvSpPr/>
          <p:nvPr/>
        </p:nvSpPr>
        <p:spPr bwMode="auto">
          <a:xfrm>
            <a:off x="5617593" y="1514750"/>
            <a:ext cx="180000" cy="180000"/>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6" name="Ovál 15"/>
          <p:cNvSpPr/>
          <p:nvPr/>
        </p:nvSpPr>
        <p:spPr bwMode="auto">
          <a:xfrm>
            <a:off x="6161361" y="2665709"/>
            <a:ext cx="180000" cy="180000"/>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7" name="TextovéPole 16"/>
          <p:cNvSpPr txBox="1"/>
          <p:nvPr/>
        </p:nvSpPr>
        <p:spPr>
          <a:xfrm>
            <a:off x="3209801" y="299493"/>
            <a:ext cx="1597326" cy="461665"/>
          </a:xfrm>
          <a:prstGeom prst="rect">
            <a:avLst/>
          </a:prstGeom>
          <a:noFill/>
        </p:spPr>
        <p:txBody>
          <a:bodyPr wrap="square" rtlCol="0">
            <a:spAutoFit/>
          </a:bodyPr>
          <a:lstStyle/>
          <a:p>
            <a:r>
              <a:rPr lang="cs-CZ" dirty="0"/>
              <a:t>150/90</a:t>
            </a:r>
          </a:p>
        </p:txBody>
      </p:sp>
      <p:sp>
        <p:nvSpPr>
          <p:cNvPr id="18" name="TextovéPole 17"/>
          <p:cNvSpPr txBox="1"/>
          <p:nvPr/>
        </p:nvSpPr>
        <p:spPr>
          <a:xfrm>
            <a:off x="5552470" y="603209"/>
            <a:ext cx="1597326" cy="461665"/>
          </a:xfrm>
          <a:prstGeom prst="rect">
            <a:avLst/>
          </a:prstGeom>
          <a:noFill/>
        </p:spPr>
        <p:txBody>
          <a:bodyPr wrap="square" rtlCol="0">
            <a:spAutoFit/>
          </a:bodyPr>
          <a:lstStyle/>
          <a:p>
            <a:r>
              <a:rPr lang="cs-CZ" dirty="0"/>
              <a:t>127/92</a:t>
            </a:r>
          </a:p>
        </p:txBody>
      </p:sp>
      <p:sp>
        <p:nvSpPr>
          <p:cNvPr id="5" name="TextovéPole 4">
            <a:extLst>
              <a:ext uri="{FF2B5EF4-FFF2-40B4-BE49-F238E27FC236}">
                <a16:creationId xmlns:a16="http://schemas.microsoft.com/office/drawing/2014/main" id="{48041193-4A47-4B91-816B-157FF7F741D4}"/>
              </a:ext>
            </a:extLst>
          </p:cNvPr>
          <p:cNvSpPr txBox="1"/>
          <p:nvPr/>
        </p:nvSpPr>
        <p:spPr>
          <a:xfrm>
            <a:off x="188394" y="326210"/>
            <a:ext cx="2443088" cy="1477328"/>
          </a:xfrm>
          <a:prstGeom prst="rect">
            <a:avLst/>
          </a:prstGeom>
          <a:noFill/>
        </p:spPr>
        <p:txBody>
          <a:bodyPr wrap="square" rtlCol="0">
            <a:spAutoFit/>
          </a:bodyPr>
          <a:lstStyle/>
          <a:p>
            <a:r>
              <a:rPr lang="cs-CZ" dirty="0"/>
              <a:t>Krevní tlak stejně jako srdeční frekvence jsou přirozeně variabilní. Dvakrát po sobě stejnou hodnotu nenaměříte.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13090" y="-27384"/>
            <a:ext cx="9603994" cy="646331"/>
          </a:xfrm>
          <a:prstGeom prst="rect">
            <a:avLst/>
          </a:prstGeom>
          <a:noFill/>
        </p:spPr>
        <p:txBody>
          <a:bodyPr wrap="square" rtlCol="0">
            <a:spAutoFit/>
          </a:bodyPr>
          <a:lstStyle/>
          <a:p>
            <a:r>
              <a:rPr lang="cs-CZ" sz="3600" b="1" dirty="0"/>
              <a:t>24-hodinový tlakové měření krevního tlaku</a:t>
            </a:r>
          </a:p>
        </p:txBody>
      </p:sp>
      <p:grpSp>
        <p:nvGrpSpPr>
          <p:cNvPr id="8" name="Skupina 7"/>
          <p:cNvGrpSpPr>
            <a:grpSpLocks noChangeAspect="1"/>
          </p:cNvGrpSpPr>
          <p:nvPr/>
        </p:nvGrpSpPr>
        <p:grpSpPr>
          <a:xfrm>
            <a:off x="179512" y="1484784"/>
            <a:ext cx="8716201" cy="4200864"/>
            <a:chOff x="265414" y="1700808"/>
            <a:chExt cx="10294816" cy="4961694"/>
          </a:xfrm>
        </p:grpSpPr>
        <p:sp>
          <p:nvSpPr>
            <p:cNvPr id="9" name="TextovéPole 8"/>
            <p:cNvSpPr txBox="1"/>
            <p:nvPr/>
          </p:nvSpPr>
          <p:spPr>
            <a:xfrm>
              <a:off x="786265" y="5837143"/>
              <a:ext cx="505501" cy="399870"/>
            </a:xfrm>
            <a:prstGeom prst="rect">
              <a:avLst/>
            </a:prstGeom>
            <a:noFill/>
          </p:spPr>
          <p:txBody>
            <a:bodyPr wrap="square" rtlCol="0">
              <a:spAutoFit/>
            </a:bodyPr>
            <a:lstStyle/>
            <a:p>
              <a:pPr algn="ctr"/>
              <a:r>
                <a:rPr lang="cs-CZ" sz="1600" b="1" dirty="0"/>
                <a:t>8</a:t>
              </a:r>
            </a:p>
          </p:txBody>
        </p:sp>
        <p:sp>
          <p:nvSpPr>
            <p:cNvPr id="10" name="TextovéPole 9"/>
            <p:cNvSpPr txBox="1"/>
            <p:nvPr/>
          </p:nvSpPr>
          <p:spPr>
            <a:xfrm>
              <a:off x="1164872" y="5837143"/>
              <a:ext cx="505501" cy="399870"/>
            </a:xfrm>
            <a:prstGeom prst="rect">
              <a:avLst/>
            </a:prstGeom>
            <a:noFill/>
          </p:spPr>
          <p:txBody>
            <a:bodyPr wrap="square" rtlCol="0">
              <a:spAutoFit/>
            </a:bodyPr>
            <a:lstStyle/>
            <a:p>
              <a:pPr algn="ctr"/>
              <a:r>
                <a:rPr lang="cs-CZ" sz="1600" b="1" dirty="0"/>
                <a:t>9</a:t>
              </a:r>
            </a:p>
          </p:txBody>
        </p:sp>
        <p:sp>
          <p:nvSpPr>
            <p:cNvPr id="11" name="TextovéPole 10"/>
            <p:cNvSpPr txBox="1"/>
            <p:nvPr/>
          </p:nvSpPr>
          <p:spPr>
            <a:xfrm>
              <a:off x="1910545" y="5837143"/>
              <a:ext cx="505501" cy="399870"/>
            </a:xfrm>
            <a:prstGeom prst="rect">
              <a:avLst/>
            </a:prstGeom>
            <a:noFill/>
          </p:spPr>
          <p:txBody>
            <a:bodyPr wrap="square" rtlCol="0">
              <a:spAutoFit/>
            </a:bodyPr>
            <a:lstStyle/>
            <a:p>
              <a:pPr algn="ctr"/>
              <a:r>
                <a:rPr lang="cs-CZ" sz="1600" b="1" dirty="0"/>
                <a:t>11</a:t>
              </a:r>
            </a:p>
          </p:txBody>
        </p:sp>
        <p:sp>
          <p:nvSpPr>
            <p:cNvPr id="12" name="TextovéPole 11"/>
            <p:cNvSpPr txBox="1"/>
            <p:nvPr/>
          </p:nvSpPr>
          <p:spPr>
            <a:xfrm>
              <a:off x="1532548" y="5837143"/>
              <a:ext cx="505501" cy="399870"/>
            </a:xfrm>
            <a:prstGeom prst="rect">
              <a:avLst/>
            </a:prstGeom>
            <a:noFill/>
          </p:spPr>
          <p:txBody>
            <a:bodyPr wrap="square" rtlCol="0">
              <a:spAutoFit/>
            </a:bodyPr>
            <a:lstStyle/>
            <a:p>
              <a:pPr algn="ctr"/>
              <a:r>
                <a:rPr lang="cs-CZ" sz="1600" b="1" dirty="0"/>
                <a:t>10</a:t>
              </a:r>
            </a:p>
          </p:txBody>
        </p:sp>
        <p:sp>
          <p:nvSpPr>
            <p:cNvPr id="13" name="TextovéPole 12"/>
            <p:cNvSpPr txBox="1"/>
            <p:nvPr/>
          </p:nvSpPr>
          <p:spPr>
            <a:xfrm>
              <a:off x="2274764" y="5837143"/>
              <a:ext cx="505501" cy="399870"/>
            </a:xfrm>
            <a:prstGeom prst="rect">
              <a:avLst/>
            </a:prstGeom>
            <a:noFill/>
          </p:spPr>
          <p:txBody>
            <a:bodyPr wrap="square" rtlCol="0">
              <a:spAutoFit/>
            </a:bodyPr>
            <a:lstStyle/>
            <a:p>
              <a:pPr algn="ctr"/>
              <a:r>
                <a:rPr lang="cs-CZ" sz="1600" b="1" dirty="0"/>
                <a:t>12</a:t>
              </a:r>
            </a:p>
          </p:txBody>
        </p:sp>
        <p:sp>
          <p:nvSpPr>
            <p:cNvPr id="14" name="TextovéPole 13"/>
            <p:cNvSpPr txBox="1"/>
            <p:nvPr/>
          </p:nvSpPr>
          <p:spPr>
            <a:xfrm>
              <a:off x="2653915" y="5837143"/>
              <a:ext cx="505501" cy="399870"/>
            </a:xfrm>
            <a:prstGeom prst="rect">
              <a:avLst/>
            </a:prstGeom>
            <a:noFill/>
          </p:spPr>
          <p:txBody>
            <a:bodyPr wrap="square" rtlCol="0">
              <a:spAutoFit/>
            </a:bodyPr>
            <a:lstStyle/>
            <a:p>
              <a:pPr algn="ctr"/>
              <a:r>
                <a:rPr lang="cs-CZ" sz="1600" b="1" dirty="0"/>
                <a:t>13</a:t>
              </a:r>
            </a:p>
          </p:txBody>
        </p:sp>
        <p:sp>
          <p:nvSpPr>
            <p:cNvPr id="15" name="TextovéPole 14"/>
            <p:cNvSpPr txBox="1"/>
            <p:nvPr/>
          </p:nvSpPr>
          <p:spPr>
            <a:xfrm>
              <a:off x="3032520" y="5837143"/>
              <a:ext cx="505501" cy="399870"/>
            </a:xfrm>
            <a:prstGeom prst="rect">
              <a:avLst/>
            </a:prstGeom>
            <a:noFill/>
          </p:spPr>
          <p:txBody>
            <a:bodyPr wrap="square" rtlCol="0">
              <a:spAutoFit/>
            </a:bodyPr>
            <a:lstStyle/>
            <a:p>
              <a:pPr algn="ctr"/>
              <a:r>
                <a:rPr lang="cs-CZ" sz="1600" b="1" dirty="0"/>
                <a:t>14</a:t>
              </a:r>
            </a:p>
          </p:txBody>
        </p:sp>
        <p:sp>
          <p:nvSpPr>
            <p:cNvPr id="16" name="TextovéPole 15"/>
            <p:cNvSpPr txBox="1"/>
            <p:nvPr/>
          </p:nvSpPr>
          <p:spPr>
            <a:xfrm>
              <a:off x="3778194" y="5837143"/>
              <a:ext cx="505501" cy="399870"/>
            </a:xfrm>
            <a:prstGeom prst="rect">
              <a:avLst/>
            </a:prstGeom>
            <a:noFill/>
          </p:spPr>
          <p:txBody>
            <a:bodyPr wrap="square" rtlCol="0">
              <a:spAutoFit/>
            </a:bodyPr>
            <a:lstStyle/>
            <a:p>
              <a:pPr algn="ctr"/>
              <a:r>
                <a:rPr lang="cs-CZ" sz="1600" b="1" dirty="0"/>
                <a:t>16</a:t>
              </a:r>
            </a:p>
          </p:txBody>
        </p:sp>
        <p:sp>
          <p:nvSpPr>
            <p:cNvPr id="17" name="TextovéPole 16"/>
            <p:cNvSpPr txBox="1"/>
            <p:nvPr/>
          </p:nvSpPr>
          <p:spPr>
            <a:xfrm>
              <a:off x="3400197" y="5837143"/>
              <a:ext cx="505501" cy="399870"/>
            </a:xfrm>
            <a:prstGeom prst="rect">
              <a:avLst/>
            </a:prstGeom>
            <a:noFill/>
          </p:spPr>
          <p:txBody>
            <a:bodyPr wrap="square" rtlCol="0">
              <a:spAutoFit/>
            </a:bodyPr>
            <a:lstStyle/>
            <a:p>
              <a:pPr algn="ctr"/>
              <a:r>
                <a:rPr lang="cs-CZ" sz="1600" b="1" dirty="0"/>
                <a:t>15</a:t>
              </a:r>
            </a:p>
          </p:txBody>
        </p:sp>
        <p:sp>
          <p:nvSpPr>
            <p:cNvPr id="18" name="TextovéPole 17"/>
            <p:cNvSpPr txBox="1"/>
            <p:nvPr/>
          </p:nvSpPr>
          <p:spPr>
            <a:xfrm>
              <a:off x="4142413" y="5837143"/>
              <a:ext cx="505501" cy="399870"/>
            </a:xfrm>
            <a:prstGeom prst="rect">
              <a:avLst/>
            </a:prstGeom>
            <a:noFill/>
          </p:spPr>
          <p:txBody>
            <a:bodyPr wrap="square" rtlCol="0">
              <a:spAutoFit/>
            </a:bodyPr>
            <a:lstStyle/>
            <a:p>
              <a:pPr algn="ctr"/>
              <a:r>
                <a:rPr lang="cs-CZ" sz="1600" b="1" dirty="0"/>
                <a:t>17</a:t>
              </a:r>
            </a:p>
          </p:txBody>
        </p:sp>
        <p:sp>
          <p:nvSpPr>
            <p:cNvPr id="19" name="TextovéPole 18"/>
            <p:cNvSpPr txBox="1"/>
            <p:nvPr/>
          </p:nvSpPr>
          <p:spPr>
            <a:xfrm>
              <a:off x="4523573" y="5837143"/>
              <a:ext cx="505501" cy="399870"/>
            </a:xfrm>
            <a:prstGeom prst="rect">
              <a:avLst/>
            </a:prstGeom>
            <a:noFill/>
          </p:spPr>
          <p:txBody>
            <a:bodyPr wrap="square" rtlCol="0">
              <a:spAutoFit/>
            </a:bodyPr>
            <a:lstStyle/>
            <a:p>
              <a:pPr algn="ctr"/>
              <a:r>
                <a:rPr lang="cs-CZ" sz="1600" b="1" dirty="0"/>
                <a:t>18</a:t>
              </a:r>
            </a:p>
          </p:txBody>
        </p:sp>
        <p:sp>
          <p:nvSpPr>
            <p:cNvPr id="20" name="TextovéPole 19"/>
            <p:cNvSpPr txBox="1"/>
            <p:nvPr/>
          </p:nvSpPr>
          <p:spPr>
            <a:xfrm>
              <a:off x="4902180" y="5837143"/>
              <a:ext cx="505501" cy="399870"/>
            </a:xfrm>
            <a:prstGeom prst="rect">
              <a:avLst/>
            </a:prstGeom>
            <a:noFill/>
          </p:spPr>
          <p:txBody>
            <a:bodyPr wrap="square" rtlCol="0">
              <a:spAutoFit/>
            </a:bodyPr>
            <a:lstStyle/>
            <a:p>
              <a:pPr algn="ctr"/>
              <a:r>
                <a:rPr lang="cs-CZ" sz="1600" b="1" dirty="0"/>
                <a:t>19</a:t>
              </a:r>
            </a:p>
          </p:txBody>
        </p:sp>
        <p:sp>
          <p:nvSpPr>
            <p:cNvPr id="21" name="TextovéPole 20"/>
            <p:cNvSpPr txBox="1"/>
            <p:nvPr/>
          </p:nvSpPr>
          <p:spPr>
            <a:xfrm>
              <a:off x="5659251" y="5859064"/>
              <a:ext cx="473874" cy="399870"/>
            </a:xfrm>
            <a:prstGeom prst="rect">
              <a:avLst/>
            </a:prstGeom>
            <a:solidFill>
              <a:schemeClr val="tx1"/>
            </a:solidFill>
          </p:spPr>
          <p:txBody>
            <a:bodyPr wrap="square" rtlCol="0" anchor="ctr">
              <a:spAutoFit/>
            </a:bodyPr>
            <a:lstStyle/>
            <a:p>
              <a:pPr algn="ctr"/>
              <a:r>
                <a:rPr lang="cs-CZ" sz="1600" b="1" dirty="0">
                  <a:solidFill>
                    <a:schemeClr val="bg1"/>
                  </a:solidFill>
                </a:rPr>
                <a:t>21</a:t>
              </a:r>
            </a:p>
          </p:txBody>
        </p:sp>
        <p:sp>
          <p:nvSpPr>
            <p:cNvPr id="22" name="TextovéPole 21"/>
            <p:cNvSpPr txBox="1"/>
            <p:nvPr/>
          </p:nvSpPr>
          <p:spPr>
            <a:xfrm>
              <a:off x="5269856" y="5837143"/>
              <a:ext cx="505501" cy="399870"/>
            </a:xfrm>
            <a:prstGeom prst="rect">
              <a:avLst/>
            </a:prstGeom>
            <a:noFill/>
          </p:spPr>
          <p:txBody>
            <a:bodyPr wrap="square" rtlCol="0">
              <a:spAutoFit/>
            </a:bodyPr>
            <a:lstStyle/>
            <a:p>
              <a:pPr algn="ctr"/>
              <a:r>
                <a:rPr lang="cs-CZ" sz="1600" b="1" dirty="0"/>
                <a:t>20</a:t>
              </a:r>
            </a:p>
          </p:txBody>
        </p:sp>
        <p:sp>
          <p:nvSpPr>
            <p:cNvPr id="23" name="TextovéPole 22"/>
            <p:cNvSpPr txBox="1"/>
            <p:nvPr/>
          </p:nvSpPr>
          <p:spPr>
            <a:xfrm>
              <a:off x="6012072"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22</a:t>
              </a:r>
            </a:p>
          </p:txBody>
        </p:sp>
        <p:sp>
          <p:nvSpPr>
            <p:cNvPr id="24" name="TextovéPole 23"/>
            <p:cNvSpPr txBox="1"/>
            <p:nvPr/>
          </p:nvSpPr>
          <p:spPr>
            <a:xfrm>
              <a:off x="6381209"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23</a:t>
              </a:r>
            </a:p>
          </p:txBody>
        </p:sp>
        <p:sp>
          <p:nvSpPr>
            <p:cNvPr id="25" name="TextovéPole 24"/>
            <p:cNvSpPr txBox="1"/>
            <p:nvPr/>
          </p:nvSpPr>
          <p:spPr>
            <a:xfrm>
              <a:off x="6759816"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24</a:t>
              </a:r>
            </a:p>
          </p:txBody>
        </p:sp>
        <p:sp>
          <p:nvSpPr>
            <p:cNvPr id="26" name="TextovéPole 25"/>
            <p:cNvSpPr txBox="1"/>
            <p:nvPr/>
          </p:nvSpPr>
          <p:spPr>
            <a:xfrm>
              <a:off x="7505489"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a:t>
              </a:r>
            </a:p>
          </p:txBody>
        </p:sp>
        <p:sp>
          <p:nvSpPr>
            <p:cNvPr id="27" name="TextovéPole 26"/>
            <p:cNvSpPr txBox="1"/>
            <p:nvPr/>
          </p:nvSpPr>
          <p:spPr>
            <a:xfrm>
              <a:off x="7127491"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1</a:t>
              </a:r>
            </a:p>
          </p:txBody>
        </p:sp>
        <p:sp>
          <p:nvSpPr>
            <p:cNvPr id="28" name="TextovéPole 27"/>
            <p:cNvSpPr txBox="1"/>
            <p:nvPr/>
          </p:nvSpPr>
          <p:spPr>
            <a:xfrm>
              <a:off x="7869708"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3</a:t>
              </a:r>
            </a:p>
          </p:txBody>
        </p:sp>
        <p:sp>
          <p:nvSpPr>
            <p:cNvPr id="29" name="TextovéPole 28"/>
            <p:cNvSpPr txBox="1"/>
            <p:nvPr/>
          </p:nvSpPr>
          <p:spPr>
            <a:xfrm>
              <a:off x="8230841"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4</a:t>
              </a:r>
            </a:p>
          </p:txBody>
        </p:sp>
        <p:sp>
          <p:nvSpPr>
            <p:cNvPr id="30" name="TextovéPole 29"/>
            <p:cNvSpPr txBox="1"/>
            <p:nvPr/>
          </p:nvSpPr>
          <p:spPr>
            <a:xfrm>
              <a:off x="8609448"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5</a:t>
              </a:r>
            </a:p>
          </p:txBody>
        </p:sp>
        <p:sp>
          <p:nvSpPr>
            <p:cNvPr id="31" name="TextovéPole 30"/>
            <p:cNvSpPr txBox="1"/>
            <p:nvPr/>
          </p:nvSpPr>
          <p:spPr>
            <a:xfrm>
              <a:off x="9355121" y="5852908"/>
              <a:ext cx="505501" cy="399870"/>
            </a:xfrm>
            <a:prstGeom prst="rect">
              <a:avLst/>
            </a:prstGeom>
            <a:noFill/>
          </p:spPr>
          <p:txBody>
            <a:bodyPr wrap="square" rtlCol="0">
              <a:spAutoFit/>
            </a:bodyPr>
            <a:lstStyle/>
            <a:p>
              <a:pPr algn="ctr"/>
              <a:r>
                <a:rPr lang="cs-CZ" sz="1600" b="1" dirty="0"/>
                <a:t>7</a:t>
              </a:r>
            </a:p>
          </p:txBody>
        </p:sp>
        <p:sp>
          <p:nvSpPr>
            <p:cNvPr id="32" name="TextovéPole 31"/>
            <p:cNvSpPr txBox="1"/>
            <p:nvPr/>
          </p:nvSpPr>
          <p:spPr>
            <a:xfrm>
              <a:off x="9011318" y="5859065"/>
              <a:ext cx="430796" cy="399870"/>
            </a:xfrm>
            <a:prstGeom prst="rect">
              <a:avLst/>
            </a:prstGeom>
            <a:solidFill>
              <a:schemeClr val="tx1"/>
            </a:solidFill>
          </p:spPr>
          <p:txBody>
            <a:bodyPr wrap="square" rtlCol="0" anchor="ctr">
              <a:spAutoFit/>
            </a:bodyPr>
            <a:lstStyle/>
            <a:p>
              <a:pPr algn="ctr"/>
              <a:r>
                <a:rPr lang="cs-CZ" sz="1600" b="1" dirty="0">
                  <a:solidFill>
                    <a:schemeClr val="bg1"/>
                  </a:solidFill>
                </a:rPr>
                <a:t>6</a:t>
              </a:r>
            </a:p>
          </p:txBody>
        </p:sp>
        <p:sp>
          <p:nvSpPr>
            <p:cNvPr id="33" name="TextovéPole 32"/>
            <p:cNvSpPr txBox="1"/>
            <p:nvPr/>
          </p:nvSpPr>
          <p:spPr>
            <a:xfrm>
              <a:off x="9918725" y="4399982"/>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100</a:t>
              </a:r>
            </a:p>
          </p:txBody>
        </p:sp>
        <p:sp>
          <p:nvSpPr>
            <p:cNvPr id="34" name="TextovéPole 33"/>
            <p:cNvSpPr txBox="1"/>
            <p:nvPr/>
          </p:nvSpPr>
          <p:spPr>
            <a:xfrm>
              <a:off x="348119" y="2890594"/>
              <a:ext cx="608677" cy="399870"/>
            </a:xfrm>
            <a:prstGeom prst="rect">
              <a:avLst/>
            </a:prstGeom>
            <a:noFill/>
          </p:spPr>
          <p:txBody>
            <a:bodyPr wrap="square" rtlCol="0">
              <a:spAutoFit/>
            </a:bodyPr>
            <a:lstStyle/>
            <a:p>
              <a:pPr algn="ctr"/>
              <a:r>
                <a:rPr lang="cs-CZ" sz="1600" b="1" dirty="0"/>
                <a:t>120</a:t>
              </a:r>
            </a:p>
          </p:txBody>
        </p:sp>
        <p:sp>
          <p:nvSpPr>
            <p:cNvPr id="35" name="TextovéPole 34"/>
            <p:cNvSpPr txBox="1"/>
            <p:nvPr/>
          </p:nvSpPr>
          <p:spPr>
            <a:xfrm>
              <a:off x="348119" y="2521646"/>
              <a:ext cx="608677" cy="399870"/>
            </a:xfrm>
            <a:prstGeom prst="rect">
              <a:avLst/>
            </a:prstGeom>
            <a:noFill/>
          </p:spPr>
          <p:txBody>
            <a:bodyPr wrap="square" rtlCol="0">
              <a:spAutoFit/>
            </a:bodyPr>
            <a:lstStyle/>
            <a:p>
              <a:pPr algn="ctr"/>
              <a:r>
                <a:rPr lang="cs-CZ" sz="1600" b="1" dirty="0"/>
                <a:t>140</a:t>
              </a:r>
            </a:p>
          </p:txBody>
        </p:sp>
        <p:sp>
          <p:nvSpPr>
            <p:cNvPr id="36" name="TextovéPole 35"/>
            <p:cNvSpPr txBox="1"/>
            <p:nvPr/>
          </p:nvSpPr>
          <p:spPr>
            <a:xfrm>
              <a:off x="348119" y="3259541"/>
              <a:ext cx="608677" cy="399870"/>
            </a:xfrm>
            <a:prstGeom prst="rect">
              <a:avLst/>
            </a:prstGeom>
            <a:noFill/>
          </p:spPr>
          <p:txBody>
            <a:bodyPr wrap="square" rtlCol="0">
              <a:spAutoFit/>
            </a:bodyPr>
            <a:lstStyle/>
            <a:p>
              <a:pPr algn="ctr"/>
              <a:r>
                <a:rPr lang="cs-CZ" sz="1600" b="1" dirty="0"/>
                <a:t>100</a:t>
              </a:r>
            </a:p>
          </p:txBody>
        </p:sp>
        <p:sp>
          <p:nvSpPr>
            <p:cNvPr id="37" name="TextovéPole 36"/>
            <p:cNvSpPr txBox="1"/>
            <p:nvPr/>
          </p:nvSpPr>
          <p:spPr>
            <a:xfrm>
              <a:off x="348119" y="3628488"/>
              <a:ext cx="608677" cy="399870"/>
            </a:xfrm>
            <a:prstGeom prst="rect">
              <a:avLst/>
            </a:prstGeom>
            <a:noFill/>
          </p:spPr>
          <p:txBody>
            <a:bodyPr wrap="square" rtlCol="0">
              <a:spAutoFit/>
            </a:bodyPr>
            <a:lstStyle/>
            <a:p>
              <a:pPr algn="ctr"/>
              <a:r>
                <a:rPr lang="cs-CZ" sz="1600" b="1" dirty="0"/>
                <a:t>80</a:t>
              </a:r>
            </a:p>
          </p:txBody>
        </p:sp>
        <p:sp>
          <p:nvSpPr>
            <p:cNvPr id="38" name="TextovéPole 37"/>
            <p:cNvSpPr txBox="1"/>
            <p:nvPr/>
          </p:nvSpPr>
          <p:spPr>
            <a:xfrm>
              <a:off x="9918725" y="3950133"/>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120</a:t>
              </a:r>
            </a:p>
          </p:txBody>
        </p:sp>
        <p:sp>
          <p:nvSpPr>
            <p:cNvPr id="39" name="TextovéPole 38"/>
            <p:cNvSpPr txBox="1"/>
            <p:nvPr/>
          </p:nvSpPr>
          <p:spPr>
            <a:xfrm>
              <a:off x="9918725" y="4849832"/>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80</a:t>
              </a:r>
            </a:p>
          </p:txBody>
        </p:sp>
        <p:sp>
          <p:nvSpPr>
            <p:cNvPr id="40" name="TextovéPole 39"/>
            <p:cNvSpPr txBox="1"/>
            <p:nvPr/>
          </p:nvSpPr>
          <p:spPr>
            <a:xfrm>
              <a:off x="348119" y="3997436"/>
              <a:ext cx="608677" cy="399870"/>
            </a:xfrm>
            <a:prstGeom prst="rect">
              <a:avLst/>
            </a:prstGeom>
            <a:noFill/>
          </p:spPr>
          <p:txBody>
            <a:bodyPr wrap="square" rtlCol="0">
              <a:spAutoFit/>
            </a:bodyPr>
            <a:lstStyle/>
            <a:p>
              <a:pPr algn="ctr"/>
              <a:r>
                <a:rPr lang="cs-CZ" sz="1600" b="1" dirty="0"/>
                <a:t>60</a:t>
              </a:r>
            </a:p>
          </p:txBody>
        </p:sp>
        <p:sp>
          <p:nvSpPr>
            <p:cNvPr id="41" name="TextovéPole 40"/>
            <p:cNvSpPr txBox="1"/>
            <p:nvPr/>
          </p:nvSpPr>
          <p:spPr>
            <a:xfrm>
              <a:off x="9918725" y="5299681"/>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60</a:t>
              </a:r>
            </a:p>
          </p:txBody>
        </p:sp>
        <p:sp>
          <p:nvSpPr>
            <p:cNvPr id="42" name="TextovéPole 41"/>
            <p:cNvSpPr txBox="1"/>
            <p:nvPr/>
          </p:nvSpPr>
          <p:spPr>
            <a:xfrm>
              <a:off x="9355121" y="2075657"/>
              <a:ext cx="1132099" cy="399870"/>
            </a:xfrm>
            <a:prstGeom prst="rect">
              <a:avLst/>
            </a:prstGeom>
            <a:noFill/>
            <a:ln>
              <a:noFill/>
            </a:ln>
          </p:spPr>
          <p:txBody>
            <a:bodyPr wrap="square" rtlCol="0">
              <a:spAutoFit/>
            </a:bodyPr>
            <a:lstStyle/>
            <a:p>
              <a:pPr algn="ctr"/>
              <a:r>
                <a:rPr lang="en-US" sz="1600" dirty="0">
                  <a:ln>
                    <a:solidFill>
                      <a:srgbClr val="0033CC"/>
                    </a:solidFill>
                  </a:ln>
                  <a:solidFill>
                    <a:srgbClr val="0033CC"/>
                  </a:solidFill>
                </a:rPr>
                <a:t>[</a:t>
              </a:r>
              <a:r>
                <a:rPr lang="cs-CZ" sz="1600" dirty="0" err="1">
                  <a:ln>
                    <a:solidFill>
                      <a:srgbClr val="0033CC"/>
                    </a:solidFill>
                  </a:ln>
                  <a:solidFill>
                    <a:srgbClr val="0033CC"/>
                  </a:solidFill>
                </a:rPr>
                <a:t>bpm</a:t>
              </a:r>
              <a:r>
                <a:rPr lang="en-US" sz="1600" dirty="0">
                  <a:ln>
                    <a:solidFill>
                      <a:srgbClr val="0033CC"/>
                    </a:solidFill>
                  </a:ln>
                  <a:solidFill>
                    <a:srgbClr val="0033CC"/>
                  </a:solidFill>
                </a:rPr>
                <a:t>]</a:t>
              </a:r>
              <a:endParaRPr lang="cs-CZ" sz="1600" dirty="0">
                <a:ln>
                  <a:solidFill>
                    <a:srgbClr val="0033CC"/>
                  </a:solidFill>
                </a:ln>
                <a:solidFill>
                  <a:srgbClr val="0033CC"/>
                </a:solidFill>
              </a:endParaRPr>
            </a:p>
          </p:txBody>
        </p:sp>
        <p:sp>
          <p:nvSpPr>
            <p:cNvPr id="43" name="TextovéPole 42"/>
            <p:cNvSpPr txBox="1"/>
            <p:nvPr/>
          </p:nvSpPr>
          <p:spPr>
            <a:xfrm>
              <a:off x="334566" y="1700808"/>
              <a:ext cx="1227292" cy="399870"/>
            </a:xfrm>
            <a:prstGeom prst="rect">
              <a:avLst/>
            </a:prstGeom>
            <a:noFill/>
          </p:spPr>
          <p:txBody>
            <a:bodyPr wrap="square" rtlCol="0">
              <a:spAutoFit/>
            </a:bodyPr>
            <a:lstStyle/>
            <a:p>
              <a:pPr algn="ctr"/>
              <a:r>
                <a:rPr lang="en-US" sz="1600" b="1" dirty="0"/>
                <a:t>[mmHg]</a:t>
              </a:r>
              <a:endParaRPr lang="cs-CZ" sz="1600" b="1" dirty="0"/>
            </a:p>
          </p:txBody>
        </p:sp>
        <p:grpSp>
          <p:nvGrpSpPr>
            <p:cNvPr id="44" name="Skupina 43"/>
            <p:cNvGrpSpPr/>
            <p:nvPr/>
          </p:nvGrpSpPr>
          <p:grpSpPr>
            <a:xfrm>
              <a:off x="1020312" y="2463042"/>
              <a:ext cx="8937992" cy="3436796"/>
              <a:chOff x="1020312" y="2463042"/>
              <a:chExt cx="8937992" cy="3436796"/>
            </a:xfrm>
          </p:grpSpPr>
          <p:cxnSp>
            <p:nvCxnSpPr>
              <p:cNvPr id="54" name="Přímá spojnice 53"/>
              <p:cNvCxnSpPr/>
              <p:nvPr/>
            </p:nvCxnSpPr>
            <p:spPr>
              <a:xfrm flipH="1">
                <a:off x="1060337" y="3279444"/>
                <a:ext cx="129253"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flipH="1">
                <a:off x="1212195" y="3165918"/>
                <a:ext cx="235487" cy="861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flipH="1">
                <a:off x="1447682" y="3079749"/>
                <a:ext cx="129253" cy="861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flipH="1" flipV="1">
                <a:off x="1578931" y="3079067"/>
                <a:ext cx="218391" cy="3019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a:xfrm flipH="1">
                <a:off x="1797322" y="3252086"/>
                <a:ext cx="197469" cy="1289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Přímá spojnice 58"/>
              <p:cNvCxnSpPr/>
              <p:nvPr/>
            </p:nvCxnSpPr>
            <p:spPr>
              <a:xfrm flipH="1">
                <a:off x="1994792" y="3079749"/>
                <a:ext cx="182370"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H="1" flipV="1">
                <a:off x="2177161" y="3079749"/>
                <a:ext cx="182370" cy="1502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flipH="1">
                <a:off x="2348363" y="3068722"/>
                <a:ext cx="199445"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2547808" y="2821243"/>
                <a:ext cx="172337" cy="2474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H="1">
                <a:off x="2726267" y="2648905"/>
                <a:ext cx="166215"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Přímá spojnice 63"/>
              <p:cNvCxnSpPr/>
              <p:nvPr/>
            </p:nvCxnSpPr>
            <p:spPr>
              <a:xfrm flipH="1" flipV="1">
                <a:off x="2909810" y="2643205"/>
                <a:ext cx="172318" cy="43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Přímá spojnice 64"/>
              <p:cNvCxnSpPr/>
              <p:nvPr/>
            </p:nvCxnSpPr>
            <p:spPr>
              <a:xfrm flipH="1" flipV="1">
                <a:off x="3091007" y="2693240"/>
                <a:ext cx="232318" cy="2517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Přímá spojnice 65"/>
              <p:cNvCxnSpPr/>
              <p:nvPr/>
            </p:nvCxnSpPr>
            <p:spPr>
              <a:xfrm flipH="1">
                <a:off x="3296175" y="2551338"/>
                <a:ext cx="199487" cy="3945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Přímá spojnice 66"/>
              <p:cNvCxnSpPr/>
              <p:nvPr/>
            </p:nvCxnSpPr>
            <p:spPr>
              <a:xfrm flipH="1">
                <a:off x="3492359" y="2522840"/>
                <a:ext cx="175640" cy="284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Přímá spojnice 67"/>
              <p:cNvCxnSpPr/>
              <p:nvPr/>
            </p:nvCxnSpPr>
            <p:spPr>
              <a:xfrm flipH="1" flipV="1">
                <a:off x="3667999" y="2522840"/>
                <a:ext cx="172337" cy="918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Přímá spojnice 68"/>
              <p:cNvCxnSpPr/>
              <p:nvPr/>
            </p:nvCxnSpPr>
            <p:spPr>
              <a:xfrm>
                <a:off x="3840336" y="2596244"/>
                <a:ext cx="172337" cy="5586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Přímá spojnice 69"/>
              <p:cNvCxnSpPr/>
              <p:nvPr/>
            </p:nvCxnSpPr>
            <p:spPr>
              <a:xfrm flipH="1" flipV="1">
                <a:off x="4015070" y="3165236"/>
                <a:ext cx="169940" cy="6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Přímá spojnice 70"/>
              <p:cNvCxnSpPr/>
              <p:nvPr/>
            </p:nvCxnSpPr>
            <p:spPr>
              <a:xfrm flipH="1" flipV="1">
                <a:off x="4185455" y="3176173"/>
                <a:ext cx="258060" cy="2482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Přímá spojnice 71"/>
              <p:cNvCxnSpPr/>
              <p:nvPr/>
            </p:nvCxnSpPr>
            <p:spPr>
              <a:xfrm flipH="1" flipV="1">
                <a:off x="4443516" y="3424423"/>
                <a:ext cx="129238" cy="1292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Přímá spojnice 72"/>
              <p:cNvCxnSpPr/>
              <p:nvPr/>
            </p:nvCxnSpPr>
            <p:spPr>
              <a:xfrm flipH="1">
                <a:off x="4580864" y="3252086"/>
                <a:ext cx="207326" cy="3015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Přímá spojnice 73"/>
              <p:cNvCxnSpPr/>
              <p:nvPr/>
            </p:nvCxnSpPr>
            <p:spPr>
              <a:xfrm flipH="1">
                <a:off x="4788190" y="2993580"/>
                <a:ext cx="172337" cy="2833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Přímá spojnice 74"/>
              <p:cNvCxnSpPr/>
              <p:nvPr/>
            </p:nvCxnSpPr>
            <p:spPr>
              <a:xfrm flipH="1" flipV="1">
                <a:off x="4960527" y="2993580"/>
                <a:ext cx="192403" cy="2833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Přímá spojnice 75"/>
              <p:cNvCxnSpPr/>
              <p:nvPr/>
            </p:nvCxnSpPr>
            <p:spPr>
              <a:xfrm flipH="1" flipV="1">
                <a:off x="5145865" y="3289870"/>
                <a:ext cx="189435" cy="483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flipV="1">
                <a:off x="5335300" y="3351057"/>
                <a:ext cx="172318" cy="1292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H="1">
                <a:off x="5517669" y="3342167"/>
                <a:ext cx="182370" cy="1416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flipH="1" flipV="1">
                <a:off x="5700039" y="3350696"/>
                <a:ext cx="172337" cy="2029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flipH="1">
                <a:off x="5882409" y="3510592"/>
                <a:ext cx="182370" cy="430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flipH="1" flipV="1">
                <a:off x="6074812" y="3483862"/>
                <a:ext cx="172337" cy="2852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Přímá spojnice 81"/>
              <p:cNvCxnSpPr/>
              <p:nvPr/>
            </p:nvCxnSpPr>
            <p:spPr>
              <a:xfrm flipH="1">
                <a:off x="6257181" y="3510592"/>
                <a:ext cx="172337" cy="2275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Přímá spojnice 82"/>
              <p:cNvCxnSpPr/>
              <p:nvPr/>
            </p:nvCxnSpPr>
            <p:spPr>
              <a:xfrm flipH="1">
                <a:off x="6439551" y="3380998"/>
                <a:ext cx="244347" cy="1295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Přímá spojnice 83"/>
              <p:cNvCxnSpPr/>
              <p:nvPr/>
            </p:nvCxnSpPr>
            <p:spPr>
              <a:xfrm flipH="1" flipV="1">
                <a:off x="6649700" y="3362457"/>
                <a:ext cx="172337" cy="4928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Přímá spojnice 84"/>
              <p:cNvCxnSpPr/>
              <p:nvPr/>
            </p:nvCxnSpPr>
            <p:spPr>
              <a:xfrm flipH="1">
                <a:off x="6818145" y="3727197"/>
                <a:ext cx="172337" cy="832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Přímá spojnice 85"/>
              <p:cNvCxnSpPr/>
              <p:nvPr/>
            </p:nvCxnSpPr>
            <p:spPr>
              <a:xfrm flipH="1" flipV="1">
                <a:off x="7014440" y="3727197"/>
                <a:ext cx="182370" cy="128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Přímá spojnice 86"/>
              <p:cNvCxnSpPr/>
              <p:nvPr/>
            </p:nvCxnSpPr>
            <p:spPr>
              <a:xfrm flipH="1" flipV="1">
                <a:off x="7196810" y="3855266"/>
                <a:ext cx="18237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Přímá spojnice 87"/>
              <p:cNvCxnSpPr/>
              <p:nvPr/>
            </p:nvCxnSpPr>
            <p:spPr>
              <a:xfrm flipH="1">
                <a:off x="7379180" y="3768797"/>
                <a:ext cx="182370" cy="767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flipV="1">
                <a:off x="7571582" y="3780557"/>
                <a:ext cx="172337" cy="106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Přímá spojnice 89"/>
              <p:cNvCxnSpPr/>
              <p:nvPr/>
            </p:nvCxnSpPr>
            <p:spPr>
              <a:xfrm flipH="1">
                <a:off x="7743919" y="3682929"/>
                <a:ext cx="232507" cy="976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p:nvPr/>
            </p:nvCxnSpPr>
            <p:spPr>
              <a:xfrm flipH="1">
                <a:off x="7944497" y="3682929"/>
                <a:ext cx="1641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Přímá spojnice 91"/>
              <p:cNvCxnSpPr/>
              <p:nvPr/>
            </p:nvCxnSpPr>
            <p:spPr>
              <a:xfrm flipH="1" flipV="1">
                <a:off x="8108659" y="3706490"/>
                <a:ext cx="232507" cy="1390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Přímá spojnice 92"/>
              <p:cNvCxnSpPr/>
              <p:nvPr/>
            </p:nvCxnSpPr>
            <p:spPr>
              <a:xfrm flipH="1">
                <a:off x="8330878" y="3553676"/>
                <a:ext cx="162559" cy="2733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Přímá spojnice 93"/>
              <p:cNvCxnSpPr/>
              <p:nvPr/>
            </p:nvCxnSpPr>
            <p:spPr>
              <a:xfrm flipH="1" flipV="1">
                <a:off x="8489334" y="3549813"/>
                <a:ext cx="166434" cy="1773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Přímá spojnice 94"/>
              <p:cNvCxnSpPr/>
              <p:nvPr/>
            </p:nvCxnSpPr>
            <p:spPr>
              <a:xfrm flipH="1">
                <a:off x="8677403" y="3483862"/>
                <a:ext cx="232507" cy="2303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Přímá spojnice 95"/>
              <p:cNvCxnSpPr/>
              <p:nvPr/>
            </p:nvCxnSpPr>
            <p:spPr>
              <a:xfrm flipH="1">
                <a:off x="8895034" y="3414982"/>
                <a:ext cx="201583" cy="914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H="1" flipV="1">
                <a:off x="9058191" y="3431866"/>
                <a:ext cx="201583" cy="1218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a:off x="9259774" y="3154890"/>
                <a:ext cx="182370" cy="3933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9422930" y="3181024"/>
                <a:ext cx="201583" cy="2797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a:off x="9604369" y="3176173"/>
                <a:ext cx="201583" cy="2724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H="1" flipV="1">
                <a:off x="1025326" y="4038135"/>
                <a:ext cx="191883" cy="1645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H="1">
                <a:off x="1231289" y="3785894"/>
                <a:ext cx="216393" cy="3922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H="1">
                <a:off x="1447682" y="3682929"/>
                <a:ext cx="152272" cy="100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flipH="1" flipV="1">
                <a:off x="1599954" y="3704471"/>
                <a:ext cx="197369" cy="1507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flipH="1">
                <a:off x="1778204" y="3682929"/>
                <a:ext cx="216588" cy="2218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1994792" y="3492771"/>
                <a:ext cx="182370" cy="1837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flipV="1">
                <a:off x="2177161" y="3492771"/>
                <a:ext cx="171201" cy="91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flipV="1">
                <a:off x="2349313" y="3571345"/>
                <a:ext cx="198495" cy="6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flipH="1">
                <a:off x="2547809" y="3380998"/>
                <a:ext cx="178458" cy="2643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2714054" y="3300298"/>
                <a:ext cx="198494" cy="1025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flipV="1">
                <a:off x="2909810" y="3271095"/>
                <a:ext cx="198495" cy="6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Přímá spojnice 111"/>
              <p:cNvCxnSpPr/>
              <p:nvPr/>
            </p:nvCxnSpPr>
            <p:spPr>
              <a:xfrm flipH="1" flipV="1">
                <a:off x="3107919" y="3320878"/>
                <a:ext cx="188256" cy="227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Přímá spojnice 112"/>
              <p:cNvCxnSpPr/>
              <p:nvPr/>
            </p:nvCxnSpPr>
            <p:spPr>
              <a:xfrm flipH="1">
                <a:off x="3290290" y="3370665"/>
                <a:ext cx="182369" cy="1610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Přímá spojnice 113"/>
              <p:cNvCxnSpPr/>
              <p:nvPr/>
            </p:nvCxnSpPr>
            <p:spPr>
              <a:xfrm flipH="1" flipV="1">
                <a:off x="3466772" y="3357285"/>
                <a:ext cx="188256" cy="227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Přímá spojnice 114"/>
              <p:cNvCxnSpPr/>
              <p:nvPr/>
            </p:nvCxnSpPr>
            <p:spPr>
              <a:xfrm flipH="1">
                <a:off x="3655030" y="3271095"/>
                <a:ext cx="188255" cy="2775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Přímá spojnice 115"/>
              <p:cNvCxnSpPr/>
              <p:nvPr/>
            </p:nvCxnSpPr>
            <p:spPr>
              <a:xfrm flipH="1" flipV="1">
                <a:off x="3856849" y="3267311"/>
                <a:ext cx="188255" cy="409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Přímá spojnice 116"/>
              <p:cNvCxnSpPr/>
              <p:nvPr/>
            </p:nvCxnSpPr>
            <p:spPr>
              <a:xfrm flipH="1">
                <a:off x="4022610" y="3645303"/>
                <a:ext cx="188255" cy="170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Přímá spojnice 117"/>
              <p:cNvCxnSpPr/>
              <p:nvPr/>
            </p:nvCxnSpPr>
            <p:spPr>
              <a:xfrm flipH="1" flipV="1">
                <a:off x="4220358" y="3662324"/>
                <a:ext cx="188255" cy="1832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H="1" flipV="1">
                <a:off x="4392609" y="3827451"/>
                <a:ext cx="188255" cy="1719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a:off x="4574979" y="3776011"/>
                <a:ext cx="213211" cy="22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H="1">
                <a:off x="4788190" y="3492771"/>
                <a:ext cx="172337" cy="301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964675" y="3490374"/>
                <a:ext cx="181190" cy="2933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flipV="1">
                <a:off x="5145865" y="3769293"/>
                <a:ext cx="188255" cy="2127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p:nvPr/>
            </p:nvCxnSpPr>
            <p:spPr>
              <a:xfrm flipH="1" flipV="1">
                <a:off x="5334120" y="3969514"/>
                <a:ext cx="188255" cy="298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Přímá spojnice 124"/>
              <p:cNvCxnSpPr/>
              <p:nvPr/>
            </p:nvCxnSpPr>
            <p:spPr>
              <a:xfrm flipH="1" flipV="1">
                <a:off x="5522375" y="3984458"/>
                <a:ext cx="188255" cy="972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Přímá spojnice 125"/>
              <p:cNvCxnSpPr/>
              <p:nvPr/>
            </p:nvCxnSpPr>
            <p:spPr>
              <a:xfrm flipH="1">
                <a:off x="5700039" y="3982028"/>
                <a:ext cx="188255" cy="819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Přímá spojnice 126"/>
              <p:cNvCxnSpPr/>
              <p:nvPr/>
            </p:nvCxnSpPr>
            <p:spPr>
              <a:xfrm flipH="1" flipV="1">
                <a:off x="5889214" y="3986772"/>
                <a:ext cx="188255" cy="94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Přímá spojnice 127"/>
              <p:cNvCxnSpPr/>
              <p:nvPr/>
            </p:nvCxnSpPr>
            <p:spPr>
              <a:xfrm flipH="1">
                <a:off x="6077469" y="4033062"/>
                <a:ext cx="188255" cy="38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Přímá spojnice 128"/>
              <p:cNvCxnSpPr/>
              <p:nvPr/>
            </p:nvCxnSpPr>
            <p:spPr>
              <a:xfrm flipH="1" flipV="1">
                <a:off x="6268407" y="4038135"/>
                <a:ext cx="188255" cy="12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Přímá spojnice 129"/>
              <p:cNvCxnSpPr/>
              <p:nvPr/>
            </p:nvCxnSpPr>
            <p:spPr>
              <a:xfrm flipH="1">
                <a:off x="6450777" y="4167425"/>
                <a:ext cx="198923"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Přímá spojnice 130"/>
              <p:cNvCxnSpPr/>
              <p:nvPr/>
            </p:nvCxnSpPr>
            <p:spPr>
              <a:xfrm flipH="1" flipV="1">
                <a:off x="6657723" y="4163935"/>
                <a:ext cx="188255" cy="12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Přímá spojnice 131"/>
              <p:cNvCxnSpPr/>
              <p:nvPr/>
            </p:nvCxnSpPr>
            <p:spPr>
              <a:xfrm flipH="1">
                <a:off x="6845978" y="4289736"/>
                <a:ext cx="16846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Přímá spojnice 132"/>
              <p:cNvCxnSpPr/>
              <p:nvPr/>
            </p:nvCxnSpPr>
            <p:spPr>
              <a:xfrm flipH="1" flipV="1">
                <a:off x="7014440" y="4289737"/>
                <a:ext cx="182370" cy="62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Přímá spojnice 133"/>
              <p:cNvCxnSpPr/>
              <p:nvPr/>
            </p:nvCxnSpPr>
            <p:spPr>
              <a:xfrm flipH="1" flipV="1">
                <a:off x="7196810" y="4352637"/>
                <a:ext cx="188255" cy="12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Přímá spojnice 134"/>
              <p:cNvCxnSpPr/>
              <p:nvPr/>
            </p:nvCxnSpPr>
            <p:spPr>
              <a:xfrm flipH="1">
                <a:off x="7383327" y="4352637"/>
                <a:ext cx="188255" cy="1140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Přímá spojnice 135"/>
              <p:cNvCxnSpPr/>
              <p:nvPr/>
            </p:nvCxnSpPr>
            <p:spPr>
              <a:xfrm flipH="1" flipV="1">
                <a:off x="7580428" y="4363202"/>
                <a:ext cx="188255" cy="1152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Přímá spojnice 136"/>
              <p:cNvCxnSpPr/>
              <p:nvPr/>
            </p:nvCxnSpPr>
            <p:spPr>
              <a:xfrm flipH="1">
                <a:off x="7756242" y="4363202"/>
                <a:ext cx="188255" cy="115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Přímá spojnice 137"/>
              <p:cNvCxnSpPr/>
              <p:nvPr/>
            </p:nvCxnSpPr>
            <p:spPr>
              <a:xfrm flipH="1">
                <a:off x="7957013" y="4352637"/>
                <a:ext cx="188255" cy="105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Přímá spojnice 138"/>
              <p:cNvCxnSpPr/>
              <p:nvPr/>
            </p:nvCxnSpPr>
            <p:spPr>
              <a:xfrm flipH="1">
                <a:off x="8142623" y="4178161"/>
                <a:ext cx="188255" cy="1639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Přímá spojnice 139"/>
              <p:cNvCxnSpPr/>
              <p:nvPr/>
            </p:nvCxnSpPr>
            <p:spPr>
              <a:xfrm flipH="1">
                <a:off x="8318030" y="4163935"/>
                <a:ext cx="188255" cy="189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Přímá spojnice 140"/>
              <p:cNvCxnSpPr/>
              <p:nvPr/>
            </p:nvCxnSpPr>
            <p:spPr>
              <a:xfrm flipH="1">
                <a:off x="8506285" y="4043416"/>
                <a:ext cx="188255" cy="115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Přímá spojnice 141"/>
              <p:cNvCxnSpPr/>
              <p:nvPr/>
            </p:nvCxnSpPr>
            <p:spPr>
              <a:xfrm flipH="1">
                <a:off x="8682770" y="4033062"/>
                <a:ext cx="212265" cy="28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Přímá spojnice 142"/>
              <p:cNvCxnSpPr/>
              <p:nvPr/>
            </p:nvCxnSpPr>
            <p:spPr>
              <a:xfrm flipH="1">
                <a:off x="8888218" y="4033062"/>
                <a:ext cx="169973" cy="6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Přímá spojnice 143"/>
              <p:cNvCxnSpPr/>
              <p:nvPr/>
            </p:nvCxnSpPr>
            <p:spPr>
              <a:xfrm flipH="1">
                <a:off x="9236424" y="3769293"/>
                <a:ext cx="205720" cy="4469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Přímá spojnice 144"/>
              <p:cNvCxnSpPr/>
              <p:nvPr/>
            </p:nvCxnSpPr>
            <p:spPr>
              <a:xfrm flipH="1" flipV="1">
                <a:off x="9065424" y="4029568"/>
                <a:ext cx="194350" cy="1972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Přímá spojnice 145"/>
              <p:cNvCxnSpPr/>
              <p:nvPr/>
            </p:nvCxnSpPr>
            <p:spPr>
              <a:xfrm flipH="1" flipV="1">
                <a:off x="9442145" y="3767854"/>
                <a:ext cx="182369" cy="59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Přímá spojnice 146"/>
              <p:cNvCxnSpPr/>
              <p:nvPr/>
            </p:nvCxnSpPr>
            <p:spPr>
              <a:xfrm flipH="1">
                <a:off x="9604370" y="3731743"/>
                <a:ext cx="205719" cy="110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Přímá spojnice 147"/>
              <p:cNvCxnSpPr/>
              <p:nvPr/>
            </p:nvCxnSpPr>
            <p:spPr>
              <a:xfrm flipH="1">
                <a:off x="1037732" y="4975457"/>
                <a:ext cx="174464" cy="17233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9" name="Přímá spojnice 148"/>
              <p:cNvCxnSpPr/>
              <p:nvPr/>
            </p:nvCxnSpPr>
            <p:spPr>
              <a:xfrm flipH="1" flipV="1">
                <a:off x="1212196" y="4940963"/>
                <a:ext cx="235486" cy="29300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0" name="Přímá spojnice 149"/>
              <p:cNvCxnSpPr/>
              <p:nvPr/>
            </p:nvCxnSpPr>
            <p:spPr>
              <a:xfrm flipH="1">
                <a:off x="1410379" y="4803120"/>
                <a:ext cx="189575" cy="43084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1" name="Přímá spojnice 150"/>
              <p:cNvCxnSpPr/>
              <p:nvPr/>
            </p:nvCxnSpPr>
            <p:spPr>
              <a:xfrm flipH="1">
                <a:off x="1550396" y="4803120"/>
                <a:ext cx="246927"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2" name="Přímá spojnice 151"/>
              <p:cNvCxnSpPr/>
              <p:nvPr/>
            </p:nvCxnSpPr>
            <p:spPr>
              <a:xfrm flipH="1" flipV="1">
                <a:off x="1808826" y="4803120"/>
                <a:ext cx="174462" cy="28434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3" name="Přímá spojnice 152"/>
              <p:cNvCxnSpPr/>
              <p:nvPr/>
            </p:nvCxnSpPr>
            <p:spPr>
              <a:xfrm flipH="1">
                <a:off x="1951174" y="4716952"/>
                <a:ext cx="225988" cy="34467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4" name="Přímá spojnice 153"/>
              <p:cNvCxnSpPr/>
              <p:nvPr/>
            </p:nvCxnSpPr>
            <p:spPr>
              <a:xfrm flipH="1">
                <a:off x="2177161" y="4716952"/>
                <a:ext cx="182370" cy="2822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5" name="Přímá spojnice 154"/>
              <p:cNvCxnSpPr/>
              <p:nvPr/>
            </p:nvCxnSpPr>
            <p:spPr>
              <a:xfrm flipH="1">
                <a:off x="2335091" y="4478438"/>
                <a:ext cx="212717" cy="23851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6" name="Přímá spojnice 155"/>
              <p:cNvCxnSpPr/>
              <p:nvPr/>
            </p:nvCxnSpPr>
            <p:spPr>
              <a:xfrm flipH="1" flipV="1">
                <a:off x="2547808" y="4522836"/>
                <a:ext cx="178459" cy="7485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7" name="Přímá spojnice 156"/>
              <p:cNvCxnSpPr/>
              <p:nvPr/>
            </p:nvCxnSpPr>
            <p:spPr>
              <a:xfrm flipH="1">
                <a:off x="2721894" y="4522836"/>
                <a:ext cx="190653" cy="3743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8" name="Přímá spojnice 157"/>
              <p:cNvCxnSpPr/>
              <p:nvPr/>
            </p:nvCxnSpPr>
            <p:spPr>
              <a:xfrm flipH="1" flipV="1">
                <a:off x="2912547" y="4504121"/>
                <a:ext cx="152272" cy="9357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9" name="Přímá spojnice 158"/>
              <p:cNvCxnSpPr/>
              <p:nvPr/>
            </p:nvCxnSpPr>
            <p:spPr>
              <a:xfrm flipH="1">
                <a:off x="3091007" y="4321186"/>
                <a:ext cx="205168" cy="32090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0" name="Přímá spojnice 159"/>
              <p:cNvCxnSpPr/>
              <p:nvPr/>
            </p:nvCxnSpPr>
            <p:spPr>
              <a:xfrm flipH="1">
                <a:off x="3294199" y="4260116"/>
                <a:ext cx="172573" cy="6845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1" name="Přímá spojnice 160"/>
              <p:cNvCxnSpPr/>
              <p:nvPr/>
            </p:nvCxnSpPr>
            <p:spPr>
              <a:xfrm flipH="1" flipV="1">
                <a:off x="3416837" y="4249106"/>
                <a:ext cx="238191" cy="114096"/>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2" name="Přímá spojnice 161"/>
              <p:cNvCxnSpPr/>
              <p:nvPr/>
            </p:nvCxnSpPr>
            <p:spPr>
              <a:xfrm flipH="1">
                <a:off x="3655030" y="4216270"/>
                <a:ext cx="172572" cy="135905"/>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p:nvPr/>
            </p:nvCxnSpPr>
            <p:spPr>
              <a:xfrm flipH="1" flipV="1">
                <a:off x="3839868" y="4189760"/>
                <a:ext cx="172572" cy="132726"/>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4" name="Přímá spojnice 163"/>
              <p:cNvCxnSpPr/>
              <p:nvPr/>
            </p:nvCxnSpPr>
            <p:spPr>
              <a:xfrm flipH="1" flipV="1">
                <a:off x="4055640" y="4312977"/>
                <a:ext cx="150408" cy="20985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5" name="Přímá spojnice 164"/>
              <p:cNvCxnSpPr/>
              <p:nvPr/>
            </p:nvCxnSpPr>
            <p:spPr>
              <a:xfrm flipH="1">
                <a:off x="4200077" y="4216270"/>
                <a:ext cx="208536" cy="316455"/>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6" name="Přímá spojnice 165"/>
              <p:cNvCxnSpPr/>
              <p:nvPr/>
            </p:nvCxnSpPr>
            <p:spPr>
              <a:xfrm flipH="1" flipV="1">
                <a:off x="4387800" y="4239637"/>
                <a:ext cx="193064" cy="24200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7" name="Přímá spojnice 166"/>
              <p:cNvCxnSpPr/>
              <p:nvPr/>
            </p:nvCxnSpPr>
            <p:spPr>
              <a:xfrm flipH="1" flipV="1">
                <a:off x="4605362" y="4486363"/>
                <a:ext cx="172572" cy="31675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8" name="Přímá spojnice 167"/>
              <p:cNvCxnSpPr/>
              <p:nvPr/>
            </p:nvCxnSpPr>
            <p:spPr>
              <a:xfrm flipH="1">
                <a:off x="4797530" y="4550908"/>
                <a:ext cx="167145" cy="266171"/>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9" name="Přímá spojnice 168"/>
              <p:cNvCxnSpPr/>
              <p:nvPr/>
            </p:nvCxnSpPr>
            <p:spPr>
              <a:xfrm flipH="1" flipV="1">
                <a:off x="4960527" y="4548852"/>
                <a:ext cx="172572" cy="19632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0" name="Přímá spojnice 169"/>
              <p:cNvCxnSpPr/>
              <p:nvPr/>
            </p:nvCxnSpPr>
            <p:spPr>
              <a:xfrm flipH="1" flipV="1">
                <a:off x="5133099" y="4738307"/>
                <a:ext cx="201021" cy="150982"/>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1" name="Přímá spojnice 170"/>
              <p:cNvCxnSpPr/>
              <p:nvPr/>
            </p:nvCxnSpPr>
            <p:spPr>
              <a:xfrm flipH="1" flipV="1">
                <a:off x="5341961" y="4860163"/>
                <a:ext cx="172572" cy="11529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2" name="Přímá spojnice 171"/>
              <p:cNvCxnSpPr/>
              <p:nvPr/>
            </p:nvCxnSpPr>
            <p:spPr>
              <a:xfrm flipH="1" flipV="1">
                <a:off x="5517211" y="4945292"/>
                <a:ext cx="172572" cy="37483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3" name="Přímá spojnice 172"/>
              <p:cNvCxnSpPr/>
              <p:nvPr/>
            </p:nvCxnSpPr>
            <p:spPr>
              <a:xfrm flipH="1" flipV="1">
                <a:off x="5676123" y="5321799"/>
                <a:ext cx="205828" cy="35297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4" name="Přímá spojnice 173"/>
              <p:cNvCxnSpPr/>
              <p:nvPr/>
            </p:nvCxnSpPr>
            <p:spPr>
              <a:xfrm flipV="1">
                <a:off x="5889214" y="5310032"/>
                <a:ext cx="188255" cy="36474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5" name="Přímá spojnice 174"/>
              <p:cNvCxnSpPr/>
              <p:nvPr/>
            </p:nvCxnSpPr>
            <p:spPr>
              <a:xfrm flipH="1">
                <a:off x="6060629" y="5233963"/>
                <a:ext cx="186062" cy="6596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6" name="Přímá spojnice 175"/>
              <p:cNvCxnSpPr/>
              <p:nvPr/>
            </p:nvCxnSpPr>
            <p:spPr>
              <a:xfrm flipH="1" flipV="1">
                <a:off x="6246690" y="5234236"/>
                <a:ext cx="182370" cy="26404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7" name="Přímá spojnice 176"/>
              <p:cNvCxnSpPr/>
              <p:nvPr/>
            </p:nvCxnSpPr>
            <p:spPr>
              <a:xfrm flipH="1">
                <a:off x="6420894" y="5450914"/>
                <a:ext cx="228806"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8" name="Přímá spojnice 177"/>
              <p:cNvCxnSpPr/>
              <p:nvPr/>
            </p:nvCxnSpPr>
            <p:spPr>
              <a:xfrm flipH="1">
                <a:off x="6621465" y="5450914"/>
                <a:ext cx="228806"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9" name="Přímá spojnice 178"/>
              <p:cNvCxnSpPr/>
              <p:nvPr/>
            </p:nvCxnSpPr>
            <p:spPr>
              <a:xfrm flipH="1">
                <a:off x="6800040" y="5445477"/>
                <a:ext cx="228805"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0" name="Přímá spojnice 179"/>
              <p:cNvCxnSpPr/>
              <p:nvPr/>
            </p:nvCxnSpPr>
            <p:spPr>
              <a:xfrm flipH="1" flipV="1">
                <a:off x="7004022" y="5450914"/>
                <a:ext cx="192788" cy="12772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1" name="Přímá spojnice 180"/>
              <p:cNvCxnSpPr/>
              <p:nvPr/>
            </p:nvCxnSpPr>
            <p:spPr>
              <a:xfrm flipH="1">
                <a:off x="7196811" y="5578637"/>
                <a:ext cx="188254"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2" name="Přímá spojnice 181"/>
              <p:cNvCxnSpPr/>
              <p:nvPr/>
            </p:nvCxnSpPr>
            <p:spPr>
              <a:xfrm flipH="1" flipV="1">
                <a:off x="7379182" y="5578637"/>
                <a:ext cx="182367" cy="17233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3" name="Přímá spojnice 182"/>
              <p:cNvCxnSpPr/>
              <p:nvPr/>
            </p:nvCxnSpPr>
            <p:spPr>
              <a:xfrm flipH="1">
                <a:off x="7561551" y="5750974"/>
                <a:ext cx="188254"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4" name="Přímá spojnice 183"/>
              <p:cNvCxnSpPr/>
              <p:nvPr/>
            </p:nvCxnSpPr>
            <p:spPr>
              <a:xfrm flipH="1">
                <a:off x="7756244" y="5737165"/>
                <a:ext cx="188254"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5" name="Přímá spojnice 184"/>
              <p:cNvCxnSpPr/>
              <p:nvPr/>
            </p:nvCxnSpPr>
            <p:spPr>
              <a:xfrm flipH="1">
                <a:off x="7976428" y="5578637"/>
                <a:ext cx="166196" cy="17233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6" name="Přímá spojnice 185"/>
              <p:cNvCxnSpPr/>
              <p:nvPr/>
            </p:nvCxnSpPr>
            <p:spPr>
              <a:xfrm flipH="1" flipV="1">
                <a:off x="8135114" y="5584453"/>
                <a:ext cx="166196" cy="8035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7" name="Přímá spojnice 186"/>
              <p:cNvCxnSpPr/>
              <p:nvPr/>
            </p:nvCxnSpPr>
            <p:spPr>
              <a:xfrm flipH="1">
                <a:off x="8301310" y="5310032"/>
                <a:ext cx="204975" cy="34421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8" name="Přímá spojnice 187"/>
              <p:cNvCxnSpPr/>
              <p:nvPr/>
            </p:nvCxnSpPr>
            <p:spPr>
              <a:xfrm flipH="1">
                <a:off x="8491511" y="5266948"/>
                <a:ext cx="203029" cy="7461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9" name="Přímá spojnice 188"/>
              <p:cNvCxnSpPr/>
              <p:nvPr/>
            </p:nvCxnSpPr>
            <p:spPr>
              <a:xfrm flipH="1" flipV="1">
                <a:off x="8705907" y="5299932"/>
                <a:ext cx="182311" cy="35431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0" name="Přímá spojnice 189"/>
              <p:cNvCxnSpPr/>
              <p:nvPr/>
            </p:nvCxnSpPr>
            <p:spPr>
              <a:xfrm flipH="1">
                <a:off x="8871049" y="5321799"/>
                <a:ext cx="187142" cy="30348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1" name="Přímá spojnice 190"/>
              <p:cNvCxnSpPr/>
              <p:nvPr/>
            </p:nvCxnSpPr>
            <p:spPr>
              <a:xfrm flipH="1" flipV="1">
                <a:off x="9070648" y="5279522"/>
                <a:ext cx="165776" cy="8673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2" name="Přímá spojnice 191"/>
              <p:cNvCxnSpPr/>
              <p:nvPr/>
            </p:nvCxnSpPr>
            <p:spPr>
              <a:xfrm flipH="1">
                <a:off x="9248128" y="4975457"/>
                <a:ext cx="182310" cy="38976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3" name="Přímá spojnice 192"/>
              <p:cNvCxnSpPr/>
              <p:nvPr/>
            </p:nvCxnSpPr>
            <p:spPr>
              <a:xfrm flipH="1" flipV="1">
                <a:off x="9422060" y="4999282"/>
                <a:ext cx="190807" cy="21018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4" name="Přímá spojnice 193"/>
              <p:cNvCxnSpPr/>
              <p:nvPr/>
            </p:nvCxnSpPr>
            <p:spPr>
              <a:xfrm flipH="1" flipV="1">
                <a:off x="9638469" y="5192888"/>
                <a:ext cx="182310" cy="74060"/>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195" name="Přímá spojnice 194"/>
              <p:cNvCxnSpPr/>
              <p:nvPr/>
            </p:nvCxnSpPr>
            <p:spPr>
              <a:xfrm flipH="1">
                <a:off x="1027128" y="5876783"/>
                <a:ext cx="8917454"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Přímá spojnice 195"/>
              <p:cNvCxnSpPr/>
              <p:nvPr/>
            </p:nvCxnSpPr>
            <p:spPr>
              <a:xfrm>
                <a:off x="1020312" y="2463042"/>
                <a:ext cx="0" cy="34032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Přímá spojnice 196"/>
              <p:cNvCxnSpPr/>
              <p:nvPr/>
            </p:nvCxnSpPr>
            <p:spPr>
              <a:xfrm flipH="1" flipV="1">
                <a:off x="9958302" y="2496558"/>
                <a:ext cx="2" cy="340328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8" name="Přímá spojnice 197"/>
              <p:cNvCxnSpPr/>
              <p:nvPr/>
            </p:nvCxnSpPr>
            <p:spPr>
              <a:xfrm flipH="1">
                <a:off x="9604431" y="4999282"/>
                <a:ext cx="256190" cy="182371"/>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sp>
            <p:nvSpPr>
              <p:cNvPr id="199" name="Ovál 198"/>
              <p:cNvSpPr/>
              <p:nvPr/>
            </p:nvSpPr>
            <p:spPr>
              <a:xfrm>
                <a:off x="1164871" y="323446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0" name="Ovál 199"/>
              <p:cNvSpPr/>
              <p:nvPr/>
            </p:nvSpPr>
            <p:spPr>
              <a:xfrm>
                <a:off x="1388021" y="3124871"/>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1" name="Ovál 200"/>
              <p:cNvSpPr/>
              <p:nvPr/>
            </p:nvSpPr>
            <p:spPr>
              <a:xfrm>
                <a:off x="1554021" y="303591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2" name="Ovál 201"/>
              <p:cNvSpPr/>
              <p:nvPr/>
            </p:nvSpPr>
            <p:spPr>
              <a:xfrm>
                <a:off x="1929739" y="322312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3" name="Ovál 202"/>
              <p:cNvSpPr/>
              <p:nvPr/>
            </p:nvSpPr>
            <p:spPr>
              <a:xfrm>
                <a:off x="1750220" y="330334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4" name="Ovál 203"/>
              <p:cNvSpPr/>
              <p:nvPr/>
            </p:nvSpPr>
            <p:spPr>
              <a:xfrm>
                <a:off x="2118640" y="306232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5" name="Ovál 204"/>
              <p:cNvSpPr/>
              <p:nvPr/>
            </p:nvSpPr>
            <p:spPr>
              <a:xfrm>
                <a:off x="2313599" y="316387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6" name="Ovál 205"/>
              <p:cNvSpPr/>
              <p:nvPr/>
            </p:nvSpPr>
            <p:spPr>
              <a:xfrm>
                <a:off x="3045074" y="2661787"/>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7" name="Ovál 206"/>
              <p:cNvSpPr/>
              <p:nvPr/>
            </p:nvSpPr>
            <p:spPr>
              <a:xfrm>
                <a:off x="2857668" y="261610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8" name="Ovál 207"/>
              <p:cNvSpPr/>
              <p:nvPr/>
            </p:nvSpPr>
            <p:spPr>
              <a:xfrm>
                <a:off x="2672169" y="2767491"/>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9" name="Ovál 208"/>
              <p:cNvSpPr/>
              <p:nvPr/>
            </p:nvSpPr>
            <p:spPr>
              <a:xfrm>
                <a:off x="2481581" y="303574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0" name="Ovál 209"/>
              <p:cNvSpPr/>
              <p:nvPr/>
            </p:nvSpPr>
            <p:spPr>
              <a:xfrm>
                <a:off x="3227444" y="286048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1" name="Ovál 210"/>
              <p:cNvSpPr/>
              <p:nvPr/>
            </p:nvSpPr>
            <p:spPr>
              <a:xfrm>
                <a:off x="3425247" y="253967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2" name="Ovál 211"/>
              <p:cNvSpPr/>
              <p:nvPr/>
            </p:nvSpPr>
            <p:spPr>
              <a:xfrm>
                <a:off x="3605735" y="248114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3" name="Ovál 212"/>
              <p:cNvSpPr/>
              <p:nvPr/>
            </p:nvSpPr>
            <p:spPr>
              <a:xfrm>
                <a:off x="3785770" y="257858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4" name="Ovál 213"/>
              <p:cNvSpPr/>
              <p:nvPr/>
            </p:nvSpPr>
            <p:spPr>
              <a:xfrm>
                <a:off x="3976845" y="312233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5" name="Ovál 214"/>
              <p:cNvSpPr/>
              <p:nvPr/>
            </p:nvSpPr>
            <p:spPr>
              <a:xfrm>
                <a:off x="4141926" y="314717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6" name="Ovál 215"/>
              <p:cNvSpPr/>
              <p:nvPr/>
            </p:nvSpPr>
            <p:spPr>
              <a:xfrm>
                <a:off x="4354515" y="334862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7" name="Ovál 216"/>
              <p:cNvSpPr/>
              <p:nvPr/>
            </p:nvSpPr>
            <p:spPr>
              <a:xfrm>
                <a:off x="4532633" y="345727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8" name="Ovál 217"/>
              <p:cNvSpPr/>
              <p:nvPr/>
            </p:nvSpPr>
            <p:spPr>
              <a:xfrm>
                <a:off x="4723835" y="321724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9" name="Ovál 218"/>
              <p:cNvSpPr/>
              <p:nvPr/>
            </p:nvSpPr>
            <p:spPr>
              <a:xfrm>
                <a:off x="4902180" y="2934625"/>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0" name="Ovál 219"/>
              <p:cNvSpPr/>
              <p:nvPr/>
            </p:nvSpPr>
            <p:spPr>
              <a:xfrm>
                <a:off x="5094902" y="323842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1" name="Ovál 220"/>
              <p:cNvSpPr/>
              <p:nvPr/>
            </p:nvSpPr>
            <p:spPr>
              <a:xfrm>
                <a:off x="5273246" y="330531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2" name="Ovál 221"/>
              <p:cNvSpPr/>
              <p:nvPr/>
            </p:nvSpPr>
            <p:spPr>
              <a:xfrm>
                <a:off x="5453519" y="340665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3" name="Ovál 222"/>
              <p:cNvSpPr/>
              <p:nvPr/>
            </p:nvSpPr>
            <p:spPr>
              <a:xfrm>
                <a:off x="5639881" y="3295405"/>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4" name="Ovál 223"/>
              <p:cNvSpPr/>
              <p:nvPr/>
            </p:nvSpPr>
            <p:spPr>
              <a:xfrm>
                <a:off x="5814533" y="350285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5" name="Ovál 224"/>
              <p:cNvSpPr/>
              <p:nvPr/>
            </p:nvSpPr>
            <p:spPr>
              <a:xfrm>
                <a:off x="6035748" y="347192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6" name="Ovál 225"/>
              <p:cNvSpPr/>
              <p:nvPr/>
            </p:nvSpPr>
            <p:spPr>
              <a:xfrm>
                <a:off x="6193050" y="367969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7" name="Ovál 226"/>
              <p:cNvSpPr/>
              <p:nvPr/>
            </p:nvSpPr>
            <p:spPr>
              <a:xfrm>
                <a:off x="6370701" y="346877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8" name="Ovál 227"/>
              <p:cNvSpPr/>
              <p:nvPr/>
            </p:nvSpPr>
            <p:spPr>
              <a:xfrm>
                <a:off x="6593128" y="336608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9" name="Ovál 228"/>
              <p:cNvSpPr/>
              <p:nvPr/>
            </p:nvSpPr>
            <p:spPr>
              <a:xfrm>
                <a:off x="6763929" y="3760135"/>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0" name="Ovál 229"/>
              <p:cNvSpPr/>
              <p:nvPr/>
            </p:nvSpPr>
            <p:spPr>
              <a:xfrm>
                <a:off x="6942083" y="368995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1" name="Ovál 230"/>
              <p:cNvSpPr/>
              <p:nvPr/>
            </p:nvSpPr>
            <p:spPr>
              <a:xfrm>
                <a:off x="7116748" y="381184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2" name="Ovál 231"/>
              <p:cNvSpPr/>
              <p:nvPr/>
            </p:nvSpPr>
            <p:spPr>
              <a:xfrm>
                <a:off x="7304820" y="381443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3" name="Ovál 232"/>
              <p:cNvSpPr/>
              <p:nvPr/>
            </p:nvSpPr>
            <p:spPr>
              <a:xfrm>
                <a:off x="7493787" y="3735297"/>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4" name="Ovál 233"/>
              <p:cNvSpPr/>
              <p:nvPr/>
            </p:nvSpPr>
            <p:spPr>
              <a:xfrm>
                <a:off x="7679311" y="373815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5" name="Ovál 234"/>
              <p:cNvSpPr/>
              <p:nvPr/>
            </p:nvSpPr>
            <p:spPr>
              <a:xfrm>
                <a:off x="7853376" y="364310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6" name="Ovál 235"/>
              <p:cNvSpPr/>
              <p:nvPr/>
            </p:nvSpPr>
            <p:spPr>
              <a:xfrm>
                <a:off x="8042654" y="3637321"/>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7" name="Ovál 236"/>
              <p:cNvSpPr/>
              <p:nvPr/>
            </p:nvSpPr>
            <p:spPr>
              <a:xfrm>
                <a:off x="8227784" y="379656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8" name="Ovál 237"/>
              <p:cNvSpPr/>
              <p:nvPr/>
            </p:nvSpPr>
            <p:spPr>
              <a:xfrm>
                <a:off x="8421326" y="351315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9" name="Ovál 238"/>
              <p:cNvSpPr/>
              <p:nvPr/>
            </p:nvSpPr>
            <p:spPr>
              <a:xfrm>
                <a:off x="8601281" y="365351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0" name="Ovál 239"/>
              <p:cNvSpPr/>
              <p:nvPr/>
            </p:nvSpPr>
            <p:spPr>
              <a:xfrm>
                <a:off x="8806194" y="346877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1" name="Ovál 240"/>
              <p:cNvSpPr/>
              <p:nvPr/>
            </p:nvSpPr>
            <p:spPr>
              <a:xfrm>
                <a:off x="8981428" y="339767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2" name="Ovál 241"/>
              <p:cNvSpPr/>
              <p:nvPr/>
            </p:nvSpPr>
            <p:spPr>
              <a:xfrm>
                <a:off x="9163798" y="350648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3" name="Ovál 242"/>
              <p:cNvSpPr/>
              <p:nvPr/>
            </p:nvSpPr>
            <p:spPr>
              <a:xfrm>
                <a:off x="9550771" y="339175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4" name="Ovál 243"/>
              <p:cNvSpPr/>
              <p:nvPr/>
            </p:nvSpPr>
            <p:spPr>
              <a:xfrm>
                <a:off x="9370665" y="314958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5" name="Ovál 244"/>
              <p:cNvSpPr/>
              <p:nvPr/>
            </p:nvSpPr>
            <p:spPr>
              <a:xfrm>
                <a:off x="9718599" y="316591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6" name="Ovál 245"/>
              <p:cNvSpPr/>
              <p:nvPr/>
            </p:nvSpPr>
            <p:spPr>
              <a:xfrm>
                <a:off x="1170414" y="489591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7" name="Ovál 246"/>
              <p:cNvSpPr/>
              <p:nvPr/>
            </p:nvSpPr>
            <p:spPr>
              <a:xfrm>
                <a:off x="1393203" y="374063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8" name="Ovál 247"/>
              <p:cNvSpPr/>
              <p:nvPr/>
            </p:nvSpPr>
            <p:spPr>
              <a:xfrm>
                <a:off x="1553546" y="363724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9" name="Ovál 248"/>
              <p:cNvSpPr/>
              <p:nvPr/>
            </p:nvSpPr>
            <p:spPr>
              <a:xfrm>
                <a:off x="1742824" y="3818899"/>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0" name="Ovál 249"/>
              <p:cNvSpPr/>
              <p:nvPr/>
            </p:nvSpPr>
            <p:spPr>
              <a:xfrm>
                <a:off x="1921328" y="364055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1" name="Ovál 250"/>
              <p:cNvSpPr/>
              <p:nvPr/>
            </p:nvSpPr>
            <p:spPr>
              <a:xfrm>
                <a:off x="2661268" y="335765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2" name="Ovál 251"/>
              <p:cNvSpPr/>
              <p:nvPr/>
            </p:nvSpPr>
            <p:spPr>
              <a:xfrm>
                <a:off x="2857764" y="324539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3" name="Ovál 252"/>
              <p:cNvSpPr/>
              <p:nvPr/>
            </p:nvSpPr>
            <p:spPr>
              <a:xfrm>
                <a:off x="2111443" y="345423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4" name="Ovál 253"/>
              <p:cNvSpPr/>
              <p:nvPr/>
            </p:nvSpPr>
            <p:spPr>
              <a:xfrm>
                <a:off x="2299683" y="352245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5" name="Ovál 254"/>
              <p:cNvSpPr/>
              <p:nvPr/>
            </p:nvSpPr>
            <p:spPr>
              <a:xfrm>
                <a:off x="2489762" y="357411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6" name="Ovál 255"/>
              <p:cNvSpPr/>
              <p:nvPr/>
            </p:nvSpPr>
            <p:spPr>
              <a:xfrm>
                <a:off x="3209923" y="34791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7" name="Ovál 256"/>
              <p:cNvSpPr/>
              <p:nvPr/>
            </p:nvSpPr>
            <p:spPr>
              <a:xfrm>
                <a:off x="3034454" y="327739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8" name="Ovál 257"/>
              <p:cNvSpPr/>
              <p:nvPr/>
            </p:nvSpPr>
            <p:spPr>
              <a:xfrm>
                <a:off x="3413763" y="333791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9" name="Ovál 258"/>
              <p:cNvSpPr/>
              <p:nvPr/>
            </p:nvSpPr>
            <p:spPr>
              <a:xfrm>
                <a:off x="3586683" y="351158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0" name="Ovál 259"/>
              <p:cNvSpPr/>
              <p:nvPr/>
            </p:nvSpPr>
            <p:spPr>
              <a:xfrm>
                <a:off x="3785644" y="323571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1" name="Ovál 260"/>
              <p:cNvSpPr/>
              <p:nvPr/>
            </p:nvSpPr>
            <p:spPr>
              <a:xfrm>
                <a:off x="3968679" y="358146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2" name="Ovál 261"/>
              <p:cNvSpPr/>
              <p:nvPr/>
            </p:nvSpPr>
            <p:spPr>
              <a:xfrm>
                <a:off x="4144259" y="360868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3" name="Ovál 262"/>
              <p:cNvSpPr/>
              <p:nvPr/>
            </p:nvSpPr>
            <p:spPr>
              <a:xfrm>
                <a:off x="4330220" y="37579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4" name="Ovál 263"/>
              <p:cNvSpPr/>
              <p:nvPr/>
            </p:nvSpPr>
            <p:spPr>
              <a:xfrm>
                <a:off x="4523944" y="394069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5" name="Ovál 264"/>
              <p:cNvSpPr/>
              <p:nvPr/>
            </p:nvSpPr>
            <p:spPr>
              <a:xfrm>
                <a:off x="4721656" y="374021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6" name="Ovál 265"/>
              <p:cNvSpPr/>
              <p:nvPr/>
            </p:nvSpPr>
            <p:spPr>
              <a:xfrm>
                <a:off x="4898263" y="3472321"/>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7" name="Ovál 266"/>
              <p:cNvSpPr/>
              <p:nvPr/>
            </p:nvSpPr>
            <p:spPr>
              <a:xfrm>
                <a:off x="5071064" y="368809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8" name="Ovál 267"/>
              <p:cNvSpPr/>
              <p:nvPr/>
            </p:nvSpPr>
            <p:spPr>
              <a:xfrm>
                <a:off x="5251812" y="390390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9" name="Ovál 268"/>
              <p:cNvSpPr/>
              <p:nvPr/>
            </p:nvSpPr>
            <p:spPr>
              <a:xfrm>
                <a:off x="5444009" y="393076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0" name="Ovál 269"/>
              <p:cNvSpPr/>
              <p:nvPr/>
            </p:nvSpPr>
            <p:spPr>
              <a:xfrm>
                <a:off x="5643850" y="3996371"/>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1" name="Ovál 270"/>
              <p:cNvSpPr/>
              <p:nvPr/>
            </p:nvSpPr>
            <p:spPr>
              <a:xfrm>
                <a:off x="5822007" y="3936329"/>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2" name="Ovál 271"/>
              <p:cNvSpPr/>
              <p:nvPr/>
            </p:nvSpPr>
            <p:spPr>
              <a:xfrm>
                <a:off x="6003906" y="402045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3" name="Ovál 272"/>
              <p:cNvSpPr/>
              <p:nvPr/>
            </p:nvSpPr>
            <p:spPr>
              <a:xfrm>
                <a:off x="6185838" y="398201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4" name="Ovál 273"/>
              <p:cNvSpPr/>
              <p:nvPr/>
            </p:nvSpPr>
            <p:spPr>
              <a:xfrm>
                <a:off x="6363985" y="410040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5" name="Ovál 274"/>
              <p:cNvSpPr/>
              <p:nvPr/>
            </p:nvSpPr>
            <p:spPr>
              <a:xfrm>
                <a:off x="6562687" y="410560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6" name="Ovál 275"/>
              <p:cNvSpPr/>
              <p:nvPr/>
            </p:nvSpPr>
            <p:spPr>
              <a:xfrm>
                <a:off x="6753223" y="42244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7" name="Ovál 276"/>
              <p:cNvSpPr/>
              <p:nvPr/>
            </p:nvSpPr>
            <p:spPr>
              <a:xfrm>
                <a:off x="6936708" y="423191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8" name="Ovál 277"/>
              <p:cNvSpPr/>
              <p:nvPr/>
            </p:nvSpPr>
            <p:spPr>
              <a:xfrm>
                <a:off x="7109045" y="4286109"/>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9" name="Ovál 278"/>
              <p:cNvSpPr/>
              <p:nvPr/>
            </p:nvSpPr>
            <p:spPr>
              <a:xfrm>
                <a:off x="7302223" y="442058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0" name="Ovál 279"/>
              <p:cNvSpPr/>
              <p:nvPr/>
            </p:nvSpPr>
            <p:spPr>
              <a:xfrm>
                <a:off x="7490892" y="431060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1" name="Ovál 280"/>
              <p:cNvSpPr/>
              <p:nvPr/>
            </p:nvSpPr>
            <p:spPr>
              <a:xfrm>
                <a:off x="7681404" y="442578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2" name="Ovál 281"/>
              <p:cNvSpPr/>
              <p:nvPr/>
            </p:nvSpPr>
            <p:spPr>
              <a:xfrm>
                <a:off x="7863774" y="431060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3" name="Ovál 282"/>
              <p:cNvSpPr/>
              <p:nvPr/>
            </p:nvSpPr>
            <p:spPr>
              <a:xfrm>
                <a:off x="8056899" y="429427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4" name="Ovál 283"/>
              <p:cNvSpPr/>
              <p:nvPr/>
            </p:nvSpPr>
            <p:spPr>
              <a:xfrm>
                <a:off x="8258243" y="414643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5" name="Ovál 284"/>
              <p:cNvSpPr/>
              <p:nvPr/>
            </p:nvSpPr>
            <p:spPr>
              <a:xfrm>
                <a:off x="8394604" y="410109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6" name="Ovál 285"/>
              <p:cNvSpPr/>
              <p:nvPr/>
            </p:nvSpPr>
            <p:spPr>
              <a:xfrm>
                <a:off x="8593253" y="400310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7" name="Ovál 286"/>
              <p:cNvSpPr/>
              <p:nvPr/>
            </p:nvSpPr>
            <p:spPr>
              <a:xfrm>
                <a:off x="8783789" y="397409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8" name="Ovál 287"/>
              <p:cNvSpPr/>
              <p:nvPr/>
            </p:nvSpPr>
            <p:spPr>
              <a:xfrm>
                <a:off x="8974324" y="398677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9" name="Ovál 288"/>
              <p:cNvSpPr/>
              <p:nvPr/>
            </p:nvSpPr>
            <p:spPr>
              <a:xfrm>
                <a:off x="9177090" y="4159111"/>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0" name="Ovál 289"/>
              <p:cNvSpPr/>
              <p:nvPr/>
            </p:nvSpPr>
            <p:spPr>
              <a:xfrm>
                <a:off x="9347230" y="373192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1" name="Ovál 290"/>
              <p:cNvSpPr/>
              <p:nvPr/>
            </p:nvSpPr>
            <p:spPr>
              <a:xfrm>
                <a:off x="9521434" y="376730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2" name="Ovál 291"/>
              <p:cNvSpPr/>
              <p:nvPr/>
            </p:nvSpPr>
            <p:spPr>
              <a:xfrm>
                <a:off x="9720136" y="369653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3" name="Ovál 292"/>
              <p:cNvSpPr/>
              <p:nvPr/>
            </p:nvSpPr>
            <p:spPr>
              <a:xfrm>
                <a:off x="1363523" y="5152954"/>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4" name="Ovál 293"/>
              <p:cNvSpPr/>
              <p:nvPr/>
            </p:nvSpPr>
            <p:spPr>
              <a:xfrm>
                <a:off x="1535154" y="476323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5" name="Ovál 294"/>
              <p:cNvSpPr/>
              <p:nvPr/>
            </p:nvSpPr>
            <p:spPr>
              <a:xfrm>
                <a:off x="1774314" y="475418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6" name="Ovál 295"/>
              <p:cNvSpPr/>
              <p:nvPr/>
            </p:nvSpPr>
            <p:spPr>
              <a:xfrm>
                <a:off x="1899894" y="501705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7" name="Ovál 296"/>
              <p:cNvSpPr/>
              <p:nvPr/>
            </p:nvSpPr>
            <p:spPr>
              <a:xfrm>
                <a:off x="2295215" y="467313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8" name="Ovál 297"/>
              <p:cNvSpPr/>
              <p:nvPr/>
            </p:nvSpPr>
            <p:spPr>
              <a:xfrm>
                <a:off x="2118640" y="470242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9" name="Ovál 298"/>
              <p:cNvSpPr/>
              <p:nvPr/>
            </p:nvSpPr>
            <p:spPr>
              <a:xfrm>
                <a:off x="2479717" y="446672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0" name="Ovál 299"/>
              <p:cNvSpPr/>
              <p:nvPr/>
            </p:nvSpPr>
            <p:spPr>
              <a:xfrm>
                <a:off x="2655064" y="454220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1" name="Ovál 300"/>
              <p:cNvSpPr/>
              <p:nvPr/>
            </p:nvSpPr>
            <p:spPr>
              <a:xfrm>
                <a:off x="4148639" y="448164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2" name="Ovál 301"/>
              <p:cNvSpPr/>
              <p:nvPr/>
            </p:nvSpPr>
            <p:spPr>
              <a:xfrm>
                <a:off x="2859128" y="447843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3" name="Ovál 302"/>
              <p:cNvSpPr/>
              <p:nvPr/>
            </p:nvSpPr>
            <p:spPr>
              <a:xfrm>
                <a:off x="3027679" y="458358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4" name="Ovál 303"/>
              <p:cNvSpPr/>
              <p:nvPr/>
            </p:nvSpPr>
            <p:spPr>
              <a:xfrm>
                <a:off x="3236192" y="428267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5" name="Ovál 304"/>
              <p:cNvSpPr/>
              <p:nvPr/>
            </p:nvSpPr>
            <p:spPr>
              <a:xfrm>
                <a:off x="3394228" y="421878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6" name="Ovál 305"/>
              <p:cNvSpPr/>
              <p:nvPr/>
            </p:nvSpPr>
            <p:spPr>
              <a:xfrm>
                <a:off x="3587792" y="429427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7" name="Ovál 306"/>
              <p:cNvSpPr/>
              <p:nvPr/>
            </p:nvSpPr>
            <p:spPr>
              <a:xfrm>
                <a:off x="3782723" y="415425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8" name="Ovál 307"/>
              <p:cNvSpPr/>
              <p:nvPr/>
            </p:nvSpPr>
            <p:spPr>
              <a:xfrm>
                <a:off x="3987048" y="428117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9" name="Ovál 308"/>
              <p:cNvSpPr/>
              <p:nvPr/>
            </p:nvSpPr>
            <p:spPr>
              <a:xfrm>
                <a:off x="1158098" y="41319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0" name="Ovál 309"/>
              <p:cNvSpPr/>
              <p:nvPr/>
            </p:nvSpPr>
            <p:spPr>
              <a:xfrm>
                <a:off x="4349028" y="419427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1" name="Ovál 310"/>
              <p:cNvSpPr/>
              <p:nvPr/>
            </p:nvSpPr>
            <p:spPr>
              <a:xfrm>
                <a:off x="4540232" y="445030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2" name="Ovál 311"/>
              <p:cNvSpPr/>
              <p:nvPr/>
            </p:nvSpPr>
            <p:spPr>
              <a:xfrm>
                <a:off x="4742741" y="478036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3" name="Ovál 312"/>
              <p:cNvSpPr/>
              <p:nvPr/>
            </p:nvSpPr>
            <p:spPr>
              <a:xfrm>
                <a:off x="4911685" y="449062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4" name="Ovál 313"/>
              <p:cNvSpPr/>
              <p:nvPr/>
            </p:nvSpPr>
            <p:spPr>
              <a:xfrm>
                <a:off x="5080628" y="470352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5" name="Ovál 314"/>
              <p:cNvSpPr/>
              <p:nvPr/>
            </p:nvSpPr>
            <p:spPr>
              <a:xfrm>
                <a:off x="5269711" y="480983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6" name="Ovál 315"/>
              <p:cNvSpPr/>
              <p:nvPr/>
            </p:nvSpPr>
            <p:spPr>
              <a:xfrm>
                <a:off x="5465507" y="491835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7" name="Ovál 316"/>
              <p:cNvSpPr/>
              <p:nvPr/>
            </p:nvSpPr>
            <p:spPr>
              <a:xfrm>
                <a:off x="5627738" y="526184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8" name="Ovál 317"/>
              <p:cNvSpPr/>
              <p:nvPr/>
            </p:nvSpPr>
            <p:spPr>
              <a:xfrm>
                <a:off x="5830247" y="561642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9" name="Ovál 318"/>
              <p:cNvSpPr/>
              <p:nvPr/>
            </p:nvSpPr>
            <p:spPr>
              <a:xfrm>
                <a:off x="6026043" y="524067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0" name="Ovál 319"/>
              <p:cNvSpPr/>
              <p:nvPr/>
            </p:nvSpPr>
            <p:spPr>
              <a:xfrm>
                <a:off x="6188273" y="519478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1" name="Ovál 320"/>
              <p:cNvSpPr/>
              <p:nvPr/>
            </p:nvSpPr>
            <p:spPr>
              <a:xfrm>
                <a:off x="6370643" y="540401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2" name="Ovál 321"/>
              <p:cNvSpPr/>
              <p:nvPr/>
            </p:nvSpPr>
            <p:spPr>
              <a:xfrm>
                <a:off x="6707847" y="5405604"/>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3" name="Ovál 322"/>
              <p:cNvSpPr/>
              <p:nvPr/>
            </p:nvSpPr>
            <p:spPr>
              <a:xfrm>
                <a:off x="6960342" y="540060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4" name="Ovál 323"/>
              <p:cNvSpPr/>
              <p:nvPr/>
            </p:nvSpPr>
            <p:spPr>
              <a:xfrm>
                <a:off x="7140794" y="552148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5" name="Ovál 324"/>
              <p:cNvSpPr/>
              <p:nvPr/>
            </p:nvSpPr>
            <p:spPr>
              <a:xfrm>
                <a:off x="7305351" y="552148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6" name="Ovál 325"/>
              <p:cNvSpPr/>
              <p:nvPr/>
            </p:nvSpPr>
            <p:spPr>
              <a:xfrm>
                <a:off x="7517484" y="570481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7" name="Ovál 326"/>
              <p:cNvSpPr/>
              <p:nvPr/>
            </p:nvSpPr>
            <p:spPr>
              <a:xfrm>
                <a:off x="7699854" y="569688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8" name="Ovál 327"/>
              <p:cNvSpPr/>
              <p:nvPr/>
            </p:nvSpPr>
            <p:spPr>
              <a:xfrm>
                <a:off x="7922329" y="570013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9" name="Ovál 328"/>
              <p:cNvSpPr/>
              <p:nvPr/>
            </p:nvSpPr>
            <p:spPr>
              <a:xfrm>
                <a:off x="8081016" y="554298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0" name="Ovál 329"/>
              <p:cNvSpPr/>
              <p:nvPr/>
            </p:nvSpPr>
            <p:spPr>
              <a:xfrm>
                <a:off x="8237567" y="560875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1" name="Ovál 330"/>
              <p:cNvSpPr/>
              <p:nvPr/>
            </p:nvSpPr>
            <p:spPr>
              <a:xfrm>
                <a:off x="8429333" y="529452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2" name="Ovál 331"/>
              <p:cNvSpPr/>
              <p:nvPr/>
            </p:nvSpPr>
            <p:spPr>
              <a:xfrm>
                <a:off x="8618416" y="522811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3" name="Ovál 332"/>
              <p:cNvSpPr/>
              <p:nvPr/>
            </p:nvSpPr>
            <p:spPr>
              <a:xfrm>
                <a:off x="8816950" y="556707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4" name="Ovál 333"/>
              <p:cNvSpPr/>
              <p:nvPr/>
            </p:nvSpPr>
            <p:spPr>
              <a:xfrm>
                <a:off x="9021710" y="524510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5" name="Ovál 334"/>
              <p:cNvSpPr/>
              <p:nvPr/>
            </p:nvSpPr>
            <p:spPr>
              <a:xfrm>
                <a:off x="9194030" y="530760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6" name="Ovál 335"/>
              <p:cNvSpPr/>
              <p:nvPr/>
            </p:nvSpPr>
            <p:spPr>
              <a:xfrm>
                <a:off x="9379676" y="496064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7" name="Ovál 336"/>
              <p:cNvSpPr/>
              <p:nvPr/>
            </p:nvSpPr>
            <p:spPr>
              <a:xfrm>
                <a:off x="9558770" y="514218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8" name="Ovál 337"/>
              <p:cNvSpPr/>
              <p:nvPr/>
            </p:nvSpPr>
            <p:spPr>
              <a:xfrm>
                <a:off x="9787799" y="497086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grpSp>
        <p:sp>
          <p:nvSpPr>
            <p:cNvPr id="45" name="Ovál 44"/>
            <p:cNvSpPr/>
            <p:nvPr/>
          </p:nvSpPr>
          <p:spPr>
            <a:xfrm>
              <a:off x="7109045" y="233335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46" name="Ovál 45"/>
            <p:cNvSpPr/>
            <p:nvPr/>
          </p:nvSpPr>
          <p:spPr>
            <a:xfrm>
              <a:off x="7109045" y="259753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47" name="Ovál 46"/>
            <p:cNvSpPr/>
            <p:nvPr/>
          </p:nvSpPr>
          <p:spPr>
            <a:xfrm>
              <a:off x="7109045" y="286172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48" name="TextovéPole 47"/>
            <p:cNvSpPr txBox="1"/>
            <p:nvPr/>
          </p:nvSpPr>
          <p:spPr>
            <a:xfrm>
              <a:off x="7244702" y="2139233"/>
              <a:ext cx="2243170" cy="1017852"/>
            </a:xfrm>
            <a:prstGeom prst="rect">
              <a:avLst/>
            </a:prstGeom>
            <a:noFill/>
          </p:spPr>
          <p:txBody>
            <a:bodyPr wrap="square" rtlCol="0">
              <a:spAutoFit/>
            </a:bodyPr>
            <a:lstStyle/>
            <a:p>
              <a:r>
                <a:rPr lang="en-US" sz="1600" b="1" dirty="0"/>
                <a:t>STK</a:t>
              </a:r>
            </a:p>
            <a:p>
              <a:r>
                <a:rPr lang="en-US" sz="1600" b="1" dirty="0"/>
                <a:t>DTK</a:t>
              </a:r>
              <a:endParaRPr lang="cs-CZ" sz="1600" b="1" dirty="0"/>
            </a:p>
            <a:p>
              <a:r>
                <a:rPr lang="cs-CZ" sz="1600" b="1" dirty="0"/>
                <a:t>s</a:t>
              </a:r>
              <a:r>
                <a:rPr lang="en-US" sz="1600" b="1" dirty="0" err="1"/>
                <a:t>rde</a:t>
              </a:r>
              <a:r>
                <a:rPr lang="cs-CZ" sz="1600" b="1" dirty="0"/>
                <a:t>č</a:t>
              </a:r>
              <a:r>
                <a:rPr lang="en-US" sz="1600" b="1" dirty="0"/>
                <a:t>n</a:t>
              </a:r>
              <a:r>
                <a:rPr lang="cs-CZ" sz="1600" b="1" dirty="0"/>
                <a:t>í</a:t>
              </a:r>
              <a:r>
                <a:rPr lang="en-US" sz="1600" b="1" dirty="0"/>
                <a:t> </a:t>
              </a:r>
              <a:r>
                <a:rPr lang="en-US" sz="1600" b="1" dirty="0" err="1"/>
                <a:t>frekvence</a:t>
              </a:r>
              <a:endParaRPr lang="cs-CZ" sz="1600" b="1" dirty="0"/>
            </a:p>
          </p:txBody>
        </p:sp>
        <p:sp>
          <p:nvSpPr>
            <p:cNvPr id="49" name="Obdélník 48"/>
            <p:cNvSpPr/>
            <p:nvPr/>
          </p:nvSpPr>
          <p:spPr>
            <a:xfrm>
              <a:off x="2557985" y="6178981"/>
              <a:ext cx="1329949" cy="436223"/>
            </a:xfrm>
            <a:prstGeom prst="rect">
              <a:avLst/>
            </a:prstGeom>
          </p:spPr>
          <p:txBody>
            <a:bodyPr wrap="none">
              <a:spAutoFit/>
            </a:bodyPr>
            <a:lstStyle/>
            <a:p>
              <a:r>
                <a:rPr lang="cs-CZ" dirty="0"/>
                <a:t>bdělý stav</a:t>
              </a:r>
              <a:endParaRPr lang="en-US" dirty="0"/>
            </a:p>
          </p:txBody>
        </p:sp>
        <p:sp>
          <p:nvSpPr>
            <p:cNvPr id="50" name="Obdélník 49"/>
            <p:cNvSpPr/>
            <p:nvPr/>
          </p:nvSpPr>
          <p:spPr>
            <a:xfrm>
              <a:off x="6988700" y="6226279"/>
              <a:ext cx="1001949" cy="436223"/>
            </a:xfrm>
            <a:prstGeom prst="rect">
              <a:avLst/>
            </a:prstGeom>
          </p:spPr>
          <p:txBody>
            <a:bodyPr wrap="none">
              <a:spAutoFit/>
            </a:bodyPr>
            <a:lstStyle/>
            <a:p>
              <a:r>
                <a:rPr lang="cs-CZ" dirty="0"/>
                <a:t>spánek</a:t>
              </a:r>
              <a:endParaRPr lang="en-US" dirty="0"/>
            </a:p>
          </p:txBody>
        </p:sp>
        <p:sp>
          <p:nvSpPr>
            <p:cNvPr id="51" name="TextovéPole 50"/>
            <p:cNvSpPr txBox="1"/>
            <p:nvPr/>
          </p:nvSpPr>
          <p:spPr>
            <a:xfrm>
              <a:off x="265414" y="2060848"/>
              <a:ext cx="1581320" cy="399870"/>
            </a:xfrm>
            <a:prstGeom prst="rect">
              <a:avLst/>
            </a:prstGeom>
            <a:noFill/>
          </p:spPr>
          <p:txBody>
            <a:bodyPr wrap="square" rtlCol="0">
              <a:spAutoFit/>
            </a:bodyPr>
            <a:lstStyle/>
            <a:p>
              <a:pPr algn="ctr"/>
              <a:r>
                <a:rPr lang="cs-CZ" sz="1600" b="1" dirty="0"/>
                <a:t>krevní tlak</a:t>
              </a:r>
            </a:p>
          </p:txBody>
        </p:sp>
        <p:sp>
          <p:nvSpPr>
            <p:cNvPr id="52" name="TextovéPole 51"/>
            <p:cNvSpPr txBox="1"/>
            <p:nvPr/>
          </p:nvSpPr>
          <p:spPr>
            <a:xfrm>
              <a:off x="7503834" y="1817953"/>
              <a:ext cx="2820872" cy="399870"/>
            </a:xfrm>
            <a:prstGeom prst="rect">
              <a:avLst/>
            </a:prstGeom>
            <a:noFill/>
            <a:ln>
              <a:noFill/>
            </a:ln>
          </p:spPr>
          <p:txBody>
            <a:bodyPr wrap="square" rtlCol="0">
              <a:spAutoFit/>
            </a:bodyPr>
            <a:lstStyle/>
            <a:p>
              <a:pPr algn="r"/>
              <a:r>
                <a:rPr lang="cs-CZ" sz="1600" dirty="0">
                  <a:ln>
                    <a:solidFill>
                      <a:srgbClr val="0033CC"/>
                    </a:solidFill>
                  </a:ln>
                  <a:solidFill>
                    <a:srgbClr val="0033CC"/>
                  </a:solidFill>
                </a:rPr>
                <a:t>srdeční frekvence</a:t>
              </a:r>
            </a:p>
          </p:txBody>
        </p:sp>
        <p:sp>
          <p:nvSpPr>
            <p:cNvPr id="53" name="TextovéPole 52"/>
            <p:cNvSpPr txBox="1"/>
            <p:nvPr/>
          </p:nvSpPr>
          <p:spPr>
            <a:xfrm>
              <a:off x="9728245" y="5852562"/>
              <a:ext cx="758975" cy="399870"/>
            </a:xfrm>
            <a:prstGeom prst="rect">
              <a:avLst/>
            </a:prstGeom>
            <a:noFill/>
          </p:spPr>
          <p:txBody>
            <a:bodyPr wrap="square" rtlCol="0">
              <a:spAutoFit/>
            </a:bodyPr>
            <a:lstStyle/>
            <a:p>
              <a:pPr algn="ctr"/>
              <a:r>
                <a:rPr lang="cs-CZ" sz="1600" b="1" dirty="0"/>
                <a:t>hod</a:t>
              </a:r>
            </a:p>
          </p:txBody>
        </p:sp>
      </p:grpSp>
      <p:sp>
        <p:nvSpPr>
          <p:cNvPr id="339" name="TextovéPole 338">
            <a:extLst>
              <a:ext uri="{FF2B5EF4-FFF2-40B4-BE49-F238E27FC236}">
                <a16:creationId xmlns:a16="http://schemas.microsoft.com/office/drawing/2014/main" id="{AB84B339-D6A7-4CCC-960A-22AED9B12A30}"/>
              </a:ext>
            </a:extLst>
          </p:cNvPr>
          <p:cNvSpPr txBox="1"/>
          <p:nvPr/>
        </p:nvSpPr>
        <p:spPr>
          <a:xfrm>
            <a:off x="294567" y="527907"/>
            <a:ext cx="4816254" cy="369332"/>
          </a:xfrm>
          <a:prstGeom prst="rect">
            <a:avLst/>
          </a:prstGeom>
          <a:noFill/>
        </p:spPr>
        <p:txBody>
          <a:bodyPr wrap="square" rtlCol="0">
            <a:spAutoFit/>
          </a:bodyPr>
          <a:lstStyle/>
          <a:p>
            <a:r>
              <a:rPr lang="cs-CZ" dirty="0"/>
              <a:t>lidově se mu říká tlakový </a:t>
            </a:r>
            <a:r>
              <a:rPr lang="cs-CZ" dirty="0" err="1"/>
              <a:t>Holter</a:t>
            </a:r>
            <a:endParaRPr lang="cs-CZ" dirty="0"/>
          </a:p>
        </p:txBody>
      </p:sp>
      <p:sp>
        <p:nvSpPr>
          <p:cNvPr id="340" name="TextovéPole 339">
            <a:extLst>
              <a:ext uri="{FF2B5EF4-FFF2-40B4-BE49-F238E27FC236}">
                <a16:creationId xmlns:a16="http://schemas.microsoft.com/office/drawing/2014/main" id="{D0318196-F146-487A-98B5-7BB0AEA66093}"/>
              </a:ext>
            </a:extLst>
          </p:cNvPr>
          <p:cNvSpPr txBox="1"/>
          <p:nvPr/>
        </p:nvSpPr>
        <p:spPr>
          <a:xfrm>
            <a:off x="239830" y="5644686"/>
            <a:ext cx="8868674" cy="954107"/>
          </a:xfrm>
          <a:prstGeom prst="rect">
            <a:avLst/>
          </a:prstGeom>
          <a:noFill/>
        </p:spPr>
        <p:txBody>
          <a:bodyPr wrap="square" rtlCol="0">
            <a:spAutoFit/>
          </a:bodyPr>
          <a:lstStyle/>
          <a:p>
            <a:r>
              <a:rPr lang="cs-CZ" sz="2000" dirty="0"/>
              <a:t>Fyziologicky: Pokles krevního tlaku o 10 až 15% v nočních hodinách (</a:t>
            </a:r>
            <a:r>
              <a:rPr lang="cs-CZ" sz="2000" dirty="0" err="1"/>
              <a:t>dipper</a:t>
            </a:r>
            <a:r>
              <a:rPr lang="cs-CZ" sz="2000" dirty="0"/>
              <a:t>).</a:t>
            </a:r>
            <a:br>
              <a:rPr lang="cs-CZ" sz="2400" dirty="0"/>
            </a:br>
            <a:r>
              <a:rPr lang="cs-CZ" dirty="0"/>
              <a:t>Nepřítomnost nočního poklesu (non-</a:t>
            </a:r>
            <a:r>
              <a:rPr lang="cs-CZ" dirty="0" err="1"/>
              <a:t>dipper</a:t>
            </a:r>
            <a:r>
              <a:rPr lang="cs-CZ" dirty="0"/>
              <a:t>) je známkou poškozené regulace TK – zvýšené kardiovaskulární riziko.</a:t>
            </a:r>
            <a:endParaRPr lang="cs-CZ" sz="2000" dirty="0"/>
          </a:p>
        </p:txBody>
      </p:sp>
      <p:sp>
        <p:nvSpPr>
          <p:cNvPr id="341" name="TextovéPole 340">
            <a:extLst>
              <a:ext uri="{FF2B5EF4-FFF2-40B4-BE49-F238E27FC236}">
                <a16:creationId xmlns:a16="http://schemas.microsoft.com/office/drawing/2014/main" id="{C2B270C4-66E4-4489-B3D3-78D78B819F71}"/>
              </a:ext>
            </a:extLst>
          </p:cNvPr>
          <p:cNvSpPr txBox="1"/>
          <p:nvPr/>
        </p:nvSpPr>
        <p:spPr>
          <a:xfrm>
            <a:off x="174280" y="879531"/>
            <a:ext cx="8776080" cy="646331"/>
          </a:xfrm>
          <a:prstGeom prst="rect">
            <a:avLst/>
          </a:prstGeom>
          <a:noFill/>
        </p:spPr>
        <p:txBody>
          <a:bodyPr wrap="square" rtlCol="0">
            <a:spAutoFit/>
          </a:bodyPr>
          <a:lstStyle/>
          <a:p>
            <a:r>
              <a:rPr lang="cs-CZ" dirty="0"/>
              <a:t>Měření TK v časových intervalech (každých 15,20 nebo 30 min) po 24 hodin oscilometrickou metodou (nekontinuální metoda, zjišťuje jen STK a DTK)</a:t>
            </a:r>
          </a:p>
        </p:txBody>
      </p:sp>
    </p:spTree>
    <p:extLst>
      <p:ext uri="{BB962C8B-B14F-4D97-AF65-F5344CB8AC3E}">
        <p14:creationId xmlns:p14="http://schemas.microsoft.com/office/powerpoint/2010/main" val="1341135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CM | Free Full-Text | Can Photoplethysmography Replace Arterial Blood  Pressure in the Assessment of Blood Pressure? | HTML">
            <a:extLst>
              <a:ext uri="{FF2B5EF4-FFF2-40B4-BE49-F238E27FC236}">
                <a16:creationId xmlns:a16="http://schemas.microsoft.com/office/drawing/2014/main" id="{38F4F3A4-5391-4731-9AB7-80941A3248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 y="0"/>
            <a:ext cx="5777988" cy="544522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305E339F-6119-47C4-AE48-CDF644F413BD}"/>
              </a:ext>
            </a:extLst>
          </p:cNvPr>
          <p:cNvSpPr txBox="1"/>
          <p:nvPr/>
        </p:nvSpPr>
        <p:spPr>
          <a:xfrm>
            <a:off x="179512" y="5695794"/>
            <a:ext cx="8524981" cy="646331"/>
          </a:xfrm>
          <a:prstGeom prst="rect">
            <a:avLst/>
          </a:prstGeom>
          <a:noFill/>
        </p:spPr>
        <p:txBody>
          <a:bodyPr wrap="square" rtlCol="0">
            <a:spAutoFit/>
          </a:bodyPr>
          <a:lstStyle/>
          <a:p>
            <a:r>
              <a:rPr lang="cs-CZ" dirty="0"/>
              <a:t>Měří kontinuálně celou křivku arteriální TK nepřetržitě po delší čas. Hodnoty SBP/DBP se z ní pak dají dopočítat při každém tepu. Vidíme rychlé změny TK.</a:t>
            </a:r>
          </a:p>
        </p:txBody>
      </p:sp>
      <p:sp>
        <p:nvSpPr>
          <p:cNvPr id="9" name="TextovéPole 8">
            <a:extLst>
              <a:ext uri="{FF2B5EF4-FFF2-40B4-BE49-F238E27FC236}">
                <a16:creationId xmlns:a16="http://schemas.microsoft.com/office/drawing/2014/main" id="{8720A37C-BF55-4A39-8425-0E9494757585}"/>
              </a:ext>
            </a:extLst>
          </p:cNvPr>
          <p:cNvSpPr txBox="1"/>
          <p:nvPr/>
        </p:nvSpPr>
        <p:spPr>
          <a:xfrm>
            <a:off x="5874194" y="3478755"/>
            <a:ext cx="3268372" cy="1200329"/>
          </a:xfrm>
          <a:prstGeom prst="rect">
            <a:avLst/>
          </a:prstGeom>
          <a:noFill/>
        </p:spPr>
        <p:txBody>
          <a:bodyPr wrap="square" rtlCol="0">
            <a:spAutoFit/>
          </a:bodyPr>
          <a:lstStyle/>
          <a:p>
            <a:r>
              <a:rPr lang="cs-CZ" b="1" dirty="0"/>
              <a:t>Metoda neinvazivní </a:t>
            </a:r>
            <a:r>
              <a:rPr lang="cs-CZ" dirty="0"/>
              <a:t>(</a:t>
            </a:r>
            <a:r>
              <a:rPr lang="cs-CZ" dirty="0" err="1"/>
              <a:t>volume-clamp</a:t>
            </a:r>
            <a:r>
              <a:rPr lang="cs-CZ" dirty="0"/>
              <a:t>, </a:t>
            </a:r>
            <a:r>
              <a:rPr lang="cs-CZ" dirty="0" err="1"/>
              <a:t>fotopletysmografická</a:t>
            </a:r>
            <a:r>
              <a:rPr lang="cs-CZ" dirty="0"/>
              <a:t>)</a:t>
            </a:r>
          </a:p>
          <a:p>
            <a:pPr marL="285750" indent="-285750">
              <a:buFont typeface="Arial" panose="020B0604020202020204" pitchFamily="34" charset="0"/>
              <a:buChar char="•"/>
            </a:pPr>
            <a:r>
              <a:rPr lang="cs-CZ" dirty="0"/>
              <a:t>Výhoda: je neinvazivní</a:t>
            </a:r>
          </a:p>
          <a:p>
            <a:pPr marL="285750" indent="-285750">
              <a:buFont typeface="Arial" panose="020B0604020202020204" pitchFamily="34" charset="0"/>
              <a:buChar char="•"/>
            </a:pPr>
            <a:r>
              <a:rPr lang="cs-CZ" dirty="0"/>
              <a:t>Nevýhoda: bývá chybová</a:t>
            </a:r>
          </a:p>
        </p:txBody>
      </p:sp>
      <p:sp>
        <p:nvSpPr>
          <p:cNvPr id="10" name="TextovéPole 9">
            <a:extLst>
              <a:ext uri="{FF2B5EF4-FFF2-40B4-BE49-F238E27FC236}">
                <a16:creationId xmlns:a16="http://schemas.microsoft.com/office/drawing/2014/main" id="{7156A704-3421-4B4B-8F2A-9C544CACFA19}"/>
              </a:ext>
            </a:extLst>
          </p:cNvPr>
          <p:cNvSpPr txBox="1"/>
          <p:nvPr/>
        </p:nvSpPr>
        <p:spPr>
          <a:xfrm>
            <a:off x="827584" y="0"/>
            <a:ext cx="8712968" cy="584775"/>
          </a:xfrm>
          <a:prstGeom prst="rect">
            <a:avLst/>
          </a:prstGeom>
          <a:noFill/>
        </p:spPr>
        <p:txBody>
          <a:bodyPr wrap="square" rtlCol="0">
            <a:spAutoFit/>
          </a:bodyPr>
          <a:lstStyle/>
          <a:p>
            <a:r>
              <a:rPr lang="cs-CZ" sz="3200" b="1" dirty="0"/>
              <a:t>Kontinuální měření arteriálního krevního tlaku</a:t>
            </a:r>
          </a:p>
        </p:txBody>
      </p:sp>
      <p:sp>
        <p:nvSpPr>
          <p:cNvPr id="11" name="TextovéPole 10">
            <a:extLst>
              <a:ext uri="{FF2B5EF4-FFF2-40B4-BE49-F238E27FC236}">
                <a16:creationId xmlns:a16="http://schemas.microsoft.com/office/drawing/2014/main" id="{FF37EB8B-5EDB-42EB-90D6-19FA18B1A26A}"/>
              </a:ext>
            </a:extLst>
          </p:cNvPr>
          <p:cNvSpPr txBox="1"/>
          <p:nvPr/>
        </p:nvSpPr>
        <p:spPr>
          <a:xfrm>
            <a:off x="7840397" y="432394"/>
            <a:ext cx="1152128" cy="369332"/>
          </a:xfrm>
          <a:prstGeom prst="rect">
            <a:avLst/>
          </a:prstGeom>
          <a:noFill/>
        </p:spPr>
        <p:txBody>
          <a:bodyPr wrap="square" rtlCol="0">
            <a:spAutoFit/>
          </a:bodyPr>
          <a:lstStyle/>
          <a:p>
            <a:r>
              <a:rPr lang="cs-CZ" dirty="0">
                <a:solidFill>
                  <a:srgbClr val="FF0000"/>
                </a:solidFill>
              </a:rPr>
              <a:t>Umět</a:t>
            </a:r>
          </a:p>
        </p:txBody>
      </p:sp>
      <p:sp>
        <p:nvSpPr>
          <p:cNvPr id="12" name="TextovéPole 11">
            <a:extLst>
              <a:ext uri="{FF2B5EF4-FFF2-40B4-BE49-F238E27FC236}">
                <a16:creationId xmlns:a16="http://schemas.microsoft.com/office/drawing/2014/main" id="{45D3D6FE-7A78-4292-9257-1E484FB39AF8}"/>
              </a:ext>
            </a:extLst>
          </p:cNvPr>
          <p:cNvSpPr txBox="1"/>
          <p:nvPr/>
        </p:nvSpPr>
        <p:spPr>
          <a:xfrm>
            <a:off x="5874195" y="793923"/>
            <a:ext cx="3268372" cy="2585323"/>
          </a:xfrm>
          <a:prstGeom prst="rect">
            <a:avLst/>
          </a:prstGeom>
          <a:noFill/>
        </p:spPr>
        <p:txBody>
          <a:bodyPr wrap="square" rtlCol="0">
            <a:spAutoFit/>
          </a:bodyPr>
          <a:lstStyle/>
          <a:p>
            <a:r>
              <a:rPr lang="cs-CZ" b="1" dirty="0"/>
              <a:t>Metoda invazivní </a:t>
            </a:r>
          </a:p>
          <a:p>
            <a:r>
              <a:rPr lang="cs-CZ" dirty="0"/>
              <a:t>Měří arteriální tlak čidlem na katetru přímo v arterii</a:t>
            </a:r>
          </a:p>
          <a:p>
            <a:pPr marL="285750" indent="-285750">
              <a:buFont typeface="Arial" panose="020B0604020202020204" pitchFamily="34" charset="0"/>
              <a:buChar char="•"/>
            </a:pPr>
            <a:r>
              <a:rPr lang="cs-CZ" dirty="0"/>
              <a:t>Výhody: že je přesná, měří tlak tam, kde chceme (různé arterie)</a:t>
            </a:r>
          </a:p>
          <a:p>
            <a:pPr marL="285750" indent="-285750">
              <a:buFont typeface="Arial" panose="020B0604020202020204" pitchFamily="34" charset="0"/>
              <a:buChar char="•"/>
            </a:pPr>
            <a:r>
              <a:rPr lang="cs-CZ" dirty="0"/>
              <a:t>Nevýhoda: invazivní – riziko krvácení, infekce, poškození tepny</a:t>
            </a:r>
          </a:p>
        </p:txBody>
      </p:sp>
    </p:spTree>
    <p:extLst>
      <p:ext uri="{BB962C8B-B14F-4D97-AF65-F5344CB8AC3E}">
        <p14:creationId xmlns:p14="http://schemas.microsoft.com/office/powerpoint/2010/main" val="32837723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scular Pressure Monitoring | Clinical Gate">
            <a:extLst>
              <a:ext uri="{FF2B5EF4-FFF2-40B4-BE49-F238E27FC236}">
                <a16:creationId xmlns:a16="http://schemas.microsoft.com/office/drawing/2014/main" id="{838D189D-7DBB-4931-99BD-5ABC2A14B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056" y="908720"/>
            <a:ext cx="3415680" cy="5904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E77AB61-440B-430A-97A2-244749A1A218}"/>
              </a:ext>
            </a:extLst>
          </p:cNvPr>
          <p:cNvSpPr txBox="1"/>
          <p:nvPr/>
        </p:nvSpPr>
        <p:spPr>
          <a:xfrm>
            <a:off x="1835696" y="260648"/>
            <a:ext cx="4572000" cy="369332"/>
          </a:xfrm>
          <a:prstGeom prst="rect">
            <a:avLst/>
          </a:prstGeom>
          <a:noFill/>
        </p:spPr>
        <p:txBody>
          <a:bodyPr wrap="square">
            <a:spAutoFit/>
          </a:bodyPr>
          <a:lstStyle/>
          <a:p>
            <a:r>
              <a:rPr lang="cs-CZ" sz="1800" b="1" dirty="0"/>
              <a:t>Invazivní měření arteriálního krevního tlaku</a:t>
            </a:r>
            <a:endParaRPr lang="cs-CZ" dirty="0"/>
          </a:p>
        </p:txBody>
      </p:sp>
    </p:spTree>
    <p:extLst>
      <p:ext uri="{BB962C8B-B14F-4D97-AF65-F5344CB8AC3E}">
        <p14:creationId xmlns:p14="http://schemas.microsoft.com/office/powerpoint/2010/main" val="2835513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p:cNvSpPr txBox="1">
            <a:spLocks/>
          </p:cNvSpPr>
          <p:nvPr/>
        </p:nvSpPr>
        <p:spPr>
          <a:xfrm>
            <a:off x="-106423" y="457824"/>
            <a:ext cx="6469539" cy="64770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a:t>Neinvazivní kontinuální měření krevního tlaku </a:t>
            </a:r>
          </a:p>
          <a:p>
            <a:r>
              <a:rPr lang="cs-CZ" sz="4200" dirty="0" err="1"/>
              <a:t>fotopletysmografická</a:t>
            </a:r>
            <a:r>
              <a:rPr lang="cs-CZ" sz="4200" dirty="0"/>
              <a:t> metoda, </a:t>
            </a:r>
            <a:r>
              <a:rPr lang="cs-CZ" sz="4200" dirty="0" err="1"/>
              <a:t>volume-clamp</a:t>
            </a:r>
            <a:r>
              <a:rPr lang="cs-CZ" sz="4200" dirty="0"/>
              <a:t>, </a:t>
            </a:r>
            <a:r>
              <a:rPr lang="cs-CZ" sz="4200" u="sng" dirty="0"/>
              <a:t>Peňázova</a:t>
            </a:r>
          </a:p>
        </p:txBody>
      </p:sp>
      <p:grpSp>
        <p:nvGrpSpPr>
          <p:cNvPr id="10" name="Skupina 9"/>
          <p:cNvGrpSpPr>
            <a:grpSpLocks noChangeAspect="1"/>
          </p:cNvGrpSpPr>
          <p:nvPr/>
        </p:nvGrpSpPr>
        <p:grpSpPr>
          <a:xfrm>
            <a:off x="3005034" y="2966670"/>
            <a:ext cx="4055375" cy="1299220"/>
            <a:chOff x="3215886" y="1409700"/>
            <a:chExt cx="3156314" cy="1011188"/>
          </a:xfrm>
        </p:grpSpPr>
        <p:cxnSp>
          <p:nvCxnSpPr>
            <p:cNvPr id="11" name="Přímá spojnice 10"/>
            <p:cNvCxnSpPr/>
            <p:nvPr/>
          </p:nvCxnSpPr>
          <p:spPr>
            <a:xfrm>
              <a:off x="3215886" y="1409700"/>
              <a:ext cx="3119938" cy="3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3242276" y="2419350"/>
              <a:ext cx="3129924" cy="1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 name="Přímá spojnice 12"/>
          <p:cNvCxnSpPr/>
          <p:nvPr/>
        </p:nvCxnSpPr>
        <p:spPr>
          <a:xfrm>
            <a:off x="2985983" y="3401794"/>
            <a:ext cx="308681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V="1">
            <a:off x="3005033" y="3438752"/>
            <a:ext cx="3067769" cy="392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blouk 14"/>
          <p:cNvSpPr/>
          <p:nvPr/>
        </p:nvSpPr>
        <p:spPr>
          <a:xfrm rot="16200000">
            <a:off x="2627878" y="3142337"/>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Oblouk 15"/>
          <p:cNvSpPr/>
          <p:nvPr/>
        </p:nvSpPr>
        <p:spPr>
          <a:xfrm rot="16200000">
            <a:off x="3068310" y="3150720"/>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7" name="Oblouk 16"/>
          <p:cNvSpPr/>
          <p:nvPr/>
        </p:nvSpPr>
        <p:spPr>
          <a:xfrm rot="5400000" flipV="1">
            <a:off x="2636608" y="3401794"/>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8" name="Oblouk 17"/>
          <p:cNvSpPr/>
          <p:nvPr/>
        </p:nvSpPr>
        <p:spPr>
          <a:xfrm rot="5400000" flipV="1">
            <a:off x="3068657" y="3401794"/>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dirty="0"/>
          </a:p>
        </p:txBody>
      </p:sp>
      <p:sp>
        <p:nvSpPr>
          <p:cNvPr id="19" name="Oblouk 18"/>
          <p:cNvSpPr/>
          <p:nvPr/>
        </p:nvSpPr>
        <p:spPr>
          <a:xfrm rot="16200000">
            <a:off x="3524132" y="3153957"/>
            <a:ext cx="80393"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0" name="Oblouk 19"/>
          <p:cNvSpPr/>
          <p:nvPr/>
        </p:nvSpPr>
        <p:spPr>
          <a:xfrm rot="16200000">
            <a:off x="3956180" y="3153957"/>
            <a:ext cx="80393"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1" name="Oblouk 20"/>
          <p:cNvSpPr/>
          <p:nvPr/>
        </p:nvSpPr>
        <p:spPr>
          <a:xfrm rot="16200000">
            <a:off x="4388228" y="3153957"/>
            <a:ext cx="80393"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2" name="Oblouk 21"/>
          <p:cNvSpPr/>
          <p:nvPr/>
        </p:nvSpPr>
        <p:spPr>
          <a:xfrm rot="5400000" flipV="1">
            <a:off x="3526229" y="3431513"/>
            <a:ext cx="7620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3" name="Oblouk 22"/>
          <p:cNvSpPr/>
          <p:nvPr/>
        </p:nvSpPr>
        <p:spPr>
          <a:xfrm rot="5400000" flipV="1">
            <a:off x="3958276" y="3439897"/>
            <a:ext cx="7620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4" name="Oblouk 23"/>
          <p:cNvSpPr/>
          <p:nvPr/>
        </p:nvSpPr>
        <p:spPr>
          <a:xfrm rot="5400000" flipV="1">
            <a:off x="4390324" y="3439896"/>
            <a:ext cx="76201"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Ovál 24"/>
          <p:cNvSpPr/>
          <p:nvPr/>
        </p:nvSpPr>
        <p:spPr>
          <a:xfrm>
            <a:off x="3192482" y="2537698"/>
            <a:ext cx="1521692" cy="428972"/>
          </a:xfrm>
          <a:prstGeom prst="ellipse">
            <a:avLst/>
          </a:prstGeom>
          <a:solidFill>
            <a:schemeClr val="accent5">
              <a:lumMod val="20000"/>
              <a:lumOff val="8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Tětiva 25"/>
          <p:cNvSpPr/>
          <p:nvPr/>
        </p:nvSpPr>
        <p:spPr>
          <a:xfrm rot="16200000">
            <a:off x="3782068" y="2619258"/>
            <a:ext cx="324000" cy="396000"/>
          </a:xfrm>
          <a:prstGeom prst="chord">
            <a:avLst>
              <a:gd name="adj1" fmla="val 5483690"/>
              <a:gd name="adj2" fmla="val 1620000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vál 26"/>
          <p:cNvSpPr/>
          <p:nvPr/>
        </p:nvSpPr>
        <p:spPr>
          <a:xfrm>
            <a:off x="3211797" y="4294490"/>
            <a:ext cx="1521692" cy="428972"/>
          </a:xfrm>
          <a:prstGeom prst="ellipse">
            <a:avLst/>
          </a:prstGeom>
          <a:solidFill>
            <a:schemeClr val="accent5">
              <a:lumMod val="20000"/>
              <a:lumOff val="8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Tětiva 27"/>
          <p:cNvSpPr/>
          <p:nvPr/>
        </p:nvSpPr>
        <p:spPr>
          <a:xfrm rot="5400000">
            <a:off x="3801383" y="4255414"/>
            <a:ext cx="324000" cy="396000"/>
          </a:xfrm>
          <a:prstGeom prst="chord">
            <a:avLst>
              <a:gd name="adj1" fmla="val 5483690"/>
              <a:gd name="adj2" fmla="val 16200000"/>
            </a:avLst>
          </a:prstGeom>
          <a:solidFill>
            <a:schemeClr val="tx1">
              <a:lumMod val="50000"/>
              <a:lumOff val="5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louk 28"/>
          <p:cNvSpPr/>
          <p:nvPr/>
        </p:nvSpPr>
        <p:spPr>
          <a:xfrm>
            <a:off x="6072802" y="2976196"/>
            <a:ext cx="1872208" cy="1284362"/>
          </a:xfrm>
          <a:prstGeom prst="arc">
            <a:avLst>
              <a:gd name="adj1" fmla="val 16200000"/>
              <a:gd name="adj2" fmla="val 548638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0" name="Oblouk 29"/>
          <p:cNvSpPr/>
          <p:nvPr/>
        </p:nvSpPr>
        <p:spPr>
          <a:xfrm flipH="1">
            <a:off x="6523900" y="3094866"/>
            <a:ext cx="1872208" cy="1059384"/>
          </a:xfrm>
          <a:prstGeom prst="arc">
            <a:avLst>
              <a:gd name="adj1" fmla="val 16200000"/>
              <a:gd name="adj2" fmla="val 548638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31" name="Skupina 30"/>
          <p:cNvGrpSpPr/>
          <p:nvPr/>
        </p:nvGrpSpPr>
        <p:grpSpPr>
          <a:xfrm>
            <a:off x="3446606" y="2888213"/>
            <a:ext cx="991461" cy="1418059"/>
            <a:chOff x="5383196" y="2914278"/>
            <a:chExt cx="991461" cy="1418059"/>
          </a:xfrm>
        </p:grpSpPr>
        <p:sp>
          <p:nvSpPr>
            <p:cNvPr id="32" name="Oblouk 31"/>
            <p:cNvSpPr/>
            <p:nvPr/>
          </p:nvSpPr>
          <p:spPr>
            <a:xfrm>
              <a:off x="5510561" y="3027065"/>
              <a:ext cx="864096" cy="1194023"/>
            </a:xfrm>
            <a:prstGeom prst="arc">
              <a:avLst>
                <a:gd name="adj1" fmla="val 16948730"/>
                <a:gd name="adj2" fmla="val 444017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3" name="Oblouk 32"/>
            <p:cNvSpPr/>
            <p:nvPr/>
          </p:nvSpPr>
          <p:spPr>
            <a:xfrm>
              <a:off x="5510561" y="3030860"/>
              <a:ext cx="680096" cy="1190228"/>
            </a:xfrm>
            <a:prstGeom prst="arc">
              <a:avLst>
                <a:gd name="adj1" fmla="val 17102918"/>
                <a:gd name="adj2" fmla="val 443229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4" name="Oblouk 33"/>
            <p:cNvSpPr/>
            <p:nvPr/>
          </p:nvSpPr>
          <p:spPr>
            <a:xfrm>
              <a:off x="5383196" y="2914278"/>
              <a:ext cx="648071" cy="1418059"/>
            </a:xfrm>
            <a:prstGeom prst="arc">
              <a:avLst>
                <a:gd name="adj1" fmla="val 17594654"/>
                <a:gd name="adj2" fmla="val 390628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grpSp>
        <p:nvGrpSpPr>
          <p:cNvPr id="35" name="Skupina 34"/>
          <p:cNvGrpSpPr/>
          <p:nvPr/>
        </p:nvGrpSpPr>
        <p:grpSpPr>
          <a:xfrm flipH="1">
            <a:off x="3499506" y="2900864"/>
            <a:ext cx="991461" cy="1418059"/>
            <a:chOff x="5383196" y="2914278"/>
            <a:chExt cx="991461" cy="1418059"/>
          </a:xfrm>
        </p:grpSpPr>
        <p:sp>
          <p:nvSpPr>
            <p:cNvPr id="36" name="Oblouk 35"/>
            <p:cNvSpPr/>
            <p:nvPr/>
          </p:nvSpPr>
          <p:spPr>
            <a:xfrm>
              <a:off x="5510561" y="3027065"/>
              <a:ext cx="864096" cy="1194023"/>
            </a:xfrm>
            <a:prstGeom prst="arc">
              <a:avLst>
                <a:gd name="adj1" fmla="val 16948730"/>
                <a:gd name="adj2" fmla="val 444017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Oblouk 36"/>
            <p:cNvSpPr/>
            <p:nvPr/>
          </p:nvSpPr>
          <p:spPr>
            <a:xfrm>
              <a:off x="5510561" y="3030860"/>
              <a:ext cx="680096" cy="1190228"/>
            </a:xfrm>
            <a:prstGeom prst="arc">
              <a:avLst>
                <a:gd name="adj1" fmla="val 17102918"/>
                <a:gd name="adj2" fmla="val 443229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8" name="Oblouk 37"/>
            <p:cNvSpPr/>
            <p:nvPr/>
          </p:nvSpPr>
          <p:spPr>
            <a:xfrm>
              <a:off x="5383196" y="2914278"/>
              <a:ext cx="648071" cy="1418059"/>
            </a:xfrm>
            <a:prstGeom prst="arc">
              <a:avLst>
                <a:gd name="adj1" fmla="val 17594654"/>
                <a:gd name="adj2" fmla="val 390628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39" name="Obdélník 38"/>
          <p:cNvSpPr/>
          <p:nvPr/>
        </p:nvSpPr>
        <p:spPr>
          <a:xfrm>
            <a:off x="4922956" y="1979543"/>
            <a:ext cx="2880321" cy="7200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0" name="Přímá spojnice 39"/>
          <p:cNvCxnSpPr/>
          <p:nvPr/>
        </p:nvCxnSpPr>
        <p:spPr>
          <a:xfrm>
            <a:off x="4254067" y="2221091"/>
            <a:ext cx="0" cy="36004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a:xfrm flipH="1">
            <a:off x="4424980" y="2401111"/>
            <a:ext cx="1337" cy="19145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4253780" y="2221091"/>
            <a:ext cx="684000"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4418899" y="2423026"/>
            <a:ext cx="504000"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4" name="Přímá spojnice 43"/>
          <p:cNvCxnSpPr/>
          <p:nvPr/>
        </p:nvCxnSpPr>
        <p:spPr>
          <a:xfrm>
            <a:off x="4306452" y="2247592"/>
            <a:ext cx="0" cy="36004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Přímá spojnice 44"/>
          <p:cNvCxnSpPr/>
          <p:nvPr/>
        </p:nvCxnSpPr>
        <p:spPr>
          <a:xfrm>
            <a:off x="4373127" y="2247592"/>
            <a:ext cx="0" cy="36004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a:xfrm>
            <a:off x="4411227" y="2282433"/>
            <a:ext cx="540304" cy="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Přímá spojnice 46"/>
          <p:cNvCxnSpPr/>
          <p:nvPr/>
        </p:nvCxnSpPr>
        <p:spPr>
          <a:xfrm>
            <a:off x="4411227" y="2358633"/>
            <a:ext cx="638448" cy="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Přímá spojnice 47"/>
          <p:cNvCxnSpPr/>
          <p:nvPr/>
        </p:nvCxnSpPr>
        <p:spPr>
          <a:xfrm>
            <a:off x="4401702" y="2377683"/>
            <a:ext cx="638448" cy="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49" name="Skupina 48"/>
          <p:cNvGrpSpPr/>
          <p:nvPr/>
        </p:nvGrpSpPr>
        <p:grpSpPr>
          <a:xfrm>
            <a:off x="5329223" y="6093183"/>
            <a:ext cx="3218733" cy="613822"/>
            <a:chOff x="2847448" y="4168199"/>
            <a:chExt cx="3682975" cy="1476062"/>
          </a:xfrm>
        </p:grpSpPr>
        <p:sp>
          <p:nvSpPr>
            <p:cNvPr id="50" name="Volný tvar 49"/>
            <p:cNvSpPr/>
            <p:nvPr/>
          </p:nvSpPr>
          <p:spPr>
            <a:xfrm>
              <a:off x="2847448" y="42005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1" name="Volný tvar 50"/>
            <p:cNvSpPr/>
            <p:nvPr/>
          </p:nvSpPr>
          <p:spPr>
            <a:xfrm>
              <a:off x="3370500" y="419754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2" name="Volný tvar 51"/>
            <p:cNvSpPr/>
            <p:nvPr/>
          </p:nvSpPr>
          <p:spPr>
            <a:xfrm>
              <a:off x="3898374" y="418831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3" name="Volný tvar 52"/>
            <p:cNvSpPr/>
            <p:nvPr/>
          </p:nvSpPr>
          <p:spPr>
            <a:xfrm>
              <a:off x="4421426" y="418533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4" name="Volný tvar 53"/>
            <p:cNvSpPr/>
            <p:nvPr/>
          </p:nvSpPr>
          <p:spPr>
            <a:xfrm>
              <a:off x="4949324" y="418040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5" name="Volný tvar 54"/>
            <p:cNvSpPr/>
            <p:nvPr/>
          </p:nvSpPr>
          <p:spPr>
            <a:xfrm>
              <a:off x="5472376" y="41774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6" name="Volný tvar 55"/>
            <p:cNvSpPr/>
            <p:nvPr/>
          </p:nvSpPr>
          <p:spPr>
            <a:xfrm>
              <a:off x="6000250" y="416819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sp>
        <p:nvSpPr>
          <p:cNvPr id="57" name="TextovéPole 56"/>
          <p:cNvSpPr txBox="1"/>
          <p:nvPr/>
        </p:nvSpPr>
        <p:spPr>
          <a:xfrm>
            <a:off x="203869" y="5251602"/>
            <a:ext cx="1834205" cy="707886"/>
          </a:xfrm>
          <a:prstGeom prst="rect">
            <a:avLst/>
          </a:prstGeom>
          <a:noFill/>
        </p:spPr>
        <p:txBody>
          <a:bodyPr wrap="square" rtlCol="0">
            <a:spAutoFit/>
          </a:bodyPr>
          <a:lstStyle/>
          <a:p>
            <a:r>
              <a:rPr lang="cs-CZ" sz="2000" dirty="0"/>
              <a:t>průsvit cévy (objem prstu)</a:t>
            </a:r>
          </a:p>
        </p:txBody>
      </p:sp>
      <p:sp>
        <p:nvSpPr>
          <p:cNvPr id="58" name="TextovéPole 57"/>
          <p:cNvSpPr txBox="1"/>
          <p:nvPr/>
        </p:nvSpPr>
        <p:spPr>
          <a:xfrm>
            <a:off x="407374" y="6033482"/>
            <a:ext cx="1401543" cy="707886"/>
          </a:xfrm>
          <a:prstGeom prst="rect">
            <a:avLst/>
          </a:prstGeom>
          <a:noFill/>
        </p:spPr>
        <p:txBody>
          <a:bodyPr wrap="square" rtlCol="0">
            <a:spAutoFit/>
          </a:bodyPr>
          <a:lstStyle/>
          <a:p>
            <a:r>
              <a:rPr lang="cs-CZ" sz="2000" dirty="0"/>
              <a:t>tlak v manžetě</a:t>
            </a:r>
          </a:p>
        </p:txBody>
      </p:sp>
      <p:cxnSp>
        <p:nvCxnSpPr>
          <p:cNvPr id="59" name="Přímá spojnice 58"/>
          <p:cNvCxnSpPr/>
          <p:nvPr/>
        </p:nvCxnSpPr>
        <p:spPr bwMode="auto">
          <a:xfrm>
            <a:off x="2279727" y="6700322"/>
            <a:ext cx="3045199"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0" name="Skupina 59"/>
          <p:cNvGrpSpPr/>
          <p:nvPr/>
        </p:nvGrpSpPr>
        <p:grpSpPr>
          <a:xfrm>
            <a:off x="2038074" y="5489131"/>
            <a:ext cx="3134452" cy="369977"/>
            <a:chOff x="2038074" y="4898223"/>
            <a:chExt cx="3134452" cy="369977"/>
          </a:xfrm>
        </p:grpSpPr>
        <p:sp>
          <p:nvSpPr>
            <p:cNvPr id="61" name="Volný tvar 60"/>
            <p:cNvSpPr/>
            <p:nvPr/>
          </p:nvSpPr>
          <p:spPr>
            <a:xfrm>
              <a:off x="2038074" y="4898223"/>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2" name="Volný tvar 61"/>
            <p:cNvSpPr/>
            <p:nvPr/>
          </p:nvSpPr>
          <p:spPr>
            <a:xfrm>
              <a:off x="2486490" y="4902615"/>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3" name="Volný tvar 62"/>
            <p:cNvSpPr/>
            <p:nvPr/>
          </p:nvSpPr>
          <p:spPr>
            <a:xfrm>
              <a:off x="2928403" y="4941168"/>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4" name="Volný tvar 63"/>
            <p:cNvSpPr/>
            <p:nvPr/>
          </p:nvSpPr>
          <p:spPr>
            <a:xfrm>
              <a:off x="3376819" y="4945560"/>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5" name="Volný tvar 64"/>
            <p:cNvSpPr/>
            <p:nvPr/>
          </p:nvSpPr>
          <p:spPr>
            <a:xfrm>
              <a:off x="3822673" y="4946454"/>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6" name="Volný tvar 65"/>
            <p:cNvSpPr/>
            <p:nvPr/>
          </p:nvSpPr>
          <p:spPr>
            <a:xfrm>
              <a:off x="4271089" y="4950846"/>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7" name="Volný tvar 66"/>
            <p:cNvSpPr/>
            <p:nvPr/>
          </p:nvSpPr>
          <p:spPr>
            <a:xfrm>
              <a:off x="4717886" y="4944569"/>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grpSp>
        <p:nvGrpSpPr>
          <p:cNvPr id="68" name="Skupina 67"/>
          <p:cNvGrpSpPr/>
          <p:nvPr/>
        </p:nvGrpSpPr>
        <p:grpSpPr>
          <a:xfrm>
            <a:off x="5160906" y="5792553"/>
            <a:ext cx="3134452" cy="72205"/>
            <a:chOff x="2038074" y="4898223"/>
            <a:chExt cx="3134452" cy="369977"/>
          </a:xfrm>
        </p:grpSpPr>
        <p:sp>
          <p:nvSpPr>
            <p:cNvPr id="69" name="Volný tvar 68"/>
            <p:cNvSpPr/>
            <p:nvPr/>
          </p:nvSpPr>
          <p:spPr>
            <a:xfrm>
              <a:off x="2038074" y="4898223"/>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0" name="Volný tvar 69"/>
            <p:cNvSpPr/>
            <p:nvPr/>
          </p:nvSpPr>
          <p:spPr>
            <a:xfrm>
              <a:off x="2486490" y="4902615"/>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1" name="Volný tvar 70"/>
            <p:cNvSpPr/>
            <p:nvPr/>
          </p:nvSpPr>
          <p:spPr>
            <a:xfrm>
              <a:off x="2928403" y="4941168"/>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2" name="Volný tvar 71"/>
            <p:cNvSpPr/>
            <p:nvPr/>
          </p:nvSpPr>
          <p:spPr>
            <a:xfrm>
              <a:off x="3376819" y="4945560"/>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3" name="Volný tvar 72"/>
            <p:cNvSpPr/>
            <p:nvPr/>
          </p:nvSpPr>
          <p:spPr>
            <a:xfrm>
              <a:off x="3822673" y="4946454"/>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4" name="Volný tvar 73"/>
            <p:cNvSpPr/>
            <p:nvPr/>
          </p:nvSpPr>
          <p:spPr>
            <a:xfrm>
              <a:off x="4271089" y="4950846"/>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5" name="Volný tvar 74"/>
            <p:cNvSpPr/>
            <p:nvPr/>
          </p:nvSpPr>
          <p:spPr>
            <a:xfrm>
              <a:off x="4717886" y="4944569"/>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sp>
        <p:nvSpPr>
          <p:cNvPr id="76" name="Obdélník 75"/>
          <p:cNvSpPr/>
          <p:nvPr/>
        </p:nvSpPr>
        <p:spPr bwMode="auto">
          <a:xfrm>
            <a:off x="4934132" y="4461416"/>
            <a:ext cx="2358119" cy="742626"/>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7" name="Obdélník 76"/>
          <p:cNvSpPr/>
          <p:nvPr/>
        </p:nvSpPr>
        <p:spPr bwMode="auto">
          <a:xfrm>
            <a:off x="7914992" y="4043243"/>
            <a:ext cx="1065304" cy="572171"/>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cxnSp>
        <p:nvCxnSpPr>
          <p:cNvPr id="78" name="Přímá spojnice 77"/>
          <p:cNvCxnSpPr/>
          <p:nvPr/>
        </p:nvCxnSpPr>
        <p:spPr bwMode="auto">
          <a:xfrm>
            <a:off x="4026554" y="4976424"/>
            <a:ext cx="887480"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Přímá spojnice 78"/>
          <p:cNvCxnSpPr/>
          <p:nvPr/>
        </p:nvCxnSpPr>
        <p:spPr bwMode="auto">
          <a:xfrm>
            <a:off x="7303362" y="4881424"/>
            <a:ext cx="887480"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Přímá spojnice 79"/>
          <p:cNvCxnSpPr>
            <a:stCxn id="28" idx="2"/>
          </p:cNvCxnSpPr>
          <p:nvPr/>
        </p:nvCxnSpPr>
        <p:spPr bwMode="auto">
          <a:xfrm>
            <a:off x="3963427" y="4451004"/>
            <a:ext cx="45523" cy="52542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Přímá spojnice 80"/>
          <p:cNvCxnSpPr/>
          <p:nvPr/>
        </p:nvCxnSpPr>
        <p:spPr bwMode="auto">
          <a:xfrm>
            <a:off x="8173218" y="4615414"/>
            <a:ext cx="0" cy="252962"/>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Přímá spojnice 81"/>
          <p:cNvCxnSpPr/>
          <p:nvPr/>
        </p:nvCxnSpPr>
        <p:spPr bwMode="auto">
          <a:xfrm flipH="1">
            <a:off x="8161343" y="2401111"/>
            <a:ext cx="7843" cy="1642132"/>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Přímá spojnice 82"/>
          <p:cNvCxnSpPr/>
          <p:nvPr/>
        </p:nvCxnSpPr>
        <p:spPr bwMode="auto">
          <a:xfrm>
            <a:off x="7803277" y="2423026"/>
            <a:ext cx="358066"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ovéPole 83"/>
          <p:cNvSpPr txBox="1"/>
          <p:nvPr/>
        </p:nvSpPr>
        <p:spPr>
          <a:xfrm>
            <a:off x="7914992" y="3993148"/>
            <a:ext cx="1065304" cy="646331"/>
          </a:xfrm>
          <a:prstGeom prst="rect">
            <a:avLst/>
          </a:prstGeom>
          <a:noFill/>
        </p:spPr>
        <p:txBody>
          <a:bodyPr wrap="square" rtlCol="0">
            <a:spAutoFit/>
          </a:bodyPr>
          <a:lstStyle/>
          <a:p>
            <a:r>
              <a:rPr lang="cs-CZ" sz="1800" dirty="0"/>
              <a:t>Kontrolní systém</a:t>
            </a:r>
          </a:p>
        </p:txBody>
      </p:sp>
      <p:sp>
        <p:nvSpPr>
          <p:cNvPr id="85" name="TextovéPole 84"/>
          <p:cNvSpPr txBox="1"/>
          <p:nvPr/>
        </p:nvSpPr>
        <p:spPr>
          <a:xfrm>
            <a:off x="4830908" y="4376546"/>
            <a:ext cx="2579417" cy="369332"/>
          </a:xfrm>
          <a:prstGeom prst="rect">
            <a:avLst/>
          </a:prstGeom>
          <a:noFill/>
        </p:spPr>
        <p:txBody>
          <a:bodyPr wrap="square" rtlCol="0">
            <a:spAutoFit/>
          </a:bodyPr>
          <a:lstStyle/>
          <a:p>
            <a:r>
              <a:rPr lang="cs-CZ" sz="1800" dirty="0"/>
              <a:t>Konstantní objem cévy</a:t>
            </a:r>
          </a:p>
        </p:txBody>
      </p:sp>
      <p:sp>
        <p:nvSpPr>
          <p:cNvPr id="86" name="TextovéPole 85"/>
          <p:cNvSpPr txBox="1"/>
          <p:nvPr/>
        </p:nvSpPr>
        <p:spPr>
          <a:xfrm>
            <a:off x="4880281" y="1919378"/>
            <a:ext cx="2579417" cy="369332"/>
          </a:xfrm>
          <a:prstGeom prst="rect">
            <a:avLst/>
          </a:prstGeom>
          <a:noFill/>
        </p:spPr>
        <p:txBody>
          <a:bodyPr wrap="square" rtlCol="0">
            <a:spAutoFit/>
          </a:bodyPr>
          <a:lstStyle/>
          <a:p>
            <a:r>
              <a:rPr lang="cs-CZ" sz="1800" dirty="0"/>
              <a:t>Tlak v manžetě</a:t>
            </a:r>
          </a:p>
        </p:txBody>
      </p:sp>
      <p:grpSp>
        <p:nvGrpSpPr>
          <p:cNvPr id="87" name="Skupina 86"/>
          <p:cNvGrpSpPr/>
          <p:nvPr/>
        </p:nvGrpSpPr>
        <p:grpSpPr>
          <a:xfrm>
            <a:off x="5343010" y="2187047"/>
            <a:ext cx="2294054" cy="464166"/>
            <a:chOff x="2847448" y="4168199"/>
            <a:chExt cx="3682975" cy="1476062"/>
          </a:xfrm>
        </p:grpSpPr>
        <p:sp>
          <p:nvSpPr>
            <p:cNvPr id="88" name="Volný tvar 87"/>
            <p:cNvSpPr/>
            <p:nvPr/>
          </p:nvSpPr>
          <p:spPr>
            <a:xfrm>
              <a:off x="2847448" y="42005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9" name="Volný tvar 88"/>
            <p:cNvSpPr/>
            <p:nvPr/>
          </p:nvSpPr>
          <p:spPr>
            <a:xfrm>
              <a:off x="3370500" y="419754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0" name="Volný tvar 89"/>
            <p:cNvSpPr/>
            <p:nvPr/>
          </p:nvSpPr>
          <p:spPr>
            <a:xfrm>
              <a:off x="3898374" y="418831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1" name="Volný tvar 90"/>
            <p:cNvSpPr/>
            <p:nvPr/>
          </p:nvSpPr>
          <p:spPr>
            <a:xfrm>
              <a:off x="4421426" y="418533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2" name="Volný tvar 91"/>
            <p:cNvSpPr/>
            <p:nvPr/>
          </p:nvSpPr>
          <p:spPr>
            <a:xfrm>
              <a:off x="4949324" y="418040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3" name="Volný tvar 92"/>
            <p:cNvSpPr/>
            <p:nvPr/>
          </p:nvSpPr>
          <p:spPr>
            <a:xfrm>
              <a:off x="5472376" y="41774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4" name="Volný tvar 93"/>
            <p:cNvSpPr/>
            <p:nvPr/>
          </p:nvSpPr>
          <p:spPr>
            <a:xfrm>
              <a:off x="6000250" y="416819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grpSp>
        <p:nvGrpSpPr>
          <p:cNvPr id="95" name="Skupina 94"/>
          <p:cNvGrpSpPr/>
          <p:nvPr/>
        </p:nvGrpSpPr>
        <p:grpSpPr>
          <a:xfrm>
            <a:off x="5040150" y="4886036"/>
            <a:ext cx="2102994" cy="45719"/>
            <a:chOff x="2038074" y="4898223"/>
            <a:chExt cx="3134452" cy="369977"/>
          </a:xfrm>
        </p:grpSpPr>
        <p:sp>
          <p:nvSpPr>
            <p:cNvPr id="96" name="Volný tvar 95"/>
            <p:cNvSpPr/>
            <p:nvPr/>
          </p:nvSpPr>
          <p:spPr>
            <a:xfrm>
              <a:off x="2038074" y="4898223"/>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7" name="Volný tvar 96"/>
            <p:cNvSpPr/>
            <p:nvPr/>
          </p:nvSpPr>
          <p:spPr>
            <a:xfrm>
              <a:off x="2486490" y="4902615"/>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8" name="Volný tvar 97"/>
            <p:cNvSpPr/>
            <p:nvPr/>
          </p:nvSpPr>
          <p:spPr>
            <a:xfrm>
              <a:off x="2928403" y="4941168"/>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9" name="Volný tvar 98"/>
            <p:cNvSpPr/>
            <p:nvPr/>
          </p:nvSpPr>
          <p:spPr>
            <a:xfrm>
              <a:off x="3376819" y="4945560"/>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0" name="Volný tvar 99"/>
            <p:cNvSpPr/>
            <p:nvPr/>
          </p:nvSpPr>
          <p:spPr>
            <a:xfrm>
              <a:off x="3822673" y="4946454"/>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1" name="Volný tvar 100"/>
            <p:cNvSpPr/>
            <p:nvPr/>
          </p:nvSpPr>
          <p:spPr>
            <a:xfrm>
              <a:off x="4271089" y="4950846"/>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2" name="Volný tvar 101"/>
            <p:cNvSpPr/>
            <p:nvPr/>
          </p:nvSpPr>
          <p:spPr>
            <a:xfrm>
              <a:off x="4717886" y="4944569"/>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sp>
        <p:nvSpPr>
          <p:cNvPr id="103" name="TextovéPole 102"/>
          <p:cNvSpPr txBox="1"/>
          <p:nvPr/>
        </p:nvSpPr>
        <p:spPr>
          <a:xfrm>
            <a:off x="2416220" y="6012198"/>
            <a:ext cx="2579417" cy="646331"/>
          </a:xfrm>
          <a:prstGeom prst="rect">
            <a:avLst/>
          </a:prstGeom>
          <a:noFill/>
        </p:spPr>
        <p:txBody>
          <a:bodyPr wrap="square" rtlCol="0">
            <a:spAutoFit/>
          </a:bodyPr>
          <a:lstStyle/>
          <a:p>
            <a:r>
              <a:rPr lang="cs-CZ" sz="1800" dirty="0"/>
              <a:t>před spuštěním kontrolního systému </a:t>
            </a:r>
          </a:p>
        </p:txBody>
      </p:sp>
      <p:sp>
        <p:nvSpPr>
          <p:cNvPr id="104" name="TextovéPole 103"/>
          <p:cNvSpPr txBox="1"/>
          <p:nvPr/>
        </p:nvSpPr>
        <p:spPr>
          <a:xfrm>
            <a:off x="125093" y="2470396"/>
            <a:ext cx="2579417" cy="2308324"/>
          </a:xfrm>
          <a:prstGeom prst="rect">
            <a:avLst/>
          </a:prstGeom>
          <a:noFill/>
        </p:spPr>
        <p:txBody>
          <a:bodyPr wrap="square" rtlCol="0">
            <a:spAutoFit/>
          </a:bodyPr>
          <a:lstStyle/>
          <a:p>
            <a:r>
              <a:rPr lang="cs-CZ" sz="1800" b="1" dirty="0"/>
              <a:t>Kontrolní systém:</a:t>
            </a:r>
          </a:p>
          <a:p>
            <a:r>
              <a:rPr lang="cs-CZ" sz="1800" dirty="0"/>
              <a:t>Korekce tlaku v prstové manžetě na základě změn průsvitu prstu. Cílem je zachovat konstantní průsvit prstu pomocí změn tlaku v manžetě.</a:t>
            </a:r>
          </a:p>
        </p:txBody>
      </p:sp>
      <p:sp>
        <p:nvSpPr>
          <p:cNvPr id="105" name="TextovéPole 104"/>
          <p:cNvSpPr txBox="1"/>
          <p:nvPr/>
        </p:nvSpPr>
        <p:spPr>
          <a:xfrm>
            <a:off x="5223860" y="5377265"/>
            <a:ext cx="3756436" cy="369332"/>
          </a:xfrm>
          <a:prstGeom prst="rect">
            <a:avLst/>
          </a:prstGeom>
          <a:noFill/>
        </p:spPr>
        <p:txBody>
          <a:bodyPr wrap="square" rtlCol="0">
            <a:spAutoFit/>
          </a:bodyPr>
          <a:lstStyle/>
          <a:p>
            <a:r>
              <a:rPr lang="cs-CZ" sz="1800" dirty="0"/>
              <a:t>po spuštěním kontrolního systému </a:t>
            </a:r>
          </a:p>
        </p:txBody>
      </p:sp>
      <p:sp>
        <p:nvSpPr>
          <p:cNvPr id="106" name="TextovéPole 105">
            <a:extLst>
              <a:ext uri="{FF2B5EF4-FFF2-40B4-BE49-F238E27FC236}">
                <a16:creationId xmlns:a16="http://schemas.microsoft.com/office/drawing/2014/main" id="{7D5B7548-FE7D-4D28-B08B-3099FA943B2B}"/>
              </a:ext>
            </a:extLst>
          </p:cNvPr>
          <p:cNvSpPr txBox="1"/>
          <p:nvPr/>
        </p:nvSpPr>
        <p:spPr>
          <a:xfrm>
            <a:off x="7596336" y="111904"/>
            <a:ext cx="1152128" cy="646331"/>
          </a:xfrm>
          <a:prstGeom prst="rect">
            <a:avLst/>
          </a:prstGeom>
          <a:noFill/>
        </p:spPr>
        <p:txBody>
          <a:bodyPr wrap="square" rtlCol="0">
            <a:spAutoFit/>
          </a:bodyPr>
          <a:lstStyle/>
          <a:p>
            <a:r>
              <a:rPr lang="cs-CZ" dirty="0">
                <a:solidFill>
                  <a:srgbClr val="FF0000"/>
                </a:solidFill>
              </a:rPr>
              <a:t>Vědět jen, že existuje</a:t>
            </a:r>
          </a:p>
        </p:txBody>
      </p:sp>
      <p:sp>
        <p:nvSpPr>
          <p:cNvPr id="107" name="TextovéPole 106">
            <a:extLst>
              <a:ext uri="{FF2B5EF4-FFF2-40B4-BE49-F238E27FC236}">
                <a16:creationId xmlns:a16="http://schemas.microsoft.com/office/drawing/2014/main" id="{3AA71325-6A79-4FBC-9B31-3199A8936E81}"/>
              </a:ext>
            </a:extLst>
          </p:cNvPr>
          <p:cNvSpPr txBox="1"/>
          <p:nvPr/>
        </p:nvSpPr>
        <p:spPr>
          <a:xfrm>
            <a:off x="292678" y="1269849"/>
            <a:ext cx="5985877" cy="369332"/>
          </a:xfrm>
          <a:prstGeom prst="rect">
            <a:avLst/>
          </a:prstGeom>
          <a:noFill/>
        </p:spPr>
        <p:txBody>
          <a:bodyPr wrap="square">
            <a:spAutoFit/>
          </a:bodyPr>
          <a:lstStyle/>
          <a:p>
            <a:r>
              <a:rPr lang="cs-CZ" sz="1800" dirty="0"/>
              <a:t>Měří celou tlakovou křivku kontinuálně (ne jen STK a DTK)</a:t>
            </a:r>
            <a:endParaRPr lang="cs-CZ" dirty="0"/>
          </a:p>
        </p:txBody>
      </p:sp>
      <p:pic>
        <p:nvPicPr>
          <p:cNvPr id="4098" name="Picture 2" descr="Lékařská fakulta - P. Bravený: Historie Fyziologického ústavu LF MU od  založení po rok 2010">
            <a:extLst>
              <a:ext uri="{FF2B5EF4-FFF2-40B4-BE49-F238E27FC236}">
                <a16:creationId xmlns:a16="http://schemas.microsoft.com/office/drawing/2014/main" id="{14F10A1C-8B88-4662-9066-75473DC87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555" y="15517"/>
            <a:ext cx="2825205" cy="1980497"/>
          </a:xfrm>
          <a:prstGeom prst="rect">
            <a:avLst/>
          </a:prstGeom>
          <a:noFill/>
          <a:extLst>
            <a:ext uri="{909E8E84-426E-40DD-AFC4-6F175D3DCCD1}">
              <a14:hiddenFill xmlns:a14="http://schemas.microsoft.com/office/drawing/2010/main">
                <a:solidFill>
                  <a:srgbClr val="FFFFFF"/>
                </a:solidFill>
              </a14:hiddenFill>
            </a:ext>
          </a:extLst>
        </p:spPr>
      </p:pic>
      <p:sp>
        <p:nvSpPr>
          <p:cNvPr id="108" name="TextovéPole 107">
            <a:extLst>
              <a:ext uri="{FF2B5EF4-FFF2-40B4-BE49-F238E27FC236}">
                <a16:creationId xmlns:a16="http://schemas.microsoft.com/office/drawing/2014/main" id="{75AED7A5-0054-4D0C-BFF0-53E076BE1D8A}"/>
              </a:ext>
            </a:extLst>
          </p:cNvPr>
          <p:cNvSpPr txBox="1"/>
          <p:nvPr/>
        </p:nvSpPr>
        <p:spPr>
          <a:xfrm>
            <a:off x="203868" y="14498"/>
            <a:ext cx="2661578" cy="369332"/>
          </a:xfrm>
          <a:prstGeom prst="rect">
            <a:avLst/>
          </a:prstGeom>
          <a:noFill/>
        </p:spPr>
        <p:txBody>
          <a:bodyPr wrap="square" rtlCol="0">
            <a:spAutoFit/>
          </a:bodyPr>
          <a:lstStyle/>
          <a:p>
            <a:r>
              <a:rPr lang="cs-CZ" dirty="0">
                <a:solidFill>
                  <a:srgbClr val="FF0000"/>
                </a:solidFill>
              </a:rPr>
              <a:t>Vědět jen, že existuje</a:t>
            </a:r>
          </a:p>
        </p:txBody>
      </p:sp>
    </p:spTree>
    <p:extLst>
      <p:ext uri="{BB962C8B-B14F-4D97-AF65-F5344CB8AC3E}">
        <p14:creationId xmlns:p14="http://schemas.microsoft.com/office/powerpoint/2010/main" val="2614755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311978" y="265925"/>
            <a:ext cx="8147942" cy="584775"/>
          </a:xfrm>
          <a:prstGeom prst="rect">
            <a:avLst/>
          </a:prstGeom>
          <a:noFill/>
        </p:spPr>
        <p:txBody>
          <a:bodyPr wrap="square" rtlCol="0">
            <a:spAutoFit/>
          </a:bodyPr>
          <a:lstStyle/>
          <a:p>
            <a:r>
              <a:rPr lang="cs-CZ" sz="3200" b="1" dirty="0"/>
              <a:t>Zásady měření krevního tlaku</a:t>
            </a:r>
          </a:p>
        </p:txBody>
      </p:sp>
      <p:sp>
        <p:nvSpPr>
          <p:cNvPr id="8" name="TextovéPole 7"/>
          <p:cNvSpPr txBox="1"/>
          <p:nvPr/>
        </p:nvSpPr>
        <p:spPr>
          <a:xfrm>
            <a:off x="251520" y="954008"/>
            <a:ext cx="8424936" cy="4093428"/>
          </a:xfrm>
          <a:prstGeom prst="rect">
            <a:avLst/>
          </a:prstGeom>
          <a:noFill/>
        </p:spPr>
        <p:txBody>
          <a:bodyPr wrap="square" rtlCol="0">
            <a:spAutoFit/>
          </a:bodyPr>
          <a:lstStyle/>
          <a:p>
            <a:pPr marL="285750" indent="-285750">
              <a:buFont typeface="Arial" panose="020B0604020202020204" pitchFamily="34" charset="0"/>
              <a:buChar char="•"/>
            </a:pPr>
            <a:r>
              <a:rPr lang="cs-CZ" sz="2000" dirty="0"/>
              <a:t>Měřená osoba by měla být ve fyzickém i psychickém klidu, neměla by před měřením požít alkohol, kávu apod.</a:t>
            </a:r>
          </a:p>
          <a:p>
            <a:pPr marL="285750" indent="-285750">
              <a:buFont typeface="Arial" panose="020B0604020202020204" pitchFamily="34" charset="0"/>
              <a:buChar char="•"/>
            </a:pPr>
            <a:r>
              <a:rPr lang="cs-CZ" sz="2000" dirty="0"/>
              <a:t>Měření je vhodnější provádět v ranních hodinách</a:t>
            </a:r>
          </a:p>
          <a:p>
            <a:pPr marL="285750" indent="-285750">
              <a:buFont typeface="Arial" panose="020B0604020202020204" pitchFamily="34" charset="0"/>
              <a:buChar char="•"/>
            </a:pPr>
            <a:r>
              <a:rPr lang="cs-CZ" sz="2000" dirty="0"/>
              <a:t>Při vstupní prohlídce je třeba změřit tlak na obou rukou</a:t>
            </a:r>
          </a:p>
          <a:p>
            <a:pPr marL="285750" indent="-285750">
              <a:buFont typeface="Arial" panose="020B0604020202020204" pitchFamily="34" charset="0"/>
              <a:buChar char="•"/>
            </a:pPr>
            <a:r>
              <a:rPr lang="cs-CZ" sz="2000" dirty="0"/>
              <a:t>Krevní tlak by měl být změřen třikrát, v alespoň pětiminutových intervalech (zaznamenává se průměr posledních dvou měření)</a:t>
            </a:r>
          </a:p>
          <a:p>
            <a:pPr marL="285750" indent="-285750">
              <a:buFont typeface="Arial" panose="020B0604020202020204" pitchFamily="34" charset="0"/>
              <a:buChar char="•"/>
            </a:pPr>
            <a:r>
              <a:rPr lang="cs-CZ" sz="2000" dirty="0"/>
              <a:t>Manžeta musí mít vhodnou velikost a být správně nasazena</a:t>
            </a:r>
          </a:p>
          <a:p>
            <a:pPr marL="285750" indent="-285750">
              <a:buFont typeface="Arial" panose="020B0604020202020204" pitchFamily="34" charset="0"/>
              <a:buChar char="•"/>
            </a:pPr>
            <a:r>
              <a:rPr lang="cs-CZ" sz="2000" dirty="0"/>
              <a:t>Manžeta musí být ve výšce srdce</a:t>
            </a:r>
          </a:p>
          <a:p>
            <a:pPr marL="285750" indent="-285750">
              <a:buFont typeface="Arial" panose="020B0604020202020204" pitchFamily="34" charset="0"/>
              <a:buChar char="•"/>
            </a:pPr>
            <a:r>
              <a:rPr lang="cs-CZ" sz="2000" dirty="0"/>
              <a:t>Měřená osoba se nesmí během měření hýbat</a:t>
            </a:r>
          </a:p>
          <a:p>
            <a:pPr marL="285750" indent="-285750">
              <a:buFont typeface="Arial" panose="020B0604020202020204" pitchFamily="34" charset="0"/>
              <a:buChar char="•"/>
            </a:pPr>
            <a:r>
              <a:rPr lang="cs-CZ" sz="2000" dirty="0"/>
              <a:t>Auskultační metoda vyžaduje relativně tiché prostředí</a:t>
            </a:r>
          </a:p>
          <a:p>
            <a:pPr marL="285750" indent="-285750">
              <a:buFont typeface="Arial" panose="020B0604020202020204" pitchFamily="34" charset="0"/>
              <a:buChar char="•"/>
            </a:pPr>
            <a:r>
              <a:rPr lang="cs-CZ" sz="2000" dirty="0"/>
              <a:t>Vypouštění tlaku u auskultační metody musí být pomalé (cca. 2 mmHg/s), aby byla odečtena správná hodnota tlaku, ale ne příliš pomalu, kvůli možné bolesti v paži</a:t>
            </a:r>
          </a:p>
        </p:txBody>
      </p:sp>
    </p:spTree>
    <p:extLst>
      <p:ext uri="{BB962C8B-B14F-4D97-AF65-F5344CB8AC3E}">
        <p14:creationId xmlns:p14="http://schemas.microsoft.com/office/powerpoint/2010/main" val="1341135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233087" y="188640"/>
            <a:ext cx="8940542" cy="2000548"/>
          </a:xfrm>
          <a:prstGeom prst="rect">
            <a:avLst/>
          </a:prstGeom>
          <a:noFill/>
        </p:spPr>
        <p:txBody>
          <a:bodyPr wrap="square" rtlCol="0">
            <a:spAutoFit/>
          </a:bodyPr>
          <a:lstStyle/>
          <a:p>
            <a:pPr algn="ctr"/>
            <a:r>
              <a:rPr lang="cs-CZ" sz="3200" b="1" dirty="0">
                <a:solidFill>
                  <a:srgbClr val="FF0000"/>
                </a:solidFill>
              </a:rPr>
              <a:t>Bezhlavá víra v čísla na monitoru </a:t>
            </a:r>
            <a:br>
              <a:rPr lang="cs-CZ" sz="3200" b="1" dirty="0">
                <a:solidFill>
                  <a:srgbClr val="FF0000"/>
                </a:solidFill>
              </a:rPr>
            </a:br>
            <a:r>
              <a:rPr lang="cs-CZ" sz="3200" b="1" dirty="0">
                <a:solidFill>
                  <a:srgbClr val="FF0000"/>
                </a:solidFill>
              </a:rPr>
              <a:t>jsou cestou do pekla</a:t>
            </a:r>
          </a:p>
          <a:p>
            <a:pPr algn="ctr"/>
            <a:r>
              <a:rPr lang="cs-CZ" sz="2800" dirty="0"/>
              <a:t>Musíte vědět, jak metoda funguje, abyste poznali její limity</a:t>
            </a:r>
          </a:p>
          <a:p>
            <a:pPr algn="ctr"/>
            <a:r>
              <a:rPr lang="cs-CZ" sz="3200" dirty="0"/>
              <a:t>„Léčíme lidi, ne přístroj“</a:t>
            </a:r>
          </a:p>
        </p:txBody>
      </p:sp>
      <p:pic>
        <p:nvPicPr>
          <p:cNvPr id="6148" name="Picture 4" descr="Highway to Hell - Uncyclopedia, the content-free encyclopedia">
            <a:extLst>
              <a:ext uri="{FF2B5EF4-FFF2-40B4-BE49-F238E27FC236}">
                <a16:creationId xmlns:a16="http://schemas.microsoft.com/office/drawing/2014/main" id="{9E141785-6C6C-4446-8157-94FE32C48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492896"/>
            <a:ext cx="5328592" cy="399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4974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ulka 5"/>
          <p:cNvGraphicFramePr>
            <a:graphicFrameLocks noGrp="1"/>
          </p:cNvGraphicFramePr>
          <p:nvPr>
            <p:extLst>
              <p:ext uri="{D42A27DB-BD31-4B8C-83A1-F6EECF244321}">
                <p14:modId xmlns:p14="http://schemas.microsoft.com/office/powerpoint/2010/main" val="3306553165"/>
              </p:ext>
            </p:extLst>
          </p:nvPr>
        </p:nvGraphicFramePr>
        <p:xfrm>
          <a:off x="190549" y="116632"/>
          <a:ext cx="8773939" cy="4080596"/>
        </p:xfrm>
        <a:graphic>
          <a:graphicData uri="http://schemas.openxmlformats.org/drawingml/2006/table">
            <a:tbl>
              <a:tblPr firstRow="1" bandRow="1">
                <a:tableStyleId>{7E9639D4-E3E2-4D34-9284-5A2195B3D0D7}</a:tableStyleId>
              </a:tblPr>
              <a:tblGrid>
                <a:gridCol w="329023">
                  <a:extLst>
                    <a:ext uri="{9D8B030D-6E8A-4147-A177-3AD203B41FA5}">
                      <a16:colId xmlns:a16="http://schemas.microsoft.com/office/drawing/2014/main" val="20000"/>
                    </a:ext>
                  </a:extLst>
                </a:gridCol>
                <a:gridCol w="1535440">
                  <a:extLst>
                    <a:ext uri="{9D8B030D-6E8A-4147-A177-3AD203B41FA5}">
                      <a16:colId xmlns:a16="http://schemas.microsoft.com/office/drawing/2014/main" val="20001"/>
                    </a:ext>
                  </a:extLst>
                </a:gridCol>
                <a:gridCol w="1316091">
                  <a:extLst>
                    <a:ext uri="{9D8B030D-6E8A-4147-A177-3AD203B41FA5}">
                      <a16:colId xmlns:a16="http://schemas.microsoft.com/office/drawing/2014/main" val="20002"/>
                    </a:ext>
                  </a:extLst>
                </a:gridCol>
                <a:gridCol w="1128889">
                  <a:extLst>
                    <a:ext uri="{9D8B030D-6E8A-4147-A177-3AD203B41FA5}">
                      <a16:colId xmlns:a16="http://schemas.microsoft.com/office/drawing/2014/main" val="20003"/>
                    </a:ext>
                  </a:extLst>
                </a:gridCol>
                <a:gridCol w="4464496">
                  <a:extLst>
                    <a:ext uri="{9D8B030D-6E8A-4147-A177-3AD203B41FA5}">
                      <a16:colId xmlns:a16="http://schemas.microsoft.com/office/drawing/2014/main" val="20004"/>
                    </a:ext>
                  </a:extLst>
                </a:gridCol>
              </a:tblGrid>
              <a:tr h="136024">
                <a:tc>
                  <a:txBody>
                    <a:bodyPr/>
                    <a:lstStyle/>
                    <a:p>
                      <a:pPr>
                        <a:lnSpc>
                          <a:spcPts val="1900"/>
                        </a:lnSpc>
                      </a:pPr>
                      <a:endParaRPr lang="cs-CZ" sz="2400" dirty="0"/>
                    </a:p>
                  </a:txBody>
                  <a:tcPr marL="45720" marR="45720" anchor="ctr"/>
                </a:tc>
                <a:tc>
                  <a:txBody>
                    <a:bodyPr/>
                    <a:lstStyle/>
                    <a:p>
                      <a:pPr>
                        <a:lnSpc>
                          <a:spcPts val="1900"/>
                        </a:lnSpc>
                      </a:pPr>
                      <a:r>
                        <a:rPr lang="cs-CZ" sz="2400" dirty="0"/>
                        <a:t>Krevní tlak</a:t>
                      </a:r>
                    </a:p>
                  </a:txBody>
                  <a:tcPr marL="45720" marR="45720" anchor="ctr"/>
                </a:tc>
                <a:tc>
                  <a:txBody>
                    <a:bodyPr/>
                    <a:lstStyle/>
                    <a:p>
                      <a:pPr>
                        <a:lnSpc>
                          <a:spcPts val="1900"/>
                        </a:lnSpc>
                      </a:pPr>
                      <a:r>
                        <a:rPr lang="cs-CZ" sz="2400" dirty="0"/>
                        <a:t>STK</a:t>
                      </a:r>
                      <a:r>
                        <a:rPr lang="en-US" sz="2400" dirty="0"/>
                        <a:t> [mmHg]</a:t>
                      </a:r>
                      <a:endParaRPr lang="cs-CZ" sz="2400" dirty="0"/>
                    </a:p>
                  </a:txBody>
                  <a:tcPr marL="45720" marR="45720" anchor="ct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cs-CZ" sz="2400" dirty="0"/>
                        <a:t>DTK</a:t>
                      </a:r>
                      <a:endParaRPr lang="en-US" sz="2400" dirty="0"/>
                    </a:p>
                    <a:p>
                      <a:pPr marL="0" marR="0" indent="0" algn="l" defTabSz="914400" rtl="0" eaLnBrk="1" fontAlgn="auto" latinLnBrk="0" hangingPunct="1">
                        <a:lnSpc>
                          <a:spcPts val="1900"/>
                        </a:lnSpc>
                        <a:spcBef>
                          <a:spcPts val="0"/>
                        </a:spcBef>
                        <a:spcAft>
                          <a:spcPts val="0"/>
                        </a:spcAft>
                        <a:buClrTx/>
                        <a:buSzTx/>
                        <a:buFontTx/>
                        <a:buNone/>
                        <a:tabLst/>
                        <a:defRPr/>
                      </a:pPr>
                      <a:r>
                        <a:rPr lang="en-US" sz="2400" dirty="0"/>
                        <a:t>[mmHg]</a:t>
                      </a:r>
                      <a:endParaRPr lang="cs-CZ" sz="2400" dirty="0"/>
                    </a:p>
                  </a:txBody>
                  <a:tcPr marL="45720" marR="45720" anchor="ct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cs-CZ" sz="2400" dirty="0"/>
                        <a:t>Možné komplikace</a:t>
                      </a:r>
                    </a:p>
                  </a:txBody>
                  <a:tcPr marL="45720" marR="45720"/>
                </a:tc>
                <a:extLst>
                  <a:ext uri="{0D108BD9-81ED-4DB2-BD59-A6C34878D82A}">
                    <a16:rowId xmlns:a16="http://schemas.microsoft.com/office/drawing/2014/main" val="10000"/>
                  </a:ext>
                </a:extLst>
              </a:tr>
              <a:tr h="425238">
                <a:tc rowSpan="3">
                  <a:txBody>
                    <a:bodyPr/>
                    <a:lstStyle/>
                    <a:p>
                      <a:pPr>
                        <a:lnSpc>
                          <a:spcPts val="1900"/>
                        </a:lnSpc>
                      </a:pPr>
                      <a:r>
                        <a:rPr lang="cs-CZ" sz="2400" dirty="0"/>
                        <a:t>normální</a:t>
                      </a:r>
                    </a:p>
                  </a:txBody>
                  <a:tcPr marL="45720" marR="45720" vert="vert270" anchor="ctr"/>
                </a:tc>
                <a:tc>
                  <a:txBody>
                    <a:bodyPr/>
                    <a:lstStyle/>
                    <a:p>
                      <a:pPr>
                        <a:lnSpc>
                          <a:spcPts val="1900"/>
                        </a:lnSpc>
                      </a:pPr>
                      <a:r>
                        <a:rPr lang="cs-CZ" sz="2400" dirty="0"/>
                        <a:t>Optimální</a:t>
                      </a:r>
                    </a:p>
                  </a:txBody>
                  <a:tcPr marL="45720" marR="45720" anchor="ctr"/>
                </a:tc>
                <a:tc>
                  <a:txBody>
                    <a:bodyPr/>
                    <a:lstStyle/>
                    <a:p>
                      <a:pPr>
                        <a:lnSpc>
                          <a:spcPts val="1900"/>
                        </a:lnSpc>
                      </a:pPr>
                      <a:r>
                        <a:rPr lang="en-US" sz="2400" dirty="0"/>
                        <a:t>&lt;120</a:t>
                      </a:r>
                      <a:endParaRPr lang="cs-CZ" sz="2400" dirty="0"/>
                    </a:p>
                  </a:txBody>
                  <a:tcPr marL="45720" marR="45720" anchor="ctr"/>
                </a:tc>
                <a:tc>
                  <a:txBody>
                    <a:bodyPr/>
                    <a:lstStyle/>
                    <a:p>
                      <a:pPr>
                        <a:lnSpc>
                          <a:spcPts val="1900"/>
                        </a:lnSpc>
                      </a:pPr>
                      <a:r>
                        <a:rPr lang="en-US" sz="2400" dirty="0"/>
                        <a:t>&lt;80</a:t>
                      </a:r>
                      <a:endParaRPr lang="cs-CZ" sz="2400" dirty="0"/>
                    </a:p>
                  </a:txBody>
                  <a:tcPr marL="45720" marR="45720" anchor="ctr"/>
                </a:tc>
                <a:tc>
                  <a:txBody>
                    <a:bodyPr/>
                    <a:lstStyle/>
                    <a:p>
                      <a:pPr>
                        <a:lnSpc>
                          <a:spcPts val="1900"/>
                        </a:lnSpc>
                      </a:pPr>
                      <a:endParaRPr lang="cs-CZ" sz="2400" dirty="0"/>
                    </a:p>
                  </a:txBody>
                  <a:tcPr marL="45720" marR="45720" anchor="ctr"/>
                </a:tc>
                <a:extLst>
                  <a:ext uri="{0D108BD9-81ED-4DB2-BD59-A6C34878D82A}">
                    <a16:rowId xmlns:a16="http://schemas.microsoft.com/office/drawing/2014/main" val="10001"/>
                  </a:ext>
                </a:extLst>
              </a:tr>
              <a:tr h="425238">
                <a:tc vMerge="1">
                  <a:txBody>
                    <a:bodyPr/>
                    <a:lstStyle/>
                    <a:p>
                      <a:endParaRPr lang="cs-CZ" dirty="0"/>
                    </a:p>
                  </a:txBody>
                  <a:tcPr/>
                </a:tc>
                <a:tc>
                  <a:txBody>
                    <a:bodyPr/>
                    <a:lstStyle/>
                    <a:p>
                      <a:pPr>
                        <a:lnSpc>
                          <a:spcPts val="1900"/>
                        </a:lnSpc>
                      </a:pPr>
                      <a:r>
                        <a:rPr lang="cs-CZ" sz="2400" dirty="0"/>
                        <a:t>Normální</a:t>
                      </a:r>
                    </a:p>
                  </a:txBody>
                  <a:tcPr marL="45720" marR="45720" anchor="ctr"/>
                </a:tc>
                <a:tc>
                  <a:txBody>
                    <a:bodyPr/>
                    <a:lstStyle/>
                    <a:p>
                      <a:pPr>
                        <a:lnSpc>
                          <a:spcPts val="1900"/>
                        </a:lnSpc>
                      </a:pPr>
                      <a:r>
                        <a:rPr lang="en-US" sz="2400" dirty="0"/>
                        <a:t>120 – 129</a:t>
                      </a:r>
                      <a:endParaRPr lang="cs-CZ" sz="2400" dirty="0"/>
                    </a:p>
                  </a:txBody>
                  <a:tcPr marL="45720" marR="45720" anchor="ctr"/>
                </a:tc>
                <a:tc>
                  <a:txBody>
                    <a:bodyPr/>
                    <a:lstStyle/>
                    <a:p>
                      <a:pPr>
                        <a:lnSpc>
                          <a:spcPts val="1900"/>
                        </a:lnSpc>
                      </a:pPr>
                      <a:r>
                        <a:rPr lang="en-US" sz="2400" dirty="0"/>
                        <a:t>80 – 84</a:t>
                      </a:r>
                      <a:endParaRPr lang="cs-CZ" sz="2400" dirty="0"/>
                    </a:p>
                  </a:txBody>
                  <a:tcPr marL="45720" marR="45720" anchor="ctr"/>
                </a:tc>
                <a:tc>
                  <a:txBody>
                    <a:bodyPr/>
                    <a:lstStyle/>
                    <a:p>
                      <a:pPr>
                        <a:lnSpc>
                          <a:spcPts val="1900"/>
                        </a:lnSpc>
                      </a:pPr>
                      <a:endParaRPr lang="cs-CZ" sz="2400" dirty="0"/>
                    </a:p>
                  </a:txBody>
                  <a:tcPr marL="45720" marR="45720" anchor="ctr"/>
                </a:tc>
                <a:extLst>
                  <a:ext uri="{0D108BD9-81ED-4DB2-BD59-A6C34878D82A}">
                    <a16:rowId xmlns:a16="http://schemas.microsoft.com/office/drawing/2014/main" val="10002"/>
                  </a:ext>
                </a:extLst>
              </a:tr>
              <a:tr h="425238">
                <a:tc vMerge="1">
                  <a:txBody>
                    <a:bodyPr/>
                    <a:lstStyle/>
                    <a:p>
                      <a:endParaRPr lang="cs-CZ" dirty="0"/>
                    </a:p>
                  </a:txBody>
                  <a:tcPr/>
                </a:tc>
                <a:tc>
                  <a:txBody>
                    <a:bodyPr/>
                    <a:lstStyle/>
                    <a:p>
                      <a:pPr>
                        <a:lnSpc>
                          <a:spcPts val="1900"/>
                        </a:lnSpc>
                      </a:pPr>
                      <a:r>
                        <a:rPr lang="cs-CZ" sz="2400" dirty="0"/>
                        <a:t>Vyšší normální</a:t>
                      </a:r>
                    </a:p>
                  </a:txBody>
                  <a:tcPr marL="45720" marR="45720" anchor="ctr"/>
                </a:tc>
                <a:tc>
                  <a:txBody>
                    <a:bodyPr/>
                    <a:lstStyle/>
                    <a:p>
                      <a:pPr>
                        <a:lnSpc>
                          <a:spcPts val="1900"/>
                        </a:lnSpc>
                      </a:pPr>
                      <a:r>
                        <a:rPr lang="en-US" sz="2400" dirty="0"/>
                        <a:t>130 – </a:t>
                      </a:r>
                      <a:r>
                        <a:rPr lang="en-US" sz="2400" baseline="0" dirty="0"/>
                        <a:t>139</a:t>
                      </a:r>
                      <a:endParaRPr lang="cs-CZ" sz="2400" dirty="0"/>
                    </a:p>
                  </a:txBody>
                  <a:tcPr marL="45720" marR="45720" anchor="ctr"/>
                </a:tc>
                <a:tc>
                  <a:txBody>
                    <a:bodyPr/>
                    <a:lstStyle/>
                    <a:p>
                      <a:pPr>
                        <a:lnSpc>
                          <a:spcPts val="1900"/>
                        </a:lnSpc>
                      </a:pPr>
                      <a:r>
                        <a:rPr lang="en-US" sz="2400" dirty="0"/>
                        <a:t>85 – 90</a:t>
                      </a:r>
                      <a:endParaRPr lang="cs-CZ" sz="2400" dirty="0"/>
                    </a:p>
                  </a:txBody>
                  <a:tcPr marL="45720" marR="45720" anchor="ctr"/>
                </a:tc>
                <a:tc>
                  <a:txBody>
                    <a:bodyPr/>
                    <a:lstStyle/>
                    <a:p>
                      <a:pPr>
                        <a:lnSpc>
                          <a:spcPts val="1900"/>
                        </a:lnSpc>
                      </a:pPr>
                      <a:endParaRPr lang="cs-CZ" sz="2400" dirty="0"/>
                    </a:p>
                  </a:txBody>
                  <a:tcPr marL="45720" marR="45720" anchor="ctr"/>
                </a:tc>
                <a:extLst>
                  <a:ext uri="{0D108BD9-81ED-4DB2-BD59-A6C34878D82A}">
                    <a16:rowId xmlns:a16="http://schemas.microsoft.com/office/drawing/2014/main" val="10003"/>
                  </a:ext>
                </a:extLst>
              </a:tr>
              <a:tr h="370840">
                <a:tc rowSpan="3">
                  <a:txBody>
                    <a:bodyPr/>
                    <a:lstStyle/>
                    <a:p>
                      <a:pPr>
                        <a:lnSpc>
                          <a:spcPts val="1900"/>
                        </a:lnSpc>
                      </a:pPr>
                      <a:r>
                        <a:rPr lang="cs-CZ" sz="2400" dirty="0"/>
                        <a:t>hypertenze</a:t>
                      </a:r>
                    </a:p>
                  </a:txBody>
                  <a:tcPr marL="45720" marR="45720" vert="vert270" anchor="ctr"/>
                </a:tc>
                <a:tc>
                  <a:txBody>
                    <a:bodyPr/>
                    <a:lstStyle/>
                    <a:p>
                      <a:pPr>
                        <a:lnSpc>
                          <a:spcPts val="1900"/>
                        </a:lnSpc>
                      </a:pPr>
                      <a:r>
                        <a:rPr lang="cs-CZ" sz="2400" dirty="0"/>
                        <a:t>1. stupně</a:t>
                      </a:r>
                    </a:p>
                  </a:txBody>
                  <a:tcPr marL="45720" marR="45720" anchor="ctr"/>
                </a:tc>
                <a:tc>
                  <a:txBody>
                    <a:bodyPr/>
                    <a:lstStyle/>
                    <a:p>
                      <a:pPr>
                        <a:lnSpc>
                          <a:spcPts val="1900"/>
                        </a:lnSpc>
                      </a:pPr>
                      <a:r>
                        <a:rPr lang="en-US" sz="2400" dirty="0"/>
                        <a:t>140 – 159</a:t>
                      </a:r>
                      <a:endParaRPr lang="cs-CZ" sz="2400" dirty="0"/>
                    </a:p>
                  </a:txBody>
                  <a:tcPr marL="45720" marR="45720" anchor="ctr"/>
                </a:tc>
                <a:tc>
                  <a:txBody>
                    <a:bodyPr/>
                    <a:lstStyle/>
                    <a:p>
                      <a:pPr>
                        <a:lnSpc>
                          <a:spcPts val="1900"/>
                        </a:lnSpc>
                      </a:pPr>
                      <a:r>
                        <a:rPr lang="en-US" sz="2400" dirty="0"/>
                        <a:t>90 – 99</a:t>
                      </a:r>
                      <a:endParaRPr lang="cs-CZ" sz="2400" dirty="0"/>
                    </a:p>
                  </a:txBody>
                  <a:tcPr marL="45720" marR="45720" anchor="ctr"/>
                </a:tc>
                <a:tc>
                  <a:txBody>
                    <a:bodyPr/>
                    <a:lstStyle/>
                    <a:p>
                      <a:pPr>
                        <a:lnSpc>
                          <a:spcPts val="1900"/>
                        </a:lnSpc>
                      </a:pPr>
                      <a:r>
                        <a:rPr lang="cs-CZ" sz="2400" dirty="0"/>
                        <a:t>bez orgánových změn</a:t>
                      </a:r>
                    </a:p>
                  </a:txBody>
                  <a:tcPr marL="45720" marR="45720" anchor="ctr"/>
                </a:tc>
                <a:extLst>
                  <a:ext uri="{0D108BD9-81ED-4DB2-BD59-A6C34878D82A}">
                    <a16:rowId xmlns:a16="http://schemas.microsoft.com/office/drawing/2014/main" val="10004"/>
                  </a:ext>
                </a:extLst>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txBody>
                  <a:tcP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en-US" sz="2400" dirty="0"/>
                        <a:t>2</a:t>
                      </a:r>
                      <a:r>
                        <a:rPr lang="cs-CZ" sz="2400" dirty="0"/>
                        <a:t>. stupně</a:t>
                      </a:r>
                    </a:p>
                  </a:txBody>
                  <a:tcPr marL="45720" marR="45720" anchor="ctr"/>
                </a:tc>
                <a:tc>
                  <a:txBody>
                    <a:bodyPr/>
                    <a:lstStyle/>
                    <a:p>
                      <a:pPr>
                        <a:lnSpc>
                          <a:spcPts val="1900"/>
                        </a:lnSpc>
                      </a:pPr>
                      <a:r>
                        <a:rPr lang="en-US" sz="2400" dirty="0"/>
                        <a:t>160 – 179 </a:t>
                      </a:r>
                      <a:endParaRPr lang="cs-CZ" sz="2400" dirty="0"/>
                    </a:p>
                  </a:txBody>
                  <a:tcPr marL="45720" marR="45720" anchor="ctr"/>
                </a:tc>
                <a:tc>
                  <a:txBody>
                    <a:bodyPr/>
                    <a:lstStyle/>
                    <a:p>
                      <a:pPr>
                        <a:lnSpc>
                          <a:spcPts val="1900"/>
                        </a:lnSpc>
                      </a:pPr>
                      <a:r>
                        <a:rPr lang="en-US" sz="2400" dirty="0"/>
                        <a:t>100 – 109 </a:t>
                      </a:r>
                      <a:endParaRPr lang="cs-CZ" sz="2400" dirty="0"/>
                    </a:p>
                  </a:txBody>
                  <a:tcPr marL="45720" marR="45720" anchor="ctr"/>
                </a:tc>
                <a:tc>
                  <a:txBody>
                    <a:bodyPr/>
                    <a:lstStyle/>
                    <a:p>
                      <a:pPr>
                        <a:lnSpc>
                          <a:spcPts val="1900"/>
                        </a:lnSpc>
                      </a:pPr>
                      <a:r>
                        <a:rPr lang="cs-CZ" sz="2400" dirty="0" err="1"/>
                        <a:t>hypertrofile</a:t>
                      </a:r>
                      <a:r>
                        <a:rPr lang="cs-CZ" sz="2400" dirty="0"/>
                        <a:t> L komory, proteinurie, angiopatie,…</a:t>
                      </a:r>
                    </a:p>
                  </a:txBody>
                  <a:tcPr marL="45720" marR="45720" anchor="ctr"/>
                </a:tc>
                <a:extLst>
                  <a:ext uri="{0D108BD9-81ED-4DB2-BD59-A6C34878D82A}">
                    <a16:rowId xmlns:a16="http://schemas.microsoft.com/office/drawing/2014/main" val="10005"/>
                  </a:ext>
                </a:extLst>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txBody>
                  <a:tcP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en-US" sz="2400" dirty="0"/>
                        <a:t>3</a:t>
                      </a:r>
                      <a:r>
                        <a:rPr lang="cs-CZ" sz="2400" dirty="0"/>
                        <a:t>. stupně</a:t>
                      </a:r>
                    </a:p>
                  </a:txBody>
                  <a:tcPr marL="45720" marR="45720" anchor="ctr"/>
                </a:tc>
                <a:tc>
                  <a:txBody>
                    <a:bodyPr/>
                    <a:lstStyle/>
                    <a:p>
                      <a:pPr>
                        <a:lnSpc>
                          <a:spcPts val="1900"/>
                        </a:lnSpc>
                      </a:pPr>
                      <a:r>
                        <a:rPr lang="en-US" sz="2400" dirty="0"/>
                        <a:t>&gt;</a:t>
                      </a:r>
                      <a:r>
                        <a:rPr lang="en-US" sz="2400" baseline="0" dirty="0"/>
                        <a:t> </a:t>
                      </a:r>
                      <a:r>
                        <a:rPr lang="en-US" sz="2400" dirty="0"/>
                        <a:t>180</a:t>
                      </a:r>
                      <a:endParaRPr lang="cs-CZ" sz="2400" dirty="0"/>
                    </a:p>
                  </a:txBody>
                  <a:tcPr marL="45720" marR="45720" anchor="ctr"/>
                </a:tc>
                <a:tc>
                  <a:txBody>
                    <a:bodyPr/>
                    <a:lstStyle/>
                    <a:p>
                      <a:pPr>
                        <a:lnSpc>
                          <a:spcPts val="1900"/>
                        </a:lnSpc>
                      </a:pPr>
                      <a:r>
                        <a:rPr lang="en-US" sz="2400" dirty="0"/>
                        <a:t>&gt; 110</a:t>
                      </a:r>
                      <a:endParaRPr lang="cs-CZ" sz="2400" dirty="0"/>
                    </a:p>
                  </a:txBody>
                  <a:tcPr marL="45720" marR="45720" anchor="ctr"/>
                </a:tc>
                <a:tc>
                  <a:txBody>
                    <a:bodyPr/>
                    <a:lstStyle/>
                    <a:p>
                      <a:pPr>
                        <a:lnSpc>
                          <a:spcPts val="1900"/>
                        </a:lnSpc>
                      </a:pPr>
                      <a:r>
                        <a:rPr lang="cs-CZ" sz="2400" dirty="0"/>
                        <a:t>morfologické a funkční</a:t>
                      </a:r>
                      <a:r>
                        <a:rPr lang="cs-CZ" sz="2400" baseline="0" dirty="0"/>
                        <a:t> </a:t>
                      </a:r>
                      <a:r>
                        <a:rPr lang="cs-CZ" sz="2400" dirty="0"/>
                        <a:t>změny některých orgánů,</a:t>
                      </a:r>
                      <a:r>
                        <a:rPr lang="cs-CZ" sz="2400" baseline="0" dirty="0"/>
                        <a:t> retinopatie, srdeční, renální nedostatečnost, ischemie CNS, krvácení do CNS,…</a:t>
                      </a:r>
                      <a:endParaRPr lang="cs-CZ" sz="2400" dirty="0"/>
                    </a:p>
                  </a:txBody>
                  <a:tcPr marL="45720" marR="45720" anchor="ctr"/>
                </a:tc>
                <a:extLst>
                  <a:ext uri="{0D108BD9-81ED-4DB2-BD59-A6C34878D82A}">
                    <a16:rowId xmlns:a16="http://schemas.microsoft.com/office/drawing/2014/main" val="10006"/>
                  </a:ext>
                </a:extLst>
              </a:tr>
            </a:tbl>
          </a:graphicData>
        </a:graphic>
      </p:graphicFrame>
      <p:sp>
        <p:nvSpPr>
          <p:cNvPr id="7" name="TextovéPole 6"/>
          <p:cNvSpPr txBox="1"/>
          <p:nvPr/>
        </p:nvSpPr>
        <p:spPr>
          <a:xfrm>
            <a:off x="286387" y="4149080"/>
            <a:ext cx="8678101" cy="2677656"/>
          </a:xfrm>
          <a:prstGeom prst="rect">
            <a:avLst/>
          </a:prstGeom>
          <a:noFill/>
        </p:spPr>
        <p:txBody>
          <a:bodyPr wrap="square" rtlCol="0">
            <a:spAutoFit/>
          </a:bodyPr>
          <a:lstStyle/>
          <a:p>
            <a:pPr marL="285750" indent="-285750">
              <a:buFont typeface="Arial" panose="020B0604020202020204" pitchFamily="34" charset="0"/>
              <a:buChar char="•"/>
            </a:pPr>
            <a:r>
              <a:rPr lang="cs-CZ" sz="2400" b="1" dirty="0"/>
              <a:t>izolovaná systolická (</a:t>
            </a:r>
            <a:r>
              <a:rPr lang="cs-CZ" sz="2400" b="1" dirty="0" err="1"/>
              <a:t>pružníková</a:t>
            </a:r>
            <a:r>
              <a:rPr lang="cs-CZ" sz="2400" b="1" dirty="0"/>
              <a:t>) hypertenze</a:t>
            </a:r>
            <a:r>
              <a:rPr lang="cs-CZ" sz="2400" dirty="0"/>
              <a:t> STK</a:t>
            </a:r>
            <a:r>
              <a:rPr lang="en-US" sz="2400" dirty="0"/>
              <a:t>&gt; 140</a:t>
            </a:r>
            <a:r>
              <a:rPr lang="cs-CZ" sz="2400" dirty="0"/>
              <a:t> a DTK </a:t>
            </a:r>
            <a:r>
              <a:rPr lang="en-US" sz="2400" dirty="0"/>
              <a:t>&lt;</a:t>
            </a:r>
            <a:r>
              <a:rPr lang="cs-CZ" sz="2400" dirty="0"/>
              <a:t>90</a:t>
            </a:r>
          </a:p>
          <a:p>
            <a:pPr marL="285750" indent="-285750">
              <a:buFont typeface="Arial" panose="020B0604020202020204" pitchFamily="34" charset="0"/>
              <a:buChar char="•"/>
            </a:pPr>
            <a:r>
              <a:rPr lang="cs-CZ" sz="2400" dirty="0"/>
              <a:t>vyšší normální tlak - doporučuje se každoroční sledování</a:t>
            </a:r>
          </a:p>
          <a:p>
            <a:pPr marL="285750" indent="-285750">
              <a:buFont typeface="Arial" panose="020B0604020202020204" pitchFamily="34" charset="0"/>
              <a:buChar char="•"/>
            </a:pPr>
            <a:r>
              <a:rPr lang="cs-CZ" sz="2400" dirty="0"/>
              <a:t>domácí měření pro vyloučení hypertenze bílého pláště</a:t>
            </a:r>
          </a:p>
          <a:p>
            <a:r>
              <a:rPr lang="cs-CZ" sz="2400" b="1" dirty="0"/>
              <a:t>    Hypertenze je diagnostikována:</a:t>
            </a:r>
          </a:p>
          <a:p>
            <a:pPr marL="285750" indent="-285750">
              <a:buFont typeface="Arial" panose="020B0604020202020204" pitchFamily="34" charset="0"/>
              <a:buChar char="•"/>
            </a:pPr>
            <a:r>
              <a:rPr lang="cs-CZ" sz="2400" dirty="0"/>
              <a:t>p</a:t>
            </a:r>
            <a:r>
              <a:rPr lang="en-US" sz="2400" dirty="0"/>
              <a:t>r</a:t>
            </a:r>
            <a:r>
              <a:rPr lang="cs-CZ" sz="2400" dirty="0" err="1"/>
              <a:t>ůměrný</a:t>
            </a:r>
            <a:r>
              <a:rPr lang="cs-CZ" sz="2400" dirty="0"/>
              <a:t> TK ze </a:t>
            </a:r>
            <a:r>
              <a:rPr lang="en-US" sz="2400" dirty="0"/>
              <a:t>4 – 5</a:t>
            </a:r>
            <a:r>
              <a:rPr lang="cs-CZ" sz="2400" dirty="0"/>
              <a:t> prohlídek je </a:t>
            </a:r>
            <a:r>
              <a:rPr lang="en-US" sz="2400" dirty="0"/>
              <a:t>&gt;</a:t>
            </a:r>
            <a:r>
              <a:rPr lang="cs-CZ" sz="2400" dirty="0"/>
              <a:t> 140/90</a:t>
            </a:r>
            <a:endParaRPr lang="en-US" sz="2400" dirty="0"/>
          </a:p>
          <a:p>
            <a:pPr marL="285750" indent="-285750">
              <a:buFont typeface="Arial" panose="020B0604020202020204" pitchFamily="34" charset="0"/>
              <a:buChar char="•"/>
            </a:pPr>
            <a:r>
              <a:rPr lang="cs-CZ" sz="2400" dirty="0"/>
              <a:t>TK zjištěné během domácího měření opakovaně </a:t>
            </a:r>
            <a:r>
              <a:rPr lang="en-US" sz="2400" dirty="0"/>
              <a:t>&gt; 135/80</a:t>
            </a:r>
            <a:r>
              <a:rPr lang="cs-CZ" sz="2400" dirty="0"/>
              <a:t> </a:t>
            </a:r>
          </a:p>
          <a:p>
            <a:pPr marL="285750" indent="-285750">
              <a:buFont typeface="Arial" panose="020B0604020202020204" pitchFamily="34" charset="0"/>
              <a:buChar char="•"/>
            </a:pPr>
            <a:r>
              <a:rPr lang="cs-CZ" sz="2400" dirty="0"/>
              <a:t>24 – hodinové měření ukázalo průměrné TK </a:t>
            </a:r>
            <a:r>
              <a:rPr lang="en-US" sz="2400" dirty="0"/>
              <a:t>&gt; 130/80</a:t>
            </a:r>
            <a:endParaRPr lang="cs-CZ" sz="2400" dirty="0"/>
          </a:p>
        </p:txBody>
      </p:sp>
    </p:spTree>
    <p:extLst>
      <p:ext uri="{BB962C8B-B14F-4D97-AF65-F5344CB8AC3E}">
        <p14:creationId xmlns:p14="http://schemas.microsoft.com/office/powerpoint/2010/main" val="356531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Obrázek 28">
            <a:extLst>
              <a:ext uri="{FF2B5EF4-FFF2-40B4-BE49-F238E27FC236}">
                <a16:creationId xmlns:a16="http://schemas.microsoft.com/office/drawing/2014/main" id="{9F6C429F-7C3C-4673-8B2B-2D94D0B62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0"/>
            <a:ext cx="3614738" cy="6858000"/>
          </a:xfrm>
          <a:prstGeom prst="rect">
            <a:avLst/>
          </a:prstGeom>
        </p:spPr>
      </p:pic>
      <p:pic>
        <p:nvPicPr>
          <p:cNvPr id="1026" name="Picture 2" descr="Tarantino Close-Ups">
            <a:extLst>
              <a:ext uri="{FF2B5EF4-FFF2-40B4-BE49-F238E27FC236}">
                <a16:creationId xmlns:a16="http://schemas.microsoft.com/office/drawing/2014/main" id="{8F3B28EA-5085-4EF2-96C7-EA2DB3F630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594037"/>
            <a:ext cx="4048305" cy="166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5003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5496" y="44624"/>
            <a:ext cx="9007856" cy="6888424"/>
          </a:xfrm>
          <a:prstGeom prst="rect">
            <a:avLst/>
          </a:prstGeom>
          <a:noFill/>
        </p:spPr>
        <p:txBody>
          <a:bodyPr wrap="square" rtlCol="0">
            <a:spAutoFit/>
          </a:bodyPr>
          <a:lstStyle/>
          <a:p>
            <a:r>
              <a:rPr lang="cs-CZ" sz="3600" b="1" dirty="0"/>
              <a:t>Hypertenze</a:t>
            </a:r>
            <a:endParaRPr lang="cs-CZ" sz="2400" b="1" dirty="0"/>
          </a:p>
          <a:p>
            <a:pPr marL="285750" indent="-285750">
              <a:lnSpc>
                <a:spcPts val="2600"/>
              </a:lnSpc>
              <a:buFont typeface="Arial" panose="020B0604020202020204" pitchFamily="34" charset="0"/>
              <a:buChar char="•"/>
            </a:pPr>
            <a:r>
              <a:rPr lang="cs-CZ" sz="2000" b="1" dirty="0"/>
              <a:t>primární, esenciální </a:t>
            </a:r>
            <a:r>
              <a:rPr lang="cs-CZ" sz="2000" dirty="0"/>
              <a:t>– nejednoznačné příčiny, kombinace více faktorů, tvoří více jak 90 % hypertoniků</a:t>
            </a:r>
          </a:p>
          <a:p>
            <a:pPr marL="742950" lvl="1" indent="-285750">
              <a:lnSpc>
                <a:spcPts val="2600"/>
              </a:lnSpc>
              <a:buFont typeface="Arial" panose="020B0604020202020204" pitchFamily="34" charset="0"/>
              <a:buChar char="•"/>
            </a:pPr>
            <a:r>
              <a:rPr lang="cs-CZ" sz="2000" dirty="0"/>
              <a:t>Faktory: metabolický syndrom (DM, obezita, </a:t>
            </a:r>
            <a:r>
              <a:rPr lang="cs-CZ" sz="2000" dirty="0" err="1"/>
              <a:t>dyslipidemie</a:t>
            </a:r>
            <a:r>
              <a:rPr lang="cs-CZ" sz="2000" dirty="0"/>
              <a:t>), pohlaví, genetická predispozice, věk, kouření, patologický stres, další faktory životního stylu…</a:t>
            </a:r>
          </a:p>
          <a:p>
            <a:pPr marL="285750" indent="-285750">
              <a:lnSpc>
                <a:spcPts val="2600"/>
              </a:lnSpc>
              <a:buFont typeface="Arial" panose="020B0604020202020204" pitchFamily="34" charset="0"/>
              <a:buChar char="•"/>
            </a:pPr>
            <a:r>
              <a:rPr lang="cs-CZ" sz="2000" b="1" dirty="0"/>
              <a:t>sekundární</a:t>
            </a:r>
            <a:r>
              <a:rPr lang="cs-CZ" sz="2000" dirty="0"/>
              <a:t> – následek jiného onemocnění</a:t>
            </a:r>
          </a:p>
          <a:p>
            <a:pPr marL="742950" lvl="1" indent="-285750">
              <a:lnSpc>
                <a:spcPts val="2600"/>
              </a:lnSpc>
              <a:buFont typeface="Arial" panose="020B0604020202020204" pitchFamily="34" charset="0"/>
              <a:buChar char="•"/>
            </a:pPr>
            <a:r>
              <a:rPr lang="cs-CZ" sz="2000" dirty="0"/>
              <a:t>renální – ischemie ledvin (např. obstrukce renální arterie, glomerulonefritida)</a:t>
            </a:r>
          </a:p>
          <a:p>
            <a:pPr lvl="1">
              <a:lnSpc>
                <a:spcPts val="2600"/>
              </a:lnSpc>
            </a:pPr>
            <a:r>
              <a:rPr lang="cs-CZ" sz="2000" dirty="0"/>
              <a:t>      aktivace </a:t>
            </a:r>
            <a:r>
              <a:rPr lang="cs-CZ" sz="2000" i="1" dirty="0"/>
              <a:t>renin – </a:t>
            </a:r>
            <a:r>
              <a:rPr lang="cs-CZ" sz="2000" i="1" dirty="0" err="1"/>
              <a:t>angiotenzin</a:t>
            </a:r>
            <a:r>
              <a:rPr lang="cs-CZ" sz="2000" i="1" dirty="0"/>
              <a:t> – aldosteronového systému</a:t>
            </a:r>
          </a:p>
          <a:p>
            <a:pPr marL="742950" lvl="1" indent="-285750">
              <a:lnSpc>
                <a:spcPts val="2600"/>
              </a:lnSpc>
              <a:buFont typeface="Arial" panose="020B0604020202020204" pitchFamily="34" charset="0"/>
              <a:buChar char="•"/>
            </a:pPr>
            <a:r>
              <a:rPr lang="cs-CZ" sz="2000" dirty="0"/>
              <a:t>hormonální – nadprodukce krevní tlak ovlivňujícího hormonu</a:t>
            </a:r>
          </a:p>
          <a:p>
            <a:pPr marL="1200150" lvl="2" indent="-285750">
              <a:lnSpc>
                <a:spcPts val="2600"/>
              </a:lnSpc>
              <a:buFont typeface="Arial" panose="020B0604020202020204" pitchFamily="34" charset="0"/>
              <a:buChar char="•"/>
            </a:pPr>
            <a:r>
              <a:rPr lang="cs-CZ" sz="2000" dirty="0" err="1"/>
              <a:t>Cushingův</a:t>
            </a:r>
            <a:r>
              <a:rPr lang="cs-CZ" sz="2000" dirty="0"/>
              <a:t> syndrom (kortizol)</a:t>
            </a:r>
          </a:p>
          <a:p>
            <a:pPr marL="1200150" lvl="2" indent="-285750">
              <a:lnSpc>
                <a:spcPts val="2600"/>
              </a:lnSpc>
              <a:buFont typeface="Arial" panose="020B0604020202020204" pitchFamily="34" charset="0"/>
              <a:buChar char="•"/>
            </a:pPr>
            <a:r>
              <a:rPr lang="cs-CZ" sz="2000" dirty="0"/>
              <a:t>hypertyreóza (tyroxin)</a:t>
            </a:r>
          </a:p>
          <a:p>
            <a:pPr marL="1200150" lvl="2" indent="-285750">
              <a:lnSpc>
                <a:spcPts val="2600"/>
              </a:lnSpc>
              <a:buFont typeface="Arial" panose="020B0604020202020204" pitchFamily="34" charset="0"/>
              <a:buChar char="•"/>
            </a:pPr>
            <a:r>
              <a:rPr lang="cs-CZ" sz="2000" dirty="0"/>
              <a:t>akromegalie (růstový hormon)</a:t>
            </a:r>
          </a:p>
          <a:p>
            <a:pPr marL="1200150" lvl="2" indent="-285750">
              <a:lnSpc>
                <a:spcPts val="2600"/>
              </a:lnSpc>
              <a:buFont typeface="Arial" panose="020B0604020202020204" pitchFamily="34" charset="0"/>
              <a:buChar char="•"/>
            </a:pPr>
            <a:r>
              <a:rPr lang="cs-CZ" sz="2000" dirty="0" err="1"/>
              <a:t>feochromocytom</a:t>
            </a:r>
            <a:r>
              <a:rPr lang="cs-CZ" sz="2000" dirty="0"/>
              <a:t> (katecholaminy)</a:t>
            </a:r>
          </a:p>
          <a:p>
            <a:pPr marL="1200150" lvl="2" indent="-285750">
              <a:lnSpc>
                <a:spcPts val="2600"/>
              </a:lnSpc>
              <a:buFont typeface="Arial" panose="020B0604020202020204" pitchFamily="34" charset="0"/>
              <a:buChar char="•"/>
            </a:pPr>
            <a:r>
              <a:rPr lang="cs-CZ" sz="2000" dirty="0" err="1"/>
              <a:t>hyperaldosteronismus</a:t>
            </a:r>
            <a:r>
              <a:rPr lang="cs-CZ" sz="2000" dirty="0"/>
              <a:t> (aldosteron)</a:t>
            </a:r>
          </a:p>
          <a:p>
            <a:pPr marL="742950" lvl="1" indent="-285750">
              <a:lnSpc>
                <a:spcPts val="2600"/>
              </a:lnSpc>
              <a:buFont typeface="Arial" panose="020B0604020202020204" pitchFamily="34" charset="0"/>
              <a:buChar char="•"/>
            </a:pPr>
            <a:r>
              <a:rPr lang="cs-CZ" sz="2000" dirty="0"/>
              <a:t>těhotenství – např. </a:t>
            </a:r>
            <a:r>
              <a:rPr lang="cs-CZ" sz="2000" dirty="0" err="1"/>
              <a:t>preeklampsie</a:t>
            </a:r>
            <a:endParaRPr lang="cs-CZ" sz="2000" dirty="0"/>
          </a:p>
          <a:p>
            <a:pPr marL="742950" lvl="1" indent="-285750">
              <a:lnSpc>
                <a:spcPts val="2600"/>
              </a:lnSpc>
              <a:buFont typeface="Arial" panose="020B0604020202020204" pitchFamily="34" charset="0"/>
              <a:buChar char="•"/>
            </a:pPr>
            <a:r>
              <a:rPr lang="cs-CZ" sz="2000" dirty="0"/>
              <a:t>medikamentózní – např. glukokortikoidy, antikoncepce, sympatomimetika</a:t>
            </a:r>
          </a:p>
          <a:p>
            <a:pPr marL="742950" lvl="1" indent="-285750">
              <a:lnSpc>
                <a:spcPts val="2600"/>
              </a:lnSpc>
              <a:buFont typeface="Arial" panose="020B0604020202020204" pitchFamily="34" charset="0"/>
              <a:buChar char="•"/>
            </a:pPr>
            <a:r>
              <a:rPr lang="cs-CZ" sz="2000" dirty="0"/>
              <a:t>neurologické (encefalitida, edém mozku, nádory)</a:t>
            </a:r>
          </a:p>
          <a:p>
            <a:pPr>
              <a:lnSpc>
                <a:spcPts val="2400"/>
              </a:lnSpc>
            </a:pPr>
            <a:r>
              <a:rPr lang="cs-CZ" dirty="0"/>
              <a:t>(katecholaminy – vazokonstrikce a ↑SF; </a:t>
            </a:r>
            <a:r>
              <a:rPr lang="cs-CZ" dirty="0" err="1"/>
              <a:t>angiotenzin</a:t>
            </a:r>
            <a:r>
              <a:rPr lang="cs-CZ" dirty="0"/>
              <a:t> II – </a:t>
            </a:r>
            <a:r>
              <a:rPr lang="cs-CZ" dirty="0" err="1"/>
              <a:t>vazokonstikce</a:t>
            </a:r>
            <a:r>
              <a:rPr lang="cs-CZ" dirty="0"/>
              <a:t>; aldosteron – resorpce Na</a:t>
            </a:r>
            <a:r>
              <a:rPr lang="cs-CZ" baseline="30000" dirty="0"/>
              <a:t>+</a:t>
            </a:r>
            <a:r>
              <a:rPr lang="cs-CZ" dirty="0"/>
              <a:t> a vody, vazopresin – resorpce vody a vazokonstrikce; kortizol/tyroxin/somatotropin – umocnění vlivu katecholaminů)</a:t>
            </a:r>
          </a:p>
        </p:txBody>
      </p:sp>
    </p:spTree>
    <p:extLst>
      <p:ext uri="{BB962C8B-B14F-4D97-AF65-F5344CB8AC3E}">
        <p14:creationId xmlns:p14="http://schemas.microsoft.com/office/powerpoint/2010/main" val="13411355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5496" y="44624"/>
            <a:ext cx="9007856" cy="2862322"/>
          </a:xfrm>
          <a:prstGeom prst="rect">
            <a:avLst/>
          </a:prstGeom>
          <a:noFill/>
        </p:spPr>
        <p:txBody>
          <a:bodyPr wrap="square" rtlCol="0">
            <a:spAutoFit/>
          </a:bodyPr>
          <a:lstStyle/>
          <a:p>
            <a:r>
              <a:rPr lang="cs-CZ" sz="3600" b="1" dirty="0"/>
              <a:t>Hypertenze</a:t>
            </a:r>
          </a:p>
          <a:p>
            <a:r>
              <a:rPr lang="cs-CZ" sz="2400" dirty="0">
                <a:solidFill>
                  <a:srgbClr val="0000CC"/>
                </a:solidFill>
              </a:rPr>
              <a:t>Nebezpečná, protože zpočátku nebolí – a co nebolí, to nikoho netráp</a:t>
            </a:r>
            <a:r>
              <a:rPr lang="cs-CZ" sz="2400" dirty="0"/>
              <a:t>í</a:t>
            </a:r>
          </a:p>
          <a:p>
            <a:pPr marL="342900" indent="-342900">
              <a:buFont typeface="Arial" panose="020B0604020202020204" pitchFamily="34" charset="0"/>
              <a:buChar char="•"/>
            </a:pPr>
            <a:r>
              <a:rPr lang="cs-CZ" sz="2000" dirty="0"/>
              <a:t>Zatěžuje srdce – srdce musí pracovat proti vysokému tlaku, </a:t>
            </a:r>
            <a:br>
              <a:rPr lang="cs-CZ" sz="2000" dirty="0"/>
            </a:br>
            <a:r>
              <a:rPr lang="cs-CZ" sz="2000" dirty="0"/>
              <a:t>Zatěžuje mechanicky cévy – neprokrvují kvalitně orgány → orgánová ischemie</a:t>
            </a:r>
          </a:p>
          <a:p>
            <a:pPr marL="342900" indent="-342900">
              <a:buFont typeface="Arial" panose="020B0604020202020204" pitchFamily="34" charset="0"/>
              <a:buChar char="•"/>
            </a:pPr>
            <a:r>
              <a:rPr lang="cs-CZ" sz="2000" dirty="0"/>
              <a:t>Vysoké riziko kardiovaskulární události (CMP, IM, embolií,…)</a:t>
            </a:r>
          </a:p>
          <a:p>
            <a:pPr marL="342900" indent="-342900">
              <a:buFont typeface="Arial" panose="020B0604020202020204" pitchFamily="34" charset="0"/>
              <a:buChar char="•"/>
            </a:pPr>
            <a:r>
              <a:rPr lang="cs-CZ" sz="2000" dirty="0"/>
              <a:t>Orgánová poškození</a:t>
            </a:r>
          </a:p>
          <a:p>
            <a:pPr marL="342900" indent="-342900">
              <a:buFont typeface="Arial" panose="020B0604020202020204" pitchFamily="34" charset="0"/>
              <a:buChar char="•"/>
            </a:pPr>
            <a:r>
              <a:rPr lang="cs-CZ" sz="2000" dirty="0"/>
              <a:t>Zhoršuje kvalitu života </a:t>
            </a:r>
            <a:br>
              <a:rPr lang="cs-CZ" sz="2000" dirty="0"/>
            </a:br>
            <a:r>
              <a:rPr lang="cs-CZ" sz="2000" dirty="0"/>
              <a:t>a zkracuje délku života</a:t>
            </a:r>
          </a:p>
        </p:txBody>
      </p:sp>
      <p:pic>
        <p:nvPicPr>
          <p:cNvPr id="8194" name="Picture 2" descr="Complications of hypertension - Wikipedia">
            <a:extLst>
              <a:ext uri="{FF2B5EF4-FFF2-40B4-BE49-F238E27FC236}">
                <a16:creationId xmlns:a16="http://schemas.microsoft.com/office/drawing/2014/main" id="{76F125BC-8FC1-45B7-88E4-409B89B07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212" y="2074043"/>
            <a:ext cx="5078140" cy="469353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AF78DD7-56B3-4B86-9A1E-A0DC0B002603}"/>
              </a:ext>
            </a:extLst>
          </p:cNvPr>
          <p:cNvSpPr txBox="1"/>
          <p:nvPr/>
        </p:nvSpPr>
        <p:spPr>
          <a:xfrm>
            <a:off x="4519545" y="6550223"/>
            <a:ext cx="5184576" cy="307777"/>
          </a:xfrm>
          <a:prstGeom prst="rect">
            <a:avLst/>
          </a:prstGeom>
          <a:noFill/>
        </p:spPr>
        <p:txBody>
          <a:bodyPr wrap="square">
            <a:spAutoFit/>
          </a:bodyPr>
          <a:lstStyle/>
          <a:p>
            <a:r>
              <a:rPr lang="cs-CZ" sz="1400" dirty="0"/>
              <a:t>https://en.wikipedia.org/wiki/Complications_of_hypertension</a:t>
            </a:r>
          </a:p>
        </p:txBody>
      </p:sp>
    </p:spTree>
    <p:extLst>
      <p:ext uri="{BB962C8B-B14F-4D97-AF65-F5344CB8AC3E}">
        <p14:creationId xmlns:p14="http://schemas.microsoft.com/office/powerpoint/2010/main" val="26067244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954008"/>
            <a:ext cx="3744416" cy="2862322"/>
          </a:xfrm>
          <a:prstGeom prst="rect">
            <a:avLst/>
          </a:prstGeom>
          <a:noFill/>
        </p:spPr>
        <p:txBody>
          <a:bodyPr wrap="square" rtlCol="0">
            <a:spAutoFit/>
          </a:bodyPr>
          <a:lstStyle/>
          <a:p>
            <a:pPr marL="342900" indent="-342900">
              <a:buFont typeface="Arial" panose="020B0604020202020204" pitchFamily="34" charset="0"/>
              <a:buChar char="•"/>
            </a:pPr>
            <a:r>
              <a:rPr lang="cs-CZ" altLang="cs-CZ" dirty="0">
                <a:latin typeface="Arial CE" charset="-18"/>
              </a:rPr>
              <a:t>rychlost šíření pulzové vlny od srdce do periferie</a:t>
            </a:r>
          </a:p>
          <a:p>
            <a:pPr marL="342900" indent="-342900">
              <a:buFont typeface="Arial" panose="020B0604020202020204" pitchFamily="34" charset="0"/>
              <a:buChar char="•"/>
            </a:pPr>
            <a:r>
              <a:rPr lang="cs-CZ" altLang="cs-CZ" dirty="0">
                <a:latin typeface="Arial CE" charset="-18"/>
              </a:rPr>
              <a:t>PWV (puls </a:t>
            </a:r>
            <a:r>
              <a:rPr lang="cs-CZ" altLang="cs-CZ" dirty="0" err="1">
                <a:latin typeface="Arial CE" charset="-18"/>
              </a:rPr>
              <a:t>wave</a:t>
            </a:r>
            <a:r>
              <a:rPr lang="cs-CZ" altLang="cs-CZ" dirty="0">
                <a:latin typeface="Arial CE" charset="-18"/>
              </a:rPr>
              <a:t> </a:t>
            </a:r>
            <a:r>
              <a:rPr lang="cs-CZ" altLang="cs-CZ" dirty="0" err="1">
                <a:latin typeface="Arial CE" charset="-18"/>
              </a:rPr>
              <a:t>velocity</a:t>
            </a:r>
            <a:r>
              <a:rPr lang="cs-CZ" altLang="cs-CZ" dirty="0">
                <a:latin typeface="Arial CE" charset="-18"/>
              </a:rPr>
              <a:t>) se zrychluje při zvýšené tuhosti cév</a:t>
            </a:r>
          </a:p>
          <a:p>
            <a:pPr marL="342900" indent="-342900">
              <a:buFont typeface="Arial" panose="020B0604020202020204" pitchFamily="34" charset="0"/>
              <a:buChar char="•"/>
            </a:pPr>
            <a:r>
              <a:rPr lang="cs-CZ" altLang="cs-CZ" dirty="0">
                <a:latin typeface="Arial CE" charset="-18"/>
              </a:rPr>
              <a:t>aortou se šíří pomaleji než periferními arteriemi</a:t>
            </a:r>
          </a:p>
          <a:p>
            <a:pPr marL="342900" indent="-342900">
              <a:buFont typeface="Arial" panose="020B0604020202020204" pitchFamily="34" charset="0"/>
              <a:buChar char="•"/>
            </a:pPr>
            <a:r>
              <a:rPr lang="cs-CZ" altLang="cs-CZ" dirty="0">
                <a:latin typeface="Arial CE" charset="-18"/>
              </a:rPr>
              <a:t>tvar pulzové vlny je daný sčítáním vlny dopředné a vln odražených</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764" y="264811"/>
            <a:ext cx="4752229" cy="3779052"/>
          </a:xfrm>
          <a:prstGeom prst="rect">
            <a:avLst/>
          </a:prstGeom>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87" y="3723975"/>
            <a:ext cx="4640045" cy="309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Rychlost pulzové vlny</a:t>
            </a:r>
          </a:p>
        </p:txBody>
      </p:sp>
      <p:sp>
        <p:nvSpPr>
          <p:cNvPr id="7" name="Obdélník 6"/>
          <p:cNvSpPr/>
          <p:nvPr/>
        </p:nvSpPr>
        <p:spPr>
          <a:xfrm>
            <a:off x="5364088" y="4321515"/>
            <a:ext cx="3706450" cy="738664"/>
          </a:xfrm>
          <a:prstGeom prst="rect">
            <a:avLst/>
          </a:prstGeom>
        </p:spPr>
        <p:txBody>
          <a:bodyPr wrap="square">
            <a:spAutoFit/>
          </a:bodyPr>
          <a:lstStyle/>
          <a:p>
            <a:r>
              <a:rPr lang="cs-CZ" sz="1050" dirty="0"/>
              <a:t>https://www.researchgate.net/profile/Thais_Coutinho/publication/260994460/figure/fig1/AS:296664515530752@1447741740281/Figure-1-Carotid-femoral-pulse-wave-velocity-cfPWV-and-central-arterial-waveform.png</a:t>
            </a:r>
          </a:p>
        </p:txBody>
      </p:sp>
      <p:sp>
        <p:nvSpPr>
          <p:cNvPr id="2" name="TextovéPole 1">
            <a:extLst>
              <a:ext uri="{FF2B5EF4-FFF2-40B4-BE49-F238E27FC236}">
                <a16:creationId xmlns:a16="http://schemas.microsoft.com/office/drawing/2014/main" id="{17E108E3-F586-45B0-B172-3CEDD58C811D}"/>
              </a:ext>
            </a:extLst>
          </p:cNvPr>
          <p:cNvSpPr txBox="1"/>
          <p:nvPr/>
        </p:nvSpPr>
        <p:spPr>
          <a:xfrm>
            <a:off x="4932040" y="5877272"/>
            <a:ext cx="4032448" cy="923330"/>
          </a:xfrm>
          <a:prstGeom prst="rect">
            <a:avLst/>
          </a:prstGeom>
          <a:noFill/>
          <a:ln w="19050">
            <a:solidFill>
              <a:srgbClr val="0000CC"/>
            </a:solidFill>
          </a:ln>
        </p:spPr>
        <p:txBody>
          <a:bodyPr wrap="square" rtlCol="0">
            <a:spAutoFit/>
          </a:bodyPr>
          <a:lstStyle/>
          <a:p>
            <a:r>
              <a:rPr lang="cs-CZ" dirty="0"/>
              <a:t>Měření PWV je elegantní neinvazivní metoda vyhodnocení tuhosti tepen. Čím vyšší PWV, tím tužší tepna.</a:t>
            </a:r>
          </a:p>
        </p:txBody>
      </p:sp>
      <p:sp>
        <p:nvSpPr>
          <p:cNvPr id="8" name="TextovéPole 7">
            <a:extLst>
              <a:ext uri="{FF2B5EF4-FFF2-40B4-BE49-F238E27FC236}">
                <a16:creationId xmlns:a16="http://schemas.microsoft.com/office/drawing/2014/main" id="{94E1D84D-1F1E-4A94-A740-8C4E435D2EF4}"/>
              </a:ext>
            </a:extLst>
          </p:cNvPr>
          <p:cNvSpPr txBox="1"/>
          <p:nvPr/>
        </p:nvSpPr>
        <p:spPr>
          <a:xfrm>
            <a:off x="4860032" y="5550257"/>
            <a:ext cx="1800200" cy="369332"/>
          </a:xfrm>
          <a:prstGeom prst="rect">
            <a:avLst/>
          </a:prstGeom>
          <a:noFill/>
        </p:spPr>
        <p:txBody>
          <a:bodyPr wrap="square" rtlCol="0">
            <a:spAutoFit/>
          </a:bodyPr>
          <a:lstStyle/>
          <a:p>
            <a:r>
              <a:rPr lang="cs-CZ" dirty="0">
                <a:solidFill>
                  <a:srgbClr val="FF0000"/>
                </a:solidFill>
              </a:rPr>
              <a:t>Umět jen toto</a:t>
            </a:r>
          </a:p>
        </p:txBody>
      </p:sp>
    </p:spTree>
    <p:extLst>
      <p:ext uri="{BB962C8B-B14F-4D97-AF65-F5344CB8AC3E}">
        <p14:creationId xmlns:p14="http://schemas.microsoft.com/office/powerpoint/2010/main" val="32906222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954008"/>
            <a:ext cx="8352928" cy="1477328"/>
          </a:xfrm>
          <a:prstGeom prst="rect">
            <a:avLst/>
          </a:prstGeom>
          <a:noFill/>
        </p:spPr>
        <p:txBody>
          <a:bodyPr wrap="square" rtlCol="0">
            <a:spAutoFit/>
          </a:bodyPr>
          <a:lstStyle/>
          <a:p>
            <a:pPr marL="342900" indent="-342900">
              <a:buFont typeface="Arial" panose="020B0604020202020204" pitchFamily="34" charset="0"/>
              <a:buChar char="•"/>
            </a:pPr>
            <a:r>
              <a:rPr lang="cs-CZ" altLang="cs-CZ" dirty="0">
                <a:latin typeface="Arial CE" charset="-18"/>
              </a:rPr>
              <a:t>tvar pulzové vlny je daný sčítáním vlny dopředné a vln odražených</a:t>
            </a:r>
          </a:p>
          <a:p>
            <a:pPr marL="342900" indent="-342900">
              <a:buFont typeface="Arial" panose="020B0604020202020204" pitchFamily="34" charset="0"/>
              <a:buChar char="•"/>
            </a:pPr>
            <a:r>
              <a:rPr lang="cs-CZ" altLang="cs-CZ" dirty="0">
                <a:latin typeface="Arial CE" charset="-18"/>
              </a:rPr>
              <a:t>zvýšená tuhost cév způsobí, že odražená vlna se potká s dopřednou ještě v průběhu ejekční fáze – růst pulzové amplitudy a změna tvaru vlny</a:t>
            </a:r>
          </a:p>
          <a:p>
            <a:pPr marL="342900" indent="-342900">
              <a:buFont typeface="Arial" panose="020B0604020202020204" pitchFamily="34" charset="0"/>
              <a:buChar char="•"/>
            </a:pPr>
            <a:r>
              <a:rPr lang="cs-CZ" altLang="cs-CZ" dirty="0">
                <a:latin typeface="Arial CE" charset="-18"/>
              </a:rPr>
              <a:t>vyšší PP – vyčerpává srdce (pracuje proti vyššímu tlaku), snižuje DBP (zhoršení prokrvení koronárních arterií)</a:t>
            </a:r>
          </a:p>
        </p:txBody>
      </p:sp>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Rychlost pulzové vlny</a:t>
            </a:r>
          </a:p>
        </p:txBody>
      </p:sp>
      <p:sp>
        <p:nvSpPr>
          <p:cNvPr id="5" name="Volný tvar 4"/>
          <p:cNvSpPr/>
          <p:nvPr/>
        </p:nvSpPr>
        <p:spPr>
          <a:xfrm>
            <a:off x="1685677" y="3039816"/>
            <a:ext cx="2663686" cy="1264265"/>
          </a:xfrm>
          <a:custGeom>
            <a:avLst/>
            <a:gdLst>
              <a:gd name="connsiteX0" fmla="*/ 0 w 2663686"/>
              <a:gd name="connsiteY0" fmla="*/ 1174375 h 1264265"/>
              <a:gd name="connsiteX1" fmla="*/ 71561 w 2663686"/>
              <a:gd name="connsiteY1" fmla="*/ 1198229 h 1264265"/>
              <a:gd name="connsiteX2" fmla="*/ 190831 w 2663686"/>
              <a:gd name="connsiteY2" fmla="*/ 1245937 h 1264265"/>
              <a:gd name="connsiteX3" fmla="*/ 238539 w 2663686"/>
              <a:gd name="connsiteY3" fmla="*/ 1261840 h 1264265"/>
              <a:gd name="connsiteX4" fmla="*/ 302149 w 2663686"/>
              <a:gd name="connsiteY4" fmla="*/ 1198229 h 1264265"/>
              <a:gd name="connsiteX5" fmla="*/ 333954 w 2663686"/>
              <a:gd name="connsiteY5" fmla="*/ 943787 h 1264265"/>
              <a:gd name="connsiteX6" fmla="*/ 421419 w 2663686"/>
              <a:gd name="connsiteY6" fmla="*/ 633687 h 1264265"/>
              <a:gd name="connsiteX7" fmla="*/ 469126 w 2663686"/>
              <a:gd name="connsiteY7" fmla="*/ 546222 h 1264265"/>
              <a:gd name="connsiteX8" fmla="*/ 620201 w 2663686"/>
              <a:gd name="connsiteY8" fmla="*/ 506466 h 1264265"/>
              <a:gd name="connsiteX9" fmla="*/ 779227 w 2663686"/>
              <a:gd name="connsiteY9" fmla="*/ 236121 h 1264265"/>
              <a:gd name="connsiteX10" fmla="*/ 890546 w 2663686"/>
              <a:gd name="connsiteY10" fmla="*/ 29387 h 1264265"/>
              <a:gd name="connsiteX11" fmla="*/ 978010 w 2663686"/>
              <a:gd name="connsiteY11" fmla="*/ 5534 h 1264265"/>
              <a:gd name="connsiteX12" fmla="*/ 1073426 w 2663686"/>
              <a:gd name="connsiteY12" fmla="*/ 69144 h 1264265"/>
              <a:gd name="connsiteX13" fmla="*/ 1176793 w 2663686"/>
              <a:gd name="connsiteY13" fmla="*/ 259975 h 1264265"/>
              <a:gd name="connsiteX14" fmla="*/ 1248354 w 2663686"/>
              <a:gd name="connsiteY14" fmla="*/ 411050 h 1264265"/>
              <a:gd name="connsiteX15" fmla="*/ 1280160 w 2663686"/>
              <a:gd name="connsiteY15" fmla="*/ 419001 h 1264265"/>
              <a:gd name="connsiteX16" fmla="*/ 1343770 w 2663686"/>
              <a:gd name="connsiteY16" fmla="*/ 387196 h 1264265"/>
              <a:gd name="connsiteX17" fmla="*/ 1486893 w 2663686"/>
              <a:gd name="connsiteY17" fmla="*/ 482612 h 1264265"/>
              <a:gd name="connsiteX18" fmla="*/ 1765189 w 2663686"/>
              <a:gd name="connsiteY18" fmla="*/ 721151 h 1264265"/>
              <a:gd name="connsiteX19" fmla="*/ 2202511 w 2663686"/>
              <a:gd name="connsiteY19" fmla="*/ 967641 h 1264265"/>
              <a:gd name="connsiteX20" fmla="*/ 2504660 w 2663686"/>
              <a:gd name="connsiteY20" fmla="*/ 1086911 h 1264265"/>
              <a:gd name="connsiteX21" fmla="*/ 2663686 w 2663686"/>
              <a:gd name="connsiteY21" fmla="*/ 1110765 h 126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63686" h="1264265">
                <a:moveTo>
                  <a:pt x="0" y="1174375"/>
                </a:moveTo>
                <a:cubicBezTo>
                  <a:pt x="19878" y="1180338"/>
                  <a:pt x="39756" y="1186302"/>
                  <a:pt x="71561" y="1198229"/>
                </a:cubicBezTo>
                <a:cubicBezTo>
                  <a:pt x="103366" y="1210156"/>
                  <a:pt x="163001" y="1235335"/>
                  <a:pt x="190831" y="1245937"/>
                </a:cubicBezTo>
                <a:cubicBezTo>
                  <a:pt x="218661" y="1256539"/>
                  <a:pt x="219986" y="1269791"/>
                  <a:pt x="238539" y="1261840"/>
                </a:cubicBezTo>
                <a:cubicBezTo>
                  <a:pt x="257092" y="1253889"/>
                  <a:pt x="286246" y="1251238"/>
                  <a:pt x="302149" y="1198229"/>
                </a:cubicBezTo>
                <a:cubicBezTo>
                  <a:pt x="318052" y="1145220"/>
                  <a:pt x="314076" y="1037877"/>
                  <a:pt x="333954" y="943787"/>
                </a:cubicBezTo>
                <a:cubicBezTo>
                  <a:pt x="353832" y="849697"/>
                  <a:pt x="398890" y="699948"/>
                  <a:pt x="421419" y="633687"/>
                </a:cubicBezTo>
                <a:cubicBezTo>
                  <a:pt x="443948" y="567426"/>
                  <a:pt x="435996" y="567425"/>
                  <a:pt x="469126" y="546222"/>
                </a:cubicBezTo>
                <a:cubicBezTo>
                  <a:pt x="502256" y="525019"/>
                  <a:pt x="568518" y="558149"/>
                  <a:pt x="620201" y="506466"/>
                </a:cubicBezTo>
                <a:cubicBezTo>
                  <a:pt x="671884" y="454783"/>
                  <a:pt x="734170" y="315634"/>
                  <a:pt x="779227" y="236121"/>
                </a:cubicBezTo>
                <a:cubicBezTo>
                  <a:pt x="824285" y="156608"/>
                  <a:pt x="857416" y="67818"/>
                  <a:pt x="890546" y="29387"/>
                </a:cubicBezTo>
                <a:cubicBezTo>
                  <a:pt x="923677" y="-9044"/>
                  <a:pt x="947530" y="-1092"/>
                  <a:pt x="978010" y="5534"/>
                </a:cubicBezTo>
                <a:cubicBezTo>
                  <a:pt x="1008490" y="12160"/>
                  <a:pt x="1040295" y="26737"/>
                  <a:pt x="1073426" y="69144"/>
                </a:cubicBezTo>
                <a:cubicBezTo>
                  <a:pt x="1106557" y="111551"/>
                  <a:pt x="1147638" y="202991"/>
                  <a:pt x="1176793" y="259975"/>
                </a:cubicBezTo>
                <a:cubicBezTo>
                  <a:pt x="1205948" y="316959"/>
                  <a:pt x="1231126" y="384546"/>
                  <a:pt x="1248354" y="411050"/>
                </a:cubicBezTo>
                <a:cubicBezTo>
                  <a:pt x="1265582" y="437554"/>
                  <a:pt x="1264257" y="422977"/>
                  <a:pt x="1280160" y="419001"/>
                </a:cubicBezTo>
                <a:cubicBezTo>
                  <a:pt x="1296063" y="415025"/>
                  <a:pt x="1309315" y="376594"/>
                  <a:pt x="1343770" y="387196"/>
                </a:cubicBezTo>
                <a:cubicBezTo>
                  <a:pt x="1378226" y="397798"/>
                  <a:pt x="1416657" y="426953"/>
                  <a:pt x="1486893" y="482612"/>
                </a:cubicBezTo>
                <a:cubicBezTo>
                  <a:pt x="1557129" y="538271"/>
                  <a:pt x="1645919" y="640313"/>
                  <a:pt x="1765189" y="721151"/>
                </a:cubicBezTo>
                <a:cubicBezTo>
                  <a:pt x="1884459" y="801989"/>
                  <a:pt x="2079266" y="906681"/>
                  <a:pt x="2202511" y="967641"/>
                </a:cubicBezTo>
                <a:cubicBezTo>
                  <a:pt x="2325756" y="1028601"/>
                  <a:pt x="2427798" y="1063057"/>
                  <a:pt x="2504660" y="1086911"/>
                </a:cubicBezTo>
                <a:cubicBezTo>
                  <a:pt x="2581522" y="1110765"/>
                  <a:pt x="2622604" y="1110765"/>
                  <a:pt x="2663686" y="1110765"/>
                </a:cubicBezTo>
              </a:path>
            </a:pathLst>
          </a:cu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Volný tvar 6"/>
          <p:cNvSpPr/>
          <p:nvPr/>
        </p:nvSpPr>
        <p:spPr>
          <a:xfrm>
            <a:off x="1661823" y="4434713"/>
            <a:ext cx="2759102" cy="1155685"/>
          </a:xfrm>
          <a:custGeom>
            <a:avLst/>
            <a:gdLst>
              <a:gd name="connsiteX0" fmla="*/ 0 w 2759102"/>
              <a:gd name="connsiteY0" fmla="*/ 1075541 h 1155685"/>
              <a:gd name="connsiteX1" fmla="*/ 127220 w 2759102"/>
              <a:gd name="connsiteY1" fmla="*/ 1075541 h 1155685"/>
              <a:gd name="connsiteX2" fmla="*/ 254441 w 2759102"/>
              <a:gd name="connsiteY2" fmla="*/ 1155054 h 1155685"/>
              <a:gd name="connsiteX3" fmla="*/ 349857 w 2759102"/>
              <a:gd name="connsiteY3" fmla="*/ 1107346 h 1155685"/>
              <a:gd name="connsiteX4" fmla="*/ 413467 w 2759102"/>
              <a:gd name="connsiteY4" fmla="*/ 1011930 h 1155685"/>
              <a:gd name="connsiteX5" fmla="*/ 421419 w 2759102"/>
              <a:gd name="connsiteY5" fmla="*/ 797245 h 1155685"/>
              <a:gd name="connsiteX6" fmla="*/ 500932 w 2759102"/>
              <a:gd name="connsiteY6" fmla="*/ 359924 h 1155685"/>
              <a:gd name="connsiteX7" fmla="*/ 612250 w 2759102"/>
              <a:gd name="connsiteY7" fmla="*/ 89579 h 1155685"/>
              <a:gd name="connsiteX8" fmla="*/ 707666 w 2759102"/>
              <a:gd name="connsiteY8" fmla="*/ 2115 h 1155685"/>
              <a:gd name="connsiteX9" fmla="*/ 818984 w 2759102"/>
              <a:gd name="connsiteY9" fmla="*/ 161141 h 1155685"/>
              <a:gd name="connsiteX10" fmla="*/ 930302 w 2759102"/>
              <a:gd name="connsiteY10" fmla="*/ 328118 h 1155685"/>
              <a:gd name="connsiteX11" fmla="*/ 1009815 w 2759102"/>
              <a:gd name="connsiteY11" fmla="*/ 383777 h 1155685"/>
              <a:gd name="connsiteX12" fmla="*/ 1137036 w 2759102"/>
              <a:gd name="connsiteY12" fmla="*/ 383777 h 1155685"/>
              <a:gd name="connsiteX13" fmla="*/ 1208598 w 2759102"/>
              <a:gd name="connsiteY13" fmla="*/ 566657 h 1155685"/>
              <a:gd name="connsiteX14" fmla="*/ 1256306 w 2759102"/>
              <a:gd name="connsiteY14" fmla="*/ 670024 h 1155685"/>
              <a:gd name="connsiteX15" fmla="*/ 1296062 w 2759102"/>
              <a:gd name="connsiteY15" fmla="*/ 789294 h 1155685"/>
              <a:gd name="connsiteX16" fmla="*/ 1375575 w 2759102"/>
              <a:gd name="connsiteY16" fmla="*/ 733635 h 1155685"/>
              <a:gd name="connsiteX17" fmla="*/ 1486894 w 2759102"/>
              <a:gd name="connsiteY17" fmla="*/ 773391 h 1155685"/>
              <a:gd name="connsiteX18" fmla="*/ 1661822 w 2759102"/>
              <a:gd name="connsiteY18" fmla="*/ 789294 h 1155685"/>
              <a:gd name="connsiteX19" fmla="*/ 1860605 w 2759102"/>
              <a:gd name="connsiteY19" fmla="*/ 821099 h 1155685"/>
              <a:gd name="connsiteX20" fmla="*/ 2242267 w 2759102"/>
              <a:gd name="connsiteY20" fmla="*/ 956271 h 1155685"/>
              <a:gd name="connsiteX21" fmla="*/ 2608027 w 2759102"/>
              <a:gd name="connsiteY21" fmla="*/ 1011930 h 1155685"/>
              <a:gd name="connsiteX22" fmla="*/ 2759102 w 2759102"/>
              <a:gd name="connsiteY22" fmla="*/ 1075541 h 11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59102" h="1155685">
                <a:moveTo>
                  <a:pt x="0" y="1075541"/>
                </a:moveTo>
                <a:cubicBezTo>
                  <a:pt x="42406" y="1068915"/>
                  <a:pt x="84813" y="1062289"/>
                  <a:pt x="127220" y="1075541"/>
                </a:cubicBezTo>
                <a:cubicBezTo>
                  <a:pt x="169627" y="1088793"/>
                  <a:pt x="217335" y="1149753"/>
                  <a:pt x="254441" y="1155054"/>
                </a:cubicBezTo>
                <a:cubicBezTo>
                  <a:pt x="291547" y="1160355"/>
                  <a:pt x="323353" y="1131200"/>
                  <a:pt x="349857" y="1107346"/>
                </a:cubicBezTo>
                <a:cubicBezTo>
                  <a:pt x="376361" y="1083492"/>
                  <a:pt x="401540" y="1063613"/>
                  <a:pt x="413467" y="1011930"/>
                </a:cubicBezTo>
                <a:cubicBezTo>
                  <a:pt x="425394" y="960247"/>
                  <a:pt x="406842" y="905913"/>
                  <a:pt x="421419" y="797245"/>
                </a:cubicBezTo>
                <a:cubicBezTo>
                  <a:pt x="435997" y="688577"/>
                  <a:pt x="469127" y="477868"/>
                  <a:pt x="500932" y="359924"/>
                </a:cubicBezTo>
                <a:cubicBezTo>
                  <a:pt x="532737" y="241980"/>
                  <a:pt x="577794" y="149214"/>
                  <a:pt x="612250" y="89579"/>
                </a:cubicBezTo>
                <a:cubicBezTo>
                  <a:pt x="646706" y="29944"/>
                  <a:pt x="673210" y="-9812"/>
                  <a:pt x="707666" y="2115"/>
                </a:cubicBezTo>
                <a:cubicBezTo>
                  <a:pt x="742122" y="14042"/>
                  <a:pt x="781878" y="106807"/>
                  <a:pt x="818984" y="161141"/>
                </a:cubicBezTo>
                <a:cubicBezTo>
                  <a:pt x="856090" y="215475"/>
                  <a:pt x="898497" y="291012"/>
                  <a:pt x="930302" y="328118"/>
                </a:cubicBezTo>
                <a:cubicBezTo>
                  <a:pt x="962107" y="365224"/>
                  <a:pt x="975359" y="374500"/>
                  <a:pt x="1009815" y="383777"/>
                </a:cubicBezTo>
                <a:cubicBezTo>
                  <a:pt x="1044271" y="393053"/>
                  <a:pt x="1103905" y="353297"/>
                  <a:pt x="1137036" y="383777"/>
                </a:cubicBezTo>
                <a:cubicBezTo>
                  <a:pt x="1170167" y="414257"/>
                  <a:pt x="1188720" y="518949"/>
                  <a:pt x="1208598" y="566657"/>
                </a:cubicBezTo>
                <a:cubicBezTo>
                  <a:pt x="1228476" y="614365"/>
                  <a:pt x="1241729" y="632918"/>
                  <a:pt x="1256306" y="670024"/>
                </a:cubicBezTo>
                <a:cubicBezTo>
                  <a:pt x="1270883" y="707130"/>
                  <a:pt x="1276184" y="778692"/>
                  <a:pt x="1296062" y="789294"/>
                </a:cubicBezTo>
                <a:cubicBezTo>
                  <a:pt x="1315940" y="799896"/>
                  <a:pt x="1343770" y="736285"/>
                  <a:pt x="1375575" y="733635"/>
                </a:cubicBezTo>
                <a:cubicBezTo>
                  <a:pt x="1407380" y="730984"/>
                  <a:pt x="1439186" y="764115"/>
                  <a:pt x="1486894" y="773391"/>
                </a:cubicBezTo>
                <a:cubicBezTo>
                  <a:pt x="1534602" y="782667"/>
                  <a:pt x="1599537" y="781343"/>
                  <a:pt x="1661822" y="789294"/>
                </a:cubicBezTo>
                <a:cubicBezTo>
                  <a:pt x="1724107" y="797245"/>
                  <a:pt x="1763864" y="793270"/>
                  <a:pt x="1860605" y="821099"/>
                </a:cubicBezTo>
                <a:cubicBezTo>
                  <a:pt x="1957346" y="848928"/>
                  <a:pt x="2117697" y="924466"/>
                  <a:pt x="2242267" y="956271"/>
                </a:cubicBezTo>
                <a:cubicBezTo>
                  <a:pt x="2366837" y="988076"/>
                  <a:pt x="2521888" y="992052"/>
                  <a:pt x="2608027" y="1011930"/>
                </a:cubicBezTo>
                <a:cubicBezTo>
                  <a:pt x="2694166" y="1031808"/>
                  <a:pt x="2726634" y="1053674"/>
                  <a:pt x="2759102" y="107554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Volný tvar 8"/>
          <p:cNvSpPr/>
          <p:nvPr/>
        </p:nvSpPr>
        <p:spPr>
          <a:xfrm>
            <a:off x="1669774" y="4731003"/>
            <a:ext cx="2735249" cy="918522"/>
          </a:xfrm>
          <a:custGeom>
            <a:avLst/>
            <a:gdLst>
              <a:gd name="connsiteX0" fmla="*/ 0 w 2735249"/>
              <a:gd name="connsiteY0" fmla="*/ 508907 h 918522"/>
              <a:gd name="connsiteX1" fmla="*/ 262393 w 2735249"/>
              <a:gd name="connsiteY1" fmla="*/ 580468 h 918522"/>
              <a:gd name="connsiteX2" fmla="*/ 461176 w 2735249"/>
              <a:gd name="connsiteY2" fmla="*/ 596371 h 918522"/>
              <a:gd name="connsiteX3" fmla="*/ 580445 w 2735249"/>
              <a:gd name="connsiteY3" fmla="*/ 779251 h 918522"/>
              <a:gd name="connsiteX4" fmla="*/ 683812 w 2735249"/>
              <a:gd name="connsiteY4" fmla="*/ 914423 h 918522"/>
              <a:gd name="connsiteX5" fmla="*/ 803082 w 2735249"/>
              <a:gd name="connsiteY5" fmla="*/ 620225 h 918522"/>
              <a:gd name="connsiteX6" fmla="*/ 890546 w 2735249"/>
              <a:gd name="connsiteY6" fmla="*/ 310124 h 918522"/>
              <a:gd name="connsiteX7" fmla="*/ 993913 w 2735249"/>
              <a:gd name="connsiteY7" fmla="*/ 79536 h 918522"/>
              <a:gd name="connsiteX8" fmla="*/ 1057523 w 2735249"/>
              <a:gd name="connsiteY8" fmla="*/ 23 h 918522"/>
              <a:gd name="connsiteX9" fmla="*/ 1168842 w 2735249"/>
              <a:gd name="connsiteY9" fmla="*/ 71585 h 918522"/>
              <a:gd name="connsiteX10" fmla="*/ 1232452 w 2735249"/>
              <a:gd name="connsiteY10" fmla="*/ 103390 h 918522"/>
              <a:gd name="connsiteX11" fmla="*/ 1447137 w 2735249"/>
              <a:gd name="connsiteY11" fmla="*/ 135195 h 918522"/>
              <a:gd name="connsiteX12" fmla="*/ 1630017 w 2735249"/>
              <a:gd name="connsiteY12" fmla="*/ 246514 h 918522"/>
              <a:gd name="connsiteX13" fmla="*/ 1908313 w 2735249"/>
              <a:gd name="connsiteY13" fmla="*/ 437345 h 918522"/>
              <a:gd name="connsiteX14" fmla="*/ 2369489 w 2735249"/>
              <a:gd name="connsiteY14" fmla="*/ 508907 h 918522"/>
              <a:gd name="connsiteX15" fmla="*/ 2735249 w 2735249"/>
              <a:gd name="connsiteY15" fmla="*/ 596371 h 91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5249" h="918522">
                <a:moveTo>
                  <a:pt x="0" y="508907"/>
                </a:moveTo>
                <a:cubicBezTo>
                  <a:pt x="92765" y="537399"/>
                  <a:pt x="185530" y="565891"/>
                  <a:pt x="262393" y="580468"/>
                </a:cubicBezTo>
                <a:cubicBezTo>
                  <a:pt x="339256" y="595045"/>
                  <a:pt x="408167" y="563241"/>
                  <a:pt x="461176" y="596371"/>
                </a:cubicBezTo>
                <a:cubicBezTo>
                  <a:pt x="514185" y="629502"/>
                  <a:pt x="543339" y="726242"/>
                  <a:pt x="580445" y="779251"/>
                </a:cubicBezTo>
                <a:cubicBezTo>
                  <a:pt x="617551" y="832260"/>
                  <a:pt x="646706" y="940927"/>
                  <a:pt x="683812" y="914423"/>
                </a:cubicBezTo>
                <a:cubicBezTo>
                  <a:pt x="720918" y="887919"/>
                  <a:pt x="768626" y="720941"/>
                  <a:pt x="803082" y="620225"/>
                </a:cubicBezTo>
                <a:cubicBezTo>
                  <a:pt x="837538" y="519509"/>
                  <a:pt x="858741" y="400239"/>
                  <a:pt x="890546" y="310124"/>
                </a:cubicBezTo>
                <a:cubicBezTo>
                  <a:pt x="922351" y="220009"/>
                  <a:pt x="966084" y="131219"/>
                  <a:pt x="993913" y="79536"/>
                </a:cubicBezTo>
                <a:cubicBezTo>
                  <a:pt x="1021742" y="27853"/>
                  <a:pt x="1028368" y="1348"/>
                  <a:pt x="1057523" y="23"/>
                </a:cubicBezTo>
                <a:cubicBezTo>
                  <a:pt x="1086678" y="-1302"/>
                  <a:pt x="1139687" y="54357"/>
                  <a:pt x="1168842" y="71585"/>
                </a:cubicBezTo>
                <a:cubicBezTo>
                  <a:pt x="1197997" y="88813"/>
                  <a:pt x="1186070" y="92788"/>
                  <a:pt x="1232452" y="103390"/>
                </a:cubicBezTo>
                <a:cubicBezTo>
                  <a:pt x="1278834" y="113992"/>
                  <a:pt x="1380876" y="111341"/>
                  <a:pt x="1447137" y="135195"/>
                </a:cubicBezTo>
                <a:cubicBezTo>
                  <a:pt x="1513398" y="159049"/>
                  <a:pt x="1553154" y="196156"/>
                  <a:pt x="1630017" y="246514"/>
                </a:cubicBezTo>
                <a:cubicBezTo>
                  <a:pt x="1706880" y="296872"/>
                  <a:pt x="1785068" y="393613"/>
                  <a:pt x="1908313" y="437345"/>
                </a:cubicBezTo>
                <a:cubicBezTo>
                  <a:pt x="2031558" y="481077"/>
                  <a:pt x="2231666" y="482403"/>
                  <a:pt x="2369489" y="508907"/>
                </a:cubicBezTo>
                <a:cubicBezTo>
                  <a:pt x="2507312" y="535411"/>
                  <a:pt x="2621280" y="565891"/>
                  <a:pt x="2735249" y="596371"/>
                </a:cubicBezTo>
              </a:path>
            </a:pathLst>
          </a:cu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Volný tvar 9"/>
          <p:cNvSpPr/>
          <p:nvPr/>
        </p:nvSpPr>
        <p:spPr>
          <a:xfrm>
            <a:off x="5025224" y="3448856"/>
            <a:ext cx="3395207" cy="972069"/>
          </a:xfrm>
          <a:custGeom>
            <a:avLst/>
            <a:gdLst>
              <a:gd name="connsiteX0" fmla="*/ 0 w 3395207"/>
              <a:gd name="connsiteY0" fmla="*/ 828946 h 972069"/>
              <a:gd name="connsiteX1" fmla="*/ 127221 w 3395207"/>
              <a:gd name="connsiteY1" fmla="*/ 900507 h 972069"/>
              <a:gd name="connsiteX2" fmla="*/ 397566 w 3395207"/>
              <a:gd name="connsiteY2" fmla="*/ 876654 h 972069"/>
              <a:gd name="connsiteX3" fmla="*/ 620202 w 3395207"/>
              <a:gd name="connsiteY3" fmla="*/ 367770 h 972069"/>
              <a:gd name="connsiteX4" fmla="*/ 874644 w 3395207"/>
              <a:gd name="connsiteY4" fmla="*/ 33815 h 972069"/>
              <a:gd name="connsiteX5" fmla="*/ 1073426 w 3395207"/>
              <a:gd name="connsiteY5" fmla="*/ 33815 h 972069"/>
              <a:gd name="connsiteX6" fmla="*/ 1280160 w 3395207"/>
              <a:gd name="connsiteY6" fmla="*/ 232598 h 972069"/>
              <a:gd name="connsiteX7" fmla="*/ 1542553 w 3395207"/>
              <a:gd name="connsiteY7" fmla="*/ 439332 h 972069"/>
              <a:gd name="connsiteX8" fmla="*/ 1582310 w 3395207"/>
              <a:gd name="connsiteY8" fmla="*/ 439332 h 972069"/>
              <a:gd name="connsiteX9" fmla="*/ 1677726 w 3395207"/>
              <a:gd name="connsiteY9" fmla="*/ 312111 h 972069"/>
              <a:gd name="connsiteX10" fmla="*/ 1828800 w 3395207"/>
              <a:gd name="connsiteY10" fmla="*/ 280306 h 972069"/>
              <a:gd name="connsiteX11" fmla="*/ 1995778 w 3395207"/>
              <a:gd name="connsiteY11" fmla="*/ 343916 h 972069"/>
              <a:gd name="connsiteX12" fmla="*/ 2297927 w 3395207"/>
              <a:gd name="connsiteY12" fmla="*/ 550650 h 972069"/>
              <a:gd name="connsiteX13" fmla="*/ 2751152 w 3395207"/>
              <a:gd name="connsiteY13" fmla="*/ 781238 h 972069"/>
              <a:gd name="connsiteX14" fmla="*/ 3395207 w 3395207"/>
              <a:gd name="connsiteY14" fmla="*/ 972069 h 97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207" h="972069">
                <a:moveTo>
                  <a:pt x="0" y="828946"/>
                </a:moveTo>
                <a:cubicBezTo>
                  <a:pt x="30480" y="860751"/>
                  <a:pt x="60960" y="892556"/>
                  <a:pt x="127221" y="900507"/>
                </a:cubicBezTo>
                <a:cubicBezTo>
                  <a:pt x="193482" y="908458"/>
                  <a:pt x="315403" y="965444"/>
                  <a:pt x="397566" y="876654"/>
                </a:cubicBezTo>
                <a:cubicBezTo>
                  <a:pt x="479730" y="787864"/>
                  <a:pt x="540689" y="508243"/>
                  <a:pt x="620202" y="367770"/>
                </a:cubicBezTo>
                <a:cubicBezTo>
                  <a:pt x="699715" y="227297"/>
                  <a:pt x="799107" y="89474"/>
                  <a:pt x="874644" y="33815"/>
                </a:cubicBezTo>
                <a:cubicBezTo>
                  <a:pt x="950181" y="-21844"/>
                  <a:pt x="1005840" y="685"/>
                  <a:pt x="1073426" y="33815"/>
                </a:cubicBezTo>
                <a:cubicBezTo>
                  <a:pt x="1141012" y="66945"/>
                  <a:pt x="1201972" y="165012"/>
                  <a:pt x="1280160" y="232598"/>
                </a:cubicBezTo>
                <a:cubicBezTo>
                  <a:pt x="1358348" y="300184"/>
                  <a:pt x="1492195" y="404876"/>
                  <a:pt x="1542553" y="439332"/>
                </a:cubicBezTo>
                <a:cubicBezTo>
                  <a:pt x="1592911" y="473788"/>
                  <a:pt x="1559781" y="460536"/>
                  <a:pt x="1582310" y="439332"/>
                </a:cubicBezTo>
                <a:cubicBezTo>
                  <a:pt x="1604839" y="418128"/>
                  <a:pt x="1636644" y="338615"/>
                  <a:pt x="1677726" y="312111"/>
                </a:cubicBezTo>
                <a:cubicBezTo>
                  <a:pt x="1718808" y="285607"/>
                  <a:pt x="1775791" y="275005"/>
                  <a:pt x="1828800" y="280306"/>
                </a:cubicBezTo>
                <a:cubicBezTo>
                  <a:pt x="1881809" y="285607"/>
                  <a:pt x="1917590" y="298859"/>
                  <a:pt x="1995778" y="343916"/>
                </a:cubicBezTo>
                <a:cubicBezTo>
                  <a:pt x="2073966" y="388973"/>
                  <a:pt x="2172031" y="477763"/>
                  <a:pt x="2297927" y="550650"/>
                </a:cubicBezTo>
                <a:cubicBezTo>
                  <a:pt x="2423823" y="623537"/>
                  <a:pt x="2568272" y="711001"/>
                  <a:pt x="2751152" y="781238"/>
                </a:cubicBezTo>
                <a:cubicBezTo>
                  <a:pt x="2934032" y="851475"/>
                  <a:pt x="3164619" y="911772"/>
                  <a:pt x="3395207" y="972069"/>
                </a:cubicBezTo>
              </a:path>
            </a:pathLst>
          </a:cu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Volný tvar 10"/>
          <p:cNvSpPr/>
          <p:nvPr/>
        </p:nvSpPr>
        <p:spPr>
          <a:xfrm>
            <a:off x="5072932" y="4800136"/>
            <a:ext cx="3283889" cy="877095"/>
          </a:xfrm>
          <a:custGeom>
            <a:avLst/>
            <a:gdLst>
              <a:gd name="connsiteX0" fmla="*/ 0 w 3283889"/>
              <a:gd name="connsiteY0" fmla="*/ 797582 h 877095"/>
              <a:gd name="connsiteX1" fmla="*/ 71562 w 3283889"/>
              <a:gd name="connsiteY1" fmla="*/ 797582 h 877095"/>
              <a:gd name="connsiteX2" fmla="*/ 373711 w 3283889"/>
              <a:gd name="connsiteY2" fmla="*/ 853241 h 877095"/>
              <a:gd name="connsiteX3" fmla="*/ 572494 w 3283889"/>
              <a:gd name="connsiteY3" fmla="*/ 789631 h 877095"/>
              <a:gd name="connsiteX4" fmla="*/ 691764 w 3283889"/>
              <a:gd name="connsiteY4" fmla="*/ 749874 h 877095"/>
              <a:gd name="connsiteX5" fmla="*/ 834887 w 3283889"/>
              <a:gd name="connsiteY5" fmla="*/ 256894 h 877095"/>
              <a:gd name="connsiteX6" fmla="*/ 1009816 w 3283889"/>
              <a:gd name="connsiteY6" fmla="*/ 2452 h 877095"/>
              <a:gd name="connsiteX7" fmla="*/ 1232452 w 3283889"/>
              <a:gd name="connsiteY7" fmla="*/ 137624 h 877095"/>
              <a:gd name="connsiteX8" fmla="*/ 1399430 w 3283889"/>
              <a:gd name="connsiteY8" fmla="*/ 296650 h 877095"/>
              <a:gd name="connsiteX9" fmla="*/ 1542553 w 3283889"/>
              <a:gd name="connsiteY9" fmla="*/ 392066 h 877095"/>
              <a:gd name="connsiteX10" fmla="*/ 1812898 w 3283889"/>
              <a:gd name="connsiteY10" fmla="*/ 392066 h 877095"/>
              <a:gd name="connsiteX11" fmla="*/ 2274073 w 3283889"/>
              <a:gd name="connsiteY11" fmla="*/ 574946 h 877095"/>
              <a:gd name="connsiteX12" fmla="*/ 2719346 w 3283889"/>
              <a:gd name="connsiteY12" fmla="*/ 630605 h 877095"/>
              <a:gd name="connsiteX13" fmla="*/ 3013545 w 3283889"/>
              <a:gd name="connsiteY13" fmla="*/ 765777 h 877095"/>
              <a:gd name="connsiteX14" fmla="*/ 3283889 w 3283889"/>
              <a:gd name="connsiteY14" fmla="*/ 877095 h 8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3889" h="877095">
                <a:moveTo>
                  <a:pt x="0" y="797582"/>
                </a:moveTo>
                <a:cubicBezTo>
                  <a:pt x="4638" y="792944"/>
                  <a:pt x="9277" y="788306"/>
                  <a:pt x="71562" y="797582"/>
                </a:cubicBezTo>
                <a:cubicBezTo>
                  <a:pt x="133847" y="806858"/>
                  <a:pt x="290222" y="854566"/>
                  <a:pt x="373711" y="853241"/>
                </a:cubicBezTo>
                <a:cubicBezTo>
                  <a:pt x="457200" y="851916"/>
                  <a:pt x="572494" y="789631"/>
                  <a:pt x="572494" y="789631"/>
                </a:cubicBezTo>
                <a:cubicBezTo>
                  <a:pt x="625503" y="772403"/>
                  <a:pt x="648032" y="838663"/>
                  <a:pt x="691764" y="749874"/>
                </a:cubicBezTo>
                <a:cubicBezTo>
                  <a:pt x="735496" y="661085"/>
                  <a:pt x="781878" y="381464"/>
                  <a:pt x="834887" y="256894"/>
                </a:cubicBezTo>
                <a:cubicBezTo>
                  <a:pt x="887896" y="132324"/>
                  <a:pt x="943555" y="22330"/>
                  <a:pt x="1009816" y="2452"/>
                </a:cubicBezTo>
                <a:cubicBezTo>
                  <a:pt x="1076077" y="-17426"/>
                  <a:pt x="1167516" y="88591"/>
                  <a:pt x="1232452" y="137624"/>
                </a:cubicBezTo>
                <a:cubicBezTo>
                  <a:pt x="1297388" y="186657"/>
                  <a:pt x="1347747" y="254243"/>
                  <a:pt x="1399430" y="296650"/>
                </a:cubicBezTo>
                <a:cubicBezTo>
                  <a:pt x="1451114" y="339057"/>
                  <a:pt x="1473642" y="376163"/>
                  <a:pt x="1542553" y="392066"/>
                </a:cubicBezTo>
                <a:cubicBezTo>
                  <a:pt x="1611464" y="407969"/>
                  <a:pt x="1690978" y="361586"/>
                  <a:pt x="1812898" y="392066"/>
                </a:cubicBezTo>
                <a:cubicBezTo>
                  <a:pt x="1934818" y="422546"/>
                  <a:pt x="2122998" y="535189"/>
                  <a:pt x="2274073" y="574946"/>
                </a:cubicBezTo>
                <a:cubicBezTo>
                  <a:pt x="2425148" y="614702"/>
                  <a:pt x="2596101" y="598800"/>
                  <a:pt x="2719346" y="630605"/>
                </a:cubicBezTo>
                <a:cubicBezTo>
                  <a:pt x="2842591" y="662410"/>
                  <a:pt x="2919455" y="724695"/>
                  <a:pt x="3013545" y="765777"/>
                </a:cubicBezTo>
                <a:cubicBezTo>
                  <a:pt x="3107635" y="806859"/>
                  <a:pt x="3195762" y="841977"/>
                  <a:pt x="3283889" y="8770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11"/>
          <p:cNvSpPr/>
          <p:nvPr/>
        </p:nvSpPr>
        <p:spPr>
          <a:xfrm>
            <a:off x="5025224" y="4880306"/>
            <a:ext cx="3387256" cy="956447"/>
          </a:xfrm>
          <a:custGeom>
            <a:avLst/>
            <a:gdLst>
              <a:gd name="connsiteX0" fmla="*/ 0 w 3387256"/>
              <a:gd name="connsiteY0" fmla="*/ 478873 h 956447"/>
              <a:gd name="connsiteX1" fmla="*/ 485030 w 3387256"/>
              <a:gd name="connsiteY1" fmla="*/ 614045 h 956447"/>
              <a:gd name="connsiteX2" fmla="*/ 818985 w 3387256"/>
              <a:gd name="connsiteY2" fmla="*/ 812828 h 956447"/>
              <a:gd name="connsiteX3" fmla="*/ 1073426 w 3387256"/>
              <a:gd name="connsiteY3" fmla="*/ 955951 h 956447"/>
              <a:gd name="connsiteX4" fmla="*/ 1232453 w 3387256"/>
              <a:gd name="connsiteY4" fmla="*/ 852584 h 956447"/>
              <a:gd name="connsiteX5" fmla="*/ 1343771 w 3387256"/>
              <a:gd name="connsiteY5" fmla="*/ 661753 h 956447"/>
              <a:gd name="connsiteX6" fmla="*/ 1431235 w 3387256"/>
              <a:gd name="connsiteY6" fmla="*/ 383457 h 956447"/>
              <a:gd name="connsiteX7" fmla="*/ 1574359 w 3387256"/>
              <a:gd name="connsiteY7" fmla="*/ 208529 h 956447"/>
              <a:gd name="connsiteX8" fmla="*/ 1717482 w 3387256"/>
              <a:gd name="connsiteY8" fmla="*/ 1795 h 956447"/>
              <a:gd name="connsiteX9" fmla="*/ 1948070 w 3387256"/>
              <a:gd name="connsiteY9" fmla="*/ 113113 h 956447"/>
              <a:gd name="connsiteX10" fmla="*/ 2162755 w 3387256"/>
              <a:gd name="connsiteY10" fmla="*/ 200577 h 956447"/>
              <a:gd name="connsiteX11" fmla="*/ 2608028 w 3387256"/>
              <a:gd name="connsiteY11" fmla="*/ 407311 h 956447"/>
              <a:gd name="connsiteX12" fmla="*/ 3101009 w 3387256"/>
              <a:gd name="connsiteY12" fmla="*/ 534532 h 956447"/>
              <a:gd name="connsiteX13" fmla="*/ 3387256 w 3387256"/>
              <a:gd name="connsiteY13" fmla="*/ 558386 h 95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7256" h="956447">
                <a:moveTo>
                  <a:pt x="0" y="478873"/>
                </a:moveTo>
                <a:cubicBezTo>
                  <a:pt x="174266" y="518629"/>
                  <a:pt x="348532" y="558386"/>
                  <a:pt x="485030" y="614045"/>
                </a:cubicBezTo>
                <a:cubicBezTo>
                  <a:pt x="621528" y="669704"/>
                  <a:pt x="720919" y="755844"/>
                  <a:pt x="818985" y="812828"/>
                </a:cubicBezTo>
                <a:cubicBezTo>
                  <a:pt x="917051" y="869812"/>
                  <a:pt x="1004515" y="949325"/>
                  <a:pt x="1073426" y="955951"/>
                </a:cubicBezTo>
                <a:cubicBezTo>
                  <a:pt x="1142337" y="962577"/>
                  <a:pt x="1187396" y="901617"/>
                  <a:pt x="1232453" y="852584"/>
                </a:cubicBezTo>
                <a:cubicBezTo>
                  <a:pt x="1277510" y="803551"/>
                  <a:pt x="1310641" y="739941"/>
                  <a:pt x="1343771" y="661753"/>
                </a:cubicBezTo>
                <a:cubicBezTo>
                  <a:pt x="1376901" y="583565"/>
                  <a:pt x="1392804" y="458994"/>
                  <a:pt x="1431235" y="383457"/>
                </a:cubicBezTo>
                <a:cubicBezTo>
                  <a:pt x="1469666" y="307920"/>
                  <a:pt x="1526651" y="272139"/>
                  <a:pt x="1574359" y="208529"/>
                </a:cubicBezTo>
                <a:cubicBezTo>
                  <a:pt x="1622067" y="144919"/>
                  <a:pt x="1655197" y="17698"/>
                  <a:pt x="1717482" y="1795"/>
                </a:cubicBezTo>
                <a:cubicBezTo>
                  <a:pt x="1779767" y="-14108"/>
                  <a:pt x="1873858" y="79983"/>
                  <a:pt x="1948070" y="113113"/>
                </a:cubicBezTo>
                <a:cubicBezTo>
                  <a:pt x="2022282" y="146243"/>
                  <a:pt x="2052762" y="151544"/>
                  <a:pt x="2162755" y="200577"/>
                </a:cubicBezTo>
                <a:cubicBezTo>
                  <a:pt x="2272748" y="249610"/>
                  <a:pt x="2451652" y="351652"/>
                  <a:pt x="2608028" y="407311"/>
                </a:cubicBezTo>
                <a:cubicBezTo>
                  <a:pt x="2764404" y="462970"/>
                  <a:pt x="2971138" y="509353"/>
                  <a:pt x="3101009" y="534532"/>
                </a:cubicBezTo>
                <a:cubicBezTo>
                  <a:pt x="3230880" y="559711"/>
                  <a:pt x="3309068" y="559048"/>
                  <a:pt x="3387256" y="55838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4" name="Přímá spojnice 13"/>
          <p:cNvCxnSpPr/>
          <p:nvPr/>
        </p:nvCxnSpPr>
        <p:spPr>
          <a:xfrm>
            <a:off x="2955571" y="3212976"/>
            <a:ext cx="0" cy="3146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6588224" y="3212976"/>
            <a:ext cx="0" cy="3146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1626285" y="2420888"/>
            <a:ext cx="2873707" cy="646331"/>
          </a:xfrm>
          <a:prstGeom prst="rect">
            <a:avLst/>
          </a:prstGeom>
          <a:noFill/>
        </p:spPr>
        <p:txBody>
          <a:bodyPr wrap="square" rtlCol="0">
            <a:spAutoFit/>
          </a:bodyPr>
          <a:lstStyle/>
          <a:p>
            <a:r>
              <a:rPr lang="cs-CZ" dirty="0"/>
              <a:t>starý člověk</a:t>
            </a:r>
          </a:p>
          <a:p>
            <a:r>
              <a:rPr lang="cs-CZ" dirty="0"/>
              <a:t>rychlost pulzové vlny 12 m/s</a:t>
            </a:r>
          </a:p>
        </p:txBody>
      </p:sp>
      <p:sp>
        <p:nvSpPr>
          <p:cNvPr id="19" name="TextovéPole 18"/>
          <p:cNvSpPr txBox="1"/>
          <p:nvPr/>
        </p:nvSpPr>
        <p:spPr>
          <a:xfrm>
            <a:off x="5874757" y="2420888"/>
            <a:ext cx="2873707" cy="646331"/>
          </a:xfrm>
          <a:prstGeom prst="rect">
            <a:avLst/>
          </a:prstGeom>
          <a:noFill/>
        </p:spPr>
        <p:txBody>
          <a:bodyPr wrap="square" rtlCol="0">
            <a:spAutoFit/>
          </a:bodyPr>
          <a:lstStyle/>
          <a:p>
            <a:r>
              <a:rPr lang="cs-CZ" dirty="0"/>
              <a:t>mladý člověk</a:t>
            </a:r>
          </a:p>
          <a:p>
            <a:r>
              <a:rPr lang="cs-CZ" dirty="0"/>
              <a:t>rychlost pulzové vlny 8 m/s</a:t>
            </a:r>
          </a:p>
        </p:txBody>
      </p:sp>
      <p:sp>
        <p:nvSpPr>
          <p:cNvPr id="20" name="TextovéPole 19"/>
          <p:cNvSpPr txBox="1"/>
          <p:nvPr/>
        </p:nvSpPr>
        <p:spPr>
          <a:xfrm>
            <a:off x="1763688" y="6061043"/>
            <a:ext cx="864096" cy="369332"/>
          </a:xfrm>
          <a:prstGeom prst="rect">
            <a:avLst/>
          </a:prstGeom>
          <a:noFill/>
        </p:spPr>
        <p:txBody>
          <a:bodyPr wrap="square" rtlCol="0">
            <a:spAutoFit/>
          </a:bodyPr>
          <a:lstStyle/>
          <a:p>
            <a:r>
              <a:rPr lang="cs-CZ" dirty="0"/>
              <a:t>systola</a:t>
            </a:r>
          </a:p>
        </p:txBody>
      </p:sp>
      <p:sp>
        <p:nvSpPr>
          <p:cNvPr id="21" name="TextovéPole 20"/>
          <p:cNvSpPr txBox="1"/>
          <p:nvPr/>
        </p:nvSpPr>
        <p:spPr>
          <a:xfrm>
            <a:off x="3275856" y="6045141"/>
            <a:ext cx="936104" cy="369332"/>
          </a:xfrm>
          <a:prstGeom prst="rect">
            <a:avLst/>
          </a:prstGeom>
          <a:noFill/>
        </p:spPr>
        <p:txBody>
          <a:bodyPr wrap="square" rtlCol="0">
            <a:spAutoFit/>
          </a:bodyPr>
          <a:lstStyle/>
          <a:p>
            <a:r>
              <a:rPr lang="cs-CZ" dirty="0"/>
              <a:t>diastola</a:t>
            </a:r>
          </a:p>
        </p:txBody>
      </p:sp>
      <p:sp>
        <p:nvSpPr>
          <p:cNvPr id="22" name="TextovéPole 21"/>
          <p:cNvSpPr txBox="1"/>
          <p:nvPr/>
        </p:nvSpPr>
        <p:spPr>
          <a:xfrm>
            <a:off x="5436096" y="6045141"/>
            <a:ext cx="864096" cy="369332"/>
          </a:xfrm>
          <a:prstGeom prst="rect">
            <a:avLst/>
          </a:prstGeom>
          <a:noFill/>
        </p:spPr>
        <p:txBody>
          <a:bodyPr wrap="square" rtlCol="0">
            <a:spAutoFit/>
          </a:bodyPr>
          <a:lstStyle/>
          <a:p>
            <a:r>
              <a:rPr lang="cs-CZ" dirty="0"/>
              <a:t>systola</a:t>
            </a:r>
          </a:p>
        </p:txBody>
      </p:sp>
      <p:sp>
        <p:nvSpPr>
          <p:cNvPr id="23" name="TextovéPole 22"/>
          <p:cNvSpPr txBox="1"/>
          <p:nvPr/>
        </p:nvSpPr>
        <p:spPr>
          <a:xfrm>
            <a:off x="6948264" y="6029239"/>
            <a:ext cx="936104" cy="369332"/>
          </a:xfrm>
          <a:prstGeom prst="rect">
            <a:avLst/>
          </a:prstGeom>
          <a:noFill/>
        </p:spPr>
        <p:txBody>
          <a:bodyPr wrap="square" rtlCol="0">
            <a:spAutoFit/>
          </a:bodyPr>
          <a:lstStyle/>
          <a:p>
            <a:r>
              <a:rPr lang="cs-CZ" dirty="0"/>
              <a:t>diastola</a:t>
            </a:r>
          </a:p>
        </p:txBody>
      </p:sp>
      <p:cxnSp>
        <p:nvCxnSpPr>
          <p:cNvPr id="24" name="Přímá spojnice se šipkou 23"/>
          <p:cNvCxnSpPr/>
          <p:nvPr/>
        </p:nvCxnSpPr>
        <p:spPr>
          <a:xfrm>
            <a:off x="2195736" y="4304081"/>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a:off x="5868144" y="4653136"/>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H="1">
            <a:off x="2555776" y="4581128"/>
            <a:ext cx="432048" cy="0"/>
          </a:xfrm>
          <a:prstGeom prst="straightConnector1">
            <a:avLst/>
          </a:prstGeom>
          <a:ln w="38100">
            <a:solidFill>
              <a:srgbClr val="990099"/>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H="1">
            <a:off x="6716338" y="4724695"/>
            <a:ext cx="432048" cy="0"/>
          </a:xfrm>
          <a:prstGeom prst="straightConnector1">
            <a:avLst/>
          </a:prstGeom>
          <a:ln w="38100">
            <a:solidFill>
              <a:srgbClr val="990099"/>
            </a:solidFill>
            <a:tailEnd type="arrow"/>
          </a:ln>
        </p:spPr>
        <p:style>
          <a:lnRef idx="1">
            <a:schemeClr val="accent1"/>
          </a:lnRef>
          <a:fillRef idx="0">
            <a:schemeClr val="accent1"/>
          </a:fillRef>
          <a:effectRef idx="0">
            <a:schemeClr val="accent1"/>
          </a:effectRef>
          <a:fontRef idx="minor">
            <a:schemeClr val="tx1"/>
          </a:fontRef>
        </p:style>
      </p:cxnSp>
      <p:sp>
        <p:nvSpPr>
          <p:cNvPr id="29" name="TextovéPole 28"/>
          <p:cNvSpPr txBox="1"/>
          <p:nvPr/>
        </p:nvSpPr>
        <p:spPr>
          <a:xfrm>
            <a:off x="395536" y="3356992"/>
            <a:ext cx="1296144" cy="646331"/>
          </a:xfrm>
          <a:prstGeom prst="rect">
            <a:avLst/>
          </a:prstGeom>
          <a:noFill/>
        </p:spPr>
        <p:txBody>
          <a:bodyPr wrap="square" rtlCol="0">
            <a:spAutoFit/>
          </a:bodyPr>
          <a:lstStyle/>
          <a:p>
            <a:r>
              <a:rPr lang="cs-CZ" dirty="0"/>
              <a:t>výsledná vlna</a:t>
            </a:r>
          </a:p>
        </p:txBody>
      </p:sp>
      <p:sp>
        <p:nvSpPr>
          <p:cNvPr id="30" name="TextovéPole 29"/>
          <p:cNvSpPr txBox="1"/>
          <p:nvPr/>
        </p:nvSpPr>
        <p:spPr>
          <a:xfrm>
            <a:off x="179512" y="4329970"/>
            <a:ext cx="2088232" cy="646331"/>
          </a:xfrm>
          <a:prstGeom prst="rect">
            <a:avLst/>
          </a:prstGeom>
          <a:noFill/>
        </p:spPr>
        <p:txBody>
          <a:bodyPr wrap="square" rtlCol="0">
            <a:spAutoFit/>
          </a:bodyPr>
          <a:lstStyle/>
          <a:p>
            <a:r>
              <a:rPr lang="cs-CZ" dirty="0" err="1">
                <a:solidFill>
                  <a:srgbClr val="FF0000"/>
                </a:solidFill>
              </a:rPr>
              <a:t>dopředná</a:t>
            </a:r>
            <a:r>
              <a:rPr lang="cs-CZ" dirty="0">
                <a:solidFill>
                  <a:srgbClr val="FF0000"/>
                </a:solidFill>
              </a:rPr>
              <a:t> vlna (daná ejekcí krve)</a:t>
            </a:r>
          </a:p>
        </p:txBody>
      </p:sp>
      <p:sp>
        <p:nvSpPr>
          <p:cNvPr id="31" name="TextovéPole 30"/>
          <p:cNvSpPr txBox="1"/>
          <p:nvPr/>
        </p:nvSpPr>
        <p:spPr>
          <a:xfrm>
            <a:off x="2987824" y="4365104"/>
            <a:ext cx="2088232" cy="369332"/>
          </a:xfrm>
          <a:prstGeom prst="rect">
            <a:avLst/>
          </a:prstGeom>
          <a:noFill/>
        </p:spPr>
        <p:txBody>
          <a:bodyPr wrap="square" rtlCol="0">
            <a:spAutoFit/>
          </a:bodyPr>
          <a:lstStyle/>
          <a:p>
            <a:r>
              <a:rPr lang="cs-CZ" dirty="0">
                <a:solidFill>
                  <a:srgbClr val="7030A0"/>
                </a:solidFill>
              </a:rPr>
              <a:t>odražená vlna</a:t>
            </a:r>
          </a:p>
        </p:txBody>
      </p:sp>
    </p:spTree>
    <p:extLst>
      <p:ext uri="{BB962C8B-B14F-4D97-AF65-F5344CB8AC3E}">
        <p14:creationId xmlns:p14="http://schemas.microsoft.com/office/powerpoint/2010/main" val="31890539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onemocnění cév</a:t>
            </a:r>
          </a:p>
        </p:txBody>
      </p:sp>
      <p:sp>
        <p:nvSpPr>
          <p:cNvPr id="4" name="TextovéPole 3"/>
          <p:cNvSpPr txBox="1"/>
          <p:nvPr/>
        </p:nvSpPr>
        <p:spPr>
          <a:xfrm>
            <a:off x="251520" y="954008"/>
            <a:ext cx="8424936" cy="4093428"/>
          </a:xfrm>
          <a:prstGeom prst="rect">
            <a:avLst/>
          </a:prstGeom>
          <a:noFill/>
        </p:spPr>
        <p:txBody>
          <a:bodyPr wrap="square" rtlCol="0">
            <a:spAutoFit/>
          </a:bodyPr>
          <a:lstStyle/>
          <a:p>
            <a:pPr>
              <a:buFont typeface="Wingdings" pitchFamily="2" charset="2"/>
              <a:buNone/>
            </a:pPr>
            <a:r>
              <a:rPr lang="cs-CZ" altLang="cs-CZ" sz="2000" u="sng" dirty="0"/>
              <a:t>Dělení podle patogeneze</a:t>
            </a:r>
          </a:p>
          <a:p>
            <a:pPr>
              <a:buFont typeface="Wingdings" pitchFamily="2" charset="2"/>
              <a:buNone/>
            </a:pPr>
            <a:endParaRPr lang="cs-CZ" altLang="cs-CZ" sz="2000" u="sng" dirty="0"/>
          </a:p>
          <a:p>
            <a:pPr marL="342900" indent="-342900">
              <a:buFont typeface="Arial" panose="020B0604020202020204" pitchFamily="34" charset="0"/>
              <a:buChar char="•"/>
            </a:pPr>
            <a:r>
              <a:rPr lang="cs-CZ" altLang="cs-CZ" sz="2000" dirty="0"/>
              <a:t>Degenerativní </a:t>
            </a:r>
          </a:p>
          <a:p>
            <a:pPr marL="342900" indent="-342900">
              <a:buFont typeface="Arial" panose="020B0604020202020204" pitchFamily="34" charset="0"/>
              <a:buChar char="•"/>
            </a:pPr>
            <a:r>
              <a:rPr lang="cs-CZ" altLang="cs-CZ" sz="2000" dirty="0"/>
              <a:t>Zánětlivé </a:t>
            </a:r>
          </a:p>
          <a:p>
            <a:pPr marL="342900" indent="-342900">
              <a:buFont typeface="Arial" panose="020B0604020202020204" pitchFamily="34" charset="0"/>
              <a:buChar char="•"/>
            </a:pPr>
            <a:r>
              <a:rPr lang="cs-CZ" altLang="cs-CZ" sz="2000" dirty="0"/>
              <a:t>Mechanické</a:t>
            </a:r>
          </a:p>
          <a:p>
            <a:pPr marL="342900" indent="-342900">
              <a:buFont typeface="Arial" panose="020B0604020202020204" pitchFamily="34" charset="0"/>
              <a:buChar char="•"/>
            </a:pPr>
            <a:r>
              <a:rPr lang="cs-CZ" altLang="cs-CZ" sz="2000" dirty="0"/>
              <a:t>Funkční</a:t>
            </a:r>
          </a:p>
          <a:p>
            <a:endParaRPr lang="cs-CZ" sz="2000" dirty="0"/>
          </a:p>
          <a:p>
            <a:endParaRPr lang="cs-CZ" sz="2000" dirty="0"/>
          </a:p>
          <a:p>
            <a:pPr>
              <a:buFont typeface="Wingdings" pitchFamily="2" charset="2"/>
              <a:buNone/>
            </a:pPr>
            <a:r>
              <a:rPr lang="cs-CZ" altLang="cs-CZ" sz="2000" u="sng" dirty="0"/>
              <a:t>Dělení podle lokalizace</a:t>
            </a:r>
          </a:p>
          <a:p>
            <a:pPr>
              <a:buFont typeface="Wingdings" pitchFamily="2" charset="2"/>
              <a:buNone/>
            </a:pPr>
            <a:endParaRPr lang="cs-CZ" altLang="cs-CZ" sz="2000" u="sng" dirty="0"/>
          </a:p>
          <a:p>
            <a:pPr marL="342900" indent="-342900">
              <a:buFont typeface="Arial" panose="020B0604020202020204" pitchFamily="34" charset="0"/>
              <a:buChar char="•"/>
            </a:pPr>
            <a:r>
              <a:rPr lang="cs-CZ" altLang="cs-CZ" sz="2000" dirty="0" err="1"/>
              <a:t>Makroangiopatie</a:t>
            </a:r>
            <a:r>
              <a:rPr lang="cs-CZ" altLang="cs-CZ" sz="2000" dirty="0"/>
              <a:t> (periferní uzávěr v důsledku </a:t>
            </a:r>
            <a:r>
              <a:rPr lang="cs-CZ" altLang="cs-CZ" sz="2000" dirty="0" err="1"/>
              <a:t>hypertonu</a:t>
            </a:r>
            <a:r>
              <a:rPr lang="cs-CZ" altLang="cs-CZ" sz="2000" dirty="0"/>
              <a:t>, kouření)</a:t>
            </a:r>
          </a:p>
          <a:p>
            <a:pPr marL="342900" indent="-342900">
              <a:buFont typeface="Arial" panose="020B0604020202020204" pitchFamily="34" charset="0"/>
              <a:buChar char="•"/>
            </a:pPr>
            <a:r>
              <a:rPr lang="cs-CZ" altLang="cs-CZ" sz="2000" dirty="0" err="1"/>
              <a:t>Mikroangiopatie</a:t>
            </a:r>
            <a:r>
              <a:rPr lang="cs-CZ" altLang="cs-CZ" sz="2000" dirty="0"/>
              <a:t>  (periferní uzávěr při DM)</a:t>
            </a:r>
          </a:p>
          <a:p>
            <a:endParaRPr lang="cs-CZ" sz="2000" dirty="0"/>
          </a:p>
        </p:txBody>
      </p:sp>
    </p:spTree>
    <p:extLst>
      <p:ext uri="{BB962C8B-B14F-4D97-AF65-F5344CB8AC3E}">
        <p14:creationId xmlns:p14="http://schemas.microsoft.com/office/powerpoint/2010/main" val="548369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ateroskleróza</a:t>
            </a:r>
          </a:p>
        </p:txBody>
      </p:sp>
      <p:sp>
        <p:nvSpPr>
          <p:cNvPr id="4" name="TextovéPole 3"/>
          <p:cNvSpPr txBox="1"/>
          <p:nvPr/>
        </p:nvSpPr>
        <p:spPr>
          <a:xfrm>
            <a:off x="251520" y="954008"/>
            <a:ext cx="8784976" cy="4801314"/>
          </a:xfrm>
          <a:prstGeom prst="rect">
            <a:avLst/>
          </a:prstGeom>
          <a:noFill/>
        </p:spPr>
        <p:txBody>
          <a:bodyPr wrap="square" rtlCol="0">
            <a:spAutoFit/>
          </a:bodyPr>
          <a:lstStyle/>
          <a:p>
            <a:pPr marL="342900" indent="-342900">
              <a:buFont typeface="Arial" panose="020B0604020202020204" pitchFamily="34" charset="0"/>
              <a:buChar char="•"/>
            </a:pPr>
            <a:r>
              <a:rPr lang="cs-CZ" altLang="cs-CZ" dirty="0">
                <a:latin typeface="Arial CE" charset="-18"/>
              </a:rPr>
              <a:t>příčina více než poloviny úmrtí ve vyspělých zemích</a:t>
            </a:r>
          </a:p>
          <a:p>
            <a:pPr marL="342900" indent="-342900">
              <a:buFont typeface="Arial" panose="020B0604020202020204" pitchFamily="34" charset="0"/>
              <a:buChar char="•"/>
            </a:pPr>
            <a:r>
              <a:rPr lang="cs-CZ" altLang="cs-CZ" dirty="0">
                <a:latin typeface="Arial CE" charset="-18"/>
              </a:rPr>
              <a:t>onemocnění tepen, při kterých dochází ke ztluštění cévní směny (intimy) fibrózními plaky, které zužují lumen arterie, jsou místem krvácení a vzniku trombů</a:t>
            </a:r>
          </a:p>
          <a:p>
            <a:pPr marL="342900" indent="-342900">
              <a:buFont typeface="Arial" panose="020B0604020202020204" pitchFamily="34" charset="0"/>
              <a:buChar char="•"/>
            </a:pPr>
            <a:endParaRPr lang="cs-CZ" altLang="cs-CZ" dirty="0">
              <a:latin typeface="Arial CE" charset="-18"/>
            </a:endParaRPr>
          </a:p>
          <a:p>
            <a:pPr marL="342900" indent="-342900">
              <a:buFont typeface="Arial" panose="020B0604020202020204" pitchFamily="34" charset="0"/>
              <a:buChar char="•"/>
            </a:pPr>
            <a:r>
              <a:rPr lang="cs-CZ" altLang="cs-CZ" dirty="0">
                <a:latin typeface="Arial CE" charset="-18"/>
              </a:rPr>
              <a:t>poškození endotelu (zranění, onemocnění, mechanické poškození)</a:t>
            </a:r>
          </a:p>
          <a:p>
            <a:pPr marL="342900" indent="-342900">
              <a:buFont typeface="Arial" panose="020B0604020202020204" pitchFamily="34" charset="0"/>
              <a:buChar char="•"/>
            </a:pPr>
            <a:r>
              <a:rPr lang="cs-CZ" altLang="cs-CZ" dirty="0">
                <a:latin typeface="Arial CE" charset="-18"/>
              </a:rPr>
              <a:t>usazování LDL cholesterolu pod endotel a jeho oxidace - zánět</a:t>
            </a:r>
          </a:p>
          <a:p>
            <a:pPr marL="342900" indent="-342900">
              <a:buFont typeface="Arial" panose="020B0604020202020204" pitchFamily="34" charset="0"/>
              <a:buChar char="•"/>
            </a:pPr>
            <a:r>
              <a:rPr lang="cs-CZ" altLang="cs-CZ" dirty="0">
                <a:latin typeface="Arial CE" charset="-18"/>
              </a:rPr>
              <a:t>adheze monocytů a trombocytů – zánětlivá reakce, tvorba volných radikálů – inhibice tvorby NO – porucha dilatační schopnosti cévy</a:t>
            </a:r>
          </a:p>
          <a:p>
            <a:pPr marL="342900" indent="-342900">
              <a:buFont typeface="Arial" panose="020B0604020202020204" pitchFamily="34" charset="0"/>
              <a:buChar char="•"/>
            </a:pPr>
            <a:r>
              <a:rPr lang="cs-CZ" altLang="cs-CZ" dirty="0">
                <a:latin typeface="Arial CE" charset="-18"/>
              </a:rPr>
              <a:t>další oxidace uložených LDL, fagocytovány makrofágy </a:t>
            </a:r>
            <a:r>
              <a:rPr lang="cs-CZ" altLang="cs-CZ" dirty="0">
                <a:latin typeface="Arial CE" charset="-18"/>
                <a:sym typeface="Symbol"/>
              </a:rPr>
              <a:t></a:t>
            </a:r>
            <a:r>
              <a:rPr lang="cs-CZ" altLang="cs-CZ" dirty="0">
                <a:latin typeface="Arial CE" charset="-18"/>
              </a:rPr>
              <a:t> pěnové buňky</a:t>
            </a:r>
          </a:p>
          <a:p>
            <a:pPr marL="342900" indent="-342900">
              <a:buFont typeface="Arial" panose="020B0604020202020204" pitchFamily="34" charset="0"/>
              <a:buChar char="•"/>
            </a:pPr>
            <a:r>
              <a:rPr lang="cs-CZ" altLang="cs-CZ" dirty="0">
                <a:latin typeface="Arial CE" charset="-18"/>
              </a:rPr>
              <a:t>monocyty a trombocyty tvoří růstové a chemotaktické faktory </a:t>
            </a:r>
            <a:r>
              <a:rPr lang="cs-CZ" altLang="cs-CZ" dirty="0">
                <a:latin typeface="Arial CE" charset="-18"/>
                <a:sym typeface="Symbol"/>
              </a:rPr>
              <a:t></a:t>
            </a:r>
            <a:r>
              <a:rPr lang="cs-CZ" altLang="cs-CZ" dirty="0">
                <a:latin typeface="Arial CE" charset="-18"/>
              </a:rPr>
              <a:t> cestování buněk hladké svaloviny do intimy, růst svaloviny, proliferace extracelulární </a:t>
            </a:r>
            <a:r>
              <a:rPr lang="cs-CZ" altLang="cs-CZ" dirty="0" err="1">
                <a:latin typeface="Arial CE" charset="-18"/>
              </a:rPr>
              <a:t>martix</a:t>
            </a:r>
            <a:endParaRPr lang="cs-CZ" altLang="cs-CZ" dirty="0">
              <a:latin typeface="Arial CE" charset="-18"/>
            </a:endParaRPr>
          </a:p>
          <a:p>
            <a:pPr marL="342900" indent="-342900">
              <a:buFont typeface="Arial" panose="020B0604020202020204" pitchFamily="34" charset="0"/>
              <a:buChar char="•"/>
            </a:pPr>
            <a:r>
              <a:rPr lang="cs-CZ" altLang="cs-CZ" dirty="0">
                <a:latin typeface="Arial CE" charset="-18"/>
              </a:rPr>
              <a:t>ztuhnutí cévní stěny, kalcifikace</a:t>
            </a:r>
          </a:p>
          <a:p>
            <a:pPr marL="342900" indent="-342900">
              <a:buFont typeface="Arial" panose="020B0604020202020204" pitchFamily="34" charset="0"/>
              <a:buChar char="•"/>
            </a:pPr>
            <a:r>
              <a:rPr lang="cs-CZ" altLang="cs-CZ" dirty="0">
                <a:latin typeface="Arial CE" charset="-18"/>
              </a:rPr>
              <a:t>zúžení průsvitu cévy  </a:t>
            </a:r>
            <a:r>
              <a:rPr lang="cs-CZ" altLang="cs-CZ" dirty="0">
                <a:latin typeface="Arial CE" charset="-18"/>
                <a:sym typeface="Symbol"/>
              </a:rPr>
              <a:t></a:t>
            </a:r>
            <a:r>
              <a:rPr lang="cs-CZ" altLang="cs-CZ" dirty="0">
                <a:latin typeface="Arial CE" charset="-18"/>
              </a:rPr>
              <a:t>  ischemie a/nebo krvácení (křehkost stěny)</a:t>
            </a:r>
          </a:p>
          <a:p>
            <a:pPr marL="800100" lvl="1" indent="-342900">
              <a:buFont typeface="Arial" panose="020B0604020202020204" pitchFamily="34" charset="0"/>
              <a:buChar char="•"/>
            </a:pPr>
            <a:r>
              <a:rPr lang="cs-CZ" altLang="cs-CZ" dirty="0">
                <a:latin typeface="Arial CE" charset="-18"/>
              </a:rPr>
              <a:t>srdce – infarkt</a:t>
            </a:r>
          </a:p>
          <a:p>
            <a:pPr marL="800100" lvl="1" indent="-342900">
              <a:buFont typeface="Arial" panose="020B0604020202020204" pitchFamily="34" charset="0"/>
              <a:buChar char="•"/>
            </a:pPr>
            <a:r>
              <a:rPr lang="cs-CZ" altLang="cs-CZ" dirty="0">
                <a:latin typeface="Arial CE" charset="-18"/>
              </a:rPr>
              <a:t>mozku – mrtvice</a:t>
            </a:r>
          </a:p>
          <a:p>
            <a:pPr marL="800100" lvl="1" indent="-342900">
              <a:buFont typeface="Arial" panose="020B0604020202020204" pitchFamily="34" charset="0"/>
              <a:buChar char="•"/>
            </a:pPr>
            <a:r>
              <a:rPr lang="cs-CZ" altLang="cs-CZ" dirty="0">
                <a:latin typeface="Arial CE" charset="-18"/>
              </a:rPr>
              <a:t>končetin</a:t>
            </a:r>
          </a:p>
          <a:p>
            <a:pPr marL="342900" indent="-342900">
              <a:buFont typeface="Arial" panose="020B0604020202020204" pitchFamily="34" charset="0"/>
              <a:buChar char="•"/>
            </a:pPr>
            <a:r>
              <a:rPr lang="cs-CZ" altLang="cs-CZ" dirty="0">
                <a:latin typeface="Arial CE" charset="-18"/>
              </a:rPr>
              <a:t>vznik trombů – embolizace</a:t>
            </a:r>
          </a:p>
        </p:txBody>
      </p:sp>
    </p:spTree>
    <p:extLst>
      <p:ext uri="{BB962C8B-B14F-4D97-AF65-F5344CB8AC3E}">
        <p14:creationId xmlns:p14="http://schemas.microsoft.com/office/powerpoint/2010/main" val="27133413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ateroskleróza</a:t>
            </a:r>
          </a:p>
        </p:txBody>
      </p:sp>
      <p:sp>
        <p:nvSpPr>
          <p:cNvPr id="4" name="TextovéPole 3"/>
          <p:cNvSpPr txBox="1"/>
          <p:nvPr/>
        </p:nvSpPr>
        <p:spPr>
          <a:xfrm>
            <a:off x="251520" y="954008"/>
            <a:ext cx="8424936" cy="3785652"/>
          </a:xfrm>
          <a:prstGeom prst="rect">
            <a:avLst/>
          </a:prstGeom>
          <a:noFill/>
        </p:spPr>
        <p:txBody>
          <a:bodyPr wrap="square" rtlCol="0">
            <a:spAutoFit/>
          </a:bodyPr>
          <a:lstStyle/>
          <a:p>
            <a:endParaRPr lang="cs-CZ" altLang="cs-CZ" sz="2000" dirty="0">
              <a:latin typeface="Arial CE" charset="-18"/>
            </a:endParaRPr>
          </a:p>
          <a:p>
            <a:r>
              <a:rPr lang="cs-CZ" altLang="cs-CZ" sz="2000" dirty="0">
                <a:latin typeface="Arial CE" charset="-18"/>
              </a:rPr>
              <a:t>rizikové faktory</a:t>
            </a:r>
          </a:p>
          <a:p>
            <a:pPr marL="342900" indent="-342900">
              <a:buFont typeface="Arial" panose="020B0604020202020204" pitchFamily="34" charset="0"/>
              <a:buChar char="•"/>
            </a:pPr>
            <a:r>
              <a:rPr lang="cs-CZ" altLang="cs-CZ" sz="2000" dirty="0">
                <a:latin typeface="Arial CE" charset="-18"/>
              </a:rPr>
              <a:t>Hypertenze – mechanické poškození endotelu</a:t>
            </a:r>
          </a:p>
          <a:p>
            <a:pPr marL="342900" indent="-342900">
              <a:buFont typeface="Arial" panose="020B0604020202020204" pitchFamily="34" charset="0"/>
              <a:buChar char="•"/>
            </a:pPr>
            <a:r>
              <a:rPr lang="cs-CZ" altLang="cs-CZ" sz="2000" dirty="0">
                <a:latin typeface="Arial CE" charset="-18"/>
              </a:rPr>
              <a:t>↑ Cholesterol (LDL, </a:t>
            </a:r>
            <a:r>
              <a:rPr lang="cs-CZ" altLang="cs-CZ" sz="2000" dirty="0" err="1">
                <a:latin typeface="Arial CE" charset="-18"/>
              </a:rPr>
              <a:t>dyslipidemie</a:t>
            </a:r>
            <a:r>
              <a:rPr lang="cs-CZ" altLang="cs-CZ" sz="2000" dirty="0">
                <a:latin typeface="Arial CE" charset="-18"/>
              </a:rPr>
              <a:t>) – usazování pod endotelem</a:t>
            </a:r>
          </a:p>
          <a:p>
            <a:pPr marL="342900" indent="-342900">
              <a:buFont typeface="Arial" panose="020B0604020202020204" pitchFamily="34" charset="0"/>
              <a:buChar char="•"/>
            </a:pPr>
            <a:r>
              <a:rPr lang="cs-CZ" altLang="cs-CZ" sz="2000" dirty="0">
                <a:latin typeface="Arial CE" charset="-18"/>
              </a:rPr>
              <a:t>Diabetes mellitus – hyperglykémie, </a:t>
            </a:r>
            <a:r>
              <a:rPr lang="cs-CZ" altLang="cs-CZ" sz="2000" dirty="0" err="1">
                <a:latin typeface="Arial CE" charset="-18"/>
              </a:rPr>
              <a:t>glukoza</a:t>
            </a:r>
            <a:r>
              <a:rPr lang="cs-CZ" altLang="cs-CZ" sz="2000" dirty="0">
                <a:latin typeface="Arial CE" charset="-18"/>
              </a:rPr>
              <a:t> se lepí na endotel</a:t>
            </a:r>
          </a:p>
          <a:p>
            <a:pPr marL="342900" indent="-342900">
              <a:buFont typeface="Arial" panose="020B0604020202020204" pitchFamily="34" charset="0"/>
              <a:buChar char="•"/>
            </a:pPr>
            <a:r>
              <a:rPr lang="cs-CZ" altLang="cs-CZ" sz="2000" dirty="0">
                <a:latin typeface="Arial CE" charset="-18"/>
              </a:rPr>
              <a:t>Genetická predispozice</a:t>
            </a:r>
          </a:p>
          <a:p>
            <a:pPr marL="342900" indent="-342900">
              <a:buFont typeface="Arial" panose="020B0604020202020204" pitchFamily="34" charset="0"/>
              <a:buChar char="•"/>
            </a:pPr>
            <a:r>
              <a:rPr lang="cs-CZ" altLang="cs-CZ" sz="2000" dirty="0">
                <a:latin typeface="Arial CE" charset="-18"/>
              </a:rPr>
              <a:t>Deficit pohybu</a:t>
            </a:r>
          </a:p>
          <a:p>
            <a:pPr marL="342900" indent="-342900">
              <a:buFont typeface="Arial" panose="020B0604020202020204" pitchFamily="34" charset="0"/>
              <a:buChar char="•"/>
            </a:pPr>
            <a:r>
              <a:rPr lang="cs-CZ" altLang="cs-CZ" sz="2000" dirty="0">
                <a:latin typeface="Arial CE" charset="-18"/>
              </a:rPr>
              <a:t>Kouření – rizikový faktor pro všechno</a:t>
            </a:r>
          </a:p>
          <a:p>
            <a:pPr marL="342900" indent="-342900">
              <a:buFont typeface="Arial" panose="020B0604020202020204" pitchFamily="34" charset="0"/>
              <a:buChar char="•"/>
            </a:pPr>
            <a:r>
              <a:rPr lang="cs-CZ" altLang="cs-CZ" sz="2000" dirty="0">
                <a:latin typeface="Arial CE" charset="-18"/>
              </a:rPr>
              <a:t>Stres</a:t>
            </a:r>
          </a:p>
          <a:p>
            <a:pPr marL="342900" indent="-342900">
              <a:buFont typeface="Arial" panose="020B0604020202020204" pitchFamily="34" charset="0"/>
              <a:buChar char="•"/>
            </a:pPr>
            <a:r>
              <a:rPr lang="cs-CZ" altLang="cs-CZ" sz="2000" dirty="0">
                <a:latin typeface="Arial CE" charset="-18"/>
              </a:rPr>
              <a:t>Chlamydiové pneumonie – zánětlivé onemocnění endotelu</a:t>
            </a:r>
          </a:p>
          <a:p>
            <a:pPr>
              <a:buFontTx/>
              <a:buChar char="-"/>
            </a:pPr>
            <a:endParaRPr lang="cs-CZ" altLang="cs-CZ" sz="2000" dirty="0">
              <a:latin typeface="Arial CE" charset="-18"/>
            </a:endParaRPr>
          </a:p>
          <a:p>
            <a:pPr>
              <a:buFontTx/>
              <a:buChar char="-"/>
            </a:pPr>
            <a:endParaRPr lang="cs-CZ" altLang="cs-CZ" sz="2000" dirty="0">
              <a:solidFill>
                <a:srgbClr val="FF0066"/>
              </a:solidFill>
              <a:latin typeface="Arial CE" charset="-18"/>
            </a:endParaRPr>
          </a:p>
        </p:txBody>
      </p:sp>
      <p:sp>
        <p:nvSpPr>
          <p:cNvPr id="2" name="Pravá složená závorka 1"/>
          <p:cNvSpPr/>
          <p:nvPr/>
        </p:nvSpPr>
        <p:spPr>
          <a:xfrm>
            <a:off x="7380312" y="1412776"/>
            <a:ext cx="792088" cy="158417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rot="16200000">
            <a:off x="7848363" y="1947114"/>
            <a:ext cx="1656184" cy="646331"/>
          </a:xfrm>
          <a:prstGeom prst="rect">
            <a:avLst/>
          </a:prstGeom>
          <a:noFill/>
        </p:spPr>
        <p:txBody>
          <a:bodyPr wrap="square" rtlCol="0">
            <a:spAutoFit/>
          </a:bodyPr>
          <a:lstStyle/>
          <a:p>
            <a:r>
              <a:rPr lang="cs-CZ" dirty="0"/>
              <a:t>metabolický syndrom</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4077072"/>
            <a:ext cx="4349644" cy="2370556"/>
          </a:xfrm>
          <a:prstGeom prst="rect">
            <a:avLst/>
          </a:prstGeom>
        </p:spPr>
      </p:pic>
      <p:sp>
        <p:nvSpPr>
          <p:cNvPr id="7" name="Obdélník 6"/>
          <p:cNvSpPr/>
          <p:nvPr/>
        </p:nvSpPr>
        <p:spPr>
          <a:xfrm>
            <a:off x="251520" y="6279703"/>
            <a:ext cx="8712968" cy="461665"/>
          </a:xfrm>
          <a:prstGeom prst="rect">
            <a:avLst/>
          </a:prstGeom>
        </p:spPr>
        <p:txBody>
          <a:bodyPr wrap="square">
            <a:spAutoFit/>
          </a:bodyPr>
          <a:lstStyle/>
          <a:p>
            <a:r>
              <a:rPr lang="cs-CZ" sz="1200" dirty="0"/>
              <a:t>http://www.zbynekmlcoch.cz/informace/images/stories/medicina/ostatni_obory/ateroskleroza-arterioskleroza-pricina-lecba-rizika-faktory-otazky-odpovedi.jpg</a:t>
            </a:r>
          </a:p>
        </p:txBody>
      </p:sp>
    </p:spTree>
    <p:extLst>
      <p:ext uri="{BB962C8B-B14F-4D97-AF65-F5344CB8AC3E}">
        <p14:creationId xmlns:p14="http://schemas.microsoft.com/office/powerpoint/2010/main" val="42372948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184.jpg"/>
          <p:cNvPicPr>
            <a:picLocks noGrp="1" noChangeAspect="1"/>
          </p:cNvPicPr>
          <p:nvPr/>
        </p:nvPicPr>
        <p:blipFill rotWithShape="1">
          <a:blip r:embed="rId2" cstate="print">
            <a:extLst>
              <a:ext uri="{28A0092B-C50C-407E-A947-70E740481C1C}">
                <a14:useLocalDpi xmlns:a14="http://schemas.microsoft.com/office/drawing/2010/main" val="0"/>
              </a:ext>
            </a:extLst>
          </a:blip>
          <a:srcRect l="-3405" r="-2637"/>
          <a:stretch/>
        </p:blipFill>
        <p:spPr bwMode="auto">
          <a:xfrm>
            <a:off x="3843954" y="515275"/>
            <a:ext cx="4904510" cy="58245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Infarkt myokardu</a:t>
            </a:r>
          </a:p>
        </p:txBody>
      </p:sp>
      <p:pic>
        <p:nvPicPr>
          <p:cNvPr id="4098" name="Picture 2" descr="C:\Users\Johanka\Desktop\výuka\přednáška bakaláři\hotové přednášky\srdce\1487621108-picsay.jpg"/>
          <p:cNvPicPr>
            <a:picLocks noChangeAspect="1" noChangeArrowheads="1"/>
          </p:cNvPicPr>
          <p:nvPr/>
        </p:nvPicPr>
        <p:blipFill rotWithShape="1">
          <a:blip r:embed="rId3">
            <a:extLst>
              <a:ext uri="{28A0092B-C50C-407E-A947-70E740481C1C}">
                <a14:useLocalDpi xmlns:a14="http://schemas.microsoft.com/office/drawing/2010/main" val="0"/>
              </a:ext>
            </a:extLst>
          </a:blip>
          <a:srcRect b="11698"/>
          <a:stretch/>
        </p:blipFill>
        <p:spPr bwMode="auto">
          <a:xfrm>
            <a:off x="96560" y="1700808"/>
            <a:ext cx="3611344" cy="304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9110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187.jpg"/>
          <p:cNvPicPr>
            <a:picLocks noGrp="1" noChangeAspect="1"/>
          </p:cNvPicPr>
          <p:nvPr/>
        </p:nvPicPr>
        <p:blipFill rotWithShape="1">
          <a:blip r:embed="rId2" cstate="print">
            <a:extLst>
              <a:ext uri="{28A0092B-C50C-407E-A947-70E740481C1C}">
                <a14:useLocalDpi xmlns:a14="http://schemas.microsoft.com/office/drawing/2010/main" val="0"/>
              </a:ext>
            </a:extLst>
          </a:blip>
          <a:srcRect l="-8671" r="-9135"/>
          <a:stretch/>
        </p:blipFill>
        <p:spPr bwMode="auto">
          <a:xfrm>
            <a:off x="2987824" y="0"/>
            <a:ext cx="603266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Infarkt myokardu</a:t>
            </a:r>
          </a:p>
        </p:txBody>
      </p:sp>
    </p:spTree>
    <p:extLst>
      <p:ext uri="{BB962C8B-B14F-4D97-AF65-F5344CB8AC3E}">
        <p14:creationId xmlns:p14="http://schemas.microsoft.com/office/powerpoint/2010/main" val="1957911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katetrizace191.jpg"/>
          <p:cNvPicPr>
            <a:picLocks noGrp="1" noChangeAspect="1"/>
          </p:cNvPicPr>
          <p:nvPr/>
        </p:nvPicPr>
        <p:blipFill rotWithShape="1">
          <a:blip r:embed="rId2" cstate="print">
            <a:extLst>
              <a:ext uri="{28A0092B-C50C-407E-A947-70E740481C1C}">
                <a14:useLocalDpi xmlns:a14="http://schemas.microsoft.com/office/drawing/2010/main" val="0"/>
              </a:ext>
            </a:extLst>
          </a:blip>
          <a:srcRect l="-6257" r="-8431"/>
          <a:stretch/>
        </p:blipFill>
        <p:spPr bwMode="auto">
          <a:xfrm>
            <a:off x="3533774" y="213519"/>
            <a:ext cx="5640781" cy="64309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Infarkt myokardu</a:t>
            </a:r>
          </a:p>
        </p:txBody>
      </p:sp>
    </p:spTree>
    <p:extLst>
      <p:ext uri="{BB962C8B-B14F-4D97-AF65-F5344CB8AC3E}">
        <p14:creationId xmlns:p14="http://schemas.microsoft.com/office/powerpoint/2010/main" val="19579110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4323b773-a960-4ca8-b934-ef9d41394e53.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13394</TotalTime>
  <Words>9831</Words>
  <Application>Microsoft Office PowerPoint</Application>
  <PresentationFormat>Předvádění na obrazovce (4:3)</PresentationFormat>
  <Paragraphs>1302</Paragraphs>
  <Slides>119</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119</vt:i4>
      </vt:variant>
    </vt:vector>
  </HeadingPairs>
  <TitlesOfParts>
    <vt:vector size="129" baseType="lpstr">
      <vt:lpstr>-apple-system</vt:lpstr>
      <vt:lpstr>Arial</vt:lpstr>
      <vt:lpstr>Arial CE</vt:lpstr>
      <vt:lpstr>Calibri</vt:lpstr>
      <vt:lpstr>Cambria Math</vt:lpstr>
      <vt:lpstr>Symbol</vt:lpstr>
      <vt:lpstr>Tahoma</vt:lpstr>
      <vt:lpstr>Times New Roman</vt:lpstr>
      <vt:lpstr>Wingdings</vt:lpstr>
      <vt:lpstr>Motiv systému Office</vt:lpstr>
      <vt:lpstr>Krevní oběh</vt:lpstr>
      <vt:lpstr>Prezentace aplikace PowerPoint</vt:lpstr>
      <vt:lpstr>Prezentace aplikace PowerPoint</vt:lpstr>
      <vt:lpstr>Krevní oběh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Krevní tlak je funkcí srdečního výdeje (aktivitou srdce) a periferního odporu (aktivitou cév)   regulace krevního tlaku probíhá pomocí změn srdeční frekvence, systolického objemu (kontraktility) a periferní rezistence</vt:lpstr>
      <vt:lpstr>1) Regulace krevního tlaku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user</dc:creator>
  <cp:lastModifiedBy>Jana Svačinová</cp:lastModifiedBy>
  <cp:revision>755</cp:revision>
  <dcterms:created xsi:type="dcterms:W3CDTF">2016-11-05T16:29:55Z</dcterms:created>
  <dcterms:modified xsi:type="dcterms:W3CDTF">2022-10-24T10:03:32Z</dcterms:modified>
</cp:coreProperties>
</file>