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3" r:id="rId3"/>
    <p:sldId id="307" r:id="rId4"/>
    <p:sldId id="294" r:id="rId5"/>
    <p:sldId id="308" r:id="rId6"/>
    <p:sldId id="29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F5EC0-7ED1-43C9-BDE9-B8FD6F983D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Lekce 9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528490-6E7A-4715-89DF-F9F875C668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Slovotvorba: latinské přípony §10.2</a:t>
            </a:r>
          </a:p>
          <a:p>
            <a:r>
              <a:rPr lang="cs-CZ" dirty="0"/>
              <a:t>Slovotvorba: řecké předpony a přípony §10.3-10.4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599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8933" y="286603"/>
            <a:ext cx="11175999" cy="1450757"/>
          </a:xfrm>
        </p:spPr>
        <p:txBody>
          <a:bodyPr anchor="t">
            <a:noAutofit/>
          </a:bodyPr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Latinské substantivní přípony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328239"/>
              </p:ext>
            </p:extLst>
          </p:nvPr>
        </p:nvGraphicFramePr>
        <p:xfrm>
          <a:off x="237068" y="1056008"/>
          <a:ext cx="11582399" cy="52824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7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4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725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sufix</a:t>
                      </a:r>
                      <a:endParaRPr lang="cs-CZ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primární</a:t>
                      </a:r>
                      <a:r>
                        <a:rPr lang="cs-CZ" sz="2000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význam </a:t>
                      </a:r>
                    </a:p>
                    <a:p>
                      <a:pPr algn="ctr"/>
                      <a:r>
                        <a:rPr lang="cs-CZ" sz="2000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 lékařské terminologii</a:t>
                      </a:r>
                      <a:endParaRPr lang="cs-CZ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příklad latinského termínu</a:t>
                      </a:r>
                      <a:endParaRPr lang="cs-CZ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370">
                <a:tc>
                  <a:txBody>
                    <a:bodyPr/>
                    <a:lstStyle/>
                    <a:p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-(c)</a:t>
                      </a:r>
                      <a:r>
                        <a:rPr lang="cs-CZ" sz="2000" b="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ulus</a:t>
                      </a:r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a, um</a:t>
                      </a:r>
                    </a:p>
                    <a:p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cs-CZ" sz="2000" b="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ellus</a:t>
                      </a:r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a, um</a:t>
                      </a:r>
                    </a:p>
                    <a:p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cs-CZ" sz="2000" b="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olus</a:t>
                      </a:r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a, 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Zdrobněliny</a:t>
                      </a:r>
                    </a:p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! jsou vždy stejného rodu jako substantivum,</a:t>
                      </a:r>
                    </a:p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od kterého byly vytvořeny!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denticulus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(zoubek)</a:t>
                      </a:r>
                    </a:p>
                    <a:p>
                      <a:r>
                        <a:rPr lang="cs-CZ" sz="20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cerebellum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(mozeček)</a:t>
                      </a:r>
                    </a:p>
                    <a:p>
                      <a:r>
                        <a:rPr lang="cs-CZ" sz="20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arteriola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(tepénka)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6999750"/>
                  </a:ext>
                </a:extLst>
              </a:tr>
              <a:tr h="1247482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-(t)</a:t>
                      </a:r>
                      <a:r>
                        <a:rPr lang="cs-CZ" sz="200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iō</a:t>
                      </a:r>
                      <a:endParaRPr lang="cs-CZ" sz="2000" dirty="0">
                        <a:solidFill>
                          <a:schemeClr val="accent3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-(s)</a:t>
                      </a:r>
                      <a:r>
                        <a:rPr lang="cs-CZ" sz="200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iō</a:t>
                      </a:r>
                      <a:endParaRPr lang="cs-CZ" sz="2000" dirty="0">
                        <a:solidFill>
                          <a:schemeClr val="accent3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-(x)</a:t>
                      </a:r>
                      <a:r>
                        <a:rPr lang="cs-CZ" sz="200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iō</a:t>
                      </a:r>
                      <a:endParaRPr lang="cs-CZ" sz="2000" dirty="0">
                        <a:solidFill>
                          <a:schemeClr val="accent3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r>
                        <a:rPr lang="cs-CZ" sz="20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(gen. </a:t>
                      </a:r>
                      <a:r>
                        <a:rPr lang="cs-CZ" sz="2000" b="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cs-CZ" sz="2000" b="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iōnis</a:t>
                      </a:r>
                      <a:r>
                        <a:rPr lang="cs-CZ" sz="2000" b="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f.)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děj/činnost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výsledek děje/činnosti</a:t>
                      </a:r>
                    </a:p>
                    <a:p>
                      <a:pPr algn="ctr"/>
                      <a:endParaRPr lang="cs-CZ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sanatio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(léčení/vyléčení)</a:t>
                      </a:r>
                    </a:p>
                    <a:p>
                      <a:r>
                        <a:rPr lang="cs-CZ" sz="2000" i="1" baseline="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extensio</a:t>
                      </a:r>
                      <a:r>
                        <a:rPr lang="cs-CZ" sz="20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(natahování/natažení)</a:t>
                      </a:r>
                    </a:p>
                    <a:p>
                      <a:r>
                        <a:rPr lang="cs-CZ" sz="20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anteflexio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(ohýbání/ohnutí dopředu)</a:t>
                      </a:r>
                      <a:endParaRPr lang="cs-CZ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7482">
                <a:tc>
                  <a:txBody>
                    <a:bodyPr/>
                    <a:lstStyle/>
                    <a:p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-(t)</a:t>
                      </a:r>
                      <a:r>
                        <a:rPr lang="cs-CZ" sz="2000" b="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or</a:t>
                      </a:r>
                      <a:endParaRPr lang="cs-CZ" sz="2000" b="0" dirty="0">
                        <a:solidFill>
                          <a:schemeClr val="accent3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-(s)</a:t>
                      </a:r>
                      <a:r>
                        <a:rPr lang="cs-CZ" sz="2000" b="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or</a:t>
                      </a:r>
                      <a:endParaRPr lang="cs-CZ" sz="2000" b="0" dirty="0">
                        <a:solidFill>
                          <a:schemeClr val="accent3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-(x)</a:t>
                      </a:r>
                      <a:r>
                        <a:rPr lang="cs-CZ" sz="2000" b="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or</a:t>
                      </a:r>
                      <a:endParaRPr lang="cs-CZ" sz="2000" b="0" dirty="0">
                        <a:solidFill>
                          <a:schemeClr val="accent3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(gen. </a:t>
                      </a:r>
                      <a:r>
                        <a:rPr lang="cs-CZ" sz="2000" b="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cs-CZ" sz="2000" b="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ōris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m.)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činitel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adductor</a:t>
                      </a:r>
                      <a:r>
                        <a:rPr lang="cs-CZ" sz="2000" i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(přitahovač)</a:t>
                      </a:r>
                    </a:p>
                    <a:p>
                      <a:r>
                        <a:rPr lang="cs-CZ" sz="20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extensor</a:t>
                      </a:r>
                      <a:r>
                        <a:rPr lang="cs-CZ" sz="2000" i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(natahovač)</a:t>
                      </a:r>
                    </a:p>
                    <a:p>
                      <a:r>
                        <a:rPr lang="cs-CZ" sz="20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flexor </a:t>
                      </a:r>
                      <a:r>
                        <a:rPr lang="cs-CZ" sz="2000" i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(ohýbač)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5825317"/>
                  </a:ext>
                </a:extLst>
              </a:tr>
              <a:tr h="954268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-(t)</a:t>
                      </a:r>
                      <a:r>
                        <a:rPr lang="cs-CZ" sz="200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ūra</a:t>
                      </a:r>
                      <a:endParaRPr lang="cs-CZ" sz="2000" dirty="0">
                        <a:solidFill>
                          <a:schemeClr val="accent3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-(s)</a:t>
                      </a:r>
                      <a:r>
                        <a:rPr lang="cs-CZ" sz="200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ūra</a:t>
                      </a:r>
                      <a:endParaRPr lang="cs-CZ" sz="2000" dirty="0">
                        <a:solidFill>
                          <a:schemeClr val="accent3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výsledek děje/činnosti</a:t>
                      </a:r>
                      <a:endParaRPr lang="cs-CZ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ruptura </a:t>
                      </a:r>
                      <a:r>
                        <a:rPr lang="cs-CZ" sz="2000" i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(prasknutí)</a:t>
                      </a:r>
                    </a:p>
                    <a:p>
                      <a:r>
                        <a:rPr lang="cs-CZ" sz="20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incisura</a:t>
                      </a:r>
                      <a:r>
                        <a:rPr lang="cs-CZ" sz="20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cs-CZ" sz="2000" i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(zářez, rýha)</a:t>
                      </a:r>
                      <a:endParaRPr lang="cs-CZ" sz="2000" i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749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8933" y="286603"/>
            <a:ext cx="11175999" cy="1450757"/>
          </a:xfrm>
        </p:spPr>
        <p:txBody>
          <a:bodyPr anchor="t">
            <a:noAutofit/>
          </a:bodyPr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Latinské adjektivní přípony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789568"/>
              </p:ext>
            </p:extLst>
          </p:nvPr>
        </p:nvGraphicFramePr>
        <p:xfrm>
          <a:off x="1422399" y="1056009"/>
          <a:ext cx="9804401" cy="52594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82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1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4763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sufix</a:t>
                      </a:r>
                      <a:endParaRPr lang="cs-CZ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primární</a:t>
                      </a:r>
                      <a:r>
                        <a:rPr lang="cs-CZ" sz="2000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význam </a:t>
                      </a:r>
                    </a:p>
                    <a:p>
                      <a:pPr algn="ctr"/>
                      <a:r>
                        <a:rPr lang="cs-CZ" sz="2000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 lékařské terminologii</a:t>
                      </a:r>
                      <a:endParaRPr lang="cs-CZ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příklad latinského termínu</a:t>
                      </a:r>
                      <a:endParaRPr lang="cs-CZ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067">
                <a:tc>
                  <a:txBody>
                    <a:bodyPr/>
                    <a:lstStyle/>
                    <a:p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cs-CZ" sz="2000" b="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ālis</a:t>
                      </a:r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e</a:t>
                      </a:r>
                    </a:p>
                    <a:p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cs-CZ" sz="2000" b="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āris,e</a:t>
                      </a:r>
                      <a:endParaRPr lang="cs-CZ" sz="2000" b="0" dirty="0">
                        <a:solidFill>
                          <a:schemeClr val="accent3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vztah, příslušnost</a:t>
                      </a:r>
                      <a:endParaRPr lang="cs-CZ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i="1" dirty="0" err="1"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temporalis</a:t>
                      </a:r>
                      <a:r>
                        <a:rPr lang="cs-CZ" sz="2000" i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a </a:t>
                      </a:r>
                      <a:r>
                        <a:rPr lang="cs-CZ" sz="20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(spánkový)</a:t>
                      </a:r>
                    </a:p>
                    <a:p>
                      <a:r>
                        <a:rPr lang="cs-CZ" sz="2000" i="1" dirty="0" err="1"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biliaris</a:t>
                      </a:r>
                      <a:r>
                        <a:rPr lang="cs-CZ" sz="2000" i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e </a:t>
                      </a:r>
                      <a:r>
                        <a:rPr lang="cs-CZ" sz="20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(žlučový)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6999750"/>
                  </a:ext>
                </a:extLst>
              </a:tr>
              <a:tr h="1060753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r>
                        <a:rPr lang="cs-CZ" sz="2000" b="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ātus</a:t>
                      </a:r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a, um</a:t>
                      </a:r>
                      <a:endParaRPr lang="cs-CZ" sz="20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opatřený něčím</a:t>
                      </a:r>
                    </a:p>
                    <a:p>
                      <a:pPr algn="ctr"/>
                      <a:endParaRPr lang="cs-CZ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i="1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caudatus</a:t>
                      </a:r>
                      <a:r>
                        <a:rPr lang="cs-CZ" sz="2000" i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cs-CZ" sz="2000" i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(ocasatý, opatřený ocasem)</a:t>
                      </a:r>
                      <a:endParaRPr lang="cs-CZ" sz="2000" i="0" dirty="0"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0753">
                <a:tc>
                  <a:txBody>
                    <a:bodyPr/>
                    <a:lstStyle/>
                    <a:p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cs-CZ" sz="2000" b="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eus</a:t>
                      </a:r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a, um</a:t>
                      </a:r>
                    </a:p>
                    <a:p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cs-CZ" sz="2000" b="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āneus</a:t>
                      </a:r>
                      <a:r>
                        <a:rPr lang="cs-CZ" sz="2000" b="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a, um</a:t>
                      </a:r>
                      <a:endParaRPr lang="cs-CZ" sz="20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vztah, příslušnost</a:t>
                      </a:r>
                      <a:endParaRPr lang="cs-CZ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osseus</a:t>
                      </a:r>
                      <a:r>
                        <a:rPr lang="cs-CZ" sz="20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a, um </a:t>
                      </a:r>
                      <a:r>
                        <a:rPr lang="cs-CZ" sz="2000" i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(kostní)</a:t>
                      </a:r>
                    </a:p>
                    <a:p>
                      <a:r>
                        <a:rPr lang="cs-CZ" sz="2000" i="1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cutaneus</a:t>
                      </a:r>
                      <a:r>
                        <a:rPr lang="cs-CZ" sz="20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a, um </a:t>
                      </a:r>
                      <a:r>
                        <a:rPr lang="cs-CZ" sz="2000" i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(kožní)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5825317"/>
                  </a:ext>
                </a:extLst>
              </a:tr>
              <a:tr h="811428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ilis</a:t>
                      </a:r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, e</a:t>
                      </a:r>
                    </a:p>
                    <a:p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bilis</a:t>
                      </a:r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, 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možnost, schopnost</a:t>
                      </a:r>
                      <a:endParaRPr lang="cs-CZ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i="1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fragilis</a:t>
                      </a:r>
                      <a:r>
                        <a:rPr lang="cs-CZ" sz="2000" i="1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cs-CZ" sz="2000" i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(křehký)</a:t>
                      </a:r>
                    </a:p>
                    <a:p>
                      <a:r>
                        <a:rPr lang="cs-CZ" sz="2000" i="1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operabilis</a:t>
                      </a:r>
                      <a:r>
                        <a:rPr lang="cs-CZ" sz="2000" i="1" dirty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cs-CZ" sz="2000" i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(operovatelný)</a:t>
                      </a:r>
                      <a:endParaRPr lang="cs-CZ" sz="2000" i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1428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r>
                        <a:rPr lang="cs-CZ" sz="2000" dirty="0" err="1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ōsus</a:t>
                      </a:r>
                      <a:r>
                        <a:rPr lang="cs-CZ" sz="2000" dirty="0">
                          <a:solidFill>
                            <a:schemeClr val="accent3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, a, 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indent="-457200" algn="ctr">
                        <a:buAutoNum type="arabicPeriod"/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příslušnost</a:t>
                      </a:r>
                    </a:p>
                    <a:p>
                      <a:pPr marL="439738" indent="-439738" algn="ctr">
                        <a:buAutoNum type="arabicPeriod"/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hojnost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i="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venosus</a:t>
                      </a:r>
                      <a:r>
                        <a:rPr lang="cs-CZ" sz="2000" i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, a, um (žilní)</a:t>
                      </a:r>
                    </a:p>
                    <a:p>
                      <a:r>
                        <a:rPr lang="cs-CZ" sz="2000" i="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ulcerosus</a:t>
                      </a:r>
                      <a:r>
                        <a:rPr lang="cs-CZ" sz="2000" i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(vředovitý)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8011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331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60269979"/>
              </p:ext>
            </p:extLst>
          </p:nvPr>
        </p:nvGraphicFramePr>
        <p:xfrm>
          <a:off x="1174025" y="810433"/>
          <a:ext cx="10001250" cy="60475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3991">
                  <a:extLst>
                    <a:ext uri="{9D8B030D-6E8A-4147-A177-3AD203B41FA5}">
                      <a16:colId xmlns:a16="http://schemas.microsoft.com/office/drawing/2014/main" val="878281777"/>
                    </a:ext>
                  </a:extLst>
                </a:gridCol>
                <a:gridCol w="2574792">
                  <a:extLst>
                    <a:ext uri="{9D8B030D-6E8A-4147-A177-3AD203B41FA5}">
                      <a16:colId xmlns:a16="http://schemas.microsoft.com/office/drawing/2014/main" val="3517513360"/>
                    </a:ext>
                  </a:extLst>
                </a:gridCol>
                <a:gridCol w="5462467">
                  <a:extLst>
                    <a:ext uri="{9D8B030D-6E8A-4147-A177-3AD203B41FA5}">
                      <a16:colId xmlns:a16="http://schemas.microsoft.com/office/drawing/2014/main" val="1845938023"/>
                    </a:ext>
                  </a:extLst>
                </a:gridCol>
              </a:tblGrid>
              <a:tr h="506355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</a:rPr>
                        <a:t>Řecký prefix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</a:rPr>
                        <a:t>význam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</a:rPr>
                        <a:t>příklad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965129"/>
                  </a:ext>
                </a:extLst>
              </a:tr>
              <a:tr h="492567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-, (</a:t>
                      </a: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-)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zápor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-4185285" algn="l"/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trophia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zmenšení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nevýživa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-4185285" algn="l"/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aesthēsia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znecitlivění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3749998"/>
                  </a:ext>
                </a:extLst>
              </a:tr>
              <a:tr h="492567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ana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opět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znovu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roz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-4185285" algn="l"/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mnēsis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rozpomenutí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předchorobí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-4185285" algn="l"/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lysis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rozklad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12100448"/>
                  </a:ext>
                </a:extLst>
              </a:tr>
              <a:tr h="440046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anti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(</a:t>
                      </a: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ant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-)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proti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anti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pyreticus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antipyretický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anti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sēpticus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antiseptický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15319485"/>
                  </a:ext>
                </a:extLst>
              </a:tr>
              <a:tr h="492567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apo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od,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pryč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physis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výrůstek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33673170"/>
                  </a:ext>
                </a:extLst>
              </a:tr>
              <a:tr h="914529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cata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shora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dolů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s, se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cata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racta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šedý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zákal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oční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čočky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cata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rrhus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katar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21081320"/>
                  </a:ext>
                </a:extLst>
              </a:tr>
              <a:tr h="782157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dia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(</a:t>
                      </a: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-)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roz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-,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skrz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mezi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dia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gnōsis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rozpoznání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nemoci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bet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(úplavice)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encephalon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mezimozek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78993384"/>
                  </a:ext>
                </a:extLst>
              </a:tr>
              <a:tr h="492567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dys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porucha, obtížnost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dys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pepsia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porucha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trávení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dys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trophia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porucha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výživy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13221086"/>
                  </a:ext>
                </a:extLst>
              </a:tr>
              <a:tr h="682961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ec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-, </a:t>
                      </a: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ecto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-, </a:t>
                      </a: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ex</a:t>
                      </a: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ō</a:t>
                      </a:r>
                      <a:r>
                        <a:rPr lang="en-GB" sz="18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vně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mimo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-4185285" algn="l"/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ec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topia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chybné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uložení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-4185285" algn="l"/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ecto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plasma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zevní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vrstva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buněčného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těla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9026494"/>
                  </a:ext>
                </a:extLst>
              </a:tr>
              <a:tr h="582987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(</a:t>
                      </a: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em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-)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dovnitř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cephalon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mozek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em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bolia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vmetnutí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79239559"/>
                  </a:ext>
                </a:extLst>
              </a:tr>
            </a:tbl>
          </a:graphicData>
        </a:graphic>
      </p:graphicFrame>
      <p:sp>
        <p:nvSpPr>
          <p:cNvPr id="6" name="Nadpis 1">
            <a:extLst>
              <a:ext uri="{FF2B5EF4-FFF2-40B4-BE49-F238E27FC236}">
                <a16:creationId xmlns:a16="http://schemas.microsoft.com/office/drawing/2014/main" id="{8C93FBBF-4CAF-4504-99EA-FC8F1B5E2BCB}"/>
              </a:ext>
            </a:extLst>
          </p:cNvPr>
          <p:cNvSpPr txBox="1">
            <a:spLocks/>
          </p:cNvSpPr>
          <p:nvPr/>
        </p:nvSpPr>
        <p:spPr>
          <a:xfrm>
            <a:off x="752807" y="191516"/>
            <a:ext cx="11175999" cy="7845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Řecké předpony</a:t>
            </a:r>
          </a:p>
        </p:txBody>
      </p:sp>
    </p:spTree>
    <p:extLst>
      <p:ext uri="{BB962C8B-B14F-4D97-AF65-F5344CB8AC3E}">
        <p14:creationId xmlns:p14="http://schemas.microsoft.com/office/powerpoint/2010/main" val="3697737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18898270"/>
              </p:ext>
            </p:extLst>
          </p:nvPr>
        </p:nvGraphicFramePr>
        <p:xfrm>
          <a:off x="990600" y="-1"/>
          <a:ext cx="10210800" cy="67677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5142">
                  <a:extLst>
                    <a:ext uri="{9D8B030D-6E8A-4147-A177-3AD203B41FA5}">
                      <a16:colId xmlns:a16="http://schemas.microsoft.com/office/drawing/2014/main" val="878281777"/>
                    </a:ext>
                  </a:extLst>
                </a:gridCol>
                <a:gridCol w="2663965">
                  <a:extLst>
                    <a:ext uri="{9D8B030D-6E8A-4147-A177-3AD203B41FA5}">
                      <a16:colId xmlns:a16="http://schemas.microsoft.com/office/drawing/2014/main" val="3517513360"/>
                    </a:ext>
                  </a:extLst>
                </a:gridCol>
                <a:gridCol w="5541693">
                  <a:extLst>
                    <a:ext uri="{9D8B030D-6E8A-4147-A177-3AD203B41FA5}">
                      <a16:colId xmlns:a16="http://schemas.microsoft.com/office/drawing/2014/main" val="1845938023"/>
                    </a:ext>
                  </a:extLst>
                </a:gridCol>
              </a:tblGrid>
              <a:tr h="560101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latin typeface="Cambria" panose="02040503050406030204" pitchFamily="18" charset="0"/>
                        </a:rPr>
                        <a:t>Řecký prefix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latin typeface="Cambria" panose="02040503050406030204" pitchFamily="18" charset="0"/>
                        </a:rPr>
                        <a:t>význam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latin typeface="Cambria" panose="02040503050406030204" pitchFamily="18" charset="0"/>
                        </a:rPr>
                        <a:t>příklad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0965129"/>
                  </a:ext>
                </a:extLst>
              </a:tr>
              <a:tr h="544849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endo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(</a:t>
                      </a: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end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-)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uvnitř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endo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genēs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vnitřního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původu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endo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mētrium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děložní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sliznice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3749998"/>
                  </a:ext>
                </a:extLst>
              </a:tr>
              <a:tr h="696736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epi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(</a:t>
                      </a: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ep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-)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nad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při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epi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dermis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pokožka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epi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cardium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přísrdečník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12100448"/>
                  </a:ext>
                </a:extLst>
              </a:tr>
              <a:tr h="553625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eu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dobře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normální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stav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eu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pnoē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normální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dýchání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eu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thanasia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lehká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příjemná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smrt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15319485"/>
                  </a:ext>
                </a:extLst>
              </a:tr>
              <a:tr h="553625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hyper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n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(místně)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zvýšená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činnost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hyper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aemia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překrvení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hyper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trophia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zbytnění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zvětšení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33673170"/>
                  </a:ext>
                </a:extLst>
              </a:tr>
              <a:tr h="1011598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hypo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(</a:t>
                      </a: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hyp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-)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pod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(místně)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snížený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stupeň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hypo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physis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mozkový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podvěsek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hypo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trophia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podvýživa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21081320"/>
                  </a:ext>
                </a:extLst>
              </a:tr>
              <a:tr h="642610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meta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(</a:t>
                      </a: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met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-)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za, po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z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měna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met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encephalon</a:t>
                      </a:r>
                      <a:r>
                        <a:rPr lang="cs-CZ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cs-CZ" sz="180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zadní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mozek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meta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stasis</a:t>
                      </a:r>
                      <a:r>
                        <a:rPr lang="cs-CZ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druhotné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ložisko</a:t>
                      </a: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lnSpc>
                          <a:spcPct val="9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meta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bolismus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látková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přeměna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78993384"/>
                  </a:ext>
                </a:extLst>
              </a:tr>
              <a:tr h="696736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para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(</a:t>
                      </a: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par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-)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při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vedle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podobnost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par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odontōsis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onemocnění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tkáně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v 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okolí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zubů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par</a:t>
                      </a:r>
                      <a:r>
                        <a:rPr lang="cs-CZ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a-</a:t>
                      </a:r>
                      <a:r>
                        <a:rPr lang="cs-CZ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typhus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(onemocnění podobné tyfu)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13221086"/>
                  </a:ext>
                </a:extLst>
              </a:tr>
              <a:tr h="696736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před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dříve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gnōsis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předpověď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choroby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geria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předčasné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stárnutí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9026494"/>
                  </a:ext>
                </a:extLst>
              </a:tr>
              <a:tr h="696736"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syn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(</a:t>
                      </a: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sy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-, </a:t>
                      </a:r>
                      <a:r>
                        <a:rPr lang="en-GB" sz="1800" b="1" u="sng" dirty="0" err="1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sym</a:t>
                      </a:r>
                      <a:r>
                        <a:rPr lang="en-GB" sz="18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-)</a:t>
                      </a:r>
                      <a:endParaRPr lang="cs-CZ" sz="1800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540385" algn="l"/>
                          <a:tab pos="900430" algn="l"/>
                        </a:tabLs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s, se,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spolu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sy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stolē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systola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L="180340">
                        <a:lnSpc>
                          <a:spcPct val="9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306195" algn="l"/>
                        </a:tabLst>
                      </a:pPr>
                      <a:r>
                        <a:rPr lang="en-GB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sym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physis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(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spona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79239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03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Řecké přípony - poznámky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737360"/>
            <a:ext cx="8229600" cy="4605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-</a:t>
            </a:r>
            <a:r>
              <a:rPr lang="cs-CZ" dirty="0" err="1">
                <a:solidFill>
                  <a:srgbClr val="C00000"/>
                </a:solidFill>
                <a:latin typeface="Cambria" panose="02040503050406030204" pitchFamily="18" charset="0"/>
              </a:rPr>
              <a:t>ia</a:t>
            </a:r>
            <a:r>
              <a:rPr lang="cs-CZ" dirty="0">
                <a:latin typeface="Cambria" panose="02040503050406030204" pitchFamily="18" charset="0"/>
              </a:rPr>
              <a:t>	</a:t>
            </a:r>
            <a:r>
              <a:rPr lang="cs-CZ" sz="2400" dirty="0">
                <a:latin typeface="Cambria" panose="02040503050406030204" pitchFamily="18" charset="0"/>
              </a:rPr>
              <a:t>kromě obecného významu onemocnění může 	označovat i zánět (</a:t>
            </a:r>
            <a:r>
              <a:rPr lang="cs-CZ" sz="2400" i="1" dirty="0" err="1">
                <a:latin typeface="Cambria" panose="02040503050406030204" pitchFamily="18" charset="0"/>
              </a:rPr>
              <a:t>ophthalmia</a:t>
            </a:r>
            <a:r>
              <a:rPr lang="cs-CZ" sz="2400" dirty="0">
                <a:latin typeface="Cambria" panose="02040503050406030204" pitchFamily="18" charset="0"/>
              </a:rPr>
              <a:t> „zánět oka“)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-</a:t>
            </a:r>
            <a:r>
              <a:rPr lang="cs-CZ" dirty="0" err="1">
                <a:solidFill>
                  <a:srgbClr val="C00000"/>
                </a:solidFill>
                <a:latin typeface="Cambria" panose="02040503050406030204" pitchFamily="18" charset="0"/>
              </a:rPr>
              <a:t>ītis</a:t>
            </a:r>
            <a:r>
              <a:rPr lang="cs-CZ" dirty="0">
                <a:latin typeface="Cambria" panose="02040503050406030204" pitchFamily="18" charset="0"/>
              </a:rPr>
              <a:t>	</a:t>
            </a:r>
            <a:r>
              <a:rPr lang="cs-CZ" sz="2400" dirty="0">
                <a:latin typeface="Cambria" panose="02040503050406030204" pitchFamily="18" charset="0"/>
              </a:rPr>
              <a:t>označuje zánětlivé onemocnění (</a:t>
            </a:r>
            <a:r>
              <a:rPr lang="cs-CZ" sz="2400" i="1" dirty="0" err="1">
                <a:latin typeface="Cambria" panose="02040503050406030204" pitchFamily="18" charset="0"/>
              </a:rPr>
              <a:t>rhīnītis</a:t>
            </a:r>
            <a:r>
              <a:rPr lang="cs-CZ" sz="2400" dirty="0">
                <a:latin typeface="Cambria" panose="02040503050406030204" pitchFamily="18" charset="0"/>
              </a:rPr>
              <a:t> „rýma“)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-</a:t>
            </a:r>
            <a:r>
              <a:rPr lang="cs-CZ" dirty="0" err="1">
                <a:solidFill>
                  <a:srgbClr val="C00000"/>
                </a:solidFill>
                <a:latin typeface="Cambria" panose="02040503050406030204" pitchFamily="18" charset="0"/>
              </a:rPr>
              <a:t>ōsis</a:t>
            </a:r>
            <a:r>
              <a:rPr lang="cs-CZ" dirty="0">
                <a:latin typeface="Cambria" panose="02040503050406030204" pitchFamily="18" charset="0"/>
              </a:rPr>
              <a:t>	</a:t>
            </a:r>
            <a:r>
              <a:rPr lang="cs-CZ" sz="2400" dirty="0">
                <a:latin typeface="Cambria" panose="02040503050406030204" pitchFamily="18" charset="0"/>
              </a:rPr>
              <a:t>označuje onemocnění, pro které není 	charakteristický zánětlivý průběh                       	(</a:t>
            </a:r>
            <a:r>
              <a:rPr lang="cs-CZ" sz="2400" i="1" dirty="0" err="1">
                <a:latin typeface="Cambria" panose="02040503050406030204" pitchFamily="18" charset="0"/>
              </a:rPr>
              <a:t>psychōsis</a:t>
            </a:r>
            <a:r>
              <a:rPr lang="cs-CZ" sz="2400" i="1" dirty="0">
                <a:latin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</a:rPr>
              <a:t>„duševní onemocnění“)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latin typeface="Cambria" panose="02040503050406030204" pitchFamily="18" charset="0"/>
              </a:rPr>
              <a:t>-</a:t>
            </a:r>
            <a:r>
              <a:rPr lang="cs-CZ" dirty="0" err="1">
                <a:solidFill>
                  <a:srgbClr val="C00000"/>
                </a:solidFill>
                <a:latin typeface="Cambria" panose="02040503050406030204" pitchFamily="18" charset="0"/>
              </a:rPr>
              <a:t>ōma</a:t>
            </a:r>
            <a:r>
              <a:rPr lang="cs-CZ" dirty="0">
                <a:latin typeface="Cambria" panose="02040503050406030204" pitchFamily="18" charset="0"/>
              </a:rPr>
              <a:t>	</a:t>
            </a:r>
            <a:r>
              <a:rPr lang="cs-CZ" sz="2400" dirty="0">
                <a:latin typeface="Cambria" panose="02040503050406030204" pitchFamily="18" charset="0"/>
              </a:rPr>
              <a:t>obvykle označuje nádor; sufix je sám o sobě 	bezpříznakový, pokud jde o povahu nemoci 	(maligní x benigní), obdobně jako latinský výraz 	</a:t>
            </a:r>
            <a:r>
              <a:rPr lang="cs-CZ" sz="2400" i="1" dirty="0">
                <a:latin typeface="Cambria" panose="02040503050406030204" pitchFamily="18" charset="0"/>
              </a:rPr>
              <a:t>tumor</a:t>
            </a:r>
          </a:p>
          <a:p>
            <a:pPr marL="0" indent="0">
              <a:buNone/>
            </a:pPr>
            <a:endParaRPr lang="cs-CZ" sz="2400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781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780</Words>
  <Application>Microsoft Office PowerPoint</Application>
  <PresentationFormat>Širokoúhlá obrazovka</PresentationFormat>
  <Paragraphs>159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Cambria</vt:lpstr>
      <vt:lpstr>Times New Roman</vt:lpstr>
      <vt:lpstr>Retrospektiva</vt:lpstr>
      <vt:lpstr>Lekce 9</vt:lpstr>
      <vt:lpstr>Latinské substantivní přípony</vt:lpstr>
      <vt:lpstr>Latinské adjektivní přípony</vt:lpstr>
      <vt:lpstr>Prezentace aplikace PowerPoint</vt:lpstr>
      <vt:lpstr>Prezentace aplikace PowerPoint</vt:lpstr>
      <vt:lpstr>Řecké přípony - poznámky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Lekce 9</dc:title>
  <dc:creator>Tereza Ševčíková</dc:creator>
  <cp:lastModifiedBy>Tereza Ševčíková</cp:lastModifiedBy>
  <cp:revision>8</cp:revision>
  <dcterms:created xsi:type="dcterms:W3CDTF">2020-12-15T22:03:09Z</dcterms:created>
  <dcterms:modified xsi:type="dcterms:W3CDTF">2020-12-15T23:34:58Z</dcterms:modified>
</cp:coreProperties>
</file>