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5" r:id="rId29"/>
    <p:sldId id="299" r:id="rId30"/>
    <p:sldId id="288" r:id="rId31"/>
    <p:sldId id="289" r:id="rId32"/>
    <p:sldId id="290" r:id="rId33"/>
    <p:sldId id="346" r:id="rId34"/>
    <p:sldId id="291" r:id="rId35"/>
    <p:sldId id="347" r:id="rId36"/>
    <p:sldId id="292" r:id="rId37"/>
    <p:sldId id="348" r:id="rId38"/>
    <p:sldId id="349" r:id="rId39"/>
    <p:sldId id="350" r:id="rId40"/>
    <p:sldId id="293" r:id="rId41"/>
    <p:sldId id="351" r:id="rId42"/>
    <p:sldId id="294" r:id="rId43"/>
    <p:sldId id="352" r:id="rId44"/>
    <p:sldId id="295" r:id="rId45"/>
    <p:sldId id="297" r:id="rId46"/>
    <p:sldId id="296" r:id="rId47"/>
    <p:sldId id="310" r:id="rId48"/>
    <p:sldId id="307" r:id="rId49"/>
    <p:sldId id="306" r:id="rId50"/>
    <p:sldId id="353" r:id="rId51"/>
    <p:sldId id="308" r:id="rId52"/>
    <p:sldId id="354" r:id="rId53"/>
    <p:sldId id="311" r:id="rId54"/>
    <p:sldId id="300" r:id="rId55"/>
    <p:sldId id="301" r:id="rId56"/>
    <p:sldId id="302" r:id="rId57"/>
    <p:sldId id="303" r:id="rId58"/>
    <p:sldId id="304" r:id="rId59"/>
    <p:sldId id="305" r:id="rId60"/>
    <p:sldId id="313" r:id="rId61"/>
    <p:sldId id="314" r:id="rId62"/>
    <p:sldId id="316" r:id="rId63"/>
    <p:sldId id="317" r:id="rId64"/>
    <p:sldId id="319" r:id="rId65"/>
    <p:sldId id="318" r:id="rId66"/>
    <p:sldId id="320" r:id="rId67"/>
    <p:sldId id="321" r:id="rId68"/>
    <p:sldId id="322" r:id="rId69"/>
    <p:sldId id="323" r:id="rId70"/>
    <p:sldId id="325" r:id="rId71"/>
    <p:sldId id="324" r:id="rId72"/>
    <p:sldId id="329" r:id="rId73"/>
    <p:sldId id="328" r:id="rId74"/>
    <p:sldId id="334" r:id="rId75"/>
    <p:sldId id="333" r:id="rId76"/>
    <p:sldId id="327" r:id="rId77"/>
    <p:sldId id="330" r:id="rId78"/>
    <p:sldId id="331" r:id="rId79"/>
    <p:sldId id="332" r:id="rId80"/>
    <p:sldId id="335" r:id="rId81"/>
    <p:sldId id="336" r:id="rId82"/>
    <p:sldId id="337" r:id="rId83"/>
    <p:sldId id="339" r:id="rId84"/>
    <p:sldId id="338" r:id="rId85"/>
    <p:sldId id="340" r:id="rId86"/>
    <p:sldId id="341" r:id="rId87"/>
    <p:sldId id="342" r:id="rId88"/>
    <p:sldId id="343" r:id="rId89"/>
    <p:sldId id="344" r:id="rId90"/>
    <p:sldId id="345" r:id="rId9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77"/>
    <a:srgbClr val="D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5DE4-A54F-448C-A852-FF1381F745E9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42E4-1130-4C44-9747-580A077074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3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96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74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70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01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6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98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42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65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67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2E4-1130-4C44-9747-580A0770744F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81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8.wmf"/><Relationship Id="rId9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36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Enzymy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Autofit/>
          </a:bodyPr>
          <a:lstStyle/>
          <a:p>
            <a:r>
              <a:rPr lang="cs-CZ" sz="1800" dirty="0"/>
              <a:t>Struktura, funkce, vlastnosti</a:t>
            </a:r>
          </a:p>
          <a:p>
            <a:r>
              <a:rPr lang="cs-CZ" sz="1800" dirty="0"/>
              <a:t>Popis enzymové reakce</a:t>
            </a:r>
          </a:p>
          <a:p>
            <a:r>
              <a:rPr lang="cs-CZ" sz="1800" dirty="0"/>
              <a:t>Enzymy v diagnostice</a:t>
            </a:r>
          </a:p>
          <a:p>
            <a:r>
              <a:rPr lang="cs-CZ" sz="1800" dirty="0"/>
              <a:t>Vybrané klinicky významné enzymy</a:t>
            </a:r>
          </a:p>
          <a:p>
            <a:endParaRPr lang="cs-CZ" sz="1800" dirty="0"/>
          </a:p>
          <a:p>
            <a:r>
              <a:rPr lang="cs-CZ" sz="1800" dirty="0">
                <a:solidFill>
                  <a:srgbClr val="C00000"/>
                </a:solidFill>
              </a:rPr>
              <a:t>MUDr. RNDr. Michal Řiháček, Ph.D.</a:t>
            </a:r>
          </a:p>
          <a:p>
            <a:r>
              <a:rPr lang="cs-CZ" sz="1800" dirty="0">
                <a:solidFill>
                  <a:schemeClr val="tx1"/>
                </a:solidFill>
              </a:rPr>
              <a:t>Ústav laboratorní medicíny</a:t>
            </a:r>
          </a:p>
          <a:p>
            <a:r>
              <a:rPr lang="cs-CZ" sz="1800" dirty="0">
                <a:solidFill>
                  <a:schemeClr val="tx1"/>
                </a:solidFill>
              </a:rPr>
              <a:t>Fakultní nemocnice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reaktivace </a:t>
            </a:r>
            <a:r>
              <a:rPr lang="cs-CZ" dirty="0" err="1"/>
              <a:t>kofaktoru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anaerobní glykolýza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91680" y="1700808"/>
            <a:ext cx="2160240" cy="43204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Glyceraldehyd-3-fosfát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3419872" y="2132856"/>
            <a:ext cx="0" cy="1512168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691680" y="3645024"/>
            <a:ext cx="2160240" cy="43204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2,3-</a:t>
            </a:r>
            <a:r>
              <a:rPr lang="cs-CZ" sz="1300" b="1" cap="small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bisfosfoglycerát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195736" y="2132856"/>
            <a:ext cx="0" cy="1512168"/>
          </a:xfrm>
          <a:prstGeom prst="straightConnector1">
            <a:avLst/>
          </a:prstGeom>
          <a:ln w="15875" cap="rnd">
            <a:solidFill>
              <a:schemeClr val="bg1">
                <a:lumMod val="75000"/>
              </a:schemeClr>
            </a:solidFill>
            <a:prstDash val="dash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995936" y="1988840"/>
            <a:ext cx="1080120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</a:t>
            </a:r>
            <a:r>
              <a:rPr lang="cs-CZ" sz="1300" b="1" cap="small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3419872" y="2348880"/>
            <a:ext cx="544285" cy="1045029"/>
          </a:xfrm>
          <a:custGeom>
            <a:avLst/>
            <a:gdLst>
              <a:gd name="connsiteX0" fmla="*/ 544285 w 544285"/>
              <a:gd name="connsiteY0" fmla="*/ 0 h 1045029"/>
              <a:gd name="connsiteX1" fmla="*/ 4354 w 544285"/>
              <a:gd name="connsiteY1" fmla="*/ 478972 h 1045029"/>
              <a:gd name="connsiteX2" fmla="*/ 518159 w 544285"/>
              <a:gd name="connsiteY2" fmla="*/ 1045029 h 1045029"/>
              <a:gd name="connsiteX3" fmla="*/ 518159 w 544285"/>
              <a:gd name="connsiteY3" fmla="*/ 1045029 h 1045029"/>
              <a:gd name="connsiteX4" fmla="*/ 526868 w 544285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1045029">
                <a:moveTo>
                  <a:pt x="544285" y="0"/>
                </a:moveTo>
                <a:cubicBezTo>
                  <a:pt x="276496" y="152400"/>
                  <a:pt x="8708" y="304801"/>
                  <a:pt x="4354" y="478972"/>
                </a:cubicBezTo>
                <a:cubicBezTo>
                  <a:pt x="0" y="653143"/>
                  <a:pt x="518159" y="1045029"/>
                  <a:pt x="518159" y="1045029"/>
                </a:cubicBezTo>
                <a:lnTo>
                  <a:pt x="518159" y="1045029"/>
                </a:lnTo>
                <a:lnTo>
                  <a:pt x="526868" y="1045029"/>
                </a:lnTo>
              </a:path>
            </a:pathLst>
          </a:cu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995936" y="3284984"/>
            <a:ext cx="1080120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NADH+H</a:t>
            </a:r>
            <a:r>
              <a:rPr lang="cs-CZ" sz="1300" b="1" cap="small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403648" y="2636912"/>
            <a:ext cx="2736304" cy="43204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Glyceraldehyd-3-fosfát </a:t>
            </a:r>
            <a:r>
              <a:rPr lang="cs-CZ" sz="13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dehydrogenasa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Volný tvar 10"/>
          <p:cNvSpPr/>
          <p:nvPr/>
        </p:nvSpPr>
        <p:spPr>
          <a:xfrm rot="10800000">
            <a:off x="5076056" y="2348880"/>
            <a:ext cx="544285" cy="1045029"/>
          </a:xfrm>
          <a:custGeom>
            <a:avLst/>
            <a:gdLst>
              <a:gd name="connsiteX0" fmla="*/ 544285 w 544285"/>
              <a:gd name="connsiteY0" fmla="*/ 0 h 1045029"/>
              <a:gd name="connsiteX1" fmla="*/ 4354 w 544285"/>
              <a:gd name="connsiteY1" fmla="*/ 478972 h 1045029"/>
              <a:gd name="connsiteX2" fmla="*/ 518159 w 544285"/>
              <a:gd name="connsiteY2" fmla="*/ 1045029 h 1045029"/>
              <a:gd name="connsiteX3" fmla="*/ 518159 w 544285"/>
              <a:gd name="connsiteY3" fmla="*/ 1045029 h 1045029"/>
              <a:gd name="connsiteX4" fmla="*/ 526868 w 544285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1045029">
                <a:moveTo>
                  <a:pt x="544285" y="0"/>
                </a:moveTo>
                <a:cubicBezTo>
                  <a:pt x="276496" y="152400"/>
                  <a:pt x="8708" y="304801"/>
                  <a:pt x="4354" y="478972"/>
                </a:cubicBezTo>
                <a:cubicBezTo>
                  <a:pt x="0" y="653143"/>
                  <a:pt x="518159" y="1045029"/>
                  <a:pt x="518159" y="1045029"/>
                </a:cubicBezTo>
                <a:lnTo>
                  <a:pt x="518159" y="1045029"/>
                </a:lnTo>
                <a:lnTo>
                  <a:pt x="526868" y="1045029"/>
                </a:lnTo>
              </a:path>
            </a:pathLst>
          </a:cu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292080" y="3645024"/>
            <a:ext cx="2160240" cy="43204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Pyruvát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5580112" y="2132856"/>
            <a:ext cx="0" cy="1512168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292080" y="1700808"/>
            <a:ext cx="2160240" cy="43204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Laktát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rot="10800000">
            <a:off x="7092280" y="2132856"/>
            <a:ext cx="0" cy="1512168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prstDash val="dash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004048" y="2636912"/>
            <a:ext cx="2736304" cy="43204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Laktát </a:t>
            </a:r>
            <a:r>
              <a:rPr lang="cs-CZ" sz="13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dehydrogenasa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27584" y="2348880"/>
            <a:ext cx="540057" cy="2160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Volný tvar 27"/>
          <p:cNvSpPr/>
          <p:nvPr/>
        </p:nvSpPr>
        <p:spPr>
          <a:xfrm rot="18730070">
            <a:off x="1148004" y="2587607"/>
            <a:ext cx="216023" cy="414765"/>
          </a:xfrm>
          <a:custGeom>
            <a:avLst/>
            <a:gdLst>
              <a:gd name="connsiteX0" fmla="*/ 544285 w 544285"/>
              <a:gd name="connsiteY0" fmla="*/ 0 h 1045029"/>
              <a:gd name="connsiteX1" fmla="*/ 4354 w 544285"/>
              <a:gd name="connsiteY1" fmla="*/ 478972 h 1045029"/>
              <a:gd name="connsiteX2" fmla="*/ 518159 w 544285"/>
              <a:gd name="connsiteY2" fmla="*/ 1045029 h 1045029"/>
              <a:gd name="connsiteX3" fmla="*/ 518159 w 544285"/>
              <a:gd name="connsiteY3" fmla="*/ 1045029 h 1045029"/>
              <a:gd name="connsiteX4" fmla="*/ 526868 w 544285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1045029">
                <a:moveTo>
                  <a:pt x="544285" y="0"/>
                </a:moveTo>
                <a:cubicBezTo>
                  <a:pt x="276496" y="152400"/>
                  <a:pt x="8708" y="304801"/>
                  <a:pt x="4354" y="478972"/>
                </a:cubicBezTo>
                <a:cubicBezTo>
                  <a:pt x="0" y="653143"/>
                  <a:pt x="518159" y="1045029"/>
                  <a:pt x="518159" y="1045029"/>
                </a:cubicBezTo>
                <a:lnTo>
                  <a:pt x="518159" y="1045029"/>
                </a:lnTo>
                <a:lnTo>
                  <a:pt x="526868" y="1045029"/>
                </a:lnTo>
              </a:path>
            </a:pathLst>
          </a:cu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sz="2600" b="1" dirty="0"/>
              <a:t>modifikovaný </a:t>
            </a:r>
            <a:r>
              <a:rPr lang="cs-CZ" sz="2600" dirty="0"/>
              <a:t>(redukovaný) </a:t>
            </a:r>
            <a:r>
              <a:rPr lang="cs-CZ" sz="2600" dirty="0" err="1"/>
              <a:t>kofaktor</a:t>
            </a:r>
            <a:r>
              <a:rPr lang="cs-CZ" sz="2600" dirty="0"/>
              <a:t> </a:t>
            </a:r>
            <a:r>
              <a:rPr lang="cs-CZ" sz="2600" b="1" dirty="0"/>
              <a:t>NADH+H</a:t>
            </a:r>
            <a:r>
              <a:rPr lang="cs-CZ" sz="2600" b="1" baseline="30000" dirty="0"/>
              <a:t>+</a:t>
            </a:r>
            <a:r>
              <a:rPr lang="cs-CZ" sz="2600" b="1" dirty="0"/>
              <a:t> </a:t>
            </a:r>
            <a:r>
              <a:rPr lang="cs-CZ" sz="2600" dirty="0"/>
              <a:t>je</a:t>
            </a:r>
            <a:r>
              <a:rPr lang="cs-CZ" sz="2600" b="1" dirty="0"/>
              <a:t> </a:t>
            </a:r>
            <a:r>
              <a:rPr lang="cs-CZ" sz="2600" dirty="0"/>
              <a:t>nutné obnovit některou ze „</a:t>
            </a:r>
            <a:r>
              <a:rPr lang="cs-CZ" sz="2600" dirty="0" err="1"/>
              <a:t>spřažených</a:t>
            </a:r>
            <a:r>
              <a:rPr lang="cs-CZ" sz="2600" dirty="0"/>
              <a:t> reakcí“</a:t>
            </a:r>
          </a:p>
          <a:p>
            <a:r>
              <a:rPr lang="cs-CZ" sz="2600" dirty="0"/>
              <a:t>při </a:t>
            </a:r>
            <a:r>
              <a:rPr lang="cs-CZ" sz="2600" b="1" dirty="0"/>
              <a:t>nedostatku O</a:t>
            </a:r>
            <a:r>
              <a:rPr lang="cs-CZ" sz="2600" b="1" baseline="-25000" dirty="0"/>
              <a:t>2</a:t>
            </a:r>
            <a:r>
              <a:rPr lang="cs-CZ" sz="2600" b="1" dirty="0"/>
              <a:t> </a:t>
            </a:r>
            <a:r>
              <a:rPr lang="cs-CZ" sz="2600" dirty="0"/>
              <a:t>se tak děje anaerobní glykolýzou a hromadí se </a:t>
            </a:r>
            <a:r>
              <a:rPr lang="cs-CZ" sz="2600" b="1" dirty="0"/>
              <a:t>laktát</a:t>
            </a:r>
            <a:r>
              <a:rPr lang="cs-CZ" sz="2600" dirty="0"/>
              <a:t>, reakce zpětně </a:t>
            </a:r>
            <a:r>
              <a:rPr lang="cs-CZ" sz="2600" b="1" dirty="0"/>
              <a:t>oxiduje NADH+H</a:t>
            </a:r>
            <a:r>
              <a:rPr lang="cs-CZ" sz="2600" b="1" baseline="30000" dirty="0"/>
              <a:t>+ </a:t>
            </a:r>
            <a:r>
              <a:rPr lang="cs-CZ" sz="2600" dirty="0"/>
              <a:t>za vzniku redukovaného laktátu z </a:t>
            </a:r>
            <a:r>
              <a:rPr lang="cs-CZ" sz="2600" b="1" dirty="0" err="1"/>
              <a:t>pyruvátu</a:t>
            </a:r>
            <a:endParaRPr lang="cs-CZ" sz="2600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Oxidoreduktasy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91264" cy="639762"/>
          </a:xfrm>
        </p:spPr>
        <p:txBody>
          <a:bodyPr>
            <a:normAutofit fontScale="92500"/>
          </a:bodyPr>
          <a:lstStyle/>
          <a:p>
            <a:r>
              <a:rPr lang="cs-CZ" sz="1800" dirty="0" err="1"/>
              <a:t>Oxidoreduktasy</a:t>
            </a:r>
            <a:r>
              <a:rPr lang="cs-CZ" sz="1800" b="0" dirty="0"/>
              <a:t> katalyzují </a:t>
            </a:r>
            <a:r>
              <a:rPr lang="cs-CZ" sz="1800" dirty="0"/>
              <a:t>redoxní přeměny </a:t>
            </a:r>
            <a:r>
              <a:rPr lang="cs-CZ" sz="1800" b="0" dirty="0"/>
              <a:t>(přenos e</a:t>
            </a:r>
            <a:r>
              <a:rPr lang="cs-CZ" sz="1800" b="0" baseline="30000" dirty="0"/>
              <a:t>-</a:t>
            </a:r>
            <a:r>
              <a:rPr lang="cs-CZ" sz="1800" b="0" dirty="0"/>
              <a:t>, 2H, zabudování O do substrátu). V reakci dochází k </a:t>
            </a:r>
            <a:r>
              <a:rPr lang="cs-CZ" sz="1800" dirty="0"/>
              <a:t>redukci</a:t>
            </a:r>
            <a:r>
              <a:rPr lang="cs-CZ" sz="1800" b="0" dirty="0"/>
              <a:t> nebo </a:t>
            </a:r>
            <a:r>
              <a:rPr lang="cs-CZ" sz="1800" dirty="0"/>
              <a:t>oxidaci</a:t>
            </a:r>
            <a:r>
              <a:rPr lang="cs-CZ" sz="1800" b="0" dirty="0"/>
              <a:t> substrátu za současné oxidace/redukce </a:t>
            </a:r>
            <a:r>
              <a:rPr lang="cs-CZ" sz="1800" dirty="0" err="1"/>
              <a:t>kofaktoru</a:t>
            </a:r>
            <a:r>
              <a:rPr lang="cs-CZ" sz="1800" dirty="0"/>
              <a:t>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/>
              <a:t>SKUPINY</a:t>
            </a:r>
          </a:p>
          <a:p>
            <a:pPr>
              <a:buNone/>
            </a:pPr>
            <a:endParaRPr lang="cs-CZ" sz="1800" dirty="0"/>
          </a:p>
          <a:p>
            <a:pPr>
              <a:tabLst>
                <a:tab pos="3586163" algn="l"/>
                <a:tab pos="6096000" algn="l"/>
              </a:tabLst>
            </a:pPr>
            <a:r>
              <a:rPr lang="cs-CZ" sz="1800" dirty="0"/>
              <a:t>PŘENOS </a:t>
            </a:r>
            <a:r>
              <a:rPr lang="cs-CZ" sz="1800" b="1" dirty="0"/>
              <a:t>ELEKTRONU</a:t>
            </a:r>
            <a:r>
              <a:rPr lang="cs-CZ" sz="1800" dirty="0"/>
              <a:t>	</a:t>
            </a:r>
            <a:r>
              <a:rPr lang="cs-CZ" sz="1800" b="1" dirty="0"/>
              <a:t>OXIDASY</a:t>
            </a:r>
            <a:r>
              <a:rPr lang="cs-CZ" sz="1800" dirty="0"/>
              <a:t>	</a:t>
            </a:r>
            <a:r>
              <a:rPr lang="cs-CZ" sz="1200" dirty="0"/>
              <a:t>cytochrom-c-</a:t>
            </a:r>
            <a:r>
              <a:rPr lang="cs-CZ" sz="1200" dirty="0" err="1"/>
              <a:t>oxidasa</a:t>
            </a:r>
            <a:endParaRPr lang="cs-CZ" sz="1800" dirty="0">
              <a:solidFill>
                <a:srgbClr val="C00000"/>
              </a:solidFill>
            </a:endParaRPr>
          </a:p>
          <a:p>
            <a:pPr>
              <a:tabLst>
                <a:tab pos="3586163" algn="l"/>
                <a:tab pos="6096000" algn="l"/>
              </a:tabLst>
            </a:pPr>
            <a:r>
              <a:rPr lang="cs-CZ" sz="1800" dirty="0"/>
              <a:t>PŘENOS DVOU ATOMŮ </a:t>
            </a:r>
            <a:r>
              <a:rPr lang="cs-CZ" sz="1800" b="1" dirty="0"/>
              <a:t>H	DEHYDROGENASY	</a:t>
            </a:r>
            <a:r>
              <a:rPr lang="cs-CZ" sz="1200" dirty="0" err="1"/>
              <a:t>laktátdehydrogenasa</a:t>
            </a:r>
            <a:endParaRPr lang="cs-CZ" sz="1200" dirty="0">
              <a:solidFill>
                <a:srgbClr val="C00000"/>
              </a:solidFill>
            </a:endParaRPr>
          </a:p>
          <a:p>
            <a:pPr>
              <a:tabLst>
                <a:tab pos="3586163" algn="l"/>
                <a:tab pos="6096000" algn="l"/>
              </a:tabLst>
            </a:pPr>
            <a:r>
              <a:rPr lang="cs-CZ" sz="1800" dirty="0"/>
              <a:t>ZABUDOVÁNÍ ATOMU </a:t>
            </a:r>
            <a:r>
              <a:rPr lang="cs-CZ" sz="1800" b="1" dirty="0"/>
              <a:t>O	OXIGENASY	</a:t>
            </a:r>
            <a:r>
              <a:rPr lang="cs-CZ" sz="1200" dirty="0" err="1"/>
              <a:t>cyklooxygenasa</a:t>
            </a:r>
            <a:endParaRPr lang="cs-CZ" sz="1200" dirty="0"/>
          </a:p>
          <a:p>
            <a:endParaRPr lang="cs-CZ" sz="1200" dirty="0"/>
          </a:p>
          <a:p>
            <a:pPr>
              <a:buNone/>
            </a:pPr>
            <a:endParaRPr lang="cs-CZ" sz="1200" dirty="0"/>
          </a:p>
          <a:p>
            <a:pPr algn="just">
              <a:buNone/>
            </a:pPr>
            <a:r>
              <a:rPr lang="cs-CZ" sz="1700" b="1" dirty="0"/>
              <a:t>Donory 2H </a:t>
            </a:r>
            <a:r>
              <a:rPr lang="cs-CZ" sz="1700" dirty="0"/>
              <a:t>a </a:t>
            </a:r>
            <a:r>
              <a:rPr lang="cs-CZ" sz="1700" b="1" dirty="0"/>
              <a:t>donory 2e</a:t>
            </a:r>
            <a:r>
              <a:rPr lang="cs-CZ" sz="1700" b="1" baseline="30000" dirty="0"/>
              <a:t>-  </a:t>
            </a:r>
            <a:r>
              <a:rPr lang="cs-CZ" sz="1700" dirty="0"/>
              <a:t>lze dle chemicky označit jako </a:t>
            </a:r>
            <a:r>
              <a:rPr lang="cs-CZ" sz="1700" b="1" dirty="0"/>
              <a:t>redukční činidla </a:t>
            </a:r>
            <a:r>
              <a:rPr lang="cs-CZ" sz="1700" dirty="0"/>
              <a:t>(redukují substrát a </a:t>
            </a:r>
          </a:p>
          <a:p>
            <a:pPr algn="just">
              <a:buNone/>
            </a:pPr>
            <a:r>
              <a:rPr lang="cs-CZ" sz="1700" dirty="0"/>
              <a:t>sami se oxidují).</a:t>
            </a:r>
          </a:p>
          <a:p>
            <a:pPr>
              <a:buNone/>
            </a:pPr>
            <a:endParaRPr lang="cs-CZ" sz="1200" dirty="0"/>
          </a:p>
          <a:p>
            <a:pPr>
              <a:buNone/>
            </a:pPr>
            <a:r>
              <a:rPr lang="cs-CZ" sz="1700" b="1" dirty="0"/>
              <a:t>Akceptory 2H </a:t>
            </a:r>
            <a:r>
              <a:rPr lang="cs-CZ" sz="1700" dirty="0"/>
              <a:t>a </a:t>
            </a:r>
            <a:r>
              <a:rPr lang="cs-CZ" sz="1700" b="1" dirty="0"/>
              <a:t>2e</a:t>
            </a:r>
            <a:r>
              <a:rPr lang="cs-CZ" sz="1700" b="1" baseline="30000" dirty="0"/>
              <a:t>-  </a:t>
            </a:r>
            <a:r>
              <a:rPr lang="cs-CZ" sz="1700" dirty="0"/>
              <a:t>lze dle chemicky označit jako </a:t>
            </a:r>
            <a:r>
              <a:rPr lang="cs-CZ" sz="1700" b="1" dirty="0"/>
              <a:t>oxidační činidla </a:t>
            </a:r>
            <a:r>
              <a:rPr lang="cs-CZ" sz="1700" dirty="0"/>
              <a:t>(oxidují substrát a sami se </a:t>
            </a:r>
          </a:p>
          <a:p>
            <a:pPr>
              <a:buNone/>
            </a:pPr>
            <a:r>
              <a:rPr lang="cs-CZ" sz="1700" dirty="0"/>
              <a:t>redukují).</a:t>
            </a:r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Kofaktory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oxidoreduktas</a:t>
            </a:r>
            <a:r>
              <a:rPr lang="cs-CZ" dirty="0">
                <a:latin typeface="Arial" pitchFamily="34" charset="0"/>
                <a:cs typeface="Arial" pitchFamily="34" charset="0"/>
              </a:rPr>
              <a:t> a jejich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prekursory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575802"/>
              </p:ext>
            </p:extLst>
          </p:nvPr>
        </p:nvGraphicFramePr>
        <p:xfrm>
          <a:off x="457200" y="1870040"/>
          <a:ext cx="8229600" cy="4079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Vitamin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latin typeface="Arial" pitchFamily="34" charset="0"/>
                          <a:cs typeface="Arial" pitchFamily="34" charset="0"/>
                        </a:rPr>
                        <a:t>Kofaktor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itchFamily="34" charset="0"/>
                          <a:cs typeface="Arial" pitchFamily="34" charset="0"/>
                        </a:rPr>
                        <a:t>Funkce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niacin (vitamin PP/B3)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NAD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akceptor 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niacin (vitamin PP/B3)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NADPH+H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donor 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riboflavin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(vitamin B2)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FAD, FMN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akceptor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2H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(CC, DŘ)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tetrahydrobiopterin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donor 2H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cs-CZ" dirty="0" err="1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Phe→Tyr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molybdopterin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přenos e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lang="cs-CZ" baseline="0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(XO)</a:t>
                      </a:r>
                      <a:endParaRPr lang="cs-CZ" baseline="30000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lipoát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akceptor 2H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cs-CZ" dirty="0" err="1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Pyr→AcCoA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ubichinon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přenos 2e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 2H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(CC, DŘ)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hem cytochromů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přenos e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(CC, DŘ)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nehemové</a:t>
                      </a: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železo/síra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přenos e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(CC, DŘ)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glutathion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donor 2H 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(H</a:t>
                      </a:r>
                      <a:r>
                        <a:rPr lang="cs-CZ" baseline="-25000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cs-CZ" baseline="0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lang="cs-CZ" baseline="-25000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→H</a:t>
                      </a:r>
                      <a:r>
                        <a:rPr lang="cs-CZ" baseline="-25000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cs-CZ" baseline="0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lang="cs-CZ" dirty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Skupina 1189"/>
          <p:cNvGrpSpPr/>
          <p:nvPr/>
        </p:nvGrpSpPr>
        <p:grpSpPr>
          <a:xfrm>
            <a:off x="395536" y="4239672"/>
            <a:ext cx="8208912" cy="485472"/>
            <a:chOff x="395536" y="4239672"/>
            <a:chExt cx="8208912" cy="485472"/>
          </a:xfrm>
        </p:grpSpPr>
        <p:grpSp>
          <p:nvGrpSpPr>
            <p:cNvPr id="519" name="Skupina 518"/>
            <p:cNvGrpSpPr/>
            <p:nvPr/>
          </p:nvGrpSpPr>
          <p:grpSpPr>
            <a:xfrm>
              <a:off x="395536" y="4239672"/>
              <a:ext cx="1368152" cy="485472"/>
              <a:chOff x="467544" y="3356996"/>
              <a:chExt cx="2232248" cy="792086"/>
            </a:xfrm>
          </p:grpSpPr>
          <p:sp>
            <p:nvSpPr>
              <p:cNvPr id="520" name="Volný tvar 519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1" name="Volný tvar 520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2" name="Volný tvar 521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3" name="Volný tvar 522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4" name="Volný tvar 523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5" name="Volný tvar 524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6" name="Volný tvar 525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7" name="Volný tvar 526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8" name="Volný tvar 527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9" name="Volný tvar 528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0" name="Volný tvar 529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1" name="Volný tvar 530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2" name="Volný tvar 531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3" name="Volný tvar 532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4" name="Volný tvar 533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5" name="Volný tvar 534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6" name="Volný tvar 535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7" name="Volný tvar 536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8" name="Volný tvar 537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9" name="Volný tvar 538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0" name="Volný tvar 539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1" name="Volný tvar 540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2" name="Volný tvar 541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3" name="Volný tvar 542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4" name="Volný tvar 543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5" name="Volný tvar 544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6" name="Volný tvar 545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7" name="Volný tvar 546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8" name="Volný tvar 547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9" name="Volný tvar 548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0" name="Volný tvar 549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1" name="Volný tvar 550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2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3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4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5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6" name="Volný tvar 555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7" name="Volný tvar 556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8" name="Volný tvar 557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9" name="Volný tvar 558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0" name="Volný tvar 559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1" name="Volný tvar 560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2" name="Volný tvar 561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3" name="Volný tvar 562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4" name="Volný tvar 563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5" name="Volný tvar 564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6" name="Volný tvar 565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7" name="Volný tvar 566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8" name="Volný tvar 567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9" name="Volný tvar 568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0" name="Volný tvar 569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1" name="Volný tvar 570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2" name="Volný tvar 571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3" name="Volný tvar 572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4" name="Volný tvar 573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5" name="Volný tvar 574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6" name="Volný tvar 575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7" name="Volný tvar 576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8" name="Volný tvar 577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9" name="Volný tvar 578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0" name="Volný tvar 579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1" name="Volný tvar 580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2" name="Volný tvar 581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3" name="Volný tvar 582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4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5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6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7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8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9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0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1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2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3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4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5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6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7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8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9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0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1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2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3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4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5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6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7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8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9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0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1" name="Elipsa 610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2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3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4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5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28" name="Skupina 227"/>
            <p:cNvGrpSpPr/>
            <p:nvPr/>
          </p:nvGrpSpPr>
          <p:grpSpPr>
            <a:xfrm>
              <a:off x="1763688" y="4239672"/>
              <a:ext cx="1368152" cy="485472"/>
              <a:chOff x="467544" y="3356996"/>
              <a:chExt cx="2232248" cy="792086"/>
            </a:xfrm>
          </p:grpSpPr>
          <p:sp>
            <p:nvSpPr>
              <p:cNvPr id="229" name="Volný tvar 228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0" name="Volný tvar 229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1" name="Volný tvar 230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2" name="Volný tvar 231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3" name="Volný tvar 232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4" name="Volný tvar 233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5" name="Volný tvar 234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6" name="Volný tvar 235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7" name="Volný tvar 236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8" name="Volný tvar 237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9" name="Volný tvar 238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0" name="Volný tvar 239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1" name="Volný tvar 240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2" name="Volný tvar 241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3" name="Volný tvar 242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4" name="Volný tvar 243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5" name="Volný tvar 244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6" name="Volný tvar 245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7" name="Volný tvar 246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8" name="Volný tvar 247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9" name="Volný tvar 248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0" name="Volný tvar 249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1" name="Volný tvar 250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2" name="Volný tvar 251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3" name="Volný tvar 252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4" name="Volný tvar 253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5" name="Volný tvar 254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6" name="Volný tvar 255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7" name="Volný tvar 256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8" name="Volný tvar 257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9" name="Volný tvar 258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0" name="Volný tvar 259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1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2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3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4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5" name="Volný tvar 264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6" name="Volný tvar 265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7" name="Volný tvar 266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8" name="Volný tvar 267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9" name="Volný tvar 268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0" name="Volný tvar 269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1" name="Volný tvar 270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2" name="Volný tvar 271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3" name="Volný tvar 272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4" name="Volný tvar 273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5" name="Volný tvar 274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" name="Volný tvar 275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" name="Volný tvar 276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8" name="Volný tvar 277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9" name="Volný tvar 278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0" name="Volný tvar 279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" name="Volný tvar 280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" name="Volný tvar 281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" name="Volný tvar 282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4" name="Volný tvar 283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5" name="Volný tvar 284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6" name="Volný tvar 285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7" name="Volný tvar 286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8" name="Volný tvar 287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9" name="Volný tvar 288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0" name="Volný tvar 289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1" name="Volný tvar 290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2" name="Volný tvar 291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3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4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5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6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7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8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9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0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1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2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3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4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6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7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8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9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0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1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2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3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4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6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7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8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0" name="Elipsa 319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1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2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3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4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16" name="Skupina 615"/>
            <p:cNvGrpSpPr/>
            <p:nvPr/>
          </p:nvGrpSpPr>
          <p:grpSpPr>
            <a:xfrm>
              <a:off x="3131840" y="4239672"/>
              <a:ext cx="1368152" cy="485472"/>
              <a:chOff x="467544" y="3356996"/>
              <a:chExt cx="2232248" cy="792086"/>
            </a:xfrm>
          </p:grpSpPr>
          <p:sp>
            <p:nvSpPr>
              <p:cNvPr id="617" name="Volný tvar 616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8" name="Volný tvar 617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9" name="Volný tvar 618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0" name="Volný tvar 619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1" name="Volný tvar 620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2" name="Volný tvar 621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3" name="Volný tvar 622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4" name="Volný tvar 623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5" name="Volný tvar 624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6" name="Volný tvar 625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7" name="Volný tvar 626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8" name="Volný tvar 627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9" name="Volný tvar 628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0" name="Volný tvar 629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1" name="Volný tvar 630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2" name="Volný tvar 631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3" name="Volný tvar 632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4" name="Volný tvar 633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5" name="Volný tvar 634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6" name="Volný tvar 635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7" name="Volný tvar 636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8" name="Volný tvar 637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9" name="Volný tvar 638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0" name="Volný tvar 639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1" name="Volný tvar 640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2" name="Volný tvar 641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3" name="Volný tvar 642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4" name="Volný tvar 643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5" name="Volný tvar 644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6" name="Volný tvar 645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7" name="Volný tvar 646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8" name="Volný tvar 647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9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0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1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2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3" name="Volný tvar 652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4" name="Volný tvar 653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5" name="Volný tvar 654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6" name="Volný tvar 655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7" name="Volný tvar 656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8" name="Volný tvar 657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9" name="Volný tvar 658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0" name="Volný tvar 659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1" name="Volný tvar 660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2" name="Volný tvar 661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3" name="Volný tvar 662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4" name="Volný tvar 663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5" name="Volný tvar 664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6" name="Volný tvar 665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7" name="Volný tvar 666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8" name="Volný tvar 667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9" name="Volný tvar 668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0" name="Volný tvar 669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1" name="Volný tvar 670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2" name="Volný tvar 671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3" name="Volný tvar 672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4" name="Volný tvar 673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5" name="Volný tvar 674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6" name="Volný tvar 675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7" name="Volný tvar 676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8" name="Volný tvar 677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9" name="Volný tvar 678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0" name="Volný tvar 679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1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2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3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4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5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6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7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8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9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0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1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2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3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4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5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6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7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8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9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0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1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2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3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4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5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6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7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8" name="Elipsa 707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9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0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1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2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13" name="Skupina 712"/>
            <p:cNvGrpSpPr/>
            <p:nvPr/>
          </p:nvGrpSpPr>
          <p:grpSpPr>
            <a:xfrm>
              <a:off x="4499992" y="4239672"/>
              <a:ext cx="1368152" cy="485472"/>
              <a:chOff x="467544" y="3356996"/>
              <a:chExt cx="2232248" cy="792086"/>
            </a:xfrm>
          </p:grpSpPr>
          <p:sp>
            <p:nvSpPr>
              <p:cNvPr id="714" name="Volný tvar 713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5" name="Volný tvar 714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6" name="Volný tvar 715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7" name="Volný tvar 716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8" name="Volný tvar 717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9" name="Volný tvar 718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0" name="Volný tvar 719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" name="Volný tvar 720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2" name="Volný tvar 721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3" name="Volný tvar 722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4" name="Volný tvar 723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5" name="Volný tvar 724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6" name="Volný tvar 725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7" name="Volný tvar 726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8" name="Volný tvar 727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9" name="Volný tvar 728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0" name="Volný tvar 729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1" name="Volný tvar 730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2" name="Volný tvar 731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3" name="Volný tvar 732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4" name="Volný tvar 733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5" name="Volný tvar 734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6" name="Volný tvar 735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7" name="Volný tvar 736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8" name="Volný tvar 737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9" name="Volný tvar 738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0" name="Volný tvar 739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1" name="Volný tvar 740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2" name="Volný tvar 741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3" name="Volný tvar 742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4" name="Volný tvar 743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" name="Volný tvar 744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6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7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8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9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0" name="Volný tvar 749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1" name="Volný tvar 750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2" name="Volný tvar 751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3" name="Volný tvar 752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4" name="Volný tvar 753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5" name="Volný tvar 754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6" name="Volný tvar 755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7" name="Volný tvar 756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8" name="Volný tvar 757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9" name="Volný tvar 758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0" name="Volný tvar 759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" name="Volný tvar 760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2" name="Volný tvar 761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3" name="Volný tvar 762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4" name="Volný tvar 763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5" name="Volný tvar 764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" name="Volný tvar 765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" name="Volný tvar 766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8" name="Volný tvar 767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9" name="Volný tvar 768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0" name="Volný tvar 769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1" name="Volný tvar 770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2" name="Volný tvar 771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3" name="Volný tvar 772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4" name="Volný tvar 773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5" name="Volný tvar 774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6" name="Volný tvar 775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" name="Volný tvar 776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8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9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0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1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2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3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4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5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6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7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8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9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0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1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2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3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4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5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6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7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8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9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0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1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2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3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4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5" name="Elipsa 804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6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7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8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9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10" name="Skupina 809"/>
            <p:cNvGrpSpPr/>
            <p:nvPr/>
          </p:nvGrpSpPr>
          <p:grpSpPr>
            <a:xfrm>
              <a:off x="5868144" y="4239672"/>
              <a:ext cx="1368152" cy="485472"/>
              <a:chOff x="467544" y="3356996"/>
              <a:chExt cx="2232248" cy="792086"/>
            </a:xfrm>
          </p:grpSpPr>
          <p:sp>
            <p:nvSpPr>
              <p:cNvPr id="811" name="Volný tvar 810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2" name="Volný tvar 811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3" name="Volný tvar 812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4" name="Volný tvar 813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5" name="Volný tvar 814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6" name="Volný tvar 815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" name="Volný tvar 816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8" name="Volný tvar 817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9" name="Volný tvar 818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0" name="Volný tvar 819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" name="Volný tvar 820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2" name="Volný tvar 821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3" name="Volný tvar 822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4" name="Volný tvar 823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5" name="Volný tvar 824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6" name="Volný tvar 825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7" name="Volný tvar 826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8" name="Volný tvar 827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9" name="Volný tvar 828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0" name="Volný tvar 829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1" name="Volný tvar 830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2" name="Volný tvar 831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3" name="Volný tvar 832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4" name="Volný tvar 833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5" name="Volný tvar 834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" name="Volný tvar 835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" name="Volný tvar 836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" name="Volný tvar 837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9" name="Volný tvar 838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0" name="Volný tvar 839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1" name="Volný tvar 840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2" name="Volný tvar 841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3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" name="Volný tvar 846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" name="Volný tvar 847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" name="Volný tvar 848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" name="Volný tvar 849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" name="Volný tvar 850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" name="Volný tvar 851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" name="Volný tvar 852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" name="Volný tvar 853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5" name="Volný tvar 854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" name="Volný tvar 855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7" name="Volný tvar 856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8" name="Volný tvar 857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9" name="Volný tvar 858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0" name="Volný tvar 859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1" name="Volný tvar 860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2" name="Volný tvar 861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3" name="Volný tvar 862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4" name="Volný tvar 863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5" name="Volný tvar 864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6" name="Volný tvar 865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7" name="Volný tvar 866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" name="Volný tvar 867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" name="Volný tvar 868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" name="Volný tvar 869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" name="Volný tvar 870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" name="Volný tvar 871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" name="Volný tvar 872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4" name="Volný tvar 873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5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6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7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8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9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0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1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2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3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4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5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6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7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8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9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0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1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2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3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4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5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6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7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8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9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0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1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2" name="Elipsa 901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3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4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5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6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07" name="Skupina 906"/>
            <p:cNvGrpSpPr/>
            <p:nvPr/>
          </p:nvGrpSpPr>
          <p:grpSpPr>
            <a:xfrm>
              <a:off x="7236296" y="4239672"/>
              <a:ext cx="1368152" cy="485472"/>
              <a:chOff x="467544" y="3356996"/>
              <a:chExt cx="2232248" cy="792086"/>
            </a:xfrm>
          </p:grpSpPr>
          <p:sp>
            <p:nvSpPr>
              <p:cNvPr id="908" name="Volný tvar 907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9" name="Volný tvar 908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0" name="Volný tvar 909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1" name="Volný tvar 910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2" name="Volný tvar 911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3" name="Volný tvar 912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4" name="Volný tvar 913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5" name="Volný tvar 914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6" name="Volný tvar 915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7" name="Volný tvar 916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8" name="Volný tvar 917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9" name="Volný tvar 918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0" name="Volný tvar 919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1" name="Volný tvar 920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2" name="Volný tvar 921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3" name="Volný tvar 922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4" name="Volný tvar 923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5" name="Volný tvar 924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6" name="Volný tvar 925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7" name="Volný tvar 926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8" name="Volný tvar 927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" name="Volný tvar 928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0" name="Volný tvar 929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1" name="Volný tvar 930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2" name="Volný tvar 931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3" name="Volný tvar 932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4" name="Volný tvar 933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5" name="Volný tvar 934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6" name="Volný tvar 935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7" name="Volný tvar 936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8" name="Volný tvar 937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9" name="Volný tvar 938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0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1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2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3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4" name="Volný tvar 943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5" name="Volný tvar 944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6" name="Volný tvar 945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7" name="Volný tvar 946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8" name="Volný tvar 947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9" name="Volný tvar 948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0" name="Volný tvar 949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1" name="Volný tvar 950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2" name="Volný tvar 951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3" name="Volný tvar 952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4" name="Volný tvar 953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5" name="Volný tvar 954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6" name="Volný tvar 955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7" name="Volný tvar 956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8" name="Volný tvar 957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9" name="Volný tvar 958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0" name="Volný tvar 959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1" name="Volný tvar 960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2" name="Volný tvar 961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3" name="Volný tvar 962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4" name="Volný tvar 963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5" name="Volný tvar 964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6" name="Volný tvar 965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7" name="Volný tvar 966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8" name="Volný tvar 967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9" name="Volný tvar 968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0" name="Volný tvar 969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1" name="Volný tvar 970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2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3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4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5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6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7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8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9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0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1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2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3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4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5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6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7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8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9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0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1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2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3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4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5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6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7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8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9" name="Elipsa 998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0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1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2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3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030" name="Přímá spojovací šipka 1029"/>
          <p:cNvCxnSpPr/>
          <p:nvPr/>
        </p:nvCxnSpPr>
        <p:spPr>
          <a:xfrm>
            <a:off x="1187624" y="3429000"/>
            <a:ext cx="0" cy="1944216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Přímá spojovací šipka 1147"/>
          <p:cNvCxnSpPr/>
          <p:nvPr/>
        </p:nvCxnSpPr>
        <p:spPr>
          <a:xfrm flipV="1">
            <a:off x="7236296" y="3501008"/>
            <a:ext cx="0" cy="2592288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Volný tvar 1025"/>
          <p:cNvSpPr/>
          <p:nvPr/>
        </p:nvSpPr>
        <p:spPr>
          <a:xfrm>
            <a:off x="7236296" y="4941168"/>
            <a:ext cx="432048" cy="936104"/>
          </a:xfrm>
          <a:custGeom>
            <a:avLst/>
            <a:gdLst>
              <a:gd name="connsiteX0" fmla="*/ 544285 w 544285"/>
              <a:gd name="connsiteY0" fmla="*/ 0 h 1045029"/>
              <a:gd name="connsiteX1" fmla="*/ 4354 w 544285"/>
              <a:gd name="connsiteY1" fmla="*/ 478972 h 1045029"/>
              <a:gd name="connsiteX2" fmla="*/ 518159 w 544285"/>
              <a:gd name="connsiteY2" fmla="*/ 1045029 h 1045029"/>
              <a:gd name="connsiteX3" fmla="*/ 518159 w 544285"/>
              <a:gd name="connsiteY3" fmla="*/ 1045029 h 1045029"/>
              <a:gd name="connsiteX4" fmla="*/ 526868 w 544285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1045029">
                <a:moveTo>
                  <a:pt x="544285" y="0"/>
                </a:moveTo>
                <a:cubicBezTo>
                  <a:pt x="276496" y="152400"/>
                  <a:pt x="8708" y="304801"/>
                  <a:pt x="4354" y="478972"/>
                </a:cubicBezTo>
                <a:cubicBezTo>
                  <a:pt x="0" y="653143"/>
                  <a:pt x="518159" y="1045029"/>
                  <a:pt x="518159" y="1045029"/>
                </a:cubicBezTo>
                <a:lnTo>
                  <a:pt x="518159" y="1045029"/>
                </a:lnTo>
                <a:lnTo>
                  <a:pt x="526868" y="1045029"/>
                </a:lnTo>
              </a:path>
            </a:pathLst>
          </a:custGeom>
          <a:ln w="12700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5" name="Volný tvar 1104"/>
          <p:cNvSpPr/>
          <p:nvPr/>
        </p:nvSpPr>
        <p:spPr>
          <a:xfrm>
            <a:off x="1043608" y="4225308"/>
            <a:ext cx="5791200" cy="1867988"/>
          </a:xfrm>
          <a:custGeom>
            <a:avLst/>
            <a:gdLst>
              <a:gd name="connsiteX0" fmla="*/ 0 w 5791200"/>
              <a:gd name="connsiteY0" fmla="*/ 613954 h 1867988"/>
              <a:gd name="connsiteX1" fmla="*/ 483326 w 5791200"/>
              <a:gd name="connsiteY1" fmla="*/ 248194 h 1867988"/>
              <a:gd name="connsiteX2" fmla="*/ 1058091 w 5791200"/>
              <a:gd name="connsiteY2" fmla="*/ 52251 h 1867988"/>
              <a:gd name="connsiteX3" fmla="*/ 1619794 w 5791200"/>
              <a:gd name="connsiteY3" fmla="*/ 0 h 1867988"/>
              <a:gd name="connsiteX4" fmla="*/ 2063931 w 5791200"/>
              <a:gd name="connsiteY4" fmla="*/ 52251 h 1867988"/>
              <a:gd name="connsiteX5" fmla="*/ 2547257 w 5791200"/>
              <a:gd name="connsiteY5" fmla="*/ 209005 h 1867988"/>
              <a:gd name="connsiteX6" fmla="*/ 3030583 w 5791200"/>
              <a:gd name="connsiteY6" fmla="*/ 287383 h 1867988"/>
              <a:gd name="connsiteX7" fmla="*/ 3396343 w 5791200"/>
              <a:gd name="connsiteY7" fmla="*/ 300445 h 1867988"/>
              <a:gd name="connsiteX8" fmla="*/ 4245428 w 5791200"/>
              <a:gd name="connsiteY8" fmla="*/ 365760 h 1867988"/>
              <a:gd name="connsiteX9" fmla="*/ 4990011 w 5791200"/>
              <a:gd name="connsiteY9" fmla="*/ 548640 h 1867988"/>
              <a:gd name="connsiteX10" fmla="*/ 5355771 w 5791200"/>
              <a:gd name="connsiteY10" fmla="*/ 731520 h 1867988"/>
              <a:gd name="connsiteX11" fmla="*/ 5669280 w 5791200"/>
              <a:gd name="connsiteY11" fmla="*/ 1018903 h 1867988"/>
              <a:gd name="connsiteX12" fmla="*/ 5773783 w 5791200"/>
              <a:gd name="connsiteY12" fmla="*/ 1423851 h 1867988"/>
              <a:gd name="connsiteX13" fmla="*/ 5773783 w 5791200"/>
              <a:gd name="connsiteY13" fmla="*/ 1867988 h 1867988"/>
              <a:gd name="connsiteX14" fmla="*/ 5773783 w 5791200"/>
              <a:gd name="connsiteY14" fmla="*/ 1867988 h 186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91200" h="1867988">
                <a:moveTo>
                  <a:pt x="0" y="613954"/>
                </a:moveTo>
                <a:cubicBezTo>
                  <a:pt x="153489" y="477882"/>
                  <a:pt x="306978" y="341811"/>
                  <a:pt x="483326" y="248194"/>
                </a:cubicBezTo>
                <a:cubicBezTo>
                  <a:pt x="659675" y="154577"/>
                  <a:pt x="868680" y="93617"/>
                  <a:pt x="1058091" y="52251"/>
                </a:cubicBezTo>
                <a:cubicBezTo>
                  <a:pt x="1247502" y="10885"/>
                  <a:pt x="1452154" y="0"/>
                  <a:pt x="1619794" y="0"/>
                </a:cubicBezTo>
                <a:cubicBezTo>
                  <a:pt x="1787434" y="0"/>
                  <a:pt x="1909354" y="17417"/>
                  <a:pt x="2063931" y="52251"/>
                </a:cubicBezTo>
                <a:cubicBezTo>
                  <a:pt x="2218508" y="87085"/>
                  <a:pt x="2386148" y="169816"/>
                  <a:pt x="2547257" y="209005"/>
                </a:cubicBezTo>
                <a:cubicBezTo>
                  <a:pt x="2708366" y="248194"/>
                  <a:pt x="2889069" y="272143"/>
                  <a:pt x="3030583" y="287383"/>
                </a:cubicBezTo>
                <a:cubicBezTo>
                  <a:pt x="3172097" y="302623"/>
                  <a:pt x="3193869" y="287382"/>
                  <a:pt x="3396343" y="300445"/>
                </a:cubicBezTo>
                <a:cubicBezTo>
                  <a:pt x="3598817" y="313508"/>
                  <a:pt x="3979817" y="324394"/>
                  <a:pt x="4245428" y="365760"/>
                </a:cubicBezTo>
                <a:cubicBezTo>
                  <a:pt x="4511039" y="407126"/>
                  <a:pt x="4804954" y="487680"/>
                  <a:pt x="4990011" y="548640"/>
                </a:cubicBezTo>
                <a:cubicBezTo>
                  <a:pt x="5175068" y="609600"/>
                  <a:pt x="5242560" y="653143"/>
                  <a:pt x="5355771" y="731520"/>
                </a:cubicBezTo>
                <a:cubicBezTo>
                  <a:pt x="5468982" y="809897"/>
                  <a:pt x="5599611" y="903515"/>
                  <a:pt x="5669280" y="1018903"/>
                </a:cubicBezTo>
                <a:cubicBezTo>
                  <a:pt x="5738949" y="1134292"/>
                  <a:pt x="5756366" y="1282337"/>
                  <a:pt x="5773783" y="1423851"/>
                </a:cubicBezTo>
                <a:cubicBezTo>
                  <a:pt x="5791200" y="1565365"/>
                  <a:pt x="5773783" y="1867988"/>
                  <a:pt x="5773783" y="1867988"/>
                </a:cubicBezTo>
                <a:lnTo>
                  <a:pt x="5773783" y="1867988"/>
                </a:lnTo>
              </a:path>
            </a:pathLst>
          </a:custGeom>
          <a:ln w="12700" cap="rnd">
            <a:solidFill>
              <a:srgbClr val="FF0000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5" name="Zaoblený obdélník 1004"/>
          <p:cNvSpPr/>
          <p:nvPr/>
        </p:nvSpPr>
        <p:spPr>
          <a:xfrm>
            <a:off x="899592" y="3861048"/>
            <a:ext cx="576064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FMN</a:t>
            </a:r>
          </a:p>
        </p:txBody>
      </p:sp>
      <p:sp>
        <p:nvSpPr>
          <p:cNvPr id="1017" name="Zaoblený obdélník 1016"/>
          <p:cNvSpPr/>
          <p:nvPr/>
        </p:nvSpPr>
        <p:spPr>
          <a:xfrm>
            <a:off x="7164288" y="4221088"/>
            <a:ext cx="144016" cy="93610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Oxidačně redukční děje v dýchacím řetězci buněk</a:t>
            </a:r>
          </a:p>
        </p:txBody>
      </p:sp>
      <p:sp>
        <p:nvSpPr>
          <p:cNvPr id="1006" name="Elipsa 1005"/>
          <p:cNvSpPr/>
          <p:nvPr/>
        </p:nvSpPr>
        <p:spPr>
          <a:xfrm>
            <a:off x="2267744" y="4077072"/>
            <a:ext cx="1080120" cy="36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ubichinon</a:t>
            </a:r>
            <a:endParaRPr lang="cs-CZ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8" name="Elipsa 1007"/>
          <p:cNvSpPr/>
          <p:nvPr/>
        </p:nvSpPr>
        <p:spPr>
          <a:xfrm rot="5400000">
            <a:off x="3023828" y="4257092"/>
            <a:ext cx="1152128" cy="36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cyt  B</a:t>
            </a:r>
          </a:p>
        </p:txBody>
      </p:sp>
      <p:sp>
        <p:nvSpPr>
          <p:cNvPr id="1010" name="Elipsa 1009"/>
          <p:cNvSpPr/>
          <p:nvPr/>
        </p:nvSpPr>
        <p:spPr>
          <a:xfrm>
            <a:off x="4211960" y="4077072"/>
            <a:ext cx="720080" cy="36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Cyt</a:t>
            </a:r>
            <a:r>
              <a:rPr lang="cs-CZ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</a:p>
        </p:txBody>
      </p:sp>
      <p:sp>
        <p:nvSpPr>
          <p:cNvPr id="1011" name="Elipsa 1010"/>
          <p:cNvSpPr/>
          <p:nvPr/>
        </p:nvSpPr>
        <p:spPr>
          <a:xfrm rot="5400000">
            <a:off x="4824028" y="4257092"/>
            <a:ext cx="1152128" cy="36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cyt</a:t>
            </a:r>
            <a:r>
              <a:rPr lang="cs-CZ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</a:t>
            </a:r>
          </a:p>
        </p:txBody>
      </p:sp>
      <p:sp>
        <p:nvSpPr>
          <p:cNvPr id="1012" name="Elipsa 1011"/>
          <p:cNvSpPr/>
          <p:nvPr/>
        </p:nvSpPr>
        <p:spPr>
          <a:xfrm rot="5400000">
            <a:off x="5184068" y="4257092"/>
            <a:ext cx="1152128" cy="36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cyt</a:t>
            </a:r>
            <a:r>
              <a:rPr lang="cs-CZ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</a:t>
            </a:r>
            <a:r>
              <a:rPr lang="cs-CZ" sz="9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16" name="Zaoblený obdélník 1015"/>
          <p:cNvSpPr/>
          <p:nvPr/>
        </p:nvSpPr>
        <p:spPr>
          <a:xfrm>
            <a:off x="6876256" y="4005064"/>
            <a:ext cx="720080" cy="792088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ATP</a:t>
            </a:r>
          </a:p>
          <a:p>
            <a:pPr algn="ctr"/>
            <a:r>
              <a:rPr lang="cs-CZ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syntáza</a:t>
            </a:r>
            <a:endParaRPr lang="cs-CZ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8" name="Elipsa 1017"/>
          <p:cNvSpPr/>
          <p:nvPr/>
        </p:nvSpPr>
        <p:spPr>
          <a:xfrm>
            <a:off x="6948264" y="5013176"/>
            <a:ext cx="576064" cy="792088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9" name="Volný tvar 1018"/>
          <p:cNvSpPr/>
          <p:nvPr/>
        </p:nvSpPr>
        <p:spPr>
          <a:xfrm rot="5400000">
            <a:off x="899593" y="4869163"/>
            <a:ext cx="504055" cy="792087"/>
          </a:xfrm>
          <a:custGeom>
            <a:avLst/>
            <a:gdLst>
              <a:gd name="connsiteX0" fmla="*/ 544285 w 544285"/>
              <a:gd name="connsiteY0" fmla="*/ 0 h 1045029"/>
              <a:gd name="connsiteX1" fmla="*/ 4354 w 544285"/>
              <a:gd name="connsiteY1" fmla="*/ 478972 h 1045029"/>
              <a:gd name="connsiteX2" fmla="*/ 518159 w 544285"/>
              <a:gd name="connsiteY2" fmla="*/ 1045029 h 1045029"/>
              <a:gd name="connsiteX3" fmla="*/ 518159 w 544285"/>
              <a:gd name="connsiteY3" fmla="*/ 1045029 h 1045029"/>
              <a:gd name="connsiteX4" fmla="*/ 526868 w 544285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1045029">
                <a:moveTo>
                  <a:pt x="544285" y="0"/>
                </a:moveTo>
                <a:cubicBezTo>
                  <a:pt x="276496" y="152400"/>
                  <a:pt x="8708" y="304801"/>
                  <a:pt x="4354" y="478972"/>
                </a:cubicBezTo>
                <a:cubicBezTo>
                  <a:pt x="0" y="653143"/>
                  <a:pt x="518159" y="1045029"/>
                  <a:pt x="518159" y="1045029"/>
                </a:cubicBezTo>
                <a:lnTo>
                  <a:pt x="518159" y="1045029"/>
                </a:lnTo>
                <a:lnTo>
                  <a:pt x="526868" y="1045029"/>
                </a:lnTo>
              </a:path>
            </a:pathLst>
          </a:cu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0" name="Zaoblený obdélník 1019"/>
          <p:cNvSpPr/>
          <p:nvPr/>
        </p:nvSpPr>
        <p:spPr>
          <a:xfrm>
            <a:off x="251520" y="5589240"/>
            <a:ext cx="576064" cy="21602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NADH</a:t>
            </a:r>
          </a:p>
        </p:txBody>
      </p:sp>
      <p:sp>
        <p:nvSpPr>
          <p:cNvPr id="1021" name="TextovéPole 1020"/>
          <p:cNvSpPr txBox="1"/>
          <p:nvPr/>
        </p:nvSpPr>
        <p:spPr>
          <a:xfrm>
            <a:off x="827584" y="5559043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+</a:t>
            </a:r>
          </a:p>
        </p:txBody>
      </p:sp>
      <p:grpSp>
        <p:nvGrpSpPr>
          <p:cNvPr id="1029" name="Skupina 1028"/>
          <p:cNvGrpSpPr/>
          <p:nvPr/>
        </p:nvGrpSpPr>
        <p:grpSpPr>
          <a:xfrm>
            <a:off x="1043608" y="5517232"/>
            <a:ext cx="360040" cy="288032"/>
            <a:chOff x="899592" y="5013176"/>
            <a:chExt cx="360040" cy="288032"/>
          </a:xfrm>
        </p:grpSpPr>
        <p:sp>
          <p:nvSpPr>
            <p:cNvPr id="1023" name="Zaoblený obdélník 1022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24" name="TextovéPole 1023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sp>
        <p:nvSpPr>
          <p:cNvPr id="1025" name="Zaoblený obdélník 1024"/>
          <p:cNvSpPr/>
          <p:nvPr/>
        </p:nvSpPr>
        <p:spPr>
          <a:xfrm>
            <a:off x="1403648" y="5589240"/>
            <a:ext cx="576064" cy="21602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</a:t>
            </a:r>
          </a:p>
        </p:txBody>
      </p:sp>
      <p:sp>
        <p:nvSpPr>
          <p:cNvPr id="1027" name="TextovéPole 1026"/>
          <p:cNvSpPr txBox="1"/>
          <p:nvPr/>
        </p:nvSpPr>
        <p:spPr>
          <a:xfrm>
            <a:off x="1730926" y="551723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+</a:t>
            </a:r>
          </a:p>
        </p:txBody>
      </p:sp>
      <p:sp>
        <p:nvSpPr>
          <p:cNvPr id="1034" name="Zaoblený obdélník 1033"/>
          <p:cNvSpPr/>
          <p:nvPr/>
        </p:nvSpPr>
        <p:spPr>
          <a:xfrm>
            <a:off x="1763688" y="4550931"/>
            <a:ext cx="576064" cy="21602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FADH</a:t>
            </a:r>
            <a:r>
              <a:rPr lang="cs-CZ" sz="900" b="1" cap="small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9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Volný tvar 1034"/>
          <p:cNvSpPr/>
          <p:nvPr/>
        </p:nvSpPr>
        <p:spPr>
          <a:xfrm rot="5400000">
            <a:off x="2483767" y="4077074"/>
            <a:ext cx="72009" cy="792088"/>
          </a:xfrm>
          <a:custGeom>
            <a:avLst/>
            <a:gdLst>
              <a:gd name="connsiteX0" fmla="*/ 544285 w 544285"/>
              <a:gd name="connsiteY0" fmla="*/ 0 h 1045029"/>
              <a:gd name="connsiteX1" fmla="*/ 4354 w 544285"/>
              <a:gd name="connsiteY1" fmla="*/ 478972 h 1045029"/>
              <a:gd name="connsiteX2" fmla="*/ 518159 w 544285"/>
              <a:gd name="connsiteY2" fmla="*/ 1045029 h 1045029"/>
              <a:gd name="connsiteX3" fmla="*/ 518159 w 544285"/>
              <a:gd name="connsiteY3" fmla="*/ 1045029 h 1045029"/>
              <a:gd name="connsiteX4" fmla="*/ 526868 w 544285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1045029">
                <a:moveTo>
                  <a:pt x="544285" y="0"/>
                </a:moveTo>
                <a:cubicBezTo>
                  <a:pt x="276496" y="152400"/>
                  <a:pt x="8708" y="304801"/>
                  <a:pt x="4354" y="478972"/>
                </a:cubicBezTo>
                <a:cubicBezTo>
                  <a:pt x="0" y="653143"/>
                  <a:pt x="518159" y="1045029"/>
                  <a:pt x="518159" y="1045029"/>
                </a:cubicBezTo>
                <a:lnTo>
                  <a:pt x="518159" y="1045029"/>
                </a:lnTo>
                <a:lnTo>
                  <a:pt x="526868" y="1045029"/>
                </a:lnTo>
              </a:path>
            </a:pathLst>
          </a:cu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6" name="Zaoblený obdélník 1035"/>
          <p:cNvSpPr/>
          <p:nvPr/>
        </p:nvSpPr>
        <p:spPr>
          <a:xfrm>
            <a:off x="2627784" y="4550931"/>
            <a:ext cx="576064" cy="21602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FAD</a:t>
            </a:r>
          </a:p>
        </p:txBody>
      </p:sp>
      <p:grpSp>
        <p:nvGrpSpPr>
          <p:cNvPr id="1037" name="Skupina 1036"/>
          <p:cNvGrpSpPr/>
          <p:nvPr/>
        </p:nvGrpSpPr>
        <p:grpSpPr>
          <a:xfrm>
            <a:off x="3203848" y="3182779"/>
            <a:ext cx="360040" cy="288032"/>
            <a:chOff x="899592" y="5013176"/>
            <a:chExt cx="360040" cy="288032"/>
          </a:xfrm>
        </p:grpSpPr>
        <p:sp>
          <p:nvSpPr>
            <p:cNvPr id="1038" name="Zaoblený obdélník 1037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39" name="TextovéPole 1038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40" name="Skupina 1039"/>
          <p:cNvGrpSpPr/>
          <p:nvPr/>
        </p:nvGrpSpPr>
        <p:grpSpPr>
          <a:xfrm>
            <a:off x="3491880" y="3182779"/>
            <a:ext cx="360040" cy="288032"/>
            <a:chOff x="899592" y="5013176"/>
            <a:chExt cx="360040" cy="288032"/>
          </a:xfrm>
        </p:grpSpPr>
        <p:sp>
          <p:nvSpPr>
            <p:cNvPr id="1041" name="Zaoblený obdélník 1040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42" name="TextovéPole 1041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sp>
        <p:nvSpPr>
          <p:cNvPr id="1045" name="TextovéPole 1044"/>
          <p:cNvSpPr txBox="1"/>
          <p:nvPr/>
        </p:nvSpPr>
        <p:spPr>
          <a:xfrm>
            <a:off x="3347864" y="3254787"/>
            <a:ext cx="248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+</a:t>
            </a:r>
          </a:p>
        </p:txBody>
      </p:sp>
      <p:sp>
        <p:nvSpPr>
          <p:cNvPr id="1048" name="Volný tvar 1047"/>
          <p:cNvSpPr/>
          <p:nvPr/>
        </p:nvSpPr>
        <p:spPr>
          <a:xfrm>
            <a:off x="2600325" y="3601963"/>
            <a:ext cx="858837" cy="852487"/>
          </a:xfrm>
          <a:custGeom>
            <a:avLst/>
            <a:gdLst>
              <a:gd name="connsiteX0" fmla="*/ 0 w 858837"/>
              <a:gd name="connsiteY0" fmla="*/ 838200 h 852487"/>
              <a:gd name="connsiteX1" fmla="*/ 133350 w 858837"/>
              <a:gd name="connsiteY1" fmla="*/ 847725 h 852487"/>
              <a:gd name="connsiteX2" fmla="*/ 619125 w 858837"/>
              <a:gd name="connsiteY2" fmla="*/ 828675 h 852487"/>
              <a:gd name="connsiteX3" fmla="*/ 819150 w 858837"/>
              <a:gd name="connsiteY3" fmla="*/ 714375 h 852487"/>
              <a:gd name="connsiteX4" fmla="*/ 857250 w 858837"/>
              <a:gd name="connsiteY4" fmla="*/ 0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837" h="852487">
                <a:moveTo>
                  <a:pt x="0" y="838200"/>
                </a:moveTo>
                <a:cubicBezTo>
                  <a:pt x="15081" y="843756"/>
                  <a:pt x="30163" y="849312"/>
                  <a:pt x="133350" y="847725"/>
                </a:cubicBezTo>
                <a:cubicBezTo>
                  <a:pt x="236537" y="846138"/>
                  <a:pt x="504825" y="850900"/>
                  <a:pt x="619125" y="828675"/>
                </a:cubicBezTo>
                <a:cubicBezTo>
                  <a:pt x="733425" y="806450"/>
                  <a:pt x="779463" y="852487"/>
                  <a:pt x="819150" y="714375"/>
                </a:cubicBezTo>
                <a:cubicBezTo>
                  <a:pt x="858837" y="576263"/>
                  <a:pt x="858043" y="288131"/>
                  <a:pt x="857250" y="0"/>
                </a:cubicBezTo>
              </a:path>
            </a:pathLst>
          </a:custGeom>
          <a:ln w="12700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49" name="Skupina 1048"/>
          <p:cNvGrpSpPr/>
          <p:nvPr/>
        </p:nvGrpSpPr>
        <p:grpSpPr>
          <a:xfrm>
            <a:off x="1115616" y="3068960"/>
            <a:ext cx="360040" cy="288032"/>
            <a:chOff x="899592" y="5013176"/>
            <a:chExt cx="360040" cy="288032"/>
          </a:xfrm>
        </p:grpSpPr>
        <p:sp>
          <p:nvSpPr>
            <p:cNvPr id="1050" name="Zaoblený obdélník 1049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51" name="TextovéPole 1050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52" name="Skupina 1051"/>
          <p:cNvGrpSpPr/>
          <p:nvPr/>
        </p:nvGrpSpPr>
        <p:grpSpPr>
          <a:xfrm>
            <a:off x="827584" y="3212976"/>
            <a:ext cx="360040" cy="288032"/>
            <a:chOff x="899592" y="5013176"/>
            <a:chExt cx="360040" cy="288032"/>
          </a:xfrm>
        </p:grpSpPr>
        <p:sp>
          <p:nvSpPr>
            <p:cNvPr id="1053" name="Zaoblený obdélník 1052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54" name="TextovéPole 1053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cxnSp>
        <p:nvCxnSpPr>
          <p:cNvPr id="1056" name="Přímá spojovací šipka 1055"/>
          <p:cNvCxnSpPr/>
          <p:nvPr/>
        </p:nvCxnSpPr>
        <p:spPr>
          <a:xfrm>
            <a:off x="5580112" y="3429000"/>
            <a:ext cx="0" cy="1944216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7" name="Skupina 1056"/>
          <p:cNvGrpSpPr/>
          <p:nvPr/>
        </p:nvGrpSpPr>
        <p:grpSpPr>
          <a:xfrm>
            <a:off x="5724128" y="5301208"/>
            <a:ext cx="360040" cy="288032"/>
            <a:chOff x="899592" y="5013176"/>
            <a:chExt cx="360040" cy="288032"/>
          </a:xfrm>
        </p:grpSpPr>
        <p:sp>
          <p:nvSpPr>
            <p:cNvPr id="1058" name="Zaoblený obdélník 1057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59" name="TextovéPole 1058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60" name="Skupina 1059"/>
          <p:cNvGrpSpPr/>
          <p:nvPr/>
        </p:nvGrpSpPr>
        <p:grpSpPr>
          <a:xfrm>
            <a:off x="5436096" y="5445224"/>
            <a:ext cx="360040" cy="288032"/>
            <a:chOff x="899592" y="5013176"/>
            <a:chExt cx="360040" cy="288032"/>
          </a:xfrm>
        </p:grpSpPr>
        <p:sp>
          <p:nvSpPr>
            <p:cNvPr id="1061" name="Zaoblený obdélník 1060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62" name="TextovéPole 1061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63" name="Skupina 1062"/>
          <p:cNvGrpSpPr/>
          <p:nvPr/>
        </p:nvGrpSpPr>
        <p:grpSpPr>
          <a:xfrm>
            <a:off x="5580112" y="3068960"/>
            <a:ext cx="360040" cy="288032"/>
            <a:chOff x="899592" y="5013176"/>
            <a:chExt cx="360040" cy="288032"/>
          </a:xfrm>
        </p:grpSpPr>
        <p:sp>
          <p:nvSpPr>
            <p:cNvPr id="1064" name="Zaoblený obdélník 1063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65" name="TextovéPole 1064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66" name="Skupina 1065"/>
          <p:cNvGrpSpPr/>
          <p:nvPr/>
        </p:nvGrpSpPr>
        <p:grpSpPr>
          <a:xfrm>
            <a:off x="5292080" y="3212976"/>
            <a:ext cx="360040" cy="288032"/>
            <a:chOff x="899592" y="5013176"/>
            <a:chExt cx="360040" cy="288032"/>
          </a:xfrm>
        </p:grpSpPr>
        <p:sp>
          <p:nvSpPr>
            <p:cNvPr id="1067" name="Zaoblený obdélník 1066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68" name="TextovéPole 1067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cxnSp>
        <p:nvCxnSpPr>
          <p:cNvPr id="1069" name="Přímá spojovací šipka 1068"/>
          <p:cNvCxnSpPr/>
          <p:nvPr/>
        </p:nvCxnSpPr>
        <p:spPr>
          <a:xfrm>
            <a:off x="3779912" y="3573016"/>
            <a:ext cx="0" cy="1800200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1" name="Skupina 1070"/>
          <p:cNvGrpSpPr/>
          <p:nvPr/>
        </p:nvGrpSpPr>
        <p:grpSpPr>
          <a:xfrm>
            <a:off x="3851920" y="5301208"/>
            <a:ext cx="360040" cy="288032"/>
            <a:chOff x="899592" y="5013176"/>
            <a:chExt cx="360040" cy="288032"/>
          </a:xfrm>
        </p:grpSpPr>
        <p:sp>
          <p:nvSpPr>
            <p:cNvPr id="1072" name="Zaoblený obdélník 1071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73" name="TextovéPole 1072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74" name="Skupina 1073"/>
          <p:cNvGrpSpPr/>
          <p:nvPr/>
        </p:nvGrpSpPr>
        <p:grpSpPr>
          <a:xfrm>
            <a:off x="3563888" y="5445224"/>
            <a:ext cx="360040" cy="288032"/>
            <a:chOff x="899592" y="5013176"/>
            <a:chExt cx="360040" cy="288032"/>
          </a:xfrm>
        </p:grpSpPr>
        <p:sp>
          <p:nvSpPr>
            <p:cNvPr id="1075" name="Zaoblený obdélník 1074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76" name="TextovéPole 1075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77" name="Skupina 1076"/>
          <p:cNvGrpSpPr/>
          <p:nvPr/>
        </p:nvGrpSpPr>
        <p:grpSpPr>
          <a:xfrm>
            <a:off x="3779912" y="2780928"/>
            <a:ext cx="360040" cy="288032"/>
            <a:chOff x="899592" y="5013176"/>
            <a:chExt cx="360040" cy="288032"/>
          </a:xfrm>
        </p:grpSpPr>
        <p:sp>
          <p:nvSpPr>
            <p:cNvPr id="1078" name="Zaoblený obdélník 1077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79" name="TextovéPole 1078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80" name="Skupina 1079"/>
          <p:cNvGrpSpPr/>
          <p:nvPr/>
        </p:nvGrpSpPr>
        <p:grpSpPr>
          <a:xfrm>
            <a:off x="3491880" y="2924944"/>
            <a:ext cx="360040" cy="288032"/>
            <a:chOff x="899592" y="5013176"/>
            <a:chExt cx="360040" cy="288032"/>
          </a:xfrm>
        </p:grpSpPr>
        <p:sp>
          <p:nvSpPr>
            <p:cNvPr id="1081" name="Zaoblený obdélník 1080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82" name="TextovéPole 1081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85" name="Skupina 1084"/>
          <p:cNvGrpSpPr/>
          <p:nvPr/>
        </p:nvGrpSpPr>
        <p:grpSpPr>
          <a:xfrm>
            <a:off x="985198" y="4838963"/>
            <a:ext cx="274434" cy="246221"/>
            <a:chOff x="2569374" y="4766955"/>
            <a:chExt cx="274434" cy="246221"/>
          </a:xfrm>
        </p:grpSpPr>
        <p:sp>
          <p:nvSpPr>
            <p:cNvPr id="1083" name="Elipsa 1082"/>
            <p:cNvSpPr/>
            <p:nvPr/>
          </p:nvSpPr>
          <p:spPr>
            <a:xfrm>
              <a:off x="2627784" y="4797152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TextovéPole 1083"/>
            <p:cNvSpPr txBox="1"/>
            <p:nvPr/>
          </p:nvSpPr>
          <p:spPr>
            <a:xfrm>
              <a:off x="2569374" y="4766955"/>
              <a:ext cx="2744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>
                  <a:solidFill>
                    <a:srgbClr val="FF0000"/>
                  </a:solidFill>
                </a:rPr>
                <a:t>e</a:t>
              </a:r>
              <a:r>
                <a:rPr lang="cs-CZ" sz="1000" b="1" baseline="30000" dirty="0">
                  <a:solidFill>
                    <a:srgbClr val="FF0000"/>
                  </a:solidFill>
                </a:rPr>
                <a:t>-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6" name="Skupina 1085"/>
          <p:cNvGrpSpPr/>
          <p:nvPr/>
        </p:nvGrpSpPr>
        <p:grpSpPr>
          <a:xfrm>
            <a:off x="1137598" y="4838963"/>
            <a:ext cx="274434" cy="246221"/>
            <a:chOff x="2569374" y="4766955"/>
            <a:chExt cx="274434" cy="246221"/>
          </a:xfrm>
        </p:grpSpPr>
        <p:sp>
          <p:nvSpPr>
            <p:cNvPr id="1087" name="Elipsa 1086"/>
            <p:cNvSpPr/>
            <p:nvPr/>
          </p:nvSpPr>
          <p:spPr>
            <a:xfrm>
              <a:off x="2627784" y="4797152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TextovéPole 1087"/>
            <p:cNvSpPr txBox="1"/>
            <p:nvPr/>
          </p:nvSpPr>
          <p:spPr>
            <a:xfrm>
              <a:off x="2569374" y="4766955"/>
              <a:ext cx="2744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>
                  <a:solidFill>
                    <a:srgbClr val="FF0000"/>
                  </a:solidFill>
                </a:rPr>
                <a:t>e</a:t>
              </a:r>
              <a:r>
                <a:rPr lang="cs-CZ" sz="1000" b="1" baseline="30000" dirty="0">
                  <a:solidFill>
                    <a:srgbClr val="FF0000"/>
                  </a:solidFill>
                </a:rPr>
                <a:t>-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5" name="Skupina 1094"/>
          <p:cNvGrpSpPr/>
          <p:nvPr/>
        </p:nvGrpSpPr>
        <p:grpSpPr>
          <a:xfrm>
            <a:off x="2331368" y="3974867"/>
            <a:ext cx="426834" cy="246221"/>
            <a:chOff x="2331368" y="3182779"/>
            <a:chExt cx="426834" cy="246221"/>
          </a:xfrm>
        </p:grpSpPr>
        <p:grpSp>
          <p:nvGrpSpPr>
            <p:cNvPr id="1089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090" name="Elipsa 1089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TextovéPole 1090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92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093" name="Elipsa 1092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TextovéPole 1093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96" name="Skupina 1095"/>
          <p:cNvGrpSpPr/>
          <p:nvPr/>
        </p:nvGrpSpPr>
        <p:grpSpPr>
          <a:xfrm>
            <a:off x="2416974" y="4262899"/>
            <a:ext cx="426834" cy="246221"/>
            <a:chOff x="2331368" y="3182779"/>
            <a:chExt cx="426834" cy="246221"/>
          </a:xfrm>
        </p:grpSpPr>
        <p:grpSp>
          <p:nvGrpSpPr>
            <p:cNvPr id="1097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101" name="Elipsa 1100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TextovéPole 1101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98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099" name="Elipsa 1098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TextovéPole 1099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06" name="Skupina 1105"/>
          <p:cNvGrpSpPr/>
          <p:nvPr/>
        </p:nvGrpSpPr>
        <p:grpSpPr>
          <a:xfrm>
            <a:off x="3425086" y="4046875"/>
            <a:ext cx="426834" cy="246221"/>
            <a:chOff x="2331368" y="3182779"/>
            <a:chExt cx="426834" cy="246221"/>
          </a:xfrm>
        </p:grpSpPr>
        <p:grpSp>
          <p:nvGrpSpPr>
            <p:cNvPr id="1107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111" name="Elipsa 1110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TextovéPole 1111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08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109" name="Elipsa 1108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TextovéPole 1109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13" name="Skupina 1112"/>
          <p:cNvGrpSpPr/>
          <p:nvPr/>
        </p:nvGrpSpPr>
        <p:grpSpPr>
          <a:xfrm>
            <a:off x="4355976" y="4365104"/>
            <a:ext cx="426834" cy="246221"/>
            <a:chOff x="2331368" y="3182779"/>
            <a:chExt cx="426834" cy="246221"/>
          </a:xfrm>
        </p:grpSpPr>
        <p:grpSp>
          <p:nvGrpSpPr>
            <p:cNvPr id="1114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118" name="Elipsa 1117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TextovéPole 1118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15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116" name="Elipsa 1115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TextovéPole 1116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20" name="Skupina 1119"/>
          <p:cNvGrpSpPr/>
          <p:nvPr/>
        </p:nvGrpSpPr>
        <p:grpSpPr>
          <a:xfrm>
            <a:off x="5220072" y="4622939"/>
            <a:ext cx="426834" cy="246221"/>
            <a:chOff x="2331368" y="3182779"/>
            <a:chExt cx="426834" cy="246221"/>
          </a:xfrm>
        </p:grpSpPr>
        <p:grpSp>
          <p:nvGrpSpPr>
            <p:cNvPr id="1121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125" name="Elipsa 1124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TextovéPole 1125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22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123" name="Elipsa 1122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TextovéPole 1123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27" name="Skupina 1126"/>
          <p:cNvGrpSpPr/>
          <p:nvPr/>
        </p:nvGrpSpPr>
        <p:grpSpPr>
          <a:xfrm>
            <a:off x="5585326" y="4775339"/>
            <a:ext cx="426834" cy="246221"/>
            <a:chOff x="2331368" y="3182779"/>
            <a:chExt cx="426834" cy="246221"/>
          </a:xfrm>
        </p:grpSpPr>
        <p:grpSp>
          <p:nvGrpSpPr>
            <p:cNvPr id="1128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132" name="Elipsa 1131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TextovéPole 1132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29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130" name="Elipsa 1129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TextovéPole 1130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34" name="Skupina 1133"/>
          <p:cNvGrpSpPr/>
          <p:nvPr/>
        </p:nvGrpSpPr>
        <p:grpSpPr>
          <a:xfrm>
            <a:off x="6516216" y="6207115"/>
            <a:ext cx="426834" cy="246221"/>
            <a:chOff x="2331368" y="3182779"/>
            <a:chExt cx="426834" cy="246221"/>
          </a:xfrm>
        </p:grpSpPr>
        <p:grpSp>
          <p:nvGrpSpPr>
            <p:cNvPr id="1135" name="Skupina 1088"/>
            <p:cNvGrpSpPr/>
            <p:nvPr/>
          </p:nvGrpSpPr>
          <p:grpSpPr>
            <a:xfrm>
              <a:off x="2331368" y="3182779"/>
              <a:ext cx="274434" cy="246221"/>
              <a:chOff x="2569374" y="4766955"/>
              <a:chExt cx="274434" cy="246221"/>
            </a:xfrm>
          </p:grpSpPr>
          <p:sp>
            <p:nvSpPr>
              <p:cNvPr id="1139" name="Elipsa 1138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TextovéPole 1139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36" name="Skupina 1091"/>
            <p:cNvGrpSpPr/>
            <p:nvPr/>
          </p:nvGrpSpPr>
          <p:grpSpPr>
            <a:xfrm>
              <a:off x="2483768" y="3182779"/>
              <a:ext cx="274434" cy="246221"/>
              <a:chOff x="2569374" y="4766955"/>
              <a:chExt cx="274434" cy="246221"/>
            </a:xfrm>
          </p:grpSpPr>
          <p:sp>
            <p:nvSpPr>
              <p:cNvPr id="1137" name="Elipsa 1136"/>
              <p:cNvSpPr/>
              <p:nvPr/>
            </p:nvSpPr>
            <p:spPr>
              <a:xfrm>
                <a:off x="2627784" y="47971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TextovéPole 1137"/>
              <p:cNvSpPr txBox="1"/>
              <p:nvPr/>
            </p:nvSpPr>
            <p:spPr>
              <a:xfrm>
                <a:off x="2569374" y="4766955"/>
                <a:ext cx="2744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>
                    <a:solidFill>
                      <a:srgbClr val="FF0000"/>
                    </a:solidFill>
                  </a:rPr>
                  <a:t>e</a:t>
                </a:r>
                <a:r>
                  <a:rPr lang="cs-CZ" sz="1000" b="1" baseline="30000" dirty="0">
                    <a:solidFill>
                      <a:srgbClr val="FF0000"/>
                    </a:solidFill>
                  </a:rPr>
                  <a:t>-</a:t>
                </a:r>
                <a:endParaRPr lang="cs-CZ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04" name="Skupina 1003"/>
          <p:cNvGrpSpPr/>
          <p:nvPr/>
        </p:nvGrpSpPr>
        <p:grpSpPr>
          <a:xfrm>
            <a:off x="7236296" y="2996952"/>
            <a:ext cx="360040" cy="288032"/>
            <a:chOff x="899592" y="5013176"/>
            <a:chExt cx="360040" cy="288032"/>
          </a:xfrm>
        </p:grpSpPr>
        <p:sp>
          <p:nvSpPr>
            <p:cNvPr id="1007" name="Zaoblený obdélník 1006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09" name="TextovéPole 1008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13" name="Skupina 1012"/>
          <p:cNvGrpSpPr/>
          <p:nvPr/>
        </p:nvGrpSpPr>
        <p:grpSpPr>
          <a:xfrm>
            <a:off x="6948264" y="3140968"/>
            <a:ext cx="360040" cy="288032"/>
            <a:chOff x="899592" y="5013176"/>
            <a:chExt cx="360040" cy="288032"/>
          </a:xfrm>
        </p:grpSpPr>
        <p:sp>
          <p:nvSpPr>
            <p:cNvPr id="1014" name="Zaoblený obdélník 1013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15" name="TextovéPole 1014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32" name="Skupina 1031"/>
          <p:cNvGrpSpPr/>
          <p:nvPr/>
        </p:nvGrpSpPr>
        <p:grpSpPr>
          <a:xfrm>
            <a:off x="7375098" y="6135107"/>
            <a:ext cx="360040" cy="288032"/>
            <a:chOff x="899592" y="5013176"/>
            <a:chExt cx="360040" cy="288032"/>
          </a:xfrm>
        </p:grpSpPr>
        <p:sp>
          <p:nvSpPr>
            <p:cNvPr id="1033" name="Zaoblený obdélník 1032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43" name="TextovéPole 1042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044" name="Skupina 1043"/>
          <p:cNvGrpSpPr/>
          <p:nvPr/>
        </p:nvGrpSpPr>
        <p:grpSpPr>
          <a:xfrm>
            <a:off x="7159074" y="6135107"/>
            <a:ext cx="360040" cy="288032"/>
            <a:chOff x="899592" y="5013176"/>
            <a:chExt cx="360040" cy="288032"/>
          </a:xfrm>
        </p:grpSpPr>
        <p:sp>
          <p:nvSpPr>
            <p:cNvPr id="1046" name="Zaoblený obdélník 1045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047" name="TextovéPole 1046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151" name="Skupina 1150"/>
          <p:cNvGrpSpPr/>
          <p:nvPr/>
        </p:nvGrpSpPr>
        <p:grpSpPr>
          <a:xfrm>
            <a:off x="6804248" y="2780928"/>
            <a:ext cx="360040" cy="288032"/>
            <a:chOff x="899592" y="5013176"/>
            <a:chExt cx="360040" cy="288032"/>
          </a:xfrm>
        </p:grpSpPr>
        <p:sp>
          <p:nvSpPr>
            <p:cNvPr id="1152" name="Zaoblený obdélník 1151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53" name="TextovéPole 1152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154" name="Skupina 1153"/>
          <p:cNvGrpSpPr/>
          <p:nvPr/>
        </p:nvGrpSpPr>
        <p:grpSpPr>
          <a:xfrm>
            <a:off x="6516216" y="2924944"/>
            <a:ext cx="360040" cy="288032"/>
            <a:chOff x="899592" y="5013176"/>
            <a:chExt cx="360040" cy="288032"/>
          </a:xfrm>
        </p:grpSpPr>
        <p:sp>
          <p:nvSpPr>
            <p:cNvPr id="1155" name="Zaoblený obdélník 1154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56" name="TextovéPole 1155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157" name="Skupina 1156"/>
          <p:cNvGrpSpPr/>
          <p:nvPr/>
        </p:nvGrpSpPr>
        <p:grpSpPr>
          <a:xfrm>
            <a:off x="7524328" y="2492896"/>
            <a:ext cx="360040" cy="288032"/>
            <a:chOff x="899592" y="5013176"/>
            <a:chExt cx="360040" cy="288032"/>
          </a:xfrm>
        </p:grpSpPr>
        <p:sp>
          <p:nvSpPr>
            <p:cNvPr id="1158" name="Zaoblený obdélník 1157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59" name="TextovéPole 1158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160" name="Skupina 1159"/>
          <p:cNvGrpSpPr/>
          <p:nvPr/>
        </p:nvGrpSpPr>
        <p:grpSpPr>
          <a:xfrm>
            <a:off x="7236296" y="2636912"/>
            <a:ext cx="360040" cy="288032"/>
            <a:chOff x="899592" y="5013176"/>
            <a:chExt cx="360040" cy="288032"/>
          </a:xfrm>
        </p:grpSpPr>
        <p:sp>
          <p:nvSpPr>
            <p:cNvPr id="1161" name="Zaoblený obdélník 1160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62" name="TextovéPole 1161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163" name="Skupina 1162"/>
          <p:cNvGrpSpPr/>
          <p:nvPr/>
        </p:nvGrpSpPr>
        <p:grpSpPr>
          <a:xfrm>
            <a:off x="6732240" y="2276872"/>
            <a:ext cx="360040" cy="288032"/>
            <a:chOff x="899592" y="5013176"/>
            <a:chExt cx="360040" cy="288032"/>
          </a:xfrm>
        </p:grpSpPr>
        <p:sp>
          <p:nvSpPr>
            <p:cNvPr id="1164" name="Zaoblený obdélník 1163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65" name="TextovéPole 1164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grpSp>
        <p:nvGrpSpPr>
          <p:cNvPr id="1166" name="Skupina 1165"/>
          <p:cNvGrpSpPr/>
          <p:nvPr/>
        </p:nvGrpSpPr>
        <p:grpSpPr>
          <a:xfrm>
            <a:off x="6444208" y="2420888"/>
            <a:ext cx="360040" cy="288032"/>
            <a:chOff x="899592" y="5013176"/>
            <a:chExt cx="360040" cy="288032"/>
          </a:xfrm>
        </p:grpSpPr>
        <p:sp>
          <p:nvSpPr>
            <p:cNvPr id="1167" name="Zaoblený obdélník 1166"/>
            <p:cNvSpPr/>
            <p:nvPr/>
          </p:nvSpPr>
          <p:spPr>
            <a:xfrm>
              <a:off x="899592" y="5085184"/>
              <a:ext cx="216024" cy="2160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cap="smal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68" name="TextovéPole 1167"/>
            <p:cNvSpPr txBox="1"/>
            <p:nvPr/>
          </p:nvSpPr>
          <p:spPr>
            <a:xfrm>
              <a:off x="938838" y="5013176"/>
              <a:ext cx="320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/>
                <a:t>+</a:t>
              </a:r>
            </a:p>
          </p:txBody>
        </p:sp>
      </p:grpSp>
      <p:sp>
        <p:nvSpPr>
          <p:cNvPr id="1169" name="TextovéPole 1168"/>
          <p:cNvSpPr txBox="1"/>
          <p:nvPr/>
        </p:nvSpPr>
        <p:spPr>
          <a:xfrm>
            <a:off x="6910288" y="617691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+</a:t>
            </a:r>
          </a:p>
        </p:txBody>
      </p:sp>
      <p:sp>
        <p:nvSpPr>
          <p:cNvPr id="1173" name="Zaoblený obdélník 1172"/>
          <p:cNvSpPr/>
          <p:nvPr/>
        </p:nvSpPr>
        <p:spPr>
          <a:xfrm>
            <a:off x="7740352" y="4797152"/>
            <a:ext cx="576064" cy="21602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ADP</a:t>
            </a:r>
          </a:p>
        </p:txBody>
      </p:sp>
      <p:sp>
        <p:nvSpPr>
          <p:cNvPr id="1174" name="Zaoblený obdélník 1173"/>
          <p:cNvSpPr/>
          <p:nvPr/>
        </p:nvSpPr>
        <p:spPr>
          <a:xfrm>
            <a:off x="8532440" y="4797152"/>
            <a:ext cx="360040" cy="21602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</a:t>
            </a: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5" name="TextovéPole 1174"/>
          <p:cNvSpPr txBox="1"/>
          <p:nvPr/>
        </p:nvSpPr>
        <p:spPr>
          <a:xfrm>
            <a:off x="8316416" y="476695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+</a:t>
            </a:r>
          </a:p>
        </p:txBody>
      </p:sp>
      <p:sp>
        <p:nvSpPr>
          <p:cNvPr id="1176" name="Zaoblený obdélník 1175"/>
          <p:cNvSpPr/>
          <p:nvPr/>
        </p:nvSpPr>
        <p:spPr>
          <a:xfrm>
            <a:off x="7740352" y="5733256"/>
            <a:ext cx="576064" cy="21602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ATP</a:t>
            </a:r>
          </a:p>
        </p:txBody>
      </p:sp>
      <p:sp>
        <p:nvSpPr>
          <p:cNvPr id="1179" name="Elipsa 1178"/>
          <p:cNvSpPr/>
          <p:nvPr/>
        </p:nvSpPr>
        <p:spPr>
          <a:xfrm>
            <a:off x="6084168" y="6165304"/>
            <a:ext cx="288032" cy="288032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2" name="TextovéPole 1181"/>
          <p:cNvSpPr txBox="1"/>
          <p:nvPr/>
        </p:nvSpPr>
        <p:spPr>
          <a:xfrm>
            <a:off x="6084168" y="6165304"/>
            <a:ext cx="346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latin typeface="Arial" pitchFamily="34" charset="0"/>
                <a:cs typeface="Arial" pitchFamily="34" charset="0"/>
              </a:rPr>
              <a:t>O</a:t>
            </a:r>
            <a:r>
              <a:rPr lang="cs-CZ" sz="11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4" name="TextovéPole 1183"/>
          <p:cNvSpPr txBox="1"/>
          <p:nvPr/>
        </p:nvSpPr>
        <p:spPr>
          <a:xfrm>
            <a:off x="6339438" y="616530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+</a:t>
            </a:r>
          </a:p>
        </p:txBody>
      </p:sp>
      <p:cxnSp>
        <p:nvCxnSpPr>
          <p:cNvPr id="1185" name="Přímá spojovací šipka 1184"/>
          <p:cNvCxnSpPr/>
          <p:nvPr/>
        </p:nvCxnSpPr>
        <p:spPr>
          <a:xfrm flipH="1">
            <a:off x="7668344" y="6309320"/>
            <a:ext cx="432048" cy="0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8" name="Zaoblený obdélník 1187"/>
          <p:cNvSpPr/>
          <p:nvPr/>
        </p:nvSpPr>
        <p:spPr>
          <a:xfrm>
            <a:off x="8244408" y="6165304"/>
            <a:ext cx="576064" cy="288032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1000" b="1" cap="small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10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1189" name="TextovéPole 1188"/>
          <p:cNvSpPr txBox="1"/>
          <p:nvPr/>
        </p:nvSpPr>
        <p:spPr>
          <a:xfrm>
            <a:off x="323528" y="2276872"/>
            <a:ext cx="1899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>
                <a:latin typeface="Arial" pitchFamily="34" charset="0"/>
                <a:cs typeface="Arial" pitchFamily="34" charset="0"/>
              </a:rPr>
              <a:t>mezimembránový</a:t>
            </a:r>
            <a:r>
              <a:rPr lang="cs-CZ" sz="1100" b="1" dirty="0">
                <a:latin typeface="Arial" pitchFamily="34" charset="0"/>
                <a:cs typeface="Arial" pitchFamily="34" charset="0"/>
              </a:rPr>
              <a:t> prostor</a:t>
            </a:r>
          </a:p>
        </p:txBody>
      </p:sp>
      <p:grpSp>
        <p:nvGrpSpPr>
          <p:cNvPr id="1191" name="Skupina 1190"/>
          <p:cNvGrpSpPr/>
          <p:nvPr/>
        </p:nvGrpSpPr>
        <p:grpSpPr>
          <a:xfrm>
            <a:off x="395536" y="1791400"/>
            <a:ext cx="8208912" cy="485472"/>
            <a:chOff x="395536" y="4239672"/>
            <a:chExt cx="8208912" cy="485472"/>
          </a:xfrm>
        </p:grpSpPr>
        <p:grpSp>
          <p:nvGrpSpPr>
            <p:cNvPr id="1192" name="Skupina 518"/>
            <p:cNvGrpSpPr/>
            <p:nvPr/>
          </p:nvGrpSpPr>
          <p:grpSpPr>
            <a:xfrm>
              <a:off x="395536" y="4239672"/>
              <a:ext cx="1368152" cy="485472"/>
              <a:chOff x="467544" y="3356996"/>
              <a:chExt cx="2232248" cy="792086"/>
            </a:xfrm>
          </p:grpSpPr>
          <p:sp>
            <p:nvSpPr>
              <p:cNvPr id="1678" name="Volný tvar 1677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79" name="Volný tvar 1678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0" name="Volný tvar 1679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1" name="Volný tvar 1680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2" name="Volný tvar 1681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3" name="Volný tvar 1682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4" name="Volný tvar 1683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5" name="Volný tvar 1684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6" name="Volný tvar 1685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7" name="Volný tvar 1686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8" name="Volný tvar 1687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89" name="Volný tvar 1688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0" name="Volný tvar 1689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1" name="Volný tvar 1690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2" name="Volný tvar 1691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3" name="Volný tvar 1692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4" name="Volný tvar 1693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5" name="Volný tvar 1694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6" name="Volný tvar 1695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7" name="Volný tvar 1696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8" name="Volný tvar 1697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99" name="Volný tvar 1698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0" name="Volný tvar 1699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1" name="Volný tvar 1700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2" name="Volný tvar 1701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3" name="Volný tvar 1702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4" name="Volný tvar 1703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5" name="Volný tvar 1704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6" name="Volný tvar 1705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7" name="Volný tvar 1706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8" name="Volný tvar 1707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09" name="Volný tvar 1708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0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1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2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3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4" name="Volný tvar 1713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5" name="Volný tvar 1714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6" name="Volný tvar 1715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7" name="Volný tvar 1716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8" name="Volný tvar 1717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19" name="Volný tvar 1718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0" name="Volný tvar 1719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1" name="Volný tvar 1720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2" name="Volný tvar 1721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3" name="Volný tvar 1722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4" name="Volný tvar 1723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5" name="Volný tvar 1724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6" name="Volný tvar 1725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7" name="Volný tvar 1726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8" name="Volný tvar 1727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29" name="Volný tvar 1728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0" name="Volný tvar 1729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1" name="Volný tvar 1730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2" name="Volný tvar 1731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3" name="Volný tvar 1732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4" name="Volný tvar 1733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5" name="Volný tvar 1734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6" name="Volný tvar 1735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7" name="Volný tvar 1736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8" name="Volný tvar 1737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39" name="Volný tvar 1738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40" name="Volný tvar 1739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41" name="Volný tvar 1740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42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3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4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5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6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7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8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9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0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1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2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3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4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5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6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7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8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9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0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1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2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3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4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5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6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7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8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9" name="Elipsa 1768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0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1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2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3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93" name="Skupina 227"/>
            <p:cNvGrpSpPr/>
            <p:nvPr/>
          </p:nvGrpSpPr>
          <p:grpSpPr>
            <a:xfrm>
              <a:off x="1763688" y="4239672"/>
              <a:ext cx="1368152" cy="485472"/>
              <a:chOff x="467544" y="3356996"/>
              <a:chExt cx="2232248" cy="792086"/>
            </a:xfrm>
          </p:grpSpPr>
          <p:sp>
            <p:nvSpPr>
              <p:cNvPr id="1582" name="Volný tvar 1581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3" name="Volný tvar 1582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4" name="Volný tvar 1583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5" name="Volný tvar 1584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6" name="Volný tvar 1585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7" name="Volný tvar 1586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8" name="Volný tvar 1587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9" name="Volný tvar 1588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0" name="Volný tvar 1589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1" name="Volný tvar 1590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2" name="Volný tvar 1591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3" name="Volný tvar 1592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4" name="Volný tvar 1593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5" name="Volný tvar 1594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6" name="Volný tvar 1595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7" name="Volný tvar 1596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8" name="Volný tvar 1597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9" name="Volný tvar 1598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0" name="Volný tvar 1599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1" name="Volný tvar 1600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2" name="Volný tvar 1601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3" name="Volný tvar 1602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4" name="Volný tvar 1603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5" name="Volný tvar 1604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6" name="Volný tvar 1605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7" name="Volný tvar 1606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8" name="Volný tvar 1607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9" name="Volný tvar 1608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0" name="Volný tvar 1609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1" name="Volný tvar 1610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2" name="Volný tvar 1611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3" name="Volný tvar 1612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4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5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6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7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8" name="Volný tvar 1617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9" name="Volný tvar 1618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0" name="Volný tvar 1619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1" name="Volný tvar 1620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2" name="Volný tvar 1621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3" name="Volný tvar 1622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4" name="Volný tvar 1623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5" name="Volný tvar 1624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6" name="Volný tvar 1625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7" name="Volný tvar 1626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8" name="Volný tvar 1627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29" name="Volný tvar 1628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0" name="Volný tvar 1629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1" name="Volný tvar 1630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2" name="Volný tvar 1631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3" name="Volný tvar 1632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4" name="Volný tvar 1633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5" name="Volný tvar 1634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6" name="Volný tvar 1635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7" name="Volný tvar 1636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8" name="Volný tvar 1637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9" name="Volný tvar 1638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0" name="Volný tvar 1639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1" name="Volný tvar 1640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2" name="Volný tvar 1641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3" name="Volný tvar 1642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4" name="Volný tvar 1643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5" name="Volný tvar 1644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6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7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8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9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0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1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2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3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4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5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6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7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8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9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0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1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2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3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4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5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6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7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8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9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0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1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2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3" name="Elipsa 1672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4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5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6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7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94" name="Skupina 615"/>
            <p:cNvGrpSpPr/>
            <p:nvPr/>
          </p:nvGrpSpPr>
          <p:grpSpPr>
            <a:xfrm>
              <a:off x="3131840" y="4239672"/>
              <a:ext cx="1368152" cy="485472"/>
              <a:chOff x="467544" y="3356996"/>
              <a:chExt cx="2232248" cy="792086"/>
            </a:xfrm>
          </p:grpSpPr>
          <p:sp>
            <p:nvSpPr>
              <p:cNvPr id="1486" name="Volný tvar 1485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87" name="Volný tvar 1486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88" name="Volný tvar 1487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89" name="Volný tvar 1488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0" name="Volný tvar 1489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1" name="Volný tvar 1490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2" name="Volný tvar 1491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3" name="Volný tvar 1492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4" name="Volný tvar 1493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5" name="Volný tvar 1494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6" name="Volný tvar 1495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7" name="Volný tvar 1496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8" name="Volný tvar 1497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9" name="Volný tvar 1498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0" name="Volný tvar 1499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1" name="Volný tvar 1500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2" name="Volný tvar 1501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3" name="Volný tvar 1502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4" name="Volný tvar 1503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5" name="Volný tvar 1504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6" name="Volný tvar 1505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7" name="Volný tvar 1506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8" name="Volný tvar 1507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09" name="Volný tvar 1508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0" name="Volný tvar 1509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1" name="Volný tvar 1510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2" name="Volný tvar 1511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3" name="Volný tvar 1512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4" name="Volný tvar 1513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5" name="Volný tvar 1514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6" name="Volný tvar 1515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7" name="Volný tvar 1516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8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19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0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1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2" name="Volný tvar 1521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3" name="Volný tvar 1522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4" name="Volný tvar 1523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5" name="Volný tvar 1524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6" name="Volný tvar 1525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7" name="Volný tvar 1526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8" name="Volný tvar 1527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29" name="Volný tvar 1528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0" name="Volný tvar 1529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1" name="Volný tvar 1530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2" name="Volný tvar 1531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3" name="Volný tvar 1532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4" name="Volný tvar 1533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5" name="Volný tvar 1534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6" name="Volný tvar 1535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7" name="Volný tvar 1536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8" name="Volný tvar 1537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9" name="Volný tvar 1538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0" name="Volný tvar 1539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1" name="Volný tvar 1540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2" name="Volný tvar 1541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3" name="Volný tvar 1542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4" name="Volný tvar 1543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5" name="Volný tvar 1544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6" name="Volný tvar 1545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7" name="Volný tvar 1546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8" name="Volný tvar 1547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49" name="Volný tvar 1548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50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1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2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3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4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5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6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7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8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9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0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1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2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3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4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5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6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7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8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9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0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1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2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3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4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5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6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7" name="Elipsa 1576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8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9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0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1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95" name="Skupina 712"/>
            <p:cNvGrpSpPr/>
            <p:nvPr/>
          </p:nvGrpSpPr>
          <p:grpSpPr>
            <a:xfrm>
              <a:off x="4499992" y="4239672"/>
              <a:ext cx="1368152" cy="485472"/>
              <a:chOff x="467544" y="3356996"/>
              <a:chExt cx="2232248" cy="792086"/>
            </a:xfrm>
          </p:grpSpPr>
          <p:sp>
            <p:nvSpPr>
              <p:cNvPr id="1390" name="Volný tvar 1389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1" name="Volný tvar 1390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2" name="Volný tvar 1391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3" name="Volný tvar 1392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4" name="Volný tvar 1393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5" name="Volný tvar 1394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6" name="Volný tvar 1395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7" name="Volný tvar 1396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8" name="Volný tvar 1397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99" name="Volný tvar 1398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0" name="Volný tvar 1399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1" name="Volný tvar 1400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2" name="Volný tvar 1401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3" name="Volný tvar 1402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4" name="Volný tvar 1403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5" name="Volný tvar 1404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6" name="Volný tvar 1405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7" name="Volný tvar 1406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8" name="Volný tvar 1407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9" name="Volný tvar 1408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0" name="Volný tvar 1409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1" name="Volný tvar 1410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2" name="Volný tvar 1411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3" name="Volný tvar 1412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4" name="Volný tvar 1413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5" name="Volný tvar 1414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6" name="Volný tvar 1415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7" name="Volný tvar 1416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8" name="Volný tvar 1417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19" name="Volný tvar 1418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0" name="Volný tvar 1419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1" name="Volný tvar 1420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2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3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4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5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6" name="Volný tvar 1425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7" name="Volný tvar 1426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8" name="Volný tvar 1427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29" name="Volný tvar 1428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0" name="Volný tvar 1429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1" name="Volný tvar 1430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2" name="Volný tvar 1431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3" name="Volný tvar 1432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4" name="Volný tvar 1433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5" name="Volný tvar 1434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6" name="Volný tvar 1435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7" name="Volný tvar 1436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8" name="Volný tvar 1437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9" name="Volný tvar 1438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0" name="Volný tvar 1439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1" name="Volný tvar 1440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2" name="Volný tvar 1441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3" name="Volný tvar 1442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4" name="Volný tvar 1443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5" name="Volný tvar 1444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6" name="Volný tvar 1445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7" name="Volný tvar 1446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8" name="Volný tvar 1447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49" name="Volný tvar 1448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50" name="Volný tvar 1449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51" name="Volný tvar 1450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52" name="Volný tvar 1451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53" name="Volný tvar 1452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54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5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6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7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8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9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0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1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2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3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4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5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6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7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8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9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0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1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2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3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4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5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6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7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8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9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0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1" name="Elipsa 1480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2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3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4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5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96" name="Skupina 809"/>
            <p:cNvGrpSpPr/>
            <p:nvPr/>
          </p:nvGrpSpPr>
          <p:grpSpPr>
            <a:xfrm>
              <a:off x="5868144" y="4239672"/>
              <a:ext cx="1368152" cy="485472"/>
              <a:chOff x="467544" y="3356996"/>
              <a:chExt cx="2232248" cy="792086"/>
            </a:xfrm>
          </p:grpSpPr>
          <p:sp>
            <p:nvSpPr>
              <p:cNvPr id="1294" name="Volný tvar 1293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5" name="Volný tvar 1294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6" name="Volný tvar 1295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7" name="Volný tvar 1296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8" name="Volný tvar 1297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9" name="Volný tvar 1298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0" name="Volný tvar 1299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1" name="Volný tvar 1300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2" name="Volný tvar 1301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3" name="Volný tvar 1302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4" name="Volný tvar 1303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5" name="Volný tvar 1304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6" name="Volný tvar 1305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7" name="Volný tvar 1306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8" name="Volný tvar 1307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09" name="Volný tvar 1308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0" name="Volný tvar 1309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1" name="Volný tvar 1310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2" name="Volný tvar 1311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3" name="Volný tvar 1312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4" name="Volný tvar 1313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5" name="Volný tvar 1314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6" name="Volný tvar 1315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7" name="Volný tvar 1316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8" name="Volný tvar 1317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19" name="Volný tvar 1318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0" name="Volný tvar 1319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1" name="Volný tvar 1320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2" name="Volný tvar 1321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3" name="Volný tvar 1322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4" name="Volný tvar 1323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5" name="Volný tvar 1324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6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7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8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29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0" name="Volný tvar 1329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1" name="Volný tvar 1330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2" name="Volný tvar 1331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3" name="Volný tvar 1332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4" name="Volný tvar 1333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5" name="Volný tvar 1334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6" name="Volný tvar 1335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7" name="Volný tvar 1336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8" name="Volný tvar 1337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9" name="Volný tvar 1338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0" name="Volný tvar 1339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1" name="Volný tvar 1340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2" name="Volný tvar 1341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3" name="Volný tvar 1342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4" name="Volný tvar 1343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5" name="Volný tvar 1344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6" name="Volný tvar 1345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7" name="Volný tvar 1346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8" name="Volný tvar 1347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9" name="Volný tvar 1348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0" name="Volný tvar 1349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1" name="Volný tvar 1350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2" name="Volný tvar 1351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3" name="Volný tvar 1352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4" name="Volný tvar 1353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5" name="Volný tvar 1354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6" name="Volný tvar 1355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7" name="Volný tvar 1356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8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9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0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1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2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3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4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5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6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7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8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9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0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1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2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3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4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5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6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7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8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9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0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1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2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3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4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5" name="Elipsa 1384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6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7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8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9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97" name="Skupina 906"/>
            <p:cNvGrpSpPr/>
            <p:nvPr/>
          </p:nvGrpSpPr>
          <p:grpSpPr>
            <a:xfrm>
              <a:off x="7236296" y="4239672"/>
              <a:ext cx="1368152" cy="485472"/>
              <a:chOff x="467544" y="3356996"/>
              <a:chExt cx="2232248" cy="792086"/>
            </a:xfrm>
          </p:grpSpPr>
          <p:sp>
            <p:nvSpPr>
              <p:cNvPr id="1198" name="Volný tvar 1197"/>
              <p:cNvSpPr/>
              <p:nvPr/>
            </p:nvSpPr>
            <p:spPr>
              <a:xfrm rot="5400000">
                <a:off x="13676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99" name="Volný tvar 1198"/>
              <p:cNvSpPr/>
              <p:nvPr/>
            </p:nvSpPr>
            <p:spPr>
              <a:xfrm rot="5400000">
                <a:off x="13211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0" name="Volný tvar 1199"/>
              <p:cNvSpPr/>
              <p:nvPr/>
            </p:nvSpPr>
            <p:spPr>
              <a:xfrm rot="5400000">
                <a:off x="12283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1" name="Volný tvar 1200"/>
              <p:cNvSpPr/>
              <p:nvPr/>
            </p:nvSpPr>
            <p:spPr>
              <a:xfrm rot="5400000">
                <a:off x="11819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2" name="Volný tvar 1201"/>
              <p:cNvSpPr/>
              <p:nvPr/>
            </p:nvSpPr>
            <p:spPr>
              <a:xfrm rot="16200000">
                <a:off x="11760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3" name="Volný tvar 1202"/>
              <p:cNvSpPr/>
              <p:nvPr/>
            </p:nvSpPr>
            <p:spPr>
              <a:xfrm rot="16200000">
                <a:off x="12225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4" name="Volný tvar 1203"/>
              <p:cNvSpPr/>
              <p:nvPr/>
            </p:nvSpPr>
            <p:spPr>
              <a:xfrm rot="16200000">
                <a:off x="13153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5" name="Volný tvar 1204"/>
              <p:cNvSpPr/>
              <p:nvPr/>
            </p:nvSpPr>
            <p:spPr>
              <a:xfrm rot="16200000">
                <a:off x="13617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6" name="Volný tvar 1205"/>
              <p:cNvSpPr/>
              <p:nvPr/>
            </p:nvSpPr>
            <p:spPr>
              <a:xfrm rot="5400000">
                <a:off x="10890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7" name="Volný tvar 1206"/>
              <p:cNvSpPr/>
              <p:nvPr/>
            </p:nvSpPr>
            <p:spPr>
              <a:xfrm rot="5400000">
                <a:off x="10426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8" name="Volný tvar 1207"/>
              <p:cNvSpPr/>
              <p:nvPr/>
            </p:nvSpPr>
            <p:spPr>
              <a:xfrm rot="5400000">
                <a:off x="9497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9" name="Volný tvar 1208"/>
              <p:cNvSpPr/>
              <p:nvPr/>
            </p:nvSpPr>
            <p:spPr>
              <a:xfrm rot="5400000">
                <a:off x="9033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0" name="Volný tvar 1209"/>
              <p:cNvSpPr/>
              <p:nvPr/>
            </p:nvSpPr>
            <p:spPr>
              <a:xfrm rot="16200000">
                <a:off x="8975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1" name="Volný tvar 1210"/>
              <p:cNvSpPr/>
              <p:nvPr/>
            </p:nvSpPr>
            <p:spPr>
              <a:xfrm rot="16200000">
                <a:off x="9439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2" name="Volný tvar 1211"/>
              <p:cNvSpPr/>
              <p:nvPr/>
            </p:nvSpPr>
            <p:spPr>
              <a:xfrm rot="16200000">
                <a:off x="10368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3" name="Volný tvar 1212"/>
              <p:cNvSpPr/>
              <p:nvPr/>
            </p:nvSpPr>
            <p:spPr>
              <a:xfrm rot="16200000">
                <a:off x="10832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4" name="Volný tvar 1213"/>
              <p:cNvSpPr/>
              <p:nvPr/>
            </p:nvSpPr>
            <p:spPr>
              <a:xfrm rot="5400000">
                <a:off x="8105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5" name="Volný tvar 1214"/>
              <p:cNvSpPr/>
              <p:nvPr/>
            </p:nvSpPr>
            <p:spPr>
              <a:xfrm rot="5400000">
                <a:off x="7640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6" name="Volný tvar 1215"/>
              <p:cNvSpPr/>
              <p:nvPr/>
            </p:nvSpPr>
            <p:spPr>
              <a:xfrm rot="5400000">
                <a:off x="6712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7" name="Volný tvar 1216"/>
              <p:cNvSpPr/>
              <p:nvPr/>
            </p:nvSpPr>
            <p:spPr>
              <a:xfrm rot="5400000">
                <a:off x="62481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8" name="Volný tvar 1217"/>
              <p:cNvSpPr/>
              <p:nvPr/>
            </p:nvSpPr>
            <p:spPr>
              <a:xfrm rot="16200000">
                <a:off x="6189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9" name="Volný tvar 1218"/>
              <p:cNvSpPr/>
              <p:nvPr/>
            </p:nvSpPr>
            <p:spPr>
              <a:xfrm rot="16200000">
                <a:off x="6654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0" name="Volný tvar 1219"/>
              <p:cNvSpPr/>
              <p:nvPr/>
            </p:nvSpPr>
            <p:spPr>
              <a:xfrm rot="16200000">
                <a:off x="7582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1" name="Volný tvar 1220"/>
              <p:cNvSpPr/>
              <p:nvPr/>
            </p:nvSpPr>
            <p:spPr>
              <a:xfrm rot="16200000">
                <a:off x="80469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2" name="Volný tvar 1221"/>
              <p:cNvSpPr/>
              <p:nvPr/>
            </p:nvSpPr>
            <p:spPr>
              <a:xfrm rot="5400000">
                <a:off x="5319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3" name="Volný tvar 1222"/>
              <p:cNvSpPr/>
              <p:nvPr/>
            </p:nvSpPr>
            <p:spPr>
              <a:xfrm rot="5400000">
                <a:off x="48554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4" name="Volný tvar 1223"/>
              <p:cNvSpPr/>
              <p:nvPr/>
            </p:nvSpPr>
            <p:spPr>
              <a:xfrm rot="5400000">
                <a:off x="392693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5" name="Volný tvar 1224"/>
              <p:cNvSpPr/>
              <p:nvPr/>
            </p:nvSpPr>
            <p:spPr>
              <a:xfrm rot="5400000">
                <a:off x="346268" y="358039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6" name="Volný tvar 1225"/>
              <p:cNvSpPr/>
              <p:nvPr/>
            </p:nvSpPr>
            <p:spPr>
              <a:xfrm rot="16200000">
                <a:off x="3404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7" name="Volný tvar 1226"/>
              <p:cNvSpPr/>
              <p:nvPr/>
            </p:nvSpPr>
            <p:spPr>
              <a:xfrm rot="16200000">
                <a:off x="38686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8" name="Volný tvar 1227"/>
              <p:cNvSpPr/>
              <p:nvPr/>
            </p:nvSpPr>
            <p:spPr>
              <a:xfrm rot="16200000">
                <a:off x="479717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9" name="Volný tvar 1228"/>
              <p:cNvSpPr/>
              <p:nvPr/>
            </p:nvSpPr>
            <p:spPr>
              <a:xfrm rot="16200000">
                <a:off x="526142" y="3880322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0" name="Volný tvar 4"/>
              <p:cNvSpPr/>
              <p:nvPr/>
            </p:nvSpPr>
            <p:spPr>
              <a:xfrm rot="5400000">
                <a:off x="24764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1" name="Volný tvar 5"/>
              <p:cNvSpPr/>
              <p:nvPr/>
            </p:nvSpPr>
            <p:spPr>
              <a:xfrm rot="5400000">
                <a:off x="242998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2" name="Volný tvar 7"/>
              <p:cNvSpPr/>
              <p:nvPr/>
            </p:nvSpPr>
            <p:spPr>
              <a:xfrm rot="5400000">
                <a:off x="2337139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3" name="Volný tvar 8"/>
              <p:cNvSpPr/>
              <p:nvPr/>
            </p:nvSpPr>
            <p:spPr>
              <a:xfrm rot="5400000">
                <a:off x="2290714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4" name="Volný tvar 1233"/>
              <p:cNvSpPr/>
              <p:nvPr/>
            </p:nvSpPr>
            <p:spPr>
              <a:xfrm rot="16200000">
                <a:off x="22848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5" name="Volný tvar 1234"/>
              <p:cNvSpPr/>
              <p:nvPr/>
            </p:nvSpPr>
            <p:spPr>
              <a:xfrm rot="16200000">
                <a:off x="23313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6" name="Volný tvar 1235"/>
              <p:cNvSpPr/>
              <p:nvPr/>
            </p:nvSpPr>
            <p:spPr>
              <a:xfrm rot="16200000">
                <a:off x="24241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7" name="Volný tvar 1236"/>
              <p:cNvSpPr/>
              <p:nvPr/>
            </p:nvSpPr>
            <p:spPr>
              <a:xfrm rot="16200000">
                <a:off x="24705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8" name="Volný tvar 1237"/>
              <p:cNvSpPr/>
              <p:nvPr/>
            </p:nvSpPr>
            <p:spPr>
              <a:xfrm rot="5400000">
                <a:off x="21978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39" name="Volný tvar 1238"/>
              <p:cNvSpPr/>
              <p:nvPr/>
            </p:nvSpPr>
            <p:spPr>
              <a:xfrm rot="5400000">
                <a:off x="21514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0" name="Volný tvar 1239"/>
              <p:cNvSpPr/>
              <p:nvPr/>
            </p:nvSpPr>
            <p:spPr>
              <a:xfrm rot="5400000">
                <a:off x="20585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1" name="Volný tvar 1240"/>
              <p:cNvSpPr/>
              <p:nvPr/>
            </p:nvSpPr>
            <p:spPr>
              <a:xfrm rot="5400000">
                <a:off x="20121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2" name="Volný tvar 1241"/>
              <p:cNvSpPr/>
              <p:nvPr/>
            </p:nvSpPr>
            <p:spPr>
              <a:xfrm rot="16200000">
                <a:off x="20063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3" name="Volný tvar 1242"/>
              <p:cNvSpPr/>
              <p:nvPr/>
            </p:nvSpPr>
            <p:spPr>
              <a:xfrm rot="16200000">
                <a:off x="20527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4" name="Volný tvar 1243"/>
              <p:cNvSpPr/>
              <p:nvPr/>
            </p:nvSpPr>
            <p:spPr>
              <a:xfrm rot="16200000">
                <a:off x="21456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5" name="Volný tvar 1244"/>
              <p:cNvSpPr/>
              <p:nvPr/>
            </p:nvSpPr>
            <p:spPr>
              <a:xfrm rot="16200000">
                <a:off x="21920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6" name="Volný tvar 1245"/>
              <p:cNvSpPr/>
              <p:nvPr/>
            </p:nvSpPr>
            <p:spPr>
              <a:xfrm rot="5400000">
                <a:off x="19193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7" name="Volný tvar 1246"/>
              <p:cNvSpPr/>
              <p:nvPr/>
            </p:nvSpPr>
            <p:spPr>
              <a:xfrm rot="5400000">
                <a:off x="18728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8" name="Volný tvar 1247"/>
              <p:cNvSpPr/>
              <p:nvPr/>
            </p:nvSpPr>
            <p:spPr>
              <a:xfrm rot="5400000">
                <a:off x="17800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9" name="Volný tvar 1248"/>
              <p:cNvSpPr/>
              <p:nvPr/>
            </p:nvSpPr>
            <p:spPr>
              <a:xfrm rot="5400000">
                <a:off x="173361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0" name="Volný tvar 1249"/>
              <p:cNvSpPr/>
              <p:nvPr/>
            </p:nvSpPr>
            <p:spPr>
              <a:xfrm rot="16200000">
                <a:off x="17277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1" name="Volný tvar 1250"/>
              <p:cNvSpPr/>
              <p:nvPr/>
            </p:nvSpPr>
            <p:spPr>
              <a:xfrm rot="16200000">
                <a:off x="17742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2" name="Volný tvar 1251"/>
              <p:cNvSpPr/>
              <p:nvPr/>
            </p:nvSpPr>
            <p:spPr>
              <a:xfrm rot="16200000">
                <a:off x="18670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3" name="Volný tvar 1252"/>
              <p:cNvSpPr/>
              <p:nvPr/>
            </p:nvSpPr>
            <p:spPr>
              <a:xfrm rot="16200000">
                <a:off x="191348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4" name="Volný tvar 1253"/>
              <p:cNvSpPr/>
              <p:nvPr/>
            </p:nvSpPr>
            <p:spPr>
              <a:xfrm rot="5400000">
                <a:off x="16407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5" name="Volný tvar 1254"/>
              <p:cNvSpPr/>
              <p:nvPr/>
            </p:nvSpPr>
            <p:spPr>
              <a:xfrm rot="5400000">
                <a:off x="159433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6" name="Volný tvar 1255"/>
              <p:cNvSpPr/>
              <p:nvPr/>
            </p:nvSpPr>
            <p:spPr>
              <a:xfrm rot="5400000">
                <a:off x="1501488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7" name="Volný tvar 1256"/>
              <p:cNvSpPr/>
              <p:nvPr/>
            </p:nvSpPr>
            <p:spPr>
              <a:xfrm rot="5400000">
                <a:off x="1455063" y="358515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8" name="Volný tvar 1257"/>
              <p:cNvSpPr/>
              <p:nvPr/>
            </p:nvSpPr>
            <p:spPr>
              <a:xfrm rot="16200000">
                <a:off x="14492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9" name="Volný tvar 1258"/>
              <p:cNvSpPr/>
              <p:nvPr/>
            </p:nvSpPr>
            <p:spPr>
              <a:xfrm rot="16200000">
                <a:off x="149566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0" name="Volný tvar 1259"/>
              <p:cNvSpPr/>
              <p:nvPr/>
            </p:nvSpPr>
            <p:spPr>
              <a:xfrm rot="16200000">
                <a:off x="1588512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1" name="Volný tvar 1260"/>
              <p:cNvSpPr/>
              <p:nvPr/>
            </p:nvSpPr>
            <p:spPr>
              <a:xfrm rot="16200000">
                <a:off x="1634937" y="3885088"/>
                <a:ext cx="314015" cy="40599"/>
              </a:xfrm>
              <a:custGeom>
                <a:avLst/>
                <a:gdLst>
                  <a:gd name="connsiteX0" fmla="*/ 0 w 552450"/>
                  <a:gd name="connsiteY0" fmla="*/ 56621 h 62971"/>
                  <a:gd name="connsiteX1" fmla="*/ 76200 w 552450"/>
                  <a:gd name="connsiteY1" fmla="*/ 5821 h 62971"/>
                  <a:gd name="connsiteX2" fmla="*/ 155575 w 552450"/>
                  <a:gd name="connsiteY2" fmla="*/ 62971 h 62971"/>
                  <a:gd name="connsiteX3" fmla="*/ 244475 w 552450"/>
                  <a:gd name="connsiteY3" fmla="*/ 5821 h 62971"/>
                  <a:gd name="connsiteX4" fmla="*/ 323850 w 552450"/>
                  <a:gd name="connsiteY4" fmla="*/ 59796 h 62971"/>
                  <a:gd name="connsiteX5" fmla="*/ 400050 w 552450"/>
                  <a:gd name="connsiteY5" fmla="*/ 2646 h 62971"/>
                  <a:gd name="connsiteX6" fmla="*/ 466725 w 552450"/>
                  <a:gd name="connsiteY6" fmla="*/ 59796 h 62971"/>
                  <a:gd name="connsiteX7" fmla="*/ 539750 w 552450"/>
                  <a:gd name="connsiteY7" fmla="*/ 8996 h 62971"/>
                  <a:gd name="connsiteX8" fmla="*/ 542925 w 552450"/>
                  <a:gd name="connsiteY8" fmla="*/ 5821 h 62971"/>
                  <a:gd name="connsiteX9" fmla="*/ 542925 w 552450"/>
                  <a:gd name="connsiteY9" fmla="*/ 5821 h 62971"/>
                  <a:gd name="connsiteX10" fmla="*/ 542925 w 552450"/>
                  <a:gd name="connsiteY10" fmla="*/ 5821 h 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450" h="62971">
                    <a:moveTo>
                      <a:pt x="0" y="56621"/>
                    </a:moveTo>
                    <a:cubicBezTo>
                      <a:pt x="25135" y="30692"/>
                      <a:pt x="50271" y="4763"/>
                      <a:pt x="76200" y="5821"/>
                    </a:cubicBezTo>
                    <a:cubicBezTo>
                      <a:pt x="102129" y="6879"/>
                      <a:pt x="127529" y="62971"/>
                      <a:pt x="155575" y="62971"/>
                    </a:cubicBezTo>
                    <a:cubicBezTo>
                      <a:pt x="183621" y="62971"/>
                      <a:pt x="216429" y="6350"/>
                      <a:pt x="244475" y="5821"/>
                    </a:cubicBezTo>
                    <a:cubicBezTo>
                      <a:pt x="272521" y="5292"/>
                      <a:pt x="297921" y="60325"/>
                      <a:pt x="323850" y="59796"/>
                    </a:cubicBezTo>
                    <a:cubicBezTo>
                      <a:pt x="349779" y="59267"/>
                      <a:pt x="376238" y="2646"/>
                      <a:pt x="400050" y="2646"/>
                    </a:cubicBezTo>
                    <a:cubicBezTo>
                      <a:pt x="423862" y="2646"/>
                      <a:pt x="443442" y="58738"/>
                      <a:pt x="466725" y="59796"/>
                    </a:cubicBezTo>
                    <a:cubicBezTo>
                      <a:pt x="490008" y="60854"/>
                      <a:pt x="527050" y="17992"/>
                      <a:pt x="539750" y="8996"/>
                    </a:cubicBezTo>
                    <a:cubicBezTo>
                      <a:pt x="552450" y="0"/>
                      <a:pt x="542925" y="5821"/>
                      <a:pt x="542925" y="5821"/>
                    </a:cubicBezTo>
                    <a:lnTo>
                      <a:pt x="542925" y="5821"/>
                    </a:lnTo>
                    <a:lnTo>
                      <a:pt x="542925" y="5821"/>
                    </a:lnTo>
                  </a:path>
                </a:pathLst>
              </a:custGeom>
              <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2" name="Elipsa 3"/>
              <p:cNvSpPr/>
              <p:nvPr/>
            </p:nvSpPr>
            <p:spPr>
              <a:xfrm rot="5400000" flipH="1">
                <a:off x="1450713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3" name="Elipsa 6"/>
              <p:cNvSpPr/>
              <p:nvPr/>
            </p:nvSpPr>
            <p:spPr>
              <a:xfrm rot="5400000" flipH="1">
                <a:off x="13114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4" name="Elipsa 18"/>
              <p:cNvSpPr/>
              <p:nvPr/>
            </p:nvSpPr>
            <p:spPr>
              <a:xfrm rot="5400000" flipH="1">
                <a:off x="11721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5" name="Elipsa 21"/>
              <p:cNvSpPr/>
              <p:nvPr/>
            </p:nvSpPr>
            <p:spPr>
              <a:xfrm rot="5400000" flipH="1">
                <a:off x="10328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6" name="Elipsa 32"/>
              <p:cNvSpPr/>
              <p:nvPr/>
            </p:nvSpPr>
            <p:spPr>
              <a:xfrm rot="5400000" flipH="1">
                <a:off x="89361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7" name="Elipsa 35"/>
              <p:cNvSpPr/>
              <p:nvPr/>
            </p:nvSpPr>
            <p:spPr>
              <a:xfrm rot="5400000" flipH="1">
                <a:off x="75433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8" name="Elipsa 46"/>
              <p:cNvSpPr/>
              <p:nvPr/>
            </p:nvSpPr>
            <p:spPr>
              <a:xfrm rot="5400000" flipH="1">
                <a:off x="615062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9" name="Elipsa 49"/>
              <p:cNvSpPr/>
              <p:nvPr/>
            </p:nvSpPr>
            <p:spPr>
              <a:xfrm rot="5400000" flipH="1">
                <a:off x="475787" y="3348753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0" name="Elipsa 3"/>
              <p:cNvSpPr/>
              <p:nvPr/>
            </p:nvSpPr>
            <p:spPr>
              <a:xfrm rot="5400000" flipH="1">
                <a:off x="255950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1" name="Elipsa 6"/>
              <p:cNvSpPr/>
              <p:nvPr/>
            </p:nvSpPr>
            <p:spPr>
              <a:xfrm rot="5400000" flipH="1">
                <a:off x="2420233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2" name="Elipsa 99"/>
              <p:cNvSpPr/>
              <p:nvPr/>
            </p:nvSpPr>
            <p:spPr>
              <a:xfrm rot="5400000" flipH="1">
                <a:off x="2280958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3" name="Elipsa 102"/>
              <p:cNvSpPr/>
              <p:nvPr/>
            </p:nvSpPr>
            <p:spPr>
              <a:xfrm rot="5400000" flipH="1">
                <a:off x="21416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4" name="Elipsa 87"/>
              <p:cNvSpPr/>
              <p:nvPr/>
            </p:nvSpPr>
            <p:spPr>
              <a:xfrm rot="5400000" flipH="1">
                <a:off x="200240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5" name="Elipsa 90"/>
              <p:cNvSpPr/>
              <p:nvPr/>
            </p:nvSpPr>
            <p:spPr>
              <a:xfrm rot="5400000" flipH="1">
                <a:off x="186313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6" name="Elipsa 75"/>
              <p:cNvSpPr/>
              <p:nvPr/>
            </p:nvSpPr>
            <p:spPr>
              <a:xfrm rot="5400000" flipH="1">
                <a:off x="1723857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7" name="Elipsa 78"/>
              <p:cNvSpPr/>
              <p:nvPr/>
            </p:nvSpPr>
            <p:spPr>
              <a:xfrm rot="5400000" flipH="1">
                <a:off x="1584582" y="3353518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8" name="Elipsa 9"/>
              <p:cNvSpPr/>
              <p:nvPr/>
            </p:nvSpPr>
            <p:spPr>
              <a:xfrm rot="16200000" flipV="1">
                <a:off x="13206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9" name="Elipsa 12"/>
              <p:cNvSpPr/>
              <p:nvPr/>
            </p:nvSpPr>
            <p:spPr>
              <a:xfrm rot="16200000" flipV="1">
                <a:off x="14599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0" name="Elipsa 25"/>
              <p:cNvSpPr/>
              <p:nvPr/>
            </p:nvSpPr>
            <p:spPr>
              <a:xfrm rot="16200000" flipV="1">
                <a:off x="104214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1" name="Elipsa 28"/>
              <p:cNvSpPr/>
              <p:nvPr/>
            </p:nvSpPr>
            <p:spPr>
              <a:xfrm rot="16200000" flipV="1">
                <a:off x="11814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2" name="Elipsa 39"/>
              <p:cNvSpPr/>
              <p:nvPr/>
            </p:nvSpPr>
            <p:spPr>
              <a:xfrm rot="16200000" flipV="1">
                <a:off x="763590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3" name="Elipsa 42"/>
              <p:cNvSpPr/>
              <p:nvPr/>
            </p:nvSpPr>
            <p:spPr>
              <a:xfrm rot="16200000" flipV="1">
                <a:off x="90286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4" name="Elipsa 53"/>
              <p:cNvSpPr/>
              <p:nvPr/>
            </p:nvSpPr>
            <p:spPr>
              <a:xfrm rot="16200000" flipV="1">
                <a:off x="485039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5" name="Elipsa 56"/>
              <p:cNvSpPr/>
              <p:nvPr/>
            </p:nvSpPr>
            <p:spPr>
              <a:xfrm rot="16200000" flipV="1">
                <a:off x="624315" y="4013285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6" name="Elipsa 9"/>
              <p:cNvSpPr/>
              <p:nvPr/>
            </p:nvSpPr>
            <p:spPr>
              <a:xfrm rot="16200000" flipV="1">
                <a:off x="24294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7" name="Elipsa 108"/>
              <p:cNvSpPr/>
              <p:nvPr/>
            </p:nvSpPr>
            <p:spPr>
              <a:xfrm rot="16200000" flipV="1">
                <a:off x="25687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8" name="Elipsa 93"/>
              <p:cNvSpPr/>
              <p:nvPr/>
            </p:nvSpPr>
            <p:spPr>
              <a:xfrm rot="16200000" flipV="1">
                <a:off x="21509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9" name="Elipsa 1288"/>
              <p:cNvSpPr/>
              <p:nvPr/>
            </p:nvSpPr>
            <p:spPr>
              <a:xfrm rot="16200000" flipV="1">
                <a:off x="22902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0" name="Elipsa 81"/>
              <p:cNvSpPr/>
              <p:nvPr/>
            </p:nvSpPr>
            <p:spPr>
              <a:xfrm rot="16200000" flipV="1">
                <a:off x="187238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1" name="Elipsa 84"/>
              <p:cNvSpPr/>
              <p:nvPr/>
            </p:nvSpPr>
            <p:spPr>
              <a:xfrm rot="16200000" flipV="1">
                <a:off x="201166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2" name="Elipsa 69"/>
              <p:cNvSpPr/>
              <p:nvPr/>
            </p:nvSpPr>
            <p:spPr>
              <a:xfrm rot="16200000" flipV="1">
                <a:off x="1593835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3" name="Elipsa 72"/>
              <p:cNvSpPr/>
              <p:nvPr/>
            </p:nvSpPr>
            <p:spPr>
              <a:xfrm rot="16200000" flipV="1">
                <a:off x="1733110" y="4018050"/>
                <a:ext cx="122789" cy="1392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774" name="TextovéPole 1773"/>
          <p:cNvSpPr txBox="1"/>
          <p:nvPr/>
        </p:nvSpPr>
        <p:spPr>
          <a:xfrm>
            <a:off x="323528" y="1511206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latin typeface="Arial" pitchFamily="34" charset="0"/>
                <a:cs typeface="Arial" pitchFamily="34" charset="0"/>
              </a:rPr>
              <a:t>cytoplasma</a:t>
            </a:r>
          </a:p>
        </p:txBody>
      </p:sp>
      <p:sp>
        <p:nvSpPr>
          <p:cNvPr id="1775" name="TextovéPole 1774"/>
          <p:cNvSpPr txBox="1"/>
          <p:nvPr/>
        </p:nvSpPr>
        <p:spPr>
          <a:xfrm>
            <a:off x="395536" y="6191726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latin typeface="Arial" pitchFamily="34" charset="0"/>
                <a:cs typeface="Arial" pitchFamily="34" charset="0"/>
              </a:rPr>
              <a:t>matrix mitochondrie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cs-CZ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-dependentní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dehydrogenasy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40460"/>
              </p:ext>
            </p:extLst>
          </p:nvPr>
        </p:nvGraphicFramePr>
        <p:xfrm>
          <a:off x="899592" y="2204864"/>
          <a:ext cx="7416825" cy="33123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Metabolická dráha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Dehydrogenasa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Reakce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1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citrátový cyklus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isocitrátdehydrogenasa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isocitrát → 2-oxoglutarát</a:t>
                      </a:r>
                      <a:endParaRPr lang="cs-CZ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1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2-oxoglutarátdehydrogenasa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2-oxoglutarát → sukcinyl-CoA</a:t>
                      </a:r>
                      <a:endParaRPr lang="cs-CZ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malátdehydrogenasa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malát → oxalacetát</a:t>
                      </a:r>
                      <a:endParaRPr lang="cs-CZ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1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glykolýza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glyceraldehyd-3-P-dehydrogenasa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glyceraldehyd-3-P → 1,3-BPG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1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laktátdehydrogenasa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laktát → pyruvát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1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oxidace </a:t>
                      </a:r>
                      <a:r>
                        <a:rPr lang="cs-CZ" sz="1800" b="1" dirty="0" err="1">
                          <a:effectLst/>
                        </a:rPr>
                        <a:t>ethanolu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alkoholdehydrogenasa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ethanol</a:t>
                      </a:r>
                      <a:r>
                        <a:rPr lang="cs-CZ" sz="1400" b="0" dirty="0">
                          <a:effectLst/>
                        </a:rPr>
                        <a:t> → acetaldehyd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1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acetaldehyddehydrogenasa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acetaldehyd → kyselina octová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67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Transferasy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91264" cy="639762"/>
          </a:xfrm>
        </p:spPr>
        <p:txBody>
          <a:bodyPr>
            <a:normAutofit fontScale="92500"/>
          </a:bodyPr>
          <a:lstStyle/>
          <a:p>
            <a:r>
              <a:rPr lang="cs-CZ" sz="1800" dirty="0" err="1"/>
              <a:t>Transferasy</a:t>
            </a:r>
            <a:r>
              <a:rPr lang="cs-CZ" sz="1800" b="0" dirty="0"/>
              <a:t> katalyzují </a:t>
            </a:r>
            <a:r>
              <a:rPr lang="cs-CZ" sz="1800" dirty="0"/>
              <a:t>přenos skupin </a:t>
            </a:r>
            <a:r>
              <a:rPr lang="cs-CZ" sz="1800" b="0" dirty="0"/>
              <a:t>z jednoho substrátu na druhý. Tyto skupiny mohou být malé (-CH</a:t>
            </a:r>
            <a:r>
              <a:rPr lang="cs-CZ" sz="1800" b="0" baseline="-25000" dirty="0"/>
              <a:t>3</a:t>
            </a:r>
            <a:r>
              <a:rPr lang="cs-CZ" sz="1800" b="0" dirty="0"/>
              <a:t>, -NH</a:t>
            </a:r>
            <a:r>
              <a:rPr lang="cs-CZ" sz="1800" b="0" baseline="-25000" dirty="0"/>
              <a:t>2, </a:t>
            </a:r>
            <a:r>
              <a:rPr lang="cs-CZ" sz="1800" b="0" dirty="0"/>
              <a:t>-</a:t>
            </a:r>
            <a:r>
              <a:rPr lang="cs-CZ" sz="1800" b="0" dirty="0" err="1"/>
              <a:t>Glc</a:t>
            </a:r>
            <a:r>
              <a:rPr lang="cs-CZ" sz="1800" b="0" dirty="0"/>
              <a:t>) i velké (nukleotidy). Významnou podskupinou </a:t>
            </a:r>
            <a:r>
              <a:rPr lang="cs-CZ" sz="1800" b="0" dirty="0" err="1"/>
              <a:t>transferas</a:t>
            </a:r>
            <a:r>
              <a:rPr lang="cs-CZ" sz="1800" b="0" dirty="0"/>
              <a:t> jsou </a:t>
            </a:r>
            <a:r>
              <a:rPr lang="cs-CZ" sz="1800" dirty="0" err="1"/>
              <a:t>kinasy</a:t>
            </a:r>
            <a:r>
              <a:rPr lang="cs-CZ" sz="1800" b="0" dirty="0"/>
              <a:t>.</a:t>
            </a:r>
            <a:endParaRPr lang="cs-CZ" sz="1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/>
              <a:t>SKUPINY</a:t>
            </a:r>
          </a:p>
          <a:p>
            <a:pPr>
              <a:buNone/>
            </a:pPr>
            <a:endParaRPr lang="cs-CZ" sz="1800" dirty="0"/>
          </a:p>
          <a:p>
            <a:pPr>
              <a:tabLst>
                <a:tab pos="3227388" algn="l"/>
                <a:tab pos="6096000" algn="l"/>
              </a:tabLst>
            </a:pPr>
            <a:r>
              <a:rPr lang="cs-CZ" sz="1800" dirty="0"/>
              <a:t>PŘENOS </a:t>
            </a:r>
            <a:r>
              <a:rPr lang="cs-CZ" sz="1800" b="1" dirty="0"/>
              <a:t>–CH</a:t>
            </a:r>
            <a:r>
              <a:rPr lang="cs-CZ" sz="1800" b="1" baseline="-25000" dirty="0"/>
              <a:t>3</a:t>
            </a:r>
            <a:r>
              <a:rPr lang="cs-CZ" sz="1800" dirty="0"/>
              <a:t>	</a:t>
            </a:r>
            <a:r>
              <a:rPr lang="cs-CZ" sz="1800" b="1" dirty="0"/>
              <a:t>METHYLTRANSFERASY</a:t>
            </a:r>
            <a:r>
              <a:rPr lang="cs-CZ" sz="1800" dirty="0"/>
              <a:t>	</a:t>
            </a:r>
            <a:r>
              <a:rPr lang="cs-CZ" sz="1200" dirty="0" err="1"/>
              <a:t>thiopurin</a:t>
            </a:r>
            <a:r>
              <a:rPr lang="cs-CZ" sz="1200" dirty="0"/>
              <a:t>-S-</a:t>
            </a:r>
            <a:r>
              <a:rPr lang="cs-CZ" sz="1200" dirty="0" err="1"/>
              <a:t>methyltransferasa</a:t>
            </a:r>
            <a:endParaRPr lang="cs-CZ" sz="1800" dirty="0">
              <a:solidFill>
                <a:srgbClr val="C00000"/>
              </a:solidFill>
            </a:endParaRPr>
          </a:p>
          <a:p>
            <a:pPr>
              <a:tabLst>
                <a:tab pos="3227388" algn="l"/>
                <a:tab pos="6096000" algn="l"/>
              </a:tabLst>
            </a:pPr>
            <a:r>
              <a:rPr lang="cs-CZ" sz="1800" dirty="0"/>
              <a:t>PŘENOS </a:t>
            </a:r>
            <a:r>
              <a:rPr lang="cs-CZ" sz="1800" b="1" dirty="0"/>
              <a:t>–NH</a:t>
            </a:r>
            <a:r>
              <a:rPr lang="cs-CZ" sz="1800" b="1" baseline="-25000" dirty="0"/>
              <a:t>2 </a:t>
            </a:r>
            <a:r>
              <a:rPr lang="cs-CZ" sz="1800" dirty="0"/>
              <a:t>	</a:t>
            </a:r>
            <a:r>
              <a:rPr lang="cs-CZ" sz="1800" b="1" dirty="0"/>
              <a:t>AMINOTRANSFERASY 	</a:t>
            </a:r>
            <a:r>
              <a:rPr lang="cs-CZ" sz="1200" dirty="0"/>
              <a:t>AST, ALT</a:t>
            </a:r>
            <a:endParaRPr lang="cs-CZ" sz="1200" dirty="0">
              <a:solidFill>
                <a:srgbClr val="C00000"/>
              </a:solidFill>
            </a:endParaRPr>
          </a:p>
          <a:p>
            <a:pPr>
              <a:tabLst>
                <a:tab pos="3227388" algn="l"/>
                <a:tab pos="6096000" algn="l"/>
              </a:tabLst>
            </a:pPr>
            <a:r>
              <a:rPr lang="cs-CZ" sz="1800" dirty="0"/>
              <a:t>PŘENOS </a:t>
            </a:r>
            <a:r>
              <a:rPr lang="cs-CZ" sz="1800" b="1" dirty="0"/>
              <a:t>–P	KINASY	</a:t>
            </a:r>
            <a:r>
              <a:rPr lang="cs-CZ" sz="1200" dirty="0" err="1"/>
              <a:t>hexokinasa</a:t>
            </a:r>
            <a:endParaRPr lang="cs-CZ" sz="1200" dirty="0"/>
          </a:p>
          <a:p>
            <a:pPr>
              <a:tabLst>
                <a:tab pos="3227388" algn="l"/>
                <a:tab pos="6096000" algn="l"/>
              </a:tabLst>
            </a:pPr>
            <a:r>
              <a:rPr lang="cs-CZ" sz="1800" dirty="0"/>
              <a:t>tvorba </a:t>
            </a:r>
            <a:r>
              <a:rPr lang="cs-CZ" sz="1800" b="1" dirty="0"/>
              <a:t>polymerů</a:t>
            </a:r>
            <a:r>
              <a:rPr lang="cs-CZ" sz="1800" dirty="0"/>
              <a:t>	</a:t>
            </a:r>
            <a:r>
              <a:rPr lang="cs-CZ" sz="1800" b="1" dirty="0"/>
              <a:t>POLYMERASY</a:t>
            </a:r>
            <a:r>
              <a:rPr lang="cs-CZ" sz="1800" dirty="0"/>
              <a:t>	</a:t>
            </a:r>
            <a:r>
              <a:rPr lang="cs-CZ" sz="1200" dirty="0"/>
              <a:t>DNA </a:t>
            </a:r>
            <a:r>
              <a:rPr lang="cs-CZ" sz="1200" dirty="0" err="1"/>
              <a:t>polymerasa</a:t>
            </a:r>
            <a:endParaRPr lang="cs-CZ" sz="1200" dirty="0"/>
          </a:p>
          <a:p>
            <a:pPr>
              <a:buNone/>
            </a:pPr>
            <a:endParaRPr lang="cs-CZ" sz="1200" dirty="0"/>
          </a:p>
        </p:txBody>
      </p:sp>
      <p:sp>
        <p:nvSpPr>
          <p:cNvPr id="5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4877470"/>
            <a:ext cx="8291264" cy="639762"/>
          </a:xfrm>
        </p:spPr>
        <p:txBody>
          <a:bodyPr>
            <a:normAutofit lnSpcReduction="10000"/>
          </a:bodyPr>
          <a:lstStyle/>
          <a:p>
            <a:r>
              <a:rPr lang="cs-CZ" sz="1800" dirty="0" err="1"/>
              <a:t>Transferasy</a:t>
            </a:r>
            <a:r>
              <a:rPr lang="cs-CZ" sz="1800" dirty="0"/>
              <a:t> </a:t>
            </a:r>
            <a:r>
              <a:rPr lang="cs-CZ" sz="1800" b="0" dirty="0"/>
              <a:t>hrají důležitou roli jak v </a:t>
            </a:r>
            <a:r>
              <a:rPr lang="cs-CZ" sz="1800" dirty="0"/>
              <a:t>intermediárním metabolismu </a:t>
            </a:r>
            <a:r>
              <a:rPr lang="cs-CZ" sz="1800" b="0" dirty="0"/>
              <a:t>(</a:t>
            </a:r>
            <a:r>
              <a:rPr lang="cs-CZ" sz="1800" b="0" dirty="0" err="1"/>
              <a:t>aminotransferasy</a:t>
            </a:r>
            <a:r>
              <a:rPr lang="cs-CZ" sz="1800" b="0" dirty="0"/>
              <a:t>, </a:t>
            </a:r>
            <a:r>
              <a:rPr lang="cs-CZ" sz="1800" b="0" dirty="0" err="1"/>
              <a:t>methyltransferasy</a:t>
            </a:r>
            <a:r>
              <a:rPr lang="cs-CZ" sz="1800" b="0" dirty="0"/>
              <a:t>), tak v </a:t>
            </a:r>
            <a:r>
              <a:rPr lang="cs-CZ" sz="1800" dirty="0"/>
              <a:t>signálních drahách </a:t>
            </a:r>
            <a:r>
              <a:rPr lang="cs-CZ" sz="1800" b="0" dirty="0"/>
              <a:t>(</a:t>
            </a:r>
            <a:r>
              <a:rPr lang="cs-CZ" sz="1800" b="0" dirty="0" err="1"/>
              <a:t>kinasy</a:t>
            </a:r>
            <a:r>
              <a:rPr lang="cs-CZ" sz="1800" b="0" dirty="0"/>
              <a:t>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Kofaktory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transferas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18994"/>
              </p:ext>
            </p:extLst>
          </p:nvPr>
        </p:nvGraphicFramePr>
        <p:xfrm>
          <a:off x="827583" y="1628793"/>
          <a:ext cx="7859216" cy="45365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1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Vitamín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Kofaktor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Přenášená skupina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ATP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–PO</a:t>
                      </a:r>
                      <a:r>
                        <a:rPr lang="cs-CZ" sz="1400" b="0" baseline="-25000" dirty="0">
                          <a:effectLst/>
                        </a:rPr>
                        <a:t>3</a:t>
                      </a:r>
                      <a:r>
                        <a:rPr lang="cs-CZ" sz="1400" b="0" baseline="30000" dirty="0">
                          <a:effectLst/>
                        </a:rPr>
                        <a:t>2–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-----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PAPS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–SO</a:t>
                      </a:r>
                      <a:r>
                        <a:rPr lang="cs-CZ" sz="1400" b="0" baseline="-25000" dirty="0">
                          <a:effectLst/>
                        </a:rPr>
                        <a:t>3</a:t>
                      </a:r>
                      <a:r>
                        <a:rPr lang="cs-CZ" sz="1400" b="0" baseline="30000" dirty="0">
                          <a:effectLst/>
                        </a:rPr>
                        <a:t>2–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listová kyselina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tetrahydrofolát</a:t>
                      </a:r>
                      <a:r>
                        <a:rPr lang="cs-CZ" sz="1400" b="1" dirty="0">
                          <a:effectLst/>
                        </a:rPr>
                        <a:t> (H</a:t>
                      </a:r>
                      <a:r>
                        <a:rPr lang="cs-CZ" sz="1400" b="1" baseline="-25000" dirty="0">
                          <a:effectLst/>
                        </a:rPr>
                        <a:t>4</a:t>
                      </a:r>
                      <a:r>
                        <a:rPr lang="cs-CZ" sz="1400" b="1" dirty="0">
                          <a:effectLst/>
                        </a:rPr>
                        <a:t>F)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jednouhlíkaté</a:t>
                      </a:r>
                      <a:r>
                        <a:rPr lang="cs-CZ" sz="1400" b="0" dirty="0">
                          <a:effectLst/>
                        </a:rPr>
                        <a:t> skupiny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biotin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karboxybiotin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CO</a:t>
                      </a:r>
                      <a:r>
                        <a:rPr lang="cs-CZ" sz="1400" b="0" baseline="-25000" dirty="0">
                          <a:effectLst/>
                        </a:rPr>
                        <a:t>2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thiamin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thiamindifosfát</a:t>
                      </a:r>
                      <a:r>
                        <a:rPr lang="cs-CZ" sz="1400" b="1" dirty="0">
                          <a:effectLst/>
                        </a:rPr>
                        <a:t> (TDP)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„aktivní aldehyd“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pyridoxin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pyridoxalfosfát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–NH</a:t>
                      </a:r>
                      <a:r>
                        <a:rPr lang="cs-CZ" sz="1400" b="0" baseline="-25000" dirty="0">
                          <a:effectLst/>
                        </a:rPr>
                        <a:t>2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pantothenová</a:t>
                      </a:r>
                      <a:r>
                        <a:rPr lang="cs-CZ" sz="1800" dirty="0">
                          <a:effectLst/>
                        </a:rPr>
                        <a:t> kyselina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CoA</a:t>
                      </a:r>
                      <a:r>
                        <a:rPr lang="cs-CZ" sz="1400" b="1" dirty="0">
                          <a:effectLst/>
                        </a:rPr>
                        <a:t>-SH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acyl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-----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dihydrolipoát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acyl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en-US" sz="1800" dirty="0" err="1">
                          <a:effectLst/>
                        </a:rPr>
                        <a:t>methionin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SAM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–CH</a:t>
                      </a:r>
                      <a:r>
                        <a:rPr lang="cs-CZ" sz="1400" b="0" baseline="-25000" dirty="0">
                          <a:effectLst/>
                        </a:rPr>
                        <a:t>3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kyanokobalamin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methylkobalamin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–CH</a:t>
                      </a:r>
                      <a:r>
                        <a:rPr lang="cs-CZ" sz="1400" b="0" baseline="-25000" dirty="0">
                          <a:effectLst/>
                        </a:rPr>
                        <a:t>3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8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Transferasy</a:t>
            </a:r>
            <a:endParaRPr lang="cs-CZ" dirty="0"/>
          </a:p>
        </p:txBody>
      </p:sp>
      <p:pic>
        <p:nvPicPr>
          <p:cNvPr id="3076" name="Picture 4" descr="http://www.bmb.leeds.ac.uk/illingworth/bioc1010/image0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384376" cy="30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ature.com/nrm/journal/v4/n7/images/nrm1154-f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4321" b="16708"/>
          <a:stretch/>
        </p:blipFill>
        <p:spPr bwMode="auto">
          <a:xfrm>
            <a:off x="394629" y="2276872"/>
            <a:ext cx="4176464" cy="32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kinasové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dráhy</a:t>
            </a:r>
          </a:p>
        </p:txBody>
      </p:sp>
      <p:sp>
        <p:nvSpPr>
          <p:cNvPr id="21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pyridoxalfosfát</a:t>
            </a:r>
            <a:r>
              <a:rPr lang="cs-CZ" sz="2000" b="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transaminasy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5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Hydrolasy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91264" cy="639762"/>
          </a:xfrm>
        </p:spPr>
        <p:txBody>
          <a:bodyPr>
            <a:normAutofit/>
          </a:bodyPr>
          <a:lstStyle/>
          <a:p>
            <a:r>
              <a:rPr lang="cs-CZ" sz="1800" dirty="0" err="1"/>
              <a:t>Hydrolasy</a:t>
            </a:r>
            <a:r>
              <a:rPr lang="cs-CZ" sz="1800" b="0" dirty="0"/>
              <a:t> štěpí vazby vzniklé </a:t>
            </a:r>
            <a:r>
              <a:rPr lang="cs-CZ" sz="1800" dirty="0"/>
              <a:t>kondenzací</a:t>
            </a:r>
            <a:r>
              <a:rPr lang="cs-CZ" sz="1800" b="0" dirty="0"/>
              <a:t> za pomocí molekul </a:t>
            </a:r>
            <a:r>
              <a:rPr lang="cs-CZ" sz="1800" dirty="0"/>
              <a:t>vody</a:t>
            </a:r>
            <a:r>
              <a:rPr lang="cs-CZ" sz="1800" b="0" dirty="0"/>
              <a:t>. 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30490"/>
              </p:ext>
            </p:extLst>
          </p:nvPr>
        </p:nvGraphicFramePr>
        <p:xfrm>
          <a:off x="4283968" y="2204864"/>
          <a:ext cx="4583698" cy="44165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91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Hydrolasa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Typ štěpené vazby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glukosidasa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glykosidová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galaktosidasa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glykosidová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hyaluronidasa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glykosidová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arylsulfatasa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sulfoesterová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lysozym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glykosidová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pepsin, trypsin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peptidová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kathepsin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peptidová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kolagenasa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peptidová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elastasa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peptidová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ribonukleasa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fosfodiesterová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lipasa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esterová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fosfatasa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fosfoesterová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ceramidasa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amidová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78080"/>
            <a:ext cx="2517648" cy="1603248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 flipV="1">
            <a:off x="2274096" y="2852936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158416" y="4653136"/>
            <a:ext cx="1" cy="9761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Zástupný symbol pro text 7"/>
          <p:cNvSpPr>
            <a:spLocks noGrp="1"/>
          </p:cNvSpPr>
          <p:nvPr>
            <p:ph type="body" idx="1"/>
          </p:nvPr>
        </p:nvSpPr>
        <p:spPr>
          <a:xfrm>
            <a:off x="1542622" y="4221088"/>
            <a:ext cx="1874618" cy="369576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C00000"/>
                </a:solidFill>
              </a:rPr>
              <a:t>α</a:t>
            </a:r>
            <a:r>
              <a:rPr lang="cs-CZ" sz="1800" dirty="0">
                <a:solidFill>
                  <a:srgbClr val="C00000"/>
                </a:solidFill>
              </a:rPr>
              <a:t>-</a:t>
            </a:r>
            <a:r>
              <a:rPr lang="cs-CZ" sz="1800" dirty="0" err="1">
                <a:solidFill>
                  <a:srgbClr val="C00000"/>
                </a:solidFill>
              </a:rPr>
              <a:t>glukosidasa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Zástupný symbol pro text 7"/>
          <p:cNvSpPr>
            <a:spLocks noGrp="1"/>
          </p:cNvSpPr>
          <p:nvPr>
            <p:ph type="body" idx="1"/>
          </p:nvPr>
        </p:nvSpPr>
        <p:spPr>
          <a:xfrm>
            <a:off x="1546070" y="3657188"/>
            <a:ext cx="1874618" cy="369576"/>
          </a:xfrm>
        </p:spPr>
        <p:txBody>
          <a:bodyPr>
            <a:normAutofit/>
          </a:bodyPr>
          <a:lstStyle/>
          <a:p>
            <a:r>
              <a:rPr lang="cs-CZ" sz="1800" dirty="0" err="1">
                <a:solidFill>
                  <a:srgbClr val="C00000"/>
                </a:solidFill>
              </a:rPr>
              <a:t>proteasa</a:t>
            </a:r>
            <a:endParaRPr lang="cs-CZ" sz="1800" dirty="0">
              <a:solidFill>
                <a:srgbClr val="C00000"/>
              </a:solidFill>
            </a:endParaRPr>
          </a:p>
        </p:txBody>
      </p:sp>
      <p:grpSp>
        <p:nvGrpSpPr>
          <p:cNvPr id="66" name="Skupina 65"/>
          <p:cNvGrpSpPr/>
          <p:nvPr/>
        </p:nvGrpSpPr>
        <p:grpSpPr>
          <a:xfrm>
            <a:off x="1042988" y="2205038"/>
            <a:ext cx="2462212" cy="1295400"/>
            <a:chOff x="1042988" y="2205038"/>
            <a:chExt cx="2462212" cy="1295400"/>
          </a:xfrm>
        </p:grpSpPr>
        <p:grpSp>
          <p:nvGrpSpPr>
            <p:cNvPr id="27" name="Group 3"/>
            <p:cNvGrpSpPr>
              <a:grpSpLocks noChangeAspect="1"/>
            </p:cNvGrpSpPr>
            <p:nvPr/>
          </p:nvGrpSpPr>
          <p:grpSpPr bwMode="auto">
            <a:xfrm>
              <a:off x="1042988" y="2205038"/>
              <a:ext cx="2462212" cy="1295400"/>
              <a:chOff x="657" y="1389"/>
              <a:chExt cx="1551" cy="816"/>
            </a:xfrm>
          </p:grpSpPr>
          <p:sp>
            <p:nvSpPr>
              <p:cNvPr id="28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657" y="1389"/>
                <a:ext cx="1551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2125" y="1829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657" y="1829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964" y="2050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044" y="2050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124" y="2101"/>
                <a:ext cx="8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1303" y="2050"/>
                <a:ext cx="13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10"/>
              <p:cNvSpPr>
                <a:spLocks noChangeArrowheads="1"/>
              </p:cNvSpPr>
              <p:nvPr/>
            </p:nvSpPr>
            <p:spPr bwMode="auto">
              <a:xfrm>
                <a:off x="1493" y="1576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1573" y="1576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1653" y="1626"/>
                <a:ext cx="8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1151" y="1485"/>
                <a:ext cx="13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>
                <a:off x="782" y="1490"/>
                <a:ext cx="13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15"/>
              <p:cNvSpPr>
                <a:spLocks noChangeArrowheads="1"/>
              </p:cNvSpPr>
              <p:nvPr/>
            </p:nvSpPr>
            <p:spPr bwMode="auto">
              <a:xfrm>
                <a:off x="702" y="1490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16"/>
              <p:cNvSpPr>
                <a:spLocks noChangeArrowheads="1"/>
              </p:cNvSpPr>
              <p:nvPr/>
            </p:nvSpPr>
            <p:spPr bwMode="auto">
              <a:xfrm>
                <a:off x="2075" y="1389"/>
                <a:ext cx="13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17"/>
              <p:cNvSpPr>
                <a:spLocks noChangeArrowheads="1"/>
              </p:cNvSpPr>
              <p:nvPr/>
            </p:nvSpPr>
            <p:spPr bwMode="auto">
              <a:xfrm>
                <a:off x="1706" y="1394"/>
                <a:ext cx="13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1626" y="1394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1890" y="2013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20"/>
              <p:cNvSpPr>
                <a:spLocks noChangeArrowheads="1"/>
              </p:cNvSpPr>
              <p:nvPr/>
            </p:nvSpPr>
            <p:spPr bwMode="auto">
              <a:xfrm>
                <a:off x="1970" y="2013"/>
                <a:ext cx="13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2050" y="2064"/>
                <a:ext cx="8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>
                <a:off x="748" y="1890"/>
                <a:ext cx="25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1007" y="1890"/>
                <a:ext cx="34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1348" y="1890"/>
                <a:ext cx="185" cy="0"/>
              </a:xfrm>
              <a:prstGeom prst="line">
                <a:avLst/>
              </a:prstGeom>
              <a:noFill/>
              <a:ln w="12700">
                <a:solidFill>
                  <a:srgbClr val="E01F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1533" y="1890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1007" y="1890"/>
                <a:ext cx="0" cy="1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" name="Line 27"/>
              <p:cNvSpPr>
                <a:spLocks noChangeShapeType="1"/>
              </p:cNvSpPr>
              <p:nvPr/>
            </p:nvSpPr>
            <p:spPr bwMode="auto">
              <a:xfrm>
                <a:off x="1330" y="1890"/>
                <a:ext cx="0" cy="166"/>
              </a:xfrm>
              <a:prstGeom prst="line">
                <a:avLst/>
              </a:prstGeom>
              <a:noFill/>
              <a:ln w="12700">
                <a:solidFill>
                  <a:srgbClr val="C2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" name="Line 28"/>
              <p:cNvSpPr>
                <a:spLocks noChangeShapeType="1"/>
              </p:cNvSpPr>
              <p:nvPr/>
            </p:nvSpPr>
            <p:spPr bwMode="auto">
              <a:xfrm>
                <a:off x="1367" y="1890"/>
                <a:ext cx="0" cy="166"/>
              </a:xfrm>
              <a:prstGeom prst="line">
                <a:avLst/>
              </a:prstGeom>
              <a:noFill/>
              <a:ln w="12700">
                <a:solidFill>
                  <a:srgbClr val="C2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 flipV="1">
                <a:off x="1533" y="1696"/>
                <a:ext cx="0" cy="194"/>
              </a:xfrm>
              <a:prstGeom prst="line">
                <a:avLst/>
              </a:prstGeom>
              <a:noFill/>
              <a:ln w="12700">
                <a:solidFill>
                  <a:srgbClr val="E01F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 flipV="1">
                <a:off x="1007" y="1733"/>
                <a:ext cx="0" cy="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6" name="Line 31"/>
              <p:cNvSpPr>
                <a:spLocks noChangeShapeType="1"/>
              </p:cNvSpPr>
              <p:nvPr/>
            </p:nvSpPr>
            <p:spPr bwMode="auto">
              <a:xfrm flipV="1">
                <a:off x="1020" y="1605"/>
                <a:ext cx="142" cy="1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7" name="Line 32"/>
              <p:cNvSpPr>
                <a:spLocks noChangeShapeType="1"/>
              </p:cNvSpPr>
              <p:nvPr/>
            </p:nvSpPr>
            <p:spPr bwMode="auto">
              <a:xfrm flipV="1">
                <a:off x="993" y="1573"/>
                <a:ext cx="147" cy="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8" name="Line 33"/>
              <p:cNvSpPr>
                <a:spLocks noChangeShapeType="1"/>
              </p:cNvSpPr>
              <p:nvPr/>
            </p:nvSpPr>
            <p:spPr bwMode="auto">
              <a:xfrm flipH="1" flipV="1">
                <a:off x="881" y="1608"/>
                <a:ext cx="126" cy="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 flipV="1">
                <a:off x="1944" y="1509"/>
                <a:ext cx="141" cy="1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0" name="Line 35"/>
              <p:cNvSpPr>
                <a:spLocks noChangeShapeType="1"/>
              </p:cNvSpPr>
              <p:nvPr/>
            </p:nvSpPr>
            <p:spPr bwMode="auto">
              <a:xfrm flipV="1">
                <a:off x="1917" y="1477"/>
                <a:ext cx="147" cy="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1" name="Line 36"/>
              <p:cNvSpPr>
                <a:spLocks noChangeShapeType="1"/>
              </p:cNvSpPr>
              <p:nvPr/>
            </p:nvSpPr>
            <p:spPr bwMode="auto">
              <a:xfrm flipH="1" flipV="1">
                <a:off x="1805" y="1512"/>
                <a:ext cx="125" cy="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2" name="Line 37"/>
              <p:cNvSpPr>
                <a:spLocks noChangeShapeType="1"/>
              </p:cNvSpPr>
              <p:nvPr/>
            </p:nvSpPr>
            <p:spPr bwMode="auto">
              <a:xfrm flipV="1">
                <a:off x="1930" y="1637"/>
                <a:ext cx="0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3" name="Line 38"/>
              <p:cNvSpPr>
                <a:spLocks noChangeShapeType="1"/>
              </p:cNvSpPr>
              <p:nvPr/>
            </p:nvSpPr>
            <p:spPr bwMode="auto">
              <a:xfrm flipH="1">
                <a:off x="1930" y="1890"/>
                <a:ext cx="18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4" name="Line 39"/>
              <p:cNvSpPr>
                <a:spLocks noChangeShapeType="1"/>
              </p:cNvSpPr>
              <p:nvPr/>
            </p:nvSpPr>
            <p:spPr bwMode="auto">
              <a:xfrm>
                <a:off x="1930" y="1890"/>
                <a:ext cx="0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65" name="Obdélník 64"/>
            <p:cNvSpPr/>
            <p:nvPr/>
          </p:nvSpPr>
          <p:spPr>
            <a:xfrm>
              <a:off x="2633092" y="2589448"/>
              <a:ext cx="72008" cy="124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432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Hydrolasy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91264" cy="639762"/>
          </a:xfrm>
        </p:spPr>
        <p:txBody>
          <a:bodyPr>
            <a:normAutofit/>
          </a:bodyPr>
          <a:lstStyle/>
          <a:p>
            <a:r>
              <a:rPr lang="cs-CZ" sz="1800" dirty="0" err="1"/>
              <a:t>Hydrolasy</a:t>
            </a:r>
            <a:r>
              <a:rPr lang="cs-CZ" sz="1800" b="0" dirty="0"/>
              <a:t> jsou jednoduché enzymy tvořené </a:t>
            </a:r>
            <a:r>
              <a:rPr lang="cs-CZ" sz="1800" dirty="0"/>
              <a:t>pouze bílkovinou.</a:t>
            </a:r>
            <a:r>
              <a:rPr lang="cs-CZ" sz="1800" b="0" dirty="0"/>
              <a:t> Tzn. </a:t>
            </a:r>
            <a:r>
              <a:rPr lang="cs-CZ" sz="1800" dirty="0"/>
              <a:t>nemají </a:t>
            </a:r>
            <a:r>
              <a:rPr lang="cs-CZ" sz="1800" dirty="0" err="1"/>
              <a:t>kofaktory</a:t>
            </a:r>
            <a:r>
              <a:rPr lang="cs-CZ" sz="1800" b="0" dirty="0"/>
              <a:t>.</a:t>
            </a:r>
          </a:p>
        </p:txBody>
      </p:sp>
      <p:pic>
        <p:nvPicPr>
          <p:cNvPr id="5122" name="Picture 2" descr="http://www.liv.ac.uk/~agmclen/Medpracs/practical_3/graphics/cleav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4140833" cy="12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3/3e/Peptidase_ac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1144"/>
            <a:ext cx="4114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oregonstate.edu/instruct/bb450/fall14/stryer7/16/figure_16_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854" b="15834"/>
          <a:stretch/>
        </p:blipFill>
        <p:spPr bwMode="auto">
          <a:xfrm>
            <a:off x="459507" y="2326580"/>
            <a:ext cx="41965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web-books.com/MoBio/Free/images/Ch2E4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0"/>
          <a:stretch/>
        </p:blipFill>
        <p:spPr bwMode="auto">
          <a:xfrm>
            <a:off x="587623" y="4077072"/>
            <a:ext cx="3696345" cy="25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6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bílkoviny s </a:t>
            </a:r>
            <a:r>
              <a:rPr lang="cs-CZ" b="1" dirty="0"/>
              <a:t>katalytickou aktivitou</a:t>
            </a:r>
          </a:p>
          <a:p>
            <a:r>
              <a:rPr lang="cs-CZ" dirty="0"/>
              <a:t>s různou </a:t>
            </a:r>
            <a:r>
              <a:rPr lang="cs-CZ" b="1" dirty="0"/>
              <a:t>specificitou</a:t>
            </a:r>
            <a:r>
              <a:rPr lang="cs-CZ" dirty="0"/>
              <a:t> jsou schopny urychlit přeměnu </a:t>
            </a:r>
            <a:r>
              <a:rPr lang="cs-CZ" b="1" dirty="0"/>
              <a:t>substrátů</a:t>
            </a:r>
            <a:r>
              <a:rPr lang="cs-CZ" dirty="0"/>
              <a:t> (reaktantů) na </a:t>
            </a:r>
            <a:r>
              <a:rPr lang="cs-CZ" b="1" dirty="0"/>
              <a:t>produkty</a:t>
            </a:r>
          </a:p>
          <a:p>
            <a:r>
              <a:rPr lang="cs-CZ" dirty="0"/>
              <a:t>v přítomnosti enzymu je </a:t>
            </a:r>
            <a:r>
              <a:rPr lang="cs-CZ" b="1" dirty="0"/>
              <a:t>snížená aktivační energie</a:t>
            </a:r>
            <a:r>
              <a:rPr lang="cs-CZ" dirty="0"/>
              <a:t> reakce (v daném směru), čímž dochází k urychlení řádově 10</a:t>
            </a:r>
            <a:r>
              <a:rPr lang="cs-CZ" baseline="30000" dirty="0"/>
              <a:t>6</a:t>
            </a:r>
            <a:r>
              <a:rPr lang="cs-CZ" dirty="0"/>
              <a:t>-10</a:t>
            </a:r>
            <a:r>
              <a:rPr lang="cs-CZ" baseline="30000" dirty="0"/>
              <a:t>14</a:t>
            </a:r>
            <a:r>
              <a:rPr lang="cs-CZ" dirty="0"/>
              <a:t>x</a:t>
            </a:r>
          </a:p>
          <a:p>
            <a:r>
              <a:rPr lang="cs-CZ" dirty="0"/>
              <a:t>enzymy je možné </a:t>
            </a:r>
            <a:r>
              <a:rPr lang="cs-CZ" b="1" dirty="0"/>
              <a:t>regulovat</a:t>
            </a:r>
            <a:r>
              <a:rPr lang="cs-CZ" dirty="0"/>
              <a:t> a fungují za </a:t>
            </a:r>
            <a:r>
              <a:rPr lang="cs-CZ" b="1" dirty="0"/>
              <a:t>specifických podmínek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Ostatní skupiny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8291264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/>
              <a:t>LYASY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err="1"/>
              <a:t>Nehydrolytické</a:t>
            </a:r>
            <a:r>
              <a:rPr lang="cs-CZ" sz="1800" dirty="0"/>
              <a:t> </a:t>
            </a:r>
            <a:r>
              <a:rPr lang="cs-CZ" sz="1800" b="1" dirty="0"/>
              <a:t>štěpení</a:t>
            </a:r>
            <a:r>
              <a:rPr lang="cs-CZ" sz="1800" dirty="0"/>
              <a:t> různých typů vazeb, vytváření vazeb C-C, C-O, C-N. Ze </a:t>
            </a:r>
            <a:r>
              <a:rPr lang="cs-CZ" sz="1800" b="1" dirty="0"/>
              <a:t>substrátu odštěpují </a:t>
            </a:r>
            <a:r>
              <a:rPr lang="cs-CZ" sz="1800" dirty="0"/>
              <a:t>nebo do něj </a:t>
            </a:r>
            <a:r>
              <a:rPr lang="cs-CZ" sz="1800" b="1" dirty="0"/>
              <a:t>vnášejí malou molekulu</a:t>
            </a:r>
            <a:r>
              <a:rPr lang="cs-CZ" sz="1800" dirty="0"/>
              <a:t> jako je CO</a:t>
            </a:r>
            <a:r>
              <a:rPr lang="cs-CZ" sz="1800" baseline="-25000" dirty="0"/>
              <a:t>2</a:t>
            </a:r>
            <a:r>
              <a:rPr lang="cs-CZ" sz="1800" dirty="0"/>
              <a:t>, H</a:t>
            </a:r>
            <a:r>
              <a:rPr lang="cs-CZ" sz="1800" baseline="-25000" dirty="0"/>
              <a:t>2</a:t>
            </a:r>
            <a:r>
              <a:rPr lang="cs-CZ" sz="1800" dirty="0"/>
              <a:t>O a jiné. Vyskytují se například v citrátovém cyklu.</a:t>
            </a:r>
            <a:endParaRPr lang="cs-CZ" sz="1800" b="1" dirty="0"/>
          </a:p>
          <a:p>
            <a:pPr>
              <a:buNone/>
            </a:pPr>
            <a:r>
              <a:rPr lang="cs-CZ" sz="1800" dirty="0"/>
              <a:t>A-B + </a:t>
            </a:r>
            <a:r>
              <a:rPr lang="cs-CZ" sz="1800" dirty="0">
                <a:solidFill>
                  <a:srgbClr val="C00000"/>
                </a:solidFill>
              </a:rPr>
              <a:t>X-Y</a:t>
            </a:r>
            <a:r>
              <a:rPr lang="cs-CZ" sz="1800" dirty="0"/>
              <a:t> ↔ </a:t>
            </a:r>
            <a:r>
              <a:rPr lang="cs-CZ" sz="1800" dirty="0">
                <a:solidFill>
                  <a:srgbClr val="C00000"/>
                </a:solidFill>
              </a:rPr>
              <a:t>X</a:t>
            </a:r>
            <a:r>
              <a:rPr lang="cs-CZ" sz="1800" dirty="0"/>
              <a:t>-A-B-</a:t>
            </a:r>
            <a:r>
              <a:rPr lang="cs-CZ" sz="1800" dirty="0">
                <a:solidFill>
                  <a:srgbClr val="C00000"/>
                </a:solidFill>
              </a:rPr>
              <a:t>Y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b="1" dirty="0"/>
              <a:t>ISOMERASY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Katalyzují </a:t>
            </a:r>
            <a:r>
              <a:rPr lang="cs-CZ" sz="1800" b="1" dirty="0" err="1"/>
              <a:t>intramolekulové</a:t>
            </a:r>
            <a:r>
              <a:rPr lang="cs-CZ" sz="1800" b="1" dirty="0"/>
              <a:t> </a:t>
            </a:r>
            <a:r>
              <a:rPr lang="cs-CZ" sz="1800" dirty="0"/>
              <a:t>přesmyky </a:t>
            </a:r>
            <a:r>
              <a:rPr lang="cs-CZ" sz="1800" b="1" dirty="0"/>
              <a:t>atomů</a:t>
            </a:r>
            <a:r>
              <a:rPr lang="cs-CZ" sz="1800" dirty="0"/>
              <a:t>. Výskyt v glykolýze, přeměny sacharidů v nukleotidech.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90330"/>
              </p:ext>
            </p:extLst>
          </p:nvPr>
        </p:nvGraphicFramePr>
        <p:xfrm>
          <a:off x="5868144" y="2564854"/>
          <a:ext cx="2657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3764280" imgH="1161288" progId="ACD.ChemSketch.20">
                  <p:embed/>
                </p:oleObj>
              </mc:Choice>
              <mc:Fallback>
                <p:oleObj name="ChemSketch" r:id="rId3" imgW="3764280" imgH="1161288" progId="ACD.ChemSketch.20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564854"/>
                        <a:ext cx="26574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https://www.uic.edu/classes/phar/phar332/Clinical_Cases/carbo%20metab%20cases/galepmr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41979"/>
            <a:ext cx="3585964" cy="10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www.rpi.edu/dept/bcbp/molbiochem/MBWeb/mb1/part2/images/pglucisom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5760" r="3401" b="6034"/>
          <a:stretch/>
        </p:blipFill>
        <p:spPr bwMode="auto">
          <a:xfrm>
            <a:off x="1763688" y="5041979"/>
            <a:ext cx="2808312" cy="11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8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Ostatní skupiny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8291264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/>
              <a:t>LIGASY (SYNTHETASY)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Katalyzují </a:t>
            </a:r>
            <a:r>
              <a:rPr lang="cs-CZ" sz="1800" b="1" dirty="0"/>
              <a:t>vznik energeticky náročných vazeb</a:t>
            </a:r>
            <a:r>
              <a:rPr lang="cs-CZ" sz="1800" dirty="0"/>
              <a:t> za současného </a:t>
            </a:r>
            <a:r>
              <a:rPr lang="cs-CZ" sz="1800" b="1" dirty="0"/>
              <a:t>rozkladu </a:t>
            </a:r>
            <a:r>
              <a:rPr lang="cs-CZ" sz="1800" b="1" dirty="0" err="1"/>
              <a:t>makroergní</a:t>
            </a:r>
            <a:r>
              <a:rPr lang="cs-CZ" sz="1800" b="1" dirty="0"/>
              <a:t> sloučeniny </a:t>
            </a:r>
            <a:r>
              <a:rPr lang="cs-CZ" sz="1800" dirty="0"/>
              <a:t>(nejčastěji ATP). Příkladem je významná </a:t>
            </a:r>
            <a:r>
              <a:rPr lang="cs-CZ" sz="1800" b="1" dirty="0"/>
              <a:t>reakce </a:t>
            </a:r>
            <a:r>
              <a:rPr lang="cs-CZ" sz="1800" dirty="0"/>
              <a:t>katalyzovaná </a:t>
            </a:r>
            <a:r>
              <a:rPr lang="cs-CZ" sz="1800" b="1" dirty="0" err="1"/>
              <a:t>pyruvátkarboxylasou</a:t>
            </a:r>
            <a:r>
              <a:rPr lang="cs-CZ" sz="1800" dirty="0"/>
              <a:t>, která je úvodní reakcí </a:t>
            </a:r>
            <a:r>
              <a:rPr lang="cs-CZ" sz="1800" b="1" dirty="0"/>
              <a:t>glukoneogeneze </a:t>
            </a:r>
            <a:r>
              <a:rPr lang="cs-CZ" sz="1800" dirty="0"/>
              <a:t>a </a:t>
            </a:r>
            <a:r>
              <a:rPr lang="cs-CZ" sz="1800" b="1" dirty="0" err="1"/>
              <a:t>resyntézy</a:t>
            </a:r>
            <a:r>
              <a:rPr lang="cs-CZ" sz="1800" b="1" dirty="0"/>
              <a:t> glukózy.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r>
              <a:rPr lang="cs-CZ" sz="1800" dirty="0" err="1"/>
              <a:t>Kofaktory</a:t>
            </a:r>
            <a:r>
              <a:rPr lang="cs-CZ" sz="1800" dirty="0"/>
              <a:t> této reakce jsou </a:t>
            </a:r>
            <a:r>
              <a:rPr lang="cs-CZ" sz="1800" b="1" dirty="0"/>
              <a:t>biotin</a:t>
            </a:r>
            <a:r>
              <a:rPr lang="cs-CZ" sz="1800" dirty="0"/>
              <a:t> a </a:t>
            </a:r>
            <a:r>
              <a:rPr lang="cs-CZ" sz="1800" b="1" dirty="0"/>
              <a:t>acetyl-</a:t>
            </a:r>
            <a:r>
              <a:rPr lang="cs-CZ" sz="1800" b="1" dirty="0" err="1"/>
              <a:t>CoA</a:t>
            </a:r>
            <a:r>
              <a:rPr lang="cs-CZ" sz="1800" dirty="0"/>
              <a:t>.</a:t>
            </a:r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0" name="Picture 2" descr="http://guweb2.gonzaga.edu/faculty/cronk/biochem/images/pyruvate_carboxylase_rx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57" y="3068960"/>
            <a:ext cx="6762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enzymové reakce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b="1" dirty="0"/>
              <a:t>vazba na enzym </a:t>
            </a:r>
            <a:r>
              <a:rPr lang="cs-CZ" dirty="0"/>
              <a:t>(aktivní místo enzymu)</a:t>
            </a:r>
          </a:p>
          <a:p>
            <a:r>
              <a:rPr lang="cs-CZ" b="1" dirty="0"/>
              <a:t>vytvoření prostoru pro vazbu substrátu</a:t>
            </a:r>
          </a:p>
          <a:p>
            <a:r>
              <a:rPr lang="cs-CZ" b="1" dirty="0" err="1"/>
              <a:t>rce</a:t>
            </a:r>
            <a:r>
              <a:rPr lang="cs-CZ" b="1" dirty="0"/>
              <a:t>. s různými počty substrátů </a:t>
            </a:r>
            <a:r>
              <a:rPr lang="cs-CZ" dirty="0"/>
              <a:t>(jedno-, dvou-)</a:t>
            </a:r>
          </a:p>
          <a:p>
            <a:endParaRPr lang="cs-CZ" b="1" dirty="0"/>
          </a:p>
          <a:p>
            <a:r>
              <a:rPr lang="cs-CZ" b="1" dirty="0" err="1"/>
              <a:t>metaloenzymy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42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Interakce enzym-substrát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5" name="Zástupný symbol pro obsah 8"/>
          <p:cNvSpPr txBox="1">
            <a:spLocks/>
          </p:cNvSpPr>
          <p:nvPr/>
        </p:nvSpPr>
        <p:spPr>
          <a:xfrm>
            <a:off x="457200" y="1556792"/>
            <a:ext cx="8291264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Malá </a:t>
            </a:r>
            <a:r>
              <a:rPr lang="cs-CZ" sz="1800" b="1" dirty="0"/>
              <a:t>část molekuly enzymu</a:t>
            </a:r>
            <a:r>
              <a:rPr lang="cs-CZ" sz="1800" dirty="0"/>
              <a:t>, jejíž podoba je udána </a:t>
            </a:r>
            <a:r>
              <a:rPr lang="cs-CZ" sz="1800" b="1" dirty="0"/>
              <a:t>trojrozměrným uspořádáním aminokyselin</a:t>
            </a:r>
            <a:r>
              <a:rPr lang="cs-CZ" sz="1800" dirty="0"/>
              <a:t> (místo je formováno vlastnostmi aminokyselin – hydrofobní a hydrofilní interakce)</a:t>
            </a:r>
          </a:p>
          <a:p>
            <a:pPr marL="0" indent="0">
              <a:buNone/>
            </a:pPr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AKTIVNÍ MÍSTO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povrchová prohlubeň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hluboká štěrbina</a:t>
            </a:r>
            <a:endParaRPr lang="cs-CZ" sz="1800" b="1" strike="sngStrik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VAZBA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substrát vyvolá malou 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konformační změnu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při přiblížení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vytvoří se 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komplex enzym substrát</a:t>
            </a:r>
          </a:p>
        </p:txBody>
      </p:sp>
      <p:pic>
        <p:nvPicPr>
          <p:cNvPr id="7170" name="Objek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1" b="-229"/>
          <a:stretch>
            <a:fillRect/>
          </a:stretch>
        </p:blipFill>
        <p:spPr bwMode="auto">
          <a:xfrm>
            <a:off x="4067944" y="2348880"/>
            <a:ext cx="32829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47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Reakce dle počtu substrátů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5" name="Zástupný symbol pro obsah 8"/>
          <p:cNvSpPr txBox="1">
            <a:spLocks/>
          </p:cNvSpPr>
          <p:nvPr/>
        </p:nvSpPr>
        <p:spPr>
          <a:xfrm>
            <a:off x="457200" y="1556792"/>
            <a:ext cx="8291264" cy="4968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JEDNOSUBSTRÁTOVÉ REAKCE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substrát se naváže na enzym, změní se na produkt a odpojí se z enzymu</a:t>
            </a:r>
          </a:p>
          <a:p>
            <a:pPr marL="0" indent="0">
              <a:buNone/>
            </a:pPr>
            <a:endParaRPr lang="cs-CZ" sz="1800" b="1" strike="sngStrik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b="1" strike="sngStrik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DVOUSUBSTRÁTOVÉ REAKCE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druhým substrátem reakce je často </a:t>
            </a:r>
            <a:r>
              <a:rPr lang="cs-CZ" sz="1800" b="1" u="sng" dirty="0" err="1">
                <a:latin typeface="Arial" pitchFamily="34" charset="0"/>
                <a:cs typeface="Arial" pitchFamily="34" charset="0"/>
              </a:rPr>
              <a:t>kofaktor</a:t>
            </a:r>
            <a:endParaRPr lang="cs-CZ" sz="1800" b="1" u="sng" dirty="0">
              <a:latin typeface="Arial" pitchFamily="34" charset="0"/>
              <a:cs typeface="Arial" pitchFamily="34" charset="0"/>
            </a:endParaRPr>
          </a:p>
          <a:p>
            <a:endParaRPr lang="cs-CZ" sz="1800" b="1" u="sng" dirty="0">
              <a:latin typeface="Arial" pitchFamily="34" charset="0"/>
              <a:cs typeface="Arial" pitchFamily="34" charset="0"/>
            </a:endParaRPr>
          </a:p>
          <a:p>
            <a:endParaRPr lang="cs-CZ" sz="18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b="1" u="sng" dirty="0">
              <a:latin typeface="Arial" pitchFamily="34" charset="0"/>
              <a:cs typeface="Arial" pitchFamily="34" charset="0"/>
            </a:endParaRPr>
          </a:p>
          <a:p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6007100" algn="l"/>
              </a:tabLst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sekvenční uspořádané reakce	</a:t>
            </a:r>
          </a:p>
          <a:p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r>
              <a:rPr lang="cs-CZ" sz="1800" b="1" dirty="0">
                <a:latin typeface="Arial" pitchFamily="34" charset="0"/>
                <a:cs typeface="Arial" pitchFamily="34" charset="0"/>
              </a:rPr>
              <a:t>sekvenční nahodilé reakce</a:t>
            </a:r>
          </a:p>
          <a:p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r>
              <a:rPr lang="cs-CZ" sz="1800" b="1" dirty="0">
                <a:latin typeface="Arial" pitchFamily="34" charset="0"/>
                <a:cs typeface="Arial" pitchFamily="34" charset="0"/>
              </a:rPr>
              <a:t>„ping pong“ reakce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76263" y="23156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552" y="2420888"/>
            <a:ext cx="636711" cy="2546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substrát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195736" y="2571086"/>
            <a:ext cx="360040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488860" y="2380857"/>
            <a:ext cx="645212" cy="3312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cxnSp>
        <p:nvCxnSpPr>
          <p:cNvPr id="17" name="Přímá spojovací šipka 8"/>
          <p:cNvCxnSpPr/>
          <p:nvPr/>
        </p:nvCxnSpPr>
        <p:spPr>
          <a:xfrm>
            <a:off x="4139952" y="2556269"/>
            <a:ext cx="360040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3231648" y="2394412"/>
            <a:ext cx="792088" cy="3168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39144" y="2412668"/>
            <a:ext cx="792088" cy="3168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cxnSp>
        <p:nvCxnSpPr>
          <p:cNvPr id="20" name="Přímá spojovací šipka 8"/>
          <p:cNvCxnSpPr/>
          <p:nvPr/>
        </p:nvCxnSpPr>
        <p:spPr>
          <a:xfrm>
            <a:off x="6156176" y="2565412"/>
            <a:ext cx="360040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7668344" y="2412668"/>
            <a:ext cx="792088" cy="3168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594937" y="2420888"/>
            <a:ext cx="636711" cy="2546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substrát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94213" y="2424906"/>
            <a:ext cx="636711" cy="254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641160" y="2440667"/>
            <a:ext cx="636711" cy="254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329790" y="23192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841791" y="38244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51520" y="3929669"/>
            <a:ext cx="636711" cy="2546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substrát</a:t>
            </a:r>
          </a:p>
        </p:txBody>
      </p:sp>
      <p:cxnSp>
        <p:nvCxnSpPr>
          <p:cNvPr id="30" name="Přímá spojovací šipka 8"/>
          <p:cNvCxnSpPr/>
          <p:nvPr/>
        </p:nvCxnSpPr>
        <p:spPr>
          <a:xfrm>
            <a:off x="2935412" y="4070433"/>
            <a:ext cx="360040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2154388" y="3889638"/>
            <a:ext cx="645212" cy="3312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1154777" y="3927914"/>
            <a:ext cx="708719" cy="254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kofaktor</a:t>
            </a:r>
            <a:endParaRPr lang="cs-CZ" sz="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274166" y="4057732"/>
            <a:ext cx="636711" cy="254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55384" y="38244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5915858" y="4054848"/>
            <a:ext cx="740781" cy="254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Kofaktor</a:t>
            </a:r>
            <a:endParaRPr lang="cs-CZ" sz="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800" b="1" cap="small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</a:t>
            </a:r>
            <a:endParaRPr lang="cs-CZ" sz="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3864411" y="3702634"/>
            <a:ext cx="645212" cy="34273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3519680" y="4057732"/>
            <a:ext cx="636711" cy="2546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substrát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164180" y="4054848"/>
            <a:ext cx="708719" cy="254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kofaktor</a:t>
            </a:r>
            <a:endParaRPr lang="cs-CZ" sz="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909318" y="38083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5607536" y="3702634"/>
            <a:ext cx="645212" cy="34273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cxnSp>
        <p:nvCxnSpPr>
          <p:cNvPr id="55" name="Přímá spojovací šipka 8"/>
          <p:cNvCxnSpPr/>
          <p:nvPr/>
        </p:nvCxnSpPr>
        <p:spPr>
          <a:xfrm>
            <a:off x="6832048" y="4070433"/>
            <a:ext cx="360040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7615913" y="3645024"/>
            <a:ext cx="645212" cy="34273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7203449" y="4093532"/>
            <a:ext cx="636711" cy="254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8128192" y="4093532"/>
            <a:ext cx="740781" cy="254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Kofaktor</a:t>
            </a:r>
            <a:endParaRPr lang="cs-CZ" sz="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800" b="1" cap="small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</a:t>
            </a:r>
            <a:endParaRPr lang="cs-CZ" sz="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840160" y="396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pic>
        <p:nvPicPr>
          <p:cNvPr id="8194" name="Objekt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8" t="-13885" r="-2274" b="-9740"/>
          <a:stretch>
            <a:fillRect/>
          </a:stretch>
        </p:blipFill>
        <p:spPr bwMode="auto">
          <a:xfrm>
            <a:off x="4072072" y="4523645"/>
            <a:ext cx="2273933" cy="56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jek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" t="-8493" r="-1933" b="-7091"/>
          <a:stretch>
            <a:fillRect/>
          </a:stretch>
        </p:blipFill>
        <p:spPr bwMode="auto">
          <a:xfrm>
            <a:off x="6265411" y="5030226"/>
            <a:ext cx="2539752" cy="6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jekt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" t="-5988" r="-1518" b="-16795"/>
          <a:stretch>
            <a:fillRect/>
          </a:stretch>
        </p:blipFill>
        <p:spPr bwMode="auto">
          <a:xfrm>
            <a:off x="3261003" y="5719994"/>
            <a:ext cx="3179234" cy="6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47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místo enzymu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5" name="Zástupný symbol pro obsah 8"/>
          <p:cNvSpPr txBox="1">
            <a:spLocks/>
          </p:cNvSpPr>
          <p:nvPr/>
        </p:nvSpPr>
        <p:spPr>
          <a:xfrm>
            <a:off x="457200" y="1556792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KATALYTICKÉ SKUPINY AKTIVNÍHO MÍSTA</a:t>
            </a:r>
          </a:p>
          <a:p>
            <a:pPr marL="0" indent="0">
              <a:buNone/>
            </a:pPr>
            <a:r>
              <a:rPr lang="cs-CZ" sz="1800" dirty="0"/>
              <a:t>Chemickou přeměnu katalyzují katalytické skupiny aminokyselin v aktivním místě. Mohou být </a:t>
            </a:r>
            <a:r>
              <a:rPr lang="cs-CZ" sz="1800" b="1" dirty="0" err="1"/>
              <a:t>nuklofilní</a:t>
            </a:r>
            <a:r>
              <a:rPr lang="cs-CZ" sz="1800" b="1" dirty="0"/>
              <a:t> </a:t>
            </a:r>
            <a:r>
              <a:rPr lang="cs-CZ" sz="1800" dirty="0"/>
              <a:t>(cystein, serin), </a:t>
            </a:r>
            <a:r>
              <a:rPr lang="cs-CZ" sz="1800" b="1" dirty="0"/>
              <a:t>kyselé</a:t>
            </a:r>
            <a:r>
              <a:rPr lang="cs-CZ" sz="1800" dirty="0"/>
              <a:t> (</a:t>
            </a:r>
            <a:r>
              <a:rPr lang="cs-CZ" sz="1800" dirty="0" err="1"/>
              <a:t>asp</a:t>
            </a:r>
            <a:r>
              <a:rPr lang="cs-CZ" sz="1800" dirty="0"/>
              <a:t>, </a:t>
            </a:r>
            <a:r>
              <a:rPr lang="cs-CZ" sz="1800" dirty="0" err="1"/>
              <a:t>glu</a:t>
            </a:r>
            <a:r>
              <a:rPr lang="cs-CZ" sz="1800" dirty="0"/>
              <a:t>), </a:t>
            </a:r>
            <a:r>
              <a:rPr lang="cs-CZ" sz="1800" b="1" dirty="0"/>
              <a:t>bazické</a:t>
            </a:r>
            <a:r>
              <a:rPr lang="cs-CZ" sz="1800" dirty="0"/>
              <a:t> (his, </a:t>
            </a:r>
            <a:r>
              <a:rPr lang="cs-CZ" sz="1800" dirty="0" err="1"/>
              <a:t>arg</a:t>
            </a:r>
            <a:r>
              <a:rPr lang="cs-CZ" sz="1800" dirty="0"/>
              <a:t>, </a:t>
            </a:r>
            <a:r>
              <a:rPr lang="cs-CZ" sz="1800" dirty="0" err="1"/>
              <a:t>lys</a:t>
            </a:r>
            <a:r>
              <a:rPr lang="cs-CZ" sz="1800" dirty="0"/>
              <a:t>).</a:t>
            </a:r>
          </a:p>
          <a:p>
            <a:pPr marL="0" indent="0">
              <a:buNone/>
            </a:pPr>
            <a:r>
              <a:rPr lang="cs-CZ" sz="1800" dirty="0"/>
              <a:t>Příklad: Reakce katalyzovaná chymotrypsinem.</a:t>
            </a:r>
          </a:p>
          <a:p>
            <a:pPr marL="0" indent="0">
              <a:buNone/>
            </a:pPr>
            <a:endParaRPr lang="cs-CZ" sz="1800" b="1" strike="sngStrik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b="1" strike="sngStrik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8198" name="Objek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" t="-597" r="-954" b="-2071"/>
          <a:stretch>
            <a:fillRect/>
          </a:stretch>
        </p:blipFill>
        <p:spPr bwMode="auto">
          <a:xfrm>
            <a:off x="611560" y="3154618"/>
            <a:ext cx="3983489" cy="3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Objek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-586" r="-728" b="-2496"/>
          <a:stretch>
            <a:fillRect/>
          </a:stretch>
        </p:blipFill>
        <p:spPr bwMode="auto">
          <a:xfrm>
            <a:off x="5451097" y="3140968"/>
            <a:ext cx="2865319" cy="31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4113672" y="4757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5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Metaloenzymy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25144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5" name="Zástupný symbol pro obsah 8"/>
          <p:cNvSpPr txBox="1">
            <a:spLocks/>
          </p:cNvSpPr>
          <p:nvPr/>
        </p:nvSpPr>
        <p:spPr>
          <a:xfrm>
            <a:off x="395536" y="2132856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BIOGENNÍ</a:t>
            </a:r>
          </a:p>
          <a:p>
            <a:pPr marL="0" indent="0">
              <a:buNone/>
            </a:pPr>
            <a:r>
              <a:rPr lang="cs-CZ" sz="1800" dirty="0" err="1"/>
              <a:t>Makrobiogenní</a:t>
            </a:r>
            <a:r>
              <a:rPr lang="cs-CZ" sz="1800" dirty="0"/>
              <a:t>: H, C, O, N, P, S, Na, K, Mg, Ca, Cl </a:t>
            </a:r>
          </a:p>
          <a:p>
            <a:pPr marL="0" indent="0">
              <a:buNone/>
            </a:pPr>
            <a:r>
              <a:rPr lang="cs-CZ" sz="1800" dirty="0" err="1">
                <a:solidFill>
                  <a:srgbClr val="FF0000"/>
                </a:solidFill>
              </a:rPr>
              <a:t>Mikrobiogenní</a:t>
            </a:r>
            <a:r>
              <a:rPr lang="cs-CZ" sz="1800" dirty="0"/>
              <a:t>: </a:t>
            </a:r>
            <a:r>
              <a:rPr lang="cs-CZ" sz="1800" dirty="0" err="1"/>
              <a:t>Zn</a:t>
            </a:r>
            <a:r>
              <a:rPr lang="cs-CZ" sz="1800" dirty="0"/>
              <a:t>, </a:t>
            </a:r>
            <a:r>
              <a:rPr lang="cs-CZ" sz="1800" dirty="0" err="1"/>
              <a:t>Mn</a:t>
            </a:r>
            <a:r>
              <a:rPr lang="cs-CZ" sz="1800" dirty="0"/>
              <a:t>, </a:t>
            </a:r>
            <a:r>
              <a:rPr lang="cs-CZ" sz="1800" dirty="0" err="1"/>
              <a:t>Cu</a:t>
            </a:r>
            <a:r>
              <a:rPr lang="cs-CZ" sz="1800" dirty="0"/>
              <a:t>, </a:t>
            </a:r>
            <a:r>
              <a:rPr lang="cs-CZ" sz="1800" dirty="0" err="1"/>
              <a:t>Mo</a:t>
            </a:r>
            <a:r>
              <a:rPr lang="cs-CZ" sz="1800" dirty="0"/>
              <a:t>, Co, I</a:t>
            </a: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4113672" y="4757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ástupný symbol pro obsah 8"/>
          <p:cNvSpPr txBox="1">
            <a:spLocks/>
          </p:cNvSpPr>
          <p:nvPr/>
        </p:nvSpPr>
        <p:spPr>
          <a:xfrm>
            <a:off x="4788024" y="2132856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STOPOVÉ</a:t>
            </a:r>
            <a:endParaRPr lang="cs-CZ" sz="1800" dirty="0"/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Stopové prvky</a:t>
            </a:r>
            <a:r>
              <a:rPr lang="cs-CZ" sz="1800" dirty="0"/>
              <a:t>: </a:t>
            </a:r>
            <a:r>
              <a:rPr lang="it-IT" sz="1800" dirty="0"/>
              <a:t>F, B, Br, Se, As, Ci, Al, Li, Ti, V, Ni, Au</a:t>
            </a:r>
            <a:endParaRPr lang="cs-CZ" sz="1800" dirty="0"/>
          </a:p>
        </p:txBody>
      </p:sp>
      <p:sp>
        <p:nvSpPr>
          <p:cNvPr id="8" name="Zástupný symbol pro obsah 8"/>
          <p:cNvSpPr txBox="1">
            <a:spLocks/>
          </p:cNvSpPr>
          <p:nvPr/>
        </p:nvSpPr>
        <p:spPr>
          <a:xfrm>
            <a:off x="395536" y="1677269"/>
            <a:ext cx="8280920" cy="546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OPAKOVÁNÍ – ROZDĚLENÍ PRVKŮ</a:t>
            </a:r>
          </a:p>
        </p:txBody>
      </p:sp>
      <p:sp>
        <p:nvSpPr>
          <p:cNvPr id="9" name="Zástupný symbol pro obsah 8"/>
          <p:cNvSpPr txBox="1">
            <a:spLocks/>
          </p:cNvSpPr>
          <p:nvPr/>
        </p:nvSpPr>
        <p:spPr>
          <a:xfrm>
            <a:off x="457199" y="3501008"/>
            <a:ext cx="8390827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err="1"/>
              <a:t>Makrobiogenní</a:t>
            </a:r>
            <a:r>
              <a:rPr lang="cs-CZ" sz="1800" b="1" dirty="0"/>
              <a:t> prvky </a:t>
            </a:r>
            <a:r>
              <a:rPr lang="cs-CZ" sz="1800" dirty="0"/>
              <a:t>jsou </a:t>
            </a:r>
            <a:r>
              <a:rPr lang="cs-CZ" sz="1800" b="1" dirty="0"/>
              <a:t>základními stavebními kameny</a:t>
            </a:r>
            <a:r>
              <a:rPr lang="cs-CZ" sz="1800" dirty="0"/>
              <a:t> živé hmoty (prvky) a podílejí se nejvýznamněji na </a:t>
            </a:r>
            <a:r>
              <a:rPr lang="cs-CZ" sz="1800" b="1" dirty="0"/>
              <a:t>homeostáze</a:t>
            </a:r>
            <a:r>
              <a:rPr lang="cs-CZ" sz="1800" dirty="0"/>
              <a:t> (ionty). </a:t>
            </a:r>
            <a:r>
              <a:rPr lang="cs-CZ" sz="1800" b="1" dirty="0" err="1"/>
              <a:t>Mikrobiogenní</a:t>
            </a:r>
            <a:r>
              <a:rPr lang="cs-CZ" sz="1800" b="1" dirty="0"/>
              <a:t> prvky </a:t>
            </a:r>
            <a:r>
              <a:rPr lang="cs-CZ" sz="1800" dirty="0"/>
              <a:t>a </a:t>
            </a:r>
            <a:r>
              <a:rPr lang="cs-CZ" sz="1800" b="1" dirty="0"/>
              <a:t>stopové prvky </a:t>
            </a:r>
            <a:r>
              <a:rPr lang="cs-CZ" sz="1800" dirty="0"/>
              <a:t>podmiňují zejména </a:t>
            </a:r>
            <a:r>
              <a:rPr lang="cs-CZ" sz="1800" b="1" dirty="0"/>
              <a:t>funkci biokatalyzátorů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840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Metaloenzymy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968552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4113672" y="4757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457200" y="1556792"/>
            <a:ext cx="8291264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b="1" dirty="0"/>
              <a:t>MOLYBDEN</a:t>
            </a:r>
            <a:endParaRPr lang="cs-CZ" sz="1800" dirty="0"/>
          </a:p>
          <a:p>
            <a:pPr marL="0" indent="0">
              <a:buFont typeface="Arial" pitchFamily="34" charset="0"/>
              <a:buNone/>
            </a:pPr>
            <a:r>
              <a:rPr lang="cs-CZ" sz="1800" dirty="0"/>
              <a:t>Součástí některých </a:t>
            </a:r>
            <a:r>
              <a:rPr lang="cs-CZ" sz="1800" b="1" dirty="0" err="1"/>
              <a:t>oxidoreduktas</a:t>
            </a:r>
            <a:r>
              <a:rPr lang="cs-CZ" sz="1800" b="1" dirty="0"/>
              <a:t>. </a:t>
            </a:r>
            <a:r>
              <a:rPr lang="cs-CZ" sz="1800" dirty="0"/>
              <a:t>Např.: </a:t>
            </a:r>
            <a:r>
              <a:rPr lang="cs-CZ" sz="1800" dirty="0" err="1"/>
              <a:t>xanthinoxidasa</a:t>
            </a:r>
            <a:r>
              <a:rPr lang="cs-CZ" sz="1800" dirty="0"/>
              <a:t>, </a:t>
            </a:r>
            <a:r>
              <a:rPr lang="cs-CZ" sz="1800" dirty="0" err="1"/>
              <a:t>aldehydoxidasa</a:t>
            </a:r>
            <a:r>
              <a:rPr lang="cs-CZ" sz="1800" dirty="0"/>
              <a:t>.</a:t>
            </a:r>
            <a:endParaRPr lang="cs-CZ" sz="1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r>
              <a:rPr lang="cs-CZ" sz="1800" b="1" dirty="0" err="1"/>
              <a:t>xanthin</a:t>
            </a:r>
            <a:r>
              <a:rPr lang="cs-CZ" sz="1800" b="1" dirty="0"/>
              <a:t> </a:t>
            </a:r>
            <a:r>
              <a:rPr lang="cs-CZ" sz="1800" b="1" dirty="0" err="1"/>
              <a:t>oxidasa</a:t>
            </a:r>
            <a:r>
              <a:rPr lang="cs-CZ" sz="1800" b="1" dirty="0"/>
              <a:t> (E.C. 1.17.3.2)</a:t>
            </a: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r>
              <a:rPr lang="cs-CZ" sz="1800" dirty="0"/>
              <a:t>Puriny -</a:t>
            </a:r>
            <a:r>
              <a:rPr lang="en-US" sz="1800" dirty="0"/>
              <a:t>&gt;</a:t>
            </a:r>
            <a:r>
              <a:rPr lang="cs-CZ" sz="1800" dirty="0"/>
              <a:t> </a:t>
            </a:r>
            <a:r>
              <a:rPr lang="cs-CZ" sz="1800" dirty="0" err="1"/>
              <a:t>hypoxanthin</a:t>
            </a:r>
            <a:r>
              <a:rPr lang="cs-CZ" sz="1800" dirty="0"/>
              <a:t> -</a:t>
            </a:r>
            <a:r>
              <a:rPr lang="en-US" sz="1800" dirty="0"/>
              <a:t>&gt;</a:t>
            </a:r>
            <a:r>
              <a:rPr lang="cs-CZ" sz="1800" dirty="0"/>
              <a:t> </a:t>
            </a:r>
            <a:r>
              <a:rPr lang="cs-CZ" sz="1800" dirty="0" err="1"/>
              <a:t>xanthin</a:t>
            </a:r>
            <a:r>
              <a:rPr lang="cs-CZ" sz="1800" dirty="0"/>
              <a:t> -</a:t>
            </a:r>
            <a:r>
              <a:rPr lang="en-US" sz="1800" dirty="0"/>
              <a:t>&gt;</a:t>
            </a:r>
            <a:r>
              <a:rPr lang="cs-CZ" sz="1800" dirty="0"/>
              <a:t> </a:t>
            </a:r>
            <a:r>
              <a:rPr lang="cs-CZ" sz="1800" dirty="0" err="1"/>
              <a:t>kys</a:t>
            </a:r>
            <a:r>
              <a:rPr lang="cs-CZ" sz="1800" dirty="0"/>
              <a:t>. močová</a:t>
            </a: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200" dirty="0"/>
          </a:p>
        </p:txBody>
      </p:sp>
      <p:pic>
        <p:nvPicPr>
          <p:cNvPr id="7170" name="Picture 2" descr="XanthineOxidase-1F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2916"/>
            <a:ext cx="3116337" cy="2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ovací šipka 8"/>
          <p:cNvCxnSpPr/>
          <p:nvPr/>
        </p:nvCxnSpPr>
        <p:spPr>
          <a:xfrm>
            <a:off x="7236296" y="3140968"/>
            <a:ext cx="0" cy="1368152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8"/>
          <p:cNvSpPr txBox="1">
            <a:spLocks/>
          </p:cNvSpPr>
          <p:nvPr/>
        </p:nvSpPr>
        <p:spPr>
          <a:xfrm>
            <a:off x="7020272" y="2766190"/>
            <a:ext cx="608773" cy="3568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dirty="0"/>
              <a:t>FAD</a:t>
            </a: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200" dirty="0"/>
          </a:p>
        </p:txBody>
      </p:sp>
      <p:cxnSp>
        <p:nvCxnSpPr>
          <p:cNvPr id="14" name="Přímá spojovací šipka 8"/>
          <p:cNvCxnSpPr/>
          <p:nvPr/>
        </p:nvCxnSpPr>
        <p:spPr>
          <a:xfrm>
            <a:off x="6188959" y="2944629"/>
            <a:ext cx="379427" cy="1524296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8"/>
          <p:cNvCxnSpPr/>
          <p:nvPr/>
        </p:nvCxnSpPr>
        <p:spPr>
          <a:xfrm>
            <a:off x="5920768" y="2973642"/>
            <a:ext cx="379427" cy="1524296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obsah 8"/>
          <p:cNvSpPr txBox="1">
            <a:spLocks/>
          </p:cNvSpPr>
          <p:nvPr/>
        </p:nvSpPr>
        <p:spPr>
          <a:xfrm>
            <a:off x="5446090" y="2640073"/>
            <a:ext cx="1122296" cy="35687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dirty="0" err="1"/>
              <a:t>FeS</a:t>
            </a:r>
            <a:r>
              <a:rPr lang="cs-CZ" sz="1800" dirty="0"/>
              <a:t> clustery</a:t>
            </a: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200" dirty="0"/>
          </a:p>
        </p:txBody>
      </p:sp>
      <p:cxnSp>
        <p:nvCxnSpPr>
          <p:cNvPr id="20" name="Přímá spojovací šipka 8"/>
          <p:cNvCxnSpPr/>
          <p:nvPr/>
        </p:nvCxnSpPr>
        <p:spPr>
          <a:xfrm flipV="1">
            <a:off x="4297139" y="4688388"/>
            <a:ext cx="1498998" cy="1359726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obsah 8"/>
          <p:cNvSpPr txBox="1">
            <a:spLocks/>
          </p:cNvSpPr>
          <p:nvPr/>
        </p:nvSpPr>
        <p:spPr>
          <a:xfrm>
            <a:off x="1129223" y="6072585"/>
            <a:ext cx="4320480" cy="7152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b="1" dirty="0"/>
              <a:t>molybden jako součást </a:t>
            </a:r>
            <a:r>
              <a:rPr lang="cs-CZ" sz="1800" b="1" dirty="0" err="1"/>
              <a:t>molybdopterinu</a:t>
            </a:r>
            <a:endParaRPr lang="cs-CZ" sz="1200" dirty="0"/>
          </a:p>
        </p:txBody>
      </p:sp>
      <p:cxnSp>
        <p:nvCxnSpPr>
          <p:cNvPr id="23" name="Přímá spojovací šipka 8"/>
          <p:cNvCxnSpPr/>
          <p:nvPr/>
        </p:nvCxnSpPr>
        <p:spPr>
          <a:xfrm>
            <a:off x="4860032" y="4509120"/>
            <a:ext cx="677491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ástupný symbol pro obsah 8"/>
          <p:cNvSpPr txBox="1">
            <a:spLocks/>
          </p:cNvSpPr>
          <p:nvPr/>
        </p:nvSpPr>
        <p:spPr>
          <a:xfrm>
            <a:off x="3923931" y="4289207"/>
            <a:ext cx="1345316" cy="7152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dirty="0"/>
              <a:t>salicylát</a:t>
            </a:r>
            <a:endParaRPr lang="cs-CZ" sz="1200" dirty="0"/>
          </a:p>
        </p:txBody>
      </p:sp>
      <p:pic>
        <p:nvPicPr>
          <p:cNvPr id="7172" name="Picture 4" descr="http://faculty.virginia.edu/metals/Images/mopter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24" y="5046148"/>
            <a:ext cx="2028602" cy="11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7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Metaloenzymy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968552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4113672" y="4757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457200" y="1556792"/>
            <a:ext cx="8291264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b="1" dirty="0"/>
              <a:t>ZINEK</a:t>
            </a:r>
            <a:endParaRPr lang="cs-CZ" sz="1800" dirty="0"/>
          </a:p>
          <a:p>
            <a:pPr marL="0" indent="0">
              <a:buFont typeface="Arial" pitchFamily="34" charset="0"/>
              <a:buNone/>
            </a:pPr>
            <a:r>
              <a:rPr lang="cs-CZ" sz="1800" b="1" dirty="0" err="1"/>
              <a:t>alkoholdehydrogenasa</a:t>
            </a:r>
            <a:r>
              <a:rPr lang="cs-CZ" sz="1800" dirty="0"/>
              <a:t>, </a:t>
            </a:r>
            <a:r>
              <a:rPr lang="cs-CZ" sz="1800" dirty="0" err="1"/>
              <a:t>karbonátdehydrogenasa</a:t>
            </a:r>
            <a:r>
              <a:rPr lang="cs-CZ" sz="1800" dirty="0"/>
              <a:t>, karboxypeptidáza, </a:t>
            </a:r>
            <a:r>
              <a:rPr lang="cs-CZ" sz="1800" dirty="0" err="1"/>
              <a:t>superoxiddismutasa</a:t>
            </a:r>
            <a:endParaRPr lang="cs-CZ" sz="1800" dirty="0"/>
          </a:p>
          <a:p>
            <a:pPr>
              <a:buNone/>
            </a:pPr>
            <a:endParaRPr lang="cs-CZ" sz="1800" b="1" dirty="0"/>
          </a:p>
          <a:p>
            <a:pPr>
              <a:buNone/>
            </a:pPr>
            <a:r>
              <a:rPr lang="cs-CZ" sz="1800" b="1" dirty="0"/>
              <a:t>MĚĎ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err="1"/>
              <a:t>ceruloplazmin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ferroxidasa</a:t>
            </a:r>
            <a:r>
              <a:rPr lang="cs-CZ" sz="1800" dirty="0"/>
              <a:t>, Fe</a:t>
            </a:r>
            <a:r>
              <a:rPr lang="cs-CZ" sz="1800" baseline="30000" dirty="0"/>
              <a:t>2+</a:t>
            </a:r>
            <a:r>
              <a:rPr lang="cs-CZ" sz="1800" dirty="0"/>
              <a:t>-</a:t>
            </a:r>
            <a:r>
              <a:rPr lang="en-US" sz="1800" dirty="0"/>
              <a:t>&gt; Fe</a:t>
            </a:r>
            <a:r>
              <a:rPr lang="cs-CZ" sz="1800" baseline="30000" dirty="0"/>
              <a:t>3+</a:t>
            </a:r>
            <a:r>
              <a:rPr lang="cs-CZ" sz="1800" dirty="0"/>
              <a:t>), cytochrom-c-</a:t>
            </a:r>
            <a:r>
              <a:rPr lang="cs-CZ" sz="1800" dirty="0" err="1"/>
              <a:t>oxidasa</a:t>
            </a:r>
            <a:r>
              <a:rPr lang="cs-CZ" sz="1800" dirty="0"/>
              <a:t>, </a:t>
            </a:r>
            <a:r>
              <a:rPr lang="cs-CZ" sz="1800" dirty="0" err="1"/>
              <a:t>monoaminooxidasy</a:t>
            </a:r>
            <a:r>
              <a:rPr lang="cs-CZ" sz="1800" dirty="0"/>
              <a:t> (MAO)</a:t>
            </a: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None/>
            </a:pPr>
            <a:r>
              <a:rPr lang="cs-CZ" sz="1800" b="1" dirty="0"/>
              <a:t>MANGAN</a:t>
            </a:r>
            <a:endParaRPr lang="cs-CZ" sz="1800" dirty="0"/>
          </a:p>
          <a:p>
            <a:pPr>
              <a:buFont typeface="Arial" pitchFamily="34" charset="0"/>
              <a:buNone/>
            </a:pPr>
            <a:r>
              <a:rPr lang="cs-CZ" sz="1800" dirty="0" err="1"/>
              <a:t>hydroxylasy</a:t>
            </a:r>
            <a:r>
              <a:rPr lang="cs-CZ" sz="1800" dirty="0"/>
              <a:t>, </a:t>
            </a:r>
            <a:r>
              <a:rPr lang="cs-CZ" sz="1800" dirty="0" err="1"/>
              <a:t>dekarboxylasy</a:t>
            </a:r>
            <a:r>
              <a:rPr lang="cs-CZ" sz="1800" dirty="0"/>
              <a:t>, </a:t>
            </a:r>
            <a:r>
              <a:rPr lang="cs-CZ" sz="1800" dirty="0" err="1"/>
              <a:t>transferasy</a:t>
            </a: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None/>
            </a:pPr>
            <a:r>
              <a:rPr lang="cs-CZ" sz="1800" b="1" dirty="0"/>
              <a:t>ŽELEZO</a:t>
            </a:r>
            <a:endParaRPr lang="cs-CZ" sz="1800" dirty="0"/>
          </a:p>
          <a:p>
            <a:pPr>
              <a:buNone/>
            </a:pPr>
            <a:r>
              <a:rPr lang="cs-CZ" sz="1800" b="1" dirty="0"/>
              <a:t>cytochromy</a:t>
            </a:r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3106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cs-CZ" dirty="0"/>
              <a:t>Popis enzymatické reakce</a:t>
            </a:r>
          </a:p>
        </p:txBody>
      </p:sp>
    </p:spTree>
    <p:extLst>
      <p:ext uri="{BB962C8B-B14F-4D97-AF65-F5344CB8AC3E}">
        <p14:creationId xmlns:p14="http://schemas.microsoft.com/office/powerpoint/2010/main" val="22150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Enzymy vs. anorganické katalyzátory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4392488" cy="363567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4418" y="1412776"/>
            <a:ext cx="2495550" cy="4667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/>
              <a:t>ALT</a:t>
            </a:r>
            <a:r>
              <a:rPr lang="cs-CZ" sz="2400" u="sng" dirty="0"/>
              <a:t> (</a:t>
            </a:r>
            <a:r>
              <a:rPr lang="cs-CZ" sz="2400" b="1" u="sng" dirty="0"/>
              <a:t>EC 2.6.1.2</a:t>
            </a:r>
            <a:r>
              <a:rPr lang="cs-CZ" sz="2400" u="sng" dirty="0"/>
              <a:t>)</a:t>
            </a:r>
          </a:p>
          <a:p>
            <a:pPr>
              <a:buNone/>
            </a:pPr>
            <a:r>
              <a:rPr lang="cs-CZ" sz="2400" b="1" dirty="0"/>
              <a:t>struktura</a:t>
            </a:r>
            <a:r>
              <a:rPr lang="cs-CZ" sz="2400" dirty="0"/>
              <a:t>:</a:t>
            </a:r>
            <a:r>
              <a:rPr lang="en-US" sz="2400" dirty="0"/>
              <a:t> </a:t>
            </a:r>
            <a:r>
              <a:rPr lang="en-US" sz="2400" b="1" dirty="0"/>
              <a:t>500</a:t>
            </a:r>
            <a:r>
              <a:rPr lang="cs-CZ" sz="2400" b="1" dirty="0"/>
              <a:t> </a:t>
            </a:r>
            <a:r>
              <a:rPr lang="cs-CZ" sz="2400" b="1" dirty="0" err="1"/>
              <a:t>aa</a:t>
            </a:r>
            <a:r>
              <a:rPr lang="cs-CZ" sz="2400" dirty="0"/>
              <a:t>, </a:t>
            </a:r>
            <a:r>
              <a:rPr lang="en-US" sz="2400" b="1" dirty="0"/>
              <a:t>5</a:t>
            </a:r>
            <a:r>
              <a:rPr lang="cs-CZ" sz="2400" b="1" dirty="0"/>
              <a:t>4 </a:t>
            </a:r>
            <a:r>
              <a:rPr lang="cs-CZ" sz="2400" b="1" dirty="0" err="1"/>
              <a:t>kDa</a:t>
            </a:r>
            <a:endParaRPr lang="cs-CZ" sz="2400" b="1" dirty="0"/>
          </a:p>
          <a:p>
            <a:pPr>
              <a:buNone/>
            </a:pPr>
            <a:r>
              <a:rPr lang="cs-CZ" sz="2400" b="1" dirty="0"/>
              <a:t>teplota</a:t>
            </a:r>
            <a:r>
              <a:rPr lang="cs-CZ" sz="2400" dirty="0"/>
              <a:t>: </a:t>
            </a:r>
            <a:r>
              <a:rPr lang="cs-CZ" sz="2400" b="1" dirty="0"/>
              <a:t>37 °C</a:t>
            </a:r>
            <a:r>
              <a:rPr lang="cs-CZ" sz="2400" dirty="0"/>
              <a:t> (stabilní několik hodin při 50 °C)</a:t>
            </a:r>
          </a:p>
          <a:p>
            <a:pPr>
              <a:buNone/>
            </a:pPr>
            <a:r>
              <a:rPr lang="cs-CZ" sz="2400" b="1" dirty="0"/>
              <a:t>pH optimum</a:t>
            </a:r>
            <a:r>
              <a:rPr lang="cs-CZ" sz="2400" dirty="0"/>
              <a:t>: </a:t>
            </a:r>
            <a:r>
              <a:rPr lang="cs-CZ" sz="2400" b="1" dirty="0"/>
              <a:t>7,0-9,0</a:t>
            </a:r>
          </a:p>
          <a:p>
            <a:pPr>
              <a:buNone/>
            </a:pPr>
            <a:r>
              <a:rPr lang="cs-CZ" sz="2400" b="1" dirty="0"/>
              <a:t>tlak: fyziologické hodnoty</a:t>
            </a:r>
            <a:endParaRPr lang="en-US" sz="2400" b="1" dirty="0"/>
          </a:p>
          <a:p>
            <a:pPr>
              <a:buNone/>
            </a:pPr>
            <a:r>
              <a:rPr lang="cs-CZ" sz="2400" b="1" dirty="0" err="1"/>
              <a:t>kofaktor</a:t>
            </a:r>
            <a:r>
              <a:rPr lang="cs-CZ" sz="2400" b="1" dirty="0"/>
              <a:t>: pyridoxal-5-fosfát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  <p:sp>
        <p:nvSpPr>
          <p:cNvPr id="20" name="Zástupný symbol pro obsah 7"/>
          <p:cNvSpPr txBox="1">
            <a:spLocks/>
          </p:cNvSpPr>
          <p:nvPr/>
        </p:nvSpPr>
        <p:spPr>
          <a:xfrm>
            <a:off x="4781872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u="sng" dirty="0"/>
              <a:t>Palladium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struktura: prvek, 106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endParaRPr kumimoji="0" lang="cs-CZ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noProof="0" dirty="0"/>
              <a:t>teplota: 300-600 °C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 optimum: široké</a:t>
            </a:r>
            <a:r>
              <a:rPr kumimoji="0" lang="cs-CZ" sz="2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rozmezí</a:t>
            </a:r>
            <a:endParaRPr kumimoji="0" lang="cs-CZ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noProof="0" dirty="0"/>
              <a:t>tlak: vysoký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http://www.thesgc.org/sites/default/files/structure_images/3IHJ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08" y="5136232"/>
            <a:ext cx="1461120" cy="1461120"/>
          </a:xfrm>
          <a:prstGeom prst="rect">
            <a:avLst/>
          </a:prstGeom>
          <a:noFill/>
        </p:spPr>
      </p:pic>
      <p:pic>
        <p:nvPicPr>
          <p:cNvPr id="1038" name="Picture 14" descr="Palladium Cataly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2381250" cy="2381250"/>
          </a:xfrm>
          <a:prstGeom prst="rect">
            <a:avLst/>
          </a:prstGeom>
          <a:noFill/>
        </p:spPr>
      </p:pic>
      <p:pic>
        <p:nvPicPr>
          <p:cNvPr id="1040" name="Picture 16" descr="http://images.gasgoo.com/MiMwMDRfMDA0IzYyNzA0NDEwMA--/auto-part-catalytic-converters-palla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6184" y="4869160"/>
            <a:ext cx="1696056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kinetika</a:t>
            </a:r>
            <a:r>
              <a:rPr lang="cs-CZ" sz="2400" dirty="0"/>
              <a:t> se zabývá </a:t>
            </a:r>
            <a:r>
              <a:rPr lang="cs-CZ" sz="2400" b="1" dirty="0"/>
              <a:t>průběhem enzymatické reakce</a:t>
            </a:r>
          </a:p>
          <a:p>
            <a:r>
              <a:rPr lang="cs-CZ" sz="2400" b="1" dirty="0"/>
              <a:t>veličinou </a:t>
            </a:r>
            <a:r>
              <a:rPr lang="cs-CZ" sz="2400" dirty="0"/>
              <a:t>je </a:t>
            </a:r>
            <a:r>
              <a:rPr lang="cs-CZ" sz="2400" b="1" dirty="0"/>
              <a:t>rychlost chemické reakce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RYCHLOST ENZYMATICKÉ REAKCE</a:t>
            </a:r>
          </a:p>
          <a:p>
            <a:r>
              <a:rPr lang="cs-CZ" b="1" u="sng" dirty="0"/>
              <a:t>úbytek koncentrace substrátu </a:t>
            </a:r>
            <a:r>
              <a:rPr lang="en-US" b="1" u="sng" dirty="0"/>
              <a:t>[S]</a:t>
            </a:r>
            <a:r>
              <a:rPr lang="cs-CZ" b="1" u="sng" dirty="0"/>
              <a:t> v čase (t)</a:t>
            </a:r>
          </a:p>
          <a:p>
            <a:r>
              <a:rPr lang="cs-CZ" b="1" u="sng" dirty="0"/>
              <a:t>příbytek koncentrace produktu</a:t>
            </a:r>
            <a:r>
              <a:rPr lang="en-US" b="1" u="sng" dirty="0"/>
              <a:t> [P]</a:t>
            </a:r>
            <a:r>
              <a:rPr lang="cs-CZ" b="1" u="sng" dirty="0"/>
              <a:t> v čase</a:t>
            </a:r>
            <a:r>
              <a:rPr lang="en-US" b="1" u="sng" dirty="0"/>
              <a:t> </a:t>
            </a:r>
            <a:r>
              <a:rPr lang="cs-CZ" b="1" u="sng" dirty="0"/>
              <a:t>(t)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12068"/>
              </p:ext>
            </p:extLst>
          </p:nvPr>
        </p:nvGraphicFramePr>
        <p:xfrm>
          <a:off x="1808364" y="4941168"/>
          <a:ext cx="5067892" cy="129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574117" imgH="406224" progId="Equation.3">
                  <p:embed/>
                </p:oleObj>
              </mc:Choice>
              <mc:Fallback>
                <p:oleObj name="Rovnice" r:id="rId2" imgW="1574117" imgH="406224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64" y="4941168"/>
                        <a:ext cx="5067892" cy="1290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282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závislost rychlosti reakce (v) na koncentraci substrátu </a:t>
            </a:r>
            <a:r>
              <a:rPr lang="en-US" sz="2400" dirty="0"/>
              <a:t>[</a:t>
            </a:r>
            <a:r>
              <a:rPr lang="cs-CZ" sz="2400" dirty="0"/>
              <a:t>S</a:t>
            </a:r>
            <a:r>
              <a:rPr lang="en-US" sz="2400" dirty="0"/>
              <a:t>]</a:t>
            </a:r>
            <a:r>
              <a:rPr lang="cs-CZ" sz="2400" dirty="0"/>
              <a:t> lze navíc vyjádřit </a:t>
            </a:r>
            <a:r>
              <a:rPr lang="cs-CZ" sz="2400" b="1" dirty="0"/>
              <a:t>kinetickou rovnicí </a:t>
            </a:r>
            <a:r>
              <a:rPr lang="cs-CZ" sz="2400" dirty="0"/>
              <a:t>(k=konstanta)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>
              <a:tabLst>
                <a:tab pos="990600" algn="l"/>
              </a:tabLst>
            </a:pPr>
            <a:r>
              <a:rPr lang="cs-CZ" sz="2400" dirty="0"/>
              <a:t>index „na první“ udává řád reakce, tzn. jak je </a:t>
            </a:r>
            <a:r>
              <a:rPr lang="cs-CZ" sz="2400" b="1" dirty="0"/>
              <a:t>rychlost reakce (v) </a:t>
            </a:r>
            <a:r>
              <a:rPr lang="cs-CZ" sz="2400" dirty="0"/>
              <a:t>závislá na </a:t>
            </a:r>
            <a:r>
              <a:rPr lang="cs-CZ" sz="2400" b="1" dirty="0"/>
              <a:t>koncentraci substrátu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endParaRPr lang="cs-CZ" sz="2400" b="1" dirty="0"/>
          </a:p>
          <a:p>
            <a:pPr>
              <a:tabLst>
                <a:tab pos="990600" algn="l"/>
              </a:tabLst>
            </a:pPr>
            <a:endParaRPr lang="cs-CZ" sz="2400" dirty="0"/>
          </a:p>
          <a:p>
            <a:pPr>
              <a:tabLst>
                <a:tab pos="990600" algn="l"/>
              </a:tabLst>
            </a:pPr>
            <a:r>
              <a:rPr lang="cs-CZ" sz="2400" dirty="0"/>
              <a:t>pokud </a:t>
            </a:r>
            <a:r>
              <a:rPr lang="cs-CZ" sz="2400" b="1" dirty="0"/>
              <a:t>index=1, </a:t>
            </a:r>
            <a:r>
              <a:rPr lang="cs-CZ" sz="2400" dirty="0"/>
              <a:t>pak </a:t>
            </a:r>
            <a:r>
              <a:rPr lang="cs-CZ" sz="2400" b="1" dirty="0"/>
              <a:t>v </a:t>
            </a:r>
            <a:r>
              <a:rPr lang="cs-CZ" sz="2400" dirty="0"/>
              <a:t>přímo úměrně stoupá s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endParaRPr lang="cs-CZ" sz="2400" b="1" dirty="0"/>
          </a:p>
          <a:p>
            <a:pPr>
              <a:tabLst>
                <a:tab pos="990600" algn="l"/>
              </a:tabLst>
            </a:pPr>
            <a:r>
              <a:rPr lang="cs-CZ" sz="2400" dirty="0"/>
              <a:t>Pokud </a:t>
            </a:r>
            <a:r>
              <a:rPr lang="cs-CZ" sz="2400" b="1" dirty="0"/>
              <a:t>index=0</a:t>
            </a:r>
            <a:r>
              <a:rPr lang="cs-CZ" sz="2400" dirty="0"/>
              <a:t>, pak </a:t>
            </a:r>
            <a:r>
              <a:rPr lang="cs-CZ" sz="2400" b="1" dirty="0"/>
              <a:t>v=</a:t>
            </a:r>
            <a:r>
              <a:rPr lang="cs-CZ" sz="2400" b="1" dirty="0" err="1"/>
              <a:t>konst</a:t>
            </a:r>
            <a:r>
              <a:rPr lang="cs-CZ" sz="2400" b="1" dirty="0"/>
              <a:t>.</a:t>
            </a:r>
            <a:r>
              <a:rPr lang="cs-CZ" sz="2400" dirty="0"/>
              <a:t> protože je nezávislá na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endParaRPr lang="cs-CZ" sz="2400" b="1" dirty="0"/>
          </a:p>
          <a:p>
            <a:pPr marL="0" indent="0">
              <a:buNone/>
              <a:tabLst>
                <a:tab pos="990600" algn="l"/>
              </a:tabLst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19253"/>
              </p:ext>
            </p:extLst>
          </p:nvPr>
        </p:nvGraphicFramePr>
        <p:xfrm>
          <a:off x="2220009" y="2420888"/>
          <a:ext cx="4560332" cy="100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52087" imgH="215806" progId="Equation.3">
                  <p:embed/>
                </p:oleObj>
              </mc:Choice>
              <mc:Fallback>
                <p:oleObj name="Rovnice" r:id="rId2" imgW="952087" imgH="21580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009" y="2420888"/>
                        <a:ext cx="4560332" cy="1003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ovací šipka 8"/>
          <p:cNvCxnSpPr/>
          <p:nvPr/>
        </p:nvCxnSpPr>
        <p:spPr>
          <a:xfrm flipV="1">
            <a:off x="6516216" y="2989067"/>
            <a:ext cx="0" cy="756709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56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 toho vyplívá, že pokud máme kinetickou rovnici v = k.</a:t>
            </a:r>
            <a:r>
              <a:rPr lang="en-US" sz="2400" dirty="0"/>
              <a:t>[</a:t>
            </a:r>
            <a:r>
              <a:rPr lang="cs-CZ" sz="2400" dirty="0"/>
              <a:t>S</a:t>
            </a:r>
            <a:r>
              <a:rPr lang="en-US" sz="2400" dirty="0"/>
              <a:t>]</a:t>
            </a:r>
            <a:r>
              <a:rPr lang="cs-CZ" sz="2400" b="1" baseline="30000" dirty="0">
                <a:solidFill>
                  <a:srgbClr val="C00000"/>
                </a:solidFill>
              </a:rPr>
              <a:t>1</a:t>
            </a:r>
            <a:r>
              <a:rPr lang="cs-CZ" sz="2400" b="1" dirty="0">
                <a:solidFill>
                  <a:srgbClr val="C00000"/>
                </a:solidFill>
              </a:rPr>
              <a:t>, </a:t>
            </a:r>
            <a:r>
              <a:rPr lang="cs-CZ" sz="2400" dirty="0"/>
              <a:t>tzn. v = k.</a:t>
            </a:r>
            <a:r>
              <a:rPr lang="en-US" sz="2400" dirty="0"/>
              <a:t>[S],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cs-CZ" sz="2400" dirty="0"/>
              <a:t> závislosti</a:t>
            </a:r>
            <a:r>
              <a:rPr lang="en-US" sz="2400" dirty="0"/>
              <a:t> </a:t>
            </a:r>
            <a:r>
              <a:rPr lang="en-US" sz="2400" dirty="0" err="1"/>
              <a:t>vypadat</a:t>
            </a:r>
            <a:r>
              <a:rPr lang="en-US" sz="2400" dirty="0"/>
              <a:t> </a:t>
            </a:r>
            <a:r>
              <a:rPr lang="en-US" sz="2400" dirty="0" err="1"/>
              <a:t>takto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endParaRPr lang="cs-CZ" sz="2800" b="1" dirty="0"/>
          </a:p>
          <a:p>
            <a:r>
              <a:rPr lang="cs-CZ" sz="2400" dirty="0"/>
              <a:t>pokud necháme reakci běžet </a:t>
            </a:r>
            <a:r>
              <a:rPr lang="cs-CZ" sz="2400" b="1" dirty="0"/>
              <a:t>bez přídavku substrátu</a:t>
            </a:r>
            <a:r>
              <a:rPr lang="cs-CZ" sz="2400" dirty="0"/>
              <a:t>/</a:t>
            </a:r>
            <a:r>
              <a:rPr lang="cs-CZ" sz="2400" b="1" dirty="0"/>
              <a:t>odebrání produktu</a:t>
            </a:r>
            <a:r>
              <a:rPr lang="cs-CZ" sz="2400" dirty="0"/>
              <a:t>, dostáváme tyto závislostní grafy s </a:t>
            </a:r>
            <a:r>
              <a:rPr lang="cs-CZ" sz="2400" dirty="0" err="1"/>
              <a:t>tzv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kinetickými křivkami</a:t>
            </a:r>
            <a:r>
              <a:rPr lang="cs-CZ" sz="2400" dirty="0"/>
              <a:t>: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314" name="Objek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3" t="-3342" r="-3896" b="-2779"/>
          <a:stretch>
            <a:fillRect/>
          </a:stretch>
        </p:blipFill>
        <p:spPr bwMode="auto">
          <a:xfrm>
            <a:off x="5584736" y="1547932"/>
            <a:ext cx="2587664" cy="19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Objekt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7" t="-3329" r="-1849" b="-3934"/>
          <a:stretch>
            <a:fillRect/>
          </a:stretch>
        </p:blipFill>
        <p:spPr bwMode="auto">
          <a:xfrm>
            <a:off x="3956249" y="4303907"/>
            <a:ext cx="23352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jekt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9" t="-3249" r="-1561" b="-3966"/>
          <a:stretch>
            <a:fillRect/>
          </a:stretch>
        </p:blipFill>
        <p:spPr bwMode="auto">
          <a:xfrm>
            <a:off x="6308044" y="4259457"/>
            <a:ext cx="23352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12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Kinetika enzymové reakce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3387" t="38800" r="25588" b="47201"/>
          <a:stretch/>
        </p:blipFill>
        <p:spPr>
          <a:xfrm rot="15708919">
            <a:off x="3848217" y="2902291"/>
            <a:ext cx="1008112" cy="7200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519784" y="2787669"/>
            <a:ext cx="432048" cy="2160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951833" y="3294531"/>
            <a:ext cx="432048" cy="2160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417841" y="3766654"/>
            <a:ext cx="432048" cy="21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512331" y="3958324"/>
            <a:ext cx="432048" cy="21602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226037" y="4418556"/>
            <a:ext cx="432048" cy="2160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4097320">
            <a:off x="5214211" y="3386576"/>
            <a:ext cx="720080" cy="50405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4368085">
            <a:off x="5620544" y="4241583"/>
            <a:ext cx="720080" cy="50405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451174" y="4905164"/>
            <a:ext cx="720080" cy="50405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515069" y="4385830"/>
            <a:ext cx="720080" cy="5040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293192" y="3262597"/>
            <a:ext cx="720080" cy="50405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5211972" y="2519675"/>
            <a:ext cx="720080" cy="50405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l="63387" t="38800" r="25588" b="47201"/>
          <a:stretch/>
        </p:blipFill>
        <p:spPr>
          <a:xfrm rot="15708919">
            <a:off x="4164588" y="2058151"/>
            <a:ext cx="1008112" cy="72008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/>
          <a:srcRect l="63387" t="38800" r="25588" b="47201"/>
          <a:stretch/>
        </p:blipFill>
        <p:spPr>
          <a:xfrm rot="15708919">
            <a:off x="4055129" y="3757015"/>
            <a:ext cx="1008112" cy="720080"/>
          </a:xfrm>
          <a:prstGeom prst="rect">
            <a:avLst/>
          </a:prstGeom>
        </p:spPr>
      </p:pic>
      <p:sp>
        <p:nvSpPr>
          <p:cNvPr id="22" name="Volný tvar 21"/>
          <p:cNvSpPr/>
          <p:nvPr/>
        </p:nvSpPr>
        <p:spPr>
          <a:xfrm>
            <a:off x="5723076" y="351496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6239599" y="3344756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6151397" y="4417090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6587639" y="395768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7266233" y="4617589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7178031" y="363660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7823390" y="4127276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1125142" y="1970795"/>
            <a:ext cx="2170584" cy="604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r>
              <a:rPr lang="cs-CZ" sz="2400" b="1" dirty="0"/>
              <a:t> substrát (koncentrace)</a:t>
            </a:r>
            <a:endParaRPr lang="cs-CZ" b="1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4038994" y="124522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[</a:t>
            </a:r>
            <a:r>
              <a:rPr lang="cs-CZ" sz="2400" b="1" dirty="0"/>
              <a:t>E</a:t>
            </a:r>
            <a:r>
              <a:rPr lang="en-US" sz="2400" b="1" dirty="0"/>
              <a:t>]</a:t>
            </a:r>
            <a:r>
              <a:rPr lang="cs-CZ" sz="2400" b="1" dirty="0"/>
              <a:t> enzym (koncentrace)</a:t>
            </a:r>
            <a:endParaRPr lang="cs-CZ" b="1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416003" y="2593349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[</a:t>
            </a:r>
            <a:r>
              <a:rPr lang="cs-CZ" sz="2400" dirty="0"/>
              <a:t>P</a:t>
            </a:r>
            <a:r>
              <a:rPr lang="en-US" sz="2400" dirty="0"/>
              <a:t>]</a:t>
            </a:r>
            <a:r>
              <a:rPr lang="cs-CZ" sz="2400" dirty="0"/>
              <a:t> produkt (koncentrace)</a:t>
            </a:r>
            <a:endParaRPr lang="cs-CZ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649402" y="3058470"/>
            <a:ext cx="432048" cy="216024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775812" y="4382922"/>
            <a:ext cx="432048" cy="216024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6587639" y="1533324"/>
            <a:ext cx="3132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kinetika I. řádu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5541479" y="5284756"/>
            <a:ext cx="720080" cy="504056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881049" y="5566493"/>
            <a:ext cx="720080" cy="504056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971354" y="5930087"/>
            <a:ext cx="720080" cy="504056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310924" y="5297428"/>
            <a:ext cx="720080" cy="504056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5047407" y="4243032"/>
            <a:ext cx="720080" cy="504056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058896" y="6100877"/>
            <a:ext cx="720080" cy="504056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2568642" y="5188254"/>
            <a:ext cx="720080" cy="504056"/>
          </a:xfrm>
          <a:prstGeom prst="rect">
            <a:avLst/>
          </a:prstGeom>
        </p:spPr>
      </p:pic>
      <p:pic>
        <p:nvPicPr>
          <p:cNvPr id="47" name="Objek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3" t="-3342" r="-3896" b="-2779"/>
          <a:stretch>
            <a:fillRect/>
          </a:stretch>
        </p:blipFill>
        <p:spPr bwMode="auto">
          <a:xfrm>
            <a:off x="207056" y="4594122"/>
            <a:ext cx="1577428" cy="119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187514" y="5784708"/>
            <a:ext cx="2423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čím více substrátu, tím vyšší rychlost reakce (nárůst </a:t>
            </a:r>
            <a:r>
              <a:rPr lang="cs-CZ" sz="1400" dirty="0" err="1"/>
              <a:t>konc</a:t>
            </a:r>
            <a:r>
              <a:rPr lang="cs-CZ" sz="1400" dirty="0"/>
              <a:t>. produktu)</a:t>
            </a:r>
          </a:p>
        </p:txBody>
      </p:sp>
      <p:sp>
        <p:nvSpPr>
          <p:cNvPr id="49" name="Zástupný symbol pro obsah 2"/>
          <p:cNvSpPr txBox="1">
            <a:spLocks/>
          </p:cNvSpPr>
          <p:nvPr/>
        </p:nvSpPr>
        <p:spPr>
          <a:xfrm>
            <a:off x="6416003" y="6127766"/>
            <a:ext cx="2564679" cy="73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i="1" dirty="0"/>
              <a:t>rychlost reakce závislá na </a:t>
            </a:r>
            <a:r>
              <a:rPr lang="cs-CZ" sz="2400" i="1" dirty="0" err="1"/>
              <a:t>konc</a:t>
            </a:r>
            <a:r>
              <a:rPr lang="cs-CZ" sz="2400" i="1" dirty="0"/>
              <a:t>. enzymu i substrátu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02475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při </a:t>
            </a:r>
            <a:r>
              <a:rPr lang="cs-CZ" sz="2400" b="1" dirty="0">
                <a:solidFill>
                  <a:srgbClr val="C00000"/>
                </a:solidFill>
              </a:rPr>
              <a:t>velkém nadbytku substrátu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400" dirty="0"/>
              <a:t>kdy není jeho úbytek rozhodující vypadá kinetická rovnice takto v = k.</a:t>
            </a:r>
            <a:r>
              <a:rPr lang="en-US" sz="2400" dirty="0"/>
              <a:t>[</a:t>
            </a:r>
            <a:r>
              <a:rPr lang="cs-CZ" sz="2400" dirty="0"/>
              <a:t>S</a:t>
            </a:r>
            <a:r>
              <a:rPr lang="en-US" sz="2400" dirty="0"/>
              <a:t>]</a:t>
            </a:r>
            <a:r>
              <a:rPr lang="cs-CZ" sz="2400" b="1" baseline="30000" dirty="0">
                <a:solidFill>
                  <a:srgbClr val="C00000"/>
                </a:solidFill>
              </a:rPr>
              <a:t>0</a:t>
            </a:r>
            <a:r>
              <a:rPr lang="cs-CZ" sz="2400" b="1" dirty="0">
                <a:solidFill>
                  <a:srgbClr val="C00000"/>
                </a:solidFill>
              </a:rPr>
              <a:t>, </a:t>
            </a:r>
            <a:r>
              <a:rPr lang="cs-CZ" sz="2400" dirty="0"/>
              <a:t>tzn. v = k</a:t>
            </a:r>
            <a:endParaRPr lang="cs-CZ" sz="2800" b="1" dirty="0"/>
          </a:p>
          <a:p>
            <a:endParaRPr lang="cs-CZ" sz="2400" dirty="0"/>
          </a:p>
          <a:p>
            <a:r>
              <a:rPr lang="cs-CZ" sz="2400" dirty="0"/>
              <a:t>rychlost nárůstu produktu </a:t>
            </a:r>
            <a:r>
              <a:rPr lang="cs-CZ" sz="2400" b="1" dirty="0"/>
              <a:t>není limitovaná přísunem substrátu</a:t>
            </a:r>
            <a:r>
              <a:rPr lang="cs-CZ" sz="2400" dirty="0"/>
              <a:t>, ale např. </a:t>
            </a:r>
            <a:r>
              <a:rPr lang="cs-CZ" sz="2400" b="1" dirty="0">
                <a:solidFill>
                  <a:srgbClr val="C00000"/>
                </a:solidFill>
              </a:rPr>
              <a:t>koncentrací enzymu</a:t>
            </a:r>
            <a:r>
              <a:rPr lang="cs-CZ" sz="2400" dirty="0"/>
              <a:t>, čehož lze laboratorně využít k </a:t>
            </a:r>
            <a:r>
              <a:rPr lang="cs-CZ" sz="2400" b="1" dirty="0"/>
              <a:t>analýze enzymů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8" name="Objekt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8" t="-3223" r="-3850" b="-2548"/>
          <a:stretch>
            <a:fillRect/>
          </a:stretch>
        </p:blipFill>
        <p:spPr bwMode="auto">
          <a:xfrm>
            <a:off x="4538786" y="2275832"/>
            <a:ext cx="3096344" cy="317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10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Kinetika enzymové reakce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519784" y="2787669"/>
            <a:ext cx="432048" cy="2160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951833" y="3294531"/>
            <a:ext cx="432048" cy="2160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417841" y="3766654"/>
            <a:ext cx="432048" cy="21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512331" y="3958324"/>
            <a:ext cx="432048" cy="21602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441735" y="4112231"/>
            <a:ext cx="432048" cy="2160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4097320">
            <a:off x="4739599" y="3669882"/>
            <a:ext cx="720080" cy="50405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l="63387" t="38800" r="25588" b="47201"/>
          <a:stretch/>
        </p:blipFill>
        <p:spPr>
          <a:xfrm rot="15708919">
            <a:off x="4368229" y="2380740"/>
            <a:ext cx="1008112" cy="720080"/>
          </a:xfrm>
          <a:prstGeom prst="rect">
            <a:avLst/>
          </a:prstGeom>
        </p:spPr>
      </p:pic>
      <p:sp>
        <p:nvSpPr>
          <p:cNvPr id="22" name="Volný tvar 21"/>
          <p:cNvSpPr/>
          <p:nvPr/>
        </p:nvSpPr>
        <p:spPr>
          <a:xfrm>
            <a:off x="5378776" y="3842537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6638973" y="3537787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7224512" y="4030603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1125142" y="1970795"/>
            <a:ext cx="2170584" cy="604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[</a:t>
            </a:r>
            <a:r>
              <a:rPr lang="cs-CZ" sz="2400" dirty="0"/>
              <a:t>S</a:t>
            </a:r>
            <a:r>
              <a:rPr lang="en-US" sz="2400" dirty="0"/>
              <a:t>]</a:t>
            </a:r>
            <a:r>
              <a:rPr lang="cs-CZ" sz="2400" dirty="0"/>
              <a:t> substrát (koncentrace)</a:t>
            </a:r>
            <a:endParaRPr lang="cs-CZ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4038992" y="147050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[</a:t>
            </a:r>
            <a:r>
              <a:rPr lang="cs-CZ" sz="2400" b="1" dirty="0">
                <a:solidFill>
                  <a:srgbClr val="C00000"/>
                </a:solidFill>
              </a:rPr>
              <a:t>E</a:t>
            </a:r>
            <a:r>
              <a:rPr lang="en-US" sz="2400" b="1" dirty="0">
                <a:solidFill>
                  <a:srgbClr val="C00000"/>
                </a:solidFill>
              </a:rPr>
              <a:t>]</a:t>
            </a:r>
            <a:r>
              <a:rPr lang="cs-CZ" sz="2400" b="1" dirty="0">
                <a:solidFill>
                  <a:srgbClr val="C00000"/>
                </a:solidFill>
              </a:rPr>
              <a:t> enzym (koncentrace)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416003" y="2593349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[</a:t>
            </a:r>
            <a:r>
              <a:rPr lang="cs-CZ" sz="2400" dirty="0"/>
              <a:t>P</a:t>
            </a:r>
            <a:r>
              <a:rPr lang="en-US" sz="2400" dirty="0"/>
              <a:t>]</a:t>
            </a:r>
            <a:r>
              <a:rPr lang="cs-CZ" sz="2400" dirty="0"/>
              <a:t> produkt (koncentrace)</a:t>
            </a:r>
            <a:endParaRPr lang="cs-CZ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649402" y="3058470"/>
            <a:ext cx="432048" cy="216024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775812" y="4382922"/>
            <a:ext cx="432048" cy="216024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6587639" y="1533324"/>
            <a:ext cx="3132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kinetika 0. řádu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171730" y="5979372"/>
            <a:ext cx="3108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množství substrátu je pro rychlost reakce irelevantní, je limitována jen množstvím </a:t>
            </a:r>
            <a:r>
              <a:rPr lang="cs-CZ" sz="1400" dirty="0" err="1"/>
              <a:t>enyzmu</a:t>
            </a:r>
            <a:endParaRPr lang="cs-CZ" sz="1400" dirty="0"/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154951" y="3879495"/>
            <a:ext cx="432048" cy="216024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838534" y="4249057"/>
            <a:ext cx="432048" cy="216024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52240" y="4709289"/>
            <a:ext cx="432048" cy="216024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731317" y="4721180"/>
            <a:ext cx="432048" cy="216024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981177" y="3534658"/>
            <a:ext cx="432048" cy="216024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316346" y="2801222"/>
            <a:ext cx="432048" cy="249976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868167" y="3542028"/>
            <a:ext cx="432048" cy="249976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136441" y="4762827"/>
            <a:ext cx="432048" cy="249976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997624" y="3073026"/>
            <a:ext cx="432048" cy="249976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401711" y="3320507"/>
            <a:ext cx="432048" cy="249976"/>
          </a:xfrm>
          <a:prstGeom prst="rect">
            <a:avLst/>
          </a:prstGeom>
        </p:spPr>
      </p:pic>
      <p:pic>
        <p:nvPicPr>
          <p:cNvPr id="59" name="Obrázek 58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675762" y="5198791"/>
            <a:ext cx="432048" cy="249976"/>
          </a:xfrm>
          <a:prstGeom prst="rect">
            <a:avLst/>
          </a:prstGeom>
        </p:spPr>
      </p:pic>
      <p:pic>
        <p:nvPicPr>
          <p:cNvPr id="60" name="Obrázek 59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655316" y="5165323"/>
            <a:ext cx="432048" cy="249976"/>
          </a:xfrm>
          <a:prstGeom prst="rect">
            <a:avLst/>
          </a:prstGeom>
        </p:spPr>
      </p:pic>
      <p:pic>
        <p:nvPicPr>
          <p:cNvPr id="61" name="Obrázek 6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222809" y="4762827"/>
            <a:ext cx="432048" cy="249976"/>
          </a:xfrm>
          <a:prstGeom prst="rect">
            <a:avLst/>
          </a:prstGeom>
        </p:spPr>
      </p:pic>
      <p:pic>
        <p:nvPicPr>
          <p:cNvPr id="62" name="Objekt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8" t="-3223" r="-3850" b="-2548"/>
          <a:stretch>
            <a:fillRect/>
          </a:stretch>
        </p:blipFill>
        <p:spPr bwMode="auto">
          <a:xfrm>
            <a:off x="187514" y="4626887"/>
            <a:ext cx="1292606" cy="12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21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Počáteční rychlost v</a:t>
            </a:r>
            <a:r>
              <a:rPr lang="cs-CZ" baseline="-25000" dirty="0"/>
              <a:t>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rychlost změřená </a:t>
            </a:r>
            <a:r>
              <a:rPr lang="cs-CZ" sz="2400" b="1" dirty="0"/>
              <a:t>na začátku reakce</a:t>
            </a:r>
            <a:r>
              <a:rPr lang="cs-CZ" sz="2400" dirty="0"/>
              <a:t>, je </a:t>
            </a:r>
            <a:r>
              <a:rPr lang="cs-CZ" sz="2400" b="1" dirty="0"/>
              <a:t>nejvyšší hodnota rychlosti reakce </a:t>
            </a:r>
            <a:r>
              <a:rPr lang="cs-CZ" sz="2400" dirty="0"/>
              <a:t>(není ovlivněna úbytkem </a:t>
            </a:r>
            <a:r>
              <a:rPr lang="en-US" sz="2400" dirty="0"/>
              <a:t>[S] </a:t>
            </a:r>
            <a:r>
              <a:rPr lang="cs-CZ" sz="2400" dirty="0"/>
              <a:t>jeho vratnou přeměnou</a:t>
            </a:r>
            <a:r>
              <a:rPr lang="en-US" sz="2400" dirty="0"/>
              <a:t> [P]</a:t>
            </a:r>
            <a:r>
              <a:rPr lang="cs-CZ" sz="2400" dirty="0"/>
              <a:t>)</a:t>
            </a:r>
          </a:p>
          <a:p>
            <a:r>
              <a:rPr lang="cs-CZ" sz="2400" dirty="0"/>
              <a:t>je však </a:t>
            </a:r>
            <a:r>
              <a:rPr lang="cs-CZ" sz="2400" b="1" dirty="0"/>
              <a:t>závislá na vstupní koncentraci </a:t>
            </a:r>
            <a:r>
              <a:rPr lang="en-US" sz="2400" b="1" dirty="0"/>
              <a:t>[S]</a:t>
            </a:r>
            <a:r>
              <a:rPr lang="en-US" sz="2400" dirty="0"/>
              <a:t> 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en-US" sz="2400" dirty="0" err="1"/>
              <a:t>rovnice</a:t>
            </a:r>
            <a:r>
              <a:rPr lang="en-US" sz="2400" dirty="0"/>
              <a:t> </a:t>
            </a:r>
            <a:r>
              <a:rPr lang="en-US" sz="2400" b="1" dirty="0" err="1"/>
              <a:t>Michaelise</a:t>
            </a:r>
            <a:r>
              <a:rPr lang="en-US" sz="2400" b="1" dirty="0"/>
              <a:t> a </a:t>
            </a:r>
            <a:r>
              <a:rPr lang="en-US" sz="2400" b="1" dirty="0" err="1"/>
              <a:t>Mentenov</a:t>
            </a:r>
            <a:r>
              <a:rPr lang="cs-CZ" sz="2400" b="1" dirty="0"/>
              <a:t>é 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saturační křivka</a:t>
            </a:r>
            <a:r>
              <a:rPr lang="cs-CZ" sz="2400" b="1" dirty="0"/>
              <a:t>)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87111"/>
              </p:ext>
            </p:extLst>
          </p:nvPr>
        </p:nvGraphicFramePr>
        <p:xfrm>
          <a:off x="827584" y="4510768"/>
          <a:ext cx="3384376" cy="122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04421" imgH="406224" progId="Equation.3">
                  <p:embed/>
                </p:oleObj>
              </mc:Choice>
              <mc:Fallback>
                <p:oleObj name="Rovnice" r:id="rId3" imgW="1104421" imgH="406224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510768"/>
                        <a:ext cx="3384376" cy="1225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ovací šipka 8"/>
          <p:cNvCxnSpPr/>
          <p:nvPr/>
        </p:nvCxnSpPr>
        <p:spPr>
          <a:xfrm flipV="1">
            <a:off x="1979712" y="5369455"/>
            <a:ext cx="0" cy="952038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8"/>
          <p:cNvSpPr txBox="1">
            <a:spLocks/>
          </p:cNvSpPr>
          <p:nvPr/>
        </p:nvSpPr>
        <p:spPr>
          <a:xfrm>
            <a:off x="683568" y="6453337"/>
            <a:ext cx="3024336" cy="4332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dirty="0"/>
              <a:t>maximální rychlost </a:t>
            </a:r>
            <a:r>
              <a:rPr lang="cs-CZ" sz="1800" b="1" u="sng" dirty="0"/>
              <a:t>při dané </a:t>
            </a:r>
            <a:r>
              <a:rPr lang="en-US" sz="1800" b="1" u="sng" dirty="0"/>
              <a:t>[</a:t>
            </a:r>
            <a:r>
              <a:rPr lang="cs-CZ" sz="1800" b="1" u="sng" dirty="0"/>
              <a:t>E</a:t>
            </a:r>
            <a:r>
              <a:rPr lang="en-US" sz="1800" b="1" u="sng" dirty="0"/>
              <a:t>]</a:t>
            </a:r>
            <a:endParaRPr lang="cs-CZ" sz="1800" dirty="0"/>
          </a:p>
          <a:p>
            <a:pPr>
              <a:buFont typeface="Arial" pitchFamily="34" charset="0"/>
              <a:buNone/>
            </a:pPr>
            <a:endParaRPr lang="cs-CZ" sz="1200" dirty="0"/>
          </a:p>
        </p:txBody>
      </p:sp>
      <p:cxnSp>
        <p:nvCxnSpPr>
          <p:cNvPr id="13" name="Přímá spojovací šipka 8"/>
          <p:cNvCxnSpPr/>
          <p:nvPr/>
        </p:nvCxnSpPr>
        <p:spPr>
          <a:xfrm flipH="1" flipV="1">
            <a:off x="3923928" y="5736145"/>
            <a:ext cx="288032" cy="717191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8"/>
          <p:cNvSpPr txBox="1">
            <a:spLocks/>
          </p:cNvSpPr>
          <p:nvPr/>
        </p:nvSpPr>
        <p:spPr>
          <a:xfrm>
            <a:off x="3635896" y="6473963"/>
            <a:ext cx="5050904" cy="3394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800" dirty="0"/>
              <a:t>koncentrace </a:t>
            </a:r>
            <a:r>
              <a:rPr lang="en-US" sz="1800" dirty="0"/>
              <a:t>[S]</a:t>
            </a:r>
            <a:r>
              <a:rPr lang="cs-CZ" sz="1800" dirty="0"/>
              <a:t> při které běží reakce </a:t>
            </a:r>
            <a:r>
              <a:rPr lang="cs-CZ" sz="1800" b="1" dirty="0"/>
              <a:t>polovinou </a:t>
            </a:r>
            <a:r>
              <a:rPr lang="cs-CZ" sz="1800" b="1" dirty="0" err="1"/>
              <a:t>V</a:t>
            </a:r>
            <a:r>
              <a:rPr lang="cs-CZ" sz="1800" b="1" baseline="-25000" dirty="0" err="1"/>
              <a:t>max</a:t>
            </a:r>
            <a:endParaRPr lang="cs-CZ" sz="1200" b="1" dirty="0"/>
          </a:p>
        </p:txBody>
      </p:sp>
      <p:pic>
        <p:nvPicPr>
          <p:cNvPr id="15364" name="Objekt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-5373" r="-1183" b="-2373"/>
          <a:stretch>
            <a:fillRect/>
          </a:stretch>
        </p:blipFill>
        <p:spPr bwMode="auto">
          <a:xfrm>
            <a:off x="4622369" y="3773787"/>
            <a:ext cx="4270111" cy="24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14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Kinetika enzymové reakce</a:t>
            </a:r>
            <a:br>
              <a:rPr lang="cs-CZ" dirty="0"/>
            </a:br>
            <a:r>
              <a:rPr lang="cs-CZ" dirty="0"/>
              <a:t>- stav na začátku reakce (v</a:t>
            </a:r>
            <a:r>
              <a:rPr lang="cs-CZ" baseline="-25000" dirty="0"/>
              <a:t>0</a:t>
            </a:r>
            <a:r>
              <a:rPr lang="cs-CZ" dirty="0"/>
              <a:t>)</a:t>
            </a:r>
            <a:endParaRPr lang="cs-CZ" baseline="-25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3711879"/>
            <a:ext cx="720080" cy="5040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293192" y="3262597"/>
            <a:ext cx="720080" cy="50405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2753852"/>
            <a:ext cx="720080" cy="504056"/>
          </a:xfrm>
          <a:prstGeom prst="rect">
            <a:avLst/>
          </a:prstGeom>
        </p:spPr>
      </p:pic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506070" y="1474201"/>
            <a:ext cx="217058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</a:t>
            </a:r>
            <a:r>
              <a:rPr lang="cs-CZ" sz="1400" dirty="0"/>
              <a:t>S</a:t>
            </a:r>
            <a:r>
              <a:rPr lang="en-US" sz="1400" dirty="0"/>
              <a:t>]</a:t>
            </a:r>
            <a:r>
              <a:rPr lang="cs-CZ" sz="1400" dirty="0"/>
              <a:t> substrát (koncentrace)</a:t>
            </a:r>
            <a:endParaRPr lang="cs-CZ" sz="1800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655739" y="1506487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[</a:t>
            </a:r>
            <a:r>
              <a:rPr lang="cs-CZ" sz="1200" dirty="0"/>
              <a:t>E</a:t>
            </a:r>
            <a:r>
              <a:rPr lang="en-US" sz="1200" dirty="0"/>
              <a:t>]</a:t>
            </a:r>
            <a:r>
              <a:rPr lang="cs-CZ" sz="1200" dirty="0"/>
              <a:t> enzym (koncentrace)</a:t>
            </a:r>
            <a:endParaRPr lang="cs-CZ" sz="1600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587639" y="147935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[</a:t>
            </a:r>
            <a:r>
              <a:rPr lang="cs-CZ" sz="1400" dirty="0"/>
              <a:t>P</a:t>
            </a:r>
            <a:r>
              <a:rPr lang="en-US" sz="1400" dirty="0"/>
              <a:t>]</a:t>
            </a:r>
            <a:r>
              <a:rPr lang="cs-CZ" sz="1400" dirty="0"/>
              <a:t> produkt (koncentrace)</a:t>
            </a:r>
            <a:endParaRPr lang="cs-CZ" sz="1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31028" y="2176214"/>
            <a:ext cx="432048" cy="21602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562389" y="4343915"/>
            <a:ext cx="720080" cy="504056"/>
          </a:xfrm>
          <a:prstGeom prst="rect">
            <a:avLst/>
          </a:prstGeom>
        </p:spPr>
      </p:pic>
      <p:pic>
        <p:nvPicPr>
          <p:cNvPr id="50" name="Objek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-5373" r="-1183" b="-2373"/>
          <a:stretch>
            <a:fillRect/>
          </a:stretch>
        </p:blipFill>
        <p:spPr bwMode="auto">
          <a:xfrm>
            <a:off x="179512" y="5251570"/>
            <a:ext cx="2376264" cy="13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283770" y="5359582"/>
            <a:ext cx="720080" cy="50405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23528" y="6309320"/>
            <a:ext cx="288032" cy="325655"/>
          </a:xfrm>
          <a:prstGeom prst="ellipse">
            <a:avLst/>
          </a:prstGeom>
          <a:noFill/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71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Kinetika enzymové reakce</a:t>
            </a:r>
            <a:br>
              <a:rPr lang="cs-CZ" dirty="0"/>
            </a:br>
            <a:r>
              <a:rPr lang="cs-CZ" sz="2700" dirty="0"/>
              <a:t>- stav na začátku reakce – polovina max. rychlosti (K</a:t>
            </a:r>
            <a:r>
              <a:rPr lang="cs-CZ" sz="2700" baseline="-25000" dirty="0"/>
              <a:t>m</a:t>
            </a:r>
            <a:r>
              <a:rPr lang="cs-CZ" sz="2700" dirty="0"/>
              <a:t>)</a:t>
            </a:r>
            <a:endParaRPr lang="cs-CZ" sz="2700" baseline="-25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3711879"/>
            <a:ext cx="720080" cy="5040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293192" y="3262597"/>
            <a:ext cx="720080" cy="50405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2753852"/>
            <a:ext cx="720080" cy="504056"/>
          </a:xfrm>
          <a:prstGeom prst="rect">
            <a:avLst/>
          </a:prstGeom>
        </p:spPr>
      </p:pic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506070" y="1474201"/>
            <a:ext cx="217058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</a:t>
            </a:r>
            <a:r>
              <a:rPr lang="cs-CZ" sz="1400" dirty="0"/>
              <a:t>S</a:t>
            </a:r>
            <a:r>
              <a:rPr lang="en-US" sz="1400" dirty="0"/>
              <a:t>]</a:t>
            </a:r>
            <a:r>
              <a:rPr lang="cs-CZ" sz="1400" dirty="0"/>
              <a:t> substrát (koncentrace)</a:t>
            </a:r>
            <a:endParaRPr lang="cs-CZ" sz="1800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655739" y="1506487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[</a:t>
            </a:r>
            <a:r>
              <a:rPr lang="cs-CZ" sz="1200" dirty="0"/>
              <a:t>E</a:t>
            </a:r>
            <a:r>
              <a:rPr lang="en-US" sz="1200" dirty="0"/>
              <a:t>]</a:t>
            </a:r>
            <a:r>
              <a:rPr lang="cs-CZ" sz="1200" dirty="0"/>
              <a:t> enzym (koncentrace)</a:t>
            </a:r>
            <a:endParaRPr lang="cs-CZ" sz="1600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587639" y="147935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[</a:t>
            </a:r>
            <a:r>
              <a:rPr lang="cs-CZ" sz="1400" dirty="0"/>
              <a:t>P</a:t>
            </a:r>
            <a:r>
              <a:rPr lang="en-US" sz="1400" dirty="0"/>
              <a:t>]</a:t>
            </a:r>
            <a:r>
              <a:rPr lang="cs-CZ" sz="1400" dirty="0"/>
              <a:t> produkt (koncentrace)</a:t>
            </a:r>
            <a:endParaRPr lang="cs-CZ" sz="1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31028" y="2176214"/>
            <a:ext cx="432048" cy="21602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562389" y="4343915"/>
            <a:ext cx="720080" cy="504056"/>
          </a:xfrm>
          <a:prstGeom prst="rect">
            <a:avLst/>
          </a:prstGeom>
        </p:spPr>
      </p:pic>
      <p:pic>
        <p:nvPicPr>
          <p:cNvPr id="50" name="Objek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-5373" r="-1183" b="-2373"/>
          <a:stretch>
            <a:fillRect/>
          </a:stretch>
        </p:blipFill>
        <p:spPr bwMode="auto">
          <a:xfrm>
            <a:off x="179512" y="5251570"/>
            <a:ext cx="2376264" cy="13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283770" y="5359582"/>
            <a:ext cx="720080" cy="50405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06070" y="5808822"/>
            <a:ext cx="288032" cy="325655"/>
          </a:xfrm>
          <a:prstGeom prst="ellipse">
            <a:avLst/>
          </a:prstGeom>
          <a:noFill/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957678" y="3282634"/>
            <a:ext cx="432048" cy="2160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467624" y="2777401"/>
            <a:ext cx="432048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Kinetika enzymové reakce</a:t>
            </a:r>
            <a:br>
              <a:rPr lang="cs-CZ" dirty="0"/>
            </a:br>
            <a:r>
              <a:rPr lang="cs-CZ" sz="2700" dirty="0"/>
              <a:t>- stav na začátku reakce – polovina max. rychlosti (K</a:t>
            </a:r>
            <a:r>
              <a:rPr lang="cs-CZ" sz="2700" baseline="-25000" dirty="0"/>
              <a:t>m</a:t>
            </a:r>
            <a:r>
              <a:rPr lang="cs-CZ" sz="2700" dirty="0"/>
              <a:t>)</a:t>
            </a:r>
            <a:endParaRPr lang="cs-CZ" sz="2700" baseline="-25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3711879"/>
            <a:ext cx="720080" cy="5040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293192" y="3262597"/>
            <a:ext cx="720080" cy="50405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2753852"/>
            <a:ext cx="720080" cy="504056"/>
          </a:xfrm>
          <a:prstGeom prst="rect">
            <a:avLst/>
          </a:prstGeom>
        </p:spPr>
      </p:pic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506070" y="1474201"/>
            <a:ext cx="217058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</a:t>
            </a:r>
            <a:r>
              <a:rPr lang="cs-CZ" sz="1400" dirty="0"/>
              <a:t>S</a:t>
            </a:r>
            <a:r>
              <a:rPr lang="en-US" sz="1400" dirty="0"/>
              <a:t>]</a:t>
            </a:r>
            <a:r>
              <a:rPr lang="cs-CZ" sz="1400" dirty="0"/>
              <a:t> substrát (koncentrace)</a:t>
            </a:r>
            <a:endParaRPr lang="cs-CZ" sz="1800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655739" y="1506487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[</a:t>
            </a:r>
            <a:r>
              <a:rPr lang="cs-CZ" sz="1200" dirty="0"/>
              <a:t>E</a:t>
            </a:r>
            <a:r>
              <a:rPr lang="en-US" sz="1200" dirty="0"/>
              <a:t>]</a:t>
            </a:r>
            <a:r>
              <a:rPr lang="cs-CZ" sz="1200" dirty="0"/>
              <a:t> enzym (koncentrace)</a:t>
            </a:r>
            <a:endParaRPr lang="cs-CZ" sz="1600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587639" y="147935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[</a:t>
            </a:r>
            <a:r>
              <a:rPr lang="cs-CZ" sz="1400" dirty="0"/>
              <a:t>P</a:t>
            </a:r>
            <a:r>
              <a:rPr lang="en-US" sz="1400" dirty="0"/>
              <a:t>]</a:t>
            </a:r>
            <a:r>
              <a:rPr lang="cs-CZ" sz="1400" dirty="0"/>
              <a:t> produkt (koncentrace)</a:t>
            </a:r>
            <a:endParaRPr lang="cs-CZ" sz="1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31028" y="2176214"/>
            <a:ext cx="432048" cy="21602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562389" y="4343915"/>
            <a:ext cx="720080" cy="504056"/>
          </a:xfrm>
          <a:prstGeom prst="rect">
            <a:avLst/>
          </a:prstGeom>
        </p:spPr>
      </p:pic>
      <p:pic>
        <p:nvPicPr>
          <p:cNvPr id="50" name="Objek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-5373" r="-1183" b="-2373"/>
          <a:stretch>
            <a:fillRect/>
          </a:stretch>
        </p:blipFill>
        <p:spPr bwMode="auto">
          <a:xfrm>
            <a:off x="179512" y="5251570"/>
            <a:ext cx="2376264" cy="13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283770" y="5359582"/>
            <a:ext cx="720080" cy="50405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691680" y="5373216"/>
            <a:ext cx="288032" cy="325655"/>
          </a:xfrm>
          <a:prstGeom prst="ellipse">
            <a:avLst/>
          </a:prstGeom>
          <a:noFill/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957678" y="3282634"/>
            <a:ext cx="432048" cy="2160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467624" y="2777401"/>
            <a:ext cx="432048" cy="21602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535551" y="3754757"/>
            <a:ext cx="432048" cy="216024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330131" y="4383800"/>
            <a:ext cx="432048" cy="21602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010129" y="5380368"/>
            <a:ext cx="432048" cy="21602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144236" y="3322291"/>
            <a:ext cx="432048" cy="21602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976267" y="4002715"/>
            <a:ext cx="432048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enzymů</a:t>
            </a:r>
            <a:br>
              <a:rPr lang="cs-CZ" dirty="0"/>
            </a:br>
            <a:r>
              <a:rPr lang="cs-CZ" dirty="0"/>
              <a:t>alanin </a:t>
            </a:r>
            <a:r>
              <a:rPr lang="cs-CZ" dirty="0" err="1"/>
              <a:t>aminotransferasa</a:t>
            </a:r>
            <a:r>
              <a:rPr lang="cs-CZ" dirty="0"/>
              <a:t> 2</a:t>
            </a:r>
          </a:p>
        </p:txBody>
      </p:sp>
      <p:pic>
        <p:nvPicPr>
          <p:cNvPr id="16386" name="Picture 2" descr="http://www.thesgc.org/sites/default/files/structure_images/3IHJ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98603"/>
            <a:ext cx="3954016" cy="3954016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 flipV="1">
            <a:off x="3635896" y="4653136"/>
            <a:ext cx="576064" cy="576064"/>
          </a:xfrm>
          <a:prstGeom prst="straightConnector1">
            <a:avLst/>
          </a:prstGeom>
          <a:ln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5004048" y="4077072"/>
            <a:ext cx="0" cy="1152128"/>
          </a:xfrm>
          <a:prstGeom prst="straightConnector1">
            <a:avLst/>
          </a:prstGeom>
          <a:ln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225635" y="5261138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primární struktura</a:t>
            </a:r>
          </a:p>
          <a:p>
            <a:r>
              <a:rPr lang="cs-CZ" sz="1000" dirty="0">
                <a:latin typeface="Arial" pitchFamily="34" charset="0"/>
                <a:cs typeface="Arial" pitchFamily="34" charset="0"/>
              </a:rPr>
              <a:t>(jednotlivé </a:t>
            </a:r>
            <a:r>
              <a:rPr lang="cs-CZ" sz="1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1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761430" y="526171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latin typeface="Arial" pitchFamily="34" charset="0"/>
                <a:cs typeface="Arial" pitchFamily="34" charset="0"/>
              </a:rPr>
              <a:t>sekundární struktura</a:t>
            </a:r>
          </a:p>
          <a:p>
            <a:r>
              <a:rPr lang="cs-CZ" sz="900" dirty="0">
                <a:latin typeface="Arial" pitchFamily="34" charset="0"/>
                <a:cs typeface="Arial" pitchFamily="34" charset="0"/>
              </a:rPr>
              <a:t>(uspořádání α-</a:t>
            </a:r>
            <a:r>
              <a:rPr lang="cs-CZ" sz="900" dirty="0" err="1">
                <a:latin typeface="Arial" pitchFamily="34" charset="0"/>
                <a:cs typeface="Arial" pitchFamily="34" charset="0"/>
              </a:rPr>
              <a:t>helix</a:t>
            </a:r>
            <a:r>
              <a:rPr lang="cs-CZ" sz="9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3275856" y="4221088"/>
            <a:ext cx="0" cy="1008112"/>
          </a:xfrm>
          <a:prstGeom prst="straightConnector1">
            <a:avLst/>
          </a:prstGeom>
          <a:ln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vá složená závorka 22"/>
          <p:cNvSpPr/>
          <p:nvPr/>
        </p:nvSpPr>
        <p:spPr>
          <a:xfrm>
            <a:off x="1979712" y="1700808"/>
            <a:ext cx="236219" cy="3714219"/>
          </a:xfrm>
          <a:prstGeom prst="leftBrace">
            <a:avLst/>
          </a:prstGeom>
          <a:ln w="12700" cap="rnd">
            <a:solidFill>
              <a:schemeClr val="tx1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/>
          <p:cNvSpPr/>
          <p:nvPr/>
        </p:nvSpPr>
        <p:spPr>
          <a:xfrm>
            <a:off x="3923928" y="4581128"/>
            <a:ext cx="216024" cy="2376264"/>
          </a:xfrm>
          <a:prstGeom prst="leftBrace">
            <a:avLst/>
          </a:prstGeom>
          <a:ln w="12700" cap="rnd">
            <a:solidFill>
              <a:schemeClr val="tx1"/>
            </a:solidFill>
            <a:round/>
            <a:headEnd type="none"/>
            <a:tailEnd type="non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5364088" y="3470811"/>
            <a:ext cx="1296144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3335510" y="5847075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terciární (3D) struktura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195736" y="6084004"/>
            <a:ext cx="511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bílkovinná část enzymu =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apoenzym</a:t>
            </a:r>
            <a:r>
              <a:rPr lang="cs-CZ" dirty="0">
                <a:latin typeface="Arial" pitchFamily="34" charset="0"/>
                <a:cs typeface="Arial" pitchFamily="34" charset="0"/>
              </a:rPr>
              <a:t> (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neaktivní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660232" y="2780928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kofaktor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nebílkovinná složka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660232" y="3356992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latin typeface="Arial" pitchFamily="34" charset="0"/>
                <a:cs typeface="Arial" pitchFamily="34" charset="0"/>
              </a:rPr>
              <a:t>pyridoxal-5-fosfát v případě ALT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5536" y="2708920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holoenzym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(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aktivní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  <a:p>
            <a:r>
              <a:rPr lang="cs-CZ" sz="1000" b="1" dirty="0">
                <a:latin typeface="Arial" pitchFamily="34" charset="0"/>
                <a:cs typeface="Arial" pitchFamily="34" charset="0"/>
              </a:rPr>
              <a:t>apoenzym</a:t>
            </a:r>
            <a:r>
              <a:rPr lang="cs-CZ" sz="1000" dirty="0">
                <a:latin typeface="Arial" pitchFamily="34" charset="0"/>
                <a:cs typeface="Arial" pitchFamily="34" charset="0"/>
              </a:rPr>
              <a:t>  + 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kofaktor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lze zjistit z rovnice MM?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máme-li reakční směs s koncentrací </a:t>
            </a:r>
            <a:r>
              <a:rPr lang="en-US" sz="2400" b="1" dirty="0"/>
              <a:t>[S]</a:t>
            </a:r>
            <a:r>
              <a:rPr lang="cs-CZ" sz="2400" b="1" dirty="0"/>
              <a:t> mnohem menší</a:t>
            </a:r>
            <a:r>
              <a:rPr lang="cs-CZ" sz="2400" dirty="0"/>
              <a:t>, než je </a:t>
            </a:r>
            <a:r>
              <a:rPr lang="cs-CZ" sz="2400" b="1" dirty="0"/>
              <a:t>M. konstanta K</a:t>
            </a:r>
            <a:r>
              <a:rPr lang="cs-CZ" sz="2400" b="1" baseline="-25000" dirty="0"/>
              <a:t>m</a:t>
            </a:r>
            <a:r>
              <a:rPr lang="cs-CZ" sz="2400" dirty="0"/>
              <a:t>, pak reakce probíhá </a:t>
            </a:r>
            <a:r>
              <a:rPr lang="cs-CZ" sz="2400" b="1" dirty="0"/>
              <a:t>kinetikou 1. řádu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máme-li reakční směs s koncentrací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r>
              <a:rPr lang="cs-CZ" sz="2400" b="1" dirty="0"/>
              <a:t> mnohem větší</a:t>
            </a:r>
            <a:r>
              <a:rPr lang="cs-CZ" sz="2400" dirty="0"/>
              <a:t>, než je </a:t>
            </a:r>
            <a:r>
              <a:rPr lang="cs-CZ" sz="2400" b="1" dirty="0"/>
              <a:t>M. konstanta K</a:t>
            </a:r>
            <a:r>
              <a:rPr lang="cs-CZ" sz="2400" b="1" baseline="-25000" dirty="0"/>
              <a:t>m</a:t>
            </a:r>
            <a:r>
              <a:rPr lang="cs-CZ" sz="2400" dirty="0"/>
              <a:t>, pak reakce probíhá </a:t>
            </a:r>
            <a:r>
              <a:rPr lang="cs-CZ" sz="2400" b="1" dirty="0"/>
              <a:t>kinetikou 0. řádu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65993"/>
              </p:ext>
            </p:extLst>
          </p:nvPr>
        </p:nvGraphicFramePr>
        <p:xfrm>
          <a:off x="2699792" y="2468142"/>
          <a:ext cx="3476253" cy="67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324100" imgH="431800" progId="Equation.3">
                  <p:embed/>
                </p:oleObj>
              </mc:Choice>
              <mc:Fallback>
                <p:oleObj name="Rovnice" r:id="rId3" imgW="2324100" imgH="4318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468142"/>
                        <a:ext cx="3476253" cy="670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9792" y="4228567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15143"/>
              </p:ext>
            </p:extLst>
          </p:nvPr>
        </p:nvGraphicFramePr>
        <p:xfrm>
          <a:off x="2699792" y="4228569"/>
          <a:ext cx="3476254" cy="52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2857500" imgH="431800" progId="Equation.3">
                  <p:embed/>
                </p:oleObj>
              </mc:Choice>
              <mc:Fallback>
                <p:oleObj name="Rovnice" r:id="rId5" imgW="2857500" imgH="431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228569"/>
                        <a:ext cx="3476254" cy="52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9792" y="4657192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390" name="Objekt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3802" r="-1897" b="-2177"/>
          <a:stretch>
            <a:fillRect/>
          </a:stretch>
        </p:blipFill>
        <p:spPr bwMode="auto">
          <a:xfrm>
            <a:off x="2889746" y="4897506"/>
            <a:ext cx="3096344" cy="18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lze zjistit z rovnice MM?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990791"/>
            <a:ext cx="3682752" cy="391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000" dirty="0"/>
              <a:t>máme-li reakční směs s koncentrací </a:t>
            </a:r>
            <a:r>
              <a:rPr lang="en-US" sz="1000" b="1" dirty="0"/>
              <a:t>[S]</a:t>
            </a:r>
            <a:r>
              <a:rPr lang="cs-CZ" sz="1000" b="1" dirty="0"/>
              <a:t> mnohem menší</a:t>
            </a:r>
            <a:r>
              <a:rPr lang="cs-CZ" sz="1000" dirty="0"/>
              <a:t>, než je </a:t>
            </a:r>
            <a:r>
              <a:rPr lang="cs-CZ" sz="1000" b="1" dirty="0"/>
              <a:t>M. konstanta K</a:t>
            </a:r>
            <a:r>
              <a:rPr lang="cs-CZ" sz="1000" b="1" baseline="-25000" dirty="0"/>
              <a:t>m</a:t>
            </a:r>
            <a:r>
              <a:rPr lang="cs-CZ" sz="1000" dirty="0"/>
              <a:t>, pak reakce probíhá </a:t>
            </a:r>
            <a:r>
              <a:rPr lang="cs-CZ" sz="1000" b="1" dirty="0"/>
              <a:t>kinetikou 1. řádu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31745"/>
              </p:ext>
            </p:extLst>
          </p:nvPr>
        </p:nvGraphicFramePr>
        <p:xfrm>
          <a:off x="1259632" y="5426999"/>
          <a:ext cx="1872208" cy="36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324100" imgH="431800" progId="Equation.3">
                  <p:embed/>
                </p:oleObj>
              </mc:Choice>
              <mc:Fallback>
                <p:oleObj name="Rovnice" r:id="rId3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426999"/>
                        <a:ext cx="1872208" cy="360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9792" y="4228567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7825"/>
              </p:ext>
            </p:extLst>
          </p:nvPr>
        </p:nvGraphicFramePr>
        <p:xfrm>
          <a:off x="5358883" y="5426441"/>
          <a:ext cx="2525485" cy="3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2857500" imgH="431800" progId="Equation.3">
                  <p:embed/>
                </p:oleObj>
              </mc:Choice>
              <mc:Fallback>
                <p:oleObj name="Rovnice" r:id="rId5" imgW="285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8883" y="5426441"/>
                        <a:ext cx="2525485" cy="378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9792" y="4657192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390" name="Objekt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3802" r="-1897" b="-2177"/>
          <a:stretch>
            <a:fillRect/>
          </a:stretch>
        </p:blipFill>
        <p:spPr bwMode="auto">
          <a:xfrm>
            <a:off x="3635896" y="5733256"/>
            <a:ext cx="1610246" cy="9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4788024" y="4992024"/>
            <a:ext cx="3643937" cy="51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100" dirty="0"/>
              <a:t>máme-li reakční směs s koncentrací </a:t>
            </a:r>
            <a:r>
              <a:rPr lang="en-US" sz="1100" b="1" dirty="0"/>
              <a:t>[</a:t>
            </a:r>
            <a:r>
              <a:rPr lang="cs-CZ" sz="1100" b="1" dirty="0"/>
              <a:t>S</a:t>
            </a:r>
            <a:r>
              <a:rPr lang="en-US" sz="1100" b="1" dirty="0"/>
              <a:t>]</a:t>
            </a:r>
            <a:r>
              <a:rPr lang="cs-CZ" sz="1100" b="1" dirty="0"/>
              <a:t> mnohem větší</a:t>
            </a:r>
            <a:r>
              <a:rPr lang="cs-CZ" sz="1100" dirty="0"/>
              <a:t>, než je </a:t>
            </a:r>
            <a:r>
              <a:rPr lang="cs-CZ" sz="1100" b="1" dirty="0"/>
              <a:t>M. konstanta K</a:t>
            </a:r>
            <a:r>
              <a:rPr lang="cs-CZ" sz="1100" b="1" baseline="-25000" dirty="0"/>
              <a:t>m</a:t>
            </a:r>
            <a:r>
              <a:rPr lang="cs-CZ" sz="1100" dirty="0"/>
              <a:t>, pak reakce probíhá </a:t>
            </a:r>
            <a:r>
              <a:rPr lang="cs-CZ" sz="1100" b="1" dirty="0"/>
              <a:t>kinetikou 0. řádu</a:t>
            </a:r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/>
          <a:srcRect l="48425" t="30400" r="34250" b="19200"/>
          <a:stretch/>
        </p:blipFill>
        <p:spPr>
          <a:xfrm>
            <a:off x="1095439" y="1658498"/>
            <a:ext cx="2036401" cy="33322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9"/>
          <a:srcRect l="47637" t="29001" r="33463" b="17800"/>
          <a:stretch/>
        </p:blipFill>
        <p:spPr>
          <a:xfrm>
            <a:off x="5358883" y="1711875"/>
            <a:ext cx="2126838" cy="33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1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Michaelisova</a:t>
            </a:r>
            <a:r>
              <a:rPr lang="cs-CZ" sz="3600" dirty="0"/>
              <a:t> konstanta a afinita enzymu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err="1"/>
              <a:t>Michaelisova</a:t>
            </a:r>
            <a:r>
              <a:rPr lang="cs-CZ" sz="2400" b="1" dirty="0"/>
              <a:t> konstanta K</a:t>
            </a:r>
            <a:r>
              <a:rPr lang="cs-CZ" sz="2400" b="1" baseline="-25000" dirty="0"/>
              <a:t>m</a:t>
            </a:r>
            <a:r>
              <a:rPr lang="cs-CZ" sz="2400" b="1" dirty="0"/>
              <a:t> </a:t>
            </a:r>
            <a:r>
              <a:rPr lang="cs-CZ" sz="2400" dirty="0"/>
              <a:t>je hodnota koncentrace </a:t>
            </a:r>
            <a:r>
              <a:rPr lang="cs-CZ" sz="2400" b="1" dirty="0"/>
              <a:t>konkrétního</a:t>
            </a:r>
            <a:r>
              <a:rPr lang="cs-CZ" sz="2400" dirty="0"/>
              <a:t> </a:t>
            </a:r>
            <a:r>
              <a:rPr lang="cs-CZ" sz="2400" b="1" dirty="0"/>
              <a:t>substrátu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r>
              <a:rPr lang="cs-CZ" sz="2400" dirty="0"/>
              <a:t> při níž reakce katalyzovaná </a:t>
            </a:r>
            <a:r>
              <a:rPr lang="cs-CZ" sz="2400" b="1" dirty="0"/>
              <a:t>konkrétním enzymem</a:t>
            </a:r>
            <a:r>
              <a:rPr lang="cs-CZ" sz="2400" dirty="0"/>
              <a:t> běží ½ rychlosti </a:t>
            </a:r>
            <a:r>
              <a:rPr lang="cs-CZ" sz="2400" b="1" dirty="0" err="1"/>
              <a:t>v</a:t>
            </a:r>
            <a:r>
              <a:rPr lang="cs-CZ" sz="2400" b="1" baseline="-25000" dirty="0" err="1"/>
              <a:t>max</a:t>
            </a:r>
            <a:endParaRPr lang="cs-CZ" sz="2400" b="1" baseline="-25000" dirty="0"/>
          </a:p>
          <a:p>
            <a:endParaRPr lang="cs-CZ" sz="2400" b="1" dirty="0"/>
          </a:p>
          <a:p>
            <a:r>
              <a:rPr lang="cs-CZ" sz="2400" b="1" dirty="0"/>
              <a:t>různé substráty </a:t>
            </a:r>
            <a:r>
              <a:rPr lang="cs-CZ" sz="2400" dirty="0"/>
              <a:t>mohou mít (při stejné koncentraci) </a:t>
            </a:r>
            <a:r>
              <a:rPr lang="cs-CZ" sz="2400" b="1" dirty="0"/>
              <a:t>s jedním enzymem </a:t>
            </a:r>
            <a:r>
              <a:rPr lang="cs-CZ" sz="2400" dirty="0"/>
              <a:t>různou hodnotu </a:t>
            </a:r>
            <a:r>
              <a:rPr lang="cs-CZ" sz="2400" b="1" dirty="0"/>
              <a:t>K</a:t>
            </a:r>
            <a:r>
              <a:rPr lang="cs-CZ" sz="2400" b="1" baseline="-25000" dirty="0"/>
              <a:t>m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dirty="0"/>
              <a:t>stejně tak </a:t>
            </a:r>
            <a:r>
              <a:rPr lang="cs-CZ" sz="2400" b="1" dirty="0"/>
              <a:t>jeden substrát </a:t>
            </a:r>
            <a:r>
              <a:rPr lang="cs-CZ" sz="2400" dirty="0"/>
              <a:t>může mít (při stejné koncentraci) </a:t>
            </a:r>
            <a:r>
              <a:rPr lang="cs-CZ" sz="2400" b="1" dirty="0"/>
              <a:t>s mnoha enzymy </a:t>
            </a:r>
            <a:r>
              <a:rPr lang="cs-CZ" sz="2400" dirty="0"/>
              <a:t>různou hodnotu </a:t>
            </a:r>
            <a:r>
              <a:rPr lang="cs-CZ" sz="2400" b="1" dirty="0"/>
              <a:t>K</a:t>
            </a:r>
            <a:r>
              <a:rPr lang="cs-CZ" sz="2400" b="1" baseline="-25000" dirty="0"/>
              <a:t>m</a:t>
            </a:r>
          </a:p>
          <a:p>
            <a:endParaRPr lang="cs-CZ" sz="2000" b="1" dirty="0"/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Příkladem </a:t>
            </a:r>
            <a:r>
              <a:rPr lang="cs-CZ" sz="2000" dirty="0"/>
              <a:t>je</a:t>
            </a:r>
            <a:r>
              <a:rPr lang="cs-CZ" sz="2000" b="1" dirty="0"/>
              <a:t> </a:t>
            </a:r>
            <a:r>
              <a:rPr lang="cs-CZ" sz="2000" dirty="0"/>
              <a:t>utilizace glukózy v organismu:</a:t>
            </a:r>
          </a:p>
          <a:p>
            <a:pPr marL="0" indent="0">
              <a:buNone/>
            </a:pPr>
            <a:r>
              <a:rPr lang="cs-CZ" sz="2000" dirty="0"/>
              <a:t>Při nízké koncentraci je aktivována primárně</a:t>
            </a:r>
          </a:p>
          <a:p>
            <a:pPr marL="0" indent="0">
              <a:buNone/>
            </a:pPr>
            <a:r>
              <a:rPr lang="cs-CZ" sz="2000" b="1" dirty="0" err="1"/>
              <a:t>hexokinasa</a:t>
            </a:r>
            <a:r>
              <a:rPr lang="cs-CZ" sz="2000" b="1" dirty="0"/>
              <a:t> (↓K</a:t>
            </a:r>
            <a:r>
              <a:rPr lang="cs-CZ" sz="2000" b="1" baseline="-25000" dirty="0"/>
              <a:t>m </a:t>
            </a:r>
            <a:r>
              <a:rPr lang="cs-CZ" sz="2000" b="1" dirty="0"/>
              <a:t>pro glukosu)</a:t>
            </a:r>
            <a:r>
              <a:rPr lang="cs-CZ" sz="2000" dirty="0"/>
              <a:t>. Při vyšších</a:t>
            </a:r>
          </a:p>
          <a:p>
            <a:pPr marL="0" indent="0">
              <a:buNone/>
            </a:pPr>
            <a:r>
              <a:rPr lang="cs-CZ" sz="2000" dirty="0"/>
              <a:t>koncentracích již její </a:t>
            </a:r>
            <a:r>
              <a:rPr lang="cs-CZ" sz="2000" dirty="0" err="1"/>
              <a:t>aktivitaneroste</a:t>
            </a:r>
            <a:r>
              <a:rPr lang="cs-CZ" sz="2000" dirty="0"/>
              <a:t>, ale aktivuje</a:t>
            </a:r>
          </a:p>
          <a:p>
            <a:pPr marL="0" indent="0">
              <a:buNone/>
            </a:pPr>
            <a:r>
              <a:rPr lang="cs-CZ" sz="2000" dirty="0"/>
              <a:t>se </a:t>
            </a:r>
            <a:r>
              <a:rPr lang="cs-CZ" sz="2000" dirty="0" err="1"/>
              <a:t>nízkoafinitní</a:t>
            </a:r>
            <a:r>
              <a:rPr lang="cs-CZ" sz="2000" dirty="0"/>
              <a:t> </a:t>
            </a:r>
            <a:r>
              <a:rPr lang="cs-CZ" sz="2000" b="1" dirty="0" err="1"/>
              <a:t>glukokinasa</a:t>
            </a:r>
            <a:r>
              <a:rPr lang="cs-CZ" sz="2000" b="1" dirty="0"/>
              <a:t> (↑K</a:t>
            </a:r>
            <a:r>
              <a:rPr lang="cs-CZ" sz="2000" b="1" baseline="-25000" dirty="0"/>
              <a:t>m </a:t>
            </a:r>
            <a:r>
              <a:rPr lang="cs-CZ" sz="2000" b="1" dirty="0"/>
              <a:t>pro glukosu)</a:t>
            </a:r>
            <a:r>
              <a:rPr lang="cs-CZ" sz="2000" dirty="0"/>
              <a:t>. </a:t>
            </a:r>
            <a:endParaRPr lang="cs-CZ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9792" y="4228567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9792" y="4657192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413" name="Picture 5" descr="http://www.elu.sgul.ac.uk/rehash/guest/scorm/294/package/content/powerpoint_cho/MCBHD18-19b/img036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t="27361" r="19677" b="4599"/>
          <a:stretch/>
        </p:blipFill>
        <p:spPr bwMode="auto">
          <a:xfrm>
            <a:off x="5868144" y="4277463"/>
            <a:ext cx="2808312" cy="248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4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Afinita enzymu (v</a:t>
            </a:r>
            <a:r>
              <a:rPr lang="cs-CZ" baseline="-25000" dirty="0"/>
              <a:t>0</a:t>
            </a:r>
            <a:r>
              <a:rPr lang="cs-CZ" dirty="0"/>
              <a:t>)</a:t>
            </a:r>
            <a:endParaRPr lang="cs-CZ" baseline="-25000" dirty="0"/>
          </a:p>
        </p:txBody>
      </p:sp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506070" y="1474201"/>
            <a:ext cx="217058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</a:t>
            </a:r>
            <a:r>
              <a:rPr lang="cs-CZ" sz="1400" dirty="0"/>
              <a:t>S</a:t>
            </a:r>
            <a:r>
              <a:rPr lang="en-US" sz="1400" dirty="0"/>
              <a:t>]</a:t>
            </a:r>
            <a:r>
              <a:rPr lang="cs-CZ" sz="1400" dirty="0"/>
              <a:t> substrát (koncentrace)</a:t>
            </a:r>
            <a:endParaRPr lang="cs-CZ" sz="1800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655739" y="1506487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[</a:t>
            </a:r>
            <a:r>
              <a:rPr lang="cs-CZ" sz="1200" dirty="0"/>
              <a:t>E</a:t>
            </a:r>
            <a:r>
              <a:rPr lang="en-US" sz="1200" dirty="0"/>
              <a:t>]</a:t>
            </a:r>
            <a:r>
              <a:rPr lang="cs-CZ" sz="1200" dirty="0"/>
              <a:t> enzym (koncentrace)</a:t>
            </a:r>
            <a:endParaRPr lang="cs-CZ" sz="1600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587639" y="147935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[</a:t>
            </a:r>
            <a:r>
              <a:rPr lang="cs-CZ" sz="1400" dirty="0"/>
              <a:t>P</a:t>
            </a:r>
            <a:r>
              <a:rPr lang="en-US" sz="1400" dirty="0"/>
              <a:t>]</a:t>
            </a:r>
            <a:r>
              <a:rPr lang="cs-CZ" sz="1400" dirty="0"/>
              <a:t> produkt (koncentrace)</a:t>
            </a:r>
            <a:endParaRPr lang="cs-CZ" sz="1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329040" y="2646465"/>
            <a:ext cx="432048" cy="21602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2807804" y="3413012"/>
            <a:ext cx="720080" cy="50405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23528" y="6309320"/>
            <a:ext cx="288032" cy="325655"/>
          </a:xfrm>
          <a:prstGeom prst="ellipse">
            <a:avLst/>
          </a:prstGeom>
          <a:noFill/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4609156" y="2580320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874898" y="3226592"/>
            <a:ext cx="432048" cy="216024"/>
          </a:xfrm>
          <a:prstGeom prst="rect">
            <a:avLst/>
          </a:prstGeom>
        </p:spPr>
      </p:pic>
      <p:sp>
        <p:nvSpPr>
          <p:cNvPr id="21" name="Volný tvar 20"/>
          <p:cNvSpPr/>
          <p:nvPr/>
        </p:nvSpPr>
        <p:spPr>
          <a:xfrm>
            <a:off x="5148064" y="3140968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5221535" y="4251951"/>
            <a:ext cx="432048" cy="216024"/>
          </a:xfrm>
          <a:prstGeom prst="rect">
            <a:avLst/>
          </a:prstGeom>
        </p:spPr>
      </p:pic>
      <p:sp>
        <p:nvSpPr>
          <p:cNvPr id="24" name="Volný tvar 23"/>
          <p:cNvSpPr/>
          <p:nvPr/>
        </p:nvSpPr>
        <p:spPr>
          <a:xfrm>
            <a:off x="5494701" y="4166327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808481" y="4364803"/>
            <a:ext cx="432048" cy="216024"/>
          </a:xfrm>
          <a:prstGeom prst="rect">
            <a:avLst/>
          </a:prstGeom>
        </p:spPr>
      </p:pic>
      <p:sp>
        <p:nvSpPr>
          <p:cNvPr id="26" name="Volný tvar 25"/>
          <p:cNvSpPr/>
          <p:nvPr/>
        </p:nvSpPr>
        <p:spPr>
          <a:xfrm>
            <a:off x="4081647" y="4279179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 flipH="1">
            <a:off x="5791081" y="3155968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 flipH="1">
            <a:off x="6122703" y="3796440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6112110" y="3314391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6470659" y="3954863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>
            <a:off x="6876256" y="3568837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291847" y="3761989"/>
            <a:ext cx="432048" cy="216024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507200" y="3348812"/>
            <a:ext cx="432048" cy="216024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836813" y="3123360"/>
            <a:ext cx="432048" cy="216024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13834" y="2156146"/>
            <a:ext cx="432048" cy="216024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611083" y="2882527"/>
            <a:ext cx="432048" cy="216024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217415" y="2206914"/>
            <a:ext cx="432048" cy="21602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204784" y="2654551"/>
            <a:ext cx="432048" cy="216024"/>
          </a:xfrm>
          <a:prstGeom prst="rect">
            <a:avLst/>
          </a:prstGeom>
        </p:spPr>
      </p:pic>
      <p:pic>
        <p:nvPicPr>
          <p:cNvPr id="45" name="Picture 5" descr="http://www.elu.sgul.ac.uk/rehash/guest/scorm/294/package/content/powerpoint_cho/MCBHD18-19b/img036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t="27361" r="19677" b="4599"/>
          <a:stretch/>
        </p:blipFill>
        <p:spPr bwMode="auto">
          <a:xfrm>
            <a:off x="6372200" y="4727523"/>
            <a:ext cx="2406649" cy="21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Volný tvar 46"/>
          <p:cNvSpPr/>
          <p:nvPr/>
        </p:nvSpPr>
        <p:spPr>
          <a:xfrm>
            <a:off x="7052660" y="5093147"/>
            <a:ext cx="331622" cy="316846"/>
          </a:xfrm>
          <a:custGeom>
            <a:avLst/>
            <a:gdLst>
              <a:gd name="connsiteX0" fmla="*/ 70365 w 331622"/>
              <a:gd name="connsiteY0" fmla="*/ 88544 h 316846"/>
              <a:gd name="connsiteX1" fmla="*/ 26822 w 331622"/>
              <a:gd name="connsiteY1" fmla="*/ 132086 h 316846"/>
              <a:gd name="connsiteX2" fmla="*/ 696 w 331622"/>
              <a:gd name="connsiteY2" fmla="*/ 158212 h 316846"/>
              <a:gd name="connsiteX3" fmla="*/ 44239 w 331622"/>
              <a:gd name="connsiteY3" fmla="*/ 210464 h 316846"/>
              <a:gd name="connsiteX4" fmla="*/ 52948 w 331622"/>
              <a:gd name="connsiteY4" fmla="*/ 227881 h 316846"/>
              <a:gd name="connsiteX5" fmla="*/ 9405 w 331622"/>
              <a:gd name="connsiteY5" fmla="*/ 245298 h 316846"/>
              <a:gd name="connsiteX6" fmla="*/ 696 w 331622"/>
              <a:gd name="connsiteY6" fmla="*/ 280132 h 316846"/>
              <a:gd name="connsiteX7" fmla="*/ 9405 w 331622"/>
              <a:gd name="connsiteY7" fmla="*/ 297549 h 316846"/>
              <a:gd name="connsiteX8" fmla="*/ 79073 w 331622"/>
              <a:gd name="connsiteY8" fmla="*/ 297549 h 316846"/>
              <a:gd name="connsiteX9" fmla="*/ 244536 w 331622"/>
              <a:gd name="connsiteY9" fmla="*/ 306258 h 316846"/>
              <a:gd name="connsiteX10" fmla="*/ 331622 w 331622"/>
              <a:gd name="connsiteY10" fmla="*/ 132086 h 316846"/>
              <a:gd name="connsiteX11" fmla="*/ 244536 w 331622"/>
              <a:gd name="connsiteY11" fmla="*/ 1458 h 316846"/>
              <a:gd name="connsiteX12" fmla="*/ 70365 w 331622"/>
              <a:gd name="connsiteY12" fmla="*/ 88544 h 3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622" h="316846">
                <a:moveTo>
                  <a:pt x="70365" y="88544"/>
                </a:moveTo>
                <a:cubicBezTo>
                  <a:pt x="34079" y="110315"/>
                  <a:pt x="26822" y="132086"/>
                  <a:pt x="26822" y="132086"/>
                </a:cubicBezTo>
                <a:cubicBezTo>
                  <a:pt x="15211" y="143697"/>
                  <a:pt x="-2207" y="145149"/>
                  <a:pt x="696" y="158212"/>
                </a:cubicBezTo>
                <a:cubicBezTo>
                  <a:pt x="3599" y="171275"/>
                  <a:pt x="35530" y="198853"/>
                  <a:pt x="44239" y="210464"/>
                </a:cubicBezTo>
                <a:cubicBezTo>
                  <a:pt x="52948" y="222076"/>
                  <a:pt x="58754" y="222075"/>
                  <a:pt x="52948" y="227881"/>
                </a:cubicBezTo>
                <a:cubicBezTo>
                  <a:pt x="47142" y="233687"/>
                  <a:pt x="18114" y="236590"/>
                  <a:pt x="9405" y="245298"/>
                </a:cubicBezTo>
                <a:cubicBezTo>
                  <a:pt x="696" y="254006"/>
                  <a:pt x="696" y="271424"/>
                  <a:pt x="696" y="280132"/>
                </a:cubicBezTo>
                <a:cubicBezTo>
                  <a:pt x="696" y="288840"/>
                  <a:pt x="-3658" y="294646"/>
                  <a:pt x="9405" y="297549"/>
                </a:cubicBezTo>
                <a:cubicBezTo>
                  <a:pt x="22468" y="300452"/>
                  <a:pt x="39885" y="296098"/>
                  <a:pt x="79073" y="297549"/>
                </a:cubicBezTo>
                <a:cubicBezTo>
                  <a:pt x="118261" y="299000"/>
                  <a:pt x="202445" y="333835"/>
                  <a:pt x="244536" y="306258"/>
                </a:cubicBezTo>
                <a:cubicBezTo>
                  <a:pt x="286628" y="278681"/>
                  <a:pt x="331622" y="182886"/>
                  <a:pt x="331622" y="132086"/>
                </a:cubicBezTo>
                <a:cubicBezTo>
                  <a:pt x="331622" y="81286"/>
                  <a:pt x="289530" y="14521"/>
                  <a:pt x="244536" y="1458"/>
                </a:cubicBezTo>
                <a:cubicBezTo>
                  <a:pt x="199542" y="-11605"/>
                  <a:pt x="106651" y="66773"/>
                  <a:pt x="70365" y="88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" name="Obrázek 4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7748291" y="5692963"/>
            <a:ext cx="518463" cy="362924"/>
          </a:xfrm>
          <a:prstGeom prst="rect">
            <a:avLst/>
          </a:prstGeom>
        </p:spPr>
      </p:pic>
      <p:sp>
        <p:nvSpPr>
          <p:cNvPr id="49" name="Volný tvar 48"/>
          <p:cNvSpPr/>
          <p:nvPr/>
        </p:nvSpPr>
        <p:spPr>
          <a:xfrm>
            <a:off x="7528495" y="3984623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51"/>
          <p:cNvSpPr/>
          <p:nvPr/>
        </p:nvSpPr>
        <p:spPr>
          <a:xfrm>
            <a:off x="7392703" y="3445251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>
            <a:off x="6699852" y="3120866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583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Kinetika reakce z pohledu </a:t>
            </a:r>
            <a:r>
              <a:rPr lang="cs-CZ" sz="3600" dirty="0" err="1"/>
              <a:t>konc</a:t>
            </a:r>
            <a:r>
              <a:rPr lang="cs-CZ" sz="3600" dirty="0"/>
              <a:t>. </a:t>
            </a:r>
            <a:r>
              <a:rPr lang="en-US" sz="3600" dirty="0"/>
              <a:t>[E]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sz="2400" dirty="0"/>
              <a:t>průběh reakce ovlivňuje i </a:t>
            </a:r>
            <a:r>
              <a:rPr lang="cs-CZ" sz="2400" b="1" dirty="0"/>
              <a:t>koncentrace enzymu </a:t>
            </a:r>
            <a:r>
              <a:rPr lang="en-US" sz="2400" b="1" dirty="0"/>
              <a:t>[</a:t>
            </a:r>
            <a:r>
              <a:rPr lang="cs-CZ" sz="2400" b="1" dirty="0"/>
              <a:t>E</a:t>
            </a:r>
            <a:r>
              <a:rPr lang="en-US" sz="2400" b="1" dirty="0"/>
              <a:t>]</a:t>
            </a:r>
            <a:endParaRPr lang="cs-CZ" sz="2400" b="1" dirty="0"/>
          </a:p>
          <a:p>
            <a:r>
              <a:rPr lang="cs-CZ" sz="2400" b="1" dirty="0"/>
              <a:t>počáteční rychlost reakce v</a:t>
            </a:r>
            <a:r>
              <a:rPr lang="cs-CZ" sz="2400" b="1" baseline="-25000" dirty="0"/>
              <a:t>0</a:t>
            </a:r>
            <a:r>
              <a:rPr lang="cs-CZ" sz="2400" b="1" dirty="0"/>
              <a:t> </a:t>
            </a:r>
            <a:r>
              <a:rPr lang="cs-CZ" sz="2400" dirty="0"/>
              <a:t>je přímo úměrná </a:t>
            </a:r>
            <a:r>
              <a:rPr lang="cs-CZ" sz="2400" b="1" dirty="0"/>
              <a:t>koncentraci enzymu </a:t>
            </a:r>
            <a:r>
              <a:rPr lang="en-US" sz="2400" b="1" dirty="0"/>
              <a:t>[</a:t>
            </a:r>
            <a:r>
              <a:rPr lang="cs-CZ" sz="2400" b="1" dirty="0"/>
              <a:t>E</a:t>
            </a:r>
            <a:r>
              <a:rPr lang="en-US" sz="2400" b="1" dirty="0"/>
              <a:t>]</a:t>
            </a:r>
            <a:endParaRPr lang="cs-CZ" sz="2400" b="1" dirty="0"/>
          </a:p>
          <a:p>
            <a:r>
              <a:rPr lang="cs-CZ" sz="2400" dirty="0" err="1"/>
              <a:t>Michaelisova</a:t>
            </a:r>
            <a:r>
              <a:rPr lang="cs-CZ" sz="2400" dirty="0"/>
              <a:t> k. K</a:t>
            </a:r>
            <a:r>
              <a:rPr lang="cs-CZ" sz="2400" baseline="-25000" dirty="0"/>
              <a:t>m</a:t>
            </a:r>
            <a:r>
              <a:rPr lang="cs-CZ" sz="2400" dirty="0"/>
              <a:t> se s </a:t>
            </a:r>
            <a:r>
              <a:rPr lang="cs-CZ" sz="2400" b="1" dirty="0"/>
              <a:t>koncentrací enzymu </a:t>
            </a:r>
            <a:r>
              <a:rPr lang="en-US" sz="2400" b="1" dirty="0"/>
              <a:t>[</a:t>
            </a:r>
            <a:r>
              <a:rPr lang="cs-CZ" sz="2400" b="1" dirty="0"/>
              <a:t>E</a:t>
            </a:r>
            <a:r>
              <a:rPr lang="en-US" sz="2400" b="1" dirty="0"/>
              <a:t>]</a:t>
            </a:r>
            <a:r>
              <a:rPr lang="cs-CZ" sz="2400" b="1" dirty="0"/>
              <a:t> </a:t>
            </a:r>
            <a:r>
              <a:rPr lang="cs-CZ" sz="2400" b="1" u="sng" dirty="0"/>
              <a:t>nemění</a:t>
            </a:r>
          </a:p>
          <a:p>
            <a:r>
              <a:rPr lang="cs-CZ" sz="2400" dirty="0"/>
              <a:t>čím </a:t>
            </a:r>
            <a:r>
              <a:rPr lang="cs-CZ" sz="2400" b="1" dirty="0"/>
              <a:t>nižší je </a:t>
            </a:r>
            <a:r>
              <a:rPr lang="en-US" sz="2400" b="1" dirty="0"/>
              <a:t>[</a:t>
            </a:r>
            <a:r>
              <a:rPr lang="cs-CZ" sz="2400" b="1" dirty="0"/>
              <a:t>E</a:t>
            </a:r>
            <a:r>
              <a:rPr lang="en-US" sz="2400" b="1" dirty="0"/>
              <a:t>]</a:t>
            </a:r>
            <a:r>
              <a:rPr lang="cs-CZ" sz="2400" b="1" dirty="0"/>
              <a:t> </a:t>
            </a:r>
            <a:r>
              <a:rPr lang="cs-CZ" sz="2400" dirty="0"/>
              <a:t>tím </a:t>
            </a:r>
            <a:r>
              <a:rPr lang="cs-CZ" sz="2400" b="1" dirty="0"/>
              <a:t>nižší rychlostí </a:t>
            </a:r>
            <a:r>
              <a:rPr lang="cs-CZ" sz="2400" b="1" dirty="0" err="1"/>
              <a:t>v</a:t>
            </a:r>
            <a:r>
              <a:rPr lang="cs-CZ" sz="2400" b="1" baseline="-25000" dirty="0" err="1"/>
              <a:t>max</a:t>
            </a:r>
            <a:r>
              <a:rPr lang="cs-CZ" sz="2400" b="1" dirty="0"/>
              <a:t> </a:t>
            </a:r>
            <a:r>
              <a:rPr lang="cs-CZ" sz="2400" dirty="0"/>
              <a:t>může reakce běžet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9792" y="4228567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9792" y="4657192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jek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-5373" r="-1183" b="-2373"/>
          <a:stretch>
            <a:fillRect/>
          </a:stretch>
        </p:blipFill>
        <p:spPr bwMode="auto">
          <a:xfrm>
            <a:off x="319468" y="3705271"/>
            <a:ext cx="4270111" cy="24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Objekt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t="-5243" r="-2824" b="-2486"/>
          <a:stretch>
            <a:fillRect/>
          </a:stretch>
        </p:blipFill>
        <p:spPr bwMode="auto">
          <a:xfrm>
            <a:off x="4863957" y="3712173"/>
            <a:ext cx="3956515" cy="24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29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Rozdíl mezi kinetickou a saturační křivkou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KINETICKÁ KŘIVKA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je vlastně </a:t>
            </a:r>
            <a:r>
              <a:rPr lang="cs-CZ" b="1" dirty="0"/>
              <a:t>časový záznam </a:t>
            </a:r>
            <a:r>
              <a:rPr lang="cs-CZ" dirty="0">
                <a:solidFill>
                  <a:srgbClr val="C00000"/>
                </a:solidFill>
              </a:rPr>
              <a:t>jedné konkrétní enzymatické reakce</a:t>
            </a:r>
            <a:r>
              <a:rPr lang="cs-CZ" dirty="0"/>
              <a:t>, kdy v </a:t>
            </a:r>
            <a:r>
              <a:rPr lang="cs-CZ" b="1" dirty="0"/>
              <a:t>různých časech</a:t>
            </a:r>
            <a:r>
              <a:rPr lang="cs-CZ" dirty="0"/>
              <a:t> měříme </a:t>
            </a:r>
            <a:r>
              <a:rPr lang="cs-CZ" b="1" dirty="0"/>
              <a:t>koncentraci</a:t>
            </a:r>
            <a:r>
              <a:rPr lang="cs-CZ" dirty="0"/>
              <a:t> substrátu nebo produktu ve formě odezvy (absorbance, fluorescence, </a:t>
            </a:r>
            <a:r>
              <a:rPr lang="cs-CZ" dirty="0" err="1"/>
              <a:t>turbidita</a:t>
            </a:r>
            <a:r>
              <a:rPr lang="cs-CZ" dirty="0"/>
              <a:t>…)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SATURAČNÍ KŘIVKA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saturační křivku lze získat naopak z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mnoha stejných reakcí</a:t>
            </a:r>
            <a:r>
              <a:rPr lang="cs-CZ" dirty="0"/>
              <a:t> s konstantní koncentrací enzymu s </a:t>
            </a:r>
            <a:r>
              <a:rPr lang="cs-CZ" b="1" dirty="0"/>
              <a:t>různými koncentracemi substrátu</a:t>
            </a:r>
            <a:r>
              <a:rPr lang="cs-CZ" dirty="0"/>
              <a:t>, kde v</a:t>
            </a:r>
            <a:r>
              <a:rPr lang="cs-CZ" baseline="-25000" dirty="0"/>
              <a:t>0</a:t>
            </a:r>
            <a:r>
              <a:rPr lang="cs-CZ" dirty="0"/>
              <a:t> bude počáteční směrnicí v grafu</a:t>
            </a:r>
            <a:endParaRPr lang="cs-CZ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9792" y="4228567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" name="Objekt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7" t="-3329" r="-1849" b="-3934"/>
          <a:stretch>
            <a:fillRect/>
          </a:stretch>
        </p:blipFill>
        <p:spPr bwMode="auto">
          <a:xfrm>
            <a:off x="745232" y="5123457"/>
            <a:ext cx="1738536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kt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9" t="-3249" r="-1561" b="-3966"/>
          <a:stretch>
            <a:fillRect/>
          </a:stretch>
        </p:blipFill>
        <p:spPr bwMode="auto">
          <a:xfrm>
            <a:off x="2505434" y="5123457"/>
            <a:ext cx="1994558" cy="15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 flipH="1">
            <a:off x="2979823" y="4653136"/>
            <a:ext cx="1954275" cy="94654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2699792" y="5517232"/>
            <a:ext cx="216024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763799" y="518097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cs-CZ" baseline="-25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Objekt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-5373" r="-1183" b="-2373"/>
          <a:stretch>
            <a:fillRect/>
          </a:stretch>
        </p:blipFill>
        <p:spPr bwMode="auto">
          <a:xfrm>
            <a:off x="4936702" y="4939044"/>
            <a:ext cx="3133209" cy="18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63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Shrnutí důležitých faktů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pro hodnocení průběhu enzymatické reakce jsou důležité koncentrace základních komponent </a:t>
            </a:r>
            <a:r>
              <a:rPr lang="en-US" sz="2400" b="1" dirty="0"/>
              <a:t>[E]</a:t>
            </a:r>
            <a:r>
              <a:rPr lang="en-US" sz="2400" dirty="0"/>
              <a:t>, </a:t>
            </a:r>
            <a:r>
              <a:rPr lang="en-US" sz="2400" b="1" dirty="0"/>
              <a:t>[S]</a:t>
            </a:r>
            <a:r>
              <a:rPr lang="en-US" sz="2400" dirty="0"/>
              <a:t>, </a:t>
            </a:r>
            <a:r>
              <a:rPr lang="en-US" sz="2400" b="1" dirty="0"/>
              <a:t>[P]</a:t>
            </a:r>
          </a:p>
          <a:p>
            <a:r>
              <a:rPr lang="en-US" sz="2400" b="1" dirty="0"/>
              <a:t>r</a:t>
            </a:r>
            <a:r>
              <a:rPr lang="cs-CZ" sz="2400" b="1" dirty="0" err="1"/>
              <a:t>ychlost</a:t>
            </a:r>
            <a:r>
              <a:rPr lang="cs-CZ" sz="2400" b="1" dirty="0"/>
              <a:t> reakce </a:t>
            </a:r>
            <a:r>
              <a:rPr lang="cs-CZ" sz="2400" dirty="0"/>
              <a:t>je </a:t>
            </a:r>
            <a:r>
              <a:rPr lang="cs-CZ" sz="2400" b="1" dirty="0"/>
              <a:t>přírůstek</a:t>
            </a:r>
            <a:r>
              <a:rPr lang="cs-CZ" sz="2400" dirty="0"/>
              <a:t> koncentrace (mol/l) </a:t>
            </a:r>
            <a:r>
              <a:rPr lang="en-US" sz="2400" b="1" dirty="0"/>
              <a:t>[P]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cs-CZ" sz="2400" b="1" dirty="0"/>
              <a:t>úbytek</a:t>
            </a:r>
            <a:r>
              <a:rPr lang="cs-CZ" sz="2400" dirty="0"/>
              <a:t>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r>
              <a:rPr lang="cs-CZ" sz="2400" dirty="0"/>
              <a:t> v </a:t>
            </a:r>
            <a:r>
              <a:rPr lang="cs-CZ" sz="2400" b="1" dirty="0"/>
              <a:t>čase t (s)</a:t>
            </a:r>
            <a:r>
              <a:rPr lang="cs-CZ" sz="2400" dirty="0"/>
              <a:t> (výsledná jednotka: mol/</a:t>
            </a:r>
            <a:r>
              <a:rPr lang="cs-CZ" sz="2400" dirty="0" err="1"/>
              <a:t>l.s</a:t>
            </a:r>
            <a:r>
              <a:rPr lang="cs-CZ" sz="2400" dirty="0"/>
              <a:t>) a tuto závislost charakterizuje </a:t>
            </a:r>
            <a:r>
              <a:rPr lang="cs-CZ" sz="2400" b="1" dirty="0">
                <a:solidFill>
                  <a:srgbClr val="C00000"/>
                </a:solidFill>
              </a:rPr>
              <a:t>kinetická křivka </a:t>
            </a:r>
          </a:p>
          <a:p>
            <a:r>
              <a:rPr lang="cs-CZ" sz="2400" dirty="0"/>
              <a:t>závislost </a:t>
            </a:r>
            <a:r>
              <a:rPr lang="cs-CZ" sz="2400" b="1" dirty="0"/>
              <a:t>počáteční rychlosti </a:t>
            </a:r>
            <a:r>
              <a:rPr lang="cs-CZ" sz="2400" dirty="0"/>
              <a:t>reakce</a:t>
            </a:r>
            <a:r>
              <a:rPr lang="cs-CZ" sz="2400" b="1" dirty="0"/>
              <a:t> v</a:t>
            </a:r>
            <a:r>
              <a:rPr lang="cs-CZ" sz="2400" b="1" baseline="-25000" dirty="0"/>
              <a:t>0</a:t>
            </a:r>
            <a:r>
              <a:rPr lang="cs-CZ" sz="2400" b="1" dirty="0"/>
              <a:t> </a:t>
            </a:r>
            <a:r>
              <a:rPr lang="cs-CZ" sz="2400" dirty="0"/>
              <a:t>(včetně maximální rychlosti </a:t>
            </a:r>
            <a:r>
              <a:rPr lang="cs-CZ" sz="2400" b="1" dirty="0" err="1"/>
              <a:t>v</a:t>
            </a:r>
            <a:r>
              <a:rPr lang="cs-CZ" sz="2400" b="1" baseline="-25000" dirty="0" err="1"/>
              <a:t>max</a:t>
            </a:r>
            <a:r>
              <a:rPr lang="cs-CZ" sz="2400" dirty="0"/>
              <a:t> </a:t>
            </a:r>
            <a:r>
              <a:rPr lang="cs-CZ" sz="2400" dirty="0" err="1"/>
              <a:t>rce</a:t>
            </a:r>
            <a:r>
              <a:rPr lang="cs-CZ" sz="2400" dirty="0"/>
              <a:t>.) na koncentraci substrátu určuje </a:t>
            </a:r>
            <a:r>
              <a:rPr lang="cs-CZ" sz="2400" b="1" dirty="0">
                <a:solidFill>
                  <a:srgbClr val="002060"/>
                </a:solidFill>
              </a:rPr>
              <a:t>saturační křivka</a:t>
            </a:r>
            <a:r>
              <a:rPr lang="cs-CZ" sz="2400" dirty="0"/>
              <a:t>, která vychází z </a:t>
            </a:r>
            <a:r>
              <a:rPr lang="cs-CZ" sz="2400" b="1" dirty="0"/>
              <a:t>rovnice </a:t>
            </a:r>
            <a:r>
              <a:rPr lang="cs-CZ" sz="2400" b="1" dirty="0" err="1"/>
              <a:t>Michaelise</a:t>
            </a:r>
            <a:r>
              <a:rPr lang="cs-CZ" sz="2400" b="1" dirty="0"/>
              <a:t> a </a:t>
            </a:r>
            <a:r>
              <a:rPr lang="cs-CZ" sz="2400" b="1" dirty="0" err="1"/>
              <a:t>Mentenové</a:t>
            </a:r>
            <a:endParaRPr lang="cs-CZ" sz="2400" b="1" dirty="0"/>
          </a:p>
          <a:p>
            <a:r>
              <a:rPr lang="cs-CZ" sz="2400" b="1" dirty="0"/>
              <a:t>konstanta K</a:t>
            </a:r>
            <a:r>
              <a:rPr lang="cs-CZ" sz="2400" b="1" baseline="-25000" dirty="0"/>
              <a:t>m</a:t>
            </a:r>
            <a:r>
              <a:rPr lang="cs-CZ" sz="2400" dirty="0"/>
              <a:t> má vztah k </a:t>
            </a:r>
            <a:r>
              <a:rPr lang="cs-CZ" sz="2400" b="1" dirty="0"/>
              <a:t>afinitě</a:t>
            </a:r>
            <a:r>
              <a:rPr lang="cs-CZ" sz="2400" dirty="0"/>
              <a:t> mezi </a:t>
            </a:r>
            <a:r>
              <a:rPr lang="cs-CZ" sz="2400" b="1" dirty="0"/>
              <a:t>enzymy</a:t>
            </a:r>
            <a:r>
              <a:rPr lang="cs-CZ" sz="2400" dirty="0"/>
              <a:t> a </a:t>
            </a:r>
            <a:r>
              <a:rPr lang="cs-CZ" sz="2400" b="1" dirty="0"/>
              <a:t>substráty</a:t>
            </a:r>
            <a:r>
              <a:rPr lang="cs-CZ" sz="2400" dirty="0"/>
              <a:t>, a to </a:t>
            </a:r>
            <a:r>
              <a:rPr lang="cs-CZ" sz="2400" b="1" dirty="0"/>
              <a:t>nepřímo úměrně</a:t>
            </a:r>
          </a:p>
          <a:p>
            <a:endParaRPr lang="cs-CZ" sz="2400" dirty="0"/>
          </a:p>
          <a:p>
            <a:r>
              <a:rPr lang="cs-CZ" sz="2400" dirty="0"/>
              <a:t>kinetika </a:t>
            </a:r>
            <a:r>
              <a:rPr lang="cs-CZ" sz="2400" b="1" dirty="0"/>
              <a:t>1. řádu</a:t>
            </a:r>
            <a:r>
              <a:rPr lang="cs-CZ" sz="2400" dirty="0"/>
              <a:t> znamená, že rychlost reakce je </a:t>
            </a:r>
            <a:r>
              <a:rPr lang="cs-CZ" sz="2400" b="1" dirty="0"/>
              <a:t>přímo úměrná koncentraci substrátu </a:t>
            </a:r>
            <a:r>
              <a:rPr lang="en-US" sz="2400" b="1" dirty="0"/>
              <a:t>[S]</a:t>
            </a:r>
          </a:p>
          <a:p>
            <a:r>
              <a:rPr lang="cs-CZ" sz="2400" dirty="0"/>
              <a:t>kinetika </a:t>
            </a:r>
            <a:r>
              <a:rPr lang="cs-CZ" sz="2400" b="1" dirty="0"/>
              <a:t>0. řádu </a:t>
            </a:r>
            <a:r>
              <a:rPr lang="cs-CZ" sz="2400" dirty="0"/>
              <a:t>znamená, že rychlost reakce je </a:t>
            </a:r>
            <a:r>
              <a:rPr lang="cs-CZ" sz="2400" b="1" dirty="0"/>
              <a:t>nezávislá na koncentraci substrátu </a:t>
            </a:r>
            <a:r>
              <a:rPr lang="en-US" sz="2400" b="1" dirty="0"/>
              <a:t>[</a:t>
            </a:r>
            <a:r>
              <a:rPr lang="cs-CZ" sz="2400" b="1" dirty="0"/>
              <a:t>S</a:t>
            </a:r>
            <a:r>
              <a:rPr lang="en-US" sz="2400" b="1" dirty="0"/>
              <a:t>]</a:t>
            </a:r>
            <a:endParaRPr lang="cs-CZ" sz="2400" b="1" dirty="0"/>
          </a:p>
          <a:p>
            <a:endParaRPr lang="cs-CZ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3" y="5085184"/>
            <a:ext cx="2471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564905"/>
            <a:ext cx="290336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3844181"/>
            <a:ext cx="36351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9792" y="4228567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9792" y="4657192"/>
            <a:ext cx="9110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720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enzymové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cs-CZ" sz="2400" dirty="0"/>
              <a:t>regulace </a:t>
            </a:r>
            <a:r>
              <a:rPr lang="cs-CZ" sz="2400" b="1" u="sng" dirty="0"/>
              <a:t>množství molekul enzymu</a:t>
            </a:r>
          </a:p>
          <a:p>
            <a:pPr marL="457200" lvl="1" indent="0">
              <a:buNone/>
            </a:pPr>
            <a:r>
              <a:rPr lang="cs-CZ" sz="2000" dirty="0"/>
              <a:t>exprese genů, transkripce, translace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400" dirty="0"/>
              <a:t>regulace </a:t>
            </a:r>
            <a:r>
              <a:rPr lang="cs-CZ" sz="2400" b="1" u="sng" dirty="0"/>
              <a:t>biologické aktivity enzymu</a:t>
            </a:r>
          </a:p>
          <a:p>
            <a:pPr marL="452438" indent="0">
              <a:buNone/>
            </a:pPr>
            <a:r>
              <a:rPr lang="cs-CZ" sz="2000" b="1" dirty="0"/>
              <a:t>izoenzymy</a:t>
            </a:r>
            <a:endParaRPr lang="cs-CZ" sz="2000" dirty="0"/>
          </a:p>
          <a:p>
            <a:pPr marL="452438" indent="0">
              <a:buNone/>
            </a:pPr>
            <a:r>
              <a:rPr lang="cs-CZ" sz="2000" b="1" dirty="0"/>
              <a:t>aktivace enzymů </a:t>
            </a:r>
            <a:r>
              <a:rPr lang="cs-CZ" sz="2000" dirty="0"/>
              <a:t>(např. pepsinogen-</a:t>
            </a:r>
            <a:r>
              <a:rPr lang="en-US" sz="2000" dirty="0"/>
              <a:t>&gt;</a:t>
            </a:r>
            <a:r>
              <a:rPr lang="cs-CZ" sz="2000" dirty="0"/>
              <a:t>pepsin, </a:t>
            </a:r>
          </a:p>
          <a:p>
            <a:pPr marL="452438" indent="0">
              <a:buNone/>
            </a:pPr>
            <a:r>
              <a:rPr lang="cs-CZ" sz="2000" dirty="0"/>
              <a:t>fibrinogen-</a:t>
            </a:r>
            <a:r>
              <a:rPr lang="en-US" sz="2000" dirty="0"/>
              <a:t>&gt;</a:t>
            </a:r>
            <a:r>
              <a:rPr lang="cs-CZ" sz="2000" dirty="0"/>
              <a:t>fibrin, </a:t>
            </a:r>
            <a:r>
              <a:rPr lang="cs-CZ" sz="2000" dirty="0" err="1"/>
              <a:t>angiotensinogen</a:t>
            </a:r>
            <a:r>
              <a:rPr lang="cs-CZ" sz="2000" dirty="0"/>
              <a:t>-</a:t>
            </a:r>
            <a:r>
              <a:rPr lang="en-US" sz="2000" dirty="0"/>
              <a:t>&gt;</a:t>
            </a:r>
            <a:r>
              <a:rPr lang="cs-CZ" sz="2000" dirty="0"/>
              <a:t>angiotensin)</a:t>
            </a:r>
            <a:endParaRPr lang="cs-CZ" sz="2000" b="1" dirty="0"/>
          </a:p>
          <a:p>
            <a:pPr marL="452438" indent="0">
              <a:buNone/>
            </a:pPr>
            <a:r>
              <a:rPr lang="cs-CZ" sz="2000" b="1" dirty="0"/>
              <a:t>kovalentní modifikace</a:t>
            </a:r>
            <a:r>
              <a:rPr lang="cs-CZ" sz="2000" dirty="0"/>
              <a:t> (</a:t>
            </a:r>
            <a:r>
              <a:rPr lang="cs-CZ" sz="2000" dirty="0" err="1"/>
              <a:t>kinasy</a:t>
            </a:r>
            <a:r>
              <a:rPr lang="cs-CZ" sz="2000" dirty="0"/>
              <a:t>)</a:t>
            </a:r>
          </a:p>
          <a:p>
            <a:pPr marL="452438" indent="0">
              <a:buNone/>
            </a:pPr>
            <a:r>
              <a:rPr lang="cs-CZ" sz="2000" b="1" dirty="0" err="1"/>
              <a:t>allosterie</a:t>
            </a:r>
            <a:r>
              <a:rPr lang="cs-CZ" sz="2000" dirty="0"/>
              <a:t> – enzym má kromě aktivního místa </a:t>
            </a:r>
            <a:r>
              <a:rPr lang="cs-CZ" sz="2000" b="1" dirty="0"/>
              <a:t>další místo pro vazbu </a:t>
            </a:r>
            <a:r>
              <a:rPr lang="cs-CZ" sz="2000" dirty="0"/>
              <a:t>„alosterického modifikátoru“ (inhibitor/aktivátor), ten po navázání </a:t>
            </a:r>
            <a:r>
              <a:rPr lang="cs-CZ" sz="2000" b="1" dirty="0"/>
              <a:t>změní kvarterní strukturu</a:t>
            </a:r>
            <a:r>
              <a:rPr lang="cs-CZ" sz="2000" dirty="0"/>
              <a:t> a aktivita je </a:t>
            </a:r>
            <a:r>
              <a:rPr lang="cs-CZ" sz="2000" b="1" dirty="0"/>
              <a:t>inhibována</a:t>
            </a:r>
            <a:r>
              <a:rPr lang="cs-CZ" sz="2000" dirty="0"/>
              <a:t>/</a:t>
            </a:r>
            <a:r>
              <a:rPr lang="cs-CZ" sz="2000" b="1" dirty="0"/>
              <a:t>aktivována</a:t>
            </a:r>
          </a:p>
          <a:p>
            <a:endParaRPr lang="cs-CZ" sz="2400" b="1" dirty="0"/>
          </a:p>
          <a:p>
            <a:r>
              <a:rPr lang="cs-CZ" sz="2200" dirty="0"/>
              <a:t>dostupnost a koncentrace </a:t>
            </a:r>
            <a:r>
              <a:rPr lang="cs-CZ" sz="2200" b="1" u="sng" dirty="0"/>
              <a:t>substrátu </a:t>
            </a:r>
            <a:r>
              <a:rPr lang="cs-CZ" sz="2200" u="sng" dirty="0"/>
              <a:t>a/nebo </a:t>
            </a:r>
            <a:r>
              <a:rPr lang="cs-CZ" sz="2200" b="1" u="sng" dirty="0" err="1"/>
              <a:t>kofaktoru</a:t>
            </a:r>
            <a:r>
              <a:rPr lang="cs-CZ" sz="2200" b="1" u="sng" dirty="0"/>
              <a:t>, teplota, pH</a:t>
            </a:r>
            <a:endParaRPr lang="cs-CZ" sz="2200" u="sng" dirty="0"/>
          </a:p>
          <a:p>
            <a:pPr marL="0" indent="0">
              <a:buNone/>
            </a:pP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2098985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Inhibitory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látky, snižující aktivitu enzymů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INHIBICE IREVERZIBILNÍ (NEVRATNÁ)</a:t>
            </a:r>
          </a:p>
          <a:p>
            <a:pPr marL="0" indent="0">
              <a:buNone/>
            </a:pPr>
            <a:r>
              <a:rPr lang="cs-CZ" sz="2200" dirty="0"/>
              <a:t>Trvalé poškození enzymu, který již </a:t>
            </a:r>
            <a:r>
              <a:rPr lang="cs-CZ" sz="2200" b="1" dirty="0"/>
              <a:t>není schopen plně vykonávat </a:t>
            </a:r>
            <a:r>
              <a:rPr lang="cs-CZ" sz="2200" dirty="0"/>
              <a:t>svou funkci. </a:t>
            </a:r>
            <a:r>
              <a:rPr lang="cs-CZ" sz="2200" b="1" dirty="0"/>
              <a:t>Inhibitor </a:t>
            </a:r>
            <a:r>
              <a:rPr lang="cs-CZ" sz="2200" dirty="0"/>
              <a:t>se</a:t>
            </a:r>
            <a:r>
              <a:rPr lang="cs-CZ" sz="2200" b="1" dirty="0"/>
              <a:t> pevně váže </a:t>
            </a:r>
            <a:r>
              <a:rPr lang="cs-CZ" sz="2200" dirty="0"/>
              <a:t>do aktivního místa </a:t>
            </a:r>
            <a:r>
              <a:rPr lang="cs-CZ" sz="2200" b="1" dirty="0">
                <a:solidFill>
                  <a:srgbClr val="D50000"/>
                </a:solidFill>
              </a:rPr>
              <a:t>kovalentní vazbou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a tím zabrání navázání substrátu.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PŘÍKLADY: </a:t>
            </a:r>
            <a:r>
              <a:rPr lang="cs-CZ" sz="2200" b="1" dirty="0"/>
              <a:t>organofosfáty</a:t>
            </a:r>
            <a:r>
              <a:rPr lang="cs-CZ" sz="2200" dirty="0"/>
              <a:t>, kyanidy, těžké kovy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6840252" y="4761148"/>
            <a:ext cx="720080" cy="504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6386070" y="5181778"/>
            <a:ext cx="432048" cy="2160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6564398" y="4761743"/>
            <a:ext cx="432048" cy="216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6247981" y="4598653"/>
            <a:ext cx="432048" cy="216024"/>
          </a:xfrm>
          <a:prstGeom prst="rect">
            <a:avLst/>
          </a:prstGeom>
        </p:spPr>
      </p:pic>
      <p:sp>
        <p:nvSpPr>
          <p:cNvPr id="9" name="Volný tvar 8"/>
          <p:cNvSpPr/>
          <p:nvPr/>
        </p:nvSpPr>
        <p:spPr>
          <a:xfrm>
            <a:off x="7001004" y="4790443"/>
            <a:ext cx="204568" cy="382644"/>
          </a:xfrm>
          <a:custGeom>
            <a:avLst/>
            <a:gdLst>
              <a:gd name="connsiteX0" fmla="*/ 78403 w 204568"/>
              <a:gd name="connsiteY0" fmla="*/ 12997 h 382644"/>
              <a:gd name="connsiteX1" fmla="*/ 104529 w 204568"/>
              <a:gd name="connsiteY1" fmla="*/ 65248 h 382644"/>
              <a:gd name="connsiteX2" fmla="*/ 139363 w 204568"/>
              <a:gd name="connsiteY2" fmla="*/ 117499 h 382644"/>
              <a:gd name="connsiteX3" fmla="*/ 182906 w 204568"/>
              <a:gd name="connsiteY3" fmla="*/ 178459 h 382644"/>
              <a:gd name="connsiteX4" fmla="*/ 200323 w 204568"/>
              <a:gd name="connsiteY4" fmla="*/ 204585 h 382644"/>
              <a:gd name="connsiteX5" fmla="*/ 104529 w 204568"/>
              <a:gd name="connsiteY5" fmla="*/ 274254 h 382644"/>
              <a:gd name="connsiteX6" fmla="*/ 69694 w 204568"/>
              <a:gd name="connsiteY6" fmla="*/ 300379 h 382644"/>
              <a:gd name="connsiteX7" fmla="*/ 69694 w 204568"/>
              <a:gd name="connsiteY7" fmla="*/ 370048 h 382644"/>
              <a:gd name="connsiteX8" fmla="*/ 69694 w 204568"/>
              <a:gd name="connsiteY8" fmla="*/ 378757 h 382644"/>
              <a:gd name="connsiteX9" fmla="*/ 26 w 204568"/>
              <a:gd name="connsiteY9" fmla="*/ 326505 h 382644"/>
              <a:gd name="connsiteX10" fmla="*/ 78403 w 204568"/>
              <a:gd name="connsiteY10" fmla="*/ 12997 h 3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568" h="382644">
                <a:moveTo>
                  <a:pt x="78403" y="12997"/>
                </a:moveTo>
                <a:cubicBezTo>
                  <a:pt x="95820" y="-30546"/>
                  <a:pt x="94369" y="47831"/>
                  <a:pt x="104529" y="65248"/>
                </a:cubicBezTo>
                <a:cubicBezTo>
                  <a:pt x="114689" y="82665"/>
                  <a:pt x="126300" y="98630"/>
                  <a:pt x="139363" y="117499"/>
                </a:cubicBezTo>
                <a:cubicBezTo>
                  <a:pt x="152426" y="136368"/>
                  <a:pt x="172746" y="163945"/>
                  <a:pt x="182906" y="178459"/>
                </a:cubicBezTo>
                <a:cubicBezTo>
                  <a:pt x="193066" y="192973"/>
                  <a:pt x="213386" y="188619"/>
                  <a:pt x="200323" y="204585"/>
                </a:cubicBezTo>
                <a:cubicBezTo>
                  <a:pt x="187260" y="220551"/>
                  <a:pt x="126300" y="258288"/>
                  <a:pt x="104529" y="274254"/>
                </a:cubicBezTo>
                <a:cubicBezTo>
                  <a:pt x="82758" y="290220"/>
                  <a:pt x="75500" y="284413"/>
                  <a:pt x="69694" y="300379"/>
                </a:cubicBezTo>
                <a:cubicBezTo>
                  <a:pt x="63888" y="316345"/>
                  <a:pt x="69694" y="370048"/>
                  <a:pt x="69694" y="370048"/>
                </a:cubicBezTo>
                <a:cubicBezTo>
                  <a:pt x="69694" y="383111"/>
                  <a:pt x="81305" y="386014"/>
                  <a:pt x="69694" y="378757"/>
                </a:cubicBezTo>
                <a:cubicBezTo>
                  <a:pt x="58083" y="371500"/>
                  <a:pt x="-1425" y="383111"/>
                  <a:pt x="26" y="326505"/>
                </a:cubicBezTo>
                <a:cubicBezTo>
                  <a:pt x="1477" y="269899"/>
                  <a:pt x="60986" y="56540"/>
                  <a:pt x="78403" y="1299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0272" y="4869755"/>
            <a:ext cx="128929" cy="273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l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6938631" y="4470603"/>
            <a:ext cx="585697" cy="1055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6804248" y="4470603"/>
            <a:ext cx="792088" cy="902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45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Inhibitory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/>
              <a:t>INHIBICE REVERZIBILNÍ (VRATNÁ)</a:t>
            </a:r>
          </a:p>
          <a:p>
            <a:pPr marL="0" indent="0">
              <a:buNone/>
            </a:pPr>
            <a:r>
              <a:rPr lang="cs-CZ" sz="2400" dirty="0"/>
              <a:t>Vazba inhibitoru není kovalentní (trvalá). Může se vázat do aktivního místa nebo mimo něj.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I) </a:t>
            </a:r>
            <a:r>
              <a:rPr lang="cs-CZ" sz="2400" b="1" cap="all" dirty="0"/>
              <a:t>inhibice kompetitivní</a:t>
            </a:r>
          </a:p>
          <a:p>
            <a:pPr marL="0" indent="0">
              <a:buNone/>
            </a:pPr>
            <a:r>
              <a:rPr lang="cs-CZ" sz="2400" b="1" dirty="0"/>
              <a:t>Inhibitor</a:t>
            </a:r>
            <a:r>
              <a:rPr lang="cs-CZ" sz="2400" dirty="0"/>
              <a:t> se váže na enzym </a:t>
            </a:r>
            <a:r>
              <a:rPr lang="cs-CZ" sz="2400" b="1" dirty="0"/>
              <a:t>v aktivním místě</a:t>
            </a:r>
            <a:r>
              <a:rPr lang="cs-CZ" sz="2400" dirty="0"/>
              <a:t>, o které </a:t>
            </a:r>
            <a:r>
              <a:rPr lang="cs-CZ" sz="2400" b="1" u="sng" dirty="0"/>
              <a:t>soutěží </a:t>
            </a:r>
            <a:r>
              <a:rPr lang="cs-CZ" sz="2400" dirty="0"/>
              <a:t>se substrátem.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V přítomnosti </a:t>
            </a:r>
            <a:r>
              <a:rPr lang="cs-CZ" sz="2400" b="1" dirty="0"/>
              <a:t>kompetitivního</a:t>
            </a:r>
            <a:r>
              <a:rPr lang="cs-CZ" sz="2400" dirty="0"/>
              <a:t> inhibitoru</a:t>
            </a:r>
          </a:p>
          <a:p>
            <a:pPr marL="0" indent="0">
              <a:buNone/>
            </a:pPr>
            <a:r>
              <a:rPr lang="cs-CZ" sz="2400" b="1" u="sng" dirty="0"/>
              <a:t>roste K</a:t>
            </a:r>
            <a:r>
              <a:rPr lang="cs-CZ" sz="2400" b="1" u="sng" baseline="-25000" dirty="0"/>
              <a:t>m</a:t>
            </a:r>
            <a:r>
              <a:rPr lang="cs-CZ" sz="2400" b="1" u="sng" dirty="0"/>
              <a:t> </a:t>
            </a:r>
            <a:r>
              <a:rPr lang="cs-CZ" sz="2400" b="1" u="sng" dirty="0" err="1"/>
              <a:t>substátu</a:t>
            </a:r>
            <a:r>
              <a:rPr lang="cs-CZ" sz="2400" b="1" u="sng" dirty="0"/>
              <a:t> </a:t>
            </a:r>
            <a:r>
              <a:rPr lang="cs-CZ" sz="2400" dirty="0"/>
              <a:t>pro enzym. </a:t>
            </a:r>
          </a:p>
          <a:p>
            <a:pPr marL="0" indent="0">
              <a:buNone/>
            </a:pPr>
            <a:r>
              <a:rPr lang="cs-CZ" sz="2400" b="1" u="sng" dirty="0" err="1"/>
              <a:t>V</a:t>
            </a:r>
            <a:r>
              <a:rPr lang="cs-CZ" sz="2400" b="1" u="sng" baseline="-25000" dirty="0" err="1"/>
              <a:t>max</a:t>
            </a:r>
            <a:r>
              <a:rPr lang="cs-CZ" sz="2400" b="1" u="sng" baseline="-25000" dirty="0"/>
              <a:t> </a:t>
            </a:r>
            <a:r>
              <a:rPr lang="cs-CZ" sz="2400" u="sng" dirty="0"/>
              <a:t>zůstane </a:t>
            </a:r>
            <a:r>
              <a:rPr lang="cs-CZ" sz="2400" b="1" u="sng" dirty="0"/>
              <a:t>stejná</a:t>
            </a:r>
            <a:r>
              <a:rPr lang="cs-CZ" sz="2400" u="sng" dirty="0"/>
              <a:t> </a:t>
            </a:r>
            <a:r>
              <a:rPr lang="cs-CZ" sz="2400" dirty="0"/>
              <a:t>(ale s vyšší [S])</a:t>
            </a:r>
            <a:endParaRPr lang="cs-CZ" sz="2400" b="1" baseline="-25000" dirty="0"/>
          </a:p>
        </p:txBody>
      </p:sp>
      <p:pic>
        <p:nvPicPr>
          <p:cNvPr id="1025" name="Objek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5202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44208" y="1340768"/>
            <a:ext cx="2232248" cy="3327040"/>
            <a:chOff x="6588224" y="1340768"/>
            <a:chExt cx="2232248" cy="3327040"/>
          </a:xfrm>
        </p:grpSpPr>
        <p:pic>
          <p:nvPicPr>
            <p:cNvPr id="5" name="Objekt 1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63784" b="-230"/>
            <a:stretch/>
          </p:blipFill>
          <p:spPr bwMode="auto">
            <a:xfrm>
              <a:off x="6588224" y="1340768"/>
              <a:ext cx="2016224" cy="33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388424" y="2492896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8100392" y="2420888"/>
            <a:ext cx="746455" cy="490849"/>
          </a:xfrm>
          <a:custGeom>
            <a:avLst/>
            <a:gdLst>
              <a:gd name="connsiteX0" fmla="*/ 0 w 746455"/>
              <a:gd name="connsiteY0" fmla="*/ 126892 h 490849"/>
              <a:gd name="connsiteX1" fmla="*/ 80433 w 746455"/>
              <a:gd name="connsiteY1" fmla="*/ 406292 h 490849"/>
              <a:gd name="connsiteX2" fmla="*/ 135467 w 746455"/>
              <a:gd name="connsiteY2" fmla="*/ 291992 h 490849"/>
              <a:gd name="connsiteX3" fmla="*/ 207433 w 746455"/>
              <a:gd name="connsiteY3" fmla="*/ 258126 h 490849"/>
              <a:gd name="connsiteX4" fmla="*/ 304800 w 746455"/>
              <a:gd name="connsiteY4" fmla="*/ 452859 h 490849"/>
              <a:gd name="connsiteX5" fmla="*/ 342900 w 746455"/>
              <a:gd name="connsiteY5" fmla="*/ 486726 h 490849"/>
              <a:gd name="connsiteX6" fmla="*/ 389467 w 746455"/>
              <a:gd name="connsiteY6" fmla="*/ 465559 h 490849"/>
              <a:gd name="connsiteX7" fmla="*/ 402167 w 746455"/>
              <a:gd name="connsiteY7" fmla="*/ 266592 h 490849"/>
              <a:gd name="connsiteX8" fmla="*/ 457200 w 746455"/>
              <a:gd name="connsiteY8" fmla="*/ 236959 h 490849"/>
              <a:gd name="connsiteX9" fmla="*/ 512233 w 746455"/>
              <a:gd name="connsiteY9" fmla="*/ 236959 h 490849"/>
              <a:gd name="connsiteX10" fmla="*/ 579967 w 746455"/>
              <a:gd name="connsiteY10" fmla="*/ 287759 h 490849"/>
              <a:gd name="connsiteX11" fmla="*/ 647700 w 746455"/>
              <a:gd name="connsiteY11" fmla="*/ 410526 h 490849"/>
              <a:gd name="connsiteX12" fmla="*/ 745067 w 746455"/>
              <a:gd name="connsiteY12" fmla="*/ 389359 h 490849"/>
              <a:gd name="connsiteX13" fmla="*/ 702733 w 746455"/>
              <a:gd name="connsiteY13" fmla="*/ 164992 h 490849"/>
              <a:gd name="connsiteX14" fmla="*/ 668867 w 746455"/>
              <a:gd name="connsiteY14" fmla="*/ 139592 h 490849"/>
              <a:gd name="connsiteX15" fmla="*/ 486833 w 746455"/>
              <a:gd name="connsiteY15" fmla="*/ 12592 h 490849"/>
              <a:gd name="connsiteX16" fmla="*/ 491067 w 746455"/>
              <a:gd name="connsiteY16" fmla="*/ 4126 h 490849"/>
              <a:gd name="connsiteX17" fmla="*/ 465667 w 746455"/>
              <a:gd name="connsiteY17" fmla="*/ 8359 h 490849"/>
              <a:gd name="connsiteX18" fmla="*/ 309033 w 746455"/>
              <a:gd name="connsiteY18" fmla="*/ 59159 h 490849"/>
              <a:gd name="connsiteX19" fmla="*/ 0 w 746455"/>
              <a:gd name="connsiteY19" fmla="*/ 126892 h 49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455" h="490849">
                <a:moveTo>
                  <a:pt x="0" y="126892"/>
                </a:moveTo>
                <a:cubicBezTo>
                  <a:pt x="28927" y="252833"/>
                  <a:pt x="57855" y="378775"/>
                  <a:pt x="80433" y="406292"/>
                </a:cubicBezTo>
                <a:cubicBezTo>
                  <a:pt x="103011" y="433809"/>
                  <a:pt x="114300" y="316686"/>
                  <a:pt x="135467" y="291992"/>
                </a:cubicBezTo>
                <a:cubicBezTo>
                  <a:pt x="156634" y="267298"/>
                  <a:pt x="179211" y="231315"/>
                  <a:pt x="207433" y="258126"/>
                </a:cubicBezTo>
                <a:cubicBezTo>
                  <a:pt x="235655" y="284937"/>
                  <a:pt x="282222" y="414759"/>
                  <a:pt x="304800" y="452859"/>
                </a:cubicBezTo>
                <a:cubicBezTo>
                  <a:pt x="327378" y="490959"/>
                  <a:pt x="328789" y="484609"/>
                  <a:pt x="342900" y="486726"/>
                </a:cubicBezTo>
                <a:cubicBezTo>
                  <a:pt x="357011" y="488843"/>
                  <a:pt x="379589" y="502248"/>
                  <a:pt x="389467" y="465559"/>
                </a:cubicBezTo>
                <a:cubicBezTo>
                  <a:pt x="399345" y="428870"/>
                  <a:pt x="390878" y="304692"/>
                  <a:pt x="402167" y="266592"/>
                </a:cubicBezTo>
                <a:cubicBezTo>
                  <a:pt x="413456" y="228492"/>
                  <a:pt x="438856" y="241898"/>
                  <a:pt x="457200" y="236959"/>
                </a:cubicBezTo>
                <a:cubicBezTo>
                  <a:pt x="475544" y="232020"/>
                  <a:pt x="491772" y="228492"/>
                  <a:pt x="512233" y="236959"/>
                </a:cubicBezTo>
                <a:cubicBezTo>
                  <a:pt x="532694" y="245426"/>
                  <a:pt x="557389" y="258831"/>
                  <a:pt x="579967" y="287759"/>
                </a:cubicBezTo>
                <a:cubicBezTo>
                  <a:pt x="602545" y="316687"/>
                  <a:pt x="620183" y="393593"/>
                  <a:pt x="647700" y="410526"/>
                </a:cubicBezTo>
                <a:cubicBezTo>
                  <a:pt x="675217" y="427459"/>
                  <a:pt x="735895" y="430281"/>
                  <a:pt x="745067" y="389359"/>
                </a:cubicBezTo>
                <a:cubicBezTo>
                  <a:pt x="754239" y="348437"/>
                  <a:pt x="715433" y="206620"/>
                  <a:pt x="702733" y="164992"/>
                </a:cubicBezTo>
                <a:cubicBezTo>
                  <a:pt x="690033" y="123364"/>
                  <a:pt x="668867" y="139592"/>
                  <a:pt x="668867" y="139592"/>
                </a:cubicBezTo>
                <a:cubicBezTo>
                  <a:pt x="632884" y="114192"/>
                  <a:pt x="516466" y="35170"/>
                  <a:pt x="486833" y="12592"/>
                </a:cubicBezTo>
                <a:cubicBezTo>
                  <a:pt x="457200" y="-9986"/>
                  <a:pt x="494595" y="4831"/>
                  <a:pt x="491067" y="4126"/>
                </a:cubicBezTo>
                <a:cubicBezTo>
                  <a:pt x="487539" y="3421"/>
                  <a:pt x="496006" y="-813"/>
                  <a:pt x="465667" y="8359"/>
                </a:cubicBezTo>
                <a:cubicBezTo>
                  <a:pt x="435328" y="17531"/>
                  <a:pt x="309033" y="59159"/>
                  <a:pt x="309033" y="59159"/>
                </a:cubicBezTo>
                <a:lnTo>
                  <a:pt x="0" y="12689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Přímá spojovací šipka 8"/>
          <p:cNvCxnSpPr/>
          <p:nvPr/>
        </p:nvCxnSpPr>
        <p:spPr>
          <a:xfrm flipH="1">
            <a:off x="7524328" y="2780928"/>
            <a:ext cx="504056" cy="576064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sah 8"/>
          <p:cNvSpPr txBox="1">
            <a:spLocks/>
          </p:cNvSpPr>
          <p:nvPr/>
        </p:nvSpPr>
        <p:spPr>
          <a:xfrm>
            <a:off x="7956376" y="2928105"/>
            <a:ext cx="1122296" cy="3568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b="1" dirty="0">
                <a:latin typeface="Arial"/>
                <a:cs typeface="Arial"/>
              </a:rPr>
              <a:t>INHIBITOR</a:t>
            </a:r>
          </a:p>
          <a:p>
            <a:pPr>
              <a:buFont typeface="Arial" pitchFamily="34" charset="0"/>
              <a:buNone/>
            </a:pPr>
            <a:endParaRPr lang="cs-CZ" sz="1800" b="1" dirty="0">
              <a:latin typeface="Arial"/>
              <a:cs typeface="Arial"/>
            </a:endParaRPr>
          </a:p>
          <a:p>
            <a:pPr>
              <a:buFont typeface="Arial" pitchFamily="34" charset="0"/>
              <a:buNone/>
            </a:pPr>
            <a:endParaRPr lang="cs-CZ" sz="1800" b="1" dirty="0">
              <a:latin typeface="Arial"/>
              <a:cs typeface="Arial"/>
            </a:endParaRPr>
          </a:p>
          <a:p>
            <a:pPr>
              <a:buFont typeface="Arial" pitchFamily="34" charset="0"/>
              <a:buNone/>
            </a:pPr>
            <a:endParaRPr lang="cs-CZ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98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enzymů (VOET)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69586" y="14127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holoenzym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(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aktivní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4501634" y="-27384"/>
            <a:ext cx="216024" cy="4536504"/>
          </a:xfrm>
          <a:prstGeom prst="leftBrace">
            <a:avLst/>
          </a:prstGeom>
          <a:ln w="12700" cap="rnd">
            <a:solidFill>
              <a:schemeClr val="tx1"/>
            </a:solidFill>
            <a:round/>
            <a:headEnd type="none"/>
            <a:tailEnd type="non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 descr="http://upload.wikimedia.org/wikipedia/commons/e/e6/Spombe_Pop2p_protein_structure_rainb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911" y="2492896"/>
            <a:ext cx="696027" cy="576064"/>
          </a:xfrm>
          <a:prstGeom prst="rect">
            <a:avLst/>
          </a:prstGeom>
          <a:noFill/>
        </p:spPr>
      </p:pic>
      <p:pic>
        <p:nvPicPr>
          <p:cNvPr id="9" name="Picture 2" descr="http://www.thesgc.org/sites/default/files/structure_images/3IHJ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549" y="1382579"/>
            <a:ext cx="678269" cy="67826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229826" y="29969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apoenzym</a:t>
            </a:r>
            <a:r>
              <a:rPr lang="cs-CZ" dirty="0">
                <a:latin typeface="Arial" pitchFamily="34" charset="0"/>
                <a:cs typeface="Arial" pitchFamily="34" charset="0"/>
              </a:rPr>
              <a:t> (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neaktivní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46463" y="299695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kofaktor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://upload.wikimedia.org/wikipedia/commons/0/01/Pyridoxal-phosphate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4535" y="2492896"/>
            <a:ext cx="737305" cy="50405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148064" y="2246675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bílkovinná složka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420577" y="2246675"/>
            <a:ext cx="2079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nízkomolekulární aktivující složka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259632" y="255561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Zn</a:t>
            </a:r>
            <a:r>
              <a:rPr lang="cs-CZ" b="1" baseline="30000" dirty="0">
                <a:solidFill>
                  <a:srgbClr val="FF0000"/>
                </a:solidFill>
              </a:rPr>
              <a:t>2+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414" name="Picture 6" descr="http://upload.wikimedia.org/wikipedia/commons/7/7e/Heme_B_3D_b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8471" y="2348880"/>
            <a:ext cx="596946" cy="720080"/>
          </a:xfrm>
          <a:prstGeom prst="rect">
            <a:avLst/>
          </a:prstGeom>
          <a:noFill/>
        </p:spPr>
      </p:pic>
      <p:sp>
        <p:nvSpPr>
          <p:cNvPr id="20" name="Levá složená závorka 19"/>
          <p:cNvSpPr/>
          <p:nvPr/>
        </p:nvSpPr>
        <p:spPr>
          <a:xfrm>
            <a:off x="2195736" y="2276872"/>
            <a:ext cx="270030" cy="2520280"/>
          </a:xfrm>
          <a:prstGeom prst="leftBrace">
            <a:avLst/>
          </a:prstGeom>
          <a:ln w="12700" cap="rnd">
            <a:solidFill>
              <a:schemeClr val="tx1"/>
            </a:solidFill>
            <a:round/>
            <a:headEnd type="none"/>
            <a:tailEnd type="non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95536" y="42210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ionty kovů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27584" y="38610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Zn</a:t>
            </a:r>
            <a:r>
              <a:rPr lang="cs-CZ" b="1" baseline="30000" dirty="0">
                <a:solidFill>
                  <a:srgbClr val="FF0000"/>
                </a:solidFill>
              </a:rPr>
              <a:t>2+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87824" y="42210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koenzym</a:t>
            </a:r>
          </a:p>
        </p:txBody>
      </p:sp>
      <p:sp>
        <p:nvSpPr>
          <p:cNvPr id="26" name="Levá složená závorka 25"/>
          <p:cNvSpPr/>
          <p:nvPr/>
        </p:nvSpPr>
        <p:spPr>
          <a:xfrm>
            <a:off x="3437874" y="3717032"/>
            <a:ext cx="270030" cy="2520280"/>
          </a:xfrm>
          <a:prstGeom prst="leftBrace">
            <a:avLst/>
          </a:prstGeom>
          <a:ln w="12700" cap="rnd">
            <a:solidFill>
              <a:schemeClr val="tx1"/>
            </a:solidFill>
            <a:round/>
            <a:headEnd type="none"/>
            <a:tailEnd type="non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7" name="Picture 6" descr="http://upload.wikimedia.org/wikipedia/commons/7/7e/Heme_B_3D_b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157192"/>
            <a:ext cx="596946" cy="720080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1188298" y="580526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prostetická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skupina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187036" y="58052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kosubstrát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http://upload.wikimedia.org/wikipedia/commons/0/01/Pyridoxal-phosphate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767" y="5310500"/>
            <a:ext cx="737305" cy="504056"/>
          </a:xfrm>
          <a:prstGeom prst="rect">
            <a:avLst/>
          </a:prstGeom>
          <a:noFill/>
        </p:spPr>
      </p:pic>
      <p:pic>
        <p:nvPicPr>
          <p:cNvPr id="31" name="Picture 4" descr="http://upload.wikimedia.org/wikipedia/commons/0/01/Pyridoxal-phosphate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737305" cy="504056"/>
          </a:xfrm>
          <a:prstGeom prst="rect">
            <a:avLst/>
          </a:prstGeom>
          <a:noFill/>
        </p:spPr>
      </p:pic>
      <p:pic>
        <p:nvPicPr>
          <p:cNvPr id="32" name="Picture 6" descr="http://upload.wikimedia.org/wikipedia/commons/7/7e/Heme_B_3D_b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596946" cy="720080"/>
          </a:xfrm>
          <a:prstGeom prst="rect">
            <a:avLst/>
          </a:prstGeom>
          <a:noFill/>
        </p:spPr>
      </p:pic>
      <p:sp>
        <p:nvSpPr>
          <p:cNvPr id="33" name="TextovéPole 32"/>
          <p:cNvSpPr txBox="1"/>
          <p:nvPr/>
        </p:nvSpPr>
        <p:spPr>
          <a:xfrm>
            <a:off x="107504" y="4509120"/>
            <a:ext cx="21226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např. „zinkový prst “ </a:t>
            </a:r>
            <a:r>
              <a:rPr lang="cs-CZ" sz="1000" dirty="0" err="1">
                <a:latin typeface="Arial" pitchFamily="34" charset="0"/>
                <a:cs typeface="Arial" pitchFamily="34" charset="0"/>
              </a:rPr>
              <a:t>traskr</a:t>
            </a:r>
            <a:r>
              <a:rPr lang="cs-CZ" sz="1000" dirty="0">
                <a:latin typeface="Arial" pitchFamily="34" charset="0"/>
                <a:cs typeface="Arial" pitchFamily="34" charset="0"/>
              </a:rPr>
              <a:t>. faktorů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437272" y="6093296"/>
            <a:ext cx="1688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např. hem v cytochromech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995936" y="6093296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např. pyridoxal-5-fosfát u ALT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699792" y="4509120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např. hem,  pyridoxal-5-fosfát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Kompetitivní inhibice</a:t>
            </a:r>
            <a:br>
              <a:rPr lang="cs-CZ" dirty="0"/>
            </a:br>
            <a:r>
              <a:rPr lang="cs-CZ" sz="2700" dirty="0"/>
              <a:t>- roste hodnota (K</a:t>
            </a:r>
            <a:r>
              <a:rPr lang="cs-CZ" sz="2700" baseline="-25000" dirty="0"/>
              <a:t>m</a:t>
            </a:r>
            <a:r>
              <a:rPr lang="cs-CZ" sz="2700" dirty="0"/>
              <a:t>), substrát koncentrací může „přebít“ inhibitor</a:t>
            </a:r>
            <a:endParaRPr lang="cs-CZ" sz="2700" baseline="-25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3711879"/>
            <a:ext cx="720080" cy="5040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293192" y="3262597"/>
            <a:ext cx="720080" cy="50405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2753852"/>
            <a:ext cx="720080" cy="504056"/>
          </a:xfrm>
          <a:prstGeom prst="rect">
            <a:avLst/>
          </a:prstGeom>
        </p:spPr>
      </p:pic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506070" y="1474201"/>
            <a:ext cx="217058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</a:t>
            </a:r>
            <a:r>
              <a:rPr lang="cs-CZ" sz="1400" dirty="0"/>
              <a:t>S</a:t>
            </a:r>
            <a:r>
              <a:rPr lang="en-US" sz="1400" dirty="0"/>
              <a:t>]</a:t>
            </a:r>
            <a:r>
              <a:rPr lang="cs-CZ" sz="1400" dirty="0"/>
              <a:t> substrát (koncentrace)</a:t>
            </a:r>
            <a:endParaRPr lang="cs-CZ" sz="1800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655739" y="1506487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[</a:t>
            </a:r>
            <a:r>
              <a:rPr lang="cs-CZ" sz="1200" dirty="0"/>
              <a:t>E</a:t>
            </a:r>
            <a:r>
              <a:rPr lang="en-US" sz="1200" dirty="0"/>
              <a:t>]</a:t>
            </a:r>
            <a:r>
              <a:rPr lang="cs-CZ" sz="1200" dirty="0"/>
              <a:t> enzym (koncentrace)</a:t>
            </a:r>
            <a:endParaRPr lang="cs-CZ" sz="1600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587639" y="147935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[</a:t>
            </a:r>
            <a:r>
              <a:rPr lang="cs-CZ" sz="1400" dirty="0"/>
              <a:t>P</a:t>
            </a:r>
            <a:r>
              <a:rPr lang="en-US" sz="1400" dirty="0"/>
              <a:t>]</a:t>
            </a:r>
            <a:r>
              <a:rPr lang="cs-CZ" sz="1400" dirty="0"/>
              <a:t> produkt (koncentrace)</a:t>
            </a:r>
            <a:endParaRPr lang="cs-CZ" sz="1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31028" y="2176214"/>
            <a:ext cx="432048" cy="21602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562389" y="4343915"/>
            <a:ext cx="720080" cy="504056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283770" y="5359582"/>
            <a:ext cx="720080" cy="50405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876154" y="3085356"/>
            <a:ext cx="432048" cy="2160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467624" y="2777401"/>
            <a:ext cx="432048" cy="21602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467624" y="3853299"/>
            <a:ext cx="432048" cy="216024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330131" y="4383800"/>
            <a:ext cx="432048" cy="21602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881894" y="5434451"/>
            <a:ext cx="432048" cy="21602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546222" y="3472640"/>
            <a:ext cx="432048" cy="21602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976267" y="4002715"/>
            <a:ext cx="432048" cy="216024"/>
          </a:xfrm>
          <a:prstGeom prst="rect">
            <a:avLst/>
          </a:prstGeom>
        </p:spPr>
      </p:pic>
      <p:pic>
        <p:nvPicPr>
          <p:cNvPr id="25" name="Objek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06" y="4323947"/>
            <a:ext cx="25202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Volný tvar 25"/>
          <p:cNvSpPr/>
          <p:nvPr/>
        </p:nvSpPr>
        <p:spPr>
          <a:xfrm>
            <a:off x="3148104" y="3283721"/>
            <a:ext cx="204568" cy="382644"/>
          </a:xfrm>
          <a:custGeom>
            <a:avLst/>
            <a:gdLst>
              <a:gd name="connsiteX0" fmla="*/ 78403 w 204568"/>
              <a:gd name="connsiteY0" fmla="*/ 12997 h 382644"/>
              <a:gd name="connsiteX1" fmla="*/ 104529 w 204568"/>
              <a:gd name="connsiteY1" fmla="*/ 65248 h 382644"/>
              <a:gd name="connsiteX2" fmla="*/ 139363 w 204568"/>
              <a:gd name="connsiteY2" fmla="*/ 117499 h 382644"/>
              <a:gd name="connsiteX3" fmla="*/ 182906 w 204568"/>
              <a:gd name="connsiteY3" fmla="*/ 178459 h 382644"/>
              <a:gd name="connsiteX4" fmla="*/ 200323 w 204568"/>
              <a:gd name="connsiteY4" fmla="*/ 204585 h 382644"/>
              <a:gd name="connsiteX5" fmla="*/ 104529 w 204568"/>
              <a:gd name="connsiteY5" fmla="*/ 274254 h 382644"/>
              <a:gd name="connsiteX6" fmla="*/ 69694 w 204568"/>
              <a:gd name="connsiteY6" fmla="*/ 300379 h 382644"/>
              <a:gd name="connsiteX7" fmla="*/ 69694 w 204568"/>
              <a:gd name="connsiteY7" fmla="*/ 370048 h 382644"/>
              <a:gd name="connsiteX8" fmla="*/ 69694 w 204568"/>
              <a:gd name="connsiteY8" fmla="*/ 378757 h 382644"/>
              <a:gd name="connsiteX9" fmla="*/ 26 w 204568"/>
              <a:gd name="connsiteY9" fmla="*/ 326505 h 382644"/>
              <a:gd name="connsiteX10" fmla="*/ 78403 w 204568"/>
              <a:gd name="connsiteY10" fmla="*/ 12997 h 3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568" h="382644">
                <a:moveTo>
                  <a:pt x="78403" y="12997"/>
                </a:moveTo>
                <a:cubicBezTo>
                  <a:pt x="95820" y="-30546"/>
                  <a:pt x="94369" y="47831"/>
                  <a:pt x="104529" y="65248"/>
                </a:cubicBezTo>
                <a:cubicBezTo>
                  <a:pt x="114689" y="82665"/>
                  <a:pt x="126300" y="98630"/>
                  <a:pt x="139363" y="117499"/>
                </a:cubicBezTo>
                <a:cubicBezTo>
                  <a:pt x="152426" y="136368"/>
                  <a:pt x="172746" y="163945"/>
                  <a:pt x="182906" y="178459"/>
                </a:cubicBezTo>
                <a:cubicBezTo>
                  <a:pt x="193066" y="192973"/>
                  <a:pt x="213386" y="188619"/>
                  <a:pt x="200323" y="204585"/>
                </a:cubicBezTo>
                <a:cubicBezTo>
                  <a:pt x="187260" y="220551"/>
                  <a:pt x="126300" y="258288"/>
                  <a:pt x="104529" y="274254"/>
                </a:cubicBezTo>
                <a:cubicBezTo>
                  <a:pt x="82758" y="290220"/>
                  <a:pt x="75500" y="284413"/>
                  <a:pt x="69694" y="300379"/>
                </a:cubicBezTo>
                <a:cubicBezTo>
                  <a:pt x="63888" y="316345"/>
                  <a:pt x="69694" y="370048"/>
                  <a:pt x="69694" y="370048"/>
                </a:cubicBezTo>
                <a:cubicBezTo>
                  <a:pt x="69694" y="383111"/>
                  <a:pt x="81305" y="386014"/>
                  <a:pt x="69694" y="378757"/>
                </a:cubicBezTo>
                <a:cubicBezTo>
                  <a:pt x="58083" y="371500"/>
                  <a:pt x="-1425" y="383111"/>
                  <a:pt x="26" y="326505"/>
                </a:cubicBezTo>
                <a:cubicBezTo>
                  <a:pt x="1477" y="269899"/>
                  <a:pt x="60986" y="56540"/>
                  <a:pt x="78403" y="1299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220208" y="2955502"/>
            <a:ext cx="432048" cy="216024"/>
          </a:xfrm>
          <a:prstGeom prst="rect">
            <a:avLst/>
          </a:prstGeom>
        </p:spPr>
      </p:pic>
      <p:sp>
        <p:nvSpPr>
          <p:cNvPr id="28" name="Volný tvar 27"/>
          <p:cNvSpPr/>
          <p:nvPr/>
        </p:nvSpPr>
        <p:spPr>
          <a:xfrm>
            <a:off x="4423155" y="3635485"/>
            <a:ext cx="204568" cy="382644"/>
          </a:xfrm>
          <a:custGeom>
            <a:avLst/>
            <a:gdLst>
              <a:gd name="connsiteX0" fmla="*/ 78403 w 204568"/>
              <a:gd name="connsiteY0" fmla="*/ 12997 h 382644"/>
              <a:gd name="connsiteX1" fmla="*/ 104529 w 204568"/>
              <a:gd name="connsiteY1" fmla="*/ 65248 h 382644"/>
              <a:gd name="connsiteX2" fmla="*/ 139363 w 204568"/>
              <a:gd name="connsiteY2" fmla="*/ 117499 h 382644"/>
              <a:gd name="connsiteX3" fmla="*/ 182906 w 204568"/>
              <a:gd name="connsiteY3" fmla="*/ 178459 h 382644"/>
              <a:gd name="connsiteX4" fmla="*/ 200323 w 204568"/>
              <a:gd name="connsiteY4" fmla="*/ 204585 h 382644"/>
              <a:gd name="connsiteX5" fmla="*/ 104529 w 204568"/>
              <a:gd name="connsiteY5" fmla="*/ 274254 h 382644"/>
              <a:gd name="connsiteX6" fmla="*/ 69694 w 204568"/>
              <a:gd name="connsiteY6" fmla="*/ 300379 h 382644"/>
              <a:gd name="connsiteX7" fmla="*/ 69694 w 204568"/>
              <a:gd name="connsiteY7" fmla="*/ 370048 h 382644"/>
              <a:gd name="connsiteX8" fmla="*/ 69694 w 204568"/>
              <a:gd name="connsiteY8" fmla="*/ 378757 h 382644"/>
              <a:gd name="connsiteX9" fmla="*/ 26 w 204568"/>
              <a:gd name="connsiteY9" fmla="*/ 326505 h 382644"/>
              <a:gd name="connsiteX10" fmla="*/ 78403 w 204568"/>
              <a:gd name="connsiteY10" fmla="*/ 12997 h 3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568" h="382644">
                <a:moveTo>
                  <a:pt x="78403" y="12997"/>
                </a:moveTo>
                <a:cubicBezTo>
                  <a:pt x="95820" y="-30546"/>
                  <a:pt x="94369" y="47831"/>
                  <a:pt x="104529" y="65248"/>
                </a:cubicBezTo>
                <a:cubicBezTo>
                  <a:pt x="114689" y="82665"/>
                  <a:pt x="126300" y="98630"/>
                  <a:pt x="139363" y="117499"/>
                </a:cubicBezTo>
                <a:cubicBezTo>
                  <a:pt x="152426" y="136368"/>
                  <a:pt x="172746" y="163945"/>
                  <a:pt x="182906" y="178459"/>
                </a:cubicBezTo>
                <a:cubicBezTo>
                  <a:pt x="193066" y="192973"/>
                  <a:pt x="213386" y="188619"/>
                  <a:pt x="200323" y="204585"/>
                </a:cubicBezTo>
                <a:cubicBezTo>
                  <a:pt x="187260" y="220551"/>
                  <a:pt x="126300" y="258288"/>
                  <a:pt x="104529" y="274254"/>
                </a:cubicBezTo>
                <a:cubicBezTo>
                  <a:pt x="82758" y="290220"/>
                  <a:pt x="75500" y="284413"/>
                  <a:pt x="69694" y="300379"/>
                </a:cubicBezTo>
                <a:cubicBezTo>
                  <a:pt x="63888" y="316345"/>
                  <a:pt x="69694" y="370048"/>
                  <a:pt x="69694" y="370048"/>
                </a:cubicBezTo>
                <a:cubicBezTo>
                  <a:pt x="69694" y="383111"/>
                  <a:pt x="81305" y="386014"/>
                  <a:pt x="69694" y="378757"/>
                </a:cubicBezTo>
                <a:cubicBezTo>
                  <a:pt x="58083" y="371500"/>
                  <a:pt x="-1425" y="383111"/>
                  <a:pt x="26" y="326505"/>
                </a:cubicBezTo>
                <a:cubicBezTo>
                  <a:pt x="1477" y="269899"/>
                  <a:pt x="60986" y="56540"/>
                  <a:pt x="78403" y="1299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sp>
        <p:nvSpPr>
          <p:cNvPr id="32" name="Volný tvar 31"/>
          <p:cNvSpPr/>
          <p:nvPr/>
        </p:nvSpPr>
        <p:spPr>
          <a:xfrm>
            <a:off x="4436886" y="5351141"/>
            <a:ext cx="204568" cy="382644"/>
          </a:xfrm>
          <a:custGeom>
            <a:avLst/>
            <a:gdLst>
              <a:gd name="connsiteX0" fmla="*/ 78403 w 204568"/>
              <a:gd name="connsiteY0" fmla="*/ 12997 h 382644"/>
              <a:gd name="connsiteX1" fmla="*/ 104529 w 204568"/>
              <a:gd name="connsiteY1" fmla="*/ 65248 h 382644"/>
              <a:gd name="connsiteX2" fmla="*/ 139363 w 204568"/>
              <a:gd name="connsiteY2" fmla="*/ 117499 h 382644"/>
              <a:gd name="connsiteX3" fmla="*/ 182906 w 204568"/>
              <a:gd name="connsiteY3" fmla="*/ 178459 h 382644"/>
              <a:gd name="connsiteX4" fmla="*/ 200323 w 204568"/>
              <a:gd name="connsiteY4" fmla="*/ 204585 h 382644"/>
              <a:gd name="connsiteX5" fmla="*/ 104529 w 204568"/>
              <a:gd name="connsiteY5" fmla="*/ 274254 h 382644"/>
              <a:gd name="connsiteX6" fmla="*/ 69694 w 204568"/>
              <a:gd name="connsiteY6" fmla="*/ 300379 h 382644"/>
              <a:gd name="connsiteX7" fmla="*/ 69694 w 204568"/>
              <a:gd name="connsiteY7" fmla="*/ 370048 h 382644"/>
              <a:gd name="connsiteX8" fmla="*/ 69694 w 204568"/>
              <a:gd name="connsiteY8" fmla="*/ 378757 h 382644"/>
              <a:gd name="connsiteX9" fmla="*/ 26 w 204568"/>
              <a:gd name="connsiteY9" fmla="*/ 326505 h 382644"/>
              <a:gd name="connsiteX10" fmla="*/ 78403 w 204568"/>
              <a:gd name="connsiteY10" fmla="*/ 12997 h 3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568" h="382644">
                <a:moveTo>
                  <a:pt x="78403" y="12997"/>
                </a:moveTo>
                <a:cubicBezTo>
                  <a:pt x="95820" y="-30546"/>
                  <a:pt x="94369" y="47831"/>
                  <a:pt x="104529" y="65248"/>
                </a:cubicBezTo>
                <a:cubicBezTo>
                  <a:pt x="114689" y="82665"/>
                  <a:pt x="126300" y="98630"/>
                  <a:pt x="139363" y="117499"/>
                </a:cubicBezTo>
                <a:cubicBezTo>
                  <a:pt x="152426" y="136368"/>
                  <a:pt x="172746" y="163945"/>
                  <a:pt x="182906" y="178459"/>
                </a:cubicBezTo>
                <a:cubicBezTo>
                  <a:pt x="193066" y="192973"/>
                  <a:pt x="213386" y="188619"/>
                  <a:pt x="200323" y="204585"/>
                </a:cubicBezTo>
                <a:cubicBezTo>
                  <a:pt x="187260" y="220551"/>
                  <a:pt x="126300" y="258288"/>
                  <a:pt x="104529" y="274254"/>
                </a:cubicBezTo>
                <a:cubicBezTo>
                  <a:pt x="82758" y="290220"/>
                  <a:pt x="75500" y="284413"/>
                  <a:pt x="69694" y="300379"/>
                </a:cubicBezTo>
                <a:cubicBezTo>
                  <a:pt x="63888" y="316345"/>
                  <a:pt x="69694" y="370048"/>
                  <a:pt x="69694" y="370048"/>
                </a:cubicBezTo>
                <a:cubicBezTo>
                  <a:pt x="69694" y="383111"/>
                  <a:pt x="81305" y="386014"/>
                  <a:pt x="69694" y="378757"/>
                </a:cubicBezTo>
                <a:cubicBezTo>
                  <a:pt x="58083" y="371500"/>
                  <a:pt x="-1425" y="383111"/>
                  <a:pt x="26" y="326505"/>
                </a:cubicBezTo>
                <a:cubicBezTo>
                  <a:pt x="1477" y="269899"/>
                  <a:pt x="60986" y="56540"/>
                  <a:pt x="78403" y="1299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120126" y="5062678"/>
            <a:ext cx="432048" cy="216024"/>
          </a:xfrm>
          <a:prstGeom prst="rect">
            <a:avLst/>
          </a:prstGeom>
        </p:spPr>
      </p:pic>
      <p:sp>
        <p:nvSpPr>
          <p:cNvPr id="35" name="Volný tvar 34"/>
          <p:cNvSpPr/>
          <p:nvPr/>
        </p:nvSpPr>
        <p:spPr>
          <a:xfrm>
            <a:off x="5583731" y="2980419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5560045" y="395768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4515835" y="228229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13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Inhibitory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/>
              <a:t>INHIBICE REVERZIBILNÍ (VRATNÁ)</a:t>
            </a:r>
          </a:p>
          <a:p>
            <a:pPr marL="0" indent="0">
              <a:buNone/>
            </a:pPr>
            <a:r>
              <a:rPr lang="cs-CZ" sz="2400" dirty="0"/>
              <a:t>Vazba inhibitoru není kovalentní (trvalá). Může se vázat do aktivního místa nebo mimo něj.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II) </a:t>
            </a:r>
            <a:r>
              <a:rPr lang="cs-CZ" sz="2400" b="1" cap="all" dirty="0"/>
              <a:t>inhibice </a:t>
            </a:r>
            <a:r>
              <a:rPr lang="cs-CZ" sz="2400" b="1" cap="all" dirty="0" err="1"/>
              <a:t>NEkompetitivní</a:t>
            </a:r>
            <a:endParaRPr lang="cs-CZ" sz="2400" b="1" cap="all" dirty="0"/>
          </a:p>
          <a:p>
            <a:pPr marL="0" indent="0">
              <a:buNone/>
            </a:pPr>
            <a:r>
              <a:rPr lang="cs-CZ" sz="2400" b="1" dirty="0"/>
              <a:t>Inhibitor</a:t>
            </a:r>
            <a:r>
              <a:rPr lang="cs-CZ" sz="2400" dirty="0"/>
              <a:t> se váže mimo </a:t>
            </a:r>
            <a:r>
              <a:rPr lang="cs-CZ" sz="2400" b="1" dirty="0"/>
              <a:t>aktivní místo enzymu</a:t>
            </a:r>
            <a:r>
              <a:rPr lang="cs-CZ" sz="2400" dirty="0"/>
              <a:t>.</a:t>
            </a:r>
            <a:r>
              <a:rPr lang="cs-CZ" sz="2400" b="1" dirty="0"/>
              <a:t> Váže se </a:t>
            </a:r>
            <a:r>
              <a:rPr lang="cs-CZ" sz="2400" dirty="0"/>
              <a:t>rovnoměrně na </a:t>
            </a:r>
            <a:r>
              <a:rPr lang="cs-CZ" sz="2400" b="1" dirty="0"/>
              <a:t>samotný enzym</a:t>
            </a:r>
            <a:r>
              <a:rPr lang="cs-CZ" sz="2400" dirty="0"/>
              <a:t> a na </a:t>
            </a:r>
            <a:r>
              <a:rPr lang="cs-CZ" sz="2400" b="1" dirty="0"/>
              <a:t>komplex enzym-substrát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V přítomnosti </a:t>
            </a:r>
            <a:r>
              <a:rPr lang="cs-CZ" sz="2400" b="1" dirty="0"/>
              <a:t>nekompetitivního</a:t>
            </a:r>
            <a:r>
              <a:rPr lang="cs-CZ" sz="2400" dirty="0"/>
              <a:t> inhibitoru probíhá reakce </a:t>
            </a:r>
            <a:r>
              <a:rPr lang="cs-CZ" sz="2400" u="sng" dirty="0"/>
              <a:t>tak, jakoby enzymu bylo méně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b="1" u="sng" dirty="0"/>
              <a:t>K</a:t>
            </a:r>
            <a:r>
              <a:rPr lang="cs-CZ" sz="2400" b="1" u="sng" baseline="-25000" dirty="0"/>
              <a:t>m</a:t>
            </a:r>
            <a:r>
              <a:rPr lang="cs-CZ" sz="2400" b="1" u="sng" dirty="0"/>
              <a:t> </a:t>
            </a:r>
            <a:r>
              <a:rPr lang="cs-CZ" sz="2400" b="1" u="sng" dirty="0" err="1"/>
              <a:t>substátu</a:t>
            </a:r>
            <a:r>
              <a:rPr lang="cs-CZ" sz="2400" b="1" u="sng" dirty="0"/>
              <a:t> </a:t>
            </a:r>
            <a:r>
              <a:rPr lang="cs-CZ" sz="2400" dirty="0"/>
              <a:t>pro enzym </a:t>
            </a:r>
            <a:r>
              <a:rPr lang="cs-CZ" sz="2400" u="sng" dirty="0"/>
              <a:t>zůstává </a:t>
            </a:r>
            <a:r>
              <a:rPr lang="cs-CZ" sz="2400" b="1" u="sng" dirty="0"/>
              <a:t>stejná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r>
              <a:rPr lang="cs-CZ" sz="2400" b="1" u="sng" dirty="0" err="1"/>
              <a:t>V</a:t>
            </a:r>
            <a:r>
              <a:rPr lang="cs-CZ" sz="2400" b="1" u="sng" baseline="-25000" dirty="0" err="1"/>
              <a:t>max</a:t>
            </a:r>
            <a:r>
              <a:rPr lang="cs-CZ" sz="2400" b="1" u="sng" baseline="-25000" dirty="0"/>
              <a:t> </a:t>
            </a:r>
            <a:r>
              <a:rPr lang="cs-CZ" sz="2400" u="sng" dirty="0"/>
              <a:t>se </a:t>
            </a:r>
            <a:r>
              <a:rPr lang="cs-CZ" sz="2400" b="1" u="sng" dirty="0"/>
              <a:t>snižuje</a:t>
            </a:r>
            <a:r>
              <a:rPr lang="cs-CZ" sz="2400" dirty="0"/>
              <a:t> (ale s vyšší [S])</a:t>
            </a:r>
            <a:endParaRPr lang="cs-CZ" sz="2400" b="1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04248" y="332656"/>
            <a:ext cx="2232248" cy="3327040"/>
            <a:chOff x="6588224" y="1340768"/>
            <a:chExt cx="2232248" cy="3327040"/>
          </a:xfrm>
        </p:grpSpPr>
        <p:pic>
          <p:nvPicPr>
            <p:cNvPr id="5" name="Objekt 1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63784" b="-230"/>
            <a:stretch/>
          </p:blipFill>
          <p:spPr bwMode="auto">
            <a:xfrm>
              <a:off x="6588224" y="1340768"/>
              <a:ext cx="2016224" cy="33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388424" y="2492896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Přímá spojovací šipka 8"/>
          <p:cNvCxnSpPr/>
          <p:nvPr/>
        </p:nvCxnSpPr>
        <p:spPr>
          <a:xfrm flipV="1">
            <a:off x="6948264" y="3140968"/>
            <a:ext cx="288032" cy="432048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sah 8"/>
          <p:cNvSpPr txBox="1">
            <a:spLocks/>
          </p:cNvSpPr>
          <p:nvPr/>
        </p:nvSpPr>
        <p:spPr>
          <a:xfrm>
            <a:off x="6732240" y="4077072"/>
            <a:ext cx="1122296" cy="3568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1800" b="1" dirty="0">
                <a:latin typeface="Arial"/>
                <a:cs typeface="Arial"/>
              </a:rPr>
              <a:t>INHIBITOR</a:t>
            </a:r>
          </a:p>
          <a:p>
            <a:pPr>
              <a:buFont typeface="Arial" pitchFamily="34" charset="0"/>
              <a:buNone/>
            </a:pPr>
            <a:endParaRPr lang="cs-CZ" sz="1800" b="1" dirty="0">
              <a:latin typeface="Arial"/>
              <a:cs typeface="Arial"/>
            </a:endParaRPr>
          </a:p>
          <a:p>
            <a:pPr>
              <a:buFont typeface="Arial" pitchFamily="34" charset="0"/>
              <a:buNone/>
            </a:pPr>
            <a:endParaRPr lang="cs-CZ" sz="1800" b="1" dirty="0">
              <a:latin typeface="Arial"/>
              <a:cs typeface="Arial"/>
            </a:endParaRPr>
          </a:p>
          <a:p>
            <a:pPr>
              <a:buFont typeface="Arial" pitchFamily="34" charset="0"/>
              <a:buNone/>
            </a:pPr>
            <a:endParaRPr lang="cs-CZ" sz="1200" b="1" dirty="0">
              <a:latin typeface="Arial"/>
              <a:cs typeface="Arial"/>
            </a:endParaRPr>
          </a:p>
        </p:txBody>
      </p:sp>
      <p:sp>
        <p:nvSpPr>
          <p:cNvPr id="17" name="Volný tvar 16"/>
          <p:cNvSpPr/>
          <p:nvPr/>
        </p:nvSpPr>
        <p:spPr>
          <a:xfrm rot="20822126">
            <a:off x="6699820" y="3437815"/>
            <a:ext cx="333468" cy="390807"/>
          </a:xfrm>
          <a:custGeom>
            <a:avLst/>
            <a:gdLst>
              <a:gd name="connsiteX0" fmla="*/ 79972 w 333468"/>
              <a:gd name="connsiteY0" fmla="*/ 25651 h 390807"/>
              <a:gd name="connsiteX1" fmla="*/ 206720 w 333468"/>
              <a:gd name="connsiteY1" fmla="*/ 242934 h 390807"/>
              <a:gd name="connsiteX2" fmla="*/ 324415 w 333468"/>
              <a:gd name="connsiteY2" fmla="*/ 351575 h 390807"/>
              <a:gd name="connsiteX3" fmla="*/ 261041 w 333468"/>
              <a:gd name="connsiteY3" fmla="*/ 387789 h 390807"/>
              <a:gd name="connsiteX4" fmla="*/ 116186 w 333468"/>
              <a:gd name="connsiteY4" fmla="*/ 333469 h 390807"/>
              <a:gd name="connsiteX5" fmla="*/ 16598 w 333468"/>
              <a:gd name="connsiteY5" fmla="*/ 206720 h 390807"/>
              <a:gd name="connsiteX6" fmla="*/ 16598 w 333468"/>
              <a:gd name="connsiteY6" fmla="*/ 89025 h 390807"/>
              <a:gd name="connsiteX7" fmla="*/ 79972 w 333468"/>
              <a:gd name="connsiteY7" fmla="*/ 25651 h 39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68" h="390807">
                <a:moveTo>
                  <a:pt x="79972" y="25651"/>
                </a:moveTo>
                <a:cubicBezTo>
                  <a:pt x="111659" y="51303"/>
                  <a:pt x="165980" y="188613"/>
                  <a:pt x="206720" y="242934"/>
                </a:cubicBezTo>
                <a:cubicBezTo>
                  <a:pt x="247461" y="297255"/>
                  <a:pt x="315362" y="327433"/>
                  <a:pt x="324415" y="351575"/>
                </a:cubicBezTo>
                <a:cubicBezTo>
                  <a:pt x="333468" y="375717"/>
                  <a:pt x="295746" y="390807"/>
                  <a:pt x="261041" y="387789"/>
                </a:cubicBezTo>
                <a:cubicBezTo>
                  <a:pt x="226336" y="384771"/>
                  <a:pt x="156926" y="363647"/>
                  <a:pt x="116186" y="333469"/>
                </a:cubicBezTo>
                <a:cubicBezTo>
                  <a:pt x="75446" y="303291"/>
                  <a:pt x="33196" y="247461"/>
                  <a:pt x="16598" y="206720"/>
                </a:cubicBezTo>
                <a:cubicBezTo>
                  <a:pt x="0" y="165979"/>
                  <a:pt x="10563" y="116185"/>
                  <a:pt x="16598" y="89025"/>
                </a:cubicBezTo>
                <a:cubicBezTo>
                  <a:pt x="22633" y="61865"/>
                  <a:pt x="48285" y="0"/>
                  <a:pt x="79972" y="25651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0418" name="Objek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884" y="4653136"/>
            <a:ext cx="3127604" cy="201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985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Nekompetitivní inhibice</a:t>
            </a:r>
            <a:br>
              <a:rPr lang="cs-CZ" dirty="0"/>
            </a:br>
            <a:r>
              <a:rPr lang="cs-CZ" sz="2700" dirty="0"/>
              <a:t>- stejná hodnota (K</a:t>
            </a:r>
            <a:r>
              <a:rPr lang="cs-CZ" sz="2700" baseline="-25000" dirty="0"/>
              <a:t>m</a:t>
            </a:r>
            <a:r>
              <a:rPr lang="cs-CZ" sz="2700" dirty="0"/>
              <a:t>), snížení koncentrace aktivního enzymu snižuje </a:t>
            </a:r>
            <a:r>
              <a:rPr lang="cs-CZ" sz="2700" dirty="0" err="1"/>
              <a:t>v</a:t>
            </a:r>
            <a:r>
              <a:rPr lang="cs-CZ" sz="2700" baseline="-25000" dirty="0" err="1"/>
              <a:t>max</a:t>
            </a:r>
            <a:endParaRPr lang="cs-CZ" sz="2700" baseline="-25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3711879"/>
            <a:ext cx="720080" cy="5040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293192" y="3262597"/>
            <a:ext cx="720080" cy="50405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733844" y="2753852"/>
            <a:ext cx="720080" cy="504056"/>
          </a:xfrm>
          <a:prstGeom prst="rect">
            <a:avLst/>
          </a:prstGeom>
        </p:spPr>
      </p:pic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506070" y="1474201"/>
            <a:ext cx="217058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</a:t>
            </a:r>
            <a:r>
              <a:rPr lang="cs-CZ" sz="1400" dirty="0"/>
              <a:t>S</a:t>
            </a:r>
            <a:r>
              <a:rPr lang="en-US" sz="1400" dirty="0"/>
              <a:t>]</a:t>
            </a:r>
            <a:r>
              <a:rPr lang="cs-CZ" sz="1400" dirty="0"/>
              <a:t> substrát (koncentrace)</a:t>
            </a:r>
            <a:endParaRPr lang="cs-CZ" sz="1800" dirty="0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655739" y="1506487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[</a:t>
            </a:r>
            <a:r>
              <a:rPr lang="cs-CZ" sz="1200" dirty="0"/>
              <a:t>E</a:t>
            </a:r>
            <a:r>
              <a:rPr lang="en-US" sz="1200" dirty="0"/>
              <a:t>]</a:t>
            </a:r>
            <a:r>
              <a:rPr lang="cs-CZ" sz="1200" dirty="0"/>
              <a:t> enzym (koncentrace)</a:t>
            </a:r>
            <a:endParaRPr lang="cs-CZ" sz="1600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6587639" y="1479353"/>
            <a:ext cx="21705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[</a:t>
            </a:r>
            <a:r>
              <a:rPr lang="cs-CZ" sz="1400" dirty="0"/>
              <a:t>P</a:t>
            </a:r>
            <a:r>
              <a:rPr lang="en-US" sz="1400" dirty="0"/>
              <a:t>]</a:t>
            </a:r>
            <a:r>
              <a:rPr lang="cs-CZ" sz="1400" dirty="0"/>
              <a:t> produkt (koncentrace)</a:t>
            </a:r>
            <a:endParaRPr lang="cs-CZ" sz="1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531028" y="2176214"/>
            <a:ext cx="432048" cy="21602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774788" y="2126675"/>
            <a:ext cx="720080" cy="504056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3562389" y="4343915"/>
            <a:ext cx="720080" cy="504056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2"/>
          <a:srcRect l="53936" t="48600" r="38189" b="41601"/>
          <a:stretch/>
        </p:blipFill>
        <p:spPr>
          <a:xfrm rot="16200000">
            <a:off x="4283770" y="5359582"/>
            <a:ext cx="720080" cy="50405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467624" y="2777401"/>
            <a:ext cx="432048" cy="21602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4546221" y="3766652"/>
            <a:ext cx="432048" cy="216024"/>
          </a:xfrm>
          <a:prstGeom prst="rect">
            <a:avLst/>
          </a:prstGeom>
        </p:spPr>
      </p:pic>
      <p:pic>
        <p:nvPicPr>
          <p:cNvPr id="25" name="Objek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06" y="4323947"/>
            <a:ext cx="25202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3220208" y="2955502"/>
            <a:ext cx="432048" cy="216024"/>
          </a:xfrm>
          <a:prstGeom prst="rect">
            <a:avLst/>
          </a:prstGeom>
        </p:spPr>
      </p:pic>
      <p:sp>
        <p:nvSpPr>
          <p:cNvPr id="35" name="Volný tvar 34"/>
          <p:cNvSpPr/>
          <p:nvPr/>
        </p:nvSpPr>
        <p:spPr>
          <a:xfrm>
            <a:off x="5583731" y="2980419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5560045" y="395768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4515835" y="2282295"/>
            <a:ext cx="176404" cy="153042"/>
          </a:xfrm>
          <a:custGeom>
            <a:avLst/>
            <a:gdLst>
              <a:gd name="connsiteX0" fmla="*/ 148063 w 296124"/>
              <a:gd name="connsiteY0" fmla="*/ 145 h 305092"/>
              <a:gd name="connsiteX1" fmla="*/ 296109 w 296124"/>
              <a:gd name="connsiteY1" fmla="*/ 165608 h 305092"/>
              <a:gd name="connsiteX2" fmla="*/ 139354 w 296124"/>
              <a:gd name="connsiteY2" fmla="*/ 304945 h 305092"/>
              <a:gd name="connsiteX3" fmla="*/ 17 w 296124"/>
              <a:gd name="connsiteY3" fmla="*/ 139482 h 305092"/>
              <a:gd name="connsiteX4" fmla="*/ 148063 w 296124"/>
              <a:gd name="connsiteY4" fmla="*/ 145 h 3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24" h="305092">
                <a:moveTo>
                  <a:pt x="148063" y="145"/>
                </a:moveTo>
                <a:cubicBezTo>
                  <a:pt x="197412" y="4499"/>
                  <a:pt x="297561" y="114808"/>
                  <a:pt x="296109" y="165608"/>
                </a:cubicBezTo>
                <a:cubicBezTo>
                  <a:pt x="294657" y="216408"/>
                  <a:pt x="188703" y="309299"/>
                  <a:pt x="139354" y="304945"/>
                </a:cubicBezTo>
                <a:cubicBezTo>
                  <a:pt x="90005" y="300591"/>
                  <a:pt x="-1434" y="188830"/>
                  <a:pt x="17" y="139482"/>
                </a:cubicBezTo>
                <a:cubicBezTo>
                  <a:pt x="1468" y="90134"/>
                  <a:pt x="98714" y="-4209"/>
                  <a:pt x="148063" y="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D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3988526" y="4711311"/>
            <a:ext cx="174517" cy="161666"/>
          </a:xfrm>
          <a:custGeom>
            <a:avLst/>
            <a:gdLst>
              <a:gd name="connsiteX0" fmla="*/ 121920 w 174517"/>
              <a:gd name="connsiteY0" fmla="*/ 26 h 161666"/>
              <a:gd name="connsiteX1" fmla="*/ 60960 w 174517"/>
              <a:gd name="connsiteY1" fmla="*/ 87112 h 161666"/>
              <a:gd name="connsiteX2" fmla="*/ 0 w 174517"/>
              <a:gd name="connsiteY2" fmla="*/ 104529 h 161666"/>
              <a:gd name="connsiteX3" fmla="*/ 60960 w 174517"/>
              <a:gd name="connsiteY3" fmla="*/ 148072 h 161666"/>
              <a:gd name="connsiteX4" fmla="*/ 113211 w 174517"/>
              <a:gd name="connsiteY4" fmla="*/ 156780 h 161666"/>
              <a:gd name="connsiteX5" fmla="*/ 174171 w 174517"/>
              <a:gd name="connsiteY5" fmla="*/ 78403 h 161666"/>
              <a:gd name="connsiteX6" fmla="*/ 121920 w 174517"/>
              <a:gd name="connsiteY6" fmla="*/ 26 h 1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17" h="161666">
                <a:moveTo>
                  <a:pt x="121920" y="26"/>
                </a:moveTo>
                <a:cubicBezTo>
                  <a:pt x="103052" y="1477"/>
                  <a:pt x="81280" y="69695"/>
                  <a:pt x="60960" y="87112"/>
                </a:cubicBezTo>
                <a:cubicBezTo>
                  <a:pt x="40640" y="104529"/>
                  <a:pt x="0" y="94369"/>
                  <a:pt x="0" y="104529"/>
                </a:cubicBezTo>
                <a:cubicBezTo>
                  <a:pt x="0" y="114689"/>
                  <a:pt x="42091" y="139364"/>
                  <a:pt x="60960" y="148072"/>
                </a:cubicBezTo>
                <a:cubicBezTo>
                  <a:pt x="79828" y="156781"/>
                  <a:pt x="94342" y="168392"/>
                  <a:pt x="113211" y="156780"/>
                </a:cubicBezTo>
                <a:cubicBezTo>
                  <a:pt x="132080" y="145169"/>
                  <a:pt x="169817" y="100174"/>
                  <a:pt x="174171" y="78403"/>
                </a:cubicBezTo>
                <a:cubicBezTo>
                  <a:pt x="178525" y="56632"/>
                  <a:pt x="140788" y="-1425"/>
                  <a:pt x="121920" y="2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sp>
        <p:nvSpPr>
          <p:cNvPr id="41" name="Volný tvar 40"/>
          <p:cNvSpPr/>
          <p:nvPr/>
        </p:nvSpPr>
        <p:spPr>
          <a:xfrm>
            <a:off x="4729380" y="5717080"/>
            <a:ext cx="174517" cy="161666"/>
          </a:xfrm>
          <a:custGeom>
            <a:avLst/>
            <a:gdLst>
              <a:gd name="connsiteX0" fmla="*/ 121920 w 174517"/>
              <a:gd name="connsiteY0" fmla="*/ 26 h 161666"/>
              <a:gd name="connsiteX1" fmla="*/ 60960 w 174517"/>
              <a:gd name="connsiteY1" fmla="*/ 87112 h 161666"/>
              <a:gd name="connsiteX2" fmla="*/ 0 w 174517"/>
              <a:gd name="connsiteY2" fmla="*/ 104529 h 161666"/>
              <a:gd name="connsiteX3" fmla="*/ 60960 w 174517"/>
              <a:gd name="connsiteY3" fmla="*/ 148072 h 161666"/>
              <a:gd name="connsiteX4" fmla="*/ 113211 w 174517"/>
              <a:gd name="connsiteY4" fmla="*/ 156780 h 161666"/>
              <a:gd name="connsiteX5" fmla="*/ 174171 w 174517"/>
              <a:gd name="connsiteY5" fmla="*/ 78403 h 161666"/>
              <a:gd name="connsiteX6" fmla="*/ 121920 w 174517"/>
              <a:gd name="connsiteY6" fmla="*/ 26 h 1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17" h="161666">
                <a:moveTo>
                  <a:pt x="121920" y="26"/>
                </a:moveTo>
                <a:cubicBezTo>
                  <a:pt x="103052" y="1477"/>
                  <a:pt x="81280" y="69695"/>
                  <a:pt x="60960" y="87112"/>
                </a:cubicBezTo>
                <a:cubicBezTo>
                  <a:pt x="40640" y="104529"/>
                  <a:pt x="0" y="94369"/>
                  <a:pt x="0" y="104529"/>
                </a:cubicBezTo>
                <a:cubicBezTo>
                  <a:pt x="0" y="114689"/>
                  <a:pt x="42091" y="139364"/>
                  <a:pt x="60960" y="148072"/>
                </a:cubicBezTo>
                <a:cubicBezTo>
                  <a:pt x="79828" y="156781"/>
                  <a:pt x="94342" y="168392"/>
                  <a:pt x="113211" y="156780"/>
                </a:cubicBezTo>
                <a:cubicBezTo>
                  <a:pt x="132080" y="145169"/>
                  <a:pt x="169817" y="100174"/>
                  <a:pt x="174171" y="78403"/>
                </a:cubicBezTo>
                <a:cubicBezTo>
                  <a:pt x="178525" y="56632"/>
                  <a:pt x="140788" y="-1425"/>
                  <a:pt x="121920" y="2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sp>
        <p:nvSpPr>
          <p:cNvPr id="4" name="TextovéPole 3"/>
          <p:cNvSpPr txBox="1"/>
          <p:nvPr/>
        </p:nvSpPr>
        <p:spPr>
          <a:xfrm>
            <a:off x="2893161" y="4419859"/>
            <a:ext cx="1033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snížení afinity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558943" y="5416475"/>
            <a:ext cx="1033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snížení afinity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400019" y="4367238"/>
            <a:ext cx="432048" cy="216024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1998164" y="4085734"/>
            <a:ext cx="432048" cy="216024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726056" y="5308462"/>
            <a:ext cx="432048" cy="216024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2"/>
          <a:srcRect l="56299" t="40200" r="38976" b="55600"/>
          <a:stretch/>
        </p:blipFill>
        <p:spPr>
          <a:xfrm rot="17061484">
            <a:off x="2830482" y="5797757"/>
            <a:ext cx="432048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6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Inhibitory enzymů v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/>
              <a:t>LÉČIVA</a:t>
            </a:r>
          </a:p>
          <a:p>
            <a:pPr marL="0" indent="0">
              <a:buNone/>
            </a:pPr>
            <a:r>
              <a:rPr lang="cs-CZ" sz="2600" dirty="0"/>
              <a:t>aspirin, ibuprofen (neselektivní inhibitory </a:t>
            </a:r>
            <a:r>
              <a:rPr lang="cs-CZ" sz="2600" dirty="0" err="1"/>
              <a:t>cyklooxygenasy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sz="2600" dirty="0" err="1"/>
              <a:t>nimesulid</a:t>
            </a:r>
            <a:r>
              <a:rPr lang="cs-CZ" sz="2600" dirty="0"/>
              <a:t> (</a:t>
            </a:r>
            <a:r>
              <a:rPr lang="cs-CZ" sz="2600" dirty="0" err="1"/>
              <a:t>Aulin</a:t>
            </a:r>
            <a:r>
              <a:rPr lang="cs-CZ" sz="2600" dirty="0"/>
              <a:t>, selektivní inhibitor </a:t>
            </a:r>
            <a:r>
              <a:rPr lang="cs-CZ" sz="2600" dirty="0" err="1"/>
              <a:t>cyklooxygenasy</a:t>
            </a:r>
            <a:r>
              <a:rPr lang="cs-CZ" sz="2600" dirty="0"/>
              <a:t> II)</a:t>
            </a:r>
          </a:p>
          <a:p>
            <a:pPr marL="0" indent="0">
              <a:buNone/>
            </a:pPr>
            <a:r>
              <a:rPr lang="cs-CZ" sz="2600" dirty="0" err="1"/>
              <a:t>statiny</a:t>
            </a:r>
            <a:r>
              <a:rPr lang="cs-CZ" sz="2600" dirty="0"/>
              <a:t> (</a:t>
            </a:r>
            <a:r>
              <a:rPr lang="cs-CZ" sz="2600" dirty="0" err="1"/>
              <a:t>Lescol</a:t>
            </a:r>
            <a:r>
              <a:rPr lang="cs-CZ" sz="2600" dirty="0"/>
              <a:t>, inhibitor HMG-</a:t>
            </a:r>
            <a:r>
              <a:rPr lang="cs-CZ" sz="2600" dirty="0" err="1"/>
              <a:t>CoA</a:t>
            </a:r>
            <a:r>
              <a:rPr lang="cs-CZ" sz="2600" dirty="0"/>
              <a:t>-reduktasy)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antibiotika</a:t>
            </a:r>
          </a:p>
          <a:p>
            <a:pPr marL="0" indent="0">
              <a:buNone/>
            </a:pPr>
            <a:r>
              <a:rPr lang="cs-CZ" sz="2600" dirty="0"/>
              <a:t>penicilin (inhibice </a:t>
            </a:r>
            <a:r>
              <a:rPr lang="cs-CZ" sz="2600" dirty="0" err="1"/>
              <a:t>transpeptidasy</a:t>
            </a:r>
            <a:r>
              <a:rPr lang="cs-CZ" sz="2600" dirty="0"/>
              <a:t> – </a:t>
            </a:r>
            <a:r>
              <a:rPr lang="cs-CZ" sz="2600" dirty="0" err="1"/>
              <a:t>synteza</a:t>
            </a:r>
            <a:r>
              <a:rPr lang="cs-CZ" sz="2600" dirty="0"/>
              <a:t> </a:t>
            </a:r>
            <a:r>
              <a:rPr lang="cs-CZ" sz="2600" dirty="0" err="1"/>
              <a:t>buň</a:t>
            </a:r>
            <a:r>
              <a:rPr lang="cs-CZ" sz="2600" dirty="0"/>
              <a:t>. Stěny)</a:t>
            </a:r>
          </a:p>
          <a:p>
            <a:pPr marL="0" indent="0">
              <a:buNone/>
            </a:pPr>
            <a:r>
              <a:rPr lang="cs-CZ" sz="2600" dirty="0"/>
              <a:t>tetracykliny, </a:t>
            </a:r>
            <a:r>
              <a:rPr lang="cs-CZ" sz="2600" dirty="0" err="1"/>
              <a:t>makrolidy</a:t>
            </a:r>
            <a:r>
              <a:rPr lang="cs-CZ" sz="2600" dirty="0"/>
              <a:t>, chloramfenikol (</a:t>
            </a:r>
            <a:r>
              <a:rPr lang="cs-CZ" sz="2600" dirty="0" err="1"/>
              <a:t>proteosyntéza</a:t>
            </a:r>
            <a:r>
              <a:rPr lang="cs-CZ" sz="2600" dirty="0"/>
              <a:t> bakterií)</a:t>
            </a:r>
          </a:p>
          <a:p>
            <a:pPr marL="0" indent="0">
              <a:buNone/>
            </a:pPr>
            <a:r>
              <a:rPr lang="cs-CZ" sz="2600" dirty="0"/>
              <a:t>fluorované </a:t>
            </a:r>
            <a:r>
              <a:rPr lang="cs-CZ" sz="2600" dirty="0" err="1"/>
              <a:t>chinolony</a:t>
            </a:r>
            <a:r>
              <a:rPr lang="cs-CZ" sz="2600" dirty="0"/>
              <a:t> (bakteriální </a:t>
            </a:r>
            <a:r>
              <a:rPr lang="cs-CZ" sz="2600" dirty="0" err="1"/>
              <a:t>gyrasy</a:t>
            </a:r>
            <a:r>
              <a:rPr lang="cs-CZ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5281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cs-CZ" dirty="0"/>
              <a:t>Enzymy v diagnostice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536" y="3726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Jak zjistíme množství enzymu v biologickém materiálu a jak lze diagnosticky enzymy využít.</a:t>
            </a:r>
          </a:p>
        </p:txBody>
      </p:sp>
    </p:spTree>
    <p:extLst>
      <p:ext uri="{BB962C8B-B14F-4D97-AF65-F5344CB8AC3E}">
        <p14:creationId xmlns:p14="http://schemas.microsoft.com/office/powerpoint/2010/main" val="2476804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enzymy stanovujeme?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se může jevit obtížné kvůli velmi nízkým koncentracím enzymů</a:t>
            </a:r>
          </a:p>
          <a:p>
            <a:r>
              <a:rPr lang="cs-CZ" dirty="0"/>
              <a:t>jedná se o bílkoviny, kterých je v biologickém materiálu velké množství</a:t>
            </a:r>
          </a:p>
          <a:p>
            <a:r>
              <a:rPr lang="cs-CZ" dirty="0"/>
              <a:t>běžnými chemickými způsoby je neodlišíme, není zde dostatečná specifita</a:t>
            </a:r>
          </a:p>
        </p:txBody>
      </p:sp>
    </p:spTree>
    <p:extLst>
      <p:ext uri="{BB962C8B-B14F-4D97-AF65-F5344CB8AC3E}">
        <p14:creationId xmlns:p14="http://schemas.microsoft.com/office/powerpoint/2010/main" val="1742734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Kvantitativní analýza zahrnuje v zásadě dvě hlavní možnosti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2"/>
                </a:solidFill>
              </a:rPr>
              <a:t>katalytická koncentrace (</a:t>
            </a:r>
            <a:r>
              <a:rPr lang="el-GR" dirty="0">
                <a:solidFill>
                  <a:schemeClr val="tx2"/>
                </a:solidFill>
              </a:rPr>
              <a:t>μ</a:t>
            </a:r>
            <a:r>
              <a:rPr lang="cs-CZ" dirty="0">
                <a:solidFill>
                  <a:schemeClr val="tx2"/>
                </a:solidFill>
              </a:rPr>
              <a:t>kat/l)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stanovujeme </a:t>
            </a:r>
            <a:r>
              <a:rPr lang="cs-CZ" b="1" u="sng" dirty="0"/>
              <a:t>produkt</a:t>
            </a:r>
            <a:r>
              <a:rPr lang="cs-CZ" dirty="0"/>
              <a:t> enzymatické reakce</a:t>
            </a:r>
          </a:p>
          <a:p>
            <a:r>
              <a:rPr lang="cs-CZ" dirty="0"/>
              <a:t>takto se stanovuje většina klinicky významných enzymů</a:t>
            </a:r>
          </a:p>
          <a:p>
            <a:endParaRPr lang="cs-CZ" dirty="0"/>
          </a:p>
          <a:p>
            <a:r>
              <a:rPr lang="cs-CZ" dirty="0"/>
              <a:t>jednotka je podle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kinetické křivky</a:t>
            </a:r>
            <a:r>
              <a:rPr lang="cs-CZ" dirty="0"/>
              <a:t> </a:t>
            </a:r>
            <a:r>
              <a:rPr lang="cs-CZ" b="1" dirty="0"/>
              <a:t>mol/</a:t>
            </a:r>
            <a:r>
              <a:rPr lang="cs-CZ" b="1" dirty="0" err="1"/>
              <a:t>l.s</a:t>
            </a:r>
            <a:r>
              <a:rPr lang="cs-CZ" dirty="0"/>
              <a:t>, kde </a:t>
            </a:r>
            <a:r>
              <a:rPr lang="cs-CZ" b="1" dirty="0"/>
              <a:t>mol/s=kat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C00000"/>
                </a:solidFill>
              </a:rPr>
              <a:t>hmotnostní koncentrace (</a:t>
            </a:r>
            <a:r>
              <a:rPr lang="el-GR" dirty="0">
                <a:solidFill>
                  <a:srgbClr val="C00000"/>
                </a:solidFill>
              </a:rPr>
              <a:t>μ</a:t>
            </a:r>
            <a:r>
              <a:rPr lang="cs-CZ" dirty="0">
                <a:solidFill>
                  <a:srgbClr val="C00000"/>
                </a:solidFill>
              </a:rPr>
              <a:t>g/l)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stanovujeme </a:t>
            </a:r>
            <a:r>
              <a:rPr lang="cs-CZ" b="1" u="sng" dirty="0"/>
              <a:t>enzym</a:t>
            </a:r>
            <a:r>
              <a:rPr lang="cs-CZ" dirty="0"/>
              <a:t> jako </a:t>
            </a:r>
            <a:r>
              <a:rPr lang="cs-CZ" b="1" dirty="0"/>
              <a:t>bílkovinu</a:t>
            </a:r>
          </a:p>
          <a:p>
            <a:r>
              <a:rPr lang="cs-CZ" dirty="0"/>
              <a:t>imunochemická analýza</a:t>
            </a:r>
          </a:p>
          <a:p>
            <a:r>
              <a:rPr lang="cs-CZ" dirty="0"/>
              <a:t>podstatně méně používaná</a:t>
            </a:r>
          </a:p>
          <a:p>
            <a:r>
              <a:rPr lang="cs-CZ" dirty="0"/>
              <a:t>zejména má využití u </a:t>
            </a:r>
            <a:r>
              <a:rPr lang="cs-CZ" b="1" dirty="0"/>
              <a:t>tumorových </a:t>
            </a:r>
            <a:r>
              <a:rPr lang="cs-CZ" b="1" dirty="0" err="1"/>
              <a:t>markerů</a:t>
            </a:r>
            <a:r>
              <a:rPr lang="cs-CZ" b="1" dirty="0"/>
              <a:t> (PSA, NSE…)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569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Jednotky při stanovení katalytické koncentrace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katalytická aktivita enzymu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25502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jednotkou je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mol/s</a:t>
            </a:r>
            <a:r>
              <a:rPr lang="cs-CZ" dirty="0"/>
              <a:t> tedy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katal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/>
              <a:t>jeden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katal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/>
              <a:t>odpovídá </a:t>
            </a:r>
            <a:r>
              <a:rPr lang="cs-CZ" b="1" dirty="0"/>
              <a:t>aktivitě enzymu</a:t>
            </a:r>
            <a:r>
              <a:rPr lang="cs-CZ" dirty="0"/>
              <a:t>, při které se v reakci přemění </a:t>
            </a:r>
            <a:r>
              <a:rPr lang="cs-CZ" b="1" dirty="0"/>
              <a:t>jeden mol substrátu</a:t>
            </a:r>
            <a:r>
              <a:rPr lang="cs-CZ" dirty="0"/>
              <a:t> na </a:t>
            </a:r>
            <a:r>
              <a:rPr lang="cs-CZ" b="1" dirty="0"/>
              <a:t>produkt</a:t>
            </a:r>
            <a:r>
              <a:rPr lang="cs-CZ" dirty="0"/>
              <a:t> za</a:t>
            </a:r>
            <a:r>
              <a:rPr lang="cs-CZ" b="1" dirty="0"/>
              <a:t> jednu sekundu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mezinárodní jednotka (IU) </a:t>
            </a:r>
            <a:r>
              <a:rPr lang="cs-CZ" dirty="0"/>
              <a:t>odpovídá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mol/min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1 IU = 1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mol/min = 1/60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mol/s = 1/60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kat = 0,0166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kat = </a:t>
            </a:r>
            <a:r>
              <a:rPr lang="cs-CZ" b="1" u="sng" dirty="0">
                <a:solidFill>
                  <a:schemeClr val="tx2">
                    <a:lumMod val="75000"/>
                  </a:schemeClr>
                </a:solidFill>
              </a:rPr>
              <a:t>16,6 </a:t>
            </a:r>
            <a:r>
              <a:rPr lang="cs-CZ" b="1" u="sng" dirty="0" err="1">
                <a:solidFill>
                  <a:schemeClr val="tx2">
                    <a:lumMod val="75000"/>
                  </a:schemeClr>
                </a:solidFill>
              </a:rPr>
              <a:t>nkat</a:t>
            </a:r>
            <a:endParaRPr lang="cs-CZ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8229600" cy="5118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katalytická koncentrace enzymu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5589240"/>
            <a:ext cx="8229600" cy="1152128"/>
          </a:xfrm>
        </p:spPr>
        <p:txBody>
          <a:bodyPr>
            <a:normAutofit/>
          </a:bodyPr>
          <a:lstStyle/>
          <a:p>
            <a:r>
              <a:rPr lang="cs-CZ" dirty="0"/>
              <a:t>je aktivita vztažená na </a:t>
            </a:r>
            <a:r>
              <a:rPr lang="cs-CZ" b="1" dirty="0"/>
              <a:t>objem biologické tekutiny</a:t>
            </a:r>
          </a:p>
          <a:p>
            <a:r>
              <a:rPr lang="cs-CZ" dirty="0"/>
              <a:t>jednotky: </a:t>
            </a:r>
            <a:r>
              <a:rPr lang="el-GR" b="1" dirty="0"/>
              <a:t>μ</a:t>
            </a:r>
            <a:r>
              <a:rPr lang="cs-CZ" b="1" dirty="0"/>
              <a:t>kat/l</a:t>
            </a:r>
            <a:r>
              <a:rPr lang="cs-CZ" dirty="0"/>
              <a:t>, </a:t>
            </a:r>
            <a:r>
              <a:rPr lang="cs-CZ" b="1" dirty="0" err="1"/>
              <a:t>nkat</a:t>
            </a:r>
            <a:r>
              <a:rPr lang="cs-CZ" b="1" dirty="0"/>
              <a:t>/l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9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postupujeme při stanovení enzymu?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zajistíme optimální podmínky reakce: </a:t>
            </a:r>
            <a:r>
              <a:rPr lang="cs-CZ" b="1" dirty="0"/>
              <a:t>teplota</a:t>
            </a:r>
            <a:r>
              <a:rPr lang="cs-CZ" dirty="0"/>
              <a:t>, </a:t>
            </a:r>
            <a:r>
              <a:rPr lang="cs-CZ" b="1" dirty="0"/>
              <a:t>pH</a:t>
            </a:r>
            <a:r>
              <a:rPr lang="cs-CZ" dirty="0"/>
              <a:t>, </a:t>
            </a:r>
            <a:r>
              <a:rPr lang="cs-CZ" b="1" dirty="0"/>
              <a:t>dostatek </a:t>
            </a:r>
            <a:r>
              <a:rPr lang="cs-CZ" b="1" dirty="0" err="1"/>
              <a:t>kofaktoru</a:t>
            </a:r>
            <a:endParaRPr lang="cs-CZ" b="1" dirty="0"/>
          </a:p>
          <a:p>
            <a:pPr lvl="0"/>
            <a:r>
              <a:rPr lang="cs-CZ" dirty="0"/>
              <a:t>měří se </a:t>
            </a:r>
            <a:r>
              <a:rPr lang="cs-CZ" b="1" dirty="0"/>
              <a:t>∆</a:t>
            </a:r>
            <a:r>
              <a:rPr lang="en-US" b="1" dirty="0"/>
              <a:t>[S]</a:t>
            </a:r>
            <a:r>
              <a:rPr lang="cs-CZ" dirty="0"/>
              <a:t> nebo </a:t>
            </a:r>
            <a:r>
              <a:rPr lang="cs-CZ" b="1" dirty="0"/>
              <a:t>∆</a:t>
            </a:r>
            <a:r>
              <a:rPr lang="en-US" b="1" dirty="0"/>
              <a:t>[P]</a:t>
            </a:r>
            <a:r>
              <a:rPr lang="cs-CZ" dirty="0"/>
              <a:t> v určitém časovém intervalu a to nejlépe průběžně nebo alespoň v určitých časových úsecích</a:t>
            </a:r>
          </a:p>
          <a:p>
            <a:pPr lvl="0"/>
            <a:r>
              <a:rPr lang="cs-CZ" dirty="0"/>
              <a:t>stanovujeme </a:t>
            </a:r>
            <a:r>
              <a:rPr lang="cs-CZ" b="1" u="sng" dirty="0"/>
              <a:t>enzym</a:t>
            </a:r>
            <a:r>
              <a:rPr lang="cs-CZ" dirty="0"/>
              <a:t> tudíž reakci nesmí limitovat </a:t>
            </a:r>
            <a:r>
              <a:rPr lang="cs-CZ" b="1" dirty="0"/>
              <a:t>nedostatečná koncentrace substrátu</a:t>
            </a:r>
            <a:r>
              <a:rPr lang="cs-CZ" dirty="0"/>
              <a:t>, proto by se měla pohybovat řádově ve </a:t>
            </a:r>
            <a:r>
              <a:rPr lang="cs-CZ" b="1" dirty="0"/>
              <a:t>stonásobku</a:t>
            </a:r>
            <a:r>
              <a:rPr lang="cs-CZ" dirty="0"/>
              <a:t> </a:t>
            </a:r>
            <a:r>
              <a:rPr lang="cs-CZ" b="1" dirty="0"/>
              <a:t>Km</a:t>
            </a:r>
          </a:p>
          <a:p>
            <a:pPr lvl="0"/>
            <a:r>
              <a:rPr lang="cs-CZ" dirty="0"/>
              <a:t>tímto zajistíme konstantní rychlost po celou dobu reakce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402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postupujeme při stanovení enzymu?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cs-CZ" dirty="0"/>
              <a:t>KINETICKÁ METODA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2550269"/>
          </a:xfrm>
        </p:spPr>
        <p:txBody>
          <a:bodyPr>
            <a:normAutofit/>
          </a:bodyPr>
          <a:lstStyle/>
          <a:p>
            <a:r>
              <a:rPr lang="cs-CZ" dirty="0"/>
              <a:t>používá se u reakcí, kde lze </a:t>
            </a:r>
            <a:r>
              <a:rPr lang="cs-CZ" b="1" dirty="0"/>
              <a:t>průběžně měřit </a:t>
            </a:r>
            <a:r>
              <a:rPr lang="en-US" b="1" dirty="0"/>
              <a:t>[</a:t>
            </a:r>
            <a:r>
              <a:rPr lang="cs-CZ" b="1" dirty="0"/>
              <a:t>S</a:t>
            </a:r>
            <a:r>
              <a:rPr lang="en-US" b="1" dirty="0"/>
              <a:t>]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b="1" dirty="0"/>
              <a:t>[</a:t>
            </a:r>
            <a:r>
              <a:rPr lang="cs-CZ" b="1" dirty="0"/>
              <a:t>P</a:t>
            </a:r>
            <a:r>
              <a:rPr lang="en-US" b="1" dirty="0"/>
              <a:t>]</a:t>
            </a:r>
            <a:r>
              <a:rPr lang="cs-CZ" dirty="0"/>
              <a:t> např. po deseti sekundách</a:t>
            </a:r>
          </a:p>
          <a:p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sestrojíme </a:t>
            </a:r>
            <a:r>
              <a:rPr lang="cs-CZ" b="1" u="sng" dirty="0">
                <a:solidFill>
                  <a:schemeClr val="tx2">
                    <a:lumMod val="75000"/>
                  </a:schemeClr>
                </a:solidFill>
              </a:rPr>
              <a:t>kinetickou křivku</a:t>
            </a:r>
          </a:p>
          <a:p>
            <a:r>
              <a:rPr lang="cs-CZ" dirty="0"/>
              <a:t>touto metodou získáme </a:t>
            </a:r>
            <a:r>
              <a:rPr lang="cs-CZ" b="1" dirty="0"/>
              <a:t>v</a:t>
            </a:r>
            <a:r>
              <a:rPr lang="cs-CZ" b="1" baseline="-25000" dirty="0"/>
              <a:t>0 </a:t>
            </a:r>
            <a:r>
              <a:rPr lang="cs-CZ" b="1" dirty="0"/>
              <a:t>(kat)</a:t>
            </a:r>
            <a:endParaRPr lang="cs-CZ" b="1" baseline="-25000" dirty="0"/>
          </a:p>
          <a:p>
            <a:endParaRPr lang="cs-CZ" b="1" dirty="0"/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4501366"/>
            <a:ext cx="8229600" cy="511810"/>
          </a:xfrm>
        </p:spPr>
        <p:txBody>
          <a:bodyPr>
            <a:normAutofit/>
          </a:bodyPr>
          <a:lstStyle/>
          <a:p>
            <a:r>
              <a:rPr lang="cs-CZ" dirty="0"/>
              <a:t>METODA KONSTANTNÍHO ČASU (dvoubodová)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5020930"/>
            <a:ext cx="8229600" cy="1360398"/>
          </a:xfrm>
        </p:spPr>
        <p:txBody>
          <a:bodyPr>
            <a:normAutofit/>
          </a:bodyPr>
          <a:lstStyle/>
          <a:p>
            <a:r>
              <a:rPr lang="cs-CZ" dirty="0"/>
              <a:t>alternativa, pokud </a:t>
            </a:r>
            <a:r>
              <a:rPr lang="cs-CZ" b="1" dirty="0"/>
              <a:t>nejsme schopni průběžně měřit </a:t>
            </a:r>
            <a:r>
              <a:rPr lang="en-US" b="1" dirty="0"/>
              <a:t>[S]</a:t>
            </a:r>
            <a:r>
              <a:rPr lang="en-US" dirty="0"/>
              <a:t> </a:t>
            </a:r>
            <a:r>
              <a:rPr lang="cs-CZ" dirty="0"/>
              <a:t>či </a:t>
            </a:r>
            <a:r>
              <a:rPr lang="en-US" b="1" dirty="0"/>
              <a:t>[</a:t>
            </a:r>
            <a:r>
              <a:rPr lang="cs-CZ" b="1" dirty="0"/>
              <a:t>P</a:t>
            </a:r>
            <a:r>
              <a:rPr lang="en-US" b="1" dirty="0"/>
              <a:t>]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/>
              <a:t>změříme </a:t>
            </a:r>
            <a:r>
              <a:rPr lang="en-US" b="1" dirty="0"/>
              <a:t>[</a:t>
            </a:r>
            <a:r>
              <a:rPr lang="cs-CZ" b="1" dirty="0"/>
              <a:t>P</a:t>
            </a:r>
            <a:r>
              <a:rPr lang="en-US" b="1" dirty="0"/>
              <a:t>]</a:t>
            </a:r>
            <a:r>
              <a:rPr lang="cs-CZ" b="1" dirty="0"/>
              <a:t>, start, stop, změříme </a:t>
            </a:r>
            <a:r>
              <a:rPr lang="en-US" b="1" dirty="0"/>
              <a:t>[</a:t>
            </a:r>
            <a:r>
              <a:rPr lang="cs-CZ" b="1" dirty="0"/>
              <a:t>P</a:t>
            </a:r>
            <a:r>
              <a:rPr lang="en-US" b="1" dirty="0"/>
              <a:t>]</a:t>
            </a:r>
            <a:r>
              <a:rPr lang="cs-CZ" b="1" dirty="0"/>
              <a:t> = </a:t>
            </a:r>
            <a:r>
              <a:rPr lang="cs-CZ" b="1" u="sng" dirty="0"/>
              <a:t>rozdíl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/>
              <a:t>získáme pouze </a:t>
            </a:r>
            <a:r>
              <a:rPr lang="cs-CZ" b="1" dirty="0"/>
              <a:t>průměrnou rychlost v (kat)</a:t>
            </a:r>
            <a:endParaRPr lang="cs-CZ" b="1" baseline="-25000" dirty="0"/>
          </a:p>
        </p:txBody>
      </p:sp>
      <p:pic>
        <p:nvPicPr>
          <p:cNvPr id="19458" name="Objekt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2" t="-4256" r="-2641" b="-1862"/>
          <a:stretch>
            <a:fillRect/>
          </a:stretch>
        </p:blipFill>
        <p:spPr bwMode="auto">
          <a:xfrm>
            <a:off x="5148065" y="2689597"/>
            <a:ext cx="3538736" cy="196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jekt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 t="-4282" r="-2509" b="-1859"/>
          <a:stretch>
            <a:fillRect/>
          </a:stretch>
        </p:blipFill>
        <p:spPr bwMode="auto">
          <a:xfrm>
            <a:off x="6516216" y="5456768"/>
            <a:ext cx="2088232" cy="12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4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Názvosloví enzymů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Triviální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často používané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přípony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-in</a:t>
            </a:r>
            <a:r>
              <a:rPr lang="cs-CZ" dirty="0">
                <a:latin typeface="Arial" pitchFamily="34" charset="0"/>
                <a:cs typeface="Arial" pitchFamily="34" charset="0"/>
              </a:rPr>
              <a:t>/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asa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/-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áza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b="1" strike="sngStrik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aza</a:t>
            </a:r>
            <a:r>
              <a:rPr lang="cs-CZ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existují tzv.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doporučené triviální názvy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příklady:</a:t>
            </a:r>
          </a:p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alaninaminotransferasa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alkoholdehydrogenasa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Systematické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komplikovanější, různý způsob tvorby názvu v závislosti na třídě enzymu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přípony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asa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/-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áza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b="1" strike="sngStrik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aza</a:t>
            </a:r>
            <a:r>
              <a:rPr lang="cs-CZ" b="1" strike="sngStrik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příklady:</a:t>
            </a:r>
          </a:p>
          <a:p>
            <a:pPr>
              <a:buNone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L-alanin:2-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oxoglutarát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aminotransferasa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EC 2.6.1.2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600" dirty="0" err="1">
                <a:latin typeface="Arial" pitchFamily="34" charset="0"/>
                <a:cs typeface="Arial" pitchFamily="34" charset="0"/>
              </a:rPr>
              <a:t>ethanol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:NAD</a:t>
            </a:r>
            <a:r>
              <a:rPr lang="cs-CZ" sz="16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oxidoreduktasa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EC 1.1.1.1</a:t>
            </a: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Stanovení enzymů v praxi</a:t>
            </a:r>
          </a:p>
        </p:txBody>
      </p:sp>
      <p:pic>
        <p:nvPicPr>
          <p:cNvPr id="13" name="Objekt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3802" r="-1897" b="-2177"/>
          <a:stretch>
            <a:fillRect/>
          </a:stretch>
        </p:blipFill>
        <p:spPr bwMode="auto">
          <a:xfrm>
            <a:off x="139411" y="3861048"/>
            <a:ext cx="4422665" cy="26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06226"/>
              </p:ext>
            </p:extLst>
          </p:nvPr>
        </p:nvGraphicFramePr>
        <p:xfrm>
          <a:off x="539552" y="2347639"/>
          <a:ext cx="3384376" cy="122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04421" imgH="406224" progId="Equation.3">
                  <p:embed/>
                </p:oleObj>
              </mc:Choice>
              <mc:Fallback>
                <p:oleObj name="Rovnice" r:id="rId3" imgW="110442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47639"/>
                        <a:ext cx="3384376" cy="1225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Pokud je K</a:t>
            </a:r>
            <a:r>
              <a:rPr lang="cs-CZ" baseline="-25000" dirty="0"/>
              <a:t>m</a:t>
            </a:r>
            <a:r>
              <a:rPr lang="en-US" dirty="0"/>
              <a:t>&lt;&lt;&lt;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S</a:t>
            </a:r>
            <a:r>
              <a:rPr lang="en-US" dirty="0"/>
              <a:t>]</a:t>
            </a:r>
            <a:r>
              <a:rPr lang="cs-CZ" dirty="0"/>
              <a:t>, pak: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411760" y="3284984"/>
            <a:ext cx="1224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843808" y="2708920"/>
            <a:ext cx="50405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395536" y="2636912"/>
            <a:ext cx="187220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8"/>
          <p:cNvCxnSpPr/>
          <p:nvPr/>
        </p:nvCxnSpPr>
        <p:spPr>
          <a:xfrm>
            <a:off x="1511660" y="3356992"/>
            <a:ext cx="882096" cy="504055"/>
          </a:xfrm>
          <a:prstGeom prst="straightConnector1">
            <a:avLst/>
          </a:prstGeom>
          <a:ln w="15875" cap="rnd">
            <a:solidFill>
              <a:srgbClr val="C00000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1601670" y="4149079"/>
            <a:ext cx="3186354" cy="3600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ástupný symbol pro text 3"/>
          <p:cNvSpPr>
            <a:spLocks noGrp="1"/>
          </p:cNvSpPr>
          <p:nvPr>
            <p:ph type="body" idx="1"/>
          </p:nvPr>
        </p:nvSpPr>
        <p:spPr>
          <a:xfrm>
            <a:off x="4908215" y="2047921"/>
            <a:ext cx="3979885" cy="2173167"/>
          </a:xfrm>
        </p:spPr>
        <p:txBody>
          <a:bodyPr>
            <a:normAutofit fontScale="92500"/>
          </a:bodyPr>
          <a:lstStyle/>
          <a:p>
            <a:r>
              <a:rPr lang="cs-CZ" b="0" dirty="0"/>
              <a:t>…a z toho vyplývá, že </a:t>
            </a:r>
            <a:r>
              <a:rPr lang="cs-CZ" dirty="0"/>
              <a:t>přírůstek koncentrace produktu (reakční rychlost) </a:t>
            </a:r>
            <a:r>
              <a:rPr lang="cs-CZ" b="0" dirty="0"/>
              <a:t>v reakci bude závislý </a:t>
            </a:r>
            <a:r>
              <a:rPr lang="cs-CZ" dirty="0"/>
              <a:t>jen na koncentraci enzymu, a to </a:t>
            </a:r>
            <a:r>
              <a:rPr lang="cs-CZ" u="sng" dirty="0"/>
              <a:t>přímo úměrně</a:t>
            </a:r>
          </a:p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baseline="-25000" dirty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&gt; </a:t>
            </a:r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baseline="-25000" dirty="0">
                <a:solidFill>
                  <a:srgbClr val="C00000"/>
                </a:solidFill>
              </a:rPr>
              <a:t>2 </a:t>
            </a:r>
            <a:r>
              <a:rPr lang="en-US" dirty="0">
                <a:solidFill>
                  <a:srgbClr val="C00000"/>
                </a:solidFill>
              </a:rPr>
              <a:t>&gt; </a:t>
            </a:r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baseline="-25000" dirty="0">
                <a:solidFill>
                  <a:srgbClr val="C00000"/>
                </a:solidFill>
              </a:rPr>
              <a:t>3 </a:t>
            </a:r>
            <a:r>
              <a:rPr lang="en-US" baseline="-25000" dirty="0">
                <a:solidFill>
                  <a:srgbClr val="C00000"/>
                </a:solidFill>
              </a:rPr>
              <a:t>	</a:t>
            </a:r>
            <a:r>
              <a:rPr lang="cs-CZ" baseline="-25000" dirty="0"/>
              <a:t> </a:t>
            </a:r>
            <a:r>
              <a:rPr lang="en-US" dirty="0"/>
              <a:t>[E]</a:t>
            </a:r>
            <a:r>
              <a:rPr lang="cs-CZ" baseline="-25000" dirty="0"/>
              <a:t>1 </a:t>
            </a:r>
            <a:r>
              <a:rPr lang="en-US" dirty="0"/>
              <a:t>&gt; [E]</a:t>
            </a:r>
            <a:r>
              <a:rPr lang="cs-CZ" baseline="-25000" dirty="0"/>
              <a:t>2 </a:t>
            </a:r>
            <a:r>
              <a:rPr lang="en-US" dirty="0"/>
              <a:t>&gt; [E]</a:t>
            </a:r>
            <a:r>
              <a:rPr lang="cs-CZ" baseline="-25000" dirty="0"/>
              <a:t>3  </a:t>
            </a:r>
            <a:endParaRPr lang="cs-CZ" dirty="0"/>
          </a:p>
          <a:p>
            <a:endParaRPr lang="cs-CZ" dirty="0"/>
          </a:p>
        </p:txBody>
      </p:sp>
      <p:pic>
        <p:nvPicPr>
          <p:cNvPr id="32" name="Objekt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 t="-4282" r="-2509" b="-1859"/>
          <a:stretch>
            <a:fillRect/>
          </a:stretch>
        </p:blipFill>
        <p:spPr bwMode="auto">
          <a:xfrm>
            <a:off x="4908216" y="4054022"/>
            <a:ext cx="39798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Přímá spojnice 32"/>
          <p:cNvCxnSpPr/>
          <p:nvPr/>
        </p:nvCxnSpPr>
        <p:spPr>
          <a:xfrm flipV="1">
            <a:off x="5436096" y="3861047"/>
            <a:ext cx="936104" cy="237626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5458758" y="4149079"/>
            <a:ext cx="2145658" cy="209164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5484492" y="5049179"/>
            <a:ext cx="2831924" cy="118983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ástupný symbol pro text 3"/>
          <p:cNvSpPr>
            <a:spLocks noGrp="1"/>
          </p:cNvSpPr>
          <p:nvPr>
            <p:ph type="body" idx="1"/>
          </p:nvPr>
        </p:nvSpPr>
        <p:spPr>
          <a:xfrm>
            <a:off x="6377426" y="3822223"/>
            <a:ext cx="467671" cy="353101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baseline="-25000" dirty="0">
                <a:solidFill>
                  <a:srgbClr val="C00000"/>
                </a:solidFill>
              </a:rPr>
              <a:t>1</a:t>
            </a:r>
            <a:endParaRPr lang="cs-CZ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idx="1"/>
          </p:nvPr>
        </p:nvSpPr>
        <p:spPr>
          <a:xfrm>
            <a:off x="7490772" y="4276336"/>
            <a:ext cx="467671" cy="353101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baseline="-25000" dirty="0">
                <a:solidFill>
                  <a:srgbClr val="C00000"/>
                </a:solidFill>
              </a:rPr>
              <a:t>2</a:t>
            </a:r>
            <a:endParaRPr lang="cs-CZ" dirty="0"/>
          </a:p>
        </p:txBody>
      </p:sp>
      <p:sp>
        <p:nvSpPr>
          <p:cNvPr id="41" name="Zástupný symbol pro text 3"/>
          <p:cNvSpPr>
            <a:spLocks noGrp="1"/>
          </p:cNvSpPr>
          <p:nvPr>
            <p:ph type="body" idx="1"/>
          </p:nvPr>
        </p:nvSpPr>
        <p:spPr>
          <a:xfrm>
            <a:off x="8189208" y="5101607"/>
            <a:ext cx="467671" cy="353101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baseline="-25000" dirty="0">
                <a:solidFill>
                  <a:srgbClr val="C00000"/>
                </a:solidFill>
              </a:rPr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16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Warburgův</a:t>
            </a:r>
            <a:r>
              <a:rPr lang="cs-CZ" dirty="0"/>
              <a:t> optický UV test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test, využitelný ke stanovení aktivity </a:t>
            </a:r>
            <a:r>
              <a:rPr lang="cs-CZ" sz="2400" b="1" dirty="0"/>
              <a:t>NAD(P)-dependentních </a:t>
            </a:r>
            <a:r>
              <a:rPr lang="cs-CZ" sz="2400" b="1" dirty="0" err="1"/>
              <a:t>dehydrogenas</a:t>
            </a:r>
            <a:r>
              <a:rPr lang="cs-CZ" sz="2400" b="1" dirty="0"/>
              <a:t> </a:t>
            </a:r>
            <a:r>
              <a:rPr lang="cs-CZ" sz="2400" dirty="0"/>
              <a:t>nebo </a:t>
            </a:r>
            <a:r>
              <a:rPr lang="cs-CZ" sz="2400" b="1" dirty="0"/>
              <a:t>spřažených reakcí </a:t>
            </a:r>
            <a:r>
              <a:rPr lang="cs-CZ" sz="2400" dirty="0"/>
              <a:t>(reakcí se účastní</a:t>
            </a:r>
            <a:r>
              <a:rPr lang="en-US" sz="2400" dirty="0"/>
              <a:t> </a:t>
            </a:r>
            <a:r>
              <a:rPr lang="cs-CZ" sz="2400" dirty="0"/>
              <a:t>NAD</a:t>
            </a:r>
            <a:r>
              <a:rPr lang="cs-CZ" sz="2400" baseline="30000" dirty="0"/>
              <a:t>+ </a:t>
            </a:r>
            <a:r>
              <a:rPr lang="en-US" sz="2400" baseline="300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cs-CZ" sz="2400" dirty="0"/>
              <a:t>NAD</a:t>
            </a:r>
            <a:r>
              <a:rPr lang="en-US" sz="2400" dirty="0"/>
              <a:t>P</a:t>
            </a:r>
            <a:r>
              <a:rPr lang="cs-CZ" sz="2400" baseline="30000" dirty="0"/>
              <a:t>+</a:t>
            </a:r>
            <a:r>
              <a:rPr lang="cs-CZ" sz="2400" dirty="0"/>
              <a:t>)</a:t>
            </a:r>
          </a:p>
          <a:p>
            <a:r>
              <a:rPr lang="cs-CZ" sz="2400" dirty="0"/>
              <a:t>test vychází z předpokladu </a:t>
            </a:r>
          </a:p>
          <a:p>
            <a:pPr marL="0" indent="0">
              <a:buNone/>
            </a:pPr>
            <a:r>
              <a:rPr lang="cs-CZ" sz="2400" dirty="0"/>
              <a:t>přeměny </a:t>
            </a:r>
            <a:r>
              <a:rPr lang="cs-CZ" sz="2400" b="1" dirty="0"/>
              <a:t>NAD(P)</a:t>
            </a:r>
            <a:r>
              <a:rPr lang="cs-CZ" sz="2400" b="1" baseline="30000" dirty="0"/>
              <a:t>+</a:t>
            </a:r>
            <a:r>
              <a:rPr lang="cs-CZ" sz="2400" dirty="0"/>
              <a:t> → </a:t>
            </a:r>
            <a:r>
              <a:rPr lang="cs-CZ" sz="2400" b="1" dirty="0"/>
              <a:t>NAD(P)H + H</a:t>
            </a:r>
            <a:r>
              <a:rPr lang="cs-CZ" sz="2400" b="1" baseline="30000" dirty="0"/>
              <a:t>+</a:t>
            </a:r>
            <a:endParaRPr lang="cs-CZ" sz="2400" dirty="0"/>
          </a:p>
          <a:p>
            <a:r>
              <a:rPr lang="cs-CZ" sz="2400" dirty="0"/>
              <a:t>při vlnové délce </a:t>
            </a:r>
            <a:r>
              <a:rPr lang="cs-CZ" sz="2400" b="1" dirty="0"/>
              <a:t>340 </a:t>
            </a:r>
            <a:r>
              <a:rPr lang="cs-CZ" sz="2400" b="1" dirty="0" err="1"/>
              <a:t>nm</a:t>
            </a:r>
            <a:r>
              <a:rPr lang="cs-CZ" sz="2400" dirty="0"/>
              <a:t> mají</a:t>
            </a:r>
          </a:p>
          <a:p>
            <a:pPr marL="0" indent="0">
              <a:buNone/>
            </a:pPr>
            <a:r>
              <a:rPr lang="cs-CZ" sz="2400" dirty="0"/>
              <a:t>NAD(</a:t>
            </a:r>
            <a:r>
              <a:rPr lang="en-US" sz="2400" dirty="0"/>
              <a:t>P</a:t>
            </a:r>
            <a:r>
              <a:rPr lang="cs-CZ" sz="2400" dirty="0"/>
              <a:t>)H a NAD(P)</a:t>
            </a:r>
            <a:r>
              <a:rPr lang="cs-CZ" sz="2400" baseline="30000" dirty="0"/>
              <a:t>+</a:t>
            </a:r>
            <a:r>
              <a:rPr lang="cs-CZ" sz="2400" dirty="0"/>
              <a:t> </a:t>
            </a:r>
            <a:r>
              <a:rPr lang="cs-CZ" sz="2400" b="1" dirty="0"/>
              <a:t>různou </a:t>
            </a:r>
          </a:p>
          <a:p>
            <a:pPr marL="0" indent="0">
              <a:buNone/>
            </a:pPr>
            <a:r>
              <a:rPr lang="cs-CZ" sz="2400" b="1" dirty="0" err="1"/>
              <a:t>absorbtivitu</a:t>
            </a:r>
            <a:r>
              <a:rPr lang="cs-CZ" sz="2400" dirty="0"/>
              <a:t>, takže spolu </a:t>
            </a:r>
          </a:p>
          <a:p>
            <a:pPr marL="0" indent="0">
              <a:buNone/>
            </a:pPr>
            <a:r>
              <a:rPr lang="cs-CZ" sz="2400" b="1" dirty="0"/>
              <a:t>neinterferují</a:t>
            </a:r>
          </a:p>
          <a:p>
            <a:r>
              <a:rPr lang="cs-CZ" sz="2400" dirty="0"/>
              <a:t>při enzymatické reakci tedy</a:t>
            </a:r>
          </a:p>
          <a:p>
            <a:pPr marL="0" indent="0">
              <a:buNone/>
            </a:pPr>
            <a:r>
              <a:rPr lang="cs-CZ" sz="2400" dirty="0"/>
              <a:t>měříme </a:t>
            </a:r>
            <a:r>
              <a:rPr lang="cs-CZ" sz="2400" b="1" dirty="0"/>
              <a:t>úbytek</a:t>
            </a:r>
            <a:r>
              <a:rPr lang="cs-CZ" sz="2400" dirty="0"/>
              <a:t>/</a:t>
            </a:r>
            <a:r>
              <a:rPr lang="cs-CZ" sz="2400" b="1" dirty="0"/>
              <a:t>nárůst</a:t>
            </a:r>
            <a:r>
              <a:rPr lang="cs-CZ" sz="2400" dirty="0"/>
              <a:t> </a:t>
            </a:r>
            <a:r>
              <a:rPr lang="cs-CZ" sz="2400" b="1" dirty="0"/>
              <a:t>NAD(P)H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18434" name="Obrázek 20" descr="uv tes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14635" r="57700" b="17073"/>
          <a:stretch>
            <a:fillRect/>
          </a:stretch>
        </p:blipFill>
        <p:spPr bwMode="auto">
          <a:xfrm>
            <a:off x="4885014" y="2816225"/>
            <a:ext cx="3801786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012160" y="3933056"/>
            <a:ext cx="1872208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56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klinicky významné 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AST, ALT, ALP a izoenzymy</a:t>
            </a:r>
          </a:p>
          <a:p>
            <a:endParaRPr lang="cs-CZ" dirty="0"/>
          </a:p>
          <a:p>
            <a:r>
              <a:rPr lang="cs-CZ" dirty="0"/>
              <a:t>GGT, AMS, CK a izoenzymy, CK-</a:t>
            </a:r>
            <a:r>
              <a:rPr lang="cs-CZ" dirty="0" err="1"/>
              <a:t>Mb</a:t>
            </a:r>
            <a:r>
              <a:rPr lang="cs-CZ" baseline="-25000" dirty="0" err="1"/>
              <a:t>mass</a:t>
            </a:r>
            <a:endParaRPr lang="cs-CZ" baseline="-25000" dirty="0"/>
          </a:p>
          <a:p>
            <a:endParaRPr lang="cs-CZ" dirty="0"/>
          </a:p>
          <a:p>
            <a:r>
              <a:rPr lang="cs-CZ" dirty="0"/>
              <a:t>LD a izoenzymy, LPS, </a:t>
            </a:r>
            <a:r>
              <a:rPr lang="cs-CZ" dirty="0" err="1"/>
              <a:t>cholinesterasa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832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ASPARTÁT AMINOTRANSFERASA (AST)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třída:</a:t>
            </a:r>
            <a:r>
              <a:rPr lang="cs-CZ" dirty="0"/>
              <a:t> </a:t>
            </a:r>
            <a:r>
              <a:rPr lang="cs-CZ" b="1" dirty="0" err="1"/>
              <a:t>transaminasa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u="sng" dirty="0"/>
              <a:t>lokalizace:</a:t>
            </a:r>
            <a:r>
              <a:rPr lang="cs-CZ" dirty="0"/>
              <a:t> </a:t>
            </a:r>
            <a:r>
              <a:rPr lang="cs-CZ" b="1" dirty="0"/>
              <a:t>cytoplazmatický enzym (30%), mitochondriální enzym (70%)</a:t>
            </a:r>
          </a:p>
          <a:p>
            <a:r>
              <a:rPr lang="cs-CZ" u="sng" dirty="0"/>
              <a:t>tkáňová distribuce:</a:t>
            </a:r>
            <a:r>
              <a:rPr lang="cs-CZ" dirty="0"/>
              <a:t> hlavně játra, myokard, ledviny a kosterní svaly</a:t>
            </a:r>
          </a:p>
        </p:txBody>
      </p:sp>
      <p:pic>
        <p:nvPicPr>
          <p:cNvPr id="19458" name="Picture 2" descr="http://www.aaltoscientific.com/purifiedhumanproteins/images/aspartate-transamin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3071"/>
            <a:ext cx="7632848" cy="24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945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ASPARTÁT AMINOTRANSFERASA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/>
              <a:t>princip stanovení (příklad):</a:t>
            </a:r>
            <a:r>
              <a:rPr lang="cs-CZ" dirty="0"/>
              <a:t> </a:t>
            </a:r>
            <a:r>
              <a:rPr lang="cs-CZ" b="1" dirty="0" err="1"/>
              <a:t>Warburgův</a:t>
            </a:r>
            <a:r>
              <a:rPr lang="cs-CZ" b="1" dirty="0"/>
              <a:t> test</a:t>
            </a:r>
            <a:r>
              <a:rPr lang="cs-CZ" dirty="0"/>
              <a:t> při použití </a:t>
            </a:r>
            <a:r>
              <a:rPr lang="cs-CZ" b="1" dirty="0"/>
              <a:t>spřažené reakce </a:t>
            </a:r>
            <a:r>
              <a:rPr lang="cs-CZ" dirty="0"/>
              <a:t>katalyzované </a:t>
            </a:r>
            <a:r>
              <a:rPr lang="cs-CZ" b="1" dirty="0" err="1"/>
              <a:t>malátdehydrogenasou</a:t>
            </a:r>
            <a:r>
              <a:rPr lang="cs-CZ" b="1" dirty="0"/>
              <a:t> (MDH)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dirty="0"/>
              <a:t>AST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B050"/>
                </a:solidFill>
              </a:rPr>
              <a:t>2-oxoglutarát</a:t>
            </a:r>
            <a:r>
              <a:rPr lang="cs-CZ" dirty="0"/>
              <a:t> + </a:t>
            </a:r>
            <a:r>
              <a:rPr lang="cs-CZ" dirty="0">
                <a:solidFill>
                  <a:srgbClr val="0070C0"/>
                </a:solidFill>
              </a:rPr>
              <a:t>L-</a:t>
            </a:r>
            <a:r>
              <a:rPr lang="cs-CZ" dirty="0" err="1">
                <a:solidFill>
                  <a:srgbClr val="0070C0"/>
                </a:solidFill>
              </a:rPr>
              <a:t>aspartát</a:t>
            </a:r>
            <a:r>
              <a:rPr lang="cs-CZ" dirty="0"/>
              <a:t> → L-glutamát + </a:t>
            </a:r>
            <a:r>
              <a:rPr lang="cs-CZ" dirty="0" err="1"/>
              <a:t>oxalacetát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dirty="0">
                <a:solidFill>
                  <a:srgbClr val="0070C0"/>
                </a:solidFill>
              </a:rPr>
              <a:t>MDH</a:t>
            </a:r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dirty="0" err="1"/>
              <a:t>oxalacetát</a:t>
            </a:r>
            <a:r>
              <a:rPr lang="cs-CZ" dirty="0"/>
              <a:t> + </a:t>
            </a:r>
            <a:r>
              <a:rPr lang="cs-CZ" dirty="0">
                <a:solidFill>
                  <a:srgbClr val="0070C0"/>
                </a:solidFill>
              </a:rPr>
              <a:t>NADH+H</a:t>
            </a:r>
            <a:r>
              <a:rPr lang="cs-CZ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 → L-</a:t>
            </a:r>
            <a:r>
              <a:rPr lang="en-US" dirty="0"/>
              <a:t>mal</a:t>
            </a:r>
            <a:r>
              <a:rPr lang="cs-CZ" dirty="0" err="1"/>
              <a:t>át</a:t>
            </a:r>
            <a:r>
              <a:rPr lang="cs-CZ" dirty="0"/>
              <a:t> + NAD</a:t>
            </a:r>
            <a:r>
              <a:rPr lang="cs-CZ" baseline="30000" dirty="0"/>
              <a:t>+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tabLst>
                <a:tab pos="1617663" algn="l"/>
              </a:tabLst>
            </a:pPr>
            <a:r>
              <a:rPr lang="cs-CZ" u="sng" dirty="0"/>
              <a:t>reagencie:</a:t>
            </a:r>
            <a:r>
              <a:rPr lang="cs-CZ" b="1" dirty="0"/>
              <a:t> 	</a:t>
            </a:r>
            <a:r>
              <a:rPr lang="cs-CZ" b="1" dirty="0">
                <a:solidFill>
                  <a:srgbClr val="0070C0"/>
                </a:solidFill>
              </a:rPr>
              <a:t>R1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pufr</a:t>
            </a:r>
            <a:r>
              <a:rPr lang="cs-CZ" dirty="0"/>
              <a:t> 7,8, </a:t>
            </a:r>
            <a:r>
              <a:rPr lang="cs-CZ" b="1" dirty="0">
                <a:solidFill>
                  <a:srgbClr val="0070C0"/>
                </a:solidFill>
              </a:rPr>
              <a:t>L-</a:t>
            </a:r>
            <a:r>
              <a:rPr lang="cs-CZ" b="1" dirty="0" err="1">
                <a:solidFill>
                  <a:srgbClr val="0070C0"/>
                </a:solidFill>
              </a:rPr>
              <a:t>aspartát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NADH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MDH</a:t>
            </a:r>
            <a:r>
              <a:rPr lang="cs-CZ" dirty="0"/>
              <a:t>, </a:t>
            </a:r>
            <a:r>
              <a:rPr lang="cs-CZ" dirty="0" err="1"/>
              <a:t>konzervans</a:t>
            </a:r>
            <a:r>
              <a:rPr lang="cs-CZ" dirty="0"/>
              <a:t>)</a:t>
            </a:r>
          </a:p>
          <a:p>
            <a:pPr marL="0" indent="0">
              <a:buNone/>
              <a:tabLst>
                <a:tab pos="1617663" algn="l"/>
              </a:tabLst>
            </a:pPr>
            <a:r>
              <a:rPr lang="cs-CZ" dirty="0"/>
              <a:t>	</a:t>
            </a:r>
            <a:r>
              <a:rPr lang="cs-CZ" b="1" dirty="0">
                <a:solidFill>
                  <a:srgbClr val="00B050"/>
                </a:solidFill>
              </a:rPr>
              <a:t>R2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>
                <a:solidFill>
                  <a:srgbClr val="00B050"/>
                </a:solidFill>
              </a:rPr>
              <a:t>2-oxoglutarát</a:t>
            </a:r>
            <a:r>
              <a:rPr lang="cs-CZ" dirty="0"/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91880" y="3789040"/>
            <a:ext cx="136815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4606349" y="4581128"/>
            <a:ext cx="3926091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měříme</a:t>
            </a:r>
            <a:r>
              <a:rPr lang="cs-CZ" b="1" dirty="0">
                <a:solidFill>
                  <a:srgbClr val="C00000"/>
                </a:solidFill>
              </a:rPr>
              <a:t> úbytek absorbance při 340 </a:t>
            </a:r>
            <a:r>
              <a:rPr lang="cs-CZ" b="1" dirty="0" err="1">
                <a:solidFill>
                  <a:srgbClr val="C00000"/>
                </a:solidFill>
              </a:rPr>
              <a:t>nm</a:t>
            </a:r>
            <a:endParaRPr lang="cs-CZ" b="1" dirty="0"/>
          </a:p>
        </p:txBody>
      </p:sp>
      <p:cxnSp>
        <p:nvCxnSpPr>
          <p:cNvPr id="7" name="Přímá spojovací šipka 8"/>
          <p:cNvCxnSpPr/>
          <p:nvPr/>
        </p:nvCxnSpPr>
        <p:spPr>
          <a:xfrm flipH="1" flipV="1">
            <a:off x="3936895" y="4293096"/>
            <a:ext cx="779121" cy="288032"/>
          </a:xfrm>
          <a:prstGeom prst="straightConnector1">
            <a:avLst/>
          </a:prstGeom>
          <a:ln w="15875" cap="rnd">
            <a:solidFill>
              <a:srgbClr val="C00000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46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ASPARTÁT AMINOTRANSFERASA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16032" t="10837"/>
          <a:stretch/>
        </p:blipFill>
        <p:spPr>
          <a:xfrm>
            <a:off x="457200" y="1417638"/>
            <a:ext cx="5657259" cy="4739893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6114458" y="1600200"/>
            <a:ext cx="2572341" cy="4525963"/>
          </a:xfrm>
        </p:spPr>
        <p:txBody>
          <a:bodyPr>
            <a:normAutofit lnSpcReduction="10000"/>
          </a:bodyPr>
          <a:lstStyle/>
          <a:p>
            <a:pPr>
              <a:buAutoNum type="arabicParenR"/>
            </a:pPr>
            <a:r>
              <a:rPr lang="cs-CZ" sz="1800" dirty="0"/>
              <a:t>známé množství </a:t>
            </a:r>
            <a:r>
              <a:rPr lang="cs-CZ" sz="1800" u="sng" dirty="0"/>
              <a:t>vzorku</a:t>
            </a:r>
            <a:r>
              <a:rPr lang="cs-CZ" sz="1800" dirty="0"/>
              <a:t> smícháno se známým množstvím </a:t>
            </a:r>
            <a:r>
              <a:rPr lang="cs-CZ" sz="1800" u="sng" dirty="0"/>
              <a:t>R1</a:t>
            </a:r>
          </a:p>
          <a:p>
            <a:pPr>
              <a:buAutoNum type="arabicParenR"/>
            </a:pPr>
            <a:r>
              <a:rPr lang="cs-CZ" sz="1800" dirty="0"/>
              <a:t>změří se </a:t>
            </a:r>
            <a:r>
              <a:rPr lang="cs-CZ" sz="1800" b="1" dirty="0" err="1"/>
              <a:t>blank</a:t>
            </a:r>
            <a:endParaRPr lang="cs-CZ" sz="1800" b="1" dirty="0"/>
          </a:p>
          <a:p>
            <a:pPr>
              <a:buAutoNum type="arabicParenR"/>
            </a:pPr>
            <a:r>
              <a:rPr lang="cs-CZ" sz="1800" dirty="0"/>
              <a:t>přidá se startovací reagencie </a:t>
            </a:r>
            <a:r>
              <a:rPr lang="cs-CZ" sz="1800" u="sng" dirty="0"/>
              <a:t>R2</a:t>
            </a:r>
            <a:r>
              <a:rPr lang="cs-CZ" sz="1800" dirty="0"/>
              <a:t>, zahájí se měření startu reakce</a:t>
            </a:r>
          </a:p>
          <a:p>
            <a:pPr>
              <a:buAutoNum type="arabicParenR"/>
            </a:pPr>
            <a:r>
              <a:rPr lang="cs-CZ" sz="1800" dirty="0"/>
              <a:t>měří se </a:t>
            </a:r>
            <a:r>
              <a:rPr lang="cs-CZ" sz="1800" b="1" dirty="0"/>
              <a:t>úbytek absorbance NADH</a:t>
            </a:r>
            <a:r>
              <a:rPr lang="cs-CZ" sz="1800" dirty="0"/>
              <a:t> na základě </a:t>
            </a:r>
            <a:r>
              <a:rPr lang="cs-CZ" sz="1800" b="1" dirty="0" err="1"/>
              <a:t>Warburgova</a:t>
            </a:r>
            <a:r>
              <a:rPr lang="cs-CZ" sz="1800" b="1" dirty="0"/>
              <a:t> testu</a:t>
            </a:r>
          </a:p>
          <a:p>
            <a:pPr>
              <a:buAutoNum type="arabicParenR"/>
            </a:pPr>
            <a:r>
              <a:rPr lang="cs-CZ" sz="1800" dirty="0"/>
              <a:t>odečtení </a:t>
            </a:r>
            <a:r>
              <a:rPr lang="cs-CZ" sz="1800" b="1" dirty="0"/>
              <a:t>hodnot změny absorbance </a:t>
            </a:r>
            <a:r>
              <a:rPr lang="cs-CZ" sz="1800" dirty="0"/>
              <a:t>v </a:t>
            </a:r>
            <a:r>
              <a:rPr lang="cs-CZ" sz="1800" b="1" dirty="0"/>
              <a:t>čase</a:t>
            </a:r>
            <a:r>
              <a:rPr lang="cs-CZ" sz="1800" dirty="0"/>
              <a:t> a </a:t>
            </a:r>
            <a:r>
              <a:rPr lang="cs-CZ" sz="1800" b="1" dirty="0"/>
              <a:t>vyhodnocení z kalibrace</a:t>
            </a:r>
          </a:p>
        </p:txBody>
      </p:sp>
    </p:spTree>
    <p:extLst>
      <p:ext uri="{BB962C8B-B14F-4D97-AF65-F5344CB8AC3E}">
        <p14:creationId xmlns:p14="http://schemas.microsoft.com/office/powerpoint/2010/main" val="19899675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ASPARTÁT AMINOTRANSFERASA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  <a:r>
              <a:rPr lang="cs-CZ" b="1" dirty="0" err="1"/>
              <a:t>marker</a:t>
            </a:r>
            <a:r>
              <a:rPr lang="cs-CZ" b="1" dirty="0"/>
              <a:t> poškození tkáně</a:t>
            </a:r>
            <a:r>
              <a:rPr lang="cs-CZ" dirty="0"/>
              <a:t> (enzym se při 	poškození vylévá z </a:t>
            </a:r>
            <a:r>
              <a:rPr lang="cs-CZ" dirty="0" err="1"/>
              <a:t>buňek</a:t>
            </a:r>
            <a:r>
              <a:rPr lang="cs-CZ" dirty="0"/>
              <a:t> a jeho aktivita je 	měřitelná v séru)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infarkt myokardu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b="1" dirty="0"/>
              <a:t>	</a:t>
            </a:r>
            <a:r>
              <a:rPr lang="cs-CZ" sz="2400" b="1" dirty="0" err="1"/>
              <a:t>hepatopatie</a:t>
            </a:r>
            <a:r>
              <a:rPr lang="cs-CZ" sz="2400" b="1" dirty="0"/>
              <a:t> – </a:t>
            </a:r>
            <a:r>
              <a:rPr lang="cs-CZ" sz="2400" dirty="0"/>
              <a:t>infekční a toxické hepatitidy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poškození kosterního svalu</a:t>
            </a:r>
            <a:r>
              <a:rPr lang="cs-CZ" sz="2400" dirty="0"/>
              <a:t> – úrazy, DMD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800" dirty="0"/>
              <a:t>	</a:t>
            </a:r>
            <a:r>
              <a:rPr lang="cs-CZ" sz="2800" b="1" dirty="0"/>
              <a:t>poměr AST/ALT: </a:t>
            </a:r>
            <a:r>
              <a:rPr lang="cs-CZ" sz="2800" dirty="0"/>
              <a:t>do </a:t>
            </a:r>
            <a:r>
              <a:rPr lang="cs-CZ" sz="2800" b="1" dirty="0"/>
              <a:t>0,7</a:t>
            </a:r>
            <a:r>
              <a:rPr lang="cs-CZ" sz="2800" dirty="0"/>
              <a:t> (méně závažné poškození 	tkáně), nad </a:t>
            </a:r>
            <a:r>
              <a:rPr lang="cs-CZ" sz="2800" b="1" dirty="0"/>
              <a:t>0,7</a:t>
            </a:r>
            <a:r>
              <a:rPr lang="cs-CZ" sz="2800" dirty="0"/>
              <a:t> </a:t>
            </a:r>
            <a:r>
              <a:rPr lang="cs-CZ" sz="2800" b="1" dirty="0"/>
              <a:t>závažnější</a:t>
            </a:r>
          </a:p>
        </p:txBody>
      </p:sp>
    </p:spTree>
    <p:extLst>
      <p:ext uri="{BB962C8B-B14F-4D97-AF65-F5344CB8AC3E}">
        <p14:creationId xmlns:p14="http://schemas.microsoft.com/office/powerpoint/2010/main" val="3327031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ASPARTÁT AMINOTRANSFERASA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 err="1"/>
              <a:t>fyziol</a:t>
            </a:r>
            <a:r>
              <a:rPr lang="cs-CZ" u="sng" dirty="0"/>
              <a:t>. hodnoty:</a:t>
            </a:r>
            <a:r>
              <a:rPr lang="cs-CZ" dirty="0"/>
              <a:t> </a:t>
            </a:r>
            <a:r>
              <a:rPr lang="en-US" dirty="0"/>
              <a:t>&lt;</a:t>
            </a:r>
            <a:r>
              <a:rPr lang="cs-CZ" dirty="0"/>
              <a:t>0,58 </a:t>
            </a:r>
            <a:r>
              <a:rPr lang="el-GR" dirty="0"/>
              <a:t>μ</a:t>
            </a:r>
            <a:r>
              <a:rPr lang="cs-CZ" dirty="0"/>
              <a:t>kat/l (37 °C)</a:t>
            </a:r>
          </a:p>
          <a:p>
            <a:pPr lvl="0"/>
            <a:endParaRPr lang="cs-CZ" dirty="0"/>
          </a:p>
          <a:p>
            <a:pPr lvl="0"/>
            <a:r>
              <a:rPr lang="cs-CZ" u="sng" dirty="0" err="1"/>
              <a:t>biol</a:t>
            </a:r>
            <a:r>
              <a:rPr lang="cs-CZ" u="sng" dirty="0"/>
              <a:t>. materiál:</a:t>
            </a:r>
            <a:r>
              <a:rPr lang="cs-CZ" dirty="0"/>
              <a:t> sérum/plazma</a:t>
            </a:r>
          </a:p>
          <a:p>
            <a:pPr lvl="0"/>
            <a:endParaRPr lang="cs-CZ" u="sng" dirty="0"/>
          </a:p>
          <a:p>
            <a:pPr lvl="0"/>
            <a:r>
              <a:rPr lang="cs-CZ" u="sng" dirty="0" err="1"/>
              <a:t>preanalytická</a:t>
            </a:r>
            <a:r>
              <a:rPr lang="cs-CZ" u="sng" dirty="0"/>
              <a:t> fáze a interference:</a:t>
            </a:r>
            <a:r>
              <a:rPr lang="cs-CZ" dirty="0"/>
              <a:t> </a:t>
            </a:r>
            <a:r>
              <a:rPr lang="cs-CZ" b="1" dirty="0"/>
              <a:t>hemolýza</a:t>
            </a:r>
            <a:r>
              <a:rPr lang="cs-CZ" dirty="0"/>
              <a:t>, dodržet čas od odběru (může se lišit </a:t>
            </a:r>
            <a:r>
              <a:rPr lang="cs-CZ" dirty="0" err="1"/>
              <a:t>mezilaboratorně</a:t>
            </a:r>
            <a:r>
              <a:rPr lang="cs-CZ" dirty="0"/>
              <a:t>)</a:t>
            </a:r>
            <a:endParaRPr lang="cs-CZ" u="sng" dirty="0"/>
          </a:p>
        </p:txBody>
      </p:sp>
      <p:pic>
        <p:nvPicPr>
          <p:cNvPr id="25602" name="Picture 2" descr="http://img.webmd.com/dtmcms/live/webmd/consumer_assets/site_images/articles/health_tools/anemia_overview_slideshow/photolibrary_rm_photo_of_blood_sam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18622"/>
          <a:stretch/>
        </p:blipFill>
        <p:spPr bwMode="auto">
          <a:xfrm>
            <a:off x="6934333" y="4509120"/>
            <a:ext cx="1989959" cy="179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99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ALANIN AMINOTRANSFERASA (ALT)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třída:</a:t>
            </a:r>
            <a:r>
              <a:rPr lang="cs-CZ" dirty="0"/>
              <a:t> </a:t>
            </a:r>
            <a:r>
              <a:rPr lang="cs-CZ" b="1" dirty="0" err="1"/>
              <a:t>transaminasa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u="sng" dirty="0"/>
              <a:t>lokalizace:</a:t>
            </a:r>
            <a:r>
              <a:rPr lang="cs-CZ" dirty="0"/>
              <a:t> </a:t>
            </a:r>
            <a:r>
              <a:rPr lang="cs-CZ" b="1" dirty="0"/>
              <a:t>cytoplazmatický enzym</a:t>
            </a:r>
          </a:p>
          <a:p>
            <a:r>
              <a:rPr lang="cs-CZ" u="sng" dirty="0"/>
              <a:t>tkáňová distribuce:</a:t>
            </a:r>
            <a:r>
              <a:rPr lang="cs-CZ" dirty="0"/>
              <a:t> játra, ledviny, srdce, kosterní sval, pankreas, plíce</a:t>
            </a:r>
          </a:p>
        </p:txBody>
      </p:sp>
      <p:pic>
        <p:nvPicPr>
          <p:cNvPr id="22530" name="Picture 2" descr="http://www.aaltoscientific.com/purifiedhumanproteins/images/alanine-aminotransfer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68752" cy="24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53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ALANIN AMINOTRANSFERASA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/>
              <a:t>princip stanovení (příklad):</a:t>
            </a:r>
            <a:r>
              <a:rPr lang="cs-CZ" dirty="0"/>
              <a:t> </a:t>
            </a:r>
            <a:r>
              <a:rPr lang="cs-CZ" b="1" dirty="0" err="1"/>
              <a:t>Warburgův</a:t>
            </a:r>
            <a:r>
              <a:rPr lang="cs-CZ" b="1" dirty="0"/>
              <a:t> test</a:t>
            </a:r>
            <a:r>
              <a:rPr lang="cs-CZ" dirty="0"/>
              <a:t> při použití </a:t>
            </a:r>
            <a:r>
              <a:rPr lang="cs-CZ" b="1" dirty="0"/>
              <a:t>spřažené reakce </a:t>
            </a:r>
            <a:r>
              <a:rPr lang="cs-CZ" dirty="0"/>
              <a:t>katalyzované </a:t>
            </a:r>
            <a:r>
              <a:rPr lang="cs-CZ" b="1" dirty="0" err="1"/>
              <a:t>laktátdehydrogenasou</a:t>
            </a:r>
            <a:r>
              <a:rPr lang="cs-CZ" b="1" dirty="0"/>
              <a:t> (LDH)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dirty="0"/>
              <a:t>ALT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B050"/>
                </a:solidFill>
              </a:rPr>
              <a:t>2-oxoglutarát</a:t>
            </a:r>
            <a:r>
              <a:rPr lang="cs-CZ" dirty="0"/>
              <a:t> + </a:t>
            </a:r>
            <a:r>
              <a:rPr lang="cs-CZ" dirty="0">
                <a:solidFill>
                  <a:srgbClr val="0070C0"/>
                </a:solidFill>
              </a:rPr>
              <a:t>L-alanin</a:t>
            </a:r>
            <a:r>
              <a:rPr lang="cs-CZ" dirty="0"/>
              <a:t> → L-glutamát + pyruvát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dirty="0">
                <a:solidFill>
                  <a:srgbClr val="0070C0"/>
                </a:solidFill>
              </a:rPr>
              <a:t>LDH</a:t>
            </a:r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dirty="0"/>
              <a:t>pyruvát + </a:t>
            </a:r>
            <a:r>
              <a:rPr lang="cs-CZ" dirty="0">
                <a:solidFill>
                  <a:srgbClr val="0070C0"/>
                </a:solidFill>
              </a:rPr>
              <a:t>NADH+H</a:t>
            </a:r>
            <a:r>
              <a:rPr lang="cs-CZ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 → laktát + NAD</a:t>
            </a:r>
            <a:r>
              <a:rPr lang="cs-CZ" baseline="30000" dirty="0"/>
              <a:t>+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tabLst>
                <a:tab pos="1617663" algn="l"/>
              </a:tabLst>
            </a:pPr>
            <a:r>
              <a:rPr lang="cs-CZ" u="sng" dirty="0"/>
              <a:t>reagencie:</a:t>
            </a:r>
            <a:r>
              <a:rPr lang="cs-CZ" b="1" dirty="0"/>
              <a:t> 	</a:t>
            </a:r>
            <a:r>
              <a:rPr lang="cs-CZ" b="1" dirty="0">
                <a:solidFill>
                  <a:srgbClr val="0070C0"/>
                </a:solidFill>
              </a:rPr>
              <a:t>R1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pufr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L-alanin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NADH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LDH</a:t>
            </a:r>
            <a:r>
              <a:rPr lang="cs-CZ" dirty="0"/>
              <a:t>, </a:t>
            </a:r>
            <a:r>
              <a:rPr lang="cs-CZ" dirty="0" err="1"/>
              <a:t>konzervans</a:t>
            </a:r>
            <a:r>
              <a:rPr lang="cs-CZ" dirty="0"/>
              <a:t>)</a:t>
            </a:r>
          </a:p>
          <a:p>
            <a:pPr marL="0" indent="0">
              <a:buNone/>
              <a:tabLst>
                <a:tab pos="1617663" algn="l"/>
              </a:tabLst>
            </a:pPr>
            <a:r>
              <a:rPr lang="cs-CZ" dirty="0"/>
              <a:t>	</a:t>
            </a:r>
            <a:r>
              <a:rPr lang="cs-CZ" b="1" dirty="0">
                <a:solidFill>
                  <a:srgbClr val="00B050"/>
                </a:solidFill>
              </a:rPr>
              <a:t>R2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>
                <a:solidFill>
                  <a:srgbClr val="00B050"/>
                </a:solidFill>
              </a:rPr>
              <a:t>2-oxoglutarát</a:t>
            </a:r>
            <a:r>
              <a:rPr lang="cs-CZ" dirty="0"/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91880" y="3789040"/>
            <a:ext cx="136815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4606349" y="4581128"/>
            <a:ext cx="3926091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měříme</a:t>
            </a:r>
            <a:r>
              <a:rPr lang="cs-CZ" b="1" dirty="0">
                <a:solidFill>
                  <a:srgbClr val="C00000"/>
                </a:solidFill>
              </a:rPr>
              <a:t> úbytek absorbance při 340 </a:t>
            </a:r>
            <a:r>
              <a:rPr lang="cs-CZ" b="1" dirty="0" err="1">
                <a:solidFill>
                  <a:srgbClr val="C00000"/>
                </a:solidFill>
              </a:rPr>
              <a:t>nm</a:t>
            </a:r>
            <a:endParaRPr lang="cs-CZ" b="1" dirty="0"/>
          </a:p>
        </p:txBody>
      </p:sp>
      <p:cxnSp>
        <p:nvCxnSpPr>
          <p:cNvPr id="7" name="Přímá spojovací šipka 8"/>
          <p:cNvCxnSpPr/>
          <p:nvPr/>
        </p:nvCxnSpPr>
        <p:spPr>
          <a:xfrm flipH="1" flipV="1">
            <a:off x="3936895" y="4293096"/>
            <a:ext cx="779121" cy="288032"/>
          </a:xfrm>
          <a:prstGeom prst="straightConnector1">
            <a:avLst/>
          </a:prstGeom>
          <a:ln w="15875" cap="rnd">
            <a:solidFill>
              <a:srgbClr val="C00000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7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Názvosloví a dělení enzymů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91264" cy="639762"/>
          </a:xfrm>
        </p:spPr>
        <p:txBody>
          <a:bodyPr>
            <a:normAutofit/>
          </a:bodyPr>
          <a:lstStyle/>
          <a:p>
            <a:r>
              <a:rPr lang="cs-CZ" sz="1800" dirty="0"/>
              <a:t>6 hlavních tříd enzymů	         reakce		systematický název enzymu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>
            <a:normAutofit lnSpcReduction="10000"/>
          </a:bodyPr>
          <a:lstStyle/>
          <a:p>
            <a:endParaRPr lang="cs-CZ" sz="1800" dirty="0"/>
          </a:p>
          <a:p>
            <a:r>
              <a:rPr lang="cs-CZ" sz="1800" dirty="0"/>
              <a:t>OXIDOREDUKTASY	 A</a:t>
            </a:r>
            <a:r>
              <a:rPr lang="cs-CZ" sz="1800" b="1" baseline="30000" dirty="0">
                <a:solidFill>
                  <a:srgbClr val="C00000"/>
                </a:solidFill>
              </a:rPr>
              <a:t>-</a:t>
            </a:r>
            <a:r>
              <a:rPr lang="cs-CZ" sz="1800" dirty="0"/>
              <a:t> + B ↔ A + B</a:t>
            </a:r>
            <a:r>
              <a:rPr lang="cs-CZ" sz="1800" b="1" baseline="30000" dirty="0">
                <a:solidFill>
                  <a:srgbClr val="C00000"/>
                </a:solidFill>
              </a:rPr>
              <a:t>-</a:t>
            </a:r>
            <a:r>
              <a:rPr lang="cs-CZ" sz="1800" dirty="0"/>
              <a:t>		</a:t>
            </a:r>
            <a:r>
              <a:rPr lang="cs-CZ" sz="1200" dirty="0"/>
              <a:t>donor:akceptor-</a:t>
            </a:r>
            <a:r>
              <a:rPr lang="cs-CZ" sz="1200" dirty="0" err="1">
                <a:solidFill>
                  <a:srgbClr val="C00000"/>
                </a:solidFill>
              </a:rPr>
              <a:t>oxidoreduktasa</a:t>
            </a:r>
            <a:endParaRPr lang="cs-CZ" sz="1800" dirty="0">
              <a:solidFill>
                <a:srgbClr val="C00000"/>
              </a:solidFill>
            </a:endParaRPr>
          </a:p>
          <a:p>
            <a:endParaRPr lang="cs-CZ" sz="1800" dirty="0"/>
          </a:p>
          <a:p>
            <a:r>
              <a:rPr lang="cs-CZ" sz="1800" dirty="0"/>
              <a:t>TRANSFERASY		 A</a:t>
            </a:r>
            <a:r>
              <a:rPr lang="cs-CZ" sz="1800" dirty="0">
                <a:solidFill>
                  <a:srgbClr val="C00000"/>
                </a:solidFill>
              </a:rPr>
              <a:t>-B</a:t>
            </a:r>
            <a:r>
              <a:rPr lang="cs-CZ" sz="1800" dirty="0"/>
              <a:t> + C ↔ A + </a:t>
            </a:r>
            <a:r>
              <a:rPr lang="cs-CZ" sz="1800" dirty="0">
                <a:solidFill>
                  <a:srgbClr val="C00000"/>
                </a:solidFill>
              </a:rPr>
              <a:t>B-</a:t>
            </a:r>
            <a:r>
              <a:rPr lang="cs-CZ" sz="1800" dirty="0"/>
              <a:t>C		</a:t>
            </a:r>
            <a:r>
              <a:rPr lang="cs-CZ" sz="1200" dirty="0"/>
              <a:t>donor:akceptor-</a:t>
            </a:r>
            <a:r>
              <a:rPr lang="cs-CZ" sz="1200" b="1" dirty="0">
                <a:solidFill>
                  <a:srgbClr val="C00000"/>
                </a:solidFill>
              </a:rPr>
              <a:t>skupina </a:t>
            </a:r>
            <a:r>
              <a:rPr lang="cs-CZ" sz="1200" dirty="0" err="1">
                <a:solidFill>
                  <a:srgbClr val="C00000"/>
                </a:solidFill>
              </a:rPr>
              <a:t>transferasa</a:t>
            </a:r>
            <a:endParaRPr lang="cs-CZ" sz="1200" dirty="0">
              <a:solidFill>
                <a:srgbClr val="C00000"/>
              </a:solidFill>
            </a:endParaRPr>
          </a:p>
          <a:p>
            <a:endParaRPr lang="cs-CZ" sz="1800" dirty="0"/>
          </a:p>
          <a:p>
            <a:r>
              <a:rPr lang="cs-CZ" sz="1800" dirty="0"/>
              <a:t>HYDROLASY		 A</a:t>
            </a:r>
            <a:r>
              <a:rPr lang="cs-CZ" sz="1800" dirty="0">
                <a:solidFill>
                  <a:srgbClr val="C00000"/>
                </a:solidFill>
              </a:rPr>
              <a:t>-B</a:t>
            </a:r>
            <a:r>
              <a:rPr lang="cs-CZ" sz="1800" dirty="0"/>
              <a:t> + H</a:t>
            </a:r>
            <a:r>
              <a:rPr lang="cs-CZ" sz="1800" baseline="-25000" dirty="0"/>
              <a:t>2</a:t>
            </a:r>
            <a:r>
              <a:rPr lang="cs-CZ" sz="1800" dirty="0"/>
              <a:t>O ↔ A-H + </a:t>
            </a:r>
            <a:r>
              <a:rPr lang="cs-CZ" sz="1800" dirty="0">
                <a:solidFill>
                  <a:srgbClr val="C00000"/>
                </a:solidFill>
              </a:rPr>
              <a:t>B-</a:t>
            </a:r>
            <a:r>
              <a:rPr lang="cs-CZ" sz="1800" dirty="0"/>
              <a:t>OH	</a:t>
            </a:r>
            <a:r>
              <a:rPr lang="cs-CZ" sz="1200" dirty="0"/>
              <a:t>substrát-</a:t>
            </a:r>
            <a:r>
              <a:rPr lang="cs-CZ" sz="1200" b="1" dirty="0" err="1">
                <a:solidFill>
                  <a:srgbClr val="C00000"/>
                </a:solidFill>
              </a:rPr>
              <a:t>skupina</a:t>
            </a:r>
            <a:r>
              <a:rPr lang="cs-CZ" sz="1200" dirty="0" err="1">
                <a:solidFill>
                  <a:srgbClr val="C00000"/>
                </a:solidFill>
              </a:rPr>
              <a:t>hydrolasa</a:t>
            </a:r>
            <a:endParaRPr lang="cs-CZ" sz="1200" dirty="0">
              <a:solidFill>
                <a:srgbClr val="C00000"/>
              </a:solidFill>
            </a:endParaRPr>
          </a:p>
          <a:p>
            <a:endParaRPr lang="cs-CZ" sz="1800" dirty="0"/>
          </a:p>
          <a:p>
            <a:r>
              <a:rPr lang="cs-CZ" sz="1800" dirty="0"/>
              <a:t>LYASY	(SYNTHASY)	 A-B + </a:t>
            </a:r>
            <a:r>
              <a:rPr lang="cs-CZ" sz="1800" dirty="0">
                <a:solidFill>
                  <a:srgbClr val="C00000"/>
                </a:solidFill>
              </a:rPr>
              <a:t>X-Y</a:t>
            </a:r>
            <a:r>
              <a:rPr lang="cs-CZ" sz="1800" dirty="0"/>
              <a:t> ↔ </a:t>
            </a:r>
            <a:r>
              <a:rPr lang="cs-CZ" sz="1800" dirty="0">
                <a:solidFill>
                  <a:srgbClr val="C00000"/>
                </a:solidFill>
              </a:rPr>
              <a:t>X</a:t>
            </a:r>
            <a:r>
              <a:rPr lang="cs-CZ" sz="1800" dirty="0"/>
              <a:t>-A-B-</a:t>
            </a:r>
            <a:r>
              <a:rPr lang="cs-CZ" sz="1800" dirty="0">
                <a:solidFill>
                  <a:srgbClr val="C00000"/>
                </a:solidFill>
              </a:rPr>
              <a:t>Y</a:t>
            </a:r>
            <a:r>
              <a:rPr lang="cs-CZ" sz="1800" dirty="0"/>
              <a:t> 	</a:t>
            </a:r>
            <a:r>
              <a:rPr lang="cs-CZ" sz="1200" dirty="0"/>
              <a:t>substrát-</a:t>
            </a:r>
            <a:r>
              <a:rPr lang="cs-CZ" sz="1200" b="1" dirty="0" err="1">
                <a:solidFill>
                  <a:srgbClr val="C00000"/>
                </a:solidFill>
              </a:rPr>
              <a:t>skupina</a:t>
            </a:r>
            <a:r>
              <a:rPr lang="cs-CZ" sz="1200" dirty="0" err="1">
                <a:solidFill>
                  <a:srgbClr val="C00000"/>
                </a:solidFill>
              </a:rPr>
              <a:t>lyasa</a:t>
            </a:r>
            <a:endParaRPr lang="cs-CZ" sz="1200" dirty="0">
              <a:solidFill>
                <a:srgbClr val="C00000"/>
              </a:solidFill>
            </a:endParaRPr>
          </a:p>
          <a:p>
            <a:endParaRPr lang="cs-CZ" sz="1800" dirty="0"/>
          </a:p>
          <a:p>
            <a:r>
              <a:rPr lang="cs-CZ" sz="1800" dirty="0"/>
              <a:t>ISOMERASY		 </a:t>
            </a:r>
            <a:r>
              <a:rPr lang="cs-CZ" sz="1800" dirty="0">
                <a:solidFill>
                  <a:srgbClr val="C00000"/>
                </a:solidFill>
              </a:rPr>
              <a:t>X-</a:t>
            </a:r>
            <a:r>
              <a:rPr lang="cs-CZ" sz="1800" dirty="0"/>
              <a:t>A-B</a:t>
            </a:r>
            <a:r>
              <a:rPr lang="cs-CZ" sz="1800" dirty="0">
                <a:solidFill>
                  <a:srgbClr val="C00000"/>
                </a:solidFill>
              </a:rPr>
              <a:t>-Y</a:t>
            </a:r>
            <a:r>
              <a:rPr lang="cs-CZ" sz="1800" dirty="0"/>
              <a:t> ↔ </a:t>
            </a:r>
            <a:r>
              <a:rPr lang="cs-CZ" sz="1800" dirty="0" err="1">
                <a:solidFill>
                  <a:srgbClr val="C00000"/>
                </a:solidFill>
              </a:rPr>
              <a:t>Y</a:t>
            </a:r>
            <a:r>
              <a:rPr lang="cs-CZ" sz="1800" dirty="0">
                <a:solidFill>
                  <a:srgbClr val="C00000"/>
                </a:solidFill>
              </a:rPr>
              <a:t>-</a:t>
            </a:r>
            <a:r>
              <a:rPr lang="cs-CZ" sz="1800" dirty="0"/>
              <a:t>A-B</a:t>
            </a:r>
            <a:r>
              <a:rPr lang="cs-CZ" sz="1800" dirty="0">
                <a:solidFill>
                  <a:srgbClr val="C00000"/>
                </a:solidFill>
              </a:rPr>
              <a:t>-X	</a:t>
            </a:r>
            <a:r>
              <a:rPr lang="cs-CZ" sz="1100" dirty="0"/>
              <a:t>-</a:t>
            </a:r>
            <a:r>
              <a:rPr lang="cs-CZ" sz="1100" dirty="0" err="1"/>
              <a:t>racemasa</a:t>
            </a:r>
            <a:r>
              <a:rPr lang="cs-CZ" sz="1100" dirty="0"/>
              <a:t>, -</a:t>
            </a:r>
            <a:r>
              <a:rPr lang="cs-CZ" sz="1100" dirty="0" err="1"/>
              <a:t>epimerasa</a:t>
            </a:r>
            <a:r>
              <a:rPr lang="cs-CZ" sz="1100" dirty="0"/>
              <a:t>, -</a:t>
            </a:r>
            <a:r>
              <a:rPr lang="cs-CZ" sz="1100" dirty="0" err="1"/>
              <a:t>isomerasa</a:t>
            </a:r>
            <a:r>
              <a:rPr lang="cs-CZ" sz="1100" dirty="0"/>
              <a:t>, -</a:t>
            </a:r>
            <a:r>
              <a:rPr lang="cs-CZ" sz="1100" dirty="0" err="1"/>
              <a:t>mutasa</a:t>
            </a:r>
            <a:r>
              <a:rPr lang="cs-CZ" sz="11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LIGASY (SYNTHETASY)	</a:t>
            </a:r>
            <a:r>
              <a:rPr lang="cs-CZ" sz="1800" dirty="0">
                <a:solidFill>
                  <a:srgbClr val="C00000"/>
                </a:solidFill>
              </a:rPr>
              <a:t>A</a:t>
            </a:r>
            <a:r>
              <a:rPr lang="cs-CZ" sz="1800" dirty="0"/>
              <a:t> + </a:t>
            </a:r>
            <a:r>
              <a:rPr lang="cs-CZ" sz="1800" dirty="0">
                <a:solidFill>
                  <a:srgbClr val="C00000"/>
                </a:solidFill>
              </a:rPr>
              <a:t>B</a:t>
            </a:r>
            <a:r>
              <a:rPr lang="cs-CZ" sz="1800" dirty="0"/>
              <a:t> ↔ </a:t>
            </a:r>
            <a:r>
              <a:rPr lang="cs-CZ" sz="1800" dirty="0">
                <a:solidFill>
                  <a:srgbClr val="C00000"/>
                </a:solidFill>
              </a:rPr>
              <a:t>A-B		</a:t>
            </a:r>
            <a:r>
              <a:rPr lang="cs-CZ" sz="1200" dirty="0"/>
              <a:t> substrát-</a:t>
            </a:r>
            <a:r>
              <a:rPr lang="cs-CZ" sz="1200" dirty="0" err="1"/>
              <a:t>substrát</a:t>
            </a:r>
            <a:r>
              <a:rPr lang="cs-CZ" sz="1200" dirty="0" err="1">
                <a:solidFill>
                  <a:srgbClr val="C00000"/>
                </a:solidFill>
              </a:rPr>
              <a:t>ligasa</a:t>
            </a:r>
            <a:r>
              <a:rPr lang="cs-CZ" sz="1200" dirty="0">
                <a:solidFill>
                  <a:srgbClr val="C00000"/>
                </a:solidFill>
              </a:rPr>
              <a:t> </a:t>
            </a:r>
            <a:r>
              <a:rPr lang="cs-CZ" sz="1200" dirty="0"/>
              <a:t>(tvořící nukleotid)</a:t>
            </a:r>
            <a:endParaRPr lang="cs-CZ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ALANIN AMINOTRANSFERASA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  <a:r>
              <a:rPr lang="cs-CZ" b="1" dirty="0" err="1"/>
              <a:t>marker</a:t>
            </a:r>
            <a:r>
              <a:rPr lang="cs-CZ" b="1" dirty="0"/>
              <a:t> poškození tkáně</a:t>
            </a:r>
            <a:r>
              <a:rPr lang="cs-CZ" dirty="0"/>
              <a:t> 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b="1" dirty="0"/>
              <a:t>	</a:t>
            </a:r>
            <a:r>
              <a:rPr lang="cs-CZ" sz="2400" b="1" dirty="0" err="1"/>
              <a:t>hepatopatie</a:t>
            </a:r>
            <a:r>
              <a:rPr lang="cs-CZ" sz="2400" b="1" dirty="0"/>
              <a:t> – </a:t>
            </a:r>
            <a:r>
              <a:rPr lang="cs-CZ" sz="2400" dirty="0"/>
              <a:t>spíše virové hepatitidy (↑EBV) a chronická 	onemocnění jater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poškození kosterního svalu</a:t>
            </a:r>
            <a:r>
              <a:rPr lang="cs-CZ" sz="2400" dirty="0"/>
              <a:t> – úrazy, záněty</a:t>
            </a:r>
          </a:p>
        </p:txBody>
      </p:sp>
    </p:spTree>
    <p:extLst>
      <p:ext uri="{BB962C8B-B14F-4D97-AF65-F5344CB8AC3E}">
        <p14:creationId xmlns:p14="http://schemas.microsoft.com/office/powerpoint/2010/main" val="39893748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ALANIN AMINOTRANSFERASA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u="sng" dirty="0" err="1"/>
              <a:t>fyziol</a:t>
            </a:r>
            <a:r>
              <a:rPr lang="cs-CZ" sz="2800" u="sng" dirty="0"/>
              <a:t>. hodnoty:</a:t>
            </a:r>
            <a:endParaRPr lang="cs-CZ" sz="2800" dirty="0"/>
          </a:p>
          <a:p>
            <a:pPr marL="0" lvl="0" indent="0">
              <a:buNone/>
              <a:tabLst>
                <a:tab pos="365125" algn="l"/>
              </a:tabLst>
            </a:pPr>
            <a:r>
              <a:rPr lang="cs-CZ" sz="2800" dirty="0"/>
              <a:t>	M </a:t>
            </a:r>
            <a:r>
              <a:rPr lang="en-US" sz="2800" dirty="0"/>
              <a:t>&lt;</a:t>
            </a:r>
            <a:r>
              <a:rPr lang="cs-CZ" sz="2800" dirty="0"/>
              <a:t>0,75 </a:t>
            </a:r>
            <a:r>
              <a:rPr lang="el-GR" sz="2800" dirty="0"/>
              <a:t>μ</a:t>
            </a:r>
            <a:r>
              <a:rPr lang="cs-CZ" sz="2800" dirty="0"/>
              <a:t>kat/l </a:t>
            </a:r>
          </a:p>
          <a:p>
            <a:pPr marL="0" lvl="0" indent="0">
              <a:buNone/>
              <a:tabLst>
                <a:tab pos="365125" algn="l"/>
              </a:tabLst>
            </a:pPr>
            <a:r>
              <a:rPr lang="cs-CZ" sz="2800" dirty="0"/>
              <a:t>	Ž </a:t>
            </a:r>
            <a:r>
              <a:rPr lang="en-US" sz="2800" dirty="0"/>
              <a:t>&lt;</a:t>
            </a:r>
            <a:r>
              <a:rPr lang="cs-CZ" sz="2800" dirty="0"/>
              <a:t>0,58 </a:t>
            </a:r>
            <a:r>
              <a:rPr lang="el-GR" sz="2800" dirty="0"/>
              <a:t>μ</a:t>
            </a:r>
            <a:r>
              <a:rPr lang="cs-CZ" sz="2800" dirty="0"/>
              <a:t>kat/l</a:t>
            </a:r>
          </a:p>
          <a:p>
            <a:pPr lvl="0"/>
            <a:r>
              <a:rPr lang="cs-CZ" sz="2800" u="sng" dirty="0" err="1"/>
              <a:t>biol</a:t>
            </a:r>
            <a:r>
              <a:rPr lang="cs-CZ" sz="2800" u="sng" dirty="0"/>
              <a:t>. materiál:</a:t>
            </a:r>
            <a:r>
              <a:rPr lang="cs-CZ" sz="2800" dirty="0"/>
              <a:t> sérum/plazma</a:t>
            </a:r>
          </a:p>
          <a:p>
            <a:pPr lvl="0"/>
            <a:endParaRPr lang="cs-CZ" sz="2800" u="sng" dirty="0"/>
          </a:p>
          <a:p>
            <a:pPr lvl="0"/>
            <a:r>
              <a:rPr lang="cs-CZ" sz="2800" u="sng" dirty="0" err="1"/>
              <a:t>preanalytická</a:t>
            </a:r>
            <a:r>
              <a:rPr lang="cs-CZ" sz="2800" u="sng" dirty="0"/>
              <a:t> fáze a interference:</a:t>
            </a:r>
            <a:r>
              <a:rPr lang="cs-CZ" sz="2800" dirty="0"/>
              <a:t> </a:t>
            </a:r>
            <a:r>
              <a:rPr lang="cs-CZ" sz="2800" b="1" dirty="0"/>
              <a:t>hemolýza</a:t>
            </a:r>
            <a:r>
              <a:rPr lang="cs-CZ" sz="2800" dirty="0"/>
              <a:t>, dodržet čas od odběru (může se lišit </a:t>
            </a:r>
            <a:r>
              <a:rPr lang="cs-CZ" sz="2800" dirty="0" err="1"/>
              <a:t>mezilaboratorně</a:t>
            </a:r>
            <a:r>
              <a:rPr lang="cs-CZ" sz="2800" dirty="0"/>
              <a:t>)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34208181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ALKALICKÁ FOSFATÁZA (ALP)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třída:</a:t>
            </a:r>
            <a:r>
              <a:rPr lang="cs-CZ" dirty="0"/>
              <a:t> </a:t>
            </a:r>
            <a:r>
              <a:rPr lang="cs-CZ" b="1" dirty="0" err="1"/>
              <a:t>hydrolasa</a:t>
            </a:r>
            <a:endParaRPr lang="cs-CZ" b="1" dirty="0"/>
          </a:p>
          <a:p>
            <a:r>
              <a:rPr lang="cs-CZ" u="sng" dirty="0"/>
              <a:t>reakce:</a:t>
            </a:r>
            <a:r>
              <a:rPr lang="cs-CZ" dirty="0"/>
              <a:t> v alkalickém prostředí katalyzuje hydrolýzu </a:t>
            </a:r>
            <a:r>
              <a:rPr lang="cs-CZ" b="1" dirty="0"/>
              <a:t>organických </a:t>
            </a:r>
            <a:r>
              <a:rPr lang="cs-CZ" b="1" dirty="0" err="1"/>
              <a:t>monoesterů</a:t>
            </a:r>
            <a:r>
              <a:rPr lang="cs-CZ" dirty="0"/>
              <a:t> </a:t>
            </a:r>
            <a:r>
              <a:rPr lang="cs-CZ" b="1" dirty="0" err="1"/>
              <a:t>kys</a:t>
            </a:r>
            <a:r>
              <a:rPr lang="cs-CZ" b="1" dirty="0"/>
              <a:t>. fosforečné</a:t>
            </a:r>
          </a:p>
          <a:p>
            <a:endParaRPr lang="cs-CZ" b="1" dirty="0"/>
          </a:p>
          <a:p>
            <a:r>
              <a:rPr lang="cs-CZ" u="sng" dirty="0"/>
              <a:t>princip stanovení:</a:t>
            </a:r>
            <a:r>
              <a:rPr lang="cs-CZ" dirty="0"/>
              <a:t> fotometrická </a:t>
            </a:r>
            <a:r>
              <a:rPr lang="cs-CZ" b="1" dirty="0"/>
              <a:t>detekce </a:t>
            </a:r>
            <a:r>
              <a:rPr lang="cs-CZ" b="1" i="1" dirty="0"/>
              <a:t>p-</a:t>
            </a:r>
            <a:r>
              <a:rPr lang="cs-CZ" b="1" dirty="0"/>
              <a:t>nitrofenolu</a:t>
            </a:r>
            <a:r>
              <a:rPr lang="cs-CZ" dirty="0"/>
              <a:t>, který za katalýzy ALP vzniká z </a:t>
            </a:r>
            <a:r>
              <a:rPr lang="cs-CZ" i="1" dirty="0"/>
              <a:t>p</a:t>
            </a:r>
            <a:r>
              <a:rPr lang="cs-CZ" dirty="0"/>
              <a:t>-</a:t>
            </a:r>
            <a:r>
              <a:rPr lang="cs-CZ" dirty="0" err="1"/>
              <a:t>nitrofenylfosfátu</a:t>
            </a:r>
            <a:endParaRPr lang="cs-CZ" u="sng" dirty="0"/>
          </a:p>
          <a:p>
            <a:endParaRPr lang="cs-CZ" dirty="0"/>
          </a:p>
          <a:p>
            <a:r>
              <a:rPr lang="cs-CZ" u="sng" dirty="0"/>
              <a:t>lokalizace:</a:t>
            </a:r>
            <a:r>
              <a:rPr lang="cs-CZ" dirty="0"/>
              <a:t> epiteliální </a:t>
            </a:r>
            <a:r>
              <a:rPr lang="cs-CZ" b="1" dirty="0"/>
              <a:t>buněčná membrána</a:t>
            </a:r>
          </a:p>
          <a:p>
            <a:r>
              <a:rPr lang="cs-CZ" u="sng" dirty="0"/>
              <a:t>tkáňová distribuce:</a:t>
            </a:r>
            <a:r>
              <a:rPr lang="cs-CZ" dirty="0"/>
              <a:t> </a:t>
            </a:r>
            <a:r>
              <a:rPr lang="cs-CZ" b="1" dirty="0"/>
              <a:t>3 hlavní izoenzymy</a:t>
            </a:r>
            <a:endParaRPr lang="cs-CZ" dirty="0"/>
          </a:p>
          <a:p>
            <a:pPr marL="0" indent="0">
              <a:buNone/>
            </a:pPr>
            <a:r>
              <a:rPr lang="cs-CZ" sz="3000" b="1" dirty="0"/>
              <a:t>	placentární</a:t>
            </a:r>
          </a:p>
          <a:p>
            <a:pPr marL="0" indent="0">
              <a:buNone/>
            </a:pPr>
            <a:r>
              <a:rPr lang="cs-CZ" sz="3000" b="1" dirty="0"/>
              <a:t>	střevní</a:t>
            </a:r>
          </a:p>
          <a:p>
            <a:pPr marL="0" indent="0">
              <a:buNone/>
            </a:pPr>
            <a:r>
              <a:rPr lang="cs-CZ" sz="3000" b="1" dirty="0"/>
              <a:t>	tkáňové (kostní/jaterní/ledvinná) </a:t>
            </a:r>
          </a:p>
        </p:txBody>
      </p:sp>
    </p:spTree>
    <p:extLst>
      <p:ext uri="{BB962C8B-B14F-4D97-AF65-F5344CB8AC3E}">
        <p14:creationId xmlns:p14="http://schemas.microsoft.com/office/powerpoint/2010/main" val="20773052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ALKALICKÁ FOSFATÁZA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zvýšená aktivita při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b="1" dirty="0"/>
              <a:t>	JÁTRA: cholestáza </a:t>
            </a:r>
            <a:r>
              <a:rPr lang="cs-CZ" sz="2400" dirty="0"/>
              <a:t>(obstrukce žlučových cest), </a:t>
            </a:r>
            <a:r>
              <a:rPr lang="cs-CZ" sz="2400" b="1" dirty="0"/>
              <a:t>nádory</a:t>
            </a:r>
            <a:r>
              <a:rPr lang="cs-CZ" sz="2400" dirty="0"/>
              <a:t>, 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KOSTI:</a:t>
            </a:r>
            <a:r>
              <a:rPr lang="cs-CZ" sz="2400" dirty="0"/>
              <a:t> </a:t>
            </a:r>
            <a:r>
              <a:rPr lang="cs-CZ" sz="2400" b="1" dirty="0"/>
              <a:t>osteoblasty</a:t>
            </a:r>
            <a:r>
              <a:rPr lang="cs-CZ" sz="2400" dirty="0"/>
              <a:t> (reparace kostní tkáně), zlomeniny a 	</a:t>
            </a:r>
            <a:r>
              <a:rPr lang="cs-CZ" sz="2400" b="1" dirty="0"/>
              <a:t>metastázy v kostech, </a:t>
            </a:r>
            <a:r>
              <a:rPr lang="cs-CZ" sz="2400" b="1" dirty="0" err="1"/>
              <a:t>Pagetova</a:t>
            </a:r>
            <a:r>
              <a:rPr lang="cs-CZ" sz="2400" b="1" dirty="0"/>
              <a:t> choroba, osteomalacie, </a:t>
            </a:r>
            <a:r>
              <a:rPr lang="cs-CZ" sz="2400" dirty="0"/>
              <a:t>růst u 	dětí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OSTATNÍ: </a:t>
            </a:r>
            <a:r>
              <a:rPr lang="cs-CZ" sz="2400" dirty="0" err="1"/>
              <a:t>hyperparathyreóza</a:t>
            </a:r>
            <a:r>
              <a:rPr lang="cs-CZ" sz="2400" dirty="0"/>
              <a:t>, selhání ledvin</a:t>
            </a:r>
          </a:p>
          <a:p>
            <a:pPr marL="0" indent="0">
              <a:buNone/>
              <a:tabLst>
                <a:tab pos="365125" algn="l"/>
              </a:tabLst>
            </a:pPr>
            <a:endParaRPr lang="cs-CZ" sz="2400" dirty="0"/>
          </a:p>
          <a:p>
            <a:pPr marL="0" lvl="0" indent="0">
              <a:buNone/>
              <a:tabLst>
                <a:tab pos="365125" algn="l"/>
              </a:tabLst>
            </a:pPr>
            <a:r>
              <a:rPr lang="cs-CZ" sz="2400" u="sng" dirty="0" err="1"/>
              <a:t>preanalytická</a:t>
            </a:r>
            <a:r>
              <a:rPr lang="cs-CZ" sz="2400" u="sng" dirty="0"/>
              <a:t> fáze a interference:</a:t>
            </a:r>
            <a:r>
              <a:rPr lang="cs-CZ" sz="2400" dirty="0"/>
              <a:t> </a:t>
            </a:r>
            <a:r>
              <a:rPr lang="cs-CZ" sz="2400" b="1" dirty="0"/>
              <a:t>hemolýza</a:t>
            </a:r>
            <a:r>
              <a:rPr lang="cs-CZ" sz="2400" dirty="0"/>
              <a:t>, věk pacienta (u dětí fyziologicky vyšší)</a:t>
            </a:r>
            <a:endParaRPr lang="cs-CZ" sz="2400" u="sng" dirty="0"/>
          </a:p>
          <a:p>
            <a:pPr marL="0" indent="0">
              <a:buNone/>
              <a:tabLst>
                <a:tab pos="365125" algn="l"/>
              </a:tabLs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06008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γ-GLUTAMYL TRANSFERASA (GGT)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třída:</a:t>
            </a:r>
            <a:r>
              <a:rPr lang="cs-CZ" dirty="0"/>
              <a:t> </a:t>
            </a:r>
            <a:r>
              <a:rPr lang="cs-CZ" b="1" dirty="0" err="1"/>
              <a:t>transferasa</a:t>
            </a:r>
            <a:endParaRPr lang="cs-CZ" b="1" dirty="0"/>
          </a:p>
          <a:p>
            <a:r>
              <a:rPr lang="cs-CZ" u="sng" dirty="0"/>
              <a:t>reakce:</a:t>
            </a:r>
            <a:r>
              <a:rPr lang="cs-CZ" dirty="0"/>
              <a:t> katalyzuje přenos glutamátového zbytku,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glutamylový</a:t>
            </a:r>
            <a:r>
              <a:rPr lang="cs-CZ" dirty="0"/>
              <a:t> cyklus zabezpečuje transport aminokyselin a peptidů přes buněčnou membránu</a:t>
            </a:r>
          </a:p>
          <a:p>
            <a:endParaRPr lang="cs-CZ" dirty="0"/>
          </a:p>
          <a:p>
            <a:r>
              <a:rPr lang="cs-CZ" u="sng" dirty="0"/>
              <a:t>princip stanovení:</a:t>
            </a:r>
            <a:r>
              <a:rPr lang="cs-CZ" dirty="0"/>
              <a:t> přenos glutamátové skupiny ze substrátu na </a:t>
            </a:r>
            <a:r>
              <a:rPr lang="cs-CZ" dirty="0" err="1"/>
              <a:t>glycylglycin</a:t>
            </a:r>
            <a:r>
              <a:rPr lang="cs-CZ" dirty="0"/>
              <a:t>, substrát se mění na barevný </a:t>
            </a:r>
            <a:r>
              <a:rPr lang="cs-CZ" b="1" dirty="0"/>
              <a:t>5-amino-2-nitrobenzoát</a:t>
            </a:r>
            <a:endParaRPr lang="cs-CZ" b="1" u="sng" dirty="0"/>
          </a:p>
          <a:p>
            <a:endParaRPr lang="cs-CZ" dirty="0"/>
          </a:p>
          <a:p>
            <a:r>
              <a:rPr lang="cs-CZ" u="sng" dirty="0"/>
              <a:t>lokalizace:</a:t>
            </a:r>
            <a:r>
              <a:rPr lang="cs-CZ" dirty="0"/>
              <a:t> </a:t>
            </a:r>
            <a:r>
              <a:rPr lang="cs-CZ" b="1" dirty="0"/>
              <a:t>membrána</a:t>
            </a:r>
            <a:endParaRPr lang="cs-CZ" dirty="0"/>
          </a:p>
          <a:p>
            <a:r>
              <a:rPr lang="cs-CZ" u="sng" dirty="0"/>
              <a:t>tkáňová distribuce:</a:t>
            </a:r>
            <a:r>
              <a:rPr lang="cs-CZ" dirty="0"/>
              <a:t> </a:t>
            </a:r>
            <a:r>
              <a:rPr lang="cs-CZ" b="1" dirty="0"/>
              <a:t>játra, žlučové cesty, ledvinné tubuly</a:t>
            </a:r>
          </a:p>
        </p:txBody>
      </p:sp>
    </p:spTree>
    <p:extLst>
      <p:ext uri="{BB962C8B-B14F-4D97-AF65-F5344CB8AC3E}">
        <p14:creationId xmlns:p14="http://schemas.microsoft.com/office/powerpoint/2010/main" val="39624657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γ-GLUTAMYL TRANSFERASA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  <a:r>
              <a:rPr lang="cs-CZ" b="1" dirty="0" err="1"/>
              <a:t>játerní</a:t>
            </a:r>
            <a:r>
              <a:rPr lang="cs-CZ" b="1" dirty="0"/>
              <a:t> onemocnění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b="1" dirty="0"/>
              <a:t>	</a:t>
            </a:r>
            <a:r>
              <a:rPr lang="cs-CZ" sz="2400" dirty="0"/>
              <a:t>poruchy cytoplazmatické membrány </a:t>
            </a:r>
            <a:r>
              <a:rPr lang="cs-CZ" sz="2400" dirty="0" err="1"/>
              <a:t>hepatocytů</a:t>
            </a:r>
            <a:r>
              <a:rPr lang="cs-CZ" sz="2400" dirty="0"/>
              <a:t>, výrazně se 	zvyšuje u </a:t>
            </a:r>
            <a:r>
              <a:rPr lang="cs-CZ" sz="2400" b="1" dirty="0"/>
              <a:t>alkoholických </a:t>
            </a:r>
            <a:r>
              <a:rPr lang="cs-CZ" sz="2400" b="1" dirty="0" err="1"/>
              <a:t>hepatopatií</a:t>
            </a:r>
            <a:r>
              <a:rPr lang="cs-CZ" sz="2400" b="1" dirty="0"/>
              <a:t>, </a:t>
            </a:r>
            <a:r>
              <a:rPr lang="cs-CZ" sz="2400" b="1" dirty="0" err="1"/>
              <a:t>cirrhózy</a:t>
            </a:r>
            <a:r>
              <a:rPr lang="cs-CZ" sz="2400" b="1" dirty="0"/>
              <a:t>, steatózy a 	maligních nádorů jater </a:t>
            </a:r>
            <a:r>
              <a:rPr lang="cs-CZ" sz="2400" dirty="0"/>
              <a:t>a </a:t>
            </a:r>
            <a:r>
              <a:rPr lang="cs-CZ" sz="2400" b="1" dirty="0"/>
              <a:t>pankreatu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61845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</a:t>
            </a:r>
            <a:r>
              <a:rPr lang="cs-CZ" dirty="0"/>
              <a:t>-amylasa (AMS)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třída:</a:t>
            </a:r>
            <a:r>
              <a:rPr lang="cs-CZ" dirty="0"/>
              <a:t> </a:t>
            </a:r>
            <a:r>
              <a:rPr lang="cs-CZ" b="1" dirty="0" err="1"/>
              <a:t>hydrolasa</a:t>
            </a:r>
            <a:endParaRPr lang="cs-CZ" b="1" dirty="0"/>
          </a:p>
          <a:p>
            <a:r>
              <a:rPr lang="cs-CZ" u="sng" dirty="0"/>
              <a:t>reakce:</a:t>
            </a:r>
            <a:r>
              <a:rPr lang="cs-CZ" dirty="0"/>
              <a:t> hydrolyzuje</a:t>
            </a:r>
            <a:r>
              <a:rPr lang="cs-CZ" b="1" dirty="0"/>
              <a:t> </a:t>
            </a:r>
            <a:r>
              <a:rPr lang="el-GR" b="1" dirty="0"/>
              <a:t>α</a:t>
            </a:r>
            <a:r>
              <a:rPr lang="cs-CZ" b="1" dirty="0"/>
              <a:t>-1,4-glykosidovou </a:t>
            </a:r>
            <a:r>
              <a:rPr lang="cs-CZ" dirty="0"/>
              <a:t>vazbu škrobu a glykogenu </a:t>
            </a:r>
            <a:endParaRPr lang="cs-CZ" b="1" dirty="0"/>
          </a:p>
          <a:p>
            <a:endParaRPr lang="cs-CZ" dirty="0"/>
          </a:p>
          <a:p>
            <a:r>
              <a:rPr lang="cs-CZ" u="sng" dirty="0"/>
              <a:t>princip stanovení:</a:t>
            </a:r>
            <a:r>
              <a:rPr lang="cs-CZ" dirty="0"/>
              <a:t> </a:t>
            </a:r>
            <a:r>
              <a:rPr lang="cs-CZ" b="1" i="1" dirty="0"/>
              <a:t>p-</a:t>
            </a:r>
            <a:r>
              <a:rPr lang="cs-CZ" b="1" dirty="0" err="1"/>
              <a:t>nitrofenylované</a:t>
            </a:r>
            <a:r>
              <a:rPr lang="cs-CZ" b="1" dirty="0"/>
              <a:t> polysacharidy</a:t>
            </a:r>
            <a:r>
              <a:rPr lang="cs-CZ" dirty="0"/>
              <a:t> jsou štěpeny na </a:t>
            </a:r>
            <a:r>
              <a:rPr lang="cs-CZ" b="1" i="1" dirty="0"/>
              <a:t>p-</a:t>
            </a:r>
            <a:r>
              <a:rPr lang="cs-CZ" b="1" dirty="0"/>
              <a:t>nitrofenol a glukosu, </a:t>
            </a:r>
            <a:r>
              <a:rPr lang="cs-CZ" b="1" i="1" dirty="0"/>
              <a:t>p-</a:t>
            </a:r>
            <a:r>
              <a:rPr lang="cs-CZ" b="1" dirty="0"/>
              <a:t>nitrofenol</a:t>
            </a:r>
            <a:r>
              <a:rPr lang="cs-CZ" dirty="0"/>
              <a:t> stanovíme fotometricky</a:t>
            </a:r>
          </a:p>
          <a:p>
            <a:endParaRPr lang="cs-CZ" u="sng" dirty="0"/>
          </a:p>
          <a:p>
            <a:r>
              <a:rPr lang="cs-CZ" u="sng" dirty="0"/>
              <a:t>lokalizace:</a:t>
            </a:r>
            <a:r>
              <a:rPr lang="cs-CZ" dirty="0"/>
              <a:t> sliny, pankreatická šťáva</a:t>
            </a:r>
            <a:endParaRPr lang="cs-CZ" b="1" dirty="0"/>
          </a:p>
          <a:p>
            <a:r>
              <a:rPr lang="cs-CZ" u="sng" dirty="0"/>
              <a:t>tkáňová distribuce:</a:t>
            </a:r>
            <a:r>
              <a:rPr lang="cs-CZ" dirty="0"/>
              <a:t> </a:t>
            </a:r>
            <a:r>
              <a:rPr lang="cs-CZ" b="1" dirty="0"/>
              <a:t>slinné žlázy, pankreas </a:t>
            </a:r>
            <a:r>
              <a:rPr lang="cs-CZ" dirty="0"/>
              <a:t>(izoenzymy)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3215271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cs-CZ" dirty="0"/>
              <a:t>-amylasa (AMS)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zvýšená aktivita při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b="1" dirty="0"/>
              <a:t>	SLINNÉ ŽLÁZY: záněty, nádory</a:t>
            </a:r>
            <a:endParaRPr lang="cs-CZ" sz="2400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PANKREAS:</a:t>
            </a:r>
            <a:r>
              <a:rPr lang="cs-CZ" sz="2400" dirty="0"/>
              <a:t> </a:t>
            </a:r>
            <a:r>
              <a:rPr lang="cs-CZ" sz="2400" b="1" dirty="0"/>
              <a:t>záněty, nádor</a:t>
            </a:r>
            <a:endParaRPr lang="cs-CZ" sz="2400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</a:t>
            </a:r>
            <a:r>
              <a:rPr lang="cs-CZ" sz="2400" b="1" dirty="0"/>
              <a:t>OSTATNÍ: </a:t>
            </a:r>
            <a:r>
              <a:rPr lang="cs-CZ" sz="2400" dirty="0"/>
              <a:t>poškození jater, ledvinová nedostatečnost</a:t>
            </a:r>
          </a:p>
          <a:p>
            <a:pPr marL="0" indent="0">
              <a:buNone/>
              <a:tabLst>
                <a:tab pos="365125" algn="l"/>
              </a:tabLst>
            </a:pPr>
            <a:endParaRPr lang="cs-CZ" sz="2400" dirty="0"/>
          </a:p>
          <a:p>
            <a:pPr marL="0" lvl="0" indent="0">
              <a:buNone/>
              <a:tabLst>
                <a:tab pos="365125" algn="l"/>
              </a:tabLst>
            </a:pPr>
            <a:r>
              <a:rPr lang="cs-CZ" sz="2400" u="sng" dirty="0"/>
              <a:t>materiál:</a:t>
            </a:r>
            <a:r>
              <a:rPr lang="cs-CZ" sz="2400" dirty="0"/>
              <a:t> sérum, plazma, moč</a:t>
            </a:r>
            <a:endParaRPr lang="cs-CZ" sz="2400" u="sng" dirty="0"/>
          </a:p>
          <a:p>
            <a:pPr marL="0" lvl="0" indent="0">
              <a:buNone/>
              <a:tabLst>
                <a:tab pos="365125" algn="l"/>
              </a:tabLst>
            </a:pPr>
            <a:r>
              <a:rPr lang="cs-CZ" sz="2400" u="sng" dirty="0" err="1"/>
              <a:t>preanalytická</a:t>
            </a:r>
            <a:r>
              <a:rPr lang="cs-CZ" sz="2400" u="sng" dirty="0"/>
              <a:t> fáze a interference:</a:t>
            </a:r>
            <a:r>
              <a:rPr lang="cs-CZ" sz="2400" dirty="0"/>
              <a:t> </a:t>
            </a:r>
            <a:r>
              <a:rPr lang="cs-CZ" sz="2400" b="1" dirty="0"/>
              <a:t>hemolýza</a:t>
            </a:r>
            <a:r>
              <a:rPr lang="cs-CZ" sz="2400" dirty="0"/>
              <a:t>, věk pacienta (u dětí fyziologicky vyšší)</a:t>
            </a:r>
            <a:endParaRPr lang="cs-CZ" sz="2400" u="sng" dirty="0"/>
          </a:p>
          <a:p>
            <a:pPr marL="0" indent="0">
              <a:buNone/>
              <a:tabLst>
                <a:tab pos="365125" algn="l"/>
              </a:tabLs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73286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lipasa</a:t>
            </a:r>
            <a:r>
              <a:rPr lang="cs-CZ" dirty="0"/>
              <a:t> (LPS)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třída:</a:t>
            </a:r>
            <a:r>
              <a:rPr lang="cs-CZ" dirty="0"/>
              <a:t> </a:t>
            </a:r>
            <a:r>
              <a:rPr lang="cs-CZ" b="1" dirty="0" err="1"/>
              <a:t>hydrolasa</a:t>
            </a:r>
            <a:endParaRPr lang="cs-CZ" b="1" dirty="0"/>
          </a:p>
          <a:p>
            <a:r>
              <a:rPr lang="cs-CZ" u="sng" dirty="0"/>
              <a:t>reakce:</a:t>
            </a:r>
            <a:r>
              <a:rPr lang="cs-CZ" dirty="0"/>
              <a:t> katalyzuje hydrolýzu TG v tenkém střevě na 1. a 3. uhlíku v přítomnosti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cs-CZ" b="1" dirty="0"/>
              <a:t>	žluči </a:t>
            </a:r>
            <a:r>
              <a:rPr lang="cs-CZ" dirty="0"/>
              <a:t>a </a:t>
            </a:r>
            <a:r>
              <a:rPr lang="cs-CZ" b="1" dirty="0"/>
              <a:t>Ca</a:t>
            </a:r>
            <a:r>
              <a:rPr lang="cs-CZ" b="1" baseline="30000" dirty="0"/>
              <a:t>2+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u="sng" dirty="0"/>
              <a:t>lokalizace:</a:t>
            </a:r>
            <a:r>
              <a:rPr lang="cs-CZ" dirty="0"/>
              <a:t> pankreatická šťáva, lipoproteiny, tuková tkáň</a:t>
            </a:r>
            <a:endParaRPr lang="cs-CZ" b="1" dirty="0"/>
          </a:p>
          <a:p>
            <a:r>
              <a:rPr lang="cs-CZ" u="sng" dirty="0"/>
              <a:t>tkáňová distribuce:</a:t>
            </a:r>
            <a:r>
              <a:rPr lang="cs-CZ" dirty="0"/>
              <a:t> </a:t>
            </a:r>
            <a:r>
              <a:rPr lang="cs-CZ" b="1" dirty="0"/>
              <a:t>pankreas, endotel cév, tuková tkáň</a:t>
            </a:r>
            <a:endParaRPr lang="cs-CZ" sz="3000" b="1" dirty="0"/>
          </a:p>
        </p:txBody>
      </p:sp>
      <p:pic>
        <p:nvPicPr>
          <p:cNvPr id="18434" name="Picture 2" descr="http://4.bp.blogspot.com/-bwRGXH-ZUfw/UI690_mMklI/AAAAAAAAQf0/W2JuO65e9O0/s1600/TGbreakdown1%5B1%5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5"/>
          <a:stretch/>
        </p:blipFill>
        <p:spPr bwMode="auto">
          <a:xfrm>
            <a:off x="5220072" y="2852936"/>
            <a:ext cx="3312368" cy="14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91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lipasa</a:t>
            </a:r>
            <a:r>
              <a:rPr lang="cs-CZ" dirty="0"/>
              <a:t> (LPS)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princip stanovení:</a:t>
            </a:r>
            <a:r>
              <a:rPr lang="cs-CZ" dirty="0"/>
              <a:t> substrát </a:t>
            </a:r>
            <a:r>
              <a:rPr lang="cs-CZ" dirty="0" err="1"/>
              <a:t>lipasy</a:t>
            </a:r>
            <a:r>
              <a:rPr lang="cs-CZ" dirty="0"/>
              <a:t> s navázaným chromogenem (</a:t>
            </a:r>
            <a:r>
              <a:rPr lang="cs-CZ" b="1" dirty="0" err="1"/>
              <a:t>metylresorufin</a:t>
            </a:r>
            <a:r>
              <a:rPr lang="cs-CZ" dirty="0"/>
              <a:t>) je štěpen na chromogen a detekuje se intenzita červeného záření (fotometricky)</a:t>
            </a:r>
            <a:endParaRPr lang="cs-CZ" u="sng" dirty="0"/>
          </a:p>
          <a:p>
            <a:endParaRPr lang="cs-CZ" u="sng" dirty="0"/>
          </a:p>
          <a:p>
            <a:r>
              <a:rPr lang="cs-CZ" u="sng" dirty="0"/>
              <a:t>klin. význam:</a:t>
            </a:r>
            <a:endParaRPr lang="cs-CZ" dirty="0"/>
          </a:p>
          <a:p>
            <a:pPr marL="361950" indent="0">
              <a:buNone/>
            </a:pPr>
            <a:r>
              <a:rPr lang="cs-CZ" sz="2800" b="1" dirty="0"/>
              <a:t>detekce a vyloučení akutní pankreatitidy</a:t>
            </a:r>
          </a:p>
          <a:p>
            <a:pPr marL="361950" indent="0">
              <a:buNone/>
            </a:pPr>
            <a:r>
              <a:rPr lang="cs-CZ" sz="2800" b="1" dirty="0"/>
              <a:t>obstrukce pankreatického traktu</a:t>
            </a:r>
          </a:p>
          <a:p>
            <a:pPr marL="361950" indent="0">
              <a:buNone/>
            </a:pPr>
            <a:r>
              <a:rPr lang="cs-CZ" sz="2800" b="1" dirty="0"/>
              <a:t>relaps chronické pankreatitidy</a:t>
            </a:r>
            <a:endParaRPr lang="cs-CZ" sz="2800" dirty="0"/>
          </a:p>
          <a:p>
            <a:pPr marL="0" indent="0">
              <a:buNone/>
              <a:tabLst>
                <a:tab pos="365125" algn="l"/>
              </a:tabLst>
            </a:pPr>
            <a:endParaRPr lang="cs-CZ" sz="2400" dirty="0"/>
          </a:p>
          <a:p>
            <a:pPr marL="0" indent="0">
              <a:buNone/>
              <a:tabLst>
                <a:tab pos="365125" algn="l"/>
              </a:tabLs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9708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Názvosloví enzymů - příklady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91264" cy="639762"/>
          </a:xfrm>
        </p:spPr>
        <p:txBody>
          <a:bodyPr>
            <a:normAutofit/>
          </a:bodyPr>
          <a:lstStyle/>
          <a:p>
            <a:r>
              <a:rPr lang="cs-CZ" sz="1800" dirty="0"/>
              <a:t>6 hlavních tříd enzymů	           reakce a systematický název enzymu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7643192" cy="3951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400" dirty="0">
                <a:cs typeface="Arial" pitchFamily="34" charset="0"/>
              </a:rPr>
              <a:t>				       </a:t>
            </a:r>
            <a:r>
              <a:rPr lang="cs-CZ" sz="1400" b="1" dirty="0">
                <a:cs typeface="Arial" pitchFamily="34" charset="0"/>
              </a:rPr>
              <a:t>D</a:t>
            </a:r>
            <a:r>
              <a:rPr lang="cs-CZ" sz="1200" b="1" dirty="0">
                <a:cs typeface="Arial" pitchFamily="34" charset="0"/>
              </a:rPr>
              <a:t>-glukosa-6-fosfát:NADP</a:t>
            </a:r>
            <a:r>
              <a:rPr lang="cs-CZ" sz="1200" b="1" baseline="30000" dirty="0">
                <a:cs typeface="Arial" pitchFamily="34" charset="0"/>
              </a:rPr>
              <a:t>+</a:t>
            </a:r>
            <a:r>
              <a:rPr lang="cs-CZ" sz="1200" b="1" dirty="0">
                <a:cs typeface="Arial" pitchFamily="34" charset="0"/>
              </a:rPr>
              <a:t>-</a:t>
            </a:r>
            <a:r>
              <a:rPr lang="cs-CZ" sz="1200" b="1" dirty="0" err="1">
                <a:cs typeface="Arial" pitchFamily="34" charset="0"/>
              </a:rPr>
              <a:t>oxidoreduktasa</a:t>
            </a:r>
            <a:r>
              <a:rPr lang="cs-CZ" sz="1200" b="1" dirty="0">
                <a:cs typeface="Arial" pitchFamily="34" charset="0"/>
              </a:rPr>
              <a:t> </a:t>
            </a:r>
            <a:r>
              <a:rPr lang="cs-CZ" sz="1200" dirty="0">
                <a:cs typeface="Arial" pitchFamily="34" charset="0"/>
              </a:rPr>
              <a:t>(EC 1.1.1.49, G-6-P-DH)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cs-CZ" sz="1500" b="1" dirty="0">
                <a:cs typeface="Arial" pitchFamily="34" charset="0"/>
              </a:rPr>
              <a:t>OXIDOREDUKTASY</a:t>
            </a:r>
            <a:r>
              <a:rPr lang="cs-CZ" sz="1800" dirty="0">
                <a:cs typeface="Arial" pitchFamily="34" charset="0"/>
              </a:rPr>
              <a:t>	      	</a:t>
            </a:r>
            <a:r>
              <a:rPr lang="cs-CZ" sz="1200" dirty="0">
                <a:cs typeface="Arial" pitchFamily="34" charset="0"/>
              </a:rPr>
              <a:t>D-glukosa-6-fosfát + NADP</a:t>
            </a:r>
            <a:r>
              <a:rPr lang="cs-CZ" sz="1200" baseline="30000" dirty="0">
                <a:cs typeface="Arial" pitchFamily="34" charset="0"/>
              </a:rPr>
              <a:t>+</a:t>
            </a:r>
            <a:r>
              <a:rPr lang="cs-CZ" sz="1200" dirty="0">
                <a:cs typeface="Arial" pitchFamily="34" charset="0"/>
              </a:rPr>
              <a:t> ↔ 6-</a:t>
            </a:r>
            <a:r>
              <a:rPr lang="cs-CZ" sz="1200" dirty="0" err="1">
                <a:cs typeface="Arial" pitchFamily="34" charset="0"/>
              </a:rPr>
              <a:t>fosfo</a:t>
            </a:r>
            <a:r>
              <a:rPr lang="cs-CZ" sz="1200" dirty="0">
                <a:cs typeface="Arial" pitchFamily="34" charset="0"/>
              </a:rPr>
              <a:t>-D-</a:t>
            </a:r>
            <a:r>
              <a:rPr lang="cs-CZ" sz="1200" dirty="0" err="1">
                <a:cs typeface="Arial" pitchFamily="34" charset="0"/>
              </a:rPr>
              <a:t>glukono</a:t>
            </a:r>
            <a:r>
              <a:rPr lang="cs-CZ" sz="1200" dirty="0">
                <a:cs typeface="Arial" pitchFamily="34" charset="0"/>
              </a:rPr>
              <a:t>-1,5-lakton + NADPH+H</a:t>
            </a:r>
            <a:r>
              <a:rPr lang="cs-CZ" sz="1200" b="1" baseline="30000" dirty="0">
                <a:solidFill>
                  <a:srgbClr val="C00000"/>
                </a:solidFill>
                <a:cs typeface="Arial" pitchFamily="34" charset="0"/>
              </a:rPr>
              <a:t>+</a:t>
            </a:r>
            <a:endParaRPr lang="cs-CZ" sz="1800" dirty="0">
              <a:cs typeface="Arial" pitchFamily="34" charset="0"/>
            </a:endParaRPr>
          </a:p>
          <a:p>
            <a:pPr>
              <a:buNone/>
            </a:pP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				     </a:t>
            </a:r>
            <a:r>
              <a:rPr lang="cs-CZ" sz="2000" b="1" dirty="0">
                <a:cs typeface="Arial" pitchFamily="34" charset="0"/>
              </a:rPr>
              <a:t> </a:t>
            </a:r>
            <a:r>
              <a:rPr lang="cs-CZ" sz="1200" b="1" dirty="0">
                <a:cs typeface="Arial" pitchFamily="34" charset="0"/>
              </a:rPr>
              <a:t>L-</a:t>
            </a:r>
            <a:r>
              <a:rPr lang="cs-CZ" sz="1200" b="1" dirty="0" err="1">
                <a:cs typeface="Arial" pitchFamily="34" charset="0"/>
              </a:rPr>
              <a:t>aspartát</a:t>
            </a:r>
            <a:r>
              <a:rPr lang="cs-CZ" sz="1200" b="1" dirty="0">
                <a:cs typeface="Arial" pitchFamily="34" charset="0"/>
              </a:rPr>
              <a:t>:2-</a:t>
            </a:r>
            <a:r>
              <a:rPr lang="cs-CZ" sz="1200" b="1" dirty="0" err="1">
                <a:cs typeface="Arial" pitchFamily="34" charset="0"/>
              </a:rPr>
              <a:t>oxoglutarát</a:t>
            </a:r>
            <a:r>
              <a:rPr lang="cs-CZ" sz="1200" b="1" dirty="0">
                <a:cs typeface="Arial" pitchFamily="34" charset="0"/>
              </a:rPr>
              <a:t> </a:t>
            </a:r>
            <a:r>
              <a:rPr lang="cs-CZ" sz="1200" b="1" dirty="0" err="1">
                <a:cs typeface="Arial" pitchFamily="34" charset="0"/>
              </a:rPr>
              <a:t>aminotransferasa</a:t>
            </a:r>
            <a:r>
              <a:rPr lang="cs-CZ" sz="1200" dirty="0">
                <a:cs typeface="Arial" pitchFamily="34" charset="0"/>
              </a:rPr>
              <a:t> (EC 2.6.1.1, AST)</a:t>
            </a:r>
            <a:endParaRPr lang="cs-CZ" sz="1400" dirty="0"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cs-CZ" sz="1500" b="1" dirty="0">
                <a:cs typeface="Arial" pitchFamily="34" charset="0"/>
              </a:rPr>
              <a:t>TRANSFERASY</a:t>
            </a:r>
            <a:r>
              <a:rPr lang="cs-CZ" sz="1400" dirty="0">
                <a:cs typeface="Arial" pitchFamily="34" charset="0"/>
              </a:rPr>
              <a:t>	</a:t>
            </a:r>
            <a:r>
              <a:rPr lang="cs-CZ" sz="1800" dirty="0">
                <a:cs typeface="Arial" pitchFamily="34" charset="0"/>
              </a:rPr>
              <a:t>	         </a:t>
            </a:r>
            <a:r>
              <a:rPr lang="cs-CZ" sz="1200" dirty="0">
                <a:cs typeface="Arial" pitchFamily="34" charset="0"/>
              </a:rPr>
              <a:t>L-</a:t>
            </a:r>
            <a:r>
              <a:rPr lang="cs-CZ" sz="1200" dirty="0" err="1">
                <a:cs typeface="Arial" pitchFamily="34" charset="0"/>
              </a:rPr>
              <a:t>aspartát</a:t>
            </a:r>
            <a:r>
              <a:rPr lang="cs-CZ" sz="1200" dirty="0">
                <a:cs typeface="Arial" pitchFamily="34" charset="0"/>
              </a:rPr>
              <a:t> + 2-</a:t>
            </a:r>
            <a:r>
              <a:rPr lang="cs-CZ" sz="1200" dirty="0" err="1">
                <a:cs typeface="Arial" pitchFamily="34" charset="0"/>
              </a:rPr>
              <a:t>oxoglutarát</a:t>
            </a:r>
            <a:r>
              <a:rPr lang="cs-CZ" sz="1200" dirty="0">
                <a:cs typeface="Arial" pitchFamily="34" charset="0"/>
              </a:rPr>
              <a:t> ↔ </a:t>
            </a:r>
            <a:r>
              <a:rPr lang="cs-CZ" sz="1200" dirty="0" err="1">
                <a:cs typeface="Arial" pitchFamily="34" charset="0"/>
              </a:rPr>
              <a:t>oxalacetát</a:t>
            </a:r>
            <a:r>
              <a:rPr lang="cs-CZ" sz="1200" dirty="0">
                <a:cs typeface="Arial" pitchFamily="34" charset="0"/>
              </a:rPr>
              <a:t> + L-</a:t>
            </a:r>
            <a:r>
              <a:rPr lang="cs-CZ" sz="1200" dirty="0" err="1">
                <a:cs typeface="Arial" pitchFamily="34" charset="0"/>
              </a:rPr>
              <a:t>glutamát</a:t>
            </a:r>
            <a:endParaRPr lang="cs-CZ" sz="1200" dirty="0">
              <a:cs typeface="Arial" pitchFamily="34" charset="0"/>
            </a:endParaRPr>
          </a:p>
          <a:p>
            <a:pPr>
              <a:buNone/>
            </a:pPr>
            <a:r>
              <a:rPr lang="cs-CZ" sz="1200" b="1" dirty="0">
                <a:cs typeface="Arial" pitchFamily="34" charset="0"/>
              </a:rPr>
              <a:t>				  </a:t>
            </a:r>
          </a:p>
          <a:p>
            <a:pPr>
              <a:buNone/>
            </a:pPr>
            <a:r>
              <a:rPr lang="cs-CZ" sz="1200" b="1" dirty="0">
                <a:cs typeface="Arial" pitchFamily="34" charset="0"/>
              </a:rPr>
              <a:t>				        </a:t>
            </a:r>
            <a:r>
              <a:rPr lang="el-GR" sz="1200" b="1" dirty="0">
                <a:cs typeface="Arial" pitchFamily="34" charset="0"/>
              </a:rPr>
              <a:t>α</a:t>
            </a:r>
            <a:r>
              <a:rPr lang="cs-CZ" sz="1200" b="1" dirty="0">
                <a:cs typeface="Arial" pitchFamily="34" charset="0"/>
              </a:rPr>
              <a:t>-D-galaktosid-</a:t>
            </a:r>
            <a:r>
              <a:rPr lang="el-GR" sz="1200" b="1" dirty="0">
                <a:cs typeface="Arial" pitchFamily="34" charset="0"/>
              </a:rPr>
              <a:t>α</a:t>
            </a:r>
            <a:r>
              <a:rPr lang="cs-CZ" sz="1200" b="1" dirty="0">
                <a:cs typeface="Arial" pitchFamily="34" charset="0"/>
              </a:rPr>
              <a:t>-D-</a:t>
            </a:r>
            <a:r>
              <a:rPr lang="cs-CZ" sz="1200" b="1" dirty="0" err="1">
                <a:cs typeface="Arial" pitchFamily="34" charset="0"/>
              </a:rPr>
              <a:t>galaktosyl</a:t>
            </a:r>
            <a:r>
              <a:rPr lang="cs-CZ" sz="1200" b="1" dirty="0">
                <a:cs typeface="Arial" pitchFamily="34" charset="0"/>
              </a:rPr>
              <a:t> </a:t>
            </a:r>
            <a:r>
              <a:rPr lang="cs-CZ" sz="1200" b="1" dirty="0" err="1">
                <a:cs typeface="Arial" pitchFamily="34" charset="0"/>
              </a:rPr>
              <a:t>hydrolasa</a:t>
            </a:r>
            <a:r>
              <a:rPr lang="cs-CZ" sz="1200" dirty="0">
                <a:cs typeface="Arial" pitchFamily="34" charset="0"/>
              </a:rPr>
              <a:t> (EC 3.2.1.22, </a:t>
            </a:r>
            <a:r>
              <a:rPr lang="el-GR" sz="1200" dirty="0">
                <a:cs typeface="Arial" pitchFamily="34" charset="0"/>
              </a:rPr>
              <a:t>α</a:t>
            </a:r>
            <a:r>
              <a:rPr lang="cs-CZ" sz="1200" dirty="0">
                <a:cs typeface="Arial" pitchFamily="34" charset="0"/>
              </a:rPr>
              <a:t>-</a:t>
            </a:r>
            <a:r>
              <a:rPr lang="cs-CZ" sz="1200" dirty="0" err="1">
                <a:cs typeface="Arial" pitchFamily="34" charset="0"/>
              </a:rPr>
              <a:t>galaktosidasa</a:t>
            </a:r>
            <a:r>
              <a:rPr lang="cs-CZ" sz="1200" dirty="0">
                <a:cs typeface="Arial" pitchFamily="34" charset="0"/>
              </a:rPr>
              <a:t>)</a:t>
            </a:r>
          </a:p>
          <a:p>
            <a:r>
              <a:rPr lang="cs-CZ" sz="1500" b="1" dirty="0">
                <a:cs typeface="Arial" pitchFamily="34" charset="0"/>
              </a:rPr>
              <a:t>HYDROLASY</a:t>
            </a:r>
            <a:r>
              <a:rPr lang="cs-CZ" sz="1800" dirty="0">
                <a:cs typeface="Arial" pitchFamily="34" charset="0"/>
              </a:rPr>
              <a:t>	      	</a:t>
            </a:r>
            <a:r>
              <a:rPr lang="el-GR" sz="1200" dirty="0">
                <a:cs typeface="Arial" pitchFamily="34" charset="0"/>
              </a:rPr>
              <a:t>α</a:t>
            </a:r>
            <a:r>
              <a:rPr lang="cs-CZ" sz="1200" dirty="0">
                <a:cs typeface="Arial" pitchFamily="34" charset="0"/>
              </a:rPr>
              <a:t>-D-</a:t>
            </a:r>
            <a:r>
              <a:rPr lang="cs-CZ" sz="1200" dirty="0" err="1">
                <a:cs typeface="Arial" pitchFamily="34" charset="0"/>
              </a:rPr>
              <a:t>galactosid</a:t>
            </a:r>
            <a:r>
              <a:rPr lang="cs-CZ" sz="1200" dirty="0">
                <a:cs typeface="Arial" pitchFamily="34" charset="0"/>
              </a:rPr>
              <a:t> → </a:t>
            </a:r>
            <a:r>
              <a:rPr lang="el-GR" sz="1200" dirty="0">
                <a:cs typeface="Arial" pitchFamily="34" charset="0"/>
              </a:rPr>
              <a:t>α</a:t>
            </a:r>
            <a:r>
              <a:rPr lang="cs-CZ" sz="1200" dirty="0">
                <a:cs typeface="Arial" pitchFamily="34" charset="0"/>
              </a:rPr>
              <a:t>-D-</a:t>
            </a:r>
            <a:r>
              <a:rPr lang="cs-CZ" sz="1200" dirty="0" err="1">
                <a:cs typeface="Arial" pitchFamily="34" charset="0"/>
              </a:rPr>
              <a:t>galactosa</a:t>
            </a:r>
            <a:r>
              <a:rPr lang="cs-CZ" sz="1200" dirty="0">
                <a:cs typeface="Arial" pitchFamily="34" charset="0"/>
              </a:rPr>
              <a:t> + zbytek sloučeniny (</a:t>
            </a:r>
            <a:r>
              <a:rPr lang="cs-CZ" sz="1200" dirty="0" err="1">
                <a:cs typeface="Arial" pitchFamily="34" charset="0"/>
              </a:rPr>
              <a:t>gangliosyl</a:t>
            </a:r>
            <a:r>
              <a:rPr lang="cs-CZ" sz="1200" dirty="0">
                <a:cs typeface="Arial" pitchFamily="34" charset="0"/>
              </a:rPr>
              <a:t>, glykoprotein…)</a:t>
            </a:r>
          </a:p>
          <a:p>
            <a:pPr>
              <a:buNone/>
            </a:pPr>
            <a:r>
              <a:rPr lang="cs-CZ" sz="1200" b="1" dirty="0">
                <a:cs typeface="Arial" pitchFamily="34" charset="0"/>
              </a:rPr>
              <a:t>				  </a:t>
            </a:r>
          </a:p>
          <a:p>
            <a:pPr>
              <a:buNone/>
            </a:pPr>
            <a:r>
              <a:rPr lang="cs-CZ" sz="1200" b="1" dirty="0">
                <a:cs typeface="Arial" pitchFamily="34" charset="0"/>
              </a:rPr>
              <a:t>				                          (</a:t>
            </a:r>
            <a:r>
              <a:rPr lang="cs-CZ" sz="1200" b="1" i="1" dirty="0">
                <a:cs typeface="Arial" pitchFamily="34" charset="0"/>
              </a:rPr>
              <a:t>S</a:t>
            </a:r>
            <a:r>
              <a:rPr lang="cs-CZ" sz="1200" b="1" dirty="0">
                <a:cs typeface="Arial" pitchFamily="34" charset="0"/>
              </a:rPr>
              <a:t>)-</a:t>
            </a:r>
            <a:r>
              <a:rPr lang="cs-CZ" sz="1200" b="1" dirty="0" err="1">
                <a:cs typeface="Arial" pitchFamily="34" charset="0"/>
              </a:rPr>
              <a:t>malát</a:t>
            </a:r>
            <a:r>
              <a:rPr lang="cs-CZ" sz="1200" b="1" dirty="0">
                <a:cs typeface="Arial" pitchFamily="34" charset="0"/>
              </a:rPr>
              <a:t>-</a:t>
            </a:r>
            <a:r>
              <a:rPr lang="cs-CZ" sz="1200" b="1" dirty="0" err="1">
                <a:cs typeface="Arial" pitchFamily="34" charset="0"/>
              </a:rPr>
              <a:t>hydrolyasa</a:t>
            </a:r>
            <a:r>
              <a:rPr lang="cs-CZ" sz="1200" b="1" dirty="0">
                <a:cs typeface="Arial" pitchFamily="34" charset="0"/>
              </a:rPr>
              <a:t> </a:t>
            </a:r>
            <a:r>
              <a:rPr lang="cs-CZ" sz="1200" dirty="0">
                <a:cs typeface="Arial" pitchFamily="34" charset="0"/>
              </a:rPr>
              <a:t>(EC 4.2.1.2, </a:t>
            </a:r>
            <a:r>
              <a:rPr lang="cs-CZ" sz="1200" dirty="0" err="1">
                <a:cs typeface="Arial" pitchFamily="34" charset="0"/>
              </a:rPr>
              <a:t>fumarasa</a:t>
            </a:r>
            <a:r>
              <a:rPr lang="cs-CZ" sz="1200" dirty="0">
                <a:cs typeface="Arial" pitchFamily="34" charset="0"/>
              </a:rPr>
              <a:t>)</a:t>
            </a:r>
            <a:endParaRPr lang="cs-CZ" sz="1200" b="1" dirty="0">
              <a:cs typeface="Arial" pitchFamily="34" charset="0"/>
            </a:endParaRPr>
          </a:p>
          <a:p>
            <a:r>
              <a:rPr lang="cs-CZ" sz="1500" b="1" dirty="0">
                <a:cs typeface="Arial" pitchFamily="34" charset="0"/>
              </a:rPr>
              <a:t>LYASY (SYNTHASY)</a:t>
            </a:r>
            <a:r>
              <a:rPr lang="cs-CZ" sz="1800" b="1" dirty="0">
                <a:cs typeface="Arial" pitchFamily="34" charset="0"/>
              </a:rPr>
              <a:t>	</a:t>
            </a:r>
            <a:r>
              <a:rPr lang="cs-CZ" sz="1300" dirty="0">
                <a:cs typeface="Arial" pitchFamily="34" charset="0"/>
              </a:rPr>
              <a:t>                                                 	        </a:t>
            </a:r>
            <a:r>
              <a:rPr lang="cs-CZ" sz="1300" i="1" dirty="0">
                <a:cs typeface="Arial" pitchFamily="34" charset="0"/>
              </a:rPr>
              <a:t>(S)-</a:t>
            </a:r>
            <a:r>
              <a:rPr lang="cs-CZ" sz="1300" dirty="0" err="1">
                <a:cs typeface="Arial" pitchFamily="34" charset="0"/>
              </a:rPr>
              <a:t>malát</a:t>
            </a:r>
            <a:r>
              <a:rPr lang="cs-CZ" sz="1300" dirty="0">
                <a:cs typeface="Arial" pitchFamily="34" charset="0"/>
              </a:rPr>
              <a:t> ↔ </a:t>
            </a:r>
            <a:r>
              <a:rPr lang="cs-CZ" sz="1300" dirty="0" err="1">
                <a:cs typeface="Arial" pitchFamily="34" charset="0"/>
              </a:rPr>
              <a:t>fumarát</a:t>
            </a:r>
            <a:r>
              <a:rPr lang="cs-CZ" sz="1300" dirty="0">
                <a:cs typeface="Arial" pitchFamily="34" charset="0"/>
              </a:rPr>
              <a:t> + H</a:t>
            </a:r>
            <a:r>
              <a:rPr lang="cs-CZ" sz="1300" baseline="-25000" dirty="0">
                <a:cs typeface="Arial" pitchFamily="34" charset="0"/>
              </a:rPr>
              <a:t>2</a:t>
            </a:r>
            <a:r>
              <a:rPr lang="cs-CZ" sz="1300" dirty="0">
                <a:cs typeface="Arial" pitchFamily="34" charset="0"/>
              </a:rPr>
              <a:t>O</a:t>
            </a:r>
          </a:p>
          <a:p>
            <a:pPr>
              <a:buNone/>
            </a:pPr>
            <a:endParaRPr lang="cs-CZ" sz="1200" dirty="0">
              <a:cs typeface="Arial" pitchFamily="34" charset="0"/>
            </a:endParaRPr>
          </a:p>
          <a:p>
            <a:pPr>
              <a:buNone/>
            </a:pPr>
            <a:r>
              <a:rPr lang="cs-CZ" sz="1200" dirty="0">
                <a:cs typeface="Arial" pitchFamily="34" charset="0"/>
              </a:rPr>
              <a:t>					EC 4.2.1.2 </a:t>
            </a:r>
            <a:r>
              <a:rPr lang="cs-CZ" sz="1200" b="1" dirty="0" err="1">
                <a:cs typeface="Arial" pitchFamily="34" charset="0"/>
              </a:rPr>
              <a:t>triosafosfát</a:t>
            </a:r>
            <a:r>
              <a:rPr lang="cs-CZ" sz="1200" b="1" dirty="0">
                <a:cs typeface="Arial" pitchFamily="34" charset="0"/>
              </a:rPr>
              <a:t> </a:t>
            </a:r>
            <a:r>
              <a:rPr lang="cs-CZ" sz="1200" b="1" dirty="0" err="1">
                <a:cs typeface="Arial" pitchFamily="34" charset="0"/>
              </a:rPr>
              <a:t>isomerasa</a:t>
            </a:r>
            <a:endParaRPr lang="cs-CZ" sz="1200" b="1" dirty="0">
              <a:cs typeface="Arial" pitchFamily="34" charset="0"/>
            </a:endParaRPr>
          </a:p>
          <a:p>
            <a:r>
              <a:rPr lang="cs-CZ" sz="1500" b="1" dirty="0">
                <a:cs typeface="Arial" pitchFamily="34" charset="0"/>
              </a:rPr>
              <a:t>ISOMERASY</a:t>
            </a:r>
            <a:r>
              <a:rPr lang="cs-CZ" sz="1800" dirty="0">
                <a:cs typeface="Arial" pitchFamily="34" charset="0"/>
              </a:rPr>
              <a:t>		         </a:t>
            </a:r>
            <a:r>
              <a:rPr lang="cs-CZ" sz="1300" dirty="0" err="1">
                <a:cs typeface="Arial" pitchFamily="34" charset="0"/>
              </a:rPr>
              <a:t>dihydroxyacetonfosfát</a:t>
            </a:r>
            <a:r>
              <a:rPr lang="cs-CZ" sz="1300" dirty="0">
                <a:cs typeface="Arial" pitchFamily="34" charset="0"/>
              </a:rPr>
              <a:t> </a:t>
            </a:r>
            <a:r>
              <a:rPr lang="cs-CZ" sz="1400" dirty="0">
                <a:cs typeface="Arial" pitchFamily="34" charset="0"/>
              </a:rPr>
              <a:t>↔</a:t>
            </a:r>
            <a:r>
              <a:rPr lang="cs-CZ" sz="1300" dirty="0">
                <a:cs typeface="Arial" pitchFamily="34" charset="0"/>
              </a:rPr>
              <a:t> glyceraldehyd-3-fosfát</a:t>
            </a:r>
            <a:endParaRPr lang="cs-CZ" sz="1300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None/>
            </a:pPr>
            <a:r>
              <a:rPr lang="cs-CZ" sz="1300" b="1" dirty="0">
                <a:cs typeface="Arial" pitchFamily="34" charset="0"/>
              </a:rPr>
              <a:t>			</a:t>
            </a:r>
          </a:p>
          <a:p>
            <a:pPr>
              <a:buNone/>
            </a:pPr>
            <a:r>
              <a:rPr lang="cs-CZ" sz="1300" b="1" dirty="0">
                <a:cs typeface="Arial" pitchFamily="34" charset="0"/>
              </a:rPr>
              <a:t>			                 </a:t>
            </a:r>
            <a:r>
              <a:rPr lang="el-GR" sz="1300" b="1" dirty="0">
                <a:cs typeface="Arial" pitchFamily="34" charset="0"/>
              </a:rPr>
              <a:t>ϒ</a:t>
            </a:r>
            <a:r>
              <a:rPr lang="cs-CZ" sz="1300" b="1" dirty="0">
                <a:cs typeface="Arial" pitchFamily="34" charset="0"/>
              </a:rPr>
              <a:t>-L-</a:t>
            </a:r>
            <a:r>
              <a:rPr lang="cs-CZ" sz="1300" b="1" dirty="0" err="1">
                <a:cs typeface="Arial" pitchFamily="34" charset="0"/>
              </a:rPr>
              <a:t>glutamyl</a:t>
            </a:r>
            <a:r>
              <a:rPr lang="cs-CZ" sz="1300" b="1" dirty="0">
                <a:cs typeface="Arial" pitchFamily="34" charset="0"/>
              </a:rPr>
              <a:t>-L-cystein:glycin </a:t>
            </a:r>
            <a:r>
              <a:rPr lang="cs-CZ" sz="1300" b="1" dirty="0" err="1">
                <a:cs typeface="Arial" pitchFamily="34" charset="0"/>
              </a:rPr>
              <a:t>ligasa</a:t>
            </a:r>
            <a:r>
              <a:rPr lang="cs-CZ" sz="1300" b="1" dirty="0">
                <a:cs typeface="Arial" pitchFamily="34" charset="0"/>
              </a:rPr>
              <a:t> (tvořící ADP) </a:t>
            </a:r>
            <a:r>
              <a:rPr lang="cs-CZ" sz="1300" dirty="0">
                <a:cs typeface="Arial" pitchFamily="34" charset="0"/>
              </a:rPr>
              <a:t>(</a:t>
            </a:r>
            <a:r>
              <a:rPr lang="cs-CZ" sz="1300" dirty="0" err="1">
                <a:cs typeface="Arial" pitchFamily="34" charset="0"/>
              </a:rPr>
              <a:t>glutathion</a:t>
            </a:r>
            <a:r>
              <a:rPr lang="cs-CZ" sz="1300" dirty="0">
                <a:cs typeface="Arial" pitchFamily="34" charset="0"/>
              </a:rPr>
              <a:t> </a:t>
            </a:r>
            <a:r>
              <a:rPr lang="cs-CZ" sz="1300" dirty="0" err="1">
                <a:cs typeface="Arial" pitchFamily="34" charset="0"/>
              </a:rPr>
              <a:t>synthasa</a:t>
            </a:r>
            <a:r>
              <a:rPr lang="cs-CZ" sz="1300" dirty="0">
                <a:cs typeface="Arial" pitchFamily="34" charset="0"/>
              </a:rPr>
              <a:t> EC 6.3.2.3)</a:t>
            </a:r>
            <a:endParaRPr lang="cs-CZ" sz="1300" b="1" dirty="0">
              <a:cs typeface="Arial" pitchFamily="34" charset="0"/>
            </a:endParaRPr>
          </a:p>
          <a:p>
            <a:r>
              <a:rPr lang="cs-CZ" sz="1500" b="1" dirty="0">
                <a:cs typeface="Arial" pitchFamily="34" charset="0"/>
              </a:rPr>
              <a:t>LIGASY (SYNTHETASY)</a:t>
            </a:r>
            <a:r>
              <a:rPr lang="cs-CZ" sz="1900" dirty="0">
                <a:cs typeface="Arial" pitchFamily="34" charset="0"/>
              </a:rPr>
              <a:t>	</a:t>
            </a:r>
            <a:r>
              <a:rPr lang="cs-CZ" sz="1800" dirty="0">
                <a:cs typeface="Arial" pitchFamily="34" charset="0"/>
              </a:rPr>
              <a:t> 	      </a:t>
            </a:r>
            <a:r>
              <a:rPr lang="cs-CZ" sz="1200" dirty="0">
                <a:cs typeface="Arial" pitchFamily="34" charset="0"/>
              </a:rPr>
              <a:t>ATP + </a:t>
            </a:r>
            <a:r>
              <a:rPr lang="el-GR" sz="1200" dirty="0">
                <a:cs typeface="Arial" pitchFamily="34" charset="0"/>
              </a:rPr>
              <a:t>ϒ</a:t>
            </a:r>
            <a:r>
              <a:rPr lang="cs-CZ" sz="1200" dirty="0">
                <a:cs typeface="Arial" pitchFamily="34" charset="0"/>
              </a:rPr>
              <a:t>-L-</a:t>
            </a:r>
            <a:r>
              <a:rPr lang="cs-CZ" sz="1200" dirty="0" err="1">
                <a:cs typeface="Arial" pitchFamily="34" charset="0"/>
              </a:rPr>
              <a:t>glutamyl</a:t>
            </a:r>
            <a:r>
              <a:rPr lang="cs-CZ" sz="1200" dirty="0">
                <a:cs typeface="Arial" pitchFamily="34" charset="0"/>
              </a:rPr>
              <a:t>-L-cystein + </a:t>
            </a:r>
            <a:r>
              <a:rPr lang="cs-CZ" sz="1200" dirty="0" err="1">
                <a:cs typeface="Arial" pitchFamily="34" charset="0"/>
              </a:rPr>
              <a:t>glycin</a:t>
            </a:r>
            <a:r>
              <a:rPr lang="cs-CZ" sz="1200" dirty="0">
                <a:cs typeface="Arial" pitchFamily="34" charset="0"/>
              </a:rPr>
              <a:t>→ ADP + fosfát + </a:t>
            </a:r>
            <a:r>
              <a:rPr lang="cs-CZ" sz="1200" dirty="0" err="1">
                <a:cs typeface="Arial" pitchFamily="34" charset="0"/>
              </a:rPr>
              <a:t>glutathion</a:t>
            </a:r>
            <a:endParaRPr lang="cs-CZ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Zástupný symbol pro obsah 8"/>
          <p:cNvSpPr>
            <a:spLocks noGrp="1"/>
          </p:cNvSpPr>
          <p:nvPr>
            <p:ph sz="half" idx="2"/>
          </p:nvPr>
        </p:nvSpPr>
        <p:spPr>
          <a:xfrm>
            <a:off x="7884368" y="2420888"/>
            <a:ext cx="1296144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err="1">
                <a:solidFill>
                  <a:srgbClr val="7030A0"/>
                </a:solidFill>
              </a:rPr>
              <a:t>Favismus</a:t>
            </a:r>
            <a:endParaRPr lang="cs-CZ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X-vázané </a:t>
            </a:r>
            <a:r>
              <a:rPr lang="cs-CZ" sz="1200" b="1" dirty="0" err="1">
                <a:solidFill>
                  <a:srgbClr val="7030A0"/>
                </a:solidFill>
              </a:rPr>
              <a:t>onem</a:t>
            </a:r>
            <a:r>
              <a:rPr lang="cs-CZ" sz="1200" b="1" dirty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cs-CZ" sz="5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 err="1">
                <a:solidFill>
                  <a:srgbClr val="7030A0"/>
                </a:solidFill>
              </a:rPr>
              <a:t>Marker</a:t>
            </a:r>
            <a:r>
              <a:rPr lang="cs-CZ" sz="1200" b="1" dirty="0">
                <a:solidFill>
                  <a:srgbClr val="7030A0"/>
                </a:solidFill>
              </a:rPr>
              <a:t> </a:t>
            </a:r>
            <a:r>
              <a:rPr lang="cs-CZ" sz="1200" b="1" dirty="0" err="1">
                <a:solidFill>
                  <a:srgbClr val="7030A0"/>
                </a:solidFill>
              </a:rPr>
              <a:t>poškoz</a:t>
            </a:r>
            <a:r>
              <a:rPr lang="cs-CZ" sz="1200" b="1" dirty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cs-CZ" sz="1200" b="1" u="sng" dirty="0">
                <a:solidFill>
                  <a:srgbClr val="7030A0"/>
                </a:solidFill>
              </a:rPr>
              <a:t>buněk </a:t>
            </a:r>
            <a:r>
              <a:rPr lang="cs-CZ" sz="1200" b="1" dirty="0">
                <a:solidFill>
                  <a:srgbClr val="7030A0"/>
                </a:solidFill>
              </a:rPr>
              <a:t>(játra…)</a:t>
            </a:r>
          </a:p>
          <a:p>
            <a:pPr>
              <a:buNone/>
            </a:pPr>
            <a:endParaRPr lang="cs-CZ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 err="1">
                <a:solidFill>
                  <a:srgbClr val="7030A0"/>
                </a:solidFill>
              </a:rPr>
              <a:t>Fabryho</a:t>
            </a:r>
            <a:r>
              <a:rPr lang="cs-CZ" sz="1200" b="1" dirty="0">
                <a:solidFill>
                  <a:srgbClr val="7030A0"/>
                </a:solidFill>
              </a:rPr>
              <a:t> nemoc</a:t>
            </a: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střádavá choroba</a:t>
            </a:r>
          </a:p>
          <a:p>
            <a:pPr>
              <a:buNone/>
            </a:pPr>
            <a:endParaRPr lang="cs-CZ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Velmi vzácná</a:t>
            </a: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porucha (100/w)</a:t>
            </a:r>
          </a:p>
          <a:p>
            <a:pPr>
              <a:buNone/>
            </a:pPr>
            <a:endParaRPr lang="cs-CZ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Závažná </a:t>
            </a:r>
            <a:r>
              <a:rPr lang="cs-CZ" sz="1200" b="1" dirty="0" err="1">
                <a:solidFill>
                  <a:srgbClr val="7030A0"/>
                </a:solidFill>
              </a:rPr>
              <a:t>acidurie</a:t>
            </a:r>
            <a:endParaRPr lang="cs-CZ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(CNS symptom.)</a:t>
            </a:r>
          </a:p>
          <a:p>
            <a:pPr>
              <a:buNone/>
            </a:pPr>
            <a:endParaRPr lang="cs-CZ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1200" b="1" dirty="0">
                <a:solidFill>
                  <a:srgbClr val="7030A0"/>
                </a:solidFill>
              </a:rPr>
              <a:t>Anémie a  CNS postižení</a:t>
            </a:r>
          </a:p>
          <a:p>
            <a:pPr>
              <a:buNone/>
            </a:pPr>
            <a:endParaRPr lang="cs-CZ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LAKTÁT DEHYDROGENASA (LDH)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400" u="sng" dirty="0"/>
              <a:t>třída:</a:t>
            </a:r>
            <a:r>
              <a:rPr lang="cs-CZ" sz="2400" dirty="0"/>
              <a:t> </a:t>
            </a:r>
            <a:r>
              <a:rPr lang="cs-CZ" sz="2400" b="1" dirty="0" err="1"/>
              <a:t>oxidoreduktasa</a:t>
            </a: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u="sng" dirty="0"/>
              <a:t>lokalizace:</a:t>
            </a:r>
            <a:r>
              <a:rPr lang="cs-CZ" sz="2400" dirty="0"/>
              <a:t> </a:t>
            </a:r>
            <a:r>
              <a:rPr lang="cs-CZ" sz="2400" b="1" dirty="0"/>
              <a:t>cytoplazma</a:t>
            </a:r>
          </a:p>
          <a:p>
            <a:r>
              <a:rPr lang="cs-CZ" sz="2400" u="sng" dirty="0"/>
              <a:t>tkáňová distribuce:</a:t>
            </a:r>
            <a:r>
              <a:rPr lang="cs-CZ" sz="2400" dirty="0"/>
              <a:t> všechny tkáně, celkem 5 izoenzymů s různými podjednotkami – srdce (H) kosterní sval (M)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Picture 2" descr="http://oregonstate.edu/instruct/bb450/fall14/stryer7/3/unnumbered_03_p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2639"/>
            <a:ext cx="5246167" cy="18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Objek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r="-414" b="-6673"/>
          <a:stretch>
            <a:fillRect/>
          </a:stretch>
        </p:blipFill>
        <p:spPr bwMode="auto">
          <a:xfrm>
            <a:off x="2267744" y="5589240"/>
            <a:ext cx="44846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468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LAKTÁT DEHYDROGENASA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200" u="sng" dirty="0"/>
              <a:t>princip stanovení (příklad):</a:t>
            </a:r>
            <a:r>
              <a:rPr lang="cs-CZ" sz="2200" dirty="0"/>
              <a:t> </a:t>
            </a:r>
            <a:r>
              <a:rPr lang="cs-CZ" sz="2200" b="1" dirty="0" err="1"/>
              <a:t>Warburgův</a:t>
            </a:r>
            <a:r>
              <a:rPr lang="cs-CZ" sz="2200" b="1" dirty="0"/>
              <a:t> test </a:t>
            </a:r>
            <a:r>
              <a:rPr lang="cs-CZ" sz="2200" dirty="0"/>
              <a:t>při stanovení </a:t>
            </a:r>
            <a:r>
              <a:rPr lang="cs-CZ" sz="2200" b="1" dirty="0"/>
              <a:t>LDH </a:t>
            </a:r>
            <a:r>
              <a:rPr lang="cs-CZ" sz="2200" dirty="0"/>
              <a:t>(</a:t>
            </a:r>
            <a:r>
              <a:rPr lang="cs-CZ" sz="2200" dirty="0" err="1"/>
              <a:t>global</a:t>
            </a:r>
            <a:r>
              <a:rPr lang="cs-CZ" sz="2200" dirty="0"/>
              <a:t>), srdeční izoenzym </a:t>
            </a:r>
            <a:r>
              <a:rPr lang="cs-CZ" sz="2200" b="1" dirty="0"/>
              <a:t>HBDH (LDH1)</a:t>
            </a:r>
            <a:r>
              <a:rPr lang="cs-CZ" sz="2200" dirty="0"/>
              <a:t> má schopnost štěpit </a:t>
            </a:r>
            <a:r>
              <a:rPr lang="el-GR" sz="2200" dirty="0"/>
              <a:t>α</a:t>
            </a:r>
            <a:r>
              <a:rPr lang="cs-CZ" sz="2200" dirty="0"/>
              <a:t>-</a:t>
            </a:r>
            <a:r>
              <a:rPr lang="cs-CZ" sz="2200" dirty="0" err="1"/>
              <a:t>ketobutyrát</a:t>
            </a:r>
            <a:endParaRPr lang="cs-CZ" sz="2200" b="1" u="sng" dirty="0"/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sz="2200" dirty="0">
                <a:solidFill>
                  <a:srgbClr val="0070C0"/>
                </a:solidFill>
              </a:rPr>
              <a:t>LDH</a:t>
            </a:r>
            <a:r>
              <a:rPr lang="cs-CZ" sz="2200" baseline="-25000" dirty="0">
                <a:solidFill>
                  <a:srgbClr val="0070C0"/>
                </a:solidFill>
              </a:rPr>
              <a:t>(</a:t>
            </a:r>
            <a:r>
              <a:rPr lang="cs-CZ" sz="2200" baseline="-25000" dirty="0" err="1">
                <a:solidFill>
                  <a:srgbClr val="0070C0"/>
                </a:solidFill>
              </a:rPr>
              <a:t>global</a:t>
            </a:r>
            <a:r>
              <a:rPr lang="cs-CZ" sz="2200" baseline="-25000" dirty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sz="2200" dirty="0"/>
              <a:t>pyruvát + </a:t>
            </a:r>
            <a:r>
              <a:rPr lang="cs-CZ" sz="2200" dirty="0">
                <a:solidFill>
                  <a:srgbClr val="0070C0"/>
                </a:solidFill>
              </a:rPr>
              <a:t>NADH+H</a:t>
            </a:r>
            <a:r>
              <a:rPr lang="cs-CZ" sz="2200" baseline="30000" dirty="0">
                <a:solidFill>
                  <a:srgbClr val="0070C0"/>
                </a:solidFill>
              </a:rPr>
              <a:t>+</a:t>
            </a:r>
            <a:r>
              <a:rPr lang="cs-CZ" sz="2200" dirty="0"/>
              <a:t> → laktát + NAD</a:t>
            </a:r>
            <a:r>
              <a:rPr lang="cs-CZ" sz="2200" baseline="30000" dirty="0"/>
              <a:t>+</a:t>
            </a:r>
            <a:r>
              <a:rPr lang="cs-CZ" sz="2200" dirty="0"/>
              <a:t> </a:t>
            </a:r>
          </a:p>
          <a:p>
            <a:pPr marL="0" indent="0">
              <a:buNone/>
            </a:pPr>
            <a:endParaRPr lang="cs-CZ" sz="2200" dirty="0"/>
          </a:p>
          <a:p>
            <a:pPr marL="0" indent="0" algn="ctr">
              <a:buNone/>
              <a:tabLst>
                <a:tab pos="3952875" algn="l"/>
              </a:tabLst>
            </a:pPr>
            <a:r>
              <a:rPr lang="cs-CZ" sz="2200" dirty="0">
                <a:solidFill>
                  <a:srgbClr val="0070C0"/>
                </a:solidFill>
              </a:rPr>
              <a:t>HBDH</a:t>
            </a:r>
            <a:r>
              <a:rPr lang="cs-CZ" sz="2200" baseline="-250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(LDH izoenzym 1, 4H)</a:t>
            </a:r>
            <a:endParaRPr lang="cs-CZ" sz="2200" baseline="-25000" dirty="0">
              <a:solidFill>
                <a:srgbClr val="0070C0"/>
              </a:solidFill>
            </a:endParaRPr>
          </a:p>
          <a:p>
            <a:pPr marL="0" indent="0" algn="ctr">
              <a:buNone/>
              <a:tabLst>
                <a:tab pos="3952875" algn="l"/>
              </a:tabLst>
            </a:pPr>
            <a:r>
              <a:rPr lang="el-GR" sz="2200" dirty="0"/>
              <a:t>α</a:t>
            </a:r>
            <a:r>
              <a:rPr lang="cs-CZ" sz="2200" dirty="0"/>
              <a:t>-</a:t>
            </a:r>
            <a:r>
              <a:rPr lang="cs-CZ" sz="2200" dirty="0" err="1"/>
              <a:t>ketobutyrát</a:t>
            </a:r>
            <a:r>
              <a:rPr lang="cs-CZ" sz="2200" dirty="0"/>
              <a:t> + </a:t>
            </a:r>
            <a:r>
              <a:rPr lang="cs-CZ" sz="2200" dirty="0">
                <a:solidFill>
                  <a:srgbClr val="0070C0"/>
                </a:solidFill>
              </a:rPr>
              <a:t>NADH+H</a:t>
            </a:r>
            <a:r>
              <a:rPr lang="cs-CZ" sz="2200" baseline="30000" dirty="0">
                <a:solidFill>
                  <a:srgbClr val="0070C0"/>
                </a:solidFill>
              </a:rPr>
              <a:t>+</a:t>
            </a:r>
            <a:r>
              <a:rPr lang="cs-CZ" sz="2200" dirty="0"/>
              <a:t> → </a:t>
            </a:r>
            <a:r>
              <a:rPr lang="el-GR" sz="2200" dirty="0"/>
              <a:t>α</a:t>
            </a:r>
            <a:r>
              <a:rPr lang="cs-CZ" sz="2200" dirty="0"/>
              <a:t>-</a:t>
            </a:r>
            <a:r>
              <a:rPr lang="cs-CZ" sz="2200" dirty="0" err="1"/>
              <a:t>hydroxybutyrát</a:t>
            </a:r>
            <a:r>
              <a:rPr lang="cs-CZ" sz="2200" dirty="0"/>
              <a:t> + NAD</a:t>
            </a:r>
            <a:r>
              <a:rPr lang="cs-CZ" sz="2200" baseline="30000" dirty="0"/>
              <a:t>+</a:t>
            </a:r>
            <a:r>
              <a:rPr lang="cs-CZ" sz="2200" dirty="0"/>
              <a:t> </a:t>
            </a:r>
          </a:p>
          <a:p>
            <a:pPr marL="0" lvl="0" indent="0">
              <a:buNone/>
            </a:pPr>
            <a:endParaRPr lang="cs-CZ" sz="2400" u="sng" dirty="0"/>
          </a:p>
          <a:p>
            <a:pPr lvl="0"/>
            <a:endParaRPr lang="cs-CZ" sz="2400" u="sng" dirty="0"/>
          </a:p>
          <a:p>
            <a:pPr lvl="0"/>
            <a:r>
              <a:rPr lang="cs-CZ" sz="2400" u="sng" dirty="0" err="1"/>
              <a:t>fyziol</a:t>
            </a:r>
            <a:r>
              <a:rPr lang="cs-CZ" sz="2400" u="sng" dirty="0"/>
              <a:t>. hodnoty:</a:t>
            </a:r>
            <a:r>
              <a:rPr lang="cs-CZ" sz="2400" dirty="0"/>
              <a:t> </a:t>
            </a:r>
            <a:r>
              <a:rPr lang="en-US" sz="2400" dirty="0"/>
              <a:t>&lt;</a:t>
            </a:r>
            <a:r>
              <a:rPr lang="cs-CZ" sz="2400" dirty="0"/>
              <a:t>4,2 </a:t>
            </a:r>
            <a:r>
              <a:rPr lang="el-GR" sz="2400" dirty="0"/>
              <a:t>μ</a:t>
            </a:r>
            <a:r>
              <a:rPr lang="cs-CZ" sz="2400" dirty="0"/>
              <a:t>kat/l (37 °C)</a:t>
            </a:r>
          </a:p>
          <a:p>
            <a:r>
              <a:rPr lang="cs-CZ" sz="2400" u="sng" dirty="0" err="1"/>
              <a:t>preanalytická</a:t>
            </a:r>
            <a:r>
              <a:rPr lang="cs-CZ" sz="2400" u="sng" dirty="0"/>
              <a:t> fáze a interference:</a:t>
            </a:r>
            <a:r>
              <a:rPr lang="cs-CZ" sz="2400" dirty="0"/>
              <a:t> </a:t>
            </a:r>
            <a:r>
              <a:rPr lang="cs-CZ" sz="2400" b="1" dirty="0"/>
              <a:t>hemolýza</a:t>
            </a:r>
            <a:endParaRPr lang="cs-CZ" sz="24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03164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LAKTÁT DEHYDROGENASA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  <a:r>
              <a:rPr lang="cs-CZ" b="1" dirty="0" err="1"/>
              <a:t>marker</a:t>
            </a:r>
            <a:r>
              <a:rPr lang="cs-CZ" b="1" dirty="0"/>
              <a:t> hypoxie a poškození tkáně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800" b="1" dirty="0"/>
              <a:t>	infarkt myokardu </a:t>
            </a:r>
            <a:r>
              <a:rPr lang="cs-CZ" sz="2800" dirty="0"/>
              <a:t>(význam izoenzymu HBDH!)</a:t>
            </a:r>
            <a:endParaRPr lang="cs-CZ" sz="2800" b="1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800" b="1" dirty="0"/>
              <a:t>	nádorová onemocnění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800" b="1" dirty="0"/>
              <a:t>	jaterní onemocnění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800" b="1" dirty="0"/>
              <a:t>	hemolytická anémie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sz="2800" b="1" dirty="0"/>
              <a:t>	leukemie</a:t>
            </a:r>
            <a:r>
              <a:rPr lang="cs-CZ" sz="2800" dirty="0"/>
              <a:t> (i jako prognostický </a:t>
            </a:r>
            <a:r>
              <a:rPr lang="cs-CZ" sz="2800" dirty="0" err="1"/>
              <a:t>marker</a:t>
            </a:r>
            <a:r>
              <a:rPr lang="cs-CZ" sz="2800" dirty="0"/>
              <a:t>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164699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KREATINKINASA (CK)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400" u="sng" dirty="0"/>
              <a:t>třída:</a:t>
            </a:r>
            <a:r>
              <a:rPr lang="cs-CZ" sz="2400" dirty="0"/>
              <a:t> </a:t>
            </a:r>
            <a:r>
              <a:rPr lang="cs-CZ" sz="2400" b="1" dirty="0" err="1"/>
              <a:t>transferasa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katalyzuje tvorbu </a:t>
            </a:r>
            <a:r>
              <a:rPr lang="cs-CZ" sz="2400" b="1" dirty="0" err="1"/>
              <a:t>fosfokreatinu</a:t>
            </a:r>
            <a:r>
              <a:rPr lang="cs-CZ" sz="2400" b="1" dirty="0"/>
              <a:t>, čímž konzervuje energii (zpětná reakce tvoří ATP substrátovou fosforylací) a naopak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u="sng" dirty="0"/>
              <a:t>lokalizace:</a:t>
            </a:r>
            <a:r>
              <a:rPr lang="cs-CZ" sz="2400" dirty="0"/>
              <a:t> </a:t>
            </a:r>
            <a:r>
              <a:rPr lang="cs-CZ" sz="2400" b="1" dirty="0"/>
              <a:t>cytoplazma</a:t>
            </a:r>
          </a:p>
          <a:p>
            <a:r>
              <a:rPr lang="cs-CZ" sz="2400" u="sng" dirty="0"/>
              <a:t>tkáňová distribuce:</a:t>
            </a:r>
            <a:r>
              <a:rPr lang="cs-CZ" sz="2400" dirty="0"/>
              <a:t> izoenzymy - kosterní svalstvo (</a:t>
            </a:r>
            <a:r>
              <a:rPr lang="cs-CZ" sz="2400" b="1" dirty="0"/>
              <a:t>CK-MM</a:t>
            </a:r>
            <a:r>
              <a:rPr lang="cs-CZ" sz="2400" dirty="0"/>
              <a:t>), mozek (</a:t>
            </a:r>
            <a:r>
              <a:rPr lang="cs-CZ" sz="2400" b="1" dirty="0"/>
              <a:t>CK-BB</a:t>
            </a:r>
            <a:r>
              <a:rPr lang="cs-CZ" sz="2400" dirty="0"/>
              <a:t>), srdce (</a:t>
            </a:r>
            <a:r>
              <a:rPr lang="cs-CZ" sz="2400" b="1" dirty="0"/>
              <a:t>CK-MB</a:t>
            </a:r>
            <a:r>
              <a:rPr lang="cs-CZ" sz="2400" dirty="0"/>
              <a:t>)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cs-CZ" sz="2400" dirty="0"/>
              <a:t>	u zdravých osob v séru 95% CK-MM a 5% CK-MB, CK-BB 0%</a:t>
            </a:r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1506" name="Picture 2" descr="http://www.aaltoscientific.com/purifiedhumanproteins/images/creatine-kinase-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1933"/>
            <a:ext cx="52387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73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KREATINKINASA (CK)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  <a:r>
              <a:rPr lang="cs-CZ" sz="2400" b="1" dirty="0"/>
              <a:t>poškození srdce</a:t>
            </a:r>
            <a:r>
              <a:rPr lang="cs-CZ" sz="2400" dirty="0"/>
              <a:t> infarkt myokardu: </a:t>
            </a:r>
            <a:r>
              <a:rPr lang="cs-CZ" sz="2400" b="1" dirty="0"/>
              <a:t>po 4-8 hodinách </a:t>
            </a:r>
            <a:r>
              <a:rPr lang="cs-CZ" sz="2400" dirty="0"/>
              <a:t>se zvyšuje 	aktivita CK-MB (nekróza a vylití z buněk), normální hodnoty 3-	5 dní po IM, </a:t>
            </a:r>
            <a:r>
              <a:rPr lang="cs-CZ" sz="2400" b="1" u="sng" dirty="0"/>
              <a:t>musí se stanovit imunochemicky (CK-</a:t>
            </a:r>
            <a:r>
              <a:rPr lang="cs-CZ" sz="2400" b="1" u="sng" dirty="0" err="1"/>
              <a:t>Mb</a:t>
            </a:r>
            <a:r>
              <a:rPr lang="cs-CZ" sz="2400" b="1" u="sng" baseline="-25000" dirty="0" err="1"/>
              <a:t>mass</a:t>
            </a:r>
            <a:r>
              <a:rPr lang="cs-CZ" sz="2400" b="1" u="sng" dirty="0"/>
              <a:t>)</a:t>
            </a:r>
            <a:r>
              <a:rPr lang="cs-CZ" sz="2400" dirty="0"/>
              <a:t>, 	protože její 	aktivitu překrývá plazmatická CK-MM </a:t>
            </a:r>
            <a:endParaRPr lang="cs-CZ" sz="2400" b="1" dirty="0"/>
          </a:p>
        </p:txBody>
      </p:sp>
      <p:pic>
        <p:nvPicPr>
          <p:cNvPr id="22530" name="Picture 2" descr="http://pfyziollfup.upol.cz/castwiki2/wp-content/uploads/2011/10/Mark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27" y="3872781"/>
            <a:ext cx="4512345" cy="27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395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KREATINKINASA (CK)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poškození kosterních svalů: </a:t>
            </a:r>
            <a:r>
              <a:rPr lang="cs-CZ" dirty="0"/>
              <a:t>úrazy a záněty, </a:t>
            </a:r>
            <a:r>
              <a:rPr lang="cs-CZ" b="1" dirty="0"/>
              <a:t>svalové 	dystrofie</a:t>
            </a:r>
            <a:r>
              <a:rPr lang="cs-CZ" dirty="0"/>
              <a:t> 	(obrovské hodnoty CK-MM, doprovázené 	elevací </a:t>
            </a:r>
            <a:r>
              <a:rPr lang="cs-CZ" dirty="0" err="1"/>
              <a:t>transaminas</a:t>
            </a:r>
            <a:r>
              <a:rPr lang="cs-CZ" dirty="0"/>
              <a:t>)</a:t>
            </a:r>
          </a:p>
          <a:p>
            <a:pPr marL="0" indent="0">
              <a:buNone/>
              <a:tabLst>
                <a:tab pos="365125" algn="l"/>
              </a:tabLst>
            </a:pPr>
            <a:endParaRPr lang="cs-CZ" b="1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onemocnění CNS:</a:t>
            </a:r>
            <a:r>
              <a:rPr lang="cs-CZ" dirty="0"/>
              <a:t> aktivita CK-BB se zvyšuje úměrně 	poškození 	mozkové tkáně</a:t>
            </a:r>
          </a:p>
          <a:p>
            <a:endParaRPr lang="cs-CZ" sz="2400" u="sng" dirty="0"/>
          </a:p>
          <a:p>
            <a:r>
              <a:rPr lang="cs-CZ" sz="2400" u="sng" dirty="0"/>
              <a:t>princip metody (celková CK):</a:t>
            </a:r>
            <a:r>
              <a:rPr lang="cs-CZ" sz="2400" dirty="0"/>
              <a:t> </a:t>
            </a:r>
            <a:r>
              <a:rPr lang="cs-CZ" sz="2400" b="1" dirty="0" err="1"/>
              <a:t>Warburgův</a:t>
            </a:r>
            <a:r>
              <a:rPr lang="cs-CZ" sz="2400" b="1" dirty="0"/>
              <a:t> optický test</a:t>
            </a:r>
            <a:endParaRPr lang="cs-CZ" sz="2400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sz="2400" dirty="0"/>
              <a:t>	při nadbytku </a:t>
            </a:r>
            <a:r>
              <a:rPr lang="cs-CZ" sz="2400" dirty="0" err="1"/>
              <a:t>kreatinfosfátu</a:t>
            </a:r>
            <a:r>
              <a:rPr lang="cs-CZ" sz="2400" dirty="0"/>
              <a:t> a ADP se tvoří kreatin a </a:t>
            </a:r>
            <a:r>
              <a:rPr lang="cs-CZ" sz="2400" b="1" dirty="0"/>
              <a:t>ATP</a:t>
            </a:r>
            <a:r>
              <a:rPr lang="cs-CZ" sz="2400" dirty="0"/>
              <a:t>, ATP se využije v 	navazující </a:t>
            </a:r>
            <a:r>
              <a:rPr lang="cs-CZ" sz="2400" b="1" dirty="0" err="1"/>
              <a:t>hexokinasové</a:t>
            </a:r>
            <a:r>
              <a:rPr lang="cs-CZ" sz="2400" b="1" dirty="0"/>
              <a:t> reakci </a:t>
            </a:r>
            <a:r>
              <a:rPr lang="cs-CZ" sz="2400" dirty="0"/>
              <a:t>(vznik glukosy), </a:t>
            </a:r>
            <a:r>
              <a:rPr lang="cs-CZ" sz="2400" b="1" dirty="0"/>
              <a:t>glukosa</a:t>
            </a:r>
            <a:r>
              <a:rPr lang="cs-CZ" sz="2400" dirty="0"/>
              <a:t> je potom 	přeměněna na </a:t>
            </a:r>
            <a:r>
              <a:rPr lang="cs-CZ" sz="2400" b="1" dirty="0" err="1"/>
              <a:t>fosfoglukonát</a:t>
            </a:r>
            <a:r>
              <a:rPr lang="cs-CZ" sz="2400" dirty="0"/>
              <a:t> za vzniku NADPH (měří se nárůst)</a:t>
            </a:r>
          </a:p>
          <a:p>
            <a:pPr marL="0" indent="0">
              <a:buNone/>
              <a:tabLst>
                <a:tab pos="365125" algn="l"/>
              </a:tabLst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8199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CHOLINESTERASA (CE)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sz="2400" u="sng" dirty="0"/>
              <a:t>třída:</a:t>
            </a:r>
            <a:r>
              <a:rPr lang="cs-CZ" sz="2400" dirty="0"/>
              <a:t> </a:t>
            </a:r>
            <a:r>
              <a:rPr lang="cs-CZ" sz="2400" b="1" dirty="0" err="1"/>
              <a:t>hydrolasa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hydrolýza esterů cholinu</a:t>
            </a:r>
          </a:p>
          <a:p>
            <a:pPr marL="0" indent="0">
              <a:buNone/>
            </a:pPr>
            <a:r>
              <a:rPr lang="cs-CZ" sz="2400" b="1" dirty="0"/>
              <a:t>inaktivace acetylcholinu </a:t>
            </a:r>
            <a:r>
              <a:rPr lang="cs-CZ" sz="2400" dirty="0"/>
              <a:t>v</a:t>
            </a:r>
          </a:p>
          <a:p>
            <a:pPr marL="0" indent="0">
              <a:buNone/>
            </a:pPr>
            <a:r>
              <a:rPr lang="cs-CZ" sz="2400" b="1" dirty="0"/>
              <a:t>nervosvalové ploténce </a:t>
            </a:r>
            <a:r>
              <a:rPr lang="cs-CZ" sz="2400" dirty="0"/>
              <a:t>a</a:t>
            </a:r>
          </a:p>
          <a:p>
            <a:pPr marL="0" indent="0">
              <a:buNone/>
            </a:pPr>
            <a:r>
              <a:rPr lang="cs-CZ" sz="2400" b="1" dirty="0" err="1"/>
              <a:t>cholinergních</a:t>
            </a:r>
            <a:r>
              <a:rPr lang="cs-CZ" sz="2400" b="1" dirty="0"/>
              <a:t> synapsích </a:t>
            </a:r>
            <a:r>
              <a:rPr lang="cs-CZ" sz="2400" dirty="0"/>
              <a:t>a </a:t>
            </a:r>
            <a:r>
              <a:rPr lang="cs-CZ" sz="2400" b="1" dirty="0"/>
              <a:t>tím</a:t>
            </a:r>
          </a:p>
          <a:p>
            <a:pPr marL="0" indent="0">
              <a:buNone/>
            </a:pPr>
            <a:r>
              <a:rPr lang="cs-CZ" sz="2400" b="1" dirty="0"/>
              <a:t>zastavení</a:t>
            </a:r>
            <a:r>
              <a:rPr lang="cs-CZ" sz="2400" dirty="0"/>
              <a:t> </a:t>
            </a:r>
            <a:r>
              <a:rPr lang="cs-CZ" sz="2400" b="1" dirty="0"/>
              <a:t>regulace přenosu</a:t>
            </a:r>
          </a:p>
          <a:p>
            <a:pPr marL="0" indent="0">
              <a:buNone/>
            </a:pPr>
            <a:r>
              <a:rPr lang="cs-CZ" sz="2400" b="1" dirty="0"/>
              <a:t>vzruchu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u="sng" dirty="0"/>
              <a:t>lokalizace:</a:t>
            </a:r>
            <a:r>
              <a:rPr lang="cs-CZ" sz="2400" dirty="0"/>
              <a:t> </a:t>
            </a:r>
            <a:r>
              <a:rPr lang="cs-CZ" sz="2400" b="1" dirty="0"/>
              <a:t>cytoplazma, </a:t>
            </a:r>
            <a:r>
              <a:rPr lang="cs-CZ" sz="2400" b="1" dirty="0" err="1"/>
              <a:t>cholinergní</a:t>
            </a:r>
            <a:r>
              <a:rPr lang="cs-CZ" sz="2400" b="1" dirty="0"/>
              <a:t> nervy</a:t>
            </a:r>
          </a:p>
          <a:p>
            <a:r>
              <a:rPr lang="cs-CZ" sz="2400" u="sng" dirty="0"/>
              <a:t>tkáňová distribuce:</a:t>
            </a:r>
            <a:r>
              <a:rPr lang="cs-CZ" sz="2400" dirty="0"/>
              <a:t> izoenzymy </a:t>
            </a:r>
            <a:r>
              <a:rPr lang="cs-CZ" sz="2400" b="1" dirty="0" err="1"/>
              <a:t>acetylcholinesterasa</a:t>
            </a:r>
            <a:r>
              <a:rPr lang="cs-CZ" sz="2400" b="1" dirty="0"/>
              <a:t> </a:t>
            </a:r>
            <a:r>
              <a:rPr lang="cs-CZ" sz="2400" dirty="0"/>
              <a:t>(erytrocyty, </a:t>
            </a:r>
            <a:r>
              <a:rPr lang="cs-CZ" sz="2400" dirty="0" err="1"/>
              <a:t>cholinergní</a:t>
            </a:r>
            <a:r>
              <a:rPr lang="cs-CZ" sz="2400" dirty="0"/>
              <a:t> nervy), </a:t>
            </a:r>
            <a:r>
              <a:rPr lang="cs-CZ" sz="2400" b="1" dirty="0" err="1"/>
              <a:t>pseudocholinesterasa</a:t>
            </a:r>
            <a:r>
              <a:rPr lang="cs-CZ" sz="2400" b="1" dirty="0"/>
              <a:t> </a:t>
            </a:r>
            <a:r>
              <a:rPr lang="cs-CZ" sz="2400" dirty="0"/>
              <a:t>(syntéza v játrech)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3554" name="Picture 2" descr="http://www.sott.net/image/s4/97769/full/acetylcholine_dec_galantamine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1980" r="2912" b="12922"/>
          <a:stretch/>
        </p:blipFill>
        <p:spPr bwMode="auto">
          <a:xfrm>
            <a:off x="4427984" y="1600200"/>
            <a:ext cx="3780420" cy="2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968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CHOLINESTERASA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/>
              <a:t>klin. význam:</a:t>
            </a:r>
            <a:endParaRPr lang="cs-CZ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intoxikace organofosfáty</a:t>
            </a:r>
            <a:r>
              <a:rPr lang="cs-CZ" dirty="0"/>
              <a:t> (stanovení aktivity 	</a:t>
            </a:r>
            <a:r>
              <a:rPr lang="cs-CZ" dirty="0" err="1"/>
              <a:t>AchE</a:t>
            </a:r>
            <a:r>
              <a:rPr lang="cs-CZ" dirty="0"/>
              <a:t> v 	erytrocytech)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familiární idiopatická </a:t>
            </a:r>
            <a:r>
              <a:rPr lang="cs-CZ" b="1" dirty="0" err="1"/>
              <a:t>acholinesetazémie</a:t>
            </a:r>
            <a:r>
              <a:rPr lang="cs-CZ" dirty="0"/>
              <a:t> 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dirty="0"/>
              <a:t>	dědičný defekt syntézy enzymu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dirty="0"/>
              <a:t>	způsobuje 	problémy při 	anestézii (podání </a:t>
            </a:r>
            <a:r>
              <a:rPr lang="cs-CZ" dirty="0" err="1"/>
              <a:t>sukcinylcholinu</a:t>
            </a:r>
            <a:r>
              <a:rPr lang="cs-CZ" dirty="0"/>
              <a:t>, 	který se potom nemůže odbourávat)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dirty="0"/>
              <a:t>	vysoké riziko až zástavy dechu</a:t>
            </a:r>
            <a:endParaRPr lang="cs-CZ" b="1" dirty="0"/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cs-CZ" b="1" dirty="0"/>
              <a:t>	</a:t>
            </a:r>
            <a:r>
              <a:rPr lang="cs-CZ" dirty="0"/>
              <a:t>onemocnění </a:t>
            </a:r>
            <a:r>
              <a:rPr lang="cs-CZ" sz="3100" dirty="0"/>
              <a:t>jater, proteinová malnutrice</a:t>
            </a:r>
          </a:p>
          <a:p>
            <a:endParaRPr lang="cs-CZ" sz="2800" u="sng" dirty="0"/>
          </a:p>
          <a:p>
            <a:r>
              <a:rPr lang="cs-CZ" sz="2800" u="sng" dirty="0"/>
              <a:t>princip stanovení:</a:t>
            </a:r>
            <a:r>
              <a:rPr lang="cs-CZ" sz="2800" dirty="0"/>
              <a:t> substrátem je </a:t>
            </a:r>
            <a:r>
              <a:rPr lang="cs-CZ" sz="2800" b="1" dirty="0" err="1"/>
              <a:t>butyrylthiocholin</a:t>
            </a:r>
            <a:r>
              <a:rPr lang="cs-CZ" sz="2800" dirty="0"/>
              <a:t>, ten se mění v reakci CHE na </a:t>
            </a:r>
            <a:r>
              <a:rPr lang="cs-CZ" sz="2800" b="1" dirty="0" err="1"/>
              <a:t>thiocholin</a:t>
            </a:r>
            <a:r>
              <a:rPr lang="cs-CZ" sz="2800" dirty="0"/>
              <a:t>, který tvoří komplex s </a:t>
            </a:r>
            <a:r>
              <a:rPr lang="cs-CZ" sz="2800" b="1" dirty="0" err="1"/>
              <a:t>hexakyanoželeznatanem</a:t>
            </a:r>
            <a:r>
              <a:rPr lang="cs-CZ" sz="2800" dirty="0"/>
              <a:t> (barevný produkt)</a:t>
            </a:r>
          </a:p>
          <a:p>
            <a:pPr marL="0" indent="0">
              <a:buNone/>
              <a:tabLst>
                <a:tab pos="365125" algn="l"/>
              </a:tabLst>
            </a:pPr>
            <a:endParaRPr lang="cs-CZ" sz="2800" dirty="0"/>
          </a:p>
          <a:p>
            <a:pPr marL="0" indent="0">
              <a:buNone/>
              <a:tabLst>
                <a:tab pos="365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5870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STANOVENÍ IZOENZYMŮ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laktát </a:t>
            </a:r>
            <a:r>
              <a:rPr lang="cs-CZ" dirty="0" err="1"/>
              <a:t>dehydrogenasa</a:t>
            </a:r>
            <a:r>
              <a:rPr lang="cs-CZ" dirty="0"/>
              <a:t> – LDH</a:t>
            </a:r>
            <a:r>
              <a:rPr lang="cs-CZ" baseline="-25000" dirty="0"/>
              <a:t>1-5</a:t>
            </a:r>
            <a:endParaRPr lang="cs-CZ" dirty="0"/>
          </a:p>
          <a:p>
            <a:r>
              <a:rPr lang="cs-CZ" dirty="0" err="1"/>
              <a:t>kreatinkinasa</a:t>
            </a:r>
            <a:r>
              <a:rPr lang="cs-CZ" dirty="0"/>
              <a:t> – CK-MM, CK-MB, CK-BB</a:t>
            </a:r>
          </a:p>
          <a:p>
            <a:r>
              <a:rPr lang="cs-CZ" dirty="0"/>
              <a:t>alkalická </a:t>
            </a:r>
            <a:r>
              <a:rPr lang="cs-CZ" dirty="0" err="1"/>
              <a:t>fosfatasa</a:t>
            </a:r>
            <a:r>
              <a:rPr lang="cs-CZ" dirty="0"/>
              <a:t> – střevní, placentární tkáňová (jaterní, kostní, ledvinná)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600" b="1" dirty="0"/>
              <a:t>METODY</a:t>
            </a:r>
          </a:p>
          <a:p>
            <a:pPr marL="0" indent="0">
              <a:buNone/>
            </a:pPr>
            <a:r>
              <a:rPr lang="cs-CZ" sz="2600" b="1" dirty="0" err="1"/>
              <a:t>imunoanalýza</a:t>
            </a:r>
            <a:r>
              <a:rPr lang="cs-CZ" sz="2600" dirty="0"/>
              <a:t> (specifické </a:t>
            </a:r>
            <a:r>
              <a:rPr lang="cs-CZ" sz="2600" dirty="0" err="1"/>
              <a:t>mAb</a:t>
            </a:r>
            <a:r>
              <a:rPr lang="cs-CZ" sz="2600" dirty="0"/>
              <a:t> proti </a:t>
            </a:r>
            <a:r>
              <a:rPr lang="cs-CZ" sz="2600" dirty="0" err="1"/>
              <a:t>konkretnímu</a:t>
            </a:r>
            <a:r>
              <a:rPr lang="cs-CZ" sz="2600" dirty="0"/>
              <a:t> izoenzymu, stanovíme tím </a:t>
            </a:r>
            <a:r>
              <a:rPr lang="cs-CZ" sz="2600" b="1" dirty="0">
                <a:solidFill>
                  <a:srgbClr val="C00000"/>
                </a:solidFill>
              </a:rPr>
              <a:t>hmotnostní koncentraci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sz="2600" b="1" dirty="0"/>
              <a:t>elektroforéza</a:t>
            </a:r>
            <a:r>
              <a:rPr lang="cs-CZ" sz="2600" dirty="0"/>
              <a:t> (separace na základě různé pohyblivosti v elektrickém poli a různé </a:t>
            </a:r>
            <a:r>
              <a:rPr lang="cs-CZ" sz="2600" dirty="0" err="1"/>
              <a:t>Mr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sz="2600" b="1" dirty="0"/>
              <a:t>specifický substrát</a:t>
            </a:r>
            <a:r>
              <a:rPr lang="cs-CZ" sz="2600" dirty="0"/>
              <a:t> (v případě HBDH)</a:t>
            </a:r>
            <a:endParaRPr lang="cs-CZ" sz="2600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00485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KVALITATIVNÍ ANALÝZA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enzym = </a:t>
            </a:r>
            <a:r>
              <a:rPr lang="cs-CZ" b="1" dirty="0"/>
              <a:t>bílkovina</a:t>
            </a:r>
          </a:p>
          <a:p>
            <a:r>
              <a:rPr lang="cs-CZ" dirty="0"/>
              <a:t>bílkoviny jsou </a:t>
            </a:r>
            <a:r>
              <a:rPr lang="cs-CZ" b="1" dirty="0"/>
              <a:t>kódovány v DNA</a:t>
            </a:r>
          </a:p>
          <a:p>
            <a:r>
              <a:rPr lang="cs-CZ" b="1" dirty="0"/>
              <a:t>fenotyp</a:t>
            </a:r>
            <a:r>
              <a:rPr lang="cs-CZ" dirty="0"/>
              <a:t> enzymu (aktivita) je zakotvena na úrovni genu tohoto enzymu (</a:t>
            </a:r>
            <a:r>
              <a:rPr lang="cs-CZ" b="1" dirty="0"/>
              <a:t>genotyp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využití: </a:t>
            </a:r>
            <a:r>
              <a:rPr lang="cs-CZ" dirty="0" err="1"/>
              <a:t>screening</a:t>
            </a:r>
            <a:r>
              <a:rPr lang="cs-CZ" dirty="0"/>
              <a:t> </a:t>
            </a:r>
            <a:r>
              <a:rPr lang="cs-CZ" b="1" dirty="0"/>
              <a:t>vrozených metabolických poruch</a:t>
            </a:r>
            <a:r>
              <a:rPr lang="cs-CZ" dirty="0"/>
              <a:t>, </a:t>
            </a:r>
            <a:r>
              <a:rPr lang="cs-CZ" dirty="0" err="1"/>
              <a:t>genotypizace</a:t>
            </a:r>
            <a:r>
              <a:rPr lang="cs-CZ" dirty="0"/>
              <a:t> enzymů metabolismu léčiv (cytostatika – TPMT, DPD) a jiné…</a:t>
            </a:r>
          </a:p>
          <a:p>
            <a:r>
              <a:rPr lang="cs-CZ" dirty="0"/>
              <a:t>metody: </a:t>
            </a:r>
            <a:r>
              <a:rPr lang="cs-CZ" b="1" dirty="0"/>
              <a:t>PCR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281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nízkomolekulární</a:t>
            </a:r>
            <a:r>
              <a:rPr lang="cs-CZ" dirty="0"/>
              <a:t> neproteinové sloučeniny</a:t>
            </a:r>
          </a:p>
          <a:p>
            <a:r>
              <a:rPr lang="cs-CZ" dirty="0"/>
              <a:t>podílejí se na </a:t>
            </a:r>
            <a:r>
              <a:rPr lang="cs-CZ" b="1" dirty="0"/>
              <a:t>funkční specifičnosti</a:t>
            </a:r>
            <a:r>
              <a:rPr lang="cs-CZ" dirty="0"/>
              <a:t> enzymů</a:t>
            </a:r>
          </a:p>
          <a:p>
            <a:r>
              <a:rPr lang="cs-CZ" dirty="0"/>
              <a:t>obecná zápis rovnice </a:t>
            </a:r>
            <a:r>
              <a:rPr lang="cs-CZ" b="1" dirty="0"/>
              <a:t>enzymatické reakce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modifikovaný </a:t>
            </a:r>
            <a:r>
              <a:rPr lang="cs-CZ" b="1" dirty="0" err="1"/>
              <a:t>kofaktor</a:t>
            </a:r>
            <a:r>
              <a:rPr lang="cs-CZ" dirty="0"/>
              <a:t> vznikající při enzymatické reakci se v </a:t>
            </a:r>
            <a:r>
              <a:rPr lang="cs-CZ" b="1" dirty="0"/>
              <a:t>jiné</a:t>
            </a:r>
            <a:r>
              <a:rPr lang="cs-CZ" dirty="0"/>
              <a:t> (nebo zpětné) </a:t>
            </a:r>
            <a:r>
              <a:rPr lang="cs-CZ" b="1" dirty="0"/>
              <a:t>reakci</a:t>
            </a:r>
            <a:r>
              <a:rPr lang="cs-CZ" dirty="0"/>
              <a:t> může zpětně změnit na </a:t>
            </a:r>
            <a:r>
              <a:rPr lang="cs-CZ" b="1" dirty="0" err="1"/>
              <a:t>kofaktor</a:t>
            </a: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627784" y="3645024"/>
            <a:ext cx="1080120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kofaktor</a:t>
            </a:r>
            <a:endParaRPr lang="cs-CZ" sz="13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90584" y="3429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+</a:t>
            </a:r>
          </a:p>
        </p:txBody>
      </p:sp>
      <p:sp>
        <p:nvSpPr>
          <p:cNvPr id="7" name="Obdélník 6"/>
          <p:cNvSpPr/>
          <p:nvPr/>
        </p:nvSpPr>
        <p:spPr>
          <a:xfrm>
            <a:off x="938456" y="3645024"/>
            <a:ext cx="1080120" cy="43204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substrát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923928" y="3861048"/>
            <a:ext cx="936104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3923928" y="3933056"/>
            <a:ext cx="936104" cy="0"/>
          </a:xfrm>
          <a:prstGeom prst="straightConnector1">
            <a:avLst/>
          </a:prstGeom>
          <a:ln w="15875" cap="rnd">
            <a:solidFill>
              <a:schemeClr val="tx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267048" y="3429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+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076056" y="3645024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804248" y="3645024"/>
            <a:ext cx="1080120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cap="sm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kofaktor</a:t>
            </a:r>
            <a:r>
              <a:rPr lang="cs-CZ" sz="900" b="1" cap="small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</a:t>
            </a:r>
            <a:endParaRPr lang="cs-CZ" sz="9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95936" y="3472205"/>
            <a:ext cx="792088" cy="31683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775919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5184</Words>
  <Application>Microsoft Macintosh PowerPoint</Application>
  <PresentationFormat>Předvádění na obrazovce (4:3)</PresentationFormat>
  <Paragraphs>1011</Paragraphs>
  <Slides>90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90</vt:i4>
      </vt:variant>
    </vt:vector>
  </HeadingPairs>
  <TitlesOfParts>
    <vt:vector size="95" baseType="lpstr">
      <vt:lpstr>Arial</vt:lpstr>
      <vt:lpstr>Calibri</vt:lpstr>
      <vt:lpstr>Motiv sady Office</vt:lpstr>
      <vt:lpstr>ChemSketch</vt:lpstr>
      <vt:lpstr>Rovnice</vt:lpstr>
      <vt:lpstr>Enzymy</vt:lpstr>
      <vt:lpstr>Enzymy</vt:lpstr>
      <vt:lpstr>Enzymy vs. anorganické katalyzátory</vt:lpstr>
      <vt:lpstr>Struktura enzymů alanin aminotransferasa 2</vt:lpstr>
      <vt:lpstr>Struktura enzymů (VOET)</vt:lpstr>
      <vt:lpstr>Názvosloví enzymů</vt:lpstr>
      <vt:lpstr>Názvosloví a dělení enzymů</vt:lpstr>
      <vt:lpstr>Názvosloví enzymů - příklady</vt:lpstr>
      <vt:lpstr>Kofaktory</vt:lpstr>
      <vt:lpstr>Příklad reaktivace kofaktoru: anaerobní glykolýza</vt:lpstr>
      <vt:lpstr>Oxidoreduktasy</vt:lpstr>
      <vt:lpstr>Kofaktory oxidoreduktas a jejich prekursory</vt:lpstr>
      <vt:lpstr>Oxidačně redukční děje v dýchacím řetězci buněk</vt:lpstr>
      <vt:lpstr>NAD+-dependentní dehydrogenasy</vt:lpstr>
      <vt:lpstr>Transferasy</vt:lpstr>
      <vt:lpstr>Kofaktory transferas</vt:lpstr>
      <vt:lpstr>Transferasy</vt:lpstr>
      <vt:lpstr>Hydrolasy</vt:lpstr>
      <vt:lpstr>Hydrolasy</vt:lpstr>
      <vt:lpstr>Ostatní skupiny</vt:lpstr>
      <vt:lpstr>Ostatní skupiny</vt:lpstr>
      <vt:lpstr>Mechanismus enzymové reakce</vt:lpstr>
      <vt:lpstr>Interakce enzym-substrát</vt:lpstr>
      <vt:lpstr>Reakce dle počtu substrátů</vt:lpstr>
      <vt:lpstr>Aktivní místo enzymu</vt:lpstr>
      <vt:lpstr>Metaloenzymy</vt:lpstr>
      <vt:lpstr>Metaloenzymy</vt:lpstr>
      <vt:lpstr>Metaloenzymy</vt:lpstr>
      <vt:lpstr>Popis enzymatické reakce</vt:lpstr>
      <vt:lpstr>Kinetika enzymové reakce</vt:lpstr>
      <vt:lpstr>Kinetika enzymové reakce</vt:lpstr>
      <vt:lpstr>Kinetika enzymové reakce</vt:lpstr>
      <vt:lpstr>Kinetika enzymové reakce</vt:lpstr>
      <vt:lpstr>Kinetika enzymové reakce</vt:lpstr>
      <vt:lpstr>Kinetika enzymové reakce</vt:lpstr>
      <vt:lpstr>Počáteční rychlost v0</vt:lpstr>
      <vt:lpstr>Kinetika enzymové reakce - stav na začátku reakce (v0)</vt:lpstr>
      <vt:lpstr>Kinetika enzymové reakce - stav na začátku reakce – polovina max. rychlosti (Km)</vt:lpstr>
      <vt:lpstr>Kinetika enzymové reakce - stav na začátku reakce – polovina max. rychlosti (Km)</vt:lpstr>
      <vt:lpstr>Co lze zjistit z rovnice MM?</vt:lpstr>
      <vt:lpstr>Co lze zjistit z rovnice MM?</vt:lpstr>
      <vt:lpstr>Michaelisova konstanta a afinita enzymu</vt:lpstr>
      <vt:lpstr>Afinita enzymu (v0)</vt:lpstr>
      <vt:lpstr>Kinetika reakce z pohledu konc. [E]</vt:lpstr>
      <vt:lpstr>Rozdíl mezi kinetickou a saturační křivkou</vt:lpstr>
      <vt:lpstr>Shrnutí důležitých faktů</vt:lpstr>
      <vt:lpstr>Regulace enzymové aktivity</vt:lpstr>
      <vt:lpstr>Inhibitory enzymů</vt:lpstr>
      <vt:lpstr>Inhibitory enzymů</vt:lpstr>
      <vt:lpstr>Kompetitivní inhibice - roste hodnota (Km), substrát koncentrací může „přebít“ inhibitor</vt:lpstr>
      <vt:lpstr>Inhibitory enzymů</vt:lpstr>
      <vt:lpstr>Nekompetitivní inhibice - stejná hodnota (Km), snížení koncentrace aktivního enzymu snižuje vmax</vt:lpstr>
      <vt:lpstr>Inhibitory enzymů v lékařství</vt:lpstr>
      <vt:lpstr>Enzymy v diagnostice</vt:lpstr>
      <vt:lpstr>Jak enzymy stanovujeme?</vt:lpstr>
      <vt:lpstr>Kvantitativní analýza zahrnuje v zásadě dvě hlavní možnosti</vt:lpstr>
      <vt:lpstr>Jednotky při stanovení katalytické koncentrace</vt:lpstr>
      <vt:lpstr>Jak postupujeme při stanovení enzymu?</vt:lpstr>
      <vt:lpstr>Jak postupujeme při stanovení enzymu?</vt:lpstr>
      <vt:lpstr>Stanovení enzymů v praxi</vt:lpstr>
      <vt:lpstr>Warburgův optický UV test</vt:lpstr>
      <vt:lpstr>Vybrané klinicky významné enzymy</vt:lpstr>
      <vt:lpstr>ASPARTÁT AMINOTRANSFERASA (AST)</vt:lpstr>
      <vt:lpstr>ASPARTÁT AMINOTRANSFERASA</vt:lpstr>
      <vt:lpstr>ASPARTÁT AMINOTRANSFERASA</vt:lpstr>
      <vt:lpstr>ASPARTÁT AMINOTRANSFERASA</vt:lpstr>
      <vt:lpstr>ASPARTÁT AMINOTRANSFERASA</vt:lpstr>
      <vt:lpstr>ALANIN AMINOTRANSFERASA (ALT)</vt:lpstr>
      <vt:lpstr>ALANIN AMINOTRANSFERASA</vt:lpstr>
      <vt:lpstr>ALANIN AMINOTRANSFERASA</vt:lpstr>
      <vt:lpstr>ALANIN AMINOTRANSFERASA</vt:lpstr>
      <vt:lpstr>ALKALICKÁ FOSFATÁZA (ALP)</vt:lpstr>
      <vt:lpstr>ALKALICKÁ FOSFATÁZA</vt:lpstr>
      <vt:lpstr>γ-GLUTAMYL TRANSFERASA (GGT)</vt:lpstr>
      <vt:lpstr>γ-GLUTAMYL TRANSFERASA</vt:lpstr>
      <vt:lpstr>α-amylasa (AMS)</vt:lpstr>
      <vt:lpstr>α-amylasa (AMS)</vt:lpstr>
      <vt:lpstr>lipasa (LPS)</vt:lpstr>
      <vt:lpstr>lipasa (LPS)</vt:lpstr>
      <vt:lpstr>LAKTÁT DEHYDROGENASA (LDH)</vt:lpstr>
      <vt:lpstr>LAKTÁT DEHYDROGENASA</vt:lpstr>
      <vt:lpstr>LAKTÁT DEHYDROGENASA</vt:lpstr>
      <vt:lpstr>KREATINKINASA (CK)</vt:lpstr>
      <vt:lpstr>KREATINKINASA (CK)</vt:lpstr>
      <vt:lpstr>KREATINKINASA (CK)</vt:lpstr>
      <vt:lpstr>CHOLINESTERASA (CE)</vt:lpstr>
      <vt:lpstr>CHOLINESTERASA</vt:lpstr>
      <vt:lpstr>STANOVENÍ IZOENZYMŮ</vt:lpstr>
      <vt:lpstr>KVALITATIVNÍ ANALÝZA ENZYMŮ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Enzymy</dc:title>
  <dc:creator>Michal Řiháček</dc:creator>
  <cp:lastModifiedBy>Michal Řiháček</cp:lastModifiedBy>
  <cp:revision>207</cp:revision>
  <dcterms:created xsi:type="dcterms:W3CDTF">2015-04-13T06:26:53Z</dcterms:created>
  <dcterms:modified xsi:type="dcterms:W3CDTF">2023-01-19T07:17:10Z</dcterms:modified>
</cp:coreProperties>
</file>