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4" r:id="rId2"/>
  </p:sldMasterIdLst>
  <p:sldIdLst>
    <p:sldId id="290" r:id="rId3"/>
    <p:sldId id="332" r:id="rId4"/>
    <p:sldId id="310" r:id="rId5"/>
    <p:sldId id="307" r:id="rId6"/>
    <p:sldId id="324" r:id="rId7"/>
    <p:sldId id="291" r:id="rId8"/>
    <p:sldId id="308" r:id="rId9"/>
    <p:sldId id="259" r:id="rId10"/>
    <p:sldId id="326" r:id="rId11"/>
    <p:sldId id="325" r:id="rId12"/>
    <p:sldId id="322" r:id="rId13"/>
    <p:sldId id="311" r:id="rId14"/>
    <p:sldId id="260" r:id="rId15"/>
    <p:sldId id="312" r:id="rId16"/>
    <p:sldId id="309" r:id="rId17"/>
    <p:sldId id="314" r:id="rId18"/>
    <p:sldId id="313" r:id="rId19"/>
    <p:sldId id="295" r:id="rId20"/>
    <p:sldId id="263" r:id="rId21"/>
    <p:sldId id="323" r:id="rId22"/>
    <p:sldId id="327" r:id="rId23"/>
    <p:sldId id="331" r:id="rId24"/>
    <p:sldId id="315" r:id="rId25"/>
    <p:sldId id="317" r:id="rId26"/>
    <p:sldId id="316" r:id="rId27"/>
    <p:sldId id="265" r:id="rId28"/>
    <p:sldId id="320" r:id="rId29"/>
    <p:sldId id="321" r:id="rId30"/>
    <p:sldId id="266" r:id="rId31"/>
    <p:sldId id="296" r:id="rId32"/>
    <p:sldId id="267" r:id="rId33"/>
    <p:sldId id="269" r:id="rId34"/>
    <p:sldId id="287" r:id="rId35"/>
    <p:sldId id="270" r:id="rId36"/>
    <p:sldId id="271" r:id="rId37"/>
    <p:sldId id="272" r:id="rId38"/>
    <p:sldId id="275" r:id="rId39"/>
    <p:sldId id="299" r:id="rId40"/>
    <p:sldId id="300" r:id="rId41"/>
    <p:sldId id="301" r:id="rId42"/>
    <p:sldId id="302" r:id="rId43"/>
    <p:sldId id="303" r:id="rId44"/>
    <p:sldId id="304" r:id="rId45"/>
    <p:sldId id="298" r:id="rId46"/>
    <p:sldId id="306" r:id="rId47"/>
    <p:sldId id="285" r:id="rId48"/>
    <p:sldId id="274" r:id="rId49"/>
    <p:sldId id="278" r:id="rId50"/>
    <p:sldId id="281" r:id="rId51"/>
    <p:sldId id="279" r:id="rId52"/>
    <p:sldId id="280" r:id="rId53"/>
    <p:sldId id="288" r:id="rId54"/>
    <p:sldId id="282" r:id="rId55"/>
    <p:sldId id="289" r:id="rId56"/>
  </p:sldIdLst>
  <p:sldSz cx="9144000" cy="6858000" type="screen4x3"/>
  <p:notesSz cx="6858000" cy="99472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cs-CZ" altLang="cs-CZ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altLang="cs-CZ" noProof="0"/>
              <a:t>Kliknutím můžete upravit styl předlohy.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altLang="cs-CZ" noProof="0"/>
              <a:t>Kliknutím lze upravit styl.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fld id="{B8B38E37-4B5B-45D8-B4A0-E979D361F56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42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22D2E-56ED-4D4A-B7A9-0266E4A2AFE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653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6812-3F16-4899-8646-14D7E568F2D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81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8E37-4B5B-45D8-B4A0-E979D361F56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427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93D6-5D23-4587-9A21-6E3D6D0819F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47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4BF9-BD0C-49C8-9779-8AC8EB84D9E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716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75D1-7627-4437-935D-652433A3451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371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134E-7DF8-412E-AD9E-3A05552A0B8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449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605-8B82-4F5D-9872-F09C937E3A9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1172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8726-BF5C-47A5-B325-CFCA2BC696B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6138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E61-C842-43A6-9591-B2B0F7C5B77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31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E93D6-5D23-4587-9A21-6E3D6D0819F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0620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81FD-F081-445E-826D-00C20354536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538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D2E-56ED-4D4A-B7A9-0266E4A2AFE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7137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6812-3F16-4899-8646-14D7E568F2D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996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B4BF9-BD0C-49C8-9779-8AC8EB84D9E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411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F75D1-7627-4437-935D-652433A3451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265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C134E-7DF8-412E-AD9E-3A05552A0B8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3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AA605-8B82-4F5D-9872-F09C937E3A9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454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8726-BF5C-47A5-B325-CFCA2BC696B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359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8CE61-C842-43A6-9591-B2B0F7C5B77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581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B81FD-F081-445E-826D-00C20354536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128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fld id="{23607D37-BEB7-4BD3-8DB1-EF7B20272D5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2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07D37-BEB7-4BD3-8DB1-EF7B20272D5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83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1">
            <a:extLst>
              <a:ext uri="{FF2B5EF4-FFF2-40B4-BE49-F238E27FC236}">
                <a16:creationId xmlns:a16="http://schemas.microsoft.com/office/drawing/2014/main" id="{6AF9E393-FA4B-46C8-8AB2-C1614639C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1636" y="4956175"/>
            <a:ext cx="4372363" cy="1822450"/>
          </a:xfrm>
        </p:spPr>
        <p:txBody>
          <a:bodyPr/>
          <a:lstStyle/>
          <a:p>
            <a:pPr algn="r"/>
            <a:r>
              <a:rPr lang="cs-CZ" altLang="cs-CZ"/>
              <a:t>Mgr. Zuzana Strašilová</a:t>
            </a:r>
            <a:endParaRPr lang="cs-CZ" altLang="cs-CZ" dirty="0"/>
          </a:p>
        </p:txBody>
      </p:sp>
      <p:sp>
        <p:nvSpPr>
          <p:cNvPr id="3075" name="Nadpis 2">
            <a:extLst>
              <a:ext uri="{FF2B5EF4-FFF2-40B4-BE49-F238E27FC236}">
                <a16:creationId xmlns:a16="http://schemas.microsoft.com/office/drawing/2014/main" id="{6CEA8844-A0C6-47EC-9685-D4E8F0EEA90B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cs-CZ"/>
              <a:t>Krevn</a:t>
            </a:r>
            <a:r>
              <a:rPr lang="cs-CZ" altLang="cs-CZ"/>
              <a:t>í barviva – porfyriny, hemoglobin, bilirubin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Porfyrie – klinické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Akutní bolest v břiše, neurologické příznaky</a:t>
            </a:r>
          </a:p>
          <a:p>
            <a:pPr lvl="1" algn="just"/>
            <a:r>
              <a:rPr lang="cs-CZ" dirty="0"/>
              <a:t>Vysoká koncentrace </a:t>
            </a:r>
            <a:r>
              <a:rPr lang="cs-CZ" b="1" dirty="0"/>
              <a:t> </a:t>
            </a:r>
            <a:r>
              <a:rPr lang="cs-CZ" dirty="0"/>
              <a:t>𝛿 – ALA a </a:t>
            </a:r>
            <a:r>
              <a:rPr lang="cs-CZ" dirty="0" err="1"/>
              <a:t>porfobilinogenu</a:t>
            </a:r>
            <a:r>
              <a:rPr lang="cs-CZ" dirty="0"/>
              <a:t> – neurotoxický účinek</a:t>
            </a:r>
          </a:p>
          <a:p>
            <a:pPr marL="457200" lvl="1" indent="0" algn="just">
              <a:buNone/>
            </a:pPr>
            <a:endParaRPr lang="cs-CZ" dirty="0"/>
          </a:p>
          <a:p>
            <a:pPr algn="just"/>
            <a:r>
              <a:rPr lang="cs-CZ" dirty="0" err="1"/>
              <a:t>Fotosenzitivita</a:t>
            </a:r>
            <a:endParaRPr lang="cs-CZ" dirty="0"/>
          </a:p>
          <a:p>
            <a:pPr lvl="1" algn="just"/>
            <a:r>
              <a:rPr lang="cs-CZ" dirty="0"/>
              <a:t>Intenzivní absorpce světla (400 </a:t>
            </a:r>
            <a:r>
              <a:rPr lang="cs-CZ" dirty="0" err="1"/>
              <a:t>nm</a:t>
            </a:r>
            <a:r>
              <a:rPr lang="cs-CZ" dirty="0"/>
              <a:t>) v kůži nemocných – aktivace porfyrinové molekuly – uvolnění volných radikálů – poškození kůže</a:t>
            </a:r>
          </a:p>
          <a:p>
            <a:pPr marL="45720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66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Porfyrie</a:t>
            </a:r>
          </a:p>
        </p:txBody>
      </p:sp>
      <p:pic>
        <p:nvPicPr>
          <p:cNvPr id="1026" name="Picture 2" descr="A-K-Z-Vodítka Porfyrie: Typy, příznaky, příčiny a léčba - A-K-Z-Vodítka - 202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3" y="2411247"/>
            <a:ext cx="317828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1696"/>
            <a:ext cx="3456384" cy="22812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2743587" cy="2726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11247"/>
            <a:ext cx="2376264" cy="20978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2367"/>
            <a:ext cx="2940658" cy="17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89300-33A9-4DCD-8EC7-67E3BC66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Klinické projevy porfyrií</a:t>
            </a:r>
            <a:br>
              <a:rPr lang="cs-CZ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0EEAF-3670-44C5-9548-6463F989D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07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600" u="sng" dirty="0">
                <a:ea typeface="Meiryo UI" panose="020B0604030504040204" pitchFamily="34" charset="-128"/>
                <a:cs typeface="Meiryo UI" panose="020B0604030504040204" pitchFamily="34" charset="-128"/>
              </a:rPr>
              <a:t>Pozdní kožní porfyrie (PCT)</a:t>
            </a:r>
          </a:p>
          <a:p>
            <a:pPr marL="0" indent="0" algn="just">
              <a:buNone/>
            </a:pPr>
            <a:r>
              <a:rPr lang="cs-CZ" sz="1600" i="1" dirty="0">
                <a:ea typeface="Meiryo UI" panose="020B0604030504040204" pitchFamily="34" charset="-128"/>
                <a:cs typeface="Meiryo UI" panose="020B0604030504040204" pitchFamily="34" charset="-128"/>
              </a:rPr>
              <a:t>- vysoká zranitelnost kůže, spontánní tvorba puchýřům </a:t>
            </a:r>
            <a:r>
              <a:rPr lang="cs-CZ" sz="1600" i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hyperpigmentace</a:t>
            </a:r>
            <a:endParaRPr lang="cs-CZ" sz="1600" i="1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0" indent="0" algn="just">
              <a:buNone/>
            </a:pPr>
            <a:r>
              <a:rPr lang="cs-CZ" sz="1600" i="1" dirty="0">
                <a:ea typeface="Meiryo UI" panose="020B0604030504040204" pitchFamily="34" charset="-128"/>
                <a:cs typeface="Meiryo UI" panose="020B0604030504040204" pitchFamily="34" charset="-128"/>
              </a:rPr>
              <a:t>- klinická manifestace často iniciována současným jaterním postižením (nadměrná konzumace alkoholu, hepatitida C, vzácně estrogeny)</a:t>
            </a:r>
          </a:p>
          <a:p>
            <a:pPr marL="0" indent="0" algn="just">
              <a:buNone/>
            </a:pPr>
            <a:r>
              <a:rPr lang="cs-CZ" sz="1600" i="1" dirty="0">
                <a:ea typeface="Meiryo UI" panose="020B0604030504040204" pitchFamily="34" charset="-128"/>
                <a:cs typeface="Meiryo UI" panose="020B0604030504040204" pitchFamily="34" charset="-128"/>
              </a:rPr>
              <a:t>- neléčená může vést ke vzniku karcinomu jater</a:t>
            </a:r>
          </a:p>
          <a:p>
            <a:pPr marL="0" indent="0" algn="just">
              <a:buNone/>
            </a:pPr>
            <a:endParaRPr lang="cs-CZ" sz="16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0" indent="0" algn="just">
              <a:buNone/>
            </a:pPr>
            <a:r>
              <a:rPr lang="cs-CZ" sz="1600" u="sng" dirty="0">
                <a:ea typeface="Meiryo UI" panose="020B0604030504040204" pitchFamily="34" charset="-128"/>
                <a:cs typeface="Meiryo UI" panose="020B0604030504040204" pitchFamily="34" charset="-128"/>
              </a:rPr>
              <a:t>Akutní ataky (AIP)</a:t>
            </a:r>
          </a:p>
          <a:p>
            <a:pPr marL="0" indent="0" algn="just">
              <a:buNone/>
            </a:pPr>
            <a:r>
              <a:rPr lang="cs-CZ" sz="1600" i="1" dirty="0">
                <a:ea typeface="Meiryo UI" panose="020B0604030504040204" pitchFamily="34" charset="-128"/>
                <a:cs typeface="Meiryo UI" panose="020B0604030504040204" pitchFamily="34" charset="-128"/>
              </a:rPr>
              <a:t>- křečovité až agonizující bolesti břicha</a:t>
            </a:r>
          </a:p>
          <a:p>
            <a:pPr marL="0" indent="0" algn="just">
              <a:buNone/>
            </a:pPr>
            <a:r>
              <a:rPr lang="cs-CZ" sz="1600" i="1" dirty="0">
                <a:ea typeface="Meiryo UI" panose="020B0604030504040204" pitchFamily="34" charset="-128"/>
                <a:cs typeface="Meiryo UI" panose="020B0604030504040204" pitchFamily="34" charset="-128"/>
              </a:rPr>
              <a:t>- další příznaky: např. tachykardie, zvracení, křeče</a:t>
            </a:r>
          </a:p>
          <a:p>
            <a:pPr marL="0" indent="0" algn="just">
              <a:buNone/>
            </a:pPr>
            <a:endParaRPr lang="cs-CZ" sz="1500" i="1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0" indent="0" algn="just">
              <a:buNone/>
            </a:pPr>
            <a:r>
              <a:rPr lang="cs-CZ" sz="1500" i="1" dirty="0">
                <a:ea typeface="Meiryo UI" panose="020B0604030504040204" pitchFamily="34" charset="-128"/>
                <a:cs typeface="Meiryo UI" panose="020B0604030504040204" pitchFamily="34" charset="-128"/>
              </a:rPr>
              <a:t>	</a:t>
            </a:r>
          </a:p>
          <a:p>
            <a:pPr marL="0" indent="0" algn="just">
              <a:buNone/>
            </a:pPr>
            <a:r>
              <a:rPr lang="cs-CZ" sz="1300" i="1" dirty="0">
                <a:ea typeface="Meiryo UI" panose="020B0604030504040204" pitchFamily="34" charset="-128"/>
                <a:cs typeface="Meiryo UI" panose="020B0604030504040204" pitchFamily="34" charset="-128"/>
              </a:rPr>
              <a:t>Pozn.: Důležitá prevence </a:t>
            </a:r>
          </a:p>
          <a:p>
            <a:pPr marL="0" indent="0" algn="just">
              <a:buNone/>
            </a:pPr>
            <a:r>
              <a:rPr lang="cs-CZ" sz="1300" i="1" dirty="0">
                <a:ea typeface="Meiryo UI" panose="020B0604030504040204" pitchFamily="34" charset="-128"/>
                <a:cs typeface="Meiryo UI" panose="020B0604030504040204" pitchFamily="34" charset="-128"/>
              </a:rPr>
              <a:t>- akutní ataka často vyvolaná použitím léků, </a:t>
            </a:r>
            <a:r>
              <a:rPr lang="cs-CZ" sz="1300" i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kt</a:t>
            </a:r>
            <a:r>
              <a:rPr lang="cs-CZ" sz="1300" i="1" dirty="0">
                <a:ea typeface="Meiryo UI" panose="020B0604030504040204" pitchFamily="34" charset="-128"/>
                <a:cs typeface="Meiryo UI" panose="020B0604030504040204" pitchFamily="34" charset="-128"/>
              </a:rPr>
              <a:t>. nemocní nesmějí dostat</a:t>
            </a:r>
          </a:p>
          <a:p>
            <a:pPr marL="0" indent="0" algn="just">
              <a:buNone/>
            </a:pPr>
            <a:r>
              <a:rPr lang="cs-CZ" sz="1300" i="1" dirty="0">
                <a:ea typeface="Meiryo UI" panose="020B0604030504040204" pitchFamily="34" charset="-128"/>
                <a:cs typeface="Meiryo UI" panose="020B0604030504040204" pitchFamily="34" charset="-128"/>
              </a:rPr>
              <a:t>- nutné, aby co nejširší okruh členů rodiny věděl, zda porfyrií trpí či nikoli</a:t>
            </a:r>
          </a:p>
          <a:p>
            <a:pPr marL="0" indent="0" algn="just">
              <a:buNone/>
            </a:pPr>
            <a:r>
              <a:rPr lang="cs-CZ" sz="1300" i="1" dirty="0">
                <a:ea typeface="Meiryo UI" panose="020B0604030504040204" pitchFamily="34" charset="-128"/>
                <a:cs typeface="Meiryo UI" panose="020B0604030504040204" pitchFamily="34" charset="-128"/>
              </a:rPr>
              <a:t>- pokud je ale jedinec nositel genu, ale neprodělal klinický záchvat, je dg. 		         na základě fluorescenčních a fotometrických metod obtížná -</a:t>
            </a:r>
            <a:r>
              <a:rPr lang="en-US" sz="1300" i="1" dirty="0">
                <a:ea typeface="Meiryo UI" panose="020B0604030504040204" pitchFamily="34" charset="-128"/>
                <a:cs typeface="Meiryo UI" panose="020B0604030504040204" pitchFamily="34" charset="-128"/>
              </a:rPr>
              <a:t>&gt;</a:t>
            </a:r>
            <a:r>
              <a:rPr lang="cs-CZ" sz="1300" i="1" dirty="0">
                <a:ea typeface="Meiryo UI" panose="020B0604030504040204" pitchFamily="34" charset="-128"/>
                <a:cs typeface="Meiryo UI" panose="020B0604030504040204" pitchFamily="34" charset="-128"/>
              </a:rPr>
              <a:t> zjišťování genové mutace</a:t>
            </a:r>
            <a:endParaRPr lang="cs-CZ" sz="13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/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82885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DB77E809-862C-4376-A589-CDD144DE4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36613"/>
            <a:ext cx="7924800" cy="1223962"/>
          </a:xfrm>
        </p:spPr>
        <p:txBody>
          <a:bodyPr anchor="ctr"/>
          <a:lstStyle/>
          <a:p>
            <a:pPr eaLnBrk="1" hangingPunct="1"/>
            <a:r>
              <a:rPr lang="cs-CZ" altLang="cs-CZ" sz="3200" dirty="0"/>
              <a:t>Porfyrie</a:t>
            </a:r>
            <a:endParaRPr lang="cs-CZ" altLang="cs-CZ" sz="24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5872136-69F5-400B-BC00-E9AC63ADDE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Symptomatická jaterní porfyrie</a:t>
            </a:r>
            <a:r>
              <a:rPr lang="cs-CZ" altLang="cs-CZ" sz="2000" dirty="0"/>
              <a:t> (Porfyria </a:t>
            </a:r>
            <a:r>
              <a:rPr lang="cs-CZ" altLang="cs-CZ" sz="2000" dirty="0" err="1"/>
              <a:t>cutanea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tarda</a:t>
            </a:r>
            <a:r>
              <a:rPr lang="cs-CZ" altLang="cs-CZ" sz="2000" dirty="0"/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nejčastější, patří mezi jaterní porfyrie (poškození jater)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při nedostatku </a:t>
            </a:r>
            <a:r>
              <a:rPr lang="cs-CZ" altLang="cs-CZ" sz="2000" dirty="0" err="1"/>
              <a:t>uroporfirogen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dekarboxylasy</a:t>
            </a:r>
            <a:endParaRPr lang="cs-CZ" altLang="cs-CZ" sz="20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objevuje se v pozdějším věku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Akutní intermitentní porfyrie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porucha přeměny </a:t>
            </a:r>
            <a:r>
              <a:rPr lang="cs-CZ" altLang="cs-CZ" sz="2000" dirty="0" err="1"/>
              <a:t>porfobilinogenu</a:t>
            </a:r>
            <a:r>
              <a:rPr lang="cs-CZ" altLang="cs-CZ" sz="2000" dirty="0"/>
              <a:t> a porucha metabolismu steroidů v játrech (hromadí se a indukují tvorbu </a:t>
            </a:r>
            <a:r>
              <a:rPr lang="cs-CZ" altLang="cs-CZ" sz="2000" dirty="0" err="1"/>
              <a:t>syntázy</a:t>
            </a:r>
            <a:r>
              <a:rPr lang="cs-CZ" altLang="cs-CZ" sz="2000" dirty="0"/>
              <a:t> ALA)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Celá řada dalších typů porfyrií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Rozlišení typů - analýza porfyrinů  nejčastěji v moči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- zřídka v plasmě, erytrocytech a stolici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- analýza enzymů  - výjimečně, v ČR se provádí ve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VFN Praha (dehydratáza 5-aminolevulátu)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85D4D46-B657-4EBA-9D2A-5A145FFB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123825"/>
            <a:ext cx="84486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FA9C3-E9F0-49DF-A0AC-A85CD655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Stanovení porfyrinů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E692A-6381-4D61-BB24-167CEE9C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500" dirty="0"/>
              <a:t>Konjugované dvojné vazby – barevnost hemu, porfyrinů</a:t>
            </a:r>
          </a:p>
          <a:p>
            <a:pPr algn="just"/>
            <a:r>
              <a:rPr lang="cs-CZ" sz="2500" dirty="0"/>
              <a:t>Redukované formy porfyrinů – bezbarvé, </a:t>
            </a:r>
            <a:br>
              <a:rPr lang="cs-CZ" sz="2500" dirty="0"/>
            </a:br>
            <a:r>
              <a:rPr lang="cs-CZ" sz="2500" dirty="0"/>
              <a:t>po neenzymové oxidaci vzniklé porfyriny jsou barevné (absorbují záření s maximem 400nm, kyselé roztoky nebo roztoky v </a:t>
            </a:r>
            <a:r>
              <a:rPr lang="cs-CZ" sz="2500" dirty="0" err="1"/>
              <a:t>org</a:t>
            </a:r>
            <a:r>
              <a:rPr lang="cs-CZ" sz="2500" dirty="0"/>
              <a:t>. </a:t>
            </a:r>
            <a:r>
              <a:rPr lang="cs-CZ" sz="2500" dirty="0" err="1"/>
              <a:t>rozpuštědlech</a:t>
            </a:r>
            <a:r>
              <a:rPr lang="cs-CZ" sz="2500" dirty="0"/>
              <a:t> po excitaci UV záření fluoreskují)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C5B61C-7313-4AA8-908F-8FDB4800C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39" y="280987"/>
            <a:ext cx="2076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7A4F1-798E-48DC-958F-367D4B6C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Stanovení celkových porfyrinů: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2B24E-CFE6-474F-8C73-CA486AB7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7750215" cy="37242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altLang="cs-CZ" sz="2000" b="1" dirty="0"/>
              <a:t>Spektrofotometrická křivka</a:t>
            </a:r>
            <a:r>
              <a:rPr lang="cs-CZ" altLang="cs-CZ" sz="2000" dirty="0"/>
              <a:t> v oblasti 350-450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</a:t>
            </a: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Charakteristické </a:t>
            </a:r>
            <a:r>
              <a:rPr lang="cs-CZ" sz="2000" dirty="0" err="1">
                <a:ea typeface="Meiryo UI" panose="020B0604030504040204" pitchFamily="34" charset="-128"/>
                <a:cs typeface="Meiryo UI" panose="020B0604030504040204" pitchFamily="34" charset="-128"/>
              </a:rPr>
              <a:t>absorbční</a:t>
            </a: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 spektrum – </a:t>
            </a:r>
            <a:r>
              <a:rPr lang="cs-CZ" sz="2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  <a:cs typeface="Meiryo UI" panose="020B0604030504040204" pitchFamily="34" charset="-128"/>
              </a:rPr>
              <a:t>Soretův</a:t>
            </a:r>
            <a:r>
              <a:rPr lang="cs-CZ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  <a:cs typeface="Meiryo UI" panose="020B0604030504040204" pitchFamily="34" charset="-128"/>
              </a:rPr>
              <a:t> pás</a:t>
            </a: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, </a:t>
            </a:r>
          </a:p>
          <a:p>
            <a:pPr marL="0" indent="0" algn="just">
              <a:buNone/>
            </a:pP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      s maximem okolo 400 </a:t>
            </a:r>
            <a:r>
              <a:rPr lang="cs-CZ" sz="2000" dirty="0" err="1">
                <a:ea typeface="Meiryo UI" panose="020B0604030504040204" pitchFamily="34" charset="-128"/>
                <a:cs typeface="Meiryo UI" panose="020B0604030504040204" pitchFamily="34" charset="-128"/>
              </a:rPr>
              <a:t>nm</a:t>
            </a:r>
            <a:endParaRPr lang="cs-CZ" sz="20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Při větším podílu </a:t>
            </a:r>
            <a:r>
              <a:rPr lang="cs-CZ" altLang="cs-CZ" sz="2000" dirty="0" err="1"/>
              <a:t>uroporfyrinu</a:t>
            </a:r>
            <a:r>
              <a:rPr lang="cs-CZ" altLang="cs-CZ" sz="2000" dirty="0"/>
              <a:t> – posun </a:t>
            </a:r>
            <a:r>
              <a:rPr lang="cs-CZ" altLang="cs-CZ" sz="2000" dirty="0" err="1"/>
              <a:t>abs</a:t>
            </a:r>
            <a:r>
              <a:rPr lang="cs-CZ" altLang="cs-CZ" sz="2000" dirty="0"/>
              <a:t>. maxima na 405 </a:t>
            </a:r>
            <a:r>
              <a:rPr lang="cs-CZ" altLang="cs-CZ" sz="2000" dirty="0" err="1"/>
              <a:t>nm</a:t>
            </a:r>
            <a:endParaRPr lang="cs-CZ" altLang="cs-CZ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Materiál: okyselená jednorázová moč (</a:t>
            </a:r>
            <a:r>
              <a:rPr lang="cs-CZ" altLang="cs-CZ" sz="2000" dirty="0" err="1"/>
              <a:t>kys</a:t>
            </a:r>
            <a:r>
              <a:rPr lang="cs-CZ" altLang="cs-CZ" sz="2000" dirty="0"/>
              <a:t>. sírová)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cs-CZ" altLang="cs-CZ" sz="2000" dirty="0"/>
              <a:t>	       nutno</a:t>
            </a:r>
            <a:r>
              <a:rPr lang="cs-CZ" altLang="cs-CZ" sz="2000" b="1" dirty="0"/>
              <a:t> chránit před světlem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Fyziologické rozmezí je do </a:t>
            </a:r>
            <a:r>
              <a:rPr lang="cs-CZ" altLang="cs-CZ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</a:rPr>
              <a:t>144 </a:t>
            </a:r>
            <a:r>
              <a:rPr lang="cs-CZ" altLang="cs-CZ" sz="2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</a:rPr>
              <a:t>ug</a:t>
            </a:r>
            <a:r>
              <a:rPr lang="cs-CZ" altLang="cs-CZ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</a:rPr>
              <a:t>/l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0,22 </a:t>
            </a:r>
            <a:r>
              <a:rPr lang="el-GR" sz="2000" dirty="0">
                <a:ea typeface="Meiryo UI" panose="020B0604030504040204" pitchFamily="34" charset="-128"/>
                <a:cs typeface="Meiryo UI" panose="020B0604030504040204" pitchFamily="34" charset="-128"/>
              </a:rPr>
              <a:t>μ</a:t>
            </a: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mol/l)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2000" dirty="0">
              <a:ea typeface="Meiryo UI" panose="020B0604030504040204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>
                <a:ea typeface="Meiryo UI" panose="020B0604030504040204" pitchFamily="34" charset="-128"/>
                <a:cs typeface="Meiryo UI" panose="020B0604030504040204" pitchFamily="34" charset="-128"/>
              </a:rPr>
              <a:t>V případě pozitivity následuje další vyšetření moče – stanovení jednotlivých porfyrinů, stanovení prekurzorů porfyrinů (ALA, PBG), a případně i enzymů v krvi podílejících se na tvorbě a přeměně porfyrinů (výjimečně).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>
                <a:ea typeface="Meiryo UI" panose="020B0604030504040204" pitchFamily="34" charset="-128"/>
                <a:cs typeface="Meiryo UI" panose="020B0604030504040204" pitchFamily="34" charset="-128"/>
              </a:rPr>
              <a:t>Méně často možnost stanovení porfyrinů ve stolici, erytrocytech či plazmě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27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F5AE4-303A-48E1-AC37-AAB746BC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Stanovení jednotlivých porfyrinů: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04EE7-5AA0-42F9-8304-BF50E247D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V kyselém prostředí po ozáření UV světlem (400 </a:t>
            </a:r>
            <a:r>
              <a:rPr lang="cs-CZ" sz="2000" dirty="0" err="1">
                <a:ea typeface="Meiryo UI" panose="020B0604030504040204" pitchFamily="34" charset="-128"/>
                <a:cs typeface="Meiryo UI" panose="020B0604030504040204" pitchFamily="34" charset="-128"/>
              </a:rPr>
              <a:t>nm</a:t>
            </a: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) silně fluoreskují v červené oblasti (550-650 </a:t>
            </a:r>
            <a:r>
              <a:rPr lang="cs-CZ" sz="2000" dirty="0" err="1">
                <a:ea typeface="Meiryo UI" panose="020B0604030504040204" pitchFamily="34" charset="-128"/>
                <a:cs typeface="Meiryo UI" panose="020B0604030504040204" pitchFamily="34" charset="-128"/>
              </a:rPr>
              <a:t>nm</a:t>
            </a:r>
            <a:r>
              <a:rPr lang="cs-CZ" sz="2000" dirty="0"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  <a:endParaRPr lang="cs-CZ" altLang="cs-CZ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Okyselená moč </a:t>
            </a:r>
            <a:r>
              <a:rPr lang="cs-CZ" altLang="cs-CZ" sz="2000" b="1" dirty="0"/>
              <a:t>metodou HPLC</a:t>
            </a:r>
            <a:r>
              <a:rPr lang="cs-CZ" altLang="cs-CZ" sz="2000" dirty="0"/>
              <a:t> na reverzní fázi s použitím fluorescenčního detektoru (</a:t>
            </a:r>
            <a:r>
              <a:rPr lang="cs-CZ" altLang="cs-CZ" sz="2000" dirty="0" err="1"/>
              <a:t>fosf</a:t>
            </a:r>
            <a:r>
              <a:rPr lang="cs-CZ" altLang="cs-CZ" sz="2000" dirty="0"/>
              <a:t>. pufr, metanol)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Materiál – sbíraná moč za 24 hod, konzervovaná  Na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CO</a:t>
            </a:r>
            <a:r>
              <a:rPr lang="cs-CZ" altLang="cs-CZ" sz="2000" baseline="-25000" dirty="0"/>
              <a:t>3</a:t>
            </a:r>
            <a:r>
              <a:rPr lang="cs-CZ" altLang="cs-CZ" sz="2000" dirty="0"/>
              <a:t> 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                      Nutno </a:t>
            </a:r>
            <a:r>
              <a:rPr lang="cs-CZ" altLang="cs-CZ" sz="2000" b="1" dirty="0"/>
              <a:t>chránit před světlem</a:t>
            </a:r>
            <a:r>
              <a:rPr lang="cs-CZ" altLang="cs-CZ" sz="2000" dirty="0"/>
              <a:t>                                                                                                                                                       </a:t>
            </a:r>
            <a:endParaRPr lang="cs-CZ" altLang="cs-CZ" sz="2000" b="1" dirty="0"/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 Referenční rozmezí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                    </a:t>
            </a:r>
            <a:r>
              <a:rPr lang="cs-CZ" altLang="cs-CZ" sz="2000" b="1" dirty="0" err="1"/>
              <a:t>Uroporfyrin</a:t>
            </a:r>
            <a:r>
              <a:rPr lang="cs-CZ" altLang="cs-CZ" sz="2000" b="1" dirty="0"/>
              <a:t>      :   do 0,050  µmol / 24 hod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                    </a:t>
            </a:r>
            <a:r>
              <a:rPr lang="cs-CZ" altLang="cs-CZ" sz="2000" b="1" dirty="0" err="1"/>
              <a:t>Koproporfyrin</a:t>
            </a:r>
            <a:r>
              <a:rPr lang="cs-CZ" altLang="cs-CZ" sz="2000" b="1" dirty="0"/>
              <a:t>  :   do 0,280  µmol / 24 hod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                    </a:t>
            </a:r>
            <a:r>
              <a:rPr lang="cs-CZ" altLang="cs-CZ" sz="2000" b="1" dirty="0" err="1"/>
              <a:t>Heptaporfyrin</a:t>
            </a:r>
            <a:r>
              <a:rPr lang="cs-CZ" altLang="cs-CZ" sz="2000" b="1" dirty="0"/>
              <a:t>  :   do 0,014  µmol / 24 hod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                    </a:t>
            </a:r>
            <a:r>
              <a:rPr lang="cs-CZ" altLang="cs-CZ" sz="2000" b="1" dirty="0" err="1"/>
              <a:t>Hexaporfyrin</a:t>
            </a:r>
            <a:r>
              <a:rPr lang="cs-CZ" altLang="cs-CZ" sz="2000" b="1" dirty="0"/>
              <a:t>   :   do 0,006  µmol / 24 hod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                    </a:t>
            </a:r>
            <a:r>
              <a:rPr lang="cs-CZ" altLang="cs-CZ" sz="2000" b="1" dirty="0" err="1"/>
              <a:t>Pentaporfyrin</a:t>
            </a:r>
            <a:r>
              <a:rPr lang="cs-CZ" altLang="cs-CZ" sz="2000" b="1" dirty="0"/>
              <a:t>  :   do 0,005  µmol / 24 hod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438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77F48DF0-E1D7-4DD5-AD71-BE86204A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Stanovení celkových porfyrinů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C9C0D52-18AE-4732-9A43-991BAA4AF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" b="1911"/>
          <a:stretch/>
        </p:blipFill>
        <p:spPr bwMode="auto">
          <a:xfrm>
            <a:off x="2408237" y="2348881"/>
            <a:ext cx="463232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Obdélník 4">
            <a:extLst>
              <a:ext uri="{FF2B5EF4-FFF2-40B4-BE49-F238E27FC236}">
                <a16:creationId xmlns:a16="http://schemas.microsoft.com/office/drawing/2014/main" id="{7CE1F2C9-5E4B-4C1E-99ED-B31162E2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6021288"/>
            <a:ext cx="4824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/>
              <a:t>Matouš B. a kol. Základy lék. chemie a biochemie. </a:t>
            </a:r>
            <a:r>
              <a:rPr lang="cs-CZ" altLang="cs-CZ" sz="2000" dirty="0" err="1"/>
              <a:t>Galén</a:t>
            </a:r>
            <a:r>
              <a:rPr lang="cs-CZ" altLang="cs-CZ" sz="2000" dirty="0"/>
              <a:t> Praha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>
            <a:extLst>
              <a:ext uri="{FF2B5EF4-FFF2-40B4-BE49-F238E27FC236}">
                <a16:creationId xmlns:a16="http://schemas.microsoft.com/office/drawing/2014/main" id="{D7650E4E-1DB8-42F8-8354-C9DECC8C0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 sz="2800"/>
              <a:t>Chromatogram s píky jednotlivých porfyrinů</a:t>
            </a:r>
          </a:p>
        </p:txBody>
      </p:sp>
      <p:pic>
        <p:nvPicPr>
          <p:cNvPr id="10243" name="Picture 8" descr="ob1">
            <a:extLst>
              <a:ext uri="{FF2B5EF4-FFF2-40B4-BE49-F238E27FC236}">
                <a16:creationId xmlns:a16="http://schemas.microsoft.com/office/drawing/2014/main" id="{65923D92-3B7E-4506-B986-915C1AF5BF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2362200"/>
            <a:ext cx="3076575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Porfyriny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05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4104456" cy="6436015"/>
          </a:xfrm>
        </p:spPr>
      </p:pic>
      <p:sp>
        <p:nvSpPr>
          <p:cNvPr id="8" name="TextovéPole 7"/>
          <p:cNvSpPr txBox="1"/>
          <p:nvPr/>
        </p:nvSpPr>
        <p:spPr>
          <a:xfrm>
            <a:off x="6206215" y="6021288"/>
            <a:ext cx="29651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Zdroj: TIETZ </a:t>
            </a:r>
            <a:r>
              <a:rPr lang="cs-CZ" sz="1500" dirty="0" err="1"/>
              <a:t>Textbook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Clinical</a:t>
            </a:r>
            <a:r>
              <a:rPr lang="cs-CZ" sz="1500" dirty="0"/>
              <a:t> </a:t>
            </a:r>
            <a:r>
              <a:rPr lang="cs-CZ" sz="1500" dirty="0" err="1"/>
              <a:t>Chemistry</a:t>
            </a:r>
            <a:r>
              <a:rPr lang="cs-CZ" sz="1500" dirty="0"/>
              <a:t> and </a:t>
            </a:r>
            <a:r>
              <a:rPr lang="cs-CZ" sz="1500" dirty="0" err="1"/>
              <a:t>Molecular</a:t>
            </a:r>
            <a:r>
              <a:rPr lang="cs-CZ" sz="1500" dirty="0"/>
              <a:t> </a:t>
            </a:r>
            <a:r>
              <a:rPr lang="cs-CZ" sz="1500" dirty="0" err="1"/>
              <a:t>Diagnostic</a:t>
            </a:r>
            <a:r>
              <a:rPr lang="cs-CZ" sz="1500" dirty="0"/>
              <a:t>, Washington, 2006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52883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Stanovení porfyrinů </a:t>
            </a:r>
            <a:br>
              <a:rPr lang="cs-CZ" altLang="cs-CZ" dirty="0">
                <a:solidFill>
                  <a:schemeClr val="tx1"/>
                </a:solidFill>
              </a:rPr>
            </a:br>
            <a:r>
              <a:rPr lang="cs-CZ" altLang="cs-CZ" dirty="0">
                <a:solidFill>
                  <a:schemeClr val="tx1"/>
                </a:solidFill>
              </a:rPr>
              <a:t>a jejich prekursorů - kvantitativně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62200"/>
            <a:ext cx="8054280" cy="37242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cs-CZ" altLang="cs-CZ" sz="2000" b="1" dirty="0"/>
              <a:t>Stanovení </a:t>
            </a:r>
            <a:r>
              <a:rPr lang="cs-CZ" altLang="cs-CZ" sz="2000" b="1" dirty="0" err="1"/>
              <a:t>porfobilinogenu</a:t>
            </a:r>
            <a:r>
              <a:rPr lang="cs-CZ" altLang="cs-CZ" sz="2000" b="1" dirty="0"/>
              <a:t> (PBG) v moči - spektrofotometricky: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Reakce </a:t>
            </a:r>
            <a:r>
              <a:rPr lang="cs-CZ" altLang="cs-CZ" sz="2000" dirty="0" err="1"/>
              <a:t>porfobilinogenu</a:t>
            </a:r>
            <a:r>
              <a:rPr lang="cs-CZ" altLang="cs-CZ" sz="2000" dirty="0"/>
              <a:t> v kyselém prostředí </a:t>
            </a:r>
            <a:br>
              <a:rPr lang="cs-CZ" altLang="cs-CZ" sz="2000" dirty="0"/>
            </a:br>
            <a:r>
              <a:rPr lang="cs-CZ" altLang="cs-CZ" sz="2000" dirty="0"/>
              <a:t>s p-</a:t>
            </a:r>
            <a:r>
              <a:rPr lang="cs-CZ" altLang="cs-CZ" sz="2000" dirty="0" err="1"/>
              <a:t>dimetylaminobenzaldehydem</a:t>
            </a:r>
            <a:r>
              <a:rPr lang="cs-CZ" altLang="cs-CZ" sz="2000" dirty="0"/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Vznik červeného kondenzačního produktu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Referenční rozmezí: do 36 </a:t>
            </a:r>
            <a:r>
              <a:rPr lang="cs-CZ" altLang="cs-CZ" sz="2000" dirty="0" err="1"/>
              <a:t>umol</a:t>
            </a:r>
            <a:r>
              <a:rPr lang="cs-CZ" altLang="cs-CZ" sz="2000" dirty="0"/>
              <a:t>/l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cs-CZ" altLang="cs-CZ" sz="2000" dirty="0"/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cs-CZ" altLang="cs-CZ" sz="2000" dirty="0"/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cs-CZ" altLang="cs-CZ" sz="2000" b="1" dirty="0"/>
              <a:t>Stanovení 5-aminolevulátu v moči - HPLC:</a:t>
            </a:r>
          </a:p>
          <a:p>
            <a:pPr algn="just" eaLnBrk="1" hangingPunct="1">
              <a:defRPr/>
            </a:pPr>
            <a:r>
              <a:rPr lang="cs-CZ" altLang="cs-CZ" sz="2000" dirty="0"/>
              <a:t>5-aminolevulát se reakcí s </a:t>
            </a:r>
            <a:r>
              <a:rPr lang="cs-CZ" altLang="cs-CZ" sz="2000" dirty="0" err="1"/>
              <a:t>acetylacetonem</a:t>
            </a:r>
            <a:r>
              <a:rPr lang="cs-CZ" altLang="cs-CZ" sz="2000" dirty="0"/>
              <a:t> a formaldehydem převede na fluorescenční derivát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Stanovení HPLC metodou s fluorescenčním detektorem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2000" dirty="0"/>
              <a:t>Referenční rozmezí: do 20 </a:t>
            </a:r>
            <a:r>
              <a:rPr lang="cs-CZ" altLang="cs-CZ" sz="2000" dirty="0" err="1"/>
              <a:t>umol</a:t>
            </a:r>
            <a:r>
              <a:rPr lang="cs-CZ" altLang="cs-CZ" sz="2000" dirty="0"/>
              <a:t>/l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701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Hemoglobin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40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B2FD1-FE38-43A4-88A0-CACF96C1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7411D-E99F-491E-884E-033FD523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Transportní </a:t>
            </a:r>
            <a:r>
              <a:rPr lang="cs-CZ" sz="1800" dirty="0" err="1">
                <a:ea typeface="Meiryo UI" panose="020B0604030504040204" pitchFamily="34" charset="-128"/>
                <a:cs typeface="Meiryo UI" panose="020B0604030504040204" pitchFamily="34" charset="-128"/>
              </a:rPr>
              <a:t>metaloprotein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, červeně zbarvená bílkovina v erytrocytech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Přenos krevních plynů - především </a:t>
            </a:r>
            <a:r>
              <a:rPr lang="cs-CZ" sz="1800" b="1" dirty="0">
                <a:ea typeface="Meiryo UI" panose="020B0604030504040204" pitchFamily="34" charset="-128"/>
                <a:cs typeface="Meiryo UI" panose="020B0604030504040204" pitchFamily="34" charset="-128"/>
              </a:rPr>
              <a:t>O</a:t>
            </a:r>
            <a:r>
              <a:rPr lang="cs-CZ" sz="1800" b="1" baseline="-25000" dirty="0">
                <a:ea typeface="Meiryo UI" panose="020B0604030504040204" pitchFamily="34" charset="-128"/>
                <a:cs typeface="Meiryo UI" panose="020B0604030504040204" pitchFamily="34" charset="-128"/>
              </a:rPr>
              <a:t>2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z plic do periferních tkání, </a:t>
            </a:r>
          </a:p>
          <a:p>
            <a:pPr marL="0" indent="0" algn="just">
              <a:buNone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     ale i části </a:t>
            </a:r>
            <a:r>
              <a:rPr lang="cs-CZ" sz="1800" b="1" dirty="0">
                <a:ea typeface="Meiryo UI" panose="020B0604030504040204" pitchFamily="34" charset="-128"/>
                <a:cs typeface="Meiryo UI" panose="020B0604030504040204" pitchFamily="34" charset="-128"/>
              </a:rPr>
              <a:t>CO</a:t>
            </a:r>
            <a:r>
              <a:rPr lang="cs-CZ" sz="1800" b="1" baseline="-25000" dirty="0">
                <a:ea typeface="Meiryo UI" panose="020B0604030504040204" pitchFamily="34" charset="-128"/>
                <a:cs typeface="Meiryo UI" panose="020B0604030504040204" pitchFamily="34" charset="-128"/>
              </a:rPr>
              <a:t>2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v opačném směru (reverzibilní vazba)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Důležitý </a:t>
            </a:r>
            <a:r>
              <a:rPr lang="cs-CZ" sz="1800" b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pufrační</a:t>
            </a:r>
            <a:r>
              <a:rPr lang="cs-CZ" sz="1800" b="1" dirty="0">
                <a:ea typeface="Meiryo UI" panose="020B0604030504040204" pitchFamily="34" charset="-128"/>
                <a:cs typeface="Meiryo UI" panose="020B0604030504040204" pitchFamily="34" charset="-128"/>
              </a:rPr>
              <a:t> systém krve 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– vazba H</a:t>
            </a:r>
            <a:r>
              <a:rPr lang="cs-CZ" sz="1800" baseline="30000" dirty="0">
                <a:ea typeface="Meiryo UI" panose="020B0604030504040204" pitchFamily="34" charset="-128"/>
                <a:cs typeface="Meiryo UI" panose="020B0604030504040204" pitchFamily="34" charset="-128"/>
              </a:rPr>
              <a:t>+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na postranní řetězce His (především v periferní tkáni)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Většina hemu se tvoří v kostní dřeni, při jeho odbourávání dochází </a:t>
            </a:r>
            <a:b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k tvorbě žlučových barviv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Degradací globinu vznikají aminokyseliny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Volný </a:t>
            </a:r>
            <a:r>
              <a:rPr lang="cs-CZ" sz="18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se váže na </a:t>
            </a:r>
            <a:r>
              <a:rPr lang="cs-CZ" sz="18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haptoglobin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– ochrana ledvin</a:t>
            </a:r>
          </a:p>
          <a:p>
            <a:pPr marL="0" indent="0" algn="just">
              <a:buNone/>
            </a:pPr>
            <a:endParaRPr lang="cs-CZ" sz="1800" b="1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Koncentrace </a:t>
            </a:r>
            <a:r>
              <a:rPr lang="cs-CZ" sz="18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v krvi:</a:t>
            </a:r>
          </a:p>
          <a:p>
            <a:pPr marL="0" indent="0" algn="just">
              <a:buNone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		</a:t>
            </a:r>
            <a:endParaRPr lang="cs-CZ" sz="18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B0E0357-2E0E-4E28-B7BE-B9120317F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17909"/>
              </p:ext>
            </p:extLst>
          </p:nvPr>
        </p:nvGraphicFramePr>
        <p:xfrm>
          <a:off x="1259632" y="5949280"/>
          <a:ext cx="5987007" cy="761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669">
                  <a:extLst>
                    <a:ext uri="{9D8B030D-6E8A-4147-A177-3AD203B41FA5}">
                      <a16:colId xmlns:a16="http://schemas.microsoft.com/office/drawing/2014/main" val="3722346179"/>
                    </a:ext>
                  </a:extLst>
                </a:gridCol>
                <a:gridCol w="3044891">
                  <a:extLst>
                    <a:ext uri="{9D8B030D-6E8A-4147-A177-3AD203B41FA5}">
                      <a16:colId xmlns:a16="http://schemas.microsoft.com/office/drawing/2014/main" val="4088604100"/>
                    </a:ext>
                  </a:extLst>
                </a:gridCol>
                <a:gridCol w="946447">
                  <a:extLst>
                    <a:ext uri="{9D8B030D-6E8A-4147-A177-3AD203B41FA5}">
                      <a16:colId xmlns:a16="http://schemas.microsoft.com/office/drawing/2014/main" val="2893830237"/>
                    </a:ext>
                  </a:extLst>
                </a:gridCol>
              </a:tblGrid>
              <a:tr h="240645">
                <a:tc>
                  <a:txBody>
                    <a:bodyPr/>
                    <a:lstStyle/>
                    <a:p>
                      <a:r>
                        <a:rPr lang="cs-CZ" sz="1200" b="1" i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i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i="0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77815"/>
                  </a:ext>
                </a:extLst>
              </a:tr>
              <a:tr h="486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/>
                        <a:t>ženy: 120-165 g/l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/>
                        <a:t>muži: 130-175 g/l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Do 50 mg/l</a:t>
                      </a:r>
                    </a:p>
                    <a:p>
                      <a:r>
                        <a:rPr lang="cs-CZ" sz="1200" dirty="0"/>
                        <a:t>&gt;300mg/l intravaskulární hemolýza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 0 </a:t>
                      </a:r>
                      <a:r>
                        <a:rPr lang="cs-CZ" sz="1200" dirty="0" err="1"/>
                        <a:t>arb.j</a:t>
                      </a:r>
                      <a:r>
                        <a:rPr lang="cs-CZ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0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7A0574DB-9988-4C10-BF14-C0429D303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Hemoglobin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B64CCE3-A986-41C6-9920-82A5296AC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3071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Tetramer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– podjednotky spojeny H-můstky a iontovými vazbami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Každá podjednotka složena z proteinové části – </a:t>
            </a:r>
            <a:r>
              <a:rPr lang="cs-CZ" sz="1800" b="1" dirty="0">
                <a:ea typeface="Meiryo UI" panose="020B0604030504040204" pitchFamily="34" charset="-128"/>
                <a:cs typeface="Meiryo UI" panose="020B0604030504040204" pitchFamily="34" charset="-128"/>
              </a:rPr>
              <a:t>globinu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a </a:t>
            </a:r>
            <a:r>
              <a:rPr lang="cs-CZ" sz="1800" dirty="0" err="1">
                <a:ea typeface="Meiryo UI" panose="020B0604030504040204" pitchFamily="34" charset="-128"/>
                <a:cs typeface="Meiryo UI" panose="020B0604030504040204" pitchFamily="34" charset="-128"/>
              </a:rPr>
              <a:t>prostetické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 skupiny – </a:t>
            </a:r>
            <a:r>
              <a:rPr lang="cs-CZ" sz="1800" b="1" dirty="0">
                <a:ea typeface="Meiryo UI" panose="020B0604030504040204" pitchFamily="34" charset="-128"/>
                <a:cs typeface="Meiryo UI" panose="020B0604030504040204" pitchFamily="34" charset="-128"/>
              </a:rPr>
              <a:t>hemu 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s centrálním kationtem </a:t>
            </a:r>
            <a:r>
              <a:rPr lang="cs-CZ" sz="1800" b="1" dirty="0">
                <a:ea typeface="Meiryo UI" panose="020B0604030504040204" pitchFamily="34" charset="-128"/>
                <a:cs typeface="Meiryo UI" panose="020B0604030504040204" pitchFamily="34" charset="-128"/>
              </a:rPr>
              <a:t>Fe</a:t>
            </a:r>
            <a:r>
              <a:rPr lang="cs-CZ" sz="1800" b="1" baseline="30000" dirty="0">
                <a:ea typeface="Meiryo UI" panose="020B0604030504040204" pitchFamily="34" charset="-128"/>
                <a:cs typeface="Meiryo UI" panose="020B0604030504040204" pitchFamily="34" charset="-128"/>
              </a:rPr>
              <a:t>2+</a:t>
            </a:r>
            <a:r>
              <a:rPr lang="cs-CZ" sz="1800" baseline="30000" dirty="0"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cs-CZ" sz="1800" dirty="0">
                <a:ea typeface="Meiryo UI" panose="020B0604030504040204" pitchFamily="34" charset="-128"/>
                <a:cs typeface="Meiryo UI" panose="020B0604030504040204" pitchFamily="34" charset="-128"/>
              </a:rPr>
              <a:t>(pevně vázán koordinačně kovalentními vazbami)</a:t>
            </a:r>
            <a:endParaRPr lang="cs-CZ" altLang="cs-CZ" sz="1800" dirty="0"/>
          </a:p>
          <a:p>
            <a:pPr algn="just" eaLnBrk="1" hangingPunct="1">
              <a:lnSpc>
                <a:spcPct val="80000"/>
              </a:lnSpc>
            </a:pPr>
            <a:r>
              <a:rPr lang="en-US" altLang="cs-CZ" sz="1800" dirty="0"/>
              <a:t>P</a:t>
            </a:r>
            <a:r>
              <a:rPr lang="cs-CZ" altLang="cs-CZ" sz="1800" dirty="0" err="1"/>
              <a:t>atří</a:t>
            </a:r>
            <a:r>
              <a:rPr lang="cs-CZ" altLang="cs-CZ" sz="1800" dirty="0"/>
              <a:t> mezi konjugované bílkoviny  - spojením bílkoviny s organickým komplexem obsahujícím kov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800" dirty="0"/>
              <a:t>Hemoglobin </a:t>
            </a:r>
            <a:r>
              <a:rPr lang="cs-CZ" altLang="cs-CZ" sz="1800" b="1" dirty="0"/>
              <a:t>tvořen z hemu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protoporfyrin</a:t>
            </a:r>
            <a:r>
              <a:rPr lang="cs-CZ" altLang="cs-CZ" sz="1800" dirty="0"/>
              <a:t> IX s navázaným </a:t>
            </a:r>
            <a:r>
              <a:rPr lang="cs-CZ" altLang="cs-CZ" sz="1800" dirty="0" err="1"/>
              <a:t>Fe</a:t>
            </a:r>
            <a:r>
              <a:rPr lang="en-US" altLang="cs-CZ" sz="1800" baseline="30000" dirty="0"/>
              <a:t>2</a:t>
            </a:r>
            <a:r>
              <a:rPr lang="cs-CZ" altLang="cs-CZ" sz="1800" baseline="30000" dirty="0"/>
              <a:t>+ </a:t>
            </a:r>
            <a:r>
              <a:rPr lang="cs-CZ" altLang="cs-CZ" sz="1800" dirty="0"/>
              <a:t>) </a:t>
            </a:r>
            <a:br>
              <a:rPr lang="cs-CZ" altLang="cs-CZ" sz="1800" dirty="0"/>
            </a:br>
            <a:r>
              <a:rPr lang="cs-CZ" altLang="cs-CZ" sz="1800" dirty="0"/>
              <a:t>a bílkoviny </a:t>
            </a:r>
            <a:r>
              <a:rPr lang="cs-CZ" altLang="cs-CZ" sz="1800" b="1" dirty="0"/>
              <a:t>globinu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800" dirty="0"/>
              <a:t>Globin je tvořen 4 polypeptidickými řetězci: např. dvěma řetězci </a:t>
            </a:r>
            <a:r>
              <a:rPr lang="cs-CZ" altLang="cs-CZ" sz="1800" dirty="0">
                <a:sym typeface="Symbol" panose="05050102010706020507" pitchFamily="18" charset="2"/>
              </a:rPr>
              <a:t> </a:t>
            </a:r>
            <a:br>
              <a:rPr lang="cs-CZ" altLang="cs-CZ" sz="1800" dirty="0">
                <a:sym typeface="Symbol" panose="05050102010706020507" pitchFamily="18" charset="2"/>
              </a:rPr>
            </a:br>
            <a:r>
              <a:rPr lang="cs-CZ" altLang="cs-CZ" sz="1800" dirty="0">
                <a:sym typeface="Symbol" panose="05050102010706020507" pitchFamily="18" charset="2"/>
              </a:rPr>
              <a:t>a </a:t>
            </a:r>
            <a:r>
              <a:rPr lang="cs-CZ" altLang="cs-CZ" sz="1800" dirty="0"/>
              <a:t>dvěma řetězci </a:t>
            </a:r>
            <a:r>
              <a:rPr lang="cs-CZ" altLang="cs-CZ" sz="1800" dirty="0">
                <a:sym typeface="Symbol" panose="05050102010706020507" pitchFamily="18" charset="2"/>
              </a:rPr>
              <a:t></a:t>
            </a:r>
            <a:endParaRPr lang="cs-CZ" altLang="cs-CZ" sz="18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800" dirty="0"/>
              <a:t>Molekula ve tvaru čtyřstěnu</a:t>
            </a:r>
            <a:endParaRPr lang="en-US" altLang="cs-CZ" sz="18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800" dirty="0"/>
              <a:t>Každý </a:t>
            </a:r>
            <a:r>
              <a:rPr lang="cs-CZ" altLang="cs-CZ" sz="1800" b="1" dirty="0"/>
              <a:t>globinový řetězec</a:t>
            </a:r>
            <a:r>
              <a:rPr lang="cs-CZ" altLang="cs-CZ" sz="1800" dirty="0"/>
              <a:t> je v jednom rohu, </a:t>
            </a:r>
            <a:r>
              <a:rPr lang="cs-CZ" altLang="cs-CZ" sz="1800" b="1" dirty="0"/>
              <a:t>porfyrinové řetězce</a:t>
            </a:r>
            <a:r>
              <a:rPr lang="cs-CZ" altLang="cs-CZ" sz="1800" dirty="0"/>
              <a:t> jsou umístěny v dutinách řetězců s </a:t>
            </a:r>
            <a:r>
              <a:rPr lang="cs-CZ" altLang="cs-CZ" sz="1800" b="1" dirty="0"/>
              <a:t>atomem </a:t>
            </a:r>
            <a:r>
              <a:rPr lang="cs-CZ" altLang="cs-CZ" sz="1800" b="1" dirty="0" err="1"/>
              <a:t>Fe</a:t>
            </a:r>
            <a:r>
              <a:rPr lang="cs-CZ" altLang="cs-CZ" sz="1800" b="1" dirty="0"/>
              <a:t> uprostřed</a:t>
            </a:r>
            <a:r>
              <a:rPr lang="cs-CZ" altLang="cs-CZ" sz="1800" dirty="0"/>
              <a:t> </a:t>
            </a:r>
            <a:endParaRPr lang="en-US" altLang="cs-CZ" sz="18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800" dirty="0"/>
              <a:t>Hemoglobin: 4 polypeptidické řetězce (např. 2</a:t>
            </a:r>
            <a:r>
              <a:rPr lang="cs-CZ" altLang="cs-CZ" sz="1800" dirty="0">
                <a:sym typeface="Symbol" panose="05050102010706020507" pitchFamily="18" charset="2"/>
              </a:rPr>
              <a:t> a 2</a:t>
            </a:r>
            <a:r>
              <a:rPr lang="cs-CZ" altLang="cs-CZ" sz="1800" dirty="0"/>
              <a:t>), 4 hemy, 4 </a:t>
            </a:r>
            <a:r>
              <a:rPr lang="cs-CZ" altLang="cs-CZ" sz="1800" dirty="0" err="1"/>
              <a:t>Fe</a:t>
            </a:r>
            <a:endParaRPr lang="cs-CZ" altLang="cs-CZ" sz="1800" dirty="0"/>
          </a:p>
          <a:p>
            <a:pPr algn="just" eaLnBrk="1" hangingPunct="1">
              <a:lnSpc>
                <a:spcPct val="80000"/>
              </a:lnSpc>
            </a:pPr>
            <a:endParaRPr lang="cs-CZ" altLang="cs-CZ" sz="18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800" dirty="0"/>
              <a:t>      </a:t>
            </a:r>
            <a:endParaRPr lang="cs-CZ" alt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64B7EF-BB19-4E3C-9C52-D51F8FDB0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1" b="6717"/>
          <a:stretch/>
        </p:blipFill>
        <p:spPr>
          <a:xfrm>
            <a:off x="6156176" y="176790"/>
            <a:ext cx="2808312" cy="178710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CE9BA98-F631-4DB2-8DD3-8DEB01418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7459" r="3396" b="9426"/>
          <a:stretch/>
        </p:blipFill>
        <p:spPr bwMode="auto">
          <a:xfrm>
            <a:off x="3563888" y="184103"/>
            <a:ext cx="2016224" cy="17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0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4B98C-FFB5-4DBA-938F-CC897285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ADD30-C00A-494A-90B6-400CF73C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8126288" cy="37242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několik typů molekul </a:t>
            </a:r>
            <a:r>
              <a:rPr lang="cs-CZ" sz="15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 – rozlišujeme podle globinových řetězců </a:t>
            </a:r>
            <a:r>
              <a:rPr lang="el-GR" sz="1500" dirty="0">
                <a:ea typeface="Meiryo UI" panose="020B0604030504040204" pitchFamily="34" charset="-128"/>
                <a:cs typeface="Meiryo UI" panose="020B0604030504040204" pitchFamily="34" charset="-128"/>
              </a:rPr>
              <a:t>(α, β, γ, δ, ε a ζ)</a:t>
            </a: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: </a:t>
            </a:r>
          </a:p>
          <a:p>
            <a:pPr marL="0" indent="0" algn="just">
              <a:buNone/>
            </a:pP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	</a:t>
            </a:r>
            <a:r>
              <a:rPr lang="cs-CZ" sz="1500" b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Adultní</a:t>
            </a:r>
            <a:r>
              <a:rPr lang="cs-CZ" sz="1500" b="1" dirty="0"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cs-CZ" sz="1500" b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500" b="1" dirty="0">
                <a:ea typeface="Meiryo UI" panose="020B0604030504040204" pitchFamily="34" charset="-128"/>
                <a:cs typeface="Meiryo UI" panose="020B0604030504040204" pitchFamily="34" charset="-128"/>
              </a:rPr>
              <a:t> (</a:t>
            </a:r>
            <a:r>
              <a:rPr lang="cs-CZ" sz="1500" b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HbA</a:t>
            </a:r>
            <a:r>
              <a:rPr lang="cs-CZ" sz="1500" b="1" dirty="0">
                <a:ea typeface="Meiryo UI" panose="020B0604030504040204" pitchFamily="34" charset="-128"/>
                <a:cs typeface="Meiryo UI" panose="020B0604030504040204" pitchFamily="34" charset="-128"/>
              </a:rPr>
              <a:t>): </a:t>
            </a:r>
          </a:p>
          <a:p>
            <a:pPr marL="0" indent="0" algn="just">
              <a:buNone/>
            </a:pPr>
            <a:r>
              <a:rPr lang="cs-CZ" sz="1500" b="1" dirty="0">
                <a:ea typeface="Meiryo UI" panose="020B0604030504040204" pitchFamily="34" charset="-128"/>
                <a:cs typeface="Meiryo UI" panose="020B0604030504040204" pitchFamily="34" charset="-128"/>
              </a:rPr>
              <a:t>	 - </a:t>
            </a:r>
            <a:r>
              <a:rPr lang="cs-CZ" sz="1500" b="1" i="1" dirty="0">
                <a:ea typeface="Meiryo UI" panose="020B0604030504040204" pitchFamily="34" charset="-128"/>
                <a:cs typeface="Meiryo UI" panose="020B0604030504040204" pitchFamily="34" charset="-128"/>
              </a:rPr>
              <a:t>HbA1 (2</a:t>
            </a:r>
            <a:r>
              <a:rPr lang="el-GR" sz="1500" b="1" i="1" dirty="0">
                <a:ea typeface="Meiryo UI" panose="020B0604030504040204" pitchFamily="34" charset="-128"/>
                <a:cs typeface="Meiryo UI" panose="020B0604030504040204" pitchFamily="34" charset="-128"/>
              </a:rPr>
              <a:t>α2β)</a:t>
            </a:r>
            <a:r>
              <a:rPr lang="el-GR" sz="1500" dirty="0">
                <a:ea typeface="Meiryo UI" panose="020B0604030504040204" pitchFamily="34" charset="-128"/>
                <a:cs typeface="Meiryo UI" panose="020B0604030504040204" pitchFamily="34" charset="-128"/>
              </a:rPr>
              <a:t>: </a:t>
            </a: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majoritní forma </a:t>
            </a:r>
            <a:r>
              <a:rPr lang="cs-CZ" sz="15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 u dospělých a dětí nad 7 měsíců </a:t>
            </a:r>
            <a:endParaRPr lang="cs-CZ" sz="1500" baseline="300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0" indent="0" algn="just">
              <a:buNone/>
            </a:pPr>
            <a:r>
              <a:rPr lang="cs-CZ" sz="1500" b="1" dirty="0">
                <a:ea typeface="Meiryo UI" panose="020B0604030504040204" pitchFamily="34" charset="-128"/>
                <a:cs typeface="Meiryo UI" panose="020B0604030504040204" pitchFamily="34" charset="-128"/>
              </a:rPr>
              <a:t>	 - HbA2 (2</a:t>
            </a:r>
            <a:r>
              <a:rPr lang="el-GR" sz="1500" b="1" dirty="0">
                <a:ea typeface="Meiryo UI" panose="020B0604030504040204" pitchFamily="34" charset="-128"/>
                <a:cs typeface="Meiryo UI" panose="020B0604030504040204" pitchFamily="34" charset="-128"/>
              </a:rPr>
              <a:t>α2δ): </a:t>
            </a: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minoritní forma </a:t>
            </a:r>
            <a:r>
              <a:rPr lang="cs-CZ" sz="15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 dospělých </a:t>
            </a:r>
          </a:p>
          <a:p>
            <a:pPr marL="0" indent="0" algn="just">
              <a:buNone/>
            </a:pP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	</a:t>
            </a:r>
          </a:p>
          <a:p>
            <a:pPr marL="0" indent="0" algn="just">
              <a:buNone/>
            </a:pPr>
            <a:r>
              <a:rPr lang="cs-CZ" sz="1500" b="1" dirty="0">
                <a:ea typeface="Meiryo UI" panose="020B0604030504040204" pitchFamily="34" charset="-128"/>
                <a:cs typeface="Meiryo UI" panose="020B0604030504040204" pitchFamily="34" charset="-128"/>
              </a:rPr>
              <a:t>	Fetální </a:t>
            </a:r>
            <a:r>
              <a:rPr lang="cs-CZ" sz="1500" b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500" b="1" dirty="0">
                <a:ea typeface="Meiryo UI" panose="020B0604030504040204" pitchFamily="34" charset="-128"/>
                <a:cs typeface="Meiryo UI" panose="020B0604030504040204" pitchFamily="34" charset="-128"/>
              </a:rPr>
              <a:t>:</a:t>
            </a:r>
          </a:p>
          <a:p>
            <a:pPr marL="0" indent="0" algn="just">
              <a:buNone/>
            </a:pP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	 - </a:t>
            </a:r>
            <a:r>
              <a:rPr lang="cs-CZ" sz="1500" b="1" i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HbF</a:t>
            </a:r>
            <a:r>
              <a:rPr lang="cs-CZ" sz="1500" b="1" i="1" dirty="0">
                <a:ea typeface="Meiryo UI" panose="020B0604030504040204" pitchFamily="34" charset="-128"/>
                <a:cs typeface="Meiryo UI" panose="020B0604030504040204" pitchFamily="34" charset="-128"/>
              </a:rPr>
              <a:t> (2</a:t>
            </a:r>
            <a:r>
              <a:rPr lang="el-GR" sz="1500" b="1" i="1" dirty="0">
                <a:ea typeface="Meiryo UI" panose="020B0604030504040204" pitchFamily="34" charset="-128"/>
                <a:cs typeface="Meiryo UI" panose="020B0604030504040204" pitchFamily="34" charset="-128"/>
              </a:rPr>
              <a:t>α2γ</a:t>
            </a:r>
            <a:r>
              <a:rPr lang="cs-CZ" sz="1500" b="1" i="1" dirty="0"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: tvořen u plodu, po narození je odbouráván a nahrazován </a:t>
            </a:r>
            <a:r>
              <a:rPr lang="cs-CZ" sz="15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 A; </a:t>
            </a:r>
          </a:p>
          <a:p>
            <a:pPr marL="0" indent="0" algn="just">
              <a:buNone/>
            </a:pP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	u novorozenců až 70% celkového </a:t>
            </a:r>
            <a:r>
              <a:rPr lang="cs-CZ" sz="15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endParaRPr lang="cs-CZ" sz="15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 eaLnBrk="1" hangingPunct="1">
              <a:lnSpc>
                <a:spcPct val="80000"/>
              </a:lnSpc>
            </a:pPr>
            <a:endParaRPr lang="cs-CZ" altLang="cs-CZ" sz="16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sz="1500" dirty="0">
                <a:ea typeface="Meiryo UI" panose="020B0604030504040204" pitchFamily="34" charset="-128"/>
                <a:cs typeface="Meiryo UI" panose="020B0604030504040204" pitchFamily="34" charset="-128"/>
              </a:rPr>
              <a:t>	</a:t>
            </a:r>
            <a:r>
              <a:rPr lang="cs-CZ" sz="1300" b="1" dirty="0">
                <a:ea typeface="Meiryo UI" panose="020B0604030504040204" pitchFamily="34" charset="-128"/>
                <a:cs typeface="Meiryo UI" panose="020B0604030504040204" pitchFamily="34" charset="-128"/>
              </a:rPr>
              <a:t>Embryonální </a:t>
            </a:r>
            <a:r>
              <a:rPr lang="cs-CZ" sz="1300" b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endParaRPr lang="cs-CZ" sz="1300" b="1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0" indent="0" algn="just">
              <a:buNone/>
            </a:pPr>
            <a:r>
              <a:rPr lang="cs-CZ" sz="1300" dirty="0">
                <a:ea typeface="Meiryo UI" panose="020B0604030504040204" pitchFamily="34" charset="-128"/>
                <a:cs typeface="Meiryo UI" panose="020B0604030504040204" pitchFamily="34" charset="-128"/>
              </a:rPr>
              <a:t>	 - tvořen u embryí buňkami krevních ostrůvků žloutkového váčku v prvních týdnech vývoje, 	později je nahrazen </a:t>
            </a:r>
            <a:r>
              <a:rPr lang="cs-CZ" sz="1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1300" dirty="0">
                <a:ea typeface="Meiryo UI" panose="020B0604030504040204" pitchFamily="34" charset="-128"/>
                <a:cs typeface="Meiryo UI" panose="020B0604030504040204" pitchFamily="34" charset="-128"/>
              </a:rPr>
              <a:t> F</a:t>
            </a:r>
          </a:p>
          <a:p>
            <a:pPr marL="0" indent="0" algn="just">
              <a:buNone/>
            </a:pPr>
            <a:r>
              <a:rPr lang="cs-CZ" sz="1300" dirty="0">
                <a:ea typeface="Meiryo UI" panose="020B0604030504040204" pitchFamily="34" charset="-128"/>
                <a:cs typeface="Meiryo UI" panose="020B0604030504040204" pitchFamily="34" charset="-128"/>
              </a:rPr>
              <a:t>	 - </a:t>
            </a:r>
            <a:r>
              <a:rPr lang="cs-CZ" sz="1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Gower</a:t>
            </a:r>
            <a:r>
              <a:rPr lang="cs-CZ" sz="1300" dirty="0">
                <a:ea typeface="Meiryo UI" panose="020B0604030504040204" pitchFamily="34" charset="-128"/>
                <a:cs typeface="Meiryo UI" panose="020B0604030504040204" pitchFamily="34" charset="-128"/>
              </a:rPr>
              <a:t> I (2</a:t>
            </a:r>
            <a:r>
              <a:rPr lang="el-GR" sz="1300" dirty="0">
                <a:ea typeface="Meiryo UI" panose="020B0604030504040204" pitchFamily="34" charset="-128"/>
                <a:cs typeface="Meiryo UI" panose="020B0604030504040204" pitchFamily="34" charset="-128"/>
              </a:rPr>
              <a:t>ζ2ε), </a:t>
            </a:r>
            <a:r>
              <a:rPr lang="cs-CZ" sz="1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Gower</a:t>
            </a:r>
            <a:r>
              <a:rPr lang="cs-CZ" sz="1300" dirty="0">
                <a:ea typeface="Meiryo UI" panose="020B0604030504040204" pitchFamily="34" charset="-128"/>
                <a:cs typeface="Meiryo UI" panose="020B0604030504040204" pitchFamily="34" charset="-128"/>
              </a:rPr>
              <a:t> II (2</a:t>
            </a:r>
            <a:r>
              <a:rPr lang="el-GR" sz="1300" dirty="0">
                <a:ea typeface="Meiryo UI" panose="020B0604030504040204" pitchFamily="34" charset="-128"/>
                <a:cs typeface="Meiryo UI" panose="020B0604030504040204" pitchFamily="34" charset="-128"/>
              </a:rPr>
              <a:t>α2ε), </a:t>
            </a:r>
            <a:r>
              <a:rPr lang="cs-CZ" sz="1300" dirty="0">
                <a:ea typeface="Meiryo UI" panose="020B0604030504040204" pitchFamily="34" charset="-128"/>
                <a:cs typeface="Meiryo UI" panose="020B0604030504040204" pitchFamily="34" charset="-128"/>
              </a:rPr>
              <a:t>Portland (2</a:t>
            </a:r>
            <a:r>
              <a:rPr lang="el-GR" sz="1300" dirty="0">
                <a:ea typeface="Meiryo UI" panose="020B0604030504040204" pitchFamily="34" charset="-128"/>
                <a:cs typeface="Meiryo UI" panose="020B0604030504040204" pitchFamily="34" charset="-128"/>
              </a:rPr>
              <a:t>ζ2γ)</a:t>
            </a:r>
            <a:r>
              <a:rPr lang="cs-CZ" sz="1300" dirty="0">
                <a:ea typeface="Meiryo UI" panose="020B0604030504040204" pitchFamily="34" charset="-128"/>
                <a:cs typeface="Meiryo UI" panose="020B0604030504040204" pitchFamily="34" charset="-128"/>
              </a:rPr>
              <a:t>  </a:t>
            </a:r>
          </a:p>
          <a:p>
            <a:pPr marL="0" indent="0" algn="just">
              <a:buNone/>
            </a:pPr>
            <a:endParaRPr lang="cs-CZ" sz="13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/>
            <a:endParaRPr lang="cs-CZ" sz="15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911D6E-FC45-4FBB-AD58-9CDA09A84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1" b="6717"/>
          <a:stretch/>
        </p:blipFill>
        <p:spPr>
          <a:xfrm>
            <a:off x="6012160" y="101850"/>
            <a:ext cx="2808312" cy="178710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37210FA-30E4-4B68-BEC3-B11695EF8097}"/>
              </a:ext>
            </a:extLst>
          </p:cNvPr>
          <p:cNvSpPr txBox="1"/>
          <p:nvPr/>
        </p:nvSpPr>
        <p:spPr>
          <a:xfrm>
            <a:off x="6516216" y="5588168"/>
            <a:ext cx="208823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500" dirty="0"/>
              <a:t>Podíl </a:t>
            </a:r>
            <a:r>
              <a:rPr lang="cs-CZ" altLang="cs-CZ" sz="1500" dirty="0" err="1"/>
              <a:t>Hb</a:t>
            </a:r>
            <a:r>
              <a:rPr lang="cs-CZ" altLang="cs-CZ" sz="1500" dirty="0"/>
              <a:t> u dospělých:</a:t>
            </a:r>
          </a:p>
          <a:p>
            <a:pPr eaLnBrk="1" hangingPunct="1"/>
            <a:r>
              <a:rPr lang="cs-CZ" altLang="cs-CZ" sz="1500" dirty="0"/>
              <a:t>96% </a:t>
            </a:r>
            <a:r>
              <a:rPr lang="cs-CZ" altLang="cs-CZ" sz="1500" b="1" i="1" dirty="0"/>
              <a:t>HbA1</a:t>
            </a:r>
            <a:r>
              <a:rPr lang="cs-CZ" altLang="cs-CZ" sz="1500" dirty="0"/>
              <a:t> (</a:t>
            </a:r>
            <a:r>
              <a:rPr lang="cs-CZ" altLang="cs-CZ" sz="1500" dirty="0">
                <a:sym typeface="Symbol" panose="05050102010706020507" pitchFamily="18" charset="2"/>
              </a:rPr>
              <a:t></a:t>
            </a:r>
            <a:r>
              <a:rPr lang="cs-CZ" altLang="cs-CZ" sz="1500" baseline="-25000" dirty="0"/>
              <a:t>2</a:t>
            </a:r>
            <a:r>
              <a:rPr lang="cs-CZ" altLang="cs-CZ" sz="1500" dirty="0">
                <a:sym typeface="Symbol" panose="05050102010706020507" pitchFamily="18" charset="2"/>
              </a:rPr>
              <a:t></a:t>
            </a:r>
            <a:r>
              <a:rPr lang="cs-CZ" altLang="cs-CZ" sz="1500" baseline="-25000" dirty="0">
                <a:sym typeface="Symbol" panose="05050102010706020507" pitchFamily="18" charset="2"/>
              </a:rPr>
              <a:t>2</a:t>
            </a:r>
            <a:r>
              <a:rPr lang="cs-CZ" altLang="cs-CZ" sz="1500" dirty="0"/>
              <a:t>)</a:t>
            </a:r>
            <a:endParaRPr lang="en-US" altLang="cs-CZ" sz="1500" dirty="0"/>
          </a:p>
          <a:p>
            <a:pPr eaLnBrk="1" hangingPunct="1"/>
            <a:r>
              <a:rPr lang="cs-CZ" altLang="cs-CZ" sz="1500" dirty="0"/>
              <a:t>2-3% </a:t>
            </a:r>
            <a:r>
              <a:rPr lang="cs-CZ" altLang="cs-CZ" sz="1500" b="1" i="1" dirty="0"/>
              <a:t>HbA2</a:t>
            </a:r>
            <a:r>
              <a:rPr lang="cs-CZ" altLang="cs-CZ" sz="1500" dirty="0"/>
              <a:t> (</a:t>
            </a:r>
            <a:r>
              <a:rPr lang="cs-CZ" altLang="cs-CZ" sz="1500" dirty="0">
                <a:sym typeface="Symbol" panose="05050102010706020507" pitchFamily="18" charset="2"/>
              </a:rPr>
              <a:t></a:t>
            </a:r>
            <a:r>
              <a:rPr lang="cs-CZ" altLang="cs-CZ" sz="1500" baseline="-25000" dirty="0"/>
              <a:t>2</a:t>
            </a:r>
            <a:r>
              <a:rPr lang="cs-CZ" altLang="cs-CZ" sz="1500" dirty="0">
                <a:sym typeface="Symbol" panose="05050102010706020507" pitchFamily="18" charset="2"/>
              </a:rPr>
              <a:t></a:t>
            </a:r>
            <a:r>
              <a:rPr lang="cs-CZ" altLang="cs-CZ" sz="1500" baseline="-25000" dirty="0"/>
              <a:t>2</a:t>
            </a:r>
            <a:r>
              <a:rPr lang="cs-CZ" altLang="cs-CZ" sz="1500" dirty="0"/>
              <a:t> )</a:t>
            </a:r>
          </a:p>
          <a:p>
            <a:pPr eaLnBrk="1" hangingPunct="1"/>
            <a:r>
              <a:rPr lang="cs-CZ" altLang="cs-CZ" sz="1500" dirty="0"/>
              <a:t>1 % </a:t>
            </a:r>
            <a:r>
              <a:rPr lang="cs-CZ" altLang="cs-CZ" sz="1500" b="1" i="1" dirty="0" err="1"/>
              <a:t>HbF</a:t>
            </a:r>
            <a:r>
              <a:rPr lang="cs-CZ" altLang="cs-CZ" sz="1500" dirty="0"/>
              <a:t> (</a:t>
            </a:r>
            <a:r>
              <a:rPr lang="cs-CZ" altLang="cs-CZ" sz="1500" dirty="0">
                <a:sym typeface="Symbol" panose="05050102010706020507" pitchFamily="18" charset="2"/>
              </a:rPr>
              <a:t></a:t>
            </a:r>
            <a:r>
              <a:rPr lang="cs-CZ" altLang="cs-CZ" sz="1500" baseline="-25000" dirty="0"/>
              <a:t>2</a:t>
            </a:r>
            <a:r>
              <a:rPr lang="cs-CZ" altLang="cs-CZ" sz="1500" dirty="0">
                <a:sym typeface="Symbol" panose="05050102010706020507" pitchFamily="18" charset="2"/>
              </a:rPr>
              <a:t></a:t>
            </a:r>
            <a:r>
              <a:rPr lang="cs-CZ" altLang="cs-CZ" sz="1500" baseline="-25000" dirty="0">
                <a:sym typeface="Symbol" panose="05050102010706020507" pitchFamily="18" charset="2"/>
              </a:rPr>
              <a:t>2</a:t>
            </a:r>
            <a:r>
              <a:rPr lang="cs-CZ" altLang="cs-CZ" sz="1500" dirty="0"/>
              <a:t>)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8C4041-60FC-493E-BB64-1A217066C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7459" r="3396" b="9426"/>
          <a:stretch/>
        </p:blipFill>
        <p:spPr bwMode="auto">
          <a:xfrm>
            <a:off x="3716288" y="114649"/>
            <a:ext cx="2016224" cy="17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4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83CA7735-9F45-49E8-A405-2D67D8BE3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Deriváty hemoglobinu</a:t>
            </a:r>
            <a:endParaRPr lang="cs-CZ" altLang="cs-CZ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7644127-10A0-4D31-9F5F-73EA987D1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2276475"/>
            <a:ext cx="8054975" cy="4581525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cs-CZ" altLang="cs-CZ" sz="1680" b="1" i="1" dirty="0" err="1"/>
              <a:t>Oxy</a:t>
            </a:r>
            <a:r>
              <a:rPr lang="cs-CZ" altLang="cs-CZ" sz="1680" b="1" i="1" dirty="0"/>
              <a:t>-/</a:t>
            </a:r>
            <a:r>
              <a:rPr lang="cs-CZ" altLang="cs-CZ" sz="1680" b="1" i="1" dirty="0" err="1"/>
              <a:t>deoxyhemoglobin</a:t>
            </a:r>
            <a:r>
              <a:rPr lang="cs-CZ" altLang="cs-CZ" sz="1680" b="1" i="1" dirty="0"/>
              <a:t> (</a:t>
            </a:r>
            <a:r>
              <a:rPr lang="cs-CZ" altLang="cs-CZ" sz="1680" b="1" i="1" dirty="0" err="1"/>
              <a:t>oxy</a:t>
            </a:r>
            <a:r>
              <a:rPr lang="cs-CZ" altLang="cs-CZ" sz="1680" b="1" i="1" dirty="0"/>
              <a:t>/</a:t>
            </a:r>
            <a:r>
              <a:rPr lang="cs-CZ" altLang="cs-CZ" sz="1680" b="1" i="1" dirty="0" err="1"/>
              <a:t>deoxyHb</a:t>
            </a:r>
            <a:r>
              <a:rPr lang="cs-CZ" altLang="cs-CZ" sz="1680" b="1" i="1" dirty="0"/>
              <a:t>) </a:t>
            </a:r>
            <a:r>
              <a:rPr lang="cs-CZ" altLang="cs-CZ" sz="1680" dirty="0"/>
              <a:t>– s navázaným O</a:t>
            </a:r>
            <a:r>
              <a:rPr lang="cs-CZ" altLang="cs-CZ" sz="1680" baseline="-25000" dirty="0"/>
              <a:t>2</a:t>
            </a:r>
            <a:r>
              <a:rPr lang="cs-CZ" altLang="cs-CZ" sz="1680" dirty="0"/>
              <a:t> nebo bez navázaného O</a:t>
            </a:r>
            <a:r>
              <a:rPr lang="cs-CZ" altLang="cs-CZ" sz="1680" baseline="-25000" dirty="0"/>
              <a:t>2</a:t>
            </a:r>
            <a:r>
              <a:rPr lang="cs-CZ" altLang="cs-CZ" sz="1680" dirty="0"/>
              <a:t> (železo ve formě Fe</a:t>
            </a:r>
            <a:r>
              <a:rPr lang="cs-CZ" altLang="cs-CZ" sz="1680" baseline="30000" dirty="0"/>
              <a:t>2+</a:t>
            </a:r>
            <a:r>
              <a:rPr lang="cs-CZ" altLang="cs-CZ" sz="1680" dirty="0"/>
              <a:t>, v oxidované i neoxidované formě)</a:t>
            </a:r>
          </a:p>
          <a:p>
            <a:pPr marL="0" indent="0" algn="just" eaLnBrk="1" hangingPunct="1">
              <a:buNone/>
              <a:defRPr/>
            </a:pPr>
            <a:endParaRPr lang="cs-CZ" altLang="cs-CZ" sz="1680" dirty="0"/>
          </a:p>
          <a:p>
            <a:pPr algn="just" eaLnBrk="1" hangingPunct="1">
              <a:defRPr/>
            </a:pPr>
            <a:r>
              <a:rPr lang="cs-CZ" altLang="cs-CZ" sz="1680" b="1" i="1" dirty="0" err="1"/>
              <a:t>Karbaminohemoglobin</a:t>
            </a:r>
            <a:r>
              <a:rPr lang="cs-CZ" altLang="cs-CZ" sz="1680" b="1" i="1" dirty="0"/>
              <a:t> (HbCO</a:t>
            </a:r>
            <a:r>
              <a:rPr lang="cs-CZ" altLang="cs-CZ" sz="1680" b="1" i="1" baseline="-25000" dirty="0"/>
              <a:t>2</a:t>
            </a:r>
            <a:r>
              <a:rPr lang="cs-CZ" altLang="cs-CZ" sz="1680" b="1" i="1" dirty="0"/>
              <a:t>) </a:t>
            </a:r>
            <a:r>
              <a:rPr lang="cs-CZ" altLang="cs-CZ" sz="1680" dirty="0"/>
              <a:t>–  fyziologický komplex s oxidem uhličitým (</a:t>
            </a:r>
            <a:r>
              <a:rPr lang="cs-CZ" sz="1680" b="1" dirty="0">
                <a:ea typeface="Meiryo UI" panose="020B0604030504040204" pitchFamily="34" charset="-128"/>
                <a:cs typeface="Meiryo UI" panose="020B0604030504040204" pitchFamily="34" charset="-128"/>
              </a:rPr>
              <a:t>CO</a:t>
            </a:r>
            <a:r>
              <a:rPr lang="cs-CZ" sz="1680" b="1" baseline="-25000" dirty="0">
                <a:ea typeface="Meiryo UI" panose="020B0604030504040204" pitchFamily="34" charset="-128"/>
                <a:cs typeface="Meiryo UI" panose="020B0604030504040204" pitchFamily="34" charset="-128"/>
              </a:rPr>
              <a:t>2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 navázaný přes -NH</a:t>
            </a:r>
            <a:r>
              <a:rPr lang="cs-CZ" sz="1680" baseline="-25000" dirty="0">
                <a:ea typeface="Meiryo UI" panose="020B0604030504040204" pitchFamily="34" charset="-128"/>
                <a:cs typeface="Meiryo UI" panose="020B0604030504040204" pitchFamily="34" charset="-128"/>
              </a:rPr>
              <a:t>2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 konec </a:t>
            </a:r>
            <a:r>
              <a:rPr lang="el-GR" sz="1680" dirty="0">
                <a:ea typeface="Meiryo UI" panose="020B0604030504040204" pitchFamily="34" charset="-128"/>
                <a:cs typeface="Meiryo UI" panose="020B0604030504040204" pitchFamily="34" charset="-128"/>
              </a:rPr>
              <a:t>β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 řetězce)</a:t>
            </a:r>
          </a:p>
          <a:p>
            <a:pPr algn="just" eaLnBrk="1" hangingPunct="1">
              <a:defRPr/>
            </a:pPr>
            <a:endParaRPr lang="cs-CZ" sz="168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1680" b="1" i="1" dirty="0"/>
              <a:t>Karbonyl /</a:t>
            </a:r>
            <a:r>
              <a:rPr lang="cs-CZ" altLang="cs-CZ" sz="1680" b="1" i="1" dirty="0" err="1"/>
              <a:t>Karboxyhemoglobin</a:t>
            </a:r>
            <a:r>
              <a:rPr lang="cs-CZ" altLang="cs-CZ" sz="1680" b="1" i="1" dirty="0"/>
              <a:t> (</a:t>
            </a:r>
            <a:r>
              <a:rPr lang="cs-CZ" altLang="cs-CZ" sz="1680" b="1" i="1" dirty="0" err="1"/>
              <a:t>COHb</a:t>
            </a:r>
            <a:r>
              <a:rPr lang="cs-CZ" altLang="cs-CZ" sz="1680" b="1" i="1" dirty="0"/>
              <a:t>)</a:t>
            </a:r>
            <a:r>
              <a:rPr lang="cs-CZ" altLang="cs-CZ" sz="1680" dirty="0"/>
              <a:t> - vniká při otravách s CO 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reversibilní vazba </a:t>
            </a:r>
            <a:r>
              <a:rPr lang="cs-CZ" sz="1680" b="1" dirty="0">
                <a:ea typeface="Meiryo UI" panose="020B0604030504040204" pitchFamily="34" charset="-128"/>
                <a:cs typeface="Meiryo UI" panose="020B0604030504040204" pitchFamily="34" charset="-128"/>
              </a:rPr>
              <a:t>CO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, který se na Fe</a:t>
            </a:r>
            <a:r>
              <a:rPr lang="cs-CZ" sz="1680" baseline="30000" dirty="0">
                <a:ea typeface="Meiryo UI" panose="020B0604030504040204" pitchFamily="34" charset="-128"/>
                <a:cs typeface="Meiryo UI" panose="020B0604030504040204" pitchFamily="34" charset="-128"/>
              </a:rPr>
              <a:t>2+ 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váže asi 200-300x pevněji než O</a:t>
            </a:r>
            <a:r>
              <a:rPr lang="cs-CZ" sz="1680" baseline="-25000" dirty="0">
                <a:ea typeface="Meiryo UI" panose="020B0604030504040204" pitchFamily="34" charset="-128"/>
                <a:cs typeface="Meiryo UI" panose="020B0604030504040204" pitchFamily="34" charset="-128"/>
              </a:rPr>
              <a:t>2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) - i když je vazba reverzibilní, za normálního tlaku jej O</a:t>
            </a:r>
            <a:r>
              <a:rPr lang="cs-CZ" sz="1680" baseline="-25000" dirty="0">
                <a:ea typeface="Meiryo UI" panose="020B0604030504040204" pitchFamily="34" charset="-128"/>
                <a:cs typeface="Meiryo UI" panose="020B0604030504040204" pitchFamily="34" charset="-128"/>
              </a:rPr>
              <a:t>2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 z vazby nevytlačí; snížená schopnost krve transportovat kyslík ⇒ </a:t>
            </a:r>
            <a:r>
              <a:rPr lang="cs-CZ" sz="1680" b="1" dirty="0">
                <a:ea typeface="Meiryo UI" panose="020B0604030504040204" pitchFamily="34" charset="-128"/>
                <a:cs typeface="Meiryo UI" panose="020B0604030504040204" pitchFamily="34" charset="-128"/>
              </a:rPr>
              <a:t>tkáňová hypoxie 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(kuřáci, otrava CO</a:t>
            </a:r>
            <a:r>
              <a:rPr lang="cs-CZ" sz="168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), </a:t>
            </a:r>
            <a:r>
              <a:rPr lang="cs-CZ" sz="1680" dirty="0" err="1" smtClean="0">
                <a:ea typeface="Meiryo UI" panose="020B0604030504040204" pitchFamily="34" charset="-128"/>
                <a:cs typeface="Meiryo UI" panose="020B0604030504040204" pitchFamily="34" charset="-128"/>
              </a:rPr>
              <a:t>konc</a:t>
            </a:r>
            <a:r>
              <a:rPr lang="cs-CZ" sz="168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. 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v</a:t>
            </a:r>
            <a:r>
              <a:rPr lang="cs-CZ" sz="168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 krvi </a:t>
            </a:r>
            <a:br>
              <a:rPr lang="cs-CZ" sz="1680" dirty="0" smtClean="0"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cs-CZ" sz="1680" dirty="0" smtClean="0">
                <a:ea typeface="Meiryo UI" panose="020B0604030504040204" pitchFamily="34" charset="-128"/>
                <a:cs typeface="Meiryo UI" panose="020B0604030504040204" pitchFamily="34" charset="-128"/>
              </a:rPr>
              <a:t>&lt; 0,5 %</a:t>
            </a:r>
            <a:endParaRPr lang="cs-CZ" sz="168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1680" dirty="0"/>
          </a:p>
          <a:p>
            <a:pPr algn="just">
              <a:defRPr/>
            </a:pPr>
            <a:r>
              <a:rPr lang="cs-CZ" altLang="cs-CZ" sz="1680" b="1" i="1" dirty="0" err="1"/>
              <a:t>Sulfhemoglobin</a:t>
            </a:r>
            <a:r>
              <a:rPr lang="cs-CZ" altLang="cs-CZ" sz="1680" dirty="0"/>
              <a:t> – </a:t>
            </a:r>
            <a:r>
              <a:rPr lang="cs-CZ" altLang="cs-CZ" sz="1680" dirty="0" smtClean="0"/>
              <a:t>směs oxidovaného a částečně denaturovaného </a:t>
            </a:r>
            <a:r>
              <a:rPr lang="cs-CZ" altLang="cs-CZ" sz="1680" dirty="0" err="1" smtClean="0"/>
              <a:t>Hb</a:t>
            </a:r>
            <a:r>
              <a:rPr lang="cs-CZ" altLang="cs-CZ" sz="1680" dirty="0" smtClean="0"/>
              <a:t> vzniklého během oxidativní hemolýzy, během oxidace </a:t>
            </a:r>
            <a:r>
              <a:rPr lang="cs-CZ" altLang="cs-CZ" sz="1680" dirty="0" err="1" smtClean="0"/>
              <a:t>Hb</a:t>
            </a:r>
            <a:r>
              <a:rPr lang="cs-CZ" altLang="cs-CZ" sz="1680" dirty="0" smtClean="0"/>
              <a:t> vazba atomu síry, nemůže vázat kyslík ale CO ano</a:t>
            </a:r>
            <a:endParaRPr lang="cs-CZ" sz="168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 eaLnBrk="1" hangingPunct="1">
              <a:defRPr/>
            </a:pPr>
            <a:r>
              <a:rPr lang="cs-CZ" sz="1680" b="1" i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Kyanhemoglobin</a:t>
            </a:r>
            <a:r>
              <a:rPr lang="cs-CZ" sz="1680" b="1" i="1" dirty="0">
                <a:ea typeface="Meiryo UI" panose="020B0604030504040204" pitchFamily="34" charset="-128"/>
                <a:cs typeface="Meiryo UI" panose="020B0604030504040204" pitchFamily="34" charset="-128"/>
              </a:rPr>
              <a:t> (</a:t>
            </a:r>
            <a:r>
              <a:rPr lang="cs-CZ" sz="1680" b="1" i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HbCN</a:t>
            </a:r>
            <a:r>
              <a:rPr lang="cs-CZ" sz="1680" b="1" i="1" dirty="0"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  <a:r>
              <a:rPr lang="cs-CZ" sz="1680" dirty="0">
                <a:ea typeface="Meiryo UI" panose="020B0604030504040204" pitchFamily="34" charset="-128"/>
                <a:cs typeface="Meiryo UI" panose="020B0604030504040204" pitchFamily="34" charset="-128"/>
              </a:rPr>
              <a:t> – otravy kyanidy</a:t>
            </a:r>
          </a:p>
          <a:p>
            <a:pPr algn="just" eaLnBrk="1" hangingPunct="1">
              <a:defRPr/>
            </a:pPr>
            <a:endParaRPr lang="cs-CZ" sz="168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cs-CZ" altLang="cs-CZ" sz="168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83CA7735-9F45-49E8-A405-2D67D8BE3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Deriváty hemoglobinu</a:t>
            </a:r>
            <a:endParaRPr lang="cs-CZ" altLang="cs-CZ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7644127-10A0-4D31-9F5F-73EA987D1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2276475"/>
            <a:ext cx="8054975" cy="458152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cs-CZ" altLang="cs-CZ" sz="1700" b="1" i="1" dirty="0"/>
              <a:t>Methemoglobin (</a:t>
            </a:r>
            <a:r>
              <a:rPr lang="cs-CZ" altLang="cs-CZ" sz="1700" b="1" i="1" dirty="0" err="1"/>
              <a:t>metHb</a:t>
            </a:r>
            <a:r>
              <a:rPr lang="cs-CZ" altLang="cs-CZ" sz="1700" b="1" i="1" dirty="0"/>
              <a:t>) </a:t>
            </a:r>
            <a:r>
              <a:rPr lang="cs-CZ" altLang="cs-CZ" sz="1700" dirty="0"/>
              <a:t>– vzniká z hemoglobinu oxidací železa Fe</a:t>
            </a:r>
            <a:r>
              <a:rPr lang="cs-CZ" altLang="cs-CZ" sz="1700" baseline="30000" dirty="0"/>
              <a:t>2+ </a:t>
            </a:r>
            <a:r>
              <a:rPr lang="cs-CZ" altLang="cs-CZ" sz="1700" dirty="0"/>
              <a:t>na Fe</a:t>
            </a:r>
            <a:r>
              <a:rPr lang="cs-CZ" altLang="cs-CZ" sz="1700" baseline="30000" dirty="0"/>
              <a:t>3+</a:t>
            </a:r>
            <a:r>
              <a:rPr lang="cs-CZ" altLang="cs-CZ" sz="1700" dirty="0"/>
              <a:t> 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700" dirty="0"/>
              <a:t>      - neschopnost reverzibilně vázat kyslík, normálně </a:t>
            </a:r>
            <a:r>
              <a:rPr lang="cs-CZ" altLang="cs-CZ" sz="1700" dirty="0" err="1"/>
              <a:t>konc</a:t>
            </a:r>
            <a:r>
              <a:rPr lang="cs-CZ" altLang="cs-CZ" sz="1700" dirty="0"/>
              <a:t>. v krvi pod 1,5 %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	- hnědé zbarvení krve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	- zpětná redukce: </a:t>
            </a:r>
            <a:r>
              <a:rPr lang="cs-CZ" sz="1700" b="1" dirty="0">
                <a:ea typeface="Meiryo UI" panose="020B0604030504040204" pitchFamily="34" charset="-128"/>
                <a:cs typeface="Meiryo UI" panose="020B0604030504040204" pitchFamily="34" charset="-128"/>
              </a:rPr>
              <a:t>NADH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cs-CZ" sz="1700" b="1" dirty="0">
                <a:ea typeface="Meiryo UI" panose="020B0604030504040204" pitchFamily="34" charset="-128"/>
                <a:cs typeface="Meiryo UI" panose="020B0604030504040204" pitchFamily="34" charset="-128"/>
              </a:rPr>
              <a:t>methemoglobin reduktáza 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(není plně vyvinutá u dětí do 1 roku, navíc: u dětí větší aktivita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interstinální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flóry (hlavně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E.coli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) = větší redukční schopnost – přeměna dusičnanů na dusitany)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	= riziko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methemoglobinemie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u dětí při pití vody s obsahem 	      	      dusičnanů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	   - oxidaci Fe</a:t>
            </a:r>
            <a:r>
              <a:rPr lang="cs-CZ" sz="1700" baseline="30000" dirty="0">
                <a:ea typeface="Meiryo UI" panose="020B0604030504040204" pitchFamily="34" charset="-128"/>
                <a:cs typeface="Meiryo UI" panose="020B0604030504040204" pitchFamily="34" charset="-128"/>
              </a:rPr>
              <a:t>2+ 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na Fe</a:t>
            </a:r>
            <a:r>
              <a:rPr lang="cs-CZ" sz="1700" baseline="30000" dirty="0">
                <a:ea typeface="Meiryo UI" panose="020B0604030504040204" pitchFamily="34" charset="-128"/>
                <a:cs typeface="Meiryo UI" panose="020B0604030504040204" pitchFamily="34" charset="-128"/>
              </a:rPr>
              <a:t>3+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mohou způsobovat např. i anilíny (barviva) 	     nebo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sulfoamidy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(léčiva)</a:t>
            </a:r>
            <a:endParaRPr lang="cs-CZ" altLang="cs-CZ" sz="1700" dirty="0"/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700" dirty="0"/>
              <a:t>      -  Kongenitální </a:t>
            </a:r>
            <a:r>
              <a:rPr lang="cs-CZ" altLang="cs-CZ" sz="1700" dirty="0" err="1"/>
              <a:t>methemoglobinémie</a:t>
            </a:r>
            <a:r>
              <a:rPr lang="cs-CZ" altLang="cs-CZ" sz="1700" dirty="0"/>
              <a:t> - údržba Fe</a:t>
            </a:r>
            <a:r>
              <a:rPr lang="cs-CZ" altLang="cs-CZ" sz="1700" baseline="30000" dirty="0"/>
              <a:t>2+</a:t>
            </a:r>
            <a:r>
              <a:rPr lang="cs-CZ" altLang="cs-CZ" sz="1700" dirty="0"/>
              <a:t> narušena nedostatkem NADH methemoglobin reduktázy (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riziko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methemoglobinemie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u dětí při pití vody s obsahem dusičnanů)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	 - </a:t>
            </a:r>
            <a:r>
              <a:rPr lang="cs-CZ" altLang="cs-CZ" sz="1700" dirty="0"/>
              <a:t>Metabolická acidóza nebo kóma  - zvýšení </a:t>
            </a:r>
            <a:r>
              <a:rPr lang="cs-CZ" altLang="cs-CZ" sz="1700" dirty="0" err="1"/>
              <a:t>konc</a:t>
            </a:r>
            <a:r>
              <a:rPr lang="cs-CZ" altLang="cs-CZ" sz="1700" dirty="0"/>
              <a:t>. </a:t>
            </a:r>
            <a:r>
              <a:rPr lang="cs-CZ" altLang="cs-CZ" sz="1700" dirty="0" err="1"/>
              <a:t>methemoglobinu</a:t>
            </a:r>
            <a:endParaRPr lang="cs-CZ" altLang="cs-CZ" sz="1700" dirty="0"/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700" dirty="0"/>
              <a:t>      -  Hladiny nad 70% mohou být letální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cs-CZ" altLang="cs-CZ" sz="1700" dirty="0"/>
          </a:p>
        </p:txBody>
      </p:sp>
    </p:spTree>
    <p:extLst>
      <p:ext uri="{BB962C8B-B14F-4D97-AF65-F5344CB8AC3E}">
        <p14:creationId xmlns:p14="http://schemas.microsoft.com/office/powerpoint/2010/main" val="4020709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0734B-7852-48AA-B447-CDC2194E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Deriváty hemoglobinu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5033E-BB10-4F5F-8925-640DEC9DD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700" b="1" i="1" dirty="0"/>
              <a:t>Glykovaný Hemoglobin (HbA1C) </a:t>
            </a:r>
          </a:p>
          <a:p>
            <a:pPr algn="just">
              <a:buFontTx/>
              <a:buChar char="-"/>
            </a:pPr>
            <a:r>
              <a:rPr lang="cs-CZ" sz="1700" b="1" dirty="0">
                <a:ea typeface="Meiryo UI" panose="020B0604030504040204" pitchFamily="34" charset="-128"/>
                <a:cs typeface="Meiryo UI" panose="020B0604030504040204" pitchFamily="34" charset="-128"/>
              </a:rPr>
              <a:t>neenzymatická vazba glukózy 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na řetězce globinu udává se v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mmol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glykovaného/mol celkového hemoglobinu</a:t>
            </a:r>
          </a:p>
          <a:p>
            <a:pPr algn="just">
              <a:buFontTx/>
              <a:buChar char="-"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za normálních podmínek asi 20 – 42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mmol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/mol,   </a:t>
            </a:r>
          </a:p>
          <a:p>
            <a:pPr marL="0" indent="0" algn="just">
              <a:buNone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     u dobré kompenzace diabetu do 53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mmol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/mol</a:t>
            </a:r>
          </a:p>
          <a:p>
            <a:pPr algn="just">
              <a:buFontTx/>
              <a:buChar char="-"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parametr pro zpětné sledování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compliance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 pacienta při léčbě diabetu</a:t>
            </a:r>
          </a:p>
          <a:p>
            <a:pPr algn="just">
              <a:buFontTx/>
              <a:buChar char="-"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Vysoká hodnota (</a:t>
            </a:r>
            <a:r>
              <a:rPr lang="en-US" sz="1700" dirty="0">
                <a:ea typeface="Meiryo UI" panose="020B0604030504040204" pitchFamily="34" charset="-128"/>
                <a:cs typeface="Meiryo UI" panose="020B0604030504040204" pitchFamily="34" charset="-128"/>
              </a:rPr>
              <a:t>&gt;60 mmol/mol] 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– vysoké riziko rozvoje dlouhodobých komplikací (retino-, </a:t>
            </a:r>
            <a:r>
              <a:rPr lang="cs-CZ" sz="1700" dirty="0" err="1">
                <a:ea typeface="Meiryo UI" panose="020B0604030504040204" pitchFamily="34" charset="-128"/>
                <a:cs typeface="Meiryo UI" panose="020B0604030504040204" pitchFamily="34" charset="-128"/>
              </a:rPr>
              <a:t>nefro</a:t>
            </a: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-, neuro-, kardiopatie)</a:t>
            </a:r>
          </a:p>
          <a:p>
            <a:pPr algn="just">
              <a:buFontTx/>
              <a:buChar char="-"/>
            </a:pPr>
            <a:r>
              <a:rPr lang="cs-CZ" sz="1700" dirty="0">
                <a:ea typeface="Meiryo UI" panose="020B0604030504040204" pitchFamily="34" charset="-128"/>
                <a:cs typeface="Meiryo UI" panose="020B0604030504040204" pitchFamily="34" charset="-128"/>
              </a:rPr>
              <a:t>Posouzení dlouhodobé kompenzace diabetu (6-8 týdnů zpětně)</a:t>
            </a:r>
          </a:p>
          <a:p>
            <a:pPr marL="0" indent="0" algn="just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716928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8EBF06E5-C9FB-431E-9C94-C4902704B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Talasémie, Hemoglobinopatie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B44CF91-0164-4CB5-8F80-0299A3056C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2349500"/>
            <a:ext cx="7693025" cy="45085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dirty="0" err="1"/>
              <a:t>Hemoglobinopatie</a:t>
            </a:r>
            <a:r>
              <a:rPr lang="cs-CZ" altLang="cs-CZ" sz="1600" b="1" dirty="0"/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600" dirty="0"/>
              <a:t>Strukturální abnormality jednoho nebo obou globinových řetězců (záměna aminokyseliny v řetězci)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600" dirty="0"/>
              <a:t>Více než 900 typů, většina se klinicky nemanifestuje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600" dirty="0"/>
              <a:t>Více než 100 druhů anemií má nestabilní </a:t>
            </a:r>
            <a:r>
              <a:rPr lang="cs-CZ" altLang="cs-CZ" sz="1800" dirty="0">
                <a:latin typeface="Symbol" panose="05050102010706020507" pitchFamily="18" charset="2"/>
              </a:rPr>
              <a:t>a</a:t>
            </a:r>
            <a:r>
              <a:rPr lang="cs-CZ" altLang="cs-CZ" sz="1600" dirty="0"/>
              <a:t> či </a:t>
            </a:r>
            <a:r>
              <a:rPr lang="cs-CZ" altLang="cs-CZ" sz="1800" dirty="0">
                <a:latin typeface="Symbol" panose="05050102010706020507" pitchFamily="18" charset="2"/>
              </a:rPr>
              <a:t>b</a:t>
            </a:r>
            <a:r>
              <a:rPr lang="cs-CZ" altLang="cs-CZ" sz="1600" dirty="0"/>
              <a:t> globinové řetězce – nestabilní hemoglobinová hemolytická anémie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600" dirty="0"/>
              <a:t>Srpkovitá anémie - u homozygotů defekt  tvaru erytrocytů, anémie, bolest kloubů, infarkt různých orgánů - S forma hemoglobinu (záměna </a:t>
            </a:r>
            <a:r>
              <a:rPr lang="cs-CZ" altLang="cs-CZ" sz="1600" dirty="0" err="1"/>
              <a:t>kys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glutamové</a:t>
            </a:r>
            <a:r>
              <a:rPr lang="cs-CZ" altLang="cs-CZ" sz="1600" dirty="0"/>
              <a:t> za valin)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dirty="0"/>
              <a:t>Talasémie: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600" dirty="0"/>
              <a:t>Dědičné poruchy - změna poměru syntézy jednoho či druhého  globinového řetězce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800" dirty="0">
                <a:latin typeface="Symbol" panose="05050102010706020507" pitchFamily="18" charset="2"/>
              </a:rPr>
              <a:t>a</a:t>
            </a:r>
            <a:r>
              <a:rPr lang="cs-CZ" altLang="cs-CZ" sz="1600" dirty="0"/>
              <a:t> -talasémie (Afrika, jihovýchodní Asie) – redukce </a:t>
            </a:r>
            <a:r>
              <a:rPr lang="cs-CZ" altLang="cs-CZ" sz="1800" dirty="0">
                <a:latin typeface="Symbol" panose="05050102010706020507" pitchFamily="18" charset="2"/>
              </a:rPr>
              <a:t>a </a:t>
            </a:r>
            <a:r>
              <a:rPr lang="cs-CZ" altLang="cs-CZ" sz="1800" dirty="0"/>
              <a:t>řetězců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800" dirty="0">
                <a:latin typeface="Symbol" panose="05050102010706020507" pitchFamily="18" charset="2"/>
              </a:rPr>
              <a:t>b</a:t>
            </a:r>
            <a:r>
              <a:rPr lang="cs-CZ" altLang="cs-CZ" sz="1600" dirty="0"/>
              <a:t> -talasémie (Středomoří, Indie, jižní Čína) – redukce </a:t>
            </a:r>
            <a:r>
              <a:rPr lang="cs-CZ" altLang="cs-CZ" sz="1800" dirty="0">
                <a:latin typeface="Symbol" panose="05050102010706020507" pitchFamily="18" charset="2"/>
              </a:rPr>
              <a:t>b </a:t>
            </a:r>
            <a:r>
              <a:rPr lang="cs-CZ" altLang="cs-CZ" sz="1800" dirty="0"/>
              <a:t>řetězců</a:t>
            </a:r>
            <a:endParaRPr lang="cs-CZ" altLang="cs-CZ" sz="16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600" dirty="0"/>
              <a:t>Množství variant, kombinace talasémií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600" dirty="0"/>
              <a:t>Někdy bez klinických příznaků, jindy s výraznou anémií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CA42B-83E0-4DC6-B24A-68CFDD4D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Porfyriny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02283B-AF22-4FCD-B05F-26267CD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prekurzory hemu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tetrapyrolové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 jádro (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porfin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substiuenty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 (methyl, vinyl, acetyl, 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propionyl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 aj.)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300" dirty="0"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metaloporfyriny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 (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Fe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, Mg, Co, 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Pb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Podle počtu karboxylových skupin rozlišujeme </a:t>
            </a:r>
          </a:p>
          <a:p>
            <a:pPr marL="400050" lvl="1" indent="0" algn="just">
              <a:buNone/>
            </a:pP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okta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 (8, 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uroporfyrin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), 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hepta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 (7), 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hexa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 (6), 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penta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 (5), tetra (4, </a:t>
            </a:r>
            <a:r>
              <a:rPr lang="cs-CZ" sz="2300" dirty="0" err="1">
                <a:ea typeface="Meiryo UI" panose="020B0604030504040204" pitchFamily="34" charset="-128"/>
                <a:cs typeface="Meiryo UI" panose="020B0604030504040204" pitchFamily="34" charset="-128"/>
              </a:rPr>
              <a:t>koproporfyrin</a:t>
            </a:r>
            <a:r>
              <a:rPr lang="cs-CZ" sz="2300" dirty="0">
                <a:ea typeface="Meiryo UI" panose="020B0604030504040204" pitchFamily="34" charset="-128"/>
                <a:cs typeface="Meiryo UI" panose="020B0604030504040204" pitchFamily="34" charset="-128"/>
              </a:rPr>
              <a:t>) porfyrin</a:t>
            </a:r>
          </a:p>
          <a:p>
            <a:pPr algn="just"/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B4BF7F-1969-455D-915B-C652676D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39" y="280987"/>
            <a:ext cx="2076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7D43D-C228-4A9E-8605-85C2CD6C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924"/>
            <a:ext cx="7725544" cy="18348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  <a:cs typeface="Meiryo UI" panose="020B0604030504040204" pitchFamily="34" charset="-128"/>
              </a:rPr>
              <a:t>Stanovení </a:t>
            </a:r>
            <a:r>
              <a:rPr lang="cs-CZ" sz="32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  <a:cs typeface="Meiryo UI" panose="020B0604030504040204" pitchFamily="34" charset="-128"/>
              </a:rPr>
              <a:t>Hb</a:t>
            </a:r>
            <a:r>
              <a:rPr lang="cs-CZ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  <a:cs typeface="Meiryo UI" panose="020B0604030504040204" pitchFamily="34" charset="-128"/>
              </a:rPr>
              <a:t> a jeho derivátů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45AF6D-9D2B-43B8-8C81-AABFA17C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276475"/>
            <a:ext cx="8208963" cy="38496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1600" b="1" dirty="0">
                <a:ea typeface="Meiryo UI" panose="020B0604030504040204" pitchFamily="34" charset="-128"/>
                <a:cs typeface="Meiryo UI" panose="020B0604030504040204" pitchFamily="34" charset="-128"/>
              </a:rPr>
              <a:t>Spektrofotometrické měření </a:t>
            </a:r>
            <a:r>
              <a:rPr lang="cs-CZ" sz="1600" dirty="0">
                <a:ea typeface="Meiryo UI" panose="020B0604030504040204" pitchFamily="34" charset="-128"/>
                <a:cs typeface="Meiryo UI" panose="020B0604030504040204" pitchFamily="34" charset="-128"/>
              </a:rPr>
              <a:t>– </a:t>
            </a:r>
            <a:r>
              <a:rPr lang="cs-CZ" sz="1600" dirty="0" err="1">
                <a:ea typeface="Meiryo UI" panose="020B0604030504040204" pitchFamily="34" charset="-128"/>
                <a:cs typeface="Meiryo UI" panose="020B0604030504040204" pitchFamily="34" charset="-128"/>
              </a:rPr>
              <a:t>tHb</a:t>
            </a:r>
            <a:r>
              <a:rPr lang="cs-CZ" sz="1600" dirty="0">
                <a:ea typeface="Meiryo UI" panose="020B0604030504040204" pitchFamily="34" charset="-128"/>
                <a:cs typeface="Meiryo UI" panose="020B0604030504040204" pitchFamily="34" charset="-128"/>
              </a:rPr>
              <a:t> i jeho deriváty mají charakteristická absorpční spektra ve viditelné oblasti záření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dirty="0">
                <a:ea typeface="Meiryo UI" panose="020B0604030504040204" pitchFamily="34" charset="-128"/>
                <a:cs typeface="Meiryo UI" panose="020B0604030504040204" pitchFamily="34" charset="-128"/>
              </a:rPr>
              <a:t>     ⇒ typická výrazná absorpční maxima v oblasti </a:t>
            </a:r>
            <a:r>
              <a:rPr lang="cs-CZ" sz="1600" b="1" dirty="0">
                <a:ea typeface="Meiryo UI" panose="020B0604030504040204" pitchFamily="34" charset="-128"/>
                <a:cs typeface="Meiryo UI" panose="020B0604030504040204" pitchFamily="34" charset="-128"/>
              </a:rPr>
              <a:t>400–430</a:t>
            </a:r>
            <a:r>
              <a:rPr lang="cs-CZ" sz="1600" dirty="0"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cs-CZ" sz="1600" b="1" dirty="0" err="1">
                <a:ea typeface="Meiryo UI" panose="020B0604030504040204" pitchFamily="34" charset="-128"/>
                <a:cs typeface="Meiryo UI" panose="020B0604030504040204" pitchFamily="34" charset="-128"/>
              </a:rPr>
              <a:t>nm</a:t>
            </a:r>
            <a:r>
              <a:rPr lang="cs-CZ" sz="1600" b="1" dirty="0"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b="1" dirty="0">
                <a:ea typeface="Meiryo UI" panose="020B0604030504040204" pitchFamily="34" charset="-128"/>
                <a:cs typeface="Meiryo UI" panose="020B0604030504040204" pitchFamily="34" charset="-128"/>
              </a:rPr>
              <a:t>     </a:t>
            </a:r>
            <a:r>
              <a:rPr lang="cs-CZ" sz="1600" dirty="0">
                <a:ea typeface="Meiryo UI" panose="020B0604030504040204" pitchFamily="34" charset="-128"/>
                <a:cs typeface="Meiryo UI" panose="020B0604030504040204" pitchFamily="34" charset="-128"/>
              </a:rPr>
              <a:t>(</a:t>
            </a:r>
            <a:r>
              <a:rPr lang="cs-CZ" sz="1600" dirty="0" err="1">
                <a:ea typeface="Meiryo UI" panose="020B0604030504040204" pitchFamily="34" charset="-128"/>
                <a:cs typeface="Meiryo UI" panose="020B0604030504040204" pitchFamily="34" charset="-128"/>
              </a:rPr>
              <a:t>Soretův</a:t>
            </a:r>
            <a:r>
              <a:rPr lang="cs-CZ" sz="1600" dirty="0">
                <a:ea typeface="Meiryo UI" panose="020B0604030504040204" pitchFamily="34" charset="-128"/>
                <a:cs typeface="Meiryo UI" panose="020B0604030504040204" pitchFamily="34" charset="-128"/>
              </a:rPr>
              <a:t> pás), další absorpční vrcholy jsou podstatně nižší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7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7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E9BF477-F298-49CB-8622-E283D3B9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11538"/>
            <a:ext cx="55276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A51209C5-0EB7-45D6-9036-59B0262C3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Stanovení hemoglobinu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0F0AFF0-1E31-4FE4-AEA2-5110F336E2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000" dirty="0"/>
              <a:t>Nejčastěji v plné krvi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000" dirty="0"/>
              <a:t>Stopy v séru, plasmě, moči a stolici  - na základě </a:t>
            </a:r>
            <a:r>
              <a:rPr lang="cs-CZ" altLang="cs-CZ" sz="2000" dirty="0" err="1"/>
              <a:t>pseudoperoxidázové</a:t>
            </a:r>
            <a:r>
              <a:rPr lang="cs-CZ" altLang="cs-CZ" sz="2000" dirty="0"/>
              <a:t> aktivity - hem obsahující Fe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 katalyzuje oxidaci některých barviv benzidinového typu peroxidem vodíku</a:t>
            </a:r>
          </a:p>
          <a:p>
            <a:pPr algn="just" eaLnBrk="1" hangingPunct="1">
              <a:lnSpc>
                <a:spcPct val="90000"/>
              </a:lnSpc>
            </a:pPr>
            <a:endParaRPr lang="cs-CZ" altLang="cs-CZ" sz="2000" b="1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Stanovení </a:t>
            </a:r>
            <a:r>
              <a:rPr lang="cs-CZ" altLang="cs-CZ" sz="2000" b="1" dirty="0" err="1"/>
              <a:t>Hb</a:t>
            </a:r>
            <a:r>
              <a:rPr lang="cs-CZ" altLang="cs-CZ" sz="2000" b="1" dirty="0"/>
              <a:t> v plné krvi s </a:t>
            </a:r>
            <a:r>
              <a:rPr lang="cs-CZ" altLang="cs-CZ" sz="2000" b="1" dirty="0" err="1"/>
              <a:t>hexakyanoželezitanem</a:t>
            </a:r>
            <a:r>
              <a:rPr lang="cs-CZ" altLang="cs-CZ" sz="2000" b="1" dirty="0"/>
              <a:t> (</a:t>
            </a:r>
            <a:r>
              <a:rPr lang="cs-CZ" altLang="cs-CZ" sz="2000" b="1" dirty="0" err="1"/>
              <a:t>Drabkin</a:t>
            </a:r>
            <a:r>
              <a:rPr lang="cs-CZ" altLang="cs-CZ" sz="2000" b="1" dirty="0"/>
              <a:t>) –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     referenční metoda</a:t>
            </a:r>
            <a:r>
              <a:rPr lang="cs-CZ" altLang="cs-CZ" sz="2000" dirty="0"/>
              <a:t> (dříve jako součást stanovení krevního obrazu,1966 mezinárodní standard, pomalá a nesnadno se automatizuje, toxický odpad)</a:t>
            </a:r>
            <a:r>
              <a:rPr lang="cs-CZ" altLang="cs-CZ" sz="2000" b="1" dirty="0"/>
              <a:t>:</a:t>
            </a:r>
            <a:endParaRPr lang="cs-CZ" altLang="cs-CZ" sz="2000" dirty="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000" dirty="0" err="1"/>
              <a:t>Hb</a:t>
            </a:r>
            <a:r>
              <a:rPr lang="cs-CZ" altLang="cs-CZ" sz="2000" dirty="0"/>
              <a:t> se </a:t>
            </a:r>
            <a:r>
              <a:rPr lang="cs-CZ" altLang="cs-CZ" sz="2000" dirty="0" err="1"/>
              <a:t>lyzačním</a:t>
            </a:r>
            <a:r>
              <a:rPr lang="cs-CZ" altLang="cs-CZ" sz="2000" dirty="0"/>
              <a:t> roztokem (hypotonický pufr) uvolní z erytrocytů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000" dirty="0" err="1"/>
              <a:t>Hb</a:t>
            </a:r>
            <a:r>
              <a:rPr lang="cs-CZ" altLang="cs-CZ" sz="2000" dirty="0"/>
              <a:t> + </a:t>
            </a:r>
            <a:r>
              <a:rPr lang="cs-CZ" altLang="cs-CZ" sz="2000" dirty="0" err="1"/>
              <a:t>Fe</a:t>
            </a:r>
            <a:r>
              <a:rPr lang="cs-CZ" altLang="cs-CZ" sz="2000" dirty="0"/>
              <a:t> (CN) </a:t>
            </a:r>
            <a:r>
              <a:rPr lang="cs-CZ" altLang="cs-CZ" sz="2000" baseline="-25000" dirty="0"/>
              <a:t>6</a:t>
            </a:r>
            <a:r>
              <a:rPr lang="cs-CZ" altLang="cs-CZ" sz="2000" baseline="30000" dirty="0"/>
              <a:t>3-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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MetHb</a:t>
            </a:r>
            <a:r>
              <a:rPr lang="cs-CZ" altLang="cs-CZ" sz="2000" dirty="0"/>
              <a:t> + </a:t>
            </a:r>
            <a:r>
              <a:rPr lang="cs-CZ" altLang="cs-CZ" sz="2000" dirty="0" err="1"/>
              <a:t>Fe</a:t>
            </a:r>
            <a:r>
              <a:rPr lang="cs-CZ" altLang="cs-CZ" sz="2000" dirty="0"/>
              <a:t> (CN)</a:t>
            </a:r>
            <a:r>
              <a:rPr lang="cs-CZ" altLang="cs-CZ" sz="2000" baseline="-25000" dirty="0"/>
              <a:t>6</a:t>
            </a:r>
            <a:r>
              <a:rPr lang="cs-CZ" altLang="cs-CZ" sz="2000" baseline="30000" dirty="0"/>
              <a:t>4-</a:t>
            </a:r>
            <a:endParaRPr lang="cs-CZ" altLang="cs-CZ" sz="2000" dirty="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000" dirty="0"/>
              <a:t>Met </a:t>
            </a:r>
            <a:r>
              <a:rPr lang="cs-CZ" altLang="cs-CZ" sz="2000" dirty="0" err="1"/>
              <a:t>Hb</a:t>
            </a:r>
            <a:r>
              <a:rPr lang="cs-CZ" altLang="cs-CZ" sz="2000" dirty="0"/>
              <a:t> + CN- </a:t>
            </a:r>
            <a:r>
              <a:rPr lang="cs-CZ" altLang="cs-CZ" sz="2000" dirty="0">
                <a:sym typeface="Symbol" panose="05050102010706020507" pitchFamily="18" charset="2"/>
              </a:rPr>
              <a:t>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MetHbCN</a:t>
            </a:r>
            <a:endParaRPr lang="cs-CZ" altLang="cs-CZ" sz="2000" dirty="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000" dirty="0"/>
              <a:t>Vznik kyanidového komplexu, měří se fotometricky při 540 </a:t>
            </a:r>
            <a:r>
              <a:rPr lang="cs-CZ" altLang="cs-CZ" sz="2000" dirty="0" err="1"/>
              <a:t>nm</a:t>
            </a:r>
            <a:endParaRPr lang="cs-CZ" altLang="cs-CZ" sz="2000" dirty="0"/>
          </a:p>
          <a:p>
            <a:pPr algn="just" eaLnBrk="1" hangingPunct="1">
              <a:lnSpc>
                <a:spcPct val="90000"/>
              </a:lnSpc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50483268-E891-4789-924D-30F146584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Stanovení Hb v plné krvi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E49FB7B-AA30-4467-AE40-2583A0AA7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000" b="1" dirty="0"/>
              <a:t>Součást  stanovení krevního obrazu </a:t>
            </a:r>
            <a:r>
              <a:rPr lang="cs-CZ" altLang="cs-CZ" sz="2000" dirty="0"/>
              <a:t>(na hematologických automatech )</a:t>
            </a:r>
            <a:r>
              <a:rPr lang="cs-CZ" altLang="cs-CZ" sz="2000" b="1" dirty="0"/>
              <a:t>:</a:t>
            </a:r>
            <a:endParaRPr lang="cs-CZ" altLang="cs-CZ" sz="20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      - nejprve se přídavkem speciálního roztoku </a:t>
            </a:r>
            <a:r>
              <a:rPr lang="cs-CZ" altLang="cs-CZ" sz="2000" b="1" dirty="0" err="1"/>
              <a:t>zlyzují</a:t>
            </a:r>
            <a:r>
              <a:rPr lang="cs-CZ" altLang="cs-CZ" sz="2000" b="1" dirty="0"/>
              <a:t> erytrocyty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      - pak se přidá transformační roztok – vzniká </a:t>
            </a:r>
            <a:r>
              <a:rPr lang="cs-CZ" altLang="cs-CZ" sz="2000" b="1" dirty="0"/>
              <a:t>komplex </a:t>
            </a:r>
            <a:r>
              <a:rPr lang="cs-CZ" altLang="cs-CZ" sz="2000" b="1" dirty="0" err="1"/>
              <a:t>lauryl</a:t>
            </a:r>
            <a:r>
              <a:rPr lang="cs-CZ" altLang="cs-CZ" sz="2000" b="1" dirty="0"/>
              <a:t> sulfát  sodný – </a:t>
            </a:r>
            <a:r>
              <a:rPr lang="cs-CZ" altLang="cs-CZ" sz="2000" b="1" dirty="0" err="1"/>
              <a:t>Hb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Sysmex</a:t>
            </a:r>
            <a:r>
              <a:rPr lang="cs-CZ" altLang="cs-CZ" sz="2000" dirty="0"/>
              <a:t>) nebo </a:t>
            </a:r>
            <a:r>
              <a:rPr lang="cs-CZ" altLang="cs-CZ" sz="2000" b="1" dirty="0"/>
              <a:t>imidazol – </a:t>
            </a:r>
            <a:r>
              <a:rPr lang="cs-CZ" altLang="cs-CZ" sz="2000" b="1" dirty="0" err="1"/>
              <a:t>Hb</a:t>
            </a:r>
            <a:r>
              <a:rPr lang="cs-CZ" altLang="cs-CZ" sz="2000" dirty="0"/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      - vzniká opticky stálý komplex barevný komplex – stanoví se </a:t>
            </a:r>
            <a:r>
              <a:rPr lang="cs-CZ" altLang="cs-CZ" sz="2000" b="1" dirty="0"/>
              <a:t>fotometricky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       - metoda rychlá, netoxická, snadno se automatizuje, přesně měří i vzorky s obsahem </a:t>
            </a:r>
            <a:r>
              <a:rPr lang="cs-CZ" altLang="cs-CZ" sz="2000" dirty="0" err="1"/>
              <a:t>methemoglobinu</a:t>
            </a:r>
            <a:r>
              <a:rPr lang="cs-CZ" altLang="cs-CZ" sz="2000" dirty="0"/>
              <a:t> a kontrolní krve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000" b="1" dirty="0"/>
              <a:t>V biochemii jako součást ABR analyzátorů</a:t>
            </a:r>
            <a:r>
              <a:rPr lang="cs-CZ" altLang="cs-CZ" sz="2000" dirty="0"/>
              <a:t> - měření absorpce světla v plné krvi (využití rozptylu světla červenými krvinkami - světelným zdrojem je laser</a:t>
            </a:r>
          </a:p>
          <a:p>
            <a:pPr algn="just" eaLnBrk="1" hangingPunct="1">
              <a:lnSpc>
                <a:spcPct val="90000"/>
              </a:lnSpc>
            </a:pPr>
            <a:endParaRPr lang="cs-CZ" altLang="cs-CZ" sz="2000" b="1" dirty="0"/>
          </a:p>
          <a:p>
            <a:pPr algn="just" eaLnBrk="1" hangingPunct="1">
              <a:lnSpc>
                <a:spcPct val="90000"/>
              </a:lnSpc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4D33633E-A94C-4586-A3A4-82B8B7515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Stanovení derivátů hemoglobinu</a:t>
            </a:r>
            <a:br>
              <a:rPr lang="cs-CZ" altLang="cs-CZ" dirty="0"/>
            </a:br>
            <a:r>
              <a:rPr lang="cs-CZ" altLang="cs-CZ" sz="2800" b="0" dirty="0" smtClean="0"/>
              <a:t>(v </a:t>
            </a:r>
            <a:r>
              <a:rPr lang="cs-CZ" altLang="cs-CZ" sz="2800" b="0" dirty="0"/>
              <a:t>plné krvi)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6DF325C-C18E-4FB1-9AE0-271B10DDAB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Provádí se na </a:t>
            </a:r>
            <a:r>
              <a:rPr lang="cs-CZ" altLang="cs-CZ" sz="2400" dirty="0" err="1"/>
              <a:t>oximetrech</a:t>
            </a:r>
            <a:r>
              <a:rPr lang="cs-CZ" altLang="cs-CZ" sz="2400" dirty="0"/>
              <a:t> -samostatné přístroje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 - </a:t>
            </a:r>
            <a:r>
              <a:rPr lang="cs-CZ" altLang="cs-CZ" sz="2400" dirty="0" err="1"/>
              <a:t>oximetrický</a:t>
            </a:r>
            <a:r>
              <a:rPr lang="cs-CZ" altLang="cs-CZ" sz="2400" dirty="0"/>
              <a:t> modul součást přístrojů na  ABR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Deriváty hemoglobinu - měří se </a:t>
            </a:r>
            <a:r>
              <a:rPr lang="cs-CZ" altLang="cs-CZ" sz="2400" b="1" dirty="0"/>
              <a:t>spektrofotometricky</a:t>
            </a:r>
            <a:r>
              <a:rPr lang="cs-CZ" altLang="cs-CZ" sz="2400" dirty="0"/>
              <a:t> na základě Lambert-Beerova zákona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Stanovuje se celkový hemoglobin, oxyhemoglobin, </a:t>
            </a:r>
            <a:r>
              <a:rPr lang="cs-CZ" altLang="cs-CZ" sz="2400" dirty="0" err="1"/>
              <a:t>karbonylhemoglobin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methemoglobin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sulfhemoglobin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 </a:t>
            </a:r>
            <a:r>
              <a:rPr lang="cs-CZ" altLang="cs-CZ" sz="2400" dirty="0" err="1"/>
              <a:t>methemoglobinu</a:t>
            </a:r>
            <a:r>
              <a:rPr lang="cs-CZ" altLang="cs-CZ" sz="2400" dirty="0"/>
              <a:t> i </a:t>
            </a:r>
            <a:r>
              <a:rPr lang="cs-CZ" altLang="cs-CZ" sz="2400" dirty="0" err="1"/>
              <a:t>sulfhemoglobinu</a:t>
            </a:r>
            <a:r>
              <a:rPr lang="cs-CZ" altLang="cs-CZ" sz="2400" dirty="0"/>
              <a:t> jsou rovněž popsány fotometrické metody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:a16="http://schemas.microsoft.com/office/drawing/2014/main" id="{B1C358A8-74DD-4CC8-B628-7591F5929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Stanovení hemoglobinu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5A3244A-E828-421B-A22D-7F0E02432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Stanovení glykovaného hemoglobinu: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Stanovení frakce HBA 1c  zvýšené u diabetiků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Metody HPLC, kapilární </a:t>
            </a:r>
            <a:r>
              <a:rPr lang="cs-CZ" altLang="cs-CZ" sz="2400" dirty="0" err="1" smtClean="0"/>
              <a:t>elfo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Stanovení hemoglobinu ve stolici: 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/>
              <a:t>Screening</a:t>
            </a:r>
            <a:r>
              <a:rPr lang="cs-CZ" altLang="cs-CZ" sz="2400" dirty="0"/>
              <a:t> na OK – viz. screeningová stanovení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Stanovení hemoglobinu v moči: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Součást chemické analýzy moče s diagnostickými proužky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CE1199AB-6F61-4D9C-BA2F-04BD126A5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/>
              <a:t>Stanovení volného hemoglobinu v plasmě nebo séru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DD10AF8-FE88-4027-BA8C-DC3A2FA263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2000" dirty="0" smtClean="0"/>
              <a:t>&lt; 50 mg/l</a:t>
            </a:r>
            <a:endParaRPr lang="cs-CZ" altLang="cs-CZ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 smtClean="0"/>
              <a:t>Metoda </a:t>
            </a:r>
            <a:r>
              <a:rPr lang="cs-CZ" altLang="cs-CZ" sz="2000" dirty="0"/>
              <a:t>pro zjištění intravaskulární </a:t>
            </a:r>
            <a:r>
              <a:rPr lang="cs-CZ" altLang="cs-CZ" sz="2000" dirty="0" smtClean="0"/>
              <a:t>hemolýzy  (&gt; 300 </a:t>
            </a:r>
            <a:r>
              <a:rPr lang="cs-CZ" altLang="cs-CZ" sz="2000" dirty="0"/>
              <a:t>mg </a:t>
            </a:r>
            <a:r>
              <a:rPr lang="cs-CZ" altLang="cs-CZ" sz="2000" dirty="0" err="1" smtClean="0"/>
              <a:t>Hb</a:t>
            </a:r>
            <a:r>
              <a:rPr lang="cs-CZ" altLang="cs-CZ" sz="2000" dirty="0" smtClean="0"/>
              <a:t>/l)</a:t>
            </a:r>
            <a:endParaRPr lang="cs-CZ" altLang="cs-CZ" sz="20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Šetrný odběr  - nádobka s </a:t>
            </a:r>
            <a:r>
              <a:rPr lang="cs-CZ" altLang="cs-CZ" sz="2000" dirty="0" err="1"/>
              <a:t>heparinátem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litným</a:t>
            </a:r>
            <a:r>
              <a:rPr lang="cs-CZ" altLang="cs-CZ" sz="2000" dirty="0"/>
              <a:t>, stáčet při 2000ot/min 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Ruční metoda: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Absorpční spektrum při 340 – 600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, derivuje se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    max. 403 – 405 </a:t>
            </a:r>
            <a:r>
              <a:rPr lang="cs-CZ" altLang="cs-CZ" sz="2000" dirty="0" err="1"/>
              <a:t>nm</a:t>
            </a:r>
            <a:endParaRPr lang="cs-CZ" altLang="cs-CZ" sz="2000" dirty="0"/>
          </a:p>
          <a:p>
            <a:pPr algn="just" eaLnBrk="1" hangingPunct="1">
              <a:lnSpc>
                <a:spcPct val="80000"/>
              </a:lnSpc>
            </a:pPr>
            <a:endParaRPr lang="cs-CZ" altLang="cs-CZ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Metoda na automatickém analyzátoru: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 err="1"/>
              <a:t>semikvantitativní</a:t>
            </a:r>
            <a:r>
              <a:rPr lang="cs-CZ" altLang="cs-CZ" sz="2000" dirty="0"/>
              <a:t> stanovení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využívá měření sérových indexů (hemoglobin, lipidy, bilirubin).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proměřuje se absorbance při  šesti vlnových délkách (480, 505, 570, 600, 660 a 700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EF4AA07D-9ACF-4BE2-936E-0015F0A61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Identifikace hemoglobinových variant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A459F69-FE46-436B-AFF5-4394F92FCE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Dříve se používala  elektroforéza</a:t>
            </a:r>
          </a:p>
          <a:p>
            <a:pPr eaLnBrk="1" hangingPunct="1"/>
            <a:r>
              <a:rPr lang="cs-CZ" altLang="cs-CZ" dirty="0"/>
              <a:t>Dnes dominují molekulární techniky, </a:t>
            </a:r>
            <a:r>
              <a:rPr lang="cs-CZ" altLang="cs-CZ" dirty="0" err="1"/>
              <a:t>imunometody</a:t>
            </a:r>
            <a:r>
              <a:rPr lang="cs-CZ" altLang="cs-CZ" dirty="0"/>
              <a:t>, HPLC,  kapilární elektroforéza a MS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057D1C66-A3E5-4F60-8287-6621B997B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Bilirubin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3F53DBF-1CFB-4FFC-BAA6-425B869E68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/>
              <a:t>Lineární </a:t>
            </a:r>
            <a:r>
              <a:rPr lang="cs-CZ" altLang="cs-CZ" sz="1800" dirty="0" err="1"/>
              <a:t>tetrapyrolové</a:t>
            </a:r>
            <a:r>
              <a:rPr lang="cs-CZ" altLang="cs-CZ" sz="1800" dirty="0"/>
              <a:t> barvivo, hydrofobní charakter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/>
              <a:t>Přirozené žluté barvivo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Není  jednotná látka - řada </a:t>
            </a:r>
            <a:r>
              <a:rPr lang="cs-CZ" altLang="cs-CZ" sz="1800" dirty="0" err="1"/>
              <a:t>tetrapyrolů</a:t>
            </a:r>
            <a:endParaRPr lang="cs-CZ" altLang="cs-CZ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 smtClean="0"/>
              <a:t>žlučové </a:t>
            </a:r>
            <a:r>
              <a:rPr lang="cs-CZ" altLang="cs-CZ" sz="1800" dirty="0"/>
              <a:t>barvivo, </a:t>
            </a:r>
            <a:r>
              <a:rPr lang="cs-CZ" altLang="cs-CZ" sz="1800" dirty="0" smtClean="0"/>
              <a:t>nadbytek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cs-CZ" sz="1800" dirty="0"/>
              <a:t> žluté zabarvení sliznic a kůže – žloutenka (ikterus)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/>
              <a:t>Produkt katabolismu </a:t>
            </a:r>
            <a:r>
              <a:rPr lang="cs-CZ" altLang="cs-CZ" sz="1800" dirty="0" err="1"/>
              <a:t>hemoproteinů</a:t>
            </a:r>
            <a:r>
              <a:rPr lang="cs-CZ" altLang="cs-CZ" sz="1800" dirty="0"/>
              <a:t> (</a:t>
            </a:r>
            <a:r>
              <a:rPr lang="cs-CZ" altLang="cs-CZ" sz="1800" u="sng" dirty="0"/>
              <a:t>hemoglobin</a:t>
            </a:r>
            <a:r>
              <a:rPr lang="cs-CZ" altLang="cs-CZ" sz="1800" dirty="0"/>
              <a:t>, myoglobin, katalasa, cytochromy)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/>
              <a:t>Většina (85%) vzniká z uvolněného hemoglobinu při rozpadu erytrocytů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1800" dirty="0"/>
              <a:t>V krvi většina bilirubinu vázána na albumin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1800" dirty="0"/>
          </a:p>
        </p:txBody>
      </p:sp>
      <p:pic>
        <p:nvPicPr>
          <p:cNvPr id="4" name="Picture 5" descr="Image result for bilirubine">
            <a:extLst>
              <a:ext uri="{FF2B5EF4-FFF2-40B4-BE49-F238E27FC236}">
                <a16:creationId xmlns:a16="http://schemas.microsoft.com/office/drawing/2014/main" id="{29CCCBBD-FB61-4BC1-A5D7-0028607C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404664"/>
            <a:ext cx="36353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9845AA58-4F46-415E-8B72-04ACC2700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Odbourávání Hb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7F2E9-1247-4446-B3BB-747798EE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8054280" cy="430716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Retikuloendotelový systém (RES): játra, slezina, kostní dřeň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Životnost erytrocytů 120 dní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Rozpad </a:t>
            </a:r>
            <a:r>
              <a:rPr lang="cs-CZ" altLang="cs-CZ" sz="1500" dirty="0" err="1"/>
              <a:t>ery</a:t>
            </a:r>
            <a:r>
              <a:rPr lang="cs-CZ" altLang="cs-CZ" sz="1500" dirty="0"/>
              <a:t> </a:t>
            </a:r>
            <a:r>
              <a:rPr lang="cs-CZ" altLang="cs-CZ" sz="1500" dirty="0">
                <a:cs typeface="Times New Roman" panose="02020603050405020304" pitchFamily="18" charset="0"/>
              </a:rPr>
              <a:t>→ uvolnění </a:t>
            </a:r>
            <a:r>
              <a:rPr lang="cs-CZ" altLang="cs-CZ" sz="1500" dirty="0" err="1">
                <a:cs typeface="Times New Roman" panose="02020603050405020304" pitchFamily="18" charset="0"/>
              </a:rPr>
              <a:t>Hb</a:t>
            </a:r>
            <a:r>
              <a:rPr lang="cs-CZ" altLang="cs-CZ" sz="1500" dirty="0">
                <a:cs typeface="Times New Roman" panose="02020603050405020304" pitchFamily="18" charset="0"/>
              </a:rPr>
              <a:t> → hem → biliverdin → nekoj. bilirubin → </a:t>
            </a:r>
            <a:r>
              <a:rPr lang="cs-CZ" altLang="cs-CZ" sz="1500" dirty="0" err="1">
                <a:cs typeface="Times New Roman" panose="02020603050405020304" pitchFamily="18" charset="0"/>
              </a:rPr>
              <a:t>konj</a:t>
            </a:r>
            <a:r>
              <a:rPr lang="cs-CZ" altLang="cs-CZ" sz="1500" dirty="0">
                <a:cs typeface="Times New Roman" panose="02020603050405020304" pitchFamily="18" charset="0"/>
              </a:rPr>
              <a:t>. bilirubin (játra) → žluč → </a:t>
            </a:r>
            <a:r>
              <a:rPr lang="cs-CZ" altLang="cs-CZ" sz="1500" dirty="0" err="1">
                <a:cs typeface="Times New Roman" panose="02020603050405020304" pitchFamily="18" charset="0"/>
              </a:rPr>
              <a:t>urobilinogen</a:t>
            </a:r>
            <a:r>
              <a:rPr lang="cs-CZ" altLang="cs-CZ" sz="1500" dirty="0">
                <a:cs typeface="Times New Roman" panose="02020603050405020304" pitchFamily="18" charset="0"/>
              </a:rPr>
              <a:t> (střevo)  → </a:t>
            </a:r>
            <a:r>
              <a:rPr lang="cs-CZ" altLang="cs-CZ" sz="1500" dirty="0" err="1">
                <a:cs typeface="Times New Roman" panose="02020603050405020304" pitchFamily="18" charset="0"/>
              </a:rPr>
              <a:t>sterkobilin</a:t>
            </a:r>
            <a:r>
              <a:rPr lang="cs-CZ" altLang="cs-CZ" sz="1500" dirty="0">
                <a:cs typeface="Times New Roman" panose="02020603050405020304" pitchFamily="18" charset="0"/>
              </a:rPr>
              <a:t> (stolice) / urobilin (moč)</a:t>
            </a:r>
          </a:p>
          <a:p>
            <a:pPr marL="3429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cs-CZ" altLang="cs-CZ" sz="15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Degradace hemu: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Biliverdin (zelený) </a:t>
            </a:r>
            <a:r>
              <a:rPr lang="cs-CZ" altLang="cs-CZ" sz="1500" dirty="0">
                <a:cs typeface="Times New Roman" panose="02020603050405020304" pitchFamily="18" charset="0"/>
              </a:rPr>
              <a:t>→ nepřímý bilirubin (žlutý), ve vodě nerozpustný</a:t>
            </a:r>
            <a:endParaRPr lang="cs-CZ" altLang="cs-CZ" sz="15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Bilirubin  vázaný  na albumin  transportován do jater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V játrech extrahován </a:t>
            </a:r>
            <a:r>
              <a:rPr lang="cs-CZ" altLang="cs-CZ" sz="1500" dirty="0" err="1"/>
              <a:t>hepatocyty</a:t>
            </a:r>
            <a:r>
              <a:rPr lang="cs-CZ" altLang="cs-CZ" sz="1500" dirty="0"/>
              <a:t>, uvolnění vazby na albumin, vazba na kyselinu </a:t>
            </a:r>
            <a:r>
              <a:rPr lang="cs-CZ" altLang="cs-CZ" sz="1500" dirty="0" err="1" smtClean="0"/>
              <a:t>glukuronovou</a:t>
            </a:r>
            <a:r>
              <a:rPr lang="cs-CZ" altLang="cs-CZ" sz="1500" dirty="0" smtClean="0"/>
              <a:t> – </a:t>
            </a:r>
            <a:r>
              <a:rPr lang="cs-CZ" altLang="cs-CZ" sz="1500" dirty="0"/>
              <a:t>stává se ve vodě rozpustným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Konjugovaný bilirubin vylučován žlučovými cestami do tenkého střeva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dirty="0"/>
              <a:t>Ve střevě redukce na bezbarvé </a:t>
            </a:r>
            <a:r>
              <a:rPr lang="cs-CZ" altLang="cs-CZ" sz="1500" dirty="0" err="1"/>
              <a:t>urobilinogeny</a:t>
            </a:r>
            <a:r>
              <a:rPr lang="cs-CZ" altLang="cs-CZ" sz="1500" dirty="0"/>
              <a:t>, které se dále přeměňují na další barevné produkty urobiliny, </a:t>
            </a:r>
            <a:r>
              <a:rPr lang="cs-CZ" altLang="cs-CZ" sz="1500" dirty="0" err="1"/>
              <a:t>sterkobiliny</a:t>
            </a:r>
            <a:r>
              <a:rPr lang="cs-CZ" altLang="cs-CZ" sz="1500" dirty="0"/>
              <a:t> (oranžová barviva)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1500" b="1" dirty="0"/>
              <a:t>Část vstřebána zpět do jater (</a:t>
            </a:r>
            <a:r>
              <a:rPr lang="cs-CZ" altLang="cs-CZ" sz="1500" b="1" dirty="0" err="1"/>
              <a:t>enterohepatální</a:t>
            </a:r>
            <a:r>
              <a:rPr lang="cs-CZ" altLang="cs-CZ" sz="1500" b="1" dirty="0"/>
              <a:t> oběh), část vylučována močí a stolicí</a:t>
            </a:r>
            <a:endParaRPr lang="cs-CZ" sz="1500" b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1500" b="1" dirty="0"/>
              <a:t>U zdravého člověka se močí žádný bilirubin nevylučuje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Zástupný obsah 4">
            <a:extLst>
              <a:ext uri="{FF2B5EF4-FFF2-40B4-BE49-F238E27FC236}">
                <a16:creationId xmlns:a16="http://schemas.microsoft.com/office/drawing/2014/main" id="{608812EF-4B19-4699-AF23-EFF8A61BE15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260648"/>
            <a:ext cx="5868987" cy="6330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50E5D-DD8F-4963-9659-31BFA698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Porfyriny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2B555-DAB8-45B9-AE40-A0999593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Porfyriny - </a:t>
            </a:r>
            <a:r>
              <a:rPr lang="cs-CZ" altLang="cs-CZ" sz="2000" dirty="0" err="1"/>
              <a:t>tetrapyroly</a:t>
            </a:r>
            <a:r>
              <a:rPr lang="cs-CZ" altLang="cs-CZ" sz="2000" dirty="0"/>
              <a:t>, prekurzory hemu</a:t>
            </a:r>
          </a:p>
          <a:p>
            <a:pPr algn="just" eaLnBrk="1" hangingPunct="1"/>
            <a:r>
              <a:rPr lang="cs-CZ" altLang="cs-CZ" sz="2000" dirty="0"/>
              <a:t>Vznikají řadou na sebe navazujících reakcí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dirty="0"/>
              <a:t>Důležité 2 enzymy: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err="1">
                <a:solidFill>
                  <a:srgbClr val="C00000"/>
                </a:solidFill>
              </a:rPr>
              <a:t>syntáza</a:t>
            </a:r>
            <a:r>
              <a:rPr lang="cs-CZ" altLang="cs-CZ" sz="2000" dirty="0">
                <a:solidFill>
                  <a:srgbClr val="C00000"/>
                </a:solidFill>
              </a:rPr>
              <a:t> kyseliny 5 – </a:t>
            </a:r>
            <a:r>
              <a:rPr lang="cs-CZ" altLang="cs-CZ" sz="2000" dirty="0" err="1">
                <a:solidFill>
                  <a:srgbClr val="C00000"/>
                </a:solidFill>
              </a:rPr>
              <a:t>aminolevulové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	</a:t>
            </a:r>
            <a:r>
              <a:rPr lang="cs-CZ" altLang="cs-CZ" sz="1600" dirty="0"/>
              <a:t>tvorba kyseliny 5 - </a:t>
            </a:r>
            <a:r>
              <a:rPr lang="cs-CZ" altLang="cs-CZ" sz="1600" dirty="0" err="1"/>
              <a:t>aminolevulové</a:t>
            </a:r>
            <a:r>
              <a:rPr lang="cs-CZ" altLang="cs-CZ" sz="1600" dirty="0"/>
              <a:t> (ALA) z glycinu a </a:t>
            </a:r>
            <a:r>
              <a:rPr lang="cs-CZ" altLang="cs-CZ" sz="1600" dirty="0" err="1"/>
              <a:t>sukcinátu</a:t>
            </a:r>
            <a:endParaRPr lang="cs-CZ" altLang="cs-CZ" sz="1600" dirty="0">
              <a:solidFill>
                <a:srgbClr val="C00000"/>
              </a:solidFill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err="1">
                <a:solidFill>
                  <a:srgbClr val="C00000"/>
                </a:solidFill>
              </a:rPr>
              <a:t>porfobilinogensyntáza</a:t>
            </a:r>
            <a:r>
              <a:rPr lang="cs-CZ" altLang="cs-CZ" sz="2000" dirty="0"/>
              <a:t> </a:t>
            </a:r>
            <a:endParaRPr lang="cs-CZ" altLang="cs-CZ" sz="1600" dirty="0"/>
          </a:p>
          <a:p>
            <a:pPr marL="857250" lvl="2" indent="0" algn="just" eaLnBrk="1" hangingPunct="1">
              <a:lnSpc>
                <a:spcPct val="80000"/>
              </a:lnSpc>
              <a:buNone/>
            </a:pPr>
            <a:r>
              <a:rPr lang="cs-CZ" altLang="cs-CZ" sz="1600" dirty="0"/>
              <a:t>vznik </a:t>
            </a:r>
            <a:r>
              <a:rPr lang="cs-CZ" altLang="cs-CZ" sz="1600" dirty="0" err="1"/>
              <a:t>porfobilinogenu</a:t>
            </a:r>
            <a:r>
              <a:rPr lang="cs-CZ" altLang="cs-CZ" sz="1600" dirty="0"/>
              <a:t> z 2 molekul ALA  </a:t>
            </a:r>
          </a:p>
          <a:p>
            <a:pPr marL="857250" lvl="2" indent="0" algn="just" eaLnBrk="1" hangingPunct="1">
              <a:lnSpc>
                <a:spcPct val="80000"/>
              </a:lnSpc>
              <a:buNone/>
            </a:pPr>
            <a:endParaRPr lang="cs-CZ" sz="500" i="1" dirty="0"/>
          </a:p>
          <a:p>
            <a:pPr algn="just"/>
            <a:r>
              <a:rPr lang="cs-CZ" sz="2000" i="1" dirty="0"/>
              <a:t>Glycin</a:t>
            </a:r>
            <a:r>
              <a:rPr lang="cs-CZ" sz="2000" dirty="0"/>
              <a:t> + </a:t>
            </a:r>
            <a:r>
              <a:rPr lang="cs-CZ" sz="2000" i="1" dirty="0" err="1"/>
              <a:t>sukcinykoenzym</a:t>
            </a:r>
            <a:r>
              <a:rPr lang="cs-CZ" sz="2000" i="1" dirty="0"/>
              <a:t> A</a:t>
            </a:r>
            <a:r>
              <a:rPr lang="cs-CZ" sz="2000" dirty="0"/>
              <a:t> </a:t>
            </a:r>
            <a:r>
              <a:rPr lang="cs-CZ" sz="2000" dirty="0">
                <a:cs typeface="Times New Roman" panose="02020603050405020304" pitchFamily="18" charset="0"/>
              </a:rPr>
              <a:t>→ </a:t>
            </a:r>
            <a:r>
              <a:rPr lang="cs-CZ" sz="2000" i="1" dirty="0">
                <a:cs typeface="Times New Roman" panose="02020603050405020304" pitchFamily="18" charset="0"/>
              </a:rPr>
              <a:t>kyselina 5.aminolevulová (ALA) </a:t>
            </a:r>
            <a:r>
              <a:rPr lang="cs-CZ" sz="2000" dirty="0"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cs typeface="Times New Roman" panose="02020603050405020304" pitchFamily="18" charset="0"/>
              </a:rPr>
              <a:t>porfobilinogen</a:t>
            </a:r>
            <a:r>
              <a:rPr lang="cs-CZ" sz="2000" dirty="0">
                <a:cs typeface="Times New Roman" panose="02020603050405020304" pitchFamily="18" charset="0"/>
              </a:rPr>
              <a:t> (ze 2 ALA) → </a:t>
            </a:r>
            <a:r>
              <a:rPr lang="cs-CZ" sz="2000" i="1" dirty="0" err="1">
                <a:cs typeface="Times New Roman" panose="02020603050405020304" pitchFamily="18" charset="0"/>
              </a:rPr>
              <a:t>uroporfyrinogeny</a:t>
            </a:r>
            <a:r>
              <a:rPr lang="cs-CZ" sz="2000" i="1" dirty="0">
                <a:cs typeface="Times New Roman" panose="02020603050405020304" pitchFamily="18" charset="0"/>
              </a:rPr>
              <a:t> </a:t>
            </a:r>
            <a:r>
              <a:rPr lang="cs-CZ" sz="2000" dirty="0">
                <a:cs typeface="Times New Roman" panose="02020603050405020304" pitchFamily="18" charset="0"/>
              </a:rPr>
              <a:t>→ po oxidaci </a:t>
            </a:r>
            <a:r>
              <a:rPr lang="cs-CZ" sz="2000" i="1" dirty="0" err="1">
                <a:cs typeface="Times New Roman" panose="02020603050405020304" pitchFamily="18" charset="0"/>
              </a:rPr>
              <a:t>uroporfyriny</a:t>
            </a:r>
            <a:r>
              <a:rPr lang="cs-CZ" sz="2000" dirty="0"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cs typeface="Times New Roman" panose="02020603050405020304" pitchFamily="18" charset="0"/>
              </a:rPr>
              <a:t>koproporfyrinogeny</a:t>
            </a:r>
            <a:r>
              <a:rPr lang="cs-CZ" sz="2000" dirty="0">
                <a:cs typeface="Times New Roman" panose="02020603050405020304" pitchFamily="18" charset="0"/>
              </a:rPr>
              <a:t> → po oxidaci </a:t>
            </a:r>
            <a:r>
              <a:rPr lang="cs-CZ" sz="2000" i="1" dirty="0" err="1">
                <a:cs typeface="Times New Roman" panose="02020603050405020304" pitchFamily="18" charset="0"/>
              </a:rPr>
              <a:t>koproporfyriny</a:t>
            </a:r>
            <a:r>
              <a:rPr lang="cs-CZ" sz="2000" dirty="0"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cs typeface="Times New Roman" panose="02020603050405020304" pitchFamily="18" charset="0"/>
              </a:rPr>
              <a:t>protoporfyrin</a:t>
            </a:r>
            <a:r>
              <a:rPr lang="cs-CZ" sz="2000" i="1" dirty="0">
                <a:cs typeface="Times New Roman" panose="02020603050405020304" pitchFamily="18" charset="0"/>
              </a:rPr>
              <a:t> IX</a:t>
            </a:r>
            <a:r>
              <a:rPr lang="cs-CZ" sz="2000" dirty="0">
                <a:cs typeface="Times New Roman" panose="02020603050405020304" pitchFamily="18" charset="0"/>
              </a:rPr>
              <a:t>→ po přijetí atomu </a:t>
            </a:r>
            <a:r>
              <a:rPr lang="cs-CZ" sz="2000" dirty="0" err="1">
                <a:cs typeface="Times New Roman" panose="02020603050405020304" pitchFamily="18" charset="0"/>
              </a:rPr>
              <a:t>Fe</a:t>
            </a:r>
            <a:r>
              <a:rPr lang="cs-CZ" sz="2000" dirty="0">
                <a:cs typeface="Times New Roman" panose="02020603050405020304" pitchFamily="18" charset="0"/>
              </a:rPr>
              <a:t> vzniká červený </a:t>
            </a:r>
            <a:r>
              <a:rPr lang="cs-CZ" sz="2000" i="1" dirty="0">
                <a:cs typeface="Times New Roman" panose="02020603050405020304" pitchFamily="18" charset="0"/>
              </a:rPr>
              <a:t>hem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Porfyrie -  </a:t>
            </a:r>
            <a:r>
              <a:rPr lang="cs-CZ" altLang="cs-CZ" sz="2000" dirty="0">
                <a:solidFill>
                  <a:srgbClr val="C00000"/>
                </a:solidFill>
              </a:rPr>
              <a:t>defekt</a:t>
            </a:r>
            <a:r>
              <a:rPr lang="cs-CZ" altLang="cs-CZ" sz="2000" dirty="0"/>
              <a:t> tvorby kteréhokoliv </a:t>
            </a:r>
            <a:r>
              <a:rPr lang="cs-CZ" altLang="cs-CZ" sz="2000" dirty="0">
                <a:solidFill>
                  <a:srgbClr val="C00000"/>
                </a:solidFill>
              </a:rPr>
              <a:t>enzymu syntézy porfyrinů za stupněm ALA </a:t>
            </a:r>
            <a:r>
              <a:rPr lang="cs-CZ" altLang="cs-CZ" sz="2000" dirty="0"/>
              <a:t>(</a:t>
            </a:r>
            <a:r>
              <a:rPr lang="cs-CZ" altLang="cs-CZ" sz="2000" u="sng" dirty="0"/>
              <a:t>typická vysoká koncentrace ALA</a:t>
            </a:r>
            <a:r>
              <a:rPr lang="cs-CZ" altLang="cs-CZ" sz="2000" dirty="0"/>
              <a:t>)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B4BF7F-1969-455D-915B-C652676D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39" y="280987"/>
            <a:ext cx="2076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3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6">
            <a:extLst>
              <a:ext uri="{FF2B5EF4-FFF2-40B4-BE49-F238E27FC236}">
                <a16:creationId xmlns:a16="http://schemas.microsoft.com/office/drawing/2014/main" id="{25F878CE-D9EB-44BC-B11C-8B659E05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290638"/>
            <a:ext cx="84423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2">
            <a:extLst>
              <a:ext uri="{FF2B5EF4-FFF2-40B4-BE49-F238E27FC236}">
                <a16:creationId xmlns:a16="http://schemas.microsoft.com/office/drawing/2014/main" id="{C1ED45A1-A8A7-432D-ACB7-4177FB54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85788"/>
            <a:ext cx="78581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0">
            <a:extLst>
              <a:ext uri="{FF2B5EF4-FFF2-40B4-BE49-F238E27FC236}">
                <a16:creationId xmlns:a16="http://schemas.microsoft.com/office/drawing/2014/main" id="{795CA328-4469-41ED-B54E-A2BF7B6E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908175"/>
            <a:ext cx="62293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Nadpis 11">
            <a:extLst>
              <a:ext uri="{FF2B5EF4-FFF2-40B4-BE49-F238E27FC236}">
                <a16:creationId xmlns:a16="http://schemas.microsoft.com/office/drawing/2014/main" id="{1004F055-4CB2-4E1F-B6BF-4DB023146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Konverze hemu na biliverdin </a:t>
            </a:r>
            <a:br>
              <a:rPr lang="cs-CZ" altLang="cs-CZ" sz="3600"/>
            </a:br>
            <a:r>
              <a:rPr lang="cs-CZ" altLang="cs-CZ" sz="3600"/>
              <a:t>a redukce biliverdinu na bilirubin</a:t>
            </a:r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6">
            <a:extLst>
              <a:ext uri="{FF2B5EF4-FFF2-40B4-BE49-F238E27FC236}">
                <a16:creationId xmlns:a16="http://schemas.microsoft.com/office/drawing/2014/main" id="{F18A0D74-763D-4001-8CE2-AFF88DF62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Hemová skupina, bilirubin</a:t>
            </a:r>
          </a:p>
        </p:txBody>
      </p:sp>
      <p:sp>
        <p:nvSpPr>
          <p:cNvPr id="27653" name="Text Box 9">
            <a:extLst>
              <a:ext uri="{FF2B5EF4-FFF2-40B4-BE49-F238E27FC236}">
                <a16:creationId xmlns:a16="http://schemas.microsoft.com/office/drawing/2014/main" id="{9AE6CF76-17DA-4398-BF85-CE56E780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43" y="5877278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latin typeface="Arial" panose="020B0604020202020204" pitchFamily="34" charset="0"/>
              </a:rPr>
              <a:t>hem</a:t>
            </a:r>
          </a:p>
        </p:txBody>
      </p:sp>
      <p:sp>
        <p:nvSpPr>
          <p:cNvPr id="27654" name="Text Box 10">
            <a:extLst>
              <a:ext uri="{FF2B5EF4-FFF2-40B4-BE49-F238E27FC236}">
                <a16:creationId xmlns:a16="http://schemas.microsoft.com/office/drawing/2014/main" id="{E2C832F2-D976-4BDC-96A7-BD720780A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877278"/>
            <a:ext cx="14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latin typeface="Arial" panose="020B0604020202020204" pitchFamily="34" charset="0"/>
              </a:rPr>
              <a:t>bilirubin</a:t>
            </a:r>
          </a:p>
        </p:txBody>
      </p:sp>
      <p:pic>
        <p:nvPicPr>
          <p:cNvPr id="7" name="Picture 5" descr="Image result for bilirubine">
            <a:extLst>
              <a:ext uri="{FF2B5EF4-FFF2-40B4-BE49-F238E27FC236}">
                <a16:creationId xmlns:a16="http://schemas.microsoft.com/office/drawing/2014/main" id="{4517E512-5545-42A6-AB14-F2426706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210526" cy="15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upload.wikimedia.org/wikipedia/commons/thumb/b/be/Heme_b.svg/1024px-Heme_b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77683"/>
            <a:ext cx="2584682" cy="28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:a16="http://schemas.microsoft.com/office/drawing/2014/main" id="{21B13126-78BD-416D-9DA4-3F9E3176E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Bilirubin- přímý a nepřímý</a:t>
            </a:r>
            <a:r>
              <a:rPr lang="cs-CZ" altLang="cs-CZ" dirty="0"/>
              <a:t>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01BD2B-A9C4-429E-9C7A-8820AB4BE3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48880"/>
            <a:ext cx="7693025" cy="4509120"/>
          </a:xfrm>
        </p:spPr>
        <p:txBody>
          <a:bodyPr/>
          <a:lstStyle/>
          <a:p>
            <a:pPr algn="just" eaLnBrk="1" hangingPunct="1"/>
            <a:r>
              <a:rPr lang="cs-CZ" altLang="cs-CZ" sz="2000" dirty="0"/>
              <a:t>Bilirubin přímý </a:t>
            </a:r>
          </a:p>
          <a:p>
            <a:pPr lvl="1" algn="just" eaLnBrk="1" hangingPunct="1"/>
            <a:r>
              <a:rPr lang="cs-CZ" altLang="cs-CZ" sz="2000" dirty="0"/>
              <a:t>Dává po přidání směsi </a:t>
            </a:r>
            <a:r>
              <a:rPr lang="cs-CZ" altLang="cs-CZ" sz="2000" dirty="0" err="1"/>
              <a:t>diazočinidel</a:t>
            </a:r>
            <a:r>
              <a:rPr lang="cs-CZ" altLang="cs-CZ" sz="2000" dirty="0"/>
              <a:t> k séru přímo zbarvení</a:t>
            </a:r>
          </a:p>
          <a:p>
            <a:pPr lvl="1" algn="just" eaLnBrk="1" hangingPunct="1"/>
            <a:r>
              <a:rPr lang="cs-CZ" altLang="cs-CZ" sz="2000" dirty="0"/>
              <a:t>Přímý odpovídá bilirubinu konjugovanému - podíl, který již prošel játry, kde byl konjugován s </a:t>
            </a:r>
            <a:r>
              <a:rPr lang="cs-CZ" altLang="cs-CZ" sz="2000" dirty="0" err="1"/>
              <a:t>kys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g</a:t>
            </a:r>
            <a:r>
              <a:rPr lang="cs-CZ" altLang="cs-CZ" sz="2000" dirty="0" err="1" smtClean="0"/>
              <a:t>lukuronovou</a:t>
            </a:r>
            <a:endParaRPr lang="cs-CZ" altLang="cs-CZ" sz="2000" dirty="0"/>
          </a:p>
          <a:p>
            <a:pPr marL="457200" lvl="1" indent="0" algn="just" eaLnBrk="1" hangingPunct="1">
              <a:buNone/>
            </a:pPr>
            <a:endParaRPr lang="cs-CZ" altLang="cs-CZ" sz="1000" dirty="0"/>
          </a:p>
          <a:p>
            <a:pPr algn="just" eaLnBrk="1" hangingPunct="1"/>
            <a:r>
              <a:rPr lang="cs-CZ" altLang="cs-CZ" sz="2000" dirty="0"/>
              <a:t>Bilirubin nepřímý</a:t>
            </a:r>
          </a:p>
          <a:p>
            <a:pPr lvl="1" algn="just" eaLnBrk="1" hangingPunct="1"/>
            <a:r>
              <a:rPr lang="cs-CZ" altLang="cs-CZ" sz="2000" dirty="0"/>
              <a:t>Nerozpustný ve vodě, vázaný na albumin, dosud játry neprošel</a:t>
            </a:r>
          </a:p>
          <a:p>
            <a:pPr lvl="1" algn="just" eaLnBrk="1" hangingPunct="1"/>
            <a:r>
              <a:rPr lang="cs-CZ" altLang="cs-CZ" sz="2000" dirty="0"/>
              <a:t>Nekonjugovaný, je třeba uvolnit z vazby na albumin (kofeinu, benzoátu sodného) </a:t>
            </a:r>
          </a:p>
          <a:p>
            <a:pPr lvl="1" algn="just" eaLnBrk="1" hangingPunct="1"/>
            <a:r>
              <a:rPr lang="cs-CZ" altLang="cs-CZ" sz="2000" dirty="0"/>
              <a:t>Toxicita – proniká do lipofilní tkáně, včetně CNS</a:t>
            </a:r>
          </a:p>
          <a:p>
            <a:pPr marL="342900" lvl="1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Sérum nutno </a:t>
            </a:r>
            <a:r>
              <a:rPr lang="cs-CZ" altLang="cs-CZ" sz="2000" b="1" dirty="0"/>
              <a:t>chránit před přímým světlem </a:t>
            </a:r>
            <a:r>
              <a:rPr lang="cs-CZ" altLang="cs-CZ" sz="2000" dirty="0"/>
              <a:t>– pokles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96578E5C-5D58-4A4E-85F8-D7C713B0A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Ikterus</a:t>
            </a:r>
            <a:br>
              <a:rPr lang="cs-CZ" altLang="cs-CZ" dirty="0"/>
            </a:br>
            <a:r>
              <a:rPr lang="cs-CZ" altLang="cs-CZ" dirty="0"/>
              <a:t>(</a:t>
            </a:r>
            <a:r>
              <a:rPr lang="cs-CZ" altLang="cs-CZ" dirty="0" err="1"/>
              <a:t>hyperbilirubinemie</a:t>
            </a:r>
            <a:r>
              <a:rPr lang="cs-CZ" alt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EF1F1E-9BA5-4C60-9337-866C317E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7" y="2478832"/>
            <a:ext cx="7693025" cy="437916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700" b="1" dirty="0" err="1"/>
              <a:t>Prehepatální</a:t>
            </a:r>
            <a:r>
              <a:rPr lang="cs-CZ" sz="2700" b="1" dirty="0"/>
              <a:t> (hemolytická) žloutenka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/>
              <a:t>Zvýšený rozpad erytrocytů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↑ nepřímý bilirubin v séru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Negativní nález v moči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Hemolytická anemie, novorozenecká žloutenka, </a:t>
            </a:r>
            <a:r>
              <a:rPr lang="cs-CZ" sz="2700" dirty="0" err="1">
                <a:cs typeface="Times New Roman" panose="02020603050405020304" pitchFamily="18" charset="0"/>
              </a:rPr>
              <a:t>Rh</a:t>
            </a:r>
            <a:r>
              <a:rPr lang="cs-CZ" sz="2700" dirty="0">
                <a:cs typeface="Times New Roman" panose="02020603050405020304" pitchFamily="18" charset="0"/>
              </a:rPr>
              <a:t> inkompatibilita matky a plodu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cs-CZ" sz="2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700" b="1" dirty="0" err="1"/>
              <a:t>Hepatální</a:t>
            </a:r>
            <a:r>
              <a:rPr lang="cs-CZ" sz="2700" b="1" dirty="0"/>
              <a:t> (jaterní) žloutenka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/>
              <a:t>Poškozené </a:t>
            </a:r>
            <a:r>
              <a:rPr lang="cs-CZ" sz="2700" dirty="0" err="1"/>
              <a:t>hepatocyty</a:t>
            </a:r>
            <a:r>
              <a:rPr lang="cs-CZ" sz="2700" dirty="0"/>
              <a:t> (alkoholem, toxiny, viry)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↑ celkový, </a:t>
            </a:r>
            <a:r>
              <a:rPr lang="cs-CZ" sz="2700" dirty="0" err="1">
                <a:cs typeface="Times New Roman" panose="02020603050405020304" pitchFamily="18" charset="0"/>
              </a:rPr>
              <a:t>konj</a:t>
            </a:r>
            <a:r>
              <a:rPr lang="cs-CZ" sz="2700" dirty="0">
                <a:cs typeface="Times New Roman" panose="02020603050405020304" pitchFamily="18" charset="0"/>
              </a:rPr>
              <a:t>. </a:t>
            </a:r>
            <a:r>
              <a:rPr lang="cs-CZ" sz="2700" dirty="0" smtClean="0">
                <a:cs typeface="Times New Roman" panose="02020603050405020304" pitchFamily="18" charset="0"/>
              </a:rPr>
              <a:t>bilirubin </a:t>
            </a:r>
            <a:r>
              <a:rPr lang="cs-CZ" sz="2700" dirty="0">
                <a:cs typeface="Times New Roman" panose="02020603050405020304" pitchFamily="18" charset="0"/>
              </a:rPr>
              <a:t>v séru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Pozitivní nález v moči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cs-CZ" sz="2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700" b="1" dirty="0" err="1"/>
              <a:t>Posthepatální</a:t>
            </a:r>
            <a:r>
              <a:rPr lang="cs-CZ" sz="2700" b="1" dirty="0"/>
              <a:t> (obstrukční) žloutenka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Uzávěr žlučových cest (litiáza, nádor...)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↑ celkový, </a:t>
            </a:r>
            <a:r>
              <a:rPr lang="cs-CZ" sz="2700" dirty="0" err="1">
                <a:cs typeface="Times New Roman" panose="02020603050405020304" pitchFamily="18" charset="0"/>
              </a:rPr>
              <a:t>konj</a:t>
            </a:r>
            <a:r>
              <a:rPr lang="cs-CZ" sz="2700" dirty="0">
                <a:cs typeface="Times New Roman" panose="02020603050405020304" pitchFamily="18" charset="0"/>
              </a:rPr>
              <a:t>. </a:t>
            </a:r>
            <a:r>
              <a:rPr lang="cs-CZ" sz="2700" dirty="0" smtClean="0">
                <a:cs typeface="Times New Roman" panose="02020603050405020304" pitchFamily="18" charset="0"/>
              </a:rPr>
              <a:t>bilirubin </a:t>
            </a:r>
            <a:r>
              <a:rPr lang="cs-CZ" sz="2700" dirty="0">
                <a:cs typeface="Times New Roman" panose="02020603050405020304" pitchFamily="18" charset="0"/>
              </a:rPr>
              <a:t>v séru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Pozitivní nález v moči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700" dirty="0">
                <a:cs typeface="Times New Roman" panose="02020603050405020304" pitchFamily="18" charset="0"/>
              </a:rPr>
              <a:t>Úplná obstrukce → přerušení odtoku žluči → absence degradačních produktů bilirubinu → </a:t>
            </a:r>
            <a:r>
              <a:rPr lang="cs-CZ" sz="2700" dirty="0" err="1">
                <a:cs typeface="Times New Roman" panose="02020603050405020304" pitchFamily="18" charset="0"/>
              </a:rPr>
              <a:t>acholická</a:t>
            </a:r>
            <a:r>
              <a:rPr lang="cs-CZ" sz="2700" dirty="0">
                <a:cs typeface="Times New Roman" panose="02020603050405020304" pitchFamily="18" charset="0"/>
              </a:rPr>
              <a:t> stolice (šedo-bílá)</a:t>
            </a:r>
            <a:endParaRPr lang="cs-CZ" sz="27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7875114E-B4BD-497E-9074-29C2DD13F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Referenční hodnoty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028385F-AB5E-4FA8-A077-FB93B0DA30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49500"/>
            <a:ext cx="7693025" cy="4248150"/>
          </a:xfrm>
        </p:spPr>
        <p:txBody>
          <a:bodyPr/>
          <a:lstStyle/>
          <a:p>
            <a:pPr eaLnBrk="1" hangingPunct="1"/>
            <a:r>
              <a:rPr lang="cs-CZ" altLang="cs-CZ" dirty="0"/>
              <a:t>Bilirubin celkový S/P: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            </a:t>
            </a:r>
            <a:r>
              <a:rPr lang="cs-CZ" altLang="cs-CZ" b="1" dirty="0"/>
              <a:t>dospělí   do 20 </a:t>
            </a:r>
            <a:r>
              <a:rPr lang="cs-CZ" altLang="cs-CZ" b="1" dirty="0" err="1"/>
              <a:t>umol</a:t>
            </a:r>
            <a:r>
              <a:rPr lang="cs-CZ" altLang="cs-CZ" b="1" dirty="0"/>
              <a:t>/l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            novorozenci 1den do 100 </a:t>
            </a:r>
            <a:r>
              <a:rPr lang="cs-CZ" altLang="cs-CZ" dirty="0" err="1"/>
              <a:t>umol</a:t>
            </a:r>
            <a:r>
              <a:rPr lang="cs-CZ" altLang="cs-CZ" dirty="0"/>
              <a:t>/l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            novorozenci 2dny do 120 </a:t>
            </a:r>
            <a:r>
              <a:rPr lang="cs-CZ" altLang="cs-CZ" dirty="0" err="1"/>
              <a:t>umol</a:t>
            </a:r>
            <a:r>
              <a:rPr lang="cs-CZ" altLang="cs-CZ" dirty="0"/>
              <a:t>/l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            novorozenci 3dny do 205 </a:t>
            </a:r>
            <a:r>
              <a:rPr lang="cs-CZ" altLang="cs-CZ" dirty="0" err="1"/>
              <a:t>umol</a:t>
            </a:r>
            <a:r>
              <a:rPr lang="cs-CZ" altLang="cs-CZ" dirty="0"/>
              <a:t>/l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eaLnBrk="1" hangingPunct="1"/>
            <a:r>
              <a:rPr lang="cs-CZ" altLang="cs-CZ" dirty="0"/>
              <a:t>Bilirubin přímý S/P: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               dospělí    do 5 </a:t>
            </a:r>
            <a:r>
              <a:rPr lang="cs-CZ" altLang="cs-CZ" b="1" dirty="0" err="1"/>
              <a:t>umol</a:t>
            </a:r>
            <a:r>
              <a:rPr lang="cs-CZ" altLang="cs-CZ" b="1" dirty="0"/>
              <a:t>/l</a:t>
            </a:r>
          </a:p>
          <a:p>
            <a:r>
              <a:rPr lang="cs-CZ" altLang="cs-CZ" dirty="0"/>
              <a:t>U     0 </a:t>
            </a:r>
            <a:r>
              <a:rPr lang="cs-CZ" altLang="cs-CZ" dirty="0" err="1"/>
              <a:t>arb</a:t>
            </a:r>
            <a:r>
              <a:rPr lang="cs-CZ" altLang="cs-CZ" dirty="0"/>
              <a:t>. jednotek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7D2CFBB4-2FF6-409A-B160-B8D3453A1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Bilirubin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A45CCE5-FE49-486C-9C44-2FF863EC38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Doporučená rutinní  metoda: </a:t>
            </a:r>
            <a:r>
              <a:rPr lang="cs-CZ" altLang="cs-CZ" dirty="0" err="1"/>
              <a:t>Jendrassik</a:t>
            </a:r>
            <a:r>
              <a:rPr lang="cs-CZ" altLang="cs-CZ" dirty="0"/>
              <a:t> – Gróf, </a:t>
            </a:r>
            <a:r>
              <a:rPr lang="cs-CZ" altLang="cs-CZ" b="1" dirty="0"/>
              <a:t>fotometrické metody s DCA a DPD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                                    </a:t>
            </a:r>
          </a:p>
          <a:p>
            <a:pPr eaLnBrk="1" hangingPunct="1"/>
            <a:r>
              <a:rPr lang="cs-CZ" altLang="cs-CZ" dirty="0"/>
              <a:t>Referenční metoda: </a:t>
            </a:r>
            <a:r>
              <a:rPr lang="cs-CZ" altLang="cs-CZ" dirty="0" err="1"/>
              <a:t>Doumas</a:t>
            </a:r>
            <a:r>
              <a:rPr lang="cs-CZ" altLang="cs-CZ" dirty="0"/>
              <a:t> – </a:t>
            </a:r>
            <a:r>
              <a:rPr lang="cs-CZ" altLang="cs-CZ" dirty="0" err="1"/>
              <a:t>Perry</a:t>
            </a:r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:a16="http://schemas.microsoft.com/office/drawing/2014/main" id="{68BF936C-B877-4E8B-8D6E-F0BA7F813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Stanovení bilirubinu - historie</a:t>
            </a:r>
            <a:endParaRPr lang="cs-CZ" altLang="cs-CZ" sz="2800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B0AE096-76E4-49C7-96FA-191119319A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564904"/>
            <a:ext cx="7902575" cy="3162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Reakce bilirubinu s diazotovanou kyselinou </a:t>
            </a:r>
            <a:r>
              <a:rPr lang="cs-CZ" altLang="cs-CZ" dirty="0" err="1"/>
              <a:t>sulfanilovou</a:t>
            </a:r>
            <a:r>
              <a:rPr lang="cs-CZ" altLang="cs-CZ" dirty="0"/>
              <a:t> – </a:t>
            </a:r>
            <a:r>
              <a:rPr lang="cs-CZ" altLang="cs-CZ" dirty="0" err="1"/>
              <a:t>Ehrlich</a:t>
            </a:r>
            <a:r>
              <a:rPr lang="cs-CZ" altLang="cs-CZ" dirty="0"/>
              <a:t> v r. 1883 - současné metody z reakce vychází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extLst>
              <a:ext uri="{FF2B5EF4-FFF2-40B4-BE49-F238E27FC236}">
                <a16:creationId xmlns:a16="http://schemas.microsoft.com/office/drawing/2014/main" id="{F3D2B50C-546E-415E-910A-5E1E78484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Stanovení bilirubinu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45137CF-B354-4721-9C93-24B21038F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2997200"/>
            <a:ext cx="7693025" cy="3651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Metoda  </a:t>
            </a:r>
            <a:r>
              <a:rPr lang="cs-CZ" altLang="cs-CZ" sz="2400" b="1" dirty="0" err="1"/>
              <a:t>Doumase</a:t>
            </a:r>
            <a:r>
              <a:rPr lang="cs-CZ" altLang="cs-CZ" sz="2400" b="1" dirty="0"/>
              <a:t> - </a:t>
            </a:r>
            <a:r>
              <a:rPr lang="cs-CZ" altLang="cs-CZ" sz="2400" b="1" dirty="0" err="1"/>
              <a:t>Perry</a:t>
            </a:r>
            <a:r>
              <a:rPr lang="cs-CZ" altLang="cs-CZ" sz="2400" b="1" dirty="0"/>
              <a:t> (r. 1985):</a:t>
            </a:r>
            <a:endParaRPr lang="cs-CZ" altLang="cs-CZ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Vychází z metody </a:t>
            </a:r>
            <a:r>
              <a:rPr lang="cs-CZ" altLang="cs-CZ" sz="2400" dirty="0" err="1"/>
              <a:t>Jendrassik</a:t>
            </a:r>
            <a:r>
              <a:rPr lang="cs-CZ" altLang="cs-CZ" sz="2400" dirty="0"/>
              <a:t> – Gróf,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  všechny kroky optimalizovány a specifikovány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Syntéza hemu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62" y="2362200"/>
            <a:ext cx="4965700" cy="3724275"/>
          </a:xfrm>
        </p:spPr>
      </p:pic>
    </p:spTree>
    <p:extLst>
      <p:ext uri="{BB962C8B-B14F-4D97-AF65-F5344CB8AC3E}">
        <p14:creationId xmlns:p14="http://schemas.microsoft.com/office/powerpoint/2010/main" val="2511551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extLst>
              <a:ext uri="{FF2B5EF4-FFF2-40B4-BE49-F238E27FC236}">
                <a16:creationId xmlns:a16="http://schemas.microsoft.com/office/drawing/2014/main" id="{BE42E9EB-BDB6-4192-AD2E-B25FE1575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Stanovení bilirubinu celkového a přímého  </a:t>
            </a:r>
            <a:br>
              <a:rPr lang="cs-CZ" altLang="cs-CZ" sz="2800"/>
            </a:br>
            <a:r>
              <a:rPr lang="cs-CZ" altLang="cs-CZ" sz="2800"/>
              <a:t>  s diazotovanou kyselinou sulfanilovou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BCBF295-EC5F-4185-9A9E-EFE05448F2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Metoda </a:t>
            </a:r>
            <a:r>
              <a:rPr lang="cs-CZ" altLang="cs-CZ" sz="2000" b="1" dirty="0" err="1"/>
              <a:t>Jendrassik</a:t>
            </a:r>
            <a:r>
              <a:rPr lang="cs-CZ" altLang="cs-CZ" sz="2000" b="1" dirty="0"/>
              <a:t> – Gróf ( r. 1938):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/>
              <a:t>Azokopulační</a:t>
            </a:r>
            <a:r>
              <a:rPr lang="cs-CZ" altLang="cs-CZ" sz="2000" dirty="0"/>
              <a:t> metoda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Přidat diazotovanou kyselinu </a:t>
            </a:r>
            <a:r>
              <a:rPr lang="cs-CZ" altLang="cs-CZ" sz="2000" dirty="0" err="1"/>
              <a:t>sulfanilovou</a:t>
            </a:r>
            <a:r>
              <a:rPr lang="cs-CZ" altLang="cs-CZ" sz="2000" dirty="0"/>
              <a:t> (činidlo z dusitanu sodného a kyseliny </a:t>
            </a:r>
            <a:r>
              <a:rPr lang="cs-CZ" altLang="cs-CZ" sz="2000" dirty="0" err="1"/>
              <a:t>sulfanilové</a:t>
            </a:r>
            <a:r>
              <a:rPr lang="cs-CZ" altLang="cs-CZ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Vznik červeně zbarveného </a:t>
            </a:r>
            <a:r>
              <a:rPr lang="cs-CZ" altLang="cs-CZ" sz="2000" dirty="0" err="1"/>
              <a:t>azobilirubinu</a:t>
            </a:r>
            <a:r>
              <a:rPr lang="cs-CZ" altLang="cs-CZ" sz="2000" dirty="0"/>
              <a:t> s </a:t>
            </a:r>
            <a:r>
              <a:rPr lang="cs-CZ" altLang="cs-CZ" sz="2000" dirty="0" err="1"/>
              <a:t>abs</a:t>
            </a:r>
            <a:r>
              <a:rPr lang="cs-CZ" altLang="cs-CZ" sz="2000" dirty="0"/>
              <a:t>. max. 440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(interferuje hemolýza)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Modrá forma </a:t>
            </a:r>
            <a:r>
              <a:rPr lang="cs-CZ" altLang="cs-CZ" sz="2000" dirty="0" err="1"/>
              <a:t>azobilirubinu</a:t>
            </a:r>
            <a:r>
              <a:rPr lang="cs-CZ" altLang="cs-CZ" sz="2000" dirty="0"/>
              <a:t> – po 10 minutách k reakci přidat </a:t>
            </a:r>
            <a:r>
              <a:rPr lang="cs-CZ" altLang="cs-CZ" sz="2000" dirty="0" err="1"/>
              <a:t>NaOH</a:t>
            </a:r>
            <a:r>
              <a:rPr lang="cs-CZ" altLang="cs-CZ" sz="2000" dirty="0"/>
              <a:t> a vínan </a:t>
            </a:r>
            <a:r>
              <a:rPr lang="cs-CZ" altLang="cs-CZ" sz="2000" dirty="0" err="1"/>
              <a:t>sodno</a:t>
            </a:r>
            <a:r>
              <a:rPr lang="cs-CZ" altLang="cs-CZ" sz="2000" dirty="0"/>
              <a:t>-draselný - 600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, hemolýza nevadí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Celkový bilirubin - po přídavku akcelerátoru  - kofein + benzoát (Při stanovení bilirubinu konjugovaného se tento krok vynechá)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Při stanovení přímého bilirubinu reakci zastavit kyselinou askorbovou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:a16="http://schemas.microsoft.com/office/drawing/2014/main" id="{37D2AE51-D1B8-44AF-901E-40F1AF064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9145016" cy="1584325"/>
          </a:xfrm>
        </p:spPr>
        <p:txBody>
          <a:bodyPr/>
          <a:lstStyle/>
          <a:p>
            <a:pPr eaLnBrk="1" hangingPunct="1"/>
            <a:r>
              <a:rPr lang="cs-CZ" altLang="cs-CZ" sz="2900" dirty="0"/>
              <a:t>Kopulace bilirubinu s diazotovanou kyselinou </a:t>
            </a:r>
            <a:r>
              <a:rPr lang="cs-CZ" altLang="cs-CZ" sz="2900" dirty="0" err="1"/>
              <a:t>sulfanilovou</a:t>
            </a:r>
            <a:r>
              <a:rPr lang="cs-CZ" altLang="cs-CZ" sz="2900" dirty="0"/>
              <a:t> - tvorba </a:t>
            </a:r>
            <a:r>
              <a:rPr lang="cs-CZ" altLang="cs-CZ" sz="2900" dirty="0" err="1"/>
              <a:t>azobilirubinu</a:t>
            </a:r>
            <a:endParaRPr lang="cs-CZ" altLang="cs-CZ" sz="2900" dirty="0"/>
          </a:p>
        </p:txBody>
      </p:sp>
      <p:pic>
        <p:nvPicPr>
          <p:cNvPr id="35843" name="Picture 4" descr="3">
            <a:extLst>
              <a:ext uri="{FF2B5EF4-FFF2-40B4-BE49-F238E27FC236}">
                <a16:creationId xmlns:a16="http://schemas.microsoft.com/office/drawing/2014/main" id="{EE283B0E-173C-4CB5-B3D5-84DB594A11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46" y="2480022"/>
            <a:ext cx="3407446" cy="4117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extLst>
              <a:ext uri="{FF2B5EF4-FFF2-40B4-BE49-F238E27FC236}">
                <a16:creationId xmlns:a16="http://schemas.microsoft.com/office/drawing/2014/main" id="{4A73DA0B-7C05-40B4-ACFA-A54141B67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Stanovení bilirubinu celkového s DPD </a:t>
            </a:r>
            <a:r>
              <a:rPr lang="cs-CZ" altLang="cs-CZ" sz="2800"/>
              <a:t/>
            </a:r>
            <a:br>
              <a:rPr lang="cs-CZ" altLang="cs-CZ" sz="2800"/>
            </a:br>
            <a:endParaRPr lang="cs-CZ" altLang="cs-CZ" sz="18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6A0FADF-BEE9-4A31-8246-1F6217D65E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362200"/>
            <a:ext cx="7631112" cy="4495800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Celkový bilirubin v přítomnosti vhodného </a:t>
            </a:r>
            <a:r>
              <a:rPr lang="cs-CZ" sz="2000" b="1" dirty="0" err="1"/>
              <a:t>solubilizačního</a:t>
            </a:r>
            <a:r>
              <a:rPr lang="cs-CZ" sz="2000" b="1" dirty="0"/>
              <a:t> činidla kopuluje s diazoniovými ionty v silně kyselém prostředí</a:t>
            </a:r>
          </a:p>
          <a:p>
            <a:pPr>
              <a:defRPr/>
            </a:pPr>
            <a:r>
              <a:rPr lang="cs-CZ" altLang="cs-CZ" sz="2000" b="1" dirty="0"/>
              <a:t>Rychlá reakce </a:t>
            </a:r>
            <a:r>
              <a:rPr lang="cs-CZ" altLang="cs-CZ" sz="2000" b="1" dirty="0" err="1"/>
              <a:t>dichlorofenyldiazonium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tetrafluoroborátu</a:t>
            </a:r>
            <a:r>
              <a:rPr lang="cs-CZ" altLang="cs-CZ" sz="2000" b="1" dirty="0"/>
              <a:t> (DPD) s bilirubinem -  tvorba  </a:t>
            </a:r>
            <a:r>
              <a:rPr lang="cs-CZ" altLang="cs-CZ" sz="2000" b="1" dirty="0" err="1"/>
              <a:t>azobilirubinu</a:t>
            </a:r>
            <a:r>
              <a:rPr lang="cs-CZ" altLang="cs-CZ" sz="2000" b="1" dirty="0"/>
              <a:t> </a:t>
            </a:r>
            <a:endParaRPr lang="cs-CZ" sz="2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                               kyselina</a:t>
            </a:r>
          </a:p>
          <a:p>
            <a:pPr marL="0" indent="0">
              <a:buNone/>
              <a:defRPr/>
            </a:pPr>
            <a:r>
              <a:rPr lang="cs-CZ" sz="2400" dirty="0"/>
              <a:t>    Bilirubin + diazoniový iont  ----------&gt; </a:t>
            </a:r>
            <a:r>
              <a:rPr lang="cs-CZ" sz="2400" dirty="0" err="1"/>
              <a:t>azobilirubin</a:t>
            </a:r>
            <a:endParaRPr 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000" b="1" dirty="0"/>
              <a:t>Intenzita červeného zabarvení je přímo úměrná celkovému bilirubinu </a:t>
            </a:r>
            <a:r>
              <a:rPr lang="it-IT" sz="2000" b="1" dirty="0"/>
              <a:t>a může být stanovena fotometricky</a:t>
            </a:r>
            <a:endParaRPr lang="cs-CZ" sz="2000" b="1" dirty="0"/>
          </a:p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</a:rPr>
              <a:t>V praxi nejrozšířenější metoda</a:t>
            </a:r>
          </a:p>
          <a:p>
            <a:pPr>
              <a:defRPr/>
            </a:pPr>
            <a:r>
              <a:rPr lang="cs-CZ" sz="2000" dirty="0"/>
              <a:t>Hemolýza ruší až od vysokých koncentrací hemoglobinu</a:t>
            </a:r>
            <a:endParaRPr lang="it-IT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:a16="http://schemas.microsoft.com/office/drawing/2014/main" id="{6ACBA846-08A8-424B-B3F0-42AECE305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Stanovení bilirubinu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2B2B12A-8D5F-4107-B3F7-4CF26C8ECC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4864"/>
            <a:ext cx="7631112" cy="4495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Enzymové stanovení bilirubinu přes biliverdin: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Oxidace bilirubinu kyslíkem na zelený biliverdin </a:t>
            </a:r>
            <a:br>
              <a:rPr lang="cs-CZ" altLang="cs-CZ" sz="2400" dirty="0"/>
            </a:br>
            <a:r>
              <a:rPr lang="cs-CZ" altLang="cs-CZ" sz="2400" dirty="0"/>
              <a:t>– s </a:t>
            </a:r>
            <a:r>
              <a:rPr lang="cs-CZ" altLang="cs-CZ" sz="2400" dirty="0" err="1"/>
              <a:t>bilirubinoxidasou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Měří se pokles absorbance – 424 - 465 </a:t>
            </a:r>
            <a:r>
              <a:rPr lang="cs-CZ" altLang="cs-CZ" sz="2400" dirty="0" err="1"/>
              <a:t>nm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Běžně se nepoužívá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Stanovení bilirubinu přímou spektrofotometrií </a:t>
            </a:r>
            <a:br>
              <a:rPr lang="cs-CZ" altLang="cs-CZ" sz="2400" dirty="0"/>
            </a:br>
            <a:r>
              <a:rPr lang="cs-CZ" altLang="cs-CZ" sz="2400" dirty="0"/>
              <a:t>u novorozenců:</a:t>
            </a:r>
          </a:p>
          <a:p>
            <a:pPr eaLnBrk="1" hangingPunct="1">
              <a:defRPr/>
            </a:pPr>
            <a:r>
              <a:rPr lang="cs-CZ" altLang="cs-CZ" sz="2400" dirty="0"/>
              <a:t>Absorbance se měří při 454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</a:t>
            </a:r>
          </a:p>
          <a:p>
            <a:pPr eaLnBrk="1" hangingPunct="1">
              <a:defRPr/>
            </a:pPr>
            <a:r>
              <a:rPr lang="cs-CZ" altLang="cs-CZ" sz="2400" dirty="0"/>
              <a:t>Metoda nelze použít u starších - přítomnost  karotenu a jiných pigmentů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166CEE7E-22E2-457E-835C-DA747395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Interpretace biochemických nálezů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EF077135-2E12-4C19-84EE-AB698548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Kámen žlučníku</a:t>
            </a:r>
          </a:p>
          <a:p>
            <a:r>
              <a:rPr lang="cs-CZ" altLang="cs-CZ" dirty="0"/>
              <a:t>Jaterní selhání</a:t>
            </a:r>
          </a:p>
          <a:p>
            <a:r>
              <a:rPr lang="cs-CZ" altLang="cs-CZ" dirty="0"/>
              <a:t>Virová hepatitida</a:t>
            </a:r>
          </a:p>
          <a:p>
            <a:r>
              <a:rPr lang="cs-CZ" altLang="cs-CZ" dirty="0"/>
              <a:t>Alkoholismus</a:t>
            </a:r>
          </a:p>
          <a:p>
            <a:r>
              <a:rPr lang="cs-CZ" altLang="cs-CZ" dirty="0"/>
              <a:t>Porfyrie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23">
            <a:extLst>
              <a:ext uri="{FF2B5EF4-FFF2-40B4-BE49-F238E27FC236}">
                <a16:creationId xmlns:a16="http://schemas.microsoft.com/office/drawing/2014/main" id="{BD5A66D8-E350-4EC1-846B-D32C1D10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8" y="147464"/>
            <a:ext cx="8229600" cy="7386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Meiryo UI" panose="020B0604030504040204" pitchFamily="34" charset="-128"/>
                <a:cs typeface="Meiryo UI" panose="020B0604030504040204" pitchFamily="34" charset="-128"/>
              </a:rPr>
              <a:t>Porfyriny – biosyntéza </a:t>
            </a:r>
            <a:endParaRPr lang="cs-CZ" sz="32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E198E246-9DDB-482B-BB4A-45C1BD8226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6" y="883588"/>
            <a:ext cx="7735888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ovéPole 25">
            <a:extLst>
              <a:ext uri="{FF2B5EF4-FFF2-40B4-BE49-F238E27FC236}">
                <a16:creationId xmlns:a16="http://schemas.microsoft.com/office/drawing/2014/main" id="{4D67BB87-1490-4390-ABD8-383F9B2C3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9" y="6464473"/>
            <a:ext cx="3384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i="1" dirty="0"/>
              <a:t>http://www.reactome.org/figures/porphyrin_biosynthesis.jpg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7755E1-D0F6-4BD9-A8EA-B7F90481E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21" y="325034"/>
            <a:ext cx="1479823" cy="150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1D9E4-7D97-484D-9E04-F513642B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Porfyriny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1287C-77AD-4441-B396-872FF214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Poruchy metabolismu porfyrinů: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dirty="0"/>
              <a:t>Získané (např. při otravě olovem)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dirty="0"/>
              <a:t>S dědičným podkladem – </a:t>
            </a:r>
            <a:r>
              <a:rPr lang="cs-CZ" altLang="cs-CZ" sz="2800" b="1" dirty="0"/>
              <a:t>porfyrie</a:t>
            </a:r>
            <a:r>
              <a:rPr lang="cs-CZ" altLang="cs-CZ" sz="2800" dirty="0"/>
              <a:t>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67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94BC0C3F-45C9-4B2E-9C3F-B2D259EA3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Porfyrie: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5A9EE2-2ADB-4232-BA52-0CFC5C58C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 dirty="0"/>
              <a:t>Metabolické poruchy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dirty="0"/>
              <a:t>Charakterizovány: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cs-CZ" altLang="cs-CZ" sz="2000" dirty="0"/>
              <a:t>hromaděním porfyrinů nebo jejich prekurzorů v některých tkáních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cs-CZ" altLang="cs-CZ" sz="2000" dirty="0"/>
              <a:t>zvýšenou hladinou v plasmě či v erytrocytech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cs-CZ" altLang="cs-CZ" sz="2000" dirty="0"/>
              <a:t>zvýšeným vylučováním porfyrinů nebo jejich prekurzorů stolicí nebo močí</a:t>
            </a:r>
          </a:p>
          <a:p>
            <a:pPr algn="just" eaLnBrk="1" hangingPunct="1">
              <a:lnSpc>
                <a:spcPct val="90000"/>
              </a:lnSpc>
            </a:pPr>
            <a:endParaRPr lang="cs-CZ" altLang="cs-CZ" sz="2400" dirty="0"/>
          </a:p>
          <a:p>
            <a:pPr algn="just"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Porfyrie - 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5101952" cy="3724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Dle místa zvýšené koncentrace</a:t>
            </a:r>
          </a:p>
          <a:p>
            <a:pPr lvl="1"/>
            <a:r>
              <a:rPr lang="cs-CZ" sz="2500" dirty="0" err="1"/>
              <a:t>Erytropoetické</a:t>
            </a:r>
            <a:endParaRPr lang="cs-CZ" sz="2500" dirty="0"/>
          </a:p>
          <a:p>
            <a:pPr lvl="1"/>
            <a:r>
              <a:rPr lang="cs-CZ" sz="2500" dirty="0"/>
              <a:t>Jaterní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Dle původu</a:t>
            </a:r>
          </a:p>
          <a:p>
            <a:pPr lvl="1"/>
            <a:r>
              <a:rPr lang="cs-CZ" sz="2500" dirty="0"/>
              <a:t>Vrozené</a:t>
            </a:r>
          </a:p>
          <a:p>
            <a:pPr lvl="1"/>
            <a:r>
              <a:rPr lang="cs-CZ" sz="2500" dirty="0"/>
              <a:t>Získané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28184" y="2362200"/>
            <a:ext cx="2458616" cy="3724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Dle průběhu</a:t>
            </a:r>
          </a:p>
          <a:p>
            <a:pPr lvl="1"/>
            <a:r>
              <a:rPr lang="cs-CZ" sz="2500" dirty="0"/>
              <a:t>Akutní</a:t>
            </a:r>
          </a:p>
          <a:p>
            <a:pPr lvl="1"/>
            <a:r>
              <a:rPr lang="cs-CZ" sz="2500" dirty="0"/>
              <a:t>Chronické</a:t>
            </a:r>
          </a:p>
          <a:p>
            <a:pPr marL="457200" lvl="1" indent="0">
              <a:buNone/>
            </a:pPr>
            <a:endParaRPr lang="cs-CZ" sz="2500" dirty="0"/>
          </a:p>
          <a:p>
            <a:pPr marL="457200" lvl="1" indent="0">
              <a:buNone/>
            </a:pPr>
            <a:endParaRPr lang="cs-CZ" sz="25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500" dirty="0"/>
              <a:t>Dle projevu</a:t>
            </a:r>
          </a:p>
          <a:p>
            <a:pPr lvl="1"/>
            <a:r>
              <a:rPr lang="cs-CZ" sz="2500" dirty="0"/>
              <a:t>Kožní</a:t>
            </a:r>
          </a:p>
          <a:p>
            <a:pPr lvl="1"/>
            <a:r>
              <a:rPr lang="cs-CZ" sz="2500" dirty="0"/>
              <a:t>Jaterní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482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2">
  <a:themeElements>
    <a:clrScheme name="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2" id="{88C6BC73-8DE2-49BF-B5D6-4B25B4270FEC}" vid="{ECDE8739-65D3-4AB1-A145-13604E01D45F}"/>
    </a:ext>
  </a:extLst>
</a:theme>
</file>

<file path=ppt/theme/theme2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15E41DD5-BED2-4DD8-9399-96F9E8FDDD1E}" vid="{0DAA7D0E-C541-4D3E-84A2-A129889988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3064</Words>
  <Application>Microsoft Office PowerPoint</Application>
  <PresentationFormat>Předvádění na obrazovce (4:3)</PresentationFormat>
  <Paragraphs>378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Meiryo UI</vt:lpstr>
      <vt:lpstr>Symbol</vt:lpstr>
      <vt:lpstr>Times New Roman</vt:lpstr>
      <vt:lpstr>Wingdings</vt:lpstr>
      <vt:lpstr>Wingdings 2</vt:lpstr>
      <vt:lpstr>Motiv2</vt:lpstr>
      <vt:lpstr>Motiv1</vt:lpstr>
      <vt:lpstr>Krevní barviva – porfyriny, hemoglobin, bilirubin</vt:lpstr>
      <vt:lpstr>Porfyriny</vt:lpstr>
      <vt:lpstr>Porfyriny</vt:lpstr>
      <vt:lpstr>Porfyriny</vt:lpstr>
      <vt:lpstr>Syntéza hemu</vt:lpstr>
      <vt:lpstr>Porfyriny – biosyntéza </vt:lpstr>
      <vt:lpstr>Porfyriny</vt:lpstr>
      <vt:lpstr>Porfyrie:</vt:lpstr>
      <vt:lpstr>Porfyrie - dělení</vt:lpstr>
      <vt:lpstr>Porfyrie – klinické příznaky</vt:lpstr>
      <vt:lpstr>Porfyrie</vt:lpstr>
      <vt:lpstr>Klinické projevy porfyrií </vt:lpstr>
      <vt:lpstr>Porfyrie</vt:lpstr>
      <vt:lpstr>Prezentace aplikace PowerPoint</vt:lpstr>
      <vt:lpstr>Stanovení porfyrinů</vt:lpstr>
      <vt:lpstr>Stanovení celkových porfyrinů:</vt:lpstr>
      <vt:lpstr>Stanovení jednotlivých porfyrinů:</vt:lpstr>
      <vt:lpstr>Stanovení celkových porfyrinů</vt:lpstr>
      <vt:lpstr>Chromatogram s píky jednotlivých porfyrinů</vt:lpstr>
      <vt:lpstr>Prezentace aplikace PowerPoint</vt:lpstr>
      <vt:lpstr>Stanovení porfyrinů  a jejich prekursorů - kvantitativně</vt:lpstr>
      <vt:lpstr>Hemoglobin</vt:lpstr>
      <vt:lpstr>Hemoglobin</vt:lpstr>
      <vt:lpstr>Hemoglobin</vt:lpstr>
      <vt:lpstr>Hemoglobin</vt:lpstr>
      <vt:lpstr>Deriváty hemoglobinu</vt:lpstr>
      <vt:lpstr>Deriváty hemoglobinu</vt:lpstr>
      <vt:lpstr>Deriváty hemoglobinu</vt:lpstr>
      <vt:lpstr>Talasémie, Hemoglobinopatie</vt:lpstr>
      <vt:lpstr>Stanovení Hb a jeho derivátů</vt:lpstr>
      <vt:lpstr>Stanovení hemoglobinu</vt:lpstr>
      <vt:lpstr>Stanovení Hb v plné krvi</vt:lpstr>
      <vt:lpstr>Stanovení derivátů hemoglobinu (v plné krvi)</vt:lpstr>
      <vt:lpstr>Stanovení hemoglobinu</vt:lpstr>
      <vt:lpstr>Stanovení volného hemoglobinu v plasmě nebo séru</vt:lpstr>
      <vt:lpstr>Identifikace hemoglobinových variant</vt:lpstr>
      <vt:lpstr>Bilirubin</vt:lpstr>
      <vt:lpstr>Odbourávání Hb</vt:lpstr>
      <vt:lpstr>Prezentace aplikace PowerPoint</vt:lpstr>
      <vt:lpstr>Prezentace aplikace PowerPoint</vt:lpstr>
      <vt:lpstr>Prezentace aplikace PowerPoint</vt:lpstr>
      <vt:lpstr>Konverze hemu na biliverdin  a redukce biliverdinu na bilirubin</vt:lpstr>
      <vt:lpstr>Hemová skupina, bilirubin</vt:lpstr>
      <vt:lpstr>Bilirubin- přímý a nepřímý </vt:lpstr>
      <vt:lpstr>Ikterus (hyperbilirubinemie)</vt:lpstr>
      <vt:lpstr>Referenční hodnoty</vt:lpstr>
      <vt:lpstr>Bilirubin</vt:lpstr>
      <vt:lpstr>Stanovení bilirubinu - historie</vt:lpstr>
      <vt:lpstr>Stanovení bilirubinu</vt:lpstr>
      <vt:lpstr>Stanovení bilirubinu celkového a přímého     s diazotovanou kyselinou sulfanilovou</vt:lpstr>
      <vt:lpstr>Kopulace bilirubinu s diazotovanou kyselinou sulfanilovou - tvorba azobilirubinu</vt:lpstr>
      <vt:lpstr>Stanovení bilirubinu celkového s DPD  </vt:lpstr>
      <vt:lpstr>Stanovení bilirubinu</vt:lpstr>
      <vt:lpstr>Interpretace biochemických nálezů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Krevní barviva</dc:title>
  <dc:creator>David</dc:creator>
  <cp:lastModifiedBy>Strašilová Zuzana</cp:lastModifiedBy>
  <cp:revision>156</cp:revision>
  <cp:lastPrinted>2020-10-13T17:36:57Z</cp:lastPrinted>
  <dcterms:created xsi:type="dcterms:W3CDTF">2006-11-04T08:29:54Z</dcterms:created>
  <dcterms:modified xsi:type="dcterms:W3CDTF">2022-10-12T07:20:43Z</dcterms:modified>
</cp:coreProperties>
</file>