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499" r:id="rId3"/>
    <p:sldId id="358" r:id="rId4"/>
    <p:sldId id="498" r:id="rId5"/>
    <p:sldId id="316" r:id="rId6"/>
    <p:sldId id="469" r:id="rId7"/>
    <p:sldId id="470" r:id="rId8"/>
    <p:sldId id="443" r:id="rId9"/>
    <p:sldId id="486" r:id="rId10"/>
    <p:sldId id="483" r:id="rId11"/>
    <p:sldId id="484" r:id="rId12"/>
    <p:sldId id="286" r:id="rId13"/>
    <p:sldId id="497" r:id="rId14"/>
    <p:sldId id="472" r:id="rId15"/>
    <p:sldId id="398" r:id="rId16"/>
    <p:sldId id="473" r:id="rId17"/>
    <p:sldId id="447" r:id="rId18"/>
    <p:sldId id="453" r:id="rId19"/>
    <p:sldId id="457" r:id="rId20"/>
    <p:sldId id="458" r:id="rId21"/>
    <p:sldId id="454" r:id="rId22"/>
    <p:sldId id="461" r:id="rId23"/>
    <p:sldId id="462" r:id="rId24"/>
    <p:sldId id="455" r:id="rId25"/>
    <p:sldId id="491" r:id="rId26"/>
    <p:sldId id="492" r:id="rId27"/>
    <p:sldId id="493" r:id="rId28"/>
    <p:sldId id="494" r:id="rId29"/>
    <p:sldId id="495" r:id="rId30"/>
    <p:sldId id="496" r:id="rId31"/>
    <p:sldId id="456" r:id="rId32"/>
    <p:sldId id="487" r:id="rId33"/>
    <p:sldId id="488" r:id="rId34"/>
    <p:sldId id="489" r:id="rId35"/>
    <p:sldId id="490" r:id="rId36"/>
    <p:sldId id="466" r:id="rId37"/>
    <p:sldId id="465" r:id="rId38"/>
    <p:sldId id="468" r:id="rId39"/>
    <p:sldId id="463" r:id="rId40"/>
    <p:sldId id="464" r:id="rId41"/>
    <p:sldId id="467" r:id="rId42"/>
    <p:sldId id="400" r:id="rId43"/>
    <p:sldId id="401" r:id="rId44"/>
    <p:sldId id="500" r:id="rId45"/>
    <p:sldId id="475" r:id="rId46"/>
    <p:sldId id="449" r:id="rId47"/>
    <p:sldId id="373" r:id="rId48"/>
    <p:sldId id="474" r:id="rId49"/>
    <p:sldId id="445" r:id="rId50"/>
    <p:sldId id="476" r:id="rId51"/>
    <p:sldId id="477" r:id="rId52"/>
    <p:sldId id="341" r:id="rId53"/>
    <p:sldId id="346" r:id="rId54"/>
    <p:sldId id="446" r:id="rId55"/>
    <p:sldId id="374" r:id="rId56"/>
    <p:sldId id="406" r:id="rId57"/>
    <p:sldId id="480" r:id="rId58"/>
    <p:sldId id="407" r:id="rId59"/>
    <p:sldId id="419" r:id="rId60"/>
    <p:sldId id="326" r:id="rId61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  <a:srgbClr val="60597B"/>
    <a:srgbClr val="D60093"/>
    <a:srgbClr val="DDDDDD"/>
    <a:srgbClr val="FF99FF"/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124" d="100"/>
          <a:sy n="124" d="100"/>
        </p:scale>
        <p:origin x="8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3C5F7-534F-4923-8F6C-27F43EF5EFD7}" type="doc">
      <dgm:prSet loTypeId="urn:microsoft.com/office/officeart/2005/8/layout/cycle7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950E8044-8A4A-4256-9ED2-FF0621DEB115}">
      <dgm:prSet phldrT="[Text]"/>
      <dgm:spPr/>
      <dgm:t>
        <a:bodyPr/>
        <a:lstStyle/>
        <a:p>
          <a:r>
            <a:rPr lang="cs-CZ" b="1" dirty="0"/>
            <a:t>Ošetřující lékař</a:t>
          </a:r>
          <a:r>
            <a:rPr lang="cs-CZ" dirty="0"/>
            <a:t>: </a:t>
          </a:r>
        </a:p>
        <a:p>
          <a:r>
            <a:rPr lang="cs-CZ" dirty="0"/>
            <a:t>vedení léčby pacienta</a:t>
          </a:r>
        </a:p>
      </dgm:t>
    </dgm:pt>
    <dgm:pt modelId="{9A9C020B-2739-4786-A418-9ADE7F73FC91}" type="parTrans" cxnId="{B2C9466F-46CA-4044-B61D-4A6885A7B3E8}">
      <dgm:prSet/>
      <dgm:spPr/>
      <dgm:t>
        <a:bodyPr/>
        <a:lstStyle/>
        <a:p>
          <a:endParaRPr lang="cs-CZ"/>
        </a:p>
      </dgm:t>
    </dgm:pt>
    <dgm:pt modelId="{D2C0E33F-DF38-4589-8085-E40B16FB4E1F}" type="sibTrans" cxnId="{B2C9466F-46CA-4044-B61D-4A6885A7B3E8}">
      <dgm:prSet/>
      <dgm:spPr/>
      <dgm:t>
        <a:bodyPr/>
        <a:lstStyle/>
        <a:p>
          <a:endParaRPr lang="cs-CZ"/>
        </a:p>
      </dgm:t>
    </dgm:pt>
    <dgm:pt modelId="{395F390E-34A9-4AB9-9E68-9D41DCA50D7D}">
      <dgm:prSet/>
      <dgm:spPr/>
      <dgm:t>
        <a:bodyPr/>
        <a:lstStyle/>
        <a:p>
          <a:r>
            <a:rPr lang="cs-CZ" b="1" dirty="0"/>
            <a:t>Klinická biochemie</a:t>
          </a:r>
          <a:r>
            <a:rPr lang="cs-CZ" dirty="0"/>
            <a:t>: </a:t>
          </a:r>
        </a:p>
        <a:p>
          <a:r>
            <a:rPr lang="cs-CZ" dirty="0"/>
            <a:t>stanovení koncentrace léčiva v biologickém materiálu</a:t>
          </a:r>
        </a:p>
      </dgm:t>
    </dgm:pt>
    <dgm:pt modelId="{DFD8CAD6-8E8E-4858-BF58-E86A44A6A779}" type="parTrans" cxnId="{C10EC3B4-5AB0-4B48-9817-9526BD57CE5F}">
      <dgm:prSet/>
      <dgm:spPr/>
      <dgm:t>
        <a:bodyPr/>
        <a:lstStyle/>
        <a:p>
          <a:endParaRPr lang="cs-CZ"/>
        </a:p>
      </dgm:t>
    </dgm:pt>
    <dgm:pt modelId="{470AA1BE-9F3D-4283-A021-9888B3B6E6F1}" type="sibTrans" cxnId="{C10EC3B4-5AB0-4B48-9817-9526BD57CE5F}">
      <dgm:prSet/>
      <dgm:spPr/>
      <dgm:t>
        <a:bodyPr/>
        <a:lstStyle/>
        <a:p>
          <a:endParaRPr lang="cs-CZ"/>
        </a:p>
      </dgm:t>
    </dgm:pt>
    <dgm:pt modelId="{AEFC3276-FCC8-4145-89A4-7FC0BEB5729C}">
      <dgm:prSet/>
      <dgm:spPr/>
      <dgm:t>
        <a:bodyPr/>
        <a:lstStyle/>
        <a:p>
          <a:r>
            <a:rPr lang="cs-CZ" b="1" dirty="0"/>
            <a:t>Klinická farmakologie</a:t>
          </a:r>
          <a:r>
            <a:rPr lang="cs-CZ" dirty="0"/>
            <a:t>:</a:t>
          </a:r>
        </a:p>
        <a:p>
          <a:r>
            <a:rPr lang="cs-CZ" dirty="0"/>
            <a:t> interpretace a výpočet           farmakokinetických parametrů</a:t>
          </a:r>
        </a:p>
      </dgm:t>
    </dgm:pt>
    <dgm:pt modelId="{7D6AC0C3-5B87-412D-9AC2-31F195D9A684}" type="parTrans" cxnId="{E7EA623F-5867-4D9E-AA95-EE29852AF804}">
      <dgm:prSet/>
      <dgm:spPr/>
      <dgm:t>
        <a:bodyPr/>
        <a:lstStyle/>
        <a:p>
          <a:endParaRPr lang="cs-CZ"/>
        </a:p>
      </dgm:t>
    </dgm:pt>
    <dgm:pt modelId="{0E579AC2-B38E-49F2-99A3-A0A7E449D86A}" type="sibTrans" cxnId="{E7EA623F-5867-4D9E-AA95-EE29852AF804}">
      <dgm:prSet/>
      <dgm:spPr/>
      <dgm:t>
        <a:bodyPr/>
        <a:lstStyle/>
        <a:p>
          <a:endParaRPr lang="cs-CZ"/>
        </a:p>
      </dgm:t>
    </dgm:pt>
    <dgm:pt modelId="{B189314A-7294-46FD-BA89-AFA7E26B7A51}" type="pres">
      <dgm:prSet presAssocID="{8D53C5F7-534F-4923-8F6C-27F43EF5EF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012CA54-DBE1-4E88-AACB-082C23D57AF5}" type="pres">
      <dgm:prSet presAssocID="{950E8044-8A4A-4256-9ED2-FF0621DEB1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E080E1-7847-4E2D-90EA-3EC04540A204}" type="pres">
      <dgm:prSet presAssocID="{D2C0E33F-DF38-4589-8085-E40B16FB4E1F}" presName="sibTrans" presStyleLbl="sibTrans2D1" presStyleIdx="0" presStyleCnt="3"/>
      <dgm:spPr/>
      <dgm:t>
        <a:bodyPr/>
        <a:lstStyle/>
        <a:p>
          <a:endParaRPr lang="cs-CZ"/>
        </a:p>
      </dgm:t>
    </dgm:pt>
    <dgm:pt modelId="{C2329987-C8AF-4797-9551-60EE8B85A3AE}" type="pres">
      <dgm:prSet presAssocID="{D2C0E33F-DF38-4589-8085-E40B16FB4E1F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E6CACBBA-0B3D-4CE9-9C0A-26A7D886B90D}" type="pres">
      <dgm:prSet presAssocID="{395F390E-34A9-4AB9-9E68-9D41DCA50D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D0912E-5404-4174-93BF-A00FA64A92F2}" type="pres">
      <dgm:prSet presAssocID="{470AA1BE-9F3D-4283-A021-9888B3B6E6F1}" presName="sibTrans" presStyleLbl="sibTrans2D1" presStyleIdx="1" presStyleCnt="3"/>
      <dgm:spPr/>
      <dgm:t>
        <a:bodyPr/>
        <a:lstStyle/>
        <a:p>
          <a:endParaRPr lang="cs-CZ"/>
        </a:p>
      </dgm:t>
    </dgm:pt>
    <dgm:pt modelId="{A9031DAC-AE5B-4FCD-9565-2197FAF727F9}" type="pres">
      <dgm:prSet presAssocID="{470AA1BE-9F3D-4283-A021-9888B3B6E6F1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62174F76-AF4C-4F29-B0A4-61AA88F3CFA1}" type="pres">
      <dgm:prSet presAssocID="{AEFC3276-FCC8-4145-89A4-7FC0BEB5729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2F3D72-B179-4973-9DA7-90E5E3FB2431}" type="pres">
      <dgm:prSet presAssocID="{0E579AC2-B38E-49F2-99A3-A0A7E449D86A}" presName="sibTrans" presStyleLbl="sibTrans2D1" presStyleIdx="2" presStyleCnt="3"/>
      <dgm:spPr/>
      <dgm:t>
        <a:bodyPr/>
        <a:lstStyle/>
        <a:p>
          <a:endParaRPr lang="cs-CZ"/>
        </a:p>
      </dgm:t>
    </dgm:pt>
    <dgm:pt modelId="{35800C25-F5EE-4591-A9B9-D7124AF4C059}" type="pres">
      <dgm:prSet presAssocID="{0E579AC2-B38E-49F2-99A3-A0A7E449D86A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363B9090-4435-4024-B8AF-690AE9427099}" type="presOf" srcId="{8D53C5F7-534F-4923-8F6C-27F43EF5EFD7}" destId="{B189314A-7294-46FD-BA89-AFA7E26B7A51}" srcOrd="0" destOrd="0" presId="urn:microsoft.com/office/officeart/2005/8/layout/cycle7"/>
    <dgm:cxn modelId="{7390FB7E-A63C-473D-BB34-6840FE433C55}" type="presOf" srcId="{D2C0E33F-DF38-4589-8085-E40B16FB4E1F}" destId="{C2329987-C8AF-4797-9551-60EE8B85A3AE}" srcOrd="1" destOrd="0" presId="urn:microsoft.com/office/officeart/2005/8/layout/cycle7"/>
    <dgm:cxn modelId="{67EF0F52-2234-44F6-9DF7-1AD7BE4E1044}" type="presOf" srcId="{470AA1BE-9F3D-4283-A021-9888B3B6E6F1}" destId="{28D0912E-5404-4174-93BF-A00FA64A92F2}" srcOrd="0" destOrd="0" presId="urn:microsoft.com/office/officeart/2005/8/layout/cycle7"/>
    <dgm:cxn modelId="{BA7170C6-94BC-41D5-A1D1-CBFA952176F1}" type="presOf" srcId="{395F390E-34A9-4AB9-9E68-9D41DCA50D7D}" destId="{E6CACBBA-0B3D-4CE9-9C0A-26A7D886B90D}" srcOrd="0" destOrd="0" presId="urn:microsoft.com/office/officeart/2005/8/layout/cycle7"/>
    <dgm:cxn modelId="{A0B0281C-7458-4F2E-956C-46F9F2C0B808}" type="presOf" srcId="{AEFC3276-FCC8-4145-89A4-7FC0BEB5729C}" destId="{62174F76-AF4C-4F29-B0A4-61AA88F3CFA1}" srcOrd="0" destOrd="0" presId="urn:microsoft.com/office/officeart/2005/8/layout/cycle7"/>
    <dgm:cxn modelId="{D61D0826-03EB-4C56-A145-2F8842863409}" type="presOf" srcId="{470AA1BE-9F3D-4283-A021-9888B3B6E6F1}" destId="{A9031DAC-AE5B-4FCD-9565-2197FAF727F9}" srcOrd="1" destOrd="0" presId="urn:microsoft.com/office/officeart/2005/8/layout/cycle7"/>
    <dgm:cxn modelId="{AC35FD0B-1C4F-4DB9-B5A2-D8AC95D995DC}" type="presOf" srcId="{0E579AC2-B38E-49F2-99A3-A0A7E449D86A}" destId="{2B2F3D72-B179-4973-9DA7-90E5E3FB2431}" srcOrd="0" destOrd="0" presId="urn:microsoft.com/office/officeart/2005/8/layout/cycle7"/>
    <dgm:cxn modelId="{C10EC3B4-5AB0-4B48-9817-9526BD57CE5F}" srcId="{8D53C5F7-534F-4923-8F6C-27F43EF5EFD7}" destId="{395F390E-34A9-4AB9-9E68-9D41DCA50D7D}" srcOrd="1" destOrd="0" parTransId="{DFD8CAD6-8E8E-4858-BF58-E86A44A6A779}" sibTransId="{470AA1BE-9F3D-4283-A021-9888B3B6E6F1}"/>
    <dgm:cxn modelId="{415CEDDE-6DE7-42DF-9B10-A0929FCFB66E}" type="presOf" srcId="{0E579AC2-B38E-49F2-99A3-A0A7E449D86A}" destId="{35800C25-F5EE-4591-A9B9-D7124AF4C059}" srcOrd="1" destOrd="0" presId="urn:microsoft.com/office/officeart/2005/8/layout/cycle7"/>
    <dgm:cxn modelId="{E7EA623F-5867-4D9E-AA95-EE29852AF804}" srcId="{8D53C5F7-534F-4923-8F6C-27F43EF5EFD7}" destId="{AEFC3276-FCC8-4145-89A4-7FC0BEB5729C}" srcOrd="2" destOrd="0" parTransId="{7D6AC0C3-5B87-412D-9AC2-31F195D9A684}" sibTransId="{0E579AC2-B38E-49F2-99A3-A0A7E449D86A}"/>
    <dgm:cxn modelId="{B56E8A19-1311-44E2-8341-C3FEB733A8C3}" type="presOf" srcId="{950E8044-8A4A-4256-9ED2-FF0621DEB115}" destId="{C012CA54-DBE1-4E88-AACB-082C23D57AF5}" srcOrd="0" destOrd="0" presId="urn:microsoft.com/office/officeart/2005/8/layout/cycle7"/>
    <dgm:cxn modelId="{6B378E0D-E087-4C2F-8649-53C11AC69EEE}" type="presOf" srcId="{D2C0E33F-DF38-4589-8085-E40B16FB4E1F}" destId="{13E080E1-7847-4E2D-90EA-3EC04540A204}" srcOrd="0" destOrd="0" presId="urn:microsoft.com/office/officeart/2005/8/layout/cycle7"/>
    <dgm:cxn modelId="{B2C9466F-46CA-4044-B61D-4A6885A7B3E8}" srcId="{8D53C5F7-534F-4923-8F6C-27F43EF5EFD7}" destId="{950E8044-8A4A-4256-9ED2-FF0621DEB115}" srcOrd="0" destOrd="0" parTransId="{9A9C020B-2739-4786-A418-9ADE7F73FC91}" sibTransId="{D2C0E33F-DF38-4589-8085-E40B16FB4E1F}"/>
    <dgm:cxn modelId="{AB63E96B-B7FF-4A0A-9902-D13C5965F47C}" type="presParOf" srcId="{B189314A-7294-46FD-BA89-AFA7E26B7A51}" destId="{C012CA54-DBE1-4E88-AACB-082C23D57AF5}" srcOrd="0" destOrd="0" presId="urn:microsoft.com/office/officeart/2005/8/layout/cycle7"/>
    <dgm:cxn modelId="{83886EB1-35B3-40E4-A837-CD03D1887E5D}" type="presParOf" srcId="{B189314A-7294-46FD-BA89-AFA7E26B7A51}" destId="{13E080E1-7847-4E2D-90EA-3EC04540A204}" srcOrd="1" destOrd="0" presId="urn:microsoft.com/office/officeart/2005/8/layout/cycle7"/>
    <dgm:cxn modelId="{80981EFD-47F3-48EA-ABB3-719D3B090314}" type="presParOf" srcId="{13E080E1-7847-4E2D-90EA-3EC04540A204}" destId="{C2329987-C8AF-4797-9551-60EE8B85A3AE}" srcOrd="0" destOrd="0" presId="urn:microsoft.com/office/officeart/2005/8/layout/cycle7"/>
    <dgm:cxn modelId="{F8089A5A-1E7F-430A-A83F-5C93BD28291B}" type="presParOf" srcId="{B189314A-7294-46FD-BA89-AFA7E26B7A51}" destId="{E6CACBBA-0B3D-4CE9-9C0A-26A7D886B90D}" srcOrd="2" destOrd="0" presId="urn:microsoft.com/office/officeart/2005/8/layout/cycle7"/>
    <dgm:cxn modelId="{199F6E7D-173F-44A7-BE46-600E3AA9D003}" type="presParOf" srcId="{B189314A-7294-46FD-BA89-AFA7E26B7A51}" destId="{28D0912E-5404-4174-93BF-A00FA64A92F2}" srcOrd="3" destOrd="0" presId="urn:microsoft.com/office/officeart/2005/8/layout/cycle7"/>
    <dgm:cxn modelId="{22680492-4125-4FB4-AD00-CB22FFF6A888}" type="presParOf" srcId="{28D0912E-5404-4174-93BF-A00FA64A92F2}" destId="{A9031DAC-AE5B-4FCD-9565-2197FAF727F9}" srcOrd="0" destOrd="0" presId="urn:microsoft.com/office/officeart/2005/8/layout/cycle7"/>
    <dgm:cxn modelId="{402EAB76-9D32-4837-8942-AEA485565672}" type="presParOf" srcId="{B189314A-7294-46FD-BA89-AFA7E26B7A51}" destId="{62174F76-AF4C-4F29-B0A4-61AA88F3CFA1}" srcOrd="4" destOrd="0" presId="urn:microsoft.com/office/officeart/2005/8/layout/cycle7"/>
    <dgm:cxn modelId="{59ED09DB-2338-4745-8CE3-D2A75824BB83}" type="presParOf" srcId="{B189314A-7294-46FD-BA89-AFA7E26B7A51}" destId="{2B2F3D72-B179-4973-9DA7-90E5E3FB2431}" srcOrd="5" destOrd="0" presId="urn:microsoft.com/office/officeart/2005/8/layout/cycle7"/>
    <dgm:cxn modelId="{E1BD4832-8B7D-4384-8D64-B818FA1DE189}" type="presParOf" srcId="{2B2F3D72-B179-4973-9DA7-90E5E3FB2431}" destId="{35800C25-F5EE-4591-A9B9-D7124AF4C05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2CA54-DBE1-4E88-AACB-082C23D57AF5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Ošetřující lékař</a:t>
          </a:r>
          <a:r>
            <a:rPr lang="cs-CZ" sz="1400" kern="1200" dirty="0"/>
            <a:t>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vedení léčby pacienta</a:t>
          </a:r>
        </a:p>
      </dsp:txBody>
      <dsp:txXfrm>
        <a:off x="2026603" y="31997"/>
        <a:ext cx="2042793" cy="990578"/>
      </dsp:txXfrm>
    </dsp:sp>
    <dsp:sp modelId="{13E080E1-7847-4E2D-90EA-3EC04540A204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3479006" y="1921517"/>
        <a:ext cx="875480" cy="220965"/>
      </dsp:txXfrm>
    </dsp:sp>
    <dsp:sp modelId="{E6CACBBA-0B3D-4CE9-9C0A-26A7D886B90D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Klinická biochemie</a:t>
          </a:r>
          <a:r>
            <a:rPr lang="cs-CZ" sz="1400" kern="1200" dirty="0"/>
            <a:t>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stanovení koncentrace léčiva v biologickém materiálu</a:t>
          </a:r>
        </a:p>
      </dsp:txBody>
      <dsp:txXfrm>
        <a:off x="3764096" y="3041423"/>
        <a:ext cx="2042793" cy="990578"/>
      </dsp:txXfrm>
    </dsp:sp>
    <dsp:sp modelId="{28D0912E-5404-4174-93BF-A00FA64A92F2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10800000">
        <a:off x="2610259" y="3426230"/>
        <a:ext cx="875480" cy="220965"/>
      </dsp:txXfrm>
    </dsp:sp>
    <dsp:sp modelId="{62174F76-AF4C-4F29-B0A4-61AA88F3CFA1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Klinická farmakologie</a:t>
          </a:r>
          <a:r>
            <a:rPr lang="cs-CZ" sz="1400" kern="1200" dirty="0"/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 interpretace a výpočet           farmakokinetických parametrů</a:t>
          </a:r>
        </a:p>
      </dsp:txBody>
      <dsp:txXfrm>
        <a:off x="289109" y="3041423"/>
        <a:ext cx="2042793" cy="990578"/>
      </dsp:txXfrm>
    </dsp:sp>
    <dsp:sp modelId="{2B2F3D72-B179-4973-9DA7-90E5E3FB2431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1741513" y="1921517"/>
        <a:ext cx="875480" cy="2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5892EC8-2BC6-4321-B8F4-A40050ADDF0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5C51215-DC03-4C91-8CFF-28ACF78EFB5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2BB02D-A73B-490A-A1FF-B9FC0B2EFD6A}" type="slidenum">
              <a:rPr lang="cs-CZ" altLang="cs-CZ" sz="1200"/>
              <a:pPr/>
              <a:t>1</a:t>
            </a:fld>
            <a:endParaRPr lang="cs-CZ" altLang="cs-CZ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E614D0-95D2-4A7E-9990-E7122F3B8F33}" type="slidenum">
              <a:rPr lang="cs-CZ" altLang="cs-CZ" sz="1200"/>
              <a:pPr/>
              <a:t>17</a:t>
            </a:fld>
            <a:endParaRPr lang="cs-CZ" altLang="cs-CZ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CCD33E-4B80-4377-89A3-848AA0B0F686}" type="slidenum">
              <a:rPr lang="cs-CZ" altLang="cs-CZ" sz="1200"/>
              <a:pPr/>
              <a:t>25</a:t>
            </a:fld>
            <a:endParaRPr lang="cs-CZ" altLang="cs-CZ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E1026F-BE63-411B-8803-4DBE6D2D8658}" type="slidenum">
              <a:rPr lang="cs-CZ" altLang="cs-CZ" sz="1200"/>
              <a:pPr/>
              <a:t>26</a:t>
            </a:fld>
            <a:endParaRPr lang="cs-CZ" altLang="cs-CZ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06087-1ABB-4208-BCBE-5C1C4A0BDC29}" type="slidenum">
              <a:rPr lang="cs-CZ" altLang="cs-CZ" sz="1200"/>
              <a:pPr/>
              <a:t>27</a:t>
            </a:fld>
            <a:endParaRPr lang="cs-CZ" altLang="cs-CZ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4C97BA-CC13-4C55-955D-0096766079E8}" type="slidenum">
              <a:rPr lang="cs-CZ" altLang="cs-CZ" sz="1200"/>
              <a:pPr/>
              <a:t>28</a:t>
            </a:fld>
            <a:endParaRPr lang="cs-CZ" altLang="cs-CZ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158642-1DC0-418A-B07F-88CF36B8BA4A}" type="slidenum">
              <a:rPr lang="cs-CZ" altLang="cs-CZ" sz="1200"/>
              <a:pPr/>
              <a:t>29</a:t>
            </a:fld>
            <a:endParaRPr lang="cs-CZ" altLang="cs-CZ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C2802-06FF-48E3-91BE-9B3D4F679834}" type="slidenum">
              <a:rPr lang="cs-CZ" altLang="cs-CZ" sz="1200"/>
              <a:pPr/>
              <a:t>30</a:t>
            </a:fld>
            <a:endParaRPr lang="cs-CZ" altLang="cs-CZ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8A9A6B-6ABF-48CB-A247-F6FE5246BEBD}" type="slidenum">
              <a:rPr lang="cs-CZ" altLang="cs-CZ" sz="1200"/>
              <a:pPr/>
              <a:t>38</a:t>
            </a:fld>
            <a:endParaRPr lang="cs-CZ" altLang="cs-CZ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31860A-636F-4717-AF8C-0C5D654E2489}" type="slidenum">
              <a:rPr lang="cs-CZ" altLang="cs-CZ" sz="1200"/>
              <a:pPr/>
              <a:t>42</a:t>
            </a:fld>
            <a:endParaRPr lang="cs-CZ" altLang="cs-CZ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D2F2A6-D787-4B14-90CE-D5026DFF2AD0}" type="slidenum">
              <a:rPr lang="cs-CZ" altLang="cs-CZ" sz="1200"/>
              <a:pPr/>
              <a:t>43</a:t>
            </a:fld>
            <a:endParaRPr lang="cs-CZ" altLang="cs-CZ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C0ADE2-8EA5-485B-BEFA-662575024C6B}" type="slidenum">
              <a:rPr lang="cs-CZ" altLang="cs-CZ" sz="1200"/>
              <a:pPr/>
              <a:t>3</a:t>
            </a:fld>
            <a:endParaRPr lang="cs-CZ" altLang="cs-CZ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4FCF55-00E6-4D4D-86AD-77B7FE28A004}" type="slidenum">
              <a:rPr lang="cs-CZ" altLang="cs-CZ" sz="1200"/>
              <a:pPr/>
              <a:t>46</a:t>
            </a:fld>
            <a:endParaRPr lang="cs-CZ" altLang="cs-CZ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5A16D6-25D5-46A7-B5EF-9555A8EB1FB8}" type="slidenum">
              <a:rPr lang="cs-CZ" altLang="cs-CZ" sz="1200"/>
              <a:pPr/>
              <a:t>47</a:t>
            </a:fld>
            <a:endParaRPr lang="cs-CZ" altLang="cs-CZ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EB352C-935C-4F37-9C1B-24B6BD455050}" type="slidenum">
              <a:rPr lang="cs-CZ" altLang="cs-CZ" sz="1200"/>
              <a:pPr/>
              <a:t>49</a:t>
            </a:fld>
            <a:endParaRPr lang="cs-CZ" altLang="cs-CZ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5F7CE2-DE32-49ED-B95C-7FE14406A3B4}" type="slidenum">
              <a:rPr lang="cs-CZ" altLang="cs-CZ" sz="1200"/>
              <a:pPr/>
              <a:t>52</a:t>
            </a:fld>
            <a:endParaRPr lang="cs-CZ" altLang="cs-CZ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751494-51D7-4E14-A449-98B68ED7A226}" type="slidenum">
              <a:rPr lang="cs-CZ" altLang="cs-CZ" sz="1200"/>
              <a:pPr/>
              <a:t>53</a:t>
            </a:fld>
            <a:endParaRPr lang="cs-CZ" altLang="cs-CZ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966F35-1433-4B48-A19B-91731E0B4EFE}" type="slidenum">
              <a:rPr lang="cs-CZ" altLang="cs-CZ" sz="1200"/>
              <a:pPr/>
              <a:t>54</a:t>
            </a:fld>
            <a:endParaRPr lang="cs-CZ" altLang="cs-CZ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13EAD9-641C-44E4-AC98-653242A53780}" type="slidenum">
              <a:rPr lang="cs-CZ" altLang="cs-CZ" sz="1200"/>
              <a:pPr/>
              <a:t>55</a:t>
            </a:fld>
            <a:endParaRPr lang="cs-CZ" altLang="cs-CZ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E8AACFD-4C3B-426D-97AB-72BEBE1FCDBB}" type="slidenum">
              <a:rPr lang="cs-CZ" altLang="cs-CZ" sz="1200"/>
              <a:pPr algn="r" eaLnBrk="1" hangingPunct="1"/>
              <a:t>56</a:t>
            </a:fld>
            <a:endParaRPr lang="cs-CZ" altLang="cs-CZ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C91A1BC-3FCB-492C-8800-2EFD57096B97}" type="slidenum">
              <a:rPr lang="cs-CZ" altLang="cs-CZ" sz="1200"/>
              <a:pPr algn="r" eaLnBrk="1" hangingPunct="1"/>
              <a:t>58</a:t>
            </a:fld>
            <a:endParaRPr lang="cs-CZ" altLang="cs-CZ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3EDD28C-B02A-480D-86BC-DD03A64890DE}" type="slidenum">
              <a:rPr lang="cs-CZ" altLang="cs-CZ" sz="1200"/>
              <a:pPr algn="r" eaLnBrk="1" hangingPunct="1"/>
              <a:t>59</a:t>
            </a:fld>
            <a:endParaRPr lang="cs-CZ" altLang="cs-CZ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13CDEFA-478C-4F05-BDBA-47C8DD7CB46E}" type="slidenum">
              <a:rPr lang="cs-CZ" altLang="cs-CZ" sz="1200"/>
              <a:pPr algn="r" eaLnBrk="1" hangingPunct="1"/>
              <a:t>4</a:t>
            </a:fld>
            <a:endParaRPr lang="cs-CZ" altLang="cs-CZ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94B9D6-23D6-4595-B2C1-13FB747C02CD}" type="slidenum">
              <a:rPr lang="cs-CZ" altLang="cs-CZ" sz="1200"/>
              <a:pPr/>
              <a:t>60</a:t>
            </a:fld>
            <a:endParaRPr lang="cs-CZ" altLang="cs-CZ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5CD221-7ED5-4FC9-87BA-06609CE1B06A}" type="slidenum">
              <a:rPr lang="cs-CZ" altLang="cs-CZ" sz="1200"/>
              <a:pPr/>
              <a:t>5</a:t>
            </a:fld>
            <a:endParaRPr lang="cs-CZ" altLang="cs-CZ" sz="1200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805DB8-38ED-4B16-AA2C-6BEE36A4FF23}" type="slidenum">
              <a:rPr lang="cs-CZ" altLang="cs-CZ" sz="1200">
                <a:latin typeface="Calibri" panose="020F0502020204030204" pitchFamily="34" charset="0"/>
              </a:rPr>
              <a:pPr/>
              <a:t>8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A88FB1-13D5-4800-8588-EB48DB264ED8}" type="slidenum">
              <a:rPr lang="cs-CZ" altLang="cs-CZ" sz="1200"/>
              <a:pPr/>
              <a:t>11</a:t>
            </a:fld>
            <a:endParaRPr lang="cs-CZ" altLang="cs-CZ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2DE370-A197-4954-90B6-171679AF8B9D}" type="slidenum">
              <a:rPr lang="cs-CZ" altLang="cs-CZ" sz="1200"/>
              <a:pPr/>
              <a:t>12</a:t>
            </a:fld>
            <a:endParaRPr lang="cs-CZ" altLang="cs-CZ" sz="1200"/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A16B1D-F950-41DE-BBB6-08CCD85BEAA9}" type="slidenum">
              <a:rPr lang="cs-CZ" altLang="cs-CZ" sz="1200"/>
              <a:pPr/>
              <a:t>13</a:t>
            </a:fld>
            <a:endParaRPr lang="cs-CZ" altLang="cs-CZ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506AA0-C840-4900-8A16-63B83A151CAF}" type="slidenum">
              <a:rPr lang="cs-CZ" altLang="cs-CZ" sz="1200"/>
              <a:pPr/>
              <a:t>15</a:t>
            </a:fld>
            <a:endParaRPr lang="cs-CZ" altLang="cs-CZ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E6A3B-785B-42F8-ABDF-51735B1FB4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771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825EF-57BE-4898-A8DE-ACD17D528A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689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8E2DC-769D-413C-BD51-AE60043F21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965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26FF-DF8F-4803-BB22-8EC8A04FED6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338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3F70A-77BE-4FF8-9C2F-B899DAE9BA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699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B80CA-BC6B-4B67-A98A-ED00B8A640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785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FC4B2-ECE1-4F87-B258-14D8AFD8154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900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1BF30-E7A5-4DD0-89B3-D9F5B084158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677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7FF0D-18E8-41EC-A181-DA3C4362D79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573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CFCCD-A40B-454B-A38E-806E9422AB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74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EBDBD-525F-4B37-B7CD-7F6B9EB6DC7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703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64B85-C5C8-4F94-861B-69EE6295A8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330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3AB0950-AF19-4E08-B4D8-E716F5F2E71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rgbClr val="47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197C91-D0EB-4294-BC12-9A407A4BE467}" type="slidenum">
              <a:rPr lang="cs-CZ" altLang="cs-CZ" sz="1400"/>
              <a:pPr/>
              <a:t>1</a:t>
            </a:fld>
            <a:endParaRPr lang="cs-CZ" altLang="cs-CZ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3987" cy="2043112"/>
          </a:xfrm>
          <a:solidFill>
            <a:srgbClr val="CCFFCC"/>
          </a:solidFill>
          <a:ln w="158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5400" b="1" smtClean="0">
                <a:solidFill>
                  <a:srgbClr val="D60093"/>
                </a:solidFill>
              </a:rPr>
              <a:t>Stanovení léků </a:t>
            </a:r>
            <a:br>
              <a:rPr lang="cs-CZ" altLang="cs-CZ" sz="5400" b="1" smtClean="0">
                <a:solidFill>
                  <a:srgbClr val="D60093"/>
                </a:solidFill>
              </a:rPr>
            </a:br>
            <a:r>
              <a:rPr lang="cs-CZ" altLang="cs-CZ" b="1" smtClean="0">
                <a:solidFill>
                  <a:srgbClr val="D60093"/>
                </a:solidFill>
              </a:rPr>
              <a:t>a návykových látek</a:t>
            </a:r>
            <a:endParaRPr lang="cs-CZ" altLang="cs-CZ" smtClean="0">
              <a:solidFill>
                <a:srgbClr val="D60093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5139531"/>
            <a:ext cx="6400800" cy="1655763"/>
          </a:xfrm>
          <a:noFill/>
        </p:spPr>
        <p:txBody>
          <a:bodyPr/>
          <a:lstStyle/>
          <a:p>
            <a:pPr algn="r" eaLnBrk="1" hangingPunct="1"/>
            <a:endParaRPr lang="cs-CZ" altLang="cs-CZ" sz="3500" dirty="0" smtClean="0">
              <a:solidFill>
                <a:srgbClr val="FFFF00"/>
              </a:solidFill>
            </a:endParaRPr>
          </a:p>
          <a:p>
            <a:pPr algn="r" eaLnBrk="1" hangingPunct="1"/>
            <a:r>
              <a:rPr lang="cs-CZ" altLang="cs-CZ" sz="3000" dirty="0" smtClean="0">
                <a:solidFill>
                  <a:srgbClr val="FFFF00"/>
                </a:solidFill>
              </a:rPr>
              <a:t>Mgr. Zuzana </a:t>
            </a:r>
            <a:r>
              <a:rPr lang="cs-CZ" altLang="cs-CZ" sz="3000" dirty="0" smtClean="0">
                <a:solidFill>
                  <a:srgbClr val="FFFF00"/>
                </a:solidFill>
              </a:rPr>
              <a:t>Strašilová</a:t>
            </a:r>
          </a:p>
          <a:p>
            <a:pPr algn="r" eaLnBrk="1" hangingPunct="1"/>
            <a:r>
              <a:rPr lang="cs-CZ" altLang="cs-CZ" sz="1500" dirty="0"/>
              <a:t>Dle přednášky Petra </a:t>
            </a:r>
            <a:r>
              <a:rPr lang="cs-CZ" altLang="cs-CZ" sz="1500" dirty="0" err="1"/>
              <a:t>Breineka</a:t>
            </a:r>
            <a:r>
              <a:rPr lang="cs-CZ" altLang="cs-CZ" sz="1500" dirty="0"/>
              <a:t>, Jana </a:t>
            </a:r>
            <a:r>
              <a:rPr lang="cs-CZ" altLang="cs-CZ" sz="1500" dirty="0" err="1" smtClean="0"/>
              <a:t>Bultase</a:t>
            </a:r>
            <a:r>
              <a:rPr lang="cs-CZ" altLang="cs-CZ" sz="1500" dirty="0" smtClean="0"/>
              <a:t>    </a:t>
            </a:r>
            <a:endParaRPr lang="cs-CZ" altLang="cs-CZ" sz="1500" dirty="0" smtClean="0"/>
          </a:p>
          <a:p>
            <a:pPr eaLnBrk="1" hangingPunct="1"/>
            <a:endParaRPr lang="cs-CZ" altLang="cs-CZ" sz="4400" dirty="0" smtClean="0">
              <a:solidFill>
                <a:srgbClr val="FFFF00"/>
              </a:solidFill>
            </a:endParaRPr>
          </a:p>
          <a:p>
            <a:pPr eaLnBrk="1" hangingPunct="1"/>
            <a:endParaRPr lang="cs-CZ" altLang="cs-CZ" sz="4400" dirty="0" smtClean="0">
              <a:solidFill>
                <a:srgbClr val="FFFF00"/>
              </a:solidFill>
            </a:endParaRPr>
          </a:p>
          <a:p>
            <a:pPr eaLnBrk="1" hangingPunct="1"/>
            <a:endParaRPr lang="cs-CZ" altLang="cs-CZ" sz="4400" dirty="0" smtClean="0">
              <a:solidFill>
                <a:srgbClr val="FFFF00"/>
              </a:solidFill>
            </a:endParaRPr>
          </a:p>
        </p:txBody>
      </p:sp>
      <p:pic>
        <p:nvPicPr>
          <p:cNvPr id="2053" name="Obrázek 3" descr="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360045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FFFF00"/>
                </a:solidFill>
              </a:rPr>
              <a:t>TDM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Indikace TDM není nutný pro všechna léčiva </a:t>
            </a:r>
          </a:p>
          <a:p>
            <a:pPr>
              <a:buFontTx/>
              <a:buNone/>
            </a:pPr>
            <a:r>
              <a:rPr lang="cs-CZ" altLang="cs-CZ" smtClean="0"/>
              <a:t>•  Existují však léčiva s tzv. </a:t>
            </a:r>
            <a:r>
              <a:rPr lang="cs-CZ" altLang="cs-CZ" smtClean="0">
                <a:solidFill>
                  <a:srgbClr val="FFFF00"/>
                </a:solidFill>
              </a:rPr>
              <a:t>úzkým terapeutickým rozmezím</a:t>
            </a:r>
            <a:r>
              <a:rPr lang="cs-CZ" altLang="cs-CZ" smtClean="0"/>
              <a:t>, u nichž je rozdíl mezi účinnou a toxickou koncentrací velmi úzký</a:t>
            </a:r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0C23A4-1A26-4949-B12C-BBD7D43DD8E7}" type="slidenum">
              <a:rPr lang="cs-CZ" altLang="cs-CZ" sz="1000"/>
              <a:pPr/>
              <a:t>10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7772400" cy="8191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Obvykle monitorované léky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96975"/>
            <a:ext cx="8893175" cy="5661025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500" smtClean="0">
                <a:solidFill>
                  <a:srgbClr val="FFFF00"/>
                </a:solidFill>
              </a:rPr>
              <a:t>Imunosupresiva</a:t>
            </a:r>
            <a:r>
              <a:rPr lang="cs-CZ" altLang="cs-CZ" sz="2500" smtClean="0"/>
              <a:t> (cyklosporin, takrolimus, 	  	  sirolimus, mykofenolát,…)	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500" smtClean="0">
                <a:solidFill>
                  <a:srgbClr val="FFFF00"/>
                </a:solidFill>
              </a:rPr>
              <a:t>Antiepileptika</a:t>
            </a:r>
            <a:r>
              <a:rPr lang="cs-CZ" altLang="cs-CZ" sz="2500" smtClean="0"/>
              <a:t> (karbamazepin, fenytoin, kyselina valproová, fenobarbital,…)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500" smtClean="0">
                <a:solidFill>
                  <a:srgbClr val="FFFF00"/>
                </a:solidFill>
              </a:rPr>
              <a:t>Antibiotika</a:t>
            </a:r>
            <a:r>
              <a:rPr lang="cs-CZ" altLang="cs-CZ" sz="2500" smtClean="0"/>
              <a:t> (gentamicin, vancomycin, amikacin,…)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500" smtClean="0">
                <a:solidFill>
                  <a:srgbClr val="FFFF00"/>
                </a:solidFill>
              </a:rPr>
              <a:t>Bronchodilancia </a:t>
            </a:r>
            <a:r>
              <a:rPr lang="cs-CZ" altLang="cs-CZ" sz="2500" smtClean="0"/>
              <a:t>(teofylin)			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500" smtClean="0">
                <a:solidFill>
                  <a:srgbClr val="FFFF00"/>
                </a:solidFill>
              </a:rPr>
              <a:t>Kardiotonika</a:t>
            </a:r>
            <a:r>
              <a:rPr lang="cs-CZ" altLang="cs-CZ" sz="2500" smtClean="0"/>
              <a:t> (digoxin)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500" smtClean="0">
                <a:solidFill>
                  <a:srgbClr val="FFFF00"/>
                </a:solidFill>
              </a:rPr>
              <a:t>Antiarytmika</a:t>
            </a:r>
            <a:r>
              <a:rPr lang="cs-CZ" altLang="cs-CZ" sz="2500" smtClean="0"/>
              <a:t> (amiodaron, chinidin,..)	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500" smtClean="0">
                <a:solidFill>
                  <a:srgbClr val="FFFF00"/>
                </a:solidFill>
              </a:rPr>
              <a:t>Cytostatika</a:t>
            </a:r>
            <a:r>
              <a:rPr lang="cs-CZ" altLang="cs-CZ" sz="2500" smtClean="0"/>
              <a:t> (metotrexát,busulfan)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500" smtClean="0">
                <a:solidFill>
                  <a:srgbClr val="FFFF00"/>
                </a:solidFill>
              </a:rPr>
              <a:t>Psychofarmaka</a:t>
            </a:r>
            <a:r>
              <a:rPr lang="cs-CZ" altLang="cs-CZ" sz="2500" smtClean="0"/>
              <a:t> (Li, benzodiazepin, tricyklická antidepresiva)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500" smtClean="0"/>
              <a:t>V některých případech se stanovují i </a:t>
            </a:r>
            <a:r>
              <a:rPr lang="cs-CZ" altLang="cs-CZ" sz="2500" smtClean="0">
                <a:solidFill>
                  <a:srgbClr val="FFFF00"/>
                </a:solidFill>
              </a:rPr>
              <a:t>metabolity léků</a:t>
            </a:r>
            <a:r>
              <a:rPr lang="cs-CZ" altLang="cs-CZ" smtClean="0">
                <a:solidFill>
                  <a:srgbClr val="FFFF00"/>
                </a:solidFill>
              </a:rPr>
              <a:t>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476250"/>
            <a:ext cx="8064500" cy="108108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ovlivňuje hladinu léku ve stanovovaném vzorku krve?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133600"/>
            <a:ext cx="8208962" cy="4267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600" smtClean="0"/>
              <a:t> </a:t>
            </a:r>
            <a:r>
              <a:rPr lang="cs-CZ" altLang="cs-CZ" sz="3600" smtClean="0">
                <a:solidFill>
                  <a:srgbClr val="FFFF00"/>
                </a:solidFill>
              </a:rPr>
              <a:t>Původní látka, dávka a způsob</a:t>
            </a:r>
          </a:p>
          <a:p>
            <a:pPr algn="l" eaLnBrk="1" hangingPunct="1">
              <a:lnSpc>
                <a:spcPct val="80000"/>
              </a:lnSpc>
            </a:pPr>
            <a:r>
              <a:rPr lang="cs-CZ" altLang="cs-CZ" sz="3600" smtClean="0">
                <a:solidFill>
                  <a:srgbClr val="FFFF00"/>
                </a:solidFill>
              </a:rPr>
              <a:t>    podání </a:t>
            </a:r>
            <a:r>
              <a:rPr lang="cs-CZ" altLang="cs-CZ" sz="2800" smtClean="0"/>
              <a:t>(perorálně, parenterálně)</a:t>
            </a:r>
          </a:p>
          <a:p>
            <a:pPr algn="l" eaLnBrk="1" hangingPunct="1">
              <a:lnSpc>
                <a:spcPct val="80000"/>
              </a:lnSpc>
            </a:pPr>
            <a:endParaRPr lang="cs-CZ" altLang="cs-CZ" sz="3600" smtClean="0"/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600" smtClean="0"/>
              <a:t> </a:t>
            </a:r>
            <a:r>
              <a:rPr lang="cs-CZ" altLang="cs-CZ" sz="3600" smtClean="0">
                <a:solidFill>
                  <a:srgbClr val="FFFF00"/>
                </a:solidFill>
              </a:rPr>
              <a:t>Vstřebávání</a:t>
            </a:r>
            <a:r>
              <a:rPr lang="cs-CZ" altLang="cs-CZ" sz="3600" smtClean="0"/>
              <a:t> </a:t>
            </a:r>
            <a:r>
              <a:rPr lang="cs-CZ" altLang="cs-CZ" sz="2800" smtClean="0"/>
              <a:t>(absorpce, distribuce)</a:t>
            </a:r>
          </a:p>
          <a:p>
            <a:pPr algn="l" eaLnBrk="1" hangingPunct="1">
              <a:lnSpc>
                <a:spcPct val="80000"/>
              </a:lnSpc>
            </a:pPr>
            <a:endParaRPr lang="cs-CZ" altLang="cs-CZ" sz="3600" smtClean="0"/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600" smtClean="0"/>
              <a:t> </a:t>
            </a:r>
            <a:r>
              <a:rPr lang="cs-CZ" altLang="cs-CZ" sz="3600" smtClean="0">
                <a:solidFill>
                  <a:srgbClr val="FFFF00"/>
                </a:solidFill>
              </a:rPr>
              <a:t>Metabolismus</a:t>
            </a:r>
            <a:r>
              <a:rPr lang="cs-CZ" altLang="cs-CZ" sz="3600" smtClean="0"/>
              <a:t> </a:t>
            </a:r>
            <a:r>
              <a:rPr lang="cs-CZ" altLang="cs-CZ" sz="2800" smtClean="0"/>
              <a:t>(biotransformace)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cs-CZ" altLang="cs-CZ" sz="3600" smtClean="0"/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600" smtClean="0"/>
              <a:t> </a:t>
            </a:r>
            <a:r>
              <a:rPr lang="cs-CZ" altLang="cs-CZ" sz="3600" smtClean="0">
                <a:solidFill>
                  <a:srgbClr val="FFFF00"/>
                </a:solidFill>
              </a:rPr>
              <a:t>Vylučování</a:t>
            </a:r>
            <a:r>
              <a:rPr lang="cs-CZ" altLang="cs-CZ" sz="3600" smtClean="0"/>
              <a:t> </a:t>
            </a:r>
            <a:r>
              <a:rPr lang="cs-CZ" altLang="cs-CZ" sz="2800" smtClean="0"/>
              <a:t>(močí, stolicí, dechem, potem)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627938" cy="8191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Odběr vzorku</a:t>
            </a:r>
            <a:endParaRPr lang="cs-CZ" altLang="cs-CZ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25538"/>
            <a:ext cx="8893175" cy="4751387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 ustáleném stavu (</a:t>
            </a:r>
            <a:r>
              <a:rPr lang="cs-CZ" sz="25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steady</a:t>
            </a:r>
            <a:r>
              <a:rPr lang="cs-CZ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5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state</a:t>
            </a:r>
            <a:r>
              <a:rPr lang="cs-CZ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Před další dávkou </a:t>
            </a:r>
            <a:r>
              <a:rPr lang="cs-CZ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(„</a:t>
            </a:r>
            <a:r>
              <a:rPr lang="cs-CZ" sz="25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through</a:t>
            </a:r>
            <a:r>
              <a:rPr lang="cs-CZ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“) – léky s dlouhým poločasem eliminace, např. digoxin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Kdykoli </a:t>
            </a:r>
            <a:r>
              <a:rPr lang="cs-CZ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(„</a:t>
            </a:r>
            <a:r>
              <a:rPr lang="cs-CZ" sz="25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random</a:t>
            </a:r>
            <a:r>
              <a:rPr lang="cs-CZ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“) - např. </a:t>
            </a:r>
            <a:r>
              <a:rPr lang="cs-CZ" sz="25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fenytoin</a:t>
            </a:r>
            <a:endParaRPr lang="cs-CZ" sz="25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cs-CZ" sz="25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Léky s krátkým poločasem eliminace: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Před podáním </a:t>
            </a:r>
            <a:r>
              <a:rPr lang="cs-CZ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cs-CZ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tzv. bazální koncentrace, n</a:t>
            </a:r>
            <a:r>
              <a:rPr lang="cs-CZ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apř. </a:t>
            </a:r>
            <a:r>
              <a:rPr lang="cs-CZ" sz="25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karbamazepin</a:t>
            </a:r>
            <a:r>
              <a:rPr lang="cs-CZ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sz="25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sirolmus</a:t>
            </a:r>
            <a:r>
              <a:rPr lang="cs-CZ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sz="25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valproát</a:t>
            </a:r>
            <a:endParaRPr lang="cs-CZ" sz="25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 podání </a:t>
            </a:r>
            <a:r>
              <a:rPr lang="cs-CZ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(„</a:t>
            </a:r>
            <a:r>
              <a:rPr lang="cs-CZ" sz="25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peak</a:t>
            </a:r>
            <a:r>
              <a:rPr lang="cs-CZ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“) - např. </a:t>
            </a:r>
            <a:r>
              <a:rPr lang="cs-CZ" sz="25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metotrexát</a:t>
            </a:r>
            <a:r>
              <a:rPr lang="cs-CZ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sz="25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</a:t>
            </a:r>
            <a:endParaRPr lang="cs-CZ" sz="25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sz="2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Před a po podání </a:t>
            </a:r>
            <a:r>
              <a:rPr lang="cs-CZ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-např. cyklosporin, </a:t>
            </a:r>
            <a:r>
              <a:rPr lang="cs-CZ" sz="25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vankomycin</a:t>
            </a:r>
            <a:endParaRPr lang="cs-CZ" sz="25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cs-CZ" sz="2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cs-CZ" sz="2500" dirty="0" smtClean="0">
                <a:solidFill>
                  <a:srgbClr val="00FF00"/>
                </a:solidFill>
              </a:rPr>
              <a:t>	</a:t>
            </a:r>
            <a:r>
              <a:rPr lang="cs-CZ" sz="2500" dirty="0" smtClean="0">
                <a:solidFill>
                  <a:srgbClr val="FF0000"/>
                </a:solidFill>
              </a:rPr>
              <a:t>Doba odběru musí být u každého léku určena</a:t>
            </a:r>
          </a:p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+ informace o pacientovi: renální funkce, čas podání, dávka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5A1D38-382D-4F73-A619-47581DE2428B}" type="slidenum">
              <a:rPr lang="cs-CZ" altLang="cs-CZ" sz="1000"/>
              <a:pPr/>
              <a:t>14</a:t>
            </a:fld>
            <a:endParaRPr lang="cs-CZ" altLang="cs-CZ" sz="10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160338"/>
            <a:ext cx="6575425" cy="6537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76250"/>
            <a:ext cx="7772400" cy="8191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Farmakokinetika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557338"/>
            <a:ext cx="8893175" cy="484346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cs-CZ" altLang="cs-CZ" sz="3600" smtClean="0">
              <a:solidFill>
                <a:srgbClr val="FFFF00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cs-CZ" altLang="cs-CZ" sz="3600" smtClean="0">
                <a:solidFill>
                  <a:srgbClr val="FFFF00"/>
                </a:solidFill>
              </a:rPr>
              <a:t> studuje působení organismu na lék</a:t>
            </a:r>
            <a:endParaRPr lang="cs-CZ" altLang="cs-CZ" sz="3600" smtClean="0"/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cs-CZ" altLang="cs-CZ" sz="3600" smtClean="0"/>
              <a:t> nauka no osudech léku v organismu</a:t>
            </a:r>
            <a:r>
              <a:rPr lang="cs-CZ" altLang="cs-CZ" sz="3600" smtClean="0">
                <a:solidFill>
                  <a:srgbClr val="FFFF00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</a:pPr>
            <a:endParaRPr lang="cs-CZ" altLang="cs-CZ" sz="3600" smtClean="0">
              <a:solidFill>
                <a:srgbClr val="FFFF00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cs-CZ" altLang="cs-CZ" sz="2800" smtClean="0">
                <a:solidFill>
                  <a:schemeClr val="folHlink"/>
                </a:solidFill>
              </a:rPr>
              <a:t> </a:t>
            </a:r>
            <a:r>
              <a:rPr lang="cs-CZ" altLang="cs-CZ" b="1" smtClean="0">
                <a:solidFill>
                  <a:schemeClr val="folHlink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Farmakokinetika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cs-CZ" sz="2000" smtClean="0"/>
              <a:t>Pro sledování osudu léku v organismu, hodnocení dávkování léku je nutná znalost:</a:t>
            </a:r>
          </a:p>
          <a:p>
            <a:pPr lvl="1"/>
            <a:r>
              <a:rPr lang="fr-FR" altLang="cs-CZ" sz="1600" smtClean="0"/>
              <a:t> </a:t>
            </a:r>
            <a:r>
              <a:rPr lang="fr-FR" altLang="cs-CZ" sz="1800" smtClean="0"/>
              <a:t>věk, pohlaví, výška, váha, BMI, fce ledvin, jater</a:t>
            </a:r>
          </a:p>
          <a:p>
            <a:pPr lvl="1"/>
            <a:r>
              <a:rPr lang="fr-FR" altLang="cs-CZ" sz="1800" smtClean="0"/>
              <a:t>údaje o druhu léku (včetně formy a dávky)</a:t>
            </a:r>
          </a:p>
          <a:p>
            <a:pPr lvl="1"/>
            <a:r>
              <a:rPr lang="fr-FR" altLang="cs-CZ" sz="1800" smtClean="0"/>
              <a:t>údaje o způsobu podání léku (způsob, doba)</a:t>
            </a:r>
          </a:p>
          <a:p>
            <a:pPr lvl="1"/>
            <a:r>
              <a:rPr lang="fr-FR" altLang="cs-CZ" sz="1800" smtClean="0"/>
              <a:t>doba odběru na stanovení léku</a:t>
            </a:r>
            <a:endParaRPr lang="cs-CZ" altLang="cs-CZ" sz="1800" smtClean="0"/>
          </a:p>
          <a:p>
            <a:pPr lvl="1"/>
            <a:endParaRPr lang="fr-FR" altLang="cs-CZ" sz="1800" smtClean="0"/>
          </a:p>
          <a:p>
            <a:r>
              <a:rPr lang="fr-FR" altLang="cs-CZ" sz="2000" smtClean="0"/>
              <a:t>Na základě těchto údajů odhadne speciální program předpokládanou konc. léku a porovná jí s naměřenou → simulací změny dávky nebo intervalu podání určí optimální způsob léčby popř. lékové interakce (podání více léků současně)</a:t>
            </a:r>
          </a:p>
          <a:p>
            <a:endParaRPr lang="cs-CZ" altLang="cs-CZ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BEAC81-F321-47DD-99CD-EB9858C70B2A}" type="slidenum">
              <a:rPr lang="cs-CZ" altLang="cs-CZ" sz="1000"/>
              <a:pPr/>
              <a:t>16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76250"/>
            <a:ext cx="7772400" cy="8191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Farmakokinetika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557338"/>
            <a:ext cx="8893175" cy="484346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cs-CZ" altLang="cs-CZ" sz="3600" dirty="0" smtClean="0">
                <a:solidFill>
                  <a:srgbClr val="FFFF00"/>
                </a:solidFill>
              </a:rPr>
              <a:t> </a:t>
            </a:r>
            <a:r>
              <a:rPr lang="cs-CZ" altLang="cs-CZ" sz="2500" dirty="0" smtClean="0"/>
              <a:t>zahrnuje 4 základní procesy „</a:t>
            </a:r>
            <a:r>
              <a:rPr lang="cs-CZ" altLang="cs-CZ" sz="2500" b="1" dirty="0" smtClean="0">
                <a:solidFill>
                  <a:srgbClr val="FFFF00"/>
                </a:solidFill>
              </a:rPr>
              <a:t>ADME</a:t>
            </a:r>
            <a:r>
              <a:rPr lang="cs-CZ" altLang="cs-CZ" sz="2500" dirty="0" smtClean="0"/>
              <a:t>“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cs-CZ" altLang="cs-CZ" sz="2500" dirty="0" smtClean="0">
              <a:solidFill>
                <a:srgbClr val="FFFF00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cs-CZ" altLang="cs-CZ" sz="2500" dirty="0" smtClean="0">
                <a:solidFill>
                  <a:srgbClr val="FFFF00"/>
                </a:solidFill>
              </a:rPr>
              <a:t> </a:t>
            </a:r>
            <a:r>
              <a:rPr lang="cs-CZ" altLang="cs-CZ" sz="3000" b="1" dirty="0" err="1" smtClean="0">
                <a:solidFill>
                  <a:srgbClr val="FFFF00"/>
                </a:solidFill>
              </a:rPr>
              <a:t>A</a:t>
            </a:r>
            <a:r>
              <a:rPr lang="cs-CZ" altLang="cs-CZ" sz="2500" b="1" dirty="0" err="1" smtClean="0">
                <a:solidFill>
                  <a:srgbClr val="FFFF00"/>
                </a:solidFill>
              </a:rPr>
              <a:t>bsopce</a:t>
            </a:r>
            <a:r>
              <a:rPr lang="cs-CZ" altLang="cs-CZ" sz="2500" dirty="0" smtClean="0">
                <a:solidFill>
                  <a:srgbClr val="FFFF00"/>
                </a:solidFill>
              </a:rPr>
              <a:t> </a:t>
            </a:r>
            <a:r>
              <a:rPr lang="cs-CZ" altLang="cs-CZ" sz="2500" dirty="0" smtClean="0"/>
              <a:t>– transfer léčiva z místa podání do systémové cirkulace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cs-CZ" altLang="cs-CZ" sz="2500" dirty="0" smtClean="0">
                <a:solidFill>
                  <a:srgbClr val="FFFF00"/>
                </a:solidFill>
              </a:rPr>
              <a:t> </a:t>
            </a:r>
            <a:r>
              <a:rPr lang="cs-CZ" altLang="cs-CZ" sz="3000" b="1" dirty="0" smtClean="0">
                <a:solidFill>
                  <a:srgbClr val="FFFF00"/>
                </a:solidFill>
              </a:rPr>
              <a:t>D</a:t>
            </a:r>
            <a:r>
              <a:rPr lang="cs-CZ" altLang="cs-CZ" sz="2500" b="1" dirty="0" smtClean="0">
                <a:solidFill>
                  <a:srgbClr val="FFFF00"/>
                </a:solidFill>
              </a:rPr>
              <a:t>istribuce</a:t>
            </a:r>
            <a:r>
              <a:rPr lang="cs-CZ" altLang="cs-CZ" sz="2500" dirty="0" smtClean="0">
                <a:solidFill>
                  <a:srgbClr val="FFFF00"/>
                </a:solidFill>
              </a:rPr>
              <a:t> </a:t>
            </a:r>
            <a:r>
              <a:rPr lang="cs-CZ" altLang="cs-CZ" sz="2500" dirty="0" smtClean="0"/>
              <a:t>–</a:t>
            </a:r>
            <a:r>
              <a:rPr lang="cs-CZ" altLang="cs-CZ" sz="2500" dirty="0" smtClean="0">
                <a:solidFill>
                  <a:srgbClr val="FFFF00"/>
                </a:solidFill>
              </a:rPr>
              <a:t> </a:t>
            </a:r>
            <a:r>
              <a:rPr lang="cs-CZ" altLang="cs-CZ" sz="2500" dirty="0" smtClean="0"/>
              <a:t>transfer léčiva ze systémové cirkulace do různých orgánů/tkání v organismu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cs-CZ" altLang="cs-CZ" sz="2500" dirty="0" smtClean="0">
                <a:solidFill>
                  <a:srgbClr val="FFFF00"/>
                </a:solidFill>
              </a:rPr>
              <a:t> </a:t>
            </a:r>
            <a:r>
              <a:rPr lang="cs-CZ" altLang="cs-CZ" sz="3000" b="1" dirty="0" smtClean="0">
                <a:solidFill>
                  <a:srgbClr val="FFFF00"/>
                </a:solidFill>
              </a:rPr>
              <a:t>M</a:t>
            </a:r>
            <a:r>
              <a:rPr lang="cs-CZ" altLang="cs-CZ" sz="2500" b="1" dirty="0" smtClean="0">
                <a:solidFill>
                  <a:srgbClr val="FFFF00"/>
                </a:solidFill>
              </a:rPr>
              <a:t>etabolismus</a:t>
            </a:r>
            <a:r>
              <a:rPr lang="cs-CZ" altLang="cs-CZ" sz="2500" dirty="0" smtClean="0">
                <a:solidFill>
                  <a:srgbClr val="FFFF00"/>
                </a:solidFill>
              </a:rPr>
              <a:t> </a:t>
            </a:r>
            <a:r>
              <a:rPr lang="cs-CZ" altLang="cs-CZ" sz="2500" dirty="0" smtClean="0"/>
              <a:t>–</a:t>
            </a:r>
            <a:r>
              <a:rPr lang="cs-CZ" altLang="cs-CZ" sz="2500" dirty="0" smtClean="0">
                <a:solidFill>
                  <a:srgbClr val="FFFF00"/>
                </a:solidFill>
              </a:rPr>
              <a:t> </a:t>
            </a:r>
            <a:r>
              <a:rPr lang="cs-CZ" altLang="cs-CZ" sz="2500" dirty="0" smtClean="0"/>
              <a:t>chemická modifikace léčiva v organismu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cs-CZ" altLang="cs-CZ" sz="2500" dirty="0" smtClean="0">
                <a:solidFill>
                  <a:srgbClr val="FFFF00"/>
                </a:solidFill>
              </a:rPr>
              <a:t> </a:t>
            </a:r>
            <a:r>
              <a:rPr lang="cs-CZ" altLang="cs-CZ" sz="3000" b="1" dirty="0" smtClean="0">
                <a:solidFill>
                  <a:srgbClr val="FFFF00"/>
                </a:solidFill>
              </a:rPr>
              <a:t>E</a:t>
            </a:r>
            <a:r>
              <a:rPr lang="cs-CZ" altLang="cs-CZ" sz="2500" b="1" dirty="0" smtClean="0">
                <a:solidFill>
                  <a:srgbClr val="FFFF00"/>
                </a:solidFill>
              </a:rPr>
              <a:t>xkrece</a:t>
            </a:r>
            <a:r>
              <a:rPr lang="cs-CZ" altLang="cs-CZ" sz="2500" dirty="0" smtClean="0">
                <a:solidFill>
                  <a:srgbClr val="FFFF00"/>
                </a:solidFill>
              </a:rPr>
              <a:t> </a:t>
            </a:r>
            <a:r>
              <a:rPr lang="cs-CZ" altLang="cs-CZ" sz="2500" dirty="0" smtClean="0"/>
              <a:t>– odstranění mateřské látky nebo jejího metabolitu z organismu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cs-CZ" altLang="cs-CZ" sz="2500" b="1" dirty="0" smtClean="0">
              <a:solidFill>
                <a:schemeClr val="folHlink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cs-CZ" altLang="cs-CZ" sz="2500" b="1" dirty="0" smtClean="0">
                <a:solidFill>
                  <a:schemeClr val="folHlink"/>
                </a:solidFill>
              </a:rPr>
              <a:t> Metabolismus + exkrece = dohromady přispívají k eliminaci léčiva z organismu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Absorpce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Přestup léčiva z místa podání do krevního proudu a systémové cirkulace</a:t>
            </a:r>
          </a:p>
          <a:p>
            <a:endParaRPr lang="cs-CZ" altLang="cs-CZ" smtClean="0"/>
          </a:p>
          <a:p>
            <a:r>
              <a:rPr lang="cs-CZ" altLang="cs-CZ" smtClean="0"/>
              <a:t>Kompletní přestup při nitrožilním podání</a:t>
            </a:r>
          </a:p>
          <a:p>
            <a:r>
              <a:rPr lang="cs-CZ" altLang="cs-CZ" smtClean="0"/>
              <a:t>Bariéry přestupu při jiném typu aplikace</a:t>
            </a:r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02DE88-72D7-49A1-A528-DEEF6EB14909}" type="slidenum">
              <a:rPr lang="cs-CZ" altLang="cs-CZ" sz="1000"/>
              <a:pPr/>
              <a:t>18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vstřebání léčiva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Fyzikální faktory</a:t>
            </a:r>
          </a:p>
          <a:p>
            <a:endParaRPr lang="cs-CZ" altLang="cs-CZ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sz="2000" smtClean="0"/>
              <a:t>krevní zásobení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1600" smtClean="0"/>
              <a:t>střevo, plíce dobře prokrveny; kůže prokrvena hůře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sz="2000" smtClean="0"/>
              <a:t>resorpční povrch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1600" smtClean="0"/>
              <a:t>velký ve střevě, v plicích; malý při resorpci kůží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sz="2000" smtClean="0"/>
              <a:t>doba kontaktu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1600" smtClean="0"/>
              <a:t>snížení resorpce při průjmech,…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sz="2000" smtClean="0"/>
              <a:t>potrava – léčivo déle v kontaktu s ↓pH</a:t>
            </a:r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1FAFA3-FAD4-4789-B16F-026116FED7EF}" type="slidenum">
              <a:rPr lang="cs-CZ" altLang="cs-CZ" sz="1000"/>
              <a:pPr/>
              <a:t>19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se u některých léků stanovuje jejich koncentrace?</a:t>
            </a:r>
            <a:endParaRPr lang="cs-CZ" dirty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307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D86A4C-5CF4-40EE-AD6F-59D109601B48}" type="slidenum">
              <a:rPr lang="cs-CZ" altLang="cs-CZ" sz="1000"/>
              <a:pPr/>
              <a:t>2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vstřebání léčiva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200" dirty="0"/>
              <a:t>F</a:t>
            </a:r>
            <a:r>
              <a:rPr lang="cs-CZ" sz="2200" dirty="0" smtClean="0"/>
              <a:t>yzikálně - chemické vlastnosti 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sz="2200" dirty="0" smtClean="0"/>
              <a:t> molekuly lipofilní x hydrofilní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sz="2200" dirty="0" smtClean="0"/>
              <a:t> elektrický náboj molekuly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sz="2200" dirty="0" smtClean="0"/>
              <a:t> velikost molekuly</a:t>
            </a:r>
          </a:p>
          <a:p>
            <a:pPr marL="457200" lvl="1" indent="0">
              <a:buFontTx/>
              <a:buNone/>
              <a:defRPr/>
            </a:pPr>
            <a:endParaRPr lang="cs-CZ" sz="2200" dirty="0" smtClean="0"/>
          </a:p>
          <a:p>
            <a:pPr>
              <a:defRPr/>
            </a:pPr>
            <a:r>
              <a:rPr lang="cs-CZ" sz="2200" dirty="0" err="1" smtClean="0"/>
              <a:t>First</a:t>
            </a:r>
            <a:r>
              <a:rPr lang="cs-CZ" sz="2200" dirty="0" smtClean="0"/>
              <a:t>-</a:t>
            </a:r>
            <a:r>
              <a:rPr lang="cs-CZ" sz="2200" dirty="0" err="1" smtClean="0"/>
              <a:t>pass</a:t>
            </a:r>
            <a:r>
              <a:rPr lang="cs-CZ" sz="2200" dirty="0" smtClean="0"/>
              <a:t> efekt – „účinek prvního průchodu játry“</a:t>
            </a:r>
          </a:p>
          <a:p>
            <a:pPr lvl="1">
              <a:defRPr/>
            </a:pPr>
            <a:r>
              <a:rPr lang="cs-CZ" sz="2200" dirty="0" smtClean="0">
                <a:ea typeface="+mn-ea"/>
              </a:rPr>
              <a:t>snížení účinku perorálně přijatého léku tím, že jeho část je před vstupem do systémové cirkulace metabolizována v játrech - </a:t>
            </a:r>
            <a:r>
              <a:rPr lang="cs-CZ" sz="2200" dirty="0" err="1" smtClean="0">
                <a:ea typeface="+mn-ea"/>
              </a:rPr>
              <a:t>presystémový</a:t>
            </a:r>
            <a:r>
              <a:rPr lang="cs-CZ" sz="2200" dirty="0" smtClean="0">
                <a:ea typeface="+mn-ea"/>
              </a:rPr>
              <a:t> metabolismus</a:t>
            </a:r>
          </a:p>
          <a:p>
            <a:pPr lvl="1">
              <a:defRPr/>
            </a:pPr>
            <a:endParaRPr lang="cs-CZ" sz="2200" dirty="0" smtClean="0"/>
          </a:p>
          <a:p>
            <a:pPr>
              <a:defRPr/>
            </a:pPr>
            <a:r>
              <a:rPr lang="cs-CZ" sz="2200" dirty="0" err="1" smtClean="0"/>
              <a:t>Transmembránozní</a:t>
            </a:r>
            <a:r>
              <a:rPr lang="cs-CZ" sz="2200" dirty="0" smtClean="0"/>
              <a:t> transport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sz="2200" dirty="0" smtClean="0"/>
              <a:t> Transportní systém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sz="2200" dirty="0" smtClean="0"/>
              <a:t> Přechod přes membrány</a:t>
            </a:r>
          </a:p>
          <a:p>
            <a:pPr marL="457200" lvl="1" indent="0">
              <a:buFontTx/>
              <a:buNone/>
              <a:defRPr/>
            </a:pPr>
            <a:endParaRPr lang="cs-CZ" sz="2200" dirty="0"/>
          </a:p>
          <a:p>
            <a:pPr marL="457200" lvl="1" indent="0">
              <a:buFontTx/>
              <a:buNone/>
              <a:defRPr/>
            </a:pPr>
            <a:endParaRPr lang="cs-CZ" sz="2200" dirty="0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56AF9C-2712-48BA-91BC-12E5F24FE9E7}" type="slidenum">
              <a:rPr lang="cs-CZ" altLang="cs-CZ" sz="1000"/>
              <a:pPr/>
              <a:t>20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Distribuce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Proces, kdy je léčivo transportováno reverzibilně z krevního řečiště do orgánů a tkání, jakmile koncentrace léčiva v plazmě stoupla. A naopak , transport léčiva z tkání, jakmile koncentrace léčiva v plazmě klesla.</a:t>
            </a:r>
          </a:p>
          <a:p>
            <a:endParaRPr lang="cs-CZ" altLang="cs-CZ" smtClean="0"/>
          </a:p>
          <a:p>
            <a:r>
              <a:rPr lang="cs-CZ" altLang="cs-CZ" smtClean="0"/>
              <a:t>Probíhá tak dlouho, dokud není dosaženo rovnovážného stavu mezi kompartmenty.</a:t>
            </a: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225B5-43A9-412C-A4C8-C28B25F73DDD}" type="slidenum">
              <a:rPr lang="cs-CZ" altLang="cs-CZ" sz="1000"/>
              <a:pPr/>
              <a:t>21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distribuci léčiva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00" smtClean="0">
                <a:solidFill>
                  <a:srgbClr val="FFFF00"/>
                </a:solidFill>
              </a:rPr>
              <a:t>krevní proud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100" smtClean="0"/>
              <a:t>mozek s ↑ perfuzí má ↑ konc. léčiva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100" smtClean="0"/>
              <a:t>kosterní stal, tuková tkáň ↓ perfuzi</a:t>
            </a:r>
          </a:p>
          <a:p>
            <a:r>
              <a:rPr lang="cs-CZ" altLang="cs-CZ" sz="2500" smtClean="0">
                <a:solidFill>
                  <a:srgbClr val="FFFF00"/>
                </a:solidFill>
              </a:rPr>
              <a:t>struktura kapilár v daném orgánu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100" smtClean="0"/>
              <a:t>v CNS ↓ prostupnost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100" smtClean="0"/>
              <a:t>v játrech ↑ prostupnost</a:t>
            </a:r>
          </a:p>
          <a:p>
            <a:r>
              <a:rPr lang="cs-CZ" altLang="cs-CZ" sz="2500" smtClean="0">
                <a:solidFill>
                  <a:srgbClr val="FFFF00"/>
                </a:solidFill>
              </a:rPr>
              <a:t>aktivita membránových transportních systémů </a:t>
            </a:r>
            <a:r>
              <a:rPr lang="cs-CZ" altLang="cs-CZ" sz="2500" smtClean="0"/>
              <a:t>(hematoencef., hematoplacent., …. bariéry)</a:t>
            </a:r>
          </a:p>
          <a:p>
            <a:r>
              <a:rPr lang="cs-CZ" altLang="cs-CZ" sz="2500" smtClean="0">
                <a:solidFill>
                  <a:srgbClr val="FFFF00"/>
                </a:solidFill>
              </a:rPr>
              <a:t>vazba na proteiny </a:t>
            </a:r>
            <a:r>
              <a:rPr lang="cs-CZ" altLang="cs-CZ" sz="2500" smtClean="0"/>
              <a:t>(transportní a reservoárová fce)</a:t>
            </a:r>
          </a:p>
          <a:p>
            <a:r>
              <a:rPr lang="cs-CZ" altLang="cs-CZ" sz="2500" smtClean="0">
                <a:solidFill>
                  <a:srgbClr val="FFFF00"/>
                </a:solidFill>
              </a:rPr>
              <a:t>struktura vlastní molekuly léčiva </a:t>
            </a:r>
            <a:r>
              <a:rPr lang="cs-CZ" altLang="cs-CZ" sz="2500" smtClean="0"/>
              <a:t>(lipo- x hydrofilní)</a:t>
            </a:r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5B21B8-D69F-4E3A-85F6-D042DC4AC967}" type="slidenum">
              <a:rPr lang="cs-CZ" altLang="cs-CZ" sz="1000"/>
              <a:pPr/>
              <a:t>22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alt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Vazba léků na transportní bílkoviny</a:t>
            </a:r>
            <a:endParaRPr lang="cs-CZ" altLang="cs-CZ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FFFF00"/>
                </a:solidFill>
              </a:rPr>
              <a:t>lipofilní molekuly vždy vázány na bílkoviny</a:t>
            </a:r>
          </a:p>
          <a:p>
            <a:r>
              <a:rPr lang="cs-CZ" altLang="cs-CZ" smtClean="0">
                <a:solidFill>
                  <a:srgbClr val="FFFF00"/>
                </a:solidFill>
              </a:rPr>
              <a:t>různá afinita k transportnímu proteinu </a:t>
            </a:r>
            <a:r>
              <a:rPr lang="cs-CZ" altLang="cs-CZ" smtClean="0"/>
              <a:t>(spec. transport. proteiny)</a:t>
            </a:r>
          </a:p>
          <a:p>
            <a:r>
              <a:rPr lang="cs-CZ" altLang="cs-CZ" u="sng" smtClean="0">
                <a:solidFill>
                  <a:srgbClr val="FFFF00"/>
                </a:solidFill>
              </a:rPr>
              <a:t>účinná je vždy jen volná frakce </a:t>
            </a:r>
            <a:r>
              <a:rPr lang="cs-CZ" altLang="cs-CZ" smtClean="0">
                <a:solidFill>
                  <a:srgbClr val="FFFF00"/>
                </a:solidFill>
              </a:rPr>
              <a:t>(nevázaná na protein)</a:t>
            </a:r>
            <a:r>
              <a:rPr lang="cs-CZ" altLang="cs-CZ" smtClean="0"/>
              <a:t>, tj. zpravidla 1-2%</a:t>
            </a:r>
          </a:p>
          <a:p>
            <a:pPr>
              <a:buFontTx/>
              <a:buNone/>
            </a:pPr>
            <a:r>
              <a:rPr lang="cs-CZ" altLang="cs-CZ" smtClean="0"/>
              <a:t>	- vázaná = inaktivní rezervoár</a:t>
            </a:r>
          </a:p>
          <a:p>
            <a:r>
              <a:rPr lang="cs-CZ" altLang="cs-CZ" smtClean="0">
                <a:solidFill>
                  <a:srgbClr val="FFFF00"/>
                </a:solidFill>
              </a:rPr>
              <a:t>vzájemná kompetice molekul na transportních bílkovinách</a:t>
            </a: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CADF26-4025-43C6-A349-967D6BE115EE}" type="slidenum">
              <a:rPr lang="cs-CZ" altLang="cs-CZ" sz="1000"/>
              <a:pPr/>
              <a:t>23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Metabolismus</a:t>
            </a:r>
            <a:b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dirty="0" smtClean="0">
                <a:solidFill>
                  <a:srgbClr val="FFFF00"/>
                </a:solidFill>
              </a:rPr>
              <a:t> (biotransformace) </a:t>
            </a:r>
            <a:endParaRPr lang="cs-CZ" altLang="cs-CZ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cs-CZ" altLang="cs-CZ" sz="2300" dirty="0" smtClean="0"/>
              <a:t>Proces při kterém organizmus transformuje léčivo (</a:t>
            </a:r>
            <a:r>
              <a:rPr lang="cs-CZ" altLang="cs-CZ" sz="2300" dirty="0" err="1" smtClean="0"/>
              <a:t>bioaktivuje</a:t>
            </a:r>
            <a:r>
              <a:rPr lang="cs-CZ" altLang="cs-CZ" sz="2300" dirty="0" smtClean="0"/>
              <a:t> či biodegraduje) a umožňuje tak jeho vyloučení</a:t>
            </a:r>
          </a:p>
          <a:p>
            <a:r>
              <a:rPr lang="cs-CZ" altLang="cs-CZ" sz="2300" dirty="0" smtClean="0"/>
              <a:t>Užitečnou vlastností většiny léčiv – </a:t>
            </a:r>
            <a:r>
              <a:rPr lang="cs-CZ" altLang="cs-CZ" sz="2300" dirty="0" err="1" smtClean="0"/>
              <a:t>lipofilita</a:t>
            </a:r>
            <a:r>
              <a:rPr lang="cs-CZ" altLang="cs-CZ" sz="2300" dirty="0" smtClean="0"/>
              <a:t> – umožňuje přestup přes lipidové bariéry, proto mohou být léčiva podávaná </a:t>
            </a:r>
            <a:r>
              <a:rPr lang="cs-CZ" altLang="cs-CZ" sz="2300" dirty="0" err="1" smtClean="0"/>
              <a:t>p.o</a:t>
            </a:r>
            <a:r>
              <a:rPr lang="cs-CZ" altLang="cs-CZ" sz="2300" dirty="0" smtClean="0"/>
              <a:t>. </a:t>
            </a:r>
          </a:p>
          <a:p>
            <a:r>
              <a:rPr lang="cs-CZ" altLang="cs-CZ" sz="2300" dirty="0" smtClean="0"/>
              <a:t>Metabolismus je nezbytný pro eliminaci </a:t>
            </a:r>
            <a:r>
              <a:rPr lang="cs-CZ" altLang="cs-CZ" sz="2300" dirty="0" err="1" smtClean="0"/>
              <a:t>liposolubilních</a:t>
            </a:r>
            <a:r>
              <a:rPr lang="cs-CZ" altLang="cs-CZ" sz="2300" dirty="0" smtClean="0"/>
              <a:t> léčiv z organismu, protože umožní přeměnu lipofilních léčiv (které se po eliminaci do moči </a:t>
            </a:r>
            <a:r>
              <a:rPr lang="cs-CZ" altLang="cs-CZ" sz="2300" dirty="0" err="1" smtClean="0"/>
              <a:t>reabsorbovaly</a:t>
            </a:r>
            <a:r>
              <a:rPr lang="cs-CZ" altLang="cs-CZ" sz="2300" dirty="0" smtClean="0"/>
              <a:t> tubuly zpět do </a:t>
            </a:r>
            <a:r>
              <a:rPr lang="cs-CZ" altLang="cs-CZ" sz="2300" dirty="0" err="1" smtClean="0"/>
              <a:t>org</a:t>
            </a:r>
            <a:r>
              <a:rPr lang="cs-CZ" altLang="cs-CZ" sz="2300" dirty="0" smtClean="0"/>
              <a:t>.) na </a:t>
            </a:r>
            <a:r>
              <a:rPr lang="cs-CZ" altLang="cs-CZ" sz="2300" dirty="0" err="1" smtClean="0"/>
              <a:t>hydrosolubilní</a:t>
            </a:r>
            <a:r>
              <a:rPr lang="cs-CZ" altLang="cs-CZ" sz="2300" dirty="0" smtClean="0"/>
              <a:t> léčiva (rychlá eliminace do močí, většinou aniontovými transportéry)</a:t>
            </a:r>
          </a:p>
          <a:p>
            <a:r>
              <a:rPr lang="cs-CZ" altLang="cs-CZ" sz="2300" dirty="0" smtClean="0"/>
              <a:t>Skrz metabolismus jsou produkovány nové chemické látky, které mohou vykazovat rozdílné farmakologické účinky než podaná mateřská látka</a:t>
            </a: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602940-E1DE-4447-89CE-C0F48194DAA4}" type="slidenum">
              <a:rPr lang="cs-CZ" altLang="cs-CZ" sz="1000"/>
              <a:pPr/>
              <a:t>24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A039F0-7181-4340-83D6-46849E8286C2}" type="slidenum">
              <a:rPr lang="cs-CZ" altLang="cs-CZ" sz="1000"/>
              <a:pPr/>
              <a:t>25</a:t>
            </a:fld>
            <a:endParaRPr lang="cs-CZ" altLang="cs-CZ" sz="10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Léky jsou metabolizovány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U stanovovaných léků je jejich metabolizmus znám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Přibližně u 20% osob probíhá</a:t>
            </a:r>
            <a:r>
              <a:rPr lang="cs-CZ" altLang="cs-CZ" dirty="0" smtClean="0">
                <a:solidFill>
                  <a:srgbClr val="0066FF"/>
                </a:solidFill>
              </a:rPr>
              <a:t> </a:t>
            </a:r>
            <a:r>
              <a:rPr lang="cs-CZ" altLang="cs-CZ" dirty="0" smtClean="0"/>
              <a:t>odbourávání léčiv</a:t>
            </a:r>
            <a:r>
              <a:rPr lang="cs-CZ" altLang="cs-CZ" dirty="0" smtClean="0">
                <a:solidFill>
                  <a:srgbClr val="0066FF"/>
                </a:solidFill>
              </a:rPr>
              <a:t> </a:t>
            </a:r>
            <a:r>
              <a:rPr lang="cs-CZ" altLang="cs-CZ" dirty="0" smtClean="0">
                <a:solidFill>
                  <a:srgbClr val="FFFF00"/>
                </a:solidFill>
              </a:rPr>
              <a:t>jinou rychlostí,</a:t>
            </a:r>
            <a:r>
              <a:rPr lang="cs-CZ" altLang="cs-CZ" dirty="0" smtClean="0">
                <a:solidFill>
                  <a:srgbClr val="0066FF"/>
                </a:solidFill>
              </a:rPr>
              <a:t> </a:t>
            </a:r>
            <a:r>
              <a:rPr lang="cs-CZ" altLang="cs-CZ" dirty="0" smtClean="0"/>
              <a:t>než u většiny osob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	→ vzniká problém při stanovení dávky léku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4DB90A-CF56-48EF-854A-22A4881702AF}" type="slidenum">
              <a:rPr lang="cs-CZ" altLang="cs-CZ" sz="1000"/>
              <a:pPr/>
              <a:t>26</a:t>
            </a:fld>
            <a:endParaRPr lang="cs-CZ" altLang="cs-CZ" sz="10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FF00"/>
                </a:solidFill>
              </a:rPr>
              <a:t>„Rychlí metabolizátoři“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altLang="cs-CZ" smtClean="0">
                <a:solidFill>
                  <a:srgbClr val="0066FF"/>
                </a:solidFill>
              </a:rPr>
              <a:t>	</a:t>
            </a:r>
            <a:r>
              <a:rPr lang="cs-CZ" altLang="cs-CZ" smtClean="0"/>
              <a:t>Přeměna léku probíhá rychleji: </a:t>
            </a:r>
          </a:p>
          <a:p>
            <a:pPr marL="609600" indent="-609600" eaLnBrk="1" hangingPunct="1">
              <a:buFontTx/>
              <a:buNone/>
            </a:pPr>
            <a:r>
              <a:rPr lang="cs-CZ" altLang="cs-CZ" smtClean="0">
                <a:solidFill>
                  <a:srgbClr val="00FFFF"/>
                </a:solidFill>
              </a:rPr>
              <a:t>	</a:t>
            </a:r>
            <a:r>
              <a:rPr lang="cs-CZ" altLang="cs-CZ" smtClean="0">
                <a:solidFill>
                  <a:srgbClr val="FFFF00"/>
                </a:solidFill>
              </a:rPr>
              <a:t>- nedosáhne se terapeutické rozmezí</a:t>
            </a:r>
          </a:p>
          <a:p>
            <a:pPr marL="609600" indent="-609600" eaLnBrk="1" hangingPunct="1">
              <a:buFontTx/>
              <a:buNone/>
            </a:pPr>
            <a:r>
              <a:rPr lang="cs-CZ" altLang="cs-CZ" smtClean="0">
                <a:solidFill>
                  <a:srgbClr val="FFFF00"/>
                </a:solidFill>
              </a:rPr>
              <a:t> 	- účinek léku se neprojevuje</a:t>
            </a:r>
          </a:p>
          <a:p>
            <a:pPr marL="609600" indent="-609600" eaLnBrk="1" hangingPunct="1">
              <a:buFontTx/>
              <a:buNone/>
            </a:pPr>
            <a:endParaRPr lang="cs-CZ" altLang="cs-CZ" smtClean="0">
              <a:solidFill>
                <a:srgbClr val="FFCC0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cs-CZ" altLang="cs-CZ" smtClean="0">
                <a:solidFill>
                  <a:srgbClr val="0066FF"/>
                </a:solidFill>
              </a:rPr>
              <a:t>	</a:t>
            </a:r>
            <a:r>
              <a:rPr lang="cs-CZ" altLang="cs-CZ" smtClean="0"/>
              <a:t>- tato situace není tak nebezpečná: </a:t>
            </a:r>
            <a:r>
              <a:rPr lang="cs-CZ" altLang="cs-CZ" smtClean="0">
                <a:solidFill>
                  <a:srgbClr val="FFFF00"/>
                </a:solidFill>
              </a:rPr>
              <a:t>lékař zvýší dávkování léku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161541-63C7-42CE-8FA2-8BD2758794D4}" type="slidenum">
              <a:rPr lang="cs-CZ" altLang="cs-CZ" sz="1000"/>
              <a:pPr/>
              <a:t>27</a:t>
            </a:fld>
            <a:endParaRPr lang="cs-CZ" altLang="cs-CZ" sz="10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FF00"/>
                </a:solidFill>
              </a:rPr>
              <a:t>„Pomalí metabolizátoři“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	Přeměna léku probíhá pomaleji: </a:t>
            </a:r>
          </a:p>
          <a:p>
            <a:pPr eaLnBrk="1" hangingPunct="1">
              <a:buFontTx/>
              <a:buNone/>
            </a:pPr>
            <a:r>
              <a:rPr lang="cs-CZ" altLang="cs-CZ" smtClean="0">
                <a:solidFill>
                  <a:srgbClr val="0066FF"/>
                </a:solidFill>
              </a:rPr>
              <a:t> </a:t>
            </a:r>
            <a:r>
              <a:rPr lang="cs-CZ" altLang="cs-CZ" smtClean="0"/>
              <a:t>-</a:t>
            </a:r>
            <a:r>
              <a:rPr lang="cs-CZ" altLang="cs-CZ" smtClean="0">
                <a:solidFill>
                  <a:srgbClr val="FFFF00"/>
                </a:solidFill>
              </a:rPr>
              <a:t> množství léku v krvi přesahuje terapeutické rozmezí, </a:t>
            </a:r>
            <a:r>
              <a:rPr lang="cs-CZ" altLang="cs-CZ" smtClean="0"/>
              <a:t>i když užívá doporučené dávky</a:t>
            </a:r>
          </a:p>
          <a:p>
            <a:pPr eaLnBrk="1" hangingPunct="1">
              <a:buFontTx/>
              <a:buNone/>
            </a:pPr>
            <a:r>
              <a:rPr lang="cs-CZ" altLang="cs-CZ" smtClean="0">
                <a:solidFill>
                  <a:srgbClr val="0066FF"/>
                </a:solidFill>
              </a:rPr>
              <a:t> </a:t>
            </a:r>
            <a:r>
              <a:rPr lang="cs-CZ" altLang="cs-CZ" smtClean="0"/>
              <a:t>- často</a:t>
            </a:r>
            <a:r>
              <a:rPr lang="cs-CZ" altLang="cs-CZ" smtClean="0">
                <a:solidFill>
                  <a:srgbClr val="0066FF"/>
                </a:solidFill>
              </a:rPr>
              <a:t> </a:t>
            </a:r>
            <a:r>
              <a:rPr lang="cs-CZ" altLang="cs-CZ" smtClean="0">
                <a:solidFill>
                  <a:srgbClr val="FFFF00"/>
                </a:solidFill>
              </a:rPr>
              <a:t>dochází k toxickým projevům </a:t>
            </a:r>
            <a:r>
              <a:rPr lang="cs-CZ" altLang="cs-CZ" smtClean="0"/>
              <a:t>až k poškození organismu</a:t>
            </a:r>
          </a:p>
          <a:p>
            <a:pPr eaLnBrk="1" hangingPunct="1">
              <a:buFontTx/>
              <a:buNone/>
            </a:pPr>
            <a:r>
              <a:rPr lang="cs-CZ" altLang="cs-CZ" smtClean="0">
                <a:solidFill>
                  <a:srgbClr val="D60093"/>
                </a:solidFill>
              </a:rPr>
              <a:t> </a:t>
            </a:r>
            <a:r>
              <a:rPr lang="cs-CZ" altLang="cs-CZ" smtClean="0">
                <a:solidFill>
                  <a:srgbClr val="FFFF00"/>
                </a:solidFill>
              </a:rPr>
              <a:t>- závažnější stav</a:t>
            </a:r>
          </a:p>
          <a:p>
            <a:pPr eaLnBrk="1" hangingPunct="1">
              <a:buFontTx/>
              <a:buNone/>
            </a:pPr>
            <a:r>
              <a:rPr lang="cs-CZ" altLang="cs-CZ" smtClean="0">
                <a:solidFill>
                  <a:srgbClr val="0066FF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B8B856-D963-47A5-9246-2161F253497B}" type="slidenum">
              <a:rPr lang="cs-CZ" altLang="cs-CZ" sz="1000"/>
              <a:pPr/>
              <a:t>28</a:t>
            </a:fld>
            <a:endParaRPr lang="cs-CZ" altLang="cs-CZ" sz="10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FF00"/>
                </a:solidFill>
              </a:rPr>
              <a:t>Co to způsobuje?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800" dirty="0" smtClean="0"/>
              <a:t>Dlouhou dobu se to nevědělo: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800" dirty="0" smtClean="0"/>
              <a:t>lék se vysadil nebo změnil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 smtClean="0"/>
              <a:t>U pomalých </a:t>
            </a:r>
            <a:r>
              <a:rPr lang="cs-CZ" sz="2800" dirty="0" err="1" smtClean="0"/>
              <a:t>metabolizátorů</a:t>
            </a:r>
            <a:r>
              <a:rPr lang="cs-CZ" sz="2800" dirty="0" smtClean="0"/>
              <a:t> je to často</a:t>
            </a:r>
            <a:r>
              <a:rPr lang="cs-CZ" sz="2800" dirty="0" smtClean="0">
                <a:solidFill>
                  <a:srgbClr val="0066FF"/>
                </a:solidFill>
              </a:rPr>
              <a:t> </a:t>
            </a:r>
            <a:r>
              <a:rPr lang="cs-CZ" sz="2800" dirty="0" smtClean="0"/>
              <a:t>zapříčiněno</a:t>
            </a:r>
            <a:r>
              <a:rPr lang="cs-CZ" sz="2800" dirty="0" smtClean="0">
                <a:solidFill>
                  <a:srgbClr val="0066FF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geneticky: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800" dirty="0" smtClean="0">
                <a:solidFill>
                  <a:srgbClr val="0066FF"/>
                </a:solidFill>
              </a:rPr>
              <a:t>	</a:t>
            </a:r>
            <a:r>
              <a:rPr lang="cs-CZ" sz="2800" dirty="0" smtClean="0">
                <a:solidFill>
                  <a:srgbClr val="FFFF00"/>
                </a:solidFill>
              </a:rPr>
              <a:t>vrozené ,,chybění‘‘ </a:t>
            </a:r>
            <a:r>
              <a:rPr lang="cs-CZ" sz="2800" dirty="0" smtClean="0"/>
              <a:t>nebo </a:t>
            </a:r>
            <a:r>
              <a:rPr lang="cs-CZ" sz="2800" dirty="0" smtClean="0">
                <a:solidFill>
                  <a:srgbClr val="FFFF00"/>
                </a:solidFill>
              </a:rPr>
              <a:t>změněná funkce </a:t>
            </a:r>
            <a:r>
              <a:rPr lang="cs-CZ" sz="2800" dirty="0" smtClean="0"/>
              <a:t>některého</a:t>
            </a:r>
            <a:r>
              <a:rPr lang="cs-CZ" sz="2800" dirty="0" smtClean="0">
                <a:solidFill>
                  <a:srgbClr val="0066FF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enzymu</a:t>
            </a:r>
            <a:r>
              <a:rPr lang="cs-CZ" sz="2800" dirty="0" smtClean="0">
                <a:solidFill>
                  <a:srgbClr val="00FFFF"/>
                </a:solidFill>
              </a:rPr>
              <a:t> </a:t>
            </a:r>
            <a:r>
              <a:rPr lang="cs-CZ" sz="2800" dirty="0" smtClean="0"/>
              <a:t>(např. </a:t>
            </a:r>
            <a:r>
              <a:rPr lang="cs-CZ" sz="2800" u="sng" dirty="0" smtClean="0"/>
              <a:t>cytochrom P450</a:t>
            </a:r>
            <a:r>
              <a:rPr lang="cs-CZ" sz="2800" dirty="0" smtClean="0"/>
              <a:t> se podílí na metabolismu asi 30% používaných léků)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 err="1" smtClean="0"/>
              <a:t>Genotypizace</a:t>
            </a:r>
            <a:r>
              <a:rPr lang="cs-CZ" sz="2800" dirty="0" smtClean="0"/>
              <a:t> CYP2D6 A CYP2C19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E5DDD5-9CA3-4BE3-8D8A-755D746C7696}" type="slidenum">
              <a:rPr lang="cs-CZ" altLang="cs-CZ" sz="1000"/>
              <a:pPr/>
              <a:t>29</a:t>
            </a:fld>
            <a:endParaRPr lang="cs-CZ" altLang="cs-CZ" sz="10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Současná praxe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smtClean="0">
              <a:solidFill>
                <a:srgbClr val="0066FF"/>
              </a:solidFill>
            </a:endParaRPr>
          </a:p>
          <a:p>
            <a:pPr eaLnBrk="1" hangingPunct="1"/>
            <a:r>
              <a:rPr lang="cs-CZ" altLang="cs-CZ" smtClean="0"/>
              <a:t>Sleduje se koncentrace léku v krvi</a:t>
            </a:r>
          </a:p>
          <a:p>
            <a:pPr eaLnBrk="1" hangingPunct="1"/>
            <a:r>
              <a:rPr lang="cs-CZ" altLang="cs-CZ" smtClean="0"/>
              <a:t> Pacient musí chodit na kontroly (odběry krve)</a:t>
            </a:r>
          </a:p>
          <a:p>
            <a:pPr eaLnBrk="1" hangingPunct="1"/>
            <a:r>
              <a:rPr lang="cs-CZ" altLang="cs-CZ" smtClean="0">
                <a:solidFill>
                  <a:srgbClr val="FFFF00"/>
                </a:solidFill>
              </a:rPr>
              <a:t>V případě problémů se upraví dávkování, či změní lék..</a:t>
            </a:r>
          </a:p>
          <a:p>
            <a:pPr eaLnBrk="1" hangingPunct="1">
              <a:buFontTx/>
              <a:buNone/>
            </a:pPr>
            <a:endParaRPr lang="cs-CZ" altLang="cs-CZ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cs-CZ" altLang="cs-CZ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569325" cy="4537075"/>
          </a:xfrm>
        </p:spPr>
        <p:txBody>
          <a:bodyPr/>
          <a:lstStyle/>
          <a:p>
            <a:pPr marL="609600" indent="-609600" algn="l" eaLnBrk="1" hangingPunct="1">
              <a:buFontTx/>
              <a:buChar char="•"/>
              <a:defRPr/>
            </a:pPr>
            <a:r>
              <a:rPr lang="cs-CZ" sz="2200" dirty="0" smtClean="0"/>
              <a:t>Hrozí jejich </a:t>
            </a:r>
            <a:r>
              <a:rPr lang="cs-CZ" sz="2200" dirty="0" smtClean="0">
                <a:solidFill>
                  <a:srgbClr val="FFFF00"/>
                </a:solidFill>
              </a:rPr>
              <a:t>toxický účinek </a:t>
            </a:r>
            <a:r>
              <a:rPr lang="cs-CZ" sz="2200" dirty="0" smtClean="0"/>
              <a:t>při předávkování, </a:t>
            </a:r>
          </a:p>
          <a:p>
            <a:pPr marL="609600" indent="-609600" algn="l" eaLnBrk="1" hangingPunct="1">
              <a:defRPr/>
            </a:pPr>
            <a:r>
              <a:rPr lang="cs-CZ" sz="2200" dirty="0" smtClean="0"/>
              <a:t>	např. </a:t>
            </a:r>
            <a:r>
              <a:rPr lang="cs-CZ" sz="2200" dirty="0" err="1" smtClean="0"/>
              <a:t>nefrotoxicita</a:t>
            </a:r>
            <a:r>
              <a:rPr lang="cs-CZ" sz="2200" dirty="0" smtClean="0"/>
              <a:t>, </a:t>
            </a:r>
            <a:r>
              <a:rPr lang="cs-CZ" sz="2200" dirty="0" err="1" smtClean="0"/>
              <a:t>ototoxicita</a:t>
            </a:r>
            <a:endParaRPr lang="cs-CZ" sz="2200" dirty="0" smtClean="0">
              <a:solidFill>
                <a:srgbClr val="FFCC00"/>
              </a:solidFill>
            </a:endParaRP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cs-CZ" sz="2200" dirty="0" smtClean="0"/>
              <a:t>Některé mají </a:t>
            </a:r>
            <a:r>
              <a:rPr lang="cs-CZ" sz="2200" dirty="0" smtClean="0">
                <a:solidFill>
                  <a:srgbClr val="FFFF00"/>
                </a:solidFill>
              </a:rPr>
              <a:t>úzké terapeutické rozmezí </a:t>
            </a:r>
          </a:p>
          <a:p>
            <a:pPr marL="609600" indent="-609600" algn="l" eaLnBrk="1" hangingPunct="1">
              <a:defRPr/>
            </a:pPr>
            <a:r>
              <a:rPr lang="cs-CZ" sz="2200" dirty="0" smtClean="0">
                <a:solidFill>
                  <a:srgbClr val="FFFF00"/>
                </a:solidFill>
              </a:rPr>
              <a:t>	</a:t>
            </a:r>
            <a:r>
              <a:rPr lang="cs-CZ" sz="2200" dirty="0" smtClean="0"/>
              <a:t>(Rozmezí mezi nejnižší koncentrací léku, při které se objevuje jeho účinek a nejvyšší koncentrací, při které se ještě neobjevuje toxický účinek léku)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cs-CZ" sz="2200" dirty="0" smtClean="0"/>
              <a:t>Lékař pozoruje </a:t>
            </a:r>
            <a:r>
              <a:rPr lang="cs-CZ" sz="2200" dirty="0" smtClean="0">
                <a:solidFill>
                  <a:srgbClr val="FFFF00"/>
                </a:solidFill>
              </a:rPr>
              <a:t>nedostatečný účinek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cs-CZ" sz="2200" dirty="0" smtClean="0">
                <a:solidFill>
                  <a:srgbClr val="FFFF00"/>
                </a:solidFill>
              </a:rPr>
              <a:t>Zahájení, změna, kontrola terapie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cs-CZ" sz="2200" dirty="0" smtClean="0">
                <a:solidFill>
                  <a:srgbClr val="FFFF00"/>
                </a:solidFill>
              </a:rPr>
              <a:t>Je podezření, že pacient léky neužívá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cs-CZ" sz="2200" dirty="0" smtClean="0">
                <a:solidFill>
                  <a:srgbClr val="FFFF00"/>
                </a:solidFill>
              </a:rPr>
              <a:t>Porucha </a:t>
            </a:r>
            <a:r>
              <a:rPr lang="cs-CZ" sz="2200" dirty="0" err="1" smtClean="0">
                <a:solidFill>
                  <a:srgbClr val="FFFF00"/>
                </a:solidFill>
              </a:rPr>
              <a:t>fce</a:t>
            </a:r>
            <a:r>
              <a:rPr lang="cs-CZ" sz="2200" dirty="0" smtClean="0">
                <a:solidFill>
                  <a:srgbClr val="FFFF00"/>
                </a:solidFill>
              </a:rPr>
              <a:t> ledvin, jater </a:t>
            </a:r>
            <a:r>
              <a:rPr lang="cs-CZ" sz="2200" dirty="0" smtClean="0"/>
              <a:t>(podílí </a:t>
            </a:r>
            <a:r>
              <a:rPr lang="cs-CZ" sz="2200" dirty="0"/>
              <a:t>se na metabolismu a eliminaci </a:t>
            </a:r>
            <a:r>
              <a:rPr lang="cs-CZ" sz="2200" dirty="0" smtClean="0"/>
              <a:t>léku)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cs-CZ" sz="2200" dirty="0" smtClean="0"/>
              <a:t>Podezření na </a:t>
            </a:r>
            <a:r>
              <a:rPr lang="cs-CZ" sz="2200" dirty="0" smtClean="0">
                <a:solidFill>
                  <a:srgbClr val="FFFF00"/>
                </a:solidFill>
              </a:rPr>
              <a:t>lékové interference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cs-CZ" sz="2200" dirty="0" smtClean="0">
                <a:solidFill>
                  <a:srgbClr val="FFFF00"/>
                </a:solidFill>
              </a:rPr>
              <a:t>velká </a:t>
            </a:r>
            <a:r>
              <a:rPr lang="cs-CZ" sz="2200" dirty="0">
                <a:solidFill>
                  <a:srgbClr val="FFFF00"/>
                </a:solidFill>
              </a:rPr>
              <a:t>inter- a </a:t>
            </a:r>
            <a:r>
              <a:rPr lang="cs-CZ" sz="2200" dirty="0" err="1">
                <a:solidFill>
                  <a:srgbClr val="FFFF00"/>
                </a:solidFill>
              </a:rPr>
              <a:t>intraindividuální</a:t>
            </a:r>
            <a:r>
              <a:rPr lang="cs-CZ" sz="2200" dirty="0">
                <a:solidFill>
                  <a:srgbClr val="FFFF00"/>
                </a:solidFill>
              </a:rPr>
              <a:t> </a:t>
            </a:r>
            <a:r>
              <a:rPr lang="cs-CZ" sz="2200" dirty="0" smtClean="0">
                <a:solidFill>
                  <a:srgbClr val="FFFF00"/>
                </a:solidFill>
              </a:rPr>
              <a:t>variabilita léčiv </a:t>
            </a:r>
            <a:r>
              <a:rPr lang="cs-CZ" sz="2200" dirty="0" smtClean="0"/>
              <a:t>(</a:t>
            </a:r>
            <a:r>
              <a:rPr lang="cs-CZ" sz="2200" dirty="0"/>
              <a:t>Cyklosporin A)</a:t>
            </a:r>
          </a:p>
          <a:p>
            <a:pPr marL="609600" indent="-609600" algn="l" eaLnBrk="1" hangingPunct="1">
              <a:buFontTx/>
              <a:buChar char="•"/>
              <a:defRPr/>
            </a:pPr>
            <a:endParaRPr lang="cs-CZ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50825" y="188913"/>
            <a:ext cx="8713788" cy="1470025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se u některých léků stanovuje jejich koncentrace?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37D4F8-734A-4604-A6E1-3C5D3961946B}" type="slidenum">
              <a:rPr lang="cs-CZ" altLang="cs-CZ" sz="1000"/>
              <a:pPr/>
              <a:t>30</a:t>
            </a:fld>
            <a:endParaRPr lang="cs-CZ" altLang="cs-CZ" sz="10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Budoucnost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43100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	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Začíná se sledovat:</a:t>
            </a:r>
          </a:p>
          <a:p>
            <a:pPr eaLnBrk="1" hangingPunct="1"/>
            <a:r>
              <a:rPr lang="cs-CZ" altLang="cs-CZ" smtClean="0"/>
              <a:t>buď vrozené chybění nebo změněná forma příslušného enzymu (vedoucí k pomalé přeměně léku v</a:t>
            </a:r>
            <a:r>
              <a:rPr lang="cs-CZ" altLang="cs-CZ" smtClean="0">
                <a:solidFill>
                  <a:srgbClr val="0099FF"/>
                </a:solidFill>
              </a:rPr>
              <a:t> </a:t>
            </a:r>
            <a:r>
              <a:rPr lang="cs-CZ" altLang="cs-CZ" smtClean="0"/>
              <a:t>organismu)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r>
              <a:rPr lang="cs-CZ" altLang="cs-CZ" sz="3600" smtClean="0">
                <a:solidFill>
                  <a:srgbClr val="FFFF00"/>
                </a:solidFill>
              </a:rPr>
              <a:t>individualizace volby léku a jeho dávkování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Exkrece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proces kterým se organizmus zbavuje léčiva </a:t>
            </a:r>
          </a:p>
          <a:p>
            <a:endParaRPr lang="cs-CZ" altLang="cs-CZ" smtClean="0"/>
          </a:p>
          <a:p>
            <a:r>
              <a:rPr lang="cs-CZ" altLang="cs-CZ" smtClean="0"/>
              <a:t>cesty: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smtClean="0"/>
              <a:t> ledviny (do moče) &gt; játra (žluč → stolice) &gt; plíce (vzduch)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smtClean="0"/>
              <a:t> mateřské mléko, dialýza, kůže, …</a:t>
            </a:r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D782C3-4FD2-4C5D-B4C4-70D80F231BB5}" type="slidenum">
              <a:rPr lang="cs-CZ" altLang="cs-CZ" sz="1000"/>
              <a:pPr/>
              <a:t>31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cs-CZ" altLang="cs-CZ" sz="2000" smtClean="0">
                <a:solidFill>
                  <a:srgbClr val="FFFF00"/>
                </a:solidFill>
              </a:rPr>
              <a:t>Distribuční objem</a:t>
            </a:r>
          </a:p>
          <a:p>
            <a:pPr lvl="1"/>
            <a:r>
              <a:rPr lang="cs-CZ" altLang="cs-CZ" sz="2000" smtClean="0"/>
              <a:t>Fiktivní pojem</a:t>
            </a:r>
          </a:p>
          <a:p>
            <a:pPr lvl="1"/>
            <a:r>
              <a:rPr lang="cs-CZ" altLang="cs-CZ" sz="2000" smtClean="0"/>
              <a:t>Podává informaci o rozdělení látky v organismu</a:t>
            </a:r>
          </a:p>
          <a:p>
            <a:pPr lvl="1"/>
            <a:r>
              <a:rPr lang="cs-CZ" altLang="cs-CZ" sz="2000" smtClean="0"/>
              <a:t>Často při stanovení počáteční dávky</a:t>
            </a:r>
          </a:p>
          <a:p>
            <a:pPr lvl="1"/>
            <a:r>
              <a:rPr lang="cs-CZ" altLang="cs-CZ" sz="2000" b="1" smtClean="0"/>
              <a:t>Vyjadřuje jak veliký objem tekutiny bychom potřebovali, aby při podaném množství léčiva byla v tomto objemu (při rovnoměrném rozptýlení) stejná koncentrace léčiva jako v plazmě.</a:t>
            </a:r>
          </a:p>
          <a:p>
            <a:pPr lvl="1"/>
            <a:r>
              <a:rPr lang="cs-CZ" altLang="cs-CZ" sz="2000" smtClean="0"/>
              <a:t>Vyjadřuje vztah mezi velikostí dávky a dosaženou koncentrací v plazmě.</a:t>
            </a:r>
            <a:endParaRPr lang="cs-CZ" altLang="cs-CZ" sz="2000" b="1" smtClean="0"/>
          </a:p>
          <a:p>
            <a:pPr lvl="1"/>
            <a:r>
              <a:rPr lang="cs-CZ" altLang="cs-CZ" sz="2000" smtClean="0"/>
              <a:t>Je-li distribuční objem velký, pak se jen pomalu zvyšuje hladina léčiva v plazmě; nejdříve se saturuje (nárazová dávka), potom stačí udržovací dávkaJe-li distribuční objem malý, pak se rychle zaplní</a:t>
            </a:r>
          </a:p>
          <a:p>
            <a:pPr lvl="1"/>
            <a:r>
              <a:rPr lang="cs-CZ" altLang="cs-CZ" sz="2000" smtClean="0"/>
              <a:t>Vd = množství léčiva v těle / koncentrace léčiva v plazmě</a:t>
            </a:r>
          </a:p>
        </p:txBody>
      </p:sp>
      <p:sp>
        <p:nvSpPr>
          <p:cNvPr id="33795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23ECC7-6480-41AA-A4B4-F5429DDEA958}" type="slidenum">
              <a:rPr lang="cs-CZ" altLang="cs-CZ" sz="1000"/>
              <a:pPr/>
              <a:t>32</a:t>
            </a:fld>
            <a:endParaRPr lang="cs-CZ" altLang="cs-CZ" sz="100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parametry klinické farmakokinetiky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parametry klinické farmakokinetiky</a:t>
            </a:r>
            <a:endParaRPr lang="cs-CZ" dirty="0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686800" cy="471328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cs-CZ" altLang="cs-CZ" sz="2000" smtClean="0">
                <a:solidFill>
                  <a:srgbClr val="FFFF00"/>
                </a:solidFill>
              </a:rPr>
              <a:t>Celková clearance</a:t>
            </a:r>
          </a:p>
          <a:p>
            <a:pPr lvl="1"/>
            <a:r>
              <a:rPr lang="cs-CZ" altLang="cs-CZ" sz="2000" b="1" smtClean="0"/>
              <a:t>Objem plazmy zcela očistěné od léčiva za jednotku času </a:t>
            </a:r>
            <a:r>
              <a:rPr lang="cs-CZ" altLang="cs-CZ" sz="2000" smtClean="0"/>
              <a:t>(ml/min/kg)</a:t>
            </a:r>
          </a:p>
          <a:p>
            <a:pPr lvl="1"/>
            <a:r>
              <a:rPr lang="cs-CZ" altLang="cs-CZ" sz="2000" smtClean="0"/>
              <a:t>Celková, renální, hepatální, nerenální</a:t>
            </a:r>
          </a:p>
          <a:p>
            <a:pPr lvl="1"/>
            <a:r>
              <a:rPr lang="cs-CZ" altLang="cs-CZ" sz="2000" smtClean="0"/>
              <a:t>Určuje udržovací dávku</a:t>
            </a:r>
          </a:p>
          <a:p>
            <a:pPr lvl="1"/>
            <a:r>
              <a:rPr lang="cs-CZ" altLang="cs-CZ" sz="2000" smtClean="0"/>
              <a:t>charakterizuje výkonnost eliminačních orgánů. </a:t>
            </a:r>
          </a:p>
          <a:p>
            <a:pPr lvl="1"/>
            <a:r>
              <a:rPr lang="cs-CZ" altLang="cs-CZ" sz="2000" smtClean="0"/>
              <a:t>Volit léčiva, jejichž eliminace není závislá na orgánu postiženém patologickým procesem</a:t>
            </a:r>
          </a:p>
          <a:p>
            <a:pPr lvl="1"/>
            <a:r>
              <a:rPr lang="cs-CZ" altLang="cs-CZ" sz="2000" smtClean="0"/>
              <a:t>léčiva s vysokým podílem CLR obvykle vyžadují úpravu dávkování při renální nebo hepatální insuficienci</a:t>
            </a:r>
          </a:p>
          <a:p>
            <a:pPr>
              <a:spcBef>
                <a:spcPts val="1000"/>
              </a:spcBef>
            </a:pPr>
            <a:r>
              <a:rPr lang="cs-CZ" altLang="cs-CZ" sz="2000" smtClean="0">
                <a:solidFill>
                  <a:srgbClr val="FFFF00"/>
                </a:solidFill>
              </a:rPr>
              <a:t>Biologický poločas (plazmatický)</a:t>
            </a:r>
          </a:p>
          <a:p>
            <a:pPr lvl="1"/>
            <a:r>
              <a:rPr lang="cs-CZ" altLang="cs-CZ" sz="2000" smtClean="0"/>
              <a:t>vyjadřuje dobu, za kterou klesne hladina látky v plazmě o polovinu</a:t>
            </a:r>
            <a:endParaRPr lang="cs-CZ" altLang="cs-CZ" sz="2000" smtClean="0">
              <a:solidFill>
                <a:srgbClr val="FFFF00"/>
              </a:solidFill>
            </a:endParaRPr>
          </a:p>
          <a:p>
            <a:pPr>
              <a:spcBef>
                <a:spcPts val="1000"/>
              </a:spcBef>
            </a:pPr>
            <a:r>
              <a:rPr lang="cs-CZ" altLang="cs-CZ" sz="2000" smtClean="0">
                <a:solidFill>
                  <a:srgbClr val="FFFF00"/>
                </a:solidFill>
              </a:rPr>
              <a:t>Biologická dostupnost</a:t>
            </a:r>
          </a:p>
          <a:p>
            <a:pPr lvl="1"/>
            <a:r>
              <a:rPr lang="cs-CZ" altLang="cs-CZ" sz="2000" smtClean="0"/>
              <a:t>Podíl účinné látky, která se dostává do systémového krevního objemu</a:t>
            </a:r>
          </a:p>
          <a:p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400529-0598-4ABB-AE45-8A788816B7BE}" type="slidenum">
              <a:rPr lang="cs-CZ" altLang="cs-CZ" sz="1000"/>
              <a:pPr/>
              <a:t>33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Biologická dostupnost</a:t>
            </a:r>
            <a:r>
              <a:rPr lang="cs-CZ" b="1" dirty="0" smtClean="0"/>
              <a:t> </a:t>
            </a:r>
            <a:endParaRPr lang="cs-CZ" dirty="0" smtClean="0"/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b="1" smtClean="0"/>
          </a:p>
          <a:p>
            <a:r>
              <a:rPr lang="cs-CZ" altLang="cs-CZ" b="1" smtClean="0"/>
              <a:t> frakce podaného léčiva (látky), která se dostane do systémové cirkulace</a:t>
            </a:r>
          </a:p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31396D-FB3B-4EB0-AF57-9E9BB883F70C}" type="slidenum">
              <a:rPr lang="cs-CZ" altLang="cs-CZ" sz="1000"/>
              <a:pPr/>
              <a:t>34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biologickou dostupnost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00" smtClean="0">
                <a:solidFill>
                  <a:srgbClr val="FFFF00"/>
                </a:solidFill>
              </a:rPr>
              <a:t>biotransformace ve střevě a v játrech </a:t>
            </a:r>
            <a:r>
              <a:rPr lang="cs-CZ" altLang="cs-CZ" sz="2500" smtClean="0"/>
              <a:t>při prvém průchodu tráv. traktem (first pass efekt)</a:t>
            </a:r>
          </a:p>
          <a:p>
            <a:r>
              <a:rPr lang="cs-CZ" altLang="cs-CZ" sz="2500" smtClean="0">
                <a:solidFill>
                  <a:srgbClr val="FFFF00"/>
                </a:solidFill>
              </a:rPr>
              <a:t>afinita k influxním či efluxním pumpám </a:t>
            </a:r>
            <a:r>
              <a:rPr lang="cs-CZ" altLang="cs-CZ" sz="2500" smtClean="0"/>
              <a:t>ve střevě/játrech, lipofilní látky mají ↑ afinitu</a:t>
            </a:r>
          </a:p>
          <a:p>
            <a:r>
              <a:rPr lang="cs-CZ" altLang="cs-CZ" sz="2500" smtClean="0">
                <a:solidFill>
                  <a:srgbClr val="FFFF00"/>
                </a:solidFill>
              </a:rPr>
              <a:t>rozpustností molekuly </a:t>
            </a:r>
            <a:r>
              <a:rPr lang="cs-CZ" altLang="cs-CZ" sz="2500" smtClean="0"/>
              <a:t>(lipofilní zpravidla lépe vstřebány prostou difuzí)</a:t>
            </a:r>
          </a:p>
          <a:p>
            <a:r>
              <a:rPr lang="cs-CZ" altLang="cs-CZ" sz="2500" smtClean="0">
                <a:solidFill>
                  <a:srgbClr val="FFFF00"/>
                </a:solidFill>
              </a:rPr>
              <a:t>stabilitou molekuly </a:t>
            </a:r>
            <a:r>
              <a:rPr lang="cs-CZ" altLang="cs-CZ" sz="2500" smtClean="0"/>
              <a:t>(rozklad acidolabilních mol.)</a:t>
            </a:r>
          </a:p>
          <a:p>
            <a:r>
              <a:rPr lang="cs-CZ" altLang="cs-CZ" sz="2500" smtClean="0">
                <a:solidFill>
                  <a:srgbClr val="FFFF00"/>
                </a:solidFill>
              </a:rPr>
              <a:t>lékovou formou </a:t>
            </a:r>
            <a:r>
              <a:rPr lang="cs-CZ" altLang="cs-CZ" sz="2500" smtClean="0"/>
              <a:t>(velikost partikulí - mikronizace)</a:t>
            </a:r>
          </a:p>
          <a:p>
            <a:r>
              <a:rPr lang="cs-CZ" altLang="cs-CZ" sz="2500" smtClean="0">
                <a:solidFill>
                  <a:srgbClr val="FFFF00"/>
                </a:solidFill>
              </a:rPr>
              <a:t>fyz. chem. vlastnosti molekuly a vehikul</a:t>
            </a:r>
          </a:p>
          <a:p>
            <a:r>
              <a:rPr lang="cs-CZ" altLang="cs-CZ" sz="2500" smtClean="0">
                <a:solidFill>
                  <a:srgbClr val="FFFF00"/>
                </a:solidFill>
              </a:rPr>
              <a:t>pH žaludku a střev</a:t>
            </a:r>
          </a:p>
          <a:p>
            <a:endParaRPr lang="cs-CZ" altLang="cs-CZ" sz="2500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0D6F03-22A7-436E-8738-14EDBA85D691}" type="slidenum">
              <a:rPr lang="cs-CZ" altLang="cs-CZ" sz="1000"/>
              <a:pPr/>
              <a:t>35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Biologický poločas (plazmatický)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  <a:p>
            <a:r>
              <a:rPr lang="cs-CZ" altLang="cs-CZ" smtClean="0"/>
              <a:t>vyjadřuje dobu, za kterou klesne hladina látky v plazmě o polovinu</a:t>
            </a: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599B2C-0E4E-4794-8C83-04AA65AC9BA0}" type="slidenum">
              <a:rPr lang="cs-CZ" altLang="cs-CZ" sz="1000"/>
              <a:pPr/>
              <a:t>36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význam biologického poločasu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cs-CZ" altLang="cs-CZ" smtClean="0"/>
              <a:t>Odhad trvání účinku</a:t>
            </a:r>
          </a:p>
          <a:p>
            <a:pPr marL="514350" indent="-514350">
              <a:buFontTx/>
              <a:buAutoNum type="arabicPeriod"/>
            </a:pPr>
            <a:r>
              <a:rPr lang="cs-CZ" altLang="cs-CZ" smtClean="0"/>
              <a:t>Odhad toho zda dojde ke kumulaci léčiva, a pokud ano, kdy se hladina ustálí (za 4-5 poločasů)</a:t>
            </a:r>
          </a:p>
          <a:p>
            <a:pPr marL="514350" indent="-514350">
              <a:buFontTx/>
              <a:buAutoNum type="arabicPeriod"/>
            </a:pPr>
            <a:r>
              <a:rPr lang="cs-CZ" altLang="cs-CZ" smtClean="0"/>
              <a:t>Odhad toho, kdy dojde k téměř úplné eliminaci léčiva po jeho vysazení (za 4-5 poločasů)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B3F09D-D3FD-439B-A4A9-4C9BA6F92395}" type="slidenum">
              <a:rPr lang="cs-CZ" altLang="cs-CZ" sz="1000"/>
              <a:pPr/>
              <a:t>37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76250"/>
            <a:ext cx="7772400" cy="819150"/>
          </a:xfrm>
        </p:spPr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Ustálený stav</a:t>
            </a:r>
            <a:b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altLang="cs-C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steady</a:t>
            </a: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557338"/>
            <a:ext cx="8893175" cy="4843462"/>
          </a:xfrm>
        </p:spPr>
        <p:txBody>
          <a:bodyPr/>
          <a:lstStyle/>
          <a:p>
            <a:pPr marL="609600" indent="-609600" algn="l" eaLnBrk="1" hangingPunct="1">
              <a:buFontTx/>
              <a:buChar char="•"/>
              <a:defRPr/>
            </a:pP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 uplynutí 4-5 poločasů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Dosažení rovnováhy mezi rychlostí přívodu léčiva a jeho eliminací z organismu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Pravidlo 4-5 poločasů 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500" smtClean="0"/>
              <a:t>Jestliže léčivo aplikujeme v intervalech kratších než 1,4 poločasu, tak se jeho hladina neustále zvyšuje (dochází k jeho kumulaci), ale za 4-5 poločasů se ustálí a již se dále nezvyšuje.</a:t>
            </a:r>
          </a:p>
          <a:p>
            <a:endParaRPr lang="cs-CZ" altLang="cs-CZ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EAFD52-D585-4A61-A1CE-E8850F5A979A}" type="slidenum">
              <a:rPr lang="cs-CZ" altLang="cs-CZ" sz="1000"/>
              <a:pPr/>
              <a:t>39</a:t>
            </a:fld>
            <a:endParaRPr lang="cs-CZ" altLang="cs-CZ" sz="1000"/>
          </a:p>
        </p:txBody>
      </p:sp>
      <p:pic>
        <p:nvPicPr>
          <p:cNvPr id="4096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2" t="28003" r="19991" b="23991"/>
          <a:stretch>
            <a:fillRect/>
          </a:stretch>
        </p:blipFill>
        <p:spPr bwMode="auto">
          <a:xfrm>
            <a:off x="1123950" y="3284538"/>
            <a:ext cx="68961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0"/>
            <a:ext cx="8424862" cy="16573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Kdy stanovení koncentrace léku není indikováno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1700213"/>
            <a:ext cx="8569325" cy="4537075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cs-CZ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Účinek léku je stanovován jinak, např.:</a:t>
            </a:r>
          </a:p>
          <a:p>
            <a:pPr marL="609600" indent="-609600"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Warfarin (Quick INR,..)</a:t>
            </a:r>
          </a:p>
          <a:p>
            <a:pPr marL="609600" indent="-609600"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Inzulin (glukóza)</a:t>
            </a:r>
          </a:p>
          <a:p>
            <a:pPr marL="609600" indent="-609600"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Antihypertenziva (krevní tlak)</a:t>
            </a:r>
          </a:p>
          <a:p>
            <a:pPr marL="609600" indent="-609600" eaLnBrk="1" hangingPunct="1">
              <a:defRPr/>
            </a:pPr>
            <a:endParaRPr lang="cs-CZ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4-5 poločasů?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2997200"/>
          <a:ext cx="8229600" cy="3292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0893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Interval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Aplikováno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Výchozí hladina na začátku intervalu %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Zbývá na konci intervalu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%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Eliminováno během intervalu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%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6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1.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100 mg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100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50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50</a:t>
                      </a:r>
                      <a:endParaRPr lang="cs-CZ" sz="20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16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2.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100 mg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150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75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75</a:t>
                      </a:r>
                      <a:endParaRPr lang="cs-CZ" sz="20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16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3.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100 mg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175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88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88</a:t>
                      </a:r>
                      <a:endParaRPr lang="cs-CZ" sz="20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16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4.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100 mg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188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94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94</a:t>
                      </a:r>
                      <a:endParaRPr lang="cs-CZ" sz="20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16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5.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100 mg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194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97</a:t>
                      </a:r>
                      <a:endParaRPr lang="cs-CZ" sz="20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97</a:t>
                      </a:r>
                      <a:endParaRPr lang="cs-CZ" sz="20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031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128022-540C-459F-9541-4BA370161985}" type="slidenum">
              <a:rPr lang="cs-CZ" altLang="cs-CZ" sz="1000"/>
              <a:pPr/>
              <a:t>40</a:t>
            </a:fld>
            <a:endParaRPr lang="cs-CZ" altLang="cs-CZ" sz="1000"/>
          </a:p>
        </p:txBody>
      </p:sp>
      <p:sp>
        <p:nvSpPr>
          <p:cNvPr id="42032" name="TextovéPole 5"/>
          <p:cNvSpPr txBox="1">
            <a:spLocks noChangeArrowheads="1"/>
          </p:cNvSpPr>
          <p:nvPr/>
        </p:nvSpPr>
        <p:spPr bwMode="auto">
          <a:xfrm>
            <a:off x="457200" y="1711325"/>
            <a:ext cx="8229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500"/>
              <a:t>Vznik ustáleného stavu při opakovaném podávání léčiva </a:t>
            </a:r>
          </a:p>
          <a:p>
            <a:pPr eaLnBrk="1" hangingPunct="1"/>
            <a:r>
              <a:rPr lang="cs-CZ" altLang="cs-CZ" sz="2500"/>
              <a:t>v intervalech 1 poločasu.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/>
              <a:t> </a:t>
            </a:r>
            <a:r>
              <a:rPr lang="cs-CZ" alt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Jaká část léku přetrvá v plazmě za 4-5 poločasů?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2909888"/>
          <a:ext cx="8229600" cy="347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76">
                <a:tc gridSpan="3"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Eliminace léčiva během 5 poločasů</a:t>
                      </a:r>
                      <a:endParaRPr lang="cs-CZ" sz="2000" dirty="0"/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04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Čas (násobky t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1" baseline="-25000" dirty="0" smtClean="0">
                          <a:solidFill>
                            <a:schemeClr val="tx1"/>
                          </a:solidFill>
                        </a:rPr>
                        <a:t>½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>
                    <a:solidFill>
                      <a:srgbClr val="605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% výchozí hodnoty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>
                    <a:solidFill>
                      <a:srgbClr val="605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Celkem eliminováno %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>
                    <a:solidFill>
                      <a:srgbClr val="6059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 – na počátku</a:t>
                      </a:r>
                      <a:endParaRPr lang="cs-CZ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100</a:t>
                      </a:r>
                      <a:endParaRPr lang="cs-CZ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</a:t>
                      </a:r>
                      <a:endParaRPr lang="cs-CZ" sz="2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</a:t>
                      </a:r>
                      <a:endParaRPr lang="cs-CZ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50</a:t>
                      </a:r>
                      <a:endParaRPr lang="cs-CZ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50</a:t>
                      </a:r>
                      <a:endParaRPr lang="cs-CZ" sz="2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</a:t>
                      </a:r>
                      <a:endParaRPr lang="cs-CZ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25</a:t>
                      </a:r>
                      <a:endParaRPr lang="cs-CZ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75</a:t>
                      </a:r>
                      <a:endParaRPr lang="cs-CZ" sz="2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</a:t>
                      </a:r>
                      <a:endParaRPr lang="cs-CZ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12,5</a:t>
                      </a:r>
                      <a:endParaRPr lang="cs-CZ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87,5</a:t>
                      </a:r>
                      <a:endParaRPr lang="cs-CZ" sz="2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</a:t>
                      </a:r>
                      <a:endParaRPr lang="cs-CZ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6,2</a:t>
                      </a:r>
                      <a:endParaRPr lang="cs-CZ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93,8</a:t>
                      </a:r>
                      <a:endParaRPr lang="cs-CZ" sz="2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</a:t>
                      </a:r>
                      <a:endParaRPr lang="cs-CZ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3,1</a:t>
                      </a:r>
                      <a:endParaRPr lang="cs-CZ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96,9</a:t>
                      </a:r>
                      <a:endParaRPr lang="cs-CZ" sz="2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3047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CE7F9B-648B-4775-AC83-08EEAC0CD2BD}" type="slidenum">
              <a:rPr lang="cs-CZ" altLang="cs-CZ" sz="1000"/>
              <a:pPr/>
              <a:t>41</a:t>
            </a:fld>
            <a:endParaRPr lang="cs-CZ" altLang="cs-CZ" sz="100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76250"/>
            <a:ext cx="7772400" cy="819150"/>
          </a:xfrm>
        </p:spPr>
        <p:txBody>
          <a:bodyPr/>
          <a:lstStyle/>
          <a:p>
            <a:pPr>
              <a:defRPr/>
            </a:pP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Farmakodynamika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557338"/>
            <a:ext cx="8893175" cy="484346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cs-CZ" altLang="cs-CZ" smtClean="0">
                <a:solidFill>
                  <a:srgbClr val="FFFF00"/>
                </a:solidFill>
              </a:rPr>
              <a:t>Studuje působení léku na organismus </a:t>
            </a:r>
            <a:r>
              <a:rPr lang="cs-CZ" altLang="cs-CZ" smtClean="0"/>
              <a:t>(orgány, tkáně, receptory)</a:t>
            </a:r>
            <a:r>
              <a:rPr lang="cs-CZ" altLang="cs-CZ" smtClean="0">
                <a:solidFill>
                  <a:srgbClr val="FFFF00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</a:pPr>
            <a:endParaRPr lang="cs-CZ" altLang="cs-CZ" sz="3600" smtClean="0"/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cs-CZ" altLang="cs-CZ" sz="3600" smtClean="0"/>
              <a:t> </a:t>
            </a:r>
            <a:r>
              <a:rPr lang="cs-CZ" altLang="cs-CZ" smtClean="0"/>
              <a:t>interakce s buněčnými komponenty,     např.receptory, cílovými místy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cs-CZ" altLang="cs-CZ" smtClean="0"/>
              <a:t> mechanismy účinku (působení léčiva v cílovém místě účinku, vztah mezi koncentrací léku a jeho účinkem)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cs-CZ" altLang="cs-CZ" smtClean="0"/>
              <a:t> lékové interakce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cs-CZ" altLang="cs-CZ" smtClean="0"/>
              <a:t> nežádoucí účinky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88913"/>
            <a:ext cx="8785225" cy="15113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Farmakogenetika</a:t>
            </a: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altLang="cs-C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farmakogenomika</a:t>
            </a:r>
            <a:endParaRPr lang="cs-CZ" altLang="cs-CZ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989138"/>
            <a:ext cx="8893175" cy="35750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cs-CZ" altLang="cs-CZ" smtClean="0">
                <a:solidFill>
                  <a:srgbClr val="FFFF00"/>
                </a:solidFill>
              </a:rPr>
              <a:t>Studují individuální genetický vliv </a:t>
            </a:r>
            <a:r>
              <a:rPr lang="cs-CZ" altLang="cs-CZ" smtClean="0"/>
              <a:t>na farmakokinetiku a farmakodynamiku</a:t>
            </a:r>
          </a:p>
          <a:p>
            <a:pPr algn="l" eaLnBrk="1" hangingPunct="1">
              <a:lnSpc>
                <a:spcPct val="80000"/>
              </a:lnSpc>
            </a:pPr>
            <a:r>
              <a:rPr lang="cs-CZ" altLang="cs-CZ" smtClean="0"/>
              <a:t>(existuje velká interindividuální variabilita)</a:t>
            </a:r>
          </a:p>
          <a:p>
            <a:pPr algn="l" eaLnBrk="1" hangingPunct="1">
              <a:lnSpc>
                <a:spcPct val="80000"/>
              </a:lnSpc>
            </a:pPr>
            <a:r>
              <a:rPr lang="cs-CZ" altLang="cs-CZ" smtClean="0">
                <a:solidFill>
                  <a:schemeClr val="folHlink"/>
                </a:solidFill>
              </a:rPr>
              <a:t>  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cs-CZ" altLang="cs-CZ" smtClean="0">
                <a:solidFill>
                  <a:schemeClr val="folHlink"/>
                </a:solidFill>
              </a:rPr>
              <a:t> </a:t>
            </a:r>
            <a:r>
              <a:rPr lang="cs-CZ" altLang="cs-CZ" smtClean="0">
                <a:solidFill>
                  <a:srgbClr val="FFFF00"/>
                </a:solidFill>
              </a:rPr>
              <a:t>Cílem je individualizace volby léku a jeho dávkování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Farmakogenetika</a:t>
            </a:r>
            <a:r>
              <a:rPr lang="cs-CZ" alt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altLang="cs-C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farmakogenomika</a:t>
            </a:r>
            <a:endParaRPr lang="cs-CZ" dirty="0" smtClean="0"/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smtClean="0"/>
              <a:t>FARMAKOGENETIKA studuje rozdílné účinky léčiva u rozdílných pacientů in vivo, které jsou dány přítomností dědičných variant genů. Farmakogenetika se zaměřuje na variabilitu pacientů.</a:t>
            </a:r>
          </a:p>
          <a:p>
            <a:endParaRPr lang="cs-CZ" altLang="cs-CZ" sz="2800" smtClean="0"/>
          </a:p>
          <a:p>
            <a:r>
              <a:rPr lang="cs-CZ" altLang="cs-CZ" sz="2800" smtClean="0"/>
              <a:t>FARMAKOGENOMIKA studuje rozdílné účinky potenciálních léčiv in vivo i in vitro na genovou expresi jako celek. Hodnotí expresní profily. Farmakogenomika se zaměřuje na variabilitu potenciálních léčiv.</a:t>
            </a:r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A1A102-DD4D-407C-8850-4E6268B4C885}" type="slidenum">
              <a:rPr lang="cs-CZ" altLang="cs-CZ" sz="1000"/>
              <a:pPr/>
              <a:t>44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555875"/>
            <a:ext cx="7772400" cy="1746250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cs-CZ" sz="3500" b="1" smtClean="0">
                <a:solidFill>
                  <a:srgbClr val="FFFF00"/>
                </a:solidFill>
              </a:rPr>
              <a:t>Stanovení koncentrace léčiv </a:t>
            </a:r>
          </a:p>
          <a:p>
            <a:pPr algn="ctr"/>
            <a:r>
              <a:rPr lang="cs-CZ" altLang="cs-CZ" sz="3500" b="1" smtClean="0">
                <a:solidFill>
                  <a:srgbClr val="FFFF00"/>
                </a:solidFill>
              </a:rPr>
              <a:t>v biologickém materiálu</a:t>
            </a:r>
            <a:endParaRPr lang="cs-CZ" altLang="cs-CZ" sz="3500" b="1" i="1" smtClean="0">
              <a:solidFill>
                <a:srgbClr val="FFFF00"/>
              </a:solidFill>
            </a:endParaRPr>
          </a:p>
        </p:txBody>
      </p:sp>
      <p:sp>
        <p:nvSpPr>
          <p:cNvPr id="47107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B624BB-6E2A-4FC8-A578-610AE8874A8C}" type="slidenum">
              <a:rPr lang="cs-CZ" altLang="cs-CZ" sz="1000"/>
              <a:pPr/>
              <a:t>45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76250"/>
            <a:ext cx="7772400" cy="81915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Analyzovaný materiál</a:t>
            </a:r>
            <a:endParaRPr lang="cs-CZ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557338"/>
            <a:ext cx="8893175" cy="4843462"/>
          </a:xfrm>
        </p:spPr>
        <p:txBody>
          <a:bodyPr/>
          <a:lstStyle/>
          <a:p>
            <a:pPr marL="609600" indent="-609600" algn="l" eaLnBrk="1" hangingPunct="1">
              <a:buFontTx/>
              <a:buChar char="•"/>
              <a:defRPr/>
            </a:pPr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Plazma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Sérum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Krev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Moč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Sliny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Mozkomíšní mok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Žluč nebo peritoneální tekutina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Imunoanalytické metody</a:t>
            </a:r>
            <a:endParaRPr lang="cs-CZ" dirty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LcParenR"/>
              <a:defRPr/>
            </a:pPr>
            <a:endParaRPr lang="cs-CZ" sz="36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cs-CZ" sz="3600" dirty="0" smtClean="0"/>
              <a:t>fluorescenční </a:t>
            </a:r>
            <a:r>
              <a:rPr lang="cs-CZ" sz="3600" dirty="0" err="1" smtClean="0"/>
              <a:t>imunoanalýza</a:t>
            </a:r>
            <a:r>
              <a:rPr lang="cs-CZ" sz="3600" dirty="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cs-CZ" sz="3600" dirty="0" smtClean="0"/>
              <a:t>	(FIA, FPIA, DELFIA)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cs-CZ" sz="3600" dirty="0" smtClean="0"/>
              <a:t>enzymová </a:t>
            </a:r>
            <a:r>
              <a:rPr lang="cs-CZ" sz="3600" dirty="0" err="1" smtClean="0"/>
              <a:t>imunoanalýza</a:t>
            </a:r>
            <a:r>
              <a:rPr lang="cs-CZ" sz="3600" dirty="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cs-CZ" sz="3600" dirty="0" smtClean="0"/>
              <a:t>	(EMIT, ELISA, MEIA,CEDIA)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cs-CZ" sz="3600" dirty="0" smtClean="0"/>
              <a:t>luminiscenční </a:t>
            </a:r>
            <a:r>
              <a:rPr lang="cs-CZ" sz="3600" dirty="0" err="1" smtClean="0"/>
              <a:t>imunoanalýza</a:t>
            </a:r>
            <a:r>
              <a:rPr lang="cs-CZ" sz="3600" dirty="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cs-CZ" sz="3600" dirty="0" smtClean="0"/>
              <a:t>	(LIA, ILMA, CMIA, ECLIA,…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cs-CZ" sz="36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cs-CZ" sz="3600" dirty="0" smtClean="0"/>
              <a:t>		</a:t>
            </a:r>
            <a:endParaRPr lang="cs-CZ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FABFEF-5CF1-41B6-8FCA-775C09B90C26}" type="slidenum">
              <a:rPr lang="cs-CZ" altLang="cs-CZ" sz="1000"/>
              <a:pPr/>
              <a:t>47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 b="1" smtClean="0">
                <a:solidFill>
                  <a:srgbClr val="FFFF00"/>
                </a:solidFill>
              </a:rPr>
              <a:t>Stanovení koncentrace léčiv v biologickém materiálu</a:t>
            </a:r>
          </a:p>
        </p:txBody>
      </p:sp>
      <p:sp>
        <p:nvSpPr>
          <p:cNvPr id="50179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EA6BD5-10A8-4A19-9FA7-9D43263EF63D}" type="slidenum">
              <a:rPr lang="cs-CZ" altLang="cs-CZ" sz="1000"/>
              <a:pPr/>
              <a:t>48</a:t>
            </a:fld>
            <a:endParaRPr lang="cs-CZ" altLang="cs-CZ" sz="1000"/>
          </a:p>
        </p:txBody>
      </p:sp>
      <p:sp>
        <p:nvSpPr>
          <p:cNvPr id="5" name="Zástupný symbol pro obsah 4"/>
          <p:cNvSpPr txBox="1">
            <a:spLocks noGrp="1"/>
          </p:cNvSpPr>
          <p:nvPr>
            <p:ph idx="1"/>
          </p:nvPr>
        </p:nvSpPr>
        <p:spPr>
          <a:xfrm>
            <a:off x="457200" y="1412875"/>
            <a:ext cx="8229600" cy="5119688"/>
          </a:xfrm>
        </p:spPr>
        <p:txBody>
          <a:bodyPr rtlCol="0">
            <a:sp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sz="1650" b="1" i="1" dirty="0">
                <a:solidFill>
                  <a:srgbClr val="FFFF00"/>
                </a:solidFill>
              </a:rPr>
              <a:t>Imunochemické </a:t>
            </a:r>
            <a:r>
              <a:rPr lang="cs-CZ" sz="1650" b="1" i="1" dirty="0" smtClean="0">
                <a:solidFill>
                  <a:srgbClr val="FFFF00"/>
                </a:solidFill>
              </a:rPr>
              <a:t>metody</a:t>
            </a:r>
            <a:endParaRPr lang="cs-CZ" sz="1650" dirty="0">
              <a:solidFill>
                <a:srgbClr val="FFFF00"/>
              </a:solidFill>
            </a:endParaRPr>
          </a:p>
          <a:p>
            <a:pPr>
              <a:buFontTx/>
              <a:buChar char="−"/>
              <a:defRPr/>
            </a:pPr>
            <a:r>
              <a:rPr lang="cs-CZ" sz="1650" dirty="0" smtClean="0"/>
              <a:t>Většinou kompetitivní princip</a:t>
            </a:r>
          </a:p>
          <a:p>
            <a:pPr>
              <a:buFontTx/>
              <a:buChar char="−"/>
              <a:defRPr/>
            </a:pPr>
            <a:r>
              <a:rPr lang="cs-CZ" sz="1650" dirty="0"/>
              <a:t>U</a:t>
            </a:r>
            <a:r>
              <a:rPr lang="cs-CZ" sz="1650" dirty="0" smtClean="0"/>
              <a:t>platnění </a:t>
            </a:r>
            <a:r>
              <a:rPr lang="cs-CZ" sz="1650" dirty="0"/>
              <a:t>zejména v rutinních klinických laboratořích </a:t>
            </a:r>
            <a:r>
              <a:rPr lang="cs-CZ" sz="1650" dirty="0">
                <a:ea typeface="Meiryo UI"/>
                <a:cs typeface="Meiryo UI"/>
              </a:rPr>
              <a:t>⇒  </a:t>
            </a:r>
            <a:r>
              <a:rPr lang="cs-CZ" sz="1650" dirty="0"/>
              <a:t>jednoduchá automatizace, snadná manipulace a možnost analýzy větších sérií vzorků</a:t>
            </a:r>
          </a:p>
          <a:p>
            <a:pPr>
              <a:buFontTx/>
              <a:buChar char="−"/>
              <a:defRPr/>
            </a:pPr>
            <a:r>
              <a:rPr lang="cs-CZ" sz="1650" dirty="0"/>
              <a:t>N</a:t>
            </a:r>
            <a:r>
              <a:rPr lang="cs-CZ" sz="1650" dirty="0" smtClean="0"/>
              <a:t>evýhody</a:t>
            </a:r>
            <a:r>
              <a:rPr lang="cs-CZ" sz="1650" dirty="0"/>
              <a:t>: výskyt nespecifických reakcí a neschopnost identifikovat aktivní metabolity léčiv</a:t>
            </a:r>
          </a:p>
          <a:p>
            <a:pPr>
              <a:defRPr/>
            </a:pPr>
            <a:endParaRPr lang="cs-CZ" sz="165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sz="1650" b="1" dirty="0">
                <a:solidFill>
                  <a:srgbClr val="FFFF00"/>
                </a:solidFill>
              </a:rPr>
              <a:t>Elektro-chemiluminiscenční </a:t>
            </a:r>
            <a:r>
              <a:rPr lang="cs-CZ" sz="1650" b="1" dirty="0" err="1">
                <a:solidFill>
                  <a:srgbClr val="FFFF00"/>
                </a:solidFill>
              </a:rPr>
              <a:t>imunoanalýza</a:t>
            </a:r>
            <a:r>
              <a:rPr lang="cs-CZ" sz="1650" b="1" dirty="0">
                <a:solidFill>
                  <a:srgbClr val="FFFF00"/>
                </a:solidFill>
              </a:rPr>
              <a:t>, </a:t>
            </a:r>
            <a:r>
              <a:rPr lang="cs-CZ" sz="1650" b="1" i="1" dirty="0">
                <a:solidFill>
                  <a:srgbClr val="FFFF00"/>
                </a:solidFill>
              </a:rPr>
              <a:t>ECLIA</a:t>
            </a:r>
            <a:r>
              <a:rPr lang="cs-CZ" sz="1650" b="1" i="1" dirty="0"/>
              <a:t> </a:t>
            </a:r>
            <a:r>
              <a:rPr lang="cs-CZ" sz="1650" dirty="0" smtClean="0"/>
              <a:t>(</a:t>
            </a:r>
            <a:r>
              <a:rPr lang="cs-CZ" sz="1650" dirty="0" err="1"/>
              <a:t>Cobas</a:t>
            </a:r>
            <a:r>
              <a:rPr lang="cs-CZ" sz="1650" dirty="0"/>
              <a:t> 8000 </a:t>
            </a:r>
            <a:r>
              <a:rPr lang="cs-CZ" sz="1650" dirty="0" err="1" smtClean="0"/>
              <a:t>Roche</a:t>
            </a:r>
            <a:r>
              <a:rPr lang="cs-CZ" sz="1650" dirty="0" smtClean="0"/>
              <a:t>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cs-CZ" sz="1650" dirty="0" smtClean="0"/>
              <a:t>např. </a:t>
            </a:r>
            <a:r>
              <a:rPr lang="cs-CZ" sz="1650" i="1" dirty="0" smtClean="0"/>
              <a:t>Digoxin</a:t>
            </a:r>
          </a:p>
          <a:p>
            <a:pPr marL="0" indent="0">
              <a:buFontTx/>
              <a:buNone/>
              <a:defRPr/>
            </a:pPr>
            <a:endParaRPr lang="cs-CZ" sz="1650" i="1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sz="1650" b="1" dirty="0">
                <a:solidFill>
                  <a:srgbClr val="FFFF00"/>
                </a:solidFill>
              </a:rPr>
              <a:t>Chemiluminiscenční </a:t>
            </a:r>
            <a:r>
              <a:rPr lang="cs-CZ" sz="1650" b="1" dirty="0" err="1">
                <a:solidFill>
                  <a:srgbClr val="FFFF00"/>
                </a:solidFill>
              </a:rPr>
              <a:t>imunoanalýza</a:t>
            </a:r>
            <a:r>
              <a:rPr lang="cs-CZ" sz="1650" b="1" dirty="0">
                <a:solidFill>
                  <a:srgbClr val="FFFF00"/>
                </a:solidFill>
              </a:rPr>
              <a:t> na mikročásticích, </a:t>
            </a:r>
            <a:r>
              <a:rPr lang="cs-CZ" sz="1650" b="1" i="1" dirty="0" smtClean="0">
                <a:solidFill>
                  <a:srgbClr val="FFFF00"/>
                </a:solidFill>
              </a:rPr>
              <a:t>CMIA </a:t>
            </a:r>
            <a:r>
              <a:rPr lang="cs-CZ" sz="1650" dirty="0" smtClean="0"/>
              <a:t>(</a:t>
            </a:r>
            <a:r>
              <a:rPr lang="cs-CZ" sz="1650" dirty="0" err="1"/>
              <a:t>Architect</a:t>
            </a:r>
            <a:r>
              <a:rPr lang="cs-CZ" sz="1650" dirty="0"/>
              <a:t> </a:t>
            </a:r>
            <a:r>
              <a:rPr lang="cs-CZ" sz="1650" dirty="0" err="1"/>
              <a:t>Abbott</a:t>
            </a:r>
            <a:r>
              <a:rPr lang="cs-CZ" sz="1650" dirty="0"/>
              <a:t>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cs-CZ" sz="1650" dirty="0"/>
              <a:t>antiepileptika: </a:t>
            </a:r>
            <a:r>
              <a:rPr lang="cs-CZ" sz="1650" i="1" dirty="0" err="1"/>
              <a:t>Fenytoin</a:t>
            </a:r>
            <a:r>
              <a:rPr lang="cs-CZ" sz="1650" dirty="0"/>
              <a:t>, </a:t>
            </a:r>
            <a:r>
              <a:rPr lang="cs-CZ" sz="1650" i="1" dirty="0" err="1"/>
              <a:t>Karbamazepin</a:t>
            </a:r>
            <a:r>
              <a:rPr lang="cs-CZ" sz="1650" dirty="0"/>
              <a:t>, </a:t>
            </a:r>
            <a:r>
              <a:rPr lang="cs-CZ" sz="1650" i="1" dirty="0"/>
              <a:t>Kyselina </a:t>
            </a:r>
            <a:r>
              <a:rPr lang="cs-CZ" sz="1650" i="1" dirty="0" err="1"/>
              <a:t>Valproová</a:t>
            </a:r>
            <a:r>
              <a:rPr lang="cs-CZ" sz="1650" i="1" dirty="0"/>
              <a:t> </a:t>
            </a:r>
            <a:endParaRPr lang="cs-CZ" sz="1650" i="1" dirty="0" smtClean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cs-CZ" sz="1650" dirty="0" err="1" smtClean="0"/>
              <a:t>imunosupresiva</a:t>
            </a:r>
            <a:r>
              <a:rPr lang="cs-CZ" sz="1650" dirty="0"/>
              <a:t>: </a:t>
            </a:r>
            <a:r>
              <a:rPr lang="cs-CZ" sz="1650" i="1" dirty="0"/>
              <a:t>Cyklosporin </a:t>
            </a:r>
            <a:r>
              <a:rPr lang="cs-CZ" sz="1650" i="1" dirty="0" smtClean="0"/>
              <a:t>A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cs-CZ" sz="1650" dirty="0" smtClean="0"/>
              <a:t>cytostatika</a:t>
            </a:r>
            <a:r>
              <a:rPr lang="cs-CZ" sz="1650" dirty="0"/>
              <a:t>: </a:t>
            </a:r>
            <a:r>
              <a:rPr lang="cs-CZ" sz="1650" i="1" dirty="0" err="1"/>
              <a:t>Metotrexát</a:t>
            </a:r>
            <a:endParaRPr lang="cs-CZ" sz="1650" i="1" dirty="0"/>
          </a:p>
          <a:p>
            <a:pPr>
              <a:defRPr/>
            </a:pPr>
            <a:endParaRPr lang="cs-CZ" sz="1650" i="1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sz="1650" b="1" dirty="0" err="1" smtClean="0">
                <a:solidFill>
                  <a:srgbClr val="FFFF00"/>
                </a:solidFill>
              </a:rPr>
              <a:t>Imunoturbidimetrie</a:t>
            </a:r>
            <a:r>
              <a:rPr lang="cs-CZ" sz="1650" b="1" dirty="0" smtClean="0"/>
              <a:t> </a:t>
            </a:r>
            <a:r>
              <a:rPr lang="cs-CZ" sz="1650" dirty="0" smtClean="0"/>
              <a:t>(</a:t>
            </a:r>
            <a:r>
              <a:rPr lang="cs-CZ" sz="1650" dirty="0" err="1"/>
              <a:t>Cobas</a:t>
            </a:r>
            <a:r>
              <a:rPr lang="cs-CZ" sz="1650" dirty="0"/>
              <a:t> 8000/6000 </a:t>
            </a:r>
            <a:r>
              <a:rPr lang="cs-CZ" sz="1650" dirty="0" err="1"/>
              <a:t>Roche</a:t>
            </a:r>
            <a:r>
              <a:rPr lang="cs-CZ" sz="1650" dirty="0"/>
              <a:t>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cs-CZ" sz="1650" i="1" dirty="0"/>
              <a:t>Amikacin, </a:t>
            </a:r>
            <a:r>
              <a:rPr lang="cs-CZ" sz="1650" i="1" dirty="0" smtClean="0"/>
              <a:t>Teofylin</a:t>
            </a:r>
            <a:endParaRPr lang="cs-CZ" sz="165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34CDCA-5799-4BDC-BF4E-5FD886E424CE}" type="slidenum">
              <a:rPr lang="cs-CZ" altLang="cs-CZ" sz="1000"/>
              <a:pPr/>
              <a:t>49</a:t>
            </a:fld>
            <a:endParaRPr lang="cs-CZ" altLang="cs-CZ" sz="10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2767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altLang="cs-CZ" sz="3600" b="1" smtClean="0"/>
              <a:t>HPLC</a:t>
            </a:r>
          </a:p>
          <a:p>
            <a:pPr marL="609600" indent="-609600" eaLnBrk="1" hangingPunct="1">
              <a:buFontTx/>
              <a:buNone/>
            </a:pPr>
            <a:r>
              <a:rPr lang="cs-CZ" altLang="cs-CZ" sz="3600" b="1" smtClean="0"/>
              <a:t>HPLC/MS</a:t>
            </a:r>
          </a:p>
          <a:p>
            <a:pPr marL="609600" indent="-609600" eaLnBrk="1" hangingPunct="1">
              <a:buFontTx/>
              <a:buNone/>
            </a:pPr>
            <a:r>
              <a:rPr lang="cs-CZ" altLang="cs-CZ" sz="3600" b="1" smtClean="0"/>
              <a:t>LC/MS</a:t>
            </a:r>
          </a:p>
          <a:p>
            <a:pPr marL="609600" indent="-609600" eaLnBrk="1" hangingPunct="1">
              <a:buFontTx/>
              <a:buNone/>
            </a:pPr>
            <a:r>
              <a:rPr lang="cs-CZ" altLang="cs-CZ" sz="3600" b="1" smtClean="0"/>
              <a:t>GC/MS</a:t>
            </a:r>
          </a:p>
          <a:p>
            <a:pPr marL="609600" indent="-609600" eaLnBrk="1" hangingPunct="1">
              <a:buFontTx/>
              <a:buNone/>
            </a:pPr>
            <a:r>
              <a:rPr lang="cs-CZ" altLang="cs-CZ" sz="3600" smtClean="0"/>
              <a:t>TLC (screening)</a:t>
            </a:r>
          </a:p>
        </p:txBody>
      </p:sp>
      <p:sp>
        <p:nvSpPr>
          <p:cNvPr id="7168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Chromatografické metody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76250"/>
            <a:ext cx="7556500" cy="81915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TDM</a:t>
            </a:r>
            <a:r>
              <a:rPr lang="cs-CZ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sz="2500" b="1" i="1" dirty="0" err="1" smtClean="0">
                <a:solidFill>
                  <a:schemeClr val="tx1"/>
                </a:solidFill>
              </a:rPr>
              <a:t>Therapeutic</a:t>
            </a:r>
            <a:r>
              <a:rPr lang="cs-CZ" sz="2500" b="1" i="1" dirty="0" smtClean="0">
                <a:solidFill>
                  <a:schemeClr val="tx1"/>
                </a:solidFill>
              </a:rPr>
              <a:t> </a:t>
            </a:r>
            <a:r>
              <a:rPr lang="cs-CZ" sz="2500" b="1" i="1" dirty="0" err="1" smtClean="0">
                <a:solidFill>
                  <a:schemeClr val="tx1"/>
                </a:solidFill>
              </a:rPr>
              <a:t>Drug</a:t>
            </a:r>
            <a:r>
              <a:rPr lang="cs-CZ" sz="2500" b="1" i="1" dirty="0" smtClean="0">
                <a:solidFill>
                  <a:schemeClr val="tx1"/>
                </a:solidFill>
              </a:rPr>
              <a:t> Monitoring</a:t>
            </a:r>
            <a:r>
              <a:rPr lang="cs-CZ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cs-CZ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terapeutické monitorování lékových hladin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557338"/>
            <a:ext cx="8713788" cy="4843462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Tx/>
              <a:buChar char="•"/>
            </a:pPr>
            <a:endParaRPr lang="cs-CZ" altLang="cs-CZ" smtClean="0"/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</a:pPr>
            <a:r>
              <a:rPr lang="cs-CZ" altLang="cs-CZ" sz="3000" smtClean="0"/>
              <a:t>Soubor činností, jejichž cílem je </a:t>
            </a:r>
            <a:r>
              <a:rPr lang="cs-CZ" altLang="cs-CZ" sz="3000" smtClean="0">
                <a:solidFill>
                  <a:srgbClr val="FFFF00"/>
                </a:solidFill>
              </a:rPr>
              <a:t>optimalizovat a individualizovat </a:t>
            </a:r>
            <a:r>
              <a:rPr lang="cs-CZ" altLang="cs-CZ" sz="3000" smtClean="0"/>
              <a:t>další dávky léku 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</a:pPr>
            <a:r>
              <a:rPr lang="cs-CZ" altLang="cs-CZ" sz="3000" smtClean="0">
                <a:solidFill>
                  <a:srgbClr val="FFFF00"/>
                </a:solidFill>
              </a:rPr>
              <a:t>Cílem je optimalizace dávkového režimu (= stanovení vhodné dávky a dávkového intervalu)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</a:pPr>
            <a:r>
              <a:rPr lang="cs-CZ" altLang="cs-CZ" sz="3000" smtClean="0"/>
              <a:t>Součástí TDM je: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cs-CZ" altLang="cs-CZ" sz="3000" smtClean="0"/>
              <a:t>	- </a:t>
            </a:r>
            <a:r>
              <a:rPr lang="cs-CZ" altLang="cs-CZ" sz="3000" smtClean="0">
                <a:solidFill>
                  <a:srgbClr val="FFFF00"/>
                </a:solidFill>
              </a:rPr>
              <a:t>Stanovení koncentrace léčiva </a:t>
            </a:r>
            <a:r>
              <a:rPr lang="cs-CZ" altLang="cs-CZ" sz="3000" smtClean="0"/>
              <a:t>(příp. jeho metabolitu) v krevním vzorku, odebraného v definovaném časovém intervalu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cs-CZ" altLang="cs-CZ" sz="3000" smtClean="0"/>
              <a:t>	- </a:t>
            </a:r>
            <a:r>
              <a:rPr lang="cs-CZ" altLang="cs-CZ" sz="3000" smtClean="0">
                <a:solidFill>
                  <a:srgbClr val="FFFF00"/>
                </a:solidFill>
              </a:rPr>
              <a:t>Interpretace</a:t>
            </a:r>
            <a:r>
              <a:rPr lang="cs-CZ" altLang="cs-CZ" sz="3000" smtClean="0"/>
              <a:t> </a:t>
            </a:r>
            <a:r>
              <a:rPr lang="cs-CZ" altLang="cs-CZ" sz="3000" smtClean="0">
                <a:solidFill>
                  <a:srgbClr val="FFFF00"/>
                </a:solidFill>
              </a:rPr>
              <a:t>výsledku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 b="1" smtClean="0">
                <a:solidFill>
                  <a:srgbClr val="FFFF00"/>
                </a:solidFill>
              </a:rPr>
              <a:t>Stanovení koncentrace léčiv v biologickém materiálu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sz="2600" b="1" i="1" dirty="0" smtClean="0"/>
              <a:t>Chromatografické metody</a:t>
            </a:r>
          </a:p>
          <a:p>
            <a:pPr>
              <a:defRPr/>
            </a:pPr>
            <a:endParaRPr lang="cs-CZ" sz="2500" dirty="0" smtClean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cs-CZ" sz="2600" dirty="0" smtClean="0"/>
              <a:t>dříve zejména </a:t>
            </a:r>
            <a:r>
              <a:rPr lang="cs-CZ" sz="2600" dirty="0" err="1" smtClean="0">
                <a:solidFill>
                  <a:srgbClr val="FFFF00"/>
                </a:solidFill>
              </a:rPr>
              <a:t>tenkovrstevná</a:t>
            </a:r>
            <a:r>
              <a:rPr lang="cs-CZ" sz="2600" dirty="0" smtClean="0">
                <a:solidFill>
                  <a:srgbClr val="FFFF00"/>
                </a:solidFill>
              </a:rPr>
              <a:t> chromatografie </a:t>
            </a:r>
            <a:r>
              <a:rPr lang="cs-CZ" sz="2600" dirty="0" smtClean="0"/>
              <a:t>(TLC), v současnosti </a:t>
            </a:r>
            <a:r>
              <a:rPr lang="cs-CZ" sz="2600" dirty="0" smtClean="0">
                <a:solidFill>
                  <a:srgbClr val="FFFF00"/>
                </a:solidFill>
              </a:rPr>
              <a:t>kapalinová chromatografie s různými typy detekce</a:t>
            </a:r>
            <a:r>
              <a:rPr lang="cs-CZ" sz="2600" dirty="0" smtClean="0"/>
              <a:t>, menší podíl pak </a:t>
            </a:r>
            <a:r>
              <a:rPr lang="cs-CZ" sz="2600" dirty="0" smtClean="0">
                <a:solidFill>
                  <a:srgbClr val="FFFF00"/>
                </a:solidFill>
              </a:rPr>
              <a:t>plynová chromatografie</a:t>
            </a:r>
          </a:p>
          <a:p>
            <a:pPr marL="285750" indent="-285750">
              <a:buFontTx/>
              <a:buNone/>
              <a:defRPr/>
            </a:pPr>
            <a:endParaRPr lang="cs-CZ" sz="2600" dirty="0" smtClean="0"/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cs-CZ" sz="2600" dirty="0" smtClean="0"/>
              <a:t>vysoká účinnost, dobrá opakovatelnost a robustnost </a:t>
            </a:r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cs-CZ" sz="2600" dirty="0" smtClean="0"/>
              <a:t>umožňuje rozlišit i metabolity</a:t>
            </a:r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cs-CZ" sz="2600" dirty="0" smtClean="0"/>
              <a:t>nevýhody: náročnější na přípravu vzorků, vyšší TAT</a:t>
            </a:r>
          </a:p>
          <a:p>
            <a:pPr>
              <a:defRPr/>
            </a:pPr>
            <a:endParaRPr lang="cs-CZ" sz="1500" dirty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77627D-9A56-4376-B412-3CE1406F9842}" type="slidenum">
              <a:rPr lang="cs-CZ" altLang="cs-CZ" sz="1000"/>
              <a:pPr/>
              <a:t>50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 b="1" smtClean="0">
                <a:solidFill>
                  <a:srgbClr val="FFFF00"/>
                </a:solidFill>
              </a:rPr>
              <a:t>Stanovení koncentrace léčiv v biologickém materiálu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sz="1800" b="1" i="1" dirty="0" smtClean="0">
                <a:solidFill>
                  <a:srgbClr val="FFFF00"/>
                </a:solidFill>
              </a:rPr>
              <a:t>RP-HPLC</a:t>
            </a:r>
            <a:r>
              <a:rPr lang="cs-CZ" sz="1800" b="1" i="1" dirty="0" smtClean="0"/>
              <a:t> </a:t>
            </a:r>
            <a:r>
              <a:rPr lang="cs-CZ" sz="1800" i="1" dirty="0" smtClean="0"/>
              <a:t>( Reverse </a:t>
            </a:r>
            <a:r>
              <a:rPr lang="cs-CZ" sz="1800" i="1" dirty="0" err="1" smtClean="0"/>
              <a:t>Phase</a:t>
            </a:r>
            <a:r>
              <a:rPr lang="cs-CZ" sz="1800" i="1" dirty="0" smtClean="0"/>
              <a:t> HPLC) </a:t>
            </a:r>
            <a:endParaRPr lang="cs-CZ" sz="1800" dirty="0" smtClean="0"/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cs-CZ" sz="1800" dirty="0" smtClean="0"/>
              <a:t>nejpoužívanější metodou HPLC v praxi </a:t>
            </a:r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cs-CZ" sz="1800" dirty="0" smtClean="0"/>
              <a:t>používá se k separaci polárních látek, mezi které patří většina léčiv</a:t>
            </a:r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cs-CZ" sz="1800" dirty="0" smtClean="0"/>
              <a:t>detekce: UV/VIS, fluorescenční, elektrochemická</a:t>
            </a:r>
          </a:p>
          <a:p>
            <a:pPr>
              <a:defRPr/>
            </a:pPr>
            <a:endParaRPr lang="cs-CZ" sz="1800" dirty="0" smtClean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cs-CZ" sz="1800" dirty="0" smtClean="0"/>
              <a:t>antimykotika: </a:t>
            </a:r>
            <a:r>
              <a:rPr lang="cs-CZ" sz="1800" i="1" dirty="0" err="1" smtClean="0"/>
              <a:t>Vorikonazol</a:t>
            </a:r>
            <a:r>
              <a:rPr lang="cs-CZ" sz="1800" dirty="0" smtClean="0"/>
              <a:t>, </a:t>
            </a:r>
            <a:r>
              <a:rPr lang="cs-CZ" sz="1800" i="1" dirty="0" err="1" smtClean="0"/>
              <a:t>Posakonazol</a:t>
            </a:r>
            <a:endParaRPr lang="cs-CZ" sz="1800" i="1" dirty="0" smtClean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cs-CZ" sz="1800" dirty="0" smtClean="0"/>
              <a:t>inhibitory </a:t>
            </a:r>
            <a:r>
              <a:rPr lang="cs-CZ" sz="1800" dirty="0" err="1" smtClean="0"/>
              <a:t>tyrozinkinázy</a:t>
            </a:r>
            <a:r>
              <a:rPr lang="cs-CZ" sz="1800" dirty="0" smtClean="0"/>
              <a:t>: </a:t>
            </a:r>
            <a:r>
              <a:rPr lang="cs-CZ" sz="1800" i="1" dirty="0" err="1" smtClean="0"/>
              <a:t>Nilotinib</a:t>
            </a:r>
            <a:r>
              <a:rPr lang="cs-CZ" sz="1800" dirty="0" smtClean="0"/>
              <a:t>, </a:t>
            </a:r>
            <a:r>
              <a:rPr lang="cs-CZ" sz="1800" i="1" dirty="0" err="1" smtClean="0"/>
              <a:t>Imatinib</a:t>
            </a:r>
            <a:endParaRPr lang="cs-CZ" sz="1800" i="1" dirty="0" smtClean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cs-CZ" sz="1800" dirty="0" err="1" smtClean="0"/>
              <a:t>imunosipresiva</a:t>
            </a:r>
            <a:r>
              <a:rPr lang="cs-CZ" sz="1800" dirty="0" smtClean="0"/>
              <a:t>: </a:t>
            </a:r>
            <a:r>
              <a:rPr lang="cs-CZ" sz="1800" i="1" dirty="0" smtClean="0"/>
              <a:t>Kyselina </a:t>
            </a:r>
            <a:r>
              <a:rPr lang="cs-CZ" sz="1800" i="1" dirty="0" err="1" smtClean="0"/>
              <a:t>mykofenolová</a:t>
            </a:r>
            <a:endParaRPr lang="cs-CZ" sz="1800" i="1" dirty="0" smtClean="0"/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endParaRPr lang="cs-CZ" sz="1800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sz="1800" b="1" i="1" dirty="0" smtClean="0">
                <a:solidFill>
                  <a:srgbClr val="FFFF00"/>
                </a:solidFill>
              </a:rPr>
              <a:t>LC-MS/MS</a:t>
            </a:r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cs-CZ" sz="1800" dirty="0" smtClean="0"/>
              <a:t>příprava vzorků stejná jako u HPLC, odpadá potřeba případné </a:t>
            </a:r>
            <a:r>
              <a:rPr lang="cs-CZ" sz="1800" dirty="0" err="1" smtClean="0"/>
              <a:t>derivatizace</a:t>
            </a:r>
            <a:endParaRPr lang="cs-CZ" sz="1800" dirty="0" smtClean="0"/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cs-CZ" sz="1800" dirty="0" smtClean="0"/>
              <a:t>velmi vysoká citlivost a specifita, robustnost, možnost rozlišení i jednotlivých metabolitů</a:t>
            </a:r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r>
              <a:rPr lang="cs-CZ" sz="1800" dirty="0" smtClean="0"/>
              <a:t>nevýhody: vyšší pořizovací náklady, technická náročnost, vyšší TAT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cs-CZ" sz="1800" dirty="0" smtClean="0"/>
              <a:t>cytostatika: </a:t>
            </a:r>
            <a:r>
              <a:rPr lang="cs-CZ" sz="1800" i="1" dirty="0" err="1" smtClean="0"/>
              <a:t>Busulfan</a:t>
            </a:r>
            <a:endParaRPr lang="cs-CZ" sz="1800" i="1" dirty="0" smtClean="0"/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cs-CZ" sz="1800" dirty="0" smtClean="0"/>
              <a:t>inhibitory </a:t>
            </a:r>
            <a:r>
              <a:rPr lang="cs-CZ" sz="1800" dirty="0" err="1" smtClean="0"/>
              <a:t>tyrozinkinázy</a:t>
            </a:r>
            <a:r>
              <a:rPr lang="cs-CZ" sz="1800" dirty="0" smtClean="0"/>
              <a:t>: </a:t>
            </a:r>
            <a:r>
              <a:rPr lang="cs-CZ" sz="1800" i="1" dirty="0" err="1" smtClean="0"/>
              <a:t>Nilotinib</a:t>
            </a:r>
            <a:r>
              <a:rPr lang="cs-CZ" sz="1800" dirty="0" smtClean="0"/>
              <a:t>, </a:t>
            </a:r>
            <a:r>
              <a:rPr lang="cs-CZ" sz="1800" i="1" dirty="0" err="1" smtClean="0"/>
              <a:t>Imatinib</a:t>
            </a:r>
            <a:endParaRPr lang="cs-CZ" sz="1800" i="1" dirty="0" smtClean="0"/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endParaRPr lang="cs-CZ" sz="1800" i="1" dirty="0" smtClean="0"/>
          </a:p>
          <a:p>
            <a:pPr marL="285750" indent="-285750">
              <a:buFont typeface="Calibri" panose="020F0502020204030204" pitchFamily="34" charset="0"/>
              <a:buChar char="‐"/>
              <a:defRPr/>
            </a:pPr>
            <a:endParaRPr lang="cs-CZ" sz="1800" dirty="0" smtClean="0"/>
          </a:p>
          <a:p>
            <a:pPr>
              <a:defRPr/>
            </a:pPr>
            <a:endParaRPr lang="cs-CZ" sz="1500" dirty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EB710D-CE1A-43F7-9399-321B88F360DF}" type="slidenum">
              <a:rPr lang="cs-CZ" altLang="cs-CZ" sz="1000"/>
              <a:pPr/>
              <a:t>51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2AC9DE-30FE-4EBF-956D-EA5DA1482CF9}" type="slidenum">
              <a:rPr lang="cs-CZ" altLang="cs-CZ" sz="1000"/>
              <a:pPr/>
              <a:t>52</a:t>
            </a:fld>
            <a:endParaRPr lang="cs-CZ" altLang="cs-CZ" sz="1000"/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396875" y="692150"/>
            <a:ext cx="8424863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000" i="1">
                <a:solidFill>
                  <a:srgbClr val="FFFF00"/>
                </a:solidFill>
              </a:rPr>
              <a:t>Techniky úpravy vzorků</a:t>
            </a:r>
          </a:p>
          <a:p>
            <a:pPr eaLnBrk="1" hangingPunct="1"/>
            <a:endParaRPr lang="cs-CZ" altLang="cs-CZ" sz="3200" i="1">
              <a:solidFill>
                <a:srgbClr val="FFFF00"/>
              </a:solidFill>
            </a:endParaRPr>
          </a:p>
          <a:p>
            <a:pPr eaLnBrk="1" hangingPunct="1">
              <a:buFontTx/>
              <a:buChar char="•"/>
            </a:pPr>
            <a:r>
              <a:rPr lang="cs-CZ" altLang="cs-CZ" sz="3200"/>
              <a:t> Extrakce kapalinou</a:t>
            </a:r>
          </a:p>
          <a:p>
            <a:pPr eaLnBrk="1" hangingPunct="1">
              <a:buFontTx/>
              <a:buChar char="•"/>
            </a:pPr>
            <a:r>
              <a:rPr lang="cs-CZ" altLang="cs-CZ" sz="3200"/>
              <a:t> Extrakce pevnou látkou (SPE)</a:t>
            </a:r>
          </a:p>
          <a:p>
            <a:pPr eaLnBrk="1" hangingPunct="1">
              <a:buFontTx/>
              <a:buChar char="•"/>
            </a:pPr>
            <a:r>
              <a:rPr lang="cs-CZ" altLang="cs-CZ" sz="3200"/>
              <a:t> Ultrafiltrace</a:t>
            </a:r>
          </a:p>
          <a:p>
            <a:pPr eaLnBrk="1" hangingPunct="1">
              <a:buFontTx/>
              <a:buChar char="•"/>
            </a:pPr>
            <a:r>
              <a:rPr lang="cs-CZ" altLang="cs-CZ" sz="3200"/>
              <a:t> Derivatizace</a:t>
            </a:r>
          </a:p>
          <a:p>
            <a:pPr eaLnBrk="1" hangingPunct="1">
              <a:buFontTx/>
              <a:buChar char="•"/>
            </a:pPr>
            <a:r>
              <a:rPr lang="cs-CZ" altLang="cs-CZ" sz="3200"/>
              <a:t> Extrakce plynem (headspace)</a:t>
            </a:r>
          </a:p>
          <a:p>
            <a:pPr eaLnBrk="1" hangingPunct="1">
              <a:buFontTx/>
              <a:buChar char="•"/>
            </a:pPr>
            <a:r>
              <a:rPr lang="cs-CZ" altLang="cs-CZ" sz="3200"/>
              <a:t> Adsorpce</a:t>
            </a:r>
          </a:p>
          <a:p>
            <a:pPr eaLnBrk="1" hangingPunct="1">
              <a:buFontTx/>
              <a:buChar char="•"/>
            </a:pPr>
            <a:r>
              <a:rPr lang="cs-CZ" altLang="cs-CZ" sz="3200"/>
              <a:t> Vymrazování</a:t>
            </a:r>
          </a:p>
          <a:p>
            <a:pPr eaLnBrk="1" hangingPunct="1"/>
            <a:endParaRPr lang="cs-CZ" altLang="cs-CZ" sz="3200" i="1">
              <a:solidFill>
                <a:schemeClr val="accent2"/>
              </a:solidFill>
            </a:endParaRPr>
          </a:p>
          <a:p>
            <a:pPr eaLnBrk="1" hangingPunct="1"/>
            <a:endParaRPr lang="cs-CZ" altLang="cs-CZ" sz="3200" i="1">
              <a:solidFill>
                <a:schemeClr val="accent2"/>
              </a:solidFill>
            </a:endParaRPr>
          </a:p>
          <a:p>
            <a:pPr eaLnBrk="1" hangingPunct="1"/>
            <a:endParaRPr lang="cs-CZ" altLang="cs-CZ" sz="3200"/>
          </a:p>
        </p:txBody>
      </p:sp>
      <p:pic>
        <p:nvPicPr>
          <p:cNvPr id="5427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557338"/>
            <a:ext cx="2735263" cy="27352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E41830-2009-4229-9E5E-04D2FF55945A}" type="slidenum">
              <a:rPr lang="cs-CZ" altLang="cs-CZ" sz="1000"/>
              <a:pPr/>
              <a:t>53</a:t>
            </a:fld>
            <a:endParaRPr lang="cs-CZ" altLang="cs-CZ" sz="10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HPLC – jednoduché schéma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altLang="cs-CZ" sz="2800" smtClean="0"/>
          </a:p>
        </p:txBody>
      </p:sp>
      <p:pic>
        <p:nvPicPr>
          <p:cNvPr id="55301" name="Picture 4" descr="hpl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1260" r="1456"/>
          <a:stretch>
            <a:fillRect/>
          </a:stretch>
        </p:blipFill>
        <p:spPr>
          <a:xfrm>
            <a:off x="971550" y="1052513"/>
            <a:ext cx="7200900" cy="5616575"/>
          </a:xfrm>
          <a:noFill/>
        </p:spPr>
      </p:pic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1116013" y="3141663"/>
            <a:ext cx="1944687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b="1"/>
              <a:t>Eluční činidlo</a:t>
            </a: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2195513" y="1196975"/>
            <a:ext cx="1439862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b="1"/>
              <a:t>Pumpa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800" b="1"/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3635375" y="2060575"/>
            <a:ext cx="13684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b="1"/>
              <a:t>Nanesení vzorku</a:t>
            </a: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011863" y="2420938"/>
            <a:ext cx="1368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b="1"/>
              <a:t>Kolona</a:t>
            </a:r>
          </a:p>
        </p:txBody>
      </p:sp>
      <p:sp>
        <p:nvSpPr>
          <p:cNvPr id="55306" name="Text Box 9"/>
          <p:cNvSpPr txBox="1">
            <a:spLocks noChangeArrowheads="1"/>
          </p:cNvSpPr>
          <p:nvPr/>
        </p:nvSpPr>
        <p:spPr bwMode="auto">
          <a:xfrm>
            <a:off x="5940425" y="4797425"/>
            <a:ext cx="13684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b="1"/>
              <a:t>Detektor</a:t>
            </a:r>
          </a:p>
        </p:txBody>
      </p:sp>
      <p:sp>
        <p:nvSpPr>
          <p:cNvPr id="55307" name="Text Box 10"/>
          <p:cNvSpPr txBox="1">
            <a:spLocks noChangeArrowheads="1"/>
          </p:cNvSpPr>
          <p:nvPr/>
        </p:nvSpPr>
        <p:spPr bwMode="auto">
          <a:xfrm>
            <a:off x="3779838" y="5949950"/>
            <a:ext cx="32400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800" b="1"/>
              <a:t>Odpad</a:t>
            </a:r>
          </a:p>
        </p:txBody>
      </p:sp>
      <p:sp>
        <p:nvSpPr>
          <p:cNvPr id="55308" name="Text Box 11"/>
          <p:cNvSpPr txBox="1">
            <a:spLocks noChangeArrowheads="1"/>
          </p:cNvSpPr>
          <p:nvPr/>
        </p:nvSpPr>
        <p:spPr bwMode="auto">
          <a:xfrm>
            <a:off x="5940425" y="5300663"/>
            <a:ext cx="1944688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b="1"/>
              <a:t>Převodník signálu</a:t>
            </a:r>
          </a:p>
        </p:txBody>
      </p:sp>
      <p:sp>
        <p:nvSpPr>
          <p:cNvPr id="55309" name="Text Box 12"/>
          <p:cNvSpPr txBox="1">
            <a:spLocks noChangeArrowheads="1"/>
          </p:cNvSpPr>
          <p:nvPr/>
        </p:nvSpPr>
        <p:spPr bwMode="auto">
          <a:xfrm>
            <a:off x="1835150" y="4868863"/>
            <a:ext cx="1944688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 b="1"/>
              <a:t>Zapisovač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177A86-CD50-4709-B9BD-15E104960124}" type="slidenum">
              <a:rPr lang="cs-CZ" altLang="cs-CZ" sz="1000"/>
              <a:pPr/>
              <a:t>54</a:t>
            </a:fld>
            <a:endParaRPr lang="cs-CZ" altLang="cs-CZ" sz="10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HPLC/MS</a:t>
            </a:r>
          </a:p>
        </p:txBody>
      </p:sp>
      <p:pic>
        <p:nvPicPr>
          <p:cNvPr id="56324" name="Zástupný symbol pro obsah 2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750" y="836613"/>
            <a:ext cx="7812088" cy="58610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>
              <a:defRPr/>
            </a:pPr>
            <a:r>
              <a:rPr lang="cs-CZ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Metody pro odhalování genetického polymorfismu v metabolismu léčiv</a:t>
            </a:r>
            <a:endParaRPr lang="cs-CZ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altLang="cs-CZ" sz="3600" smtClean="0"/>
              <a:t>Lze stanovit: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altLang="cs-CZ" sz="3600" smtClean="0"/>
              <a:t>Fenotyp (rychlost transformace)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altLang="cs-CZ" sz="3600" smtClean="0"/>
              <a:t>Genotyp (analýza DNA, DNA čipy)</a:t>
            </a:r>
          </a:p>
        </p:txBody>
      </p:sp>
      <p:sp>
        <p:nvSpPr>
          <p:cNvPr id="573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A6517-837A-4917-A131-0709E5EBEA37}" type="slidenum">
              <a:rPr lang="cs-CZ" altLang="cs-CZ" sz="1000"/>
              <a:pPr/>
              <a:t>55</a:t>
            </a:fld>
            <a:endParaRPr lang="cs-CZ" altLang="cs-CZ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17055F9-54B7-49EB-892A-2E4F83BF651B}" type="slidenum">
              <a:rPr lang="cs-CZ" altLang="cs-CZ" sz="1000"/>
              <a:pPr algn="r" eaLnBrk="1" hangingPunct="1"/>
              <a:t>56</a:t>
            </a:fld>
            <a:endParaRPr lang="cs-CZ" altLang="cs-CZ" sz="100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FF00"/>
                </a:solidFill>
              </a:rPr>
              <a:t>CYKLOSPORIN A</a:t>
            </a:r>
            <a:br>
              <a:rPr lang="cs-CZ" altLang="cs-CZ" smtClean="0">
                <a:solidFill>
                  <a:srgbClr val="FFFF00"/>
                </a:solidFill>
              </a:rPr>
            </a:br>
            <a:r>
              <a:rPr lang="cs-CZ" altLang="cs-CZ" smtClean="0">
                <a:solidFill>
                  <a:srgbClr val="FFFF00"/>
                </a:solidFill>
              </a:rPr>
              <a:t>MYKOFENOLOVÁ KYSELINA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r>
              <a:rPr lang="cs-CZ" altLang="cs-CZ" smtClean="0"/>
              <a:t>Imunosupresiva</a:t>
            </a:r>
          </a:p>
          <a:p>
            <a:pPr eaLnBrk="1" hangingPunct="1"/>
            <a:r>
              <a:rPr lang="cs-CZ" altLang="cs-CZ" smtClean="0"/>
              <a:t>Odběr: nesrážlivá krev (EDTA)</a:t>
            </a:r>
          </a:p>
          <a:p>
            <a:pPr eaLnBrk="1" hangingPunct="1"/>
            <a:r>
              <a:rPr lang="cs-CZ" altLang="cs-CZ" smtClean="0"/>
              <a:t>Referenční meze: podle doby po transplantaci a druhu transplantace</a:t>
            </a:r>
          </a:p>
          <a:p>
            <a:pPr eaLnBrk="1" hangingPunct="1"/>
            <a:r>
              <a:rPr lang="cs-CZ" altLang="cs-CZ" smtClean="0"/>
              <a:t>Cy A: cyklický polypeptid</a:t>
            </a:r>
          </a:p>
          <a:p>
            <a:pPr eaLnBrk="1" hangingPunct="1"/>
            <a:r>
              <a:rPr lang="cs-CZ" altLang="cs-CZ" smtClean="0"/>
              <a:t>MPA: aktivní část z léčiva mofetil</a:t>
            </a:r>
          </a:p>
          <a:p>
            <a:pPr eaLnBrk="1" hangingPunct="1">
              <a:buFontTx/>
              <a:buNone/>
            </a:pPr>
            <a:endParaRPr lang="en-US" alt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FFFF00"/>
                </a:solidFill>
              </a:rPr>
              <a:t>Busulfan</a:t>
            </a:r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smtClean="0"/>
              <a:t>Součást vysokodávkované protinádorové chemoterapie (před transplantací krvetvorných buněk</a:t>
            </a:r>
          </a:p>
          <a:p>
            <a:r>
              <a:rPr lang="cs-CZ" altLang="cs-CZ" sz="1800" smtClean="0"/>
              <a:t>Velké interindividuální rozdíl</a:t>
            </a:r>
          </a:p>
          <a:p>
            <a:r>
              <a:rPr lang="cs-CZ" altLang="cs-CZ" sz="1800" smtClean="0"/>
              <a:t>Nežádoucí účinky: především hepatotoxicita (nejčastěji zapřičiňuje venookluzivní nemoc jater - VOD)</a:t>
            </a:r>
          </a:p>
          <a:p>
            <a:r>
              <a:rPr lang="cs-CZ" altLang="cs-CZ" sz="1800" smtClean="0"/>
              <a:t>Monitorování hladiny (tabletová forma) po 1., 5., 9., 13. dávce, začátek po 6 hodinách (30 min. před další dávkou), pak v hodinových intervalech do další dávky</a:t>
            </a:r>
          </a:p>
          <a:p>
            <a:r>
              <a:rPr lang="cs-CZ" altLang="cs-CZ" sz="1800" smtClean="0"/>
              <a:t>Vyhodnocuje se plocha pod křivkou, vypočítává tzv. Steady-state concentration – Css (doporučovaná: 850-1000 ng/ml)</a:t>
            </a:r>
          </a:p>
          <a:p>
            <a:r>
              <a:rPr lang="cs-CZ" altLang="cs-CZ" sz="1800" smtClean="0"/>
              <a:t>Na základě Css korekce 3., 7., 11., 15. dávky</a:t>
            </a:r>
          </a:p>
          <a:p>
            <a:r>
              <a:rPr lang="cs-CZ" altLang="cs-CZ" sz="1800" smtClean="0"/>
              <a:t>Metoda: HPLC  na reverzní fázi s UV detekcí</a:t>
            </a:r>
          </a:p>
          <a:p>
            <a:endParaRPr lang="cs-CZ" altLang="cs-CZ" sz="1800" smtClean="0"/>
          </a:p>
          <a:p>
            <a:endParaRPr lang="cs-CZ" altLang="cs-CZ" sz="1800" smtClean="0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853963-0932-4DD3-A6F9-3DA6D21725A3}" type="slidenum">
              <a:rPr lang="cs-CZ" altLang="cs-CZ" sz="1000"/>
              <a:pPr/>
              <a:t>57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973B994-0906-411D-B0D4-FC12A164DC5D}" type="slidenum">
              <a:rPr lang="cs-CZ" altLang="cs-CZ" sz="1000"/>
              <a:pPr algn="r" eaLnBrk="1" hangingPunct="1"/>
              <a:t>58</a:t>
            </a:fld>
            <a:endParaRPr lang="cs-CZ" altLang="cs-CZ" sz="100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FF00"/>
                </a:solidFill>
              </a:rPr>
              <a:t>DIGOXIN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endParaRPr lang="cs-CZ" altLang="cs-CZ" sz="2800" smtClean="0"/>
          </a:p>
          <a:p>
            <a:pPr eaLnBrk="1" hangingPunct="1"/>
            <a:r>
              <a:rPr lang="cs-CZ" altLang="cs-CZ" smtClean="0"/>
              <a:t>Odběr:	srážlivá krev						před podáním nebo 6-11 h po 			podání</a:t>
            </a:r>
          </a:p>
          <a:p>
            <a:pPr eaLnBrk="1" hangingPunct="1"/>
            <a:r>
              <a:rPr lang="cs-CZ" altLang="cs-CZ" smtClean="0"/>
              <a:t>Referenční meze: 0,5-1,2 ug/l</a:t>
            </a:r>
          </a:p>
          <a:p>
            <a:pPr eaLnBrk="1" hangingPunct="1"/>
            <a:r>
              <a:rPr lang="cs-CZ" altLang="cs-CZ" smtClean="0"/>
              <a:t>Srdeční glykosid, je indikován při srdečním selhávání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5099F6A-AADE-4FFD-970A-7CCBC92BB7AA}" type="slidenum">
              <a:rPr lang="cs-CZ" altLang="cs-CZ" sz="1000"/>
              <a:pPr algn="r" eaLnBrk="1" hangingPunct="1"/>
              <a:t>59</a:t>
            </a:fld>
            <a:endParaRPr lang="cs-CZ" altLang="cs-CZ" sz="100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FF00"/>
                </a:solidFill>
              </a:rPr>
              <a:t>THEOFYLIN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Odběr:	srážlivá i nesrážlivá krev 					</a:t>
            </a:r>
          </a:p>
          <a:p>
            <a:pPr eaLnBrk="1" hangingPunct="1"/>
            <a:r>
              <a:rPr lang="cs-CZ" altLang="cs-CZ" smtClean="0"/>
              <a:t>Terapeutická hladina: 	8,0-20,0 mg/l	</a:t>
            </a:r>
          </a:p>
          <a:p>
            <a:pPr eaLnBrk="1" hangingPunct="1"/>
            <a:r>
              <a:rPr lang="cs-CZ" altLang="cs-CZ" smtClean="0"/>
              <a:t>Metylxantinový derivát</a:t>
            </a:r>
          </a:p>
          <a:p>
            <a:pPr eaLnBrk="1" hangingPunct="1"/>
            <a:r>
              <a:rPr lang="cs-CZ" altLang="cs-CZ" smtClean="0"/>
              <a:t>Bronchodilatační působení</a:t>
            </a:r>
          </a:p>
          <a:p>
            <a:pPr eaLnBrk="1" hangingPunct="1"/>
            <a:r>
              <a:rPr lang="cs-CZ" altLang="cs-CZ" smtClean="0"/>
              <a:t>U novorozenců a některých dospělých metabolizován na kofein	</a:t>
            </a:r>
            <a:endParaRPr lang="en-US" alt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TDM</a:t>
            </a:r>
          </a:p>
        </p:txBody>
      </p:sp>
      <p:sp>
        <p:nvSpPr>
          <p:cNvPr id="7171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709389-D96C-4E2B-9360-55A2C1D6067E}" type="slidenum">
              <a:rPr lang="cs-CZ" altLang="cs-CZ" sz="1000"/>
              <a:pPr/>
              <a:t>6</a:t>
            </a:fld>
            <a:endParaRPr lang="cs-CZ" altLang="cs-CZ" sz="1000"/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57200" y="1700213"/>
            <a:ext cx="822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cs-CZ" dirty="0">
                <a:latin typeface="+mn-lt"/>
              </a:rPr>
              <a:t>→ cyklus 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stanovení koncentrace léčiva </a:t>
            </a:r>
            <a:r>
              <a:rPr lang="cs-CZ" dirty="0">
                <a:latin typeface="+mn-lt"/>
              </a:rPr>
              <a:t>v biologickém materiálu, provedení 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farmakokinetické analýzy </a:t>
            </a:r>
            <a:r>
              <a:rPr lang="cs-CZ" dirty="0">
                <a:latin typeface="+mn-lt"/>
              </a:rPr>
              <a:t>a 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interpretace nálezu</a:t>
            </a:r>
            <a:r>
              <a:rPr lang="cs-CZ" dirty="0">
                <a:latin typeface="+mn-lt"/>
              </a:rPr>
              <a:t>, návrhu vhodného 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dávkovacího schématu</a:t>
            </a:r>
            <a:r>
              <a:rPr lang="cs-CZ" dirty="0">
                <a:latin typeface="+mn-lt"/>
              </a:rPr>
              <a:t>, jeho aplikace a opakovaného stanovení koncentrace léčiva</a:t>
            </a:r>
          </a:p>
        </p:txBody>
      </p:sp>
      <p:sp>
        <p:nvSpPr>
          <p:cNvPr id="8197" name="TextovéPole 7"/>
          <p:cNvSpPr txBox="1">
            <a:spLocks noChangeArrowheads="1"/>
          </p:cNvSpPr>
          <p:nvPr/>
        </p:nvSpPr>
        <p:spPr bwMode="auto">
          <a:xfrm>
            <a:off x="457200" y="3284538"/>
            <a:ext cx="822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cs-CZ" dirty="0">
                <a:latin typeface="+mn-lt"/>
              </a:rPr>
              <a:t>TDM tedy </a:t>
            </a:r>
            <a:r>
              <a:rPr lang="cs-CZ" b="1" dirty="0">
                <a:solidFill>
                  <a:srgbClr val="C00000"/>
                </a:solidFill>
                <a:latin typeface="+mn-lt"/>
              </a:rPr>
              <a:t>NENÍ</a:t>
            </a:r>
            <a:r>
              <a:rPr lang="cs-CZ" dirty="0">
                <a:latin typeface="+mn-lt"/>
              </a:rPr>
              <a:t> jen samotné stanovení koncentrace léčiva v biologickém materiálu a k interpretaci nestačí pouhá číselná hodnota nebo srovnání číselných hodnot několika laboratorních vyšetření</a:t>
            </a:r>
            <a:r>
              <a:rPr lang="cs-CZ" dirty="0"/>
              <a:t>. </a:t>
            </a:r>
          </a:p>
        </p:txBody>
      </p:sp>
      <p:sp>
        <p:nvSpPr>
          <p:cNvPr id="8198" name="TextovéPole 8"/>
          <p:cNvSpPr txBox="1">
            <a:spLocks noChangeArrowheads="1"/>
          </p:cNvSpPr>
          <p:nvPr/>
        </p:nvSpPr>
        <p:spPr bwMode="auto">
          <a:xfrm>
            <a:off x="457200" y="4545013"/>
            <a:ext cx="82296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cs-CZ" dirty="0">
                <a:latin typeface="+mn-lt"/>
              </a:rPr>
              <a:t>Cílem je 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farmakokinetická analýza</a:t>
            </a:r>
            <a:r>
              <a:rPr lang="cs-CZ" dirty="0">
                <a:latin typeface="+mn-lt"/>
              </a:rPr>
              <a:t>, tj. </a:t>
            </a:r>
            <a:r>
              <a:rPr lang="cs-CZ" i="1" dirty="0">
                <a:latin typeface="+mn-lt"/>
              </a:rPr>
              <a:t>určení dávkovacího režimu vhodného pro dosažení terapeutických koncentrací léčiv</a:t>
            </a:r>
            <a:r>
              <a:rPr lang="cs-CZ" dirty="0">
                <a:latin typeface="+mn-lt"/>
              </a:rPr>
              <a:t> pomocí matematického zpracování laboratorních výsledků a výpočtu individuálních farmakokinetických parametrů konkrétního pacienta </a:t>
            </a:r>
          </a:p>
          <a:p>
            <a:pPr algn="just" eaLnBrk="1" hangingPunct="1">
              <a:defRPr/>
            </a:pPr>
            <a:r>
              <a:rPr lang="cs-CZ" dirty="0">
                <a:latin typeface="+mn-lt"/>
                <a:ea typeface="Meiryo UI" pitchFamily="34" charset="-128"/>
                <a:cs typeface="Meiryo UI" pitchFamily="34" charset="-128"/>
              </a:rPr>
              <a:t>⇒ </a:t>
            </a:r>
            <a:r>
              <a:rPr lang="cs-CZ" b="1" i="1" dirty="0">
                <a:latin typeface="+mn-lt"/>
              </a:rPr>
              <a:t>bezpečnější, účinnější a efektivnější léčba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5AA30D-756D-4719-B7E7-1F86BAEC4E4C}" type="slidenum">
              <a:rPr lang="cs-CZ" altLang="cs-CZ" sz="1000"/>
              <a:pPr/>
              <a:t>60</a:t>
            </a:fld>
            <a:endParaRPr lang="cs-CZ" altLang="cs-CZ" sz="10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88913"/>
            <a:ext cx="4979988" cy="1008062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FF00"/>
                </a:solidFill>
              </a:rPr>
              <a:t>LITHIUM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64613" cy="4924425"/>
          </a:xfrm>
        </p:spPr>
        <p:txBody>
          <a:bodyPr/>
          <a:lstStyle/>
          <a:p>
            <a:pPr eaLnBrk="1" hangingPunct="1"/>
            <a:r>
              <a:rPr lang="cs-CZ" altLang="cs-CZ" smtClean="0"/>
              <a:t>Odběr:	srážlivá krev 							10-18h po podání</a:t>
            </a:r>
          </a:p>
          <a:p>
            <a:pPr eaLnBrk="1" hangingPunct="1"/>
            <a:r>
              <a:rPr lang="cs-CZ" altLang="cs-CZ" smtClean="0"/>
              <a:t>Udržování terapeutické hladiny nebo určení intoxikace Li</a:t>
            </a:r>
          </a:p>
          <a:p>
            <a:pPr eaLnBrk="1" hangingPunct="1"/>
            <a:r>
              <a:rPr lang="cs-CZ" altLang="cs-CZ" smtClean="0"/>
              <a:t>Terapeutická hladina: 	0,5-1,2mmol/l</a:t>
            </a:r>
          </a:p>
          <a:p>
            <a:pPr eaLnBrk="1" hangingPunct="1"/>
            <a:r>
              <a:rPr lang="cs-CZ" altLang="cs-CZ" smtClean="0"/>
              <a:t>Použití Li: </a:t>
            </a:r>
            <a:r>
              <a:rPr lang="cs-CZ" altLang="cs-CZ" sz="2800" smtClean="0"/>
              <a:t>léčba bipolárních chorob </a:t>
            </a:r>
            <a:r>
              <a:rPr lang="cs-CZ" altLang="cs-CZ" sz="2400" smtClean="0"/>
              <a:t>(duševní poruchy </a:t>
            </a:r>
            <a:r>
              <a:rPr lang="cs-CZ" altLang="cs-CZ" sz="2800" smtClean="0"/>
              <a:t>s </a:t>
            </a:r>
            <a:r>
              <a:rPr lang="cs-CZ" altLang="cs-CZ" sz="2400" smtClean="0"/>
              <a:t>cykly deprese </a:t>
            </a:r>
            <a:r>
              <a:rPr lang="cs-CZ" altLang="cs-CZ" sz="2800" smtClean="0"/>
              <a:t>a </a:t>
            </a:r>
            <a:r>
              <a:rPr lang="cs-CZ" altLang="cs-CZ" sz="2400" smtClean="0"/>
              <a:t>mánie) - profylaxe maniodepresivního onemocnění</a:t>
            </a:r>
          </a:p>
          <a:p>
            <a:pPr eaLnBrk="1" hangingPunct="1"/>
            <a:r>
              <a:rPr lang="cs-CZ" altLang="cs-CZ" smtClean="0">
                <a:solidFill>
                  <a:srgbClr val="FFFF00"/>
                </a:solidFill>
              </a:rPr>
              <a:t>Stanovení: nejčastěji AAS</a:t>
            </a:r>
            <a:r>
              <a:rPr lang="cs-CZ" altLang="cs-CZ" sz="2000" smtClean="0">
                <a:solidFill>
                  <a:srgbClr val="FFFF00"/>
                </a:solidFill>
              </a:rPr>
              <a:t>		</a:t>
            </a:r>
            <a:endParaRPr lang="en-US" altLang="cs-CZ" sz="2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TDM</a:t>
            </a:r>
          </a:p>
        </p:txBody>
      </p:sp>
      <p:sp>
        <p:nvSpPr>
          <p:cNvPr id="8195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2B5939-6006-4C00-8097-373866DBB1A5}" type="slidenum">
              <a:rPr lang="cs-CZ" altLang="cs-CZ" sz="1000"/>
              <a:pPr/>
              <a:t>7</a:t>
            </a:fld>
            <a:endParaRPr lang="cs-CZ" altLang="cs-CZ" sz="1000"/>
          </a:p>
        </p:txBody>
      </p:sp>
      <p:graphicFrame>
        <p:nvGraphicFramePr>
          <p:cNvPr id="5" name="Diagram 4"/>
          <p:cNvGraphicFramePr/>
          <p:nvPr/>
        </p:nvGraphicFramePr>
        <p:xfrm>
          <a:off x="1763688" y="21812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219400" y="3982392"/>
            <a:ext cx="518457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Účinná mezioborová spolupráce</a:t>
            </a:r>
          </a:p>
        </p:txBody>
      </p:sp>
      <p:sp>
        <p:nvSpPr>
          <p:cNvPr id="9222" name="TextovéPole 6"/>
          <p:cNvSpPr txBox="1">
            <a:spLocks noChangeArrowheads="1"/>
          </p:cNvSpPr>
          <p:nvPr/>
        </p:nvSpPr>
        <p:spPr bwMode="auto">
          <a:xfrm>
            <a:off x="468313" y="1557338"/>
            <a:ext cx="5183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Interdisciplinární charakter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9219" name="Zástupný symbol pro obsah 4" descr="Zima cyto450 aparacelk scfb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3" y="404813"/>
            <a:ext cx="9107487" cy="6184900"/>
          </a:xfrm>
        </p:spPr>
      </p:pic>
      <p:pic>
        <p:nvPicPr>
          <p:cNvPr id="9220" name="Obrázek 4" descr="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41438"/>
            <a:ext cx="269875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FFFF00"/>
                </a:solidFill>
              </a:rPr>
              <a:t>Údaje nezbytné pro správnou interpretaci TDM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300" dirty="0" smtClean="0"/>
              <a:t>Identifikace subjektů (zařízení, žadatel) </a:t>
            </a:r>
          </a:p>
          <a:p>
            <a:r>
              <a:rPr lang="cs-CZ" altLang="cs-CZ" sz="2300" dirty="0"/>
              <a:t>T</a:t>
            </a:r>
            <a:r>
              <a:rPr lang="cs-CZ" altLang="cs-CZ" sz="2300" dirty="0" smtClean="0"/>
              <a:t>yp požadavku (urgence, důvod)</a:t>
            </a:r>
          </a:p>
          <a:p>
            <a:r>
              <a:rPr lang="cs-CZ" altLang="cs-CZ" sz="2300" dirty="0" smtClean="0"/>
              <a:t>Diagnóza/ problém</a:t>
            </a:r>
          </a:p>
          <a:p>
            <a:r>
              <a:rPr lang="cs-CZ" altLang="cs-CZ" sz="2300" dirty="0" smtClean="0"/>
              <a:t>Typ vzorku </a:t>
            </a:r>
          </a:p>
          <a:p>
            <a:r>
              <a:rPr lang="cs-CZ" altLang="cs-CZ" sz="2300" dirty="0" smtClean="0"/>
              <a:t>Datum </a:t>
            </a:r>
          </a:p>
          <a:p>
            <a:r>
              <a:rPr lang="cs-CZ" altLang="cs-CZ" sz="2300" dirty="0" smtClean="0"/>
              <a:t>Přesný čas odběru vzorku </a:t>
            </a:r>
          </a:p>
          <a:p>
            <a:r>
              <a:rPr lang="cs-CZ" altLang="cs-CZ" sz="2300" dirty="0" smtClean="0"/>
              <a:t>Hmotnost, výška, pohlaví pacienta </a:t>
            </a:r>
          </a:p>
          <a:p>
            <a:r>
              <a:rPr lang="cs-CZ" altLang="cs-CZ" sz="2300" dirty="0" smtClean="0"/>
              <a:t>Současná léčba (stav nemoci) </a:t>
            </a:r>
          </a:p>
          <a:p>
            <a:r>
              <a:rPr lang="cs-CZ" altLang="cs-CZ" sz="2300" dirty="0" smtClean="0"/>
              <a:t>Schéma dávkování (aplikační cesta, dávka, dávkovací interval) </a:t>
            </a:r>
          </a:p>
          <a:p>
            <a:r>
              <a:rPr lang="cs-CZ" altLang="cs-CZ" sz="2300" dirty="0" smtClean="0"/>
              <a:t>Parametry renálních funkcí včetně dialýzy </a:t>
            </a:r>
          </a:p>
          <a:p>
            <a:r>
              <a:rPr lang="cs-CZ" altLang="cs-CZ" sz="2300" dirty="0" smtClean="0"/>
              <a:t>Současně aplikované léky</a:t>
            </a:r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299A88-C57B-467B-A763-546763BC64CC}" type="slidenum">
              <a:rPr lang="cs-CZ" altLang="cs-CZ" sz="1000"/>
              <a:pPr/>
              <a:t>9</a:t>
            </a:fld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ýchozí návrh 11">
    <a:dk1>
      <a:srgbClr val="3E3E5C"/>
    </a:dk1>
    <a:lt1>
      <a:srgbClr val="FFFFFF"/>
    </a:lt1>
    <a:dk2>
      <a:srgbClr val="666699"/>
    </a:dk2>
    <a:lt2>
      <a:srgbClr val="FFFFFF"/>
    </a:lt2>
    <a:accent1>
      <a:srgbClr val="60597B"/>
    </a:accent1>
    <a:accent2>
      <a:srgbClr val="6666FF"/>
    </a:accent2>
    <a:accent3>
      <a:srgbClr val="B8B8CA"/>
    </a:accent3>
    <a:accent4>
      <a:srgbClr val="DADADA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2837</Words>
  <Application>Microsoft Office PowerPoint</Application>
  <PresentationFormat>Předvádění na obrazovce (4:3)</PresentationFormat>
  <Paragraphs>524</Paragraphs>
  <Slides>60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5" baseType="lpstr">
      <vt:lpstr>Arial</vt:lpstr>
      <vt:lpstr>Calibri</vt:lpstr>
      <vt:lpstr>Meiryo UI</vt:lpstr>
      <vt:lpstr>Wingdings</vt:lpstr>
      <vt:lpstr>Výchozí návrh</vt:lpstr>
      <vt:lpstr>Stanovení léků  a návykových látek</vt:lpstr>
      <vt:lpstr>Proč se u některých léků stanovuje jejich koncentrace?</vt:lpstr>
      <vt:lpstr>Proč se u některých léků stanovuje jejich koncentrace?</vt:lpstr>
      <vt:lpstr>Kdy stanovení koncentrace léku není indikováno</vt:lpstr>
      <vt:lpstr>TDM (Therapeutic Drug Monitoring) terapeutické monitorování lékových hladin</vt:lpstr>
      <vt:lpstr>TDM</vt:lpstr>
      <vt:lpstr>TDM</vt:lpstr>
      <vt:lpstr>Prezentace aplikace PowerPoint</vt:lpstr>
      <vt:lpstr>Údaje nezbytné pro správnou interpretaci TDM</vt:lpstr>
      <vt:lpstr>TDM</vt:lpstr>
      <vt:lpstr>Obvykle monitorované léky</vt:lpstr>
      <vt:lpstr>Co ovlivňuje hladinu léku ve stanovovaném vzorku krve?</vt:lpstr>
      <vt:lpstr>Odběr vzorku</vt:lpstr>
      <vt:lpstr>Prezentace aplikace PowerPoint</vt:lpstr>
      <vt:lpstr>Farmakokinetika</vt:lpstr>
      <vt:lpstr>Farmakokinetika</vt:lpstr>
      <vt:lpstr>Farmakokinetika</vt:lpstr>
      <vt:lpstr>Absorpce</vt:lpstr>
      <vt:lpstr>Faktory ovlivňující vstřebání léčiva</vt:lpstr>
      <vt:lpstr>Faktory ovlivňující vstřebání léčiva</vt:lpstr>
      <vt:lpstr>Distribuce</vt:lpstr>
      <vt:lpstr>Faktory ovlivňující distribuci léčiva</vt:lpstr>
      <vt:lpstr>Vazba léků na transportní bílkoviny</vt:lpstr>
      <vt:lpstr>Metabolismus  (biotransformace) </vt:lpstr>
      <vt:lpstr>Léky jsou metabolizovány</vt:lpstr>
      <vt:lpstr>„Rychlí metabolizátoři“</vt:lpstr>
      <vt:lpstr>„Pomalí metabolizátoři“</vt:lpstr>
      <vt:lpstr>Co to způsobuje?</vt:lpstr>
      <vt:lpstr>Současná praxe</vt:lpstr>
      <vt:lpstr>Budoucnost</vt:lpstr>
      <vt:lpstr>Exkrece</vt:lpstr>
      <vt:lpstr>Základní parametry klinické farmakokinetiky</vt:lpstr>
      <vt:lpstr>Základní parametry klinické farmakokinetiky</vt:lpstr>
      <vt:lpstr>Biologická dostupnost </vt:lpstr>
      <vt:lpstr>Faktory ovlivňující biologickou dostupnost</vt:lpstr>
      <vt:lpstr>Biologický poločas (plazmatický)</vt:lpstr>
      <vt:lpstr>Klinický význam biologického poločasu</vt:lpstr>
      <vt:lpstr>Ustálený stav (steady state)</vt:lpstr>
      <vt:lpstr>Pravidlo 4-5 poločasů </vt:lpstr>
      <vt:lpstr>Proč 4-5 poločasů?</vt:lpstr>
      <vt:lpstr> Jaká část léku přetrvá v plazmě za 4-5 poločasů?</vt:lpstr>
      <vt:lpstr>Farmakodynamika</vt:lpstr>
      <vt:lpstr>Farmakogenetika a farmakogenomika</vt:lpstr>
      <vt:lpstr>Farmakogenetika a farmakogenomika</vt:lpstr>
      <vt:lpstr>Prezentace aplikace PowerPoint</vt:lpstr>
      <vt:lpstr>Analyzovaný materiál</vt:lpstr>
      <vt:lpstr>1. Imunoanalytické metody</vt:lpstr>
      <vt:lpstr>Stanovení koncentrace léčiv v biologickém materiálu</vt:lpstr>
      <vt:lpstr>2. Chromatografické metody</vt:lpstr>
      <vt:lpstr>Stanovení koncentrace léčiv v biologickém materiálu</vt:lpstr>
      <vt:lpstr>Stanovení koncentrace léčiv v biologickém materiálu</vt:lpstr>
      <vt:lpstr>Prezentace aplikace PowerPoint</vt:lpstr>
      <vt:lpstr>HPLC – jednoduché schéma</vt:lpstr>
      <vt:lpstr>HPLC/MS</vt:lpstr>
      <vt:lpstr>3. Metody pro odhalování genetického polymorfismu v metabolismu léčiv</vt:lpstr>
      <vt:lpstr>CYKLOSPORIN A MYKOFENOLOVÁ KYSELINA</vt:lpstr>
      <vt:lpstr>Busulfan</vt:lpstr>
      <vt:lpstr>DIGOXIN</vt:lpstr>
      <vt:lpstr>THEOFYLIN</vt:lpstr>
      <vt:lpstr>LITHIUM</vt:lpstr>
    </vt:vector>
  </TitlesOfParts>
  <Company>fnusa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další zkouška pozadíá</dc:title>
  <dc:creator>breinek</dc:creator>
  <cp:lastModifiedBy>Strašilová Zuzana</cp:lastModifiedBy>
  <cp:revision>364</cp:revision>
  <dcterms:created xsi:type="dcterms:W3CDTF">2007-02-12T06:59:48Z</dcterms:created>
  <dcterms:modified xsi:type="dcterms:W3CDTF">2022-11-24T13:14:50Z</dcterms:modified>
</cp:coreProperties>
</file>