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91" r:id="rId2"/>
    <p:sldMasterId id="2147484750" r:id="rId3"/>
  </p:sldMasterIdLst>
  <p:notesMasterIdLst>
    <p:notesMasterId r:id="rId59"/>
  </p:notesMasterIdLst>
  <p:handoutMasterIdLst>
    <p:handoutMasterId r:id="rId60"/>
  </p:handoutMasterIdLst>
  <p:sldIdLst>
    <p:sldId id="340" r:id="rId4"/>
    <p:sldId id="341" r:id="rId5"/>
    <p:sldId id="278" r:id="rId6"/>
    <p:sldId id="380" r:id="rId7"/>
    <p:sldId id="382" r:id="rId8"/>
    <p:sldId id="383" r:id="rId9"/>
    <p:sldId id="288" r:id="rId10"/>
    <p:sldId id="355" r:id="rId11"/>
    <p:sldId id="356" r:id="rId12"/>
    <p:sldId id="357" r:id="rId13"/>
    <p:sldId id="345" r:id="rId14"/>
    <p:sldId id="347" r:id="rId15"/>
    <p:sldId id="346" r:id="rId16"/>
    <p:sldId id="358" r:id="rId17"/>
    <p:sldId id="349" r:id="rId18"/>
    <p:sldId id="350" r:id="rId19"/>
    <p:sldId id="351" r:id="rId20"/>
    <p:sldId id="352" r:id="rId21"/>
    <p:sldId id="353" r:id="rId22"/>
    <p:sldId id="359" r:id="rId23"/>
    <p:sldId id="375" r:id="rId24"/>
    <p:sldId id="376" r:id="rId25"/>
    <p:sldId id="377" r:id="rId26"/>
    <p:sldId id="342" r:id="rId27"/>
    <p:sldId id="281" r:id="rId28"/>
    <p:sldId id="289" r:id="rId29"/>
    <p:sldId id="258" r:id="rId30"/>
    <p:sldId id="257" r:id="rId31"/>
    <p:sldId id="296" r:id="rId32"/>
    <p:sldId id="298" r:id="rId33"/>
    <p:sldId id="385" r:id="rId34"/>
    <p:sldId id="339" r:id="rId35"/>
    <p:sldId id="368" r:id="rId36"/>
    <p:sldId id="286" r:id="rId37"/>
    <p:sldId id="299" r:id="rId38"/>
    <p:sldId id="313" r:id="rId39"/>
    <p:sldId id="285" r:id="rId40"/>
    <p:sldId id="282" r:id="rId41"/>
    <p:sldId id="300" r:id="rId42"/>
    <p:sldId id="277" r:id="rId43"/>
    <p:sldId id="363" r:id="rId44"/>
    <p:sldId id="304" r:id="rId45"/>
    <p:sldId id="305" r:id="rId46"/>
    <p:sldId id="327" r:id="rId47"/>
    <p:sldId id="321" r:id="rId48"/>
    <p:sldId id="319" r:id="rId49"/>
    <p:sldId id="320" r:id="rId50"/>
    <p:sldId id="306" r:id="rId51"/>
    <p:sldId id="322" r:id="rId52"/>
    <p:sldId id="323" r:id="rId53"/>
    <p:sldId id="308" r:id="rId54"/>
    <p:sldId id="325" r:id="rId55"/>
    <p:sldId id="310" r:id="rId56"/>
    <p:sldId id="311" r:id="rId57"/>
    <p:sldId id="373" r:id="rId58"/>
  </p:sldIdLst>
  <p:sldSz cx="9144000" cy="6858000" type="screen4x3"/>
  <p:notesSz cx="6858000" cy="9144000"/>
  <p:custDataLst>
    <p:tags r:id="rId61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Schoolbook" panose="02040604050505020304" pitchFamily="18" charset="0"/>
        <a:ea typeface="Century Schoolbook" panose="02040604050505020304" pitchFamily="18" charset="0"/>
        <a:cs typeface="Century Schoolbook" panose="02040604050505020304" pitchFamily="18" charset="0"/>
        <a:sym typeface="Century Schoolbook" panose="020406040505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Schoolbook" panose="02040604050505020304" pitchFamily="18" charset="0"/>
        <a:ea typeface="Century Schoolbook" panose="02040604050505020304" pitchFamily="18" charset="0"/>
        <a:cs typeface="Century Schoolbook" panose="02040604050505020304" pitchFamily="18" charset="0"/>
        <a:sym typeface="Century Schoolbook" panose="020406040505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Schoolbook" panose="02040604050505020304" pitchFamily="18" charset="0"/>
        <a:ea typeface="Century Schoolbook" panose="02040604050505020304" pitchFamily="18" charset="0"/>
        <a:cs typeface="Century Schoolbook" panose="02040604050505020304" pitchFamily="18" charset="0"/>
        <a:sym typeface="Century Schoolbook" panose="020406040505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Schoolbook" panose="02040604050505020304" pitchFamily="18" charset="0"/>
        <a:ea typeface="Century Schoolbook" panose="02040604050505020304" pitchFamily="18" charset="0"/>
        <a:cs typeface="Century Schoolbook" panose="02040604050505020304" pitchFamily="18" charset="0"/>
        <a:sym typeface="Century Schoolbook" panose="020406040505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Schoolbook" panose="02040604050505020304" pitchFamily="18" charset="0"/>
        <a:ea typeface="Century Schoolbook" panose="02040604050505020304" pitchFamily="18" charset="0"/>
        <a:cs typeface="Century Schoolbook" panose="02040604050505020304" pitchFamily="18" charset="0"/>
        <a:sym typeface="Century Schoolbook" panose="02040604050505020304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entury Schoolbook" panose="02040604050505020304" pitchFamily="18" charset="0"/>
        <a:ea typeface="Century Schoolbook" panose="02040604050505020304" pitchFamily="18" charset="0"/>
        <a:cs typeface="Century Schoolbook" panose="02040604050505020304" pitchFamily="18" charset="0"/>
        <a:sym typeface="Century Schoolbook" panose="02040604050505020304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entury Schoolbook" panose="02040604050505020304" pitchFamily="18" charset="0"/>
        <a:ea typeface="Century Schoolbook" panose="02040604050505020304" pitchFamily="18" charset="0"/>
        <a:cs typeface="Century Schoolbook" panose="02040604050505020304" pitchFamily="18" charset="0"/>
        <a:sym typeface="Century Schoolbook" panose="02040604050505020304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entury Schoolbook" panose="02040604050505020304" pitchFamily="18" charset="0"/>
        <a:ea typeface="Century Schoolbook" panose="02040604050505020304" pitchFamily="18" charset="0"/>
        <a:cs typeface="Century Schoolbook" panose="02040604050505020304" pitchFamily="18" charset="0"/>
        <a:sym typeface="Century Schoolbook" panose="02040604050505020304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entury Schoolbook" panose="02040604050505020304" pitchFamily="18" charset="0"/>
        <a:ea typeface="Century Schoolbook" panose="02040604050505020304" pitchFamily="18" charset="0"/>
        <a:cs typeface="Century Schoolbook" panose="02040604050505020304" pitchFamily="18" charset="0"/>
        <a:sym typeface="Century Schoolbook" panose="020406040505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8CC"/>
          </a:solidFill>
        </a:fill>
      </a:tcStyle>
    </a:wholeTbl>
    <a:band2H>
      <a:tcTxStyle/>
      <a:tcStyle>
        <a:tcBdr/>
        <a:fill>
          <a:solidFill>
            <a:srgbClr val="FFEDE7"/>
          </a:solidFill>
        </a:fill>
      </a:tcStyle>
    </a:band2H>
    <a:firstCol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E8637"/>
          </a:solidFill>
        </a:fill>
      </a:tcStyle>
    </a:firstCol>
    <a:la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E8637"/>
          </a:solidFill>
        </a:fill>
      </a:tcStyle>
    </a:lastRow>
    <a:fir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E8637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3D9EA"/>
          </a:solidFill>
        </a:fill>
      </a:tcStyle>
    </a:wholeTbl>
    <a:band2H>
      <a:tcTxStyle/>
      <a:tcStyle>
        <a:tcBdr/>
        <a:fill>
          <a:solidFill>
            <a:srgbClr val="EAEDF5"/>
          </a:solidFill>
        </a:fill>
      </a:tcStyle>
    </a:band2H>
    <a:firstCol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A8AC5"/>
          </a:solidFill>
        </a:fill>
      </a:tcStyle>
    </a:firstCol>
    <a:la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A8AC5"/>
          </a:solidFill>
        </a:fill>
      </a:tcStyle>
    </a:lastRow>
    <a:fir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A8AC5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8637"/>
          </a:solidFill>
        </a:fill>
      </a:tcStyle>
    </a:firstCol>
    <a:lastRow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8637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32" autoAdjust="0"/>
  </p:normalViewPr>
  <p:slideViewPr>
    <p:cSldViewPr>
      <p:cViewPr varScale="1">
        <p:scale>
          <a:sx n="117" d="100"/>
          <a:sy n="117" d="100"/>
        </p:scale>
        <p:origin x="1434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8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tags" Target="tags/tag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18A67312-76EE-8643-9BBA-92C3BEEFA1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678A057-02B6-6D4F-9376-7CC2BEDA1D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868D5AA-C1D4-41E2-96C8-5D975BF4DA80}" type="datetimeFigureOut">
              <a:rPr lang="cs-CZ" altLang="cs-CZ"/>
              <a:pPr>
                <a:defRPr/>
              </a:pPr>
              <a:t>20.10.2020</a:t>
            </a:fld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F9AEB06-387B-3F4C-B9AE-E47E359581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819DEA4-7B9D-E347-8462-0F21377381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EBBB87B-1910-4524-B34D-1C43B35E06E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hape 13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78851" name="Shape 14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cs-CZ">
              <a:sym typeface="Helvetica Neue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Helvetica Neue"/>
      </a:defRPr>
    </a:lvl1pPr>
    <a:lvl2pPr marL="742950" indent="-28575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Helvetica Neue"/>
      </a:defRPr>
    </a:lvl2pPr>
    <a:lvl3pPr marL="11430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Helvetica Neue"/>
      </a:defRPr>
    </a:lvl3pPr>
    <a:lvl4pPr marL="16002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Helvetica Neue"/>
      </a:defRPr>
    </a:lvl4pPr>
    <a:lvl5pPr marL="20574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396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3426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103427" name="Zástupný symbol pro číslo snímku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04EA3A6F-0336-4F1A-85E0-57043BECA48B}" type="slidenum">
              <a:rPr lang="cs-CZ" altLang="cs-CZ" sz="2400">
                <a:latin typeface="Arial" panose="020B0604020202020204" pitchFamily="34" charset="0"/>
                <a:sym typeface="Century Schoolbook" panose="02040604050505020304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17</a:t>
            </a:fld>
            <a:endParaRPr lang="cs-CZ" altLang="cs-CZ" sz="2400">
              <a:latin typeface="Arial" panose="020B0604020202020204" pitchFamily="34" charset="0"/>
              <a:sym typeface="Century Schoolbook" panose="020406040505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9570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1200" dirty="0">
                <a:latin typeface="Helvetica" panose="020B0604020202020204" pitchFamily="34" charset="0"/>
              </a:rPr>
              <a:t> </a:t>
            </a:r>
            <a:endParaRPr lang="cs-CZ" altLang="cs-CZ" dirty="0"/>
          </a:p>
        </p:txBody>
      </p:sp>
      <p:sp>
        <p:nvSpPr>
          <p:cNvPr id="109571" name="Zástupný symbol pro číslo snímku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9B4D3F7F-C303-457D-BFF7-CF3CB1895752}" type="slidenum">
              <a:rPr lang="en-US" altLang="cs-CZ" sz="2400">
                <a:latin typeface="Century Schoolbook" panose="02040604050505020304" pitchFamily="18" charset="0"/>
                <a:sym typeface="Century Schoolbook" panose="020406040505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20</a:t>
            </a:fld>
            <a:endParaRPr lang="en-US" altLang="cs-CZ" sz="2400">
              <a:latin typeface="Century Schoolbook" panose="02040604050505020304" pitchFamily="18" charset="0"/>
              <a:sym typeface="Century Schoolbook" panose="020406040505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69CE8C2D-F327-494B-BA68-AE94AD218939}" type="slidenum">
              <a:rPr lang="cs-CZ" altLang="cs-CZ" sz="2400">
                <a:latin typeface="Arial" panose="020B0604020202020204" pitchFamily="34" charset="0"/>
                <a:sym typeface="Century Schoolbook" panose="02040604050505020304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24</a:t>
            </a:fld>
            <a:endParaRPr lang="cs-CZ" altLang="cs-CZ" sz="2400">
              <a:latin typeface="Arial" panose="020B0604020202020204" pitchFamily="34" charset="0"/>
              <a:sym typeface="Century Schoolbook" panose="02040604050505020304" pitchFamily="18" charset="0"/>
            </a:endParaRPr>
          </a:p>
        </p:txBody>
      </p:sp>
      <p:sp>
        <p:nvSpPr>
          <p:cNvPr id="1177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A6DDBEC-01E5-4FE8-BCB9-BDF211795F82}" type="slidenum">
              <a:rPr lang="cs-CZ" altLang="cs-CZ" sz="1200">
                <a:latin typeface="Tahoma" panose="020B0604030504040204" pitchFamily="34" charset="0"/>
                <a:sym typeface="Century Schoolbook" panose="020406040505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24</a:t>
            </a:fld>
            <a:endParaRPr lang="cs-CZ" altLang="cs-CZ" sz="1200">
              <a:latin typeface="Tahoma" panose="020B0604030504040204" pitchFamily="34" charset="0"/>
              <a:sym typeface="Century Schoolbook" panose="02040604050505020304" pitchFamily="18" charset="0"/>
            </a:endParaRPr>
          </a:p>
        </p:txBody>
      </p:sp>
      <p:sp>
        <p:nvSpPr>
          <p:cNvPr id="117763" name="Rectangle 2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55650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>
                <a:solidFill>
                  <a:srgbClr val="000000"/>
                </a:solidFill>
              </a:rPr>
              <a:t>MCL – lymfom pláštových buněk folikulů, se řadí mezi je agresivní onemocnění.  Z celé skupiny NHL tvoří asi 6 % nově diagnostikovaných onemocnění každý rok. 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>
                <a:solidFill>
                  <a:srgbClr val="000000"/>
                </a:solidFill>
              </a:rPr>
              <a:t>Diagnostika onemocnění se provádí na základě zhodnocení morfologie buněk, imunohistochemie nebo imunofenotypizace a také na základě genetiky. Ke zhodnocení genetických změn se využívají především metody cytogenetiky, fluorescenční in situ hybridizace a metody molekulární genetiky založené na PCR. </a:t>
            </a:r>
          </a:p>
          <a:p>
            <a:pPr eaLnBrk="1" hangingPunct="1">
              <a:spcBef>
                <a:spcPct val="0"/>
              </a:spcBef>
            </a:pPr>
            <a:endParaRPr lang="cs-CZ" altLang="cs-CZ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cs-CZ" altLang="cs-CZ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cs-CZ" altLang="cs-CZ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cs-CZ" altLang="cs-CZ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cs-CZ" altLang="cs-CZ">
                <a:solidFill>
                  <a:srgbClr val="000000"/>
                </a:solidFill>
              </a:rPr>
              <a:t>Klasická / blastoidní varianta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>
                <a:solidFill>
                  <a:srgbClr val="000000"/>
                </a:solidFill>
              </a:rPr>
              <a:t>Dnes je pro MCL lymfom obecně  charakteristická t(11;14) mezi geny IgH a Cyklin D1, jejíž důsledkem je hyperexprese cyklinu D1. Ta dále vede k deregulaci buněčného cyklu, narušení mechanismů opravy DNA, aktivaci mechanismů vedoucích k přežívání buněk a nakonec k onkogenezi.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>
                <a:solidFill>
                  <a:srgbClr val="000000"/>
                </a:solidFill>
              </a:rPr>
              <a:t>V plášťové zóně sekundárních folikulů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>
                <a:solidFill>
                  <a:srgbClr val="000000"/>
                </a:solidFill>
              </a:rPr>
              <a:t>CD5+, CD23-, povrchový IgM a IgD (sIgM+, sIgD+), pan B+ (CD19, CD20, CD22) – tohle vše podobné jako u CLL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>
                <a:solidFill>
                  <a:srgbClr val="000000"/>
                </a:solidFill>
              </a:rPr>
              <a:t>Pro MCL je (na rozdíl od CLL) typická pozitivita FMC7, silná exprese molekul b-buněčného receptoru CD79b/sIg a slabá, nebo žádná exprese CD23.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300">
                <a:solidFill>
                  <a:srgbClr val="000000"/>
                </a:solidFill>
              </a:rPr>
              <a:t>Jak vypadá t(11;14) ) stručný popis + obrázek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300">
                <a:solidFill>
                  <a:srgbClr val="000000"/>
                </a:solidFill>
              </a:rPr>
              <a:t>(vycházející z B lymfocytů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300">
                <a:solidFill>
                  <a:srgbClr val="000000"/>
                </a:solidFill>
              </a:rPr>
              <a:t>Imuno: CD19, CD20, CD22, CD5+, CD23-, povrchový IgM a IgD, FMC7+, CD79b+</a:t>
            </a:r>
          </a:p>
          <a:p>
            <a:pPr marL="0" lvl="1" indent="228600" eaLnBrk="1" hangingPunct="1">
              <a:spcBef>
                <a:spcPct val="0"/>
              </a:spcBef>
            </a:pPr>
            <a:r>
              <a:rPr lang="cs-CZ" altLang="cs-CZ" sz="1300">
                <a:solidFill>
                  <a:srgbClr val="000000"/>
                </a:solidFill>
              </a:rPr>
              <a:t> neléčitelné</a:t>
            </a:r>
          </a:p>
          <a:p>
            <a:pPr marL="0" lvl="1" indent="228600" eaLnBrk="1" hangingPunct="1">
              <a:spcBef>
                <a:spcPct val="0"/>
              </a:spcBef>
            </a:pPr>
            <a:r>
              <a:rPr lang="cs-CZ" altLang="cs-CZ" sz="1300">
                <a:solidFill>
                  <a:srgbClr val="000000"/>
                </a:solidFill>
              </a:rPr>
              <a:t>(OS 3-5 let)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300">
                <a:solidFill>
                  <a:srgbClr val="000000"/>
                </a:solidFill>
              </a:rPr>
              <a:t>Varianty - Blastoidní varianta – vyplavuje do peri</a:t>
            </a:r>
          </a:p>
          <a:p>
            <a:pPr marL="0" lvl="1" indent="228600" eaLnBrk="1" hangingPunct="1">
              <a:spcBef>
                <a:spcPct val="0"/>
              </a:spcBef>
            </a:pPr>
            <a:r>
              <a:rPr lang="cs-CZ" altLang="cs-CZ" sz="1300">
                <a:solidFill>
                  <a:srgbClr val="000000"/>
                </a:solidFill>
              </a:rPr>
              <a:t>.. atd</a:t>
            </a:r>
          </a:p>
          <a:p>
            <a:pPr eaLnBrk="1" hangingPunct="1">
              <a:spcBef>
                <a:spcPct val="0"/>
              </a:spcBef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55651" name="Zástupný symbol pro číslo snímku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637FF116-5B35-493E-8A68-C0EFA604B190}" type="slidenum">
              <a:rPr lang="cs-CZ" altLang="cs-CZ" sz="2400">
                <a:solidFill>
                  <a:srgbClr val="000000"/>
                </a:solidFill>
                <a:latin typeface="Century Schoolbook" panose="02040604050505020304" pitchFamily="18" charset="0"/>
                <a:sym typeface="Century Schoolbook" panose="02040604050505020304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49</a:t>
            </a:fld>
            <a:endParaRPr lang="cs-CZ" altLang="cs-CZ" sz="2400">
              <a:solidFill>
                <a:srgbClr val="000000"/>
              </a:solidFill>
              <a:latin typeface="Century Schoolbook" panose="02040604050505020304" pitchFamily="18" charset="0"/>
              <a:sym typeface="Century Schoolbook" panose="020406040505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57698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>
                <a:solidFill>
                  <a:srgbClr val="000000"/>
                </a:solidFill>
              </a:rPr>
              <a:t>K detekci translokace t(11;14) či hyperexprese cyklinu D1 se dnes v praxi využívá několik rozličných metod. Slovosled?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>
                <a:solidFill>
                  <a:srgbClr val="000000"/>
                </a:solidFill>
              </a:rPr>
              <a:t>Konvenční cytogenetika nám umožňuje detekovat t(11;14) případně další změny na úrovni chromosomů. Flourencenční in situ hybridizace se používá pro detekci t(11;14) s použitím komerčně dodávaných sond, které mají široké pokrytí a zle jimi detekovat translokaci nezávisle na místě zlomu v oblasti cyklinu D1.</a:t>
            </a:r>
          </a:p>
          <a:p>
            <a:pPr eaLnBrk="1" hangingPunct="1">
              <a:spcBef>
                <a:spcPct val="0"/>
              </a:spcBef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57699" name="Zástupný symbol pro číslo snímku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7D925E54-0FC0-4FAC-A5BB-8FC35FD289D1}" type="slidenum">
              <a:rPr lang="cs-CZ" altLang="cs-CZ" sz="2400">
                <a:solidFill>
                  <a:srgbClr val="000000"/>
                </a:solidFill>
                <a:latin typeface="Century Schoolbook" panose="02040604050505020304" pitchFamily="18" charset="0"/>
                <a:sym typeface="Century Schoolbook" panose="02040604050505020304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50</a:t>
            </a:fld>
            <a:endParaRPr lang="cs-CZ" altLang="cs-CZ" sz="2400">
              <a:solidFill>
                <a:srgbClr val="000000"/>
              </a:solidFill>
              <a:latin typeface="Century Schoolbook" panose="02040604050505020304" pitchFamily="18" charset="0"/>
              <a:sym typeface="Century Schoolbook" panose="020406040505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59DE5001-8500-4B6B-B5A7-1FCF52C00A69}" type="slidenum">
              <a:rPr lang="cs-CZ" altLang="cs-CZ" sz="2400">
                <a:latin typeface="Arial" panose="020B0604020202020204" pitchFamily="34" charset="0"/>
                <a:sym typeface="Century Schoolbook" panose="02040604050505020304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2</a:t>
            </a:fld>
            <a:endParaRPr lang="cs-CZ" altLang="cs-CZ" sz="2400">
              <a:latin typeface="Arial" panose="020B0604020202020204" pitchFamily="34" charset="0"/>
              <a:sym typeface="Century Schoolbook" panose="02040604050505020304" pitchFamily="18" charset="0"/>
            </a:endParaRPr>
          </a:p>
        </p:txBody>
      </p:sp>
      <p:sp>
        <p:nvSpPr>
          <p:cNvPr id="82946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22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7128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2560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7042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2D65010F-9DFE-484C-8B6E-483F7BE00654}" type="slidenum">
              <a:rPr lang="cs-CZ" altLang="cs-CZ" sz="2400">
                <a:latin typeface="Arial" panose="020B0604020202020204" pitchFamily="34" charset="0"/>
                <a:sym typeface="Century Schoolbook" panose="02040604050505020304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10</a:t>
            </a:fld>
            <a:endParaRPr lang="cs-CZ" altLang="cs-CZ" sz="2400">
              <a:latin typeface="Arial" panose="020B0604020202020204" pitchFamily="34" charset="0"/>
              <a:sym typeface="Century Schoolbook" panose="02040604050505020304" pitchFamily="18" charset="0"/>
            </a:endParaRPr>
          </a:p>
        </p:txBody>
      </p:sp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endParaRPr lang="en-US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4210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94211" name="Zástupný symbol pro číslo snímku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C0F80822-BFFF-4EC3-A69C-3855AD11175C}" type="slidenum">
              <a:rPr lang="cs-CZ" altLang="cs-CZ" sz="2400">
                <a:latin typeface="Arial" panose="020B0604020202020204" pitchFamily="34" charset="0"/>
                <a:sym typeface="Century Schoolbook" panose="02040604050505020304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11</a:t>
            </a:fld>
            <a:endParaRPr lang="cs-CZ" altLang="cs-CZ" sz="2400">
              <a:latin typeface="Arial" panose="020B0604020202020204" pitchFamily="34" charset="0"/>
              <a:sym typeface="Century Schoolbook" panose="020406040505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1378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>
                <a:latin typeface="Arial" panose="020B0604020202020204" pitchFamily="34" charset="0"/>
              </a:rPr>
              <a:t>Nejčastěji jsou BAC sondy, do vektoru se vloží DNA o velikosti 100-200 kb. </a:t>
            </a:r>
          </a:p>
        </p:txBody>
      </p:sp>
      <p:sp>
        <p:nvSpPr>
          <p:cNvPr id="101379" name="Zástupný symbol pro číslo snímku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64758122-2C91-4820-A94F-4A0FFDD880B3}" type="slidenum">
              <a:rPr lang="cs-CZ" altLang="cs-CZ" sz="2400">
                <a:latin typeface="Arial" panose="020B0604020202020204" pitchFamily="34" charset="0"/>
                <a:sym typeface="Century Schoolbook" panose="02040604050505020304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16</a:t>
            </a:fld>
            <a:endParaRPr lang="cs-CZ" altLang="cs-CZ" sz="2400">
              <a:latin typeface="Arial" panose="020B0604020202020204" pitchFamily="34" charset="0"/>
              <a:sym typeface="Century Schoolbook" panose="020406040505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1084294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58044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46008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EAAD83-9AF1-5D48-BD2B-14EA1C4B8F9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94A68E-49A4-DC46-BB53-2D72A9082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B0DA86-D8C2-BB46-9873-8327025A0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99F7EC28-5498-4306-BC61-FC55304A230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019961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D3E95A-7A98-0D4A-B6FF-D05ADEA2FF2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BC63D8-270E-FA4A-9566-90E67DD2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6D28B0-AC5D-5F42-898C-B2F6DF6D7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A17C59E8-225C-4F8E-9485-E6A6DA974A7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30391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0C3402-30B3-9044-BF15-353DE673F8B9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2C73F0-BFE1-1847-8A5A-66C8A027E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774ED2-C33C-C94E-A211-3AA9288E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9461B326-E758-4465-9564-7B23301B633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78747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56140B4-F4E2-704F-9748-F09AF5F6928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0058D54-9712-E74D-95EA-642CCBAF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0B1C17E-3B34-7C48-859D-1DC95307C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F9E28E78-24FE-461F-83B2-5D3812B2365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67261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8E6C850-8671-854F-97B2-6006ED29292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2C56E9D-13C5-744C-BFE5-FE26EE7D8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113D06A-4CAC-9C47-9EBE-0F1F60C8C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B2DA7947-92C8-4453-AB61-847DD70E0151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023573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99473CB-8445-884C-898F-CEF3DCAFCDC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8B13E08-B933-CC46-A709-FBBAA4ADE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CC2DD6D-91D3-DC4B-BD6F-9F4E2B452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09E90D37-A659-40CE-A363-A5FA871A625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89254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E5A2B59-BAC3-B247-BF37-6AE112806E3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4F8867C-E811-1146-B6A5-D9E7D73ED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ACEB308-B445-9948-8A7E-D4109162B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36222F1E-EB57-4C6B-99F9-7AE8B9FF6E11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08609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2130322-451B-AA47-A233-32895711204F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62312AE-DF1A-9541-BDA9-90B6A90C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881BE38-E842-E84C-982B-99404FACB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46CF4A45-2FBC-4E03-8F65-1435D79C87C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96911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01513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96D14CC-7F14-8A4D-BC7E-7D15B9F2602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2336C91-EC37-8248-B36C-1AF0AEA5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71650B-D804-8747-BDB6-C99483147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2D743364-2F50-436C-9444-705F1986A07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292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37EB26-207D-9C40-9E2A-6619A97D906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46E3DF-19F6-8643-9DF4-E768CA13C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36A5B5-C656-AA4E-B0AB-44967CB91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674F2C16-9B68-448B-9D37-6F703B325E71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44177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2A3FD2-D4E8-EC4A-9024-C6C7BB96DB4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D1FE94-7F9D-6B4D-B4D5-85B7BB014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7D1EF8-03CD-3A4C-8D16-77EDFCD7F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63AF6837-3740-4812-AD53-9D67A5D6D7C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7420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">
            <a:extLst>
              <a:ext uri="{FF2B5EF4-FFF2-40B4-BE49-F238E27FC236}">
                <a16:creationId xmlns:a16="http://schemas.microsoft.com/office/drawing/2014/main" id="{2C08160E-98BB-6241-B3D5-6FE7EA7707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566AEC5A-437F-4413-B615-3AE7DE4BCF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358122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65E83C68-66E9-5847-AE87-2695F4C55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03902C30-F4D8-1F47-BD28-62F994E6D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56AC1EF-5378-4244-BE95-254B8D912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A2112-4BC8-4B17-83C7-23DFDD8577D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405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70636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88178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201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67307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63047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882279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023810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145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33582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025721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14860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46901" y="155575"/>
            <a:ext cx="2162175" cy="597058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5575"/>
            <a:ext cx="6337300" cy="597058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12360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133099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3413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342232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75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94939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444588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>
            <a:extLst>
              <a:ext uri="{FF2B5EF4-FFF2-40B4-BE49-F238E27FC236}">
                <a16:creationId xmlns:a16="http://schemas.microsoft.com/office/drawing/2014/main" id="{3D85AC32-E01D-B94C-A0F0-7B7A0DBC73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65625" y="2354263"/>
            <a:ext cx="6697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 eaLnBrk="1" hangingPunct="1">
              <a:defRPr/>
            </a:pPr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027" name="Object 26"/>
          <p:cNvGraphicFramePr>
            <a:graphicFrameLocks noChangeAspect="1"/>
          </p:cNvGraphicFramePr>
          <p:nvPr/>
        </p:nvGraphicFramePr>
        <p:xfrm>
          <a:off x="0" y="0"/>
          <a:ext cx="914400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Rastrový obrázek" r:id="rId14" imgW="2295238" imgH="1685714" progId="Paint.Picture">
                  <p:embed/>
                </p:oleObj>
              </mc:Choice>
              <mc:Fallback>
                <p:oleObj name="Rastrový obrázek" r:id="rId14" imgW="2295238" imgH="1685714" progId="Paint.Picture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12">
            <a:extLst>
              <a:ext uri="{FF2B5EF4-FFF2-40B4-BE49-F238E27FC236}">
                <a16:creationId xmlns:a16="http://schemas.microsoft.com/office/drawing/2014/main" id="{DD9D0BB1-73C5-F146-BD71-5576627BDB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65625" y="2354263"/>
            <a:ext cx="6697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 eaLnBrk="1" hangingPunct="1">
              <a:defRPr/>
            </a:pPr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43" r:id="rId1"/>
    <p:sldLayoutId id="2147485644" r:id="rId2"/>
    <p:sldLayoutId id="2147485645" r:id="rId3"/>
    <p:sldLayoutId id="2147485646" r:id="rId4"/>
    <p:sldLayoutId id="2147485647" r:id="rId5"/>
    <p:sldLayoutId id="2147485648" r:id="rId6"/>
    <p:sldLayoutId id="2147485649" r:id="rId7"/>
    <p:sldLayoutId id="2147485650" r:id="rId8"/>
    <p:sldLayoutId id="2147485651" r:id="rId9"/>
    <p:sldLayoutId id="2147485652" r:id="rId10"/>
    <p:sldLayoutId id="21474856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6D8B62-8B57-D147-A627-5EFC8A121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BCBCBC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A13A50-CF35-004B-9426-039C7D124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BCBCBC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FA8491-4CBB-1E49-9FC9-419C1D486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055346-71E1-4ABD-820E-6C2FA427AB4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65" r:id="rId1"/>
    <p:sldLayoutId id="2147485666" r:id="rId2"/>
    <p:sldLayoutId id="2147485667" r:id="rId3"/>
    <p:sldLayoutId id="2147485668" r:id="rId4"/>
    <p:sldLayoutId id="2147485669" r:id="rId5"/>
    <p:sldLayoutId id="2147485670" r:id="rId6"/>
    <p:sldLayoutId id="2147485671" r:id="rId7"/>
    <p:sldLayoutId id="2147485672" r:id="rId8"/>
    <p:sldLayoutId id="2147485673" r:id="rId9"/>
    <p:sldLayoutId id="2147485674" r:id="rId10"/>
    <p:sldLayoutId id="2147485675" r:id="rId11"/>
    <p:sldLayoutId id="2147485676" r:id="rId12"/>
    <p:sldLayoutId id="214748567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7"/>
          <p:cNvGrpSpPr>
            <a:grpSpLocks/>
          </p:cNvGrpSpPr>
          <p:nvPr userDrawn="1"/>
        </p:nvGrpSpPr>
        <p:grpSpPr bwMode="auto">
          <a:xfrm>
            <a:off x="-3175" y="-4763"/>
            <a:ext cx="9144000" cy="762001"/>
            <a:chOff x="0" y="0"/>
            <a:chExt cx="5760" cy="480"/>
          </a:xfrm>
        </p:grpSpPr>
        <p:sp>
          <p:nvSpPr>
            <p:cNvPr id="7174" name="Rectangle 8">
              <a:extLst>
                <a:ext uri="{FF2B5EF4-FFF2-40B4-BE49-F238E27FC236}">
                  <a16:creationId xmlns:a16="http://schemas.microsoft.com/office/drawing/2014/main" id="{507B4DF1-822F-CB4C-8877-5EE12BAAE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  <a:ea typeface="Century Schoolbook" panose="02040604050505020304" pitchFamily="18" charset="0"/>
                  <a:cs typeface="Century Schoolbook" panose="02040604050505020304" pitchFamily="18" charset="0"/>
                  <a:sym typeface="Century Schoolbook" panose="020406040505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  <a:ea typeface="Century Schoolbook" panose="02040604050505020304" pitchFamily="18" charset="0"/>
                  <a:cs typeface="Century Schoolbook" panose="02040604050505020304" pitchFamily="18" charset="0"/>
                  <a:sym typeface="Century Schoolbook" panose="020406040505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  <a:ea typeface="Century Schoolbook" panose="02040604050505020304" pitchFamily="18" charset="0"/>
                  <a:cs typeface="Century Schoolbook" panose="02040604050505020304" pitchFamily="18" charset="0"/>
                  <a:sym typeface="Century Schoolbook" panose="020406040505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  <a:ea typeface="Century Schoolbook" panose="02040604050505020304" pitchFamily="18" charset="0"/>
                  <a:cs typeface="Century Schoolbook" panose="02040604050505020304" pitchFamily="18" charset="0"/>
                  <a:sym typeface="Century Schoolbook" panose="020406040505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  <a:ea typeface="Century Schoolbook" panose="02040604050505020304" pitchFamily="18" charset="0"/>
                  <a:cs typeface="Century Schoolbook" panose="02040604050505020304" pitchFamily="18" charset="0"/>
                  <a:sym typeface="Century Schoolbook" panose="020406040505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  <a:ea typeface="Century Schoolbook" panose="02040604050505020304" pitchFamily="18" charset="0"/>
                  <a:cs typeface="Century Schoolbook" panose="02040604050505020304" pitchFamily="18" charset="0"/>
                  <a:sym typeface="Century Schoolbook" panose="020406040505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  <a:ea typeface="Century Schoolbook" panose="02040604050505020304" pitchFamily="18" charset="0"/>
                  <a:cs typeface="Century Schoolbook" panose="02040604050505020304" pitchFamily="18" charset="0"/>
                  <a:sym typeface="Century Schoolbook" panose="020406040505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  <a:ea typeface="Century Schoolbook" panose="02040604050505020304" pitchFamily="18" charset="0"/>
                  <a:cs typeface="Century Schoolbook" panose="02040604050505020304" pitchFamily="18" charset="0"/>
                  <a:sym typeface="Century Schoolbook" panose="020406040505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  <a:ea typeface="Century Schoolbook" panose="02040604050505020304" pitchFamily="18" charset="0"/>
                  <a:cs typeface="Century Schoolbook" panose="02040604050505020304" pitchFamily="18" charset="0"/>
                  <a:sym typeface="Century Schoolbook" panose="02040604050505020304" pitchFamily="18" charset="0"/>
                </a:defRPr>
              </a:lvl9pPr>
            </a:lstStyle>
            <a:p>
              <a:pPr eaLnBrk="1" hangingPunct="1">
                <a:defRPr/>
              </a:pPr>
              <a:endParaRPr lang="de-DE" altLang="cs-CZ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65543" name="Picture 26" descr="logo_mll_mhp_vektoren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" y="88"/>
              <a:ext cx="752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1" name="Rectangle 10">
            <a:extLst>
              <a:ext uri="{FF2B5EF4-FFF2-40B4-BE49-F238E27FC236}">
                <a16:creationId xmlns:a16="http://schemas.microsoft.com/office/drawing/2014/main" id="{640DAFB4-FB37-8C4D-BFE6-F9B82115739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3175" y="6557963"/>
            <a:ext cx="9144000" cy="304800"/>
          </a:xfrm>
          <a:prstGeom prst="rect">
            <a:avLst/>
          </a:prstGeom>
          <a:solidFill>
            <a:srgbClr val="D2D2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 eaLnBrk="1" hangingPunct="1">
              <a:defRPr/>
            </a:pPr>
            <a:endParaRPr lang="de-DE" altLang="cs-CZ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9475" y="155575"/>
            <a:ext cx="82296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cs-CZ"/>
              <a:t>Titelmasterformat durch Klicken bearbeiten</a:t>
            </a:r>
          </a:p>
        </p:txBody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cs-CZ"/>
              <a:t>Textmasterformate durch Klicken bearbeiten</a:t>
            </a:r>
          </a:p>
          <a:p>
            <a:pPr lvl="1"/>
            <a:r>
              <a:rPr lang="de-DE" altLang="cs-CZ"/>
              <a:t>Zweite Ebene</a:t>
            </a:r>
          </a:p>
          <a:p>
            <a:pPr lvl="2"/>
            <a:r>
              <a:rPr lang="de-DE" altLang="cs-CZ"/>
              <a:t>Dritte Ebene</a:t>
            </a:r>
          </a:p>
          <a:p>
            <a:pPr lvl="3"/>
            <a:r>
              <a:rPr lang="de-DE" altLang="cs-CZ"/>
              <a:t>Vierte Ebene</a:t>
            </a:r>
          </a:p>
          <a:p>
            <a:pPr lvl="4"/>
            <a:r>
              <a:rPr lang="de-DE" altLang="cs-CZ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54" r:id="rId1"/>
    <p:sldLayoutId id="2147485655" r:id="rId2"/>
    <p:sldLayoutId id="2147485656" r:id="rId3"/>
    <p:sldLayoutId id="2147485657" r:id="rId4"/>
    <p:sldLayoutId id="2147485658" r:id="rId5"/>
    <p:sldLayoutId id="2147485659" r:id="rId6"/>
    <p:sldLayoutId id="2147485660" r:id="rId7"/>
    <p:sldLayoutId id="2147485661" r:id="rId8"/>
    <p:sldLayoutId id="2147485662" r:id="rId9"/>
    <p:sldLayoutId id="2147485663" r:id="rId10"/>
    <p:sldLayoutId id="21474856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7.png"/><Relationship Id="rId3" Type="http://schemas.openxmlformats.org/officeDocument/2006/relationships/audio" Target="../media/media10.m4a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5.png"/><Relationship Id="rId2" Type="http://schemas.microsoft.com/office/2007/relationships/media" Target="../media/media10.m4a"/><Relationship Id="rId16" Type="http://schemas.openxmlformats.org/officeDocument/2006/relationships/image" Target="../media/image41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11" Type="http://schemas.openxmlformats.org/officeDocument/2006/relationships/image" Target="../media/image39.jpe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4.png"/><Relationship Id="rId10" Type="http://schemas.openxmlformats.org/officeDocument/2006/relationships/image" Target="../media/image38.jpeg"/><Relationship Id="rId4" Type="http://schemas.openxmlformats.org/officeDocument/2006/relationships/slideLayout" Target="../slideLayouts/slideLayout18.xml"/><Relationship Id="rId9" Type="http://schemas.openxmlformats.org/officeDocument/2006/relationships/hyperlink" Target="http://www.google.cz/imgres?q=RPMI+medium&amp;um=1&amp;hl=cs&amp;biw=1009&amp;bih=529&amp;tbm=isch&amp;tbnid=tM35XVg3DHEY1M:&amp;imgrefurl=http://www.alibaba.com/product-free/111391546/RPMI_1640_with_L_glutamine.html&amp;docid=2lupODStNuJwLM&amp;imgurl=http://i00.i.aliimg.com/photo/v0/111391546/RPMI_1640_with_L_glutamine.jpg&amp;w=350&amp;h=490&amp;ei=p8M3T5GVC8Tu-gaZxun7AQ&amp;zoom=1" TargetMode="External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18.xml"/><Relationship Id="rId7" Type="http://schemas.openxmlformats.org/officeDocument/2006/relationships/hyperlink" Target="http://www.google.cz/imgres?q=cell+culture+centrifugation&amp;hl=cs&amp;gbv=2&amp;biw=1009&amp;bih=529&amp;tbm=isch&amp;tbnid=19O-n87itBISvM:&amp;imgrefurl=http://www.masontechnology.ie/brand/Eppendorf/CentrifugesEppendorf&amp;docid=JQFOV5TWC731PM&amp;imgurl=http://www.masontechnology.ie/files/images/products/epp14.jpg&amp;w=250&amp;h=340&amp;ei=T8s3T9ywFMTRhAe1_ZSWAg&amp;zoom=1" TargetMode="External"/><Relationship Id="rId12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2.jpeg"/><Relationship Id="rId11" Type="http://schemas.openxmlformats.org/officeDocument/2006/relationships/image" Target="../media/image45.pn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5.png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47.gif"/><Relationship Id="rId5" Type="http://schemas.openxmlformats.org/officeDocument/2006/relationships/image" Target="../media/image46.jpeg"/><Relationship Id="rId4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audio" Target="../media/media14.m4a"/><Relationship Id="rId7" Type="http://schemas.openxmlformats.org/officeDocument/2006/relationships/image" Target="../media/image4.png"/><Relationship Id="rId2" Type="http://schemas.microsoft.com/office/2007/relationships/media" Target="../media/media14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52.png"/><Relationship Id="rId11" Type="http://schemas.openxmlformats.org/officeDocument/2006/relationships/image" Target="../media/image5.png"/><Relationship Id="rId5" Type="http://schemas.openxmlformats.org/officeDocument/2006/relationships/image" Target="../media/image51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8.xml"/><Relationship Id="rId9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8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7.pn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63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70.emf"/><Relationship Id="rId4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4.m4a"/><Relationship Id="rId7" Type="http://schemas.openxmlformats.org/officeDocument/2006/relationships/image" Target="../media/image4.png"/><Relationship Id="rId2" Type="http://schemas.microsoft.com/office/2007/relationships/media" Target="../media/media24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72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6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5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\J:\V&#253;uka%20studenti\glivx2.mpg" TargetMode="External"/><Relationship Id="rId1" Type="http://schemas.microsoft.com/office/2007/relationships/media" Target="\J:\V&#253;uka%20studenti\glivx2.mpg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80.png"/><Relationship Id="rId5" Type="http://schemas.openxmlformats.org/officeDocument/2006/relationships/image" Target="../media/image4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.png"/><Relationship Id="rId5" Type="http://schemas.openxmlformats.org/officeDocument/2006/relationships/image" Target="../media/image81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82.png"/><Relationship Id="rId5" Type="http://schemas.openxmlformats.org/officeDocument/2006/relationships/image" Target="../media/image4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emf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73.png"/><Relationship Id="rId9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2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86.emf"/><Relationship Id="rId5" Type="http://schemas.openxmlformats.org/officeDocument/2006/relationships/image" Target="../media/image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2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.png"/><Relationship Id="rId5" Type="http://schemas.openxmlformats.org/officeDocument/2006/relationships/image" Target="../media/image87.jpe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90.png"/><Relationship Id="rId10" Type="http://schemas.openxmlformats.org/officeDocument/2006/relationships/image" Target="../media/image4.png"/><Relationship Id="rId4" Type="http://schemas.openxmlformats.org/officeDocument/2006/relationships/image" Target="../media/image89.jpeg"/><Relationship Id="rId9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3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94.png"/><Relationship Id="rId5" Type="http://schemas.openxmlformats.org/officeDocument/2006/relationships/hyperlink" Target="http://www.pnas.org/content/vol101/issue15/images/large/zpq0080439500003.jpeg" TargetMode="External"/><Relationship Id="rId4" Type="http://schemas.openxmlformats.org/officeDocument/2006/relationships/image" Target="../media/image52.png"/><Relationship Id="rId9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2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.png"/><Relationship Id="rId5" Type="http://schemas.openxmlformats.org/officeDocument/2006/relationships/image" Target="../media/image95.pn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2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.png"/><Relationship Id="rId5" Type="http://schemas.openxmlformats.org/officeDocument/2006/relationships/image" Target="../media/image96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82.png"/><Relationship Id="rId5" Type="http://schemas.openxmlformats.org/officeDocument/2006/relationships/image" Target="../media/image4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2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4.png"/><Relationship Id="rId5" Type="http://schemas.openxmlformats.org/officeDocument/2006/relationships/image" Target="../media/image97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2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4.png"/><Relationship Id="rId5" Type="http://schemas.openxmlformats.org/officeDocument/2006/relationships/image" Target="../media/image98.jpe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3.m4a"/><Relationship Id="rId7" Type="http://schemas.openxmlformats.org/officeDocument/2006/relationships/image" Target="../media/image99.wmf"/><Relationship Id="rId2" Type="http://schemas.microsoft.com/office/2007/relationships/media" Target="../media/media43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101.emf"/><Relationship Id="rId5" Type="http://schemas.openxmlformats.org/officeDocument/2006/relationships/image" Target="../media/image100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2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.png"/><Relationship Id="rId5" Type="http://schemas.openxmlformats.org/officeDocument/2006/relationships/image" Target="../media/image102.wmf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23.xml"/><Relationship Id="rId7" Type="http://schemas.openxmlformats.org/officeDocument/2006/relationships/hyperlink" Target="http://www.google.cz/url?sa=i&amp;rct=j&amp;q=&amp;esrc=s&amp;source=images&amp;cd=&amp;cad=rja&amp;uact=8&amp;ved=0CAcQjRxqFQoTCPyk3Lbd08gCFURVGgodQi4BlA&amp;url=http://www.multiweb.cz/guide/t14_18.htm&amp;psig=AFQjCNGmgP3kAnAiu6MLGsylnI7IopBqBQ&amp;ust=1445522524848928" TargetMode="Externa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82.png"/><Relationship Id="rId4" Type="http://schemas.openxmlformats.org/officeDocument/2006/relationships/image" Target="../media/image103.png"/><Relationship Id="rId9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4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105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9.jpe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108.jpeg"/><Relationship Id="rId11" Type="http://schemas.openxmlformats.org/officeDocument/2006/relationships/image" Target="../media/image82.png"/><Relationship Id="rId5" Type="http://schemas.openxmlformats.org/officeDocument/2006/relationships/image" Target="../media/image107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3.wmf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112.wmf"/><Relationship Id="rId11" Type="http://schemas.openxmlformats.org/officeDocument/2006/relationships/image" Target="../media/image82.png"/><Relationship Id="rId5" Type="http://schemas.openxmlformats.org/officeDocument/2006/relationships/image" Target="../media/image111.wmf"/><Relationship Id="rId10" Type="http://schemas.openxmlformats.org/officeDocument/2006/relationships/image" Target="../media/image4.png"/><Relationship Id="rId4" Type="http://schemas.openxmlformats.org/officeDocument/2006/relationships/image" Target="../media/image52.png"/><Relationship Id="rId9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6.jpe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115.jpeg"/><Relationship Id="rId5" Type="http://schemas.openxmlformats.org/officeDocument/2006/relationships/image" Target="../media/image6.png"/><Relationship Id="rId4" Type="http://schemas.openxmlformats.org/officeDocument/2006/relationships/image" Target="../media/image19.png"/><Relationship Id="rId9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png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slideLayout" Target="../slideLayouts/slideLayout23.xml"/><Relationship Id="rId7" Type="http://schemas.openxmlformats.org/officeDocument/2006/relationships/hyperlink" Target="http://www.google.cz/url?sa=i&amp;rct=j&amp;q=&amp;esrc=s&amp;source=images&amp;cd=&amp;ved=0CAcQjRxqFQoTCLal6vjm08gCFUHAFAoddFgFfw&amp;url=http://www.slideshare.net/ranjitapallavi/multiple-myeloma-34081581&amp;psig=AFQjCNE4ZYGJz4EkXH4FdueFCUlrvEvodA&amp;ust=1445525110948832" TargetMode="Externa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image" Target="../media/image82.png"/><Relationship Id="rId4" Type="http://schemas.openxmlformats.org/officeDocument/2006/relationships/image" Target="../media/image52.png"/><Relationship Id="rId9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8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6.m4a"/><Relationship Id="rId7" Type="http://schemas.openxmlformats.org/officeDocument/2006/relationships/image" Target="../media/image15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5.png"/><Relationship Id="rId2" Type="http://schemas.openxmlformats.org/officeDocument/2006/relationships/audio" Target="../media/media8.m4a"/><Relationship Id="rId16" Type="http://schemas.openxmlformats.org/officeDocument/2006/relationships/image" Target="../media/image30.png"/><Relationship Id="rId1" Type="http://schemas.microsoft.com/office/2007/relationships/media" Target="../media/media8.m4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4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3.png"/><Relationship Id="rId12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2.png"/><Relationship Id="rId11" Type="http://schemas.openxmlformats.org/officeDocument/2006/relationships/image" Target="../media/image4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6.pn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Obdélník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596900"/>
            <a:ext cx="10083800" cy="7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3">
            <a:extLst>
              <a:ext uri="{FF2B5EF4-FFF2-40B4-BE49-F238E27FC236}">
                <a16:creationId xmlns:a16="http://schemas.microsoft.com/office/drawing/2014/main" id="{9F446E67-B64C-A544-9786-B16EC8FFC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39688"/>
            <a:ext cx="9144000" cy="360098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cs-CZ" altLang="cs-CZ" sz="4000" b="1" dirty="0"/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4000" b="1" dirty="0"/>
              <a:t>Nádorová </a:t>
            </a:r>
            <a:r>
              <a:rPr lang="cs-CZ" altLang="cs-CZ" sz="4000" b="1" dirty="0" err="1"/>
              <a:t>cytogenomika</a:t>
            </a:r>
            <a:r>
              <a:rPr lang="cs-CZ" altLang="cs-CZ" sz="4000" b="1" dirty="0"/>
              <a:t>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/>
              <a:t>         (CYTOGENETIKA A MOLEKULÁRNÍ CYTOGENETIKA)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cs-CZ" altLang="cs-CZ" sz="4000" b="1" dirty="0"/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4000" b="1" dirty="0"/>
              <a:t>HEMATOLOGICKÝCH MALIGNIT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4000" b="1" dirty="0"/>
              <a:t> </a:t>
            </a:r>
          </a:p>
        </p:txBody>
      </p:sp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900113" y="4292600"/>
            <a:ext cx="784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i="1"/>
              <a:t>Marie Jarošová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400" i="1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i="1" u="sng"/>
              <a:t>Centrum molekulární biologie a genové terapie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i="1"/>
              <a:t>Interní hematoonkologická klinika FN a LF MU Brno</a:t>
            </a:r>
          </a:p>
        </p:txBody>
      </p:sp>
      <p:pic>
        <p:nvPicPr>
          <p:cNvPr id="8090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458788"/>
            <a:ext cx="1728788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22"/>
    </mc:Choice>
    <mc:Fallback xmlns="">
      <p:transition spd="slow" advTm="29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Obdélník 2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5080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AutoShape 3">
            <a:extLst>
              <a:ext uri="{FF2B5EF4-FFF2-40B4-BE49-F238E27FC236}">
                <a16:creationId xmlns:a16="http://schemas.microsoft.com/office/drawing/2014/main" id="{10052127-F7EC-C241-B9E9-085857651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338" y="2003425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 eaLnBrk="1" hangingPunct="1">
              <a:defRPr/>
            </a:pPr>
            <a:endParaRPr lang="en-US" altLang="cs-CZ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29" name="Text Box 4">
            <a:extLst>
              <a:ext uri="{FF2B5EF4-FFF2-40B4-BE49-F238E27FC236}">
                <a16:creationId xmlns:a16="http://schemas.microsoft.com/office/drawing/2014/main" id="{7C1B74CF-2429-254C-918E-674C98A8D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1487488"/>
            <a:ext cx="9159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1-2ml</a:t>
            </a:r>
            <a:endParaRPr lang="en-US" altLang="cs-CZ" sz="2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91140" name="Object 2"/>
          <p:cNvGraphicFramePr>
            <a:graphicFrameLocks noChangeAspect="1"/>
          </p:cNvGraphicFramePr>
          <p:nvPr/>
        </p:nvGraphicFramePr>
        <p:xfrm>
          <a:off x="3733800" y="1363663"/>
          <a:ext cx="2524125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63" name="Rastrový obrázek" r:id="rId7" imgW="2523810" imgH="1809524" progId="Paint.Picture">
                  <p:embed/>
                </p:oleObj>
              </mc:Choice>
              <mc:Fallback>
                <p:oleObj name="Rastrový obrázek" r:id="rId7" imgW="2523810" imgH="1809524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363663"/>
                        <a:ext cx="2524125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6">
            <a:extLst>
              <a:ext uri="{FF2B5EF4-FFF2-40B4-BE49-F238E27FC236}">
                <a16:creationId xmlns:a16="http://schemas.microsoft.com/office/drawing/2014/main" id="{55AB90DC-D112-BE4C-A15D-AB53A5950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65363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>
              <a:defRPr/>
            </a:pPr>
            <a:endParaRPr lang="en-US" altLang="cs-CZ" sz="200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6241C3AC-DEB0-0C4D-AB36-35BFFE1B4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65363"/>
            <a:ext cx="9144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>
              <a:buFontTx/>
              <a:buAutoNum type="arabicPeriod"/>
              <a:defRPr/>
            </a:pPr>
            <a:endParaRPr lang="cs-CZ" altLang="cs-CZ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  <a:p>
            <a:pPr lvl="1">
              <a:defRPr/>
            </a:pPr>
            <a:endParaRPr lang="cs-CZ" altLang="cs-CZ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A0EF31FB-BC6D-7447-9C46-65F284DCF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1038" y="3489325"/>
            <a:ext cx="1697037" cy="190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-88872" tIns="-88872" rIns="-88872" bIns="-88872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 eaLnBrk="1" hangingPunct="1">
              <a:defRPr/>
            </a:pPr>
            <a:endParaRPr lang="en-US" altLang="cs-CZ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33" name="Rectangle 9">
            <a:extLst>
              <a:ext uri="{FF2B5EF4-FFF2-40B4-BE49-F238E27FC236}">
                <a16:creationId xmlns:a16="http://schemas.microsoft.com/office/drawing/2014/main" id="{963C0ADD-DF35-144E-B465-10F9A24EE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65500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>
              <a:buFontTx/>
              <a:buChar char="•"/>
              <a:defRPr/>
            </a:pPr>
            <a:endParaRPr lang="cs-CZ" altLang="cs-CZ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  <a:p>
            <a:pPr>
              <a:defRPr/>
            </a:pPr>
            <a:endParaRPr lang="cs-CZ" altLang="cs-CZ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91145" name="Picture 10" descr="ANd9GcT2aLB7GQrGPck8wtnGTrA7biFrQo_Sz0uZdYvV5ll71hX2Zpxo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1330325"/>
            <a:ext cx="118268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Text Box 11">
            <a:extLst>
              <a:ext uri="{FF2B5EF4-FFF2-40B4-BE49-F238E27FC236}">
                <a16:creationId xmlns:a16="http://schemas.microsoft.com/office/drawing/2014/main" id="{0D6A10C3-F9D3-FE46-AA0B-B47681D85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814888"/>
            <a:ext cx="27162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Kultivace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2/24/72hod/týdny</a:t>
            </a:r>
            <a:endParaRPr lang="en-US" altLang="cs-CZ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1147" name="Picture 12" descr="NewsCO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78263"/>
            <a:ext cx="2697163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8" name="Rectangle 14"/>
          <p:cNvSpPr>
            <a:spLocks noChangeArrowheads="1"/>
          </p:cNvSpPr>
          <p:nvPr/>
        </p:nvSpPr>
        <p:spPr bwMode="auto">
          <a:xfrm>
            <a:off x="-52388" y="-396875"/>
            <a:ext cx="914400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cs-CZ" sz="2000">
              <a:latin typeface="Tahoma" panose="020B0604030504040204" pitchFamily="34" charset="0"/>
            </a:endParaRPr>
          </a:p>
        </p:txBody>
      </p:sp>
      <p:sp>
        <p:nvSpPr>
          <p:cNvPr id="91149" name="Rectangle 15"/>
          <p:cNvSpPr>
            <a:spLocks noChangeArrowheads="1"/>
          </p:cNvSpPr>
          <p:nvPr/>
        </p:nvSpPr>
        <p:spPr bwMode="auto">
          <a:xfrm>
            <a:off x="-52388" y="-396875"/>
            <a:ext cx="9144001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endParaRPr lang="cs-CZ" altLang="cs-CZ" sz="2400">
              <a:solidFill>
                <a:srgbClr val="CC0000"/>
              </a:solidFill>
              <a:latin typeface="Times New Roman" panose="02020603050405020304" pitchFamily="18" charset="0"/>
            </a:endParaRPr>
          </a:p>
          <a:p>
            <a:pPr lvl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041" name="AutoShape 18">
            <a:extLst>
              <a:ext uri="{FF2B5EF4-FFF2-40B4-BE49-F238E27FC236}">
                <a16:creationId xmlns:a16="http://schemas.microsoft.com/office/drawing/2014/main" id="{C86B24CC-5EB7-094F-AE42-522E5C075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0" y="2008188"/>
            <a:ext cx="609600" cy="228600"/>
          </a:xfrm>
          <a:prstGeom prst="leftArrow">
            <a:avLst>
              <a:gd name="adj1" fmla="val 50000"/>
              <a:gd name="adj2" fmla="val 66667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 algn="ctr">
              <a:defRPr/>
            </a:pPr>
            <a:endParaRPr lang="en-US" altLang="cs-CZ" sz="200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43" name="AutoShape 20">
            <a:extLst>
              <a:ext uri="{FF2B5EF4-FFF2-40B4-BE49-F238E27FC236}">
                <a16:creationId xmlns:a16="http://schemas.microsoft.com/office/drawing/2014/main" id="{51C00502-B0CB-6D4E-8653-CDD81350C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679825"/>
            <a:ext cx="304800" cy="1295400"/>
          </a:xfrm>
          <a:prstGeom prst="downArrow">
            <a:avLst>
              <a:gd name="adj1" fmla="val 50000"/>
              <a:gd name="adj2" fmla="val 106250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 algn="ctr">
              <a:defRPr/>
            </a:pPr>
            <a:endParaRPr lang="en-US" altLang="cs-CZ" sz="200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44" name="AutoShape 21">
            <a:extLst>
              <a:ext uri="{FF2B5EF4-FFF2-40B4-BE49-F238E27FC236}">
                <a16:creationId xmlns:a16="http://schemas.microsoft.com/office/drawing/2014/main" id="{02982C75-744A-DB45-9E0B-AB9BF8280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640263"/>
            <a:ext cx="1295400" cy="228600"/>
          </a:xfrm>
          <a:prstGeom prst="leftArrow">
            <a:avLst>
              <a:gd name="adj1" fmla="val 50000"/>
              <a:gd name="adj2" fmla="val 141667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 algn="ctr">
              <a:defRPr/>
            </a:pPr>
            <a:endParaRPr lang="en-US" altLang="cs-CZ" sz="200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4360" name="Text Box 24">
            <a:extLst>
              <a:ext uri="{FF2B5EF4-FFF2-40B4-BE49-F238E27FC236}">
                <a16:creationId xmlns:a16="http://schemas.microsoft.com/office/drawing/2014/main" id="{A6B68C2D-C40B-A849-9052-2586D624E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2465388"/>
            <a:ext cx="2462213" cy="1200150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 kostní dřeň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 periferní krev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 uzlina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 nádorová tkáň</a:t>
            </a:r>
          </a:p>
        </p:txBody>
      </p:sp>
      <p:graphicFrame>
        <p:nvGraphicFramePr>
          <p:cNvPr id="91154" name="Object 3"/>
          <p:cNvGraphicFramePr>
            <a:graphicFrameLocks noChangeAspect="1"/>
          </p:cNvGraphicFramePr>
          <p:nvPr/>
        </p:nvGraphicFramePr>
        <p:xfrm>
          <a:off x="1801813" y="1157288"/>
          <a:ext cx="760412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64" name="Rastrový obrázek" r:id="rId12" imgW="3304762" imgH="4105848" progId="Paint.Picture">
                  <p:embed/>
                </p:oleObj>
              </mc:Choice>
              <mc:Fallback>
                <p:oleObj name="Rastrový obrázek" r:id="rId12" imgW="3304762" imgH="4105848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1813" y="1157288"/>
                        <a:ext cx="760412" cy="944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55" name="Obrázek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-272" r="50000" b="67838"/>
          <a:stretch>
            <a:fillRect/>
          </a:stretch>
        </p:blipFill>
        <p:spPr bwMode="auto">
          <a:xfrm>
            <a:off x="2636838" y="2401888"/>
            <a:ext cx="10382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56" name="TextovéPole 1"/>
          <p:cNvSpPr txBox="1">
            <a:spLocks noChangeArrowheads="1"/>
          </p:cNvSpPr>
          <p:nvPr/>
        </p:nvSpPr>
        <p:spPr bwMode="auto">
          <a:xfrm>
            <a:off x="1525588" y="155575"/>
            <a:ext cx="66024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/>
              <a:t>Postup kultivace buněk nádorů</a:t>
            </a:r>
          </a:p>
        </p:txBody>
      </p:sp>
      <p:pic>
        <p:nvPicPr>
          <p:cNvPr id="91157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850" y="-3286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8" name="Obrázek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0" t="8739" r="32213" b="13345"/>
          <a:stretch>
            <a:fillRect/>
          </a:stretch>
        </p:blipFill>
        <p:spPr bwMode="auto">
          <a:xfrm>
            <a:off x="7969250" y="1193800"/>
            <a:ext cx="10509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318250" y="4005064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37°C/ 5%CO2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82"/>
    </mc:Choice>
    <mc:Fallback xmlns="">
      <p:transition spd="slow" advTm="33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Obdélník 2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5080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1335088" y="111125"/>
            <a:ext cx="70278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/>
              <a:t>ZPRACOVÁNÍ BUNĚČNÉ KULTURY</a:t>
            </a:r>
            <a:endParaRPr lang="en-US" altLang="cs-CZ" sz="4000"/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-52388" y="-396875"/>
            <a:ext cx="914400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cs-CZ" sz="2000">
              <a:latin typeface="Tahoma" panose="020B0604030504040204" pitchFamily="34" charset="0"/>
            </a:endParaRPr>
          </a:p>
        </p:txBody>
      </p:sp>
      <p:sp>
        <p:nvSpPr>
          <p:cNvPr id="93188" name="Rectangle 5"/>
          <p:cNvSpPr>
            <a:spLocks noChangeArrowheads="1"/>
          </p:cNvSpPr>
          <p:nvPr/>
        </p:nvSpPr>
        <p:spPr bwMode="auto">
          <a:xfrm>
            <a:off x="4386263" y="1139825"/>
            <a:ext cx="2374900" cy="190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-88872" tIns="-88872" rIns="-88872" bIns="-8887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i="1">
              <a:solidFill>
                <a:srgbClr val="7030A0"/>
              </a:solidFill>
            </a:endParaRPr>
          </a:p>
        </p:txBody>
      </p:sp>
      <p:sp>
        <p:nvSpPr>
          <p:cNvPr id="93189" name="Rectangle 6"/>
          <p:cNvSpPr>
            <a:spLocks noChangeArrowheads="1"/>
          </p:cNvSpPr>
          <p:nvPr/>
        </p:nvSpPr>
        <p:spPr bwMode="auto">
          <a:xfrm>
            <a:off x="-52388" y="703263"/>
            <a:ext cx="9144001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endParaRPr lang="cs-CZ" altLang="cs-CZ" sz="240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7030A0"/>
              </a:solidFill>
            </a:endParaRPr>
          </a:p>
        </p:txBody>
      </p:sp>
      <p:pic>
        <p:nvPicPr>
          <p:cNvPr id="93190" name="Picture 7" descr="stock-photo-cell-culture-dishes-and-centrifuge-tube-583079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241935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1" name="Rectangle 8"/>
          <p:cNvSpPr>
            <a:spLocks noChangeArrowheads="1"/>
          </p:cNvSpPr>
          <p:nvPr/>
        </p:nvSpPr>
        <p:spPr bwMode="auto">
          <a:xfrm>
            <a:off x="0" y="153511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cs-CZ" sz="2000">
              <a:solidFill>
                <a:srgbClr val="7030A0"/>
              </a:solidFill>
            </a:endParaRPr>
          </a:p>
        </p:txBody>
      </p:sp>
      <p:sp>
        <p:nvSpPr>
          <p:cNvPr id="93192" name="Rectangle 9"/>
          <p:cNvSpPr>
            <a:spLocks noChangeArrowheads="1"/>
          </p:cNvSpPr>
          <p:nvPr/>
        </p:nvSpPr>
        <p:spPr bwMode="auto">
          <a:xfrm>
            <a:off x="0" y="1535113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endParaRPr lang="cs-CZ" altLang="cs-CZ" sz="2400">
              <a:solidFill>
                <a:srgbClr val="7030A0"/>
              </a:solidFill>
            </a:endParaRPr>
          </a:p>
          <a:p>
            <a:pPr lvl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7030A0"/>
              </a:solidFill>
            </a:endParaRPr>
          </a:p>
        </p:txBody>
      </p:sp>
      <p:sp>
        <p:nvSpPr>
          <p:cNvPr id="93193" name="Rectangle 10"/>
          <p:cNvSpPr>
            <a:spLocks noChangeArrowheads="1"/>
          </p:cNvSpPr>
          <p:nvPr/>
        </p:nvSpPr>
        <p:spPr bwMode="auto">
          <a:xfrm>
            <a:off x="6965950" y="1909763"/>
            <a:ext cx="1714500" cy="190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-88872" tIns="-88872" rIns="-88872" bIns="-8887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i="1">
              <a:solidFill>
                <a:srgbClr val="7030A0"/>
              </a:solidFill>
            </a:endParaRPr>
          </a:p>
        </p:txBody>
      </p:sp>
      <p:sp>
        <p:nvSpPr>
          <p:cNvPr id="93194" name="Rectangle 11"/>
          <p:cNvSpPr>
            <a:spLocks noChangeArrowheads="1"/>
          </p:cNvSpPr>
          <p:nvPr/>
        </p:nvSpPr>
        <p:spPr bwMode="auto">
          <a:xfrm>
            <a:off x="0" y="2635250"/>
            <a:ext cx="9144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endParaRPr lang="cs-CZ" altLang="cs-CZ" sz="240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7030A0"/>
              </a:solidFill>
            </a:endParaRPr>
          </a:p>
        </p:txBody>
      </p:sp>
      <p:pic>
        <p:nvPicPr>
          <p:cNvPr id="93195" name="Picture 12" descr="ANd9GcRufznt74zubdXmrMKJH_ckcnd2z2Y4ftTxrhLxfT7a9qjG1NYMUQ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14400"/>
            <a:ext cx="17303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6" name="AutoShape 13"/>
          <p:cNvSpPr>
            <a:spLocks noChangeArrowheads="1"/>
          </p:cNvSpPr>
          <p:nvPr/>
        </p:nvSpPr>
        <p:spPr bwMode="auto">
          <a:xfrm>
            <a:off x="5257800" y="19812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cs-CZ" sz="2000" i="1">
              <a:solidFill>
                <a:srgbClr val="7030A0"/>
              </a:solidFill>
            </a:endParaRPr>
          </a:p>
        </p:txBody>
      </p:sp>
      <p:sp>
        <p:nvSpPr>
          <p:cNvPr id="93197" name="Text Box 14"/>
          <p:cNvSpPr txBox="1">
            <a:spLocks noChangeArrowheads="1"/>
          </p:cNvSpPr>
          <p:nvPr/>
        </p:nvSpPr>
        <p:spPr bwMode="auto">
          <a:xfrm>
            <a:off x="6024563" y="1752600"/>
            <a:ext cx="25034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i="1">
                <a:solidFill>
                  <a:srgbClr val="7030A0"/>
                </a:solidFill>
              </a:rPr>
              <a:t>HYPOTONIZACE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i="1">
                <a:solidFill>
                  <a:srgbClr val="7030A0"/>
                </a:solidFill>
              </a:rPr>
              <a:t> 0,075M KCl</a:t>
            </a:r>
            <a:endParaRPr lang="en-US" altLang="cs-CZ" sz="2800" b="1" i="1">
              <a:solidFill>
                <a:srgbClr val="7030A0"/>
              </a:solidFill>
            </a:endParaRPr>
          </a:p>
        </p:txBody>
      </p:sp>
      <p:sp>
        <p:nvSpPr>
          <p:cNvPr id="93198" name="AutoShape 15"/>
          <p:cNvSpPr>
            <a:spLocks noChangeArrowheads="1"/>
          </p:cNvSpPr>
          <p:nvPr/>
        </p:nvSpPr>
        <p:spPr bwMode="auto">
          <a:xfrm>
            <a:off x="7086600" y="2819400"/>
            <a:ext cx="228600" cy="914400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i="1">
              <a:solidFill>
                <a:srgbClr val="7030A0"/>
              </a:solidFill>
            </a:endParaRPr>
          </a:p>
        </p:txBody>
      </p:sp>
      <p:sp>
        <p:nvSpPr>
          <p:cNvPr id="93199" name="Text Box 16"/>
          <p:cNvSpPr txBox="1">
            <a:spLocks noChangeArrowheads="1"/>
          </p:cNvSpPr>
          <p:nvPr/>
        </p:nvSpPr>
        <p:spPr bwMode="auto">
          <a:xfrm>
            <a:off x="4689475" y="3886200"/>
            <a:ext cx="42751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i="1">
                <a:solidFill>
                  <a:srgbClr val="7030A0"/>
                </a:solidFill>
              </a:rPr>
              <a:t>FIXACE ROZTOKEM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i="1">
                <a:solidFill>
                  <a:srgbClr val="7030A0"/>
                </a:solidFill>
              </a:rPr>
              <a:t>KYS.OCTOVÉ A METANOLU  v poměru 1:3</a:t>
            </a:r>
            <a:endParaRPr lang="en-US" altLang="cs-CZ" sz="2000" b="1" i="1">
              <a:solidFill>
                <a:srgbClr val="7030A0"/>
              </a:solidFill>
            </a:endParaRPr>
          </a:p>
        </p:txBody>
      </p:sp>
      <p:sp>
        <p:nvSpPr>
          <p:cNvPr id="93200" name="Text Box 17"/>
          <p:cNvSpPr txBox="1">
            <a:spLocks noChangeArrowheads="1"/>
          </p:cNvSpPr>
          <p:nvPr/>
        </p:nvSpPr>
        <p:spPr bwMode="auto">
          <a:xfrm>
            <a:off x="171450" y="3835400"/>
            <a:ext cx="5562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i="1">
                <a:solidFill>
                  <a:srgbClr val="7030A0"/>
                </a:solidFill>
              </a:rPr>
              <a:t>PŘÍPRAVA PREPARÁTŮ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i="1">
                <a:solidFill>
                  <a:srgbClr val="7030A0"/>
                </a:solidFill>
              </a:rPr>
              <a:t>KAPÁNÍM BB SUSPENZE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i="1">
                <a:solidFill>
                  <a:srgbClr val="7030A0"/>
                </a:solidFill>
              </a:rPr>
              <a:t>NA SKLO</a:t>
            </a:r>
          </a:p>
        </p:txBody>
      </p:sp>
      <p:sp>
        <p:nvSpPr>
          <p:cNvPr id="93201" name="AutoShape 18"/>
          <p:cNvSpPr>
            <a:spLocks noChangeArrowheads="1"/>
          </p:cNvSpPr>
          <p:nvPr/>
        </p:nvSpPr>
        <p:spPr bwMode="auto">
          <a:xfrm>
            <a:off x="3733800" y="4114800"/>
            <a:ext cx="990600" cy="228600"/>
          </a:xfrm>
          <a:prstGeom prst="leftArrow">
            <a:avLst>
              <a:gd name="adj1" fmla="val 50000"/>
              <a:gd name="adj2" fmla="val 108333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cs-CZ" sz="2000" i="1">
              <a:solidFill>
                <a:srgbClr val="7030A0"/>
              </a:solidFill>
            </a:endParaRPr>
          </a:p>
        </p:txBody>
      </p:sp>
      <p:sp>
        <p:nvSpPr>
          <p:cNvPr id="93202" name="Rectangle 19"/>
          <p:cNvSpPr>
            <a:spLocks noChangeArrowheads="1"/>
          </p:cNvSpPr>
          <p:nvPr/>
        </p:nvSpPr>
        <p:spPr bwMode="auto">
          <a:xfrm>
            <a:off x="2667000" y="5181600"/>
            <a:ext cx="76200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3A001D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cs-CZ" sz="2400" i="1">
              <a:solidFill>
                <a:srgbClr val="7030A0"/>
              </a:solidFill>
            </a:endParaRPr>
          </a:p>
        </p:txBody>
      </p:sp>
      <p:sp>
        <p:nvSpPr>
          <p:cNvPr id="93203" name="Oval 20"/>
          <p:cNvSpPr>
            <a:spLocks noChangeArrowheads="1"/>
          </p:cNvSpPr>
          <p:nvPr/>
        </p:nvSpPr>
        <p:spPr bwMode="auto">
          <a:xfrm>
            <a:off x="2667000" y="5943600"/>
            <a:ext cx="76200" cy="3048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3A001D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i="1">
              <a:solidFill>
                <a:srgbClr val="7030A0"/>
              </a:solidFill>
            </a:endParaRPr>
          </a:p>
        </p:txBody>
      </p:sp>
      <p:sp>
        <p:nvSpPr>
          <p:cNvPr id="93204" name="Oval 21"/>
          <p:cNvSpPr>
            <a:spLocks noChangeArrowheads="1"/>
          </p:cNvSpPr>
          <p:nvPr/>
        </p:nvSpPr>
        <p:spPr bwMode="auto">
          <a:xfrm>
            <a:off x="2514600" y="4724400"/>
            <a:ext cx="3810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i="1">
              <a:solidFill>
                <a:srgbClr val="7030A0"/>
              </a:solidFill>
            </a:endParaRPr>
          </a:p>
        </p:txBody>
      </p:sp>
      <p:sp>
        <p:nvSpPr>
          <p:cNvPr id="93205" name="Rectangle 22"/>
          <p:cNvSpPr>
            <a:spLocks noChangeArrowheads="1"/>
          </p:cNvSpPr>
          <p:nvPr/>
        </p:nvSpPr>
        <p:spPr bwMode="auto">
          <a:xfrm rot="428434">
            <a:off x="1371600" y="6248400"/>
            <a:ext cx="22098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3A001D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i="1">
              <a:solidFill>
                <a:srgbClr val="7030A0"/>
              </a:solidFill>
            </a:endParaRPr>
          </a:p>
        </p:txBody>
      </p:sp>
      <p:sp>
        <p:nvSpPr>
          <p:cNvPr id="93206" name="Oval 23" descr="Velké tečky"/>
          <p:cNvSpPr>
            <a:spLocks noChangeArrowheads="1"/>
          </p:cNvSpPr>
          <p:nvPr/>
        </p:nvSpPr>
        <p:spPr bwMode="auto">
          <a:xfrm>
            <a:off x="2438400" y="6324600"/>
            <a:ext cx="838200" cy="304800"/>
          </a:xfrm>
          <a:prstGeom prst="ellipse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i="1">
              <a:solidFill>
                <a:srgbClr val="7030A0"/>
              </a:solidFill>
            </a:endParaRPr>
          </a:p>
        </p:txBody>
      </p:sp>
      <p:sp>
        <p:nvSpPr>
          <p:cNvPr id="93207" name="AutoShape 24"/>
          <p:cNvSpPr>
            <a:spLocks noChangeArrowheads="1"/>
          </p:cNvSpPr>
          <p:nvPr/>
        </p:nvSpPr>
        <p:spPr bwMode="auto">
          <a:xfrm>
            <a:off x="3733800" y="5943600"/>
            <a:ext cx="838200" cy="228600"/>
          </a:xfrm>
          <a:prstGeom prst="rightArrow">
            <a:avLst>
              <a:gd name="adj1" fmla="val 50000"/>
              <a:gd name="adj2" fmla="val 91667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i="1">
              <a:solidFill>
                <a:srgbClr val="7030A0"/>
              </a:solidFill>
            </a:endParaRPr>
          </a:p>
        </p:txBody>
      </p:sp>
      <p:sp>
        <p:nvSpPr>
          <p:cNvPr id="93208" name="Text Box 25"/>
          <p:cNvSpPr txBox="1">
            <a:spLocks noChangeArrowheads="1"/>
          </p:cNvSpPr>
          <p:nvPr/>
        </p:nvSpPr>
        <p:spPr bwMode="auto">
          <a:xfrm>
            <a:off x="5105400" y="5678488"/>
            <a:ext cx="32432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i="1">
                <a:solidFill>
                  <a:srgbClr val="7030A0"/>
                </a:solidFill>
              </a:rPr>
              <a:t>BARVENÍ A HODNOCENÍ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i="1">
                <a:solidFill>
                  <a:srgbClr val="7030A0"/>
                </a:solidFill>
              </a:rPr>
              <a:t> V MIKROSKOPU</a:t>
            </a:r>
            <a:endParaRPr lang="en-US" altLang="cs-CZ" sz="2400" b="1" i="1">
              <a:solidFill>
                <a:srgbClr val="7030A0"/>
              </a:solidFill>
            </a:endParaRPr>
          </a:p>
        </p:txBody>
      </p:sp>
      <p:pic>
        <p:nvPicPr>
          <p:cNvPr id="93209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75" y="-300038"/>
            <a:ext cx="1503363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1" name="Picture 27">
            <a:extLst>
              <a:ext uri="{FF2B5EF4-FFF2-40B4-BE49-F238E27FC236}">
                <a16:creationId xmlns:a16="http://schemas.microsoft.com/office/drawing/2014/main" id="{6F534CAB-D98E-AE49-B5B2-880471327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1763" y="3049588"/>
            <a:ext cx="6529387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2F4D71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33"/>
    </mc:Choice>
    <mc:Fallback xmlns="">
      <p:transition spd="slow" advTm="84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P10100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467" name="Picture 3" descr="msearch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685800"/>
            <a:ext cx="51054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5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8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Obdélník 1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5080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8" name="Picture 6" descr="muz-symbo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096000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 Box 8"/>
          <p:cNvSpPr txBox="1">
            <a:spLocks noChangeArrowheads="1"/>
          </p:cNvSpPr>
          <p:nvPr/>
        </p:nvSpPr>
        <p:spPr bwMode="auto">
          <a:xfrm>
            <a:off x="2339975" y="50800"/>
            <a:ext cx="6167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Klasická cytogenetika - karyotyp</a:t>
            </a:r>
          </a:p>
        </p:txBody>
      </p:sp>
      <p:sp>
        <p:nvSpPr>
          <p:cNvPr id="96260" name="AutoShape 13"/>
          <p:cNvSpPr>
            <a:spLocks noChangeArrowheads="1"/>
          </p:cNvSpPr>
          <p:nvPr/>
        </p:nvSpPr>
        <p:spPr bwMode="auto">
          <a:xfrm>
            <a:off x="4114800" y="5029200"/>
            <a:ext cx="762000" cy="152400"/>
          </a:xfrm>
          <a:prstGeom prst="rightArrow">
            <a:avLst>
              <a:gd name="adj1" fmla="val 50000"/>
              <a:gd name="adj2" fmla="val 1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>
              <a:latin typeface="Century Schoolbook" panose="02040604050505020304" pitchFamily="18" charset="0"/>
            </a:endParaRPr>
          </a:p>
        </p:txBody>
      </p:sp>
      <p:pic>
        <p:nvPicPr>
          <p:cNvPr id="9626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390525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900113"/>
            <a:ext cx="7583488" cy="568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2F4D71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76"/>
    </mc:Choice>
    <mc:Fallback xmlns="">
      <p:transition spd="slow" advTm="57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0" descr="age1image1712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2363"/>
            <a:ext cx="32004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TextovéPole 4"/>
          <p:cNvSpPr txBox="1">
            <a:spLocks noChangeArrowheads="1"/>
          </p:cNvSpPr>
          <p:nvPr/>
        </p:nvSpPr>
        <p:spPr bwMode="auto">
          <a:xfrm>
            <a:off x="622300" y="3749675"/>
            <a:ext cx="79248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G-banding; rozlišení 5-10Mb, např. chr 8 : 146Mb; ~500 genů,cMYC ~600kb,   </a:t>
            </a:r>
          </a:p>
        </p:txBody>
      </p:sp>
      <p:pic>
        <p:nvPicPr>
          <p:cNvPr id="98307" name="Obdélník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533400"/>
            <a:ext cx="10083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TextovéPole 6"/>
          <p:cNvSpPr txBox="1">
            <a:spLocks noChangeArrowheads="1"/>
          </p:cNvSpPr>
          <p:nvPr/>
        </p:nvSpPr>
        <p:spPr bwMode="auto">
          <a:xfrm>
            <a:off x="2309813" y="-855663"/>
            <a:ext cx="4289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latin typeface="Century Schoolbook" panose="02040604050505020304" pitchFamily="18" charset="0"/>
              </a:rPr>
              <a:t>Konvenční cytogenetika </a:t>
            </a:r>
          </a:p>
        </p:txBody>
      </p:sp>
      <p:pic>
        <p:nvPicPr>
          <p:cNvPr id="9830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50" y="-3032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TextovéPole 1"/>
          <p:cNvSpPr txBox="1">
            <a:spLocks noChangeArrowheads="1"/>
          </p:cNvSpPr>
          <p:nvPr/>
        </p:nvSpPr>
        <p:spPr bwMode="auto">
          <a:xfrm>
            <a:off x="2014538" y="115888"/>
            <a:ext cx="5137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/>
              <a:t>Cytogenetické vyšetření</a:t>
            </a:r>
          </a:p>
        </p:txBody>
      </p:sp>
      <p:pic>
        <p:nvPicPr>
          <p:cNvPr id="98311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62425"/>
            <a:ext cx="2971800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2" name="Obdélník 10"/>
          <p:cNvSpPr>
            <a:spLocks noChangeArrowheads="1"/>
          </p:cNvSpPr>
          <p:nvPr/>
        </p:nvSpPr>
        <p:spPr bwMode="auto">
          <a:xfrm>
            <a:off x="3975100" y="4176489"/>
            <a:ext cx="45720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Century Schoolbook" panose="02040604050505020304" pitchFamily="18" charset="0"/>
              </a:rPr>
              <a:t>In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the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first</a:t>
            </a:r>
            <a:r>
              <a:rPr lang="cs-CZ" altLang="cs-CZ" sz="1000" dirty="0">
                <a:latin typeface="Century Schoolbook" panose="02040604050505020304" pitchFamily="18" charset="0"/>
              </a:rPr>
              <a:t> instance,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banding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analysis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must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be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undertaken</a:t>
            </a:r>
            <a:r>
              <a:rPr lang="cs-CZ" altLang="cs-CZ" sz="1000" dirty="0">
                <a:latin typeface="Century Schoolbook" panose="02040604050505020304" pitchFamily="18" charset="0"/>
              </a:rPr>
              <a:t> and,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if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an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abnormal</a:t>
            </a:r>
            <a:r>
              <a:rPr lang="cs-CZ" altLang="cs-CZ" sz="1000" dirty="0">
                <a:latin typeface="Century Schoolbook" panose="02040604050505020304" pitchFamily="18" charset="0"/>
              </a:rPr>
              <a:t> karyotype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is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found</a:t>
            </a:r>
            <a:r>
              <a:rPr lang="cs-CZ" altLang="cs-CZ" sz="1000" dirty="0">
                <a:latin typeface="Century Schoolbook" panose="02040604050505020304" pitchFamily="18" charset="0"/>
              </a:rPr>
              <a:t>, a minimum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of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five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abnormal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metaphases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must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be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fully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analysed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with</a:t>
            </a:r>
            <a:r>
              <a:rPr lang="cs-CZ" altLang="cs-CZ" sz="1000" dirty="0">
                <a:latin typeface="Century Schoolbook" panose="02040604050505020304" pitchFamily="18" charset="0"/>
              </a:rPr>
              <a:t> a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further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five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clonal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metaphases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counted</a:t>
            </a:r>
            <a:r>
              <a:rPr lang="cs-CZ" altLang="cs-CZ" sz="1000" dirty="0">
                <a:latin typeface="Century Schoolbook" panose="02040604050505020304" pitchFamily="18" charset="0"/>
              </a:rPr>
              <a:t> and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scored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for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additional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structural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changes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if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available</a:t>
            </a:r>
            <a:r>
              <a:rPr lang="cs-CZ" altLang="cs-CZ" sz="1000" dirty="0">
                <a:latin typeface="Century Schoolbook" panose="02040604050505020304" pitchFamily="18" charset="0"/>
              </a:rPr>
              <a:t>. In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the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event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of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anormal</a:t>
            </a:r>
            <a:r>
              <a:rPr lang="cs-CZ" altLang="cs-CZ" sz="1000" dirty="0">
                <a:latin typeface="Century Schoolbook" panose="02040604050505020304" pitchFamily="18" charset="0"/>
              </a:rPr>
              <a:t> karyotype 20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metaphases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must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be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examined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with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at</a:t>
            </a:r>
            <a:r>
              <a:rPr lang="cs-CZ" altLang="cs-CZ" sz="1000" dirty="0">
                <a:latin typeface="Century Schoolbook" panose="02040604050505020304" pitchFamily="18" charset="0"/>
              </a:rPr>
              <a:t> least ten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fully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analysed</a:t>
            </a:r>
            <a:r>
              <a:rPr lang="cs-CZ" altLang="cs-CZ" sz="1000" dirty="0">
                <a:latin typeface="Century Schoolbook" panose="02040604050505020304" pitchFamily="18" charset="0"/>
              </a:rPr>
              <a:t> and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the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remainder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counted</a:t>
            </a:r>
            <a:r>
              <a:rPr lang="cs-CZ" altLang="cs-CZ" sz="1000" dirty="0">
                <a:latin typeface="Century Schoolbook" panose="02040604050505020304" pitchFamily="18" charset="0"/>
              </a:rPr>
              <a:t> and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scored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for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structural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abnormalities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before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the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issue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of</a:t>
            </a:r>
            <a:r>
              <a:rPr lang="cs-CZ" altLang="cs-CZ" sz="1000" dirty="0">
                <a:latin typeface="Century Schoolbook" panose="02040604050505020304" pitchFamily="18" charset="0"/>
              </a:rPr>
              <a:t> a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normal</a:t>
            </a:r>
            <a:r>
              <a:rPr lang="cs-CZ" altLang="cs-CZ" sz="1000" dirty="0">
                <a:latin typeface="Century Schoolbook" panose="02040604050505020304" pitchFamily="18" charset="0"/>
              </a:rPr>
              <a:t> report.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If</a:t>
            </a:r>
            <a:r>
              <a:rPr lang="cs-CZ" altLang="cs-CZ" sz="1000" dirty="0">
                <a:latin typeface="Century Schoolbook" panose="02040604050505020304" pitchFamily="18" charset="0"/>
              </a:rPr>
              <a:t> 20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metaphases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cannot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be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examined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the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normal</a:t>
            </a:r>
            <a:r>
              <a:rPr lang="cs-CZ" altLang="cs-CZ" sz="1000" dirty="0">
                <a:latin typeface="Century Schoolbook" panose="02040604050505020304" pitchFamily="18" charset="0"/>
              </a:rPr>
              <a:t> report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must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be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qualified</a:t>
            </a:r>
            <a:r>
              <a:rPr lang="cs-CZ" altLang="cs-CZ" sz="1000" dirty="0">
                <a:latin typeface="Century Schoolbook" panose="02040604050505020304" pitchFamily="18" charset="0"/>
              </a:rPr>
              <a:t> (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see</a:t>
            </a:r>
            <a:r>
              <a:rPr lang="cs-CZ" altLang="cs-CZ" sz="1000" dirty="0">
                <a:latin typeface="Century Schoolbook" panose="02040604050505020304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section</a:t>
            </a:r>
            <a:r>
              <a:rPr lang="cs-CZ" altLang="cs-CZ" sz="1000" dirty="0">
                <a:latin typeface="Century Schoolbook" panose="02040604050505020304" pitchFamily="18" charset="0"/>
              </a:rPr>
              <a:t> 5 on reporting).</a:t>
            </a:r>
          </a:p>
        </p:txBody>
      </p:sp>
      <p:graphicFrame>
        <p:nvGraphicFramePr>
          <p:cNvPr id="98313" name="Object 2"/>
          <p:cNvGraphicFramePr>
            <a:graphicFrameLocks noChangeAspect="1"/>
          </p:cNvGraphicFramePr>
          <p:nvPr/>
        </p:nvGraphicFramePr>
        <p:xfrm>
          <a:off x="4695825" y="1204913"/>
          <a:ext cx="3667125" cy="254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66" name="Rastrový obrázek" r:id="rId9" imgW="2800741" imgH="1943371" progId="Paint.Picture">
                  <p:embed/>
                </p:oleObj>
              </mc:Choice>
              <mc:Fallback>
                <p:oleObj name="Rastrový obrázek" r:id="rId9" imgW="2800741" imgH="1943371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5825" y="1204913"/>
                        <a:ext cx="3667125" cy="2544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/>
          <p:cNvSpPr/>
          <p:nvPr/>
        </p:nvSpPr>
        <p:spPr>
          <a:xfrm>
            <a:off x="3822012" y="5688449"/>
            <a:ext cx="52144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Cytogenetics</a:t>
            </a:r>
            <a:r>
              <a:rPr lang="cs-CZ" sz="10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cs-CZ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genetics</a:t>
            </a:r>
            <a:r>
              <a:rPr lang="cs-CZ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cs-CZ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recommendations</a:t>
            </a:r>
            <a:r>
              <a:rPr lang="cs-CZ" sz="10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quality</a:t>
            </a:r>
            <a:r>
              <a:rPr lang="cs-CZ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assurance</a:t>
            </a:r>
            <a:r>
              <a:rPr lang="cs-CZ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cytogenomic</a:t>
            </a:r>
            <a:r>
              <a:rPr lang="cs-CZ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cs-CZ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haematological</a:t>
            </a:r>
            <a:r>
              <a:rPr lang="cs-CZ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neoplasms</a:t>
            </a:r>
            <a:r>
              <a:rPr lang="cs-CZ" sz="1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cs-CZ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Rack</a:t>
            </a:r>
            <a:r>
              <a:rPr lang="cs-CZ" sz="1000" b="1" dirty="0"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cs-CZ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Leukemia</a:t>
            </a:r>
            <a:r>
              <a:rPr lang="cs-CZ" sz="1000" b="1" dirty="0">
                <a:latin typeface="Calibri" panose="020F0502020204030204" pitchFamily="34" charset="0"/>
                <a:cs typeface="Calibri" panose="020F0502020204030204" pitchFamily="34" charset="0"/>
              </a:rPr>
              <a:t> (2019) 33:1851–1867</a:t>
            </a:r>
          </a:p>
          <a:p>
            <a:endParaRPr 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822012" y="5688449"/>
            <a:ext cx="5070468" cy="861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16"/>
    </mc:Choice>
    <mc:Fallback xmlns="">
      <p:transition spd="slow" advTm="49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Obdélník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520700"/>
            <a:ext cx="100838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2">
            <a:extLst>
              <a:ext uri="{FF2B5EF4-FFF2-40B4-BE49-F238E27FC236}">
                <a16:creationId xmlns:a16="http://schemas.microsoft.com/office/drawing/2014/main" id="{27C2B0EF-0E7A-4D44-88C8-E39987EDF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180975"/>
            <a:ext cx="6192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entury Schoolbook"/>
                <a:cs typeface="Calibri" pitchFamily="34" charset="0"/>
                <a:sym typeface="Century Schoolbook"/>
              </a:rPr>
              <a:t>Molekulární cytogenetika </a:t>
            </a: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3876675" y="2286000"/>
            <a:ext cx="6096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Pct val="170000"/>
              <a:buFontTx/>
              <a:buChar char="•"/>
            </a:pPr>
            <a:r>
              <a:rPr lang="cs-CZ" altLang="cs-CZ" sz="2400"/>
              <a:t>Metody založené na  fluorescenční </a:t>
            </a:r>
          </a:p>
          <a:p>
            <a:pPr eaLnBrk="1" hangingPunct="1">
              <a:spcBef>
                <a:spcPct val="0"/>
              </a:spcBef>
              <a:buSzPct val="170000"/>
              <a:buFontTx/>
              <a:buNone/>
            </a:pPr>
            <a:r>
              <a:rPr lang="cs-CZ" altLang="cs-CZ" sz="2400"/>
              <a:t>  in situ hybridizaci (FISH) vytváří   </a:t>
            </a:r>
          </a:p>
          <a:p>
            <a:pPr eaLnBrk="1" hangingPunct="1">
              <a:spcBef>
                <a:spcPct val="0"/>
              </a:spcBef>
              <a:buSzPct val="170000"/>
              <a:buFontTx/>
              <a:buNone/>
            </a:pPr>
            <a:r>
              <a:rPr lang="cs-CZ" altLang="cs-CZ" sz="2400"/>
              <a:t>  spojení  mezi metodami  molekulární  </a:t>
            </a:r>
          </a:p>
          <a:p>
            <a:pPr eaLnBrk="1" hangingPunct="1">
              <a:spcBef>
                <a:spcPct val="0"/>
              </a:spcBef>
              <a:buSzPct val="170000"/>
              <a:buFontTx/>
              <a:buNone/>
            </a:pPr>
            <a:r>
              <a:rPr lang="cs-CZ" altLang="cs-CZ" sz="2400"/>
              <a:t>  genetiky a   klasické cytogenetiky </a:t>
            </a:r>
          </a:p>
          <a:p>
            <a:pPr eaLnBrk="1" hangingPunct="1">
              <a:spcBef>
                <a:spcPct val="0"/>
              </a:spcBef>
              <a:buSzPct val="170000"/>
              <a:buFontTx/>
              <a:buNone/>
            </a:pPr>
            <a:r>
              <a:rPr lang="cs-CZ" altLang="cs-CZ" sz="2400"/>
              <a:t>   </a:t>
            </a:r>
          </a:p>
          <a:p>
            <a:pPr eaLnBrk="1" hangingPunct="1">
              <a:spcBef>
                <a:spcPct val="0"/>
              </a:spcBef>
              <a:buSzPct val="170000"/>
              <a:buFontTx/>
              <a:buChar char="•"/>
            </a:pPr>
            <a:r>
              <a:rPr lang="cs-CZ" altLang="cs-CZ" sz="2400"/>
              <a:t>Metody využívající základní vlastnosti  </a:t>
            </a:r>
          </a:p>
          <a:p>
            <a:pPr eaLnBrk="1" hangingPunct="1">
              <a:spcBef>
                <a:spcPct val="0"/>
              </a:spcBef>
              <a:buSzPct val="170000"/>
              <a:buFontTx/>
              <a:buNone/>
            </a:pPr>
            <a:r>
              <a:rPr lang="cs-CZ" altLang="cs-CZ" sz="2400"/>
              <a:t>  jednořetězcové  DNA vzájemně se</a:t>
            </a:r>
          </a:p>
          <a:p>
            <a:pPr eaLnBrk="1" hangingPunct="1">
              <a:spcBef>
                <a:spcPct val="0"/>
              </a:spcBef>
              <a:buSzPct val="170000"/>
              <a:buFontTx/>
              <a:buNone/>
            </a:pPr>
            <a:r>
              <a:rPr lang="cs-CZ" altLang="cs-CZ" sz="2400"/>
              <a:t>  vázat na   základě  komplementarity</a:t>
            </a:r>
          </a:p>
          <a:p>
            <a:pPr eaLnBrk="1" hangingPunct="1">
              <a:spcBef>
                <a:spcPct val="0"/>
              </a:spcBef>
              <a:buSzPct val="170000"/>
              <a:buFontTx/>
              <a:buNone/>
            </a:pPr>
            <a:r>
              <a:rPr lang="cs-CZ" altLang="cs-CZ" sz="2400"/>
              <a:t>  bazí</a:t>
            </a:r>
            <a:endParaRPr lang="de-DE" altLang="cs-CZ" sz="240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400"/>
              <a:t>   </a:t>
            </a:r>
          </a:p>
        </p:txBody>
      </p:sp>
      <p:pic>
        <p:nvPicPr>
          <p:cNvPr id="99332" name="Picture 4" descr="Denatur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32766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5" descr="Hybridizati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2400"/>
            <a:ext cx="32766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6">
            <a:extLst>
              <a:ext uri="{FF2B5EF4-FFF2-40B4-BE49-F238E27FC236}">
                <a16:creationId xmlns:a16="http://schemas.microsoft.com/office/drawing/2014/main" id="{44D18E58-573A-0443-B376-CFB97B327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057400"/>
            <a:ext cx="16303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kumimoji="1" lang="cs-CZ" altLang="cs-CZ" sz="2400">
                <a:effectLst>
                  <a:outerShdw blurRad="38100" dist="38100" dir="2700000" algn="tl">
                    <a:srgbClr val="C0C0C0"/>
                  </a:outerShdw>
                </a:effectLst>
                <a:cs typeface="Calibri" panose="020F0502020204030204" pitchFamily="34" charset="0"/>
              </a:rPr>
              <a:t>Denaturace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kumimoji="1" lang="cs-CZ" altLang="cs-CZ" sz="2400">
              <a:effectLst>
                <a:outerShdw blurRad="38100" dist="38100" dir="2700000" algn="tl">
                  <a:srgbClr val="C0C0C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63D98C51-7D30-034B-B0B0-AAB5AC81F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4337050"/>
            <a:ext cx="1636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kumimoji="1"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entury Schoolbook"/>
                <a:cs typeface="Calibri" pitchFamily="34" charset="0"/>
                <a:sym typeface="Century Schoolbook"/>
              </a:rPr>
              <a:t>Hybridizace</a:t>
            </a:r>
          </a:p>
        </p:txBody>
      </p:sp>
      <p:pic>
        <p:nvPicPr>
          <p:cNvPr id="9933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75" y="-300038"/>
            <a:ext cx="1503363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418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Obdélník 5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00" y="-6223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0354" name="Group 2"/>
          <p:cNvGrpSpPr>
            <a:grpSpLocks/>
          </p:cNvGrpSpPr>
          <p:nvPr/>
        </p:nvGrpSpPr>
        <p:grpSpPr bwMode="auto">
          <a:xfrm>
            <a:off x="687388" y="4872038"/>
            <a:ext cx="6045200" cy="1628775"/>
            <a:chOff x="161" y="3022"/>
            <a:chExt cx="4399" cy="1298"/>
          </a:xfrm>
        </p:grpSpPr>
        <p:sp>
          <p:nvSpPr>
            <p:cNvPr id="100390" name="Oval 3"/>
            <p:cNvSpPr>
              <a:spLocks noChangeArrowheads="1"/>
            </p:cNvSpPr>
            <p:nvPr/>
          </p:nvSpPr>
          <p:spPr bwMode="auto">
            <a:xfrm>
              <a:off x="1536" y="3148"/>
              <a:ext cx="1056" cy="100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grpSp>
          <p:nvGrpSpPr>
            <p:cNvPr id="100391" name="Group 4"/>
            <p:cNvGrpSpPr>
              <a:grpSpLocks/>
            </p:cNvGrpSpPr>
            <p:nvPr/>
          </p:nvGrpSpPr>
          <p:grpSpPr bwMode="auto">
            <a:xfrm>
              <a:off x="161" y="3028"/>
              <a:ext cx="432" cy="1292"/>
              <a:chOff x="161" y="3028"/>
              <a:chExt cx="432" cy="1292"/>
            </a:xfrm>
          </p:grpSpPr>
          <p:sp>
            <p:nvSpPr>
              <p:cNvPr id="100403" name="Oval 5"/>
              <p:cNvSpPr>
                <a:spLocks noChangeArrowheads="1"/>
              </p:cNvSpPr>
              <p:nvPr/>
            </p:nvSpPr>
            <p:spPr bwMode="auto">
              <a:xfrm rot="-845250">
                <a:off x="167" y="3028"/>
                <a:ext cx="154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404" name="Oval 6"/>
              <p:cNvSpPr>
                <a:spLocks noChangeArrowheads="1"/>
              </p:cNvSpPr>
              <p:nvPr/>
            </p:nvSpPr>
            <p:spPr bwMode="auto">
              <a:xfrm rot="1421382">
                <a:off x="361" y="3030"/>
                <a:ext cx="149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405" name="Oval 7"/>
              <p:cNvSpPr>
                <a:spLocks noChangeArrowheads="1"/>
              </p:cNvSpPr>
              <p:nvPr/>
            </p:nvSpPr>
            <p:spPr bwMode="auto">
              <a:xfrm>
                <a:off x="265" y="3310"/>
                <a:ext cx="152" cy="19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406" name="Oval 8"/>
              <p:cNvSpPr>
                <a:spLocks noChangeArrowheads="1"/>
              </p:cNvSpPr>
              <p:nvPr/>
            </p:nvSpPr>
            <p:spPr bwMode="auto">
              <a:xfrm rot="435764">
                <a:off x="161" y="3408"/>
                <a:ext cx="201" cy="91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407" name="Oval 9"/>
              <p:cNvSpPr>
                <a:spLocks noChangeArrowheads="1"/>
              </p:cNvSpPr>
              <p:nvPr/>
            </p:nvSpPr>
            <p:spPr bwMode="auto">
              <a:xfrm rot="-722680">
                <a:off x="354" y="3407"/>
                <a:ext cx="207" cy="91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408" name="Oval 10"/>
              <p:cNvSpPr>
                <a:spLocks noChangeArrowheads="1"/>
              </p:cNvSpPr>
              <p:nvPr/>
            </p:nvSpPr>
            <p:spPr bwMode="auto">
              <a:xfrm>
                <a:off x="353" y="3888"/>
                <a:ext cx="240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409" name="Oval 11"/>
              <p:cNvSpPr>
                <a:spLocks noChangeArrowheads="1"/>
              </p:cNvSpPr>
              <p:nvPr/>
            </p:nvSpPr>
            <p:spPr bwMode="auto">
              <a:xfrm>
                <a:off x="161" y="3888"/>
                <a:ext cx="240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</p:grpSp>
        <p:sp>
          <p:nvSpPr>
            <p:cNvPr id="100392" name="Oval 12"/>
            <p:cNvSpPr>
              <a:spLocks noChangeArrowheads="1"/>
            </p:cNvSpPr>
            <p:nvPr/>
          </p:nvSpPr>
          <p:spPr bwMode="auto">
            <a:xfrm>
              <a:off x="2160" y="3504"/>
              <a:ext cx="192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93" name="Oval 13"/>
            <p:cNvSpPr>
              <a:spLocks noChangeArrowheads="1"/>
            </p:cNvSpPr>
            <p:nvPr/>
          </p:nvSpPr>
          <p:spPr bwMode="auto">
            <a:xfrm>
              <a:off x="1776" y="3360"/>
              <a:ext cx="192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pic>
          <p:nvPicPr>
            <p:cNvPr id="100394" name="Picture 14" descr="Image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024"/>
              <a:ext cx="1728" cy="1296"/>
            </a:xfrm>
            <a:prstGeom prst="rect">
              <a:avLst/>
            </a:prstGeom>
            <a:noFill/>
            <a:ln w="9525">
              <a:solidFill>
                <a:srgbClr val="33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0395" name="Group 15"/>
            <p:cNvGrpSpPr>
              <a:grpSpLocks/>
            </p:cNvGrpSpPr>
            <p:nvPr/>
          </p:nvGrpSpPr>
          <p:grpSpPr bwMode="auto">
            <a:xfrm>
              <a:off x="815" y="3022"/>
              <a:ext cx="432" cy="1292"/>
              <a:chOff x="161" y="3028"/>
              <a:chExt cx="432" cy="1292"/>
            </a:xfrm>
          </p:grpSpPr>
          <p:sp>
            <p:nvSpPr>
              <p:cNvPr id="100396" name="Oval 16"/>
              <p:cNvSpPr>
                <a:spLocks noChangeArrowheads="1"/>
              </p:cNvSpPr>
              <p:nvPr/>
            </p:nvSpPr>
            <p:spPr bwMode="auto">
              <a:xfrm rot="-845250">
                <a:off x="167" y="3028"/>
                <a:ext cx="154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397" name="Oval 17"/>
              <p:cNvSpPr>
                <a:spLocks noChangeArrowheads="1"/>
              </p:cNvSpPr>
              <p:nvPr/>
            </p:nvSpPr>
            <p:spPr bwMode="auto">
              <a:xfrm rot="1421382">
                <a:off x="361" y="3030"/>
                <a:ext cx="149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398" name="Oval 18"/>
              <p:cNvSpPr>
                <a:spLocks noChangeArrowheads="1"/>
              </p:cNvSpPr>
              <p:nvPr/>
            </p:nvSpPr>
            <p:spPr bwMode="auto">
              <a:xfrm>
                <a:off x="265" y="3310"/>
                <a:ext cx="152" cy="19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399" name="Oval 19"/>
              <p:cNvSpPr>
                <a:spLocks noChangeArrowheads="1"/>
              </p:cNvSpPr>
              <p:nvPr/>
            </p:nvSpPr>
            <p:spPr bwMode="auto">
              <a:xfrm rot="435764">
                <a:off x="161" y="3408"/>
                <a:ext cx="201" cy="91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400" name="Oval 20"/>
              <p:cNvSpPr>
                <a:spLocks noChangeArrowheads="1"/>
              </p:cNvSpPr>
              <p:nvPr/>
            </p:nvSpPr>
            <p:spPr bwMode="auto">
              <a:xfrm rot="-722680">
                <a:off x="354" y="3407"/>
                <a:ext cx="207" cy="91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401" name="Oval 21"/>
              <p:cNvSpPr>
                <a:spLocks noChangeArrowheads="1"/>
              </p:cNvSpPr>
              <p:nvPr/>
            </p:nvSpPr>
            <p:spPr bwMode="auto">
              <a:xfrm>
                <a:off x="353" y="3888"/>
                <a:ext cx="240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402" name="Oval 22"/>
              <p:cNvSpPr>
                <a:spLocks noChangeArrowheads="1"/>
              </p:cNvSpPr>
              <p:nvPr/>
            </p:nvSpPr>
            <p:spPr bwMode="auto">
              <a:xfrm>
                <a:off x="161" y="3888"/>
                <a:ext cx="240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</p:grpSp>
      </p:grpSp>
      <p:grpSp>
        <p:nvGrpSpPr>
          <p:cNvPr id="100355" name="Group 23"/>
          <p:cNvGrpSpPr>
            <a:grpSpLocks/>
          </p:cNvGrpSpPr>
          <p:nvPr/>
        </p:nvGrpSpPr>
        <p:grpSpPr bwMode="auto">
          <a:xfrm>
            <a:off x="685800" y="2773363"/>
            <a:ext cx="3598863" cy="1881187"/>
            <a:chOff x="297" y="1468"/>
            <a:chExt cx="2727" cy="1440"/>
          </a:xfrm>
        </p:grpSpPr>
        <p:pic>
          <p:nvPicPr>
            <p:cNvPr id="100376" name="Picture 24" descr="Image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468"/>
              <a:ext cx="1344" cy="1344"/>
            </a:xfrm>
            <a:prstGeom prst="rect">
              <a:avLst/>
            </a:prstGeom>
            <a:noFill/>
            <a:ln w="9525">
              <a:solidFill>
                <a:srgbClr val="33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0377" name="Group 25"/>
            <p:cNvGrpSpPr>
              <a:grpSpLocks/>
            </p:cNvGrpSpPr>
            <p:nvPr/>
          </p:nvGrpSpPr>
          <p:grpSpPr bwMode="auto">
            <a:xfrm>
              <a:off x="297" y="1616"/>
              <a:ext cx="1041" cy="1292"/>
              <a:chOff x="297" y="1616"/>
              <a:chExt cx="1041" cy="1292"/>
            </a:xfrm>
          </p:grpSpPr>
          <p:grpSp>
            <p:nvGrpSpPr>
              <p:cNvPr id="100378" name="Group 26"/>
              <p:cNvGrpSpPr>
                <a:grpSpLocks/>
              </p:cNvGrpSpPr>
              <p:nvPr/>
            </p:nvGrpSpPr>
            <p:grpSpPr bwMode="auto">
              <a:xfrm>
                <a:off x="297" y="1616"/>
                <a:ext cx="400" cy="1292"/>
                <a:chOff x="297" y="1616"/>
                <a:chExt cx="400" cy="1292"/>
              </a:xfrm>
            </p:grpSpPr>
            <p:sp>
              <p:nvSpPr>
                <p:cNvPr id="100385" name="Oval 27"/>
                <p:cNvSpPr>
                  <a:spLocks noChangeArrowheads="1"/>
                </p:cNvSpPr>
                <p:nvPr/>
              </p:nvSpPr>
              <p:spPr bwMode="auto">
                <a:xfrm rot="-845250">
                  <a:off x="303" y="1616"/>
                  <a:ext cx="154" cy="38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cs-CZ" sz="2400">
                    <a:latin typeface="Century Schoolbook" panose="02040604050505020304" pitchFamily="18" charset="0"/>
                  </a:endParaRPr>
                </a:p>
              </p:txBody>
            </p:sp>
            <p:sp>
              <p:nvSpPr>
                <p:cNvPr id="100386" name="Oval 28"/>
                <p:cNvSpPr>
                  <a:spLocks noChangeArrowheads="1"/>
                </p:cNvSpPr>
                <p:nvPr/>
              </p:nvSpPr>
              <p:spPr bwMode="auto">
                <a:xfrm rot="1421382">
                  <a:off x="497" y="1618"/>
                  <a:ext cx="149" cy="38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cs-CZ" sz="2400">
                    <a:latin typeface="Century Schoolbook" panose="02040604050505020304" pitchFamily="18" charset="0"/>
                  </a:endParaRPr>
                </a:p>
              </p:txBody>
            </p:sp>
            <p:sp>
              <p:nvSpPr>
                <p:cNvPr id="100387" name="Oval 29"/>
                <p:cNvSpPr>
                  <a:spLocks noChangeArrowheads="1"/>
                </p:cNvSpPr>
                <p:nvPr/>
              </p:nvSpPr>
              <p:spPr bwMode="auto">
                <a:xfrm>
                  <a:off x="401" y="1898"/>
                  <a:ext cx="152" cy="192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cs-CZ" sz="2400">
                    <a:latin typeface="Century Schoolbook" panose="02040604050505020304" pitchFamily="18" charset="0"/>
                  </a:endParaRPr>
                </a:p>
              </p:txBody>
            </p:sp>
            <p:sp>
              <p:nvSpPr>
                <p:cNvPr id="100388" name="Oval 30"/>
                <p:cNvSpPr>
                  <a:spLocks noChangeArrowheads="1"/>
                </p:cNvSpPr>
                <p:nvPr/>
              </p:nvSpPr>
              <p:spPr bwMode="auto">
                <a:xfrm rot="435764">
                  <a:off x="297" y="1996"/>
                  <a:ext cx="201" cy="912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cs-CZ" sz="2400">
                    <a:latin typeface="Century Schoolbook" panose="02040604050505020304" pitchFamily="18" charset="0"/>
                  </a:endParaRPr>
                </a:p>
              </p:txBody>
            </p:sp>
            <p:sp>
              <p:nvSpPr>
                <p:cNvPr id="100389" name="Oval 31"/>
                <p:cNvSpPr>
                  <a:spLocks noChangeArrowheads="1"/>
                </p:cNvSpPr>
                <p:nvPr/>
              </p:nvSpPr>
              <p:spPr bwMode="auto">
                <a:xfrm rot="-722680">
                  <a:off x="490" y="1995"/>
                  <a:ext cx="207" cy="912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cs-CZ" sz="2400">
                    <a:latin typeface="Century Schoolbook" panose="02040604050505020304" pitchFamily="18" charset="0"/>
                  </a:endParaRPr>
                </a:p>
              </p:txBody>
            </p:sp>
          </p:grpSp>
          <p:grpSp>
            <p:nvGrpSpPr>
              <p:cNvPr id="100379" name="Group 32"/>
              <p:cNvGrpSpPr>
                <a:grpSpLocks/>
              </p:cNvGrpSpPr>
              <p:nvPr/>
            </p:nvGrpSpPr>
            <p:grpSpPr bwMode="auto">
              <a:xfrm>
                <a:off x="938" y="1616"/>
                <a:ext cx="400" cy="1292"/>
                <a:chOff x="297" y="1616"/>
                <a:chExt cx="400" cy="1292"/>
              </a:xfrm>
            </p:grpSpPr>
            <p:sp>
              <p:nvSpPr>
                <p:cNvPr id="100380" name="Oval 33"/>
                <p:cNvSpPr>
                  <a:spLocks noChangeArrowheads="1"/>
                </p:cNvSpPr>
                <p:nvPr/>
              </p:nvSpPr>
              <p:spPr bwMode="auto">
                <a:xfrm rot="-845250">
                  <a:off x="303" y="1616"/>
                  <a:ext cx="154" cy="38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cs-CZ" sz="2400">
                    <a:latin typeface="Century Schoolbook" panose="02040604050505020304" pitchFamily="18" charset="0"/>
                  </a:endParaRPr>
                </a:p>
              </p:txBody>
            </p:sp>
            <p:sp>
              <p:nvSpPr>
                <p:cNvPr id="100381" name="Oval 34"/>
                <p:cNvSpPr>
                  <a:spLocks noChangeArrowheads="1"/>
                </p:cNvSpPr>
                <p:nvPr/>
              </p:nvSpPr>
              <p:spPr bwMode="auto">
                <a:xfrm rot="1421382">
                  <a:off x="497" y="1618"/>
                  <a:ext cx="149" cy="38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cs-CZ" sz="2400">
                    <a:latin typeface="Century Schoolbook" panose="02040604050505020304" pitchFamily="18" charset="0"/>
                  </a:endParaRPr>
                </a:p>
              </p:txBody>
            </p:sp>
            <p:sp>
              <p:nvSpPr>
                <p:cNvPr id="100382" name="Oval 35"/>
                <p:cNvSpPr>
                  <a:spLocks noChangeArrowheads="1"/>
                </p:cNvSpPr>
                <p:nvPr/>
              </p:nvSpPr>
              <p:spPr bwMode="auto">
                <a:xfrm>
                  <a:off x="401" y="1898"/>
                  <a:ext cx="152" cy="192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cs-CZ" sz="2400">
                    <a:latin typeface="Century Schoolbook" panose="02040604050505020304" pitchFamily="18" charset="0"/>
                  </a:endParaRPr>
                </a:p>
              </p:txBody>
            </p:sp>
            <p:sp>
              <p:nvSpPr>
                <p:cNvPr id="100383" name="Oval 36"/>
                <p:cNvSpPr>
                  <a:spLocks noChangeArrowheads="1"/>
                </p:cNvSpPr>
                <p:nvPr/>
              </p:nvSpPr>
              <p:spPr bwMode="auto">
                <a:xfrm rot="435764">
                  <a:off x="297" y="1996"/>
                  <a:ext cx="201" cy="912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cs-CZ" sz="2400">
                    <a:latin typeface="Century Schoolbook" panose="02040604050505020304" pitchFamily="18" charset="0"/>
                  </a:endParaRPr>
                </a:p>
              </p:txBody>
            </p:sp>
            <p:sp>
              <p:nvSpPr>
                <p:cNvPr id="100384" name="Oval 37"/>
                <p:cNvSpPr>
                  <a:spLocks noChangeArrowheads="1"/>
                </p:cNvSpPr>
                <p:nvPr/>
              </p:nvSpPr>
              <p:spPr bwMode="auto">
                <a:xfrm rot="-722680">
                  <a:off x="490" y="1995"/>
                  <a:ext cx="207" cy="912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cs-CZ" sz="2400">
                    <a:latin typeface="Century Schoolbook" panose="02040604050505020304" pitchFamily="18" charset="0"/>
                  </a:endParaRPr>
                </a:p>
              </p:txBody>
            </p:sp>
          </p:grpSp>
        </p:grpSp>
      </p:grpSp>
      <p:grpSp>
        <p:nvGrpSpPr>
          <p:cNvPr id="100356" name="Group 38"/>
          <p:cNvGrpSpPr>
            <a:grpSpLocks/>
          </p:cNvGrpSpPr>
          <p:nvPr/>
        </p:nvGrpSpPr>
        <p:grpSpPr bwMode="auto">
          <a:xfrm>
            <a:off x="757238" y="976313"/>
            <a:ext cx="5327650" cy="1590675"/>
            <a:chOff x="370" y="255"/>
            <a:chExt cx="3495" cy="1183"/>
          </a:xfrm>
        </p:grpSpPr>
        <p:sp>
          <p:nvSpPr>
            <p:cNvPr id="100362" name="Oval 39"/>
            <p:cNvSpPr>
              <a:spLocks noChangeArrowheads="1"/>
            </p:cNvSpPr>
            <p:nvPr/>
          </p:nvSpPr>
          <p:spPr bwMode="auto">
            <a:xfrm rot="-845250">
              <a:off x="904" y="255"/>
              <a:ext cx="143" cy="3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63" name="Oval 40"/>
            <p:cNvSpPr>
              <a:spLocks noChangeArrowheads="1"/>
            </p:cNvSpPr>
            <p:nvPr/>
          </p:nvSpPr>
          <p:spPr bwMode="auto">
            <a:xfrm rot="1421382">
              <a:off x="1084" y="257"/>
              <a:ext cx="138" cy="35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64" name="Oval 41"/>
            <p:cNvSpPr>
              <a:spLocks noChangeArrowheads="1"/>
            </p:cNvSpPr>
            <p:nvPr/>
          </p:nvSpPr>
          <p:spPr bwMode="auto">
            <a:xfrm rot="435764">
              <a:off x="904" y="603"/>
              <a:ext cx="187" cy="8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65" name="Oval 42"/>
            <p:cNvSpPr>
              <a:spLocks noChangeArrowheads="1"/>
            </p:cNvSpPr>
            <p:nvPr/>
          </p:nvSpPr>
          <p:spPr bwMode="auto">
            <a:xfrm rot="-722680">
              <a:off x="1078" y="602"/>
              <a:ext cx="192" cy="8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66" name="Oval 43"/>
            <p:cNvSpPr>
              <a:spLocks noChangeArrowheads="1"/>
            </p:cNvSpPr>
            <p:nvPr/>
          </p:nvSpPr>
          <p:spPr bwMode="auto">
            <a:xfrm rot="-845250">
              <a:off x="370" y="255"/>
              <a:ext cx="143" cy="3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67" name="Oval 44"/>
            <p:cNvSpPr>
              <a:spLocks noChangeArrowheads="1"/>
            </p:cNvSpPr>
            <p:nvPr/>
          </p:nvSpPr>
          <p:spPr bwMode="auto">
            <a:xfrm rot="1421382">
              <a:off x="550" y="257"/>
              <a:ext cx="138" cy="35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68" name="Oval 45"/>
            <p:cNvSpPr>
              <a:spLocks noChangeArrowheads="1"/>
            </p:cNvSpPr>
            <p:nvPr/>
          </p:nvSpPr>
          <p:spPr bwMode="auto">
            <a:xfrm rot="435764">
              <a:off x="370" y="603"/>
              <a:ext cx="186" cy="8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69" name="Oval 46"/>
            <p:cNvSpPr>
              <a:spLocks noChangeArrowheads="1"/>
            </p:cNvSpPr>
            <p:nvPr/>
          </p:nvSpPr>
          <p:spPr bwMode="auto">
            <a:xfrm rot="-722680">
              <a:off x="543" y="602"/>
              <a:ext cx="192" cy="8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70" name="Oval 47"/>
            <p:cNvSpPr>
              <a:spLocks noChangeArrowheads="1"/>
            </p:cNvSpPr>
            <p:nvPr/>
          </p:nvSpPr>
          <p:spPr bwMode="auto">
            <a:xfrm>
              <a:off x="930" y="572"/>
              <a:ext cx="256" cy="1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71" name="Oval 48"/>
            <p:cNvSpPr>
              <a:spLocks noChangeArrowheads="1"/>
            </p:cNvSpPr>
            <p:nvPr/>
          </p:nvSpPr>
          <p:spPr bwMode="auto">
            <a:xfrm>
              <a:off x="1483" y="387"/>
              <a:ext cx="935" cy="96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72" name="Oval 49"/>
            <p:cNvSpPr>
              <a:spLocks noChangeArrowheads="1"/>
            </p:cNvSpPr>
            <p:nvPr/>
          </p:nvSpPr>
          <p:spPr bwMode="auto">
            <a:xfrm>
              <a:off x="1795" y="572"/>
              <a:ext cx="223" cy="1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pic>
          <p:nvPicPr>
            <p:cNvPr id="100373" name="Picture 50" descr="Image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2" y="255"/>
              <a:ext cx="1313" cy="1044"/>
            </a:xfrm>
            <a:prstGeom prst="rect">
              <a:avLst/>
            </a:prstGeom>
            <a:noFill/>
            <a:ln w="9525">
              <a:solidFill>
                <a:srgbClr val="33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374" name="Oval 51"/>
            <p:cNvSpPr>
              <a:spLocks noChangeArrowheads="1"/>
            </p:cNvSpPr>
            <p:nvPr/>
          </p:nvSpPr>
          <p:spPr bwMode="auto">
            <a:xfrm>
              <a:off x="1614" y="799"/>
              <a:ext cx="223" cy="1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75" name="Oval 52"/>
            <p:cNvSpPr>
              <a:spLocks noChangeArrowheads="1"/>
            </p:cNvSpPr>
            <p:nvPr/>
          </p:nvSpPr>
          <p:spPr bwMode="auto">
            <a:xfrm>
              <a:off x="385" y="572"/>
              <a:ext cx="256" cy="1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</p:grpSp>
      <p:sp>
        <p:nvSpPr>
          <p:cNvPr id="100357" name="Text Box 53"/>
          <p:cNvSpPr txBox="1">
            <a:spLocks noChangeArrowheads="1"/>
          </p:cNvSpPr>
          <p:nvPr/>
        </p:nvSpPr>
        <p:spPr bwMode="auto">
          <a:xfrm>
            <a:off x="6156325" y="1389063"/>
            <a:ext cx="2119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centromerické</a:t>
            </a:r>
          </a:p>
        </p:txBody>
      </p:sp>
      <p:sp>
        <p:nvSpPr>
          <p:cNvPr id="100358" name="Text Box 54"/>
          <p:cNvSpPr txBox="1">
            <a:spLocks noChangeArrowheads="1"/>
          </p:cNvSpPr>
          <p:nvPr/>
        </p:nvSpPr>
        <p:spPr bwMode="auto">
          <a:xfrm>
            <a:off x="4405313" y="3333750"/>
            <a:ext cx="2857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celochromosomové</a:t>
            </a:r>
          </a:p>
        </p:txBody>
      </p:sp>
      <p:sp>
        <p:nvSpPr>
          <p:cNvPr id="100359" name="Text Box 55"/>
          <p:cNvSpPr txBox="1">
            <a:spLocks noChangeArrowheads="1"/>
          </p:cNvSpPr>
          <p:nvPr/>
        </p:nvSpPr>
        <p:spPr bwMode="auto">
          <a:xfrm>
            <a:off x="6770688" y="5494338"/>
            <a:ext cx="1195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genové</a:t>
            </a:r>
          </a:p>
        </p:txBody>
      </p:sp>
      <p:sp>
        <p:nvSpPr>
          <p:cNvPr id="23560" name="Text Box 56">
            <a:extLst>
              <a:ext uri="{FF2B5EF4-FFF2-40B4-BE49-F238E27FC236}">
                <a16:creationId xmlns:a16="http://schemas.microsoft.com/office/drawing/2014/main" id="{BFF70D00-0562-E547-B304-BE5BBE917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5525" y="119063"/>
            <a:ext cx="2268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entury Schoolbook"/>
                <a:cs typeface="Century Schoolbook"/>
                <a:sym typeface="Century Schoolbook"/>
              </a:rPr>
              <a:t>Typy sond</a:t>
            </a:r>
          </a:p>
        </p:txBody>
      </p:sp>
      <p:pic>
        <p:nvPicPr>
          <p:cNvPr id="100361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75" y="-300038"/>
            <a:ext cx="1503363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42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Obdélník 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520700"/>
            <a:ext cx="10083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593725" y="57467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en-US" altLang="cs-CZ" sz="2400">
              <a:solidFill>
                <a:srgbClr val="7030A0"/>
              </a:solidFill>
            </a:endParaRPr>
          </a:p>
        </p:txBody>
      </p:sp>
      <p:pic>
        <p:nvPicPr>
          <p:cNvPr id="102403" name="Picture 4" descr="Image5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3284538"/>
            <a:ext cx="4495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3284538"/>
            <a:ext cx="4343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75" y="-300038"/>
            <a:ext cx="1503363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31C1FD3B-941A-F44C-846E-3E361CC8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117475"/>
            <a:ext cx="835342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Mnohobarevná fluorescenční in </a:t>
            </a:r>
            <a:r>
              <a:rPr kumimoji="1" lang="cs-CZ" altLang="cs-CZ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situ</a:t>
            </a:r>
            <a:r>
              <a:rPr kumimoji="1"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hybridizace (</a:t>
            </a:r>
            <a:r>
              <a:rPr kumimoji="1" lang="cs-CZ" altLang="cs-CZ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mFISH</a:t>
            </a:r>
            <a:r>
              <a:rPr kumimoji="1"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kumimoji="1" lang="cs-CZ" altLang="cs-CZ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cs-CZ" altLang="cs-CZ" sz="2000" b="1" dirty="0"/>
              <a:t>Mnohobarevná fluorescenční in </a:t>
            </a:r>
            <a:r>
              <a:rPr kumimoji="1" lang="cs-CZ" altLang="cs-CZ" sz="2000" b="1" dirty="0" err="1"/>
              <a:t>situ</a:t>
            </a:r>
            <a:r>
              <a:rPr kumimoji="1" lang="cs-CZ" altLang="cs-CZ" sz="2000" b="1" dirty="0"/>
              <a:t> hybridizace (M-FISH) je molekulárně cytogenetická metoda založená na hybridizaci 24 fluorescenčně značených </a:t>
            </a:r>
            <a:r>
              <a:rPr kumimoji="1" lang="cs-CZ" altLang="cs-CZ" sz="2000" b="1" dirty="0" err="1"/>
              <a:t>celochromosomových</a:t>
            </a:r>
            <a:r>
              <a:rPr kumimoji="1" lang="cs-CZ" altLang="cs-CZ" sz="2000" b="1" dirty="0"/>
              <a:t> sond, které dovolují  současně obarvení všech chromosomových párů odlišnými barvami.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37"/>
    </mc:Choice>
    <mc:Fallback xmlns="">
      <p:transition spd="slow" advTm="50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Obdélník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495300"/>
            <a:ext cx="100838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0" name="Picture 2" descr="bandkaryogram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304800"/>
            <a:ext cx="44005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609600" y="620713"/>
            <a:ext cx="40163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chemeClr val="tx1"/>
              </a:buClr>
              <a:buSzPct val="90000"/>
              <a:buFontTx/>
              <a:buNone/>
            </a:pPr>
            <a:endParaRPr lang="cs-CZ" altLang="cs-CZ" sz="2400"/>
          </a:p>
          <a:p>
            <a:pPr eaLnBrk="1" hangingPunct="1">
              <a:buClr>
                <a:schemeClr val="tx1"/>
              </a:buClr>
              <a:buSzPct val="90000"/>
              <a:buFontTx/>
              <a:buChar char="•"/>
            </a:pPr>
            <a:r>
              <a:rPr lang="cs-CZ" altLang="cs-CZ" sz="2400"/>
              <a:t>Kombinuje paintingové proby specifické pro danou oblast chromosomu </a:t>
            </a:r>
          </a:p>
          <a:p>
            <a:pPr eaLnBrk="1" hangingPunct="1">
              <a:buClr>
                <a:schemeClr val="tx1"/>
              </a:buClr>
              <a:buSzPct val="90000"/>
              <a:buFontTx/>
              <a:buChar char="•"/>
            </a:pPr>
            <a:endParaRPr lang="cs-CZ" altLang="cs-CZ" sz="2400"/>
          </a:p>
          <a:p>
            <a:pPr eaLnBrk="1" hangingPunct="1">
              <a:buClr>
                <a:schemeClr val="tx1"/>
              </a:buClr>
              <a:buSzPct val="90000"/>
              <a:buFontTx/>
              <a:buChar char="•"/>
            </a:pPr>
            <a:r>
              <a:rPr lang="cs-CZ" altLang="cs-CZ" sz="2400"/>
              <a:t>Sondy připravené mikrodisekcí chromosomových oblastí</a:t>
            </a:r>
          </a:p>
          <a:p>
            <a:pPr eaLnBrk="1" hangingPunct="1">
              <a:buClr>
                <a:schemeClr val="tx1"/>
              </a:buClr>
              <a:buSzPct val="90000"/>
              <a:buFontTx/>
              <a:buChar char="•"/>
            </a:pPr>
            <a:endParaRPr lang="en-US" altLang="cs-CZ" sz="2400"/>
          </a:p>
          <a:p>
            <a:pPr eaLnBrk="1" hangingPunct="1">
              <a:buClr>
                <a:schemeClr val="tx1"/>
              </a:buClr>
              <a:buSzPct val="90000"/>
              <a:buFontTx/>
              <a:buChar char="•"/>
            </a:pPr>
            <a:r>
              <a:rPr lang="cs-CZ" altLang="cs-CZ" sz="2400"/>
              <a:t>Pruhování pokrývá celý chromosom</a:t>
            </a:r>
          </a:p>
          <a:p>
            <a:pPr eaLnBrk="1" hangingPunct="1">
              <a:buClr>
                <a:schemeClr val="tx1"/>
              </a:buClr>
              <a:buSzPct val="90000"/>
              <a:buFontTx/>
              <a:buChar char="•"/>
            </a:pPr>
            <a:endParaRPr lang="cs-CZ" altLang="cs-CZ" sz="2400"/>
          </a:p>
          <a:p>
            <a:pPr eaLnBrk="1" hangingPunct="1"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</a:pPr>
            <a:endParaRPr lang="en-US" altLang="cs-CZ" sz="2400"/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609600" y="3048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en-US" altLang="cs-CZ" sz="2400" b="1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86A33E20-E36A-1F43-B9FD-D75D8A325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413" y="134938"/>
            <a:ext cx="2457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kumimoji="1" 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entury Schoolbook"/>
                <a:cs typeface="Calibri" pitchFamily="34" charset="0"/>
                <a:sym typeface="Century Schoolbook"/>
              </a:rPr>
              <a:t>Mband</a:t>
            </a:r>
            <a:r>
              <a:rPr kumimoji="1"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entury Schoolbook"/>
                <a:cs typeface="Calibri" pitchFamily="34" charset="0"/>
                <a:sym typeface="Century Schoolbook"/>
              </a:rPr>
              <a:t> FISH</a:t>
            </a:r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4876800" y="6553200"/>
            <a:ext cx="1766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cs-CZ" altLang="cs-CZ" sz="1400">
                <a:solidFill>
                  <a:srgbClr val="7030A0"/>
                </a:solidFill>
                <a:latin typeface="Arial" panose="020B0604020202020204" pitchFamily="34" charset="0"/>
              </a:rPr>
              <a:t>Převzato I.Chudoba</a:t>
            </a:r>
          </a:p>
        </p:txBody>
      </p:sp>
      <p:pic>
        <p:nvPicPr>
          <p:cNvPr id="10445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50" y="-3032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6" name="Obrázek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5445125"/>
            <a:ext cx="4292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744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Obdélník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533400"/>
            <a:ext cx="100838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Rectangle 3"/>
          <p:cNvSpPr>
            <a:spLocks noChangeArrowheads="1"/>
          </p:cNvSpPr>
          <p:nvPr/>
        </p:nvSpPr>
        <p:spPr bwMode="auto">
          <a:xfrm>
            <a:off x="838200" y="152400"/>
            <a:ext cx="678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>
              <a:solidFill>
                <a:srgbClr val="7030A0"/>
              </a:solidFill>
            </a:endParaRPr>
          </a:p>
        </p:txBody>
      </p:sp>
      <p:sp>
        <p:nvSpPr>
          <p:cNvPr id="105475" name="Text Box 4"/>
          <p:cNvSpPr txBox="1">
            <a:spLocks noChangeArrowheads="1"/>
          </p:cNvSpPr>
          <p:nvPr/>
        </p:nvSpPr>
        <p:spPr bwMode="auto">
          <a:xfrm>
            <a:off x="4876800" y="2286000"/>
            <a:ext cx="3792538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cs-CZ" altLang="cs-CZ" sz="2800"/>
              <a:t>Nádorová  </a:t>
            </a:r>
            <a:r>
              <a:rPr lang="de-DE" altLang="cs-CZ" sz="2800"/>
              <a:t> DNA</a:t>
            </a:r>
            <a:r>
              <a:rPr lang="cs-CZ" altLang="cs-CZ" sz="2800"/>
              <a:t>  je hybridizována společně s kontrolní DNA k hybridizačnímu sklu, na kterém jsou fragmenty genomické DNA/oligonukleotidy </a:t>
            </a:r>
            <a:endParaRPr lang="de-DE" altLang="cs-CZ" sz="2800"/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1133475" y="68263"/>
            <a:ext cx="7981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cs-CZ" altLang="cs-CZ" sz="4000"/>
              <a:t>Array  CGH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cs-CZ" altLang="cs-CZ" sz="4000"/>
              <a:t>komparativní genomová hybridizace</a:t>
            </a:r>
          </a:p>
        </p:txBody>
      </p:sp>
      <p:grpSp>
        <p:nvGrpSpPr>
          <p:cNvPr id="105477" name="Skupina 6"/>
          <p:cNvGrpSpPr>
            <a:grpSpLocks/>
          </p:cNvGrpSpPr>
          <p:nvPr/>
        </p:nvGrpSpPr>
        <p:grpSpPr bwMode="auto">
          <a:xfrm>
            <a:off x="0" y="1676400"/>
            <a:ext cx="4724400" cy="4330700"/>
            <a:chOff x="0" y="1676400"/>
            <a:chExt cx="4724400" cy="4330700"/>
          </a:xfrm>
        </p:grpSpPr>
        <p:pic>
          <p:nvPicPr>
            <p:cNvPr id="10547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76400"/>
              <a:ext cx="4724400" cy="433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8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2590800"/>
              <a:ext cx="831273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54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75" y="-300038"/>
            <a:ext cx="1503363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85"/>
    </mc:Choice>
    <mc:Fallback xmlns="">
      <p:transition spd="slow" advTm="65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Obdélník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3048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Rectangle 3"/>
          <p:cNvSpPr>
            <a:spLocks noGrp="1"/>
          </p:cNvSpPr>
          <p:nvPr>
            <p:ph type="body" idx="4294967295"/>
          </p:nvPr>
        </p:nvSpPr>
        <p:spPr>
          <a:xfrm>
            <a:off x="576263" y="1628775"/>
            <a:ext cx="8567737" cy="4032250"/>
          </a:xfrm>
        </p:spPr>
        <p:txBody>
          <a:bodyPr/>
          <a:lstStyle/>
          <a:p>
            <a:pPr>
              <a:buClr>
                <a:srgbClr val="92D050"/>
              </a:buClr>
              <a:buSzPct val="120000"/>
              <a:buFont typeface="Wingdings" panose="05000000000000000000" pitchFamily="2" charset="2"/>
              <a:buChar char="§"/>
            </a:pPr>
            <a:r>
              <a:rPr lang="cs-CZ" altLang="cs-CZ" sz="2400" i="1"/>
              <a:t>Nádor je genetické onemocnění, které vzniká   </a:t>
            </a:r>
          </a:p>
          <a:p>
            <a:pPr>
              <a:buClr>
                <a:srgbClr val="92D050"/>
              </a:buClr>
              <a:buSzPct val="120000"/>
              <a:buFont typeface="Arial" panose="020B0604020202020204" pitchFamily="34" charset="0"/>
              <a:buNone/>
            </a:pPr>
            <a:r>
              <a:rPr lang="cs-CZ" altLang="cs-CZ" sz="2400" i="1"/>
              <a:t>	jako důsledek kumulace řady genetických změn</a:t>
            </a:r>
          </a:p>
          <a:p>
            <a:pPr>
              <a:buClr>
                <a:srgbClr val="92D050"/>
              </a:buClr>
              <a:buSzPct val="120000"/>
              <a:buFont typeface="Wingdings" panose="05000000000000000000" pitchFamily="2" charset="2"/>
              <a:buChar char="§"/>
            </a:pPr>
            <a:endParaRPr lang="cs-CZ" altLang="cs-CZ" sz="1000" i="1"/>
          </a:p>
          <a:p>
            <a:pPr>
              <a:buClr>
                <a:srgbClr val="92D050"/>
              </a:buClr>
              <a:buSzPct val="120000"/>
              <a:buFont typeface="Wingdings" panose="05000000000000000000" pitchFamily="2" charset="2"/>
              <a:buChar char="§"/>
            </a:pPr>
            <a:r>
              <a:rPr lang="cs-CZ" altLang="cs-CZ" sz="2400" i="1"/>
              <a:t>V ČR je diagnostikováno ročně  více jak 90 tis. nových nádorů 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000" i="1"/>
              <a:t>             (ÚZIS:  V roce 2015 bylo do Národního onkologického registru ČR (NOR) nově nahlášeno celkem 94 462 případů zhoubných novotvarů (ZN) a novotvarů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000" i="1"/>
              <a:t>             in situ (dg. C00–C97 a D00–D09 dle MKN-10), z toho 48 666 případů u mužů a 45 796 případů u žen.)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1000" i="1"/>
          </a:p>
          <a:p>
            <a:pPr>
              <a:buFont typeface="Wingdings" panose="05000000000000000000" pitchFamily="2" charset="2"/>
              <a:buChar char="§"/>
            </a:pPr>
            <a:endParaRPr lang="cs-CZ" altLang="cs-CZ" sz="1000" i="1"/>
          </a:p>
        </p:txBody>
      </p:sp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2916238" y="404813"/>
            <a:ext cx="3416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 u="sng">
                <a:latin typeface="Arial" panose="020B0604020202020204" pitchFamily="34" charset="0"/>
              </a:rPr>
              <a:t>Genetika nádorů</a:t>
            </a:r>
            <a:endParaRPr lang="en-US" altLang="cs-CZ" b="1" u="sng">
              <a:latin typeface="Arial" panose="020B0604020202020204" pitchFamily="34" charset="0"/>
            </a:endParaRPr>
          </a:p>
        </p:txBody>
      </p:sp>
      <p:pic>
        <p:nvPicPr>
          <p:cNvPr id="81924" name="Obrázek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665538"/>
            <a:ext cx="3848437" cy="257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Obdélník 2"/>
          <p:cNvSpPr>
            <a:spLocks noChangeArrowheads="1"/>
          </p:cNvSpPr>
          <p:nvPr/>
        </p:nvSpPr>
        <p:spPr bwMode="auto">
          <a:xfrm>
            <a:off x="4356100" y="3986213"/>
            <a:ext cx="4572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FedraSerifAPro"/>
              </a:rPr>
              <a:t>Celková incidence hematologických malignit přesáhla v letech 2015–2016 hodnotu 4400 případů ročně, při dlouhodobě stabilním průměrném ročním růstu +0,8 %. Mortalita recentně mírně klesá (ročně –0,2 %) a dosahuje hodnoty přibližně 2000 úmrtí ročně. Důsledkem odlišného trendu ve vývoji incidence a mortality je prudce rostoucí prevalence těchto onemocnění, která v letech 2015–2016 dosáhla hodnoty téměř 34 000 osob a ročně průměrně roste o +4,1 %. </a:t>
            </a:r>
            <a:endParaRPr lang="cs-CZ" altLang="cs-CZ" sz="1200">
              <a:latin typeface="Century Schoolbook" panose="02040604050505020304" pitchFamily="18" charset="0"/>
            </a:endParaRPr>
          </a:p>
        </p:txBody>
      </p:sp>
      <p:sp>
        <p:nvSpPr>
          <p:cNvPr id="81926" name="TextovéPole 3"/>
          <p:cNvSpPr txBox="1">
            <a:spLocks noChangeArrowheads="1"/>
          </p:cNvSpPr>
          <p:nvPr/>
        </p:nvSpPr>
        <p:spPr bwMode="auto">
          <a:xfrm>
            <a:off x="5435600" y="6438900"/>
            <a:ext cx="27511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1" i="1"/>
              <a:t>Dušek et al, Transfuze a hematol.dnes, září 2018</a:t>
            </a:r>
          </a:p>
        </p:txBody>
      </p:sp>
      <p:pic>
        <p:nvPicPr>
          <p:cNvPr id="8192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438" y="-85725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87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Obdélník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0" y="-635000"/>
            <a:ext cx="100965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6" name="Picture 2" descr="age3image18029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69963"/>
            <a:ext cx="7388225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4175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Obdélník 1"/>
          <p:cNvSpPr>
            <a:spLocks noChangeArrowheads="1"/>
          </p:cNvSpPr>
          <p:nvPr/>
        </p:nvSpPr>
        <p:spPr bwMode="auto">
          <a:xfrm>
            <a:off x="447675" y="6481763"/>
            <a:ext cx="4340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0000"/>
                </a:solidFill>
              </a:rPr>
              <a:t>Rozlišení aCGH/SNPs ∼400kb (25–85-mer oligonucleotides)</a:t>
            </a:r>
            <a:endParaRPr lang="cs-CZ" altLang="cs-CZ" sz="1000"/>
          </a:p>
        </p:txBody>
      </p:sp>
      <p:sp>
        <p:nvSpPr>
          <p:cNvPr id="108549" name="Obdélník 5"/>
          <p:cNvSpPr>
            <a:spLocks noChangeArrowheads="1"/>
          </p:cNvSpPr>
          <p:nvPr/>
        </p:nvSpPr>
        <p:spPr bwMode="auto">
          <a:xfrm>
            <a:off x="4575175" y="6327775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0000"/>
                </a:solidFill>
              </a:rPr>
              <a:t> GeneChip 6.0 (906 600 SNP sequences a 900 000 nonpolymorphic oligonucleotides, an average spacing of 0.7 Kb, tj 700bp).</a:t>
            </a:r>
            <a:endParaRPr lang="cs-CZ" altLang="cs-CZ" sz="10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06"/>
    </mc:Choice>
    <mc:Fallback xmlns="">
      <p:transition spd="slow" advTm="37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Oval 2"/>
          <p:cNvSpPr>
            <a:spLocks noChangeArrowheads="1"/>
          </p:cNvSpPr>
          <p:nvPr/>
        </p:nvSpPr>
        <p:spPr bwMode="auto">
          <a:xfrm>
            <a:off x="6659563" y="2781300"/>
            <a:ext cx="2266950" cy="2159000"/>
          </a:xfrm>
          <a:prstGeom prst="ellipse">
            <a:avLst/>
          </a:prstGeom>
          <a:solidFill>
            <a:schemeClr val="bg2">
              <a:alpha val="56862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113666" name="Oval 3"/>
          <p:cNvSpPr>
            <a:spLocks noChangeArrowheads="1"/>
          </p:cNvSpPr>
          <p:nvPr/>
        </p:nvSpPr>
        <p:spPr bwMode="auto">
          <a:xfrm>
            <a:off x="6300788" y="2565400"/>
            <a:ext cx="3095625" cy="3168650"/>
          </a:xfrm>
          <a:prstGeom prst="ellipse">
            <a:avLst/>
          </a:prstGeom>
          <a:solidFill>
            <a:schemeClr val="bg2">
              <a:alpha val="3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113667" name="Oval 4"/>
          <p:cNvSpPr>
            <a:spLocks noChangeArrowheads="1"/>
          </p:cNvSpPr>
          <p:nvPr/>
        </p:nvSpPr>
        <p:spPr bwMode="auto">
          <a:xfrm>
            <a:off x="757238" y="1989138"/>
            <a:ext cx="2266950" cy="2159000"/>
          </a:xfrm>
          <a:prstGeom prst="ellipse">
            <a:avLst/>
          </a:prstGeom>
          <a:solidFill>
            <a:schemeClr val="bg2">
              <a:alpha val="56862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113668" name="Oval 5"/>
          <p:cNvSpPr>
            <a:spLocks noChangeArrowheads="1"/>
          </p:cNvSpPr>
          <p:nvPr/>
        </p:nvSpPr>
        <p:spPr bwMode="auto">
          <a:xfrm>
            <a:off x="-323850" y="981075"/>
            <a:ext cx="3600450" cy="3600450"/>
          </a:xfrm>
          <a:prstGeom prst="ellipse">
            <a:avLst/>
          </a:prstGeom>
          <a:solidFill>
            <a:schemeClr val="bg2">
              <a:alpha val="3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113669" name="Oval 6"/>
          <p:cNvSpPr>
            <a:spLocks noChangeArrowheads="1"/>
          </p:cNvSpPr>
          <p:nvPr/>
        </p:nvSpPr>
        <p:spPr bwMode="auto">
          <a:xfrm>
            <a:off x="3635375" y="836613"/>
            <a:ext cx="3095625" cy="3168650"/>
          </a:xfrm>
          <a:prstGeom prst="ellipse">
            <a:avLst/>
          </a:prstGeom>
          <a:solidFill>
            <a:schemeClr val="bg2">
              <a:alpha val="3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113670" name="Oval 7"/>
          <p:cNvSpPr>
            <a:spLocks noChangeArrowheads="1"/>
          </p:cNvSpPr>
          <p:nvPr/>
        </p:nvSpPr>
        <p:spPr bwMode="auto">
          <a:xfrm>
            <a:off x="4284663" y="1484313"/>
            <a:ext cx="2266950" cy="2159000"/>
          </a:xfrm>
          <a:prstGeom prst="ellipse">
            <a:avLst/>
          </a:prstGeom>
          <a:solidFill>
            <a:schemeClr val="bg2">
              <a:alpha val="56862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grpSp>
        <p:nvGrpSpPr>
          <p:cNvPr id="113671" name="Group 8"/>
          <p:cNvGrpSpPr>
            <a:grpSpLocks/>
          </p:cNvGrpSpPr>
          <p:nvPr/>
        </p:nvGrpSpPr>
        <p:grpSpPr bwMode="auto">
          <a:xfrm>
            <a:off x="6099175" y="2587625"/>
            <a:ext cx="128588" cy="649288"/>
            <a:chOff x="1655" y="1661"/>
            <a:chExt cx="82" cy="317"/>
          </a:xfrm>
        </p:grpSpPr>
        <p:sp>
          <p:nvSpPr>
            <p:cNvPr id="114069" name="AutoShape 9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70" name="AutoShape 10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71" name="AutoShape 11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72" name="AutoShape 12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73" name="Oval 13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72" name="Group 14"/>
          <p:cNvGrpSpPr>
            <a:grpSpLocks/>
          </p:cNvGrpSpPr>
          <p:nvPr/>
        </p:nvGrpSpPr>
        <p:grpSpPr bwMode="auto">
          <a:xfrm>
            <a:off x="4860925" y="1843088"/>
            <a:ext cx="130175" cy="503237"/>
            <a:chOff x="1655" y="1661"/>
            <a:chExt cx="82" cy="317"/>
          </a:xfrm>
        </p:grpSpPr>
        <p:sp>
          <p:nvSpPr>
            <p:cNvPr id="114064" name="AutoShape 15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65" name="AutoShape 16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66" name="AutoShape 17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67" name="AutoShape 18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68" name="Oval 19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73" name="Group 20"/>
          <p:cNvGrpSpPr>
            <a:grpSpLocks/>
          </p:cNvGrpSpPr>
          <p:nvPr/>
        </p:nvGrpSpPr>
        <p:grpSpPr bwMode="auto">
          <a:xfrm>
            <a:off x="4787900" y="2205038"/>
            <a:ext cx="73025" cy="431800"/>
            <a:chOff x="1655" y="1661"/>
            <a:chExt cx="82" cy="317"/>
          </a:xfrm>
        </p:grpSpPr>
        <p:sp>
          <p:nvSpPr>
            <p:cNvPr id="114059" name="AutoShape 21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60" name="AutoShape 22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61" name="AutoShape 23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62" name="AutoShape 24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63" name="Oval 25"/>
            <p:cNvSpPr>
              <a:spLocks noChangeAspect="1" noChangeArrowheads="1"/>
            </p:cNvSpPr>
            <p:nvPr/>
          </p:nvSpPr>
          <p:spPr bwMode="auto">
            <a:xfrm>
              <a:off x="1662" y="1774"/>
              <a:ext cx="71" cy="24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74" name="Group 26"/>
          <p:cNvGrpSpPr>
            <a:grpSpLocks/>
          </p:cNvGrpSpPr>
          <p:nvPr/>
        </p:nvGrpSpPr>
        <p:grpSpPr bwMode="auto">
          <a:xfrm>
            <a:off x="5003800" y="2500313"/>
            <a:ext cx="130175" cy="346075"/>
            <a:chOff x="2063" y="2119"/>
            <a:chExt cx="82" cy="218"/>
          </a:xfrm>
        </p:grpSpPr>
        <p:sp>
          <p:nvSpPr>
            <p:cNvPr id="114054" name="AutoShape 27"/>
            <p:cNvSpPr>
              <a:spLocks noChangeArrowheads="1"/>
            </p:cNvSpPr>
            <p:nvPr/>
          </p:nvSpPr>
          <p:spPr bwMode="auto">
            <a:xfrm>
              <a:off x="2063" y="2119"/>
              <a:ext cx="32" cy="68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55" name="AutoShape 28"/>
            <p:cNvSpPr>
              <a:spLocks noChangeArrowheads="1"/>
            </p:cNvSpPr>
            <p:nvPr/>
          </p:nvSpPr>
          <p:spPr bwMode="auto">
            <a:xfrm>
              <a:off x="2113" y="2119"/>
              <a:ext cx="32" cy="68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56" name="AutoShape 29"/>
            <p:cNvSpPr>
              <a:spLocks noChangeArrowheads="1"/>
            </p:cNvSpPr>
            <p:nvPr/>
          </p:nvSpPr>
          <p:spPr bwMode="auto">
            <a:xfrm>
              <a:off x="2063" y="2201"/>
              <a:ext cx="32" cy="13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57" name="AutoShape 30"/>
            <p:cNvSpPr>
              <a:spLocks noChangeArrowheads="1"/>
            </p:cNvSpPr>
            <p:nvPr/>
          </p:nvSpPr>
          <p:spPr bwMode="auto">
            <a:xfrm>
              <a:off x="2113" y="2201"/>
              <a:ext cx="32" cy="13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58" name="Oval 31"/>
            <p:cNvSpPr>
              <a:spLocks noChangeAspect="1" noChangeArrowheads="1"/>
            </p:cNvSpPr>
            <p:nvPr/>
          </p:nvSpPr>
          <p:spPr bwMode="auto">
            <a:xfrm>
              <a:off x="2071" y="2182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75" name="Group 32"/>
          <p:cNvGrpSpPr>
            <a:grpSpLocks/>
          </p:cNvGrpSpPr>
          <p:nvPr/>
        </p:nvGrpSpPr>
        <p:grpSpPr bwMode="auto">
          <a:xfrm>
            <a:off x="5219700" y="1773238"/>
            <a:ext cx="128588" cy="649287"/>
            <a:chOff x="1655" y="1661"/>
            <a:chExt cx="82" cy="317"/>
          </a:xfrm>
        </p:grpSpPr>
        <p:sp>
          <p:nvSpPr>
            <p:cNvPr id="114049" name="AutoShape 33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50" name="AutoShape 34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51" name="AutoShape 35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52" name="AutoShape 36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53" name="Oval 37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76" name="Group 38"/>
          <p:cNvGrpSpPr>
            <a:grpSpLocks/>
          </p:cNvGrpSpPr>
          <p:nvPr/>
        </p:nvGrpSpPr>
        <p:grpSpPr bwMode="auto">
          <a:xfrm>
            <a:off x="4498975" y="2636838"/>
            <a:ext cx="130175" cy="287337"/>
            <a:chOff x="1655" y="1661"/>
            <a:chExt cx="82" cy="317"/>
          </a:xfrm>
        </p:grpSpPr>
        <p:sp>
          <p:nvSpPr>
            <p:cNvPr id="114044" name="AutoShape 39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45" name="AutoShape 40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46" name="AutoShape 41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47" name="AutoShape 42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48" name="Oval 43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77" name="Group 44"/>
          <p:cNvGrpSpPr>
            <a:grpSpLocks/>
          </p:cNvGrpSpPr>
          <p:nvPr/>
        </p:nvGrpSpPr>
        <p:grpSpPr bwMode="auto">
          <a:xfrm>
            <a:off x="5508625" y="1989138"/>
            <a:ext cx="130175" cy="287337"/>
            <a:chOff x="1655" y="1661"/>
            <a:chExt cx="82" cy="317"/>
          </a:xfrm>
        </p:grpSpPr>
        <p:sp>
          <p:nvSpPr>
            <p:cNvPr id="114039" name="AutoShape 45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40" name="AutoShape 46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41" name="AutoShape 47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42" name="AutoShape 48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43" name="Oval 49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78" name="Group 50"/>
          <p:cNvGrpSpPr>
            <a:grpSpLocks/>
          </p:cNvGrpSpPr>
          <p:nvPr/>
        </p:nvGrpSpPr>
        <p:grpSpPr bwMode="auto">
          <a:xfrm>
            <a:off x="5435600" y="1557338"/>
            <a:ext cx="73025" cy="431800"/>
            <a:chOff x="1655" y="1661"/>
            <a:chExt cx="82" cy="317"/>
          </a:xfrm>
        </p:grpSpPr>
        <p:sp>
          <p:nvSpPr>
            <p:cNvPr id="114034" name="AutoShape 51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35" name="AutoShape 52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36" name="AutoShape 53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37" name="AutoShape 54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38" name="Oval 55"/>
            <p:cNvSpPr>
              <a:spLocks noChangeAspect="1" noChangeArrowheads="1"/>
            </p:cNvSpPr>
            <p:nvPr/>
          </p:nvSpPr>
          <p:spPr bwMode="auto">
            <a:xfrm>
              <a:off x="1662" y="1774"/>
              <a:ext cx="71" cy="24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79" name="Group 56"/>
          <p:cNvGrpSpPr>
            <a:grpSpLocks/>
          </p:cNvGrpSpPr>
          <p:nvPr/>
        </p:nvGrpSpPr>
        <p:grpSpPr bwMode="auto">
          <a:xfrm>
            <a:off x="5507038" y="2636838"/>
            <a:ext cx="130175" cy="503237"/>
            <a:chOff x="1655" y="1661"/>
            <a:chExt cx="82" cy="317"/>
          </a:xfrm>
        </p:grpSpPr>
        <p:sp>
          <p:nvSpPr>
            <p:cNvPr id="114029" name="AutoShape 57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30" name="AutoShape 58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31" name="AutoShape 59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32" name="AutoShape 60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33" name="Oval 61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80" name="Group 62"/>
          <p:cNvGrpSpPr>
            <a:grpSpLocks/>
          </p:cNvGrpSpPr>
          <p:nvPr/>
        </p:nvGrpSpPr>
        <p:grpSpPr bwMode="auto">
          <a:xfrm>
            <a:off x="4714875" y="2781300"/>
            <a:ext cx="130175" cy="503238"/>
            <a:chOff x="1655" y="1661"/>
            <a:chExt cx="82" cy="317"/>
          </a:xfrm>
        </p:grpSpPr>
        <p:sp>
          <p:nvSpPr>
            <p:cNvPr id="114024" name="AutoShape 63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25" name="AutoShape 64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26" name="AutoShape 65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27" name="AutoShape 66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28" name="Oval 67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81" name="Group 68"/>
          <p:cNvGrpSpPr>
            <a:grpSpLocks/>
          </p:cNvGrpSpPr>
          <p:nvPr/>
        </p:nvGrpSpPr>
        <p:grpSpPr bwMode="auto">
          <a:xfrm>
            <a:off x="5681663" y="2347913"/>
            <a:ext cx="130175" cy="503237"/>
            <a:chOff x="1655" y="1661"/>
            <a:chExt cx="82" cy="317"/>
          </a:xfrm>
        </p:grpSpPr>
        <p:sp>
          <p:nvSpPr>
            <p:cNvPr id="114019" name="AutoShape 69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20" name="AutoShape 70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21" name="AutoShape 71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22" name="AutoShape 72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23" name="Oval 73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82" name="Group 74"/>
          <p:cNvGrpSpPr>
            <a:grpSpLocks/>
          </p:cNvGrpSpPr>
          <p:nvPr/>
        </p:nvGrpSpPr>
        <p:grpSpPr bwMode="auto">
          <a:xfrm>
            <a:off x="4572000" y="2205038"/>
            <a:ext cx="130175" cy="287337"/>
            <a:chOff x="1655" y="1661"/>
            <a:chExt cx="82" cy="317"/>
          </a:xfrm>
        </p:grpSpPr>
        <p:sp>
          <p:nvSpPr>
            <p:cNvPr id="114014" name="AutoShape 75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15" name="AutoShape 76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16" name="AutoShape 77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17" name="AutoShape 78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18" name="Oval 79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83" name="Group 80"/>
          <p:cNvGrpSpPr>
            <a:grpSpLocks/>
          </p:cNvGrpSpPr>
          <p:nvPr/>
        </p:nvGrpSpPr>
        <p:grpSpPr bwMode="auto">
          <a:xfrm>
            <a:off x="6315075" y="2347913"/>
            <a:ext cx="130175" cy="287337"/>
            <a:chOff x="1655" y="1661"/>
            <a:chExt cx="82" cy="317"/>
          </a:xfrm>
        </p:grpSpPr>
        <p:sp>
          <p:nvSpPr>
            <p:cNvPr id="114009" name="AutoShape 81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10" name="AutoShape 82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11" name="AutoShape 83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12" name="AutoShape 84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13" name="Oval 85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84" name="Group 86"/>
          <p:cNvGrpSpPr>
            <a:grpSpLocks/>
          </p:cNvGrpSpPr>
          <p:nvPr/>
        </p:nvGrpSpPr>
        <p:grpSpPr bwMode="auto">
          <a:xfrm>
            <a:off x="5653088" y="1555750"/>
            <a:ext cx="130175" cy="287338"/>
            <a:chOff x="1655" y="1661"/>
            <a:chExt cx="82" cy="317"/>
          </a:xfrm>
        </p:grpSpPr>
        <p:sp>
          <p:nvSpPr>
            <p:cNvPr id="114004" name="AutoShape 87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05" name="AutoShape 88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06" name="AutoShape 89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07" name="AutoShape 90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08" name="Oval 91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85" name="Group 92"/>
          <p:cNvGrpSpPr>
            <a:grpSpLocks/>
          </p:cNvGrpSpPr>
          <p:nvPr/>
        </p:nvGrpSpPr>
        <p:grpSpPr bwMode="auto">
          <a:xfrm>
            <a:off x="5795963" y="1916113"/>
            <a:ext cx="130175" cy="287337"/>
            <a:chOff x="1655" y="1661"/>
            <a:chExt cx="82" cy="317"/>
          </a:xfrm>
        </p:grpSpPr>
        <p:sp>
          <p:nvSpPr>
            <p:cNvPr id="113999" name="AutoShape 93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00" name="AutoShape 94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01" name="AutoShape 95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02" name="AutoShape 96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003" name="Oval 97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86" name="Group 98"/>
          <p:cNvGrpSpPr>
            <a:grpSpLocks/>
          </p:cNvGrpSpPr>
          <p:nvPr/>
        </p:nvGrpSpPr>
        <p:grpSpPr bwMode="auto">
          <a:xfrm>
            <a:off x="5435600" y="3284538"/>
            <a:ext cx="130175" cy="287337"/>
            <a:chOff x="1655" y="1661"/>
            <a:chExt cx="82" cy="317"/>
          </a:xfrm>
        </p:grpSpPr>
        <p:sp>
          <p:nvSpPr>
            <p:cNvPr id="113994" name="AutoShape 99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95" name="AutoShape 100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96" name="AutoShape 101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97" name="AutoShape 102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98" name="Oval 103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87" name="Group 104"/>
          <p:cNvGrpSpPr>
            <a:grpSpLocks/>
          </p:cNvGrpSpPr>
          <p:nvPr/>
        </p:nvGrpSpPr>
        <p:grpSpPr bwMode="auto">
          <a:xfrm>
            <a:off x="5003800" y="2997200"/>
            <a:ext cx="130175" cy="287338"/>
            <a:chOff x="1655" y="1661"/>
            <a:chExt cx="82" cy="317"/>
          </a:xfrm>
        </p:grpSpPr>
        <p:sp>
          <p:nvSpPr>
            <p:cNvPr id="113989" name="AutoShape 105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90" name="AutoShape 106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91" name="AutoShape 107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92" name="AutoShape 108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93" name="Oval 109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88" name="Group 110"/>
          <p:cNvGrpSpPr>
            <a:grpSpLocks/>
          </p:cNvGrpSpPr>
          <p:nvPr/>
        </p:nvGrpSpPr>
        <p:grpSpPr bwMode="auto">
          <a:xfrm>
            <a:off x="5075238" y="1916113"/>
            <a:ext cx="73025" cy="431800"/>
            <a:chOff x="1655" y="1661"/>
            <a:chExt cx="82" cy="317"/>
          </a:xfrm>
        </p:grpSpPr>
        <p:sp>
          <p:nvSpPr>
            <p:cNvPr id="113984" name="AutoShape 111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85" name="AutoShape 112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86" name="AutoShape 113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87" name="AutoShape 114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88" name="Oval 115"/>
            <p:cNvSpPr>
              <a:spLocks noChangeAspect="1" noChangeArrowheads="1"/>
            </p:cNvSpPr>
            <p:nvPr/>
          </p:nvSpPr>
          <p:spPr bwMode="auto">
            <a:xfrm>
              <a:off x="1662" y="1774"/>
              <a:ext cx="71" cy="24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89" name="Group 116"/>
          <p:cNvGrpSpPr>
            <a:grpSpLocks/>
          </p:cNvGrpSpPr>
          <p:nvPr/>
        </p:nvGrpSpPr>
        <p:grpSpPr bwMode="auto">
          <a:xfrm>
            <a:off x="5364163" y="2420938"/>
            <a:ext cx="73025" cy="431800"/>
            <a:chOff x="1655" y="1661"/>
            <a:chExt cx="82" cy="317"/>
          </a:xfrm>
        </p:grpSpPr>
        <p:sp>
          <p:nvSpPr>
            <p:cNvPr id="113979" name="AutoShape 117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80" name="AutoShape 118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81" name="AutoShape 119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82" name="AutoShape 120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83" name="Oval 121"/>
            <p:cNvSpPr>
              <a:spLocks noChangeAspect="1" noChangeArrowheads="1"/>
            </p:cNvSpPr>
            <p:nvPr/>
          </p:nvSpPr>
          <p:spPr bwMode="auto">
            <a:xfrm>
              <a:off x="1662" y="1774"/>
              <a:ext cx="71" cy="24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90" name="Group 122"/>
          <p:cNvGrpSpPr>
            <a:grpSpLocks/>
          </p:cNvGrpSpPr>
          <p:nvPr/>
        </p:nvGrpSpPr>
        <p:grpSpPr bwMode="auto">
          <a:xfrm>
            <a:off x="5219700" y="2924175"/>
            <a:ext cx="130175" cy="503238"/>
            <a:chOff x="1655" y="1661"/>
            <a:chExt cx="82" cy="317"/>
          </a:xfrm>
        </p:grpSpPr>
        <p:sp>
          <p:nvSpPr>
            <p:cNvPr id="113974" name="AutoShape 123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75" name="AutoShape 124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76" name="AutoShape 125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77" name="AutoShape 126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78" name="Oval 127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91" name="Group 128"/>
          <p:cNvGrpSpPr>
            <a:grpSpLocks/>
          </p:cNvGrpSpPr>
          <p:nvPr/>
        </p:nvGrpSpPr>
        <p:grpSpPr bwMode="auto">
          <a:xfrm>
            <a:off x="5868988" y="2708275"/>
            <a:ext cx="128587" cy="649288"/>
            <a:chOff x="1655" y="1661"/>
            <a:chExt cx="82" cy="317"/>
          </a:xfrm>
        </p:grpSpPr>
        <p:sp>
          <p:nvSpPr>
            <p:cNvPr id="113969" name="AutoShape 129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70" name="AutoShape 130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71" name="AutoShape 131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72" name="AutoShape 132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73" name="Oval 133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92" name="Group 134"/>
          <p:cNvGrpSpPr>
            <a:grpSpLocks/>
          </p:cNvGrpSpPr>
          <p:nvPr/>
        </p:nvGrpSpPr>
        <p:grpSpPr bwMode="auto">
          <a:xfrm>
            <a:off x="6027738" y="1843088"/>
            <a:ext cx="128587" cy="649287"/>
            <a:chOff x="1655" y="1661"/>
            <a:chExt cx="82" cy="317"/>
          </a:xfrm>
        </p:grpSpPr>
        <p:sp>
          <p:nvSpPr>
            <p:cNvPr id="113964" name="AutoShape 135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65" name="AutoShape 136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66" name="AutoShape 137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67" name="AutoShape 138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68" name="Oval 139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sp>
        <p:nvSpPr>
          <p:cNvPr id="113693" name="Rectangle 140"/>
          <p:cNvSpPr>
            <a:spLocks noGrp="1" noChangeArrowheads="1"/>
          </p:cNvSpPr>
          <p:nvPr>
            <p:ph type="title"/>
          </p:nvPr>
        </p:nvSpPr>
        <p:spPr>
          <a:xfrm>
            <a:off x="879475" y="139700"/>
            <a:ext cx="8229600" cy="633413"/>
          </a:xfrm>
          <a:noFill/>
        </p:spPr>
        <p:txBody>
          <a:bodyPr/>
          <a:lstStyle/>
          <a:p>
            <a:pPr eaLnBrk="1" hangingPunct="1"/>
            <a:r>
              <a:rPr lang="de-DE" altLang="cs-CZ" sz="3600"/>
              <a:t>Cytogenetics</a:t>
            </a:r>
          </a:p>
        </p:txBody>
      </p:sp>
      <p:grpSp>
        <p:nvGrpSpPr>
          <p:cNvPr id="113694" name="Group 141"/>
          <p:cNvGrpSpPr>
            <a:grpSpLocks/>
          </p:cNvGrpSpPr>
          <p:nvPr/>
        </p:nvGrpSpPr>
        <p:grpSpPr bwMode="auto">
          <a:xfrm>
            <a:off x="1333500" y="2347913"/>
            <a:ext cx="130175" cy="503237"/>
            <a:chOff x="1655" y="1661"/>
            <a:chExt cx="82" cy="317"/>
          </a:xfrm>
        </p:grpSpPr>
        <p:sp>
          <p:nvSpPr>
            <p:cNvPr id="113959" name="AutoShape 142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60" name="AutoShape 143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61" name="AutoShape 144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62" name="AutoShape 145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63" name="Oval 146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95" name="Group 147"/>
          <p:cNvGrpSpPr>
            <a:grpSpLocks/>
          </p:cNvGrpSpPr>
          <p:nvPr/>
        </p:nvGrpSpPr>
        <p:grpSpPr bwMode="auto">
          <a:xfrm>
            <a:off x="1260475" y="2709863"/>
            <a:ext cx="73025" cy="431800"/>
            <a:chOff x="1655" y="1661"/>
            <a:chExt cx="82" cy="317"/>
          </a:xfrm>
        </p:grpSpPr>
        <p:sp>
          <p:nvSpPr>
            <p:cNvPr id="113954" name="AutoShape 148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55" name="AutoShape 149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56" name="AutoShape 150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57" name="AutoShape 151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58" name="Oval 152"/>
            <p:cNvSpPr>
              <a:spLocks noChangeAspect="1" noChangeArrowheads="1"/>
            </p:cNvSpPr>
            <p:nvPr/>
          </p:nvSpPr>
          <p:spPr bwMode="auto">
            <a:xfrm>
              <a:off x="1662" y="1774"/>
              <a:ext cx="71" cy="24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96" name="Group 153"/>
          <p:cNvGrpSpPr>
            <a:grpSpLocks/>
          </p:cNvGrpSpPr>
          <p:nvPr/>
        </p:nvGrpSpPr>
        <p:grpSpPr bwMode="auto">
          <a:xfrm>
            <a:off x="1476375" y="3005138"/>
            <a:ext cx="130175" cy="346075"/>
            <a:chOff x="2063" y="2119"/>
            <a:chExt cx="82" cy="218"/>
          </a:xfrm>
        </p:grpSpPr>
        <p:sp>
          <p:nvSpPr>
            <p:cNvPr id="113949" name="AutoShape 154"/>
            <p:cNvSpPr>
              <a:spLocks noChangeArrowheads="1"/>
            </p:cNvSpPr>
            <p:nvPr/>
          </p:nvSpPr>
          <p:spPr bwMode="auto">
            <a:xfrm>
              <a:off x="2063" y="2119"/>
              <a:ext cx="32" cy="68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50" name="AutoShape 155"/>
            <p:cNvSpPr>
              <a:spLocks noChangeArrowheads="1"/>
            </p:cNvSpPr>
            <p:nvPr/>
          </p:nvSpPr>
          <p:spPr bwMode="auto">
            <a:xfrm>
              <a:off x="2113" y="2119"/>
              <a:ext cx="32" cy="68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51" name="AutoShape 156"/>
            <p:cNvSpPr>
              <a:spLocks noChangeArrowheads="1"/>
            </p:cNvSpPr>
            <p:nvPr/>
          </p:nvSpPr>
          <p:spPr bwMode="auto">
            <a:xfrm>
              <a:off x="2063" y="2201"/>
              <a:ext cx="32" cy="13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52" name="AutoShape 157"/>
            <p:cNvSpPr>
              <a:spLocks noChangeArrowheads="1"/>
            </p:cNvSpPr>
            <p:nvPr/>
          </p:nvSpPr>
          <p:spPr bwMode="auto">
            <a:xfrm>
              <a:off x="2113" y="2201"/>
              <a:ext cx="32" cy="13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53" name="Oval 158"/>
            <p:cNvSpPr>
              <a:spLocks noChangeAspect="1" noChangeArrowheads="1"/>
            </p:cNvSpPr>
            <p:nvPr/>
          </p:nvSpPr>
          <p:spPr bwMode="auto">
            <a:xfrm>
              <a:off x="2071" y="2182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97" name="Group 159"/>
          <p:cNvGrpSpPr>
            <a:grpSpLocks/>
          </p:cNvGrpSpPr>
          <p:nvPr/>
        </p:nvGrpSpPr>
        <p:grpSpPr bwMode="auto">
          <a:xfrm>
            <a:off x="1692275" y="2278063"/>
            <a:ext cx="128588" cy="649287"/>
            <a:chOff x="1655" y="1661"/>
            <a:chExt cx="82" cy="317"/>
          </a:xfrm>
        </p:grpSpPr>
        <p:sp>
          <p:nvSpPr>
            <p:cNvPr id="113944" name="AutoShape 160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45" name="AutoShape 161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46" name="AutoShape 162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47" name="AutoShape 163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48" name="Oval 164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98" name="Group 165"/>
          <p:cNvGrpSpPr>
            <a:grpSpLocks/>
          </p:cNvGrpSpPr>
          <p:nvPr/>
        </p:nvGrpSpPr>
        <p:grpSpPr bwMode="auto">
          <a:xfrm>
            <a:off x="971550" y="3141663"/>
            <a:ext cx="130175" cy="287337"/>
            <a:chOff x="1655" y="1661"/>
            <a:chExt cx="82" cy="317"/>
          </a:xfrm>
        </p:grpSpPr>
        <p:sp>
          <p:nvSpPr>
            <p:cNvPr id="113939" name="AutoShape 166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40" name="AutoShape 167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41" name="AutoShape 168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42" name="AutoShape 169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43" name="Oval 170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699" name="Group 171"/>
          <p:cNvGrpSpPr>
            <a:grpSpLocks/>
          </p:cNvGrpSpPr>
          <p:nvPr/>
        </p:nvGrpSpPr>
        <p:grpSpPr bwMode="auto">
          <a:xfrm>
            <a:off x="1981200" y="2493963"/>
            <a:ext cx="130175" cy="287337"/>
            <a:chOff x="1655" y="1661"/>
            <a:chExt cx="82" cy="317"/>
          </a:xfrm>
        </p:grpSpPr>
        <p:sp>
          <p:nvSpPr>
            <p:cNvPr id="113934" name="AutoShape 172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35" name="AutoShape 173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36" name="AutoShape 174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37" name="AutoShape 175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38" name="Oval 176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00" name="Group 177"/>
          <p:cNvGrpSpPr>
            <a:grpSpLocks/>
          </p:cNvGrpSpPr>
          <p:nvPr/>
        </p:nvGrpSpPr>
        <p:grpSpPr bwMode="auto">
          <a:xfrm>
            <a:off x="1908175" y="2062163"/>
            <a:ext cx="73025" cy="431800"/>
            <a:chOff x="1655" y="1661"/>
            <a:chExt cx="82" cy="317"/>
          </a:xfrm>
        </p:grpSpPr>
        <p:sp>
          <p:nvSpPr>
            <p:cNvPr id="113929" name="AutoShape 178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30" name="AutoShape 179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31" name="AutoShape 180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32" name="AutoShape 181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33" name="Oval 182"/>
            <p:cNvSpPr>
              <a:spLocks noChangeAspect="1" noChangeArrowheads="1"/>
            </p:cNvSpPr>
            <p:nvPr/>
          </p:nvSpPr>
          <p:spPr bwMode="auto">
            <a:xfrm>
              <a:off x="1662" y="1774"/>
              <a:ext cx="71" cy="24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01" name="Group 183"/>
          <p:cNvGrpSpPr>
            <a:grpSpLocks/>
          </p:cNvGrpSpPr>
          <p:nvPr/>
        </p:nvGrpSpPr>
        <p:grpSpPr bwMode="auto">
          <a:xfrm>
            <a:off x="1979613" y="3141663"/>
            <a:ext cx="130175" cy="503237"/>
            <a:chOff x="1655" y="1661"/>
            <a:chExt cx="82" cy="317"/>
          </a:xfrm>
        </p:grpSpPr>
        <p:sp>
          <p:nvSpPr>
            <p:cNvPr id="113924" name="AutoShape 184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25" name="AutoShape 185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26" name="AutoShape 186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27" name="AutoShape 187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28" name="Oval 188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02" name="Group 189"/>
          <p:cNvGrpSpPr>
            <a:grpSpLocks/>
          </p:cNvGrpSpPr>
          <p:nvPr/>
        </p:nvGrpSpPr>
        <p:grpSpPr bwMode="auto">
          <a:xfrm>
            <a:off x="1187450" y="3286125"/>
            <a:ext cx="130175" cy="503238"/>
            <a:chOff x="1655" y="1661"/>
            <a:chExt cx="82" cy="317"/>
          </a:xfrm>
        </p:grpSpPr>
        <p:sp>
          <p:nvSpPr>
            <p:cNvPr id="113919" name="AutoShape 190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20" name="AutoShape 191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21" name="AutoShape 192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22" name="AutoShape 193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23" name="Oval 194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03" name="Group 195"/>
          <p:cNvGrpSpPr>
            <a:grpSpLocks/>
          </p:cNvGrpSpPr>
          <p:nvPr/>
        </p:nvGrpSpPr>
        <p:grpSpPr bwMode="auto">
          <a:xfrm>
            <a:off x="2154238" y="2852738"/>
            <a:ext cx="130175" cy="503237"/>
            <a:chOff x="1655" y="1661"/>
            <a:chExt cx="82" cy="317"/>
          </a:xfrm>
        </p:grpSpPr>
        <p:sp>
          <p:nvSpPr>
            <p:cNvPr id="113914" name="AutoShape 196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15" name="AutoShape 197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16" name="AutoShape 198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17" name="AutoShape 199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18" name="Oval 200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04" name="Group 201"/>
          <p:cNvGrpSpPr>
            <a:grpSpLocks/>
          </p:cNvGrpSpPr>
          <p:nvPr/>
        </p:nvGrpSpPr>
        <p:grpSpPr bwMode="auto">
          <a:xfrm>
            <a:off x="1044575" y="2709863"/>
            <a:ext cx="130175" cy="287337"/>
            <a:chOff x="1655" y="1661"/>
            <a:chExt cx="82" cy="317"/>
          </a:xfrm>
        </p:grpSpPr>
        <p:sp>
          <p:nvSpPr>
            <p:cNvPr id="113909" name="AutoShape 202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10" name="AutoShape 203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11" name="AutoShape 204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12" name="AutoShape 205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13" name="Oval 206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05" name="Group 207"/>
          <p:cNvGrpSpPr>
            <a:grpSpLocks/>
          </p:cNvGrpSpPr>
          <p:nvPr/>
        </p:nvGrpSpPr>
        <p:grpSpPr bwMode="auto">
          <a:xfrm>
            <a:off x="2787650" y="2852738"/>
            <a:ext cx="130175" cy="287337"/>
            <a:chOff x="1655" y="1661"/>
            <a:chExt cx="82" cy="317"/>
          </a:xfrm>
        </p:grpSpPr>
        <p:sp>
          <p:nvSpPr>
            <p:cNvPr id="113904" name="AutoShape 208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05" name="AutoShape 209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06" name="AutoShape 210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07" name="AutoShape 211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08" name="Oval 212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06" name="Group 213"/>
          <p:cNvGrpSpPr>
            <a:grpSpLocks/>
          </p:cNvGrpSpPr>
          <p:nvPr/>
        </p:nvGrpSpPr>
        <p:grpSpPr bwMode="auto">
          <a:xfrm>
            <a:off x="2125663" y="2060575"/>
            <a:ext cx="130175" cy="287338"/>
            <a:chOff x="1655" y="1661"/>
            <a:chExt cx="82" cy="317"/>
          </a:xfrm>
        </p:grpSpPr>
        <p:sp>
          <p:nvSpPr>
            <p:cNvPr id="113899" name="AutoShape 214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00" name="AutoShape 215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01" name="AutoShape 216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02" name="AutoShape 217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903" name="Oval 218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07" name="Group 219"/>
          <p:cNvGrpSpPr>
            <a:grpSpLocks/>
          </p:cNvGrpSpPr>
          <p:nvPr/>
        </p:nvGrpSpPr>
        <p:grpSpPr bwMode="auto">
          <a:xfrm>
            <a:off x="2268538" y="2420938"/>
            <a:ext cx="130175" cy="287337"/>
            <a:chOff x="1655" y="1661"/>
            <a:chExt cx="82" cy="317"/>
          </a:xfrm>
        </p:grpSpPr>
        <p:sp>
          <p:nvSpPr>
            <p:cNvPr id="113894" name="AutoShape 220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95" name="AutoShape 221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96" name="AutoShape 222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97" name="AutoShape 223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98" name="Oval 224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08" name="Group 225"/>
          <p:cNvGrpSpPr>
            <a:grpSpLocks/>
          </p:cNvGrpSpPr>
          <p:nvPr/>
        </p:nvGrpSpPr>
        <p:grpSpPr bwMode="auto">
          <a:xfrm>
            <a:off x="1908175" y="3789363"/>
            <a:ext cx="130175" cy="287337"/>
            <a:chOff x="1655" y="1661"/>
            <a:chExt cx="82" cy="317"/>
          </a:xfrm>
        </p:grpSpPr>
        <p:sp>
          <p:nvSpPr>
            <p:cNvPr id="113889" name="AutoShape 226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90" name="AutoShape 227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91" name="AutoShape 228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92" name="AutoShape 229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93" name="Oval 230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09" name="Group 231"/>
          <p:cNvGrpSpPr>
            <a:grpSpLocks/>
          </p:cNvGrpSpPr>
          <p:nvPr/>
        </p:nvGrpSpPr>
        <p:grpSpPr bwMode="auto">
          <a:xfrm>
            <a:off x="1476375" y="3502025"/>
            <a:ext cx="130175" cy="287338"/>
            <a:chOff x="1655" y="1661"/>
            <a:chExt cx="82" cy="317"/>
          </a:xfrm>
        </p:grpSpPr>
        <p:sp>
          <p:nvSpPr>
            <p:cNvPr id="113884" name="AutoShape 232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85" name="AutoShape 233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86" name="AutoShape 234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87" name="AutoShape 235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88" name="Oval 236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10" name="Group 237"/>
          <p:cNvGrpSpPr>
            <a:grpSpLocks/>
          </p:cNvGrpSpPr>
          <p:nvPr/>
        </p:nvGrpSpPr>
        <p:grpSpPr bwMode="auto">
          <a:xfrm>
            <a:off x="1547813" y="2420938"/>
            <a:ext cx="73025" cy="431800"/>
            <a:chOff x="1655" y="1661"/>
            <a:chExt cx="82" cy="317"/>
          </a:xfrm>
        </p:grpSpPr>
        <p:sp>
          <p:nvSpPr>
            <p:cNvPr id="113879" name="AutoShape 238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80" name="AutoShape 239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81" name="AutoShape 240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82" name="AutoShape 241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83" name="Oval 242"/>
            <p:cNvSpPr>
              <a:spLocks noChangeAspect="1" noChangeArrowheads="1"/>
            </p:cNvSpPr>
            <p:nvPr/>
          </p:nvSpPr>
          <p:spPr bwMode="auto">
            <a:xfrm>
              <a:off x="1662" y="1774"/>
              <a:ext cx="71" cy="24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11" name="Group 243"/>
          <p:cNvGrpSpPr>
            <a:grpSpLocks/>
          </p:cNvGrpSpPr>
          <p:nvPr/>
        </p:nvGrpSpPr>
        <p:grpSpPr bwMode="auto">
          <a:xfrm>
            <a:off x="1836738" y="2925763"/>
            <a:ext cx="73025" cy="431800"/>
            <a:chOff x="1655" y="1661"/>
            <a:chExt cx="82" cy="317"/>
          </a:xfrm>
        </p:grpSpPr>
        <p:sp>
          <p:nvSpPr>
            <p:cNvPr id="113874" name="AutoShape 244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75" name="AutoShape 245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76" name="AutoShape 246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77" name="AutoShape 247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78" name="Oval 248"/>
            <p:cNvSpPr>
              <a:spLocks noChangeAspect="1" noChangeArrowheads="1"/>
            </p:cNvSpPr>
            <p:nvPr/>
          </p:nvSpPr>
          <p:spPr bwMode="auto">
            <a:xfrm>
              <a:off x="1662" y="1774"/>
              <a:ext cx="71" cy="24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12" name="Group 249"/>
          <p:cNvGrpSpPr>
            <a:grpSpLocks/>
          </p:cNvGrpSpPr>
          <p:nvPr/>
        </p:nvGrpSpPr>
        <p:grpSpPr bwMode="auto">
          <a:xfrm>
            <a:off x="1692275" y="3429000"/>
            <a:ext cx="130175" cy="503238"/>
            <a:chOff x="1655" y="1661"/>
            <a:chExt cx="82" cy="317"/>
          </a:xfrm>
        </p:grpSpPr>
        <p:sp>
          <p:nvSpPr>
            <p:cNvPr id="113869" name="AutoShape 250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70" name="AutoShape 251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71" name="AutoShape 252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72" name="AutoShape 253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73" name="Oval 254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13" name="Group 255"/>
          <p:cNvGrpSpPr>
            <a:grpSpLocks/>
          </p:cNvGrpSpPr>
          <p:nvPr/>
        </p:nvGrpSpPr>
        <p:grpSpPr bwMode="auto">
          <a:xfrm>
            <a:off x="2341563" y="3213100"/>
            <a:ext cx="128587" cy="649288"/>
            <a:chOff x="1655" y="1661"/>
            <a:chExt cx="82" cy="317"/>
          </a:xfrm>
        </p:grpSpPr>
        <p:sp>
          <p:nvSpPr>
            <p:cNvPr id="113864" name="AutoShape 256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65" name="AutoShape 257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66" name="AutoShape 258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67" name="AutoShape 259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68" name="Oval 260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14" name="Group 261"/>
          <p:cNvGrpSpPr>
            <a:grpSpLocks/>
          </p:cNvGrpSpPr>
          <p:nvPr/>
        </p:nvGrpSpPr>
        <p:grpSpPr bwMode="auto">
          <a:xfrm>
            <a:off x="2500313" y="2347913"/>
            <a:ext cx="128587" cy="649287"/>
            <a:chOff x="1655" y="1661"/>
            <a:chExt cx="82" cy="317"/>
          </a:xfrm>
        </p:grpSpPr>
        <p:sp>
          <p:nvSpPr>
            <p:cNvPr id="113859" name="AutoShape 262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60" name="AutoShape 263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61" name="AutoShape 264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62" name="AutoShape 265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63" name="Oval 266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sp>
        <p:nvSpPr>
          <p:cNvPr id="113715" name="AutoShape 267"/>
          <p:cNvSpPr>
            <a:spLocks noChangeAspect="1" noChangeArrowheads="1"/>
          </p:cNvSpPr>
          <p:nvPr/>
        </p:nvSpPr>
        <p:spPr bwMode="auto">
          <a:xfrm>
            <a:off x="2598738" y="3087688"/>
            <a:ext cx="50800" cy="244475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9525">
            <a:solidFill>
              <a:srgbClr val="AD2624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113716" name="AutoShape 268"/>
          <p:cNvSpPr>
            <a:spLocks noChangeAspect="1" noChangeArrowheads="1"/>
          </p:cNvSpPr>
          <p:nvPr/>
        </p:nvSpPr>
        <p:spPr bwMode="auto">
          <a:xfrm>
            <a:off x="2676525" y="3087688"/>
            <a:ext cx="50800" cy="244475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9525">
            <a:solidFill>
              <a:srgbClr val="AD2624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113717" name="AutoShape 269"/>
          <p:cNvSpPr>
            <a:spLocks noChangeArrowheads="1"/>
          </p:cNvSpPr>
          <p:nvPr/>
        </p:nvSpPr>
        <p:spPr bwMode="auto">
          <a:xfrm>
            <a:off x="2598738" y="3357563"/>
            <a:ext cx="50800" cy="71437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9525">
            <a:solidFill>
              <a:srgbClr val="AD2624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113718" name="AutoShape 270"/>
          <p:cNvSpPr>
            <a:spLocks noChangeArrowheads="1"/>
          </p:cNvSpPr>
          <p:nvPr/>
        </p:nvSpPr>
        <p:spPr bwMode="auto">
          <a:xfrm>
            <a:off x="2676525" y="3357563"/>
            <a:ext cx="50800" cy="71437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9525">
            <a:solidFill>
              <a:srgbClr val="AD2624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113719" name="Oval 271"/>
          <p:cNvSpPr>
            <a:spLocks noChangeAspect="1" noChangeArrowheads="1"/>
          </p:cNvSpPr>
          <p:nvPr/>
        </p:nvSpPr>
        <p:spPr bwMode="auto">
          <a:xfrm>
            <a:off x="2611438" y="3319463"/>
            <a:ext cx="111125" cy="508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AD2624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113720" name="AutoShape 272"/>
          <p:cNvSpPr>
            <a:spLocks noChangeArrowheads="1"/>
          </p:cNvSpPr>
          <p:nvPr/>
        </p:nvSpPr>
        <p:spPr bwMode="auto">
          <a:xfrm>
            <a:off x="2598738" y="3421063"/>
            <a:ext cx="50800" cy="233362"/>
          </a:xfrm>
          <a:prstGeom prst="roundRect">
            <a:avLst>
              <a:gd name="adj" fmla="val 16667"/>
            </a:avLst>
          </a:prstGeom>
          <a:solidFill>
            <a:srgbClr val="AD2624"/>
          </a:solidFill>
          <a:ln w="9525">
            <a:solidFill>
              <a:srgbClr val="AD2624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113721" name="AutoShape 273"/>
          <p:cNvSpPr>
            <a:spLocks noChangeArrowheads="1"/>
          </p:cNvSpPr>
          <p:nvPr/>
        </p:nvSpPr>
        <p:spPr bwMode="auto">
          <a:xfrm>
            <a:off x="2676525" y="3421063"/>
            <a:ext cx="50800" cy="233362"/>
          </a:xfrm>
          <a:prstGeom prst="roundRect">
            <a:avLst>
              <a:gd name="adj" fmla="val 16667"/>
            </a:avLst>
          </a:prstGeom>
          <a:solidFill>
            <a:srgbClr val="AD2624"/>
          </a:solidFill>
          <a:ln w="9525">
            <a:solidFill>
              <a:srgbClr val="AD2624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grpSp>
        <p:nvGrpSpPr>
          <p:cNvPr id="113722" name="Group 274"/>
          <p:cNvGrpSpPr>
            <a:grpSpLocks/>
          </p:cNvGrpSpPr>
          <p:nvPr/>
        </p:nvGrpSpPr>
        <p:grpSpPr bwMode="auto">
          <a:xfrm>
            <a:off x="8474075" y="3884613"/>
            <a:ext cx="128588" cy="649287"/>
            <a:chOff x="1655" y="1661"/>
            <a:chExt cx="82" cy="317"/>
          </a:xfrm>
        </p:grpSpPr>
        <p:sp>
          <p:nvSpPr>
            <p:cNvPr id="113854" name="AutoShape 275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55" name="AutoShape 276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56" name="AutoShape 277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57" name="AutoShape 278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58" name="Oval 279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23" name="Group 280"/>
          <p:cNvGrpSpPr>
            <a:grpSpLocks/>
          </p:cNvGrpSpPr>
          <p:nvPr/>
        </p:nvGrpSpPr>
        <p:grpSpPr bwMode="auto">
          <a:xfrm>
            <a:off x="7235825" y="3140075"/>
            <a:ext cx="130175" cy="503238"/>
            <a:chOff x="1655" y="1661"/>
            <a:chExt cx="82" cy="317"/>
          </a:xfrm>
        </p:grpSpPr>
        <p:sp>
          <p:nvSpPr>
            <p:cNvPr id="113849" name="AutoShape 281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50" name="AutoShape 282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51" name="AutoShape 283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52" name="AutoShape 284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53" name="Oval 285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24" name="Group 286"/>
          <p:cNvGrpSpPr>
            <a:grpSpLocks/>
          </p:cNvGrpSpPr>
          <p:nvPr/>
        </p:nvGrpSpPr>
        <p:grpSpPr bwMode="auto">
          <a:xfrm>
            <a:off x="7162800" y="3502025"/>
            <a:ext cx="73025" cy="431800"/>
            <a:chOff x="1655" y="1661"/>
            <a:chExt cx="82" cy="317"/>
          </a:xfrm>
        </p:grpSpPr>
        <p:sp>
          <p:nvSpPr>
            <p:cNvPr id="113844" name="AutoShape 287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45" name="AutoShape 288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46" name="AutoShape 289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47" name="AutoShape 290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48" name="Oval 291"/>
            <p:cNvSpPr>
              <a:spLocks noChangeAspect="1" noChangeArrowheads="1"/>
            </p:cNvSpPr>
            <p:nvPr/>
          </p:nvSpPr>
          <p:spPr bwMode="auto">
            <a:xfrm>
              <a:off x="1662" y="1774"/>
              <a:ext cx="71" cy="24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25" name="Group 292"/>
          <p:cNvGrpSpPr>
            <a:grpSpLocks/>
          </p:cNvGrpSpPr>
          <p:nvPr/>
        </p:nvGrpSpPr>
        <p:grpSpPr bwMode="auto">
          <a:xfrm>
            <a:off x="7378700" y="3797300"/>
            <a:ext cx="130175" cy="346075"/>
            <a:chOff x="2063" y="2119"/>
            <a:chExt cx="82" cy="218"/>
          </a:xfrm>
        </p:grpSpPr>
        <p:sp>
          <p:nvSpPr>
            <p:cNvPr id="113839" name="AutoShape 293"/>
            <p:cNvSpPr>
              <a:spLocks noChangeArrowheads="1"/>
            </p:cNvSpPr>
            <p:nvPr/>
          </p:nvSpPr>
          <p:spPr bwMode="auto">
            <a:xfrm>
              <a:off x="2063" y="2119"/>
              <a:ext cx="32" cy="68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40" name="AutoShape 294"/>
            <p:cNvSpPr>
              <a:spLocks noChangeArrowheads="1"/>
            </p:cNvSpPr>
            <p:nvPr/>
          </p:nvSpPr>
          <p:spPr bwMode="auto">
            <a:xfrm>
              <a:off x="2113" y="2119"/>
              <a:ext cx="32" cy="68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41" name="AutoShape 295"/>
            <p:cNvSpPr>
              <a:spLocks noChangeArrowheads="1"/>
            </p:cNvSpPr>
            <p:nvPr/>
          </p:nvSpPr>
          <p:spPr bwMode="auto">
            <a:xfrm>
              <a:off x="2063" y="2201"/>
              <a:ext cx="32" cy="13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42" name="AutoShape 296"/>
            <p:cNvSpPr>
              <a:spLocks noChangeArrowheads="1"/>
            </p:cNvSpPr>
            <p:nvPr/>
          </p:nvSpPr>
          <p:spPr bwMode="auto">
            <a:xfrm>
              <a:off x="2113" y="2201"/>
              <a:ext cx="32" cy="13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43" name="Oval 297"/>
            <p:cNvSpPr>
              <a:spLocks noChangeAspect="1" noChangeArrowheads="1"/>
            </p:cNvSpPr>
            <p:nvPr/>
          </p:nvSpPr>
          <p:spPr bwMode="auto">
            <a:xfrm>
              <a:off x="2071" y="2182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26" name="Group 298"/>
          <p:cNvGrpSpPr>
            <a:grpSpLocks/>
          </p:cNvGrpSpPr>
          <p:nvPr/>
        </p:nvGrpSpPr>
        <p:grpSpPr bwMode="auto">
          <a:xfrm>
            <a:off x="7594600" y="3070225"/>
            <a:ext cx="128588" cy="649288"/>
            <a:chOff x="1655" y="1661"/>
            <a:chExt cx="82" cy="317"/>
          </a:xfrm>
        </p:grpSpPr>
        <p:sp>
          <p:nvSpPr>
            <p:cNvPr id="113834" name="AutoShape 299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35" name="AutoShape 300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36" name="AutoShape 301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37" name="AutoShape 302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38" name="Oval 303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27" name="Group 304"/>
          <p:cNvGrpSpPr>
            <a:grpSpLocks/>
          </p:cNvGrpSpPr>
          <p:nvPr/>
        </p:nvGrpSpPr>
        <p:grpSpPr bwMode="auto">
          <a:xfrm>
            <a:off x="6873875" y="3933825"/>
            <a:ext cx="130175" cy="287338"/>
            <a:chOff x="1655" y="1661"/>
            <a:chExt cx="82" cy="317"/>
          </a:xfrm>
        </p:grpSpPr>
        <p:sp>
          <p:nvSpPr>
            <p:cNvPr id="113829" name="AutoShape 305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30" name="AutoShape 306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31" name="AutoShape 307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32" name="AutoShape 308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33" name="Oval 309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28" name="Group 310"/>
          <p:cNvGrpSpPr>
            <a:grpSpLocks/>
          </p:cNvGrpSpPr>
          <p:nvPr/>
        </p:nvGrpSpPr>
        <p:grpSpPr bwMode="auto">
          <a:xfrm>
            <a:off x="7883525" y="3286125"/>
            <a:ext cx="130175" cy="287338"/>
            <a:chOff x="1655" y="1661"/>
            <a:chExt cx="82" cy="317"/>
          </a:xfrm>
        </p:grpSpPr>
        <p:sp>
          <p:nvSpPr>
            <p:cNvPr id="113824" name="AutoShape 311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25" name="AutoShape 312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26" name="AutoShape 313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27" name="AutoShape 314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28" name="Oval 315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29" name="Group 316"/>
          <p:cNvGrpSpPr>
            <a:grpSpLocks/>
          </p:cNvGrpSpPr>
          <p:nvPr/>
        </p:nvGrpSpPr>
        <p:grpSpPr bwMode="auto">
          <a:xfrm>
            <a:off x="7810500" y="2854325"/>
            <a:ext cx="73025" cy="431800"/>
            <a:chOff x="1655" y="1661"/>
            <a:chExt cx="82" cy="317"/>
          </a:xfrm>
        </p:grpSpPr>
        <p:sp>
          <p:nvSpPr>
            <p:cNvPr id="113819" name="AutoShape 317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20" name="AutoShape 318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21" name="AutoShape 319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22" name="AutoShape 320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23" name="Oval 321"/>
            <p:cNvSpPr>
              <a:spLocks noChangeAspect="1" noChangeArrowheads="1"/>
            </p:cNvSpPr>
            <p:nvPr/>
          </p:nvSpPr>
          <p:spPr bwMode="auto">
            <a:xfrm>
              <a:off x="1662" y="1774"/>
              <a:ext cx="71" cy="24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30" name="Group 322"/>
          <p:cNvGrpSpPr>
            <a:grpSpLocks/>
          </p:cNvGrpSpPr>
          <p:nvPr/>
        </p:nvGrpSpPr>
        <p:grpSpPr bwMode="auto">
          <a:xfrm>
            <a:off x="7881938" y="3933825"/>
            <a:ext cx="130175" cy="503238"/>
            <a:chOff x="1655" y="1661"/>
            <a:chExt cx="82" cy="317"/>
          </a:xfrm>
        </p:grpSpPr>
        <p:sp>
          <p:nvSpPr>
            <p:cNvPr id="113814" name="AutoShape 323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15" name="AutoShape 324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16" name="AutoShape 325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17" name="AutoShape 326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18" name="Oval 327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31" name="Group 328"/>
          <p:cNvGrpSpPr>
            <a:grpSpLocks/>
          </p:cNvGrpSpPr>
          <p:nvPr/>
        </p:nvGrpSpPr>
        <p:grpSpPr bwMode="auto">
          <a:xfrm>
            <a:off x="7089775" y="4078288"/>
            <a:ext cx="130175" cy="503237"/>
            <a:chOff x="1655" y="1661"/>
            <a:chExt cx="82" cy="317"/>
          </a:xfrm>
        </p:grpSpPr>
        <p:sp>
          <p:nvSpPr>
            <p:cNvPr id="113809" name="AutoShape 329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10" name="AutoShape 330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11" name="AutoShape 331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12" name="AutoShape 332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13" name="Oval 333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32" name="Group 334"/>
          <p:cNvGrpSpPr>
            <a:grpSpLocks/>
          </p:cNvGrpSpPr>
          <p:nvPr/>
        </p:nvGrpSpPr>
        <p:grpSpPr bwMode="auto">
          <a:xfrm>
            <a:off x="8056563" y="3644900"/>
            <a:ext cx="130175" cy="503238"/>
            <a:chOff x="1655" y="1661"/>
            <a:chExt cx="82" cy="317"/>
          </a:xfrm>
        </p:grpSpPr>
        <p:sp>
          <p:nvSpPr>
            <p:cNvPr id="113804" name="AutoShape 335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05" name="AutoShape 336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06" name="AutoShape 337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07" name="AutoShape 338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08" name="Oval 339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33" name="Group 340"/>
          <p:cNvGrpSpPr>
            <a:grpSpLocks/>
          </p:cNvGrpSpPr>
          <p:nvPr/>
        </p:nvGrpSpPr>
        <p:grpSpPr bwMode="auto">
          <a:xfrm>
            <a:off x="6946900" y="3502025"/>
            <a:ext cx="130175" cy="287338"/>
            <a:chOff x="1655" y="1661"/>
            <a:chExt cx="82" cy="317"/>
          </a:xfrm>
        </p:grpSpPr>
        <p:sp>
          <p:nvSpPr>
            <p:cNvPr id="113799" name="AutoShape 341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00" name="AutoShape 342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01" name="AutoShape 343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02" name="AutoShape 344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803" name="Oval 345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34" name="Group 346"/>
          <p:cNvGrpSpPr>
            <a:grpSpLocks/>
          </p:cNvGrpSpPr>
          <p:nvPr/>
        </p:nvGrpSpPr>
        <p:grpSpPr bwMode="auto">
          <a:xfrm>
            <a:off x="8689975" y="3644900"/>
            <a:ext cx="130175" cy="287338"/>
            <a:chOff x="1655" y="1661"/>
            <a:chExt cx="82" cy="317"/>
          </a:xfrm>
        </p:grpSpPr>
        <p:sp>
          <p:nvSpPr>
            <p:cNvPr id="113794" name="AutoShape 347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95" name="AutoShape 348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96" name="AutoShape 349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97" name="AutoShape 350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98" name="Oval 351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35" name="Group 352"/>
          <p:cNvGrpSpPr>
            <a:grpSpLocks/>
          </p:cNvGrpSpPr>
          <p:nvPr/>
        </p:nvGrpSpPr>
        <p:grpSpPr bwMode="auto">
          <a:xfrm>
            <a:off x="8027988" y="2852738"/>
            <a:ext cx="130175" cy="287337"/>
            <a:chOff x="1655" y="1661"/>
            <a:chExt cx="82" cy="317"/>
          </a:xfrm>
        </p:grpSpPr>
        <p:sp>
          <p:nvSpPr>
            <p:cNvPr id="113789" name="AutoShape 353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90" name="AutoShape 354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91" name="AutoShape 355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92" name="AutoShape 356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93" name="Oval 357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36" name="Group 358"/>
          <p:cNvGrpSpPr>
            <a:grpSpLocks/>
          </p:cNvGrpSpPr>
          <p:nvPr/>
        </p:nvGrpSpPr>
        <p:grpSpPr bwMode="auto">
          <a:xfrm>
            <a:off x="8170863" y="3213100"/>
            <a:ext cx="130175" cy="287338"/>
            <a:chOff x="1655" y="1661"/>
            <a:chExt cx="82" cy="317"/>
          </a:xfrm>
        </p:grpSpPr>
        <p:sp>
          <p:nvSpPr>
            <p:cNvPr id="113784" name="AutoShape 359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85" name="AutoShape 360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86" name="AutoShape 361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87" name="AutoShape 362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88" name="Oval 363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37" name="Group 364"/>
          <p:cNvGrpSpPr>
            <a:grpSpLocks/>
          </p:cNvGrpSpPr>
          <p:nvPr/>
        </p:nvGrpSpPr>
        <p:grpSpPr bwMode="auto">
          <a:xfrm>
            <a:off x="7810500" y="4581525"/>
            <a:ext cx="130175" cy="287338"/>
            <a:chOff x="1655" y="1661"/>
            <a:chExt cx="82" cy="317"/>
          </a:xfrm>
        </p:grpSpPr>
        <p:sp>
          <p:nvSpPr>
            <p:cNvPr id="113779" name="AutoShape 365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80" name="AutoShape 366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81" name="AutoShape 367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82" name="AutoShape 368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83" name="Oval 369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38" name="Group 370"/>
          <p:cNvGrpSpPr>
            <a:grpSpLocks/>
          </p:cNvGrpSpPr>
          <p:nvPr/>
        </p:nvGrpSpPr>
        <p:grpSpPr bwMode="auto">
          <a:xfrm>
            <a:off x="7378700" y="4294188"/>
            <a:ext cx="130175" cy="287337"/>
            <a:chOff x="1655" y="1661"/>
            <a:chExt cx="82" cy="317"/>
          </a:xfrm>
        </p:grpSpPr>
        <p:sp>
          <p:nvSpPr>
            <p:cNvPr id="113774" name="AutoShape 371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75" name="AutoShape 372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76" name="AutoShape 373"/>
            <p:cNvSpPr>
              <a:spLocks noChangeAspect="1" noChangeArrowheads="1"/>
            </p:cNvSpPr>
            <p:nvPr/>
          </p:nvSpPr>
          <p:spPr bwMode="auto">
            <a:xfrm>
              <a:off x="165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77" name="AutoShape 374"/>
            <p:cNvSpPr>
              <a:spLocks noChangeAspect="1" noChangeArrowheads="1"/>
            </p:cNvSpPr>
            <p:nvPr/>
          </p:nvSpPr>
          <p:spPr bwMode="auto">
            <a:xfrm>
              <a:off x="1705" y="1792"/>
              <a:ext cx="32" cy="18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78" name="Oval 375"/>
            <p:cNvSpPr>
              <a:spLocks noChangeAspect="1" noChangeArrowheads="1"/>
            </p:cNvSpPr>
            <p:nvPr/>
          </p:nvSpPr>
          <p:spPr bwMode="auto">
            <a:xfrm>
              <a:off x="1663" y="1775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39" name="Group 376"/>
          <p:cNvGrpSpPr>
            <a:grpSpLocks/>
          </p:cNvGrpSpPr>
          <p:nvPr/>
        </p:nvGrpSpPr>
        <p:grpSpPr bwMode="auto">
          <a:xfrm>
            <a:off x="7450138" y="3213100"/>
            <a:ext cx="73025" cy="431800"/>
            <a:chOff x="1655" y="1661"/>
            <a:chExt cx="82" cy="317"/>
          </a:xfrm>
        </p:grpSpPr>
        <p:sp>
          <p:nvSpPr>
            <p:cNvPr id="113769" name="AutoShape 377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70" name="AutoShape 378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71" name="AutoShape 379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72" name="AutoShape 380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73" name="Oval 381"/>
            <p:cNvSpPr>
              <a:spLocks noChangeAspect="1" noChangeArrowheads="1"/>
            </p:cNvSpPr>
            <p:nvPr/>
          </p:nvSpPr>
          <p:spPr bwMode="auto">
            <a:xfrm>
              <a:off x="1662" y="1774"/>
              <a:ext cx="71" cy="24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40" name="Group 382"/>
          <p:cNvGrpSpPr>
            <a:grpSpLocks/>
          </p:cNvGrpSpPr>
          <p:nvPr/>
        </p:nvGrpSpPr>
        <p:grpSpPr bwMode="auto">
          <a:xfrm>
            <a:off x="7739063" y="3717925"/>
            <a:ext cx="73025" cy="431800"/>
            <a:chOff x="1655" y="1661"/>
            <a:chExt cx="82" cy="317"/>
          </a:xfrm>
        </p:grpSpPr>
        <p:sp>
          <p:nvSpPr>
            <p:cNvPr id="113764" name="AutoShape 383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65" name="AutoShape 384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66" name="AutoShape 385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67" name="AutoShape 386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68" name="Oval 387"/>
            <p:cNvSpPr>
              <a:spLocks noChangeAspect="1" noChangeArrowheads="1"/>
            </p:cNvSpPr>
            <p:nvPr/>
          </p:nvSpPr>
          <p:spPr bwMode="auto">
            <a:xfrm>
              <a:off x="1662" y="1774"/>
              <a:ext cx="71" cy="24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41" name="Group 388"/>
          <p:cNvGrpSpPr>
            <a:grpSpLocks/>
          </p:cNvGrpSpPr>
          <p:nvPr/>
        </p:nvGrpSpPr>
        <p:grpSpPr bwMode="auto">
          <a:xfrm>
            <a:off x="7594600" y="4221163"/>
            <a:ext cx="130175" cy="503237"/>
            <a:chOff x="1655" y="1661"/>
            <a:chExt cx="82" cy="317"/>
          </a:xfrm>
        </p:grpSpPr>
        <p:sp>
          <p:nvSpPr>
            <p:cNvPr id="113759" name="AutoShape 389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60" name="AutoShape 390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61" name="AutoShape 391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62" name="AutoShape 392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63" name="Oval 393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42" name="Group 394"/>
          <p:cNvGrpSpPr>
            <a:grpSpLocks/>
          </p:cNvGrpSpPr>
          <p:nvPr/>
        </p:nvGrpSpPr>
        <p:grpSpPr bwMode="auto">
          <a:xfrm>
            <a:off x="8243888" y="4005263"/>
            <a:ext cx="128587" cy="649287"/>
            <a:chOff x="1655" y="1661"/>
            <a:chExt cx="82" cy="317"/>
          </a:xfrm>
        </p:grpSpPr>
        <p:sp>
          <p:nvSpPr>
            <p:cNvPr id="113754" name="AutoShape 395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55" name="AutoShape 396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56" name="AutoShape 397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57" name="AutoShape 398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58" name="Oval 399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743" name="Group 400"/>
          <p:cNvGrpSpPr>
            <a:grpSpLocks/>
          </p:cNvGrpSpPr>
          <p:nvPr/>
        </p:nvGrpSpPr>
        <p:grpSpPr bwMode="auto">
          <a:xfrm>
            <a:off x="8402638" y="3140075"/>
            <a:ext cx="128587" cy="649288"/>
            <a:chOff x="1655" y="1661"/>
            <a:chExt cx="82" cy="317"/>
          </a:xfrm>
        </p:grpSpPr>
        <p:sp>
          <p:nvSpPr>
            <p:cNvPr id="113749" name="AutoShape 401"/>
            <p:cNvSpPr>
              <a:spLocks noChangeAspect="1" noChangeArrowheads="1"/>
            </p:cNvSpPr>
            <p:nvPr/>
          </p:nvSpPr>
          <p:spPr bwMode="auto">
            <a:xfrm>
              <a:off x="165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50" name="AutoShape 402"/>
            <p:cNvSpPr>
              <a:spLocks noChangeAspect="1" noChangeArrowheads="1"/>
            </p:cNvSpPr>
            <p:nvPr/>
          </p:nvSpPr>
          <p:spPr bwMode="auto">
            <a:xfrm>
              <a:off x="1705" y="1661"/>
              <a:ext cx="32" cy="11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51" name="AutoShape 403"/>
            <p:cNvSpPr>
              <a:spLocks noChangeAspect="1" noChangeArrowheads="1"/>
            </p:cNvSpPr>
            <p:nvPr/>
          </p:nvSpPr>
          <p:spPr bwMode="auto">
            <a:xfrm>
              <a:off x="165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52" name="AutoShape 404"/>
            <p:cNvSpPr>
              <a:spLocks noChangeAspect="1" noChangeArrowheads="1"/>
            </p:cNvSpPr>
            <p:nvPr/>
          </p:nvSpPr>
          <p:spPr bwMode="auto">
            <a:xfrm>
              <a:off x="1705" y="1793"/>
              <a:ext cx="32" cy="18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3753" name="Oval 405"/>
            <p:cNvSpPr>
              <a:spLocks noChangeAspect="1" noChangeArrowheads="1"/>
            </p:cNvSpPr>
            <p:nvPr/>
          </p:nvSpPr>
          <p:spPr bwMode="auto">
            <a:xfrm>
              <a:off x="1663" y="1774"/>
              <a:ext cx="71" cy="25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sp>
        <p:nvSpPr>
          <p:cNvPr id="113744" name="AutoShape 406"/>
          <p:cNvSpPr>
            <a:spLocks noChangeAspect="1" noChangeArrowheads="1"/>
          </p:cNvSpPr>
          <p:nvPr/>
        </p:nvSpPr>
        <p:spPr bwMode="auto">
          <a:xfrm>
            <a:off x="8066088" y="4194175"/>
            <a:ext cx="50800" cy="244475"/>
          </a:xfrm>
          <a:prstGeom prst="roundRect">
            <a:avLst>
              <a:gd name="adj" fmla="val 16667"/>
            </a:avLst>
          </a:prstGeom>
          <a:solidFill>
            <a:srgbClr val="AD2624"/>
          </a:solidFill>
          <a:ln w="9525">
            <a:solidFill>
              <a:srgbClr val="AD2624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113745" name="AutoShape 407"/>
          <p:cNvSpPr>
            <a:spLocks noChangeAspect="1" noChangeArrowheads="1"/>
          </p:cNvSpPr>
          <p:nvPr/>
        </p:nvSpPr>
        <p:spPr bwMode="auto">
          <a:xfrm>
            <a:off x="8143875" y="4194175"/>
            <a:ext cx="50800" cy="244475"/>
          </a:xfrm>
          <a:prstGeom prst="roundRect">
            <a:avLst>
              <a:gd name="adj" fmla="val 16667"/>
            </a:avLst>
          </a:prstGeom>
          <a:solidFill>
            <a:srgbClr val="AD2624"/>
          </a:solidFill>
          <a:ln w="9525">
            <a:solidFill>
              <a:srgbClr val="AD2624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113746" name="AutoShape 408"/>
          <p:cNvSpPr>
            <a:spLocks noChangeAspect="1" noChangeArrowheads="1"/>
          </p:cNvSpPr>
          <p:nvPr/>
        </p:nvSpPr>
        <p:spPr bwMode="auto">
          <a:xfrm>
            <a:off x="8066088" y="4464050"/>
            <a:ext cx="50800" cy="379413"/>
          </a:xfrm>
          <a:prstGeom prst="roundRect">
            <a:avLst>
              <a:gd name="adj" fmla="val 16667"/>
            </a:avLst>
          </a:prstGeom>
          <a:solidFill>
            <a:srgbClr val="AD2624"/>
          </a:solidFill>
          <a:ln w="9525">
            <a:solidFill>
              <a:srgbClr val="AD2624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113747" name="AutoShape 409"/>
          <p:cNvSpPr>
            <a:spLocks noChangeAspect="1" noChangeArrowheads="1"/>
          </p:cNvSpPr>
          <p:nvPr/>
        </p:nvSpPr>
        <p:spPr bwMode="auto">
          <a:xfrm>
            <a:off x="8143875" y="4464050"/>
            <a:ext cx="50800" cy="379413"/>
          </a:xfrm>
          <a:prstGeom prst="roundRect">
            <a:avLst>
              <a:gd name="adj" fmla="val 16667"/>
            </a:avLst>
          </a:prstGeom>
          <a:solidFill>
            <a:srgbClr val="AD2624"/>
          </a:solidFill>
          <a:ln w="9525">
            <a:solidFill>
              <a:srgbClr val="AD2624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113748" name="Oval 410"/>
          <p:cNvSpPr>
            <a:spLocks noChangeAspect="1" noChangeArrowheads="1"/>
          </p:cNvSpPr>
          <p:nvPr/>
        </p:nvSpPr>
        <p:spPr bwMode="auto">
          <a:xfrm>
            <a:off x="8078788" y="4425950"/>
            <a:ext cx="111125" cy="50800"/>
          </a:xfrm>
          <a:prstGeom prst="ellipse">
            <a:avLst/>
          </a:prstGeom>
          <a:solidFill>
            <a:srgbClr val="AD2624"/>
          </a:solidFill>
          <a:ln w="9525">
            <a:solidFill>
              <a:srgbClr val="AD2624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02"/>
    </mc:Choice>
    <mc:Fallback xmlns="">
      <p:transition spd="slow" advTm="45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Oval 2"/>
          <p:cNvSpPr>
            <a:spLocks noChangeArrowheads="1"/>
          </p:cNvSpPr>
          <p:nvPr/>
        </p:nvSpPr>
        <p:spPr bwMode="auto">
          <a:xfrm>
            <a:off x="6659563" y="2781300"/>
            <a:ext cx="2266950" cy="2159000"/>
          </a:xfrm>
          <a:prstGeom prst="ellipse">
            <a:avLst/>
          </a:prstGeom>
          <a:solidFill>
            <a:schemeClr val="bg2">
              <a:alpha val="56862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114690" name="Oval 3"/>
          <p:cNvSpPr>
            <a:spLocks noChangeArrowheads="1"/>
          </p:cNvSpPr>
          <p:nvPr/>
        </p:nvSpPr>
        <p:spPr bwMode="auto">
          <a:xfrm>
            <a:off x="6228184" y="2565400"/>
            <a:ext cx="3095625" cy="3168650"/>
          </a:xfrm>
          <a:prstGeom prst="ellipse">
            <a:avLst/>
          </a:prstGeom>
          <a:solidFill>
            <a:schemeClr val="bg2">
              <a:alpha val="3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114691" name="Oval 4"/>
          <p:cNvSpPr>
            <a:spLocks noChangeArrowheads="1"/>
          </p:cNvSpPr>
          <p:nvPr/>
        </p:nvSpPr>
        <p:spPr bwMode="auto">
          <a:xfrm>
            <a:off x="757238" y="1989138"/>
            <a:ext cx="2266950" cy="2159000"/>
          </a:xfrm>
          <a:prstGeom prst="ellipse">
            <a:avLst/>
          </a:prstGeom>
          <a:solidFill>
            <a:schemeClr val="bg2">
              <a:alpha val="56862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114692" name="Oval 5"/>
          <p:cNvSpPr>
            <a:spLocks noChangeArrowheads="1"/>
          </p:cNvSpPr>
          <p:nvPr/>
        </p:nvSpPr>
        <p:spPr bwMode="auto">
          <a:xfrm>
            <a:off x="41276" y="1076291"/>
            <a:ext cx="3600450" cy="3600450"/>
          </a:xfrm>
          <a:prstGeom prst="ellipse">
            <a:avLst/>
          </a:prstGeom>
          <a:solidFill>
            <a:schemeClr val="bg2">
              <a:alpha val="3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114693" name="Oval 6"/>
          <p:cNvSpPr>
            <a:spLocks noChangeArrowheads="1"/>
          </p:cNvSpPr>
          <p:nvPr/>
        </p:nvSpPr>
        <p:spPr bwMode="auto">
          <a:xfrm>
            <a:off x="3635375" y="836613"/>
            <a:ext cx="3095625" cy="3168650"/>
          </a:xfrm>
          <a:prstGeom prst="ellipse">
            <a:avLst/>
          </a:prstGeom>
          <a:solidFill>
            <a:schemeClr val="bg2">
              <a:alpha val="3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114694" name="Oval 7"/>
          <p:cNvSpPr>
            <a:spLocks noChangeArrowheads="1"/>
          </p:cNvSpPr>
          <p:nvPr/>
        </p:nvSpPr>
        <p:spPr bwMode="auto">
          <a:xfrm>
            <a:off x="4284663" y="1484313"/>
            <a:ext cx="2266950" cy="2159000"/>
          </a:xfrm>
          <a:prstGeom prst="ellipse">
            <a:avLst/>
          </a:prstGeom>
          <a:solidFill>
            <a:schemeClr val="bg2">
              <a:alpha val="56862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grpSp>
        <p:nvGrpSpPr>
          <p:cNvPr id="114695" name="Group 8"/>
          <p:cNvGrpSpPr>
            <a:grpSpLocks/>
          </p:cNvGrpSpPr>
          <p:nvPr/>
        </p:nvGrpSpPr>
        <p:grpSpPr bwMode="auto">
          <a:xfrm>
            <a:off x="4498975" y="1555750"/>
            <a:ext cx="1946275" cy="2016125"/>
            <a:chOff x="2834" y="980"/>
            <a:chExt cx="1226" cy="1270"/>
          </a:xfrm>
        </p:grpSpPr>
        <p:grpSp>
          <p:nvGrpSpPr>
            <p:cNvPr id="114974" name="Group 9"/>
            <p:cNvGrpSpPr>
              <a:grpSpLocks/>
            </p:cNvGrpSpPr>
            <p:nvPr/>
          </p:nvGrpSpPr>
          <p:grpSpPr bwMode="auto">
            <a:xfrm>
              <a:off x="3842" y="1630"/>
              <a:ext cx="81" cy="409"/>
              <a:chOff x="1655" y="1661"/>
              <a:chExt cx="82" cy="317"/>
            </a:xfrm>
          </p:grpSpPr>
          <p:sp>
            <p:nvSpPr>
              <p:cNvPr id="115103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104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105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106" name="AutoShape 13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107" name="Oval 14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975" name="Group 15"/>
            <p:cNvGrpSpPr>
              <a:grpSpLocks/>
            </p:cNvGrpSpPr>
            <p:nvPr/>
          </p:nvGrpSpPr>
          <p:grpSpPr bwMode="auto">
            <a:xfrm>
              <a:off x="3062" y="1161"/>
              <a:ext cx="82" cy="317"/>
              <a:chOff x="1655" y="1661"/>
              <a:chExt cx="82" cy="317"/>
            </a:xfrm>
          </p:grpSpPr>
          <p:sp>
            <p:nvSpPr>
              <p:cNvPr id="115098" name="AutoShape 16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99" name="AutoShape 17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100" name="AutoShape 18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101" name="AutoShape 19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102" name="Oval 20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976" name="Group 21"/>
            <p:cNvGrpSpPr>
              <a:grpSpLocks/>
            </p:cNvGrpSpPr>
            <p:nvPr/>
          </p:nvGrpSpPr>
          <p:grpSpPr bwMode="auto">
            <a:xfrm>
              <a:off x="3016" y="1389"/>
              <a:ext cx="46" cy="272"/>
              <a:chOff x="1655" y="1661"/>
              <a:chExt cx="82" cy="317"/>
            </a:xfrm>
          </p:grpSpPr>
          <p:sp>
            <p:nvSpPr>
              <p:cNvPr id="115093" name="AutoShape 22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94" name="AutoShape 23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95" name="AutoShape 24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96" name="AutoShape 25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97" name="Oval 26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977" name="Group 27"/>
            <p:cNvGrpSpPr>
              <a:grpSpLocks/>
            </p:cNvGrpSpPr>
            <p:nvPr/>
          </p:nvGrpSpPr>
          <p:grpSpPr bwMode="auto">
            <a:xfrm>
              <a:off x="3152" y="1575"/>
              <a:ext cx="82" cy="218"/>
              <a:chOff x="2063" y="2119"/>
              <a:chExt cx="82" cy="218"/>
            </a:xfrm>
          </p:grpSpPr>
          <p:sp>
            <p:nvSpPr>
              <p:cNvPr id="115088" name="AutoShape 28"/>
              <p:cNvSpPr>
                <a:spLocks noChangeArrowheads="1"/>
              </p:cNvSpPr>
              <p:nvPr/>
            </p:nvSpPr>
            <p:spPr bwMode="auto">
              <a:xfrm>
                <a:off x="2063" y="2119"/>
                <a:ext cx="32" cy="68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89" name="AutoShape 29"/>
              <p:cNvSpPr>
                <a:spLocks noChangeArrowheads="1"/>
              </p:cNvSpPr>
              <p:nvPr/>
            </p:nvSpPr>
            <p:spPr bwMode="auto">
              <a:xfrm>
                <a:off x="2113" y="2119"/>
                <a:ext cx="32" cy="68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90" name="AutoShape 30"/>
              <p:cNvSpPr>
                <a:spLocks noChangeArrowheads="1"/>
              </p:cNvSpPr>
              <p:nvPr/>
            </p:nvSpPr>
            <p:spPr bwMode="auto">
              <a:xfrm>
                <a:off x="2063" y="2201"/>
                <a:ext cx="32" cy="13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91" name="AutoShape 31"/>
              <p:cNvSpPr>
                <a:spLocks noChangeArrowheads="1"/>
              </p:cNvSpPr>
              <p:nvPr/>
            </p:nvSpPr>
            <p:spPr bwMode="auto">
              <a:xfrm>
                <a:off x="2113" y="2201"/>
                <a:ext cx="32" cy="13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92" name="Oval 32"/>
              <p:cNvSpPr>
                <a:spLocks noChangeAspect="1" noChangeArrowheads="1"/>
              </p:cNvSpPr>
              <p:nvPr/>
            </p:nvSpPr>
            <p:spPr bwMode="auto">
              <a:xfrm>
                <a:off x="2071" y="2182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978" name="Group 33"/>
            <p:cNvGrpSpPr>
              <a:grpSpLocks/>
            </p:cNvGrpSpPr>
            <p:nvPr/>
          </p:nvGrpSpPr>
          <p:grpSpPr bwMode="auto">
            <a:xfrm>
              <a:off x="3288" y="1117"/>
              <a:ext cx="81" cy="409"/>
              <a:chOff x="1655" y="1661"/>
              <a:chExt cx="82" cy="317"/>
            </a:xfrm>
          </p:grpSpPr>
          <p:sp>
            <p:nvSpPr>
              <p:cNvPr id="115083" name="AutoShape 34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84" name="AutoShape 35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85" name="AutoShape 36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86" name="AutoShape 37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87" name="Oval 38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979" name="Group 39"/>
            <p:cNvGrpSpPr>
              <a:grpSpLocks/>
            </p:cNvGrpSpPr>
            <p:nvPr/>
          </p:nvGrpSpPr>
          <p:grpSpPr bwMode="auto">
            <a:xfrm>
              <a:off x="2834" y="1661"/>
              <a:ext cx="82" cy="181"/>
              <a:chOff x="1655" y="1661"/>
              <a:chExt cx="82" cy="317"/>
            </a:xfrm>
          </p:grpSpPr>
          <p:sp>
            <p:nvSpPr>
              <p:cNvPr id="115078" name="AutoShape 40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79" name="AutoShape 41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80" name="AutoShape 42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81" name="AutoShape 43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82" name="Oval 44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980" name="Group 45"/>
            <p:cNvGrpSpPr>
              <a:grpSpLocks/>
            </p:cNvGrpSpPr>
            <p:nvPr/>
          </p:nvGrpSpPr>
          <p:grpSpPr bwMode="auto">
            <a:xfrm>
              <a:off x="3470" y="1253"/>
              <a:ext cx="82" cy="181"/>
              <a:chOff x="1655" y="1661"/>
              <a:chExt cx="82" cy="317"/>
            </a:xfrm>
          </p:grpSpPr>
          <p:sp>
            <p:nvSpPr>
              <p:cNvPr id="115073" name="AutoShape 46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74" name="AutoShape 47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75" name="AutoShape 48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76" name="AutoShape 49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77" name="Oval 50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981" name="Group 51"/>
            <p:cNvGrpSpPr>
              <a:grpSpLocks/>
            </p:cNvGrpSpPr>
            <p:nvPr/>
          </p:nvGrpSpPr>
          <p:grpSpPr bwMode="auto">
            <a:xfrm>
              <a:off x="3424" y="981"/>
              <a:ext cx="46" cy="272"/>
              <a:chOff x="1655" y="1661"/>
              <a:chExt cx="82" cy="317"/>
            </a:xfrm>
          </p:grpSpPr>
          <p:sp>
            <p:nvSpPr>
              <p:cNvPr id="115068" name="AutoShape 52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69" name="AutoShape 53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70" name="AutoShape 54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71" name="AutoShape 55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72" name="Oval 56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982" name="Group 57"/>
            <p:cNvGrpSpPr>
              <a:grpSpLocks/>
            </p:cNvGrpSpPr>
            <p:nvPr/>
          </p:nvGrpSpPr>
          <p:grpSpPr bwMode="auto">
            <a:xfrm>
              <a:off x="3469" y="1661"/>
              <a:ext cx="82" cy="317"/>
              <a:chOff x="1655" y="1661"/>
              <a:chExt cx="82" cy="317"/>
            </a:xfrm>
          </p:grpSpPr>
          <p:sp>
            <p:nvSpPr>
              <p:cNvPr id="115063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64" name="AutoShape 59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65" name="AutoShape 60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66" name="AutoShape 61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67" name="Oval 62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983" name="Group 63"/>
            <p:cNvGrpSpPr>
              <a:grpSpLocks/>
            </p:cNvGrpSpPr>
            <p:nvPr/>
          </p:nvGrpSpPr>
          <p:grpSpPr bwMode="auto">
            <a:xfrm>
              <a:off x="2970" y="1752"/>
              <a:ext cx="82" cy="317"/>
              <a:chOff x="1655" y="1661"/>
              <a:chExt cx="82" cy="317"/>
            </a:xfrm>
          </p:grpSpPr>
          <p:sp>
            <p:nvSpPr>
              <p:cNvPr id="115058" name="AutoShape 64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59" name="AutoShape 65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60" name="AutoShape 66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61" name="AutoShape 67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62" name="Oval 68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984" name="Group 69"/>
            <p:cNvGrpSpPr>
              <a:grpSpLocks/>
            </p:cNvGrpSpPr>
            <p:nvPr/>
          </p:nvGrpSpPr>
          <p:grpSpPr bwMode="auto">
            <a:xfrm>
              <a:off x="3579" y="1479"/>
              <a:ext cx="82" cy="317"/>
              <a:chOff x="1655" y="1661"/>
              <a:chExt cx="82" cy="317"/>
            </a:xfrm>
          </p:grpSpPr>
          <p:sp>
            <p:nvSpPr>
              <p:cNvPr id="115053" name="AutoShape 70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54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55" name="AutoShape 72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56" name="AutoShape 73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57" name="Oval 74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985" name="Group 75"/>
            <p:cNvGrpSpPr>
              <a:grpSpLocks/>
            </p:cNvGrpSpPr>
            <p:nvPr/>
          </p:nvGrpSpPr>
          <p:grpSpPr bwMode="auto">
            <a:xfrm>
              <a:off x="2880" y="1389"/>
              <a:ext cx="82" cy="181"/>
              <a:chOff x="1655" y="1661"/>
              <a:chExt cx="82" cy="317"/>
            </a:xfrm>
          </p:grpSpPr>
          <p:sp>
            <p:nvSpPr>
              <p:cNvPr id="115048" name="AutoShape 76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49" name="AutoShape 77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50" name="AutoShape 78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51" name="AutoShape 79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52" name="Oval 80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986" name="Group 81"/>
            <p:cNvGrpSpPr>
              <a:grpSpLocks/>
            </p:cNvGrpSpPr>
            <p:nvPr/>
          </p:nvGrpSpPr>
          <p:grpSpPr bwMode="auto">
            <a:xfrm>
              <a:off x="3978" y="1479"/>
              <a:ext cx="82" cy="181"/>
              <a:chOff x="1655" y="1661"/>
              <a:chExt cx="82" cy="317"/>
            </a:xfrm>
          </p:grpSpPr>
          <p:sp>
            <p:nvSpPr>
              <p:cNvPr id="115043" name="AutoShape 82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44" name="AutoShape 83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45" name="AutoShape 84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46" name="AutoShape 85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47" name="Oval 86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987" name="Group 87"/>
            <p:cNvGrpSpPr>
              <a:grpSpLocks/>
            </p:cNvGrpSpPr>
            <p:nvPr/>
          </p:nvGrpSpPr>
          <p:grpSpPr bwMode="auto">
            <a:xfrm>
              <a:off x="3561" y="980"/>
              <a:ext cx="82" cy="181"/>
              <a:chOff x="1655" y="1661"/>
              <a:chExt cx="82" cy="317"/>
            </a:xfrm>
          </p:grpSpPr>
          <p:sp>
            <p:nvSpPr>
              <p:cNvPr id="115038" name="AutoShape 88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39" name="AutoShape 89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40" name="AutoShape 90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41" name="AutoShape 91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42" name="Oval 92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988" name="Group 93"/>
            <p:cNvGrpSpPr>
              <a:grpSpLocks/>
            </p:cNvGrpSpPr>
            <p:nvPr/>
          </p:nvGrpSpPr>
          <p:grpSpPr bwMode="auto">
            <a:xfrm>
              <a:off x="3651" y="1207"/>
              <a:ext cx="82" cy="181"/>
              <a:chOff x="1655" y="1661"/>
              <a:chExt cx="82" cy="317"/>
            </a:xfrm>
          </p:grpSpPr>
          <p:sp>
            <p:nvSpPr>
              <p:cNvPr id="115033" name="AutoShape 94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34" name="AutoShape 95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35" name="AutoShape 96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36" name="AutoShape 97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37" name="Oval 98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989" name="Group 99"/>
            <p:cNvGrpSpPr>
              <a:grpSpLocks/>
            </p:cNvGrpSpPr>
            <p:nvPr/>
          </p:nvGrpSpPr>
          <p:grpSpPr bwMode="auto">
            <a:xfrm>
              <a:off x="3424" y="2069"/>
              <a:ext cx="82" cy="181"/>
              <a:chOff x="1655" y="1661"/>
              <a:chExt cx="82" cy="317"/>
            </a:xfrm>
          </p:grpSpPr>
          <p:sp>
            <p:nvSpPr>
              <p:cNvPr id="115028" name="AutoShape 100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29" name="AutoShape 101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30" name="AutoShape 102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31" name="AutoShape 103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32" name="Oval 104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990" name="Group 105"/>
            <p:cNvGrpSpPr>
              <a:grpSpLocks/>
            </p:cNvGrpSpPr>
            <p:nvPr/>
          </p:nvGrpSpPr>
          <p:grpSpPr bwMode="auto">
            <a:xfrm>
              <a:off x="3152" y="1888"/>
              <a:ext cx="82" cy="181"/>
              <a:chOff x="1655" y="1661"/>
              <a:chExt cx="82" cy="317"/>
            </a:xfrm>
          </p:grpSpPr>
          <p:sp>
            <p:nvSpPr>
              <p:cNvPr id="115023" name="AutoShape 106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24" name="AutoShape 107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25" name="AutoShape 108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26" name="AutoShape 109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27" name="Oval 110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991" name="Group 111"/>
            <p:cNvGrpSpPr>
              <a:grpSpLocks/>
            </p:cNvGrpSpPr>
            <p:nvPr/>
          </p:nvGrpSpPr>
          <p:grpSpPr bwMode="auto">
            <a:xfrm>
              <a:off x="3197" y="1207"/>
              <a:ext cx="46" cy="272"/>
              <a:chOff x="1655" y="1661"/>
              <a:chExt cx="82" cy="317"/>
            </a:xfrm>
          </p:grpSpPr>
          <p:sp>
            <p:nvSpPr>
              <p:cNvPr id="115018" name="AutoShape 112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19" name="AutoShape 113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20" name="AutoShape 114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21" name="AutoShape 115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22" name="Oval 116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992" name="Group 117"/>
            <p:cNvGrpSpPr>
              <a:grpSpLocks/>
            </p:cNvGrpSpPr>
            <p:nvPr/>
          </p:nvGrpSpPr>
          <p:grpSpPr bwMode="auto">
            <a:xfrm>
              <a:off x="3379" y="1525"/>
              <a:ext cx="46" cy="272"/>
              <a:chOff x="1655" y="1661"/>
              <a:chExt cx="82" cy="317"/>
            </a:xfrm>
          </p:grpSpPr>
          <p:sp>
            <p:nvSpPr>
              <p:cNvPr id="115013" name="AutoShape 118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14" name="AutoShape 119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15" name="AutoShape 120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16" name="AutoShape 121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17" name="Oval 122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993" name="Group 123"/>
            <p:cNvGrpSpPr>
              <a:grpSpLocks/>
            </p:cNvGrpSpPr>
            <p:nvPr/>
          </p:nvGrpSpPr>
          <p:grpSpPr bwMode="auto">
            <a:xfrm>
              <a:off x="3288" y="1842"/>
              <a:ext cx="82" cy="317"/>
              <a:chOff x="1655" y="1661"/>
              <a:chExt cx="82" cy="317"/>
            </a:xfrm>
          </p:grpSpPr>
          <p:sp>
            <p:nvSpPr>
              <p:cNvPr id="115008" name="AutoShape 124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09" name="AutoShape 125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10" name="AutoShape 126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11" name="AutoShape 127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12" name="Oval 128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994" name="Group 129"/>
            <p:cNvGrpSpPr>
              <a:grpSpLocks/>
            </p:cNvGrpSpPr>
            <p:nvPr/>
          </p:nvGrpSpPr>
          <p:grpSpPr bwMode="auto">
            <a:xfrm>
              <a:off x="3697" y="1706"/>
              <a:ext cx="81" cy="409"/>
              <a:chOff x="1655" y="1661"/>
              <a:chExt cx="82" cy="317"/>
            </a:xfrm>
          </p:grpSpPr>
          <p:sp>
            <p:nvSpPr>
              <p:cNvPr id="115003" name="AutoShape 130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04" name="AutoShape 131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05" name="AutoShape 132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06" name="AutoShape 133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07" name="Oval 134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995" name="Group 135"/>
            <p:cNvGrpSpPr>
              <a:grpSpLocks/>
            </p:cNvGrpSpPr>
            <p:nvPr/>
          </p:nvGrpSpPr>
          <p:grpSpPr bwMode="auto">
            <a:xfrm>
              <a:off x="3797" y="1161"/>
              <a:ext cx="81" cy="409"/>
              <a:chOff x="1655" y="1661"/>
              <a:chExt cx="82" cy="317"/>
            </a:xfrm>
          </p:grpSpPr>
          <p:sp>
            <p:nvSpPr>
              <p:cNvPr id="114998" name="AutoShape 136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99" name="AutoShape 137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00" name="AutoShape 138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01" name="AutoShape 139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002" name="Oval 140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4996" name="Oval 141"/>
            <p:cNvSpPr>
              <a:spLocks noChangeArrowheads="1"/>
            </p:cNvSpPr>
            <p:nvPr/>
          </p:nvSpPr>
          <p:spPr bwMode="auto">
            <a:xfrm>
              <a:off x="3848" y="1679"/>
              <a:ext cx="68" cy="6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997" name="Oval 142"/>
            <p:cNvSpPr>
              <a:spLocks noChangeArrowheads="1"/>
            </p:cNvSpPr>
            <p:nvPr/>
          </p:nvSpPr>
          <p:spPr bwMode="auto">
            <a:xfrm>
              <a:off x="3848" y="1857"/>
              <a:ext cx="68" cy="6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sp>
        <p:nvSpPr>
          <p:cNvPr id="114696" name="Rectangle 143"/>
          <p:cNvSpPr>
            <a:spLocks noGrp="1" noChangeArrowheads="1"/>
          </p:cNvSpPr>
          <p:nvPr>
            <p:ph type="title"/>
          </p:nvPr>
        </p:nvSpPr>
        <p:spPr>
          <a:xfrm>
            <a:off x="879475" y="112713"/>
            <a:ext cx="8229600" cy="633412"/>
          </a:xfrm>
          <a:noFill/>
        </p:spPr>
        <p:txBody>
          <a:bodyPr/>
          <a:lstStyle/>
          <a:p>
            <a:pPr eaLnBrk="1" hangingPunct="1"/>
            <a:r>
              <a:rPr lang="de-DE" altLang="cs-CZ" sz="3600"/>
              <a:t>FISH</a:t>
            </a:r>
          </a:p>
        </p:txBody>
      </p:sp>
      <p:grpSp>
        <p:nvGrpSpPr>
          <p:cNvPr id="114697" name="Group 144"/>
          <p:cNvGrpSpPr>
            <a:grpSpLocks/>
          </p:cNvGrpSpPr>
          <p:nvPr/>
        </p:nvGrpSpPr>
        <p:grpSpPr bwMode="auto">
          <a:xfrm>
            <a:off x="971550" y="2060575"/>
            <a:ext cx="1946275" cy="2016125"/>
            <a:chOff x="612" y="1298"/>
            <a:chExt cx="1226" cy="1270"/>
          </a:xfrm>
        </p:grpSpPr>
        <p:grpSp>
          <p:nvGrpSpPr>
            <p:cNvPr id="114840" name="Group 145"/>
            <p:cNvGrpSpPr>
              <a:grpSpLocks/>
            </p:cNvGrpSpPr>
            <p:nvPr/>
          </p:nvGrpSpPr>
          <p:grpSpPr bwMode="auto">
            <a:xfrm>
              <a:off x="840" y="1479"/>
              <a:ext cx="82" cy="317"/>
              <a:chOff x="1655" y="1661"/>
              <a:chExt cx="82" cy="317"/>
            </a:xfrm>
          </p:grpSpPr>
          <p:sp>
            <p:nvSpPr>
              <p:cNvPr id="114969" name="AutoShape 146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70" name="AutoShape 147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71" name="AutoShape 148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72" name="AutoShape 149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73" name="Oval 150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841" name="Group 151"/>
            <p:cNvGrpSpPr>
              <a:grpSpLocks/>
            </p:cNvGrpSpPr>
            <p:nvPr/>
          </p:nvGrpSpPr>
          <p:grpSpPr bwMode="auto">
            <a:xfrm>
              <a:off x="794" y="1707"/>
              <a:ext cx="46" cy="272"/>
              <a:chOff x="1655" y="1661"/>
              <a:chExt cx="82" cy="317"/>
            </a:xfrm>
          </p:grpSpPr>
          <p:sp>
            <p:nvSpPr>
              <p:cNvPr id="114964" name="AutoShape 152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65" name="AutoShape 153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66" name="AutoShape 154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67" name="AutoShape 155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68" name="Oval 156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842" name="Group 157"/>
            <p:cNvGrpSpPr>
              <a:grpSpLocks/>
            </p:cNvGrpSpPr>
            <p:nvPr/>
          </p:nvGrpSpPr>
          <p:grpSpPr bwMode="auto">
            <a:xfrm>
              <a:off x="930" y="1893"/>
              <a:ext cx="82" cy="218"/>
              <a:chOff x="2063" y="2119"/>
              <a:chExt cx="82" cy="218"/>
            </a:xfrm>
          </p:grpSpPr>
          <p:sp>
            <p:nvSpPr>
              <p:cNvPr id="114959" name="AutoShape 158"/>
              <p:cNvSpPr>
                <a:spLocks noChangeArrowheads="1"/>
              </p:cNvSpPr>
              <p:nvPr/>
            </p:nvSpPr>
            <p:spPr bwMode="auto">
              <a:xfrm>
                <a:off x="2063" y="2119"/>
                <a:ext cx="32" cy="68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60" name="AutoShape 159"/>
              <p:cNvSpPr>
                <a:spLocks noChangeArrowheads="1"/>
              </p:cNvSpPr>
              <p:nvPr/>
            </p:nvSpPr>
            <p:spPr bwMode="auto">
              <a:xfrm>
                <a:off x="2113" y="2119"/>
                <a:ext cx="32" cy="68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61" name="AutoShape 160"/>
              <p:cNvSpPr>
                <a:spLocks noChangeArrowheads="1"/>
              </p:cNvSpPr>
              <p:nvPr/>
            </p:nvSpPr>
            <p:spPr bwMode="auto">
              <a:xfrm>
                <a:off x="2063" y="2201"/>
                <a:ext cx="32" cy="13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62" name="AutoShape 161"/>
              <p:cNvSpPr>
                <a:spLocks noChangeArrowheads="1"/>
              </p:cNvSpPr>
              <p:nvPr/>
            </p:nvSpPr>
            <p:spPr bwMode="auto">
              <a:xfrm>
                <a:off x="2113" y="2201"/>
                <a:ext cx="32" cy="13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63" name="Oval 162"/>
              <p:cNvSpPr>
                <a:spLocks noChangeAspect="1" noChangeArrowheads="1"/>
              </p:cNvSpPr>
              <p:nvPr/>
            </p:nvSpPr>
            <p:spPr bwMode="auto">
              <a:xfrm>
                <a:off x="2071" y="2182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843" name="Group 163"/>
            <p:cNvGrpSpPr>
              <a:grpSpLocks/>
            </p:cNvGrpSpPr>
            <p:nvPr/>
          </p:nvGrpSpPr>
          <p:grpSpPr bwMode="auto">
            <a:xfrm>
              <a:off x="1066" y="1435"/>
              <a:ext cx="81" cy="409"/>
              <a:chOff x="1655" y="1661"/>
              <a:chExt cx="82" cy="317"/>
            </a:xfrm>
          </p:grpSpPr>
          <p:sp>
            <p:nvSpPr>
              <p:cNvPr id="114954" name="AutoShape 164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55" name="AutoShape 165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56" name="AutoShape 166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57" name="AutoShape 167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58" name="Oval 168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844" name="Group 169"/>
            <p:cNvGrpSpPr>
              <a:grpSpLocks/>
            </p:cNvGrpSpPr>
            <p:nvPr/>
          </p:nvGrpSpPr>
          <p:grpSpPr bwMode="auto">
            <a:xfrm>
              <a:off x="612" y="1979"/>
              <a:ext cx="82" cy="181"/>
              <a:chOff x="1655" y="1661"/>
              <a:chExt cx="82" cy="317"/>
            </a:xfrm>
          </p:grpSpPr>
          <p:sp>
            <p:nvSpPr>
              <p:cNvPr id="114949" name="AutoShape 170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50" name="AutoShape 171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51" name="AutoShape 172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52" name="AutoShape 173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53" name="Oval 174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845" name="Group 175"/>
            <p:cNvGrpSpPr>
              <a:grpSpLocks/>
            </p:cNvGrpSpPr>
            <p:nvPr/>
          </p:nvGrpSpPr>
          <p:grpSpPr bwMode="auto">
            <a:xfrm>
              <a:off x="1248" y="1571"/>
              <a:ext cx="82" cy="181"/>
              <a:chOff x="1655" y="1661"/>
              <a:chExt cx="82" cy="317"/>
            </a:xfrm>
          </p:grpSpPr>
          <p:sp>
            <p:nvSpPr>
              <p:cNvPr id="114944" name="AutoShape 176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45" name="AutoShape 177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46" name="AutoShape 178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47" name="AutoShape 179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48" name="Oval 180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846" name="Group 181"/>
            <p:cNvGrpSpPr>
              <a:grpSpLocks/>
            </p:cNvGrpSpPr>
            <p:nvPr/>
          </p:nvGrpSpPr>
          <p:grpSpPr bwMode="auto">
            <a:xfrm>
              <a:off x="1202" y="1299"/>
              <a:ext cx="46" cy="272"/>
              <a:chOff x="1655" y="1661"/>
              <a:chExt cx="82" cy="317"/>
            </a:xfrm>
          </p:grpSpPr>
          <p:sp>
            <p:nvSpPr>
              <p:cNvPr id="114939" name="AutoShape 182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40" name="AutoShape 183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41" name="AutoShape 184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42" name="AutoShape 185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43" name="Oval 186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847" name="Group 187"/>
            <p:cNvGrpSpPr>
              <a:grpSpLocks/>
            </p:cNvGrpSpPr>
            <p:nvPr/>
          </p:nvGrpSpPr>
          <p:grpSpPr bwMode="auto">
            <a:xfrm>
              <a:off x="1247" y="1979"/>
              <a:ext cx="82" cy="317"/>
              <a:chOff x="1655" y="1661"/>
              <a:chExt cx="82" cy="317"/>
            </a:xfrm>
          </p:grpSpPr>
          <p:sp>
            <p:nvSpPr>
              <p:cNvPr id="114934" name="AutoShape 188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35" name="AutoShape 189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36" name="AutoShape 190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37" name="AutoShape 191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38" name="Oval 192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848" name="Group 193"/>
            <p:cNvGrpSpPr>
              <a:grpSpLocks/>
            </p:cNvGrpSpPr>
            <p:nvPr/>
          </p:nvGrpSpPr>
          <p:grpSpPr bwMode="auto">
            <a:xfrm>
              <a:off x="748" y="2070"/>
              <a:ext cx="82" cy="317"/>
              <a:chOff x="1655" y="1661"/>
              <a:chExt cx="82" cy="317"/>
            </a:xfrm>
          </p:grpSpPr>
          <p:sp>
            <p:nvSpPr>
              <p:cNvPr id="114929" name="AutoShape 194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30" name="AutoShape 195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31" name="AutoShape 196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32" name="AutoShape 197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33" name="Oval 198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849" name="Group 199"/>
            <p:cNvGrpSpPr>
              <a:grpSpLocks/>
            </p:cNvGrpSpPr>
            <p:nvPr/>
          </p:nvGrpSpPr>
          <p:grpSpPr bwMode="auto">
            <a:xfrm>
              <a:off x="1357" y="1797"/>
              <a:ext cx="82" cy="317"/>
              <a:chOff x="1655" y="1661"/>
              <a:chExt cx="82" cy="317"/>
            </a:xfrm>
          </p:grpSpPr>
          <p:sp>
            <p:nvSpPr>
              <p:cNvPr id="114924" name="AutoShape 200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25" name="AutoShape 201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26" name="AutoShape 202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27" name="AutoShape 203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28" name="Oval 204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850" name="Group 205"/>
            <p:cNvGrpSpPr>
              <a:grpSpLocks/>
            </p:cNvGrpSpPr>
            <p:nvPr/>
          </p:nvGrpSpPr>
          <p:grpSpPr bwMode="auto">
            <a:xfrm>
              <a:off x="658" y="1707"/>
              <a:ext cx="82" cy="181"/>
              <a:chOff x="1655" y="1661"/>
              <a:chExt cx="82" cy="317"/>
            </a:xfrm>
          </p:grpSpPr>
          <p:sp>
            <p:nvSpPr>
              <p:cNvPr id="114919" name="AutoShape 206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20" name="AutoShape 207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21" name="AutoShape 208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22" name="AutoShape 209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23" name="Oval 210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851" name="Group 211"/>
            <p:cNvGrpSpPr>
              <a:grpSpLocks/>
            </p:cNvGrpSpPr>
            <p:nvPr/>
          </p:nvGrpSpPr>
          <p:grpSpPr bwMode="auto">
            <a:xfrm>
              <a:off x="1756" y="1797"/>
              <a:ext cx="82" cy="181"/>
              <a:chOff x="1655" y="1661"/>
              <a:chExt cx="82" cy="317"/>
            </a:xfrm>
          </p:grpSpPr>
          <p:sp>
            <p:nvSpPr>
              <p:cNvPr id="114914" name="AutoShape 212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15" name="AutoShape 213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16" name="AutoShape 214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17" name="AutoShape 215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18" name="Oval 216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852" name="Group 217"/>
            <p:cNvGrpSpPr>
              <a:grpSpLocks/>
            </p:cNvGrpSpPr>
            <p:nvPr/>
          </p:nvGrpSpPr>
          <p:grpSpPr bwMode="auto">
            <a:xfrm>
              <a:off x="1339" y="1298"/>
              <a:ext cx="82" cy="181"/>
              <a:chOff x="1655" y="1661"/>
              <a:chExt cx="82" cy="317"/>
            </a:xfrm>
          </p:grpSpPr>
          <p:sp>
            <p:nvSpPr>
              <p:cNvPr id="114909" name="AutoShape 218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10" name="AutoShape 219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11" name="AutoShape 220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12" name="AutoShape 221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13" name="Oval 222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853" name="Group 223"/>
            <p:cNvGrpSpPr>
              <a:grpSpLocks/>
            </p:cNvGrpSpPr>
            <p:nvPr/>
          </p:nvGrpSpPr>
          <p:grpSpPr bwMode="auto">
            <a:xfrm>
              <a:off x="1429" y="1525"/>
              <a:ext cx="82" cy="181"/>
              <a:chOff x="1655" y="1661"/>
              <a:chExt cx="82" cy="317"/>
            </a:xfrm>
          </p:grpSpPr>
          <p:sp>
            <p:nvSpPr>
              <p:cNvPr id="114904" name="AutoShape 224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05" name="AutoShape 225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06" name="AutoShape 226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07" name="AutoShape 227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08" name="Oval 228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854" name="Group 229"/>
            <p:cNvGrpSpPr>
              <a:grpSpLocks/>
            </p:cNvGrpSpPr>
            <p:nvPr/>
          </p:nvGrpSpPr>
          <p:grpSpPr bwMode="auto">
            <a:xfrm>
              <a:off x="1202" y="2387"/>
              <a:ext cx="82" cy="181"/>
              <a:chOff x="1655" y="1661"/>
              <a:chExt cx="82" cy="317"/>
            </a:xfrm>
          </p:grpSpPr>
          <p:sp>
            <p:nvSpPr>
              <p:cNvPr id="114899" name="AutoShape 230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00" name="AutoShape 231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01" name="AutoShape 232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02" name="AutoShape 233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903" name="Oval 234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855" name="Group 235"/>
            <p:cNvGrpSpPr>
              <a:grpSpLocks/>
            </p:cNvGrpSpPr>
            <p:nvPr/>
          </p:nvGrpSpPr>
          <p:grpSpPr bwMode="auto">
            <a:xfrm>
              <a:off x="930" y="2206"/>
              <a:ext cx="82" cy="181"/>
              <a:chOff x="1655" y="1661"/>
              <a:chExt cx="82" cy="317"/>
            </a:xfrm>
          </p:grpSpPr>
          <p:sp>
            <p:nvSpPr>
              <p:cNvPr id="114894" name="AutoShape 236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95" name="AutoShape 237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96" name="AutoShape 238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97" name="AutoShape 239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98" name="Oval 240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856" name="Group 241"/>
            <p:cNvGrpSpPr>
              <a:grpSpLocks/>
            </p:cNvGrpSpPr>
            <p:nvPr/>
          </p:nvGrpSpPr>
          <p:grpSpPr bwMode="auto">
            <a:xfrm>
              <a:off x="975" y="1525"/>
              <a:ext cx="46" cy="272"/>
              <a:chOff x="1655" y="1661"/>
              <a:chExt cx="82" cy="317"/>
            </a:xfrm>
          </p:grpSpPr>
          <p:sp>
            <p:nvSpPr>
              <p:cNvPr id="114889" name="AutoShape 242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90" name="AutoShape 243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91" name="AutoShape 244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92" name="AutoShape 245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93" name="Oval 246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857" name="Group 247"/>
            <p:cNvGrpSpPr>
              <a:grpSpLocks/>
            </p:cNvGrpSpPr>
            <p:nvPr/>
          </p:nvGrpSpPr>
          <p:grpSpPr bwMode="auto">
            <a:xfrm>
              <a:off x="1157" y="1843"/>
              <a:ext cx="46" cy="272"/>
              <a:chOff x="1655" y="1661"/>
              <a:chExt cx="82" cy="317"/>
            </a:xfrm>
          </p:grpSpPr>
          <p:sp>
            <p:nvSpPr>
              <p:cNvPr id="114884" name="AutoShape 248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85" name="AutoShape 249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86" name="AutoShape 250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87" name="AutoShape 251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88" name="Oval 252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858" name="Group 253"/>
            <p:cNvGrpSpPr>
              <a:grpSpLocks/>
            </p:cNvGrpSpPr>
            <p:nvPr/>
          </p:nvGrpSpPr>
          <p:grpSpPr bwMode="auto">
            <a:xfrm>
              <a:off x="1066" y="2160"/>
              <a:ext cx="82" cy="317"/>
              <a:chOff x="1655" y="1661"/>
              <a:chExt cx="82" cy="317"/>
            </a:xfrm>
          </p:grpSpPr>
          <p:sp>
            <p:nvSpPr>
              <p:cNvPr id="114879" name="AutoShape 254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80" name="AutoShape 255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81" name="AutoShape 256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82" name="AutoShape 257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83" name="Oval 258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859" name="Group 259"/>
            <p:cNvGrpSpPr>
              <a:grpSpLocks/>
            </p:cNvGrpSpPr>
            <p:nvPr/>
          </p:nvGrpSpPr>
          <p:grpSpPr bwMode="auto">
            <a:xfrm>
              <a:off x="1475" y="2024"/>
              <a:ext cx="81" cy="409"/>
              <a:chOff x="1655" y="1661"/>
              <a:chExt cx="82" cy="317"/>
            </a:xfrm>
          </p:grpSpPr>
          <p:sp>
            <p:nvSpPr>
              <p:cNvPr id="114874" name="AutoShape 260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75" name="AutoShape 261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76" name="AutoShape 262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77" name="AutoShape 263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78" name="Oval 264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860" name="Group 265"/>
            <p:cNvGrpSpPr>
              <a:grpSpLocks/>
            </p:cNvGrpSpPr>
            <p:nvPr/>
          </p:nvGrpSpPr>
          <p:grpSpPr bwMode="auto">
            <a:xfrm>
              <a:off x="1575" y="1479"/>
              <a:ext cx="81" cy="409"/>
              <a:chOff x="1655" y="1661"/>
              <a:chExt cx="82" cy="317"/>
            </a:xfrm>
          </p:grpSpPr>
          <p:sp>
            <p:nvSpPr>
              <p:cNvPr id="114869" name="AutoShape 266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70" name="AutoShape 267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71" name="AutoShape 268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72" name="AutoShape 269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73" name="Oval 270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4861" name="AutoShape 271"/>
            <p:cNvSpPr>
              <a:spLocks noChangeAspect="1" noChangeArrowheads="1"/>
            </p:cNvSpPr>
            <p:nvPr/>
          </p:nvSpPr>
          <p:spPr bwMode="auto">
            <a:xfrm>
              <a:off x="1637" y="1945"/>
              <a:ext cx="32" cy="154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862" name="AutoShape 272"/>
            <p:cNvSpPr>
              <a:spLocks noChangeAspect="1" noChangeArrowheads="1"/>
            </p:cNvSpPr>
            <p:nvPr/>
          </p:nvSpPr>
          <p:spPr bwMode="auto">
            <a:xfrm>
              <a:off x="1686" y="1945"/>
              <a:ext cx="32" cy="154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863" name="AutoShape 273"/>
            <p:cNvSpPr>
              <a:spLocks noChangeArrowheads="1"/>
            </p:cNvSpPr>
            <p:nvPr/>
          </p:nvSpPr>
          <p:spPr bwMode="auto">
            <a:xfrm>
              <a:off x="1637" y="2115"/>
              <a:ext cx="32" cy="4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864" name="AutoShape 274"/>
            <p:cNvSpPr>
              <a:spLocks noChangeArrowheads="1"/>
            </p:cNvSpPr>
            <p:nvPr/>
          </p:nvSpPr>
          <p:spPr bwMode="auto">
            <a:xfrm>
              <a:off x="1686" y="2115"/>
              <a:ext cx="32" cy="4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865" name="Oval 275"/>
            <p:cNvSpPr>
              <a:spLocks noChangeAspect="1" noChangeArrowheads="1"/>
            </p:cNvSpPr>
            <p:nvPr/>
          </p:nvSpPr>
          <p:spPr bwMode="auto">
            <a:xfrm>
              <a:off x="1645" y="2091"/>
              <a:ext cx="70" cy="32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866" name="Oval 276"/>
            <p:cNvSpPr>
              <a:spLocks noChangeArrowheads="1"/>
            </p:cNvSpPr>
            <p:nvPr/>
          </p:nvSpPr>
          <p:spPr bwMode="auto">
            <a:xfrm>
              <a:off x="1639" y="2003"/>
              <a:ext cx="68" cy="6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867" name="AutoShape 277"/>
            <p:cNvSpPr>
              <a:spLocks noChangeArrowheads="1"/>
            </p:cNvSpPr>
            <p:nvPr/>
          </p:nvSpPr>
          <p:spPr bwMode="auto">
            <a:xfrm>
              <a:off x="1637" y="2155"/>
              <a:ext cx="32" cy="147"/>
            </a:xfrm>
            <a:prstGeom prst="roundRect">
              <a:avLst>
                <a:gd name="adj" fmla="val 16667"/>
              </a:avLst>
            </a:prstGeom>
            <a:solidFill>
              <a:srgbClr val="AD2624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868" name="AutoShape 278"/>
            <p:cNvSpPr>
              <a:spLocks noChangeArrowheads="1"/>
            </p:cNvSpPr>
            <p:nvPr/>
          </p:nvSpPr>
          <p:spPr bwMode="auto">
            <a:xfrm>
              <a:off x="1686" y="2155"/>
              <a:ext cx="32" cy="147"/>
            </a:xfrm>
            <a:prstGeom prst="roundRect">
              <a:avLst>
                <a:gd name="adj" fmla="val 16667"/>
              </a:avLst>
            </a:prstGeom>
            <a:solidFill>
              <a:srgbClr val="AD2624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4698" name="Group 279"/>
          <p:cNvGrpSpPr>
            <a:grpSpLocks/>
          </p:cNvGrpSpPr>
          <p:nvPr/>
        </p:nvGrpSpPr>
        <p:grpSpPr bwMode="auto">
          <a:xfrm>
            <a:off x="6873875" y="2852738"/>
            <a:ext cx="1946275" cy="2016125"/>
            <a:chOff x="4330" y="1797"/>
            <a:chExt cx="1226" cy="1270"/>
          </a:xfrm>
        </p:grpSpPr>
        <p:grpSp>
          <p:nvGrpSpPr>
            <p:cNvPr id="114699" name="Group 280"/>
            <p:cNvGrpSpPr>
              <a:grpSpLocks/>
            </p:cNvGrpSpPr>
            <p:nvPr/>
          </p:nvGrpSpPr>
          <p:grpSpPr bwMode="auto">
            <a:xfrm>
              <a:off x="5338" y="2447"/>
              <a:ext cx="81" cy="409"/>
              <a:chOff x="1655" y="1661"/>
              <a:chExt cx="82" cy="317"/>
            </a:xfrm>
          </p:grpSpPr>
          <p:sp>
            <p:nvSpPr>
              <p:cNvPr id="114835" name="AutoShape 281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36" name="AutoShape 282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37" name="AutoShape 283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38" name="AutoShape 284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39" name="Oval 285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700" name="Group 286"/>
            <p:cNvGrpSpPr>
              <a:grpSpLocks/>
            </p:cNvGrpSpPr>
            <p:nvPr/>
          </p:nvGrpSpPr>
          <p:grpSpPr bwMode="auto">
            <a:xfrm>
              <a:off x="4558" y="1978"/>
              <a:ext cx="82" cy="317"/>
              <a:chOff x="1655" y="1661"/>
              <a:chExt cx="82" cy="317"/>
            </a:xfrm>
          </p:grpSpPr>
          <p:sp>
            <p:nvSpPr>
              <p:cNvPr id="114830" name="AutoShape 287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31" name="AutoShape 288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32" name="AutoShape 289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33" name="AutoShape 290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34" name="Oval 291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701" name="Group 292"/>
            <p:cNvGrpSpPr>
              <a:grpSpLocks/>
            </p:cNvGrpSpPr>
            <p:nvPr/>
          </p:nvGrpSpPr>
          <p:grpSpPr bwMode="auto">
            <a:xfrm>
              <a:off x="4512" y="2206"/>
              <a:ext cx="46" cy="272"/>
              <a:chOff x="1655" y="1661"/>
              <a:chExt cx="82" cy="317"/>
            </a:xfrm>
          </p:grpSpPr>
          <p:sp>
            <p:nvSpPr>
              <p:cNvPr id="114825" name="AutoShape 293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26" name="AutoShape 294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27" name="AutoShape 295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28" name="AutoShape 296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29" name="Oval 297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702" name="Group 298"/>
            <p:cNvGrpSpPr>
              <a:grpSpLocks/>
            </p:cNvGrpSpPr>
            <p:nvPr/>
          </p:nvGrpSpPr>
          <p:grpSpPr bwMode="auto">
            <a:xfrm>
              <a:off x="4648" y="2392"/>
              <a:ext cx="82" cy="218"/>
              <a:chOff x="2063" y="2119"/>
              <a:chExt cx="82" cy="218"/>
            </a:xfrm>
          </p:grpSpPr>
          <p:sp>
            <p:nvSpPr>
              <p:cNvPr id="114820" name="AutoShape 299"/>
              <p:cNvSpPr>
                <a:spLocks noChangeArrowheads="1"/>
              </p:cNvSpPr>
              <p:nvPr/>
            </p:nvSpPr>
            <p:spPr bwMode="auto">
              <a:xfrm>
                <a:off x="2063" y="2119"/>
                <a:ext cx="32" cy="68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21" name="AutoShape 300"/>
              <p:cNvSpPr>
                <a:spLocks noChangeArrowheads="1"/>
              </p:cNvSpPr>
              <p:nvPr/>
            </p:nvSpPr>
            <p:spPr bwMode="auto">
              <a:xfrm>
                <a:off x="2113" y="2119"/>
                <a:ext cx="32" cy="68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22" name="AutoShape 301"/>
              <p:cNvSpPr>
                <a:spLocks noChangeArrowheads="1"/>
              </p:cNvSpPr>
              <p:nvPr/>
            </p:nvSpPr>
            <p:spPr bwMode="auto">
              <a:xfrm>
                <a:off x="2063" y="2201"/>
                <a:ext cx="32" cy="13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23" name="AutoShape 302"/>
              <p:cNvSpPr>
                <a:spLocks noChangeArrowheads="1"/>
              </p:cNvSpPr>
              <p:nvPr/>
            </p:nvSpPr>
            <p:spPr bwMode="auto">
              <a:xfrm>
                <a:off x="2113" y="2201"/>
                <a:ext cx="32" cy="13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24" name="Oval 303"/>
              <p:cNvSpPr>
                <a:spLocks noChangeAspect="1" noChangeArrowheads="1"/>
              </p:cNvSpPr>
              <p:nvPr/>
            </p:nvSpPr>
            <p:spPr bwMode="auto">
              <a:xfrm>
                <a:off x="2071" y="2182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703" name="Group 304"/>
            <p:cNvGrpSpPr>
              <a:grpSpLocks/>
            </p:cNvGrpSpPr>
            <p:nvPr/>
          </p:nvGrpSpPr>
          <p:grpSpPr bwMode="auto">
            <a:xfrm>
              <a:off x="4784" y="1934"/>
              <a:ext cx="81" cy="409"/>
              <a:chOff x="1655" y="1661"/>
              <a:chExt cx="82" cy="317"/>
            </a:xfrm>
          </p:grpSpPr>
          <p:sp>
            <p:nvSpPr>
              <p:cNvPr id="114815" name="AutoShape 305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6" name="AutoShape 306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7" name="AutoShape 307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8" name="AutoShape 308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9" name="Oval 309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704" name="Group 310"/>
            <p:cNvGrpSpPr>
              <a:grpSpLocks/>
            </p:cNvGrpSpPr>
            <p:nvPr/>
          </p:nvGrpSpPr>
          <p:grpSpPr bwMode="auto">
            <a:xfrm>
              <a:off x="4330" y="2478"/>
              <a:ext cx="82" cy="181"/>
              <a:chOff x="1655" y="1661"/>
              <a:chExt cx="82" cy="317"/>
            </a:xfrm>
          </p:grpSpPr>
          <p:sp>
            <p:nvSpPr>
              <p:cNvPr id="114810" name="AutoShape 311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1" name="AutoShape 312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2" name="AutoShape 313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3" name="AutoShape 314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4" name="Oval 315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705" name="Group 316"/>
            <p:cNvGrpSpPr>
              <a:grpSpLocks/>
            </p:cNvGrpSpPr>
            <p:nvPr/>
          </p:nvGrpSpPr>
          <p:grpSpPr bwMode="auto">
            <a:xfrm>
              <a:off x="4966" y="2070"/>
              <a:ext cx="82" cy="181"/>
              <a:chOff x="1655" y="1661"/>
              <a:chExt cx="82" cy="317"/>
            </a:xfrm>
          </p:grpSpPr>
          <p:sp>
            <p:nvSpPr>
              <p:cNvPr id="114805" name="AutoShape 317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6" name="AutoShape 318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7" name="AutoShape 319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8" name="AutoShape 320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9" name="Oval 321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706" name="Group 322"/>
            <p:cNvGrpSpPr>
              <a:grpSpLocks/>
            </p:cNvGrpSpPr>
            <p:nvPr/>
          </p:nvGrpSpPr>
          <p:grpSpPr bwMode="auto">
            <a:xfrm>
              <a:off x="4920" y="1798"/>
              <a:ext cx="46" cy="272"/>
              <a:chOff x="1655" y="1661"/>
              <a:chExt cx="82" cy="317"/>
            </a:xfrm>
          </p:grpSpPr>
          <p:sp>
            <p:nvSpPr>
              <p:cNvPr id="114800" name="AutoShape 323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1" name="AutoShape 324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2" name="AutoShape 325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3" name="AutoShape 326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4" name="Oval 327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707" name="Group 328"/>
            <p:cNvGrpSpPr>
              <a:grpSpLocks/>
            </p:cNvGrpSpPr>
            <p:nvPr/>
          </p:nvGrpSpPr>
          <p:grpSpPr bwMode="auto">
            <a:xfrm>
              <a:off x="4965" y="2478"/>
              <a:ext cx="82" cy="317"/>
              <a:chOff x="1655" y="1661"/>
              <a:chExt cx="82" cy="317"/>
            </a:xfrm>
          </p:grpSpPr>
          <p:sp>
            <p:nvSpPr>
              <p:cNvPr id="114795" name="AutoShape 329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6" name="AutoShape 330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7" name="AutoShape 331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8" name="AutoShape 332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9" name="Oval 333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708" name="Group 334"/>
            <p:cNvGrpSpPr>
              <a:grpSpLocks/>
            </p:cNvGrpSpPr>
            <p:nvPr/>
          </p:nvGrpSpPr>
          <p:grpSpPr bwMode="auto">
            <a:xfrm>
              <a:off x="4466" y="2569"/>
              <a:ext cx="82" cy="317"/>
              <a:chOff x="1655" y="1661"/>
              <a:chExt cx="82" cy="317"/>
            </a:xfrm>
          </p:grpSpPr>
          <p:sp>
            <p:nvSpPr>
              <p:cNvPr id="114790" name="AutoShape 335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1" name="AutoShape 336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2" name="AutoShape 337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3" name="AutoShape 338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4" name="Oval 339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709" name="Group 340"/>
            <p:cNvGrpSpPr>
              <a:grpSpLocks/>
            </p:cNvGrpSpPr>
            <p:nvPr/>
          </p:nvGrpSpPr>
          <p:grpSpPr bwMode="auto">
            <a:xfrm>
              <a:off x="5075" y="2296"/>
              <a:ext cx="82" cy="317"/>
              <a:chOff x="1655" y="1661"/>
              <a:chExt cx="82" cy="317"/>
            </a:xfrm>
          </p:grpSpPr>
          <p:sp>
            <p:nvSpPr>
              <p:cNvPr id="114785" name="AutoShape 341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6" name="AutoShape 342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7" name="AutoShape 343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8" name="AutoShape 344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9" name="Oval 345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710" name="Group 346"/>
            <p:cNvGrpSpPr>
              <a:grpSpLocks/>
            </p:cNvGrpSpPr>
            <p:nvPr/>
          </p:nvGrpSpPr>
          <p:grpSpPr bwMode="auto">
            <a:xfrm>
              <a:off x="4376" y="2206"/>
              <a:ext cx="82" cy="181"/>
              <a:chOff x="1655" y="1661"/>
              <a:chExt cx="82" cy="317"/>
            </a:xfrm>
          </p:grpSpPr>
          <p:sp>
            <p:nvSpPr>
              <p:cNvPr id="114780" name="AutoShape 347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1" name="AutoShape 348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2" name="AutoShape 349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3" name="AutoShape 350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4" name="Oval 351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711" name="Group 352"/>
            <p:cNvGrpSpPr>
              <a:grpSpLocks/>
            </p:cNvGrpSpPr>
            <p:nvPr/>
          </p:nvGrpSpPr>
          <p:grpSpPr bwMode="auto">
            <a:xfrm>
              <a:off x="5474" y="2296"/>
              <a:ext cx="82" cy="181"/>
              <a:chOff x="1655" y="1661"/>
              <a:chExt cx="82" cy="317"/>
            </a:xfrm>
          </p:grpSpPr>
          <p:sp>
            <p:nvSpPr>
              <p:cNvPr id="114775" name="AutoShape 353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6" name="AutoShape 354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7" name="AutoShape 355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8" name="AutoShape 356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9" name="Oval 357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712" name="Group 358"/>
            <p:cNvGrpSpPr>
              <a:grpSpLocks/>
            </p:cNvGrpSpPr>
            <p:nvPr/>
          </p:nvGrpSpPr>
          <p:grpSpPr bwMode="auto">
            <a:xfrm>
              <a:off x="5057" y="1797"/>
              <a:ext cx="82" cy="181"/>
              <a:chOff x="1655" y="1661"/>
              <a:chExt cx="82" cy="317"/>
            </a:xfrm>
          </p:grpSpPr>
          <p:sp>
            <p:nvSpPr>
              <p:cNvPr id="114770" name="AutoShape 359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1" name="AutoShape 360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2" name="AutoShape 361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3" name="AutoShape 362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4" name="Oval 363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713" name="Group 364"/>
            <p:cNvGrpSpPr>
              <a:grpSpLocks/>
            </p:cNvGrpSpPr>
            <p:nvPr/>
          </p:nvGrpSpPr>
          <p:grpSpPr bwMode="auto">
            <a:xfrm>
              <a:off x="5147" y="2024"/>
              <a:ext cx="82" cy="181"/>
              <a:chOff x="1655" y="1661"/>
              <a:chExt cx="82" cy="317"/>
            </a:xfrm>
          </p:grpSpPr>
          <p:sp>
            <p:nvSpPr>
              <p:cNvPr id="114765" name="AutoShape 365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6" name="AutoShape 366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7" name="AutoShape 367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8" name="AutoShape 368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9" name="Oval 369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714" name="Group 370"/>
            <p:cNvGrpSpPr>
              <a:grpSpLocks/>
            </p:cNvGrpSpPr>
            <p:nvPr/>
          </p:nvGrpSpPr>
          <p:grpSpPr bwMode="auto">
            <a:xfrm>
              <a:off x="4920" y="2886"/>
              <a:ext cx="82" cy="181"/>
              <a:chOff x="1655" y="1661"/>
              <a:chExt cx="82" cy="317"/>
            </a:xfrm>
          </p:grpSpPr>
          <p:sp>
            <p:nvSpPr>
              <p:cNvPr id="114760" name="AutoShape 371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1" name="AutoShape 372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2" name="AutoShape 373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3" name="AutoShape 374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4" name="Oval 375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715" name="Group 376"/>
            <p:cNvGrpSpPr>
              <a:grpSpLocks/>
            </p:cNvGrpSpPr>
            <p:nvPr/>
          </p:nvGrpSpPr>
          <p:grpSpPr bwMode="auto">
            <a:xfrm>
              <a:off x="4648" y="2705"/>
              <a:ext cx="82" cy="181"/>
              <a:chOff x="1655" y="1661"/>
              <a:chExt cx="82" cy="317"/>
            </a:xfrm>
          </p:grpSpPr>
          <p:sp>
            <p:nvSpPr>
              <p:cNvPr id="114755" name="AutoShape 377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56" name="AutoShape 378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57" name="AutoShape 379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58" name="AutoShape 380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59" name="Oval 381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716" name="Group 382"/>
            <p:cNvGrpSpPr>
              <a:grpSpLocks/>
            </p:cNvGrpSpPr>
            <p:nvPr/>
          </p:nvGrpSpPr>
          <p:grpSpPr bwMode="auto">
            <a:xfrm>
              <a:off x="4693" y="2024"/>
              <a:ext cx="46" cy="272"/>
              <a:chOff x="1655" y="1661"/>
              <a:chExt cx="82" cy="317"/>
            </a:xfrm>
          </p:grpSpPr>
          <p:sp>
            <p:nvSpPr>
              <p:cNvPr id="114750" name="AutoShape 383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51" name="AutoShape 384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52" name="AutoShape 385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53" name="AutoShape 386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54" name="Oval 387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717" name="Group 388"/>
            <p:cNvGrpSpPr>
              <a:grpSpLocks/>
            </p:cNvGrpSpPr>
            <p:nvPr/>
          </p:nvGrpSpPr>
          <p:grpSpPr bwMode="auto">
            <a:xfrm>
              <a:off x="4875" y="2342"/>
              <a:ext cx="46" cy="272"/>
              <a:chOff x="1655" y="1661"/>
              <a:chExt cx="82" cy="317"/>
            </a:xfrm>
          </p:grpSpPr>
          <p:sp>
            <p:nvSpPr>
              <p:cNvPr id="114745" name="AutoShape 389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46" name="AutoShape 390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47" name="AutoShape 391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48" name="AutoShape 392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49" name="Oval 393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718" name="Group 394"/>
            <p:cNvGrpSpPr>
              <a:grpSpLocks/>
            </p:cNvGrpSpPr>
            <p:nvPr/>
          </p:nvGrpSpPr>
          <p:grpSpPr bwMode="auto">
            <a:xfrm>
              <a:off x="4784" y="2659"/>
              <a:ext cx="82" cy="317"/>
              <a:chOff x="1655" y="1661"/>
              <a:chExt cx="82" cy="317"/>
            </a:xfrm>
          </p:grpSpPr>
          <p:sp>
            <p:nvSpPr>
              <p:cNvPr id="114740" name="AutoShape 395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41" name="AutoShape 396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42" name="AutoShape 397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43" name="AutoShape 398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44" name="Oval 399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719" name="Group 400"/>
            <p:cNvGrpSpPr>
              <a:grpSpLocks/>
            </p:cNvGrpSpPr>
            <p:nvPr/>
          </p:nvGrpSpPr>
          <p:grpSpPr bwMode="auto">
            <a:xfrm>
              <a:off x="5193" y="2523"/>
              <a:ext cx="81" cy="409"/>
              <a:chOff x="1655" y="1661"/>
              <a:chExt cx="82" cy="317"/>
            </a:xfrm>
          </p:grpSpPr>
          <p:sp>
            <p:nvSpPr>
              <p:cNvPr id="114735" name="AutoShape 401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36" name="AutoShape 402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37" name="AutoShape 403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38" name="AutoShape 404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39" name="Oval 405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720" name="Group 406"/>
            <p:cNvGrpSpPr>
              <a:grpSpLocks/>
            </p:cNvGrpSpPr>
            <p:nvPr/>
          </p:nvGrpSpPr>
          <p:grpSpPr bwMode="auto">
            <a:xfrm>
              <a:off x="5293" y="1978"/>
              <a:ext cx="81" cy="409"/>
              <a:chOff x="1655" y="1661"/>
              <a:chExt cx="82" cy="317"/>
            </a:xfrm>
          </p:grpSpPr>
          <p:sp>
            <p:nvSpPr>
              <p:cNvPr id="114730" name="AutoShape 407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31" name="AutoShape 408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32" name="AutoShape 409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33" name="AutoShape 410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34" name="Oval 411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4721" name="Oval 412"/>
            <p:cNvSpPr>
              <a:spLocks noChangeArrowheads="1"/>
            </p:cNvSpPr>
            <p:nvPr/>
          </p:nvSpPr>
          <p:spPr bwMode="auto">
            <a:xfrm>
              <a:off x="5347" y="2490"/>
              <a:ext cx="68" cy="6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722" name="Oval 413"/>
            <p:cNvSpPr>
              <a:spLocks noChangeArrowheads="1"/>
            </p:cNvSpPr>
            <p:nvPr/>
          </p:nvSpPr>
          <p:spPr bwMode="auto">
            <a:xfrm>
              <a:off x="5347" y="2668"/>
              <a:ext cx="68" cy="6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723" name="AutoShape 414"/>
            <p:cNvSpPr>
              <a:spLocks noChangeAspect="1" noChangeArrowheads="1"/>
            </p:cNvSpPr>
            <p:nvPr/>
          </p:nvSpPr>
          <p:spPr bwMode="auto">
            <a:xfrm>
              <a:off x="5081" y="2642"/>
              <a:ext cx="32" cy="154"/>
            </a:xfrm>
            <a:prstGeom prst="roundRect">
              <a:avLst>
                <a:gd name="adj" fmla="val 16667"/>
              </a:avLst>
            </a:prstGeom>
            <a:solidFill>
              <a:srgbClr val="AD2624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724" name="AutoShape 415"/>
            <p:cNvSpPr>
              <a:spLocks noChangeAspect="1" noChangeArrowheads="1"/>
            </p:cNvSpPr>
            <p:nvPr/>
          </p:nvSpPr>
          <p:spPr bwMode="auto">
            <a:xfrm>
              <a:off x="5130" y="2642"/>
              <a:ext cx="32" cy="154"/>
            </a:xfrm>
            <a:prstGeom prst="roundRect">
              <a:avLst>
                <a:gd name="adj" fmla="val 16667"/>
              </a:avLst>
            </a:prstGeom>
            <a:solidFill>
              <a:srgbClr val="AD2624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725" name="AutoShape 416"/>
            <p:cNvSpPr>
              <a:spLocks noChangeAspect="1" noChangeArrowheads="1"/>
            </p:cNvSpPr>
            <p:nvPr/>
          </p:nvSpPr>
          <p:spPr bwMode="auto">
            <a:xfrm>
              <a:off x="5081" y="2812"/>
              <a:ext cx="32" cy="239"/>
            </a:xfrm>
            <a:prstGeom prst="roundRect">
              <a:avLst>
                <a:gd name="adj" fmla="val 16667"/>
              </a:avLst>
            </a:prstGeom>
            <a:solidFill>
              <a:srgbClr val="AD2624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726" name="AutoShape 417"/>
            <p:cNvSpPr>
              <a:spLocks noChangeAspect="1" noChangeArrowheads="1"/>
            </p:cNvSpPr>
            <p:nvPr/>
          </p:nvSpPr>
          <p:spPr bwMode="auto">
            <a:xfrm>
              <a:off x="5130" y="2812"/>
              <a:ext cx="32" cy="239"/>
            </a:xfrm>
            <a:prstGeom prst="roundRect">
              <a:avLst>
                <a:gd name="adj" fmla="val 16667"/>
              </a:avLst>
            </a:prstGeom>
            <a:solidFill>
              <a:srgbClr val="AD2624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727" name="Oval 418"/>
            <p:cNvSpPr>
              <a:spLocks noChangeAspect="1" noChangeArrowheads="1"/>
            </p:cNvSpPr>
            <p:nvPr/>
          </p:nvSpPr>
          <p:spPr bwMode="auto">
            <a:xfrm>
              <a:off x="5089" y="2788"/>
              <a:ext cx="70" cy="32"/>
            </a:xfrm>
            <a:prstGeom prst="ellipse">
              <a:avLst/>
            </a:prstGeom>
            <a:solidFill>
              <a:srgbClr val="AD2624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728" name="Oval 419"/>
            <p:cNvSpPr>
              <a:spLocks noChangeArrowheads="1"/>
            </p:cNvSpPr>
            <p:nvPr/>
          </p:nvSpPr>
          <p:spPr bwMode="auto">
            <a:xfrm>
              <a:off x="5088" y="2678"/>
              <a:ext cx="68" cy="6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4729" name="Oval 420"/>
            <p:cNvSpPr>
              <a:spLocks noChangeArrowheads="1"/>
            </p:cNvSpPr>
            <p:nvPr/>
          </p:nvSpPr>
          <p:spPr bwMode="auto">
            <a:xfrm>
              <a:off x="5088" y="2856"/>
              <a:ext cx="68" cy="6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31"/>
    </mc:Choice>
    <mc:Fallback xmlns="">
      <p:transition spd="slow" advTm="29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val 2"/>
          <p:cNvSpPr>
            <a:spLocks noChangeArrowheads="1"/>
          </p:cNvSpPr>
          <p:nvPr/>
        </p:nvSpPr>
        <p:spPr bwMode="auto">
          <a:xfrm>
            <a:off x="6659563" y="2781300"/>
            <a:ext cx="2266950" cy="2159000"/>
          </a:xfrm>
          <a:prstGeom prst="ellipse">
            <a:avLst/>
          </a:prstGeom>
          <a:solidFill>
            <a:schemeClr val="bg2">
              <a:alpha val="56862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38915" name="Oval 3"/>
          <p:cNvSpPr>
            <a:spLocks noChangeArrowheads="1"/>
          </p:cNvSpPr>
          <p:nvPr/>
        </p:nvSpPr>
        <p:spPr bwMode="auto">
          <a:xfrm>
            <a:off x="6300788" y="2565400"/>
            <a:ext cx="3095625" cy="3168650"/>
          </a:xfrm>
          <a:prstGeom prst="ellipse">
            <a:avLst/>
          </a:prstGeom>
          <a:solidFill>
            <a:schemeClr val="bg2">
              <a:alpha val="3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757238" y="1989138"/>
            <a:ext cx="2266950" cy="2159000"/>
          </a:xfrm>
          <a:prstGeom prst="ellipse">
            <a:avLst/>
          </a:prstGeom>
          <a:solidFill>
            <a:schemeClr val="bg2">
              <a:alpha val="56862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-323850" y="981075"/>
            <a:ext cx="3600450" cy="3600450"/>
          </a:xfrm>
          <a:prstGeom prst="ellipse">
            <a:avLst/>
          </a:prstGeom>
          <a:solidFill>
            <a:schemeClr val="bg2">
              <a:alpha val="3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3635375" y="836613"/>
            <a:ext cx="3095625" cy="3168650"/>
          </a:xfrm>
          <a:prstGeom prst="ellipse">
            <a:avLst/>
          </a:prstGeom>
          <a:solidFill>
            <a:schemeClr val="bg2">
              <a:alpha val="3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4284663" y="1484313"/>
            <a:ext cx="2266950" cy="2159000"/>
          </a:xfrm>
          <a:prstGeom prst="ellipse">
            <a:avLst/>
          </a:prstGeom>
          <a:solidFill>
            <a:schemeClr val="bg2">
              <a:alpha val="56862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498975" y="1555750"/>
            <a:ext cx="1946275" cy="2016125"/>
            <a:chOff x="2834" y="980"/>
            <a:chExt cx="1226" cy="1270"/>
          </a:xfrm>
        </p:grpSpPr>
        <p:grpSp>
          <p:nvGrpSpPr>
            <p:cNvPr id="116017" name="Group 9"/>
            <p:cNvGrpSpPr>
              <a:grpSpLocks/>
            </p:cNvGrpSpPr>
            <p:nvPr/>
          </p:nvGrpSpPr>
          <p:grpSpPr bwMode="auto">
            <a:xfrm>
              <a:off x="3842" y="1630"/>
              <a:ext cx="81" cy="409"/>
              <a:chOff x="1655" y="1661"/>
              <a:chExt cx="82" cy="317"/>
            </a:xfrm>
          </p:grpSpPr>
          <p:sp>
            <p:nvSpPr>
              <p:cNvPr id="116146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47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48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49" name="AutoShape 13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50" name="Oval 14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018" name="Group 15"/>
            <p:cNvGrpSpPr>
              <a:grpSpLocks/>
            </p:cNvGrpSpPr>
            <p:nvPr/>
          </p:nvGrpSpPr>
          <p:grpSpPr bwMode="auto">
            <a:xfrm>
              <a:off x="3062" y="1161"/>
              <a:ext cx="82" cy="317"/>
              <a:chOff x="1655" y="1661"/>
              <a:chExt cx="82" cy="317"/>
            </a:xfrm>
          </p:grpSpPr>
          <p:sp>
            <p:nvSpPr>
              <p:cNvPr id="116141" name="AutoShape 16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42" name="AutoShape 17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43" name="AutoShape 18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44" name="AutoShape 19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45" name="Oval 20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019" name="Group 21"/>
            <p:cNvGrpSpPr>
              <a:grpSpLocks/>
            </p:cNvGrpSpPr>
            <p:nvPr/>
          </p:nvGrpSpPr>
          <p:grpSpPr bwMode="auto">
            <a:xfrm>
              <a:off x="3016" y="1389"/>
              <a:ext cx="46" cy="272"/>
              <a:chOff x="1655" y="1661"/>
              <a:chExt cx="82" cy="317"/>
            </a:xfrm>
          </p:grpSpPr>
          <p:sp>
            <p:nvSpPr>
              <p:cNvPr id="116136" name="AutoShape 22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37" name="AutoShape 23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38" name="AutoShape 24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39" name="AutoShape 25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40" name="Oval 26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020" name="Group 27"/>
            <p:cNvGrpSpPr>
              <a:grpSpLocks/>
            </p:cNvGrpSpPr>
            <p:nvPr/>
          </p:nvGrpSpPr>
          <p:grpSpPr bwMode="auto">
            <a:xfrm>
              <a:off x="3152" y="1575"/>
              <a:ext cx="82" cy="218"/>
              <a:chOff x="2063" y="2119"/>
              <a:chExt cx="82" cy="218"/>
            </a:xfrm>
          </p:grpSpPr>
          <p:sp>
            <p:nvSpPr>
              <p:cNvPr id="116131" name="AutoShape 28"/>
              <p:cNvSpPr>
                <a:spLocks noChangeArrowheads="1"/>
              </p:cNvSpPr>
              <p:nvPr/>
            </p:nvSpPr>
            <p:spPr bwMode="auto">
              <a:xfrm>
                <a:off x="2063" y="2119"/>
                <a:ext cx="32" cy="68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32" name="AutoShape 29"/>
              <p:cNvSpPr>
                <a:spLocks noChangeArrowheads="1"/>
              </p:cNvSpPr>
              <p:nvPr/>
            </p:nvSpPr>
            <p:spPr bwMode="auto">
              <a:xfrm>
                <a:off x="2113" y="2119"/>
                <a:ext cx="32" cy="68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33" name="AutoShape 30"/>
              <p:cNvSpPr>
                <a:spLocks noChangeArrowheads="1"/>
              </p:cNvSpPr>
              <p:nvPr/>
            </p:nvSpPr>
            <p:spPr bwMode="auto">
              <a:xfrm>
                <a:off x="2063" y="2201"/>
                <a:ext cx="32" cy="13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34" name="AutoShape 31"/>
              <p:cNvSpPr>
                <a:spLocks noChangeArrowheads="1"/>
              </p:cNvSpPr>
              <p:nvPr/>
            </p:nvSpPr>
            <p:spPr bwMode="auto">
              <a:xfrm>
                <a:off x="2113" y="2201"/>
                <a:ext cx="32" cy="13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35" name="Oval 32"/>
              <p:cNvSpPr>
                <a:spLocks noChangeAspect="1" noChangeArrowheads="1"/>
              </p:cNvSpPr>
              <p:nvPr/>
            </p:nvSpPr>
            <p:spPr bwMode="auto">
              <a:xfrm>
                <a:off x="2071" y="2182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021" name="Group 33"/>
            <p:cNvGrpSpPr>
              <a:grpSpLocks/>
            </p:cNvGrpSpPr>
            <p:nvPr/>
          </p:nvGrpSpPr>
          <p:grpSpPr bwMode="auto">
            <a:xfrm>
              <a:off x="3288" y="1117"/>
              <a:ext cx="81" cy="409"/>
              <a:chOff x="1655" y="1661"/>
              <a:chExt cx="82" cy="317"/>
            </a:xfrm>
          </p:grpSpPr>
          <p:sp>
            <p:nvSpPr>
              <p:cNvPr id="116126" name="AutoShape 34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27" name="AutoShape 35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28" name="AutoShape 36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29" name="AutoShape 37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30" name="Oval 38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022" name="Group 39"/>
            <p:cNvGrpSpPr>
              <a:grpSpLocks/>
            </p:cNvGrpSpPr>
            <p:nvPr/>
          </p:nvGrpSpPr>
          <p:grpSpPr bwMode="auto">
            <a:xfrm>
              <a:off x="2834" y="1661"/>
              <a:ext cx="82" cy="181"/>
              <a:chOff x="1655" y="1661"/>
              <a:chExt cx="82" cy="317"/>
            </a:xfrm>
          </p:grpSpPr>
          <p:sp>
            <p:nvSpPr>
              <p:cNvPr id="116121" name="AutoShape 40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22" name="AutoShape 41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23" name="AutoShape 42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24" name="AutoShape 43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25" name="Oval 44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023" name="Group 45"/>
            <p:cNvGrpSpPr>
              <a:grpSpLocks/>
            </p:cNvGrpSpPr>
            <p:nvPr/>
          </p:nvGrpSpPr>
          <p:grpSpPr bwMode="auto">
            <a:xfrm>
              <a:off x="3470" y="1253"/>
              <a:ext cx="82" cy="181"/>
              <a:chOff x="1655" y="1661"/>
              <a:chExt cx="82" cy="317"/>
            </a:xfrm>
          </p:grpSpPr>
          <p:sp>
            <p:nvSpPr>
              <p:cNvPr id="116116" name="AutoShape 46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17" name="AutoShape 47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18" name="AutoShape 48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19" name="AutoShape 49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20" name="Oval 50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024" name="Group 51"/>
            <p:cNvGrpSpPr>
              <a:grpSpLocks/>
            </p:cNvGrpSpPr>
            <p:nvPr/>
          </p:nvGrpSpPr>
          <p:grpSpPr bwMode="auto">
            <a:xfrm>
              <a:off x="3424" y="981"/>
              <a:ext cx="46" cy="272"/>
              <a:chOff x="1655" y="1661"/>
              <a:chExt cx="82" cy="317"/>
            </a:xfrm>
          </p:grpSpPr>
          <p:sp>
            <p:nvSpPr>
              <p:cNvPr id="116111" name="AutoShape 52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12" name="AutoShape 53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13" name="AutoShape 54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14" name="AutoShape 55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15" name="Oval 56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025" name="Group 57"/>
            <p:cNvGrpSpPr>
              <a:grpSpLocks/>
            </p:cNvGrpSpPr>
            <p:nvPr/>
          </p:nvGrpSpPr>
          <p:grpSpPr bwMode="auto">
            <a:xfrm>
              <a:off x="3469" y="1661"/>
              <a:ext cx="82" cy="317"/>
              <a:chOff x="1655" y="1661"/>
              <a:chExt cx="82" cy="317"/>
            </a:xfrm>
          </p:grpSpPr>
          <p:sp>
            <p:nvSpPr>
              <p:cNvPr id="116106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07" name="AutoShape 59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08" name="AutoShape 60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09" name="AutoShape 61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10" name="Oval 62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026" name="Group 63"/>
            <p:cNvGrpSpPr>
              <a:grpSpLocks/>
            </p:cNvGrpSpPr>
            <p:nvPr/>
          </p:nvGrpSpPr>
          <p:grpSpPr bwMode="auto">
            <a:xfrm>
              <a:off x="2970" y="1752"/>
              <a:ext cx="82" cy="317"/>
              <a:chOff x="1655" y="1661"/>
              <a:chExt cx="82" cy="317"/>
            </a:xfrm>
          </p:grpSpPr>
          <p:sp>
            <p:nvSpPr>
              <p:cNvPr id="116101" name="AutoShape 64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02" name="AutoShape 65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03" name="AutoShape 66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04" name="AutoShape 67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05" name="Oval 68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027" name="Group 69"/>
            <p:cNvGrpSpPr>
              <a:grpSpLocks/>
            </p:cNvGrpSpPr>
            <p:nvPr/>
          </p:nvGrpSpPr>
          <p:grpSpPr bwMode="auto">
            <a:xfrm>
              <a:off x="3579" y="1479"/>
              <a:ext cx="82" cy="317"/>
              <a:chOff x="1655" y="1661"/>
              <a:chExt cx="82" cy="317"/>
            </a:xfrm>
          </p:grpSpPr>
          <p:sp>
            <p:nvSpPr>
              <p:cNvPr id="116096" name="AutoShape 70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97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98" name="AutoShape 72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99" name="AutoShape 73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100" name="Oval 74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028" name="Group 75"/>
            <p:cNvGrpSpPr>
              <a:grpSpLocks/>
            </p:cNvGrpSpPr>
            <p:nvPr/>
          </p:nvGrpSpPr>
          <p:grpSpPr bwMode="auto">
            <a:xfrm>
              <a:off x="2880" y="1389"/>
              <a:ext cx="82" cy="181"/>
              <a:chOff x="1655" y="1661"/>
              <a:chExt cx="82" cy="317"/>
            </a:xfrm>
          </p:grpSpPr>
          <p:sp>
            <p:nvSpPr>
              <p:cNvPr id="116091" name="AutoShape 76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92" name="AutoShape 77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93" name="AutoShape 78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94" name="AutoShape 79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95" name="Oval 80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029" name="Group 81"/>
            <p:cNvGrpSpPr>
              <a:grpSpLocks/>
            </p:cNvGrpSpPr>
            <p:nvPr/>
          </p:nvGrpSpPr>
          <p:grpSpPr bwMode="auto">
            <a:xfrm>
              <a:off x="3978" y="1479"/>
              <a:ext cx="82" cy="181"/>
              <a:chOff x="1655" y="1661"/>
              <a:chExt cx="82" cy="317"/>
            </a:xfrm>
          </p:grpSpPr>
          <p:sp>
            <p:nvSpPr>
              <p:cNvPr id="116086" name="AutoShape 82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87" name="AutoShape 83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88" name="AutoShape 84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89" name="AutoShape 85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90" name="Oval 86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030" name="Group 87"/>
            <p:cNvGrpSpPr>
              <a:grpSpLocks/>
            </p:cNvGrpSpPr>
            <p:nvPr/>
          </p:nvGrpSpPr>
          <p:grpSpPr bwMode="auto">
            <a:xfrm>
              <a:off x="3561" y="980"/>
              <a:ext cx="82" cy="181"/>
              <a:chOff x="1655" y="1661"/>
              <a:chExt cx="82" cy="317"/>
            </a:xfrm>
          </p:grpSpPr>
          <p:sp>
            <p:nvSpPr>
              <p:cNvPr id="116081" name="AutoShape 88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82" name="AutoShape 89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83" name="AutoShape 90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84" name="AutoShape 91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85" name="Oval 92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031" name="Group 93"/>
            <p:cNvGrpSpPr>
              <a:grpSpLocks/>
            </p:cNvGrpSpPr>
            <p:nvPr/>
          </p:nvGrpSpPr>
          <p:grpSpPr bwMode="auto">
            <a:xfrm>
              <a:off x="3651" y="1207"/>
              <a:ext cx="82" cy="181"/>
              <a:chOff x="1655" y="1661"/>
              <a:chExt cx="82" cy="317"/>
            </a:xfrm>
          </p:grpSpPr>
          <p:sp>
            <p:nvSpPr>
              <p:cNvPr id="116076" name="AutoShape 94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77" name="AutoShape 95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78" name="AutoShape 96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79" name="AutoShape 97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80" name="Oval 98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032" name="Group 99"/>
            <p:cNvGrpSpPr>
              <a:grpSpLocks/>
            </p:cNvGrpSpPr>
            <p:nvPr/>
          </p:nvGrpSpPr>
          <p:grpSpPr bwMode="auto">
            <a:xfrm>
              <a:off x="3424" y="2069"/>
              <a:ext cx="82" cy="181"/>
              <a:chOff x="1655" y="1661"/>
              <a:chExt cx="82" cy="317"/>
            </a:xfrm>
          </p:grpSpPr>
          <p:sp>
            <p:nvSpPr>
              <p:cNvPr id="116071" name="AutoShape 100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72" name="AutoShape 101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73" name="AutoShape 102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74" name="AutoShape 103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75" name="Oval 104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033" name="Group 105"/>
            <p:cNvGrpSpPr>
              <a:grpSpLocks/>
            </p:cNvGrpSpPr>
            <p:nvPr/>
          </p:nvGrpSpPr>
          <p:grpSpPr bwMode="auto">
            <a:xfrm>
              <a:off x="3152" y="1888"/>
              <a:ext cx="82" cy="181"/>
              <a:chOff x="1655" y="1661"/>
              <a:chExt cx="82" cy="317"/>
            </a:xfrm>
          </p:grpSpPr>
          <p:sp>
            <p:nvSpPr>
              <p:cNvPr id="116066" name="AutoShape 106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67" name="AutoShape 107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68" name="AutoShape 108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69" name="AutoShape 109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70" name="Oval 110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034" name="Group 111"/>
            <p:cNvGrpSpPr>
              <a:grpSpLocks/>
            </p:cNvGrpSpPr>
            <p:nvPr/>
          </p:nvGrpSpPr>
          <p:grpSpPr bwMode="auto">
            <a:xfrm>
              <a:off x="3197" y="1207"/>
              <a:ext cx="46" cy="272"/>
              <a:chOff x="1655" y="1661"/>
              <a:chExt cx="82" cy="317"/>
            </a:xfrm>
          </p:grpSpPr>
          <p:sp>
            <p:nvSpPr>
              <p:cNvPr id="116061" name="AutoShape 112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62" name="AutoShape 113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63" name="AutoShape 114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64" name="AutoShape 115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65" name="Oval 116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035" name="Group 117"/>
            <p:cNvGrpSpPr>
              <a:grpSpLocks/>
            </p:cNvGrpSpPr>
            <p:nvPr/>
          </p:nvGrpSpPr>
          <p:grpSpPr bwMode="auto">
            <a:xfrm>
              <a:off x="3379" y="1525"/>
              <a:ext cx="46" cy="272"/>
              <a:chOff x="1655" y="1661"/>
              <a:chExt cx="82" cy="317"/>
            </a:xfrm>
          </p:grpSpPr>
          <p:sp>
            <p:nvSpPr>
              <p:cNvPr id="116056" name="AutoShape 118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57" name="AutoShape 119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58" name="AutoShape 120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59" name="AutoShape 121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60" name="Oval 122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036" name="Group 123"/>
            <p:cNvGrpSpPr>
              <a:grpSpLocks/>
            </p:cNvGrpSpPr>
            <p:nvPr/>
          </p:nvGrpSpPr>
          <p:grpSpPr bwMode="auto">
            <a:xfrm>
              <a:off x="3288" y="1842"/>
              <a:ext cx="82" cy="317"/>
              <a:chOff x="1655" y="1661"/>
              <a:chExt cx="82" cy="317"/>
            </a:xfrm>
          </p:grpSpPr>
          <p:sp>
            <p:nvSpPr>
              <p:cNvPr id="116051" name="AutoShape 124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52" name="AutoShape 125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53" name="AutoShape 126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54" name="AutoShape 127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55" name="Oval 128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037" name="Group 129"/>
            <p:cNvGrpSpPr>
              <a:grpSpLocks/>
            </p:cNvGrpSpPr>
            <p:nvPr/>
          </p:nvGrpSpPr>
          <p:grpSpPr bwMode="auto">
            <a:xfrm>
              <a:off x="3697" y="1706"/>
              <a:ext cx="81" cy="409"/>
              <a:chOff x="1655" y="1661"/>
              <a:chExt cx="82" cy="317"/>
            </a:xfrm>
          </p:grpSpPr>
          <p:sp>
            <p:nvSpPr>
              <p:cNvPr id="116046" name="AutoShape 130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47" name="AutoShape 131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48" name="AutoShape 132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49" name="AutoShape 133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50" name="Oval 134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038" name="Group 135"/>
            <p:cNvGrpSpPr>
              <a:grpSpLocks/>
            </p:cNvGrpSpPr>
            <p:nvPr/>
          </p:nvGrpSpPr>
          <p:grpSpPr bwMode="auto">
            <a:xfrm>
              <a:off x="3797" y="1161"/>
              <a:ext cx="81" cy="409"/>
              <a:chOff x="1655" y="1661"/>
              <a:chExt cx="82" cy="317"/>
            </a:xfrm>
          </p:grpSpPr>
          <p:sp>
            <p:nvSpPr>
              <p:cNvPr id="116041" name="AutoShape 136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42" name="AutoShape 137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43" name="AutoShape 138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44" name="AutoShape 139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45" name="Oval 140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6039" name="Oval 141"/>
            <p:cNvSpPr>
              <a:spLocks noChangeArrowheads="1"/>
            </p:cNvSpPr>
            <p:nvPr/>
          </p:nvSpPr>
          <p:spPr bwMode="auto">
            <a:xfrm>
              <a:off x="3848" y="1679"/>
              <a:ext cx="68" cy="6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6040" name="Oval 142"/>
            <p:cNvSpPr>
              <a:spLocks noChangeArrowheads="1"/>
            </p:cNvSpPr>
            <p:nvPr/>
          </p:nvSpPr>
          <p:spPr bwMode="auto">
            <a:xfrm>
              <a:off x="3848" y="1857"/>
              <a:ext cx="68" cy="6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sp>
        <p:nvSpPr>
          <p:cNvPr id="115720" name="Rectangle 143"/>
          <p:cNvSpPr>
            <a:spLocks noGrp="1" noChangeArrowheads="1"/>
          </p:cNvSpPr>
          <p:nvPr>
            <p:ph type="title"/>
          </p:nvPr>
        </p:nvSpPr>
        <p:spPr>
          <a:xfrm>
            <a:off x="879475" y="107950"/>
            <a:ext cx="8229600" cy="633413"/>
          </a:xfrm>
          <a:noFill/>
        </p:spPr>
        <p:txBody>
          <a:bodyPr/>
          <a:lstStyle/>
          <a:p>
            <a:pPr eaLnBrk="1" hangingPunct="1"/>
            <a:r>
              <a:rPr lang="de-DE" altLang="cs-CZ" sz="3600"/>
              <a:t>Molecular genetics</a:t>
            </a:r>
          </a:p>
        </p:txBody>
      </p:sp>
      <p:pic>
        <p:nvPicPr>
          <p:cNvPr id="39056" name="Picture 144" descr="Bild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3" t="19777" b="40947"/>
          <a:stretch>
            <a:fillRect/>
          </a:stretch>
        </p:blipFill>
        <p:spPr bwMode="auto">
          <a:xfrm rot="4800000">
            <a:off x="4946651" y="4279900"/>
            <a:ext cx="2603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57" name="Picture 145" descr="Bild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3" t="19777" b="40947"/>
          <a:stretch>
            <a:fillRect/>
          </a:stretch>
        </p:blipFill>
        <p:spPr bwMode="auto">
          <a:xfrm rot="10200000">
            <a:off x="5364163" y="4005263"/>
            <a:ext cx="2603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58" name="Picture 146" descr="Bild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3" t="19777" b="40947"/>
          <a:stretch>
            <a:fillRect/>
          </a:stretch>
        </p:blipFill>
        <p:spPr bwMode="auto">
          <a:xfrm>
            <a:off x="4716463" y="4149725"/>
            <a:ext cx="2603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59" name="Picture 147" descr="Bild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3" t="19777" b="40947"/>
          <a:stretch>
            <a:fillRect/>
          </a:stretch>
        </p:blipFill>
        <p:spPr bwMode="auto">
          <a:xfrm rot="7200000">
            <a:off x="4586288" y="4495800"/>
            <a:ext cx="2603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60" name="Picture 148" descr="Bild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3" t="19777" b="40947"/>
          <a:stretch>
            <a:fillRect/>
          </a:stretch>
        </p:blipFill>
        <p:spPr bwMode="auto">
          <a:xfrm rot="-5162771">
            <a:off x="5018088" y="3775075"/>
            <a:ext cx="2603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61" name="Picture 149" descr="Bild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3" t="19777" b="40947"/>
          <a:stretch>
            <a:fillRect/>
          </a:stretch>
        </p:blipFill>
        <p:spPr bwMode="auto">
          <a:xfrm rot="2100000">
            <a:off x="4284663" y="4292600"/>
            <a:ext cx="2603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62" name="Picture 150" descr="Bild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3" t="19777" b="40947"/>
          <a:stretch>
            <a:fillRect/>
          </a:stretch>
        </p:blipFill>
        <p:spPr bwMode="auto">
          <a:xfrm rot="8400000">
            <a:off x="4284663" y="4149725"/>
            <a:ext cx="2603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151"/>
          <p:cNvGrpSpPr>
            <a:grpSpLocks/>
          </p:cNvGrpSpPr>
          <p:nvPr/>
        </p:nvGrpSpPr>
        <p:grpSpPr bwMode="auto">
          <a:xfrm>
            <a:off x="5292725" y="3860800"/>
            <a:ext cx="306388" cy="2376488"/>
            <a:chOff x="1338" y="2931"/>
            <a:chExt cx="193" cy="1497"/>
          </a:xfrm>
        </p:grpSpPr>
        <p:pic>
          <p:nvPicPr>
            <p:cNvPr id="116015" name="Picture 152" descr="Bild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03" t="19777" b="40947"/>
            <a:stretch>
              <a:fillRect/>
            </a:stretch>
          </p:blipFill>
          <p:spPr bwMode="auto">
            <a:xfrm rot="900000">
              <a:off x="1338" y="2931"/>
              <a:ext cx="193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97" name="Freeform 153">
              <a:extLst>
                <a:ext uri="{FF2B5EF4-FFF2-40B4-BE49-F238E27FC236}">
                  <a16:creationId xmlns:a16="http://schemas.microsoft.com/office/drawing/2014/main" id="{96B23915-389F-8443-94FE-8B130CF6B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" y="3667"/>
              <a:ext cx="136" cy="181"/>
            </a:xfrm>
            <a:custGeom>
              <a:avLst/>
              <a:gdLst>
                <a:gd name="T0" fmla="*/ 0 w 136"/>
                <a:gd name="T1" fmla="*/ 181 h 181"/>
                <a:gd name="T2" fmla="*/ 46 w 136"/>
                <a:gd name="T3" fmla="*/ 136 h 181"/>
                <a:gd name="T4" fmla="*/ 91 w 136"/>
                <a:gd name="T5" fmla="*/ 91 h 181"/>
                <a:gd name="T6" fmla="*/ 136 w 136"/>
                <a:gd name="T7" fmla="*/ 0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6"/>
                <a:gd name="T13" fmla="*/ 0 h 181"/>
                <a:gd name="T14" fmla="*/ 136 w 136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6" h="181">
                  <a:moveTo>
                    <a:pt x="0" y="181"/>
                  </a:moveTo>
                  <a:cubicBezTo>
                    <a:pt x="15" y="166"/>
                    <a:pt x="31" y="151"/>
                    <a:pt x="46" y="136"/>
                  </a:cubicBezTo>
                  <a:cubicBezTo>
                    <a:pt x="61" y="121"/>
                    <a:pt x="76" y="114"/>
                    <a:pt x="91" y="91"/>
                  </a:cubicBezTo>
                  <a:cubicBezTo>
                    <a:pt x="106" y="68"/>
                    <a:pt x="121" y="34"/>
                    <a:pt x="136" y="0"/>
                  </a:cubicBezTo>
                </a:path>
              </a:pathLst>
            </a:custGeom>
            <a:noFill/>
            <a:ln w="28575">
              <a:solidFill>
                <a:srgbClr val="AD26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cs-CZ" sz="18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154"/>
          <p:cNvGrpSpPr>
            <a:grpSpLocks/>
          </p:cNvGrpSpPr>
          <p:nvPr/>
        </p:nvGrpSpPr>
        <p:grpSpPr bwMode="auto">
          <a:xfrm rot="5220682">
            <a:off x="4645025" y="4652963"/>
            <a:ext cx="188913" cy="2205037"/>
            <a:chOff x="1338" y="2931"/>
            <a:chExt cx="193" cy="1497"/>
          </a:xfrm>
        </p:grpSpPr>
        <p:pic>
          <p:nvPicPr>
            <p:cNvPr id="116013" name="Picture 155" descr="Bild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03" t="19777" b="40947"/>
            <a:stretch>
              <a:fillRect/>
            </a:stretch>
          </p:blipFill>
          <p:spPr bwMode="auto">
            <a:xfrm rot="900000">
              <a:off x="1338" y="2931"/>
              <a:ext cx="193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95" name="Freeform 156">
              <a:extLst>
                <a:ext uri="{FF2B5EF4-FFF2-40B4-BE49-F238E27FC236}">
                  <a16:creationId xmlns:a16="http://schemas.microsoft.com/office/drawing/2014/main" id="{64D0156E-9730-5049-B53A-F06016068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1" y="3667"/>
              <a:ext cx="135" cy="181"/>
            </a:xfrm>
            <a:custGeom>
              <a:avLst/>
              <a:gdLst>
                <a:gd name="T0" fmla="*/ 0 w 136"/>
                <a:gd name="T1" fmla="*/ 181 h 181"/>
                <a:gd name="T2" fmla="*/ 46 w 136"/>
                <a:gd name="T3" fmla="*/ 136 h 181"/>
                <a:gd name="T4" fmla="*/ 91 w 136"/>
                <a:gd name="T5" fmla="*/ 91 h 181"/>
                <a:gd name="T6" fmla="*/ 136 w 136"/>
                <a:gd name="T7" fmla="*/ 0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6"/>
                <a:gd name="T13" fmla="*/ 0 h 181"/>
                <a:gd name="T14" fmla="*/ 136 w 136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6" h="181">
                  <a:moveTo>
                    <a:pt x="0" y="181"/>
                  </a:moveTo>
                  <a:cubicBezTo>
                    <a:pt x="15" y="166"/>
                    <a:pt x="31" y="151"/>
                    <a:pt x="46" y="136"/>
                  </a:cubicBezTo>
                  <a:cubicBezTo>
                    <a:pt x="61" y="121"/>
                    <a:pt x="76" y="114"/>
                    <a:pt x="91" y="91"/>
                  </a:cubicBezTo>
                  <a:cubicBezTo>
                    <a:pt x="106" y="68"/>
                    <a:pt x="121" y="34"/>
                    <a:pt x="136" y="0"/>
                  </a:cubicBezTo>
                </a:path>
              </a:pathLst>
            </a:custGeom>
            <a:noFill/>
            <a:ln w="28575">
              <a:solidFill>
                <a:srgbClr val="AD26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cs-CZ" sz="18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157"/>
          <p:cNvGrpSpPr>
            <a:grpSpLocks/>
          </p:cNvGrpSpPr>
          <p:nvPr/>
        </p:nvGrpSpPr>
        <p:grpSpPr bwMode="auto">
          <a:xfrm rot="7896008">
            <a:off x="4851401" y="3941762"/>
            <a:ext cx="233362" cy="2087563"/>
            <a:chOff x="1338" y="2931"/>
            <a:chExt cx="193" cy="1497"/>
          </a:xfrm>
        </p:grpSpPr>
        <p:pic>
          <p:nvPicPr>
            <p:cNvPr id="116011" name="Picture 158" descr="Bild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03" t="19777" b="40947"/>
            <a:stretch>
              <a:fillRect/>
            </a:stretch>
          </p:blipFill>
          <p:spPr bwMode="auto">
            <a:xfrm rot="900000">
              <a:off x="1338" y="2931"/>
              <a:ext cx="193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93" name="Freeform 159">
              <a:extLst>
                <a:ext uri="{FF2B5EF4-FFF2-40B4-BE49-F238E27FC236}">
                  <a16:creationId xmlns:a16="http://schemas.microsoft.com/office/drawing/2014/main" id="{48350A6A-976C-D142-A3D9-F825CAA96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" y="3668"/>
              <a:ext cx="135" cy="181"/>
            </a:xfrm>
            <a:custGeom>
              <a:avLst/>
              <a:gdLst>
                <a:gd name="T0" fmla="*/ 0 w 136"/>
                <a:gd name="T1" fmla="*/ 181 h 181"/>
                <a:gd name="T2" fmla="*/ 46 w 136"/>
                <a:gd name="T3" fmla="*/ 136 h 181"/>
                <a:gd name="T4" fmla="*/ 91 w 136"/>
                <a:gd name="T5" fmla="*/ 91 h 181"/>
                <a:gd name="T6" fmla="*/ 136 w 136"/>
                <a:gd name="T7" fmla="*/ 0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6"/>
                <a:gd name="T13" fmla="*/ 0 h 181"/>
                <a:gd name="T14" fmla="*/ 136 w 136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6" h="181">
                  <a:moveTo>
                    <a:pt x="0" y="181"/>
                  </a:moveTo>
                  <a:cubicBezTo>
                    <a:pt x="15" y="166"/>
                    <a:pt x="31" y="151"/>
                    <a:pt x="46" y="136"/>
                  </a:cubicBezTo>
                  <a:cubicBezTo>
                    <a:pt x="61" y="121"/>
                    <a:pt x="76" y="114"/>
                    <a:pt x="91" y="91"/>
                  </a:cubicBezTo>
                  <a:cubicBezTo>
                    <a:pt x="106" y="68"/>
                    <a:pt x="121" y="34"/>
                    <a:pt x="136" y="0"/>
                  </a:cubicBezTo>
                </a:path>
              </a:pathLst>
            </a:custGeom>
            <a:noFill/>
            <a:ln w="28575">
              <a:solidFill>
                <a:srgbClr val="AD26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cs-CZ" sz="18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160"/>
          <p:cNvGrpSpPr>
            <a:grpSpLocks/>
          </p:cNvGrpSpPr>
          <p:nvPr/>
        </p:nvGrpSpPr>
        <p:grpSpPr bwMode="auto">
          <a:xfrm rot="10800000">
            <a:off x="5003800" y="3933825"/>
            <a:ext cx="233363" cy="2087563"/>
            <a:chOff x="1338" y="2931"/>
            <a:chExt cx="193" cy="1497"/>
          </a:xfrm>
        </p:grpSpPr>
        <p:pic>
          <p:nvPicPr>
            <p:cNvPr id="116009" name="Picture 161" descr="Bild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03" t="19777" b="40947"/>
            <a:stretch>
              <a:fillRect/>
            </a:stretch>
          </p:blipFill>
          <p:spPr bwMode="auto">
            <a:xfrm rot="900000">
              <a:off x="1338" y="2931"/>
              <a:ext cx="193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91" name="Freeform 162">
              <a:extLst>
                <a:ext uri="{FF2B5EF4-FFF2-40B4-BE49-F238E27FC236}">
                  <a16:creationId xmlns:a16="http://schemas.microsoft.com/office/drawing/2014/main" id="{9F3458C7-72F7-3348-BCA8-2A6C7BAE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3" y="3670"/>
              <a:ext cx="135" cy="181"/>
            </a:xfrm>
            <a:custGeom>
              <a:avLst/>
              <a:gdLst>
                <a:gd name="T0" fmla="*/ 0 w 136"/>
                <a:gd name="T1" fmla="*/ 181 h 181"/>
                <a:gd name="T2" fmla="*/ 46 w 136"/>
                <a:gd name="T3" fmla="*/ 136 h 181"/>
                <a:gd name="T4" fmla="*/ 91 w 136"/>
                <a:gd name="T5" fmla="*/ 91 h 181"/>
                <a:gd name="T6" fmla="*/ 136 w 136"/>
                <a:gd name="T7" fmla="*/ 0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6"/>
                <a:gd name="T13" fmla="*/ 0 h 181"/>
                <a:gd name="T14" fmla="*/ 136 w 136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6" h="181">
                  <a:moveTo>
                    <a:pt x="0" y="181"/>
                  </a:moveTo>
                  <a:cubicBezTo>
                    <a:pt x="15" y="166"/>
                    <a:pt x="31" y="151"/>
                    <a:pt x="46" y="136"/>
                  </a:cubicBezTo>
                  <a:cubicBezTo>
                    <a:pt x="61" y="121"/>
                    <a:pt x="76" y="114"/>
                    <a:pt x="91" y="91"/>
                  </a:cubicBezTo>
                  <a:cubicBezTo>
                    <a:pt x="106" y="68"/>
                    <a:pt x="121" y="34"/>
                    <a:pt x="136" y="0"/>
                  </a:cubicBezTo>
                </a:path>
              </a:pathLst>
            </a:custGeom>
            <a:noFill/>
            <a:ln w="28575">
              <a:solidFill>
                <a:srgbClr val="AD26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cs-CZ" sz="18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163"/>
          <p:cNvGrpSpPr>
            <a:grpSpLocks/>
          </p:cNvGrpSpPr>
          <p:nvPr/>
        </p:nvGrpSpPr>
        <p:grpSpPr bwMode="auto">
          <a:xfrm>
            <a:off x="971550" y="2060575"/>
            <a:ext cx="1946275" cy="2016125"/>
            <a:chOff x="612" y="1298"/>
            <a:chExt cx="1226" cy="1270"/>
          </a:xfrm>
        </p:grpSpPr>
        <p:grpSp>
          <p:nvGrpSpPr>
            <p:cNvPr id="115875" name="Group 164"/>
            <p:cNvGrpSpPr>
              <a:grpSpLocks/>
            </p:cNvGrpSpPr>
            <p:nvPr/>
          </p:nvGrpSpPr>
          <p:grpSpPr bwMode="auto">
            <a:xfrm>
              <a:off x="840" y="1479"/>
              <a:ext cx="82" cy="317"/>
              <a:chOff x="1655" y="1661"/>
              <a:chExt cx="82" cy="317"/>
            </a:xfrm>
          </p:grpSpPr>
          <p:sp>
            <p:nvSpPr>
              <p:cNvPr id="116004" name="AutoShape 165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5" name="AutoShape 166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6" name="AutoShape 167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7" name="AutoShape 168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8" name="Oval 169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876" name="Group 170"/>
            <p:cNvGrpSpPr>
              <a:grpSpLocks/>
            </p:cNvGrpSpPr>
            <p:nvPr/>
          </p:nvGrpSpPr>
          <p:grpSpPr bwMode="auto">
            <a:xfrm>
              <a:off x="794" y="1707"/>
              <a:ext cx="46" cy="272"/>
              <a:chOff x="1655" y="1661"/>
              <a:chExt cx="82" cy="317"/>
            </a:xfrm>
          </p:grpSpPr>
          <p:sp>
            <p:nvSpPr>
              <p:cNvPr id="115999" name="AutoShape 171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0" name="AutoShape 172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1" name="AutoShape 173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2" name="AutoShape 174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003" name="Oval 175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877" name="Group 176"/>
            <p:cNvGrpSpPr>
              <a:grpSpLocks/>
            </p:cNvGrpSpPr>
            <p:nvPr/>
          </p:nvGrpSpPr>
          <p:grpSpPr bwMode="auto">
            <a:xfrm>
              <a:off x="930" y="1893"/>
              <a:ext cx="82" cy="218"/>
              <a:chOff x="2063" y="2119"/>
              <a:chExt cx="82" cy="218"/>
            </a:xfrm>
          </p:grpSpPr>
          <p:sp>
            <p:nvSpPr>
              <p:cNvPr id="115994" name="AutoShape 177"/>
              <p:cNvSpPr>
                <a:spLocks noChangeArrowheads="1"/>
              </p:cNvSpPr>
              <p:nvPr/>
            </p:nvSpPr>
            <p:spPr bwMode="auto">
              <a:xfrm>
                <a:off x="2063" y="2119"/>
                <a:ext cx="32" cy="68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5" name="AutoShape 178"/>
              <p:cNvSpPr>
                <a:spLocks noChangeArrowheads="1"/>
              </p:cNvSpPr>
              <p:nvPr/>
            </p:nvSpPr>
            <p:spPr bwMode="auto">
              <a:xfrm>
                <a:off x="2113" y="2119"/>
                <a:ext cx="32" cy="68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6" name="AutoShape 179"/>
              <p:cNvSpPr>
                <a:spLocks noChangeArrowheads="1"/>
              </p:cNvSpPr>
              <p:nvPr/>
            </p:nvSpPr>
            <p:spPr bwMode="auto">
              <a:xfrm>
                <a:off x="2063" y="2201"/>
                <a:ext cx="32" cy="13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7" name="AutoShape 180"/>
              <p:cNvSpPr>
                <a:spLocks noChangeArrowheads="1"/>
              </p:cNvSpPr>
              <p:nvPr/>
            </p:nvSpPr>
            <p:spPr bwMode="auto">
              <a:xfrm>
                <a:off x="2113" y="2201"/>
                <a:ext cx="32" cy="13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8" name="Oval 181"/>
              <p:cNvSpPr>
                <a:spLocks noChangeAspect="1" noChangeArrowheads="1"/>
              </p:cNvSpPr>
              <p:nvPr/>
            </p:nvSpPr>
            <p:spPr bwMode="auto">
              <a:xfrm>
                <a:off x="2071" y="2182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878" name="Group 182"/>
            <p:cNvGrpSpPr>
              <a:grpSpLocks/>
            </p:cNvGrpSpPr>
            <p:nvPr/>
          </p:nvGrpSpPr>
          <p:grpSpPr bwMode="auto">
            <a:xfrm>
              <a:off x="1066" y="1435"/>
              <a:ext cx="81" cy="409"/>
              <a:chOff x="1655" y="1661"/>
              <a:chExt cx="82" cy="317"/>
            </a:xfrm>
          </p:grpSpPr>
          <p:sp>
            <p:nvSpPr>
              <p:cNvPr id="115989" name="AutoShape 183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0" name="AutoShape 184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1" name="AutoShape 185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2" name="AutoShape 186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93" name="Oval 187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879" name="Group 188"/>
            <p:cNvGrpSpPr>
              <a:grpSpLocks/>
            </p:cNvGrpSpPr>
            <p:nvPr/>
          </p:nvGrpSpPr>
          <p:grpSpPr bwMode="auto">
            <a:xfrm>
              <a:off x="612" y="1979"/>
              <a:ext cx="82" cy="181"/>
              <a:chOff x="1655" y="1661"/>
              <a:chExt cx="82" cy="317"/>
            </a:xfrm>
          </p:grpSpPr>
          <p:sp>
            <p:nvSpPr>
              <p:cNvPr id="115984" name="AutoShape 189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85" name="AutoShape 190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86" name="AutoShape 191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87" name="AutoShape 192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88" name="Oval 193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880" name="Group 194"/>
            <p:cNvGrpSpPr>
              <a:grpSpLocks/>
            </p:cNvGrpSpPr>
            <p:nvPr/>
          </p:nvGrpSpPr>
          <p:grpSpPr bwMode="auto">
            <a:xfrm>
              <a:off x="1248" y="1571"/>
              <a:ext cx="82" cy="181"/>
              <a:chOff x="1655" y="1661"/>
              <a:chExt cx="82" cy="317"/>
            </a:xfrm>
          </p:grpSpPr>
          <p:sp>
            <p:nvSpPr>
              <p:cNvPr id="115979" name="AutoShape 195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80" name="AutoShape 196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81" name="AutoShape 197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82" name="AutoShape 198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83" name="Oval 199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881" name="Group 200"/>
            <p:cNvGrpSpPr>
              <a:grpSpLocks/>
            </p:cNvGrpSpPr>
            <p:nvPr/>
          </p:nvGrpSpPr>
          <p:grpSpPr bwMode="auto">
            <a:xfrm>
              <a:off x="1202" y="1299"/>
              <a:ext cx="46" cy="272"/>
              <a:chOff x="1655" y="1661"/>
              <a:chExt cx="82" cy="317"/>
            </a:xfrm>
          </p:grpSpPr>
          <p:sp>
            <p:nvSpPr>
              <p:cNvPr id="115974" name="AutoShape 201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75" name="AutoShape 202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76" name="AutoShape 203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77" name="AutoShape 204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78" name="Oval 205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882" name="Group 206"/>
            <p:cNvGrpSpPr>
              <a:grpSpLocks/>
            </p:cNvGrpSpPr>
            <p:nvPr/>
          </p:nvGrpSpPr>
          <p:grpSpPr bwMode="auto">
            <a:xfrm>
              <a:off x="1247" y="1979"/>
              <a:ext cx="82" cy="317"/>
              <a:chOff x="1655" y="1661"/>
              <a:chExt cx="82" cy="317"/>
            </a:xfrm>
          </p:grpSpPr>
          <p:sp>
            <p:nvSpPr>
              <p:cNvPr id="115969" name="AutoShape 207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70" name="AutoShape 208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71" name="AutoShape 209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72" name="AutoShape 210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73" name="Oval 211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883" name="Group 212"/>
            <p:cNvGrpSpPr>
              <a:grpSpLocks/>
            </p:cNvGrpSpPr>
            <p:nvPr/>
          </p:nvGrpSpPr>
          <p:grpSpPr bwMode="auto">
            <a:xfrm>
              <a:off x="748" y="2070"/>
              <a:ext cx="82" cy="317"/>
              <a:chOff x="1655" y="1661"/>
              <a:chExt cx="82" cy="317"/>
            </a:xfrm>
          </p:grpSpPr>
          <p:sp>
            <p:nvSpPr>
              <p:cNvPr id="115964" name="AutoShape 213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65" name="AutoShape 214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66" name="AutoShape 215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67" name="AutoShape 216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68" name="Oval 217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884" name="Group 218"/>
            <p:cNvGrpSpPr>
              <a:grpSpLocks/>
            </p:cNvGrpSpPr>
            <p:nvPr/>
          </p:nvGrpSpPr>
          <p:grpSpPr bwMode="auto">
            <a:xfrm>
              <a:off x="1357" y="1797"/>
              <a:ext cx="82" cy="317"/>
              <a:chOff x="1655" y="1661"/>
              <a:chExt cx="82" cy="317"/>
            </a:xfrm>
          </p:grpSpPr>
          <p:sp>
            <p:nvSpPr>
              <p:cNvPr id="115959" name="AutoShape 219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60" name="AutoShape 220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61" name="AutoShape 221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62" name="AutoShape 222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63" name="Oval 223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885" name="Group 224"/>
            <p:cNvGrpSpPr>
              <a:grpSpLocks/>
            </p:cNvGrpSpPr>
            <p:nvPr/>
          </p:nvGrpSpPr>
          <p:grpSpPr bwMode="auto">
            <a:xfrm>
              <a:off x="658" y="1707"/>
              <a:ext cx="82" cy="181"/>
              <a:chOff x="1655" y="1661"/>
              <a:chExt cx="82" cy="317"/>
            </a:xfrm>
          </p:grpSpPr>
          <p:sp>
            <p:nvSpPr>
              <p:cNvPr id="115954" name="AutoShape 225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55" name="AutoShape 226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56" name="AutoShape 227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57" name="AutoShape 228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58" name="Oval 229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886" name="Group 230"/>
            <p:cNvGrpSpPr>
              <a:grpSpLocks/>
            </p:cNvGrpSpPr>
            <p:nvPr/>
          </p:nvGrpSpPr>
          <p:grpSpPr bwMode="auto">
            <a:xfrm>
              <a:off x="1756" y="1797"/>
              <a:ext cx="82" cy="181"/>
              <a:chOff x="1655" y="1661"/>
              <a:chExt cx="82" cy="317"/>
            </a:xfrm>
          </p:grpSpPr>
          <p:sp>
            <p:nvSpPr>
              <p:cNvPr id="115949" name="AutoShape 231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50" name="AutoShape 232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51" name="AutoShape 233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52" name="AutoShape 234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53" name="Oval 235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887" name="Group 236"/>
            <p:cNvGrpSpPr>
              <a:grpSpLocks/>
            </p:cNvGrpSpPr>
            <p:nvPr/>
          </p:nvGrpSpPr>
          <p:grpSpPr bwMode="auto">
            <a:xfrm>
              <a:off x="1339" y="1298"/>
              <a:ext cx="82" cy="181"/>
              <a:chOff x="1655" y="1661"/>
              <a:chExt cx="82" cy="317"/>
            </a:xfrm>
          </p:grpSpPr>
          <p:sp>
            <p:nvSpPr>
              <p:cNvPr id="115944" name="AutoShape 237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45" name="AutoShape 238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46" name="AutoShape 239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47" name="AutoShape 240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48" name="Oval 241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888" name="Group 242"/>
            <p:cNvGrpSpPr>
              <a:grpSpLocks/>
            </p:cNvGrpSpPr>
            <p:nvPr/>
          </p:nvGrpSpPr>
          <p:grpSpPr bwMode="auto">
            <a:xfrm>
              <a:off x="1429" y="1525"/>
              <a:ext cx="82" cy="181"/>
              <a:chOff x="1655" y="1661"/>
              <a:chExt cx="82" cy="317"/>
            </a:xfrm>
          </p:grpSpPr>
          <p:sp>
            <p:nvSpPr>
              <p:cNvPr id="115939" name="AutoShape 243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40" name="AutoShape 244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41" name="AutoShape 245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42" name="AutoShape 246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43" name="Oval 247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889" name="Group 248"/>
            <p:cNvGrpSpPr>
              <a:grpSpLocks/>
            </p:cNvGrpSpPr>
            <p:nvPr/>
          </p:nvGrpSpPr>
          <p:grpSpPr bwMode="auto">
            <a:xfrm>
              <a:off x="1202" y="2387"/>
              <a:ext cx="82" cy="181"/>
              <a:chOff x="1655" y="1661"/>
              <a:chExt cx="82" cy="317"/>
            </a:xfrm>
          </p:grpSpPr>
          <p:sp>
            <p:nvSpPr>
              <p:cNvPr id="115934" name="AutoShape 249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35" name="AutoShape 250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36" name="AutoShape 251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37" name="AutoShape 252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38" name="Oval 253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890" name="Group 254"/>
            <p:cNvGrpSpPr>
              <a:grpSpLocks/>
            </p:cNvGrpSpPr>
            <p:nvPr/>
          </p:nvGrpSpPr>
          <p:grpSpPr bwMode="auto">
            <a:xfrm>
              <a:off x="930" y="2206"/>
              <a:ext cx="82" cy="181"/>
              <a:chOff x="1655" y="1661"/>
              <a:chExt cx="82" cy="317"/>
            </a:xfrm>
          </p:grpSpPr>
          <p:sp>
            <p:nvSpPr>
              <p:cNvPr id="115929" name="AutoShape 255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30" name="AutoShape 256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31" name="AutoShape 257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32" name="AutoShape 258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33" name="Oval 259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891" name="Group 260"/>
            <p:cNvGrpSpPr>
              <a:grpSpLocks/>
            </p:cNvGrpSpPr>
            <p:nvPr/>
          </p:nvGrpSpPr>
          <p:grpSpPr bwMode="auto">
            <a:xfrm>
              <a:off x="975" y="1525"/>
              <a:ext cx="46" cy="272"/>
              <a:chOff x="1655" y="1661"/>
              <a:chExt cx="82" cy="317"/>
            </a:xfrm>
          </p:grpSpPr>
          <p:sp>
            <p:nvSpPr>
              <p:cNvPr id="115924" name="AutoShape 261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25" name="AutoShape 262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26" name="AutoShape 263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27" name="AutoShape 264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28" name="Oval 265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892" name="Group 266"/>
            <p:cNvGrpSpPr>
              <a:grpSpLocks/>
            </p:cNvGrpSpPr>
            <p:nvPr/>
          </p:nvGrpSpPr>
          <p:grpSpPr bwMode="auto">
            <a:xfrm>
              <a:off x="1157" y="1843"/>
              <a:ext cx="46" cy="272"/>
              <a:chOff x="1655" y="1661"/>
              <a:chExt cx="82" cy="317"/>
            </a:xfrm>
          </p:grpSpPr>
          <p:sp>
            <p:nvSpPr>
              <p:cNvPr id="115919" name="AutoShape 267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20" name="AutoShape 268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21" name="AutoShape 269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22" name="AutoShape 270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23" name="Oval 271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893" name="Group 272"/>
            <p:cNvGrpSpPr>
              <a:grpSpLocks/>
            </p:cNvGrpSpPr>
            <p:nvPr/>
          </p:nvGrpSpPr>
          <p:grpSpPr bwMode="auto">
            <a:xfrm>
              <a:off x="1066" y="2160"/>
              <a:ext cx="82" cy="317"/>
              <a:chOff x="1655" y="1661"/>
              <a:chExt cx="82" cy="317"/>
            </a:xfrm>
          </p:grpSpPr>
          <p:sp>
            <p:nvSpPr>
              <p:cNvPr id="115914" name="AutoShape 273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15" name="AutoShape 274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16" name="AutoShape 275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17" name="AutoShape 276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18" name="Oval 277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894" name="Group 278"/>
            <p:cNvGrpSpPr>
              <a:grpSpLocks/>
            </p:cNvGrpSpPr>
            <p:nvPr/>
          </p:nvGrpSpPr>
          <p:grpSpPr bwMode="auto">
            <a:xfrm>
              <a:off x="1475" y="2024"/>
              <a:ext cx="81" cy="409"/>
              <a:chOff x="1655" y="1661"/>
              <a:chExt cx="82" cy="317"/>
            </a:xfrm>
          </p:grpSpPr>
          <p:sp>
            <p:nvSpPr>
              <p:cNvPr id="115909" name="AutoShape 279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10" name="AutoShape 280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11" name="AutoShape 281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12" name="AutoShape 282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13" name="Oval 283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895" name="Group 284"/>
            <p:cNvGrpSpPr>
              <a:grpSpLocks/>
            </p:cNvGrpSpPr>
            <p:nvPr/>
          </p:nvGrpSpPr>
          <p:grpSpPr bwMode="auto">
            <a:xfrm>
              <a:off x="1575" y="1479"/>
              <a:ext cx="81" cy="409"/>
              <a:chOff x="1655" y="1661"/>
              <a:chExt cx="82" cy="317"/>
            </a:xfrm>
          </p:grpSpPr>
          <p:sp>
            <p:nvSpPr>
              <p:cNvPr id="115904" name="AutoShape 285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05" name="AutoShape 286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06" name="AutoShape 287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07" name="AutoShape 288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908" name="Oval 289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5896" name="AutoShape 290"/>
            <p:cNvSpPr>
              <a:spLocks noChangeAspect="1" noChangeArrowheads="1"/>
            </p:cNvSpPr>
            <p:nvPr/>
          </p:nvSpPr>
          <p:spPr bwMode="auto">
            <a:xfrm>
              <a:off x="1637" y="1945"/>
              <a:ext cx="32" cy="154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5897" name="AutoShape 291"/>
            <p:cNvSpPr>
              <a:spLocks noChangeAspect="1" noChangeArrowheads="1"/>
            </p:cNvSpPr>
            <p:nvPr/>
          </p:nvSpPr>
          <p:spPr bwMode="auto">
            <a:xfrm>
              <a:off x="1686" y="1945"/>
              <a:ext cx="32" cy="154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5898" name="AutoShape 292"/>
            <p:cNvSpPr>
              <a:spLocks noChangeArrowheads="1"/>
            </p:cNvSpPr>
            <p:nvPr/>
          </p:nvSpPr>
          <p:spPr bwMode="auto">
            <a:xfrm>
              <a:off x="1637" y="2115"/>
              <a:ext cx="32" cy="4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5899" name="AutoShape 293"/>
            <p:cNvSpPr>
              <a:spLocks noChangeArrowheads="1"/>
            </p:cNvSpPr>
            <p:nvPr/>
          </p:nvSpPr>
          <p:spPr bwMode="auto">
            <a:xfrm>
              <a:off x="1686" y="2115"/>
              <a:ext cx="32" cy="45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5900" name="Oval 294"/>
            <p:cNvSpPr>
              <a:spLocks noChangeAspect="1" noChangeArrowheads="1"/>
            </p:cNvSpPr>
            <p:nvPr/>
          </p:nvSpPr>
          <p:spPr bwMode="auto">
            <a:xfrm>
              <a:off x="1645" y="2091"/>
              <a:ext cx="70" cy="32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5901" name="Oval 295"/>
            <p:cNvSpPr>
              <a:spLocks noChangeArrowheads="1"/>
            </p:cNvSpPr>
            <p:nvPr/>
          </p:nvSpPr>
          <p:spPr bwMode="auto">
            <a:xfrm>
              <a:off x="1639" y="2003"/>
              <a:ext cx="68" cy="6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5902" name="AutoShape 296"/>
            <p:cNvSpPr>
              <a:spLocks noChangeArrowheads="1"/>
            </p:cNvSpPr>
            <p:nvPr/>
          </p:nvSpPr>
          <p:spPr bwMode="auto">
            <a:xfrm>
              <a:off x="1637" y="2155"/>
              <a:ext cx="32" cy="147"/>
            </a:xfrm>
            <a:prstGeom prst="roundRect">
              <a:avLst>
                <a:gd name="adj" fmla="val 16667"/>
              </a:avLst>
            </a:prstGeom>
            <a:solidFill>
              <a:srgbClr val="AD2624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5903" name="AutoShape 297"/>
            <p:cNvSpPr>
              <a:spLocks noChangeArrowheads="1"/>
            </p:cNvSpPr>
            <p:nvPr/>
          </p:nvSpPr>
          <p:spPr bwMode="auto">
            <a:xfrm>
              <a:off x="1686" y="2155"/>
              <a:ext cx="32" cy="147"/>
            </a:xfrm>
            <a:prstGeom prst="roundRect">
              <a:avLst>
                <a:gd name="adj" fmla="val 16667"/>
              </a:avLst>
            </a:prstGeom>
            <a:solidFill>
              <a:srgbClr val="AD2624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39066" name="Group 298"/>
          <p:cNvGrpSpPr>
            <a:grpSpLocks/>
          </p:cNvGrpSpPr>
          <p:nvPr/>
        </p:nvGrpSpPr>
        <p:grpSpPr bwMode="auto">
          <a:xfrm>
            <a:off x="6873875" y="2852738"/>
            <a:ext cx="1946275" cy="2016125"/>
            <a:chOff x="4330" y="1797"/>
            <a:chExt cx="1226" cy="1270"/>
          </a:xfrm>
        </p:grpSpPr>
        <p:grpSp>
          <p:nvGrpSpPr>
            <p:cNvPr id="115734" name="Group 299"/>
            <p:cNvGrpSpPr>
              <a:grpSpLocks/>
            </p:cNvGrpSpPr>
            <p:nvPr/>
          </p:nvGrpSpPr>
          <p:grpSpPr bwMode="auto">
            <a:xfrm>
              <a:off x="5338" y="2447"/>
              <a:ext cx="81" cy="409"/>
              <a:chOff x="1655" y="1661"/>
              <a:chExt cx="82" cy="317"/>
            </a:xfrm>
          </p:grpSpPr>
          <p:sp>
            <p:nvSpPr>
              <p:cNvPr id="115870" name="AutoShape 300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71" name="AutoShape 301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72" name="AutoShape 302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73" name="AutoShape 303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74" name="Oval 304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735" name="Group 305"/>
            <p:cNvGrpSpPr>
              <a:grpSpLocks/>
            </p:cNvGrpSpPr>
            <p:nvPr/>
          </p:nvGrpSpPr>
          <p:grpSpPr bwMode="auto">
            <a:xfrm>
              <a:off x="4558" y="1978"/>
              <a:ext cx="82" cy="317"/>
              <a:chOff x="1655" y="1661"/>
              <a:chExt cx="82" cy="317"/>
            </a:xfrm>
          </p:grpSpPr>
          <p:sp>
            <p:nvSpPr>
              <p:cNvPr id="115865" name="AutoShape 306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66" name="AutoShape 307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67" name="AutoShape 308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68" name="AutoShape 309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69" name="Oval 310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736" name="Group 311"/>
            <p:cNvGrpSpPr>
              <a:grpSpLocks/>
            </p:cNvGrpSpPr>
            <p:nvPr/>
          </p:nvGrpSpPr>
          <p:grpSpPr bwMode="auto">
            <a:xfrm>
              <a:off x="4512" y="2206"/>
              <a:ext cx="46" cy="272"/>
              <a:chOff x="1655" y="1661"/>
              <a:chExt cx="82" cy="317"/>
            </a:xfrm>
          </p:grpSpPr>
          <p:sp>
            <p:nvSpPr>
              <p:cNvPr id="115860" name="AutoShape 312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61" name="AutoShape 313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62" name="AutoShape 314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63" name="AutoShape 315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64" name="Oval 316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737" name="Group 317"/>
            <p:cNvGrpSpPr>
              <a:grpSpLocks/>
            </p:cNvGrpSpPr>
            <p:nvPr/>
          </p:nvGrpSpPr>
          <p:grpSpPr bwMode="auto">
            <a:xfrm>
              <a:off x="4648" y="2392"/>
              <a:ext cx="82" cy="218"/>
              <a:chOff x="2063" y="2119"/>
              <a:chExt cx="82" cy="218"/>
            </a:xfrm>
          </p:grpSpPr>
          <p:sp>
            <p:nvSpPr>
              <p:cNvPr id="115855" name="AutoShape 318"/>
              <p:cNvSpPr>
                <a:spLocks noChangeArrowheads="1"/>
              </p:cNvSpPr>
              <p:nvPr/>
            </p:nvSpPr>
            <p:spPr bwMode="auto">
              <a:xfrm>
                <a:off x="2063" y="2119"/>
                <a:ext cx="32" cy="68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56" name="AutoShape 319"/>
              <p:cNvSpPr>
                <a:spLocks noChangeArrowheads="1"/>
              </p:cNvSpPr>
              <p:nvPr/>
            </p:nvSpPr>
            <p:spPr bwMode="auto">
              <a:xfrm>
                <a:off x="2113" y="2119"/>
                <a:ext cx="32" cy="68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57" name="AutoShape 320"/>
              <p:cNvSpPr>
                <a:spLocks noChangeArrowheads="1"/>
              </p:cNvSpPr>
              <p:nvPr/>
            </p:nvSpPr>
            <p:spPr bwMode="auto">
              <a:xfrm>
                <a:off x="2063" y="2201"/>
                <a:ext cx="32" cy="13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58" name="AutoShape 321"/>
              <p:cNvSpPr>
                <a:spLocks noChangeArrowheads="1"/>
              </p:cNvSpPr>
              <p:nvPr/>
            </p:nvSpPr>
            <p:spPr bwMode="auto">
              <a:xfrm>
                <a:off x="2113" y="2201"/>
                <a:ext cx="32" cy="13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59" name="Oval 322"/>
              <p:cNvSpPr>
                <a:spLocks noChangeAspect="1" noChangeArrowheads="1"/>
              </p:cNvSpPr>
              <p:nvPr/>
            </p:nvSpPr>
            <p:spPr bwMode="auto">
              <a:xfrm>
                <a:off x="2071" y="2182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738" name="Group 323"/>
            <p:cNvGrpSpPr>
              <a:grpSpLocks/>
            </p:cNvGrpSpPr>
            <p:nvPr/>
          </p:nvGrpSpPr>
          <p:grpSpPr bwMode="auto">
            <a:xfrm>
              <a:off x="4784" y="1934"/>
              <a:ext cx="81" cy="409"/>
              <a:chOff x="1655" y="1661"/>
              <a:chExt cx="82" cy="317"/>
            </a:xfrm>
          </p:grpSpPr>
          <p:sp>
            <p:nvSpPr>
              <p:cNvPr id="115850" name="AutoShape 324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51" name="AutoShape 325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52" name="AutoShape 326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53" name="AutoShape 327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54" name="Oval 328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739" name="Group 329"/>
            <p:cNvGrpSpPr>
              <a:grpSpLocks/>
            </p:cNvGrpSpPr>
            <p:nvPr/>
          </p:nvGrpSpPr>
          <p:grpSpPr bwMode="auto">
            <a:xfrm>
              <a:off x="4330" y="2478"/>
              <a:ext cx="82" cy="181"/>
              <a:chOff x="1655" y="1661"/>
              <a:chExt cx="82" cy="317"/>
            </a:xfrm>
          </p:grpSpPr>
          <p:sp>
            <p:nvSpPr>
              <p:cNvPr id="115845" name="AutoShape 330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46" name="AutoShape 331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47" name="AutoShape 332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48" name="AutoShape 333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49" name="Oval 334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740" name="Group 335"/>
            <p:cNvGrpSpPr>
              <a:grpSpLocks/>
            </p:cNvGrpSpPr>
            <p:nvPr/>
          </p:nvGrpSpPr>
          <p:grpSpPr bwMode="auto">
            <a:xfrm>
              <a:off x="4966" y="2070"/>
              <a:ext cx="82" cy="181"/>
              <a:chOff x="1655" y="1661"/>
              <a:chExt cx="82" cy="317"/>
            </a:xfrm>
          </p:grpSpPr>
          <p:sp>
            <p:nvSpPr>
              <p:cNvPr id="115840" name="AutoShape 336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41" name="AutoShape 337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42" name="AutoShape 338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43" name="AutoShape 339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44" name="Oval 340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741" name="Group 341"/>
            <p:cNvGrpSpPr>
              <a:grpSpLocks/>
            </p:cNvGrpSpPr>
            <p:nvPr/>
          </p:nvGrpSpPr>
          <p:grpSpPr bwMode="auto">
            <a:xfrm>
              <a:off x="4920" y="1798"/>
              <a:ext cx="46" cy="272"/>
              <a:chOff x="1655" y="1661"/>
              <a:chExt cx="82" cy="317"/>
            </a:xfrm>
          </p:grpSpPr>
          <p:sp>
            <p:nvSpPr>
              <p:cNvPr id="115835" name="AutoShape 342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36" name="AutoShape 343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37" name="AutoShape 344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38" name="AutoShape 345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39" name="Oval 346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742" name="Group 347"/>
            <p:cNvGrpSpPr>
              <a:grpSpLocks/>
            </p:cNvGrpSpPr>
            <p:nvPr/>
          </p:nvGrpSpPr>
          <p:grpSpPr bwMode="auto">
            <a:xfrm>
              <a:off x="4965" y="2478"/>
              <a:ext cx="82" cy="317"/>
              <a:chOff x="1655" y="1661"/>
              <a:chExt cx="82" cy="317"/>
            </a:xfrm>
          </p:grpSpPr>
          <p:sp>
            <p:nvSpPr>
              <p:cNvPr id="115830" name="AutoShape 348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31" name="AutoShape 349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32" name="AutoShape 350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33" name="AutoShape 351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34" name="Oval 352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743" name="Group 353"/>
            <p:cNvGrpSpPr>
              <a:grpSpLocks/>
            </p:cNvGrpSpPr>
            <p:nvPr/>
          </p:nvGrpSpPr>
          <p:grpSpPr bwMode="auto">
            <a:xfrm>
              <a:off x="4466" y="2569"/>
              <a:ext cx="82" cy="317"/>
              <a:chOff x="1655" y="1661"/>
              <a:chExt cx="82" cy="317"/>
            </a:xfrm>
          </p:grpSpPr>
          <p:sp>
            <p:nvSpPr>
              <p:cNvPr id="115825" name="AutoShape 354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26" name="AutoShape 355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27" name="AutoShape 356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28" name="AutoShape 357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29" name="Oval 358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744" name="Group 359"/>
            <p:cNvGrpSpPr>
              <a:grpSpLocks/>
            </p:cNvGrpSpPr>
            <p:nvPr/>
          </p:nvGrpSpPr>
          <p:grpSpPr bwMode="auto">
            <a:xfrm>
              <a:off x="5075" y="2296"/>
              <a:ext cx="82" cy="317"/>
              <a:chOff x="1655" y="1661"/>
              <a:chExt cx="82" cy="317"/>
            </a:xfrm>
          </p:grpSpPr>
          <p:sp>
            <p:nvSpPr>
              <p:cNvPr id="115820" name="AutoShape 360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21" name="AutoShape 361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22" name="AutoShape 362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23" name="AutoShape 363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24" name="Oval 364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745" name="Group 365"/>
            <p:cNvGrpSpPr>
              <a:grpSpLocks/>
            </p:cNvGrpSpPr>
            <p:nvPr/>
          </p:nvGrpSpPr>
          <p:grpSpPr bwMode="auto">
            <a:xfrm>
              <a:off x="4376" y="2206"/>
              <a:ext cx="82" cy="181"/>
              <a:chOff x="1655" y="1661"/>
              <a:chExt cx="82" cy="317"/>
            </a:xfrm>
          </p:grpSpPr>
          <p:sp>
            <p:nvSpPr>
              <p:cNvPr id="115815" name="AutoShape 366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16" name="AutoShape 367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17" name="AutoShape 368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18" name="AutoShape 369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19" name="Oval 370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746" name="Group 371"/>
            <p:cNvGrpSpPr>
              <a:grpSpLocks/>
            </p:cNvGrpSpPr>
            <p:nvPr/>
          </p:nvGrpSpPr>
          <p:grpSpPr bwMode="auto">
            <a:xfrm>
              <a:off x="5474" y="2296"/>
              <a:ext cx="82" cy="181"/>
              <a:chOff x="1655" y="1661"/>
              <a:chExt cx="82" cy="317"/>
            </a:xfrm>
          </p:grpSpPr>
          <p:sp>
            <p:nvSpPr>
              <p:cNvPr id="115810" name="AutoShape 372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11" name="AutoShape 373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12" name="AutoShape 374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13" name="AutoShape 375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14" name="Oval 376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747" name="Group 377"/>
            <p:cNvGrpSpPr>
              <a:grpSpLocks/>
            </p:cNvGrpSpPr>
            <p:nvPr/>
          </p:nvGrpSpPr>
          <p:grpSpPr bwMode="auto">
            <a:xfrm>
              <a:off x="5057" y="1797"/>
              <a:ext cx="82" cy="181"/>
              <a:chOff x="1655" y="1661"/>
              <a:chExt cx="82" cy="317"/>
            </a:xfrm>
          </p:grpSpPr>
          <p:sp>
            <p:nvSpPr>
              <p:cNvPr id="115805" name="AutoShape 378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06" name="AutoShape 379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07" name="AutoShape 380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08" name="AutoShape 381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09" name="Oval 382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748" name="Group 383"/>
            <p:cNvGrpSpPr>
              <a:grpSpLocks/>
            </p:cNvGrpSpPr>
            <p:nvPr/>
          </p:nvGrpSpPr>
          <p:grpSpPr bwMode="auto">
            <a:xfrm>
              <a:off x="5147" y="2024"/>
              <a:ext cx="82" cy="181"/>
              <a:chOff x="1655" y="1661"/>
              <a:chExt cx="82" cy="317"/>
            </a:xfrm>
          </p:grpSpPr>
          <p:sp>
            <p:nvSpPr>
              <p:cNvPr id="115800" name="AutoShape 384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01" name="AutoShape 385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02" name="AutoShape 386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03" name="AutoShape 387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804" name="Oval 388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749" name="Group 389"/>
            <p:cNvGrpSpPr>
              <a:grpSpLocks/>
            </p:cNvGrpSpPr>
            <p:nvPr/>
          </p:nvGrpSpPr>
          <p:grpSpPr bwMode="auto">
            <a:xfrm>
              <a:off x="4920" y="2886"/>
              <a:ext cx="82" cy="181"/>
              <a:chOff x="1655" y="1661"/>
              <a:chExt cx="82" cy="317"/>
            </a:xfrm>
          </p:grpSpPr>
          <p:sp>
            <p:nvSpPr>
              <p:cNvPr id="115795" name="AutoShape 390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96" name="AutoShape 391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97" name="AutoShape 392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98" name="AutoShape 393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99" name="Oval 394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750" name="Group 395"/>
            <p:cNvGrpSpPr>
              <a:grpSpLocks/>
            </p:cNvGrpSpPr>
            <p:nvPr/>
          </p:nvGrpSpPr>
          <p:grpSpPr bwMode="auto">
            <a:xfrm>
              <a:off x="4648" y="2705"/>
              <a:ext cx="82" cy="181"/>
              <a:chOff x="1655" y="1661"/>
              <a:chExt cx="82" cy="317"/>
            </a:xfrm>
          </p:grpSpPr>
          <p:sp>
            <p:nvSpPr>
              <p:cNvPr id="115790" name="AutoShape 396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91" name="AutoShape 397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92" name="AutoShape 398"/>
              <p:cNvSpPr>
                <a:spLocks noChangeAspect="1" noChangeArrowheads="1"/>
              </p:cNvSpPr>
              <p:nvPr/>
            </p:nvSpPr>
            <p:spPr bwMode="auto">
              <a:xfrm>
                <a:off x="165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93" name="AutoShape 399"/>
              <p:cNvSpPr>
                <a:spLocks noChangeAspect="1" noChangeArrowheads="1"/>
              </p:cNvSpPr>
              <p:nvPr/>
            </p:nvSpPr>
            <p:spPr bwMode="auto">
              <a:xfrm>
                <a:off x="1705" y="1792"/>
                <a:ext cx="32" cy="186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94" name="Oval 400"/>
              <p:cNvSpPr>
                <a:spLocks noChangeAspect="1" noChangeArrowheads="1"/>
              </p:cNvSpPr>
              <p:nvPr/>
            </p:nvSpPr>
            <p:spPr bwMode="auto">
              <a:xfrm>
                <a:off x="1663" y="1775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751" name="Group 401"/>
            <p:cNvGrpSpPr>
              <a:grpSpLocks/>
            </p:cNvGrpSpPr>
            <p:nvPr/>
          </p:nvGrpSpPr>
          <p:grpSpPr bwMode="auto">
            <a:xfrm>
              <a:off x="4693" y="2024"/>
              <a:ext cx="46" cy="272"/>
              <a:chOff x="1655" y="1661"/>
              <a:chExt cx="82" cy="317"/>
            </a:xfrm>
          </p:grpSpPr>
          <p:sp>
            <p:nvSpPr>
              <p:cNvPr id="115785" name="AutoShape 402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86" name="AutoShape 403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87" name="AutoShape 404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88" name="AutoShape 405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89" name="Oval 406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752" name="Group 407"/>
            <p:cNvGrpSpPr>
              <a:grpSpLocks/>
            </p:cNvGrpSpPr>
            <p:nvPr/>
          </p:nvGrpSpPr>
          <p:grpSpPr bwMode="auto">
            <a:xfrm>
              <a:off x="4875" y="2342"/>
              <a:ext cx="46" cy="272"/>
              <a:chOff x="1655" y="1661"/>
              <a:chExt cx="82" cy="317"/>
            </a:xfrm>
          </p:grpSpPr>
          <p:sp>
            <p:nvSpPr>
              <p:cNvPr id="115780" name="AutoShape 408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81" name="AutoShape 409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82" name="AutoShape 410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83" name="AutoShape 411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84" name="Oval 412"/>
              <p:cNvSpPr>
                <a:spLocks noChangeAspect="1" noChangeArrowheads="1"/>
              </p:cNvSpPr>
              <p:nvPr/>
            </p:nvSpPr>
            <p:spPr bwMode="auto">
              <a:xfrm>
                <a:off x="1662" y="1774"/>
                <a:ext cx="71" cy="2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753" name="Group 413"/>
            <p:cNvGrpSpPr>
              <a:grpSpLocks/>
            </p:cNvGrpSpPr>
            <p:nvPr/>
          </p:nvGrpSpPr>
          <p:grpSpPr bwMode="auto">
            <a:xfrm>
              <a:off x="4784" y="2659"/>
              <a:ext cx="82" cy="317"/>
              <a:chOff x="1655" y="1661"/>
              <a:chExt cx="82" cy="317"/>
            </a:xfrm>
          </p:grpSpPr>
          <p:sp>
            <p:nvSpPr>
              <p:cNvPr id="115775" name="AutoShape 414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76" name="AutoShape 415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77" name="AutoShape 416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78" name="AutoShape 417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79" name="Oval 418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754" name="Group 419"/>
            <p:cNvGrpSpPr>
              <a:grpSpLocks/>
            </p:cNvGrpSpPr>
            <p:nvPr/>
          </p:nvGrpSpPr>
          <p:grpSpPr bwMode="auto">
            <a:xfrm>
              <a:off x="5193" y="2523"/>
              <a:ext cx="81" cy="409"/>
              <a:chOff x="1655" y="1661"/>
              <a:chExt cx="82" cy="317"/>
            </a:xfrm>
          </p:grpSpPr>
          <p:sp>
            <p:nvSpPr>
              <p:cNvPr id="115770" name="AutoShape 420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71" name="AutoShape 421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72" name="AutoShape 422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73" name="AutoShape 423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74" name="Oval 424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755" name="Group 425"/>
            <p:cNvGrpSpPr>
              <a:grpSpLocks/>
            </p:cNvGrpSpPr>
            <p:nvPr/>
          </p:nvGrpSpPr>
          <p:grpSpPr bwMode="auto">
            <a:xfrm>
              <a:off x="5293" y="1978"/>
              <a:ext cx="81" cy="409"/>
              <a:chOff x="1655" y="1661"/>
              <a:chExt cx="82" cy="317"/>
            </a:xfrm>
          </p:grpSpPr>
          <p:sp>
            <p:nvSpPr>
              <p:cNvPr id="115765" name="AutoShape 426"/>
              <p:cNvSpPr>
                <a:spLocks noChangeAspect="1" noChangeArrowheads="1"/>
              </p:cNvSpPr>
              <p:nvPr/>
            </p:nvSpPr>
            <p:spPr bwMode="auto">
              <a:xfrm>
                <a:off x="165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66" name="AutoShape 427"/>
              <p:cNvSpPr>
                <a:spLocks noChangeAspect="1" noChangeArrowheads="1"/>
              </p:cNvSpPr>
              <p:nvPr/>
            </p:nvSpPr>
            <p:spPr bwMode="auto">
              <a:xfrm>
                <a:off x="1705" y="1661"/>
                <a:ext cx="32" cy="11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67" name="AutoShape 428"/>
              <p:cNvSpPr>
                <a:spLocks noChangeAspect="1" noChangeArrowheads="1"/>
              </p:cNvSpPr>
              <p:nvPr/>
            </p:nvSpPr>
            <p:spPr bwMode="auto">
              <a:xfrm>
                <a:off x="165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68" name="AutoShape 429"/>
              <p:cNvSpPr>
                <a:spLocks noChangeAspect="1" noChangeArrowheads="1"/>
              </p:cNvSpPr>
              <p:nvPr/>
            </p:nvSpPr>
            <p:spPr bwMode="auto">
              <a:xfrm>
                <a:off x="1705" y="1793"/>
                <a:ext cx="32" cy="185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69" name="Oval 430"/>
              <p:cNvSpPr>
                <a:spLocks noChangeAspect="1" noChangeArrowheads="1"/>
              </p:cNvSpPr>
              <p:nvPr/>
            </p:nvSpPr>
            <p:spPr bwMode="auto">
              <a:xfrm>
                <a:off x="1663" y="1774"/>
                <a:ext cx="71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AD2624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5756" name="Oval 431"/>
            <p:cNvSpPr>
              <a:spLocks noChangeArrowheads="1"/>
            </p:cNvSpPr>
            <p:nvPr/>
          </p:nvSpPr>
          <p:spPr bwMode="auto">
            <a:xfrm>
              <a:off x="5347" y="2490"/>
              <a:ext cx="68" cy="6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5757" name="Oval 432"/>
            <p:cNvSpPr>
              <a:spLocks noChangeArrowheads="1"/>
            </p:cNvSpPr>
            <p:nvPr/>
          </p:nvSpPr>
          <p:spPr bwMode="auto">
            <a:xfrm>
              <a:off x="5347" y="2668"/>
              <a:ext cx="68" cy="6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5758" name="AutoShape 433"/>
            <p:cNvSpPr>
              <a:spLocks noChangeAspect="1" noChangeArrowheads="1"/>
            </p:cNvSpPr>
            <p:nvPr/>
          </p:nvSpPr>
          <p:spPr bwMode="auto">
            <a:xfrm>
              <a:off x="5081" y="2642"/>
              <a:ext cx="32" cy="154"/>
            </a:xfrm>
            <a:prstGeom prst="roundRect">
              <a:avLst>
                <a:gd name="adj" fmla="val 16667"/>
              </a:avLst>
            </a:prstGeom>
            <a:solidFill>
              <a:srgbClr val="AD2624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5759" name="AutoShape 434"/>
            <p:cNvSpPr>
              <a:spLocks noChangeAspect="1" noChangeArrowheads="1"/>
            </p:cNvSpPr>
            <p:nvPr/>
          </p:nvSpPr>
          <p:spPr bwMode="auto">
            <a:xfrm>
              <a:off x="5130" y="2642"/>
              <a:ext cx="32" cy="154"/>
            </a:xfrm>
            <a:prstGeom prst="roundRect">
              <a:avLst>
                <a:gd name="adj" fmla="val 16667"/>
              </a:avLst>
            </a:prstGeom>
            <a:solidFill>
              <a:srgbClr val="AD2624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5760" name="AutoShape 435"/>
            <p:cNvSpPr>
              <a:spLocks noChangeAspect="1" noChangeArrowheads="1"/>
            </p:cNvSpPr>
            <p:nvPr/>
          </p:nvSpPr>
          <p:spPr bwMode="auto">
            <a:xfrm>
              <a:off x="5081" y="2812"/>
              <a:ext cx="32" cy="239"/>
            </a:xfrm>
            <a:prstGeom prst="roundRect">
              <a:avLst>
                <a:gd name="adj" fmla="val 16667"/>
              </a:avLst>
            </a:prstGeom>
            <a:solidFill>
              <a:srgbClr val="AD2624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5761" name="AutoShape 436"/>
            <p:cNvSpPr>
              <a:spLocks noChangeAspect="1" noChangeArrowheads="1"/>
            </p:cNvSpPr>
            <p:nvPr/>
          </p:nvSpPr>
          <p:spPr bwMode="auto">
            <a:xfrm>
              <a:off x="5130" y="2812"/>
              <a:ext cx="32" cy="239"/>
            </a:xfrm>
            <a:prstGeom prst="roundRect">
              <a:avLst>
                <a:gd name="adj" fmla="val 16667"/>
              </a:avLst>
            </a:prstGeom>
            <a:solidFill>
              <a:srgbClr val="AD2624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5762" name="Oval 437"/>
            <p:cNvSpPr>
              <a:spLocks noChangeAspect="1" noChangeArrowheads="1"/>
            </p:cNvSpPr>
            <p:nvPr/>
          </p:nvSpPr>
          <p:spPr bwMode="auto">
            <a:xfrm>
              <a:off x="5089" y="2788"/>
              <a:ext cx="70" cy="32"/>
            </a:xfrm>
            <a:prstGeom prst="ellipse">
              <a:avLst/>
            </a:prstGeom>
            <a:solidFill>
              <a:srgbClr val="AD2624"/>
            </a:solidFill>
            <a:ln w="9525">
              <a:solidFill>
                <a:srgbClr val="AD2624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5763" name="Oval 438"/>
            <p:cNvSpPr>
              <a:spLocks noChangeArrowheads="1"/>
            </p:cNvSpPr>
            <p:nvPr/>
          </p:nvSpPr>
          <p:spPr bwMode="auto">
            <a:xfrm>
              <a:off x="5088" y="2678"/>
              <a:ext cx="68" cy="6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  <p:sp>
          <p:nvSpPr>
            <p:cNvPr id="115764" name="Oval 439"/>
            <p:cNvSpPr>
              <a:spLocks noChangeArrowheads="1"/>
            </p:cNvSpPr>
            <p:nvPr/>
          </p:nvSpPr>
          <p:spPr bwMode="auto">
            <a:xfrm>
              <a:off x="5088" y="2856"/>
              <a:ext cx="68" cy="6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rgbClr val="000000"/>
                </a:solidFill>
              </a:endParaRPr>
            </a:p>
          </p:txBody>
        </p:sp>
      </p:grp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68"/>
    </mc:Choice>
    <mc:Fallback xmlns="">
      <p:transition spd="slow" advTm="26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2.59259E-6 L -0.02761 0.33611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168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-3.7037E-6 L 0.27952 0.25209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76" y="1259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7 -2.96296E-6 L -0.2401 0.16806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39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4" y="840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0"/>
                                        <p:tgtEl>
                                          <p:spTgt spid="39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9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39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39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39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39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39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39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39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914" grpId="0" animBg="1"/>
      <p:bldP spid="38915" grpId="0" animBg="1"/>
      <p:bldP spid="38916" grpId="0" animBg="1"/>
      <p:bldP spid="38917" grpId="0" animBg="1"/>
      <p:bldP spid="38918" grpId="0" animBg="1"/>
      <p:bldP spid="389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Obdélník 7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3048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1116013" y="382588"/>
            <a:ext cx="91773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/>
              <a:t>Genetické změny u hematologických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/>
              <a:t> malignit</a:t>
            </a:r>
            <a:endParaRPr lang="en-US" altLang="cs-CZ" sz="4000"/>
          </a:p>
        </p:txBody>
      </p:sp>
      <p:sp>
        <p:nvSpPr>
          <p:cNvPr id="11267" name="Text Box 4">
            <a:extLst>
              <a:ext uri="{FF2B5EF4-FFF2-40B4-BE49-F238E27FC236}">
                <a16:creationId xmlns:a16="http://schemas.microsoft.com/office/drawing/2014/main" id="{ED21483A-8D40-C548-9EF6-539C011A8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105025"/>
            <a:ext cx="87852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Clr>
                <a:srgbClr val="92D050"/>
              </a:buClr>
              <a:buFont typeface="Wingdings" pitchFamily="2" charset="2"/>
              <a:buChar char="§"/>
              <a:defRPr/>
            </a:pPr>
            <a:r>
              <a:rPr lang="cs-CZ" dirty="0">
                <a:latin typeface="+mn-lt"/>
                <a:ea typeface="Century Schoolbook"/>
                <a:cs typeface="Century Schoolbook"/>
                <a:sym typeface="Century Schoolbook"/>
              </a:rPr>
              <a:t>90-95% nemocných s chronickou myeloidní leukémií (CML)</a:t>
            </a:r>
          </a:p>
          <a:p>
            <a:pPr marL="342900" indent="-342900" eaLnBrk="1" hangingPunct="1">
              <a:buClr>
                <a:srgbClr val="92D050"/>
              </a:buClr>
              <a:buFont typeface="Wingdings" pitchFamily="2" charset="2"/>
              <a:buChar char="§"/>
              <a:defRPr/>
            </a:pPr>
            <a:r>
              <a:rPr lang="cs-CZ" dirty="0">
                <a:latin typeface="+mn-lt"/>
                <a:ea typeface="Century Schoolbook"/>
                <a:cs typeface="Century Schoolbook"/>
                <a:sym typeface="Century Schoolbook"/>
              </a:rPr>
              <a:t>60-80% nemocných s akutní myeloidní leukémií (AML)</a:t>
            </a:r>
          </a:p>
          <a:p>
            <a:pPr marL="342900" indent="-342900" eaLnBrk="1" hangingPunct="1">
              <a:buClr>
                <a:srgbClr val="92D050"/>
              </a:buClr>
              <a:buFont typeface="Wingdings" pitchFamily="2" charset="2"/>
              <a:buChar char="§"/>
              <a:defRPr/>
            </a:pPr>
            <a:r>
              <a:rPr lang="cs-CZ" dirty="0">
                <a:latin typeface="+mn-lt"/>
                <a:ea typeface="Century Schoolbook"/>
                <a:cs typeface="Century Schoolbook"/>
                <a:sym typeface="Century Schoolbook"/>
              </a:rPr>
              <a:t>60% nemocných s </a:t>
            </a:r>
            <a:r>
              <a:rPr lang="cs-CZ" dirty="0" err="1">
                <a:latin typeface="+mn-lt"/>
                <a:ea typeface="Century Schoolbook"/>
                <a:cs typeface="Century Schoolbook"/>
                <a:sym typeface="Century Schoolbook"/>
              </a:rPr>
              <a:t>myelodysplastickým</a:t>
            </a:r>
            <a:r>
              <a:rPr lang="cs-CZ" dirty="0">
                <a:latin typeface="+mn-lt"/>
                <a:ea typeface="Century Schoolbook"/>
                <a:cs typeface="Century Schoolbook"/>
                <a:sym typeface="Century Schoolbook"/>
              </a:rPr>
              <a:t> syndromem (MDS)</a:t>
            </a:r>
          </a:p>
        </p:txBody>
      </p:sp>
      <p:sp>
        <p:nvSpPr>
          <p:cNvPr id="116740" name="Text Box 5"/>
          <p:cNvSpPr txBox="1">
            <a:spLocks noChangeArrowheads="1"/>
          </p:cNvSpPr>
          <p:nvPr/>
        </p:nvSpPr>
        <p:spPr bwMode="auto">
          <a:xfrm>
            <a:off x="323850" y="3341688"/>
            <a:ext cx="85693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cs-CZ" altLang="cs-CZ" sz="2400"/>
              <a:t>50-80% nemocných s chronickou lymfocytární leukémií (CLL)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cs-CZ" altLang="cs-CZ" sz="2400"/>
              <a:t>70-90% nemocných s akutní lymfoblastickou leukémií (ALL)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cs-CZ" altLang="cs-CZ" sz="2400"/>
              <a:t>60-90% nemocných s nehodgkinským lymfomem (NHL)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cs-CZ" altLang="cs-CZ" sz="2400"/>
              <a:t>90% nemocných s mnohočetným myelomem (MM)</a:t>
            </a:r>
          </a:p>
        </p:txBody>
      </p:sp>
      <p:pic>
        <p:nvPicPr>
          <p:cNvPr id="11674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438" y="-85725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43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913" y="-431800"/>
            <a:ext cx="10083801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2F4D71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18786" name="Shape 90"/>
          <p:cNvSpPr>
            <a:spLocks noChangeArrowheads="1"/>
          </p:cNvSpPr>
          <p:nvPr/>
        </p:nvSpPr>
        <p:spPr bwMode="auto">
          <a:xfrm>
            <a:off x="1692275" y="2439988"/>
            <a:ext cx="58134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200"/>
              </a:spcBef>
              <a:buFontTx/>
              <a:buNone/>
            </a:pPr>
            <a:r>
              <a:rPr lang="cs-CZ" altLang="cs-CZ" sz="3800"/>
              <a:t>1.Diagnosa</a:t>
            </a:r>
          </a:p>
          <a:p>
            <a:pPr eaLnBrk="1" hangingPunct="1">
              <a:spcBef>
                <a:spcPts val="2200"/>
              </a:spcBef>
              <a:buFontTx/>
              <a:buNone/>
            </a:pPr>
            <a:r>
              <a:rPr lang="cs-CZ" altLang="cs-CZ" sz="3800"/>
              <a:t>2.Prognosa</a:t>
            </a:r>
          </a:p>
          <a:p>
            <a:pPr eaLnBrk="1" hangingPunct="1">
              <a:spcBef>
                <a:spcPts val="2200"/>
              </a:spcBef>
              <a:buFontTx/>
              <a:buNone/>
            </a:pPr>
            <a:r>
              <a:rPr lang="cs-CZ" altLang="cs-CZ" sz="3800"/>
              <a:t>3.Léčebné rozhodování</a:t>
            </a:r>
          </a:p>
        </p:txBody>
      </p:sp>
      <p:sp>
        <p:nvSpPr>
          <p:cNvPr id="118787" name="Shape 91"/>
          <p:cNvSpPr>
            <a:spLocks noChangeArrowheads="1"/>
          </p:cNvSpPr>
          <p:nvPr/>
        </p:nvSpPr>
        <p:spPr bwMode="auto">
          <a:xfrm rot="-509518">
            <a:off x="2265363" y="5057775"/>
            <a:ext cx="55149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200"/>
              </a:spcBef>
              <a:buFontTx/>
              <a:buNone/>
            </a:pPr>
            <a:endParaRPr lang="en-US" altLang="cs-CZ" sz="3800"/>
          </a:p>
        </p:txBody>
      </p:sp>
      <p:sp>
        <p:nvSpPr>
          <p:cNvPr id="92" name="Shape 92">
            <a:extLst>
              <a:ext uri="{FF2B5EF4-FFF2-40B4-BE49-F238E27FC236}">
                <a16:creationId xmlns:a16="http://schemas.microsoft.com/office/drawing/2014/main" id="{B3084EBB-1096-8C45-971D-7B37C8352F71}"/>
              </a:ext>
            </a:extLst>
          </p:cNvPr>
          <p:cNvSpPr/>
          <p:nvPr/>
        </p:nvSpPr>
        <p:spPr>
          <a:xfrm>
            <a:off x="2124075" y="363538"/>
            <a:ext cx="5208588" cy="646112"/>
          </a:xfrm>
          <a:prstGeom prst="rect">
            <a:avLst/>
          </a:prstGeom>
          <a:ln w="12700">
            <a:miter lim="400000"/>
          </a:ln>
          <a:extLst/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sz="36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Cytog</a:t>
            </a:r>
            <a:r>
              <a:rPr lang="en-US" altLang="cs-CZ" sz="36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eneti</a:t>
            </a:r>
            <a:r>
              <a:rPr lang="cs-CZ" altLang="cs-CZ" sz="36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ka v h</a:t>
            </a:r>
            <a:r>
              <a:rPr lang="en-US" altLang="cs-CZ" sz="36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ematolog</a:t>
            </a:r>
            <a:r>
              <a:rPr lang="cs-CZ" altLang="cs-CZ" sz="36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ii</a:t>
            </a:r>
            <a:endParaRPr lang="en-US" altLang="cs-CZ" sz="360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18789" name="Shape 93"/>
          <p:cNvSpPr>
            <a:spLocks noChangeArrowheads="1"/>
          </p:cNvSpPr>
          <p:nvPr/>
        </p:nvSpPr>
        <p:spPr bwMode="auto">
          <a:xfrm>
            <a:off x="3203575" y="3644900"/>
            <a:ext cx="266541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200"/>
              </a:spcBef>
              <a:buFontTx/>
              <a:buNone/>
            </a:pPr>
            <a:endParaRPr lang="en-US" altLang="cs-CZ" sz="3800"/>
          </a:p>
        </p:txBody>
      </p:sp>
      <p:pic>
        <p:nvPicPr>
          <p:cNvPr id="1187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249238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Obdélník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366713"/>
            <a:ext cx="9361487" cy="288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1EC746B-450E-E94A-9226-2D7F022B3772}"/>
              </a:ext>
            </a:extLst>
          </p:cNvPr>
          <p:cNvSpPr txBox="1"/>
          <p:nvPr/>
        </p:nvSpPr>
        <p:spPr>
          <a:xfrm>
            <a:off x="179388" y="260350"/>
            <a:ext cx="8299450" cy="1385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latinLnBrk="1">
              <a:spcBef>
                <a:spcPct val="0"/>
              </a:spcBef>
              <a:buFontTx/>
              <a:buNone/>
            </a:pPr>
            <a:r>
              <a:rPr lang="cs-CZ" altLang="cs-CZ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Filadelfský chromosom (Ph)</a:t>
            </a:r>
          </a:p>
          <a:p>
            <a:pPr eaLnBrk="1" latinLnBrk="1">
              <a:spcBef>
                <a:spcPct val="0"/>
              </a:spcBef>
              <a:buFontTx/>
              <a:buNone/>
            </a:pPr>
            <a:endParaRPr lang="cs-CZ" altLang="cs-CZ" sz="2800"/>
          </a:p>
          <a:p>
            <a:pPr eaLnBrk="1" latinLnBrk="1">
              <a:spcBef>
                <a:spcPct val="0"/>
              </a:spcBef>
              <a:buFontTx/>
              <a:buNone/>
            </a:pPr>
            <a:r>
              <a:rPr lang="cs-CZ" altLang="cs-CZ" sz="2800"/>
              <a:t>První specifická chromosomová změna u nádoru člověka</a:t>
            </a:r>
          </a:p>
        </p:txBody>
      </p:sp>
      <p:pic>
        <p:nvPicPr>
          <p:cNvPr id="1198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20650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2221" y="2027238"/>
            <a:ext cx="6571134" cy="448151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6611779"/>
            <a:ext cx="19287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Převzato: www.jaypeedigital.com</a:t>
            </a:r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96"/>
    </mc:Choice>
    <mc:Fallback xmlns="">
      <p:transition spd="slow" advTm="32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Obdélník 1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571500"/>
            <a:ext cx="100965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4" name="Shape 40"/>
          <p:cNvSpPr>
            <a:spLocks noGrp="1"/>
          </p:cNvSpPr>
          <p:nvPr>
            <p:ph type="title" idx="4294967295"/>
          </p:nvPr>
        </p:nvSpPr>
        <p:spPr>
          <a:xfrm>
            <a:off x="0" y="-42863"/>
            <a:ext cx="7772400" cy="1143001"/>
          </a:xfrm>
        </p:spPr>
        <p:txBody>
          <a:bodyPr lIns="0" tIns="0" rIns="0" bIns="0"/>
          <a:lstStyle/>
          <a:p>
            <a:pPr eaLnBrk="1" hangingPunct="1"/>
            <a:br>
              <a:rPr lang="cs-CZ" altLang="cs-CZ" sz="1900">
                <a:solidFill>
                  <a:srgbClr val="575F6D"/>
                </a:solidFill>
                <a:cs typeface="Calibri" panose="020F0502020204030204" pitchFamily="34" charset="0"/>
                <a:sym typeface="Calibri" panose="020F0502020204030204" pitchFamily="34" charset="0"/>
              </a:rPr>
            </a:br>
            <a:endParaRPr lang="cs-CZ" altLang="cs-CZ" sz="1900">
              <a:solidFill>
                <a:srgbClr val="7030A0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0835" name="Shape 41"/>
          <p:cNvSpPr>
            <a:spLocks noChangeArrowheads="1"/>
          </p:cNvSpPr>
          <p:nvPr/>
        </p:nvSpPr>
        <p:spPr bwMode="auto">
          <a:xfrm>
            <a:off x="612775" y="2132013"/>
            <a:ext cx="38147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90-95% Ph chromosom výsledek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translokace  t(9;22)(q34;q21)</a:t>
            </a:r>
          </a:p>
        </p:txBody>
      </p:sp>
      <p:pic>
        <p:nvPicPr>
          <p:cNvPr id="120836" name="imag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71600"/>
            <a:ext cx="23431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4" name="Shape 44">
            <a:extLst>
              <a:ext uri="{FF2B5EF4-FFF2-40B4-BE49-F238E27FC236}">
                <a16:creationId xmlns:a16="http://schemas.microsoft.com/office/drawing/2014/main" id="{1AA807A8-A52B-1547-9D99-F35CE85F413C}"/>
              </a:ext>
            </a:extLst>
          </p:cNvPr>
          <p:cNvSpPr/>
          <p:nvPr/>
        </p:nvSpPr>
        <p:spPr>
          <a:xfrm>
            <a:off x="525463" y="160338"/>
            <a:ext cx="7772400" cy="523875"/>
          </a:xfrm>
          <a:prstGeom prst="rect">
            <a:avLst/>
          </a:prstGeom>
          <a:ln w="12700">
            <a:miter lim="400000"/>
          </a:ln>
          <a:extLst/>
        </p:spPr>
        <p:txBody>
          <a:bodyPr lIns="45719" rIns="45719">
            <a:spAutoFit/>
          </a:bodyPr>
          <a:lstStyle>
            <a:lvl1pPr algn="ctr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2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Cytogenetika</a:t>
            </a:r>
            <a:r>
              <a:rPr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CML </a:t>
            </a:r>
          </a:p>
        </p:txBody>
      </p:sp>
      <p:pic>
        <p:nvPicPr>
          <p:cNvPr id="120838" name="imag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49325"/>
            <a:ext cx="4032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6" name="Shape 46">
            <a:extLst>
              <a:ext uri="{FF2B5EF4-FFF2-40B4-BE49-F238E27FC236}">
                <a16:creationId xmlns:a16="http://schemas.microsoft.com/office/drawing/2014/main" id="{E1E4646C-6D3B-444F-92EC-DB9C36CDDD7F}"/>
              </a:ext>
            </a:extLst>
          </p:cNvPr>
          <p:cNvSpPr/>
          <p:nvPr/>
        </p:nvSpPr>
        <p:spPr>
          <a:xfrm flipH="1">
            <a:off x="6732588" y="1916113"/>
            <a:ext cx="165100" cy="227012"/>
          </a:xfrm>
          <a:prstGeom prst="line">
            <a:avLst/>
          </a:prstGeom>
          <a:ln w="38100">
            <a:solidFill>
              <a:srgbClr val="990000"/>
            </a:solidFill>
            <a:round/>
            <a:tailEnd type="triangle"/>
          </a:ln>
        </p:spPr>
        <p:txBody>
          <a:bodyPr lIns="0" tIns="0" rIns="0" bIns="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1" name="Shape 51">
            <a:extLst>
              <a:ext uri="{FF2B5EF4-FFF2-40B4-BE49-F238E27FC236}">
                <a16:creationId xmlns:a16="http://schemas.microsoft.com/office/drawing/2014/main" id="{B816D5BB-5455-1B4F-86F2-9BEE3B918FC3}"/>
              </a:ext>
            </a:extLst>
          </p:cNvPr>
          <p:cNvSpPr/>
          <p:nvPr/>
        </p:nvSpPr>
        <p:spPr>
          <a:xfrm flipH="1">
            <a:off x="6875463" y="3141663"/>
            <a:ext cx="165100" cy="227012"/>
          </a:xfrm>
          <a:prstGeom prst="line">
            <a:avLst/>
          </a:prstGeom>
          <a:ln w="38100">
            <a:solidFill>
              <a:srgbClr val="990000"/>
            </a:solidFill>
            <a:round/>
            <a:tailEnd type="triangle"/>
          </a:ln>
        </p:spPr>
        <p:txBody>
          <a:bodyPr lIns="0" tIns="0" rIns="0" bIns="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2084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3933825"/>
            <a:ext cx="3097213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3A66CF0-D51D-4C44-92EA-F968DB87E3F6}"/>
              </a:ext>
            </a:extLst>
          </p:cNvPr>
          <p:cNvSpPr txBox="1"/>
          <p:nvPr/>
        </p:nvSpPr>
        <p:spPr>
          <a:xfrm>
            <a:off x="525463" y="4252913"/>
            <a:ext cx="3740150" cy="16319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latinLnBrk="1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cs-CZ" altLang="cs-CZ" sz="2000"/>
              <a:t>Přídatné chromosomové změny</a:t>
            </a:r>
          </a:p>
          <a:p>
            <a:pPr eaLnBrk="1" latinLnBrk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latinLnBrk="1">
              <a:spcBef>
                <a:spcPct val="0"/>
              </a:spcBef>
              <a:buFontTx/>
              <a:buNone/>
            </a:pPr>
            <a:r>
              <a:rPr lang="cs-CZ" altLang="cs-CZ" sz="2000"/>
              <a:t>      Diagnosa CHF: ~12%</a:t>
            </a:r>
          </a:p>
          <a:p>
            <a:pPr eaLnBrk="1" latinLnBrk="1">
              <a:spcBef>
                <a:spcPct val="0"/>
              </a:spcBef>
              <a:buFontTx/>
              <a:buNone/>
            </a:pPr>
            <a:r>
              <a:rPr lang="cs-CZ" altLang="cs-CZ" sz="2000"/>
              <a:t>      Akcelerovaná fáze: ~30%</a:t>
            </a:r>
          </a:p>
          <a:p>
            <a:pPr eaLnBrk="1" latinLnBrk="1">
              <a:spcBef>
                <a:spcPct val="0"/>
              </a:spcBef>
              <a:buFontTx/>
              <a:buNone/>
            </a:pPr>
            <a:r>
              <a:rPr lang="cs-CZ" altLang="cs-CZ" sz="2000"/>
              <a:t>      Blastická zvrat : ~70%</a:t>
            </a:r>
          </a:p>
        </p:txBody>
      </p:sp>
      <p:sp>
        <p:nvSpPr>
          <p:cNvPr id="120843" name="Obdélník 2"/>
          <p:cNvSpPr>
            <a:spLocks noChangeArrowheads="1"/>
          </p:cNvSpPr>
          <p:nvPr/>
        </p:nvSpPr>
        <p:spPr bwMode="auto">
          <a:xfrm>
            <a:off x="293688" y="1579563"/>
            <a:ext cx="10858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900" u="sng">
                <a:sym typeface="Calibri" panose="020F0502020204030204" pitchFamily="34" charset="0"/>
              </a:rPr>
              <a:t>Diagnóza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052053F-4E2B-2047-B605-65A41B09F2F0}"/>
              </a:ext>
            </a:extLst>
          </p:cNvPr>
          <p:cNvSpPr txBox="1"/>
          <p:nvPr/>
        </p:nvSpPr>
        <p:spPr>
          <a:xfrm>
            <a:off x="323850" y="3789363"/>
            <a:ext cx="10604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u="sng" kern="0" dirty="0">
                <a:latin typeface="+mn-lt"/>
                <a:ea typeface="Century Schoolbook"/>
                <a:cs typeface="Century Schoolbook"/>
                <a:sym typeface="Century Schoolbook"/>
              </a:rPr>
              <a:t>Prognóza</a:t>
            </a:r>
          </a:p>
        </p:txBody>
      </p:sp>
      <p:pic>
        <p:nvPicPr>
          <p:cNvPr id="12084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050" y="-360363"/>
            <a:ext cx="1503363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742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/>
          </p:cNvSpPr>
          <p:nvPr>
            <p:ph type="body" idx="4294967295"/>
          </p:nvPr>
        </p:nvSpPr>
        <p:spPr>
          <a:xfrm>
            <a:off x="2916238" y="1773238"/>
            <a:ext cx="3635375" cy="3929062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SzPct val="200000"/>
            </a:pPr>
            <a:r>
              <a:rPr lang="en-US" altLang="cs-CZ" sz="1800">
                <a:latin typeface="Arial" panose="020B0604020202020204" pitchFamily="34" charset="0"/>
              </a:rPr>
              <a:t>“</a:t>
            </a:r>
            <a:r>
              <a:rPr lang="en-US" altLang="cs-CZ" sz="1800" u="sng">
                <a:latin typeface="Arial" panose="020B0604020202020204" pitchFamily="34" charset="0"/>
              </a:rPr>
              <a:t>major” route </a:t>
            </a:r>
            <a:r>
              <a:rPr lang="cs-CZ" altLang="cs-CZ" sz="1800" u="sng">
                <a:latin typeface="Arial" panose="020B0604020202020204" pitchFamily="34" charset="0"/>
              </a:rPr>
              <a:t>změny</a:t>
            </a:r>
            <a:endParaRPr lang="en-US" altLang="cs-CZ" sz="1800" u="sng"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SzPct val="200000"/>
              <a:buFont typeface="Wingdings 2" panose="05020102010507070707" pitchFamily="18" charset="2"/>
              <a:buNone/>
            </a:pPr>
            <a:r>
              <a:rPr lang="cs-CZ" altLang="cs-CZ" sz="1800">
                <a:latin typeface="Arial" panose="020B0604020202020204" pitchFamily="34" charset="0"/>
              </a:rPr>
              <a:t>          </a:t>
            </a:r>
            <a:r>
              <a:rPr lang="en-US" altLang="cs-CZ" sz="1800">
                <a:latin typeface="Arial" panose="020B0604020202020204" pitchFamily="34" charset="0"/>
              </a:rPr>
              <a:t>+8</a:t>
            </a:r>
          </a:p>
          <a:p>
            <a:pPr lvl="1" eaLnBrk="1" hangingPunct="1">
              <a:lnSpc>
                <a:spcPct val="90000"/>
              </a:lnSpc>
              <a:buSzPct val="200000"/>
              <a:buFont typeface="Wingdings 2" panose="05020102010507070707" pitchFamily="18" charset="2"/>
              <a:buNone/>
            </a:pPr>
            <a:r>
              <a:rPr lang="cs-CZ" altLang="cs-CZ" sz="1800">
                <a:latin typeface="Arial" panose="020B0604020202020204" pitchFamily="34" charset="0"/>
              </a:rPr>
              <a:t>  </a:t>
            </a:r>
            <a:r>
              <a:rPr lang="en-US" altLang="cs-CZ" sz="1800">
                <a:latin typeface="Arial" panose="020B0604020202020204" pitchFamily="34" charset="0"/>
              </a:rPr>
              <a:t>+der(22)t(9;22)</a:t>
            </a:r>
          </a:p>
          <a:p>
            <a:pPr lvl="1" eaLnBrk="1" hangingPunct="1">
              <a:lnSpc>
                <a:spcPct val="90000"/>
              </a:lnSpc>
              <a:buSzPct val="200000"/>
              <a:buFont typeface="Wingdings 2" panose="05020102010507070707" pitchFamily="18" charset="2"/>
              <a:buNone/>
            </a:pPr>
            <a:r>
              <a:rPr lang="cs-CZ" altLang="cs-CZ" sz="1800">
                <a:latin typeface="Arial" panose="020B0604020202020204" pitchFamily="34" charset="0"/>
              </a:rPr>
              <a:t>          </a:t>
            </a:r>
            <a:r>
              <a:rPr lang="en-US" altLang="cs-CZ" sz="1800">
                <a:latin typeface="Arial" panose="020B0604020202020204" pitchFamily="34" charset="0"/>
              </a:rPr>
              <a:t>+19</a:t>
            </a:r>
            <a:r>
              <a:rPr lang="cs-CZ" altLang="cs-CZ" sz="1800">
                <a:latin typeface="Arial" panose="020B0604020202020204" pitchFamily="34" charset="0"/>
              </a:rPr>
              <a:t>        </a:t>
            </a:r>
            <a:endParaRPr lang="en-US" altLang="cs-CZ" sz="1800"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SzPct val="200000"/>
              <a:buFont typeface="Wingdings 2" panose="05020102010507070707" pitchFamily="18" charset="2"/>
              <a:buNone/>
            </a:pPr>
            <a:r>
              <a:rPr lang="cs-CZ" altLang="cs-CZ" sz="1800">
                <a:latin typeface="Arial" panose="020B0604020202020204" pitchFamily="34" charset="0"/>
              </a:rPr>
              <a:t>    </a:t>
            </a:r>
            <a:r>
              <a:rPr lang="en-US" altLang="cs-CZ" sz="1800">
                <a:latin typeface="Arial" panose="020B0604020202020204" pitchFamily="34" charset="0"/>
              </a:rPr>
              <a:t>i(17)(q10)</a:t>
            </a:r>
            <a:endParaRPr lang="cs-CZ" altLang="cs-CZ" sz="1800"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SzPct val="200000"/>
              <a:buFont typeface="Wingdings 2" panose="05020102010507070707" pitchFamily="18" charset="2"/>
              <a:buNone/>
            </a:pPr>
            <a:endParaRPr lang="en-US" altLang="cs-CZ" sz="18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SzPct val="200000"/>
            </a:pPr>
            <a:r>
              <a:rPr lang="en-US" altLang="cs-CZ" sz="1800" u="sng">
                <a:latin typeface="Arial" panose="020B0604020202020204" pitchFamily="34" charset="0"/>
              </a:rPr>
              <a:t>“minor” route </a:t>
            </a:r>
            <a:r>
              <a:rPr lang="cs-CZ" altLang="cs-CZ" sz="1800" u="sng">
                <a:latin typeface="Arial" panose="020B0604020202020204" pitchFamily="34" charset="0"/>
              </a:rPr>
              <a:t>změny</a:t>
            </a:r>
            <a:endParaRPr lang="en-US" altLang="cs-CZ" sz="1800" u="sng"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SzPct val="200000"/>
              <a:buFont typeface="Wingdings 2" panose="05020102010507070707" pitchFamily="18" charset="2"/>
              <a:buNone/>
            </a:pPr>
            <a:r>
              <a:rPr lang="cs-CZ" altLang="cs-CZ" sz="1800">
                <a:latin typeface="Arial" panose="020B0604020202020204" pitchFamily="34" charset="0"/>
              </a:rPr>
              <a:t>+</a:t>
            </a:r>
            <a:r>
              <a:rPr lang="en-US" altLang="cs-CZ" sz="1800">
                <a:latin typeface="Arial" panose="020B0604020202020204" pitchFamily="34" charset="0"/>
              </a:rPr>
              <a:t> 17</a:t>
            </a:r>
            <a:r>
              <a:rPr lang="cs-CZ" altLang="cs-CZ" sz="1800">
                <a:latin typeface="Arial" panose="020B0604020202020204" pitchFamily="34" charset="0"/>
              </a:rPr>
              <a:t>,</a:t>
            </a:r>
            <a:r>
              <a:rPr lang="en-US" altLang="cs-CZ" sz="1800">
                <a:latin typeface="Arial" panose="020B0604020202020204" pitchFamily="34" charset="0"/>
              </a:rPr>
              <a:t> </a:t>
            </a:r>
            <a:r>
              <a:rPr lang="cs-CZ" altLang="cs-CZ" sz="1800">
                <a:latin typeface="Arial" panose="020B0604020202020204" pitchFamily="34" charset="0"/>
              </a:rPr>
              <a:t>+</a:t>
            </a:r>
            <a:r>
              <a:rPr lang="en-US" altLang="cs-CZ" sz="1800">
                <a:latin typeface="Arial" panose="020B0604020202020204" pitchFamily="34" charset="0"/>
              </a:rPr>
              <a:t> 21</a:t>
            </a:r>
          </a:p>
          <a:p>
            <a:pPr lvl="1" eaLnBrk="1" hangingPunct="1">
              <a:lnSpc>
                <a:spcPct val="90000"/>
              </a:lnSpc>
              <a:buSzPct val="200000"/>
              <a:buFont typeface="Wingdings 2" panose="05020102010507070707" pitchFamily="18" charset="2"/>
              <a:buNone/>
            </a:pPr>
            <a:r>
              <a:rPr lang="cs-CZ" altLang="cs-CZ" sz="1800">
                <a:latin typeface="Arial" panose="020B0604020202020204" pitchFamily="34" charset="0"/>
              </a:rPr>
              <a:t>-</a:t>
            </a:r>
            <a:r>
              <a:rPr lang="en-US" altLang="cs-CZ" sz="1800">
                <a:latin typeface="Arial" panose="020B0604020202020204" pitchFamily="34" charset="0"/>
              </a:rPr>
              <a:t> Y, </a:t>
            </a:r>
            <a:r>
              <a:rPr lang="cs-CZ" altLang="cs-CZ" sz="1800">
                <a:latin typeface="Arial" panose="020B0604020202020204" pitchFamily="34" charset="0"/>
              </a:rPr>
              <a:t>-</a:t>
            </a:r>
            <a:r>
              <a:rPr lang="en-US" altLang="cs-CZ" sz="1800">
                <a:latin typeface="Arial" panose="020B0604020202020204" pitchFamily="34" charset="0"/>
              </a:rPr>
              <a:t>7, </a:t>
            </a:r>
            <a:r>
              <a:rPr lang="cs-CZ" altLang="cs-CZ" sz="1800">
                <a:latin typeface="Arial" panose="020B0604020202020204" pitchFamily="34" charset="0"/>
              </a:rPr>
              <a:t>-</a:t>
            </a:r>
            <a:r>
              <a:rPr lang="en-US" altLang="cs-CZ" sz="1800">
                <a:latin typeface="Arial" panose="020B0604020202020204" pitchFamily="34" charset="0"/>
              </a:rPr>
              <a:t>17</a:t>
            </a:r>
          </a:p>
          <a:p>
            <a:pPr lvl="1" eaLnBrk="1" hangingPunct="1">
              <a:lnSpc>
                <a:spcPct val="90000"/>
              </a:lnSpc>
              <a:buSzPct val="200000"/>
              <a:buFont typeface="Wingdings 2" panose="05020102010507070707" pitchFamily="18" charset="2"/>
              <a:buNone/>
            </a:pPr>
            <a:r>
              <a:rPr lang="en-US" altLang="cs-CZ" sz="1800">
                <a:latin typeface="Arial" panose="020B0604020202020204" pitchFamily="34" charset="0"/>
              </a:rPr>
              <a:t>t(3;21)</a:t>
            </a:r>
            <a:endParaRPr lang="cs-CZ" altLang="cs-CZ" sz="1800"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SzPct val="200000"/>
              <a:buFont typeface="Wingdings 2" panose="05020102010507070707" pitchFamily="18" charset="2"/>
              <a:buNone/>
            </a:pPr>
            <a:r>
              <a:rPr lang="cs-CZ" altLang="cs-CZ" sz="1800">
                <a:latin typeface="Arial" panose="020B0604020202020204" pitchFamily="34" charset="0"/>
              </a:rPr>
              <a:t>t(4;6), t(2;16), t(1;21)</a:t>
            </a:r>
            <a:endParaRPr lang="en-US" altLang="cs-CZ" sz="1800">
              <a:latin typeface="Arial" panose="020B0604020202020204" pitchFamily="34" charset="0"/>
            </a:endParaRPr>
          </a:p>
        </p:txBody>
      </p:sp>
      <p:graphicFrame>
        <p:nvGraphicFramePr>
          <p:cNvPr id="79878" name="Group 6"/>
          <p:cNvGraphicFramePr>
            <a:graphicFrameLocks noGrp="1"/>
          </p:cNvGraphicFramePr>
          <p:nvPr>
            <p:ph type="tbl" idx="4294967295"/>
          </p:nvPr>
        </p:nvGraphicFramePr>
        <p:xfrm>
          <a:off x="314325" y="1125538"/>
          <a:ext cx="2601913" cy="5279402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val="1169954406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1983085127"/>
                    </a:ext>
                  </a:extLst>
                </a:gridCol>
              </a:tblGrid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Aberace</a:t>
                      </a:r>
                    </a:p>
                  </a:txBody>
                  <a:tcPr marL="91463" marR="91463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Frekvence %</a:t>
                      </a:r>
                    </a:p>
                  </a:txBody>
                  <a:tcPr marL="91463" marR="91463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133844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+8</a:t>
                      </a:r>
                    </a:p>
                  </a:txBody>
                  <a:tcPr marL="91463" marR="91463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38</a:t>
                      </a:r>
                    </a:p>
                  </a:txBody>
                  <a:tcPr marL="91463" marR="91463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733428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+Ph</a:t>
                      </a:r>
                    </a:p>
                  </a:txBody>
                  <a:tcPr marL="91463" marR="91463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30</a:t>
                      </a:r>
                    </a:p>
                  </a:txBody>
                  <a:tcPr marL="91463" marR="91463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4553257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i(17q)</a:t>
                      </a:r>
                    </a:p>
                  </a:txBody>
                  <a:tcPr marL="91463" marR="91463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20</a:t>
                      </a:r>
                    </a:p>
                  </a:txBody>
                  <a:tcPr marL="91463" marR="91463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374361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+19</a:t>
                      </a:r>
                    </a:p>
                  </a:txBody>
                  <a:tcPr marL="91463" marR="91463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13</a:t>
                      </a:r>
                    </a:p>
                  </a:txBody>
                  <a:tcPr marL="91463" marR="91463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562173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-Y</a:t>
                      </a:r>
                    </a:p>
                  </a:txBody>
                  <a:tcPr marL="91463" marR="91463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8</a:t>
                      </a:r>
                    </a:p>
                  </a:txBody>
                  <a:tcPr marL="91463" marR="91463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9998734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+21</a:t>
                      </a:r>
                    </a:p>
                  </a:txBody>
                  <a:tcPr marL="91463" marR="91463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7</a:t>
                      </a:r>
                    </a:p>
                  </a:txBody>
                  <a:tcPr marL="91463" marR="91463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4638196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+17</a:t>
                      </a:r>
                    </a:p>
                  </a:txBody>
                  <a:tcPr marL="91463" marR="91463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5</a:t>
                      </a:r>
                    </a:p>
                  </a:txBody>
                  <a:tcPr marL="91463" marR="91463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430596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-7</a:t>
                      </a:r>
                    </a:p>
                  </a:txBody>
                  <a:tcPr marL="91463" marR="91463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5</a:t>
                      </a:r>
                    </a:p>
                  </a:txBody>
                  <a:tcPr marL="91463" marR="91463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124643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t(3;21)</a:t>
                      </a:r>
                    </a:p>
                  </a:txBody>
                  <a:tcPr marL="91463" marR="91463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2</a:t>
                      </a:r>
                    </a:p>
                  </a:txBody>
                  <a:tcPr marL="91463" marR="91463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656634"/>
                  </a:ext>
                </a:extLst>
              </a:tr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Komplexní změny</a:t>
                      </a:r>
                    </a:p>
                  </a:txBody>
                  <a:tcPr marL="91463" marR="91463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1</a:t>
                      </a:r>
                    </a:p>
                  </a:txBody>
                  <a:tcPr marL="91463" marR="91463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4678782"/>
                  </a:ext>
                </a:extLst>
              </a:tr>
            </a:tbl>
          </a:graphicData>
        </a:graphic>
      </p:graphicFrame>
      <p:sp>
        <p:nvSpPr>
          <p:cNvPr id="121896" name="Rectangle 7"/>
          <p:cNvSpPr>
            <a:spLocks noChangeArrowheads="1"/>
          </p:cNvSpPr>
          <p:nvPr/>
        </p:nvSpPr>
        <p:spPr bwMode="auto">
          <a:xfrm>
            <a:off x="0" y="441325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FFFF"/>
                </a:solidFill>
                <a:latin typeface="Arial" panose="020B0604020202020204" pitchFamily="34" charset="0"/>
              </a:rPr>
              <a:t>Přídatné změny u CML</a:t>
            </a:r>
            <a:endParaRPr lang="de-DE" altLang="cs-CZ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1897" name="Text Box 44"/>
          <p:cNvSpPr txBox="1">
            <a:spLocks noChangeArrowheads="1"/>
          </p:cNvSpPr>
          <p:nvPr/>
        </p:nvSpPr>
        <p:spPr bwMode="auto">
          <a:xfrm>
            <a:off x="3419475" y="5949950"/>
            <a:ext cx="5464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000000"/>
                </a:solidFill>
                <a:latin typeface="Arial" panose="020B0604020202020204" pitchFamily="34" charset="0"/>
              </a:rPr>
              <a:t>Mitelman ,Leuk Lymphoma 1993                               Wang et al, Blood 2016   </a:t>
            </a:r>
            <a:endParaRPr lang="en-US" altLang="cs-CZ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1898" name="TextovéPole 9"/>
          <p:cNvSpPr txBox="1">
            <a:spLocks noChangeArrowheads="1"/>
          </p:cNvSpPr>
          <p:nvPr/>
        </p:nvSpPr>
        <p:spPr bwMode="auto">
          <a:xfrm>
            <a:off x="914400" y="120650"/>
            <a:ext cx="7405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rgbClr val="000000"/>
                </a:solidFill>
              </a:rPr>
              <a:t>Přídatné chromosomové změny u CML</a:t>
            </a:r>
          </a:p>
        </p:txBody>
      </p:sp>
      <p:cxnSp>
        <p:nvCxnSpPr>
          <p:cNvPr id="11" name="Přímá spojovací čára 10">
            <a:extLst>
              <a:ext uri="{FF2B5EF4-FFF2-40B4-BE49-F238E27FC236}">
                <a16:creationId xmlns:a16="http://schemas.microsoft.com/office/drawing/2014/main" id="{09AFC6AA-FD77-CC44-9CA5-F77CBA1A5F53}"/>
              </a:ext>
            </a:extLst>
          </p:cNvPr>
          <p:cNvCxnSpPr/>
          <p:nvPr/>
        </p:nvCxnSpPr>
        <p:spPr>
          <a:xfrm>
            <a:off x="468313" y="836613"/>
            <a:ext cx="77755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900" name="TextovéPole 1"/>
          <p:cNvSpPr txBox="1">
            <a:spLocks noChangeArrowheads="1"/>
          </p:cNvSpPr>
          <p:nvPr/>
        </p:nvSpPr>
        <p:spPr bwMode="auto">
          <a:xfrm>
            <a:off x="6831013" y="1095375"/>
            <a:ext cx="1503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u="sng">
                <a:solidFill>
                  <a:srgbClr val="000000"/>
                </a:solidFill>
                <a:latin typeface="Arial" panose="020B0604020202020204" pitchFamily="34" charset="0"/>
              </a:rPr>
              <a:t>Prognosa</a:t>
            </a:r>
            <a:endParaRPr lang="en-US" altLang="cs-CZ" sz="2400" u="sng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1901" name="TextovéPole 2"/>
          <p:cNvSpPr txBox="1">
            <a:spLocks noChangeArrowheads="1"/>
          </p:cNvSpPr>
          <p:nvPr/>
        </p:nvSpPr>
        <p:spPr bwMode="auto">
          <a:xfrm>
            <a:off x="6389688" y="1916113"/>
            <a:ext cx="25654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00"/>
                </a:solidFill>
                <a:latin typeface="Arial" panose="020B0604020202020204" pitchFamily="34" charset="0"/>
              </a:rPr>
              <a:t>Relativně dobrá: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00"/>
                </a:solidFill>
                <a:latin typeface="Arial" panose="020B0604020202020204" pitchFamily="34" charset="0"/>
              </a:rPr>
              <a:t>+8,+Ph,-Y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00"/>
                </a:solidFill>
                <a:latin typeface="Arial" panose="020B0604020202020204" pitchFamily="34" charset="0"/>
              </a:rPr>
              <a:t>Relativně špatná: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00"/>
                </a:solidFill>
                <a:latin typeface="Arial" panose="020B0604020202020204" pitchFamily="34" charset="0"/>
              </a:rPr>
              <a:t>i(17)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00"/>
                </a:solidFill>
                <a:latin typeface="Arial" panose="020B0604020202020204" pitchFamily="34" charset="0"/>
              </a:rPr>
              <a:t>Aberace 3q26.3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00"/>
                </a:solidFill>
                <a:latin typeface="Arial" panose="020B0604020202020204" pitchFamily="34" charset="0"/>
              </a:rPr>
              <a:t>-7/del7q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19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163" y="-357188"/>
            <a:ext cx="1504951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95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Jaroso~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65"/>
    </mc:Choice>
    <mc:Fallback xmlns="">
      <p:transition spd="slow" advTm="76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Obdélník 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3048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Shape 27">
            <a:extLst>
              <a:ext uri="{FF2B5EF4-FFF2-40B4-BE49-F238E27FC236}">
                <a16:creationId xmlns:a16="http://schemas.microsoft.com/office/drawing/2014/main" id="{98E7DA60-AF9A-2F4A-92BF-F6DBA421E8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49879" y="69143"/>
            <a:ext cx="5601816" cy="1127125"/>
          </a:xfrm>
          <a:extLst/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cs-CZ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Nádorová </a:t>
            </a:r>
            <a:r>
              <a:rPr lang="cs-CZ" sz="4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cytogenomika</a:t>
            </a:r>
            <a:endParaRPr lang="en-US" sz="4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3971" name="Shape 28"/>
          <p:cNvSpPr>
            <a:spLocks noGrp="1"/>
          </p:cNvSpPr>
          <p:nvPr>
            <p:ph type="body" idx="4294967295"/>
          </p:nvPr>
        </p:nvSpPr>
        <p:spPr>
          <a:xfrm>
            <a:off x="250825" y="1665288"/>
            <a:ext cx="8785225" cy="4525962"/>
          </a:xfrm>
        </p:spPr>
        <p:txBody>
          <a:bodyPr/>
          <a:lstStyle/>
          <a:p>
            <a:pPr>
              <a:buClr>
                <a:srgbClr val="92D050"/>
              </a:buClr>
              <a:buSzPct val="150000"/>
              <a:buFont typeface="Wingdings" panose="05000000000000000000" pitchFamily="2" charset="2"/>
              <a:buChar char="§"/>
            </a:pPr>
            <a:r>
              <a:rPr lang="cs-CZ" altLang="cs-CZ" sz="2600" dirty="0"/>
              <a:t>    </a:t>
            </a:r>
            <a:r>
              <a:rPr lang="cs-CZ" altLang="cs-CZ" sz="2400" dirty="0"/>
              <a:t>Charakteristickou vlastností nádorových buněk   jsou    </a:t>
            </a:r>
          </a:p>
          <a:p>
            <a:pPr>
              <a:buClr>
                <a:srgbClr val="92D050"/>
              </a:buClr>
              <a:buSzPct val="150000"/>
              <a:buFont typeface="Arial" panose="020B0604020202020204" pitchFamily="34" charset="0"/>
              <a:buNone/>
            </a:pPr>
            <a:r>
              <a:rPr lang="cs-CZ" altLang="cs-CZ" sz="2400" dirty="0"/>
              <a:t>           chromosomové změny : početní změny chromosomů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 dirty="0"/>
              <a:t>                            	               strukturní změny chromosomů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2400" dirty="0"/>
          </a:p>
          <a:p>
            <a:pPr>
              <a:buFont typeface="Arial" panose="020B0604020202020204" pitchFamily="34" charset="0"/>
              <a:buNone/>
            </a:pPr>
            <a:endParaRPr lang="en-US" altLang="cs-CZ" sz="2400" dirty="0"/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SzPct val="90000"/>
              <a:buFont typeface="Arial" panose="020B0604020202020204" pitchFamily="34" charset="0"/>
              <a:buNone/>
            </a:pPr>
            <a:endParaRPr lang="en-US" altLang="cs-CZ" sz="2400" dirty="0"/>
          </a:p>
        </p:txBody>
      </p:sp>
      <p:pic>
        <p:nvPicPr>
          <p:cNvPr id="8397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438" y="-85725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4" descr="Fritscher karyotyp 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3500438"/>
            <a:ext cx="4203700" cy="275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4" name="Picture 29" descr="C:\Majka a Eva\Karyotyp publi 2_soubory\HRAO[2].002K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082925"/>
            <a:ext cx="432117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4A919B53-E3D1-A44F-8708-8FE50A6BF3B4}"/>
              </a:ext>
            </a:extLst>
          </p:cNvPr>
          <p:cNvCxnSpPr>
            <a:cxnSpLocks/>
          </p:cNvCxnSpPr>
          <p:nvPr/>
        </p:nvCxnSpPr>
        <p:spPr>
          <a:xfrm>
            <a:off x="250825" y="3500438"/>
            <a:ext cx="86423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Přímá spojnice se šipkou 3"/>
          <p:cNvCxnSpPr/>
          <p:nvPr/>
        </p:nvCxnSpPr>
        <p:spPr>
          <a:xfrm flipH="1">
            <a:off x="6228184" y="4509120"/>
            <a:ext cx="288032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 flipH="1">
            <a:off x="8028384" y="4437112"/>
            <a:ext cx="216024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5652120" y="5157192"/>
            <a:ext cx="216024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8028384" y="5085184"/>
            <a:ext cx="216024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>
            <a:off x="6444208" y="5661248"/>
            <a:ext cx="216024" cy="288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250825" y="3500438"/>
            <a:ext cx="8637588" cy="27574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5656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Obdélník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381000"/>
            <a:ext cx="10007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4" name="Rectangle 2">
            <a:extLst>
              <a:ext uri="{FF2B5EF4-FFF2-40B4-BE49-F238E27FC236}">
                <a16:creationId xmlns:a16="http://schemas.microsoft.com/office/drawing/2014/main" id="{5874190E-808F-C649-80D6-80BE2A2F83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5080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Glivec</a:t>
            </a: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(</a:t>
            </a:r>
            <a:r>
              <a:rPr lang="cs-CZ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Imatinib</a:t>
            </a: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)</a:t>
            </a:r>
          </a:p>
        </p:txBody>
      </p:sp>
      <p:pic>
        <p:nvPicPr>
          <p:cNvPr id="3" name="glivx2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1844675"/>
            <a:ext cx="62992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889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Obdélník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381000"/>
            <a:ext cx="10007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4" name="Rectangle 2">
            <a:extLst>
              <a:ext uri="{FF2B5EF4-FFF2-40B4-BE49-F238E27FC236}">
                <a16:creationId xmlns:a16="http://schemas.microsoft.com/office/drawing/2014/main" id="{5874190E-808F-C649-80D6-80BE2A2F83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5080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Glivec</a:t>
            </a: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(</a:t>
            </a:r>
            <a:r>
              <a:rPr lang="cs-CZ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Imatinib</a:t>
            </a: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)</a:t>
            </a:r>
          </a:p>
        </p:txBody>
      </p:sp>
      <p:pic>
        <p:nvPicPr>
          <p:cNvPr id="12493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889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506" y="1965833"/>
            <a:ext cx="5114987" cy="2926334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46165"/>
      </p:ext>
    </p:extLst>
  </p:cSld>
  <p:clrMapOvr>
    <a:masterClrMapping/>
  </p:clrMapOvr>
  <p:transition advTm="1122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Obdélník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571500"/>
            <a:ext cx="100965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395288" y="1557338"/>
          <a:ext cx="7993062" cy="3830641"/>
        </p:xfrm>
        <a:graphic>
          <a:graphicData uri="http://schemas.openxmlformats.org/drawingml/2006/table">
            <a:tbl>
              <a:tblPr/>
              <a:tblGrid>
                <a:gridCol w="2016125">
                  <a:extLst>
                    <a:ext uri="{9D8B030D-6E8A-4147-A177-3AD203B41FA5}">
                      <a16:colId xmlns:a16="http://schemas.microsoft.com/office/drawing/2014/main" val="1330180239"/>
                    </a:ext>
                  </a:extLst>
                </a:gridCol>
                <a:gridCol w="2736850">
                  <a:extLst>
                    <a:ext uri="{9D8B030D-6E8A-4147-A177-3AD203B41FA5}">
                      <a16:colId xmlns:a16="http://schemas.microsoft.com/office/drawing/2014/main" val="2377201088"/>
                    </a:ext>
                  </a:extLst>
                </a:gridCol>
                <a:gridCol w="3240087">
                  <a:extLst>
                    <a:ext uri="{9D8B030D-6E8A-4147-A177-3AD203B41FA5}">
                      <a16:colId xmlns:a16="http://schemas.microsoft.com/office/drawing/2014/main" val="3567773104"/>
                    </a:ext>
                  </a:extLst>
                </a:gridCol>
              </a:tblGrid>
              <a:tr h="261938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Type of Response</a:t>
                      </a:r>
                    </a:p>
                  </a:txBody>
                  <a:tcPr marL="54920" marR="54920" marT="27457" marB="274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Definition</a:t>
                      </a:r>
                    </a:p>
                  </a:txBody>
                  <a:tcPr marL="54920" marR="54920" marT="27457" marB="274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223051"/>
                  </a:ext>
                </a:extLst>
              </a:tr>
              <a:tr h="5095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CHR</a:t>
                      </a:r>
                    </a:p>
                  </a:txBody>
                  <a:tcPr marL="54920" marR="54920" marT="27457" marB="274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Complete Hematologic Response</a:t>
                      </a:r>
                    </a:p>
                  </a:txBody>
                  <a:tcPr marL="54920" marR="54920" marT="27457" marB="274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Normal differential, WBC &amp; platelets ≤ ULN</a:t>
                      </a:r>
                    </a:p>
                  </a:txBody>
                  <a:tcPr marL="54920" marR="54920" marT="27457" marB="274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328148"/>
                  </a:ext>
                </a:extLst>
              </a:tr>
              <a:tr h="3571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MCyR</a:t>
                      </a:r>
                    </a:p>
                  </a:txBody>
                  <a:tcPr marL="54920" marR="54920" marT="27457" marB="274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Major cytogenetic Response</a:t>
                      </a:r>
                    </a:p>
                  </a:txBody>
                  <a:tcPr marL="54920" marR="54920" marT="27457" marB="274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0–35% Ph+marrow metaphases</a:t>
                      </a:r>
                    </a:p>
                  </a:txBody>
                  <a:tcPr marL="54920" marR="54920" marT="27457" marB="274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2024955"/>
                  </a:ext>
                </a:extLst>
              </a:tr>
              <a:tr h="5095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CCyR</a:t>
                      </a:r>
                    </a:p>
                  </a:txBody>
                  <a:tcPr marL="54920" marR="54920" marT="27457" marB="274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Complete Cytogenetic Response</a:t>
                      </a:r>
                    </a:p>
                  </a:txBody>
                  <a:tcPr marL="54920" marR="54920" marT="27457" marB="274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0% Ph+marrow metaphases</a:t>
                      </a:r>
                    </a:p>
                  </a:txBody>
                  <a:tcPr marL="54920" marR="54920" marT="27457" marB="274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7669747"/>
                  </a:ext>
                </a:extLst>
              </a:tr>
              <a:tr h="5095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MMR</a:t>
                      </a:r>
                    </a:p>
                  </a:txBody>
                  <a:tcPr marL="54920" marR="54920" marT="27457" marB="274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Major Molecular Response</a:t>
                      </a:r>
                    </a:p>
                  </a:txBody>
                  <a:tcPr marL="54920" marR="54920" marT="27457" marB="274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BCR-ABL/ABL ≤ 0.1% (International Scale)</a:t>
                      </a:r>
                    </a:p>
                  </a:txBody>
                  <a:tcPr marL="54920" marR="54920" marT="27457" marB="274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614385"/>
                  </a:ext>
                </a:extLst>
              </a:tr>
              <a:tr h="5095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MR</a:t>
                      </a:r>
                      <a:r>
                        <a:rPr kumimoji="0" lang="cs-CZ" altLang="cs-CZ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4.0</a:t>
                      </a:r>
                      <a:endParaRPr kumimoji="0" lang="cs-CZ" alt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entury Schoolbook" panose="02040604050505020304" pitchFamily="18" charset="0"/>
                        <a:cs typeface="Century Schoolbook" panose="02040604050505020304" pitchFamily="18" charset="0"/>
                        <a:sym typeface="Century Schoolbook" panose="02040604050505020304" pitchFamily="18" charset="0"/>
                      </a:endParaRPr>
                    </a:p>
                  </a:txBody>
                  <a:tcPr marL="54920" marR="54920" marT="27457" marB="274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entury Schoolbook" panose="02040604050505020304" pitchFamily="18" charset="0"/>
                        <a:cs typeface="Century Schoolbook" panose="02040604050505020304" pitchFamily="18" charset="0"/>
                        <a:sym typeface="Century Schoolbook" panose="02040604050505020304" pitchFamily="18" charset="0"/>
                      </a:endParaRPr>
                    </a:p>
                  </a:txBody>
                  <a:tcPr marL="54920" marR="54920" marT="27457" marB="274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BCR-ABL/ABL ≤ 0.001% (IS) “4-log reduction”</a:t>
                      </a:r>
                    </a:p>
                  </a:txBody>
                  <a:tcPr marL="54920" marR="54920" marT="27457" marB="274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296848"/>
                  </a:ext>
                </a:extLst>
              </a:tr>
              <a:tr h="5095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MR</a:t>
                      </a:r>
                      <a:r>
                        <a:rPr kumimoji="0" lang="cs-CZ" altLang="cs-CZ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4.5</a:t>
                      </a:r>
                      <a:endParaRPr kumimoji="0" lang="cs-CZ" alt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entury Schoolbook" panose="02040604050505020304" pitchFamily="18" charset="0"/>
                        <a:cs typeface="Century Schoolbook" panose="02040604050505020304" pitchFamily="18" charset="0"/>
                        <a:sym typeface="Century Schoolbook" panose="02040604050505020304" pitchFamily="18" charset="0"/>
                      </a:endParaRPr>
                    </a:p>
                  </a:txBody>
                  <a:tcPr marL="54920" marR="54920" marT="27457" marB="274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entury Schoolbook" panose="02040604050505020304" pitchFamily="18" charset="0"/>
                        <a:cs typeface="Century Schoolbook" panose="02040604050505020304" pitchFamily="18" charset="0"/>
                        <a:sym typeface="Century Schoolbook" panose="02040604050505020304" pitchFamily="18" charset="0"/>
                      </a:endParaRPr>
                    </a:p>
                  </a:txBody>
                  <a:tcPr marL="54920" marR="54920" marT="27457" marB="274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BCR-ABL/ABL ≤ 0.003% (IS) “4.5-log reduction”</a:t>
                      </a:r>
                    </a:p>
                  </a:txBody>
                  <a:tcPr marL="54920" marR="54920" marT="27457" marB="274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658137"/>
                  </a:ext>
                </a:extLst>
              </a:tr>
              <a:tr h="663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CMR</a:t>
                      </a:r>
                    </a:p>
                  </a:txBody>
                  <a:tcPr marL="54920" marR="54920" marT="27457" marB="274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Complete Molecular Response</a:t>
                      </a:r>
                    </a:p>
                  </a:txBody>
                  <a:tcPr marL="54920" marR="54920" marT="27457" marB="274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  <a:sym typeface="Century Schoolbook" panose="02040604050505020304" pitchFamily="18" charset="0"/>
                        </a:rPr>
                        <a:t>Undetectable BCR-ABL (test of sensitivity ≥4.5 logs)</a:t>
                      </a:r>
                    </a:p>
                  </a:txBody>
                  <a:tcPr marL="54920" marR="54920" marT="27457" marB="274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3022065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F1DB07FD-2FAA-0A4C-8408-8CF6706E82F6}"/>
              </a:ext>
            </a:extLst>
          </p:cNvPr>
          <p:cNvSpPr txBox="1"/>
          <p:nvPr/>
        </p:nvSpPr>
        <p:spPr>
          <a:xfrm>
            <a:off x="1130300" y="139700"/>
            <a:ext cx="8102600" cy="7080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9" tIns="45719" rIns="45719" bIns="45719" spcCol="38100">
            <a:spAutoFit/>
          </a:bodyPr>
          <a:lstStyle/>
          <a:p>
            <a:pPr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entury Schoolbook"/>
                <a:cs typeface="Century Schoolbook"/>
                <a:sym typeface="Century Schoolbook"/>
              </a:rPr>
              <a:t>ELN sledování MRN CML cytogenetika </a:t>
            </a:r>
          </a:p>
        </p:txBody>
      </p:sp>
      <p:pic>
        <p:nvPicPr>
          <p:cNvPr id="12597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889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710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889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Obdélník 3"/>
          <p:cNvSpPr>
            <a:spLocks noChangeArrowheads="1"/>
          </p:cNvSpPr>
          <p:nvPr/>
        </p:nvSpPr>
        <p:spPr bwMode="auto">
          <a:xfrm>
            <a:off x="684213" y="333375"/>
            <a:ext cx="86407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/>
              <a:t>CML – v době léčby inhibitory</a:t>
            </a:r>
          </a:p>
        </p:txBody>
      </p:sp>
      <p:sp>
        <p:nvSpPr>
          <p:cNvPr id="126979" name="Rectangle 1"/>
          <p:cNvSpPr>
            <a:spLocks noChangeArrowheads="1"/>
          </p:cNvSpPr>
          <p:nvPr/>
        </p:nvSpPr>
        <p:spPr bwMode="auto">
          <a:xfrm>
            <a:off x="-5745163" y="1227138"/>
            <a:ext cx="18124488" cy="10763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1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Table. TKI Treatments for CML</a:t>
            </a:r>
            <a:r>
              <a:rPr lang="cs-CZ" altLang="cs-CZ" sz="1100" baseline="30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5-10</a:t>
            </a:r>
            <a:endParaRPr lang="cs-CZ" altLang="cs-CZ" sz="400">
              <a:latin typeface="Century Schoolbook" panose="020406040505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100" b="1" i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*All TKIs administered with steroids</a:t>
            </a:r>
            <a:endParaRPr lang="cs-CZ" altLang="cs-CZ" sz="400">
              <a:latin typeface="Century Schoolbook" panose="020406040505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br>
              <a:rPr lang="cs-CZ" altLang="cs-CZ" sz="2400">
                <a:latin typeface="Century Schoolbook" panose="02040604050505020304" pitchFamily="18" charset="0"/>
                <a:cs typeface="Arial" panose="020B0604020202020204" pitchFamily="34" charset="0"/>
              </a:rPr>
            </a:br>
            <a:endParaRPr lang="cs-CZ" altLang="cs-CZ" sz="2400">
              <a:latin typeface="Century Schoolbook" panose="02040604050505020304" pitchFamily="18" charset="0"/>
              <a:cs typeface="Arial" panose="020B0604020202020204" pitchFamily="34" charset="0"/>
            </a:endParaRPr>
          </a:p>
        </p:txBody>
      </p:sp>
      <p:pic>
        <p:nvPicPr>
          <p:cNvPr id="126980" name="Obrázek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4363"/>
            <a:ext cx="79502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1" name="Obdélník 7"/>
          <p:cNvSpPr>
            <a:spLocks noChangeArrowheads="1"/>
          </p:cNvSpPr>
          <p:nvPr/>
        </p:nvSpPr>
        <p:spPr bwMode="auto">
          <a:xfrm>
            <a:off x="661988" y="5938838"/>
            <a:ext cx="7581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1C1D1E"/>
                </a:solidFill>
                <a:latin typeface="Open Sans"/>
              </a:rPr>
              <a:t>NIL and DAS have significantly increased apoptosis more than IM by involving both intracellular calcium signaling as well as oxidative stress. </a:t>
            </a:r>
            <a:endParaRPr lang="cs-CZ" altLang="cs-CZ" sz="1000">
              <a:latin typeface="Century Schoolbook" panose="02040604050505020304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10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Obdélník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381000"/>
            <a:ext cx="10083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Shape 118">
            <a:extLst>
              <a:ext uri="{FF2B5EF4-FFF2-40B4-BE49-F238E27FC236}">
                <a16:creationId xmlns:a16="http://schemas.microsoft.com/office/drawing/2014/main" id="{A6CD2AF6-FB96-BE42-A0A7-CAAC1B4C52F3}"/>
              </a:ext>
            </a:extLst>
          </p:cNvPr>
          <p:cNvSpPr/>
          <p:nvPr/>
        </p:nvSpPr>
        <p:spPr>
          <a:xfrm>
            <a:off x="2627313" y="333375"/>
            <a:ext cx="3651250" cy="646113"/>
          </a:xfrm>
          <a:prstGeom prst="rect">
            <a:avLst/>
          </a:prstGeom>
          <a:ln w="12700">
            <a:miter lim="400000"/>
          </a:ln>
          <a:extLst/>
        </p:spPr>
        <p:txBody>
          <a:bodyPr wrap="none" lIns="45719" rIns="45719">
            <a:spAutoFit/>
          </a:bodyPr>
          <a:lstStyle>
            <a:lvl1pPr>
              <a:defRPr sz="36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entury Schoolbook"/>
                <a:cs typeface="Century Schoolbook"/>
                <a:sym typeface="Century Schoolbook"/>
              </a:rPr>
              <a:t>WHO Classification</a:t>
            </a:r>
          </a:p>
        </p:txBody>
      </p:sp>
      <p:sp>
        <p:nvSpPr>
          <p:cNvPr id="130051" name="Shape 119"/>
          <p:cNvSpPr>
            <a:spLocks noChangeArrowheads="1"/>
          </p:cNvSpPr>
          <p:nvPr/>
        </p:nvSpPr>
        <p:spPr bwMode="auto">
          <a:xfrm>
            <a:off x="457200" y="1522413"/>
            <a:ext cx="8229600" cy="493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800" dirty="0"/>
              <a:t>Cytogenetika součástí diagnostiky a klasifikace řady hematologických malignit  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cs-CZ" altLang="cs-CZ" sz="2400" dirty="0"/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400" dirty="0"/>
              <a:t>Cytogenetika  je součástí WHO klasifikace AML</a:t>
            </a:r>
          </a:p>
          <a:p>
            <a:pPr lvl="1" eaLnBrk="1" hangingPunct="1">
              <a:lnSpc>
                <a:spcPct val="80000"/>
              </a:lnSpc>
              <a:spcBef>
                <a:spcPts val="4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cs-CZ" altLang="cs-CZ" sz="2400" dirty="0"/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400" dirty="0"/>
              <a:t>Společně s </a:t>
            </a:r>
            <a:r>
              <a:rPr lang="cs-CZ" altLang="cs-CZ" sz="2400" dirty="0" err="1"/>
              <a:t>cytomorfologií</a:t>
            </a:r>
            <a:r>
              <a:rPr lang="cs-CZ" altLang="cs-CZ" sz="2400" dirty="0"/>
              <a:t> stratifikuje nemocné s MDS a MPN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400" dirty="0"/>
              <a:t>Je součástí prognostické stratifikace u CLL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cs-CZ" altLang="cs-CZ" sz="2400" dirty="0"/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400" dirty="0"/>
              <a:t>Klasifikace lymfomů - histologie, cytogenetika a FISH potvrzují klasifikační zařazení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cs-CZ" altLang="cs-CZ" sz="2400" dirty="0"/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400" dirty="0"/>
              <a:t>Je součástí prognostické stratifikace u MM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cs-CZ" altLang="cs-CZ" sz="2400" dirty="0">
              <a:latin typeface="Century Schoolbook" panose="02040604050505020304" pitchFamily="18" charset="0"/>
            </a:endParaRPr>
          </a:p>
        </p:txBody>
      </p:sp>
      <p:pic>
        <p:nvPicPr>
          <p:cNvPr id="13005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889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45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Obdélník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571500"/>
            <a:ext cx="100965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525B316-DCA5-344E-8E14-98C1A4850213}"/>
              </a:ext>
            </a:extLst>
          </p:cNvPr>
          <p:cNvSpPr txBox="1"/>
          <p:nvPr/>
        </p:nvSpPr>
        <p:spPr>
          <a:xfrm>
            <a:off x="2627313" y="115888"/>
            <a:ext cx="38322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entury Schoolbook"/>
                <a:cs typeface="Century Schoolbook"/>
                <a:sym typeface="Century Schoolbook"/>
              </a:rPr>
              <a:t>WHO klasifikace AML </a:t>
            </a:r>
          </a:p>
        </p:txBody>
      </p:sp>
      <p:pic>
        <p:nvPicPr>
          <p:cNvPr id="13107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20850"/>
            <a:ext cx="4408488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757238"/>
            <a:ext cx="599122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1824038"/>
            <a:ext cx="4124325" cy="3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889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32"/>
    </mc:Choice>
    <mc:Fallback xmlns="">
      <p:transition spd="slow" advTm="101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Obdélník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571500"/>
            <a:ext cx="100965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F56823A-B451-5C44-B93B-9651C689B013}"/>
              </a:ext>
            </a:extLst>
          </p:cNvPr>
          <p:cNvSpPr txBox="1"/>
          <p:nvPr/>
        </p:nvSpPr>
        <p:spPr>
          <a:xfrm>
            <a:off x="1908175" y="260350"/>
            <a:ext cx="46275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entury Schoolbook"/>
                <a:cs typeface="Century Schoolbook"/>
                <a:sym typeface="Century Schoolbook"/>
              </a:rPr>
              <a:t>WHO prognostická stratifikace AML</a:t>
            </a:r>
          </a:p>
        </p:txBody>
      </p:sp>
      <p:pic>
        <p:nvPicPr>
          <p:cNvPr id="13209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889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0" name="Obrázek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108075"/>
            <a:ext cx="4881563" cy="52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14"/>
    </mc:Choice>
    <mc:Fallback xmlns="">
      <p:transition spd="slow" advTm="52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Obdélník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571500"/>
            <a:ext cx="100965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2" name="ima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079500"/>
            <a:ext cx="8002588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33" name="Shape 133">
            <a:extLst>
              <a:ext uri="{FF2B5EF4-FFF2-40B4-BE49-F238E27FC236}">
                <a16:creationId xmlns:a16="http://schemas.microsoft.com/office/drawing/2014/main" id="{7F89658E-A21A-0F45-8A58-C828337BCA0F}"/>
              </a:ext>
            </a:extLst>
          </p:cNvPr>
          <p:cNvSpPr/>
          <p:nvPr/>
        </p:nvSpPr>
        <p:spPr>
          <a:xfrm>
            <a:off x="4775200" y="6621463"/>
            <a:ext cx="4319588" cy="171450"/>
          </a:xfrm>
          <a:prstGeom prst="rect">
            <a:avLst/>
          </a:prstGeom>
          <a:ln w="12700">
            <a:miter lim="400000"/>
          </a:ln>
          <a:extLst/>
        </p:spPr>
        <p:txBody>
          <a:bodyPr lIns="0" tIns="0" rIns="0" bIns="0">
            <a:spAutoFit/>
          </a:bodyPr>
          <a:lstStyle>
            <a:lvl1pPr algn="r" defTabSz="457200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4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kern="0" dirty="0" err="1">
                <a:latin typeface="+mn-lt"/>
                <a:ea typeface="Century Schoolbook"/>
                <a:cs typeface="Century Schoolbook"/>
                <a:sym typeface="Century Schoolbook"/>
              </a:rPr>
              <a:t>Grimwade</a:t>
            </a:r>
            <a:r>
              <a:rPr sz="1200" kern="0" dirty="0">
                <a:latin typeface="+mn-lt"/>
                <a:ea typeface="Century Schoolbook"/>
                <a:cs typeface="Century Schoolbook"/>
                <a:sym typeface="Century Schoolbook"/>
              </a:rPr>
              <a:t> D et al. Blood 2010;116:354-365</a:t>
            </a:r>
          </a:p>
        </p:txBody>
      </p:sp>
      <p:sp>
        <p:nvSpPr>
          <p:cNvPr id="134" name="Shape 134">
            <a:extLst>
              <a:ext uri="{FF2B5EF4-FFF2-40B4-BE49-F238E27FC236}">
                <a16:creationId xmlns:a16="http://schemas.microsoft.com/office/drawing/2014/main" id="{39886687-D249-A64B-A89C-7815E651CA25}"/>
              </a:ext>
            </a:extLst>
          </p:cNvPr>
          <p:cNvSpPr/>
          <p:nvPr/>
        </p:nvSpPr>
        <p:spPr>
          <a:xfrm>
            <a:off x="323850" y="44450"/>
            <a:ext cx="8066088" cy="584200"/>
          </a:xfrm>
          <a:prstGeom prst="rect">
            <a:avLst/>
          </a:prstGeom>
          <a:ln w="12700">
            <a:miter lim="400000"/>
          </a:ln>
          <a:extLst/>
        </p:spPr>
        <p:txBody>
          <a:bodyPr lIns="45719" r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effectLst>
                  <a:outerShdw blurRad="38100" dist="38100" dir="2700000" algn="tl">
                    <a:srgbClr val="C0C0C0"/>
                  </a:outerShdw>
                </a:effectLst>
              </a:rPr>
              <a:t>Stratifikace podle cytogenetických nálezů </a:t>
            </a:r>
          </a:p>
        </p:txBody>
      </p:sp>
      <p:pic>
        <p:nvPicPr>
          <p:cNvPr id="13312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889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51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Obdélník 1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381000"/>
            <a:ext cx="10083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Shape 100">
            <a:extLst>
              <a:ext uri="{FF2B5EF4-FFF2-40B4-BE49-F238E27FC236}">
                <a16:creationId xmlns:a16="http://schemas.microsoft.com/office/drawing/2014/main" id="{A0061021-9B0F-9F47-A23E-EFACFFBC592B}"/>
              </a:ext>
            </a:extLst>
          </p:cNvPr>
          <p:cNvSpPr/>
          <p:nvPr/>
        </p:nvSpPr>
        <p:spPr>
          <a:xfrm>
            <a:off x="1581150" y="127000"/>
            <a:ext cx="7326313" cy="584200"/>
          </a:xfrm>
          <a:prstGeom prst="rect">
            <a:avLst/>
          </a:prstGeom>
          <a:ln w="12700">
            <a:miter lim="400000"/>
          </a:ln>
          <a:extLst/>
        </p:spPr>
        <p:txBody>
          <a:bodyPr lIns="45719" rIns="45719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3200"/>
            </a:pPr>
            <a:r>
              <a:rPr lang="cs-CZ" sz="32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entury Schoolbook"/>
                <a:cs typeface="Century Schoolbook"/>
                <a:sym typeface="Century Schoolbook"/>
              </a:rPr>
              <a:t>APL    </a:t>
            </a:r>
            <a:r>
              <a:rPr sz="32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entury Schoolbook"/>
                <a:cs typeface="Century Schoolbook"/>
                <a:sym typeface="Century Schoolbook"/>
              </a:rPr>
              <a:t>t(15;17)(q22;q12) / </a:t>
            </a:r>
            <a:r>
              <a:rPr sz="3200" i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entury Schoolbook"/>
                <a:cs typeface="Century Schoolbook"/>
                <a:sym typeface="Century Schoolbook"/>
              </a:rPr>
              <a:t>PML-RARA</a:t>
            </a:r>
          </a:p>
        </p:txBody>
      </p:sp>
      <p:sp>
        <p:nvSpPr>
          <p:cNvPr id="134147" name="Shape 101"/>
          <p:cNvSpPr>
            <a:spLocks noChangeArrowheads="1"/>
          </p:cNvSpPr>
          <p:nvPr/>
        </p:nvSpPr>
        <p:spPr bwMode="auto">
          <a:xfrm>
            <a:off x="5410200" y="3803650"/>
            <a:ext cx="487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cs-CZ" altLang="cs-CZ" sz="2000">
                <a:solidFill>
                  <a:srgbClr val="FFFFFF"/>
                </a:solidFill>
                <a:latin typeface="Comic Sans MS" panose="030F0702030302020204" pitchFamily="66" charset="0"/>
                <a:sym typeface="Comic Sans MS" panose="030F0702030302020204" pitchFamily="66" charset="0"/>
              </a:rPr>
              <a:t>CBFB-Rearrangement</a:t>
            </a:r>
          </a:p>
        </p:txBody>
      </p:sp>
      <p:pic>
        <p:nvPicPr>
          <p:cNvPr id="134148" name="m3v-kleiner.png" descr="m3v-klein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9148" r="28870" b="2644"/>
          <a:stretch>
            <a:fillRect/>
          </a:stretch>
        </p:blipFill>
        <p:spPr bwMode="auto">
          <a:xfrm>
            <a:off x="590550" y="3695700"/>
            <a:ext cx="31051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4149" name="K02b.jpg" descr="K02b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994" r="24133" b="6030"/>
          <a:stretch>
            <a:fillRect/>
          </a:stretch>
        </p:blipFill>
        <p:spPr bwMode="auto">
          <a:xfrm>
            <a:off x="561975" y="771525"/>
            <a:ext cx="3124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134150" name="Group 106"/>
          <p:cNvGrpSpPr>
            <a:grpSpLocks/>
          </p:cNvGrpSpPr>
          <p:nvPr/>
        </p:nvGrpSpPr>
        <p:grpSpPr bwMode="auto">
          <a:xfrm>
            <a:off x="4344988" y="4365625"/>
            <a:ext cx="1797050" cy="733425"/>
            <a:chOff x="0" y="0"/>
            <a:chExt cx="1797049" cy="733425"/>
          </a:xfrm>
        </p:grpSpPr>
        <p:pic>
          <p:nvPicPr>
            <p:cNvPr id="134160" name="ima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19" t="66174" r="60687" b="26910"/>
            <a:stretch>
              <a:fillRect/>
            </a:stretch>
          </p:blipFill>
          <p:spPr bwMode="auto">
            <a:xfrm>
              <a:off x="0" y="-1"/>
              <a:ext cx="853918" cy="733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34161" name="ima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05" t="67352" r="19847" b="26910"/>
            <a:stretch>
              <a:fillRect/>
            </a:stretch>
          </p:blipFill>
          <p:spPr bwMode="auto">
            <a:xfrm>
              <a:off x="1096073" y="-1"/>
              <a:ext cx="700977" cy="608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107" name="Shape 107">
            <a:extLst>
              <a:ext uri="{FF2B5EF4-FFF2-40B4-BE49-F238E27FC236}">
                <a16:creationId xmlns:a16="http://schemas.microsoft.com/office/drawing/2014/main" id="{95C84D62-C4BC-EC4C-BB76-E2B2D5E6B931}"/>
              </a:ext>
            </a:extLst>
          </p:cNvPr>
          <p:cNvSpPr/>
          <p:nvPr/>
        </p:nvSpPr>
        <p:spPr>
          <a:xfrm>
            <a:off x="4483100" y="5383213"/>
            <a:ext cx="3009900" cy="307975"/>
          </a:xfrm>
          <a:prstGeom prst="rect">
            <a:avLst/>
          </a:prstGeom>
          <a:ln w="12700">
            <a:miter lim="400000"/>
          </a:ln>
          <a:extLst/>
        </p:spPr>
        <p:txBody>
          <a:bodyPr lIns="45719" rIns="45719">
            <a:spAutoFit/>
          </a:bodyPr>
          <a:lstStyle>
            <a:lvl1pPr>
              <a:spcBef>
                <a:spcPts val="800"/>
              </a:spcBef>
              <a:defRPr sz="1400"/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b="1" kern="0" dirty="0">
                <a:solidFill>
                  <a:srgbClr val="7030A0"/>
                </a:solidFill>
                <a:latin typeface="+mn-lt"/>
                <a:ea typeface="Century Schoolbook"/>
                <a:cs typeface="Century Schoolbook"/>
                <a:sym typeface="Century Schoolbook"/>
              </a:rPr>
              <a:t>t(15;17)(q22;q12)</a:t>
            </a:r>
          </a:p>
        </p:txBody>
      </p:sp>
      <p:grpSp>
        <p:nvGrpSpPr>
          <p:cNvPr id="134152" name="Group 110"/>
          <p:cNvGrpSpPr>
            <a:grpSpLocks/>
          </p:cNvGrpSpPr>
          <p:nvPr/>
        </p:nvGrpSpPr>
        <p:grpSpPr bwMode="auto">
          <a:xfrm>
            <a:off x="6767513" y="3921125"/>
            <a:ext cx="2228850" cy="2362200"/>
            <a:chOff x="66425" y="0"/>
            <a:chExt cx="2229101" cy="2362201"/>
          </a:xfrm>
        </p:grpSpPr>
        <p:pic>
          <p:nvPicPr>
            <p:cNvPr id="134158" name="ima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2" t="56544" r="34760" b="8717"/>
            <a:stretch>
              <a:fillRect/>
            </a:stretch>
          </p:blipFill>
          <p:spPr bwMode="auto">
            <a:xfrm>
              <a:off x="66425" y="0"/>
              <a:ext cx="1981201" cy="2362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134159" name="Shape 109"/>
            <p:cNvSpPr>
              <a:spLocks noChangeArrowheads="1"/>
            </p:cNvSpPr>
            <p:nvPr/>
          </p:nvSpPr>
          <p:spPr bwMode="auto">
            <a:xfrm>
              <a:off x="85725" y="1857375"/>
              <a:ext cx="2209801" cy="4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1400"/>
                </a:spcBef>
                <a:buFontTx/>
                <a:buNone/>
              </a:pPr>
              <a:r>
                <a:rPr lang="cs-CZ" altLang="cs-CZ" sz="2400">
                  <a:solidFill>
                    <a:srgbClr val="FFFFFF"/>
                  </a:solidFill>
                  <a:latin typeface="Comic Sans MS" panose="030F0702030302020204" pitchFamily="66" charset="0"/>
                  <a:sym typeface="Comic Sans MS" panose="030F0702030302020204" pitchFamily="66" charset="0"/>
                </a:rPr>
                <a:t>PML-RARA</a:t>
              </a:r>
            </a:p>
          </p:txBody>
        </p:sp>
      </p:grpSp>
      <p:pic>
        <p:nvPicPr>
          <p:cNvPr id="134153" name="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13" y="981075"/>
            <a:ext cx="48942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4154" name="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2451100"/>
            <a:ext cx="314483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34155" name="Shape 113"/>
          <p:cNvSpPr>
            <a:spLocks noChangeArrowheads="1"/>
          </p:cNvSpPr>
          <p:nvPr/>
        </p:nvSpPr>
        <p:spPr bwMode="auto">
          <a:xfrm>
            <a:off x="5461000" y="6535738"/>
            <a:ext cx="3733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7030A0"/>
                </a:solidFill>
              </a:rPr>
              <a:t>Janet D Rowley et al. Lancet 1977</a:t>
            </a:r>
          </a:p>
        </p:txBody>
      </p:sp>
      <p:pic>
        <p:nvPicPr>
          <p:cNvPr id="13415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620713"/>
            <a:ext cx="9156700" cy="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7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889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737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Obdélník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381000"/>
            <a:ext cx="10083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6B4AE8E-66F0-8D48-B506-1634F94115E1}"/>
              </a:ext>
            </a:extLst>
          </p:cNvPr>
          <p:cNvSpPr txBox="1"/>
          <p:nvPr/>
        </p:nvSpPr>
        <p:spPr>
          <a:xfrm>
            <a:off x="2555875" y="115888"/>
            <a:ext cx="3822700" cy="461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latinLnBrk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Cílená léčba nemocných s APL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6BC83A2-1FE9-034B-92CC-4A9B591D2AEB}"/>
              </a:ext>
            </a:extLst>
          </p:cNvPr>
          <p:cNvSpPr txBox="1"/>
          <p:nvPr/>
        </p:nvSpPr>
        <p:spPr>
          <a:xfrm>
            <a:off x="2700338" y="3141663"/>
            <a:ext cx="2020887" cy="461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9" tIns="45719" rIns="45719" bIns="45719" spcCol="38100">
            <a:spAutoFit/>
          </a:bodyPr>
          <a:lstStyle/>
          <a:p>
            <a:pPr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cs-CZ" kern="0" dirty="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Schéma z práce</a:t>
            </a:r>
          </a:p>
        </p:txBody>
      </p:sp>
      <p:pic>
        <p:nvPicPr>
          <p:cNvPr id="135172" name="Picture 5" descr=" 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74750"/>
            <a:ext cx="7620000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549275"/>
            <a:ext cx="9156700" cy="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889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5" name="TextovéPole 4"/>
          <p:cNvSpPr txBox="1">
            <a:spLocks noChangeArrowheads="1"/>
          </p:cNvSpPr>
          <p:nvPr/>
        </p:nvSpPr>
        <p:spPr bwMode="auto">
          <a:xfrm>
            <a:off x="4362450" y="1376363"/>
            <a:ext cx="9271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Century Schoolbook" panose="02040604050505020304" pitchFamily="18" charset="0"/>
              </a:rPr>
              <a:t>coactivator</a:t>
            </a:r>
            <a:endParaRPr lang="en-US" altLang="cs-CZ" sz="1200">
              <a:latin typeface="Century Schoolbook" panose="02040604050505020304" pitchFamily="18" charset="0"/>
            </a:endParaRPr>
          </a:p>
        </p:txBody>
      </p:sp>
      <p:sp>
        <p:nvSpPr>
          <p:cNvPr id="135176" name="TextovéPole 5"/>
          <p:cNvSpPr txBox="1">
            <a:spLocks noChangeArrowheads="1"/>
          </p:cNvSpPr>
          <p:nvPr/>
        </p:nvSpPr>
        <p:spPr bwMode="auto">
          <a:xfrm>
            <a:off x="1116013" y="1368425"/>
            <a:ext cx="8588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latin typeface="Century Schoolbook" panose="02040604050505020304" pitchFamily="18" charset="0"/>
              </a:rPr>
              <a:t>corepressor</a:t>
            </a:r>
            <a:endParaRPr lang="en-US" altLang="cs-CZ" sz="1000">
              <a:latin typeface="Century Schoolbook" panose="02040604050505020304" pitchFamily="18" charset="0"/>
            </a:endParaRPr>
          </a:p>
        </p:txBody>
      </p:sp>
      <p:sp>
        <p:nvSpPr>
          <p:cNvPr id="135177" name="Obdélník 6"/>
          <p:cNvSpPr>
            <a:spLocks noChangeArrowheads="1"/>
          </p:cNvSpPr>
          <p:nvPr/>
        </p:nvSpPr>
        <p:spPr bwMode="auto">
          <a:xfrm>
            <a:off x="-80963" y="2092325"/>
            <a:ext cx="10556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800">
                <a:latin typeface="Century Schoolbook" panose="02040604050505020304" pitchFamily="18" charset="0"/>
              </a:rPr>
              <a:t>retinoid X receptor 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14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t="16666" r="8096" b="9792"/>
          <a:stretch>
            <a:fillRect/>
          </a:stretch>
        </p:blipFill>
        <p:spPr bwMode="auto">
          <a:xfrm>
            <a:off x="323850" y="2133600"/>
            <a:ext cx="4602163" cy="3024188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4BACC6"/>
            </a:solidFill>
            <a:miter lim="800000"/>
            <a:headEnd/>
            <a:tailEnd/>
          </a:ln>
        </p:spPr>
      </p:pic>
      <p:sp>
        <p:nvSpPr>
          <p:cNvPr id="84995" name="Obdélník 10"/>
          <p:cNvSpPr>
            <a:spLocks noChangeArrowheads="1"/>
          </p:cNvSpPr>
          <p:nvPr/>
        </p:nvSpPr>
        <p:spPr bwMode="auto">
          <a:xfrm>
            <a:off x="1268413" y="1038225"/>
            <a:ext cx="65357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latin typeface="Georgia" panose="02040502050405020303" pitchFamily="18" charset="0"/>
              </a:rPr>
              <a:t>Cytogenetics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is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the</a:t>
            </a:r>
            <a:r>
              <a:rPr lang="cs-CZ" altLang="cs-CZ" sz="1000" dirty="0">
                <a:latin typeface="Georgia" panose="02040502050405020303" pitchFamily="18" charset="0"/>
              </a:rPr>
              <a:t> study </a:t>
            </a:r>
            <a:r>
              <a:rPr lang="cs-CZ" altLang="cs-CZ" sz="1000" dirty="0" err="1">
                <a:latin typeface="Georgia" panose="02040502050405020303" pitchFamily="18" charset="0"/>
              </a:rPr>
              <a:t>of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the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structure</a:t>
            </a:r>
            <a:r>
              <a:rPr lang="cs-CZ" altLang="cs-CZ" sz="1000" dirty="0">
                <a:latin typeface="Georgia" panose="02040502050405020303" pitchFamily="18" charset="0"/>
              </a:rPr>
              <a:t> and </a:t>
            </a:r>
            <a:r>
              <a:rPr lang="cs-CZ" altLang="cs-CZ" sz="1000" dirty="0" err="1">
                <a:latin typeface="Georgia" panose="02040502050405020303" pitchFamily="18" charset="0"/>
              </a:rPr>
              <a:t>properties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of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chromosomes</a:t>
            </a:r>
            <a:r>
              <a:rPr lang="cs-CZ" altLang="cs-CZ" sz="1000" dirty="0">
                <a:latin typeface="Georgia" panose="02040502050405020303" pitchFamily="18" charset="0"/>
              </a:rPr>
              <a:t>, </a:t>
            </a:r>
            <a:r>
              <a:rPr lang="cs-CZ" altLang="cs-CZ" sz="1000" dirty="0" err="1">
                <a:latin typeface="Georgia" panose="02040502050405020303" pitchFamily="18" charset="0"/>
              </a:rPr>
              <a:t>their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behaviour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during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somatic</a:t>
            </a:r>
            <a:r>
              <a:rPr lang="cs-CZ" altLang="cs-CZ" sz="1000" dirty="0">
                <a:latin typeface="Georgia" panose="02040502050405020303" pitchFamily="18" charset="0"/>
              </a:rPr>
              <a:t> cell </a:t>
            </a:r>
            <a:r>
              <a:rPr lang="cs-CZ" altLang="cs-CZ" sz="1000" dirty="0" err="1">
                <a:latin typeface="Georgia" panose="02040502050405020303" pitchFamily="18" charset="0"/>
              </a:rPr>
              <a:t>division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during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growth</a:t>
            </a:r>
            <a:r>
              <a:rPr lang="cs-CZ" altLang="cs-CZ" sz="1000" dirty="0">
                <a:latin typeface="Georgia" panose="02040502050405020303" pitchFamily="18" charset="0"/>
              </a:rPr>
              <a:t> and </a:t>
            </a:r>
            <a:r>
              <a:rPr lang="cs-CZ" altLang="cs-CZ" sz="1000" dirty="0" err="1">
                <a:latin typeface="Georgia" panose="02040502050405020303" pitchFamily="18" charset="0"/>
              </a:rPr>
              <a:t>development</a:t>
            </a:r>
            <a:r>
              <a:rPr lang="cs-CZ" altLang="cs-CZ" sz="1000" dirty="0">
                <a:latin typeface="Georgia" panose="02040502050405020303" pitchFamily="18" charset="0"/>
              </a:rPr>
              <a:t> (</a:t>
            </a:r>
            <a:r>
              <a:rPr lang="cs-CZ" altLang="cs-CZ" sz="1000" dirty="0" err="1">
                <a:latin typeface="Georgia" panose="02040502050405020303" pitchFamily="18" charset="0"/>
              </a:rPr>
              <a:t>mitosis</a:t>
            </a:r>
            <a:r>
              <a:rPr lang="cs-CZ" altLang="cs-CZ" sz="1000" dirty="0">
                <a:latin typeface="Georgia" panose="02040502050405020303" pitchFamily="18" charset="0"/>
              </a:rPr>
              <a:t>), and </a:t>
            </a:r>
            <a:r>
              <a:rPr lang="cs-CZ" altLang="cs-CZ" sz="1000" dirty="0" err="1">
                <a:latin typeface="Georgia" panose="02040502050405020303" pitchFamily="18" charset="0"/>
              </a:rPr>
              <a:t>germ</a:t>
            </a:r>
            <a:r>
              <a:rPr lang="cs-CZ" altLang="cs-CZ" sz="1000" dirty="0">
                <a:latin typeface="Georgia" panose="02040502050405020303" pitchFamily="18" charset="0"/>
              </a:rPr>
              <a:t> cell </a:t>
            </a:r>
            <a:r>
              <a:rPr lang="cs-CZ" altLang="cs-CZ" sz="1000" dirty="0" err="1">
                <a:latin typeface="Georgia" panose="02040502050405020303" pitchFamily="18" charset="0"/>
              </a:rPr>
              <a:t>division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during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reproduction</a:t>
            </a:r>
            <a:r>
              <a:rPr lang="cs-CZ" altLang="cs-CZ" sz="1000" dirty="0">
                <a:latin typeface="Georgia" panose="02040502050405020303" pitchFamily="18" charset="0"/>
              </a:rPr>
              <a:t> (</a:t>
            </a:r>
            <a:r>
              <a:rPr lang="cs-CZ" altLang="cs-CZ" sz="1000" dirty="0" err="1">
                <a:latin typeface="Georgia" panose="02040502050405020303" pitchFamily="18" charset="0"/>
              </a:rPr>
              <a:t>meiosis</a:t>
            </a:r>
            <a:r>
              <a:rPr lang="cs-CZ" altLang="cs-CZ" sz="1000" dirty="0">
                <a:latin typeface="Georgia" panose="02040502050405020303" pitchFamily="18" charset="0"/>
              </a:rPr>
              <a:t>), as </a:t>
            </a:r>
            <a:r>
              <a:rPr lang="cs-CZ" altLang="cs-CZ" sz="1000" dirty="0" err="1">
                <a:latin typeface="Georgia" panose="02040502050405020303" pitchFamily="18" charset="0"/>
              </a:rPr>
              <a:t>well</a:t>
            </a:r>
            <a:r>
              <a:rPr lang="cs-CZ" altLang="cs-CZ" sz="1000" dirty="0">
                <a:latin typeface="Georgia" panose="02040502050405020303" pitchFamily="18" charset="0"/>
              </a:rPr>
              <a:t> as </a:t>
            </a:r>
            <a:r>
              <a:rPr lang="cs-CZ" altLang="cs-CZ" sz="1000" dirty="0" err="1">
                <a:latin typeface="Georgia" panose="02040502050405020303" pitchFamily="18" charset="0"/>
              </a:rPr>
              <a:t>their</a:t>
            </a:r>
            <a:r>
              <a:rPr lang="cs-CZ" altLang="cs-CZ" sz="1000" dirty="0">
                <a:latin typeface="Georgia" panose="02040502050405020303" pitchFamily="18" charset="0"/>
              </a:rPr>
              <a:t> influence on </a:t>
            </a:r>
            <a:r>
              <a:rPr lang="cs-CZ" altLang="cs-CZ" sz="1000" dirty="0" err="1">
                <a:latin typeface="Georgia" panose="02040502050405020303" pitchFamily="18" charset="0"/>
              </a:rPr>
              <a:t>phenotype</a:t>
            </a:r>
            <a:r>
              <a:rPr lang="cs-CZ" altLang="cs-CZ" sz="1000" dirty="0">
                <a:latin typeface="Georgia" panose="02040502050405020303" pitchFamily="18" charset="0"/>
              </a:rPr>
              <a:t>. </a:t>
            </a:r>
            <a:r>
              <a:rPr lang="cs-CZ" altLang="cs-CZ" sz="1000" dirty="0" err="1">
                <a:latin typeface="Georgia" panose="02040502050405020303" pitchFamily="18" charset="0"/>
              </a:rPr>
              <a:t>Cytogenetics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also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includes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the</a:t>
            </a:r>
            <a:r>
              <a:rPr lang="cs-CZ" altLang="cs-CZ" sz="1000" dirty="0">
                <a:latin typeface="Georgia" panose="02040502050405020303" pitchFamily="18" charset="0"/>
              </a:rPr>
              <a:t> study </a:t>
            </a:r>
            <a:r>
              <a:rPr lang="cs-CZ" altLang="cs-CZ" sz="1000" dirty="0" err="1">
                <a:latin typeface="Georgia" panose="02040502050405020303" pitchFamily="18" charset="0"/>
              </a:rPr>
              <a:t>of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factors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that</a:t>
            </a:r>
            <a:r>
              <a:rPr lang="cs-CZ" altLang="cs-CZ" sz="1000" dirty="0">
                <a:latin typeface="Georgia" panose="02040502050405020303" pitchFamily="18" charset="0"/>
              </a:rPr>
              <a:t> cause </a:t>
            </a:r>
            <a:r>
              <a:rPr lang="cs-CZ" altLang="cs-CZ" sz="1000" dirty="0" err="1">
                <a:latin typeface="Georgia" panose="02040502050405020303" pitchFamily="18" charset="0"/>
              </a:rPr>
              <a:t>chromosomal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changes</a:t>
            </a:r>
            <a:r>
              <a:rPr lang="cs-CZ" altLang="cs-CZ" sz="1000" dirty="0">
                <a:latin typeface="Georgia" panose="02040502050405020303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Hare</a:t>
            </a:r>
            <a:r>
              <a:rPr lang="cs-CZ" altLang="cs-CZ" sz="1000" dirty="0">
                <a:latin typeface="Century Schoolbook" panose="02040604050505020304" pitchFamily="18" charset="0"/>
              </a:rPr>
              <a:t> &amp;Singh1979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DBF866A-0BF4-4E43-99E5-D696D39FB07E}"/>
              </a:ext>
            </a:extLst>
          </p:cNvPr>
          <p:cNvSpPr/>
          <p:nvPr/>
        </p:nvSpPr>
        <p:spPr>
          <a:xfrm>
            <a:off x="2268538" y="222250"/>
            <a:ext cx="36925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dirty="0">
                <a:latin typeface="+mn-lt"/>
                <a:ea typeface="Century Schoolbook" charset="0"/>
                <a:cs typeface="Century Schoolbook" charset="0"/>
                <a:sym typeface="Century Schoolbook" charset="0"/>
              </a:rPr>
              <a:t>Historie cytogenetiky</a:t>
            </a:r>
          </a:p>
        </p:txBody>
      </p:sp>
      <p:pic>
        <p:nvPicPr>
          <p:cNvPr id="8499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2" t="8334" r="17448" b="7083"/>
          <a:stretch>
            <a:fillRect/>
          </a:stretch>
        </p:blipFill>
        <p:spPr bwMode="auto">
          <a:xfrm>
            <a:off x="5148263" y="1993900"/>
            <a:ext cx="3709987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835696" y="5805264"/>
            <a:ext cx="5056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1956 - určen přesný počet 46 lidských chromosomů </a:t>
            </a: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51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Obdélník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381000"/>
            <a:ext cx="10083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8" name="Obdélník 1"/>
          <p:cNvSpPr>
            <a:spLocks noChangeArrowheads="1"/>
          </p:cNvSpPr>
          <p:nvPr/>
        </p:nvSpPr>
        <p:spPr bwMode="auto">
          <a:xfrm>
            <a:off x="755650" y="981075"/>
            <a:ext cx="8280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ALL – heterogenní onemocnění s monoklonální proliferací a expanzí nezralých lymfoidních buněk v KD, PK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 dalších orgánech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SzPct val="136000"/>
              <a:buFont typeface="Wingdings" panose="05000000000000000000" pitchFamily="2" charset="2"/>
              <a:buChar char="§"/>
            </a:pPr>
            <a:r>
              <a:rPr lang="cs-CZ" altLang="cs-CZ" sz="2400"/>
              <a:t>Cytogenetika má prognostický význam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SzPct val="136000"/>
              <a:buFont typeface="Wingdings" panose="05000000000000000000" pitchFamily="2" charset="2"/>
              <a:buChar char="§"/>
            </a:pPr>
            <a:r>
              <a:rPr lang="cs-CZ" altLang="cs-CZ" sz="2400"/>
              <a:t>Diagnostický význam - imunofenotyp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</a:t>
            </a:r>
          </a:p>
        </p:txBody>
      </p:sp>
      <p:pic>
        <p:nvPicPr>
          <p:cNvPr id="1372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213100"/>
            <a:ext cx="467995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884ABFA-8A1E-E04B-9D76-0065F006FBD7}"/>
              </a:ext>
            </a:extLst>
          </p:cNvPr>
          <p:cNvSpPr/>
          <p:nvPr/>
        </p:nvSpPr>
        <p:spPr>
          <a:xfrm>
            <a:off x="827088" y="188913"/>
            <a:ext cx="78486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entury Schoolbook"/>
                <a:cs typeface="Century Schoolbook"/>
                <a:sym typeface="Century Schoolbook"/>
              </a:rPr>
              <a:t>AKUTNÍ LYMFOBLASTICKÁ LEUKEMIE (ALL)</a:t>
            </a:r>
          </a:p>
        </p:txBody>
      </p:sp>
      <p:pic>
        <p:nvPicPr>
          <p:cNvPr id="13722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889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452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Obdélník 1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6223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2" name="TextovéPole 1"/>
          <p:cNvSpPr txBox="1">
            <a:spLocks noChangeArrowheads="1"/>
          </p:cNvSpPr>
          <p:nvPr/>
        </p:nvSpPr>
        <p:spPr bwMode="auto">
          <a:xfrm>
            <a:off x="1133475" y="293688"/>
            <a:ext cx="78787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Doporučení pro vyšetřování dětských  BCP ALL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/>
          </a:p>
        </p:txBody>
      </p:sp>
      <p:pic>
        <p:nvPicPr>
          <p:cNvPr id="138243" name="Obrázek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1111" r="55498" b="11111"/>
          <a:stretch>
            <a:fillRect/>
          </a:stretch>
        </p:blipFill>
        <p:spPr bwMode="auto">
          <a:xfrm>
            <a:off x="762000" y="1417638"/>
            <a:ext cx="2287588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TextovéPole 19"/>
          <p:cNvSpPr txBox="1">
            <a:spLocks noChangeArrowheads="1"/>
          </p:cNvSpPr>
          <p:nvPr/>
        </p:nvSpPr>
        <p:spPr bwMode="auto">
          <a:xfrm>
            <a:off x="812800" y="6256338"/>
            <a:ext cx="14890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>
                <a:latin typeface="Century Schoolbook" panose="02040604050505020304" pitchFamily="18" charset="0"/>
              </a:rPr>
              <a:t>Moorman, Haematologica 2016</a:t>
            </a:r>
          </a:p>
        </p:txBody>
      </p:sp>
      <p:sp>
        <p:nvSpPr>
          <p:cNvPr id="58374" name="Obdélník 20">
            <a:extLst>
              <a:ext uri="{FF2B5EF4-FFF2-40B4-BE49-F238E27FC236}">
                <a16:creationId xmlns:a16="http://schemas.microsoft.com/office/drawing/2014/main" id="{B13FF902-C114-A94F-BE67-5498991DE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2888" y="1025525"/>
            <a:ext cx="3883025" cy="4619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latin typeface="+mn-lt"/>
              </a:rPr>
              <a:t>Cytogenetika                      FISH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3655D1E-F4BD-6547-9139-6F6EEE4F21F6}"/>
              </a:ext>
            </a:extLst>
          </p:cNvPr>
          <p:cNvSpPr txBox="1"/>
          <p:nvPr/>
        </p:nvSpPr>
        <p:spPr>
          <a:xfrm>
            <a:off x="4227513" y="4729163"/>
            <a:ext cx="1404937" cy="6461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285750" indent="-285750">
              <a:buClr>
                <a:schemeClr val="accent6">
                  <a:lumMod val="40000"/>
                  <a:lumOff val="60000"/>
                </a:schemeClr>
              </a:buClr>
              <a:buFont typeface="Arial" charset="0"/>
              <a:buChar char="•"/>
              <a:defRPr/>
            </a:pPr>
            <a:r>
              <a:rPr lang="cs-CZ" sz="1200" dirty="0"/>
              <a:t>ETV6/RUNX1</a:t>
            </a:r>
          </a:p>
          <a:p>
            <a:pPr marL="285750" indent="-285750">
              <a:buClr>
                <a:schemeClr val="accent6">
                  <a:lumMod val="40000"/>
                  <a:lumOff val="60000"/>
                </a:schemeClr>
              </a:buClr>
              <a:buFont typeface="Arial" charset="0"/>
              <a:buChar char="•"/>
              <a:defRPr/>
            </a:pPr>
            <a:r>
              <a:rPr lang="cs-CZ" sz="1200" dirty="0"/>
              <a:t>CEP X/10</a:t>
            </a:r>
          </a:p>
          <a:p>
            <a:pPr marL="285750" indent="-285750">
              <a:buClr>
                <a:schemeClr val="accent6">
                  <a:lumMod val="40000"/>
                  <a:lumOff val="60000"/>
                </a:schemeClr>
              </a:buClr>
              <a:buFont typeface="Arial" charset="0"/>
              <a:buChar char="•"/>
              <a:defRPr/>
            </a:pPr>
            <a:r>
              <a:rPr lang="cs-CZ" sz="1200" dirty="0"/>
              <a:t>CEP 7/8</a:t>
            </a:r>
          </a:p>
        </p:txBody>
      </p:sp>
      <p:sp>
        <p:nvSpPr>
          <p:cNvPr id="138247" name="TextovéPole 10"/>
          <p:cNvSpPr txBox="1">
            <a:spLocks noChangeArrowheads="1"/>
          </p:cNvSpPr>
          <p:nvPr/>
        </p:nvSpPr>
        <p:spPr bwMode="auto">
          <a:xfrm>
            <a:off x="4227513" y="1644650"/>
            <a:ext cx="14700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accent2"/>
              </a:buClr>
            </a:pPr>
            <a:r>
              <a:rPr lang="cs-CZ" altLang="cs-CZ" sz="1200">
                <a:latin typeface="Century Schoolbook" panose="02040604050505020304" pitchFamily="18" charset="0"/>
              </a:rPr>
              <a:t>KMT2A(MLL)</a:t>
            </a:r>
          </a:p>
          <a:p>
            <a:pPr>
              <a:spcBef>
                <a:spcPct val="0"/>
              </a:spcBef>
              <a:buClr>
                <a:schemeClr val="accent2"/>
              </a:buClr>
            </a:pPr>
            <a:r>
              <a:rPr lang="cs-CZ" altLang="cs-CZ" sz="1200">
                <a:latin typeface="Century Schoolbook" panose="02040604050505020304" pitchFamily="18" charset="0"/>
              </a:rPr>
              <a:t>BCR/ABL1</a:t>
            </a:r>
          </a:p>
          <a:p>
            <a:pPr>
              <a:spcBef>
                <a:spcPct val="0"/>
              </a:spcBef>
              <a:buClr>
                <a:schemeClr val="accent2"/>
              </a:buClr>
            </a:pPr>
            <a:r>
              <a:rPr lang="cs-CZ" altLang="cs-CZ" sz="1200">
                <a:latin typeface="Century Schoolbook" panose="02040604050505020304" pitchFamily="18" charset="0"/>
              </a:rPr>
              <a:t>TCF3/HLF</a:t>
            </a:r>
          </a:p>
          <a:p>
            <a:pPr>
              <a:spcBef>
                <a:spcPct val="0"/>
              </a:spcBef>
              <a:buClr>
                <a:schemeClr val="accent2"/>
              </a:buClr>
            </a:pPr>
            <a:r>
              <a:rPr lang="cs-CZ" altLang="cs-CZ" sz="1200">
                <a:latin typeface="Century Schoolbook" panose="02040604050505020304" pitchFamily="18" charset="0"/>
              </a:rPr>
              <a:t>iAMP </a:t>
            </a:r>
            <a:r>
              <a:rPr lang="mr-IN" altLang="cs-CZ" sz="1200">
                <a:latin typeface="Century Schoolbook" panose="02040604050505020304" pitchFamily="18" charset="0"/>
              </a:rPr>
              <a:t>–</a:t>
            </a:r>
            <a:r>
              <a:rPr lang="cs-CZ" altLang="cs-CZ" sz="1200">
                <a:latin typeface="Century Schoolbook" panose="02040604050505020304" pitchFamily="18" charset="0"/>
              </a:rPr>
              <a:t>RUNX1</a:t>
            </a:r>
          </a:p>
          <a:p>
            <a:pPr>
              <a:spcBef>
                <a:spcPct val="0"/>
              </a:spcBef>
              <a:buClr>
                <a:schemeClr val="accent2"/>
              </a:buClr>
            </a:pPr>
            <a:r>
              <a:rPr lang="cs-CZ" altLang="cs-CZ" sz="1200">
                <a:latin typeface="Century Schoolbook" panose="02040604050505020304" pitchFamily="18" charset="0"/>
              </a:rPr>
              <a:t>CEP7/8</a:t>
            </a:r>
          </a:p>
        </p:txBody>
      </p:sp>
      <p:cxnSp>
        <p:nvCxnSpPr>
          <p:cNvPr id="43" name="Přímá spojovací šipka 42">
            <a:extLst>
              <a:ext uri="{FF2B5EF4-FFF2-40B4-BE49-F238E27FC236}">
                <a16:creationId xmlns:a16="http://schemas.microsoft.com/office/drawing/2014/main" id="{2229E58A-C45A-964C-9FE3-06AA70B21BDE}"/>
              </a:ext>
            </a:extLst>
          </p:cNvPr>
          <p:cNvCxnSpPr>
            <a:cxnSpLocks/>
          </p:cNvCxnSpPr>
          <p:nvPr/>
        </p:nvCxnSpPr>
        <p:spPr>
          <a:xfrm>
            <a:off x="2328863" y="2033588"/>
            <a:ext cx="1563687" cy="174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ovací šipka 45">
            <a:extLst>
              <a:ext uri="{FF2B5EF4-FFF2-40B4-BE49-F238E27FC236}">
                <a16:creationId xmlns:a16="http://schemas.microsoft.com/office/drawing/2014/main" id="{10E7CB3A-9803-684F-BB78-96E3470147D8}"/>
              </a:ext>
            </a:extLst>
          </p:cNvPr>
          <p:cNvCxnSpPr>
            <a:cxnSpLocks/>
          </p:cNvCxnSpPr>
          <p:nvPr/>
        </p:nvCxnSpPr>
        <p:spPr>
          <a:xfrm>
            <a:off x="2319338" y="3265488"/>
            <a:ext cx="16430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7F5DABFD-FD16-8C43-AD0D-09CC1C323FB6}"/>
              </a:ext>
            </a:extLst>
          </p:cNvPr>
          <p:cNvSpPr txBox="1"/>
          <p:nvPr/>
        </p:nvSpPr>
        <p:spPr>
          <a:xfrm>
            <a:off x="4227513" y="3706813"/>
            <a:ext cx="23796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charset="0"/>
              <a:buChar char="•"/>
              <a:defRPr/>
            </a:pPr>
            <a:r>
              <a:rPr lang="cs-CZ" sz="1200" dirty="0"/>
              <a:t>IGH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charset="0"/>
              <a:buChar char="•"/>
              <a:defRPr/>
            </a:pPr>
            <a:r>
              <a:rPr lang="cs-CZ" sz="1200" dirty="0"/>
              <a:t>TCF3/PBX1 (UNS)</a:t>
            </a:r>
          </a:p>
        </p:txBody>
      </p:sp>
      <p:sp>
        <p:nvSpPr>
          <p:cNvPr id="138251" name="TextovéPole 47"/>
          <p:cNvSpPr txBox="1">
            <a:spLocks noChangeArrowheads="1"/>
          </p:cNvSpPr>
          <p:nvPr/>
        </p:nvSpPr>
        <p:spPr bwMode="auto">
          <a:xfrm>
            <a:off x="3565525" y="2981325"/>
            <a:ext cx="8588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latin typeface="Century Schoolbook" panose="02040604050505020304" pitchFamily="18" charset="0"/>
              </a:rPr>
              <a:t>B-other ALL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10645359-935A-1F4D-9B21-BE9A79AEC94F}"/>
              </a:ext>
            </a:extLst>
          </p:cNvPr>
          <p:cNvSpPr txBox="1"/>
          <p:nvPr/>
        </p:nvSpPr>
        <p:spPr>
          <a:xfrm>
            <a:off x="4227513" y="2921000"/>
            <a:ext cx="142240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Clr>
                <a:schemeClr val="accent1">
                  <a:lumMod val="20000"/>
                  <a:lumOff val="80000"/>
                </a:schemeClr>
              </a:buClr>
              <a:buFont typeface="Arial" charset="0"/>
              <a:buChar char="•"/>
              <a:defRPr/>
            </a:pPr>
            <a:r>
              <a:rPr lang="cs-CZ" sz="1200" dirty="0"/>
              <a:t>CRLF2</a:t>
            </a:r>
          </a:p>
          <a:p>
            <a:pPr marL="285750" indent="-285750">
              <a:buClr>
                <a:schemeClr val="accent1">
                  <a:lumMod val="20000"/>
                  <a:lumOff val="80000"/>
                </a:schemeClr>
              </a:buClr>
              <a:buFont typeface="Arial" charset="0"/>
              <a:buChar char="•"/>
              <a:defRPr/>
            </a:pPr>
            <a:r>
              <a:rPr lang="cs-CZ" sz="1200" dirty="0"/>
              <a:t>9p21/JAK2</a:t>
            </a:r>
          </a:p>
          <a:p>
            <a:pPr marL="285750" indent="-285750">
              <a:buClr>
                <a:schemeClr val="accent1">
                  <a:lumMod val="20000"/>
                  <a:lumOff val="80000"/>
                </a:schemeClr>
              </a:buClr>
              <a:buFont typeface="Arial" charset="0"/>
              <a:buChar char="•"/>
              <a:defRPr/>
            </a:pPr>
            <a:r>
              <a:rPr lang="cs-CZ" sz="1200" dirty="0"/>
              <a:t>ABL2 (1q25.2)</a:t>
            </a:r>
          </a:p>
          <a:p>
            <a:pPr marL="285750" indent="-285750">
              <a:buClr>
                <a:schemeClr val="accent1">
                  <a:lumMod val="20000"/>
                  <a:lumOff val="80000"/>
                </a:schemeClr>
              </a:buClr>
              <a:buFont typeface="Arial" charset="0"/>
              <a:buChar char="•"/>
              <a:defRPr/>
            </a:pPr>
            <a:r>
              <a:rPr lang="cs-CZ" sz="1200" dirty="0"/>
              <a:t>PAX5 (9p13.2)</a:t>
            </a:r>
          </a:p>
        </p:txBody>
      </p:sp>
      <p:pic>
        <p:nvPicPr>
          <p:cNvPr id="13825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889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Přímá spojovací šipka 13">
            <a:extLst>
              <a:ext uri="{FF2B5EF4-FFF2-40B4-BE49-F238E27FC236}">
                <a16:creationId xmlns:a16="http://schemas.microsoft.com/office/drawing/2014/main" id="{E0AFC002-E8E2-1141-B5A1-AD219200D9D3}"/>
              </a:ext>
            </a:extLst>
          </p:cNvPr>
          <p:cNvCxnSpPr/>
          <p:nvPr/>
        </p:nvCxnSpPr>
        <p:spPr>
          <a:xfrm>
            <a:off x="2328863" y="5053013"/>
            <a:ext cx="1633537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48"/>
    </mc:Choice>
    <mc:Fallback xmlns="">
      <p:transition spd="slow" advTm="67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Obdélník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381000"/>
            <a:ext cx="10083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6" name="TextovéPole 2"/>
          <p:cNvSpPr txBox="1">
            <a:spLocks noChangeArrowheads="1"/>
          </p:cNvSpPr>
          <p:nvPr/>
        </p:nvSpPr>
        <p:spPr bwMode="auto">
          <a:xfrm>
            <a:off x="1763713" y="4941888"/>
            <a:ext cx="50657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400" dirty="0"/>
              <a:t>  de novo MDS  40-60% 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400" dirty="0"/>
              <a:t>  t-MDS nebo sekundární MDS  90%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cs-CZ" altLang="cs-CZ" sz="2400" dirty="0"/>
          </a:p>
        </p:txBody>
      </p:sp>
      <p:sp>
        <p:nvSpPr>
          <p:cNvPr id="144387" name="Nadpis 1"/>
          <p:cNvSpPr txBox="1">
            <a:spLocks/>
          </p:cNvSpPr>
          <p:nvPr/>
        </p:nvSpPr>
        <p:spPr bwMode="auto">
          <a:xfrm>
            <a:off x="1835150" y="4292600"/>
            <a:ext cx="50403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Chromosomové změny u MDS</a:t>
            </a:r>
          </a:p>
        </p:txBody>
      </p:sp>
      <p:sp>
        <p:nvSpPr>
          <p:cNvPr id="144388" name="TextovéPole 3"/>
          <p:cNvSpPr txBox="1">
            <a:spLocks noChangeArrowheads="1"/>
          </p:cNvSpPr>
          <p:nvPr/>
        </p:nvSpPr>
        <p:spPr bwMode="auto">
          <a:xfrm>
            <a:off x="755650" y="3357563"/>
            <a:ext cx="79200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Klinická heterogenita  MDS  je odrazem heterogenity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získaných somatických genetických změn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CC0A909-CCD9-E44F-9F4C-82A9EEB024C8}"/>
              </a:ext>
            </a:extLst>
          </p:cNvPr>
          <p:cNvSpPr txBox="1"/>
          <p:nvPr/>
        </p:nvSpPr>
        <p:spPr>
          <a:xfrm>
            <a:off x="2338388" y="317500"/>
            <a:ext cx="44926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entury Schoolbook"/>
                <a:cs typeface="Century Schoolbook"/>
                <a:sym typeface="Century Schoolbook"/>
              </a:rPr>
              <a:t>Myelodysplastický</a:t>
            </a:r>
            <a:r>
              <a:rPr lang="cs-CZ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entury Schoolbook"/>
                <a:cs typeface="Century Schoolbook"/>
                <a:sym typeface="Century Schoolbook"/>
              </a:rPr>
              <a:t> syndrom (MDS)</a:t>
            </a:r>
          </a:p>
        </p:txBody>
      </p:sp>
      <p:sp>
        <p:nvSpPr>
          <p:cNvPr id="116743" name="Obdélník 6">
            <a:extLst>
              <a:ext uri="{FF2B5EF4-FFF2-40B4-BE49-F238E27FC236}">
                <a16:creationId xmlns:a16="http://schemas.microsoft.com/office/drawing/2014/main" id="{4E2F31CC-14DC-4648-BFF7-60479E45C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2175" y="1609725"/>
            <a:ext cx="59769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cs-CZ" altLang="cs-CZ" sz="1400" dirty="0" err="1">
                <a:latin typeface="+mn-lt"/>
              </a:rPr>
              <a:t>Refractory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cytopenia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with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unilineage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dysplasia</a:t>
            </a:r>
            <a:r>
              <a:rPr lang="cs-CZ" altLang="cs-CZ" sz="1400" dirty="0">
                <a:latin typeface="+mn-lt"/>
              </a:rPr>
              <a:t> (RCUD)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cs-CZ" altLang="cs-CZ" sz="1400" dirty="0" err="1">
                <a:latin typeface="+mn-lt"/>
              </a:rPr>
              <a:t>Refractory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anemia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with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ringed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sideroblasts</a:t>
            </a:r>
            <a:r>
              <a:rPr lang="cs-CZ" altLang="cs-CZ" sz="1400" dirty="0">
                <a:latin typeface="+mn-lt"/>
              </a:rPr>
              <a:t> (RARS)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cs-CZ" altLang="cs-CZ" sz="1400" dirty="0" err="1">
                <a:latin typeface="+mn-lt"/>
              </a:rPr>
              <a:t>Refractory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cytopenia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with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multilineage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dysplasia</a:t>
            </a:r>
            <a:r>
              <a:rPr lang="cs-CZ" altLang="cs-CZ" sz="1400" dirty="0">
                <a:latin typeface="+mn-lt"/>
              </a:rPr>
              <a:t> (RCMD)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cs-CZ" altLang="cs-CZ" sz="1400" dirty="0" err="1">
                <a:latin typeface="+mn-lt"/>
              </a:rPr>
              <a:t>Refractory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anemia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with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excess</a:t>
            </a:r>
            <a:r>
              <a:rPr lang="cs-CZ" altLang="cs-CZ" sz="1400" dirty="0">
                <a:latin typeface="+mn-lt"/>
              </a:rPr>
              <a:t> blasts-1 (RAEB-1)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cs-CZ" altLang="cs-CZ" sz="1400" dirty="0" err="1">
                <a:latin typeface="+mn-lt"/>
              </a:rPr>
              <a:t>Refractory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anemia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with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excess</a:t>
            </a:r>
            <a:r>
              <a:rPr lang="cs-CZ" altLang="cs-CZ" sz="1400" dirty="0">
                <a:latin typeface="+mn-lt"/>
              </a:rPr>
              <a:t> blasts-2 (RAEB-2)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cs-CZ" altLang="cs-CZ" sz="1400" dirty="0" err="1">
                <a:latin typeface="+mn-lt"/>
              </a:rPr>
              <a:t>Myelodysplastic</a:t>
            </a:r>
            <a:r>
              <a:rPr lang="cs-CZ" altLang="cs-CZ" sz="1400" dirty="0">
                <a:latin typeface="+mn-lt"/>
              </a:rPr>
              <a:t> syndrome, </a:t>
            </a:r>
            <a:r>
              <a:rPr lang="cs-CZ" altLang="cs-CZ" sz="1400" dirty="0" err="1">
                <a:latin typeface="+mn-lt"/>
              </a:rPr>
              <a:t>unclassified</a:t>
            </a:r>
            <a:r>
              <a:rPr lang="cs-CZ" altLang="cs-CZ" sz="1400" dirty="0">
                <a:latin typeface="+mn-lt"/>
              </a:rPr>
              <a:t> (MDS-U)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cs-CZ" altLang="cs-CZ" sz="1400" dirty="0" err="1">
                <a:latin typeface="+mn-lt"/>
              </a:rPr>
              <a:t>Myelodysplastic</a:t>
            </a:r>
            <a:r>
              <a:rPr lang="cs-CZ" altLang="cs-CZ" sz="1400" dirty="0">
                <a:latin typeface="+mn-lt"/>
              </a:rPr>
              <a:t> syndrome </a:t>
            </a:r>
            <a:r>
              <a:rPr lang="cs-CZ" altLang="cs-CZ" sz="1400" dirty="0" err="1">
                <a:latin typeface="+mn-lt"/>
              </a:rPr>
              <a:t>associated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with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isolated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del</a:t>
            </a:r>
            <a:r>
              <a:rPr lang="cs-CZ" altLang="cs-CZ" sz="1400" dirty="0">
                <a:latin typeface="+mn-lt"/>
              </a:rPr>
              <a:t>(5q)</a:t>
            </a:r>
          </a:p>
        </p:txBody>
      </p:sp>
      <p:sp>
        <p:nvSpPr>
          <p:cNvPr id="116744" name="TextovéPole 7">
            <a:extLst>
              <a:ext uri="{FF2B5EF4-FFF2-40B4-BE49-F238E27FC236}">
                <a16:creationId xmlns:a16="http://schemas.microsoft.com/office/drawing/2014/main" id="{F5D424D9-64A8-3C48-B868-211CB0D7E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1092200"/>
            <a:ext cx="1871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latin typeface="+mn-lt"/>
              </a:rPr>
              <a:t>WHO klasifikace</a:t>
            </a:r>
          </a:p>
        </p:txBody>
      </p:sp>
      <p:pic>
        <p:nvPicPr>
          <p:cNvPr id="14439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-2778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80"/>
    </mc:Choice>
    <mc:Fallback xmlns="">
      <p:transition spd="slow" advTm="94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Obdélník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4953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1B87035-242B-9B4A-9593-C76E3FA04A49}"/>
              </a:ext>
            </a:extLst>
          </p:cNvPr>
          <p:cNvSpPr txBox="1"/>
          <p:nvPr/>
        </p:nvSpPr>
        <p:spPr>
          <a:xfrm>
            <a:off x="3059113" y="2276475"/>
            <a:ext cx="760412" cy="4619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9" tIns="45719" rIns="45719" bIns="45719" spcCol="38100">
            <a:spAutoFit/>
          </a:bodyPr>
          <a:lstStyle/>
          <a:p>
            <a:pPr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cs-CZ" kern="0" dirty="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MDS</a:t>
            </a:r>
          </a:p>
        </p:txBody>
      </p:sp>
      <p:pic>
        <p:nvPicPr>
          <p:cNvPr id="1454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836613"/>
            <a:ext cx="7408862" cy="538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85D6EB2-4F4F-9B47-8D3D-4BEA8B6784A3}"/>
              </a:ext>
            </a:extLst>
          </p:cNvPr>
          <p:cNvSpPr txBox="1"/>
          <p:nvPr/>
        </p:nvSpPr>
        <p:spPr>
          <a:xfrm>
            <a:off x="1333500" y="79375"/>
            <a:ext cx="63944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kern="0" dirty="0">
                <a:latin typeface="+mn-lt"/>
                <a:ea typeface="Century Schoolbook"/>
                <a:cs typeface="Century Schoolbook"/>
                <a:sym typeface="Century Schoolbook"/>
              </a:rPr>
              <a:t>Prognostická stratifikace MDS</a:t>
            </a:r>
          </a:p>
        </p:txBody>
      </p:sp>
      <p:pic>
        <p:nvPicPr>
          <p:cNvPr id="14541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-2778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7504" y="6481961"/>
            <a:ext cx="1496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+mn-lt"/>
              </a:rPr>
              <a:t>Schanz</a:t>
            </a:r>
            <a:r>
              <a:rPr lang="cs-CZ" sz="1400" dirty="0">
                <a:latin typeface="+mn-lt"/>
              </a:rPr>
              <a:t> et al, 2012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02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Obdélník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4953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4" name="Picture 1" descr="D:\MBB\Bakalářská práce\HEMATOLA MDS\10-629.001.MDS_5q-.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163763"/>
            <a:ext cx="414020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F9AEAA5-6161-1147-8F66-F23F50AAEF58}"/>
              </a:ext>
            </a:extLst>
          </p:cNvPr>
          <p:cNvSpPr txBox="1"/>
          <p:nvPr/>
        </p:nvSpPr>
        <p:spPr>
          <a:xfrm>
            <a:off x="1116013" y="2033588"/>
            <a:ext cx="27368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kern="0" dirty="0">
                <a:latin typeface="+mj-lt"/>
                <a:ea typeface="Century Schoolbook"/>
                <a:cs typeface="Times New Roman" panose="02020603050405020304" pitchFamily="18" charset="0"/>
                <a:sym typeface="Century Schoolbook"/>
              </a:rPr>
              <a:t>46,XX,del(5)(q31)</a:t>
            </a:r>
          </a:p>
        </p:txBody>
      </p:sp>
      <p:cxnSp>
        <p:nvCxnSpPr>
          <p:cNvPr id="5" name="Přímá spojovací šipka 4">
            <a:extLst>
              <a:ext uri="{FF2B5EF4-FFF2-40B4-BE49-F238E27FC236}">
                <a16:creationId xmlns:a16="http://schemas.microsoft.com/office/drawing/2014/main" id="{1040260D-3F9B-C74B-A34A-1FF720F360C6}"/>
              </a:ext>
            </a:extLst>
          </p:cNvPr>
          <p:cNvCxnSpPr/>
          <p:nvPr/>
        </p:nvCxnSpPr>
        <p:spPr>
          <a:xfrm rot="5400000">
            <a:off x="3636169" y="2883694"/>
            <a:ext cx="217488" cy="215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437" name="Nadpis 1"/>
          <p:cNvSpPr txBox="1">
            <a:spLocks/>
          </p:cNvSpPr>
          <p:nvPr/>
        </p:nvSpPr>
        <p:spPr bwMode="auto">
          <a:xfrm>
            <a:off x="468313" y="1889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Times New Roman" panose="02020603050405020304" pitchFamily="18" charset="0"/>
              </a:rPr>
              <a:t>5q- SYNDROM</a:t>
            </a:r>
            <a:endParaRPr lang="cs-CZ" altLang="cs-CZ">
              <a:cs typeface="Times New Roman" panose="02020603050405020304" pitchFamily="18" charset="0"/>
            </a:endParaRPr>
          </a:p>
        </p:txBody>
      </p:sp>
      <p:sp>
        <p:nvSpPr>
          <p:cNvPr id="146438" name="TextovéPole 6"/>
          <p:cNvSpPr txBox="1">
            <a:spLocks noChangeArrowheads="1"/>
          </p:cNvSpPr>
          <p:nvPr/>
        </p:nvSpPr>
        <p:spPr bwMode="auto">
          <a:xfrm>
            <a:off x="5003800" y="2276475"/>
            <a:ext cx="385286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>
                <a:cs typeface="Times New Roman" panose="02020603050405020304" pitchFamily="18" charset="0"/>
              </a:rPr>
              <a:t>  10 % nemocných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>
                <a:cs typeface="Times New Roman" panose="02020603050405020304" pitchFamily="18" charset="0"/>
              </a:rPr>
              <a:t>   dobrá prognóza 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Tx/>
              <a:buNone/>
            </a:pPr>
            <a:r>
              <a:rPr lang="cs-CZ" altLang="cs-CZ" sz="2000">
                <a:cs typeface="Times New Roman" panose="02020603050405020304" pitchFamily="18" charset="0"/>
              </a:rPr>
              <a:t>     (5-16 % progrese do AML)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>
                <a:cs typeface="Times New Roman" panose="02020603050405020304" pitchFamily="18" charset="0"/>
              </a:rPr>
              <a:t>    intersticiální delece, 5q31,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Tx/>
              <a:buNone/>
            </a:pPr>
            <a:r>
              <a:rPr lang="cs-CZ" altLang="cs-CZ" sz="2000">
                <a:cs typeface="Times New Roman" panose="02020603050405020304" pitchFamily="18" charset="0"/>
              </a:rPr>
              <a:t>                                        5q32-5q33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>
                <a:cs typeface="Times New Roman" panose="02020603050405020304" pitchFamily="18" charset="0"/>
              </a:rPr>
              <a:t>    Cílená léčba: lenalidomid  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Tx/>
              <a:buNone/>
            </a:pPr>
            <a:r>
              <a:rPr lang="cs-CZ" altLang="cs-CZ" sz="2000">
                <a:cs typeface="Times New Roman" panose="02020603050405020304" pitchFamily="18" charset="0"/>
              </a:rPr>
              <a:t>                              azacytidin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Tx/>
              <a:buNone/>
            </a:pPr>
            <a:endParaRPr lang="cs-CZ" altLang="cs-CZ" sz="20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Tx/>
              <a:buNone/>
            </a:pPr>
            <a:r>
              <a:rPr lang="cs-CZ" altLang="cs-CZ" sz="2000">
                <a:cs typeface="Times New Roman" panose="02020603050405020304" pitchFamily="18" charset="0"/>
              </a:rPr>
              <a:t>Lenalidomid - imunimodulační látka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Tx/>
              <a:buNone/>
            </a:pPr>
            <a:r>
              <a:rPr lang="cs-CZ" altLang="cs-CZ" sz="2000">
                <a:cs typeface="Times New Roman" panose="02020603050405020304" pitchFamily="18" charset="0"/>
              </a:rPr>
              <a:t>Azacytidin (vidaza)- hypometylace DNA</a:t>
            </a:r>
          </a:p>
        </p:txBody>
      </p:sp>
      <p:pic>
        <p:nvPicPr>
          <p:cNvPr id="14643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-2778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29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Obdélník 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381000"/>
            <a:ext cx="10083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8" name="Rectangle 2055"/>
          <p:cNvSpPr>
            <a:spLocks noChangeArrowheads="1"/>
          </p:cNvSpPr>
          <p:nvPr/>
        </p:nvSpPr>
        <p:spPr bwMode="auto">
          <a:xfrm>
            <a:off x="395288" y="1484313"/>
            <a:ext cx="8501062" cy="523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Pct val="150000"/>
              <a:buFontTx/>
              <a:buNone/>
            </a:pPr>
            <a:r>
              <a:rPr lang="cs-CZ" altLang="cs-CZ" sz="2800"/>
              <a:t>Prognostický význam chromosomových změn u CLL</a:t>
            </a:r>
            <a:endParaRPr lang="cs-CZ" altLang="cs-CZ" sz="1600"/>
          </a:p>
        </p:txBody>
      </p:sp>
      <p:sp>
        <p:nvSpPr>
          <p:cNvPr id="147459" name="Obdélník 56"/>
          <p:cNvSpPr>
            <a:spLocks noChangeArrowheads="1"/>
          </p:cNvSpPr>
          <p:nvPr/>
        </p:nvSpPr>
        <p:spPr bwMode="auto">
          <a:xfrm>
            <a:off x="395288" y="2247900"/>
            <a:ext cx="49688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Pct val="150000"/>
              <a:buFontTx/>
              <a:buNone/>
            </a:pPr>
            <a:r>
              <a:rPr lang="en-US" altLang="cs-CZ" sz="1600" b="1"/>
              <a:t>Döhner H, Stilgenbauer S, Benner A, Leupolt E,</a:t>
            </a:r>
            <a:r>
              <a:rPr lang="cs-CZ" altLang="cs-CZ" sz="1600" b="1"/>
              <a:t> </a:t>
            </a:r>
            <a:r>
              <a:rPr lang="en-US" altLang="cs-CZ" sz="1600" b="1"/>
              <a:t>Krober A, Bullinger</a:t>
            </a:r>
            <a:r>
              <a:rPr lang="cs-CZ" altLang="cs-CZ" sz="1600" b="1"/>
              <a:t> </a:t>
            </a:r>
            <a:r>
              <a:rPr lang="en-US" altLang="cs-CZ" sz="1600" b="1"/>
              <a:t>L, Dohner K, Bentz M, Lichter P</a:t>
            </a:r>
            <a:r>
              <a:rPr lang="cs-CZ" altLang="cs-CZ" sz="1600" b="1"/>
              <a:t>:</a:t>
            </a:r>
            <a:r>
              <a:rPr lang="en-US" altLang="cs-CZ" sz="1600" b="1"/>
              <a:t> Genomic aberrations and</a:t>
            </a:r>
            <a:r>
              <a:rPr lang="cs-CZ" altLang="cs-CZ" sz="1600" b="1"/>
              <a:t> </a:t>
            </a:r>
            <a:r>
              <a:rPr lang="en-US" altLang="cs-CZ" sz="1600" b="1"/>
              <a:t>survival in chronic lymphocytic leukemia. </a:t>
            </a:r>
            <a:endParaRPr lang="cs-CZ" altLang="cs-CZ" sz="1600" b="1"/>
          </a:p>
          <a:p>
            <a:pPr eaLnBrk="1" hangingPunct="1">
              <a:spcBef>
                <a:spcPct val="50000"/>
              </a:spcBef>
              <a:buSzPct val="150000"/>
              <a:buFontTx/>
              <a:buNone/>
            </a:pPr>
            <a:r>
              <a:rPr lang="en-US" altLang="cs-CZ" sz="1600" b="1" i="1"/>
              <a:t>N Engl J Med</a:t>
            </a:r>
            <a:r>
              <a:rPr lang="en-US" altLang="cs-CZ" sz="1600" b="1"/>
              <a:t> 2000; 343:1910-1916. </a:t>
            </a:r>
            <a:endParaRPr lang="cs-CZ" altLang="cs-CZ" sz="1600" b="1"/>
          </a:p>
        </p:txBody>
      </p:sp>
      <p:sp>
        <p:nvSpPr>
          <p:cNvPr id="36" name="Rectangle 2050">
            <a:extLst>
              <a:ext uri="{FF2B5EF4-FFF2-40B4-BE49-F238E27FC236}">
                <a16:creationId xmlns:a16="http://schemas.microsoft.com/office/drawing/2014/main" id="{055EC7A8-2A9A-004F-9C5C-8815849DB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60350"/>
            <a:ext cx="7345363" cy="711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360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CYTOGENETIKA  CLL </a:t>
            </a:r>
            <a:endParaRPr lang="en-US" altLang="cs-CZ" sz="3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47461" name="Object 265"/>
          <p:cNvGraphicFramePr>
            <a:graphicFrameLocks noChangeAspect="1"/>
          </p:cNvGraphicFramePr>
          <p:nvPr/>
        </p:nvGraphicFramePr>
        <p:xfrm>
          <a:off x="4124325" y="3146425"/>
          <a:ext cx="4392613" cy="329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15" name="Snímek" r:id="rId6" imgW="0" imgH="0" progId="PowerPoint.Slide.8">
                  <p:embed/>
                </p:oleObj>
              </mc:Choice>
              <mc:Fallback>
                <p:oleObj name="Snímek" r:id="rId6" imgW="0" imgH="0" progId="PowerPoint.Slide.8">
                  <p:embed/>
                  <p:pic>
                    <p:nvPicPr>
                      <p:cNvPr id="0" name="Object 2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4325" y="3146425"/>
                        <a:ext cx="4392613" cy="329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Obdélník 25">
            <a:extLst>
              <a:ext uri="{FF2B5EF4-FFF2-40B4-BE49-F238E27FC236}">
                <a16:creationId xmlns:a16="http://schemas.microsoft.com/office/drawing/2014/main" id="{9C75ADA3-5452-354D-8B49-858742F174D9}"/>
              </a:ext>
            </a:extLst>
          </p:cNvPr>
          <p:cNvSpPr/>
          <p:nvPr/>
        </p:nvSpPr>
        <p:spPr>
          <a:xfrm>
            <a:off x="4124325" y="3146425"/>
            <a:ext cx="4392613" cy="3294063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47463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-2778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974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Obdélník 3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381000"/>
            <a:ext cx="10083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bdélník 40">
            <a:extLst>
              <a:ext uri="{FF2B5EF4-FFF2-40B4-BE49-F238E27FC236}">
                <a16:creationId xmlns:a16="http://schemas.microsoft.com/office/drawing/2014/main" id="{2B4770AC-F570-2145-8AA3-733FA497819E}"/>
              </a:ext>
            </a:extLst>
          </p:cNvPr>
          <p:cNvSpPr/>
          <p:nvPr/>
        </p:nvSpPr>
        <p:spPr>
          <a:xfrm>
            <a:off x="8128000" y="4337050"/>
            <a:ext cx="595313" cy="739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148483" name="Gruppo 52"/>
          <p:cNvGrpSpPr>
            <a:grpSpLocks/>
          </p:cNvGrpSpPr>
          <p:nvPr/>
        </p:nvGrpSpPr>
        <p:grpSpPr bwMode="auto">
          <a:xfrm>
            <a:off x="46038" y="2274888"/>
            <a:ext cx="3860800" cy="2782887"/>
            <a:chOff x="4361424" y="2642923"/>
            <a:chExt cx="4755998" cy="3595046"/>
          </a:xfrm>
        </p:grpSpPr>
        <p:sp>
          <p:nvSpPr>
            <p:cNvPr id="148499" name="CasellaDiTesto 24"/>
            <p:cNvSpPr txBox="1">
              <a:spLocks noChangeArrowheads="1"/>
            </p:cNvSpPr>
            <p:nvPr/>
          </p:nvSpPr>
          <p:spPr bwMode="auto">
            <a:xfrm>
              <a:off x="6497438" y="4196995"/>
              <a:ext cx="573108" cy="437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cs-CZ" sz="800">
                  <a:solidFill>
                    <a:srgbClr val="000000"/>
                  </a:solidFill>
                  <a:latin typeface="Century Schoolbook" panose="02040604050505020304" pitchFamily="18" charset="0"/>
                  <a:ea typeface="MS PGothic" panose="020B0600070205080204" pitchFamily="34" charset="-128"/>
                </a:rPr>
                <a:t>N=26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cs-CZ" sz="800">
                  <a:solidFill>
                    <a:srgbClr val="000000"/>
                  </a:solidFill>
                  <a:latin typeface="Century Schoolbook" panose="02040604050505020304" pitchFamily="18" charset="0"/>
                  <a:ea typeface="MS PGothic" panose="020B0600070205080204" pitchFamily="34" charset="-128"/>
                </a:rPr>
                <a:t>(4.0%)</a:t>
              </a:r>
            </a:p>
          </p:txBody>
        </p:sp>
        <p:grpSp>
          <p:nvGrpSpPr>
            <p:cNvPr id="148500" name="Gruppo 44"/>
            <p:cNvGrpSpPr>
              <a:grpSpLocks noChangeAspect="1"/>
            </p:cNvGrpSpPr>
            <p:nvPr/>
          </p:nvGrpSpPr>
          <p:grpSpPr bwMode="auto">
            <a:xfrm>
              <a:off x="5028148" y="2642923"/>
              <a:ext cx="3492000" cy="3492000"/>
              <a:chOff x="4940682" y="2945055"/>
              <a:chExt cx="3780000" cy="3780000"/>
            </a:xfrm>
          </p:grpSpPr>
          <p:pic>
            <p:nvPicPr>
              <p:cNvPr id="148515" name="Immagine 31" descr="complessivo1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0682" y="2945055"/>
                <a:ext cx="3780000" cy="37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Anello 32">
                <a:extLst>
                  <a:ext uri="{FF2B5EF4-FFF2-40B4-BE49-F238E27FC236}">
                    <a16:creationId xmlns:a16="http://schemas.microsoft.com/office/drawing/2014/main" id="{4F73B753-71DD-7641-984F-0DCC04DE5B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50902" y="3053831"/>
                <a:ext cx="3560588" cy="3562996"/>
              </a:xfrm>
              <a:prstGeom prst="donut">
                <a:avLst>
                  <a:gd name="adj" fmla="val 47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ker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Century Schoolbook"/>
                </a:endParaRPr>
              </a:p>
            </p:txBody>
          </p:sp>
        </p:grpSp>
        <p:sp>
          <p:nvSpPr>
            <p:cNvPr id="148501" name="CasellaDiTesto 27"/>
            <p:cNvSpPr txBox="1">
              <a:spLocks noChangeArrowheads="1"/>
            </p:cNvSpPr>
            <p:nvPr/>
          </p:nvSpPr>
          <p:spPr bwMode="auto">
            <a:xfrm>
              <a:off x="7904456" y="3456864"/>
              <a:ext cx="1212966" cy="357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cs-CZ" sz="1200" b="1" i="1">
                  <a:solidFill>
                    <a:srgbClr val="000000"/>
                  </a:solidFill>
                  <a:latin typeface="Century Schoolbook" panose="02040604050505020304" pitchFamily="18" charset="0"/>
                  <a:ea typeface="MS PGothic" panose="020B0600070205080204" pitchFamily="34" charset="-128"/>
                </a:rPr>
                <a:t>NOTCH1 </a:t>
              </a:r>
              <a:r>
                <a:rPr lang="it-IT" altLang="cs-CZ" sz="1200" b="1">
                  <a:solidFill>
                    <a:srgbClr val="000000"/>
                  </a:solidFill>
                  <a:latin typeface="Century Schoolbook" panose="02040604050505020304" pitchFamily="18" charset="0"/>
                  <a:ea typeface="MS PGothic" panose="020B0600070205080204" pitchFamily="34" charset="-128"/>
                </a:rPr>
                <a:t>M</a:t>
              </a:r>
            </a:p>
          </p:txBody>
        </p:sp>
        <p:sp>
          <p:nvSpPr>
            <p:cNvPr id="148502" name="CasellaDiTesto 28"/>
            <p:cNvSpPr txBox="1">
              <a:spLocks noChangeArrowheads="1"/>
            </p:cNvSpPr>
            <p:nvPr/>
          </p:nvSpPr>
          <p:spPr bwMode="auto">
            <a:xfrm>
              <a:off x="8103989" y="4436871"/>
              <a:ext cx="1001654" cy="357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cs-CZ" sz="1200" b="1" i="1">
                  <a:solidFill>
                    <a:srgbClr val="000000"/>
                  </a:solidFill>
                  <a:latin typeface="Century Schoolbook" panose="02040604050505020304" pitchFamily="18" charset="0"/>
                  <a:ea typeface="MS PGothic" panose="020B0600070205080204" pitchFamily="34" charset="-128"/>
                </a:rPr>
                <a:t>SF3B1 </a:t>
              </a:r>
              <a:r>
                <a:rPr lang="it-IT" altLang="cs-CZ" sz="1200" b="1">
                  <a:solidFill>
                    <a:srgbClr val="000000"/>
                  </a:solidFill>
                  <a:latin typeface="Century Schoolbook" panose="02040604050505020304" pitchFamily="18" charset="0"/>
                  <a:ea typeface="MS PGothic" panose="020B0600070205080204" pitchFamily="34" charset="-128"/>
                </a:rPr>
                <a:t>M</a:t>
              </a:r>
            </a:p>
          </p:txBody>
        </p:sp>
        <p:sp>
          <p:nvSpPr>
            <p:cNvPr id="148503" name="CasellaDiTesto 29"/>
            <p:cNvSpPr txBox="1">
              <a:spLocks noChangeArrowheads="1"/>
            </p:cNvSpPr>
            <p:nvPr/>
          </p:nvSpPr>
          <p:spPr bwMode="auto">
            <a:xfrm>
              <a:off x="7993488" y="4910473"/>
              <a:ext cx="1001654" cy="357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cs-CZ" sz="1200" b="1" i="1">
                  <a:solidFill>
                    <a:srgbClr val="000000"/>
                  </a:solidFill>
                  <a:latin typeface="Century Schoolbook" panose="02040604050505020304" pitchFamily="18" charset="0"/>
                  <a:ea typeface="MS PGothic" panose="020B0600070205080204" pitchFamily="34" charset="-128"/>
                </a:rPr>
                <a:t>BIRC3 </a:t>
              </a:r>
              <a:r>
                <a:rPr lang="it-IT" altLang="cs-CZ" sz="1200" b="1">
                  <a:solidFill>
                    <a:srgbClr val="000000"/>
                  </a:solidFill>
                  <a:latin typeface="Century Schoolbook" panose="02040604050505020304" pitchFamily="18" charset="0"/>
                  <a:ea typeface="MS PGothic" panose="020B0600070205080204" pitchFamily="34" charset="-128"/>
                </a:rPr>
                <a:t>M</a:t>
              </a:r>
              <a:endParaRPr lang="it-IT" altLang="cs-CZ" sz="1200" b="1" i="1">
                <a:solidFill>
                  <a:srgbClr val="000000"/>
                </a:solidFill>
                <a:latin typeface="Century Schoolbook" panose="020406040505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8504" name="CasellaDiTesto 30"/>
            <p:cNvSpPr txBox="1">
              <a:spLocks noChangeArrowheads="1"/>
            </p:cNvSpPr>
            <p:nvPr/>
          </p:nvSpPr>
          <p:spPr bwMode="auto">
            <a:xfrm>
              <a:off x="4760827" y="3225187"/>
              <a:ext cx="954259" cy="357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cs-CZ" sz="1200" b="1">
                  <a:solidFill>
                    <a:srgbClr val="000000"/>
                  </a:solidFill>
                  <a:latin typeface="Century Schoolbook" panose="02040604050505020304" pitchFamily="18" charset="0"/>
                  <a:ea typeface="MS PGothic" panose="020B0600070205080204" pitchFamily="34" charset="-128"/>
                </a:rPr>
                <a:t>del13q14</a:t>
              </a:r>
            </a:p>
          </p:txBody>
        </p:sp>
        <p:sp>
          <p:nvSpPr>
            <p:cNvPr id="148505" name="CasellaDiTesto 31"/>
            <p:cNvSpPr txBox="1">
              <a:spLocks noChangeArrowheads="1"/>
            </p:cNvSpPr>
            <p:nvPr/>
          </p:nvSpPr>
          <p:spPr bwMode="auto">
            <a:xfrm>
              <a:off x="6766586" y="5880230"/>
              <a:ext cx="525711" cy="357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cs-CZ" sz="1200" b="1">
                  <a:solidFill>
                    <a:srgbClr val="000000"/>
                  </a:solidFill>
                  <a:latin typeface="Century Schoolbook" panose="02040604050505020304" pitchFamily="18" charset="0"/>
                  <a:ea typeface="MS PGothic" panose="020B0600070205080204" pitchFamily="34" charset="-128"/>
                </a:rPr>
                <a:t>+12</a:t>
              </a:r>
            </a:p>
          </p:txBody>
        </p:sp>
        <p:sp>
          <p:nvSpPr>
            <p:cNvPr id="148506" name="CasellaDiTesto 32"/>
            <p:cNvSpPr txBox="1">
              <a:spLocks noChangeArrowheads="1"/>
            </p:cNvSpPr>
            <p:nvPr/>
          </p:nvSpPr>
          <p:spPr bwMode="auto">
            <a:xfrm>
              <a:off x="7026960" y="2743383"/>
              <a:ext cx="877238" cy="357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cs-CZ" sz="1200" b="1" i="1">
                  <a:solidFill>
                    <a:srgbClr val="000000"/>
                  </a:solidFill>
                  <a:latin typeface="Century Schoolbook" panose="02040604050505020304" pitchFamily="18" charset="0"/>
                  <a:ea typeface="MS PGothic" panose="020B0600070205080204" pitchFamily="34" charset="-128"/>
                </a:rPr>
                <a:t>TP53 </a:t>
              </a:r>
              <a:r>
                <a:rPr lang="it-IT" altLang="cs-CZ" sz="1200" b="1">
                  <a:solidFill>
                    <a:srgbClr val="000000"/>
                  </a:solidFill>
                  <a:latin typeface="Century Schoolbook" panose="02040604050505020304" pitchFamily="18" charset="0"/>
                  <a:ea typeface="MS PGothic" panose="020B0600070205080204" pitchFamily="34" charset="-128"/>
                </a:rPr>
                <a:t>M</a:t>
              </a:r>
            </a:p>
          </p:txBody>
        </p:sp>
        <p:sp>
          <p:nvSpPr>
            <p:cNvPr id="148507" name="CasellaDiTesto 33"/>
            <p:cNvSpPr txBox="1">
              <a:spLocks noChangeArrowheads="1"/>
            </p:cNvSpPr>
            <p:nvPr/>
          </p:nvSpPr>
          <p:spPr bwMode="auto">
            <a:xfrm>
              <a:off x="4361424" y="5101144"/>
              <a:ext cx="1301282" cy="357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cs-CZ" sz="1200" b="1">
                  <a:solidFill>
                    <a:srgbClr val="000000"/>
                  </a:solidFill>
                  <a:latin typeface="Century Schoolbook" panose="02040604050505020304" pitchFamily="18" charset="0"/>
                  <a:ea typeface="MS PGothic" panose="020B0600070205080204" pitchFamily="34" charset="-128"/>
                </a:rPr>
                <a:t>del11q22-q23</a:t>
              </a:r>
            </a:p>
          </p:txBody>
        </p:sp>
        <p:sp>
          <p:nvSpPr>
            <p:cNvPr id="148508" name="CasellaDiTesto 34"/>
            <p:cNvSpPr txBox="1">
              <a:spLocks noChangeArrowheads="1"/>
            </p:cNvSpPr>
            <p:nvPr/>
          </p:nvSpPr>
          <p:spPr bwMode="auto">
            <a:xfrm>
              <a:off x="7797606" y="5228258"/>
              <a:ext cx="1064851" cy="357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cs-CZ" sz="1200" b="1" i="1">
                  <a:solidFill>
                    <a:srgbClr val="000000"/>
                  </a:solidFill>
                  <a:latin typeface="Century Schoolbook" panose="02040604050505020304" pitchFamily="18" charset="0"/>
                  <a:ea typeface="MS PGothic" panose="020B0600070205080204" pitchFamily="34" charset="-128"/>
                </a:rPr>
                <a:t>MYD88 </a:t>
              </a:r>
              <a:r>
                <a:rPr lang="it-IT" altLang="cs-CZ" sz="1200" b="1">
                  <a:solidFill>
                    <a:srgbClr val="000000"/>
                  </a:solidFill>
                  <a:latin typeface="Century Schoolbook" panose="02040604050505020304" pitchFamily="18" charset="0"/>
                  <a:ea typeface="MS PGothic" panose="020B0600070205080204" pitchFamily="34" charset="-128"/>
                </a:rPr>
                <a:t>M</a:t>
              </a:r>
            </a:p>
          </p:txBody>
        </p:sp>
        <p:sp>
          <p:nvSpPr>
            <p:cNvPr id="148509" name="CasellaDiTesto 35"/>
            <p:cNvSpPr txBox="1">
              <a:spLocks noChangeArrowheads="1"/>
            </p:cNvSpPr>
            <p:nvPr/>
          </p:nvSpPr>
          <p:spPr bwMode="auto">
            <a:xfrm>
              <a:off x="7497395" y="5558345"/>
              <a:ext cx="1064851" cy="357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cs-CZ" sz="1200" b="1" i="1">
                  <a:solidFill>
                    <a:srgbClr val="000000"/>
                  </a:solidFill>
                  <a:latin typeface="Century Schoolbook" panose="02040604050505020304" pitchFamily="18" charset="0"/>
                  <a:ea typeface="MS PGothic" panose="020B0600070205080204" pitchFamily="34" charset="-128"/>
                </a:rPr>
                <a:t>BIRC3 </a:t>
              </a:r>
              <a:r>
                <a:rPr lang="it-IT" altLang="cs-CZ" sz="1200" b="1">
                  <a:solidFill>
                    <a:srgbClr val="000000"/>
                  </a:solidFill>
                  <a:latin typeface="Century Schoolbook" panose="02040604050505020304" pitchFamily="18" charset="0"/>
                  <a:ea typeface="MS PGothic" panose="020B0600070205080204" pitchFamily="34" charset="-128"/>
                </a:rPr>
                <a:t>del</a:t>
              </a:r>
              <a:endParaRPr lang="it-IT" altLang="cs-CZ" sz="1200" b="1" i="1">
                <a:solidFill>
                  <a:srgbClr val="000000"/>
                </a:solidFill>
                <a:latin typeface="Century Schoolbook" panose="020406040505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8510" name="CasellaDiTesto 36"/>
            <p:cNvSpPr txBox="1">
              <a:spLocks noChangeArrowheads="1"/>
            </p:cNvSpPr>
            <p:nvPr/>
          </p:nvSpPr>
          <p:spPr bwMode="auto">
            <a:xfrm>
              <a:off x="5191096" y="5673158"/>
              <a:ext cx="954259" cy="357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cs-CZ" sz="1200" b="1">
                  <a:solidFill>
                    <a:srgbClr val="000000"/>
                  </a:solidFill>
                  <a:latin typeface="Century Schoolbook" panose="02040604050505020304" pitchFamily="18" charset="0"/>
                  <a:ea typeface="MS PGothic" panose="020B0600070205080204" pitchFamily="34" charset="-128"/>
                </a:rPr>
                <a:t>del17p13</a:t>
              </a:r>
              <a:endParaRPr lang="it-IT" altLang="cs-CZ" sz="1200" b="1" i="1">
                <a:solidFill>
                  <a:srgbClr val="000000"/>
                </a:solidFill>
                <a:latin typeface="Century Schoolbook" panose="020406040505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8511" name="CasellaDiTesto 48"/>
            <p:cNvSpPr txBox="1">
              <a:spLocks noChangeArrowheads="1"/>
            </p:cNvSpPr>
            <p:nvPr/>
          </p:nvSpPr>
          <p:spPr bwMode="auto">
            <a:xfrm>
              <a:off x="6710652" y="5572697"/>
              <a:ext cx="417092" cy="596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cs-CZ" sz="2400">
                  <a:solidFill>
                    <a:srgbClr val="000000"/>
                  </a:solidFill>
                  <a:latin typeface="Century Schoolbook" panose="02040604050505020304" pitchFamily="18" charset="0"/>
                  <a:ea typeface="MS PGothic" panose="020B0600070205080204" pitchFamily="34" charset="-128"/>
                </a:rPr>
                <a:t>*</a:t>
              </a:r>
            </a:p>
          </p:txBody>
        </p:sp>
        <p:sp>
          <p:nvSpPr>
            <p:cNvPr id="148512" name="CasellaDiTesto 49"/>
            <p:cNvSpPr txBox="1">
              <a:spLocks noChangeArrowheads="1"/>
            </p:cNvSpPr>
            <p:nvPr/>
          </p:nvSpPr>
          <p:spPr bwMode="auto">
            <a:xfrm>
              <a:off x="5793395" y="5293866"/>
              <a:ext cx="417092" cy="596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cs-CZ" sz="2400">
                  <a:solidFill>
                    <a:srgbClr val="000000"/>
                  </a:solidFill>
                  <a:latin typeface="Century Schoolbook" panose="02040604050505020304" pitchFamily="18" charset="0"/>
                  <a:ea typeface="MS PGothic" panose="020B0600070205080204" pitchFamily="34" charset="-128"/>
                </a:rPr>
                <a:t>*</a:t>
              </a:r>
            </a:p>
          </p:txBody>
        </p:sp>
        <p:sp>
          <p:nvSpPr>
            <p:cNvPr id="148513" name="CasellaDiTesto 51"/>
            <p:cNvSpPr txBox="1">
              <a:spLocks noChangeArrowheads="1"/>
            </p:cNvSpPr>
            <p:nvPr/>
          </p:nvSpPr>
          <p:spPr bwMode="auto">
            <a:xfrm>
              <a:off x="7424508" y="5328720"/>
              <a:ext cx="417092" cy="596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cs-CZ" sz="2400">
                  <a:solidFill>
                    <a:srgbClr val="000000"/>
                  </a:solidFill>
                  <a:latin typeface="Century Schoolbook" panose="02040604050505020304" pitchFamily="18" charset="0"/>
                  <a:ea typeface="MS PGothic" panose="020B0600070205080204" pitchFamily="34" charset="-128"/>
                </a:rPr>
                <a:t>*</a:t>
              </a:r>
            </a:p>
          </p:txBody>
        </p:sp>
        <p:sp>
          <p:nvSpPr>
            <p:cNvPr id="148514" name="CasellaDiTesto 55"/>
            <p:cNvSpPr txBox="1">
              <a:spLocks noChangeArrowheads="1"/>
            </p:cNvSpPr>
            <p:nvPr/>
          </p:nvSpPr>
          <p:spPr bwMode="auto">
            <a:xfrm>
              <a:off x="7328676" y="5386126"/>
              <a:ext cx="417092" cy="596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cs-CZ" sz="2400">
                  <a:solidFill>
                    <a:srgbClr val="000000"/>
                  </a:solidFill>
                  <a:latin typeface="Century Schoolbook" panose="02040604050505020304" pitchFamily="18" charset="0"/>
                  <a:ea typeface="MS PGothic" panose="020B0600070205080204" pitchFamily="34" charset="-128"/>
                </a:rPr>
                <a:t>*</a:t>
              </a:r>
            </a:p>
          </p:txBody>
        </p:sp>
      </p:grpSp>
      <p:sp>
        <p:nvSpPr>
          <p:cNvPr id="148484" name="Rettangolo 31"/>
          <p:cNvSpPr>
            <a:spLocks noChangeArrowheads="1"/>
          </p:cNvSpPr>
          <p:nvPr/>
        </p:nvSpPr>
        <p:spPr bwMode="auto">
          <a:xfrm>
            <a:off x="179388" y="6364288"/>
            <a:ext cx="1900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cs-CZ" sz="1400" i="1">
                <a:solidFill>
                  <a:srgbClr val="002060"/>
                </a:solidFill>
                <a:latin typeface="Century Schoolbook" panose="02040604050505020304" pitchFamily="18" charset="0"/>
                <a:ea typeface="MS PGothic" panose="020B0600070205080204" pitchFamily="34" charset="-128"/>
              </a:rPr>
              <a:t>Rossi</a:t>
            </a:r>
            <a:r>
              <a:rPr lang="cs-CZ" altLang="cs-CZ" sz="1400" i="1">
                <a:solidFill>
                  <a:srgbClr val="002060"/>
                </a:solidFill>
                <a:latin typeface="Century Schoolbook" panose="02040604050505020304" pitchFamily="18" charset="0"/>
                <a:ea typeface="MS PGothic" panose="020B0600070205080204" pitchFamily="34" charset="-128"/>
              </a:rPr>
              <a:t> </a:t>
            </a:r>
            <a:r>
              <a:rPr lang="it-IT" altLang="cs-CZ" sz="1400" i="1">
                <a:solidFill>
                  <a:srgbClr val="002060"/>
                </a:solidFill>
                <a:latin typeface="Century Schoolbook" panose="02040604050505020304" pitchFamily="18" charset="0"/>
                <a:ea typeface="MS PGothic" panose="020B0600070205080204" pitchFamily="34" charset="-128"/>
              </a:rPr>
              <a:t> et al. Blood 201</a:t>
            </a:r>
            <a:r>
              <a:rPr lang="cs-CZ" altLang="cs-CZ" sz="1400" i="1">
                <a:solidFill>
                  <a:srgbClr val="002060"/>
                </a:solidFill>
                <a:latin typeface="Century Schoolbook" panose="02040604050505020304" pitchFamily="18" charset="0"/>
                <a:ea typeface="MS PGothic" panose="020B0600070205080204" pitchFamily="34" charset="-128"/>
              </a:rPr>
              <a:t>3</a:t>
            </a:r>
            <a:endParaRPr lang="it-IT" altLang="cs-CZ" sz="1400" i="1">
              <a:solidFill>
                <a:srgbClr val="002060"/>
              </a:solidFill>
              <a:latin typeface="Century Schoolbook" panose="02040604050505020304" pitchFamily="18" charset="0"/>
              <a:ea typeface="MS PGothic" panose="020B0600070205080204" pitchFamily="34" charset="-128"/>
            </a:endParaRPr>
          </a:p>
        </p:txBody>
      </p:sp>
      <p:pic>
        <p:nvPicPr>
          <p:cNvPr id="148485" name="Immagine 1" descr="Model and expect.em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63" y="2108200"/>
            <a:ext cx="3154362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6" name="CasellaDiTesto 26"/>
          <p:cNvSpPr txBox="1">
            <a:spLocks noChangeArrowheads="1"/>
          </p:cNvSpPr>
          <p:nvPr/>
        </p:nvSpPr>
        <p:spPr bwMode="auto">
          <a:xfrm>
            <a:off x="7397750" y="3192463"/>
            <a:ext cx="758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cs-CZ" sz="1200">
                <a:solidFill>
                  <a:srgbClr val="002060"/>
                </a:solidFill>
                <a:latin typeface="Century Schoolbook" panose="02040604050505020304" pitchFamily="18" charset="0"/>
                <a:ea typeface="MS PGothic" panose="020B0600070205080204" pitchFamily="34" charset="-128"/>
              </a:rPr>
              <a:t>del13q14</a:t>
            </a:r>
          </a:p>
        </p:txBody>
      </p:sp>
      <p:sp>
        <p:nvSpPr>
          <p:cNvPr id="148487" name="CasellaDiTesto 27"/>
          <p:cNvSpPr txBox="1">
            <a:spLocks noChangeArrowheads="1"/>
          </p:cNvSpPr>
          <p:nvPr/>
        </p:nvSpPr>
        <p:spPr bwMode="auto">
          <a:xfrm>
            <a:off x="7412038" y="3543300"/>
            <a:ext cx="939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cs-CZ" sz="1200">
                <a:solidFill>
                  <a:srgbClr val="002060"/>
                </a:solidFill>
                <a:latin typeface="Century Schoolbook" panose="02040604050505020304" pitchFamily="18" charset="0"/>
                <a:ea typeface="MS PGothic" panose="020B0600070205080204" pitchFamily="34" charset="-128"/>
              </a:rPr>
              <a:t>Normal/+12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87BA8A8C-D0EC-7B44-AFD7-F668CD224858}"/>
              </a:ext>
            </a:extLst>
          </p:cNvPr>
          <p:cNvCxnSpPr/>
          <p:nvPr/>
        </p:nvCxnSpPr>
        <p:spPr>
          <a:xfrm>
            <a:off x="7226300" y="3343275"/>
            <a:ext cx="18097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FE9C0452-2D48-E842-8C72-E66AF13B4B1F}"/>
              </a:ext>
            </a:extLst>
          </p:cNvPr>
          <p:cNvCxnSpPr/>
          <p:nvPr/>
        </p:nvCxnSpPr>
        <p:spPr>
          <a:xfrm>
            <a:off x="7270750" y="4451350"/>
            <a:ext cx="18097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490" name="CasellaDiTesto 30"/>
          <p:cNvSpPr txBox="1">
            <a:spLocks noChangeArrowheads="1"/>
          </p:cNvSpPr>
          <p:nvPr/>
        </p:nvSpPr>
        <p:spPr bwMode="auto">
          <a:xfrm>
            <a:off x="7410450" y="3941763"/>
            <a:ext cx="1628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cs-CZ" sz="1200" i="1">
                <a:solidFill>
                  <a:srgbClr val="002060"/>
                </a:solidFill>
                <a:latin typeface="Century Schoolbook" panose="02040604050505020304" pitchFamily="18" charset="0"/>
                <a:ea typeface="MS PGothic" panose="020B0600070205080204" pitchFamily="34" charset="-128"/>
              </a:rPr>
              <a:t>NOTCH1 </a:t>
            </a:r>
            <a:r>
              <a:rPr lang="it-IT" altLang="cs-CZ" sz="1200">
                <a:solidFill>
                  <a:srgbClr val="002060"/>
                </a:solidFill>
                <a:latin typeface="Century Schoolbook" panose="02040604050505020304" pitchFamily="18" charset="0"/>
                <a:ea typeface="MS PGothic" panose="020B0600070205080204" pitchFamily="34" charset="-128"/>
              </a:rPr>
              <a:t>M</a:t>
            </a:r>
            <a:r>
              <a:rPr lang="it-IT" altLang="cs-CZ" sz="1200" i="1">
                <a:solidFill>
                  <a:srgbClr val="002060"/>
                </a:solidFill>
                <a:latin typeface="Century Schoolbook" panose="02040604050505020304" pitchFamily="18" charset="0"/>
                <a:ea typeface="MS PGothic" panose="020B0600070205080204" pitchFamily="34" charset="-128"/>
              </a:rPr>
              <a:t>/SF3B1 </a:t>
            </a:r>
            <a:r>
              <a:rPr lang="it-IT" altLang="cs-CZ" sz="1200">
                <a:solidFill>
                  <a:srgbClr val="002060"/>
                </a:solidFill>
                <a:latin typeface="Century Schoolbook" panose="02040604050505020304" pitchFamily="18" charset="0"/>
                <a:ea typeface="MS PGothic" panose="020B0600070205080204" pitchFamily="34" charset="-128"/>
              </a:rPr>
              <a:t>M</a:t>
            </a:r>
            <a:r>
              <a:rPr lang="cs-CZ" altLang="cs-CZ" sz="1200">
                <a:solidFill>
                  <a:srgbClr val="002060"/>
                </a:solidFill>
                <a:latin typeface="Century Schoolbook" panose="02040604050505020304" pitchFamily="18" charset="0"/>
                <a:ea typeface="MS PGothic" panose="020B0600070205080204" pitchFamily="34" charset="-128"/>
              </a:rPr>
              <a:t>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002060"/>
                </a:solidFill>
                <a:latin typeface="Century Schoolbook" panose="02040604050505020304" pitchFamily="18" charset="0"/>
                <a:ea typeface="MS PGothic" panose="020B0600070205080204" pitchFamily="34" charset="-128"/>
              </a:rPr>
              <a:t>  </a:t>
            </a:r>
            <a:r>
              <a:rPr lang="it-IT" altLang="cs-CZ" sz="1200">
                <a:solidFill>
                  <a:srgbClr val="002060"/>
                </a:solidFill>
                <a:latin typeface="Century Schoolbook" panose="02040604050505020304" pitchFamily="18" charset="0"/>
                <a:ea typeface="MS PGothic" panose="020B0600070205080204" pitchFamily="34" charset="-128"/>
              </a:rPr>
              <a:t>del11q22-q23</a:t>
            </a:r>
          </a:p>
        </p:txBody>
      </p:sp>
      <p:cxnSp>
        <p:nvCxnSpPr>
          <p:cNvPr id="2" name="Connettore 1 7">
            <a:extLst>
              <a:ext uri="{FF2B5EF4-FFF2-40B4-BE49-F238E27FC236}">
                <a16:creationId xmlns:a16="http://schemas.microsoft.com/office/drawing/2014/main" id="{B46B0880-7644-7D4C-A385-BC2E01C1EA6E}"/>
              </a:ext>
            </a:extLst>
          </p:cNvPr>
          <p:cNvCxnSpPr/>
          <p:nvPr/>
        </p:nvCxnSpPr>
        <p:spPr>
          <a:xfrm>
            <a:off x="7240588" y="4062413"/>
            <a:ext cx="18097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492" name="CasellaDiTesto 40"/>
          <p:cNvSpPr txBox="1">
            <a:spLocks noChangeArrowheads="1"/>
          </p:cNvSpPr>
          <p:nvPr/>
        </p:nvSpPr>
        <p:spPr bwMode="auto">
          <a:xfrm>
            <a:off x="7426325" y="4362450"/>
            <a:ext cx="1552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cs-CZ" sz="1200" i="1">
                <a:solidFill>
                  <a:srgbClr val="002060"/>
                </a:solidFill>
                <a:latin typeface="Century Schoolbook" panose="02040604050505020304" pitchFamily="18" charset="0"/>
                <a:ea typeface="MS PGothic" panose="020B0600070205080204" pitchFamily="34" charset="-128"/>
              </a:rPr>
              <a:t>TP53 </a:t>
            </a:r>
            <a:r>
              <a:rPr lang="it-IT" altLang="cs-CZ" sz="1200">
                <a:solidFill>
                  <a:srgbClr val="002060"/>
                </a:solidFill>
                <a:latin typeface="Century Schoolbook" panose="02040604050505020304" pitchFamily="18" charset="0"/>
                <a:ea typeface="MS PGothic" panose="020B0600070205080204" pitchFamily="34" charset="-128"/>
              </a:rPr>
              <a:t>DIS/</a:t>
            </a:r>
            <a:r>
              <a:rPr lang="it-IT" altLang="cs-CZ" sz="1200" i="1">
                <a:solidFill>
                  <a:srgbClr val="002060"/>
                </a:solidFill>
                <a:latin typeface="Century Schoolbook" panose="02040604050505020304" pitchFamily="18" charset="0"/>
                <a:ea typeface="MS PGothic" panose="020B0600070205080204" pitchFamily="34" charset="-128"/>
              </a:rPr>
              <a:t>BIRC3</a:t>
            </a:r>
            <a:r>
              <a:rPr lang="it-IT" altLang="cs-CZ" sz="1200">
                <a:solidFill>
                  <a:srgbClr val="002060"/>
                </a:solidFill>
                <a:latin typeface="Century Schoolbook" panose="02040604050505020304" pitchFamily="18" charset="0"/>
                <a:ea typeface="MS PGothic" panose="020B0600070205080204" pitchFamily="34" charset="-128"/>
              </a:rPr>
              <a:t> DIS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7ABE22F8-AD7F-CF4F-9454-D1507E8D4FB5}"/>
              </a:ext>
            </a:extLst>
          </p:cNvPr>
          <p:cNvCxnSpPr/>
          <p:nvPr/>
        </p:nvCxnSpPr>
        <p:spPr>
          <a:xfrm>
            <a:off x="7226300" y="3644900"/>
            <a:ext cx="18097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DB78D4AD-513C-2F4C-933D-2796E1D2053B}"/>
              </a:ext>
            </a:extLst>
          </p:cNvPr>
          <p:cNvCxnSpPr/>
          <p:nvPr/>
        </p:nvCxnSpPr>
        <p:spPr>
          <a:xfrm>
            <a:off x="7226300" y="3117850"/>
            <a:ext cx="1809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495" name="CasellaDiTesto 26"/>
          <p:cNvSpPr txBox="1">
            <a:spLocks noChangeArrowheads="1"/>
          </p:cNvSpPr>
          <p:nvPr/>
        </p:nvSpPr>
        <p:spPr bwMode="auto">
          <a:xfrm>
            <a:off x="7391400" y="2974975"/>
            <a:ext cx="1646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cs-CZ" sz="1200">
                <a:solidFill>
                  <a:srgbClr val="002060"/>
                </a:solidFill>
                <a:latin typeface="Century Schoolbook" panose="02040604050505020304" pitchFamily="18" charset="0"/>
                <a:ea typeface="MS PGothic" panose="020B0600070205080204" pitchFamily="34" charset="-128"/>
              </a:rPr>
              <a:t>Matched general popul</a:t>
            </a:r>
            <a:r>
              <a:rPr lang="cs-CZ" altLang="cs-CZ" sz="1200">
                <a:solidFill>
                  <a:srgbClr val="002060"/>
                </a:solidFill>
                <a:latin typeface="Century Schoolbook" panose="02040604050505020304" pitchFamily="18" charset="0"/>
                <a:ea typeface="MS PGothic" panose="020B0600070205080204" pitchFamily="34" charset="-128"/>
              </a:rPr>
              <a:t>.</a:t>
            </a:r>
            <a:endParaRPr lang="it-IT" altLang="cs-CZ" sz="1200">
              <a:solidFill>
                <a:srgbClr val="002060"/>
              </a:solidFill>
              <a:latin typeface="Century Schoolbook" panose="020406040505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48496" name="Rectangle 145"/>
          <p:cNvSpPr>
            <a:spLocks noChangeArrowheads="1"/>
          </p:cNvSpPr>
          <p:nvPr/>
        </p:nvSpPr>
        <p:spPr bwMode="auto">
          <a:xfrm>
            <a:off x="1770063" y="1184275"/>
            <a:ext cx="514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cs-CZ" sz="2400" b="1">
                <a:ea typeface="MS PGothic" panose="020B0600070205080204" pitchFamily="34" charset="-128"/>
                <a:cs typeface="Calibri" panose="020F0502020204030204" pitchFamily="34" charset="0"/>
              </a:rPr>
              <a:t>Muta</a:t>
            </a:r>
            <a:r>
              <a:rPr lang="cs-CZ" altLang="cs-CZ" sz="2400" b="1">
                <a:ea typeface="MS PGothic" panose="020B0600070205080204" pitchFamily="34" charset="-128"/>
                <a:cs typeface="Calibri" panose="020F0502020204030204" pitchFamily="34" charset="0"/>
              </a:rPr>
              <a:t>ční a </a:t>
            </a:r>
            <a:r>
              <a:rPr lang="it-IT" altLang="cs-CZ" sz="2400" b="1">
                <a:ea typeface="MS PGothic" panose="020B0600070205080204" pitchFamily="34" charset="-128"/>
                <a:cs typeface="Calibri" panose="020F0502020204030204" pitchFamily="34" charset="0"/>
              </a:rPr>
              <a:t> cytogenetic</a:t>
            </a:r>
            <a:r>
              <a:rPr lang="cs-CZ" altLang="cs-CZ" sz="2400" b="1">
                <a:ea typeface="MS PGothic" panose="020B0600070205080204" pitchFamily="34" charset="-128"/>
                <a:cs typeface="Calibri" panose="020F0502020204030204" pitchFamily="34" charset="0"/>
              </a:rPr>
              <a:t>ký</a:t>
            </a:r>
            <a:r>
              <a:rPr lang="it-IT" altLang="cs-CZ" sz="2400" b="1">
                <a:ea typeface="MS PGothic" panose="020B0600070205080204" pitchFamily="34" charset="-128"/>
                <a:cs typeface="Calibri" panose="020F0502020204030204" pitchFamily="34" charset="0"/>
              </a:rPr>
              <a:t> model</a:t>
            </a:r>
            <a:endParaRPr lang="en-US" altLang="cs-CZ" sz="2400" b="1"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6659" name="Rectangle 35">
            <a:extLst>
              <a:ext uri="{FF2B5EF4-FFF2-40B4-BE49-F238E27FC236}">
                <a16:creationId xmlns:a16="http://schemas.microsoft.com/office/drawing/2014/main" id="{65D610C6-B558-9040-B08E-765D49712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8413" y="317500"/>
            <a:ext cx="81629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36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entury Schoolbook"/>
                <a:cs typeface="Calibri" pitchFamily="34" charset="0"/>
                <a:sym typeface="Century Schoolbook"/>
              </a:rPr>
              <a:t>C</a:t>
            </a:r>
            <a:r>
              <a:rPr lang="cs-CZ" sz="36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entury Schoolbook"/>
              </a:rPr>
              <a:t>hronická </a:t>
            </a:r>
            <a:r>
              <a:rPr lang="cs-CZ" sz="3600" kern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entury Schoolbook"/>
              </a:rPr>
              <a:t>lymfocytární</a:t>
            </a:r>
            <a:r>
              <a:rPr lang="cs-CZ" sz="36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entury Schoolbook"/>
              </a:rPr>
              <a:t> leukemie (CLL)</a:t>
            </a:r>
          </a:p>
        </p:txBody>
      </p:sp>
      <p:pic>
        <p:nvPicPr>
          <p:cNvPr id="1484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-2778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978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Obdélník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4699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Text Box 3"/>
          <p:cNvSpPr txBox="1">
            <a:spLocks noChangeArrowheads="1"/>
          </p:cNvSpPr>
          <p:nvPr/>
        </p:nvSpPr>
        <p:spPr bwMode="auto">
          <a:xfrm>
            <a:off x="107950" y="6381750"/>
            <a:ext cx="2274888" cy="3079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Puiggros et al, BMRI 2014</a:t>
            </a:r>
            <a:endParaRPr lang="en-US" altLang="cs-CZ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950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412875"/>
            <a:ext cx="576580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B093565-875D-C145-9217-BBA02ED47DC2}"/>
              </a:ext>
            </a:extLst>
          </p:cNvPr>
          <p:cNvSpPr txBox="1"/>
          <p:nvPr/>
        </p:nvSpPr>
        <p:spPr>
          <a:xfrm>
            <a:off x="1193800" y="233363"/>
            <a:ext cx="7716838" cy="64611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latinLnBrk="1">
              <a:spcBef>
                <a:spcPct val="0"/>
              </a:spcBef>
              <a:buFontTx/>
              <a:buNone/>
            </a:pPr>
            <a:r>
              <a:rPr lang="cs-CZ" altLang="cs-CZ" sz="3600">
                <a:effectLst>
                  <a:outerShdw blurRad="38100" dist="38100" dir="2700000" algn="tl">
                    <a:srgbClr val="C0C0C0"/>
                  </a:outerShdw>
                </a:effectLst>
              </a:rPr>
              <a:t>CLL – prognostická a léčebná stratifikace </a:t>
            </a:r>
          </a:p>
        </p:txBody>
      </p:sp>
      <p:pic>
        <p:nvPicPr>
          <p:cNvPr id="14950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-2778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854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Obdélník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300" y="-495300"/>
            <a:ext cx="100965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AA33C29-2A40-DB40-92AD-6840DA503942}"/>
              </a:ext>
            </a:extLst>
          </p:cNvPr>
          <p:cNvSpPr txBox="1"/>
          <p:nvPr/>
        </p:nvSpPr>
        <p:spPr>
          <a:xfrm>
            <a:off x="1619250" y="106363"/>
            <a:ext cx="6238875" cy="7080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9" tIns="45719" rIns="45719" bIns="45719" spcCol="38100">
            <a:spAutoFit/>
          </a:bodyPr>
          <a:lstStyle/>
          <a:p>
            <a:pPr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entury Schoolbook"/>
                <a:cs typeface="Century Schoolbook"/>
                <a:sym typeface="Century Schoolbook"/>
              </a:rPr>
              <a:t>Nehodgkinské</a:t>
            </a:r>
            <a:r>
              <a:rPr lang="cs-CZ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entury Schoolbook"/>
                <a:cs typeface="Century Schoolbook"/>
                <a:sym typeface="Century Schoolbook"/>
              </a:rPr>
              <a:t> lymfomy - NHL</a:t>
            </a:r>
          </a:p>
        </p:txBody>
      </p:sp>
      <p:sp>
        <p:nvSpPr>
          <p:cNvPr id="153603" name="Obdélník 2"/>
          <p:cNvSpPr>
            <a:spLocks noChangeArrowheads="1"/>
          </p:cNvSpPr>
          <p:nvPr/>
        </p:nvSpPr>
        <p:spPr bwMode="auto">
          <a:xfrm>
            <a:off x="615950" y="1196975"/>
            <a:ext cx="79930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/>
              <a:t> Maligní lymfomy jsou heterogenní skupina  nádorů lymfatické tkáně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/>
              <a:t> Vznikají na základě genetických změn v původně  normálních buňkách 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/>
              <a:t> Klasifikace lymfomů- histopatologie - WHO klasifikace lymfomů 2008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/>
              <a:t> Cytogenetika a FISH potvrzují klasifikační zařazení</a:t>
            </a:r>
          </a:p>
        </p:txBody>
      </p:sp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836613"/>
            <a:ext cx="9156700" cy="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5" name="Obdélník 5"/>
          <p:cNvSpPr>
            <a:spLocks noChangeArrowheads="1"/>
          </p:cNvSpPr>
          <p:nvPr/>
        </p:nvSpPr>
        <p:spPr bwMode="auto">
          <a:xfrm>
            <a:off x="644525" y="2597150"/>
            <a:ext cx="6389688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u="sng"/>
              <a:t>Folikulární lymfom (FL)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indolentní B buněčný lymfom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~20 % všech lymfomů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heterogenní klinický průběh , os několik roků až 20 let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90% nemocných má translokaci t(14;18)(q32;q21)</a:t>
            </a:r>
          </a:p>
        </p:txBody>
      </p:sp>
      <p:pic>
        <p:nvPicPr>
          <p:cNvPr id="153606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044" y="2565400"/>
            <a:ext cx="3462338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7" name="Picture 2" descr="http://www.multiweb.cz/guide/t1418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229225"/>
            <a:ext cx="36195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8" name="TextovéPole 7"/>
          <p:cNvSpPr txBox="1">
            <a:spLocks noChangeArrowheads="1"/>
          </p:cNvSpPr>
          <p:nvPr/>
        </p:nvSpPr>
        <p:spPr bwMode="auto">
          <a:xfrm>
            <a:off x="4643438" y="6381750"/>
            <a:ext cx="1366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entury Schoolbook" panose="02040604050505020304" pitchFamily="18" charset="0"/>
              </a:rPr>
              <a:t>Fúze </a:t>
            </a:r>
            <a:r>
              <a:rPr lang="cs-CZ" altLang="cs-CZ" sz="1400" i="1">
                <a:solidFill>
                  <a:srgbClr val="000000"/>
                </a:solidFill>
                <a:latin typeface="Century Schoolbook" panose="02040604050505020304" pitchFamily="18" charset="0"/>
              </a:rPr>
              <a:t>IGH/BCL2</a:t>
            </a:r>
          </a:p>
        </p:txBody>
      </p:sp>
      <p:pic>
        <p:nvPicPr>
          <p:cNvPr id="153609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-2778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075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Obdélník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381000"/>
            <a:ext cx="10083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6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916113"/>
            <a:ext cx="3490912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FB0C90F-4842-D544-99B1-E6B551347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7950" y="260350"/>
            <a:ext cx="8940800" cy="11255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2500">
                <a:effectLst>
                  <a:outerShdw blurRad="38100" dist="38100" dir="2700000" algn="tl">
                    <a:srgbClr val="C0C0C0"/>
                  </a:outerShdw>
                </a:effectLst>
              </a:rPr>
              <a:t>MCL (mantle cell lymphoma) </a:t>
            </a:r>
            <a:br>
              <a:rPr lang="cs-CZ" sz="25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sz="2500">
                <a:effectLst>
                  <a:outerShdw blurRad="38100" dist="38100" dir="2700000" algn="tl">
                    <a:srgbClr val="C0C0C0"/>
                  </a:outerShdw>
                </a:effectLst>
              </a:rPr>
              <a:t>lymfom plášťových buněk</a:t>
            </a:r>
            <a:br>
              <a:rPr lang="cs-CZ" sz="25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cs-CZ" sz="25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4628" name="Zástupný symbol pro obsah 2"/>
          <p:cNvSpPr>
            <a:spLocks noGrp="1"/>
          </p:cNvSpPr>
          <p:nvPr>
            <p:ph idx="1"/>
          </p:nvPr>
        </p:nvSpPr>
        <p:spPr>
          <a:xfrm>
            <a:off x="323850" y="1196975"/>
            <a:ext cx="5265738" cy="5465763"/>
          </a:xfrm>
        </p:spPr>
        <p:txBody>
          <a:bodyPr/>
          <a:lstStyle/>
          <a:p>
            <a:pPr marL="228600" lvl="1" eaLnBrk="1" hangingPunct="1">
              <a:spcBef>
                <a:spcPts val="10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/>
              <a:t>Agresivní onemocnění (OS 3-5 let)</a:t>
            </a: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>
                <a:sym typeface="Symbol" panose="05050102010706020507" pitchFamily="18" charset="2"/>
              </a:rPr>
              <a:t> </a:t>
            </a:r>
            <a:r>
              <a:rPr lang="cs-CZ" altLang="cs-CZ" sz="2000"/>
              <a:t>6 % všech NHL</a:t>
            </a: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/>
              <a:t>Diagnostika: </a:t>
            </a:r>
          </a:p>
          <a:p>
            <a:pPr marL="228600" lvl="1" eaLnBrk="1" hangingPunct="1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/>
              <a:t>Morfologie</a:t>
            </a:r>
          </a:p>
          <a:p>
            <a:pPr marL="228600" lvl="1" eaLnBrk="1" hangingPunct="1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/>
              <a:t>Imunohistochemie</a:t>
            </a:r>
          </a:p>
          <a:p>
            <a:pPr marL="228600" lvl="1" eaLnBrk="1" hangingPunct="1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/>
              <a:t>Imunofenotypizace</a:t>
            </a:r>
          </a:p>
          <a:p>
            <a:pPr marL="228600" lvl="1" eaLnBrk="1" hangingPunct="1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 u="sng"/>
              <a:t>Genetika:</a:t>
            </a:r>
          </a:p>
          <a:p>
            <a:pPr lvl="2" eaLnBrk="1" hangingPunct="1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/>
              <a:t>cytogenetika</a:t>
            </a:r>
          </a:p>
          <a:p>
            <a:pPr lvl="2" eaLnBrk="1" hangingPunct="1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/>
              <a:t>FISH</a:t>
            </a:r>
          </a:p>
          <a:p>
            <a:pPr lvl="2" eaLnBrk="1" hangingPunct="1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/>
              <a:t>molekulární genetika - PCR</a:t>
            </a: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cs-CZ" altLang="cs-CZ" sz="2000"/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000"/>
          </a:p>
        </p:txBody>
      </p:sp>
      <p:pic>
        <p:nvPicPr>
          <p:cNvPr id="15462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56700" cy="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-2778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20"/>
    </mc:Choice>
    <mc:Fallback xmlns="">
      <p:transition spd="slow" advTm="44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8DBF866A-0BF4-4E43-99E5-D696D39FB07E}"/>
              </a:ext>
            </a:extLst>
          </p:cNvPr>
          <p:cNvSpPr/>
          <p:nvPr/>
        </p:nvSpPr>
        <p:spPr>
          <a:xfrm>
            <a:off x="2268538" y="222250"/>
            <a:ext cx="53785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dirty="0">
                <a:latin typeface="+mn-lt"/>
                <a:ea typeface="Century Schoolbook" charset="0"/>
                <a:cs typeface="Century Schoolbook" charset="0"/>
                <a:sym typeface="Century Schoolbook" charset="0"/>
              </a:rPr>
              <a:t>Historie nádorové cytogenetiky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2636912"/>
            <a:ext cx="4325094" cy="216254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/>
          <a:srcRect l="60811" t="2237" r="817" b="49574"/>
          <a:stretch/>
        </p:blipFill>
        <p:spPr>
          <a:xfrm>
            <a:off x="4958793" y="2492896"/>
            <a:ext cx="3528392" cy="322810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763688" y="1347120"/>
            <a:ext cx="4166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Philadelphia chromosome (Ph1)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23528" y="5229200"/>
            <a:ext cx="3311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Peter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Nowell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&amp; David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Hungerford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Science 1960,132:1497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51120"/>
      </p:ext>
    </p:extLst>
  </p:cSld>
  <p:clrMapOvr>
    <a:masterClrMapping/>
  </p:clrMapOvr>
  <p:transition spd="med" advTm="480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Obdélník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300" y="-533400"/>
            <a:ext cx="100965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4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2919413"/>
            <a:ext cx="37846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565400"/>
            <a:ext cx="3076575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6" name="Obráze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229225"/>
            <a:ext cx="785812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7" name="Obdélník 8"/>
          <p:cNvSpPr>
            <a:spLocks noChangeArrowheads="1"/>
          </p:cNvSpPr>
          <p:nvPr/>
        </p:nvSpPr>
        <p:spPr bwMode="auto">
          <a:xfrm>
            <a:off x="4787900" y="1557338"/>
            <a:ext cx="457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2800" u="sng">
                <a:latin typeface="Century Schoolbook" panose="02040604050505020304" pitchFamily="18" charset="0"/>
              </a:rPr>
              <a:t>FISH</a:t>
            </a:r>
            <a:r>
              <a:rPr lang="cs-CZ" altLang="cs-CZ" sz="2800">
                <a:latin typeface="Century Schoolbook" panose="02040604050505020304" pitchFamily="18" charset="0"/>
              </a:rPr>
              <a:t> </a:t>
            </a:r>
          </a:p>
          <a:p>
            <a:pPr marL="0" lvl="1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entury Schoolbook" panose="02040604050505020304" pitchFamily="18" charset="0"/>
              </a:rPr>
              <a:t>dual color dual fusion probes</a:t>
            </a:r>
          </a:p>
        </p:txBody>
      </p:sp>
      <p:sp>
        <p:nvSpPr>
          <p:cNvPr id="129029" name="TextovéPole 9">
            <a:extLst>
              <a:ext uri="{FF2B5EF4-FFF2-40B4-BE49-F238E27FC236}">
                <a16:creationId xmlns:a16="http://schemas.microsoft.com/office/drawing/2014/main" id="{A93FFBC2-E0D5-B449-AE3B-CF4BCC602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805488"/>
            <a:ext cx="1474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>
                <a:latin typeface="+mn-lt"/>
              </a:rPr>
              <a:t>IgH/CCND1 DC DF Kreatech</a:t>
            </a:r>
          </a:p>
        </p:txBody>
      </p:sp>
      <p:sp>
        <p:nvSpPr>
          <p:cNvPr id="156679" name="Obdélník 11"/>
          <p:cNvSpPr>
            <a:spLocks noChangeArrowheads="1"/>
          </p:cNvSpPr>
          <p:nvPr/>
        </p:nvSpPr>
        <p:spPr bwMode="auto">
          <a:xfrm>
            <a:off x="250825" y="1341438"/>
            <a:ext cx="4692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2800" u="sng"/>
              <a:t>Konvenční cytogenetika </a:t>
            </a:r>
          </a:p>
          <a:p>
            <a:pPr marL="0" lvl="1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marL="0" lvl="1"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t(11;14)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47F168F1-7293-1346-816A-5668A1112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7950" y="138113"/>
            <a:ext cx="8940800" cy="112553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2500">
                <a:effectLst>
                  <a:outerShdw blurRad="38100" dist="38100" dir="2700000" algn="tl">
                    <a:srgbClr val="C0C0C0"/>
                  </a:outerShdw>
                </a:effectLst>
              </a:rPr>
              <a:t>MCL (mantle cell lymphoma) </a:t>
            </a:r>
            <a:br>
              <a:rPr lang="cs-CZ" sz="25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sz="2500">
                <a:effectLst>
                  <a:outerShdw blurRad="38100" dist="38100" dir="2700000" algn="tl">
                    <a:srgbClr val="C0C0C0"/>
                  </a:outerShdw>
                </a:effectLst>
              </a:rPr>
              <a:t>lymfom plášťových buněk</a:t>
            </a:r>
            <a:br>
              <a:rPr lang="cs-CZ" sz="25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cs-CZ" sz="25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5668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56700" cy="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3159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32"/>
    </mc:Choice>
    <mc:Fallback xmlns="">
      <p:transition spd="slow" advTm="47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Obdélník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381000"/>
            <a:ext cx="10083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F1F5F91-BA21-9F46-BFC9-70E8CF97A754}"/>
              </a:ext>
            </a:extLst>
          </p:cNvPr>
          <p:cNvSpPr txBox="1"/>
          <p:nvPr/>
        </p:nvSpPr>
        <p:spPr>
          <a:xfrm>
            <a:off x="1314450" y="231775"/>
            <a:ext cx="68897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effectLst>
                  <a:outerShdw blurRad="38100" dist="38100" dir="2700000" algn="tl">
                    <a:srgbClr val="C0C0C0"/>
                  </a:outerShdw>
                </a:effectLst>
              </a:rPr>
              <a:t>Nehodgkinské lymfomy (NHL) u dětí</a:t>
            </a:r>
          </a:p>
        </p:txBody>
      </p:sp>
      <p:pic>
        <p:nvPicPr>
          <p:cNvPr id="16077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15000"/>
            <a:ext cx="75247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15000"/>
            <a:ext cx="166211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3" name="Text Box 6"/>
          <p:cNvSpPr txBox="1">
            <a:spLocks noChangeArrowheads="1"/>
          </p:cNvSpPr>
          <p:nvPr/>
        </p:nvSpPr>
        <p:spPr bwMode="auto">
          <a:xfrm>
            <a:off x="228600" y="6223000"/>
            <a:ext cx="23606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Převzato: Hochberg et al, BJH 2008</a:t>
            </a:r>
            <a:endParaRPr lang="en-US" altLang="cs-CZ" sz="1200"/>
          </a:p>
        </p:txBody>
      </p:sp>
      <p:sp>
        <p:nvSpPr>
          <p:cNvPr id="160774" name="Text Box 8"/>
          <p:cNvSpPr txBox="1">
            <a:spLocks noChangeArrowheads="1"/>
          </p:cNvSpPr>
          <p:nvPr/>
        </p:nvSpPr>
        <p:spPr bwMode="auto">
          <a:xfrm>
            <a:off x="684213" y="1052513"/>
            <a:ext cx="80010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33CCFF"/>
              </a:buClr>
              <a:buFont typeface="Wingdings" panose="05000000000000000000" pitchFamily="2" charset="2"/>
              <a:buChar char="§"/>
            </a:pPr>
            <a:r>
              <a:rPr lang="cs-CZ" altLang="cs-CZ" sz="1600"/>
              <a:t> 4-7% nádorů  u dětí a mladistvých </a:t>
            </a:r>
          </a:p>
          <a:p>
            <a:pPr eaLnBrk="1" hangingPunct="1">
              <a:spcBef>
                <a:spcPct val="0"/>
              </a:spcBef>
              <a:buClr>
                <a:srgbClr val="33CCFF"/>
              </a:buClr>
              <a:buFont typeface="Wingdings" panose="05000000000000000000" pitchFamily="2" charset="2"/>
              <a:buChar char="§"/>
            </a:pPr>
            <a:r>
              <a:rPr lang="cs-CZ" altLang="cs-CZ" sz="1600"/>
              <a:t> incidence vzrůstá s věkem</a:t>
            </a:r>
          </a:p>
          <a:p>
            <a:pPr eaLnBrk="1" hangingPunct="1">
              <a:spcBef>
                <a:spcPct val="0"/>
              </a:spcBef>
              <a:buClr>
                <a:srgbClr val="33CCFF"/>
              </a:buClr>
              <a:buFont typeface="Wingdings" panose="05000000000000000000" pitchFamily="2" charset="2"/>
              <a:buChar char="§"/>
            </a:pPr>
            <a:r>
              <a:rPr lang="cs-CZ" altLang="cs-CZ" sz="1600"/>
              <a:t> zvýšené riziko děti s imunodeficitem (např. AT)</a:t>
            </a:r>
          </a:p>
          <a:p>
            <a:pPr eaLnBrk="1" hangingPunct="1">
              <a:spcBef>
                <a:spcPct val="0"/>
              </a:spcBef>
              <a:buClr>
                <a:srgbClr val="33CCFF"/>
              </a:buClr>
              <a:buFont typeface="Wingdings" panose="05000000000000000000" pitchFamily="2" charset="2"/>
              <a:buChar char="§"/>
            </a:pPr>
            <a:r>
              <a:rPr lang="cs-CZ" altLang="cs-CZ" sz="1600"/>
              <a:t> WHO klasifikace 2008</a:t>
            </a:r>
          </a:p>
          <a:p>
            <a:pPr eaLnBrk="1" hangingPunct="1">
              <a:spcBef>
                <a:spcPct val="0"/>
              </a:spcBef>
              <a:buClr>
                <a:srgbClr val="33CCFF"/>
              </a:buClr>
              <a:buFont typeface="Wingdings" panose="05000000000000000000" pitchFamily="2" charset="2"/>
              <a:buChar char="§"/>
            </a:pPr>
            <a:r>
              <a:rPr lang="cs-CZ" altLang="cs-CZ" sz="1600"/>
              <a:t> Frekvence histologických subtypů odlišná od dospělých</a:t>
            </a:r>
            <a:endParaRPr lang="en-US" altLang="cs-CZ" sz="1600"/>
          </a:p>
        </p:txBody>
      </p:sp>
      <p:pic>
        <p:nvPicPr>
          <p:cNvPr id="16077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45307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2895600"/>
            <a:ext cx="457835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7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836613"/>
            <a:ext cx="9156700" cy="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-2778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16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Obdélník 2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700" y="-2540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4" name="Obdélník 2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5" name="Rectangle 5">
            <a:extLst>
              <a:ext uri="{FF2B5EF4-FFF2-40B4-BE49-F238E27FC236}">
                <a16:creationId xmlns:a16="http://schemas.microsoft.com/office/drawing/2014/main" id="{4588997D-5D81-B946-B126-687D4120D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0"/>
            <a:ext cx="89630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>
                <a:latin typeface="+mn-lt"/>
              </a:rPr>
              <a:t>48,X,-Y,del(1)(p13pter),+der(1)</a:t>
            </a:r>
            <a:r>
              <a:rPr lang="cs-CZ" altLang="cs-CZ" sz="1600" dirty="0" err="1">
                <a:latin typeface="+mn-lt"/>
              </a:rPr>
              <a:t>del</a:t>
            </a:r>
            <a:r>
              <a:rPr lang="cs-CZ" altLang="cs-CZ" sz="1600" dirty="0">
                <a:latin typeface="+mn-lt"/>
              </a:rPr>
              <a:t>(1)(q?24q?ter)t(1;4)(q23;?</a:t>
            </a:r>
            <a:r>
              <a:rPr lang="cs-CZ" altLang="cs-CZ" sz="1600" dirty="0" err="1">
                <a:latin typeface="+mn-lt"/>
              </a:rPr>
              <a:t>q</a:t>
            </a:r>
            <a:r>
              <a:rPr lang="cs-CZ" altLang="cs-CZ" sz="1600" dirty="0">
                <a:latin typeface="+mn-lt"/>
              </a:rPr>
              <a:t>?),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>
                <a:latin typeface="+mn-lt"/>
              </a:rPr>
              <a:t>+</a:t>
            </a:r>
            <a:r>
              <a:rPr lang="cs-CZ" altLang="cs-CZ" sz="1600" dirty="0" err="1">
                <a:latin typeface="+mn-lt"/>
              </a:rPr>
              <a:t>ider</a:t>
            </a:r>
            <a:r>
              <a:rPr lang="cs-CZ" altLang="cs-CZ" sz="1600" dirty="0">
                <a:latin typeface="+mn-lt"/>
              </a:rPr>
              <a:t>(1)(q11)</a:t>
            </a:r>
            <a:r>
              <a:rPr lang="cs-CZ" altLang="cs-CZ" sz="1600" dirty="0" err="1">
                <a:latin typeface="+mn-lt"/>
              </a:rPr>
              <a:t>del</a:t>
            </a:r>
            <a:r>
              <a:rPr lang="cs-CZ" altLang="cs-CZ" sz="1600" dirty="0">
                <a:latin typeface="+mn-lt"/>
              </a:rPr>
              <a:t>(1)(q?24q?ter)t(1;4)(q23;?</a:t>
            </a:r>
            <a:r>
              <a:rPr lang="cs-CZ" altLang="cs-CZ" sz="1600" dirty="0" err="1">
                <a:latin typeface="+mn-lt"/>
              </a:rPr>
              <a:t>q</a:t>
            </a:r>
            <a:r>
              <a:rPr lang="cs-CZ" altLang="cs-CZ" sz="1600" dirty="0">
                <a:latin typeface="+mn-lt"/>
              </a:rPr>
              <a:t>?),</a:t>
            </a:r>
            <a:r>
              <a:rPr lang="cs-CZ" altLang="cs-CZ" sz="1600" dirty="0" err="1">
                <a:latin typeface="+mn-lt"/>
              </a:rPr>
              <a:t>del</a:t>
            </a:r>
            <a:r>
              <a:rPr lang="cs-CZ" altLang="cs-CZ" sz="1600" dirty="0">
                <a:latin typeface="+mn-lt"/>
              </a:rPr>
              <a:t>(6)(q?15),+7,t(8;14)(q24;q32)(1.klon-56%)  </a:t>
            </a:r>
          </a:p>
        </p:txBody>
      </p:sp>
      <p:sp>
        <p:nvSpPr>
          <p:cNvPr id="161796" name="Text Box 6"/>
          <p:cNvSpPr txBox="1">
            <a:spLocks noChangeArrowheads="1"/>
          </p:cNvSpPr>
          <p:nvPr/>
        </p:nvSpPr>
        <p:spPr bwMode="auto">
          <a:xfrm>
            <a:off x="457200" y="5791200"/>
            <a:ext cx="760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Century Schoolbook" panose="02040604050505020304" pitchFamily="18" charset="0"/>
              </a:rPr>
              <a:t>11/2011</a:t>
            </a:r>
          </a:p>
        </p:txBody>
      </p:sp>
      <p:sp>
        <p:nvSpPr>
          <p:cNvPr id="22536" name="Rectangle 8">
            <a:extLst>
              <a:ext uri="{FF2B5EF4-FFF2-40B4-BE49-F238E27FC236}">
                <a16:creationId xmlns:a16="http://schemas.microsoft.com/office/drawing/2014/main" id="{3A278735-5C3A-3848-9447-096879EAC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063" y="241300"/>
            <a:ext cx="44116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sz="36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BURKITT LYMFOM (BL)</a:t>
            </a:r>
            <a:endParaRPr lang="en-US" altLang="cs-CZ" sz="360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1798" name="Group 13"/>
          <p:cNvGrpSpPr>
            <a:grpSpLocks/>
          </p:cNvGrpSpPr>
          <p:nvPr/>
        </p:nvGrpSpPr>
        <p:grpSpPr bwMode="auto">
          <a:xfrm>
            <a:off x="76200" y="2286000"/>
            <a:ext cx="4267200" cy="3354388"/>
            <a:chOff x="576" y="1007"/>
            <a:chExt cx="4485" cy="3215"/>
          </a:xfrm>
        </p:grpSpPr>
        <p:pic>
          <p:nvPicPr>
            <p:cNvPr id="161807" name="Picture 4" descr="špunar_kary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007"/>
              <a:ext cx="4485" cy="3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1808" name="Line 6"/>
            <p:cNvSpPr>
              <a:spLocks noChangeShapeType="1"/>
            </p:cNvSpPr>
            <p:nvPr/>
          </p:nvSpPr>
          <p:spPr bwMode="auto">
            <a:xfrm flipH="1">
              <a:off x="2256" y="2256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1809" name="Line 7"/>
            <p:cNvSpPr>
              <a:spLocks noChangeShapeType="1"/>
            </p:cNvSpPr>
            <p:nvPr/>
          </p:nvSpPr>
          <p:spPr bwMode="auto">
            <a:xfrm flipH="1">
              <a:off x="1584" y="3024"/>
              <a:ext cx="19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1810" name="Line 9"/>
            <p:cNvSpPr>
              <a:spLocks noChangeShapeType="1"/>
            </p:cNvSpPr>
            <p:nvPr/>
          </p:nvSpPr>
          <p:spPr bwMode="auto">
            <a:xfrm flipH="1">
              <a:off x="1008" y="2400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1811" name="Line 10"/>
            <p:cNvSpPr>
              <a:spLocks noChangeShapeType="1"/>
            </p:cNvSpPr>
            <p:nvPr/>
          </p:nvSpPr>
          <p:spPr bwMode="auto">
            <a:xfrm flipH="1">
              <a:off x="1104" y="1248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1812" name="Line 11"/>
            <p:cNvSpPr>
              <a:spLocks noChangeShapeType="1"/>
            </p:cNvSpPr>
            <p:nvPr/>
          </p:nvSpPr>
          <p:spPr bwMode="auto">
            <a:xfrm flipH="1">
              <a:off x="1680" y="2256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1813" name="Line 12"/>
            <p:cNvSpPr>
              <a:spLocks noChangeShapeType="1"/>
            </p:cNvSpPr>
            <p:nvPr/>
          </p:nvSpPr>
          <p:spPr bwMode="auto">
            <a:xfrm flipH="1">
              <a:off x="3840" y="36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161799" name="Picture 5" descr="Špunar_MFIS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86000"/>
            <a:ext cx="472440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00" name="Line 15"/>
          <p:cNvSpPr>
            <a:spLocks noChangeShapeType="1"/>
          </p:cNvSpPr>
          <p:nvPr/>
        </p:nvSpPr>
        <p:spPr bwMode="auto">
          <a:xfrm flipH="1">
            <a:off x="8686800" y="4953000"/>
            <a:ext cx="2286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1801" name="Line 16"/>
          <p:cNvSpPr>
            <a:spLocks noChangeShapeType="1"/>
          </p:cNvSpPr>
          <p:nvPr/>
        </p:nvSpPr>
        <p:spPr bwMode="auto">
          <a:xfrm flipH="1">
            <a:off x="5105400" y="2286000"/>
            <a:ext cx="2286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1802" name="Line 17"/>
          <p:cNvSpPr>
            <a:spLocks noChangeShapeType="1"/>
          </p:cNvSpPr>
          <p:nvPr/>
        </p:nvSpPr>
        <p:spPr bwMode="auto">
          <a:xfrm flipH="1">
            <a:off x="6248400" y="3124200"/>
            <a:ext cx="1524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1803" name="Line 18"/>
          <p:cNvSpPr>
            <a:spLocks noChangeShapeType="1"/>
          </p:cNvSpPr>
          <p:nvPr/>
        </p:nvSpPr>
        <p:spPr bwMode="auto">
          <a:xfrm flipH="1">
            <a:off x="5638800" y="3962400"/>
            <a:ext cx="1524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1804" name="Line 19"/>
          <p:cNvSpPr>
            <a:spLocks noChangeShapeType="1"/>
          </p:cNvSpPr>
          <p:nvPr/>
        </p:nvSpPr>
        <p:spPr bwMode="auto">
          <a:xfrm flipH="1">
            <a:off x="4876800" y="3200400"/>
            <a:ext cx="2286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1805" name="Line 20"/>
          <p:cNvSpPr>
            <a:spLocks noChangeShapeType="1"/>
          </p:cNvSpPr>
          <p:nvPr/>
        </p:nvSpPr>
        <p:spPr bwMode="auto">
          <a:xfrm flipH="1">
            <a:off x="5562600" y="3200400"/>
            <a:ext cx="2286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6180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-2778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20"/>
    </mc:Choice>
    <mc:Fallback xmlns="">
      <p:transition spd="slow" advTm="71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Obdélník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4953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2421F5B-808C-F34E-B11C-4F96F9BEAA99}"/>
              </a:ext>
            </a:extLst>
          </p:cNvPr>
          <p:cNvSpPr txBox="1"/>
          <p:nvPr/>
        </p:nvSpPr>
        <p:spPr>
          <a:xfrm>
            <a:off x="2411413" y="260350"/>
            <a:ext cx="4737100" cy="6461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latinLnBrk="1">
              <a:spcBef>
                <a:spcPct val="0"/>
              </a:spcBef>
              <a:buFontTx/>
              <a:buNone/>
            </a:pPr>
            <a:r>
              <a:rPr lang="cs-CZ" altLang="cs-CZ" sz="3600"/>
              <a:t>MNOHOČETNÝ MYELOM</a:t>
            </a:r>
          </a:p>
        </p:txBody>
      </p:sp>
      <p:sp>
        <p:nvSpPr>
          <p:cNvPr id="162819" name="Obdélník 2"/>
          <p:cNvSpPr>
            <a:spLocks noChangeArrowheads="1"/>
          </p:cNvSpPr>
          <p:nvPr/>
        </p:nvSpPr>
        <p:spPr bwMode="auto">
          <a:xfrm>
            <a:off x="539750" y="904875"/>
            <a:ext cx="8496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/>
              <a:t>MM</a:t>
            </a:r>
            <a:r>
              <a:rPr lang="cs-CZ" altLang="cs-CZ" sz="2000"/>
              <a:t> je B-buněčné nádorové onemocnění, charakterizované nekontrolovatelnou proliferací abnormálních plasmatických buněk v kostní dřeni.</a:t>
            </a:r>
          </a:p>
        </p:txBody>
      </p:sp>
      <p:grpSp>
        <p:nvGrpSpPr>
          <p:cNvPr id="162820" name="Group 46"/>
          <p:cNvGrpSpPr>
            <a:grpSpLocks/>
          </p:cNvGrpSpPr>
          <p:nvPr/>
        </p:nvGrpSpPr>
        <p:grpSpPr bwMode="auto">
          <a:xfrm>
            <a:off x="827088" y="1690688"/>
            <a:ext cx="7091362" cy="2376487"/>
            <a:chOff x="457199" y="1091510"/>
            <a:chExt cx="8244610" cy="3390915"/>
          </a:xfrm>
        </p:grpSpPr>
        <p:grpSp>
          <p:nvGrpSpPr>
            <p:cNvPr id="162823" name="Group 44"/>
            <p:cNvGrpSpPr>
              <a:grpSpLocks/>
            </p:cNvGrpSpPr>
            <p:nvPr/>
          </p:nvGrpSpPr>
          <p:grpSpPr bwMode="auto">
            <a:xfrm>
              <a:off x="457199" y="1091510"/>
              <a:ext cx="8244610" cy="3039679"/>
              <a:chOff x="457199" y="1091510"/>
              <a:chExt cx="8244610" cy="3039679"/>
            </a:xfrm>
          </p:grpSpPr>
          <p:pic>
            <p:nvPicPr>
              <p:cNvPr id="162825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17" t="22076" r="16618" b="38229"/>
              <a:stretch>
                <a:fillRect/>
              </a:stretch>
            </p:blipFill>
            <p:spPr bwMode="auto">
              <a:xfrm>
                <a:off x="457199" y="1091510"/>
                <a:ext cx="8244610" cy="30396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ctangle 43">
                <a:extLst>
                  <a:ext uri="{FF2B5EF4-FFF2-40B4-BE49-F238E27FC236}">
                    <a16:creationId xmlns:a16="http://schemas.microsoft.com/office/drawing/2014/main" id="{97404F71-22D8-8B4D-ADBA-00B92E216AB0}"/>
                  </a:ext>
                </a:extLst>
              </p:cNvPr>
              <p:cNvSpPr/>
              <p:nvPr/>
            </p:nvSpPr>
            <p:spPr>
              <a:xfrm>
                <a:off x="457199" y="1091510"/>
                <a:ext cx="267622" cy="1494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Century Schoolbook" panose="02040604050505020304" pitchFamily="18" charset="0"/>
                    <a:ea typeface="Century Schoolbook" panose="02040604050505020304" pitchFamily="18" charset="0"/>
                    <a:cs typeface="Century Schoolbook" panose="02040604050505020304" pitchFamily="18" charset="0"/>
                    <a:sym typeface="Century Schoolbook" panose="020406040505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entury Schoolbook" panose="02040604050505020304" pitchFamily="18" charset="0"/>
                    <a:ea typeface="Century Schoolbook" panose="02040604050505020304" pitchFamily="18" charset="0"/>
                    <a:cs typeface="Century Schoolbook" panose="02040604050505020304" pitchFamily="18" charset="0"/>
                    <a:sym typeface="Century Schoolbook" panose="020406040505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entury Schoolbook" panose="02040604050505020304" pitchFamily="18" charset="0"/>
                    <a:ea typeface="Century Schoolbook" panose="02040604050505020304" pitchFamily="18" charset="0"/>
                    <a:cs typeface="Century Schoolbook" panose="02040604050505020304" pitchFamily="18" charset="0"/>
                    <a:sym typeface="Century Schoolbook" panose="020406040505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entury Schoolbook" panose="02040604050505020304" pitchFamily="18" charset="0"/>
                    <a:ea typeface="Century Schoolbook" panose="02040604050505020304" pitchFamily="18" charset="0"/>
                    <a:cs typeface="Century Schoolbook" panose="02040604050505020304" pitchFamily="18" charset="0"/>
                    <a:sym typeface="Century Schoolbook" panose="020406040505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entury Schoolbook" panose="02040604050505020304" pitchFamily="18" charset="0"/>
                    <a:ea typeface="Century Schoolbook" panose="02040604050505020304" pitchFamily="18" charset="0"/>
                    <a:cs typeface="Century Schoolbook" panose="02040604050505020304" pitchFamily="18" charset="0"/>
                    <a:sym typeface="Century Schoolbook" panose="020406040505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Schoolbook" panose="02040604050505020304" pitchFamily="18" charset="0"/>
                    <a:ea typeface="Century Schoolbook" panose="02040604050505020304" pitchFamily="18" charset="0"/>
                    <a:cs typeface="Century Schoolbook" panose="02040604050505020304" pitchFamily="18" charset="0"/>
                    <a:sym typeface="Century Schoolbook" panose="020406040505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Schoolbook" panose="02040604050505020304" pitchFamily="18" charset="0"/>
                    <a:ea typeface="Century Schoolbook" panose="02040604050505020304" pitchFamily="18" charset="0"/>
                    <a:cs typeface="Century Schoolbook" panose="02040604050505020304" pitchFamily="18" charset="0"/>
                    <a:sym typeface="Century Schoolbook" panose="020406040505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Schoolbook" panose="02040604050505020304" pitchFamily="18" charset="0"/>
                    <a:ea typeface="Century Schoolbook" panose="02040604050505020304" pitchFamily="18" charset="0"/>
                    <a:cs typeface="Century Schoolbook" panose="02040604050505020304" pitchFamily="18" charset="0"/>
                    <a:sym typeface="Century Schoolbook" panose="020406040505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Schoolbook" panose="02040604050505020304" pitchFamily="18" charset="0"/>
                    <a:ea typeface="Century Schoolbook" panose="02040604050505020304" pitchFamily="18" charset="0"/>
                    <a:cs typeface="Century Schoolbook" panose="02040604050505020304" pitchFamily="18" charset="0"/>
                    <a:sym typeface="Century Schoolbook" panose="020406040505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cs-CZ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62824" name="TextBox 45"/>
            <p:cNvSpPr txBox="1">
              <a:spLocks noChangeArrowheads="1"/>
            </p:cNvSpPr>
            <p:nvPr/>
          </p:nvSpPr>
          <p:spPr bwMode="auto">
            <a:xfrm>
              <a:off x="4951893" y="4131190"/>
              <a:ext cx="3732693" cy="351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1000">
                  <a:solidFill>
                    <a:schemeClr val="tx2"/>
                  </a:solidFill>
                  <a:latin typeface="Arial (Body)"/>
                </a:rPr>
                <a:t>Walker B, </a:t>
              </a:r>
            </a:p>
          </p:txBody>
        </p:sp>
      </p:grpSp>
      <p:pic>
        <p:nvPicPr>
          <p:cNvPr id="16282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3967163"/>
            <a:ext cx="6323012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-2778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4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Obdélník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381000"/>
            <a:ext cx="10083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2" name="Obdélník 1"/>
          <p:cNvSpPr>
            <a:spLocks noChangeArrowheads="1"/>
          </p:cNvSpPr>
          <p:nvPr/>
        </p:nvSpPr>
        <p:spPr bwMode="auto">
          <a:xfrm>
            <a:off x="2124075" y="260350"/>
            <a:ext cx="4829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/>
              <a:t>MNOHOČETNÝ MYELOM</a:t>
            </a:r>
          </a:p>
        </p:txBody>
      </p:sp>
      <p:pic>
        <p:nvPicPr>
          <p:cNvPr id="16384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1738313"/>
            <a:ext cx="4084637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731963"/>
            <a:ext cx="4305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7" name="TextovéPole 5">
            <a:extLst>
              <a:ext uri="{FF2B5EF4-FFF2-40B4-BE49-F238E27FC236}">
                <a16:creationId xmlns:a16="http://schemas.microsoft.com/office/drawing/2014/main" id="{8353A58F-25ED-5548-8740-7DA4A3D23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813" y="1462088"/>
            <a:ext cx="550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2015</a:t>
            </a:r>
          </a:p>
        </p:txBody>
      </p:sp>
      <p:pic>
        <p:nvPicPr>
          <p:cNvPr id="163846" name="Picture 4" descr="http://image.slidesharecdn.com/multiplemyeloma-140429091154-phpapp02/95/multiple-myeloma-4-638.jpg?cb=1398763024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2189163"/>
            <a:ext cx="4487862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-2778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557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Obdélník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4953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6" name="Shape 175"/>
          <p:cNvSpPr>
            <a:spLocks noChangeArrowheads="1"/>
          </p:cNvSpPr>
          <p:nvPr/>
        </p:nvSpPr>
        <p:spPr bwMode="auto">
          <a:xfrm>
            <a:off x="539750" y="1700213"/>
            <a:ext cx="7777163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 dirty="0"/>
              <a:t>Cytogenetika je nedílnou součástí diagnostických a prognostických stratifikací hematologických malignit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 dirty="0"/>
              <a:t>V jednom vyšetření analyzuje celý genom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 dirty="0"/>
              <a:t>Dovoluje potvrdit klinickou diagnosu nálezem specifických chromosomových změn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 dirty="0"/>
              <a:t>Nenáhodné rekurentní změny určují </a:t>
            </a:r>
            <a:r>
              <a:rPr lang="cs-CZ" altLang="cs-CZ" sz="2000" dirty="0" err="1"/>
              <a:t>prognosu</a:t>
            </a:r>
            <a:r>
              <a:rPr lang="cs-CZ" altLang="cs-CZ" sz="2000" dirty="0"/>
              <a:t> onemocnění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 dirty="0"/>
              <a:t>Určení změny dovoluje monitorovat účinnost léčby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164867" name="Shape 174"/>
          <p:cNvSpPr>
            <a:spLocks noChangeArrowheads="1"/>
          </p:cNvSpPr>
          <p:nvPr/>
        </p:nvSpPr>
        <p:spPr bwMode="auto">
          <a:xfrm>
            <a:off x="-541338" y="207963"/>
            <a:ext cx="914400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 b="1"/>
              <a:t>ZÁVĚR </a:t>
            </a:r>
          </a:p>
        </p:txBody>
      </p:sp>
      <p:pic>
        <p:nvPicPr>
          <p:cNvPr id="16486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-2778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65"/>
    </mc:Choice>
    <mc:Fallback xmlns="">
      <p:transition spd="slow" advTm="48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8DBF866A-0BF4-4E43-99E5-D696D39FB07E}"/>
              </a:ext>
            </a:extLst>
          </p:cNvPr>
          <p:cNvSpPr/>
          <p:nvPr/>
        </p:nvSpPr>
        <p:spPr>
          <a:xfrm>
            <a:off x="2268538" y="222250"/>
            <a:ext cx="53785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dirty="0">
                <a:latin typeface="+mn-lt"/>
                <a:ea typeface="Century Schoolbook" charset="0"/>
                <a:cs typeface="Century Schoolbook" charset="0"/>
                <a:sym typeface="Century Schoolbook" charset="0"/>
              </a:rPr>
              <a:t>Historie nádorové cytogenetiky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4420" y="2132856"/>
            <a:ext cx="4023671" cy="3262822"/>
          </a:xfrm>
          <a:prstGeom prst="rect">
            <a:avLst/>
          </a:prstGeom>
        </p:spPr>
      </p:pic>
      <p:cxnSp>
        <p:nvCxnSpPr>
          <p:cNvPr id="9" name="Přímá spojnice se šipkou 8"/>
          <p:cNvCxnSpPr/>
          <p:nvPr/>
        </p:nvCxnSpPr>
        <p:spPr>
          <a:xfrm flipH="1">
            <a:off x="7236296" y="4797152"/>
            <a:ext cx="288032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4" y="2420888"/>
            <a:ext cx="3901717" cy="307580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160240" y="1118831"/>
            <a:ext cx="6300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Philadelphia chromosome (Ph1)</a:t>
            </a:r>
          </a:p>
        </p:txBody>
      </p:sp>
      <p:sp>
        <p:nvSpPr>
          <p:cNvPr id="6" name="Obdélník 5"/>
          <p:cNvSpPr/>
          <p:nvPr/>
        </p:nvSpPr>
        <p:spPr>
          <a:xfrm>
            <a:off x="367436" y="6064701"/>
            <a:ext cx="86690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Dr. Rowley received the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Lasker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Award, given for distinguished contributions to medical science; the National Medal of Science from President Bill Clinton; and the Presidential Medal of Freedom from President Obama, among many other honors</a:t>
            </a: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 (1925-2013)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19220" y="1767141"/>
            <a:ext cx="231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t(9;22)(q34;q11)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8424" y="3517772"/>
            <a:ext cx="371888" cy="304826"/>
          </a:xfrm>
          <a:prstGeom prst="rect">
            <a:avLst/>
          </a:prstGeom>
        </p:spPr>
      </p:pic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679446"/>
      </p:ext>
    </p:extLst>
  </p:cSld>
  <p:clrMapOvr>
    <a:masterClrMapping/>
  </p:clrMapOvr>
  <p:transition spd="med" advTm="35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Obdélník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584200"/>
            <a:ext cx="10083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8" name="Picture 8" descr="2001A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989138"/>
            <a:ext cx="2520950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1916113"/>
            <a:ext cx="8458200" cy="4114800"/>
          </a:xfrm>
        </p:spPr>
        <p:txBody>
          <a:bodyPr/>
          <a:lstStyle/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Wingdings" panose="05000000000000000000" pitchFamily="2" charset="2"/>
              <a:buChar char="§"/>
            </a:pPr>
            <a:r>
              <a:rPr lang="cs-CZ" altLang="cs-CZ" sz="3000" dirty="0">
                <a:cs typeface="Calibri" panose="020F0502020204030204" pitchFamily="34" charset="0"/>
              </a:rPr>
              <a:t> Zkoumá získané chromosomové změny    </a:t>
            </a: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Arial" panose="020B0604020202020204" pitchFamily="34" charset="0"/>
              <a:buNone/>
            </a:pPr>
            <a:r>
              <a:rPr lang="cs-CZ" altLang="cs-CZ" sz="3000" dirty="0">
                <a:cs typeface="Calibri" panose="020F0502020204030204" pitchFamily="34" charset="0"/>
              </a:rPr>
              <a:t>     nádorových buněk</a:t>
            </a: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Wingdings" panose="05000000000000000000" pitchFamily="2" charset="2"/>
              <a:buChar char="§"/>
            </a:pPr>
            <a:endParaRPr lang="cs-CZ" altLang="cs-CZ" sz="3000" dirty="0">
              <a:cs typeface="Calibri" panose="020F0502020204030204" pitchFamily="34" charset="0"/>
            </a:endParaRP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Wingdings" panose="05000000000000000000" pitchFamily="2" charset="2"/>
              <a:buChar char="§"/>
            </a:pPr>
            <a:r>
              <a:rPr lang="cs-CZ" altLang="cs-CZ" sz="3000" dirty="0">
                <a:cs typeface="Calibri" panose="020F0502020204030204" pitchFamily="34" charset="0"/>
              </a:rPr>
              <a:t>Hodnotí početní a strukturní změny</a:t>
            </a: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Arial" panose="020B0604020202020204" pitchFamily="34" charset="0"/>
              <a:buNone/>
            </a:pPr>
            <a:r>
              <a:rPr lang="cs-CZ" altLang="cs-CZ" sz="3000" dirty="0">
                <a:cs typeface="Calibri" panose="020F0502020204030204" pitchFamily="34" charset="0"/>
              </a:rPr>
              <a:t>    chromosomů </a:t>
            </a: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Wingdings" panose="05000000000000000000" pitchFamily="2" charset="2"/>
              <a:buNone/>
            </a:pPr>
            <a:endParaRPr lang="cs-CZ" altLang="cs-CZ" sz="3000" dirty="0">
              <a:cs typeface="Calibri" panose="020F0502020204030204" pitchFamily="34" charset="0"/>
            </a:endParaRP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Wingdings" panose="05000000000000000000" pitchFamily="2" charset="2"/>
              <a:buChar char="§"/>
            </a:pPr>
            <a:r>
              <a:rPr lang="cs-CZ" altLang="cs-CZ" sz="3000" dirty="0">
                <a:cs typeface="Calibri" panose="020F0502020204030204" pitchFamily="34" charset="0"/>
              </a:rPr>
              <a:t>Základní metoda – G-</a:t>
            </a:r>
            <a:r>
              <a:rPr lang="cs-CZ" altLang="cs-CZ" sz="3000" dirty="0" err="1">
                <a:cs typeface="Calibri" panose="020F0502020204030204" pitchFamily="34" charset="0"/>
              </a:rPr>
              <a:t>pruhovací</a:t>
            </a:r>
            <a:r>
              <a:rPr lang="cs-CZ" altLang="cs-CZ" sz="3000" dirty="0">
                <a:cs typeface="Calibri" panose="020F0502020204030204" pitchFamily="34" charset="0"/>
              </a:rPr>
              <a:t> technika </a:t>
            </a: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Wingdings" panose="05000000000000000000" pitchFamily="2" charset="2"/>
              <a:buNone/>
            </a:pPr>
            <a:r>
              <a:rPr lang="cs-CZ" altLang="cs-CZ" sz="3000" dirty="0">
                <a:cs typeface="Calibri" panose="020F0502020204030204" pitchFamily="34" charset="0"/>
              </a:rPr>
              <a:t>      (rozlišení kolem 3-5Mb)</a:t>
            </a: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Wingdings" panose="05000000000000000000" pitchFamily="2" charset="2"/>
              <a:buNone/>
            </a:pPr>
            <a:endParaRPr lang="cs-CZ" altLang="cs-CZ" sz="3000" dirty="0">
              <a:cs typeface="Calibri" panose="020F0502020204030204" pitchFamily="34" charset="0"/>
            </a:endParaRP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Wingdings" panose="05000000000000000000" pitchFamily="2" charset="2"/>
              <a:buChar char="§"/>
            </a:pPr>
            <a:r>
              <a:rPr lang="cs-CZ" altLang="cs-CZ" sz="3000" u="sng" dirty="0">
                <a:cs typeface="Calibri" panose="020F0502020204030204" pitchFamily="34" charset="0"/>
              </a:rPr>
              <a:t>V jednom vyšetření analyzuje celý genom</a:t>
            </a: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Wingdings" panose="05000000000000000000" pitchFamily="2" charset="2"/>
              <a:buChar char="§"/>
            </a:pPr>
            <a:endParaRPr lang="cs-CZ" altLang="cs-CZ" sz="3000" dirty="0">
              <a:cs typeface="Calibri" panose="020F0502020204030204" pitchFamily="34" charset="0"/>
            </a:endParaRP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Wingdings" panose="05000000000000000000" pitchFamily="2" charset="2"/>
              <a:buChar char="§"/>
            </a:pPr>
            <a:endParaRPr lang="cs-CZ" altLang="cs-CZ" sz="3000" dirty="0">
              <a:cs typeface="Calibri" panose="020F0502020204030204" pitchFamily="34" charset="0"/>
            </a:endParaRP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Arial" panose="020B0604020202020204" pitchFamily="34" charset="0"/>
              <a:buNone/>
            </a:pPr>
            <a:endParaRPr lang="cs-CZ" altLang="cs-CZ" sz="3000" dirty="0">
              <a:cs typeface="Calibri" panose="020F0502020204030204" pitchFamily="34" charset="0"/>
            </a:endParaRP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Wingdings" panose="05000000000000000000" pitchFamily="2" charset="2"/>
              <a:buChar char="§"/>
            </a:pPr>
            <a:endParaRPr lang="cs-CZ" altLang="cs-CZ" sz="3000" dirty="0">
              <a:cs typeface="Calibri" panose="020F0502020204030204" pitchFamily="34" charset="0"/>
            </a:endParaRP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Arial" panose="020B0604020202020204" pitchFamily="34" charset="0"/>
              <a:buNone/>
            </a:pPr>
            <a:endParaRPr lang="en-US" altLang="cs-CZ" sz="3000" dirty="0">
              <a:cs typeface="Calibri" panose="020F0502020204030204" pitchFamily="34" charset="0"/>
            </a:endParaRPr>
          </a:p>
        </p:txBody>
      </p:sp>
      <p:sp>
        <p:nvSpPr>
          <p:cNvPr id="7171" name="Text Box 4">
            <a:extLst>
              <a:ext uri="{FF2B5EF4-FFF2-40B4-BE49-F238E27FC236}">
                <a16:creationId xmlns:a16="http://schemas.microsoft.com/office/drawing/2014/main" id="{4E4702CB-6D34-D145-8C77-2BACC8442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7" y="328752"/>
            <a:ext cx="6334125" cy="70788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 algn="ctr">
              <a:defRPr/>
            </a:pPr>
            <a:r>
              <a:rPr lang="cs-CZ" altLang="cs-CZ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Nádorová cytogenetika</a:t>
            </a:r>
          </a:p>
        </p:txBody>
      </p:sp>
      <p:pic>
        <p:nvPicPr>
          <p:cNvPr id="8602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384175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98"/>
    </mc:Choice>
    <mc:Fallback xmlns="">
      <p:transition spd="slow" advTm="73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Obdélník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2921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17239637-4E36-0C4D-9BBE-A6B88D0B5B7F}"/>
              </a:ext>
            </a:extLst>
          </p:cNvPr>
          <p:cNvSpPr/>
          <p:nvPr/>
        </p:nvSpPr>
        <p:spPr>
          <a:xfrm>
            <a:off x="0" y="6642538"/>
            <a:ext cx="9144000" cy="201222"/>
          </a:xfrm>
          <a:prstGeom prst="rect">
            <a:avLst/>
          </a:prstGeom>
          <a:solidFill>
            <a:srgbClr val="C2C2C2"/>
          </a:solidFill>
          <a:ln>
            <a:noFill/>
          </a:ln>
          <a:effectLst>
            <a:outerShdw blurRad="50800" dist="50800" dir="5400000" algn="ctr" rotWithShape="0">
              <a:srgbClr val="000000">
                <a:alpha val="70000"/>
              </a:srgbClr>
            </a:outerShdw>
            <a:reflection stA="45000" endPos="13000" dist="50800" dir="5400000" sy="-100000" algn="bl" rotWithShape="0"/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pic>
        <p:nvPicPr>
          <p:cNvPr id="8806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438" y="-85725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1384300" y="393700"/>
            <a:ext cx="74803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 dirty="0"/>
              <a:t>Nádorová </a:t>
            </a:r>
            <a:r>
              <a:rPr lang="cs-CZ" altLang="cs-CZ" sz="4000" dirty="0" err="1"/>
              <a:t>cytogenomika</a:t>
            </a:r>
            <a:r>
              <a:rPr lang="cs-CZ" altLang="cs-CZ" sz="4000" dirty="0"/>
              <a:t> - metody</a:t>
            </a:r>
            <a:endParaRPr lang="en-US" altLang="cs-CZ" sz="4000" dirty="0"/>
          </a:p>
        </p:txBody>
      </p:sp>
      <p:pic>
        <p:nvPicPr>
          <p:cNvPr id="88069" name="G-1324295KN1~A.png" descr="G-1324295KN1~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1"/>
          <a:stretch>
            <a:fillRect/>
          </a:stretch>
        </p:blipFill>
        <p:spPr bwMode="auto">
          <a:xfrm>
            <a:off x="3906838" y="1211263"/>
            <a:ext cx="2125662" cy="1592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8070" name="Group 69"/>
          <p:cNvGrpSpPr>
            <a:grpSpLocks/>
          </p:cNvGrpSpPr>
          <p:nvPr/>
        </p:nvGrpSpPr>
        <p:grpSpPr bwMode="auto">
          <a:xfrm>
            <a:off x="6083300" y="2746375"/>
            <a:ext cx="2482850" cy="1762125"/>
            <a:chOff x="0" y="-80659"/>
            <a:chExt cx="2424113" cy="1833259"/>
          </a:xfrm>
        </p:grpSpPr>
        <p:sp>
          <p:nvSpPr>
            <p:cNvPr id="88084" name="Shape 66"/>
            <p:cNvSpPr>
              <a:spLocks noChangeArrowheads="1"/>
            </p:cNvSpPr>
            <p:nvPr/>
          </p:nvSpPr>
          <p:spPr bwMode="auto">
            <a:xfrm>
              <a:off x="0" y="0"/>
              <a:ext cx="2424113" cy="175260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45719" tIns="45719" rIns="45719" bIns="45719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000">
                <a:solidFill>
                  <a:srgbClr val="000000"/>
                </a:solidFill>
                <a:latin typeface="Century Schoolbook" panose="02040604050505020304" pitchFamily="18" charset="0"/>
              </a:endParaRPr>
            </a:p>
          </p:txBody>
        </p:sp>
        <p:pic>
          <p:nvPicPr>
            <p:cNvPr id="88085" name="imag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2" t="56544" r="34760" b="8717"/>
            <a:stretch>
              <a:fillRect/>
            </a:stretch>
          </p:blipFill>
          <p:spPr bwMode="auto">
            <a:xfrm>
              <a:off x="15451" y="37412"/>
              <a:ext cx="1281980" cy="1135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86" name="051326KE~C.png" descr="051326KE~C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7" t="26347" r="30939" b="21202"/>
            <a:stretch>
              <a:fillRect/>
            </a:stretch>
          </p:blipFill>
          <p:spPr bwMode="auto">
            <a:xfrm>
              <a:off x="1068306" y="-80659"/>
              <a:ext cx="1313044" cy="1407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8071" name="ALL.png" descr="ALL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59"/>
          <a:stretch>
            <a:fillRect/>
          </a:stretch>
        </p:blipFill>
        <p:spPr bwMode="auto">
          <a:xfrm>
            <a:off x="536575" y="4675188"/>
            <a:ext cx="26543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IKZF1-Zoom.png" descr="IKZF1-Zoom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"/>
          <a:stretch>
            <a:fillRect/>
          </a:stretch>
        </p:blipFill>
        <p:spPr bwMode="auto">
          <a:xfrm>
            <a:off x="3309938" y="4760913"/>
            <a:ext cx="2589212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3" b="30235"/>
          <a:stretch>
            <a:fillRect/>
          </a:stretch>
        </p:blipFill>
        <p:spPr bwMode="auto">
          <a:xfrm>
            <a:off x="6032500" y="4632325"/>
            <a:ext cx="261143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metap1.png" descr="metap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2987675"/>
            <a:ext cx="213836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155700"/>
            <a:ext cx="22050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3F582042-A4ED-034F-B90B-04A866F8844A}"/>
              </a:ext>
            </a:extLst>
          </p:cNvPr>
          <p:cNvSpPr txBox="1"/>
          <p:nvPr/>
        </p:nvSpPr>
        <p:spPr>
          <a:xfrm>
            <a:off x="3721100" y="6354763"/>
            <a:ext cx="2722563" cy="4000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kern="0" dirty="0" err="1">
                <a:latin typeface="Calibri" panose="020F0502020204030204" pitchFamily="34" charset="0"/>
                <a:ea typeface="Century Schoolbook"/>
                <a:cs typeface="Century Schoolbook"/>
                <a:sym typeface="Century Schoolbook"/>
              </a:rPr>
              <a:t>arrayCGH</a:t>
            </a:r>
            <a:r>
              <a:rPr lang="cs-CZ" sz="2000" kern="0" dirty="0">
                <a:latin typeface="Calibri" panose="020F0502020204030204" pitchFamily="34" charset="0"/>
                <a:ea typeface="Century Schoolbook"/>
                <a:cs typeface="Century Schoolbook"/>
                <a:sym typeface="Century Schoolbook"/>
              </a:rPr>
              <a:t>/SNP </a:t>
            </a:r>
            <a:r>
              <a:rPr lang="cs-CZ" sz="2000" kern="0" dirty="0" err="1">
                <a:latin typeface="Calibri" panose="020F0502020204030204" pitchFamily="34" charset="0"/>
                <a:ea typeface="Century Schoolbook"/>
                <a:cs typeface="Century Schoolbook"/>
                <a:sym typeface="Century Schoolbook"/>
              </a:rPr>
              <a:t>array</a:t>
            </a:r>
            <a:endParaRPr lang="cs-CZ" sz="2000" kern="0" dirty="0">
              <a:latin typeface="Calibri" panose="020F0502020204030204" pitchFamily="34" charset="0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88077" name="image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t="12698" r="4742" b="21815"/>
          <a:stretch>
            <a:fillRect/>
          </a:stretch>
        </p:blipFill>
        <p:spPr bwMode="auto">
          <a:xfrm>
            <a:off x="6083300" y="1155700"/>
            <a:ext cx="24828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D9C563E9-B621-7747-BD9B-8AE7EF739D91}"/>
              </a:ext>
            </a:extLst>
          </p:cNvPr>
          <p:cNvSpPr txBox="1"/>
          <p:nvPr/>
        </p:nvSpPr>
        <p:spPr>
          <a:xfrm>
            <a:off x="7031038" y="1087438"/>
            <a:ext cx="554037" cy="4000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9" tIns="45719" rIns="45719" bIns="45719" spcCol="38100">
            <a:spAutoFit/>
          </a:bodyPr>
          <a:lstStyle/>
          <a:p>
            <a:pPr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kern="0" dirty="0">
                <a:solidFill>
                  <a:schemeClr val="bg1"/>
                </a:solidFill>
                <a:latin typeface="Calibri" panose="020F0502020204030204" pitchFamily="34" charset="0"/>
                <a:ea typeface="Century Schoolbook"/>
                <a:cs typeface="Century Schoolbook"/>
                <a:sym typeface="Century Schoolbook"/>
              </a:rPr>
              <a:t>FISH</a:t>
            </a:r>
          </a:p>
        </p:txBody>
      </p:sp>
      <p:sp>
        <p:nvSpPr>
          <p:cNvPr id="88079" name="TextovéPole 1"/>
          <p:cNvSpPr txBox="1">
            <a:spLocks noChangeArrowheads="1"/>
          </p:cNvSpPr>
          <p:nvPr/>
        </p:nvSpPr>
        <p:spPr bwMode="auto">
          <a:xfrm>
            <a:off x="2270125" y="1517650"/>
            <a:ext cx="16859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Konvenční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cytogenetická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analýza</a:t>
            </a:r>
          </a:p>
        </p:txBody>
      </p:sp>
      <p:pic>
        <p:nvPicPr>
          <p:cNvPr id="88080" name="Picture 2" descr="bandkaryogram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2986088"/>
            <a:ext cx="11652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1" name="M-1324295KN1~B.png" descr="M-1324295KN1~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1"/>
          <a:stretch>
            <a:fillRect/>
          </a:stretch>
        </p:blipFill>
        <p:spPr bwMode="auto">
          <a:xfrm>
            <a:off x="2317750" y="2986088"/>
            <a:ext cx="198437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11" name="TextovéPole 2">
            <a:extLst>
              <a:ext uri="{FF2B5EF4-FFF2-40B4-BE49-F238E27FC236}">
                <a16:creationId xmlns:a16="http://schemas.microsoft.com/office/drawing/2014/main" id="{194DA8F7-09AB-4C46-9390-EB38CDDBF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775" y="2995613"/>
            <a:ext cx="655638" cy="306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>
              <a:defRPr/>
            </a:pPr>
            <a:r>
              <a:rPr lang="cs-CZ" altLang="cs-CZ" sz="1400" dirty="0" err="1">
                <a:latin typeface="+mn-lt"/>
              </a:rPr>
              <a:t>mFISH</a:t>
            </a:r>
            <a:endParaRPr lang="cs-CZ" altLang="cs-CZ" sz="1400" dirty="0">
              <a:latin typeface="+mn-lt"/>
            </a:endParaRPr>
          </a:p>
        </p:txBody>
      </p:sp>
      <p:sp>
        <p:nvSpPr>
          <p:cNvPr id="59412" name="TextovéPole 3">
            <a:extLst>
              <a:ext uri="{FF2B5EF4-FFF2-40B4-BE49-F238E27FC236}">
                <a16:creationId xmlns:a16="http://schemas.microsoft.com/office/drawing/2014/main" id="{C55CCE26-F61C-784C-B9CD-D7C143D72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288" y="3278188"/>
            <a:ext cx="6731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>
              <a:defRPr/>
            </a:pPr>
            <a:r>
              <a:rPr lang="cs-CZ" altLang="cs-CZ" sz="1200" dirty="0" err="1">
                <a:latin typeface="+mn-lt"/>
              </a:rPr>
              <a:t>mBAND</a:t>
            </a:r>
            <a:endParaRPr lang="cs-CZ" altLang="cs-CZ" sz="1200" dirty="0">
              <a:latin typeface="+mn-lt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83"/>
    </mc:Choice>
    <mc:Fallback xmlns="">
      <p:transition spd="slow" advTm="51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Obdélník 2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5080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0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8" y="990600"/>
            <a:ext cx="2581275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95885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Obráze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121150"/>
            <a:ext cx="2657475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3" descr="2001A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1004888"/>
            <a:ext cx="2184400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louk 7">
            <a:extLst>
              <a:ext uri="{FF2B5EF4-FFF2-40B4-BE49-F238E27FC236}">
                <a16:creationId xmlns:a16="http://schemas.microsoft.com/office/drawing/2014/main" id="{A5108139-B740-A049-96B3-593BADE6B9FD}"/>
              </a:ext>
            </a:extLst>
          </p:cNvPr>
          <p:cNvSpPr/>
          <p:nvPr/>
        </p:nvSpPr>
        <p:spPr>
          <a:xfrm rot="8370582">
            <a:off x="5438775" y="1628775"/>
            <a:ext cx="1524000" cy="1141413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1" name="Přímá spojovací šipka 10">
            <a:extLst>
              <a:ext uri="{FF2B5EF4-FFF2-40B4-BE49-F238E27FC236}">
                <a16:creationId xmlns:a16="http://schemas.microsoft.com/office/drawing/2014/main" id="{B292BDEC-CA8A-364A-B2A7-D42C0F96BFD0}"/>
              </a:ext>
            </a:extLst>
          </p:cNvPr>
          <p:cNvCxnSpPr>
            <a:stCxn id="8" idx="0"/>
          </p:cNvCxnSpPr>
          <p:nvPr/>
        </p:nvCxnSpPr>
        <p:spPr>
          <a:xfrm flipV="1">
            <a:off x="6572250" y="2587625"/>
            <a:ext cx="52388" cy="460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096" name="Picture 7" descr="Idiogram_panel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4121150"/>
            <a:ext cx="1684337" cy="2070100"/>
          </a:xfrm>
          <a:prstGeom prst="rect">
            <a:avLst/>
          </a:prstGeom>
          <a:noFill/>
          <a:ln w="28575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7" name="Obráze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3805238"/>
            <a:ext cx="202882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8" name="TextovéPole 12"/>
          <p:cNvSpPr txBox="1">
            <a:spLocks noChangeArrowheads="1"/>
          </p:cNvSpPr>
          <p:nvPr/>
        </p:nvSpPr>
        <p:spPr bwMode="auto">
          <a:xfrm>
            <a:off x="2228850" y="130175"/>
            <a:ext cx="5218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/>
              <a:t>Konvenční cytogenetika </a:t>
            </a:r>
          </a:p>
        </p:txBody>
      </p:sp>
      <p:pic>
        <p:nvPicPr>
          <p:cNvPr id="89099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525" y="-1889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Přímá spojovací šipka 14">
            <a:extLst>
              <a:ext uri="{FF2B5EF4-FFF2-40B4-BE49-F238E27FC236}">
                <a16:creationId xmlns:a16="http://schemas.microsoft.com/office/drawing/2014/main" id="{5BED09B5-4F94-724B-A263-AC95509F1219}"/>
              </a:ext>
            </a:extLst>
          </p:cNvPr>
          <p:cNvCxnSpPr/>
          <p:nvPr/>
        </p:nvCxnSpPr>
        <p:spPr>
          <a:xfrm flipH="1">
            <a:off x="1905000" y="3128963"/>
            <a:ext cx="5029200" cy="8334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19"/>
    </mc:Choice>
    <mc:Fallback xmlns="">
      <p:transition spd="slow" advTm="45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0bd76d02-29c4-44bc-82d0-e7eb07efea11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DemoRevdoors.p3d 0"/>
  <p:tag name="POWER3D OPTIONS" val="Medium "/>
  <p:tag name="POWER3D IMAGE0" val="PWRTRANS.TGA"/>
  <p:tag name="POWER3D SOUND" val="Revolving Door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DemoRevcube.p3d 0"/>
  <p:tag name="POWER3D OPTIONS" val="Medium "/>
  <p:tag name="POWER3D IMAGE0" val="PWRTRANS.TGA"/>
  <p:tag name="POWER3D SOUND" val="Revolving Cube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8637"/>
      </a:accent1>
      <a:accent2>
        <a:srgbClr val="7598D9"/>
      </a:accent2>
      <a:accent3>
        <a:srgbClr val="8F8F8F"/>
      </a:accent3>
      <a:accent4>
        <a:srgbClr val="707070"/>
      </a:accent4>
      <a:accent5>
        <a:srgbClr val="FEC1AE"/>
      </a:accent5>
      <a:accent6>
        <a:srgbClr val="6A8AC5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E8637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Schoolbook"/>
            <a:ea typeface="Century Schoolbook"/>
            <a:cs typeface="Century Schoolbook"/>
            <a:sym typeface="Century School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E8637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Schoolbook"/>
            <a:ea typeface="Century Schoolbook"/>
            <a:cs typeface="Century Schoolbook"/>
            <a:sym typeface="Century School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3815</TotalTime>
  <Words>2457</Words>
  <Application>Microsoft Office PowerPoint</Application>
  <PresentationFormat>Předvádění na obrazovce (4:3)</PresentationFormat>
  <Paragraphs>430</Paragraphs>
  <Slides>55</Slides>
  <Notes>15</Notes>
  <HiddenSlides>0</HiddenSlides>
  <MMClips>54</MMClips>
  <ScaleCrop>false</ScaleCrop>
  <HeadingPairs>
    <vt:vector size="8" baseType="variant">
      <vt:variant>
        <vt:lpstr>Použitá písma</vt:lpstr>
      </vt:variant>
      <vt:variant>
        <vt:i4>18</vt:i4>
      </vt:variant>
      <vt:variant>
        <vt:lpstr>Motiv</vt:lpstr>
      </vt:variant>
      <vt:variant>
        <vt:i4>3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55</vt:i4>
      </vt:variant>
    </vt:vector>
  </HeadingPairs>
  <TitlesOfParts>
    <vt:vector size="78" baseType="lpstr">
      <vt:lpstr>MS PGothic</vt:lpstr>
      <vt:lpstr>Arial</vt:lpstr>
      <vt:lpstr>Arial (Body)</vt:lpstr>
      <vt:lpstr>Calibri</vt:lpstr>
      <vt:lpstr>Cambria</vt:lpstr>
      <vt:lpstr>Century Gothic</vt:lpstr>
      <vt:lpstr>Century Schoolbook</vt:lpstr>
      <vt:lpstr>Comic Sans MS</vt:lpstr>
      <vt:lpstr>FedraSerifAPro</vt:lpstr>
      <vt:lpstr>Georgia</vt:lpstr>
      <vt:lpstr>Helvetica</vt:lpstr>
      <vt:lpstr>Helvetica Neue</vt:lpstr>
      <vt:lpstr>Open Sans</vt:lpstr>
      <vt:lpstr>Symbol</vt:lpstr>
      <vt:lpstr>Tahoma</vt:lpstr>
      <vt:lpstr>Times New Roman</vt:lpstr>
      <vt:lpstr>Wingdings</vt:lpstr>
      <vt:lpstr>Wingdings 2</vt:lpstr>
      <vt:lpstr>Default Design</vt:lpstr>
      <vt:lpstr>Motiv sady Office</vt:lpstr>
      <vt:lpstr>Standarddesign</vt:lpstr>
      <vt:lpstr>Rastrový obrázek</vt:lpstr>
      <vt:lpstr>Snímek</vt:lpstr>
      <vt:lpstr>Prezentace aplikace PowerPoint</vt:lpstr>
      <vt:lpstr>Prezentace aplikace PowerPoint</vt:lpstr>
      <vt:lpstr>Nádorová cytogenomika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Cytogenetics</vt:lpstr>
      <vt:lpstr>FISH</vt:lpstr>
      <vt:lpstr>Molecular genetics</vt:lpstr>
      <vt:lpstr>Prezentace aplikace PowerPoint</vt:lpstr>
      <vt:lpstr>Prezentace aplikace PowerPoint</vt:lpstr>
      <vt:lpstr>Prezentace aplikace PowerPoint</vt:lpstr>
      <vt:lpstr> </vt:lpstr>
      <vt:lpstr>Prezentace aplikace PowerPoint</vt:lpstr>
      <vt:lpstr>Prezentace aplikace PowerPoint</vt:lpstr>
      <vt:lpstr>Glivec (Imatinib)</vt:lpstr>
      <vt:lpstr>Glivec (Imatinib)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MCL (mantle cell lymphoma)  lymfom plášťových buněk </vt:lpstr>
      <vt:lpstr>MCL (mantle cell lymphoma)  lymfom plášťových buněk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mariejarosova</dc:creator>
  <cp:lastModifiedBy>Kateřina Stehlíková</cp:lastModifiedBy>
  <cp:revision>266</cp:revision>
  <dcterms:modified xsi:type="dcterms:W3CDTF">2020-10-20T06:21:51Z</dcterms:modified>
</cp:coreProperties>
</file>