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69" r:id="rId5"/>
    <p:sldId id="259" r:id="rId6"/>
    <p:sldId id="258" r:id="rId7"/>
    <p:sldId id="260" r:id="rId8"/>
    <p:sldId id="267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1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02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50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839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8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198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64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3347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089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978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734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747CA-D07E-4B45-974D-28722388373A}" type="datetimeFigureOut">
              <a:rPr lang="cs-CZ" smtClean="0"/>
              <a:t>19.09.2022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DF59B-015D-4387-916E-AD6521B0156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55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studia transfuzního lékařství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 smtClean="0"/>
              <a:t>Katedra laboratorních metod LF </a:t>
            </a:r>
            <a:r>
              <a:rPr lang="cs-CZ" dirty="0" smtClean="0"/>
              <a:t>MU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050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Systém kvality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Prověřování postupů SVP</a:t>
            </a:r>
          </a:p>
          <a:p>
            <a:r>
              <a:rPr lang="cs-CZ" dirty="0" smtClean="0"/>
              <a:t>Prověřování postupů SLP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Nástroje:</a:t>
            </a:r>
          </a:p>
          <a:p>
            <a:r>
              <a:rPr lang="cs-CZ" dirty="0" smtClean="0"/>
              <a:t>Oddělení kontroly kvality v čele s manažerem kvality</a:t>
            </a:r>
          </a:p>
          <a:p>
            <a:r>
              <a:rPr lang="cs-CZ" dirty="0" smtClean="0"/>
              <a:t>Pravidelné kontroly kvality TP a prostředí</a:t>
            </a:r>
          </a:p>
          <a:p>
            <a:r>
              <a:rPr lang="cs-CZ" dirty="0" smtClean="0"/>
              <a:t>Audity</a:t>
            </a:r>
          </a:p>
          <a:p>
            <a:r>
              <a:rPr lang="cs-CZ" dirty="0" smtClean="0"/>
              <a:t>Rady kvality</a:t>
            </a:r>
          </a:p>
          <a:p>
            <a:r>
              <a:rPr lang="cs-CZ" dirty="0" smtClean="0"/>
              <a:t>Tréninky</a:t>
            </a:r>
          </a:p>
          <a:p>
            <a:r>
              <a:rPr lang="cs-CZ" dirty="0" smtClean="0"/>
              <a:t>Evidence neshod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SÚKL = státní autorita pověřená dohledem nad dodržováním postupů SVP a SLP                                             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698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Specifika TTO FN Brno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Největší výrobce TP v ČR (50 000 </a:t>
            </a:r>
            <a:r>
              <a:rPr lang="cs-CZ" dirty="0" smtClean="0"/>
              <a:t>odběrů ročně)</a:t>
            </a:r>
            <a:endParaRPr lang="cs-CZ" dirty="0" smtClean="0"/>
          </a:p>
          <a:p>
            <a:r>
              <a:rPr lang="cs-CZ" dirty="0" smtClean="0"/>
              <a:t>Vysoká úroveň bezpečnosti </a:t>
            </a:r>
            <a:r>
              <a:rPr lang="cs-CZ" dirty="0" err="1" smtClean="0"/>
              <a:t>hemoterapie</a:t>
            </a:r>
            <a:endParaRPr lang="cs-CZ" dirty="0" smtClean="0"/>
          </a:p>
          <a:p>
            <a:pPr lvl="1"/>
            <a:r>
              <a:rPr lang="cs-CZ" dirty="0" smtClean="0"/>
              <a:t>100% </a:t>
            </a:r>
            <a:r>
              <a:rPr lang="cs-CZ" dirty="0" err="1" smtClean="0"/>
              <a:t>deleukotizace</a:t>
            </a:r>
            <a:endParaRPr lang="cs-CZ" dirty="0"/>
          </a:p>
          <a:p>
            <a:pPr lvl="1"/>
            <a:r>
              <a:rPr lang="cs-CZ" dirty="0"/>
              <a:t>v</a:t>
            </a:r>
            <a:r>
              <a:rPr lang="cs-CZ" dirty="0" smtClean="0"/>
              <a:t>yloučení </a:t>
            </a:r>
            <a:r>
              <a:rPr lang="cs-CZ" dirty="0"/>
              <a:t>potenciálně imunizovaných DK z dárcovství plazmy pro klinické použití</a:t>
            </a:r>
          </a:p>
          <a:p>
            <a:pPr lvl="1"/>
            <a:r>
              <a:rPr lang="cs-CZ" dirty="0" smtClean="0"/>
              <a:t>NAT testování známek infekce u DK od roku 2010 - první pracoviště v ČR </a:t>
            </a:r>
          </a:p>
          <a:p>
            <a:r>
              <a:rPr lang="cs-CZ" dirty="0" smtClean="0"/>
              <a:t>Regulované dárcovství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646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FFC000"/>
                </a:solidFill>
              </a:rPr>
              <a:t>Hemovigilance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smtClean="0"/>
              <a:t>Soubor systematických postupů pro dohled nad TP od okamžiku odběru až po klinickou aplikaci. </a:t>
            </a:r>
            <a:endParaRPr lang="cs-CZ" dirty="0"/>
          </a:p>
          <a:p>
            <a:pPr lvl="2"/>
            <a:r>
              <a:rPr lang="cs-CZ" dirty="0" smtClean="0"/>
              <a:t>výběr dárce a okolnosti odběru</a:t>
            </a:r>
          </a:p>
          <a:p>
            <a:pPr lvl="2"/>
            <a:r>
              <a:rPr lang="cs-CZ" dirty="0"/>
              <a:t>v</a:t>
            </a:r>
            <a:r>
              <a:rPr lang="cs-CZ" dirty="0" smtClean="0"/>
              <a:t>ýrobní postupy, vyšetření a kvalita TP</a:t>
            </a:r>
          </a:p>
          <a:p>
            <a:pPr lvl="2"/>
            <a:r>
              <a:rPr lang="cs-CZ" dirty="0"/>
              <a:t>s</a:t>
            </a:r>
            <a:r>
              <a:rPr lang="cs-CZ" dirty="0" smtClean="0"/>
              <a:t>kladování a dodržení podmínek transportu</a:t>
            </a:r>
          </a:p>
          <a:p>
            <a:pPr lvl="2"/>
            <a:r>
              <a:rPr lang="cs-CZ" dirty="0" smtClean="0"/>
              <a:t>bezchybnost postupů při </a:t>
            </a:r>
            <a:r>
              <a:rPr lang="cs-CZ" dirty="0" err="1" smtClean="0"/>
              <a:t>předtransf.uzní</a:t>
            </a:r>
            <a:r>
              <a:rPr lang="cs-CZ" dirty="0" smtClean="0"/>
              <a:t> vyšetření</a:t>
            </a:r>
          </a:p>
          <a:p>
            <a:pPr lvl="2"/>
            <a:r>
              <a:rPr lang="cs-CZ" dirty="0" smtClean="0"/>
              <a:t>dodržení postupů při aplikaci TP</a:t>
            </a:r>
          </a:p>
          <a:p>
            <a:pPr lvl="2"/>
            <a:r>
              <a:rPr lang="cs-CZ" dirty="0" smtClean="0"/>
              <a:t>sledování nežádoucích  reakcí u příjemců transfuze</a:t>
            </a:r>
          </a:p>
          <a:p>
            <a:r>
              <a:rPr lang="cs-CZ" dirty="0" smtClean="0"/>
              <a:t>Data se vyhodnocují 1x ročně</a:t>
            </a:r>
          </a:p>
          <a:p>
            <a:r>
              <a:rPr lang="cs-CZ" dirty="0" smtClean="0"/>
              <a:t>Transfuzní komise – poradní orgán ředitele FNB pro oblast klinické aplikace TP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28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Krizová krevní politika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Systém zajištění regionů transfuzními přípravky v případě mimořádných událostí, např. hromadných katastrof s postižením velkého počtu osob.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Řízeno z MZ ČR</a:t>
            </a:r>
          </a:p>
          <a:p>
            <a:r>
              <a:rPr lang="cs-CZ" dirty="0" smtClean="0"/>
              <a:t>Celkem 7 KTC </a:t>
            </a:r>
            <a:endParaRPr lang="cs-CZ" dirty="0"/>
          </a:p>
          <a:p>
            <a:r>
              <a:rPr lang="cs-CZ" dirty="0" smtClean="0"/>
              <a:t>Ústředním logistickým centrem je ÚVN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50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Děkuji za </a:t>
            </a:r>
            <a:r>
              <a:rPr lang="cs-CZ" smtClean="0"/>
              <a:t>Vaši pozornost.</a:t>
            </a:r>
            <a:endParaRPr lang="cs-CZ" dirty="0"/>
          </a:p>
        </p:txBody>
      </p:sp>
      <p:pic>
        <p:nvPicPr>
          <p:cNvPr id="4" name="Picture 4" descr="trans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8302"/>
            <a:ext cx="3599688" cy="416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9e8222f0619eb9617b69ed267c92cb9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772816"/>
            <a:ext cx="3095625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2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Transfuzní lékařství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Laboratorně klinický obor medicíny:</a:t>
            </a:r>
          </a:p>
          <a:p>
            <a:r>
              <a:rPr lang="cs-CZ" dirty="0" smtClean="0"/>
              <a:t>Výroba a skladování transfuzních přípravků, jejich příprava ke klinické aplikaci a nežádoucí reakce v souvislosti s </a:t>
            </a:r>
            <a:r>
              <a:rPr lang="cs-CZ" dirty="0" err="1" smtClean="0"/>
              <a:t>hemoterapií</a:t>
            </a:r>
            <a:endParaRPr lang="cs-CZ" dirty="0" smtClean="0"/>
          </a:p>
          <a:p>
            <a:r>
              <a:rPr lang="cs-CZ" dirty="0" smtClean="0"/>
              <a:t>Imunohematologická a HLA vyšetření</a:t>
            </a:r>
          </a:p>
          <a:p>
            <a:r>
              <a:rPr lang="cs-CZ" dirty="0" smtClean="0"/>
              <a:t>Léčebné </a:t>
            </a:r>
            <a:r>
              <a:rPr lang="cs-CZ" dirty="0" err="1" smtClean="0"/>
              <a:t>aferézy</a:t>
            </a:r>
            <a:endParaRPr lang="cs-CZ" dirty="0" smtClean="0"/>
          </a:p>
          <a:p>
            <a:r>
              <a:rPr lang="cs-CZ" dirty="0" smtClean="0"/>
              <a:t>Výrazný mezioborový charakter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2120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Transfuzní přípravky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Specifické léčivé přípravky</a:t>
            </a:r>
          </a:p>
          <a:p>
            <a:r>
              <a:rPr lang="cs-CZ" dirty="0" smtClean="0"/>
              <a:t>Podstatou je biologický materiál</a:t>
            </a:r>
          </a:p>
          <a:p>
            <a:r>
              <a:rPr lang="cs-CZ" dirty="0" smtClean="0"/>
              <a:t>Rizika infekční, imunologická, kardiovaskulární a metabolická</a:t>
            </a:r>
          </a:p>
          <a:p>
            <a:r>
              <a:rPr lang="cs-CZ" dirty="0" smtClean="0"/>
              <a:t>Používány v situacích, kde neexistuje alternativní léčebný postup</a:t>
            </a:r>
          </a:p>
          <a:p>
            <a:r>
              <a:rPr lang="cs-CZ" dirty="0" smtClean="0"/>
              <a:t>Nelze je nahradit jiným léčivem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617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Organizace transfuzní služby v ČR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Decentralizovaná síť samostatných zařízení transfuzní služby (ZTS) s vlastním zpracováním krve, která vzájemně nespolupracují</a:t>
            </a:r>
          </a:p>
          <a:p>
            <a:r>
              <a:rPr lang="cs-CZ" dirty="0" smtClean="0"/>
              <a:t>Celkem cca 160 včetně komerčních </a:t>
            </a:r>
            <a:r>
              <a:rPr lang="cs-CZ" dirty="0" err="1" smtClean="0"/>
              <a:t>plazmaferetických</a:t>
            </a:r>
            <a:r>
              <a:rPr lang="cs-CZ" dirty="0" smtClean="0"/>
              <a:t> center</a:t>
            </a:r>
          </a:p>
          <a:p>
            <a:r>
              <a:rPr lang="cs-CZ" dirty="0" smtClean="0"/>
              <a:t>Neefektivní a nákladný systém</a:t>
            </a:r>
          </a:p>
          <a:p>
            <a:r>
              <a:rPr lang="cs-CZ" dirty="0" smtClean="0"/>
              <a:t>V zahraničí včetně Slovenska je transfuzní služba centralizovaná, z odběrových míst se odebraná krev sváží do zpracovatelských center a vyrobené TP se distribuují do nemocnic podle potřeby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2792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Transfuzní a tkáňové oddělení FN Brno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Výroba TP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Laboratorní provoz 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Imunohematologie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HLA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Laboratoř infekčních </a:t>
            </a:r>
            <a:r>
              <a:rPr lang="cs-CZ" dirty="0" err="1" smtClean="0"/>
              <a:t>markerů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Ambulance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/>
              <a:t>Autologní odběry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Léčebné </a:t>
            </a:r>
            <a:r>
              <a:rPr lang="cs-CZ" dirty="0" err="1" smtClean="0"/>
              <a:t>aferézy</a:t>
            </a:r>
            <a:endParaRPr lang="cs-CZ" dirty="0" smtClean="0"/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Hematologická ambulance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Tkáňové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27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1. Výroba TP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Odběry plné krve i krevních složek k výrobě TP a k frakcionaci (výroba KD)</a:t>
            </a:r>
          </a:p>
          <a:p>
            <a:pPr lvl="2"/>
            <a:r>
              <a:rPr lang="cs-CZ" dirty="0"/>
              <a:t>Odběrová místa Brno + </a:t>
            </a:r>
            <a:r>
              <a:rPr lang="cs-CZ" dirty="0" smtClean="0"/>
              <a:t>Třebíč + Jihlava</a:t>
            </a:r>
            <a:endParaRPr lang="cs-CZ" dirty="0"/>
          </a:p>
          <a:p>
            <a:pPr lvl="2"/>
            <a:r>
              <a:rPr lang="cs-CZ" dirty="0"/>
              <a:t>Registr cca </a:t>
            </a:r>
            <a:r>
              <a:rPr lang="cs-CZ" dirty="0" smtClean="0"/>
              <a:t>25 </a:t>
            </a:r>
            <a:r>
              <a:rPr lang="cs-CZ" dirty="0"/>
              <a:t>000 dárců krve </a:t>
            </a:r>
          </a:p>
          <a:p>
            <a:pPr lvl="2"/>
            <a:r>
              <a:rPr lang="cs-CZ" dirty="0"/>
              <a:t>Průměrně </a:t>
            </a:r>
            <a:r>
              <a:rPr lang="cs-CZ" dirty="0" smtClean="0"/>
              <a:t>120 </a:t>
            </a:r>
            <a:r>
              <a:rPr lang="cs-CZ" dirty="0"/>
              <a:t>odběrů </a:t>
            </a:r>
            <a:r>
              <a:rPr lang="cs-CZ" dirty="0" smtClean="0"/>
              <a:t>denně</a:t>
            </a:r>
          </a:p>
          <a:p>
            <a:r>
              <a:rPr lang="cs-CZ" dirty="0" smtClean="0"/>
              <a:t>Zpracování plné krve</a:t>
            </a:r>
          </a:p>
          <a:p>
            <a:r>
              <a:rPr lang="cs-CZ" dirty="0" smtClean="0"/>
              <a:t>Vyšetření dárců krve</a:t>
            </a:r>
          </a:p>
          <a:p>
            <a:r>
              <a:rPr lang="cs-CZ" dirty="0" smtClean="0"/>
              <a:t>Skladování TP a KD</a:t>
            </a:r>
            <a:endParaRPr lang="cs-CZ" dirty="0"/>
          </a:p>
        </p:txBody>
      </p:sp>
      <p:pic>
        <p:nvPicPr>
          <p:cNvPr id="4" name="Picture 9" descr="20000 DK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293096"/>
            <a:ext cx="2880320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46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2. Laboratorní provoz 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Imunohematologická laboratoř</a:t>
            </a:r>
          </a:p>
          <a:p>
            <a:pPr lvl="2"/>
            <a:r>
              <a:rPr lang="cs-CZ" dirty="0" err="1" smtClean="0"/>
              <a:t>Předtransfuzní</a:t>
            </a:r>
            <a:r>
              <a:rPr lang="cs-CZ" dirty="0" smtClean="0"/>
              <a:t> vyšetření</a:t>
            </a:r>
          </a:p>
          <a:p>
            <a:pPr lvl="2"/>
            <a:r>
              <a:rPr lang="cs-CZ" dirty="0" smtClean="0"/>
              <a:t>Vyšetření krevních skupin  a </a:t>
            </a:r>
            <a:r>
              <a:rPr lang="cs-CZ" dirty="0" err="1" smtClean="0"/>
              <a:t>antierytrocytárních</a:t>
            </a:r>
            <a:r>
              <a:rPr lang="cs-CZ" dirty="0" smtClean="0"/>
              <a:t> protilátek</a:t>
            </a:r>
          </a:p>
          <a:p>
            <a:pPr lvl="2"/>
            <a:r>
              <a:rPr lang="cs-CZ" dirty="0" smtClean="0"/>
              <a:t>Speciální imunohematologická vyšetření</a:t>
            </a:r>
            <a:endParaRPr lang="cs-CZ" dirty="0"/>
          </a:p>
          <a:p>
            <a:r>
              <a:rPr lang="cs-CZ" dirty="0"/>
              <a:t>HLA laboratoř</a:t>
            </a:r>
          </a:p>
          <a:p>
            <a:pPr lvl="2"/>
            <a:r>
              <a:rPr lang="cs-CZ" dirty="0"/>
              <a:t>Problematika vyšetření HLA systému – typizace antigenů, </a:t>
            </a:r>
            <a:r>
              <a:rPr lang="cs-CZ" dirty="0" smtClean="0"/>
              <a:t>vyšetření protilátek </a:t>
            </a:r>
            <a:endParaRPr lang="cs-CZ" dirty="0"/>
          </a:p>
          <a:p>
            <a:pPr lvl="2"/>
            <a:r>
              <a:rPr lang="cs-CZ" dirty="0"/>
              <a:t>Imunologie leukocytů a </a:t>
            </a:r>
            <a:r>
              <a:rPr lang="cs-CZ" dirty="0" smtClean="0"/>
              <a:t>trombocytů</a:t>
            </a:r>
          </a:p>
          <a:p>
            <a:pPr lvl="2"/>
            <a:r>
              <a:rPr lang="cs-CZ" dirty="0" smtClean="0"/>
              <a:t>Největší registr HLA otypovaných dárců krve v ČR</a:t>
            </a:r>
            <a:endParaRPr lang="cs-CZ" dirty="0"/>
          </a:p>
          <a:p>
            <a:r>
              <a:rPr lang="cs-CZ" dirty="0" smtClean="0"/>
              <a:t>Laboratoř vyšetření infekčních </a:t>
            </a:r>
            <a:r>
              <a:rPr lang="cs-CZ" dirty="0" err="1" smtClean="0"/>
              <a:t>markerů</a:t>
            </a:r>
            <a:endParaRPr lang="cs-CZ" dirty="0" smtClean="0"/>
          </a:p>
          <a:p>
            <a:pPr lvl="2"/>
            <a:r>
              <a:rPr lang="cs-CZ" dirty="0" smtClean="0"/>
              <a:t>Vyšetření dárců krve a dárců orgánů, tkání a buněk</a:t>
            </a:r>
          </a:p>
        </p:txBody>
      </p:sp>
    </p:spTree>
    <p:extLst>
      <p:ext uri="{BB962C8B-B14F-4D97-AF65-F5344CB8AC3E}">
        <p14:creationId xmlns:p14="http://schemas.microsoft.com/office/powerpoint/2010/main" val="1308311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3. Ambulance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Ambulance TTO</a:t>
            </a:r>
          </a:p>
          <a:p>
            <a:pPr lvl="2"/>
            <a:r>
              <a:rPr lang="cs-CZ" dirty="0"/>
              <a:t>Autologní </a:t>
            </a:r>
            <a:r>
              <a:rPr lang="cs-CZ" dirty="0" smtClean="0"/>
              <a:t>odběry - minimálně</a:t>
            </a:r>
            <a:endParaRPr lang="cs-CZ" dirty="0"/>
          </a:p>
          <a:p>
            <a:pPr lvl="2"/>
            <a:r>
              <a:rPr lang="cs-CZ" dirty="0"/>
              <a:t>Léčebné </a:t>
            </a:r>
            <a:r>
              <a:rPr lang="cs-CZ" dirty="0" err="1" smtClean="0"/>
              <a:t>aferézy</a:t>
            </a:r>
            <a:r>
              <a:rPr lang="cs-CZ" dirty="0" smtClean="0"/>
              <a:t> – </a:t>
            </a:r>
            <a:r>
              <a:rPr lang="cs-CZ" dirty="0" err="1" smtClean="0"/>
              <a:t>erytrocytaferéza</a:t>
            </a:r>
            <a:r>
              <a:rPr lang="cs-CZ" dirty="0" smtClean="0"/>
              <a:t>, IA, </a:t>
            </a:r>
            <a:r>
              <a:rPr lang="cs-CZ" dirty="0" err="1" smtClean="0"/>
              <a:t>reoferéza</a:t>
            </a:r>
            <a:endParaRPr lang="cs-CZ" dirty="0"/>
          </a:p>
          <a:p>
            <a:pPr lvl="2"/>
            <a:r>
              <a:rPr lang="cs-CZ" dirty="0"/>
              <a:t>Hematologická ambulance pro DK s patologií v KO</a:t>
            </a:r>
          </a:p>
          <a:p>
            <a:pPr lvl="2"/>
            <a:r>
              <a:rPr lang="cs-CZ" dirty="0"/>
              <a:t>Registrace dárců kostní dřeně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227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4</a:t>
            </a:r>
            <a:r>
              <a:rPr lang="cs-CZ" dirty="0" smtClean="0">
                <a:solidFill>
                  <a:srgbClr val="FFC000"/>
                </a:solidFill>
              </a:rPr>
              <a:t>. Tkáňové zařízení</a:t>
            </a:r>
            <a:endParaRPr lang="cs-CZ" dirty="0">
              <a:solidFill>
                <a:srgbClr val="FFC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Zpracování krvetvorných buněk pro transplantační centrum FN Brno</a:t>
            </a:r>
          </a:p>
          <a:p>
            <a:r>
              <a:rPr lang="cs-CZ" dirty="0" smtClean="0"/>
              <a:t>Přípravky moderní terapie</a:t>
            </a:r>
          </a:p>
          <a:p>
            <a:r>
              <a:rPr lang="cs-CZ" dirty="0" smtClean="0"/>
              <a:t>Sklad tkání</a:t>
            </a:r>
          </a:p>
          <a:p>
            <a:r>
              <a:rPr lang="cs-CZ" dirty="0" smtClean="0"/>
              <a:t>Koordinace odběru tkání ve FN Brno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0352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510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Úvod do studia transfuzního lékařství</vt:lpstr>
      <vt:lpstr>Transfuzní lékařství</vt:lpstr>
      <vt:lpstr>Transfuzní přípravky</vt:lpstr>
      <vt:lpstr>Organizace transfuzní služby v ČR</vt:lpstr>
      <vt:lpstr>Transfuzní a tkáňové oddělení FN Brno</vt:lpstr>
      <vt:lpstr>1. Výroba TP</vt:lpstr>
      <vt:lpstr>2. Laboratorní provoz </vt:lpstr>
      <vt:lpstr>3. Ambulance</vt:lpstr>
      <vt:lpstr>4. Tkáňové zařízení</vt:lpstr>
      <vt:lpstr>Systém kvality</vt:lpstr>
      <vt:lpstr>Specifika TTO FN Brno</vt:lpstr>
      <vt:lpstr>Hemovigilance</vt:lpstr>
      <vt:lpstr>Krizová krevní politika</vt:lpstr>
      <vt:lpstr>Děkuji za Vaši pozornost.</vt:lpstr>
    </vt:vector>
  </TitlesOfParts>
  <Company>FN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transfuzního lékařství</dc:title>
  <dc:creator>Lejdarova Hana</dc:creator>
  <cp:lastModifiedBy>Lejdarová Hana</cp:lastModifiedBy>
  <cp:revision>32</cp:revision>
  <dcterms:created xsi:type="dcterms:W3CDTF">2016-02-20T11:08:12Z</dcterms:created>
  <dcterms:modified xsi:type="dcterms:W3CDTF">2022-09-19T05:01:06Z</dcterms:modified>
</cp:coreProperties>
</file>