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7"/>
  </p:notesMasterIdLst>
  <p:handoutMasterIdLst>
    <p:handoutMasterId r:id="rId38"/>
  </p:handoutMasterIdLst>
  <p:sldIdLst>
    <p:sldId id="256" r:id="rId2"/>
    <p:sldId id="411" r:id="rId3"/>
    <p:sldId id="400" r:id="rId4"/>
    <p:sldId id="413" r:id="rId5"/>
    <p:sldId id="354" r:id="rId6"/>
    <p:sldId id="387" r:id="rId7"/>
    <p:sldId id="410" r:id="rId8"/>
    <p:sldId id="422" r:id="rId9"/>
    <p:sldId id="423" r:id="rId10"/>
    <p:sldId id="415" r:id="rId11"/>
    <p:sldId id="416" r:id="rId12"/>
    <p:sldId id="417" r:id="rId13"/>
    <p:sldId id="419" r:id="rId14"/>
    <p:sldId id="420" r:id="rId15"/>
    <p:sldId id="414" r:id="rId16"/>
    <p:sldId id="424" r:id="rId17"/>
    <p:sldId id="425" r:id="rId18"/>
    <p:sldId id="426" r:id="rId19"/>
    <p:sldId id="427" r:id="rId20"/>
    <p:sldId id="428" r:id="rId21"/>
    <p:sldId id="429" r:id="rId22"/>
    <p:sldId id="430" r:id="rId23"/>
    <p:sldId id="431" r:id="rId24"/>
    <p:sldId id="355" r:id="rId25"/>
    <p:sldId id="358" r:id="rId26"/>
    <p:sldId id="360" r:id="rId27"/>
    <p:sldId id="361" r:id="rId28"/>
    <p:sldId id="368" r:id="rId29"/>
    <p:sldId id="369" r:id="rId30"/>
    <p:sldId id="362" r:id="rId31"/>
    <p:sldId id="363" r:id="rId32"/>
    <p:sldId id="364" r:id="rId33"/>
    <p:sldId id="365" r:id="rId34"/>
    <p:sldId id="366" r:id="rId35"/>
    <p:sldId id="367" r:id="rId3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13" autoAdjust="0"/>
    <p:restoredTop sz="96754" autoAdjust="0"/>
  </p:normalViewPr>
  <p:slideViewPr>
    <p:cSldViewPr snapToGrid="0">
      <p:cViewPr varScale="1">
        <p:scale>
          <a:sx n="70" d="100"/>
          <a:sy n="70" d="100"/>
        </p:scale>
        <p:origin x="744" y="5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2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71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974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011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441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732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317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E5432F4-51F2-4D75-88D6-BADCE7A61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82ACB-12C3-413B-B4A8-58126EA7DF73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9AD3485-22DB-4057-A771-216EF362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6F80689-EC5A-40C2-895A-1B5244DC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E12E-E527-401A-9042-2E0AA82B8841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C324FD8-09FE-4E70-8684-ED310A483A67}"/>
              </a:ext>
            </a:extLst>
          </p:cNvPr>
          <p:cNvSpPr/>
          <p:nvPr userDrawn="1"/>
        </p:nvSpPr>
        <p:spPr>
          <a:xfrm flipV="1">
            <a:off x="0" y="6812281"/>
            <a:ext cx="12192000" cy="45719"/>
          </a:xfrm>
          <a:prstGeom prst="rect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5FBB7098-A511-4169-A8F5-7BE624F19786}"/>
              </a:ext>
            </a:extLst>
          </p:cNvPr>
          <p:cNvSpPr txBox="1">
            <a:spLocks/>
          </p:cNvSpPr>
          <p:nvPr userDrawn="1"/>
        </p:nvSpPr>
        <p:spPr>
          <a:xfrm>
            <a:off x="1182177" y="96172"/>
            <a:ext cx="307323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cs-CZ" sz="1600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/>
                <a:ea typeface="+mn-ea"/>
                <a:cs typeface="+mn-cs"/>
              </a:rPr>
              <a:t>ELEKTRONICKÉ ZDRAVOTNICTVÍ ČR</a:t>
            </a:r>
            <a:endParaRPr lang="cs-CZ" sz="1600" dirty="0"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  <p:sp>
        <p:nvSpPr>
          <p:cNvPr id="6" name="Kosočtverec 5">
            <a:extLst>
              <a:ext uri="{FF2B5EF4-FFF2-40B4-BE49-F238E27FC236}">
                <a16:creationId xmlns:a16="http://schemas.microsoft.com/office/drawing/2014/main" id="{0B7D91C6-C4AC-4687-831A-BC44FCABC31D}"/>
              </a:ext>
            </a:extLst>
          </p:cNvPr>
          <p:cNvSpPr/>
          <p:nvPr userDrawn="1"/>
        </p:nvSpPr>
        <p:spPr>
          <a:xfrm>
            <a:off x="4304437" y="169895"/>
            <a:ext cx="221559" cy="221559"/>
          </a:xfrm>
          <a:prstGeom prst="diamond">
            <a:avLst/>
          </a:prstGeom>
          <a:solidFill>
            <a:schemeClr val="bg2">
              <a:lumMod val="90000"/>
              <a:alpha val="9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Kosočtverec 9">
            <a:extLst>
              <a:ext uri="{FF2B5EF4-FFF2-40B4-BE49-F238E27FC236}">
                <a16:creationId xmlns:a16="http://schemas.microsoft.com/office/drawing/2014/main" id="{9BD66DC4-37DB-4BF5-9749-1C65D6AFAC2E}"/>
              </a:ext>
            </a:extLst>
          </p:cNvPr>
          <p:cNvSpPr/>
          <p:nvPr userDrawn="1"/>
        </p:nvSpPr>
        <p:spPr>
          <a:xfrm>
            <a:off x="4605388" y="169895"/>
            <a:ext cx="221559" cy="221559"/>
          </a:xfrm>
          <a:prstGeom prst="diamond">
            <a:avLst/>
          </a:prstGeom>
          <a:solidFill>
            <a:srgbClr val="69F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Kosočtverec 10">
            <a:extLst>
              <a:ext uri="{FF2B5EF4-FFF2-40B4-BE49-F238E27FC236}">
                <a16:creationId xmlns:a16="http://schemas.microsoft.com/office/drawing/2014/main" id="{889EC06B-DACB-4891-8C4C-40530DE9134E}"/>
              </a:ext>
            </a:extLst>
          </p:cNvPr>
          <p:cNvSpPr/>
          <p:nvPr userDrawn="1"/>
        </p:nvSpPr>
        <p:spPr>
          <a:xfrm>
            <a:off x="4906339" y="169895"/>
            <a:ext cx="221559" cy="221559"/>
          </a:xfrm>
          <a:prstGeom prst="diamond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29F6628-2574-4BFC-A4C4-519FF12EEB4B}"/>
              </a:ext>
            </a:extLst>
          </p:cNvPr>
          <p:cNvSpPr/>
          <p:nvPr userDrawn="1"/>
        </p:nvSpPr>
        <p:spPr>
          <a:xfrm flipV="1">
            <a:off x="5291251" y="257810"/>
            <a:ext cx="4827318" cy="45719"/>
          </a:xfrm>
          <a:prstGeom prst="rect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Logo MZ CR">
            <a:extLst>
              <a:ext uri="{FF2B5EF4-FFF2-40B4-BE49-F238E27FC236}">
                <a16:creationId xmlns:a16="http://schemas.microsoft.com/office/drawing/2014/main" id="{B244F3F6-3F0B-460D-87E1-1105207BAC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41"/>
          <a:stretch/>
        </p:blipFill>
        <p:spPr>
          <a:xfrm>
            <a:off x="10281922" y="178340"/>
            <a:ext cx="942846" cy="204669"/>
          </a:xfrm>
          <a:prstGeom prst="rect">
            <a:avLst/>
          </a:prstGeom>
        </p:spPr>
      </p:pic>
      <p:pic>
        <p:nvPicPr>
          <p:cNvPr id="14" name="Logo UZIS">
            <a:extLst>
              <a:ext uri="{FF2B5EF4-FFF2-40B4-BE49-F238E27FC236}">
                <a16:creationId xmlns:a16="http://schemas.microsoft.com/office/drawing/2014/main" id="{11823E82-2C07-4168-B86E-1B2D87A5B5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121" y="82857"/>
            <a:ext cx="519543" cy="341116"/>
          </a:xfrm>
          <a:prstGeom prst="rect">
            <a:avLst/>
          </a:prstGeom>
        </p:spPr>
      </p:pic>
      <p:sp>
        <p:nvSpPr>
          <p:cNvPr id="16" name="Kosočtverec 15">
            <a:extLst>
              <a:ext uri="{FF2B5EF4-FFF2-40B4-BE49-F238E27FC236}">
                <a16:creationId xmlns:a16="http://schemas.microsoft.com/office/drawing/2014/main" id="{4FE545B5-6D92-4448-B9AD-B066568B9BA4}"/>
              </a:ext>
            </a:extLst>
          </p:cNvPr>
          <p:cNvSpPr/>
          <p:nvPr userDrawn="1"/>
        </p:nvSpPr>
        <p:spPr>
          <a:xfrm flipH="1">
            <a:off x="930253" y="169895"/>
            <a:ext cx="221559" cy="221559"/>
          </a:xfrm>
          <a:prstGeom prst="diamond">
            <a:avLst/>
          </a:prstGeom>
          <a:solidFill>
            <a:schemeClr val="bg2">
              <a:lumMod val="90000"/>
              <a:alpha val="9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Kosočtverec 16">
            <a:extLst>
              <a:ext uri="{FF2B5EF4-FFF2-40B4-BE49-F238E27FC236}">
                <a16:creationId xmlns:a16="http://schemas.microsoft.com/office/drawing/2014/main" id="{9646806F-0303-4055-940D-E719413FCB7F}"/>
              </a:ext>
            </a:extLst>
          </p:cNvPr>
          <p:cNvSpPr/>
          <p:nvPr userDrawn="1"/>
        </p:nvSpPr>
        <p:spPr>
          <a:xfrm flipH="1">
            <a:off x="629302" y="169895"/>
            <a:ext cx="221559" cy="221559"/>
          </a:xfrm>
          <a:prstGeom prst="diamond">
            <a:avLst/>
          </a:prstGeom>
          <a:solidFill>
            <a:srgbClr val="69F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Kosočtverec 17">
            <a:extLst>
              <a:ext uri="{FF2B5EF4-FFF2-40B4-BE49-F238E27FC236}">
                <a16:creationId xmlns:a16="http://schemas.microsoft.com/office/drawing/2014/main" id="{B1FAF806-3DF5-445E-AF9F-66AEE5CE99C8}"/>
              </a:ext>
            </a:extLst>
          </p:cNvPr>
          <p:cNvSpPr/>
          <p:nvPr userDrawn="1"/>
        </p:nvSpPr>
        <p:spPr>
          <a:xfrm flipH="1">
            <a:off x="328351" y="169895"/>
            <a:ext cx="221559" cy="221559"/>
          </a:xfrm>
          <a:prstGeom prst="diamond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0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9.png"/><Relationship Id="rId4" Type="http://schemas.openxmlformats.org/officeDocument/2006/relationships/hyperlink" Target="https://www.medimed.cz/redime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://www.whocc.no/" TargetMode="External"/><Relationship Id="rId5" Type="http://schemas.openxmlformats.org/officeDocument/2006/relationships/hyperlink" Target="http://www.sukl.cz/modules/medication/search.php?data%5batc_group%5d=L01BC02&amp;data%5bwith_adv%5d=0" TargetMode="External"/><Relationship Id="rId4" Type="http://schemas.openxmlformats.org/officeDocument/2006/relationships/hyperlink" Target="http://www.sukl.cz/modules/medication/search.php?data%5batc_group%5d=N02BE01&amp;data%5bwith_adv%5d=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9.png"/><Relationship Id="rId4" Type="http://schemas.openxmlformats.org/officeDocument/2006/relationships/hyperlink" Target="http://www.ihtsdo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https://www.uzis.cz/index.php?pg=registry-sber-dat--klasifikace--snomed-c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9.png"/><Relationship Id="rId4" Type="http://schemas.openxmlformats.org/officeDocument/2006/relationships/hyperlink" Target="http://www.dastacr.cz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hyperlink" Target="https://www.nixzd.cz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</a:t>
            </a:r>
            <a:r>
              <a:rPr lang="cs-CZ" altLang="cs-CZ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sítě</a:t>
            </a:r>
            <a:br>
              <a:rPr lang="cs-CZ" altLang="cs-CZ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cs-CZ" altLang="cs-CZ" sz="2400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Elektronické zdravotnictví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 smtClean="0">
                <a:latin typeface="Arial" panose="020B0604020202020204" pitchFamily="34" charset="0"/>
              </a:rPr>
              <a:t>š</a:t>
            </a:r>
            <a:endParaRPr lang="cs-CZ" altLang="cs-CZ" dirty="0">
              <a:latin typeface="Arial" panose="020B0604020202020204" pitchFamily="34" charset="0"/>
            </a:endParaRPr>
          </a:p>
          <a:p>
            <a:pPr algn="ctr"/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"/>
    </mc:Choice>
    <mc:Fallback>
      <p:transition spd="slow" advTm="1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Kmenový registr pacientů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1223094" y="1911989"/>
            <a:ext cx="97300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Občané ČR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Bezpodmínečně ztotožnění v Registru obyvatel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Pojištění cizinci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Někteří jsou ztotožněni v Registru obyvatel (nemusí zde být ale trvale)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Novorozenci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Zakládá Poskytovatel ZS (porodnice)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/>
              <a:t>Nepojištění cizinci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6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23"/>
    </mc:Choice>
    <mc:Fallback>
      <p:transition spd="slow" advTm="117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703536" y="419958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Kmenový registr pacientů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765893" y="1100065"/>
            <a:ext cx="973004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Zapisují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Zdravotní pojišťovna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Rodné číslo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Číslo pojištěnce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Jméno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Adresa pobytu (pokud nelze z ROB)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Registrujícího poskytovatele zdravotních služeb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Datum a místo narození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Datum úmrtí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Pohlaví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Zdravotní pojišťovna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Ministerstvo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Rezortní Identifikátor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Adresa pobytu ( z ROB)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Informace o svéprávnosti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Informace o zákonném zástupci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1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679"/>
    </mc:Choice>
    <mc:Fallback>
      <p:transition spd="slow" advTm="152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Kmenový registr pacientů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1230976" y="1517851"/>
            <a:ext cx="973004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Zapisují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Pacient (volitelně)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Kontaktní údaje (telefon, email)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Preferovaný jazyk komunikace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Čerpají z registru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PZS v plném rozsahu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Zdravotní pojišťovny v rozsahu svých pojištěnců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latin typeface="Calibri" panose="020F0502020204030204"/>
              </a:rPr>
              <a:t>Identifikátor pacienta – </a:t>
            </a:r>
            <a:r>
              <a:rPr lang="cs-CZ" sz="2000" b="1" dirty="0" smtClean="0">
                <a:solidFill>
                  <a:srgbClr val="FF0000"/>
                </a:solidFill>
                <a:latin typeface="Calibri" panose="020F0502020204030204"/>
              </a:rPr>
              <a:t>desetimístné 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/>
              </a:rPr>
              <a:t>bezvýznamové číslo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1"/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08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35"/>
    </mc:Choice>
    <mc:Fallback>
      <p:transition spd="slow" advTm="56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C00000"/>
                </a:solidFill>
                <a:latin typeface="+mn-lt"/>
              </a:rPr>
              <a:t>Kmenový registr zdravotnických pracovníků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1230976" y="1517851"/>
            <a:ext cx="973004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Subjekty zapisují prostřednictvím NRZP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Čerpají z registru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PZS v rozsahu svých zaměstnanců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Zdravotní pojišťovna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Rezortní ID ZP </a:t>
            </a:r>
            <a:r>
              <a:rPr lang="cs-CZ" sz="2000" b="1" dirty="0" smtClean="0">
                <a:solidFill>
                  <a:sysClr val="windowText" lastClr="000000"/>
                </a:solidFill>
                <a:latin typeface="Calibri" panose="020F0502020204030204"/>
              </a:rPr>
              <a:t>(devítimístné </a:t>
            </a: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bezvýznamové číslo)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Jméno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vzdělání a u uznání kvalifikace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zaměstnavateli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zákazu výkonu činnosti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členství v komoře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Oznámení o hostující osobě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Kontaktní údaje na </a:t>
            </a:r>
            <a:r>
              <a:rPr lang="cs-CZ" sz="2000" b="1" dirty="0" smtClean="0">
                <a:solidFill>
                  <a:sysClr val="windowText" lastClr="000000"/>
                </a:solidFill>
                <a:latin typeface="Calibri" panose="020F0502020204030204"/>
              </a:rPr>
              <a:t>ZP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ysClr val="windowText" lastClr="000000"/>
                </a:solidFill>
                <a:latin typeface="Calibri" panose="020F0502020204030204"/>
              </a:rPr>
              <a:t>Zdravotník  - všechny údaje o své osobě</a:t>
            </a: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1"/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51"/>
    </mc:Choice>
    <mc:Fallback>
      <p:transition spd="slow" advTm="76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Kmenový registr PZS (KRPZS)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1230976" y="1517851"/>
            <a:ext cx="973004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Subjekty zapisují prostřednictvím NRPZS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Krajské úřady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PZS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Počet lůžek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Přístrojové vybavení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Čerpají z registru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PZS v rozsahu svého záznamu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Zdravotní pojišťovna v plném rozsahu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1"/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42"/>
    </mc:Choice>
    <mc:Fallback>
      <p:transition spd="slow" advTm="2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Kmenové registry - schéma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8005F7F-AB7B-4450-BA70-F077AD242CC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81048" y="1836682"/>
            <a:ext cx="7693573" cy="3799949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63"/>
    </mc:Choice>
    <mc:Fallback>
      <p:transition spd="slow" advTm="34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Centrální služby </a:t>
            </a:r>
            <a:r>
              <a:rPr lang="cs-CZ" sz="3200" dirty="0"/>
              <a:t>elektronického zdravotnictví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000" b="1" dirty="0"/>
              <a:t>Centrálními službami elektronického zdravotnictví jsou míněny tyto služby:</a:t>
            </a:r>
            <a:endParaRPr lang="cs-CZ" sz="2000" dirty="0"/>
          </a:p>
          <a:p>
            <a:pPr lvl="0"/>
            <a:r>
              <a:rPr lang="cs-CZ" sz="2000" b="1" dirty="0"/>
              <a:t>S</a:t>
            </a:r>
            <a:r>
              <a:rPr lang="cs-CZ" sz="2000" b="1" dirty="0" smtClean="0"/>
              <a:t>lužby </a:t>
            </a:r>
            <a:r>
              <a:rPr lang="cs-CZ" sz="2000" b="1" dirty="0"/>
              <a:t>nahlížení na kmenové údaje v kmenových zdravotnických registrech,</a:t>
            </a:r>
            <a:endParaRPr lang="cs-CZ" sz="2000" dirty="0"/>
          </a:p>
          <a:p>
            <a:pPr lvl="0"/>
            <a:r>
              <a:rPr lang="cs-CZ" sz="2000" b="1" dirty="0"/>
              <a:t>S</a:t>
            </a:r>
            <a:r>
              <a:rPr lang="cs-CZ" sz="2000" b="1" dirty="0" smtClean="0"/>
              <a:t>lužby </a:t>
            </a:r>
            <a:r>
              <a:rPr lang="cs-CZ" sz="2000" b="1" dirty="0"/>
              <a:t>zápisu do Kmenového registru pacientů, </a:t>
            </a:r>
            <a:endParaRPr lang="cs-CZ" sz="2000" dirty="0"/>
          </a:p>
          <a:p>
            <a:pPr lvl="0"/>
            <a:r>
              <a:rPr lang="cs-CZ" sz="2000" b="1" dirty="0"/>
              <a:t>S</a:t>
            </a:r>
            <a:r>
              <a:rPr lang="cs-CZ" sz="2000" b="1" dirty="0" smtClean="0"/>
              <a:t>lužby </a:t>
            </a:r>
            <a:r>
              <a:rPr lang="cs-CZ" sz="2000" b="1" dirty="0"/>
              <a:t>výměnných sítí,</a:t>
            </a:r>
            <a:endParaRPr lang="cs-CZ" sz="2000" dirty="0"/>
          </a:p>
          <a:p>
            <a:pPr lvl="0"/>
            <a:r>
              <a:rPr lang="cs-CZ" sz="2000" b="1" dirty="0"/>
              <a:t>S</a:t>
            </a:r>
            <a:r>
              <a:rPr lang="cs-CZ" sz="2000" b="1" dirty="0" smtClean="0"/>
              <a:t>ystém </a:t>
            </a:r>
            <a:r>
              <a:rPr lang="cs-CZ" sz="2000" b="1" dirty="0"/>
              <a:t>správy souhlasů,</a:t>
            </a:r>
            <a:endParaRPr lang="cs-CZ" sz="2000" dirty="0"/>
          </a:p>
          <a:p>
            <a:pPr lvl="0"/>
            <a:r>
              <a:rPr lang="cs-CZ" sz="2000" b="1" dirty="0"/>
              <a:t>P</a:t>
            </a:r>
            <a:r>
              <a:rPr lang="cs-CZ" sz="2000" b="1" dirty="0" smtClean="0"/>
              <a:t>ortál </a:t>
            </a:r>
            <a:r>
              <a:rPr lang="cs-CZ" sz="2000" b="1" dirty="0"/>
              <a:t>elektronického zdravotnictví, </a:t>
            </a:r>
            <a:endParaRPr lang="cs-CZ" sz="2000" dirty="0"/>
          </a:p>
          <a:p>
            <a:pPr lvl="0"/>
            <a:r>
              <a:rPr lang="cs-CZ" sz="2000" b="1" dirty="0"/>
              <a:t>K</a:t>
            </a:r>
            <a:r>
              <a:rPr lang="cs-CZ" sz="2000" b="1" dirty="0" smtClean="0"/>
              <a:t>atalog </a:t>
            </a:r>
            <a:r>
              <a:rPr lang="cs-CZ" sz="2000" b="1" dirty="0"/>
              <a:t>služeb elektronického zdravotnictví.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9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76"/>
    </mc:Choice>
    <mc:Fallback>
      <p:transition spd="slow" advTm="43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výměnných sítí 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Vzájemné předávání částí zdravotnické dokumentace</a:t>
            </a:r>
          </a:p>
          <a:p>
            <a:pPr lvl="1"/>
            <a:r>
              <a:rPr lang="cs-CZ" dirty="0" smtClean="0"/>
              <a:t>Ambulantní zprávy, propouštěcí zprávy</a:t>
            </a:r>
          </a:p>
          <a:p>
            <a:r>
              <a:rPr lang="cs-CZ" dirty="0" smtClean="0"/>
              <a:t>Existují komerční prostředí</a:t>
            </a:r>
          </a:p>
          <a:p>
            <a:pPr lvl="1"/>
            <a:r>
              <a:rPr lang="cs-CZ" dirty="0"/>
              <a:t>E-zpráva, </a:t>
            </a:r>
            <a:r>
              <a:rPr lang="cs-CZ" dirty="0" err="1" smtClean="0"/>
              <a:t>eMeDOcS</a:t>
            </a:r>
            <a:r>
              <a:rPr lang="cs-CZ" dirty="0"/>
              <a:t>, MEDICAL </a:t>
            </a:r>
            <a:r>
              <a:rPr lang="cs-CZ" dirty="0" smtClean="0"/>
              <a:t>NET</a:t>
            </a:r>
            <a:r>
              <a:rPr lang="cs-CZ" dirty="0"/>
              <a:t>, </a:t>
            </a:r>
            <a:r>
              <a:rPr lang="cs-CZ" dirty="0" smtClean="0"/>
              <a:t>MISE, a další</a:t>
            </a:r>
          </a:p>
          <a:p>
            <a:r>
              <a:rPr lang="cs-CZ" dirty="0" smtClean="0"/>
              <a:t>Centrální prvek má nabídnout propojení těchto sítí</a:t>
            </a:r>
          </a:p>
          <a:p>
            <a:r>
              <a:rPr lang="cs-CZ" dirty="0" smtClean="0"/>
              <a:t>Bazální funkci příjmu a odesílání pro všechny PZS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060"/>
    </mc:Choice>
    <mc:Fallback>
      <p:transition spd="slow" advTm="137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vytvářející důvěru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000" dirty="0"/>
              <a:t>systém zajišťující a poskytující </a:t>
            </a:r>
            <a:r>
              <a:rPr lang="cs-CZ" sz="2000" b="1" dirty="0"/>
              <a:t>resortní zaručená </a:t>
            </a:r>
            <a:r>
              <a:rPr lang="cs-CZ" sz="2000" dirty="0"/>
              <a:t>elektronická </a:t>
            </a:r>
            <a:r>
              <a:rPr lang="cs-CZ" sz="2000" b="1" dirty="0"/>
              <a:t>časová razítka</a:t>
            </a:r>
            <a:r>
              <a:rPr lang="cs-CZ" sz="2000" dirty="0"/>
              <a:t>,</a:t>
            </a:r>
          </a:p>
          <a:p>
            <a:pPr lvl="0"/>
            <a:r>
              <a:rPr lang="cs-CZ" sz="2000" dirty="0"/>
              <a:t>systém zajišťující a poskytující služby vzdáleného použití </a:t>
            </a:r>
            <a:r>
              <a:rPr lang="cs-CZ" sz="2000" b="1" dirty="0"/>
              <a:t>resortní zaručené elektronické pečetě</a:t>
            </a:r>
            <a:r>
              <a:rPr lang="cs-CZ" sz="2000" dirty="0"/>
              <a:t>,</a:t>
            </a:r>
          </a:p>
          <a:p>
            <a:pPr lvl="0"/>
            <a:r>
              <a:rPr lang="cs-CZ" sz="2000" dirty="0"/>
              <a:t>služby vydávání </a:t>
            </a:r>
            <a:r>
              <a:rPr lang="cs-CZ" sz="2000" b="1" dirty="0"/>
              <a:t>resortních podpisových certifikátů </a:t>
            </a:r>
            <a:r>
              <a:rPr lang="cs-CZ" sz="2000" dirty="0"/>
              <a:t>pro zaručený elektronický podpis, </a:t>
            </a:r>
          </a:p>
          <a:p>
            <a:pPr lvl="0"/>
            <a:r>
              <a:rPr lang="cs-CZ" sz="2000" dirty="0"/>
              <a:t>služby vydávání </a:t>
            </a:r>
            <a:r>
              <a:rPr lang="cs-CZ" sz="2000" b="1" dirty="0"/>
              <a:t>resortních systémových certifikátů </a:t>
            </a:r>
            <a:r>
              <a:rPr lang="cs-CZ" sz="2000" dirty="0"/>
              <a:t>pro přístup k Integrovanému datovému rozhraní a</a:t>
            </a:r>
          </a:p>
          <a:p>
            <a:pPr lvl="0"/>
            <a:r>
              <a:rPr lang="cs-CZ" sz="2000" dirty="0"/>
              <a:t>služby vydávání </a:t>
            </a:r>
            <a:r>
              <a:rPr lang="cs-CZ" sz="2000" b="1" dirty="0"/>
              <a:t>resortních osobních přístupových certifikátů </a:t>
            </a:r>
            <a:r>
              <a:rPr lang="cs-CZ" sz="2000" dirty="0"/>
              <a:t>pro zajištění autentizace zdravotnických pracovníků ke službám elektronického zdravotnictví.</a:t>
            </a:r>
          </a:p>
          <a:p>
            <a:endParaRPr lang="cs-CZ" sz="20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8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362"/>
    </mc:Choice>
    <mc:Fallback>
      <p:transition spd="slow" advTm="220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Rezortní prostředky pro předávání ZD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„Poskytovatel zdravotnickou dokumentaci vedenou v elektronické podobě nebo její části, popřípadě informace z ní, které </a:t>
            </a:r>
            <a:r>
              <a:rPr lang="cs-CZ" sz="1800" b="1" dirty="0"/>
              <a:t>předává</a:t>
            </a:r>
            <a:r>
              <a:rPr lang="cs-CZ" sz="1800" dirty="0"/>
              <a:t> v souladu s § 45 odst. 2 písm. f) nebo g), opatří</a:t>
            </a:r>
          </a:p>
          <a:p>
            <a:r>
              <a:rPr lang="cs-CZ" sz="1800" dirty="0"/>
              <a:t>a) </a:t>
            </a:r>
            <a:r>
              <a:rPr lang="cs-CZ" sz="1800" b="1" dirty="0"/>
              <a:t>resortním zaručeným elektronickým časovým razítkem</a:t>
            </a:r>
            <a:r>
              <a:rPr lang="cs-CZ" sz="1800" dirty="0"/>
              <a:t> nebo kvalifikovaným časovým razítkem a </a:t>
            </a:r>
            <a:r>
              <a:rPr lang="cs-CZ" sz="1800" b="1" dirty="0"/>
              <a:t>resortní zaručenou</a:t>
            </a:r>
            <a:r>
              <a:rPr lang="cs-CZ" sz="1800" dirty="0"/>
              <a:t> nebo uznávanou </a:t>
            </a:r>
            <a:r>
              <a:rPr lang="cs-CZ" sz="1800" b="1" dirty="0"/>
              <a:t>elektronickou pečetí</a:t>
            </a:r>
            <a:r>
              <a:rPr lang="cs-CZ" sz="1800" dirty="0"/>
              <a:t> poskytovatele, nebo</a:t>
            </a:r>
          </a:p>
          <a:p>
            <a:r>
              <a:rPr lang="cs-CZ" sz="1800" dirty="0"/>
              <a:t>b) resortním zaručeným elektronickým časovým razítkem nebo kvalifikovaným časovým razítkem a uznávaným nebo </a:t>
            </a:r>
            <a:r>
              <a:rPr lang="cs-CZ" sz="1800" b="1" dirty="0"/>
              <a:t>resortním elektronickým podpisem zdravotnického pracovníka</a:t>
            </a:r>
            <a:r>
              <a:rPr lang="cs-CZ" sz="1800" dirty="0"/>
              <a:t>, který ji vyhotovil, pokud je podpis vytvořen na základě certifikátu obsahující identifikaci poskytovatele zdravotních služeb.“.</a:t>
            </a:r>
          </a:p>
          <a:p>
            <a:endParaRPr lang="cs-CZ" sz="18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1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32"/>
    </mc:Choice>
    <mc:Fallback>
      <p:transition spd="slow" advTm="78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</a:t>
            </a:r>
            <a:r>
              <a:rPr lang="cs-CZ" altLang="cs-CZ" sz="1400" dirty="0" smtClean="0"/>
              <a:t>počítačové síti</a:t>
            </a:r>
            <a:endParaRPr lang="cs-CZ" altLang="cs-CZ" sz="1400" dirty="0"/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  Možnosti </a:t>
            </a:r>
            <a:r>
              <a:rPr lang="cs-CZ" altLang="cs-CZ" sz="1200" dirty="0"/>
              <a:t>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</a:t>
            </a:r>
            <a:r>
              <a:rPr lang="cs-CZ" altLang="cs-CZ" sz="1400" dirty="0" smtClean="0"/>
              <a:t>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DHCP, DNS, HTTP</a:t>
            </a:r>
            <a:r>
              <a:rPr lang="cs-CZ" altLang="cs-CZ" sz="1200" dirty="0"/>
              <a:t>, </a:t>
            </a:r>
            <a:r>
              <a:rPr lang="cs-CZ" altLang="cs-CZ" sz="1200" dirty="0" smtClean="0"/>
              <a:t> </a:t>
            </a:r>
            <a:r>
              <a:rPr lang="cs-CZ" altLang="cs-CZ" sz="1200" dirty="0"/>
              <a:t>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Hesla, viry, </a:t>
            </a:r>
            <a:r>
              <a:rPr lang="cs-CZ" altLang="cs-CZ" sz="1200" dirty="0"/>
              <a:t>f</a:t>
            </a:r>
            <a:r>
              <a:rPr lang="cs-CZ" altLang="cs-CZ" sz="1200" dirty="0" smtClean="0"/>
              <a:t>irewall</a:t>
            </a:r>
            <a:r>
              <a:rPr lang="cs-CZ" altLang="cs-CZ" sz="1200" dirty="0"/>
              <a:t>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 smtClean="0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 smtClean="0"/>
              <a:t>Šifrování, elektronický podpis, elektronická identita a její prokazování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dirty="0"/>
              <a:t>Český </a:t>
            </a:r>
            <a:r>
              <a:rPr lang="cs-CZ" sz="1400" dirty="0" smtClean="0"/>
              <a:t>E-</a:t>
            </a:r>
            <a:r>
              <a:rPr lang="cs-CZ" sz="1400" dirty="0" err="1" smtClean="0"/>
              <a:t>government</a:t>
            </a:r>
            <a:endParaRPr 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 smtClean="0">
                <a:solidFill>
                  <a:srgbClr val="FF0000"/>
                </a:solidFill>
              </a:rPr>
              <a:t>Elektronické </a:t>
            </a:r>
            <a:r>
              <a:rPr lang="cs-CZ" altLang="cs-CZ" sz="1400" b="1" dirty="0">
                <a:solidFill>
                  <a:srgbClr val="FF0000"/>
                </a:solidFill>
              </a:rPr>
              <a:t>zdravotnictví </a:t>
            </a:r>
            <a:r>
              <a:rPr lang="cs-CZ" altLang="cs-CZ" sz="1400" b="1" dirty="0" smtClean="0">
                <a:solidFill>
                  <a:srgbClr val="FF0000"/>
                </a:solidFill>
              </a:rPr>
              <a:t>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55161"/>
      </p:ext>
    </p:extLst>
  </p:cSld>
  <p:clrMapOvr>
    <a:masterClrMapping/>
  </p:clrMapOvr>
  <p:transition advTm="6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Resortní systémový certifikát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N</a:t>
            </a:r>
            <a:r>
              <a:rPr lang="cs-CZ" sz="2400" dirty="0" smtClean="0"/>
              <a:t>áhradou </a:t>
            </a:r>
            <a:r>
              <a:rPr lang="cs-CZ" sz="2400" dirty="0"/>
              <a:t>za dnešní systémový certifikát k e-Receptu. </a:t>
            </a:r>
            <a:endParaRPr lang="cs-CZ" sz="2400" dirty="0" smtClean="0"/>
          </a:p>
          <a:p>
            <a:r>
              <a:rPr lang="cs-CZ" sz="2400" dirty="0" smtClean="0"/>
              <a:t>Nový </a:t>
            </a:r>
            <a:r>
              <a:rPr lang="cs-CZ" sz="2400" dirty="0"/>
              <a:t>certifikát bude univerzální pro všechny resortní systémy. </a:t>
            </a:r>
            <a:endParaRPr lang="cs-CZ" sz="2400" dirty="0" smtClean="0"/>
          </a:p>
          <a:p>
            <a:r>
              <a:rPr lang="cs-CZ" sz="2400" dirty="0" smtClean="0"/>
              <a:t>Zabezpečení </a:t>
            </a:r>
            <a:r>
              <a:rPr lang="cs-CZ" sz="2400" dirty="0"/>
              <a:t>elektronické komunikace mezi počítači/servery poskytovatelů a centrální infrastrukturou.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07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54"/>
    </mc:Choice>
    <mc:Fallback>
      <p:transition spd="slow" advTm="27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Resortní osobní přístupové certifikáty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řihlašování </a:t>
            </a:r>
            <a:r>
              <a:rPr lang="cs-CZ" dirty="0"/>
              <a:t>zdravotnických pracovníků </a:t>
            </a:r>
          </a:p>
          <a:p>
            <a:pPr lvl="1"/>
            <a:r>
              <a:rPr lang="cs-CZ" dirty="0" smtClean="0"/>
              <a:t>do </a:t>
            </a:r>
            <a:r>
              <a:rPr lang="cs-CZ" dirty="0"/>
              <a:t>lokálních nemocničních či ambulantních </a:t>
            </a:r>
            <a:r>
              <a:rPr lang="cs-CZ" dirty="0" smtClean="0"/>
              <a:t>systémů</a:t>
            </a:r>
          </a:p>
          <a:p>
            <a:pPr lvl="1"/>
            <a:r>
              <a:rPr lang="cs-CZ" dirty="0" smtClean="0"/>
              <a:t>k</a:t>
            </a:r>
            <a:r>
              <a:rPr lang="cs-CZ" dirty="0"/>
              <a:t> vybraným centrálním resortním službám</a:t>
            </a:r>
            <a:r>
              <a:rPr lang="cs-CZ" dirty="0" smtClean="0"/>
              <a:t>.</a:t>
            </a:r>
          </a:p>
          <a:p>
            <a:pPr lvl="1"/>
            <a:endParaRPr lang="cs-CZ" dirty="0"/>
          </a:p>
          <a:p>
            <a:r>
              <a:rPr lang="cs-CZ" dirty="0" smtClean="0"/>
              <a:t>Bez hardwarového nosiče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0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504"/>
    </mc:Choice>
    <mc:Fallback>
      <p:transition spd="slow" advTm="93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 správy souhlasů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U</a:t>
            </a:r>
            <a:r>
              <a:rPr lang="cs-CZ" sz="2000" dirty="0" smtClean="0"/>
              <a:t>dělení </a:t>
            </a:r>
            <a:r>
              <a:rPr lang="cs-CZ" sz="2000" dirty="0"/>
              <a:t>souhlasu/nesouhlasu s přístupem k registrovaným </a:t>
            </a:r>
            <a:r>
              <a:rPr lang="cs-CZ" sz="2000" dirty="0" err="1"/>
              <a:t>eHealth</a:t>
            </a:r>
            <a:r>
              <a:rPr lang="cs-CZ" sz="2000" dirty="0"/>
              <a:t> službám pro jiné (jemu blízké) </a:t>
            </a:r>
            <a:r>
              <a:rPr lang="cs-CZ" sz="2000" dirty="0" smtClean="0"/>
              <a:t>osoby</a:t>
            </a:r>
          </a:p>
          <a:p>
            <a:r>
              <a:rPr lang="cs-CZ" sz="2000" dirty="0" smtClean="0"/>
              <a:t>Vyslovení nesouhlas </a:t>
            </a:r>
            <a:r>
              <a:rPr lang="cs-CZ" sz="2000" dirty="0"/>
              <a:t>s předáváním pacientského </a:t>
            </a:r>
            <a:r>
              <a:rPr lang="cs-CZ" sz="2000" dirty="0" smtClean="0"/>
              <a:t>souhrnu </a:t>
            </a:r>
            <a:r>
              <a:rPr lang="cs-CZ" sz="2000" dirty="0"/>
              <a:t>prostřednictvím Národního kontaktního místa do jiného státu Evropské unie podle zákona o zdravotních službách</a:t>
            </a:r>
            <a:r>
              <a:rPr lang="cs-CZ" sz="2000" dirty="0" smtClean="0"/>
              <a:t>.</a:t>
            </a:r>
          </a:p>
          <a:p>
            <a:r>
              <a:rPr lang="cs-CZ" sz="2000" dirty="0"/>
              <a:t>P</a:t>
            </a:r>
            <a:r>
              <a:rPr lang="cs-CZ" sz="2000" dirty="0" smtClean="0"/>
              <a:t>ovinné </a:t>
            </a:r>
            <a:r>
              <a:rPr lang="cs-CZ" sz="2000" dirty="0"/>
              <a:t>využití </a:t>
            </a:r>
            <a:r>
              <a:rPr lang="cs-CZ" sz="2000" dirty="0" smtClean="0"/>
              <a:t>v NIS umožňujících </a:t>
            </a:r>
            <a:r>
              <a:rPr lang="cs-CZ" sz="2000" dirty="0"/>
              <a:t>dálkový přístup pro pacienta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1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501"/>
    </mc:Choice>
    <mc:Fallback>
      <p:transition spd="slow" advTm="165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Portál elektronického zdravotnictví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 smtClean="0"/>
              <a:t>Určen pro:</a:t>
            </a:r>
          </a:p>
          <a:p>
            <a:r>
              <a:rPr lang="cs-CZ" sz="2400" b="1" dirty="0" smtClean="0"/>
              <a:t>přístup </a:t>
            </a:r>
            <a:r>
              <a:rPr lang="cs-CZ" sz="2400" b="1" dirty="0"/>
              <a:t>oprávněných a zapisujících osob k systémům Integrovaného datového rozhraní, </a:t>
            </a:r>
            <a:endParaRPr lang="cs-CZ" sz="2400" dirty="0"/>
          </a:p>
          <a:p>
            <a:r>
              <a:rPr lang="cs-CZ" sz="2400" b="1" dirty="0" smtClean="0"/>
              <a:t>nabídku </a:t>
            </a:r>
            <a:r>
              <a:rPr lang="cs-CZ" sz="2400" b="1" dirty="0"/>
              <a:t>služeb elektronického zdravotnictví a informace o </a:t>
            </a:r>
            <a:r>
              <a:rPr lang="cs-CZ" sz="2400" b="1" dirty="0" smtClean="0"/>
              <a:t>něm</a:t>
            </a:r>
            <a:endParaRPr lang="cs-CZ" sz="2400" dirty="0"/>
          </a:p>
          <a:p>
            <a:r>
              <a:rPr lang="cs-CZ" sz="2400" b="1" dirty="0" smtClean="0"/>
              <a:t>zveřejňování </a:t>
            </a:r>
            <a:r>
              <a:rPr lang="cs-CZ" sz="2400" b="1" dirty="0"/>
              <a:t>webových a mobilních aplikací.</a:t>
            </a:r>
            <a:endParaRPr lang="cs-CZ" sz="2400" dirty="0"/>
          </a:p>
          <a:p>
            <a:endParaRPr lang="cs-CZ" sz="24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9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45"/>
    </mc:Choice>
    <mc:Fallback>
      <p:transition spd="slow" advTm="21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Výměna klinických dat v ČR</a:t>
            </a:r>
          </a:p>
        </p:txBody>
      </p:sp>
      <p:sp>
        <p:nvSpPr>
          <p:cNvPr id="10854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r>
              <a:rPr lang="cs-CZ" altLang="cs-CZ" sz="2400" dirty="0"/>
              <a:t>Typy komunikace</a:t>
            </a:r>
          </a:p>
          <a:p>
            <a:pPr lvl="1"/>
            <a:r>
              <a:rPr lang="cs-CZ" altLang="cs-CZ" dirty="0"/>
              <a:t>Mezi informačními systémy v rámci zařízení</a:t>
            </a:r>
          </a:p>
          <a:p>
            <a:pPr lvl="1">
              <a:lnSpc>
                <a:spcPct val="150000"/>
              </a:lnSpc>
            </a:pPr>
            <a:r>
              <a:rPr lang="cs-CZ" altLang="cs-CZ" dirty="0"/>
              <a:t>Mezi zdravotnickými zařízeními (ZZ)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Obrazová data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/>
              <a:t>PACS, DICOM , 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 err="1"/>
              <a:t>ePACS</a:t>
            </a:r>
            <a:r>
              <a:rPr lang="cs-CZ" altLang="cs-CZ" sz="1400" dirty="0"/>
              <a:t> (</a:t>
            </a:r>
            <a:r>
              <a:rPr lang="cs-CZ" sz="1400" dirty="0"/>
              <a:t>http://www.epacs.cz/)</a:t>
            </a:r>
            <a:r>
              <a:rPr lang="cs-CZ" altLang="cs-CZ" sz="1400" dirty="0"/>
              <a:t> 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 err="1"/>
              <a:t>ReDiMed</a:t>
            </a:r>
            <a:r>
              <a:rPr lang="cs-CZ" altLang="cs-CZ" sz="1400" dirty="0"/>
              <a:t> (</a:t>
            </a:r>
            <a:r>
              <a:rPr lang="cs-CZ" sz="1400" dirty="0">
                <a:hlinkClick r:id="rId4"/>
              </a:rPr>
              <a:t>https://www.medimed.cz/</a:t>
            </a:r>
            <a:r>
              <a:rPr lang="cs-CZ" sz="1400" dirty="0" err="1">
                <a:hlinkClick r:id="rId4"/>
              </a:rPr>
              <a:t>redimed</a:t>
            </a:r>
            <a:r>
              <a:rPr lang="cs-CZ" sz="1400" dirty="0"/>
              <a:t>)</a:t>
            </a:r>
            <a:endParaRPr lang="cs-CZ" altLang="cs-CZ" sz="1400" dirty="0"/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Klinická data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b="1" dirty="0" err="1"/>
              <a:t>eMeDOcS</a:t>
            </a:r>
            <a:r>
              <a:rPr lang="cs-CZ" sz="1400" b="1" dirty="0"/>
              <a:t> , </a:t>
            </a:r>
            <a:r>
              <a:rPr lang="cs-CZ" altLang="cs-CZ" sz="1400" dirty="0"/>
              <a:t>MEDICAL NET (CGM)</a:t>
            </a:r>
            <a:r>
              <a:rPr lang="cs-CZ" altLang="cs-CZ" sz="1400" b="1" dirty="0"/>
              <a:t>, </a:t>
            </a:r>
            <a:r>
              <a:rPr lang="cs-CZ" altLang="cs-CZ" sz="1400" dirty="0"/>
              <a:t>MISE (STAPRO), E-zpráva</a:t>
            </a:r>
          </a:p>
          <a:p>
            <a:pPr lvl="1"/>
            <a:r>
              <a:rPr lang="cs-CZ" altLang="cs-CZ" dirty="0"/>
              <a:t>Mezi ZZ a pojišťovnami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K-Dávky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Portály zdravotních pojišťoven (komerční certifikáty)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4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09"/>
    </mc:Choice>
    <mc:Fallback>
      <p:transition spd="slow" advTm="90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Klasifikace a nomenklatury</a:t>
            </a:r>
            <a:endParaRPr lang="cs-CZ" altLang="cs-CZ" dirty="0"/>
          </a:p>
        </p:txBody>
      </p:sp>
      <p:sp>
        <p:nvSpPr>
          <p:cNvPr id="111619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79526"/>
            <a:ext cx="8229600" cy="4525963"/>
          </a:xfrm>
        </p:spPr>
        <p:txBody>
          <a:bodyPr/>
          <a:lstStyle/>
          <a:p>
            <a:r>
              <a:rPr lang="cs-CZ" altLang="cs-CZ" sz="2000"/>
              <a:t>Laboratorní data</a:t>
            </a:r>
          </a:p>
          <a:p>
            <a:pPr lvl="1"/>
            <a:r>
              <a:rPr lang="cs-CZ" altLang="cs-CZ" sz="1800"/>
              <a:t>NČLP – Národní číselník laboratorních položek</a:t>
            </a:r>
          </a:p>
          <a:p>
            <a:pPr lvl="1"/>
            <a:r>
              <a:rPr lang="cs-CZ" altLang="cs-CZ" sz="1800"/>
              <a:t>Dělení: Systém</a:t>
            </a:r>
            <a:r>
              <a:rPr lang="en-US" altLang="cs-CZ" sz="1800"/>
              <a:t> (krev)</a:t>
            </a:r>
            <a:r>
              <a:rPr lang="cs-CZ" altLang="cs-CZ" sz="1800"/>
              <a:t>, komponenta</a:t>
            </a:r>
            <a:r>
              <a:rPr lang="en-US" altLang="cs-CZ" sz="1800"/>
              <a:t>(ERY)</a:t>
            </a:r>
            <a:r>
              <a:rPr lang="cs-CZ" altLang="cs-CZ" sz="1800"/>
              <a:t>, druh veličiny</a:t>
            </a:r>
            <a:r>
              <a:rPr lang="en-US" altLang="cs-CZ" sz="1800"/>
              <a:t>(po</a:t>
            </a:r>
            <a:r>
              <a:rPr lang="cs-CZ" altLang="cs-CZ" sz="1800"/>
              <a:t>čet), jednotka</a:t>
            </a:r>
            <a:r>
              <a:rPr lang="en-US" altLang="cs-CZ" sz="1800"/>
              <a:t>,</a:t>
            </a:r>
            <a:r>
              <a:rPr lang="cs-CZ" altLang="cs-CZ" sz="1800"/>
              <a:t> procedura(FLOWCYT)</a:t>
            </a:r>
          </a:p>
          <a:p>
            <a:r>
              <a:rPr lang="cs-CZ" altLang="cs-CZ" sz="2000"/>
              <a:t>Léky</a:t>
            </a:r>
          </a:p>
          <a:p>
            <a:pPr lvl="1"/>
            <a:r>
              <a:rPr lang="cs-CZ" altLang="cs-CZ" sz="1800"/>
              <a:t>Kód SÚKL  - odpovídá kódu v číselníku VZP </a:t>
            </a:r>
          </a:p>
          <a:p>
            <a:pPr lvl="2"/>
            <a:r>
              <a:rPr lang="cs-CZ" altLang="cs-CZ" sz="1400"/>
              <a:t>7místné číslo</a:t>
            </a:r>
          </a:p>
          <a:p>
            <a:pPr lvl="2"/>
            <a:r>
              <a:rPr lang="cs-CZ" altLang="cs-CZ" sz="1400"/>
              <a:t>Konkrétní výrobek</a:t>
            </a:r>
          </a:p>
          <a:p>
            <a:pPr lvl="2"/>
            <a:r>
              <a:rPr lang="cs-CZ" altLang="cs-CZ" sz="1400"/>
              <a:t>0046224 – Panadol - POR TBL FLM 24X500MG</a:t>
            </a:r>
          </a:p>
          <a:p>
            <a:pPr lvl="2"/>
            <a:r>
              <a:rPr lang="cs-CZ" altLang="cs-CZ" sz="1400"/>
              <a:t>http://www.sukl.cz/modules/medication/search.php</a:t>
            </a:r>
          </a:p>
          <a:p>
            <a:pPr lvl="1"/>
            <a:r>
              <a:rPr lang="cs-CZ" altLang="cs-CZ" sz="1800"/>
              <a:t>ATC klasifikace</a:t>
            </a:r>
          </a:p>
          <a:p>
            <a:pPr lvl="2"/>
            <a:r>
              <a:rPr lang="cs-CZ" altLang="cs-CZ" sz="1400"/>
              <a:t>Účinná látka</a:t>
            </a:r>
          </a:p>
          <a:p>
            <a:pPr lvl="2"/>
            <a:r>
              <a:rPr lang="cs-CZ" altLang="cs-CZ" sz="1400"/>
              <a:t>Anatomicko-terapeuticko-chemické skupiny</a:t>
            </a:r>
          </a:p>
          <a:p>
            <a:pPr lvl="2"/>
            <a:r>
              <a:rPr lang="cs-CZ" altLang="cs-CZ" sz="1400"/>
              <a:t>Hierarchické uspořádání kódu</a:t>
            </a:r>
          </a:p>
          <a:p>
            <a:pPr lvl="2"/>
            <a:r>
              <a:rPr lang="cs-CZ" altLang="cs-CZ" sz="1400">
                <a:hlinkClick r:id="rId4"/>
              </a:rPr>
              <a:t>N02BE01</a:t>
            </a:r>
            <a:r>
              <a:rPr lang="cs-CZ" altLang="cs-CZ" sz="1400"/>
              <a:t>  - Paracetamol (N Nervový systém)</a:t>
            </a:r>
          </a:p>
          <a:p>
            <a:pPr lvl="2"/>
            <a:r>
              <a:rPr lang="cs-CZ" altLang="cs-CZ" sz="1400">
                <a:hlinkClick r:id="rId5"/>
              </a:rPr>
              <a:t>L01BC02 </a:t>
            </a:r>
            <a:r>
              <a:rPr lang="cs-CZ" altLang="cs-CZ" sz="1400"/>
              <a:t> - Fluorouracil (L </a:t>
            </a:r>
            <a:r>
              <a:rPr lang="cs-CZ" altLang="cs-CZ" sz="1400" b="1"/>
              <a:t>Cytostatika a imunomodulační léčiva) </a:t>
            </a:r>
            <a:endParaRPr lang="cs-CZ" altLang="cs-CZ" sz="1400"/>
          </a:p>
          <a:p>
            <a:pPr lvl="2"/>
            <a:r>
              <a:rPr lang="cs-CZ" altLang="cs-CZ" sz="1400">
                <a:hlinkClick r:id="rId6"/>
              </a:rPr>
              <a:t>www.whocc.no</a:t>
            </a:r>
            <a:r>
              <a:rPr lang="cs-CZ" altLang="cs-CZ" sz="1400"/>
              <a:t>, http://www.sukl.cz/modules/medication/atc_tree.php</a:t>
            </a:r>
          </a:p>
          <a:p>
            <a:pPr lvl="1"/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9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887"/>
    </mc:Choice>
    <mc:Fallback>
      <p:transition spd="slow" advTm="103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MKN 10 </a:t>
            </a:r>
          </a:p>
        </p:txBody>
      </p:sp>
      <p:sp>
        <p:nvSpPr>
          <p:cNvPr id="1136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Český překlad ICD – 10 </a:t>
            </a:r>
          </a:p>
          <a:p>
            <a:r>
              <a:rPr lang="en-US" altLang="cs-CZ" sz="2400"/>
              <a:t>International Statistical Classification of Diseases and Related Health Problems </a:t>
            </a:r>
            <a:endParaRPr lang="cs-CZ" altLang="cs-CZ" sz="2400"/>
          </a:p>
          <a:p>
            <a:r>
              <a:rPr lang="cs-CZ" altLang="cs-CZ" sz="2400"/>
              <a:t>Cca 14 tis. položek</a:t>
            </a:r>
          </a:p>
          <a:p>
            <a:r>
              <a:rPr lang="cs-CZ" altLang="cs-CZ" sz="2400"/>
              <a:t>Hierarchická struktura kódu</a:t>
            </a:r>
          </a:p>
          <a:p>
            <a:pPr lvl="1"/>
            <a:r>
              <a:rPr lang="cs-CZ" altLang="cs-CZ"/>
              <a:t>Xnnn,  Xnn – onemocnění </a:t>
            </a:r>
          </a:p>
          <a:p>
            <a:pPr lvl="1"/>
            <a:r>
              <a:rPr lang="cs-CZ" altLang="cs-CZ"/>
              <a:t>A, B – Infekční onemocnění</a:t>
            </a:r>
          </a:p>
          <a:p>
            <a:pPr lvl="1"/>
            <a:r>
              <a:rPr lang="cs-CZ" altLang="cs-CZ"/>
              <a:t>C – zhoubné nádory</a:t>
            </a:r>
          </a:p>
          <a:p>
            <a:pPr lvl="2"/>
            <a:r>
              <a:rPr lang="cs-CZ" altLang="cs-CZ" sz="1800"/>
              <a:t>C50 karcinom prsu</a:t>
            </a:r>
          </a:p>
          <a:p>
            <a:pPr lvl="2"/>
            <a:r>
              <a:rPr lang="cs-CZ" altLang="cs-CZ" sz="1800"/>
              <a:t>C502 karcinom prsu - horní vnitř.kvadrant prsu</a:t>
            </a:r>
          </a:p>
          <a:p>
            <a:r>
              <a:rPr lang="cs-CZ" altLang="cs-CZ" sz="2600"/>
              <a:t>http://www.uzis.cz/cz/mkn/index.html </a:t>
            </a:r>
            <a:endParaRPr lang="en-US" altLang="cs-CZ" sz="2600"/>
          </a:p>
          <a:p>
            <a:endParaRPr lang="cs-CZ" altLang="cs-CZ" sz="26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4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817"/>
    </mc:Choice>
    <mc:Fallback>
      <p:transition spd="slow" advTm="91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Klasifikace v onkologii</a:t>
            </a:r>
          </a:p>
        </p:txBody>
      </p:sp>
      <p:sp>
        <p:nvSpPr>
          <p:cNvPr id="1146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Klasifikace MKN – O</a:t>
            </a:r>
          </a:p>
          <a:p>
            <a:pPr lvl="1"/>
            <a:r>
              <a:rPr lang="cs-CZ" altLang="cs-CZ"/>
              <a:t>Aktuálně verze 3</a:t>
            </a:r>
          </a:p>
          <a:p>
            <a:pPr lvl="1"/>
            <a:r>
              <a:rPr lang="cs-CZ" altLang="cs-CZ"/>
              <a:t>Překlad mezinárodní klasifikace ICD - O</a:t>
            </a:r>
          </a:p>
          <a:p>
            <a:pPr lvl="1"/>
            <a:r>
              <a:rPr lang="cs-CZ" altLang="cs-CZ"/>
              <a:t>Morfologický kód</a:t>
            </a:r>
          </a:p>
          <a:p>
            <a:pPr lvl="2"/>
            <a:r>
              <a:rPr lang="cs-CZ" altLang="cs-CZ" sz="1800" b="1"/>
              <a:t>M - 8140/ 3 1</a:t>
            </a:r>
          </a:p>
          <a:p>
            <a:pPr lvl="3">
              <a:buFontTx/>
              <a:buNone/>
            </a:pPr>
            <a:r>
              <a:rPr lang="cs-CZ" altLang="cs-CZ" sz="1600" b="1"/>
              <a:t>  histologie/chování (grade)</a:t>
            </a:r>
            <a:endParaRPr lang="cs-CZ" altLang="cs-CZ" sz="1600"/>
          </a:p>
          <a:p>
            <a:pPr lvl="1"/>
            <a:r>
              <a:rPr lang="cs-CZ" altLang="cs-CZ"/>
              <a:t>Topografický kód</a:t>
            </a:r>
          </a:p>
          <a:p>
            <a:pPr lvl="2"/>
            <a:r>
              <a:rPr lang="cs-CZ" altLang="cs-CZ" sz="1800" b="1"/>
              <a:t>C50.2 Horní vnitřní kvadrant prsu</a:t>
            </a:r>
          </a:p>
          <a:p>
            <a:r>
              <a:rPr lang="cs-CZ" altLang="cs-CZ" sz="2400"/>
              <a:t>TNM klasifikace</a:t>
            </a:r>
          </a:p>
          <a:p>
            <a:pPr lvl="1"/>
            <a:r>
              <a:rPr lang="cs-CZ" altLang="cs-CZ"/>
              <a:t>Rozsah nádorového onemocnění</a:t>
            </a:r>
          </a:p>
          <a:p>
            <a:pPr lvl="2"/>
            <a:r>
              <a:rPr lang="cs-CZ" altLang="cs-CZ" sz="1600"/>
              <a:t>T – velikost vlastního tumoru (T1 až T4)</a:t>
            </a:r>
          </a:p>
          <a:p>
            <a:pPr lvl="2"/>
            <a:r>
              <a:rPr lang="cs-CZ" altLang="cs-CZ" sz="1600"/>
              <a:t>N – postižení sousedících lymfatických uzlin (N0 – N3)</a:t>
            </a:r>
          </a:p>
          <a:p>
            <a:pPr lvl="2"/>
            <a:r>
              <a:rPr lang="cs-CZ" altLang="cs-CZ" sz="1600"/>
              <a:t>M – metastatické postižení (M0/M1)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2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12"/>
    </mc:Choice>
    <mc:Fallback>
      <p:transition spd="slow" advTm="48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SNOMED</a:t>
            </a:r>
          </a:p>
        </p:txBody>
      </p:sp>
      <p:sp>
        <p:nvSpPr>
          <p:cNvPr id="12288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96976"/>
            <a:ext cx="8229600" cy="4525963"/>
          </a:xfrm>
        </p:spPr>
        <p:txBody>
          <a:bodyPr/>
          <a:lstStyle/>
          <a:p>
            <a:r>
              <a:rPr lang="cs-CZ" altLang="cs-CZ" sz="2400"/>
              <a:t>Klinická terminologie</a:t>
            </a:r>
          </a:p>
          <a:p>
            <a:r>
              <a:rPr lang="cs-CZ" altLang="cs-CZ" sz="2400"/>
              <a:t>Spravován </a:t>
            </a:r>
            <a:r>
              <a:rPr lang="en-US" altLang="cs-CZ" sz="2400">
                <a:hlinkClick r:id="rId4"/>
              </a:rPr>
              <a:t>International Health Terminology Standards Development Organisation (IHTSDO)</a:t>
            </a:r>
            <a:endParaRPr lang="cs-CZ" altLang="cs-CZ" sz="2400"/>
          </a:p>
          <a:p>
            <a:r>
              <a:rPr lang="cs-CZ" altLang="cs-CZ" sz="2400"/>
              <a:t>Nejen termíny, ale hlavně vazby</a:t>
            </a:r>
          </a:p>
          <a:p>
            <a:r>
              <a:rPr lang="cs-CZ" altLang="cs-CZ" sz="2400"/>
              <a:t>Multiosové uspořádání</a:t>
            </a:r>
          </a:p>
          <a:p>
            <a:r>
              <a:rPr lang="cs-CZ" altLang="cs-CZ" sz="2400"/>
              <a:t>Základní jednotka = koncept</a:t>
            </a:r>
          </a:p>
          <a:p>
            <a:r>
              <a:rPr lang="cs-CZ" altLang="cs-CZ" sz="2400"/>
              <a:t>Základní struktura</a:t>
            </a:r>
          </a:p>
          <a:p>
            <a:pPr lvl="1"/>
            <a:r>
              <a:rPr lang="cs-CZ" altLang="cs-CZ"/>
              <a:t>Koncept (Concept)</a:t>
            </a:r>
          </a:p>
          <a:p>
            <a:pPr lvl="1"/>
            <a:r>
              <a:rPr lang="cs-CZ" altLang="cs-CZ"/>
              <a:t>Popis (Description)</a:t>
            </a:r>
          </a:p>
          <a:p>
            <a:pPr lvl="2"/>
            <a:r>
              <a:rPr lang="cs-CZ" altLang="cs-CZ" sz="1600"/>
              <a:t>FSN  - </a:t>
            </a:r>
            <a:r>
              <a:rPr lang="cs-CZ" altLang="cs-CZ" sz="1600" b="1"/>
              <a:t>Fully Specified Name</a:t>
            </a:r>
            <a:endParaRPr lang="cs-CZ" altLang="cs-CZ" sz="1600"/>
          </a:p>
          <a:p>
            <a:pPr lvl="2"/>
            <a:r>
              <a:rPr lang="cs-CZ" altLang="cs-CZ" sz="1600" i="1"/>
              <a:t>Preferred Term</a:t>
            </a:r>
          </a:p>
          <a:p>
            <a:pPr lvl="2"/>
            <a:r>
              <a:rPr lang="cs-CZ" altLang="cs-CZ" sz="1600" i="1"/>
              <a:t>Synonyms</a:t>
            </a:r>
            <a:endParaRPr lang="cs-CZ" altLang="cs-CZ" sz="1600"/>
          </a:p>
          <a:p>
            <a:pPr lvl="1"/>
            <a:r>
              <a:rPr lang="cs-CZ" altLang="cs-CZ"/>
              <a:t>Vazby (Relationship)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0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870"/>
    </mc:Choice>
    <mc:Fallback>
      <p:transition spd="slow" advTm="153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SNOMED</a:t>
            </a:r>
          </a:p>
        </p:txBody>
      </p:sp>
      <p:sp>
        <p:nvSpPr>
          <p:cNvPr id="121859" name="Zástupný symbol pro obsah 2"/>
          <p:cNvSpPr>
            <a:spLocks noGrp="1"/>
          </p:cNvSpPr>
          <p:nvPr>
            <p:ph idx="1"/>
          </p:nvPr>
        </p:nvSpPr>
        <p:spPr>
          <a:xfrm>
            <a:off x="867104" y="1551701"/>
            <a:ext cx="9151554" cy="4525963"/>
          </a:xfrm>
        </p:spPr>
        <p:txBody>
          <a:bodyPr/>
          <a:lstStyle/>
          <a:p>
            <a:endParaRPr lang="cs-CZ" altLang="cs-CZ" sz="2000" dirty="0" smtClean="0">
              <a:hlinkClick r:id="rId4"/>
            </a:endParaRPr>
          </a:p>
          <a:p>
            <a:endParaRPr lang="cs-CZ" altLang="cs-CZ" sz="2000" dirty="0" smtClean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 smtClean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 smtClean="0">
              <a:hlinkClick r:id="rId4"/>
            </a:endParaRPr>
          </a:p>
          <a:p>
            <a:endParaRPr lang="cs-CZ" altLang="cs-CZ" sz="2000" dirty="0" smtClean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r>
              <a:rPr lang="cs-CZ" altLang="cs-CZ" sz="2000" dirty="0" smtClean="0">
                <a:hlinkClick r:id="rId4"/>
              </a:rPr>
              <a:t>https</a:t>
            </a:r>
            <a:r>
              <a:rPr lang="cs-CZ" altLang="cs-CZ" sz="2000" dirty="0">
                <a:hlinkClick r:id="rId4"/>
              </a:rPr>
              <a:t>://</a:t>
            </a:r>
            <a:r>
              <a:rPr lang="cs-CZ" altLang="cs-CZ" sz="2000" dirty="0" smtClean="0">
                <a:hlinkClick r:id="rId4"/>
              </a:rPr>
              <a:t>www.uzis.cz/index.php?pg=registry-sber-dat-</a:t>
            </a:r>
            <a:r>
              <a:rPr lang="cs-CZ" altLang="cs-CZ" sz="2000" dirty="0">
                <a:hlinkClick r:id="rId4"/>
              </a:rPr>
              <a:t>-klasifikace--</a:t>
            </a:r>
            <a:r>
              <a:rPr lang="cs-CZ" altLang="cs-CZ" sz="2000" dirty="0" smtClean="0">
                <a:hlinkClick r:id="rId4"/>
              </a:rPr>
              <a:t>snomed-ct</a:t>
            </a:r>
            <a:endParaRPr lang="cs-CZ" altLang="cs-CZ" sz="2000" dirty="0" smtClean="0"/>
          </a:p>
          <a:p>
            <a:r>
              <a:rPr lang="cs-CZ" altLang="cs-CZ" sz="2000" dirty="0" smtClean="0"/>
              <a:t>Prohlížeč </a:t>
            </a:r>
          </a:p>
          <a:p>
            <a:pPr lvl="1"/>
            <a:r>
              <a:rPr lang="cs-CZ" altLang="cs-CZ" sz="1200" dirty="0"/>
              <a:t>https://browser.ihtsdotools.org/</a:t>
            </a:r>
            <a:endParaRPr lang="cs-CZ" altLang="cs-CZ" sz="1200" dirty="0" smtClean="0"/>
          </a:p>
          <a:p>
            <a:endParaRPr lang="cs-CZ" altLang="cs-CZ" sz="2000" b="1" dirty="0"/>
          </a:p>
        </p:txBody>
      </p:sp>
      <p:pic>
        <p:nvPicPr>
          <p:cNvPr id="1026" name="Picture 2" descr="Obrázek 1. Koncept Snomed 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4" y="1250406"/>
            <a:ext cx="57150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rázek 2. Hierarchie Snomed 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67" y="1171576"/>
            <a:ext cx="4604161" cy="346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0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601"/>
    </mc:Choice>
    <mc:Fallback>
      <p:transition spd="slow" advTm="219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Elektronické zdravotnictví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1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2"/>
    </mc:Choice>
    <mc:Fallback>
      <p:transition spd="slow" advTm="1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</a:t>
            </a:r>
          </a:p>
        </p:txBody>
      </p:sp>
      <p:sp>
        <p:nvSpPr>
          <p:cNvPr id="1157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Datové rozhraní</a:t>
            </a:r>
          </a:p>
          <a:p>
            <a:pPr lvl="1"/>
            <a:r>
              <a:rPr lang="cs-CZ" altLang="cs-CZ" sz="2400" dirty="0"/>
              <a:t>DASTA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Datový standard MZČR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Český standard budovaný „ze zdola“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>
                <a:hlinkClick r:id="rId4"/>
              </a:rPr>
              <a:t>http://www.dastacr.cz/</a:t>
            </a:r>
            <a:endParaRPr lang="cs-CZ" altLang="cs-CZ" sz="2000" dirty="0"/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Svázán s NČLP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Zaštiťuje ČSZIVI ČLS JEP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Nejen formát dat, ale oboustranná komunikace</a:t>
            </a:r>
          </a:p>
          <a:p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8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73"/>
    </mc:Choice>
    <mc:Fallback>
      <p:transition spd="slow" advTm="62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verze 3</a:t>
            </a:r>
          </a:p>
        </p:txBody>
      </p:sp>
      <p:sp>
        <p:nvSpPr>
          <p:cNvPr id="1167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Umožňuje přenos</a:t>
            </a:r>
          </a:p>
          <a:p>
            <a:pPr lvl="1"/>
            <a:r>
              <a:rPr lang="cs-CZ" altLang="cs-CZ" sz="1800"/>
              <a:t>identifikační data pacienta</a:t>
            </a:r>
          </a:p>
          <a:p>
            <a:pPr lvl="1"/>
            <a:r>
              <a:rPr lang="cs-CZ" altLang="cs-CZ" sz="1800"/>
              <a:t>základní informace o pacientovi (nacionále, r.č., adresy, výška, hmotnost atd.)</a:t>
            </a:r>
          </a:p>
          <a:p>
            <a:pPr lvl="1"/>
            <a:r>
              <a:rPr lang="cs-CZ" altLang="cs-CZ" sz="1800"/>
              <a:t>urgentní informace (alergie, dg.)</a:t>
            </a:r>
          </a:p>
          <a:p>
            <a:pPr lvl="1"/>
            <a:r>
              <a:rPr lang="cs-CZ" altLang="cs-CZ" sz="1800"/>
              <a:t>platební vztahy, pojišťovny, pracovní neschopnosti</a:t>
            </a:r>
          </a:p>
          <a:p>
            <a:pPr lvl="1"/>
            <a:r>
              <a:rPr lang="cs-CZ" altLang="cs-CZ" sz="1800"/>
              <a:t>anamnéza</a:t>
            </a:r>
          </a:p>
          <a:p>
            <a:pPr lvl="1"/>
            <a:r>
              <a:rPr lang="cs-CZ" altLang="cs-CZ" sz="1800"/>
              <a:t>léky</a:t>
            </a:r>
          </a:p>
          <a:p>
            <a:pPr lvl="1"/>
            <a:r>
              <a:rPr lang="cs-CZ" altLang="cs-CZ" sz="1800"/>
              <a:t>očkování</a:t>
            </a:r>
          </a:p>
          <a:p>
            <a:pPr lvl="1"/>
            <a:r>
              <a:rPr lang="cs-CZ" altLang="cs-CZ" sz="1800"/>
              <a:t>dg. trvalé a aktuální</a:t>
            </a:r>
          </a:p>
          <a:p>
            <a:pPr lvl="1"/>
            <a:r>
              <a:rPr lang="cs-CZ" altLang="cs-CZ" sz="1800" b="1"/>
              <a:t>Laboratorní vyšetření</a:t>
            </a:r>
          </a:p>
          <a:p>
            <a:pPr lvl="1"/>
            <a:endParaRPr lang="cs-CZ" altLang="cs-CZ" sz="1800" b="1"/>
          </a:p>
          <a:p>
            <a:endParaRPr lang="cs-CZ" altLang="cs-CZ" sz="2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6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25"/>
    </mc:Choice>
    <mc:Fallback>
      <p:transition spd="slow" advTm="25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verze 4</a:t>
            </a:r>
          </a:p>
        </p:txBody>
      </p:sp>
      <p:sp>
        <p:nvSpPr>
          <p:cNvPr id="1177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altLang="cs-CZ" dirty="0"/>
              <a:t>Klinické události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RDG vyšetření (RTG, CT, SONO…)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EKG vyšetření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Příjem pacienta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Operační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Konzilium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 err="1"/>
              <a:t>Dekurz</a:t>
            </a:r>
            <a:endParaRPr lang="cs-CZ" altLang="cs-CZ" sz="18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Propouštěcí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Ambulantní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Výpis zpráv z archivu</a:t>
            </a:r>
          </a:p>
          <a:p>
            <a:pPr lvl="1">
              <a:buFontTx/>
              <a:buNone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3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36"/>
    </mc:Choice>
    <mc:Fallback>
      <p:transition spd="slow" advTm="27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- omezení</a:t>
            </a:r>
          </a:p>
        </p:txBody>
      </p:sp>
      <p:sp>
        <p:nvSpPr>
          <p:cNvPr id="11878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28776"/>
            <a:ext cx="8229600" cy="4525963"/>
          </a:xfrm>
        </p:spPr>
        <p:txBody>
          <a:bodyPr/>
          <a:lstStyle/>
          <a:p>
            <a:r>
              <a:rPr lang="cs-CZ" altLang="cs-CZ" sz="2400"/>
              <a:t>Rozhraní není závazné</a:t>
            </a:r>
          </a:p>
          <a:p>
            <a:r>
              <a:rPr lang="cs-CZ" altLang="cs-CZ" sz="2400"/>
              <a:t>Firemní mutace</a:t>
            </a:r>
          </a:p>
          <a:p>
            <a:r>
              <a:rPr lang="cs-CZ" altLang="cs-CZ" sz="2400"/>
              <a:t>Firemní bloky </a:t>
            </a:r>
          </a:p>
          <a:p>
            <a:r>
              <a:rPr lang="cs-CZ" altLang="cs-CZ" sz="2400"/>
              <a:t>Položky mimo NČLP</a:t>
            </a:r>
          </a:p>
          <a:p>
            <a:r>
              <a:rPr lang="cs-CZ" altLang="cs-CZ" sz="2400"/>
              <a:t>Neexistuje přehled o skutečném využívání</a:t>
            </a:r>
          </a:p>
          <a:p>
            <a:r>
              <a:rPr lang="cs-CZ" altLang="cs-CZ" sz="2400"/>
              <a:t>Národní specifikum bez vazby na mezinárodní standardy</a:t>
            </a:r>
          </a:p>
          <a:p>
            <a:r>
              <a:rPr lang="cs-CZ" altLang="cs-CZ" sz="2400"/>
              <a:t>Neřeší vlastní přenos dat</a:t>
            </a:r>
          </a:p>
          <a:p>
            <a:r>
              <a:rPr lang="cs-CZ" altLang="cs-CZ" sz="2400"/>
              <a:t>Neřeší zabezpečení</a:t>
            </a:r>
          </a:p>
          <a:p>
            <a:endParaRPr lang="cs-CZ" altLang="cs-CZ" sz="2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04"/>
    </mc:Choice>
    <mc:Fallback>
      <p:transition spd="slow" advTm="80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HL7</a:t>
            </a:r>
          </a:p>
        </p:txBody>
      </p:sp>
      <p:sp>
        <p:nvSpPr>
          <p:cNvPr id="119811" name="Zástupný symbol pro obsah 2"/>
          <p:cNvSpPr>
            <a:spLocks noGrp="1"/>
          </p:cNvSpPr>
          <p:nvPr>
            <p:ph idx="1"/>
          </p:nvPr>
        </p:nvSpPr>
        <p:spPr>
          <a:xfrm>
            <a:off x="1992313" y="1052514"/>
            <a:ext cx="8229600" cy="5145087"/>
          </a:xfrm>
        </p:spPr>
        <p:txBody>
          <a:bodyPr/>
          <a:lstStyle/>
          <a:p>
            <a:r>
              <a:rPr lang="cs-CZ" altLang="cs-CZ" sz="2400"/>
              <a:t>Health level 7</a:t>
            </a:r>
          </a:p>
          <a:p>
            <a:r>
              <a:rPr lang="cs-CZ" altLang="cs-CZ" sz="2400"/>
              <a:t>Celosvětové rozšíření</a:t>
            </a:r>
          </a:p>
          <a:p>
            <a:r>
              <a:rPr lang="cs-CZ" altLang="cs-CZ" sz="2400"/>
              <a:t>Centrum v USA </a:t>
            </a:r>
          </a:p>
          <a:p>
            <a:pPr lvl="1"/>
            <a:r>
              <a:rPr lang="cs-CZ" altLang="cs-CZ"/>
              <a:t>www.hl7.org</a:t>
            </a:r>
          </a:p>
          <a:p>
            <a:r>
              <a:rPr lang="cs-CZ" altLang="cs-CZ" sz="2400"/>
              <a:t>Pobočky v jednotlivých zemích</a:t>
            </a:r>
          </a:p>
          <a:p>
            <a:pPr lvl="1"/>
            <a:r>
              <a:rPr lang="cs-CZ" altLang="cs-CZ"/>
              <a:t>www.hl7.cz</a:t>
            </a:r>
          </a:p>
          <a:p>
            <a:r>
              <a:rPr lang="cs-CZ" altLang="cs-CZ" sz="2400"/>
              <a:t>„Fabrika“ na standardy komunikace ve zdravotnictví</a:t>
            </a:r>
          </a:p>
          <a:p>
            <a:r>
              <a:rPr lang="cs-CZ" altLang="cs-CZ" sz="2400"/>
              <a:t>V České republice omezené rozšíření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7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51"/>
    </mc:Choice>
    <mc:Fallback>
      <p:transition spd="slow" advTm="67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CDA</a:t>
            </a:r>
          </a:p>
        </p:txBody>
      </p:sp>
      <p:sp>
        <p:nvSpPr>
          <p:cNvPr id="1208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Clinical document architecture</a:t>
            </a:r>
          </a:p>
          <a:p>
            <a:pPr lvl="1"/>
            <a:r>
              <a:rPr lang="cs-CZ" altLang="cs-CZ"/>
              <a:t>Aplikace HL7</a:t>
            </a:r>
          </a:p>
          <a:p>
            <a:pPr lvl="1"/>
            <a:r>
              <a:rPr lang="cs-CZ" altLang="cs-CZ"/>
              <a:t>Formalizovaný klinický dokument (lékařské zprávy)</a:t>
            </a:r>
          </a:p>
          <a:p>
            <a:pPr lvl="1"/>
            <a:r>
              <a:rPr lang="cs-CZ" altLang="cs-CZ"/>
              <a:t>3 úrovně formalizace</a:t>
            </a:r>
          </a:p>
          <a:p>
            <a:pPr lvl="2"/>
            <a:r>
              <a:rPr lang="cs-CZ" altLang="cs-CZ" sz="1800"/>
              <a:t>Formalizovaná hlavička + nestrukturovaný text</a:t>
            </a:r>
          </a:p>
          <a:p>
            <a:pPr lvl="2"/>
            <a:r>
              <a:rPr lang="cs-CZ" altLang="cs-CZ" sz="1800"/>
              <a:t>Hlavička + rozčleněný text do bloků</a:t>
            </a:r>
          </a:p>
          <a:p>
            <a:pPr lvl="2"/>
            <a:r>
              <a:rPr lang="cs-CZ" altLang="cs-CZ" sz="1800"/>
              <a:t>Plně strukturovaný strojově zpracovatelný obsah</a:t>
            </a:r>
          </a:p>
          <a:p>
            <a:pPr lvl="1"/>
            <a:r>
              <a:rPr lang="cs-CZ" altLang="cs-CZ"/>
              <a:t>Pro konkrétní dokumenty připraveny CDA šablony (templates)</a:t>
            </a:r>
          </a:p>
          <a:p>
            <a:pPr lvl="1"/>
            <a:r>
              <a:rPr lang="cs-CZ" altLang="cs-CZ"/>
              <a:t>Aplikováno např. v Rakousku, Polsku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09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730"/>
    </mc:Choice>
    <mc:Fallback>
      <p:transition spd="slow" advTm="163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Národní registr poskytovatelů zdravotních služeb (NRPZS)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Seznam oprávněných subjektů</a:t>
            </a:r>
          </a:p>
          <a:p>
            <a:r>
              <a:rPr lang="cs-CZ" sz="2000" dirty="0" smtClean="0"/>
              <a:t>Informace o</a:t>
            </a:r>
          </a:p>
          <a:p>
            <a:pPr lvl="1"/>
            <a:r>
              <a:rPr lang="cs-CZ" sz="1400" dirty="0" smtClean="0"/>
              <a:t>oprávněních </a:t>
            </a:r>
            <a:r>
              <a:rPr lang="cs-CZ" sz="1400" dirty="0"/>
              <a:t>k poskytování zdravotních </a:t>
            </a:r>
            <a:r>
              <a:rPr lang="cs-CZ" sz="1400" dirty="0" smtClean="0"/>
              <a:t>služeb v krajích</a:t>
            </a:r>
          </a:p>
          <a:p>
            <a:pPr lvl="1"/>
            <a:r>
              <a:rPr lang="cs-CZ" sz="1400" dirty="0" smtClean="0"/>
              <a:t>odborných zástupcích</a:t>
            </a:r>
          </a:p>
          <a:p>
            <a:pPr lvl="1"/>
            <a:r>
              <a:rPr lang="cs-CZ" sz="1400" dirty="0" smtClean="0"/>
              <a:t>místech </a:t>
            </a:r>
            <a:r>
              <a:rPr lang="cs-CZ" sz="1400" dirty="0"/>
              <a:t>poskytování </a:t>
            </a:r>
          </a:p>
          <a:p>
            <a:pPr lvl="1"/>
            <a:r>
              <a:rPr lang="cs-CZ" sz="1400" dirty="0" smtClean="0"/>
              <a:t>podrobné </a:t>
            </a:r>
            <a:r>
              <a:rPr lang="cs-CZ" sz="1400" dirty="0"/>
              <a:t>informace o provozovaných zdravotnických zařízeních</a:t>
            </a:r>
            <a:r>
              <a:rPr lang="cs-CZ" sz="1400" dirty="0" smtClean="0"/>
              <a:t>.</a:t>
            </a:r>
            <a:endParaRPr lang="cs-CZ" sz="1200" dirty="0" smtClean="0"/>
          </a:p>
          <a:p>
            <a:r>
              <a:rPr lang="cs-CZ" sz="2000" dirty="0" smtClean="0"/>
              <a:t>Veřejný portál</a:t>
            </a:r>
          </a:p>
          <a:p>
            <a:pPr lvl="1"/>
            <a:r>
              <a:rPr lang="cs-CZ" sz="1400" dirty="0" smtClean="0"/>
              <a:t>https://nrpzs.uzis.cz</a:t>
            </a:r>
            <a:endParaRPr lang="cs-CZ" sz="14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0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975"/>
    </mc:Choice>
    <mc:Fallback>
      <p:transition spd="slow" advTm="90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</a:t>
            </a:r>
            <a:r>
              <a:rPr lang="cs-CZ" sz="3600" dirty="0" err="1"/>
              <a:t>árodní</a:t>
            </a:r>
            <a:r>
              <a:rPr lang="cs-CZ" sz="3600" dirty="0"/>
              <a:t> registr zdravotnických pracovníků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Dle zákona 372/2011 Sb.</a:t>
            </a:r>
          </a:p>
          <a:p>
            <a:r>
              <a:rPr lang="cs-CZ" sz="2000" dirty="0"/>
              <a:t>Lékařští i nelékařští pracovníci</a:t>
            </a:r>
          </a:p>
          <a:p>
            <a:r>
              <a:rPr lang="cs-CZ" sz="2000" dirty="0"/>
              <a:t>Záznam zakládá vzdělavatel automaticky po ukončení vzdělání</a:t>
            </a:r>
          </a:p>
          <a:p>
            <a:pPr lvl="1"/>
            <a:r>
              <a:rPr lang="cs-CZ" sz="1800" dirty="0"/>
              <a:t>Základní obor, specializace, certifikační kurzy</a:t>
            </a:r>
          </a:p>
          <a:p>
            <a:r>
              <a:rPr lang="cs-CZ" sz="2000" dirty="0"/>
              <a:t>Registrace zaměstnanců zaměstnavatelem (poskytovatelem zdravotních služeb)</a:t>
            </a:r>
          </a:p>
          <a:p>
            <a:r>
              <a:rPr lang="cs-CZ" sz="2000" b="1" dirty="0"/>
              <a:t>Pracovník</a:t>
            </a:r>
            <a:r>
              <a:rPr lang="cs-CZ" sz="2000" dirty="0"/>
              <a:t> = nahlíží, doplňuje kontaktní údaje, pořizuje výpis</a:t>
            </a:r>
          </a:p>
          <a:p>
            <a:r>
              <a:rPr lang="en-US" sz="2000" b="1" dirty="0" err="1"/>
              <a:t>Poskytovatel</a:t>
            </a:r>
            <a:r>
              <a:rPr lang="en-US" sz="2000" dirty="0"/>
              <a:t> – </a:t>
            </a:r>
            <a:r>
              <a:rPr lang="en-US" sz="2000" dirty="0" err="1"/>
              <a:t>povinnost</a:t>
            </a:r>
            <a:r>
              <a:rPr lang="en-US" sz="2000" dirty="0"/>
              <a:t> </a:t>
            </a:r>
            <a:r>
              <a:rPr lang="en-US" sz="2000" dirty="0" err="1"/>
              <a:t>registrovat</a:t>
            </a:r>
            <a:r>
              <a:rPr lang="en-US" sz="2000" dirty="0"/>
              <a:t> </a:t>
            </a:r>
            <a:r>
              <a:rPr lang="cs-CZ" sz="2000" dirty="0"/>
              <a:t>zaměstnané zdravotnické pracovníky</a:t>
            </a:r>
            <a:r>
              <a:rPr lang="en-US" sz="2000" dirty="0"/>
              <a:t> </a:t>
            </a:r>
            <a:endParaRPr lang="cs-CZ" sz="2000" dirty="0" smtClean="0"/>
          </a:p>
          <a:p>
            <a:r>
              <a:rPr lang="cs-CZ" sz="2000" dirty="0" smtClean="0"/>
              <a:t>Každý pracovník má své jednoznačné ID</a:t>
            </a:r>
            <a:endParaRPr lang="cs-CZ" sz="20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9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089"/>
    </mc:Choice>
    <mc:Fallback>
      <p:transition spd="slow" advTm="163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E-recept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Centrální úložiště receptů</a:t>
            </a:r>
          </a:p>
          <a:p>
            <a:r>
              <a:rPr lang="cs-CZ" sz="2400" dirty="0"/>
              <a:t>Probíhá ztotožňování pacientů oproti ROB (není nutné)</a:t>
            </a:r>
          </a:p>
          <a:p>
            <a:r>
              <a:rPr lang="cs-CZ" sz="2400" dirty="0"/>
              <a:t>Kolem 5 mil. e-receptů měsíčně</a:t>
            </a:r>
          </a:p>
          <a:p>
            <a:r>
              <a:rPr lang="cs-CZ" sz="2400" dirty="0"/>
              <a:t>Serverový certifikát (za poskytovatele = za IČ)</a:t>
            </a:r>
          </a:p>
          <a:p>
            <a:r>
              <a:rPr lang="cs-CZ" sz="2400" dirty="0"/>
              <a:t>Uznávaný </a:t>
            </a:r>
            <a:r>
              <a:rPr lang="en-US" sz="2400" dirty="0" err="1"/>
              <a:t>elektroni</a:t>
            </a:r>
            <a:r>
              <a:rPr lang="cs-CZ" sz="2400" dirty="0" err="1"/>
              <a:t>cký</a:t>
            </a:r>
            <a:r>
              <a:rPr lang="cs-CZ" sz="2400" dirty="0"/>
              <a:t> podpis (lékař)</a:t>
            </a:r>
          </a:p>
          <a:p>
            <a:r>
              <a:rPr lang="cs-CZ" sz="2400" dirty="0" err="1"/>
              <a:t>Login</a:t>
            </a:r>
            <a:r>
              <a:rPr lang="cs-CZ" sz="2400" dirty="0"/>
              <a:t> a heslo lékaře, lékárníka</a:t>
            </a:r>
          </a:p>
          <a:p>
            <a:r>
              <a:rPr lang="cs-CZ" sz="2400" dirty="0"/>
              <a:t>https://www.epreskripce.cz/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8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57"/>
    </mc:Choice>
    <mc:Fallback>
      <p:transition spd="slow" advTm="10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61EE37D-BAF1-4AAD-89F1-FAF67570E9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3F40247-F22B-46C9-98D7-BD3D192B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Mezistátní výměna dat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619D06-3A0E-484C-AEDC-2B4A20097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Pacientský souhrn (</a:t>
            </a:r>
            <a:r>
              <a:rPr lang="cs-CZ" sz="2000" dirty="0" err="1"/>
              <a:t>patient</a:t>
            </a:r>
            <a:r>
              <a:rPr lang="cs-CZ" sz="2000" dirty="0"/>
              <a:t> </a:t>
            </a:r>
            <a:r>
              <a:rPr lang="cs-CZ" sz="2000" dirty="0" err="1"/>
              <a:t>summary</a:t>
            </a:r>
            <a:r>
              <a:rPr lang="cs-CZ" sz="2000" dirty="0"/>
              <a:t>)</a:t>
            </a:r>
          </a:p>
          <a:p>
            <a:r>
              <a:rPr lang="cs-CZ" sz="2000" dirty="0" err="1"/>
              <a:t>ePreskripce</a:t>
            </a:r>
            <a:r>
              <a:rPr lang="cs-CZ" sz="2000" dirty="0"/>
              <a:t> a </a:t>
            </a:r>
            <a:r>
              <a:rPr lang="cs-CZ" sz="2000" dirty="0" err="1"/>
              <a:t>eDispenzace</a:t>
            </a:r>
            <a:r>
              <a:rPr lang="cs-CZ" sz="2000" dirty="0"/>
              <a:t> </a:t>
            </a:r>
          </a:p>
          <a:p>
            <a:r>
              <a:rPr lang="cs-CZ" sz="2000" dirty="0">
                <a:hlinkClick r:id="rId4"/>
              </a:rPr>
              <a:t>https://www.nixzd.cz/</a:t>
            </a:r>
            <a:endParaRPr lang="cs-CZ" sz="20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0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094"/>
    </mc:Choice>
    <mc:Fallback>
      <p:transition spd="slow" advTm="97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elektronizaci zdravotnictví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20000" y="1168368"/>
            <a:ext cx="8878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září </a:t>
            </a:r>
            <a:r>
              <a:rPr lang="cs-CZ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roku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vyšel ve sbírce zákonů nový zákon o elektronizaci zdravotnictví č. 325/2021 Sb. </a:t>
            </a:r>
            <a:endParaRPr lang="cs-CZ" sz="1800" dirty="0"/>
          </a:p>
        </p:txBody>
      </p:sp>
      <p:sp>
        <p:nvSpPr>
          <p:cNvPr id="8" name="Obdélník 7"/>
          <p:cNvSpPr/>
          <p:nvPr/>
        </p:nvSpPr>
        <p:spPr>
          <a:xfrm>
            <a:off x="1518745" y="1714970"/>
            <a:ext cx="6096000" cy="45130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DECENTRALIZOVANÉ ŘEŠENÍ  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nepočítá s žádným centrálním skladem zdravotnické dokumentace.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OCHRANA OSOBNÍCH ÚDAJŮ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minimalizuje sběr dat na centrální úrovni, u všech agend důsledně stanovuje účel sběru dat a osob zapisujících i oprávněných k přístupu k těmto datům.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RESPEKT K NASTAVENÝM PROCESŮM VE ZDRAVOTNICTVÍ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plně respektuje nastavené procesy ve zdravotnictví, nemění je, </a:t>
            </a: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nevzniká 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žádné „paralelní zdravotnictví“.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RESPEKT K NASTAVENÝM ROLÍM SUBJEKTŮ VE ZDRAVOTNICTVÍ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nesměřuje k žádné změně v nastavení interakcí poskytovatel zdravotních služeb versus zdravotnický pracovník versus pacient, respektuje taktéž </a:t>
            </a: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role Ministerstva 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zdravotnictví i zdravotních </a:t>
            </a:r>
            <a:r>
              <a:rPr lang="cs-CZ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pojišťoven</a:t>
            </a:r>
            <a:endParaRPr lang="cs-C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81"/>
    </mc:Choice>
    <mc:Fallback>
      <p:transition spd="slow" advTm="90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Integrované datové rozhraní zdravotnictví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/>
              <a:t>Přestože řešení nepočítá s centrálním skladem zdravotnické dokumentace, jeden komplexní centrální prvek tu je a je označován jako Integrované datové rozhraní zdravotnictví (IDRR). </a:t>
            </a:r>
          </a:p>
          <a:p>
            <a:r>
              <a:rPr lang="cs-CZ" sz="1600" dirty="0"/>
              <a:t>IDRR </a:t>
            </a:r>
            <a:r>
              <a:rPr lang="cs-CZ" sz="1600" dirty="0" smtClean="0"/>
              <a:t>tvoří </a:t>
            </a:r>
            <a:r>
              <a:rPr lang="cs-CZ" sz="1600" dirty="0"/>
              <a:t>tyto vzájemně propojené součásti</a:t>
            </a:r>
            <a:r>
              <a:rPr lang="cs-CZ" sz="1600" dirty="0" smtClean="0"/>
              <a:t>:</a:t>
            </a:r>
          </a:p>
          <a:p>
            <a:pPr marL="72000" indent="0">
              <a:buNone/>
            </a:pP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K</a:t>
            </a:r>
            <a:r>
              <a:rPr lang="cs-CZ" sz="1600" b="1" dirty="0" smtClean="0"/>
              <a:t>menové </a:t>
            </a:r>
            <a:r>
              <a:rPr lang="cs-CZ" sz="1600" b="1" dirty="0"/>
              <a:t>zdravotnické registry,</a:t>
            </a: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S</a:t>
            </a:r>
            <a:r>
              <a:rPr lang="cs-CZ" sz="1600" b="1" dirty="0" smtClean="0"/>
              <a:t>lužby </a:t>
            </a:r>
            <a:r>
              <a:rPr lang="cs-CZ" sz="1600" b="1" dirty="0"/>
              <a:t>vytvářející důvěru,</a:t>
            </a: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C</a:t>
            </a:r>
            <a:r>
              <a:rPr lang="cs-CZ" sz="1600" b="1" dirty="0" smtClean="0"/>
              <a:t>entrální </a:t>
            </a:r>
            <a:r>
              <a:rPr lang="cs-CZ" sz="1600" b="1" dirty="0"/>
              <a:t>služby elektronického </a:t>
            </a:r>
            <a:r>
              <a:rPr lang="cs-CZ" sz="1600" b="1" dirty="0" smtClean="0"/>
              <a:t>zdravotnictví</a:t>
            </a: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Ž</a:t>
            </a:r>
            <a:r>
              <a:rPr lang="cs-CZ" sz="1600" b="1" dirty="0" smtClean="0"/>
              <a:t>urnál činností</a:t>
            </a:r>
            <a:endParaRPr lang="cs-CZ" sz="1600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7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11"/>
    </mc:Choice>
    <mc:Fallback>
      <p:transition spd="slow" advTm="35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6497</TotalTime>
  <Words>1580</Words>
  <Application>Microsoft Office PowerPoint</Application>
  <PresentationFormat>Širokoúhlá obrazovka</PresentationFormat>
  <Paragraphs>338</Paragraphs>
  <Slides>35</Slides>
  <Notes>6</Notes>
  <HiddenSlides>0</HiddenSlides>
  <MMClips>35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2" baseType="lpstr">
      <vt:lpstr>Arial</vt:lpstr>
      <vt:lpstr>Calibri</vt:lpstr>
      <vt:lpstr>Century Schoolbook</vt:lpstr>
      <vt:lpstr>Tahoma</vt:lpstr>
      <vt:lpstr>Times New Roman</vt:lpstr>
      <vt:lpstr>Wingdings</vt:lpstr>
      <vt:lpstr>Prezentace_MU_CZ</vt:lpstr>
      <vt:lpstr>Uživatel počítačové sítě Elektronické zdravotnictví</vt:lpstr>
      <vt:lpstr>Osnova</vt:lpstr>
      <vt:lpstr>Elektronické zdravotnictví</vt:lpstr>
      <vt:lpstr>Národní registr poskytovatelů zdravotních služeb (NRPZS)</vt:lpstr>
      <vt:lpstr>Národní registr zdravotnických pracovníků</vt:lpstr>
      <vt:lpstr>E-recept</vt:lpstr>
      <vt:lpstr>Mezistátní výměna dat</vt:lpstr>
      <vt:lpstr>Zákon o elektronizaci zdravotnictví</vt:lpstr>
      <vt:lpstr>Integrované datové rozhraní zdravotnictví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Kmenové registry - schéma</vt:lpstr>
      <vt:lpstr>Centrální služby elektronického zdravotnictví</vt:lpstr>
      <vt:lpstr>Služby výměnných sítí  </vt:lpstr>
      <vt:lpstr>Služby vytvářející důvěru </vt:lpstr>
      <vt:lpstr>Rezortní prostředky pro předávání ZD</vt:lpstr>
      <vt:lpstr>Resortní systémový certifikát</vt:lpstr>
      <vt:lpstr>Resortní osobní přístupové certifikáty</vt:lpstr>
      <vt:lpstr>Systém správy souhlasů </vt:lpstr>
      <vt:lpstr>Portál elektronického zdravotnictví </vt:lpstr>
      <vt:lpstr>Výměna klinických dat v ČR</vt:lpstr>
      <vt:lpstr>Klasifikace a nomenklatury</vt:lpstr>
      <vt:lpstr>MKN 10 </vt:lpstr>
      <vt:lpstr>Klasifikace v onkologii</vt:lpstr>
      <vt:lpstr>SNOMED</vt:lpstr>
      <vt:lpstr>SNOMED</vt:lpstr>
      <vt:lpstr>DASTA</vt:lpstr>
      <vt:lpstr>DASTA verze 3</vt:lpstr>
      <vt:lpstr>DASTA verze 4</vt:lpstr>
      <vt:lpstr>DASTA - omezení</vt:lpstr>
      <vt:lpstr>HL7</vt:lpstr>
      <vt:lpstr>CDA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Daniel Klimes</cp:lastModifiedBy>
  <cp:revision>104</cp:revision>
  <cp:lastPrinted>1601-01-01T00:00:00Z</cp:lastPrinted>
  <dcterms:created xsi:type="dcterms:W3CDTF">2018-11-22T13:20:01Z</dcterms:created>
  <dcterms:modified xsi:type="dcterms:W3CDTF">2022-02-09T16:39:46Z</dcterms:modified>
</cp:coreProperties>
</file>