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61" r:id="rId7"/>
    <p:sldId id="267" r:id="rId8"/>
    <p:sldId id="268" r:id="rId9"/>
    <p:sldId id="271" r:id="rId10"/>
    <p:sldId id="280" r:id="rId11"/>
    <p:sldId id="281" r:id="rId12"/>
    <p:sldId id="284" r:id="rId13"/>
    <p:sldId id="290" r:id="rId14"/>
    <p:sldId id="291" r:id="rId15"/>
    <p:sldId id="296" r:id="rId16"/>
    <p:sldId id="286" r:id="rId17"/>
    <p:sldId id="287" r:id="rId18"/>
    <p:sldId id="288" r:id="rId19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ka Veselá" userId="e7428b7e-5e61-4cd9-aada-5d24650e5088" providerId="ADAL" clId="{C6427EDA-81F5-43E7-97FB-8736B1691691}"/>
    <pc:docChg chg="modSld">
      <pc:chgData name="Lenka Veselá" userId="e7428b7e-5e61-4cd9-aada-5d24650e5088" providerId="ADAL" clId="{C6427EDA-81F5-43E7-97FB-8736B1691691}" dt="2022-12-01T09:13:15.430" v="23" actId="6549"/>
      <pc:docMkLst>
        <pc:docMk/>
      </pc:docMkLst>
      <pc:sldChg chg="modSp mod">
        <pc:chgData name="Lenka Veselá" userId="e7428b7e-5e61-4cd9-aada-5d24650e5088" providerId="ADAL" clId="{C6427EDA-81F5-43E7-97FB-8736B1691691}" dt="2022-12-01T09:13:15.430" v="23" actId="6549"/>
        <pc:sldMkLst>
          <pc:docMk/>
          <pc:sldMk cId="0" sldId="280"/>
        </pc:sldMkLst>
        <pc:spChg chg="mod">
          <ac:chgData name="Lenka Veselá" userId="e7428b7e-5e61-4cd9-aada-5d24650e5088" providerId="ADAL" clId="{C6427EDA-81F5-43E7-97FB-8736B1691691}" dt="2022-12-01T09:13:15.430" v="23" actId="6549"/>
          <ac:spMkLst>
            <pc:docMk/>
            <pc:sldMk cId="0" sldId="280"/>
            <ac:spMk id="10244" creationId="{00000000-0000-0000-0000-000000000000}"/>
          </ac:spMkLst>
        </pc:spChg>
      </pc:sldChg>
      <pc:sldChg chg="modSp mod">
        <pc:chgData name="Lenka Veselá" userId="e7428b7e-5e61-4cd9-aada-5d24650e5088" providerId="ADAL" clId="{C6427EDA-81F5-43E7-97FB-8736B1691691}" dt="2022-12-01T09:12:46.443" v="11" actId="20577"/>
        <pc:sldMkLst>
          <pc:docMk/>
          <pc:sldMk cId="0" sldId="284"/>
        </pc:sldMkLst>
        <pc:spChg chg="mod">
          <ac:chgData name="Lenka Veselá" userId="e7428b7e-5e61-4cd9-aada-5d24650e5088" providerId="ADAL" clId="{C6427EDA-81F5-43E7-97FB-8736B1691691}" dt="2022-12-01T09:12:46.443" v="11" actId="20577"/>
          <ac:spMkLst>
            <pc:docMk/>
            <pc:sldMk cId="0" sldId="284"/>
            <ac:spMk id="14340" creationId="{00000000-0000-0000-0000-000000000000}"/>
          </ac:spMkLst>
        </pc:spChg>
      </pc:sldChg>
      <pc:sldChg chg="modSp mod">
        <pc:chgData name="Lenka Veselá" userId="e7428b7e-5e61-4cd9-aada-5d24650e5088" providerId="ADAL" clId="{C6427EDA-81F5-43E7-97FB-8736B1691691}" dt="2022-12-01T09:13:05.812" v="22" actId="20577"/>
        <pc:sldMkLst>
          <pc:docMk/>
          <pc:sldMk cId="0" sldId="286"/>
        </pc:sldMkLst>
        <pc:spChg chg="mod">
          <ac:chgData name="Lenka Veselá" userId="e7428b7e-5e61-4cd9-aada-5d24650e5088" providerId="ADAL" clId="{C6427EDA-81F5-43E7-97FB-8736B1691691}" dt="2022-12-01T09:13:05.812" v="22" actId="20577"/>
          <ac:spMkLst>
            <pc:docMk/>
            <pc:sldMk cId="0" sldId="286"/>
            <ac:spMk id="174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BDB287FC-5B48-4E18-8B72-7B03DD4AD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45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689"/>
            <a:ext cx="5486400" cy="447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E8323CB4-A20A-4EFB-A3C0-769CBBF510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88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FBEB98-F661-4088-AB19-E5C634635177}" type="slidenum">
              <a:rPr lang="cs-CZ" altLang="cs-CZ" smtClean="0"/>
              <a:pPr eaLnBrk="1" hangingPunct="1"/>
              <a:t>4</a:t>
            </a:fld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cs-CZ" dirty="0"/>
              <a:t>UNFPA, the United Nations Population Fund, delivers a world where every pregnancy is wanted, every birth is safe, every young person's potential is fulfilled.</a:t>
            </a:r>
            <a:endParaRPr lang="cs-CZ" alt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632E49-9912-4EC1-8C68-9D84BF4AA5DC}" type="slidenum">
              <a:rPr lang="cs-CZ" altLang="cs-CZ" smtClean="0"/>
              <a:pPr eaLnBrk="1" hangingPunct="1"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98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02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8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96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21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46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2pPr>
            <a:lvl3pPr marL="1199967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73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7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63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105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9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50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86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319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6720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sldNum="0" hdr="0" ft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pouzp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na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3933825"/>
          </a:xfrm>
        </p:spPr>
        <p:txBody>
          <a:bodyPr/>
          <a:lstStyle/>
          <a:p>
            <a:pPr algn="ctr" eaLnBrk="1" hangingPunct="1">
              <a:defRPr/>
            </a:pPr>
            <a:br>
              <a:rPr lang="cs-CZ" sz="2000" b="0" dirty="0"/>
            </a:br>
            <a:br>
              <a:rPr lang="cs-CZ" sz="2000" b="0" dirty="0"/>
            </a:br>
            <a:br>
              <a:rPr lang="cs-CZ" sz="2000" b="0" dirty="0"/>
            </a:br>
            <a:br>
              <a:rPr lang="cs-CZ" sz="3200" b="0" dirty="0"/>
            </a:br>
            <a:br>
              <a:rPr lang="cs-CZ" sz="3200" b="0" dirty="0"/>
            </a:br>
            <a:r>
              <a:rPr lang="en-GB" dirty="0" err="1"/>
              <a:t>Profesn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organizace</a:t>
            </a:r>
            <a:r>
              <a:rPr lang="cs-CZ"/>
              <a:t> PA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P</a:t>
            </a:r>
            <a:r>
              <a:rPr lang="cs-CZ" altLang="cs-CZ" dirty="0"/>
              <a:t>OUZP</a:t>
            </a:r>
            <a:endParaRPr lang="en-US" altLang="cs-CZ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808"/>
            <a:ext cx="8229600" cy="49587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Profesní a odborová unie zdravotnických pracovníků.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</a:t>
            </a:r>
            <a:r>
              <a:rPr lang="en-US" altLang="cs-CZ" dirty="0" err="1"/>
              <a:t>znikla</a:t>
            </a:r>
            <a:r>
              <a:rPr lang="en-US" altLang="cs-CZ" dirty="0"/>
              <a:t> v </a:t>
            </a:r>
            <a:r>
              <a:rPr lang="en-US" altLang="cs-CZ" dirty="0" err="1"/>
              <a:t>roce</a:t>
            </a:r>
            <a:r>
              <a:rPr lang="en-US" altLang="cs-CZ" dirty="0"/>
              <a:t> 1990 </a:t>
            </a:r>
            <a:r>
              <a:rPr lang="en-US" altLang="cs-CZ" dirty="0" err="1"/>
              <a:t>jako</a:t>
            </a:r>
            <a:r>
              <a:rPr lang="en-US" altLang="cs-CZ" dirty="0"/>
              <a:t> </a:t>
            </a:r>
            <a:r>
              <a:rPr lang="en-US" altLang="cs-CZ" dirty="0" err="1"/>
              <a:t>profesní</a:t>
            </a:r>
            <a:r>
              <a:rPr lang="en-US" altLang="cs-CZ" dirty="0"/>
              <a:t> </a:t>
            </a:r>
            <a:r>
              <a:rPr lang="en-US" altLang="cs-CZ" dirty="0" err="1"/>
              <a:t>organizace</a:t>
            </a:r>
            <a:r>
              <a:rPr lang="cs-CZ" altLang="cs-CZ" dirty="0"/>
              <a:t>.</a:t>
            </a:r>
          </a:p>
          <a:p>
            <a:pPr>
              <a:lnSpc>
                <a:spcPct val="100000"/>
              </a:lnSpc>
            </a:pPr>
            <a:endParaRPr lang="en-US" altLang="cs-CZ" dirty="0"/>
          </a:p>
          <a:p>
            <a:pPr>
              <a:lnSpc>
                <a:spcPct val="100000"/>
              </a:lnSpc>
            </a:pPr>
            <a:r>
              <a:rPr lang="en-US" altLang="cs-CZ" dirty="0" err="1"/>
              <a:t>Sdružuje</a:t>
            </a:r>
            <a:r>
              <a:rPr lang="en-US" altLang="cs-CZ" dirty="0"/>
              <a:t> </a:t>
            </a:r>
            <a:r>
              <a:rPr lang="en-US" altLang="cs-CZ" dirty="0" err="1"/>
              <a:t>zdravotnické</a:t>
            </a:r>
            <a:r>
              <a:rPr lang="en-US" altLang="cs-CZ" dirty="0"/>
              <a:t> </a:t>
            </a:r>
            <a:r>
              <a:rPr lang="en-US" altLang="cs-CZ" dirty="0" err="1"/>
              <a:t>pracovníky</a:t>
            </a:r>
            <a:r>
              <a:rPr lang="en-US" altLang="cs-CZ" dirty="0"/>
              <a:t> k </a:t>
            </a:r>
            <a:r>
              <a:rPr lang="en-US" altLang="cs-CZ" dirty="0" err="1"/>
              <a:t>obhajobě</a:t>
            </a:r>
            <a:r>
              <a:rPr lang="en-US" altLang="cs-CZ" dirty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profesních</a:t>
            </a:r>
            <a:r>
              <a:rPr lang="en-US" altLang="cs-CZ" dirty="0"/>
              <a:t>, </a:t>
            </a:r>
            <a:r>
              <a:rPr lang="en-US" altLang="cs-CZ" dirty="0" err="1"/>
              <a:t>odborových</a:t>
            </a:r>
            <a:r>
              <a:rPr lang="en-US" altLang="cs-CZ" dirty="0"/>
              <a:t>, </a:t>
            </a:r>
            <a:r>
              <a:rPr lang="en-US" altLang="cs-CZ" dirty="0" err="1"/>
              <a:t>ekonomických</a:t>
            </a:r>
            <a:r>
              <a:rPr lang="en-US" altLang="cs-CZ" dirty="0"/>
              <a:t> a </a:t>
            </a:r>
            <a:r>
              <a:rPr lang="en-US" altLang="cs-CZ" dirty="0" err="1"/>
              <a:t>sociálních</a:t>
            </a:r>
            <a:r>
              <a:rPr lang="en-US" altLang="cs-CZ" dirty="0"/>
              <a:t> </a:t>
            </a:r>
            <a:r>
              <a:rPr lang="en-US" altLang="cs-CZ" dirty="0" err="1"/>
              <a:t>práv</a:t>
            </a:r>
            <a:r>
              <a:rPr lang="cs-CZ" altLang="cs-CZ" dirty="0"/>
              <a:t>, </a:t>
            </a:r>
            <a:r>
              <a:rPr lang="en-US" altLang="cs-CZ" dirty="0" err="1"/>
              <a:t>kompetence</a:t>
            </a:r>
            <a:r>
              <a:rPr lang="en-US" altLang="cs-CZ" dirty="0"/>
              <a:t> k </a:t>
            </a:r>
            <a:r>
              <a:rPr lang="en-US" altLang="cs-CZ" dirty="0" err="1"/>
              <a:t>připomínkování</a:t>
            </a:r>
            <a:r>
              <a:rPr lang="en-US" altLang="cs-CZ" dirty="0"/>
              <a:t> </a:t>
            </a:r>
            <a:r>
              <a:rPr lang="en-US" altLang="cs-CZ" dirty="0" err="1"/>
              <a:t>zákonů</a:t>
            </a:r>
            <a:r>
              <a:rPr lang="cs-CZ" altLang="cs-CZ" dirty="0"/>
              <a:t>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r>
              <a:rPr lang="cs-CZ" altLang="cs-CZ" dirty="0"/>
              <a:t>Předseda Bc. Tomáš Válek.</a:t>
            </a:r>
          </a:p>
          <a:p>
            <a:r>
              <a:rPr lang="cs-CZ" altLang="cs-CZ" dirty="0">
                <a:hlinkClick r:id="rId2"/>
              </a:rPr>
              <a:t>www.pouzp.cz</a:t>
            </a: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en-US" altLang="cs-CZ" dirty="0">
              <a:solidFill>
                <a:srgbClr val="FFFF00"/>
              </a:solidFill>
            </a:endParaRPr>
          </a:p>
        </p:txBody>
      </p:sp>
      <p:pic>
        <p:nvPicPr>
          <p:cNvPr id="36868" name="Picture 4" descr="pouz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925" y="4779"/>
            <a:ext cx="1800200" cy="143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ČSPA</a:t>
            </a:r>
            <a:endParaRPr lang="en-US" altLang="cs-CZ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dirty="0"/>
              <a:t>Česká společnost porodních asistentek.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Vznikla v prosinci 2013.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Předsedkyně Mgr. Ludmila Lukešová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http://www.porodniasistentky.info/</a:t>
            </a:r>
            <a:endParaRPr lang="en-US" alt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FD29CDE0-050D-4B05-92C8-A30802351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9618" y="342617"/>
            <a:ext cx="2869601" cy="7821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ČKSaPA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Česká komora sester a porodních asistentek.</a:t>
            </a:r>
          </a:p>
          <a:p>
            <a:r>
              <a:rPr lang="cs-CZ" dirty="0"/>
              <a:t>Vznikla koncem roku 2018.</a:t>
            </a:r>
          </a:p>
          <a:p>
            <a:r>
              <a:rPr lang="cs-CZ" dirty="0"/>
              <a:t>Předseda - Bc. Tomáš Válek, </a:t>
            </a:r>
            <a:r>
              <a:rPr lang="cs-CZ" dirty="0" err="1"/>
              <a:t>DiS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5106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EMA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 err="1"/>
              <a:t>European</a:t>
            </a:r>
            <a:r>
              <a:rPr lang="cs-CZ" altLang="cs-CZ" dirty="0"/>
              <a:t> </a:t>
            </a:r>
            <a:r>
              <a:rPr lang="cs-CZ" altLang="cs-CZ" dirty="0" err="1"/>
              <a:t>Midwives</a:t>
            </a:r>
            <a:r>
              <a:rPr lang="cs-CZ" altLang="cs-CZ" dirty="0"/>
              <a:t> </a:t>
            </a:r>
            <a:r>
              <a:rPr lang="cs-CZ" altLang="cs-CZ" dirty="0" err="1"/>
              <a:t>Association</a:t>
            </a:r>
            <a:endParaRPr lang="cs-CZ" altLang="cs-CZ" dirty="0"/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nezisková, nevládní organizace reprezentující organizace a asociace porodních asistentek z členských států EU, členů Evropské rady, Evropské ekonomické oblasti (EEA) a zemí žadatelů o členství v EU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prezidentkou je Agnes Simon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A927E83-E5FE-46CB-8F69-B1FFAD7C4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60648"/>
            <a:ext cx="3257550" cy="10096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EMA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poskytuje fórum pro evropské PA, kde se diskutují problémy týkající se porodnictví a zdraví žen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vytváří minimální standardy pro vzdělávání a praxi PA 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upozorňuje a přispívá k řešení problému týkajících se zdravotní politiky a porodnictví v rámci EU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ICM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543937" y="1689815"/>
            <a:ext cx="7467600" cy="462912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International </a:t>
            </a:r>
            <a:r>
              <a:rPr lang="cs-CZ" altLang="cs-CZ" dirty="0" err="1"/>
              <a:t>Council</a:t>
            </a:r>
            <a:r>
              <a:rPr lang="cs-CZ" altLang="cs-CZ" dirty="0"/>
              <a:t> of </a:t>
            </a:r>
            <a:r>
              <a:rPr lang="cs-CZ" altLang="cs-CZ" dirty="0" err="1"/>
              <a:t>Midwives</a:t>
            </a: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založena roku 1919 v Belgii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nezisková, nevládní organizace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zastřešuje profesní organizace jednotlivých zemí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úzce spolupracuje s WHO, UNFPA </a:t>
            </a:r>
            <a:r>
              <a:rPr lang="cs-CZ" altLang="cs-CZ" sz="1400" dirty="0"/>
              <a:t>(</a:t>
            </a:r>
            <a:r>
              <a:rPr lang="en-US" altLang="cs-CZ" sz="1400" dirty="0"/>
              <a:t>United Nations Population Fund</a:t>
            </a:r>
            <a:r>
              <a:rPr lang="cs-CZ" altLang="cs-CZ" sz="1400" dirty="0"/>
              <a:t>)</a:t>
            </a:r>
            <a:r>
              <a:rPr lang="cs-CZ" altLang="cs-CZ" dirty="0"/>
              <a:t>, UNICEF </a:t>
            </a:r>
            <a:r>
              <a:rPr lang="cs-CZ" altLang="cs-CZ" sz="1400" dirty="0">
                <a:solidFill>
                  <a:srgbClr val="000000"/>
                </a:solidFill>
              </a:rPr>
              <a:t>(</a:t>
            </a:r>
            <a:r>
              <a:rPr lang="cs-CZ" sz="1400" dirty="0">
                <a:solidFill>
                  <a:srgbClr val="000000"/>
                </a:solidFill>
              </a:rPr>
              <a:t>dětský fond OSN)</a:t>
            </a:r>
            <a:r>
              <a:rPr lang="cs-CZ" altLang="cs-CZ" dirty="0"/>
              <a:t>, JHPIEGO </a:t>
            </a:r>
            <a:r>
              <a:rPr lang="cs-CZ" altLang="cs-CZ" sz="1400" dirty="0"/>
              <a:t>(</a:t>
            </a:r>
            <a:r>
              <a:rPr lang="en-US" sz="1400" dirty="0"/>
              <a:t>Johns Hopkins Program for International Education in Gynecology and Obstetric</a:t>
            </a:r>
            <a:r>
              <a:rPr lang="cs-CZ" sz="1400" dirty="0"/>
              <a:t>)</a:t>
            </a:r>
            <a:endParaRPr lang="cs-CZ" altLang="cs-CZ" sz="1400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nyní 142 členů z celého světa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prezidentkou je Franka </a:t>
            </a:r>
            <a:r>
              <a:rPr lang="cs-CZ" altLang="cs-CZ" dirty="0" err="1"/>
              <a:t>Cadeé</a:t>
            </a:r>
            <a:endParaRPr lang="cs-CZ" altLang="cs-CZ" dirty="0"/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http://www.internationalmidwives.org/</a:t>
            </a:r>
          </a:p>
        </p:txBody>
      </p:sp>
      <p:pic>
        <p:nvPicPr>
          <p:cNvPr id="19461" name="Obrázek 5" descr="ICM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2" y="201761"/>
            <a:ext cx="1895475" cy="1643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Profesní organizace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nezávislé, zpravidla neziskové, sdružení  příslušníků - fyzických anebo právnických osob - nějaké profese,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cílem je sledovat a zastupovat společné profesní, kulturní a ekonomické zájmy dané profese, 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nejsou odborovou organizací,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pro profesní sdružení se někdy používá označení komora.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Profesní organizace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zakládají se za účelem podpory zájmů členů dané profese, poskytovaní výměny informací mezi členy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u některých profesí je povinné členství v určeném sdružení (např. lékaři, farmaceuti, advokáti, exekutoři apod.)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profesní sdružení je založeno přímo zákonem nebo zákon existenci sdružení předpokládá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Česká asociace sester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odborná, stavovská dobrovolná, nezisková, nepolitická organizace s právní subjektivitou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největší odborná profesní organizace sester a jiných odborných pracovníků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nejvyšším orgánem je Fórum delegátů, které se skládá z členů ČAS. Fórum delegátů volí devíti členné prezidium a revizní komisi</a:t>
            </a:r>
          </a:p>
        </p:txBody>
      </p:sp>
      <p:pic>
        <p:nvPicPr>
          <p:cNvPr id="5125" name="Obrázek 4" descr="ČA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819" y="159975"/>
            <a:ext cx="15716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Česká asociace sester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cs-CZ" altLang="cs-CZ" dirty="0"/>
              <a:t>členem se může stát každá sestra, porodní asistentka, laborant, farmaceutický asistent, asistent hygienické služby nebo jiný </a:t>
            </a:r>
            <a:r>
              <a:rPr lang="cs-CZ" altLang="cs-CZ" dirty="0" err="1"/>
              <a:t>nelékař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tvořena sekcemi (</a:t>
            </a:r>
            <a:r>
              <a:rPr lang="cs-CZ" altLang="cs-CZ" dirty="0" err="1"/>
              <a:t>gyn</a:t>
            </a:r>
            <a:r>
              <a:rPr lang="cs-CZ" altLang="cs-CZ" dirty="0"/>
              <a:t>.-por., anesteziologie, resuscitace a intenzivní péče)</a:t>
            </a:r>
          </a:p>
          <a:p>
            <a:pPr eaLnBrk="1" hangingPunct="1">
              <a:lnSpc>
                <a:spcPct val="110000"/>
              </a:lnSpc>
            </a:pP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členem </a:t>
            </a:r>
            <a:r>
              <a:rPr lang="en-US" altLang="cs-CZ" dirty="0"/>
              <a:t>ICN (The International Council of Nurses)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endParaRPr lang="cs-CZ" altLang="cs-CZ" dirty="0"/>
          </a:p>
          <a:p>
            <a:pPr>
              <a:lnSpc>
                <a:spcPct val="110000"/>
              </a:lnSpc>
            </a:pPr>
            <a:r>
              <a:rPr lang="cs-CZ" altLang="cs-CZ" dirty="0"/>
              <a:t>prezidentka </a:t>
            </a:r>
            <a:r>
              <a:rPr lang="cs-CZ" dirty="0"/>
              <a:t>PhDr. Martina </a:t>
            </a:r>
            <a:r>
              <a:rPr lang="cs-CZ" dirty="0" err="1"/>
              <a:t>Šochmanová</a:t>
            </a:r>
            <a:r>
              <a:rPr lang="cs-CZ" dirty="0"/>
              <a:t>, MBA</a:t>
            </a:r>
            <a:endParaRPr lang="cs-CZ" altLang="cs-CZ" dirty="0"/>
          </a:p>
          <a:p>
            <a:pPr>
              <a:lnSpc>
                <a:spcPct val="110000"/>
              </a:lnSpc>
            </a:pPr>
            <a:r>
              <a:rPr lang="cs-CZ" altLang="cs-CZ" dirty="0">
                <a:hlinkClick r:id="rId2"/>
              </a:rPr>
              <a:t>http://www.cnna.cz/</a:t>
            </a:r>
            <a:endParaRPr lang="cs-CZ" altLang="cs-CZ" dirty="0"/>
          </a:p>
          <a:p>
            <a:pPr>
              <a:lnSpc>
                <a:spcPct val="11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ČAPA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Česká asociace porodních asistentek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samostatná autonomní organizace pro PA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vznikla r.1996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byla členem ICM (International </a:t>
            </a:r>
            <a:r>
              <a:rPr lang="cs-CZ" altLang="cs-CZ" dirty="0" err="1"/>
              <a:t>Council</a:t>
            </a:r>
            <a:r>
              <a:rPr lang="cs-CZ" altLang="cs-CZ" dirty="0"/>
              <a:t> of </a:t>
            </a:r>
            <a:r>
              <a:rPr lang="cs-CZ" altLang="cs-CZ" dirty="0" err="1"/>
              <a:t>Midwives</a:t>
            </a:r>
            <a:r>
              <a:rPr lang="cs-CZ" altLang="cs-CZ" dirty="0"/>
              <a:t>)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zánik r. 2006 po dlouhé krizi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ČKPA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vznikla r.2006 ze zaniklé ČAPA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členy jsou zapsané spolky PA jednotlivých krajů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prezidentka Alena Frýdlová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od r. 2016 změna názvu na Česká komora porodních asistentek, </a:t>
            </a:r>
            <a:r>
              <a:rPr lang="cs-CZ" altLang="cs-CZ" dirty="0" err="1"/>
              <a:t>z.s</a:t>
            </a:r>
            <a:r>
              <a:rPr lang="cs-CZ" altLang="cs-CZ" dirty="0"/>
              <a:t>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95425"/>
            <a:ext cx="1314075" cy="1340767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431" y="0"/>
            <a:ext cx="1242073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ČKPA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členem Mezinárodní konfederace porodních asistentek - International </a:t>
            </a:r>
            <a:r>
              <a:rPr lang="cs-CZ" altLang="cs-CZ" dirty="0" err="1"/>
              <a:t>Confederation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Midwives</a:t>
            </a:r>
            <a:r>
              <a:rPr lang="cs-CZ" altLang="cs-CZ" dirty="0"/>
              <a:t> (ICM), Evropské asociace porodních asistentek (EMA), Národní koalice zdravotnických pracovníků - nelékařských profesí (NKZP), České ženské loby (ČŽL)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cíle ČKPA viz. www.ckpa.cz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UNIPA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216" cy="4873752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sdružuje porodní asistentky na základě individuálního členství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prezidentka Magda </a:t>
            </a:r>
            <a:r>
              <a:rPr lang="cs-CZ" altLang="cs-CZ" dirty="0" err="1"/>
              <a:t>Ezrová</a:t>
            </a:r>
            <a:endParaRPr lang="cs-CZ" altLang="cs-CZ" dirty="0"/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členem ICM, EMA, ČŽL a Asociace veřejně prospěšných organizací (AVPO).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cíle UNIPA viz. www.unipa.cz</a:t>
            </a:r>
          </a:p>
        </p:txBody>
      </p:sp>
      <p:pic>
        <p:nvPicPr>
          <p:cNvPr id="14341" name="Obrázek 4" descr="UNIP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538" y="540423"/>
            <a:ext cx="1699264" cy="451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794B0B-9A1D-4119-928C-C405DA5BE0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B40B70-CB36-43CF-92F3-034D43A34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39CCD1-C058-420B-A464-D850ED5E21FE}">
  <ds:schemaRefs>
    <ds:schemaRef ds:uri="http://purl.org/dc/dcmitype/"/>
    <ds:schemaRef ds:uri="1be74145-1369-4350-a552-f90e39977260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567f2e8e-f82b-4e20-adde-3167ac8dcb2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702</TotalTime>
  <Words>630</Words>
  <Application>Microsoft Office PowerPoint</Application>
  <PresentationFormat>Předvádění na obrazovce (4:3)</PresentationFormat>
  <Paragraphs>106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     Profesní organizace PA</vt:lpstr>
      <vt:lpstr>Profesní organizace</vt:lpstr>
      <vt:lpstr>Profesní organizace</vt:lpstr>
      <vt:lpstr>Česká asociace sester</vt:lpstr>
      <vt:lpstr>Česká asociace sester</vt:lpstr>
      <vt:lpstr>ČAPA</vt:lpstr>
      <vt:lpstr>ČKPA</vt:lpstr>
      <vt:lpstr>ČKPA</vt:lpstr>
      <vt:lpstr>UNIPA</vt:lpstr>
      <vt:lpstr>POUZP</vt:lpstr>
      <vt:lpstr>ČSPA</vt:lpstr>
      <vt:lpstr>ČKSaPA</vt:lpstr>
      <vt:lpstr>EMA</vt:lpstr>
      <vt:lpstr>EMA</vt:lpstr>
      <vt:lpstr>ICM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58</cp:revision>
  <cp:lastPrinted>2014-12-04T09:44:30Z</cp:lastPrinted>
  <dcterms:created xsi:type="dcterms:W3CDTF">2008-09-14T17:29:12Z</dcterms:created>
  <dcterms:modified xsi:type="dcterms:W3CDTF">2022-12-01T09:13:28Z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