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8"/>
  </p:notesMasterIdLst>
  <p:sldIdLst>
    <p:sldId id="256" r:id="rId5"/>
    <p:sldId id="280" r:id="rId6"/>
    <p:sldId id="287" r:id="rId7"/>
    <p:sldId id="288" r:id="rId8"/>
    <p:sldId id="289" r:id="rId9"/>
    <p:sldId id="290" r:id="rId10"/>
    <p:sldId id="291" r:id="rId11"/>
    <p:sldId id="281" r:id="rId12"/>
    <p:sldId id="282" r:id="rId13"/>
    <p:sldId id="283" r:id="rId14"/>
    <p:sldId id="284" r:id="rId15"/>
    <p:sldId id="285" r:id="rId16"/>
    <p:sldId id="28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67" autoAdjust="0"/>
  </p:normalViewPr>
  <p:slideViewPr>
    <p:cSldViewPr>
      <p:cViewPr varScale="1">
        <p:scale>
          <a:sx n="100" d="100"/>
          <a:sy n="100" d="100"/>
        </p:scale>
        <p:origin x="19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ka Veselá" userId="e7428b7e-5e61-4cd9-aada-5d24650e5088" providerId="ADAL" clId="{D82D559A-2403-4DFA-98CE-5C30FC8F8D39}"/>
    <pc:docChg chg="undo custSel addSld delSld modSld">
      <pc:chgData name="Lenka Veselá" userId="e7428b7e-5e61-4cd9-aada-5d24650e5088" providerId="ADAL" clId="{D82D559A-2403-4DFA-98CE-5C30FC8F8D39}" dt="2021-01-05T09:37:06.477" v="137" actId="2696"/>
      <pc:docMkLst>
        <pc:docMk/>
      </pc:docMkLst>
      <pc:sldChg chg="modSp">
        <pc:chgData name="Lenka Veselá" userId="e7428b7e-5e61-4cd9-aada-5d24650e5088" providerId="ADAL" clId="{D82D559A-2403-4DFA-98CE-5C30FC8F8D39}" dt="2021-01-05T09:20:29.688" v="12" actId="20577"/>
        <pc:sldMkLst>
          <pc:docMk/>
          <pc:sldMk cId="0" sldId="256"/>
        </pc:sldMkLst>
        <pc:spChg chg="mod">
          <ac:chgData name="Lenka Veselá" userId="e7428b7e-5e61-4cd9-aada-5d24650e5088" providerId="ADAL" clId="{D82D559A-2403-4DFA-98CE-5C30FC8F8D39}" dt="2021-01-05T09:20:29.688" v="12" actId="20577"/>
          <ac:spMkLst>
            <pc:docMk/>
            <pc:sldMk cId="0" sldId="256"/>
            <ac:spMk id="2050" creationId="{00000000-0000-0000-0000-000000000000}"/>
          </ac:spMkLst>
        </pc:spChg>
      </pc:sldChg>
      <pc:sldChg chg="del">
        <pc:chgData name="Lenka Veselá" userId="e7428b7e-5e61-4cd9-aada-5d24650e5088" providerId="ADAL" clId="{D82D559A-2403-4DFA-98CE-5C30FC8F8D39}" dt="2021-01-05T09:36:46.419" v="134" actId="2696"/>
        <pc:sldMkLst>
          <pc:docMk/>
          <pc:sldMk cId="0" sldId="277"/>
        </pc:sldMkLst>
      </pc:sldChg>
      <pc:sldChg chg="modSp del">
        <pc:chgData name="Lenka Veselá" userId="e7428b7e-5e61-4cd9-aada-5d24650e5088" providerId="ADAL" clId="{D82D559A-2403-4DFA-98CE-5C30FC8F8D39}" dt="2021-01-05T09:37:06.477" v="137" actId="2696"/>
        <pc:sldMkLst>
          <pc:docMk/>
          <pc:sldMk cId="0" sldId="278"/>
        </pc:sldMkLst>
        <pc:spChg chg="mod">
          <ac:chgData name="Lenka Veselá" userId="e7428b7e-5e61-4cd9-aada-5d24650e5088" providerId="ADAL" clId="{D82D559A-2403-4DFA-98CE-5C30FC8F8D39}" dt="2021-01-05T09:36:52.978" v="135" actId="1076"/>
          <ac:spMkLst>
            <pc:docMk/>
            <pc:sldMk cId="0" sldId="278"/>
            <ac:spMk id="27650" creationId="{00000000-0000-0000-0000-000000000000}"/>
          </ac:spMkLst>
        </pc:spChg>
        <pc:spChg chg="mod">
          <ac:chgData name="Lenka Veselá" userId="e7428b7e-5e61-4cd9-aada-5d24650e5088" providerId="ADAL" clId="{D82D559A-2403-4DFA-98CE-5C30FC8F8D39}" dt="2021-01-05T09:36:58.574" v="136" actId="1076"/>
          <ac:spMkLst>
            <pc:docMk/>
            <pc:sldMk cId="0" sldId="278"/>
            <ac:spMk id="27651" creationId="{00000000-0000-0000-0000-000000000000}"/>
          </ac:spMkLst>
        </pc:spChg>
      </pc:sldChg>
      <pc:sldChg chg="modSp">
        <pc:chgData name="Lenka Veselá" userId="e7428b7e-5e61-4cd9-aada-5d24650e5088" providerId="ADAL" clId="{D82D559A-2403-4DFA-98CE-5C30FC8F8D39}" dt="2021-01-05T09:33:24.813" v="103" actId="255"/>
        <pc:sldMkLst>
          <pc:docMk/>
          <pc:sldMk cId="0" sldId="281"/>
        </pc:sldMkLst>
        <pc:spChg chg="mod">
          <ac:chgData name="Lenka Veselá" userId="e7428b7e-5e61-4cd9-aada-5d24650e5088" providerId="ADAL" clId="{D82D559A-2403-4DFA-98CE-5C30FC8F8D39}" dt="2021-01-05T09:33:03.311" v="99" actId="207"/>
          <ac:spMkLst>
            <pc:docMk/>
            <pc:sldMk cId="0" sldId="281"/>
            <ac:spMk id="2" creationId="{00000000-0000-0000-0000-000000000000}"/>
          </ac:spMkLst>
        </pc:spChg>
        <pc:spChg chg="mod">
          <ac:chgData name="Lenka Veselá" userId="e7428b7e-5e61-4cd9-aada-5d24650e5088" providerId="ADAL" clId="{D82D559A-2403-4DFA-98CE-5C30FC8F8D39}" dt="2021-01-05T09:33:24.813" v="103" actId="255"/>
          <ac:spMkLst>
            <pc:docMk/>
            <pc:sldMk cId="0" sldId="281"/>
            <ac:spMk id="21507" creationId="{00000000-0000-0000-0000-000000000000}"/>
          </ac:spMkLst>
        </pc:spChg>
      </pc:sldChg>
      <pc:sldChg chg="modSp">
        <pc:chgData name="Lenka Veselá" userId="e7428b7e-5e61-4cd9-aada-5d24650e5088" providerId="ADAL" clId="{D82D559A-2403-4DFA-98CE-5C30FC8F8D39}" dt="2021-01-05T09:33:59.640" v="112" actId="20577"/>
        <pc:sldMkLst>
          <pc:docMk/>
          <pc:sldMk cId="0" sldId="282"/>
        </pc:sldMkLst>
        <pc:spChg chg="mod">
          <ac:chgData name="Lenka Veselá" userId="e7428b7e-5e61-4cd9-aada-5d24650e5088" providerId="ADAL" clId="{D82D559A-2403-4DFA-98CE-5C30FC8F8D39}" dt="2021-01-05T09:33:39.825" v="106" actId="255"/>
          <ac:spMkLst>
            <pc:docMk/>
            <pc:sldMk cId="0" sldId="282"/>
            <ac:spMk id="2" creationId="{00000000-0000-0000-0000-000000000000}"/>
          </ac:spMkLst>
        </pc:spChg>
        <pc:spChg chg="mod">
          <ac:chgData name="Lenka Veselá" userId="e7428b7e-5e61-4cd9-aada-5d24650e5088" providerId="ADAL" clId="{D82D559A-2403-4DFA-98CE-5C30FC8F8D39}" dt="2021-01-05T09:33:59.640" v="112" actId="20577"/>
          <ac:spMkLst>
            <pc:docMk/>
            <pc:sldMk cId="0" sldId="282"/>
            <ac:spMk id="22531" creationId="{00000000-0000-0000-0000-000000000000}"/>
          </ac:spMkLst>
        </pc:spChg>
      </pc:sldChg>
      <pc:sldChg chg="modSp">
        <pc:chgData name="Lenka Veselá" userId="e7428b7e-5e61-4cd9-aada-5d24650e5088" providerId="ADAL" clId="{D82D559A-2403-4DFA-98CE-5C30FC8F8D39}" dt="2021-01-05T09:34:22.365" v="117" actId="12"/>
        <pc:sldMkLst>
          <pc:docMk/>
          <pc:sldMk cId="0" sldId="283"/>
        </pc:sldMkLst>
        <pc:spChg chg="mod">
          <ac:chgData name="Lenka Veselá" userId="e7428b7e-5e61-4cd9-aada-5d24650e5088" providerId="ADAL" clId="{D82D559A-2403-4DFA-98CE-5C30FC8F8D39}" dt="2021-01-05T09:34:16.047" v="116" actId="207"/>
          <ac:spMkLst>
            <pc:docMk/>
            <pc:sldMk cId="0" sldId="283"/>
            <ac:spMk id="2" creationId="{00000000-0000-0000-0000-000000000000}"/>
          </ac:spMkLst>
        </pc:spChg>
        <pc:spChg chg="mod">
          <ac:chgData name="Lenka Veselá" userId="e7428b7e-5e61-4cd9-aada-5d24650e5088" providerId="ADAL" clId="{D82D559A-2403-4DFA-98CE-5C30FC8F8D39}" dt="2021-01-05T09:34:22.365" v="117" actId="12"/>
          <ac:spMkLst>
            <pc:docMk/>
            <pc:sldMk cId="0" sldId="283"/>
            <ac:spMk id="23555" creationId="{00000000-0000-0000-0000-000000000000}"/>
          </ac:spMkLst>
        </pc:spChg>
      </pc:sldChg>
      <pc:sldChg chg="modSp">
        <pc:chgData name="Lenka Veselá" userId="e7428b7e-5e61-4cd9-aada-5d24650e5088" providerId="ADAL" clId="{D82D559A-2403-4DFA-98CE-5C30FC8F8D39}" dt="2021-01-05T09:36:02.771" v="124" actId="12"/>
        <pc:sldMkLst>
          <pc:docMk/>
          <pc:sldMk cId="0" sldId="284"/>
        </pc:sldMkLst>
        <pc:spChg chg="mod">
          <ac:chgData name="Lenka Veselá" userId="e7428b7e-5e61-4cd9-aada-5d24650e5088" providerId="ADAL" clId="{D82D559A-2403-4DFA-98CE-5C30FC8F8D39}" dt="2021-01-05T09:34:33.107" v="120" actId="255"/>
          <ac:spMkLst>
            <pc:docMk/>
            <pc:sldMk cId="0" sldId="284"/>
            <ac:spMk id="2" creationId="{00000000-0000-0000-0000-000000000000}"/>
          </ac:spMkLst>
        </pc:spChg>
        <pc:spChg chg="mod">
          <ac:chgData name="Lenka Veselá" userId="e7428b7e-5e61-4cd9-aada-5d24650e5088" providerId="ADAL" clId="{D82D559A-2403-4DFA-98CE-5C30FC8F8D39}" dt="2021-01-05T09:35:56.418" v="122" actId="12"/>
          <ac:spMkLst>
            <pc:docMk/>
            <pc:sldMk cId="0" sldId="284"/>
            <ac:spMk id="24579" creationId="{00000000-0000-0000-0000-000000000000}"/>
          </ac:spMkLst>
        </pc:spChg>
        <pc:spChg chg="mod">
          <ac:chgData name="Lenka Veselá" userId="e7428b7e-5e61-4cd9-aada-5d24650e5088" providerId="ADAL" clId="{D82D559A-2403-4DFA-98CE-5C30FC8F8D39}" dt="2021-01-05T09:36:02.771" v="124" actId="12"/>
          <ac:spMkLst>
            <pc:docMk/>
            <pc:sldMk cId="0" sldId="284"/>
            <ac:spMk id="24580" creationId="{00000000-0000-0000-0000-000000000000}"/>
          </ac:spMkLst>
        </pc:spChg>
      </pc:sldChg>
      <pc:sldChg chg="modSp">
        <pc:chgData name="Lenka Veselá" userId="e7428b7e-5e61-4cd9-aada-5d24650e5088" providerId="ADAL" clId="{D82D559A-2403-4DFA-98CE-5C30FC8F8D39}" dt="2021-01-05T09:36:20.917" v="129" actId="255"/>
        <pc:sldMkLst>
          <pc:docMk/>
          <pc:sldMk cId="0" sldId="285"/>
        </pc:sldMkLst>
        <pc:spChg chg="mod">
          <ac:chgData name="Lenka Veselá" userId="e7428b7e-5e61-4cd9-aada-5d24650e5088" providerId="ADAL" clId="{D82D559A-2403-4DFA-98CE-5C30FC8F8D39}" dt="2021-01-05T09:36:13.447" v="127" actId="207"/>
          <ac:spMkLst>
            <pc:docMk/>
            <pc:sldMk cId="0" sldId="285"/>
            <ac:spMk id="2" creationId="{00000000-0000-0000-0000-000000000000}"/>
          </ac:spMkLst>
        </pc:spChg>
        <pc:spChg chg="mod">
          <ac:chgData name="Lenka Veselá" userId="e7428b7e-5e61-4cd9-aada-5d24650e5088" providerId="ADAL" clId="{D82D559A-2403-4DFA-98CE-5C30FC8F8D39}" dt="2021-01-05T09:36:20.917" v="129" actId="255"/>
          <ac:spMkLst>
            <pc:docMk/>
            <pc:sldMk cId="0" sldId="285"/>
            <ac:spMk id="25603" creationId="{00000000-0000-0000-0000-000000000000}"/>
          </ac:spMkLst>
        </pc:spChg>
      </pc:sldChg>
      <pc:sldChg chg="modSp">
        <pc:chgData name="Lenka Veselá" userId="e7428b7e-5e61-4cd9-aada-5d24650e5088" providerId="ADAL" clId="{D82D559A-2403-4DFA-98CE-5C30FC8F8D39}" dt="2021-01-05T09:36:40.589" v="133" actId="2710"/>
        <pc:sldMkLst>
          <pc:docMk/>
          <pc:sldMk cId="1628850748" sldId="286"/>
        </pc:sldMkLst>
        <pc:spChg chg="mod">
          <ac:chgData name="Lenka Veselá" userId="e7428b7e-5e61-4cd9-aada-5d24650e5088" providerId="ADAL" clId="{D82D559A-2403-4DFA-98CE-5C30FC8F8D39}" dt="2021-01-05T09:36:31.882" v="130" actId="113"/>
          <ac:spMkLst>
            <pc:docMk/>
            <pc:sldMk cId="1628850748" sldId="286"/>
            <ac:spMk id="2" creationId="{00000000-0000-0000-0000-000000000000}"/>
          </ac:spMkLst>
        </pc:spChg>
        <pc:spChg chg="mod">
          <ac:chgData name="Lenka Veselá" userId="e7428b7e-5e61-4cd9-aada-5d24650e5088" providerId="ADAL" clId="{D82D559A-2403-4DFA-98CE-5C30FC8F8D39}" dt="2021-01-05T09:36:40.589" v="133" actId="2710"/>
          <ac:spMkLst>
            <pc:docMk/>
            <pc:sldMk cId="1628850748" sldId="286"/>
            <ac:spMk id="3" creationId="{00000000-0000-0000-0000-000000000000}"/>
          </ac:spMkLst>
        </pc:spChg>
      </pc:sldChg>
      <pc:sldChg chg="modSp add del">
        <pc:chgData name="Lenka Veselá" userId="e7428b7e-5e61-4cd9-aada-5d24650e5088" providerId="ADAL" clId="{D82D559A-2403-4DFA-98CE-5C30FC8F8D39}" dt="2021-01-05T09:24:10.664" v="29" actId="2696"/>
        <pc:sldMkLst>
          <pc:docMk/>
          <pc:sldMk cId="769202348" sldId="290"/>
        </pc:sldMkLst>
        <pc:spChg chg="mod">
          <ac:chgData name="Lenka Veselá" userId="e7428b7e-5e61-4cd9-aada-5d24650e5088" providerId="ADAL" clId="{D82D559A-2403-4DFA-98CE-5C30FC8F8D39}" dt="2021-01-05T09:23:43.778" v="27" actId="20577"/>
          <ac:spMkLst>
            <pc:docMk/>
            <pc:sldMk cId="769202348" sldId="290"/>
            <ac:spMk id="3" creationId="{FAA98107-8A58-45CD-8637-43282B57F5FC}"/>
          </ac:spMkLst>
        </pc:spChg>
      </pc:sldChg>
      <pc:sldChg chg="modSp">
        <pc:chgData name="Lenka Veselá" userId="e7428b7e-5e61-4cd9-aada-5d24650e5088" providerId="ADAL" clId="{D82D559A-2403-4DFA-98CE-5C30FC8F8D39}" dt="2021-01-05T09:32:46.918" v="96" actId="790"/>
        <pc:sldMkLst>
          <pc:docMk/>
          <pc:sldMk cId="2927939041" sldId="291"/>
        </pc:sldMkLst>
        <pc:spChg chg="mod">
          <ac:chgData name="Lenka Veselá" userId="e7428b7e-5e61-4cd9-aada-5d24650e5088" providerId="ADAL" clId="{D82D559A-2403-4DFA-98CE-5C30FC8F8D39}" dt="2021-01-05T09:30:38.613" v="81" actId="790"/>
          <ac:spMkLst>
            <pc:docMk/>
            <pc:sldMk cId="2927939041" sldId="291"/>
            <ac:spMk id="2" creationId="{C7258D0A-F64D-402B-9779-7AB0DC5EF962}"/>
          </ac:spMkLst>
        </pc:spChg>
        <pc:spChg chg="mod">
          <ac:chgData name="Lenka Veselá" userId="e7428b7e-5e61-4cd9-aada-5d24650e5088" providerId="ADAL" clId="{D82D559A-2403-4DFA-98CE-5C30FC8F8D39}" dt="2021-01-05T09:32:46.918" v="96" actId="790"/>
          <ac:spMkLst>
            <pc:docMk/>
            <pc:sldMk cId="2927939041" sldId="291"/>
            <ac:spMk id="3" creationId="{CB0494A5-0F71-4665-9239-95B5675719F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A4C5ED43-8D10-4556-A098-8B73A9DE51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744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/>
              <a:t>Několik okruhů informací – zdravotní stav obyvatelstva, zdravotnická ekonomika, činnost zdravotnických zařízení, sociálně-demografické charakteristiky populace, životní a pracovní prostředí.</a:t>
            </a: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555648-3480-40E8-BB13-1BCFE867E6E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01F88-4B85-4BC1-B268-1376FCC93990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5F9DA5-8E49-471C-9FD0-B70783FF72B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65A4FB-008A-42CC-B464-1DE0BFC6FED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6EFDE9-59A2-42DC-96F5-6E5197F9C9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2285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205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86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821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095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7CFC594F-601D-4983-B5F9-52EC078377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48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F50BF-7F5F-4F40-9E75-786A0FF424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22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2374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4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/>
            </a:lvl2pPr>
            <a:lvl3pPr marL="1199967" indent="-28575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0"/>
            </a:lvl1pPr>
          </a:lstStyle>
          <a:p>
            <a:r>
              <a:rPr lang="cs-CZ" dirty="0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5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1047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405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709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218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130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9CCC48AF-BBA3-489E-853D-1A40BFC1FE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80005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40768"/>
            <a:ext cx="7772400" cy="3952881"/>
          </a:xfrm>
        </p:spPr>
        <p:txBody>
          <a:bodyPr/>
          <a:lstStyle/>
          <a:p>
            <a:pPr algn="ctr" eaLnBrk="1" hangingPunct="1">
              <a:defRPr/>
            </a:pPr>
            <a:br>
              <a:rPr lang="cs-CZ" sz="2000" b="0" dirty="0"/>
            </a:br>
            <a:br>
              <a:rPr lang="cs-CZ" sz="2000" b="0" dirty="0"/>
            </a:br>
            <a:br>
              <a:rPr lang="cs-CZ" b="0" dirty="0"/>
            </a:br>
            <a:r>
              <a:rPr lang="cs-CZ" b="0" dirty="0"/>
              <a:t>Zdravotnická statistika, informatika</a:t>
            </a:r>
            <a:br>
              <a:rPr lang="cs-CZ" b="0" dirty="0"/>
            </a:br>
            <a:endParaRPr lang="cs-CZ" sz="28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868346"/>
          </a:xfrm>
        </p:spPr>
        <p:txBody>
          <a:bodyPr/>
          <a:lstStyle/>
          <a:p>
            <a:pPr>
              <a:defRPr/>
            </a:pPr>
            <a:r>
              <a:rPr lang="cs-CZ" sz="3600" b="0" dirty="0"/>
              <a:t>Registry koordinované NZIS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401050" cy="456937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NKR – Národní kardiochirurgický registr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NOR – Národní onkologický registr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NRCCH – Národní registr cévní chirurgie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NRKI – Národní registr kardiovaskulárních </a:t>
            </a:r>
            <a:r>
              <a:rPr lang="cs-CZ" sz="2400" dirty="0" err="1"/>
              <a:t>onem</a:t>
            </a:r>
            <a:r>
              <a:rPr lang="cs-CZ" sz="2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NRKN -  Národní registr kloubních náhrad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NROD – Národní registr osob nesouhlasících s posmrtným odběrem tkání a orgánů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NRAR – Národní registr asistované reprodukce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Registry hygienické služby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Specializované ZIS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/>
              <a:t>Individuální hlášení NZIS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Infekční nemoci.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Pohlavní nemoci.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Potraty.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Hospitalizace.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Sebevraždy.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Rodička.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Novorozenec.</a:t>
            </a:r>
          </a:p>
        </p:txBody>
      </p:sp>
      <p:sp>
        <p:nvSpPr>
          <p:cNvPr id="24580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Vrozené vady.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Stav chrupu vybraných skupin populace.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Úmrtí ženy v těhotenství.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b="0" dirty="0"/>
              <a:t>NIS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Zjednodušení administrativy.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Přesné vyčíslení nákladů a výstupy pro ZP.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Zpracování dat pro jiné účely (NZIS, výzkum,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Zpracování žádanek pro komplement.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Zpracování dat komplementu.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Přehled o produktivitě práce, monitoring kvality péče.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Komunikace s vnějším systémem (IS nemocnic, ZP, praktických lékařů, …).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PACS (</a:t>
            </a:r>
            <a:r>
              <a:rPr lang="cs-CZ" sz="2400" dirty="0" err="1"/>
              <a:t>picture</a:t>
            </a:r>
            <a:r>
              <a:rPr lang="cs-CZ" sz="2400" dirty="0"/>
              <a:t> </a:t>
            </a:r>
            <a:r>
              <a:rPr lang="cs-CZ" sz="2400" dirty="0" err="1"/>
              <a:t>archiving</a:t>
            </a:r>
            <a:r>
              <a:rPr lang="cs-CZ" sz="2400" dirty="0"/>
              <a:t> and </a:t>
            </a:r>
            <a:r>
              <a:rPr lang="cs-CZ" sz="2400" dirty="0" err="1"/>
              <a:t>communications</a:t>
            </a:r>
            <a:r>
              <a:rPr lang="cs-CZ" sz="2400" dirty="0"/>
              <a:t> </a:t>
            </a:r>
            <a:r>
              <a:rPr lang="cs-CZ" sz="2400" dirty="0" err="1"/>
              <a:t>systems</a:t>
            </a:r>
            <a:r>
              <a:rPr lang="cs-CZ" sz="2400" dirty="0"/>
              <a:t>) - moderní systém pro správu, zobrazování, archivaci a přenos snímků z digitálních zobrazovacích systémů..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Elektronická zdravotní knížka – souhrn zdravotních informací jedince v el. podobě, dostupný 24/7. Rychlý přístup k historii pac. v urgentních případech.</a:t>
            </a:r>
          </a:p>
        </p:txBody>
      </p:sp>
    </p:spTree>
    <p:extLst>
      <p:ext uri="{BB962C8B-B14F-4D97-AF65-F5344CB8AC3E}">
        <p14:creationId xmlns:p14="http://schemas.microsoft.com/office/powerpoint/2010/main" val="162885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/>
              <a:t>Zdravotnická statistika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Důležitá pro sledování kvality zdravotní péče.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Především informace, které si opatřuje samo zdravotnictví.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Základní informace o různých aspektech ovlivňujících zdravotní péči, ekonomická data, zdroje vkládané do zdravotnictví, výstupy zdravotnických zařízení.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073CC-D282-48B6-A92F-9EB389EFB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ÚZIS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E3629F-B749-45BF-952F-E5A6B9FAF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Ústav zdravotnických informací a statistiky.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zřizovatelem je MZ ČR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dle zákona č. 372/2011 Sb., o zdravotních službách -ÚZIS ČR správcem NZIS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součástí státní statistické služby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spolupracuje s orgány státní statistické služby, ČSÚ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předkladatelem oficiálních informací z NZIS za ČR</a:t>
            </a:r>
          </a:p>
        </p:txBody>
      </p:sp>
    </p:spTree>
    <p:extLst>
      <p:ext uri="{BB962C8B-B14F-4D97-AF65-F5344CB8AC3E}">
        <p14:creationId xmlns:p14="http://schemas.microsoft.com/office/powerpoint/2010/main" val="328773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EE471-C8AE-4EE8-8F9C-8E177829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ČSÚ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14AFA7-42D4-4701-8E37-F3651F1E7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ústředním orgánem státní správy ČR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zřízen r.1969 zákonem č. 2/1969 Sb., o zřízení ministerstev a jiných ústředních orgánů státní správy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spolupracuje s ÚZIS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všeobecná statistika v ČR</a:t>
            </a:r>
          </a:p>
        </p:txBody>
      </p:sp>
    </p:spTree>
    <p:extLst>
      <p:ext uri="{BB962C8B-B14F-4D97-AF65-F5344CB8AC3E}">
        <p14:creationId xmlns:p14="http://schemas.microsoft.com/office/powerpoint/2010/main" val="3349184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3B0B0-AB1E-4962-8F02-96CFD8CD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1986" lvl="0">
              <a:lnSpc>
                <a:spcPct val="100000"/>
              </a:lnSpc>
              <a:spcBef>
                <a:spcPts val="0"/>
              </a:spcBef>
              <a:buClr>
                <a:srgbClr val="0000DC"/>
              </a:buClr>
              <a:buSzPct val="100000"/>
            </a:pPr>
            <a:r>
              <a:rPr lang="cs-CZ" sz="3600" b="0" dirty="0"/>
              <a:t>EUROSTAT   </a:t>
            </a:r>
            <a:r>
              <a:rPr lang="cs-CZ" sz="2400" b="0" dirty="0">
                <a:solidFill>
                  <a:srgbClr val="000000"/>
                </a:solidFill>
                <a:ea typeface="+mn-ea"/>
                <a:cs typeface="+mn-cs"/>
              </a:rPr>
              <a:t>Statistický úřad EU</a:t>
            </a:r>
            <a:br>
              <a:rPr lang="cs-CZ" sz="2400" b="0" dirty="0">
                <a:solidFill>
                  <a:srgbClr val="000000"/>
                </a:solidFill>
                <a:ea typeface="+mn-ea"/>
                <a:cs typeface="+mn-cs"/>
              </a:rPr>
            </a:br>
            <a:endParaRPr lang="cs-CZ" sz="3600" b="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427323-E0CC-47FC-9B6E-FC6882F98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rozvíjet ve spolupráci s vnitrostátními statistickými úřady harmonizované definice, klasifikaci a metody k výpočtu oficiálních evropských statistik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provádět za celou EU a eurozónu výpočty ze souhrnných údajů za použití údajů shromážděných vnitrostátními statistickými orgány a harmonizovaných norem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poskytovat evropské statistiky prostřednictvím internetových stránek </a:t>
            </a:r>
            <a:r>
              <a:rPr lang="cs-CZ" sz="2400" dirty="0" err="1"/>
              <a:t>Eurostatu</a:t>
            </a:r>
            <a:r>
              <a:rPr lang="cs-CZ" sz="2400" dirty="0"/>
              <a:t> a dalších komunikačních kanálů občanům a orgánům s rozhodovací pravomocí</a:t>
            </a:r>
          </a:p>
        </p:txBody>
      </p:sp>
    </p:spTree>
    <p:extLst>
      <p:ext uri="{BB962C8B-B14F-4D97-AF65-F5344CB8AC3E}">
        <p14:creationId xmlns:p14="http://schemas.microsoft.com/office/powerpoint/2010/main" val="254113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8DA25-D4BE-42D5-8EC5-C38602CAD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ECDC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A98107-8A58-45CD-8637-43282B57F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European Centre for Disease Prevention and Control</a:t>
            </a: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agentura</a:t>
            </a:r>
            <a:r>
              <a:rPr lang="en-US" sz="2400" dirty="0"/>
              <a:t> EU </a:t>
            </a:r>
            <a:r>
              <a:rPr lang="en-US" sz="2400" dirty="0" err="1"/>
              <a:t>zaměřená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posílení</a:t>
            </a:r>
            <a:r>
              <a:rPr lang="en-US" sz="2400" dirty="0"/>
              <a:t> </a:t>
            </a:r>
            <a:r>
              <a:rPr lang="en-US" sz="2400" dirty="0" err="1"/>
              <a:t>obrany</a:t>
            </a:r>
            <a:r>
              <a:rPr lang="en-US" sz="2400" dirty="0"/>
              <a:t> </a:t>
            </a:r>
            <a:r>
              <a:rPr lang="en-US" sz="2400" dirty="0" err="1"/>
              <a:t>Evropy</a:t>
            </a:r>
            <a:r>
              <a:rPr lang="en-US" sz="2400" dirty="0"/>
              <a:t> </a:t>
            </a:r>
            <a:r>
              <a:rPr lang="en-US" sz="2400" dirty="0" err="1"/>
              <a:t>proti</a:t>
            </a:r>
            <a:r>
              <a:rPr lang="en-US" sz="2400" dirty="0"/>
              <a:t> </a:t>
            </a:r>
            <a:r>
              <a:rPr lang="en-US" sz="2400" dirty="0" err="1"/>
              <a:t>infekčním</a:t>
            </a:r>
            <a:r>
              <a:rPr lang="en-US" sz="2400" dirty="0"/>
              <a:t> </a:t>
            </a:r>
            <a:r>
              <a:rPr lang="en-US" sz="2400" dirty="0" err="1"/>
              <a:t>chorobám</a:t>
            </a: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m</a:t>
            </a:r>
            <a:r>
              <a:rPr lang="en-US" sz="2400" dirty="0" err="1"/>
              <a:t>ezi</a:t>
            </a:r>
            <a:r>
              <a:rPr lang="en-US" sz="2400" dirty="0"/>
              <a:t> </a:t>
            </a:r>
            <a:r>
              <a:rPr lang="en-US" sz="2400" dirty="0" err="1"/>
              <a:t>hlavní</a:t>
            </a:r>
            <a:r>
              <a:rPr lang="en-US" sz="2400" dirty="0"/>
              <a:t> </a:t>
            </a:r>
            <a:r>
              <a:rPr lang="en-US" sz="2400" dirty="0" err="1"/>
              <a:t>funkce</a:t>
            </a:r>
            <a:r>
              <a:rPr lang="en-US" sz="2400" dirty="0"/>
              <a:t> </a:t>
            </a:r>
            <a:r>
              <a:rPr lang="en-US" sz="2400" dirty="0" err="1"/>
              <a:t>patří</a:t>
            </a:r>
            <a:r>
              <a:rPr lang="en-US" sz="2400" dirty="0"/>
              <a:t>: </a:t>
            </a:r>
            <a:r>
              <a:rPr lang="en-US" sz="2400" dirty="0" err="1"/>
              <a:t>dohled</a:t>
            </a:r>
            <a:r>
              <a:rPr lang="en-US" sz="2400" dirty="0"/>
              <a:t>, </a:t>
            </a:r>
            <a:r>
              <a:rPr lang="en-US" sz="2400" dirty="0" err="1"/>
              <a:t>epidemická</a:t>
            </a:r>
            <a:r>
              <a:rPr lang="en-US" sz="2400" dirty="0"/>
              <a:t> </a:t>
            </a:r>
            <a:r>
              <a:rPr lang="en-US" sz="2400" dirty="0" err="1"/>
              <a:t>inteligence</a:t>
            </a:r>
            <a:r>
              <a:rPr lang="en-US" sz="2400" dirty="0"/>
              <a:t>, </a:t>
            </a:r>
            <a:r>
              <a:rPr lang="en-US" sz="2400" dirty="0" err="1"/>
              <a:t>reakce</a:t>
            </a:r>
            <a:r>
              <a:rPr lang="en-US" sz="2400" dirty="0"/>
              <a:t>, </a:t>
            </a:r>
            <a:r>
              <a:rPr lang="en-US" sz="2400" dirty="0" err="1"/>
              <a:t>vědecké</a:t>
            </a:r>
            <a:r>
              <a:rPr lang="en-US" sz="2400" dirty="0"/>
              <a:t> </a:t>
            </a:r>
            <a:r>
              <a:rPr lang="en-US" sz="2400" dirty="0" err="1"/>
              <a:t>poradenství</a:t>
            </a:r>
            <a:r>
              <a:rPr lang="en-US" sz="2400" dirty="0"/>
              <a:t>, </a:t>
            </a:r>
            <a:r>
              <a:rPr lang="en-US" sz="2400" dirty="0" err="1"/>
              <a:t>mikrobiologie</a:t>
            </a:r>
            <a:r>
              <a:rPr lang="en-US" sz="2400" dirty="0"/>
              <a:t>, </a:t>
            </a:r>
            <a:r>
              <a:rPr lang="en-US" sz="2400" dirty="0" err="1"/>
              <a:t>připravenost</a:t>
            </a:r>
            <a:r>
              <a:rPr lang="en-US" sz="2400" dirty="0"/>
              <a:t>, </a:t>
            </a:r>
            <a:r>
              <a:rPr lang="en-US" sz="2400" dirty="0" err="1"/>
              <a:t>školení</a:t>
            </a:r>
            <a:r>
              <a:rPr lang="en-US" sz="2400" dirty="0"/>
              <a:t> v </a:t>
            </a:r>
            <a:r>
              <a:rPr lang="en-US" sz="2400" dirty="0" err="1"/>
              <a:t>oblasti</a:t>
            </a:r>
            <a:r>
              <a:rPr lang="en-US" sz="2400" dirty="0"/>
              <a:t> </a:t>
            </a:r>
            <a:r>
              <a:rPr lang="en-US" sz="2400" dirty="0" err="1"/>
              <a:t>veřejného</a:t>
            </a:r>
            <a:r>
              <a:rPr lang="en-US" sz="2400" dirty="0"/>
              <a:t> </a:t>
            </a:r>
            <a:r>
              <a:rPr lang="en-US" sz="2400" dirty="0" err="1"/>
              <a:t>zdraví</a:t>
            </a:r>
            <a:r>
              <a:rPr lang="en-US" sz="2400" dirty="0"/>
              <a:t>, </a:t>
            </a:r>
            <a:r>
              <a:rPr lang="en-US" sz="2400" dirty="0" err="1"/>
              <a:t>mezinárodní</a:t>
            </a:r>
            <a:r>
              <a:rPr lang="en-US" sz="2400" dirty="0"/>
              <a:t> </a:t>
            </a:r>
            <a:r>
              <a:rPr lang="en-US" sz="2400" dirty="0" err="1"/>
              <a:t>vztahy</a:t>
            </a:r>
            <a:r>
              <a:rPr lang="en-US" sz="2400" dirty="0"/>
              <a:t>, </a:t>
            </a:r>
            <a:r>
              <a:rPr lang="en-US" sz="2400" dirty="0" err="1"/>
              <a:t>komunikace</a:t>
            </a:r>
            <a:r>
              <a:rPr lang="en-US" sz="2400" dirty="0"/>
              <a:t> v </a:t>
            </a:r>
            <a:r>
              <a:rPr lang="en-US" sz="2400" dirty="0" err="1"/>
              <a:t>oblasti</a:t>
            </a:r>
            <a:r>
              <a:rPr lang="en-US" sz="2400" dirty="0"/>
              <a:t> </a:t>
            </a:r>
            <a:r>
              <a:rPr lang="en-US" sz="2400" dirty="0" err="1"/>
              <a:t>zdraví</a:t>
            </a:r>
            <a:r>
              <a:rPr lang="en-US" sz="2400" dirty="0"/>
              <a:t> a </a:t>
            </a:r>
            <a:r>
              <a:rPr lang="en-US" sz="2400" dirty="0" err="1"/>
              <a:t>vědecký</a:t>
            </a:r>
            <a:r>
              <a:rPr lang="en-US" sz="2400" dirty="0"/>
              <a:t> </a:t>
            </a:r>
            <a:r>
              <a:rPr lang="en-US" sz="2400" dirty="0" err="1"/>
              <a:t>časopis</a:t>
            </a:r>
            <a:r>
              <a:rPr lang="en-US" sz="2400" dirty="0"/>
              <a:t> </a:t>
            </a:r>
            <a:r>
              <a:rPr lang="en-US" sz="2400" dirty="0" err="1"/>
              <a:t>Eurosurveillance</a:t>
            </a:r>
            <a:r>
              <a:rPr lang="en-US" sz="2400" dirty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920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58D0A-F64D-402B-9779-7AB0DC5EF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0" dirty="0"/>
              <a:t>OECD </a:t>
            </a:r>
            <a:r>
              <a:rPr lang="cs-CZ" sz="2400" b="0" dirty="0">
                <a:ea typeface="+mn-ea"/>
                <a:cs typeface="+mn-cs"/>
              </a:rPr>
              <a:t>Organizace pro hospodářskou spolupráci a rozvoj </a:t>
            </a:r>
            <a:endParaRPr lang="cs-CZ" sz="3600" b="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0494A5-0F71-4665-9239-95B567571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973" y="1998002"/>
            <a:ext cx="8064900" cy="4139998"/>
          </a:xfrm>
        </p:spPr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</a:t>
            </a:r>
            <a:r>
              <a:rPr lang="cs-CZ" sz="2400" dirty="0" err="1"/>
              <a:t>íle</a:t>
            </a:r>
            <a:r>
              <a:rPr lang="en-US" sz="2400" dirty="0"/>
              <a:t>m je </a:t>
            </a:r>
            <a:r>
              <a:rPr lang="cs-CZ" sz="2400" dirty="0"/>
              <a:t>formovat</a:t>
            </a:r>
            <a:r>
              <a:rPr lang="en-US" sz="2400" dirty="0"/>
              <a:t> </a:t>
            </a:r>
            <a:r>
              <a:rPr lang="cs-CZ" sz="2400" dirty="0"/>
              <a:t>politiku</a:t>
            </a:r>
            <a:r>
              <a:rPr lang="en-US" sz="2400" dirty="0"/>
              <a:t>, </a:t>
            </a:r>
            <a:r>
              <a:rPr lang="cs-CZ" sz="2400" dirty="0"/>
              <a:t>která</a:t>
            </a:r>
            <a:r>
              <a:rPr lang="en-US" sz="2400" dirty="0"/>
              <a:t> </a:t>
            </a:r>
            <a:r>
              <a:rPr lang="cs-CZ" sz="2400" dirty="0"/>
              <a:t>podporuje</a:t>
            </a:r>
            <a:r>
              <a:rPr lang="en-US" sz="2400" dirty="0"/>
              <a:t> </a:t>
            </a:r>
            <a:r>
              <a:rPr lang="cs-CZ" sz="2400" dirty="0"/>
              <a:t>prosperitu</a:t>
            </a:r>
            <a:r>
              <a:rPr lang="en-US" sz="2400" dirty="0"/>
              <a:t>, </a:t>
            </a:r>
            <a:r>
              <a:rPr lang="cs-CZ" sz="2400" dirty="0"/>
              <a:t>rovnost, příležitosti a blahobyt pro všechny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stanovení mezinárodních standardů založených na důkazech a hledání řešení řady sociálních, ekonomických</a:t>
            </a:r>
            <a:r>
              <a:rPr lang="en-US" sz="2400" dirty="0"/>
              <a:t> a </a:t>
            </a:r>
            <a:r>
              <a:rPr lang="cs-CZ" sz="2400" dirty="0"/>
              <a:t>environmentálních výzev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centrum </a:t>
            </a:r>
            <a:r>
              <a:rPr lang="cs-CZ" sz="2400" dirty="0"/>
              <a:t>znalostí pro údaje a analýzy, výměna</a:t>
            </a:r>
            <a:r>
              <a:rPr lang="en-US" sz="2400" dirty="0"/>
              <a:t> </a:t>
            </a:r>
            <a:r>
              <a:rPr lang="cs-CZ" sz="2400" dirty="0"/>
              <a:t>zkušeností, sdílení osvědčených postupů </a:t>
            </a:r>
            <a:r>
              <a:rPr lang="en-US" sz="2400" dirty="0"/>
              <a:t>a </a:t>
            </a:r>
            <a:r>
              <a:rPr lang="cs-CZ" sz="2400" dirty="0"/>
              <a:t>poradenství</a:t>
            </a:r>
            <a:r>
              <a:rPr lang="en-US" sz="2400" dirty="0"/>
              <a:t> v </a:t>
            </a:r>
            <a:r>
              <a:rPr lang="cs-CZ" sz="2400" dirty="0"/>
              <a:t>oblasti</a:t>
            </a:r>
            <a:r>
              <a:rPr lang="en-US" sz="2400" dirty="0"/>
              <a:t> </a:t>
            </a:r>
            <a:r>
              <a:rPr lang="cs-CZ" sz="2400" dirty="0"/>
              <a:t>veřejné</a:t>
            </a:r>
            <a:r>
              <a:rPr lang="en-US" sz="2400" dirty="0"/>
              <a:t> </a:t>
            </a:r>
            <a:r>
              <a:rPr lang="cs-CZ" sz="2400" dirty="0"/>
              <a:t>politiky</a:t>
            </a:r>
            <a:r>
              <a:rPr lang="en-US" sz="2400" dirty="0"/>
              <a:t> a </a:t>
            </a:r>
            <a:r>
              <a:rPr lang="cs-CZ" sz="2400" dirty="0"/>
              <a:t>stanovování mezinárodních standardů</a:t>
            </a:r>
          </a:p>
        </p:txBody>
      </p:sp>
    </p:spTree>
    <p:extLst>
      <p:ext uri="{BB962C8B-B14F-4D97-AF65-F5344CB8AC3E}">
        <p14:creationId xmlns:p14="http://schemas.microsoft.com/office/powerpoint/2010/main" val="292793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/>
              <a:t>Zdravotnický informační systém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Soustava informačních médií, opatření a prostředků pro počítačový sběr dat, jejich přenos, uchování, analýzu, interpretaci a jejich zveřejnění pomocí seznamů, grafů, atd.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ZIS ČR se skládá z: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Národní zdravotnický informační systém (NZIS)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Regionální zdravotnické informační systémy (RZIS)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Informační systémy zdravotnických zařízení (NIS – nemocniční informační systém, apod.)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b="0" dirty="0"/>
              <a:t>NZIS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Zaveden v roce 1995.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Řízen MZ ČR a realizován Ústavem zdravotnických informací a statistiky ČR (ÚZIS).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Sběr a zpracování údajů a informací k vedení Národních zdravotních registrů, poskytování informací a jejich využití v rámci výzkumu.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Informace jsou předávány českému statistickému úřadu a WHO pro komparativní studie.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078DCC-39EB-4F64-BD34-BE3872937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5AA749-9D89-4D90-B4FC-BEECDDBB979F}">
  <ds:schemaRefs>
    <ds:schemaRef ds:uri="http://purl.org/dc/elements/1.1/"/>
    <ds:schemaRef ds:uri="http://purl.org/dc/terms/"/>
    <ds:schemaRef ds:uri="http://schemas.microsoft.com/office/2006/documentManagement/types"/>
    <ds:schemaRef ds:uri="567f2e8e-f82b-4e20-adde-3167ac8dcb2e"/>
    <ds:schemaRef ds:uri="1be74145-1369-4350-a552-f90e39977260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E3E25D8-60B8-437F-9402-EA3C35F399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826</TotalTime>
  <Words>652</Words>
  <Application>Microsoft Office PowerPoint</Application>
  <PresentationFormat>Předvádění na obrazovce (4:3)</PresentationFormat>
  <Paragraphs>84</Paragraphs>
  <Slides>13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Tahoma</vt:lpstr>
      <vt:lpstr>Wingdings</vt:lpstr>
      <vt:lpstr>Prezentace_MU_CZ</vt:lpstr>
      <vt:lpstr>   Zdravotnická statistika, informatika </vt:lpstr>
      <vt:lpstr>Zdravotnická statistika</vt:lpstr>
      <vt:lpstr>ÚZIS</vt:lpstr>
      <vt:lpstr>ČSÚ</vt:lpstr>
      <vt:lpstr>EUROSTAT   Statistický úřad EU </vt:lpstr>
      <vt:lpstr>ECDC</vt:lpstr>
      <vt:lpstr>OECD Organizace pro hospodářskou spolupráci a rozvoj </vt:lpstr>
      <vt:lpstr>Zdravotnický informační systém</vt:lpstr>
      <vt:lpstr>NZIS</vt:lpstr>
      <vt:lpstr>Registry koordinované NZIS</vt:lpstr>
      <vt:lpstr>Individuální hlášení NZIS</vt:lpstr>
      <vt:lpstr>NIS</vt:lpstr>
      <vt:lpstr>Další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48</cp:revision>
  <dcterms:created xsi:type="dcterms:W3CDTF">2008-09-14T17:29:12Z</dcterms:created>
  <dcterms:modified xsi:type="dcterms:W3CDTF">2021-01-05T09:37:12Z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