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74" r:id="rId4"/>
    <p:sldId id="376" r:id="rId5"/>
    <p:sldId id="382" r:id="rId6"/>
    <p:sldId id="377" r:id="rId7"/>
    <p:sldId id="378" r:id="rId8"/>
    <p:sldId id="383" r:id="rId9"/>
    <p:sldId id="384" r:id="rId10"/>
    <p:sldId id="385" r:id="rId11"/>
    <p:sldId id="379" r:id="rId12"/>
    <p:sldId id="386" r:id="rId13"/>
    <p:sldId id="380" r:id="rId14"/>
    <p:sldId id="381" r:id="rId15"/>
    <p:sldId id="309" r:id="rId16"/>
    <p:sldId id="317" r:id="rId17"/>
    <p:sldId id="318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9" r:id="rId26"/>
    <p:sldId id="330" r:id="rId27"/>
    <p:sldId id="332" r:id="rId28"/>
    <p:sldId id="333" r:id="rId29"/>
    <p:sldId id="331" r:id="rId30"/>
    <p:sldId id="334" r:id="rId31"/>
    <p:sldId id="335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62" r:id="rId42"/>
    <p:sldId id="387" r:id="rId43"/>
    <p:sldId id="388" r:id="rId44"/>
    <p:sldId id="389" r:id="rId45"/>
    <p:sldId id="368" r:id="rId46"/>
    <p:sldId id="369" r:id="rId47"/>
    <p:sldId id="370" r:id="rId48"/>
    <p:sldId id="372" r:id="rId49"/>
    <p:sldId id="371" r:id="rId50"/>
    <p:sldId id="373" r:id="rId51"/>
    <p:sldId id="308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ED20A3A-9E83-4C2D-B296-E50F739FBC77}">
          <p14:sldIdLst>
            <p14:sldId id="256"/>
            <p14:sldId id="262"/>
            <p14:sldId id="374"/>
            <p14:sldId id="376"/>
            <p14:sldId id="382"/>
            <p14:sldId id="377"/>
            <p14:sldId id="378"/>
            <p14:sldId id="383"/>
            <p14:sldId id="384"/>
            <p14:sldId id="385"/>
            <p14:sldId id="379"/>
            <p14:sldId id="386"/>
            <p14:sldId id="380"/>
            <p14:sldId id="381"/>
            <p14:sldId id="309"/>
            <p14:sldId id="317"/>
            <p14:sldId id="318"/>
            <p14:sldId id="310"/>
            <p14:sldId id="311"/>
            <p14:sldId id="312"/>
            <p14:sldId id="313"/>
            <p14:sldId id="314"/>
            <p14:sldId id="315"/>
            <p14:sldId id="316"/>
            <p14:sldId id="319"/>
            <p14:sldId id="330"/>
            <p14:sldId id="332"/>
            <p14:sldId id="333"/>
            <p14:sldId id="331"/>
            <p14:sldId id="334"/>
            <p14:sldId id="335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62"/>
            <p14:sldId id="387"/>
            <p14:sldId id="388"/>
            <p14:sldId id="389"/>
            <p14:sldId id="368"/>
            <p14:sldId id="369"/>
            <p14:sldId id="370"/>
            <p14:sldId id="372"/>
            <p14:sldId id="371"/>
            <p14:sldId id="373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edievalists.net/2015/04/16/the-men-behind-the-metal/medieval-blacksmit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heoldmotor.com/wp-content/uploads/2016/02/1932-Ford-Chasiss-Assembly-Line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x05Bks2Q3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Práce polidštila opici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r>
              <a:rPr lang="cs-CZ" sz="2000" dirty="0">
                <a:latin typeface="Segoe UI Semibold" pitchFamily="34" charset="0"/>
              </a:rPr>
              <a:t>(Všeobecné ošetřovatelky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Vsuvka: hodnota lidské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vyvstává otázka, jakou hodnotu má lidská práce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hodina práce = hodina práce</a:t>
            </a:r>
          </a:p>
          <a:p>
            <a:pPr marL="0" indent="0">
              <a:buNone/>
            </a:pPr>
            <a:r>
              <a:rPr lang="cs-CZ" dirty="0"/>
              <a:t>	problém odměny (plat) – promítáme náročnost přípravy (studia)</a:t>
            </a:r>
          </a:p>
          <a:p>
            <a:pPr marL="0" indent="0">
              <a:buNone/>
            </a:pPr>
            <a:r>
              <a:rPr lang="cs-CZ" dirty="0"/>
              <a:t>	problém ceny (zboží) – zbožní fetišismus, cena zboží je stanovena 	společensky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44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</p:txBody>
      </p:sp>
    </p:spTree>
    <p:extLst>
      <p:ext uri="{BB962C8B-B14F-4D97-AF65-F5344CB8AC3E}">
        <p14:creationId xmlns:p14="http://schemas.microsoft.com/office/powerpoint/2010/main" val="411089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r>
              <a:rPr lang="cs-CZ" dirty="0"/>
              <a:t>Zábava, seberealizace</a:t>
            </a:r>
          </a:p>
        </p:txBody>
      </p:sp>
    </p:spTree>
    <p:extLst>
      <p:ext uri="{BB962C8B-B14F-4D97-AF65-F5344CB8AC3E}">
        <p14:creationId xmlns:p14="http://schemas.microsoft.com/office/powerpoint/2010/main" val="384159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r>
              <a:rPr lang="cs-CZ" dirty="0"/>
              <a:t>Zábava, seberealizace</a:t>
            </a:r>
          </a:p>
          <a:p>
            <a:r>
              <a:rPr lang="cs-CZ" dirty="0"/>
              <a:t>Povolání (od Boha)</a:t>
            </a:r>
          </a:p>
          <a:p>
            <a:pPr marL="0" indent="0">
              <a:buNone/>
            </a:pPr>
            <a:r>
              <a:rPr lang="cs-CZ" dirty="0"/>
              <a:t>	Protestantská etika (Max Weber)</a:t>
            </a:r>
          </a:p>
          <a:p>
            <a:pPr marL="0" indent="0">
              <a:buNone/>
            </a:pPr>
            <a:r>
              <a:rPr lang="cs-CZ" dirty="0"/>
              <a:t>	Úspěch v práci jako důkaz Boží přízně</a:t>
            </a:r>
          </a:p>
          <a:p>
            <a:pPr marL="0" indent="0">
              <a:buNone/>
            </a:pPr>
            <a:r>
              <a:rPr lang="cs-CZ" dirty="0"/>
              <a:t>	Nesnažit se uspět je hřích – mrhání talentem od Boha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66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r>
              <a:rPr lang="cs-CZ" dirty="0"/>
              <a:t>Zábava, seberealizace</a:t>
            </a:r>
          </a:p>
          <a:p>
            <a:r>
              <a:rPr lang="cs-CZ" dirty="0"/>
              <a:t>Povolání (od Boha)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00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a jak pracuje?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pic>
        <p:nvPicPr>
          <p:cNvPr id="44034" name="Picture 2" descr="medieval blacksmith - photo by Hans Splinter / Flick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548" y="1417638"/>
            <a:ext cx="8180908" cy="543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Dokáže udělat celý výrobek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Pracuje doma, prodává doma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volný a pracovní čas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domácí a pracovní peníze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pic>
        <p:nvPicPr>
          <p:cNvPr id="60418" name="Picture 2" descr="1932 Ford Chasiss Assembly 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1406978"/>
            <a:ext cx="6950968" cy="545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Deskilizace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dělníků: umí jen jeden krok</a:t>
            </a:r>
          </a:p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Fordizace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výroby: výrobní linka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Práce se přesouvá mimo domov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Rozpad tradičních vazeb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Vykořeněné masy dělníků ve městech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Růst sociálních nerovností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Umíte si představit zbytek života bez práce?</a:t>
            </a:r>
          </a:p>
        </p:txBody>
      </p:sp>
      <p:pic>
        <p:nvPicPr>
          <p:cNvPr id="1026" name="Picture 2" descr="Orangutan Canvas Print featuring the photograph Tired female orangutan ape rests against tree with hand on her head by Imran Ahmed">
            <a:extLst>
              <a:ext uri="{FF2B5EF4-FFF2-40B4-BE49-F238E27FC236}">
                <a16:creationId xmlns:a16="http://schemas.microsoft.com/office/drawing/2014/main" id="{88DBFCB6-483B-4225-8103-1DBF9068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31" y="2186382"/>
            <a:ext cx="62960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7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pic>
        <p:nvPicPr>
          <p:cNvPr id="61442" name="Picture 2" descr="http://shhome.wpengine.com/wp-content/uploads/2012/05/Optimized-abb-great-wall-mo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988841"/>
            <a:ext cx="7538183" cy="352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67609" y="1556793"/>
            <a:ext cx="311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https://youtu.be/Ox05Bks2Q3s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pic>
        <p:nvPicPr>
          <p:cNvPr id="63490" name="Picture 2" descr="https://willowhousechronicles.files.wordpress.com/2010/05/fielddutchandnate1.jpg?w=500&amp;h=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562122"/>
            <a:ext cx="7992888" cy="532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Zavádění strojů od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~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1850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4 fáze: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Stroje (tkalcovský)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Pára (lokomotiva, továrny)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Elektřina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Roboti, umělá inteligence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technologické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Tlak na vyšší kvalifikaci pracovní síly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„počítač nemůže obsluhovat dělník s obecnou školou“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Vytlačování nejméně kvalifikovaných, jejichž práce je nahraditelná stroji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Proces je (většinou) pomalý, lidé se stačí (většinou) přizpůsobovat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bere nejvíc a proč?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7A3203-AAE5-4DFF-B68A-2D3B46C1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88" y="1366061"/>
            <a:ext cx="7668344" cy="51090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Buržoazie vs. Proletariát (Karl Marx)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výrobních prostředků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pracovní síly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Vykořisťování, nadhodnota, fetišizace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Zboží má jen hodnotu práce (hodina jako hodina), zbytek mu přisuzujeme společensky</a:t>
            </a:r>
          </a:p>
        </p:txBody>
      </p:sp>
    </p:spTree>
    <p:extLst>
      <p:ext uri="{BB962C8B-B14F-4D97-AF65-F5344CB8AC3E}">
        <p14:creationId xmlns:p14="http://schemas.microsoft.com/office/powerpoint/2010/main" val="2180259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</p:txBody>
      </p:sp>
    </p:spTree>
    <p:extLst>
      <p:ext uri="{BB962C8B-B14F-4D97-AF65-F5344CB8AC3E}">
        <p14:creationId xmlns:p14="http://schemas.microsoft.com/office/powerpoint/2010/main" val="443434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Velcí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Malí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Samostatně výdělečně činní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lvl="2"/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Salariát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(placeni za výkon funkce)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(placeni za výkon práce)</a:t>
            </a:r>
          </a:p>
        </p:txBody>
      </p:sp>
    </p:spTree>
    <p:extLst>
      <p:ext uri="{BB962C8B-B14F-4D97-AF65-F5344CB8AC3E}">
        <p14:creationId xmlns:p14="http://schemas.microsoft.com/office/powerpoint/2010/main" val="107500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Veřejná vs. soukromá sféra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Muži vs. ženy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Mladí vs. staří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Vyučení vs. maturanti vs. vysokoškoláci</a:t>
            </a:r>
          </a:p>
        </p:txBody>
      </p:sp>
    </p:spTree>
    <p:extLst>
      <p:ext uri="{BB962C8B-B14F-4D97-AF65-F5344CB8AC3E}">
        <p14:creationId xmlns:p14="http://schemas.microsoft.com/office/powerpoint/2010/main" val="198635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</p:spTree>
    <p:extLst>
      <p:ext uri="{BB962C8B-B14F-4D97-AF65-F5344CB8AC3E}">
        <p14:creationId xmlns:p14="http://schemas.microsoft.com/office/powerpoint/2010/main" val="2966737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Vyučený zámečník v nejlepších letech v soukromé sféře 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vs.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Zdravotní sestra s maturitou ve veřejné sféře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„Všechno působí současně“ -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intersekcionalita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3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Prekarizace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práce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F7A4E2-1D3A-4A8B-BDB1-56A89BC9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32" y="1326074"/>
            <a:ext cx="7596336" cy="52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7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</p:txBody>
      </p:sp>
    </p:spTree>
    <p:extLst>
      <p:ext uri="{BB962C8B-B14F-4D97-AF65-F5344CB8AC3E}">
        <p14:creationId xmlns:p14="http://schemas.microsoft.com/office/powerpoint/2010/main" val="4039197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2343978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Taková práce se označuje jako prekérní /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prekarizovaná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. Lidé, kteří ji vykonávají, tvoří třídu zvanou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Guy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Standing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4055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</p:spTree>
    <p:extLst>
      <p:ext uri="{BB962C8B-B14F-4D97-AF65-F5344CB8AC3E}">
        <p14:creationId xmlns:p14="http://schemas.microsoft.com/office/powerpoint/2010/main" val="1604488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</p:txBody>
      </p:sp>
    </p:spTree>
    <p:extLst>
      <p:ext uri="{BB962C8B-B14F-4D97-AF65-F5344CB8AC3E}">
        <p14:creationId xmlns:p14="http://schemas.microsoft.com/office/powerpoint/2010/main" val="2803054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</a:t>
            </a:r>
          </a:p>
        </p:txBody>
      </p:sp>
    </p:spTree>
    <p:extLst>
      <p:ext uri="{BB962C8B-B14F-4D97-AF65-F5344CB8AC3E}">
        <p14:creationId xmlns:p14="http://schemas.microsoft.com/office/powerpoint/2010/main" val="1203415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</p:txBody>
      </p:sp>
    </p:spTree>
    <p:extLst>
      <p:ext uri="{BB962C8B-B14F-4D97-AF65-F5344CB8AC3E}">
        <p14:creationId xmlns:p14="http://schemas.microsoft.com/office/powerpoint/2010/main" val="29011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</p:txBody>
      </p:sp>
    </p:spTree>
    <p:extLst>
      <p:ext uri="{BB962C8B-B14F-4D97-AF65-F5344CB8AC3E}">
        <p14:creationId xmlns:p14="http://schemas.microsoft.com/office/powerpoint/2010/main" val="2950506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Lidé s nízkým vzděláním</a:t>
            </a:r>
          </a:p>
        </p:txBody>
      </p:sp>
    </p:spTree>
    <p:extLst>
      <p:ext uri="{BB962C8B-B14F-4D97-AF65-F5344CB8AC3E}">
        <p14:creationId xmlns:p14="http://schemas.microsoft.com/office/powerpoint/2010/main" val="3308290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 </a:t>
            </a:r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pay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gap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Pay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Gap: rozdíl mezi platy mužů a žen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ČR: 22 %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Přední místo v EU spolu se Slovenskem, ale také Německem a Rakouskem</a:t>
            </a:r>
          </a:p>
        </p:txBody>
      </p:sp>
    </p:spTree>
    <p:extLst>
      <p:ext uri="{BB962C8B-B14F-4D97-AF65-F5344CB8AC3E}">
        <p14:creationId xmlns:p14="http://schemas.microsoft.com/office/powerpoint/2010/main" val="4048291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9CA0783-EA11-4DE8-9E9B-222D15B6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0065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AC40BD-DCA1-462F-9C4B-520422A1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15" y="704490"/>
            <a:ext cx="6371492" cy="54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25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GPG dle věku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7F32AF-B935-4FC6-9B24-E987CF51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625454"/>
            <a:ext cx="72961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15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GPG </a:t>
            </a:r>
            <a:r>
              <a:rPr lang="cs-CZ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 Evropě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8A9745-CB7E-4C60-BDB1-838C1BD0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93" y="0"/>
            <a:ext cx="5179907" cy="733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04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</p:spTree>
    <p:extLst>
      <p:ext uri="{BB962C8B-B14F-4D97-AF65-F5344CB8AC3E}">
        <p14:creationId xmlns:p14="http://schemas.microsoft.com/office/powerpoint/2010/main" val="4013609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Roura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pipeline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s vyšším vzděláním jsou mladé a bude trvat, než proniknou na vyšší místa, aby získaly vyšší plat</a:t>
            </a:r>
          </a:p>
        </p:txBody>
      </p:sp>
    </p:spTree>
    <p:extLst>
      <p:ext uri="{BB962C8B-B14F-4D97-AF65-F5344CB8AC3E}">
        <p14:creationId xmlns:p14="http://schemas.microsoft.com/office/powerpoint/2010/main" val="35879075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Skleněný strop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glass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ceiling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když mají ženy dostatečnou kvalifikaci a praxi, stále existuje na určitém místě karierní hierarchie skleněný strop, přes který nemohou proniknout</a:t>
            </a:r>
          </a:p>
        </p:txBody>
      </p:sp>
    </p:spTree>
    <p:extLst>
      <p:ext uri="{BB962C8B-B14F-4D97-AF65-F5344CB8AC3E}">
        <p14:creationId xmlns:p14="http://schemas.microsoft.com/office/powerpoint/2010/main" val="268587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Skleněný strop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glass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ceiling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když mají ženy dostatečnou kvalifikaci a praxi, stále existuje na určitém místě karierní hierarchie skleněný strop, přes který nemohou proniknout</a:t>
            </a:r>
          </a:p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Lepkavá podlaha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 nebo se nemohou odlepit z nejnižších nekvalifikovaných pozic</a:t>
            </a:r>
          </a:p>
        </p:txBody>
      </p:sp>
    </p:spTree>
    <p:extLst>
      <p:ext uri="{BB962C8B-B14F-4D97-AF65-F5344CB8AC3E}">
        <p14:creationId xmlns:p14="http://schemas.microsoft.com/office/powerpoint/2010/main" val="36815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Skleněný výtah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glass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elevator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Naopak muži jsou často vyneseni na vyšší karierní pozice, aniž by o ně stáli, zejména v hodně feminizovaných kolektivech (školství)</a:t>
            </a:r>
          </a:p>
        </p:txBody>
      </p:sp>
    </p:spTree>
    <p:extLst>
      <p:ext uri="{BB962C8B-B14F-4D97-AF65-F5344CB8AC3E}">
        <p14:creationId xmlns:p14="http://schemas.microsoft.com/office/powerpoint/2010/main" val="300987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pPr lvl="1"/>
            <a:r>
              <a:rPr lang="cs-CZ" sz="2800" dirty="0"/>
              <a:t>nepodmíněný základní příjem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926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Včelí královna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Queen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Bee)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Když už žena pronikne na vyšší pozice, neslouží jako podpora pro další ženy, ale naopak všechny podřízené ženy brzdí v další kariéře</a:t>
            </a:r>
          </a:p>
        </p:txBody>
      </p:sp>
    </p:spTree>
    <p:extLst>
      <p:ext uri="{BB962C8B-B14F-4D97-AF65-F5344CB8AC3E}">
        <p14:creationId xmlns:p14="http://schemas.microsoft.com/office/powerpoint/2010/main" val="1547624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pPr marL="0" indent="0">
              <a:buNone/>
            </a:pPr>
            <a:r>
              <a:rPr lang="cs-CZ" dirty="0"/>
              <a:t>	moderní společnost vznikla (</a:t>
            </a:r>
            <a:r>
              <a:rPr lang="cs-CZ" dirty="0" err="1"/>
              <a:t>mimojiné</a:t>
            </a:r>
            <a:r>
              <a:rPr lang="cs-CZ" dirty="0"/>
              <a:t>) proto, že lidé se začali 	specializovat na určitou činnost</a:t>
            </a:r>
          </a:p>
          <a:p>
            <a:pPr marL="0" indent="0">
              <a:buNone/>
            </a:pPr>
            <a:r>
              <a:rPr lang="cs-CZ" dirty="0"/>
              <a:t>	k zajištění kvalitního života už si tak nevystačili sami s vlastní 	rodinou, potřebovali pomoc jiných</a:t>
            </a:r>
          </a:p>
          <a:p>
            <a:pPr marL="0" indent="0">
              <a:buNone/>
            </a:pPr>
            <a:r>
              <a:rPr lang="cs-CZ" dirty="0"/>
              <a:t>	společenská solidarita – já udělám to a podělím se s tebou, ty 	uděláš něco jiného a taky se se mnou podělíš</a:t>
            </a:r>
          </a:p>
          <a:p>
            <a:pPr marL="0" indent="0">
              <a:buNone/>
            </a:pPr>
            <a:r>
              <a:rPr lang="cs-CZ" dirty="0"/>
              <a:t>	diferenciace, dělba práce</a:t>
            </a:r>
          </a:p>
        </p:txBody>
      </p:sp>
    </p:spTree>
    <p:extLst>
      <p:ext uri="{BB962C8B-B14F-4D97-AF65-F5344CB8AC3E}">
        <p14:creationId xmlns:p14="http://schemas.microsoft.com/office/powerpoint/2010/main" val="179208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Vsuvka: hodnota lidské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vyvstává otázka, jakou hodnotu má lidská práce</a:t>
            </a:r>
          </a:p>
        </p:txBody>
      </p:sp>
    </p:spTree>
    <p:extLst>
      <p:ext uri="{BB962C8B-B14F-4D97-AF65-F5344CB8AC3E}">
        <p14:creationId xmlns:p14="http://schemas.microsoft.com/office/powerpoint/2010/main" val="232955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Vsuvka: hodnota lidské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vyvstává otázka, jakou hodnotu má lidská práce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hodina práce = hodina práce</a:t>
            </a:r>
          </a:p>
        </p:txBody>
      </p:sp>
    </p:spTree>
    <p:extLst>
      <p:ext uri="{BB962C8B-B14F-4D97-AF65-F5344CB8AC3E}">
        <p14:creationId xmlns:p14="http://schemas.microsoft.com/office/powerpoint/2010/main" val="327702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Vsuvka: hodnota lidské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vyvstává otázka, jakou hodnotu má lidská práce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hodina práce = hodina práce</a:t>
            </a:r>
          </a:p>
          <a:p>
            <a:pPr marL="0" indent="0">
              <a:buNone/>
            </a:pPr>
            <a:r>
              <a:rPr lang="cs-CZ" dirty="0"/>
              <a:t>	problém odměny (plat) – promítáme náročnost přípravy (studia)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5737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1086</Words>
  <Application>Microsoft Office PowerPoint</Application>
  <PresentationFormat>Širokoúhlá obrazovka</PresentationFormat>
  <Paragraphs>193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Umíte si představit zbytek života bez práce?</vt:lpstr>
      <vt:lpstr>Proč vlastně pracujeme?</vt:lpstr>
      <vt:lpstr>Proč vlastně pracujeme?</vt:lpstr>
      <vt:lpstr>Proč vlastně pracujeme?</vt:lpstr>
      <vt:lpstr>Proč vlastně pracujeme?</vt:lpstr>
      <vt:lpstr>Vsuvka: hodnota lidské práce</vt:lpstr>
      <vt:lpstr>Vsuvka: hodnota lidské práce</vt:lpstr>
      <vt:lpstr>Vsuvka: hodnota lidské práce</vt:lpstr>
      <vt:lpstr>Vsuvka: hodnota lidské práce</vt:lpstr>
      <vt:lpstr>Proč vlastně pracujeme?</vt:lpstr>
      <vt:lpstr>Proč vlastně pracujeme?</vt:lpstr>
      <vt:lpstr>Proč vlastně pracujeme?</vt:lpstr>
      <vt:lpstr>Proč vlastně pracujeme?</vt:lpstr>
      <vt:lpstr>Kdo a jak pracuje?</vt:lpstr>
      <vt:lpstr>Krok 1: řemeslník - umělec</vt:lpstr>
      <vt:lpstr>Krok 1: řemeslník - umělec</vt:lpstr>
      <vt:lpstr>Krok 2: průmyslová výroba</vt:lpstr>
      <vt:lpstr>Krok 2: průmyslová výroba</vt:lpstr>
      <vt:lpstr>Krok 3: technologická změna</vt:lpstr>
      <vt:lpstr>Krok 3: technologická změna</vt:lpstr>
      <vt:lpstr>Krok 3: technologická změna</vt:lpstr>
      <vt:lpstr>Krok 3: technologická změna</vt:lpstr>
      <vt:lpstr>Důsledky technologické změny</vt:lpstr>
      <vt:lpstr>Kdo bere nejvíc a proč?</vt:lpstr>
      <vt:lpstr>Rozdílnost platů</vt:lpstr>
      <vt:lpstr>Rozdílnost platů</vt:lpstr>
      <vt:lpstr>Rozdílnost platů</vt:lpstr>
      <vt:lpstr>Rozdílnost platů</vt:lpstr>
      <vt:lpstr>Rozdílnost platů</vt:lpstr>
      <vt:lpstr>Prekarizace práce</vt:lpstr>
      <vt:lpstr>Která práce je špatná?</vt:lpstr>
      <vt:lpstr>Která práce je špatná?</vt:lpstr>
      <vt:lpstr>Která práce je špatná?</vt:lpstr>
      <vt:lpstr>Která práce je špatná?</vt:lpstr>
      <vt:lpstr>Prekariát – rizikové skupiny</vt:lpstr>
      <vt:lpstr>Prekariát – rizikové skupiny</vt:lpstr>
      <vt:lpstr>Prekariát – rizikové skupiny</vt:lpstr>
      <vt:lpstr>Prekariát – rizikové skupiny</vt:lpstr>
      <vt:lpstr>Prekariát – rizikové skupiny</vt:lpstr>
      <vt:lpstr>Gender pay gap</vt:lpstr>
      <vt:lpstr>Prezentace aplikace PowerPoint</vt:lpstr>
      <vt:lpstr>GPG dle věku</vt:lpstr>
      <vt:lpstr>GPG v Evropě</vt:lpstr>
      <vt:lpstr>Sklo, lepidlo, výtah a královna</vt:lpstr>
      <vt:lpstr>Sklo, lepidlo, výtah a královna</vt:lpstr>
      <vt:lpstr>Sklo, lepidlo, výtah a královna</vt:lpstr>
      <vt:lpstr>Sklo, lepidlo, výtah a královna</vt:lpstr>
      <vt:lpstr>Sklo, lepidlo, výtah a královna</vt:lpstr>
      <vt:lpstr>Sklo, lepidlo, výtah a královna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Natália Gachallová</cp:lastModifiedBy>
  <cp:revision>52</cp:revision>
  <dcterms:created xsi:type="dcterms:W3CDTF">2020-08-19T14:50:42Z</dcterms:created>
  <dcterms:modified xsi:type="dcterms:W3CDTF">2022-10-26T10:37:09Z</dcterms:modified>
</cp:coreProperties>
</file>