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7" r:id="rId3"/>
    <p:sldId id="337" r:id="rId4"/>
    <p:sldId id="338" r:id="rId5"/>
    <p:sldId id="339" r:id="rId6"/>
    <p:sldId id="340" r:id="rId7"/>
    <p:sldId id="341" r:id="rId8"/>
    <p:sldId id="336" r:id="rId9"/>
    <p:sldId id="328" r:id="rId10"/>
    <p:sldId id="325" r:id="rId11"/>
    <p:sldId id="343" r:id="rId12"/>
    <p:sldId id="344" r:id="rId13"/>
    <p:sldId id="345" r:id="rId14"/>
    <p:sldId id="346" r:id="rId15"/>
    <p:sldId id="342" r:id="rId16"/>
    <p:sldId id="306" r:id="rId17"/>
    <p:sldId id="349" r:id="rId18"/>
    <p:sldId id="350" r:id="rId19"/>
    <p:sldId id="351" r:id="rId20"/>
    <p:sldId id="312" r:id="rId21"/>
    <p:sldId id="314" r:id="rId22"/>
    <p:sldId id="313" r:id="rId23"/>
    <p:sldId id="315" r:id="rId24"/>
    <p:sldId id="316" r:id="rId25"/>
    <p:sldId id="317" r:id="rId26"/>
    <p:sldId id="308" r:id="rId27"/>
  </p:sldIdLst>
  <p:sldSz cx="12192000" cy="6858000"/>
  <p:notesSz cx="6858000" cy="9144000"/>
  <p:custDataLst>
    <p:tags r:id="rId28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15.11.2022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962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15.11.2022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4735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15.11.2022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3113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15.11.2022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9685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15.11.2022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5256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15.11.2022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2192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15.11.2022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7830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15.11.2022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6174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15.11.2022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420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15.11.2022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7318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15.11.2022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3224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EA1C9-6DB5-4336-BC76-A349C8625767}" type="datetimeFigureOut">
              <a:rPr lang="cs-CZ" smtClean="0"/>
              <a:t>15.11.2022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2042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4BK6EeY3d4M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xk2keN8JmeA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063117F2-2389-43F7-978F-EA0F49B16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06" y="277484"/>
            <a:ext cx="1277115" cy="982982"/>
          </a:xfrm>
          <a:prstGeom prst="rect">
            <a:avLst/>
          </a:prstGeom>
        </p:spPr>
      </p:pic>
      <p:cxnSp>
        <p:nvCxnSpPr>
          <p:cNvPr id="5" name="Přímá spojnice 4"/>
          <p:cNvCxnSpPr/>
          <p:nvPr/>
        </p:nvCxnSpPr>
        <p:spPr>
          <a:xfrm flipV="1">
            <a:off x="0" y="1330036"/>
            <a:ext cx="12192000" cy="114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6597650"/>
            <a:ext cx="12192000" cy="260350"/>
          </a:xfrm>
          <a:prstGeom prst="rect">
            <a:avLst/>
          </a:prstGeom>
          <a:solidFill>
            <a:srgbClr val="0000D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cs-CZ">
                <a:solidFill>
                  <a:schemeClr val="bg1"/>
                </a:solidFill>
                <a:latin typeface="Verdana" pitchFamily="34" charset="0"/>
              </a:rPr>
              <a:t>www.fss.muni.cz   </a:t>
            </a:r>
          </a:p>
        </p:txBody>
      </p:sp>
      <p:sp>
        <p:nvSpPr>
          <p:cNvPr id="9" name="TextovéPole 1"/>
          <p:cNvSpPr txBox="1">
            <a:spLocks noChangeArrowheads="1"/>
          </p:cNvSpPr>
          <p:nvPr/>
        </p:nvSpPr>
        <p:spPr bwMode="auto">
          <a:xfrm>
            <a:off x="421645" y="1753986"/>
            <a:ext cx="11399053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600" b="1" dirty="0">
                <a:latin typeface="Segoe UI Semibold" pitchFamily="34" charset="0"/>
              </a:rPr>
              <a:t>Byrokracie: 8. úkol pro Asterixe</a:t>
            </a:r>
          </a:p>
          <a:p>
            <a:r>
              <a:rPr lang="cs-CZ" sz="2400" b="1" dirty="0">
                <a:latin typeface="Segoe UI Semibold" pitchFamily="34" charset="0"/>
              </a:rPr>
              <a:t>Sociologie</a:t>
            </a:r>
          </a:p>
          <a:p>
            <a:r>
              <a:rPr lang="cs-CZ" sz="2000" dirty="0">
                <a:latin typeface="Segoe UI Semibold" pitchFamily="34" charset="0"/>
              </a:rPr>
              <a:t>(Porodní asistentky – PS)</a:t>
            </a:r>
          </a:p>
          <a:p>
            <a:r>
              <a:rPr lang="cs-CZ" sz="2000" dirty="0">
                <a:latin typeface="Segoe UI Semibold" pitchFamily="34" charset="0"/>
              </a:rPr>
              <a:t>(Zdravotničtí záchranáři – PS)</a:t>
            </a:r>
          </a:p>
          <a:p>
            <a:r>
              <a:rPr lang="cs-CZ" sz="2000" dirty="0">
                <a:latin typeface="Segoe UI Semibold" pitchFamily="34" charset="0"/>
              </a:rPr>
              <a:t>(Všeobecné ošetřovatelky – PS)</a:t>
            </a:r>
          </a:p>
          <a:p>
            <a:endParaRPr lang="cs-CZ" sz="2800" dirty="0">
              <a:latin typeface="Segoe UI Semibold" pitchFamily="34" charset="0"/>
            </a:endParaRPr>
          </a:p>
          <a:p>
            <a:endParaRPr lang="cs-CZ" sz="2800" dirty="0">
              <a:latin typeface="Segoe UI Semibold" pitchFamily="34" charset="0"/>
            </a:endParaRPr>
          </a:p>
          <a:p>
            <a:pPr algn="r"/>
            <a:r>
              <a:rPr lang="cs-CZ" sz="2200" dirty="0">
                <a:latin typeface="Segoe UI" pitchFamily="34" charset="0"/>
                <a:cs typeface="Segoe UI" pitchFamily="34" charset="0"/>
              </a:rPr>
              <a:t>Tomáš Doseděl</a:t>
            </a:r>
          </a:p>
          <a:p>
            <a:pPr algn="r"/>
            <a:r>
              <a:rPr lang="cs-CZ" sz="2200" dirty="0">
                <a:latin typeface="Segoe UI" pitchFamily="34" charset="0"/>
                <a:cs typeface="Segoe UI" pitchFamily="34" charset="0"/>
              </a:rPr>
              <a:t>dosedel@fss.muni.cz</a:t>
            </a:r>
          </a:p>
        </p:txBody>
      </p:sp>
    </p:spTree>
    <p:extLst>
      <p:ext uri="{BB962C8B-B14F-4D97-AF65-F5344CB8AC3E}">
        <p14:creationId xmlns:p14="http://schemas.microsoft.com/office/powerpoint/2010/main" val="2729257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Max Weber: Sociologie byrokracie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Historický kontext:</a:t>
            </a:r>
          </a:p>
          <a:p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Max Weber: 1864-1920</a:t>
            </a:r>
          </a:p>
          <a:p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Franz Kafka: 1883-1924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1903 Henri Ford zahajuje pásovou výrobu automobilů</a:t>
            </a:r>
          </a:p>
          <a:p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1905 Tomáš Baťa navštěvuje USA a je fascinován strojní výrobou</a:t>
            </a:r>
          </a:p>
        </p:txBody>
      </p:sp>
    </p:spTree>
    <p:extLst>
      <p:ext uri="{BB962C8B-B14F-4D97-AF65-F5344CB8AC3E}">
        <p14:creationId xmlns:p14="http://schemas.microsoft.com/office/powerpoint/2010/main" val="1161100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Max Weber: Sociologie byrokracie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Historický kontext:</a:t>
            </a:r>
          </a:p>
          <a:p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od „neorganizovaných“ a „malých“ dílen</a:t>
            </a:r>
          </a:p>
          <a:p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k „organizovaným“ a „velkým“ korporacím</a:t>
            </a:r>
          </a:p>
          <a:p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totéž ve státní správě (Rakousko-uherská monarchie)</a:t>
            </a:r>
          </a:p>
          <a:p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snaha zvýšit efektivitu, zvýšit objem (výroby, úředních úkonů)</a:t>
            </a:r>
          </a:p>
          <a:p>
            <a:endParaRPr lang="cs-CZ" sz="28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452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Max Weber: Sociologie byrokracie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Diletantismus:</a:t>
            </a:r>
          </a:p>
          <a:p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Patrimoniální panství – šlechtic</a:t>
            </a:r>
          </a:p>
          <a:p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Kryštof Harant z Polžic a Bezdružic byl český spisovatel, šlechtic, válečník, diplomat, cestovatel a hudebník</a:t>
            </a:r>
          </a:p>
          <a:p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Úkoly přidělované na základě vztahu k vládci bez ohledu na odbornost a zkušenosti</a:t>
            </a:r>
          </a:p>
          <a:p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Šlechtic správcem vlastního majetku (daně, vojsko…</a:t>
            </a:r>
          </a:p>
          <a:p>
            <a:endParaRPr lang="cs-CZ" sz="28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379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Max Weber: Sociologie byrokracie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Byrokratické panství:</a:t>
            </a:r>
          </a:p>
          <a:p>
            <a:r>
              <a:rPr lang="cs-CZ" sz="28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Pravidla: </a:t>
            </a:r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úředníci se chovají předvídatelně</a:t>
            </a:r>
          </a:p>
          <a:p>
            <a:r>
              <a:rPr lang="cs-CZ" sz="28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Kompetence:</a:t>
            </a:r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úředníci jednají v rámci svých pravomocí</a:t>
            </a:r>
          </a:p>
          <a:p>
            <a:r>
              <a:rPr lang="cs-CZ" sz="28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Hierarchie: </a:t>
            </a:r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existuje řetěz velení a možnost odvolání</a:t>
            </a:r>
          </a:p>
          <a:p>
            <a:r>
              <a:rPr lang="cs-CZ" sz="28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Odbornost: </a:t>
            </a:r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úředníci jsou odborně proškoleni</a:t>
            </a:r>
          </a:p>
          <a:p>
            <a:r>
              <a:rPr lang="cs-CZ" sz="28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Písemnost: </a:t>
            </a:r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o jednání se vede písemný protokol</a:t>
            </a:r>
          </a:p>
          <a:p>
            <a:r>
              <a:rPr lang="cs-CZ" sz="28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Oddělenost majetku: </a:t>
            </a:r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úředníci nevlastní spravovaný majetek</a:t>
            </a:r>
          </a:p>
          <a:p>
            <a:pPr marL="0" indent="0">
              <a:buNone/>
            </a:pPr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  <a:hlinkClick r:id="rId2"/>
              </a:rPr>
              <a:t>Úředníkův song</a:t>
            </a:r>
            <a:endParaRPr lang="cs-CZ" sz="28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>
              <a:buNone/>
            </a:pPr>
            <a:endParaRPr lang="cs-CZ" sz="28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cs-CZ" sz="28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549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Max Weber: Sociologie byrokracie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Byrokracie má velkou moc, ale byrokraté ne.</a:t>
            </a:r>
          </a:p>
          <a:p>
            <a:pPr marL="0" indent="0" algn="ctr">
              <a:buNone/>
            </a:pPr>
            <a:endParaRPr lang="cs-CZ" sz="28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 algn="ctr">
              <a:buNone/>
            </a:pPr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Typický byrokrat jako člen mocné organizace se cítí nepřemožitelný, jako zaměnitelná součástka rozsáhlé byrokratické mašinerie se cítí bezmocný. </a:t>
            </a:r>
          </a:p>
          <a:p>
            <a:pPr marL="0" indent="0" algn="ctr">
              <a:buNone/>
            </a:pPr>
            <a:endParaRPr lang="cs-CZ" sz="28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 algn="ctr">
              <a:buNone/>
            </a:pPr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Jeho vztah ke světu je tedy směsí jisté nadřazenosti, ale i určité </a:t>
            </a:r>
            <a:r>
              <a:rPr lang="cs-CZ" sz="28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zakomplexovanosti</a:t>
            </a:r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. </a:t>
            </a:r>
          </a:p>
          <a:p>
            <a:pPr marL="0" indent="0">
              <a:buNone/>
            </a:pPr>
            <a:endParaRPr lang="cs-CZ" sz="28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cs-CZ" sz="28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464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Dysfunkce byrokracie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Má byrokracie nějaké problémy?</a:t>
            </a:r>
          </a:p>
          <a:p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Weber: </a:t>
            </a:r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Jediný problém je dehumanizace</a:t>
            </a:r>
          </a:p>
          <a:p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4" name="Picture 6" descr="APPROVES KAFKA - KAFKA APPROVES">
            <a:extLst>
              <a:ext uri="{FF2B5EF4-FFF2-40B4-BE49-F238E27FC236}">
                <a16:creationId xmlns:a16="http://schemas.microsoft.com/office/drawing/2014/main" id="{F1D2170A-F403-4779-B6B2-8CBF4DB06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631" y="2870753"/>
            <a:ext cx="3912369" cy="398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2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Nezamýšlené důsledky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Robert King </a:t>
            </a:r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Merton</a:t>
            </a: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Pravidla jsou fajn, ale nesmí se dodržovat striktně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Nezamýšleným důsledkem zavedení pravidel je přílišný důraz na pravidla</a:t>
            </a:r>
          </a:p>
        </p:txBody>
      </p:sp>
    </p:spTree>
    <p:extLst>
      <p:ext uri="{BB962C8B-B14F-4D97-AF65-F5344CB8AC3E}">
        <p14:creationId xmlns:p14="http://schemas.microsoft.com/office/powerpoint/2010/main" val="29011168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Nezamýšlené důsledky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Robert King </a:t>
            </a:r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Merton</a:t>
            </a: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Pravidla jsou fajn, ale nesmí se dodržovat striktně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Nezamýšleným důsledkem zavedení pravidel je přílišný důraz na pravidla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Úředníci trpí „trénovanou neschopností“</a:t>
            </a: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Neumí / odmítají dělat cokoliv, co odporuje pravidlům</a:t>
            </a:r>
          </a:p>
          <a:p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5119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Nezamýšlené důsledky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Robert King </a:t>
            </a:r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Merton</a:t>
            </a: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Pravidla jsou fajn, ale nesmí se dodržovat striktně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Nezamýšleným důsledkem zavedení pravidel je přílišný důraz na pravidla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Úředníci trpí „trénovanou neschopností“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Organizace trpí „přemístěním cílů“</a:t>
            </a: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Jediným cílem je striktní dodržování pravidel, původní cíl se vytrácí</a:t>
            </a:r>
          </a:p>
          <a:p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5537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Nezamýšlené důsledky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Robert King </a:t>
            </a:r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Merton</a:t>
            </a: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Pravidla jsou fajn, ale nesmí se dodržovat striktně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Nezamýšleným důsledkem zavedení pravidel je přílišný důraz na pravidla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Úředníci trpí „trénovanou neschopností“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Organizace trpí „přemístěním cílů“ – příklad: nouzový stav</a:t>
            </a: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původní cíl: zabránit v šíření epidemie Covid19</a:t>
            </a: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přenesený cíl: kontroluje se nošení roušek v lese</a:t>
            </a:r>
          </a:p>
        </p:txBody>
      </p:sp>
    </p:spTree>
    <p:extLst>
      <p:ext uri="{BB962C8B-B14F-4D97-AF65-F5344CB8AC3E}">
        <p14:creationId xmlns:p14="http://schemas.microsoft.com/office/powerpoint/2010/main" val="196707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AD7BC603-B972-466D-A63B-19FD7BA31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646" y="328961"/>
            <a:ext cx="8942708" cy="5034345"/>
          </a:xfrm>
          <a:prstGeom prst="rect">
            <a:avLst/>
          </a:prstGeom>
        </p:spPr>
      </p:pic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E32A4FB8-7873-4932-A300-D44957863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4646" y="5521569"/>
            <a:ext cx="8942708" cy="6553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Úkol pro Asterixe – </a:t>
            </a: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  <a:hlinkClick r:id="rId3"/>
              </a:rPr>
              <a:t>https://youtu.be/xk2keN8JmeA</a:t>
            </a: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61727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Nezamýšlené důsledky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Selznick</a:t>
            </a: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Každá organizace má nějaké „transakční náklady“</a:t>
            </a:r>
          </a:p>
        </p:txBody>
      </p:sp>
    </p:spTree>
    <p:extLst>
      <p:ext uri="{BB962C8B-B14F-4D97-AF65-F5344CB8AC3E}">
        <p14:creationId xmlns:p14="http://schemas.microsoft.com/office/powerpoint/2010/main" val="42827033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Nezamýšlené důsledky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Selznick</a:t>
            </a: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Každá organizace má nějaké „transakční náklady“</a:t>
            </a:r>
          </a:p>
          <a:p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Příklad: založíme skupinu studentů, která chce pořádat sraz </a:t>
            </a:r>
            <a:r>
              <a:rPr lang="en-GB" dirty="0">
                <a:latin typeface="Segoe UI" pitchFamily="34" charset="0"/>
                <a:ea typeface="Segoe UI" pitchFamily="34" charset="0"/>
                <a:cs typeface="Segoe UI" pitchFamily="34" charset="0"/>
              </a:rPr>
              <a:t>absolvent</a:t>
            </a: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ů</a:t>
            </a: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Najednou se objeví: evidence členů, správa FB, distribuce přístupu, zakládání spolku, účetnictví, propagace…</a:t>
            </a:r>
          </a:p>
        </p:txBody>
      </p:sp>
    </p:spTree>
    <p:extLst>
      <p:ext uri="{BB962C8B-B14F-4D97-AF65-F5344CB8AC3E}">
        <p14:creationId xmlns:p14="http://schemas.microsoft.com/office/powerpoint/2010/main" val="14191340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Bludný kruh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Gouldner</a:t>
            </a: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Crozier</a:t>
            </a: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Pravidla jsou dobrá, členové organizací je poslouchají raději než přímé rozkazy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Naučí se jim ale přizpůsobit a pracují jen „tak málo, jak musí“</a:t>
            </a:r>
          </a:p>
        </p:txBody>
      </p:sp>
    </p:spTree>
    <p:extLst>
      <p:ext uri="{BB962C8B-B14F-4D97-AF65-F5344CB8AC3E}">
        <p14:creationId xmlns:p14="http://schemas.microsoft.com/office/powerpoint/2010/main" val="38054414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Bludný kruh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Gouldner</a:t>
            </a: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Crozier</a:t>
            </a: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Pravidla jsou dobrá, členové organizací je poslouchají raději než přímé rozkazy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Naučí se jim ale přizpůsobit a pracují jen „tak málo, jak musí“</a:t>
            </a:r>
          </a:p>
          <a:p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Příklad: předepíšeme povinnou četbu ke kurzu. Nikdo nečte nic jiného (?)</a:t>
            </a:r>
          </a:p>
        </p:txBody>
      </p:sp>
    </p:spTree>
    <p:extLst>
      <p:ext uri="{BB962C8B-B14F-4D97-AF65-F5344CB8AC3E}">
        <p14:creationId xmlns:p14="http://schemas.microsoft.com/office/powerpoint/2010/main" val="20546910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Více hierarchií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Gouldner</a:t>
            </a: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Jedna hierarchie administrativní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Jedna či více hierarchií expertních</a:t>
            </a:r>
          </a:p>
        </p:txBody>
      </p:sp>
    </p:spTree>
    <p:extLst>
      <p:ext uri="{BB962C8B-B14F-4D97-AF65-F5344CB8AC3E}">
        <p14:creationId xmlns:p14="http://schemas.microsoft.com/office/powerpoint/2010/main" val="40383759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Více hierarchií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Gouldner</a:t>
            </a: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Jedna hierarchie administrativní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Jedna či více hierarchií expertních</a:t>
            </a:r>
          </a:p>
          <a:p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Příklad: IT administrátor vydává rozkazy i nejvyšším ředitelům ve věci počítačové bezpečnosti</a:t>
            </a:r>
          </a:p>
        </p:txBody>
      </p:sp>
    </p:spTree>
    <p:extLst>
      <p:ext uri="{BB962C8B-B14F-4D97-AF65-F5344CB8AC3E}">
        <p14:creationId xmlns:p14="http://schemas.microsoft.com/office/powerpoint/2010/main" val="22333066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1D3275-6A0C-4FA8-9E3A-7CDB14053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Dotazy a připomínky?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47A915-DAD5-41A0-B7DF-A6619E5C9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								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							dosedel@fss.muni.cz</a:t>
            </a:r>
          </a:p>
        </p:txBody>
      </p:sp>
    </p:spTree>
    <p:extLst>
      <p:ext uri="{BB962C8B-B14F-4D97-AF65-F5344CB8AC3E}">
        <p14:creationId xmlns:p14="http://schemas.microsoft.com/office/powerpoint/2010/main" val="2510669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Proč si to (my lidé) děláme?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Úmorná byrokracie</a:t>
            </a: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Hromady pravidel</a:t>
            </a: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Omezení</a:t>
            </a: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Formuláře</a:t>
            </a: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…</a:t>
            </a:r>
          </a:p>
          <a:p>
            <a:pPr marL="0" indent="0"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576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Organizace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Spojení většího počtu lidí za účelem dosažení společného cíle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Může být formální i neformální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Jedná se o racionální způsob (spolu)práce – nic lepšího lidstvo nevymyslelo (v ideálním případě)</a:t>
            </a:r>
          </a:p>
          <a:p>
            <a:pPr marL="0" indent="0"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895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Jsme obklopeni organizacemi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Porodnice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Školy všeho druhu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Armáda, policie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Finanční správa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Zaměstnání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Zájmové organizace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Nemocnice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…</a:t>
            </a:r>
          </a:p>
          <a:p>
            <a:pPr marL="0" indent="0"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81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Manažerský styl X a 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Teorie X: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Zaměstnanec nerad pracuje a vyhýbá se práci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Motivace je založena na donucovacích faktorech pomocí vnějších stimulů (tresty, odměny)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Práce zaměstnanců musí být kontrolována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Zaměstnanci se vyhýbají odpovědnosti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Zaměstnanci jsou raději řízeni a vedeni, aby nemuseli mít odpovědnost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Zaměstnanci mají nechuť ke změnám</a:t>
            </a:r>
          </a:p>
          <a:p>
            <a:pPr marL="0" indent="0"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631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Manažerský styl X a 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Teorie Y: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práce je stejně přirozenou aktivitou jako zábava či odpočinek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Zaměstnanec rád přijímá samostatnost a odpovědnost a aktivně ji vyhledává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Zaměstnanec se plně ztotožňuje s cíli organizace a činí v souladu s nimi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Zaměstnanec má dostatek sebekázně a sebeřízení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Zaměstnanec prokazuje tvořivý a inovační přístup</a:t>
            </a:r>
          </a:p>
          <a:p>
            <a:pPr marL="0" indent="0"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671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A0B37501-30EF-48A6-9AA6-B1858B27F3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346" y="419820"/>
            <a:ext cx="8820150" cy="610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161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A0B37501-30EF-48A6-9AA6-B1858B27F3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346" y="419820"/>
            <a:ext cx="8820150" cy="6105525"/>
          </a:xfrm>
          <a:prstGeom prst="rect">
            <a:avLst/>
          </a:prstGeom>
        </p:spPr>
      </p:pic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704FEA39-D270-4726-B5B8-1313004EE93E}"/>
              </a:ext>
            </a:extLst>
          </p:cNvPr>
          <p:cNvCxnSpPr/>
          <p:nvPr/>
        </p:nvCxnSpPr>
        <p:spPr>
          <a:xfrm flipV="1">
            <a:off x="1740346" y="188640"/>
            <a:ext cx="8748142" cy="6624736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5957584E-7EFA-41D6-9A0C-68B5552A5D0A}"/>
              </a:ext>
            </a:extLst>
          </p:cNvPr>
          <p:cNvCxnSpPr/>
          <p:nvPr/>
        </p:nvCxnSpPr>
        <p:spPr>
          <a:xfrm>
            <a:off x="1703512" y="188640"/>
            <a:ext cx="8856984" cy="6624736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42465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04-byrokracie[20211103080406330].mdb"/>
</p:tagLst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828</Words>
  <Application>Microsoft Office PowerPoint</Application>
  <PresentationFormat>Širokoúhlá obrazovka</PresentationFormat>
  <Paragraphs>155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Segoe UI</vt:lpstr>
      <vt:lpstr>Segoe UI Semibold</vt:lpstr>
      <vt:lpstr>Verdana</vt:lpstr>
      <vt:lpstr>Motiv Office</vt:lpstr>
      <vt:lpstr>Prezentace aplikace PowerPoint</vt:lpstr>
      <vt:lpstr>Prezentace aplikace PowerPoint</vt:lpstr>
      <vt:lpstr>Proč si to (my lidé) děláme?</vt:lpstr>
      <vt:lpstr>Organizace</vt:lpstr>
      <vt:lpstr>Jsme obklopeni organizacemi</vt:lpstr>
      <vt:lpstr>Manažerský styl X a Y</vt:lpstr>
      <vt:lpstr>Manažerský styl X a Y</vt:lpstr>
      <vt:lpstr>Prezentace aplikace PowerPoint</vt:lpstr>
      <vt:lpstr>Prezentace aplikace PowerPoint</vt:lpstr>
      <vt:lpstr>Max Weber: Sociologie byrokracie</vt:lpstr>
      <vt:lpstr>Max Weber: Sociologie byrokracie</vt:lpstr>
      <vt:lpstr>Max Weber: Sociologie byrokracie</vt:lpstr>
      <vt:lpstr>Max Weber: Sociologie byrokracie</vt:lpstr>
      <vt:lpstr>Max Weber: Sociologie byrokracie</vt:lpstr>
      <vt:lpstr>Dysfunkce byrokracie</vt:lpstr>
      <vt:lpstr>Nezamýšlené důsledky</vt:lpstr>
      <vt:lpstr>Nezamýšlené důsledky</vt:lpstr>
      <vt:lpstr>Nezamýšlené důsledky</vt:lpstr>
      <vt:lpstr>Nezamýšlené důsledky</vt:lpstr>
      <vt:lpstr>Nezamýšlené důsledky</vt:lpstr>
      <vt:lpstr>Nezamýšlené důsledky</vt:lpstr>
      <vt:lpstr>Bludný kruh</vt:lpstr>
      <vt:lpstr>Bludný kruh</vt:lpstr>
      <vt:lpstr>Více hierarchií</vt:lpstr>
      <vt:lpstr>Více hierarchií</vt:lpstr>
      <vt:lpstr>Dotazy a připomínky?</vt:lpstr>
    </vt:vector>
  </TitlesOfParts>
  <Company>FSS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Tomáš Doseděl</dc:creator>
  <cp:lastModifiedBy>Tomáš Doseděl</cp:lastModifiedBy>
  <cp:revision>38</cp:revision>
  <dcterms:created xsi:type="dcterms:W3CDTF">2020-08-19T14:50:42Z</dcterms:created>
  <dcterms:modified xsi:type="dcterms:W3CDTF">2022-11-15T16:09:52Z</dcterms:modified>
</cp:coreProperties>
</file>