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62" r:id="rId10"/>
    <p:sldId id="267" r:id="rId11"/>
    <p:sldId id="263" r:id="rId12"/>
    <p:sldId id="26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131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cs-CZ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896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cs-CZ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748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cs-CZ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830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  <a:endParaRPr lang="cs-CZ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77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cs-CZ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28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cs-CZ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80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cs-CZ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769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05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cs-CZ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323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cs-CZ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02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cs-CZ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2B151-E4F0-4A63-8E5D-17BE29EDC3A8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019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35B6F1-E0EB-4620-8C46-373433016A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8623" y="2235200"/>
            <a:ext cx="9144000" cy="2387600"/>
          </a:xfrm>
        </p:spPr>
        <p:txBody>
          <a:bodyPr>
            <a:normAutofit/>
          </a:bodyPr>
          <a:lstStyle/>
          <a:p>
            <a:r>
              <a:rPr lang="cs-CZ" dirty="0"/>
              <a:t>Delirantní stav 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E9D21CD-55B8-4505-9B46-18D7129BA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4814" y="4897464"/>
            <a:ext cx="8963186" cy="1297806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AutoShape 2" descr="Výsledek obrázku pro logo lf mu fn brno">
            <a:extLst>
              <a:ext uri="{FF2B5EF4-FFF2-40B4-BE49-F238E27FC236}">
                <a16:creationId xmlns:a16="http://schemas.microsoft.com/office/drawing/2014/main" id="{DF994A40-5915-4888-B04A-43BE7FAD222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0FFBB0D-402B-4E57-ADCE-DC537430F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367" y="204470"/>
            <a:ext cx="3801143" cy="1345020"/>
          </a:xfrm>
          <a:prstGeom prst="rect">
            <a:avLst/>
          </a:prstGeom>
        </p:spPr>
      </p:pic>
      <p:pic>
        <p:nvPicPr>
          <p:cNvPr id="10" name="Obrázek 9" descr="Obsah obrázku klipart&#10;&#10;Popis byl vytvořen automaticky">
            <a:extLst>
              <a:ext uri="{FF2B5EF4-FFF2-40B4-BE49-F238E27FC236}">
                <a16:creationId xmlns:a16="http://schemas.microsoft.com/office/drawing/2014/main" id="{7AC95B83-7622-4A23-9F7F-BAD35E0E01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96" y="204470"/>
            <a:ext cx="2786255" cy="2003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62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/>
              <a:t>Diagnostika </a:t>
            </a:r>
            <a:endParaRPr lang="cs-CZ" b="1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CAM test – </a:t>
            </a:r>
            <a:r>
              <a:rPr lang="sk-SK" b="1" dirty="0" err="1"/>
              <a:t>Confusion</a:t>
            </a:r>
            <a:r>
              <a:rPr lang="sk-SK" b="1" dirty="0"/>
              <a:t> </a:t>
            </a:r>
            <a:r>
              <a:rPr lang="sk-SK" b="1" dirty="0" err="1"/>
              <a:t>Assesment</a:t>
            </a:r>
            <a:r>
              <a:rPr lang="sk-SK" b="1" dirty="0"/>
              <a:t> </a:t>
            </a:r>
            <a:r>
              <a:rPr lang="sk-SK" b="1" dirty="0" err="1"/>
              <a:t>method</a:t>
            </a:r>
            <a:endParaRPr lang="sk-SK" b="1" dirty="0"/>
          </a:p>
          <a:p>
            <a:r>
              <a:rPr lang="sk-SK" dirty="0"/>
              <a:t>Jednoduchý nástroj pro diagnostiku delíria</a:t>
            </a:r>
          </a:p>
          <a:p>
            <a:r>
              <a:rPr lang="sk-SK" dirty="0"/>
              <a:t>4 </a:t>
            </a:r>
            <a:r>
              <a:rPr lang="sk-SK" dirty="0" err="1"/>
              <a:t>části</a:t>
            </a:r>
            <a:r>
              <a:rPr lang="sk-SK" dirty="0"/>
              <a:t>, za kladnou </a:t>
            </a:r>
            <a:r>
              <a:rPr lang="sk-SK" dirty="0" err="1"/>
              <a:t>odpověd</a:t>
            </a:r>
            <a:r>
              <a:rPr lang="sk-SK" dirty="0"/>
              <a:t> 1 bod</a:t>
            </a:r>
          </a:p>
          <a:p>
            <a:r>
              <a:rPr lang="sk-SK" dirty="0"/>
              <a:t>1. </a:t>
            </a:r>
            <a:r>
              <a:rPr lang="sk-SK" dirty="0" err="1"/>
              <a:t>náhlý</a:t>
            </a:r>
            <a:r>
              <a:rPr lang="sk-SK" dirty="0"/>
              <a:t> </a:t>
            </a:r>
            <a:r>
              <a:rPr lang="sk-SK" dirty="0" err="1"/>
              <a:t>začátek</a:t>
            </a:r>
            <a:r>
              <a:rPr lang="sk-SK" dirty="0"/>
              <a:t> a kolísavý </a:t>
            </a:r>
            <a:r>
              <a:rPr lang="sk-SK" dirty="0" err="1"/>
              <a:t>průběh</a:t>
            </a:r>
            <a:endParaRPr lang="sk-SK" dirty="0"/>
          </a:p>
          <a:p>
            <a:r>
              <a:rPr lang="sk-SK" dirty="0"/>
              <a:t>2. porucha pozornosti</a:t>
            </a:r>
          </a:p>
          <a:p>
            <a:r>
              <a:rPr lang="sk-SK" dirty="0"/>
              <a:t>3. porucha </a:t>
            </a:r>
            <a:r>
              <a:rPr lang="sk-SK" dirty="0" err="1"/>
              <a:t>myšlení</a:t>
            </a:r>
            <a:r>
              <a:rPr lang="sk-SK" dirty="0"/>
              <a:t> – </a:t>
            </a:r>
            <a:r>
              <a:rPr lang="sk-SK" dirty="0" err="1"/>
              <a:t>paralogické</a:t>
            </a:r>
            <a:r>
              <a:rPr lang="sk-SK" dirty="0"/>
              <a:t>, </a:t>
            </a:r>
            <a:r>
              <a:rPr lang="sk-SK" dirty="0" err="1"/>
              <a:t>zabíhavé</a:t>
            </a:r>
            <a:endParaRPr lang="sk-SK" dirty="0"/>
          </a:p>
          <a:p>
            <a:r>
              <a:rPr lang="sk-SK" dirty="0"/>
              <a:t>4. porucha </a:t>
            </a:r>
            <a:r>
              <a:rPr lang="sk-SK" dirty="0" err="1"/>
              <a:t>vědomí</a:t>
            </a:r>
            <a:r>
              <a:rPr lang="sk-SK" dirty="0"/>
              <a:t>- </a:t>
            </a:r>
            <a:r>
              <a:rPr lang="sk-SK" dirty="0" err="1"/>
              <a:t>agitovanost</a:t>
            </a:r>
            <a:r>
              <a:rPr lang="sk-SK" dirty="0"/>
              <a:t>, </a:t>
            </a:r>
            <a:r>
              <a:rPr lang="sk-SK" dirty="0" err="1"/>
              <a:t>spavost</a:t>
            </a:r>
            <a:r>
              <a:rPr lang="sk-SK" dirty="0"/>
              <a:t>, </a:t>
            </a:r>
            <a:r>
              <a:rPr lang="sk-SK" dirty="0" err="1"/>
              <a:t>stupor</a:t>
            </a:r>
            <a:r>
              <a:rPr lang="sk-SK" dirty="0"/>
              <a:t>, </a:t>
            </a:r>
            <a:r>
              <a:rPr lang="sk-SK" dirty="0" err="1"/>
              <a:t>koma</a:t>
            </a:r>
            <a:endParaRPr lang="sk-SK" dirty="0"/>
          </a:p>
          <a:p>
            <a:r>
              <a:rPr lang="sk-SK" dirty="0" err="1"/>
              <a:t>pokuď</a:t>
            </a:r>
            <a:r>
              <a:rPr lang="sk-SK" dirty="0"/>
              <a:t> 3 a </a:t>
            </a:r>
            <a:r>
              <a:rPr lang="sk-SK" dirty="0" err="1"/>
              <a:t>více</a:t>
            </a:r>
            <a:r>
              <a:rPr lang="sk-SK" dirty="0"/>
              <a:t> bodu, tak </a:t>
            </a:r>
            <a:r>
              <a:rPr lang="sk-SK" dirty="0" err="1"/>
              <a:t>Dg</a:t>
            </a:r>
            <a:r>
              <a:rPr lang="sk-SK" dirty="0"/>
              <a:t>. delíria – </a:t>
            </a:r>
            <a:r>
              <a:rPr lang="sk-SK" dirty="0" err="1"/>
              <a:t>nutno</a:t>
            </a:r>
            <a:r>
              <a:rPr lang="sk-SK" dirty="0"/>
              <a:t> ale </a:t>
            </a:r>
            <a:r>
              <a:rPr lang="sk-SK" dirty="0" err="1"/>
              <a:t>mít</a:t>
            </a:r>
            <a:r>
              <a:rPr lang="sk-SK" dirty="0"/>
              <a:t> bod 1 i 2</a:t>
            </a:r>
            <a:endParaRPr lang="cs-CZ" dirty="0"/>
          </a:p>
        </p:txBody>
      </p:sp>
      <p:pic>
        <p:nvPicPr>
          <p:cNvPr id="4" name="Obrázek 2">
            <a:extLst>
              <a:ext uri="{FF2B5EF4-FFF2-40B4-BE49-F238E27FC236}">
                <a16:creationId xmlns:a16="http://schemas.microsoft.com/office/drawing/2014/main" id="{E06E2AC1-E4FD-49C6-AE88-9B4097D7C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6165850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182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 err="1"/>
              <a:t>Klasifikace</a:t>
            </a:r>
            <a:r>
              <a:rPr lang="sk-SK" b="1" u="sng" dirty="0"/>
              <a:t> delírií</a:t>
            </a:r>
            <a:endParaRPr lang="cs-CZ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b="1" dirty="0" err="1"/>
              <a:t>Hypoaktivní</a:t>
            </a:r>
            <a:endParaRPr lang="cs-CZ" sz="3000" b="1" dirty="0"/>
          </a:p>
          <a:p>
            <a:pPr lvl="1"/>
            <a:r>
              <a:rPr lang="cs-CZ" dirty="0"/>
              <a:t>Pacient je apatický, pasivní, skleslý</a:t>
            </a:r>
          </a:p>
          <a:p>
            <a:pPr lvl="1"/>
            <a:r>
              <a:rPr lang="cs-CZ" dirty="0"/>
              <a:t>Často </a:t>
            </a:r>
            <a:r>
              <a:rPr lang="cs-CZ" dirty="0" err="1"/>
              <a:t>poddiagnostikováno</a:t>
            </a:r>
            <a:r>
              <a:rPr lang="cs-CZ" dirty="0"/>
              <a:t>, záměna za demenci/depresi</a:t>
            </a:r>
          </a:p>
          <a:p>
            <a:pPr lvl="1"/>
            <a:r>
              <a:rPr lang="cs-CZ" dirty="0"/>
              <a:t>Častý typ u starších a v pooperačním období</a:t>
            </a:r>
          </a:p>
          <a:p>
            <a:r>
              <a:rPr lang="cs-CZ" sz="3000" b="1" dirty="0"/>
              <a:t>Hyperaktivní</a:t>
            </a:r>
          </a:p>
          <a:p>
            <a:pPr lvl="1"/>
            <a:r>
              <a:rPr lang="cs-CZ" dirty="0"/>
              <a:t>Výrazný PM neklid, křik, atd</a:t>
            </a:r>
            <a:r>
              <a:rPr lang="cs-CZ" sz="1800" dirty="0"/>
              <a:t>.</a:t>
            </a:r>
          </a:p>
          <a:p>
            <a:r>
              <a:rPr lang="cs-CZ" sz="3000" b="1" dirty="0"/>
              <a:t>Smíšený</a:t>
            </a:r>
          </a:p>
          <a:p>
            <a:endParaRPr lang="cs-CZ" dirty="0"/>
          </a:p>
        </p:txBody>
      </p:sp>
      <p:pic>
        <p:nvPicPr>
          <p:cNvPr id="4" name="Obrázek 2">
            <a:extLst>
              <a:ext uri="{FF2B5EF4-FFF2-40B4-BE49-F238E27FC236}">
                <a16:creationId xmlns:a16="http://schemas.microsoft.com/office/drawing/2014/main" id="{4D4706C1-0ED2-4243-AA39-5F7C9F4E3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6165850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4021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                 </a:t>
            </a:r>
            <a:r>
              <a:rPr lang="sk-SK" b="1" dirty="0" err="1"/>
              <a:t>Děkuji</a:t>
            </a:r>
            <a:r>
              <a:rPr lang="sk-SK" b="1" dirty="0"/>
              <a:t> za </a:t>
            </a:r>
            <a:r>
              <a:rPr lang="sk-SK" b="1" dirty="0" err="1"/>
              <a:t>pozornost</a:t>
            </a:r>
            <a:r>
              <a:rPr lang="sk-SK" b="1" dirty="0"/>
              <a:t>!</a:t>
            </a:r>
            <a:endParaRPr lang="cs-CZ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295" y="1316709"/>
            <a:ext cx="6587322" cy="4851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Obrázek 2">
            <a:extLst>
              <a:ext uri="{FF2B5EF4-FFF2-40B4-BE49-F238E27FC236}">
                <a16:creationId xmlns:a16="http://schemas.microsoft.com/office/drawing/2014/main" id="{5DF037C7-3E75-4D64-BC9F-45FE314F4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6165850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0850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 err="1"/>
              <a:t>Delirium</a:t>
            </a:r>
            <a:endParaRPr lang="cs-CZ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Reverzibilní komplexní mozková dysfunkce tvořící nespecifickou reakci na různé noxy</a:t>
            </a:r>
          </a:p>
          <a:p>
            <a:r>
              <a:rPr lang="cs-CZ" b="1" dirty="0"/>
              <a:t>Kvalitativní porucha vědomí </a:t>
            </a:r>
            <a:r>
              <a:rPr lang="cs-CZ" dirty="0"/>
              <a:t>charakterizována náhle vzniklou změnou chování, poruchou pozornosti a fluktuujícím průběhem</a:t>
            </a:r>
          </a:p>
          <a:p>
            <a:r>
              <a:rPr lang="cs-CZ" dirty="0"/>
              <a:t>Spojeno s dezorientací, různým stupněm neklidu, emočními změnami, někdy přítomné i bludy</a:t>
            </a:r>
          </a:p>
          <a:p>
            <a:r>
              <a:rPr lang="sk-SK" dirty="0"/>
              <a:t>Závažný stav </a:t>
            </a:r>
            <a:r>
              <a:rPr lang="sk-SK" dirty="0" err="1"/>
              <a:t>spojován</a:t>
            </a:r>
            <a:r>
              <a:rPr lang="sk-SK" dirty="0"/>
              <a:t> s </a:t>
            </a:r>
            <a:r>
              <a:rPr lang="sk-SK" dirty="0" err="1"/>
              <a:t>mnoha</a:t>
            </a:r>
            <a:r>
              <a:rPr lang="sk-SK" dirty="0"/>
              <a:t> </a:t>
            </a:r>
            <a:r>
              <a:rPr lang="sk-SK" dirty="0" err="1"/>
              <a:t>komplikacemi</a:t>
            </a:r>
            <a:r>
              <a:rPr lang="sk-SK" dirty="0"/>
              <a:t> </a:t>
            </a:r>
            <a:r>
              <a:rPr lang="sk-SK" dirty="0" err="1"/>
              <a:t>vč</a:t>
            </a:r>
            <a:r>
              <a:rPr lang="sk-SK" dirty="0"/>
              <a:t>. úmrtí</a:t>
            </a:r>
          </a:p>
          <a:p>
            <a:pPr marL="0" indent="0">
              <a:buNone/>
            </a:pPr>
            <a:r>
              <a:rPr lang="sk-SK" dirty="0"/>
              <a:t>	- </a:t>
            </a:r>
            <a:r>
              <a:rPr lang="sk-SK" dirty="0" err="1"/>
              <a:t>spojován</a:t>
            </a:r>
            <a:r>
              <a:rPr lang="sk-SK" dirty="0"/>
              <a:t> až s 19% </a:t>
            </a:r>
            <a:r>
              <a:rPr lang="sk-SK" dirty="0" err="1"/>
              <a:t>nárůstem</a:t>
            </a:r>
            <a:r>
              <a:rPr lang="sk-SK" dirty="0"/>
              <a:t> 6-měsíční mortality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2">
            <a:extLst>
              <a:ext uri="{FF2B5EF4-FFF2-40B4-BE49-F238E27FC236}">
                <a16:creationId xmlns:a16="http://schemas.microsoft.com/office/drawing/2014/main" id="{A9BEA80E-A7F6-475D-A4CE-3224E1F1A4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6165850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172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 err="1"/>
              <a:t>Epidemiologie</a:t>
            </a:r>
            <a:r>
              <a:rPr lang="sk-SK" b="1" u="sng" dirty="0"/>
              <a:t> delírií</a:t>
            </a:r>
            <a:endParaRPr lang="cs-CZ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4178"/>
          </a:xfrm>
        </p:spPr>
        <p:txBody>
          <a:bodyPr/>
          <a:lstStyle/>
          <a:p>
            <a:r>
              <a:rPr lang="cs-CZ" dirty="0"/>
              <a:t>Doma u 65-letých 1-2%</a:t>
            </a:r>
          </a:p>
          <a:p>
            <a:r>
              <a:rPr lang="cs-CZ" dirty="0"/>
              <a:t>Doma nad 85 let 10-13%</a:t>
            </a:r>
          </a:p>
          <a:p>
            <a:r>
              <a:rPr lang="cs-CZ" dirty="0"/>
              <a:t>Na akutních lůžcích </a:t>
            </a:r>
          </a:p>
          <a:p>
            <a:pPr lvl="1"/>
            <a:r>
              <a:rPr lang="cs-CZ" sz="2200" dirty="0"/>
              <a:t>Při příjmu 10-15%</a:t>
            </a:r>
          </a:p>
          <a:p>
            <a:pPr lvl="1"/>
            <a:r>
              <a:rPr lang="cs-CZ" sz="2200" dirty="0"/>
              <a:t>Během hospitalizace 20-30 %</a:t>
            </a:r>
          </a:p>
          <a:p>
            <a:r>
              <a:rPr lang="cs-CZ" dirty="0"/>
              <a:t>Po operacích nad 65 let 10 – 53% (po TEP a kardiochirurg. výkony)</a:t>
            </a:r>
          </a:p>
          <a:p>
            <a:pPr lvl="1"/>
            <a:r>
              <a:rPr lang="sk-SK" sz="2200" dirty="0" err="1"/>
              <a:t>Nejčastější</a:t>
            </a:r>
            <a:r>
              <a:rPr lang="sk-SK" sz="2200" dirty="0"/>
              <a:t> </a:t>
            </a:r>
            <a:r>
              <a:rPr lang="sk-SK" sz="2200" dirty="0" err="1"/>
              <a:t>komplikace</a:t>
            </a:r>
            <a:r>
              <a:rPr lang="sk-SK" sz="2200" dirty="0"/>
              <a:t> chirurgického výkonu u </a:t>
            </a:r>
            <a:r>
              <a:rPr lang="sk-SK" sz="2200" dirty="0" err="1"/>
              <a:t>seniorů</a:t>
            </a:r>
            <a:endParaRPr lang="cs-CZ" sz="2200" dirty="0"/>
          </a:p>
          <a:p>
            <a:r>
              <a:rPr lang="cs-CZ" dirty="0"/>
              <a:t>Na JIP nad 65 let 70 – 87%</a:t>
            </a:r>
          </a:p>
          <a:p>
            <a:r>
              <a:rPr lang="cs-CZ" dirty="0" err="1"/>
              <a:t>Gerontopsychiatrie</a:t>
            </a:r>
            <a:r>
              <a:rPr lang="cs-CZ" dirty="0"/>
              <a:t> a LDN 30-60%</a:t>
            </a:r>
          </a:p>
          <a:p>
            <a:endParaRPr lang="cs-CZ" sz="2400" dirty="0"/>
          </a:p>
          <a:p>
            <a:endParaRPr lang="cs-CZ" dirty="0"/>
          </a:p>
        </p:txBody>
      </p:sp>
      <p:pic>
        <p:nvPicPr>
          <p:cNvPr id="4" name="Obrázek 2">
            <a:extLst>
              <a:ext uri="{FF2B5EF4-FFF2-40B4-BE49-F238E27FC236}">
                <a16:creationId xmlns:a16="http://schemas.microsoft.com/office/drawing/2014/main" id="{0DAAF4A8-D7E9-43A1-A957-61A51A9E3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6165850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8644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 err="1"/>
              <a:t>Etiologie</a:t>
            </a:r>
            <a:r>
              <a:rPr lang="sk-SK" b="1" u="sng" dirty="0"/>
              <a:t> delírií</a:t>
            </a:r>
            <a:endParaRPr lang="cs-CZ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Multifaktoriální etiologie</a:t>
            </a:r>
          </a:p>
          <a:p>
            <a:r>
              <a:rPr lang="cs-CZ" b="1" dirty="0"/>
              <a:t>Extrakraniální příčiny </a:t>
            </a:r>
          </a:p>
          <a:p>
            <a:pPr lvl="1"/>
            <a:r>
              <a:rPr lang="cs-CZ" dirty="0"/>
              <a:t>Dehydratace, bolest, horečka, infekce, hypoglykemie, retence moči</a:t>
            </a:r>
          </a:p>
          <a:p>
            <a:pPr lvl="1"/>
            <a:r>
              <a:rPr lang="cs-CZ" dirty="0"/>
              <a:t>Podání/vysazení léků, celková anestezie, traumata, operace, abstinence od alkoholu</a:t>
            </a:r>
          </a:p>
          <a:p>
            <a:r>
              <a:rPr lang="cs-CZ" b="1" dirty="0"/>
              <a:t>Intrakraniální příčiny</a:t>
            </a:r>
          </a:p>
          <a:p>
            <a:pPr lvl="1"/>
            <a:r>
              <a:rPr lang="cs-CZ" dirty="0"/>
              <a:t>Hypoxie mozku, demence, deprese, epilepsie, </a:t>
            </a:r>
            <a:r>
              <a:rPr lang="cs-CZ" dirty="0" err="1"/>
              <a:t>st.p</a:t>
            </a:r>
            <a:r>
              <a:rPr lang="cs-CZ" dirty="0"/>
              <a:t>. iktech</a:t>
            </a:r>
          </a:p>
          <a:p>
            <a:pPr lvl="1"/>
            <a:r>
              <a:rPr lang="cs-CZ" dirty="0"/>
              <a:t>SDH, </a:t>
            </a:r>
            <a:r>
              <a:rPr lang="cs-CZ" dirty="0" err="1"/>
              <a:t>neuroinfekt</a:t>
            </a:r>
            <a:r>
              <a:rPr lang="cs-CZ" dirty="0"/>
              <a:t>, tumor mozku</a:t>
            </a:r>
          </a:p>
          <a:p>
            <a:endParaRPr lang="cs-CZ" dirty="0"/>
          </a:p>
        </p:txBody>
      </p:sp>
      <p:pic>
        <p:nvPicPr>
          <p:cNvPr id="4" name="Obrázek 2">
            <a:extLst>
              <a:ext uri="{FF2B5EF4-FFF2-40B4-BE49-F238E27FC236}">
                <a16:creationId xmlns:a16="http://schemas.microsoft.com/office/drawing/2014/main" id="{4F5C0415-769D-4DB9-BD8F-BD3E86A151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6165850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9256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/>
              <a:t>Rizikové faktory</a:t>
            </a:r>
            <a:endParaRPr lang="cs-CZ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200" b="1" dirty="0"/>
              <a:t>Multifaktoriální</a:t>
            </a:r>
          </a:p>
          <a:p>
            <a:r>
              <a:rPr lang="cs-CZ" sz="2200" b="1" dirty="0"/>
              <a:t>Věk </a:t>
            </a:r>
            <a:r>
              <a:rPr lang="cs-CZ" sz="2200" dirty="0"/>
              <a:t>nad 65 let </a:t>
            </a:r>
          </a:p>
          <a:p>
            <a:r>
              <a:rPr lang="cs-CZ" sz="2200" dirty="0" err="1"/>
              <a:t>Preexistující</a:t>
            </a:r>
            <a:r>
              <a:rPr lang="cs-CZ" sz="2200" dirty="0"/>
              <a:t> </a:t>
            </a:r>
            <a:r>
              <a:rPr lang="cs-CZ" sz="2200" b="1" dirty="0"/>
              <a:t>demence</a:t>
            </a:r>
            <a:r>
              <a:rPr lang="cs-CZ" sz="2200" dirty="0"/>
              <a:t> – až 60 % </a:t>
            </a:r>
            <a:r>
              <a:rPr lang="cs-CZ" sz="2200" dirty="0" err="1"/>
              <a:t>delírií</a:t>
            </a:r>
            <a:r>
              <a:rPr lang="cs-CZ" sz="2200" dirty="0"/>
              <a:t> se rozvíjí v terénu demence</a:t>
            </a:r>
          </a:p>
          <a:p>
            <a:r>
              <a:rPr lang="cs-CZ" sz="2200" dirty="0"/>
              <a:t>Pozitivní </a:t>
            </a:r>
            <a:r>
              <a:rPr lang="cs-CZ" sz="2200" b="1" dirty="0"/>
              <a:t>anamnéza</a:t>
            </a:r>
            <a:r>
              <a:rPr lang="cs-CZ" sz="2200" dirty="0"/>
              <a:t> (delirium v anamnéze, abusus)</a:t>
            </a:r>
          </a:p>
          <a:p>
            <a:r>
              <a:rPr lang="cs-CZ" sz="2200" dirty="0"/>
              <a:t>Mužské </a:t>
            </a:r>
            <a:r>
              <a:rPr lang="cs-CZ" sz="2200" b="1" dirty="0"/>
              <a:t>pohlaví</a:t>
            </a:r>
          </a:p>
          <a:p>
            <a:r>
              <a:rPr lang="sk-SK" sz="2200" dirty="0"/>
              <a:t>Funkční stav – </a:t>
            </a:r>
            <a:r>
              <a:rPr lang="sk-SK" sz="2200" b="1" dirty="0"/>
              <a:t>porucha mobility</a:t>
            </a:r>
            <a:endParaRPr lang="cs-CZ" sz="2200" b="1" dirty="0"/>
          </a:p>
          <a:p>
            <a:r>
              <a:rPr lang="cs-CZ" sz="2200" b="1" dirty="0"/>
              <a:t>Modifikovatelné RF</a:t>
            </a:r>
          </a:p>
          <a:p>
            <a:pPr lvl="1"/>
            <a:r>
              <a:rPr lang="cs-CZ" sz="1900" dirty="0"/>
              <a:t>Zhoršení smyslových funkcí</a:t>
            </a:r>
          </a:p>
          <a:p>
            <a:pPr lvl="1"/>
            <a:r>
              <a:rPr lang="cs-CZ" sz="1900" dirty="0"/>
              <a:t>Zhoršená mobilita – katetrizace pacienta</a:t>
            </a:r>
          </a:p>
          <a:p>
            <a:pPr lvl="1"/>
            <a:r>
              <a:rPr lang="cs-CZ" sz="1900" dirty="0"/>
              <a:t>Riziková medikace (hypnotika, </a:t>
            </a:r>
            <a:r>
              <a:rPr lang="cs-CZ" sz="1900" dirty="0" err="1"/>
              <a:t>anticholinergika</a:t>
            </a:r>
            <a:r>
              <a:rPr lang="cs-CZ" sz="1900" dirty="0"/>
              <a:t>, kortikoidy, polypragmazie)</a:t>
            </a:r>
          </a:p>
          <a:p>
            <a:pPr lvl="1"/>
            <a:r>
              <a:rPr lang="cs-CZ" sz="1900" dirty="0"/>
              <a:t>Somatické onemocnění (dehydratace, bolest, </a:t>
            </a:r>
            <a:r>
              <a:rPr lang="cs-CZ" sz="1900" dirty="0" err="1"/>
              <a:t>infekt</a:t>
            </a:r>
            <a:r>
              <a:rPr lang="cs-CZ" sz="1900" dirty="0"/>
              <a:t>....)</a:t>
            </a:r>
          </a:p>
          <a:p>
            <a:pPr lvl="1"/>
            <a:r>
              <a:rPr lang="cs-CZ" sz="1900" dirty="0"/>
              <a:t>Prostředí – změna diurnálních rytmů, hluk či osvětlení v noci (JIP</a:t>
            </a:r>
            <a:r>
              <a:rPr lang="sk-SK" sz="1900" dirty="0"/>
              <a:t>)</a:t>
            </a:r>
          </a:p>
          <a:p>
            <a:endParaRPr lang="cs-CZ" dirty="0"/>
          </a:p>
        </p:txBody>
      </p:sp>
      <p:pic>
        <p:nvPicPr>
          <p:cNvPr id="4" name="Obrázek 2">
            <a:extLst>
              <a:ext uri="{FF2B5EF4-FFF2-40B4-BE49-F238E27FC236}">
                <a16:creationId xmlns:a16="http://schemas.microsoft.com/office/drawing/2014/main" id="{FF3DE7F6-617C-4134-AF3B-BDBA6424B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6165850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3662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 err="1"/>
              <a:t>Patofyziologie</a:t>
            </a:r>
            <a:r>
              <a:rPr lang="sk-SK" b="1" u="sng" dirty="0"/>
              <a:t> delírií</a:t>
            </a:r>
            <a:endParaRPr lang="cs-CZ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Porucha neurotransmiterů – multifaktoriální</a:t>
            </a:r>
          </a:p>
          <a:p>
            <a:r>
              <a:rPr lang="cs-CZ" sz="2200" dirty="0" err="1"/>
              <a:t>Dopaminergní</a:t>
            </a:r>
            <a:r>
              <a:rPr lang="cs-CZ" sz="2200" dirty="0"/>
              <a:t> systém</a:t>
            </a:r>
          </a:p>
          <a:p>
            <a:r>
              <a:rPr lang="cs-CZ" sz="2200" dirty="0"/>
              <a:t>Prozánětlivé </a:t>
            </a:r>
            <a:r>
              <a:rPr lang="cs-CZ" sz="2200" dirty="0" err="1"/>
              <a:t>cytokiny</a:t>
            </a:r>
            <a:r>
              <a:rPr lang="cs-CZ" sz="2200" dirty="0"/>
              <a:t> – změna syntézy neurotransmiterů</a:t>
            </a:r>
          </a:p>
          <a:p>
            <a:r>
              <a:rPr lang="cs-CZ" sz="2200" dirty="0"/>
              <a:t>Akutní stres – sekrece kortizolu</a:t>
            </a:r>
          </a:p>
          <a:p>
            <a:r>
              <a:rPr lang="cs-CZ" sz="2200" dirty="0" err="1"/>
              <a:t>Cholinergní</a:t>
            </a:r>
            <a:r>
              <a:rPr lang="cs-CZ" sz="2200" dirty="0"/>
              <a:t> systém</a:t>
            </a:r>
          </a:p>
          <a:p>
            <a:pPr lvl="1"/>
            <a:r>
              <a:rPr lang="cs-CZ" sz="1800" dirty="0"/>
              <a:t>Zvýšená sérová anticholinergní aktivita</a:t>
            </a:r>
          </a:p>
          <a:p>
            <a:pPr lvl="1"/>
            <a:r>
              <a:rPr lang="cs-CZ" sz="1800" dirty="0" err="1"/>
              <a:t>Anticholinergika</a:t>
            </a:r>
            <a:r>
              <a:rPr lang="cs-CZ" sz="1800" dirty="0"/>
              <a:t> – zejména změna medikace / dávkování</a:t>
            </a:r>
          </a:p>
          <a:p>
            <a:pPr lvl="1"/>
            <a:r>
              <a:rPr lang="cs-CZ" sz="1800" dirty="0"/>
              <a:t>Sedativní antihistaminika</a:t>
            </a:r>
          </a:p>
          <a:p>
            <a:pPr lvl="1"/>
            <a:r>
              <a:rPr lang="cs-CZ" sz="1800" dirty="0"/>
              <a:t>Antidepresiva (</a:t>
            </a:r>
            <a:r>
              <a:rPr lang="cs-CZ" sz="1800" dirty="0" err="1"/>
              <a:t>trazodon</a:t>
            </a:r>
            <a:r>
              <a:rPr lang="cs-CZ" sz="1800" dirty="0"/>
              <a:t>, </a:t>
            </a:r>
            <a:r>
              <a:rPr lang="cs-CZ" sz="1800" dirty="0" err="1"/>
              <a:t>tricyklická</a:t>
            </a:r>
            <a:r>
              <a:rPr lang="cs-CZ" sz="1800" dirty="0"/>
              <a:t> AD)</a:t>
            </a:r>
          </a:p>
          <a:p>
            <a:pPr lvl="1"/>
            <a:r>
              <a:rPr lang="cs-CZ" sz="1800" dirty="0" err="1"/>
              <a:t>Fenothiaziny</a:t>
            </a:r>
            <a:r>
              <a:rPr lang="cs-CZ" sz="1800" dirty="0"/>
              <a:t> (</a:t>
            </a:r>
            <a:r>
              <a:rPr lang="cs-CZ" sz="1800" dirty="0" err="1"/>
              <a:t>prometazin</a:t>
            </a:r>
            <a:r>
              <a:rPr lang="cs-CZ" sz="1800" dirty="0"/>
              <a:t>, chlorpromazin)</a:t>
            </a:r>
          </a:p>
          <a:p>
            <a:pPr lvl="1"/>
            <a:r>
              <a:rPr lang="cs-CZ" sz="1800" dirty="0" err="1"/>
              <a:t>Antiparkinsonika</a:t>
            </a:r>
            <a:r>
              <a:rPr lang="cs-CZ" sz="1800" dirty="0"/>
              <a:t> (</a:t>
            </a:r>
            <a:r>
              <a:rPr lang="cs-CZ" sz="1800" dirty="0" err="1"/>
              <a:t>biperiden</a:t>
            </a:r>
            <a:r>
              <a:rPr lang="cs-CZ" sz="1800" dirty="0"/>
              <a:t>, </a:t>
            </a:r>
            <a:r>
              <a:rPr lang="cs-CZ" sz="1800" dirty="0" err="1"/>
              <a:t>procyklidin</a:t>
            </a:r>
            <a:r>
              <a:rPr lang="cs-CZ" sz="1800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2">
            <a:extLst>
              <a:ext uri="{FF2B5EF4-FFF2-40B4-BE49-F238E27FC236}">
                <a16:creationId xmlns:a16="http://schemas.microsoft.com/office/drawing/2014/main" id="{38D90D97-F3FF-41D5-BDC7-DC7362166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6165850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4733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 err="1"/>
              <a:t>Patofyziologie</a:t>
            </a:r>
            <a:r>
              <a:rPr lang="sk-SK" b="1" u="sng" dirty="0"/>
              <a:t> delírií</a:t>
            </a:r>
            <a:endParaRPr lang="cs-CZ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Porucha neurotransmiterů – multifaktoriální</a:t>
            </a:r>
          </a:p>
          <a:p>
            <a:r>
              <a:rPr lang="cs-CZ" sz="2200" dirty="0" err="1"/>
              <a:t>Dopaminergní</a:t>
            </a:r>
            <a:r>
              <a:rPr lang="cs-CZ" sz="2200" dirty="0"/>
              <a:t> systém</a:t>
            </a:r>
          </a:p>
          <a:p>
            <a:r>
              <a:rPr lang="cs-CZ" sz="2200" dirty="0"/>
              <a:t>Prozánětlivé </a:t>
            </a:r>
            <a:r>
              <a:rPr lang="cs-CZ" sz="2200" dirty="0" err="1"/>
              <a:t>cytokiny</a:t>
            </a:r>
            <a:r>
              <a:rPr lang="cs-CZ" sz="2200" dirty="0"/>
              <a:t> – změna syntézy neurotransmiterů</a:t>
            </a:r>
          </a:p>
          <a:p>
            <a:r>
              <a:rPr lang="cs-CZ" sz="2200" dirty="0"/>
              <a:t>Akutní stres – sekrece kortizolu</a:t>
            </a:r>
          </a:p>
          <a:p>
            <a:r>
              <a:rPr lang="cs-CZ" sz="2200" dirty="0" err="1"/>
              <a:t>Cholinergní</a:t>
            </a:r>
            <a:r>
              <a:rPr lang="cs-CZ" sz="2200" dirty="0"/>
              <a:t> systém</a:t>
            </a:r>
          </a:p>
          <a:p>
            <a:pPr lvl="1"/>
            <a:r>
              <a:rPr lang="cs-CZ" sz="1800" dirty="0"/>
              <a:t>Zvýšená sérová anticholinergní aktivita</a:t>
            </a:r>
          </a:p>
          <a:p>
            <a:pPr lvl="1"/>
            <a:r>
              <a:rPr lang="cs-CZ" sz="1800" dirty="0" err="1"/>
              <a:t>Anticholinergika</a:t>
            </a:r>
            <a:r>
              <a:rPr lang="cs-CZ" sz="1800" dirty="0"/>
              <a:t> – zejména změna medikace / dávkování</a:t>
            </a:r>
          </a:p>
          <a:p>
            <a:pPr lvl="1"/>
            <a:r>
              <a:rPr lang="cs-CZ" sz="1800" dirty="0"/>
              <a:t>Sedativní antihistaminika</a:t>
            </a:r>
          </a:p>
          <a:p>
            <a:pPr lvl="1"/>
            <a:r>
              <a:rPr lang="cs-CZ" sz="1800" dirty="0"/>
              <a:t>Antidepresiva (</a:t>
            </a:r>
            <a:r>
              <a:rPr lang="cs-CZ" sz="1800" dirty="0" err="1"/>
              <a:t>trazodon</a:t>
            </a:r>
            <a:r>
              <a:rPr lang="cs-CZ" sz="1800" dirty="0"/>
              <a:t>, </a:t>
            </a:r>
            <a:r>
              <a:rPr lang="cs-CZ" sz="1800" dirty="0" err="1"/>
              <a:t>tricyklická</a:t>
            </a:r>
            <a:r>
              <a:rPr lang="cs-CZ" sz="1800" dirty="0"/>
              <a:t> AD)</a:t>
            </a:r>
          </a:p>
          <a:p>
            <a:pPr lvl="1"/>
            <a:r>
              <a:rPr lang="cs-CZ" sz="1800" dirty="0" err="1"/>
              <a:t>Fenothiaziny</a:t>
            </a:r>
            <a:r>
              <a:rPr lang="cs-CZ" sz="1800" dirty="0"/>
              <a:t> (</a:t>
            </a:r>
            <a:r>
              <a:rPr lang="cs-CZ" sz="1800" dirty="0" err="1"/>
              <a:t>prometazin</a:t>
            </a:r>
            <a:r>
              <a:rPr lang="cs-CZ" sz="1800" dirty="0"/>
              <a:t>, chlorpromazin)</a:t>
            </a:r>
          </a:p>
          <a:p>
            <a:pPr lvl="1"/>
            <a:r>
              <a:rPr lang="cs-CZ" sz="1800" dirty="0" err="1"/>
              <a:t>Antiparkinsonika</a:t>
            </a:r>
            <a:r>
              <a:rPr lang="cs-CZ" sz="1800" dirty="0"/>
              <a:t> (</a:t>
            </a:r>
            <a:r>
              <a:rPr lang="cs-CZ" sz="1800" dirty="0" err="1"/>
              <a:t>biperiden</a:t>
            </a:r>
            <a:r>
              <a:rPr lang="cs-CZ" sz="1800" dirty="0"/>
              <a:t>, </a:t>
            </a:r>
            <a:r>
              <a:rPr lang="cs-CZ" sz="1800" dirty="0" err="1"/>
              <a:t>procyklidin</a:t>
            </a:r>
            <a:r>
              <a:rPr lang="cs-CZ" sz="1800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2">
            <a:extLst>
              <a:ext uri="{FF2B5EF4-FFF2-40B4-BE49-F238E27FC236}">
                <a16:creationId xmlns:a16="http://schemas.microsoft.com/office/drawing/2014/main" id="{9D858518-07D6-4B3D-AE99-06C0920C0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6165850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486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 err="1"/>
              <a:t>Patofyziologie</a:t>
            </a:r>
            <a:r>
              <a:rPr lang="sk-SK" b="1" u="sng" dirty="0"/>
              <a:t> delírií</a:t>
            </a:r>
            <a:endParaRPr lang="cs-CZ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Porucha neurotransmiterů – multifaktoriální</a:t>
            </a:r>
          </a:p>
          <a:p>
            <a:r>
              <a:rPr lang="cs-CZ" sz="2200" dirty="0" err="1"/>
              <a:t>Dopaminergní</a:t>
            </a:r>
            <a:r>
              <a:rPr lang="cs-CZ" sz="2200" dirty="0"/>
              <a:t> systém</a:t>
            </a:r>
          </a:p>
          <a:p>
            <a:r>
              <a:rPr lang="cs-CZ" sz="2200" dirty="0"/>
              <a:t>Prozánětlivé </a:t>
            </a:r>
            <a:r>
              <a:rPr lang="cs-CZ" sz="2200" dirty="0" err="1"/>
              <a:t>cytokiny</a:t>
            </a:r>
            <a:r>
              <a:rPr lang="cs-CZ" sz="2200" dirty="0"/>
              <a:t> – změna syntézy neurotransmiterů</a:t>
            </a:r>
          </a:p>
          <a:p>
            <a:r>
              <a:rPr lang="cs-CZ" sz="2200" dirty="0"/>
              <a:t>Akutní stres – sekrece kortizolu</a:t>
            </a:r>
          </a:p>
          <a:p>
            <a:r>
              <a:rPr lang="cs-CZ" sz="2200" dirty="0" err="1"/>
              <a:t>Cholinergní</a:t>
            </a:r>
            <a:r>
              <a:rPr lang="cs-CZ" sz="2200" dirty="0"/>
              <a:t> systém</a:t>
            </a:r>
          </a:p>
          <a:p>
            <a:pPr lvl="1"/>
            <a:r>
              <a:rPr lang="cs-CZ" sz="1800" dirty="0"/>
              <a:t>Zvýšená sérová anticholinergní aktivita</a:t>
            </a:r>
          </a:p>
          <a:p>
            <a:pPr lvl="1"/>
            <a:r>
              <a:rPr lang="cs-CZ" sz="1800" dirty="0" err="1"/>
              <a:t>Anticholinergika</a:t>
            </a:r>
            <a:r>
              <a:rPr lang="cs-CZ" sz="1800" dirty="0"/>
              <a:t> – zejména změna medikace / dávkování</a:t>
            </a:r>
          </a:p>
          <a:p>
            <a:pPr lvl="1"/>
            <a:r>
              <a:rPr lang="cs-CZ" sz="1800" dirty="0"/>
              <a:t>Sedativní antihistaminika</a:t>
            </a:r>
          </a:p>
          <a:p>
            <a:pPr lvl="1"/>
            <a:r>
              <a:rPr lang="cs-CZ" sz="1800" dirty="0"/>
              <a:t>Antidepresiva (</a:t>
            </a:r>
            <a:r>
              <a:rPr lang="cs-CZ" sz="1800" dirty="0" err="1"/>
              <a:t>trazodon</a:t>
            </a:r>
            <a:r>
              <a:rPr lang="cs-CZ" sz="1800" dirty="0"/>
              <a:t>, </a:t>
            </a:r>
            <a:r>
              <a:rPr lang="cs-CZ" sz="1800" dirty="0" err="1"/>
              <a:t>tricyklická</a:t>
            </a:r>
            <a:r>
              <a:rPr lang="cs-CZ" sz="1800" dirty="0"/>
              <a:t> AD)</a:t>
            </a:r>
          </a:p>
          <a:p>
            <a:pPr lvl="1"/>
            <a:r>
              <a:rPr lang="cs-CZ" sz="1800" dirty="0" err="1"/>
              <a:t>Fenothiaziny</a:t>
            </a:r>
            <a:r>
              <a:rPr lang="cs-CZ" sz="1800" dirty="0"/>
              <a:t> (</a:t>
            </a:r>
            <a:r>
              <a:rPr lang="cs-CZ" sz="1800" dirty="0" err="1"/>
              <a:t>prometazin</a:t>
            </a:r>
            <a:r>
              <a:rPr lang="cs-CZ" sz="1800" dirty="0"/>
              <a:t>, chlorpromazin)</a:t>
            </a:r>
          </a:p>
          <a:p>
            <a:pPr lvl="1"/>
            <a:r>
              <a:rPr lang="cs-CZ" sz="1800" dirty="0" err="1"/>
              <a:t>Antiparkinsonika</a:t>
            </a:r>
            <a:r>
              <a:rPr lang="cs-CZ" sz="1800" dirty="0"/>
              <a:t> (</a:t>
            </a:r>
            <a:r>
              <a:rPr lang="cs-CZ" sz="1800" dirty="0" err="1"/>
              <a:t>biperiden</a:t>
            </a:r>
            <a:r>
              <a:rPr lang="cs-CZ" sz="1800" dirty="0"/>
              <a:t>, </a:t>
            </a:r>
            <a:r>
              <a:rPr lang="cs-CZ" sz="1800" dirty="0" err="1"/>
              <a:t>procyklidin</a:t>
            </a:r>
            <a:r>
              <a:rPr lang="cs-CZ" sz="1800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2">
            <a:extLst>
              <a:ext uri="{FF2B5EF4-FFF2-40B4-BE49-F238E27FC236}">
                <a16:creationId xmlns:a16="http://schemas.microsoft.com/office/drawing/2014/main" id="{B2F00E6B-2257-43F3-8D72-DF4FBFC1FB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6165850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486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/>
              <a:t>Klinický obraz</a:t>
            </a:r>
            <a:endParaRPr lang="cs-CZ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Náhlý začátek – většinou večer ( </a:t>
            </a:r>
            <a:r>
              <a:rPr lang="cs-CZ" dirty="0" err="1"/>
              <a:t>sundown</a:t>
            </a:r>
            <a:r>
              <a:rPr lang="cs-CZ" dirty="0"/>
              <a:t> syndrome)</a:t>
            </a:r>
          </a:p>
          <a:p>
            <a:r>
              <a:rPr lang="cs-CZ" dirty="0"/>
              <a:t>Fluktuující průběh</a:t>
            </a:r>
          </a:p>
          <a:p>
            <a:r>
              <a:rPr lang="cs-CZ" dirty="0"/>
              <a:t>Porušená orientace – orientován max. osobou</a:t>
            </a:r>
          </a:p>
          <a:p>
            <a:r>
              <a:rPr lang="cs-CZ" dirty="0"/>
              <a:t>Úzkost</a:t>
            </a:r>
          </a:p>
          <a:p>
            <a:r>
              <a:rPr lang="cs-CZ" dirty="0"/>
              <a:t>Narušena pozornost</a:t>
            </a:r>
          </a:p>
          <a:p>
            <a:r>
              <a:rPr lang="cs-CZ" dirty="0"/>
              <a:t>Inkoherentní, dezorganizované a sugestibilní myšlení</a:t>
            </a:r>
          </a:p>
          <a:p>
            <a:r>
              <a:rPr lang="cs-CZ" dirty="0"/>
              <a:t>Často přítomné iluze a bludy, paranoidní myšlení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2">
            <a:extLst>
              <a:ext uri="{FF2B5EF4-FFF2-40B4-BE49-F238E27FC236}">
                <a16:creationId xmlns:a16="http://schemas.microsoft.com/office/drawing/2014/main" id="{66E5CBC5-4D67-4C38-8301-7BD7781CE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6165850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415023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561</Words>
  <Application>Microsoft Office PowerPoint</Application>
  <PresentationFormat>Širokoúhlá obrazovka</PresentationFormat>
  <Paragraphs>100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Motív balíka Office</vt:lpstr>
      <vt:lpstr>Delirantní stav </vt:lpstr>
      <vt:lpstr>Delirium</vt:lpstr>
      <vt:lpstr>Epidemiologie delírií</vt:lpstr>
      <vt:lpstr>Etiologie delírií</vt:lpstr>
      <vt:lpstr>Rizikové faktory</vt:lpstr>
      <vt:lpstr>Patofyziologie delírií</vt:lpstr>
      <vt:lpstr>Patofyziologie delírií</vt:lpstr>
      <vt:lpstr>Patofyziologie delírií</vt:lpstr>
      <vt:lpstr>Klinický obraz</vt:lpstr>
      <vt:lpstr>Diagnostika </vt:lpstr>
      <vt:lpstr>Klasifikace delírií</vt:lpstr>
      <vt:lpstr>                 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Delirantní stav</dc:title>
  <dc:creator>Acer</dc:creator>
  <cp:lastModifiedBy>Hana Matějovská Kubešová</cp:lastModifiedBy>
  <cp:revision>7</cp:revision>
  <dcterms:created xsi:type="dcterms:W3CDTF">2019-10-20T21:35:12Z</dcterms:created>
  <dcterms:modified xsi:type="dcterms:W3CDTF">2022-09-13T10:37:42Z</dcterms:modified>
</cp:coreProperties>
</file>