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5" r:id="rId3"/>
    <p:sldId id="306" r:id="rId4"/>
    <p:sldId id="302" r:id="rId5"/>
    <p:sldId id="307" r:id="rId6"/>
    <p:sldId id="303" r:id="rId7"/>
    <p:sldId id="305" r:id="rId8"/>
    <p:sldId id="286" r:id="rId9"/>
    <p:sldId id="295" r:id="rId10"/>
    <p:sldId id="287" r:id="rId11"/>
    <p:sldId id="288" r:id="rId12"/>
    <p:sldId id="289" r:id="rId13"/>
    <p:sldId id="290" r:id="rId14"/>
    <p:sldId id="291" r:id="rId15"/>
    <p:sldId id="298" r:id="rId16"/>
    <p:sldId id="299" r:id="rId17"/>
    <p:sldId id="300" r:id="rId18"/>
    <p:sldId id="308" r:id="rId19"/>
    <p:sldId id="293" r:id="rId20"/>
    <p:sldId id="309" r:id="rId21"/>
  </p:sldIdLst>
  <p:sldSz cx="12192000" cy="6858000"/>
  <p:notesSz cx="6858000" cy="91440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ália Beharková" initials="NB" lastIdx="4" clrIdx="0">
    <p:extLst>
      <p:ext uri="{19B8F6BF-5375-455C-9EA6-DF929625EA0E}">
        <p15:presenceInfo xmlns:p15="http://schemas.microsoft.com/office/powerpoint/2012/main" userId="S-1-5-21-3451901064-902568176-4053310204-46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5AC8AF"/>
    <a:srgbClr val="F01928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4" autoAdjust="0"/>
    <p:restoredTop sz="84293" autoAdjust="0"/>
  </p:normalViewPr>
  <p:slideViewPr>
    <p:cSldViewPr snapToGrid="0">
      <p:cViewPr varScale="1">
        <p:scale>
          <a:sx n="107" d="100"/>
          <a:sy n="107" d="100"/>
        </p:scale>
        <p:origin x="126" y="18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CF37-7DDD-4C61-92CE-9139470583D6}" type="datetimeFigureOut">
              <a:rPr lang="cs-CZ" smtClean="0"/>
              <a:pPr/>
              <a:t>05.10.2022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A29F-EA5E-4C24-9D06-7AB6B9B0586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514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FFC4-6E08-4C95-BBE6-CC62724D5D23}" type="datetime1">
              <a:rPr lang="cs-CZ" smtClean="0"/>
              <a:pPr/>
              <a:t>05.10.2022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60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E9597-905A-43C7-B29B-640AAA9F974F}" type="datetime1">
              <a:rPr lang="fr-FR"/>
              <a:pPr>
                <a:defRPr/>
              </a:pPr>
              <a:t>05/10/2022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 altLang="cs-CZ"/>
              <a:t>výuka LF MU                         Pavlína Brímová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09D7E-ADC7-4CBA-B96D-49F1BD12FA8B}" type="slidenum">
              <a:rPr lang="fr-CA" altLang="cs-CZ"/>
              <a:pPr/>
              <a:t>‹#›</a:t>
            </a:fld>
            <a:endParaRPr lang="fr-CA" alt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D02B-EC0A-429F-AFF8-743E6842F593}" type="datetime1">
              <a:rPr lang="fr-FR"/>
              <a:pPr>
                <a:defRPr/>
              </a:pPr>
              <a:t>05/10/2022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 altLang="cs-CZ"/>
              <a:t>výuka LF MU                         Pavlína Brímová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200E0-6085-4DD7-8BB2-882CE75FAB7D}" type="slidenum">
              <a:rPr lang="fr-CA" altLang="cs-CZ"/>
              <a:pPr/>
              <a:t>‹#›</a:t>
            </a:fld>
            <a:endParaRPr lang="fr-CA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5" r:id="rId18"/>
    <p:sldLayoutId id="2147483707" r:id="rId19"/>
    <p:sldLayoutId id="2147483708" r:id="rId20"/>
    <p:sldLayoutId id="2147483709" r:id="rId21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b.cz/dokumenty/chuze_o_berlich_edu_mat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is.muni.cz/th/o3yah/BP_Urbanova_Vendula_Informovanost_pacientu_o_pozivani_podpaznich_berli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38BD2F-A425-412C-946F-A8B423B6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117511"/>
            <a:ext cx="11361600" cy="117158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2000" b="0" dirty="0"/>
              <a:t>BSOT0422c Ošetřovatelská péče v chirurgických oborech, ortopedii a traumatologii II – cvičení</a:t>
            </a:r>
            <a:endParaRPr lang="cs-CZ" sz="2000" b="0" dirty="0">
              <a:latin typeface="+mn-lt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C8CCC95-1018-45DA-908C-F807E70F3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676294"/>
            <a:ext cx="11361600" cy="698497"/>
          </a:xfrm>
        </p:spPr>
        <p:txBody>
          <a:bodyPr/>
          <a:lstStyle/>
          <a:p>
            <a:pPr algn="ctr"/>
            <a:r>
              <a:rPr lang="cs-CZ" sz="4000" b="1" dirty="0">
                <a:solidFill>
                  <a:srgbClr val="0000DC"/>
                </a:solidFill>
              </a:rPr>
              <a:t>3</a:t>
            </a:r>
            <a:r>
              <a:rPr lang="cs-CZ" sz="4000" b="1" dirty="0" smtClean="0">
                <a:solidFill>
                  <a:srgbClr val="0000DC"/>
                </a:solidFill>
              </a:rPr>
              <a:t>. </a:t>
            </a:r>
            <a:r>
              <a:rPr lang="cs-CZ" sz="4000" b="1" dirty="0" smtClean="0">
                <a:solidFill>
                  <a:srgbClr val="0000DC"/>
                </a:solidFill>
              </a:rPr>
              <a:t>Téma – </a:t>
            </a:r>
            <a:r>
              <a:rPr lang="cs-CZ" sz="4000" b="1" dirty="0" smtClean="0">
                <a:solidFill>
                  <a:srgbClr val="0000DC"/>
                </a:solidFill>
              </a:rPr>
              <a:t>Traumatologie </a:t>
            </a:r>
            <a:r>
              <a:rPr lang="cs-CZ" sz="4000" b="1" smtClean="0">
                <a:solidFill>
                  <a:srgbClr val="0000DC"/>
                </a:solidFill>
              </a:rPr>
              <a:t>a ortézy</a:t>
            </a:r>
            <a:endParaRPr lang="cs-CZ" sz="4000" b="1" dirty="0">
              <a:solidFill>
                <a:srgbClr val="0000DC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F352C90-9792-4F58-902B-DD29B13287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19302" y="6158988"/>
            <a:ext cx="7920000" cy="252000"/>
          </a:xfrm>
        </p:spPr>
        <p:txBody>
          <a:bodyPr/>
          <a:lstStyle/>
          <a:p>
            <a:r>
              <a:rPr lang="cs-CZ" dirty="0" smtClean="0"/>
              <a:t>PhDr. Pavlína Brímová, MBA                                                                               semestr: podzim 2022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Zástupný symbol pro zápatí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CA" altLang="cs-CZ" smtClean="0"/>
              <a:t>výuka LF MU                         Pavlína Brímová</a:t>
            </a:r>
          </a:p>
        </p:txBody>
      </p:sp>
      <p:sp>
        <p:nvSpPr>
          <p:cNvPr id="22535" name="Zástupný symbol pro číslo snímku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2B1825-99BF-450A-B6A4-8098874D009E}" type="slidenum">
              <a:rPr lang="fr-CA" altLang="cs-CZ"/>
              <a:pPr/>
              <a:t>10</a:t>
            </a:fld>
            <a:endParaRPr lang="fr-CA" altLang="cs-CZ"/>
          </a:p>
        </p:txBody>
      </p:sp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smtClean="0">
                <a:solidFill>
                  <a:srgbClr val="0000DC"/>
                </a:solidFill>
              </a:rPr>
              <a:t>Zlomenina proximálního humeru – pooperační režim</a:t>
            </a:r>
          </a:p>
        </p:txBody>
      </p:sp>
      <p:pic>
        <p:nvPicPr>
          <p:cNvPr id="22531" name="Picture 2" descr="C:\Users\P\Desktop\imgp3569-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472" y="1825839"/>
            <a:ext cx="3603187" cy="4140200"/>
          </a:xfrm>
          <a:noFill/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7724" y="1443502"/>
            <a:ext cx="5573184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2218" y="4509606"/>
            <a:ext cx="3754967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Zástupný symbol pro zápatí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CA" altLang="cs-CZ" smtClean="0"/>
              <a:t>výuka LF MU                         Pavlína Brímová</a:t>
            </a:r>
          </a:p>
        </p:txBody>
      </p:sp>
      <p:sp>
        <p:nvSpPr>
          <p:cNvPr id="23560" name="Zástupný symbol pro číslo snímku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3801F8-A3AE-4F47-BC78-7ABD6A9FCC90}" type="slidenum">
              <a:rPr lang="fr-CA" altLang="cs-CZ"/>
              <a:pPr/>
              <a:t>11</a:t>
            </a:fld>
            <a:endParaRPr lang="fr-CA" altLang="cs-CZ"/>
          </a:p>
        </p:txBody>
      </p:sp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smtClean="0">
                <a:solidFill>
                  <a:srgbClr val="0000DC"/>
                </a:solidFill>
              </a:rPr>
              <a:t>Zlomenina obratlů</a:t>
            </a: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02382" y="1779588"/>
            <a:ext cx="4717575" cy="4140200"/>
          </a:xfrm>
          <a:noFill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118" y="1557338"/>
            <a:ext cx="5467349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a 4"/>
          <p:cNvSpPr/>
          <p:nvPr/>
        </p:nvSpPr>
        <p:spPr>
          <a:xfrm>
            <a:off x="2927351" y="3141663"/>
            <a:ext cx="1631949" cy="11509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8113184" y="2708275"/>
            <a:ext cx="2142067" cy="15128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Zástupný symbol pro zápatí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CA" altLang="cs-CZ" smtClean="0"/>
              <a:t>výuka LF MU                         Pavlína Brímová</a:t>
            </a:r>
          </a:p>
        </p:txBody>
      </p:sp>
      <p:sp>
        <p:nvSpPr>
          <p:cNvPr id="24583" name="Zástupný symbol pro číslo snímku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B1DCE9-FF30-4FEF-A51F-5CD0ADE15CDE}" type="slidenum">
              <a:rPr lang="fr-CA" altLang="cs-CZ"/>
              <a:pPr/>
              <a:t>12</a:t>
            </a:fld>
            <a:endParaRPr lang="fr-CA" altLang="cs-CZ"/>
          </a:p>
        </p:txBody>
      </p:sp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>
                <a:solidFill>
                  <a:srgbClr val="0000DC"/>
                </a:solidFill>
              </a:rPr>
              <a:t>Zlomenina </a:t>
            </a:r>
            <a:r>
              <a:rPr lang="cs-CZ" altLang="cs-CZ" b="1" dirty="0" smtClean="0">
                <a:solidFill>
                  <a:srgbClr val="0000DC"/>
                </a:solidFill>
              </a:rPr>
              <a:t>obratlů</a:t>
            </a:r>
            <a:endParaRPr lang="cs-CZ" altLang="cs-CZ" b="1" dirty="0" smtClean="0">
              <a:solidFill>
                <a:srgbClr val="0000DC"/>
              </a:solidFill>
            </a:endParaRP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0152" y="1692275"/>
            <a:ext cx="6633284" cy="4140200"/>
          </a:xfrm>
          <a:noFill/>
        </p:spPr>
      </p:pic>
      <p:sp>
        <p:nvSpPr>
          <p:cNvPr id="4" name="Elipsa 3"/>
          <p:cNvSpPr/>
          <p:nvPr/>
        </p:nvSpPr>
        <p:spPr>
          <a:xfrm>
            <a:off x="4559301" y="2997200"/>
            <a:ext cx="3553884" cy="1295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Zástupný symbol pro zápatí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CA" altLang="cs-CZ" smtClean="0"/>
              <a:t>výuka LF MU                         Pavlína Brímová</a:t>
            </a:r>
          </a:p>
        </p:txBody>
      </p:sp>
      <p:sp>
        <p:nvSpPr>
          <p:cNvPr id="25607" name="Zástupný symbol pro číslo snímku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3DDF8D-CD84-4053-9794-97C3FA9911E4}" type="slidenum">
              <a:rPr lang="fr-CA" altLang="cs-CZ"/>
              <a:pPr/>
              <a:t>13</a:t>
            </a:fld>
            <a:endParaRPr lang="fr-CA" altLang="cs-CZ"/>
          </a:p>
        </p:txBody>
      </p:sp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smtClean="0">
                <a:solidFill>
                  <a:srgbClr val="0000DC"/>
                </a:solidFill>
              </a:rPr>
              <a:t>Zlomenina obratlů – konzervativní léčba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5798" y="1733372"/>
            <a:ext cx="2901307" cy="4140200"/>
          </a:xfrm>
          <a:noFill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9417" y="2205038"/>
            <a:ext cx="2681816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5033" y="2205038"/>
            <a:ext cx="3380317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Zástupný symbol pro zápatí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CA" altLang="cs-CZ" smtClean="0"/>
              <a:t>výuka LF MU                         Pavlína Brímová</a:t>
            </a:r>
          </a:p>
        </p:txBody>
      </p:sp>
      <p:sp>
        <p:nvSpPr>
          <p:cNvPr id="26630" name="Zástupný symbol pro číslo snímku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3B09E-D89C-422A-B3E2-6D6B95BE859E}" type="slidenum">
              <a:rPr lang="fr-CA" altLang="cs-CZ"/>
              <a:pPr/>
              <a:t>14</a:t>
            </a:fld>
            <a:endParaRPr lang="fr-CA" altLang="cs-CZ"/>
          </a:p>
        </p:txBody>
      </p:sp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b="1" dirty="0" smtClean="0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6000" y="365498"/>
            <a:ext cx="2714208" cy="4140200"/>
          </a:xfrm>
          <a:noFill/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1272" y="1526078"/>
            <a:ext cx="3562351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b="1" dirty="0" smtClean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65539" name="Zástupný symbol pro obsah 2"/>
          <p:cNvSpPr>
            <a:spLocks noGrp="1"/>
          </p:cNvSpPr>
          <p:nvPr>
            <p:ph idx="1"/>
          </p:nvPr>
        </p:nvSpPr>
        <p:spPr>
          <a:xfrm>
            <a:off x="5091953" y="799597"/>
            <a:ext cx="5708893" cy="5953066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3200" b="1" dirty="0" err="1" smtClean="0">
                <a:solidFill>
                  <a:srgbClr val="0000DC"/>
                </a:solidFill>
              </a:rPr>
              <a:t>Jewetova</a:t>
            </a:r>
            <a:r>
              <a:rPr lang="cs-CZ" altLang="cs-CZ" sz="3200" b="1" dirty="0" smtClean="0">
                <a:solidFill>
                  <a:srgbClr val="0000DC"/>
                </a:solidFill>
              </a:rPr>
              <a:t> ortéza</a:t>
            </a:r>
          </a:p>
          <a:p>
            <a:pPr lvl="1" algn="just">
              <a:buFont typeface="Arial" charset="0"/>
              <a:buChar char="•"/>
            </a:pPr>
            <a:r>
              <a:rPr lang="cs-CZ" altLang="cs-CZ" sz="2400" dirty="0" smtClean="0">
                <a:solidFill>
                  <a:srgbClr val="0000DC"/>
                </a:solidFill>
              </a:rPr>
              <a:t>omezuje boční pohyby, rotaci </a:t>
            </a:r>
            <a:r>
              <a:rPr lang="cs-CZ" altLang="cs-CZ" sz="2400" dirty="0" smtClean="0">
                <a:solidFill>
                  <a:srgbClr val="0000DC"/>
                </a:solidFill>
              </a:rPr>
              <a:t>trupu a zabezpečuje </a:t>
            </a:r>
            <a:r>
              <a:rPr lang="cs-CZ" altLang="cs-CZ" sz="2400" dirty="0" smtClean="0">
                <a:solidFill>
                  <a:srgbClr val="0000DC"/>
                </a:solidFill>
              </a:rPr>
              <a:t>fixaci páteře, aby mohla plnit svoji funkci. </a:t>
            </a:r>
            <a:endParaRPr lang="cs-CZ" altLang="cs-CZ" sz="2400" dirty="0" smtClean="0">
              <a:solidFill>
                <a:srgbClr val="0000DC"/>
              </a:solidFill>
            </a:endParaRPr>
          </a:p>
          <a:p>
            <a:pPr lvl="1" algn="just">
              <a:buFont typeface="Arial" charset="0"/>
              <a:buChar char="•"/>
            </a:pPr>
            <a:r>
              <a:rPr lang="cs-CZ" altLang="cs-CZ" sz="2400" dirty="0" smtClean="0">
                <a:solidFill>
                  <a:srgbClr val="0000DC"/>
                </a:solidFill>
              </a:rPr>
              <a:t>Nesmí </a:t>
            </a:r>
            <a:r>
              <a:rPr lang="cs-CZ" altLang="cs-CZ" sz="2400" dirty="0" smtClean="0">
                <a:solidFill>
                  <a:srgbClr val="0000DC"/>
                </a:solidFill>
              </a:rPr>
              <a:t>se posouvat, sklouzávat, otáčet nebo tlačit na kůži.</a:t>
            </a:r>
          </a:p>
          <a:p>
            <a:pPr lvl="1">
              <a:buFont typeface="Arial" charset="0"/>
              <a:buChar char="•"/>
            </a:pPr>
            <a:r>
              <a:rPr lang="cs-CZ" altLang="cs-CZ" sz="2400" dirty="0" smtClean="0">
                <a:solidFill>
                  <a:srgbClr val="0000DC"/>
                </a:solidFill>
              </a:rPr>
              <a:t>o trup se opírá ve třech základních bodech:</a:t>
            </a:r>
          </a:p>
          <a:p>
            <a:pPr lvl="2"/>
            <a:r>
              <a:rPr lang="cs-CZ" altLang="cs-CZ" sz="2400" dirty="0" smtClean="0">
                <a:solidFill>
                  <a:schemeClr val="accent3">
                    <a:lumMod val="75000"/>
                  </a:schemeClr>
                </a:solidFill>
              </a:rPr>
              <a:t>hrudní kost</a:t>
            </a:r>
          </a:p>
          <a:p>
            <a:pPr lvl="2"/>
            <a:r>
              <a:rPr lang="cs-CZ" altLang="cs-CZ" sz="2400" dirty="0" smtClean="0">
                <a:solidFill>
                  <a:schemeClr val="accent3">
                    <a:lumMod val="75000"/>
                  </a:schemeClr>
                </a:solidFill>
              </a:rPr>
              <a:t>stydká kost</a:t>
            </a:r>
          </a:p>
          <a:p>
            <a:pPr lvl="2"/>
            <a:r>
              <a:rPr lang="cs-CZ" altLang="cs-CZ" sz="2400" dirty="0" smtClean="0">
                <a:solidFill>
                  <a:schemeClr val="accent3">
                    <a:lumMod val="75000"/>
                  </a:schemeClr>
                </a:solidFill>
              </a:rPr>
              <a:t>zádovou pelotou o postižené místo na páteři</a:t>
            </a:r>
          </a:p>
          <a:p>
            <a:pPr>
              <a:buFontTx/>
              <a:buNone/>
            </a:pPr>
            <a:r>
              <a:rPr lang="cs-CZ" altLang="cs-CZ" sz="2400" dirty="0" smtClean="0"/>
              <a:t> </a:t>
            </a:r>
          </a:p>
          <a:p>
            <a:pPr lvl="1"/>
            <a:endParaRPr lang="cs-CZ" altLang="cs-CZ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55" y="720000"/>
            <a:ext cx="3499042" cy="5338988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 bwMode="auto">
          <a:xfrm rot="11563833">
            <a:off x="3030071" y="3574398"/>
            <a:ext cx="2931459" cy="16136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Šipka doprava 7"/>
          <p:cNvSpPr/>
          <p:nvPr/>
        </p:nvSpPr>
        <p:spPr bwMode="auto">
          <a:xfrm rot="10072115">
            <a:off x="3032546" y="4741493"/>
            <a:ext cx="2931459" cy="16136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b="1" dirty="0" smtClean="0"/>
          </a:p>
        </p:txBody>
      </p:sp>
      <p:sp>
        <p:nvSpPr>
          <p:cNvPr id="66563" name="Zástupný symbol pro obsah 2"/>
          <p:cNvSpPr>
            <a:spLocks noGrp="1"/>
          </p:cNvSpPr>
          <p:nvPr>
            <p:ph idx="1"/>
          </p:nvPr>
        </p:nvSpPr>
        <p:spPr>
          <a:xfrm>
            <a:off x="5549152" y="1290918"/>
            <a:ext cx="5924047" cy="5441576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J</a:t>
            </a:r>
            <a:r>
              <a:rPr lang="cs-CZ" altLang="cs-CZ" sz="2400" dirty="0" smtClean="0">
                <a:solidFill>
                  <a:srgbClr val="0000DC"/>
                </a:solidFill>
              </a:rPr>
              <a:t>ednoduchá </a:t>
            </a:r>
            <a:r>
              <a:rPr lang="cs-CZ" altLang="cs-CZ" sz="2400" dirty="0" smtClean="0">
                <a:solidFill>
                  <a:srgbClr val="0000DC"/>
                </a:solidFill>
              </a:rPr>
              <a:t>manipulace bez pomoci druhé </a:t>
            </a:r>
            <a:r>
              <a:rPr lang="cs-CZ" altLang="cs-CZ" sz="2400" dirty="0" smtClean="0">
                <a:solidFill>
                  <a:srgbClr val="0000DC"/>
                </a:solidFill>
              </a:rPr>
              <a:t>osoby:</a:t>
            </a:r>
            <a:endParaRPr lang="cs-CZ" altLang="cs-CZ" sz="2400" dirty="0" smtClean="0">
              <a:solidFill>
                <a:srgbClr val="0000DC"/>
              </a:solidFill>
            </a:endParaRP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DC"/>
                </a:solidFill>
              </a:rPr>
              <a:t>Ortéza </a:t>
            </a:r>
            <a:r>
              <a:rPr lang="cs-CZ" altLang="cs-CZ" sz="2400" dirty="0" smtClean="0">
                <a:solidFill>
                  <a:srgbClr val="0000DC"/>
                </a:solidFill>
              </a:rPr>
              <a:t>se </a:t>
            </a:r>
            <a:r>
              <a:rPr lang="cs-CZ" altLang="cs-CZ" sz="2400" dirty="0" smtClean="0">
                <a:solidFill>
                  <a:srgbClr val="0000DC"/>
                </a:solidFill>
              </a:rPr>
              <a:t>navléká v</a:t>
            </a:r>
            <a:r>
              <a:rPr lang="cs-CZ" altLang="cs-CZ" sz="2400" dirty="0" smtClean="0">
                <a:solidFill>
                  <a:srgbClr val="0000DC"/>
                </a:solidFill>
              </a:rPr>
              <a:t> </a:t>
            </a:r>
            <a:r>
              <a:rPr lang="cs-CZ" altLang="cs-CZ" sz="2400" dirty="0" smtClean="0">
                <a:solidFill>
                  <a:srgbClr val="0000DC"/>
                </a:solidFill>
              </a:rPr>
              <a:t>leže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DC"/>
                </a:solidFill>
              </a:rPr>
              <a:t>Nedoporučuje </a:t>
            </a:r>
            <a:r>
              <a:rPr lang="cs-CZ" altLang="cs-CZ" sz="2400" dirty="0" smtClean="0">
                <a:solidFill>
                  <a:srgbClr val="0000DC"/>
                </a:solidFill>
              </a:rPr>
              <a:t>se nasazovat na holé </a:t>
            </a:r>
            <a:r>
              <a:rPr lang="cs-CZ" altLang="cs-CZ" sz="2400" dirty="0" smtClean="0">
                <a:solidFill>
                  <a:srgbClr val="0000DC"/>
                </a:solidFill>
              </a:rPr>
              <a:t>tělo 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DC"/>
                </a:solidFill>
              </a:rPr>
              <a:t>Přiložit </a:t>
            </a:r>
            <a:r>
              <a:rPr lang="cs-CZ" altLang="cs-CZ" sz="2400" dirty="0" smtClean="0">
                <a:solidFill>
                  <a:srgbClr val="0000DC"/>
                </a:solidFill>
              </a:rPr>
              <a:t>ortézu na hrudník, otočit se na bok a protáhnout pod tělem zadní pelotu tak, aby byla uprostřed páteře. </a:t>
            </a:r>
            <a:endParaRPr lang="cs-CZ" altLang="cs-CZ" sz="2400" dirty="0" smtClean="0">
              <a:solidFill>
                <a:srgbClr val="0000DC"/>
              </a:solidFill>
            </a:endParaRP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DC"/>
                </a:solidFill>
              </a:rPr>
              <a:t>Zapíná </a:t>
            </a:r>
            <a:r>
              <a:rPr lang="cs-CZ" altLang="cs-CZ" sz="2400" dirty="0" smtClean="0">
                <a:solidFill>
                  <a:srgbClr val="0000DC"/>
                </a:solidFill>
              </a:rPr>
              <a:t>se na </a:t>
            </a:r>
            <a:r>
              <a:rPr lang="cs-CZ" altLang="cs-CZ" sz="2400" dirty="0" smtClean="0">
                <a:solidFill>
                  <a:srgbClr val="0000DC"/>
                </a:solidFill>
              </a:rPr>
              <a:t>boku 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DC"/>
                </a:solidFill>
              </a:rPr>
              <a:t>Na </a:t>
            </a:r>
            <a:r>
              <a:rPr lang="cs-CZ" altLang="cs-CZ" sz="2400" dirty="0" smtClean="0">
                <a:solidFill>
                  <a:srgbClr val="0000DC"/>
                </a:solidFill>
              </a:rPr>
              <a:t>druhé straně je pojistka, která zabezpečuje upevnění na tělo. </a:t>
            </a:r>
            <a:r>
              <a:rPr lang="cs-CZ" altLang="cs-CZ" sz="2400" dirty="0" smtClean="0">
                <a:solidFill>
                  <a:srgbClr val="0000DC"/>
                </a:solidFill>
              </a:rPr>
              <a:t>Po </a:t>
            </a:r>
            <a:r>
              <a:rPr lang="cs-CZ" altLang="cs-CZ" sz="2400" dirty="0" smtClean="0">
                <a:solidFill>
                  <a:srgbClr val="0000DC"/>
                </a:solidFill>
              </a:rPr>
              <a:t>zaklapnutí je ortéza zapnutá a pacient může vstát z lůžka.</a:t>
            </a:r>
          </a:p>
          <a:p>
            <a:endParaRPr lang="cs-CZ" altLang="cs-CZ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83" y="1171576"/>
            <a:ext cx="3560373" cy="4468755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 bwMode="auto">
          <a:xfrm rot="11229037">
            <a:off x="2689410" y="4356846"/>
            <a:ext cx="3119718" cy="125505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Ovál 3"/>
          <p:cNvSpPr/>
          <p:nvPr/>
        </p:nvSpPr>
        <p:spPr bwMode="auto">
          <a:xfrm>
            <a:off x="3119718" y="3397623"/>
            <a:ext cx="869576" cy="1649506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noFill/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>
          <a:xfrm>
            <a:off x="125505" y="720000"/>
            <a:ext cx="11878235" cy="451576"/>
          </a:xfrm>
        </p:spPr>
        <p:txBody>
          <a:bodyPr/>
          <a:lstStyle/>
          <a:p>
            <a:r>
              <a:rPr lang="cs-CZ" altLang="cs-CZ" sz="4000" b="1" dirty="0" smtClean="0">
                <a:solidFill>
                  <a:srgbClr val="0000DC"/>
                </a:solidFill>
              </a:rPr>
              <a:t>Zlomenina obratlů – </a:t>
            </a:r>
            <a:r>
              <a:rPr lang="cs-CZ" altLang="cs-CZ" sz="4000" b="1" dirty="0" smtClean="0">
                <a:solidFill>
                  <a:srgbClr val="0000DC"/>
                </a:solidFill>
              </a:rPr>
              <a:t>operační léčba – stabilizace </a:t>
            </a:r>
            <a:endParaRPr lang="cs-CZ" altLang="cs-CZ" sz="4000" b="1" dirty="0" smtClean="0">
              <a:solidFill>
                <a:srgbClr val="0000DC"/>
              </a:solidFill>
            </a:endParaRPr>
          </a:p>
        </p:txBody>
      </p:sp>
      <p:pic>
        <p:nvPicPr>
          <p:cNvPr id="686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8518" y="1628776"/>
            <a:ext cx="3744383" cy="4525963"/>
          </a:xfrm>
          <a:noFill/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3867" y="1628776"/>
            <a:ext cx="416136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A" altLang="cs-CZ" smtClean="0"/>
              <a:t>výuka LF MU                         Pavlína Brímová</a:t>
            </a:r>
            <a:endParaRPr lang="fr-CA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200E0-6085-4DD7-8BB2-882CE75FAB7D}" type="slidenum">
              <a:rPr lang="fr-CA" altLang="cs-CZ" smtClean="0"/>
              <a:pPr/>
              <a:t>18</a:t>
            </a:fld>
            <a:endParaRPr lang="fr-CA" altLang="cs-CZ"/>
          </a:p>
        </p:txBody>
      </p:sp>
      <p:graphicFrame>
        <p:nvGraphicFramePr>
          <p:cNvPr id="6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599887"/>
              </p:ext>
            </p:extLst>
          </p:nvPr>
        </p:nvGraphicFramePr>
        <p:xfrm>
          <a:off x="236257" y="2211527"/>
          <a:ext cx="273526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3" imgW="2734525" imgH="3658227" progId="Photoshop.Image.7">
                  <p:embed/>
                </p:oleObj>
              </mc:Choice>
              <mc:Fallback>
                <p:oleObj name="Image" r:id="rId3" imgW="2734525" imgH="3658227" progId="Photoshop.Image.7">
                  <p:embed/>
                  <p:pic>
                    <p:nvPicPr>
                      <p:cNvPr id="675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57" y="2211527"/>
                        <a:ext cx="2735263" cy="3657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8" descr="app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75" y="1402976"/>
            <a:ext cx="2051050" cy="326072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appo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092" y="1912625"/>
            <a:ext cx="2212508" cy="4225586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697" y="815314"/>
            <a:ext cx="3106505" cy="27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62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Zástupný symbol pro zápatí 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CA" altLang="cs-CZ" smtClean="0"/>
              <a:t>výuka LF MU                         Pavlína Brímová</a:t>
            </a:r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57AC88-D2EF-440C-800B-01A0C5580C57}" type="slidenum">
              <a:rPr lang="fr-CA" altLang="cs-CZ"/>
              <a:pPr/>
              <a:t>19</a:t>
            </a:fld>
            <a:endParaRPr lang="fr-CA" alt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701" name="Obrázok 17" descr="Obrázok, na ktorom je homár, bezstavovce, článkonožec, mäso&#10;&#10;Automaticky generovaný popi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685" y="765176"/>
            <a:ext cx="8030633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Zástupný symbol pro zápatí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CA" altLang="cs-CZ" b="1" dirty="0" smtClean="0">
                <a:solidFill>
                  <a:srgbClr val="0000DC"/>
                </a:solidFill>
              </a:rPr>
              <a:t>výuka LF MU                         Pavlína Brímová</a:t>
            </a:r>
          </a:p>
        </p:txBody>
      </p:sp>
      <p:sp>
        <p:nvSpPr>
          <p:cNvPr id="19462" name="Zástupný symbol pro číslo snímku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4DF6B8-96EE-4477-8A85-14F5314BD25F}" type="slidenum">
              <a:rPr lang="fr-CA" altLang="cs-CZ"/>
              <a:pPr/>
              <a:t>2</a:t>
            </a:fld>
            <a:endParaRPr lang="fr-CA" altLang="cs-CZ"/>
          </a:p>
        </p:txBody>
      </p:sp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133564" y="720000"/>
            <a:ext cx="11887200" cy="451576"/>
          </a:xfrm>
        </p:spPr>
        <p:txBody>
          <a:bodyPr/>
          <a:lstStyle/>
          <a:p>
            <a:pPr algn="ctr"/>
            <a:r>
              <a:rPr lang="cs-CZ" sz="4400" i="1" dirty="0" smtClean="0">
                <a:solidFill>
                  <a:srgbClr val="92D050"/>
                </a:solidFill>
              </a:rPr>
              <a:t>Zdravá noha       </a:t>
            </a:r>
            <a:r>
              <a:rPr lang="cs-CZ" sz="4400" i="1" dirty="0" smtClean="0">
                <a:solidFill>
                  <a:schemeClr val="tx2">
                    <a:lumMod val="75000"/>
                  </a:schemeClr>
                </a:solidFill>
              </a:rPr>
              <a:t>Berle</a:t>
            </a:r>
            <a:r>
              <a:rPr lang="cs-CZ" sz="4400" i="1" dirty="0" smtClean="0">
                <a:solidFill>
                  <a:srgbClr val="92D050"/>
                </a:solidFill>
              </a:rPr>
              <a:t> </a:t>
            </a:r>
            <a:r>
              <a:rPr lang="cs-CZ" sz="6000" dirty="0">
                <a:solidFill>
                  <a:srgbClr val="92D050"/>
                </a:solidFill>
              </a:rPr>
              <a:t/>
            </a:r>
            <a:br>
              <a:rPr lang="cs-CZ" sz="6000" dirty="0">
                <a:solidFill>
                  <a:srgbClr val="92D050"/>
                </a:solidFill>
              </a:rPr>
            </a:br>
            <a:r>
              <a:rPr lang="cs-CZ" altLang="cs-CZ" sz="4000" b="1" dirty="0" smtClean="0">
                <a:solidFill>
                  <a:srgbClr val="265F00"/>
                </a:solidFill>
                <a:latin typeface="Comic Sans MS" pitchFamily="66" charset="0"/>
              </a:rPr>
              <a:t/>
            </a:r>
            <a:br>
              <a:rPr lang="cs-CZ" altLang="cs-CZ" sz="4000" b="1" dirty="0" smtClean="0">
                <a:solidFill>
                  <a:srgbClr val="265F00"/>
                </a:solidFill>
                <a:latin typeface="Comic Sans MS" pitchFamily="66" charset="0"/>
              </a:rPr>
            </a:br>
            <a:r>
              <a:rPr lang="cs-CZ" altLang="cs-CZ" sz="4000" b="1" dirty="0" smtClean="0">
                <a:solidFill>
                  <a:srgbClr val="265F00"/>
                </a:solidFill>
                <a:latin typeface="Comic Sans MS" pitchFamily="66" charset="0"/>
              </a:rPr>
              <a:t/>
            </a:r>
            <a:br>
              <a:rPr lang="cs-CZ" altLang="cs-CZ" sz="4000" b="1" dirty="0" smtClean="0">
                <a:solidFill>
                  <a:srgbClr val="265F00"/>
                </a:solidFill>
                <a:latin typeface="Comic Sans MS" pitchFamily="66" charset="0"/>
              </a:rPr>
            </a:br>
            <a:r>
              <a:rPr lang="cs-CZ" altLang="cs-CZ" b="1" dirty="0" smtClean="0"/>
              <a:t> 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709726" y="1692002"/>
            <a:ext cx="10753200" cy="4139998"/>
          </a:xfrm>
        </p:spPr>
        <p:txBody>
          <a:bodyPr/>
          <a:lstStyle/>
          <a:p>
            <a:endParaRPr lang="cs-CZ" altLang="cs-CZ" sz="5400" dirty="0" smtClean="0">
              <a:solidFill>
                <a:srgbClr val="0000DC"/>
              </a:solidFill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383" y="1848285"/>
            <a:ext cx="4285886" cy="370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060064" y="5063995"/>
            <a:ext cx="3373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r>
              <a:rPr lang="cs-CZ" b="1" i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cs-CZ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47131" y="499324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r>
              <a:rPr lang="cs-CZ" dirty="0" smtClean="0"/>
              <a:t> </a:t>
            </a:r>
            <a:endParaRPr lang="cs-CZ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761379" y="6170597"/>
            <a:ext cx="5034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chuze</a:t>
            </a:r>
            <a:r>
              <a:rPr lang="cs-CZ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_o_</a:t>
            </a:r>
            <a:r>
              <a:rPr lang="cs-CZ" sz="1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berlich</a:t>
            </a:r>
            <a:r>
              <a:rPr lang="cs-CZ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_</a:t>
            </a:r>
            <a:r>
              <a:rPr lang="cs-CZ" sz="1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edu</a:t>
            </a:r>
            <a:r>
              <a:rPr lang="cs-CZ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_mat.</a:t>
            </a:r>
            <a:r>
              <a:rPr lang="cs-CZ" sz="1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pdf</a:t>
            </a:r>
            <a:r>
              <a:rPr lang="cs-CZ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 (</a:t>
            </a:r>
            <a:r>
              <a:rPr lang="cs-CZ" sz="1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diab.cz</a:t>
            </a:r>
            <a:r>
              <a:rPr lang="cs-CZ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)</a:t>
            </a:r>
            <a:endParaRPr lang="cs-CZ" sz="16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Ovál 11"/>
          <p:cNvSpPr/>
          <p:nvPr/>
        </p:nvSpPr>
        <p:spPr bwMode="auto">
          <a:xfrm>
            <a:off x="5135597" y="5063995"/>
            <a:ext cx="198408" cy="129401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Ovál 13"/>
          <p:cNvSpPr/>
          <p:nvPr/>
        </p:nvSpPr>
        <p:spPr bwMode="auto">
          <a:xfrm>
            <a:off x="5347365" y="5036992"/>
            <a:ext cx="344643" cy="160845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Volný tvar 14"/>
          <p:cNvSpPr/>
          <p:nvPr/>
        </p:nvSpPr>
        <p:spPr bwMode="auto">
          <a:xfrm>
            <a:off x="4980976" y="4894828"/>
            <a:ext cx="614521" cy="185694"/>
          </a:xfrm>
          <a:custGeom>
            <a:avLst/>
            <a:gdLst>
              <a:gd name="connsiteX0" fmla="*/ 0 w 655608"/>
              <a:gd name="connsiteY0" fmla="*/ 250394 h 250394"/>
              <a:gd name="connsiteX1" fmla="*/ 198408 w 655608"/>
              <a:gd name="connsiteY1" fmla="*/ 77866 h 250394"/>
              <a:gd name="connsiteX2" fmla="*/ 388189 w 655608"/>
              <a:gd name="connsiteY2" fmla="*/ 228 h 250394"/>
              <a:gd name="connsiteX3" fmla="*/ 569344 w 655608"/>
              <a:gd name="connsiteY3" fmla="*/ 60613 h 250394"/>
              <a:gd name="connsiteX4" fmla="*/ 655608 w 655608"/>
              <a:gd name="connsiteY4" fmla="*/ 233141 h 250394"/>
              <a:gd name="connsiteX5" fmla="*/ 655608 w 655608"/>
              <a:gd name="connsiteY5" fmla="*/ 233141 h 2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608" h="250394">
                <a:moveTo>
                  <a:pt x="0" y="250394"/>
                </a:moveTo>
                <a:cubicBezTo>
                  <a:pt x="66855" y="184977"/>
                  <a:pt x="133710" y="119560"/>
                  <a:pt x="198408" y="77866"/>
                </a:cubicBezTo>
                <a:cubicBezTo>
                  <a:pt x="263106" y="36172"/>
                  <a:pt x="326366" y="3103"/>
                  <a:pt x="388189" y="228"/>
                </a:cubicBezTo>
                <a:cubicBezTo>
                  <a:pt x="450012" y="-2647"/>
                  <a:pt x="524774" y="21794"/>
                  <a:pt x="569344" y="60613"/>
                </a:cubicBezTo>
                <a:cubicBezTo>
                  <a:pt x="613914" y="99432"/>
                  <a:pt x="655608" y="233141"/>
                  <a:pt x="655608" y="233141"/>
                </a:cubicBezTo>
                <a:lnTo>
                  <a:pt x="655608" y="233141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Volný tvar 15"/>
          <p:cNvSpPr/>
          <p:nvPr/>
        </p:nvSpPr>
        <p:spPr bwMode="auto">
          <a:xfrm>
            <a:off x="7155568" y="2907986"/>
            <a:ext cx="56115" cy="1689254"/>
          </a:xfrm>
          <a:custGeom>
            <a:avLst/>
            <a:gdLst>
              <a:gd name="connsiteX0" fmla="*/ 60385 w 86264"/>
              <a:gd name="connsiteY0" fmla="*/ 0 h 1664898"/>
              <a:gd name="connsiteX1" fmla="*/ 86264 w 86264"/>
              <a:gd name="connsiteY1" fmla="*/ 1388852 h 1664898"/>
              <a:gd name="connsiteX2" fmla="*/ 86264 w 86264"/>
              <a:gd name="connsiteY2" fmla="*/ 1388852 h 1664898"/>
              <a:gd name="connsiteX3" fmla="*/ 0 w 86264"/>
              <a:gd name="connsiteY3" fmla="*/ 1664898 h 166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4" h="1664898">
                <a:moveTo>
                  <a:pt x="60385" y="0"/>
                </a:moveTo>
                <a:lnTo>
                  <a:pt x="86264" y="1388852"/>
                </a:lnTo>
                <a:lnTo>
                  <a:pt x="86264" y="1388852"/>
                </a:lnTo>
                <a:lnTo>
                  <a:pt x="0" y="1664898"/>
                </a:lnTo>
              </a:path>
            </a:pathLst>
          </a:custGeom>
          <a:noFill/>
          <a:ln w="571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Volný tvar 16"/>
          <p:cNvSpPr/>
          <p:nvPr/>
        </p:nvSpPr>
        <p:spPr bwMode="auto">
          <a:xfrm>
            <a:off x="7152162" y="4706893"/>
            <a:ext cx="45720" cy="514391"/>
          </a:xfrm>
          <a:custGeom>
            <a:avLst/>
            <a:gdLst>
              <a:gd name="connsiteX0" fmla="*/ 0 w 43261"/>
              <a:gd name="connsiteY0" fmla="*/ 0 h 1112812"/>
              <a:gd name="connsiteX1" fmla="*/ 43132 w 43261"/>
              <a:gd name="connsiteY1" fmla="*/ 1112807 h 1112812"/>
              <a:gd name="connsiteX2" fmla="*/ 0 w 43261"/>
              <a:gd name="connsiteY2" fmla="*/ 0 h 111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61" h="1112812">
                <a:moveTo>
                  <a:pt x="0" y="0"/>
                </a:moveTo>
                <a:cubicBezTo>
                  <a:pt x="0" y="0"/>
                  <a:pt x="46007" y="1115682"/>
                  <a:pt x="43132" y="1112807"/>
                </a:cubicBezTo>
                <a:cubicBezTo>
                  <a:pt x="40257" y="1109932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571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Volný tvar 17"/>
          <p:cNvSpPr/>
          <p:nvPr/>
        </p:nvSpPr>
        <p:spPr bwMode="auto">
          <a:xfrm>
            <a:off x="6975363" y="3659398"/>
            <a:ext cx="146650" cy="837134"/>
          </a:xfrm>
          <a:custGeom>
            <a:avLst/>
            <a:gdLst>
              <a:gd name="connsiteX0" fmla="*/ 103517 w 103517"/>
              <a:gd name="connsiteY0" fmla="*/ 811255 h 811255"/>
              <a:gd name="connsiteX1" fmla="*/ 0 w 103517"/>
              <a:gd name="connsiteY1" fmla="*/ 500704 h 811255"/>
              <a:gd name="connsiteX2" fmla="*/ 0 w 103517"/>
              <a:gd name="connsiteY2" fmla="*/ 500704 h 811255"/>
              <a:gd name="connsiteX3" fmla="*/ 8627 w 103517"/>
              <a:gd name="connsiteY3" fmla="*/ 34877 h 811255"/>
              <a:gd name="connsiteX4" fmla="*/ 25880 w 103517"/>
              <a:gd name="connsiteY4" fmla="*/ 69383 h 811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17" h="811255">
                <a:moveTo>
                  <a:pt x="103517" y="811255"/>
                </a:moveTo>
                <a:lnTo>
                  <a:pt x="0" y="500704"/>
                </a:lnTo>
                <a:lnTo>
                  <a:pt x="0" y="500704"/>
                </a:lnTo>
                <a:cubicBezTo>
                  <a:pt x="1438" y="423066"/>
                  <a:pt x="4314" y="106764"/>
                  <a:pt x="8627" y="34877"/>
                </a:cubicBezTo>
                <a:cubicBezTo>
                  <a:pt x="12940" y="-37010"/>
                  <a:pt x="19410" y="16186"/>
                  <a:pt x="25880" y="69383"/>
                </a:cubicBezTo>
              </a:path>
            </a:pathLst>
          </a:custGeom>
          <a:noFill/>
          <a:ln w="571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Volný tvar 18"/>
          <p:cNvSpPr/>
          <p:nvPr/>
        </p:nvSpPr>
        <p:spPr bwMode="auto">
          <a:xfrm>
            <a:off x="7152162" y="5043693"/>
            <a:ext cx="655608" cy="250394"/>
          </a:xfrm>
          <a:custGeom>
            <a:avLst/>
            <a:gdLst>
              <a:gd name="connsiteX0" fmla="*/ 0 w 655608"/>
              <a:gd name="connsiteY0" fmla="*/ 250394 h 250394"/>
              <a:gd name="connsiteX1" fmla="*/ 198408 w 655608"/>
              <a:gd name="connsiteY1" fmla="*/ 77866 h 250394"/>
              <a:gd name="connsiteX2" fmla="*/ 388189 w 655608"/>
              <a:gd name="connsiteY2" fmla="*/ 228 h 250394"/>
              <a:gd name="connsiteX3" fmla="*/ 569344 w 655608"/>
              <a:gd name="connsiteY3" fmla="*/ 60613 h 250394"/>
              <a:gd name="connsiteX4" fmla="*/ 655608 w 655608"/>
              <a:gd name="connsiteY4" fmla="*/ 233141 h 250394"/>
              <a:gd name="connsiteX5" fmla="*/ 655608 w 655608"/>
              <a:gd name="connsiteY5" fmla="*/ 233141 h 2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608" h="250394">
                <a:moveTo>
                  <a:pt x="0" y="250394"/>
                </a:moveTo>
                <a:cubicBezTo>
                  <a:pt x="66855" y="184977"/>
                  <a:pt x="133710" y="119560"/>
                  <a:pt x="198408" y="77866"/>
                </a:cubicBezTo>
                <a:cubicBezTo>
                  <a:pt x="263106" y="36172"/>
                  <a:pt x="326366" y="3103"/>
                  <a:pt x="388189" y="228"/>
                </a:cubicBezTo>
                <a:cubicBezTo>
                  <a:pt x="450012" y="-2647"/>
                  <a:pt x="524774" y="21794"/>
                  <a:pt x="569344" y="60613"/>
                </a:cubicBezTo>
                <a:cubicBezTo>
                  <a:pt x="613914" y="99432"/>
                  <a:pt x="655608" y="233141"/>
                  <a:pt x="655608" y="233141"/>
                </a:cubicBezTo>
                <a:lnTo>
                  <a:pt x="655608" y="233141"/>
                </a:lnTo>
              </a:path>
            </a:pathLst>
          </a:cu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Volný tvar 19"/>
          <p:cNvSpPr/>
          <p:nvPr/>
        </p:nvSpPr>
        <p:spPr bwMode="auto">
          <a:xfrm>
            <a:off x="7187503" y="4702326"/>
            <a:ext cx="655608" cy="250394"/>
          </a:xfrm>
          <a:custGeom>
            <a:avLst/>
            <a:gdLst>
              <a:gd name="connsiteX0" fmla="*/ 0 w 655608"/>
              <a:gd name="connsiteY0" fmla="*/ 250394 h 250394"/>
              <a:gd name="connsiteX1" fmla="*/ 198408 w 655608"/>
              <a:gd name="connsiteY1" fmla="*/ 77866 h 250394"/>
              <a:gd name="connsiteX2" fmla="*/ 388189 w 655608"/>
              <a:gd name="connsiteY2" fmla="*/ 228 h 250394"/>
              <a:gd name="connsiteX3" fmla="*/ 569344 w 655608"/>
              <a:gd name="connsiteY3" fmla="*/ 60613 h 250394"/>
              <a:gd name="connsiteX4" fmla="*/ 655608 w 655608"/>
              <a:gd name="connsiteY4" fmla="*/ 233141 h 250394"/>
              <a:gd name="connsiteX5" fmla="*/ 655608 w 655608"/>
              <a:gd name="connsiteY5" fmla="*/ 233141 h 2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608" h="250394">
                <a:moveTo>
                  <a:pt x="0" y="250394"/>
                </a:moveTo>
                <a:cubicBezTo>
                  <a:pt x="66855" y="184977"/>
                  <a:pt x="133710" y="119560"/>
                  <a:pt x="198408" y="77866"/>
                </a:cubicBezTo>
                <a:cubicBezTo>
                  <a:pt x="263106" y="36172"/>
                  <a:pt x="326366" y="3103"/>
                  <a:pt x="388189" y="228"/>
                </a:cubicBezTo>
                <a:cubicBezTo>
                  <a:pt x="450012" y="-2647"/>
                  <a:pt x="524774" y="21794"/>
                  <a:pt x="569344" y="60613"/>
                </a:cubicBezTo>
                <a:cubicBezTo>
                  <a:pt x="613914" y="99432"/>
                  <a:pt x="655608" y="233141"/>
                  <a:pt x="655608" y="233141"/>
                </a:cubicBezTo>
                <a:lnTo>
                  <a:pt x="655608" y="233141"/>
                </a:lnTo>
              </a:path>
            </a:pathLst>
          </a:cu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Ovál 21"/>
          <p:cNvSpPr/>
          <p:nvPr/>
        </p:nvSpPr>
        <p:spPr bwMode="auto">
          <a:xfrm>
            <a:off x="7700996" y="5187072"/>
            <a:ext cx="120073" cy="113323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Ovál 24"/>
          <p:cNvSpPr/>
          <p:nvPr/>
        </p:nvSpPr>
        <p:spPr bwMode="auto">
          <a:xfrm>
            <a:off x="7771675" y="4859657"/>
            <a:ext cx="120073" cy="113323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6" name="Ovál 25"/>
          <p:cNvSpPr/>
          <p:nvPr/>
        </p:nvSpPr>
        <p:spPr bwMode="auto">
          <a:xfrm>
            <a:off x="4618646" y="4999294"/>
            <a:ext cx="198408" cy="129401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Ovál 26"/>
          <p:cNvSpPr/>
          <p:nvPr/>
        </p:nvSpPr>
        <p:spPr bwMode="auto">
          <a:xfrm>
            <a:off x="4775074" y="4992307"/>
            <a:ext cx="344643" cy="160845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8" name="Šipka doprava 27"/>
          <p:cNvSpPr/>
          <p:nvPr/>
        </p:nvSpPr>
        <p:spPr bwMode="auto">
          <a:xfrm>
            <a:off x="6702724" y="720000"/>
            <a:ext cx="682394" cy="34285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 </a:t>
            </a:r>
          </a:p>
        </p:txBody>
      </p:sp>
      <p:sp>
        <p:nvSpPr>
          <p:cNvPr id="28675" name="Zástupný symbol pro zápatí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A" altLang="cs-CZ" sz="1200">
                <a:solidFill>
                  <a:srgbClr val="898989"/>
                </a:solidFill>
              </a:rPr>
              <a:t>výuka LF MU                         Pavlína Brímová</a:t>
            </a:r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4688AE-8B8C-4CCF-A906-CD0BDB7468BA}" type="slidenum">
              <a:rPr lang="fr-CA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CA" altLang="cs-CZ" sz="1200">
              <a:solidFill>
                <a:srgbClr val="898989"/>
              </a:solidFill>
            </a:endParaRPr>
          </a:p>
        </p:txBody>
      </p:sp>
      <p:pic>
        <p:nvPicPr>
          <p:cNvPr id="28677" name="Obrázok 7" descr="Obrázok, na ktorom je osoba, oblečenie, súd, žena&#10;&#10;Automaticky generovaný popi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6" y="155576"/>
            <a:ext cx="185102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5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92"/>
          <a:stretch>
            <a:fillRect/>
          </a:stretch>
        </p:blipFill>
        <p:spPr bwMode="auto">
          <a:xfrm>
            <a:off x="1727201" y="2960689"/>
            <a:ext cx="2786063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Zástupný symbol pro obsah 3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5"/>
          <a:stretch>
            <a:fillRect/>
          </a:stretch>
        </p:blipFill>
        <p:spPr bwMode="auto">
          <a:xfrm>
            <a:off x="4648200" y="2960688"/>
            <a:ext cx="58308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Obdélník 1"/>
          <p:cNvSpPr>
            <a:spLocks noChangeArrowheads="1"/>
          </p:cNvSpPr>
          <p:nvPr/>
        </p:nvSpPr>
        <p:spPr bwMode="auto">
          <a:xfrm>
            <a:off x="5972175" y="3244850"/>
            <a:ext cx="24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81" name="AutoShape 9" descr="data:image/jpg;base64,%20/9j/4AAQSkZJRgABAQEAYABgAAD/2wBDAAUDBAQEAwUEBAQFBQUGBwwIBwcHBw8LCwkMEQ8SEhEPERETFhwXExQaFRERGCEYGh0dHx8fExciJCIeJBweHx7/2wBDAQUFBQcGBw4ICA4eFBEUHh4eHh4eHh4eHh4eHh4eHh4eHh4eHh4eHh4eHh4eHh4eHh4eHh4eHh4eHh4eHh4eHh7/wAARCAGu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aQmlbp6UlfrZ+JIa2MVa8MyS2/ifTbi3YrItwoG3qQTyKrN0NdX8INFOp+LobyZf9HsD5pPq/wDCK8/M5whhZyqbWPUyilUq4ynGlvdH0RdWFvdaWY7hBh15BFeMa34N0LT7u4iIZZJ38yEKm7LA9/QV7XJI8sOAeWFcprulSPdxzlQSpr8kmkmnY/bIK6cX1IfDVsz6XBDKp2RjgkdT3+v1rr9PtTHEMdMcVBo1gZVRn4UY4remWGCL5mVAB1JxW2s9WSoxguWKMC/LKrP2AxzXKeIVvDaPHCwQMOcDk10t7eQ3OoQ2Nq/nSOeETkk1neJLhrK4bT9PZJdTxiaUcpZg9h6yfyrKcH1NeZwsranilja2fhzxVPqGqWP2/Uopf9HtJBlFOMh3+npW7o7XGo6m2o6lM0l4x+UkfKF/ugdhTPFOlLb6sWy7b8FnY5LHuSa29EtUNmjZ+dMANjpWDf2ehcKavzvcf4611tAtNOv4SF8yURSKT9/PbFb/AID0uG5uZNQ05xCtwd8kL9Mn0rO1zwVD4s1PSJL+98uytyGeIDl2HvXe2GlRWU8cenQpHBFjAz1p04+9zFzmuTlW5oyy/Z5hcSthbaAtJk8AAV8S/E26XU9e1HUFwRPcO4+ma+n/AI5+LING8N3On2citfXybDg5wD1NfI+vzhU8sdcc0TleaSElanqcvqUewAx/dYZHHFZh91JNal7JtHltyu0fnWVI7K3Su2Gx5ctx67tpxxnrVO7ZfMT+6pq2u515JA/nVWdMsashHVWelyNYx3tkxbjcpQ4wazL3xBehmt7uLcV43d8+9V/DfiO80YvCirJC/wB6Nv6elaOrXum6ifMa3kjkYZwtZqLi9TSUubYxTO0n3WI3dc11XhG38mE3T4Cg7VJ7muetLaPzgxVhHnvyTXRTXn+ihMiKFV2qo6470p9kEV3E1W582dpM55+WtTwZbN9sExHQH865qJmuZi3IAwAPavQfD9qIbBHBG5vmNfTcO4b2lRPotT5PifFezpuK3ehrt0FMLUFiV9KZ2r9AufnSQ4/SkzTd3FJmpKSLjU3FONJVGKJLW1mvLqK0t13yyuERfUmvofwj4Rj8L+HY7f78zfPO/wDeb/61eV/CjSpH1ePXWZPJs5MCNlJ3tjt9K9ZvtY1C/UozkJ2XGB+Qr5DiCpOvNYeL0W/qfq3AfDlarSeNatfRN9utjV0vUrJQ0cxkyPbIqG+1OOR/3UW70zWVFDI2NzdOw6VYWMBSRyT614dLLIW97U/TqeVUYO8ndkg1PUZFxGxjT24qtd/a5Ii81xsGCT3qQt5bBcgH2qC4m3yLFgEOcAGu2FCnTWiO6nQhF+7FI0Ghk8PeE/7StWaPU9RBAmcfNDH32+hPrXO+GZVWC7stpO19wJ5Yhhnk+taGvSXFzYrFLcPIUTYu9iQo9qx/DjeRqsrXGVE8SGN2GASBgj615OYUHGF7anl4jByhh5VJ6ybvfy6L0SIfEtk1zCQEIeMZGf4vasnSLwQfIxPofauzuo0aQNnPPrXM+IdNVZXvLVQP+eqjv7ivBnF7nmQktjotA1y2JS3uPvq37v3qPx18RLOxtDBpRWW8boV+6px3rmbmf+wdFM+4HU71MRDPNvEepPox/lWbpVhbTafJcXCjocEiiUpRVuoouMnzW0PNfEuq3N1cyXl/O0sshO4nt7CvPtflDTEjvyK7zxzBGHmEAO3GeetebXrGWxd88xNgjvjtSoRIxNToYt7KZJGH5VEgDYLZAPUUj4LMec1ErjsGNeijy5IsOQWCR/jTZI/mxUlmuH+bqf0qQqrHcO54pX1sCVkZqWu65KnpXQ6ZprFgzGJxjrvxWRctHDKZWYq4IG0dxWrYzWtxtjhabew5G0EVVaMkkTSkpNl3UIYbaP8AdSRlz2XnFY8gKtulkLEnpmr9/aSW8RctlvRj/SsmyBlug0h3AZNYxWh0NrZF6wkd/MdV+VOqjuK7/wAL3XnaUi7stGdpridHZY7mNjgK0m0/Q10NjJ/ZervGM+U4zj2NfW8P1vZxUul7P57HxfElD2knG2trr5bnVbuc8mgtTUYNGGHIPegnivt09D4O2om6jNMLU3NTcqxpkU3mpDTDWrORHqvwmgVtAaXqfObOTXcw/cK4Ga4j4NS+ZoV1AOsc+Tx0BHFd0pVYz6mvkMZG2Jn6n9LcIVIyyTD8vb8b6jo9qjLGnKcfNzjPFZ97eQ22FZ+T2AyT+FQtd384221nJjHBf5B+tcvtEtD6N0+rNC4dVYs2A3fNQadtubhroY8pPlUnnJ7moorCV3/0+cMpH+rTpj3NWJJNqiGFQqDoB6Uk23doLXXLES82s3PT1rEvWUB3idlkJG8k8BfpV7Vpmj8uCFQ1xMcIvp7/AEqlNDDaRGLd5s8mDJJ/ePp7D2rKs73OinFNKLM9ptQEQYXWFwcDd27VseF7cW9td+Jtfc/2Xp4BVN3E8v8ACg9eetYGpkiNo4shu1afjfV4dQ8O2Ol2cL29pBGipFIeWlP3mOOteZUpxfQ4cwwvOo0qcPi3dlov83sjinvJtU8S3M9/GkUk85JRfuqSeAPwrq9Vt47LRWYfc28DsTXJ+GrZtS1vUXTP7pjtPX7vT+Vdf4gVr3QLfggbMnHc/wD66+eqJc0j5yvGNOpyR2R4R4vunklkY/Kp7CuBgjZbmaFsgTKQM9q9G8c2gjm8vqx5I9PauRktG4Zcb1O4HFKlPlRyVo3ZyMkABK459KjEWOACD71t61YmO4MigqGw2PrVaOEtgYya9GlCdRe6jza1SFN+87FWKHapXuep9qs2ds0tzEoXIHpVuOzfhnT5cZxW74W03zCLl1yGPA7Yr2cvyqdSouZHg5lnNOjSlyPU4PxFA0eozRswGCKn8OnyZePxIrf8daG6zSXaDLMckAdqwNKVkYKB05NYZnhJUKri0deVYyGJoRknr1Lev3DOwhTt941T01cb36BFNXLmPfE0rYOBke4pYI9mlSS7QdzbfrXmzg4qx6lOak7kMYLIyIRu6qfeuo06QakkEh+/5BDD3Brk3kMTgjqOa6zwZ5Zup26BlBRe2D1r6DINZOHdnzXEmkVU7I3dDmaaxBbqpIq4xqnpMBgFwB9xpSU+lXDX3NDm9mubc+Ar29o7bEb1GW5pz5qNutU2EUbxHHSmY4p9JXSzzEzrPhRqw0/xILSWQrBeDyyO2/tXrTtkvEMEg9e1fPK5Vw6sVZTkEdQa9e8C+Iv7Z0/bMc3sACyLnG4dmr5/N8M0/bR+Z+weGufQjzZbVe+sf1X6/edJaWy26tIcSzty0h5x7CrAaRn+bJqOCTfHn0/WkF0ACAPqK8WNkj9e5XroSyvjKgZP0piFY0OfzqJXLHA60y5+SM84470OXUtQ6FGG4+0a1dTkn91EFXI6Z/SqdzJyXOC38qqwXaQ318NygFVIz/jWJ4h8Q2MMRhEgEsnAAPT3rz6tZKN2zpilG7NSbHmbmrB17VFRd+/IhUyNj26frXP6r4qje6Wzs2dyDgtuJ3cVq+FvDd3rs6m8Yx2xYFx3YDtXk4jGRirR3OTF42FOL11Or+E+lTQ+GJ9QmjxLchnBPp1rRubqCx8JfaLjBO3CL6nsBXYRW8dnoz28ICxpEVXtgYrh7LTLnXbeL7QhjsrfKxqOsh7tXlbRPi3Lnm2zx/W4Zrud5mBYMck98+lYs2nMvYivW/EOjR2sxjjjAGa5+801QpUxjOKwuaaM8z1yyZ7FZAPucVLpGko1usgKsGAPK5Brqb3TAUkQg7WByMVj6PmB3tXPCklM9xX1/Clam67o1Ou3yPieMqFT6sq1P7L19GZ+o2UkVssA2jc4TgdjW/YWsdvaqijoMCq+pxs01qy9BJk/Sr4zgYr9EoUIxqSdj8zr15TpxVylqtolxAQVBOCK83v7NtOaWE/xNkH2r1KXzyp2iMe5NcLr1lNNPczsd2zaFwMd68nP8KqtK8Vqe3w5jPY1eWT939ehzl24aGOKMNvxhsdK1mtFt9AjWQ/Puyy/rTo7APefdwqrnPvVPUbo/ZWVjnax6V8HVg0uafovkfotKcXLkg9tWuupiTCS4uTDCNzvnA9a6zwbDrCWiIYYxHnG9zyB9K56zsbt1+0pGVYcoR616B4akmksFW5hMco+9719DkGF/eXldM+a4jxn7vljZr8jSRSqgZye9NY8VI31qJq+02R8KtSNu9REkGpH6VCS2eKzZvFHRUhFPIFIK6zyLjR6Va0m/udNvo7y1bbIh59GHcGq+OaAKmUVJWexrSrTozVSm7SWqZ7P4e1yDWNPWa2O2TpJGT/qzV5D+9Hp/OvFtL1C60y7W5s5CjjqOzD0Nej+HvEllqyeU0i211j/AFbnj/gJr5XMMsnQfPTV4/kf0Bwhx1h8zgsNjGo1vwl6efl9x0kk6oA+cc1y3jnxHJZiG3iGBIeWrQvTKoUcgZOMjrXKeM7f7VZmQ5zHyK+exFafI1E/SfZpK6Odm1Wdpbu6XeylQox0z65qhZ6DqWowXN5cKyqoJGfbnFaOgyW99cxx6hMkFpB8xjHG8iuhu/EulwWs9vBul8xjjA45XBrjw+DqYrVJs8/F5hhMHHmxNVRXm0jOi8K2um7NUYBxGkcrL32kgH+dew6RZW8NkklsBh1DDA7V45Y6zd63dQaT5nk2+0Rso6la9otBHZ6bFBHnaiBVye2K4cwoOjW5JRs0fM4rM8Lj1GrhZc0e5neO9Qmi0qPT7Jj5904QkdQvet3w9BHH4fghjALRpsP1FcpcMbnxBaNncsb8/Ug4rt9J2mz2ouBgNkdDkVwp3bOCpokcN4gt9165fGF61gXlj8pOOtd5qtmGlkfYx5rKuNOd05XtWLi7mikrHnlzZfNkrx6Vx3iDTGhm86EYdDke9erXenmMMWFcvrdnuiY7RzWlGpOjNTi7NGVenCtB05q6e5w1rcC4AZsDb1X0NXI2+Ws2/hazvjKFOOjD1FaMTK0asv3SMiv17I80WYUeZ6SW5+L8QZQ8tr8q1i9v8gfO0jNY9/EsNtK7Ac+tbR61Q1WNZIwrMFHevUxMOaDPKw0+WaMWwijbTDeSfIclgfb0rnLXTjqE5hj+5vLM3pXXx2bS2gjZdsSqdq+p9TVHwdZvbC48wclq+cq5Yq06NOS9xfifT0M1lRhXqxfvtr5IfYafND5UMu140OQwGDj3rY2qo4GKkZRuyKjc171KhGirRPn6teVZ3kNNRtTzTGrRkojeojnPFSvnFRHrWTNonR0nelNJg12HkCgZo20AfNzT1HNAmxpGOaBkHIJBHcU8j2pvaiwJm3pfinUrNVjmZbqFeiyHkfj1o1zxJLqMBgS1jt4z12nJrDIFDDiuGpluFqS5pQVz6XD8YZ1h6H1eniJcv3v73qQbVB6Y/rQRgc9KeetNcbhiumFKFOPLBWXkeJWxNXET560nJvq3diWMklvdpcwtskRgykV674N8RjWrZo2wtzGAHjJ6+49q8kGAuDWl4Wkv4Nbgl05SZlYH2x3z7V4meZTRxlBylpKOz/R+R7vD+dV8DiFCKbjJ6r9V5nrzx/Zp5Jv9oMD9K6/w27NpkHHWEMT75NcrdkXFk7rgZiLY9D3Fb/hO4U6LG7dFjCZ9a/LVG0rH69OXNE0GRZn6cDrVK8gyCFXirTahZW8eZpRu/uryaq/bpb6Tbbw+Wn95/wDCnypCUmjntXgGwrjHqa4zWljyVA4Felavoj3EDN9pYNjrXk/i6zurKV8OSR+tZShqaKWhgatYJcK3TNc/FusJDbzHERPyMe3tWzBfbiVfg96ZexRXEZVgGBr0MqzKrl1ZVI7dUeXm2WUczoOnP5PsyjIHYfIwGe/Wofs6g7mJkf1aoAZtNlEcm6S2J4PdavfK4DowZT0r9WwGYUMwp89N/LsfkeY5biMtqezqLTo+5AY8DA6VFHCEkYr0bH51aZeKYeK7nFHBGbsRuMVC9TNmoWGahmkCPtSGn4pGFSzVMhYVGVqVqZjms2aJnQ0hp1GK6zyLjTTl+lJ39acKAYGmnpSk5pKYITtSMacaY1IaE60hAoyafBFLPOkESl5JGCqo7k1LaSuzSMW3ZHW/DXSbe+k1C9uow8dtBhARkb2rpPDmhw+HrGe91BlV5WJhXHQds1v+GNBg8M+GokvJFaVj5kg6At6fhWLLenxJqssMIEkUGPlB4BPrX5nnWYuviJOMvd2S9D9l4fyqGEwcPaRXNu31Tf8AVibw1PLepeoVyjPhD9RzXWaVp8wskt0DJGDkiq/hXSUhAULyTXb2lqqLwvArwFHW57M53Zz0WjRqclST3rRtrMQrkLjFa7RqozjmkAVhtosSjC1F9kJ9a8q8eRtIWYV63rFswUkH5a888SWu4tkZHSsqiOqFrHjsluyyEgHk1KqtjvXR39lGrtgVlSxhGwcVHxamVuXQoSxJIhjcA1l+W9lKRyYyeR/WtuZc9ODVa6jDpn0rswONq4OqqlN6nBjsFRxtJ0qqumQfKyBgcg9KjcUBfJbj7h/SnMMV+tZbmFPH0FVh812Z+P5nltTLsQ6M/k+6K7Co2HNTPmomrrkcsSM0080/Gaa1SzVDGWmYp56U3JqGWjeopaD0rqPJE/SlpF60poAQ0lLSHpQMGpjU8kYqNvWkykJXovwe8N/arz+3LuP9zCSIAR95v734Vxfh3SZtY1BbePKxL80snZV/xr16PUJLSwh0nSbQRxKm3exxgeuK+Y4izNUKf1eD957+S/4J9pwnk0sTW+tVF7sdvN/8AwviZL4i1u6bSfDFpJdTHh8HCoPr60vwh8O3uh6bLa6q23VbiTfcIWyUA6LXqHwzaGCxnlWNBOGIeQjqPb/GsDxHtuviRHcaW2IoLci8bOcsfuj69a+Bq04qKqX1Z+mqc5t07WSOl0WEBmOB1xXQRqAtY+lRmOIdz3rXjb5awT1ItZEc/wAoPr2rMluGjfrWheyLsxxXP30m0HDZobLgiz9sEnyvgg1zPiuGIQu4wAKfc3gjOSa4vxp4lxC8atzWU5XRvGLuc5q91GsrgNxWBcXId+OlUry+kmkPNQq56k80oxFV1LbTqp5qKSTII9aqSMWamlySO/NWo62MJbXLWAy49aYn3Sp6rRE3HJpHyHDevBr3eGMweFxipyfuz0+fQ+d4qy1YrBOpFe9DX5dRki1XYVacVAwr9Qkj8pgyLtTD3p5NN7VmzdEbUw9akbpURPNQzRHRUh6UUGuo8kUe9NNBNJQAN1ooNITSGhpPFWNOsLzUbhYLOFpWJxwOB9TWl4R8P3evanFEkDm2DfvpOgC9xn1r2nRvD1rAwTT4kiRMAsB0+nr9a8DN88hgv3cFeX5ep9VkPDk8x/eVHywX4+n+Zi+EfDCaXaR2chO5/nkCj53b/CukOjsriS5CwwDnYOp+prTt5NN0YPJuVpcZZyc4rhda8WX/AIr1kaD4YHmSM+y4u2GYrcd+f4m9h+NfnVevKtUc5u8mfrGFw0KFNU6atGKNjUNea4n/ALE8PRqbhhhmHSIf3mrU0fTIdPhS1jJkbO+WQ8tI56k1m+K9H0rwx4PTS9JlkGrXM0YFzu/eyyE8k/4e1dHo1s0cEayPvdVALepx1rCpGUZWkaznzRXLsadpkDhcCrZbavtUSHGMdqjupsDpUEWK2pTDaRn61zmo3O1TWjqM/wAjdK5fWL1Y4mbI9qicjWETD8Q6kY4mYtg+1eZa7etPO2W61t+LdU3uyh+a4e6n3MeayjqzVqyJNy5Oab5nPpVXzC3enqcCtUZSVydm/Kk3/MOlRg4znpUUcgZy1aU+rZhVe0UW/N5C1MG3Iecms/d+8q1E4xiuaE3Gakuh01KSnTcX1J2bKg+1QOeakX7g71G1ft9Cp7WlGfdJn4LWpeyrTp9m0Rmmk8e1ONRuapghjNUTMM05uvWoW61k2bRR04pT0ozSHpXWeOMNJu5pHzSDr70rlpD+SwABJJwAPWvU/B3w5tvsUd9r2WkcblgzgL7H1NVvhj4LmluYtV1GEbgQ0ETjp/tMP6V7Ba2sVrm4upS7D+JhwPoK+MzzO5c3sMPL1a/JH6Dw1w7Hl+s4uO+yf5sraLosMFskccCw24HEarjipdWvrSxgMMKr5nZRRf3t5dII7CMpETgyEcn6VVtrKztJDLeEuc7iznk18bJuTuz7+MVFWSOYvvCOp+JGaTULyS2sW/5YQHYWH+03X8BV7/iQeBdGVI4oYFjXCRqOSfYdzVrW/GC/al0fQrOTUtTkHyW0P8I/vOeij3Nc/YaVJPrl4niFhPrdrGJPLHMUKsMjZ6/U81lJqCvE6Y66S+4k8N217q+rN4g1dCsp4tYG/wCWKnuf9o/pXf2ke1BWVpEXyqxXrya24uBWau9zKT5nceSFFZt7Mck1dujhcZxWHqc6qp+bOPShjirmZq9yoBJ6CvO/Feq7A43etb/iS+8tW+frXlPiTUfOdzvyueK5pO7OqMeVGTq960sjc5NZEkmWxRcOzNxUajcea0+FGfxMsQ5OODU6Cmwjj2pS2c+lEdRT0RBfTFV2L95qLb7tRyrvmLN24FTL8qVc5WjZGMIXldi9WqzF1FVYiM/41YQ+n8q5Y7nZJWRYB+U+majanKfkPfmmGv2nLXfB0v8ACvyPwnM1bHVv8T/MYajent0qJjxXUzmiiN6iPWnsajPWsmbpHUUh6UvapbG1nvryK0tYy80rBUUetdkpKKbb0PHhFyajFashjjkkdY40Z3Y4VQMkmvTfAPgQxbdR1WMGYcpGeVj9z6mum8E+BrLRbZbi5Amu8fNIR0PovpXTAFsfLsiU8L618Lm3EMq16WH0j37n6RkfC8aFq+K1l0XRevdi2CXMMYFrbnB/5aPwK04LBpCJb2YyHqF6KKI76L7OFVSzj2qveRXV5CV84xgjkIefpmvlmz7ZINS1mztN0cLb2XjCDJzXG64uv69ILaPfp1q5w8pOZCP9kdB9T+VdAlraWkX3Qozzn1+tRXGrtcP9l023a7uOgRB8q/7x6Cs5K/xM3i7bFOwl0H4feHrufasZkGXkLZllPu3Uk1h+AJNT1K+1HxRqMJhfUsJbxHqkY6E/Wuhj8CNfXMeoeJZ/tcyndHbrxDGfp3Pua0obdFuSkYGxOBjpWVSUpWjskNSgruOre7L1jHtUDFaI+VaigTaOnNJMx5oRNirfT7c89BXKazdhQTkA1savcBAcEfnXCeJb7YrZbtWVRnRTgcn4x1IlXQNyeprzq+k8x/bsK2vEl4ZJiN1cnqt15WIlBaR/4R1xWUNNWXUd9ENkkG7avPvUsQIALcVVtlKkNINzn7qCtKCDjfIQz9h2Wp5uZhblQbiBjpTo1br0xTliy2akcBYyemB6VvT3OStJ2K+0Ukv3KFYUrfNWdTY0ovUZD75qwpxjPNQLkGpugzjis6UXJ2RvVkoptllfuHHrTDTgNsYHtzTGr9uwlL2WHhTfRJfgfguLqqtiKlRdW3+Ix6gep2qBz1q5EQIX61E3XvUjnrULdayZ0wR1oFe3fCXwWunWiatexhruVdwB/wCWant9a8e8Pwrca5YwNysk6KfpmvqmGFltlRFwoAGa8LijGTp040YP4tz1uD8DTq1ZYiavy7evcrXCrwqqAKqyQhtsfOD1xWk8SYGAcVVnVQpO4LivhUfpCkEOnrHt28D0JqHVNQsdNgeS6uVhjUZJPesrW/EYsIT5sqAAcE1Q8P6XfeJ7qO91RXSwjbdBC4x5h9SPSiUktFudMYtrmk9C3plrc+LAJPJls9Mz8pcYlmH/ALKP1ru9L0qz061WG1gSJVHRRVixgjt4tqoMAY4FTTSKqe9VGK3ZzVKjk7LYx9bn8i3ZgQG6D61jadDxuPU9TUmsT/ar8RL91Ov1q1bKFj6VzTd2b01ZDzwKoX8u1T82DjrVq6kVUOfTisHUpwQeT9DUt2RvFXMTXbrAY7hivNvFN4fmy3Peuw8QXA2kZrzTxC7SSvgkLzXLN3Z1xVkctfTbpHdzwMmuYE0txcvMWChjxgc4rW8STNHbeUh+aQ4/CsqzhyBk0pPQUFd3NTT4x17nv3NascJYcjaKi0yKJEDNgmrck6KuamJUkNZRGPw5qjeyhYiFPJ4FR3V8u/avzMeijrUJSTAlmwG7L6V10lqefXHIcJ1p8ZzUS8ipY/yrPEaOxphdVckI5HrU8S7mUE+9QirNrySfQV6fD+G9vj6cXsnf7jzOJMV9Xy6pJPVq33kj1EfepHpjdK/Xmfi0SJ+lQP0NTPUEjDFZSOiBXkqBiM1NIeKrO3zVzSZ1wR3mk3H2XVLW5P8AyymV/wAjX1laX1vNpEc/mLtaMMDn2r5EUcV7R8P9RbVfBMVs0xMtqTGwzzjtXi8U4dulGsumn3nq8F4lKvPDv7Wq+R2F34ksQWjWdCwPTNcv4k8Y29pbsVkBwOxrP1fybG2kfyQ7d8jNeK/EvxBcTW8sdrbmAbSGb/Cvz2dVx0P1OnhlJ3ex2HgzxfY+I/iNHb6pcqYUz9mhJ+VnHc+pr6R066iSFdpGa/PnwjpmsXLRX1n5iPG4dJR2IPWvpvwX8SYzYRWmuyLbXsahWZuFk9xSjNQbFUg56nvJ1BVXO4VR1DVFCHDduK82ufG1oqjbOHJ+7s+YmtHw1d3Or5uZo5IkzhA4wT74qvb3dkZfV3FXZ0mnxlmMjElic1o5O3PFRW6BUAU1JLx/9elYtIo30gK4Wub1OXaD9K2b6QAHPauV1Sb5iOSKzmzppo5rXJWZm3VweuyKEY5Fdh4in2o38OOteUeONU8i0dVOJJPkXnp71z9TeWiOU1q8W41J38/aifKozUUF2uQI3dz7LWfClvH94b3/ADNbmk2N1dkeVGIU9cc0SSIiy9ZzXjL8sQUertip2XzGPn3RP+zEK2tM8PqUBmLP9TWmdKhjUbIwuPasy2zmIRHENtvaMPViKjuBIx/ecewrduoQue2Pase64NduGXvHnYp6ECcDFSqfyqFDyc1IPrU4j42a4Z2giXsPWr1spEI/2uapRJ5kqx9eck+1aR44HSvuOD8A4qWJkvJfqfn/ABtmKk4YWL83+hEwxUUnSp3qCQ8V9vI+DiQO3Wqzmp5TVZ261zyZ2QRFIarP96ppCcVXI5rnkzrgjuBXYfC3VDZeIRaM37m7Gwg9N3auQFT2E7Wt9BcocPFIrD8DXXjMOsRQnTfVHi4DFPC4mFaPRnt+t6dvidtvbpXjvjDwxNqt8tnCm3zXC5x0Hevf0KXenRTjlZYw2fqKwF02NtRe42jCcDjqa/Gq9JqVmfv2HxCcL9ziI/Dtno2lx2drCqpGm3OOSfWuG1rSZdT1WGwgTLSP8xH8K9zXr+uxqInJ54qLwN4dwH1CWLMsp4JH3VrPlvoXewvhzQrewtYYYLZAUUKDjmu+0mARwqO9UYLMLcCM9uTity1iwB69q0jFIzlJsnT5RzVe6l+TOcCrErBVPGayNQmKiqYR1KGoSnJ5/CuU1e4wr9K2NRlypO7BPWuL8RXapExDYrmqM66aOV8U3/LDca8S8S6hJqeryeWx8iM7UI7+prtPiPrRt7UxxN++m+RPYdzXMeDdAuNUukVUYpnnjrUQ0XMFV3fKSeGNFkupFZUJHrXq+geGWWBWaMjFdB4T8HJZW6NJEAcdK6yOzEcRQAD2pcrluZuqlsckNLSKPp0rOv4Qh4FdbdwsuVwBXOaqh2nse9Taw+a6OO1TgnrWDeV0WprhmHWuavyQSM134RXZ5+JkV0b16U9mAAqsr4FWLCNrq4VOq9WPtV08NPE4hU4btirYqGFw7qzeiRq6dGVg81ur9PpUxPNSnCqFXoBxULda/X8LhoYajGlDZI/EsViZ4uvKtPeTEY1XlqZqhmNayZMEVparSVNKarueDXNJnbTRDJ1qBuvapWOTULEZ61zyOuB3Ypx6Uwdad2r1j5Znu3gG/wDtfgyzdjlkQofwq/MfLh+X61xfwhu/N0W5sc5aKXcB7Guuv5VRMenevybOaPscZUj5/mftvD9d18DSl5floYOqDzriOJmOHcA13emiK2tAAAFRelea65dPEPNXkqQwx7V1+jakup2MBhbKOoJP9K8eD1PeqxdkbWnr5jtM33mOTWrEVXmqtlFtjFXMcc1sjMgml4J2/L71h6lIQC3WtPUGKsAORXO6vcY+XA5FKWxpBamDrN4q7hwDivOPFl8AHywCgEsc9K6fxHN5bSybic+p4FeReMrm71a+h0DTw0lzdMN+3+FP/r1xT1djtVoq5zFlY3vjHxOfs6O0IbanHRa+jvAPgq10WwTdGPOxySOlP+F3gW08M6THvjDXRALtjoa7ryu3QVtGPc4J1G3ZGc8O0cdKrSqRn1xxWrPGVHK1l3r+WCe9NkpGPqfynNctq0i5ZccVu6jchicH8q5rVmwCc5FZSZslZHN6lyTXK6pxu9q6i+Y5PFctrC/fABz2HrXfgld2POxTsrszAxYhFyWPQV0+l2f2S2Ab/WNyx/pVXQtN8hBc3C/vSPlX+6K1GNfoWQZP9WXt6q997eSPzfiXPfrkvq9F+4t/N/5DWPFQPmpW4qFzzX0bPl4DWOBVeY8VKxOKrSt1rKTOiESB896ry1NIagkrmkdsEQyd6gPWpnNQk81hI6oHf9OlJSUvQV7B8qel/CK0MWnXl8xx5rhF/Cuh1Sfapywz71D4Nt/svhK0j43Mm8475qLUozICzAnivyLOsR7fGVJef5aH7pw9hfq2ApQ8r/fqczrM7SsI433Mx2hR3Nej+CdJXT9Mht1HIGWPqT1rjfD+j/adbW4kX93D0B/vV6lpkXlxA+nWvLpR6nsVZdC9Em0DHT0om+XOD2p27gMBzVS7m+U88+lbmJQ1Kbg9/U1yOtTAZZifXNbmq3ASM/NgntXBeKdQEMbszgAA9TWNSVkdFKNzkPHWtpbQOxyeyKOrsegFb/wZ8ENp6Nr+sReZqd38+D0iXsBVT4b+EJ/FGsr4j1KFvsMDf6FEw++f+ehH8q91sdJWJFXgD0rOlTb1YsRVXwozoIJHYZU+wq8LTC5Yc1rJbxouOBioLx1CHa2a6OU5U09jC1AqinIrkNbuMcetdBrUp2tjIOa4/UcsxzzWUzogjHvCc9aw79+T3Fbl2o9+O1YeoLtB9K5maaMwr45z9Kwbtf8ASoj1O8VuXbDJrEvVKyof9oV6mVStiIPzR42awbw815P8jVJyajc04nionr9mbPxCKGu1Qsac/rUTmspM3ihrHiq8zDFSuarTE1jJnTBEMhqB6leom9KwkdkUQvUJ61NJ+dRVhI6IneA05eXC+pxSEcUsQ/eJ/vD+dexJ2TPl4q7R7xpMfl6XbRqPuxKP0pZ7XdHuYZzVvSUBsofZF/lVmWMNgYx6V+K1Pem2z+g6Pu04pditodosfG3bk5NdNCu1BVHT4gg+7zWgSQOOlJIcmEsvBGelZV9J2HX1q3csFA+YfnWHql4satgiq2QRWpi67dBEbLYHPNebiN/FXi230GNibcHzLth2jB+7+NaXxA1+OztJpXcbVUk0vwEs5UtZdaulIudQk3nPZP4RXJN80rHXbkge5aLZ21jZxW8CLHGihVUDAAFXiyiqMMnyDng1IG3H2/WupHmtalhnYndnjuKo3xUDqAKt4OzpWZqTBV6/Sqb0CG5zurMpVjkE5rmrtdu5pD344re1To2T+dc3eyE5Vm+tYSZ0xMu9IbPA5rA1LG0gk1tXLYB+b6Vg6lku2ea55GiMa6AGcjpWJqPK59DW1dsuD16ViXv3GrrwcuWomcGMjzU5Iv5yin2FMc8UQtut42/2RSPX7VF3imfhjjaTRDJ1qNqkfrUTdaiRtEif1qtJ1qzJVaSsZHRAhfvUR6VK1Rv7Vzs6okL4zURBzUr9ajzWTN4neGlgGZ4x/tj+dMqWwG6+t1HeVf5161R2iz5mkrzSPojSl2WsWf7o/lV1Bvk6ZpltFst0GOdo/lV21i21+MSWrP36EvdRYRAqZFMmJA6/WpW+VcVTu5GppFJ3Kl7MOe2PWuP8S6gkML9Aa2tYudsZ7GvLfHmsLb28sjOAiKSeayqysjroU7s4bxTJP4k8U2mgw5KO4knx2XPAr3XwhZpahIIxtjhUKAB6V5X8C9HlvLi88S3a/NMx2Z9O1e2aDblfnIxuOawpxb1HWnrY6K0Xdjcc/TvV3AGePxqvaSwrwzKCO+akN1bq3MmcegrrUWcfs5zeiZKMn2A9OtZer/MhHX8eavvqNqq5DMT9KyNRvYZASiPn04ptaFwwldv4H9xzOqttDcfjXM3UnzHPNdBq7SSFj5TfhjmuWv2ZWKtHKM+qnFc07nQsPUj8UWUb2UEH1+tY94+7k+nar11NHyN4yOx4NZd4/TGKwb1Hy2Mi9xye9Y12flbsa1r5myc4HtWRdHIJ71vh3aSOTER91lqwfdZxn2xTzwKraS261K/3TirT5r9nwc/aYeEu6R+HY2n7PEzh2bIjzUUlTEEVE4raSM4srv0qCSrLLULrXPJHTBlZqifvVhhzUTispI6IsrODio8VYZc0wjmsWjdSOzJq74cUPr+nq3INwn86omrGkzfZ9VtJ+nlzK3616lZN05JdmeBQaVSLfdH1EsWI0zirEa4wwBxUVowlgjb+EqCMfSnXD7YyBX4+46n7nGSaViO6k64OKydQnwrHdzjpUl1OVTA/GsLUJ2bOTgCoeh0wRi+ILtkjZt2PSvFfHf2/XNXs/D2mQvPcXcm51XsgPf0FeneLJmWBm3cAVyHwQltNQ8fapq15MQsK+XCijk/jXFUd5I9zB0VONn1PWPBvhptJ0C205mWPaoDBOSTXW2tgIkACEAcZkOP51ltrTrhbWAQjH3iMsfz/AKVUnu55eZp3JbtnH+FdUISS0Vj0IYGMXorfizpGW3T/AFt5CnsDmq8l5o8WN91I/HO1TXMyqXYq3zbvUEj3HQ+xHvUD8HopY8jpye/p94frV8r7nSsN3kzpJdW0YNhVnfqDxjp/j29az59a0lesE+OOx71iuV243N2wRycdj16joTVG8xtB8tRgHPy9v4h049fU1Lh5mkaEY9X95sXOraKzqN0ynJG3d6de1ZerXWnTJG8V66AnA3R9axboDeVfLY6578cZHuOwFVdZ3R2NsP4ix6+meKydK2zHy+bNOW1inTas9tKDjrxn86ydQ0BWUt9iJx/FC4/oaqpIG4yc+tDvMrbo52+maydOfRmc6UZbpP5GFqWjFcnfcJ/vrXP3enXCk7JI3/Su8/tHUI12i4LADowyKzLy9lkOZrS2cnvsxUL2kX8JwV8vpSXwnJ6bFLA8iyqAG6EHNXGq1cSW7K3+hmN+zK3FVj0r9S4YxksRg+WSs4ux+GcaZXHAZhzQvaav89mRNwajfNTsvNRstfQtHycWV2qFhVlhUDisJI6IsgfFRMKsMvFROKyaN4srOvpUZU5qwwqM9axaN4yOroHrSH0pRXqngnvPwp8SDVPD0UEzj7Ra4jf3HY1091dKz8dR718+eC9ak0HWo7nJMD/LMvqte2LdW1xarPDIHikG4MD1Ffnee5e8NXcor3Zar/I/VeGczjjMOoSfvx0fp0Y2/n5OOtZc77gd2CD60mq3cMMbO7gY964HXPF7gmGyAbHBftXh0cNVxFT2dKN2fS18XRwtL2taXKvMh+J+pRWmmygMN5UgDvms/wCA2npZaRc3MiASzybtx61l63ptzq99G0zux4J9Pwr0XwdYW+l6YIxt468d6w9k41Gn0Prsupr2cZ+X5nRW5aTdtwF7E8Z+tWCuQG3MfQ+34VHbPHJEHXBPsegqdv8Aa5x29/8AOa3aPTuQsqqvUdsZ7Ht+vH41XY7gfmwPrjbz9exqdxkku2AeuOmOh7/Q1BIAPm5OM7gW/Bh1/Gs2aRIW6kk9zken94dfxAqhdAs33VyDwcfxdjnHcdTV92PKlskcY/vMOnfuO1Z90FJGF+X7vAzkHlT05wfwFSyrGZOVzhcnGNuDxjqPX3Gapa1t+w2bLgp8wAA6c1euY2ZXkA6DPX35/I1najIradbHOSWdiOeOaiRmzOHy8dBT42Xt97t6U089sgUv8W4ioJsEoDJznPvUFxDujPTjpVhR1zTZPunigUlc567j25qqnTFat+mCRisxf9bjFfT8L4v2WK9m9pfmfnPiDlyr5d7ZLWm7/J6MRlNRuvFWGHtUMnTiv0Vo/D4srMKiYVM9RNWEkdEWQMKjcVYYVC/TNZNG8WV5KiqaSoT1rGSOiJ1OKUU3vTxXpHhscprY0jXtS02PyoJ8w/8APNuQPpWOtOHFRWoU60HCpG6NKGIq4eaqUZOL8jV1bWr3Ul2yvtTuq96ynX5SKcDxSMazw2DoYZNUY2NMXmGJxslKvNysdnocLJo51Nrd5fJiyw4+bHpWhdSXVvozX8dtG7vGGIWTbgdznuRxVjwgPtHhWOIRBwwy4znODWpa6aXjMaOnkZGRswq/TNfmeOjy4mp6s/pbJL1MuoNPTkX5EMN4uk6QLu8YhCUMjxxE9eMgf1qHRb+S9thd29vMisGZJgcJL83C7TyTjPNdJZaLNqcccdwGjgjIzg4EgBzg+3etTSPC2i6XAIRIxRJXkRWbIUuckD2rz5VY3sj0Z1OSSTehhux25Yg4/X/I/lVckgnuR1PqR/iK7dbTRVGEt1Yf7tSLa6ZnI0/OMYOz0HFQ5X6DeZU49Dzy42AbFPJIXOendT1qhcneCoTaMdf9k9R+B7V6dLb6ftA+wlR/uYrJ1DTtFb5ntwmFPIOMZ61DlboXDMacv6R50zZimRiMkMGB5weh+vY4rG1JgtpZqx58rJPfNdtrlhpMUZkikcS5ARdw+bjFcb4k02aOeOa2XzIEQKdvUH0rJ1obM6FVUldGdkyHrgCjk8Hg01G6t+Y71PGVHXGTVDGjA4zyaGUnjrUzxCRARioGjkjJIOaAZQvlznOM4rGk+WQHrzW1fMM/MMHFYt1w+OldmAquliYT7NHi51h1iMHVpvrF/kPc9MVC4qUn5fwqNjmv2Fn8wR0ZXkqA9asyDINQMKxkjpgMaoZelTNUMvSspG0Cs/SoT161M1QtwaxZ1QOqGKXp70wZ9aUV6B4lh6mnCox1qQHmmiWLmmseaG6UxutFxJHqXwivI30ma2IHmRSfoa6+4kR76NHOIUG98d/QV5D8NtQe18RrAudlwpVvqOhr1SIiS6CnnmvzjiSh7LEya2lqf0DwXm8Z5Im/ip+7/l+B0EM09wqjPkx9lXrirsEEanhQ3uetVbRVCrxxV+HBHtXzcdEVWxFSq7yZZh246DFXodu3H4VmxN83SraOelWmc8kF8V2VyuuFSrdDzXQX0xwea5XWpM5x/Os6j0NaUbHDeIVTdv2fMDxXKv4sl0u5AuI2mgB5K/eX/EV0niGTlsdM157rUPmSn3zXHI9ShWnTd4s7iOLStetBeaVcRoxH8PQn0I7GsyW3ljlMMyFZB2Pf6VymhLd6Zci4spDE5+8v8L/UV6Dp1/aa7afZ7hPKuoxnH8S+6+o9qUZuG2x7eGxano9zHXzIfvc1JnNW7yFrOXyLzkH/AFcy9GFUbmNkGYmLLXXGSkro773V0UtQC4y3THWsC7Iye/pWxdy7shuvv3rEuTl63oK9SK8zzsbJKlJ+TJC2UH0qN2pxxtAqJjX7Ktkfy1vJjHOTUbU5qaahmqGNVeU1O9VpKyZvAgdhURbmpWHWomU5rBnVE6cHml4zTTSrjivQPGHrTxTRS9ulNGbFIqJ81ITxUcn1pMqJ03wut/tHiXzSOIYyfzr1jTU3Xj+i8V578IYP+P8Auu42oP516Roili7sOrV+acS1nPHSj2SR+scKwdPL1/ebZtRZGMZq0nA781DANuc1MvIrwD6MmjO081KH+U1XBXPpS564zSuDRXvpMA9SK5bWJSpPTmujv3+Q+lcvqnzAjof6VlNm1I5DWVMhPp7CuPvoRvPHNdvqcZzxketc9dW4Jzj5s9K52dcTHhg6etWACsqyRMY5F5Dg4INWVgw2e1RzR4U80rMtOxuadqdtqsZsr4Dz+wHAf3Hv7d6z7yGbTZhHu3Qv/q3I4I9D6GubvWZOVYq2chh1Bra0bWk1ayk03UGHnouS2fvj+8Pcd6abg+aJ6+ExnN7st/zM7U3Tcfl2tWHJ80oHrWjqJeN3hlbLR8E+o7Gs+3+aUsegr6HJMP8AWcXTS2vf7jyeKcesHltWpfpZer0JWFRN1qWSoiK/V2fzpEibrSNStwaaazZsiKTmoHqxL0qtJ0rORtAieozTzTD1rFnSjo+9KBTRTh1ruPHY7tSg80gppPpTJHMeKjY8cUrc5pp6VJSR6l8KIdvhqabHLzH9K9A0ZcQjiuP+HkYh8HW3GGcFvzNdpYrsgUV+S5tU9pjKsvNn7Lk1L2eCpR8kaKnEY471InAz3qBCcdjUg6Zrzz1iRmAI+lNLcbqhlP4n2qPzRjr0qb6iIb9+PrWBqA5PHI71r3R3d/xrNuuc45rORrA5y/j3MfTFYlxDknjpXSXkYLZ7msq8Tkjis2jpizEkVl4x+NVrhQRuPXNaF6Np61l3L4BPHrUlmLq3yqfWuZubmW1uUuIWxJG2Qf6V0OpyDf8AMR0Ncnqsg804/StKcbsynNw1R0WpXi3kdteJ/GuxhSwx+XEM9TyapaLCWs4d4OxMsM9ya0nxX6Rwrlbw1F16i1lt6H5vxzn8cbUjhKT92Or9e3yIW/So24p8h5qJjX1bPhIjD1pppxOaaazZsiOXkVXf3qeQ1A5wKzkbQIHqM5qRyMVEWwaxkdUTpKUUg6UtdyPGHMeKbS54603vQApAqN/umn0nVwvqQKl7FRWp7d4YjEHhuwj5/wBWtdVbN8grndNG3S7JOeEHH4VvWjfKA3FfjWInzVZPzZ+5YWHLSjHskX1OPrilVuD6VGzYApy45FZXOgST5vm6e1QdBnP1xUz4AJJx+NV5MYPPv1qWhoguTgnByKz7lufWrlwx6bqozDk/5xUstIzL1OdwzWRe9Aenr7VsXbgcjn/GsO9YtuFZs3iZN02Szdu1YN/L85BzWvqOVBw2BXL6rcbXPrUllDUrgMevQVzuw3WoJAvOW5+lT6ndtlqteGLQ7WvZRy3CfSveyHL3i8TFW0Wr9D5ziPM44LCSlf3novVm4qqqBV4AGBTGp/frUcnSv1u1lY/FVq9SB6iepXqJ6zZ0RRHR2pDikJ4rM2I5PrVaU9qnlYiqkhrOTOinEY7VEzc0r881GevWsGdUUdUOtLSGmlsiu88Sw7PFANMBNKSRQOwvenQfNcRDrl1/nTBU1jzfW46/vV/nUVHaDZpTV5pHulnwlsv92McVtQn0WsWz5lXvtQVrRdOea/F5vVn7pTXuouA5FBkbHBOBUIYAY3frSg8kfzNI0sPZwVIOeuaryyEk57dzSE5k3Zz6CoJG6ikwsJIwzn86rTN71I5/M1Xn+h/GoZSM+6UkEdRnmsW+Hz9wB3rYuiVJxg5rD1J/lLHgCoZtE5/V5MFuePWuI1y5wxOa6jXJtqNzXnutzlmK+9VCPNKxNWfKrkVlC2pagIgT5anLn2rr0VUjCIMKBgCs3w5afZbEMw/eSfMx9uwrTP1r9byLLlgsMrr3pas/FeIszlj8W7P3Y6L/ADFzTHp+ajfmvaZ4KIJKic8VM9QtWTOmBC3WkY8UrHmmPWZukQzNmqz9amk61C9ZSOqBC3XFNIp5puRmsmbo6g0w0EnOKRjXeeKkKtLTFNPxQDAVa0pd2q2qjqZV/nVcCrmhDOt2Y/6bLWOIdqUvRmuG1rQXmvzParV/3pHsBWrbfcz71kWPzSMfQ1rodoGK/GHufusNh5PTFPZsEk8VGDnt2pHZqBsJH7ZJzUDEbc859qfnrVe4OFyCaGOwm5Sev4d6ryNgE8/lULyFW49aa8mPl5JrNl2K183UDiua1WTGR2rcupCwbJNcrrkrqG/OpZojlvEdxhG55rjreI3mqJH1XO5vpW74hlb5s81Q8MxfNPcH72do9q9zh/CLE4yMXstfuPn+Jca8LgZyW70XzN3jHHApM9qaTxSgV+tH4xYf2prGimvQJEchqu9SuahbNZs6IIjPWo3NOZqY5rI6Iohk5qBqmeonrKR0QImqM9akao261mzeJ//Z"/>
          <p:cNvSpPr>
            <a:spLocks noChangeAspect="1" noChangeArrowheads="1"/>
          </p:cNvSpPr>
          <p:nvPr/>
        </p:nvSpPr>
        <p:spPr bwMode="auto">
          <a:xfrm>
            <a:off x="17430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8682" name="AutoShape 11" descr="data:image/jpg;base64,%20/9j/4AAQSkZJRgABAQEAYABgAAD/2wBDAAUDBAQEAwUEBAQFBQUGBwwIBwcHBw8LCwkMEQ8SEhEPERETFhwXExQaFRERGCEYGh0dHx8fExciJCIeJBweHx7/2wBDAQUFBQcGBw4ICA4eFBEUHh4eHh4eHh4eHh4eHh4eHh4eHh4eHh4eHh4eHh4eHh4eHh4eHh4eHh4eHh4eHh4eHh7/wAARCAGuAR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8cUqpT9o7U5V6Cv2Gx+Hcw1Qf8ig9fXNSNikY0E3GKOCKVVzg0ufY05elFgbEK9PWlA4xSA880uRQIa3UU09aVzznt600n8aQ0KfzpOh5FJnjnFJ+NKxVhTjikzxz1oJppIxxQMR+9R7cmldx0PWq1xfW9srSTMQq/eP+etYVsTSoR5qkrI6sPhq1eXLTi2ywU71DJLDG21n+f8AugZP5Dmub1DW9SuIpJIm/s+zzgSOo3t/unt+HNZEiNPZyXMvmyckhmG4n8SR/WvlMXxdSg7UY382fXYPhCrNJ15W8kdkNU05pDH9riVvRjtOfxq0cY4INedWFtIv7xpHIHIUjj6VqaVqFxZtKDjazE7e2cVOF4thKVq0LLui8Vwi4RvRnd9mdgw9qYeM8VW0zUIb6LdGwzjkdxVpj8xA9K+to1qdeCnTd0z5KrQqUJuFRWaIJeWz2HFNDfjT5Mdc0xhwea1Y0Qsc9cCoWGCfWpm569KYeucZqTaJEVzz3pFUg46VMBg+tI3X3oK5iHB570Y49qkZcCkIJwP1pWKuRlfpijGKewAABpPc0DuNYAegpiD5j7VJ14xnNG3OaLDuKg49qeFJ5ojHHYVI4GAKViG9TpBnn0pe1KRxxSdq6TxAY0u3K+1J+NA46UCFI56CkPv0oJwOajZ/QYoGlcXdzS7qhLc0K3PtSL5R7Z5ppbFKxqJ25osNIdv+v1oDVCGpwbnNIvlJNxxUM8wReuKczYANYurTTeavlsNpPTFYYitGjBylsdOEw0q9RQia0EiiEyuMgdF7k+gqo0K3LtJcop2Z35OFj9v0qvYzxz7N8mEHA+bGB3P+fajUZmvgun2gIjY4bH8ef8/zr8pznM542s0n7vQ/U8oy2GBpf3upkyRvrdxI8agW8A3AMMg88n2P1qpc2gkl8sBgidQG5H+PvXWOLPQtIaPIEjkKFU8yN3IA5IHaub067jmkEu0oFbk8ZU5714qTk9Nj2OdRRe0/TVlhIRUXeoKfh1HHTNULq3FjciItncPkYn+IdAa047qKK4aRNyOD80bHAHHt2NU9fkhkhLbQYnBbcDkKcdB+IroinF2MZS5tSis3lTFoXCu/7xBjIHr3rpNNvFuoEkAIyMHPZh1FcLFdiOa2c9ztJHHPr9OtbGi6gltKqNlkL4cHuM8kH65/KvayjNamArK7vB7r9Tx81yunjqW3vLZ/odS6nr39aYTxT5NrbSrh1IyGHcVHg49q/UITU4qUdmfm0oODcZboYw49KaR0/mKkZaT+VUNMYq8cEU1+4NP/AIvSmvSKQzHvScinHrS4yAO9Iq5FjvmlxzTwCAR/k0m3nFA7iFeKbj14xUu3GOeKaRnjFMVxyAAdqeQp9/0pseacCc55/CkSzo1PGKQ0DFKRW9jxwGM9aXoaatOJyOtAEUue4qP65qwV4/lTGWgpMgP45oUHNTbfSm7aC+YY9Mdc5NTH8TTG5FIaZEqU/acdqeFxS7c9RSHzFeb5UJ9q4/WbvEpj4DtkZ/ug9f6V197OlvG7McADv6V51fSuzCQH5pHwoHJ/zzXx3E2NtajF+p9twrg7p15L0NOC5UtsjYhANrE9OOoFX7LUbeyt5ry4xsGQnzYJ9Pxx+grAtGjtYJZJWC4VS/oD/j/hXP6vcz6jcxxqriIf6pCPwJ+vFfA+zcpWPvXZI0Z9dutY1UTGRlXzAoVWxtXHOD9Ku6ddeTAzIpchsyEjkgnt6/WsywsBZ2vmzErISVCYzgHvx7/jRN+5tSqODtUFcdxnO01q4pKyMtzU1KY/aYZ4pM4Xbj+8M9Kely01pLGr5POB36cj+dZDSLNaABnHPmDj07VGZBF5TRtjOTgnpT5QWhBJM0iLHghVk5Oedwx/h+tXra5IMgEJQDBIx/PP41Su13N5wUEvknB5Bx/9akvnm+1TYJORgt68c/1FJjSPRfD1y1xphD4LQvjdjBw3zDg/WtBegrjPD9+Ybu0VvlE0W0j6cA/p+tdouSor9J4bxHtsEk946H5xxDh/Y4xtbS1A9PamkDin+1NbrXvHhoZjJxTSB0p5HPXj2owf/wBdBSZGBx0NGPm9qf6Z5ppBxSsVcTAxwPypHGCKU8MOcUEcUAJkEdKQf/qpQPlNKFxjtTC5IijA9aQgZOBmnJ0wOtAXa3TIpEX1N78KQ+1LjmmmtzyxV6U49OlMpy5xQDF/h460D6UN6UL05pCE7GmN+tPPPsKMcUDTIu3pSHpUmKNuM5oKuNUfnRxinAYpsv8A9bmpk0ldjinJ2Ry3i24+XaCc5xwe5rljG8ssSR8KU+Zh25P9MVp6tI1xfsS2V3HAz6n/APVVTVZmhtGjhTEroAPbngfjzX5Xmlb29ec/M/X8qw/1fDwp9kY+uzeeltaWxxC8hZhg5O3+L+dKJYUnRliEeF25LZOQf0qJpCLkIYyEEh2tjqAMD8+a0LWBHZ/uSSKchWPA/wA4rz1FRhc9GTblYmvnjWxCs7YZgwOO/oBWJeToyF4WZzn6/L9Kd4pvAsy26P8AOFXOOMkjn6VQs/ncq27Gw7sevbFZxjcvYs2r7HALNhSSWJHNOvYiCrclHTJ7EHPAqFI5GnIMYzwPk5H1Nadxa/8AEtKSttZcMufvEZqhGfDMnmhHA8s8fQ+tMuVkEzLztVTt9xz/AI1Xc/Kh+4pO3/drQlXzFBDEccVEkOJNE3lS6bNnO1Ax+gY/4V6bB86K3qBXljKqiLaSQoAznvnJ/nXp2jSCbTLeQd0HWvsuEaulSn6M+M4tp/BU9UTMOemKaw5qZuvcGkIzxX2p8amQkUKtPIA60g4JoZVxhH0pO1K2d1KOmOaQ0Mxz0ox+dOA3CnAYFAXIcelOHbpT8fjRgZ/+tQO4sXI9Kc34mhMKfenEfNwKCL6m0Bg8im7c1J35NL9OlbHl3GhRS44pwXmlA4NArkZxikC1KV5pQPSlYOYhZefenBeOKeV5pdtAcxHt9qRhUvFIRxQHMQ4rO1iQLAw9Rz/L/P0rVZcD3rndeaRslWIABI+uDj+RrgzKq6eHly7nqZTSVXFRUtjmSoMrSMOd5P4dqyrtmuHkyxw0nQ+gzj8s1qTSKkcrdFVSfrWVq7fZ9PDIVDqhbk8gn/8AWK/MZx1P1qm9CjbO0kc9wQQWkVUBOem7/wCtToJjHLJKGATGc46jH+NNiUQ6UoO7DAYz1BOenrxzTrhTbaeWkA5HBx19B+tYy0VjdGDc+XNfPuJZWbPzDBB71ZtkbleAGPJB56dKqknyWnfkp8qj1PepNNzvHOCSMnHT6URiORrJujgWYYRm/hB6HHWpDPLI6zufMBG1sc8VmC53XjxZxEHIGPTpV2G2lCfJMJUB7DoeuDUOOoXKd/blWdR/q3Ib1weatWoV4AxyCV2nd2NJcp5sDIAQ0ZOMcZFQo2IkBYnJyQTjr0qJLQqJduAq+YigAKqnPqSoP8xXd+EW3aJDuOTXAzsHG7O4yRg8+wFdp4Cm8zR/L/ijkKn+f9a+k4UlbFSj3R8zxTC+FT7M6EfSjHINOJ45pDzX6Cfnw1sZ6U0/lTn/AFpByMnFBSGH71LjAFOUHOaCPakO4zH50o47UoHPqKX1GKaC5GfrSHrS9Tx0pyqOo9aCrj4049DQy59qeg5AzT26cigyb1NYdfrS5pN3GMUe9annC5zSA88UlC9aAsSnpQKG6dabmgmw/PFJ2ppNGaAsL3HXNL14ppPFKG/KkAyc/u/rwDXOa5Iqibbu3LF8x/Dj8eTXQzjdxzxXLa/Ji0vjuUkkKh9uOv8A49XkZtLlpX/rRHvZFG9b7vxaORuJt8ohBPzSBTVG63XuqJEvl7QxLFj91R3x75x+dMWUtfs27hAWz9P8/wA6r6dN5jTTbtiDMauR68n+gr82lO7P1iFOxoNGk05n3jyIPujsTWdqU01ySkSsY06sehNTPMGufJGUhjXOQeG7/wCFYupXsjblSQhMnavb61lLU1irFe+k8147eNdqKfrk9zUqzJDIg6OB26r/APXqnvNuhfdmRhgew/xpbclpF3Ak+oHP0ppiaLEsebxzGu1WIwrHrnnNX7SeSIq2/CghWzkZzTLfZJKrEHnpvP8AKrCeS8Lwtwv8S9STnjFPQiwt1M8F3GrPnCkMCOo/yahkQrKVORk5BNXbq2aazTu4QDf646GqsTFrZfNJzyCx6g/5/nWckUh6KzQKrFshsgjsGHP9a6z4dTMrXFtJ97hgcdccGuVUnymzgdMj0PrWr4bvDa6vC54RwAee2ef55r0slxPsMZGXTY8vOsP7fCSj1PSMjnv6Uwtg0jOOcVH19PfFfqJ+XpEpI7Ug6U3OPpSZzQMf+tGc9uKb3p4/u0gEFKfWkPQ+lN46CmAGlQ/hSGiP8MUB0JE/Gnv8x6mmKTz1pw6mghmtzmlPpmgjmlIrU4Bp6UD1pcUCgLj+1JnmjGRQc0Egcmm5xiikLCgaQ7NGaaDxQetIdhrE5rjPFcm3zI+P9YWx+X+BrsWz/jXBeJZVkmupODlyqnPbmvnuIaihh0u59RwvS58S30X+ZyF1IYoLmTPOMD3P+f51UhJhsokJG7G5R6sef5Yq1eRGZEjdlUFi7/T/ADiqGoXQydjdsAD09/8APavzjm1P1RQ0IriYQweUrF5HOXbNUCw3k/ePY05FkmkKrG8jH+FRnmtfRvD+oXkgAtiT2yOB/n8KHJLVi5W9EZ9nYmY+fNJhRyPc1sWejMyibYeny10th4PnSVPPYs/oR0roJNLFuvlkDjiuOti0tInXSwr3keaPCYcDJDKevtVRJsTunIY8Hng+ldb4g03duaNckdQB1rjNQDJcuUyDmt6NVTRjVouDN/S5Fmsi3GVPT0OcVVv4zAz7V4zu+oqno935d5uYYilwWGMYPb+taF1KtxGVzho8lfcVrJnOojYW/cO+AVJHfJx3FWYFbYjAcqcjP+fSs+zIXK5zleP8K1LUHaVPfp7e1Vh3+8RliV7jPQNIuPtemQzHqRhvqODVsCuf8GTHyJrc8EPuGfoM/wBK3wSD71+rZdW9thoTe9j8rzCh7DEzgtrg3y+uaaAR+NO6k+tIPYfUV2M40A4PvSg+mKTAOT+lA70gF3ce1IMGg9aQAjHvQA4j3oUe9IelOj65oBkmBt9aeigA7qaBxQGweaaMmbRpKPSlrU88QDNJilNJmgBx6DtRn3pN1NJxQFhHzTCeRSs/bNRE/N70maJEobApM/nTrW3uLlzHbQSzv/ciQsfyFacPhnX5WCppNzlugYBP5kVhVxVGl/Eml6tHTSwdet/Dg36Js5/VJzDZyFDhz8q/U9/8+lcB4j2rshUEK3A5zjj/AAr3Wx+FHiLVnjN1JBZRDIO4l25x2HHTPfvXd+Gfgb4Ts7pLzVoZdWuFwcXB/dD/AIAOCP8AezX59xJnWGqycacua3Y/SeF8mr4enzVY8t++58haH4W8SeKrxrfw9ol3fBTtaRFOwH0LH5R36mu/0r9m3xXJGlxrkkNsvXyUO4j64wM/SvtLTbOz0+1W3s7aCCKNdqJGgVQPTAqGwvLae9P2lA6J0X1NfFLGSclFH2kqas2fK1t8IrPSAFa1Z27kj9a17XwxHaybbW0YgAbsJjJ9Of5/pX0rqc+lyExx6fE0hOASPWiy8J6bOiTXELuWGT5bBEUenHWuiMJ1NjJVYw3PnFtGghYNJZswHJ3v8x/HGP0rKvtGsbgttkaJj/f5X9K+pYfA/hq4ik3QveIRtwz4H4FcH9a5XW/hVpM1y39m36W4CkvA3zun0xyfofzrKpg6r2szSGLhfW58u6v4VuoGYugCt9x+qv8AQ9DXmfjPw1cRs00cREg64/iFfWuseE7nTbZ7u0uIL6xDhZMqVwc8B425GfbP4VyniPwvY3URls4y0RXLROQWiPcZ7j3ri56mHld9Oh2Xp1o2PkITGOUo24MuAAT6VbW7YSKS3Xjnsa9D+Inw2ulL32nx4dTkr/eFeV3KzRzSRTRvHIrcq/UGvXoYiniI3izzatGVGVnsbySK0YxwPvZFaVlJhgAeOQPpXNWNwpO1mxmtixuB5icdDzzW9L3aiOavHmgzsvDchTVlXtMm78MHH9K6knisHw3a/wDLy/J2hUJ54rexX6pldN06CTPy3NqkamIdugvamjjml+Wg9eSfxr0TzAJ9KUdOeKTqKXIxnPNIBO/Sh/XFIW+lNZiB2pDSHg/L7fSlB6Co+SM0q9fWmFi3Gw4x0psijPWmx9M9aDnPf8KDK2ptk4ozSHmm1sefYUnn+VITSdzS0DEJ9DTGanNng1G1IpIR2rS8J6HdeINWSxt9yp96aTGQi+v19KzD36V7B8H44LDwq90YwZ7mVmLZ/hHAFeNnuYSwGDlUh8T0R7/D2WxzDGxpT+Fav5HWaBoOn6Rp6WluvlRKOcdWPqT3NaUU1hbk7UXPrWFcXksrkb8DsKkt0ZgMknNfjNaUq03Oo7tn7ZThClBQpqyR0Q1JQPkXAFO/tdiMBT1waz4YgFGce4NPZfp+VTyR7D1Zbm1TER25zisC1vdt08hkKYyQc/5/yKsXJ2o1YSSN5z7vwJ6fpWNSPvKxcY6M63R54Zr3Cli2M4ZeD6cetdpDG3+jMbyRGVNwtwdpkOc8896840aUx3Cui4yflA9c9a9KtfK+0pCYt10sC5mI4AxxXt4LWB5eMVpIz7+4hmgt4tYuRpkruWijjJyR6n0+tPhup55rmMaWbKSIYivbgAhiOAxOMHPrk03WJ7NdSsrW8sPt0smfLm67OegH8VRyQ3EVnLH4hvBeQySYiW3HKkHPoMcdjXVbU5b6GH48uJmhtNPvLmIzud8qwjCSL/CSSBk9a5t/ComnWa2Cq3UDOM/41va3EZPEMdvGu21gtQ1v8/zvk5JOenParKMsVpsCgnoGIwR715WLpxnJuSPSw0nGCUTzPxJovkkrJCNrdRjOD3FePfEP4Z2GuIZrdBb3a8iRV6+x9a+jfFsahUWRtoZc4zmuUbSmk+aNlI9zXzLnUo1eam7HrJKcbSR8T+IfBniDw/dMbiyllgB/1sSllI9/SqMcrrsJVvf/ABr7V1DRImDeaiHP0rjdZ+HPh6+dpJtPttx6lcoT9SMV61HOtvax+446mXp35GeV+CL0XelqDgSRZB55PvXRDp/jWzYfDbTtKZ3s5rtQ4xs8wED9M1U1fS59PfLZeI9HIxg+hFfq/D3EeExlOFDm9+2z6n5fxBw9isLUniFG8L9OhQHXP6mlHak75/nRmvrD5MPfke5pFznbj9aCfakBI7Y+lIdgbrimE54p7E46ZpnJ71JSFGe9PU88dKTb6k0qr78/WqEydQMUHHekUcdcilIHpQZdTbNRnk1IeRxTD1rY85CClA9s0o/EUo9qBjGpjDJNStUTj8KGVFjR1r2T4eRg+DbPHo3868cI/Ova/heu/wAFWvXOWH618hxj/uUf8X6M+14If+3S/wAP6ouGPa2TVmGYIBReRfNxVC5fyV5r8sctT9ZsbkF1uAzUjXC4IGc1zcd8FGc1NDeiTlWzzzS5kNRNO4lDDGfyrM2nzW25Y46ZxxU3nbs9RUULtHdGRYxIwUlVIzkjn+QNJR5pIG7JmvpCN50LOpI3Ecrztzz9K9NG/wAl0mwLLywI3ByzDHWvNtM3FrVNxcLKdxPO7ABGfzP5e1emSARGeTJuckDys5Cj0xXt4WKjGyPIxkm2ijcm+hnCxeWmkCImWVm+bHOfcH8KqaNFa29iq6JDLfxyPhzMuNvpkHb+dWbxRFfy3X2jzNkGTZIfmxjpj0/CmWsck0FnJayDSU3H/R+7n19/pXS0csTkL2aGbxfqTpcvc7GVDggqhxzGD0AFR39ziMOGJO7GD6fyrPWRZLjUru3h8mOa7kZUCcoAcdBwORUs8kbabyo3M4IxjAHfjtXnzS5G2enS3RmeLLrISZySCOK5v+1fLUhSa1/E7P8AYFUnIXNcW7dQOa+ZxUEqjPYp/CW7jV2Lndjb696qTX4HzE4ABJqlO3J9e1VWkwSAecd65uRGhcudTaP7oGe3eqzalY3iGG7XgjB44IrJv2LnAOTVKVT5eeTxkAdq2pN05KUXZoc4RnFxkrplDVLdba+kiRtydUJ7iqxGemfrVvUefJz97BBqnu9P17V/QGS4qWKwNKrPdrU/Bc4wscLjalKGyegEc5pMc96XOf8AGk5/z1r0jzgK5GP5UlPHT09qTHOOM+lILgvXP604D5hmm9aeOmP8mmhMeh/EU/bk80yPINSZ70zNmwelJTqTvWx5omKcOKTj8aWgGI1RSflUnFRSGgqO4nb1r2z4VMP+ENt+nBb+deI57/8A169c+EVwreFjDzujnfPPqc18rxfC+Av2a/U+z4KlbMWu8X+h1lzySa5vXbkRrya37sgIWGOlcZ4okIhcgV+QVnys/Y6auVFu/MVmViQDirFheFTg+vHvXC+GNWd9S1KwmJ/dFJFz6NkY/wDHa6aK4UEcj3oLcbaHURXmWHfHoant7hzdhoyd4RghHUMVODXPW8jHDBjzWpp4/fKXJOauE7SRjKOh2fhgmbVLQJKCWlGAV4GSM8ds4BJ7ZFeleYZln/s3CSCXDs44PPOK8w8Jy/8AE/skbGPNQbh2wRj/AB/H6V397OsybdYP9nKLnbBg483r2r3sK7xueLjV7yQ+RIje3sumRE6mEwzPwpPfGaqXk9mmoWseoyM+rrESiD7hPJGePbtU2qaksUV1HqQOnQhgqXJU/O2eAO7fhWNql1e7Lu3j00vbLp7mPWCF3/cJyG7emO1dMtjlgcbot1JdaeJroo0ssjsxUHGSx4x/WprgsqRocAHLDH1rP8NKf7Fs0cFFaFSAQTyRnGP8a0LlYzd/uQNgAGMYwa8rEytTPaoR98y/Eo/4l/TpXAzyqjkZ69+ldt4uuNlrs74rzS/ufnbaePXvXz+ItKZ6tKPui3lz83De9UZLnJPbmqV3dbT75qvaThpMep4zURgaNGhuLvk8ntU7wZjxxjsTTIAMhuvNXHI2YHb3qXoyTm9aBR4xjnB5/KqAOR6mtLxGB58RHoen4VmDpz+VfunDDvlVH0/Vn4jxIv8AhTq+v6IXigmkyDTWr3WeGkOz78UoPPT8KYD6frTlNA2PxxnvQDnr0ozx7Uh5OaaJJlPHFSJ0qNPu+lSdBTMpG1n6fjTacKRiMVseaA60tJQM4oAD0qB+tTHpUTcGguJGa9E+D11iG9tOuHEg9gRjp+Fee11Xwyufs/iPyixCzxlfqRyP614vEFD22X1F2V/uPoOGsR7HM6T7u33nqV4crXHeKeYWFdjcA+WSK5DxIxMbr6V+HYrQ/d6G54frOqNofjK2umUmC43QS45wPvbvoMGvQLW7WdFKtkEcEGuE8aWok1W1G3Iabyzn0cFT+jGtX4SXEt9pEUM7Ey2zmJ89cr/+quyFDmwUa67tfk/1IniLYt0H2T/NfoenaLC0qJuHYVvxxbCjcghhjFQaPbKsanHvWhP8u1vSueKCTLPh24EevWb7SU+0IWUDk8//AK69FmE1rG6Xv/FQB7sBVRATbjJ69/w9q8n02Vk1e3WPqZl5z3zXsFtCRc3a6GqWlwLpTeGbOJOv3f1r2sC/cZ4+OXvIz76N7Jb+XU5pdct5JgqQQNhocnrnjZgcdeaTUbe4i0a9uVud2h/YH26eY8so2HjGM5z3yfwqfTwpN7N4WRvtJnInFxyMZOducd/eq+vGx8nWbmGYNrUdhIJoS3yqdnP6ds12y2OOK1RxGjA/2XaCKQhfLQ8n2/WrzLhHm4GcnHasnw9Oq6daqDwIUwfwq54ku1tdILbvmPavFxT9xHu0F7xwfjXUAWdd3PQc151f3XLbcjBrV8S6j5kjE/Nz1rkbqQsxOevNeLa7PWirIdNcMxPv6VFp05/tYW56lQ3NVXmwOtP8OqLvxSNnIigy5HqTwP0Nb04ETZ2qcRjb06mh5OPQetTSxlYcY4qlOcJx9K5prUfQzNcbc8JzjAb+lZvb2q1qjFplHPCjk9qpnpx+dfu3DlNwyyivI/DOIJ8+ZVn5gDnj9KGOcd/5UnbvignAr2GeRYBjNKp/L1qMZPX8qevYUhtDycr/AEpUPIphPHelQ88f/qpk2LIOB7dqUHjpke9NXG30NKD1poxsboNGaSitzzBRwaXtTaP0oADmon+9Uh4HFMagtDf88Vf8P3BtNcspwQNsyjn34/rVAemaX5l+YY3DkVnWpqpTlB9VY3oVXSqxqLo0z3mQ5g+U5/GuR8QA4bOK6WwkWbSoZEbcGjBz68Vz2vDCE1/PuPg4TcX0P6Nwk+eKl3PJfFUbC6t3x/y8xkf99Ck+DSj/AISDXolPyLePgD61b8W8KJFUHY4cD6HP9KrfA5hJ4g1lz8xe6c/rXdhKi/sqcf76/I5cXBrM4T/uP8/+Ce52SqkQxjpRPgqf0otwdgzzxTinbH5VxwRuyPTrWN9QRm4UONx9s9vevXNSjWRVXV5jBAtyhspYWILjHG7/ABrzTT4/9MT5dx3jgjGeen6V6a7RxS3D2qPqpe5QTwM4b7McdvSvXwSsmeXjt0U73zLiG5GtMujAT/up4SVMvpk8Z496qeLpbl/DusWstq0MK2DeXqa4zLhe57Z6fjVm68q3trqSSVtehNx/q/NDeQc+vb0qPxdFdweF9VmaVJ9PNo3l2mz5ozjgZ9Aec12S2Zxw3R5fok6pYxbN5QRDhj04rN8aaj51mEU549asWjFIE8wFl29xwCR7VzGu79pQ59q8LEe9A+ior3jhtW3NJyenNYFw4yc8V0mqrwwyc/SuZvl5avM62PRuYuuXgtLOa467VLYHsK3fgnbTT2z31xzLcNuJI7dhWBJb/bNP1K4kGVWGSOL67eT/AE/OvS/hXZ/Z9PjUKAFUDp7V7WIwUsLhqcp7zV/kePSx0cTiKkIbQdvmb2oQhY/oK5u8barL78Cut1qPbGe+a46/bLnsK8RRc6iiup6MpKNNyZjXRZp25BHaovfrUjtlifXt61F6549q/oTC0lQoQprokj8AxVV1686j6tsM/wD66QkY54/rSE96jJORzk1qzJIfkZ4OM04f5FRA8n+dORvwFIbRI/AoT1xQDkUqsMU0QywnK8//AK6UcEk96jB96kB496pGTRufWg0gHvRzzW55lhQadUY+v5U8D8KBMDjGaY/50/0qNvvd6BoB0pKU/Wj6YoKPYfCjlvDVk396BT+lZ2v/AHW/H8al8DSu3hm13HO0FR9AeKj8Qj5fl696/Bs8p8uKqx7Sf5n9DZLPnwdGXeK/I8t8WYZXA5BPrWR8Api2uXxZhlpmJ49TWx4qAHmc8etc18GZPsfi28gPGJiMfia5sJf6pUXmv1O/Fr/aIPyf6H0jbrkDGas+WqqC1QWki7FYjrVjPmEDb+FKLMSa2GLveWYDcOlejSpcTSzLbSDSpUmQtcYXF0AO/wBa4KziVm3bN3Q7Qa77VEtzav8A2rturHzE8qGJPmh9M17GE2Z5eN3RWWPbNf8A9hW62F75oMxkUASDPbsKy/FpsX0vXIrQFNbNm/nMwcRn5fmI7dK1NbRWspP+Egki/s8yK1tJAGV/YNnrx3ql4llvJvDmpwyW8a6P9gcx3yzfvGAXjP1PFdUtmccH7yPH9GlLRRYlG0RKFzySMcVT1z/UnKg03SWAgs2ZQoZBlemOKdfnzIGHUe9fPyl7tj6aKSkefa78pLd65PU5VWF37gE4rrdfQh3x6GuC8QuWtSkf3pCFA9zXLTh7SrGK6s6ak1TpuT6IlC+X4aRQPvqpPqdzDP8AOvWfAlqI9MjIBAI/KvM72LNqsYyTujH/AI8K9p8L2wi0uLGPuivt+Mqapzo01sonw/CNR1adao+sirroHlHpx61wOpH5pPoefSvQPEJ/dkd68+1MYMh6jBxXxmWw5sdSi/5l+Z9XmMnDA1ZL+V/kY7Nx149ajJ59KczZboKj6kn9a/oBn4MkKxph/wAikYnPH40g6ccfWoZaQp6+/pT15HUZqLPanx5HsKEDJM4p0ZyRTO/rTk6/ypohk4Uk/wAqkTcvA2/jTIzx68U4Y9apGLN3Ofeg0g6+tLW55YL1xTgeKZTqAFFI3WnLjvQ3WgVxpHFN/i9aeO9KQM/0oHc9E+HEobw/5XP7uVgfxOf61a1xQY2PoKzPhm27T7legE+B/wB8itvXkAhP05r8V4mp8uPrLz/M/e+FqnPllB+X5Hkvi4/uZgvocGuT8Mn7D8TLqNeFkfev0PNdh4wwUkUAdDXMTKqeOtLvlPyXMI59SBg152W0+fCVvK36nrZhNRxFFd0/0PojTdzwRt2wK04FJkU9BuHXpWZpBBsocf3RW1ZxEyx4QMdwwCODWNNaoG9C3bMY0CqBgsPrmu8X5ZLwaTEp1Dcv2hZVbyyeMsK4ea3yN2w4Lc7RwDnnp6V2+ox+baOuo3CwWWUa3nXl8jGM8c+tezQ0ujyMVrZmYWt4rvUm0r/iZagzqZ7Gd8ovTJXPp6VFqiEw3jPdoJpLNt+knBH3T8vt61cv5LqT7ZA7JpIXaU1GM5MnTrwM59BWdeSRi++ztYPdXr2p8vWFT5CSDycdMeua6Dj2PELdfLhRpQAcc89DTZ5sxSKCDgn6VKkIeIAMTyQWz7/rWVc3W24mhYFcdAa+drRcU2fU0pKRz2s7dxzya4HWoy2rWka95g35c/0rutbVmDMGXGccnHP+RXCXjf8AE9tgW4DkZ/A1pk8VLH0r/wAy/MzzaTjgar/uv8jXYM7RrwMyoQP+BCvbdHythEu3+Ec/hXjFsB9ph4yN68n617dpkf8Aoi4Gdq9K+x44j/tFN+X6nxfBMv8AZ6i8/wBDC8Q8Kx9q8/1Un94D3U16D4iXCPkZrzvVGG6Xp90818Vla/4UaX+JfmfZZp/yL6v+F/kYzdfT2pv5/Sldvy/nTC3HHAr97Z+FJCMD6k0jHihskelMY/h/WoZaHKQfrUqdKhjH4VMKEKQvp/nNPXHHc0zJBqSI460zNk0fXgU84pIyM8U8DPQ0zBm1QDSGgEjjAroPMHUDrTSeM4pQfzoAdTh0pgalJ4460CaF4zzSGmbvwpC340Dsd18Nnxa3K9vNBz+Aro9Z2tAf61zfw3/5BV0cci4/9lFb2rOzQkZ4r8b4p1zGrb+tEfuvCKayuj8/zZ5l4tXmTn6VzOorti0e6Cf6qVQfYEf4gV03i75Qw7npXNXOG8PJ3ZJk/wDRg/oajhdRqQxVGXWF/uOjiqUqUsJXj0mk/SX/AAx7/wCFWEmk27HrtFdLZx7iP8cVy3g1f+JNbA8/IOfwrsrAiNkZhuXkYIB/nXjUtWenU0RoSQ5s1YoV2uFADDBNdPcLAq3EkEQvw7qtxbZ4U55IyMmsKGHy2h8zBSWVMkruOM/lXS3KXEquPNFhIr8TKVIfngHv6ele3SVkeLWd2YmpCFbe9e8vG1a13KTYKVLW+cYHy8rioSl3JAi2s0EGhtbt5tmy5m24O7HG45rQntbnzbv+yrEWmothjdsgMc3TOOuCfcVRltbSTW0kvVmGuRwgb40fyGbB2gsBj64xWjZhY838C+Fk1tL5GmNukL/usrnjPAI+lW/E3wtmuC1xb6lbghclmjIyR+Ndh8MrZYbLUD8j3JuCJQvRT6A962PE3+j+HdRmzgrayt+O01MaFOdK00RUxdanW9xnx9rhADNtA+YqSPyrhb5vM1mBgo/1o/nXZ+ItyqZGzgnd9a4mM51SDccfPn6V5OUJfX6bXdfmfQ5rJ/2fU/wv8jqLUZvoAef3q8D617tpKkWi4HUV4RYn/TbfHA81P5ivf9KAWxVcfw4zX2PHC/e0fRnxvBH8KqvNHLeKRgSH9K8x1c7Wlr1DxWw2schcHivL9Z2/vOe/r718NlH/ACMqX+Jfmfa5t/yLqv8Ahf5GMx59T39qaOuB1pX/AAA9KaMd+PpX7yz8OHD86a/5mlBAHpTHOelSxpD1xn3p4Pzcdajj6DsKeDihEyJR0pVOD7Uz0NKv0pkMnU4z83WpUcD0qOPGKXp0pmLR0J7UnegtxTRXQeWOwKbxigmoy/PtQNIfkds07PFRg5NSqOBjigGMP0oIqXb15pAtAkzvfBKC38LeeWwZZWYDGOhx/StC+bdB14PWqnhpfN0CzhByMEn25rSvY1hhy3Qdq/F83brY6s3/ADM/fciSo5dQiv5UeeeMLd/IeTb9M1ycEfmWsdqw5uLhAv1DAkfkK6bx3r0TH7LCAGXqfWuT8BmbU/iDZWa/NDbRtPJ35JAX+teVhq9TA1pTh1TX3o9jF4anjsOoVOjTXqnc+jvCtvss4EIGFQA/lXXadGr3cS8gZGflzxWHoihI17V0fh6WJLxmmAx05OBj8qMFC7VzmxUrRdjavbaFobeHcx3TIqOSMrk8VbkaSU3D6Zb+bJ5m2UXJyu3vtGe+PUVQN1Fca1Y2+WmXJDKVyA2MjP8AiK0tQWSb7PDdXhtZ9+QIi/zjvwpA/PNe4jxJdLlPWJngs7i4V5NTjCjdYRdVPAOCBkAfQ1Ua71GNFlt5LeLTBal5LR2LXK8Hpnn8eMelSXI1C+F0mnwR6XdRSAm4L8SLnnJ2jaT1wPzrF1RrGPUr1khuX16K2YtKybbeRgvJHOeh+hNKTsiUrlT4eeING03T7mO/ult5pp9/zRnkdskDFaXizxJ4euPD2oWqavbPLLbOqoCSTkV5ejJ5QC5Oe9V9VdWO1YgxUAc8k/WvJqZm6cGrHof2ZGpNSued+KLETNDGVCI7AHA6djXmd9H9l1CN2B2q4J/A17jqtvHPEd0Zwpzj1NeceMNFKtLtjK4PQ9RXm4LGeyrxqdmeviKHt8PKn3RFYHN/b85Pmpj06ivoKw4sF552186eFpDPe2kDcOk6Kw9eRivoazfFoBngDmvuuLsVDE+wqQejTZ8Zwjhp4f29Oa1TSOX8WOBGxwCQPrXmWoncJie2T7V6H4vk+9nj+teeXYLRzsNpwOQSP5d6+Ly6XJjqcu0l+Z9hmMOfA1I90/yMVzxxSL14ofpjv7U08Dnr7V+9n4ZYcfb86j5PufQUpJ9eKQGpuNIkTIHv6Uo+9TQeKcp6dhQiWiTPb/JpR1ozkDsaF4OPyqiCdPuj1qQY96ijx61OnI64oRjI227YFN3UrdKYcgcc10nlpCsfemde1BpB1oLSHx+nSrC9qhjXmps/LTRnIkfoMYplJSE0EJHo/gP59FhKg4UsDx71b8TTrHZuwIGAao/DiXzNG8vA+SRhnPXPP9ab43k22pTAzX43nS9ljq3qz94yCXtcvoP+6jx7Xgv2iaZ3DN2+nrWr+zpbfbNU1jVipbfOIYz6Bf8A6+a5/wAXTGOzm5CucgegJr0n4C6etroDOqgLLcSSDBzwWP8ASvClHmpSqeaR9DOXLJU/K57Fp42xj+dbemqGtWJUfM2N3pjH5ViWx+UCta3lH2RIwvIY9+CfXH5V1YRJM4sU/dNvRIlmvTJ5xQCFvMKsdy5GMj8SK1HMa3FvY/ZZLwbNy3MnIXJ6njBArlTqGpWtwJLMRKzDayTp8rDjjA5znBzU7a9raNK955E1qybWt4GEYUHuGIJz9TivUTR5M4Ns0r9lhht4fEl+8k7uWhe2UdMYOeOnNZvjK71GHwxqq3lrDaWyxiO3lR/nlyQAu4nnI9AKrR+KvLEaDR99ig3M02HmGe6jgDH0OetYfivWodS0xNLhvbrUJpbpJCJoyPIVeSTnufQVnVmuR6lU6cuZXRz0kIjG1cHI/Kont1k+Y5H0ou5iC2cg5xUqvlFxzxg18ziIpnvUzMv7OLaGGeOQCa5PxDarLvZgOa7W5OQc1zGuDcrdK4JKz0Oqm9Tz7w3pbHx/Yqq5QFpH47KCf54r3CNStmdynBry/wAKTQW3jcCbA821kSMnu25Tj8ga9PScSWLMpwUHSvZoOdSkrvY56sYU6jcVucX4t53duORXnsmRdunpXc+K5tyuFHI6EeteezF1uhI2QGGeKws4z5jaVpw5Sm42kr0wSKjJOOKkvQFuX2jrz+lQnoN2SfSv3jC1fa0IVO6T/A/DMTS9lWnDs2gDH+GhjzzmkX6gU48gVqYgv+119Kl3YHIqBfUVIn1+tNCkTR9OacpyeajLDt0p0eM56UzJosxbd/fFSAgf/XqKPlcj07VL1FNGEjcc0h6cYpGpCTXSeYkD9elJ3pCeaTniguxMh7c1IO3FQqeOtSA96aM2hxpCetJupmeetDEkd18M5h9nvIe4kDdPUY/pVrxo+Y2XbyRkVi/DabGpXMR43xgj8D/9etPxexbcG5IGAa/I+K4cmPn52f4H7TwfU58tp+V1+J4p47kSPZ5mCnnJvGP4dwz+ma93+Fmm/YPC9jbqu3ZCox74rwzxPaPf+JdL01OTcXiBh/sD5m/QGvpbw/D9nsIkA4AFfNxd6Kj5t/kfV1/4vN5I27cHHSrNvOI5Sj8I42sxOMVBC3Q06XlcVrCTi7o55LmVmaSfe3owYEZJGMA9Bz7/ANaluRIylg4LEA8kkcD14rA2jPrjpTzPMGDLK4x059veuj65paxzfVfMS9X908izY5DBOq4zxj15Pbj61i3VxtMmxUDSY37eBweoxWjeXkvkFWlBUjB3deO30rGlDSNu5y3pXFWxF3odNOlZalUozSEt93NWCAnzdumaFRh7c81LIMLXDVlc6ErGfctx354rmdbZRG1dDfnA659q5LXmYgjd26VxT+I3pnD+JLxtPvrXVI85tZllO0DJUfeH4gkV6oz+dZJc20uY5UDZHcEV5F4mPm2sqkdR+Vdj8FtU/tHwilnM26axc25B9B93/wAdIr18FK0DLFRvZi6ikqFxIS31NcrdoGbHGQevpXoPia2G07cADOa4K6jKTkYwAetRiHqVS+ExL4kXBB46YqIN9B7mptW4vS2f4RgYqrkkZ/Sv2rKHfAUf8K/I/Gs1j/ttX/E/zHAjcO9K7c//AFqb82eu2jqc4PvXoHBYFz9BUwIAz2qIdv5VJuH/ANahEyHk04Z4pgbbxxTo23Dj8qZDLcPHWpCR2qFCQBUnT61SOeS1Ntjz1oPUcZoHXtmkZvzrpPMEbj0pBz3oJycCkB5pFEq0/wB6hDU8HNMhocenqaafanHp6U39aAR0HgCTZ4iVSfvRMB9eK6PxGrySlcADvXJ+D5fK8R2ZOAC5Uk+4P9cV2fiI+WHk71+YcbUn9ajLuj9X4Fq3wUo9pfojlPh54H1PxJ8RjqVnbie10mIs+WAPmPwuPXgN9OK9nm0m9scLNayxY4+ZCK7P4P8AhiLw34OtllgCX12PtN0cfNvbsfoMD8K7P5c8NivnaeDXIrvU+knjJub7HjUbFeCMU8tlecV63JY2cmPMs7aTHTdED/Sqc/h/R5F2vp8eM5+Ulf5Gh4R9GUsX3R5djJGW5FMmQde/vXpM3hnRSwYWboB2Vzg/zqlc+FNIkB5vEyOgcYH6Vm8FUD6/TW55fd5kJ2sRj8KrrH02nIr0WXwRp5yP7QuA3Y7RxVMeAoVPy6u7P2BgAH4/NXJUwNa90jSOZ4fucY0YA4GB61XunUZWu2m8DXBB26jCG7DaetZF74F1fYxF7ZE9lBYfzWuaeFrL7JpHMMO/tHB6lMoZugrldXkDI2cfhXouo+BtcZWZWtmbsu/BP58VzF74F8RsxBt7YD3u4h/7NXFOjUvdxZ108bh/50eU6qm+R16CpPg9ctp/jC/09iwW6iEqjtlTg/jhh+VdlqXw98SBywtrUj2u4v8A4quWufDmteHfFOlaxcWyeQs3lytHOjYV/l5wfUg/hXZh24uzRVXEUZx0kj1DVYleFmI6ivONbjCXZ6j2r0q5ZWs8g9s815/4nUi6Dtj69qdYVFnH6v8A8ffqdo4z9apnhsnn2q7qxzdnpnaM1Tb/ACa/a8l/5F9H/Cj8hzZ/7bV/xMT3NKcn2pC3pSbvxr0WeekPjxnipVwDz1qFGI68CnhuDx+NNENDzjPepIsZ4/CoevGamiOCOpzTIlsWkIp46d+KiHSpEPWqRzyNsdKQ59aFI7ntSZ5OOtdB5oh9O9IKVs00Yz3xQND1/WnDqKjzxUinjpg0xND+1BzjtTSfrSFs0E2LOmTeRqdtL12TIT9M816bqVuLzV7GyDAfaZ44xn/aIH9a8oLlcsDg9R9a9K1a++y32j6qql0ilgn2/wB4KwOPxxXwnGdJP2U/VfkfofA1R2rU/R/mfUcQ2xqvoAKc2zuM1FZzRXNtHMjBkkUMpB6g1LtA5HWvmD6lXYoxjjims1KxqGR6EhTnZDJCxPy/zqBvtPbpUmUHJY/nR56L7j60mcjae7ICzD/Whz9FoEkRHETH3bipjdRf3s01rmFum0/jUsi0VtIgcqQcRKKp3ITnKDPqeasTzL0FZ9y5AP8AjXLUIvqUrtYDncmc+9ZF15WG8kRuf7jcH8Kv3cnJ5xWZNM4b5V3H121xTNombcmNgUeDPqrAhh+IrkPGGj2eoaZcW2yVS6nB9Djsa7qTUJlXDRo3rkc1m6rsuLdiqBWxzjvWEkzeErM840uc3GkxiQguo2v/ALw4P6iuX8VRchev0roQn2PVru2+6rkSqBx16/qCfxrE8S4bJGevWsJ/CfS4eXMkzz3Vc/bX3dBiqrevOKt6v/yEZe+CP5VVP5V+4ZVHlwNJf3V+R+RZi74uo/7z/MjJJPYULQ3JPNAOK7WcgbuPU1JHnvUQznoKeD82O1ITRKTjHtUsWexzVcHj1qaLrVIyktC2nUZFTx9OeDVeJuPSpN3NWjlkjZJOKYDg9c0rHj3pm7PSuk4EiTPrTe/FKOnNIcfhSAcOtO+metMyPenA5FMTHFv5U0kg040hWgSGg13/AIk8xPC+nyqMMtsjY/AVx+gWkd5rFrbTHETv8/uACcfjjH416L4vSObSYhEAEMICqOgGK+G4zrx5adLruff8DUZe0qVemx7N8L9UjvNL/su4/wBbAA0ZzglD/gf5iu1TzIvlZtw7E14h4W1I2N7a34LKFxvHcqRyP8969qhuUlt0csDuGVYdDXydGXNE+qxEVTnfuSyNxVWWQY60k0lVJJcnBre1keZWxGpFe+Yfuk59qybiW7Qk4bFW7xpAN0UhDeh6Vk3F5eKWTcD61hdpnK9dR4nu5SI1bv2Fa1rYzbQ0rjpVHQ1ZnLv1zW5hpCVUHHc1pa6JjuVZECfd6VRumODVu+kWLKrjP1rKuHJBya5KiN4spXj8dqy7j7Q/yqxC/XFXrnnPtVNbXzpMZz7ZrgqaHXBlWOzeZ9oYsc84qW5sxbwZbOTx1rTaKOztnYP5XH3q8/8AGviWHRbFrhpDNcSZW2jY8sfU+gFYN2RvTjKclGK1PN/HOvRW/wAVU0SJwRDYh5MHo7PkA/hj86TWGDJuY546V5XeXlw3xUN7cyb5LmIM7HucmvSZpvMtRuHbiirD3V5n0WHj7OPLfY4nU2DX8zDJJbFVT09TU9381zKw7uf51Xb2r9wwsOTDwj2S/I/H8RLnrTl3b/MbjB7Uxic048DPem960ZCF5p27bihaXB9qBD0x+dWY2GRmqqHjpzmp4859wKpGU0Ws8A80+PpxTE5A5pynFUjmZqyMcnNImd2KH96QHa3FdJw9CU9PWmk80bsDpTMmhiSHg1KpqFAalUjFCJkP70mcGm7sZ7c0xn9TQJRLNjeyWN9BeRAGSCRZFB6HBzg+x6V9U6VZeHdQ0Gy1XT9LtNk8atGQMgArnv054r5JZ/Wva/hhr+oab8NreG3lQL5k330DY/eN09K+Y4mpQ9lCtLdO33n03DftHWlSg7XV/uNa9IW6nGAP3jY/Ou5+HeuJdWZ0i6f97EMxknqvp+H+FeaW9413bR3cj73mAZj7nr+tJDey2k63EEjJIhypHY1+cqr7Oo30P0urh/bUlHqe4Tv5fGaozXIyOa53w94ttdag8iSRIr5B80ZP3vcetTXVy3ODivRjKM1dHyleE6U3GSsXrzUoLeIGZupxVS7uI2i3x4INYeoTeZGdzEiqGm6h/pH2JjlZOEP+16VlVp323CE7bnoHhpPOHtmtvUZobG1YsQpx61i+EJI7XRZL64IVQTyfauTm1iTxLq8rCRhZQttUD+I04XaR0KUacG+rNqW6EszSZyO1QSy/Jk96iIVMBOB3pkknyVE4GcJ3Indt3ygE+honvmsYDI8cYz0C8E1DNcLAm8/M38K+9Yms3C2tu95fTKp2lju6IorgrRsdlNtsreJvEH2bTptQ1B/LhjHEanlj2A9Sa8M1zVLvWNQkv7o/M33UH3UXsorR8Z+IptevzsLJZQn9xGeM/wC0fesJm+XH6149WpzOyPq8BhPYR55fEzivEKbPF9jcdNyFfyIP9a9HgbzLDnsmQa8x8UzFvFNpGpyI1Zgfcn/61ekaXIraYhbJGwbh617eNpxhOnFdo/kjnwtSU6U5PvL82cm/K5qI9a6i38P6brBP9iatDHOelnfP5b59A/3T+lUNT8M69ptrPPfabNbpCyhy47HoQehHuK/X6deEklex+TSi4t3MULzzSHFPUYOSaVlGc1rYVyI9eKci8cmg9RxinDnr0pA2OT739anUD3qJeDxU0Yxz1qkZSZKvQYNSDPSmL96lJ796aMGa/HWkHJoPU8UgrpOAVs03kHvStk/Sjqc0AOTjrT8jHWmevPNBIx0pksc3XrUUhpXbHaoXP50i4oUt9K9N+H7Mvw+vJCwwk0mM9uBXlx5zycV3Hw31aRbLUPDxUOLqMyW4x/GByo+oGfwNeFxDRlVwUuVban0HDtWNLHR5nvob/gW8F94TgkyNyySI2DnBDnH6YNSX100BPNZXw0aaK11TTLi1ltngud6h8chh2A9wava3ETkj0r8oqvU/V4Loc/qWqyQz+ZHK0cincrq2CPetTR/i7LZqtt4gje6jHH2mPG9R6sP4v0Ncfr0UgJPP4VxeqxSsxG481FOo6bvFixGFp142nE+irfx14Y1SHdaa5aA45SSQRke2GxWXe+L/AA/b3A/4nlgrqd2RMDj8RXzRd2XmOcrnHciqF1aJEpwo6V2LGXPM/sWH8x9g6N8RovG1+2laLfqbG1t2BEY2rcS55xnk4zmut0HTRpdkqs3zNyw75r5G+G081hosNzayvDMs7OjocFTxXsvhj4tXyBbXV9PW9lPCTRsEJ/3hjB/CvrauUS+rQxMNuW7PjJYq2Knhv71keyGTKcjmoiJGO1FLH2rzo/EyZbjbLo6+WemJcf0pdS8eahcQFLaJLZSOm7OP8a+enXpWvc9uGW4m9uU6/XNU07RLdrq/mVpB91M968T8a+Jr7Xbl1Z2itA+Vjzy57Fv6DtTtZu5byUzXEzSvjqx/l6Vzd/Jub5envXi4uq6mkdj6XL8BGh709ZEMjBm9B/KkZvrio0ywzjHNFyxEDfNggHHrmuClRc6kYLds9atUUKbk+hw2nxf2x4idEkjW5R3MSu23zVJztBPAI569cmvVtN068ttLP2u0uICFP342HTvnHT9K8v8ADenhteaOUfOhx1r1/RPEXiDw/ZM1lqs3lIMiGTDx5/3WzX0GOpL6zyPS1keJhqslhueNnfU88kwxLZ75rsPh5rrtdvoOqXDzWF4CgjlclQfTnpmus+Hni6Txjr/9i+JNK0a5W4idhKLNI23KMjOByOK2LzTrC0uGjhtLdZFchNqDjHpX6hGbmvZTjZpH43mmPWF6Xv8AI8d8T6Fc6JqLwSqTCzEwPnO5c/zrLI4967f4lW8rW9vd/eWMkN7Z6GuIYZ9vauuDbjqbYPEfWKKmNzx7UA9qQAilXrVHYSpjOKnXmoo/ve9SqDnJ7+lUYSHr97mnkc+9MTgipCfxpmTNLPoaTnn0NNDds/WgGug47Dv5UDHamr9080LQKw8N+NDdPam8596GJxuzQFhjFv8AIqNsk05jnp0ptBohUHPNWLS4ms7uK6gfZLEwdD7ioB09aAT+tTKKkmnsNNxd0er6Hr+h6nfKttbzxahOo81pBw2B0B9smrmqQ8H5Tg15h4ZuhZ+ILGfcAomCsT0APBz+Br167XcOPxr8s4my2nga0fZbNH6jw3mdTHUZOp8SZwWtW6FTxXGatbx5+50JwfSvTNXtUweOfpXEa1b/ADHPNfIuR9bDU4W+hXJGDisXVY9sTZxzxzXVahEq7gOueK5vWABCfxyc1dN3khyWhv8AhMBfDtoNuDtJPvya2dL/AOQlBxk7xxWXoamPR7RW4Ijzj681pWTMt9C6jkSL/Ov21U/+E/k/ufofisp/8KDn/f8A1O7Nv5kanHP0pklq2MK2BWrDH+7BC89KdJACuOn1r8au0z9eSTOXu7MhD82eOlY9zbjcWI4rq76MqOAfrisS8iJyf1rObNoIxduOVXJH6c1m69ew2Nq0827aMDCjnPoK27pQqZXg49a4b4gXDRJawrlmZy+0HrgYH8zRgJOGJjUS21+4nGxU6EoProJZa5p994it5LNJVd0VHLrtyVAHTPtXomoSqulSbl+8vX8K8aj0+9DWl5JI6TtOrxxrwAoNevXjLNo8TRtuVo88c817uIrvE1fayWvkeNToLDUfZQehU+GV01r450plZgHnERI4OG+U/wA69e1weXqsm7dkPySeTXhehmaHVbSWFXMkUyMNvbBH5V7h4rOL6Q8DJBAHYZ6V+jt3qRl3R+McQU04ryZzHiWH7VY3NucfNGwGfUV5UcmvX79d0rDBILMDx615JdKI7qVR0V2A/Ouim90TkcvclEgOc4JNOUc8nmkBPJpQcNkVqe8ydDgcZqZTwMf/AK6rBjjjipkb2qkYyROnPNOK0xcbR0p/XvxTMmXV+8aTt04p+cdhSZ9q3ucoitzxTwcdajGc8D6Uozii4h/U554pHBApq53YORSyf5NAWI29zSGjn1pr5zn9KDRDlP8ADjpSrxnvTU/KnAc5z+tMTHZKnIJyDxiva9LuBfaPbXWMGWJXIHbIrxQg4r1H4cXCzeG44v4oXZG/PP8AIivj+McPz4WNTs/zPreEMRyYmVP+ZfkXdUgBwe3euK1uFWyAM/Wu+1JQwPpXIaxFt3HsK/K5rU/TqbPPdXTYSvSuS1tgAw55rtdc2puzn8q4fWCPMXnncM4PvWuFXNVivMqs+Wm2dfaR7bKBN2CIlHP0qWDK3ERHADjn8aWRcHj8Kj3bfmB6fpX7zyfu+XyPwpTftObzPYLRcwJgZJXipJ4Tsxg0zQ283ToHznMYOfwq9Ivy9Mmvw+tHlk0fs1KXNFM5+9iOCD69RWJdx8lduc101+mCcsev5VgX4AQsOefWuKUjsgc5qXy5HHHeuQvtFi1TXYLy7lP2eBctChw0hGSBntkkCup1iTCnGCK5+NmVzIGIOcg19LwtlscbWm57JHgcT4+phaEFTdm2QPdabqt7BdXDx2H2VNsUIXGw5+Zcd+gz3NdRp2pRalttLfKRrjLnqfpVCxtdI1iZI71EiuSQFfO0P7E+tdt4b8G2CXC7VcNnH3un4V9Aslhh6l6up8jieIatSl7KkuV/eWNJ8H/bMSLclRxhQtdP4qWNbi3hEillhRW5GcgAGtGHT7XR9PkvLq58iCJd25nAHtXlviPxlA1y8lp/pEzk8nIRf6mvdwt6k+ZbI+MxuGqzh7NK7Zu61fW9la3E80qpjdt9Se2K8jLszFm+8SSas6lqF1qE5kuJmcj7o7L9BVUnHGK9OMbHXl+B+qwabu2IacvX3pnzH2HengdORVne0Scdakjxn8ah75qWMnOf6U0ZyROp4y1Py2PrUYzTg3HUD69KZizSLdqTn14oc57UnH3SK2ucaHgcdaZ/F15pVPyYpBjI680wJFx+FNkxjOfwpVweMUknCfjQLqM+WmtyaZnJp4GelBpYcp44p3XApid+elSheAaZLEOfWu2+FV0VkvbRm4+WRR+hP8q4g8jP41v/AA4uDF4iVAMiSNlP8/6V5Oe0va5fUXlf7j18iq+yx9N+dvvPTLsZj74747Vy2uL8p5x+FdTc/dyK5TXGyDxxjivxWqrM/YaTPPvESfOzEg84Oa4HW2/fr838Q/nXe+IcbW4zj1rz/XPvnpnPatMG7VYvzNa6vTa8jvGbdg57VD69DmktdzWkBP8AzyU/pTwor97i7xR+FSVpNHrvhNvM0S1ccAxitSTg9sVh+B2/4p21HXC1uzkBM/jX4lj1avNebP2DBu9GD8kZWpsNlcvqcuFYBhnv7V0OqP8AKf8ACuS1d2Cua8me56lNaHN6zKfLfb196zSMLzmp9SYvMq5PLd/aom468g9K/SuCKHLhalTu/wAv+HPgeMKzliIU+y/P/hiI7fetnTvFniDToVitdQIVB8vmRpIQPTLAmsVjkZ9qZjILdgK+ynCM9JK58mkauueItZ1raupX8k6r0TAVQf8AdUAVkP04/GlPzc9KRs4pKKirRRQ08fn1o78mjtTuiikyhp69zS5IPpTT973p3TigBynPNSIPm61HuwaVWzz6UIhos7uAadu96h7fSng1SMmj/9k="/>
          <p:cNvSpPr>
            <a:spLocks noChangeAspect="1" noChangeArrowheads="1"/>
          </p:cNvSpPr>
          <p:nvPr/>
        </p:nvSpPr>
        <p:spPr bwMode="auto">
          <a:xfrm>
            <a:off x="18954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8683" name="AutoShape 13" descr="data:image/jpg;base64,%20/9j/4AAQSkZJRgABAQEAYABgAAD/2wBDAAUDBAQEAwUEBAQFBQUGBwwIBwcHBw8LCwkMEQ8SEhEPERETFhwXExQaFRERGCEYGh0dHx8fExciJCIeJBweHx7/2wBDAQUFBQcGBw4ICA4eFBEUHh4eHh4eHh4eHh4eHh4eHh4eHh4eHh4eHh4eHh4eHh4eHh4eHh4eHh4eHh4eHh4eHh7/wAARCAGuAR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8cUqpT9o7U5V6Cv2Gx+Hcw1Qf8ig9fXNSNikY0E3GKOCKVVzg0ufY05elFgbEK9PWlA4xSA880uRQIa3UU09aVzznt600n8aQ0KfzpOh5FJnjnFJ+NKxVhTjikzxz1oJppIxxQMR+9R7cmldx0PWq1xfW9srSTMQq/eP+etYVsTSoR5qkrI6sPhq1eXLTi2ywU71DJLDG21n+f8AugZP5Dmub1DW9SuIpJIm/s+zzgSOo3t/unt+HNZEiNPZyXMvmyckhmG4n8SR/WvlMXxdSg7UY382fXYPhCrNJ15W8kdkNU05pDH9riVvRjtOfxq0cY4INedWFtIv7xpHIHIUjj6VqaVqFxZtKDjazE7e2cVOF4thKVq0LLui8Vwi4RvRnd9mdgw9qYeM8VW0zUIb6LdGwzjkdxVpj8xA9K+to1qdeCnTd0z5KrQqUJuFRWaIJeWz2HFNDfjT5Mdc0xhwea1Y0Qsc9cCoWGCfWpm569KYeucZqTaJEVzz3pFUg46VMBg+tI3X3oK5iHB570Y49qkZcCkIJwP1pWKuRlfpijGKewAABpPc0DuNYAegpiD5j7VJ14xnNG3OaLDuKg49qeFJ5ojHHYVI4GAKViG9TpBnn0pe1KRxxSdq6TxAY0u3K+1J+NA46UCFI56CkPv0oJwOajZ/QYoGlcXdzS7qhLc0K3PtSL5R7Z5ppbFKxqJ25osNIdv+v1oDVCGpwbnNIvlJNxxUM8wReuKczYANYurTTeavlsNpPTFYYitGjBylsdOEw0q9RQia0EiiEyuMgdF7k+gqo0K3LtJcop2Z35OFj9v0qvYzxz7N8mEHA+bGB3P+fajUZmvgun2gIjY4bH8ef8/zr8pznM542s0n7vQ/U8oy2GBpf3upkyRvrdxI8agW8A3AMMg88n2P1qpc2gkl8sBgidQG5H+PvXWOLPQtIaPIEjkKFU8yN3IA5IHaub067jmkEu0oFbk8ZU5714qTk9Nj2OdRRe0/TVlhIRUXeoKfh1HHTNULq3FjciItncPkYn+IdAa047qKK4aRNyOD80bHAHHt2NU9fkhkhLbQYnBbcDkKcdB+IroinF2MZS5tSis3lTFoXCu/7xBjIHr3rpNNvFuoEkAIyMHPZh1FcLFdiOa2c9ztJHHPr9OtbGi6gltKqNlkL4cHuM8kH65/KvayjNamArK7vB7r9Tx81yunjqW3vLZ/odS6nr39aYTxT5NrbSrh1IyGHcVHg49q/UITU4qUdmfm0oODcZboYw49KaR0/mKkZaT+VUNMYq8cEU1+4NP/AIvSmvSKQzHvScinHrS4yAO9Iq5FjvmlxzTwCAR/k0m3nFA7iFeKbj14xUu3GOeKaRnjFMVxyAAdqeQp9/0pseacCc55/CkSzo1PGKQ0DFKRW9jxwGM9aXoaatOJyOtAEUue4qP65qwV4/lTGWgpMgP45oUHNTbfSm7aC+YY9Mdc5NTH8TTG5FIaZEqU/acdqeFxS7c9RSHzFeb5UJ9q4/WbvEpj4DtkZ/ug9f6V197OlvG7McADv6V51fSuzCQH5pHwoHJ/zzXx3E2NtajF+p9twrg7p15L0NOC5UtsjYhANrE9OOoFX7LUbeyt5ry4xsGQnzYJ9Pxx+grAtGjtYJZJWC4VS/oD/j/hXP6vcz6jcxxqriIf6pCPwJ+vFfA+zcpWPvXZI0Z9dutY1UTGRlXzAoVWxtXHOD9Ku6ddeTAzIpchsyEjkgnt6/WsywsBZ2vmzErISVCYzgHvx7/jRN+5tSqODtUFcdxnO01q4pKyMtzU1KY/aYZ4pM4Xbj+8M9Kely01pLGr5POB36cj+dZDSLNaABnHPmDj07VGZBF5TRtjOTgnpT5QWhBJM0iLHghVk5Oedwx/h+tXra5IMgEJQDBIx/PP41Su13N5wUEvknB5Bx/9akvnm+1TYJORgt68c/1FJjSPRfD1y1xphD4LQvjdjBw3zDg/WtBegrjPD9+Ybu0VvlE0W0j6cA/p+tdouSor9J4bxHtsEk946H5xxDh/Y4xtbS1A9PamkDin+1NbrXvHhoZjJxTSB0p5HPXj2owf/wBdBSZGBx0NGPm9qf6Z5ppBxSsVcTAxwPypHGCKU8MOcUEcUAJkEdKQf/qpQPlNKFxjtTC5IijA9aQgZOBmnJ0wOtAXa3TIpEX1N78KQ+1LjmmmtzyxV6U49OlMpy5xQDF/h460D6UN6UL05pCE7GmN+tPPPsKMcUDTIu3pSHpUmKNuM5oKuNUfnRxinAYpsv8A9bmpk0ldjinJ2Ry3i24+XaCc5xwe5rljG8ssSR8KU+Zh25P9MVp6tI1xfsS2V3HAz6n/APVVTVZmhtGjhTEroAPbngfjzX5Xmlb29ec/M/X8qw/1fDwp9kY+uzeeltaWxxC8hZhg5O3+L+dKJYUnRliEeF25LZOQf0qJpCLkIYyEEh2tjqAMD8+a0LWBHZ/uSSKchWPA/wA4rz1FRhc9GTblYmvnjWxCs7YZgwOO/oBWJeToyF4WZzn6/L9Kd4pvAsy26P8AOFXOOMkjn6VQs/ncq27Gw7sevbFZxjcvYs2r7HALNhSSWJHNOvYiCrclHTJ7EHPAqFI5GnIMYzwPk5H1Nadxa/8AEtKSttZcMufvEZqhGfDMnmhHA8s8fQ+tMuVkEzLztVTt9xz/AI1Xc/Kh+4pO3/drQlXzFBDEccVEkOJNE3lS6bNnO1Ax+gY/4V6bB86K3qBXljKqiLaSQoAznvnJ/nXp2jSCbTLeQd0HWvsuEaulSn6M+M4tp/BU9UTMOemKaw5qZuvcGkIzxX2p8amQkUKtPIA60g4JoZVxhH0pO1K2d1KOmOaQ0Mxz0ox+dOA3CnAYFAXIcelOHbpT8fjRgZ/+tQO4sXI9Kc34mhMKfenEfNwKCL6m0Bg8im7c1J35NL9OlbHl3GhRS44pwXmlA4NArkZxikC1KV5pQPSlYOYhZefenBeOKeV5pdtAcxHt9qRhUvFIRxQHMQ4rO1iQLAw9Rz/L/P0rVZcD3rndeaRslWIABI+uDj+RrgzKq6eHly7nqZTSVXFRUtjmSoMrSMOd5P4dqyrtmuHkyxw0nQ+gzj8s1qTSKkcrdFVSfrWVq7fZ9PDIVDqhbk8gn/8AWK/MZx1P1qm9CjbO0kc9wQQWkVUBOem7/wCtToJjHLJKGATGc46jH+NNiUQ6UoO7DAYz1BOenrxzTrhTbaeWkA5HBx19B+tYy0VjdGDc+XNfPuJZWbPzDBB71ZtkbleAGPJB56dKqknyWnfkp8qj1PepNNzvHOCSMnHT6URiORrJujgWYYRm/hB6HHWpDPLI6zufMBG1sc8VmC53XjxZxEHIGPTpV2G2lCfJMJUB7DoeuDUOOoXKd/blWdR/q3Ib1weatWoV4AxyCV2nd2NJcp5sDIAQ0ZOMcZFQo2IkBYnJyQTjr0qJLQqJduAq+YigAKqnPqSoP8xXd+EW3aJDuOTXAzsHG7O4yRg8+wFdp4Cm8zR/L/ijkKn+f9a+k4UlbFSj3R8zxTC+FT7M6EfSjHINOJ45pDzX6Cfnw1sZ6U0/lTn/AFpByMnFBSGH71LjAFOUHOaCPakO4zH50o47UoHPqKX1GKaC5GfrSHrS9Tx0pyqOo9aCrj4049DQy59qeg5AzT26cigyb1NYdfrS5pN3GMUe9annC5zSA88UlC9aAsSnpQKG6dabmgmw/PFJ2ppNGaAsL3HXNL14ppPFKG/KkAyc/u/rwDXOa5Iqibbu3LF8x/Dj8eTXQzjdxzxXLa/Ji0vjuUkkKh9uOv8A49XkZtLlpX/rRHvZFG9b7vxaORuJt8ohBPzSBTVG63XuqJEvl7QxLFj91R3x75x+dMWUtfs27hAWz9P8/wA6r6dN5jTTbtiDMauR68n+gr82lO7P1iFOxoNGk05n3jyIPujsTWdqU01ySkSsY06sehNTPMGufJGUhjXOQeG7/wCFYupXsjblSQhMnavb61lLU1irFe+k8147eNdqKfrk9zUqzJDIg6OB26r/APXqnvNuhfdmRhgew/xpbclpF3Ak+oHP0ppiaLEsebxzGu1WIwrHrnnNX7SeSIq2/CghWzkZzTLfZJKrEHnpvP8AKrCeS8Lwtwv8S9STnjFPQiwt1M8F3GrPnCkMCOo/yahkQrKVORk5BNXbq2aazTu4QDf646GqsTFrZfNJzyCx6g/5/nWckUh6KzQKrFshsgjsGHP9a6z4dTMrXFtJ97hgcdccGuVUnymzgdMj0PrWr4bvDa6vC54RwAee2ef55r0slxPsMZGXTY8vOsP7fCSj1PSMjnv6Uwtg0jOOcVH19PfFfqJ+XpEpI7Ug6U3OPpSZzQMf+tGc9uKb3p4/u0gEFKfWkPQ+lN46CmAGlQ/hSGiP8MUB0JE/Gnv8x6mmKTz1pw6mghmtzmlPpmgjmlIrU4Bp6UD1pcUCgLj+1JnmjGRQc0Egcmm5xiikLCgaQ7NGaaDxQetIdhrE5rjPFcm3zI+P9YWx+X+BrsWz/jXBeJZVkmupODlyqnPbmvnuIaihh0u59RwvS58S30X+ZyF1IYoLmTPOMD3P+f51UhJhsokJG7G5R6sef5Yq1eRGZEjdlUFi7/T/ADiqGoXQydjdsAD09/8APavzjm1P1RQ0IriYQweUrF5HOXbNUCw3k/ePY05FkmkKrG8jH+FRnmtfRvD+oXkgAtiT2yOB/n8KHJLVi5W9EZ9nYmY+fNJhRyPc1sWejMyibYeny10th4PnSVPPYs/oR0roJNLFuvlkDjiuOti0tInXSwr3keaPCYcDJDKevtVRJsTunIY8Hng+ldb4g03duaNckdQB1rjNQDJcuUyDmt6NVTRjVouDN/S5Fmsi3GVPT0OcVVv4zAz7V4zu+oqno935d5uYYilwWGMYPb+taF1KtxGVzho8lfcVrJnOojYW/cO+AVJHfJx3FWYFbYjAcqcjP+fSs+zIXK5zleP8K1LUHaVPfp7e1Vh3+8RliV7jPQNIuPtemQzHqRhvqODVsCuf8GTHyJrc8EPuGfoM/wBK3wSD71+rZdW9thoTe9j8rzCh7DEzgtrg3y+uaaAR+NO6k+tIPYfUV2M40A4PvSg+mKTAOT+lA70gF3ce1IMGg9aQAjHvQA4j3oUe9IelOj65oBkmBt9aeigA7qaBxQGweaaMmbRpKPSlrU88QDNJilNJmgBx6DtRn3pN1NJxQFhHzTCeRSs/bNRE/N70maJEobApM/nTrW3uLlzHbQSzv/ciQsfyFacPhnX5WCppNzlugYBP5kVhVxVGl/Eml6tHTSwdet/Dg36Js5/VJzDZyFDhz8q/U9/8+lcB4j2rshUEK3A5zjj/AAr3Wx+FHiLVnjN1JBZRDIO4l25x2HHTPfvXd+Gfgb4Ts7pLzVoZdWuFwcXB/dD/AIAOCP8AezX59xJnWGqycacua3Y/SeF8mr4enzVY8t++58haH4W8SeKrxrfw9ol3fBTtaRFOwH0LH5R36mu/0r9m3xXJGlxrkkNsvXyUO4j64wM/SvtLTbOz0+1W3s7aCCKNdqJGgVQPTAqGwvLae9P2lA6J0X1NfFLGSclFH2kqas2fK1t8IrPSAFa1Z27kj9a17XwxHaybbW0YgAbsJjJ9Of5/pX0rqc+lyExx6fE0hOASPWiy8J6bOiTXELuWGT5bBEUenHWuiMJ1NjJVYw3PnFtGghYNJZswHJ3v8x/HGP0rKvtGsbgttkaJj/f5X9K+pYfA/hq4ik3QveIRtwz4H4FcH9a5XW/hVpM1y39m36W4CkvA3zun0xyfofzrKpg6r2szSGLhfW58u6v4VuoGYugCt9x+qv8AQ9DXmfjPw1cRs00cREg64/iFfWuseE7nTbZ7u0uIL6xDhZMqVwc8B425GfbP4VyniPwvY3URls4y0RXLROQWiPcZ7j3ri56mHld9Oh2Xp1o2PkITGOUo24MuAAT6VbW7YSKS3Xjnsa9D+Inw2ulL32nx4dTkr/eFeV3KzRzSRTRvHIrcq/UGvXoYiniI3izzatGVGVnsbySK0YxwPvZFaVlJhgAeOQPpXNWNwpO1mxmtixuB5icdDzzW9L3aiOavHmgzsvDchTVlXtMm78MHH9K6knisHw3a/wDLy/J2hUJ54rexX6pldN06CTPy3NqkamIdugvamjjml+Wg9eSfxr0TzAJ9KUdOeKTqKXIxnPNIBO/Sh/XFIW+lNZiB2pDSHg/L7fSlB6Co+SM0q9fWmFi3Gw4x0psijPWmx9M9aDnPf8KDK2ptk4ozSHmm1sefYUnn+VITSdzS0DEJ9DTGanNng1G1IpIR2rS8J6HdeINWSxt9yp96aTGQi+v19KzD36V7B8H44LDwq90YwZ7mVmLZ/hHAFeNnuYSwGDlUh8T0R7/D2WxzDGxpT+Fav5HWaBoOn6Rp6WluvlRKOcdWPqT3NaUU1hbk7UXPrWFcXksrkb8DsKkt0ZgMknNfjNaUq03Oo7tn7ZThClBQpqyR0Q1JQPkXAFO/tdiMBT1waz4YgFGce4NPZfp+VTyR7D1Zbm1TER25zisC1vdt08hkKYyQc/5/yKsXJ2o1YSSN5z7vwJ6fpWNSPvKxcY6M63R54Zr3Cli2M4ZeD6cetdpDG3+jMbyRGVNwtwdpkOc8896840aUx3Cui4yflA9c9a9KtfK+0pCYt10sC5mI4AxxXt4LWB5eMVpIz7+4hmgt4tYuRpkruWijjJyR6n0+tPhup55rmMaWbKSIYivbgAhiOAxOMHPrk03WJ7NdSsrW8sPt0smfLm67OegH8VRyQ3EVnLH4hvBeQySYiW3HKkHPoMcdjXVbU5b6GH48uJmhtNPvLmIzud8qwjCSL/CSSBk9a5t/ComnWa2Cq3UDOM/41va3EZPEMdvGu21gtQ1v8/zvk5JOenParKMsVpsCgnoGIwR715WLpxnJuSPSw0nGCUTzPxJovkkrJCNrdRjOD3FePfEP4Z2GuIZrdBb3a8iRV6+x9a+jfFsahUWRtoZc4zmuUbSmk+aNlI9zXzLnUo1eam7HrJKcbSR8T+IfBniDw/dMbiyllgB/1sSllI9/SqMcrrsJVvf/ABr7V1DRImDeaiHP0rjdZ+HPh6+dpJtPttx6lcoT9SMV61HOtvax+446mXp35GeV+CL0XelqDgSRZB55PvXRDp/jWzYfDbTtKZ3s5rtQ4xs8wED9M1U1fS59PfLZeI9HIxg+hFfq/D3EeExlOFDm9+2z6n5fxBw9isLUniFG8L9OhQHXP6mlHak75/nRmvrD5MPfke5pFznbj9aCfakBI7Y+lIdgbrimE54p7E46ZpnJ71JSFGe9PU88dKTb6k0qr78/WqEydQMUHHekUcdcilIHpQZdTbNRnk1IeRxTD1rY85CClA9s0o/EUo9qBjGpjDJNStUTj8KGVFjR1r2T4eRg+DbPHo3868cI/Ova/heu/wAFWvXOWH618hxj/uUf8X6M+14If+3S/wAP6ouGPa2TVmGYIBReRfNxVC5fyV5r8sctT9ZsbkF1uAzUjXC4IGc1zcd8FGc1NDeiTlWzzzS5kNRNO4lDDGfyrM2nzW25Y46ZxxU3nbs9RUULtHdGRYxIwUlVIzkjn+QNJR5pIG7JmvpCN50LOpI3Ecrztzz9K9NG/wAl0mwLLywI3ByzDHWvNtM3FrVNxcLKdxPO7ABGfzP5e1emSARGeTJuckDys5Cj0xXt4WKjGyPIxkm2ijcm+hnCxeWmkCImWVm+bHOfcH8KqaNFa29iq6JDLfxyPhzMuNvpkHb+dWbxRFfy3X2jzNkGTZIfmxjpj0/CmWsck0FnJayDSU3H/R+7n19/pXS0csTkL2aGbxfqTpcvc7GVDggqhxzGD0AFR39ziMOGJO7GD6fyrPWRZLjUru3h8mOa7kZUCcoAcdBwORUs8kbabyo3M4IxjAHfjtXnzS5G2enS3RmeLLrISZySCOK5v+1fLUhSa1/E7P8AYFUnIXNcW7dQOa+ZxUEqjPYp/CW7jV2Lndjb696qTX4HzE4ABJqlO3J9e1VWkwSAecd65uRGhcudTaP7oGe3eqzalY3iGG7XgjB44IrJv2LnAOTVKVT5eeTxkAdq2pN05KUXZoc4RnFxkrplDVLdba+kiRtydUJ7iqxGemfrVvUefJz97BBqnu9P17V/QGS4qWKwNKrPdrU/Bc4wscLjalKGyegEc5pMc96XOf8AGk5/z1r0jzgK5GP5UlPHT09qTHOOM+lILgvXP604D5hmm9aeOmP8mmhMeh/EU/bk80yPINSZ70zNmwelJTqTvWx5omKcOKTj8aWgGI1RSflUnFRSGgqO4nb1r2z4VMP+ENt+nBb+deI57/8A169c+EVwreFjDzujnfPPqc18rxfC+Av2a/U+z4KlbMWu8X+h1lzySa5vXbkRrya37sgIWGOlcZ4okIhcgV+QVnys/Y6auVFu/MVmViQDirFheFTg+vHvXC+GNWd9S1KwmJ/dFJFz6NkY/wDHa6aK4UEcj3oLcbaHURXmWHfHoant7hzdhoyd4RghHUMVODXPW8jHDBjzWpp4/fKXJOauE7SRjKOh2fhgmbVLQJKCWlGAV4GSM8ds4BJ7ZFeleYZln/s3CSCXDs44PPOK8w8Jy/8AE/skbGPNQbh2wRj/AB/H6V397OsybdYP9nKLnbBg483r2r3sK7xueLjV7yQ+RIje3sumRE6mEwzPwpPfGaqXk9mmoWseoyM+rrESiD7hPJGePbtU2qaksUV1HqQOnQhgqXJU/O2eAO7fhWNql1e7Lu3j00vbLp7mPWCF3/cJyG7emO1dMtjlgcbot1JdaeJroo0ssjsxUHGSx4x/WprgsqRocAHLDH1rP8NKf7Fs0cFFaFSAQTyRnGP8a0LlYzd/uQNgAGMYwa8rEytTPaoR98y/Eo/4l/TpXAzyqjkZ69+ldt4uuNlrs74rzS/ufnbaePXvXz+ItKZ6tKPui3lz83De9UZLnJPbmqV3dbT75qvaThpMep4zURgaNGhuLvk8ntU7wZjxxjsTTIAMhuvNXHI2YHb3qXoyTm9aBR4xjnB5/KqAOR6mtLxGB58RHoen4VmDpz+VfunDDvlVH0/Vn4jxIv8AhTq+v6IXigmkyDTWr3WeGkOz78UoPPT8KYD6frTlNA2PxxnvQDnr0ozx7Uh5OaaJJlPHFSJ0qNPu+lSdBTMpG1n6fjTacKRiMVseaA60tJQM4oAD0qB+tTHpUTcGguJGa9E+D11iG9tOuHEg9gRjp+Fee11Xwyufs/iPyixCzxlfqRyP614vEFD22X1F2V/uPoOGsR7HM6T7u33nqV4crXHeKeYWFdjcA+WSK5DxIxMbr6V+HYrQ/d6G54frOqNofjK2umUmC43QS45wPvbvoMGvQLW7WdFKtkEcEGuE8aWok1W1G3Iabyzn0cFT+jGtX4SXEt9pEUM7Ey2zmJ89cr/+quyFDmwUa67tfk/1IniLYt0H2T/NfoenaLC0qJuHYVvxxbCjcghhjFQaPbKsanHvWhP8u1vSueKCTLPh24EevWb7SU+0IWUDk8//AK69FmE1rG6Xv/FQB7sBVRATbjJ69/w9q8n02Vk1e3WPqZl5z3zXsFtCRc3a6GqWlwLpTeGbOJOv3f1r2sC/cZ4+OXvIz76N7Jb+XU5pdct5JgqQQNhocnrnjZgcdeaTUbe4i0a9uVud2h/YH26eY8so2HjGM5z3yfwqfTwpN7N4WRvtJnInFxyMZOducd/eq+vGx8nWbmGYNrUdhIJoS3yqdnP6ds12y2OOK1RxGjA/2XaCKQhfLQ8n2/WrzLhHm4GcnHasnw9Oq6daqDwIUwfwq54ku1tdILbvmPavFxT9xHu0F7xwfjXUAWdd3PQc151f3XLbcjBrV8S6j5kjE/Nz1rkbqQsxOevNeLa7PWirIdNcMxPv6VFp05/tYW56lQ3NVXmwOtP8OqLvxSNnIigy5HqTwP0Nb04ETZ2qcRjb06mh5OPQetTSxlYcY4qlOcJx9K5prUfQzNcbc8JzjAb+lZvb2q1qjFplHPCjk9qpnpx+dfu3DlNwyyivI/DOIJ8+ZVn5gDnj9KGOcd/5UnbvignAr2GeRYBjNKp/L1qMZPX8qevYUhtDycr/AEpUPIphPHelQ88f/qpk2LIOB7dqUHjpke9NXG30NKD1poxsboNGaSitzzBRwaXtTaP0oADmon+9Uh4HFMagtDf88Vf8P3BtNcspwQNsyjn34/rVAemaX5l+YY3DkVnWpqpTlB9VY3oVXSqxqLo0z3mQ5g+U5/GuR8QA4bOK6WwkWbSoZEbcGjBz68Vz2vDCE1/PuPg4TcX0P6Nwk+eKl3PJfFUbC6t3x/y8xkf99Ck+DSj/AISDXolPyLePgD61b8W8KJFUHY4cD6HP9KrfA5hJ4g1lz8xe6c/rXdhKi/sqcf76/I5cXBrM4T/uP8/+Ce52SqkQxjpRPgqf0otwdgzzxTinbH5VxwRuyPTrWN9QRm4UONx9s9vevXNSjWRVXV5jBAtyhspYWILjHG7/ABrzTT4/9MT5dx3jgjGeen6V6a7RxS3D2qPqpe5QTwM4b7McdvSvXwSsmeXjt0U73zLiG5GtMujAT/up4SVMvpk8Z496qeLpbl/DusWstq0MK2DeXqa4zLhe57Z6fjVm68q3trqSSVtehNx/q/NDeQc+vb0qPxdFdweF9VmaVJ9PNo3l2mz5ozjgZ9Aec12S2Zxw3R5fok6pYxbN5QRDhj04rN8aaj51mEU549asWjFIE8wFl29xwCR7VzGu79pQ59q8LEe9A+ior3jhtW3NJyenNYFw4yc8V0mqrwwyc/SuZvl5avM62PRuYuuXgtLOa467VLYHsK3fgnbTT2z31xzLcNuJI7dhWBJb/bNP1K4kGVWGSOL67eT/AE/OvS/hXZ/Z9PjUKAFUDp7V7WIwUsLhqcp7zV/kePSx0cTiKkIbQdvmb2oQhY/oK5u8barL78Cut1qPbGe+a46/bLnsK8RRc6iiup6MpKNNyZjXRZp25BHaovfrUjtlifXt61F6549q/oTC0lQoQprokj8AxVV1686j6tsM/wD66QkY54/rSE96jJORzk1qzJIfkZ4OM04f5FRA8n+dORvwFIbRI/AoT1xQDkUqsMU0QywnK8//AK6UcEk96jB96kB496pGTRufWg0gHvRzzW55lhQadUY+v5U8D8KBMDjGaY/50/0qNvvd6BoB0pKU/Wj6YoKPYfCjlvDVk396BT+lZ2v/AHW/H8al8DSu3hm13HO0FR9AeKj8Qj5fl696/Bs8p8uKqx7Sf5n9DZLPnwdGXeK/I8t8WYZXA5BPrWR8Api2uXxZhlpmJ49TWx4qAHmc8etc18GZPsfi28gPGJiMfia5sJf6pUXmv1O/Fr/aIPyf6H0jbrkDGas+WqqC1QWki7FYjrVjPmEDb+FKLMSa2GLveWYDcOlejSpcTSzLbSDSpUmQtcYXF0AO/wBa4KziVm3bN3Q7Qa77VEtzav8A2rturHzE8qGJPmh9M17GE2Z5eN3RWWPbNf8A9hW62F75oMxkUASDPbsKy/FpsX0vXIrQFNbNm/nMwcRn5fmI7dK1NbRWspP+Egki/s8yK1tJAGV/YNnrx3ql4llvJvDmpwyW8a6P9gcx3yzfvGAXjP1PFdUtmccH7yPH9GlLRRYlG0RKFzySMcVT1z/UnKg03SWAgs2ZQoZBlemOKdfnzIGHUe9fPyl7tj6aKSkefa78pLd65PU5VWF37gE4rrdfQh3x6GuC8QuWtSkf3pCFA9zXLTh7SrGK6s6ak1TpuT6IlC+X4aRQPvqpPqdzDP8AOvWfAlqI9MjIBAI/KvM72LNqsYyTujH/AI8K9p8L2wi0uLGPuivt+Mqapzo01sonw/CNR1adao+sirroHlHpx61wOpH5pPoefSvQPEJ/dkd68+1MYMh6jBxXxmWw5sdSi/5l+Z9XmMnDA1ZL+V/kY7Nx149ajJ59KczZboKj6kn9a/oBn4MkKxph/wAikYnPH40g6ccfWoZaQp6+/pT15HUZqLPanx5HsKEDJM4p0ZyRTO/rTk6/ypohk4Uk/wAqkTcvA2/jTIzx68U4Y9apGLN3Ofeg0g6+tLW55YL1xTgeKZTqAFFI3WnLjvQ3WgVxpHFN/i9aeO9KQM/0oHc9E+HEobw/5XP7uVgfxOf61a1xQY2PoKzPhm27T7legE+B/wB8itvXkAhP05r8V4mp8uPrLz/M/e+FqnPllB+X5Hkvi4/uZgvocGuT8Mn7D8TLqNeFkfev0PNdh4wwUkUAdDXMTKqeOtLvlPyXMI59SBg152W0+fCVvK36nrZhNRxFFd0/0PojTdzwRt2wK04FJkU9BuHXpWZpBBsocf3RW1ZxEyx4QMdwwCODWNNaoG9C3bMY0CqBgsPrmu8X5ZLwaTEp1Dcv2hZVbyyeMsK4ea3yN2w4Lc7RwDnnp6V2+ox+baOuo3CwWWUa3nXl8jGM8c+tezQ0ujyMVrZmYWt4rvUm0r/iZagzqZ7Gd8ovTJXPp6VFqiEw3jPdoJpLNt+knBH3T8vt61cv5LqT7ZA7JpIXaU1GM5MnTrwM59BWdeSRi++ztYPdXr2p8vWFT5CSDycdMeua6Dj2PELdfLhRpQAcc89DTZ5sxSKCDgn6VKkIeIAMTyQWz7/rWVc3W24mhYFcdAa+drRcU2fU0pKRz2s7dxzya4HWoy2rWka95g35c/0rutbVmDMGXGccnHP+RXCXjf8AE9tgW4DkZ/A1pk8VLH0r/wAy/MzzaTjgar/uv8jXYM7RrwMyoQP+BCvbdHythEu3+Ec/hXjFsB9ph4yN68n617dpkf8Aoi4Gdq9K+x44j/tFN+X6nxfBMv8AZ6i8/wBDC8Q8Kx9q8/1Un94D3U16D4iXCPkZrzvVGG6Xp90818Vla/4UaX+JfmfZZp/yL6v+F/kYzdfT2pv5/Sldvy/nTC3HHAr97Z+FJCMD6k0jHihskelMY/h/WoZaHKQfrUqdKhjH4VMKEKQvp/nNPXHHc0zJBqSI460zNk0fXgU84pIyM8U8DPQ0zBm1QDSGgEjjAroPMHUDrTSeM4pQfzoAdTh0pgalJ4460CaF4zzSGmbvwpC340Dsd18Nnxa3K9vNBz+Aro9Z2tAf61zfw3/5BV0cci4/9lFb2rOzQkZ4r8b4p1zGrb+tEfuvCKayuj8/zZ5l4tXmTn6VzOorti0e6Cf6qVQfYEf4gV03i75Qw7npXNXOG8PJ3ZJk/wDRg/oajhdRqQxVGXWF/uOjiqUqUsJXj0mk/SX/AAx7/wCFWEmk27HrtFdLZx7iP8cVy3g1f+JNbA8/IOfwrsrAiNkZhuXkYIB/nXjUtWenU0RoSQ5s1YoV2uFADDBNdPcLAq3EkEQvw7qtxbZ4U55IyMmsKGHy2h8zBSWVMkruOM/lXS3KXEquPNFhIr8TKVIfngHv6ele3SVkeLWd2YmpCFbe9e8vG1a13KTYKVLW+cYHy8rioSl3JAi2s0EGhtbt5tmy5m24O7HG45rQntbnzbv+yrEWmothjdsgMc3TOOuCfcVRltbSTW0kvVmGuRwgb40fyGbB2gsBj64xWjZhY838C+Fk1tL5GmNukL/usrnjPAI+lW/E3wtmuC1xb6lbghclmjIyR+Ndh8MrZYbLUD8j3JuCJQvRT6A962PE3+j+HdRmzgrayt+O01MaFOdK00RUxdanW9xnx9rhADNtA+YqSPyrhb5vM1mBgo/1o/nXZ+ItyqZGzgnd9a4mM51SDccfPn6V5OUJfX6bXdfmfQ5rJ/2fU/wv8jqLUZvoAef3q8D617tpKkWi4HUV4RYn/TbfHA81P5ivf9KAWxVcfw4zX2PHC/e0fRnxvBH8KqvNHLeKRgSH9K8x1c7Wlr1DxWw2schcHivL9Z2/vOe/r718NlH/ACMqX+Jfmfa5t/yLqv8Ahf5GMx59T39qaOuB1pX/AAA9KaMd+PpX7yz8OHD86a/5mlBAHpTHOelSxpD1xn3p4Pzcdajj6DsKeDihEyJR0pVOD7Uz0NKv0pkMnU4z83WpUcD0qOPGKXp0pmLR0J7UnegtxTRXQeWOwKbxigmoy/PtQNIfkds07PFRg5NSqOBjigGMP0oIqXb15pAtAkzvfBKC38LeeWwZZWYDGOhx/StC+bdB14PWqnhpfN0CzhByMEn25rSvY1hhy3Qdq/F83brY6s3/ADM/fciSo5dQiv5UeeeMLd/IeTb9M1ycEfmWsdqw5uLhAv1DAkfkK6bx3r0TH7LCAGXqfWuT8BmbU/iDZWa/NDbRtPJ35JAX+teVhq9TA1pTh1TX3o9jF4anjsOoVOjTXqnc+jvCtvss4EIGFQA/lXXadGr3cS8gZGflzxWHoihI17V0fh6WJLxmmAx05OBj8qMFC7VzmxUrRdjavbaFobeHcx3TIqOSMrk8VbkaSU3D6Zb+bJ5m2UXJyu3vtGe+PUVQN1Fca1Y2+WmXJDKVyA2MjP8AiK0tQWSb7PDdXhtZ9+QIi/zjvwpA/PNe4jxJdLlPWJngs7i4V5NTjCjdYRdVPAOCBkAfQ1Ua71GNFlt5LeLTBal5LR2LXK8Hpnn8eMelSXI1C+F0mnwR6XdRSAm4L8SLnnJ2jaT1wPzrF1RrGPUr1khuX16K2YtKybbeRgvJHOeh+hNKTsiUrlT4eeING03T7mO/ult5pp9/zRnkdskDFaXizxJ4euPD2oWqavbPLLbOqoCSTkV5ejJ5QC5Oe9V9VdWO1YgxUAc8k/WvJqZm6cGrHof2ZGpNSued+KLETNDGVCI7AHA6djXmd9H9l1CN2B2q4J/A17jqtvHPEd0Zwpzj1NeceMNFKtLtjK4PQ9RXm4LGeyrxqdmeviKHt8PKn3RFYHN/b85Pmpj06ivoKw4sF552186eFpDPe2kDcOk6Kw9eRivoazfFoBngDmvuuLsVDE+wqQejTZ8Zwjhp4f29Oa1TSOX8WOBGxwCQPrXmWoncJie2T7V6H4vk+9nj+teeXYLRzsNpwOQSP5d6+Ly6XJjqcu0l+Z9hmMOfA1I90/yMVzxxSL14ofpjv7U08Dnr7V+9n4ZYcfb86j5PufQUpJ9eKQGpuNIkTIHv6Uo+9TQeKcp6dhQiWiTPb/JpR1ozkDsaF4OPyqiCdPuj1qQY96ijx61OnI64oRjI227YFN3UrdKYcgcc10nlpCsfemde1BpB1oLSHx+nSrC9qhjXmps/LTRnIkfoMYplJSE0EJHo/gP59FhKg4UsDx71b8TTrHZuwIGAao/DiXzNG8vA+SRhnPXPP9ab43k22pTAzX43nS9ljq3qz94yCXtcvoP+6jx7Xgv2iaZ3DN2+nrWr+zpbfbNU1jVipbfOIYz6Bf8A6+a5/wAXTGOzm5CucgegJr0n4C6etroDOqgLLcSSDBzwWP8ASvClHmpSqeaR9DOXLJU/K57Fp42xj+dbemqGtWJUfM2N3pjH5ViWx+UCta3lH2RIwvIY9+CfXH5V1YRJM4sU/dNvRIlmvTJ5xQCFvMKsdy5GMj8SK1HMa3FvY/ZZLwbNy3MnIXJ6njBArlTqGpWtwJLMRKzDayTp8rDjjA5znBzU7a9raNK955E1qybWt4GEYUHuGIJz9TivUTR5M4Ns0r9lhht4fEl+8k7uWhe2UdMYOeOnNZvjK71GHwxqq3lrDaWyxiO3lR/nlyQAu4nnI9AKrR+KvLEaDR99ig3M02HmGe6jgDH0OetYfivWodS0xNLhvbrUJpbpJCJoyPIVeSTnufQVnVmuR6lU6cuZXRz0kIjG1cHI/Kont1k+Y5H0ou5iC2cg5xUqvlFxzxg18ziIpnvUzMv7OLaGGeOQCa5PxDarLvZgOa7W5OQc1zGuDcrdK4JKz0Oqm9Tz7w3pbHx/Yqq5QFpH47KCf54r3CNStmdynBry/wAKTQW3jcCbA821kSMnu25Tj8ga9PScSWLMpwUHSvZoOdSkrvY56sYU6jcVucX4t53duORXnsmRdunpXc+K5tyuFHI6EeteezF1uhI2QGGeKws4z5jaVpw5Sm42kr0wSKjJOOKkvQFuX2jrz+lQnoN2SfSv3jC1fa0IVO6T/A/DMTS9lWnDs2gDH+GhjzzmkX6gU48gVqYgv+119Kl3YHIqBfUVIn1+tNCkTR9OacpyeajLDt0p0eM56UzJosxbd/fFSAgf/XqKPlcj07VL1FNGEjcc0h6cYpGpCTXSeYkD9elJ3pCeaTniguxMh7c1IO3FQqeOtSA96aM2hxpCetJupmeetDEkd18M5h9nvIe4kDdPUY/pVrxo+Y2XbyRkVi/DabGpXMR43xgj8D/9etPxexbcG5IGAa/I+K4cmPn52f4H7TwfU58tp+V1+J4p47kSPZ5mCnnJvGP4dwz+ma93+Fmm/YPC9jbqu3ZCox74rwzxPaPf+JdL01OTcXiBh/sD5m/QGvpbw/D9nsIkA4AFfNxd6Kj5t/kfV1/4vN5I27cHHSrNvOI5Sj8I42sxOMVBC3Q06XlcVrCTi7o55LmVmaSfe3owYEZJGMA9Bz7/ANaluRIylg4LEA8kkcD14rA2jPrjpTzPMGDLK4x059veuj65paxzfVfMS9X908izY5DBOq4zxj15Pbj61i3VxtMmxUDSY37eBweoxWjeXkvkFWlBUjB3deO30rGlDSNu5y3pXFWxF3odNOlZalUozSEt93NWCAnzdumaFRh7c81LIMLXDVlc6ErGfctx354rmdbZRG1dDfnA659q5LXmYgjd26VxT+I3pnD+JLxtPvrXVI85tZllO0DJUfeH4gkV6oz+dZJc20uY5UDZHcEV5F4mPm2sqkdR+Vdj8FtU/tHwilnM26axc25B9B93/wAdIr18FK0DLFRvZi6ikqFxIS31NcrdoGbHGQevpXoPia2G07cADOa4K6jKTkYwAetRiHqVS+ExL4kXBB46YqIN9B7mptW4vS2f4RgYqrkkZ/Sv2rKHfAUf8K/I/Gs1j/ttX/E/zHAjcO9K7c//AFqb82eu2jqc4PvXoHBYFz9BUwIAz2qIdv5VJuH/ANahEyHk04Z4pgbbxxTo23Dj8qZDLcPHWpCR2qFCQBUnT61SOeS1Ntjz1oPUcZoHXtmkZvzrpPMEbj0pBz3oJycCkB5pFEq0/wB6hDU8HNMhocenqaafanHp6U39aAR0HgCTZ4iVSfvRMB9eK6PxGrySlcADvXJ+D5fK8R2ZOAC5Uk+4P9cV2fiI+WHk71+YcbUn9ajLuj9X4Fq3wUo9pfojlPh54H1PxJ8RjqVnbie10mIs+WAPmPwuPXgN9OK9nm0m9scLNayxY4+ZCK7P4P8AhiLw34OtllgCX12PtN0cfNvbsfoMD8K7P5c8NivnaeDXIrvU+knjJub7HjUbFeCMU8tlecV63JY2cmPMs7aTHTdED/Sqc/h/R5F2vp8eM5+Ulf5Gh4R9GUsX3R5djJGW5FMmQde/vXpM3hnRSwYWboB2Vzg/zqlc+FNIkB5vEyOgcYH6Vm8FUD6/TW55fd5kJ2sRj8KrrH02nIr0WXwRp5yP7QuA3Y7RxVMeAoVPy6u7P2BgAH4/NXJUwNa90jSOZ4fucY0YA4GB61XunUZWu2m8DXBB26jCG7DaetZF74F1fYxF7ZE9lBYfzWuaeFrL7JpHMMO/tHB6lMoZugrldXkDI2cfhXouo+BtcZWZWtmbsu/BP58VzF74F8RsxBt7YD3u4h/7NXFOjUvdxZ108bh/50eU6qm+R16CpPg9ctp/jC/09iwW6iEqjtlTg/jhh+VdlqXw98SBywtrUj2u4v8A4quWufDmteHfFOlaxcWyeQs3lytHOjYV/l5wfUg/hXZh24uzRVXEUZx0kj1DVYleFmI6ivONbjCXZ6j2r0q5ZWs8g9s815/4nUi6Dtj69qdYVFnH6v8A8ffqdo4z9apnhsnn2q7qxzdnpnaM1Tb/ACa/a8l/5F9H/Cj8hzZ/7bV/xMT3NKcn2pC3pSbvxr0WeekPjxnipVwDz1qFGI68CnhuDx+NNENDzjPepIsZ4/CoevGamiOCOpzTIlsWkIp46d+KiHSpEPWqRzyNsdKQ59aFI7ntSZ5OOtdB5oh9O9IKVs00Yz3xQND1/WnDqKjzxUinjpg0xND+1BzjtTSfrSFs0E2LOmTeRqdtL12TIT9M816bqVuLzV7GyDAfaZ44xn/aIH9a8oLlcsDg9R9a9K1a++y32j6qql0ilgn2/wB4KwOPxxXwnGdJP2U/VfkfofA1R2rU/R/mfUcQ2xqvoAKc2zuM1FZzRXNtHMjBkkUMpB6g1LtA5HWvmD6lXYoxjjims1KxqGR6EhTnZDJCxPy/zqBvtPbpUmUHJY/nR56L7j60mcjae7ICzD/Whz9FoEkRHETH3bipjdRf3s01rmFum0/jUsi0VtIgcqQcRKKp3ITnKDPqeasTzL0FZ9y5AP8AjXLUIvqUrtYDncmc+9ZF15WG8kRuf7jcH8Kv3cnJ5xWZNM4b5V3H121xTNombcmNgUeDPqrAhh+IrkPGGj2eoaZcW2yVS6nB9Djsa7qTUJlXDRo3rkc1m6rsuLdiqBWxzjvWEkzeErM840uc3GkxiQguo2v/ALw4P6iuX8VRchev0roQn2PVru2+6rkSqBx16/qCfxrE8S4bJGevWsJ/CfS4eXMkzz3Vc/bX3dBiqrevOKt6v/yEZe+CP5VVP5V+4ZVHlwNJf3V+R+RZi74uo/7z/MjJJPYULQ3JPNAOK7WcgbuPU1JHnvUQznoKeD82O1ITRKTjHtUsWexzVcHj1qaLrVIyktC2nUZFTx9OeDVeJuPSpN3NWjlkjZJOKYDg9c0rHj3pm7PSuk4EiTPrTe/FKOnNIcfhSAcOtO+metMyPenA5FMTHFv5U0kg040hWgSGg13/AIk8xPC+nyqMMtsjY/AVx+gWkd5rFrbTHETv8/uACcfjjH416L4vSObSYhEAEMICqOgGK+G4zrx5adLruff8DUZe0qVemx7N8L9UjvNL/su4/wBbAA0ZzglD/gf5iu1TzIvlZtw7E14h4W1I2N7a34LKFxvHcqRyP8969qhuUlt0csDuGVYdDXydGXNE+qxEVTnfuSyNxVWWQY60k0lVJJcnBre1keZWxGpFe+Yfuk59qybiW7Qk4bFW7xpAN0UhDeh6Vk3F5eKWTcD61hdpnK9dR4nu5SI1bv2Fa1rYzbQ0rjpVHQ1ZnLv1zW5hpCVUHHc1pa6JjuVZECfd6VRumODVu+kWLKrjP1rKuHJBya5KiN4spXj8dqy7j7Q/yqxC/XFXrnnPtVNbXzpMZz7ZrgqaHXBlWOzeZ9oYsc84qW5sxbwZbOTx1rTaKOztnYP5XH3q8/8AGviWHRbFrhpDNcSZW2jY8sfU+gFYN2RvTjKclGK1PN/HOvRW/wAVU0SJwRDYh5MHo7PkA/hj86TWGDJuY546V5XeXlw3xUN7cyb5LmIM7HucmvSZpvMtRuHbiirD3V5n0WHj7OPLfY4nU2DX8zDJJbFVT09TU9381zKw7uf51Xb2r9wwsOTDwj2S/I/H8RLnrTl3b/MbjB7Uxic048DPem960ZCF5p27bihaXB9qBD0x+dWY2GRmqqHjpzmp4859wKpGU0Ws8A80+PpxTE5A5pynFUjmZqyMcnNImd2KH96QHa3FdJw9CU9PWmk80bsDpTMmhiSHg1KpqFAalUjFCJkP70mcGm7sZ7c0xn9TQJRLNjeyWN9BeRAGSCRZFB6HBzg+x6V9U6VZeHdQ0Gy1XT9LtNk8atGQMgArnv054r5JZ/Wva/hhr+oab8NreG3lQL5k330DY/eN09K+Y4mpQ9lCtLdO33n03DftHWlSg7XV/uNa9IW6nGAP3jY/Ou5+HeuJdWZ0i6f97EMxknqvp+H+FeaW9413bR3cj73mAZj7nr+tJDey2k63EEjJIhypHY1+cqr7Oo30P0urh/bUlHqe4Tv5fGaozXIyOa53w94ttdag8iSRIr5B80ZP3vcetTXVy3ODivRjKM1dHyleE6U3GSsXrzUoLeIGZupxVS7uI2i3x4INYeoTeZGdzEiqGm6h/pH2JjlZOEP+16VlVp323CE7bnoHhpPOHtmtvUZobG1YsQpx61i+EJI7XRZL64IVQTyfauTm1iTxLq8rCRhZQttUD+I04XaR0KUacG+rNqW6EszSZyO1QSy/Jk96iIVMBOB3pkknyVE4GcJ3Indt3ygE+honvmsYDI8cYz0C8E1DNcLAm8/M38K+9Yms3C2tu95fTKp2lju6IorgrRsdlNtsreJvEH2bTptQ1B/LhjHEanlj2A9Sa8M1zVLvWNQkv7o/M33UH3UXsorR8Z+IptevzsLJZQn9xGeM/wC0fesJm+XH6149WpzOyPq8BhPYR55fEzivEKbPF9jcdNyFfyIP9a9HgbzLDnsmQa8x8UzFvFNpGpyI1Zgfcn/61ekaXIraYhbJGwbh617eNpxhOnFdo/kjnwtSU6U5PvL82cm/K5qI9a6i38P6brBP9iatDHOelnfP5b59A/3T+lUNT8M69ptrPPfabNbpCyhy47HoQehHuK/X6deEklex+TSi4t3MULzzSHFPUYOSaVlGc1rYVyI9eKci8cmg9RxinDnr0pA2OT739anUD3qJeDxU0Yxz1qkZSZKvQYNSDPSmL96lJ796aMGa/HWkHJoPU8UgrpOAVs03kHvStk/Sjqc0AOTjrT8jHWmevPNBIx0pksc3XrUUhpXbHaoXP50i4oUt9K9N+H7Mvw+vJCwwk0mM9uBXlx5zycV3Hw31aRbLUPDxUOLqMyW4x/GByo+oGfwNeFxDRlVwUuVban0HDtWNLHR5nvob/gW8F94TgkyNyySI2DnBDnH6YNSX100BPNZXw0aaK11TTLi1ltngud6h8chh2A9wava3ETkj0r8oqvU/V4Loc/qWqyQz+ZHK0cincrq2CPetTR/i7LZqtt4gje6jHH2mPG9R6sP4v0Ncfr0UgJPP4VxeqxSsxG481FOo6bvFixGFp142nE+irfx14Y1SHdaa5aA45SSQRke2GxWXe+L/AA/b3A/4nlgrqd2RMDj8RXzRd2XmOcrnHciqF1aJEpwo6V2LGXPM/sWH8x9g6N8RovG1+2laLfqbG1t2BEY2rcS55xnk4zmut0HTRpdkqs3zNyw75r5G+G081hosNzayvDMs7OjocFTxXsvhj4tXyBbXV9PW9lPCTRsEJ/3hjB/CvrauUS+rQxMNuW7PjJYq2Knhv71keyGTKcjmoiJGO1FLH2rzo/EyZbjbLo6+WemJcf0pdS8eahcQFLaJLZSOm7OP8a+enXpWvc9uGW4m9uU6/XNU07RLdrq/mVpB91M968T8a+Jr7Xbl1Z2itA+Vjzy57Fv6DtTtZu5byUzXEzSvjqx/l6Vzd/Jub5envXi4uq6mkdj6XL8BGh709ZEMjBm9B/KkZvrio0ywzjHNFyxEDfNggHHrmuClRc6kYLds9atUUKbk+hw2nxf2x4idEkjW5R3MSu23zVJztBPAI569cmvVtN068ttLP2u0uICFP342HTvnHT9K8v8ADenhteaOUfOhx1r1/RPEXiDw/ZM1lqs3lIMiGTDx5/3WzX0GOpL6zyPS1keJhqslhueNnfU88kwxLZ75rsPh5rrtdvoOqXDzWF4CgjlclQfTnpmus+Hni6Txjr/9i+JNK0a5W4idhKLNI23KMjOByOK2LzTrC0uGjhtLdZFchNqDjHpX6hGbmvZTjZpH43mmPWF6Xv8AI8d8T6Fc6JqLwSqTCzEwPnO5c/zrLI4967f4lW8rW9vd/eWMkN7Z6GuIYZ9vauuDbjqbYPEfWKKmNzx7UA9qQAilXrVHYSpjOKnXmoo/ve9SqDnJ7+lUYSHr97mnkc+9MTgipCfxpmTNLPoaTnn0NNDds/WgGug47Dv5UDHamr9080LQKw8N+NDdPam8596GJxuzQFhjFv8AIqNsk05jnp0ptBohUHPNWLS4ms7uK6gfZLEwdD7ioB09aAT+tTKKkmnsNNxd0er6Hr+h6nfKttbzxahOo81pBw2B0B9smrmqQ8H5Tg15h4ZuhZ+ILGfcAomCsT0APBz+Br167XcOPxr8s4my2nga0fZbNH6jw3mdTHUZOp8SZwWtW6FTxXGatbx5+50JwfSvTNXtUweOfpXEa1b/ADHPNfIuR9bDU4W+hXJGDisXVY9sTZxzxzXVahEq7gOueK5vWABCfxyc1dN3khyWhv8AhMBfDtoNuDtJPvya2dL/AOQlBxk7xxWXoamPR7RW4Ijzj681pWTMt9C6jkSL/Ov21U/+E/k/ufofisp/8KDn/f8A1O7Nv5kanHP0pklq2MK2BWrDH+7BC89KdJACuOn1r8au0z9eSTOXu7MhD82eOlY9zbjcWI4rq76MqOAfrisS8iJyf1rObNoIxduOVXJH6c1m69ew2Nq0827aMDCjnPoK27pQqZXg49a4b4gXDRJawrlmZy+0HrgYH8zRgJOGJjUS21+4nGxU6EoProJZa5p994it5LNJVd0VHLrtyVAHTPtXomoSqulSbl+8vX8K8aj0+9DWl5JI6TtOrxxrwAoNevXjLNo8TRtuVo88c817uIrvE1fayWvkeNToLDUfZQehU+GV01r450plZgHnERI4OG+U/wA69e1weXqsm7dkPySeTXhehmaHVbSWFXMkUyMNvbBH5V7h4rOL6Q8DJBAHYZ6V+jt3qRl3R+McQU04ryZzHiWH7VY3NucfNGwGfUV5UcmvX79d0rDBILMDx615JdKI7qVR0V2A/Ouim90TkcvclEgOc4JNOUc8nmkBPJpQcNkVqe8ydDgcZqZTwMf/AK6rBjjjipkb2qkYyROnPNOK0xcbR0p/XvxTMmXV+8aTt04p+cdhSZ9q3ucoitzxTwcdajGc8D6Uozii4h/U554pHBApq53YORSyf5NAWI29zSGjn1pr5zn9KDRDlP8ADjpSrxnvTU/KnAc5z+tMTHZKnIJyDxiva9LuBfaPbXWMGWJXIHbIrxQg4r1H4cXCzeG44v4oXZG/PP8AIivj+McPz4WNTs/zPreEMRyYmVP+ZfkXdUgBwe3euK1uFWyAM/Wu+1JQwPpXIaxFt3HsK/K5rU/TqbPPdXTYSvSuS1tgAw55rtdc2puzn8q4fWCPMXnncM4PvWuFXNVivMqs+Wm2dfaR7bKBN2CIlHP0qWDK3ERHADjn8aWRcHj8Kj3bfmB6fpX7zyfu+XyPwpTftObzPYLRcwJgZJXipJ4Tsxg0zQ283ToHznMYOfwq9Ivy9Mmvw+tHlk0fs1KXNFM5+9iOCD69RWJdx8lduc101+mCcsev5VgX4AQsOefWuKUjsgc5qXy5HHHeuQvtFi1TXYLy7lP2eBctChw0hGSBntkkCup1iTCnGCK5+NmVzIGIOcg19LwtlscbWm57JHgcT4+phaEFTdm2QPdabqt7BdXDx2H2VNsUIXGw5+Zcd+gz3NdRp2pRalttLfKRrjLnqfpVCxtdI1iZI71EiuSQFfO0P7E+tdt4b8G2CXC7VcNnH3un4V9Aslhh6l6up8jieIatSl7KkuV/eWNJ8H/bMSLclRxhQtdP4qWNbi3hEillhRW5GcgAGtGHT7XR9PkvLq58iCJd25nAHtXlviPxlA1y8lp/pEzk8nIRf6mvdwt6k+ZbI+MxuGqzh7NK7Zu61fW9la3E80qpjdt9Se2K8jLszFm+8SSas6lqF1qE5kuJmcj7o7L9BVUnHGK9OMbHXl+B+qwabu2IacvX3pnzH2HengdORVne0Scdakjxn8ah75qWMnOf6U0ZyROp4y1Py2PrUYzTg3HUD69KZizSLdqTn14oc57UnH3SK2ucaHgcdaZ/F15pVPyYpBjI680wJFx+FNkxjOfwpVweMUknCfjQLqM+WmtyaZnJp4GelBpYcp44p3XApid+elSheAaZLEOfWu2+FV0VkvbRm4+WRR+hP8q4g8jP41v/AA4uDF4iVAMiSNlP8/6V5Oe0va5fUXlf7j18iq+yx9N+dvvPTLsZj74747Vy2uL8p5x+FdTc/dyK5TXGyDxxjivxWqrM/YaTPPvESfOzEg84Oa4HW2/fr838Q/nXe+IcbW4zj1rz/XPvnpnPatMG7VYvzNa6vTa8jvGbdg57VD69DmktdzWkBP8AzyU/pTwor97i7xR+FSVpNHrvhNvM0S1ccAxitSTg9sVh+B2/4p21HXC1uzkBM/jX4lj1avNebP2DBu9GD8kZWpsNlcvqcuFYBhnv7V0OqP8AKf8ACuS1d2Cua8me56lNaHN6zKfLfb196zSMLzmp9SYvMq5PLd/aom468g9K/SuCKHLhalTu/wAv+HPgeMKzliIU+y/P/hiI7fetnTvFniDToVitdQIVB8vmRpIQPTLAmsVjkZ9qZjILdgK+ynCM9JK58mkauueItZ1raupX8k6r0TAVQf8AdUAVkP04/GlPzc9KRs4pKKirRRQ08fn1o78mjtTuiikyhp69zS5IPpTT973p3TigBynPNSIPm61HuwaVWzz6UIhos7uAadu96h7fSng1SMmj/9k="/>
          <p:cNvSpPr>
            <a:spLocks noChangeAspect="1" noChangeArrowheads="1"/>
          </p:cNvSpPr>
          <p:nvPr/>
        </p:nvSpPr>
        <p:spPr bwMode="auto">
          <a:xfrm>
            <a:off x="20478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8684" name="Obdélník 5"/>
          <p:cNvSpPr>
            <a:spLocks noChangeArrowheads="1"/>
          </p:cNvSpPr>
          <p:nvPr/>
        </p:nvSpPr>
        <p:spPr bwMode="auto">
          <a:xfrm>
            <a:off x="5972176" y="3244850"/>
            <a:ext cx="411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8685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160338"/>
            <a:ext cx="1522412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155576"/>
            <a:ext cx="1849438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6" y="155576"/>
            <a:ext cx="163671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382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9781" y="642363"/>
            <a:ext cx="11775057" cy="451576"/>
          </a:xfrm>
        </p:spPr>
        <p:txBody>
          <a:bodyPr/>
          <a:lstStyle/>
          <a:p>
            <a:pPr algn="ctr"/>
            <a:r>
              <a:rPr lang="cs-CZ" sz="4400" dirty="0" smtClean="0">
                <a:solidFill>
                  <a:srgbClr val="FF0000"/>
                </a:solidFill>
              </a:rPr>
              <a:t>Nemocná </a:t>
            </a:r>
            <a:r>
              <a:rPr lang="cs-CZ" sz="4400" dirty="0">
                <a:solidFill>
                  <a:srgbClr val="FF0000"/>
                </a:solidFill>
              </a:rPr>
              <a:t>noha </a:t>
            </a:r>
            <a:r>
              <a:rPr lang="cs-CZ" sz="4400" dirty="0" smtClean="0">
                <a:solidFill>
                  <a:srgbClr val="FF0000"/>
                </a:solidFill>
              </a:rPr>
              <a:t>  </a:t>
            </a:r>
            <a:r>
              <a:rPr lang="cs-CZ" sz="4400" dirty="0" smtClean="0">
                <a:solidFill>
                  <a:srgbClr val="92D050"/>
                </a:solidFill>
              </a:rPr>
              <a:t>   Zdravá noha      </a:t>
            </a:r>
            <a:r>
              <a:rPr lang="cs-CZ" sz="4400" dirty="0" smtClean="0">
                <a:solidFill>
                  <a:schemeClr val="tx2">
                    <a:lumMod val="75000"/>
                  </a:schemeClr>
                </a:solidFill>
              </a:rPr>
              <a:t>Berle</a:t>
            </a:r>
            <a:r>
              <a:rPr lang="cs-CZ" sz="4400" dirty="0" smtClean="0">
                <a:solidFill>
                  <a:srgbClr val="FF0000"/>
                </a:solidFill>
              </a:rPr>
              <a:t> </a:t>
            </a:r>
            <a:endParaRPr lang="cs-CZ" sz="44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5548" y="1327530"/>
            <a:ext cx="7040709" cy="490047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4" name="Volný tvar 13"/>
          <p:cNvSpPr/>
          <p:nvPr/>
        </p:nvSpPr>
        <p:spPr bwMode="auto">
          <a:xfrm>
            <a:off x="8548778" y="2984740"/>
            <a:ext cx="120770" cy="1708030"/>
          </a:xfrm>
          <a:custGeom>
            <a:avLst/>
            <a:gdLst>
              <a:gd name="connsiteX0" fmla="*/ 60385 w 86264"/>
              <a:gd name="connsiteY0" fmla="*/ 0 h 1664898"/>
              <a:gd name="connsiteX1" fmla="*/ 86264 w 86264"/>
              <a:gd name="connsiteY1" fmla="*/ 1388852 h 1664898"/>
              <a:gd name="connsiteX2" fmla="*/ 86264 w 86264"/>
              <a:gd name="connsiteY2" fmla="*/ 1388852 h 1664898"/>
              <a:gd name="connsiteX3" fmla="*/ 0 w 86264"/>
              <a:gd name="connsiteY3" fmla="*/ 1664898 h 166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4" h="1664898">
                <a:moveTo>
                  <a:pt x="60385" y="0"/>
                </a:moveTo>
                <a:lnTo>
                  <a:pt x="86264" y="1388852"/>
                </a:lnTo>
                <a:lnTo>
                  <a:pt x="86264" y="1388852"/>
                </a:lnTo>
                <a:lnTo>
                  <a:pt x="0" y="1664898"/>
                </a:lnTo>
              </a:path>
            </a:pathLst>
          </a:custGeom>
          <a:noFill/>
          <a:ln w="571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Volný tvar 14"/>
          <p:cNvSpPr/>
          <p:nvPr/>
        </p:nvSpPr>
        <p:spPr bwMode="auto">
          <a:xfrm>
            <a:off x="8557275" y="4764734"/>
            <a:ext cx="43261" cy="1112812"/>
          </a:xfrm>
          <a:custGeom>
            <a:avLst/>
            <a:gdLst>
              <a:gd name="connsiteX0" fmla="*/ 0 w 43261"/>
              <a:gd name="connsiteY0" fmla="*/ 0 h 1112812"/>
              <a:gd name="connsiteX1" fmla="*/ 43132 w 43261"/>
              <a:gd name="connsiteY1" fmla="*/ 1112807 h 1112812"/>
              <a:gd name="connsiteX2" fmla="*/ 0 w 43261"/>
              <a:gd name="connsiteY2" fmla="*/ 0 h 111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61" h="1112812">
                <a:moveTo>
                  <a:pt x="0" y="0"/>
                </a:moveTo>
                <a:cubicBezTo>
                  <a:pt x="0" y="0"/>
                  <a:pt x="46007" y="1115682"/>
                  <a:pt x="43132" y="1112807"/>
                </a:cubicBezTo>
                <a:cubicBezTo>
                  <a:pt x="40257" y="1109932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571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Volný tvar 15"/>
          <p:cNvSpPr/>
          <p:nvPr/>
        </p:nvSpPr>
        <p:spPr bwMode="auto">
          <a:xfrm>
            <a:off x="8402128" y="3855636"/>
            <a:ext cx="146650" cy="837134"/>
          </a:xfrm>
          <a:custGeom>
            <a:avLst/>
            <a:gdLst>
              <a:gd name="connsiteX0" fmla="*/ 103517 w 103517"/>
              <a:gd name="connsiteY0" fmla="*/ 811255 h 811255"/>
              <a:gd name="connsiteX1" fmla="*/ 0 w 103517"/>
              <a:gd name="connsiteY1" fmla="*/ 500704 h 811255"/>
              <a:gd name="connsiteX2" fmla="*/ 0 w 103517"/>
              <a:gd name="connsiteY2" fmla="*/ 500704 h 811255"/>
              <a:gd name="connsiteX3" fmla="*/ 8627 w 103517"/>
              <a:gd name="connsiteY3" fmla="*/ 34877 h 811255"/>
              <a:gd name="connsiteX4" fmla="*/ 25880 w 103517"/>
              <a:gd name="connsiteY4" fmla="*/ 69383 h 811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17" h="811255">
                <a:moveTo>
                  <a:pt x="103517" y="811255"/>
                </a:moveTo>
                <a:lnTo>
                  <a:pt x="0" y="500704"/>
                </a:lnTo>
                <a:lnTo>
                  <a:pt x="0" y="500704"/>
                </a:lnTo>
                <a:cubicBezTo>
                  <a:pt x="1438" y="423066"/>
                  <a:pt x="4314" y="106764"/>
                  <a:pt x="8627" y="34877"/>
                </a:cubicBezTo>
                <a:cubicBezTo>
                  <a:pt x="12940" y="-37010"/>
                  <a:pt x="19410" y="16186"/>
                  <a:pt x="25880" y="69383"/>
                </a:cubicBezTo>
              </a:path>
            </a:pathLst>
          </a:custGeom>
          <a:noFill/>
          <a:ln w="571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Volný tvar 19"/>
          <p:cNvSpPr/>
          <p:nvPr/>
        </p:nvSpPr>
        <p:spPr bwMode="auto">
          <a:xfrm>
            <a:off x="8600536" y="5631264"/>
            <a:ext cx="872101" cy="234698"/>
          </a:xfrm>
          <a:custGeom>
            <a:avLst/>
            <a:gdLst>
              <a:gd name="connsiteX0" fmla="*/ 0 w 872101"/>
              <a:gd name="connsiteY0" fmla="*/ 234698 h 234698"/>
              <a:gd name="connsiteX1" fmla="*/ 198407 w 872101"/>
              <a:gd name="connsiteY1" fmla="*/ 88049 h 234698"/>
              <a:gd name="connsiteX2" fmla="*/ 396815 w 872101"/>
              <a:gd name="connsiteY2" fmla="*/ 1785 h 234698"/>
              <a:gd name="connsiteX3" fmla="*/ 638355 w 872101"/>
              <a:gd name="connsiteY3" fmla="*/ 36291 h 234698"/>
              <a:gd name="connsiteX4" fmla="*/ 793630 w 872101"/>
              <a:gd name="connsiteY4" fmla="*/ 113928 h 234698"/>
              <a:gd name="connsiteX5" fmla="*/ 871268 w 872101"/>
              <a:gd name="connsiteY5" fmla="*/ 217445 h 234698"/>
              <a:gd name="connsiteX6" fmla="*/ 836762 w 872101"/>
              <a:gd name="connsiteY6" fmla="*/ 174313 h 234698"/>
              <a:gd name="connsiteX7" fmla="*/ 836762 w 872101"/>
              <a:gd name="connsiteY7" fmla="*/ 174313 h 23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2101" h="234698">
                <a:moveTo>
                  <a:pt x="0" y="234698"/>
                </a:moveTo>
                <a:cubicBezTo>
                  <a:pt x="66135" y="180783"/>
                  <a:pt x="132271" y="126868"/>
                  <a:pt x="198407" y="88049"/>
                </a:cubicBezTo>
                <a:cubicBezTo>
                  <a:pt x="264543" y="49230"/>
                  <a:pt x="323490" y="10411"/>
                  <a:pt x="396815" y="1785"/>
                </a:cubicBezTo>
                <a:cubicBezTo>
                  <a:pt x="470140" y="-6841"/>
                  <a:pt x="572219" y="17600"/>
                  <a:pt x="638355" y="36291"/>
                </a:cubicBezTo>
                <a:cubicBezTo>
                  <a:pt x="704491" y="54982"/>
                  <a:pt x="754811" y="83736"/>
                  <a:pt x="793630" y="113928"/>
                </a:cubicBezTo>
                <a:cubicBezTo>
                  <a:pt x="832449" y="144120"/>
                  <a:pt x="864079" y="207381"/>
                  <a:pt x="871268" y="217445"/>
                </a:cubicBezTo>
                <a:cubicBezTo>
                  <a:pt x="878457" y="227509"/>
                  <a:pt x="836762" y="174313"/>
                  <a:pt x="836762" y="174313"/>
                </a:cubicBezTo>
                <a:lnTo>
                  <a:pt x="836762" y="174313"/>
                </a:lnTo>
              </a:path>
            </a:pathLst>
          </a:cu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Volný tvar 22"/>
          <p:cNvSpPr/>
          <p:nvPr/>
        </p:nvSpPr>
        <p:spPr bwMode="auto">
          <a:xfrm>
            <a:off x="3950898" y="5425787"/>
            <a:ext cx="655608" cy="250394"/>
          </a:xfrm>
          <a:custGeom>
            <a:avLst/>
            <a:gdLst>
              <a:gd name="connsiteX0" fmla="*/ 0 w 655608"/>
              <a:gd name="connsiteY0" fmla="*/ 250394 h 250394"/>
              <a:gd name="connsiteX1" fmla="*/ 198408 w 655608"/>
              <a:gd name="connsiteY1" fmla="*/ 77866 h 250394"/>
              <a:gd name="connsiteX2" fmla="*/ 388189 w 655608"/>
              <a:gd name="connsiteY2" fmla="*/ 228 h 250394"/>
              <a:gd name="connsiteX3" fmla="*/ 569344 w 655608"/>
              <a:gd name="connsiteY3" fmla="*/ 60613 h 250394"/>
              <a:gd name="connsiteX4" fmla="*/ 655608 w 655608"/>
              <a:gd name="connsiteY4" fmla="*/ 233141 h 250394"/>
              <a:gd name="connsiteX5" fmla="*/ 655608 w 655608"/>
              <a:gd name="connsiteY5" fmla="*/ 233141 h 2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608" h="250394">
                <a:moveTo>
                  <a:pt x="0" y="250394"/>
                </a:moveTo>
                <a:cubicBezTo>
                  <a:pt x="66855" y="184977"/>
                  <a:pt x="133710" y="119560"/>
                  <a:pt x="198408" y="77866"/>
                </a:cubicBezTo>
                <a:cubicBezTo>
                  <a:pt x="263106" y="36172"/>
                  <a:pt x="326366" y="3103"/>
                  <a:pt x="388189" y="228"/>
                </a:cubicBezTo>
                <a:cubicBezTo>
                  <a:pt x="450012" y="-2647"/>
                  <a:pt x="524774" y="21794"/>
                  <a:pt x="569344" y="60613"/>
                </a:cubicBezTo>
                <a:cubicBezTo>
                  <a:pt x="613914" y="99432"/>
                  <a:pt x="655608" y="233141"/>
                  <a:pt x="655608" y="233141"/>
                </a:cubicBezTo>
                <a:lnTo>
                  <a:pt x="655608" y="233141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5" name="Volný tvar 24"/>
          <p:cNvSpPr/>
          <p:nvPr/>
        </p:nvSpPr>
        <p:spPr bwMode="auto">
          <a:xfrm>
            <a:off x="6029864" y="5304272"/>
            <a:ext cx="249010" cy="138996"/>
          </a:xfrm>
          <a:custGeom>
            <a:avLst/>
            <a:gdLst>
              <a:gd name="connsiteX0" fmla="*/ 0 w 249010"/>
              <a:gd name="connsiteY0" fmla="*/ 138996 h 138996"/>
              <a:gd name="connsiteX1" fmla="*/ 163902 w 249010"/>
              <a:gd name="connsiteY1" fmla="*/ 44105 h 138996"/>
              <a:gd name="connsiteX2" fmla="*/ 241540 w 249010"/>
              <a:gd name="connsiteY2" fmla="*/ 973 h 138996"/>
              <a:gd name="connsiteX3" fmla="*/ 241540 w 249010"/>
              <a:gd name="connsiteY3" fmla="*/ 18226 h 13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010" h="138996">
                <a:moveTo>
                  <a:pt x="0" y="138996"/>
                </a:moveTo>
                <a:lnTo>
                  <a:pt x="163902" y="44105"/>
                </a:lnTo>
                <a:cubicBezTo>
                  <a:pt x="204159" y="21101"/>
                  <a:pt x="228600" y="5286"/>
                  <a:pt x="241540" y="973"/>
                </a:cubicBezTo>
                <a:cubicBezTo>
                  <a:pt x="254480" y="-3340"/>
                  <a:pt x="248010" y="7443"/>
                  <a:pt x="241540" y="18226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Volný tvar 25"/>
          <p:cNvSpPr/>
          <p:nvPr/>
        </p:nvSpPr>
        <p:spPr bwMode="auto">
          <a:xfrm>
            <a:off x="6676845" y="5270740"/>
            <a:ext cx="265008" cy="256352"/>
          </a:xfrm>
          <a:custGeom>
            <a:avLst/>
            <a:gdLst>
              <a:gd name="connsiteX0" fmla="*/ 0 w 265008"/>
              <a:gd name="connsiteY0" fmla="*/ 0 h 256352"/>
              <a:gd name="connsiteX1" fmla="*/ 129397 w 265008"/>
              <a:gd name="connsiteY1" fmla="*/ 60385 h 256352"/>
              <a:gd name="connsiteX2" fmla="*/ 250166 w 265008"/>
              <a:gd name="connsiteY2" fmla="*/ 232913 h 256352"/>
              <a:gd name="connsiteX3" fmla="*/ 258793 w 265008"/>
              <a:gd name="connsiteY3" fmla="*/ 250166 h 25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008" h="256352">
                <a:moveTo>
                  <a:pt x="0" y="0"/>
                </a:moveTo>
                <a:cubicBezTo>
                  <a:pt x="43851" y="10783"/>
                  <a:pt x="87703" y="21566"/>
                  <a:pt x="129397" y="60385"/>
                </a:cubicBezTo>
                <a:cubicBezTo>
                  <a:pt x="171091" y="99204"/>
                  <a:pt x="228600" y="201283"/>
                  <a:pt x="250166" y="232913"/>
                </a:cubicBezTo>
                <a:cubicBezTo>
                  <a:pt x="271732" y="264543"/>
                  <a:pt x="265262" y="257354"/>
                  <a:pt x="258793" y="250166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Ovál 27"/>
          <p:cNvSpPr/>
          <p:nvPr/>
        </p:nvSpPr>
        <p:spPr bwMode="auto">
          <a:xfrm>
            <a:off x="4166559" y="5626246"/>
            <a:ext cx="198408" cy="12940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9" name="Ovál 28"/>
          <p:cNvSpPr/>
          <p:nvPr/>
        </p:nvSpPr>
        <p:spPr bwMode="auto">
          <a:xfrm>
            <a:off x="4460026" y="5641533"/>
            <a:ext cx="439947" cy="12940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0" name="Obrázek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258" y="5105523"/>
            <a:ext cx="796379" cy="268247"/>
          </a:xfrm>
          <a:prstGeom prst="rect">
            <a:avLst/>
          </a:prstGeom>
        </p:spPr>
      </p:pic>
      <p:sp>
        <p:nvSpPr>
          <p:cNvPr id="31" name="Ovál 30"/>
          <p:cNvSpPr/>
          <p:nvPr/>
        </p:nvSpPr>
        <p:spPr bwMode="auto">
          <a:xfrm>
            <a:off x="9403625" y="5347761"/>
            <a:ext cx="138023" cy="52017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2" name="Ovál 31"/>
          <p:cNvSpPr/>
          <p:nvPr/>
        </p:nvSpPr>
        <p:spPr bwMode="auto">
          <a:xfrm>
            <a:off x="9403624" y="5870161"/>
            <a:ext cx="138023" cy="52017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3" name="Ovál 32"/>
          <p:cNvSpPr/>
          <p:nvPr/>
        </p:nvSpPr>
        <p:spPr bwMode="auto">
          <a:xfrm>
            <a:off x="6792106" y="5443268"/>
            <a:ext cx="229795" cy="83824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4" name="Ovál 33"/>
          <p:cNvSpPr/>
          <p:nvPr/>
        </p:nvSpPr>
        <p:spPr bwMode="auto">
          <a:xfrm>
            <a:off x="5600128" y="5347761"/>
            <a:ext cx="198408" cy="129401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5" name="Ovál 34"/>
          <p:cNvSpPr/>
          <p:nvPr/>
        </p:nvSpPr>
        <p:spPr bwMode="auto">
          <a:xfrm rot="752006">
            <a:off x="5811065" y="5384702"/>
            <a:ext cx="439947" cy="182067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6" name="Šipka doprava 35"/>
          <p:cNvSpPr/>
          <p:nvPr/>
        </p:nvSpPr>
        <p:spPr bwMode="auto">
          <a:xfrm>
            <a:off x="4917734" y="676844"/>
            <a:ext cx="682394" cy="34285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Šipka doprava 36"/>
          <p:cNvSpPr/>
          <p:nvPr/>
        </p:nvSpPr>
        <p:spPr bwMode="auto">
          <a:xfrm>
            <a:off x="9200450" y="682883"/>
            <a:ext cx="682394" cy="34285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8003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720000"/>
            <a:ext cx="11386936" cy="451576"/>
          </a:xfrm>
        </p:spPr>
        <p:txBody>
          <a:bodyPr/>
          <a:lstStyle/>
          <a:p>
            <a:pPr algn="ctr"/>
            <a:r>
              <a:rPr lang="cs-CZ" i="1" dirty="0">
                <a:solidFill>
                  <a:srgbClr val="92D050"/>
                </a:solidFill>
              </a:rPr>
              <a:t>Zdravá </a:t>
            </a:r>
            <a:r>
              <a:rPr lang="cs-CZ" i="1" dirty="0" smtClean="0">
                <a:solidFill>
                  <a:srgbClr val="92D050"/>
                </a:solidFill>
              </a:rPr>
              <a:t>noha    </a:t>
            </a:r>
            <a:r>
              <a:rPr lang="cs-CZ" i="1" dirty="0" smtClean="0"/>
              <a:t>   </a:t>
            </a:r>
            <a:r>
              <a:rPr lang="cs-CZ" i="1" dirty="0" smtClean="0">
                <a:solidFill>
                  <a:srgbClr val="FF0000"/>
                </a:solidFill>
              </a:rPr>
              <a:t>Nemocná </a:t>
            </a:r>
            <a:r>
              <a:rPr lang="cs-CZ" i="1" dirty="0">
                <a:solidFill>
                  <a:srgbClr val="FF0000"/>
                </a:solidFill>
              </a:rPr>
              <a:t>noha </a:t>
            </a:r>
            <a:r>
              <a:rPr lang="cs-CZ" i="1" dirty="0">
                <a:solidFill>
                  <a:schemeClr val="tx2">
                    <a:lumMod val="75000"/>
                  </a:schemeClr>
                </a:solidFill>
              </a:rPr>
              <a:t>+ Berle 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050" y="1940548"/>
            <a:ext cx="6648835" cy="423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Šipka doprava 12"/>
          <p:cNvSpPr/>
          <p:nvPr/>
        </p:nvSpPr>
        <p:spPr bwMode="auto">
          <a:xfrm>
            <a:off x="4537494" y="774361"/>
            <a:ext cx="682394" cy="34285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vál 6"/>
          <p:cNvSpPr/>
          <p:nvPr/>
        </p:nvSpPr>
        <p:spPr bwMode="auto">
          <a:xfrm>
            <a:off x="3968551" y="5177432"/>
            <a:ext cx="198408" cy="129401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vál 7"/>
          <p:cNvSpPr/>
          <p:nvPr/>
        </p:nvSpPr>
        <p:spPr bwMode="auto">
          <a:xfrm>
            <a:off x="3607905" y="5177432"/>
            <a:ext cx="360646" cy="126041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Volný tvar 8"/>
          <p:cNvSpPr/>
          <p:nvPr/>
        </p:nvSpPr>
        <p:spPr bwMode="auto">
          <a:xfrm>
            <a:off x="3922973" y="4991738"/>
            <a:ext cx="614521" cy="185694"/>
          </a:xfrm>
          <a:custGeom>
            <a:avLst/>
            <a:gdLst>
              <a:gd name="connsiteX0" fmla="*/ 0 w 655608"/>
              <a:gd name="connsiteY0" fmla="*/ 250394 h 250394"/>
              <a:gd name="connsiteX1" fmla="*/ 198408 w 655608"/>
              <a:gd name="connsiteY1" fmla="*/ 77866 h 250394"/>
              <a:gd name="connsiteX2" fmla="*/ 388189 w 655608"/>
              <a:gd name="connsiteY2" fmla="*/ 228 h 250394"/>
              <a:gd name="connsiteX3" fmla="*/ 569344 w 655608"/>
              <a:gd name="connsiteY3" fmla="*/ 60613 h 250394"/>
              <a:gd name="connsiteX4" fmla="*/ 655608 w 655608"/>
              <a:gd name="connsiteY4" fmla="*/ 233141 h 250394"/>
              <a:gd name="connsiteX5" fmla="*/ 655608 w 655608"/>
              <a:gd name="connsiteY5" fmla="*/ 233141 h 2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608" h="250394">
                <a:moveTo>
                  <a:pt x="0" y="250394"/>
                </a:moveTo>
                <a:cubicBezTo>
                  <a:pt x="66855" y="184977"/>
                  <a:pt x="133710" y="119560"/>
                  <a:pt x="198408" y="77866"/>
                </a:cubicBezTo>
                <a:cubicBezTo>
                  <a:pt x="263106" y="36172"/>
                  <a:pt x="326366" y="3103"/>
                  <a:pt x="388189" y="228"/>
                </a:cubicBezTo>
                <a:cubicBezTo>
                  <a:pt x="450012" y="-2647"/>
                  <a:pt x="524774" y="21794"/>
                  <a:pt x="569344" y="60613"/>
                </a:cubicBezTo>
                <a:cubicBezTo>
                  <a:pt x="613914" y="99432"/>
                  <a:pt x="655608" y="233141"/>
                  <a:pt x="655608" y="233141"/>
                </a:cubicBezTo>
                <a:lnTo>
                  <a:pt x="655608" y="233141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Volný tvar 9"/>
          <p:cNvSpPr/>
          <p:nvPr/>
        </p:nvSpPr>
        <p:spPr bwMode="auto">
          <a:xfrm rot="268455" flipH="1">
            <a:off x="5995543" y="5304030"/>
            <a:ext cx="618998" cy="250394"/>
          </a:xfrm>
          <a:custGeom>
            <a:avLst/>
            <a:gdLst>
              <a:gd name="connsiteX0" fmla="*/ 0 w 655608"/>
              <a:gd name="connsiteY0" fmla="*/ 250394 h 250394"/>
              <a:gd name="connsiteX1" fmla="*/ 198408 w 655608"/>
              <a:gd name="connsiteY1" fmla="*/ 77866 h 250394"/>
              <a:gd name="connsiteX2" fmla="*/ 388189 w 655608"/>
              <a:gd name="connsiteY2" fmla="*/ 228 h 250394"/>
              <a:gd name="connsiteX3" fmla="*/ 569344 w 655608"/>
              <a:gd name="connsiteY3" fmla="*/ 60613 h 250394"/>
              <a:gd name="connsiteX4" fmla="*/ 655608 w 655608"/>
              <a:gd name="connsiteY4" fmla="*/ 233141 h 250394"/>
              <a:gd name="connsiteX5" fmla="*/ 655608 w 655608"/>
              <a:gd name="connsiteY5" fmla="*/ 233141 h 2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608" h="250394">
                <a:moveTo>
                  <a:pt x="0" y="250394"/>
                </a:moveTo>
                <a:cubicBezTo>
                  <a:pt x="66855" y="184977"/>
                  <a:pt x="133710" y="119560"/>
                  <a:pt x="198408" y="77866"/>
                </a:cubicBezTo>
                <a:cubicBezTo>
                  <a:pt x="263106" y="36172"/>
                  <a:pt x="326366" y="3103"/>
                  <a:pt x="388189" y="228"/>
                </a:cubicBezTo>
                <a:cubicBezTo>
                  <a:pt x="450012" y="-2647"/>
                  <a:pt x="524774" y="21794"/>
                  <a:pt x="569344" y="60613"/>
                </a:cubicBezTo>
                <a:cubicBezTo>
                  <a:pt x="613914" y="99432"/>
                  <a:pt x="655608" y="233141"/>
                  <a:pt x="655608" y="233141"/>
                </a:cubicBezTo>
                <a:lnTo>
                  <a:pt x="655608" y="233141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Volný tvar 11"/>
          <p:cNvSpPr/>
          <p:nvPr/>
        </p:nvSpPr>
        <p:spPr bwMode="auto">
          <a:xfrm rot="268455" flipH="1">
            <a:off x="5921729" y="5127890"/>
            <a:ext cx="618998" cy="250394"/>
          </a:xfrm>
          <a:custGeom>
            <a:avLst/>
            <a:gdLst>
              <a:gd name="connsiteX0" fmla="*/ 0 w 655608"/>
              <a:gd name="connsiteY0" fmla="*/ 250394 h 250394"/>
              <a:gd name="connsiteX1" fmla="*/ 198408 w 655608"/>
              <a:gd name="connsiteY1" fmla="*/ 77866 h 250394"/>
              <a:gd name="connsiteX2" fmla="*/ 388189 w 655608"/>
              <a:gd name="connsiteY2" fmla="*/ 228 h 250394"/>
              <a:gd name="connsiteX3" fmla="*/ 569344 w 655608"/>
              <a:gd name="connsiteY3" fmla="*/ 60613 h 250394"/>
              <a:gd name="connsiteX4" fmla="*/ 655608 w 655608"/>
              <a:gd name="connsiteY4" fmla="*/ 233141 h 250394"/>
              <a:gd name="connsiteX5" fmla="*/ 655608 w 655608"/>
              <a:gd name="connsiteY5" fmla="*/ 233141 h 2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608" h="250394">
                <a:moveTo>
                  <a:pt x="0" y="250394"/>
                </a:moveTo>
                <a:cubicBezTo>
                  <a:pt x="66855" y="184977"/>
                  <a:pt x="133710" y="119560"/>
                  <a:pt x="198408" y="77866"/>
                </a:cubicBezTo>
                <a:cubicBezTo>
                  <a:pt x="263106" y="36172"/>
                  <a:pt x="326366" y="3103"/>
                  <a:pt x="388189" y="228"/>
                </a:cubicBezTo>
                <a:cubicBezTo>
                  <a:pt x="450012" y="-2647"/>
                  <a:pt x="524774" y="21794"/>
                  <a:pt x="569344" y="60613"/>
                </a:cubicBezTo>
                <a:cubicBezTo>
                  <a:pt x="613914" y="99432"/>
                  <a:pt x="655608" y="233141"/>
                  <a:pt x="655608" y="233141"/>
                </a:cubicBezTo>
                <a:lnTo>
                  <a:pt x="655608" y="233141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5834319" y="5288161"/>
            <a:ext cx="198408" cy="12940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Ovál 15"/>
          <p:cNvSpPr/>
          <p:nvPr/>
        </p:nvSpPr>
        <p:spPr bwMode="auto">
          <a:xfrm>
            <a:off x="5924372" y="5407222"/>
            <a:ext cx="198408" cy="12940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Volný tvar 4"/>
          <p:cNvSpPr/>
          <p:nvPr/>
        </p:nvSpPr>
        <p:spPr bwMode="auto">
          <a:xfrm>
            <a:off x="8238397" y="3164541"/>
            <a:ext cx="278074" cy="2286035"/>
          </a:xfrm>
          <a:custGeom>
            <a:avLst/>
            <a:gdLst>
              <a:gd name="connsiteX0" fmla="*/ 71885 w 278074"/>
              <a:gd name="connsiteY0" fmla="*/ 0 h 2286035"/>
              <a:gd name="connsiteX1" fmla="*/ 168 w 278074"/>
              <a:gd name="connsiteY1" fmla="*/ 1165412 h 2286035"/>
              <a:gd name="connsiteX2" fmla="*/ 89815 w 278074"/>
              <a:gd name="connsiteY2" fmla="*/ 1344706 h 2286035"/>
              <a:gd name="connsiteX3" fmla="*/ 9132 w 278074"/>
              <a:gd name="connsiteY3" fmla="*/ 2286000 h 2286035"/>
              <a:gd name="connsiteX4" fmla="*/ 89815 w 278074"/>
              <a:gd name="connsiteY4" fmla="*/ 1308847 h 2286035"/>
              <a:gd name="connsiteX5" fmla="*/ 251179 w 278074"/>
              <a:gd name="connsiteY5" fmla="*/ 1147483 h 2286035"/>
              <a:gd name="connsiteX6" fmla="*/ 260144 w 278074"/>
              <a:gd name="connsiteY6" fmla="*/ 806824 h 2286035"/>
              <a:gd name="connsiteX7" fmla="*/ 260144 w 278074"/>
              <a:gd name="connsiteY7" fmla="*/ 779930 h 2286035"/>
              <a:gd name="connsiteX8" fmla="*/ 278074 w 278074"/>
              <a:gd name="connsiteY8" fmla="*/ 770965 h 2286035"/>
              <a:gd name="connsiteX9" fmla="*/ 260144 w 278074"/>
              <a:gd name="connsiteY9" fmla="*/ 824753 h 228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074" h="2286035">
                <a:moveTo>
                  <a:pt x="71885" y="0"/>
                </a:moveTo>
                <a:cubicBezTo>
                  <a:pt x="34532" y="470647"/>
                  <a:pt x="-2820" y="941294"/>
                  <a:pt x="168" y="1165412"/>
                </a:cubicBezTo>
                <a:cubicBezTo>
                  <a:pt x="3156" y="1389530"/>
                  <a:pt x="88321" y="1157941"/>
                  <a:pt x="89815" y="1344706"/>
                </a:cubicBezTo>
                <a:cubicBezTo>
                  <a:pt x="91309" y="1531471"/>
                  <a:pt x="9132" y="2291976"/>
                  <a:pt x="9132" y="2286000"/>
                </a:cubicBezTo>
                <a:cubicBezTo>
                  <a:pt x="9132" y="2280024"/>
                  <a:pt x="49474" y="1498600"/>
                  <a:pt x="89815" y="1308847"/>
                </a:cubicBezTo>
                <a:cubicBezTo>
                  <a:pt x="130156" y="1119094"/>
                  <a:pt x="222791" y="1231153"/>
                  <a:pt x="251179" y="1147483"/>
                </a:cubicBezTo>
                <a:cubicBezTo>
                  <a:pt x="279567" y="1063813"/>
                  <a:pt x="258650" y="868083"/>
                  <a:pt x="260144" y="806824"/>
                </a:cubicBezTo>
                <a:cubicBezTo>
                  <a:pt x="261638" y="745565"/>
                  <a:pt x="260144" y="779930"/>
                  <a:pt x="260144" y="779930"/>
                </a:cubicBezTo>
                <a:cubicBezTo>
                  <a:pt x="263132" y="773954"/>
                  <a:pt x="278074" y="763495"/>
                  <a:pt x="278074" y="770965"/>
                </a:cubicBezTo>
                <a:cubicBezTo>
                  <a:pt x="278074" y="778435"/>
                  <a:pt x="269109" y="801594"/>
                  <a:pt x="260144" y="824753"/>
                </a:cubicBezTo>
              </a:path>
            </a:pathLst>
          </a:custGeom>
          <a:noFill/>
          <a:ln w="5715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ál 16"/>
          <p:cNvSpPr/>
          <p:nvPr/>
        </p:nvSpPr>
        <p:spPr bwMode="auto">
          <a:xfrm>
            <a:off x="8192138" y="5429227"/>
            <a:ext cx="120073" cy="113323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76045" y="720000"/>
            <a:ext cx="11600882" cy="451576"/>
          </a:xfrm>
        </p:spPr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75000"/>
                  </a:schemeClr>
                </a:solidFill>
              </a:rPr>
              <a:t>Berle</a:t>
            </a:r>
            <a:r>
              <a:rPr lang="cs-CZ" sz="4400" dirty="0">
                <a:solidFill>
                  <a:srgbClr val="FF0000"/>
                </a:solidFill>
              </a:rPr>
              <a:t> + Nemocná noha </a:t>
            </a:r>
            <a:r>
              <a:rPr lang="cs-CZ" sz="4400" dirty="0" smtClean="0"/>
              <a:t>    </a:t>
            </a:r>
            <a:r>
              <a:rPr lang="cs-CZ" sz="4400" dirty="0" smtClean="0">
                <a:solidFill>
                  <a:srgbClr val="92D050"/>
                </a:solidFill>
              </a:rPr>
              <a:t>Zdravá </a:t>
            </a:r>
            <a:r>
              <a:rPr lang="cs-CZ" sz="4400" dirty="0">
                <a:solidFill>
                  <a:srgbClr val="92D050"/>
                </a:solidFill>
              </a:rPr>
              <a:t>noha </a:t>
            </a:r>
            <a:r>
              <a:rPr lang="cs-CZ" dirty="0">
                <a:solidFill>
                  <a:srgbClr val="92D050"/>
                </a:solidFill>
              </a:rPr>
              <a:t/>
            </a:r>
            <a:br>
              <a:rPr lang="cs-CZ" dirty="0">
                <a:solidFill>
                  <a:srgbClr val="92D050"/>
                </a:solidFill>
              </a:rPr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298" y="1413188"/>
            <a:ext cx="6687241" cy="48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prava 6"/>
          <p:cNvSpPr/>
          <p:nvPr/>
        </p:nvSpPr>
        <p:spPr bwMode="auto">
          <a:xfrm>
            <a:off x="7125419" y="720000"/>
            <a:ext cx="655608" cy="36537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Volný tvar 7"/>
          <p:cNvSpPr/>
          <p:nvPr/>
        </p:nvSpPr>
        <p:spPr bwMode="auto">
          <a:xfrm flipH="1">
            <a:off x="2994212" y="2841812"/>
            <a:ext cx="259809" cy="2286035"/>
          </a:xfrm>
          <a:custGeom>
            <a:avLst/>
            <a:gdLst>
              <a:gd name="connsiteX0" fmla="*/ 71885 w 278074"/>
              <a:gd name="connsiteY0" fmla="*/ 0 h 2286035"/>
              <a:gd name="connsiteX1" fmla="*/ 168 w 278074"/>
              <a:gd name="connsiteY1" fmla="*/ 1165412 h 2286035"/>
              <a:gd name="connsiteX2" fmla="*/ 89815 w 278074"/>
              <a:gd name="connsiteY2" fmla="*/ 1344706 h 2286035"/>
              <a:gd name="connsiteX3" fmla="*/ 9132 w 278074"/>
              <a:gd name="connsiteY3" fmla="*/ 2286000 h 2286035"/>
              <a:gd name="connsiteX4" fmla="*/ 89815 w 278074"/>
              <a:gd name="connsiteY4" fmla="*/ 1308847 h 2286035"/>
              <a:gd name="connsiteX5" fmla="*/ 251179 w 278074"/>
              <a:gd name="connsiteY5" fmla="*/ 1147483 h 2286035"/>
              <a:gd name="connsiteX6" fmla="*/ 260144 w 278074"/>
              <a:gd name="connsiteY6" fmla="*/ 806824 h 2286035"/>
              <a:gd name="connsiteX7" fmla="*/ 260144 w 278074"/>
              <a:gd name="connsiteY7" fmla="*/ 779930 h 2286035"/>
              <a:gd name="connsiteX8" fmla="*/ 278074 w 278074"/>
              <a:gd name="connsiteY8" fmla="*/ 770965 h 2286035"/>
              <a:gd name="connsiteX9" fmla="*/ 260144 w 278074"/>
              <a:gd name="connsiteY9" fmla="*/ 824753 h 228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074" h="2286035">
                <a:moveTo>
                  <a:pt x="71885" y="0"/>
                </a:moveTo>
                <a:cubicBezTo>
                  <a:pt x="34532" y="470647"/>
                  <a:pt x="-2820" y="941294"/>
                  <a:pt x="168" y="1165412"/>
                </a:cubicBezTo>
                <a:cubicBezTo>
                  <a:pt x="3156" y="1389530"/>
                  <a:pt x="88321" y="1157941"/>
                  <a:pt x="89815" y="1344706"/>
                </a:cubicBezTo>
                <a:cubicBezTo>
                  <a:pt x="91309" y="1531471"/>
                  <a:pt x="9132" y="2291976"/>
                  <a:pt x="9132" y="2286000"/>
                </a:cubicBezTo>
                <a:cubicBezTo>
                  <a:pt x="9132" y="2280024"/>
                  <a:pt x="49474" y="1498600"/>
                  <a:pt x="89815" y="1308847"/>
                </a:cubicBezTo>
                <a:cubicBezTo>
                  <a:pt x="130156" y="1119094"/>
                  <a:pt x="222791" y="1231153"/>
                  <a:pt x="251179" y="1147483"/>
                </a:cubicBezTo>
                <a:cubicBezTo>
                  <a:pt x="279567" y="1063813"/>
                  <a:pt x="258650" y="868083"/>
                  <a:pt x="260144" y="806824"/>
                </a:cubicBezTo>
                <a:cubicBezTo>
                  <a:pt x="261638" y="745565"/>
                  <a:pt x="260144" y="779930"/>
                  <a:pt x="260144" y="779930"/>
                </a:cubicBezTo>
                <a:cubicBezTo>
                  <a:pt x="263132" y="773954"/>
                  <a:pt x="278074" y="763495"/>
                  <a:pt x="278074" y="770965"/>
                </a:cubicBezTo>
                <a:cubicBezTo>
                  <a:pt x="278074" y="778435"/>
                  <a:pt x="269109" y="801594"/>
                  <a:pt x="260144" y="824753"/>
                </a:cubicBezTo>
              </a:path>
            </a:pathLst>
          </a:custGeom>
          <a:noFill/>
          <a:ln w="5715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9742">
            <a:off x="3307809" y="4814812"/>
            <a:ext cx="735273" cy="31303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9742">
            <a:off x="3253259" y="5093626"/>
            <a:ext cx="735273" cy="313035"/>
          </a:xfrm>
          <a:prstGeom prst="rect">
            <a:avLst/>
          </a:prstGeom>
        </p:spPr>
      </p:pic>
      <p:sp>
        <p:nvSpPr>
          <p:cNvPr id="11" name="Ovál 10"/>
          <p:cNvSpPr/>
          <p:nvPr/>
        </p:nvSpPr>
        <p:spPr bwMode="auto">
          <a:xfrm>
            <a:off x="3866342" y="5446127"/>
            <a:ext cx="120073" cy="113323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Ovál 11"/>
          <p:cNvSpPr/>
          <p:nvPr/>
        </p:nvSpPr>
        <p:spPr bwMode="auto">
          <a:xfrm>
            <a:off x="3196415" y="5097269"/>
            <a:ext cx="120073" cy="113323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vál 12"/>
          <p:cNvSpPr/>
          <p:nvPr/>
        </p:nvSpPr>
        <p:spPr bwMode="auto">
          <a:xfrm>
            <a:off x="3607795" y="5159300"/>
            <a:ext cx="120073" cy="11332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Ovál 13"/>
          <p:cNvSpPr/>
          <p:nvPr/>
        </p:nvSpPr>
        <p:spPr bwMode="auto">
          <a:xfrm>
            <a:off x="3779757" y="5155931"/>
            <a:ext cx="336675" cy="14438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5817715" y="5316726"/>
            <a:ext cx="198408" cy="129401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Ovál 15"/>
          <p:cNvSpPr/>
          <p:nvPr/>
        </p:nvSpPr>
        <p:spPr bwMode="auto">
          <a:xfrm>
            <a:off x="6112945" y="5310615"/>
            <a:ext cx="198408" cy="129401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Volný tvar 16"/>
          <p:cNvSpPr/>
          <p:nvPr/>
        </p:nvSpPr>
        <p:spPr bwMode="auto">
          <a:xfrm rot="1952668">
            <a:off x="5521034" y="5058490"/>
            <a:ext cx="614521" cy="185694"/>
          </a:xfrm>
          <a:custGeom>
            <a:avLst/>
            <a:gdLst>
              <a:gd name="connsiteX0" fmla="*/ 0 w 655608"/>
              <a:gd name="connsiteY0" fmla="*/ 250394 h 250394"/>
              <a:gd name="connsiteX1" fmla="*/ 198408 w 655608"/>
              <a:gd name="connsiteY1" fmla="*/ 77866 h 250394"/>
              <a:gd name="connsiteX2" fmla="*/ 388189 w 655608"/>
              <a:gd name="connsiteY2" fmla="*/ 228 h 250394"/>
              <a:gd name="connsiteX3" fmla="*/ 569344 w 655608"/>
              <a:gd name="connsiteY3" fmla="*/ 60613 h 250394"/>
              <a:gd name="connsiteX4" fmla="*/ 655608 w 655608"/>
              <a:gd name="connsiteY4" fmla="*/ 233141 h 250394"/>
              <a:gd name="connsiteX5" fmla="*/ 655608 w 655608"/>
              <a:gd name="connsiteY5" fmla="*/ 233141 h 2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608" h="250394">
                <a:moveTo>
                  <a:pt x="0" y="250394"/>
                </a:moveTo>
                <a:cubicBezTo>
                  <a:pt x="66855" y="184977"/>
                  <a:pt x="133710" y="119560"/>
                  <a:pt x="198408" y="77866"/>
                </a:cubicBezTo>
                <a:cubicBezTo>
                  <a:pt x="263106" y="36172"/>
                  <a:pt x="326366" y="3103"/>
                  <a:pt x="388189" y="228"/>
                </a:cubicBezTo>
                <a:cubicBezTo>
                  <a:pt x="450012" y="-2647"/>
                  <a:pt x="524774" y="21794"/>
                  <a:pt x="569344" y="60613"/>
                </a:cubicBezTo>
                <a:cubicBezTo>
                  <a:pt x="613914" y="99432"/>
                  <a:pt x="655608" y="233141"/>
                  <a:pt x="655608" y="233141"/>
                </a:cubicBezTo>
                <a:lnTo>
                  <a:pt x="655608" y="233141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05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 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14000" y="5845334"/>
            <a:ext cx="11249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dirty="0" smtClean="0">
                <a:hlinkClick r:id="rId2"/>
              </a:rPr>
              <a:t>BP_Urbanova_Vendula_Informovanost_pacientu_o_</a:t>
            </a:r>
            <a:r>
              <a:rPr lang="cs-CZ" sz="1800" dirty="0" err="1" smtClean="0">
                <a:hlinkClick r:id="rId2"/>
              </a:rPr>
              <a:t>pozivani</a:t>
            </a:r>
            <a:r>
              <a:rPr lang="cs-CZ" sz="1800" dirty="0" smtClean="0">
                <a:hlinkClick r:id="rId2"/>
              </a:rPr>
              <a:t>_</a:t>
            </a:r>
            <a:r>
              <a:rPr lang="cs-CZ" sz="1800" dirty="0" err="1" smtClean="0">
                <a:hlinkClick r:id="rId2"/>
              </a:rPr>
              <a:t>podpaznich</a:t>
            </a:r>
            <a:r>
              <a:rPr lang="cs-CZ" sz="1800" dirty="0" smtClean="0">
                <a:hlinkClick r:id="rId2"/>
              </a:rPr>
              <a:t>_berli.</a:t>
            </a:r>
            <a:r>
              <a:rPr lang="cs-CZ" sz="1800" dirty="0" err="1" smtClean="0">
                <a:hlinkClick r:id="rId2"/>
              </a:rPr>
              <a:t>pdf</a:t>
            </a:r>
            <a:r>
              <a:rPr lang="cs-CZ" sz="1800" dirty="0" smtClean="0">
                <a:hlinkClick r:id="rId2"/>
              </a:rPr>
              <a:t> (</a:t>
            </a:r>
            <a:r>
              <a:rPr lang="cs-CZ" sz="1800" dirty="0" err="1" smtClean="0">
                <a:hlinkClick r:id="rId2"/>
              </a:rPr>
              <a:t>muni.cz</a:t>
            </a:r>
            <a:r>
              <a:rPr lang="cs-CZ" sz="1800" dirty="0" smtClean="0">
                <a:hlinkClick r:id="rId2"/>
              </a:rPr>
              <a:t>)</a:t>
            </a:r>
            <a:endParaRPr lang="cs-CZ" sz="1800" dirty="0"/>
          </a:p>
        </p:txBody>
      </p:sp>
      <p:sp>
        <p:nvSpPr>
          <p:cNvPr id="15362" name="AutoShape 2" descr="https://euc-powerpoint.officeapps.live.com/pods/GetClipboardImage.ashx?Id=90201512-3799-4a4e-866a-5962786817b4&amp;DC=GEU9&amp;pkey=647aaa43-0405-44ed-8677-9aa0491ec96f&amp;wdwaccluster=GEU9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3" name="Picture 3" descr="C:\Users\pbrim\Desktop\vy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3306" y="280074"/>
            <a:ext cx="7471353" cy="3228381"/>
          </a:xfrm>
          <a:prstGeom prst="rect">
            <a:avLst/>
          </a:prstGeom>
          <a:noFill/>
        </p:spPr>
      </p:pic>
      <p:pic>
        <p:nvPicPr>
          <p:cNvPr id="15364" name="Picture 4" descr="C:\Users\pbrim\Desktop\vyt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6423" y="3337275"/>
            <a:ext cx="7316788" cy="2428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3491" name="Picture 3" descr="C:\Users\pbrim\Desktop\Obrázek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260" y="1171576"/>
            <a:ext cx="9529446" cy="45191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>
                <a:solidFill>
                  <a:srgbClr val="0000DC"/>
                </a:solidFill>
              </a:rPr>
              <a:t>Pooperační režim</a:t>
            </a:r>
            <a:endParaRPr lang="cs-CZ" altLang="cs-CZ" dirty="0" smtClean="0">
              <a:solidFill>
                <a:srgbClr val="0000DC"/>
              </a:solidFill>
            </a:endParaRPr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CA" altLang="cs-CZ" smtClean="0"/>
              <a:t>výuka LF MU                         Pavlína Brímová</a:t>
            </a:r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BFF776-23A9-43AE-8997-FE2985FC91BD}" type="slidenum">
              <a:rPr lang="fr-CA" altLang="cs-CZ"/>
              <a:pPr/>
              <a:t>8</a:t>
            </a:fld>
            <a:endParaRPr lang="fr-CA" altLang="cs-CZ"/>
          </a:p>
        </p:txBody>
      </p:sp>
      <p:pic>
        <p:nvPicPr>
          <p:cNvPr id="20485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4434" y="1484314"/>
            <a:ext cx="7344833" cy="3673475"/>
          </a:xfrm>
        </p:spPr>
      </p:pic>
      <p:pic>
        <p:nvPicPr>
          <p:cNvPr id="20486" name="Picture 3" descr="D:\Archiv\obrazky\Rehabilitace_ostatní\Choditko\0022.jpg"/>
          <p:cNvPicPr>
            <a:picLocks noChangeAspect="1" noChangeArrowheads="1"/>
          </p:cNvPicPr>
          <p:nvPr/>
        </p:nvPicPr>
        <p:blipFill>
          <a:blip r:embed="rId3" cstate="print"/>
          <a:srcRect b="20084"/>
          <a:stretch>
            <a:fillRect/>
          </a:stretch>
        </p:blipFill>
        <p:spPr bwMode="auto">
          <a:xfrm>
            <a:off x="7920567" y="1793875"/>
            <a:ext cx="3909484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Zástupný symbol pro zápatí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CA" altLang="cs-CZ" smtClean="0"/>
              <a:t>výuka LF MU                         Pavlína Brímová</a:t>
            </a:r>
          </a:p>
        </p:txBody>
      </p:sp>
      <p:sp>
        <p:nvSpPr>
          <p:cNvPr id="21510" name="Zástupný symbol pro číslo snímku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5846F0-FF2B-4DBB-8FE8-DA1AB402875B}" type="slidenum">
              <a:rPr lang="fr-CA" altLang="cs-CZ"/>
              <a:pPr/>
              <a:t>9</a:t>
            </a:fld>
            <a:endParaRPr lang="fr-CA" altLang="cs-CZ"/>
          </a:p>
        </p:txBody>
      </p:sp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smtClean="0">
                <a:solidFill>
                  <a:srgbClr val="0000DC"/>
                </a:solidFill>
              </a:rPr>
              <a:t>Zlomenina proximálního humeru</a:t>
            </a:r>
          </a:p>
        </p:txBody>
      </p:sp>
      <p:pic>
        <p:nvPicPr>
          <p:cNvPr id="21507" name="Obrázek 5" descr="Výřez obrazovky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7199" y="1548436"/>
            <a:ext cx="3680178" cy="4140200"/>
          </a:xfrm>
        </p:spPr>
      </p:pic>
      <p:pic>
        <p:nvPicPr>
          <p:cNvPr id="21508" name="Obrázek 3" descr="Výřez obrazov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8740" y="1542902"/>
            <a:ext cx="3961449" cy="41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PP JVS LF MU[20210916164756327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</Template>
  <TotalTime>1881</TotalTime>
  <Words>305</Words>
  <Application>Microsoft Office PowerPoint</Application>
  <PresentationFormat>Širokoúhlá obrazovka</PresentationFormat>
  <Paragraphs>70</Paragraphs>
  <Slides>20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Calibri</vt:lpstr>
      <vt:lpstr>Comic Sans MS</vt:lpstr>
      <vt:lpstr>Tahoma</vt:lpstr>
      <vt:lpstr>Wingdings</vt:lpstr>
      <vt:lpstr>Prezentace_MU_CZ</vt:lpstr>
      <vt:lpstr>Adobe Photoshop Image</vt:lpstr>
      <vt:lpstr>BSOT0422c Ošetřovatelská péče v chirurgických oborech, ortopedii a traumatologii II – cvičení</vt:lpstr>
      <vt:lpstr>Zdravá noha       Berle     </vt:lpstr>
      <vt:lpstr>Nemocná noha      Zdravá noha      Berle </vt:lpstr>
      <vt:lpstr>Zdravá noha       Nemocná noha + Berle  </vt:lpstr>
      <vt:lpstr>Berle + Nemocná noha     Zdravá noha  </vt:lpstr>
      <vt:lpstr>Prezentace aplikace PowerPoint</vt:lpstr>
      <vt:lpstr>Prezentace aplikace PowerPoint</vt:lpstr>
      <vt:lpstr>Pooperační režim</vt:lpstr>
      <vt:lpstr>Zlomenina proximálního humeru</vt:lpstr>
      <vt:lpstr>Zlomenina proximálního humeru – pooperační režim</vt:lpstr>
      <vt:lpstr>Zlomenina obratlů</vt:lpstr>
      <vt:lpstr>Zlomenina obratlů</vt:lpstr>
      <vt:lpstr>Zlomenina obratlů – konzervativní léčba</vt:lpstr>
      <vt:lpstr>Prezentace aplikace PowerPoint</vt:lpstr>
      <vt:lpstr>Prezentace aplikace PowerPoint</vt:lpstr>
      <vt:lpstr>Prezentace aplikace PowerPoint</vt:lpstr>
      <vt:lpstr>Zlomenina obratlů – operační léčba – stabilizace </vt:lpstr>
      <vt:lpstr>Prezentace aplikace PowerPoint</vt:lpstr>
      <vt:lpstr>Prezentace aplikace PowerPoint</vt:lpstr>
      <vt:lpstr> 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Natália Beharková</dc:creator>
  <cp:lastModifiedBy>Brímová Pavlína</cp:lastModifiedBy>
  <cp:revision>183</cp:revision>
  <cp:lastPrinted>1601-01-01T00:00:00Z</cp:lastPrinted>
  <dcterms:created xsi:type="dcterms:W3CDTF">2020-10-04T13:35:14Z</dcterms:created>
  <dcterms:modified xsi:type="dcterms:W3CDTF">2022-10-05T12:49:16Z</dcterms:modified>
</cp:coreProperties>
</file>