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62" r:id="rId4"/>
    <p:sldId id="263" r:id="rId5"/>
    <p:sldId id="264" r:id="rId6"/>
    <p:sldId id="277" r:id="rId7"/>
    <p:sldId id="258" r:id="rId8"/>
    <p:sldId id="259" r:id="rId9"/>
    <p:sldId id="260" r:id="rId10"/>
    <p:sldId id="278" r:id="rId11"/>
    <p:sldId id="269" r:id="rId12"/>
    <p:sldId id="273" r:id="rId13"/>
    <p:sldId id="274" r:id="rId14"/>
    <p:sldId id="275" r:id="rId15"/>
    <p:sldId id="261" r:id="rId16"/>
    <p:sldId id="265" r:id="rId17"/>
    <p:sldId id="266" r:id="rId18"/>
    <p:sldId id="268" r:id="rId19"/>
    <p:sldId id="270" r:id="rId20"/>
    <p:sldId id="271" r:id="rId21"/>
    <p:sldId id="276" r:id="rId22"/>
    <p:sldId id="267" r:id="rId23"/>
    <p:sldId id="272" r:id="rId24"/>
  </p:sldIdLst>
  <p:sldSz cx="12192000" cy="6858000"/>
  <p:notesSz cx="6858000" cy="9144000"/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ália Beharková" initials="NB" lastIdx="4" clrIdx="0">
    <p:extLst>
      <p:ext uri="{19B8F6BF-5375-455C-9EA6-DF929625EA0E}">
        <p15:presenceInfo xmlns:p15="http://schemas.microsoft.com/office/powerpoint/2012/main" userId="S-1-5-21-3451901064-902568176-4053310204-46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5AC8AF"/>
    <a:srgbClr val="F01928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4" autoAdjust="0"/>
    <p:restoredTop sz="84293" autoAdjust="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CF37-7DDD-4C61-92CE-9139470583D6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A29F-EA5E-4C24-9D06-7AB6B9B0586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514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FFC4-6E08-4C95-BBE6-CC62724D5D23}" type="datetime1">
              <a:rPr lang="cs-CZ" smtClean="0"/>
              <a:pPr/>
              <a:t>12.10.2022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60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5" r:id="rId18"/>
    <p:sldLayoutId id="2147483707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38BD2F-A425-412C-946F-A8B423B6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117511"/>
            <a:ext cx="11361600" cy="117158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2000" b="0" dirty="0"/>
              <a:t>BSOT0422c Ošetřovatelská péče v chirurgických oborech, ortopedii a traumatologii II – cvičení</a:t>
            </a:r>
            <a:endParaRPr lang="cs-CZ" sz="2000" b="0" dirty="0">
              <a:latin typeface="+mn-lt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C8CCC95-1018-45DA-908C-F807E70F3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3676294"/>
            <a:ext cx="11361600" cy="698497"/>
          </a:xfrm>
        </p:spPr>
        <p:txBody>
          <a:bodyPr/>
          <a:lstStyle/>
          <a:p>
            <a:pPr algn="ctr"/>
            <a:r>
              <a:rPr lang="cs-CZ" sz="4000" b="1" dirty="0">
                <a:solidFill>
                  <a:srgbClr val="0000DC"/>
                </a:solidFill>
              </a:rPr>
              <a:t>4</a:t>
            </a:r>
            <a:r>
              <a:rPr lang="cs-CZ" sz="4000" b="1" dirty="0" smtClean="0">
                <a:solidFill>
                  <a:srgbClr val="0000DC"/>
                </a:solidFill>
              </a:rPr>
              <a:t>. Téma – Hojení ran</a:t>
            </a:r>
            <a:endParaRPr lang="cs-CZ" sz="4000" b="1" dirty="0">
              <a:solidFill>
                <a:srgbClr val="0000DC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F352C90-9792-4F58-902B-DD29B13287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19302" y="6158988"/>
            <a:ext cx="7920000" cy="252000"/>
          </a:xfrm>
        </p:spPr>
        <p:txBody>
          <a:bodyPr/>
          <a:lstStyle/>
          <a:p>
            <a:r>
              <a:rPr lang="cs-CZ" dirty="0" smtClean="0"/>
              <a:t>PhDr. Pavlína Brímová, MBA                                                                               semestr: podzim 2022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15778" r="18844"/>
          <a:stretch/>
        </p:blipFill>
        <p:spPr>
          <a:xfrm>
            <a:off x="1820173" y="379773"/>
            <a:ext cx="8652295" cy="610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9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000" y="467706"/>
            <a:ext cx="4928967" cy="36967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600" y="2100863"/>
            <a:ext cx="5486876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2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2059" y="86025"/>
            <a:ext cx="8525299" cy="639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44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65" y="185164"/>
            <a:ext cx="6308310" cy="47312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600" y="2217257"/>
            <a:ext cx="6095400" cy="45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05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309" y="392534"/>
            <a:ext cx="8116619" cy="60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36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Diabetická noha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79" y="1318152"/>
            <a:ext cx="4727199" cy="503584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91" y="1323062"/>
            <a:ext cx="4986386" cy="49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49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„Maligní“ rány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1846412"/>
            <a:ext cx="3569701" cy="26738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241" y="945788"/>
            <a:ext cx="4661518" cy="466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7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Operační rány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2999" y="1329008"/>
            <a:ext cx="3290423" cy="21936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41" y="1329008"/>
            <a:ext cx="3286940" cy="21942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998" y="3863411"/>
            <a:ext cx="3290423" cy="21936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41" y="3831141"/>
            <a:ext cx="3286940" cy="219129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" y="3858358"/>
            <a:ext cx="3230007" cy="215620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" y="1329009"/>
            <a:ext cx="3230007" cy="215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4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54" y="240383"/>
            <a:ext cx="7472876" cy="56046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279" y="68067"/>
            <a:ext cx="3002764" cy="363172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983" y="3116972"/>
            <a:ext cx="278001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21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49" y="144189"/>
            <a:ext cx="5488800" cy="41166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198" y="2464998"/>
            <a:ext cx="5549980" cy="41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5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Anatomie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0228" y="1692275"/>
            <a:ext cx="5933131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8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972" y="143446"/>
            <a:ext cx="8448737" cy="633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3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289" y="83806"/>
            <a:ext cx="8683564" cy="651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61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0" y="93693"/>
            <a:ext cx="10631148" cy="676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21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675" y="142420"/>
            <a:ext cx="8723706" cy="65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7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Akutní rány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0000DC"/>
                </a:solidFill>
              </a:rPr>
              <a:t>Akutní rána je porušení integrity tkání těla vzniklé v důsledku fyzikálního, mechanického nebo termického poškození. Akutní rány vznikají ve zdravé kožní tkáni, hojí se obvykle v krátkém čase a bez komplikací. Jejich příčinou je nejčastěji úraz nebo chirurgický zákrok.</a:t>
            </a:r>
          </a:p>
        </p:txBody>
      </p:sp>
    </p:spTree>
    <p:extLst>
      <p:ext uri="{BB962C8B-B14F-4D97-AF65-F5344CB8AC3E}">
        <p14:creationId xmlns:p14="http://schemas.microsoft.com/office/powerpoint/2010/main" val="75876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Chronické rány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461848" y="1692002"/>
            <a:ext cx="4011351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00DC"/>
                </a:solidFill>
              </a:rPr>
              <a:t>Bércové vředy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000D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00DC"/>
                </a:solidFill>
              </a:rPr>
              <a:t>Dekubity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000D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00DC"/>
                </a:solidFill>
              </a:rPr>
              <a:t>Diabetická noha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000D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00DC"/>
                </a:solidFill>
              </a:rPr>
              <a:t>„maligní“ rány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000D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0000DC"/>
                </a:solidFill>
              </a:rPr>
              <a:t>Poperační</a:t>
            </a:r>
            <a:r>
              <a:rPr lang="cs-CZ" sz="2400" dirty="0" smtClean="0">
                <a:solidFill>
                  <a:srgbClr val="0000DC"/>
                </a:solidFill>
              </a:rPr>
              <a:t> rány</a:t>
            </a:r>
            <a:endParaRPr lang="cs-CZ" sz="2400" dirty="0">
              <a:solidFill>
                <a:srgbClr val="0000DC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20000" y="180696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DC"/>
                </a:solidFill>
                <a:latin typeface="+mn-lt"/>
              </a:rPr>
              <a:t>sekundárně se hojící rána, která i přes adekvátní léčbu nemá po dobu 4 týdnů tendenci se </a:t>
            </a:r>
            <a:r>
              <a:rPr lang="cs-CZ" dirty="0" smtClean="0">
                <a:solidFill>
                  <a:srgbClr val="0000DC"/>
                </a:solidFill>
                <a:latin typeface="+mn-lt"/>
              </a:rPr>
              <a:t>hojit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DC"/>
                </a:solidFill>
                <a:latin typeface="+mn-lt"/>
              </a:rPr>
              <a:t>h</a:t>
            </a:r>
            <a:r>
              <a:rPr lang="cs-CZ" dirty="0" smtClean="0">
                <a:solidFill>
                  <a:srgbClr val="0000DC"/>
                </a:solidFill>
                <a:latin typeface="+mn-lt"/>
              </a:rPr>
              <a:t>ojí se 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výstavbou nové tkáně (hojení „per </a:t>
            </a:r>
            <a:r>
              <a:rPr lang="cs-CZ" dirty="0" err="1">
                <a:solidFill>
                  <a:srgbClr val="0000DC"/>
                </a:solidFill>
                <a:latin typeface="+mn-lt"/>
              </a:rPr>
              <a:t>secundam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“) s odpovídající anatomickou </a:t>
            </a:r>
            <a:r>
              <a:rPr lang="cs-CZ" dirty="0" smtClean="0">
                <a:solidFill>
                  <a:srgbClr val="0000DC"/>
                </a:solidFill>
                <a:latin typeface="+mn-lt"/>
              </a:rPr>
              <a:t>strukturou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00DC"/>
                </a:solidFill>
                <a:latin typeface="+mn-lt"/>
              </a:rPr>
              <a:t>doba 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hojení je zpravidla dlouhá a individuálně podmíněná příčinou a rozsahem poškozené </a:t>
            </a:r>
            <a:r>
              <a:rPr lang="cs-CZ" dirty="0" smtClean="0">
                <a:solidFill>
                  <a:srgbClr val="0000DC"/>
                </a:solidFill>
                <a:latin typeface="+mn-lt"/>
              </a:rPr>
              <a:t>tkáně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00DC"/>
                </a:solidFill>
                <a:latin typeface="+mn-lt"/>
              </a:rPr>
              <a:t>mohou 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vzniknout i z ran akutních.</a:t>
            </a:r>
          </a:p>
        </p:txBody>
      </p:sp>
    </p:spTree>
    <p:extLst>
      <p:ext uri="{BB962C8B-B14F-4D97-AF65-F5344CB8AC3E}">
        <p14:creationId xmlns:p14="http://schemas.microsoft.com/office/powerpoint/2010/main" val="172330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Bércové vředy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9211" y="1385380"/>
            <a:ext cx="2103582" cy="45637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291" y="1450492"/>
            <a:ext cx="2073570" cy="44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05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62" y="130866"/>
            <a:ext cx="8750098" cy="65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3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</a:t>
            </a:r>
            <a:r>
              <a:rPr lang="cs-CZ" dirty="0" smtClean="0"/>
              <a:t>ekubity</a:t>
            </a:r>
            <a:endParaRPr lang="cs-CZ" dirty="0"/>
          </a:p>
        </p:txBody>
      </p:sp>
      <p:pic>
        <p:nvPicPr>
          <p:cNvPr id="2052" name="Picture 4" descr="https://www.dekubity.eu/wp-content/uploads/2020/08/1-1-300x14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208545"/>
            <a:ext cx="4717496" cy="226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222" y="3638789"/>
            <a:ext cx="5019421" cy="229220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38675" y="956441"/>
            <a:ext cx="40413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+mn-lt"/>
              </a:rPr>
              <a:t>I</a:t>
            </a:r>
            <a:r>
              <a:rPr lang="cs-CZ" sz="2000" b="1" dirty="0" smtClean="0">
                <a:solidFill>
                  <a:srgbClr val="0000DC"/>
                </a:solidFill>
                <a:latin typeface="+mn-lt"/>
              </a:rPr>
              <a:t>. kategorie:</a:t>
            </a:r>
          </a:p>
          <a:p>
            <a:r>
              <a:rPr lang="cs-CZ" sz="2000" b="1" dirty="0" smtClean="0">
                <a:solidFill>
                  <a:srgbClr val="0000DC"/>
                </a:solidFill>
                <a:latin typeface="+mn-lt"/>
              </a:rPr>
              <a:t>Zarudnutí </a:t>
            </a:r>
            <a:r>
              <a:rPr lang="cs-CZ" sz="2000" b="1" dirty="0">
                <a:solidFill>
                  <a:srgbClr val="0000DC"/>
                </a:solidFill>
                <a:latin typeface="+mn-lt"/>
              </a:rPr>
              <a:t>kůže / neblednoucí </a:t>
            </a:r>
            <a:r>
              <a:rPr lang="cs-CZ" sz="2000" b="1" dirty="0" err="1">
                <a:solidFill>
                  <a:srgbClr val="0000DC"/>
                </a:solidFill>
                <a:latin typeface="+mn-lt"/>
              </a:rPr>
              <a:t>hypereremie</a:t>
            </a:r>
            <a:r>
              <a:rPr lang="cs-CZ" sz="2000" b="1" dirty="0">
                <a:solidFill>
                  <a:srgbClr val="0000DC"/>
                </a:solidFill>
                <a:latin typeface="+mn-lt"/>
              </a:rPr>
              <a:t> – erytém</a:t>
            </a:r>
            <a:endParaRPr lang="cs-CZ" sz="2000" dirty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411222" y="2428456"/>
            <a:ext cx="49072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srgbClr val="0000DC"/>
                </a:solidFill>
                <a:latin typeface="+mn-lt"/>
              </a:rPr>
              <a:t>II</a:t>
            </a:r>
            <a:r>
              <a:rPr lang="cs-CZ" sz="2000" b="1" dirty="0">
                <a:solidFill>
                  <a:srgbClr val="0000DC"/>
                </a:solidFill>
                <a:latin typeface="+mn-lt"/>
              </a:rPr>
              <a:t>. </a:t>
            </a:r>
            <a:r>
              <a:rPr lang="cs-CZ" sz="2000" b="1" dirty="0" smtClean="0">
                <a:solidFill>
                  <a:srgbClr val="0000DC"/>
                </a:solidFill>
                <a:latin typeface="+mn-lt"/>
              </a:rPr>
              <a:t>kategorie: </a:t>
            </a:r>
          </a:p>
          <a:p>
            <a:r>
              <a:rPr lang="cs-CZ" sz="2000" b="1" dirty="0" smtClean="0">
                <a:solidFill>
                  <a:srgbClr val="0000DC"/>
                </a:solidFill>
                <a:latin typeface="+mn-lt"/>
              </a:rPr>
              <a:t>Částečně </a:t>
            </a:r>
            <a:r>
              <a:rPr lang="cs-CZ" sz="2000" b="1" dirty="0">
                <a:solidFill>
                  <a:srgbClr val="0000DC"/>
                </a:solidFill>
                <a:latin typeface="+mn-lt"/>
              </a:rPr>
              <a:t>ztráta kožního pokryvu</a:t>
            </a:r>
          </a:p>
        </p:txBody>
      </p:sp>
    </p:spTree>
    <p:extLst>
      <p:ext uri="{BB962C8B-B14F-4D97-AF65-F5344CB8AC3E}">
        <p14:creationId xmlns:p14="http://schemas.microsoft.com/office/powerpoint/2010/main" val="77366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1802921"/>
            <a:ext cx="4557878" cy="209662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66000" y="498100"/>
            <a:ext cx="37609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+mn-lt"/>
              </a:rPr>
              <a:t>III. </a:t>
            </a:r>
            <a:r>
              <a:rPr lang="cs-CZ" sz="2000" b="1" dirty="0" smtClean="0">
                <a:solidFill>
                  <a:srgbClr val="0000DC"/>
                </a:solidFill>
                <a:latin typeface="+mn-lt"/>
              </a:rPr>
              <a:t>kategorie: </a:t>
            </a:r>
          </a:p>
          <a:p>
            <a:r>
              <a:rPr lang="cs-CZ" sz="2000" b="1" dirty="0" smtClean="0">
                <a:solidFill>
                  <a:srgbClr val="0000DC"/>
                </a:solidFill>
                <a:latin typeface="+mn-lt"/>
              </a:rPr>
              <a:t>Úplná </a:t>
            </a:r>
            <a:r>
              <a:rPr lang="cs-CZ" sz="2000" b="1" dirty="0">
                <a:solidFill>
                  <a:srgbClr val="0000DC"/>
                </a:solidFill>
                <a:latin typeface="+mn-lt"/>
              </a:rPr>
              <a:t>ztráta kožního pokryvu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358" y="3745953"/>
            <a:ext cx="4470844" cy="225032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6757358" y="243701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+mn-lt"/>
              </a:rPr>
              <a:t>IV. stupně: </a:t>
            </a:r>
            <a:endParaRPr lang="cs-CZ" sz="2000" b="1" dirty="0" smtClean="0">
              <a:solidFill>
                <a:srgbClr val="0000DC"/>
              </a:solidFill>
              <a:latin typeface="+mn-lt"/>
            </a:endParaRPr>
          </a:p>
          <a:p>
            <a:r>
              <a:rPr lang="cs-CZ" sz="2000" b="1" dirty="0" smtClean="0">
                <a:solidFill>
                  <a:srgbClr val="0000DC"/>
                </a:solidFill>
                <a:latin typeface="+mn-lt"/>
              </a:rPr>
              <a:t>Úplná </a:t>
            </a:r>
            <a:r>
              <a:rPr lang="cs-CZ" sz="2000" b="1" dirty="0">
                <a:solidFill>
                  <a:srgbClr val="0000DC"/>
                </a:solidFill>
                <a:latin typeface="+mn-lt"/>
              </a:rPr>
              <a:t>ztráta kůže a podkoží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249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1963751"/>
            <a:ext cx="4182658" cy="211921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66000" y="48029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+mn-lt"/>
              </a:rPr>
              <a:t>Bez určení </a:t>
            </a:r>
            <a:r>
              <a:rPr lang="cs-CZ" sz="2000" b="1" dirty="0" smtClean="0">
                <a:solidFill>
                  <a:srgbClr val="0000DC"/>
                </a:solidFill>
                <a:latin typeface="+mn-lt"/>
              </a:rPr>
              <a:t>kategorie: </a:t>
            </a:r>
          </a:p>
          <a:p>
            <a:r>
              <a:rPr lang="cs-CZ" sz="2000" b="1" dirty="0" smtClean="0">
                <a:solidFill>
                  <a:srgbClr val="0000DC"/>
                </a:solidFill>
                <a:latin typeface="+mn-lt"/>
              </a:rPr>
              <a:t>Neznámá </a:t>
            </a:r>
            <a:r>
              <a:rPr lang="cs-CZ" sz="2000" b="1" dirty="0">
                <a:solidFill>
                  <a:srgbClr val="0000DC"/>
                </a:solidFill>
                <a:latin typeface="+mn-lt"/>
              </a:rPr>
              <a:t>hloubka rány / vředu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43" y="3690784"/>
            <a:ext cx="4407739" cy="221856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6762000" y="264626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+mn-lt"/>
              </a:rPr>
              <a:t>Podezření na hluboké poškození tkání: </a:t>
            </a:r>
            <a:endParaRPr lang="cs-CZ" sz="2000" b="1" dirty="0" smtClean="0">
              <a:solidFill>
                <a:srgbClr val="0000DC"/>
              </a:solidFill>
              <a:latin typeface="+mn-lt"/>
            </a:endParaRPr>
          </a:p>
          <a:p>
            <a:r>
              <a:rPr lang="cs-CZ" sz="2000" b="1" dirty="0" smtClean="0">
                <a:solidFill>
                  <a:srgbClr val="0000DC"/>
                </a:solidFill>
                <a:latin typeface="+mn-lt"/>
              </a:rPr>
              <a:t>Neznámá </a:t>
            </a:r>
            <a:r>
              <a:rPr lang="cs-CZ" sz="2000" b="1" dirty="0">
                <a:solidFill>
                  <a:srgbClr val="0000DC"/>
                </a:solidFill>
                <a:latin typeface="+mn-lt"/>
              </a:rPr>
              <a:t>hloubka rány / vředu</a:t>
            </a:r>
          </a:p>
        </p:txBody>
      </p:sp>
    </p:spTree>
    <p:extLst>
      <p:ext uri="{BB962C8B-B14F-4D97-AF65-F5344CB8AC3E}">
        <p14:creationId xmlns:p14="http://schemas.microsoft.com/office/powerpoint/2010/main" val="25801469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PP JVS LF MU[20210916164756327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muni-med-prezentace-cz-v10</Template>
  <TotalTime>2183</TotalTime>
  <Words>297</Words>
  <Application>Microsoft Office PowerPoint</Application>
  <PresentationFormat>Širokoúhlá obrazovka</PresentationFormat>
  <Paragraphs>81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Tahoma</vt:lpstr>
      <vt:lpstr>Wingdings</vt:lpstr>
      <vt:lpstr>Prezentace_MU_CZ</vt:lpstr>
      <vt:lpstr>BSOT0422c Ošetřovatelská péče v chirurgických oborech, ortopedii a traumatologii II – cvičení</vt:lpstr>
      <vt:lpstr>Anatomie</vt:lpstr>
      <vt:lpstr>Akutní rány</vt:lpstr>
      <vt:lpstr>Chronické rány </vt:lpstr>
      <vt:lpstr>Bércové vředy</vt:lpstr>
      <vt:lpstr>Prezentace aplikace PowerPoint</vt:lpstr>
      <vt:lpstr>Dekubity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Diabetická noha</vt:lpstr>
      <vt:lpstr>„Maligní“ rány</vt:lpstr>
      <vt:lpstr>Operační rány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Natália Beharková</dc:creator>
  <cp:lastModifiedBy>Brímová Pavlína</cp:lastModifiedBy>
  <cp:revision>196</cp:revision>
  <cp:lastPrinted>1601-01-01T00:00:00Z</cp:lastPrinted>
  <dcterms:created xsi:type="dcterms:W3CDTF">2020-10-04T13:35:14Z</dcterms:created>
  <dcterms:modified xsi:type="dcterms:W3CDTF">2022-10-12T12:52:07Z</dcterms:modified>
</cp:coreProperties>
</file>