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2" r:id="rId3"/>
    <p:sldId id="304" r:id="rId4"/>
    <p:sldId id="310" r:id="rId5"/>
    <p:sldId id="305" r:id="rId6"/>
    <p:sldId id="311" r:id="rId7"/>
    <p:sldId id="306" r:id="rId8"/>
    <p:sldId id="309" r:id="rId9"/>
    <p:sldId id="314" r:id="rId10"/>
    <p:sldId id="313" r:id="rId11"/>
    <p:sldId id="308" r:id="rId12"/>
    <p:sldId id="301" r:id="rId13"/>
    <p:sldId id="300" r:id="rId14"/>
    <p:sldId id="303" r:id="rId15"/>
    <p:sldId id="315" r:id="rId16"/>
    <p:sldId id="299" r:id="rId17"/>
    <p:sldId id="279" r:id="rId18"/>
    <p:sldId id="280" r:id="rId19"/>
    <p:sldId id="28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82" r:id="rId32"/>
    <p:sldId id="316" r:id="rId33"/>
    <p:sldId id="317" r:id="rId34"/>
    <p:sldId id="318" r:id="rId35"/>
  </p:sldIdLst>
  <p:sldSz cx="121920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4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4" autoAdjust="0"/>
    <p:restoredTop sz="84293" autoAdjust="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917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CF37-7DDD-4C61-92CE-9139470583D6}" type="datetimeFigureOut">
              <a:rPr lang="cs-CZ" smtClean="0"/>
              <a:pPr/>
              <a:t>19.10.2022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A29F-EA5E-4C24-9D06-7AB6B9B0586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5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FFC4-6E08-4C95-BBE6-CC62724D5D23}" type="datetime1">
              <a:rPr lang="cs-CZ" smtClean="0"/>
              <a:pPr/>
              <a:t>19.10.2022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5" r:id="rId18"/>
    <p:sldLayoutId id="2147483707" r:id="rId19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8BD2F-A425-412C-946F-A8B423B6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117511"/>
            <a:ext cx="11361600" cy="11715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000" b="0" dirty="0"/>
              <a:t>BSOT0422c Ošetřovatelská péče v chirurgických oborech, ortopedii a traumatologii II – cvičení</a:t>
            </a:r>
            <a:endParaRPr lang="cs-CZ" sz="2000" b="0" dirty="0">
              <a:latin typeface="+mn-lt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C8CCC95-1018-45DA-908C-F807E70F3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76294"/>
            <a:ext cx="11361600" cy="698497"/>
          </a:xfrm>
        </p:spPr>
        <p:txBody>
          <a:bodyPr/>
          <a:lstStyle/>
          <a:p>
            <a:pPr algn="ctr"/>
            <a:r>
              <a:rPr lang="cs-CZ" sz="4000" b="1" dirty="0">
                <a:solidFill>
                  <a:srgbClr val="0000DC"/>
                </a:solidFill>
              </a:rPr>
              <a:t>5</a:t>
            </a:r>
            <a:r>
              <a:rPr lang="cs-CZ" sz="4000" b="1" dirty="0" smtClean="0">
                <a:solidFill>
                  <a:srgbClr val="0000DC"/>
                </a:solidFill>
              </a:rPr>
              <a:t>. Téma – Hojení ran</a:t>
            </a:r>
            <a:endParaRPr lang="cs-CZ" sz="4000" b="1" dirty="0">
              <a:solidFill>
                <a:srgbClr val="0000DC"/>
              </a:solidFill>
            </a:endParaRPr>
          </a:p>
          <a:p>
            <a:pPr algn="ctr"/>
            <a:r>
              <a:rPr lang="cs-CZ" sz="4000" b="1" dirty="0" smtClean="0">
                <a:solidFill>
                  <a:srgbClr val="0000DC"/>
                </a:solidFill>
              </a:rPr>
              <a:t>Ukončení</a:t>
            </a:r>
            <a:endParaRPr lang="cs-CZ" sz="4000" b="1" dirty="0">
              <a:solidFill>
                <a:srgbClr val="0000DC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F352C90-9792-4F58-902B-DD29B13287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9302" y="6158988"/>
            <a:ext cx="7920000" cy="252000"/>
          </a:xfrm>
        </p:spPr>
        <p:txBody>
          <a:bodyPr/>
          <a:lstStyle/>
          <a:p>
            <a:r>
              <a:rPr lang="cs-CZ" dirty="0" smtClean="0"/>
              <a:t>PhDr. Pavlína Brímová, MBA                                                                               semestr: podzim 2022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 smtClean="0">
                <a:solidFill>
                  <a:srgbClr val="00B050"/>
                </a:solidFill>
              </a:rPr>
              <a:t>Infikovaná rána</a:t>
            </a:r>
            <a:endParaRPr lang="cs-CZ" sz="6600" dirty="0">
              <a:solidFill>
                <a:srgbClr val="00B05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322" y="2534604"/>
            <a:ext cx="5310323" cy="2987056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5495" y="2553850"/>
            <a:ext cx="5349889" cy="300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Dehyscence</a:t>
            </a:r>
            <a:r>
              <a:rPr lang="cs-CZ" dirty="0" smtClean="0"/>
              <a:t> rány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499" y="1460075"/>
            <a:ext cx="3123441" cy="41283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1359" y="1469183"/>
            <a:ext cx="3753017" cy="41051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0850" y="1529224"/>
            <a:ext cx="3254835" cy="40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2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/>
          <a:srcRect t="7615" b="30346"/>
          <a:stretch/>
        </p:blipFill>
        <p:spPr>
          <a:xfrm>
            <a:off x="2706595" y="0"/>
            <a:ext cx="7852205" cy="6733826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Obdélník 6"/>
          <p:cNvSpPr/>
          <p:nvPr/>
        </p:nvSpPr>
        <p:spPr bwMode="auto">
          <a:xfrm>
            <a:off x="7818634" y="1243173"/>
            <a:ext cx="2332234" cy="35959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828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rány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243" t="22227" r="32309" b="43291"/>
          <a:stretch/>
        </p:blipFill>
        <p:spPr>
          <a:xfrm>
            <a:off x="3252295" y="1793637"/>
            <a:ext cx="2932748" cy="37535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/>
          <a:srcRect t="21310" r="10713" b="35862"/>
          <a:stretch/>
        </p:blipFill>
        <p:spPr>
          <a:xfrm>
            <a:off x="0" y="1633855"/>
            <a:ext cx="3757308" cy="39099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/>
          <a:srcRect l="7220" t="59112" b="6887"/>
          <a:stretch/>
        </p:blipFill>
        <p:spPr>
          <a:xfrm>
            <a:off x="6375009" y="1315092"/>
            <a:ext cx="5613308" cy="44627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5706" y="262600"/>
            <a:ext cx="2191138" cy="9148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94000" y="5782366"/>
            <a:ext cx="1581654" cy="8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rány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velikost a hloubka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stav defektu – fáze hojení, spodina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bolest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sekrece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zápach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okolí rány</a:t>
            </a:r>
          </a:p>
          <a:p>
            <a:pPr>
              <a:buFont typeface="Arial" pitchFamily="34" charset="0"/>
              <a:buChar char="•"/>
            </a:pPr>
            <a:endParaRPr lang="cs-CZ" dirty="0" smtClean="0">
              <a:solidFill>
                <a:srgbClr val="0000D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použitý </a:t>
            </a:r>
            <a:r>
              <a:rPr lang="cs-CZ" dirty="0" err="1" smtClean="0">
                <a:solidFill>
                  <a:srgbClr val="0000DC"/>
                </a:solidFill>
              </a:rPr>
              <a:t>oplach</a:t>
            </a:r>
            <a:r>
              <a:rPr lang="cs-CZ" dirty="0" smtClean="0">
                <a:solidFill>
                  <a:srgbClr val="0000DC"/>
                </a:solidFill>
              </a:rPr>
              <a:t> + krytí a datum příštího převazu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DC"/>
                </a:solidFill>
              </a:rPr>
              <a:t>fotodokumentace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20482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/>
          <a:srcRect l="7304" t="2779" r="4894" b="64122"/>
          <a:stretch>
            <a:fillRect/>
          </a:stretch>
        </p:blipFill>
        <p:spPr bwMode="auto">
          <a:xfrm>
            <a:off x="7469313" y="2116476"/>
            <a:ext cx="4181582" cy="2024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886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!!!!!!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DC"/>
                </a:solidFill>
              </a:rPr>
              <a:t>až po oplachu a očištění rány</a:t>
            </a:r>
          </a:p>
          <a:p>
            <a:endParaRPr lang="cs-CZ" b="1" dirty="0">
              <a:solidFill>
                <a:srgbClr val="0000DC"/>
              </a:solidFill>
            </a:endParaRPr>
          </a:p>
          <a:p>
            <a:r>
              <a:rPr lang="cs-CZ" b="1" dirty="0" smtClean="0">
                <a:solidFill>
                  <a:srgbClr val="0000DC"/>
                </a:solidFill>
              </a:rPr>
              <a:t> v čistící fázi se může rána zvětšit</a:t>
            </a:r>
          </a:p>
          <a:p>
            <a:endParaRPr lang="cs-CZ" b="1" dirty="0" smtClean="0">
              <a:solidFill>
                <a:srgbClr val="0000DC"/>
              </a:solidFill>
            </a:endParaRPr>
          </a:p>
          <a:p>
            <a:r>
              <a:rPr lang="cs-CZ" b="1" dirty="0" smtClean="0">
                <a:solidFill>
                  <a:srgbClr val="0000DC"/>
                </a:solidFill>
              </a:rPr>
              <a:t>pozor na </a:t>
            </a:r>
            <a:r>
              <a:rPr lang="cs-CZ" b="1" dirty="0" err="1" smtClean="0">
                <a:solidFill>
                  <a:srgbClr val="0000DC"/>
                </a:solidFill>
              </a:rPr>
              <a:t>debridement</a:t>
            </a:r>
            <a:r>
              <a:rPr lang="cs-CZ" b="1" dirty="0" smtClean="0">
                <a:solidFill>
                  <a:srgbClr val="0000DC"/>
                </a:solidFill>
              </a:rPr>
              <a:t> v blízkosti cév</a:t>
            </a:r>
            <a:endParaRPr lang="cs-CZ" b="1" dirty="0">
              <a:solidFill>
                <a:srgbClr val="0000DC"/>
              </a:solidFill>
            </a:endParaRPr>
          </a:p>
        </p:txBody>
      </p:sp>
      <p:pic>
        <p:nvPicPr>
          <p:cNvPr id="1945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8451" y="558693"/>
            <a:ext cx="3705225" cy="537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90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4341" b="11514"/>
          <a:stretch/>
        </p:blipFill>
        <p:spPr>
          <a:xfrm>
            <a:off x="666000" y="48602"/>
            <a:ext cx="4139265" cy="66583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183" y="1964554"/>
            <a:ext cx="1236540" cy="34229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/>
          <a:srcRect l="27088" r="28864"/>
          <a:stretch/>
        </p:blipFill>
        <p:spPr>
          <a:xfrm>
            <a:off x="7371727" y="150590"/>
            <a:ext cx="1772816" cy="40247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39461" y="2715208"/>
            <a:ext cx="1722660" cy="292036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80589" y="4544564"/>
            <a:ext cx="2182009" cy="218200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 bwMode="auto">
          <a:xfrm>
            <a:off x="5127099" y="5251150"/>
            <a:ext cx="3683195" cy="76883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Formou spreje dostanu roztok lépe do všech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záhybů a proudem mohu odstranit část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solidFill>
                  <a:schemeClr val="bg1"/>
                </a:solidFill>
                <a:latin typeface="+mn-lt"/>
              </a:rPr>
              <a:t>p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ovlaku. 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Zaoblený obdélník 4"/>
          <p:cNvSpPr/>
          <p:nvPr/>
        </p:nvSpPr>
        <p:spPr bwMode="auto">
          <a:xfrm>
            <a:off x="809119" y="6371056"/>
            <a:ext cx="2314820" cy="242109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88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195527" y="1715096"/>
            <a:ext cx="3054624" cy="3510478"/>
          </a:xfrm>
        </p:spPr>
        <p:txBody>
          <a:bodyPr/>
          <a:lstStyle/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FF0000"/>
                </a:solidFill>
              </a:rPr>
              <a:t>!!! odtržená pergamenová kůže </a:t>
            </a:r>
            <a:r>
              <a:rPr lang="cs-CZ" sz="1600" dirty="0" smtClean="0">
                <a:solidFill>
                  <a:srgbClr val="FF0000"/>
                </a:solidFill>
              </a:rPr>
              <a:t>– odlepovat krytí </a:t>
            </a:r>
            <a:r>
              <a:rPr lang="cs-CZ" sz="1600" dirty="0" smtClean="0">
                <a:solidFill>
                  <a:srgbClr val="FF0000"/>
                </a:solidFill>
              </a:rPr>
              <a:t>ve směru šipky = </a:t>
            </a:r>
            <a:r>
              <a:rPr lang="cs-CZ" sz="1600" dirty="0" smtClean="0">
                <a:solidFill>
                  <a:srgbClr val="FF0000"/>
                </a:solidFill>
              </a:rPr>
              <a:t>proti </a:t>
            </a:r>
            <a:r>
              <a:rPr lang="cs-CZ" sz="1600" dirty="0" smtClean="0">
                <a:solidFill>
                  <a:srgbClr val="FF0000"/>
                </a:solidFill>
              </a:rPr>
              <a:t>směru strhnutí kůže!!!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dirty="0" smtClean="0">
                <a:solidFill>
                  <a:srgbClr val="FF0000"/>
                </a:solidFill>
              </a:rPr>
              <a:t>Zvýším možnost přihojení a nestrhnu celou oblast poškozené kůže</a:t>
            </a:r>
            <a:endParaRPr lang="cs-CZ" sz="1200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1401" y="184308"/>
            <a:ext cx="1800585" cy="18005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1986" y="139559"/>
            <a:ext cx="1745411" cy="17454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/>
          <a:srcRect t="26385" b="26285"/>
          <a:stretch/>
        </p:blipFill>
        <p:spPr>
          <a:xfrm>
            <a:off x="9117714" y="4425463"/>
            <a:ext cx="1755449" cy="18025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/>
          <a:srcRect r="18214"/>
          <a:stretch/>
        </p:blipFill>
        <p:spPr>
          <a:xfrm>
            <a:off x="6246706" y="1805075"/>
            <a:ext cx="2337040" cy="16002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96681" y="1884970"/>
            <a:ext cx="1986337" cy="19863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/>
          <a:srcRect t="17467" b="18864"/>
          <a:stretch/>
        </p:blipFill>
        <p:spPr>
          <a:xfrm>
            <a:off x="640171" y="13032"/>
            <a:ext cx="4911670" cy="6784486"/>
          </a:xfrm>
          <a:prstGeom prst="rect">
            <a:avLst/>
          </a:prstGeom>
        </p:spPr>
      </p:pic>
      <p:sp>
        <p:nvSpPr>
          <p:cNvPr id="13" name="Zaoblený obdélník 12"/>
          <p:cNvSpPr/>
          <p:nvPr/>
        </p:nvSpPr>
        <p:spPr bwMode="auto">
          <a:xfrm>
            <a:off x="781186" y="3163166"/>
            <a:ext cx="2314820" cy="572072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025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1014" y="104923"/>
            <a:ext cx="2464700" cy="246470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66576" y="4186553"/>
            <a:ext cx="3269204" cy="16322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305800" y="-6562725"/>
            <a:ext cx="1440000" cy="9990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/>
          <a:srcRect t="22110" b="14849"/>
          <a:stretch/>
        </p:blipFill>
        <p:spPr>
          <a:xfrm>
            <a:off x="540000" y="56558"/>
            <a:ext cx="4918408" cy="672679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68323" y="2978813"/>
            <a:ext cx="1988337" cy="176620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94768" y="1684794"/>
            <a:ext cx="2541012" cy="2182281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 bwMode="auto">
          <a:xfrm>
            <a:off x="8084937" y="580135"/>
            <a:ext cx="3683195" cy="59144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Mohou být součástí krytí s bordurou,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solidFill>
                  <a:schemeClr val="bg1"/>
                </a:solidFill>
                <a:latin typeface="+mn-lt"/>
              </a:rPr>
              <a:t>s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tačí tedy jednoduše použít jeden produkt.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/>
          <a:srcRect l="17896" t="5397" r="15970" b="6704"/>
          <a:stretch/>
        </p:blipFill>
        <p:spPr>
          <a:xfrm>
            <a:off x="7383601" y="4949615"/>
            <a:ext cx="1402672" cy="18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0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7043" y="241090"/>
            <a:ext cx="2963607" cy="18609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10227" y="4964058"/>
            <a:ext cx="3450423" cy="17358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4059" y="3115284"/>
            <a:ext cx="2591171" cy="25195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924" y="446547"/>
            <a:ext cx="1812570" cy="14500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/>
          <a:srcRect t="27365" b="18103"/>
          <a:stretch/>
        </p:blipFill>
        <p:spPr>
          <a:xfrm>
            <a:off x="339949" y="78120"/>
            <a:ext cx="5445031" cy="6441961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 bwMode="auto">
          <a:xfrm>
            <a:off x="514121" y="2386789"/>
            <a:ext cx="2401608" cy="321906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696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Fáze hojení</a:t>
            </a:r>
            <a:endParaRPr lang="cs-CZ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93529" y="235947"/>
            <a:ext cx="6262822" cy="6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61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4481" b="13992"/>
          <a:stretch/>
        </p:blipFill>
        <p:spPr>
          <a:xfrm>
            <a:off x="666000" y="0"/>
            <a:ext cx="5003736" cy="66788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8768" y="1675740"/>
            <a:ext cx="2700762" cy="20240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0874" y="4336049"/>
            <a:ext cx="3859102" cy="20179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0425" y="3262818"/>
            <a:ext cx="1529824" cy="10792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/>
          <a:srcRect l="24754" t="-309" r="22941" b="309"/>
          <a:stretch/>
        </p:blipFill>
        <p:spPr>
          <a:xfrm>
            <a:off x="10310327" y="158621"/>
            <a:ext cx="1595534" cy="3020882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 bwMode="auto">
          <a:xfrm>
            <a:off x="6374445" y="6186388"/>
            <a:ext cx="1472600" cy="461225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Nestříhat!!! </a:t>
            </a:r>
            <a:endParaRPr kumimoji="0" lang="cs-CZ" sz="1800" b="1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3" name="Zaoblený obdélník 12"/>
          <p:cNvSpPr/>
          <p:nvPr/>
        </p:nvSpPr>
        <p:spPr bwMode="auto">
          <a:xfrm>
            <a:off x="1057584" y="2144623"/>
            <a:ext cx="2306717" cy="417421"/>
          </a:xfrm>
          <a:prstGeom prst="roundRect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88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2699" b="14959"/>
          <a:stretch/>
        </p:blipFill>
        <p:spPr>
          <a:xfrm>
            <a:off x="666000" y="-34790"/>
            <a:ext cx="4378508" cy="68719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591" y="257067"/>
            <a:ext cx="5540246" cy="18290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0400" y="2442488"/>
            <a:ext cx="3352800" cy="25146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3491" y="4196318"/>
            <a:ext cx="2876909" cy="21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9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5418" b="12283"/>
          <a:stretch/>
        </p:blipFill>
        <p:spPr>
          <a:xfrm>
            <a:off x="720000" y="43351"/>
            <a:ext cx="4300574" cy="67456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9408" y="447869"/>
            <a:ext cx="5291236" cy="23810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8457" y="4144940"/>
            <a:ext cx="1866541" cy="20830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1206" y="3103631"/>
            <a:ext cx="2901994" cy="312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6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Pěny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6424" b="8359"/>
          <a:stretch/>
        </p:blipFill>
        <p:spPr>
          <a:xfrm>
            <a:off x="720000" y="96332"/>
            <a:ext cx="4059034" cy="66236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2562" y="54702"/>
            <a:ext cx="3851077" cy="27327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32803" y="96332"/>
            <a:ext cx="1900036" cy="18812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2562" y="2871787"/>
            <a:ext cx="1666875" cy="11144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8233" y="2662776"/>
            <a:ext cx="1866543" cy="186654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13242" y="5003206"/>
            <a:ext cx="2026220" cy="137361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58651" y="2080127"/>
            <a:ext cx="1749902" cy="167622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66726" y="3986212"/>
            <a:ext cx="2257889" cy="261310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39462" y="4433287"/>
            <a:ext cx="2166034" cy="2166034"/>
          </a:xfrm>
          <a:prstGeom prst="rect">
            <a:avLst/>
          </a:prstGeom>
        </p:spPr>
      </p:pic>
      <p:sp>
        <p:nvSpPr>
          <p:cNvPr id="15" name="Zaoblený obdélník 14"/>
          <p:cNvSpPr/>
          <p:nvPr/>
        </p:nvSpPr>
        <p:spPr bwMode="auto">
          <a:xfrm>
            <a:off x="6753009" y="116842"/>
            <a:ext cx="2986214" cy="58264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Krytí s bordurou</a:t>
            </a:r>
            <a:r>
              <a:rPr kumimoji="0" lang="cs-CZ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– lepivým okrajem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nepotřebují sekundární krytí</a:t>
            </a: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!!! 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6036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4806" y="1567623"/>
            <a:ext cx="2697194" cy="2697194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2673" b="15235"/>
          <a:stretch/>
        </p:blipFill>
        <p:spPr>
          <a:xfrm>
            <a:off x="720000" y="48855"/>
            <a:ext cx="4248815" cy="66452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8019" y="621235"/>
            <a:ext cx="1892776" cy="18927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2815" y="3152299"/>
            <a:ext cx="2352675" cy="2857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5383" y="293318"/>
            <a:ext cx="1863485" cy="19719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96893" y="3650022"/>
            <a:ext cx="2021683" cy="20216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print"/>
          <a:srcRect r="53536"/>
          <a:stretch/>
        </p:blipFill>
        <p:spPr>
          <a:xfrm>
            <a:off x="8355182" y="3419367"/>
            <a:ext cx="154898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03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1840" b="15860"/>
          <a:stretch/>
        </p:blipFill>
        <p:spPr>
          <a:xfrm>
            <a:off x="666000" y="63176"/>
            <a:ext cx="4276936" cy="67085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1764" y="521678"/>
            <a:ext cx="3007744" cy="22558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1233" y="2571884"/>
            <a:ext cx="2632225" cy="20745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77920" y="192657"/>
            <a:ext cx="3248025" cy="3505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/>
          <a:srcRect l="47672" t="57736" b="4025"/>
          <a:stretch/>
        </p:blipFill>
        <p:spPr>
          <a:xfrm>
            <a:off x="7522234" y="4646390"/>
            <a:ext cx="3631721" cy="19904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/>
          <a:srcRect l="36063" r="35702"/>
          <a:stretch/>
        </p:blipFill>
        <p:spPr>
          <a:xfrm>
            <a:off x="5455466" y="4322545"/>
            <a:ext cx="871267" cy="2314308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 bwMode="auto">
          <a:xfrm>
            <a:off x="9118121" y="4123426"/>
            <a:ext cx="2807824" cy="77637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Výměna krytí stačí až bude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„spotřebované“</a:t>
            </a:r>
            <a:r>
              <a:rPr kumimoji="0" lang="cs-CZ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= světlá skvrna po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téměř celém krytí /viz. </a:t>
            </a:r>
            <a:r>
              <a:rPr lang="cs-CZ" sz="1400" dirty="0">
                <a:solidFill>
                  <a:schemeClr val="bg1"/>
                </a:solidFill>
                <a:latin typeface="+mn-lt"/>
              </a:rPr>
              <a:t>o</a:t>
            </a:r>
            <a:r>
              <a:rPr kumimoji="0" lang="cs-CZ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brázek/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Zaoblený obdélník 17"/>
          <p:cNvSpPr/>
          <p:nvPr/>
        </p:nvSpPr>
        <p:spPr bwMode="auto">
          <a:xfrm>
            <a:off x="5363955" y="63176"/>
            <a:ext cx="1925556" cy="6819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Velmi dobře hojí stržené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puchýře nebo také dobrá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prevence</a:t>
            </a:r>
            <a:endParaRPr kumimoji="0" lang="cs-CZ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9608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299" b="24819"/>
          <a:stretch/>
        </p:blipFill>
        <p:spPr>
          <a:xfrm>
            <a:off x="720000" y="69374"/>
            <a:ext cx="5249479" cy="64780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88109" y="1447968"/>
            <a:ext cx="2751467" cy="22885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9297" y="3044118"/>
            <a:ext cx="2659569" cy="26595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3312" y="69374"/>
            <a:ext cx="2522855" cy="25228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/>
          <a:srcRect l="4511" t="22513" r="4833" b="29357"/>
          <a:stretch/>
        </p:blipFill>
        <p:spPr>
          <a:xfrm>
            <a:off x="8859330" y="4981905"/>
            <a:ext cx="3209026" cy="1703681"/>
          </a:xfrm>
          <a:prstGeom prst="rect">
            <a:avLst/>
          </a:prstGeom>
        </p:spPr>
      </p:pic>
      <p:sp>
        <p:nvSpPr>
          <p:cNvPr id="10" name="Zaoblený obdélník 9"/>
          <p:cNvSpPr/>
          <p:nvPr/>
        </p:nvSpPr>
        <p:spPr bwMode="auto">
          <a:xfrm>
            <a:off x="8859330" y="331811"/>
            <a:ext cx="2807824" cy="77637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Velmi dobré využít jako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sekundární krytí – nepropustné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pro vlhkost z obou stran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0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02425" y="207858"/>
            <a:ext cx="2266950" cy="381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/>
          <a:srcRect t="14814" b="13027"/>
          <a:stretch/>
        </p:blipFill>
        <p:spPr>
          <a:xfrm>
            <a:off x="719999" y="40324"/>
            <a:ext cx="4283321" cy="67055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0270" y="4055791"/>
            <a:ext cx="2278211" cy="22782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03262" y="806750"/>
            <a:ext cx="22479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925" b="25236"/>
          <a:stretch/>
        </p:blipFill>
        <p:spPr>
          <a:xfrm>
            <a:off x="666000" y="25591"/>
            <a:ext cx="5639909" cy="68324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7351" y="945788"/>
            <a:ext cx="2941449" cy="2147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2304" y="308720"/>
            <a:ext cx="2591159" cy="172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0468" y="4683934"/>
            <a:ext cx="2165231" cy="16239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7419" y="4683934"/>
            <a:ext cx="1774885" cy="17748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4540" y="2780511"/>
            <a:ext cx="2591159" cy="1642795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 bwMode="auto">
          <a:xfrm>
            <a:off x="7227461" y="3643367"/>
            <a:ext cx="2350377" cy="55217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Pokud je formou polštářek,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tak nestříhat!!! 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6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133" b="25027"/>
          <a:stretch/>
        </p:blipFill>
        <p:spPr>
          <a:xfrm>
            <a:off x="665093" y="0"/>
            <a:ext cx="5499645" cy="66624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5209" y="2422835"/>
            <a:ext cx="3165652" cy="31656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2529" y="4245704"/>
            <a:ext cx="2775380" cy="18206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5228" y="136945"/>
            <a:ext cx="2857500" cy="2857500"/>
          </a:xfrm>
          <a:prstGeom prst="rect">
            <a:avLst/>
          </a:prstGeom>
        </p:spPr>
      </p:pic>
      <p:sp>
        <p:nvSpPr>
          <p:cNvPr id="10" name="Zaoblený obdélník 9"/>
          <p:cNvSpPr/>
          <p:nvPr/>
        </p:nvSpPr>
        <p:spPr bwMode="auto">
          <a:xfrm>
            <a:off x="9586918" y="1483743"/>
            <a:ext cx="1472600" cy="461225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Nestříhat!!! </a:t>
            </a:r>
            <a:endParaRPr kumimoji="0" lang="cs-CZ" sz="1800" b="1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00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30274" y="720000"/>
            <a:ext cx="10753200" cy="451576"/>
          </a:xfrm>
        </p:spPr>
        <p:txBody>
          <a:bodyPr/>
          <a:lstStyle/>
          <a:p>
            <a:r>
              <a:rPr lang="cs-CZ" sz="6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Epitelizace</a:t>
            </a:r>
            <a:endParaRPr lang="cs-CZ" sz="6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5"/>
          <a:stretch>
            <a:fillRect/>
          </a:stretch>
        </p:blipFill>
        <p:spPr>
          <a:xfrm rot="16200000">
            <a:off x="1202605" y="1465298"/>
            <a:ext cx="3666816" cy="54761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/>
          <a:stretch>
            <a:fillRect/>
          </a:stretch>
        </p:blipFill>
        <p:spPr>
          <a:xfrm rot="10800000">
            <a:off x="6109465" y="1388737"/>
            <a:ext cx="5808558" cy="3691833"/>
          </a:xfrm>
          <a:prstGeom prst="rect">
            <a:avLst/>
          </a:prstGeom>
        </p:spPr>
      </p:pic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aoblený obdélník 10"/>
          <p:cNvSpPr/>
          <p:nvPr/>
        </p:nvSpPr>
        <p:spPr bwMode="auto">
          <a:xfrm>
            <a:off x="4202130" y="5147353"/>
            <a:ext cx="1212351" cy="647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 bwMode="auto">
          <a:xfrm flipH="1" flipV="1">
            <a:off x="2845942" y="4181582"/>
            <a:ext cx="1561672" cy="12637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ovací šipka 15"/>
          <p:cNvCxnSpPr/>
          <p:nvPr/>
        </p:nvCxnSpPr>
        <p:spPr bwMode="auto">
          <a:xfrm flipH="1" flipV="1">
            <a:off x="2578813" y="4839128"/>
            <a:ext cx="1756881" cy="4828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24469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5575" t="49956" r="12804" b="16202"/>
          <a:stretch/>
        </p:blipFill>
        <p:spPr>
          <a:xfrm>
            <a:off x="4347714" y="292184"/>
            <a:ext cx="3088256" cy="31658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t="16329" b="19486"/>
          <a:stretch/>
        </p:blipFill>
        <p:spPr>
          <a:xfrm>
            <a:off x="7492211" y="37143"/>
            <a:ext cx="2673640" cy="37226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69" y="407724"/>
            <a:ext cx="2957008" cy="324987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50982" y="3850230"/>
            <a:ext cx="2758248" cy="29609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001" y="3741221"/>
            <a:ext cx="3175458" cy="30435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1530" y="3577655"/>
            <a:ext cx="3238175" cy="32071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 cstate="print"/>
          <a:srcRect l="19699" t="7384" r="19896" b="13036"/>
          <a:stretch/>
        </p:blipFill>
        <p:spPr>
          <a:xfrm>
            <a:off x="10435923" y="115341"/>
            <a:ext cx="1794295" cy="175979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44302" y="1985452"/>
            <a:ext cx="1389177" cy="7087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/>
          <a:srcRect l="19178" r="20905"/>
          <a:stretch/>
        </p:blipFill>
        <p:spPr>
          <a:xfrm>
            <a:off x="2400076" y="31388"/>
            <a:ext cx="1328469" cy="14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Debrisoft</a:t>
            </a:r>
            <a:r>
              <a:rPr lang="cs-CZ" dirty="0" smtClean="0"/>
              <a:t> </a:t>
            </a:r>
            <a:r>
              <a:rPr lang="cs-CZ" dirty="0" smtClean="0"/>
              <a:t>– odstranění </a:t>
            </a:r>
            <a:r>
              <a:rPr lang="cs-CZ" dirty="0" err="1" smtClean="0"/>
              <a:t>biofilmu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2955" y="3319891"/>
            <a:ext cx="8848305" cy="31601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5826" y="1439982"/>
            <a:ext cx="3333750" cy="23907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6325" y="167974"/>
            <a:ext cx="3185215" cy="3025227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 bwMode="auto">
          <a:xfrm>
            <a:off x="768700" y="2589720"/>
            <a:ext cx="2350377" cy="3777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Před</a:t>
            </a:r>
            <a:r>
              <a:rPr kumimoji="0" lang="cs-CZ" sz="1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použitím navlhčit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!!! 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611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PICO – podtlaková terapie na ambulantní ošetření</a:t>
            </a:r>
            <a:endParaRPr lang="cs-CZ" dirty="0"/>
          </a:p>
        </p:txBody>
      </p:sp>
      <p:pic>
        <p:nvPicPr>
          <p:cNvPr id="6" name="Picture 8" descr="New SMITH &amp; NEPHEW 66800951-1 PICO Negative Pressure Wound Therapy Dressing  For Sale - DOTmed Listing #2763650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1" y="2414469"/>
            <a:ext cx="5503721" cy="30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76" y="2029607"/>
            <a:ext cx="5089585" cy="3817189"/>
          </a:xfrm>
          <a:prstGeom prst="rect">
            <a:avLst/>
          </a:prstGeom>
        </p:spPr>
      </p:pic>
      <p:sp>
        <p:nvSpPr>
          <p:cNvPr id="8" name="Šipka doleva 7"/>
          <p:cNvSpPr/>
          <p:nvPr/>
        </p:nvSpPr>
        <p:spPr>
          <a:xfrm rot="2057228">
            <a:off x="7802939" y="4603036"/>
            <a:ext cx="2630653" cy="876320"/>
          </a:xfrm>
          <a:prstGeom prst="leftArrow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Terčík mimo ránu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15099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5714"/>
            <a:ext cx="10753200" cy="451576"/>
          </a:xfrm>
        </p:spPr>
        <p:txBody>
          <a:bodyPr/>
          <a:lstStyle/>
          <a:p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Ošetření stržených puchýřů vzniklých na místě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zarouškování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ze sálu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5" t="9124" r="6563" b="14443"/>
          <a:stretch/>
        </p:blipFill>
        <p:spPr>
          <a:xfrm>
            <a:off x="2242868" y="1307547"/>
            <a:ext cx="7910422" cy="5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94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lnSpc>
                <a:spcPct val="150000"/>
              </a:lnSpc>
              <a:buNone/>
            </a:pPr>
            <a:r>
              <a:rPr lang="cs-CZ" sz="4800" b="1" dirty="0" smtClean="0">
                <a:solidFill>
                  <a:srgbClr val="0000DC"/>
                </a:solidFill>
              </a:rPr>
              <a:t>NEBOJTE SE ZKOUŠET A KOMBINOVAT. </a:t>
            </a:r>
            <a:r>
              <a:rPr lang="cs-CZ" sz="4800" b="1" cap="all" dirty="0" smtClean="0">
                <a:solidFill>
                  <a:srgbClr val="0000DC"/>
                </a:solidFill>
              </a:rPr>
              <a:t>Výsledky určitě stojí za to. </a:t>
            </a:r>
            <a:endParaRPr lang="cs-CZ" sz="4800" b="1" cap="all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226" y="267882"/>
            <a:ext cx="4669941" cy="31031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2773" y="568200"/>
            <a:ext cx="3813329" cy="60024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9260" y="2921510"/>
            <a:ext cx="4172725" cy="3630701"/>
          </a:xfrm>
          <a:prstGeom prst="rect">
            <a:avLst/>
          </a:prstGeom>
        </p:spPr>
      </p:pic>
      <p:sp>
        <p:nvSpPr>
          <p:cNvPr id="10" name="Zaoblený obdélník 9"/>
          <p:cNvSpPr/>
          <p:nvPr/>
        </p:nvSpPr>
        <p:spPr bwMode="auto">
          <a:xfrm>
            <a:off x="482885" y="2547991"/>
            <a:ext cx="1212351" cy="647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Zaoblený obdélník 10"/>
          <p:cNvSpPr/>
          <p:nvPr/>
        </p:nvSpPr>
        <p:spPr bwMode="auto">
          <a:xfrm>
            <a:off x="9904287" y="5691884"/>
            <a:ext cx="1212351" cy="6472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Zaoblený obdélník 11"/>
          <p:cNvSpPr/>
          <p:nvPr/>
        </p:nvSpPr>
        <p:spPr bwMode="auto">
          <a:xfrm>
            <a:off x="8298094" y="1991474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Zaoblený obdélník 12"/>
          <p:cNvSpPr/>
          <p:nvPr/>
        </p:nvSpPr>
        <p:spPr bwMode="auto">
          <a:xfrm>
            <a:off x="10373473" y="2071956"/>
            <a:ext cx="1212351" cy="647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5" name="Přímá spojovací šipka 14"/>
          <p:cNvCxnSpPr>
            <a:stCxn id="12" idx="2"/>
          </p:cNvCxnSpPr>
          <p:nvPr/>
        </p:nvCxnSpPr>
        <p:spPr bwMode="auto">
          <a:xfrm>
            <a:off x="8904270" y="2638746"/>
            <a:ext cx="609600" cy="16455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ovací šipka 15"/>
          <p:cNvCxnSpPr>
            <a:stCxn id="11" idx="0"/>
          </p:cNvCxnSpPr>
          <p:nvPr/>
        </p:nvCxnSpPr>
        <p:spPr bwMode="auto">
          <a:xfrm flipH="1" flipV="1">
            <a:off x="10017304" y="4345970"/>
            <a:ext cx="493159" cy="13459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ovací šipka 16"/>
          <p:cNvCxnSpPr/>
          <p:nvPr/>
        </p:nvCxnSpPr>
        <p:spPr bwMode="auto">
          <a:xfrm flipH="1">
            <a:off x="9935110" y="2702103"/>
            <a:ext cx="873304" cy="821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Přímá spojovací šipka 26"/>
          <p:cNvCxnSpPr/>
          <p:nvPr/>
        </p:nvCxnSpPr>
        <p:spPr bwMode="auto">
          <a:xfrm flipV="1">
            <a:off x="1458930" y="1847638"/>
            <a:ext cx="1159268" cy="9469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Zaoblený obdélník 29"/>
          <p:cNvSpPr/>
          <p:nvPr/>
        </p:nvSpPr>
        <p:spPr bwMode="auto">
          <a:xfrm>
            <a:off x="8835775" y="1998325"/>
            <a:ext cx="672956" cy="647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893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 smtClean="0"/>
              <a:t>Granulace</a:t>
            </a:r>
            <a:endParaRPr lang="cs-CZ" sz="6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1489" y="256990"/>
            <a:ext cx="3810083" cy="5639983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5467" y="2002973"/>
            <a:ext cx="4243184" cy="3853006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 bwMode="auto">
          <a:xfrm>
            <a:off x="7609725" y="563366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Zaoblený obdélník 10"/>
          <p:cNvSpPr/>
          <p:nvPr/>
        </p:nvSpPr>
        <p:spPr bwMode="auto">
          <a:xfrm>
            <a:off x="714054" y="1732908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 bwMode="auto">
          <a:xfrm>
            <a:off x="8236450" y="1159267"/>
            <a:ext cx="866453" cy="21181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ovací šipka 12"/>
          <p:cNvCxnSpPr/>
          <p:nvPr/>
        </p:nvCxnSpPr>
        <p:spPr bwMode="auto">
          <a:xfrm>
            <a:off x="1494890" y="2267164"/>
            <a:ext cx="1320229" cy="13390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Zaoblený obdélník 13"/>
          <p:cNvSpPr/>
          <p:nvPr/>
        </p:nvSpPr>
        <p:spPr bwMode="auto">
          <a:xfrm>
            <a:off x="10281006" y="3284306"/>
            <a:ext cx="1212351" cy="6472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 flipV="1">
            <a:off x="9637160" y="3380198"/>
            <a:ext cx="1181528" cy="2568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ovací šipka 21"/>
          <p:cNvCxnSpPr/>
          <p:nvPr/>
        </p:nvCxnSpPr>
        <p:spPr bwMode="auto">
          <a:xfrm flipH="1">
            <a:off x="9174822" y="3667874"/>
            <a:ext cx="1705511" cy="2157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593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22" y="272943"/>
            <a:ext cx="4925841" cy="32716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/>
          <a:srcRect l="44813" t="17847" r="21019" b="12785"/>
          <a:stretch>
            <a:fillRect/>
          </a:stretch>
        </p:blipFill>
        <p:spPr>
          <a:xfrm rot="5400000">
            <a:off x="1660547" y="-1308686"/>
            <a:ext cx="3788624" cy="6822042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 bwMode="auto">
          <a:xfrm>
            <a:off x="744877" y="1691812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 bwMode="auto">
          <a:xfrm>
            <a:off x="1469204" y="2075380"/>
            <a:ext cx="202400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ovací šipka 13"/>
          <p:cNvCxnSpPr/>
          <p:nvPr/>
        </p:nvCxnSpPr>
        <p:spPr bwMode="auto">
          <a:xfrm flipH="1">
            <a:off x="9647434" y="791110"/>
            <a:ext cx="1099336" cy="7911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aoblený obdélník 14"/>
          <p:cNvSpPr/>
          <p:nvPr/>
        </p:nvSpPr>
        <p:spPr bwMode="auto">
          <a:xfrm>
            <a:off x="10657727" y="210622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97589" y="3025768"/>
            <a:ext cx="2914141" cy="37493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 bwMode="auto">
          <a:xfrm flipV="1">
            <a:off x="2041801" y="5444842"/>
            <a:ext cx="1260297" cy="4880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Zaoblený obdélník 20"/>
          <p:cNvSpPr/>
          <p:nvPr/>
        </p:nvSpPr>
        <p:spPr bwMode="auto">
          <a:xfrm>
            <a:off x="3399907" y="6039285"/>
            <a:ext cx="1212351" cy="6472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2" name="Přímá spojovací šipka 21"/>
          <p:cNvCxnSpPr/>
          <p:nvPr/>
        </p:nvCxnSpPr>
        <p:spPr bwMode="auto">
          <a:xfrm flipH="1" flipV="1">
            <a:off x="3661284" y="5343399"/>
            <a:ext cx="870537" cy="8846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Zaoblený obdélník 18"/>
          <p:cNvSpPr/>
          <p:nvPr/>
        </p:nvSpPr>
        <p:spPr bwMode="auto">
          <a:xfrm>
            <a:off x="798256" y="5451080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7" name="Přímá spojovací šipka 26"/>
          <p:cNvCxnSpPr/>
          <p:nvPr/>
        </p:nvCxnSpPr>
        <p:spPr bwMode="auto">
          <a:xfrm flipH="1" flipV="1">
            <a:off x="3360782" y="4683332"/>
            <a:ext cx="1117039" cy="14560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ovací šipka 28"/>
          <p:cNvCxnSpPr/>
          <p:nvPr/>
        </p:nvCxnSpPr>
        <p:spPr bwMode="auto">
          <a:xfrm flipV="1">
            <a:off x="1654145" y="4937371"/>
            <a:ext cx="1325367" cy="11609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59" y="3815276"/>
            <a:ext cx="3552965" cy="2664724"/>
          </a:xfrm>
          <a:prstGeom prst="rect">
            <a:avLst/>
          </a:prstGeom>
        </p:spPr>
      </p:pic>
      <p:sp>
        <p:nvSpPr>
          <p:cNvPr id="23" name="Zaoblený obdélník 22"/>
          <p:cNvSpPr/>
          <p:nvPr/>
        </p:nvSpPr>
        <p:spPr bwMode="auto">
          <a:xfrm>
            <a:off x="10559960" y="3974773"/>
            <a:ext cx="1212351" cy="64727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4" name="Přímá spojovací šipka 13"/>
          <p:cNvCxnSpPr/>
          <p:nvPr/>
        </p:nvCxnSpPr>
        <p:spPr bwMode="auto">
          <a:xfrm flipH="1">
            <a:off x="10010292" y="4385987"/>
            <a:ext cx="1099336" cy="7911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6779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180881" cy="451576"/>
          </a:xfrm>
        </p:spPr>
        <p:txBody>
          <a:bodyPr/>
          <a:lstStyle/>
          <a:p>
            <a:pPr algn="r"/>
            <a:r>
              <a:rPr lang="cs-CZ" sz="6600" dirty="0" smtClean="0">
                <a:solidFill>
                  <a:srgbClr val="FFFF00"/>
                </a:solidFill>
              </a:rPr>
              <a:t>Kolikvační </a:t>
            </a:r>
            <a:br>
              <a:rPr lang="cs-CZ" sz="6600" dirty="0" smtClean="0">
                <a:solidFill>
                  <a:srgbClr val="FFFF00"/>
                </a:solidFill>
              </a:rPr>
            </a:br>
            <a:r>
              <a:rPr lang="cs-CZ" sz="6600" dirty="0" smtClean="0">
                <a:solidFill>
                  <a:srgbClr val="FFFF00"/>
                </a:solidFill>
              </a:rPr>
              <a:t/>
            </a:r>
            <a:br>
              <a:rPr lang="cs-CZ" sz="6600" dirty="0" smtClean="0">
                <a:solidFill>
                  <a:srgbClr val="FFFF00"/>
                </a:solidFill>
              </a:rPr>
            </a:br>
            <a:r>
              <a:rPr lang="cs-CZ" sz="6600" dirty="0" smtClean="0">
                <a:solidFill>
                  <a:srgbClr val="FFFF00"/>
                </a:solidFill>
              </a:rPr>
              <a:t>nekróza</a:t>
            </a:r>
            <a:endParaRPr lang="cs-CZ" sz="6600" dirty="0">
              <a:solidFill>
                <a:srgbClr val="FFFF00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t="22394" r="18184" b="11417"/>
          <a:stretch>
            <a:fillRect/>
          </a:stretch>
        </p:blipFill>
        <p:spPr>
          <a:xfrm>
            <a:off x="349320" y="174800"/>
            <a:ext cx="4202131" cy="312320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95" y="3428819"/>
            <a:ext cx="4968862" cy="33002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rcRect l="25252" t="26385" r="22104"/>
          <a:stretch>
            <a:fillRect/>
          </a:stretch>
        </p:blipFill>
        <p:spPr>
          <a:xfrm>
            <a:off x="7130266" y="2398260"/>
            <a:ext cx="4572000" cy="4254257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 bwMode="auto">
          <a:xfrm flipH="1" flipV="1">
            <a:off x="2547991" y="1715784"/>
            <a:ext cx="1602768" cy="5753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Zaoblený obdélník 10"/>
          <p:cNvSpPr/>
          <p:nvPr/>
        </p:nvSpPr>
        <p:spPr bwMode="auto">
          <a:xfrm>
            <a:off x="3955550" y="1921268"/>
            <a:ext cx="1212351" cy="6472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Zaoblený obdélník 12"/>
          <p:cNvSpPr/>
          <p:nvPr/>
        </p:nvSpPr>
        <p:spPr bwMode="auto">
          <a:xfrm>
            <a:off x="10818687" y="5845996"/>
            <a:ext cx="1212351" cy="6472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9255302" y="4200418"/>
            <a:ext cx="1902433" cy="1943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ovací šipka 14"/>
          <p:cNvCxnSpPr/>
          <p:nvPr/>
        </p:nvCxnSpPr>
        <p:spPr bwMode="auto">
          <a:xfrm flipH="1" flipV="1">
            <a:off x="9544692" y="4941870"/>
            <a:ext cx="1726060" cy="14281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ovací šipka 16"/>
          <p:cNvCxnSpPr/>
          <p:nvPr/>
        </p:nvCxnSpPr>
        <p:spPr bwMode="auto">
          <a:xfrm flipV="1">
            <a:off x="1263721" y="4993243"/>
            <a:ext cx="2732925" cy="3595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Zaoblený obdélník 18"/>
          <p:cNvSpPr/>
          <p:nvPr/>
        </p:nvSpPr>
        <p:spPr bwMode="auto">
          <a:xfrm>
            <a:off x="244866" y="4970981"/>
            <a:ext cx="1212351" cy="751726"/>
          </a:xfrm>
          <a:prstGeom prst="roundRect">
            <a:avLst/>
          </a:prstGeom>
          <a:solidFill>
            <a:srgbClr val="0000DC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Gelové krytí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v polštářku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+ filmové krytí</a:t>
            </a:r>
          </a:p>
        </p:txBody>
      </p:sp>
    </p:spTree>
    <p:extLst>
      <p:ext uri="{BB962C8B-B14F-4D97-AF65-F5344CB8AC3E}">
        <p14:creationId xmlns:p14="http://schemas.microsoft.com/office/powerpoint/2010/main" val="264097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dirty="0" smtClean="0">
                <a:solidFill>
                  <a:schemeClr val="tx1"/>
                </a:solidFill>
              </a:rPr>
              <a:t>Nekróza</a:t>
            </a:r>
            <a:endParaRPr lang="cs-CZ" sz="6600" dirty="0">
              <a:solidFill>
                <a:schemeClr val="tx1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845" t="35920" r="9560"/>
          <a:stretch>
            <a:fillRect/>
          </a:stretch>
        </p:blipFill>
        <p:spPr>
          <a:xfrm>
            <a:off x="8342615" y="1313360"/>
            <a:ext cx="3688423" cy="21538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68" y="3204531"/>
            <a:ext cx="4724552" cy="3293926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 bwMode="auto">
          <a:xfrm>
            <a:off x="6318605" y="6066890"/>
            <a:ext cx="1212351" cy="647272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1" name="Zástupný symbol pro obsah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110" y="1511507"/>
            <a:ext cx="3626777" cy="5062377"/>
          </a:xfrm>
          <a:prstGeom prst="rect">
            <a:avLst/>
          </a:prstGeom>
        </p:spPr>
      </p:pic>
      <p:cxnSp>
        <p:nvCxnSpPr>
          <p:cNvPr id="12" name="Přímá spojovací šipka 11"/>
          <p:cNvCxnSpPr/>
          <p:nvPr/>
        </p:nvCxnSpPr>
        <p:spPr bwMode="auto">
          <a:xfrm flipV="1">
            <a:off x="7489860" y="4089114"/>
            <a:ext cx="2383605" cy="20753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aoblený obdélník 14"/>
          <p:cNvSpPr/>
          <p:nvPr/>
        </p:nvSpPr>
        <p:spPr bwMode="auto">
          <a:xfrm>
            <a:off x="500008" y="1950377"/>
            <a:ext cx="1212351" cy="647272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Zaoblený obdélník 15"/>
          <p:cNvSpPr/>
          <p:nvPr/>
        </p:nvSpPr>
        <p:spPr bwMode="auto">
          <a:xfrm>
            <a:off x="4150759" y="3390472"/>
            <a:ext cx="1212351" cy="6472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7" name="Přímá spojovací šipka 16"/>
          <p:cNvCxnSpPr/>
          <p:nvPr/>
        </p:nvCxnSpPr>
        <p:spPr bwMode="auto">
          <a:xfrm flipH="1">
            <a:off x="3041151" y="3821987"/>
            <a:ext cx="1469204" cy="9657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Zaoblený obdélník 17"/>
          <p:cNvSpPr/>
          <p:nvPr/>
        </p:nvSpPr>
        <p:spPr bwMode="auto">
          <a:xfrm>
            <a:off x="2460661" y="5897366"/>
            <a:ext cx="1371600" cy="61302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9" name="Přímá spojovací šipka 18"/>
          <p:cNvCxnSpPr/>
          <p:nvPr/>
        </p:nvCxnSpPr>
        <p:spPr bwMode="auto">
          <a:xfrm flipH="1" flipV="1">
            <a:off x="3154166" y="5178175"/>
            <a:ext cx="205483" cy="10171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ovací šipka 21"/>
          <p:cNvCxnSpPr/>
          <p:nvPr/>
        </p:nvCxnSpPr>
        <p:spPr bwMode="auto">
          <a:xfrm>
            <a:off x="1561672" y="2393879"/>
            <a:ext cx="811658" cy="18082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ovací šipka 22"/>
          <p:cNvCxnSpPr/>
          <p:nvPr/>
        </p:nvCxnSpPr>
        <p:spPr bwMode="auto">
          <a:xfrm>
            <a:off x="1438382" y="2229492"/>
            <a:ext cx="1253447" cy="22089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Přímá spojovací šipka 29"/>
          <p:cNvCxnSpPr/>
          <p:nvPr/>
        </p:nvCxnSpPr>
        <p:spPr bwMode="auto">
          <a:xfrm flipH="1" flipV="1">
            <a:off x="2279151" y="5166189"/>
            <a:ext cx="1183240" cy="9263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Obrázek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r="16573"/>
          <a:stretch>
            <a:fillRect/>
          </a:stretch>
        </p:blipFill>
        <p:spPr>
          <a:xfrm>
            <a:off x="4541177" y="213645"/>
            <a:ext cx="3585681" cy="2699191"/>
          </a:xfrm>
          <a:prstGeom prst="rect">
            <a:avLst/>
          </a:prstGeom>
        </p:spPr>
      </p:pic>
      <p:sp>
        <p:nvSpPr>
          <p:cNvPr id="34" name="Zaoblený obdélník 33"/>
          <p:cNvSpPr/>
          <p:nvPr/>
        </p:nvSpPr>
        <p:spPr bwMode="auto">
          <a:xfrm>
            <a:off x="7827195" y="183222"/>
            <a:ext cx="1212351" cy="6472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35" name="Přímá spojovací šipka 34"/>
          <p:cNvCxnSpPr/>
          <p:nvPr/>
        </p:nvCxnSpPr>
        <p:spPr bwMode="auto">
          <a:xfrm flipH="1">
            <a:off x="7200472" y="440076"/>
            <a:ext cx="1469204" cy="9657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Zaoblený obdélník 35"/>
          <p:cNvSpPr/>
          <p:nvPr/>
        </p:nvSpPr>
        <p:spPr bwMode="auto">
          <a:xfrm>
            <a:off x="8311792" y="208908"/>
            <a:ext cx="712341" cy="61302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53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0822" y="617258"/>
            <a:ext cx="10753200" cy="45157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947" b="10850"/>
          <a:stretch>
            <a:fillRect/>
          </a:stretch>
        </p:blipFill>
        <p:spPr>
          <a:xfrm>
            <a:off x="390062" y="937812"/>
            <a:ext cx="3267538" cy="49081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rcRect t="20057" b="10389"/>
          <a:stretch>
            <a:fillRect/>
          </a:stretch>
        </p:blipFill>
        <p:spPr>
          <a:xfrm>
            <a:off x="4511203" y="914400"/>
            <a:ext cx="3320324" cy="5013789"/>
          </a:xfrm>
          <a:prstGeom prst="rect">
            <a:avLst/>
          </a:prstGeom>
        </p:spPr>
      </p:pic>
      <p:pic>
        <p:nvPicPr>
          <p:cNvPr id="1026" name="Picture 2" descr="Náhled obrázk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r="16479"/>
          <a:stretch>
            <a:fillRect/>
          </a:stretch>
        </p:blipFill>
        <p:spPr bwMode="auto">
          <a:xfrm rot="5400000">
            <a:off x="7650664" y="1630013"/>
            <a:ext cx="5010112" cy="35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7"/>
          <p:cNvSpPr/>
          <p:nvPr/>
        </p:nvSpPr>
        <p:spPr bwMode="auto">
          <a:xfrm>
            <a:off x="2727789" y="708916"/>
            <a:ext cx="1371600" cy="61302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2332234" y="1202077"/>
            <a:ext cx="1315092" cy="12328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Zaoblený obdélník 10"/>
          <p:cNvSpPr/>
          <p:nvPr/>
        </p:nvSpPr>
        <p:spPr bwMode="auto">
          <a:xfrm>
            <a:off x="154112" y="642134"/>
            <a:ext cx="1371600" cy="61302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Zaoblený obdélník 11"/>
          <p:cNvSpPr/>
          <p:nvPr/>
        </p:nvSpPr>
        <p:spPr bwMode="auto">
          <a:xfrm>
            <a:off x="5525785" y="650696"/>
            <a:ext cx="1371600" cy="61302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Zaoblený obdélník 12"/>
          <p:cNvSpPr/>
          <p:nvPr/>
        </p:nvSpPr>
        <p:spPr bwMode="auto">
          <a:xfrm>
            <a:off x="9859766" y="474323"/>
            <a:ext cx="1371600" cy="61302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>
            <a:off x="818508" y="1137009"/>
            <a:ext cx="815083" cy="9075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ovací šipka 14"/>
          <p:cNvCxnSpPr/>
          <p:nvPr/>
        </p:nvCxnSpPr>
        <p:spPr bwMode="auto">
          <a:xfrm flipH="1">
            <a:off x="5732980" y="1104474"/>
            <a:ext cx="354459" cy="8167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ovací šipka 15"/>
          <p:cNvCxnSpPr/>
          <p:nvPr/>
        </p:nvCxnSpPr>
        <p:spPr bwMode="auto">
          <a:xfrm flipH="1">
            <a:off x="9780998" y="976045"/>
            <a:ext cx="698642" cy="13150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Zaoblený obdélník 20"/>
          <p:cNvSpPr/>
          <p:nvPr/>
        </p:nvSpPr>
        <p:spPr bwMode="auto">
          <a:xfrm>
            <a:off x="476035" y="5371671"/>
            <a:ext cx="1371600" cy="61302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Zaoblený obdélník 21"/>
          <p:cNvSpPr/>
          <p:nvPr/>
        </p:nvSpPr>
        <p:spPr bwMode="auto">
          <a:xfrm>
            <a:off x="4460696" y="4845977"/>
            <a:ext cx="1371600" cy="61302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Zaoblený obdélník 22"/>
          <p:cNvSpPr/>
          <p:nvPr/>
        </p:nvSpPr>
        <p:spPr bwMode="auto">
          <a:xfrm>
            <a:off x="8486453" y="3929865"/>
            <a:ext cx="1371600" cy="61302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4" name="Přímá spojovací šipka 23"/>
          <p:cNvCxnSpPr/>
          <p:nvPr/>
        </p:nvCxnSpPr>
        <p:spPr bwMode="auto">
          <a:xfrm flipV="1">
            <a:off x="945222" y="3750070"/>
            <a:ext cx="523985" cy="17157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ovací šipka 24"/>
          <p:cNvCxnSpPr>
            <a:stCxn id="22" idx="0"/>
          </p:cNvCxnSpPr>
          <p:nvPr/>
        </p:nvCxnSpPr>
        <p:spPr bwMode="auto">
          <a:xfrm flipV="1">
            <a:off x="5146496" y="3606229"/>
            <a:ext cx="853612" cy="12397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ovací šipka 25"/>
          <p:cNvCxnSpPr>
            <a:stCxn id="23" idx="0"/>
          </p:cNvCxnSpPr>
          <p:nvPr/>
        </p:nvCxnSpPr>
        <p:spPr bwMode="auto">
          <a:xfrm flipV="1">
            <a:off x="9172253" y="2907587"/>
            <a:ext cx="1317662" cy="10222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Zaoblený obdélník 26"/>
          <p:cNvSpPr/>
          <p:nvPr/>
        </p:nvSpPr>
        <p:spPr bwMode="auto">
          <a:xfrm>
            <a:off x="10820400" y="4978108"/>
            <a:ext cx="1371600" cy="6130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28" name="Přímá spojovací šipka 27"/>
          <p:cNvCxnSpPr/>
          <p:nvPr/>
        </p:nvCxnSpPr>
        <p:spPr bwMode="auto">
          <a:xfrm flipH="1" flipV="1">
            <a:off x="11188557" y="3061699"/>
            <a:ext cx="246581" cy="21781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Přímá spojovací šipka 36"/>
          <p:cNvCxnSpPr/>
          <p:nvPr/>
        </p:nvCxnSpPr>
        <p:spPr bwMode="auto">
          <a:xfrm flipV="1">
            <a:off x="1006867" y="4222679"/>
            <a:ext cx="1119884" cy="11609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Elipsa 39"/>
          <p:cNvSpPr/>
          <p:nvPr/>
        </p:nvSpPr>
        <p:spPr bwMode="auto">
          <a:xfrm rot="1828564">
            <a:off x="10450701" y="1867901"/>
            <a:ext cx="570634" cy="1503620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2" name="Elipsa 41"/>
          <p:cNvSpPr/>
          <p:nvPr/>
        </p:nvSpPr>
        <p:spPr bwMode="auto">
          <a:xfrm rot="2006992">
            <a:off x="5815700" y="2090471"/>
            <a:ext cx="610787" cy="1506925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3" name="Zaoblený obdélník 42"/>
          <p:cNvSpPr/>
          <p:nvPr/>
        </p:nvSpPr>
        <p:spPr bwMode="auto">
          <a:xfrm>
            <a:off x="2746626" y="5268930"/>
            <a:ext cx="1371600" cy="613026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4" name="Zaoblený obdélník 43"/>
          <p:cNvSpPr/>
          <p:nvPr/>
        </p:nvSpPr>
        <p:spPr bwMode="auto">
          <a:xfrm>
            <a:off x="6700464" y="5421330"/>
            <a:ext cx="1371600" cy="613026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6" name="Zaoblený obdélník 45"/>
          <p:cNvSpPr/>
          <p:nvPr/>
        </p:nvSpPr>
        <p:spPr bwMode="auto">
          <a:xfrm>
            <a:off x="9143999" y="3938427"/>
            <a:ext cx="712341" cy="613026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49" name="Přímá spojovací šipka 48"/>
          <p:cNvCxnSpPr/>
          <p:nvPr/>
        </p:nvCxnSpPr>
        <p:spPr bwMode="auto">
          <a:xfrm>
            <a:off x="8887145" y="1130157"/>
            <a:ext cx="1417834" cy="128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Zaoblený obdélník 47"/>
          <p:cNvSpPr/>
          <p:nvPr/>
        </p:nvSpPr>
        <p:spPr bwMode="auto">
          <a:xfrm>
            <a:off x="8030968" y="782549"/>
            <a:ext cx="1371600" cy="613026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7" name="Zaoblený obdélník 46"/>
          <p:cNvSpPr/>
          <p:nvPr/>
        </p:nvSpPr>
        <p:spPr bwMode="auto">
          <a:xfrm>
            <a:off x="8784403" y="746588"/>
            <a:ext cx="582201" cy="6404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39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PP JVS LF MU[20210916164756327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3190</TotalTime>
  <Words>391</Words>
  <Application>Microsoft Office PowerPoint</Application>
  <PresentationFormat>Širokoúhlá obrazovka</PresentationFormat>
  <Paragraphs>132</Paragraphs>
  <Slides>34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Helvetica Neue Medium</vt:lpstr>
      <vt:lpstr>Tahoma</vt:lpstr>
      <vt:lpstr>Wingdings</vt:lpstr>
      <vt:lpstr>Prezentace_MU_CZ</vt:lpstr>
      <vt:lpstr>BSOT0422c Ošetřovatelská péče v chirurgických oborech, ortopedii a traumatologii II – cvičení</vt:lpstr>
      <vt:lpstr>Fáze hojení</vt:lpstr>
      <vt:lpstr>Epitelizace</vt:lpstr>
      <vt:lpstr>Prezentace aplikace PowerPoint</vt:lpstr>
      <vt:lpstr>Granulace</vt:lpstr>
      <vt:lpstr>Prezentace aplikace PowerPoint</vt:lpstr>
      <vt:lpstr>Kolikvační   nekróza</vt:lpstr>
      <vt:lpstr>Nekróza</vt:lpstr>
      <vt:lpstr>Prezentace aplikace PowerPoint</vt:lpstr>
      <vt:lpstr>Infikovaná rána</vt:lpstr>
      <vt:lpstr>Dehyscence rány</vt:lpstr>
      <vt:lpstr>Prezentace aplikace PowerPoint</vt:lpstr>
      <vt:lpstr>Hodnocení rány</vt:lpstr>
      <vt:lpstr>Hodnocení rány</vt:lpstr>
      <vt:lpstr>!!!!!!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Pěny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Debrisoft – odstranění biofilmu</vt:lpstr>
      <vt:lpstr>PICO – podtlaková terapie na ambulantní ošetření</vt:lpstr>
      <vt:lpstr>Ošetření stržených puchýřů vzniklých na místě zarouškování ze sálu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Natália Beharková</dc:creator>
  <cp:lastModifiedBy>Brímová Pavlína</cp:lastModifiedBy>
  <cp:revision>251</cp:revision>
  <cp:lastPrinted>1601-01-01T00:00:00Z</cp:lastPrinted>
  <dcterms:created xsi:type="dcterms:W3CDTF">2020-10-04T13:35:14Z</dcterms:created>
  <dcterms:modified xsi:type="dcterms:W3CDTF">2022-10-19T14:59:59Z</dcterms:modified>
</cp:coreProperties>
</file>