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69" r:id="rId2"/>
    <p:sldId id="258" r:id="rId3"/>
    <p:sldId id="268" r:id="rId4"/>
    <p:sldId id="257" r:id="rId5"/>
    <p:sldId id="264" r:id="rId6"/>
    <p:sldId id="265" r:id="rId7"/>
    <p:sldId id="267" r:id="rId8"/>
  </p:sldIdLst>
  <p:sldSz cx="12192000" cy="6858000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ália Beharková" initials="NB" lastIdx="4" clrIdx="0">
    <p:extLst>
      <p:ext uri="{19B8F6BF-5375-455C-9EA6-DF929625EA0E}">
        <p15:presenceInfo xmlns:p15="http://schemas.microsoft.com/office/powerpoint/2012/main" userId="S-1-5-21-3451901064-902568176-4053310204-466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000DC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84293" autoAdjust="0"/>
  </p:normalViewPr>
  <p:slideViewPr>
    <p:cSldViewPr snapToGrid="0">
      <p:cViewPr varScale="1">
        <p:scale>
          <a:sx n="96" d="100"/>
          <a:sy n="96" d="100"/>
        </p:scale>
        <p:origin x="180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514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FFC4-6E08-4C95-BBE6-CC62724D5D23}" type="datetime1">
              <a:rPr lang="cs-CZ" smtClean="0"/>
              <a:pPr/>
              <a:t>14.09.2022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0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5" r:id="rId18"/>
    <p:sldLayoutId id="2147483707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6312" y="2178470"/>
            <a:ext cx="11361600" cy="1171580"/>
          </a:xfrm>
        </p:spPr>
        <p:txBody>
          <a:bodyPr/>
          <a:lstStyle/>
          <a:p>
            <a:r>
              <a:rPr lang="cs-CZ" dirty="0"/>
              <a:t>BSOT0422c - Ošetřovatelská péče v chirurgických oborech, ortopedii a traumatologii II – cvičení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6312" y="4090527"/>
            <a:ext cx="11361600" cy="698497"/>
          </a:xfrm>
        </p:spPr>
        <p:txBody>
          <a:bodyPr/>
          <a:lstStyle/>
          <a:p>
            <a:r>
              <a:rPr lang="cs-CZ" dirty="0">
                <a:solidFill>
                  <a:srgbClr val="00287D"/>
                </a:solidFill>
              </a:rPr>
              <a:t>Podzimní semestr 2022</a:t>
            </a:r>
          </a:p>
          <a:p>
            <a:endParaRPr lang="cs-CZ" dirty="0"/>
          </a:p>
        </p:txBody>
      </p:sp>
      <p:pic>
        <p:nvPicPr>
          <p:cNvPr id="6" name="Picture 10" descr="Zobrazit zdrojový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6311" y="4913871"/>
            <a:ext cx="11584952" cy="182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2734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b="1" dirty="0">
                <a:solidFill>
                  <a:srgbClr val="00287D"/>
                </a:solidFill>
              </a:rPr>
              <a:t>Garant: </a:t>
            </a:r>
            <a:r>
              <a:rPr lang="cs-CZ" dirty="0">
                <a:solidFill>
                  <a:srgbClr val="00287D"/>
                </a:solidFill>
              </a:rPr>
              <a:t>Mgr. Alena Pospíšilová, Ph.D.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1" dirty="0">
              <a:solidFill>
                <a:srgbClr val="00287D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287D"/>
                </a:solidFill>
              </a:rPr>
              <a:t> Vyučující:</a:t>
            </a:r>
            <a:r>
              <a:rPr lang="cs-CZ" dirty="0">
                <a:solidFill>
                  <a:srgbClr val="00287D"/>
                </a:solidFill>
              </a:rPr>
              <a:t> PhDr. Pavlína Brímová, MBA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rgbClr val="00287D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b="1" dirty="0">
                <a:solidFill>
                  <a:srgbClr val="00287D"/>
                </a:solidFill>
              </a:rPr>
              <a:t>Ukončení:</a:t>
            </a:r>
            <a:r>
              <a:rPr lang="cs-CZ" dirty="0">
                <a:solidFill>
                  <a:srgbClr val="00287D"/>
                </a:solidFill>
              </a:rPr>
              <a:t> zápočet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rgbClr val="00287D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b="1" dirty="0">
                <a:solidFill>
                  <a:srgbClr val="00287D"/>
                </a:solidFill>
              </a:rPr>
              <a:t>Středa</a:t>
            </a:r>
            <a:r>
              <a:rPr lang="cs-CZ" dirty="0">
                <a:solidFill>
                  <a:srgbClr val="00287D"/>
                </a:solidFill>
              </a:rPr>
              <a:t> 15.00 – 16.40 hod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rgbClr val="00287D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b="1" dirty="0">
                <a:solidFill>
                  <a:srgbClr val="00287D"/>
                </a:solidFill>
              </a:rPr>
              <a:t>výuková místnost Ortopedické kliniky – </a:t>
            </a:r>
            <a:r>
              <a:rPr lang="cs-CZ" dirty="0">
                <a:solidFill>
                  <a:srgbClr val="00287D"/>
                </a:solidFill>
              </a:rPr>
              <a:t>jmenovka, bílý plášť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00287D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00287D"/>
              </a:solidFill>
            </a:endParaRPr>
          </a:p>
        </p:txBody>
      </p:sp>
      <p:pic>
        <p:nvPicPr>
          <p:cNvPr id="6" name="Picture 6" descr="Ilustrací zdarma z Uč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048" y="767846"/>
            <a:ext cx="3136152" cy="313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061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algn="ctr"/>
            <a:r>
              <a:rPr lang="cs-CZ" b="1" u="sng" dirty="0">
                <a:solidFill>
                  <a:srgbClr val="00287D"/>
                </a:solidFill>
              </a:rPr>
              <a:t>Jsem nováček v používání IS MUNI</a:t>
            </a:r>
          </a:p>
          <a:p>
            <a:endParaRPr lang="cs-CZ" dirty="0">
              <a:solidFill>
                <a:srgbClr val="00287D"/>
              </a:solidFill>
            </a:endParaRPr>
          </a:p>
          <a:p>
            <a:r>
              <a:rPr lang="cs-CZ" dirty="0">
                <a:solidFill>
                  <a:srgbClr val="00287D"/>
                </a:solidFill>
              </a:rPr>
              <a:t>          Rady</a:t>
            </a:r>
          </a:p>
          <a:p>
            <a:endParaRPr lang="cs-CZ" dirty="0">
              <a:solidFill>
                <a:srgbClr val="00287D"/>
              </a:solidFill>
            </a:endParaRPr>
          </a:p>
          <a:p>
            <a:r>
              <a:rPr lang="cs-CZ" dirty="0">
                <a:solidFill>
                  <a:srgbClr val="00287D"/>
                </a:solidFill>
              </a:rPr>
              <a:t>          Pomoc</a:t>
            </a:r>
          </a:p>
          <a:p>
            <a:endParaRPr lang="cs-CZ" dirty="0">
              <a:solidFill>
                <a:srgbClr val="00287D"/>
              </a:solidFill>
            </a:endParaRPr>
          </a:p>
          <a:p>
            <a:r>
              <a:rPr lang="cs-CZ" dirty="0">
                <a:solidFill>
                  <a:srgbClr val="00287D"/>
                </a:solidFill>
              </a:rPr>
              <a:t>          Připomínky</a:t>
            </a:r>
          </a:p>
          <a:p>
            <a:endParaRPr lang="cs-CZ" dirty="0">
              <a:solidFill>
                <a:srgbClr val="00287D"/>
              </a:solidFill>
            </a:endParaRPr>
          </a:p>
          <a:p>
            <a:r>
              <a:rPr lang="cs-CZ" dirty="0">
                <a:solidFill>
                  <a:srgbClr val="00287D"/>
                </a:solidFill>
              </a:rPr>
              <a:t>          Zlepšováky</a:t>
            </a:r>
          </a:p>
          <a:p>
            <a:r>
              <a:rPr lang="cs-CZ" dirty="0">
                <a:solidFill>
                  <a:srgbClr val="00287D"/>
                </a:solidFill>
              </a:rPr>
              <a:t> </a:t>
            </a:r>
          </a:p>
        </p:txBody>
      </p:sp>
      <p:pic>
        <p:nvPicPr>
          <p:cNvPr id="6" name="Picture 2" descr="Vektorová grafika zdarma z Setkání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198146" y="1885127"/>
            <a:ext cx="3352714" cy="243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41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splnění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>
                <a:solidFill>
                  <a:srgbClr val="00287D"/>
                </a:solidFill>
              </a:rPr>
              <a:t>aktivní účast na výuce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rgbClr val="00287D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287D"/>
                </a:solidFill>
              </a:rPr>
              <a:t> max. jedna řádně omluvená absence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rgbClr val="00287D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287D"/>
                </a:solidFill>
              </a:rPr>
              <a:t> vyhotovení seminární práce dle zadání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rgbClr val="00287D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287D"/>
                </a:solidFill>
              </a:rPr>
              <a:t> prokázání znalostí a dovedností při průběžných a závěrečném   testu z ošetřovatelství v chirurgických oborech – minimální úspěšnost </a:t>
            </a:r>
            <a:r>
              <a:rPr lang="cs-CZ" b="1" dirty="0">
                <a:solidFill>
                  <a:srgbClr val="00287D"/>
                </a:solidFill>
              </a:rPr>
              <a:t>75% </a:t>
            </a:r>
          </a:p>
        </p:txBody>
      </p:sp>
      <p:pic>
        <p:nvPicPr>
          <p:cNvPr id="6" name="Picture 4" descr="Ilustrací zdarma z Pohá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083" y="1230311"/>
            <a:ext cx="4746917" cy="253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796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796948749"/>
              </p:ext>
            </p:extLst>
          </p:nvPr>
        </p:nvGraphicFramePr>
        <p:xfrm>
          <a:off x="750831" y="926430"/>
          <a:ext cx="10691925" cy="4764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667">
                  <a:extLst>
                    <a:ext uri="{9D8B030D-6E8A-4147-A177-3AD203B41FA5}">
                      <a16:colId xmlns:a16="http://schemas.microsoft.com/office/drawing/2014/main" val="977570015"/>
                    </a:ext>
                  </a:extLst>
                </a:gridCol>
                <a:gridCol w="1039255">
                  <a:extLst>
                    <a:ext uri="{9D8B030D-6E8A-4147-A177-3AD203B41FA5}">
                      <a16:colId xmlns:a16="http://schemas.microsoft.com/office/drawing/2014/main" val="944573263"/>
                    </a:ext>
                  </a:extLst>
                </a:gridCol>
                <a:gridCol w="957996">
                  <a:extLst>
                    <a:ext uri="{9D8B030D-6E8A-4147-A177-3AD203B41FA5}">
                      <a16:colId xmlns:a16="http://schemas.microsoft.com/office/drawing/2014/main" val="479845154"/>
                    </a:ext>
                  </a:extLst>
                </a:gridCol>
                <a:gridCol w="7140068">
                  <a:extLst>
                    <a:ext uri="{9D8B030D-6E8A-4147-A177-3AD203B41FA5}">
                      <a16:colId xmlns:a16="http://schemas.microsoft.com/office/drawing/2014/main" val="1810841088"/>
                    </a:ext>
                  </a:extLst>
                </a:gridCol>
                <a:gridCol w="848939">
                  <a:extLst>
                    <a:ext uri="{9D8B030D-6E8A-4147-A177-3AD203B41FA5}">
                      <a16:colId xmlns:a16="http://schemas.microsoft.com/office/drawing/2014/main" val="3207859708"/>
                    </a:ext>
                  </a:extLst>
                </a:gridCol>
              </a:tblGrid>
              <a:tr h="544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Týden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Datum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Téma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hodin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795975"/>
                  </a:ext>
                </a:extLst>
              </a:tr>
              <a:tr h="70332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000" dirty="0">
                          <a:effectLst/>
                        </a:rPr>
                        <a:t>1. 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270"/>
                        </a:spcAft>
                      </a:pPr>
                      <a:r>
                        <a:rPr lang="cs-CZ" sz="1000">
                          <a:effectLst/>
                        </a:rPr>
                        <a:t>14. 9. 2022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15.00 – 16.40 hod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Úvod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Předoperační a pooperační péče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2736726"/>
                  </a:ext>
                </a:extLst>
              </a:tr>
              <a:tr h="70332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000" dirty="0">
                          <a:effectLst/>
                        </a:rPr>
                        <a:t>2. 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270"/>
                        </a:spcAft>
                      </a:pPr>
                      <a:r>
                        <a:rPr lang="cs-CZ" sz="1000">
                          <a:effectLst/>
                        </a:rPr>
                        <a:t>21. 9. 2022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15.00 – 16.40 hod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Ortopedie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4989256"/>
                  </a:ext>
                </a:extLst>
              </a:tr>
              <a:tr h="70332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000" dirty="0">
                          <a:effectLst/>
                        </a:rPr>
                        <a:t>3. 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5. 10. 2022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15.00 – 16.40 hod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Traumatologie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7816033"/>
                  </a:ext>
                </a:extLst>
              </a:tr>
              <a:tr h="70332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000" dirty="0">
                          <a:effectLst/>
                        </a:rPr>
                        <a:t>4. 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12. 10. 2022                                                                                                                                          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15.00 – 16.40 hod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Chronické rány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5141130"/>
                  </a:ext>
                </a:extLst>
              </a:tr>
              <a:tr h="70332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19. 10. 2022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15.00 – 16.40 hod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Shrnutí, závěrečný test, upřesnění seminární práce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585095"/>
                  </a:ext>
                </a:extLst>
              </a:tr>
              <a:tr h="70332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0789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362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8700726" cy="44441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edukační materiál dle pracoviště praxe v    PowerPointu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intervence zaměřené na ošetřovatelství – novinky, inovace, odkazy na podrobnější videa apod.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nahráno do </a:t>
            </a:r>
            <a:r>
              <a:rPr lang="cs-CZ" dirty="0" err="1"/>
              <a:t>Odevzdávárny</a:t>
            </a:r>
            <a:r>
              <a:rPr lang="cs-CZ" dirty="0"/>
              <a:t> v termínu 1. – 20. 11. 2022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bude prezentováno na začátku jarního semestru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4098" name="Picture 2" descr="Ilustrací zdarma z Vizit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90887"/>
            <a:ext cx="1576972" cy="15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lustrací zdarma z Vizit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638" y="270462"/>
            <a:ext cx="3080920" cy="308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45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sz="5400" b="1" dirty="0">
                <a:solidFill>
                  <a:srgbClr val="00287D"/>
                </a:solidFill>
              </a:rPr>
              <a:t>Otázky?</a:t>
            </a:r>
          </a:p>
        </p:txBody>
      </p:sp>
      <p:pic>
        <p:nvPicPr>
          <p:cNvPr id="5" name="Picture 2" descr="Ilustrací zdarma z Setk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936" y="0"/>
            <a:ext cx="6713621" cy="671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9678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PP JVS LF MU[20210916164756327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902</TotalTime>
  <Words>281</Words>
  <Application>Microsoft Office PowerPoint</Application>
  <PresentationFormat>Širokoúhlá obrazovka</PresentationFormat>
  <Paragraphs>93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BSOT0422c - Ošetřovatelská péče v chirurgických oborech, ortopedii a traumatologii II – cvičení</vt:lpstr>
      <vt:lpstr>Základní informace</vt:lpstr>
      <vt:lpstr>Prezentace aplikace PowerPoint</vt:lpstr>
      <vt:lpstr>Podmínky splnění předmětu</vt:lpstr>
      <vt:lpstr>Prezentace aplikace PowerPoint</vt:lpstr>
      <vt:lpstr>Seminární práce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Marta Šenkyříková</cp:lastModifiedBy>
  <cp:revision>122</cp:revision>
  <cp:lastPrinted>1601-01-01T00:00:00Z</cp:lastPrinted>
  <dcterms:created xsi:type="dcterms:W3CDTF">2020-10-04T13:35:14Z</dcterms:created>
  <dcterms:modified xsi:type="dcterms:W3CDTF">2022-09-14T12:51:40Z</dcterms:modified>
</cp:coreProperties>
</file>