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3" r:id="rId6"/>
    <p:sldId id="275" r:id="rId7"/>
    <p:sldId id="277" r:id="rId8"/>
    <p:sldId id="281" r:id="rId9"/>
    <p:sldId id="283" r:id="rId10"/>
    <p:sldId id="284" r:id="rId11"/>
    <p:sldId id="285" r:id="rId12"/>
    <p:sldId id="260" r:id="rId13"/>
    <p:sldId id="267" r:id="rId14"/>
    <p:sldId id="288" r:id="rId15"/>
    <p:sldId id="261" r:id="rId16"/>
    <p:sldId id="279" r:id="rId17"/>
    <p:sldId id="287" r:id="rId18"/>
    <p:sldId id="27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C5B53-B469-2AB8-9D36-88F702C73158}" v="212" dt="2022-11-02T14:20:01.572"/>
    <p1510:client id="{9BA0F427-E029-1949-40A5-2B28C095F15F}" v="1375" dt="2022-11-02T15:16:36.080"/>
    <p1510:client id="{F1007C3F-80B2-9815-2D5C-FAA59AC25D7F}" v="85" dt="2022-10-27T13:56:33.309"/>
  </p1510:revLst>
</p1510:revInfo>
</file>

<file path=ppt/tableStyles.xml><?xml version="1.0" encoding="utf-8"?>
<a:tblStyleLst xmlns:a="http://schemas.openxmlformats.org/drawingml/2006/main" def="{346C2D0D-7DA8-4A7B-864F-99CD3D2393E0}">
  <a:tblStyle styleId="{346C2D0D-7DA8-4A7B-864F-99CD3D2393E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2334" autoAdjust="0"/>
  </p:normalViewPr>
  <p:slideViewPr>
    <p:cSldViewPr>
      <p:cViewPr>
        <p:scale>
          <a:sx n="76" d="100"/>
          <a:sy n="76" d="100"/>
        </p:scale>
        <p:origin x="-73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828DA-88B4-4D36-A3AE-3DD839D1C3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F7DE4F-341B-42FF-9CDA-3CAD644DD69F}">
      <dgm:prSet/>
      <dgm:spPr/>
      <dgm:t>
        <a:bodyPr/>
        <a:lstStyle/>
        <a:p>
          <a:r>
            <a:rPr lang="cs-CZ"/>
            <a:t>Hygienický limit: 100 KTJ/g nebo ml potravin po celou dobu údržnosti</a:t>
          </a:r>
          <a:endParaRPr lang="en-US"/>
        </a:p>
      </dgm:t>
    </dgm:pt>
    <dgm:pt modelId="{2946B186-4420-4BB8-A8EF-03E2A4E1C1A5}" type="parTrans" cxnId="{94CFCCB9-B267-449A-9D64-C6CD69CDDC37}">
      <dgm:prSet/>
      <dgm:spPr/>
      <dgm:t>
        <a:bodyPr/>
        <a:lstStyle/>
        <a:p>
          <a:endParaRPr lang="en-US"/>
        </a:p>
      </dgm:t>
    </dgm:pt>
    <dgm:pt modelId="{BB1B8E51-E99D-4DCA-AF5D-7C75C4151ECA}" type="sibTrans" cxnId="{94CFCCB9-B267-449A-9D64-C6CD69CDDC37}">
      <dgm:prSet/>
      <dgm:spPr/>
      <dgm:t>
        <a:bodyPr/>
        <a:lstStyle/>
        <a:p>
          <a:endParaRPr lang="en-US"/>
        </a:p>
      </dgm:t>
    </dgm:pt>
    <dgm:pt modelId="{067FBE4A-6637-46CB-866E-07B238AF6CE3}">
      <dgm:prSet/>
      <dgm:spPr/>
      <dgm:t>
        <a:bodyPr/>
        <a:lstStyle/>
        <a:p>
          <a:r>
            <a:rPr lang="cs-CZ"/>
            <a:t>Velikost porce 250 g</a:t>
          </a:r>
          <a:endParaRPr lang="en-US"/>
        </a:p>
      </dgm:t>
    </dgm:pt>
    <dgm:pt modelId="{9861E779-ABDE-4DA0-A3DD-D7E1BCAAFF37}" type="parTrans" cxnId="{11B655CE-73BA-42BF-B11B-2FC502CBA4C8}">
      <dgm:prSet/>
      <dgm:spPr/>
      <dgm:t>
        <a:bodyPr/>
        <a:lstStyle/>
        <a:p>
          <a:endParaRPr lang="en-US"/>
        </a:p>
      </dgm:t>
    </dgm:pt>
    <dgm:pt modelId="{D4B45907-A687-4B74-A848-B185DDCEEE0A}" type="sibTrans" cxnId="{11B655CE-73BA-42BF-B11B-2FC502CBA4C8}">
      <dgm:prSet/>
      <dgm:spPr/>
      <dgm:t>
        <a:bodyPr/>
        <a:lstStyle/>
        <a:p>
          <a:endParaRPr lang="en-US"/>
        </a:p>
      </dgm:t>
    </dgm:pt>
    <dgm:pt modelId="{06FF17FB-E0C3-4AB3-87B3-CDB125338DDD}">
      <dgm:prSet/>
      <dgm:spPr/>
      <dgm:t>
        <a:bodyPr/>
        <a:lstStyle/>
        <a:p>
          <a:r>
            <a:rPr lang="cs-CZ"/>
            <a:t>Jednorázová dávka: 100 x 250 = 25.000 buněk = 2,5x10</a:t>
          </a:r>
          <a:r>
            <a:rPr lang="cs-CZ" baseline="30000"/>
            <a:t>4 = riziko pro vnímavé skupiny obyvatelstva</a:t>
          </a:r>
          <a:endParaRPr lang="en-US"/>
        </a:p>
      </dgm:t>
    </dgm:pt>
    <dgm:pt modelId="{01B09012-FA81-4F76-9CCB-736A23B62B95}" type="parTrans" cxnId="{72754E3D-73A7-491F-AC6C-6AE39C292E13}">
      <dgm:prSet/>
      <dgm:spPr/>
      <dgm:t>
        <a:bodyPr/>
        <a:lstStyle/>
        <a:p>
          <a:endParaRPr lang="en-US"/>
        </a:p>
      </dgm:t>
    </dgm:pt>
    <dgm:pt modelId="{5949EE7F-2BD3-414C-BC4D-71E78525B249}" type="sibTrans" cxnId="{72754E3D-73A7-491F-AC6C-6AE39C292E13}">
      <dgm:prSet/>
      <dgm:spPr/>
      <dgm:t>
        <a:bodyPr/>
        <a:lstStyle/>
        <a:p>
          <a:endParaRPr lang="en-US"/>
        </a:p>
      </dgm:t>
    </dgm:pt>
    <dgm:pt modelId="{86CB7924-F122-44AB-891F-E1D222C50FDA}" type="pres">
      <dgm:prSet presAssocID="{C12828DA-88B4-4D36-A3AE-3DD839D1C3F3}" presName="root" presStyleCnt="0">
        <dgm:presLayoutVars>
          <dgm:dir/>
          <dgm:resizeHandles val="exact"/>
        </dgm:presLayoutVars>
      </dgm:prSet>
      <dgm:spPr/>
    </dgm:pt>
    <dgm:pt modelId="{CE088A4D-F9C3-417B-A5FD-D18623B0087B}" type="pres">
      <dgm:prSet presAssocID="{5FF7DE4F-341B-42FF-9CDA-3CAD644DD69F}" presName="compNode" presStyleCnt="0"/>
      <dgm:spPr/>
    </dgm:pt>
    <dgm:pt modelId="{CA6D8F71-A269-41B3-9D30-9FBA178BC867}" type="pres">
      <dgm:prSet presAssocID="{5FF7DE4F-341B-42FF-9CDA-3CAD644DD69F}" presName="bgRect" presStyleLbl="bgShp" presStyleIdx="0" presStyleCnt="3"/>
      <dgm:spPr/>
    </dgm:pt>
    <dgm:pt modelId="{B3D6ADAB-EFF5-4E1D-A522-611626ADBCD5}" type="pres">
      <dgm:prSet presAssocID="{5FF7DE4F-341B-42FF-9CDA-3CAD644DD6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96B8016C-545D-4283-B4BE-DC46201A25CB}" type="pres">
      <dgm:prSet presAssocID="{5FF7DE4F-341B-42FF-9CDA-3CAD644DD69F}" presName="spaceRect" presStyleCnt="0"/>
      <dgm:spPr/>
    </dgm:pt>
    <dgm:pt modelId="{D53F2E56-EA2F-4E94-B3F7-07B7C84E10B6}" type="pres">
      <dgm:prSet presAssocID="{5FF7DE4F-341B-42FF-9CDA-3CAD644DD69F}" presName="parTx" presStyleLbl="revTx" presStyleIdx="0" presStyleCnt="3">
        <dgm:presLayoutVars>
          <dgm:chMax val="0"/>
          <dgm:chPref val="0"/>
        </dgm:presLayoutVars>
      </dgm:prSet>
      <dgm:spPr/>
    </dgm:pt>
    <dgm:pt modelId="{A524BC21-A6DE-409B-9EB7-DAACAEC11D74}" type="pres">
      <dgm:prSet presAssocID="{BB1B8E51-E99D-4DCA-AF5D-7C75C4151ECA}" presName="sibTrans" presStyleCnt="0"/>
      <dgm:spPr/>
    </dgm:pt>
    <dgm:pt modelId="{62F68C70-ACA8-42CD-96D9-0880AA602063}" type="pres">
      <dgm:prSet presAssocID="{067FBE4A-6637-46CB-866E-07B238AF6CE3}" presName="compNode" presStyleCnt="0"/>
      <dgm:spPr/>
    </dgm:pt>
    <dgm:pt modelId="{F021C6EE-79C7-4564-A97E-FD631AC60089}" type="pres">
      <dgm:prSet presAssocID="{067FBE4A-6637-46CB-866E-07B238AF6CE3}" presName="bgRect" presStyleLbl="bgShp" presStyleIdx="1" presStyleCnt="3"/>
      <dgm:spPr/>
    </dgm:pt>
    <dgm:pt modelId="{0D3E85D8-7190-458A-918C-42D782F1694E}" type="pres">
      <dgm:prSet presAssocID="{067FBE4A-6637-46CB-866E-07B238AF6C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AA85F45-5001-465B-BDC3-536D49D72762}" type="pres">
      <dgm:prSet presAssocID="{067FBE4A-6637-46CB-866E-07B238AF6CE3}" presName="spaceRect" presStyleCnt="0"/>
      <dgm:spPr/>
    </dgm:pt>
    <dgm:pt modelId="{CC32C342-6E62-4915-B221-76C106C7DCF9}" type="pres">
      <dgm:prSet presAssocID="{067FBE4A-6637-46CB-866E-07B238AF6CE3}" presName="parTx" presStyleLbl="revTx" presStyleIdx="1" presStyleCnt="3">
        <dgm:presLayoutVars>
          <dgm:chMax val="0"/>
          <dgm:chPref val="0"/>
        </dgm:presLayoutVars>
      </dgm:prSet>
      <dgm:spPr/>
    </dgm:pt>
    <dgm:pt modelId="{16DCF1A3-46E0-4616-8C79-F6F47B782AEF}" type="pres">
      <dgm:prSet presAssocID="{D4B45907-A687-4B74-A848-B185DDCEEE0A}" presName="sibTrans" presStyleCnt="0"/>
      <dgm:spPr/>
    </dgm:pt>
    <dgm:pt modelId="{EA361944-5A5F-4553-9E4F-908744087FE7}" type="pres">
      <dgm:prSet presAssocID="{06FF17FB-E0C3-4AB3-87B3-CDB125338DDD}" presName="compNode" presStyleCnt="0"/>
      <dgm:spPr/>
    </dgm:pt>
    <dgm:pt modelId="{8FA1CFEA-B900-45D7-8004-42F7508A8402}" type="pres">
      <dgm:prSet presAssocID="{06FF17FB-E0C3-4AB3-87B3-CDB125338DDD}" presName="bgRect" presStyleLbl="bgShp" presStyleIdx="2" presStyleCnt="3"/>
      <dgm:spPr/>
    </dgm:pt>
    <dgm:pt modelId="{1F1C9577-D275-4DAC-AC69-08DA4B55C775}" type="pres">
      <dgm:prSet presAssocID="{06FF17FB-E0C3-4AB3-87B3-CDB125338D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hla"/>
        </a:ext>
      </dgm:extLst>
    </dgm:pt>
    <dgm:pt modelId="{CE4934BB-9A1E-4F5B-9012-64545720D145}" type="pres">
      <dgm:prSet presAssocID="{06FF17FB-E0C3-4AB3-87B3-CDB125338DDD}" presName="spaceRect" presStyleCnt="0"/>
      <dgm:spPr/>
    </dgm:pt>
    <dgm:pt modelId="{F2E541B9-E8C0-4A22-AF1B-4276B94CAB99}" type="pres">
      <dgm:prSet presAssocID="{06FF17FB-E0C3-4AB3-87B3-CDB125338D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34A811-69E3-4DD1-B60A-E9714FD2915E}" type="presOf" srcId="{067FBE4A-6637-46CB-866E-07B238AF6CE3}" destId="{CC32C342-6E62-4915-B221-76C106C7DCF9}" srcOrd="0" destOrd="0" presId="urn:microsoft.com/office/officeart/2018/2/layout/IconVerticalSolidList"/>
    <dgm:cxn modelId="{EF8BCA1A-727F-42A9-A368-E0F957A36038}" type="presOf" srcId="{C12828DA-88B4-4D36-A3AE-3DD839D1C3F3}" destId="{86CB7924-F122-44AB-891F-E1D222C50FDA}" srcOrd="0" destOrd="0" presId="urn:microsoft.com/office/officeart/2018/2/layout/IconVerticalSolidList"/>
    <dgm:cxn modelId="{72754E3D-73A7-491F-AC6C-6AE39C292E13}" srcId="{C12828DA-88B4-4D36-A3AE-3DD839D1C3F3}" destId="{06FF17FB-E0C3-4AB3-87B3-CDB125338DDD}" srcOrd="2" destOrd="0" parTransId="{01B09012-FA81-4F76-9CCB-736A23B62B95}" sibTransId="{5949EE7F-2BD3-414C-BC4D-71E78525B249}"/>
    <dgm:cxn modelId="{94CFCCB9-B267-449A-9D64-C6CD69CDDC37}" srcId="{C12828DA-88B4-4D36-A3AE-3DD839D1C3F3}" destId="{5FF7DE4F-341B-42FF-9CDA-3CAD644DD69F}" srcOrd="0" destOrd="0" parTransId="{2946B186-4420-4BB8-A8EF-03E2A4E1C1A5}" sibTransId="{BB1B8E51-E99D-4DCA-AF5D-7C75C4151ECA}"/>
    <dgm:cxn modelId="{11B655CE-73BA-42BF-B11B-2FC502CBA4C8}" srcId="{C12828DA-88B4-4D36-A3AE-3DD839D1C3F3}" destId="{067FBE4A-6637-46CB-866E-07B238AF6CE3}" srcOrd="1" destOrd="0" parTransId="{9861E779-ABDE-4DA0-A3DD-D7E1BCAAFF37}" sibTransId="{D4B45907-A687-4B74-A848-B185DDCEEE0A}"/>
    <dgm:cxn modelId="{483946F4-5D25-492A-8200-B513A2FD24F6}" type="presOf" srcId="{06FF17FB-E0C3-4AB3-87B3-CDB125338DDD}" destId="{F2E541B9-E8C0-4A22-AF1B-4276B94CAB99}" srcOrd="0" destOrd="0" presId="urn:microsoft.com/office/officeart/2018/2/layout/IconVerticalSolidList"/>
    <dgm:cxn modelId="{24476DFB-B410-4943-AD24-751E84209569}" type="presOf" srcId="{5FF7DE4F-341B-42FF-9CDA-3CAD644DD69F}" destId="{D53F2E56-EA2F-4E94-B3F7-07B7C84E10B6}" srcOrd="0" destOrd="0" presId="urn:microsoft.com/office/officeart/2018/2/layout/IconVerticalSolidList"/>
    <dgm:cxn modelId="{1CD14A6F-DD6C-443F-8401-6E3225F05671}" type="presParOf" srcId="{86CB7924-F122-44AB-891F-E1D222C50FDA}" destId="{CE088A4D-F9C3-417B-A5FD-D18623B0087B}" srcOrd="0" destOrd="0" presId="urn:microsoft.com/office/officeart/2018/2/layout/IconVerticalSolidList"/>
    <dgm:cxn modelId="{932B298F-E787-4CC3-ADC8-7775E8FADD6A}" type="presParOf" srcId="{CE088A4D-F9C3-417B-A5FD-D18623B0087B}" destId="{CA6D8F71-A269-41B3-9D30-9FBA178BC867}" srcOrd="0" destOrd="0" presId="urn:microsoft.com/office/officeart/2018/2/layout/IconVerticalSolidList"/>
    <dgm:cxn modelId="{492B27B9-5E32-43E5-B2C0-CD10C06C31DF}" type="presParOf" srcId="{CE088A4D-F9C3-417B-A5FD-D18623B0087B}" destId="{B3D6ADAB-EFF5-4E1D-A522-611626ADBCD5}" srcOrd="1" destOrd="0" presId="urn:microsoft.com/office/officeart/2018/2/layout/IconVerticalSolidList"/>
    <dgm:cxn modelId="{0C3855A9-5DDC-4D6C-B173-434230CC601E}" type="presParOf" srcId="{CE088A4D-F9C3-417B-A5FD-D18623B0087B}" destId="{96B8016C-545D-4283-B4BE-DC46201A25CB}" srcOrd="2" destOrd="0" presId="urn:microsoft.com/office/officeart/2018/2/layout/IconVerticalSolidList"/>
    <dgm:cxn modelId="{E805C072-08ED-4BEB-A66A-0828C5517786}" type="presParOf" srcId="{CE088A4D-F9C3-417B-A5FD-D18623B0087B}" destId="{D53F2E56-EA2F-4E94-B3F7-07B7C84E10B6}" srcOrd="3" destOrd="0" presId="urn:microsoft.com/office/officeart/2018/2/layout/IconVerticalSolidList"/>
    <dgm:cxn modelId="{AB92C82F-8A7E-483C-8202-6A60C7634106}" type="presParOf" srcId="{86CB7924-F122-44AB-891F-E1D222C50FDA}" destId="{A524BC21-A6DE-409B-9EB7-DAACAEC11D74}" srcOrd="1" destOrd="0" presId="urn:microsoft.com/office/officeart/2018/2/layout/IconVerticalSolidList"/>
    <dgm:cxn modelId="{B6E9235A-CBF6-4DA5-B985-576A691E2BF3}" type="presParOf" srcId="{86CB7924-F122-44AB-891F-E1D222C50FDA}" destId="{62F68C70-ACA8-42CD-96D9-0880AA602063}" srcOrd="2" destOrd="0" presId="urn:microsoft.com/office/officeart/2018/2/layout/IconVerticalSolidList"/>
    <dgm:cxn modelId="{C9C21D8B-7969-4309-9457-1673216582C8}" type="presParOf" srcId="{62F68C70-ACA8-42CD-96D9-0880AA602063}" destId="{F021C6EE-79C7-4564-A97E-FD631AC60089}" srcOrd="0" destOrd="0" presId="urn:microsoft.com/office/officeart/2018/2/layout/IconVerticalSolidList"/>
    <dgm:cxn modelId="{7858B7E0-0913-4272-BCD4-2301D88E7C00}" type="presParOf" srcId="{62F68C70-ACA8-42CD-96D9-0880AA602063}" destId="{0D3E85D8-7190-458A-918C-42D782F1694E}" srcOrd="1" destOrd="0" presId="urn:microsoft.com/office/officeart/2018/2/layout/IconVerticalSolidList"/>
    <dgm:cxn modelId="{269D51D6-5D94-4FF3-A76F-52AEB04A04B8}" type="presParOf" srcId="{62F68C70-ACA8-42CD-96D9-0880AA602063}" destId="{0AA85F45-5001-465B-BDC3-536D49D72762}" srcOrd="2" destOrd="0" presId="urn:microsoft.com/office/officeart/2018/2/layout/IconVerticalSolidList"/>
    <dgm:cxn modelId="{CF87A442-6EB2-48C5-9A8F-777DC3EEE342}" type="presParOf" srcId="{62F68C70-ACA8-42CD-96D9-0880AA602063}" destId="{CC32C342-6E62-4915-B221-76C106C7DCF9}" srcOrd="3" destOrd="0" presId="urn:microsoft.com/office/officeart/2018/2/layout/IconVerticalSolidList"/>
    <dgm:cxn modelId="{37E2D010-2CFF-468E-A3F5-81FBB179F8A4}" type="presParOf" srcId="{86CB7924-F122-44AB-891F-E1D222C50FDA}" destId="{16DCF1A3-46E0-4616-8C79-F6F47B782AEF}" srcOrd="3" destOrd="0" presId="urn:microsoft.com/office/officeart/2018/2/layout/IconVerticalSolidList"/>
    <dgm:cxn modelId="{E7BEAFA5-95A3-45E9-9B70-F52E630A3EEA}" type="presParOf" srcId="{86CB7924-F122-44AB-891F-E1D222C50FDA}" destId="{EA361944-5A5F-4553-9E4F-908744087FE7}" srcOrd="4" destOrd="0" presId="urn:microsoft.com/office/officeart/2018/2/layout/IconVerticalSolidList"/>
    <dgm:cxn modelId="{77C36B63-0D5D-4D1F-94CF-7AA8BE79BAA7}" type="presParOf" srcId="{EA361944-5A5F-4553-9E4F-908744087FE7}" destId="{8FA1CFEA-B900-45D7-8004-42F7508A8402}" srcOrd="0" destOrd="0" presId="urn:microsoft.com/office/officeart/2018/2/layout/IconVerticalSolidList"/>
    <dgm:cxn modelId="{76D59440-C2EE-4CAB-B53C-437F20BD93DD}" type="presParOf" srcId="{EA361944-5A5F-4553-9E4F-908744087FE7}" destId="{1F1C9577-D275-4DAC-AC69-08DA4B55C775}" srcOrd="1" destOrd="0" presId="urn:microsoft.com/office/officeart/2018/2/layout/IconVerticalSolidList"/>
    <dgm:cxn modelId="{524D1F3D-3EA3-4E7A-92A6-6176565BCE44}" type="presParOf" srcId="{EA361944-5A5F-4553-9E4F-908744087FE7}" destId="{CE4934BB-9A1E-4F5B-9012-64545720D145}" srcOrd="2" destOrd="0" presId="urn:microsoft.com/office/officeart/2018/2/layout/IconVerticalSolidList"/>
    <dgm:cxn modelId="{470FBAD7-94AB-4FAB-8EB0-B08E40311739}" type="presParOf" srcId="{EA361944-5A5F-4553-9E4F-908744087FE7}" destId="{F2E541B9-E8C0-4A22-AF1B-4276B94CAB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B8EFF-5FF5-44FF-BFE4-CC8353110555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1266482-91C1-4F0C-AB4E-406E8BEB07FD}">
      <dgm:prSet/>
      <dgm:spPr/>
      <dgm:t>
        <a:bodyPr/>
        <a:lstStyle/>
        <a:p>
          <a:r>
            <a:rPr lang="cs-CZ" dirty="0"/>
            <a:t>Mezi potraviny patří také výrobky, jejich frekvence používání je vyšší ve zdravotnictví: jedná se o doplňky stravy nakupované velmi často jako doplněk, či alternativa léčby a potraviny pro zvláštní výživu, které jsou určeny pro zvláště zranitelné skupiny obyvatelstva.</a:t>
          </a:r>
        </a:p>
      </dgm:t>
    </dgm:pt>
    <dgm:pt modelId="{0B3AB7A5-5B3B-4715-8221-579EDC7817CA}" type="parTrans" cxnId="{C2F164E4-778D-4EA4-B2A8-CB1446EFCBDD}">
      <dgm:prSet/>
      <dgm:spPr/>
      <dgm:t>
        <a:bodyPr/>
        <a:lstStyle/>
        <a:p>
          <a:endParaRPr lang="cs-CZ"/>
        </a:p>
      </dgm:t>
    </dgm:pt>
    <dgm:pt modelId="{007E8095-AF1A-477F-8236-D25336829732}" type="sibTrans" cxnId="{C2F164E4-778D-4EA4-B2A8-CB1446EFCBDD}">
      <dgm:prSet/>
      <dgm:spPr/>
      <dgm:t>
        <a:bodyPr/>
        <a:lstStyle/>
        <a:p>
          <a:endParaRPr lang="cs-CZ"/>
        </a:p>
      </dgm:t>
    </dgm:pt>
    <dgm:pt modelId="{BD6BCFE3-76B8-4AAB-83AA-15AF134C4D7A}">
      <dgm:prSet/>
      <dgm:spPr/>
      <dgm:t>
        <a:bodyPr/>
        <a:lstStyle/>
        <a:p>
          <a:r>
            <a:rPr lang="cs-CZ" dirty="0"/>
            <a:t>Definici bezpečné potraviny: za bezpečnost potraviny totiž nese odpovědnost každý z nás správným výběrem i správným zacházením.</a:t>
          </a:r>
        </a:p>
      </dgm:t>
    </dgm:pt>
    <dgm:pt modelId="{53A3D594-508A-4C5A-90D9-1278A51C1073}" type="parTrans" cxnId="{7EF02AA8-C620-4338-B201-9E6DB4115214}">
      <dgm:prSet/>
      <dgm:spPr/>
      <dgm:t>
        <a:bodyPr/>
        <a:lstStyle/>
        <a:p>
          <a:endParaRPr lang="cs-CZ"/>
        </a:p>
      </dgm:t>
    </dgm:pt>
    <dgm:pt modelId="{B1328864-C2B5-4148-B903-3CF86FE797C9}" type="sibTrans" cxnId="{7EF02AA8-C620-4338-B201-9E6DB4115214}">
      <dgm:prSet/>
      <dgm:spPr/>
      <dgm:t>
        <a:bodyPr/>
        <a:lstStyle/>
        <a:p>
          <a:endParaRPr lang="cs-CZ"/>
        </a:p>
      </dgm:t>
    </dgm:pt>
    <dgm:pt modelId="{5E7527CA-B4BF-43C0-BA3B-04B9DC3492FB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Zvláště zranitelnou skupinou populace jsou těhotné ženy, které jsou vzhledem ke značnému rozšíření určitých typů potravin  ještě více ohroženy patogenními vlastnostmi listerií. </a:t>
          </a:r>
        </a:p>
      </dgm:t>
    </dgm:pt>
    <dgm:pt modelId="{277325B3-5FE0-4E00-B5FB-2012FB53090A}" type="parTrans" cxnId="{32319379-F095-45E7-ABEF-5766F30E8747}">
      <dgm:prSet/>
      <dgm:spPr/>
      <dgm:t>
        <a:bodyPr/>
        <a:lstStyle/>
        <a:p>
          <a:endParaRPr lang="cs-CZ"/>
        </a:p>
      </dgm:t>
    </dgm:pt>
    <dgm:pt modelId="{19EF053E-4CAA-457A-9EB4-750C7F69C60E}" type="sibTrans" cxnId="{32319379-F095-45E7-ABEF-5766F30E8747}">
      <dgm:prSet/>
      <dgm:spPr/>
      <dgm:t>
        <a:bodyPr/>
        <a:lstStyle/>
        <a:p>
          <a:endParaRPr lang="cs-CZ"/>
        </a:p>
      </dgm:t>
    </dgm:pt>
    <dgm:pt modelId="{39759DB2-E6FA-421C-B71D-43A69F995A5D}" type="pres">
      <dgm:prSet presAssocID="{9BEB8EFF-5FF5-44FF-BFE4-CC8353110555}" presName="linear" presStyleCnt="0">
        <dgm:presLayoutVars>
          <dgm:animLvl val="lvl"/>
          <dgm:resizeHandles val="exact"/>
        </dgm:presLayoutVars>
      </dgm:prSet>
      <dgm:spPr/>
    </dgm:pt>
    <dgm:pt modelId="{CB5A36C2-A60A-418B-BD22-FFBB545531BA}" type="pres">
      <dgm:prSet presAssocID="{21266482-91C1-4F0C-AB4E-406E8BEB07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5E482D-3E7D-46DD-B11A-B356C1361338}" type="pres">
      <dgm:prSet presAssocID="{007E8095-AF1A-477F-8236-D25336829732}" presName="spacer" presStyleCnt="0"/>
      <dgm:spPr/>
    </dgm:pt>
    <dgm:pt modelId="{957C2511-0532-4388-BA4A-E07D787BBCDE}" type="pres">
      <dgm:prSet presAssocID="{BD6BCFE3-76B8-4AAB-83AA-15AF134C4D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1F351B-A18D-4668-97C2-5F2C9DCD4C67}" type="pres">
      <dgm:prSet presAssocID="{B1328864-C2B5-4148-B903-3CF86FE797C9}" presName="spacer" presStyleCnt="0"/>
      <dgm:spPr/>
    </dgm:pt>
    <dgm:pt modelId="{E4B6246C-0F1F-467C-A3BC-8F6A13AE4C15}" type="pres">
      <dgm:prSet presAssocID="{5E7527CA-B4BF-43C0-BA3B-04B9DC3492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0D5D03-B466-47DF-886F-260A778535FB}" type="presOf" srcId="{21266482-91C1-4F0C-AB4E-406E8BEB07FD}" destId="{CB5A36C2-A60A-418B-BD22-FFBB545531BA}" srcOrd="0" destOrd="0" presId="urn:microsoft.com/office/officeart/2005/8/layout/vList2"/>
    <dgm:cxn modelId="{67C84B14-F53D-4362-BF72-205D29A37743}" type="presOf" srcId="{9BEB8EFF-5FF5-44FF-BFE4-CC8353110555}" destId="{39759DB2-E6FA-421C-B71D-43A69F995A5D}" srcOrd="0" destOrd="0" presId="urn:microsoft.com/office/officeart/2005/8/layout/vList2"/>
    <dgm:cxn modelId="{32319379-F095-45E7-ABEF-5766F30E8747}" srcId="{9BEB8EFF-5FF5-44FF-BFE4-CC8353110555}" destId="{5E7527CA-B4BF-43C0-BA3B-04B9DC3492FB}" srcOrd="2" destOrd="0" parTransId="{277325B3-5FE0-4E00-B5FB-2012FB53090A}" sibTransId="{19EF053E-4CAA-457A-9EB4-750C7F69C60E}"/>
    <dgm:cxn modelId="{8FE1B195-798C-494D-A85D-4ACAAA39CCB6}" type="presOf" srcId="{BD6BCFE3-76B8-4AAB-83AA-15AF134C4D7A}" destId="{957C2511-0532-4388-BA4A-E07D787BBCDE}" srcOrd="0" destOrd="0" presId="urn:microsoft.com/office/officeart/2005/8/layout/vList2"/>
    <dgm:cxn modelId="{7EF02AA8-C620-4338-B201-9E6DB4115214}" srcId="{9BEB8EFF-5FF5-44FF-BFE4-CC8353110555}" destId="{BD6BCFE3-76B8-4AAB-83AA-15AF134C4D7A}" srcOrd="1" destOrd="0" parTransId="{53A3D594-508A-4C5A-90D9-1278A51C1073}" sibTransId="{B1328864-C2B5-4148-B903-3CF86FE797C9}"/>
    <dgm:cxn modelId="{6E8ECBDF-DA58-4D85-84E0-7B9449BD2F96}" type="presOf" srcId="{5E7527CA-B4BF-43C0-BA3B-04B9DC3492FB}" destId="{E4B6246C-0F1F-467C-A3BC-8F6A13AE4C15}" srcOrd="0" destOrd="0" presId="urn:microsoft.com/office/officeart/2005/8/layout/vList2"/>
    <dgm:cxn modelId="{C2F164E4-778D-4EA4-B2A8-CB1446EFCBDD}" srcId="{9BEB8EFF-5FF5-44FF-BFE4-CC8353110555}" destId="{21266482-91C1-4F0C-AB4E-406E8BEB07FD}" srcOrd="0" destOrd="0" parTransId="{0B3AB7A5-5B3B-4715-8221-579EDC7817CA}" sibTransId="{007E8095-AF1A-477F-8236-D25336829732}"/>
    <dgm:cxn modelId="{82944D90-FD97-4F15-9406-D71107405EE3}" type="presParOf" srcId="{39759DB2-E6FA-421C-B71D-43A69F995A5D}" destId="{CB5A36C2-A60A-418B-BD22-FFBB545531BA}" srcOrd="0" destOrd="0" presId="urn:microsoft.com/office/officeart/2005/8/layout/vList2"/>
    <dgm:cxn modelId="{57AAFC1F-A0AB-4AAD-9AA7-AAB7521826A4}" type="presParOf" srcId="{39759DB2-E6FA-421C-B71D-43A69F995A5D}" destId="{855E482D-3E7D-46DD-B11A-B356C1361338}" srcOrd="1" destOrd="0" presId="urn:microsoft.com/office/officeart/2005/8/layout/vList2"/>
    <dgm:cxn modelId="{E49B3F38-A558-41ED-85D3-358CCDA46DD8}" type="presParOf" srcId="{39759DB2-E6FA-421C-B71D-43A69F995A5D}" destId="{957C2511-0532-4388-BA4A-E07D787BBCDE}" srcOrd="2" destOrd="0" presId="urn:microsoft.com/office/officeart/2005/8/layout/vList2"/>
    <dgm:cxn modelId="{F179D37D-3689-42EC-89E2-C9B599A3127B}" type="presParOf" srcId="{39759DB2-E6FA-421C-B71D-43A69F995A5D}" destId="{2B1F351B-A18D-4668-97C2-5F2C9DCD4C67}" srcOrd="3" destOrd="0" presId="urn:microsoft.com/office/officeart/2005/8/layout/vList2"/>
    <dgm:cxn modelId="{C72E0F1A-5CE9-4136-B60B-AAE072B7E10E}" type="presParOf" srcId="{39759DB2-E6FA-421C-B71D-43A69F995A5D}" destId="{E4B6246C-0F1F-467C-A3BC-8F6A13AE4C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D8F71-A269-41B3-9D30-9FBA178BC867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6ADAB-EFF5-4E1D-A522-611626ADBCD5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2E56-EA2F-4E94-B3F7-07B7C84E10B6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Hygienický limit: 100 KTJ/g nebo ml potravin po celou dobu údržnosti</a:t>
          </a:r>
          <a:endParaRPr lang="en-US" sz="2500" kern="1200"/>
        </a:p>
      </dsp:txBody>
      <dsp:txXfrm>
        <a:off x="1816103" y="671"/>
        <a:ext cx="4447536" cy="1572384"/>
      </dsp:txXfrm>
    </dsp:sp>
    <dsp:sp modelId="{F021C6EE-79C7-4564-A97E-FD631AC60089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E85D8-7190-458A-918C-42D782F1694E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2C342-6E62-4915-B221-76C106C7DCF9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Velikost porce 250 g</a:t>
          </a:r>
          <a:endParaRPr lang="en-US" sz="2500" kern="1200"/>
        </a:p>
      </dsp:txBody>
      <dsp:txXfrm>
        <a:off x="1816103" y="1966151"/>
        <a:ext cx="4447536" cy="1572384"/>
      </dsp:txXfrm>
    </dsp:sp>
    <dsp:sp modelId="{8FA1CFEA-B900-45D7-8004-42F7508A8402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C9577-D275-4DAC-AC69-08DA4B55C775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541B9-E8C0-4A22-AF1B-4276B94CAB99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Jednorázová dávka: 100 x 250 = 25.000 buněk = 2,5x10</a:t>
          </a:r>
          <a:r>
            <a:rPr lang="cs-CZ" sz="2500" kern="1200" baseline="30000"/>
            <a:t>4 = riziko pro vnímavé skupiny obyvatelstva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36C2-A60A-418B-BD22-FFBB545531BA}">
      <dsp:nvSpPr>
        <dsp:cNvPr id="0" name=""/>
        <dsp:cNvSpPr/>
      </dsp:nvSpPr>
      <dsp:spPr>
        <a:xfrm>
          <a:off x="0" y="297638"/>
          <a:ext cx="10515600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Mezi potraviny patří také výrobky, jejich frekvence používání je vyšší ve zdravotnictví: jedná se o doplňky stravy nakupované velmi často jako doplněk, či alternativa léčby a potraviny pro zvláštní výživu, které jsou určeny pro zvláště zranitelné skupiny obyvatelstva.</a:t>
          </a:r>
        </a:p>
      </dsp:txBody>
      <dsp:txXfrm>
        <a:off x="59057" y="356695"/>
        <a:ext cx="10397486" cy="1091666"/>
      </dsp:txXfrm>
    </dsp:sp>
    <dsp:sp modelId="{957C2511-0532-4388-BA4A-E07D787BBCDE}">
      <dsp:nvSpPr>
        <dsp:cNvPr id="0" name=""/>
        <dsp:cNvSpPr/>
      </dsp:nvSpPr>
      <dsp:spPr>
        <a:xfrm>
          <a:off x="0" y="1570778"/>
          <a:ext cx="10515600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Definici bezpečné potraviny: za bezpečnost potraviny totiž nese odpovědnost každý z nás správným výběrem i správným zacházením.</a:t>
          </a:r>
        </a:p>
      </dsp:txBody>
      <dsp:txXfrm>
        <a:off x="59057" y="1629835"/>
        <a:ext cx="10397486" cy="1091666"/>
      </dsp:txXfrm>
    </dsp:sp>
    <dsp:sp modelId="{E4B6246C-0F1F-467C-A3BC-8F6A13AE4C15}">
      <dsp:nvSpPr>
        <dsp:cNvPr id="0" name=""/>
        <dsp:cNvSpPr/>
      </dsp:nvSpPr>
      <dsp:spPr>
        <a:xfrm>
          <a:off x="0" y="2843919"/>
          <a:ext cx="10515600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 Light" panose="020F0302020204030204"/>
            </a:rPr>
            <a:t>Zvláště zranitelnou skupinou populace jsou těhotné ženy, které jsou vzhledem ke značnému rozšíření určitých typů potravin  ještě více ohroženy patogenními vlastnostmi listerií. </a:t>
          </a:r>
        </a:p>
      </dsp:txBody>
      <dsp:txXfrm>
        <a:off x="59057" y="2902976"/>
        <a:ext cx="10397486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B7B4C-D110-4D88-9C36-DFFC190D3889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6B01A-B88C-40D8-983D-B29BC84628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04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432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carnet.hr/ccacaa/CCA-PDF/cca2004/v77-n4/CCA_77_2004_627-631_pavela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ao.org/docrep/006/y4743e/y4743e0d.ht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carnet.hr/ccacaa/CCA-PDF/cca2004/v77-n4/CCA_77_2004_627-631_pavela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ao.org/docrep/006/y4743e/y4743e0d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003786" y="695133"/>
            <a:ext cx="4848989" cy="34281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0" tIns="40075" rIns="80150" bIns="40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512" y="4343230"/>
            <a:ext cx="5450971" cy="408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cs-CZ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003786" y="695133"/>
            <a:ext cx="4848989" cy="34281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0" tIns="40075" rIns="80150" bIns="40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512" y="4343230"/>
            <a:ext cx="5450971" cy="408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Intoxikace: bakterie tvoří toxin, bakteriální  původce již nemusí být v době vzniku otravy přítomen. Nejznámější je stafylokokový enterotoxin; je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trmostavilní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produkce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toxinogenními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kmeny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aureus, rizikové nosičství na kůži a sliznicích u pracovníků v potravinářství.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Chemická nebezpečí v potravinách: velikost reálného rizika ovšem zdaleka neodpovídá publicitě, která je problematice věnována. Velikost skutečně přijímaných dávek je ve většině případů hluboko pod mezí reálného toxikologického působení. Výskyt některých chemických látek v potravinách má především indikátorový charakter ve vztahu k monitorování zátěže životního prostředí (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perzistentní organické polutanty), jindy se jedná spíše o ochranu spotřebitele z pohledu falšování (nedovolené užívání některých přídatných látek). Reálné ohrožení chemickými látkami z potravin nastalo v poslední době především v souvislosti s causou „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methanol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PSP (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paralytic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shellfish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poissoning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aqatický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toxin rudě zbarveného planktonu teplých moří. Potenciální riziko v souvislosti s turistickým ruchem.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(Zdroje k PSP: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Pavela-Vrančič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M. and Ivona 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Marasovic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Paralytic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Shellfish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Poissoning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(PSP) in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Acta. 2004. 77(4): 627-31. ISSN 00111634. url: </a:t>
            </a:r>
            <a:r>
              <a:rPr lang="cs-CZ" sz="1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http://public.carnet.hr/ccacaa/CCA-PDF/cca2004/v77-n4/CCA_77_2004_627-631_pavela.pdf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FAO: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biotoxins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on-line dokument. url: </a:t>
            </a:r>
            <a:r>
              <a:rPr lang="cs-CZ" sz="1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http://www.fao.org/docrep/006/y4743e/y4743e0d.htm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(citováno 3. 11. 2014).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469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9103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potravinami se setkáváme v běžné klinické a ošetřovatelské praxi. S potravinami zcela běžnými, ale i s výrobky, které na první pohled za potravinu ani nepovažujeme.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http://www.nutridrink.cz/forticare.html#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http://www.vyzivavnemoci.cz/produkty/nutrison-standard-14/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003786" y="695133"/>
            <a:ext cx="4848989" cy="34281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0" tIns="40075" rIns="80150" bIns="40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512" y="4343230"/>
            <a:ext cx="5450971" cy="408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všechny potraviny se vztahují tytéž požadavky.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Existují různé typy hrozeb, potraviny však podléhají jinému způsobu kontroly, než vše ostatní, co do zdravotnictví vstupuje.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003786" y="695133"/>
            <a:ext cx="4848989" cy="34281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0" tIns="40075" rIns="80150" bIns="40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512" y="4343230"/>
            <a:ext cx="5450971" cy="408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rozšířenou</a:t>
            </a:r>
            <a:r>
              <a:rPr lang="en-US" dirty="0"/>
              <a:t> </a:t>
            </a:r>
            <a:r>
              <a:rPr lang="en-US" dirty="0" err="1"/>
              <a:t>verzi</a:t>
            </a:r>
            <a:endParaRPr lang="cs-CZ" dirty="0" err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572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rozšířenou</a:t>
            </a:r>
            <a:r>
              <a:rPr lang="en-US" dirty="0"/>
              <a:t> </a:t>
            </a:r>
            <a:r>
              <a:rPr lang="en-US" dirty="0" err="1"/>
              <a:t>verzi</a:t>
            </a:r>
            <a:endParaRPr lang="cs-CZ" dirty="0" err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644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rozšířenou</a:t>
            </a:r>
            <a:r>
              <a:rPr lang="en-US" dirty="0"/>
              <a:t> </a:t>
            </a:r>
            <a:r>
              <a:rPr lang="en-US" dirty="0" err="1"/>
              <a:t>verzi</a:t>
            </a:r>
            <a:endParaRPr lang="cs-CZ" dirty="0" err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238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 </a:t>
            </a:r>
            <a:r>
              <a:rPr lang="en-US" dirty="0" err="1">
                <a:latin typeface="Calibri"/>
                <a:cs typeface="Calibri"/>
              </a:rPr>
              <a:t>rozšířenou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verzi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lang="cs-CZ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7592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003786" y="695133"/>
            <a:ext cx="4848989" cy="34281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0" tIns="40075" rIns="80150" bIns="40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512" y="4343230"/>
            <a:ext cx="5450971" cy="4081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Salmonelóza: gastroenteritida, případné nosičství, bývá přechodné.  Ve velmi nízkém procentu případů probíhá jako systémové infekce, hlavně u oslabených jedinců.. Typický je přenos kontaminovanými potravinami, infekční dávka pravděpodobně velká.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Listeria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monocytogenes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široké spektrum klinických příznaků, v nejzávažnějších případech  rozvoj sepse. Nárůst počtu případů arteficiální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clivem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cíleného sledování, ale i častější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expozicei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změn na trhu s potravinami (obliba potraviny k přímé spotřebě – tzv.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zchlazené pokrmy) a měnící se vnímavosti populace (výší prevalence imunosupresivních stavů). Pozornost věnovat také seniorům v domácí péči!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Intoxikace: bakterie tvoří toxin, bakteriální  původce již nemusí být v době vzniku otravy přítomen. Nejznámější je stafylokokový enterotoxin; je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trmostavilní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produkce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toxinogenními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kmeny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aureus, rizikové nosičství na kůži a sliznicích u pracovníků v potravinářství.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Chemická nebezpečí v potravinách: velikost reálného rizika ovšem zdaleka neodpovídá publicitě, která je problematice věnována. Velikost skutečně přijímaných dávek je ve většině případů hluboko pod mezí reálného toxikologického působení. Výskyt některých chemických látek v potravinách má především indikátorový charakter ve vztahu k monitorování zátěže životního prostředí (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perzistentní organické polutanty), jindy se jedná spíše o ochranu spotřebitele z pohledu falšování (nedovolené užívání některých přídatných látek). Reálné ohrožení chemickými látkami z potravin nastalo v poslední době především v souvislosti s causou „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methanol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PSP (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paralytic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shellfish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poissoning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aqatický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toxin rudě zbarveného planktonu teplých moří. Potenciální riziko v souvislosti s turistickým ruchem.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(Zdroje k PSP: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Pavela-Vrančič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M. and Ivona 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Marasovic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Paralytic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Shellfish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Poissoning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(PSP) in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Acta. 2004. 77(4): 627-31. ISSN 00111634. url: </a:t>
            </a:r>
            <a:r>
              <a:rPr lang="cs-CZ" sz="1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http://public.carnet.hr/ccacaa/CCA-PDF/cca2004/v77-n4/CCA_77_2004_627-631_pavela.pdf</a:t>
            </a:r>
          </a:p>
          <a:p>
            <a:pPr marL="457200" marR="0" lvl="0" indent="-3048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FAO: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Aquatic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biotoxins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on-line dokument. url: </a:t>
            </a:r>
            <a:r>
              <a:rPr lang="cs-CZ" sz="12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http://www.fao.org/docrep/006/y4743e/y4743e0d.htm</a:t>
            </a:r>
            <a:r>
              <a:rPr lang="cs-CZ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(citováno 3. 11. 2014).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cs-CZ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4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9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5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3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thebluediamondgallery.com/handwriting/i/importan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rivigilance.szu.cz" TargetMode="External"/><Relationship Id="rId5" Type="http://schemas.openxmlformats.org/officeDocument/2006/relationships/hyperlink" Target="http://www.bezpecnostpotravin.cz" TargetMode="Externa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thebluediamondgallery.com/handwriting/i/important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thebluediamondgallery.com/handwriting/i/importan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39298C5-1CE4-53D2-59F2-06094C821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8" y="1965325"/>
            <a:ext cx="5759450" cy="44513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88" y="1965325"/>
            <a:ext cx="5373688" cy="4451350"/>
          </a:xfrm>
          <a:prstGeom prst="roundRect">
            <a:avLst>
              <a:gd name="adj" fmla="val 16667"/>
            </a:avLst>
          </a:prstGeom>
          <a:scene3d>
            <a:camera prst="perspectiveRelaxed">
              <a:rot lat="19800000" lon="1200000" rev="20820000"/>
            </a:camera>
            <a:lightRig rig="threePt" dir="t"/>
          </a:scene3d>
        </p:spPr>
      </p:pic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25" tIns="45700" rIns="91425" bIns="4570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cs-CZ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BEZPEČNOST (ZDRAVOTNÍ NEZÁVADNOST) POTRAVIN A STRAVY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cs-CZ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gr. Aleš Peřina, </a:t>
            </a:r>
            <a:r>
              <a:rPr lang="cs-CZ" sz="1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lang="cs-CZ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D.</a:t>
            </a:r>
            <a:endParaRPr lang="cs-CZ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l">
              <a:spcBef>
                <a:spcPts val="370"/>
              </a:spcBef>
              <a:buClr>
                <a:schemeClr val="accent1"/>
              </a:buClr>
            </a:pPr>
            <a:endParaRPr lang="cs-CZ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l">
              <a:spcBef>
                <a:spcPts val="370"/>
              </a:spcBef>
              <a:buClr>
                <a:schemeClr val="accent1"/>
              </a:buClr>
              <a:buSzPct val="25000"/>
            </a:pPr>
            <a:r>
              <a:rPr lang="cs-CZ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Ústav veřejného zdraví  LF MUNI</a:t>
            </a:r>
            <a:endParaRPr lang="cs-CZ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l">
              <a:spcBef>
                <a:spcPts val="370"/>
              </a:spcBef>
              <a:buClr>
                <a:schemeClr val="accent1"/>
              </a:buClr>
              <a:buSzPct val="25000"/>
            </a:pPr>
            <a:endParaRPr lang="cs-CZ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 advTm="3605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E29E2605-17B5-BD67-C9D6-F2ED7893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2127629"/>
            <a:ext cx="3368969" cy="260274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99AD93-C9F3-B22E-3419-34709BD8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cs-CZ" sz="3800" dirty="0">
                <a:solidFill>
                  <a:srgbClr val="FFFFFF"/>
                </a:solidFill>
                <a:cs typeface="Calibri Light"/>
              </a:rPr>
              <a:t>Podmínky přípravy kojenecké stravy (§ 46 vyhlášky č. 137/2004 Sb.)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4C040-9047-BC69-F66A-CDAA8A06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1600" dirty="0">
                <a:solidFill>
                  <a:srgbClr val="FFFFFF"/>
                </a:solidFill>
                <a:cs typeface="Calibri"/>
              </a:rPr>
              <a:t>Jen s použitím "Kojenecké vody" nebo "Vody vhodné pro přípravu stravy pro kojence"</a:t>
            </a:r>
          </a:p>
          <a:p>
            <a:pPr lvl="1"/>
            <a:r>
              <a:rPr lang="cs-CZ" sz="1600" dirty="0">
                <a:solidFill>
                  <a:srgbClr val="FFFFFF"/>
                </a:solidFill>
                <a:cs typeface="Calibri"/>
              </a:rPr>
              <a:t>Kojenecká voda: výrobek připravený z vody mající původ v chráněném přírodním zdroji, které může být upravována pouze některými fyzikálními metodami (</a:t>
            </a:r>
            <a:r>
              <a:rPr lang="cs-CZ" sz="1600" dirty="0" err="1">
                <a:solidFill>
                  <a:srgbClr val="FFFFFF"/>
                </a:solidFill>
                <a:cs typeface="Calibri"/>
              </a:rPr>
              <a:t>filtrtace</a:t>
            </a:r>
            <a:r>
              <a:rPr lang="cs-CZ" sz="1600" dirty="0">
                <a:solidFill>
                  <a:srgbClr val="FFFFFF"/>
                </a:solidFill>
                <a:cs typeface="Calibri"/>
              </a:rPr>
              <a:t>, odkalení, ozonizace); více viz komoditní vyhláška balené vody (275/2004 Sb.)</a:t>
            </a:r>
          </a:p>
          <a:p>
            <a:pPr lvl="1"/>
            <a:r>
              <a:rPr lang="cs-CZ" sz="1600" dirty="0">
                <a:solidFill>
                  <a:srgbClr val="FFFFFF"/>
                </a:solidFill>
                <a:cs typeface="Calibri"/>
              </a:rPr>
              <a:t>Voda vhodná pro přípravu stravy pro kojence: pitná voda odpovídající obecným požadavkům na pitnou vodu, tedy i voda vodovodní... (</a:t>
            </a:r>
            <a:r>
              <a:rPr lang="cs-CZ" sz="1600" dirty="0" err="1">
                <a:solidFill>
                  <a:srgbClr val="FFFFFF"/>
                </a:solidFill>
                <a:cs typeface="Calibri"/>
              </a:rPr>
              <a:t>vyhl</a:t>
            </a:r>
            <a:r>
              <a:rPr lang="cs-CZ" sz="1600" dirty="0">
                <a:solidFill>
                  <a:srgbClr val="FFFFFF"/>
                </a:solidFill>
                <a:cs typeface="Calibri"/>
              </a:rPr>
              <a:t>. MZ č. 252/2004 Sb.)</a:t>
            </a:r>
          </a:p>
          <a:p>
            <a:r>
              <a:rPr lang="cs-CZ" sz="1600" dirty="0">
                <a:solidFill>
                  <a:srgbClr val="FFFFFF"/>
                </a:solidFill>
                <a:cs typeface="Calibri"/>
              </a:rPr>
              <a:t>Sterilita obalů</a:t>
            </a:r>
          </a:p>
          <a:p>
            <a:r>
              <a:rPr lang="cs-CZ" sz="1600" dirty="0">
                <a:solidFill>
                  <a:srgbClr val="FFFFFF"/>
                </a:solidFill>
                <a:cs typeface="Calibri"/>
              </a:rPr>
              <a:t>Čerstvá, pro noční krmení nejdéle 8 hodin při +4 st. C</a:t>
            </a:r>
          </a:p>
          <a:p>
            <a:r>
              <a:rPr lang="cs-CZ" sz="1600" dirty="0">
                <a:solidFill>
                  <a:srgbClr val="FFFFFF"/>
                </a:solidFill>
                <a:cs typeface="Calibri"/>
              </a:rPr>
              <a:t>Přeprava na dislokovaná pracoviště: +4 st. C do 60 minut, pak ohřev na 37 st. C.</a:t>
            </a:r>
          </a:p>
          <a:p>
            <a:pPr lvl="1"/>
            <a:endParaRPr lang="cs-CZ" sz="16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61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B05618-EDC3-6422-CF3E-3B1F52AB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Manipulace s mateřským mlékem (§ 48 vyhl. č. 137/2004 Sb.)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CF978-15BB-6582-8C5E-F06FA844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cs typeface="Calibri"/>
              </a:rPr>
              <a:t>Pasterace (mimo mléka pro vlastní dítě)</a:t>
            </a:r>
          </a:p>
          <a:p>
            <a:pPr lvl="1"/>
            <a:r>
              <a:rPr lang="cs-CZ" dirty="0">
                <a:cs typeface="Calibri"/>
              </a:rPr>
              <a:t>62,5 st. C po dobu 30 minut</a:t>
            </a:r>
          </a:p>
          <a:p>
            <a:r>
              <a:rPr lang="cs-CZ" dirty="0">
                <a:cs typeface="Calibri"/>
              </a:rPr>
              <a:t>Zchlazení na 4 st. C (48 hod.) nebo zmrazení na –18 st. C (30 dní, po rozmrazení 24 hod.)</a:t>
            </a:r>
          </a:p>
          <a:p>
            <a:r>
              <a:rPr lang="cs-CZ" dirty="0">
                <a:cs typeface="Calibri"/>
              </a:rPr>
              <a:t>Ohřev na 37 st. C</a:t>
            </a:r>
          </a:p>
          <a:p>
            <a:r>
              <a:rPr lang="cs-CZ" dirty="0">
                <a:cs typeface="Calibri"/>
              </a:rPr>
              <a:t>Nevyřešené otázky</a:t>
            </a:r>
          </a:p>
          <a:p>
            <a:pPr lvl="1"/>
            <a:r>
              <a:rPr lang="cs-CZ" dirty="0">
                <a:cs typeface="Calibri"/>
              </a:rPr>
              <a:t>Potravina nebo tkáň?</a:t>
            </a:r>
          </a:p>
          <a:p>
            <a:pPr lvl="1"/>
            <a:r>
              <a:rPr lang="cs-CZ" dirty="0" err="1">
                <a:cs typeface="Calibri"/>
              </a:rPr>
              <a:t>Milk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sharing</a:t>
            </a:r>
            <a:r>
              <a:rPr lang="cs-CZ" dirty="0">
                <a:cs typeface="Calibri"/>
              </a:rPr>
              <a:t>?</a:t>
            </a:r>
          </a:p>
          <a:p>
            <a:pPr lvl="1"/>
            <a:r>
              <a:rPr lang="cs-CZ" dirty="0">
                <a:cs typeface="Calibri"/>
              </a:rPr>
              <a:t>Máme se inspirovat Norskem? Odlišné socioekonomické pozadí, nižší </a:t>
            </a:r>
            <a:r>
              <a:rPr lang="cs-CZ" dirty="0" err="1">
                <a:cs typeface="Calibri"/>
              </a:rPr>
              <a:t>atb</a:t>
            </a:r>
            <a:r>
              <a:rPr lang="cs-CZ" dirty="0">
                <a:cs typeface="Calibri"/>
              </a:rPr>
              <a:t>. rezistence aj.</a:t>
            </a:r>
          </a:p>
          <a:p>
            <a:pPr lvl="1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53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cs-CZ" kern="1200" dirty="0">
                <a:solidFill>
                  <a:srgbClr val="0000DC"/>
                </a:solidFill>
                <a:latin typeface="+mj-lt"/>
                <a:ea typeface="+mj-ea"/>
                <a:cs typeface="+mj-cs"/>
                <a:sym typeface="Arial"/>
              </a:rPr>
              <a:t>Nebezpečí biologická</a:t>
            </a:r>
            <a:endParaRPr lang="cs-CZ" kern="1200">
              <a:solidFill>
                <a:srgbClr val="0000DC"/>
              </a:solidFill>
              <a:latin typeface="+mj-lt"/>
              <a:cs typeface="Calibri Light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sz="half" idx="1"/>
          </p:nvPr>
        </p:nvSpPr>
        <p:spPr>
          <a:xfrm>
            <a:off x="789928" y="1715933"/>
            <a:ext cx="10515600" cy="472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>
              <a:spcBef>
                <a:spcPts val="0"/>
              </a:spcBef>
              <a:buClr>
                <a:schemeClr val="accent1"/>
              </a:buClr>
              <a:buSzPct val="45000"/>
            </a:pPr>
            <a:r>
              <a:rPr lang="cs-CZ" sz="2400" dirty="0"/>
              <a:t>Problematika nebezpečí, které číhají v potravinách, je obsáhlá, zde jen některé nejdůležitější příklady:</a:t>
            </a:r>
            <a:endParaRPr lang="cs-CZ" sz="2400" dirty="0">
              <a:cs typeface="Calibri"/>
            </a:endParaRPr>
          </a:p>
          <a:p>
            <a:pPr marL="546100">
              <a:spcBef>
                <a:spcPts val="0"/>
              </a:spcBef>
              <a:buClr>
                <a:schemeClr val="accent1"/>
              </a:buClr>
              <a:buSzPct val="45000"/>
            </a:pPr>
            <a:r>
              <a:rPr lang="cs-CZ" sz="2400" dirty="0">
                <a:sym typeface="Arial"/>
              </a:rPr>
              <a:t>Biologická nebezpečí jsou reprezentována přítomností patogenních mikroorganismů</a:t>
            </a:r>
            <a:endParaRPr lang="cs-CZ" sz="2400" dirty="0">
              <a:cs typeface="Calibri"/>
            </a:endParaRPr>
          </a:p>
          <a:p>
            <a:pPr marL="1021080" lvl="2">
              <a:spcBef>
                <a:spcPts val="360"/>
              </a:spcBef>
              <a:buClr>
                <a:schemeClr val="accent1"/>
              </a:buClr>
              <a:buSzPct val="75000"/>
            </a:pPr>
            <a:r>
              <a:rPr lang="cs-CZ" sz="1800" dirty="0" err="1">
                <a:sym typeface="Arial"/>
              </a:rPr>
              <a:t>Enterobakterie</a:t>
            </a:r>
            <a:r>
              <a:rPr lang="cs-CZ" sz="1800" dirty="0">
                <a:sym typeface="Arial"/>
              </a:rPr>
              <a:t> a enteroviry jsou nejčastějšími původci průjmových onemocnění, které však mohou být zvláště nebezpečné pro oslabené skupiny osob. Šíří se fekálně-orální cestou přenosu.</a:t>
            </a:r>
            <a:endParaRPr lang="cs-CZ" sz="1800" dirty="0">
              <a:cs typeface="Calibri"/>
            </a:endParaRPr>
          </a:p>
          <a:p>
            <a:pPr marL="1021080" lvl="2">
              <a:spcBef>
                <a:spcPts val="360"/>
              </a:spcBef>
              <a:buClr>
                <a:schemeClr val="accent1"/>
              </a:buClr>
              <a:buSzPct val="75000"/>
            </a:pPr>
            <a:r>
              <a:rPr lang="cs-CZ" sz="1800" dirty="0"/>
              <a:t>Listerióza: onemocnění způsobené </a:t>
            </a:r>
            <a:r>
              <a:rPr lang="cs-CZ" sz="1800" dirty="0" err="1"/>
              <a:t>ubikviterně</a:t>
            </a:r>
            <a:r>
              <a:rPr lang="cs-CZ" sz="1800" dirty="0"/>
              <a:t> rozšířenou bakterií z rodu </a:t>
            </a:r>
            <a:r>
              <a:rPr lang="cs-CZ" sz="1800" dirty="0" err="1"/>
              <a:t>LIsteria</a:t>
            </a:r>
            <a:r>
              <a:rPr lang="cs-CZ" sz="1800" dirty="0"/>
              <a:t>. Vyskytují se zejména v lahůdkových výrobcích, v nepasterizovaném mléce, tvarozích a sýrech. U osob se sníženým stavem imunity mohou způsobovat závažná systémová onemocnění s vysokou smrtností, těhotné ženy jsou ohroženy potratovostí. Existuje hypotéza, že častá expozice zejména v mladším věku může být rizikovým faktorem pro rozvoj Crohnovy choroby.</a:t>
            </a:r>
            <a:endParaRPr lang="cs-CZ" sz="1800" dirty="0">
              <a:cs typeface="Calibri"/>
            </a:endParaRPr>
          </a:p>
          <a:p>
            <a:pPr marL="1021080" lvl="2">
              <a:spcBef>
                <a:spcPts val="360"/>
              </a:spcBef>
              <a:buClr>
                <a:schemeClr val="accent1"/>
              </a:buClr>
              <a:buSzPct val="75000"/>
            </a:pPr>
            <a:r>
              <a:rPr lang="cs-CZ" sz="1800" dirty="0" err="1"/>
              <a:t>Enterobacter</a:t>
            </a:r>
            <a:r>
              <a:rPr lang="cs-CZ" sz="1800" dirty="0"/>
              <a:t> </a:t>
            </a:r>
            <a:r>
              <a:rPr lang="cs-CZ" sz="1800" dirty="0" err="1"/>
              <a:t>sakazakii</a:t>
            </a:r>
            <a:r>
              <a:rPr lang="cs-CZ" sz="1800" dirty="0"/>
              <a:t>: v podobě </a:t>
            </a:r>
            <a:r>
              <a:rPr lang="cs-CZ" sz="1800" dirty="0" err="1"/>
              <a:t>spór</a:t>
            </a:r>
            <a:r>
              <a:rPr lang="cs-CZ" sz="1800" dirty="0"/>
              <a:t> se může vyskytovat v práškové formě počáteční a pokračovací kojenecká výživy (potravina pro zvláštní lék. účely), proto je nesmírně důležité zabránit vyklíčení </a:t>
            </a:r>
            <a:r>
              <a:rPr lang="cs-CZ" sz="1800" dirty="0" err="1"/>
              <a:t>spór</a:t>
            </a:r>
            <a:r>
              <a:rPr lang="cs-CZ" sz="1800" dirty="0"/>
              <a:t> okamžitou spotřebou obnovené výživy do tekutého stavu (omezit nadbytečné skladování). Infekce malých dětí může být smrtelná pod obrazem nekrotizující enterokolitidy!</a:t>
            </a:r>
          </a:p>
          <a:p>
            <a:pPr marL="1021080" lvl="2">
              <a:spcBef>
                <a:spcPts val="360"/>
              </a:spcBef>
              <a:buClr>
                <a:schemeClr val="accent1"/>
              </a:buClr>
              <a:buSzPct val="75000"/>
            </a:pPr>
            <a:r>
              <a:rPr lang="cs-CZ" sz="1800" dirty="0">
                <a:cs typeface="Calibri"/>
              </a:rPr>
              <a:t>Rezistentní kmeny bakterií</a:t>
            </a: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2A8C3120-EDA2-A4B8-930E-993E0C71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599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45700" rIns="91425" bIns="4570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Recomendation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Public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Agency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Canada</a:t>
            </a:r>
            <a:b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</a:rPr>
            </a:b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Taylor M., Food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during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pregnancy</a:t>
            </a:r>
            <a:r>
              <a:rPr lang="cs-CZ" sz="28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cs-CZ" sz="2800" dirty="0">
              <a:solidFill>
                <a:srgbClr val="0000DC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xfrm>
            <a:off x="4063160" y="1484785"/>
            <a:ext cx="5561232" cy="5180032"/>
          </a:xfrm>
          <a:prstGeom prst="rect">
            <a:avLst/>
          </a:prstGeom>
        </p:spPr>
        <p:txBody>
          <a:bodyPr vert="horz" lIns="91425" tIns="45700" rIns="91425" bIns="45700" rtlCol="0" anchor="t" anchorCtr="0">
            <a:normAutofit fontScale="77500" lnSpcReduction="20000"/>
          </a:bodyPr>
          <a:lstStyle/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Těhotné ženy jsou zvláště zranitelnou skupinu obyvatelstva. Nechráníme jeden lidský život, ale už dva.  S ohledem na rozšíření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listerií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v potravinách by se měly vyhnout anebo omezit</a:t>
            </a:r>
            <a:endParaRPr lang="cs-CZ" dirty="0">
              <a:latin typeface="Arial"/>
              <a:ea typeface="Arial"/>
              <a:cs typeface="Arial"/>
            </a:endParaRPr>
          </a:p>
          <a:p>
            <a:pPr lvl="1" indent="-18288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konzumaci nepasterovaného mléka a mléčných výrobků, měkkých sýrů (pasterovaných i nepasterovaných), lahůdkových výrobků a uzených ryb s ohledem na riziko </a:t>
            </a:r>
            <a:r>
              <a:rPr lang="cs-CZ" i="1" dirty="0" err="1">
                <a:latin typeface="Arial"/>
                <a:ea typeface="Arial"/>
                <a:cs typeface="Arial"/>
                <a:sym typeface="Arial"/>
              </a:rPr>
              <a:t>Listeria</a:t>
            </a:r>
            <a:r>
              <a:rPr lang="cs-CZ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i="1" dirty="0" err="1">
                <a:latin typeface="Arial"/>
                <a:ea typeface="Arial"/>
                <a:cs typeface="Arial"/>
                <a:sym typeface="Arial"/>
              </a:rPr>
              <a:t>monocytogenes</a:t>
            </a:r>
            <a:r>
              <a:rPr lang="cs-CZ" i="1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cs-CZ" i="1" dirty="0">
              <a:latin typeface="Arial"/>
              <a:ea typeface="Arial"/>
              <a:cs typeface="Arial"/>
            </a:endParaRPr>
          </a:p>
          <a:p>
            <a:pPr lvl="1" indent="-18288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konzumaci syrových a nedostatečně tepelně opracovaných vajec. Syrová vejce je doporučeno skladovat v lednici. Doporučuje se umývat ruce a povrchy po každém kontaktu se syrovými vejci. Je doporučeno použití pasterizovaných vaječných hmot (melanží)</a:t>
            </a:r>
            <a:endParaRPr lang="cs-CZ" dirty="0">
              <a:latin typeface="Arial"/>
              <a:ea typeface="Arial"/>
              <a:cs typeface="Arial"/>
            </a:endParaRPr>
          </a:p>
          <a:p>
            <a:pPr lvl="1" indent="-182880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konzumaci syrových ryb, korýšů a měkkýšů (např. ústřic) z důvodu zvýšeného rizika infekce </a:t>
            </a:r>
            <a:r>
              <a:rPr lang="cs-CZ" i="1" dirty="0" err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infekce</a:t>
            </a:r>
            <a:r>
              <a:rPr lang="cs-CZ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noroviry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 ze skupiny enterovirů.</a:t>
            </a:r>
            <a:endParaRPr lang="cs-CZ" dirty="0">
              <a:latin typeface="Arial"/>
              <a:ea typeface="Arial"/>
              <a:cs typeface="Arial"/>
            </a:endParaRPr>
          </a:p>
        </p:txBody>
      </p:sp>
      <p:pic>
        <p:nvPicPr>
          <p:cNvPr id="2" name="Obrázek 4" descr="Obsah obrázku jídlo, telefon&#10;&#10;Popis vygenerovaný s velmi vysokou mírou spolehlivosti">
            <a:extLst>
              <a:ext uri="{FF2B5EF4-FFF2-40B4-BE49-F238E27FC236}">
                <a16:creationId xmlns:a16="http://schemas.microsoft.com/office/drawing/2014/main" id="{52A17B8C-037A-4795-BE0A-B4142943D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754" r="2" b="2"/>
          <a:stretch/>
        </p:blipFill>
        <p:spPr>
          <a:xfrm>
            <a:off x="817474" y="2159331"/>
            <a:ext cx="2915973" cy="2087397"/>
          </a:xfrm>
          <a:prstGeom prst="rect">
            <a:avLst/>
          </a:prstGeom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5DEED434-8B65-75EC-1682-D399E20DB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41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87C576-10EC-ABEB-E982-D1772549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>
                <a:solidFill>
                  <a:schemeClr val="bg1"/>
                </a:solidFill>
                <a:cs typeface="Calibri Light"/>
              </a:rPr>
              <a:t>Problém bezpečnosti potravin a L. monocytogenes v EU</a:t>
            </a:r>
            <a:endParaRPr lang="cs-CZ" sz="420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3E4489F-4F82-7143-2B95-CCBF09C59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1957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Obrázek 6">
            <a:extLst>
              <a:ext uri="{FF2B5EF4-FFF2-40B4-BE49-F238E27FC236}">
                <a16:creationId xmlns:a16="http://schemas.microsoft.com/office/drawing/2014/main" id="{12BA36A4-5AB7-8D62-51AD-0D4A5A839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984B792-1511-49FE-98CE-5609C3260E2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 ilustraci...</a:t>
            </a:r>
            <a:endParaRPr lang="cs-CZ" sz="2600" kern="12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  <p:graphicFrame>
        <p:nvGraphicFramePr>
          <p:cNvPr id="96" name="Shape 96"/>
          <p:cNvGraphicFramePr/>
          <p:nvPr/>
        </p:nvGraphicFramePr>
        <p:xfrm>
          <a:off x="4053154" y="961812"/>
          <a:ext cx="7159092" cy="4930990"/>
        </p:xfrm>
        <a:graphic>
          <a:graphicData uri="http://schemas.openxmlformats.org/drawingml/2006/table">
            <a:tbl>
              <a:tblPr firstRow="1" bandRow="1">
                <a:noFill/>
                <a:tableStyleId>{346C2D0D-7DA8-4A7B-864F-99CD3D2393E0}</a:tableStyleId>
              </a:tblPr>
              <a:tblGrid>
                <a:gridCol w="584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Relativní vnímavost k infekci Listeria monocytogenes v porovnání se zdravým člověkem</a:t>
                      </a:r>
                      <a:r>
                        <a:rPr lang="cs-CZ" sz="1300" b="0" i="1" u="none" strike="noStrike" cap="none" baseline="0">
                          <a:rtl val="0"/>
                        </a:rPr>
                        <a:t> (Lund BM, 2009; </a:t>
                      </a:r>
                      <a:r>
                        <a:rPr lang="cs-CZ" sz="1000" b="0" i="1" u="none" strike="noStrike" cap="none" baseline="0">
                          <a:rtl val="0"/>
                        </a:rPr>
                        <a:t>do</a:t>
                      </a:r>
                      <a:r>
                        <a:rPr lang="cs-CZ" sz="1000" b="0" i="1" u="none" strike="noStrike" cap="none" baseline="0">
                          <a:solidFill>
                            <a:srgbClr val="FFFFFF"/>
                          </a:solidFill>
                          <a:rtl val="0"/>
                        </a:rPr>
                        <a:t>i </a:t>
                      </a:r>
                      <a:r>
                        <a:rPr lang="cs-CZ" sz="1000" b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rtl val="0"/>
                        </a:rPr>
                        <a:t>10.1016/j.jhin.2009.05.017</a:t>
                      </a:r>
                      <a:r>
                        <a:rPr lang="cs-CZ" sz="1000" b="0" i="1" u="none" strike="noStrike" cap="none" baseline="0">
                          <a:solidFill>
                            <a:srgbClr val="FFFFFF"/>
                          </a:solidFill>
                          <a:rtl val="0"/>
                        </a:rPr>
                        <a:t>)</a:t>
                      </a:r>
                    </a:p>
                  </a:txBody>
                  <a:tcPr marL="67185" marR="67185" marT="33593" marB="3359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Věk nad 60 r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2,6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Věk nad 65 r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7,5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Novorozenci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14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Alkoholismus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18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Inzulin non-depedentní DM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25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Inzulin dependentní   DM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30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 dirty="0">
                          <a:rtl val="0"/>
                        </a:rPr>
                        <a:t>Gynekologické </a:t>
                      </a:r>
                      <a:r>
                        <a:rPr lang="cs-CZ" sz="1300" u="none" strike="noStrike" cap="none" baseline="0" dirty="0" err="1">
                          <a:rtl val="0"/>
                        </a:rPr>
                        <a:t>kancerózy</a:t>
                      </a:r>
                      <a:r>
                        <a:rPr lang="cs-CZ" sz="1300" u="none" strike="noStrike" cap="none" baseline="0" dirty="0">
                          <a:rtl val="0"/>
                        </a:rPr>
                        <a:t>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66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Karcinom močového měchýře a prostaty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112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Nenádorové onem. jater 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143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Karcinom GIT a jater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211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Karcinom plic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229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Dialyzovaný pacient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476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AIDS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865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Leukemie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1383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>
                          <a:rtl val="0"/>
                        </a:rPr>
                        <a:t>Transplantovaný pacient</a:t>
                      </a:r>
                    </a:p>
                  </a:txBody>
                  <a:tcPr marL="67185" marR="67185" marT="33593" marB="335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cs-CZ" sz="1300" u="none" strike="noStrike" cap="none" baseline="0" dirty="0">
                          <a:rtl val="0"/>
                        </a:rPr>
                        <a:t>2584</a:t>
                      </a:r>
                    </a:p>
                  </a:txBody>
                  <a:tcPr marL="67185" marR="67185" marT="33593" marB="3359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Obrázek 6">
            <a:extLst>
              <a:ext uri="{FF2B5EF4-FFF2-40B4-BE49-F238E27FC236}">
                <a16:creationId xmlns:a16="http://schemas.microsoft.com/office/drawing/2014/main" id="{EAF615E7-AE65-F8EE-E438-11AD18CA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6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cs-CZ" kern="1200" dirty="0">
                <a:solidFill>
                  <a:srgbClr val="0000DC"/>
                </a:solidFill>
                <a:latin typeface="+mj-lt"/>
                <a:ea typeface="+mj-ea"/>
                <a:cs typeface="+mj-cs"/>
                <a:sym typeface="Arial"/>
              </a:rPr>
              <a:t>Nebezpečí fyzikální a chemická</a:t>
            </a:r>
            <a:endParaRPr lang="cs-CZ" kern="1200">
              <a:solidFill>
                <a:srgbClr val="0000DC"/>
              </a:solidFill>
              <a:latin typeface="+mj-lt"/>
              <a:cs typeface="Calibri Light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sz="half" idx="1"/>
          </p:nvPr>
        </p:nvSpPr>
        <p:spPr>
          <a:xfrm>
            <a:off x="838200" y="1595582"/>
            <a:ext cx="10515600" cy="472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55600">
              <a:spcBef>
                <a:spcPts val="0"/>
              </a:spcBef>
              <a:buClr>
                <a:schemeClr val="accent1"/>
              </a:buClr>
              <a:buSzPct val="45000"/>
            </a:pPr>
            <a:r>
              <a:rPr lang="cs-CZ" sz="2000" dirty="0">
                <a:sym typeface="Arial"/>
              </a:rPr>
              <a:t>Fyzikální: méně často se v potravinách vyskytují cizí příměsi, které mohou být příčinou poranění (úlomky skla, kovu apod.)</a:t>
            </a:r>
            <a:endParaRPr lang="cs-CZ" sz="2000" dirty="0">
              <a:cs typeface="Calibri"/>
            </a:endParaRPr>
          </a:p>
          <a:p>
            <a:pPr marL="289560">
              <a:spcBef>
                <a:spcPts val="410"/>
              </a:spcBef>
              <a:buClr>
                <a:schemeClr val="accent1"/>
              </a:buClr>
              <a:buSzPct val="71470"/>
            </a:pPr>
            <a:r>
              <a:rPr lang="cs-CZ" sz="2000" dirty="0">
                <a:sym typeface="Arial"/>
              </a:rPr>
              <a:t>Chemická: kromě vzácných případů pozření toxických potravin (v našich podmínkách zvl. Houby, zaznamenali však i případy otráveného alkoholu) se hlavní zřetel zaměřuje na</a:t>
            </a:r>
            <a:endParaRPr lang="cs-CZ" sz="2000" dirty="0">
              <a:cs typeface="Calibri"/>
            </a:endParaRPr>
          </a:p>
          <a:p>
            <a:pPr marL="629920" lvl="1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800" dirty="0">
                <a:sym typeface="Arial"/>
              </a:rPr>
              <a:t>Látky </a:t>
            </a:r>
            <a:r>
              <a:rPr lang="cs-CZ" sz="1800" b="1" dirty="0">
                <a:sym typeface="Arial"/>
              </a:rPr>
              <a:t>kontaminující </a:t>
            </a:r>
            <a:r>
              <a:rPr lang="cs-CZ" sz="1800" dirty="0">
                <a:sym typeface="Arial"/>
              </a:rPr>
              <a:t>přecházející do potravin ze životního prostředí a  látky </a:t>
            </a:r>
            <a:r>
              <a:rPr lang="cs-CZ" sz="1800" b="1" dirty="0">
                <a:sym typeface="Arial"/>
              </a:rPr>
              <a:t>přídatné </a:t>
            </a:r>
            <a:r>
              <a:rPr lang="cs-CZ" sz="1800" dirty="0">
                <a:sym typeface="Arial"/>
              </a:rPr>
              <a:t>(aditivní) jsou používány v potravinářském průmyslu cíleně. Aditivní látky jsou bezpečné v regulovaných  množstvích; také sladidlo pro diabetiky je přídatnou látkou její použití musí být regulováno v podobně maximálního denního příjmu uvedeného zpravidla na obalu.</a:t>
            </a:r>
            <a:endParaRPr lang="cs-CZ" sz="1800" dirty="0">
              <a:cs typeface="Calibri"/>
            </a:endParaRPr>
          </a:p>
          <a:p>
            <a:pPr marL="629920" lvl="1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800" dirty="0"/>
              <a:t>Nepovolené (léčivé) látky v doplňcích stravy: </a:t>
            </a:r>
          </a:p>
          <a:p>
            <a:pPr marL="1087120" lvl="2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400" dirty="0" err="1"/>
              <a:t>sildenafil</a:t>
            </a:r>
            <a:r>
              <a:rPr lang="cs-CZ" sz="1400" dirty="0"/>
              <a:t> původně léčivo na poruchy erekce u mužů, </a:t>
            </a:r>
            <a:endParaRPr lang="cs-CZ" sz="1400" dirty="0">
              <a:cs typeface="Calibri"/>
            </a:endParaRPr>
          </a:p>
          <a:p>
            <a:pPr marL="1087120" lvl="2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400" dirty="0"/>
              <a:t> 1,3-dimethylamin (DMAA), jejíž použití v léčivech bylo zakázáno pro riziko nežádoucích účinků</a:t>
            </a:r>
            <a:endParaRPr lang="cs-CZ" sz="1400" dirty="0">
              <a:cs typeface="Calibri"/>
            </a:endParaRPr>
          </a:p>
          <a:p>
            <a:pPr marL="1087120" lvl="2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400" dirty="0">
                <a:cs typeface="Calibri"/>
              </a:rPr>
              <a:t>Amygdalin (kyanid), doplněk stravy z meruňkových jader, akutní otrava (muž, 72 let, 2021)</a:t>
            </a:r>
            <a:endParaRPr lang="cs-CZ" sz="1400" dirty="0"/>
          </a:p>
          <a:p>
            <a:pPr marL="629920" lvl="1">
              <a:spcBef>
                <a:spcPts val="370"/>
              </a:spcBef>
              <a:buClr>
                <a:schemeClr val="accent1"/>
              </a:buClr>
              <a:buSzPct val="42661"/>
            </a:pPr>
            <a:r>
              <a:rPr lang="cs-CZ" sz="1800" dirty="0"/>
              <a:t>Nebezpečný je zejména nákup doplňků stravy na internetu, podobné doplňky stravy bývají často vnímány jako alternativa či doplněk k léčbě zvláště pak </a:t>
            </a:r>
            <a:r>
              <a:rPr lang="cs-CZ" sz="1800" dirty="0" err="1"/>
              <a:t>polymorbidními</a:t>
            </a:r>
            <a:r>
              <a:rPr lang="cs-CZ" sz="1800" dirty="0"/>
              <a:t> pacienty! Nebezpečný doplněk stravy je však může ohrozit na zdraví a životě. Edukujme, vzdělávejme!</a:t>
            </a:r>
            <a:endParaRPr lang="cs-CZ" sz="1800">
              <a:cs typeface="Calibri"/>
            </a:endParaRPr>
          </a:p>
          <a:p>
            <a:pPr marL="621030" lvl="1">
              <a:spcBef>
                <a:spcPts val="360"/>
              </a:spcBef>
              <a:buSzPct val="75000"/>
            </a:pPr>
            <a:endParaRPr lang="cs-CZ" sz="1800" dirty="0">
              <a:cs typeface="Calibri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E487E210-F150-F9F2-1C16-D2FCDE59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442"/>
      </p:ext>
    </p:extLst>
  </p:cSld>
  <p:clrMapOvr>
    <a:masterClrMapping/>
  </p:clrMapOvr>
  <p:transition spd="slow" advTm="3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93B9AA38-0F4A-0280-A6CD-AE1F6E1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5" y="623275"/>
            <a:ext cx="3423485" cy="2644859"/>
          </a:xfrm>
          <a:prstGeom prst="rect">
            <a:avLst/>
          </a:prstGeom>
        </p:spPr>
      </p:pic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65F0A425-9366-2898-448F-28A5A7DF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6308" y="3586297"/>
            <a:ext cx="2644860" cy="2644860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9E543C-817B-ED7A-4678-2C07CCBC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cs-CZ" sz="5400" dirty="0">
                <a:cs typeface="Calibri Light"/>
              </a:rPr>
              <a:t>Informace o nebezpečích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C418-FD25-827C-3A0D-C436CBC4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5889143" cy="30524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 dirty="0">
                <a:cs typeface="Calibri"/>
              </a:rPr>
              <a:t>Systém rychlého varování pro potraviny a krmiva (RASFF)</a:t>
            </a:r>
          </a:p>
          <a:p>
            <a:pPr lvl="1"/>
            <a:r>
              <a:rPr lang="cs-CZ" sz="1400" dirty="0">
                <a:cs typeface="Calibri"/>
              </a:rPr>
              <a:t>4 stupňová notifikace</a:t>
            </a:r>
          </a:p>
          <a:p>
            <a:pPr lvl="1"/>
            <a:r>
              <a:rPr lang="cs-CZ" sz="1400" dirty="0">
                <a:cs typeface="Calibri"/>
              </a:rPr>
              <a:t>Česká databáze ICPB: </a:t>
            </a:r>
            <a:r>
              <a:rPr lang="cs-CZ" sz="1400" dirty="0">
                <a:cs typeface="Calibri"/>
                <a:hlinkClick r:id="rId5"/>
              </a:rPr>
              <a:t>www.bezpecnostpotravin.cz</a:t>
            </a:r>
            <a:endParaRPr lang="cs-CZ" sz="1400" dirty="0">
              <a:cs typeface="Calibri"/>
            </a:endParaRPr>
          </a:p>
          <a:p>
            <a:pPr lvl="1"/>
            <a:r>
              <a:rPr lang="cs-CZ" sz="1400" dirty="0">
                <a:cs typeface="Calibri"/>
              </a:rPr>
              <a:t>Slouží k oznamování rizik z potravin</a:t>
            </a:r>
          </a:p>
          <a:p>
            <a:r>
              <a:rPr lang="cs-CZ" sz="1400" dirty="0">
                <a:cs typeface="Calibri"/>
              </a:rPr>
              <a:t>Systém rychlého varování o nepotravinářských výrobcích (RAPEX)</a:t>
            </a:r>
          </a:p>
          <a:p>
            <a:pPr lvl="1"/>
            <a:r>
              <a:rPr lang="cs-CZ" sz="1400" dirty="0">
                <a:cs typeface="Calibri"/>
              </a:rPr>
              <a:t>Česká databáze </a:t>
            </a:r>
            <a:r>
              <a:rPr lang="cs-CZ" sz="1400" dirty="0" err="1">
                <a:cs typeface="Calibri"/>
              </a:rPr>
              <a:t>dTEST</a:t>
            </a:r>
            <a:r>
              <a:rPr lang="cs-CZ" sz="1400" dirty="0">
                <a:cs typeface="Calibri"/>
              </a:rPr>
              <a:t>, Databáze nebezpečných výrobků</a:t>
            </a:r>
          </a:p>
          <a:p>
            <a:r>
              <a:rPr lang="cs-CZ" sz="1400" dirty="0" err="1">
                <a:cs typeface="Calibri"/>
              </a:rPr>
              <a:t>Nutrivigilance</a:t>
            </a:r>
            <a:endParaRPr lang="cs-CZ" sz="1400" dirty="0">
              <a:cs typeface="Calibri"/>
            </a:endParaRPr>
          </a:p>
          <a:p>
            <a:pPr lvl="1"/>
            <a:r>
              <a:rPr lang="cs-CZ" sz="1400" dirty="0">
                <a:cs typeface="Calibri"/>
                <a:hlinkClick r:id="rId6"/>
              </a:rPr>
              <a:t>Https://nutrivigilance.szu.cz</a:t>
            </a:r>
          </a:p>
          <a:p>
            <a:pPr lvl="2"/>
            <a:r>
              <a:rPr lang="cs-CZ" sz="1400" dirty="0">
                <a:cs typeface="Calibri"/>
              </a:rPr>
              <a:t>Reakce gastrointestinální, kožní, respirační, kardiovaskulární kloubní, celkové a jiné</a:t>
            </a:r>
          </a:p>
          <a:p>
            <a:pPr lvl="2"/>
            <a:r>
              <a:rPr lang="cs-CZ" sz="1400" dirty="0">
                <a:cs typeface="Calibri"/>
              </a:rPr>
              <a:t>Nepovinná hlášení, cca 20 ročně</a:t>
            </a:r>
          </a:p>
          <a:p>
            <a:pPr lvl="1"/>
            <a:endParaRPr lang="cs-CZ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20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8188B-F564-4891-BC89-DE1F2DD2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Zapamatujte si, že</a:t>
            </a:r>
            <a:endParaRPr lang="cs-CZ" sz="5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Obrázek 6">
            <a:extLst>
              <a:ext uri="{FF2B5EF4-FFF2-40B4-BE49-F238E27FC236}">
                <a16:creationId xmlns:a16="http://schemas.microsoft.com/office/drawing/2014/main" id="{18BA487B-D2BE-DD8F-CBE0-51EB5DCE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4690"/>
            <a:ext cx="914400" cy="706431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864EAA87-64E1-4102-A2C1-98A1B1D54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7440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3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0"/>
    </mc:Choice>
    <mc:Fallback xmlns="">
      <p:transition spd="slow" advTm="8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/>
              <a:t>Veřejné zdraví je veřejným zájmem státu.</a:t>
            </a:r>
          </a:p>
          <a:p>
            <a:r>
              <a:rPr lang="cs-CZ" sz="2200"/>
              <a:t>Znalosti v otázkách bezpečných potravin jsou jednou z cest, kterými se realizuje ochrana veřejného zdraví.</a:t>
            </a:r>
          </a:p>
          <a:p>
            <a:r>
              <a:rPr lang="cs-CZ" sz="2200"/>
              <a:t>Přispějme ke schopnosti identifikovat zdroje, které ohrožují veřejné zdraví nás a našich pacientů!</a:t>
            </a:r>
            <a:endParaRPr lang="cs-CZ" sz="2200">
              <a:cs typeface="Calibri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886DC49E-2C7B-1FE3-8596-2A337B867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" r="-1" b="239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  <a:prstGeom prst="rect">
            <a:avLst/>
          </a:prstGeom>
        </p:spPr>
        <p:txBody>
          <a:bodyPr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cs-CZ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Potravina je když…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idx="1"/>
          </p:nvPr>
        </p:nvSpPr>
        <p:spPr>
          <a:xfrm>
            <a:off x="4159225" y="2033589"/>
            <a:ext cx="7724048" cy="4319499"/>
          </a:xfrm>
          <a:prstGeom prst="rect">
            <a:avLst/>
          </a:prstGeom>
        </p:spPr>
        <p:txBody>
          <a:bodyPr vert="horz" lIns="91425" tIns="45700" rIns="91425" bIns="45700" rtlCol="0" anchor="t" anchorCtr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Potravina jakákoliv látka nebo výrobek, zpracovaná částečně zpracovaná nebo nezpracovaná, která je určena ke konzumaci člověkem nebo u nichž lze důvodně přepokládat, že je člověk bude konzumovat. Mezi potraviny patří také:</a:t>
            </a:r>
            <a:endParaRPr lang="cs-CZ" sz="1800" dirty="0">
              <a:latin typeface="Arial"/>
              <a:ea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AutoNum type="arabicPeriod"/>
            </a:pPr>
            <a:r>
              <a:rPr lang="cs-CZ" sz="1800" u="sng" dirty="0">
                <a:latin typeface="Arial"/>
                <a:ea typeface="Arial"/>
                <a:cs typeface="Arial"/>
                <a:sym typeface="Arial"/>
              </a:rPr>
              <a:t>Potraviny pro zvláštní výživu, 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tzn.:</a:t>
            </a:r>
            <a:endParaRPr lang="cs-CZ" sz="1800" dirty="0">
              <a:latin typeface="Arial"/>
              <a:ea typeface="Arial"/>
              <a:cs typeface="Arial"/>
            </a:endParaRPr>
          </a:p>
          <a:p>
            <a:pPr marL="457200" lvl="1" indent="-19050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80585"/>
              <a:buFont typeface="Arial"/>
              <a:buChar char="•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Kojenecká výživa, dětská výživa, nízkoenergetická výživa, potraviny pro zvláštní lékařské účely, potraviny bez fenylalaninu, s nízkým obsahem laktózy, bezlaktózové, potraviny pro sportovce </a:t>
            </a:r>
            <a:endParaRPr lang="cs-CZ" sz="1800" dirty="0">
              <a:latin typeface="Arial"/>
              <a:ea typeface="Arial"/>
              <a:cs typeface="Arial"/>
            </a:endParaRPr>
          </a:p>
          <a:p>
            <a:pPr marL="182880" indent="-18288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cs-CZ" sz="1800" u="sng" dirty="0">
                <a:latin typeface="Arial"/>
                <a:ea typeface="Arial"/>
                <a:cs typeface="Arial"/>
                <a:sym typeface="Arial"/>
              </a:rPr>
              <a:t>Doplňky stravy</a:t>
            </a:r>
            <a:endParaRPr lang="cs-CZ" sz="1800" u="sng" dirty="0">
              <a:latin typeface="Arial"/>
              <a:ea typeface="Arial"/>
              <a:cs typeface="Arial"/>
            </a:endParaRPr>
          </a:p>
          <a:p>
            <a:pPr lvl="1" indent="-182880">
              <a:lnSpc>
                <a:spcPct val="90000"/>
              </a:lnSpc>
              <a:spcBef>
                <a:spcPts val="440"/>
              </a:spcBef>
              <a:buSzPct val="85000"/>
            </a:pPr>
            <a:r>
              <a:rPr lang="cs-CZ" sz="1800" u="sng" dirty="0"/>
              <a:t>Potraviny</a:t>
            </a:r>
            <a:r>
              <a:rPr lang="cs-CZ" sz="1800" dirty="0"/>
              <a:t>, jejímž účelem je doplňovat běžnou stravu a která je koncentrovaným zdrojem vitamínů, minerálních látek, popř. dalších látek s fyziologickým účinkem</a:t>
            </a:r>
            <a:endParaRPr lang="cs-CZ" sz="1800" dirty="0">
              <a:cs typeface="Calibri"/>
            </a:endParaRPr>
          </a:p>
          <a:p>
            <a:pPr marL="560070" lvl="1" indent="0">
              <a:lnSpc>
                <a:spcPct val="90000"/>
              </a:lnSpc>
              <a:spcBef>
                <a:spcPts val="440"/>
              </a:spcBef>
              <a:buSzPct val="85000"/>
              <a:buNone/>
            </a:pPr>
            <a:endParaRPr lang="cs-CZ" sz="1800" dirty="0">
              <a:cs typeface="Calibri"/>
            </a:endParaRPr>
          </a:p>
          <a:p>
            <a:pPr marL="560070" lvl="1" indent="0">
              <a:lnSpc>
                <a:spcPct val="90000"/>
              </a:lnSpc>
              <a:spcBef>
                <a:spcPts val="440"/>
              </a:spcBef>
              <a:buSzPct val="85000"/>
              <a:buNone/>
            </a:pPr>
            <a:r>
              <a:rPr lang="cs-CZ" sz="1800" dirty="0"/>
              <a:t>Také zde jmenované zvláštní produkty patří mezi potraviny, státem jsou regulovány jako potravin, tzn., že mnohem větší míra odpovědnosti se přenáší na uživatele produktů.</a:t>
            </a:r>
            <a:endParaRPr lang="cs-CZ" sz="1800" dirty="0">
              <a:cs typeface="Calibri"/>
            </a:endParaRPr>
          </a:p>
        </p:txBody>
      </p:sp>
      <p:pic>
        <p:nvPicPr>
          <p:cNvPr id="1030" name="Picture 6" descr="https://www.pharmacyonclick.gr/image/cache/data/prev/NUTRICIA%20NUTRISON%20MULTIFIBRE-250x200.jpg"/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7" r="-2" b="9155"/>
          <a:stretch/>
        </p:blipFill>
        <p:spPr bwMode="auto"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4/%22Miracle_Cure!%22_Health_Fraud_Scams_(8528312890).jpg"/>
          <p:cNvPicPr>
            <a:picLocks noChangeAspect="1" noChangeArrowheads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59" r="-1" b="26800"/>
          <a:stretch/>
        </p:blipFill>
        <p:spPr bwMode="auto"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dietary supplement"/>
          <p:cNvSpPr>
            <a:spLocks noChangeAspect="1" noChangeArrowheads="1"/>
          </p:cNvSpPr>
          <p:nvPr/>
        </p:nvSpPr>
        <p:spPr bwMode="auto">
          <a:xfrm>
            <a:off x="1679575" y="-17907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13196" y="6280203"/>
            <a:ext cx="133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700" dirty="0"/>
              <a:t>© </a:t>
            </a:r>
            <a:r>
              <a:rPr lang="cs-CZ" sz="700" dirty="0" err="1"/>
              <a:t>PharmacyOnClick</a:t>
            </a:r>
            <a:endParaRPr lang="cs-CZ" sz="700"/>
          </a:p>
          <a:p>
            <a:pPr>
              <a:spcAft>
                <a:spcPts val="600"/>
              </a:spcAft>
            </a:pPr>
            <a:r>
              <a:rPr lang="cs-CZ" sz="700"/>
              <a:t>® Nutricia</a:t>
            </a:r>
            <a:r>
              <a:rPr lang="cs-CZ" sz="700" dirty="0"/>
              <a:t> </a:t>
            </a:r>
            <a:r>
              <a:rPr lang="cs-CZ" sz="700" dirty="0" err="1"/>
              <a:t>Medical</a:t>
            </a:r>
            <a:r>
              <a:rPr lang="cs-CZ" sz="700" dirty="0"/>
              <a:t> </a:t>
            </a:r>
            <a:r>
              <a:rPr lang="cs-CZ" sz="700" dirty="0" err="1"/>
              <a:t>Nutrition</a:t>
            </a:r>
            <a:endParaRPr lang="cs-CZ" sz="7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C332C3-D47B-48B9-A5FE-4F7B1F58763D}"/>
              </a:ext>
            </a:extLst>
          </p:cNvPr>
          <p:cNvSpPr txBox="1"/>
          <p:nvPr/>
        </p:nvSpPr>
        <p:spPr>
          <a:xfrm>
            <a:off x="9788778" y="6657945"/>
            <a:ext cx="24032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42A1698-FF37-4AE2-8635-8DE76D79F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3594" y="248099"/>
            <a:ext cx="2531336" cy="1687557"/>
          </a:xfrm>
          <a:prstGeom prst="rect">
            <a:avLst/>
          </a:prstGeom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846FCAB3-9601-CCD3-BF6C-B26BD86FA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50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cs-CZ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Kdy je potravina bezpečná?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idx="1"/>
          </p:nvPr>
        </p:nvSpPr>
        <p:spPr>
          <a:xfrm>
            <a:off x="5143203" y="1594862"/>
            <a:ext cx="6379161" cy="4769772"/>
          </a:xfrm>
          <a:prstGeom prst="rect">
            <a:avLst/>
          </a:prstGeom>
        </p:spPr>
        <p:txBody>
          <a:bodyPr vert="horz" lIns="91425" tIns="45700" rIns="91425" bIns="45700" rtlCol="0" anchor="t" anchorCtr="0">
            <a:normAutofit/>
          </a:bodyPr>
          <a:lstStyle/>
          <a:p>
            <a:pPr marL="347980" indent="-27178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Nenastává-li jakákoliv škodlivost pro zdraví z pohledu účinků</a:t>
            </a:r>
            <a:endParaRPr lang="cs-CZ" sz="1800" b="1" dirty="0">
              <a:cs typeface="Calibri"/>
            </a:endParaRPr>
          </a:p>
          <a:p>
            <a:pPr marL="1131570" lvl="2" indent="-17907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Krátkodobých</a:t>
            </a:r>
            <a:endParaRPr lang="cs-CZ" sz="1800" b="1" dirty="0">
              <a:latin typeface="Arial"/>
              <a:ea typeface="Arial"/>
              <a:cs typeface="Arial"/>
            </a:endParaRPr>
          </a:p>
          <a:p>
            <a:pPr marL="1131570" lvl="2" indent="-17907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Dlouhodobých</a:t>
            </a:r>
            <a:endParaRPr lang="cs-CZ" sz="1800" b="1" dirty="0">
              <a:latin typeface="Arial"/>
              <a:ea typeface="Arial"/>
              <a:cs typeface="Arial"/>
            </a:endParaRPr>
          </a:p>
          <a:p>
            <a:pPr marL="1131570" lvl="2" indent="-17907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Na zdraví dalších generací</a:t>
            </a:r>
            <a:endParaRPr lang="cs-CZ" sz="1800" b="1" dirty="0">
              <a:latin typeface="Arial"/>
              <a:ea typeface="Arial"/>
              <a:cs typeface="Arial"/>
            </a:endParaRPr>
          </a:p>
          <a:p>
            <a:pPr marL="1131570" lvl="2" indent="-17907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Kumulativně toxických</a:t>
            </a:r>
            <a:endParaRPr lang="cs-CZ" sz="1800" b="1" dirty="0">
              <a:latin typeface="Arial"/>
              <a:ea typeface="Arial"/>
              <a:cs typeface="Arial"/>
            </a:endParaRPr>
          </a:p>
          <a:p>
            <a:pPr marL="347980" indent="-27178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45000"/>
              <a:buFont typeface="Noto Symbol"/>
              <a:buChar char="●"/>
            </a:pPr>
            <a:r>
              <a:rPr lang="cs-CZ" sz="1800" b="1" dirty="0">
                <a:latin typeface="Arial"/>
                <a:ea typeface="Arial"/>
                <a:cs typeface="Arial"/>
                <a:sym typeface="Arial"/>
              </a:rPr>
              <a:t>... a to s ohledem na zvláštní citlivost určité skupiny strávníků</a:t>
            </a:r>
            <a:endParaRPr lang="cs-CZ" sz="1800" b="1" dirty="0">
              <a:latin typeface="Arial"/>
              <a:ea typeface="Arial"/>
              <a:cs typeface="Arial"/>
            </a:endParaRPr>
          </a:p>
          <a:p>
            <a:pPr marL="84455" indent="-8255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None/>
            </a:pPr>
            <a:endParaRPr lang="cs-CZ" sz="1800" b="1" dirty="0">
              <a:latin typeface="Arial"/>
              <a:ea typeface="Arial"/>
              <a:cs typeface="Arial"/>
            </a:endParaRPr>
          </a:p>
          <a:p>
            <a:pPr marL="84455" indent="-8255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25000"/>
              <a:buNone/>
            </a:pPr>
            <a:r>
              <a:rPr lang="cs-CZ" sz="1800" i="1" dirty="0">
                <a:latin typeface="Arial"/>
                <a:ea typeface="Arial"/>
                <a:cs typeface="Arial"/>
                <a:sym typeface="Arial"/>
              </a:rPr>
              <a:t>Význam notifikační povinnosti: zatímco všechna léčiva podléhají registraci Státním ústavem pro kontrolu léčiv, </a:t>
            </a:r>
            <a:r>
              <a:rPr lang="cs-CZ" sz="1800" i="1" dirty="0" err="1">
                <a:latin typeface="Arial"/>
                <a:ea typeface="Arial"/>
                <a:cs typeface="Arial"/>
                <a:sym typeface="Arial"/>
              </a:rPr>
              <a:t>jejiž</a:t>
            </a:r>
            <a:r>
              <a:rPr lang="cs-CZ" sz="1800" i="1" dirty="0">
                <a:latin typeface="Arial"/>
                <a:ea typeface="Arial"/>
                <a:cs typeface="Arial"/>
                <a:sym typeface="Arial"/>
              </a:rPr>
              <a:t> součástí je prokazování účinnosti a bezpečnosti produktu, u výrobků řazených mezi potraviny takový postup odpadá. Mezi výrobce a uživatele již tedy nevstupuje další mezičlánek v podobě státního úřadu. Garance bezpečnosti potravin je tak závislá jen na výrobci samém a správném užívání spotřebitelem.</a:t>
            </a:r>
            <a:endParaRPr lang="cs-CZ" sz="1800" i="1" dirty="0" err="1">
              <a:latin typeface="Arial"/>
              <a:ea typeface="Arial"/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4CA040-BAFA-47B5-B6AC-47AC86D6E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755" y="1650591"/>
            <a:ext cx="3317897" cy="2211931"/>
          </a:xfrm>
          <a:prstGeom prst="rect">
            <a:avLst/>
          </a:prstGeom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093CAEC4-6A66-CD4D-A53A-E8572603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28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7408" y="273626"/>
            <a:ext cx="9441167" cy="597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cs-CZ" sz="49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Stravovací službou je: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479377" y="1008080"/>
            <a:ext cx="11089999" cy="53660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34950">
              <a:lnSpc>
                <a:spcPct val="77000"/>
              </a:lnSpc>
              <a:spcBef>
                <a:spcPts val="440"/>
              </a:spcBef>
              <a:buSzPct val="75000"/>
              <a:buFont typeface="Noto Symbol"/>
              <a:buChar char="−"/>
            </a:pPr>
            <a:r>
              <a:rPr lang="cs-CZ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hostinská živnost, školní jídelna, menza, stravování osob vykonávajících vojenskou činnou službu, stravování fyzických osob ve vazbě a výkonu trestu, </a:t>
            </a:r>
            <a:r>
              <a:rPr lang="cs-CZ" sz="2800" b="1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stravování fyzických osob v rámci zdravotních a sociálních služeb</a:t>
            </a:r>
            <a:r>
              <a:rPr lang="cs-CZ" sz="2800" dirty="0">
                <a:solidFill>
                  <a:srgbClr val="87429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stravování zaměstnanců, podávání občerstvení, podávání pokrmů jako součást ubytovacích služeb, podávání pokrmů jako součást služeb cestovního ruchu</a:t>
            </a:r>
            <a:r>
              <a:rPr lang="cs-CZ" dirty="0">
                <a:solidFill>
                  <a:schemeClr val="dk1"/>
                </a:solidFill>
                <a:latin typeface="Arial"/>
                <a:cs typeface="Arial"/>
              </a:rPr>
              <a:t> </a:t>
            </a:r>
            <a:r>
              <a:rPr lang="cs-CZ" i="1" dirty="0">
                <a:solidFill>
                  <a:schemeClr val="dk1"/>
                </a:solidFill>
              </a:rPr>
              <a:t>(doslovná citace Zákona o ochraně veřejného zdraví)</a:t>
            </a:r>
            <a:endParaRPr lang="cs-CZ" i="1" dirty="0">
              <a:solidFill>
                <a:schemeClr val="dk1"/>
              </a:solidFill>
              <a:cs typeface="Calibri"/>
            </a:endParaRPr>
          </a:p>
          <a:p>
            <a:pPr marL="508000" lvl="1" indent="0">
              <a:lnSpc>
                <a:spcPct val="77000"/>
              </a:lnSpc>
              <a:spcBef>
                <a:spcPts val="440"/>
              </a:spcBef>
              <a:buClr>
                <a:schemeClr val="accent1"/>
              </a:buClr>
              <a:buSzPct val="75000"/>
              <a:buNone/>
            </a:pPr>
            <a:endParaRPr lang="cs-CZ" i="1" dirty="0">
              <a:solidFill>
                <a:schemeClr val="dk1"/>
              </a:solidFill>
            </a:endParaRPr>
          </a:p>
          <a:p>
            <a:pPr marL="508000" lvl="1" indent="0">
              <a:lnSpc>
                <a:spcPct val="77000"/>
              </a:lnSpc>
              <a:spcBef>
                <a:spcPts val="440"/>
              </a:spcBef>
              <a:buClr>
                <a:schemeClr val="accent1"/>
              </a:buClr>
              <a:buSzPct val="75000"/>
              <a:buNone/>
            </a:pPr>
            <a:r>
              <a:rPr lang="cs-CZ" sz="3200" i="1" dirty="0">
                <a:solidFill>
                  <a:schemeClr val="dk1"/>
                </a:solidFill>
              </a:rPr>
              <a:t>Výše uvedené znamená, že poskytování výživy hospitalizovaným pacientům je zvláštní formou stravovací služby a obvyklou součástí ošetřovatelského procesu. Jedná se tedy o další argument, proč má zdravotník základním principům bezpečnosti potravin porozumět.</a:t>
            </a:r>
            <a:endParaRPr lang="cs-CZ" sz="3200" i="1" dirty="0">
              <a:solidFill>
                <a:schemeClr val="dk1"/>
              </a:solidFill>
              <a:cs typeface="Calibri"/>
            </a:endParaRP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F2272C3F-FC9B-77B9-9951-2405CE1A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</p:cSld>
  <p:clrMapOvr>
    <a:masterClrMapping/>
  </p:clrMapOvr>
  <p:transition spd="slow" advTm="88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255" y="1389081"/>
            <a:ext cx="9377185" cy="46878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dirty="0"/>
              <a:t>Jelikož poskytování výživy a potravin větším skupinám osob současně je aspektem ochrany zdraví veřejnosti, jsou pravidla upravena i legislativními opatřeními:</a:t>
            </a:r>
          </a:p>
          <a:p>
            <a:r>
              <a:rPr lang="cs-CZ" sz="2400" dirty="0"/>
              <a:t>Vyhláška č. 306/2012 Sb. o podmínkách předcházení vzniku a šíření infekčních onemocnění a o hygienických požadavcích na provoz zdravotnických zařízení a ústavů sociální péče</a:t>
            </a:r>
            <a:endParaRPr lang="cs-CZ"/>
          </a:p>
          <a:p>
            <a:pPr lvl="1"/>
            <a:r>
              <a:rPr lang="cs-CZ" sz="2000" dirty="0"/>
              <a:t>při manipulaci se stravou a při její přípravě se postupuje podle jiného právního předpisu (</a:t>
            </a:r>
            <a:r>
              <a:rPr lang="cs-CZ" sz="2000" dirty="0" err="1"/>
              <a:t>vyhl</a:t>
            </a:r>
            <a:r>
              <a:rPr lang="cs-CZ" sz="2000" dirty="0"/>
              <a:t>. č. 137/2004 Sb.  - stravovací služby, Nařízení ES č. 852/2004 o hygieně potravin)</a:t>
            </a:r>
          </a:p>
          <a:p>
            <a:endParaRPr lang="cs-CZ" sz="20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BF3F976-EFB9-E61E-4544-D01AEC56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>
      <p:transition spd="slow" advTm="7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Hygienické požadavky na manipulaci s potravinami a pokrmy</a:t>
            </a:r>
            <a:endParaRPr lang="cs-CZ" dirty="0">
              <a:solidFill>
                <a:srgbClr val="0000DC"/>
              </a:solidFill>
              <a:cs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9667138" cy="4450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Z legislativních pravidel je základem dodržování pravidel provozní hygieny a pravidel osobní hygieny.</a:t>
            </a:r>
          </a:p>
          <a:p>
            <a:r>
              <a:rPr lang="cs-CZ" sz="1800" dirty="0"/>
              <a:t>Zásady provozní hygieny podle § 49 </a:t>
            </a:r>
            <a:r>
              <a:rPr lang="cs-CZ" sz="1800" dirty="0" err="1"/>
              <a:t>vyhl</a:t>
            </a:r>
            <a:r>
              <a:rPr lang="cs-CZ" sz="1800" dirty="0"/>
              <a:t>. č. 137/2004 Sb.</a:t>
            </a:r>
            <a:endParaRPr lang="cs-CZ" sz="3200"/>
          </a:p>
          <a:p>
            <a:pPr lvl="1"/>
            <a:r>
              <a:rPr lang="cs-CZ" sz="1600" dirty="0"/>
              <a:t>nepřechovávání předmětů nesouvisejících s výkonem pracovní činnosti v prostorách manipulace s potravinami a produkty</a:t>
            </a:r>
          </a:p>
          <a:p>
            <a:pPr lvl="1"/>
            <a:r>
              <a:rPr lang="cs-CZ" sz="1600" dirty="0"/>
              <a:t>nepřipuštění vstupu nepovolaných osob do prostor manipulace s potravinami a produkty,</a:t>
            </a:r>
          </a:p>
          <a:p>
            <a:pPr lvl="1"/>
            <a:r>
              <a:rPr lang="cs-CZ" sz="1600" dirty="0"/>
              <a:t>odkládání osobních věcí, občanského oděvu a obuvi pouze v šatně nebo ve vyčleněném prostoru,</a:t>
            </a:r>
          </a:p>
          <a:p>
            <a:pPr lvl="1"/>
            <a:r>
              <a:rPr lang="cs-CZ" sz="1600" dirty="0"/>
              <a:t>pro úklid používání jen mycích, čisticích a dezinfekčních prostředků, které jsou určeny pro potravinářství,</a:t>
            </a:r>
          </a:p>
          <a:p>
            <a:pPr lvl="1"/>
            <a:r>
              <a:rPr lang="cs-CZ" sz="1600" dirty="0"/>
              <a:t>nekouření v prostorách manipulace s potravinami a produkty a v prostorách, kde se myje nádobí,</a:t>
            </a:r>
          </a:p>
          <a:p>
            <a:pPr lvl="1"/>
            <a:r>
              <a:rPr lang="cs-CZ" sz="1600" dirty="0"/>
              <a:t>skladování čisticích prostředků a přípravků pro provádění běžné ochranné dezinfekce, dezinsekce a deratizace v originálních obalech mimo prostory manipulace s potravinami a produkty,</a:t>
            </a:r>
          </a:p>
          <a:p>
            <a:pPr lvl="1"/>
            <a:r>
              <a:rPr lang="cs-CZ" sz="1600" dirty="0"/>
              <a:t>nepoužívání nádob a obalů určených pro potraviny a produkty k úschově čisticích přípravků a přípravků pro provádění běžné ochranné dezinfekce, dezinsekce a deratizace.</a:t>
            </a:r>
          </a:p>
          <a:p>
            <a:pPr lvl="1"/>
            <a:r>
              <a:rPr lang="cs-CZ" sz="1600" dirty="0"/>
              <a:t>na infekčních odděleních zdravotnických zařízení a v dalších zařízeních, pokud to vyžaduje charakter jejich provozu, je vždy nutno před mytím dezinfikovat nádobí, náčiní a přepravní obaly.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5A914637-0292-8B1E-D050-3D5865DA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00"/>
    </mc:Choice>
    <mc:Fallback xmlns="">
      <p:transition spd="slow" advTm="25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Hygienické požadavky na manipulaci s potravinami a pokrmy</a:t>
            </a:r>
            <a:endParaRPr lang="cs-CZ" dirty="0">
              <a:solidFill>
                <a:srgbClr val="0000DC"/>
              </a:solidFill>
              <a:cs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10317"/>
            <a:ext cx="9883162" cy="474301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Zásady osobní hygieny podle § 50 </a:t>
            </a:r>
            <a:r>
              <a:rPr lang="cs-CZ" dirty="0" err="1"/>
              <a:t>vyhl</a:t>
            </a:r>
            <a:r>
              <a:rPr lang="cs-CZ" dirty="0"/>
              <a:t>. č. 137/2004 Sb.</a:t>
            </a:r>
          </a:p>
          <a:p>
            <a:pPr lvl="1"/>
            <a:r>
              <a:rPr lang="cs-CZ" dirty="0"/>
              <a:t>pečování o tělesnou čistotu a před započetím vlastní práce, při přechodu z nečisté práce na čistou (například úklid, hrubá příprava), po použití záchodu, po manipulaci s odpady a při každém znečištění si umýt ruce v teplé vodě s použitím vhodného mycího, popřípadě dezinfekčního prostředku,</a:t>
            </a:r>
          </a:p>
          <a:p>
            <a:pPr lvl="1"/>
            <a:r>
              <a:rPr lang="cs-CZ" dirty="0"/>
              <a:t>nošení čistých osobních ochranných prostředků odpovídajících charakteru činnosti, zejména pracovní oděv, pracovní obuv a pokrývku hlavy při výrobě potravin a pokrmů. Udržování pracovního oděvu v čistotě a jeho vyměňování podle potřeby v průběhu směny. Při pracovní činnosti vyžadující vysoký stupeň čistoty nebo při vyšším riziku kontaminace používání jednorázových ochranných rukavic a ústní roušky,</a:t>
            </a:r>
          </a:p>
          <a:p>
            <a:pPr lvl="1"/>
            <a:r>
              <a:rPr lang="cs-CZ" dirty="0"/>
              <a:t>neopouštění provozovny v průběhu pracovní doby v pracovním oděvu a v pracovní obuvi,</a:t>
            </a:r>
          </a:p>
          <a:p>
            <a:pPr lvl="1"/>
            <a:r>
              <a:rPr lang="cs-CZ" dirty="0"/>
              <a:t>vyloučení jakéhokoliv nehygienického chování (například kouření, úpravy vlasů a nehtů), zajištění péče o ruce, nehty na rukou ostříhané na krátko, čisté, bez lakování, na rukou nenosit ozdobné předměty a</a:t>
            </a:r>
          </a:p>
          <a:p>
            <a:pPr lvl="1"/>
            <a:r>
              <a:rPr lang="cs-CZ" dirty="0"/>
              <a:t>ukládání použitého pracovního oděvu, jakož i občanského oděvu na místo k tomu vyčleněné; ukládání pracovního oděvu a občanského oděvu odděleně.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DFE1142C-E747-03EC-0DD0-EAC1E811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4" y="-495"/>
            <a:ext cx="608364" cy="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50"/>
    </mc:Choice>
    <mc:Fallback xmlns="">
      <p:transition spd="slow" advTm="1320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3EEAD9-9006-9F7D-081C-512E4D60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cs-CZ" sz="3400">
                <a:solidFill>
                  <a:srgbClr val="FFFFFF"/>
                </a:solidFill>
                <a:ea typeface="+mj-lt"/>
                <a:cs typeface="+mj-lt"/>
              </a:rPr>
              <a:t>Specifické podmínky pro přípravu a podávání pokrmů v rámci zdravotní péče a sociálních služeb</a:t>
            </a:r>
            <a:endParaRPr lang="cs-CZ" sz="3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451B6-2878-DA82-09A8-8735A4C5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cs typeface="Calibri"/>
              </a:rPr>
              <a:t>Pokrmy v rámci léčebného procesu lze poskytovat v individuálním režimu za předpokladu zachování jejich zdravotní nezávadnosti (§ 48 vyhl. č. 137/2004 Sb.)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sz="2000">
                <a:solidFill>
                  <a:srgbClr val="FFFFFF"/>
                </a:solidFill>
                <a:ea typeface="+mn-lt"/>
                <a:cs typeface="+mn-lt"/>
              </a:rPr>
              <a:t>HACCP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pPr lvl="2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Analýza nebezpečí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lvl="2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Kritické nebo kontrolní body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lvl="2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Běžné v nemocničních kuchyních (otázkou je jen faktické dodržování formálních kritérií)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lvl="2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Na úrovni ošetřovatelské praxe v ČR zatím spíše až jako součást certifikační nadstavba</a:t>
            </a:r>
            <a:endParaRPr lang="cs-CZ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79B30B82-9ABB-6485-B962-BBD37666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433" y="329183"/>
            <a:ext cx="3703957" cy="2861541"/>
          </a:xfrm>
          <a:prstGeom prst="rect">
            <a:avLst/>
          </a:prstGeom>
        </p:spPr>
      </p:pic>
      <p:pic>
        <p:nvPicPr>
          <p:cNvPr id="4" name="Obrázek 4" descr="Obsah obrázku text, různé, snímek obrazovky&#10;&#10;Popis se vygeneroval automaticky.">
            <a:extLst>
              <a:ext uri="{FF2B5EF4-FFF2-40B4-BE49-F238E27FC236}">
                <a16:creationId xmlns:a16="http://schemas.microsoft.com/office/drawing/2014/main" id="{E15D21B4-715D-4364-50ED-FC42A234F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304" y="3605328"/>
            <a:ext cx="4014216" cy="25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67B7F948-A494-4EC2-0DC3-786195D8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2127629"/>
            <a:ext cx="3368969" cy="260274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E82A88-AFD7-844F-72C5-11732A86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cs-CZ" sz="3000">
                <a:solidFill>
                  <a:srgbClr val="FFFFFF"/>
                </a:solidFill>
                <a:cs typeface="Calibri Light"/>
              </a:rPr>
              <a:t>Podávání tekuté výživy a výživy aplikované gastrickou sondou (§ 48 vyhlášky č. 137/2004 Sb.)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0C17A-5902-59B9-D275-ABF3A26C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cs typeface="Calibri"/>
              </a:rPr>
              <a:t>Příprava na stavebně odděleném pracovišti</a:t>
            </a: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Připravuje se vždy jako čerstvá</a:t>
            </a: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Konzervace</a:t>
            </a:r>
          </a:p>
          <a:p>
            <a:pPr lvl="1"/>
            <a:r>
              <a:rPr lang="cs-CZ" sz="2000">
                <a:solidFill>
                  <a:srgbClr val="FFFFFF"/>
                </a:solidFill>
                <a:cs typeface="Calibri"/>
              </a:rPr>
              <a:t>Zchlazení na +5 st. C do 60 minut, použitelnost 5 dní</a:t>
            </a:r>
          </a:p>
          <a:p>
            <a:pPr lvl="1"/>
            <a:r>
              <a:rPr lang="cs-CZ" sz="2000">
                <a:solidFill>
                  <a:srgbClr val="FFFFFF"/>
                </a:solidFill>
                <a:cs typeface="Calibri"/>
              </a:rPr>
              <a:t>Zmrazení na –18 st. C, použitelnost 30 dní</a:t>
            </a:r>
          </a:p>
          <a:p>
            <a:pPr lvl="1"/>
            <a:r>
              <a:rPr lang="cs-CZ" sz="2000">
                <a:solidFill>
                  <a:srgbClr val="FFFFFF"/>
                </a:solidFill>
                <a:cs typeface="Calibri"/>
              </a:rPr>
              <a:t>Označení názvem diety, datem výroby a datem spotřeby</a:t>
            </a:r>
          </a:p>
          <a:p>
            <a:r>
              <a:rPr lang="cs-CZ" sz="2000">
                <a:solidFill>
                  <a:srgbClr val="FFFFFF"/>
                </a:solidFill>
                <a:cs typeface="Calibri"/>
              </a:rPr>
              <a:t>Nebo dle pokynů výrobce na obalu</a:t>
            </a:r>
          </a:p>
          <a:p>
            <a:pPr lvl="1"/>
            <a:endParaRPr lang="cs-CZ" sz="2000">
              <a:solidFill>
                <a:srgbClr val="FFFFFF"/>
              </a:solidFill>
              <a:cs typeface="Calibri"/>
            </a:endParaRPr>
          </a:p>
          <a:p>
            <a:endParaRPr lang="cs-CZ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82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2291</Words>
  <Application>Microsoft Office PowerPoint</Application>
  <PresentationFormat>Širokoúhlá obrazovka</PresentationFormat>
  <Paragraphs>151</Paragraphs>
  <Slides>19</Slides>
  <Notes>13</Notes>
  <HiddenSlides>0</HiddenSlides>
  <MMClips>13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BEZPEČNOST (ZDRAVOTNÍ NEZÁVADNOST) POTRAVIN A STRAVY</vt:lpstr>
      <vt:lpstr>Potravina je když…</vt:lpstr>
      <vt:lpstr>Kdy je potravina bezpečná?</vt:lpstr>
      <vt:lpstr>Stravovací službou je:</vt:lpstr>
      <vt:lpstr>Legislativa</vt:lpstr>
      <vt:lpstr>Hygienické požadavky na manipulaci s potravinami a pokrmy</vt:lpstr>
      <vt:lpstr>Hygienické požadavky na manipulaci s potravinami a pokrmy</vt:lpstr>
      <vt:lpstr>Specifické podmínky pro přípravu a podávání pokrmů v rámci zdravotní péče a sociálních služeb</vt:lpstr>
      <vt:lpstr>Podávání tekuté výživy a výživy aplikované gastrickou sondou (§ 48 vyhlášky č. 137/2004 Sb.)</vt:lpstr>
      <vt:lpstr>Podmínky přípravy kojenecké stravy (§ 46 vyhlášky č. 137/2004 Sb.)</vt:lpstr>
      <vt:lpstr>Manipulace s mateřským mlékem (§ 48 vyhl. č. 137/2004 Sb.)</vt:lpstr>
      <vt:lpstr>Nebezpečí biologická</vt:lpstr>
      <vt:lpstr>Recomendation, Public Health Agency of Canada Taylor M., Food safety during pregnancy.</vt:lpstr>
      <vt:lpstr>Problém bezpečnosti potravin a L. monocytogenes v EU</vt:lpstr>
      <vt:lpstr>Prezentace aplikace PowerPoint</vt:lpstr>
      <vt:lpstr>Nebezpečí fyzikální a chemická</vt:lpstr>
      <vt:lpstr>Informace o nebezpečích</vt:lpstr>
      <vt:lpstr>Zapamatujte si, že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A ZDRAVOTNÍ NEZÁVADNOST POTRAVIN A STRAVY (POKRMŮ)</dc:title>
  <dc:creator>Aleš Peřina</dc:creator>
  <cp:lastModifiedBy>Aleš Peřina</cp:lastModifiedBy>
  <cp:revision>911</cp:revision>
  <cp:lastPrinted>2018-11-12T10:18:58Z</cp:lastPrinted>
  <dcterms:modified xsi:type="dcterms:W3CDTF">2022-11-02T15:16:45Z</dcterms:modified>
</cp:coreProperties>
</file>