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337" r:id="rId4"/>
    <p:sldId id="338" r:id="rId5"/>
    <p:sldId id="339" r:id="rId6"/>
    <p:sldId id="340" r:id="rId7"/>
    <p:sldId id="341" r:id="rId8"/>
    <p:sldId id="343" r:id="rId9"/>
    <p:sldId id="342" r:id="rId10"/>
    <p:sldId id="344" r:id="rId11"/>
    <p:sldId id="345" r:id="rId12"/>
    <p:sldId id="367" r:id="rId13"/>
    <p:sldId id="346" r:id="rId14"/>
    <p:sldId id="347" r:id="rId15"/>
    <p:sldId id="348" r:id="rId16"/>
    <p:sldId id="349" r:id="rId17"/>
    <p:sldId id="352" r:id="rId18"/>
    <p:sldId id="353" r:id="rId19"/>
    <p:sldId id="359" r:id="rId20"/>
    <p:sldId id="350" r:id="rId21"/>
    <p:sldId id="354" r:id="rId22"/>
    <p:sldId id="355" r:id="rId23"/>
    <p:sldId id="358" r:id="rId24"/>
    <p:sldId id="356" r:id="rId25"/>
    <p:sldId id="357" r:id="rId26"/>
    <p:sldId id="351" r:id="rId27"/>
    <p:sldId id="360" r:id="rId28"/>
    <p:sldId id="361" r:id="rId29"/>
    <p:sldId id="362" r:id="rId30"/>
    <p:sldId id="364" r:id="rId31"/>
    <p:sldId id="365" r:id="rId32"/>
    <p:sldId id="366" r:id="rId33"/>
    <p:sldId id="363" r:id="rId34"/>
    <p:sldId id="368" r:id="rId35"/>
    <p:sldId id="369" r:id="rId36"/>
    <p:sldId id="370" r:id="rId37"/>
    <p:sldId id="371" r:id="rId38"/>
    <p:sldId id="372" r:id="rId39"/>
    <p:sldId id="373" r:id="rId40"/>
    <p:sldId id="308" r:id="rId4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ED20A3A-9E83-4C2D-B296-E50F739FBC77}">
          <p14:sldIdLst>
            <p14:sldId id="256"/>
            <p14:sldId id="262"/>
            <p14:sldId id="337"/>
            <p14:sldId id="338"/>
            <p14:sldId id="339"/>
            <p14:sldId id="340"/>
            <p14:sldId id="341"/>
            <p14:sldId id="343"/>
            <p14:sldId id="342"/>
            <p14:sldId id="344"/>
            <p14:sldId id="345"/>
            <p14:sldId id="367"/>
            <p14:sldId id="346"/>
            <p14:sldId id="347"/>
            <p14:sldId id="348"/>
            <p14:sldId id="349"/>
            <p14:sldId id="352"/>
            <p14:sldId id="353"/>
            <p14:sldId id="359"/>
            <p14:sldId id="350"/>
            <p14:sldId id="354"/>
            <p14:sldId id="355"/>
            <p14:sldId id="358"/>
            <p14:sldId id="356"/>
            <p14:sldId id="357"/>
            <p14:sldId id="351"/>
            <p14:sldId id="360"/>
            <p14:sldId id="361"/>
            <p14:sldId id="362"/>
            <p14:sldId id="364"/>
            <p14:sldId id="365"/>
            <p14:sldId id="366"/>
            <p14:sldId id="363"/>
            <p14:sldId id="368"/>
            <p14:sldId id="369"/>
            <p14:sldId id="370"/>
            <p14:sldId id="371"/>
            <p14:sldId id="372"/>
            <p14:sldId id="373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62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73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11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68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25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19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83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17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2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31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22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EA1C9-6DB5-4336-BC76-A349C8625767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04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cuh6TIkjKw&amp;t=625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63117F2-2389-43F7-978F-EA0F49B16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6" y="277484"/>
            <a:ext cx="1277115" cy="982982"/>
          </a:xfrm>
          <a:prstGeom prst="rect">
            <a:avLst/>
          </a:prstGeom>
        </p:spPr>
      </p:pic>
      <p:cxnSp>
        <p:nvCxnSpPr>
          <p:cNvPr id="5" name="Přímá spojnice 4"/>
          <p:cNvCxnSpPr/>
          <p:nvPr/>
        </p:nvCxnSpPr>
        <p:spPr>
          <a:xfrm flipV="1">
            <a:off x="0" y="1330036"/>
            <a:ext cx="12192000" cy="11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597650"/>
            <a:ext cx="12192000" cy="260350"/>
          </a:xfrm>
          <a:prstGeom prst="rect">
            <a:avLst/>
          </a:prstGeom>
          <a:solidFill>
            <a:srgbClr val="0000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cs-CZ">
                <a:solidFill>
                  <a:schemeClr val="bg1"/>
                </a:solidFill>
                <a:latin typeface="Verdana" pitchFamily="34" charset="0"/>
              </a:rPr>
              <a:t>www.fss.muni.cz   </a:t>
            </a:r>
          </a:p>
        </p:txBody>
      </p:sp>
      <p:sp>
        <p:nvSpPr>
          <p:cNvPr id="9" name="TextovéPole 1"/>
          <p:cNvSpPr txBox="1">
            <a:spLocks noChangeArrowheads="1"/>
          </p:cNvSpPr>
          <p:nvPr/>
        </p:nvSpPr>
        <p:spPr bwMode="auto">
          <a:xfrm>
            <a:off x="421645" y="1753986"/>
            <a:ext cx="11399053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600" b="1" dirty="0">
                <a:latin typeface="Segoe UI Semibold" pitchFamily="34" charset="0"/>
              </a:rPr>
              <a:t>Vzdělání jako základ všeho</a:t>
            </a:r>
          </a:p>
          <a:p>
            <a:r>
              <a:rPr lang="cs-CZ" sz="2400" b="1" dirty="0">
                <a:latin typeface="Segoe UI Semibold" pitchFamily="34" charset="0"/>
              </a:rPr>
              <a:t>Sociologie</a:t>
            </a:r>
          </a:p>
          <a:p>
            <a:r>
              <a:rPr lang="cs-CZ" sz="2000" dirty="0">
                <a:latin typeface="Segoe UI Semibold" pitchFamily="34" charset="0"/>
              </a:rPr>
              <a:t>(Porodní asistentky – PS)</a:t>
            </a:r>
          </a:p>
          <a:p>
            <a:r>
              <a:rPr lang="cs-CZ" sz="2000" dirty="0">
                <a:latin typeface="Segoe UI Semibold" pitchFamily="34" charset="0"/>
              </a:rPr>
              <a:t>(Zdravotničtí záchranáři – PS)</a:t>
            </a:r>
          </a:p>
          <a:p>
            <a:r>
              <a:rPr lang="cs-CZ" sz="2000" dirty="0">
                <a:latin typeface="Segoe UI Semibold" pitchFamily="34" charset="0"/>
              </a:rPr>
              <a:t>(Všeobecné ošetřovatelky – PS)</a:t>
            </a: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Tomáš Doseděl</a:t>
            </a: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dosedel@fss.muni.cz</a:t>
            </a:r>
          </a:p>
        </p:txBody>
      </p:sp>
    </p:spTree>
    <p:extLst>
      <p:ext uri="{BB962C8B-B14F-4D97-AF65-F5344CB8AC3E}">
        <p14:creationId xmlns:p14="http://schemas.microsoft.com/office/powerpoint/2010/main" val="272925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chodíme do školy?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BC234C1-0847-B03B-37EC-0D485800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Co to přináší:</a:t>
            </a:r>
          </a:p>
          <a:p>
            <a:pPr lvl="1"/>
            <a:r>
              <a:rPr lang="cs-CZ" dirty="0">
                <a:ea typeface="Segoe UI" pitchFamily="34" charset="0"/>
                <a:cs typeface="Segoe UI" pitchFamily="34" charset="0"/>
              </a:rPr>
              <a:t>Státu</a:t>
            </a:r>
          </a:p>
          <a:p>
            <a:pPr lvl="1"/>
            <a:r>
              <a:rPr lang="cs-CZ" dirty="0">
                <a:ea typeface="Segoe UI" pitchFamily="34" charset="0"/>
                <a:cs typeface="Segoe UI" pitchFamily="34" charset="0"/>
              </a:rPr>
              <a:t>Společnosti</a:t>
            </a:r>
          </a:p>
          <a:p>
            <a:pPr lvl="1"/>
            <a:r>
              <a:rPr lang="cs-CZ" dirty="0">
                <a:ea typeface="Segoe UI" pitchFamily="34" charset="0"/>
                <a:cs typeface="Segoe UI" pitchFamily="34" charset="0"/>
              </a:rPr>
              <a:t>Nám</a:t>
            </a:r>
          </a:p>
          <a:p>
            <a:pPr lvl="1"/>
            <a:r>
              <a:rPr lang="cs-CZ" dirty="0">
                <a:ea typeface="Segoe UI" pitchFamily="34" charset="0"/>
                <a:cs typeface="Segoe UI" pitchFamily="34" charset="0"/>
              </a:rPr>
              <a:t>Rodičům</a:t>
            </a:r>
          </a:p>
          <a:p>
            <a:pPr lvl="1"/>
            <a:r>
              <a:rPr lang="cs-CZ" dirty="0">
                <a:ea typeface="Segoe UI" pitchFamily="34" charset="0"/>
                <a:cs typeface="Segoe UI" pitchFamily="34" charset="0"/>
              </a:rPr>
              <a:t>Zaměstnavatelům</a:t>
            </a:r>
          </a:p>
          <a:p>
            <a:pPr lvl="1"/>
            <a:r>
              <a:rPr lang="cs-CZ" dirty="0">
                <a:ea typeface="Segoe UI" pitchFamily="34" charset="0"/>
                <a:cs typeface="Segoe UI" pitchFamily="34" charset="0"/>
              </a:rPr>
              <a:t>…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?</a:t>
            </a:r>
          </a:p>
        </p:txBody>
      </p:sp>
      <p:sp>
        <p:nvSpPr>
          <p:cNvPr id="4" name="Zástupný obsah 4">
            <a:extLst>
              <a:ext uri="{FF2B5EF4-FFF2-40B4-BE49-F238E27FC236}">
                <a16:creationId xmlns:a16="http://schemas.microsoft.com/office/drawing/2014/main" id="{A258BAE0-8A08-4589-BFB7-0C453D2A56F9}"/>
              </a:ext>
            </a:extLst>
          </p:cNvPr>
          <p:cNvSpPr txBox="1">
            <a:spLocks/>
          </p:cNvSpPr>
          <p:nvPr/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000" indent="0">
              <a:buFont typeface="Arial" panose="020B0604020202020204" pitchFamily="34" charset="0"/>
              <a:buNone/>
            </a:pPr>
            <a:endParaRPr lang="cs-CZ" dirty="0"/>
          </a:p>
          <a:p>
            <a:pPr marL="54000" indent="0">
              <a:buFont typeface="Arial" panose="020B0604020202020204" pitchFamily="34" charset="0"/>
              <a:buNone/>
            </a:pPr>
            <a:endParaRPr lang="cs-CZ" dirty="0"/>
          </a:p>
          <a:p>
            <a:pPr marL="54000" indent="0">
              <a:buFont typeface="Arial" panose="020B0604020202020204" pitchFamily="34" charset="0"/>
              <a:buNone/>
            </a:pPr>
            <a:endParaRPr lang="cs-CZ" dirty="0"/>
          </a:p>
          <a:p>
            <a:pPr marL="54000" indent="0">
              <a:buFont typeface="Arial" panose="020B0604020202020204" pitchFamily="34" charset="0"/>
              <a:buNone/>
            </a:pPr>
            <a:endParaRPr lang="cs-CZ" dirty="0"/>
          </a:p>
          <a:p>
            <a:pPr marL="54000" indent="0">
              <a:buFont typeface="Arial" panose="020B0604020202020204" pitchFamily="34" charset="0"/>
              <a:buNone/>
            </a:pPr>
            <a:endParaRPr lang="cs-CZ" dirty="0"/>
          </a:p>
          <a:p>
            <a:pPr marL="54000" indent="0">
              <a:buFont typeface="Arial" panose="020B0604020202020204" pitchFamily="34" charset="0"/>
              <a:buNone/>
            </a:pPr>
            <a:endParaRPr lang="cs-CZ" dirty="0"/>
          </a:p>
          <a:p>
            <a:pPr marL="54000" indent="0">
              <a:buFont typeface="Arial" panose="020B0604020202020204" pitchFamily="34" charset="0"/>
              <a:buNone/>
            </a:pPr>
            <a:endParaRPr lang="cs-CZ" dirty="0"/>
          </a:p>
          <a:p>
            <a:pPr marL="54000" indent="0">
              <a:buFont typeface="Arial" panose="020B0604020202020204" pitchFamily="34" charset="0"/>
              <a:buNone/>
            </a:pPr>
            <a:endParaRPr lang="cs-CZ" dirty="0"/>
          </a:p>
          <a:p>
            <a:pPr marL="54000" indent="0">
              <a:buFont typeface="Arial" panose="020B0604020202020204" pitchFamily="34" charset="0"/>
              <a:buNone/>
            </a:pPr>
            <a:endParaRPr lang="cs-CZ" dirty="0"/>
          </a:p>
          <a:p>
            <a:pPr marL="54000" indent="0">
              <a:buFont typeface="Arial" panose="020B0604020202020204" pitchFamily="34" charset="0"/>
              <a:buNone/>
            </a:pPr>
            <a:endParaRPr lang="cs-CZ" dirty="0"/>
          </a:p>
          <a:p>
            <a:pPr marL="54000" indent="0">
              <a:buFont typeface="Arial" panose="020B0604020202020204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4843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Návratnost vzdělání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BC234C1-0847-B03B-37EC-0D485800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Individuální</a:t>
            </a:r>
          </a:p>
          <a:p>
            <a:pPr lvl="1"/>
            <a:r>
              <a:rPr lang="cs-CZ" dirty="0">
                <a:ea typeface="Segoe UI" pitchFamily="34" charset="0"/>
                <a:cs typeface="Segoe UI" pitchFamily="34" charset="0"/>
              </a:rPr>
              <a:t>Ekonomické</a:t>
            </a:r>
          </a:p>
          <a:p>
            <a:pPr lvl="1"/>
            <a:r>
              <a:rPr lang="cs-CZ" dirty="0">
                <a:ea typeface="Segoe UI" pitchFamily="34" charset="0"/>
                <a:cs typeface="Segoe UI" pitchFamily="34" charset="0"/>
              </a:rPr>
              <a:t>Neekonomické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Společenské</a:t>
            </a:r>
          </a:p>
          <a:p>
            <a:pPr lvl="1"/>
            <a:r>
              <a:rPr lang="cs-CZ" dirty="0">
                <a:ea typeface="Segoe UI" pitchFamily="34" charset="0"/>
                <a:cs typeface="Segoe UI" pitchFamily="34" charset="0"/>
              </a:rPr>
              <a:t>Ekonomické</a:t>
            </a:r>
          </a:p>
          <a:p>
            <a:pPr lvl="1"/>
            <a:r>
              <a:rPr lang="cs-CZ" dirty="0">
                <a:ea typeface="Segoe UI" pitchFamily="34" charset="0"/>
                <a:cs typeface="Segoe UI" pitchFamily="34" charset="0"/>
              </a:rPr>
              <a:t>Neekonomické</a:t>
            </a:r>
          </a:p>
        </p:txBody>
      </p:sp>
    </p:spTree>
    <p:extLst>
      <p:ext uri="{BB962C8B-B14F-4D97-AF65-F5344CB8AC3E}">
        <p14:creationId xmlns:p14="http://schemas.microsoft.com/office/powerpoint/2010/main" val="617713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Návratnost vzdělání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642481E-2284-49A1-8F28-9B2E924FC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614903" cy="352296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AA1CA3D-8D46-4E1C-BB0A-EFEAB86B590C}"/>
              </a:ext>
            </a:extLst>
          </p:cNvPr>
          <p:cNvSpPr txBox="1"/>
          <p:nvPr/>
        </p:nvSpPr>
        <p:spPr>
          <a:xfrm>
            <a:off x="648050" y="553683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00" indent="0">
              <a:buFont typeface="Arial" panose="020B0604020202020204" pitchFamily="34" charset="0"/>
              <a:buNone/>
            </a:pPr>
            <a:r>
              <a:rPr lang="cs-CZ" dirty="0">
                <a:hlinkClick r:id="rId3"/>
              </a:rPr>
              <a:t>https://www.youtube.com/watch?v=jcuh6TIkjKw&amp;t=625s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3510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Návratnost vzdělání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BC234C1-0847-B03B-37EC-0D485800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Individuální</a:t>
            </a:r>
          </a:p>
          <a:p>
            <a:pPr lvl="1"/>
            <a:r>
              <a:rPr lang="cs-CZ" dirty="0">
                <a:ea typeface="Segoe UI" pitchFamily="34" charset="0"/>
                <a:cs typeface="Segoe UI" pitchFamily="34" charset="0"/>
              </a:rPr>
              <a:t>Ekonomické: vyšší příjem, jistota práce, kvalita zaměstnání</a:t>
            </a:r>
          </a:p>
          <a:p>
            <a:pPr lvl="1"/>
            <a:r>
              <a:rPr lang="cs-CZ" dirty="0">
                <a:ea typeface="Segoe UI" pitchFamily="34" charset="0"/>
                <a:cs typeface="Segoe UI" pitchFamily="34" charset="0"/>
              </a:rPr>
              <a:t>Neekonomické: lepší zdravotní stav, vyšší pocit štěstí, lepší partnerské vztahy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Společenské</a:t>
            </a:r>
          </a:p>
          <a:p>
            <a:pPr lvl="1"/>
            <a:r>
              <a:rPr lang="cs-CZ" dirty="0">
                <a:ea typeface="Segoe UI" pitchFamily="34" charset="0"/>
                <a:cs typeface="Segoe UI" pitchFamily="34" charset="0"/>
              </a:rPr>
              <a:t>Ekonomické: vyšší HDP, vyšší daně</a:t>
            </a:r>
          </a:p>
          <a:p>
            <a:pPr lvl="1"/>
            <a:r>
              <a:rPr lang="cs-CZ" dirty="0">
                <a:ea typeface="Segoe UI" pitchFamily="34" charset="0"/>
                <a:cs typeface="Segoe UI" pitchFamily="34" charset="0"/>
              </a:rPr>
              <a:t>Neekonomické: nižší kriminalita, vyšší politická stabilita, zdravotní stav populace</a:t>
            </a:r>
          </a:p>
        </p:txBody>
      </p:sp>
    </p:spTree>
    <p:extLst>
      <p:ext uri="{BB962C8B-B14F-4D97-AF65-F5344CB8AC3E}">
        <p14:creationId xmlns:p14="http://schemas.microsoft.com/office/powerpoint/2010/main" val="4263395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Ekonomický přínos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BC234C1-0847-B03B-37EC-0D485800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Získám kvalifikaci k výkonu určité práce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Předpoklad: </a:t>
            </a:r>
          </a:p>
          <a:p>
            <a:pPr lvl="1"/>
            <a:r>
              <a:rPr lang="cs-CZ" dirty="0">
                <a:ea typeface="Segoe UI" pitchFamily="34" charset="0"/>
                <a:cs typeface="Segoe UI" pitchFamily="34" charset="0"/>
              </a:rPr>
              <a:t>Čím déle se vzdělávám, tím vyšší kvalifikaci získám</a:t>
            </a:r>
          </a:p>
          <a:p>
            <a:pPr lvl="1"/>
            <a:r>
              <a:rPr lang="cs-CZ" dirty="0">
                <a:ea typeface="Segoe UI" pitchFamily="34" charset="0"/>
                <a:cs typeface="Segoe UI" pitchFamily="34" charset="0"/>
              </a:rPr>
              <a:t>Čím vyšší mám kvalifikaci, tím složitější práci mohu vykonávat</a:t>
            </a:r>
          </a:p>
          <a:p>
            <a:pPr lvl="1"/>
            <a:r>
              <a:rPr lang="cs-CZ" dirty="0">
                <a:ea typeface="Segoe UI" pitchFamily="34" charset="0"/>
                <a:cs typeface="Segoe UI" pitchFamily="34" charset="0"/>
              </a:rPr>
              <a:t>Čím složitější práci vykonávám, tím více peněz za ni dostanu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Tedy čím vyšší vzdělání, tím vyšší příjem</a:t>
            </a:r>
          </a:p>
        </p:txBody>
      </p:sp>
    </p:spTree>
    <p:extLst>
      <p:ext uri="{BB962C8B-B14F-4D97-AF65-F5344CB8AC3E}">
        <p14:creationId xmlns:p14="http://schemas.microsoft.com/office/powerpoint/2010/main" val="1156911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Ekonomický přínos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BC234C1-0847-B03B-37EC-0D485800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Jak je to v Česku (Struktura mezd zaměstnanců 2021)?</a:t>
            </a:r>
          </a:p>
          <a:p>
            <a:endParaRPr lang="cs-CZ" dirty="0"/>
          </a:p>
          <a:p>
            <a:endParaRPr lang="cs-CZ" dirty="0"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4" name="Tabulka 5">
            <a:extLst>
              <a:ext uri="{FF2B5EF4-FFF2-40B4-BE49-F238E27FC236}">
                <a16:creationId xmlns:a16="http://schemas.microsoft.com/office/drawing/2014/main" id="{D9FBF079-8255-4EA3-9868-BDE4E1BF8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25412"/>
              </p:ext>
            </p:extLst>
          </p:nvPr>
        </p:nvGraphicFramePr>
        <p:xfrm>
          <a:off x="1117600" y="2378428"/>
          <a:ext cx="5652316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469">
                  <a:extLst>
                    <a:ext uri="{9D8B030D-6E8A-4147-A177-3AD203B41FA5}">
                      <a16:colId xmlns:a16="http://schemas.microsoft.com/office/drawing/2014/main" val="2107522433"/>
                    </a:ext>
                  </a:extLst>
                </a:gridCol>
                <a:gridCol w="3476847">
                  <a:extLst>
                    <a:ext uri="{9D8B030D-6E8A-4147-A177-3AD203B41FA5}">
                      <a16:colId xmlns:a16="http://schemas.microsoft.com/office/drawing/2014/main" val="3369433846"/>
                    </a:ext>
                  </a:extLst>
                </a:gridCol>
              </a:tblGrid>
              <a:tr h="633220">
                <a:tc>
                  <a:txBody>
                    <a:bodyPr/>
                    <a:lstStyle/>
                    <a:p>
                      <a:r>
                        <a:rPr lang="cs-CZ" sz="3600" dirty="0"/>
                        <a:t>Vzdělání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600" dirty="0"/>
                        <a:t>Průměrný příjem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768244"/>
                  </a:ext>
                </a:extLst>
              </a:tr>
              <a:tr h="636899">
                <a:tc>
                  <a:txBody>
                    <a:bodyPr/>
                    <a:lstStyle/>
                    <a:p>
                      <a:r>
                        <a:rPr lang="cs-CZ" sz="3600" dirty="0"/>
                        <a:t>ZŠ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600" dirty="0"/>
                        <a:t>28 672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179764"/>
                  </a:ext>
                </a:extLst>
              </a:tr>
              <a:tr h="636899">
                <a:tc>
                  <a:txBody>
                    <a:bodyPr/>
                    <a:lstStyle/>
                    <a:p>
                      <a:r>
                        <a:rPr lang="cs-CZ" sz="3600" dirty="0"/>
                        <a:t>Vyučen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600" dirty="0"/>
                        <a:t>31 111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667665"/>
                  </a:ext>
                </a:extLst>
              </a:tr>
              <a:tr h="605536">
                <a:tc>
                  <a:txBody>
                    <a:bodyPr/>
                    <a:lstStyle/>
                    <a:p>
                      <a:r>
                        <a:rPr lang="cs-CZ" sz="3600" dirty="0"/>
                        <a:t>Maturita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600" dirty="0"/>
                        <a:t>39 609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599627"/>
                  </a:ext>
                </a:extLst>
              </a:tr>
              <a:tr h="603019">
                <a:tc>
                  <a:txBody>
                    <a:bodyPr/>
                    <a:lstStyle/>
                    <a:p>
                      <a:r>
                        <a:rPr lang="cs-CZ" sz="3600" dirty="0" err="1"/>
                        <a:t>VOŠ+Bc</a:t>
                      </a:r>
                      <a:endParaRPr lang="cs-CZ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600" dirty="0"/>
                        <a:t>47 271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064101"/>
                  </a:ext>
                </a:extLst>
              </a:tr>
              <a:tr h="636899">
                <a:tc>
                  <a:txBody>
                    <a:bodyPr/>
                    <a:lstStyle/>
                    <a:p>
                      <a:r>
                        <a:rPr lang="cs-CZ" sz="3600" dirty="0"/>
                        <a:t>Mgr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600" dirty="0"/>
                        <a:t>61 334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487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93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Ekonomický přínos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BC234C1-0847-B03B-37EC-0D485800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Další přínosy</a:t>
            </a:r>
          </a:p>
          <a:p>
            <a:pPr lvl="1"/>
            <a:r>
              <a:rPr lang="cs-CZ" dirty="0"/>
              <a:t>Nižší riziko nezaměstnanosti (</a:t>
            </a:r>
            <a:r>
              <a:rPr lang="en-US" dirty="0"/>
              <a:t>&lt; 2 </a:t>
            </a:r>
            <a:r>
              <a:rPr lang="cs-CZ" dirty="0"/>
              <a:t>%)</a:t>
            </a:r>
          </a:p>
          <a:p>
            <a:pPr lvl="1"/>
            <a:r>
              <a:rPr lang="cs-CZ" dirty="0"/>
              <a:t>Lepší zaměstnání (prestiž, socioekonomický index)</a:t>
            </a:r>
          </a:p>
          <a:p>
            <a:pPr lvl="1"/>
            <a:r>
              <a:rPr lang="cs-CZ" dirty="0"/>
              <a:t>Jiné hodnoty spojené s „dobrou prací“ (seberealizace, možnost projevit iniciativu, kolektiv)</a:t>
            </a:r>
          </a:p>
          <a:p>
            <a:endParaRPr lang="cs-CZ" dirty="0"/>
          </a:p>
          <a:p>
            <a:endParaRPr lang="cs-CZ" dirty="0"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056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Ekonomický přínos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BC234C1-0847-B03B-37EC-0D485800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Získám kvalifikaci k výkonu určité práce</a:t>
            </a:r>
          </a:p>
          <a:p>
            <a:r>
              <a:rPr lang="cs-CZ" dirty="0"/>
              <a:t>Získám určité návyky / schopnosti</a:t>
            </a:r>
          </a:p>
        </p:txBody>
      </p:sp>
    </p:spTree>
    <p:extLst>
      <p:ext uri="{BB962C8B-B14F-4D97-AF65-F5344CB8AC3E}">
        <p14:creationId xmlns:p14="http://schemas.microsoft.com/office/powerpoint/2010/main" val="3539705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Ekonomický přínos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BC234C1-0847-B03B-37EC-0D485800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Získám kvalifikaci k výkonu určité práce: </a:t>
            </a:r>
            <a:r>
              <a:rPr lang="cs-CZ" b="1" dirty="0"/>
              <a:t>certifikační role</a:t>
            </a:r>
          </a:p>
          <a:p>
            <a:r>
              <a:rPr lang="cs-CZ" dirty="0"/>
              <a:t>Získám určité návyky / schopnosti: </a:t>
            </a:r>
            <a:r>
              <a:rPr lang="cs-CZ" b="1" dirty="0"/>
              <a:t>signalizační role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8722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Ekonomický přínos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BC234C1-0847-B03B-37EC-0D485800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Získám kvalifikaci k výkonu určité práce: </a:t>
            </a:r>
            <a:r>
              <a:rPr lang="cs-CZ" b="1" dirty="0"/>
              <a:t>certifikační role</a:t>
            </a:r>
          </a:p>
          <a:p>
            <a:r>
              <a:rPr lang="cs-CZ" dirty="0"/>
              <a:t>Získám určité návyky / schopnosti: </a:t>
            </a:r>
            <a:r>
              <a:rPr lang="cs-CZ" b="1" dirty="0"/>
              <a:t>signalizační role</a:t>
            </a:r>
          </a:p>
          <a:p>
            <a:pPr lvl="1"/>
            <a:r>
              <a:rPr lang="cs-CZ" dirty="0"/>
              <a:t>Řešení složitých scénářů</a:t>
            </a:r>
          </a:p>
          <a:p>
            <a:pPr lvl="1"/>
            <a:r>
              <a:rPr lang="cs-CZ" dirty="0"/>
              <a:t>Dlouhodobé plánování</a:t>
            </a:r>
          </a:p>
          <a:p>
            <a:pPr lvl="1"/>
            <a:r>
              <a:rPr lang="cs-CZ" dirty="0"/>
              <a:t>Odpírání aktuálních požitků</a:t>
            </a:r>
          </a:p>
          <a:p>
            <a:pPr lvl="1"/>
            <a:r>
              <a:rPr lang="cs-CZ" dirty="0"/>
              <a:t>Cílevědomost</a:t>
            </a:r>
          </a:p>
          <a:p>
            <a:pPr lvl="1"/>
            <a:r>
              <a:rPr lang="cs-CZ" dirty="0"/>
              <a:t>Práce v týmu</a:t>
            </a:r>
          </a:p>
          <a:p>
            <a:pPr lvl="1"/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558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víme o českém vzdělání?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BC234C1-0847-B03B-37EC-0D485800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Základní vzdělání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Střední vzdělání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Vysokoškolské vzdělání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0671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Neekonomický přínos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BC234C1-0847-B03B-37EC-0D485800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Proč by měli být vzdělanější lidé zdravější?</a:t>
            </a:r>
          </a:p>
          <a:p>
            <a:endParaRPr lang="cs-CZ" dirty="0"/>
          </a:p>
          <a:p>
            <a:endParaRPr lang="cs-CZ" dirty="0"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595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Neekonomický přínos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BC234C1-0847-B03B-37EC-0D485800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Proč by měli být vzdělanější lidé zdravější?</a:t>
            </a:r>
          </a:p>
          <a:p>
            <a:r>
              <a:rPr lang="cs-CZ" dirty="0"/>
              <a:t>A je to vůbec tak?</a:t>
            </a:r>
          </a:p>
          <a:p>
            <a:endParaRPr lang="cs-CZ" dirty="0"/>
          </a:p>
          <a:p>
            <a:endParaRPr lang="cs-CZ" dirty="0"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63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Nižší vzdělání zabíjí!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1DFEEE6-6987-44D1-9CB3-191A05673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4895"/>
            <a:ext cx="9733522" cy="54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58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Nižší vzdělání dopadá hlavně na muže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6B75336-DA5B-4AF2-8984-D559859FF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137" y="2100262"/>
            <a:ext cx="846772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23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Nižší vzdělání trápí!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94227FC-9D05-46B7-8893-4BB29E8E3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762125"/>
            <a:ext cx="109347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05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CFA6B7D-C837-4FBF-B4B5-DB350AF37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030" y="0"/>
            <a:ext cx="7906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4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Neekonomický přínos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BC234C1-0847-B03B-37EC-0D485800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Proč by měli být vzdělanější lidé zdravější?</a:t>
            </a:r>
          </a:p>
          <a:p>
            <a:pPr lvl="1"/>
            <a:r>
              <a:rPr lang="cs-CZ" dirty="0"/>
              <a:t>Jiný typ povolání</a:t>
            </a:r>
          </a:p>
          <a:p>
            <a:pPr lvl="1"/>
            <a:r>
              <a:rPr lang="cs-CZ" dirty="0"/>
              <a:t>Jiný životní styl</a:t>
            </a:r>
          </a:p>
          <a:p>
            <a:pPr lvl="1"/>
            <a:r>
              <a:rPr lang="cs-CZ" dirty="0"/>
              <a:t>Lepší komunikace s lékaři (dva vzdělaní lidé si lépe rozumí)</a:t>
            </a:r>
          </a:p>
          <a:p>
            <a:pPr lvl="1"/>
            <a:r>
              <a:rPr lang="cs-CZ" dirty="0"/>
              <a:t>Lepší dodržování léčby (chápe důležitost, je schopen dlouhodobě plánovat)</a:t>
            </a:r>
          </a:p>
          <a:p>
            <a:endParaRPr lang="cs-CZ" dirty="0"/>
          </a:p>
          <a:p>
            <a:endParaRPr lang="cs-CZ" dirty="0"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183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Kapitál kulturní, ekonomický, sociální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BC234C1-0847-B03B-37EC-0D485800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Kapitál je něco, co můžeme použít k prosazení svých cílů</a:t>
            </a:r>
          </a:p>
          <a:p>
            <a:r>
              <a:rPr lang="cs-CZ" dirty="0"/>
              <a:t>Nemusí jít jenom o peníze</a:t>
            </a:r>
          </a:p>
          <a:p>
            <a:r>
              <a:rPr lang="cs-CZ" dirty="0"/>
              <a:t>Pierre </a:t>
            </a:r>
            <a:r>
              <a:rPr lang="cs-CZ" dirty="0" err="1"/>
              <a:t>Bourdieu</a:t>
            </a:r>
            <a:endParaRPr lang="cs-CZ" dirty="0"/>
          </a:p>
          <a:p>
            <a:endParaRPr lang="cs-CZ" dirty="0"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2" descr="Pierre Bourdieu">
            <a:extLst>
              <a:ext uri="{FF2B5EF4-FFF2-40B4-BE49-F238E27FC236}">
                <a16:creationId xmlns:a16="http://schemas.microsoft.com/office/drawing/2014/main" id="{264E217A-4547-4F21-87C0-AC8DBCC4D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00459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000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Kapitál kulturní, ekonomický, sociální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BC234C1-0847-B03B-37EC-0D485800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b="1" dirty="0"/>
              <a:t>Ekonomický kapitál: </a:t>
            </a:r>
            <a:r>
              <a:rPr lang="cs-CZ" dirty="0"/>
              <a:t>peníze, majetek, příjem</a:t>
            </a:r>
          </a:p>
          <a:p>
            <a:r>
              <a:rPr lang="cs-CZ" b="1" dirty="0"/>
              <a:t>Kulturní kapitál: </a:t>
            </a:r>
            <a:r>
              <a:rPr lang="cs-CZ" dirty="0"/>
              <a:t>vzdělání, kultura, „vkus“</a:t>
            </a:r>
          </a:p>
          <a:p>
            <a:r>
              <a:rPr lang="cs-CZ" b="1" dirty="0"/>
              <a:t>Sociální kapitál: </a:t>
            </a:r>
            <a:r>
              <a:rPr lang="cs-CZ" dirty="0"/>
              <a:t>vztahy a vazby</a:t>
            </a:r>
            <a:endParaRPr lang="cs-CZ" b="1" dirty="0"/>
          </a:p>
          <a:p>
            <a:endParaRPr lang="cs-CZ" dirty="0"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92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0E198FB-C14A-4BFD-910F-8280FB6AD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663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víme o českém vzdělání?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BC234C1-0847-B03B-37EC-0D485800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Základní vzdělání</a:t>
            </a:r>
          </a:p>
          <a:p>
            <a:pPr lvl="1"/>
            <a:r>
              <a:rPr lang="cs-CZ" dirty="0"/>
              <a:t>Základní škola</a:t>
            </a:r>
          </a:p>
          <a:p>
            <a:pPr lvl="1"/>
            <a:r>
              <a:rPr lang="cs-CZ" dirty="0"/>
              <a:t>8leté gymnázium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Střední vzdělání</a:t>
            </a:r>
          </a:p>
          <a:p>
            <a:pPr lvl="1"/>
            <a:r>
              <a:rPr lang="cs-CZ" dirty="0">
                <a:ea typeface="Segoe UI" pitchFamily="34" charset="0"/>
                <a:cs typeface="Segoe UI" pitchFamily="34" charset="0"/>
              </a:rPr>
              <a:t>Učební obor</a:t>
            </a:r>
          </a:p>
          <a:p>
            <a:pPr lvl="1"/>
            <a:r>
              <a:rPr lang="cs-CZ" dirty="0">
                <a:ea typeface="Segoe UI" pitchFamily="34" charset="0"/>
                <a:cs typeface="Segoe UI" pitchFamily="34" charset="0"/>
              </a:rPr>
              <a:t>Odborné vzdělání s maturitou</a:t>
            </a:r>
          </a:p>
          <a:p>
            <a:pPr lvl="1"/>
            <a:r>
              <a:rPr lang="cs-CZ" dirty="0">
                <a:ea typeface="Segoe UI" pitchFamily="34" charset="0"/>
                <a:cs typeface="Segoe UI" pitchFamily="34" charset="0"/>
              </a:rPr>
              <a:t>Všeobecné vzdělání s maturitou</a:t>
            </a:r>
          </a:p>
          <a:p>
            <a:pPr lvl="1"/>
            <a:r>
              <a:rPr lang="cs-CZ" dirty="0">
                <a:ea typeface="Segoe UI" pitchFamily="34" charset="0"/>
                <a:cs typeface="Segoe UI" pitchFamily="34" charset="0"/>
              </a:rPr>
              <a:t>Vyšší odborné vzdělání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Vysokoškolské vzdělání</a:t>
            </a:r>
          </a:p>
          <a:p>
            <a:pPr lvl="1"/>
            <a:r>
              <a:rPr lang="cs-CZ" dirty="0">
                <a:ea typeface="Segoe UI" pitchFamily="34" charset="0"/>
                <a:cs typeface="Segoe UI" pitchFamily="34" charset="0"/>
              </a:rPr>
              <a:t>Bakalářské, magisterské, doktorské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8132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je to s těmi partnery?</a:t>
            </a:r>
          </a:p>
        </p:txBody>
      </p:sp>
    </p:spTree>
    <p:extLst>
      <p:ext uri="{BB962C8B-B14F-4D97-AF65-F5344CB8AC3E}">
        <p14:creationId xmlns:p14="http://schemas.microsoft.com/office/powerpoint/2010/main" val="1461525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je to s těmi partnery?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BC234C1-0847-B03B-37EC-0D485800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Ovlivňuje vzdělání, do koho se zamilujeme?</a:t>
            </a:r>
          </a:p>
          <a:p>
            <a:endParaRPr lang="cs-CZ" dirty="0"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991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je to s těmi partnery?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BC234C1-0847-B03B-37EC-0D485800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Existuje silná homogamie (vrána k vráně sedá)</a:t>
            </a:r>
          </a:p>
          <a:p>
            <a:r>
              <a:rPr lang="cs-CZ" dirty="0"/>
              <a:t>Geografická</a:t>
            </a:r>
          </a:p>
          <a:p>
            <a:r>
              <a:rPr lang="cs-CZ" dirty="0"/>
              <a:t>Náboženská, etnická</a:t>
            </a:r>
          </a:p>
          <a:p>
            <a:r>
              <a:rPr lang="cs-CZ" dirty="0"/>
              <a:t>Věková</a:t>
            </a:r>
          </a:p>
          <a:p>
            <a:r>
              <a:rPr lang="cs-CZ" dirty="0"/>
              <a:t>Vzdělanostní</a:t>
            </a:r>
          </a:p>
          <a:p>
            <a:endParaRPr lang="cs-CZ" dirty="0"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487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E5ACC3-08EC-4E92-87F1-029FABB2F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34" y="-1755576"/>
            <a:ext cx="10874321" cy="796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8812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Může studovat každý?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BC234C1-0847-B03B-37EC-0D485800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Existují nerovnosti v přístupu ke vzdělání?</a:t>
            </a:r>
            <a:endParaRPr lang="cs-CZ" dirty="0"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6270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Může studovat každý?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BC234C1-0847-B03B-37EC-0D485800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Existují nerovnosti v přístupu ke vzdělání?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Na základě schopností, nebo i na základě něčeho jiného?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Jak poznat skutečné schopnosti?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Co hodnotí školství?</a:t>
            </a:r>
          </a:p>
        </p:txBody>
      </p:sp>
    </p:spTree>
    <p:extLst>
      <p:ext uri="{BB962C8B-B14F-4D97-AF65-F5344CB8AC3E}">
        <p14:creationId xmlns:p14="http://schemas.microsoft.com/office/powerpoint/2010/main" val="3265184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Maximálně </a:t>
            </a:r>
            <a:r>
              <a:rPr lang="cs-CZ" dirty="0" err="1"/>
              <a:t>Maintaned</a:t>
            </a:r>
            <a:r>
              <a:rPr lang="cs-CZ" dirty="0"/>
              <a:t> </a:t>
            </a:r>
            <a:r>
              <a:rPr lang="cs-CZ" dirty="0" err="1"/>
              <a:t>Inequality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BC234C1-0847-B03B-37EC-0D485800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Nejprve jsou uspokojeny vzdělávací potřeby dětí z „lepších“ rodin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Teprve poté, když jsou všechny děti uspokojeny, přichází na řadu další</a:t>
            </a:r>
          </a:p>
        </p:txBody>
      </p:sp>
    </p:spTree>
    <p:extLst>
      <p:ext uri="{BB962C8B-B14F-4D97-AF65-F5344CB8AC3E}">
        <p14:creationId xmlns:p14="http://schemas.microsoft.com/office/powerpoint/2010/main" val="11658761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Efektově </a:t>
            </a:r>
            <a:r>
              <a:rPr lang="cs-CZ" dirty="0" err="1"/>
              <a:t>Maintaned</a:t>
            </a:r>
            <a:r>
              <a:rPr lang="cs-CZ" dirty="0"/>
              <a:t> </a:t>
            </a:r>
            <a:r>
              <a:rPr lang="cs-CZ" dirty="0" err="1"/>
              <a:t>Inequality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BC234C1-0847-B03B-37EC-0D485800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Když už je míst ve školách dost pro všechny a nejsou žádné jiné překážky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Začíná se hrát o kvalitu školy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Příklad: maturitu získá každý, ale může být z různých škol</a:t>
            </a:r>
          </a:p>
        </p:txBody>
      </p:sp>
    </p:spTree>
    <p:extLst>
      <p:ext uri="{BB962C8B-B14F-4D97-AF65-F5344CB8AC3E}">
        <p14:creationId xmlns:p14="http://schemas.microsoft.com/office/powerpoint/2010/main" val="41437321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Nerovnosti ve vzdělávání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BC234C1-0847-B03B-37EC-0D485800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Důvody?</a:t>
            </a:r>
            <a:endParaRPr lang="cs-CZ" dirty="0"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5794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Nerovnosti ve vzdělávání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BC234C1-0847-B03B-37EC-0D485800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Důvody?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Řešení?</a:t>
            </a:r>
          </a:p>
        </p:txBody>
      </p:sp>
    </p:spTree>
    <p:extLst>
      <p:ext uri="{BB962C8B-B14F-4D97-AF65-F5344CB8AC3E}">
        <p14:creationId xmlns:p14="http://schemas.microsoft.com/office/powerpoint/2010/main" val="3663148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4800600" cy="2136028"/>
          </a:xfrm>
        </p:spPr>
        <p:txBody>
          <a:bodyPr/>
          <a:lstStyle/>
          <a:p>
            <a:r>
              <a:rPr lang="cs-CZ" dirty="0"/>
              <a:t>Co víme o českém vzdělání?</a:t>
            </a:r>
          </a:p>
        </p:txBody>
      </p:sp>
      <p:pic>
        <p:nvPicPr>
          <p:cNvPr id="6" name="Picture 2" descr="Schéma vzdělávací soustavy 2020/2021">
            <a:extLst>
              <a:ext uri="{FF2B5EF4-FFF2-40B4-BE49-F238E27FC236}">
                <a16:creationId xmlns:a16="http://schemas.microsoft.com/office/drawing/2014/main" id="{6106F4C5-84BB-4A02-C3A1-D38C6ECC6C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-409178"/>
            <a:ext cx="6475269" cy="95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1061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D3275-6A0C-4FA8-9E3A-7CDB1405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Dotazy a připomínky?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47A915-DAD5-41A0-B7DF-A6619E5C9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							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					dosedel@fss.muni.cz</a:t>
            </a:r>
          </a:p>
        </p:txBody>
      </p:sp>
    </p:spTree>
    <p:extLst>
      <p:ext uri="{BB962C8B-B14F-4D97-AF65-F5344CB8AC3E}">
        <p14:creationId xmlns:p14="http://schemas.microsoft.com/office/powerpoint/2010/main" val="2510669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83367" cy="1549019"/>
          </a:xfrm>
        </p:spPr>
        <p:txBody>
          <a:bodyPr/>
          <a:lstStyle/>
          <a:p>
            <a:r>
              <a:rPr lang="cs-CZ" dirty="0"/>
              <a:t>Co víme o českém vzdělání?</a:t>
            </a:r>
          </a:p>
        </p:txBody>
      </p:sp>
      <p:pic>
        <p:nvPicPr>
          <p:cNvPr id="4" name="Picture 2" descr="ISCED.jpg">
            <a:extLst>
              <a:ext uri="{FF2B5EF4-FFF2-40B4-BE49-F238E27FC236}">
                <a16:creationId xmlns:a16="http://schemas.microsoft.com/office/drawing/2014/main" id="{081DBA4F-A761-D30F-C32A-23030F568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851" y="1694688"/>
            <a:ext cx="8132064" cy="574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329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víme o českém vzdělání?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BC234C1-0847-B03B-37EC-0D485800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Základní vzdělání: ~99,999999 %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Střední vzdělání : ~99 %</a:t>
            </a:r>
          </a:p>
          <a:p>
            <a:pPr lvl="1"/>
            <a:r>
              <a:rPr lang="cs-CZ" dirty="0">
                <a:ea typeface="Segoe UI" pitchFamily="34" charset="0"/>
                <a:cs typeface="Segoe UI" pitchFamily="34" charset="0"/>
              </a:rPr>
              <a:t>Učební obor 1/3</a:t>
            </a:r>
          </a:p>
          <a:p>
            <a:pPr lvl="1"/>
            <a:r>
              <a:rPr lang="en-GB" dirty="0">
                <a:ea typeface="Segoe UI" pitchFamily="34" charset="0"/>
                <a:cs typeface="Segoe UI" pitchFamily="34" charset="0"/>
              </a:rPr>
              <a:t>V</a:t>
            </a:r>
            <a:r>
              <a:rPr lang="cs-CZ" dirty="0">
                <a:ea typeface="Segoe UI" pitchFamily="34" charset="0"/>
                <a:cs typeface="Segoe UI" pitchFamily="34" charset="0"/>
              </a:rPr>
              <a:t>zdělání s maturitou 2</a:t>
            </a:r>
            <a:r>
              <a:rPr lang="en-GB" dirty="0">
                <a:ea typeface="Segoe UI" pitchFamily="34" charset="0"/>
                <a:cs typeface="Segoe UI" pitchFamily="34" charset="0"/>
              </a:rPr>
              <a:t>/3</a:t>
            </a:r>
            <a:endParaRPr lang="cs-CZ" dirty="0"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Vysokoškolské vzdělání</a:t>
            </a:r>
            <a:r>
              <a:rPr lang="en-GB" dirty="0">
                <a:ea typeface="Segoe UI" pitchFamily="34" charset="0"/>
                <a:cs typeface="Segoe UI" pitchFamily="34" charset="0"/>
              </a:rPr>
              <a:t>: </a:t>
            </a:r>
            <a:r>
              <a:rPr lang="cs-CZ" dirty="0">
                <a:ea typeface="Segoe UI" pitchFamily="34" charset="0"/>
                <a:cs typeface="Segoe UI" pitchFamily="34" charset="0"/>
              </a:rPr>
              <a:t>~</a:t>
            </a:r>
            <a:r>
              <a:rPr lang="en-GB" dirty="0">
                <a:ea typeface="Segoe UI" pitchFamily="34" charset="0"/>
                <a:cs typeface="Segoe UI" pitchFamily="34" charset="0"/>
              </a:rPr>
              <a:t>34</a:t>
            </a:r>
            <a:r>
              <a:rPr lang="cs-CZ" dirty="0">
                <a:ea typeface="Segoe UI" pitchFamily="34" charset="0"/>
                <a:cs typeface="Segoe UI" pitchFamily="34" charset="0"/>
              </a:rPr>
              <a:t> %</a:t>
            </a:r>
          </a:p>
        </p:txBody>
      </p:sp>
    </p:spTree>
    <p:extLst>
      <p:ext uri="{BB962C8B-B14F-4D97-AF65-F5344CB8AC3E}">
        <p14:creationId xmlns:p14="http://schemas.microsoft.com/office/powerpoint/2010/main" val="1471911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víme o českém vzdělání?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BC234C1-0847-B03B-37EC-0D485800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 err="1"/>
              <a:t>Sada</a:t>
            </a:r>
            <a:r>
              <a:rPr lang="en-GB" dirty="0"/>
              <a:t> </a:t>
            </a:r>
            <a:r>
              <a:rPr lang="en-GB" dirty="0" err="1"/>
              <a:t>tranzic</a:t>
            </a:r>
            <a:r>
              <a:rPr lang="cs-CZ" dirty="0"/>
              <a:t>í:</a:t>
            </a:r>
          </a:p>
          <a:p>
            <a:pPr lvl="1"/>
            <a:r>
              <a:rPr lang="cs-CZ" dirty="0">
                <a:ea typeface="Segoe UI" pitchFamily="34" charset="0"/>
                <a:cs typeface="Segoe UI" pitchFamily="34" charset="0"/>
              </a:rPr>
              <a:t>Po 5. třídě ZŠ</a:t>
            </a:r>
          </a:p>
          <a:p>
            <a:pPr lvl="1"/>
            <a:r>
              <a:rPr lang="cs-CZ" dirty="0">
                <a:ea typeface="Segoe UI" pitchFamily="34" charset="0"/>
                <a:cs typeface="Segoe UI" pitchFamily="34" charset="0"/>
              </a:rPr>
              <a:t>Po 9. třídě ZŠ</a:t>
            </a:r>
          </a:p>
          <a:p>
            <a:pPr lvl="1"/>
            <a:r>
              <a:rPr lang="cs-CZ" dirty="0">
                <a:ea typeface="Segoe UI" pitchFamily="34" charset="0"/>
                <a:cs typeface="Segoe UI" pitchFamily="34" charset="0"/>
              </a:rPr>
              <a:t>Po maturitě</a:t>
            </a:r>
          </a:p>
          <a:p>
            <a:pPr lvl="1"/>
            <a:r>
              <a:rPr lang="cs-CZ" dirty="0">
                <a:ea typeface="Segoe UI" pitchFamily="34" charset="0"/>
                <a:cs typeface="Segoe UI" pitchFamily="34" charset="0"/>
              </a:rPr>
              <a:t>Po Bc.</a:t>
            </a:r>
          </a:p>
        </p:txBody>
      </p:sp>
    </p:spTree>
    <p:extLst>
      <p:ext uri="{BB962C8B-B14F-4D97-AF65-F5344CB8AC3E}">
        <p14:creationId xmlns:p14="http://schemas.microsoft.com/office/powerpoint/2010/main" val="1300878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víme o českém vzdělání?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BC234C1-0847-B03B-37EC-0D485800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 err="1"/>
              <a:t>Sada</a:t>
            </a:r>
            <a:r>
              <a:rPr lang="en-GB" dirty="0"/>
              <a:t> </a:t>
            </a:r>
            <a:r>
              <a:rPr lang="en-GB" dirty="0" err="1"/>
              <a:t>tranzic</a:t>
            </a:r>
            <a:r>
              <a:rPr lang="cs-CZ" dirty="0"/>
              <a:t>í:</a:t>
            </a:r>
          </a:p>
          <a:p>
            <a:pPr lvl="1"/>
            <a:r>
              <a:rPr lang="cs-CZ" dirty="0">
                <a:ea typeface="Segoe UI" pitchFamily="34" charset="0"/>
                <a:cs typeface="Segoe UI" pitchFamily="34" charset="0"/>
              </a:rPr>
              <a:t>Po 5. třídě ZŠ</a:t>
            </a:r>
          </a:p>
          <a:p>
            <a:pPr lvl="1"/>
            <a:r>
              <a:rPr lang="cs-CZ" dirty="0">
                <a:ea typeface="Segoe UI" pitchFamily="34" charset="0"/>
                <a:cs typeface="Segoe UI" pitchFamily="34" charset="0"/>
              </a:rPr>
              <a:t>Po 9. třídě ZŠ</a:t>
            </a:r>
          </a:p>
          <a:p>
            <a:pPr lvl="1"/>
            <a:r>
              <a:rPr lang="cs-CZ" dirty="0">
                <a:ea typeface="Segoe UI" pitchFamily="34" charset="0"/>
                <a:cs typeface="Segoe UI" pitchFamily="34" charset="0"/>
              </a:rPr>
              <a:t>Po maturitě</a:t>
            </a:r>
          </a:p>
          <a:p>
            <a:pPr lvl="1"/>
            <a:r>
              <a:rPr lang="cs-CZ" dirty="0">
                <a:ea typeface="Segoe UI" pitchFamily="34" charset="0"/>
                <a:cs typeface="Segoe UI" pitchFamily="34" charset="0"/>
              </a:rPr>
              <a:t>Po Bc.</a:t>
            </a:r>
          </a:p>
          <a:p>
            <a:pPr lvl="1"/>
            <a:endParaRPr lang="cs-CZ" dirty="0"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Čím pozdější tranzice, tím menší vliv rodiny původu</a:t>
            </a:r>
          </a:p>
        </p:txBody>
      </p:sp>
    </p:spTree>
    <p:extLst>
      <p:ext uri="{BB962C8B-B14F-4D97-AF65-F5344CB8AC3E}">
        <p14:creationId xmlns:p14="http://schemas.microsoft.com/office/powerpoint/2010/main" val="2188522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chodíme do školy?</a:t>
            </a:r>
          </a:p>
        </p:txBody>
      </p:sp>
    </p:spTree>
    <p:extLst>
      <p:ext uri="{BB962C8B-B14F-4D97-AF65-F5344CB8AC3E}">
        <p14:creationId xmlns:p14="http://schemas.microsoft.com/office/powerpoint/2010/main" val="29345135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791</Words>
  <Application>Microsoft Office PowerPoint</Application>
  <PresentationFormat>Širokoúhlá obrazovka</PresentationFormat>
  <Paragraphs>183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Segoe UI</vt:lpstr>
      <vt:lpstr>Segoe UI Semibold</vt:lpstr>
      <vt:lpstr>Verdana</vt:lpstr>
      <vt:lpstr>Motiv Office</vt:lpstr>
      <vt:lpstr>Prezentace aplikace PowerPoint</vt:lpstr>
      <vt:lpstr>Co víme o českém vzdělání?</vt:lpstr>
      <vt:lpstr>Co víme o českém vzdělání?</vt:lpstr>
      <vt:lpstr>Co víme o českém vzdělání?</vt:lpstr>
      <vt:lpstr>Co víme o českém vzdělání?</vt:lpstr>
      <vt:lpstr>Co víme o českém vzdělání?</vt:lpstr>
      <vt:lpstr>Co víme o českém vzdělání?</vt:lpstr>
      <vt:lpstr>Co víme o českém vzdělání?</vt:lpstr>
      <vt:lpstr>Proč chodíme do školy?</vt:lpstr>
      <vt:lpstr>Proč chodíme do školy?</vt:lpstr>
      <vt:lpstr>Návratnost vzdělání</vt:lpstr>
      <vt:lpstr>Návratnost vzdělání</vt:lpstr>
      <vt:lpstr>Návratnost vzdělání</vt:lpstr>
      <vt:lpstr>Ekonomický přínos</vt:lpstr>
      <vt:lpstr>Ekonomický přínos</vt:lpstr>
      <vt:lpstr>Ekonomický přínos</vt:lpstr>
      <vt:lpstr>Ekonomický přínos</vt:lpstr>
      <vt:lpstr>Ekonomický přínos</vt:lpstr>
      <vt:lpstr>Ekonomický přínos</vt:lpstr>
      <vt:lpstr>Neekonomický přínos</vt:lpstr>
      <vt:lpstr>Neekonomický přínos</vt:lpstr>
      <vt:lpstr>Nižší vzdělání zabíjí!</vt:lpstr>
      <vt:lpstr>Nižší vzdělání dopadá hlavně na muže</vt:lpstr>
      <vt:lpstr>Nižší vzdělání trápí!</vt:lpstr>
      <vt:lpstr>Prezentace aplikace PowerPoint</vt:lpstr>
      <vt:lpstr>Neekonomický přínos</vt:lpstr>
      <vt:lpstr>Kapitál kulturní, ekonomický, sociální</vt:lpstr>
      <vt:lpstr>Kapitál kulturní, ekonomický, sociální</vt:lpstr>
      <vt:lpstr>Prezentace aplikace PowerPoint</vt:lpstr>
      <vt:lpstr>Jak je to s těmi partnery?</vt:lpstr>
      <vt:lpstr>Jak je to s těmi partnery?</vt:lpstr>
      <vt:lpstr>Jak je to s těmi partnery?</vt:lpstr>
      <vt:lpstr>Prezentace aplikace PowerPoint</vt:lpstr>
      <vt:lpstr>Může studovat každý?</vt:lpstr>
      <vt:lpstr>Může studovat každý?</vt:lpstr>
      <vt:lpstr>Teorie Maximálně Maintaned Inequality</vt:lpstr>
      <vt:lpstr>Teorie Efektově Maintaned Inequality</vt:lpstr>
      <vt:lpstr>Nerovnosti ve vzdělávání</vt:lpstr>
      <vt:lpstr>Nerovnosti ve vzdělávání</vt:lpstr>
      <vt:lpstr>Dotazy a připomínky?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Doseděl</dc:creator>
  <cp:lastModifiedBy>Tomáš Doseděl</cp:lastModifiedBy>
  <cp:revision>44</cp:revision>
  <dcterms:created xsi:type="dcterms:W3CDTF">2020-08-19T14:50:42Z</dcterms:created>
  <dcterms:modified xsi:type="dcterms:W3CDTF">2022-10-18T15:16:26Z</dcterms:modified>
</cp:coreProperties>
</file>