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6" r:id="rId3"/>
    <p:sldId id="347" r:id="rId4"/>
    <p:sldId id="307" r:id="rId5"/>
    <p:sldId id="348" r:id="rId6"/>
    <p:sldId id="379" r:id="rId7"/>
    <p:sldId id="380" r:id="rId8"/>
    <p:sldId id="381" r:id="rId9"/>
    <p:sldId id="350" r:id="rId10"/>
    <p:sldId id="351" r:id="rId11"/>
    <p:sldId id="352" r:id="rId12"/>
    <p:sldId id="353" r:id="rId13"/>
    <p:sldId id="318" r:id="rId14"/>
    <p:sldId id="319" r:id="rId15"/>
    <p:sldId id="354" r:id="rId16"/>
    <p:sldId id="355" r:id="rId17"/>
    <p:sldId id="356" r:id="rId18"/>
    <p:sldId id="382" r:id="rId19"/>
    <p:sldId id="357" r:id="rId20"/>
    <p:sldId id="358" r:id="rId21"/>
    <p:sldId id="359" r:id="rId22"/>
    <p:sldId id="360" r:id="rId23"/>
    <p:sldId id="361" r:id="rId24"/>
    <p:sldId id="362" r:id="rId25"/>
    <p:sldId id="387" r:id="rId26"/>
    <p:sldId id="386" r:id="rId27"/>
    <p:sldId id="374" r:id="rId28"/>
    <p:sldId id="375" r:id="rId29"/>
    <p:sldId id="376" r:id="rId30"/>
    <p:sldId id="377" r:id="rId31"/>
    <p:sldId id="383" r:id="rId32"/>
    <p:sldId id="384" r:id="rId33"/>
    <p:sldId id="385" r:id="rId34"/>
    <p:sldId id="378" r:id="rId35"/>
  </p:sldIdLst>
  <p:sldSz cx="12192000" cy="6858000"/>
  <p:notesSz cx="6858000" cy="9144000"/>
  <p:custDataLst>
    <p:tags r:id="rId3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Máma, táta, malá Ema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r>
              <a:rPr lang="cs-CZ" sz="2000" dirty="0">
                <a:latin typeface="Segoe UI Semibold" pitchFamily="34" charset="0"/>
              </a:rPr>
              <a:t>(Všeobecné ošetřovatelky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neúplná 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neúplný manželský pár + děti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rozšířená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děti + další členové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singles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2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reprodukční (sexuální) pár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širší rodinné vazby, tabu incestu (proč?)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174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muž vlastníkem rodiny, do které patří žena, děti, čeleď/otroci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377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Nepožádáš manželky bližního svého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Aniž požádáš statku jeho.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110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9. Nebudeš dychtit po domě svého bližního. 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10. Nebudeš dychtit po ženě svého bližního ani po jeho otroku nebo po jeho otrokyni ani po jeho býku ani po jeho oslu, vůbec po ničem, co patří tvému bližnímu.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7657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jako soběstačná výrobní jednotka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jasně dané role s vymezenými funkcemi, které se obsadí vhodným člověkem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(mlýn potřebuje hospodáře, stavení potřebuje hospodyni – Máchal, Maryša a další)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083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otec, matka, (děti)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vlastní domácnost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47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„Tradiční“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kmenové uspořádání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starověk, středověk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Neexistuje jediná správná forma rodinného soužití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Není uspořádána kolem výrobních prostředků, ale často 	kolem dítěte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8469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Rodiči domlouvané sňatky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Sňatek slouží k rozšíření majetku, utvrzení vazeb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„Chov dcer na výměnu“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5ECCD000-814D-4970-AA1C-7FA8B80BB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290337"/>
            <a:ext cx="7318730" cy="5811071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2932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Ideál romantické lásky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Silná míra homogamie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2703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Sňatkový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předmoderní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moderní rodina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postmoderní rodina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Homogamie oslabuje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svazek na celý život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 není jediná forma párového uspořádání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706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Reprodukce nerovností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Kapitály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Bourdieu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Aspirace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Výchova</a:t>
            </a:r>
          </a:p>
          <a:p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dirty="0"/>
              <a:t>chytří si berou chytré, mají pak spolu chytré děti a ty děti chytře vychovávají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137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Trocha čísel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AADF71B-3C69-40F8-A8CE-A5AC61291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1319606"/>
            <a:ext cx="9220200" cy="65341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7897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Trocha čísel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Téměř polovina manželství končí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rozvodem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(maximum 2010: 50 %, od roku 2012: ~44 %)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Kohabitace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(2011): 8,8 % ze všech rodin, 11,2 % z úplných rodin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Polovina kohabitací v mladším věku (do 39 let)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9916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manželé spolu nemusí žít a plnit „manželské povinnosti“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manželství ale trvá, nelze uzavřít nové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Nutný dispenz papeže později biskupa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roku 1950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449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Rozvod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rozvod „od stolu a od lože“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rozluka</a:t>
            </a:r>
          </a:p>
          <a:p>
            <a:pPr marL="0" indent="0"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civilní rozvod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Soud zkoumá (?) důvody rozvodu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3604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potom s dětmi?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2441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potom s dětmi?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17 % střídavá péče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66 % výhradní péče matky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17 % výhradní péče otce + ostatní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3127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potom s dětmi?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17 % střídavá péče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66 % výhradní péče matky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17 % výhradní péče otce + ostatní</a:t>
            </a:r>
          </a:p>
          <a:p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Týká se jen soudních rozhodnutí, řada svazků se rozpadne mimosoudně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40 % žen a 60 % mužů podporuje střídavou péči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105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připomínky?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dosedel@fss.muni.cz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78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ekonomické zabezpečení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emocionální zázemí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erotické vlastnictví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slouží rodina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členům rodiny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reprodukce společnosti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socializace nových členů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zvyšování sociální stability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 primární a sekundární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„výcvik“ v základních normách a pravidlech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naučení univerzálních vzorců chování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přenos struktury, v jejímž rámci se můžeme chovat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60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 primární a sekundární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„výcvik“ v základních normách a pravidlech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naučení univerzálních vzorců chování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přenos struktury, v jejímž rámci se můžeme chovat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 socializace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 probíhá v rodině, bez použití pedagogických metod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60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Socializac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 primární a sekundární</a:t>
            </a:r>
            <a:endParaRPr lang="cs-CZ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„výcvik“ v základních normách a pravidlech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naučení univerzálních vzorců chování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přenos struktury, v jejímž rámci se můžeme chovat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 socializace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 probíhá v rodině, bez použití pedagogických metod</a:t>
            </a: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 socializace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 probíhá mimo rodinu, prostřednictvím pedagogických metod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133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patří do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nukleární rodina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manželský pár + 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děti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5-sociologie_mediciny a rodiny[20211110080929349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823</Words>
  <Application>Microsoft Office PowerPoint</Application>
  <PresentationFormat>Širokoúhlá obrazovka</PresentationFormat>
  <Paragraphs>202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K čemu slouží rodina</vt:lpstr>
      <vt:lpstr>K čemu slouží rodina</vt:lpstr>
      <vt:lpstr>K čemu slouží rodina</vt:lpstr>
      <vt:lpstr>K čemu slouží rodina</vt:lpstr>
      <vt:lpstr>Socializace primární a sekundární</vt:lpstr>
      <vt:lpstr>Socializace primární a sekundární</vt:lpstr>
      <vt:lpstr>Socializace primární a sekundární</vt:lpstr>
      <vt:lpstr>Kdo patří do rodiny</vt:lpstr>
      <vt:lpstr>Kdo patří do rodiny</vt:lpstr>
      <vt:lpstr>Kdo patří do rodiny</vt:lpstr>
      <vt:lpstr>Kdo patří do rodiny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„Tradiční“ rodina</vt:lpstr>
      <vt:lpstr>Sňatkový trh</vt:lpstr>
      <vt:lpstr>Sňatkový trh</vt:lpstr>
      <vt:lpstr>Sňatkový trh</vt:lpstr>
      <vt:lpstr>Sňatkový trh</vt:lpstr>
      <vt:lpstr>Reprodukce nerovností</vt:lpstr>
      <vt:lpstr>Trocha čísel</vt:lpstr>
      <vt:lpstr>Trocha čísel</vt:lpstr>
      <vt:lpstr>Rozvod</vt:lpstr>
      <vt:lpstr>Rozvod</vt:lpstr>
      <vt:lpstr>Rozvod</vt:lpstr>
      <vt:lpstr>Co potom s dětmi?</vt:lpstr>
      <vt:lpstr>Co potom s dětmi?</vt:lpstr>
      <vt:lpstr>Co potom s dětmi?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Natália Gachallová</cp:lastModifiedBy>
  <cp:revision>59</cp:revision>
  <dcterms:created xsi:type="dcterms:W3CDTF">2020-08-19T14:50:42Z</dcterms:created>
  <dcterms:modified xsi:type="dcterms:W3CDTF">2022-11-02T11:11:38Z</dcterms:modified>
</cp:coreProperties>
</file>