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42" r:id="rId3"/>
    <p:sldId id="259" r:id="rId4"/>
    <p:sldId id="319" r:id="rId5"/>
    <p:sldId id="367" r:id="rId6"/>
    <p:sldId id="334" r:id="rId7"/>
    <p:sldId id="286" r:id="rId8"/>
    <p:sldId id="536" r:id="rId9"/>
    <p:sldId id="271" r:id="rId10"/>
    <p:sldId id="289" r:id="rId11"/>
    <p:sldId id="546" r:id="rId12"/>
    <p:sldId id="547" r:id="rId13"/>
    <p:sldId id="548" r:id="rId14"/>
    <p:sldId id="545" r:id="rId15"/>
    <p:sldId id="340" r:id="rId16"/>
    <p:sldId id="274" r:id="rId17"/>
    <p:sldId id="304" r:id="rId18"/>
    <p:sldId id="276" r:id="rId19"/>
    <p:sldId id="277" r:id="rId20"/>
    <p:sldId id="344" r:id="rId21"/>
    <p:sldId id="278" r:id="rId22"/>
    <p:sldId id="279" r:id="rId23"/>
    <p:sldId id="283" r:id="rId24"/>
    <p:sldId id="297" r:id="rId25"/>
    <p:sldId id="292" r:id="rId26"/>
    <p:sldId id="280" r:id="rId27"/>
    <p:sldId id="342" r:id="rId28"/>
    <p:sldId id="299" r:id="rId29"/>
    <p:sldId id="323" r:id="rId30"/>
    <p:sldId id="293" r:id="rId31"/>
    <p:sldId id="302" r:id="rId32"/>
    <p:sldId id="338" r:id="rId33"/>
    <p:sldId id="346" r:id="rId34"/>
    <p:sldId id="300" r:id="rId35"/>
    <p:sldId id="453" r:id="rId36"/>
    <p:sldId id="466" r:id="rId37"/>
    <p:sldId id="528" r:id="rId3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198D8-EA12-463A-B3E2-B7FC9498C80D}" v="174" dt="2022-10-16T18:39:06.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11" autoAdjust="0"/>
  </p:normalViewPr>
  <p:slideViewPr>
    <p:cSldViewPr snapToGrid="0">
      <p:cViewPr varScale="1">
        <p:scale>
          <a:sx n="60" d="100"/>
          <a:sy n="60" d="100"/>
        </p:scale>
        <p:origin x="15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omínek" userId="27af9eb8b496d58a" providerId="LiveId" clId="{7438C43D-5AFE-4003-ABBF-00273A7DB63D}"/>
    <pc:docChg chg="custSel addSld delSld modSld sldOrd">
      <pc:chgData name="Martin Komínek" userId="27af9eb8b496d58a" providerId="LiveId" clId="{7438C43D-5AFE-4003-ABBF-00273A7DB63D}" dt="2021-10-03T16:02:10.062" v="1311"/>
      <pc:docMkLst>
        <pc:docMk/>
      </pc:docMkLst>
      <pc:sldChg chg="addSp delSp modSp mod delAnim">
        <pc:chgData name="Martin Komínek" userId="27af9eb8b496d58a" providerId="LiveId" clId="{7438C43D-5AFE-4003-ABBF-00273A7DB63D}" dt="2021-10-03T14:40:06.519" v="910" actId="1076"/>
        <pc:sldMkLst>
          <pc:docMk/>
          <pc:sldMk cId="0" sldId="259"/>
        </pc:sldMkLst>
        <pc:spChg chg="add del mod">
          <ac:chgData name="Martin Komínek" userId="27af9eb8b496d58a" providerId="LiveId" clId="{7438C43D-5AFE-4003-ABBF-00273A7DB63D}" dt="2021-10-03T14:39:53.598" v="909" actId="478"/>
          <ac:spMkLst>
            <pc:docMk/>
            <pc:sldMk cId="0" sldId="259"/>
            <ac:spMk id="3" creationId="{3F177134-0E18-4BAA-BC2A-669B4C2E4E0C}"/>
          </ac:spMkLst>
        </pc:spChg>
        <pc:spChg chg="del">
          <ac:chgData name="Martin Komínek" userId="27af9eb8b496d58a" providerId="LiveId" clId="{7438C43D-5AFE-4003-ABBF-00273A7DB63D}" dt="2021-10-03T14:39:50.010" v="908" actId="478"/>
          <ac:spMkLst>
            <pc:docMk/>
            <pc:sldMk cId="0" sldId="259"/>
            <ac:spMk id="12290" creationId="{B82A9863-1F2F-40BA-AB3D-25D6E0F0EDA5}"/>
          </ac:spMkLst>
        </pc:spChg>
        <pc:graphicFrameChg chg="mod modGraphic">
          <ac:chgData name="Martin Komínek" userId="27af9eb8b496d58a" providerId="LiveId" clId="{7438C43D-5AFE-4003-ABBF-00273A7DB63D}" dt="2021-10-03T14:40:06.519" v="910" actId="1076"/>
          <ac:graphicFrameMkLst>
            <pc:docMk/>
            <pc:sldMk cId="0" sldId="259"/>
            <ac:graphicFrameMk id="12370" creationId="{875B08D6-C703-449F-A7C2-EB5997FF8BD1}"/>
          </ac:graphicFrameMkLst>
        </pc:graphicFrameChg>
      </pc:sldChg>
      <pc:sldChg chg="modSp mod">
        <pc:chgData name="Martin Komínek" userId="27af9eb8b496d58a" providerId="LiveId" clId="{7438C43D-5AFE-4003-ABBF-00273A7DB63D}" dt="2021-10-03T15:48:06.046" v="1212" actId="1035"/>
        <pc:sldMkLst>
          <pc:docMk/>
          <pc:sldMk cId="0" sldId="271"/>
        </pc:sldMkLst>
        <pc:spChg chg="mod">
          <ac:chgData name="Martin Komínek" userId="27af9eb8b496d58a" providerId="LiveId" clId="{7438C43D-5AFE-4003-ABBF-00273A7DB63D}" dt="2021-10-03T14:44:31.628" v="968" actId="20577"/>
          <ac:spMkLst>
            <pc:docMk/>
            <pc:sldMk cId="0" sldId="271"/>
            <ac:spMk id="9219" creationId="{C22B110B-2237-4408-B838-38C97897DBC6}"/>
          </ac:spMkLst>
        </pc:spChg>
        <pc:spChg chg="mod">
          <ac:chgData name="Martin Komínek" userId="27af9eb8b496d58a" providerId="LiveId" clId="{7438C43D-5AFE-4003-ABBF-00273A7DB63D}" dt="2021-10-03T15:48:06.046" v="1212" actId="1035"/>
          <ac:spMkLst>
            <pc:docMk/>
            <pc:sldMk cId="0" sldId="271"/>
            <ac:spMk id="43010" creationId="{C5130D4D-0A70-44E4-999E-F23F053EA176}"/>
          </ac:spMkLst>
        </pc:spChg>
      </pc:sldChg>
      <pc:sldChg chg="modSp">
        <pc:chgData name="Martin Komínek" userId="27af9eb8b496d58a" providerId="LiveId" clId="{7438C43D-5AFE-4003-ABBF-00273A7DB63D}" dt="2021-10-03T15:57:17.571" v="1285" actId="20577"/>
        <pc:sldMkLst>
          <pc:docMk/>
          <pc:sldMk cId="0" sldId="279"/>
        </pc:sldMkLst>
        <pc:spChg chg="mod">
          <ac:chgData name="Martin Komínek" userId="27af9eb8b496d58a" providerId="LiveId" clId="{7438C43D-5AFE-4003-ABBF-00273A7DB63D}" dt="2021-10-03T15:57:17.571" v="1285" actId="20577"/>
          <ac:spMkLst>
            <pc:docMk/>
            <pc:sldMk cId="0" sldId="279"/>
            <ac:spMk id="19459" creationId="{C3E4FDE9-C6DB-4876-876E-2B0821343A20}"/>
          </ac:spMkLst>
        </pc:spChg>
      </pc:sldChg>
      <pc:sldChg chg="modSp">
        <pc:chgData name="Martin Komínek" userId="27af9eb8b496d58a" providerId="LiveId" clId="{7438C43D-5AFE-4003-ABBF-00273A7DB63D}" dt="2021-10-03T15:58:13.851" v="1307" actId="20577"/>
        <pc:sldMkLst>
          <pc:docMk/>
          <pc:sldMk cId="0" sldId="283"/>
        </pc:sldMkLst>
        <pc:spChg chg="mod">
          <ac:chgData name="Martin Komínek" userId="27af9eb8b496d58a" providerId="LiveId" clId="{7438C43D-5AFE-4003-ABBF-00273A7DB63D}" dt="2021-10-03T15:58:13.851" v="1307" actId="20577"/>
          <ac:spMkLst>
            <pc:docMk/>
            <pc:sldMk cId="0" sldId="283"/>
            <ac:spMk id="20483" creationId="{16E6D21E-0B71-417D-87ED-FA7E56295A74}"/>
          </ac:spMkLst>
        </pc:spChg>
      </pc:sldChg>
      <pc:sldChg chg="modSp modAnim">
        <pc:chgData name="Martin Komínek" userId="27af9eb8b496d58a" providerId="LiveId" clId="{7438C43D-5AFE-4003-ABBF-00273A7DB63D}" dt="2021-10-03T14:42:08.912" v="926" actId="255"/>
        <pc:sldMkLst>
          <pc:docMk/>
          <pc:sldMk cId="0" sldId="286"/>
        </pc:sldMkLst>
        <pc:spChg chg="mod">
          <ac:chgData name="Martin Komínek" userId="27af9eb8b496d58a" providerId="LiveId" clId="{7438C43D-5AFE-4003-ABBF-00273A7DB63D}" dt="2021-10-03T14:42:08.912" v="926" actId="255"/>
          <ac:spMkLst>
            <pc:docMk/>
            <pc:sldMk cId="0" sldId="286"/>
            <ac:spMk id="8195" creationId="{E7C89AC4-ABD6-460E-8C5E-5A2C97FB4259}"/>
          </ac:spMkLst>
        </pc:spChg>
      </pc:sldChg>
      <pc:sldChg chg="modSp">
        <pc:chgData name="Martin Komínek" userId="27af9eb8b496d58a" providerId="LiveId" clId="{7438C43D-5AFE-4003-ABBF-00273A7DB63D}" dt="2021-10-03T14:45:53.136" v="970" actId="114"/>
        <pc:sldMkLst>
          <pc:docMk/>
          <pc:sldMk cId="0" sldId="289"/>
        </pc:sldMkLst>
        <pc:spChg chg="mod">
          <ac:chgData name="Martin Komínek" userId="27af9eb8b496d58a" providerId="LiveId" clId="{7438C43D-5AFE-4003-ABBF-00273A7DB63D}" dt="2021-10-03T14:45:53.136" v="970" actId="114"/>
          <ac:spMkLst>
            <pc:docMk/>
            <pc:sldMk cId="0" sldId="289"/>
            <ac:spMk id="10243" creationId="{48F2F0F3-8BA0-401F-8EDD-0F6025E7FCAB}"/>
          </ac:spMkLst>
        </pc:spChg>
      </pc:sldChg>
      <pc:sldChg chg="modSp mod">
        <pc:chgData name="Martin Komínek" userId="27af9eb8b496d58a" providerId="LiveId" clId="{7438C43D-5AFE-4003-ABBF-00273A7DB63D}" dt="2021-10-03T15:52:31.693" v="1235" actId="115"/>
        <pc:sldMkLst>
          <pc:docMk/>
          <pc:sldMk cId="0" sldId="293"/>
        </pc:sldMkLst>
        <pc:spChg chg="mod">
          <ac:chgData name="Martin Komínek" userId="27af9eb8b496d58a" providerId="LiveId" clId="{7438C43D-5AFE-4003-ABBF-00273A7DB63D}" dt="2021-10-03T15:52:31.693" v="1235" actId="115"/>
          <ac:spMkLst>
            <pc:docMk/>
            <pc:sldMk cId="0" sldId="293"/>
            <ac:spMk id="27651" creationId="{437B7A2D-71BC-4054-905B-3761B89A5077}"/>
          </ac:spMkLst>
        </pc:spChg>
      </pc:sldChg>
      <pc:sldChg chg="ord">
        <pc:chgData name="Martin Komínek" userId="27af9eb8b496d58a" providerId="LiveId" clId="{7438C43D-5AFE-4003-ABBF-00273A7DB63D}" dt="2021-10-03T16:02:10.062" v="1311"/>
        <pc:sldMkLst>
          <pc:docMk/>
          <pc:sldMk cId="0" sldId="302"/>
        </pc:sldMkLst>
      </pc:sldChg>
      <pc:sldChg chg="modSp">
        <pc:chgData name="Martin Komínek" userId="27af9eb8b496d58a" providerId="LiveId" clId="{7438C43D-5AFE-4003-ABBF-00273A7DB63D}" dt="2021-10-03T14:40:52.601" v="913" actId="20577"/>
        <pc:sldMkLst>
          <pc:docMk/>
          <pc:sldMk cId="0" sldId="334"/>
        </pc:sldMkLst>
        <pc:spChg chg="mod">
          <ac:chgData name="Martin Komínek" userId="27af9eb8b496d58a" providerId="LiveId" clId="{7438C43D-5AFE-4003-ABBF-00273A7DB63D}" dt="2021-10-03T14:40:52.601" v="913" actId="20577"/>
          <ac:spMkLst>
            <pc:docMk/>
            <pc:sldMk cId="0" sldId="334"/>
            <ac:spMk id="7171" creationId="{0927D645-FC85-43C7-9A0C-488AC705391F}"/>
          </ac:spMkLst>
        </pc:spChg>
      </pc:sldChg>
      <pc:sldChg chg="add">
        <pc:chgData name="Martin Komínek" userId="27af9eb8b496d58a" providerId="LiveId" clId="{7438C43D-5AFE-4003-ABBF-00273A7DB63D}" dt="2021-10-03T16:01:19.311" v="1308"/>
        <pc:sldMkLst>
          <pc:docMk/>
          <pc:sldMk cId="1846916822" sldId="338"/>
        </pc:sldMkLst>
      </pc:sldChg>
      <pc:sldChg chg="add">
        <pc:chgData name="Martin Komínek" userId="27af9eb8b496d58a" providerId="LiveId" clId="{7438C43D-5AFE-4003-ABBF-00273A7DB63D}" dt="2021-10-03T16:01:38.611" v="1309"/>
        <pc:sldMkLst>
          <pc:docMk/>
          <pc:sldMk cId="1020801083" sldId="346"/>
        </pc:sldMkLst>
      </pc:sldChg>
      <pc:sldChg chg="modSp add mod">
        <pc:chgData name="Martin Komínek" userId="27af9eb8b496d58a" providerId="LiveId" clId="{7438C43D-5AFE-4003-ABBF-00273A7DB63D}" dt="2021-10-03T14:31:59.057" v="582" actId="1076"/>
        <pc:sldMkLst>
          <pc:docMk/>
          <pc:sldMk cId="1599443525" sldId="367"/>
        </pc:sldMkLst>
        <pc:spChg chg="mod">
          <ac:chgData name="Martin Komínek" userId="27af9eb8b496d58a" providerId="LiveId" clId="{7438C43D-5AFE-4003-ABBF-00273A7DB63D}" dt="2021-10-03T14:31:59.057" v="582" actId="1076"/>
          <ac:spMkLst>
            <pc:docMk/>
            <pc:sldMk cId="1599443525" sldId="367"/>
            <ac:spMk id="2" creationId="{84F1CDA9-372F-4C72-942F-4A035E334185}"/>
          </ac:spMkLst>
        </pc:spChg>
      </pc:sldChg>
      <pc:sldChg chg="modSp mod">
        <pc:chgData name="Martin Komínek" userId="27af9eb8b496d58a" providerId="LiveId" clId="{7438C43D-5AFE-4003-ABBF-00273A7DB63D}" dt="2021-10-03T14:37:53.567" v="847" actId="2711"/>
        <pc:sldMkLst>
          <pc:docMk/>
          <pc:sldMk cId="3414466602" sldId="466"/>
        </pc:sldMkLst>
        <pc:spChg chg="mod">
          <ac:chgData name="Martin Komínek" userId="27af9eb8b496d58a" providerId="LiveId" clId="{7438C43D-5AFE-4003-ABBF-00273A7DB63D}" dt="2021-10-03T14:37:47.593" v="846" actId="2711"/>
          <ac:spMkLst>
            <pc:docMk/>
            <pc:sldMk cId="3414466602" sldId="466"/>
            <ac:spMk id="7" creationId="{958995F0-7B3C-4726-A4B1-0D0EE113EE4E}"/>
          </ac:spMkLst>
        </pc:spChg>
        <pc:spChg chg="mod">
          <ac:chgData name="Martin Komínek" userId="27af9eb8b496d58a" providerId="LiveId" clId="{7438C43D-5AFE-4003-ABBF-00273A7DB63D}" dt="2021-10-03T14:37:53.567" v="847" actId="2711"/>
          <ac:spMkLst>
            <pc:docMk/>
            <pc:sldMk cId="3414466602" sldId="466"/>
            <ac:spMk id="9" creationId="{9F038BB0-B515-4244-B54B-13BCF80D5288}"/>
          </ac:spMkLst>
        </pc:spChg>
        <pc:spChg chg="mod">
          <ac:chgData name="Martin Komínek" userId="27af9eb8b496d58a" providerId="LiveId" clId="{7438C43D-5AFE-4003-ABBF-00273A7DB63D}" dt="2021-10-03T14:37:37.433" v="845" actId="2711"/>
          <ac:spMkLst>
            <pc:docMk/>
            <pc:sldMk cId="3414466602" sldId="466"/>
            <ac:spMk id="49157" creationId="{54CB27E4-F60B-4713-BF26-340B96F07779}"/>
          </ac:spMkLst>
        </pc:spChg>
        <pc:spChg chg="mod">
          <ac:chgData name="Martin Komínek" userId="27af9eb8b496d58a" providerId="LiveId" clId="{7438C43D-5AFE-4003-ABBF-00273A7DB63D}" dt="2021-10-03T14:37:30.928" v="844" actId="2711"/>
          <ac:spMkLst>
            <pc:docMk/>
            <pc:sldMk cId="3414466602" sldId="466"/>
            <ac:spMk id="49158" creationId="{335D7BDB-5282-4858-AE9D-5B73F34CB354}"/>
          </ac:spMkLst>
        </pc:spChg>
      </pc:sldChg>
      <pc:sldChg chg="modSp modNotesTx">
        <pc:chgData name="Martin Komínek" userId="27af9eb8b496d58a" providerId="LiveId" clId="{7438C43D-5AFE-4003-ABBF-00273A7DB63D}" dt="2021-10-03T14:43:42.703" v="939" actId="20577"/>
        <pc:sldMkLst>
          <pc:docMk/>
          <pc:sldMk cId="824603688" sldId="536"/>
        </pc:sldMkLst>
        <pc:spChg chg="mod">
          <ac:chgData name="Martin Komínek" userId="27af9eb8b496d58a" providerId="LiveId" clId="{7438C43D-5AFE-4003-ABBF-00273A7DB63D}" dt="2021-10-03T14:42:36.374" v="936" actId="20577"/>
          <ac:spMkLst>
            <pc:docMk/>
            <pc:sldMk cId="824603688" sldId="536"/>
            <ac:spMk id="8195" creationId="{E7C89AC4-ABD6-460E-8C5E-5A2C97FB4259}"/>
          </ac:spMkLst>
        </pc:spChg>
      </pc:sldChg>
      <pc:sldChg chg="modSp">
        <pc:chgData name="Martin Komínek" userId="27af9eb8b496d58a" providerId="LiveId" clId="{7438C43D-5AFE-4003-ABBF-00273A7DB63D}" dt="2021-10-03T14:38:47.390" v="905" actId="20577"/>
        <pc:sldMkLst>
          <pc:docMk/>
          <pc:sldMk cId="0" sldId="542"/>
        </pc:sldMkLst>
        <pc:spChg chg="mod">
          <ac:chgData name="Martin Komínek" userId="27af9eb8b496d58a" providerId="LiveId" clId="{7438C43D-5AFE-4003-ABBF-00273A7DB63D}" dt="2021-10-03T14:38:47.390" v="905" actId="20577"/>
          <ac:spMkLst>
            <pc:docMk/>
            <pc:sldMk cId="0" sldId="542"/>
            <ac:spMk id="4099" creationId="{2CE296C8-BF71-4C14-9F46-4D434605DAB6}"/>
          </ac:spMkLst>
        </pc:spChg>
      </pc:sldChg>
      <pc:sldChg chg="modSp del">
        <pc:chgData name="Martin Komínek" userId="27af9eb8b496d58a" providerId="LiveId" clId="{7438C43D-5AFE-4003-ABBF-00273A7DB63D}" dt="2021-10-03T15:05:29.343" v="999" actId="47"/>
        <pc:sldMkLst>
          <pc:docMk/>
          <pc:sldMk cId="3658685406" sldId="543"/>
        </pc:sldMkLst>
        <pc:spChg chg="mod">
          <ac:chgData name="Martin Komínek" userId="27af9eb8b496d58a" providerId="LiveId" clId="{7438C43D-5AFE-4003-ABBF-00273A7DB63D}" dt="2021-10-03T14:49:15.568" v="973" actId="20577"/>
          <ac:spMkLst>
            <pc:docMk/>
            <pc:sldMk cId="3658685406" sldId="543"/>
            <ac:spMk id="3" creationId="{41AB9768-09C2-4408-BC6C-A78AD6AEA127}"/>
          </ac:spMkLst>
        </pc:spChg>
      </pc:sldChg>
      <pc:sldChg chg="modSp add modNotesTx">
        <pc:chgData name="Martin Komínek" userId="27af9eb8b496d58a" providerId="LiveId" clId="{7438C43D-5AFE-4003-ABBF-00273A7DB63D}" dt="2021-10-03T15:49:27.383" v="1226" actId="20577"/>
        <pc:sldMkLst>
          <pc:docMk/>
          <pc:sldMk cId="64610145" sldId="546"/>
        </pc:sldMkLst>
        <pc:spChg chg="mod">
          <ac:chgData name="Martin Komínek" userId="27af9eb8b496d58a" providerId="LiveId" clId="{7438C43D-5AFE-4003-ABBF-00273A7DB63D}" dt="2021-10-03T15:49:27.383" v="1226" actId="20577"/>
          <ac:spMkLst>
            <pc:docMk/>
            <pc:sldMk cId="64610145" sldId="546"/>
            <ac:spMk id="3" creationId="{41AB9768-09C2-4408-BC6C-A78AD6AEA127}"/>
          </ac:spMkLst>
        </pc:spChg>
      </pc:sldChg>
      <pc:sldChg chg="addSp delSp modSp new mod">
        <pc:chgData name="Martin Komínek" userId="27af9eb8b496d58a" providerId="LiveId" clId="{7438C43D-5AFE-4003-ABBF-00273A7DB63D}" dt="2021-10-03T15:24:35.743" v="1195" actId="1076"/>
        <pc:sldMkLst>
          <pc:docMk/>
          <pc:sldMk cId="615915451" sldId="547"/>
        </pc:sldMkLst>
        <pc:spChg chg="mod">
          <ac:chgData name="Martin Komínek" userId="27af9eb8b496d58a" providerId="LiveId" clId="{7438C43D-5AFE-4003-ABBF-00273A7DB63D}" dt="2021-10-03T15:19:34.979" v="1020" actId="20577"/>
          <ac:spMkLst>
            <pc:docMk/>
            <pc:sldMk cId="615915451" sldId="547"/>
            <ac:spMk id="2" creationId="{76B43B15-C298-45B0-A6E6-5AB725A072A4}"/>
          </ac:spMkLst>
        </pc:spChg>
        <pc:spChg chg="del">
          <ac:chgData name="Martin Komínek" userId="27af9eb8b496d58a" providerId="LiveId" clId="{7438C43D-5AFE-4003-ABBF-00273A7DB63D}" dt="2021-10-03T15:18:49.059" v="1002" actId="22"/>
          <ac:spMkLst>
            <pc:docMk/>
            <pc:sldMk cId="615915451" sldId="547"/>
            <ac:spMk id="3" creationId="{7F147623-4A4E-441A-AE29-4C856E5ECA29}"/>
          </ac:spMkLst>
        </pc:spChg>
        <pc:spChg chg="add mod">
          <ac:chgData name="Martin Komínek" userId="27af9eb8b496d58a" providerId="LiveId" clId="{7438C43D-5AFE-4003-ABBF-00273A7DB63D}" dt="2021-10-03T15:23:40.187" v="1187" actId="1076"/>
          <ac:spMkLst>
            <pc:docMk/>
            <pc:sldMk cId="615915451" sldId="547"/>
            <ac:spMk id="6" creationId="{620FC821-C4BD-4F50-A7FD-072B8AF7D18A}"/>
          </ac:spMkLst>
        </pc:spChg>
        <pc:picChg chg="add mod ord modCrop">
          <ac:chgData name="Martin Komínek" userId="27af9eb8b496d58a" providerId="LiveId" clId="{7438C43D-5AFE-4003-ABBF-00273A7DB63D}" dt="2021-10-03T15:24:35.743" v="1195" actId="1076"/>
          <ac:picMkLst>
            <pc:docMk/>
            <pc:sldMk cId="615915451" sldId="547"/>
            <ac:picMk id="5" creationId="{595ECB8B-FFAE-4EF7-BBEE-467D6A4F0931}"/>
          </ac:picMkLst>
        </pc:picChg>
      </pc:sldChg>
      <pc:sldChg chg="addSp delSp modSp add mod">
        <pc:chgData name="Martin Komínek" userId="27af9eb8b496d58a" providerId="LiveId" clId="{7438C43D-5AFE-4003-ABBF-00273A7DB63D}" dt="2021-10-03T15:25:35.305" v="1207" actId="1076"/>
        <pc:sldMkLst>
          <pc:docMk/>
          <pc:sldMk cId="3402918321" sldId="548"/>
        </pc:sldMkLst>
        <pc:spChg chg="add del mod">
          <ac:chgData name="Martin Komínek" userId="27af9eb8b496d58a" providerId="LiveId" clId="{7438C43D-5AFE-4003-ABBF-00273A7DB63D}" dt="2021-10-03T15:25:06.582" v="1200" actId="22"/>
          <ac:spMkLst>
            <pc:docMk/>
            <pc:sldMk cId="3402918321" sldId="548"/>
            <ac:spMk id="4" creationId="{A862EC36-54F4-4093-A654-7BA733D25942}"/>
          </ac:spMkLst>
        </pc:spChg>
        <pc:picChg chg="del">
          <ac:chgData name="Martin Komínek" userId="27af9eb8b496d58a" providerId="LiveId" clId="{7438C43D-5AFE-4003-ABBF-00273A7DB63D}" dt="2021-10-03T15:24:44.841" v="1197" actId="478"/>
          <ac:picMkLst>
            <pc:docMk/>
            <pc:sldMk cId="3402918321" sldId="548"/>
            <ac:picMk id="5" creationId="{595ECB8B-FFAE-4EF7-BBEE-467D6A4F0931}"/>
          </ac:picMkLst>
        </pc:picChg>
        <pc:picChg chg="add mod ord modCrop">
          <ac:chgData name="Martin Komínek" userId="27af9eb8b496d58a" providerId="LiveId" clId="{7438C43D-5AFE-4003-ABBF-00273A7DB63D}" dt="2021-10-03T15:25:35.305" v="1207" actId="1076"/>
          <ac:picMkLst>
            <pc:docMk/>
            <pc:sldMk cId="3402918321" sldId="548"/>
            <ac:picMk id="8" creationId="{6B6EE02A-7420-48B7-B8BC-ABF7204C977E}"/>
          </ac:picMkLst>
        </pc:picChg>
      </pc:sldChg>
    </pc:docChg>
  </pc:docChgLst>
  <pc:docChgLst>
    <pc:chgData name="Martin Komínek" userId="27af9eb8b496d58a" providerId="LiveId" clId="{2CB05396-3A44-4DF6-BA63-5784C567D437}"/>
    <pc:docChg chg="modSld">
      <pc:chgData name="Martin Komínek" userId="27af9eb8b496d58a" providerId="LiveId" clId="{2CB05396-3A44-4DF6-BA63-5784C567D437}" dt="2022-09-19T06:16:06.681" v="1" actId="20577"/>
      <pc:docMkLst>
        <pc:docMk/>
      </pc:docMkLst>
      <pc:sldChg chg="modSp">
        <pc:chgData name="Martin Komínek" userId="27af9eb8b496d58a" providerId="LiveId" clId="{2CB05396-3A44-4DF6-BA63-5784C567D437}" dt="2022-09-19T06:14:52.559" v="0" actId="20577"/>
        <pc:sldMkLst>
          <pc:docMk/>
          <pc:sldMk cId="0" sldId="286"/>
        </pc:sldMkLst>
        <pc:spChg chg="mod">
          <ac:chgData name="Martin Komínek" userId="27af9eb8b496d58a" providerId="LiveId" clId="{2CB05396-3A44-4DF6-BA63-5784C567D437}" dt="2022-09-19T06:14:52.559" v="0" actId="20577"/>
          <ac:spMkLst>
            <pc:docMk/>
            <pc:sldMk cId="0" sldId="286"/>
            <ac:spMk id="8195" creationId="{E7C89AC4-ABD6-460E-8C5E-5A2C97FB4259}"/>
          </ac:spMkLst>
        </pc:spChg>
      </pc:sldChg>
      <pc:sldChg chg="modSp">
        <pc:chgData name="Martin Komínek" userId="27af9eb8b496d58a" providerId="LiveId" clId="{2CB05396-3A44-4DF6-BA63-5784C567D437}" dt="2022-09-19T06:16:06.681" v="1" actId="20577"/>
        <pc:sldMkLst>
          <pc:docMk/>
          <pc:sldMk cId="64610145" sldId="546"/>
        </pc:sldMkLst>
        <pc:spChg chg="mod">
          <ac:chgData name="Martin Komínek" userId="27af9eb8b496d58a" providerId="LiveId" clId="{2CB05396-3A44-4DF6-BA63-5784C567D437}" dt="2022-09-19T06:16:06.681" v="1" actId="20577"/>
          <ac:spMkLst>
            <pc:docMk/>
            <pc:sldMk cId="64610145" sldId="546"/>
            <ac:spMk id="3" creationId="{41AB9768-09C2-4408-BC6C-A78AD6AEA127}"/>
          </ac:spMkLst>
        </pc:spChg>
      </pc:sldChg>
    </pc:docChg>
  </pc:docChgLst>
  <pc:docChgLst>
    <pc:chgData name="Martin Komínek" userId="27af9eb8b496d58a" providerId="LiveId" clId="{3BC198D8-EA12-463A-B3E2-B7FC9498C80D}"/>
    <pc:docChg chg="modSld">
      <pc:chgData name="Martin Komínek" userId="27af9eb8b496d58a" providerId="LiveId" clId="{3BC198D8-EA12-463A-B3E2-B7FC9498C80D}" dt="2022-10-16T18:39:06.291" v="173" actId="20577"/>
      <pc:docMkLst>
        <pc:docMk/>
      </pc:docMkLst>
      <pc:sldChg chg="modSp">
        <pc:chgData name="Martin Komínek" userId="27af9eb8b496d58a" providerId="LiveId" clId="{3BC198D8-EA12-463A-B3E2-B7FC9498C80D}" dt="2022-10-16T18:39:06.291" v="173" actId="20577"/>
        <pc:sldMkLst>
          <pc:docMk/>
          <pc:sldMk cId="0" sldId="283"/>
        </pc:sldMkLst>
        <pc:spChg chg="mod">
          <ac:chgData name="Martin Komínek" userId="27af9eb8b496d58a" providerId="LiveId" clId="{3BC198D8-EA12-463A-B3E2-B7FC9498C80D}" dt="2022-10-16T18:39:06.291" v="173" actId="20577"/>
          <ac:spMkLst>
            <pc:docMk/>
            <pc:sldMk cId="0" sldId="283"/>
            <ac:spMk id="20483" creationId="{16E6D21E-0B71-417D-87ED-FA7E56295A74}"/>
          </ac:spMkLst>
        </pc:spChg>
      </pc:sldChg>
    </pc:docChg>
  </pc:docChgLst>
  <pc:docChgLst>
    <pc:chgData name="Martin Komínek" userId="27af9eb8b496d58a" providerId="LiveId" clId="{A0C2A727-70EF-4030-9A26-1FFC3F0F6165}"/>
    <pc:docChg chg="delSld">
      <pc:chgData name="Martin Komínek" userId="27af9eb8b496d58a" providerId="LiveId" clId="{A0C2A727-70EF-4030-9A26-1FFC3F0F6165}" dt="2020-10-25T17:45:19.085" v="31" actId="47"/>
      <pc:docMkLst>
        <pc:docMk/>
      </pc:docMkLst>
      <pc:sldChg chg="del">
        <pc:chgData name="Martin Komínek" userId="27af9eb8b496d58a" providerId="LiveId" clId="{A0C2A727-70EF-4030-9A26-1FFC3F0F6165}" dt="2020-10-25T17:44:47.843" v="5" actId="47"/>
        <pc:sldMkLst>
          <pc:docMk/>
          <pc:sldMk cId="0" sldId="273"/>
        </pc:sldMkLst>
      </pc:sldChg>
      <pc:sldChg chg="del">
        <pc:chgData name="Martin Komínek" userId="27af9eb8b496d58a" providerId="LiveId" clId="{A0C2A727-70EF-4030-9A26-1FFC3F0F6165}" dt="2020-10-25T17:44:48.686" v="7" actId="47"/>
        <pc:sldMkLst>
          <pc:docMk/>
          <pc:sldMk cId="0" sldId="301"/>
        </pc:sldMkLst>
      </pc:sldChg>
      <pc:sldChg chg="del">
        <pc:chgData name="Martin Komínek" userId="27af9eb8b496d58a" providerId="LiveId" clId="{A0C2A727-70EF-4030-9A26-1FFC3F0F6165}" dt="2020-10-25T17:44:49.197" v="8" actId="47"/>
        <pc:sldMkLst>
          <pc:docMk/>
          <pc:sldMk cId="0" sldId="306"/>
        </pc:sldMkLst>
      </pc:sldChg>
      <pc:sldChg chg="del">
        <pc:chgData name="Martin Komínek" userId="27af9eb8b496d58a" providerId="LiveId" clId="{A0C2A727-70EF-4030-9A26-1FFC3F0F6165}" dt="2020-10-25T17:44:47.464" v="4" actId="47"/>
        <pc:sldMkLst>
          <pc:docMk/>
          <pc:sldMk cId="0" sldId="320"/>
        </pc:sldMkLst>
      </pc:sldChg>
      <pc:sldChg chg="del">
        <pc:chgData name="Martin Komínek" userId="27af9eb8b496d58a" providerId="LiveId" clId="{A0C2A727-70EF-4030-9A26-1FFC3F0F6165}" dt="2020-10-25T17:44:48.239" v="6" actId="47"/>
        <pc:sldMkLst>
          <pc:docMk/>
          <pc:sldMk cId="0" sldId="321"/>
        </pc:sldMkLst>
      </pc:sldChg>
      <pc:sldChg chg="del">
        <pc:chgData name="Martin Komínek" userId="27af9eb8b496d58a" providerId="LiveId" clId="{A0C2A727-70EF-4030-9A26-1FFC3F0F6165}" dt="2020-10-25T17:44:47.084" v="3" actId="47"/>
        <pc:sldMkLst>
          <pc:docMk/>
          <pc:sldMk cId="0" sldId="322"/>
        </pc:sldMkLst>
      </pc:sldChg>
      <pc:sldChg chg="del">
        <pc:chgData name="Martin Komínek" userId="27af9eb8b496d58a" providerId="LiveId" clId="{A0C2A727-70EF-4030-9A26-1FFC3F0F6165}" dt="2020-10-25T17:44:49.698" v="9" actId="47"/>
        <pc:sldMkLst>
          <pc:docMk/>
          <pc:sldMk cId="0" sldId="324"/>
        </pc:sldMkLst>
      </pc:sldChg>
      <pc:sldChg chg="del">
        <pc:chgData name="Martin Komínek" userId="27af9eb8b496d58a" providerId="LiveId" clId="{A0C2A727-70EF-4030-9A26-1FFC3F0F6165}" dt="2020-10-25T17:44:43.865" v="0" actId="47"/>
        <pc:sldMkLst>
          <pc:docMk/>
          <pc:sldMk cId="0" sldId="325"/>
        </pc:sldMkLst>
      </pc:sldChg>
      <pc:sldChg chg="del">
        <pc:chgData name="Martin Komínek" userId="27af9eb8b496d58a" providerId="LiveId" clId="{A0C2A727-70EF-4030-9A26-1FFC3F0F6165}" dt="2020-10-25T17:44:46.555" v="2" actId="47"/>
        <pc:sldMkLst>
          <pc:docMk/>
          <pc:sldMk cId="0" sldId="326"/>
        </pc:sldMkLst>
      </pc:sldChg>
      <pc:sldChg chg="del">
        <pc:chgData name="Martin Komínek" userId="27af9eb8b496d58a" providerId="LiveId" clId="{A0C2A727-70EF-4030-9A26-1FFC3F0F6165}" dt="2020-10-25T17:44:45.854" v="1" actId="47"/>
        <pc:sldMkLst>
          <pc:docMk/>
          <pc:sldMk cId="0" sldId="329"/>
        </pc:sldMkLst>
      </pc:sldChg>
      <pc:sldChg chg="del">
        <pc:chgData name="Martin Komínek" userId="27af9eb8b496d58a" providerId="LiveId" clId="{A0C2A727-70EF-4030-9A26-1FFC3F0F6165}" dt="2020-10-25T17:44:50.239" v="10" actId="47"/>
        <pc:sldMkLst>
          <pc:docMk/>
          <pc:sldMk cId="0" sldId="333"/>
        </pc:sldMkLst>
      </pc:sldChg>
      <pc:sldChg chg="del">
        <pc:chgData name="Martin Komínek" userId="27af9eb8b496d58a" providerId="LiveId" clId="{A0C2A727-70EF-4030-9A26-1FFC3F0F6165}" dt="2020-10-25T17:44:50.819" v="11" actId="47"/>
        <pc:sldMkLst>
          <pc:docMk/>
          <pc:sldMk cId="1674059186" sldId="441"/>
        </pc:sldMkLst>
      </pc:sldChg>
      <pc:sldChg chg="del">
        <pc:chgData name="Martin Komínek" userId="27af9eb8b496d58a" providerId="LiveId" clId="{A0C2A727-70EF-4030-9A26-1FFC3F0F6165}" dt="2020-10-25T17:44:51.390" v="12" actId="47"/>
        <pc:sldMkLst>
          <pc:docMk/>
          <pc:sldMk cId="547887393" sldId="442"/>
        </pc:sldMkLst>
      </pc:sldChg>
      <pc:sldChg chg="del">
        <pc:chgData name="Martin Komínek" userId="27af9eb8b496d58a" providerId="LiveId" clId="{A0C2A727-70EF-4030-9A26-1FFC3F0F6165}" dt="2020-10-25T17:44:54.347" v="17" actId="47"/>
        <pc:sldMkLst>
          <pc:docMk/>
          <pc:sldMk cId="1337045904" sldId="451"/>
        </pc:sldMkLst>
      </pc:sldChg>
      <pc:sldChg chg="del">
        <pc:chgData name="Martin Komínek" userId="27af9eb8b496d58a" providerId="LiveId" clId="{A0C2A727-70EF-4030-9A26-1FFC3F0F6165}" dt="2020-10-25T17:45:07.979" v="18" actId="47"/>
        <pc:sldMkLst>
          <pc:docMk/>
          <pc:sldMk cId="12141211" sldId="469"/>
        </pc:sldMkLst>
      </pc:sldChg>
      <pc:sldChg chg="del">
        <pc:chgData name="Martin Komínek" userId="27af9eb8b496d58a" providerId="LiveId" clId="{A0C2A727-70EF-4030-9A26-1FFC3F0F6165}" dt="2020-10-25T17:45:09.710" v="20" actId="47"/>
        <pc:sldMkLst>
          <pc:docMk/>
          <pc:sldMk cId="395699634" sldId="470"/>
        </pc:sldMkLst>
      </pc:sldChg>
      <pc:sldChg chg="del">
        <pc:chgData name="Martin Komínek" userId="27af9eb8b496d58a" providerId="LiveId" clId="{A0C2A727-70EF-4030-9A26-1FFC3F0F6165}" dt="2020-10-25T17:45:10.452" v="21" actId="47"/>
        <pc:sldMkLst>
          <pc:docMk/>
          <pc:sldMk cId="3629818138" sldId="472"/>
        </pc:sldMkLst>
      </pc:sldChg>
      <pc:sldChg chg="del">
        <pc:chgData name="Martin Komínek" userId="27af9eb8b496d58a" providerId="LiveId" clId="{A0C2A727-70EF-4030-9A26-1FFC3F0F6165}" dt="2020-10-25T17:45:15.578" v="23" actId="47"/>
        <pc:sldMkLst>
          <pc:docMk/>
          <pc:sldMk cId="3478833028" sldId="473"/>
        </pc:sldMkLst>
      </pc:sldChg>
      <pc:sldChg chg="del">
        <pc:chgData name="Martin Komínek" userId="27af9eb8b496d58a" providerId="LiveId" clId="{A0C2A727-70EF-4030-9A26-1FFC3F0F6165}" dt="2020-10-25T17:45:15.995" v="24" actId="47"/>
        <pc:sldMkLst>
          <pc:docMk/>
          <pc:sldMk cId="2501471459" sldId="474"/>
        </pc:sldMkLst>
      </pc:sldChg>
      <pc:sldChg chg="del">
        <pc:chgData name="Martin Komínek" userId="27af9eb8b496d58a" providerId="LiveId" clId="{A0C2A727-70EF-4030-9A26-1FFC3F0F6165}" dt="2020-10-25T17:44:51.952" v="13" actId="47"/>
        <pc:sldMkLst>
          <pc:docMk/>
          <pc:sldMk cId="3570059918" sldId="482"/>
        </pc:sldMkLst>
      </pc:sldChg>
      <pc:sldChg chg="del">
        <pc:chgData name="Martin Komínek" userId="27af9eb8b496d58a" providerId="LiveId" clId="{A0C2A727-70EF-4030-9A26-1FFC3F0F6165}" dt="2020-10-25T17:44:52.491" v="14" actId="47"/>
        <pc:sldMkLst>
          <pc:docMk/>
          <pc:sldMk cId="419546656" sldId="483"/>
        </pc:sldMkLst>
      </pc:sldChg>
      <pc:sldChg chg="del">
        <pc:chgData name="Martin Komínek" userId="27af9eb8b496d58a" providerId="LiveId" clId="{A0C2A727-70EF-4030-9A26-1FFC3F0F6165}" dt="2020-10-25T17:45:09.058" v="19" actId="47"/>
        <pc:sldMkLst>
          <pc:docMk/>
          <pc:sldMk cId="1646255361" sldId="484"/>
        </pc:sldMkLst>
      </pc:sldChg>
      <pc:sldChg chg="del">
        <pc:chgData name="Martin Komínek" userId="27af9eb8b496d58a" providerId="LiveId" clId="{A0C2A727-70EF-4030-9A26-1FFC3F0F6165}" dt="2020-10-25T17:44:53.041" v="15" actId="47"/>
        <pc:sldMkLst>
          <pc:docMk/>
          <pc:sldMk cId="1607489132" sldId="513"/>
        </pc:sldMkLst>
      </pc:sldChg>
      <pc:sldChg chg="del">
        <pc:chgData name="Martin Komínek" userId="27af9eb8b496d58a" providerId="LiveId" clId="{A0C2A727-70EF-4030-9A26-1FFC3F0F6165}" dt="2020-10-25T17:44:53.672" v="16" actId="47"/>
        <pc:sldMkLst>
          <pc:docMk/>
          <pc:sldMk cId="534831430" sldId="514"/>
        </pc:sldMkLst>
      </pc:sldChg>
      <pc:sldChg chg="del">
        <pc:chgData name="Martin Komínek" userId="27af9eb8b496d58a" providerId="LiveId" clId="{A0C2A727-70EF-4030-9A26-1FFC3F0F6165}" dt="2020-10-25T17:45:14.892" v="22" actId="47"/>
        <pc:sldMkLst>
          <pc:docMk/>
          <pc:sldMk cId="1168484012" sldId="522"/>
        </pc:sldMkLst>
      </pc:sldChg>
      <pc:sldChg chg="del">
        <pc:chgData name="Martin Komínek" userId="27af9eb8b496d58a" providerId="LiveId" clId="{A0C2A727-70EF-4030-9A26-1FFC3F0F6165}" dt="2020-10-25T17:45:17.812" v="28" actId="47"/>
        <pc:sldMkLst>
          <pc:docMk/>
          <pc:sldMk cId="2028219819" sldId="524"/>
        </pc:sldMkLst>
      </pc:sldChg>
      <pc:sldChg chg="del">
        <pc:chgData name="Martin Komínek" userId="27af9eb8b496d58a" providerId="LiveId" clId="{A0C2A727-70EF-4030-9A26-1FFC3F0F6165}" dt="2020-10-25T17:45:16.395" v="25" actId="47"/>
        <pc:sldMkLst>
          <pc:docMk/>
          <pc:sldMk cId="1882097148" sldId="529"/>
        </pc:sldMkLst>
      </pc:sldChg>
      <pc:sldChg chg="del">
        <pc:chgData name="Martin Komínek" userId="27af9eb8b496d58a" providerId="LiveId" clId="{A0C2A727-70EF-4030-9A26-1FFC3F0F6165}" dt="2020-10-25T17:45:16.895" v="26" actId="47"/>
        <pc:sldMkLst>
          <pc:docMk/>
          <pc:sldMk cId="427006507" sldId="530"/>
        </pc:sldMkLst>
      </pc:sldChg>
      <pc:sldChg chg="del">
        <pc:chgData name="Martin Komínek" userId="27af9eb8b496d58a" providerId="LiveId" clId="{A0C2A727-70EF-4030-9A26-1FFC3F0F6165}" dt="2020-10-25T17:45:18.212" v="29" actId="47"/>
        <pc:sldMkLst>
          <pc:docMk/>
          <pc:sldMk cId="1122641017" sldId="532"/>
        </pc:sldMkLst>
      </pc:sldChg>
      <pc:sldChg chg="del">
        <pc:chgData name="Martin Komínek" userId="27af9eb8b496d58a" providerId="LiveId" clId="{A0C2A727-70EF-4030-9A26-1FFC3F0F6165}" dt="2020-10-25T17:45:17.380" v="27" actId="47"/>
        <pc:sldMkLst>
          <pc:docMk/>
          <pc:sldMk cId="1699189256" sldId="538"/>
        </pc:sldMkLst>
      </pc:sldChg>
      <pc:sldChg chg="del">
        <pc:chgData name="Martin Komínek" userId="27af9eb8b496d58a" providerId="LiveId" clId="{A0C2A727-70EF-4030-9A26-1FFC3F0F6165}" dt="2020-10-25T17:45:18.681" v="30" actId="47"/>
        <pc:sldMkLst>
          <pc:docMk/>
          <pc:sldMk cId="2523564455" sldId="539"/>
        </pc:sldMkLst>
      </pc:sldChg>
      <pc:sldChg chg="del">
        <pc:chgData name="Martin Komínek" userId="27af9eb8b496d58a" providerId="LiveId" clId="{A0C2A727-70EF-4030-9A26-1FFC3F0F6165}" dt="2020-10-25T17:45:19.085" v="31" actId="47"/>
        <pc:sldMkLst>
          <pc:docMk/>
          <pc:sldMk cId="1416694036" sldId="5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28A40-7601-4A5D-8FDD-2D52EB028446}" type="datetimeFigureOut">
              <a:rPr lang="cs-CZ" smtClean="0"/>
              <a:t>16.10.2022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0BEE5-D648-4CE1-A6A2-8F4E03C6AB2E}" type="slidenum">
              <a:rPr lang="cs-CZ" smtClean="0"/>
              <a:t>‹#›</a:t>
            </a:fld>
            <a:endParaRPr lang="cs-CZ"/>
          </a:p>
        </p:txBody>
      </p:sp>
    </p:spTree>
    <p:extLst>
      <p:ext uri="{BB962C8B-B14F-4D97-AF65-F5344CB8AC3E}">
        <p14:creationId xmlns:p14="http://schemas.microsoft.com/office/powerpoint/2010/main" val="406598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D0AF583-0CD8-4ED9-974E-35D91552351D}"/>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89D9C5-62DB-48A7-AFE1-5DDC0FB9507D}" type="slidenum">
              <a:rPr lang="cs-CZ" altLang="en-US"/>
              <a:pPr eaLnBrk="1" hangingPunct="1"/>
              <a:t>2</a:t>
            </a:fld>
            <a:endParaRPr lang="cs-CZ" altLang="en-US"/>
          </a:p>
        </p:txBody>
      </p:sp>
      <p:sp>
        <p:nvSpPr>
          <p:cNvPr id="50179" name="Rectangle 2">
            <a:extLst>
              <a:ext uri="{FF2B5EF4-FFF2-40B4-BE49-F238E27FC236}">
                <a16:creationId xmlns:a16="http://schemas.microsoft.com/office/drawing/2014/main" id="{78C9F9BF-3618-4446-83F3-C2A4C26F6D1E}"/>
              </a:ext>
            </a:extLst>
          </p:cNvPr>
          <p:cNvSpPr>
            <a:spLocks noGrp="1" noRot="1" noChangeAspect="1" noChangeArrowheads="1" noTextEdit="1"/>
          </p:cNvSpPr>
          <p:nvPr>
            <p:ph type="sldImg"/>
          </p:nvPr>
        </p:nvSpPr>
        <p:spPr>
          <a:xfrm>
            <a:off x="-615950" y="619125"/>
            <a:ext cx="6015038" cy="3384550"/>
          </a:xfrm>
          <a:ln/>
        </p:spPr>
      </p:sp>
      <p:sp>
        <p:nvSpPr>
          <p:cNvPr id="50180" name="Rectangle 3">
            <a:extLst>
              <a:ext uri="{FF2B5EF4-FFF2-40B4-BE49-F238E27FC236}">
                <a16:creationId xmlns:a16="http://schemas.microsoft.com/office/drawing/2014/main" id="{B0DAE075-1EED-4E7A-B181-273805943C61}"/>
              </a:ext>
            </a:extLst>
          </p:cNvPr>
          <p:cNvSpPr>
            <a:spLocks noGrp="1" noChangeArrowheads="1"/>
          </p:cNvSpPr>
          <p:nvPr>
            <p:ph type="body" idx="1"/>
          </p:nvPr>
        </p:nvSpPr>
        <p:spPr>
          <a:xfrm>
            <a:off x="4730750" y="547688"/>
            <a:ext cx="5019675" cy="59039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Zrakové funkce se správně vyvíjejí jen na základě přiměřené a dostatečné zrakové zkušenosti. Jejich vývoj probíhá zhruba v předškolním období. Jedině v tomto období je možné vývoj zrakových funkcí ovlivnit. (jednak  negativně- s následnou  poruchou, tak i pozitivně- léčebně)</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463FE2E-6BCC-42C9-854E-9CF82E58569B}"/>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8F96B5-2685-45AD-A74E-2DB7618F5B22}" type="slidenum">
              <a:rPr lang="cs-CZ" altLang="en-US"/>
              <a:pPr eaLnBrk="1" hangingPunct="1"/>
              <a:t>15</a:t>
            </a:fld>
            <a:endParaRPr lang="cs-CZ" altLang="en-US"/>
          </a:p>
        </p:txBody>
      </p:sp>
      <p:sp>
        <p:nvSpPr>
          <p:cNvPr id="58371" name="Rectangle 2">
            <a:extLst>
              <a:ext uri="{FF2B5EF4-FFF2-40B4-BE49-F238E27FC236}">
                <a16:creationId xmlns:a16="http://schemas.microsoft.com/office/drawing/2014/main" id="{AC0105F7-BDEB-45F2-89D7-31C19182E43B}"/>
              </a:ext>
            </a:extLst>
          </p:cNvPr>
          <p:cNvSpPr>
            <a:spLocks noGrp="1" noRot="1" noChangeAspect="1" noChangeArrowheads="1" noTextEdit="1"/>
          </p:cNvSpPr>
          <p:nvPr>
            <p:ph type="sldImg"/>
          </p:nvPr>
        </p:nvSpPr>
        <p:spPr>
          <a:xfrm>
            <a:off x="-615950" y="619125"/>
            <a:ext cx="6015038" cy="3384550"/>
          </a:xfrm>
          <a:ln/>
        </p:spPr>
      </p:sp>
      <p:sp>
        <p:nvSpPr>
          <p:cNvPr id="58372" name="Rectangle 3">
            <a:extLst>
              <a:ext uri="{FF2B5EF4-FFF2-40B4-BE49-F238E27FC236}">
                <a16:creationId xmlns:a16="http://schemas.microsoft.com/office/drawing/2014/main" id="{FA2FB0D4-1981-4C3F-9C21-5FB02A3810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Amblyopii diagnostikujeme na základě nálezu sníženého vizu i po optimálním vykorigování případné refrakční vady a po vyloučení organické příčiny nebo je-li pokles visu větší než by odpovídalo organické poruše.</a:t>
            </a:r>
          </a:p>
          <a:p>
            <a:r>
              <a:rPr lang="cs-CZ" altLang="en-US">
                <a:latin typeface="Times New Roman" panose="02020603050405020304" pitchFamily="18" charset="0"/>
              </a:rPr>
              <a:t>Zároveň diagnózu amblyopie podporuje nález období působení abnormální zrakové stimulace.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2B9F390-9E2D-4A88-9296-FF6E7625278A}"/>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0312327-8499-4957-941B-93DAC9F2EC37}" type="slidenum">
              <a:rPr lang="cs-CZ" altLang="en-US"/>
              <a:pPr eaLnBrk="1" hangingPunct="1"/>
              <a:t>16</a:t>
            </a:fld>
            <a:endParaRPr lang="cs-CZ" altLang="en-US"/>
          </a:p>
        </p:txBody>
      </p:sp>
      <p:sp>
        <p:nvSpPr>
          <p:cNvPr id="59395" name="Rectangle 1026">
            <a:extLst>
              <a:ext uri="{FF2B5EF4-FFF2-40B4-BE49-F238E27FC236}">
                <a16:creationId xmlns:a16="http://schemas.microsoft.com/office/drawing/2014/main" id="{12FEE089-5F42-4A71-9906-AD4E4E1DA4D3}"/>
              </a:ext>
            </a:extLst>
          </p:cNvPr>
          <p:cNvSpPr>
            <a:spLocks noGrp="1" noRot="1" noChangeAspect="1" noChangeArrowheads="1" noTextEdit="1"/>
          </p:cNvSpPr>
          <p:nvPr>
            <p:ph type="sldImg"/>
          </p:nvPr>
        </p:nvSpPr>
        <p:spPr>
          <a:xfrm>
            <a:off x="-615950" y="619125"/>
            <a:ext cx="6015038" cy="3384550"/>
          </a:xfrm>
          <a:ln/>
        </p:spPr>
      </p:sp>
      <p:sp>
        <p:nvSpPr>
          <p:cNvPr id="59396" name="Rectangle 1027">
            <a:extLst>
              <a:ext uri="{FF2B5EF4-FFF2-40B4-BE49-F238E27FC236}">
                <a16:creationId xmlns:a16="http://schemas.microsoft.com/office/drawing/2014/main" id="{97288547-E292-4BE0-A5DD-5B9DA03B58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Období po které můžeme léčit amblyopii je omezené. Horní hranice je individuálně variabilní a také různá u jednotlivých typů amblyopie</a:t>
            </a:r>
          </a:p>
          <a:p>
            <a:r>
              <a:rPr lang="cs-CZ" altLang="en-US">
                <a:latin typeface="Times New Roman" panose="02020603050405020304" pitchFamily="18" charset="0"/>
              </a:rPr>
              <a:t>(deprivační amblyopie- do několika měsíců věku,strabická- do 8-9 let, anisometropická do 9-10 let)</a:t>
            </a:r>
          </a:p>
          <a:p>
            <a:r>
              <a:rPr lang="cs-CZ" altLang="en-US">
                <a:latin typeface="Times New Roman" panose="02020603050405020304" pitchFamily="18" charset="0"/>
              </a:rPr>
              <a:t>Obecně kromě deprivační je amblyopie nejlépe léčitelná v předškolním věku, později je již výsledek léčby nejistý, ale vzhledem k variabilní horní hranici zahajujeme léčbu u každého do 9 let věku.</a:t>
            </a:r>
          </a:p>
          <a:p>
            <a:r>
              <a:rPr lang="cs-CZ" altLang="en-US">
                <a:latin typeface="Times New Roman" panose="02020603050405020304" pitchFamily="18" charset="0"/>
              </a:rPr>
              <a:t>Léčba spočívá v odstranění příčiny, tedy nejčastěji v korekci refrakční vady- je nutno plně korigovat každou signifikantní refrakční vadu včetně hypermetropie.</a:t>
            </a:r>
          </a:p>
          <a:p>
            <a:r>
              <a:rPr lang="cs-CZ" altLang="en-US">
                <a:latin typeface="Times New Roman" panose="02020603050405020304" pitchFamily="18" charset="0"/>
              </a:rPr>
              <a:t>Většinou korigujeme brýlemi, jen u vyšší anisometropie KČ.</a:t>
            </a:r>
          </a:p>
          <a:p>
            <a:r>
              <a:rPr lang="cs-CZ" altLang="en-US">
                <a:latin typeface="Times New Roman" panose="02020603050405020304" pitchFamily="18" charset="0"/>
              </a:rPr>
              <a:t>Operace syté kongenitální katarakty, event.kong. zákalů rohovky či krvácení do sklivce je nutno provést v prvních měsících života, jinak vznikne těžká amblyopie refrakterní k léčbě.</a:t>
            </a:r>
          </a:p>
          <a:p>
            <a:r>
              <a:rPr lang="cs-CZ" altLang="en-US">
                <a:latin typeface="Times New Roman" panose="02020603050405020304" pitchFamily="18" charset="0"/>
              </a:rPr>
              <a:t>Kromě odstranění příčiny amblyopie musíme utlumené tupozraké oko  přimět opět k činnosti a to docílíme jedině vyřazením zdravého oka  z vidění. Provádíme to zakrytím zdravého oka tzv. okluzí nejčastěji náplasťovým okluzorem, výjimečně okluzní KČ. Někdy méně často  u lehčích až středních amblyopií můžeme opticky zamlžit obraz vedoucího zdravého oka(a zvýhodnit oko tupozraké)- do dálky hyperkorekcí plusovými skly, do blízka cykloplegií atropinem.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C417E2C-F374-44B8-9A21-601C7173056B}"/>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251873A-CA88-4392-B2A2-73065E2684A7}" type="slidenum">
              <a:rPr lang="cs-CZ" altLang="en-US"/>
              <a:pPr eaLnBrk="1" hangingPunct="1"/>
              <a:t>17</a:t>
            </a:fld>
            <a:endParaRPr lang="cs-CZ" altLang="en-US"/>
          </a:p>
        </p:txBody>
      </p:sp>
      <p:sp>
        <p:nvSpPr>
          <p:cNvPr id="60419" name="Rectangle 2">
            <a:extLst>
              <a:ext uri="{FF2B5EF4-FFF2-40B4-BE49-F238E27FC236}">
                <a16:creationId xmlns:a16="http://schemas.microsoft.com/office/drawing/2014/main" id="{2459F197-9860-4677-8A3E-E9580996481B}"/>
              </a:ext>
            </a:extLst>
          </p:cNvPr>
          <p:cNvSpPr>
            <a:spLocks noGrp="1" noRot="1" noChangeAspect="1" noChangeArrowheads="1" noTextEdit="1"/>
          </p:cNvSpPr>
          <p:nvPr>
            <p:ph type="sldImg"/>
          </p:nvPr>
        </p:nvSpPr>
        <p:spPr>
          <a:xfrm>
            <a:off x="-615950" y="619125"/>
            <a:ext cx="6015038" cy="3384550"/>
          </a:xfrm>
          <a:ln/>
        </p:spPr>
      </p:sp>
      <p:sp>
        <p:nvSpPr>
          <p:cNvPr id="60420" name="Rectangle 3">
            <a:extLst>
              <a:ext uri="{FF2B5EF4-FFF2-40B4-BE49-F238E27FC236}">
                <a16:creationId xmlns:a16="http://schemas.microsoft.com/office/drawing/2014/main" id="{2E770A12-3F97-4000-8611-E0ACFD6B5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Úspěch léčby závisí na časné diagnoze a dobré spolupráci rodičů</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234333F-8284-4784-813B-A5B5EFA22394}"/>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02005E5-F342-4409-95B6-CF3FE6767CB6}" type="slidenum">
              <a:rPr lang="cs-CZ" altLang="en-US"/>
              <a:pPr eaLnBrk="1" hangingPunct="1"/>
              <a:t>18</a:t>
            </a:fld>
            <a:endParaRPr lang="cs-CZ" altLang="en-US"/>
          </a:p>
        </p:txBody>
      </p:sp>
      <p:sp>
        <p:nvSpPr>
          <p:cNvPr id="61443" name="Rectangle 2">
            <a:extLst>
              <a:ext uri="{FF2B5EF4-FFF2-40B4-BE49-F238E27FC236}">
                <a16:creationId xmlns:a16="http://schemas.microsoft.com/office/drawing/2014/main" id="{F9E0A2E9-A593-4B63-B3EE-CC871E0B0A45}"/>
              </a:ext>
            </a:extLst>
          </p:cNvPr>
          <p:cNvSpPr>
            <a:spLocks noGrp="1" noRot="1" noChangeAspect="1" noChangeArrowheads="1" noTextEdit="1"/>
          </p:cNvSpPr>
          <p:nvPr>
            <p:ph type="sldImg"/>
          </p:nvPr>
        </p:nvSpPr>
        <p:spPr>
          <a:xfrm>
            <a:off x="-615950" y="619125"/>
            <a:ext cx="6015038" cy="3384550"/>
          </a:xfrm>
          <a:ln/>
        </p:spPr>
      </p:sp>
      <p:sp>
        <p:nvSpPr>
          <p:cNvPr id="61444" name="Rectangle 3">
            <a:extLst>
              <a:ext uri="{FF2B5EF4-FFF2-40B4-BE49-F238E27FC236}">
                <a16:creationId xmlns:a16="http://schemas.microsoft.com/office/drawing/2014/main" id="{BF0F08A0-AD47-4B36-BC2C-F2DDA4A903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Nyní se dostáváme ke  strabismu.</a:t>
            </a:r>
          </a:p>
          <a:p>
            <a:r>
              <a:rPr lang="cs-CZ" altLang="en-US">
                <a:latin typeface="Times New Roman" panose="02020603050405020304" pitchFamily="18" charset="0"/>
              </a:rPr>
              <a:t>Je to porucha funkční- poruchu binokulárního vidění, která se navenek projevuje asymetrickým postavením očí- uchýlením jednoho oka ze správného směru.</a:t>
            </a:r>
          </a:p>
          <a:p>
            <a:r>
              <a:rPr lang="cs-CZ" altLang="en-US">
                <a:latin typeface="Times New Roman" panose="02020603050405020304" pitchFamily="18" charset="0"/>
              </a:rPr>
              <a:t>(Při fixaci předmětu se osy bulbů neprotínají v témže bodě)</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C64CD8E-51D9-4BE9-8C4F-2250674BD33D}"/>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7DE7EAD-CD05-4D08-8BB4-9A5026AF9564}" type="slidenum">
              <a:rPr lang="cs-CZ" altLang="en-US"/>
              <a:pPr eaLnBrk="1" hangingPunct="1"/>
              <a:t>19</a:t>
            </a:fld>
            <a:endParaRPr lang="cs-CZ" altLang="en-US"/>
          </a:p>
        </p:txBody>
      </p:sp>
      <p:sp>
        <p:nvSpPr>
          <p:cNvPr id="62467" name="Rectangle 2">
            <a:extLst>
              <a:ext uri="{FF2B5EF4-FFF2-40B4-BE49-F238E27FC236}">
                <a16:creationId xmlns:a16="http://schemas.microsoft.com/office/drawing/2014/main" id="{044D532C-17B7-4470-BD4D-E2A930E25DE8}"/>
              </a:ext>
            </a:extLst>
          </p:cNvPr>
          <p:cNvSpPr>
            <a:spLocks noGrp="1" noRot="1" noChangeAspect="1" noChangeArrowheads="1" noTextEdit="1"/>
          </p:cNvSpPr>
          <p:nvPr>
            <p:ph type="sldImg"/>
          </p:nvPr>
        </p:nvSpPr>
        <p:spPr>
          <a:xfrm>
            <a:off x="-615950" y="619125"/>
            <a:ext cx="6015038" cy="3384550"/>
          </a:xfrm>
          <a:ln/>
        </p:spPr>
      </p:sp>
      <p:sp>
        <p:nvSpPr>
          <p:cNvPr id="62468" name="Rectangle 3">
            <a:extLst>
              <a:ext uri="{FF2B5EF4-FFF2-40B4-BE49-F238E27FC236}">
                <a16:creationId xmlns:a16="http://schemas.microsoft.com/office/drawing/2014/main" id="{86A1218D-ED09-4A01-9A09-6982B9B21E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Times New Roman" panose="02020603050405020304" pitchFamily="18" charset="0"/>
              </a:rPr>
              <a:t>Teď některé termíny:</a:t>
            </a:r>
          </a:p>
          <a:p>
            <a:pPr>
              <a:buFontTx/>
              <a:buChar char="-"/>
            </a:pPr>
            <a:r>
              <a:rPr lang="cs-CZ" altLang="en-US" dirty="0">
                <a:latin typeface="Times New Roman" panose="02020603050405020304" pitchFamily="18" charset="0"/>
              </a:rPr>
              <a:t>Pohyby jednotlivých očí kolem os – dukce -  kolem vertikální osy – addukce – dovnitř,   abdukce – zevně</a:t>
            </a:r>
          </a:p>
          <a:p>
            <a:r>
              <a:rPr lang="cs-CZ" altLang="en-US" dirty="0">
                <a:latin typeface="Times New Roman" panose="02020603050405020304" pitchFamily="18" charset="0"/>
              </a:rPr>
              <a:t>- kolem horizontální osy – </a:t>
            </a:r>
            <a:r>
              <a:rPr lang="cs-CZ" altLang="en-US" dirty="0" err="1">
                <a:latin typeface="Times New Roman" panose="02020603050405020304" pitchFamily="18" charset="0"/>
              </a:rPr>
              <a:t>sursumdukce</a:t>
            </a:r>
            <a:r>
              <a:rPr lang="cs-CZ" altLang="en-US" dirty="0">
                <a:latin typeface="Times New Roman" panose="02020603050405020304" pitchFamily="18" charset="0"/>
              </a:rPr>
              <a:t> – elevace – vzhůru,   </a:t>
            </a:r>
            <a:r>
              <a:rPr lang="cs-CZ" altLang="en-US" dirty="0" err="1">
                <a:latin typeface="Times New Roman" panose="02020603050405020304" pitchFamily="18" charset="0"/>
              </a:rPr>
              <a:t>deorsumdukce</a:t>
            </a:r>
            <a:r>
              <a:rPr lang="cs-CZ" altLang="en-US" dirty="0">
                <a:latin typeface="Times New Roman" panose="02020603050405020304" pitchFamily="18" charset="0"/>
              </a:rPr>
              <a:t> – deprese – dolů</a:t>
            </a:r>
          </a:p>
          <a:p>
            <a:r>
              <a:rPr lang="cs-CZ" altLang="en-US" dirty="0">
                <a:latin typeface="Times New Roman" panose="02020603050405020304" pitchFamily="18" charset="0"/>
              </a:rPr>
              <a:t>							- kolem sagitální osy – dle toho kterým směrem se pohybuje vertikální meridián rohovky  u č 12</a:t>
            </a:r>
          </a:p>
          <a:p>
            <a:r>
              <a:rPr lang="cs-CZ" altLang="en-US" dirty="0">
                <a:latin typeface="Times New Roman" panose="02020603050405020304" pitchFamily="18" charset="0"/>
              </a:rPr>
              <a:t>										 - </a:t>
            </a:r>
            <a:r>
              <a:rPr lang="cs-CZ" altLang="en-US" dirty="0" err="1">
                <a:latin typeface="Times New Roman" panose="02020603050405020304" pitchFamily="18" charset="0"/>
              </a:rPr>
              <a:t>incyklodukce</a:t>
            </a:r>
            <a:r>
              <a:rPr lang="cs-CZ" altLang="en-US" dirty="0">
                <a:latin typeface="Times New Roman" panose="02020603050405020304" pitchFamily="18" charset="0"/>
              </a:rPr>
              <a:t> –  </a:t>
            </a:r>
            <a:r>
              <a:rPr lang="cs-CZ" altLang="en-US" dirty="0" err="1">
                <a:latin typeface="Times New Roman" panose="02020603050405020304" pitchFamily="18" charset="0"/>
              </a:rPr>
              <a:t>intorze</a:t>
            </a:r>
            <a:r>
              <a:rPr lang="cs-CZ" altLang="en-US" dirty="0">
                <a:latin typeface="Times New Roman" panose="02020603050405020304" pitchFamily="18" charset="0"/>
              </a:rPr>
              <a:t> - rotace dovnitř</a:t>
            </a:r>
          </a:p>
          <a:p>
            <a:r>
              <a:rPr lang="cs-CZ" altLang="en-US" dirty="0">
                <a:latin typeface="Times New Roman" panose="02020603050405020304" pitchFamily="18" charset="0"/>
              </a:rPr>
              <a:t>										 - </a:t>
            </a:r>
            <a:r>
              <a:rPr lang="cs-CZ" altLang="en-US" dirty="0" err="1">
                <a:latin typeface="Times New Roman" panose="02020603050405020304" pitchFamily="18" charset="0"/>
              </a:rPr>
              <a:t>excyklodukce</a:t>
            </a:r>
            <a:r>
              <a:rPr lang="cs-CZ" altLang="en-US" dirty="0">
                <a:latin typeface="Times New Roman" panose="02020603050405020304" pitchFamily="18" charset="0"/>
              </a:rPr>
              <a:t> – extorze – </a:t>
            </a:r>
            <a:r>
              <a:rPr lang="cs-CZ" altLang="en-US" dirty="0" err="1">
                <a:latin typeface="Times New Roman" panose="02020603050405020304" pitchFamily="18" charset="0"/>
              </a:rPr>
              <a:t>rozace</a:t>
            </a:r>
            <a:r>
              <a:rPr lang="cs-CZ" altLang="en-US" dirty="0">
                <a:latin typeface="Times New Roman" panose="02020603050405020304" pitchFamily="18" charset="0"/>
              </a:rPr>
              <a:t> zevně</a:t>
            </a:r>
          </a:p>
          <a:p>
            <a:r>
              <a:rPr lang="cs-CZ" altLang="en-US" dirty="0">
                <a:latin typeface="Times New Roman" panose="02020603050405020304" pitchFamily="18" charset="0"/>
              </a:rPr>
              <a:t>(</a:t>
            </a:r>
            <a:r>
              <a:rPr lang="cs-CZ" altLang="en-US" dirty="0" err="1">
                <a:latin typeface="Times New Roman" panose="02020603050405020304" pitchFamily="18" charset="0"/>
              </a:rPr>
              <a:t>sursumvergens</a:t>
            </a:r>
            <a:r>
              <a:rPr lang="cs-CZ" altLang="en-US" dirty="0">
                <a:latin typeface="Times New Roman" panose="02020603050405020304" pitchFamily="18" charset="0"/>
              </a:rPr>
              <a:t> – </a:t>
            </a:r>
            <a:r>
              <a:rPr lang="cs-CZ" altLang="en-US" dirty="0" err="1">
                <a:latin typeface="Times New Roman" panose="02020603050405020304" pitchFamily="18" charset="0"/>
              </a:rPr>
              <a:t>hypertropie</a:t>
            </a:r>
            <a:r>
              <a:rPr lang="cs-CZ" altLang="en-US" dirty="0">
                <a:latin typeface="Times New Roman" panose="02020603050405020304" pitchFamily="18" charset="0"/>
              </a:rPr>
              <a:t>,  </a:t>
            </a:r>
            <a:r>
              <a:rPr lang="cs-CZ" altLang="en-US" dirty="0" err="1">
                <a:latin typeface="Times New Roman" panose="02020603050405020304" pitchFamily="18" charset="0"/>
              </a:rPr>
              <a:t>deorsumvervens</a:t>
            </a:r>
            <a:r>
              <a:rPr lang="cs-CZ" altLang="en-US" dirty="0">
                <a:latin typeface="Times New Roman" panose="02020603050405020304" pitchFamily="18" charset="0"/>
              </a:rPr>
              <a:t> – </a:t>
            </a:r>
            <a:r>
              <a:rPr lang="cs-CZ" altLang="en-US" dirty="0" err="1">
                <a:latin typeface="Times New Roman" panose="02020603050405020304" pitchFamily="18" charset="0"/>
              </a:rPr>
              <a:t>hypotropie</a:t>
            </a:r>
            <a:r>
              <a:rPr lang="cs-CZ" altLang="en-US" dirty="0">
                <a:latin typeface="Times New Roman" panose="02020603050405020304" pitchFamily="18" charset="0"/>
              </a:rPr>
              <a:t>)</a:t>
            </a:r>
          </a:p>
          <a:p>
            <a:r>
              <a:rPr lang="cs-CZ" altLang="en-US" dirty="0">
                <a:latin typeface="Times New Roman" panose="02020603050405020304" pitchFamily="18" charset="0"/>
              </a:rPr>
              <a:t>Kromě uvedených pohybů jednotlivých bulbů, rozeznáváme ještě pohyby párové:   </a:t>
            </a:r>
          </a:p>
          <a:p>
            <a:r>
              <a:rPr lang="cs-CZ" altLang="en-US" dirty="0">
                <a:latin typeface="Times New Roman" panose="02020603050405020304" pitchFamily="18" charset="0"/>
              </a:rPr>
              <a:t>   Verze – </a:t>
            </a:r>
            <a:r>
              <a:rPr lang="cs-CZ" altLang="en-US" dirty="0" err="1">
                <a:latin typeface="Times New Roman" panose="02020603050405020304" pitchFamily="18" charset="0"/>
              </a:rPr>
              <a:t>konjungované</a:t>
            </a:r>
            <a:r>
              <a:rPr lang="cs-CZ" altLang="en-US" dirty="0">
                <a:latin typeface="Times New Roman" panose="02020603050405020304" pitchFamily="18" charset="0"/>
              </a:rPr>
              <a:t>  stejnosměrné  párové pohyby bulbů</a:t>
            </a:r>
          </a:p>
          <a:p>
            <a:pPr>
              <a:buFontTx/>
              <a:buChar char="-"/>
            </a:pPr>
            <a:r>
              <a:rPr lang="cs-CZ" altLang="en-US" dirty="0" err="1">
                <a:latin typeface="Times New Roman" panose="02020603050405020304" pitchFamily="18" charset="0"/>
              </a:rPr>
              <a:t>Vergence</a:t>
            </a:r>
            <a:r>
              <a:rPr lang="cs-CZ" altLang="en-US" dirty="0">
                <a:latin typeface="Times New Roman" panose="02020603050405020304" pitchFamily="18" charset="0"/>
              </a:rPr>
              <a:t> – protisměrné, </a:t>
            </a:r>
            <a:r>
              <a:rPr lang="cs-CZ" altLang="en-US" dirty="0" err="1">
                <a:latin typeface="Times New Roman" panose="02020603050405020304" pitchFamily="18" charset="0"/>
              </a:rPr>
              <a:t>diskonjugované</a:t>
            </a:r>
            <a:r>
              <a:rPr lang="cs-CZ" altLang="en-US" dirty="0">
                <a:latin typeface="Times New Roman" panose="02020603050405020304" pitchFamily="18" charset="0"/>
              </a:rPr>
              <a:t> párové pohyby  - souměrné sbíhání obou os – konvergence, rozbíhání os – divergence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obrazu snímky 1">
            <a:extLst>
              <a:ext uri="{FF2B5EF4-FFF2-40B4-BE49-F238E27FC236}">
                <a16:creationId xmlns:a16="http://schemas.microsoft.com/office/drawing/2014/main" id="{38B67675-A0AB-4CD7-9B7C-2F9600AC996D}"/>
              </a:ext>
            </a:extLst>
          </p:cNvPr>
          <p:cNvSpPr>
            <a:spLocks noGrp="1" noRot="1" noChangeAspect="1" noTextEdit="1"/>
          </p:cNvSpPr>
          <p:nvPr>
            <p:ph type="sldImg"/>
          </p:nvPr>
        </p:nvSpPr>
        <p:spPr>
          <a:xfrm>
            <a:off x="-615950" y="619125"/>
            <a:ext cx="6015038" cy="3384550"/>
          </a:xfrm>
          <a:ln/>
        </p:spPr>
      </p:sp>
      <p:sp>
        <p:nvSpPr>
          <p:cNvPr id="63491" name="Zástupný symbol poznámok 2">
            <a:extLst>
              <a:ext uri="{FF2B5EF4-FFF2-40B4-BE49-F238E27FC236}">
                <a16:creationId xmlns:a16="http://schemas.microsoft.com/office/drawing/2014/main" id="{63FAE026-4609-47F0-963F-3C7EF39EC6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a:latin typeface="Times New Roman" panose="02020603050405020304" pitchFamily="18" charset="0"/>
            </a:endParaRPr>
          </a:p>
        </p:txBody>
      </p:sp>
      <p:sp>
        <p:nvSpPr>
          <p:cNvPr id="63492" name="Zástupný symbol čísla snímky 3">
            <a:extLst>
              <a:ext uri="{FF2B5EF4-FFF2-40B4-BE49-F238E27FC236}">
                <a16:creationId xmlns:a16="http://schemas.microsoft.com/office/drawing/2014/main" id="{131D17CC-AF44-460B-B171-8DBA87EDFB68}"/>
              </a:ext>
            </a:extLst>
          </p:cNvPr>
          <p:cNvSpPr>
            <a:spLocks noGrp="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ECA5EB3-1A7C-4C64-AD7D-1E78AAA684C0}" type="slidenum">
              <a:rPr lang="cs-CZ" altLang="en-US"/>
              <a:pPr eaLnBrk="1" hangingPunct="1"/>
              <a:t>20</a:t>
            </a:fld>
            <a:endParaRPr lang="cs-CZ"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675A9E3-0F4E-48AD-92A1-6C507037AA58}"/>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DA4CAD-9AEA-468A-8F9A-47A78017F554}" type="slidenum">
              <a:rPr lang="cs-CZ" altLang="en-US"/>
              <a:pPr eaLnBrk="1" hangingPunct="1"/>
              <a:t>21</a:t>
            </a:fld>
            <a:endParaRPr lang="cs-CZ" altLang="en-US"/>
          </a:p>
        </p:txBody>
      </p:sp>
      <p:sp>
        <p:nvSpPr>
          <p:cNvPr id="64515" name="Rectangle 2">
            <a:extLst>
              <a:ext uri="{FF2B5EF4-FFF2-40B4-BE49-F238E27FC236}">
                <a16:creationId xmlns:a16="http://schemas.microsoft.com/office/drawing/2014/main" id="{9A50CBFA-2BA2-4ED1-9694-ECF750203451}"/>
              </a:ext>
            </a:extLst>
          </p:cNvPr>
          <p:cNvSpPr>
            <a:spLocks noGrp="1" noRot="1" noChangeAspect="1" noChangeArrowheads="1" noTextEdit="1"/>
          </p:cNvSpPr>
          <p:nvPr>
            <p:ph type="sldImg"/>
          </p:nvPr>
        </p:nvSpPr>
        <p:spPr>
          <a:xfrm>
            <a:off x="-615950" y="619125"/>
            <a:ext cx="6015038" cy="3384550"/>
          </a:xfrm>
          <a:ln/>
        </p:spPr>
      </p:sp>
      <p:sp>
        <p:nvSpPr>
          <p:cNvPr id="64516" name="Rectangle 3">
            <a:extLst>
              <a:ext uri="{FF2B5EF4-FFF2-40B4-BE49-F238E27FC236}">
                <a16:creationId xmlns:a16="http://schemas.microsoft.com/office/drawing/2014/main" id="{16D29161-5826-40F9-9CAC-F7CFE5EB25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Podle primární poruchy rozlišujeme 2 základní typy strabismu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5CF0F28C-462F-4B89-B3EF-29A577E0BE6C}"/>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1D899A0-0409-4F66-8CE7-F90FBCEA91C6}" type="slidenum">
              <a:rPr lang="cs-CZ" altLang="en-US"/>
              <a:pPr eaLnBrk="1" hangingPunct="1"/>
              <a:t>22</a:t>
            </a:fld>
            <a:endParaRPr lang="cs-CZ" altLang="en-US"/>
          </a:p>
        </p:txBody>
      </p:sp>
      <p:sp>
        <p:nvSpPr>
          <p:cNvPr id="65539" name="Rectangle 2">
            <a:extLst>
              <a:ext uri="{FF2B5EF4-FFF2-40B4-BE49-F238E27FC236}">
                <a16:creationId xmlns:a16="http://schemas.microsoft.com/office/drawing/2014/main" id="{F0E1A854-7128-49DA-9BE8-1272C2C8010E}"/>
              </a:ext>
            </a:extLst>
          </p:cNvPr>
          <p:cNvSpPr>
            <a:spLocks noGrp="1" noRot="1" noChangeAspect="1" noChangeArrowheads="1" noTextEdit="1"/>
          </p:cNvSpPr>
          <p:nvPr>
            <p:ph type="sldImg"/>
          </p:nvPr>
        </p:nvSpPr>
        <p:spPr>
          <a:xfrm>
            <a:off x="-615950" y="619125"/>
            <a:ext cx="6015038" cy="3384550"/>
          </a:xfrm>
          <a:ln/>
        </p:spPr>
      </p:sp>
      <p:sp>
        <p:nvSpPr>
          <p:cNvPr id="65540" name="Rectangle 3">
            <a:extLst>
              <a:ext uri="{FF2B5EF4-FFF2-40B4-BE49-F238E27FC236}">
                <a16:creationId xmlns:a16="http://schemas.microsoft.com/office/drawing/2014/main" id="{6EB174CF-DEF5-4028-B32A-E387309A9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Times New Roman" panose="02020603050405020304" pitchFamily="18" charset="0"/>
              </a:rPr>
              <a:t>Oba typy od sebe odlišíme vyšetřením motility.</a:t>
            </a:r>
          </a:p>
          <a:p>
            <a:r>
              <a:rPr lang="cs-CZ" altLang="en-US" dirty="0">
                <a:latin typeface="Times New Roman" panose="02020603050405020304" pitchFamily="18" charset="0"/>
              </a:rPr>
              <a:t>U </a:t>
            </a:r>
            <a:r>
              <a:rPr lang="cs-CZ" altLang="en-US" dirty="0" err="1">
                <a:latin typeface="Times New Roman" panose="02020603050405020304" pitchFamily="18" charset="0"/>
              </a:rPr>
              <a:t>konkomitantního</a:t>
            </a:r>
            <a:r>
              <a:rPr lang="cs-CZ" altLang="en-US" dirty="0">
                <a:latin typeface="Times New Roman" panose="02020603050405020304" pitchFamily="18" charset="0"/>
              </a:rPr>
              <a:t> s. je neporušená hybnost bulbů a s tím souvisí i další znaky:</a:t>
            </a:r>
          </a:p>
          <a:p>
            <a:r>
              <a:rPr lang="cs-CZ" altLang="en-US" dirty="0">
                <a:latin typeface="Times New Roman" panose="02020603050405020304" pitchFamily="18" charset="0"/>
              </a:rPr>
              <a:t>Úhel šilhání je ve všech pohledových směrech stejný</a:t>
            </a:r>
          </a:p>
          <a:p>
            <a:r>
              <a:rPr lang="cs-CZ" altLang="en-US" dirty="0">
                <a:latin typeface="Times New Roman" panose="02020603050405020304" pitchFamily="18" charset="0"/>
              </a:rPr>
              <a:t>Primární úchylka = sekundární </a:t>
            </a:r>
          </a:p>
          <a:p>
            <a:r>
              <a:rPr lang="cs-CZ" altLang="en-US" dirty="0">
                <a:latin typeface="Times New Roman" panose="02020603050405020304" pitchFamily="18" charset="0"/>
              </a:rPr>
              <a:t>(Primární úchylka je úhel, který spolu svírají osy bulbů při fixaci vedoucím nešilhajícím okem, jestliže ho přikryjeme, převezme fixaci původně šilhající oko a  pod okluzí se stočí  původně fixující oko do sekundární úchylky.)</a:t>
            </a:r>
          </a:p>
          <a:p>
            <a:endParaRPr lang="cs-CZ" altLang="en-US" dirty="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6663876B-95A4-472D-B730-E94B77F00270}"/>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900F805-5791-4E35-9446-C7D89CEA28E0}" type="slidenum">
              <a:rPr lang="cs-CZ" altLang="en-US"/>
              <a:pPr eaLnBrk="1" hangingPunct="1"/>
              <a:t>23</a:t>
            </a:fld>
            <a:endParaRPr lang="cs-CZ" altLang="en-US"/>
          </a:p>
        </p:txBody>
      </p:sp>
      <p:sp>
        <p:nvSpPr>
          <p:cNvPr id="66563" name="Rectangle 2">
            <a:extLst>
              <a:ext uri="{FF2B5EF4-FFF2-40B4-BE49-F238E27FC236}">
                <a16:creationId xmlns:a16="http://schemas.microsoft.com/office/drawing/2014/main" id="{7606F6B5-C638-4C0A-8840-C23CE4657160}"/>
              </a:ext>
            </a:extLst>
          </p:cNvPr>
          <p:cNvSpPr>
            <a:spLocks noGrp="1" noRot="1" noChangeAspect="1" noChangeArrowheads="1" noTextEdit="1"/>
          </p:cNvSpPr>
          <p:nvPr>
            <p:ph type="sldImg"/>
          </p:nvPr>
        </p:nvSpPr>
        <p:spPr>
          <a:xfrm>
            <a:off x="-615950" y="619125"/>
            <a:ext cx="6015038" cy="3384550"/>
          </a:xfrm>
          <a:ln/>
        </p:spPr>
      </p:sp>
      <p:sp>
        <p:nvSpPr>
          <p:cNvPr id="66564" name="Rectangle 3">
            <a:extLst>
              <a:ext uri="{FF2B5EF4-FFF2-40B4-BE49-F238E27FC236}">
                <a16:creationId xmlns:a16="http://schemas.microsoft.com/office/drawing/2014/main" id="{C8B96D5D-E42E-42D3-8992-5E8FDD70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Times New Roman" panose="02020603050405020304" pitchFamily="18" charset="0"/>
              </a:rPr>
              <a:t>Hlavním znakem je porušená motilita, která je nejčastěji způsobena parézou svalu.</a:t>
            </a:r>
          </a:p>
          <a:p>
            <a:r>
              <a:rPr lang="cs-CZ" altLang="en-US" dirty="0">
                <a:latin typeface="Times New Roman" panose="02020603050405020304" pitchFamily="18" charset="0"/>
              </a:rPr>
              <a:t>Proto se úhel šilhání mění v různých pohledových směrech a také je rozdílná primární a sekundární úchylka.</a:t>
            </a:r>
          </a:p>
          <a:p>
            <a:r>
              <a:rPr lang="cs-CZ" altLang="en-US" dirty="0">
                <a:latin typeface="Times New Roman" panose="02020603050405020304" pitchFamily="18" charset="0"/>
              </a:rPr>
              <a:t>Souvisí s tím i kompenzační postavení, při kterém pacient natáčí hlavu tak, aby se oči dostaly do paralelního postavení a vyhnul se diplopii.</a:t>
            </a:r>
          </a:p>
          <a:p>
            <a:r>
              <a:rPr lang="cs-CZ" altLang="en-US" dirty="0">
                <a:latin typeface="Times New Roman" panose="02020603050405020304" pitchFamily="18" charset="0"/>
              </a:rPr>
              <a:t>( kterou pacient trpí , protože paralytický strabismus vzniká častěji ve věku , kdy již není schopen adaptačních mechanismů.)</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A4B896C-76A8-4D56-8760-854E2D235DEA}"/>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5114E9D-A19B-4D3A-936B-8E65A766A745}" type="slidenum">
              <a:rPr lang="cs-CZ" altLang="en-US"/>
              <a:pPr eaLnBrk="1" hangingPunct="1"/>
              <a:t>24</a:t>
            </a:fld>
            <a:endParaRPr lang="cs-CZ" altLang="en-US"/>
          </a:p>
        </p:txBody>
      </p:sp>
      <p:sp>
        <p:nvSpPr>
          <p:cNvPr id="67587" name="Rectangle 2">
            <a:extLst>
              <a:ext uri="{FF2B5EF4-FFF2-40B4-BE49-F238E27FC236}">
                <a16:creationId xmlns:a16="http://schemas.microsoft.com/office/drawing/2014/main" id="{316BE949-E7CD-4553-8E42-115F0A20DE56}"/>
              </a:ext>
            </a:extLst>
          </p:cNvPr>
          <p:cNvSpPr>
            <a:spLocks noGrp="1" noRot="1" noChangeAspect="1" noChangeArrowheads="1" noTextEdit="1"/>
          </p:cNvSpPr>
          <p:nvPr>
            <p:ph type="sldImg"/>
          </p:nvPr>
        </p:nvSpPr>
        <p:spPr>
          <a:xfrm>
            <a:off x="-615950" y="619125"/>
            <a:ext cx="6015038" cy="3384550"/>
          </a:xfrm>
          <a:ln/>
        </p:spPr>
      </p:sp>
      <p:sp>
        <p:nvSpPr>
          <p:cNvPr id="67588" name="Rectangle 3">
            <a:extLst>
              <a:ext uri="{FF2B5EF4-FFF2-40B4-BE49-F238E27FC236}">
                <a16:creationId xmlns:a16="http://schemas.microsoft.com/office/drawing/2014/main" id="{65AA6F10-3D68-4B13-BE27-5A5ACE78F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660F8F5-0E5F-4E89-A1AE-9520146A5382}"/>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EA66056-B074-4585-B9EE-9CB0F4EA4BBB}" type="slidenum">
              <a:rPr lang="cs-CZ" altLang="en-US"/>
              <a:pPr eaLnBrk="1" hangingPunct="1"/>
              <a:t>3</a:t>
            </a:fld>
            <a:endParaRPr lang="cs-CZ" altLang="en-US"/>
          </a:p>
        </p:txBody>
      </p:sp>
      <p:sp>
        <p:nvSpPr>
          <p:cNvPr id="51203" name="Rectangle 2">
            <a:extLst>
              <a:ext uri="{FF2B5EF4-FFF2-40B4-BE49-F238E27FC236}">
                <a16:creationId xmlns:a16="http://schemas.microsoft.com/office/drawing/2014/main" id="{B2F1B8A0-94E4-4249-9ED1-B0A452220C53}"/>
              </a:ext>
            </a:extLst>
          </p:cNvPr>
          <p:cNvSpPr>
            <a:spLocks noGrp="1" noRot="1" noChangeAspect="1" noChangeArrowheads="1" noTextEdit="1"/>
          </p:cNvSpPr>
          <p:nvPr>
            <p:ph type="sldImg"/>
          </p:nvPr>
        </p:nvSpPr>
        <p:spPr>
          <a:xfrm>
            <a:off x="-615950" y="619125"/>
            <a:ext cx="6015038" cy="3384550"/>
          </a:xfrm>
          <a:ln/>
        </p:spPr>
      </p:sp>
      <p:sp>
        <p:nvSpPr>
          <p:cNvPr id="51204" name="Rectangle 3">
            <a:extLst>
              <a:ext uri="{FF2B5EF4-FFF2-40B4-BE49-F238E27FC236}">
                <a16:creationId xmlns:a16="http://schemas.microsoft.com/office/drawing/2014/main" id="{3DC315F3-ACAA-4ECD-A2F3-931810524F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Zralý novorozenec má nedokončený vývoj oka ( zejm. centr.krajiny) a příslušných mozkových struktur.</a:t>
            </a:r>
          </a:p>
          <a:p>
            <a:r>
              <a:rPr lang="cs-CZ" altLang="en-US">
                <a:latin typeface="Times New Roman" panose="02020603050405020304" pitchFamily="18" charset="0"/>
              </a:rPr>
              <a:t>Novorozenec proto vnímá světlo především periferií sítnice, není schopen fixovat , tomu odpovídá i  zraková ostrost. Pohyby očí jsou nekoordinované.</a:t>
            </a:r>
          </a:p>
          <a:p>
            <a:r>
              <a:rPr lang="cs-CZ" altLang="en-US">
                <a:latin typeface="Times New Roman" panose="02020603050405020304" pitchFamily="18" charset="0"/>
              </a:rPr>
              <a:t>O přítomnosti zrakové funkce se můžeme přesvědčit vyšetřením reakce zornic na osvit, můžeme snímat  VEP,(můžeme pozorovat reflexní přivírání očí v ostrém světle).</a:t>
            </a:r>
          </a:p>
          <a:p>
            <a:r>
              <a:rPr lang="cs-CZ" altLang="en-US">
                <a:latin typeface="Times New Roman" panose="02020603050405020304" pitchFamily="18" charset="0"/>
              </a:rPr>
              <a:t>V prvních 6 měsících  dochází k velmi rychlému vývoji zrakových funkcí. Postupně dozrává centrální krajina, zlepšuje se centrální fixace a tedy visus.</a:t>
            </a:r>
          </a:p>
          <a:p>
            <a:r>
              <a:rPr lang="cs-CZ" altLang="en-US">
                <a:latin typeface="Times New Roman" panose="02020603050405020304" pitchFamily="18" charset="0"/>
              </a:rPr>
              <a:t> Mezníkem je 2.až 3. měs., kdy je dítě většinou schopno krátce fixovat a sledovat zejm. obličeje a větší jasné předměty.Postavení je v té době ještě labilní.Dítě může občas šilhat. (Některé děti mohou mít vývoj lehce opožděn, ale při neschopnosti fixace a sledování ve 4 měs.by mělo mít oční vyšetření.)</a:t>
            </a:r>
          </a:p>
          <a:p>
            <a:r>
              <a:rPr lang="cs-CZ" altLang="en-US">
                <a:latin typeface="Times New Roman" panose="02020603050405020304" pitchFamily="18" charset="0"/>
              </a:rPr>
              <a:t> Kromě monokulárního zlepšování visu se vyvíjejí postupně reflexy  důležité pro binokulární vidění, takže v 6 měsících jsou dány základy prostorového binokulárního vidění, které se dále zdokonaluje, postavení je v 6 měs. většinou již paralelní. (V prvních 6-12 měsících dítě může občas zašilhávat, protože koordinované oční pohyby se teprve vyvíjejí, jestliže však dítě v (3)-6 měsících trvale šilhá měloby  mít oční vyšetření.)</a:t>
            </a:r>
          </a:p>
          <a:p>
            <a:r>
              <a:rPr lang="cs-CZ" altLang="en-US">
                <a:latin typeface="Times New Roman" panose="02020603050405020304" pitchFamily="18" charset="0"/>
              </a:rPr>
              <a:t>V dalších letech se pomalu dokončuje zrakový vývoj. Kolem 5. roku dosahuje zraková ostrost  hodnoty  dospělých a  BV a paralelní postavení je již stabilizované. Zcela zralý je zrakový systém kolem 8. roku…</a:t>
            </a:r>
          </a:p>
          <a:p>
            <a:endParaRPr lang="cs-CZ"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4EE3B6F-9430-47E3-953B-D4BEDA657126}"/>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B63E382-2E67-42A9-BD97-DAE3351B8D8F}" type="slidenum">
              <a:rPr lang="cs-CZ" altLang="en-US"/>
              <a:pPr eaLnBrk="1" hangingPunct="1"/>
              <a:t>25</a:t>
            </a:fld>
            <a:endParaRPr lang="cs-CZ" altLang="en-US"/>
          </a:p>
        </p:txBody>
      </p:sp>
      <p:sp>
        <p:nvSpPr>
          <p:cNvPr id="68611" name="Rectangle 1026">
            <a:extLst>
              <a:ext uri="{FF2B5EF4-FFF2-40B4-BE49-F238E27FC236}">
                <a16:creationId xmlns:a16="http://schemas.microsoft.com/office/drawing/2014/main" id="{E6DBAD5C-0508-4685-BF3D-F98BEBB98750}"/>
              </a:ext>
            </a:extLst>
          </p:cNvPr>
          <p:cNvSpPr>
            <a:spLocks noGrp="1" noRot="1" noChangeAspect="1" noChangeArrowheads="1" noTextEdit="1"/>
          </p:cNvSpPr>
          <p:nvPr>
            <p:ph type="sldImg"/>
          </p:nvPr>
        </p:nvSpPr>
        <p:spPr>
          <a:xfrm>
            <a:off x="-615950" y="619125"/>
            <a:ext cx="6015038" cy="3384550"/>
          </a:xfrm>
          <a:ln/>
        </p:spPr>
      </p:sp>
      <p:sp>
        <p:nvSpPr>
          <p:cNvPr id="68612" name="Rectangle 1027">
            <a:extLst>
              <a:ext uri="{FF2B5EF4-FFF2-40B4-BE49-F238E27FC236}">
                <a16:creationId xmlns:a16="http://schemas.microsoft.com/office/drawing/2014/main" id="{A329F1EC-BC16-4CF4-9624-B68C1485EA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3E200E3-4DAC-4E90-835C-DD523C9138CD}"/>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E76904-880A-41E2-A2E2-08B3EBB5A464}" type="slidenum">
              <a:rPr lang="cs-CZ" altLang="en-US"/>
              <a:pPr eaLnBrk="1" hangingPunct="1"/>
              <a:t>26</a:t>
            </a:fld>
            <a:endParaRPr lang="cs-CZ" altLang="en-US"/>
          </a:p>
        </p:txBody>
      </p:sp>
      <p:sp>
        <p:nvSpPr>
          <p:cNvPr id="69635" name="Rectangle 2">
            <a:extLst>
              <a:ext uri="{FF2B5EF4-FFF2-40B4-BE49-F238E27FC236}">
                <a16:creationId xmlns:a16="http://schemas.microsoft.com/office/drawing/2014/main" id="{6D200C93-81C9-4601-9B41-030B71875C99}"/>
              </a:ext>
            </a:extLst>
          </p:cNvPr>
          <p:cNvSpPr>
            <a:spLocks noGrp="1" noRot="1" noChangeAspect="1" noChangeArrowheads="1" noTextEdit="1"/>
          </p:cNvSpPr>
          <p:nvPr>
            <p:ph type="sldImg"/>
          </p:nvPr>
        </p:nvSpPr>
        <p:spPr>
          <a:xfrm>
            <a:off x="-615950" y="619125"/>
            <a:ext cx="6015038" cy="3384550"/>
          </a:xfrm>
          <a:ln/>
        </p:spPr>
      </p:sp>
      <p:sp>
        <p:nvSpPr>
          <p:cNvPr id="69636" name="Rectangle 3">
            <a:extLst>
              <a:ext uri="{FF2B5EF4-FFF2-40B4-BE49-F238E27FC236}">
                <a16:creationId xmlns:a16="http://schemas.microsoft.com/office/drawing/2014/main" id="{26094764-C632-4B8E-86C7-6696732FBE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err="1">
                <a:latin typeface="Times New Roman" panose="02020603050405020304" pitchFamily="18" charset="0"/>
              </a:rPr>
              <a:t>Konkomitantní</a:t>
            </a:r>
            <a:r>
              <a:rPr lang="cs-CZ" altLang="en-US" dirty="0">
                <a:latin typeface="Times New Roman" panose="02020603050405020304" pitchFamily="18" charset="0"/>
              </a:rPr>
              <a:t> strabismus je způsoben více příčinami, ty  se mohou ještě vzájemně kombinovat.</a:t>
            </a:r>
          </a:p>
          <a:p>
            <a:r>
              <a:rPr lang="cs-CZ" altLang="en-US" dirty="0">
                <a:latin typeface="Times New Roman" panose="02020603050405020304" pitchFamily="18" charset="0"/>
              </a:rPr>
              <a:t>Nejvýznamnější jsou refrakční vady, zejména dalekozrakost.</a:t>
            </a:r>
          </a:p>
          <a:p>
            <a:r>
              <a:rPr lang="cs-CZ" altLang="en-US" dirty="0">
                <a:latin typeface="Times New Roman" panose="02020603050405020304" pitchFamily="18" charset="0"/>
              </a:rPr>
              <a:t>Strabismus může vzniknou také sekundárně u oka špatně vidoucího z důvodu organické oční choroby (jednostranné zákaly </a:t>
            </a:r>
            <a:r>
              <a:rPr lang="cs-CZ" altLang="en-US" dirty="0" err="1">
                <a:latin typeface="Times New Roman" panose="02020603050405020304" pitchFamily="18" charset="0"/>
              </a:rPr>
              <a:t>opt.medií</a:t>
            </a:r>
            <a:r>
              <a:rPr lang="cs-CZ" altLang="en-US" dirty="0">
                <a:latin typeface="Times New Roman" panose="02020603050405020304" pitchFamily="18" charset="0"/>
              </a:rPr>
              <a:t>, vrozená </a:t>
            </a:r>
            <a:r>
              <a:rPr lang="cs-CZ" altLang="en-US" dirty="0" err="1">
                <a:latin typeface="Times New Roman" panose="02020603050405020304" pitchFamily="18" charset="0"/>
              </a:rPr>
              <a:t>anomalie</a:t>
            </a:r>
            <a:r>
              <a:rPr lang="cs-CZ" altLang="en-US" dirty="0">
                <a:latin typeface="Times New Roman" panose="02020603050405020304" pitchFamily="18" charset="0"/>
              </a:rPr>
              <a:t> optiku)</a:t>
            </a:r>
          </a:p>
          <a:p>
            <a:r>
              <a:rPr lang="cs-CZ" altLang="en-US" dirty="0">
                <a:latin typeface="Times New Roman" panose="02020603050405020304" pitchFamily="18" charset="0"/>
              </a:rPr>
              <a:t>Významným </a:t>
            </a:r>
            <a:r>
              <a:rPr lang="cs-CZ" altLang="en-US" dirty="0" err="1">
                <a:latin typeface="Times New Roman" panose="02020603050405020304" pitchFamily="18" charset="0"/>
              </a:rPr>
              <a:t>etiolog.faktorem</a:t>
            </a:r>
            <a:r>
              <a:rPr lang="cs-CZ" altLang="en-US" dirty="0">
                <a:latin typeface="Times New Roman" panose="02020603050405020304" pitchFamily="18" charset="0"/>
              </a:rPr>
              <a:t> jsou poruchy mozkových center, které řídí senzoricko- motorickou koordinaci očí, poruchy  fúze.</a:t>
            </a:r>
          </a:p>
          <a:p>
            <a:endParaRPr lang="cs-CZ" altLang="en-US" dirty="0">
              <a:latin typeface="Times New Roman" panose="02020603050405020304" pitchFamily="18" charset="0"/>
            </a:endParaRPr>
          </a:p>
          <a:p>
            <a:r>
              <a:rPr lang="cs-CZ" altLang="en-US" dirty="0">
                <a:latin typeface="Times New Roman" panose="02020603050405020304" pitchFamily="18" charset="0"/>
              </a:rPr>
              <a:t>Ad </a:t>
            </a:r>
            <a:r>
              <a:rPr lang="cs-CZ" altLang="en-US" dirty="0" err="1">
                <a:latin typeface="Times New Roman" panose="02020603050405020304" pitchFamily="18" charset="0"/>
              </a:rPr>
              <a:t>optické:refrakční</a:t>
            </a:r>
            <a:r>
              <a:rPr lang="cs-CZ" altLang="en-US" dirty="0">
                <a:latin typeface="Times New Roman" panose="02020603050405020304" pitchFamily="18" charset="0"/>
              </a:rPr>
              <a:t> vady způsobují neostrý nebo zkreslený retinální obraz, </a:t>
            </a:r>
            <a:r>
              <a:rPr lang="cs-CZ" altLang="en-US" dirty="0" err="1">
                <a:latin typeface="Times New Roman" panose="02020603050405020304" pitchFamily="18" charset="0"/>
              </a:rPr>
              <a:t>anizeikonii</a:t>
            </a:r>
            <a:r>
              <a:rPr lang="cs-CZ" altLang="en-US" dirty="0">
                <a:latin typeface="Times New Roman" panose="02020603050405020304" pitchFamily="18" charset="0"/>
              </a:rPr>
              <a:t> nebo porušují akomodačně konvergenční mechanismus  (vztah AC/A) </a:t>
            </a:r>
          </a:p>
          <a:p>
            <a:r>
              <a:rPr lang="cs-CZ" altLang="en-US" dirty="0">
                <a:latin typeface="Times New Roman" panose="02020603050405020304" pitchFamily="18" charset="0"/>
              </a:rPr>
              <a:t>Ad senzorické: léze sítnice , zrakového nervu nebo vyšších oddílů zrakové dráhy- porucha centrálního vidění nebo defekty  zorného pole-disociaci BV- disociace postavení očí</a:t>
            </a:r>
          </a:p>
          <a:p>
            <a:r>
              <a:rPr lang="cs-CZ" altLang="en-US" dirty="0">
                <a:latin typeface="Times New Roman" panose="02020603050405020304" pitchFamily="18" charset="0"/>
              </a:rPr>
              <a:t>Ad </a:t>
            </a:r>
            <a:r>
              <a:rPr lang="cs-CZ" altLang="en-US" dirty="0" err="1">
                <a:latin typeface="Times New Roman" panose="02020603050405020304" pitchFamily="18" charset="0"/>
              </a:rPr>
              <a:t>motorické:asymetrie</a:t>
            </a:r>
            <a:r>
              <a:rPr lang="cs-CZ" altLang="en-US" dirty="0">
                <a:latin typeface="Times New Roman" panose="02020603050405020304" pitchFamily="18" charset="0"/>
              </a:rPr>
              <a:t> orbit aj.</a:t>
            </a:r>
            <a:r>
              <a:rPr lang="cs-CZ" altLang="en-US" u="sng" dirty="0">
                <a:latin typeface="Times New Roman" panose="02020603050405020304" pitchFamily="18" charset="0"/>
              </a:rPr>
              <a:t> anatomické</a:t>
            </a:r>
            <a:r>
              <a:rPr lang="cs-CZ" altLang="en-US" dirty="0">
                <a:latin typeface="Times New Roman" panose="02020603050405020304" pitchFamily="18" charset="0"/>
              </a:rPr>
              <a:t> afekce ovlivňující uložení bulbů, drobné vývojové defekty </a:t>
            </a:r>
            <a:r>
              <a:rPr lang="cs-CZ" altLang="en-US" u="sng" dirty="0">
                <a:latin typeface="Times New Roman" panose="02020603050405020304" pitchFamily="18" charset="0"/>
              </a:rPr>
              <a:t>svalů</a:t>
            </a:r>
            <a:r>
              <a:rPr lang="cs-CZ" altLang="en-US" dirty="0">
                <a:latin typeface="Times New Roman" panose="02020603050405020304" pitchFamily="18" charset="0"/>
              </a:rPr>
              <a:t>, anomálie úponů, degenerativní aj. změny svalů vedou podle stupně motorického oslabení ke vzniku svalové nerovnováhy různého stupně od </a:t>
            </a:r>
            <a:r>
              <a:rPr lang="cs-CZ" altLang="en-US" dirty="0" err="1">
                <a:latin typeface="Times New Roman" panose="02020603050405020304" pitchFamily="18" charset="0"/>
              </a:rPr>
              <a:t>heteroforie</a:t>
            </a:r>
            <a:r>
              <a:rPr lang="cs-CZ" altLang="en-US" dirty="0">
                <a:latin typeface="Times New Roman" panose="02020603050405020304" pitchFamily="18" charset="0"/>
              </a:rPr>
              <a:t> přes smíšený strabismus s jistými známkami </a:t>
            </a:r>
            <a:r>
              <a:rPr lang="cs-CZ" altLang="en-US" dirty="0" err="1">
                <a:latin typeface="Times New Roman" panose="02020603050405020304" pitchFamily="18" charset="0"/>
              </a:rPr>
              <a:t>inkomitance</a:t>
            </a:r>
            <a:r>
              <a:rPr lang="cs-CZ" altLang="en-US" dirty="0">
                <a:latin typeface="Times New Roman" panose="02020603050405020304" pitchFamily="18" charset="0"/>
              </a:rPr>
              <a:t> až po paralytický strabismus,(</a:t>
            </a:r>
            <a:r>
              <a:rPr lang="cs-CZ" altLang="en-US" u="sng" dirty="0">
                <a:latin typeface="Times New Roman" panose="02020603050405020304" pitchFamily="18" charset="0"/>
              </a:rPr>
              <a:t> neurogenní</a:t>
            </a:r>
            <a:r>
              <a:rPr lang="cs-CZ" altLang="en-US" dirty="0">
                <a:latin typeface="Times New Roman" panose="02020603050405020304" pitchFamily="18" charset="0"/>
              </a:rPr>
              <a:t> poruchy vedou většinou ke vzniku paralytického strabismu)</a:t>
            </a:r>
          </a:p>
          <a:p>
            <a:r>
              <a:rPr lang="cs-CZ" altLang="en-US" dirty="0">
                <a:latin typeface="Times New Roman" panose="02020603050405020304" pitchFamily="18" charset="0"/>
              </a:rPr>
              <a:t>Ad poruchy CNS:</a:t>
            </a:r>
            <a:r>
              <a:rPr lang="cs-CZ" altLang="en-US" u="sng" dirty="0">
                <a:latin typeface="Times New Roman" panose="02020603050405020304" pitchFamily="18" charset="0"/>
              </a:rPr>
              <a:t> poruchy CNS od narození</a:t>
            </a:r>
            <a:r>
              <a:rPr lang="cs-CZ" altLang="en-US" dirty="0">
                <a:latin typeface="Times New Roman" panose="02020603050405020304" pitchFamily="18" charset="0"/>
              </a:rPr>
              <a:t> nebo raného dětství- budování a řízení binokulární soustavy je nedostatečné   (nezralost CNS, perinatální poškození- trauma, asfyxie, infekce, snížená či zvýšená dráždivost CNS, choroby CNS degenerativní..)</a:t>
            </a:r>
          </a:p>
          <a:p>
            <a:r>
              <a:rPr lang="cs-CZ" altLang="en-US" dirty="0">
                <a:latin typeface="Times New Roman" panose="02020603050405020304" pitchFamily="18" charset="0"/>
              </a:rPr>
              <a:t>                        </a:t>
            </a:r>
            <a:r>
              <a:rPr lang="cs-CZ" altLang="en-US" u="sng" dirty="0">
                <a:latin typeface="Times New Roman" panose="02020603050405020304" pitchFamily="18" charset="0"/>
              </a:rPr>
              <a:t> náhlá zátěž CNS</a:t>
            </a:r>
            <a:r>
              <a:rPr lang="cs-CZ" altLang="en-US" dirty="0">
                <a:latin typeface="Times New Roman" panose="02020603050405020304" pitchFamily="18" charset="0"/>
              </a:rPr>
              <a:t> ( fyzická či psychická) vede ke zhroucení</a:t>
            </a:r>
            <a:r>
              <a:rPr lang="cs-CZ" altLang="en-US" u="sng" dirty="0">
                <a:latin typeface="Times New Roman" panose="02020603050405020304" pitchFamily="18" charset="0"/>
              </a:rPr>
              <a:t> binokulární rovnováhy</a:t>
            </a:r>
            <a:r>
              <a:rPr lang="cs-CZ" altLang="en-US" dirty="0">
                <a:latin typeface="Times New Roman" panose="02020603050405020304" pitchFamily="18" charset="0"/>
              </a:rPr>
              <a:t>, která je </a:t>
            </a:r>
            <a:r>
              <a:rPr lang="cs-CZ" altLang="en-US" u="sng" dirty="0">
                <a:latin typeface="Times New Roman" panose="02020603050405020304" pitchFamily="18" charset="0"/>
              </a:rPr>
              <a:t>labilní</a:t>
            </a:r>
            <a:r>
              <a:rPr lang="cs-CZ" altLang="en-US" dirty="0">
                <a:latin typeface="Times New Roman" panose="02020603050405020304" pitchFamily="18" charset="0"/>
              </a:rPr>
              <a:t> pro změny optické, senzorické či motorické- dekompenzace </a:t>
            </a:r>
            <a:r>
              <a:rPr lang="cs-CZ" altLang="en-US" dirty="0" err="1">
                <a:latin typeface="Times New Roman" panose="02020603050405020304" pitchFamily="18" charset="0"/>
              </a:rPr>
              <a:t>heteroforie</a:t>
            </a:r>
            <a:r>
              <a:rPr lang="cs-CZ" altLang="en-US" dirty="0">
                <a:latin typeface="Times New Roman" panose="02020603050405020304" pitchFamily="18" charset="0"/>
              </a:rPr>
              <a:t> v </a:t>
            </a:r>
            <a:r>
              <a:rPr lang="cs-CZ" altLang="en-US" dirty="0" err="1">
                <a:latin typeface="Times New Roman" panose="02020603050405020304" pitchFamily="18" charset="0"/>
              </a:rPr>
              <a:t>heterotropii</a:t>
            </a:r>
            <a:endParaRPr lang="cs-CZ" altLang="en-US" dirty="0">
              <a:latin typeface="Times New Roman" panose="02020603050405020304" pitchFamily="18" charset="0"/>
            </a:endParaRPr>
          </a:p>
          <a:p>
            <a:r>
              <a:rPr lang="cs-CZ" altLang="en-US" dirty="0">
                <a:latin typeface="Times New Roman" panose="02020603050405020304" pitchFamily="18" charset="0"/>
              </a:rPr>
              <a:t>Ad dědičnost: dědičné syndromy se strabismem</a:t>
            </a:r>
          </a:p>
          <a:p>
            <a:r>
              <a:rPr lang="cs-CZ" altLang="en-US" dirty="0">
                <a:latin typeface="Times New Roman" panose="02020603050405020304" pitchFamily="18" charset="0"/>
              </a:rPr>
              <a:t>                    familiární strabismus: dědí se zvláštnosti v konfiguraci hlavy zvl. </a:t>
            </a:r>
            <a:r>
              <a:rPr lang="cs-CZ" altLang="en-US" dirty="0" err="1">
                <a:latin typeface="Times New Roman" panose="02020603050405020304" pitchFamily="18" charset="0"/>
              </a:rPr>
              <a:t>očnic,anomálie</a:t>
            </a:r>
            <a:r>
              <a:rPr lang="cs-CZ" altLang="en-US" dirty="0">
                <a:latin typeface="Times New Roman" panose="02020603050405020304" pitchFamily="18" charset="0"/>
              </a:rPr>
              <a:t> </a:t>
            </a:r>
            <a:r>
              <a:rPr lang="cs-CZ" altLang="en-US" dirty="0" err="1">
                <a:latin typeface="Times New Roman" panose="02020603050405020304" pitchFamily="18" charset="0"/>
              </a:rPr>
              <a:t>svalů,refrakční</a:t>
            </a:r>
            <a:r>
              <a:rPr lang="cs-CZ" altLang="en-US" dirty="0">
                <a:latin typeface="Times New Roman" panose="02020603050405020304" pitchFamily="18" charset="0"/>
              </a:rPr>
              <a:t> vady, poruchy v senzorické oblasti- nejvýznamnější defekt koordinačních oblastí CNS- vede již od narození k patologickému vývoji binokulárních reflexů. </a:t>
            </a:r>
          </a:p>
          <a:p>
            <a:endParaRPr lang="cs-CZ" altLang="en-US" dirty="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307EC20-C510-4063-AB90-B0172DD86F95}"/>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987A3D0-B59A-4907-BAFB-428BD9AA891A}" type="slidenum">
              <a:rPr lang="cs-CZ" altLang="en-US"/>
              <a:pPr eaLnBrk="1" hangingPunct="1"/>
              <a:t>27</a:t>
            </a:fld>
            <a:endParaRPr lang="cs-CZ" altLang="en-US"/>
          </a:p>
        </p:txBody>
      </p:sp>
      <p:sp>
        <p:nvSpPr>
          <p:cNvPr id="70659" name="Rectangle 2">
            <a:extLst>
              <a:ext uri="{FF2B5EF4-FFF2-40B4-BE49-F238E27FC236}">
                <a16:creationId xmlns:a16="http://schemas.microsoft.com/office/drawing/2014/main" id="{6211C565-6607-4CD9-A5C7-9E540A617C2A}"/>
              </a:ext>
            </a:extLst>
          </p:cNvPr>
          <p:cNvSpPr>
            <a:spLocks noGrp="1" noRot="1" noChangeAspect="1" noChangeArrowheads="1" noTextEdit="1"/>
          </p:cNvSpPr>
          <p:nvPr>
            <p:ph type="sldImg"/>
          </p:nvPr>
        </p:nvSpPr>
        <p:spPr>
          <a:xfrm>
            <a:off x="-615950" y="619125"/>
            <a:ext cx="6015038" cy="3384550"/>
          </a:xfrm>
          <a:ln/>
        </p:spPr>
      </p:sp>
      <p:sp>
        <p:nvSpPr>
          <p:cNvPr id="70660" name="Rectangle 3">
            <a:extLst>
              <a:ext uri="{FF2B5EF4-FFF2-40B4-BE49-F238E27FC236}">
                <a16:creationId xmlns:a16="http://schemas.microsoft.com/office/drawing/2014/main" id="{9A089804-B365-4148-ACD0-5C606BF715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ECE08AF-BB3A-4FF2-8D29-2246E1C1066B}"/>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EE8B93-E690-4BC3-A014-14D8FE5F07E4}" type="slidenum">
              <a:rPr lang="cs-CZ" altLang="en-US"/>
              <a:pPr eaLnBrk="1" hangingPunct="1"/>
              <a:t>28</a:t>
            </a:fld>
            <a:endParaRPr lang="cs-CZ" altLang="en-US"/>
          </a:p>
        </p:txBody>
      </p:sp>
      <p:sp>
        <p:nvSpPr>
          <p:cNvPr id="71683" name="Rectangle 2">
            <a:extLst>
              <a:ext uri="{FF2B5EF4-FFF2-40B4-BE49-F238E27FC236}">
                <a16:creationId xmlns:a16="http://schemas.microsoft.com/office/drawing/2014/main" id="{2B3C6BD5-201E-4FB0-82E5-1277C94E4E0D}"/>
              </a:ext>
            </a:extLst>
          </p:cNvPr>
          <p:cNvSpPr>
            <a:spLocks noGrp="1" noRot="1" noChangeAspect="1" noChangeArrowheads="1" noTextEdit="1"/>
          </p:cNvSpPr>
          <p:nvPr>
            <p:ph type="sldImg"/>
          </p:nvPr>
        </p:nvSpPr>
        <p:spPr>
          <a:xfrm>
            <a:off x="-615950" y="619125"/>
            <a:ext cx="6015038" cy="3384550"/>
          </a:xfrm>
          <a:ln/>
        </p:spPr>
      </p:sp>
      <p:sp>
        <p:nvSpPr>
          <p:cNvPr id="71684" name="Rectangle 3">
            <a:extLst>
              <a:ext uri="{FF2B5EF4-FFF2-40B4-BE49-F238E27FC236}">
                <a16:creationId xmlns:a16="http://schemas.microsoft.com/office/drawing/2014/main" id="{E3736CFA-9FA9-481A-A9F0-B7D36B113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Nejjednoduší způsob, který používáme u malých dětí do 2 let, bez kapání a doteku dítěte- Brucknerův prosvěcovací test</a:t>
            </a:r>
          </a:p>
          <a:p>
            <a:r>
              <a:rPr lang="cs-CZ" altLang="en-US">
                <a:latin typeface="Times New Roman" panose="02020603050405020304" pitchFamily="18" charset="0"/>
              </a:rPr>
              <a:t>Osvětlíme ze vzdálenosti asi 1m bodovým (kruhovým světlem) oftalmoskopu nebo baterkou obě oči dítěte</a:t>
            </a:r>
          </a:p>
          <a:p>
            <a:r>
              <a:rPr lang="cs-CZ" altLang="en-US">
                <a:latin typeface="Times New Roman" panose="02020603050405020304" pitchFamily="18" charset="0"/>
              </a:rPr>
              <a:t>Sledujeme polohu rohovkového reflexu vzhledem k zornici,( velikost a barvu zornice a její reakci)</a:t>
            </a:r>
          </a:p>
          <a:p>
            <a:r>
              <a:rPr lang="cs-CZ" altLang="en-US">
                <a:latin typeface="Times New Roman" panose="02020603050405020304" pitchFamily="18" charset="0"/>
              </a:rPr>
              <a:t>Norma: reflexy symetrické, obě zornice zúžené, šedé</a:t>
            </a:r>
          </a:p>
          <a:p>
            <a:r>
              <a:rPr lang="cs-CZ" altLang="en-US">
                <a:latin typeface="Times New Roman" panose="02020603050405020304" pitchFamily="18" charset="0"/>
              </a:rPr>
              <a:t>Strabismus: jedna zornice šedá, úzká s centrálně-normálně uloženým( 1mm nas. a 0,5mm nad) reflexem, druhá širší růžovější s excentrickým reflexem</a:t>
            </a:r>
          </a:p>
          <a:p>
            <a:r>
              <a:rPr lang="cs-CZ" altLang="en-US">
                <a:latin typeface="Times New Roman" panose="02020603050405020304" pitchFamily="18" charset="0"/>
              </a:rPr>
              <a:t>Dopadne-li intenzivní světlo na makulu, zornice se zúží a má tmavě šedou barvu, při sebemenším pohybu oka mimo centrum se barva zornice změní na růžovou a lehce se rozšíří=těžší amblyopie.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A279921-DE56-4563-926D-755BD7DFD01F}"/>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4CD3DA4-F4F8-4914-8A65-6197005BE6E6}" type="slidenum">
              <a:rPr lang="cs-CZ" altLang="en-US"/>
              <a:pPr eaLnBrk="1" hangingPunct="1"/>
              <a:t>29</a:t>
            </a:fld>
            <a:endParaRPr lang="cs-CZ" altLang="en-US"/>
          </a:p>
        </p:txBody>
      </p:sp>
      <p:sp>
        <p:nvSpPr>
          <p:cNvPr id="72707" name="Rectangle 2">
            <a:extLst>
              <a:ext uri="{FF2B5EF4-FFF2-40B4-BE49-F238E27FC236}">
                <a16:creationId xmlns:a16="http://schemas.microsoft.com/office/drawing/2014/main" id="{83E4B80B-D60D-4FC2-8CEC-5CB4014693E6}"/>
              </a:ext>
            </a:extLst>
          </p:cNvPr>
          <p:cNvSpPr>
            <a:spLocks noGrp="1" noRot="1" noChangeAspect="1" noChangeArrowheads="1" noTextEdit="1"/>
          </p:cNvSpPr>
          <p:nvPr>
            <p:ph type="sldImg"/>
          </p:nvPr>
        </p:nvSpPr>
        <p:spPr>
          <a:xfrm>
            <a:off x="136525" y="619125"/>
            <a:ext cx="4510088" cy="3384550"/>
          </a:xfrm>
          <a:ln/>
        </p:spPr>
      </p:sp>
      <p:sp>
        <p:nvSpPr>
          <p:cNvPr id="72708" name="Rectangle 3">
            <a:extLst>
              <a:ext uri="{FF2B5EF4-FFF2-40B4-BE49-F238E27FC236}">
                <a16:creationId xmlns:a16="http://schemas.microsoft.com/office/drawing/2014/main" id="{16A3C1CD-F874-41B4-A789-6283770EBE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Střídavě zakrýváme oči , zatímco pacient fixuje předmět ve vzdálenosti 0,5 a 5m</a:t>
            </a:r>
          </a:p>
          <a:p>
            <a:r>
              <a:rPr lang="cs-CZ" altLang="en-US">
                <a:latin typeface="Times New Roman" panose="02020603050405020304" pitchFamily="18" charset="0"/>
              </a:rPr>
              <a:t>Zakryjeme-li šilhající oko, vedoucí oko zůstane v klidu,zakryjeme-li vedoucí fixující oko, šilhající oko vykoná vyrovnávající pohyb k převzetí fixace,který je v opačném směru,než úchylka- u esotropie temporálně…</a:t>
            </a:r>
          </a:p>
          <a:p>
            <a:r>
              <a:rPr lang="cs-CZ" altLang="en-US">
                <a:latin typeface="Times New Roman" panose="02020603050405020304" pitchFamily="18" charset="0"/>
              </a:rPr>
              <a:t>V rovnovážném postavení (u ortoforie) není patrný žádný vyrovnávací pohyb.</a:t>
            </a:r>
          </a:p>
          <a:p>
            <a:r>
              <a:rPr lang="cs-CZ" altLang="en-US">
                <a:latin typeface="Times New Roman" panose="02020603050405020304" pitchFamily="18" charset="0"/>
              </a:rPr>
              <a:t>Postavení vyšetřujeme do dálky i blízka.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CA63776-C020-464D-8413-13698A2A695A}"/>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1F05167-8F76-4E1C-93BE-3BB291D2C69D}" type="slidenum">
              <a:rPr lang="cs-CZ" altLang="en-US"/>
              <a:pPr eaLnBrk="1" hangingPunct="1"/>
              <a:t>30</a:t>
            </a:fld>
            <a:endParaRPr lang="cs-CZ" altLang="en-US"/>
          </a:p>
        </p:txBody>
      </p:sp>
      <p:sp>
        <p:nvSpPr>
          <p:cNvPr id="73731" name="Rectangle 2">
            <a:extLst>
              <a:ext uri="{FF2B5EF4-FFF2-40B4-BE49-F238E27FC236}">
                <a16:creationId xmlns:a16="http://schemas.microsoft.com/office/drawing/2014/main" id="{122B2ECC-D8C8-4A59-9AA8-28ED864DD3DB}"/>
              </a:ext>
            </a:extLst>
          </p:cNvPr>
          <p:cNvSpPr>
            <a:spLocks noGrp="1" noRot="1" noChangeAspect="1" noChangeArrowheads="1" noTextEdit="1"/>
          </p:cNvSpPr>
          <p:nvPr>
            <p:ph type="sldImg"/>
          </p:nvPr>
        </p:nvSpPr>
        <p:spPr>
          <a:xfrm>
            <a:off x="-615950" y="619125"/>
            <a:ext cx="6015038" cy="3384550"/>
          </a:xfrm>
          <a:ln/>
        </p:spPr>
      </p:sp>
      <p:sp>
        <p:nvSpPr>
          <p:cNvPr id="73732" name="Rectangle 3">
            <a:extLst>
              <a:ext uri="{FF2B5EF4-FFF2-40B4-BE49-F238E27FC236}">
                <a16:creationId xmlns:a16="http://schemas.microsoft.com/office/drawing/2014/main" id="{ACF900A0-039A-4CF6-828E-40E9A193CA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Poměrně často přicházejí malé děti  se šilháním pouze zdánlivým, což je způsobené určitou konfigurací obličeje, u malých dětí zejm. epikantus budí dojem konvergentního šilhání,také vzdálenost očí(malá-dojem eso, velká, hypertelorizmus-exo) či výšková asymetrie očnic může navodit dojem vertikálního šilhání.</a:t>
            </a:r>
          </a:p>
          <a:p>
            <a:endParaRPr lang="cs-CZ" altLang="en-US">
              <a:latin typeface="Times New Roman" panose="02020603050405020304" pitchFamily="18" charset="0"/>
            </a:endParaRPr>
          </a:p>
          <a:p>
            <a:r>
              <a:rPr lang="cs-CZ" altLang="en-US">
                <a:latin typeface="Times New Roman" panose="02020603050405020304" pitchFamily="18" charset="0"/>
              </a:rPr>
              <a:t>Pseudostrabismus pozorujeme také u odlišného(změněného, většího nebo menšího) úhlu mezi osou vidění a anatomickou(optickou) osou</a:t>
            </a:r>
          </a:p>
          <a:p>
            <a:r>
              <a:rPr lang="cs-CZ" altLang="en-US">
                <a:latin typeface="Times New Roman" panose="02020603050405020304" pitchFamily="18" charset="0"/>
              </a:rPr>
              <a:t>(nejčastěji u makuly posunuté temporálně po proběhlé ROP s dojmem exotropie) </a:t>
            </a:r>
          </a:p>
          <a:p>
            <a:endParaRPr lang="cs-CZ"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38DF133D-BA39-40E1-9F17-0F3F51AED8EE}"/>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89024B-CB03-4C42-8B0C-4923FC1FF00B}" type="slidenum">
              <a:rPr lang="cs-CZ" altLang="en-US"/>
              <a:pPr eaLnBrk="1" hangingPunct="1"/>
              <a:t>31</a:t>
            </a:fld>
            <a:endParaRPr lang="cs-CZ" altLang="en-US"/>
          </a:p>
        </p:txBody>
      </p:sp>
      <p:sp>
        <p:nvSpPr>
          <p:cNvPr id="74755" name="Rectangle 2">
            <a:extLst>
              <a:ext uri="{FF2B5EF4-FFF2-40B4-BE49-F238E27FC236}">
                <a16:creationId xmlns:a16="http://schemas.microsoft.com/office/drawing/2014/main" id="{1737F656-49F5-4E18-9DBD-35BE2EDD07C5}"/>
              </a:ext>
            </a:extLst>
          </p:cNvPr>
          <p:cNvSpPr>
            <a:spLocks noGrp="1" noRot="1" noChangeAspect="1" noChangeArrowheads="1" noTextEdit="1"/>
          </p:cNvSpPr>
          <p:nvPr>
            <p:ph type="sldImg"/>
          </p:nvPr>
        </p:nvSpPr>
        <p:spPr>
          <a:xfrm>
            <a:off x="-615950" y="619125"/>
            <a:ext cx="6015038" cy="3384550"/>
          </a:xfrm>
          <a:ln/>
        </p:spPr>
      </p:sp>
      <p:sp>
        <p:nvSpPr>
          <p:cNvPr id="74756" name="Rectangle 3">
            <a:extLst>
              <a:ext uri="{FF2B5EF4-FFF2-40B4-BE49-F238E27FC236}">
                <a16:creationId xmlns:a16="http://schemas.microsoft.com/office/drawing/2014/main" id="{BBC82E35-1944-49FD-8AA6-D587D267C5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Times New Roman" panose="02020603050405020304" pitchFamily="18" charset="0"/>
              </a:rPr>
              <a:t>Vertikální řasa částečně překrývá vnitřní koutek a zdá se, že se oko uchyluje dovnitř. Epikantus se růstem kořene nosu vyrovnává a zdánlivé šilhání mizí.</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32F1439-3DCB-4B17-BC11-9A7A8A75CDC9}"/>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6F1AB7A-17D8-40A0-B41F-5744B5255368}" type="slidenum">
              <a:rPr lang="cs-CZ" altLang="en-US"/>
              <a:pPr eaLnBrk="1" hangingPunct="1"/>
              <a:t>34</a:t>
            </a:fld>
            <a:endParaRPr lang="cs-CZ" altLang="en-US"/>
          </a:p>
        </p:txBody>
      </p:sp>
      <p:sp>
        <p:nvSpPr>
          <p:cNvPr id="75779" name="Rectangle 2">
            <a:extLst>
              <a:ext uri="{FF2B5EF4-FFF2-40B4-BE49-F238E27FC236}">
                <a16:creationId xmlns:a16="http://schemas.microsoft.com/office/drawing/2014/main" id="{068F4A67-CC88-47A0-8700-748527BA5427}"/>
              </a:ext>
            </a:extLst>
          </p:cNvPr>
          <p:cNvSpPr>
            <a:spLocks noGrp="1" noRot="1" noChangeAspect="1" noChangeArrowheads="1" noTextEdit="1"/>
          </p:cNvSpPr>
          <p:nvPr>
            <p:ph type="sldImg"/>
          </p:nvPr>
        </p:nvSpPr>
        <p:spPr>
          <a:xfrm>
            <a:off x="-615950" y="619125"/>
            <a:ext cx="6015038" cy="3384550"/>
          </a:xfrm>
          <a:ln/>
        </p:spPr>
      </p:sp>
      <p:sp>
        <p:nvSpPr>
          <p:cNvPr id="75780" name="Rectangle 3">
            <a:extLst>
              <a:ext uri="{FF2B5EF4-FFF2-40B4-BE49-F238E27FC236}">
                <a16:creationId xmlns:a16="http://schemas.microsoft.com/office/drawing/2014/main" id="{D3F91860-EF18-44D7-8C3D-84ECC9131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Hirschbergova metoda, 30cm, 5m –velikost úchylky můžeme odhadnout podle polohy reflexu vzhledem k duhovce</a:t>
            </a:r>
          </a:p>
          <a:p>
            <a:r>
              <a:rPr lang="cs-CZ" altLang="en-US">
                <a:latin typeface="Times New Roman" panose="02020603050405020304" pitchFamily="18" charset="0"/>
              </a:rPr>
              <a:t>Je-li reflex na okraji středně široké zornice-15st., na duhovce 20-30st., na limbu 45st.</a:t>
            </a:r>
          </a:p>
          <a:p>
            <a:r>
              <a:rPr lang="cs-CZ" altLang="en-US">
                <a:latin typeface="Times New Roman" panose="02020603050405020304" pitchFamily="18" charset="0"/>
              </a:rPr>
              <a:t>Posun reflexu o 1mm od středu- úchylka asi 7st.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FB17EA5-33AF-4462-8ADE-8262078EA4B7}"/>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C1F85B74-30DD-493D-999C-7947AEDA2CAC}" type="slidenum">
              <a:rPr lang="cs-CZ" altLang="cs-CZ" sz="1200"/>
              <a:pPr/>
              <a:t>36</a:t>
            </a:fld>
            <a:endParaRPr lang="cs-CZ" altLang="cs-CZ" sz="1200"/>
          </a:p>
        </p:txBody>
      </p:sp>
      <p:sp>
        <p:nvSpPr>
          <p:cNvPr id="50179" name="Rectangle 2">
            <a:extLst>
              <a:ext uri="{FF2B5EF4-FFF2-40B4-BE49-F238E27FC236}">
                <a16:creationId xmlns:a16="http://schemas.microsoft.com/office/drawing/2014/main" id="{1D0445B2-DF0A-46E6-9397-2232FFE6512D}"/>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8350489A-E908-4498-A07E-B025533DC44D}"/>
              </a:ext>
            </a:extLst>
          </p:cNvPr>
          <p:cNvSpPr>
            <a:spLocks noGrp="1" noChangeArrowheads="1"/>
          </p:cNvSpPr>
          <p:nvPr>
            <p:ph type="body" idx="1"/>
          </p:nvPr>
        </p:nvSpPr>
        <p:spPr>
          <a:noFill/>
        </p:spPr>
        <p:txBody>
          <a:bodyPr/>
          <a:lstStyle/>
          <a:p>
            <a:r>
              <a:rPr lang="cs-CZ" altLang="cs-CZ" dirty="0" err="1"/>
              <a:t>Troposkop</a:t>
            </a:r>
            <a:r>
              <a:rPr lang="cs-CZ" altLang="cs-CZ" dirty="0"/>
              <a:t> je všestranně použitelný přístroj, používáme ho k měření úchylky a  k vyšetření stavu  BV a RK i léčebně k nácviku a zdokonalení BV</a:t>
            </a:r>
          </a:p>
          <a:p>
            <a:r>
              <a:rPr lang="cs-CZ" altLang="cs-CZ" dirty="0"/>
              <a:t>Jeho podstatou je současné pozorování dvou obrazů pro pravé a levé oko v samostatných tubusech,(obrázky jsou zrcadlem odráženy do oka),  tubusy jsou pohyblivé, takže můžeme obrázky pro každé oko nastavit proti </a:t>
            </a:r>
            <a:r>
              <a:rPr lang="cs-CZ" altLang="cs-CZ" dirty="0" err="1"/>
              <a:t>foveole</a:t>
            </a:r>
            <a:r>
              <a:rPr lang="cs-CZ" altLang="cs-CZ" dirty="0"/>
              <a:t> nehledě na úchylku.(Správnost nastavení kontrolujeme podle vymizení </a:t>
            </a:r>
            <a:r>
              <a:rPr lang="cs-CZ" altLang="cs-CZ" dirty="0" err="1"/>
              <a:t>refixačních</a:t>
            </a:r>
            <a:r>
              <a:rPr lang="cs-CZ" altLang="cs-CZ" dirty="0"/>
              <a:t> pohybů při střídavém rozsvěcení tubusu-obrázku jednoho a druhého oka a symetrie rohovkových reflexů) Velikost úchylky odečteme podle sklonu tubusů na stupnici.</a:t>
            </a:r>
          </a:p>
          <a:p>
            <a:r>
              <a:rPr lang="cs-CZ" altLang="cs-CZ" dirty="0"/>
              <a:t>Binokulární vidění zjištěné na </a:t>
            </a:r>
            <a:r>
              <a:rPr lang="cs-CZ" altLang="cs-CZ" dirty="0" err="1"/>
              <a:t>troposkopu</a:t>
            </a:r>
            <a:r>
              <a:rPr lang="cs-CZ" altLang="cs-CZ" dirty="0"/>
              <a:t> je BV přístrojové, které nemusí být shodné s JBV v </a:t>
            </a:r>
            <a:r>
              <a:rPr lang="cs-CZ" altLang="cs-CZ" dirty="0" err="1"/>
              <a:t>prostoru.Při</a:t>
            </a:r>
            <a:r>
              <a:rPr lang="cs-CZ" altLang="cs-CZ" dirty="0"/>
              <a:t> vyrovnání úchylky rameny </a:t>
            </a:r>
            <a:r>
              <a:rPr lang="cs-CZ" altLang="cs-CZ" dirty="0" err="1"/>
              <a:t>troposkopu</a:t>
            </a:r>
            <a:r>
              <a:rPr lang="cs-CZ" altLang="cs-CZ" dirty="0"/>
              <a:t> zjistíme určitý stupeň BV, kdežto v prostoru při stejné úchylce může být jednostranná nebo střídavá </a:t>
            </a:r>
            <a:r>
              <a:rPr lang="cs-CZ" altLang="cs-CZ" dirty="0" err="1"/>
              <a:t>suprese</a:t>
            </a:r>
            <a:r>
              <a:rPr lang="cs-CZ" altLang="cs-CZ" dirty="0"/>
              <a:t>. </a:t>
            </a:r>
          </a:p>
        </p:txBody>
      </p:sp>
    </p:spTree>
    <p:extLst>
      <p:ext uri="{BB962C8B-B14F-4D97-AF65-F5344CB8AC3E}">
        <p14:creationId xmlns:p14="http://schemas.microsoft.com/office/powerpoint/2010/main" val="14001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4421F59-26ED-417C-9153-E7251D3DC30C}"/>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F5B4A0F-D945-44F5-A51F-A4B06FCCCABD}" type="slidenum">
              <a:rPr lang="cs-CZ" altLang="en-US"/>
              <a:pPr eaLnBrk="1" hangingPunct="1"/>
              <a:t>4</a:t>
            </a:fld>
            <a:endParaRPr lang="cs-CZ" altLang="en-US"/>
          </a:p>
        </p:txBody>
      </p:sp>
      <p:sp>
        <p:nvSpPr>
          <p:cNvPr id="52227" name="Rectangle 2">
            <a:extLst>
              <a:ext uri="{FF2B5EF4-FFF2-40B4-BE49-F238E27FC236}">
                <a16:creationId xmlns:a16="http://schemas.microsoft.com/office/drawing/2014/main" id="{AC5C28DD-0A64-40EA-B4B9-EA054343F3C1}"/>
              </a:ext>
            </a:extLst>
          </p:cNvPr>
          <p:cNvSpPr>
            <a:spLocks noGrp="1" noRot="1" noChangeAspect="1" noChangeArrowheads="1" noTextEdit="1"/>
          </p:cNvSpPr>
          <p:nvPr>
            <p:ph type="sldImg"/>
          </p:nvPr>
        </p:nvSpPr>
        <p:spPr>
          <a:xfrm>
            <a:off x="-615950" y="619125"/>
            <a:ext cx="6015038" cy="3384550"/>
          </a:xfrm>
          <a:ln/>
        </p:spPr>
      </p:sp>
      <p:sp>
        <p:nvSpPr>
          <p:cNvPr id="52228" name="Rectangle 3">
            <a:extLst>
              <a:ext uri="{FF2B5EF4-FFF2-40B4-BE49-F238E27FC236}">
                <a16:creationId xmlns:a16="http://schemas.microsoft.com/office/drawing/2014/main" id="{E549E381-5E81-4F9C-9A34-C11D5BCD1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Těžká porucha zraku u kojence se projeví nereagováním na známé tváře, předměty, dále nystagmem, který obykle znamená menší postižení než bloudivé pohyby očí, bývá obleněná fotoreakce zornic, upřený pohled na jasné světlo při nereagování na jiné podněty obvykle znamená poruchu zraku, někdy můžeme zaznamenat okulodigitální příznak- mačkáním očí prsty nebo pěstičkou dochází k stimulaci sítnice.</a:t>
            </a:r>
          </a:p>
          <a:p>
            <a:endParaRPr lang="cs-CZ"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62D7F0E-CBD2-4300-ADBC-F102D071BFE1}"/>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9C64A2B-BACB-4D8E-A1BD-705F29B1F55A}" type="slidenum">
              <a:rPr lang="cs-CZ" altLang="en-US"/>
              <a:pPr eaLnBrk="1" hangingPunct="1"/>
              <a:t>6</a:t>
            </a:fld>
            <a:endParaRPr lang="cs-CZ" altLang="en-US"/>
          </a:p>
        </p:txBody>
      </p:sp>
      <p:sp>
        <p:nvSpPr>
          <p:cNvPr id="53251" name="Rectangle 1026">
            <a:extLst>
              <a:ext uri="{FF2B5EF4-FFF2-40B4-BE49-F238E27FC236}">
                <a16:creationId xmlns:a16="http://schemas.microsoft.com/office/drawing/2014/main" id="{E9F0772A-63A7-46C1-8D6A-9F4632DD2555}"/>
              </a:ext>
            </a:extLst>
          </p:cNvPr>
          <p:cNvSpPr>
            <a:spLocks noGrp="1" noRot="1" noChangeAspect="1" noChangeArrowheads="1" noTextEdit="1"/>
          </p:cNvSpPr>
          <p:nvPr>
            <p:ph type="sldImg"/>
          </p:nvPr>
        </p:nvSpPr>
        <p:spPr>
          <a:xfrm>
            <a:off x="-615950" y="619125"/>
            <a:ext cx="6015038" cy="3384550"/>
          </a:xfrm>
          <a:ln/>
        </p:spPr>
      </p:sp>
      <p:sp>
        <p:nvSpPr>
          <p:cNvPr id="53252" name="Rectangle 1027">
            <a:extLst>
              <a:ext uri="{FF2B5EF4-FFF2-40B4-BE49-F238E27FC236}">
                <a16:creationId xmlns:a16="http://schemas.microsoft.com/office/drawing/2014/main" id="{674E51C6-3182-4CFD-B60C-32B5A60EF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BV obecně  je schopnost současně vnímat sítnicemi obou očí.</a:t>
            </a:r>
          </a:p>
          <a:p>
            <a:r>
              <a:rPr lang="cs-CZ" altLang="en-US">
                <a:latin typeface="Times New Roman" panose="02020603050405020304" pitchFamily="18" charset="0"/>
              </a:rPr>
              <a:t>Normální BV nebo jinak řečeno JBV je schopnost vidět oběma očima pozorovaný předmět jednoduše prostorově.</a:t>
            </a:r>
          </a:p>
          <a:p>
            <a:r>
              <a:rPr lang="cs-CZ" altLang="en-US">
                <a:latin typeface="Times New Roman" panose="02020603050405020304" pitchFamily="18" charset="0"/>
              </a:rPr>
              <a:t>To vyžaduje dokonalou senzoricko- motorickou spolupráci obou očí.</a:t>
            </a:r>
          </a:p>
          <a:p>
            <a:endParaRPr lang="cs-CZ"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CBC8DFF-A582-4920-99FD-B708F6F7E68D}"/>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403B76-46DA-4B5B-94BB-AAB94C8EBDAC}" type="slidenum">
              <a:rPr lang="cs-CZ" altLang="en-US"/>
              <a:pPr eaLnBrk="1" hangingPunct="1"/>
              <a:t>7</a:t>
            </a:fld>
            <a:endParaRPr lang="cs-CZ" altLang="en-US"/>
          </a:p>
        </p:txBody>
      </p:sp>
      <p:sp>
        <p:nvSpPr>
          <p:cNvPr id="54275" name="Rectangle 2">
            <a:extLst>
              <a:ext uri="{FF2B5EF4-FFF2-40B4-BE49-F238E27FC236}">
                <a16:creationId xmlns:a16="http://schemas.microsoft.com/office/drawing/2014/main" id="{E4B7240E-EE9F-479F-A795-718EB8EA7685}"/>
              </a:ext>
            </a:extLst>
          </p:cNvPr>
          <p:cNvSpPr>
            <a:spLocks noGrp="1" noRot="1" noChangeAspect="1" noChangeArrowheads="1" noTextEdit="1"/>
          </p:cNvSpPr>
          <p:nvPr>
            <p:ph type="sldImg"/>
          </p:nvPr>
        </p:nvSpPr>
        <p:spPr>
          <a:xfrm>
            <a:off x="-615950" y="619125"/>
            <a:ext cx="6015038" cy="3384550"/>
          </a:xfrm>
          <a:ln/>
        </p:spPr>
      </p:sp>
      <p:sp>
        <p:nvSpPr>
          <p:cNvPr id="54276" name="Rectangle 3">
            <a:extLst>
              <a:ext uri="{FF2B5EF4-FFF2-40B4-BE49-F238E27FC236}">
                <a16:creationId xmlns:a16="http://schemas.microsoft.com/office/drawing/2014/main" id="{289B206D-1DEA-46A3-882C-F70BF4E45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a:latin typeface="Times New Roman" panose="02020603050405020304" pitchFamily="18" charset="0"/>
              </a:rPr>
              <a:t>Předpoklady JBV v oblasti motorické : paralelní postavení očí, volná pohyblivost bulbů, koordinace akomodace a konvergence</a:t>
            </a:r>
          </a:p>
          <a:p>
            <a:r>
              <a:rPr lang="cs-CZ" altLang="en-US">
                <a:latin typeface="Times New Roman" panose="02020603050405020304" pitchFamily="18" charset="0"/>
              </a:rPr>
              <a:t>                                          senzorické: přibližně stejně ostré ale i stejně velké obrazy obou očí, NRK, schopnost fúze</a:t>
            </a:r>
          </a:p>
          <a:p>
            <a:endParaRPr lang="cs-CZ" altLang="en-US">
              <a:latin typeface="Times New Roman" panose="02020603050405020304" pitchFamily="18" charset="0"/>
            </a:endParaRPr>
          </a:p>
          <a:p>
            <a:r>
              <a:rPr lang="cs-CZ" altLang="en-US">
                <a:latin typeface="Times New Roman" panose="02020603050405020304" pitchFamily="18" charset="0"/>
              </a:rPr>
              <a:t>Fúze je schopnost splynutí ( stejných ) obrazů z pravého a levého oka v jediný vjem v korovém zrakovém centru.</a:t>
            </a:r>
          </a:p>
          <a:p>
            <a:endParaRPr lang="cs-CZ" altLang="en-US">
              <a:latin typeface="Times New Roman" panose="02020603050405020304" pitchFamily="18" charset="0"/>
            </a:endParaRPr>
          </a:p>
          <a:p>
            <a:r>
              <a:rPr lang="cs-CZ" altLang="en-US">
                <a:latin typeface="Times New Roman" panose="02020603050405020304" pitchFamily="18" charset="0"/>
              </a:rPr>
              <a:t>Senzorická fúze je děj spojování dvou monokulárních vjemů v jediný, vzniká i bez pohybu očí.</a:t>
            </a:r>
          </a:p>
          <a:p>
            <a:r>
              <a:rPr lang="cs-CZ" altLang="en-US">
                <a:latin typeface="Times New Roman" panose="02020603050405020304" pitchFamily="18" charset="0"/>
              </a:rPr>
              <a:t>Motorická fúze řídí osy obou očí , aby se protínaly na fixovaném předmětu, Náhodné zobrazení předmětu na disparátních místech sítnic, které by vedlo k diplopii, je popudem ke korekčnímu fúznímu pohybu- nepodléhá vůli, hlavními podněty jsou vjemy z centrální oblasti, ale i podněty z periferie mohou vyvolat fúzi.Motorická fúze je hlavní příčinou senzomotorické koordinace očí</a:t>
            </a:r>
          </a:p>
          <a:p>
            <a:r>
              <a:rPr lang="cs-CZ" altLang="en-US">
                <a:latin typeface="Times New Roman" panose="02020603050405020304" pitchFamily="18" charset="0"/>
              </a:rPr>
              <a:t>Měřit můžeme pouze fúzní pohyby očí tzv. šířku fúze – stupeň konvergence a divergence, při kterém se rozpadá jednoduchý binokulární obraz ve zdvojený.</a:t>
            </a:r>
          </a:p>
          <a:p>
            <a:endParaRPr lang="cs-CZ" altLang="en-US">
              <a:latin typeface="Times New Roman" panose="02020603050405020304" pitchFamily="18" charset="0"/>
            </a:endParaRPr>
          </a:p>
          <a:p>
            <a:r>
              <a:rPr lang="cs-CZ" altLang="en-US">
                <a:latin typeface="Times New Roman" panose="02020603050405020304" pitchFamily="18" charset="0"/>
              </a:rPr>
              <a:t>Fúze je hlavním ručitelem JBV,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CBC8DFF-A582-4920-99FD-B708F6F7E68D}"/>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403B76-46DA-4B5B-94BB-AAB94C8EBDAC}" type="slidenum">
              <a:rPr lang="cs-CZ" altLang="en-US"/>
              <a:pPr eaLnBrk="1" hangingPunct="1"/>
              <a:t>8</a:t>
            </a:fld>
            <a:endParaRPr lang="cs-CZ" altLang="en-US"/>
          </a:p>
        </p:txBody>
      </p:sp>
      <p:sp>
        <p:nvSpPr>
          <p:cNvPr id="54275" name="Rectangle 2">
            <a:extLst>
              <a:ext uri="{FF2B5EF4-FFF2-40B4-BE49-F238E27FC236}">
                <a16:creationId xmlns:a16="http://schemas.microsoft.com/office/drawing/2014/main" id="{E4B7240E-EE9F-479F-A795-718EB8EA7685}"/>
              </a:ext>
            </a:extLst>
          </p:cNvPr>
          <p:cNvSpPr>
            <a:spLocks noGrp="1" noRot="1" noChangeAspect="1" noChangeArrowheads="1" noTextEdit="1"/>
          </p:cNvSpPr>
          <p:nvPr>
            <p:ph type="sldImg"/>
          </p:nvPr>
        </p:nvSpPr>
        <p:spPr>
          <a:xfrm>
            <a:off x="-615950" y="619125"/>
            <a:ext cx="6015038" cy="3384550"/>
          </a:xfrm>
          <a:ln/>
        </p:spPr>
      </p:sp>
      <p:sp>
        <p:nvSpPr>
          <p:cNvPr id="54276" name="Rectangle 3">
            <a:extLst>
              <a:ext uri="{FF2B5EF4-FFF2-40B4-BE49-F238E27FC236}">
                <a16:creationId xmlns:a16="http://schemas.microsoft.com/office/drawing/2014/main" id="{289B206D-1DEA-46A3-882C-F70BF4E45D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ltLang="en-US" dirty="0">
                <a:latin typeface="Times New Roman" panose="02020603050405020304" pitchFamily="18" charset="0"/>
              </a:rPr>
              <a:t>Předpoklady JBV v oblasti motorické : paralelní postavení očí, volná pohyblivost bulbů, koordinace akomodace a konvergence</a:t>
            </a:r>
          </a:p>
          <a:p>
            <a:r>
              <a:rPr lang="cs-CZ" altLang="en-US" dirty="0">
                <a:latin typeface="Times New Roman" panose="02020603050405020304" pitchFamily="18" charset="0"/>
              </a:rPr>
              <a:t>                                          senzorické: přibližně stejně ostré ale i stejně velké obrazy obou očí, NRK, schopnost fúze</a:t>
            </a:r>
          </a:p>
          <a:p>
            <a:r>
              <a:rPr lang="cs-CZ" altLang="en-US" dirty="0">
                <a:latin typeface="Times New Roman" panose="02020603050405020304" pitchFamily="18" charset="0"/>
              </a:rPr>
              <a:t>Fúze je schopnost splynutí ( stejných ) obrazů z pravého a levého oka v jediný vjem v korovém zrakovém centru.</a:t>
            </a:r>
          </a:p>
          <a:p>
            <a:r>
              <a:rPr lang="cs-CZ" altLang="en-US" dirty="0">
                <a:latin typeface="Times New Roman" panose="02020603050405020304" pitchFamily="18" charset="0"/>
              </a:rPr>
              <a:t>Senzorická fúze je děj spojování dvou monokulárních vjemů v jediný, vzniká i bez pohybu očí.</a:t>
            </a:r>
          </a:p>
          <a:p>
            <a:r>
              <a:rPr lang="cs-CZ" altLang="en-US" dirty="0">
                <a:latin typeface="Times New Roman" panose="02020603050405020304" pitchFamily="18" charset="0"/>
              </a:rPr>
              <a:t>Motorická fúze řídí osy obou očí , aby se protínaly na fixovaném předmětu, Náhodné zobrazení předmětu na disparátních místech sítnic, které by vedlo k diplopii, je popudem ke korekčnímu fúznímu pohybu- nepodléhá vůli, hlavními podněty jsou vjemy z centrální oblasti, ale i podněty z periferie mohou vyvolat </a:t>
            </a:r>
            <a:r>
              <a:rPr lang="cs-CZ" altLang="en-US" dirty="0" err="1">
                <a:latin typeface="Times New Roman" panose="02020603050405020304" pitchFamily="18" charset="0"/>
              </a:rPr>
              <a:t>fúzi.Motorická</a:t>
            </a:r>
            <a:r>
              <a:rPr lang="cs-CZ" altLang="en-US" dirty="0">
                <a:latin typeface="Times New Roman" panose="02020603050405020304" pitchFamily="18" charset="0"/>
              </a:rPr>
              <a:t> fúze je hlavní příčinou senzomotorické koordinace očí</a:t>
            </a:r>
          </a:p>
          <a:p>
            <a:r>
              <a:rPr lang="cs-CZ" altLang="en-US" dirty="0">
                <a:latin typeface="Times New Roman" panose="02020603050405020304" pitchFamily="18" charset="0"/>
              </a:rPr>
              <a:t>Měřit můžeme pouze fúzní pohyby očí tzv. šířku fúze – stupeň konvergence a divergence, při kterém se rozpadá jednoduchý binokulární obraz ve zdvojený.</a:t>
            </a:r>
          </a:p>
          <a:p>
            <a:r>
              <a:rPr lang="cs-CZ" altLang="en-US" dirty="0">
                <a:latin typeface="Times New Roman" panose="02020603050405020304" pitchFamily="18" charset="0"/>
              </a:rPr>
              <a:t>Fúze je hlavním ručitelem JBV, </a:t>
            </a:r>
          </a:p>
        </p:txBody>
      </p:sp>
    </p:spTree>
    <p:extLst>
      <p:ext uri="{BB962C8B-B14F-4D97-AF65-F5344CB8AC3E}">
        <p14:creationId xmlns:p14="http://schemas.microsoft.com/office/powerpoint/2010/main" val="261893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E395F3DB-383D-4C13-8A96-9D1E99C1D407}"/>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C1CDD58-6423-488A-A966-908124D32302}" type="slidenum">
              <a:rPr lang="cs-CZ" altLang="en-US"/>
              <a:pPr eaLnBrk="1" hangingPunct="1"/>
              <a:t>9</a:t>
            </a:fld>
            <a:endParaRPr lang="cs-CZ" altLang="en-US"/>
          </a:p>
        </p:txBody>
      </p:sp>
      <p:sp>
        <p:nvSpPr>
          <p:cNvPr id="55299" name="Rectangle 2">
            <a:extLst>
              <a:ext uri="{FF2B5EF4-FFF2-40B4-BE49-F238E27FC236}">
                <a16:creationId xmlns:a16="http://schemas.microsoft.com/office/drawing/2014/main" id="{646F91E2-DA0C-4461-B8C3-316924DAAA5F}"/>
              </a:ext>
            </a:extLst>
          </p:cNvPr>
          <p:cNvSpPr>
            <a:spLocks noGrp="1" noRot="1" noChangeAspect="1" noChangeArrowheads="1" noTextEdit="1"/>
          </p:cNvSpPr>
          <p:nvPr>
            <p:ph type="sldImg"/>
          </p:nvPr>
        </p:nvSpPr>
        <p:spPr>
          <a:xfrm>
            <a:off x="-615950" y="619125"/>
            <a:ext cx="6015038" cy="3384550"/>
          </a:xfrm>
          <a:ln/>
        </p:spPr>
      </p:sp>
      <p:sp>
        <p:nvSpPr>
          <p:cNvPr id="55300" name="Rectangle 3">
            <a:extLst>
              <a:ext uri="{FF2B5EF4-FFF2-40B4-BE49-F238E27FC236}">
                <a16:creationId xmlns:a16="http://schemas.microsoft.com/office/drawing/2014/main" id="{5D3DE2F8-3653-4E7A-8E19-348AA349C2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dirty="0">
                <a:latin typeface="Times New Roman" panose="02020603050405020304" pitchFamily="18" charset="0"/>
              </a:rPr>
              <a:t>Zjednodušeně je amblyopie horší vidění optimálně (brýlemi) vykorigovaného jinak zdravého oka.</a:t>
            </a:r>
          </a:p>
          <a:p>
            <a:pPr marL="228600" indent="-228600"/>
            <a:r>
              <a:rPr lang="cs-CZ" altLang="en-US" dirty="0">
                <a:latin typeface="Times New Roman" panose="02020603050405020304" pitchFamily="18" charset="0"/>
              </a:rPr>
              <a:t>Albrecht von </a:t>
            </a:r>
            <a:r>
              <a:rPr lang="cs-CZ" altLang="en-US" dirty="0" err="1">
                <a:latin typeface="Times New Roman" panose="02020603050405020304" pitchFamily="18" charset="0"/>
              </a:rPr>
              <a:t>Graefe</a:t>
            </a:r>
            <a:r>
              <a:rPr lang="cs-CZ" altLang="en-US" dirty="0">
                <a:latin typeface="Times New Roman" panose="02020603050405020304" pitchFamily="18" charset="0"/>
              </a:rPr>
              <a:t> ji definoval jako stav u kterého lékař nevidí nic a pacient velmi málo.</a:t>
            </a:r>
          </a:p>
          <a:p>
            <a:pPr marL="228600" indent="-228600"/>
            <a:r>
              <a:rPr lang="cs-CZ" altLang="en-US" dirty="0">
                <a:latin typeface="Times New Roman" panose="02020603050405020304" pitchFamily="18" charset="0"/>
              </a:rPr>
              <a:t>Porucha bývá jednostranná, ale může být i oboustranná.</a:t>
            </a:r>
          </a:p>
          <a:p>
            <a:pPr marL="228600" indent="-228600"/>
            <a:r>
              <a:rPr lang="cs-CZ" altLang="en-US" dirty="0">
                <a:latin typeface="Times New Roman" panose="02020603050405020304" pitchFamily="18" charset="0"/>
              </a:rPr>
              <a:t>Vyskytuje se zhruba u 2-4% populace a je nejčastější příčinou sníženého visu v dětství.</a:t>
            </a:r>
          </a:p>
          <a:p>
            <a:pPr marL="228600" indent="-228600"/>
            <a:r>
              <a:rPr lang="cs-CZ" altLang="en-US" dirty="0">
                <a:latin typeface="Times New Roman" panose="02020603050405020304" pitchFamily="18" charset="0"/>
              </a:rPr>
              <a:t>Amblyopii můžeme definovat také na základě etiopatogeneze jako snížený </a:t>
            </a:r>
            <a:r>
              <a:rPr lang="cs-CZ" altLang="en-US" dirty="0" err="1">
                <a:latin typeface="Times New Roman" panose="02020603050405020304" pitchFamily="18" charset="0"/>
              </a:rPr>
              <a:t>visus</a:t>
            </a:r>
            <a:r>
              <a:rPr lang="cs-CZ" altLang="en-US" dirty="0">
                <a:latin typeface="Times New Roman" panose="02020603050405020304" pitchFamily="18" charset="0"/>
              </a:rPr>
              <a:t> způsobený poruchou zrakového vývoje následkem abnormální zrakové zkušenosti v raném dětství.</a:t>
            </a:r>
          </a:p>
          <a:p>
            <a:pPr marL="228600" indent="-228600"/>
            <a:r>
              <a:rPr lang="cs-CZ" altLang="en-US" dirty="0">
                <a:latin typeface="Times New Roman" panose="02020603050405020304" pitchFamily="18" charset="0"/>
              </a:rPr>
              <a:t>Normální binokulární zraková zkušenost( nebo-</a:t>
            </a:r>
            <a:r>
              <a:rPr lang="cs-CZ" altLang="en-US" dirty="0" err="1">
                <a:latin typeface="Times New Roman" panose="02020603050405020304" pitchFamily="18" charset="0"/>
              </a:rPr>
              <a:t>li</a:t>
            </a:r>
            <a:r>
              <a:rPr lang="cs-CZ" altLang="en-US" dirty="0">
                <a:latin typeface="Times New Roman" panose="02020603050405020304" pitchFamily="18" charset="0"/>
              </a:rPr>
              <a:t> stimulace obou očí současně stejnými dostatečně ostrými obrazy) je nutná , aby se zachovaly a upevnily kongenitálně založené nervové spoje zrakové dráhy a dokončil vývoj zrakových mozkových center.</a:t>
            </a:r>
          </a:p>
          <a:p>
            <a:pPr marL="228600" indent="-228600"/>
            <a:r>
              <a:rPr lang="cs-CZ" altLang="en-US" dirty="0">
                <a:latin typeface="Times New Roman" panose="02020603050405020304" pitchFamily="18" charset="0"/>
              </a:rPr>
              <a:t>Amblyopie může vzniknou od narození do 7-8 let, kdy je zrakový vývoj dokončen a zraková centra jsou již resistentní k abnormální zrakové stimulaci.</a:t>
            </a:r>
          </a:p>
          <a:p>
            <a:pPr marL="228600" indent="-228600"/>
            <a:r>
              <a:rPr lang="cs-CZ" altLang="en-US" dirty="0">
                <a:latin typeface="Times New Roman" panose="02020603050405020304" pitchFamily="18" charset="0"/>
              </a:rPr>
              <a:t>Nejkritičtější období z hlediska vzniku amblyopie jsou první 3 měsíce, dále první 3 roky.</a:t>
            </a:r>
          </a:p>
          <a:p>
            <a:pPr marL="228600" indent="-228600"/>
            <a:endParaRPr lang="cs-CZ"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7F5900C-0FC6-4111-A6F8-6204573BBC67}"/>
              </a:ext>
            </a:extLst>
          </p:cNvPr>
          <p:cNvSpPr>
            <a:spLocks noGrp="1" noChangeArrowheads="1"/>
          </p:cNvSpPr>
          <p:nvPr>
            <p:ph type="sldNum" sz="quarter" idx="4294967295"/>
          </p:nvPr>
        </p:nvSpPr>
        <p:spPr bwMode="auto">
          <a:xfrm>
            <a:off x="5522913" y="6511925"/>
            <a:ext cx="4227512" cy="342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7CCA12B-BA04-4AEF-B005-66845B58585A}" type="slidenum">
              <a:rPr lang="cs-CZ" altLang="en-US"/>
              <a:pPr eaLnBrk="1" hangingPunct="1"/>
              <a:t>10</a:t>
            </a:fld>
            <a:endParaRPr lang="cs-CZ" altLang="en-US"/>
          </a:p>
        </p:txBody>
      </p:sp>
      <p:sp>
        <p:nvSpPr>
          <p:cNvPr id="56323" name="Rectangle 2">
            <a:extLst>
              <a:ext uri="{FF2B5EF4-FFF2-40B4-BE49-F238E27FC236}">
                <a16:creationId xmlns:a16="http://schemas.microsoft.com/office/drawing/2014/main" id="{0F517E33-CEE8-4687-B2FA-DFEC29150187}"/>
              </a:ext>
            </a:extLst>
          </p:cNvPr>
          <p:cNvSpPr>
            <a:spLocks noGrp="1" noRot="1" noChangeAspect="1" noChangeArrowheads="1" noTextEdit="1"/>
          </p:cNvSpPr>
          <p:nvPr>
            <p:ph type="sldImg"/>
          </p:nvPr>
        </p:nvSpPr>
        <p:spPr>
          <a:xfrm>
            <a:off x="-615950" y="619125"/>
            <a:ext cx="6015038" cy="3384550"/>
          </a:xfrm>
          <a:ln/>
        </p:spPr>
      </p:sp>
      <p:sp>
        <p:nvSpPr>
          <p:cNvPr id="56324" name="Rectangle 3">
            <a:extLst>
              <a:ext uri="{FF2B5EF4-FFF2-40B4-BE49-F238E27FC236}">
                <a16:creationId xmlns:a16="http://schemas.microsoft.com/office/drawing/2014/main" id="{F65C43AD-03B0-4A4D-A09E-B54D0A03E9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cs-CZ" altLang="en-US">
                <a:latin typeface="Times New Roman" panose="02020603050405020304" pitchFamily="18" charset="0"/>
              </a:rPr>
              <a:t>Amblyopie vzniká obecně 2 základními mechanizmy:</a:t>
            </a:r>
          </a:p>
          <a:p>
            <a:pPr marL="228600" indent="-228600">
              <a:buFontTx/>
              <a:buAutoNum type="arabicPeriod"/>
            </a:pPr>
            <a:r>
              <a:rPr lang="cs-CZ" altLang="en-US">
                <a:latin typeface="Times New Roman" panose="02020603050405020304" pitchFamily="18" charset="0"/>
              </a:rPr>
              <a:t>Nedostatečnou zrakovou stimulací ( oko nemůže být používáno k vidění): vytváří se nedostatečné množství nebo neostré sítnicové obrazy, což vede k pasivnímu útlumu příslušné části zrakového systému( k snížené aktivitě příslušné části zrakového centra, které přijímá zrak. informaci z postiženého oka a následně k atrofii)- zpomalení až zastavení rozvoje částí mozk.kůry, které přijímají zrakovou informaci z postiženého oka</a:t>
            </a:r>
          </a:p>
          <a:p>
            <a:pPr marL="228600" indent="-228600"/>
            <a:r>
              <a:rPr lang="cs-CZ" altLang="en-US">
                <a:latin typeface="Times New Roman" panose="02020603050405020304" pitchFamily="18" charset="0"/>
              </a:rPr>
              <a:t>        - zákaly optických medií, nekorigované refrakční vady, ptóza</a:t>
            </a:r>
          </a:p>
          <a:p>
            <a:pPr marL="228600" indent="-228600"/>
            <a:r>
              <a:rPr lang="cs-CZ" altLang="en-US">
                <a:latin typeface="Times New Roman" panose="02020603050405020304" pitchFamily="18" charset="0"/>
              </a:rPr>
              <a:t>2.abnormální stimulací natolik rozdílnými sítnicovými obrazy pro pravé a levé oko, že není možné jejich splynutí v 1 vjem ve zrakovém centru, dochází k soutěži mezi  oběma obrazy a ve zrakovém korovém centru dojde k supresi horšího obrazu- přestane být vnímán, dojde k aktivnímu útlumu ( oko je reflexně aktivně utlumeno, protože je nesprávně používáno k vidění)</a:t>
            </a:r>
          </a:p>
          <a:p>
            <a:pPr marL="228600" indent="-228600"/>
            <a:r>
              <a:rPr lang="cs-CZ" altLang="en-US">
                <a:latin typeface="Times New Roman" panose="02020603050405020304" pitchFamily="18" charset="0"/>
              </a:rPr>
              <a:t>          - strabismus, rozdílné nebo jednostranné refrakční vady, jednostranné zákaly optických medií</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Aniseikonii můžeme rozdělit na statickou a dynamickou. Prvním typem je klasická aniseikonie označující vnímaný rozdíl velikosti obrazů při fixovaném směru pohledu. Druhým typem je tzv. vyvolaná </a:t>
            </a:r>
            <a:r>
              <a:rPr lang="cs-CZ" dirty="0" err="1"/>
              <a:t>anizoforie</a:t>
            </a:r>
            <a:r>
              <a:rPr lang="cs-CZ" dirty="0"/>
              <a:t> a označuje rozdíl velikosti obrazů způsobený nepřekonaným prizmatickým efektem při pohledu přes různé části dvou anizometropických brýlových čoček.</a:t>
            </a:r>
          </a:p>
        </p:txBody>
      </p:sp>
      <p:sp>
        <p:nvSpPr>
          <p:cNvPr id="4" name="Zástupný symbol pro číslo snímku 3"/>
          <p:cNvSpPr>
            <a:spLocks noGrp="1"/>
          </p:cNvSpPr>
          <p:nvPr>
            <p:ph type="sldNum" sz="quarter" idx="5"/>
          </p:nvPr>
        </p:nvSpPr>
        <p:spPr/>
        <p:txBody>
          <a:bodyPr/>
          <a:lstStyle/>
          <a:p>
            <a:fld id="{0DA0BEE5-D648-4CE1-A6A2-8F4E03C6AB2E}" type="slidenum">
              <a:rPr lang="cs-CZ" smtClean="0"/>
              <a:t>11</a:t>
            </a:fld>
            <a:endParaRPr lang="cs-CZ"/>
          </a:p>
        </p:txBody>
      </p:sp>
    </p:spTree>
    <p:extLst>
      <p:ext uri="{BB962C8B-B14F-4D97-AF65-F5344CB8AC3E}">
        <p14:creationId xmlns:p14="http://schemas.microsoft.com/office/powerpoint/2010/main" val="392194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C30C0B-E68E-4D43-9320-6E86AE81FF07}"/>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80116CE-51CC-4828-8B89-DF9EB65F9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AEA97DF-66FF-4B09-9666-112EF9370AD7}"/>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D0C808C5-4946-4544-B957-9F834F55CD5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D5F564-228E-4699-8518-CCFC891AFFB2}"/>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416567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E96DEA-B8D0-4C31-AABC-DD3D5DE1F5EB}"/>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F4EB84D-30AA-4E87-A52E-268A83BBDCC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0BF2478-0CD8-4CF9-A200-BC8181C43C2B}"/>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D23BBC98-2C52-4B25-BC40-301C5BA5E96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2938638-E095-4441-A9C3-19F7A6154CD3}"/>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698371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49E91B6-F6AE-4EDC-9614-444B20A8AFF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2E4D072-B2DF-4198-BCE2-5C9201C173C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D7CE4BD-17D8-410B-BD39-25872D88EC66}"/>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99D153BC-6579-42BC-8594-FD7C477321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544B3B7-4718-4249-9EF1-DAAC7B09981B}"/>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277657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52C257-A5D2-46DB-AA35-9412350A85D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5E0BDD2-097F-4897-872F-B03A672CF5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88EC97-3B62-459B-BD84-4D6B320A15DA}"/>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4392F070-3FD2-478F-93E8-CB3846158B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D16F5F7-34ED-433B-9F9A-44F0689FAD1F}"/>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292483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E85BEE-F3E7-4B2C-9607-F0274189CEC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F29A8ED-CAD9-45B7-85FE-14141BF32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B2A3985-6F62-4E82-A7C8-50EB5E1B4508}"/>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2980AAB2-173C-4B05-951A-E48B63BB8A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82DA39C-D50F-43CA-93F3-8450E0DD981F}"/>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25547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CC4B9-E57D-48E8-B4E4-6E7EE752C46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DE65523-5EE7-4BB3-9A91-119CD7168BD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DBFEC4C-C037-4AA1-AA1A-76D4B39E60C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1B242C8-C2EC-4B21-AD6B-6197CBAF7EE6}"/>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6" name="Zástupný symbol pro zápatí 5">
            <a:extLst>
              <a:ext uri="{FF2B5EF4-FFF2-40B4-BE49-F238E27FC236}">
                <a16:creationId xmlns:a16="http://schemas.microsoft.com/office/drawing/2014/main" id="{651BE24A-0773-41CE-B9FA-717D6655E6E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7A2D449-4BDC-4BB6-9482-10D9F5A8F1CB}"/>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290289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FAE694-57C2-4EC4-ADD9-B5AB4BB4A68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DD90A04-ED2C-407D-A9D3-3A1C3C772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AA41953-CFB5-4751-AFEA-891F82A6C1F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8062C18-2F28-4E79-8BAC-A983D7F9E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127D43D9-026E-41CD-B1EC-6928FEBD787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21378DA-433A-47D4-AB2A-93EDAA2D3C0F}"/>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8" name="Zástupný symbol pro zápatí 7">
            <a:extLst>
              <a:ext uri="{FF2B5EF4-FFF2-40B4-BE49-F238E27FC236}">
                <a16:creationId xmlns:a16="http://schemas.microsoft.com/office/drawing/2014/main" id="{3DC6C1F4-BE99-4FF3-8C40-4140183FB75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C955368-7418-4796-88A0-D2F2EABF5291}"/>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300803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D5A0E-C792-4433-80AD-CAB8445D5C0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CFDAF0-D966-40C5-A1D9-884BBE301D3F}"/>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4" name="Zástupný symbol pro zápatí 3">
            <a:extLst>
              <a:ext uri="{FF2B5EF4-FFF2-40B4-BE49-F238E27FC236}">
                <a16:creationId xmlns:a16="http://schemas.microsoft.com/office/drawing/2014/main" id="{57A90922-A00C-47EF-A8E3-2101ADF58FD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43E7860-02EE-4877-8CF9-FBB4454115A5}"/>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1586428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BB24201-C9FB-4C86-A47A-B97F0DA6567A}"/>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3" name="Zástupný symbol pro zápatí 2">
            <a:extLst>
              <a:ext uri="{FF2B5EF4-FFF2-40B4-BE49-F238E27FC236}">
                <a16:creationId xmlns:a16="http://schemas.microsoft.com/office/drawing/2014/main" id="{EFB08DE0-5425-43AC-B697-E26750B65F5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024CD02-0F4D-420D-A0F1-7D8462A6A661}"/>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307400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CEDFEE-03B7-4FA6-8845-DEF0605B06D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5D10113-E676-4ECB-B69C-209F27FD1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08336D7-8A3D-4054-B807-EAD35C919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013A296-BEEB-435B-99A7-A4B6F223C26E}"/>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6" name="Zástupný symbol pro zápatí 5">
            <a:extLst>
              <a:ext uri="{FF2B5EF4-FFF2-40B4-BE49-F238E27FC236}">
                <a16:creationId xmlns:a16="http://schemas.microsoft.com/office/drawing/2014/main" id="{13920C58-005E-4A35-909C-4D740419FFC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8EC0232-2A45-42A8-8408-BA2537B9652C}"/>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188731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A8101B-D0B0-46F7-AA0C-972E121D888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9061BF6-1404-4923-913B-6BAE7892C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542FB26D-6DD2-4FB8-BF9F-C2EC7ACC5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4659FD7-E927-4A4E-BEAF-A8643A7AE549}"/>
              </a:ext>
            </a:extLst>
          </p:cNvPr>
          <p:cNvSpPr>
            <a:spLocks noGrp="1"/>
          </p:cNvSpPr>
          <p:nvPr>
            <p:ph type="dt" sz="half" idx="10"/>
          </p:nvPr>
        </p:nvSpPr>
        <p:spPr/>
        <p:txBody>
          <a:bodyPr/>
          <a:lstStyle/>
          <a:p>
            <a:fld id="{8C57471B-004C-4E4E-A7B8-35251DA63528}" type="datetimeFigureOut">
              <a:rPr lang="cs-CZ" smtClean="0"/>
              <a:t>16.10.2022</a:t>
            </a:fld>
            <a:endParaRPr lang="cs-CZ"/>
          </a:p>
        </p:txBody>
      </p:sp>
      <p:sp>
        <p:nvSpPr>
          <p:cNvPr id="6" name="Zástupný symbol pro zápatí 5">
            <a:extLst>
              <a:ext uri="{FF2B5EF4-FFF2-40B4-BE49-F238E27FC236}">
                <a16:creationId xmlns:a16="http://schemas.microsoft.com/office/drawing/2014/main" id="{15D8C685-0778-4C57-A852-3DFD619FAF7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FAD6AD6-9873-4302-9D5F-13513D1DD73E}"/>
              </a:ext>
            </a:extLst>
          </p:cNvPr>
          <p:cNvSpPr>
            <a:spLocks noGrp="1"/>
          </p:cNvSpPr>
          <p:nvPr>
            <p:ph type="sldNum" sz="quarter" idx="12"/>
          </p:nvPr>
        </p:nvSpPr>
        <p:spPr/>
        <p:txBody>
          <a:bodyPr/>
          <a:lstStyle/>
          <a:p>
            <a:fld id="{0A9D9E1F-AE77-4747-B193-D7A3B25B102C}" type="slidenum">
              <a:rPr lang="cs-CZ" smtClean="0"/>
              <a:t>‹#›</a:t>
            </a:fld>
            <a:endParaRPr lang="cs-CZ"/>
          </a:p>
        </p:txBody>
      </p:sp>
    </p:spTree>
    <p:extLst>
      <p:ext uri="{BB962C8B-B14F-4D97-AF65-F5344CB8AC3E}">
        <p14:creationId xmlns:p14="http://schemas.microsoft.com/office/powerpoint/2010/main" val="47206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2A830C1-1EC4-452B-A298-7854F9E1DA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E5D136-D52E-4C5B-ACF6-665222A89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87EAE54-B43A-4BF3-91EF-2F28BCAD58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7471B-004C-4E4E-A7B8-35251DA63528}" type="datetimeFigureOut">
              <a:rPr lang="cs-CZ" smtClean="0"/>
              <a:t>16.10.2022</a:t>
            </a:fld>
            <a:endParaRPr lang="cs-CZ"/>
          </a:p>
        </p:txBody>
      </p:sp>
      <p:sp>
        <p:nvSpPr>
          <p:cNvPr id="5" name="Zástupný symbol pro zápatí 4">
            <a:extLst>
              <a:ext uri="{FF2B5EF4-FFF2-40B4-BE49-F238E27FC236}">
                <a16:creationId xmlns:a16="http://schemas.microsoft.com/office/drawing/2014/main" id="{B4FE11B7-F347-4C9D-AB17-5168CED73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CFA56A6-EFA5-4878-8DC7-A1F34FAA8A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D9E1F-AE77-4747-B193-D7A3B25B102C}" type="slidenum">
              <a:rPr lang="cs-CZ" smtClean="0"/>
              <a:t>‹#›</a:t>
            </a:fld>
            <a:endParaRPr lang="cs-CZ"/>
          </a:p>
        </p:txBody>
      </p:sp>
    </p:spTree>
    <p:extLst>
      <p:ext uri="{BB962C8B-B14F-4D97-AF65-F5344CB8AC3E}">
        <p14:creationId xmlns:p14="http://schemas.microsoft.com/office/powerpoint/2010/main" val="269361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381272@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s.muni.cz/th/axfsu/Velikost_obrazu_na_sitnici__stanoveni_a_korekce_anizeikonie_vcetne_optickych_principu.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s.muni.cz/th/axfsu/Velikost_obrazu_na_sitnici__stanoveni_a_korekce_anizeikonie_vcetne_optickych_principu.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3.jpeg"/><Relationship Id="rId4" Type="http://schemas.openxmlformats.org/officeDocument/2006/relationships/image" Target="../media/image8.wmf"/><Relationship Id="rId9"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fif"/><Relationship Id="rId1" Type="http://schemas.openxmlformats.org/officeDocument/2006/relationships/slideLayout" Target="../slideLayouts/slideLayout4.xml"/><Relationship Id="rId4" Type="http://schemas.openxmlformats.org/officeDocument/2006/relationships/image" Target="../media/image3.jf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1D283-AA43-480F-80B9-15694FDBE08D}"/>
              </a:ext>
            </a:extLst>
          </p:cNvPr>
          <p:cNvSpPr>
            <a:spLocks noGrp="1"/>
          </p:cNvSpPr>
          <p:nvPr>
            <p:ph type="ctrTitle"/>
          </p:nvPr>
        </p:nvSpPr>
        <p:spPr/>
        <p:txBody>
          <a:bodyPr/>
          <a:lstStyle/>
          <a:p>
            <a:r>
              <a:rPr lang="cs-CZ" dirty="0"/>
              <a:t>MUDr. Martin Komínek</a:t>
            </a:r>
          </a:p>
        </p:txBody>
      </p:sp>
      <p:sp>
        <p:nvSpPr>
          <p:cNvPr id="3" name="Podnadpis 2">
            <a:extLst>
              <a:ext uri="{FF2B5EF4-FFF2-40B4-BE49-F238E27FC236}">
                <a16:creationId xmlns:a16="http://schemas.microsoft.com/office/drawing/2014/main" id="{A1339402-17B1-40E0-B929-027E8D47CE9D}"/>
              </a:ext>
            </a:extLst>
          </p:cNvPr>
          <p:cNvSpPr>
            <a:spLocks noGrp="1"/>
          </p:cNvSpPr>
          <p:nvPr>
            <p:ph type="subTitle" idx="1"/>
          </p:nvPr>
        </p:nvSpPr>
        <p:spPr/>
        <p:txBody>
          <a:bodyPr/>
          <a:lstStyle/>
          <a:p>
            <a:r>
              <a:rPr lang="cs-CZ" dirty="0">
                <a:hlinkClick r:id="rId2"/>
              </a:rPr>
              <a:t>381272@mail.muni.cz</a:t>
            </a:r>
            <a:r>
              <a:rPr lang="cs-CZ" dirty="0"/>
              <a:t> </a:t>
            </a:r>
          </a:p>
        </p:txBody>
      </p:sp>
    </p:spTree>
    <p:extLst>
      <p:ext uri="{BB962C8B-B14F-4D97-AF65-F5344CB8AC3E}">
        <p14:creationId xmlns:p14="http://schemas.microsoft.com/office/powerpoint/2010/main" val="47908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3FC2C41-AC9C-4050-A077-AB3BF81B29E4}"/>
              </a:ext>
            </a:extLst>
          </p:cNvPr>
          <p:cNvSpPr>
            <a:spLocks noGrp="1" noChangeArrowheads="1"/>
          </p:cNvSpPr>
          <p:nvPr>
            <p:ph type="title"/>
          </p:nvPr>
        </p:nvSpPr>
        <p:spPr/>
        <p:txBody>
          <a:bodyPr/>
          <a:lstStyle/>
          <a:p>
            <a:pPr algn="ctr" eaLnBrk="1" hangingPunct="1">
              <a:defRPr/>
            </a:pPr>
            <a:r>
              <a:rPr lang="cs-CZ" dirty="0" err="1"/>
              <a:t>Amblyogenní</a:t>
            </a:r>
            <a:r>
              <a:rPr lang="cs-CZ" dirty="0"/>
              <a:t> mechanizmy/faktory</a:t>
            </a:r>
          </a:p>
        </p:txBody>
      </p:sp>
      <p:sp>
        <p:nvSpPr>
          <p:cNvPr id="10243" name="Rectangle 3">
            <a:extLst>
              <a:ext uri="{FF2B5EF4-FFF2-40B4-BE49-F238E27FC236}">
                <a16:creationId xmlns:a16="http://schemas.microsoft.com/office/drawing/2014/main" id="{48F2F0F3-8BA0-401F-8EDD-0F6025E7FCAB}"/>
              </a:ext>
            </a:extLst>
          </p:cNvPr>
          <p:cNvSpPr>
            <a:spLocks noGrp="1" noChangeArrowheads="1"/>
          </p:cNvSpPr>
          <p:nvPr>
            <p:ph type="body" idx="1"/>
          </p:nvPr>
        </p:nvSpPr>
        <p:spPr/>
        <p:txBody>
          <a:bodyPr/>
          <a:lstStyle/>
          <a:p>
            <a:pPr eaLnBrk="1" hangingPunct="1"/>
            <a:r>
              <a:rPr lang="cs-CZ" altLang="en-US" dirty="0"/>
              <a:t>nedostatek ostrých sítnicových obrazů</a:t>
            </a:r>
          </a:p>
          <a:p>
            <a:pPr lvl="1" eaLnBrk="1" hangingPunct="1"/>
            <a:r>
              <a:rPr lang="cs-CZ" altLang="en-US" dirty="0"/>
              <a:t>zákaly optických medií</a:t>
            </a:r>
          </a:p>
          <a:p>
            <a:pPr lvl="1" eaLnBrk="1" hangingPunct="1"/>
            <a:r>
              <a:rPr lang="cs-CZ" altLang="en-US" dirty="0"/>
              <a:t>nekorigované refrakční vady</a:t>
            </a:r>
          </a:p>
          <a:p>
            <a:pPr lvl="1" eaLnBrk="1" hangingPunct="1"/>
            <a:r>
              <a:rPr lang="cs-CZ" altLang="en-US" dirty="0"/>
              <a:t>ptóza</a:t>
            </a:r>
          </a:p>
          <a:p>
            <a:pPr eaLnBrk="1" hangingPunct="1">
              <a:buFont typeface="Wingdings" panose="05000000000000000000" pitchFamily="2" charset="2"/>
              <a:buNone/>
            </a:pPr>
            <a:endParaRPr lang="cs-CZ" altLang="en-US" i="1" dirty="0"/>
          </a:p>
          <a:p>
            <a:pPr eaLnBrk="1" hangingPunct="1"/>
            <a:r>
              <a:rPr lang="cs-CZ" altLang="en-US" dirty="0"/>
              <a:t>rozdílnost sítnicových obrazů obou očí</a:t>
            </a:r>
          </a:p>
          <a:p>
            <a:pPr lvl="1" eaLnBrk="1" hangingPunct="1"/>
            <a:r>
              <a:rPr lang="cs-CZ" altLang="en-US" dirty="0"/>
              <a:t>strabismus</a:t>
            </a:r>
          </a:p>
          <a:p>
            <a:pPr lvl="1" eaLnBrk="1" hangingPunct="1"/>
            <a:r>
              <a:rPr lang="cs-CZ" altLang="en-US" dirty="0"/>
              <a:t>jednostranné refrakční vady, zákaly optických medií, anisometropie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E22349-6DDC-42C9-B029-FB15C4C4889B}"/>
              </a:ext>
            </a:extLst>
          </p:cNvPr>
          <p:cNvSpPr>
            <a:spLocks noGrp="1"/>
          </p:cNvSpPr>
          <p:nvPr>
            <p:ph type="title"/>
          </p:nvPr>
        </p:nvSpPr>
        <p:spPr/>
        <p:txBody>
          <a:bodyPr/>
          <a:lstStyle/>
          <a:p>
            <a:r>
              <a:rPr lang="cs-CZ" dirty="0"/>
              <a:t>Typy amblyopie</a:t>
            </a:r>
          </a:p>
        </p:txBody>
      </p:sp>
      <p:sp>
        <p:nvSpPr>
          <p:cNvPr id="3" name="Zástupný obsah 2">
            <a:extLst>
              <a:ext uri="{FF2B5EF4-FFF2-40B4-BE49-F238E27FC236}">
                <a16:creationId xmlns:a16="http://schemas.microsoft.com/office/drawing/2014/main" id="{41AB9768-09C2-4408-BC6C-A78AD6AEA127}"/>
              </a:ext>
            </a:extLst>
          </p:cNvPr>
          <p:cNvSpPr>
            <a:spLocks noGrp="1"/>
          </p:cNvSpPr>
          <p:nvPr>
            <p:ph idx="1"/>
          </p:nvPr>
        </p:nvSpPr>
        <p:spPr/>
        <p:txBody>
          <a:bodyPr/>
          <a:lstStyle/>
          <a:p>
            <a:r>
              <a:rPr lang="cs-CZ" dirty="0"/>
              <a:t>Ex </a:t>
            </a:r>
            <a:r>
              <a:rPr lang="cs-CZ" dirty="0" err="1"/>
              <a:t>anopsia</a:t>
            </a:r>
            <a:r>
              <a:rPr lang="cs-CZ" dirty="0"/>
              <a:t> – z nepoužívání oka</a:t>
            </a:r>
          </a:p>
          <a:p>
            <a:r>
              <a:rPr lang="cs-CZ" dirty="0"/>
              <a:t>Kongenitální – bez zjevných příčin, dá se zlepšit jen částečně</a:t>
            </a:r>
          </a:p>
          <a:p>
            <a:r>
              <a:rPr lang="cs-CZ" dirty="0"/>
              <a:t>Anizometropická – nestejně velké obrazy na sítnicích</a:t>
            </a:r>
            <a:r>
              <a:rPr lang="cs-CZ"/>
              <a:t>= aniseikonie</a:t>
            </a:r>
            <a:endParaRPr lang="cs-CZ" dirty="0"/>
          </a:p>
          <a:p>
            <a:r>
              <a:rPr lang="cs-CZ" dirty="0" err="1"/>
              <a:t>Meridionální</a:t>
            </a:r>
            <a:r>
              <a:rPr lang="cs-CZ" dirty="0"/>
              <a:t> – při velkém astigmatismu</a:t>
            </a:r>
          </a:p>
          <a:p>
            <a:r>
              <a:rPr lang="cs-CZ" dirty="0"/>
              <a:t>Ametropická – při vysoké refrakční vadě na jednom či druhém oku</a:t>
            </a:r>
          </a:p>
          <a:p>
            <a:r>
              <a:rPr lang="cs-CZ" dirty="0"/>
              <a:t>Relativní – i při relativně nepatrném organickém nálezu</a:t>
            </a:r>
          </a:p>
          <a:p>
            <a:r>
              <a:rPr lang="cs-CZ" dirty="0"/>
              <a:t>Při strabismu – v důsledku útlumu šilhajícího oka</a:t>
            </a:r>
          </a:p>
        </p:txBody>
      </p:sp>
    </p:spTree>
    <p:extLst>
      <p:ext uri="{BB962C8B-B14F-4D97-AF65-F5344CB8AC3E}">
        <p14:creationId xmlns:p14="http://schemas.microsoft.com/office/powerpoint/2010/main" val="6461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43B15-C298-45B0-A6E6-5AB725A072A4}"/>
              </a:ext>
            </a:extLst>
          </p:cNvPr>
          <p:cNvSpPr>
            <a:spLocks noGrp="1"/>
          </p:cNvSpPr>
          <p:nvPr>
            <p:ph type="title"/>
          </p:nvPr>
        </p:nvSpPr>
        <p:spPr/>
        <p:txBody>
          <a:bodyPr/>
          <a:lstStyle/>
          <a:p>
            <a:r>
              <a:rPr lang="cs-CZ" dirty="0"/>
              <a:t>Aniseikonie</a:t>
            </a:r>
          </a:p>
        </p:txBody>
      </p:sp>
      <p:pic>
        <p:nvPicPr>
          <p:cNvPr id="5" name="Zástupný obsah 4">
            <a:extLst>
              <a:ext uri="{FF2B5EF4-FFF2-40B4-BE49-F238E27FC236}">
                <a16:creationId xmlns:a16="http://schemas.microsoft.com/office/drawing/2014/main" id="{595ECB8B-FFAE-4EF7-BBEE-467D6A4F0931}"/>
              </a:ext>
            </a:extLst>
          </p:cNvPr>
          <p:cNvPicPr>
            <a:picLocks noGrp="1" noChangeAspect="1"/>
          </p:cNvPicPr>
          <p:nvPr>
            <p:ph idx="1"/>
          </p:nvPr>
        </p:nvPicPr>
        <p:blipFill rotWithShape="1">
          <a:blip r:embed="rId2"/>
          <a:srcRect l="41461" t="19916" r="36627" b="42540"/>
          <a:stretch/>
        </p:blipFill>
        <p:spPr>
          <a:xfrm>
            <a:off x="4447111" y="0"/>
            <a:ext cx="5989358" cy="5772887"/>
          </a:xfrm>
        </p:spPr>
      </p:pic>
      <p:sp>
        <p:nvSpPr>
          <p:cNvPr id="6" name="TextovéPole 5">
            <a:extLst>
              <a:ext uri="{FF2B5EF4-FFF2-40B4-BE49-F238E27FC236}">
                <a16:creationId xmlns:a16="http://schemas.microsoft.com/office/drawing/2014/main" id="{620FC821-C4BD-4F50-A7FD-072B8AF7D18A}"/>
              </a:ext>
            </a:extLst>
          </p:cNvPr>
          <p:cNvSpPr txBox="1"/>
          <p:nvPr/>
        </p:nvSpPr>
        <p:spPr>
          <a:xfrm>
            <a:off x="1755531" y="5992278"/>
            <a:ext cx="8680938" cy="646331"/>
          </a:xfrm>
          <a:prstGeom prst="rect">
            <a:avLst/>
          </a:prstGeom>
          <a:noFill/>
        </p:spPr>
        <p:txBody>
          <a:bodyPr wrap="square" rtlCol="0">
            <a:spAutoFit/>
          </a:bodyPr>
          <a:lstStyle/>
          <a:p>
            <a:r>
              <a:rPr lang="cs-CZ" sz="1200" i="1" dirty="0"/>
              <a:t>Andreas </a:t>
            </a:r>
            <a:r>
              <a:rPr lang="cs-CZ" sz="1200" i="1" dirty="0" err="1"/>
              <a:t>Theocharides</a:t>
            </a:r>
            <a:r>
              <a:rPr lang="cs-CZ" sz="1200" i="1" dirty="0"/>
              <a:t>: Velikost obrazu na sítnici, stanovení a korekce </a:t>
            </a:r>
            <a:r>
              <a:rPr lang="cs-CZ" sz="1200" i="1" dirty="0" err="1"/>
              <a:t>anizeikonie</a:t>
            </a:r>
            <a:r>
              <a:rPr lang="cs-CZ" sz="1200" i="1" dirty="0"/>
              <a:t> včetně optických principů Bakalářská práce. </a:t>
            </a:r>
            <a:br>
              <a:rPr lang="cs-CZ" sz="1200" i="1" dirty="0"/>
            </a:br>
            <a:r>
              <a:rPr lang="cs-CZ" sz="1200" i="1" dirty="0"/>
              <a:t>Bakalářská práce, LF MU a FN Brno, Katedra ortoptiky a </a:t>
            </a:r>
            <a:r>
              <a:rPr lang="cs-CZ" sz="1200" i="1" dirty="0" err="1"/>
              <a:t>optimetrie</a:t>
            </a:r>
            <a:r>
              <a:rPr lang="cs-CZ" sz="1200" i="1" dirty="0"/>
              <a:t>, březen 2020.</a:t>
            </a:r>
            <a:br>
              <a:rPr lang="cs-CZ" sz="1200" i="1" dirty="0"/>
            </a:br>
            <a:r>
              <a:rPr lang="cs-CZ" sz="1200" i="1" dirty="0"/>
              <a:t>Dostupné na: </a:t>
            </a:r>
            <a:r>
              <a:rPr lang="cs-CZ" sz="1200" i="1" dirty="0">
                <a:hlinkClick r:id="rId3"/>
              </a:rPr>
              <a:t>https://is.muni.cz/th/axfsu/Velikost_obrazu_na_sitnici__stanoveni_a_korekce_anizeikonie_vcetne_optickych_principu.pdf</a:t>
            </a:r>
            <a:r>
              <a:rPr lang="cs-CZ" sz="1200" i="1" dirty="0"/>
              <a:t> </a:t>
            </a:r>
          </a:p>
        </p:txBody>
      </p:sp>
    </p:spTree>
    <p:extLst>
      <p:ext uri="{BB962C8B-B14F-4D97-AF65-F5344CB8AC3E}">
        <p14:creationId xmlns:p14="http://schemas.microsoft.com/office/powerpoint/2010/main" val="61591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43B15-C298-45B0-A6E6-5AB725A072A4}"/>
              </a:ext>
            </a:extLst>
          </p:cNvPr>
          <p:cNvSpPr>
            <a:spLocks noGrp="1"/>
          </p:cNvSpPr>
          <p:nvPr>
            <p:ph type="title"/>
          </p:nvPr>
        </p:nvSpPr>
        <p:spPr/>
        <p:txBody>
          <a:bodyPr/>
          <a:lstStyle/>
          <a:p>
            <a:r>
              <a:rPr lang="cs-CZ" dirty="0"/>
              <a:t>Aniseikonie</a:t>
            </a:r>
          </a:p>
        </p:txBody>
      </p:sp>
      <p:sp>
        <p:nvSpPr>
          <p:cNvPr id="6" name="TextovéPole 5">
            <a:extLst>
              <a:ext uri="{FF2B5EF4-FFF2-40B4-BE49-F238E27FC236}">
                <a16:creationId xmlns:a16="http://schemas.microsoft.com/office/drawing/2014/main" id="{620FC821-C4BD-4F50-A7FD-072B8AF7D18A}"/>
              </a:ext>
            </a:extLst>
          </p:cNvPr>
          <p:cNvSpPr txBox="1"/>
          <p:nvPr/>
        </p:nvSpPr>
        <p:spPr>
          <a:xfrm>
            <a:off x="1755531" y="5992278"/>
            <a:ext cx="8680938" cy="646331"/>
          </a:xfrm>
          <a:prstGeom prst="rect">
            <a:avLst/>
          </a:prstGeom>
          <a:noFill/>
        </p:spPr>
        <p:txBody>
          <a:bodyPr wrap="square" rtlCol="0">
            <a:spAutoFit/>
          </a:bodyPr>
          <a:lstStyle/>
          <a:p>
            <a:r>
              <a:rPr lang="cs-CZ" sz="1200" i="1" dirty="0"/>
              <a:t>Andreas </a:t>
            </a:r>
            <a:r>
              <a:rPr lang="cs-CZ" sz="1200" i="1" dirty="0" err="1"/>
              <a:t>Theocharides</a:t>
            </a:r>
            <a:r>
              <a:rPr lang="cs-CZ" sz="1200" i="1" dirty="0"/>
              <a:t>: Velikost obrazu na sítnici, stanovení a korekce </a:t>
            </a:r>
            <a:r>
              <a:rPr lang="cs-CZ" sz="1200" i="1" dirty="0" err="1"/>
              <a:t>anizeikonie</a:t>
            </a:r>
            <a:r>
              <a:rPr lang="cs-CZ" sz="1200" i="1" dirty="0"/>
              <a:t> včetně optických principů Bakalářská práce. </a:t>
            </a:r>
            <a:br>
              <a:rPr lang="cs-CZ" sz="1200" i="1" dirty="0"/>
            </a:br>
            <a:r>
              <a:rPr lang="cs-CZ" sz="1200" i="1" dirty="0"/>
              <a:t>Bakalářská práce, LF MU a FN Brno, Katedra ortoptiky a </a:t>
            </a:r>
            <a:r>
              <a:rPr lang="cs-CZ" sz="1200" i="1" dirty="0" err="1"/>
              <a:t>optimetrie</a:t>
            </a:r>
            <a:r>
              <a:rPr lang="cs-CZ" sz="1200" i="1" dirty="0"/>
              <a:t>, březen 2020.</a:t>
            </a:r>
            <a:br>
              <a:rPr lang="cs-CZ" sz="1200" i="1" dirty="0"/>
            </a:br>
            <a:r>
              <a:rPr lang="cs-CZ" sz="1200" i="1" dirty="0"/>
              <a:t>Dostupné na: </a:t>
            </a:r>
            <a:r>
              <a:rPr lang="cs-CZ" sz="1200" i="1" dirty="0">
                <a:hlinkClick r:id="rId2"/>
              </a:rPr>
              <a:t>https://is.muni.cz/th/axfsu/Velikost_obrazu_na_sitnici__stanoveni_a_korekce_anizeikonie_vcetne_optickych_principu.pdf</a:t>
            </a:r>
            <a:r>
              <a:rPr lang="cs-CZ" sz="1200" i="1" dirty="0"/>
              <a:t> </a:t>
            </a:r>
          </a:p>
        </p:txBody>
      </p:sp>
      <p:pic>
        <p:nvPicPr>
          <p:cNvPr id="8" name="Zástupný obsah 7">
            <a:extLst>
              <a:ext uri="{FF2B5EF4-FFF2-40B4-BE49-F238E27FC236}">
                <a16:creationId xmlns:a16="http://schemas.microsoft.com/office/drawing/2014/main" id="{6B6EE02A-7420-48B7-B8BC-ABF7204C977E}"/>
              </a:ext>
            </a:extLst>
          </p:cNvPr>
          <p:cNvPicPr>
            <a:picLocks noGrp="1" noChangeAspect="1"/>
          </p:cNvPicPr>
          <p:nvPr>
            <p:ph idx="1"/>
          </p:nvPr>
        </p:nvPicPr>
        <p:blipFill rotWithShape="1">
          <a:blip r:embed="rId3"/>
          <a:srcRect l="32969" t="20409" r="18732" b="22423"/>
          <a:stretch/>
        </p:blipFill>
        <p:spPr>
          <a:xfrm>
            <a:off x="2639961" y="1288026"/>
            <a:ext cx="6912077" cy="4601990"/>
          </a:xfrm>
        </p:spPr>
      </p:pic>
    </p:spTree>
    <p:extLst>
      <p:ext uri="{BB962C8B-B14F-4D97-AF65-F5344CB8AC3E}">
        <p14:creationId xmlns:p14="http://schemas.microsoft.com/office/powerpoint/2010/main" val="340291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E22349-6DDC-42C9-B029-FB15C4C4889B}"/>
              </a:ext>
            </a:extLst>
          </p:cNvPr>
          <p:cNvSpPr>
            <a:spLocks noGrp="1"/>
          </p:cNvSpPr>
          <p:nvPr>
            <p:ph type="title"/>
          </p:nvPr>
        </p:nvSpPr>
        <p:spPr/>
        <p:txBody>
          <a:bodyPr/>
          <a:lstStyle/>
          <a:p>
            <a:r>
              <a:rPr lang="cs-CZ" dirty="0"/>
              <a:t>Typy amblyopie</a:t>
            </a:r>
          </a:p>
        </p:txBody>
      </p:sp>
      <p:sp>
        <p:nvSpPr>
          <p:cNvPr id="3" name="Zástupný obsah 2">
            <a:extLst>
              <a:ext uri="{FF2B5EF4-FFF2-40B4-BE49-F238E27FC236}">
                <a16:creationId xmlns:a16="http://schemas.microsoft.com/office/drawing/2014/main" id="{41AB9768-09C2-4408-BC6C-A78AD6AEA127}"/>
              </a:ext>
            </a:extLst>
          </p:cNvPr>
          <p:cNvSpPr>
            <a:spLocks noGrp="1"/>
          </p:cNvSpPr>
          <p:nvPr>
            <p:ph idx="1"/>
          </p:nvPr>
        </p:nvSpPr>
        <p:spPr/>
        <p:txBody>
          <a:bodyPr/>
          <a:lstStyle/>
          <a:p>
            <a:r>
              <a:rPr lang="cs-CZ" dirty="0"/>
              <a:t>Podle závažnosti</a:t>
            </a:r>
          </a:p>
          <a:p>
            <a:pPr lvl="1"/>
            <a:r>
              <a:rPr lang="cs-CZ" dirty="0"/>
              <a:t>Lehká – </a:t>
            </a:r>
            <a:r>
              <a:rPr lang="cs-CZ" dirty="0" err="1"/>
              <a:t>visus</a:t>
            </a:r>
            <a:r>
              <a:rPr lang="cs-CZ" dirty="0"/>
              <a:t> 0.8 – 0.3</a:t>
            </a:r>
          </a:p>
          <a:p>
            <a:pPr lvl="1"/>
            <a:r>
              <a:rPr lang="cs-CZ" dirty="0"/>
              <a:t>Střední – </a:t>
            </a:r>
            <a:r>
              <a:rPr lang="cs-CZ" dirty="0" err="1"/>
              <a:t>visus</a:t>
            </a:r>
            <a:r>
              <a:rPr lang="cs-CZ" dirty="0"/>
              <a:t> 0.3 -0.1</a:t>
            </a:r>
          </a:p>
          <a:p>
            <a:pPr lvl="1"/>
            <a:r>
              <a:rPr lang="cs-CZ" dirty="0"/>
              <a:t>Těžká – </a:t>
            </a:r>
            <a:r>
              <a:rPr lang="cs-CZ" dirty="0" err="1"/>
              <a:t>visus</a:t>
            </a:r>
            <a:r>
              <a:rPr lang="cs-CZ" dirty="0"/>
              <a:t> 0.1 a horší</a:t>
            </a:r>
          </a:p>
        </p:txBody>
      </p:sp>
    </p:spTree>
    <p:extLst>
      <p:ext uri="{BB962C8B-B14F-4D97-AF65-F5344CB8AC3E}">
        <p14:creationId xmlns:p14="http://schemas.microsoft.com/office/powerpoint/2010/main" val="9395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050">
            <a:extLst>
              <a:ext uri="{FF2B5EF4-FFF2-40B4-BE49-F238E27FC236}">
                <a16:creationId xmlns:a16="http://schemas.microsoft.com/office/drawing/2014/main" id="{F2E80B1A-98C6-445C-9856-D5B7BF319B88}"/>
              </a:ext>
            </a:extLst>
          </p:cNvPr>
          <p:cNvSpPr>
            <a:spLocks noGrp="1" noChangeArrowheads="1"/>
          </p:cNvSpPr>
          <p:nvPr>
            <p:ph type="title"/>
          </p:nvPr>
        </p:nvSpPr>
        <p:spPr/>
        <p:txBody>
          <a:bodyPr/>
          <a:lstStyle/>
          <a:p>
            <a:pPr algn="ctr" eaLnBrk="1" hangingPunct="1">
              <a:defRPr/>
            </a:pPr>
            <a:r>
              <a:rPr lang="cs-CZ" sz="4000" dirty="0"/>
              <a:t>Dg. amblyopie</a:t>
            </a:r>
          </a:p>
        </p:txBody>
      </p:sp>
      <p:sp>
        <p:nvSpPr>
          <p:cNvPr id="12291" name="Rectangle 2051">
            <a:extLst>
              <a:ext uri="{FF2B5EF4-FFF2-40B4-BE49-F238E27FC236}">
                <a16:creationId xmlns:a16="http://schemas.microsoft.com/office/drawing/2014/main" id="{D15AD051-46C9-4A88-A1B4-397AA107CC00}"/>
              </a:ext>
            </a:extLst>
          </p:cNvPr>
          <p:cNvSpPr>
            <a:spLocks noGrp="1" noChangeArrowheads="1"/>
          </p:cNvSpPr>
          <p:nvPr>
            <p:ph type="body" idx="1"/>
          </p:nvPr>
        </p:nvSpPr>
        <p:spPr/>
        <p:txBody>
          <a:bodyPr/>
          <a:lstStyle/>
          <a:p>
            <a:pPr eaLnBrk="1" hangingPunct="1"/>
            <a:r>
              <a:rPr lang="cs-CZ" altLang="en-US" dirty="0"/>
              <a:t>Snížený </a:t>
            </a:r>
            <a:r>
              <a:rPr lang="cs-CZ" altLang="en-US" dirty="0" err="1"/>
              <a:t>visus</a:t>
            </a:r>
            <a:r>
              <a:rPr lang="cs-CZ" altLang="en-US" dirty="0"/>
              <a:t> po optimálním vykorigování případné refrakční vady.</a:t>
            </a:r>
          </a:p>
          <a:p>
            <a:pPr eaLnBrk="1" hangingPunct="1"/>
            <a:endParaRPr lang="cs-CZ" altLang="en-US" dirty="0"/>
          </a:p>
          <a:p>
            <a:pPr eaLnBrk="1" hangingPunct="1"/>
            <a:r>
              <a:rPr lang="cs-CZ" altLang="en-US" dirty="0"/>
              <a:t>Vyloučení organické příčiny sníženého </a:t>
            </a:r>
            <a:r>
              <a:rPr lang="cs-CZ" altLang="en-US" dirty="0" err="1"/>
              <a:t>vizu</a:t>
            </a:r>
            <a:r>
              <a:rPr lang="cs-CZ" altLang="en-US" dirty="0"/>
              <a:t>.</a:t>
            </a:r>
          </a:p>
          <a:p>
            <a:pPr eaLnBrk="1" hangingPunct="1"/>
            <a:endParaRPr lang="cs-CZ" altLang="en-US" dirty="0"/>
          </a:p>
          <a:p>
            <a:pPr eaLnBrk="1" hangingPunct="1"/>
            <a:r>
              <a:rPr lang="cs-CZ" altLang="en-US" dirty="0"/>
              <a:t>Anamnéza abnormální zrakové zkušenosti.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id="{573F6768-10F4-4DC1-8FDD-E8C2D437833C}"/>
              </a:ext>
            </a:extLst>
          </p:cNvPr>
          <p:cNvSpPr>
            <a:spLocks noGrp="1" noChangeArrowheads="1"/>
          </p:cNvSpPr>
          <p:nvPr>
            <p:ph type="title"/>
          </p:nvPr>
        </p:nvSpPr>
        <p:spPr>
          <a:xfrm>
            <a:off x="1122218" y="394854"/>
            <a:ext cx="8859982" cy="900545"/>
          </a:xfrm>
        </p:spPr>
        <p:txBody>
          <a:bodyPr/>
          <a:lstStyle/>
          <a:p>
            <a:pPr algn="ctr" eaLnBrk="1" hangingPunct="1">
              <a:defRPr/>
            </a:pPr>
            <a:r>
              <a:rPr lang="cs-CZ" sz="4000" dirty="0"/>
              <a:t>Terapie amblyopie</a:t>
            </a:r>
          </a:p>
        </p:txBody>
      </p:sp>
      <p:sp>
        <p:nvSpPr>
          <p:cNvPr id="13315" name="Rectangle 1027">
            <a:extLst>
              <a:ext uri="{FF2B5EF4-FFF2-40B4-BE49-F238E27FC236}">
                <a16:creationId xmlns:a16="http://schemas.microsoft.com/office/drawing/2014/main" id="{E6812E0C-C6D2-47CE-9966-961E7BAD0ACD}"/>
              </a:ext>
            </a:extLst>
          </p:cNvPr>
          <p:cNvSpPr>
            <a:spLocks noGrp="1" noChangeArrowheads="1"/>
          </p:cNvSpPr>
          <p:nvPr>
            <p:ph type="body" idx="1"/>
          </p:nvPr>
        </p:nvSpPr>
        <p:spPr>
          <a:xfrm>
            <a:off x="1122218" y="1371600"/>
            <a:ext cx="9317182" cy="5334000"/>
          </a:xfrm>
        </p:spPr>
        <p:txBody>
          <a:bodyPr/>
          <a:lstStyle/>
          <a:p>
            <a:pPr eaLnBrk="1" hangingPunct="1">
              <a:buFont typeface="Wingdings" panose="05000000000000000000" pitchFamily="2" charset="2"/>
              <a:buNone/>
            </a:pPr>
            <a:r>
              <a:rPr lang="cs-CZ" altLang="en-US" dirty="0"/>
              <a:t>Nutná časná léčba (</a:t>
            </a:r>
            <a:r>
              <a:rPr lang="cs-CZ" altLang="en-US" i="1" dirty="0"/>
              <a:t>předškolní věk) - PP</a:t>
            </a:r>
            <a:endParaRPr lang="cs-CZ" altLang="en-US" dirty="0"/>
          </a:p>
          <a:p>
            <a:pPr eaLnBrk="1" hangingPunct="1"/>
            <a:r>
              <a:rPr lang="cs-CZ" altLang="en-US" i="1" dirty="0"/>
              <a:t>zajistit ostrý sítnicový obraz:</a:t>
            </a:r>
            <a:endParaRPr lang="cs-CZ" altLang="en-US" dirty="0"/>
          </a:p>
          <a:p>
            <a:pPr eaLnBrk="1" hangingPunct="1">
              <a:buFont typeface="Wingdings" panose="05000000000000000000" pitchFamily="2" charset="2"/>
              <a:buNone/>
            </a:pPr>
            <a:r>
              <a:rPr lang="cs-CZ" altLang="en-US" dirty="0"/>
              <a:t>   - korekce refrakční vady </a:t>
            </a:r>
          </a:p>
          <a:p>
            <a:pPr eaLnBrk="1" hangingPunct="1">
              <a:buFont typeface="Wingdings" panose="05000000000000000000" pitchFamily="2" charset="2"/>
              <a:buNone/>
            </a:pPr>
            <a:r>
              <a:rPr lang="cs-CZ" altLang="en-US" dirty="0"/>
              <a:t>   - odstranit zákaly optických medií</a:t>
            </a:r>
          </a:p>
          <a:p>
            <a:pPr eaLnBrk="1" hangingPunct="1">
              <a:buFont typeface="Wingdings" panose="05000000000000000000" pitchFamily="2" charset="2"/>
              <a:buNone/>
            </a:pPr>
            <a:endParaRPr lang="cs-CZ" altLang="en-US" sz="1400" dirty="0"/>
          </a:p>
          <a:p>
            <a:pPr eaLnBrk="1" hangingPunct="1"/>
            <a:r>
              <a:rPr lang="cs-CZ" altLang="en-US" dirty="0"/>
              <a:t>korigovat oční dominanci:</a:t>
            </a:r>
          </a:p>
          <a:p>
            <a:pPr eaLnBrk="1" hangingPunct="1">
              <a:buFont typeface="Wingdings" panose="05000000000000000000" pitchFamily="2" charset="2"/>
              <a:buNone/>
            </a:pPr>
            <a:r>
              <a:rPr lang="cs-CZ" altLang="en-US" dirty="0"/>
              <a:t>   - náplasťová okluze vedoucího oka </a:t>
            </a:r>
          </a:p>
          <a:p>
            <a:pPr eaLnBrk="1" hangingPunct="1">
              <a:buFont typeface="Wingdings" panose="05000000000000000000" pitchFamily="2" charset="2"/>
              <a:buNone/>
            </a:pPr>
            <a:r>
              <a:rPr lang="cs-CZ" altLang="en-US" dirty="0"/>
              <a:t>   - zamlžení obrazu vedoucího oka – atropinová penalizace, speciální </a:t>
            </a:r>
            <a:r>
              <a:rPr lang="cs-CZ" altLang="en-US" dirty="0" err="1"/>
              <a:t>okluzory</a:t>
            </a:r>
            <a:r>
              <a:rPr lang="cs-CZ" altLang="en-US" dirty="0"/>
              <a:t>. </a:t>
            </a:r>
          </a:p>
          <a:p>
            <a:pPr eaLnBrk="1" hangingPunct="1">
              <a:buFont typeface="Wingdings" panose="05000000000000000000" pitchFamily="2" charset="2"/>
              <a:buNone/>
            </a:pPr>
            <a:r>
              <a:rPr lang="cs-CZ"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052">
            <a:extLst>
              <a:ext uri="{FF2B5EF4-FFF2-40B4-BE49-F238E27FC236}">
                <a16:creationId xmlns:a16="http://schemas.microsoft.com/office/drawing/2014/main" id="{23B2E224-529A-4DC9-AEA0-6B5E0C9CE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 r="2353" b="5247"/>
          <a:stretch>
            <a:fillRect/>
          </a:stretch>
        </p:blipFill>
        <p:spPr bwMode="auto">
          <a:xfrm>
            <a:off x="2438400" y="1981200"/>
            <a:ext cx="7239000" cy="3619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Rectangle 2053">
            <a:extLst>
              <a:ext uri="{FF2B5EF4-FFF2-40B4-BE49-F238E27FC236}">
                <a16:creationId xmlns:a16="http://schemas.microsoft.com/office/drawing/2014/main" id="{0CAC95D0-A943-4591-AED1-0F3810154406}"/>
              </a:ext>
            </a:extLst>
          </p:cNvPr>
          <p:cNvSpPr>
            <a:spLocks noChangeArrowheads="1"/>
          </p:cNvSpPr>
          <p:nvPr/>
        </p:nvSpPr>
        <p:spPr bwMode="auto">
          <a:xfrm>
            <a:off x="2209800" y="831272"/>
            <a:ext cx="7772400" cy="114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en-US" sz="4000" dirty="0">
                <a:latin typeface="+mj-lt"/>
              </a:rPr>
              <a:t>Terapie amblyopie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7309672-153B-4F69-A784-CA2D32A401C5}"/>
              </a:ext>
            </a:extLst>
          </p:cNvPr>
          <p:cNvSpPr>
            <a:spLocks noGrp="1" noChangeArrowheads="1"/>
          </p:cNvSpPr>
          <p:nvPr>
            <p:ph type="title"/>
          </p:nvPr>
        </p:nvSpPr>
        <p:spPr>
          <a:xfrm>
            <a:off x="2133600" y="609600"/>
            <a:ext cx="7924800" cy="1143000"/>
          </a:xfrm>
        </p:spPr>
        <p:txBody>
          <a:bodyPr/>
          <a:lstStyle/>
          <a:p>
            <a:pPr algn="ctr" eaLnBrk="1" hangingPunct="1">
              <a:defRPr/>
            </a:pPr>
            <a:r>
              <a:rPr lang="cs-CZ" sz="4000" dirty="0"/>
              <a:t>Strabismus (</a:t>
            </a:r>
            <a:r>
              <a:rPr lang="cs-CZ" sz="4000" dirty="0" err="1"/>
              <a:t>heterotropie</a:t>
            </a:r>
            <a:r>
              <a:rPr lang="cs-CZ" sz="4000" dirty="0"/>
              <a:t>, šilhání)</a:t>
            </a:r>
          </a:p>
        </p:txBody>
      </p:sp>
      <p:sp>
        <p:nvSpPr>
          <p:cNvPr id="15363" name="Rectangle 3">
            <a:extLst>
              <a:ext uri="{FF2B5EF4-FFF2-40B4-BE49-F238E27FC236}">
                <a16:creationId xmlns:a16="http://schemas.microsoft.com/office/drawing/2014/main" id="{2F3A59F3-E0B1-4278-82A4-F5F85983EDA1}"/>
              </a:ext>
            </a:extLst>
          </p:cNvPr>
          <p:cNvSpPr>
            <a:spLocks noGrp="1" noChangeArrowheads="1"/>
          </p:cNvSpPr>
          <p:nvPr>
            <p:ph type="body" idx="1"/>
          </p:nvPr>
        </p:nvSpPr>
        <p:spPr>
          <a:xfrm>
            <a:off x="1309255" y="1752600"/>
            <a:ext cx="9705109" cy="4114800"/>
          </a:xfrm>
        </p:spPr>
        <p:txBody>
          <a:bodyPr/>
          <a:lstStyle/>
          <a:p>
            <a:pPr eaLnBrk="1" hangingPunct="1">
              <a:buFont typeface="Wingdings" panose="05000000000000000000" pitchFamily="2" charset="2"/>
              <a:buNone/>
            </a:pPr>
            <a:r>
              <a:rPr lang="cs-CZ" altLang="en-US" sz="3600" i="1" dirty="0"/>
              <a:t>= senzomotorická porucha vzájemné spolupráce očí</a:t>
            </a:r>
            <a:endParaRPr lang="cs-CZ" altLang="en-US" sz="3600" dirty="0"/>
          </a:p>
          <a:p>
            <a:pPr eaLnBrk="1" hangingPunct="1"/>
            <a:r>
              <a:rPr lang="cs-CZ" altLang="en-US" dirty="0"/>
              <a:t>porucha BV</a:t>
            </a:r>
          </a:p>
          <a:p>
            <a:pPr eaLnBrk="1" hangingPunct="1"/>
            <a:r>
              <a:rPr lang="cs-CZ" altLang="en-US" dirty="0"/>
              <a:t>asymetrické postavení očí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FB4D26A-98AF-4788-B5D1-F8BA0E76727C}"/>
              </a:ext>
            </a:extLst>
          </p:cNvPr>
          <p:cNvSpPr>
            <a:spLocks noGrp="1" noChangeArrowheads="1"/>
          </p:cNvSpPr>
          <p:nvPr>
            <p:ph type="title"/>
          </p:nvPr>
        </p:nvSpPr>
        <p:spPr>
          <a:xfrm>
            <a:off x="2209800" y="304800"/>
            <a:ext cx="7772400" cy="1143000"/>
          </a:xfrm>
        </p:spPr>
        <p:txBody>
          <a:bodyPr/>
          <a:lstStyle/>
          <a:p>
            <a:pPr algn="ctr" eaLnBrk="1" hangingPunct="1">
              <a:defRPr/>
            </a:pPr>
            <a:r>
              <a:rPr lang="cs-CZ" sz="4000" dirty="0"/>
              <a:t>Typy šilhání podle směru úchylky</a:t>
            </a:r>
          </a:p>
        </p:txBody>
      </p:sp>
      <p:sp>
        <p:nvSpPr>
          <p:cNvPr id="16387" name="Rectangle 3">
            <a:extLst>
              <a:ext uri="{FF2B5EF4-FFF2-40B4-BE49-F238E27FC236}">
                <a16:creationId xmlns:a16="http://schemas.microsoft.com/office/drawing/2014/main" id="{59AFA0A3-C536-48C0-A882-D79DA7E1DAAD}"/>
              </a:ext>
            </a:extLst>
          </p:cNvPr>
          <p:cNvSpPr>
            <a:spLocks noGrp="1" noChangeArrowheads="1"/>
          </p:cNvSpPr>
          <p:nvPr>
            <p:ph type="body" idx="1"/>
          </p:nvPr>
        </p:nvSpPr>
        <p:spPr>
          <a:xfrm>
            <a:off x="1795462" y="2369126"/>
            <a:ext cx="6205538" cy="3574473"/>
          </a:xfrm>
        </p:spPr>
        <p:txBody>
          <a:bodyPr/>
          <a:lstStyle/>
          <a:p>
            <a:pPr eaLnBrk="1" hangingPunct="1"/>
            <a:r>
              <a:rPr lang="cs-CZ" altLang="en-US" sz="3000" dirty="0" err="1"/>
              <a:t>Strab</a:t>
            </a:r>
            <a:r>
              <a:rPr lang="cs-CZ" altLang="en-US" sz="3000" dirty="0"/>
              <a:t>. </a:t>
            </a:r>
            <a:r>
              <a:rPr lang="cs-CZ" altLang="en-US" sz="3000" dirty="0" err="1"/>
              <a:t>convergens</a:t>
            </a:r>
            <a:r>
              <a:rPr lang="cs-CZ" altLang="en-US" sz="3000" dirty="0"/>
              <a:t> (</a:t>
            </a:r>
            <a:r>
              <a:rPr lang="cs-CZ" altLang="en-US" sz="3000" dirty="0" err="1"/>
              <a:t>esotropie</a:t>
            </a:r>
            <a:r>
              <a:rPr lang="cs-CZ" altLang="en-US" sz="3000" dirty="0"/>
              <a:t>)</a:t>
            </a:r>
          </a:p>
          <a:p>
            <a:pPr eaLnBrk="1" hangingPunct="1"/>
            <a:r>
              <a:rPr lang="cs-CZ" altLang="en-US" sz="3000" dirty="0" err="1"/>
              <a:t>Strab</a:t>
            </a:r>
            <a:r>
              <a:rPr lang="cs-CZ" altLang="en-US" sz="3000" dirty="0"/>
              <a:t>. </a:t>
            </a:r>
            <a:r>
              <a:rPr lang="cs-CZ" altLang="en-US" sz="3000" dirty="0" err="1"/>
              <a:t>divergens</a:t>
            </a:r>
            <a:r>
              <a:rPr lang="cs-CZ" altLang="en-US" sz="3000" dirty="0"/>
              <a:t> (</a:t>
            </a:r>
            <a:r>
              <a:rPr lang="cs-CZ" altLang="en-US" sz="3000" dirty="0" err="1"/>
              <a:t>exotropie</a:t>
            </a:r>
            <a:r>
              <a:rPr lang="cs-CZ" altLang="en-US" sz="3000" dirty="0"/>
              <a:t>)</a:t>
            </a:r>
          </a:p>
          <a:p>
            <a:pPr eaLnBrk="1" hangingPunct="1"/>
            <a:r>
              <a:rPr lang="cs-CZ" altLang="en-US" sz="3000" dirty="0" err="1"/>
              <a:t>Strab</a:t>
            </a:r>
            <a:r>
              <a:rPr lang="cs-CZ" altLang="en-US" sz="3000" dirty="0"/>
              <a:t>. </a:t>
            </a:r>
            <a:r>
              <a:rPr lang="cs-CZ" altLang="en-US" sz="3000" dirty="0" err="1"/>
              <a:t>supravergens</a:t>
            </a:r>
            <a:r>
              <a:rPr lang="cs-CZ" altLang="en-US" sz="3000" dirty="0"/>
              <a:t> (</a:t>
            </a:r>
            <a:r>
              <a:rPr lang="cs-CZ" altLang="en-US" sz="3000" dirty="0" err="1"/>
              <a:t>hypertropie</a:t>
            </a:r>
            <a:r>
              <a:rPr lang="cs-CZ" altLang="en-US" sz="3000" dirty="0"/>
              <a:t>)</a:t>
            </a:r>
          </a:p>
          <a:p>
            <a:pPr eaLnBrk="1" hangingPunct="1"/>
            <a:r>
              <a:rPr lang="cs-CZ" altLang="en-US" sz="3000" dirty="0" err="1"/>
              <a:t>Strab</a:t>
            </a:r>
            <a:r>
              <a:rPr lang="cs-CZ" altLang="en-US" sz="3000" dirty="0"/>
              <a:t>. </a:t>
            </a:r>
            <a:r>
              <a:rPr lang="cs-CZ" altLang="en-US" sz="3000" dirty="0" err="1"/>
              <a:t>infravergens</a:t>
            </a:r>
            <a:r>
              <a:rPr lang="cs-CZ" altLang="en-US" sz="3000" dirty="0"/>
              <a:t> (</a:t>
            </a:r>
            <a:r>
              <a:rPr lang="cs-CZ" altLang="en-US" sz="3000" dirty="0" err="1"/>
              <a:t>hypotropie</a:t>
            </a:r>
            <a:r>
              <a:rPr lang="cs-CZ" altLang="en-US" sz="3000" dirty="0"/>
              <a:t>)</a:t>
            </a:r>
          </a:p>
        </p:txBody>
      </p:sp>
      <p:pic>
        <p:nvPicPr>
          <p:cNvPr id="16388" name="Picture 4">
            <a:extLst>
              <a:ext uri="{FF2B5EF4-FFF2-40B4-BE49-F238E27FC236}">
                <a16:creationId xmlns:a16="http://schemas.microsoft.com/office/drawing/2014/main" id="{E1D791B7-13E5-45F5-A6CE-DA2B4E683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503" r="5486"/>
          <a:stretch>
            <a:fillRect/>
          </a:stretch>
        </p:blipFill>
        <p:spPr bwMode="auto">
          <a:xfrm>
            <a:off x="7467600" y="1600200"/>
            <a:ext cx="2928938" cy="48006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388"/>
                                        </p:tgtEl>
                                        <p:attrNameLst>
                                          <p:attrName>style.visibility</p:attrName>
                                        </p:attrNameLst>
                                      </p:cBhvr>
                                      <p:to>
                                        <p:strVal val="visible"/>
                                      </p:to>
                                    </p:set>
                                    <p:animEffect transition="in" filter="fade">
                                      <p:cBhvr>
                                        <p:cTn id="2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174719F-4FF7-4274-8FE3-6538FC402A64}"/>
              </a:ext>
            </a:extLst>
          </p:cNvPr>
          <p:cNvSpPr>
            <a:spLocks noGrp="1" noChangeArrowheads="1"/>
          </p:cNvSpPr>
          <p:nvPr>
            <p:ph type="title"/>
          </p:nvPr>
        </p:nvSpPr>
        <p:spPr>
          <a:xfrm>
            <a:off x="838200" y="1005840"/>
            <a:ext cx="10515600" cy="684848"/>
          </a:xfrm>
        </p:spPr>
        <p:txBody>
          <a:bodyPr>
            <a:normAutofit fontScale="90000"/>
          </a:bodyPr>
          <a:lstStyle/>
          <a:p>
            <a:pPr eaLnBrk="1" hangingPunct="1">
              <a:defRPr/>
            </a:pPr>
            <a:r>
              <a:rPr lang="cs-CZ" sz="3600" dirty="0"/>
              <a:t>Kritické období  vývoje zrakových funkcí</a:t>
            </a:r>
            <a:br>
              <a:rPr lang="cs-CZ" sz="3600" dirty="0"/>
            </a:br>
            <a:endParaRPr lang="cs-CZ" sz="3600" dirty="0"/>
          </a:p>
        </p:txBody>
      </p:sp>
      <p:sp>
        <p:nvSpPr>
          <p:cNvPr id="4099" name="Rectangle 3">
            <a:extLst>
              <a:ext uri="{FF2B5EF4-FFF2-40B4-BE49-F238E27FC236}">
                <a16:creationId xmlns:a16="http://schemas.microsoft.com/office/drawing/2014/main" id="{2CE296C8-BF71-4C14-9F46-4D434605DAB6}"/>
              </a:ext>
            </a:extLst>
          </p:cNvPr>
          <p:cNvSpPr>
            <a:spLocks noGrp="1" noChangeArrowheads="1"/>
          </p:cNvSpPr>
          <p:nvPr>
            <p:ph type="body" idx="1"/>
          </p:nvPr>
        </p:nvSpPr>
        <p:spPr/>
        <p:txBody>
          <a:bodyPr/>
          <a:lstStyle/>
          <a:p>
            <a:pPr eaLnBrk="1" hangingPunct="1"/>
            <a:r>
              <a:rPr lang="cs-CZ" altLang="en-US" sz="2400" dirty="0"/>
              <a:t> </a:t>
            </a:r>
            <a:r>
              <a:rPr lang="cs-CZ" altLang="en-US" dirty="0"/>
              <a:t>Zrakové funkce se  vyvíjejí </a:t>
            </a:r>
          </a:p>
          <a:p>
            <a:pPr eaLnBrk="1" hangingPunct="1">
              <a:buFont typeface="Wingdings" panose="05000000000000000000" pitchFamily="2" charset="2"/>
              <a:buNone/>
            </a:pPr>
            <a:r>
              <a:rPr lang="cs-CZ" altLang="en-US" dirty="0"/>
              <a:t>     </a:t>
            </a:r>
            <a:r>
              <a:rPr lang="cs-CZ" altLang="en-US" u="sng" dirty="0"/>
              <a:t>na základě zrakové zkušenosti</a:t>
            </a:r>
            <a:r>
              <a:rPr lang="cs-CZ" altLang="en-US" dirty="0"/>
              <a:t>.</a:t>
            </a:r>
          </a:p>
          <a:p>
            <a:pPr eaLnBrk="1" hangingPunct="1">
              <a:buFont typeface="Wingdings" panose="05000000000000000000" pitchFamily="2" charset="2"/>
              <a:buNone/>
            </a:pPr>
            <a:r>
              <a:rPr lang="cs-CZ" altLang="en-US" sz="2400" dirty="0"/>
              <a:t> </a:t>
            </a:r>
          </a:p>
          <a:p>
            <a:pPr eaLnBrk="1" hangingPunct="1"/>
            <a:r>
              <a:rPr lang="cs-CZ" altLang="en-US" dirty="0"/>
              <a:t>od narození do cca 8 let (individuální, udává se 5-9, dle autora). </a:t>
            </a:r>
          </a:p>
          <a:p>
            <a:pPr eaLnBrk="1" hangingPunct="1"/>
            <a:endParaRPr lang="cs-CZ" altLang="en-US" dirty="0"/>
          </a:p>
          <a:p>
            <a:pPr eaLnBrk="1" hangingPunct="1"/>
            <a:r>
              <a:rPr lang="cs-CZ" altLang="en-US" dirty="0"/>
              <a:t>Vývoj zrakových funkcí je </a:t>
            </a:r>
            <a:r>
              <a:rPr lang="cs-CZ" altLang="en-US" u="sng" dirty="0"/>
              <a:t>možné ovlivnit</a:t>
            </a:r>
            <a:r>
              <a:rPr lang="cs-CZ" altLang="en-US" dirty="0"/>
              <a:t> </a:t>
            </a:r>
          </a:p>
          <a:p>
            <a:pPr eaLnBrk="1" hangingPunct="1">
              <a:buFont typeface="Wingdings" panose="05000000000000000000" pitchFamily="2" charset="2"/>
              <a:buNone/>
            </a:pPr>
            <a:r>
              <a:rPr lang="cs-CZ" altLang="en-US" dirty="0"/>
              <a:t>    jen v tomto období.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500"/>
                                        <p:tgtEl>
                                          <p:spTgt spid="409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9">
                                            <p:txEl>
                                              <p:pRg st="6" end="6"/>
                                            </p:txEl>
                                          </p:spTgt>
                                        </p:tgtEl>
                                        <p:attrNameLst>
                                          <p:attrName>style.visibility</p:attrName>
                                        </p:attrNameLst>
                                      </p:cBhvr>
                                      <p:to>
                                        <p:strVal val="visible"/>
                                      </p:to>
                                    </p:set>
                                    <p:animEffect transition="in" filter="fade">
                                      <p:cBhvr>
                                        <p:cTn id="32"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026">
            <a:extLst>
              <a:ext uri="{FF2B5EF4-FFF2-40B4-BE49-F238E27FC236}">
                <a16:creationId xmlns:a16="http://schemas.microsoft.com/office/drawing/2014/main" id="{3A3DF554-791D-4501-A172-041212C9D38D}"/>
              </a:ext>
            </a:extLst>
          </p:cNvPr>
          <p:cNvGraphicFramePr>
            <a:graphicFrameLocks noChangeAspect="1"/>
          </p:cNvGraphicFramePr>
          <p:nvPr/>
        </p:nvGraphicFramePr>
        <p:xfrm>
          <a:off x="5300664" y="3186114"/>
          <a:ext cx="1590675" cy="485775"/>
        </p:xfrm>
        <a:graphic>
          <a:graphicData uri="http://schemas.openxmlformats.org/presentationml/2006/ole">
            <mc:AlternateContent xmlns:mc="http://schemas.openxmlformats.org/markup-compatibility/2006">
              <mc:Choice xmlns:v="urn:schemas-microsoft-com:vml" Requires="v">
                <p:oleObj name="Balíček" r:id="rId3" imgW="1597794" imgH="481263" progId="Package">
                  <p:embed/>
                </p:oleObj>
              </mc:Choice>
              <mc:Fallback>
                <p:oleObj name="Balíček" r:id="rId3" imgW="1597794" imgH="481263" progId="Package">
                  <p:embed/>
                  <p:pic>
                    <p:nvPicPr>
                      <p:cNvPr id="17410" name="Object 1026">
                        <a:extLst>
                          <a:ext uri="{FF2B5EF4-FFF2-40B4-BE49-F238E27FC236}">
                            <a16:creationId xmlns:a16="http://schemas.microsoft.com/office/drawing/2014/main" id="{3A3DF554-791D-4501-A172-041212C9D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4" y="3186114"/>
                        <a:ext cx="1590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1" name="Object 1027">
            <a:extLst>
              <a:ext uri="{FF2B5EF4-FFF2-40B4-BE49-F238E27FC236}">
                <a16:creationId xmlns:a16="http://schemas.microsoft.com/office/drawing/2014/main" id="{68E8ADFF-1C66-46A4-9CE7-577FF5B30973}"/>
              </a:ext>
            </a:extLst>
          </p:cNvPr>
          <p:cNvGraphicFramePr>
            <a:graphicFrameLocks noChangeAspect="1"/>
          </p:cNvGraphicFramePr>
          <p:nvPr/>
        </p:nvGraphicFramePr>
        <p:xfrm>
          <a:off x="5300664" y="3186114"/>
          <a:ext cx="1590675" cy="485775"/>
        </p:xfrm>
        <a:graphic>
          <a:graphicData uri="http://schemas.openxmlformats.org/presentationml/2006/ole">
            <mc:AlternateContent xmlns:mc="http://schemas.openxmlformats.org/markup-compatibility/2006">
              <mc:Choice xmlns:v="urn:schemas-microsoft-com:vml" Requires="v">
                <p:oleObj name="Balíček" r:id="rId5" imgW="1597794" imgH="481263" progId="Package">
                  <p:embed/>
                </p:oleObj>
              </mc:Choice>
              <mc:Fallback>
                <p:oleObj name="Balíček" r:id="rId5" imgW="1597794" imgH="481263" progId="Package">
                  <p:embed/>
                  <p:pic>
                    <p:nvPicPr>
                      <p:cNvPr id="17411" name="Object 1027">
                        <a:extLst>
                          <a:ext uri="{FF2B5EF4-FFF2-40B4-BE49-F238E27FC236}">
                            <a16:creationId xmlns:a16="http://schemas.microsoft.com/office/drawing/2014/main" id="{68E8ADFF-1C66-46A4-9CE7-577FF5B309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0664" y="3186114"/>
                        <a:ext cx="15906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12" name="Picture 1029">
            <a:extLst>
              <a:ext uri="{FF2B5EF4-FFF2-40B4-BE49-F238E27FC236}">
                <a16:creationId xmlns:a16="http://schemas.microsoft.com/office/drawing/2014/main" id="{2702DBCE-4CB0-4B97-A078-9C5F9076D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28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30">
            <a:extLst>
              <a:ext uri="{FF2B5EF4-FFF2-40B4-BE49-F238E27FC236}">
                <a16:creationId xmlns:a16="http://schemas.microsoft.com/office/drawing/2014/main" id="{CF31397B-20C0-4B26-A789-565B4C6E5F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1" y="228600"/>
            <a:ext cx="3871913"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31">
            <a:extLst>
              <a:ext uri="{FF2B5EF4-FFF2-40B4-BE49-F238E27FC236}">
                <a16:creationId xmlns:a16="http://schemas.microsoft.com/office/drawing/2014/main" id="{3546E79C-878E-479B-AE20-FBA6DFBBF8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2766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32">
            <a:extLst>
              <a:ext uri="{FF2B5EF4-FFF2-40B4-BE49-F238E27FC236}">
                <a16:creationId xmlns:a16="http://schemas.microsoft.com/office/drawing/2014/main" id="{52F292EA-036F-4D04-935B-4DB3595A1F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3276601"/>
            <a:ext cx="41910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005A8F8-C1C6-4FF6-8BDA-2C4DF2E76388}"/>
              </a:ext>
            </a:extLst>
          </p:cNvPr>
          <p:cNvSpPr>
            <a:spLocks noGrp="1" noChangeArrowheads="1"/>
          </p:cNvSpPr>
          <p:nvPr>
            <p:ph type="title"/>
          </p:nvPr>
        </p:nvSpPr>
        <p:spPr>
          <a:xfrm>
            <a:off x="2209800" y="533400"/>
            <a:ext cx="8001000" cy="1143000"/>
          </a:xfrm>
        </p:spPr>
        <p:txBody>
          <a:bodyPr/>
          <a:lstStyle/>
          <a:p>
            <a:pPr eaLnBrk="1" hangingPunct="1">
              <a:defRPr/>
            </a:pPr>
            <a:r>
              <a:rPr lang="cs-CZ" sz="4000"/>
              <a:t>Typy šilhání podle primární poruchy</a:t>
            </a:r>
            <a:r>
              <a:rPr lang="cs-CZ"/>
              <a:t>   </a:t>
            </a:r>
          </a:p>
        </p:txBody>
      </p:sp>
      <p:sp>
        <p:nvSpPr>
          <p:cNvPr id="18435" name="Rectangle 3">
            <a:extLst>
              <a:ext uri="{FF2B5EF4-FFF2-40B4-BE49-F238E27FC236}">
                <a16:creationId xmlns:a16="http://schemas.microsoft.com/office/drawing/2014/main" id="{4E27B130-E0B6-432F-95CA-0EA6CE8A36BA}"/>
              </a:ext>
            </a:extLst>
          </p:cNvPr>
          <p:cNvSpPr>
            <a:spLocks noGrp="1" noChangeArrowheads="1"/>
          </p:cNvSpPr>
          <p:nvPr>
            <p:ph type="body" idx="1"/>
          </p:nvPr>
        </p:nvSpPr>
        <p:spPr>
          <a:xfrm>
            <a:off x="1122218" y="1752600"/>
            <a:ext cx="8859982" cy="4114800"/>
          </a:xfrm>
        </p:spPr>
        <p:txBody>
          <a:bodyPr/>
          <a:lstStyle/>
          <a:p>
            <a:pPr eaLnBrk="1" hangingPunct="1"/>
            <a:endParaRPr lang="cs-CZ" altLang="en-US" dirty="0"/>
          </a:p>
          <a:p>
            <a:pPr eaLnBrk="1" hangingPunct="1"/>
            <a:r>
              <a:rPr lang="cs-CZ" altLang="en-US" dirty="0"/>
              <a:t>Strabismus </a:t>
            </a:r>
            <a:r>
              <a:rPr lang="cs-CZ" altLang="en-US" dirty="0" err="1"/>
              <a:t>konkomitující</a:t>
            </a:r>
            <a:r>
              <a:rPr lang="cs-CZ" altLang="en-US" dirty="0"/>
              <a:t> (=dynamický, </a:t>
            </a:r>
            <a:r>
              <a:rPr lang="cs-CZ" altLang="en-US" dirty="0" err="1"/>
              <a:t>souhybný</a:t>
            </a:r>
            <a:r>
              <a:rPr lang="cs-CZ" altLang="en-US" dirty="0"/>
              <a:t>).</a:t>
            </a:r>
          </a:p>
          <a:p>
            <a:pPr eaLnBrk="1" hangingPunct="1"/>
            <a:endParaRPr lang="cs-CZ" altLang="en-US" dirty="0"/>
          </a:p>
          <a:p>
            <a:pPr eaLnBrk="1" hangingPunct="1"/>
            <a:r>
              <a:rPr lang="cs-CZ" altLang="en-US" dirty="0"/>
              <a:t>Strabismus </a:t>
            </a:r>
            <a:r>
              <a:rPr lang="cs-CZ" altLang="en-US" dirty="0" err="1"/>
              <a:t>inkomitantní</a:t>
            </a:r>
            <a:r>
              <a:rPr lang="cs-CZ" altLang="en-US" dirty="0"/>
              <a:t> (paralytický / restrikční).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626B672-D6E0-4362-A2F2-B8E729BA1485}"/>
              </a:ext>
            </a:extLst>
          </p:cNvPr>
          <p:cNvSpPr>
            <a:spLocks noGrp="1" noChangeArrowheads="1"/>
          </p:cNvSpPr>
          <p:nvPr>
            <p:ph type="title"/>
          </p:nvPr>
        </p:nvSpPr>
        <p:spPr/>
        <p:txBody>
          <a:bodyPr/>
          <a:lstStyle/>
          <a:p>
            <a:pPr algn="ctr" eaLnBrk="1" hangingPunct="1">
              <a:defRPr/>
            </a:pPr>
            <a:r>
              <a:rPr lang="cs-CZ" sz="4000" dirty="0"/>
              <a:t>Znaky </a:t>
            </a:r>
            <a:r>
              <a:rPr lang="cs-CZ" sz="4000" dirty="0" err="1"/>
              <a:t>konkomitujícího</a:t>
            </a:r>
            <a:r>
              <a:rPr lang="cs-CZ" sz="4000" dirty="0"/>
              <a:t> strabismu</a:t>
            </a:r>
          </a:p>
        </p:txBody>
      </p:sp>
      <p:sp>
        <p:nvSpPr>
          <p:cNvPr id="19459" name="Rectangle 3">
            <a:extLst>
              <a:ext uri="{FF2B5EF4-FFF2-40B4-BE49-F238E27FC236}">
                <a16:creationId xmlns:a16="http://schemas.microsoft.com/office/drawing/2014/main" id="{C3E4FDE9-C6DB-4876-876E-2B0821343A20}"/>
              </a:ext>
            </a:extLst>
          </p:cNvPr>
          <p:cNvSpPr>
            <a:spLocks noGrp="1" noChangeArrowheads="1"/>
          </p:cNvSpPr>
          <p:nvPr>
            <p:ph type="body" idx="1"/>
          </p:nvPr>
        </p:nvSpPr>
        <p:spPr/>
        <p:txBody>
          <a:bodyPr/>
          <a:lstStyle/>
          <a:p>
            <a:pPr eaLnBrk="1" hangingPunct="1"/>
            <a:r>
              <a:rPr lang="cs-CZ" altLang="en-US" u="sng" dirty="0"/>
              <a:t>neporušená hybnost</a:t>
            </a:r>
            <a:r>
              <a:rPr lang="cs-CZ" altLang="en-US" dirty="0"/>
              <a:t> bulbů</a:t>
            </a:r>
          </a:p>
          <a:p>
            <a:pPr eaLnBrk="1" hangingPunct="1"/>
            <a:r>
              <a:rPr lang="cs-CZ" altLang="en-US" dirty="0"/>
              <a:t>Tropický úhel je ve všech pohledových směrech stejně velký</a:t>
            </a:r>
          </a:p>
          <a:p>
            <a:pPr eaLnBrk="1" hangingPunct="1"/>
            <a:r>
              <a:rPr lang="cs-CZ" altLang="en-US" dirty="0"/>
              <a:t>primární úchylka = sekundární</a:t>
            </a:r>
          </a:p>
          <a:p>
            <a:pPr eaLnBrk="1" hangingPunct="1"/>
            <a:r>
              <a:rPr lang="cs-CZ" altLang="en-US" dirty="0"/>
              <a:t>porucha JBV bez subjektivních obtíží (např. diplopie)</a:t>
            </a:r>
          </a:p>
          <a:p>
            <a:pPr eaLnBrk="1" hangingPunct="1">
              <a:buFont typeface="Wingdings" panose="05000000000000000000" pitchFamily="2" charset="2"/>
              <a:buNone/>
            </a:pPr>
            <a:r>
              <a:rPr lang="cs-CZ" altLang="en-US" dirty="0"/>
              <a:t>      </a:t>
            </a:r>
            <a:r>
              <a:rPr lang="cs-CZ" altLang="en-US" i="1" dirty="0"/>
              <a:t>porucha senzomotorické koordinace (nebo porucha senzorická)</a:t>
            </a:r>
            <a:endParaRPr lang="cs-CZ"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1FF1196-1050-4FE6-8E3C-24C15698FA52}"/>
              </a:ext>
            </a:extLst>
          </p:cNvPr>
          <p:cNvSpPr>
            <a:spLocks noGrp="1" noChangeArrowheads="1"/>
          </p:cNvSpPr>
          <p:nvPr>
            <p:ph type="title"/>
          </p:nvPr>
        </p:nvSpPr>
        <p:spPr>
          <a:xfrm>
            <a:off x="2209800" y="0"/>
            <a:ext cx="7772400" cy="1143000"/>
          </a:xfrm>
        </p:spPr>
        <p:txBody>
          <a:bodyPr/>
          <a:lstStyle/>
          <a:p>
            <a:pPr eaLnBrk="1" hangingPunct="1">
              <a:defRPr/>
            </a:pPr>
            <a:r>
              <a:rPr lang="cs-CZ" sz="4000"/>
              <a:t>Znaky inkomitantního strabismu</a:t>
            </a:r>
          </a:p>
        </p:txBody>
      </p:sp>
      <p:sp>
        <p:nvSpPr>
          <p:cNvPr id="20483" name="Rectangle 3">
            <a:extLst>
              <a:ext uri="{FF2B5EF4-FFF2-40B4-BE49-F238E27FC236}">
                <a16:creationId xmlns:a16="http://schemas.microsoft.com/office/drawing/2014/main" id="{16E6D21E-0B71-417D-87ED-FA7E56295A74}"/>
              </a:ext>
            </a:extLst>
          </p:cNvPr>
          <p:cNvSpPr>
            <a:spLocks noGrp="1" noChangeArrowheads="1"/>
          </p:cNvSpPr>
          <p:nvPr>
            <p:ph type="body" idx="1"/>
          </p:nvPr>
        </p:nvSpPr>
        <p:spPr>
          <a:xfrm>
            <a:off x="1350818" y="990600"/>
            <a:ext cx="9892146" cy="5715000"/>
          </a:xfrm>
        </p:spPr>
        <p:txBody>
          <a:bodyPr/>
          <a:lstStyle/>
          <a:p>
            <a:pPr eaLnBrk="1" hangingPunct="1">
              <a:lnSpc>
                <a:spcPct val="90000"/>
              </a:lnSpc>
            </a:pPr>
            <a:r>
              <a:rPr lang="cs-CZ" altLang="en-US" dirty="0"/>
              <a:t>Omezení pohyblivosti ve směru maximální akce ochrnutého svalu</a:t>
            </a:r>
          </a:p>
          <a:p>
            <a:pPr eaLnBrk="1" hangingPunct="1">
              <a:lnSpc>
                <a:spcPct val="90000"/>
              </a:lnSpc>
            </a:pPr>
            <a:r>
              <a:rPr lang="cs-CZ" altLang="en-US" dirty="0"/>
              <a:t>Primární úchylka se mění v různých pohledových směrech</a:t>
            </a:r>
          </a:p>
          <a:p>
            <a:pPr eaLnBrk="1" hangingPunct="1">
              <a:lnSpc>
                <a:spcPct val="90000"/>
              </a:lnSpc>
            </a:pPr>
            <a:endParaRPr lang="en-US" altLang="en-US" dirty="0"/>
          </a:p>
          <a:p>
            <a:pPr eaLnBrk="1" hangingPunct="1">
              <a:lnSpc>
                <a:spcPct val="90000"/>
              </a:lnSpc>
              <a:buFont typeface="Wingdings" panose="05000000000000000000" pitchFamily="2" charset="2"/>
              <a:buNone/>
            </a:pPr>
            <a:endParaRPr lang="cs-CZ" altLang="en-US" dirty="0"/>
          </a:p>
          <a:p>
            <a:pPr eaLnBrk="1" hangingPunct="1">
              <a:lnSpc>
                <a:spcPct val="90000"/>
              </a:lnSpc>
              <a:buFont typeface="Wingdings" panose="05000000000000000000" pitchFamily="2" charset="2"/>
              <a:buNone/>
            </a:pPr>
            <a:endParaRPr lang="cs-CZ" altLang="en-US" dirty="0"/>
          </a:p>
          <a:p>
            <a:pPr eaLnBrk="1" hangingPunct="1">
              <a:lnSpc>
                <a:spcPct val="90000"/>
              </a:lnSpc>
              <a:buFont typeface="Wingdings" panose="05000000000000000000" pitchFamily="2" charset="2"/>
              <a:buNone/>
            </a:pPr>
            <a:endParaRPr lang="cs-CZ" altLang="en-US" dirty="0"/>
          </a:p>
          <a:p>
            <a:pPr eaLnBrk="1" hangingPunct="1">
              <a:lnSpc>
                <a:spcPct val="90000"/>
              </a:lnSpc>
            </a:pPr>
            <a:r>
              <a:rPr lang="cs-CZ" altLang="en-US" dirty="0"/>
              <a:t>Sekundární úchylka </a:t>
            </a:r>
            <a:r>
              <a:rPr lang="en-US" altLang="en-US" dirty="0"/>
              <a:t>&gt;</a:t>
            </a:r>
            <a:r>
              <a:rPr lang="cs-CZ" altLang="en-US" dirty="0"/>
              <a:t> primární</a:t>
            </a:r>
          </a:p>
          <a:p>
            <a:pPr eaLnBrk="1" hangingPunct="1">
              <a:lnSpc>
                <a:spcPct val="90000"/>
              </a:lnSpc>
            </a:pPr>
            <a:r>
              <a:rPr lang="cs-CZ" altLang="en-US" dirty="0"/>
              <a:t>Kompenzační postavení hlavy</a:t>
            </a:r>
          </a:p>
          <a:p>
            <a:pPr eaLnBrk="1" hangingPunct="1">
              <a:lnSpc>
                <a:spcPct val="90000"/>
              </a:lnSpc>
            </a:pPr>
            <a:r>
              <a:rPr lang="cs-CZ" altLang="en-US" dirty="0"/>
              <a:t>U získaného – subjektivní obtíže - diplopie</a:t>
            </a:r>
          </a:p>
          <a:p>
            <a:pPr algn="ctr" eaLnBrk="1" hangingPunct="1">
              <a:lnSpc>
                <a:spcPct val="90000"/>
              </a:lnSpc>
              <a:buFont typeface="Wingdings" panose="05000000000000000000" pitchFamily="2" charset="2"/>
              <a:buNone/>
            </a:pPr>
            <a:r>
              <a:rPr lang="cs-CZ" altLang="en-US" b="1" i="1" dirty="0"/>
              <a:t>Porucha v oblasti inervace u paralytických strabismů.</a:t>
            </a:r>
            <a:br>
              <a:rPr lang="cs-CZ" altLang="en-US" b="1" i="1" dirty="0"/>
            </a:br>
            <a:r>
              <a:rPr lang="cs-CZ" altLang="en-US" b="1" i="1" dirty="0"/>
              <a:t>Porucha mechaniky v orbitě u </a:t>
            </a:r>
            <a:r>
              <a:rPr lang="cs-CZ" altLang="en-US" b="1" i="1"/>
              <a:t>restrikčních strabismů.</a:t>
            </a:r>
            <a:endParaRPr lang="cs-CZ" altLang="en-US" b="1" dirty="0"/>
          </a:p>
        </p:txBody>
      </p:sp>
      <p:pic>
        <p:nvPicPr>
          <p:cNvPr id="20484" name="Picture 4">
            <a:extLst>
              <a:ext uri="{FF2B5EF4-FFF2-40B4-BE49-F238E27FC236}">
                <a16:creationId xmlns:a16="http://schemas.microsoft.com/office/drawing/2014/main" id="{6B67BC17-7FDC-44D8-9B6D-A18BFA702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47" t="10986" r="2721" b="6001"/>
          <a:stretch>
            <a:fillRect/>
          </a:stretch>
        </p:blipFill>
        <p:spPr bwMode="auto">
          <a:xfrm>
            <a:off x="1899702" y="2133600"/>
            <a:ext cx="8392595" cy="187729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84"/>
                                        </p:tgtEl>
                                        <p:attrNameLst>
                                          <p:attrName>style.visibility</p:attrName>
                                        </p:attrNameLst>
                                      </p:cBhvr>
                                      <p:to>
                                        <p:strVal val="visible"/>
                                      </p:to>
                                    </p:set>
                                    <p:animEffect transition="in" filter="fade">
                                      <p:cBhvr>
                                        <p:cTn id="27" dur="500"/>
                                        <p:tgtEl>
                                          <p:spTgt spid="2048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a:extLst>
              <a:ext uri="{FF2B5EF4-FFF2-40B4-BE49-F238E27FC236}">
                <a16:creationId xmlns:a16="http://schemas.microsoft.com/office/drawing/2014/main" id="{ACE79045-F73C-4B16-8D6B-05B8F5F2A928}"/>
              </a:ext>
            </a:extLst>
          </p:cNvPr>
          <p:cNvSpPr>
            <a:spLocks noGrp="1" noChangeArrowheads="1"/>
          </p:cNvSpPr>
          <p:nvPr>
            <p:ph type="title"/>
          </p:nvPr>
        </p:nvSpPr>
        <p:spPr>
          <a:xfrm>
            <a:off x="2209800" y="353292"/>
            <a:ext cx="7772400" cy="1309254"/>
          </a:xfrm>
        </p:spPr>
        <p:txBody>
          <a:bodyPr/>
          <a:lstStyle/>
          <a:p>
            <a:pPr algn="ctr" eaLnBrk="1" hangingPunct="1">
              <a:defRPr/>
            </a:pPr>
            <a:r>
              <a:rPr lang="cs-CZ" sz="3200" dirty="0"/>
              <a:t>Kompenzační postavení hlavy</a:t>
            </a:r>
            <a:endParaRPr lang="cs-CZ" sz="2800" dirty="0"/>
          </a:p>
        </p:txBody>
      </p:sp>
      <p:pic>
        <p:nvPicPr>
          <p:cNvPr id="21507" name="Picture 1027">
            <a:extLst>
              <a:ext uri="{FF2B5EF4-FFF2-40B4-BE49-F238E27FC236}">
                <a16:creationId xmlns:a16="http://schemas.microsoft.com/office/drawing/2014/main" id="{3E7043C9-0A79-41F8-A738-6A736F758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74" t="3050" r="11943" b="2414"/>
          <a:stretch>
            <a:fillRect/>
          </a:stretch>
        </p:blipFill>
        <p:spPr bwMode="auto">
          <a:xfrm>
            <a:off x="1981200" y="2438400"/>
            <a:ext cx="4191000" cy="35004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08" name="Picture 1028">
            <a:extLst>
              <a:ext uri="{FF2B5EF4-FFF2-40B4-BE49-F238E27FC236}">
                <a16:creationId xmlns:a16="http://schemas.microsoft.com/office/drawing/2014/main" id="{C122FE27-DA80-4711-AC73-DAE014D46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47" t="2168" b="2396"/>
          <a:stretch>
            <a:fillRect/>
          </a:stretch>
        </p:blipFill>
        <p:spPr bwMode="auto">
          <a:xfrm>
            <a:off x="6400800" y="2438400"/>
            <a:ext cx="3962400" cy="34861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69F90CEC-4307-4CD2-93E8-4F8826104D78}"/>
              </a:ext>
            </a:extLst>
          </p:cNvPr>
          <p:cNvSpPr txBox="1"/>
          <p:nvPr/>
        </p:nvSpPr>
        <p:spPr>
          <a:xfrm>
            <a:off x="3962400" y="1662546"/>
            <a:ext cx="4191000" cy="461665"/>
          </a:xfrm>
          <a:prstGeom prst="rect">
            <a:avLst/>
          </a:prstGeom>
          <a:noFill/>
        </p:spPr>
        <p:txBody>
          <a:bodyPr wrap="square" rtlCol="0">
            <a:spAutoFit/>
          </a:bodyPr>
          <a:lstStyle/>
          <a:p>
            <a:r>
              <a:rPr lang="cs-CZ" sz="2400" dirty="0"/>
              <a:t>O parézu jakého svalu se jedná?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6913D98-A96F-483A-A26E-F53EE5D6ED31}"/>
              </a:ext>
            </a:extLst>
          </p:cNvPr>
          <p:cNvSpPr>
            <a:spLocks noGrp="1" noChangeArrowheads="1"/>
          </p:cNvSpPr>
          <p:nvPr>
            <p:ph type="title"/>
          </p:nvPr>
        </p:nvSpPr>
        <p:spPr/>
        <p:txBody>
          <a:bodyPr/>
          <a:lstStyle/>
          <a:p>
            <a:pPr eaLnBrk="1" hangingPunct="1">
              <a:defRPr/>
            </a:pPr>
            <a:r>
              <a:rPr lang="cs-CZ" sz="4000" dirty="0"/>
              <a:t>Typy šilhání podle laterality - strany</a:t>
            </a:r>
          </a:p>
        </p:txBody>
      </p:sp>
      <p:sp>
        <p:nvSpPr>
          <p:cNvPr id="22531" name="Rectangle 3">
            <a:extLst>
              <a:ext uri="{FF2B5EF4-FFF2-40B4-BE49-F238E27FC236}">
                <a16:creationId xmlns:a16="http://schemas.microsoft.com/office/drawing/2014/main" id="{7AB4A3C5-53DF-4EEA-B772-FBBF74FC7CC4}"/>
              </a:ext>
            </a:extLst>
          </p:cNvPr>
          <p:cNvSpPr>
            <a:spLocks noGrp="1" noChangeArrowheads="1"/>
          </p:cNvSpPr>
          <p:nvPr>
            <p:ph type="body" idx="1"/>
          </p:nvPr>
        </p:nvSpPr>
        <p:spPr/>
        <p:txBody>
          <a:bodyPr/>
          <a:lstStyle/>
          <a:p>
            <a:pPr eaLnBrk="1" hangingPunct="1"/>
            <a:r>
              <a:rPr lang="cs-CZ" altLang="en-US" dirty="0"/>
              <a:t>Strabismus </a:t>
            </a:r>
            <a:r>
              <a:rPr lang="cs-CZ" altLang="en-US" dirty="0" err="1"/>
              <a:t>monolateralis</a:t>
            </a:r>
            <a:endParaRPr lang="cs-CZ" altLang="en-US" dirty="0"/>
          </a:p>
          <a:p>
            <a:pPr eaLnBrk="1" hangingPunct="1">
              <a:buFont typeface="Wingdings" panose="05000000000000000000" pitchFamily="2" charset="2"/>
              <a:buNone/>
            </a:pPr>
            <a:r>
              <a:rPr lang="cs-CZ" altLang="en-US" dirty="0"/>
              <a:t>    </a:t>
            </a:r>
            <a:r>
              <a:rPr lang="cs-CZ" altLang="en-US" i="1" dirty="0"/>
              <a:t>(trvale šilhá jedno oko-riziko amblyopie).</a:t>
            </a:r>
          </a:p>
          <a:p>
            <a:pPr eaLnBrk="1" hangingPunct="1"/>
            <a:endParaRPr lang="cs-CZ" altLang="en-US" dirty="0"/>
          </a:p>
          <a:p>
            <a:pPr eaLnBrk="1" hangingPunct="1"/>
            <a:r>
              <a:rPr lang="cs-CZ" altLang="en-US" dirty="0"/>
              <a:t>Strabismus </a:t>
            </a:r>
            <a:r>
              <a:rPr lang="cs-CZ" altLang="en-US" dirty="0" err="1"/>
              <a:t>alternans</a:t>
            </a:r>
            <a:endParaRPr lang="cs-CZ" altLang="en-US" dirty="0"/>
          </a:p>
          <a:p>
            <a:pPr eaLnBrk="1" hangingPunct="1">
              <a:buFont typeface="Wingdings" panose="05000000000000000000" pitchFamily="2" charset="2"/>
              <a:buNone/>
            </a:pPr>
            <a:r>
              <a:rPr lang="cs-CZ" altLang="en-US" dirty="0"/>
              <a:t>    </a:t>
            </a:r>
            <a:r>
              <a:rPr lang="cs-CZ" altLang="en-US" i="1" dirty="0"/>
              <a:t>(oči se spontánně střídají v šilhání a fixaci).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E165522-2071-48F6-950E-99733941D2AC}"/>
              </a:ext>
            </a:extLst>
          </p:cNvPr>
          <p:cNvSpPr>
            <a:spLocks noGrp="1" noChangeArrowheads="1"/>
          </p:cNvSpPr>
          <p:nvPr>
            <p:ph type="title"/>
          </p:nvPr>
        </p:nvSpPr>
        <p:spPr>
          <a:xfrm>
            <a:off x="1981200" y="519544"/>
            <a:ext cx="8153400" cy="928255"/>
          </a:xfrm>
        </p:spPr>
        <p:txBody>
          <a:bodyPr/>
          <a:lstStyle/>
          <a:p>
            <a:pPr eaLnBrk="1" hangingPunct="1">
              <a:defRPr/>
            </a:pPr>
            <a:r>
              <a:rPr lang="cs-CZ" sz="4000" dirty="0"/>
              <a:t>Rizikové faktory pro vznik strabismu</a:t>
            </a:r>
          </a:p>
        </p:txBody>
      </p:sp>
      <p:sp>
        <p:nvSpPr>
          <p:cNvPr id="23555" name="Rectangle 3">
            <a:extLst>
              <a:ext uri="{FF2B5EF4-FFF2-40B4-BE49-F238E27FC236}">
                <a16:creationId xmlns:a16="http://schemas.microsoft.com/office/drawing/2014/main" id="{3F891CAA-23CB-44A0-BBDB-FCAD49C3896A}"/>
              </a:ext>
            </a:extLst>
          </p:cNvPr>
          <p:cNvSpPr>
            <a:spLocks noGrp="1" noChangeArrowheads="1"/>
          </p:cNvSpPr>
          <p:nvPr>
            <p:ph type="body" idx="1"/>
          </p:nvPr>
        </p:nvSpPr>
        <p:spPr>
          <a:xfrm>
            <a:off x="1143000" y="1524000"/>
            <a:ext cx="9144000" cy="5029200"/>
          </a:xfrm>
        </p:spPr>
        <p:txBody>
          <a:bodyPr/>
          <a:lstStyle/>
          <a:p>
            <a:pPr eaLnBrk="1" hangingPunct="1"/>
            <a:r>
              <a:rPr lang="cs-CZ" altLang="en-US" dirty="0"/>
              <a:t>nekorigované refrakční vady (hypermetropie)</a:t>
            </a:r>
          </a:p>
          <a:p>
            <a:pPr eaLnBrk="1" hangingPunct="1"/>
            <a:r>
              <a:rPr lang="cs-CZ" altLang="en-US" dirty="0"/>
              <a:t>neurologické poruchy (poruchy fúze)</a:t>
            </a:r>
          </a:p>
          <a:p>
            <a:pPr eaLnBrk="1" hangingPunct="1">
              <a:buFont typeface="Wingdings" panose="05000000000000000000" pitchFamily="2" charset="2"/>
              <a:buNone/>
            </a:pPr>
            <a:r>
              <a:rPr lang="cs-CZ" altLang="en-US" dirty="0"/>
              <a:t>       - perinatální komplikace (nezralost, asfyxie)</a:t>
            </a:r>
          </a:p>
          <a:p>
            <a:pPr eaLnBrk="1" hangingPunct="1">
              <a:buFont typeface="Wingdings" panose="05000000000000000000" pitchFamily="2" charset="2"/>
              <a:buNone/>
            </a:pPr>
            <a:r>
              <a:rPr lang="cs-CZ" altLang="en-US" dirty="0"/>
              <a:t>       - stres</a:t>
            </a:r>
          </a:p>
          <a:p>
            <a:pPr eaLnBrk="1" hangingPunct="1"/>
            <a:r>
              <a:rPr lang="cs-CZ" altLang="en-US" dirty="0"/>
              <a:t>špatný </a:t>
            </a:r>
            <a:r>
              <a:rPr lang="cs-CZ" altLang="en-US" dirty="0" err="1"/>
              <a:t>visus</a:t>
            </a:r>
            <a:r>
              <a:rPr lang="cs-CZ" altLang="en-US" dirty="0"/>
              <a:t> způsobený organickou oční chorobou</a:t>
            </a:r>
          </a:p>
          <a:p>
            <a:pPr eaLnBrk="1" hangingPunct="1"/>
            <a:r>
              <a:rPr lang="cs-CZ" altLang="en-US" dirty="0"/>
              <a:t>strabismus v rodině</a:t>
            </a:r>
          </a:p>
          <a:p>
            <a:pPr algn="ctr" eaLnBrk="1" hangingPunct="1">
              <a:buFont typeface="Wingdings" panose="05000000000000000000" pitchFamily="2" charset="2"/>
              <a:buNone/>
            </a:pPr>
            <a:r>
              <a:rPr lang="cs-CZ" altLang="en-US" dirty="0"/>
              <a:t>Dědičnost: multifaktoriální  </a:t>
            </a:r>
            <a:r>
              <a:rPr lang="cs-CZ" altLang="en-US" sz="2400" i="1" dirty="0"/>
              <a:t>(dědí se predisponující faktory)</a:t>
            </a:r>
            <a:br>
              <a:rPr lang="cs-CZ" altLang="en-US" sz="2400" i="1" dirty="0"/>
            </a:br>
            <a:br>
              <a:rPr lang="cs-CZ" altLang="en-US" sz="2400" i="1" dirty="0"/>
            </a:br>
            <a:endParaRPr lang="cs-CZ" altLang="en-US" sz="2400" i="1" dirty="0"/>
          </a:p>
          <a:p>
            <a:pPr algn="ctr" eaLnBrk="1" hangingPunct="1">
              <a:buFont typeface="Wingdings" panose="05000000000000000000" pitchFamily="2" charset="2"/>
              <a:buNone/>
            </a:pPr>
            <a:r>
              <a:rPr lang="cs-CZ" altLang="en-US" sz="2400" i="1" dirty="0"/>
              <a:t>Může strabismus způsobit i amblyopie?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ED99712-0C82-40A3-B1C1-427D6069F291}"/>
              </a:ext>
            </a:extLst>
          </p:cNvPr>
          <p:cNvSpPr>
            <a:spLocks noGrp="1" noChangeArrowheads="1"/>
          </p:cNvSpPr>
          <p:nvPr>
            <p:ph type="title"/>
          </p:nvPr>
        </p:nvSpPr>
        <p:spPr/>
        <p:txBody>
          <a:bodyPr/>
          <a:lstStyle/>
          <a:p>
            <a:pPr algn="ctr" eaLnBrk="1" hangingPunct="1">
              <a:defRPr/>
            </a:pPr>
            <a:r>
              <a:rPr lang="cs-CZ" sz="4000" dirty="0"/>
              <a:t>Vyšetření strabismu</a:t>
            </a:r>
          </a:p>
        </p:txBody>
      </p:sp>
      <p:sp>
        <p:nvSpPr>
          <p:cNvPr id="24579" name="Rectangle 3">
            <a:extLst>
              <a:ext uri="{FF2B5EF4-FFF2-40B4-BE49-F238E27FC236}">
                <a16:creationId xmlns:a16="http://schemas.microsoft.com/office/drawing/2014/main" id="{F7871413-304D-45B6-A1B3-3471D6227AA9}"/>
              </a:ext>
            </a:extLst>
          </p:cNvPr>
          <p:cNvSpPr>
            <a:spLocks noGrp="1" noChangeArrowheads="1"/>
          </p:cNvSpPr>
          <p:nvPr>
            <p:ph type="body" idx="1"/>
          </p:nvPr>
        </p:nvSpPr>
        <p:spPr>
          <a:xfrm>
            <a:off x="2209800" y="1752600"/>
            <a:ext cx="7772400" cy="4343400"/>
          </a:xfrm>
        </p:spPr>
        <p:txBody>
          <a:bodyPr/>
          <a:lstStyle/>
          <a:p>
            <a:pPr eaLnBrk="1" hangingPunct="1"/>
            <a:r>
              <a:rPr lang="cs-CZ" altLang="en-US" dirty="0"/>
              <a:t>anamnéza</a:t>
            </a:r>
          </a:p>
          <a:p>
            <a:pPr eaLnBrk="1" hangingPunct="1"/>
            <a:r>
              <a:rPr lang="cs-CZ" altLang="en-US" dirty="0"/>
              <a:t>postavení očí  a velikost úchylky</a:t>
            </a:r>
          </a:p>
          <a:p>
            <a:pPr eaLnBrk="1" hangingPunct="1"/>
            <a:r>
              <a:rPr lang="cs-CZ" altLang="en-US" dirty="0"/>
              <a:t>motilita</a:t>
            </a:r>
          </a:p>
          <a:p>
            <a:pPr eaLnBrk="1" hangingPunct="1"/>
            <a:r>
              <a:rPr lang="cs-CZ" altLang="en-US" dirty="0"/>
              <a:t>binokulární funkce</a:t>
            </a:r>
          </a:p>
          <a:p>
            <a:pPr eaLnBrk="1" hangingPunct="1"/>
            <a:r>
              <a:rPr lang="cs-CZ" altLang="en-US" dirty="0"/>
              <a:t>zraková ostrost</a:t>
            </a:r>
          </a:p>
          <a:p>
            <a:pPr eaLnBrk="1" hangingPunct="1"/>
            <a:r>
              <a:rPr lang="cs-CZ" altLang="en-US" dirty="0"/>
              <a:t>refrakce</a:t>
            </a:r>
          </a:p>
          <a:p>
            <a:pPr eaLnBrk="1" hangingPunct="1"/>
            <a:r>
              <a:rPr lang="cs-CZ" altLang="en-US" dirty="0"/>
              <a:t>fixace</a:t>
            </a:r>
          </a:p>
          <a:p>
            <a:pPr eaLnBrk="1" hangingPunct="1"/>
            <a:r>
              <a:rPr lang="cs-CZ" altLang="en-US" dirty="0"/>
              <a:t>přední segment a fundus</a:t>
            </a:r>
          </a:p>
          <a:p>
            <a:pPr eaLnBrk="1" hangingPunct="1"/>
            <a:endParaRPr lang="cs-CZ"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4832975-BFCF-4AC7-A412-FAE667AF4401}"/>
              </a:ext>
            </a:extLst>
          </p:cNvPr>
          <p:cNvSpPr>
            <a:spLocks noGrp="1" noChangeArrowheads="1"/>
          </p:cNvSpPr>
          <p:nvPr>
            <p:ph type="title"/>
          </p:nvPr>
        </p:nvSpPr>
        <p:spPr>
          <a:xfrm>
            <a:off x="2209800" y="457200"/>
            <a:ext cx="7772400" cy="1143000"/>
          </a:xfrm>
        </p:spPr>
        <p:txBody>
          <a:bodyPr/>
          <a:lstStyle/>
          <a:p>
            <a:pPr algn="ctr" eaLnBrk="1" hangingPunct="1">
              <a:defRPr/>
            </a:pPr>
            <a:r>
              <a:rPr lang="cs-CZ" sz="4000" dirty="0"/>
              <a:t>Vyšetření postavení očí</a:t>
            </a:r>
          </a:p>
        </p:txBody>
      </p:sp>
      <p:sp>
        <p:nvSpPr>
          <p:cNvPr id="25603" name="Rectangle 3">
            <a:extLst>
              <a:ext uri="{FF2B5EF4-FFF2-40B4-BE49-F238E27FC236}">
                <a16:creationId xmlns:a16="http://schemas.microsoft.com/office/drawing/2014/main" id="{DBE8F66A-8F81-43E5-ABA3-12266A4B2807}"/>
              </a:ext>
            </a:extLst>
          </p:cNvPr>
          <p:cNvSpPr>
            <a:spLocks noGrp="1" noChangeArrowheads="1"/>
          </p:cNvSpPr>
          <p:nvPr>
            <p:ph type="body" idx="1"/>
          </p:nvPr>
        </p:nvSpPr>
        <p:spPr>
          <a:xfrm>
            <a:off x="1787236" y="1752600"/>
            <a:ext cx="8194964" cy="4114800"/>
          </a:xfrm>
        </p:spPr>
        <p:txBody>
          <a:bodyPr/>
          <a:lstStyle/>
          <a:p>
            <a:pPr eaLnBrk="1" hangingPunct="1"/>
            <a:r>
              <a:rPr lang="cs-CZ" altLang="en-US" dirty="0"/>
              <a:t>podle polohy rohovkových reflexů</a:t>
            </a:r>
          </a:p>
          <a:p>
            <a:pPr lvl="1" eaLnBrk="1" hangingPunct="1"/>
            <a:r>
              <a:rPr lang="cs-CZ" altLang="en-US" dirty="0"/>
              <a:t>u velmi malých dětí</a:t>
            </a:r>
          </a:p>
          <a:p>
            <a:pPr lvl="1" eaLnBrk="1" hangingPunct="1"/>
            <a:r>
              <a:rPr lang="cs-CZ" altLang="en-US" dirty="0"/>
              <a:t>orientační metoda</a:t>
            </a:r>
          </a:p>
          <a:p>
            <a:pPr eaLnBrk="1" hangingPunct="1">
              <a:buFont typeface="Wingdings" panose="05000000000000000000" pitchFamily="2" charset="2"/>
              <a:buNone/>
            </a:pPr>
            <a:endParaRPr lang="cs-CZ" altLang="en-US" dirty="0"/>
          </a:p>
        </p:txBody>
      </p:sp>
      <p:pic>
        <p:nvPicPr>
          <p:cNvPr id="25604" name="Picture 5">
            <a:extLst>
              <a:ext uri="{FF2B5EF4-FFF2-40B4-BE49-F238E27FC236}">
                <a16:creationId xmlns:a16="http://schemas.microsoft.com/office/drawing/2014/main" id="{FCE6147F-827E-4926-A090-55DE3F23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72" t="20525" r="5357" b="5078"/>
          <a:stretch>
            <a:fillRect/>
          </a:stretch>
        </p:blipFill>
        <p:spPr bwMode="auto">
          <a:xfrm>
            <a:off x="6172201" y="3429000"/>
            <a:ext cx="5130876" cy="29175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6">
            <a:extLst>
              <a:ext uri="{FF2B5EF4-FFF2-40B4-BE49-F238E27FC236}">
                <a16:creationId xmlns:a16="http://schemas.microsoft.com/office/drawing/2014/main" id="{AEEDA7C8-4636-4602-B0EF-48E3906D3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87" b="4091"/>
          <a:stretch>
            <a:fillRect/>
          </a:stretch>
        </p:blipFill>
        <p:spPr bwMode="auto">
          <a:xfrm>
            <a:off x="942110" y="3429000"/>
            <a:ext cx="5077691" cy="29175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Effect transition="in" filter="fade">
                                      <p:cBhvr>
                                        <p:cTn id="19" dur="500"/>
                                        <p:tgtEl>
                                          <p:spTgt spid="25605"/>
                                        </p:tgtEl>
                                      </p:cBhvr>
                                    </p:animEffect>
                                  </p:childTnLst>
                                </p:cTn>
                              </p:par>
                              <p:par>
                                <p:cTn id="20" presetID="10" presetClass="entr" presetSubtype="0" fill="hold" nodeType="withEffect">
                                  <p:stCondLst>
                                    <p:cond delay="0"/>
                                  </p:stCondLst>
                                  <p:childTnLst>
                                    <p:set>
                                      <p:cBhvr>
                                        <p:cTn id="21" dur="1" fill="hold">
                                          <p:stCondLst>
                                            <p:cond delay="0"/>
                                          </p:stCondLst>
                                        </p:cTn>
                                        <p:tgtEl>
                                          <p:spTgt spid="25604"/>
                                        </p:tgtEl>
                                        <p:attrNameLst>
                                          <p:attrName>style.visibility</p:attrName>
                                        </p:attrNameLst>
                                      </p:cBhvr>
                                      <p:to>
                                        <p:strVal val="visible"/>
                                      </p:to>
                                    </p:set>
                                    <p:animEffect transition="in" filter="fade">
                                      <p:cBhvr>
                                        <p:cTn id="2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D8AB1AB3-4EAC-4058-82A7-D7C1BFB98B67}"/>
              </a:ext>
            </a:extLst>
          </p:cNvPr>
          <p:cNvSpPr>
            <a:spLocks noGrp="1" noChangeArrowheads="1"/>
          </p:cNvSpPr>
          <p:nvPr>
            <p:ph type="title"/>
          </p:nvPr>
        </p:nvSpPr>
        <p:spPr>
          <a:xfrm>
            <a:off x="2209800" y="0"/>
            <a:ext cx="7772400" cy="1143000"/>
          </a:xfrm>
        </p:spPr>
        <p:txBody>
          <a:bodyPr/>
          <a:lstStyle/>
          <a:p>
            <a:pPr eaLnBrk="1" hangingPunct="1">
              <a:defRPr/>
            </a:pPr>
            <a:r>
              <a:rPr lang="cs-CZ" sz="4000"/>
              <a:t>Vyšetření postavení očí</a:t>
            </a:r>
          </a:p>
        </p:txBody>
      </p:sp>
      <p:sp>
        <p:nvSpPr>
          <p:cNvPr id="26627" name="Rectangle 3">
            <a:extLst>
              <a:ext uri="{FF2B5EF4-FFF2-40B4-BE49-F238E27FC236}">
                <a16:creationId xmlns:a16="http://schemas.microsoft.com/office/drawing/2014/main" id="{2DFAA203-D608-461F-939B-91A08E3FB96C}"/>
              </a:ext>
            </a:extLst>
          </p:cNvPr>
          <p:cNvSpPr>
            <a:spLocks noGrp="1" noChangeArrowheads="1"/>
          </p:cNvSpPr>
          <p:nvPr>
            <p:ph type="body" idx="1"/>
          </p:nvPr>
        </p:nvSpPr>
        <p:spPr>
          <a:xfrm>
            <a:off x="1905000" y="990600"/>
            <a:ext cx="8229600" cy="914400"/>
          </a:xfrm>
        </p:spPr>
        <p:txBody>
          <a:bodyPr/>
          <a:lstStyle/>
          <a:p>
            <a:pPr eaLnBrk="1" hangingPunct="1">
              <a:lnSpc>
                <a:spcPct val="90000"/>
              </a:lnSpc>
            </a:pPr>
            <a:r>
              <a:rPr lang="cs-CZ" altLang="en-US" u="sng"/>
              <a:t>zakrývací test</a:t>
            </a:r>
            <a:endParaRPr lang="cs-CZ" altLang="en-US" sz="2400" u="sng"/>
          </a:p>
          <a:p>
            <a:pPr lvl="1" eaLnBrk="1" hangingPunct="1">
              <a:lnSpc>
                <a:spcPct val="90000"/>
              </a:lnSpc>
            </a:pPr>
            <a:r>
              <a:rPr lang="cs-CZ" altLang="en-US"/>
              <a:t>základní, rychlý a průkazný test</a:t>
            </a:r>
          </a:p>
        </p:txBody>
      </p:sp>
      <p:pic>
        <p:nvPicPr>
          <p:cNvPr id="26628" name="Picture 5">
            <a:extLst>
              <a:ext uri="{FF2B5EF4-FFF2-40B4-BE49-F238E27FC236}">
                <a16:creationId xmlns:a16="http://schemas.microsoft.com/office/drawing/2014/main" id="{6F30F8C6-9FCE-4CE9-A06B-7DF1FF372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72" t="15567" r="20177" b="4726"/>
          <a:stretch>
            <a:fillRect/>
          </a:stretch>
        </p:blipFill>
        <p:spPr bwMode="auto">
          <a:xfrm>
            <a:off x="6781800" y="2286000"/>
            <a:ext cx="2819400" cy="17462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6">
            <a:extLst>
              <a:ext uri="{FF2B5EF4-FFF2-40B4-BE49-F238E27FC236}">
                <a16:creationId xmlns:a16="http://schemas.microsoft.com/office/drawing/2014/main" id="{F217F3C1-3DC5-4189-8BF5-7B83DBD48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638" t="5424" b="5084"/>
          <a:stretch>
            <a:fillRect/>
          </a:stretch>
        </p:blipFill>
        <p:spPr bwMode="auto">
          <a:xfrm>
            <a:off x="6781800" y="4267200"/>
            <a:ext cx="2819400" cy="22161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0" name="Picture 7">
            <a:extLst>
              <a:ext uri="{FF2B5EF4-FFF2-40B4-BE49-F238E27FC236}">
                <a16:creationId xmlns:a16="http://schemas.microsoft.com/office/drawing/2014/main" id="{7A442BA9-1F4B-49AA-8413-44AA252C8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599" t="1819" b="1819"/>
          <a:stretch>
            <a:fillRect/>
          </a:stretch>
        </p:blipFill>
        <p:spPr bwMode="auto">
          <a:xfrm>
            <a:off x="2209801" y="2362200"/>
            <a:ext cx="3656013" cy="4114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70" name="Group 82">
            <a:extLst>
              <a:ext uri="{FF2B5EF4-FFF2-40B4-BE49-F238E27FC236}">
                <a16:creationId xmlns:a16="http://schemas.microsoft.com/office/drawing/2014/main" id="{875B08D6-C703-449F-A7C2-EB5997FF8BD1}"/>
              </a:ext>
            </a:extLst>
          </p:cNvPr>
          <p:cNvGraphicFramePr>
            <a:graphicFrameLocks noGrp="1"/>
          </p:cNvGraphicFramePr>
          <p:nvPr>
            <p:extLst>
              <p:ext uri="{D42A27DB-BD31-4B8C-83A1-F6EECF244321}">
                <p14:modId xmlns:p14="http://schemas.microsoft.com/office/powerpoint/2010/main" val="3914942911"/>
              </p:ext>
            </p:extLst>
          </p:nvPr>
        </p:nvGraphicFramePr>
        <p:xfrm>
          <a:off x="486506" y="63983"/>
          <a:ext cx="11218987" cy="6730034"/>
        </p:xfrm>
        <a:graphic>
          <a:graphicData uri="http://schemas.openxmlformats.org/drawingml/2006/table">
            <a:tbl>
              <a:tblPr/>
              <a:tblGrid>
                <a:gridCol w="2753751">
                  <a:extLst>
                    <a:ext uri="{9D8B030D-6E8A-4147-A177-3AD203B41FA5}">
                      <a16:colId xmlns:a16="http://schemas.microsoft.com/office/drawing/2014/main" val="20000"/>
                    </a:ext>
                  </a:extLst>
                </a:gridCol>
                <a:gridCol w="6425420">
                  <a:extLst>
                    <a:ext uri="{9D8B030D-6E8A-4147-A177-3AD203B41FA5}">
                      <a16:colId xmlns:a16="http://schemas.microsoft.com/office/drawing/2014/main" val="20001"/>
                    </a:ext>
                  </a:extLst>
                </a:gridCol>
                <a:gridCol w="2039816">
                  <a:extLst>
                    <a:ext uri="{9D8B030D-6E8A-4147-A177-3AD203B41FA5}">
                      <a16:colId xmlns:a16="http://schemas.microsoft.com/office/drawing/2014/main" val="20002"/>
                    </a:ext>
                  </a:extLst>
                </a:gridCol>
              </a:tblGrid>
              <a:tr h="13617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novorozenec</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periferní vidění</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vidění nedokonalé, nezralost makulární krajiny, </a:t>
                      </a:r>
                      <a:r>
                        <a:rPr kumimoji="0" lang="cs-CZ" sz="18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fčně</a:t>
                      </a:r>
                      <a:r>
                        <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centrální skotom, novorozenec vnímá pouze periferní sítnicí, ( světlo x tma, jednoduché tvary, kontrastní pruhy)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sk-SK"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97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- 4. </a:t>
                      </a:r>
                      <a:r>
                        <a:rPr kumimoji="0" lang="cs-CZ" sz="28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měs</a:t>
                      </a: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fixace a sledování</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CK rychle dozrává, ve 3.M sleduje pohyb předmětů, a v 5M </a:t>
                      </a:r>
                      <a:r>
                        <a:rPr kumimoji="0" lang="cs-CZ" sz="18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visus</a:t>
                      </a:r>
                      <a:r>
                        <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odhadován 1/20 –1/30, krátkodobá binokulární fixace, reflexy konvergence a divergence, od 4. měsíce rozvoj akomodace.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sk-SK" sz="2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934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6 </a:t>
                      </a:r>
                      <a:r>
                        <a:rPr kumimoji="0" lang="cs-CZ" sz="28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měs</a:t>
                      </a: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přítomno JBV, paralel. postavení</a:t>
                      </a:r>
                    </a:p>
                    <a:p>
                      <a:pPr marL="0" marR="0" lvl="0" indent="0" algn="l" defTabSz="914400" rtl="0" eaLnBrk="1" fontAlgn="base" latinLnBrk="0" hangingPunct="1">
                        <a:lnSpc>
                          <a:spcPct val="100000"/>
                        </a:lnSpc>
                        <a:spcBef>
                          <a:spcPct val="20000"/>
                        </a:spcBef>
                        <a:spcAft>
                          <a:spcPct val="0"/>
                        </a:spcAft>
                        <a:buClr>
                          <a:schemeClr val="accent2"/>
                        </a:buClr>
                        <a:buSzPct val="80000"/>
                        <a:buFontTx/>
                        <a:buNone/>
                        <a:tabLst/>
                      </a:pPr>
                      <a:r>
                        <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Vytváří se fúzní reflex -&gt; podmínky pro JBV. Dosud může být patrná nedokonalá koordinace očních pohybů, nekonstantní zašilhávání = </a:t>
                      </a:r>
                      <a:r>
                        <a:rPr kumimoji="0" lang="cs-CZ" sz="18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strabismus </a:t>
                      </a:r>
                      <a:r>
                        <a:rPr kumimoji="0" lang="cs-CZ" sz="1800" b="1" i="1"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spurius</a:t>
                      </a:r>
                      <a:endParaRPr kumimoji="0" lang="cs-CZ" sz="18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accent2"/>
                        </a:buClr>
                        <a:buSzPct val="80000"/>
                        <a:buFontTx/>
                        <a:buNone/>
                        <a:tabLst/>
                      </a:pPr>
                      <a:endParaRPr kumimoji="0" lang="cs-CZ" sz="1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V=6/24</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096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6. – 12. </a:t>
                      </a:r>
                      <a:r>
                        <a:rPr kumimoji="0" lang="cs-CZ" sz="2800" b="0" i="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měs</a:t>
                      </a: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Upevnění binokulární spolupráce, lepší koordinace oko – ruka. Utužení vztahu konvergence – akomodace.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V=6/15</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635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5 let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stabilizované BV</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 5-6 roce je vývoj zrak. ostrosti prakticky ukončen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cs-CZ"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V=6/6</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48FA029-0D17-41C8-84A2-8781B4F40F0E}"/>
              </a:ext>
            </a:extLst>
          </p:cNvPr>
          <p:cNvSpPr>
            <a:spLocks noGrp="1" noChangeArrowheads="1"/>
          </p:cNvSpPr>
          <p:nvPr>
            <p:ph type="title"/>
          </p:nvPr>
        </p:nvSpPr>
        <p:spPr>
          <a:xfrm>
            <a:off x="2209800" y="457200"/>
            <a:ext cx="7772400" cy="1143000"/>
          </a:xfrm>
        </p:spPr>
        <p:txBody>
          <a:bodyPr/>
          <a:lstStyle/>
          <a:p>
            <a:pPr eaLnBrk="1" hangingPunct="1">
              <a:defRPr/>
            </a:pPr>
            <a:r>
              <a:rPr lang="cs-CZ" sz="4000" dirty="0" err="1"/>
              <a:t>Pseudostrabismus</a:t>
            </a:r>
            <a:r>
              <a:rPr lang="cs-CZ" sz="4000" dirty="0"/>
              <a:t> (zdánlivé šilhání)</a:t>
            </a:r>
          </a:p>
        </p:txBody>
      </p:sp>
      <p:sp>
        <p:nvSpPr>
          <p:cNvPr id="27651" name="Rectangle 3">
            <a:extLst>
              <a:ext uri="{FF2B5EF4-FFF2-40B4-BE49-F238E27FC236}">
                <a16:creationId xmlns:a16="http://schemas.microsoft.com/office/drawing/2014/main" id="{437B7A2D-71BC-4054-905B-3761B89A5077}"/>
              </a:ext>
            </a:extLst>
          </p:cNvPr>
          <p:cNvSpPr>
            <a:spLocks noGrp="1" noChangeArrowheads="1"/>
          </p:cNvSpPr>
          <p:nvPr>
            <p:ph type="body" idx="1"/>
          </p:nvPr>
        </p:nvSpPr>
        <p:spPr>
          <a:xfrm>
            <a:off x="2209800" y="1828800"/>
            <a:ext cx="7772400" cy="4114800"/>
          </a:xfrm>
        </p:spPr>
        <p:txBody>
          <a:bodyPr/>
          <a:lstStyle/>
          <a:p>
            <a:pPr eaLnBrk="1" hangingPunct="1"/>
            <a:r>
              <a:rPr lang="cs-CZ" altLang="en-US" u="sng" dirty="0"/>
              <a:t>konfigurace obličeje</a:t>
            </a:r>
            <a:r>
              <a:rPr lang="cs-CZ" altLang="en-US" dirty="0"/>
              <a:t> budící dojem šilhání</a:t>
            </a:r>
          </a:p>
          <a:p>
            <a:pPr lvl="1" eaLnBrk="1" hangingPunct="1"/>
            <a:r>
              <a:rPr lang="cs-CZ" altLang="en-US" dirty="0"/>
              <a:t>epikantus (kožní řasa ve vnitřním koutku)</a:t>
            </a:r>
          </a:p>
          <a:p>
            <a:pPr lvl="1" eaLnBrk="1" hangingPunct="1"/>
            <a:r>
              <a:rPr lang="cs-CZ" altLang="en-US" dirty="0"/>
              <a:t>oči umístěné blízko nebo daleko od sebe</a:t>
            </a:r>
          </a:p>
          <a:p>
            <a:pPr lvl="1" eaLnBrk="1" hangingPunct="1"/>
            <a:r>
              <a:rPr lang="cs-CZ" altLang="en-US" dirty="0"/>
              <a:t>výškově asymetricky uložené očnice</a:t>
            </a:r>
          </a:p>
          <a:p>
            <a:pPr lvl="1" eaLnBrk="1" hangingPunct="1">
              <a:buFontTx/>
              <a:buNone/>
            </a:pPr>
            <a:endParaRPr lang="cs-CZ" altLang="en-US" dirty="0"/>
          </a:p>
          <a:p>
            <a:pPr eaLnBrk="1" hangingPunct="1"/>
            <a:r>
              <a:rPr lang="cs-CZ" altLang="en-US" u="sng" dirty="0"/>
              <a:t>změněný úhel gama</a:t>
            </a:r>
          </a:p>
          <a:p>
            <a:pPr eaLnBrk="1" hangingPunct="1">
              <a:buFont typeface="Wingdings" panose="05000000000000000000" pitchFamily="2" charset="2"/>
              <a:buNone/>
            </a:pPr>
            <a:r>
              <a:rPr lang="cs-CZ" altLang="en-US" dirty="0"/>
              <a:t>   = úhel mezi osou vidění a optickou osou oka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7271043-8406-4252-966D-A84EA4682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43"/>
          <a:stretch>
            <a:fillRect/>
          </a:stretch>
        </p:blipFill>
        <p:spPr bwMode="auto">
          <a:xfrm>
            <a:off x="2133600" y="2514600"/>
            <a:ext cx="8001000" cy="25908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a16="http://schemas.microsoft.com/office/drawing/2014/main" id="{E459A61B-CD7C-404E-A8C7-4BF6BFBEDD93}"/>
              </a:ext>
            </a:extLst>
          </p:cNvPr>
          <p:cNvSpPr txBox="1">
            <a:spLocks noChangeArrowheads="1"/>
          </p:cNvSpPr>
          <p:nvPr/>
        </p:nvSpPr>
        <p:spPr bwMode="auto">
          <a:xfrm>
            <a:off x="2667000" y="51054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cs-CZ" altLang="en-US" sz="3200" i="1"/>
              <a:t>epikantus</a:t>
            </a:r>
          </a:p>
        </p:txBody>
      </p:sp>
      <p:sp>
        <p:nvSpPr>
          <p:cNvPr id="28676" name="Rectangle 4">
            <a:extLst>
              <a:ext uri="{FF2B5EF4-FFF2-40B4-BE49-F238E27FC236}">
                <a16:creationId xmlns:a16="http://schemas.microsoft.com/office/drawing/2014/main" id="{B10C7BDA-0146-442D-A831-79E841D82986}"/>
              </a:ext>
            </a:extLst>
          </p:cNvPr>
          <p:cNvSpPr>
            <a:spLocks noChangeArrowheads="1"/>
          </p:cNvSpPr>
          <p:nvPr/>
        </p:nvSpPr>
        <p:spPr bwMode="auto">
          <a:xfrm>
            <a:off x="2209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cs-CZ" altLang="en-US" sz="4000" dirty="0" err="1">
                <a:solidFill>
                  <a:schemeClr val="tx2"/>
                </a:solidFill>
                <a:latin typeface="+mj-lt"/>
              </a:rPr>
              <a:t>Pseudostrabismus</a:t>
            </a:r>
            <a:r>
              <a:rPr lang="cs-CZ" altLang="en-US" sz="4000" dirty="0">
                <a:solidFill>
                  <a:schemeClr val="tx2"/>
                </a:solidFill>
                <a:latin typeface="+mj-lt"/>
              </a:rPr>
              <a:t> (zdánlivé šilhání)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59616F-6306-404F-9A14-4AC5EC98689A}"/>
              </a:ext>
            </a:extLst>
          </p:cNvPr>
          <p:cNvPicPr>
            <a:picLocks noChangeAspect="1"/>
          </p:cNvPicPr>
          <p:nvPr/>
        </p:nvPicPr>
        <p:blipFill rotWithShape="1">
          <a:blip r:embed="rId2"/>
          <a:srcRect l="28047" t="22666" r="24063" b="24861"/>
          <a:stretch/>
        </p:blipFill>
        <p:spPr>
          <a:xfrm>
            <a:off x="4729620" y="907492"/>
            <a:ext cx="6424949" cy="3959783"/>
          </a:xfrm>
          <a:prstGeom prst="rect">
            <a:avLst/>
          </a:prstGeom>
        </p:spPr>
      </p:pic>
      <p:pic>
        <p:nvPicPr>
          <p:cNvPr id="6" name="Obrázek 5">
            <a:extLst>
              <a:ext uri="{FF2B5EF4-FFF2-40B4-BE49-F238E27FC236}">
                <a16:creationId xmlns:a16="http://schemas.microsoft.com/office/drawing/2014/main" id="{8389E2C8-2070-4716-8043-B3CA8A19341B}"/>
              </a:ext>
            </a:extLst>
          </p:cNvPr>
          <p:cNvPicPr>
            <a:picLocks noChangeAspect="1"/>
          </p:cNvPicPr>
          <p:nvPr/>
        </p:nvPicPr>
        <p:blipFill rotWithShape="1">
          <a:blip r:embed="rId3"/>
          <a:srcRect l="28437" t="22666" r="23360" b="25139"/>
          <a:stretch/>
        </p:blipFill>
        <p:spPr>
          <a:xfrm>
            <a:off x="4797089" y="907492"/>
            <a:ext cx="6424949" cy="3913286"/>
          </a:xfrm>
          <a:prstGeom prst="rect">
            <a:avLst/>
          </a:prstGeom>
        </p:spPr>
      </p:pic>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 Úhel </a:t>
            </a:r>
            <a:r>
              <a:rPr lang="el-GR" dirty="0"/>
              <a:t>γ</a:t>
            </a:r>
            <a:r>
              <a:rPr lang="cs-CZ" dirty="0"/>
              <a:t> (</a:t>
            </a:r>
            <a:r>
              <a:rPr lang="cs-CZ" dirty="0" err="1"/>
              <a:t>gamma</a:t>
            </a:r>
            <a:r>
              <a:rPr lang="cs-CZ" dirty="0"/>
              <a:t>)</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367867"/>
            <a:ext cx="10771187" cy="4988483"/>
          </a:xfrm>
        </p:spPr>
        <p:txBody>
          <a:bodyPr>
            <a:normAutofit/>
          </a:bodyPr>
          <a:lstStyle/>
          <a:p>
            <a:r>
              <a:rPr lang="cs-CZ" sz="1800" dirty="0"/>
              <a:t>Úhel</a:t>
            </a:r>
            <a:r>
              <a:rPr lang="cs-CZ" dirty="0"/>
              <a:t> </a:t>
            </a:r>
            <a:r>
              <a:rPr lang="el-GR" dirty="0"/>
              <a:t>γ</a:t>
            </a:r>
            <a:endParaRPr lang="cs-CZ" dirty="0"/>
          </a:p>
          <a:p>
            <a:pPr marL="285750" indent="-285750">
              <a:buClr>
                <a:schemeClr val="accent5"/>
              </a:buClr>
              <a:buFont typeface="Wingdings" panose="05000000000000000000" pitchFamily="2" charset="2"/>
              <a:buChar char="§"/>
            </a:pPr>
            <a:r>
              <a:rPr lang="cs-CZ" sz="1800" b="0" dirty="0"/>
              <a:t>= úhel který svírá optická osa a pohledová (fixační) osa</a:t>
            </a:r>
          </a:p>
          <a:p>
            <a:pPr marL="285750" indent="-285750">
              <a:buClr>
                <a:schemeClr val="accent5"/>
              </a:buClr>
              <a:buFont typeface="Wingdings" panose="05000000000000000000" pitchFamily="2" charset="2"/>
              <a:buChar char="§"/>
            </a:pPr>
            <a:r>
              <a:rPr lang="cs-CZ" sz="1800" b="0" dirty="0"/>
              <a:t>Optická osa = linie spojující vrchol (střed) rohovky a zadní pól oka (geometricky se tedy jedná o linku probíhající největším rozměrem oka. </a:t>
            </a:r>
          </a:p>
          <a:p>
            <a:pPr marL="285750" indent="-285750">
              <a:buClr>
                <a:schemeClr val="accent5"/>
              </a:buClr>
              <a:buFont typeface="Wingdings" panose="05000000000000000000" pitchFamily="2" charset="2"/>
              <a:buChar char="§"/>
            </a:pPr>
            <a:r>
              <a:rPr lang="cs-CZ" sz="1800" b="0" dirty="0"/>
              <a:t>Pohledová (fixační) osa = linie spojující fixovaný předmět a centrum rotace bulbu. </a:t>
            </a:r>
          </a:p>
          <a:p>
            <a:pPr marL="285750" indent="-285750">
              <a:buClr>
                <a:schemeClr val="accent5"/>
              </a:buClr>
              <a:buFont typeface="Wingdings" panose="05000000000000000000" pitchFamily="2" charset="2"/>
              <a:buChar char="§"/>
            </a:pPr>
            <a:r>
              <a:rPr lang="cs-CZ" sz="1600" b="0" i="1" dirty="0"/>
              <a:t>Hromádková str. 68</a:t>
            </a:r>
          </a:p>
        </p:txBody>
      </p:sp>
      <p:sp>
        <p:nvSpPr>
          <p:cNvPr id="4" name="Zástupný symbol pro číslo snímku 3">
            <a:extLst>
              <a:ext uri="{FF2B5EF4-FFF2-40B4-BE49-F238E27FC236}">
                <a16:creationId xmlns:a16="http://schemas.microsoft.com/office/drawing/2014/main" id="{DC2DE64C-E500-4AB3-B4BC-8956CA657E22}"/>
              </a:ext>
            </a:extLst>
          </p:cNvPr>
          <p:cNvSpPr>
            <a:spLocks noGrp="1"/>
          </p:cNvSpPr>
          <p:nvPr>
            <p:ph type="sldNum" sz="quarter" idx="12"/>
          </p:nvPr>
        </p:nvSpPr>
        <p:spPr/>
        <p:txBody>
          <a:bodyPr/>
          <a:lstStyle/>
          <a:p>
            <a:fld id="{AE236A8F-5E3B-4C2D-AD5D-AAFA5AF900F7}" type="slidenum">
              <a:rPr lang="cs-CZ" smtClean="0"/>
              <a:t>32</a:t>
            </a:fld>
            <a:endParaRPr lang="cs-CZ"/>
          </a:p>
        </p:txBody>
      </p:sp>
    </p:spTree>
    <p:extLst>
      <p:ext uri="{BB962C8B-B14F-4D97-AF65-F5344CB8AC3E}">
        <p14:creationId xmlns:p14="http://schemas.microsoft.com/office/powerpoint/2010/main" val="18469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659616F-6306-404F-9A14-4AC5EC98689A}"/>
              </a:ext>
            </a:extLst>
          </p:cNvPr>
          <p:cNvPicPr>
            <a:picLocks noChangeAspect="1"/>
          </p:cNvPicPr>
          <p:nvPr/>
        </p:nvPicPr>
        <p:blipFill rotWithShape="1">
          <a:blip r:embed="rId2"/>
          <a:srcRect l="28047" t="22666" r="24063" b="24861"/>
          <a:stretch/>
        </p:blipFill>
        <p:spPr>
          <a:xfrm>
            <a:off x="4335037" y="541175"/>
            <a:ext cx="6660912" cy="4105210"/>
          </a:xfrm>
          <a:prstGeom prst="rect">
            <a:avLst/>
          </a:prstGeom>
        </p:spPr>
      </p:pic>
      <p:sp>
        <p:nvSpPr>
          <p:cNvPr id="2" name="Nadpis 1">
            <a:extLst>
              <a:ext uri="{FF2B5EF4-FFF2-40B4-BE49-F238E27FC236}">
                <a16:creationId xmlns:a16="http://schemas.microsoft.com/office/drawing/2014/main" id="{88C7852D-5026-4C5A-AFC0-832D80E0A2E0}"/>
              </a:ext>
            </a:extLst>
          </p:cNvPr>
          <p:cNvSpPr>
            <a:spLocks noGrp="1"/>
          </p:cNvSpPr>
          <p:nvPr>
            <p:ph type="title"/>
          </p:nvPr>
        </p:nvSpPr>
        <p:spPr/>
        <p:txBody>
          <a:bodyPr/>
          <a:lstStyle/>
          <a:p>
            <a:r>
              <a:rPr lang="cs-CZ" dirty="0"/>
              <a:t> Úhel </a:t>
            </a:r>
            <a:r>
              <a:rPr lang="el-GR" dirty="0"/>
              <a:t>γ</a:t>
            </a:r>
            <a:r>
              <a:rPr lang="cs-CZ" dirty="0"/>
              <a:t> (</a:t>
            </a:r>
            <a:r>
              <a:rPr lang="cs-CZ" dirty="0" err="1"/>
              <a:t>gamma</a:t>
            </a:r>
            <a:r>
              <a:rPr lang="cs-CZ" dirty="0"/>
              <a:t>)</a:t>
            </a:r>
          </a:p>
        </p:txBody>
      </p:sp>
      <p:sp>
        <p:nvSpPr>
          <p:cNvPr id="3" name="Zástupný text 2">
            <a:extLst>
              <a:ext uri="{FF2B5EF4-FFF2-40B4-BE49-F238E27FC236}">
                <a16:creationId xmlns:a16="http://schemas.microsoft.com/office/drawing/2014/main" id="{54303F0D-243D-4325-915B-95F452110326}"/>
              </a:ext>
            </a:extLst>
          </p:cNvPr>
          <p:cNvSpPr>
            <a:spLocks noGrp="1"/>
          </p:cNvSpPr>
          <p:nvPr>
            <p:ph type="body" idx="1"/>
          </p:nvPr>
        </p:nvSpPr>
        <p:spPr>
          <a:xfrm>
            <a:off x="839788" y="1367866"/>
            <a:ext cx="10771187" cy="5490133"/>
          </a:xfrm>
        </p:spPr>
        <p:txBody>
          <a:bodyPr>
            <a:normAutofit/>
          </a:bodyPr>
          <a:lstStyle/>
          <a:p>
            <a:r>
              <a:rPr lang="cs-CZ" sz="1800" dirty="0"/>
              <a:t>Úhel</a:t>
            </a:r>
            <a:r>
              <a:rPr lang="cs-CZ" dirty="0"/>
              <a:t> </a:t>
            </a:r>
            <a:r>
              <a:rPr lang="el-GR" dirty="0"/>
              <a:t>γ</a:t>
            </a:r>
            <a:endParaRPr lang="cs-CZ" dirty="0"/>
          </a:p>
          <a:p>
            <a:pPr marL="285750" indent="-285750">
              <a:buClr>
                <a:schemeClr val="accent5"/>
              </a:buClr>
              <a:buFont typeface="Wingdings" panose="05000000000000000000" pitchFamily="2" charset="2"/>
              <a:buChar char="§"/>
            </a:pPr>
            <a:r>
              <a:rPr lang="cs-CZ" sz="1800" b="0" dirty="0"/>
              <a:t>Je kladný, prochází-li pohledová osa (F-CR) rohovkou nasálně od optické osy (O-O´) </a:t>
            </a:r>
          </a:p>
          <a:p>
            <a:pPr marL="285750" indent="-285750">
              <a:buClr>
                <a:schemeClr val="accent5"/>
              </a:buClr>
              <a:buFont typeface="Wingdings" panose="05000000000000000000" pitchFamily="2" charset="2"/>
              <a:buChar char="§"/>
            </a:pPr>
            <a:r>
              <a:rPr lang="cs-CZ" sz="1800" b="0" dirty="0"/>
              <a:t>Je záporný, prochází-li pohledová osa (F-CR) rohovkou temporálně od optické osy (O-O´) </a:t>
            </a:r>
          </a:p>
          <a:p>
            <a:pPr marL="285750" indent="-285750">
              <a:buClr>
                <a:schemeClr val="accent5"/>
              </a:buClr>
              <a:buFont typeface="Wingdings" panose="05000000000000000000" pitchFamily="2" charset="2"/>
              <a:buChar char="§"/>
            </a:pPr>
            <a:r>
              <a:rPr lang="cs-CZ" sz="1800" b="0" dirty="0"/>
              <a:t>Fyziologický je kladný úhel velikosti 3°-5°</a:t>
            </a:r>
          </a:p>
          <a:p>
            <a:pPr marL="285750" indent="-285750">
              <a:buClr>
                <a:schemeClr val="accent5"/>
              </a:buClr>
              <a:buFont typeface="Wingdings" panose="05000000000000000000" pitchFamily="2" charset="2"/>
              <a:buChar char="§"/>
            </a:pPr>
            <a:r>
              <a:rPr lang="cs-CZ" sz="1800" b="0" dirty="0"/>
              <a:t>Kladný víc jak 5° -&gt; dojem </a:t>
            </a:r>
            <a:r>
              <a:rPr lang="cs-CZ" sz="1800" b="0" dirty="0" err="1"/>
              <a:t>exo</a:t>
            </a:r>
            <a:endParaRPr lang="cs-CZ" sz="1800" b="0" dirty="0"/>
          </a:p>
          <a:p>
            <a:pPr marL="285750" indent="-285750">
              <a:buClr>
                <a:schemeClr val="accent5"/>
              </a:buClr>
              <a:buFont typeface="Wingdings" panose="05000000000000000000" pitchFamily="2" charset="2"/>
              <a:buChar char="§"/>
            </a:pPr>
            <a:r>
              <a:rPr lang="cs-CZ" sz="1800" b="0" dirty="0"/>
              <a:t>Záporný víc jak 5° -&gt; dojem eso</a:t>
            </a:r>
          </a:p>
          <a:p>
            <a:pPr algn="ctr">
              <a:buClr>
                <a:schemeClr val="accent5"/>
              </a:buClr>
            </a:pPr>
            <a:r>
              <a:rPr lang="cs-CZ" sz="1400" b="0" i="1" dirty="0"/>
              <a:t>Obrázky převzaty z: https://www.slideserve.com/jin/visual-optics-i</a:t>
            </a:r>
          </a:p>
        </p:txBody>
      </p:sp>
      <p:sp>
        <p:nvSpPr>
          <p:cNvPr id="4" name="Zástupný symbol pro číslo snímku 3">
            <a:extLst>
              <a:ext uri="{FF2B5EF4-FFF2-40B4-BE49-F238E27FC236}">
                <a16:creationId xmlns:a16="http://schemas.microsoft.com/office/drawing/2014/main" id="{DC2DE64C-E500-4AB3-B4BC-8956CA657E22}"/>
              </a:ext>
            </a:extLst>
          </p:cNvPr>
          <p:cNvSpPr>
            <a:spLocks noGrp="1"/>
          </p:cNvSpPr>
          <p:nvPr>
            <p:ph type="sldNum" sz="quarter" idx="12"/>
          </p:nvPr>
        </p:nvSpPr>
        <p:spPr/>
        <p:txBody>
          <a:bodyPr/>
          <a:lstStyle/>
          <a:p>
            <a:fld id="{AE236A8F-5E3B-4C2D-AD5D-AAFA5AF900F7}" type="slidenum">
              <a:rPr lang="cs-CZ" smtClean="0"/>
              <a:t>33</a:t>
            </a:fld>
            <a:endParaRPr lang="cs-CZ"/>
          </a:p>
        </p:txBody>
      </p:sp>
    </p:spTree>
    <p:extLst>
      <p:ext uri="{BB962C8B-B14F-4D97-AF65-F5344CB8AC3E}">
        <p14:creationId xmlns:p14="http://schemas.microsoft.com/office/powerpoint/2010/main" val="102080108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6BA87B23-7347-491B-9EA6-37F4D3DB6AB8}"/>
              </a:ext>
            </a:extLst>
          </p:cNvPr>
          <p:cNvSpPr>
            <a:spLocks noGrp="1" noChangeArrowheads="1"/>
          </p:cNvSpPr>
          <p:nvPr>
            <p:ph type="title"/>
          </p:nvPr>
        </p:nvSpPr>
        <p:spPr>
          <a:xfrm>
            <a:off x="2895600" y="228600"/>
            <a:ext cx="6400800" cy="1219200"/>
          </a:xfrm>
        </p:spPr>
        <p:txBody>
          <a:bodyPr/>
          <a:lstStyle/>
          <a:p>
            <a:pPr eaLnBrk="1" hangingPunct="1">
              <a:defRPr/>
            </a:pPr>
            <a:r>
              <a:rPr lang="cs-CZ" sz="4000"/>
              <a:t>Měření velikosti úchylky</a:t>
            </a:r>
          </a:p>
        </p:txBody>
      </p:sp>
      <p:sp>
        <p:nvSpPr>
          <p:cNvPr id="29699" name="Rectangle 3">
            <a:extLst>
              <a:ext uri="{FF2B5EF4-FFF2-40B4-BE49-F238E27FC236}">
                <a16:creationId xmlns:a16="http://schemas.microsoft.com/office/drawing/2014/main" id="{3BD7FF41-50EC-4D82-9E37-84E1137E17D7}"/>
              </a:ext>
            </a:extLst>
          </p:cNvPr>
          <p:cNvSpPr>
            <a:spLocks noGrp="1" noChangeArrowheads="1"/>
          </p:cNvSpPr>
          <p:nvPr>
            <p:ph type="body" idx="1"/>
          </p:nvPr>
        </p:nvSpPr>
        <p:spPr>
          <a:xfrm>
            <a:off x="1981200" y="1371600"/>
            <a:ext cx="8229600" cy="1295400"/>
          </a:xfrm>
        </p:spPr>
        <p:txBody>
          <a:bodyPr/>
          <a:lstStyle/>
          <a:p>
            <a:pPr eaLnBrk="1" hangingPunct="1"/>
            <a:r>
              <a:rPr lang="cs-CZ" altLang="en-US"/>
              <a:t> podle polohy rohovkových reflexů odhadem </a:t>
            </a:r>
          </a:p>
          <a:p>
            <a:pPr eaLnBrk="1" hangingPunct="1">
              <a:buFont typeface="Wingdings" panose="05000000000000000000" pitchFamily="2" charset="2"/>
              <a:buNone/>
            </a:pPr>
            <a:r>
              <a:rPr lang="cs-CZ" altLang="en-US"/>
              <a:t>          </a:t>
            </a:r>
          </a:p>
          <a:p>
            <a:pPr eaLnBrk="1" hangingPunct="1">
              <a:buFont typeface="Wingdings" panose="05000000000000000000" pitchFamily="2" charset="2"/>
              <a:buNone/>
            </a:pPr>
            <a:endParaRPr lang="cs-CZ" altLang="en-US"/>
          </a:p>
          <a:p>
            <a:pPr eaLnBrk="1" hangingPunct="1"/>
            <a:endParaRPr lang="cs-CZ" altLang="en-US"/>
          </a:p>
          <a:p>
            <a:pPr eaLnBrk="1" hangingPunct="1"/>
            <a:endParaRPr lang="cs-CZ" altLang="en-US"/>
          </a:p>
        </p:txBody>
      </p:sp>
      <p:pic>
        <p:nvPicPr>
          <p:cNvPr id="29700" name="Picture 5">
            <a:extLst>
              <a:ext uri="{FF2B5EF4-FFF2-40B4-BE49-F238E27FC236}">
                <a16:creationId xmlns:a16="http://schemas.microsoft.com/office/drawing/2014/main" id="{29612926-1D0C-4FEA-A457-E9A2EBAB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001" b="3343"/>
          <a:stretch>
            <a:fillRect/>
          </a:stretch>
        </p:blipFill>
        <p:spPr bwMode="auto">
          <a:xfrm>
            <a:off x="3962400" y="2286000"/>
            <a:ext cx="4267200" cy="395128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AutoShape 6">
            <a:extLst>
              <a:ext uri="{FF2B5EF4-FFF2-40B4-BE49-F238E27FC236}">
                <a16:creationId xmlns:a16="http://schemas.microsoft.com/office/drawing/2014/main" id="{B4C277DE-053F-445A-A259-7E9AC95014A7}"/>
              </a:ext>
            </a:extLst>
          </p:cNvPr>
          <p:cNvSpPr>
            <a:spLocks noChangeArrowheads="1"/>
          </p:cNvSpPr>
          <p:nvPr/>
        </p:nvSpPr>
        <p:spPr bwMode="auto">
          <a:xfrm>
            <a:off x="6553200" y="2743200"/>
            <a:ext cx="76200" cy="76200"/>
          </a:xfrm>
          <a:prstGeom prst="flowChartConnector">
            <a:avLst/>
          </a:prstGeom>
          <a:solidFill>
            <a:srgbClr val="CC0000"/>
          </a:solidFill>
          <a:ln w="9525">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k-SK" altLang="en-US"/>
          </a:p>
        </p:txBody>
      </p:sp>
      <p:sp>
        <p:nvSpPr>
          <p:cNvPr id="29702" name="AutoShape 7">
            <a:extLst>
              <a:ext uri="{FF2B5EF4-FFF2-40B4-BE49-F238E27FC236}">
                <a16:creationId xmlns:a16="http://schemas.microsoft.com/office/drawing/2014/main" id="{D5E1267A-1303-43CB-B637-8F5C7A039E17}"/>
              </a:ext>
            </a:extLst>
          </p:cNvPr>
          <p:cNvSpPr>
            <a:spLocks noChangeArrowheads="1"/>
          </p:cNvSpPr>
          <p:nvPr/>
        </p:nvSpPr>
        <p:spPr bwMode="auto">
          <a:xfrm>
            <a:off x="6553200" y="3657600"/>
            <a:ext cx="76200" cy="76200"/>
          </a:xfrm>
          <a:prstGeom prst="flowChartConnector">
            <a:avLst/>
          </a:prstGeom>
          <a:solidFill>
            <a:srgbClr val="CC0000"/>
          </a:solidFill>
          <a:ln w="9525">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k-SK" altLang="en-US"/>
          </a:p>
        </p:txBody>
      </p:sp>
      <p:sp>
        <p:nvSpPr>
          <p:cNvPr id="29703" name="AutoShape 8">
            <a:extLst>
              <a:ext uri="{FF2B5EF4-FFF2-40B4-BE49-F238E27FC236}">
                <a16:creationId xmlns:a16="http://schemas.microsoft.com/office/drawing/2014/main" id="{1169FA32-4B2A-4690-8E50-191D4319386E}"/>
              </a:ext>
            </a:extLst>
          </p:cNvPr>
          <p:cNvSpPr>
            <a:spLocks noChangeArrowheads="1"/>
          </p:cNvSpPr>
          <p:nvPr/>
        </p:nvSpPr>
        <p:spPr bwMode="auto">
          <a:xfrm>
            <a:off x="6553200" y="4648200"/>
            <a:ext cx="76200" cy="76200"/>
          </a:xfrm>
          <a:prstGeom prst="flowChartConnector">
            <a:avLst/>
          </a:prstGeom>
          <a:solidFill>
            <a:srgbClr val="CC0000"/>
          </a:solidFill>
          <a:ln w="9525">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k-SK" altLang="en-US"/>
          </a:p>
        </p:txBody>
      </p:sp>
      <p:sp>
        <p:nvSpPr>
          <p:cNvPr id="29704" name="AutoShape 9">
            <a:extLst>
              <a:ext uri="{FF2B5EF4-FFF2-40B4-BE49-F238E27FC236}">
                <a16:creationId xmlns:a16="http://schemas.microsoft.com/office/drawing/2014/main" id="{87C3077E-E2D8-48BD-8705-ED85B8114867}"/>
              </a:ext>
            </a:extLst>
          </p:cNvPr>
          <p:cNvSpPr>
            <a:spLocks noChangeArrowheads="1"/>
          </p:cNvSpPr>
          <p:nvPr/>
        </p:nvSpPr>
        <p:spPr bwMode="auto">
          <a:xfrm>
            <a:off x="6553200" y="5638800"/>
            <a:ext cx="76200" cy="76200"/>
          </a:xfrm>
          <a:prstGeom prst="flowChartConnector">
            <a:avLst/>
          </a:prstGeom>
          <a:solidFill>
            <a:srgbClr val="CC0000"/>
          </a:solidFill>
          <a:ln w="9525">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sk-SK"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A0604BF-3832-47B4-AF59-1D671090DD64}"/>
              </a:ext>
            </a:extLst>
          </p:cNvPr>
          <p:cNvSpPr>
            <a:spLocks noGrp="1" noChangeArrowheads="1"/>
          </p:cNvSpPr>
          <p:nvPr>
            <p:ph type="title"/>
          </p:nvPr>
        </p:nvSpPr>
        <p:spPr/>
        <p:txBody>
          <a:bodyPr/>
          <a:lstStyle/>
          <a:p>
            <a:pPr algn="ctr"/>
            <a:r>
              <a:rPr lang="cs-CZ" altLang="cs-CZ" sz="4000" dirty="0"/>
              <a:t>Vyšetření strabismu</a:t>
            </a:r>
          </a:p>
        </p:txBody>
      </p:sp>
      <p:sp>
        <p:nvSpPr>
          <p:cNvPr id="24579" name="Rectangle 3">
            <a:extLst>
              <a:ext uri="{FF2B5EF4-FFF2-40B4-BE49-F238E27FC236}">
                <a16:creationId xmlns:a16="http://schemas.microsoft.com/office/drawing/2014/main" id="{EF0ADCDF-E711-4E6A-A645-6F1D2E5F076F}"/>
              </a:ext>
            </a:extLst>
          </p:cNvPr>
          <p:cNvSpPr>
            <a:spLocks noGrp="1" noChangeArrowheads="1"/>
          </p:cNvSpPr>
          <p:nvPr>
            <p:ph type="body" idx="1"/>
          </p:nvPr>
        </p:nvSpPr>
        <p:spPr>
          <a:xfrm>
            <a:off x="2209800" y="1752600"/>
            <a:ext cx="7772400" cy="4343400"/>
          </a:xfrm>
        </p:spPr>
        <p:txBody>
          <a:bodyPr/>
          <a:lstStyle/>
          <a:p>
            <a:r>
              <a:rPr lang="cs-CZ" altLang="cs-CZ" dirty="0"/>
              <a:t>anamnéza</a:t>
            </a:r>
          </a:p>
          <a:p>
            <a:r>
              <a:rPr lang="cs-CZ" altLang="cs-CZ" dirty="0"/>
              <a:t>postavení očí  a velikost úchylky</a:t>
            </a:r>
          </a:p>
          <a:p>
            <a:r>
              <a:rPr lang="cs-CZ" altLang="cs-CZ" dirty="0"/>
              <a:t>motilita</a:t>
            </a:r>
          </a:p>
          <a:p>
            <a:r>
              <a:rPr lang="cs-CZ" altLang="cs-CZ" dirty="0"/>
              <a:t>binokulární funkce</a:t>
            </a:r>
          </a:p>
          <a:p>
            <a:r>
              <a:rPr lang="cs-CZ" altLang="cs-CZ" dirty="0"/>
              <a:t>zraková ostrost</a:t>
            </a:r>
          </a:p>
          <a:p>
            <a:r>
              <a:rPr lang="cs-CZ" altLang="cs-CZ" dirty="0"/>
              <a:t>refrakce</a:t>
            </a:r>
          </a:p>
          <a:p>
            <a:r>
              <a:rPr lang="cs-CZ" altLang="cs-CZ" dirty="0"/>
              <a:t>fixace</a:t>
            </a:r>
          </a:p>
          <a:p>
            <a:r>
              <a:rPr lang="cs-CZ" altLang="cs-CZ" dirty="0"/>
              <a:t>přední segment a fundus</a:t>
            </a:r>
          </a:p>
          <a:p>
            <a:endParaRPr lang="cs-CZ" altLang="cs-CZ" dirty="0"/>
          </a:p>
        </p:txBody>
      </p:sp>
    </p:spTree>
    <p:extLst>
      <p:ext uri="{BB962C8B-B14F-4D97-AF65-F5344CB8AC3E}">
        <p14:creationId xmlns:p14="http://schemas.microsoft.com/office/powerpoint/2010/main" val="67407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a:extLst>
              <a:ext uri="{FF2B5EF4-FFF2-40B4-BE49-F238E27FC236}">
                <a16:creationId xmlns:a16="http://schemas.microsoft.com/office/drawing/2014/main" id="{54CB27E4-F60B-4713-BF26-340B96F07779}"/>
              </a:ext>
            </a:extLst>
          </p:cNvPr>
          <p:cNvSpPr txBox="1">
            <a:spLocks noChangeArrowheads="1"/>
          </p:cNvSpPr>
          <p:nvPr/>
        </p:nvSpPr>
        <p:spPr bwMode="auto">
          <a:xfrm>
            <a:off x="1990392" y="1121796"/>
            <a:ext cx="352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cs-CZ" altLang="cs-CZ" dirty="0" err="1">
                <a:latin typeface="+mn-lt"/>
              </a:rPr>
              <a:t>Troposkop</a:t>
            </a:r>
            <a:r>
              <a:rPr lang="cs-CZ" altLang="cs-CZ" dirty="0">
                <a:latin typeface="+mn-lt"/>
              </a:rPr>
              <a:t> </a:t>
            </a:r>
          </a:p>
        </p:txBody>
      </p:sp>
      <p:sp>
        <p:nvSpPr>
          <p:cNvPr id="49158" name="Rectangle 6">
            <a:extLst>
              <a:ext uri="{FF2B5EF4-FFF2-40B4-BE49-F238E27FC236}">
                <a16:creationId xmlns:a16="http://schemas.microsoft.com/office/drawing/2014/main" id="{335D7BDB-5282-4858-AE9D-5B73F34CB354}"/>
              </a:ext>
            </a:extLst>
          </p:cNvPr>
          <p:cNvSpPr>
            <a:spLocks noChangeArrowheads="1"/>
          </p:cNvSpPr>
          <p:nvPr/>
        </p:nvSpPr>
        <p:spPr bwMode="auto">
          <a:xfrm>
            <a:off x="2209800" y="152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cs-CZ" altLang="cs-CZ" sz="4000" dirty="0">
                <a:solidFill>
                  <a:schemeClr val="tx2"/>
                </a:solidFill>
                <a:latin typeface="+mj-lt"/>
              </a:rPr>
              <a:t>Vyšetření BV</a:t>
            </a:r>
          </a:p>
        </p:txBody>
      </p:sp>
      <p:pic>
        <p:nvPicPr>
          <p:cNvPr id="3" name="Obrázek 2" descr="Obsah obrázku osoba, šicí stroj, zeď, interiér&#10;&#10;Popis vygenerován s velmi vysokou mírou spolehlivosti">
            <a:extLst>
              <a:ext uri="{FF2B5EF4-FFF2-40B4-BE49-F238E27FC236}">
                <a16:creationId xmlns:a16="http://schemas.microsoft.com/office/drawing/2014/main" id="{08934E51-A2A4-4898-983D-97DE7E812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13" t="13203" r="1666" b="8430"/>
          <a:stretch/>
        </p:blipFill>
        <p:spPr>
          <a:xfrm>
            <a:off x="1785755" y="1839637"/>
            <a:ext cx="4460376" cy="2710438"/>
          </a:xfrm>
          <a:prstGeom prst="rect">
            <a:avLst/>
          </a:prstGeom>
        </p:spPr>
      </p:pic>
      <p:pic>
        <p:nvPicPr>
          <p:cNvPr id="82948" name="Picture 4" descr="Výsledek obrázku pro worth test">
            <a:extLst>
              <a:ext uri="{FF2B5EF4-FFF2-40B4-BE49-F238E27FC236}">
                <a16:creationId xmlns:a16="http://schemas.microsoft.com/office/drawing/2014/main" id="{4F21A149-A6E4-49B3-A270-C8DEB5A72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921" y="1839637"/>
            <a:ext cx="3613917" cy="27104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a:extLst>
              <a:ext uri="{FF2B5EF4-FFF2-40B4-BE49-F238E27FC236}">
                <a16:creationId xmlns:a16="http://schemas.microsoft.com/office/drawing/2014/main" id="{958995F0-7B3C-4726-A4B1-0D0EE113EE4E}"/>
              </a:ext>
            </a:extLst>
          </p:cNvPr>
          <p:cNvSpPr txBox="1">
            <a:spLocks noChangeArrowheads="1"/>
          </p:cNvSpPr>
          <p:nvPr/>
        </p:nvSpPr>
        <p:spPr bwMode="auto">
          <a:xfrm>
            <a:off x="6888089" y="1143001"/>
            <a:ext cx="35295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cs-CZ" altLang="cs-CZ" dirty="0" err="1">
                <a:latin typeface="+mn-lt"/>
              </a:rPr>
              <a:t>Worthův</a:t>
            </a:r>
            <a:r>
              <a:rPr lang="cs-CZ" altLang="cs-CZ" dirty="0">
                <a:latin typeface="+mn-lt"/>
              </a:rPr>
              <a:t> test</a:t>
            </a:r>
          </a:p>
        </p:txBody>
      </p:sp>
      <p:pic>
        <p:nvPicPr>
          <p:cNvPr id="8" name="Picture 5" descr="Bagolini bryle">
            <a:extLst>
              <a:ext uri="{FF2B5EF4-FFF2-40B4-BE49-F238E27FC236}">
                <a16:creationId xmlns:a16="http://schemas.microsoft.com/office/drawing/2014/main" id="{E8227255-7D75-485B-95F2-3B872BF37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47" t="3566" r="3847" b="3714"/>
          <a:stretch>
            <a:fillRect/>
          </a:stretch>
        </p:blipFill>
        <p:spPr bwMode="auto">
          <a:xfrm>
            <a:off x="4944988" y="4660113"/>
            <a:ext cx="3886200" cy="21050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9F038BB0-B515-4244-B54B-13BCF80D5288}"/>
              </a:ext>
            </a:extLst>
          </p:cNvPr>
          <p:cNvSpPr txBox="1">
            <a:spLocks noChangeArrowheads="1"/>
          </p:cNvSpPr>
          <p:nvPr/>
        </p:nvSpPr>
        <p:spPr bwMode="auto">
          <a:xfrm>
            <a:off x="1785756" y="5420237"/>
            <a:ext cx="27980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cs-CZ" altLang="cs-CZ" dirty="0" err="1">
                <a:latin typeface="+mn-lt"/>
              </a:rPr>
              <a:t>Bagoliniho</a:t>
            </a:r>
            <a:r>
              <a:rPr lang="cs-CZ" altLang="cs-CZ" dirty="0">
                <a:latin typeface="+mn-lt"/>
              </a:rPr>
              <a:t> skla</a:t>
            </a:r>
          </a:p>
        </p:txBody>
      </p:sp>
    </p:spTree>
    <p:extLst>
      <p:ext uri="{BB962C8B-B14F-4D97-AF65-F5344CB8AC3E}">
        <p14:creationId xmlns:p14="http://schemas.microsoft.com/office/powerpoint/2010/main" val="3414466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453784"/>
          </a:xfrm>
        </p:spPr>
        <p:txBody>
          <a:bodyPr/>
          <a:lstStyle/>
          <a:p>
            <a:pPr algn="ctr"/>
            <a:r>
              <a:rPr lang="cs-CZ" dirty="0"/>
              <a:t>Děkuji za pozornost</a:t>
            </a:r>
          </a:p>
        </p:txBody>
      </p:sp>
    </p:spTree>
    <p:extLst>
      <p:ext uri="{BB962C8B-B14F-4D97-AF65-F5344CB8AC3E}">
        <p14:creationId xmlns:p14="http://schemas.microsoft.com/office/powerpoint/2010/main" val="41711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841363BE-D7A7-443E-99B0-4E23BEDAA0C6}"/>
              </a:ext>
            </a:extLst>
          </p:cNvPr>
          <p:cNvSpPr>
            <a:spLocks noGrp="1" noChangeArrowheads="1"/>
          </p:cNvSpPr>
          <p:nvPr>
            <p:ph type="title"/>
          </p:nvPr>
        </p:nvSpPr>
        <p:spPr/>
        <p:txBody>
          <a:bodyPr/>
          <a:lstStyle/>
          <a:p>
            <a:pPr eaLnBrk="1" hangingPunct="1">
              <a:defRPr/>
            </a:pPr>
            <a:r>
              <a:rPr lang="cs-CZ" sz="4000" dirty="0"/>
              <a:t>Projevy poruchy zraku u kojence</a:t>
            </a:r>
          </a:p>
        </p:txBody>
      </p:sp>
      <p:sp>
        <p:nvSpPr>
          <p:cNvPr id="6147" name="Rectangle 3">
            <a:extLst>
              <a:ext uri="{FF2B5EF4-FFF2-40B4-BE49-F238E27FC236}">
                <a16:creationId xmlns:a16="http://schemas.microsoft.com/office/drawing/2014/main" id="{D3067490-30D4-4D59-82F9-FC10C62E9FD0}"/>
              </a:ext>
            </a:extLst>
          </p:cNvPr>
          <p:cNvSpPr>
            <a:spLocks noGrp="1" noChangeArrowheads="1"/>
          </p:cNvSpPr>
          <p:nvPr>
            <p:ph type="body" idx="1"/>
          </p:nvPr>
        </p:nvSpPr>
        <p:spPr/>
        <p:txBody>
          <a:bodyPr/>
          <a:lstStyle/>
          <a:p>
            <a:pPr eaLnBrk="1" hangingPunct="1"/>
            <a:r>
              <a:rPr lang="cs-CZ" altLang="en-US" dirty="0"/>
              <a:t>nereagování na přiměřené zrakové podněty</a:t>
            </a:r>
          </a:p>
          <a:p>
            <a:pPr eaLnBrk="1" hangingPunct="1">
              <a:buFont typeface="Wingdings" panose="05000000000000000000" pitchFamily="2" charset="2"/>
              <a:buNone/>
            </a:pPr>
            <a:r>
              <a:rPr lang="cs-CZ" altLang="en-US" sz="2400" i="1" dirty="0"/>
              <a:t>      (známou tvář, hračku, kontrastní předmět)</a:t>
            </a:r>
          </a:p>
          <a:p>
            <a:pPr eaLnBrk="1" hangingPunct="1"/>
            <a:r>
              <a:rPr lang="cs-CZ" altLang="en-US" dirty="0"/>
              <a:t>nystagmus nebo bloudivé pohyby očí</a:t>
            </a:r>
          </a:p>
          <a:p>
            <a:pPr eaLnBrk="1" hangingPunct="1"/>
            <a:r>
              <a:rPr lang="cs-CZ" altLang="en-US" dirty="0"/>
              <a:t>porušená fotoreakce zornic</a:t>
            </a:r>
          </a:p>
          <a:p>
            <a:pPr eaLnBrk="1" hangingPunct="1"/>
            <a:r>
              <a:rPr lang="cs-CZ" altLang="en-US" dirty="0" err="1"/>
              <a:t>okulodigitální</a:t>
            </a:r>
            <a:r>
              <a:rPr lang="cs-CZ" altLang="en-US" dirty="0"/>
              <a:t> příznak</a:t>
            </a:r>
          </a:p>
          <a:p>
            <a:pPr eaLnBrk="1" hangingPunct="1">
              <a:buFont typeface="Wingdings" panose="05000000000000000000" pitchFamily="2" charset="2"/>
              <a:buNone/>
            </a:pPr>
            <a:r>
              <a:rPr lang="cs-CZ" altLang="en-US" sz="2400" i="1" dirty="0"/>
              <a:t>      (tlačení prsty nebo pěstičkou na bulby)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F1CDA9-372F-4C72-942F-4A035E334185}"/>
              </a:ext>
            </a:extLst>
          </p:cNvPr>
          <p:cNvSpPr>
            <a:spLocks noGrp="1"/>
          </p:cNvSpPr>
          <p:nvPr>
            <p:ph type="title"/>
          </p:nvPr>
        </p:nvSpPr>
        <p:spPr>
          <a:xfrm>
            <a:off x="362712" y="383919"/>
            <a:ext cx="10515600" cy="1325563"/>
          </a:xfrm>
        </p:spPr>
        <p:txBody>
          <a:bodyPr/>
          <a:lstStyle/>
          <a:p>
            <a:r>
              <a:rPr lang="cs-CZ" dirty="0" err="1"/>
              <a:t>Okulodigitální</a:t>
            </a:r>
            <a:r>
              <a:rPr lang="cs-CZ" dirty="0"/>
              <a:t> příznak</a:t>
            </a:r>
          </a:p>
        </p:txBody>
      </p:sp>
      <p:pic>
        <p:nvPicPr>
          <p:cNvPr id="7" name="Zástupný obsah 6">
            <a:extLst>
              <a:ext uri="{FF2B5EF4-FFF2-40B4-BE49-F238E27FC236}">
                <a16:creationId xmlns:a16="http://schemas.microsoft.com/office/drawing/2014/main" id="{87ACE3F8-47F9-40EB-BCB4-296DB19CC15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1627" y="1827326"/>
            <a:ext cx="4334337" cy="2811462"/>
          </a:xfrm>
        </p:spPr>
      </p:pic>
      <p:pic>
        <p:nvPicPr>
          <p:cNvPr id="9" name="Zástupný obsah 8">
            <a:extLst>
              <a:ext uri="{FF2B5EF4-FFF2-40B4-BE49-F238E27FC236}">
                <a16:creationId xmlns:a16="http://schemas.microsoft.com/office/drawing/2014/main" id="{CC7DA6A0-18C6-485F-AAD4-5E43A7DA30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28308" y="4269506"/>
            <a:ext cx="5135383" cy="2475518"/>
          </a:xfrm>
        </p:spPr>
      </p:pic>
      <p:sp>
        <p:nvSpPr>
          <p:cNvPr id="5" name="Zástupný symbol pro číslo snímku 4">
            <a:extLst>
              <a:ext uri="{FF2B5EF4-FFF2-40B4-BE49-F238E27FC236}">
                <a16:creationId xmlns:a16="http://schemas.microsoft.com/office/drawing/2014/main" id="{846EC9CF-3FE6-49E9-B77F-139F750E271F}"/>
              </a:ext>
            </a:extLst>
          </p:cNvPr>
          <p:cNvSpPr>
            <a:spLocks noGrp="1"/>
          </p:cNvSpPr>
          <p:nvPr>
            <p:ph type="sldNum" sz="quarter" idx="12"/>
          </p:nvPr>
        </p:nvSpPr>
        <p:spPr/>
        <p:txBody>
          <a:bodyPr/>
          <a:lstStyle/>
          <a:p>
            <a:fld id="{4FAB73BC-B049-4115-A692-8D63A059BFB8}" type="slidenum">
              <a:rPr lang="en-US" smtClean="0"/>
              <a:t>5</a:t>
            </a:fld>
            <a:endParaRPr lang="en-US" dirty="0"/>
          </a:p>
        </p:txBody>
      </p:sp>
      <p:pic>
        <p:nvPicPr>
          <p:cNvPr id="11" name="Obrázek 10" descr="Obsah obrázku osoba, mladý&#10;&#10;Popis byl vytvořen automaticky">
            <a:extLst>
              <a:ext uri="{FF2B5EF4-FFF2-40B4-BE49-F238E27FC236}">
                <a16:creationId xmlns:a16="http://schemas.microsoft.com/office/drawing/2014/main" id="{DB5AD72B-B760-470C-B1BB-F3BF57CEA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585" y="1046701"/>
            <a:ext cx="6000750" cy="3739904"/>
          </a:xfrm>
          <a:prstGeom prst="rect">
            <a:avLst/>
          </a:prstGeom>
        </p:spPr>
      </p:pic>
    </p:spTree>
    <p:extLst>
      <p:ext uri="{BB962C8B-B14F-4D97-AF65-F5344CB8AC3E}">
        <p14:creationId xmlns:p14="http://schemas.microsoft.com/office/powerpoint/2010/main" val="15994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51341D8D-D939-4A47-BD5D-6696B1AC75E6}"/>
              </a:ext>
            </a:extLst>
          </p:cNvPr>
          <p:cNvSpPr>
            <a:spLocks noGrp="1" noChangeArrowheads="1"/>
          </p:cNvSpPr>
          <p:nvPr>
            <p:ph type="title"/>
          </p:nvPr>
        </p:nvSpPr>
        <p:spPr>
          <a:xfrm>
            <a:off x="1905000" y="381000"/>
            <a:ext cx="8458200" cy="1385454"/>
          </a:xfrm>
        </p:spPr>
        <p:txBody>
          <a:bodyPr/>
          <a:lstStyle/>
          <a:p>
            <a:pPr eaLnBrk="1" hangingPunct="1">
              <a:defRPr/>
            </a:pPr>
            <a:r>
              <a:rPr lang="cs-CZ" sz="4000" dirty="0"/>
              <a:t>Jednoduché binokulární vidění (JBV)</a:t>
            </a:r>
          </a:p>
        </p:txBody>
      </p:sp>
      <p:sp>
        <p:nvSpPr>
          <p:cNvPr id="7171" name="Rectangle 3">
            <a:extLst>
              <a:ext uri="{FF2B5EF4-FFF2-40B4-BE49-F238E27FC236}">
                <a16:creationId xmlns:a16="http://schemas.microsoft.com/office/drawing/2014/main" id="{0927D645-FC85-43C7-9A0C-488AC705391F}"/>
              </a:ext>
            </a:extLst>
          </p:cNvPr>
          <p:cNvSpPr>
            <a:spLocks noGrp="1" noChangeArrowheads="1"/>
          </p:cNvSpPr>
          <p:nvPr>
            <p:ph type="body" idx="1"/>
          </p:nvPr>
        </p:nvSpPr>
        <p:spPr>
          <a:xfrm>
            <a:off x="706582" y="1766454"/>
            <a:ext cx="9275618" cy="4634345"/>
          </a:xfrm>
        </p:spPr>
        <p:txBody>
          <a:bodyPr/>
          <a:lstStyle/>
          <a:p>
            <a:pPr marL="609600" indent="-609600"/>
            <a:r>
              <a:rPr lang="cs-CZ" altLang="en-US" dirty="0"/>
              <a:t>Koordinovaná spolupráce obou očí k dosažení jediného smyslového vjemu ( splynutí = fúze) </a:t>
            </a:r>
          </a:p>
          <a:p>
            <a:pPr marL="609600" indent="-609600"/>
            <a:endParaRPr lang="cs-CZ" altLang="en-US" dirty="0"/>
          </a:p>
          <a:p>
            <a:pPr marL="609600" indent="-609600"/>
            <a:r>
              <a:rPr lang="cs-CZ" altLang="en-US" dirty="0"/>
              <a:t>Nejvyšší stupeň JBV představuje </a:t>
            </a:r>
            <a:r>
              <a:rPr lang="cs-CZ" altLang="en-US" dirty="0" err="1"/>
              <a:t>stereopické</a:t>
            </a:r>
            <a:r>
              <a:rPr lang="cs-CZ" altLang="en-US" dirty="0"/>
              <a:t> vidění – prostorové vidění.</a:t>
            </a:r>
          </a:p>
          <a:p>
            <a:pPr marL="609600" indent="-609600"/>
            <a:endParaRPr lang="cs-CZ" altLang="en-US" dirty="0"/>
          </a:p>
          <a:p>
            <a:pPr marL="609600" indent="-609600"/>
            <a:r>
              <a:rPr lang="cs-CZ" altLang="en-US" dirty="0"/>
              <a:t>Vyžaduje dokonalou senzoricko-motorickou spolupráci obou očí  </a:t>
            </a:r>
            <a:r>
              <a:rPr lang="cs-CZ" altLang="en-US" sz="1800" dirty="0"/>
              <a:t>( </a:t>
            </a:r>
            <a:r>
              <a:rPr lang="cs-CZ" altLang="en-US" sz="1800" dirty="0" err="1"/>
              <a:t>opt</a:t>
            </a:r>
            <a:r>
              <a:rPr lang="cs-CZ" altLang="en-US" sz="1800" dirty="0"/>
              <a:t>. systém, </a:t>
            </a:r>
            <a:r>
              <a:rPr lang="cs-CZ" altLang="en-US" sz="1800" dirty="0" err="1"/>
              <a:t>sitnice</a:t>
            </a:r>
            <a:r>
              <a:rPr lang="cs-CZ" altLang="en-US" sz="1800" dirty="0"/>
              <a:t> – receptor </a:t>
            </a:r>
            <a:r>
              <a:rPr lang="cs-CZ" altLang="en-US" sz="1800" dirty="0" err="1"/>
              <a:t>zr</a:t>
            </a:r>
            <a:r>
              <a:rPr lang="cs-CZ" altLang="en-US" sz="1800" dirty="0"/>
              <a:t>. impulsů, </a:t>
            </a:r>
            <a:r>
              <a:rPr lang="cs-CZ" altLang="en-US" sz="1800" dirty="0" err="1"/>
              <a:t>zr</a:t>
            </a:r>
            <a:r>
              <a:rPr lang="cs-CZ" altLang="en-US" sz="1800" dirty="0"/>
              <a:t>. dráha a </a:t>
            </a:r>
            <a:r>
              <a:rPr lang="cs-CZ" altLang="en-US" sz="1800" dirty="0" err="1"/>
              <a:t>okcip</a:t>
            </a:r>
            <a:r>
              <a:rPr lang="cs-CZ" altLang="en-US" sz="1800" dirty="0"/>
              <a:t>. lalok / činnost </a:t>
            </a:r>
            <a:r>
              <a:rPr lang="cs-CZ" altLang="en-US" sz="1800" dirty="0" err="1"/>
              <a:t>okoh</a:t>
            </a:r>
            <a:r>
              <a:rPr lang="cs-CZ" altLang="en-US" sz="1800" dirty="0"/>
              <a:t>. svalů, jejich nervů a inervačních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a:extLst>
              <a:ext uri="{FF2B5EF4-FFF2-40B4-BE49-F238E27FC236}">
                <a16:creationId xmlns:a16="http://schemas.microsoft.com/office/drawing/2014/main" id="{22FA64E3-5973-46E8-88BB-80E8D74D7692}"/>
              </a:ext>
            </a:extLst>
          </p:cNvPr>
          <p:cNvSpPr>
            <a:spLocks noGrp="1" noChangeArrowheads="1"/>
          </p:cNvSpPr>
          <p:nvPr>
            <p:ph type="title"/>
          </p:nvPr>
        </p:nvSpPr>
        <p:spPr/>
        <p:txBody>
          <a:bodyPr/>
          <a:lstStyle/>
          <a:p>
            <a:pPr algn="ctr" eaLnBrk="1" hangingPunct="1">
              <a:defRPr/>
            </a:pPr>
            <a:r>
              <a:rPr lang="cs-CZ" sz="4000" dirty="0"/>
              <a:t>Podmínky JBV</a:t>
            </a:r>
          </a:p>
        </p:txBody>
      </p:sp>
      <p:sp>
        <p:nvSpPr>
          <p:cNvPr id="8195" name="Rectangle 1027">
            <a:extLst>
              <a:ext uri="{FF2B5EF4-FFF2-40B4-BE49-F238E27FC236}">
                <a16:creationId xmlns:a16="http://schemas.microsoft.com/office/drawing/2014/main" id="{E7C89AC4-ABD6-460E-8C5E-5A2C97FB4259}"/>
              </a:ext>
            </a:extLst>
          </p:cNvPr>
          <p:cNvSpPr>
            <a:spLocks noGrp="1" noChangeArrowheads="1"/>
          </p:cNvSpPr>
          <p:nvPr>
            <p:ph type="body" idx="1"/>
          </p:nvPr>
        </p:nvSpPr>
        <p:spPr>
          <a:xfrm>
            <a:off x="838200" y="1752600"/>
            <a:ext cx="9144000" cy="4114800"/>
          </a:xfrm>
        </p:spPr>
        <p:txBody>
          <a:bodyPr/>
          <a:lstStyle/>
          <a:p>
            <a:pPr marL="0" indent="0">
              <a:buNone/>
            </a:pPr>
            <a:r>
              <a:rPr lang="cs-CZ" altLang="en-US" sz="3200" b="1" dirty="0">
                <a:latin typeface="+mj-lt"/>
              </a:rPr>
              <a:t>Senzorické složky:</a:t>
            </a:r>
          </a:p>
          <a:p>
            <a:r>
              <a:rPr lang="cs-CZ" altLang="en-US" dirty="0"/>
              <a:t>Normální/téměř normální vidění obou očí</a:t>
            </a:r>
          </a:p>
          <a:p>
            <a:r>
              <a:rPr lang="cs-CZ" altLang="en-US" dirty="0"/>
              <a:t>Sítnicové obrazy obou očí stejné velikosti, intenzity a barvy</a:t>
            </a:r>
          </a:p>
          <a:p>
            <a:r>
              <a:rPr lang="cs-CZ" altLang="en-US" dirty="0"/>
              <a:t>Centrální fixace obou očí</a:t>
            </a:r>
          </a:p>
          <a:p>
            <a:r>
              <a:rPr lang="cs-CZ" altLang="en-US" dirty="0"/>
              <a:t>NRK</a:t>
            </a:r>
          </a:p>
          <a:p>
            <a:r>
              <a:rPr lang="cs-CZ" altLang="en-US" dirty="0"/>
              <a:t>Schopnost fúze </a:t>
            </a:r>
          </a:p>
          <a:p>
            <a:r>
              <a:rPr lang="cs-CZ" altLang="en-US" dirty="0"/>
              <a:t>Normální funkce zrakových korových center a drah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a:extLst>
              <a:ext uri="{FF2B5EF4-FFF2-40B4-BE49-F238E27FC236}">
                <a16:creationId xmlns:a16="http://schemas.microsoft.com/office/drawing/2014/main" id="{22FA64E3-5973-46E8-88BB-80E8D74D7692}"/>
              </a:ext>
            </a:extLst>
          </p:cNvPr>
          <p:cNvSpPr>
            <a:spLocks noGrp="1" noChangeArrowheads="1"/>
          </p:cNvSpPr>
          <p:nvPr>
            <p:ph type="title"/>
          </p:nvPr>
        </p:nvSpPr>
        <p:spPr/>
        <p:txBody>
          <a:bodyPr/>
          <a:lstStyle/>
          <a:p>
            <a:pPr algn="ctr" eaLnBrk="1" hangingPunct="1">
              <a:defRPr/>
            </a:pPr>
            <a:r>
              <a:rPr lang="cs-CZ" sz="4000" dirty="0"/>
              <a:t>Podmínky JBV</a:t>
            </a:r>
          </a:p>
        </p:txBody>
      </p:sp>
      <p:sp>
        <p:nvSpPr>
          <p:cNvPr id="8195" name="Rectangle 1027">
            <a:extLst>
              <a:ext uri="{FF2B5EF4-FFF2-40B4-BE49-F238E27FC236}">
                <a16:creationId xmlns:a16="http://schemas.microsoft.com/office/drawing/2014/main" id="{E7C89AC4-ABD6-460E-8C5E-5A2C97FB4259}"/>
              </a:ext>
            </a:extLst>
          </p:cNvPr>
          <p:cNvSpPr>
            <a:spLocks noGrp="1" noChangeArrowheads="1"/>
          </p:cNvSpPr>
          <p:nvPr>
            <p:ph type="body" idx="1"/>
          </p:nvPr>
        </p:nvSpPr>
        <p:spPr>
          <a:xfrm>
            <a:off x="838200" y="1752600"/>
            <a:ext cx="9144000" cy="4114800"/>
          </a:xfrm>
        </p:spPr>
        <p:txBody>
          <a:bodyPr/>
          <a:lstStyle/>
          <a:p>
            <a:pPr marL="0" indent="0">
              <a:buNone/>
            </a:pPr>
            <a:r>
              <a:rPr lang="cs-CZ" altLang="en-US" sz="3200" dirty="0"/>
              <a:t>Motorické složky:</a:t>
            </a:r>
          </a:p>
          <a:p>
            <a:r>
              <a:rPr lang="cs-CZ" altLang="en-US" dirty="0"/>
              <a:t>Paralelní postavení očí.</a:t>
            </a:r>
          </a:p>
          <a:p>
            <a:r>
              <a:rPr lang="cs-CZ" altLang="en-US" dirty="0"/>
              <a:t>Volná motilita obou bulbů.</a:t>
            </a:r>
          </a:p>
          <a:p>
            <a:r>
              <a:rPr lang="cs-CZ" altLang="en-US" dirty="0"/>
              <a:t>Normální funkce motorických drah a center.</a:t>
            </a:r>
          </a:p>
          <a:p>
            <a:r>
              <a:rPr lang="cs-CZ" altLang="en-US" dirty="0"/>
              <a:t>Správná koordinace akomodace a konvergence.</a:t>
            </a:r>
          </a:p>
        </p:txBody>
      </p:sp>
    </p:spTree>
    <p:extLst>
      <p:ext uri="{BB962C8B-B14F-4D97-AF65-F5344CB8AC3E}">
        <p14:creationId xmlns:p14="http://schemas.microsoft.com/office/powerpoint/2010/main" val="82460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5130D4D-0A70-44E4-999E-F23F053EA176}"/>
              </a:ext>
            </a:extLst>
          </p:cNvPr>
          <p:cNvSpPr>
            <a:spLocks noGrp="1" noChangeArrowheads="1"/>
          </p:cNvSpPr>
          <p:nvPr>
            <p:ph type="title"/>
          </p:nvPr>
        </p:nvSpPr>
        <p:spPr>
          <a:xfrm>
            <a:off x="2209800" y="623119"/>
            <a:ext cx="7772400" cy="1143000"/>
          </a:xfrm>
        </p:spPr>
        <p:txBody>
          <a:bodyPr/>
          <a:lstStyle/>
          <a:p>
            <a:pPr algn="ctr" eaLnBrk="1" hangingPunct="1">
              <a:defRPr/>
            </a:pPr>
            <a:r>
              <a:rPr lang="cs-CZ" sz="4000" dirty="0"/>
              <a:t>Amblyopie (tupozrakost)</a:t>
            </a:r>
          </a:p>
        </p:txBody>
      </p:sp>
      <p:sp>
        <p:nvSpPr>
          <p:cNvPr id="9219" name="Rectangle 3">
            <a:extLst>
              <a:ext uri="{FF2B5EF4-FFF2-40B4-BE49-F238E27FC236}">
                <a16:creationId xmlns:a16="http://schemas.microsoft.com/office/drawing/2014/main" id="{C22B110B-2237-4408-B838-38C97897DBC6}"/>
              </a:ext>
            </a:extLst>
          </p:cNvPr>
          <p:cNvSpPr>
            <a:spLocks noGrp="1" noChangeArrowheads="1"/>
          </p:cNvSpPr>
          <p:nvPr>
            <p:ph type="body" idx="1"/>
          </p:nvPr>
        </p:nvSpPr>
        <p:spPr>
          <a:xfrm>
            <a:off x="810491" y="2057400"/>
            <a:ext cx="10515600" cy="4267200"/>
          </a:xfrm>
        </p:spPr>
        <p:txBody>
          <a:bodyPr/>
          <a:lstStyle/>
          <a:p>
            <a:r>
              <a:rPr lang="cs-CZ" altLang="en-US" dirty="0"/>
              <a:t>Porucha zrakového vývoje.</a:t>
            </a:r>
          </a:p>
          <a:p>
            <a:r>
              <a:rPr lang="cs-CZ" altLang="en-US" dirty="0"/>
              <a:t>Snížení zrakové ostrosti pod 6/9  (5/7.5)  i při optimálním vykorigování případné dioptrické vady. </a:t>
            </a:r>
          </a:p>
          <a:p>
            <a:r>
              <a:rPr lang="cs-CZ" altLang="en-US" dirty="0"/>
              <a:t>Na základě abnormální zrakové zkušenosti v dětství – </a:t>
            </a:r>
            <a:r>
              <a:rPr lang="cs-CZ" altLang="en-US" dirty="0" err="1"/>
              <a:t>amblyogenní</a:t>
            </a:r>
            <a:r>
              <a:rPr lang="cs-CZ" altLang="en-US" dirty="0"/>
              <a:t> faktory.</a:t>
            </a:r>
          </a:p>
          <a:p>
            <a:r>
              <a:rPr lang="cs-CZ" altLang="en-US" dirty="0"/>
              <a:t>Prevalence 2-4%</a:t>
            </a:r>
          </a:p>
          <a:p>
            <a:r>
              <a:rPr lang="cs-CZ" altLang="en-US" dirty="0"/>
              <a:t>První 3 roky jsou nejkritičtější.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3812</Words>
  <Application>Microsoft Office PowerPoint</Application>
  <PresentationFormat>Širokoúhlá obrazovka</PresentationFormat>
  <Paragraphs>350</Paragraphs>
  <Slides>37</Slides>
  <Notes>28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37</vt:i4>
      </vt:variant>
    </vt:vector>
  </HeadingPairs>
  <TitlesOfParts>
    <vt:vector size="45" baseType="lpstr">
      <vt:lpstr>Arial</vt:lpstr>
      <vt:lpstr>Calibri</vt:lpstr>
      <vt:lpstr>Calibri Light</vt:lpstr>
      <vt:lpstr>Tahoma</vt:lpstr>
      <vt:lpstr>Times New Roman</vt:lpstr>
      <vt:lpstr>Wingdings</vt:lpstr>
      <vt:lpstr>Motiv Office</vt:lpstr>
      <vt:lpstr>Balíček</vt:lpstr>
      <vt:lpstr>MUDr. Martin Komínek</vt:lpstr>
      <vt:lpstr>Kritické období  vývoje zrakových funkcí </vt:lpstr>
      <vt:lpstr>Prezentace aplikace PowerPoint</vt:lpstr>
      <vt:lpstr>Projevy poruchy zraku u kojence</vt:lpstr>
      <vt:lpstr>Okulodigitální příznak</vt:lpstr>
      <vt:lpstr>Jednoduché binokulární vidění (JBV)</vt:lpstr>
      <vt:lpstr>Podmínky JBV</vt:lpstr>
      <vt:lpstr>Podmínky JBV</vt:lpstr>
      <vt:lpstr>Amblyopie (tupozrakost)</vt:lpstr>
      <vt:lpstr>Amblyogenní mechanizmy/faktory</vt:lpstr>
      <vt:lpstr>Typy amblyopie</vt:lpstr>
      <vt:lpstr>Aniseikonie</vt:lpstr>
      <vt:lpstr>Aniseikonie</vt:lpstr>
      <vt:lpstr>Typy amblyopie</vt:lpstr>
      <vt:lpstr>Dg. amblyopie</vt:lpstr>
      <vt:lpstr>Terapie amblyopie</vt:lpstr>
      <vt:lpstr>Prezentace aplikace PowerPoint</vt:lpstr>
      <vt:lpstr>Strabismus (heterotropie, šilhání)</vt:lpstr>
      <vt:lpstr>Typy šilhání podle směru úchylky</vt:lpstr>
      <vt:lpstr>Prezentace aplikace PowerPoint</vt:lpstr>
      <vt:lpstr>Typy šilhání podle primární poruchy   </vt:lpstr>
      <vt:lpstr>Znaky konkomitujícího strabismu</vt:lpstr>
      <vt:lpstr>Znaky inkomitantního strabismu</vt:lpstr>
      <vt:lpstr>Kompenzační postavení hlavy</vt:lpstr>
      <vt:lpstr>Typy šilhání podle laterality - strany</vt:lpstr>
      <vt:lpstr>Rizikové faktory pro vznik strabismu</vt:lpstr>
      <vt:lpstr>Vyšetření strabismu</vt:lpstr>
      <vt:lpstr>Vyšetření postavení očí</vt:lpstr>
      <vt:lpstr>Vyšetření postavení očí</vt:lpstr>
      <vt:lpstr>Pseudostrabismus (zdánlivé šilhání)</vt:lpstr>
      <vt:lpstr>Prezentace aplikace PowerPoint</vt:lpstr>
      <vt:lpstr> Úhel γ (gamma)</vt:lpstr>
      <vt:lpstr> Úhel γ (gamma)</vt:lpstr>
      <vt:lpstr>Měření velikosti úchylky</vt:lpstr>
      <vt:lpstr>Vyšetření strabismu</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Martin Komínek</dc:creator>
  <cp:lastModifiedBy>Martin Komínek</cp:lastModifiedBy>
  <cp:revision>29</cp:revision>
  <dcterms:created xsi:type="dcterms:W3CDTF">2019-11-19T20:10:08Z</dcterms:created>
  <dcterms:modified xsi:type="dcterms:W3CDTF">2022-10-16T18:39:10Z</dcterms:modified>
</cp:coreProperties>
</file>