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8" r:id="rId5"/>
    <p:sldId id="259" r:id="rId6"/>
    <p:sldId id="261" r:id="rId7"/>
    <p:sldId id="263" r:id="rId8"/>
    <p:sldId id="262" r:id="rId9"/>
    <p:sldId id="260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0050"/>
            <a:ext cx="10515600" cy="6057900"/>
          </a:xfrm>
        </p:spPr>
        <p:txBody>
          <a:bodyPr anchor="ctr" anchorCtr="0">
            <a:normAutofit/>
          </a:bodyPr>
          <a:lstStyle>
            <a:lvl1pPr algn="ctr">
              <a:defRPr sz="8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604020202020204" charset="0"/>
                <a:ea typeface="Segoe UI Black" panose="020B0604020202020204" charset="0"/>
                <a:cs typeface="Segoe UI Black" panose="020B060402020202020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6970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ed/VizStylLF/sablony_zaverecnych_prac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ed/VizStylLF/sablony_zaverecnych_prac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vyuka/materialy/index.php" TargetMode="External"/><Relationship Id="rId2" Type="http://schemas.openxmlformats.org/officeDocument/2006/relationships/hyperlink" Target="https://is.muni.cz/do/med/web_lf_mu/studenti/Statni_zkousky/bakalarske_a_navazujici_magisterske_obory/prirucka_proti_plagiatorstvi/jak-se-vyhnout-plagiatorstvi-prirucka-pro-studenty-23-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Formální náležitosti BP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Martin Krobot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D4ABA4-35CC-75C8-5CF2-973DC7B168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29913E-B2FA-CF59-FE25-FC95B6587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056B2C-65B9-30C8-63BB-C6D1D30425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/>
              <a:t>Spojovník vs. pomlčka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AE9076BF-CDB0-86D8-CFE8-050E7A76B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8C5E7E-576A-4D26-ABDE-FDF100ADC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spojovník</a:t>
            </a:r>
            <a:r>
              <a:rPr lang="cs-CZ"/>
              <a:t> se neodděluje mezerami</a:t>
            </a:r>
            <a:endParaRPr lang="cs-CZ" b="1"/>
          </a:p>
          <a:p>
            <a:r>
              <a:rPr lang="cs-CZ" b="1"/>
              <a:t>používá se</a:t>
            </a:r>
          </a:p>
          <a:p>
            <a:pPr lvl="1"/>
            <a:r>
              <a:rPr lang="cs-CZ"/>
              <a:t>těsná souřadná spojení – </a:t>
            </a:r>
            <a:r>
              <a:rPr lang="cs-CZ" i="1"/>
              <a:t>technicko-ekonomický, propan-butan</a:t>
            </a:r>
          </a:p>
          <a:p>
            <a:pPr lvl="1"/>
            <a:r>
              <a:rPr lang="cs-CZ"/>
              <a:t>místní názvy – </a:t>
            </a:r>
            <a:r>
              <a:rPr lang="cs-CZ" i="1"/>
              <a:t>Frýdek-Místek, Brno-Bohunice</a:t>
            </a:r>
          </a:p>
          <a:p>
            <a:pPr lvl="1"/>
            <a:r>
              <a:rPr lang="cs-CZ"/>
              <a:t>spojka </a:t>
            </a:r>
            <a:r>
              <a:rPr lang="cs-CZ" i="1"/>
              <a:t>-li</a:t>
            </a:r>
          </a:p>
          <a:p>
            <a:pPr lvl="1"/>
            <a:r>
              <a:rPr lang="cs-CZ"/>
              <a:t>při dělení slov</a:t>
            </a:r>
          </a:p>
          <a:p>
            <a:pPr lvl="1"/>
            <a:r>
              <a:rPr lang="cs-CZ"/>
              <a:t>v chemickém názvosloví – </a:t>
            </a:r>
            <a:r>
              <a:rPr lang="cs-CZ" i="1"/>
              <a:t>2-fenylpropan</a:t>
            </a:r>
          </a:p>
          <a:p>
            <a:r>
              <a:rPr lang="cs-CZ" b="1"/>
              <a:t>nepoužívá se</a:t>
            </a:r>
            <a:endParaRPr lang="cs-CZ"/>
          </a:p>
          <a:p>
            <a:pPr lvl="1"/>
            <a:r>
              <a:rPr lang="cs-CZ"/>
              <a:t>ve složených jménech – </a:t>
            </a:r>
            <a:r>
              <a:rPr lang="cs-CZ" i="1"/>
              <a:t>Zuzana Derflerová Brázdová</a:t>
            </a:r>
          </a:p>
          <a:p>
            <a:pPr lvl="1"/>
            <a:r>
              <a:rPr lang="cs-CZ"/>
              <a:t>ve složených spojkách – </a:t>
            </a:r>
            <a:r>
              <a:rPr lang="cs-CZ" i="1"/>
              <a:t>zdali, neboli, čili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048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81216D-9491-209A-5696-251464FD53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2ABD5-07D0-8B81-7625-3B8CAE3C46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582444-7BB1-DA97-2C22-EE7BFEFA3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/>
              <a:t>Spojovník vs. pomlčka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59DA2E9-C186-FAFA-C2FE-40711068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E83F13-1D31-34DD-97CC-776131FA4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pomlčka</a:t>
            </a:r>
            <a:r>
              <a:rPr lang="cs-CZ"/>
              <a:t> se odděluje mezerami</a:t>
            </a:r>
          </a:p>
          <a:p>
            <a:pPr lvl="1"/>
            <a:r>
              <a:rPr lang="cs-CZ"/>
              <a:t>s výjimkou významů </a:t>
            </a:r>
            <a:r>
              <a:rPr lang="cs-CZ" b="1"/>
              <a:t>a, až, od do </a:t>
            </a:r>
            <a:r>
              <a:rPr lang="cs-CZ"/>
              <a:t>a </a:t>
            </a:r>
            <a:r>
              <a:rPr lang="cs-CZ" b="1"/>
              <a:t>versus</a:t>
            </a:r>
            <a:r>
              <a:rPr lang="cs-CZ"/>
              <a:t>, jsou-li výrazy jednoslabičné či jednoslovné</a:t>
            </a:r>
          </a:p>
          <a:p>
            <a:pPr lvl="1"/>
            <a:r>
              <a:rPr lang="cs-CZ" i="1"/>
              <a:t>Praha–Brno, ale Praha-Zbraslav – Mladá Boleslav</a:t>
            </a:r>
          </a:p>
          <a:p>
            <a:r>
              <a:rPr lang="cs-CZ" b="1"/>
              <a:t>používá se</a:t>
            </a:r>
          </a:p>
          <a:p>
            <a:pPr lvl="1"/>
            <a:r>
              <a:rPr lang="cs-CZ"/>
              <a:t>oddělení části projevu místo čárky, dvojtečky či středníku</a:t>
            </a:r>
          </a:p>
          <a:p>
            <a:pPr lvl="1"/>
            <a:r>
              <a:rPr lang="cs-CZ"/>
              <a:t>výčet místo dvojtečky</a:t>
            </a:r>
          </a:p>
          <a:p>
            <a:pPr lvl="1"/>
            <a:r>
              <a:rPr lang="cs-CZ"/>
              <a:t>vyjádření rozsahu – </a:t>
            </a:r>
            <a:r>
              <a:rPr lang="cs-CZ" i="1"/>
              <a:t>strany 15–23, otevřeno 8–16 hod.</a:t>
            </a:r>
          </a:p>
          <a:p>
            <a:endParaRPr lang="cs-CZ" i="1"/>
          </a:p>
          <a:p>
            <a:r>
              <a:rPr lang="cs-CZ"/>
              <a:t>pokud zvolíte špatnou variantu, pak alespoň </a:t>
            </a:r>
            <a:r>
              <a:rPr lang="cs-CZ" b="1"/>
              <a:t>konzistentně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64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D2B5E2-C349-9B41-D34D-345774D9FA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C2A727-7F99-0025-A744-572B1C0012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29A7A2-F8A4-050C-C229-39735112DA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/>
              <a:t>Skloňování čísel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DE912CF-CF44-1758-5842-B2024F66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EB4D63-FA24-48C5-1C34-DD53BDCDA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číslovka nahrazuje </a:t>
            </a:r>
            <a:r>
              <a:rPr lang="cs-CZ" b="1"/>
              <a:t>jakýkoliv tvar slova</a:t>
            </a:r>
            <a:endParaRPr lang="cs-CZ"/>
          </a:p>
          <a:p>
            <a:endParaRPr lang="cs-CZ"/>
          </a:p>
          <a:p>
            <a:r>
              <a:rPr lang="cs-CZ" i="1"/>
              <a:t>svíčková se 6 knedlíky</a:t>
            </a:r>
          </a:p>
          <a:p>
            <a:r>
              <a:rPr lang="cs-CZ" i="1"/>
              <a:t>Sněhurka se 7 trpaslíky</a:t>
            </a:r>
          </a:p>
          <a:p>
            <a:endParaRPr lang="cs-CZ" i="1"/>
          </a:p>
          <a:p>
            <a:r>
              <a:rPr lang="cs-CZ"/>
              <a:t>6-ti – „šestiti“</a:t>
            </a:r>
          </a:p>
          <a:p>
            <a:r>
              <a:rPr lang="cs-CZ"/>
              <a:t>7-mi – „sedmimi“</a:t>
            </a:r>
          </a:p>
          <a:p>
            <a:r>
              <a:rPr lang="cs-CZ"/>
              <a:t>1-ho – „jednohoho“</a:t>
            </a:r>
          </a:p>
        </p:txBody>
      </p:sp>
    </p:spTree>
    <p:extLst>
      <p:ext uri="{BB962C8B-B14F-4D97-AF65-F5344CB8AC3E}">
        <p14:creationId xmlns:p14="http://schemas.microsoft.com/office/powerpoint/2010/main" val="2358984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D77998-24AA-9560-B61C-BC6F8676FF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206730-705D-DB5F-4FD9-9BA54264DB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D427A1-929F-A4DC-0AED-E43F0018E1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/>
              <a:t>Zápis procent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4D8EA33-5D46-90D4-BD84-56FC4836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CD65DB6-48F0-DE8E-D3EB-3E7376594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stačí si představit napsané slovem </a:t>
            </a:r>
            <a:r>
              <a:rPr lang="cs-CZ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b="1">
                <a:sym typeface="Wingdings" panose="05000000000000000000" pitchFamily="2" charset="2"/>
              </a:rPr>
              <a:t>padesát procent</a:t>
            </a:r>
          </a:p>
          <a:p>
            <a:pPr marL="0" indent="0" algn="ctr">
              <a:buNone/>
            </a:pPr>
            <a:r>
              <a:rPr lang="cs-CZ" i="1">
                <a:sym typeface="Wingdings" panose="05000000000000000000" pitchFamily="2" charset="2"/>
              </a:rPr>
              <a:t>50 %</a:t>
            </a:r>
          </a:p>
          <a:p>
            <a:pPr marL="0" indent="0" algn="ctr">
              <a:buNone/>
            </a:pPr>
            <a:endParaRPr lang="cs-CZ" b="1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b="1">
                <a:sym typeface="Wingdings" panose="05000000000000000000" pitchFamily="2" charset="2"/>
              </a:rPr>
              <a:t>padesátiprocentní</a:t>
            </a:r>
          </a:p>
          <a:p>
            <a:pPr marL="0" indent="0" algn="ctr">
              <a:buNone/>
            </a:pPr>
            <a:r>
              <a:rPr lang="cs-CZ" i="1">
                <a:sym typeface="Wingdings" panose="05000000000000000000" pitchFamily="2" charset="2"/>
              </a:rPr>
              <a:t>50%</a:t>
            </a:r>
            <a:endParaRPr lang="cs-CZ" i="1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7764ED-829E-F545-6BBF-6ABB88B27FCA}"/>
              </a:ext>
            </a:extLst>
          </p:cNvPr>
          <p:cNvSpPr/>
          <p:nvPr/>
        </p:nvSpPr>
        <p:spPr bwMode="auto">
          <a:xfrm>
            <a:off x="6065520" y="2682240"/>
            <a:ext cx="121920" cy="27432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D7727B8-21BD-C4E4-207D-BDBC6BB3976A}"/>
              </a:ext>
            </a:extLst>
          </p:cNvPr>
          <p:cNvSpPr/>
          <p:nvPr/>
        </p:nvSpPr>
        <p:spPr bwMode="auto">
          <a:xfrm>
            <a:off x="6096000" y="3149600"/>
            <a:ext cx="121920" cy="27432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30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45CC7D-55C2-891F-1E9D-722F45E5F3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84F9F2-63AF-7E7D-902B-FEA57FF3B6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F0DAD2-DCD8-1DF1-43D9-C6DFECCA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Úprava bakalářské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C6E1CF-BD4C-AF4A-E1D9-7ECD20B3B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řídí se </a:t>
            </a:r>
            <a:r>
              <a:rPr lang="cs-CZ" b="1"/>
              <a:t>směrnicí LF MU č. 2/2020</a:t>
            </a:r>
          </a:p>
          <a:p>
            <a:endParaRPr lang="cs-CZ" b="1"/>
          </a:p>
          <a:p>
            <a:r>
              <a:rPr lang="cs-CZ"/>
              <a:t>Studenti – Zakončení studia – Státní zkoušky – Bakalářské a navazující magisterské programy – </a:t>
            </a:r>
            <a:r>
              <a:rPr lang="cs-CZ">
                <a:hlinkClick r:id="rId2"/>
              </a:rPr>
              <a:t>Šablony závěrečných prací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0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C2E764-3211-8136-CFAB-757F38C6E4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48B3EF-0CF3-9BC7-772A-564EC14D1A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6B117F-045B-BFBD-902B-0BF3001F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Šablona závěrečné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4FBA3-2D0E-F847-1F79-0DAD4C9FF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odpovídá požadavkům směrnice</a:t>
            </a:r>
          </a:p>
          <a:p>
            <a:r>
              <a:rPr lang="cs-CZ"/>
              <a:t>návod k šabloně</a:t>
            </a:r>
          </a:p>
          <a:p>
            <a:endParaRPr lang="cs-CZ"/>
          </a:p>
          <a:p>
            <a:r>
              <a:rPr lang="cs-CZ"/>
              <a:t>Studenti – Zakončení studia – Státní zkoušky – Bakalářské a navazující magisterské programy – </a:t>
            </a:r>
            <a:r>
              <a:rPr lang="cs-CZ">
                <a:hlinkClick r:id="rId2"/>
              </a:rPr>
              <a:t>Šablony závěrečných prací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9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74BD03-9A4A-4569-BE56-8F6A12876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A83517-3776-4236-A3F9-99BD69A78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B43941-B779-4A35-8B1F-A481A1224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4A0ED4-7898-49BC-B21E-50909C74A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informovaný souhlas</a:t>
            </a:r>
            <a:endParaRPr lang="cs-CZ" dirty="0"/>
          </a:p>
          <a:p>
            <a:pPr lvl="1"/>
            <a:r>
              <a:rPr lang="cs-CZ" dirty="0"/>
              <a:t>nutný v případě sběru osobních údajů</a:t>
            </a:r>
          </a:p>
          <a:p>
            <a:pPr lvl="1"/>
            <a:r>
              <a:rPr lang="cs-CZ" dirty="0"/>
              <a:t>pokud bez OÚ, pak informace o výzkumu</a:t>
            </a:r>
          </a:p>
          <a:p>
            <a:endParaRPr lang="cs-CZ" dirty="0"/>
          </a:p>
          <a:p>
            <a:r>
              <a:rPr lang="cs-CZ" dirty="0"/>
              <a:t>informace etické komise ve studijních materiálech</a:t>
            </a:r>
          </a:p>
          <a:p>
            <a:pPr lvl="1"/>
            <a:r>
              <a:rPr lang="cs-CZ" dirty="0" err="1"/>
              <a:t>předschválená</a:t>
            </a:r>
            <a:r>
              <a:rPr lang="cs-CZ" dirty="0"/>
              <a:t> struktura</a:t>
            </a:r>
          </a:p>
          <a:p>
            <a:pPr lvl="1"/>
            <a:r>
              <a:rPr lang="cs-CZ" dirty="0"/>
              <a:t>souhlas etické komise ve výjimečných případech</a:t>
            </a:r>
          </a:p>
        </p:txBody>
      </p:sp>
    </p:spTree>
    <p:extLst>
      <p:ext uri="{BB962C8B-B14F-4D97-AF65-F5344CB8AC3E}">
        <p14:creationId xmlns:p14="http://schemas.microsoft.com/office/powerpoint/2010/main" val="1285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EF2F9E-5442-DBB5-1A01-BCE87DD103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6930E0-F4BB-8D19-8DC9-3100ED2EB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7342A8-A704-A8DE-DA3D-809DA50B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a plagiátorství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B764B3-A6EC-A8C6-D1AF-90E05D6E5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Jak se vyhnout plagiátorství</a:t>
            </a:r>
            <a:endParaRPr lang="cs-CZ" dirty="0"/>
          </a:p>
          <a:p>
            <a:pPr lvl="1"/>
            <a:r>
              <a:rPr lang="cs-CZ" b="1" dirty="0"/>
              <a:t>povinná četba</a:t>
            </a:r>
          </a:p>
          <a:p>
            <a:endParaRPr lang="cs-CZ" b="1" dirty="0"/>
          </a:p>
          <a:p>
            <a:r>
              <a:rPr lang="cs-CZ" dirty="0"/>
              <a:t>citační příručka KUK MUNI ve </a:t>
            </a:r>
            <a:r>
              <a:rPr lang="cs-CZ" dirty="0">
                <a:hlinkClick r:id="rId3"/>
              </a:rPr>
              <a:t>výukových materiálech KUK</a:t>
            </a:r>
            <a:endParaRPr lang="cs-CZ" dirty="0"/>
          </a:p>
          <a:p>
            <a:endParaRPr lang="cs-CZ" dirty="0"/>
          </a:p>
          <a:p>
            <a:r>
              <a:rPr lang="cs-CZ" dirty="0"/>
              <a:t>v případě plagiátu riziko </a:t>
            </a:r>
            <a:r>
              <a:rPr lang="cs-CZ" b="1" dirty="0"/>
              <a:t>disciplinárního řízení</a:t>
            </a:r>
          </a:p>
        </p:txBody>
      </p:sp>
    </p:spTree>
    <p:extLst>
      <p:ext uri="{BB962C8B-B14F-4D97-AF65-F5344CB8AC3E}">
        <p14:creationId xmlns:p14="http://schemas.microsoft.com/office/powerpoint/2010/main" val="429175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B4DA20-9FB1-0AD7-77A2-1CB1D74E48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F2AD07-4809-417E-04C8-08FB77252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F4CCAD-9B3E-691B-04FB-0A3BEE87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</p:spTree>
    <p:extLst>
      <p:ext uri="{BB962C8B-B14F-4D97-AF65-F5344CB8AC3E}">
        <p14:creationId xmlns:p14="http://schemas.microsoft.com/office/powerpoint/2010/main" val="181468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99EDD5-1C89-CFA8-6F6B-B81265BA29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2C6653-C93B-42A7-13DE-37251D982F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58078F-2ECE-F028-4383-646F89375CC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anchor="ctr"/>
          <a:lstStyle/>
          <a:p>
            <a:pPr algn="ctr"/>
            <a:r>
              <a:rPr lang="cs-CZ" sz="8800" b="1"/>
              <a:t>prirucka.ujc.cas.cz</a:t>
            </a:r>
          </a:p>
        </p:txBody>
      </p:sp>
    </p:spTree>
    <p:extLst>
      <p:ext uri="{BB962C8B-B14F-4D97-AF65-F5344CB8AC3E}">
        <p14:creationId xmlns:p14="http://schemas.microsoft.com/office/powerpoint/2010/main" val="119240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6852" r="685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FB5E9B-A91E-8A70-16D9-BF2CC2C81C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BVDP0521 – Bakalářská práce 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77FD7C-22BB-965A-D0B4-593CD434A0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6706A3E6-176F-8709-4E4D-AA4D94DADF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/>
              <a:t>Lámání řádků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DCE7A83-8EF9-EF84-C531-D4D2CC52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Jazykové okénko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B053199-ED93-1F54-5C81-26351602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řádky </a:t>
            </a:r>
            <a:r>
              <a:rPr lang="cs-CZ" b="1"/>
              <a:t>se nelámou</a:t>
            </a:r>
          </a:p>
          <a:p>
            <a:pPr lvl="1"/>
            <a:r>
              <a:rPr lang="cs-CZ"/>
              <a:t>jednopísmenné předložky a spojky – </a:t>
            </a:r>
            <a:r>
              <a:rPr lang="cs-CZ" i="1"/>
              <a:t>v článku, k mání, o babičce</a:t>
            </a:r>
          </a:p>
          <a:p>
            <a:pPr lvl="1"/>
            <a:r>
              <a:rPr lang="cs-CZ"/>
              <a:t>členěná čísla – </a:t>
            </a:r>
            <a:r>
              <a:rPr lang="cs-CZ" i="1"/>
              <a:t>25 000</a:t>
            </a:r>
          </a:p>
          <a:p>
            <a:pPr lvl="1"/>
            <a:r>
              <a:rPr lang="cs-CZ"/>
              <a:t>mezi číslem a značkou/symbolem – </a:t>
            </a:r>
            <a:r>
              <a:rPr lang="cs-CZ" i="1"/>
              <a:t>§ 23, 50 %, * 1921</a:t>
            </a:r>
          </a:p>
          <a:p>
            <a:pPr lvl="1"/>
            <a:r>
              <a:rPr lang="cs-CZ"/>
              <a:t>mezi číslem a zkratkou/jednotkou – </a:t>
            </a:r>
            <a:r>
              <a:rPr lang="cs-CZ" i="1"/>
              <a:t>100 Kč, 8 hod., str. 53, obr. 9</a:t>
            </a:r>
          </a:p>
          <a:p>
            <a:pPr lvl="1"/>
            <a:r>
              <a:rPr lang="cs-CZ"/>
              <a:t>mezi číslem a počítaným jevem – </a:t>
            </a:r>
            <a:r>
              <a:rPr lang="cs-CZ" i="1"/>
              <a:t>5 lidí, tabulka 3, 2. kapitola</a:t>
            </a:r>
          </a:p>
          <a:p>
            <a:pPr lvl="1"/>
            <a:r>
              <a:rPr lang="cs-CZ"/>
              <a:t>mezi dnem a měsícem – </a:t>
            </a:r>
            <a:r>
              <a:rPr lang="cs-CZ" i="1"/>
              <a:t>21. 3.</a:t>
            </a:r>
            <a:r>
              <a:rPr lang="cs-CZ"/>
              <a:t> (rok oddělit lze)</a:t>
            </a:r>
          </a:p>
          <a:p>
            <a:pPr lvl="1"/>
            <a:r>
              <a:rPr lang="cs-CZ"/>
              <a:t>složené zkratky a ustálená spojení – </a:t>
            </a:r>
            <a:r>
              <a:rPr lang="cs-CZ" i="1"/>
              <a:t>s. r. o., př. n. l., PS PČR, FF UK</a:t>
            </a:r>
          </a:p>
          <a:p>
            <a:pPr lvl="1"/>
            <a:r>
              <a:rPr lang="cs-CZ"/>
              <a:t>tj., tzv., tzn. a následující výraz</a:t>
            </a:r>
          </a:p>
          <a:p>
            <a:pPr lvl="1"/>
            <a:r>
              <a:rPr lang="cs-CZ"/>
              <a:t>titul/hodnost a jméno – </a:t>
            </a:r>
            <a:r>
              <a:rPr lang="cs-CZ" i="1"/>
              <a:t>dr. Kapounová, doc. Fiala</a:t>
            </a:r>
          </a:p>
          <a:p>
            <a:pPr lvl="1"/>
            <a:r>
              <a:rPr lang="cs-CZ"/>
              <a:t>pomlčka ve smyslu rozsahu – </a:t>
            </a:r>
            <a:r>
              <a:rPr lang="cs-CZ" i="1"/>
              <a:t>strany 15–23</a:t>
            </a:r>
            <a:r>
              <a:rPr lang="cs-CZ"/>
              <a:t> (případně nahradit)</a:t>
            </a:r>
          </a:p>
        </p:txBody>
      </p:sp>
    </p:spTree>
    <p:extLst>
      <p:ext uri="{BB962C8B-B14F-4D97-AF65-F5344CB8AC3E}">
        <p14:creationId xmlns:p14="http://schemas.microsoft.com/office/powerpoint/2010/main" val="20758201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MED MUNI</Template>
  <TotalTime>338</TotalTime>
  <Words>500</Words>
  <Application>Microsoft Office PowerPoint</Application>
  <PresentationFormat>Širokoúhlá obrazovka</PresentationFormat>
  <Paragraphs>107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Segoe UI Black</vt:lpstr>
      <vt:lpstr>Tahoma</vt:lpstr>
      <vt:lpstr>Wingdings</vt:lpstr>
      <vt:lpstr>Prezentace_MU_CZ</vt:lpstr>
      <vt:lpstr>Formální náležitosti BP</vt:lpstr>
      <vt:lpstr>Úprava bakalářské práce</vt:lpstr>
      <vt:lpstr>Šablona závěrečné práce</vt:lpstr>
      <vt:lpstr>Sběr dat</vt:lpstr>
      <vt:lpstr>Citace a plagiátorství</vt:lpstr>
      <vt:lpstr>Jazykové okénko</vt:lpstr>
      <vt:lpstr>Prezentace aplikace PowerPoint</vt:lpstr>
      <vt:lpstr>Prezentace aplikace PowerPoint</vt:lpstr>
      <vt:lpstr>Jazykové okénko</vt:lpstr>
      <vt:lpstr>Jazykové okénko</vt:lpstr>
      <vt:lpstr>Jazykové okénko</vt:lpstr>
      <vt:lpstr>Jazykové okénko</vt:lpstr>
      <vt:lpstr>Jazykové okénko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náležitosti BP</dc:title>
  <dc:creator>Martin Krobot</dc:creator>
  <cp:lastModifiedBy>Halina Matějová</cp:lastModifiedBy>
  <cp:revision>4</cp:revision>
  <cp:lastPrinted>1601-01-01T00:00:00Z</cp:lastPrinted>
  <dcterms:created xsi:type="dcterms:W3CDTF">2022-09-04T12:20:30Z</dcterms:created>
  <dcterms:modified xsi:type="dcterms:W3CDTF">2022-09-21T10:15:38Z</dcterms:modified>
</cp:coreProperties>
</file>