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Základy organizace podniku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Dispozitivní práce (management a jeho funkce)</a:t>
            </a:r>
          </a:p>
          <a:p>
            <a:pPr eaLnBrk="1" hangingPunct="1"/>
            <a:r>
              <a:rPr lang="cs-CZ" altLang="cs-CZ" dirty="0" smtClean="0"/>
              <a:t>Oceňování práce (odměňování)</a:t>
            </a:r>
          </a:p>
          <a:p>
            <a:pPr eaLnBrk="1" hangingPunct="1"/>
            <a:r>
              <a:rPr lang="cs-CZ" altLang="cs-CZ" dirty="0" smtClean="0"/>
              <a:t>Dlouhodobý majetek</a:t>
            </a:r>
          </a:p>
          <a:p>
            <a:pPr eaLnBrk="1" hangingPunct="1"/>
            <a:r>
              <a:rPr lang="cs-CZ" altLang="cs-CZ" dirty="0" smtClean="0"/>
              <a:t>Materiál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1800" b="1" dirty="0" smtClean="0"/>
              <a:t>Vlastní uplatnění metod hodnocení práce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probíhá ve dvou krocích:</a:t>
            </a:r>
          </a:p>
          <a:p>
            <a:r>
              <a:rPr lang="cs-CZ" altLang="cs-CZ" sz="1800" dirty="0" smtClean="0"/>
              <a:t>Nejprve je hodnocený pracovní postup popsán podle předem vymezených hodnotících požadavků.</a:t>
            </a:r>
          </a:p>
          <a:p>
            <a:r>
              <a:rPr lang="cs-CZ" altLang="cs-CZ" sz="1800" dirty="0" smtClean="0"/>
              <a:t>V navazujícím druhém kroku se slovní popisy obtížnosti pracovních postupů převádí do číselného vyjádření např. v bodech nebo stupních, které udávají hodnotu práce. </a:t>
            </a:r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Mzdovou formou</a:t>
            </a:r>
            <a:r>
              <a:rPr lang="cs-CZ" sz="1800" dirty="0"/>
              <a:t> se rozumí </a:t>
            </a:r>
            <a:r>
              <a:rPr lang="cs-CZ" sz="1800" b="1" dirty="0"/>
              <a:t>vztah mezi výší odměny za práci a výkonem</a:t>
            </a:r>
            <a:r>
              <a:rPr lang="cs-CZ" sz="1800" dirty="0"/>
              <a:t> při určité obtížnosti </a:t>
            </a:r>
            <a:r>
              <a:rPr lang="cs-CZ" sz="1800" dirty="0" smtClean="0"/>
              <a:t>práce.</a:t>
            </a:r>
          </a:p>
          <a:p>
            <a:r>
              <a:rPr lang="cs-CZ" sz="1800" dirty="0" smtClean="0"/>
              <a:t>Tento </a:t>
            </a:r>
            <a:r>
              <a:rPr lang="cs-CZ" sz="1800" dirty="0"/>
              <a:t>vztah musí být vymezen tak pružně, aby jeho prostřednictvím stanovovaná výše odměny v plné míře vyjadřovala rozdíly ve výkonnosti, tzn. aby odměna s růstem výkonu stoupala a při jeho poklesu </a:t>
            </a:r>
            <a:r>
              <a:rPr lang="cs-CZ" sz="1800" dirty="0" smtClean="0"/>
              <a:t>klesala.</a:t>
            </a:r>
          </a:p>
          <a:p>
            <a:r>
              <a:rPr lang="cs-CZ" sz="1800" dirty="0" smtClean="0"/>
              <a:t>V</a:t>
            </a:r>
            <a:r>
              <a:rPr lang="cs-CZ" sz="1800" dirty="0"/>
              <a:t> podnikové praxi se nejčastěji využívají tyto </a:t>
            </a:r>
            <a:r>
              <a:rPr lang="cs-CZ" sz="1800" b="1" dirty="0"/>
              <a:t>mzdové formy</a:t>
            </a:r>
            <a:r>
              <a:rPr lang="cs-CZ" sz="1800" dirty="0"/>
              <a:t>:</a:t>
            </a:r>
          </a:p>
          <a:p>
            <a:pPr lvl="1"/>
            <a:r>
              <a:rPr lang="cs-CZ" sz="1600" b="1" dirty="0"/>
              <a:t>časová mzda,</a:t>
            </a:r>
            <a:endParaRPr lang="cs-CZ" sz="1600" dirty="0"/>
          </a:p>
          <a:p>
            <a:pPr lvl="1"/>
            <a:r>
              <a:rPr lang="cs-CZ" sz="1600" b="1" dirty="0"/>
              <a:t>úkolová mzda,</a:t>
            </a:r>
            <a:endParaRPr lang="cs-CZ" sz="1600" dirty="0"/>
          </a:p>
          <a:p>
            <a:pPr lvl="1"/>
            <a:r>
              <a:rPr lang="cs-CZ" sz="1600" b="1" dirty="0"/>
              <a:t>prémiová mzda,</a:t>
            </a:r>
            <a:endParaRPr lang="cs-CZ" sz="1600" dirty="0"/>
          </a:p>
          <a:p>
            <a:pPr lvl="1"/>
            <a:r>
              <a:rPr lang="cs-CZ" sz="1600" b="1" dirty="0"/>
              <a:t>dodatková mzda</a:t>
            </a:r>
            <a:r>
              <a:rPr lang="cs-CZ" sz="1600" b="1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800" dirty="0" smtClean="0"/>
              <a:t>U </a:t>
            </a:r>
            <a:r>
              <a:rPr lang="cs-CZ" altLang="cs-CZ" sz="1800" b="1" dirty="0" smtClean="0"/>
              <a:t>časové mzdy </a:t>
            </a:r>
            <a:r>
              <a:rPr lang="cs-CZ" altLang="cs-CZ" sz="1800" dirty="0" smtClean="0"/>
              <a:t>se uplatňují dva </a:t>
            </a:r>
            <a:r>
              <a:rPr lang="cs-CZ" altLang="cs-CZ" sz="1800" b="1" dirty="0" smtClean="0"/>
              <a:t>základní vztahy</a:t>
            </a:r>
            <a:r>
              <a:rPr lang="cs-CZ" altLang="cs-CZ" sz="1800" dirty="0" smtClean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0" smtClean="0"/>
              <a:t>mzda za časovou jednotku je konstantní,</a:t>
            </a:r>
          </a:p>
          <a:p>
            <a:pPr>
              <a:spcBef>
                <a:spcPct val="10000"/>
              </a:spcBef>
            </a:pPr>
            <a:r>
              <a:rPr lang="cs-CZ" altLang="cs-CZ" sz="1800" dirty="0" smtClean="0"/>
              <a:t>mzdové náklady na kus (na jednotku výsledku práce) se mění podle výkonnosti a spotřeby času.</a:t>
            </a:r>
          </a:p>
          <a:p>
            <a:pPr marL="0" indent="0">
              <a:spcBef>
                <a:spcPct val="10000"/>
              </a:spcBef>
              <a:buNone/>
            </a:pPr>
            <a:endParaRPr lang="cs-CZ" altLang="cs-CZ" sz="1800" dirty="0" smtClean="0"/>
          </a:p>
          <a:p>
            <a:pPr>
              <a:buNone/>
            </a:pPr>
            <a:r>
              <a:rPr lang="cs-CZ" altLang="cs-CZ" sz="1800" b="1" dirty="0" smtClean="0"/>
              <a:t>Možnosti uplatnění </a:t>
            </a:r>
            <a:r>
              <a:rPr lang="cs-CZ" altLang="cs-CZ" sz="1800" dirty="0" smtClean="0"/>
              <a:t>úkolové mzdy:</a:t>
            </a:r>
          </a:p>
          <a:p>
            <a:r>
              <a:rPr lang="cs-CZ" altLang="cs-CZ" sz="1800" dirty="0" smtClean="0"/>
              <a:t>časový úkol,</a:t>
            </a:r>
          </a:p>
          <a:p>
            <a:r>
              <a:rPr lang="cs-CZ" altLang="cs-CZ" sz="1800" dirty="0" smtClean="0"/>
              <a:t>peněžní úkol.</a:t>
            </a:r>
          </a:p>
          <a:p>
            <a:pPr>
              <a:buNone/>
            </a:pPr>
            <a:endParaRPr lang="cs-CZ" altLang="cs-CZ" sz="1800" dirty="0" smtClean="0"/>
          </a:p>
          <a:p>
            <a:pPr>
              <a:buNone/>
            </a:pPr>
            <a:r>
              <a:rPr lang="cs-CZ" altLang="cs-CZ" sz="1800" dirty="0" smtClean="0"/>
              <a:t>Úkolová mzda má </a:t>
            </a:r>
            <a:r>
              <a:rPr lang="cs-CZ" altLang="cs-CZ" sz="1800" b="1" dirty="0" smtClean="0"/>
              <a:t>dvě části</a:t>
            </a:r>
            <a:r>
              <a:rPr lang="cs-CZ" altLang="cs-CZ" sz="1800" dirty="0" smtClean="0"/>
              <a:t>:</a:t>
            </a:r>
          </a:p>
          <a:p>
            <a:r>
              <a:rPr lang="cs-CZ" altLang="cs-CZ" sz="1800" dirty="0" smtClean="0"/>
              <a:t>zaručenou (tarifní) mzdu,</a:t>
            </a:r>
          </a:p>
          <a:p>
            <a:r>
              <a:rPr lang="cs-CZ" altLang="cs-CZ" sz="1800" dirty="0" smtClean="0"/>
              <a:t>úkolovou přirážku.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30000"/>
              </a:spcAft>
              <a:buNone/>
            </a:pPr>
            <a:r>
              <a:rPr lang="cs-CZ" altLang="cs-CZ" sz="1800" dirty="0" smtClean="0"/>
              <a:t>Nejvýznamnější </a:t>
            </a:r>
            <a:r>
              <a:rPr lang="cs-CZ" altLang="cs-CZ" sz="1800" b="1" dirty="0" smtClean="0"/>
              <a:t>prémiové mzdové systémy</a:t>
            </a:r>
            <a:r>
              <a:rPr lang="cs-CZ" altLang="cs-CZ" sz="1800" dirty="0" smtClean="0"/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sz="1800" dirty="0" err="1" smtClean="0"/>
              <a:t>Halseyův</a:t>
            </a:r>
            <a:r>
              <a:rPr lang="cs-CZ" altLang="cs-CZ" sz="1800" dirty="0" smtClean="0"/>
              <a:t> prémiový systém</a:t>
            </a:r>
          </a:p>
          <a:p>
            <a:pPr>
              <a:spcBef>
                <a:spcPct val="30000"/>
              </a:spcBef>
            </a:pPr>
            <a:r>
              <a:rPr lang="cs-CZ" altLang="cs-CZ" sz="1800" dirty="0" err="1" smtClean="0"/>
              <a:t>Rowanův</a:t>
            </a:r>
            <a:r>
              <a:rPr lang="cs-CZ" altLang="cs-CZ" sz="1800" dirty="0" smtClean="0"/>
              <a:t> prémiový mzdový systém</a:t>
            </a:r>
          </a:p>
          <a:p>
            <a:pPr>
              <a:spcBef>
                <a:spcPct val="30000"/>
              </a:spcBef>
            </a:pPr>
            <a:r>
              <a:rPr lang="cs-CZ" altLang="cs-CZ" sz="1800" dirty="0" smtClean="0"/>
              <a:t>Diferenciální kusová mzda podle </a:t>
            </a:r>
            <a:r>
              <a:rPr lang="cs-CZ" altLang="cs-CZ" sz="1800" dirty="0" err="1" smtClean="0"/>
              <a:t>Taylora</a:t>
            </a:r>
            <a:endParaRPr lang="cs-CZ" altLang="cs-CZ" sz="1800" dirty="0" smtClean="0"/>
          </a:p>
          <a:p>
            <a:pPr>
              <a:spcBef>
                <a:spcPct val="30000"/>
              </a:spcBef>
            </a:pPr>
            <a:r>
              <a:rPr lang="cs-CZ" altLang="cs-CZ" sz="1800" dirty="0" smtClean="0"/>
              <a:t>Prémiový mzdový systém podle </a:t>
            </a:r>
            <a:r>
              <a:rPr lang="cs-CZ" altLang="cs-CZ" sz="1800" dirty="0" err="1" smtClean="0"/>
              <a:t>Bedauxe</a:t>
            </a:r>
            <a:r>
              <a:rPr lang="cs-CZ" altLang="cs-CZ" sz="1800" dirty="0" smtClean="0"/>
              <a:t> </a:t>
            </a:r>
          </a:p>
          <a:p>
            <a:pPr marL="0" indent="0">
              <a:spcBef>
                <a:spcPct val="30000"/>
              </a:spcBef>
              <a:buNone/>
            </a:pPr>
            <a:endParaRPr lang="cs-CZ" altLang="cs-CZ" sz="1800" dirty="0" smtClean="0"/>
          </a:p>
          <a:p>
            <a:r>
              <a:rPr lang="cs-CZ" sz="1800" b="1" dirty="0"/>
              <a:t>Dodatkové mzdové formy</a:t>
            </a:r>
            <a:r>
              <a:rPr lang="cs-CZ" sz="1800" dirty="0"/>
              <a:t> jsou formami doplňkových mezd, jimiž se v odměně za práci oceňuje pracovní výkon podle slovně hodnotitelných ukazatelů (s výjimkou některých výše uvedených prémií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Tyto </a:t>
            </a:r>
            <a:r>
              <a:rPr lang="cs-CZ" sz="1800" dirty="0"/>
              <a:t>dodatky ke mzdě mohou být poskytovány jednak pravidelně, </a:t>
            </a:r>
            <a:r>
              <a:rPr lang="cs-CZ" sz="1800" dirty="0" smtClean="0"/>
              <a:t>například </a:t>
            </a:r>
            <a:r>
              <a:rPr lang="cs-CZ" sz="1800" dirty="0"/>
              <a:t>při jejich spojení s časovou formou základní mzdy, jednak za jednorázové a mimořádné výsledky práce.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Mzdový systém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Podnik sleduje svou </a:t>
            </a:r>
            <a:r>
              <a:rPr lang="cs-CZ" altLang="cs-CZ" sz="1800" b="1" dirty="0" smtClean="0"/>
              <a:t>mzdovou politikou</a:t>
            </a:r>
            <a:r>
              <a:rPr lang="cs-CZ" altLang="cs-CZ" sz="1800" dirty="0" smtClean="0"/>
              <a:t> tyto </a:t>
            </a:r>
            <a:r>
              <a:rPr lang="cs-CZ" altLang="cs-CZ" sz="1800" b="1" dirty="0" smtClean="0"/>
              <a:t>cíle</a:t>
            </a:r>
            <a:r>
              <a:rPr lang="cs-CZ" altLang="cs-CZ" sz="1800" dirty="0" smtClean="0"/>
              <a:t>:</a:t>
            </a:r>
          </a:p>
          <a:p>
            <a:r>
              <a:rPr lang="cs-CZ" altLang="cs-CZ" sz="1800" dirty="0" smtClean="0"/>
              <a:t>získat a udržet kvalifikované pracovníky,</a:t>
            </a:r>
          </a:p>
          <a:p>
            <a:r>
              <a:rPr lang="cs-CZ" altLang="cs-CZ" sz="1800" dirty="0" smtClean="0"/>
              <a:t>stimulovat výkon a žádoucí pracovní chování zaměstnanců,</a:t>
            </a:r>
          </a:p>
          <a:p>
            <a:r>
              <a:rPr lang="cs-CZ" altLang="cs-CZ" sz="1800" dirty="0" smtClean="0"/>
              <a:t>udržet objem mzdových prostředků,</a:t>
            </a:r>
          </a:p>
          <a:p>
            <a:r>
              <a:rPr lang="cs-CZ" altLang="cs-CZ" sz="1800" dirty="0" smtClean="0"/>
              <a:t>zajistit zdůvodněnou mzdovou diferenciaci.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Mzdový systém podniku</a:t>
            </a:r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endParaRPr lang="cs-CZ" altLang="cs-CZ" sz="3000" kern="0" dirty="0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838200" y="2133600"/>
            <a:ext cx="7239000" cy="4038600"/>
            <a:chOff x="528" y="1344"/>
            <a:chExt cx="4560" cy="2544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528" y="1344"/>
              <a:ext cx="45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dirty="0"/>
                <a:t>Mzdový systém podniku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28" y="1728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000"/>
                <a:t>Tarifní soustava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976" y="3600"/>
              <a:ext cx="2112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Hodnocení pracovního výkonu a chování při práci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28" y="2112"/>
              <a:ext cx="100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Stupnice mzdových tarifů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632" y="2112"/>
              <a:ext cx="1008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Příplatky a mzdová zvýhodnění za mimořádné pracovní podmínky</a:t>
              </a: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976" y="2112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1400" dirty="0"/>
                <a:t>Časová mzda</a:t>
              </a:r>
            </a:p>
            <a:p>
              <a:pPr algn="ctr"/>
              <a:r>
                <a:rPr lang="cs-CZ" altLang="cs-CZ" sz="1400" dirty="0"/>
                <a:t>Úkolová </a:t>
              </a:r>
              <a:r>
                <a:rPr lang="cs-CZ" altLang="cs-CZ" sz="1400" dirty="0" smtClean="0"/>
                <a:t>mzda</a:t>
              </a:r>
            </a:p>
            <a:p>
              <a:pPr algn="ctr"/>
              <a:r>
                <a:rPr lang="cs-CZ" altLang="cs-CZ" sz="1400" dirty="0" smtClean="0"/>
                <a:t>Prémiová mzda</a:t>
              </a:r>
              <a:endParaRPr lang="cs-CZ" altLang="cs-CZ" sz="1400" dirty="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080" y="2112"/>
              <a:ext cx="100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1400" dirty="0" smtClean="0"/>
                <a:t>Dodatkové formy</a:t>
              </a:r>
            </a:p>
            <a:p>
              <a:pPr algn="ctr"/>
              <a:r>
                <a:rPr lang="cs-CZ" altLang="cs-CZ" sz="1400" dirty="0" smtClean="0"/>
                <a:t>mzdy</a:t>
              </a:r>
              <a:endParaRPr lang="cs-CZ" altLang="cs-CZ" sz="1400" dirty="0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28" y="2592"/>
              <a:ext cx="100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Stupnice tarifních stupňů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28" y="3120"/>
              <a:ext cx="100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Kvalifikační katalogy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528" y="3600"/>
              <a:ext cx="100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Hodnocení práce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632" y="3408"/>
              <a:ext cx="10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altLang="cs-CZ" sz="1400"/>
                <a:t>Hodnocení pracovních podmínek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976" y="1728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 sz="2000"/>
                <a:t>Mzdové formy</a:t>
              </a:r>
            </a:p>
          </p:txBody>
        </p:sp>
        <p:cxnSp>
          <p:nvCxnSpPr>
            <p:cNvPr id="19" name="AutoShape 16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2124" y="1044"/>
              <a:ext cx="144" cy="1224"/>
            </a:xfrm>
            <a:prstGeom prst="bentConnector3">
              <a:avLst>
                <a:gd name="adj1" fmla="val 207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7" idx="2"/>
              <a:endCxn id="18" idx="0"/>
            </p:cNvCxnSpPr>
            <p:nvPr/>
          </p:nvCxnSpPr>
          <p:spPr bwMode="auto">
            <a:xfrm rot="16200000" flipH="1">
              <a:off x="3348" y="1044"/>
              <a:ext cx="144" cy="1224"/>
            </a:xfrm>
            <a:prstGeom prst="bentConnector3">
              <a:avLst>
                <a:gd name="adj1" fmla="val 27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5400000">
              <a:off x="1236" y="1764"/>
              <a:ext cx="144" cy="552"/>
            </a:xfrm>
            <a:prstGeom prst="bentConnector3">
              <a:avLst>
                <a:gd name="adj1" fmla="val -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 rot="16200000" flipH="1">
              <a:off x="1788" y="1764"/>
              <a:ext cx="144" cy="552"/>
            </a:xfrm>
            <a:prstGeom prst="bentConnector3">
              <a:avLst>
                <a:gd name="adj1" fmla="val -69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10" idx="2"/>
              <a:endCxn id="14" idx="0"/>
            </p:cNvCxnSpPr>
            <p:nvPr/>
          </p:nvCxnSpPr>
          <p:spPr bwMode="auto">
            <a:xfrm>
              <a:off x="1032" y="2448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14" idx="2"/>
              <a:endCxn id="15" idx="0"/>
            </p:cNvCxnSpPr>
            <p:nvPr/>
          </p:nvCxnSpPr>
          <p:spPr bwMode="auto">
            <a:xfrm>
              <a:off x="1032" y="2976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2"/>
            <p:cNvCxnSpPr>
              <a:cxnSpLocks noChangeShapeType="1"/>
              <a:stCxn id="15" idx="2"/>
              <a:endCxn id="16" idx="0"/>
            </p:cNvCxnSpPr>
            <p:nvPr/>
          </p:nvCxnSpPr>
          <p:spPr bwMode="auto">
            <a:xfrm>
              <a:off x="1032" y="3456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3"/>
            <p:cNvCxnSpPr>
              <a:cxnSpLocks noChangeShapeType="1"/>
              <a:stCxn id="11" idx="2"/>
              <a:endCxn id="17" idx="0"/>
            </p:cNvCxnSpPr>
            <p:nvPr/>
          </p:nvCxnSpPr>
          <p:spPr bwMode="auto">
            <a:xfrm>
              <a:off x="2136" y="2976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4"/>
            <p:cNvCxnSpPr>
              <a:cxnSpLocks noChangeShapeType="1"/>
              <a:stCxn id="18" idx="2"/>
              <a:endCxn id="12" idx="0"/>
            </p:cNvCxnSpPr>
            <p:nvPr/>
          </p:nvCxnSpPr>
          <p:spPr bwMode="auto">
            <a:xfrm rot="5400000">
              <a:off x="3684" y="1764"/>
              <a:ext cx="144" cy="552"/>
            </a:xfrm>
            <a:prstGeom prst="bentConnector3">
              <a:avLst>
                <a:gd name="adj1" fmla="val -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5"/>
            <p:cNvCxnSpPr>
              <a:cxnSpLocks noChangeShapeType="1"/>
              <a:stCxn id="18" idx="2"/>
              <a:endCxn id="13" idx="0"/>
            </p:cNvCxnSpPr>
            <p:nvPr/>
          </p:nvCxnSpPr>
          <p:spPr bwMode="auto">
            <a:xfrm rot="16200000" flipH="1">
              <a:off x="4236" y="1764"/>
              <a:ext cx="144" cy="552"/>
            </a:xfrm>
            <a:prstGeom prst="bentConnector3">
              <a:avLst>
                <a:gd name="adj1" fmla="val -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3480" y="268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584" y="268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r>
              <a:rPr lang="cs-CZ" sz="1800" dirty="0"/>
              <a:t>Pod pojmem </a:t>
            </a:r>
            <a:r>
              <a:rPr lang="cs-CZ" sz="1800" b="1" dirty="0"/>
              <a:t>dlouhodobý hmotný majetek</a:t>
            </a:r>
            <a:r>
              <a:rPr lang="cs-CZ" sz="1800" dirty="0"/>
              <a:t> </a:t>
            </a:r>
            <a:r>
              <a:rPr lang="cs-CZ" sz="1800" dirty="0" smtClean="0"/>
              <a:t>se zahrnuje, soubor </a:t>
            </a:r>
            <a:r>
              <a:rPr lang="cs-CZ" sz="1800" dirty="0"/>
              <a:t>věcných prostředků, které nejsou spotřebovávány v jednom výrobním cyklu, ale slouží v podniku delší dobu (oproti materiálu - dobu delší než jeden rok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V</a:t>
            </a:r>
            <a:r>
              <a:rPr lang="cs-CZ" sz="1800" dirty="0"/>
              <a:t> účetnictví je pro jejich vymezení z praktických důvodů stanovena i </a:t>
            </a:r>
            <a:r>
              <a:rPr lang="cs-CZ" sz="1800" b="1" dirty="0"/>
              <a:t>minimální cena</a:t>
            </a:r>
            <a:r>
              <a:rPr lang="cs-CZ" sz="1800" dirty="0"/>
              <a:t> 40 </a:t>
            </a:r>
            <a:r>
              <a:rPr lang="cs-CZ" sz="1800" dirty="0" smtClean="0"/>
              <a:t>000</a:t>
            </a:r>
            <a:r>
              <a:rPr lang="cs-CZ" sz="1800" dirty="0"/>
              <a:t> Kč. </a:t>
            </a:r>
            <a:endParaRPr lang="cs-CZ" sz="1800" dirty="0" smtClean="0"/>
          </a:p>
          <a:p>
            <a:pPr>
              <a:spcBef>
                <a:spcPct val="0"/>
              </a:spcBef>
              <a:buNone/>
            </a:pPr>
            <a:endParaRPr lang="cs-CZ" altLang="cs-CZ" sz="8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Dlouhodobý hmotný majetek:</a:t>
            </a:r>
          </a:p>
          <a:p>
            <a:pPr lvl="0"/>
            <a:r>
              <a:rPr lang="cs-CZ" sz="1600" dirty="0"/>
              <a:t>pozemky;</a:t>
            </a:r>
          </a:p>
          <a:p>
            <a:pPr lvl="0"/>
            <a:r>
              <a:rPr lang="cs-CZ" sz="1600" dirty="0"/>
              <a:t>budovy a stavby;</a:t>
            </a:r>
          </a:p>
          <a:p>
            <a:pPr lvl="0"/>
            <a:r>
              <a:rPr lang="cs-CZ" sz="1600" dirty="0"/>
              <a:t>stroje a výrobní zařízení;</a:t>
            </a:r>
          </a:p>
          <a:p>
            <a:pPr lvl="0"/>
            <a:r>
              <a:rPr lang="cs-CZ" sz="1600" dirty="0"/>
              <a:t>nástroje;</a:t>
            </a:r>
          </a:p>
          <a:p>
            <a:pPr lvl="0"/>
            <a:r>
              <a:rPr lang="cs-CZ" sz="1600" dirty="0"/>
              <a:t>dopravní prostředky a zařízení pro dopravu;</a:t>
            </a:r>
          </a:p>
          <a:p>
            <a:pPr lvl="0"/>
            <a:r>
              <a:rPr lang="cs-CZ" sz="1600" dirty="0"/>
              <a:t>zařízení kanceláří;</a:t>
            </a:r>
          </a:p>
          <a:p>
            <a:r>
              <a:rPr lang="cs-CZ" sz="1600" dirty="0"/>
              <a:t>výpočetní technika aj.</a:t>
            </a:r>
            <a:endParaRPr lang="cs-CZ" altLang="cs-CZ" sz="1600" dirty="0" smtClean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Odpisy</a:t>
            </a:r>
            <a:r>
              <a:rPr lang="cs-CZ" sz="1800" dirty="0"/>
              <a:t> </a:t>
            </a:r>
            <a:r>
              <a:rPr lang="cs-CZ" sz="1800" dirty="0" smtClean="0"/>
              <a:t>vyjadřují </a:t>
            </a:r>
            <a:r>
              <a:rPr lang="cs-CZ" sz="1800" dirty="0"/>
              <a:t>finanční opotřebení konkrétního dlouhodobého hmotného majetku za určité období (zpravidla kalendářní </a:t>
            </a:r>
            <a:r>
              <a:rPr lang="cs-CZ" sz="1800" dirty="0" smtClean="0"/>
              <a:t>rok)</a:t>
            </a:r>
          </a:p>
          <a:p>
            <a:r>
              <a:rPr lang="cs-CZ" sz="1800" dirty="0" smtClean="0"/>
              <a:t>Kumulované </a:t>
            </a:r>
            <a:r>
              <a:rPr lang="cs-CZ" sz="1800" dirty="0"/>
              <a:t>odpisy za jednotlivé roky (zpravidla účetní období) se pak nazývají oprávky a tyto oprávky snižují účetní, resp. pořizovací cenu příslušného dlouhodobého hmotného </a:t>
            </a:r>
            <a:r>
              <a:rPr lang="cs-CZ" sz="1800" dirty="0" smtClean="0"/>
              <a:t>majetku</a:t>
            </a:r>
            <a:endParaRPr lang="cs-CZ" sz="1800" dirty="0"/>
          </a:p>
          <a:p>
            <a:endParaRPr lang="cs-CZ" sz="800" dirty="0"/>
          </a:p>
          <a:p>
            <a:r>
              <a:rPr lang="cs-CZ" altLang="cs-CZ" sz="1800" b="1" dirty="0" smtClean="0"/>
              <a:t>Ekonomická životnost </a:t>
            </a:r>
            <a:r>
              <a:rPr lang="cs-CZ" sz="1800" dirty="0"/>
              <a:t>je doba, po kterou je účelné dané zařízení hospodářsky využívat</a:t>
            </a:r>
            <a:endParaRPr lang="cs-CZ" altLang="cs-CZ" sz="1800" dirty="0" smtClean="0"/>
          </a:p>
          <a:p>
            <a:r>
              <a:rPr lang="cs-CZ" altLang="cs-CZ" sz="1800" b="1" dirty="0" smtClean="0"/>
              <a:t>Technická životnost </a:t>
            </a:r>
            <a:r>
              <a:rPr lang="cs-CZ" sz="1800" dirty="0"/>
              <a:t>je doba, během níž může dané zařízení poskytovat technicky nezávadný užitek</a:t>
            </a:r>
            <a:endParaRPr lang="cs-CZ" altLang="cs-CZ" sz="1800" dirty="0" smtClean="0"/>
          </a:p>
          <a:p>
            <a:endParaRPr lang="cs-CZ" altLang="cs-CZ" sz="800" dirty="0" smtClean="0"/>
          </a:p>
          <a:p>
            <a:r>
              <a:rPr lang="cs-CZ" altLang="cs-CZ" sz="1800" b="1" dirty="0" smtClean="0"/>
              <a:t>Užitná hodnota </a:t>
            </a:r>
            <a:r>
              <a:rPr lang="cs-CZ" sz="1800" dirty="0"/>
              <a:t>v prvních letech životnosti klesá pomalu, zatímco koncem doby využívání klesá rychleji</a:t>
            </a:r>
            <a:endParaRPr lang="cs-CZ" altLang="cs-CZ" sz="1800" dirty="0" smtClean="0"/>
          </a:p>
          <a:p>
            <a:r>
              <a:rPr lang="cs-CZ" altLang="cs-CZ" sz="1800" b="1" dirty="0" smtClean="0"/>
              <a:t>Tržní hodnota </a:t>
            </a:r>
            <a:r>
              <a:rPr lang="cs-CZ" sz="1800" dirty="0"/>
              <a:t>rychle klesá ihned po uvedení do </a:t>
            </a:r>
            <a:r>
              <a:rPr lang="cs-CZ" sz="1800" dirty="0" smtClean="0"/>
              <a:t>používání, zatímco koncem doby využívání klesá pomaleji</a:t>
            </a:r>
            <a:endParaRPr lang="cs-CZ" alt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</a:t>
            </a:r>
            <a:r>
              <a:rPr lang="cs-CZ" dirty="0" err="1" smtClean="0"/>
              <a:t>majatek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2851447"/>
          </a:xfrm>
        </p:spPr>
        <p:txBody>
          <a:bodyPr/>
          <a:lstStyle/>
          <a:p>
            <a:r>
              <a:rPr lang="cs-CZ" altLang="cs-CZ" sz="1800" b="1" dirty="0" smtClean="0"/>
              <a:t>Technická kapacita </a:t>
            </a:r>
            <a:r>
              <a:rPr lang="cs-CZ" altLang="cs-CZ" sz="1800" dirty="0" smtClean="0"/>
              <a:t>je </a:t>
            </a:r>
            <a:r>
              <a:rPr lang="cs-CZ" sz="1800" dirty="0" smtClean="0"/>
              <a:t>dosažitelné </a:t>
            </a:r>
            <a:r>
              <a:rPr lang="cs-CZ" sz="1800" dirty="0"/>
              <a:t>produkční množství, které </a:t>
            </a:r>
            <a:r>
              <a:rPr lang="cs-CZ" sz="1800" dirty="0" smtClean="0"/>
              <a:t>lze </a:t>
            </a:r>
            <a:r>
              <a:rPr lang="cs-CZ" sz="1800" dirty="0"/>
              <a:t>vyprodukovat a které nelze překročit</a:t>
            </a:r>
            <a:endParaRPr lang="cs-CZ" altLang="cs-CZ" sz="1800" dirty="0" smtClean="0"/>
          </a:p>
          <a:p>
            <a:r>
              <a:rPr lang="cs-CZ" altLang="cs-CZ" sz="1800" b="1" dirty="0" smtClean="0"/>
              <a:t>Ekonomická kapacita </a:t>
            </a:r>
            <a:r>
              <a:rPr lang="cs-CZ" sz="1800" dirty="0"/>
              <a:t>vyjadřuje množství produkce v příslušné kvalitě, které je z ekonomického hlediska optimální</a:t>
            </a:r>
            <a:endParaRPr lang="cs-CZ" altLang="cs-CZ" sz="1800" dirty="0" smtClean="0"/>
          </a:p>
          <a:p>
            <a:r>
              <a:rPr lang="cs-CZ" altLang="cs-CZ" sz="1800" b="1" dirty="0" smtClean="0"/>
              <a:t>Minimální kapacita </a:t>
            </a:r>
            <a:r>
              <a:rPr lang="cs-CZ" altLang="cs-CZ" sz="1800" dirty="0" smtClean="0"/>
              <a:t>- </a:t>
            </a:r>
            <a:r>
              <a:rPr lang="cs-CZ" altLang="cs-CZ" sz="1800" dirty="0"/>
              <a:t>v</a:t>
            </a:r>
            <a:r>
              <a:rPr lang="cs-CZ" sz="1800" dirty="0"/>
              <a:t> případě poklesu produkce pod tuto kapacitu dojde buď k neúměrnému nárůstu nákladů na jednotku produkce, nebo zařízení přestane být schopno práce</a:t>
            </a:r>
            <a:endParaRPr lang="cs-CZ" altLang="cs-CZ" sz="1800" dirty="0" smtClean="0"/>
          </a:p>
          <a:p>
            <a:pPr>
              <a:buNone/>
            </a:pPr>
            <a:endParaRPr lang="cs-CZ" altLang="cs-CZ" sz="1800" dirty="0" smtClean="0"/>
          </a:p>
          <a:p>
            <a:r>
              <a:rPr lang="cs-CZ" altLang="cs-CZ" sz="1800" dirty="0" smtClean="0"/>
              <a:t>Stupeň využití kapacity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619672" y="4797152"/>
            <a:ext cx="6858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altLang="cs-CZ" sz="2000" b="1" i="1" dirty="0">
                <a:latin typeface="Times New Roman" pitchFamily="18" charset="0"/>
              </a:rPr>
              <a:t>Stupeň využití kapacity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  =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1600" dirty="0">
                <a:latin typeface="Times New Roman" pitchFamily="18" charset="0"/>
              </a:rPr>
              <a:t>  </a:t>
            </a:r>
            <a:r>
              <a:rPr lang="cs-CZ" altLang="cs-CZ" sz="2000" u="sng" baseline="30000" dirty="0">
                <a:latin typeface="Times New Roman" pitchFamily="18" charset="0"/>
              </a:rPr>
              <a:t>_  </a:t>
            </a:r>
            <a:r>
              <a:rPr lang="cs-CZ" altLang="cs-CZ" sz="3200" u="sng" baseline="30000" dirty="0">
                <a:latin typeface="Times New Roman" pitchFamily="18" charset="0"/>
              </a:rPr>
              <a:t>skutečná produkce   </a:t>
            </a:r>
            <a:r>
              <a:rPr lang="cs-CZ" altLang="cs-CZ" sz="3200" dirty="0">
                <a:latin typeface="Times New Roman" pitchFamily="18" charset="0"/>
              </a:rPr>
              <a:t> 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* 100</a:t>
            </a:r>
          </a:p>
          <a:p>
            <a:pPr algn="just" eaLnBrk="0" hangingPunct="0"/>
            <a:r>
              <a:rPr lang="cs-CZ" altLang="cs-CZ" sz="1600" dirty="0">
                <a:latin typeface="Times New Roman" pitchFamily="18" charset="0"/>
              </a:rPr>
              <a:t>			</a:t>
            </a:r>
            <a:endParaRPr lang="cs-CZ" altLang="cs-CZ" sz="2200" dirty="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572000" y="5157192"/>
            <a:ext cx="3024187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100" dirty="0">
                <a:latin typeface="Times New Roman" pitchFamily="18" charset="0"/>
              </a:rPr>
              <a:t>dosažitelná produkce</a:t>
            </a:r>
          </a:p>
        </p:txBody>
      </p:sp>
    </p:spTree>
    <p:extLst>
      <p:ext uri="{BB962C8B-B14F-4D97-AF65-F5344CB8AC3E}">
        <p14:creationId xmlns:p14="http://schemas.microsoft.com/office/powerpoint/2010/main" val="3533660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915343"/>
          </a:xfrm>
        </p:spPr>
        <p:txBody>
          <a:bodyPr/>
          <a:lstStyle/>
          <a:p>
            <a:pPr>
              <a:buNone/>
            </a:pPr>
            <a:r>
              <a:rPr lang="cs-CZ" altLang="cs-CZ" sz="2400" b="1" dirty="0" smtClean="0"/>
              <a:t>Časové fondy</a:t>
            </a:r>
            <a:r>
              <a:rPr lang="cs-CZ" altLang="cs-CZ" sz="2400" dirty="0" smtClean="0"/>
              <a:t> výrobního zařízení:</a:t>
            </a:r>
          </a:p>
          <a:p>
            <a:r>
              <a:rPr lang="cs-CZ" altLang="cs-CZ" sz="2400" dirty="0" smtClean="0"/>
              <a:t>kalendářní časový fond</a:t>
            </a:r>
          </a:p>
          <a:p>
            <a:r>
              <a:rPr lang="cs-CZ" altLang="cs-CZ" sz="2400" dirty="0" smtClean="0"/>
              <a:t>nominální časový fond</a:t>
            </a:r>
          </a:p>
          <a:p>
            <a:r>
              <a:rPr lang="cs-CZ" altLang="cs-CZ" sz="2400" dirty="0" smtClean="0"/>
              <a:t>využitelný (efektivní) časový fond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547664" y="3933056"/>
            <a:ext cx="5486400" cy="2057400"/>
            <a:chOff x="768" y="2784"/>
            <a:chExt cx="3456" cy="1296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768" y="2784"/>
              <a:ext cx="345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78000" rIns="378000" anchor="ctr"/>
            <a:lstStyle/>
            <a:p>
              <a:r>
                <a:rPr lang="cs-CZ" altLang="cs-CZ" sz="2000"/>
                <a:t>kalendářní časový fond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 flipH="1">
              <a:off x="768" y="3216"/>
              <a:ext cx="2544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78000" rIns="378000" anchor="ctr"/>
            <a:lstStyle/>
            <a:p>
              <a:r>
                <a:rPr lang="cs-CZ" altLang="cs-CZ" sz="2000"/>
                <a:t>nominální časový fond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 flipH="1">
              <a:off x="3312" y="3216"/>
              <a:ext cx="912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altLang="cs-CZ" sz="2000"/>
                <a:t>nepracovní dny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H="1">
              <a:off x="768" y="3648"/>
              <a:ext cx="1536" cy="432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78000" rIns="378000" anchor="ctr"/>
            <a:lstStyle/>
            <a:p>
              <a:r>
                <a:rPr lang="cs-CZ" altLang="cs-CZ" sz="2000"/>
                <a:t>využitelný časový fond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flipH="1">
              <a:off x="2304" y="3648"/>
              <a:ext cx="100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cs-CZ" altLang="cs-CZ" sz="2000"/>
                <a:t>plánované prostoje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15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Dispozitivní práce (management a jeho funkce)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Vrcholným cílem podniku v tržním hospodářství je dosahovat dlouhodobě a při plnění určitých vedlejších podmínek co nejvyššího zisku</a:t>
            </a:r>
            <a:r>
              <a:rPr lang="cs-CZ" altLang="cs-CZ" sz="1600" b="1" dirty="0" smtClean="0">
                <a:latin typeface="Times New Roman" pitchFamily="18" charset="0"/>
              </a:rPr>
              <a:t>.</a:t>
            </a:r>
          </a:p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</a:rPr>
              <a:t>Pro splnění </a:t>
            </a: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cíle se vytváří jednotné podnikové řízení, které plánuje kombinaci výrobních faktorů, organizuje jejich vynakládání a kontroluje průběh a výsledky podnikových procesů</a:t>
            </a:r>
            <a:r>
              <a:rPr lang="cs-CZ" altLang="cs-CZ" sz="1600" b="1" dirty="0" smtClean="0">
                <a:latin typeface="Times New Roman" pitchFamily="18" charset="0"/>
              </a:rPr>
              <a:t> </a:t>
            </a:r>
            <a:r>
              <a:rPr lang="cs-CZ" altLang="cs-CZ" sz="1600" b="1" dirty="0" smtClean="0">
                <a:latin typeface="Times New Roman" pitchFamily="18" charset="0"/>
                <a:sym typeface="Symbol" pitchFamily="18" charset="2"/>
              </a:rPr>
              <a:t></a:t>
            </a:r>
            <a:r>
              <a:rPr lang="cs-CZ" altLang="cs-CZ" sz="1600" dirty="0" smtClean="0">
                <a:latin typeface="Times New Roman" pitchFamily="18" charset="0"/>
              </a:rPr>
              <a:t> </a:t>
            </a:r>
            <a:r>
              <a:rPr lang="cs-CZ" altLang="cs-CZ" sz="16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řídící (dispozitivní) práce</a:t>
            </a:r>
            <a:r>
              <a:rPr lang="cs-CZ" altLang="cs-CZ" sz="1600" dirty="0" smtClean="0">
                <a:latin typeface="Times New Roman" pitchFamily="18" charset="0"/>
              </a:rPr>
              <a:t> </a:t>
            </a:r>
          </a:p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Úlohou řízení organizace je přijímat (řídící) rozhodnutí</a:t>
            </a:r>
            <a:r>
              <a:rPr lang="cs-CZ" altLang="cs-CZ" sz="1600" dirty="0" smtClean="0">
                <a:latin typeface="Times New Roman" pitchFamily="18" charset="0"/>
              </a:rPr>
              <a:t> </a:t>
            </a:r>
          </a:p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Vrcholným úkolem řízení organizace je stanovení konkrétních cílů</a:t>
            </a:r>
            <a:r>
              <a:rPr lang="cs-CZ" altLang="cs-CZ" sz="1600" dirty="0" smtClean="0">
                <a:latin typeface="Times New Roman" pitchFamily="18" charset="0"/>
              </a:rPr>
              <a:t> </a:t>
            </a:r>
          </a:p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Pro uskutečňování těchto cílů jsou využívány zdroje (výrobní faktory)</a:t>
            </a:r>
          </a:p>
          <a:p>
            <a:pPr algn="just" eaLnBrk="1" hangingPunct="1"/>
            <a:r>
              <a:rPr lang="cs-CZ" altLang="cs-CZ" sz="1600" b="1" dirty="0" smtClean="0">
                <a:latin typeface="Times New Roman" pitchFamily="18" charset="0"/>
              </a:rPr>
              <a:t>F</a:t>
            </a: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unkce řízení v organizaci pak lze vyjádřit sledem kroků řídících činností:</a:t>
            </a:r>
            <a:endParaRPr lang="cs-CZ" altLang="cs-CZ" sz="1600" b="1" dirty="0" smtClean="0">
              <a:latin typeface="Times New Roman" pitchFamily="18" charset="0"/>
            </a:endParaRPr>
          </a:p>
          <a:p>
            <a:pPr lvl="1" algn="just" eaLnBrk="1" hangingPunct="1">
              <a:buClr>
                <a:schemeClr val="tx2"/>
              </a:buClr>
              <a:buSzPct val="100000"/>
              <a:buFontTx/>
              <a:buChar char="•"/>
            </a:pP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tvorba cílů</a:t>
            </a:r>
            <a:endParaRPr lang="cs-CZ" altLang="cs-CZ" sz="1600" dirty="0" smtClean="0">
              <a:latin typeface="Times New Roman" pitchFamily="18" charset="0"/>
            </a:endParaRPr>
          </a:p>
          <a:p>
            <a:pPr lvl="1" algn="just" eaLnBrk="1" hangingPunct="1">
              <a:buClr>
                <a:schemeClr val="tx2"/>
              </a:buClr>
              <a:buSzPct val="100000"/>
              <a:buFontTx/>
              <a:buChar char="•"/>
            </a:pP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plánování</a:t>
            </a:r>
            <a:endParaRPr lang="cs-CZ" altLang="cs-CZ" sz="1600" dirty="0" smtClean="0">
              <a:latin typeface="Times New Roman" pitchFamily="18" charset="0"/>
            </a:endParaRPr>
          </a:p>
          <a:p>
            <a:pPr lvl="1" algn="just" eaLnBrk="1" hangingPunct="1">
              <a:buClr>
                <a:schemeClr val="tx2"/>
              </a:buClr>
              <a:buSzPct val="100000"/>
              <a:buFontTx/>
              <a:buChar char="•"/>
            </a:pP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realizace (organizování)</a:t>
            </a:r>
            <a:endParaRPr lang="cs-CZ" alt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buClr>
                <a:schemeClr val="tx2"/>
              </a:buClr>
              <a:buSzPct val="100000"/>
              <a:buFontTx/>
              <a:buChar char="•"/>
            </a:pPr>
            <a:r>
              <a:rPr lang="cs-CZ" altLang="cs-CZ" sz="1600" b="1" dirty="0" smtClean="0">
                <a:latin typeface="Times New Roman" pitchFamily="18" charset="0"/>
                <a:cs typeface="Times New Roman" pitchFamily="18" charset="0"/>
              </a:rPr>
              <a:t>kontrola</a:t>
            </a:r>
            <a:r>
              <a:rPr lang="cs-CZ" altLang="cs-CZ" sz="1600" dirty="0" smtClean="0">
                <a:latin typeface="Times New Roman" pitchFamily="18" charset="0"/>
              </a:rPr>
              <a:t> </a:t>
            </a:r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2000" dirty="0" smtClean="0"/>
              <a:t>Materiálem se rozumí všechny statky, z nichž vznikají konečné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000" dirty="0" smtClean="0"/>
              <a:t>výrobky změnou jejich tvaru, substance nebo zabudováním.</a:t>
            </a:r>
          </a:p>
          <a:p>
            <a:pPr>
              <a:buNone/>
            </a:pPr>
            <a:r>
              <a:rPr lang="cs-CZ" altLang="cs-CZ" sz="2000" b="1" dirty="0" smtClean="0"/>
              <a:t>Výrobní materiál</a:t>
            </a:r>
            <a:r>
              <a:rPr lang="cs-CZ" altLang="cs-CZ" sz="2000" dirty="0" smtClean="0"/>
              <a:t>:</a:t>
            </a:r>
          </a:p>
          <a:p>
            <a:r>
              <a:rPr lang="cs-CZ" altLang="cs-CZ" sz="2000" dirty="0" smtClean="0"/>
              <a:t>suroviny</a:t>
            </a:r>
          </a:p>
          <a:p>
            <a:r>
              <a:rPr lang="cs-CZ" altLang="cs-CZ" sz="2000" dirty="0" smtClean="0"/>
              <a:t>pomocné látky</a:t>
            </a:r>
          </a:p>
          <a:p>
            <a:r>
              <a:rPr lang="cs-CZ" altLang="cs-CZ" sz="2000" dirty="0" smtClean="0"/>
              <a:t>provozní látky</a:t>
            </a:r>
          </a:p>
          <a:p>
            <a:r>
              <a:rPr lang="cs-CZ" altLang="cs-CZ" sz="2000" dirty="0" smtClean="0"/>
              <a:t>hotové součástky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15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Materiál vyvolává</a:t>
            </a:r>
            <a:r>
              <a:rPr lang="cs-CZ" sz="1600" dirty="0"/>
              <a:t> v podniku dva podstatné hospodářské </a:t>
            </a:r>
            <a:r>
              <a:rPr lang="cs-CZ" sz="1600" b="1" dirty="0"/>
              <a:t>problémy</a:t>
            </a:r>
            <a:r>
              <a:rPr lang="cs-CZ" sz="1600" dirty="0"/>
              <a:t>:</a:t>
            </a:r>
          </a:p>
          <a:p>
            <a:pPr lvl="0"/>
            <a:r>
              <a:rPr lang="cs-CZ" sz="1600" dirty="0"/>
              <a:t>problém </a:t>
            </a:r>
            <a:r>
              <a:rPr lang="cs-CZ" sz="1600" b="1" dirty="0"/>
              <a:t>času</a:t>
            </a:r>
            <a:r>
              <a:rPr lang="cs-CZ" sz="1600" dirty="0"/>
              <a:t>,</a:t>
            </a:r>
          </a:p>
          <a:p>
            <a:pPr lvl="0"/>
            <a:r>
              <a:rPr lang="cs-CZ" sz="1600" dirty="0"/>
              <a:t>problém </a:t>
            </a:r>
            <a:r>
              <a:rPr lang="cs-CZ" sz="1600" b="1" dirty="0"/>
              <a:t>využití materiálu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1600" b="1" dirty="0"/>
              <a:t>Problém času</a:t>
            </a:r>
            <a:r>
              <a:rPr lang="cs-CZ" sz="1600" dirty="0"/>
              <a:t> je důležitým problémem v hospodaření s </a:t>
            </a:r>
            <a:r>
              <a:rPr lang="cs-CZ" sz="1600" dirty="0" smtClean="0"/>
              <a:t>materiálem.</a:t>
            </a:r>
          </a:p>
          <a:p>
            <a:r>
              <a:rPr lang="cs-CZ" sz="1600" dirty="0" smtClean="0"/>
              <a:t>V</a:t>
            </a:r>
            <a:r>
              <a:rPr lang="cs-CZ" sz="1600" dirty="0"/>
              <a:t> materiálu, podobně jako v dlouhodobém majetku, je vázán značný kapitál, který se uvolňuje až při prodeji </a:t>
            </a:r>
            <a:r>
              <a:rPr lang="cs-CZ" sz="1600" dirty="0" smtClean="0"/>
              <a:t>produktu.</a:t>
            </a:r>
          </a:p>
          <a:p>
            <a:r>
              <a:rPr lang="cs-CZ" sz="1600" dirty="0" smtClean="0"/>
              <a:t>Doba </a:t>
            </a:r>
            <a:r>
              <a:rPr lang="cs-CZ" sz="1600" dirty="0"/>
              <a:t>skladování před začátkem zpracování a čas klidu mezi jednotlivými fázemi výrobního procesu a případně i doba skladování hotových produktů, to jsou časové úseky, jejichž zkracováním se řeší problém materiálových časů</a:t>
            </a:r>
            <a:r>
              <a:rPr lang="cs-CZ" sz="1600" dirty="0" smtClean="0"/>
              <a:t>.</a:t>
            </a:r>
          </a:p>
          <a:p>
            <a:pPr>
              <a:spcAft>
                <a:spcPct val="30000"/>
              </a:spcAft>
            </a:pPr>
            <a:r>
              <a:rPr lang="cs-CZ" altLang="cs-CZ" sz="1600" dirty="0" smtClean="0"/>
              <a:t>„just-in-</a:t>
            </a:r>
            <a:r>
              <a:rPr lang="cs-CZ" altLang="cs-CZ" sz="1600" dirty="0" err="1" smtClean="0"/>
              <a:t>time</a:t>
            </a:r>
            <a:r>
              <a:rPr lang="cs-CZ" altLang="cs-CZ" sz="1600" dirty="0" smtClean="0"/>
              <a:t>-</a:t>
            </a:r>
            <a:r>
              <a:rPr lang="cs-CZ" altLang="cs-CZ" sz="1600" dirty="0" err="1" smtClean="0"/>
              <a:t>production</a:t>
            </a:r>
            <a:r>
              <a:rPr lang="cs-CZ" altLang="cs-CZ" sz="1600" dirty="0" smtClean="0"/>
              <a:t>“</a:t>
            </a:r>
          </a:p>
          <a:p>
            <a:pPr>
              <a:buNone/>
            </a:pPr>
            <a:r>
              <a:rPr lang="cs-CZ" altLang="cs-CZ" sz="1600" dirty="0" smtClean="0"/>
              <a:t>= řízení odbytu takovým způsobem, aby nevznikaly žádné zásoby hotových výrobků nebo aby tyto zásoby byly co nejmenší; obdobně i materiál se opatřuje tak, aby byl k dispozici právě při zahájení výroby</a:t>
            </a:r>
          </a:p>
        </p:txBody>
      </p:sp>
    </p:spTree>
    <p:extLst>
      <p:ext uri="{BB962C8B-B14F-4D97-AF65-F5344CB8AC3E}">
        <p14:creationId xmlns:p14="http://schemas.microsoft.com/office/powerpoint/2010/main" val="124315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ct val="30000"/>
              </a:spcAft>
              <a:buNone/>
            </a:pPr>
            <a:r>
              <a:rPr lang="cs-CZ" altLang="cs-CZ" sz="2000" b="1" dirty="0" smtClean="0"/>
              <a:t>Materiálové ztráty</a:t>
            </a:r>
            <a:r>
              <a:rPr lang="cs-CZ" altLang="cs-CZ" sz="20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cs-CZ" altLang="cs-CZ" sz="2000" b="1" i="1" dirty="0" smtClean="0"/>
              <a:t>zmetky</a:t>
            </a:r>
            <a:r>
              <a:rPr lang="cs-CZ" altLang="cs-CZ" sz="2000" dirty="0" smtClean="0"/>
              <a:t>, vzniklé chybou zpracování nebo materiálu,</a:t>
            </a:r>
          </a:p>
          <a:p>
            <a:pPr>
              <a:spcBef>
                <a:spcPts val="0"/>
              </a:spcBef>
            </a:pPr>
            <a:r>
              <a:rPr lang="cs-CZ" altLang="cs-CZ" sz="2000" b="1" i="1" dirty="0" smtClean="0"/>
              <a:t>materiálový odpad</a:t>
            </a:r>
            <a:r>
              <a:rPr lang="cs-CZ" altLang="cs-CZ" sz="2000" dirty="0" smtClean="0"/>
              <a:t>, vznikající například opracováním při změně tvaru materiálu, při jeho přetváření ve výrobek.</a:t>
            </a:r>
          </a:p>
          <a:p>
            <a:pPr marL="0" indent="0">
              <a:buNone/>
            </a:pPr>
            <a:endParaRPr lang="cs-CZ" altLang="cs-CZ" sz="2000" dirty="0" smtClean="0"/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 smtClean="0"/>
              <a:t>Předcházet vzniku odpadů a zmetkům </a:t>
            </a:r>
            <a:r>
              <a:rPr lang="cs-CZ" altLang="cs-CZ" sz="2000" dirty="0" smtClean="0"/>
              <a:t>může organizace opatřeními:</a:t>
            </a:r>
          </a:p>
          <a:p>
            <a:r>
              <a:rPr lang="cs-CZ" altLang="cs-CZ" sz="2000" dirty="0" smtClean="0"/>
              <a:t>účelný nákup materiálu,</a:t>
            </a:r>
          </a:p>
          <a:p>
            <a:r>
              <a:rPr lang="cs-CZ" altLang="cs-CZ" sz="2000" dirty="0" smtClean="0"/>
              <a:t>využívání racionálních a technicky vyspělých technologií,</a:t>
            </a:r>
          </a:p>
          <a:p>
            <a:r>
              <a:rPr lang="cs-CZ" altLang="cs-CZ" sz="2000" dirty="0" smtClean="0"/>
              <a:t>zainteresovanost pracovníků na materiálových úsporách a kvalitě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400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1800" b="1" dirty="0" smtClean="0"/>
              <a:t>Ztráty</a:t>
            </a:r>
            <a:r>
              <a:rPr lang="cs-CZ" altLang="cs-CZ" sz="1800" dirty="0" smtClean="0"/>
              <a:t>, které organizaci působí vzniklé zmetky a materiálový odpad, příp.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800" dirty="0" smtClean="0"/>
              <a:t>jejich likvidace, lze </a:t>
            </a:r>
            <a:r>
              <a:rPr lang="cs-CZ" altLang="cs-CZ" sz="1800" b="1" dirty="0" smtClean="0"/>
              <a:t>snižovat</a:t>
            </a:r>
            <a:r>
              <a:rPr lang="cs-CZ" altLang="cs-CZ" sz="1800" dirty="0" smtClean="0"/>
              <a:t> opatřeními:</a:t>
            </a:r>
          </a:p>
          <a:p>
            <a:r>
              <a:rPr lang="cs-CZ" altLang="cs-CZ" sz="1800" dirty="0" smtClean="0"/>
              <a:t>prodej odpadu a zmetků,</a:t>
            </a:r>
          </a:p>
          <a:p>
            <a:r>
              <a:rPr lang="cs-CZ" altLang="cs-CZ" sz="1800" dirty="0" smtClean="0"/>
              <a:t>zpracování odpadu na vedlejší výrobky,</a:t>
            </a:r>
          </a:p>
          <a:p>
            <a:r>
              <a:rPr lang="cs-CZ" altLang="cs-CZ" sz="1800" dirty="0" smtClean="0"/>
              <a:t>recyklace odpadu.</a:t>
            </a:r>
          </a:p>
          <a:p>
            <a:pPr marL="0" indent="0">
              <a:buNone/>
            </a:pPr>
            <a:endParaRPr lang="cs-CZ" altLang="cs-CZ" sz="800" dirty="0"/>
          </a:p>
          <a:p>
            <a:r>
              <a:rPr lang="cs-CZ" sz="1800" dirty="0"/>
              <a:t>Jestliže vzniká ve výrobním procesu </a:t>
            </a:r>
            <a:r>
              <a:rPr lang="cs-CZ" sz="1800" b="1" dirty="0"/>
              <a:t>materiálový odpad</a:t>
            </a:r>
            <a:r>
              <a:rPr lang="cs-CZ" sz="1800" dirty="0"/>
              <a:t>, který </a:t>
            </a:r>
            <a:r>
              <a:rPr lang="cs-CZ" sz="1800" b="1" dirty="0"/>
              <a:t>nelze dále zpracovat</a:t>
            </a:r>
            <a:r>
              <a:rPr lang="cs-CZ" sz="1800" dirty="0"/>
              <a:t> a zušlechtit, vyvstává před podnikem </a:t>
            </a:r>
            <a:r>
              <a:rPr lang="cs-CZ" sz="1800" b="1" dirty="0"/>
              <a:t>problém jeho </a:t>
            </a:r>
            <a:r>
              <a:rPr lang="cs-CZ" sz="1800" b="1" dirty="0" smtClean="0"/>
              <a:t>likvidace</a:t>
            </a:r>
            <a:r>
              <a:rPr lang="cs-CZ" sz="1800" dirty="0" smtClean="0"/>
              <a:t>, která </a:t>
            </a:r>
            <a:r>
              <a:rPr lang="cs-CZ" sz="1800" dirty="0"/>
              <a:t>se dotýká podniku ve dvou významných </a:t>
            </a:r>
            <a:r>
              <a:rPr lang="cs-CZ" sz="1800" dirty="0" smtClean="0"/>
              <a:t>aspektech:</a:t>
            </a:r>
          </a:p>
          <a:p>
            <a:pPr lvl="1"/>
            <a:r>
              <a:rPr lang="cs-CZ" sz="1800" b="1" dirty="0" smtClean="0"/>
              <a:t>způsob </a:t>
            </a:r>
            <a:r>
              <a:rPr lang="cs-CZ" sz="1800" b="1" dirty="0"/>
              <a:t>likvidace</a:t>
            </a:r>
            <a:r>
              <a:rPr lang="cs-CZ" sz="1800" dirty="0"/>
              <a:t>, který může vzhledem k rostoucímu zájmu veřejnosti o ekologii ovlivnit její vztah k </a:t>
            </a:r>
            <a:r>
              <a:rPr lang="cs-CZ" sz="1800" dirty="0" smtClean="0"/>
              <a:t>podniku</a:t>
            </a:r>
          </a:p>
          <a:p>
            <a:pPr lvl="1"/>
            <a:r>
              <a:rPr lang="cs-CZ" sz="1800" b="1" dirty="0" smtClean="0"/>
              <a:t>náklady</a:t>
            </a:r>
            <a:r>
              <a:rPr lang="cs-CZ" sz="1800" dirty="0"/>
              <a:t>, které likvidace materiálu vyvolává a které mnou významně ovlivnit výši nákladů podniku</a:t>
            </a:r>
            <a:r>
              <a:rPr lang="cs-CZ" sz="1800" dirty="0" smtClean="0"/>
              <a:t>.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32037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Dispozitivní práce (management a jeho funkce)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Stanovení cílů je výchozím bodem úkolů dispozitivního faktoru</a:t>
            </a:r>
            <a:r>
              <a:rPr lang="cs-CZ" altLang="cs-CZ" sz="1800" dirty="0" smtClean="0"/>
              <a:t>.</a:t>
            </a:r>
          </a:p>
          <a:p>
            <a:pPr eaLnBrk="1" hangingPunct="1"/>
            <a:r>
              <a:rPr lang="cs-CZ" altLang="cs-CZ" sz="1800" dirty="0" smtClean="0"/>
              <a:t>Jeho obsahem je vymezení žádoucích stavu, o který je usilováno.</a:t>
            </a:r>
          </a:p>
          <a:p>
            <a:pPr eaLnBrk="1" hangingPunct="1"/>
            <a:r>
              <a:rPr lang="cs-CZ" altLang="cs-CZ" sz="1800" b="1" dirty="0" smtClean="0"/>
              <a:t>Cíle organizace</a:t>
            </a:r>
            <a:r>
              <a:rPr lang="cs-CZ" altLang="cs-CZ" sz="1800" dirty="0" smtClean="0"/>
              <a:t> jsou chápány, jako </a:t>
            </a:r>
            <a:r>
              <a:rPr lang="cs-CZ" altLang="cs-CZ" sz="1800" b="1" dirty="0" smtClean="0"/>
              <a:t>uspořádaný systém</a:t>
            </a:r>
            <a:r>
              <a:rPr lang="cs-CZ" altLang="cs-CZ" sz="1800" dirty="0" smtClean="0"/>
              <a:t>.</a:t>
            </a:r>
          </a:p>
          <a:p>
            <a:pPr marL="0" indent="0" eaLnBrk="1" hangingPunct="1">
              <a:buNone/>
            </a:pPr>
            <a:r>
              <a:rPr lang="cs-CZ" altLang="cs-CZ" sz="1800" dirty="0" smtClean="0"/>
              <a:t>Tento systém má:</a:t>
            </a:r>
          </a:p>
          <a:p>
            <a:pPr eaLnBrk="1" hangingPunct="1"/>
            <a:r>
              <a:rPr lang="cs-CZ" altLang="cs-CZ" sz="1800" b="1" dirty="0" smtClean="0"/>
              <a:t>horizontální rozměr</a:t>
            </a:r>
            <a:r>
              <a:rPr lang="cs-CZ" altLang="cs-CZ" sz="1800" dirty="0" smtClean="0"/>
              <a:t> = hlavní a vedlejší cíle</a:t>
            </a:r>
          </a:p>
          <a:p>
            <a:pPr eaLnBrk="1" hangingPunct="1"/>
            <a:r>
              <a:rPr lang="cs-CZ" altLang="cs-CZ" sz="1800" b="1" dirty="0" smtClean="0"/>
              <a:t>vertikální rozměr =</a:t>
            </a:r>
            <a:r>
              <a:rPr lang="cs-CZ" altLang="cs-CZ" sz="1800" dirty="0" smtClean="0"/>
              <a:t> hlavní cíle, </a:t>
            </a:r>
            <a:r>
              <a:rPr lang="cs-CZ" altLang="cs-CZ" sz="1800" dirty="0" err="1" smtClean="0"/>
              <a:t>mezicíle</a:t>
            </a:r>
            <a:r>
              <a:rPr lang="cs-CZ" altLang="cs-CZ" sz="1800" dirty="0" smtClean="0"/>
              <a:t> a dílčí cíle.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Plánování je funkcí řízení organizace, jejímž obsahem je hledání alternativních cest k dosažení stanovených cílů</a:t>
            </a:r>
            <a:r>
              <a:rPr lang="cs-CZ" altLang="cs-CZ" sz="1800" dirty="0" smtClean="0"/>
              <a:t>. </a:t>
            </a:r>
          </a:p>
          <a:p>
            <a:pPr eaLnBrk="1" hangingPunct="1"/>
            <a:r>
              <a:rPr lang="cs-CZ" altLang="cs-CZ" sz="1800" dirty="0" smtClean="0"/>
              <a:t>Z nabízených variant cest k dosažení stanoveného cíle je třeba určit tu, která nejlépe umožní dosažení cíle </a:t>
            </a:r>
            <a:r>
              <a:rPr lang="cs-CZ" altLang="cs-CZ" sz="1800" dirty="0" smtClean="0">
                <a:sym typeface="Symbol" pitchFamily="18" charset="2"/>
              </a:rPr>
              <a:t>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výběr jedné (optimální) varianty plánu</a:t>
            </a:r>
            <a:r>
              <a:rPr lang="cs-CZ" altLang="cs-CZ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Dispozitivní práce (management a jeho funkce)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/>
              <a:t>Realizování</a:t>
            </a:r>
            <a:r>
              <a:rPr lang="cs-CZ" altLang="cs-CZ" sz="1600" dirty="0" smtClean="0"/>
              <a:t> </a:t>
            </a:r>
            <a:r>
              <a:rPr lang="cs-CZ" altLang="cs-CZ" sz="1600" b="1" dirty="0" smtClean="0"/>
              <a:t>je</a:t>
            </a:r>
            <a:r>
              <a:rPr lang="cs-CZ" altLang="cs-CZ" sz="1600" dirty="0" smtClean="0"/>
              <a:t> </a:t>
            </a:r>
            <a:r>
              <a:rPr lang="cs-CZ" altLang="cs-CZ" sz="1600" b="1" dirty="0" smtClean="0"/>
              <a:t>uskutečňováním vybrané varianty plánu</a:t>
            </a:r>
            <a:r>
              <a:rPr lang="cs-CZ" altLang="cs-CZ" sz="1600" dirty="0" smtClean="0"/>
              <a:t>. Zahrnuje rozdělení úkolů a uspořádání lidí, věcných prostředků a informací v intencích přijatého plánu.</a:t>
            </a:r>
          </a:p>
          <a:p>
            <a:pPr eaLnBrk="1" hangingPunct="1"/>
            <a:r>
              <a:rPr lang="cs-CZ" altLang="cs-CZ" sz="1600" dirty="0" smtClean="0"/>
              <a:t>Obsahem realizování není provádění jednotlivých věcných úkolů </a:t>
            </a:r>
            <a:r>
              <a:rPr lang="cs-CZ" altLang="cs-CZ" sz="1600" dirty="0" smtClean="0">
                <a:sym typeface="Symbol" pitchFamily="18" charset="2"/>
              </a:rPr>
              <a:t> </a:t>
            </a:r>
            <a:r>
              <a:rPr lang="cs-CZ" altLang="cs-CZ" sz="1600" b="1" dirty="0" smtClean="0">
                <a:sym typeface="Symbol" pitchFamily="18" charset="2"/>
              </a:rPr>
              <a:t>realizování =</a:t>
            </a:r>
            <a:r>
              <a:rPr lang="cs-CZ" altLang="cs-CZ" sz="1600" dirty="0" smtClean="0">
                <a:sym typeface="Symbol" pitchFamily="18" charset="2"/>
              </a:rPr>
              <a:t> </a:t>
            </a:r>
            <a:r>
              <a:rPr lang="cs-CZ" altLang="cs-CZ" sz="1600" b="1" dirty="0" smtClean="0"/>
              <a:t>organizování</a:t>
            </a:r>
            <a:r>
              <a:rPr lang="cs-CZ" altLang="cs-CZ" sz="1600" dirty="0" smtClean="0"/>
              <a:t>, resp. organizace.</a:t>
            </a:r>
          </a:p>
          <a:p>
            <a:pPr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/>
              <a:t>Kontrolování</a:t>
            </a:r>
            <a:r>
              <a:rPr lang="cs-CZ" altLang="cs-CZ" sz="1600" dirty="0" smtClean="0"/>
              <a:t> je funkcí podnikového řízení, která uzavírá modelové vysvětlení úkolů dispozitivního faktoru.</a:t>
            </a:r>
          </a:p>
          <a:p>
            <a:pPr eaLnBrk="1" hangingPunct="1"/>
            <a:r>
              <a:rPr lang="cs-CZ" altLang="cs-CZ" sz="1600" b="1" dirty="0" smtClean="0"/>
              <a:t>Prostřednictvím kontrolování získává dispozitivní faktor informace o tom, do jaké míry a jakým způsobem jsou stanovené cíle dosahovány</a:t>
            </a:r>
            <a:r>
              <a:rPr lang="cs-CZ" altLang="cs-CZ" sz="1600" dirty="0" smtClean="0"/>
              <a:t>.</a:t>
            </a:r>
          </a:p>
          <a:p>
            <a:pPr eaLnBrk="1" hangingPunct="1"/>
            <a:endParaRPr lang="cs-CZ" altLang="cs-CZ" sz="1600" dirty="0" smtClean="0"/>
          </a:p>
          <a:p>
            <a:pPr eaLnBrk="1" hangingPunct="1"/>
            <a:r>
              <a:rPr lang="cs-CZ" altLang="cs-CZ" sz="1600" dirty="0" smtClean="0"/>
              <a:t>Jednotlivé funkce po sobě nemusí následovat ve výše uvedeném pořadí </a:t>
            </a:r>
            <a:r>
              <a:rPr lang="cs-CZ" altLang="cs-CZ" sz="1600" dirty="0" smtClean="0">
                <a:sym typeface="Symbol" pitchFamily="18" charset="2"/>
              </a:rPr>
              <a:t></a:t>
            </a:r>
            <a:r>
              <a:rPr lang="cs-CZ" altLang="cs-CZ" sz="1600" dirty="0" smtClean="0"/>
              <a:t> vzájemně se prolínají a kombinují </a:t>
            </a:r>
            <a:r>
              <a:rPr lang="cs-CZ" altLang="cs-CZ" sz="1600" dirty="0" smtClean="0">
                <a:sym typeface="Symbol" pitchFamily="18" charset="2"/>
              </a:rPr>
              <a:t></a:t>
            </a:r>
            <a:r>
              <a:rPr lang="cs-CZ" altLang="cs-CZ" sz="1600" dirty="0" smtClean="0"/>
              <a:t> </a:t>
            </a:r>
            <a:r>
              <a:rPr lang="cs-CZ" altLang="cs-CZ" sz="1600" b="1" dirty="0" smtClean="0"/>
              <a:t>existují</a:t>
            </a:r>
            <a:r>
              <a:rPr lang="cs-CZ" altLang="cs-CZ" sz="1600" dirty="0" smtClean="0"/>
              <a:t> </a:t>
            </a:r>
            <a:r>
              <a:rPr lang="cs-CZ" altLang="cs-CZ" sz="1600" b="1" dirty="0" smtClean="0"/>
              <a:t>mezi nimi vzájemné souvislosti a zpětné vazby</a:t>
            </a:r>
            <a:r>
              <a:rPr lang="cs-CZ" altLang="cs-CZ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Dispozitivní práce (management a jeho funkce)</a:t>
            </a:r>
            <a:endParaRPr lang="cs-CZ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" y="1295400"/>
            <a:ext cx="7602538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Times New Roman" pitchFamily="18" charset="0"/>
              </a:rPr>
              <a:t>         </a:t>
            </a: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	Stanovení cílů		</a:t>
            </a:r>
            <a:r>
              <a:rPr lang="cs-CZ" altLang="cs-CZ" sz="1600" dirty="0">
                <a:latin typeface="Times New Roman" pitchFamily="18" charset="0"/>
              </a:rPr>
              <a:t>                  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	rozhodování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</a:rPr>
              <a:t/>
            </a:r>
            <a:br>
              <a:rPr lang="cs-CZ" altLang="cs-CZ" sz="1600" dirty="0">
                <a:latin typeface="Times New Roman" pitchFamily="18" charset="0"/>
              </a:rPr>
            </a:b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plánování</a:t>
            </a:r>
            <a:r>
              <a:rPr lang="cs-CZ" altLang="cs-CZ" sz="1600" dirty="0">
                <a:latin typeface="Times New Roman" pitchFamily="18" charset="0"/>
              </a:rPr>
              <a:t>   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	realizování	</a:t>
            </a:r>
            <a:r>
              <a:rPr lang="cs-CZ" altLang="cs-CZ" sz="1600" dirty="0">
                <a:latin typeface="Times New Roman" pitchFamily="18" charset="0"/>
              </a:rPr>
              <a:t>              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kontrolování			rozhodování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altLang="cs-CZ" sz="1600" dirty="0">
                <a:latin typeface="Times New Roman" pitchFamily="18" charset="0"/>
              </a:rPr>
              <a:t>                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(organizace)	(dohled)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cs-CZ" altLang="cs-CZ" sz="1600" dirty="0">
                <a:latin typeface="Times New Roman" pitchFamily="18" charset="0"/>
              </a:rPr>
              <a:t/>
            </a:r>
            <a:br>
              <a:rPr lang="cs-CZ" altLang="cs-CZ" sz="1600" dirty="0">
                <a:latin typeface="Times New Roman" pitchFamily="18" charset="0"/>
              </a:rPr>
            </a:b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výroba   investice   opatřování   personál   odbyt		</a:t>
            </a:r>
            <a:r>
              <a:rPr lang="cs-CZ" altLang="cs-CZ" sz="1600" dirty="0">
                <a:latin typeface="Times New Roman" pitchFamily="18" charset="0"/>
              </a:rPr>
              <a:t>                 </a:t>
            </a:r>
            <a:r>
              <a:rPr lang="cs-CZ" altLang="cs-CZ" sz="1600" dirty="0">
                <a:latin typeface="Times New Roman" pitchFamily="18" charset="0"/>
                <a:cs typeface="Times New Roman" pitchFamily="18" charset="0"/>
              </a:rPr>
              <a:t>rozhodování</a:t>
            </a:r>
          </a:p>
          <a:p>
            <a:pPr eaLnBrk="1" hangingPunct="1"/>
            <a:endParaRPr lang="cs-CZ" altLang="cs-CZ" sz="1600" dirty="0">
              <a:latin typeface="Times New Roman" pitchFamily="18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764463" y="2571750"/>
            <a:ext cx="0" cy="762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781925" y="3962400"/>
            <a:ext cx="0" cy="12192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124200" y="2590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295400" y="2819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2954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0292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133475" y="495776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962150" y="4949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125538" y="49577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870200" y="4949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3868738" y="4959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4562475" y="49577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611188" y="4006850"/>
            <a:ext cx="45720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277938" y="3998913"/>
            <a:ext cx="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1536700" y="3989388"/>
            <a:ext cx="38100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2159000" y="4056063"/>
            <a:ext cx="685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036888" y="4038600"/>
            <a:ext cx="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3303588" y="4038600"/>
            <a:ext cx="685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4164013" y="3976688"/>
            <a:ext cx="53340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4868863" y="3994150"/>
            <a:ext cx="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5132388" y="3986213"/>
            <a:ext cx="45720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Oceňování práce (odměňování)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Výrobním </a:t>
            </a:r>
            <a:r>
              <a:rPr lang="cs-CZ" sz="1800" b="1" dirty="0"/>
              <a:t>faktorem práce</a:t>
            </a:r>
            <a:r>
              <a:rPr lang="cs-CZ" sz="1800" dirty="0"/>
              <a:t> (ať už výkonné nebo řídící) se v podnikovém hospodářství rozumí využívání fyzických a psychických vlastností člověka k realizaci cílů </a:t>
            </a:r>
            <a:r>
              <a:rPr lang="cs-CZ" sz="1800" dirty="0" smtClean="0"/>
              <a:t>podniku</a:t>
            </a:r>
          </a:p>
          <a:p>
            <a:endParaRPr lang="cs-CZ" sz="1800" dirty="0" smtClean="0"/>
          </a:p>
          <a:p>
            <a:r>
              <a:rPr lang="cs-CZ" sz="1800" dirty="0"/>
              <a:t>Problematika hodnocení a oceňování (odměňování) práce je (může být) pro oba typy práce (výkonné i dispozitivní) </a:t>
            </a:r>
            <a:r>
              <a:rPr lang="cs-CZ" sz="1800" dirty="0" smtClean="0"/>
              <a:t>společná</a:t>
            </a:r>
          </a:p>
          <a:p>
            <a:endParaRPr lang="cs-CZ" sz="1800" dirty="0" smtClean="0"/>
          </a:p>
          <a:p>
            <a:r>
              <a:rPr lang="cs-CZ" sz="1800" dirty="0"/>
              <a:t>Při zkoumání procesu vynakládání výrobního faktoru práce v rámci podnikového hospodářství je objektem tohoto výzkumu </a:t>
            </a:r>
            <a:r>
              <a:rPr lang="cs-CZ" sz="1800" b="1" dirty="0"/>
              <a:t>pracovní výkon</a:t>
            </a:r>
            <a:r>
              <a:rPr lang="cs-CZ" sz="1800" dirty="0"/>
              <a:t>, který závisí na:</a:t>
            </a:r>
          </a:p>
          <a:p>
            <a:pPr lvl="1"/>
            <a:r>
              <a:rPr lang="cs-CZ" sz="1600" b="1" dirty="0"/>
              <a:t>výkonnosti</a:t>
            </a:r>
            <a:r>
              <a:rPr lang="cs-CZ" sz="1600" dirty="0"/>
              <a:t> (způsobilosti zaměstnance k výkonu),</a:t>
            </a:r>
          </a:p>
          <a:p>
            <a:pPr lvl="1"/>
            <a:r>
              <a:rPr lang="cs-CZ" sz="1600" b="1" dirty="0"/>
              <a:t>snaze o výkon</a:t>
            </a:r>
            <a:r>
              <a:rPr lang="cs-CZ" sz="1600" dirty="0"/>
              <a:t> (motivovanosti zaměstnance k výkonu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Oceňování práce (odměňování)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sz="1800" b="1" dirty="0" smtClean="0"/>
              <a:t>Výkonnost </a:t>
            </a:r>
            <a:r>
              <a:rPr lang="cs-CZ" altLang="cs-CZ" sz="1800" dirty="0" smtClean="0"/>
              <a:t>zaměstnance je dána jeho </a:t>
            </a:r>
            <a:r>
              <a:rPr lang="cs-CZ" altLang="cs-CZ" sz="1800" b="1" dirty="0" smtClean="0"/>
              <a:t>fyzickými a psychickými schopnostmi</a:t>
            </a:r>
            <a:r>
              <a:rPr lang="cs-CZ" altLang="cs-CZ" sz="1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tělesná konstituce,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nadání,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odborná výchova,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věk,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zkušenosti.</a:t>
            </a:r>
          </a:p>
          <a:p>
            <a:pPr>
              <a:lnSpc>
                <a:spcPct val="90000"/>
              </a:lnSpc>
            </a:pPr>
            <a:endParaRPr lang="cs-CZ" altLang="cs-CZ" sz="1000" dirty="0"/>
          </a:p>
          <a:p>
            <a:pPr>
              <a:spcAft>
                <a:spcPct val="40000"/>
              </a:spcAft>
              <a:buNone/>
            </a:pPr>
            <a:r>
              <a:rPr lang="cs-CZ" altLang="cs-CZ" sz="1800" b="1" dirty="0" smtClean="0"/>
              <a:t>Snaha o výkon</a:t>
            </a:r>
            <a:r>
              <a:rPr lang="cs-CZ" altLang="cs-CZ" sz="1800" dirty="0" smtClean="0"/>
              <a:t> je </a:t>
            </a:r>
            <a:r>
              <a:rPr lang="cs-CZ" altLang="cs-CZ" sz="1800" b="1" dirty="0" smtClean="0"/>
              <a:t>projevem vůle </a:t>
            </a:r>
            <a:r>
              <a:rPr lang="cs-CZ" altLang="cs-CZ" sz="1800" dirty="0" smtClean="0"/>
              <a:t>pracovníka dát svou schopnost výkonu plně k dispozici organizace. </a:t>
            </a:r>
            <a:r>
              <a:rPr lang="cs-CZ" altLang="cs-CZ" sz="1800" b="1" dirty="0" smtClean="0"/>
              <a:t>Závisí na čtyřech faktorech</a:t>
            </a:r>
            <a:r>
              <a:rPr lang="cs-CZ" altLang="cs-CZ" sz="1800" dirty="0" smtClean="0"/>
              <a:t>:</a:t>
            </a:r>
          </a:p>
          <a:p>
            <a:r>
              <a:rPr lang="cs-CZ" altLang="cs-CZ" sz="1800" dirty="0" smtClean="0"/>
              <a:t>personální výběr,</a:t>
            </a:r>
          </a:p>
          <a:p>
            <a:r>
              <a:rPr lang="cs-CZ" altLang="cs-CZ" sz="1800" dirty="0" smtClean="0"/>
              <a:t>pracovní podmínky,</a:t>
            </a:r>
          </a:p>
          <a:p>
            <a:r>
              <a:rPr lang="cs-CZ" altLang="cs-CZ" sz="1800" dirty="0" smtClean="0"/>
              <a:t>výše odměny za práci,</a:t>
            </a:r>
          </a:p>
          <a:p>
            <a:r>
              <a:rPr lang="cs-CZ" altLang="cs-CZ" sz="1800" dirty="0" smtClean="0"/>
              <a:t>dobrovolné sociální požitky.</a:t>
            </a:r>
          </a:p>
          <a:p>
            <a:pPr>
              <a:lnSpc>
                <a:spcPct val="90000"/>
              </a:lnSpc>
            </a:pPr>
            <a:endParaRPr lang="cs-CZ" alt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sz="1800" dirty="0" smtClean="0"/>
              <a:t>Pod pojem </a:t>
            </a:r>
            <a:r>
              <a:rPr lang="cs-CZ" altLang="cs-CZ" sz="1800" b="1" dirty="0" smtClean="0"/>
              <a:t>mzda</a:t>
            </a:r>
            <a:r>
              <a:rPr lang="cs-CZ" altLang="cs-CZ" sz="1800" dirty="0" smtClean="0"/>
              <a:t> se zahrnují všechny odměny vyplácené podle pracovního výkonu: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časové mzdy a platy,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výkonové mzdy,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prémie,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příplatky ke mzdám,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honoráře,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provize.</a:t>
            </a:r>
          </a:p>
          <a:p>
            <a:pPr>
              <a:lnSpc>
                <a:spcPct val="90000"/>
              </a:lnSpc>
              <a:buNone/>
            </a:pPr>
            <a:endParaRPr lang="cs-CZ" altLang="cs-CZ" sz="1800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sz="1800" b="1" dirty="0" smtClean="0"/>
              <a:t>Odměny</a:t>
            </a:r>
            <a:r>
              <a:rPr lang="cs-CZ" altLang="cs-CZ" sz="1800" dirty="0" smtClean="0"/>
              <a:t> jejichž výplata a výše závisí na zisku: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podíly na zisku,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tantiémy.</a:t>
            </a:r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sz="1800" b="1" dirty="0" smtClean="0"/>
              <a:t>Pro relativní výši odměny za práci</a:t>
            </a:r>
            <a:r>
              <a:rPr lang="cs-CZ" altLang="cs-CZ" sz="1800" dirty="0" smtClean="0"/>
              <a:t> jsou </a:t>
            </a:r>
            <a:r>
              <a:rPr lang="cs-CZ" altLang="cs-CZ" sz="1800" b="1" dirty="0" smtClean="0"/>
              <a:t>směrodatné</a:t>
            </a:r>
            <a:r>
              <a:rPr lang="cs-CZ" altLang="cs-CZ" sz="1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tělesné a duševní požadavky, které klade práce na člověka,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dosažený pracovní výkon.</a:t>
            </a:r>
          </a:p>
          <a:p>
            <a:pPr>
              <a:lnSpc>
                <a:spcPct val="90000"/>
              </a:lnSpc>
              <a:buNone/>
            </a:pPr>
            <a:endParaRPr lang="cs-CZ" altLang="cs-CZ" sz="1800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sz="1800" b="1" dirty="0" smtClean="0"/>
              <a:t>Princip ekvivalence</a:t>
            </a:r>
            <a:r>
              <a:rPr lang="cs-CZ" altLang="cs-CZ" sz="1800" dirty="0" smtClean="0"/>
              <a:t> (=zásada souladu mzdy s výkonem) se člení na: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princip ekvivalence mzdy a míry požadavků,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princip ekvivalence mzdy a míry výkonu.</a:t>
            </a:r>
          </a:p>
          <a:p>
            <a:pPr>
              <a:lnSpc>
                <a:spcPct val="90000"/>
              </a:lnSpc>
            </a:pP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sz="1800" b="1" dirty="0"/>
              <a:t>Nástrojem</a:t>
            </a:r>
            <a:r>
              <a:rPr lang="cs-CZ" sz="1800" dirty="0"/>
              <a:t>, který umožňuje v </a:t>
            </a:r>
            <a:r>
              <a:rPr lang="cs-CZ" sz="1800" dirty="0" smtClean="0"/>
              <a:t>podniku </a:t>
            </a:r>
            <a:r>
              <a:rPr lang="cs-CZ" sz="1800" b="1" dirty="0" smtClean="0"/>
              <a:t>diferencovat </a:t>
            </a:r>
            <a:r>
              <a:rPr lang="cs-CZ" sz="1800" b="1" dirty="0"/>
              <a:t>odměnu podle náročnosti</a:t>
            </a:r>
            <a:r>
              <a:rPr lang="cs-CZ" sz="1800" dirty="0"/>
              <a:t> vykonávané práce, je </a:t>
            </a:r>
            <a:r>
              <a:rPr lang="cs-CZ" sz="1800" b="1" dirty="0"/>
              <a:t>hodnocení práce</a:t>
            </a:r>
            <a:r>
              <a:rPr lang="cs-CZ" sz="1800" dirty="0"/>
              <a:t> a </a:t>
            </a:r>
            <a:r>
              <a:rPr lang="cs-CZ" sz="1800" b="1" dirty="0"/>
              <a:t>nástrojem</a:t>
            </a:r>
            <a:r>
              <a:rPr lang="cs-CZ" sz="1800" dirty="0"/>
              <a:t>, který slouží k vyjádření </a:t>
            </a:r>
            <a:r>
              <a:rPr lang="cs-CZ" sz="1800" b="1" dirty="0"/>
              <a:t>rozdílných výkonů</a:t>
            </a:r>
            <a:r>
              <a:rPr lang="cs-CZ" sz="1800" dirty="0"/>
              <a:t>, jsou </a:t>
            </a:r>
            <a:r>
              <a:rPr lang="cs-CZ" sz="1800" b="1" dirty="0"/>
              <a:t>mzdové formy.</a:t>
            </a:r>
            <a:endParaRPr lang="cs-CZ" alt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1019</Words>
  <Application>Microsoft Office PowerPoint</Application>
  <PresentationFormat>Předvádění na obrazovce (4:3)</PresentationFormat>
  <Paragraphs>225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Směsice</vt:lpstr>
      <vt:lpstr>Základy organizace podniku</vt:lpstr>
      <vt:lpstr>Dispozitivní práce (management a jeho funkce)</vt:lpstr>
      <vt:lpstr>Dispozitivní práce (management a jeho funkce)</vt:lpstr>
      <vt:lpstr>Dispozitivní práce (management a jeho funkce)</vt:lpstr>
      <vt:lpstr>Dispozitivní práce (management a jeho funkce)</vt:lpstr>
      <vt:lpstr>Oceňování práce (odměňování)</vt:lpstr>
      <vt:lpstr>Oceňování práce (odměňování)</vt:lpstr>
      <vt:lpstr>Odměňování zaměstnanců</vt:lpstr>
      <vt:lpstr>Odměňování zaměstnanců</vt:lpstr>
      <vt:lpstr>Odměňování zaměstnanců</vt:lpstr>
      <vt:lpstr>Odměňování zaměstnanců</vt:lpstr>
      <vt:lpstr>Odměňování zaměstnanců</vt:lpstr>
      <vt:lpstr>Odměňování zaměstnanců</vt:lpstr>
      <vt:lpstr>Mzdový systém podniku</vt:lpstr>
      <vt:lpstr>Mzdový systém podniku</vt:lpstr>
      <vt:lpstr>Dlouhodobý majetek</vt:lpstr>
      <vt:lpstr>Dlouhodobý majetek</vt:lpstr>
      <vt:lpstr>Dlouhodobý majatek</vt:lpstr>
      <vt:lpstr>Dlouhodobý majetek</vt:lpstr>
      <vt:lpstr>Materiál</vt:lpstr>
      <vt:lpstr>Materiál</vt:lpstr>
      <vt:lpstr>Materiál</vt:lpstr>
      <vt:lpstr>Materiál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Uzivatel</cp:lastModifiedBy>
  <cp:revision>48</cp:revision>
  <dcterms:created xsi:type="dcterms:W3CDTF">2020-11-01T14:42:00Z</dcterms:created>
  <dcterms:modified xsi:type="dcterms:W3CDTF">2020-11-01T16:50:24Z</dcterms:modified>
</cp:coreProperties>
</file>