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300" r:id="rId2"/>
    <p:sldId id="309" r:id="rId3"/>
    <p:sldId id="258" r:id="rId4"/>
    <p:sldId id="310" r:id="rId5"/>
    <p:sldId id="259" r:id="rId6"/>
    <p:sldId id="260" r:id="rId7"/>
    <p:sldId id="261" r:id="rId8"/>
    <p:sldId id="262" r:id="rId9"/>
    <p:sldId id="311" r:id="rId10"/>
    <p:sldId id="283" r:id="rId11"/>
    <p:sldId id="284" r:id="rId12"/>
    <p:sldId id="264" r:id="rId13"/>
    <p:sldId id="312" r:id="rId14"/>
    <p:sldId id="313" r:id="rId15"/>
    <p:sldId id="265" r:id="rId16"/>
    <p:sldId id="267" r:id="rId17"/>
    <p:sldId id="271" r:id="rId18"/>
    <p:sldId id="314" r:id="rId19"/>
    <p:sldId id="301" r:id="rId20"/>
    <p:sldId id="272" r:id="rId21"/>
    <p:sldId id="293" r:id="rId22"/>
    <p:sldId id="294" r:id="rId23"/>
    <p:sldId id="289" r:id="rId24"/>
    <p:sldId id="302" r:id="rId25"/>
    <p:sldId id="273" r:id="rId26"/>
    <p:sldId id="303" r:id="rId27"/>
    <p:sldId id="304" r:id="rId28"/>
    <p:sldId id="315" r:id="rId29"/>
    <p:sldId id="270" r:id="rId30"/>
    <p:sldId id="275" r:id="rId31"/>
    <p:sldId id="316" r:id="rId32"/>
    <p:sldId id="276" r:id="rId33"/>
    <p:sldId id="277" r:id="rId34"/>
    <p:sldId id="278" r:id="rId35"/>
    <p:sldId id="317" r:id="rId36"/>
    <p:sldId id="282" r:id="rId37"/>
    <p:sldId id="290" r:id="rId38"/>
    <p:sldId id="285" r:id="rId39"/>
    <p:sldId id="292" r:id="rId40"/>
    <p:sldId id="305" r:id="rId41"/>
    <p:sldId id="297" r:id="rId42"/>
    <p:sldId id="318" r:id="rId43"/>
    <p:sldId id="298" r:id="rId44"/>
    <p:sldId id="280" r:id="rId45"/>
    <p:sldId id="307" r:id="rId46"/>
    <p:sldId id="308" r:id="rId47"/>
  </p:sldIdLst>
  <p:sldSz cx="12192000" cy="6858000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9B7"/>
    <a:srgbClr val="1E4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99235-7C88-4D48-AA09-82F8019DCB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A0E2ED-7BD8-4384-B085-F04FCC3DD839}">
      <dgm:prSet custT="1"/>
      <dgm:spPr/>
      <dgm:t>
        <a:bodyPr/>
        <a:lstStyle/>
        <a:p>
          <a:r>
            <a:rPr lang="cs-CZ" sz="4400" b="1" u="sng" dirty="0"/>
            <a:t>Absolutní:</a:t>
          </a:r>
          <a:endParaRPr lang="en-US" sz="4400" dirty="0"/>
        </a:p>
      </dgm:t>
    </dgm:pt>
    <dgm:pt modelId="{E04FC92B-CD28-43F7-9672-C3DEE15F27F0}" type="parTrans" cxnId="{571CD84B-EBB9-439B-AEF3-6A7FA3813822}">
      <dgm:prSet/>
      <dgm:spPr/>
      <dgm:t>
        <a:bodyPr/>
        <a:lstStyle/>
        <a:p>
          <a:endParaRPr lang="en-US"/>
        </a:p>
      </dgm:t>
    </dgm:pt>
    <dgm:pt modelId="{7DA45EF5-7B5F-4D7F-B832-0A248B1E87F1}" type="sibTrans" cxnId="{571CD84B-EBB9-439B-AEF3-6A7FA3813822}">
      <dgm:prSet/>
      <dgm:spPr/>
      <dgm:t>
        <a:bodyPr/>
        <a:lstStyle/>
        <a:p>
          <a:endParaRPr lang="en-US"/>
        </a:p>
      </dgm:t>
    </dgm:pt>
    <dgm:pt modelId="{1E5EAD59-3848-4F71-AB9A-A038EFEC5A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VATS = video-asistovaná </a:t>
          </a:r>
          <a:r>
            <a:rPr lang="cs-CZ" sz="2000" dirty="0" err="1"/>
            <a:t>thoraskokopie</a:t>
          </a:r>
          <a:endParaRPr lang="en-US" sz="2000" dirty="0"/>
        </a:p>
      </dgm:t>
    </dgm:pt>
    <dgm:pt modelId="{B98784D3-00F0-4220-94BC-27BBA3A70D0D}" type="parTrans" cxnId="{8D1E6953-5EBD-430F-BD65-D30CBA71F07D}">
      <dgm:prSet/>
      <dgm:spPr/>
      <dgm:t>
        <a:bodyPr/>
        <a:lstStyle/>
        <a:p>
          <a:endParaRPr lang="en-US"/>
        </a:p>
      </dgm:t>
    </dgm:pt>
    <dgm:pt modelId="{34E137D8-3CA2-459A-AF6B-022837981342}" type="sibTrans" cxnId="{8D1E6953-5EBD-430F-BD65-D30CBA71F07D}">
      <dgm:prSet/>
      <dgm:spPr/>
      <dgm:t>
        <a:bodyPr/>
        <a:lstStyle/>
        <a:p>
          <a:endParaRPr lang="en-US"/>
        </a:p>
      </dgm:t>
    </dgm:pt>
    <dgm:pt modelId="{BC199694-AF0F-49CB-9270-CC5D57E4FF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prevence infekce zdravé plíce</a:t>
          </a:r>
          <a:endParaRPr lang="en-US" sz="2000" dirty="0"/>
        </a:p>
      </dgm:t>
    </dgm:pt>
    <dgm:pt modelId="{14980024-6FBA-4881-A4F3-32CD9EC3A452}" type="parTrans" cxnId="{FFE13405-6FAC-47A8-BBE0-B860ADF3E175}">
      <dgm:prSet/>
      <dgm:spPr/>
      <dgm:t>
        <a:bodyPr/>
        <a:lstStyle/>
        <a:p>
          <a:endParaRPr lang="en-US"/>
        </a:p>
      </dgm:t>
    </dgm:pt>
    <dgm:pt modelId="{E25045D9-F41D-4F87-88E5-D702686C0DBC}" type="sibTrans" cxnId="{FFE13405-6FAC-47A8-BBE0-B860ADF3E175}">
      <dgm:prSet/>
      <dgm:spPr/>
      <dgm:t>
        <a:bodyPr/>
        <a:lstStyle/>
        <a:p>
          <a:endParaRPr lang="en-US"/>
        </a:p>
      </dgm:t>
    </dgm:pt>
    <dgm:pt modelId="{F006DE67-B3CA-43C5-89CA-45A65C2D58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masivní krvácení</a:t>
          </a:r>
          <a:endParaRPr lang="en-US" sz="2000" dirty="0"/>
        </a:p>
      </dgm:t>
    </dgm:pt>
    <dgm:pt modelId="{A0E9932B-72D3-48BC-9620-DEEA5B03FA9D}" type="parTrans" cxnId="{D1C417F0-F4D1-4F08-BA76-4E19C1E3EF0F}">
      <dgm:prSet/>
      <dgm:spPr/>
      <dgm:t>
        <a:bodyPr/>
        <a:lstStyle/>
        <a:p>
          <a:endParaRPr lang="en-US"/>
        </a:p>
      </dgm:t>
    </dgm:pt>
    <dgm:pt modelId="{8AF410D1-9FE8-4E9C-9B56-B718DCEAD6ED}" type="sibTrans" cxnId="{D1C417F0-F4D1-4F08-BA76-4E19C1E3EF0F}">
      <dgm:prSet/>
      <dgm:spPr/>
      <dgm:t>
        <a:bodyPr/>
        <a:lstStyle/>
        <a:p>
          <a:endParaRPr lang="en-US"/>
        </a:p>
      </dgm:t>
    </dgm:pt>
    <dgm:pt modelId="{6258B995-183C-4D14-A8BD-D073B8CCF4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 err="1"/>
            <a:t>bronchopleurální</a:t>
          </a:r>
          <a:r>
            <a:rPr lang="cs-CZ" sz="2000" dirty="0"/>
            <a:t> píštěl</a:t>
          </a:r>
          <a:endParaRPr lang="en-US" sz="2000" dirty="0"/>
        </a:p>
      </dgm:t>
    </dgm:pt>
    <dgm:pt modelId="{001F0E27-D7F0-4EB3-BB3C-53E230F96612}" type="parTrans" cxnId="{8D79993C-F333-443D-9F8E-BD0CBF136DCD}">
      <dgm:prSet/>
      <dgm:spPr/>
      <dgm:t>
        <a:bodyPr/>
        <a:lstStyle/>
        <a:p>
          <a:endParaRPr lang="en-US"/>
        </a:p>
      </dgm:t>
    </dgm:pt>
    <dgm:pt modelId="{B1086552-5818-4C26-AAE0-94DC8FA95DBB}" type="sibTrans" cxnId="{8D79993C-F333-443D-9F8E-BD0CBF136DCD}">
      <dgm:prSet/>
      <dgm:spPr/>
      <dgm:t>
        <a:bodyPr/>
        <a:lstStyle/>
        <a:p>
          <a:endParaRPr lang="en-US"/>
        </a:p>
      </dgm:t>
    </dgm:pt>
    <dgm:pt modelId="{A1B8945A-2BA0-4EB8-9F50-3769585D7E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alveolární </a:t>
          </a:r>
          <a:r>
            <a:rPr lang="cs-CZ" sz="2000" dirty="0" err="1"/>
            <a:t>proteinóza</a:t>
          </a:r>
          <a:r>
            <a:rPr lang="cs-CZ" sz="2000" dirty="0"/>
            <a:t> plíce</a:t>
          </a:r>
          <a:endParaRPr lang="en-US" sz="2000" dirty="0"/>
        </a:p>
      </dgm:t>
    </dgm:pt>
    <dgm:pt modelId="{6EFE9563-6FFE-4C22-997F-1E930826AD05}" type="parTrans" cxnId="{E540F5A7-0D14-4A09-B30C-E44B745E7BA0}">
      <dgm:prSet/>
      <dgm:spPr/>
      <dgm:t>
        <a:bodyPr/>
        <a:lstStyle/>
        <a:p>
          <a:endParaRPr lang="en-US"/>
        </a:p>
      </dgm:t>
    </dgm:pt>
    <dgm:pt modelId="{992A3CB8-CA42-4D9B-A5FE-5F8BA06C60F5}" type="sibTrans" cxnId="{E540F5A7-0D14-4A09-B30C-E44B745E7BA0}">
      <dgm:prSet/>
      <dgm:spPr/>
      <dgm:t>
        <a:bodyPr/>
        <a:lstStyle/>
        <a:p>
          <a:endParaRPr lang="en-US"/>
        </a:p>
      </dgm:t>
    </dgm:pt>
    <dgm:pt modelId="{88FCD139-522C-4F5C-B748-C332C40C0802}">
      <dgm:prSet custT="1"/>
      <dgm:spPr/>
      <dgm:t>
        <a:bodyPr/>
        <a:lstStyle/>
        <a:p>
          <a:r>
            <a:rPr lang="cs-CZ" sz="4400" b="1" u="sng" dirty="0"/>
            <a:t>Relativní:</a:t>
          </a:r>
          <a:endParaRPr lang="en-US" sz="4400" dirty="0"/>
        </a:p>
      </dgm:t>
    </dgm:pt>
    <dgm:pt modelId="{D4622375-6348-49FF-80AD-05EB52D8AED4}" type="parTrans" cxnId="{167FD2F2-CE2F-49F8-9911-ED1DAC5EEEA7}">
      <dgm:prSet/>
      <dgm:spPr/>
      <dgm:t>
        <a:bodyPr/>
        <a:lstStyle/>
        <a:p>
          <a:endParaRPr lang="en-US"/>
        </a:p>
      </dgm:t>
    </dgm:pt>
    <dgm:pt modelId="{77D158B3-7054-48E6-AB34-3B4D26288A75}" type="sibTrans" cxnId="{167FD2F2-CE2F-49F8-9911-ED1DAC5EEEA7}">
      <dgm:prSet/>
      <dgm:spPr/>
      <dgm:t>
        <a:bodyPr/>
        <a:lstStyle/>
        <a:p>
          <a:endParaRPr lang="en-US"/>
        </a:p>
      </dgm:t>
    </dgm:pt>
    <dgm:pt modelId="{5E9CA154-C5A3-49A4-93C4-9CB20CC9D4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 err="1"/>
            <a:t>aneuryzna</a:t>
          </a:r>
          <a:r>
            <a:rPr lang="cs-CZ" sz="2000" dirty="0"/>
            <a:t> hrudní aorty</a:t>
          </a:r>
          <a:endParaRPr lang="en-US" sz="2000" dirty="0"/>
        </a:p>
      </dgm:t>
    </dgm:pt>
    <dgm:pt modelId="{E391C461-7AF8-478E-A63B-0048A687CA1F}" type="parTrans" cxnId="{7823B849-383F-4E3D-A3C8-EF7A18ACA384}">
      <dgm:prSet/>
      <dgm:spPr/>
      <dgm:t>
        <a:bodyPr/>
        <a:lstStyle/>
        <a:p>
          <a:endParaRPr lang="en-US"/>
        </a:p>
      </dgm:t>
    </dgm:pt>
    <dgm:pt modelId="{3C6C9CF0-F90A-4E05-AFF3-3E822A5399D3}" type="sibTrans" cxnId="{7823B849-383F-4E3D-A3C8-EF7A18ACA384}">
      <dgm:prSet/>
      <dgm:spPr/>
      <dgm:t>
        <a:bodyPr/>
        <a:lstStyle/>
        <a:p>
          <a:endParaRPr lang="en-US"/>
        </a:p>
      </dgm:t>
    </dgm:pt>
    <dgm:pt modelId="{635F9BC4-0D5C-4365-B6CC-D42C58C6A8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 err="1"/>
            <a:t>pneumonektomie</a:t>
          </a:r>
          <a:r>
            <a:rPr lang="cs-CZ" sz="2000" dirty="0"/>
            <a:t>, lobektomie horního laloku</a:t>
          </a:r>
          <a:endParaRPr lang="en-US" sz="2000" dirty="0"/>
        </a:p>
      </dgm:t>
    </dgm:pt>
    <dgm:pt modelId="{2D58AF66-7F69-41F2-878C-A7C5BB8F4341}" type="parTrans" cxnId="{F50C22DE-7F5B-4F7C-989A-A2244F3302C5}">
      <dgm:prSet/>
      <dgm:spPr/>
      <dgm:t>
        <a:bodyPr/>
        <a:lstStyle/>
        <a:p>
          <a:endParaRPr lang="en-US"/>
        </a:p>
      </dgm:t>
    </dgm:pt>
    <dgm:pt modelId="{F431669C-8BD0-4F2A-ABD3-3792A84BE8C5}" type="sibTrans" cxnId="{F50C22DE-7F5B-4F7C-989A-A2244F3302C5}">
      <dgm:prSet/>
      <dgm:spPr/>
      <dgm:t>
        <a:bodyPr/>
        <a:lstStyle/>
        <a:p>
          <a:endParaRPr lang="en-US"/>
        </a:p>
      </dgm:t>
    </dgm:pt>
    <dgm:pt modelId="{CA34701D-1C45-4E11-8C53-511F925758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resekce jícnu</a:t>
          </a:r>
          <a:endParaRPr lang="en-US" sz="2000" dirty="0"/>
        </a:p>
      </dgm:t>
    </dgm:pt>
    <dgm:pt modelId="{5D3CC1D0-472A-4112-8119-12922D87AA47}" type="parTrans" cxnId="{4E70E595-52A2-4DE1-BA31-F711F0FA9B69}">
      <dgm:prSet/>
      <dgm:spPr/>
      <dgm:t>
        <a:bodyPr/>
        <a:lstStyle/>
        <a:p>
          <a:endParaRPr lang="en-US"/>
        </a:p>
      </dgm:t>
    </dgm:pt>
    <dgm:pt modelId="{45E5EBAC-849D-46E2-95B0-50C6242F48FB}" type="sibTrans" cxnId="{4E70E595-52A2-4DE1-BA31-F711F0FA9B69}">
      <dgm:prSet/>
      <dgm:spPr/>
      <dgm:t>
        <a:bodyPr/>
        <a:lstStyle/>
        <a:p>
          <a:endParaRPr lang="en-US"/>
        </a:p>
      </dgm:t>
    </dgm:pt>
    <dgm:pt modelId="{6906D9D8-7A27-498C-82F6-98BF04D01900}" type="pres">
      <dgm:prSet presAssocID="{01A99235-7C88-4D48-AA09-82F8019DCB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8B9A81-3F68-4985-A019-9DE581FFCE0A}" type="pres">
      <dgm:prSet presAssocID="{6FA0E2ED-7BD8-4384-B085-F04FCC3DD839}" presName="composite" presStyleCnt="0"/>
      <dgm:spPr/>
    </dgm:pt>
    <dgm:pt modelId="{0CCD70A9-3C23-4C1D-A217-A0E4A594720C}" type="pres">
      <dgm:prSet presAssocID="{6FA0E2ED-7BD8-4384-B085-F04FCC3DD83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94456D-7087-40A6-AC40-86540DEE9256}" type="pres">
      <dgm:prSet presAssocID="{6FA0E2ED-7BD8-4384-B085-F04FCC3DD83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199B40-3AD9-4373-95FC-C6FE8487C3A7}" type="pres">
      <dgm:prSet presAssocID="{7DA45EF5-7B5F-4D7F-B832-0A248B1E87F1}" presName="space" presStyleCnt="0"/>
      <dgm:spPr/>
    </dgm:pt>
    <dgm:pt modelId="{EF5BB8DD-5907-446A-94F6-8211857E9C5B}" type="pres">
      <dgm:prSet presAssocID="{88FCD139-522C-4F5C-B748-C332C40C0802}" presName="composite" presStyleCnt="0"/>
      <dgm:spPr/>
    </dgm:pt>
    <dgm:pt modelId="{69C53498-FB97-44A9-9D8E-6E605B0E406A}" type="pres">
      <dgm:prSet presAssocID="{88FCD139-522C-4F5C-B748-C332C40C080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AB22C5-D495-4251-BF86-1E8599FDFB9F}" type="pres">
      <dgm:prSet presAssocID="{88FCD139-522C-4F5C-B748-C332C40C080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23B849-383F-4E3D-A3C8-EF7A18ACA384}" srcId="{88FCD139-522C-4F5C-B748-C332C40C0802}" destId="{5E9CA154-C5A3-49A4-93C4-9CB20CC9D4BB}" srcOrd="0" destOrd="0" parTransId="{E391C461-7AF8-478E-A63B-0048A687CA1F}" sibTransId="{3C6C9CF0-F90A-4E05-AFF3-3E822A5399D3}"/>
    <dgm:cxn modelId="{034A0FCC-0850-40A3-920B-CF8D39FA3BD7}" type="presOf" srcId="{635F9BC4-0D5C-4365-B6CC-D42C58C6A8D2}" destId="{91AB22C5-D495-4251-BF86-1E8599FDFB9F}" srcOrd="0" destOrd="1" presId="urn:microsoft.com/office/officeart/2005/8/layout/hList1"/>
    <dgm:cxn modelId="{8D1E6953-5EBD-430F-BD65-D30CBA71F07D}" srcId="{6FA0E2ED-7BD8-4384-B085-F04FCC3DD839}" destId="{1E5EAD59-3848-4F71-AB9A-A038EFEC5A00}" srcOrd="0" destOrd="0" parTransId="{B98784D3-00F0-4220-94BC-27BBA3A70D0D}" sibTransId="{34E137D8-3CA2-459A-AF6B-022837981342}"/>
    <dgm:cxn modelId="{4E70E595-52A2-4DE1-BA31-F711F0FA9B69}" srcId="{88FCD139-522C-4F5C-B748-C332C40C0802}" destId="{CA34701D-1C45-4E11-8C53-511F925758B7}" srcOrd="2" destOrd="0" parTransId="{5D3CC1D0-472A-4112-8119-12922D87AA47}" sibTransId="{45E5EBAC-849D-46E2-95B0-50C6242F48FB}"/>
    <dgm:cxn modelId="{0AE18377-D1EF-4679-AD3B-D22FAD29B113}" type="presOf" srcId="{F006DE67-B3CA-43C5-89CA-45A65C2D581B}" destId="{D894456D-7087-40A6-AC40-86540DEE9256}" srcOrd="0" destOrd="2" presId="urn:microsoft.com/office/officeart/2005/8/layout/hList1"/>
    <dgm:cxn modelId="{167FD2F2-CE2F-49F8-9911-ED1DAC5EEEA7}" srcId="{01A99235-7C88-4D48-AA09-82F8019DCB88}" destId="{88FCD139-522C-4F5C-B748-C332C40C0802}" srcOrd="1" destOrd="0" parTransId="{D4622375-6348-49FF-80AD-05EB52D8AED4}" sibTransId="{77D158B3-7054-48E6-AB34-3B4D26288A75}"/>
    <dgm:cxn modelId="{D1C417F0-F4D1-4F08-BA76-4E19C1E3EF0F}" srcId="{6FA0E2ED-7BD8-4384-B085-F04FCC3DD839}" destId="{F006DE67-B3CA-43C5-89CA-45A65C2D581B}" srcOrd="2" destOrd="0" parTransId="{A0E9932B-72D3-48BC-9620-DEEA5B03FA9D}" sibTransId="{8AF410D1-9FE8-4E9C-9B56-B718DCEAD6ED}"/>
    <dgm:cxn modelId="{856BE14F-BD02-403D-9F30-E075E00E0B38}" type="presOf" srcId="{CA34701D-1C45-4E11-8C53-511F925758B7}" destId="{91AB22C5-D495-4251-BF86-1E8599FDFB9F}" srcOrd="0" destOrd="2" presId="urn:microsoft.com/office/officeart/2005/8/layout/hList1"/>
    <dgm:cxn modelId="{E540F5A7-0D14-4A09-B30C-E44B745E7BA0}" srcId="{6FA0E2ED-7BD8-4384-B085-F04FCC3DD839}" destId="{A1B8945A-2BA0-4EB8-9F50-3769585D7E01}" srcOrd="4" destOrd="0" parTransId="{6EFE9563-6FFE-4C22-997F-1E930826AD05}" sibTransId="{992A3CB8-CA42-4D9B-A5FE-5F8BA06C60F5}"/>
    <dgm:cxn modelId="{D59A8766-52A8-4B87-81B9-B684639084E0}" type="presOf" srcId="{A1B8945A-2BA0-4EB8-9F50-3769585D7E01}" destId="{D894456D-7087-40A6-AC40-86540DEE9256}" srcOrd="0" destOrd="4" presId="urn:microsoft.com/office/officeart/2005/8/layout/hList1"/>
    <dgm:cxn modelId="{12543C01-F879-4C8D-8C91-A6847C7B1951}" type="presOf" srcId="{6258B995-183C-4D14-A8BD-D073B8CCF47D}" destId="{D894456D-7087-40A6-AC40-86540DEE9256}" srcOrd="0" destOrd="3" presId="urn:microsoft.com/office/officeart/2005/8/layout/hList1"/>
    <dgm:cxn modelId="{99623547-716B-4AD4-AEFC-927E57821CAB}" type="presOf" srcId="{01A99235-7C88-4D48-AA09-82F8019DCB88}" destId="{6906D9D8-7A27-498C-82F6-98BF04D01900}" srcOrd="0" destOrd="0" presId="urn:microsoft.com/office/officeart/2005/8/layout/hList1"/>
    <dgm:cxn modelId="{8D79993C-F333-443D-9F8E-BD0CBF136DCD}" srcId="{6FA0E2ED-7BD8-4384-B085-F04FCC3DD839}" destId="{6258B995-183C-4D14-A8BD-D073B8CCF47D}" srcOrd="3" destOrd="0" parTransId="{001F0E27-D7F0-4EB3-BB3C-53E230F96612}" sibTransId="{B1086552-5818-4C26-AAE0-94DC8FA95DBB}"/>
    <dgm:cxn modelId="{CC257B69-0D1F-457F-8229-8626EF571D32}" type="presOf" srcId="{BC199694-AF0F-49CB-9270-CC5D57E4FFD7}" destId="{D894456D-7087-40A6-AC40-86540DEE9256}" srcOrd="0" destOrd="1" presId="urn:microsoft.com/office/officeart/2005/8/layout/hList1"/>
    <dgm:cxn modelId="{FFE13405-6FAC-47A8-BBE0-B860ADF3E175}" srcId="{6FA0E2ED-7BD8-4384-B085-F04FCC3DD839}" destId="{BC199694-AF0F-49CB-9270-CC5D57E4FFD7}" srcOrd="1" destOrd="0" parTransId="{14980024-6FBA-4881-A4F3-32CD9EC3A452}" sibTransId="{E25045D9-F41D-4F87-88E5-D702686C0DBC}"/>
    <dgm:cxn modelId="{D26705F8-012A-4DE8-8186-C622D9063977}" type="presOf" srcId="{1E5EAD59-3848-4F71-AB9A-A038EFEC5A00}" destId="{D894456D-7087-40A6-AC40-86540DEE9256}" srcOrd="0" destOrd="0" presId="urn:microsoft.com/office/officeart/2005/8/layout/hList1"/>
    <dgm:cxn modelId="{73695552-3774-4250-8031-46E3A30B1251}" type="presOf" srcId="{88FCD139-522C-4F5C-B748-C332C40C0802}" destId="{69C53498-FB97-44A9-9D8E-6E605B0E406A}" srcOrd="0" destOrd="0" presId="urn:microsoft.com/office/officeart/2005/8/layout/hList1"/>
    <dgm:cxn modelId="{8F2DD53B-25F6-457D-A433-C8E1D163160B}" type="presOf" srcId="{5E9CA154-C5A3-49A4-93C4-9CB20CC9D4BB}" destId="{91AB22C5-D495-4251-BF86-1E8599FDFB9F}" srcOrd="0" destOrd="0" presId="urn:microsoft.com/office/officeart/2005/8/layout/hList1"/>
    <dgm:cxn modelId="{895948B5-3330-4B7F-B4AC-9725424D46BD}" type="presOf" srcId="{6FA0E2ED-7BD8-4384-B085-F04FCC3DD839}" destId="{0CCD70A9-3C23-4C1D-A217-A0E4A594720C}" srcOrd="0" destOrd="0" presId="urn:microsoft.com/office/officeart/2005/8/layout/hList1"/>
    <dgm:cxn modelId="{F50C22DE-7F5B-4F7C-989A-A2244F3302C5}" srcId="{88FCD139-522C-4F5C-B748-C332C40C0802}" destId="{635F9BC4-0D5C-4365-B6CC-D42C58C6A8D2}" srcOrd="1" destOrd="0" parTransId="{2D58AF66-7F69-41F2-878C-A7C5BB8F4341}" sibTransId="{F431669C-8BD0-4F2A-ABD3-3792A84BE8C5}"/>
    <dgm:cxn modelId="{571CD84B-EBB9-439B-AEF3-6A7FA3813822}" srcId="{01A99235-7C88-4D48-AA09-82F8019DCB88}" destId="{6FA0E2ED-7BD8-4384-B085-F04FCC3DD839}" srcOrd="0" destOrd="0" parTransId="{E04FC92B-CD28-43F7-9672-C3DEE15F27F0}" sibTransId="{7DA45EF5-7B5F-4D7F-B832-0A248B1E87F1}"/>
    <dgm:cxn modelId="{690B8994-2FD7-45F4-B9B3-CC5F4A27A057}" type="presParOf" srcId="{6906D9D8-7A27-498C-82F6-98BF04D01900}" destId="{3A8B9A81-3F68-4985-A019-9DE581FFCE0A}" srcOrd="0" destOrd="0" presId="urn:microsoft.com/office/officeart/2005/8/layout/hList1"/>
    <dgm:cxn modelId="{606425FB-F7FD-4F23-B6D6-1D8AE36DB78B}" type="presParOf" srcId="{3A8B9A81-3F68-4985-A019-9DE581FFCE0A}" destId="{0CCD70A9-3C23-4C1D-A217-A0E4A594720C}" srcOrd="0" destOrd="0" presId="urn:microsoft.com/office/officeart/2005/8/layout/hList1"/>
    <dgm:cxn modelId="{3D7D0DF7-6A0A-4CBF-9E81-40C92902414A}" type="presParOf" srcId="{3A8B9A81-3F68-4985-A019-9DE581FFCE0A}" destId="{D894456D-7087-40A6-AC40-86540DEE9256}" srcOrd="1" destOrd="0" presId="urn:microsoft.com/office/officeart/2005/8/layout/hList1"/>
    <dgm:cxn modelId="{4432816E-B331-48A4-80D0-70A586A05B89}" type="presParOf" srcId="{6906D9D8-7A27-498C-82F6-98BF04D01900}" destId="{67199B40-3AD9-4373-95FC-C6FE8487C3A7}" srcOrd="1" destOrd="0" presId="urn:microsoft.com/office/officeart/2005/8/layout/hList1"/>
    <dgm:cxn modelId="{B85EF4AE-72A8-430B-A35D-79224F6B94EC}" type="presParOf" srcId="{6906D9D8-7A27-498C-82F6-98BF04D01900}" destId="{EF5BB8DD-5907-446A-94F6-8211857E9C5B}" srcOrd="2" destOrd="0" presId="urn:microsoft.com/office/officeart/2005/8/layout/hList1"/>
    <dgm:cxn modelId="{7D7C9EEB-247B-4180-988E-05AD28ABC3C2}" type="presParOf" srcId="{EF5BB8DD-5907-446A-94F6-8211857E9C5B}" destId="{69C53498-FB97-44A9-9D8E-6E605B0E406A}" srcOrd="0" destOrd="0" presId="urn:microsoft.com/office/officeart/2005/8/layout/hList1"/>
    <dgm:cxn modelId="{BFEEC6D9-0D87-49F5-8E95-D192D60AD867}" type="presParOf" srcId="{EF5BB8DD-5907-446A-94F6-8211857E9C5B}" destId="{91AB22C5-D495-4251-BF86-1E8599FDFB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sk-SK"/>
              <a:t>Kliknutím upravte štýl predlohy nadpisu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11" name="Obrázek 4">
            <a:extLst>
              <a:ext uri="{FF2B5EF4-FFF2-40B4-BE49-F238E27FC236}">
                <a16:creationId xmlns:a16="http://schemas.microsoft.com/office/drawing/2014/main" xmlns="" id="{83B6D6A4-B2B9-42B6-8878-0CB5271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3" y="423331"/>
            <a:ext cx="363626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pos="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E460895-9029-4EAC-AE49-B3E1E904B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EFA240-1600-4C90-ABDA-5BB3C7B63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na ikonu pridáte obrázok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F30BC3D-8311-4B42-9A72-001E3518E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5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71273EA-F61C-4A0A-ABCC-7E5F2CB62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4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0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3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7304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EF0DE5D-1D11-40AF-8BC3-66C889BF3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BF20EB-641E-4534-901F-806964C0D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0DBDC94-BB85-4907-A8F5-C3DE8CF75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64966F0-BF21-46C2-AE3F-D341C26FC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D2882E9-4E25-42CE-9CDC-AB2AC9B8A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3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A3C484C-9B44-4494-874D-664939972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BBFAC4E-6185-43C9-B0DE-6943663CB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9FD55-BC96-4BB0-A974-ED3755CC0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3361CDA-E7F9-46BE-AB90-00FA34BEE26E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59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52" r:id="rId15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E:\Sestry_Mgr\Selective%20Bronchial%20Intubation.avi" TargetMode="External"/><Relationship Id="rId1" Type="http://schemas.microsoft.com/office/2007/relationships/media" Target="file:///E:\Sestry_Mgr\Selective%20Bronchial%20Intubation.avi" TargetMode="External"/><Relationship Id="rId5" Type="http://schemas.openxmlformats.org/officeDocument/2006/relationships/hyperlink" Target="https://youtu.be/6kCKjGHozbI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E:\Sestry_Mgr\Bronchial%20Blocker%20Insertion.avi" TargetMode="External"/><Relationship Id="rId1" Type="http://schemas.microsoft.com/office/2007/relationships/media" Target="file:///E:\Sestry_Mgr\Bronchial%20Blocker%20Insertion.avi" TargetMode="External"/><Relationship Id="rId5" Type="http://schemas.openxmlformats.org/officeDocument/2006/relationships/hyperlink" Target="https://youtu.be/mlS35eUUxqA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io.org/10.1016/j.hgmx.2016.06.012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E:\Sestry_Mgr\UPPER%20THORACIC%20EPIDURAL.avi" TargetMode="External"/><Relationship Id="rId1" Type="http://schemas.microsoft.com/office/2007/relationships/media" Target="file:///E:\Sestry_Mgr\UPPER%20THORACIC%20EPIDURAL.avi" TargetMode="External"/><Relationship Id="rId5" Type="http://schemas.openxmlformats.org/officeDocument/2006/relationships/hyperlink" Target="https://youtu.be/27PtQi8ydMs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657E39-81FD-40CB-B105-E2AA5F71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cs-CZ" sz="4400" dirty="0"/>
              <a:t>Anestezie v hrudní chirurgii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5A3E1AC-FFA4-4A37-A3FE-47B646095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dirty="0"/>
              <a:t>MUDr. Kamil </a:t>
            </a:r>
            <a:r>
              <a:rPr lang="cs-CZ" altLang="cs-CZ" sz="2400" dirty="0" err="1"/>
              <a:t>Hudáček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dirty="0"/>
              <a:t>KARIM FN Brno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dirty="0"/>
              <a:t>LF MUNI </a:t>
            </a:r>
          </a:p>
        </p:txBody>
      </p:sp>
    </p:spTree>
    <p:extLst>
      <p:ext uri="{BB962C8B-B14F-4D97-AF65-F5344CB8AC3E}">
        <p14:creationId xmlns:p14="http://schemas.microsoft.com/office/powerpoint/2010/main" val="3773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sah 4">
            <a:extLst>
              <a:ext uri="{FF2B5EF4-FFF2-40B4-BE49-F238E27FC236}">
                <a16:creationId xmlns:a16="http://schemas.microsoft.com/office/drawing/2014/main" xmlns="" id="{45E0EB04-1497-4BF9-B2DD-40DCE9E5073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0" b="8841"/>
          <a:stretch/>
        </p:blipFill>
        <p:spPr>
          <a:xfrm>
            <a:off x="20" y="1"/>
            <a:ext cx="12191980" cy="584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4">
            <a:extLst>
              <a:ext uri="{FF2B5EF4-FFF2-40B4-BE49-F238E27FC236}">
                <a16:creationId xmlns:a16="http://schemas.microsoft.com/office/drawing/2014/main" xmlns="" id="{2A2B4BA1-939F-4F23-ADF1-6BD1B67777A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b="8912"/>
          <a:stretch/>
        </p:blipFill>
        <p:spPr>
          <a:xfrm>
            <a:off x="20" y="1"/>
            <a:ext cx="12191980" cy="584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F139612-03C9-49EC-8821-14DEEFAD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Poloha na boku a otevřený hrudník</a:t>
            </a:r>
          </a:p>
        </p:txBody>
      </p:sp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xmlns="" id="{C334FAB2-518B-4399-ADE4-B8A3932EF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změny poměru ventilace/</a:t>
            </a:r>
            <a:r>
              <a:rPr lang="cs-CZ" altLang="cs-CZ" sz="2000" dirty="0" err="1"/>
              <a:t>perfúze</a:t>
            </a:r>
            <a:r>
              <a:rPr lang="cs-CZ" altLang="cs-CZ" sz="2000" dirty="0"/>
              <a:t> (V/Q)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u spontánně ventilujícího pac. nárůst ventilace dependentní plíce o 10% / při řízené ventilaci s </a:t>
            </a:r>
            <a:r>
              <a:rPr lang="cs-CZ" altLang="cs-CZ" sz="2000" dirty="0" err="1"/>
              <a:t>pozit</a:t>
            </a:r>
            <a:r>
              <a:rPr lang="cs-CZ" altLang="cs-CZ" sz="2000" dirty="0"/>
              <a:t>. přetlakem u pac. v CA s relaxací klesá ventilace o 15%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zvýšená </a:t>
            </a:r>
            <a:r>
              <a:rPr lang="cs-CZ" altLang="cs-CZ" sz="2000" dirty="0" err="1"/>
              <a:t>perfúze</a:t>
            </a:r>
            <a:r>
              <a:rPr lang="cs-CZ" altLang="cs-CZ" sz="2000" dirty="0"/>
              <a:t> dolní=dependentní plíce o 10%  (v závislosti na hydrostatickém tlaku) - tento fakt zvyšuje pravděpodobnost tvorby </a:t>
            </a:r>
            <a:r>
              <a:rPr lang="cs-CZ" altLang="cs-CZ" sz="2000" dirty="0" err="1"/>
              <a:t>atelektáz</a:t>
            </a:r>
            <a:r>
              <a:rPr lang="cs-CZ" altLang="cs-CZ" sz="2000" dirty="0"/>
              <a:t>, dále je zde zvýšené nebezpečí vzniku edému při zvýšené transsudaci tekutin do </a:t>
            </a:r>
            <a:r>
              <a:rPr lang="cs-CZ" altLang="cs-CZ" sz="2000" dirty="0" err="1"/>
              <a:t>intersticia</a:t>
            </a: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b="1" dirty="0"/>
              <a:t>zařazení PEEP = </a:t>
            </a:r>
            <a:r>
              <a:rPr lang="cs-CZ" altLang="cs-CZ" sz="2000" dirty="0"/>
              <a:t>zlepší ventilaci dolní plíce, čím ↓V-Q nepoměr a zlepší </a:t>
            </a:r>
            <a:r>
              <a:rPr lang="cs-CZ" altLang="cs-CZ" sz="2000" dirty="0" err="1"/>
              <a:t>shunt</a:t>
            </a:r>
            <a:r>
              <a:rPr lang="cs-CZ" altLang="cs-CZ" sz="2000" dirty="0"/>
              <a:t> / ale ↑plicní cévní rezistenci, čím přesune </a:t>
            </a:r>
            <a:r>
              <a:rPr lang="cs-CZ" altLang="cs-CZ" sz="2000" dirty="0" err="1"/>
              <a:t>perfuzi</a:t>
            </a:r>
            <a:r>
              <a:rPr lang="cs-CZ" altLang="cs-CZ" sz="2000" dirty="0"/>
              <a:t> do neventilované plíce a může zhoršit </a:t>
            </a:r>
            <a:r>
              <a:rPr lang="cs-CZ" altLang="cs-CZ" sz="2000" dirty="0" err="1"/>
              <a:t>shunt</a:t>
            </a: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endParaRPr lang="cs-CZ" altLang="cs-CZ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8EA454B9-EEE1-40C3-A1B9-88A67B8C0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85" y="2362200"/>
            <a:ext cx="10753200" cy="4139998"/>
          </a:xfrm>
        </p:spPr>
        <p:txBody>
          <a:bodyPr/>
          <a:lstStyle/>
          <a:p>
            <a:pPr marL="566928" indent="-45720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Jedna plíce = celý dechový objem</a:t>
            </a:r>
          </a:p>
          <a:p>
            <a:pPr marL="566928" indent="-45720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nepoužívat N2O – inhibuje HPV !!</a:t>
            </a:r>
          </a:p>
          <a:p>
            <a:pPr marL="566928" indent="-45720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 err="1"/>
              <a:t>nitroplicní</a:t>
            </a:r>
            <a:r>
              <a:rPr lang="cs-CZ" sz="2000" dirty="0"/>
              <a:t> </a:t>
            </a:r>
            <a:r>
              <a:rPr lang="cs-CZ" sz="2000" dirty="0" err="1"/>
              <a:t>pravo</a:t>
            </a:r>
            <a:r>
              <a:rPr lang="cs-CZ" sz="2000" dirty="0"/>
              <a:t>-levý zkrat (neventilovaná plíce je </a:t>
            </a:r>
            <a:r>
              <a:rPr lang="cs-CZ" sz="2000" dirty="0" err="1"/>
              <a:t>perfundovaná</a:t>
            </a:r>
            <a:r>
              <a:rPr lang="cs-CZ" sz="2000" dirty="0"/>
              <a:t>, krev není saturovaná = ↓paO2 – riziko hypoxie)</a:t>
            </a:r>
          </a:p>
          <a:p>
            <a:pPr marL="566928" indent="-45720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eliminace CO2 bez potíží</a:t>
            </a:r>
          </a:p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4A773C-72AF-494A-8A17-15A85BAD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 err="1"/>
              <a:t>Patofyziologiké</a:t>
            </a:r>
            <a:r>
              <a:rPr lang="cs-CZ" sz="4400" dirty="0"/>
              <a:t> změny u OLV (1)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94772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xmlns="" id="{F344C449-335C-4613-9DDD-59AED948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b="1" dirty="0"/>
              <a:t>Hypoxie závisí na</a:t>
            </a:r>
          </a:p>
          <a:p>
            <a:pPr marL="818928" lvl="1" indent="-45720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b="1" dirty="0"/>
              <a:t>HPV (hypoxická plicní vazokonstrikce) </a:t>
            </a:r>
            <a:r>
              <a:rPr lang="cs-CZ" dirty="0"/>
              <a:t>– přesměrování </a:t>
            </a:r>
            <a:r>
              <a:rPr lang="cs-CZ" dirty="0" err="1"/>
              <a:t>perfuze</a:t>
            </a:r>
            <a:r>
              <a:rPr lang="cs-CZ" dirty="0"/>
              <a:t> do ventilovaných oblastí = zlepšuje </a:t>
            </a:r>
            <a:r>
              <a:rPr lang="cs-CZ" dirty="0" err="1"/>
              <a:t>shunt</a:t>
            </a:r>
            <a:r>
              <a:rPr lang="cs-CZ" dirty="0"/>
              <a:t> !! - závisí od plicní rezistence (vyvarovat se </a:t>
            </a:r>
            <a:r>
              <a:rPr lang="cs-CZ" dirty="0" err="1"/>
              <a:t>nízkemu</a:t>
            </a:r>
            <a:r>
              <a:rPr lang="cs-CZ" dirty="0"/>
              <a:t> FiO2, podchlazení pacienta, </a:t>
            </a:r>
            <a:r>
              <a:rPr lang="cs-CZ" dirty="0" err="1"/>
              <a:t>vazodilatačním</a:t>
            </a:r>
            <a:r>
              <a:rPr lang="cs-CZ" dirty="0"/>
              <a:t> lékům – volatilní </a:t>
            </a:r>
            <a:r>
              <a:rPr lang="cs-CZ" dirty="0" err="1"/>
              <a:t>anestetiká</a:t>
            </a:r>
            <a:r>
              <a:rPr lang="cs-CZ" dirty="0"/>
              <a:t> do MAC 1, hyperventilaci) </a:t>
            </a:r>
          </a:p>
          <a:p>
            <a:pPr marL="818928" lvl="1" indent="-45720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chirurgická manipulace na operované plíci</a:t>
            </a:r>
          </a:p>
          <a:p>
            <a:pPr marL="818928" lvl="1" indent="-45720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funkční stav dolní plíce (</a:t>
            </a:r>
            <a:r>
              <a:rPr lang="cs-CZ" dirty="0" err="1"/>
              <a:t>atelektázy</a:t>
            </a:r>
            <a:r>
              <a:rPr lang="cs-CZ" dirty="0"/>
              <a:t>, edém,...)</a:t>
            </a:r>
          </a:p>
          <a:p>
            <a:pPr marL="818928" lvl="1" indent="-45720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ventilace – ↑FiO2 – vazodilatace dolní plíce, HPV horní, PEEP (dolní plíce zlepší ventilaci, ale vzestup cévní rezistence může nepříznivě působit na HPV horní plíce)</a:t>
            </a:r>
          </a:p>
          <a:p>
            <a:endParaRPr lang="sk-SK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D21A318-6BA8-477E-B5A1-85DA715F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/>
              <a:t>Patofyziologiké</a:t>
            </a:r>
            <a:r>
              <a:rPr lang="cs-CZ" sz="4400" dirty="0"/>
              <a:t> změny u OLV (2)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29054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DF5D8A-32CA-419B-97A5-D130B44A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err="1"/>
              <a:t>One-lung</a:t>
            </a:r>
            <a:r>
              <a:rPr lang="cs-CZ" sz="2200"/>
              <a:t> </a:t>
            </a:r>
            <a:r>
              <a:rPr lang="cs-CZ" sz="2200" err="1"/>
              <a:t>ventilation</a:t>
            </a:r>
            <a:r>
              <a:rPr lang="cs-CZ" sz="2200"/>
              <a:t> = OLV</a:t>
            </a:r>
          </a:p>
        </p:txBody>
      </p:sp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xmlns="" id="{C679E0CB-9BD3-4D73-8546-5E316C9E1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funkční oddělení plic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není potřeba u všech hrudních výkonů (jícen, thymus,...)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znehybnění operované plíce (nebo plíce v místě operace)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 err="1"/>
              <a:t>biluminální</a:t>
            </a:r>
            <a:r>
              <a:rPr lang="cs-CZ" altLang="cs-CZ" sz="2000" dirty="0"/>
              <a:t> OTI kanyla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bronchiální blokátor</a:t>
            </a:r>
          </a:p>
        </p:txBody>
      </p:sp>
      <p:pic>
        <p:nvPicPr>
          <p:cNvPr id="22532" name="Picture 2" descr="https://encrypted-tbn3.google.com/images?q=tbn:ANd9GcQO9wcfyg_i0wpWl1rSP7b2r4p-X21XSK-ASmvoXntEtmFQx73E">
            <a:extLst>
              <a:ext uri="{FF2B5EF4-FFF2-40B4-BE49-F238E27FC236}">
                <a16:creationId xmlns:a16="http://schemas.microsoft.com/office/drawing/2014/main" xmlns="" id="{EB3F444C-3587-45CF-B81C-07001A563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250"/>
          <a:stretch/>
        </p:blipFill>
        <p:spPr bwMode="auto">
          <a:xfrm>
            <a:off x="6251280" y="1811321"/>
            <a:ext cx="5219998" cy="389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6677E79-5122-45C0-8AE5-CA7FFC30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Indikace OLV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xmlns="" id="{75339E8E-162E-45A4-B35A-1CD34A553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6882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72CA8D-DCCA-4BEA-8A4F-3B07150D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 err="1"/>
              <a:t>Biluminální</a:t>
            </a:r>
            <a:r>
              <a:rPr lang="cs-CZ" sz="2200" dirty="0"/>
              <a:t> kanyla</a:t>
            </a:r>
          </a:p>
        </p:txBody>
      </p:sp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xmlns="" id="{862A2C61-7736-4A7C-91AB-01BD5AA2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0"/>
            <a:ext cx="10557600" cy="4445999"/>
          </a:xfrm>
        </p:spPr>
        <p:txBody>
          <a:bodyPr>
            <a:no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 err="1"/>
              <a:t>Carlens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L+hák</a:t>
            </a:r>
            <a:r>
              <a:rPr lang="cs-CZ" altLang="cs-CZ" sz="2000" dirty="0"/>
              <a:t> / </a:t>
            </a:r>
            <a:r>
              <a:rPr lang="cs-CZ" altLang="cs-CZ" sz="2000" dirty="0" err="1"/>
              <a:t>White</a:t>
            </a:r>
            <a:r>
              <a:rPr lang="cs-CZ" altLang="cs-CZ" sz="2000" dirty="0"/>
              <a:t> P/ </a:t>
            </a:r>
            <a:r>
              <a:rPr lang="cs-CZ" altLang="cs-CZ" sz="2000" dirty="0" err="1"/>
              <a:t>Robertshaw</a:t>
            </a:r>
            <a:r>
              <a:rPr lang="cs-CZ" altLang="cs-CZ" sz="2000" dirty="0"/>
              <a:t> / </a:t>
            </a:r>
            <a:r>
              <a:rPr lang="cs-CZ" altLang="cs-CZ" sz="2000" b="1" dirty="0" err="1"/>
              <a:t>Mallinckrodt</a:t>
            </a:r>
            <a:r>
              <a:rPr lang="cs-CZ" altLang="cs-CZ" sz="2000" b="1" dirty="0"/>
              <a:t>,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Portex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Rusch</a:t>
            </a:r>
            <a:r>
              <a:rPr lang="cs-CZ" altLang="cs-CZ" sz="2000" dirty="0"/>
              <a:t>, and </a:t>
            </a:r>
            <a:r>
              <a:rPr lang="cs-CZ" altLang="cs-CZ" sz="2000" dirty="0" err="1"/>
              <a:t>Sheridan</a:t>
            </a: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pro pravostrannou i levostrannou intubaci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velikosti od 32; 35,37 (ženy); 39,41(muži)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před OTI vyzkoušet obě těsnící manžety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použít zavaděč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mít připravený bronchoskop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konkavita dopředu, po průchodu hlasovýma </a:t>
            </a:r>
            <a:r>
              <a:rPr lang="cs-CZ" altLang="cs-CZ" sz="2000" dirty="0" err="1"/>
              <a:t>vazama</a:t>
            </a:r>
            <a:r>
              <a:rPr lang="cs-CZ" altLang="cs-CZ" sz="2000" dirty="0"/>
              <a:t> natočení konkavity o 90°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kontrola poslechem po obturaci jednotlivých lumen, event. bronchoskopicky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kontrola umístnění i po změně polohy pacienta 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E7D35149-39B4-42CE-8845-B87A445E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 err="1"/>
              <a:t>Biluminální</a:t>
            </a:r>
            <a:r>
              <a:rPr lang="cs-CZ" sz="4400" dirty="0"/>
              <a:t> kanyla</a:t>
            </a:r>
            <a:endParaRPr lang="sk-SK" sz="4400" dirty="0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xmlns="" id="{19C1FB2D-9951-43B0-8B2C-44AEBA06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772659"/>
            <a:ext cx="10753200" cy="397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4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>
            <a:extLst>
              <a:ext uri="{FF2B5EF4-FFF2-40B4-BE49-F238E27FC236}">
                <a16:creationId xmlns:a16="http://schemas.microsoft.com/office/drawing/2014/main" xmlns="" id="{76E256DE-D919-41FF-8209-5AF9047F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909" y="1695074"/>
            <a:ext cx="4504868" cy="3896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AF916A5F-914C-497F-80E9-90C1EA1B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sz="2200" dirty="0"/>
              <a:t> </a:t>
            </a:r>
            <a:r>
              <a:rPr lang="cs-CZ" sz="4400" dirty="0" err="1"/>
              <a:t>Biluminální</a:t>
            </a:r>
            <a:r>
              <a:rPr lang="cs-CZ" sz="4400" dirty="0"/>
              <a:t> kanyla</a:t>
            </a:r>
            <a:endParaRPr lang="sk-SK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D673C4B-D5BC-435D-9FB9-DC1075B4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86" y="1667024"/>
            <a:ext cx="4574586" cy="41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4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xmlns="" id="{10971D07-027D-4DF7-8B24-C3CB9722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Hrudní chirurgie</a:t>
            </a:r>
            <a:endParaRPr lang="en-US" sz="44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A4928396-8D03-4908-98B5-EE82E28D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0"/>
            <a:ext cx="6366600" cy="4708800"/>
          </a:xfrm>
        </p:spPr>
        <p:txBody>
          <a:bodyPr>
            <a:noAutofit/>
          </a:bodyPr>
          <a:lstStyle/>
          <a:p>
            <a:pPr marL="109728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respirační systém i kardiovaskulární systém</a:t>
            </a:r>
          </a:p>
          <a:p>
            <a:pPr marL="109728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nutná dobrá komunikace s chirurgem (indikace, operační postup,...)</a:t>
            </a:r>
          </a:p>
          <a:p>
            <a:pPr marL="109728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lung</a:t>
            </a:r>
            <a:r>
              <a:rPr lang="cs-CZ" sz="2000" dirty="0"/>
              <a:t> </a:t>
            </a:r>
            <a:r>
              <a:rPr lang="cs-CZ" sz="2000" dirty="0" err="1"/>
              <a:t>ventilation</a:t>
            </a:r>
            <a:endParaRPr lang="cs-CZ" sz="2000" dirty="0"/>
          </a:p>
          <a:p>
            <a:pPr marL="109728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poloha na boku (ev. na břiše)</a:t>
            </a:r>
          </a:p>
          <a:p>
            <a:pPr marL="109728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intenzivní pooperační péče (fyzioterapie, analgezie)</a:t>
            </a:r>
          </a:p>
          <a:p>
            <a:pPr marL="109728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pooperační O2 suplementace (</a:t>
            </a:r>
            <a:r>
              <a:rPr lang="cs-CZ" sz="2000" dirty="0" err="1"/>
              <a:t>ventilačno-perfúzní</a:t>
            </a:r>
            <a:r>
              <a:rPr lang="cs-CZ" sz="2000" dirty="0"/>
              <a:t> nepoměr)</a:t>
            </a:r>
          </a:p>
          <a:p>
            <a:pPr marL="109728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pacienti často </a:t>
            </a:r>
            <a:r>
              <a:rPr lang="cs-CZ" sz="2000" dirty="0" err="1"/>
              <a:t>polymorbidní</a:t>
            </a:r>
            <a:r>
              <a:rPr lang="cs-CZ" sz="2000" dirty="0"/>
              <a:t> (30% nad 70 let, 50% ASA III a více, kuřák s CHOPN,..)</a:t>
            </a:r>
          </a:p>
          <a:p>
            <a:pPr>
              <a:lnSpc>
                <a:spcPct val="140000"/>
              </a:lnSpc>
            </a:pPr>
            <a:endParaRPr lang="en-US" sz="2000" dirty="0"/>
          </a:p>
        </p:txBody>
      </p:sp>
      <p:pic>
        <p:nvPicPr>
          <p:cNvPr id="8" name="Picture 2" descr="https://encrypted-tbn1.google.com/images?q=tbn:ANd9GcR-L3Hu4vtVzDxpJCaq1UvUPm-E_Z016_UfO9wmow2u4kcORczm">
            <a:extLst>
              <a:ext uri="{FF2B5EF4-FFF2-40B4-BE49-F238E27FC236}">
                <a16:creationId xmlns:a16="http://schemas.microsoft.com/office/drawing/2014/main" xmlns="" id="{B07A7EA7-E0DF-4745-97F5-7ACD6444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1673243"/>
            <a:ext cx="3227244" cy="41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2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lective Bronchial Intubation.avi">
            <a:hlinkClick r:id="" action="ppaction://media"/>
            <a:extLst>
              <a:ext uri="{FF2B5EF4-FFF2-40B4-BE49-F238E27FC236}">
                <a16:creationId xmlns:a16="http://schemas.microsoft.com/office/drawing/2014/main" xmlns="" id="{CD2ED9B6-D6E6-414A-908C-CF1DD174EE6B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1" y="1692002"/>
            <a:ext cx="7359997" cy="4139998"/>
          </a:xfrm>
          <a:noFill/>
        </p:spPr>
      </p:pic>
      <p:sp>
        <p:nvSpPr>
          <p:cNvPr id="2" name="Obdélník 1"/>
          <p:cNvSpPr/>
          <p:nvPr/>
        </p:nvSpPr>
        <p:spPr>
          <a:xfrm>
            <a:off x="720725" y="1296001"/>
            <a:ext cx="10752138" cy="2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sk-SK" sz="2000" b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Video: </a:t>
            </a:r>
            <a:r>
              <a:rPr lang="sk-SK" sz="2000" b="0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intubace</a:t>
            </a:r>
            <a:r>
              <a:rPr lang="sk-SK" sz="2000" b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sk-SK" sz="2000" b="0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biluminální</a:t>
            </a:r>
            <a:r>
              <a:rPr lang="sk-SK" sz="2000" b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 kanylou</a:t>
            </a:r>
            <a:endParaRPr lang="sk-SK" sz="2000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38B645-53ED-41F8-875A-339A7ADD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cs-CZ" sz="4400" dirty="0"/>
              <a:t>Intubace </a:t>
            </a:r>
            <a:r>
              <a:rPr lang="cs-CZ" sz="4400" dirty="0" err="1"/>
              <a:t>biluminální</a:t>
            </a:r>
            <a:r>
              <a:rPr lang="cs-CZ" sz="4400" dirty="0"/>
              <a:t> kanylou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Zástupný symbol pro obsah 4">
            <a:extLst>
              <a:ext uri="{FF2B5EF4-FFF2-40B4-BE49-F238E27FC236}">
                <a16:creationId xmlns:a16="http://schemas.microsoft.com/office/drawing/2014/main" xmlns="" id="{2CF7A736-3D3F-4DBF-A6A9-E6A7DC4BA12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4" b="8937"/>
          <a:stretch/>
        </p:blipFill>
        <p:spPr>
          <a:xfrm>
            <a:off x="20" y="1"/>
            <a:ext cx="12191980" cy="5842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Zástupný symbol pro obsah 4">
            <a:extLst>
              <a:ext uri="{FF2B5EF4-FFF2-40B4-BE49-F238E27FC236}">
                <a16:creationId xmlns:a16="http://schemas.microsoft.com/office/drawing/2014/main" xmlns="" id="{C42B8799-0612-4CB5-96BC-AAAF27C0508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0" b="13731"/>
          <a:stretch/>
        </p:blipFill>
        <p:spPr>
          <a:xfrm>
            <a:off x="20" y="1"/>
            <a:ext cx="12191980" cy="5842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bdélník 5">
            <a:extLst>
              <a:ext uri="{FF2B5EF4-FFF2-40B4-BE49-F238E27FC236}">
                <a16:creationId xmlns:a16="http://schemas.microsoft.com/office/drawing/2014/main" xmlns="" id="{F42F5C8F-71EB-4DFF-8317-03CB1B20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20000"/>
            <a:ext cx="10753200" cy="451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cs-CZ" altLang="cs-CZ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VivaSight</a:t>
            </a:r>
            <a:r>
              <a:rPr lang="cs-CZ" altLang="cs-CZ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Double Lumen</a:t>
            </a:r>
          </a:p>
        </p:txBody>
      </p:sp>
      <p:pic>
        <p:nvPicPr>
          <p:cNvPr id="29698" name="Zástupný symbol pro obsah 4">
            <a:extLst>
              <a:ext uri="{FF2B5EF4-FFF2-40B4-BE49-F238E27FC236}">
                <a16:creationId xmlns:a16="http://schemas.microsoft.com/office/drawing/2014/main" xmlns="" id="{05B54C6D-7E5F-4FBF-A7B7-0CF77A022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9079"/>
          <a:stretch/>
        </p:blipFill>
        <p:spPr>
          <a:xfrm>
            <a:off x="720000" y="1692002"/>
            <a:ext cx="10753200" cy="4139998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A9C1741-B6FE-457F-B501-027AAFEB0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" b="-4"/>
          <a:stretch/>
        </p:blipFill>
        <p:spPr bwMode="auto">
          <a:xfrm>
            <a:off x="4440000" y="1692002"/>
            <a:ext cx="3311525" cy="2230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3DF2380A-DBA6-408F-B8F5-F17CAC87B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ECF98E7-B091-4C68-ABBE-E58ADF485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0041EFBE-84C1-4478-AF2A-32996DA63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BB5D9AAA-02C2-470A-940C-5EB9697B69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5A64F7F5-0F8D-40C9-B467-6A1713D508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222C8B8A-4314-4775-9329-7346B1CBC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18" descr="https://encrypted-tbn3.google.com/images?q=tbn:ANd9GcSsIWuMvOU1dX7X0RfewVflIm7og1lcObfBrONvgGQL-zmPlYXAEA">
            <a:extLst>
              <a:ext uri="{FF2B5EF4-FFF2-40B4-BE49-F238E27FC236}">
                <a16:creationId xmlns:a16="http://schemas.microsoft.com/office/drawing/2014/main" xmlns="" id="{9131D46E-B86A-44B9-9DF4-006AC89A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r="1" b="20154"/>
          <a:stretch/>
        </p:blipFill>
        <p:spPr>
          <a:xfrm>
            <a:off x="719999" y="1692002"/>
            <a:ext cx="3311525" cy="2230711"/>
          </a:xfrm>
          <a:prstGeom prst="rect">
            <a:avLst/>
          </a:prstGeom>
          <a:noFill/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8691F282-3286-453A-A6DD-662D004A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Bronchiální blokátor</a:t>
            </a:r>
            <a:endParaRPr lang="sk-SK" sz="4400" dirty="0"/>
          </a:p>
        </p:txBody>
      </p:sp>
      <p:pic>
        <p:nvPicPr>
          <p:cNvPr id="15" name="Picture 14" descr="https://encrypted-tbn3.google.com/images?q=tbn:ANd9GcSJBtUy3DNr7ymAiOFw5vBKeXXS4Gxlh6TRGuCSLGhrumkJ9LGd">
            <a:extLst>
              <a:ext uri="{FF2B5EF4-FFF2-40B4-BE49-F238E27FC236}">
                <a16:creationId xmlns:a16="http://schemas.microsoft.com/office/drawing/2014/main" xmlns="" id="{62C33253-0A18-46E2-8C74-F74425F072C5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27" y="1692275"/>
            <a:ext cx="159317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0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ronchial Blocker Insertion.avi">
            <a:hlinkClick r:id="" action="ppaction://media"/>
            <a:extLst>
              <a:ext uri="{FF2B5EF4-FFF2-40B4-BE49-F238E27FC236}">
                <a16:creationId xmlns:a16="http://schemas.microsoft.com/office/drawing/2014/main" xmlns="" id="{40AA6DF8-2108-44FF-84AF-40B80BFC6B40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2" y="1692002"/>
            <a:ext cx="7359996" cy="4139998"/>
          </a:xfrm>
          <a:noFill/>
        </p:spPr>
      </p:pic>
      <p:sp>
        <p:nvSpPr>
          <p:cNvPr id="2" name="Obdélník 1"/>
          <p:cNvSpPr/>
          <p:nvPr/>
        </p:nvSpPr>
        <p:spPr>
          <a:xfrm>
            <a:off x="720725" y="1296001"/>
            <a:ext cx="10752138" cy="2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sk-SK" sz="2000" b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Video: zavedení </a:t>
            </a:r>
            <a:r>
              <a:rPr lang="sk-SK" sz="2000" b="0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bronchiálního</a:t>
            </a:r>
            <a:r>
              <a:rPr lang="sk-SK" sz="2000" b="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sk-SK" sz="2000" b="0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blokátoru</a:t>
            </a:r>
            <a:endParaRPr lang="sk-SK" sz="2000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2FFB7BD-6863-45FB-8B9D-9EFA1E1C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cs-CZ" sz="4400" dirty="0"/>
              <a:t>Bronchiální blokátor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xmlns="" id="{96DAE024-3A9E-4FE1-8D8A-660E23552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r="-2" b="15739"/>
          <a:stretch/>
        </p:blipFill>
        <p:spPr>
          <a:xfrm>
            <a:off x="6272212" y="692150"/>
            <a:ext cx="5200987" cy="5139850"/>
          </a:xfrm>
          <a:prstGeom prst="rect">
            <a:avLst/>
          </a:prstGeom>
          <a:noFill/>
        </p:spPr>
      </p:pic>
      <p:pic>
        <p:nvPicPr>
          <p:cNvPr id="4" name="Obrázek 10">
            <a:extLst>
              <a:ext uri="{FF2B5EF4-FFF2-40B4-BE49-F238E27FC236}">
                <a16:creationId xmlns:a16="http://schemas.microsoft.com/office/drawing/2014/main" xmlns="" id="{2505F9B9-75A6-4412-9568-3888D22BD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r="2" b="21528"/>
          <a:stretch/>
        </p:blipFill>
        <p:spPr bwMode="auto">
          <a:xfrm>
            <a:off x="719137" y="692150"/>
            <a:ext cx="5218413" cy="48996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7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xmlns="" id="{18C3FBD2-2CB3-4E82-92E0-9035FA9C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4400" b="1" dirty="0">
                <a:latin typeface="+mj-lt"/>
              </a:rPr>
              <a:t>Bronchiální blokátor</a:t>
            </a:r>
            <a:r>
              <a:rPr lang="cs-CZ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cs-CZ" sz="4000" b="1" dirty="0">
                <a:solidFill>
                  <a:schemeClr val="tx1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6307DC6D-DBF2-49A0-AD6A-18D21748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sz="2000" b="1" dirty="0"/>
              <a:t>Výhody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použití s běžnou OTK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možná selektivní blokáda lobárních bronchů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není nutná </a:t>
            </a:r>
            <a:r>
              <a:rPr lang="cs-CZ" dirty="0" err="1"/>
              <a:t>reintubace</a:t>
            </a:r>
            <a:r>
              <a:rPr lang="cs-CZ" dirty="0"/>
              <a:t> při pokračující UPV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jedna velikost na obě strany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použití u </a:t>
            </a:r>
            <a:r>
              <a:rPr lang="cs-CZ" dirty="0" err="1"/>
              <a:t>detí</a:t>
            </a:r>
            <a:r>
              <a:rPr lang="cs-CZ" dirty="0"/>
              <a:t> (chybí </a:t>
            </a:r>
            <a:r>
              <a:rPr lang="cs-CZ" dirty="0" err="1"/>
              <a:t>biluminální</a:t>
            </a:r>
            <a:r>
              <a:rPr lang="cs-CZ" dirty="0"/>
              <a:t> kanyly)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u obtížné intubace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u tracheostomie</a:t>
            </a:r>
          </a:p>
          <a:p>
            <a:r>
              <a:rPr lang="cs-CZ" sz="2000" b="1" dirty="0"/>
              <a:t>Nevýhody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obtížné odsávání za blokádou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nutnost optické kontroly při zavádění </a:t>
            </a:r>
            <a:r>
              <a:rPr lang="cs-CZ" i="1" dirty="0"/>
              <a:t>??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mírně vyšší cena</a:t>
            </a:r>
          </a:p>
          <a:p>
            <a:endParaRPr lang="cs-CZ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6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419-7397-42A2-BF03-41FED8A4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err="1">
                <a:latin typeface="+mj-lt"/>
              </a:rPr>
              <a:t>Biluminální</a:t>
            </a:r>
            <a:r>
              <a:rPr lang="cs-CZ" sz="4400" b="1" dirty="0">
                <a:latin typeface="+mj-lt"/>
              </a:rPr>
              <a:t> kanyla</a:t>
            </a:r>
            <a:r>
              <a:rPr lang="cs-CZ" sz="4000" b="1" dirty="0">
                <a:solidFill>
                  <a:schemeClr val="tx1"/>
                </a:solidFill>
                <a:latin typeface="+mj-lt"/>
              </a:rPr>
              <a:t/>
            </a:r>
            <a:br>
              <a:rPr lang="cs-CZ" sz="4000" b="1" dirty="0">
                <a:solidFill>
                  <a:schemeClr val="tx1"/>
                </a:solidFill>
                <a:latin typeface="+mj-lt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EF33CEA-CE97-4BAF-92B8-6C8CDB71F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Výhody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snadnější kolaps plíce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současný přístup na obě strany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lépe doleva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mohou být zavedeny naslepo</a:t>
            </a:r>
          </a:p>
          <a:p>
            <a:pPr marL="109728"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Nevýhody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rozdílné kanyly (L/P, velikost)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nebezpečí poranění dýchacích cest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nutnost </a:t>
            </a:r>
            <a:r>
              <a:rPr lang="cs-CZ" dirty="0" err="1"/>
              <a:t>reintubace</a:t>
            </a:r>
            <a:r>
              <a:rPr lang="cs-CZ" dirty="0"/>
              <a:t> při pokračující UPV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cs-CZ" dirty="0"/>
              <a:t>hůře doprava</a:t>
            </a:r>
          </a:p>
          <a:p>
            <a:pPr marL="109728" eaLnBrk="1" fontAlgn="auto" hangingPunct="1">
              <a:spcAft>
                <a:spcPts val="0"/>
              </a:spcAft>
              <a:defRPr/>
            </a:pPr>
            <a:endParaRPr lang="cs-CZ" sz="2200" b="1" dirty="0"/>
          </a:p>
          <a:p>
            <a:endParaRPr lang="cs-CZ" sz="28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1276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702AC96-4AAD-4004-84A8-D4774AEF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Postup při jednostranné ventilaci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6019637-3989-4F77-9387-C045A971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>
            <a:noAutofit/>
          </a:bodyPr>
          <a:lstStyle/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ventilace dechovými objemy 5-6 ml/kg IBW (4-5ml/kg – </a:t>
            </a:r>
            <a:r>
              <a:rPr lang="cs-CZ" sz="2000" dirty="0" err="1"/>
              <a:t>lung</a:t>
            </a:r>
            <a:r>
              <a:rPr lang="cs-CZ" sz="2000" dirty="0"/>
              <a:t> </a:t>
            </a:r>
            <a:r>
              <a:rPr lang="cs-CZ" sz="2000" dirty="0" err="1"/>
              <a:t>protective</a:t>
            </a:r>
            <a:r>
              <a:rPr lang="cs-CZ" sz="2000" dirty="0"/>
              <a:t>) </a:t>
            </a:r>
            <a:r>
              <a:rPr lang="cs-CZ" sz="2000" u="sng" dirty="0"/>
              <a:t>PCV</a:t>
            </a:r>
            <a:r>
              <a:rPr lang="cs-CZ" sz="2000" dirty="0"/>
              <a:t> / VCV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permisivní </a:t>
            </a:r>
            <a:r>
              <a:rPr lang="cs-CZ" sz="2000" dirty="0" err="1"/>
              <a:t>hyperkapnie</a:t>
            </a:r>
            <a:r>
              <a:rPr lang="cs-CZ" sz="2000" dirty="0"/>
              <a:t> možná 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↑</a:t>
            </a:r>
            <a:r>
              <a:rPr lang="cs-CZ" sz="2000" dirty="0" err="1"/>
              <a:t>Pmax</a:t>
            </a:r>
            <a:r>
              <a:rPr lang="cs-CZ" sz="2000" dirty="0"/>
              <a:t> (P plató) – ventiluje jenom jedna plíce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FiO2 (nad 50% k zabránění hypoxie)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PEEP 4-5  (PEEP 0 u CHOPN)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intermitentní ventilace horní plíce, nebo kontinuální insuflace O2 do horní plíce / CPAP – CAVE: nutná komunikace s operatérem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co nejdříve </a:t>
            </a:r>
            <a:r>
              <a:rPr lang="cs-CZ" sz="2000" dirty="0" err="1"/>
              <a:t>zasvorkovat</a:t>
            </a:r>
            <a:r>
              <a:rPr lang="cs-CZ" sz="2000" dirty="0"/>
              <a:t> plicní arterii neventilované plíce = ↓</a:t>
            </a:r>
            <a:r>
              <a:rPr lang="cs-CZ" sz="2000" dirty="0" err="1"/>
              <a:t>pravo</a:t>
            </a:r>
            <a:r>
              <a:rPr lang="cs-CZ" sz="2000" dirty="0"/>
              <a:t>-levý zkrat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 err="1"/>
              <a:t>one-lung</a:t>
            </a:r>
            <a:r>
              <a:rPr lang="cs-CZ" sz="2000" dirty="0"/>
              <a:t> </a:t>
            </a:r>
            <a:r>
              <a:rPr lang="cs-CZ" sz="2000" dirty="0" err="1"/>
              <a:t>ventilation</a:t>
            </a:r>
            <a:r>
              <a:rPr lang="cs-CZ" sz="2000" dirty="0"/>
              <a:t> co nejkratší možnou dobu</a:t>
            </a:r>
          </a:p>
          <a:p>
            <a:pPr marL="395478" indent="-285750" eaLnBrk="1" fontAlgn="auto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na konci operace manuálně rozepneme neventilovanou plíci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5487F-58BA-42EF-89EE-9BE81DCB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Předoperační příprava (1)</a:t>
            </a:r>
          </a:p>
        </p:txBody>
      </p:sp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xmlns="" id="{C5CFB736-42CC-4370-845B-9927608B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57" y="2438400"/>
            <a:ext cx="10753200" cy="413999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ideálna kompenzace respir. a KVS systému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předoperační klinické vyšetření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laboratorní vyšetření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analýza krevních plynů (dle </a:t>
            </a:r>
            <a:r>
              <a:rPr lang="cs-CZ" altLang="cs-CZ" sz="2000" dirty="0" err="1"/>
              <a:t>Astrupa</a:t>
            </a:r>
            <a:r>
              <a:rPr lang="cs-CZ" altLang="cs-CZ" sz="2000" dirty="0"/>
              <a:t>) SaO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&gt; 90%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EKG (známky zatížení pravého srdce)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RTG S+P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altLang="cs-CZ" sz="2000" dirty="0"/>
              <a:t>posoudit rozsah výkonu – lobektomie/</a:t>
            </a:r>
            <a:r>
              <a:rPr lang="cs-CZ" altLang="cs-CZ" sz="2000" dirty="0" err="1"/>
              <a:t>pneumonektomie</a:t>
            </a:r>
            <a:endParaRPr lang="cs-CZ" altLang="cs-CZ" sz="2000" dirty="0"/>
          </a:p>
          <a:p>
            <a:pPr marL="109537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2606A7-28A8-4344-B9F4-7CCD1A03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Speciální anestezie (1)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96C5898-86FC-47A9-9A8F-CEF39CD6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Autofit/>
          </a:bodyPr>
          <a:lstStyle/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b="1" dirty="0" err="1"/>
              <a:t>Mediastinoskopie</a:t>
            </a:r>
            <a:endParaRPr lang="cs-CZ" sz="2000" b="1" dirty="0"/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endoskop přes </a:t>
            </a:r>
            <a:r>
              <a:rPr lang="cs-CZ" dirty="0" err="1"/>
              <a:t>jugulum</a:t>
            </a:r>
            <a:r>
              <a:rPr lang="cs-CZ" dirty="0"/>
              <a:t> do mediastina v CA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řízená ventilace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s výhodou armovaná OTI kanyla (manipulace v oblasti krku)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možná komprese </a:t>
            </a:r>
            <a:r>
              <a:rPr lang="cs-CZ" dirty="0" err="1"/>
              <a:t>brachiocefalické</a:t>
            </a:r>
            <a:r>
              <a:rPr lang="cs-CZ" dirty="0"/>
              <a:t> arterie nebo vény vpravo </a:t>
            </a:r>
            <a:r>
              <a:rPr lang="cs-CZ" dirty="0" err="1"/>
              <a:t>mediastinoskopem</a:t>
            </a:r>
            <a:r>
              <a:rPr lang="cs-CZ" dirty="0"/>
              <a:t> – omezení krevního toku (</a:t>
            </a:r>
            <a:r>
              <a:rPr lang="cs-CZ" dirty="0" err="1"/>
              <a:t>oxymeter</a:t>
            </a:r>
            <a:r>
              <a:rPr lang="cs-CZ" dirty="0"/>
              <a:t> na pravou ruku, PVK i na DK)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74CEBD-3222-42D1-8C8A-D4BD155D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Speciální anestezie (2)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D0790DE-276B-44D5-B182-195A9C77A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b="1" dirty="0"/>
              <a:t>Bronchoskopie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analgosedace / celková anestezie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rigidní / flexibilní bronchoskop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ventilace přes konektor na kanyle, bočný přístup do bronchoskopu, vysokofrekvenční ventilace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dirty="0"/>
              <a:t>hypoxie, </a:t>
            </a:r>
            <a:r>
              <a:rPr lang="cs-CZ" dirty="0" err="1"/>
              <a:t>hyperkapnie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812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4CDBA6-BE16-48A3-94B5-BA823B5C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Speciální anestezie (3)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D451603-AA9D-4070-808D-EC0A35D4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0"/>
            <a:ext cx="5219998" cy="4251599"/>
          </a:xfrm>
        </p:spPr>
        <p:txBody>
          <a:bodyPr>
            <a:normAutofit fontScale="92500" lnSpcReduction="20000"/>
          </a:bodyPr>
          <a:lstStyle/>
          <a:p>
            <a:pPr marL="109728" indent="0" eaLnBrk="1" fontAlgn="auto" hangingPunct="1">
              <a:lnSpc>
                <a:spcPct val="140000"/>
              </a:lnSpc>
              <a:spcAft>
                <a:spcPts val="600"/>
              </a:spcAft>
              <a:buNone/>
              <a:defRPr/>
            </a:pPr>
            <a:r>
              <a:rPr lang="cs-CZ" sz="2200" b="1" dirty="0"/>
              <a:t>Resekční výkony na plicích</a:t>
            </a:r>
          </a:p>
          <a:p>
            <a:pPr marL="452628" indent="-34290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b="1" dirty="0" err="1"/>
              <a:t>wedge</a:t>
            </a:r>
            <a:r>
              <a:rPr lang="cs-CZ" sz="2200" b="1" dirty="0"/>
              <a:t> resekce, </a:t>
            </a:r>
            <a:r>
              <a:rPr lang="cs-CZ" sz="2200" b="1" dirty="0" err="1"/>
              <a:t>segmentektomie</a:t>
            </a:r>
            <a:r>
              <a:rPr lang="cs-CZ" sz="2200" b="1" dirty="0"/>
              <a:t>, lobektomie, </a:t>
            </a:r>
            <a:r>
              <a:rPr lang="cs-CZ" sz="2200" b="1" dirty="0" err="1"/>
              <a:t>pneumonektomie</a:t>
            </a:r>
            <a:endParaRPr lang="cs-CZ" sz="2200" b="1" dirty="0"/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výkony na boku</a:t>
            </a:r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většinou jednostranná ventilace</a:t>
            </a:r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před uzavřením hrudníku manuální hand-</a:t>
            </a:r>
            <a:r>
              <a:rPr lang="cs-CZ" sz="2200" dirty="0" err="1"/>
              <a:t>bag</a:t>
            </a:r>
            <a:r>
              <a:rPr lang="cs-CZ" sz="2200" dirty="0"/>
              <a:t> ventilace (</a:t>
            </a:r>
            <a:r>
              <a:rPr lang="cs-CZ" sz="2200" dirty="0" err="1"/>
              <a:t>recruitment</a:t>
            </a:r>
            <a:r>
              <a:rPr lang="cs-CZ" sz="2200" dirty="0"/>
              <a:t>)</a:t>
            </a:r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až ve 30% se po </a:t>
            </a:r>
            <a:r>
              <a:rPr lang="cs-CZ" sz="2200" dirty="0" err="1"/>
              <a:t>thorakochirurgických</a:t>
            </a:r>
            <a:r>
              <a:rPr lang="cs-CZ" sz="2200" dirty="0"/>
              <a:t> výkonech vyskytují poruchy srdečního rytmu</a:t>
            </a:r>
          </a:p>
          <a:p>
            <a:pPr marL="109728" indent="0" eaLnBrk="1" fontAlgn="auto" hangingPunct="1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cs-CZ" sz="1800" dirty="0"/>
          </a:p>
          <a:p>
            <a:pPr marL="109728" indent="0" eaLnBrk="1" fontAlgn="auto" hangingPunct="1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cs-CZ" sz="1800" dirty="0"/>
          </a:p>
        </p:txBody>
      </p:sp>
      <p:pic>
        <p:nvPicPr>
          <p:cNvPr id="36868" name="Picture 2" descr="https://encrypted-tbn2.google.com/images?q=tbn:ANd9GcSTuyhnjLLm7afYWHPI1Hkw_bJcfV2xJY76fbanadI5Fhiv-1hGQQ">
            <a:extLst>
              <a:ext uri="{FF2B5EF4-FFF2-40B4-BE49-F238E27FC236}">
                <a16:creationId xmlns:a16="http://schemas.microsoft.com/office/drawing/2014/main" xmlns="" id="{BFE067EF-89CF-47D0-9C1B-0101E4E6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124427"/>
            <a:ext cx="5219998" cy="3271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6177207-6D17-4509-8694-416F0B43762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376" y="2229566"/>
            <a:ext cx="5218413" cy="3896711"/>
          </a:xfrm>
        </p:spPr>
        <p:txBody>
          <a:bodyPr>
            <a:normAutofit/>
          </a:bodyPr>
          <a:lstStyle/>
          <a:p>
            <a:pPr marL="395478" indent="-28575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̶"/>
              <a:defRPr/>
            </a:pPr>
            <a:r>
              <a:rPr lang="cs-CZ" sz="2000" dirty="0"/>
              <a:t>resekce bul, cyst</a:t>
            </a:r>
          </a:p>
          <a:p>
            <a:pPr marL="395478" indent="-28575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̶"/>
              <a:defRPr/>
            </a:pPr>
            <a:r>
              <a:rPr lang="cs-CZ" sz="2000" dirty="0" err="1"/>
              <a:t>bronchopleurální</a:t>
            </a:r>
            <a:r>
              <a:rPr lang="cs-CZ" sz="2000" dirty="0"/>
              <a:t> píštěl</a:t>
            </a:r>
          </a:p>
          <a:p>
            <a:pPr marL="395478" indent="-28575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̶"/>
              <a:defRPr/>
            </a:pPr>
            <a:r>
              <a:rPr lang="cs-CZ" sz="2000" dirty="0" err="1"/>
              <a:t>bronchiektazie</a:t>
            </a:r>
            <a:endParaRPr lang="cs-CZ" sz="2000" dirty="0"/>
          </a:p>
          <a:p>
            <a:pPr marL="395478" indent="-28575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̶"/>
              <a:defRPr/>
            </a:pPr>
            <a:r>
              <a:rPr lang="cs-CZ" sz="2000" dirty="0"/>
              <a:t>redukční plicní výkony (emfyzém)</a:t>
            </a:r>
          </a:p>
          <a:p>
            <a:pPr marL="395478" indent="-28575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̶"/>
              <a:defRPr/>
            </a:pPr>
            <a:r>
              <a:rPr lang="cs-CZ" sz="2000" dirty="0"/>
              <a:t>transplantace plic</a:t>
            </a:r>
          </a:p>
          <a:p>
            <a:pPr marL="395478" indent="-28575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̶"/>
              <a:defRPr/>
            </a:pPr>
            <a:r>
              <a:rPr lang="cs-CZ" sz="2000" dirty="0"/>
              <a:t>VATS (video-</a:t>
            </a:r>
            <a:r>
              <a:rPr lang="cs-CZ" sz="2000" dirty="0" err="1"/>
              <a:t>asistovanná</a:t>
            </a:r>
            <a:r>
              <a:rPr lang="cs-CZ" sz="2000" dirty="0"/>
              <a:t> </a:t>
            </a:r>
            <a:r>
              <a:rPr lang="cs-CZ" sz="2000" dirty="0" err="1"/>
              <a:t>torakoskopie</a:t>
            </a:r>
            <a:r>
              <a:rPr lang="cs-CZ" sz="2000" dirty="0"/>
              <a:t>) – biopsie, </a:t>
            </a:r>
            <a:r>
              <a:rPr lang="cs-CZ" sz="2000" dirty="0" err="1"/>
              <a:t>pleurodéza</a:t>
            </a:r>
            <a:r>
              <a:rPr lang="cs-CZ" sz="2000" dirty="0"/>
              <a:t>, redukční plicní výkony, dekortikace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1C83D6F-25FE-43F3-855A-BE46E914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Speciální anestezie (4)</a:t>
            </a:r>
          </a:p>
        </p:txBody>
      </p:sp>
      <p:pic>
        <p:nvPicPr>
          <p:cNvPr id="37892" name="Picture 2" descr="https://encrypted-tbn0.google.com/images?q=tbn:ANd9GcS6HSsijgV6gMomGBABvoJDwgzDVClafGOUotR7BXPvQonmN4Wj">
            <a:extLst>
              <a:ext uri="{FF2B5EF4-FFF2-40B4-BE49-F238E27FC236}">
                <a16:creationId xmlns:a16="http://schemas.microsoft.com/office/drawing/2014/main" xmlns="" id="{6E7C979C-0F91-4409-B721-C1E92362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1865704"/>
            <a:ext cx="5219998" cy="37426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C78708-71BF-4256-8335-6971031C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Pooperační komplikace</a:t>
            </a:r>
          </a:p>
        </p:txBody>
      </p:sp>
      <p:sp>
        <p:nvSpPr>
          <p:cNvPr id="38914" name="Content Placeholder 1">
            <a:extLst>
              <a:ext uri="{FF2B5EF4-FFF2-40B4-BE49-F238E27FC236}">
                <a16:creationId xmlns:a16="http://schemas.microsoft.com/office/drawing/2014/main" xmlns="" id="{B9C107CB-F83D-404F-A410-6D6775B0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krvácení po výkonu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ruptura bronchiálního pahýlu (</a:t>
            </a:r>
            <a:r>
              <a:rPr lang="cs-CZ" altLang="cs-CZ" sz="2000" dirty="0" err="1"/>
              <a:t>bronchopleurální</a:t>
            </a:r>
            <a:r>
              <a:rPr lang="cs-CZ" altLang="cs-CZ" sz="2000" dirty="0"/>
              <a:t> píštěl a tenzní </a:t>
            </a:r>
            <a:r>
              <a:rPr lang="cs-CZ" altLang="cs-CZ" sz="2000" dirty="0" err="1"/>
              <a:t>pneumothorax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respirační insuficience s nutností UPV (pravolevý zkrat, V-Q nepoměr, ↓FRC)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 err="1"/>
              <a:t>atelektázy</a:t>
            </a: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pneumonie</a:t>
            </a:r>
          </a:p>
        </p:txBody>
      </p:sp>
      <p:pic>
        <p:nvPicPr>
          <p:cNvPr id="38916" name="Picture 2" descr="https://encrypted-tbn1.google.com/images?q=tbn:ANd9GcRyLbFnvisYt7y2HcR0A3kM7SjWrFuXhGqoFM8OBWtGaKk7iCSh">
            <a:extLst>
              <a:ext uri="{FF2B5EF4-FFF2-40B4-BE49-F238E27FC236}">
                <a16:creationId xmlns:a16="http://schemas.microsoft.com/office/drawing/2014/main" xmlns="" id="{A8FDFDEF-4A09-4815-AD1D-B84E4D7D0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"/>
          <a:stretch/>
        </p:blipFill>
        <p:spPr bwMode="auto">
          <a:xfrm>
            <a:off x="6251280" y="1690271"/>
            <a:ext cx="5219998" cy="41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1551A62-FEE8-4B9D-9296-988B3BB8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4000"/>
              <a:t>Pooperační péče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8BAC3F7-96F1-4EE0-AAFA-A749689A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09400" cy="4139998"/>
          </a:xfrm>
        </p:spPr>
        <p:txBody>
          <a:bodyPr/>
          <a:lstStyle/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intenzivní péče (JIP/ARO)</a:t>
            </a:r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oxygenoterapie</a:t>
            </a:r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fyzioterapie hrudníku, dechové cvičení, polohovací drenáže</a:t>
            </a:r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 err="1"/>
              <a:t>sekretolýza</a:t>
            </a:r>
            <a:endParaRPr lang="cs-CZ" sz="2000" dirty="0"/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analgezie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400" dirty="0"/>
              <a:t>opiáty (</a:t>
            </a:r>
            <a:r>
              <a:rPr lang="cs-CZ" sz="1400" dirty="0" err="1"/>
              <a:t>i.v</a:t>
            </a:r>
            <a:r>
              <a:rPr lang="cs-CZ" sz="1400" dirty="0"/>
              <a:t>., epidurálně)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400" dirty="0"/>
              <a:t>epidurální hrudní analgezie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400" dirty="0" err="1"/>
              <a:t>paravertebrální</a:t>
            </a:r>
            <a:r>
              <a:rPr lang="cs-CZ" sz="1400" dirty="0"/>
              <a:t> blokáda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400" dirty="0"/>
              <a:t>blokády interkostálních nervů</a:t>
            </a:r>
          </a:p>
          <a:p>
            <a:pPr marL="647478" lvl="1" indent="-285750" fontAlgn="auto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400" dirty="0"/>
              <a:t>neopiátová analgetika (NSAID,...)</a:t>
            </a:r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endParaRPr lang="cs-CZ" sz="2000" dirty="0"/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endParaRPr lang="cs-CZ" sz="2000" dirty="0"/>
          </a:p>
          <a:p>
            <a:pPr marL="395478" indent="-285750" fontAlgn="auto">
              <a:lnSpc>
                <a:spcPct val="140000"/>
              </a:lnSpc>
              <a:spcAft>
                <a:spcPts val="600"/>
              </a:spcAft>
              <a:defRPr/>
            </a:pPr>
            <a:endParaRPr lang="cs-CZ" sz="2000" dirty="0"/>
          </a:p>
          <a:p>
            <a:endParaRPr lang="en-US" dirty="0"/>
          </a:p>
        </p:txBody>
      </p:sp>
      <p:pic>
        <p:nvPicPr>
          <p:cNvPr id="9" name="Picture 2" descr="https://encrypted-tbn1.google.com/images?q=tbn:ANd9GcSYsDhI_QzUr1Hmy8k69KRTwJhGVeRHLd58tOfDZRD9DXxgzHVs">
            <a:extLst>
              <a:ext uri="{FF2B5EF4-FFF2-40B4-BE49-F238E27FC236}">
                <a16:creationId xmlns:a16="http://schemas.microsoft.com/office/drawing/2014/main" xmlns="" id="{71BA164B-E5E0-4053-B915-34D00F81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126" y="2070605"/>
            <a:ext cx="5219998" cy="37285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47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87D08EDB-C491-4304-987E-EC343F38D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09800"/>
            <a:ext cx="10753200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dirty="0"/>
              <a:t>po lobektomiích na sání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dirty="0"/>
              <a:t>nutno udržet plíci rozvinutou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dirty="0"/>
              <a:t>drenáž výpotku a monitorace případného krvácení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dirty="0"/>
              <a:t>po </a:t>
            </a:r>
            <a:r>
              <a:rPr lang="cs-CZ" sz="2000" dirty="0" err="1"/>
              <a:t>pneumektomiích</a:t>
            </a:r>
            <a:r>
              <a:rPr lang="cs-CZ" sz="2000" dirty="0"/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dirty="0"/>
              <a:t>nikdy ne na sání - nebezpečí posunu mediastina a úmrtí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dirty="0"/>
              <a:t>drén vždy pod hladinu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dirty="0"/>
              <a:t>funkce drénu je v monitoraci krvácení a drenáži výpotku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endParaRPr lang="cs-CZ" dirty="0"/>
          </a:p>
          <a:p>
            <a:pPr marL="109537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cs-CZ" sz="1800" dirty="0"/>
          </a:p>
          <a:p>
            <a:pPr marL="109537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cs-CZ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DD469CC-761C-4A3A-BFE6-9A8D0F597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15" y="1364400"/>
            <a:ext cx="10752138" cy="271576"/>
          </a:xfrm>
        </p:spPr>
        <p:txBody>
          <a:bodyPr/>
          <a:lstStyle/>
          <a:p>
            <a:r>
              <a:rPr lang="cs-CZ" sz="2000" b="1" dirty="0"/>
              <a:t>Hrudní drény- </a:t>
            </a:r>
            <a:r>
              <a:rPr lang="cs-CZ" b="1" dirty="0"/>
              <a:t>t</a:t>
            </a:r>
            <a:r>
              <a:rPr lang="cs-CZ" sz="2000" b="1" dirty="0"/>
              <a:t>rvalá péče o hrudní drén - musí být průchodný!!</a:t>
            </a:r>
          </a:p>
          <a:p>
            <a:endParaRPr lang="cs-CZ" sz="2000" b="1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47DBE28-6658-4377-B961-B7834AB3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cs-CZ" sz="4400" dirty="0"/>
              <a:t>Pooperační péče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E26E4C56-264C-4637-BDE9-032DA4CE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cs-CZ" sz="4400" dirty="0"/>
              <a:t>NITS = non-</a:t>
            </a:r>
            <a:r>
              <a:rPr lang="cs-CZ" sz="4400" dirty="0" err="1"/>
              <a:t>intubated</a:t>
            </a:r>
            <a:r>
              <a:rPr lang="cs-CZ" sz="4400" dirty="0"/>
              <a:t> </a:t>
            </a:r>
            <a:r>
              <a:rPr lang="cs-CZ" sz="4400" dirty="0" err="1"/>
              <a:t>thoracic</a:t>
            </a:r>
            <a:r>
              <a:rPr lang="cs-CZ" sz="4400" dirty="0"/>
              <a:t> </a:t>
            </a:r>
            <a:r>
              <a:rPr lang="cs-CZ" sz="4400" dirty="0" err="1"/>
              <a:t>surgery</a:t>
            </a:r>
            <a:endParaRPr lang="cs-CZ" sz="44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E8982493-0E39-49F8-9CDE-68ACE697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29202"/>
            <a:ext cx="10753200" cy="4708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Buckingham / </a:t>
            </a:r>
            <a:r>
              <a:rPr lang="cs-CZ" sz="2200" dirty="0" err="1"/>
              <a:t>Vischnewski</a:t>
            </a:r>
            <a:r>
              <a:rPr lang="cs-CZ" sz="2200" dirty="0"/>
              <a:t> již v 50tých letech 19.století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neintubační VATS (</a:t>
            </a:r>
            <a:r>
              <a:rPr lang="cs-CZ" sz="2200" dirty="0" err="1"/>
              <a:t>multi</a:t>
            </a:r>
            <a:r>
              <a:rPr lang="cs-CZ" sz="2200" dirty="0"/>
              <a:t>/</a:t>
            </a:r>
            <a:r>
              <a:rPr lang="cs-CZ" sz="2200" dirty="0" err="1"/>
              <a:t>uniportal</a:t>
            </a:r>
            <a:r>
              <a:rPr lang="cs-CZ" sz="2200" dirty="0"/>
              <a:t>) 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esenciální je kooperace chirurga s anesteziologem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správný výběr pacientů (CAVE: předpoklad obtížné intubace,..)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důkladně informovaný pacient 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zajištění PVK a zahájení anestézie TCI </a:t>
            </a:r>
            <a:r>
              <a:rPr lang="cs-CZ" sz="2200" dirty="0" err="1"/>
              <a:t>Propofolem</a:t>
            </a:r>
            <a:r>
              <a:rPr lang="cs-CZ" sz="2200" dirty="0"/>
              <a:t> – kontrola hloubky spánku </a:t>
            </a:r>
            <a:r>
              <a:rPr lang="cs-CZ" sz="2200" dirty="0" err="1"/>
              <a:t>BISem</a:t>
            </a:r>
            <a:endParaRPr lang="cs-CZ" sz="22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zajištění oxygenace při jednostranné spontánní ventilaci </a:t>
            </a:r>
            <a:r>
              <a:rPr lang="cs-CZ" sz="2200" dirty="0" err="1"/>
              <a:t>oblič</a:t>
            </a:r>
            <a:r>
              <a:rPr lang="cs-CZ" sz="2200" dirty="0"/>
              <a:t>. maskou / LMA / HFNC = </a:t>
            </a:r>
            <a:r>
              <a:rPr lang="cs-CZ" sz="2200" dirty="0" err="1"/>
              <a:t>Thrive</a:t>
            </a:r>
            <a:r>
              <a:rPr lang="cs-CZ" sz="2200" dirty="0"/>
              <a:t> (</a:t>
            </a:r>
            <a:r>
              <a:rPr lang="cs-CZ" sz="2200" dirty="0" err="1"/>
              <a:t>Optiflow</a:t>
            </a:r>
            <a:r>
              <a:rPr lang="cs-CZ" sz="2200" dirty="0"/>
              <a:t>)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200" dirty="0"/>
              <a:t>chirurg aplikuje LA (2% </a:t>
            </a:r>
            <a:r>
              <a:rPr lang="cs-CZ" sz="2200" dirty="0" err="1"/>
              <a:t>Lidocain</a:t>
            </a:r>
            <a:r>
              <a:rPr lang="cs-CZ" sz="2200" dirty="0"/>
              <a:t>) ke kožní incizi – </a:t>
            </a:r>
            <a:r>
              <a:rPr lang="cs-CZ" sz="2200" dirty="0" err="1"/>
              <a:t>iatrogenní</a:t>
            </a:r>
            <a:r>
              <a:rPr lang="cs-CZ" sz="2200" dirty="0"/>
              <a:t> PNO umožní kolaps </a:t>
            </a:r>
            <a:r>
              <a:rPr lang="cs-CZ" sz="2200" dirty="0" err="1"/>
              <a:t>nondependentní</a:t>
            </a:r>
            <a:r>
              <a:rPr lang="cs-CZ" sz="2200" dirty="0"/>
              <a:t> plíce za </a:t>
            </a:r>
            <a:r>
              <a:rPr lang="cs-CZ" sz="2200" dirty="0" err="1"/>
              <a:t>spont</a:t>
            </a:r>
            <a:r>
              <a:rPr lang="cs-CZ" sz="2200" dirty="0"/>
              <a:t>. ventilace; poté aplikuje 0,5% </a:t>
            </a:r>
            <a:r>
              <a:rPr lang="cs-CZ" sz="2200" dirty="0" err="1"/>
              <a:t>Marcain</a:t>
            </a:r>
            <a:r>
              <a:rPr lang="cs-CZ" sz="2200" dirty="0"/>
              <a:t> do 3.-8. interkostálního prostoru a k </a:t>
            </a:r>
            <a:r>
              <a:rPr lang="cs-CZ" sz="2200" dirty="0" err="1"/>
              <a:t>n.vagus</a:t>
            </a:r>
            <a:endParaRPr lang="cs-CZ" sz="22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sz="15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sz="15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Obdélník 4">
            <a:extLst>
              <a:ext uri="{FF2B5EF4-FFF2-40B4-BE49-F238E27FC236}">
                <a16:creationId xmlns:a16="http://schemas.microsoft.com/office/drawing/2014/main" xmlns="" id="{35FD9487-0ABC-4DDD-B2CB-883B1168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00" y="5638800"/>
            <a:ext cx="10753200" cy="451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altLang="cs-CZ" sz="2000" b="1" dirty="0">
                <a:latin typeface="+mj-lt"/>
                <a:ea typeface="+mj-ea"/>
                <a:cs typeface="+mj-cs"/>
              </a:rPr>
              <a:t>Eur J </a:t>
            </a:r>
            <a:r>
              <a:rPr lang="en-US" altLang="cs-CZ" sz="2000" b="1" dirty="0" err="1">
                <a:latin typeface="+mj-lt"/>
                <a:ea typeface="+mj-ea"/>
                <a:cs typeface="+mj-cs"/>
              </a:rPr>
              <a:t>Cardiothorac</a:t>
            </a:r>
            <a:r>
              <a:rPr lang="en-US" altLang="cs-CZ" sz="2000" b="1" dirty="0">
                <a:latin typeface="+mj-lt"/>
                <a:ea typeface="+mj-ea"/>
                <a:cs typeface="+mj-cs"/>
              </a:rPr>
              <a:t> Surg. 2014;46(4):620-625. doi:10.1093/</a:t>
            </a:r>
            <a:r>
              <a:rPr lang="en-US" altLang="cs-CZ" sz="2000" b="1" dirty="0" err="1">
                <a:latin typeface="+mj-lt"/>
                <a:ea typeface="+mj-ea"/>
                <a:cs typeface="+mj-cs"/>
              </a:rPr>
              <a:t>ejcts</a:t>
            </a:r>
            <a:r>
              <a:rPr lang="en-US" altLang="cs-CZ" sz="2000" b="1" dirty="0">
                <a:latin typeface="+mj-lt"/>
                <a:ea typeface="+mj-ea"/>
                <a:cs typeface="+mj-cs"/>
              </a:rPr>
              <a:t>/ezu054</a:t>
            </a:r>
          </a:p>
        </p:txBody>
      </p:sp>
      <p:pic>
        <p:nvPicPr>
          <p:cNvPr id="43010" name="Zástupný symbol pro obsah 3">
            <a:extLst>
              <a:ext uri="{FF2B5EF4-FFF2-40B4-BE49-F238E27FC236}">
                <a16:creationId xmlns:a16="http://schemas.microsoft.com/office/drawing/2014/main" xmlns="" id="{B877AAF8-68CC-4FA0-A248-D224B03576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18862"/>
          <a:stretch/>
        </p:blipFill>
        <p:spPr>
          <a:xfrm>
            <a:off x="838200" y="1219200"/>
            <a:ext cx="10753200" cy="4139998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Zástupný symbol pro obsah 4">
            <a:extLst>
              <a:ext uri="{FF2B5EF4-FFF2-40B4-BE49-F238E27FC236}">
                <a16:creationId xmlns:a16="http://schemas.microsoft.com/office/drawing/2014/main" xmlns="" id="{741D7C2F-17BA-4E70-B8BA-9D240703A12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5" b="15626"/>
          <a:stretch/>
        </p:blipFill>
        <p:spPr>
          <a:xfrm>
            <a:off x="20" y="1"/>
            <a:ext cx="12191980" cy="5842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xmlns="" id="{3FD5202B-32FA-4C13-93F6-D6F670FF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Předoperační příprava (2)</a:t>
            </a:r>
            <a:endParaRPr lang="en-US" sz="44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7D659D21-3C99-492B-A9E9-95B1FF2B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567000" cy="4445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000" b="1" dirty="0"/>
              <a:t>spirometrie-</a:t>
            </a:r>
            <a:r>
              <a:rPr lang="cs-CZ" sz="2000" dirty="0"/>
              <a:t> u </a:t>
            </a:r>
            <a:r>
              <a:rPr lang="cs-CZ" sz="2000" dirty="0" err="1"/>
              <a:t>torakochirurgických</a:t>
            </a:r>
            <a:r>
              <a:rPr lang="cs-CZ" sz="2000" dirty="0"/>
              <a:t> výkonů vždy, pacient musí spolupracovat</a:t>
            </a:r>
            <a:endParaRPr lang="en-US" sz="2000" dirty="0"/>
          </a:p>
          <a:p>
            <a:pPr lvl="1"/>
            <a:r>
              <a:rPr lang="cs-CZ" dirty="0"/>
              <a:t>FEV</a:t>
            </a:r>
            <a:r>
              <a:rPr lang="cs-CZ" baseline="-25000" dirty="0"/>
              <a:t>1</a:t>
            </a:r>
            <a:r>
              <a:rPr lang="cs-CZ" dirty="0"/>
              <a:t> </a:t>
            </a:r>
          </a:p>
          <a:p>
            <a:pPr marL="1200150" lvl="2" indent="-285750">
              <a:buClr>
                <a:schemeClr val="tx2"/>
              </a:buClr>
              <a:buFont typeface="Arial" panose="020B0604020202020204" pitchFamily="34" charset="0"/>
              <a:buChar char="̶"/>
            </a:pPr>
            <a:r>
              <a:rPr lang="cs-CZ" sz="2000" dirty="0" err="1"/>
              <a:t>pneumonektomie</a:t>
            </a:r>
            <a:r>
              <a:rPr lang="cs-CZ" sz="2000" dirty="0"/>
              <a:t> &gt; 2 litry nebo 80 % </a:t>
            </a:r>
            <a:r>
              <a:rPr lang="cs-CZ" sz="2000" dirty="0" err="1"/>
              <a:t>predik</a:t>
            </a:r>
            <a:r>
              <a:rPr lang="cs-CZ" sz="2000" dirty="0"/>
              <a:t>. Hodnoty</a:t>
            </a:r>
            <a:endParaRPr lang="sk-SK" sz="2000" dirty="0"/>
          </a:p>
          <a:p>
            <a:pPr marL="1200150" lvl="2" indent="-285750">
              <a:buClr>
                <a:schemeClr val="tx2"/>
              </a:buClr>
              <a:buFont typeface="Arial" panose="020B0604020202020204" pitchFamily="34" charset="0"/>
              <a:buChar char="̶"/>
            </a:pPr>
            <a:r>
              <a:rPr lang="sk-SK" sz="2000" dirty="0"/>
              <a:t>l</a:t>
            </a:r>
            <a:r>
              <a:rPr lang="cs-CZ" sz="2000" dirty="0" err="1"/>
              <a:t>obektomie</a:t>
            </a:r>
            <a:r>
              <a:rPr lang="cs-CZ" sz="2000" dirty="0"/>
              <a:t> &gt; 1,5 litru nebo 50 % </a:t>
            </a:r>
            <a:r>
              <a:rPr lang="cs-CZ" sz="2000" dirty="0" err="1"/>
              <a:t>predik</a:t>
            </a:r>
            <a:r>
              <a:rPr lang="cs-CZ" sz="2000" dirty="0"/>
              <a:t>. hodnoty</a:t>
            </a:r>
            <a:endParaRPr lang="en-US" sz="2000" dirty="0"/>
          </a:p>
          <a:p>
            <a:pPr lvl="1"/>
            <a:r>
              <a:rPr lang="cs-CZ" dirty="0"/>
              <a:t>MVV</a:t>
            </a:r>
            <a:endParaRPr lang="en-US" dirty="0"/>
          </a:p>
          <a:p>
            <a:pPr lvl="2"/>
            <a:r>
              <a:rPr lang="cs-CZ" sz="2000" dirty="0" err="1"/>
              <a:t>pneumonektomie</a:t>
            </a:r>
            <a:r>
              <a:rPr lang="cs-CZ" sz="2000" dirty="0"/>
              <a:t> &gt; 50 % </a:t>
            </a:r>
            <a:r>
              <a:rPr lang="cs-CZ" sz="2000" dirty="0" err="1"/>
              <a:t>predik</a:t>
            </a:r>
            <a:r>
              <a:rPr lang="cs-CZ" sz="2000" dirty="0"/>
              <a:t>. hodnoty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CT, MR, PET,...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ECHO srdce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měření tlaku v </a:t>
            </a:r>
            <a:r>
              <a:rPr lang="cs-CZ" sz="2000" dirty="0" err="1"/>
              <a:t>a.pulmonalis</a:t>
            </a:r>
            <a:r>
              <a:rPr lang="cs-CZ" sz="2000" dirty="0"/>
              <a:t> (okluze simuluje pooperační stav, sledování jestli </a:t>
            </a:r>
            <a:r>
              <a:rPr lang="cs-CZ" sz="2000" dirty="0" err="1"/>
              <a:t>nezvnikne</a:t>
            </a:r>
            <a:r>
              <a:rPr lang="cs-CZ" sz="2000" dirty="0"/>
              <a:t> plicní HT)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xmlns="" id="{7D3AF36E-1A31-4E0C-A9FC-C5872A6D63DA}"/>
              </a:ext>
            </a:extLst>
          </p:cNvPr>
          <p:cNvPicPr>
            <a:picLocks noGrp="1" noChangeAspect="1" noChangeArrowheads="1"/>
          </p:cNvPicPr>
          <p:nvPr>
            <p:ph sz="quarter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r="2" b="5127"/>
          <a:stretch/>
        </p:blipFill>
        <p:spPr>
          <a:xfrm>
            <a:off x="4440000" y="1692002"/>
            <a:ext cx="3311525" cy="2230711"/>
          </a:xfr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5EDF7E21-DD77-43F8-AD77-2764FC49DD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25F2168-3BFE-4826-8F1E-3F7838537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826CA607-8692-4628-A0CD-2E952C3E90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2DF046A5-7AB7-4CDF-A850-D76057318E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B925B82C-FD3F-4113-8538-7074B75D6F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894DE749-D57A-498D-B037-ED01CAEA23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xmlns="" id="{1CC36426-3FAB-4C6A-8826-8FD12A181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186"/>
          <a:stretch/>
        </p:blipFill>
        <p:spPr bwMode="auto">
          <a:xfrm>
            <a:off x="720474" y="1707857"/>
            <a:ext cx="3311525" cy="2230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7490DBC1-50D2-460D-B388-8E502CE9D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itle 11">
            <a:extLst>
              <a:ext uri="{FF2B5EF4-FFF2-40B4-BE49-F238E27FC236}">
                <a16:creationId xmlns:a16="http://schemas.microsoft.com/office/drawing/2014/main" xmlns="" id="{6C7757D1-6C49-4B64-946A-6D5EFF8A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19" name="Obrázek 8">
            <a:extLst>
              <a:ext uri="{FF2B5EF4-FFF2-40B4-BE49-F238E27FC236}">
                <a16:creationId xmlns:a16="http://schemas.microsoft.com/office/drawing/2014/main" xmlns="" id="{5E9A777E-4A32-455D-AE08-6CABDF5ADA63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92275"/>
            <a:ext cx="2895599" cy="24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83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934EC60E-9205-4D0C-91CA-69237E98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po resekci nutnost </a:t>
            </a:r>
            <a:r>
              <a:rPr lang="cs-CZ" sz="2000" dirty="0" err="1"/>
              <a:t>rozepětí</a:t>
            </a:r>
            <a:r>
              <a:rPr lang="cs-CZ" sz="2000" dirty="0"/>
              <a:t> operované plíce ke kontrole těsnosti po resekci - přímá kontrola chirurgem </a:t>
            </a:r>
            <a:r>
              <a:rPr lang="cs-CZ" sz="2000" dirty="0" err="1"/>
              <a:t>videoskopicky</a:t>
            </a:r>
            <a:endParaRPr lang="cs-CZ" sz="20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zvýšit průtok via HFNC na 50-60L/min </a:t>
            </a:r>
          </a:p>
          <a:p>
            <a:pPr marL="109537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r>
              <a:rPr lang="cs-CZ" sz="2000" dirty="0"/>
              <a:t>nebo 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2000" dirty="0"/>
              <a:t>přiložení </a:t>
            </a:r>
            <a:r>
              <a:rPr lang="cs-CZ" sz="2000" dirty="0" err="1"/>
              <a:t>oblič</a:t>
            </a:r>
            <a:r>
              <a:rPr lang="cs-CZ" sz="2000" dirty="0"/>
              <a:t>. masky s APV 30-40 (vhodný jaw </a:t>
            </a:r>
            <a:r>
              <a:rPr lang="cs-CZ" sz="2000" dirty="0" err="1"/>
              <a:t>thrust</a:t>
            </a:r>
            <a:r>
              <a:rPr lang="cs-CZ" sz="2000" dirty="0"/>
              <a:t>) a ventilace vakem</a:t>
            </a:r>
          </a:p>
          <a:p>
            <a:pPr marL="452437" indent="-342900">
              <a:lnSpc>
                <a:spcPct val="140000"/>
              </a:lnSpc>
              <a:spcAft>
                <a:spcPts val="600"/>
              </a:spcAft>
              <a:defRPr/>
            </a:pPr>
            <a:endParaRPr lang="cs-CZ" sz="2000" dirty="0"/>
          </a:p>
          <a:p>
            <a:pPr marL="109537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r>
              <a:rPr lang="cs-CZ" sz="2000" b="1" dirty="0"/>
              <a:t>CAVE: </a:t>
            </a:r>
            <a:r>
              <a:rPr lang="cs-CZ" sz="2000" dirty="0"/>
              <a:t>hrozí </a:t>
            </a:r>
            <a:r>
              <a:rPr lang="cs-CZ" sz="2000" dirty="0" err="1"/>
              <a:t>barotrauma</a:t>
            </a:r>
            <a:r>
              <a:rPr lang="cs-CZ" sz="2000" dirty="0"/>
              <a:t> při kont. vysokém přítoku via </a:t>
            </a:r>
            <a:r>
              <a:rPr lang="cs-CZ" sz="2000" dirty="0" err="1"/>
              <a:t>Optiflow</a:t>
            </a:r>
            <a:r>
              <a:rPr lang="cs-CZ" sz="2000" dirty="0"/>
              <a:t> při přiložení </a:t>
            </a:r>
            <a:r>
              <a:rPr lang="cs-CZ" sz="2000" dirty="0" err="1"/>
              <a:t>oblič</a:t>
            </a:r>
            <a:r>
              <a:rPr lang="cs-CZ" sz="2000" dirty="0"/>
              <a:t>. masky !!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AEC851A7-59A7-4DE6-A402-F3372423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1240364-20A2-41AA-9AAC-48563EA8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4000" dirty="0"/>
              <a:t>Závěr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D61DD9D-E2CC-44DE-B59A-39CE79D7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korektní uložení DLT nebo blokátoru</a:t>
            </a:r>
          </a:p>
          <a:p>
            <a:pPr>
              <a:defRPr/>
            </a:pPr>
            <a:r>
              <a:rPr lang="cs-CZ" sz="2000" dirty="0"/>
              <a:t>oxygenace je prioritní</a:t>
            </a:r>
          </a:p>
          <a:p>
            <a:pPr>
              <a:defRPr/>
            </a:pPr>
            <a:r>
              <a:rPr lang="cs-CZ" sz="2000" dirty="0"/>
              <a:t>mít záložní plán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do budoucna:</a:t>
            </a:r>
          </a:p>
          <a:p>
            <a:pPr lvl="1">
              <a:defRPr/>
            </a:pPr>
            <a:r>
              <a:rPr lang="cs-CZ" dirty="0" err="1"/>
              <a:t>miniinvazivita</a:t>
            </a:r>
            <a:r>
              <a:rPr lang="cs-CZ" dirty="0"/>
              <a:t> = NI-</a:t>
            </a:r>
            <a:r>
              <a:rPr lang="cs-CZ" dirty="0" err="1"/>
              <a:t>uniportal</a:t>
            </a:r>
            <a:r>
              <a:rPr lang="cs-CZ" dirty="0"/>
              <a:t> VATS </a:t>
            </a:r>
            <a:r>
              <a:rPr lang="cs-CZ" dirty="0" err="1"/>
              <a:t>tubeless</a:t>
            </a:r>
            <a:r>
              <a:rPr lang="cs-CZ" dirty="0"/>
              <a:t> (hybridní sál s CT navigací)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  <a:p>
            <a:pPr>
              <a:defRPr/>
            </a:pPr>
            <a:endParaRPr lang="cs-CZ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74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Zástupný symbol pro obsah 4">
            <a:extLst>
              <a:ext uri="{FF2B5EF4-FFF2-40B4-BE49-F238E27FC236}">
                <a16:creationId xmlns:a16="http://schemas.microsoft.com/office/drawing/2014/main" xmlns="" id="{5C3CE65C-1FB1-4B24-A10E-C80D18E71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48" y="1432375"/>
            <a:ext cx="6731704" cy="4139998"/>
          </a:xfrm>
          <a:noFill/>
        </p:spPr>
      </p:pic>
      <p:sp>
        <p:nvSpPr>
          <p:cNvPr id="48131" name="Obdélník 5">
            <a:extLst>
              <a:ext uri="{FF2B5EF4-FFF2-40B4-BE49-F238E27FC236}">
                <a16:creationId xmlns:a16="http://schemas.microsoft.com/office/drawing/2014/main" xmlns="" id="{1E866015-093D-4457-BE8E-C7C6DCFC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7384"/>
            <a:ext cx="10752138" cy="271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sk-SK" altLang="cs-CZ" sz="800" b="0" dirty="0" err="1">
                <a:latin typeface="+mn-lt"/>
                <a:ea typeface="+mn-ea"/>
                <a:cs typeface="+mn-cs"/>
              </a:rPr>
              <a:t>Yang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SM,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Ko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WC,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Lin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MW,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Hsu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HH,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Chan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CY,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Wu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IH,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Chang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YC,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Chen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JS. Image-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guided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thoracoscopic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surgery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with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dye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localization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in a hybrid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operating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room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. J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Thorac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Dis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2016;8(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Suppl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 9):S681-S689. </a:t>
            </a:r>
            <a:r>
              <a:rPr lang="sk-SK" altLang="cs-CZ" sz="800" b="0" dirty="0" err="1">
                <a:latin typeface="+mn-lt"/>
                <a:ea typeface="+mn-ea"/>
                <a:cs typeface="+mn-cs"/>
              </a:rPr>
              <a:t>doi</a:t>
            </a:r>
            <a:r>
              <a:rPr lang="sk-SK" altLang="cs-CZ" sz="800" b="0" dirty="0">
                <a:latin typeface="+mn-lt"/>
                <a:ea typeface="+mn-ea"/>
                <a:cs typeface="+mn-cs"/>
              </a:rPr>
              <a:t>: 10.21037/jtd.2016.09.55</a:t>
            </a:r>
          </a:p>
        </p:txBody>
      </p:sp>
      <p:sp>
        <p:nvSpPr>
          <p:cNvPr id="72" name="Title 3">
            <a:extLst>
              <a:ext uri="{FF2B5EF4-FFF2-40B4-BE49-F238E27FC236}">
                <a16:creationId xmlns:a16="http://schemas.microsoft.com/office/drawing/2014/main" xmlns="" id="{EE9FFA4E-1359-4EF3-A9C3-9242F033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>
            <a:extLst>
              <a:ext uri="{FF2B5EF4-FFF2-40B4-BE49-F238E27FC236}">
                <a16:creationId xmlns:a16="http://schemas.microsoft.com/office/drawing/2014/main" xmlns="" id="{482446F1-CBFC-4A25-8FF2-C1DBD082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 b="1"/>
              <a:t>Děkuji za pozornost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xmlns="" id="{35B89041-D75F-4A15-8396-A1CA6F9D2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95BC1BA2-99DA-49E0-BFAC-1B0583F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Reference</a:t>
            </a:r>
            <a:endParaRPr lang="sk-SK" sz="4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DD6FF11A-0666-4EAC-BFBB-2F33D2B3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altLang="cs-CZ" sz="1200" dirty="0" err="1"/>
              <a:t>Chen</a:t>
            </a:r>
            <a:r>
              <a:rPr lang="cs-CZ" altLang="cs-CZ" sz="1200" dirty="0"/>
              <a:t> J-S, </a:t>
            </a:r>
            <a:r>
              <a:rPr lang="cs-CZ" altLang="cs-CZ" sz="1200" dirty="0" err="1"/>
              <a:t>Cheng</a:t>
            </a:r>
            <a:r>
              <a:rPr lang="cs-CZ" altLang="cs-CZ" sz="1200" dirty="0"/>
              <a:t> YJ, Hung MH, et al. </a:t>
            </a:r>
            <a:r>
              <a:rPr lang="cs-CZ" altLang="cs-CZ" sz="1200" dirty="0" err="1"/>
              <a:t>Nonintubated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thoracoscopic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lobectomy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for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lung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cancer</a:t>
            </a:r>
            <a:r>
              <a:rPr lang="cs-CZ" altLang="cs-CZ" sz="1200" dirty="0"/>
              <a:t>. Ann </a:t>
            </a:r>
            <a:r>
              <a:rPr lang="cs-CZ" altLang="cs-CZ" sz="1200" dirty="0" err="1"/>
              <a:t>Surg</a:t>
            </a:r>
            <a:r>
              <a:rPr lang="cs-CZ" altLang="cs-CZ" sz="1200" dirty="0"/>
              <a:t>. 2011;254:1038---43.</a:t>
            </a:r>
          </a:p>
          <a:p>
            <a:r>
              <a:rPr lang="cs-CZ" altLang="cs-CZ" sz="1200" dirty="0" err="1"/>
              <a:t>Liu</a:t>
            </a:r>
            <a:r>
              <a:rPr lang="cs-CZ" altLang="cs-CZ" sz="1200" dirty="0"/>
              <a:t> YJ, Hung MH, </a:t>
            </a:r>
            <a:r>
              <a:rPr lang="cs-CZ" altLang="cs-CZ" sz="1200" dirty="0" err="1"/>
              <a:t>Hsu</a:t>
            </a:r>
            <a:r>
              <a:rPr lang="cs-CZ" altLang="cs-CZ" sz="1200" dirty="0"/>
              <a:t> HH, </a:t>
            </a:r>
            <a:r>
              <a:rPr lang="cs-CZ" altLang="cs-CZ" sz="1200" dirty="0" err="1"/>
              <a:t>Chen</a:t>
            </a:r>
            <a:r>
              <a:rPr lang="cs-CZ" altLang="cs-CZ" sz="1200" dirty="0"/>
              <a:t> JS, </a:t>
            </a:r>
            <a:r>
              <a:rPr lang="cs-CZ" altLang="cs-CZ" sz="1200" dirty="0" err="1"/>
              <a:t>Cheng</a:t>
            </a:r>
            <a:r>
              <a:rPr lang="cs-CZ" altLang="cs-CZ" sz="1200" dirty="0"/>
              <a:t> YJ. </a:t>
            </a:r>
            <a:r>
              <a:rPr lang="cs-CZ" altLang="cs-CZ" sz="1200" dirty="0" err="1"/>
              <a:t>Effects</a:t>
            </a:r>
            <a:r>
              <a:rPr lang="cs-CZ" altLang="cs-CZ" sz="1200" dirty="0"/>
              <a:t> on </a:t>
            </a:r>
            <a:r>
              <a:rPr lang="cs-CZ" altLang="cs-CZ" sz="1200" dirty="0" err="1"/>
              <a:t>respiration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nonintubated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anesthesia</a:t>
            </a:r>
            <a:r>
              <a:rPr lang="cs-CZ" altLang="cs-CZ" sz="1200" dirty="0"/>
              <a:t> in </a:t>
            </a:r>
            <a:r>
              <a:rPr lang="cs-CZ" altLang="cs-CZ" sz="1200" dirty="0" err="1"/>
              <a:t>thoracoscopic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under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spontaneous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ventilation</a:t>
            </a:r>
            <a:r>
              <a:rPr lang="cs-CZ" altLang="cs-CZ" sz="1200" dirty="0"/>
              <a:t>. Ann </a:t>
            </a:r>
            <a:r>
              <a:rPr lang="cs-CZ" altLang="cs-CZ" sz="1200" dirty="0" err="1"/>
              <a:t>Transl</a:t>
            </a:r>
            <a:r>
              <a:rPr lang="cs-CZ" altLang="cs-CZ" sz="1200" dirty="0"/>
              <a:t> Med 2015;3(8):107. </a:t>
            </a:r>
            <a:r>
              <a:rPr lang="cs-CZ" altLang="cs-CZ" sz="1200" dirty="0" err="1"/>
              <a:t>doi</a:t>
            </a:r>
            <a:r>
              <a:rPr lang="cs-CZ" altLang="cs-CZ" sz="1200" dirty="0"/>
              <a:t>: 10.3978/j.issn.2305-5839.2015.04.15</a:t>
            </a:r>
            <a:r>
              <a:rPr lang="en-US" altLang="cs-CZ" sz="1200" dirty="0"/>
              <a:t> </a:t>
            </a:r>
            <a:endParaRPr lang="cs-CZ" altLang="cs-CZ" sz="1200" dirty="0"/>
          </a:p>
          <a:p>
            <a:r>
              <a:rPr lang="cs-CZ" altLang="cs-CZ" sz="1200" dirty="0" err="1"/>
              <a:t>Wang</a:t>
            </a:r>
            <a:r>
              <a:rPr lang="cs-CZ" altLang="cs-CZ" sz="1200" dirty="0"/>
              <a:t> ML, </a:t>
            </a:r>
            <a:r>
              <a:rPr lang="cs-CZ" altLang="cs-CZ" sz="1200" dirty="0" err="1"/>
              <a:t>Galvez</a:t>
            </a:r>
            <a:r>
              <a:rPr lang="cs-CZ" altLang="cs-CZ" sz="1200" dirty="0"/>
              <a:t> C, </a:t>
            </a:r>
            <a:r>
              <a:rPr lang="cs-CZ" altLang="cs-CZ" sz="1200" dirty="0" err="1"/>
              <a:t>Chen</a:t>
            </a:r>
            <a:r>
              <a:rPr lang="cs-CZ" altLang="cs-CZ" sz="1200" dirty="0"/>
              <a:t> JS, Navarro- </a:t>
            </a:r>
            <a:r>
              <a:rPr lang="cs-CZ" altLang="cs-CZ" sz="1200" dirty="0" err="1"/>
              <a:t>Martinez</a:t>
            </a:r>
            <a:r>
              <a:rPr lang="cs-CZ" altLang="cs-CZ" sz="1200" dirty="0"/>
              <a:t> J, </a:t>
            </a:r>
            <a:r>
              <a:rPr lang="cs-CZ" altLang="cs-CZ" sz="1200" dirty="0" err="1"/>
              <a:t>Bolufer</a:t>
            </a:r>
            <a:r>
              <a:rPr lang="cs-CZ" altLang="cs-CZ" sz="1200" dirty="0"/>
              <a:t> S, Hung MH, </a:t>
            </a:r>
            <a:r>
              <a:rPr lang="cs-CZ" altLang="cs-CZ" sz="1200" dirty="0" err="1"/>
              <a:t>Hsu</a:t>
            </a:r>
            <a:r>
              <a:rPr lang="cs-CZ" altLang="cs-CZ" sz="1200" dirty="0"/>
              <a:t> HHJ, </a:t>
            </a:r>
            <a:r>
              <a:rPr lang="cs-CZ" altLang="cs-CZ" sz="1200" dirty="0" err="1"/>
              <a:t>Cheng</a:t>
            </a:r>
            <a:r>
              <a:rPr lang="cs-CZ" altLang="cs-CZ" sz="1200" dirty="0"/>
              <a:t> YJ. Non-</a:t>
            </a:r>
            <a:r>
              <a:rPr lang="cs-CZ" altLang="cs-CZ" sz="1200" dirty="0" err="1"/>
              <a:t>intubated</a:t>
            </a:r>
            <a:r>
              <a:rPr lang="cs-CZ" altLang="cs-CZ" sz="1200" dirty="0"/>
              <a:t> single-</a:t>
            </a:r>
            <a:r>
              <a:rPr lang="cs-CZ" altLang="cs-CZ" sz="1200" dirty="0" err="1"/>
              <a:t>incision</a:t>
            </a:r>
            <a:r>
              <a:rPr lang="cs-CZ" altLang="cs-CZ" sz="1200" dirty="0"/>
              <a:t> video-</a:t>
            </a:r>
            <a:r>
              <a:rPr lang="cs-CZ" altLang="cs-CZ" sz="1200" dirty="0" err="1"/>
              <a:t>assisted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: a </a:t>
            </a:r>
            <a:r>
              <a:rPr lang="cs-CZ" altLang="cs-CZ" sz="1200" dirty="0" err="1"/>
              <a:t>two</a:t>
            </a:r>
            <a:r>
              <a:rPr lang="cs-CZ" altLang="cs-CZ" sz="1200" dirty="0"/>
              <a:t>-center </a:t>
            </a:r>
            <a:r>
              <a:rPr lang="cs-CZ" altLang="cs-CZ" sz="1200" dirty="0" err="1"/>
              <a:t>cohort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188 </a:t>
            </a:r>
            <a:r>
              <a:rPr lang="cs-CZ" altLang="cs-CZ" sz="1200" dirty="0" err="1"/>
              <a:t>patients</a:t>
            </a:r>
            <a:r>
              <a:rPr lang="cs-CZ" altLang="cs-CZ" sz="1200" dirty="0"/>
              <a:t>. J </a:t>
            </a:r>
            <a:r>
              <a:rPr lang="cs-CZ" altLang="cs-CZ" sz="1200" dirty="0" err="1"/>
              <a:t>Thorac</a:t>
            </a:r>
            <a:r>
              <a:rPr lang="cs-CZ" altLang="cs-CZ" sz="1200" dirty="0"/>
              <a:t> Dis 2017;9(8):2587- 2598. </a:t>
            </a:r>
            <a:r>
              <a:rPr lang="cs-CZ" altLang="cs-CZ" sz="1200" dirty="0" err="1"/>
              <a:t>doi</a:t>
            </a:r>
            <a:r>
              <a:rPr lang="cs-CZ" altLang="cs-CZ" sz="1200" dirty="0"/>
              <a:t>: 10.21037/jtd.2017.08.96 </a:t>
            </a:r>
          </a:p>
          <a:p>
            <a:r>
              <a:rPr lang="en-US" altLang="cs-CZ" sz="1200" dirty="0"/>
              <a:t>Wang M-L, Wang Y-P, Hung M-H, Hsu H-H, Chen J-S, Yang F-S et al. Is </a:t>
            </a:r>
            <a:r>
              <a:rPr lang="en-US" altLang="cs-CZ" sz="1200" dirty="0" err="1"/>
              <a:t>fibre</a:t>
            </a:r>
            <a:r>
              <a:rPr lang="en-US" altLang="cs-CZ" sz="1200" dirty="0"/>
              <a:t>-optic bronchoscopy necessary to confirm the position of rigid-angled</a:t>
            </a:r>
          </a:p>
          <a:p>
            <a:r>
              <a:rPr lang="cs-CZ" altLang="cs-CZ" sz="1200" dirty="0" err="1"/>
              <a:t>endobronchial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blockers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before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? A </a:t>
            </a:r>
            <a:r>
              <a:rPr lang="cs-CZ" altLang="cs-CZ" sz="1200" dirty="0" err="1"/>
              <a:t>randomized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controlled</a:t>
            </a:r>
            <a:r>
              <a:rPr lang="cs-CZ" altLang="cs-CZ" sz="1200" dirty="0"/>
              <a:t> trial. Eur J </a:t>
            </a:r>
            <a:r>
              <a:rPr lang="cs-CZ" altLang="cs-CZ" sz="1200" dirty="0" err="1"/>
              <a:t>Cardiothorac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</a:t>
            </a:r>
            <a:r>
              <a:rPr lang="cs-CZ" altLang="cs-CZ" sz="1200" dirty="0"/>
              <a:t> 2017; doi:10.1093/</a:t>
            </a:r>
            <a:r>
              <a:rPr lang="cs-CZ" altLang="cs-CZ" sz="1200" dirty="0" err="1"/>
              <a:t>ejcts</a:t>
            </a:r>
            <a:r>
              <a:rPr lang="cs-CZ" altLang="cs-CZ" sz="1200" dirty="0"/>
              <a:t>/ezx260.</a:t>
            </a:r>
          </a:p>
          <a:p>
            <a:r>
              <a:rPr lang="cs-CZ" altLang="cs-CZ" sz="1200" dirty="0" err="1"/>
              <a:t>Gonzalez-Rivas</a:t>
            </a:r>
            <a:r>
              <a:rPr lang="cs-CZ" altLang="cs-CZ" sz="1200" dirty="0"/>
              <a:t> D, </a:t>
            </a:r>
            <a:r>
              <a:rPr lang="cs-CZ" altLang="cs-CZ" sz="1200" dirty="0" err="1"/>
              <a:t>Bonome</a:t>
            </a:r>
            <a:r>
              <a:rPr lang="cs-CZ" altLang="cs-CZ" sz="1200" dirty="0"/>
              <a:t> C, </a:t>
            </a:r>
            <a:r>
              <a:rPr lang="cs-CZ" altLang="cs-CZ" sz="1200" dirty="0" err="1"/>
              <a:t>Fieira</a:t>
            </a:r>
            <a:r>
              <a:rPr lang="cs-CZ" altLang="cs-CZ" sz="1200" dirty="0"/>
              <a:t> E, et al. Non-</a:t>
            </a:r>
            <a:r>
              <a:rPr lang="cs-CZ" altLang="cs-CZ" sz="1200" dirty="0" err="1"/>
              <a:t>intubatedvideo</a:t>
            </a:r>
            <a:r>
              <a:rPr lang="cs-CZ" altLang="cs-CZ" sz="1200" dirty="0"/>
              <a:t>-</a:t>
            </a:r>
            <a:r>
              <a:rPr lang="cs-CZ" altLang="cs-CZ" sz="1200" dirty="0" err="1"/>
              <a:t>assisted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thoracoscopic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lung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resections</a:t>
            </a:r>
            <a:r>
              <a:rPr lang="cs-CZ" altLang="cs-CZ" sz="1200" dirty="0"/>
              <a:t>: </a:t>
            </a:r>
            <a:r>
              <a:rPr lang="cs-CZ" altLang="cs-CZ" sz="1200" dirty="0" err="1"/>
              <a:t>the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future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tho-racic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? Eur J </a:t>
            </a:r>
            <a:r>
              <a:rPr lang="cs-CZ" altLang="cs-CZ" sz="1200" dirty="0" err="1"/>
              <a:t>Cardiothorac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</a:t>
            </a:r>
            <a:r>
              <a:rPr lang="cs-CZ" altLang="cs-CZ" sz="1200" dirty="0"/>
              <a:t>. 2015 [</a:t>
            </a:r>
            <a:r>
              <a:rPr lang="cs-CZ" altLang="cs-CZ" sz="1200" dirty="0" err="1"/>
              <a:t>Epub</a:t>
            </a:r>
            <a:r>
              <a:rPr lang="cs-CZ" altLang="cs-CZ" sz="1200" dirty="0"/>
              <a:t> 19.04.15]pii:ezv136.</a:t>
            </a:r>
          </a:p>
          <a:p>
            <a:r>
              <a:rPr lang="cs-CZ" altLang="cs-CZ" sz="1200" dirty="0"/>
              <a:t>David P, </a:t>
            </a:r>
            <a:r>
              <a:rPr lang="cs-CZ" altLang="cs-CZ" sz="1200" dirty="0" err="1"/>
              <a:t>Pompeo</a:t>
            </a:r>
            <a:r>
              <a:rPr lang="cs-CZ" altLang="cs-CZ" sz="1200" dirty="0"/>
              <a:t> E, </a:t>
            </a:r>
            <a:r>
              <a:rPr lang="cs-CZ" altLang="cs-CZ" sz="1200" dirty="0" err="1"/>
              <a:t>Fabbi</a:t>
            </a:r>
            <a:r>
              <a:rPr lang="cs-CZ" altLang="cs-CZ" sz="1200" dirty="0"/>
              <a:t> E, et al. </a:t>
            </a:r>
            <a:r>
              <a:rPr lang="cs-CZ" altLang="cs-CZ" sz="1200" dirty="0" err="1"/>
              <a:t>Surgical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pneumothorax</a:t>
            </a:r>
            <a:r>
              <a:rPr lang="cs-CZ" altLang="cs-CZ" sz="1200" dirty="0"/>
              <a:t> </a:t>
            </a:r>
            <a:r>
              <a:rPr lang="cs-CZ" altLang="cs-CZ" sz="1200" dirty="0" err="1"/>
              <a:t>underspontaneous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ventilation-effect</a:t>
            </a:r>
            <a:r>
              <a:rPr lang="cs-CZ" altLang="cs-CZ" sz="1200" dirty="0"/>
              <a:t> on </a:t>
            </a:r>
            <a:r>
              <a:rPr lang="cs-CZ" altLang="cs-CZ" sz="1200" dirty="0" err="1"/>
              <a:t>oxygenation</a:t>
            </a:r>
            <a:r>
              <a:rPr lang="cs-CZ" altLang="cs-CZ" sz="1200" dirty="0"/>
              <a:t> and </a:t>
            </a:r>
            <a:r>
              <a:rPr lang="cs-CZ" altLang="cs-CZ" sz="1200" dirty="0" err="1"/>
              <a:t>ventilation.Ann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Transl</a:t>
            </a:r>
            <a:r>
              <a:rPr lang="cs-CZ" altLang="cs-CZ" sz="1200" dirty="0"/>
              <a:t> Med. 2015;3:106.</a:t>
            </a:r>
          </a:p>
          <a:p>
            <a:r>
              <a:rPr lang="cs-CZ" altLang="cs-CZ" sz="1200" dirty="0"/>
              <a:t>Hung M-H, </a:t>
            </a:r>
            <a:r>
              <a:rPr lang="cs-CZ" altLang="cs-CZ" sz="1200" dirty="0" err="1"/>
              <a:t>Hsu</a:t>
            </a:r>
            <a:r>
              <a:rPr lang="cs-CZ" altLang="cs-CZ" sz="1200" dirty="0"/>
              <a:t> HH, </a:t>
            </a:r>
            <a:r>
              <a:rPr lang="cs-CZ" altLang="cs-CZ" sz="1200" dirty="0" err="1"/>
              <a:t>Chan</a:t>
            </a:r>
            <a:r>
              <a:rPr lang="cs-CZ" altLang="cs-CZ" sz="1200" dirty="0"/>
              <a:t> KC, et al. Non-</a:t>
            </a:r>
            <a:r>
              <a:rPr lang="cs-CZ" altLang="cs-CZ" sz="1200" dirty="0" err="1"/>
              <a:t>intubated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thoracoscopicsurgery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using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internal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intercostal</a:t>
            </a:r>
            <a:r>
              <a:rPr lang="cs-CZ" altLang="cs-CZ" sz="1200" dirty="0"/>
              <a:t> nerve </a:t>
            </a:r>
            <a:r>
              <a:rPr lang="cs-CZ" altLang="cs-CZ" sz="1200" dirty="0" err="1"/>
              <a:t>block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vagal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block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andtargeted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sedation</a:t>
            </a:r>
            <a:r>
              <a:rPr lang="cs-CZ" altLang="cs-CZ" sz="1200" dirty="0"/>
              <a:t>. Eur J </a:t>
            </a:r>
            <a:r>
              <a:rPr lang="cs-CZ" altLang="cs-CZ" sz="1200" dirty="0" err="1"/>
              <a:t>Cardiothorac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</a:t>
            </a:r>
            <a:r>
              <a:rPr lang="cs-CZ" altLang="cs-CZ" sz="1200" dirty="0"/>
              <a:t>. 2014;46:620---5.</a:t>
            </a:r>
          </a:p>
          <a:p>
            <a:r>
              <a:rPr lang="cs-CZ" altLang="cs-CZ" sz="1200" dirty="0" err="1"/>
              <a:t>Ábrego</a:t>
            </a:r>
            <a:r>
              <a:rPr lang="cs-CZ" altLang="cs-CZ" sz="1200" dirty="0"/>
              <a:t> BV, et al. </a:t>
            </a:r>
            <a:r>
              <a:rPr lang="en-US" altLang="cs-CZ" sz="1200" dirty="0"/>
              <a:t>Thoracoscopic mediastinal exploration with local anesthesia. First case at the Hospital General de México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Rev</a:t>
            </a:r>
            <a:r>
              <a:rPr lang="cs-CZ" altLang="cs-CZ" sz="1200" dirty="0"/>
              <a:t> Med </a:t>
            </a:r>
            <a:r>
              <a:rPr lang="cs-CZ" altLang="cs-CZ" sz="1200" dirty="0" err="1"/>
              <a:t>Hosp</a:t>
            </a:r>
            <a:r>
              <a:rPr lang="cs-CZ" altLang="cs-CZ" sz="1200" dirty="0"/>
              <a:t> Gen </a:t>
            </a:r>
            <a:r>
              <a:rPr lang="cs-CZ" altLang="cs-CZ" sz="1200" dirty="0" err="1"/>
              <a:t>Méx</a:t>
            </a:r>
            <a:r>
              <a:rPr lang="cs-CZ" altLang="cs-CZ" sz="1200" dirty="0"/>
              <a:t>. 2016. </a:t>
            </a:r>
            <a:r>
              <a:rPr lang="cs-CZ" altLang="cs-CZ" sz="1200" dirty="0">
                <a:hlinkClick r:id="rId2"/>
              </a:rPr>
              <a:t>http://dx.dio.org/10.1016/j.hgmx.2016.06.012</a:t>
            </a:r>
            <a:endParaRPr lang="cs-CZ" altLang="cs-CZ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96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6E104DA-FC46-455C-A1A6-88EBB656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4400" dirty="0"/>
              <a:t>Reference</a:t>
            </a: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6CB2824-BDDA-43F1-971A-CED36464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altLang="cs-CZ" sz="1200" dirty="0" err="1"/>
              <a:t>Irons</a:t>
            </a:r>
            <a:r>
              <a:rPr lang="cs-CZ" altLang="cs-CZ" sz="1200" dirty="0"/>
              <a:t> JF, </a:t>
            </a:r>
            <a:r>
              <a:rPr lang="cs-CZ" altLang="cs-CZ" sz="1200" dirty="0" err="1"/>
              <a:t>Martinez</a:t>
            </a:r>
            <a:r>
              <a:rPr lang="cs-CZ" altLang="cs-CZ" sz="1200" dirty="0"/>
              <a:t> G. </a:t>
            </a:r>
            <a:r>
              <a:rPr lang="cs-CZ" altLang="cs-CZ" sz="1200" dirty="0" err="1"/>
              <a:t>Anaesthetic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considerations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for</a:t>
            </a:r>
            <a:r>
              <a:rPr lang="cs-CZ" altLang="cs-CZ" sz="1200" dirty="0"/>
              <a:t> non-</a:t>
            </a:r>
            <a:r>
              <a:rPr lang="cs-CZ" altLang="cs-CZ" sz="1200" dirty="0" err="1"/>
              <a:t>intubated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. J Vis </a:t>
            </a:r>
            <a:r>
              <a:rPr lang="cs-CZ" altLang="cs-CZ" sz="1200" dirty="0" err="1"/>
              <a:t>Surg</a:t>
            </a:r>
            <a:r>
              <a:rPr lang="cs-CZ" altLang="cs-CZ" sz="1200" dirty="0"/>
              <a:t> 2016;2:61. </a:t>
            </a:r>
          </a:p>
          <a:p>
            <a:r>
              <a:rPr lang="en-US" altLang="cs-CZ" sz="1200" dirty="0" err="1"/>
              <a:t>Gothard</a:t>
            </a:r>
            <a:r>
              <a:rPr lang="en-US" altLang="cs-CZ" sz="1200" dirty="0"/>
              <a:t>, John. (2006). Lung injury after thoracic surgery and one-lung ventilation. Current opinion in </a:t>
            </a:r>
            <a:r>
              <a:rPr lang="en-US" altLang="cs-CZ" sz="1200" dirty="0" err="1"/>
              <a:t>anaesthesiology</a:t>
            </a:r>
            <a:r>
              <a:rPr lang="en-US" altLang="cs-CZ" sz="1200" dirty="0"/>
              <a:t>. 19. 5-10. 10.1097/01.aco.0000192783.40021.c1.</a:t>
            </a:r>
            <a:endParaRPr lang="cs-CZ" altLang="cs-CZ" sz="1200" dirty="0"/>
          </a:p>
          <a:p>
            <a:r>
              <a:rPr lang="cs-CZ" altLang="cs-CZ" sz="1200" dirty="0" err="1"/>
              <a:t>Katlic</a:t>
            </a:r>
            <a:r>
              <a:rPr lang="cs-CZ" altLang="cs-CZ" sz="1200" dirty="0"/>
              <a:t>, Mark. (2006). Video-</a:t>
            </a:r>
            <a:r>
              <a:rPr lang="cs-CZ" altLang="cs-CZ" sz="1200" dirty="0" err="1"/>
              <a:t>assisted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utilizing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local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anesthesia</a:t>
            </a:r>
            <a:r>
              <a:rPr lang="cs-CZ" altLang="cs-CZ" sz="1200" dirty="0"/>
              <a:t> and </a:t>
            </a:r>
            <a:r>
              <a:rPr lang="cs-CZ" altLang="cs-CZ" sz="1200" dirty="0" err="1"/>
              <a:t>sedation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European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journal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cardio-thoracic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 : </a:t>
            </a:r>
            <a:r>
              <a:rPr lang="cs-CZ" altLang="cs-CZ" sz="1200" dirty="0" err="1"/>
              <a:t>official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journal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European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Association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for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Cardio-thoracic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. 30. 529-32. 10.1016/j.ejcts.2006.06.019. </a:t>
            </a:r>
          </a:p>
          <a:p>
            <a:r>
              <a:rPr lang="cs-CZ" altLang="cs-CZ" sz="1200" dirty="0" err="1"/>
              <a:t>Danby</a:t>
            </a:r>
            <a:r>
              <a:rPr lang="cs-CZ" altLang="cs-CZ" sz="1200" dirty="0"/>
              <a:t>, CA &amp; </a:t>
            </a:r>
            <a:r>
              <a:rPr lang="cs-CZ" altLang="cs-CZ" sz="1200" dirty="0" err="1"/>
              <a:t>Adebonojo</a:t>
            </a:r>
            <a:r>
              <a:rPr lang="cs-CZ" altLang="cs-CZ" sz="1200" dirty="0"/>
              <a:t>, SA &amp; M Moritz, D. (1998). Video-</a:t>
            </a:r>
            <a:r>
              <a:rPr lang="cs-CZ" altLang="cs-CZ" sz="1200" dirty="0" err="1"/>
              <a:t>assisted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talc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pleurodesis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for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malignant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pleural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effusions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utilizing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local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anesthesia</a:t>
            </a:r>
            <a:r>
              <a:rPr lang="cs-CZ" altLang="cs-CZ" sz="1200" dirty="0"/>
              <a:t> and IV </a:t>
            </a:r>
            <a:r>
              <a:rPr lang="cs-CZ" altLang="cs-CZ" sz="1200" dirty="0" err="1"/>
              <a:t>sedation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Chest</a:t>
            </a:r>
            <a:r>
              <a:rPr lang="cs-CZ" altLang="cs-CZ" sz="1200" dirty="0"/>
              <a:t>. 113. 739-42. 10.1378/chest.113.3.739. </a:t>
            </a:r>
          </a:p>
          <a:p>
            <a:r>
              <a:rPr lang="cs-CZ" altLang="cs-CZ" sz="1200" dirty="0" err="1"/>
              <a:t>Bolotin</a:t>
            </a:r>
            <a:r>
              <a:rPr lang="cs-CZ" altLang="cs-CZ" sz="1200" dirty="0"/>
              <a:t>, Gil &amp; </a:t>
            </a:r>
            <a:r>
              <a:rPr lang="cs-CZ" altLang="cs-CZ" sz="1200" dirty="0" err="1"/>
              <a:t>Lazarovici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Horia</a:t>
            </a:r>
            <a:r>
              <a:rPr lang="cs-CZ" altLang="cs-CZ" sz="1200" dirty="0"/>
              <a:t> &amp; </a:t>
            </a:r>
            <a:r>
              <a:rPr lang="cs-CZ" altLang="cs-CZ" sz="1200" dirty="0" err="1"/>
              <a:t>Uretzky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Gideon</a:t>
            </a:r>
            <a:r>
              <a:rPr lang="cs-CZ" altLang="cs-CZ" sz="1200" dirty="0"/>
              <a:t> &amp; Y </a:t>
            </a:r>
            <a:r>
              <a:rPr lang="cs-CZ" altLang="cs-CZ" sz="1200" dirty="0" err="1"/>
              <a:t>Zlotnick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Amnon</a:t>
            </a:r>
            <a:r>
              <a:rPr lang="cs-CZ" altLang="cs-CZ" sz="1200" dirty="0"/>
              <a:t> &amp; </a:t>
            </a:r>
            <a:r>
              <a:rPr lang="cs-CZ" altLang="cs-CZ" sz="1200" dirty="0" err="1"/>
              <a:t>Tamir</a:t>
            </a:r>
            <a:r>
              <a:rPr lang="cs-CZ" altLang="cs-CZ" sz="1200" dirty="0"/>
              <a:t>, Ada &amp; </a:t>
            </a:r>
            <a:r>
              <a:rPr lang="cs-CZ" altLang="cs-CZ" sz="1200" dirty="0" err="1"/>
              <a:t>Saute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Milton</a:t>
            </a:r>
            <a:r>
              <a:rPr lang="cs-CZ" altLang="cs-CZ" sz="1200" dirty="0"/>
              <a:t>. (2000). </a:t>
            </a:r>
            <a:r>
              <a:rPr lang="cs-CZ" altLang="cs-CZ" sz="1200" dirty="0" err="1"/>
              <a:t>The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efficacy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intraoperative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internal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intercostal</a:t>
            </a:r>
            <a:r>
              <a:rPr lang="cs-CZ" altLang="cs-CZ" sz="1200" dirty="0"/>
              <a:t> nerve </a:t>
            </a:r>
            <a:r>
              <a:rPr lang="cs-CZ" altLang="cs-CZ" sz="1200" dirty="0" err="1"/>
              <a:t>block</a:t>
            </a:r>
            <a:r>
              <a:rPr lang="cs-CZ" altLang="cs-CZ" sz="1200" dirty="0"/>
              <a:t> </a:t>
            </a:r>
            <a:r>
              <a:rPr lang="cs-CZ" altLang="cs-CZ" sz="1200" dirty="0" err="1"/>
              <a:t>during</a:t>
            </a:r>
            <a:r>
              <a:rPr lang="cs-CZ" altLang="cs-CZ" sz="1200" dirty="0"/>
              <a:t> video-</a:t>
            </a:r>
            <a:r>
              <a:rPr lang="cs-CZ" altLang="cs-CZ" sz="1200" dirty="0" err="1"/>
              <a:t>assisted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 on </a:t>
            </a:r>
            <a:r>
              <a:rPr lang="cs-CZ" altLang="cs-CZ" sz="1200" dirty="0" err="1"/>
              <a:t>postoperative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pain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The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Annals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. 70. 1872-5. 10.1016/S0003-4975(00)01757-4. </a:t>
            </a:r>
          </a:p>
          <a:p>
            <a:r>
              <a:rPr lang="cs-CZ" altLang="cs-CZ" sz="1200" dirty="0" err="1"/>
              <a:t>Freise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Hendrik</a:t>
            </a:r>
            <a:r>
              <a:rPr lang="cs-CZ" altLang="cs-CZ" sz="1200" dirty="0"/>
              <a:t> &amp; Van </a:t>
            </a:r>
            <a:r>
              <a:rPr lang="cs-CZ" altLang="cs-CZ" sz="1200" dirty="0" err="1"/>
              <a:t>Aken</a:t>
            </a:r>
            <a:r>
              <a:rPr lang="cs-CZ" altLang="cs-CZ" sz="1200" dirty="0"/>
              <a:t>, Hugo. (2011). </a:t>
            </a:r>
            <a:r>
              <a:rPr lang="cs-CZ" altLang="cs-CZ" sz="1200" dirty="0" err="1"/>
              <a:t>Risks</a:t>
            </a:r>
            <a:r>
              <a:rPr lang="cs-CZ" altLang="cs-CZ" sz="1200" dirty="0"/>
              <a:t> and </a:t>
            </a:r>
            <a:r>
              <a:rPr lang="cs-CZ" altLang="cs-CZ" sz="1200" dirty="0" err="1"/>
              <a:t>benefits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epidural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anaesthesia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British</a:t>
            </a:r>
            <a:r>
              <a:rPr lang="cs-CZ" altLang="cs-CZ" sz="1200" dirty="0"/>
              <a:t> </a:t>
            </a:r>
            <a:r>
              <a:rPr lang="cs-CZ" altLang="cs-CZ" sz="1200" dirty="0" err="1"/>
              <a:t>journal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anaesthesia</a:t>
            </a:r>
            <a:r>
              <a:rPr lang="cs-CZ" altLang="cs-CZ" sz="1200" dirty="0"/>
              <a:t>. 107. 859-68. 10.1093/</a:t>
            </a:r>
            <a:r>
              <a:rPr lang="cs-CZ" altLang="cs-CZ" sz="1200" dirty="0" err="1"/>
              <a:t>bja</a:t>
            </a:r>
            <a:r>
              <a:rPr lang="cs-CZ" altLang="cs-CZ" sz="1200" dirty="0"/>
              <a:t>/aer339. </a:t>
            </a:r>
          </a:p>
          <a:p>
            <a:r>
              <a:rPr lang="cs-CZ" altLang="cs-CZ" sz="1200" dirty="0" err="1"/>
              <a:t>Mineo</a:t>
            </a:r>
            <a:r>
              <a:rPr lang="cs-CZ" altLang="cs-CZ" sz="1200" dirty="0"/>
              <a:t>, Tommaso. (2007). </a:t>
            </a:r>
            <a:r>
              <a:rPr lang="cs-CZ" altLang="cs-CZ" sz="1200" dirty="0" err="1"/>
              <a:t>Epidural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anesthesia</a:t>
            </a:r>
            <a:r>
              <a:rPr lang="cs-CZ" altLang="cs-CZ" sz="1200" dirty="0"/>
              <a:t> in </a:t>
            </a:r>
            <a:r>
              <a:rPr lang="cs-CZ" altLang="cs-CZ" sz="1200" dirty="0" err="1"/>
              <a:t>awake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European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journal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cardio-thoracic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 : </a:t>
            </a:r>
            <a:r>
              <a:rPr lang="cs-CZ" altLang="cs-CZ" sz="1200" dirty="0" err="1"/>
              <a:t>official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journal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European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Association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for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Cardio-thoracic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. 32. 13-9. 10.1016/j.ejcts.2007.04.004. </a:t>
            </a:r>
          </a:p>
          <a:p>
            <a:r>
              <a:rPr lang="cs-CZ" altLang="cs-CZ" sz="1200" dirty="0" err="1"/>
              <a:t>Mineo</a:t>
            </a:r>
            <a:r>
              <a:rPr lang="cs-CZ" altLang="cs-CZ" sz="1200" dirty="0"/>
              <a:t>, Tommaso &amp; </a:t>
            </a:r>
            <a:r>
              <a:rPr lang="cs-CZ" altLang="cs-CZ" sz="1200" dirty="0" err="1"/>
              <a:t>Pompeo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Eugenio</a:t>
            </a:r>
            <a:r>
              <a:rPr lang="cs-CZ" altLang="cs-CZ" sz="1200" dirty="0"/>
              <a:t> &amp; </a:t>
            </a:r>
            <a:r>
              <a:rPr lang="cs-CZ" altLang="cs-CZ" sz="1200" dirty="0" err="1"/>
              <a:t>Mineo</a:t>
            </a:r>
            <a:r>
              <a:rPr lang="cs-CZ" altLang="cs-CZ" sz="1200" dirty="0"/>
              <a:t>, Davide &amp; </a:t>
            </a:r>
            <a:r>
              <a:rPr lang="cs-CZ" altLang="cs-CZ" sz="1200" dirty="0" err="1"/>
              <a:t>Tacconi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Frederico</a:t>
            </a:r>
            <a:r>
              <a:rPr lang="cs-CZ" altLang="cs-CZ" sz="1200" dirty="0"/>
              <a:t> &amp; Marino, Mario &amp; Fabrizio </a:t>
            </a:r>
            <a:r>
              <a:rPr lang="cs-CZ" altLang="cs-CZ" sz="1200" dirty="0" err="1"/>
              <a:t>Sabato</a:t>
            </a:r>
            <a:r>
              <a:rPr lang="cs-CZ" altLang="cs-CZ" sz="1200" dirty="0"/>
              <a:t>, Alessandro. (2006). </a:t>
            </a:r>
            <a:r>
              <a:rPr lang="cs-CZ" altLang="cs-CZ" sz="1200" dirty="0" err="1"/>
              <a:t>Awake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Nonresectional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Lung</a:t>
            </a:r>
            <a:r>
              <a:rPr lang="cs-CZ" altLang="cs-CZ" sz="1200" dirty="0"/>
              <a:t> </a:t>
            </a:r>
            <a:r>
              <a:rPr lang="cs-CZ" altLang="cs-CZ" sz="1200" dirty="0" err="1"/>
              <a:t>Volume</a:t>
            </a:r>
            <a:r>
              <a:rPr lang="cs-CZ" altLang="cs-CZ" sz="1200" dirty="0"/>
              <a:t> </a:t>
            </a:r>
            <a:r>
              <a:rPr lang="cs-CZ" altLang="cs-CZ" sz="1200" dirty="0" err="1"/>
              <a:t>Reduction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. </a:t>
            </a:r>
            <a:r>
              <a:rPr lang="cs-CZ" altLang="cs-CZ" sz="1200" dirty="0" err="1"/>
              <a:t>Annals</a:t>
            </a:r>
            <a:r>
              <a:rPr lang="cs-CZ" altLang="cs-CZ" sz="1200" dirty="0"/>
              <a:t> </a:t>
            </a:r>
            <a:r>
              <a:rPr lang="cs-CZ" altLang="cs-CZ" sz="1200" dirty="0" err="1"/>
              <a:t>of</a:t>
            </a:r>
            <a:r>
              <a:rPr lang="cs-CZ" altLang="cs-CZ" sz="1200" dirty="0"/>
              <a:t> </a:t>
            </a:r>
            <a:r>
              <a:rPr lang="cs-CZ" altLang="cs-CZ" sz="1200" dirty="0" err="1"/>
              <a:t>surgery</a:t>
            </a:r>
            <a:r>
              <a:rPr lang="cs-CZ" altLang="cs-CZ" sz="1200" dirty="0"/>
              <a:t>. 243. 131-6. 10.1097/01.sla.0000182917.39534.2c.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6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0E8492-963A-49BD-80F3-CDBC635B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Předoperační příprava (3)</a:t>
            </a:r>
          </a:p>
        </p:txBody>
      </p:sp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xmlns="" id="{A7C02D8C-C7F8-446C-BE78-D1212B370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</p:spPr>
        <p:txBody>
          <a:bodyPr>
            <a:no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abstinence od kouření (ideálně 4-8 týdnů) – ↓sekrece v DC, ↓reaktivita DC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cíleně léčit infekty DC, neoperovat elektivní výkony v době infektu a do 14 dní po infektu (hyperreaktivita DC)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 err="1"/>
              <a:t>sekretolýza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mukolytika</a:t>
            </a:r>
            <a:r>
              <a:rPr lang="cs-CZ" altLang="cs-CZ" sz="2000" dirty="0"/>
              <a:t>, expektorancia)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dechová rehabilitace, fyzioterapie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léčba </a:t>
            </a:r>
            <a:r>
              <a:rPr lang="cs-CZ" altLang="cs-CZ" sz="2000" dirty="0" err="1"/>
              <a:t>cor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pulmonale</a:t>
            </a: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kyslíková terapie</a:t>
            </a:r>
          </a:p>
        </p:txBody>
      </p:sp>
      <p:pic>
        <p:nvPicPr>
          <p:cNvPr id="13316" name="Picture 2" descr="https://encrypted-tbn0.google.com/images?q=tbn:ANd9GcRQgShSEYEuMmq_yJS7Io0DhC-nQM3hXSWCTc0Q9p1aGIHy-erh">
            <a:extLst>
              <a:ext uri="{FF2B5EF4-FFF2-40B4-BE49-F238E27FC236}">
                <a16:creationId xmlns:a16="http://schemas.microsoft.com/office/drawing/2014/main" xmlns="" id="{29C1001F-EDD6-4612-8EBC-31421507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79" y="1690271"/>
            <a:ext cx="4140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50B01B-1CB7-479D-90B0-4B1D99B6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Premedikace</a:t>
            </a:r>
          </a:p>
        </p:txBody>
      </p:sp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xmlns="" id="{653912A0-BFB1-489E-ADD3-D0FA46CC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033600" cy="41399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zhodnocení anatomických poměrů DC (dle CT/RTG S+P - útlak DC, deviace trachey, obstrukce,....)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premedikace dle stavu pacienta (s dobrými plicními funkcemi mohou dostat sedativní premedikaci)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pacienti s předoperační hypoxií, </a:t>
            </a:r>
            <a:r>
              <a:rPr lang="cs-CZ" altLang="cs-CZ" sz="2000" dirty="0" err="1"/>
              <a:t>hypoxémii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hyperkapnii</a:t>
            </a:r>
            <a:r>
              <a:rPr lang="cs-CZ" altLang="cs-CZ" sz="2000" dirty="0"/>
              <a:t> nepodávat léky vedoucí k útlumu dechu !!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 err="1"/>
              <a:t>anticholinergika</a:t>
            </a:r>
            <a:r>
              <a:rPr lang="cs-CZ" altLang="cs-CZ" sz="2000" dirty="0"/>
              <a:t> (atropin)? – zahušťují sekret DC (↑riziko u CHOPN)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058CE25-10EB-48B0-ABDF-2BBBA1EF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/>
              <a:t>Analgezie </a:t>
            </a:r>
            <a:r>
              <a:rPr lang="cs-CZ" sz="4400" dirty="0" err="1"/>
              <a:t>peroperační</a:t>
            </a:r>
            <a:r>
              <a:rPr lang="cs-CZ" sz="4400" dirty="0"/>
              <a:t> a pooperační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xmlns="" id="{4D3A451B-4BAD-454B-BCA8-E24DC76E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torakotomické výkony extrémně bolestivé !!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nedostatečná analgezie = komplikace (bronchospazmus, nedostatečná dechová aktivita </a:t>
            </a:r>
            <a:r>
              <a:rPr lang="cs-CZ" altLang="cs-CZ" sz="2000" dirty="0" err="1"/>
              <a:t>postop</a:t>
            </a:r>
            <a:r>
              <a:rPr lang="cs-CZ" altLang="cs-CZ" sz="2000" dirty="0"/>
              <a:t>., retence sekretu DC,...)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opiáty kont. / PCA (</a:t>
            </a:r>
            <a:r>
              <a:rPr lang="cs-CZ" altLang="cs-CZ" sz="2000" dirty="0" err="1"/>
              <a:t>sufentanyl</a:t>
            </a:r>
            <a:r>
              <a:rPr lang="cs-CZ" altLang="cs-CZ" sz="2000" dirty="0"/>
              <a:t>, morfin)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NSAID, analgetika-antipyretika = nedostatečné (nutno v kombinaci)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 err="1"/>
              <a:t>paravertebrální</a:t>
            </a:r>
            <a:r>
              <a:rPr lang="cs-CZ" altLang="cs-CZ" sz="2000" dirty="0"/>
              <a:t> blokáda (jednorázově/kontinuální)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dirty="0"/>
              <a:t>blokády jednotlivých interkostálních nervů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2000" b="1" dirty="0"/>
              <a:t>hrudní epidurální analgezie </a:t>
            </a:r>
            <a:r>
              <a:rPr lang="cs-CZ" altLang="cs-CZ" sz="2000" dirty="0"/>
              <a:t> - katétr TH4-TH9, CAVE! – </a:t>
            </a:r>
            <a:r>
              <a:rPr lang="cs-CZ" altLang="cs-CZ" sz="2000" dirty="0" err="1"/>
              <a:t>peroperační</a:t>
            </a:r>
            <a:r>
              <a:rPr lang="cs-CZ" altLang="cs-CZ" sz="2000" dirty="0"/>
              <a:t> epidurální blokáda, může blokádou sympatiku </a:t>
            </a:r>
            <a:r>
              <a:rPr lang="cs-CZ" altLang="cs-CZ" sz="2000" dirty="0" err="1"/>
              <a:t>spůsobit</a:t>
            </a:r>
            <a:r>
              <a:rPr lang="cs-CZ" altLang="cs-CZ" sz="2000" dirty="0"/>
              <a:t> hypotenzi, ↓srdeční výdej</a:t>
            </a:r>
            <a:endParaRPr lang="cs-CZ" altLang="cs-CZ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PPER THORACIC EPIDURAL.avi">
            <a:hlinkClick r:id="" action="ppaction://media"/>
            <a:extLst>
              <a:ext uri="{FF2B5EF4-FFF2-40B4-BE49-F238E27FC236}">
                <a16:creationId xmlns:a16="http://schemas.microsoft.com/office/drawing/2014/main" xmlns="" id="{91789D11-3FC4-4AA8-91DD-D9CF7306A6B1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01" y="1692002"/>
            <a:ext cx="5059997" cy="4139998"/>
          </a:xfrm>
          <a:noFill/>
        </p:spPr>
      </p:pic>
      <p:sp>
        <p:nvSpPr>
          <p:cNvPr id="2" name="Obdélník 1"/>
          <p:cNvSpPr/>
          <p:nvPr/>
        </p:nvSpPr>
        <p:spPr>
          <a:xfrm>
            <a:off x="720725" y="1296001"/>
            <a:ext cx="10752138" cy="2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sk-SK" sz="2000" smtClean="0">
                <a:solidFill>
                  <a:schemeClr val="tx2"/>
                </a:solidFill>
                <a:latin typeface="+mn-lt"/>
                <a:hlinkClick r:id="rId5"/>
              </a:rPr>
              <a:t>Video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hlinkClick r:id="rId5"/>
              </a:rPr>
              <a:t>: </a:t>
            </a:r>
            <a:r>
              <a:rPr lang="sk-SK" sz="2000" dirty="0" err="1" smtClean="0">
                <a:solidFill>
                  <a:schemeClr val="tx2"/>
                </a:solidFill>
                <a:latin typeface="+mn-lt"/>
                <a:hlinkClick r:id="rId5"/>
              </a:rPr>
              <a:t>punkce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hlinkClick r:id="rId5"/>
              </a:rPr>
              <a:t> </a:t>
            </a:r>
            <a:r>
              <a:rPr lang="sk-SK" sz="2000" dirty="0" err="1" smtClean="0">
                <a:solidFill>
                  <a:schemeClr val="tx2"/>
                </a:solidFill>
                <a:latin typeface="+mn-lt"/>
                <a:hlinkClick r:id="rId5"/>
              </a:rPr>
              <a:t>epidurálního</a:t>
            </a:r>
            <a:r>
              <a:rPr lang="sk-SK" sz="2000" dirty="0" smtClean="0">
                <a:solidFill>
                  <a:schemeClr val="tx2"/>
                </a:solidFill>
                <a:latin typeface="+mn-lt"/>
                <a:hlinkClick r:id="rId5"/>
              </a:rPr>
              <a:t> katétru</a:t>
            </a:r>
            <a:endParaRPr lang="sk-SK" sz="2000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788A67-9C8B-4B58-B732-DC889449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cs-CZ" sz="4400" dirty="0"/>
              <a:t>Hrudní epidurální analgezie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2424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AEE9080-8C86-4664-B5D2-997415CB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Vedení anestezie</a:t>
            </a:r>
            <a:endParaRPr lang="sk-SK" sz="44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D0CA49F7-429E-415D-B28F-DC9F7A0463AD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09600" y="1502552"/>
            <a:ext cx="5219998" cy="4635448"/>
          </a:xfrm>
        </p:spPr>
        <p:txBody>
          <a:bodyPr/>
          <a:lstStyle/>
          <a:p>
            <a:r>
              <a:rPr lang="cs-CZ" b="1"/>
              <a:t>Celková anestezie s UPV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kombinovaná anestezie (doplňovaná)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inhalační + epidurální hrudní anestezie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TIVA + epidurální hrudní anestezie</a:t>
            </a:r>
          </a:p>
          <a:p>
            <a:r>
              <a:rPr lang="cs-CZ" b="1"/>
              <a:t>Monitoring a zajištění</a:t>
            </a:r>
            <a:endParaRPr lang="cs-CZ"/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EKG, NIBP, SAT O2, ETCO2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PVK(2x) / CVK (není abs. indikace)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PMK (nad 2h)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BIS monitoring (paušálně?)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Relaxometrie (kont?) 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IBP – kanylace artérie, taky k pooperační péči (astrup)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Měření teploty + teplotný management</a:t>
            </a:r>
          </a:p>
          <a:p>
            <a:pPr marL="361728" lvl="1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/>
              <a:t>Polohování a prevence útlaku nervů !!</a:t>
            </a:r>
          </a:p>
          <a:p>
            <a:endParaRPr lang="en-US" dirty="0"/>
          </a:p>
        </p:txBody>
      </p:sp>
      <p:pic>
        <p:nvPicPr>
          <p:cNvPr id="18" name="Picture 2" descr="https://encrypted-tbn0.google.com/images?q=tbn:ANd9GcSXLCVqWcvdEz-iY99CZmRBiNM2Y7pk78T7qHvJpPn43gtHENWg">
            <a:extLst>
              <a:ext uri="{FF2B5EF4-FFF2-40B4-BE49-F238E27FC236}">
                <a16:creationId xmlns:a16="http://schemas.microsoft.com/office/drawing/2014/main" xmlns="" id="{51744D6F-FB15-4368-A762-88ED7C09D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" b="-1"/>
          <a:stretch/>
        </p:blipFill>
        <p:spPr bwMode="auto">
          <a:xfrm>
            <a:off x="6251280" y="1667024"/>
            <a:ext cx="5219998" cy="41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. v hrudní chirurgii včetně neintubační_2020_hudáček_MUNI[20211125080727550].mdb"/>
</p:tagLst>
</file>

<file path=ppt/theme/theme1.xml><?xml version="1.0" encoding="utf-8"?>
<a:theme xmlns:a="http://schemas.openxmlformats.org/drawingml/2006/main" name="muni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" id="{44B358B5-684D-48AC-80C7-B97AE0D38EF5}" vid="{E22B85DA-B0C3-4B2D-B7B7-112D5D5507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2107</Words>
  <Application>Microsoft Office PowerPoint</Application>
  <PresentationFormat>Širokoúhlá obrazovka</PresentationFormat>
  <Paragraphs>261</Paragraphs>
  <Slides>46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Tahoma</vt:lpstr>
      <vt:lpstr>Wingdings</vt:lpstr>
      <vt:lpstr>Wingdings 3</vt:lpstr>
      <vt:lpstr>muni</vt:lpstr>
      <vt:lpstr>Anestezie v hrudní chirurgii</vt:lpstr>
      <vt:lpstr>Hrudní chirurgie</vt:lpstr>
      <vt:lpstr>Předoperační příprava (1)</vt:lpstr>
      <vt:lpstr>Předoperační příprava (2)</vt:lpstr>
      <vt:lpstr>Předoperační příprava (3)</vt:lpstr>
      <vt:lpstr>Premedikace</vt:lpstr>
      <vt:lpstr>Analgezie peroperační a pooperační</vt:lpstr>
      <vt:lpstr>Hrudní epidurální analgezie</vt:lpstr>
      <vt:lpstr>Vedení anestezie</vt:lpstr>
      <vt:lpstr>Prezentace aplikace PowerPoint</vt:lpstr>
      <vt:lpstr>Prezentace aplikace PowerPoint</vt:lpstr>
      <vt:lpstr>Poloha na boku a otevřený hrudník</vt:lpstr>
      <vt:lpstr>Patofyziologiké změny u OLV (1)</vt:lpstr>
      <vt:lpstr>Patofyziologiké změny u OLV (2)</vt:lpstr>
      <vt:lpstr>One-lung ventilation = OLV</vt:lpstr>
      <vt:lpstr>Indikace OLV</vt:lpstr>
      <vt:lpstr>Biluminální kanyla</vt:lpstr>
      <vt:lpstr>Biluminální kanyla</vt:lpstr>
      <vt:lpstr> Biluminální kanyla</vt:lpstr>
      <vt:lpstr>Intubace biluminální kanylou</vt:lpstr>
      <vt:lpstr>Prezentace aplikace PowerPoint</vt:lpstr>
      <vt:lpstr>Prezentace aplikace PowerPoint</vt:lpstr>
      <vt:lpstr>Prezentace aplikace PowerPoint</vt:lpstr>
      <vt:lpstr>Bronchiální blokátor</vt:lpstr>
      <vt:lpstr>Bronchiální blokátor</vt:lpstr>
      <vt:lpstr>Prezentace aplikace PowerPoint</vt:lpstr>
      <vt:lpstr>Bronchiální blokátor </vt:lpstr>
      <vt:lpstr>Biluminální kanyla </vt:lpstr>
      <vt:lpstr>Postup při jednostranné ventilaci</vt:lpstr>
      <vt:lpstr>Speciální anestezie (1)</vt:lpstr>
      <vt:lpstr>Speciální anestezie (2)</vt:lpstr>
      <vt:lpstr>Speciální anestezie (3)</vt:lpstr>
      <vt:lpstr>Speciální anestezie (4)</vt:lpstr>
      <vt:lpstr>Pooperační komplikace</vt:lpstr>
      <vt:lpstr>Pooperační péče</vt:lpstr>
      <vt:lpstr>Pooperační péče</vt:lpstr>
      <vt:lpstr>NITS = non-intubated thoracic surgery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Prezentace aplikace PowerPoint</vt:lpstr>
      <vt:lpstr>Děkuji za pozornost</vt:lpstr>
      <vt:lpstr>Reference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Anestezie v hrudní chirurgii</dc:title>
  <dc:creator>Traj Rudolf</dc:creator>
  <cp:lastModifiedBy>Hudáček Kamil</cp:lastModifiedBy>
  <cp:revision>5</cp:revision>
  <dcterms:created xsi:type="dcterms:W3CDTF">2021-01-14T10:07:16Z</dcterms:created>
  <dcterms:modified xsi:type="dcterms:W3CDTF">2022-11-29T09:03:03Z</dcterms:modified>
</cp:coreProperties>
</file>