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60" r:id="rId6"/>
    <p:sldId id="261" r:id="rId7"/>
    <p:sldId id="262" r:id="rId8"/>
    <p:sldId id="279" r:id="rId9"/>
    <p:sldId id="278" r:id="rId10"/>
    <p:sldId id="263" r:id="rId11"/>
    <p:sldId id="264" r:id="rId12"/>
    <p:sldId id="265" r:id="rId13"/>
    <p:sldId id="266" r:id="rId14"/>
    <p:sldId id="267" r:id="rId15"/>
    <p:sldId id="268" r:id="rId16"/>
    <p:sldId id="259" r:id="rId17"/>
    <p:sldId id="280" r:id="rId18"/>
    <p:sldId id="281" r:id="rId19"/>
    <p:sldId id="282" r:id="rId20"/>
    <p:sldId id="276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CC00"/>
    <a:srgbClr val="336699"/>
    <a:srgbClr val="006699"/>
    <a:srgbClr val="0066CC"/>
    <a:srgbClr val="0033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6EB488A-B5E2-41CA-AC77-B9BD78D496F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00" y="414000"/>
            <a:ext cx="1546674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3883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121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402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754" y="6048047"/>
            <a:ext cx="86526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0676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430" y="2019301"/>
            <a:ext cx="4105542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17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24" y="2434289"/>
            <a:ext cx="7186746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0099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6C914-00FA-4F9A-97E5-B97FCA12597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4668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99" y="414000"/>
            <a:ext cx="1549297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101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642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3729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1695076"/>
            <a:ext cx="391380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093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1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1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2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153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59" y="692150"/>
            <a:ext cx="3900741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692152"/>
            <a:ext cx="391380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6869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1" y="692150"/>
            <a:ext cx="8064900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0437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1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8509C393-0338-4317-86EF-38D41292259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2547684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txStyles>
    <p:titleStyle>
      <a:lvl1pPr algn="l" rtl="0" eaLnBrk="1" fontAlgn="base" hangingPunct="1">
        <a:lnSpc>
          <a:spcPts val="3999"/>
        </a:lnSpc>
        <a:spcBef>
          <a:spcPct val="0"/>
        </a:spcBef>
        <a:spcAft>
          <a:spcPct val="0"/>
        </a:spcAft>
        <a:defRPr sz="3999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217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326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43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097" indent="-22855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2651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19976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6868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321468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br>
              <a:rPr lang="cs-CZ" sz="20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cs-CZ" sz="20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cs-CZ" sz="20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cs-CZ" sz="2800" dirty="0">
                <a:solidFill>
                  <a:schemeClr val="tx2">
                    <a:lumMod val="75000"/>
                  </a:schemeClr>
                </a:solidFill>
              </a:rPr>
            </a:br>
            <a:br>
              <a:rPr lang="cs-CZ" sz="36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cs-CZ" dirty="0">
                <a:solidFill>
                  <a:schemeClr val="tx2">
                    <a:lumMod val="75000"/>
                  </a:schemeClr>
                </a:solidFill>
              </a:rPr>
              <a:t>Management ve zdravotnictví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Obsazování pracovních míst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Kolik a jaký typ zaměstnanců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Celkový plán určuje vedení ošetřovatelské péče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Poměr počtu sester a pacientů, aby byla zabezpečena kvalitní péče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Odstranění nebo minimalizace problémů 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   s nadměrným nebo nedostatečným počtem personálu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Řízení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Udělování pokynů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Dohled – školení a disciplíny pracovní síly, kontrola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Vedení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Motivování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Komunikace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Koordinace a kontrola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/>
              <a:t>Spojování a synchronizace lidí a aktivit tak, aby harmonicky plnili cíle organizace.</a:t>
            </a:r>
          </a:p>
          <a:p>
            <a:pPr eaLnBrk="1" hangingPunct="1"/>
            <a:endParaRPr lang="cs-CZ" sz="2400" dirty="0"/>
          </a:p>
          <a:p>
            <a:pPr eaLnBrk="1" hangingPunct="1"/>
            <a:r>
              <a:rPr lang="cs-CZ" sz="2400" dirty="0"/>
              <a:t>Srovnávání vlastních výsledků se standardy a v případě potřeby nápravná akce.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Úrovně managementu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1986" indent="0" eaLnBrk="1" hangingPunct="1">
              <a:buNone/>
            </a:pPr>
            <a:r>
              <a:rPr lang="cs-CZ" sz="2400" dirty="0"/>
              <a:t>Vrcholový management </a:t>
            </a:r>
          </a:p>
          <a:p>
            <a:pPr marL="71986" indent="0" eaLnBrk="1" hangingPunct="1">
              <a:buNone/>
            </a:pPr>
            <a:r>
              <a:rPr lang="cs-CZ" sz="2400" dirty="0"/>
              <a:t>Střední management</a:t>
            </a:r>
          </a:p>
          <a:p>
            <a:pPr marL="71986" indent="0" eaLnBrk="1" hangingPunct="1">
              <a:buNone/>
            </a:pPr>
            <a:r>
              <a:rPr lang="cs-CZ" sz="2400" dirty="0"/>
              <a:t>Management přední linie</a:t>
            </a:r>
          </a:p>
        </p:txBody>
      </p:sp>
    </p:spTree>
    <p:extLst>
      <p:ext uri="{BB962C8B-B14F-4D97-AF65-F5344CB8AC3E}">
        <p14:creationId xmlns:p14="http://schemas.microsoft.com/office/powerpoint/2010/main" val="2370149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16DF81-D8CC-4FE5-AFCC-A41D57008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Náplň práce top manažera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E3FFFD-9DF4-46B1-996F-78C788723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1" y="1412776"/>
            <a:ext cx="8064900" cy="52565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</a:t>
            </a:r>
            <a:r>
              <a:rPr lang="cs-CZ" sz="2400" dirty="0"/>
              <a:t>strategické plánování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spolupráce s odborem ošetřovatelství MZ ČR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vyhodnocuje a interpretuje statistické údaje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zajištění program celoživotního vzdělávání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podmínky pro zavádění EBM postupů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vytváření standardů a kontrola jejich dodržování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počet pracovních míst a náplně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hodnocení kvality poskytované péče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pravidelná jednání s hlavní sestrou ČR,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3211754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109A8A-F034-45C8-8ED1-5889B0F45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Náplň práce vrchní sestry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961BDC-C929-45ED-9235-C2DC637F8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1" y="1340768"/>
            <a:ext cx="8064900" cy="44912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odpovědnost za úroveň a kvalitu péče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vytváří standardy péče a dbá na dodržování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úroveň vedení </a:t>
            </a:r>
            <a:r>
              <a:rPr lang="cs-CZ" sz="2400" dirty="0" err="1"/>
              <a:t>oš</a:t>
            </a:r>
            <a:r>
              <a:rPr lang="cs-CZ" sz="2400" dirty="0"/>
              <a:t>. dokumentace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zavádění nových postupů, vzdělávání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aplikace strategických plánů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program kontinuálního zvyšování kvality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vymezuje kompetence staničních sester/PA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řídí personální politiku na svém úseku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stanovování cílů a sledování jejich plnění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…</a:t>
            </a:r>
          </a:p>
        </p:txBody>
      </p:sp>
    </p:spTree>
    <p:extLst>
      <p:ext uri="{BB962C8B-B14F-4D97-AF65-F5344CB8AC3E}">
        <p14:creationId xmlns:p14="http://schemas.microsoft.com/office/powerpoint/2010/main" val="1533512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0BD631-90CB-4A18-A8CB-84C0097B1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Náplň práce staniční sestry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EA2C83-B21E-4334-80C5-CADE6547B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1" y="1340768"/>
            <a:ext cx="8064900" cy="525658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plánuje, řídí, organizuje, koordinuje a hodnotí práci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dbá o komplexní poskytování péče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předávání informací a předpisů nutných k výkonu činnosti a kontrola jejich dodržování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kontinuální komunikace v týmu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zajištění materiálního vybavení odd., vč. léků a prádla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zajišťuje optimální způsob péče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dostatečný počet vhodného personálu ve službách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zajištění bezpečnosti práce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 zajištění nepřetržitého provozu, …</a:t>
            </a:r>
          </a:p>
        </p:txBody>
      </p:sp>
    </p:spTree>
    <p:extLst>
      <p:ext uri="{BB962C8B-B14F-4D97-AF65-F5344CB8AC3E}">
        <p14:creationId xmlns:p14="http://schemas.microsoft.com/office/powerpoint/2010/main" val="4088598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>
          <a:xfrm>
            <a:off x="611560" y="1500174"/>
            <a:ext cx="7918062" cy="1894362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cs-CZ" sz="2400" dirty="0">
                <a:solidFill>
                  <a:schemeClr val="tx1"/>
                </a:solidFill>
              </a:rPr>
              <a:t>Pokud se budete k lidem chovat na základě toho, jací jsou, zůstanou takoví jací jsou.</a:t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Pokud však s nimi budete zacházet </a:t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na základě toho, </a:t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jací by měli být, stanou se většími </a:t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a lepšími osobami.</a:t>
            </a:r>
          </a:p>
        </p:txBody>
      </p:sp>
      <p:sp>
        <p:nvSpPr>
          <p:cNvPr id="22531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5157192"/>
            <a:ext cx="6400800" cy="69691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dirty="0" err="1">
                <a:solidFill>
                  <a:schemeClr val="tx1"/>
                </a:solidFill>
              </a:rPr>
              <a:t>Goethe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Management ve zdravotnictví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1986" indent="0" eaLnBrk="1" hangingPunct="1">
              <a:buNone/>
            </a:pPr>
            <a:r>
              <a:rPr lang="cs-CZ" sz="2400" dirty="0"/>
              <a:t>Liší se filozofií služeb.</a:t>
            </a:r>
          </a:p>
          <a:p>
            <a:pPr marL="71986" indent="0" eaLnBrk="1" hangingPunct="1">
              <a:buNone/>
            </a:pPr>
            <a:r>
              <a:rPr lang="cs-CZ" sz="2400" dirty="0"/>
              <a:t>Kvalita péče, která má být poskytována, </a:t>
            </a:r>
          </a:p>
          <a:p>
            <a:pPr marL="71986" indent="0">
              <a:buNone/>
            </a:pPr>
            <a:r>
              <a:rPr lang="cs-CZ" sz="2400" dirty="0"/>
              <a:t>   je stejně důležitá jako personál a prostředky.</a:t>
            </a:r>
          </a:p>
          <a:p>
            <a:pPr marL="71986" indent="0" eaLnBrk="1" hangingPunct="1">
              <a:buNone/>
            </a:pPr>
            <a:r>
              <a:rPr lang="cs-CZ" sz="2400" dirty="0"/>
              <a:t>Vyžadovány uvážlivé a specifické profesionální strategie.</a:t>
            </a:r>
          </a:p>
          <a:p>
            <a:pPr marL="71986" indent="0" eaLnBrk="1" hangingPunct="1">
              <a:buNone/>
            </a:pPr>
            <a:endParaRPr lang="cs-CZ" sz="2400" dirty="0"/>
          </a:p>
          <a:p>
            <a:pPr marL="71986" indent="0">
              <a:buNone/>
            </a:pPr>
            <a:r>
              <a:rPr lang="cs-CZ" sz="2400" dirty="0"/>
              <a:t>Každá sestra/záchranář/porodní asistentka je manažerem!!!</a:t>
            </a:r>
          </a:p>
          <a:p>
            <a:pPr marL="71986" indent="0" eaLnBrk="1" hangingPunct="1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19524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Vývoj úlohy </a:t>
            </a:r>
            <a:r>
              <a:rPr lang="cs-CZ" sz="3600" dirty="0" err="1">
                <a:solidFill>
                  <a:schemeClr val="tx2">
                    <a:lumMod val="75000"/>
                  </a:schemeClr>
                </a:solidFill>
              </a:rPr>
              <a:t>oš</a:t>
            </a: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cs-CZ" sz="3600" dirty="0" err="1">
                <a:solidFill>
                  <a:schemeClr val="tx2">
                    <a:lumMod val="75000"/>
                  </a:schemeClr>
                </a:solidFill>
              </a:rPr>
              <a:t>mng</a:t>
            </a:r>
            <a:endParaRPr lang="cs-CZ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Dříve více využíván autoritativní styl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Potřeba kontroly, silný pocit zodpovědnosti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Iluze kontroly a moci nad zaměstnanci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Místo kontroly zodpovědnost pracovníků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Nyní je manažer </a:t>
            </a:r>
            <a:r>
              <a:rPr lang="cs-CZ" dirty="0" err="1"/>
              <a:t>facilitátorem</a:t>
            </a:r>
            <a:r>
              <a:rPr lang="cs-CZ" dirty="0"/>
              <a:t> týmu</a:t>
            </a:r>
          </a:p>
        </p:txBody>
      </p:sp>
    </p:spTree>
    <p:extLst>
      <p:ext uri="{BB962C8B-B14F-4D97-AF65-F5344CB8AC3E}">
        <p14:creationId xmlns:p14="http://schemas.microsoft.com/office/powerpoint/2010/main" val="2278215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Cíle </a:t>
            </a:r>
            <a:r>
              <a:rPr lang="cs-CZ" sz="3600" dirty="0" err="1">
                <a:solidFill>
                  <a:schemeClr val="tx2">
                    <a:lumMod val="75000"/>
                  </a:schemeClr>
                </a:solidFill>
              </a:rPr>
              <a:t>mng</a:t>
            </a: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 v ošetřovatelství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/>
              <a:t>Vysoká intenzita práce </a:t>
            </a:r>
            <a:r>
              <a:rPr lang="en-US" dirty="0"/>
              <a:t>=&gt;</a:t>
            </a:r>
            <a:r>
              <a:rPr lang="cs-CZ" dirty="0"/>
              <a:t>náročné řízení.</a:t>
            </a:r>
          </a:p>
          <a:p>
            <a:pPr eaLnBrk="1" hangingPunct="1">
              <a:lnSpc>
                <a:spcPct val="90000"/>
              </a:lnSpc>
            </a:pPr>
            <a:endParaRPr lang="cs-CZ" dirty="0"/>
          </a:p>
          <a:p>
            <a:pPr eaLnBrk="1" hangingPunct="1">
              <a:lnSpc>
                <a:spcPct val="90000"/>
              </a:lnSpc>
            </a:pPr>
            <a:r>
              <a:rPr lang="cs-CZ" dirty="0"/>
              <a:t>Vytvoření prostředí, kde bude možné poskytovat kvalitní ošetřovatelskou péči/péči v porodní asistenci.</a:t>
            </a:r>
          </a:p>
        </p:txBody>
      </p:sp>
    </p:spTree>
    <p:extLst>
      <p:ext uri="{BB962C8B-B14F-4D97-AF65-F5344CB8AC3E}">
        <p14:creationId xmlns:p14="http://schemas.microsoft.com/office/powerpoint/2010/main" val="2034929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13E8D-1900-46BA-9ACD-5938A4EA4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0" y="116632"/>
            <a:ext cx="8064900" cy="451576"/>
          </a:xfrm>
        </p:spPr>
        <p:txBody>
          <a:bodyPr/>
          <a:lstStyle/>
          <a:p>
            <a:r>
              <a:rPr lang="cs-CZ" sz="3600" dirty="0"/>
              <a:t>Paradigmata </a:t>
            </a:r>
            <a:r>
              <a:rPr lang="cs-CZ" sz="2000" dirty="0"/>
              <a:t>(</a:t>
            </a:r>
            <a:r>
              <a:rPr lang="cs-CZ" sz="2000" dirty="0" err="1"/>
              <a:t>Škrla</a:t>
            </a:r>
            <a:r>
              <a:rPr lang="cs-CZ" sz="2000" dirty="0"/>
              <a:t>, </a:t>
            </a:r>
            <a:r>
              <a:rPr lang="cs-CZ" sz="2000" dirty="0" err="1"/>
              <a:t>Škrlová</a:t>
            </a:r>
            <a:r>
              <a:rPr lang="cs-CZ" sz="2000" dirty="0"/>
              <a:t>, 2003)</a:t>
            </a:r>
            <a:endParaRPr lang="cs-CZ" sz="3600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1E3E6CB5-0B47-435A-B24B-54DCBF0470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6392873"/>
              </p:ext>
            </p:extLst>
          </p:nvPr>
        </p:nvGraphicFramePr>
        <p:xfrm>
          <a:off x="323528" y="692696"/>
          <a:ext cx="8640960" cy="60043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43806">
                  <a:extLst>
                    <a:ext uri="{9D8B030D-6E8A-4147-A177-3AD203B41FA5}">
                      <a16:colId xmlns:a16="http://schemas.microsoft.com/office/drawing/2014/main" val="3372610408"/>
                    </a:ext>
                  </a:extLst>
                </a:gridCol>
                <a:gridCol w="4497154">
                  <a:extLst>
                    <a:ext uri="{9D8B030D-6E8A-4147-A177-3AD203B41FA5}">
                      <a16:colId xmlns:a16="http://schemas.microsoft.com/office/drawing/2014/main" val="2259023554"/>
                    </a:ext>
                  </a:extLst>
                </a:gridCol>
              </a:tblGrid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sng" strike="noStrike" dirty="0">
                          <a:effectLst/>
                        </a:rPr>
                        <a:t>Staré paradigma</a:t>
                      </a:r>
                      <a:endParaRPr lang="cs-CZ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sng" strike="noStrike" dirty="0">
                          <a:effectLst/>
                        </a:rPr>
                        <a:t>Nové paradigma</a:t>
                      </a:r>
                      <a:endParaRPr lang="cs-CZ" sz="16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3911201489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dotek techniky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dotek lidství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955591833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pacient příjemce péče/léčby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pacient partnerem léčebného týmu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466687458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rodina jako divák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rodina součástí léčebného procesu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1642805886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zaměření na nemoc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holistický přístup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3763154844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nemocniční řád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empatie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833102421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procedura/proces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výstup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251235127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materialismus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duchovno/spiritualita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3474390954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historický pohled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pohled do budoucnosti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932306463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nemocnice se zdmi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nemocnice beze zdí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1452131002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status quo/tradice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inovace/vize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1438956375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zdravotník autoritou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zdravotník partnerem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3525093245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zájmy oddělení/nemocnice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zájmy obce/veřejnosti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3388854785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přihrádky/hranice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souvislosti/návaznosti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944027053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atestace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kompetence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1609941369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levá hemisféra/logika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pravá hemisféra/kreativita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3494878310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efektivita péče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spokojenost pacienta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1627054124"/>
                  </a:ext>
                </a:extLst>
              </a:tr>
              <a:tr h="51844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zdravotník zodpovědný za zdraví pacienta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zdravotník vede pacienta k odpovědnosti za jeho vlastní zdraví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896169747"/>
                  </a:ext>
                </a:extLst>
              </a:tr>
              <a:tr h="735296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pevně stanovený cíl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kontinuální zvyšování kvality, komplexní řízení jakosti, řízené péče, akreditace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1874384486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cíl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cesta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000" marR="9000" marT="9000" marB="0" anchor="b"/>
                </a:tc>
                <a:extLst>
                  <a:ext uri="{0D108BD9-81ED-4DB2-BD59-A6C34878D82A}">
                    <a16:rowId xmlns:a16="http://schemas.microsoft.com/office/drawing/2014/main" val="2266583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7925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Povinnosti manažera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Plnění cílů organizace nebo oddělení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Udržování a zvyšování kvality péče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Zvyšování motivace zaměstnanců a pacientů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Zvyšování schopnosti přijímat změny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Budování týmového ducha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Profesní růst personálu  </a:t>
            </a:r>
          </a:p>
        </p:txBody>
      </p:sp>
    </p:spTree>
    <p:extLst>
      <p:ext uri="{BB962C8B-B14F-4D97-AF65-F5344CB8AC3E}">
        <p14:creationId xmlns:p14="http://schemas.microsoft.com/office/powerpoint/2010/main" val="1143513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Funkce managementu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Plánování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Organizování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Obsazování pracovních míst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Řízení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Koordinace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Kontrola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Plánování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Využití času, aktivit, prostředků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Stálý plán pro každodenní nebo standardní aktivity – všeobecný rámec rozdělení času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Plán ošetřovatelské péče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Strategické plánování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Dlouhodobé plánování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>
                <a:solidFill>
                  <a:schemeClr val="tx2">
                    <a:lumMod val="75000"/>
                  </a:schemeClr>
                </a:solidFill>
              </a:rPr>
              <a:t>Organizování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Potřeba dosáhnout hospodárnějšího a efektivnějšího výsledku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Vytváření oddělení v organizaci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Využití systémů ošetřovatelské péče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sz="2400" dirty="0"/>
              <a:t>Zodpovědnost manažera za integritu vybraného modelu a za vyhodnocení jeho celkové efektivity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2" ma:contentTypeDescription="Vytvoří nový dokument" ma:contentTypeScope="" ma:versionID="41a5a22b5f6957070628bb1f196bf70a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cab981897b0b28a950dfb81227713704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ingHintHash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3EB2C5-FF83-44EE-A340-47079CB3A2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368024-D187-4582-9E51-0FFFE74DF3C3}">
  <ds:schemaRefs>
    <ds:schemaRef ds:uri="http://www.w3.org/XML/1998/namespace"/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1be74145-1369-4350-a552-f90e39977260"/>
    <ds:schemaRef ds:uri="567f2e8e-f82b-4e20-adde-3167ac8dcb2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6F2A11E-3B1D-4D5C-83FB-CC10FA6B23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619</TotalTime>
  <Words>655</Words>
  <Application>Microsoft Office PowerPoint</Application>
  <PresentationFormat>Předvádění na obrazovce (4:3)</PresentationFormat>
  <Paragraphs>138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Tahoma</vt:lpstr>
      <vt:lpstr>Wingdings</vt:lpstr>
      <vt:lpstr>Prezentace_MU_CZ</vt:lpstr>
      <vt:lpstr>     Management ve zdravotnictví</vt:lpstr>
      <vt:lpstr>Management ve zdravotnictví</vt:lpstr>
      <vt:lpstr>Vývoj úlohy oš. mng</vt:lpstr>
      <vt:lpstr>Cíle mng v ošetřovatelství</vt:lpstr>
      <vt:lpstr>Paradigmata (Škrla, Škrlová, 2003)</vt:lpstr>
      <vt:lpstr>Povinnosti manažera</vt:lpstr>
      <vt:lpstr>Funkce managementu</vt:lpstr>
      <vt:lpstr>Plánování</vt:lpstr>
      <vt:lpstr>Organizování</vt:lpstr>
      <vt:lpstr>Obsazování pracovních míst</vt:lpstr>
      <vt:lpstr>Řízení</vt:lpstr>
      <vt:lpstr>Koordinace a kontrola</vt:lpstr>
      <vt:lpstr>Úrovně managementu</vt:lpstr>
      <vt:lpstr>Náplň práce top manažera</vt:lpstr>
      <vt:lpstr>Náplň práce vrchní sestry</vt:lpstr>
      <vt:lpstr>Náplň práce staniční sestry</vt:lpstr>
      <vt:lpstr>Pokud se budete k lidem chovat na základě toho, jací jsou, zůstanou takoví jací jsou. Pokud však s nimi budete zacházet  na základě toho,  jací by měli být, stanou se většími  a lepšími osobami.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Lenka Veselá</cp:lastModifiedBy>
  <cp:revision>33</cp:revision>
  <dcterms:created xsi:type="dcterms:W3CDTF">2008-09-14T17:29:12Z</dcterms:created>
  <dcterms:modified xsi:type="dcterms:W3CDTF">2022-10-10T08:46:27Z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