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36"/>
  </p:notesMasterIdLst>
  <p:sldIdLst>
    <p:sldId id="256" r:id="rId5"/>
    <p:sldId id="278" r:id="rId6"/>
    <p:sldId id="279" r:id="rId7"/>
    <p:sldId id="257" r:id="rId8"/>
    <p:sldId id="260" r:id="rId9"/>
    <p:sldId id="261" r:id="rId10"/>
    <p:sldId id="262" r:id="rId11"/>
    <p:sldId id="263" r:id="rId12"/>
    <p:sldId id="280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7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FF911F2C-9B63-4E17-B25A-86A02CC5F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19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15D952-24FF-48DA-9C24-D108390A1CE9}" type="slidenum">
              <a:rPr lang="cs-CZ" altLang="cs-CZ" smtClean="0"/>
              <a:pPr eaLnBrk="1" hangingPunct="1"/>
              <a:t>3</a:t>
            </a:fld>
            <a:endParaRPr lang="cs-CZ" alt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7C8486-003A-4CC1-BAE2-EEFCD795E8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659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7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47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77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3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2pPr>
            <a:lvl3pPr marL="1199967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070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830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2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116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98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460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36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410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093641D-5255-4FAC-97EF-631E6CE79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13495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sldNum="0" hdr="0" ft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31279"/>
            <a:ext cx="7772400" cy="39338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br>
              <a:rPr lang="cs-CZ" sz="2000" b="0" dirty="0"/>
            </a:br>
            <a:br>
              <a:rPr lang="cs-CZ" sz="2000" b="0" dirty="0"/>
            </a:br>
            <a:br>
              <a:rPr lang="cs-CZ" sz="2800" b="0" dirty="0"/>
            </a:br>
            <a:br>
              <a:rPr lang="cs-CZ" sz="2800" b="0" dirty="0"/>
            </a:br>
            <a:br>
              <a:rPr lang="cs-CZ" sz="2800" b="0" dirty="0"/>
            </a:br>
            <a:r>
              <a:rPr lang="cs-CZ" b="0" dirty="0"/>
              <a:t>Management kvality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Modely akreditačních standardů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JCAHO – Joint </a:t>
            </a:r>
            <a:r>
              <a:rPr lang="cs-CZ" altLang="cs-CZ" dirty="0" err="1"/>
              <a:t>Commision</a:t>
            </a:r>
            <a:r>
              <a:rPr lang="cs-CZ" altLang="cs-CZ" dirty="0"/>
              <a:t> on </a:t>
            </a:r>
            <a:r>
              <a:rPr lang="cs-CZ" altLang="cs-CZ" dirty="0" err="1"/>
              <a:t>Accreditation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Healthcare</a:t>
            </a:r>
            <a:r>
              <a:rPr lang="cs-CZ" altLang="cs-CZ" dirty="0"/>
              <a:t> </a:t>
            </a:r>
            <a:r>
              <a:rPr lang="cs-CZ" altLang="cs-CZ" dirty="0" err="1"/>
              <a:t>Organizations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JCI – Joint </a:t>
            </a:r>
            <a:r>
              <a:rPr lang="cs-CZ" altLang="cs-CZ" dirty="0" err="1"/>
              <a:t>Commision</a:t>
            </a:r>
            <a:r>
              <a:rPr lang="cs-CZ" altLang="cs-CZ" dirty="0"/>
              <a:t> International.</a:t>
            </a:r>
          </a:p>
          <a:p>
            <a:pPr eaLnBrk="1" hangingPunct="1"/>
            <a:r>
              <a:rPr lang="cs-CZ" altLang="cs-CZ" dirty="0"/>
              <a:t>Spojená akreditační komise, o.p.s.</a:t>
            </a:r>
          </a:p>
          <a:p>
            <a:pPr eaLnBrk="1" hangingPunct="1"/>
            <a:endParaRPr lang="cs-CZ" altLang="cs-CZ" sz="2800" dirty="0">
              <a:solidFill>
                <a:srgbClr val="FFFF00"/>
              </a:solidFill>
            </a:endParaRPr>
          </a:p>
          <a:p>
            <a:pPr eaLnBrk="1" hangingPunct="1"/>
            <a:endParaRPr lang="cs-CZ" altLang="cs-CZ" sz="2800" dirty="0">
              <a:solidFill>
                <a:srgbClr val="FFFF00"/>
              </a:solidFill>
            </a:endParaRPr>
          </a:p>
          <a:p>
            <a:pPr eaLnBrk="1" hangingPunct="1"/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JCAHO </a:t>
            </a:r>
            <a:r>
              <a:rPr lang="cs-CZ" sz="2000" dirty="0"/>
              <a:t>(</a:t>
            </a:r>
            <a:r>
              <a:rPr lang="cs-CZ" altLang="cs-CZ" sz="2000" dirty="0"/>
              <a:t>Joint </a:t>
            </a:r>
            <a:r>
              <a:rPr lang="cs-CZ" altLang="cs-CZ" sz="2000" dirty="0" err="1"/>
              <a:t>Commision</a:t>
            </a:r>
            <a:r>
              <a:rPr lang="cs-CZ" altLang="cs-CZ" sz="2000" dirty="0"/>
              <a:t> on </a:t>
            </a:r>
            <a:r>
              <a:rPr lang="cs-CZ" altLang="cs-CZ" sz="2000" dirty="0" err="1"/>
              <a:t>Accreditation</a:t>
            </a:r>
            <a:r>
              <a:rPr lang="cs-CZ" altLang="cs-CZ" sz="2000" dirty="0"/>
              <a:t> of </a:t>
            </a:r>
            <a:r>
              <a:rPr lang="cs-CZ" altLang="cs-CZ" sz="2000" dirty="0" err="1"/>
              <a:t>Healthcare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Organizations</a:t>
            </a:r>
            <a:r>
              <a:rPr lang="cs-CZ" altLang="cs-CZ" sz="2000" dirty="0"/>
              <a:t>)</a:t>
            </a:r>
            <a:endParaRPr lang="cs-CZ" sz="2000" dirty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Společná komise pro akreditace zdravotnických zařízení.</a:t>
            </a:r>
          </a:p>
          <a:p>
            <a:pPr eaLnBrk="1" hangingPunct="1"/>
            <a:r>
              <a:rPr lang="cs-CZ" altLang="cs-CZ" dirty="0"/>
              <a:t>Od r. 1951 sleduje úroveň a kvalitu zdravotnictví.</a:t>
            </a:r>
          </a:p>
          <a:p>
            <a:pPr eaLnBrk="1" hangingPunct="1"/>
            <a:r>
              <a:rPr lang="cs-CZ" altLang="cs-CZ" dirty="0"/>
              <a:t>Práva pacientů.</a:t>
            </a:r>
          </a:p>
          <a:p>
            <a:pPr eaLnBrk="1" hangingPunct="1"/>
            <a:r>
              <a:rPr lang="cs-CZ" altLang="cs-CZ" dirty="0"/>
              <a:t>Etika.</a:t>
            </a:r>
          </a:p>
          <a:p>
            <a:pPr eaLnBrk="1" hangingPunct="1"/>
            <a:r>
              <a:rPr lang="cs-CZ" altLang="cs-CZ" dirty="0"/>
              <a:t>Edukace pacienta jeho rodiny.</a:t>
            </a:r>
          </a:p>
          <a:p>
            <a:pPr eaLnBrk="1" hangingPunct="1"/>
            <a:r>
              <a:rPr lang="cs-CZ" altLang="cs-CZ" dirty="0"/>
              <a:t>Sledování infekcí.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JCI </a:t>
            </a:r>
            <a:r>
              <a:rPr lang="cs-CZ" sz="2000" dirty="0"/>
              <a:t>(Joint </a:t>
            </a:r>
            <a:r>
              <a:rPr lang="cs-CZ" sz="2000" dirty="0" err="1"/>
              <a:t>Commision</a:t>
            </a:r>
            <a:r>
              <a:rPr lang="cs-CZ" sz="2000" dirty="0"/>
              <a:t> International)</a:t>
            </a:r>
            <a:endParaRPr lang="cs-CZ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153400" cy="578924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sz="2800" dirty="0"/>
              <a:t>Dceřiná společnost JCAHO.</a:t>
            </a:r>
          </a:p>
          <a:p>
            <a:pPr eaLnBrk="1" hangingPunct="1"/>
            <a:r>
              <a:rPr lang="cs-CZ" altLang="cs-CZ" sz="2800" dirty="0"/>
              <a:t>Zlepšení bezpečnosti a kvality péče na mezinárodní úrovni s pomocí mezinárodní akreditace.</a:t>
            </a:r>
          </a:p>
          <a:p>
            <a:pPr eaLnBrk="1" hangingPunct="1"/>
            <a:r>
              <a:rPr lang="cs-CZ" altLang="cs-CZ" sz="2800" dirty="0"/>
              <a:t>Vzdělávání, publikace, konzultace, evaluace.</a:t>
            </a:r>
          </a:p>
          <a:p>
            <a:pPr eaLnBrk="1" hangingPunct="1"/>
            <a:r>
              <a:rPr lang="cs-CZ" altLang="cs-CZ" sz="2800" dirty="0"/>
              <a:t>1999 mezinárodní standardy pro akreditaci nemocnic.</a:t>
            </a:r>
          </a:p>
          <a:p>
            <a:pPr eaLnBrk="1" hangingPunct="1"/>
            <a:r>
              <a:rPr lang="cs-CZ" altLang="cs-CZ" sz="2800" dirty="0"/>
              <a:t>Do r.2012 v ČR: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Nemocnice na Homolce Praha (2005, 2008, 2011)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Ústav hematologie a krevní transfuze Praha (2007, 2010)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Masarykův onkologický ústav Brno (2009)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Fakultní nemocnice Ostrava (2010).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b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cs-CZ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3"/>
            <a:ext cx="8229600" cy="464137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Od r. 1998.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Vydává národní akreditační standardy.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Pomoc při přípravě k akreditaci, </a:t>
            </a:r>
            <a:r>
              <a:rPr lang="cs-CZ" altLang="cs-CZ" dirty="0" err="1"/>
              <a:t>tzv.“nanečisto</a:t>
            </a:r>
            <a:r>
              <a:rPr lang="cs-CZ" altLang="cs-CZ" dirty="0"/>
              <a:t>“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Organizace regionálních a celostátních edukačních akcí.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Publikace zaměřené na kvalitu péče a bezpečí pacientů.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Spolupráce se zahraničím a organizacemi a orgány v ČR.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Edukace auditorů a konzultantů.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effectLst/>
              </a:rPr>
              <a:t>Spojená akreditační komise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0" y="404664"/>
            <a:ext cx="8064900" cy="45157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/>
              <a:t>Modely definující proces tvorby národních akreditačních standardů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ISQua</a:t>
            </a:r>
            <a:r>
              <a:rPr lang="cs-CZ" altLang="cs-CZ" dirty="0"/>
              <a:t> – International Society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Quality</a:t>
            </a:r>
            <a:r>
              <a:rPr lang="cs-CZ" altLang="cs-CZ" dirty="0"/>
              <a:t> in </a:t>
            </a:r>
            <a:r>
              <a:rPr lang="cs-CZ" altLang="cs-CZ" dirty="0" err="1"/>
              <a:t>Health</a:t>
            </a:r>
            <a:r>
              <a:rPr lang="cs-CZ" altLang="cs-CZ" dirty="0"/>
              <a:t> Care.</a:t>
            </a:r>
          </a:p>
          <a:p>
            <a:pPr eaLnBrk="1" hangingPunct="1"/>
            <a:r>
              <a:rPr lang="cs-CZ" altLang="cs-CZ" dirty="0"/>
              <a:t>Dceřiná </a:t>
            </a:r>
            <a:r>
              <a:rPr lang="cs-CZ" altLang="cs-CZ" dirty="0" err="1"/>
              <a:t>org</a:t>
            </a:r>
            <a:r>
              <a:rPr lang="cs-CZ" altLang="cs-CZ" dirty="0"/>
              <a:t>. ALPHA – Agenda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Leadership</a:t>
            </a:r>
            <a:r>
              <a:rPr lang="cs-CZ" altLang="cs-CZ" dirty="0"/>
              <a:t> in </a:t>
            </a:r>
            <a:r>
              <a:rPr lang="cs-CZ" altLang="cs-CZ" dirty="0" err="1"/>
              <a:t>Programs</a:t>
            </a:r>
            <a:r>
              <a:rPr lang="cs-CZ" altLang="cs-CZ" dirty="0"/>
              <a:t> in </a:t>
            </a:r>
            <a:r>
              <a:rPr lang="cs-CZ" altLang="cs-CZ" dirty="0" err="1"/>
              <a:t>Healthcare</a:t>
            </a:r>
            <a:r>
              <a:rPr lang="cs-CZ" altLang="cs-CZ" dirty="0"/>
              <a:t> </a:t>
            </a:r>
            <a:r>
              <a:rPr lang="cs-CZ" altLang="cs-CZ" dirty="0" err="1"/>
              <a:t>Accreditation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Pomáhá zemím vytvářet či zlepšovat akreditační standardy pro </a:t>
            </a:r>
            <a:r>
              <a:rPr lang="cs-CZ" altLang="cs-CZ" dirty="0" err="1"/>
              <a:t>zdr</a:t>
            </a:r>
            <a:r>
              <a:rPr lang="cs-CZ" altLang="cs-CZ" dirty="0"/>
              <a:t>. zařízení.</a:t>
            </a:r>
          </a:p>
          <a:p>
            <a:pPr eaLnBrk="1" hangingPunct="1"/>
            <a:r>
              <a:rPr lang="cs-CZ" altLang="cs-CZ" dirty="0"/>
              <a:t>Snaží se do nich zabudovat principy ISO a </a:t>
            </a:r>
            <a:r>
              <a:rPr lang="cs-CZ" altLang="cs-CZ" dirty="0" err="1"/>
              <a:t>Baldrige</a:t>
            </a:r>
            <a:r>
              <a:rPr lang="cs-CZ" altLang="cs-CZ" dirty="0"/>
              <a:t>.</a:t>
            </a:r>
          </a:p>
          <a:p>
            <a:pPr eaLnBrk="1" hangingPunct="1"/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/>
              <a:t>Modely excelence – světové ceny za kvalitu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536050" y="1998002"/>
            <a:ext cx="8064900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Cena </a:t>
            </a:r>
            <a:r>
              <a:rPr lang="cs-CZ" altLang="cs-CZ" dirty="0" err="1"/>
              <a:t>Malcolma</a:t>
            </a:r>
            <a:r>
              <a:rPr lang="cs-CZ" altLang="cs-CZ" dirty="0"/>
              <a:t> </a:t>
            </a:r>
            <a:r>
              <a:rPr lang="cs-CZ" altLang="cs-CZ" dirty="0" err="1"/>
              <a:t>Baldrige</a:t>
            </a:r>
            <a:r>
              <a:rPr lang="cs-CZ" altLang="cs-CZ" dirty="0"/>
              <a:t> za kvalitu.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 err="1"/>
              <a:t>European</a:t>
            </a:r>
            <a:r>
              <a:rPr lang="cs-CZ" altLang="cs-CZ" dirty="0"/>
              <a:t> </a:t>
            </a:r>
            <a:r>
              <a:rPr lang="cs-CZ" altLang="cs-CZ" dirty="0" err="1"/>
              <a:t>Foundation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Quality</a:t>
            </a:r>
            <a:r>
              <a:rPr lang="cs-CZ" altLang="cs-CZ" dirty="0"/>
              <a:t> Management – EFQM.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 err="1"/>
              <a:t>Six</a:t>
            </a:r>
            <a:r>
              <a:rPr lang="cs-CZ" altLang="cs-CZ" dirty="0"/>
              <a:t> Sigma.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Cena </a:t>
            </a:r>
            <a:r>
              <a:rPr lang="cs-CZ" dirty="0" err="1"/>
              <a:t>Malcolma</a:t>
            </a:r>
            <a:r>
              <a:rPr lang="cs-CZ" dirty="0"/>
              <a:t> </a:t>
            </a:r>
            <a:r>
              <a:rPr lang="cs-CZ" dirty="0" err="1"/>
              <a:t>Baldrige</a:t>
            </a:r>
            <a:r>
              <a:rPr lang="cs-CZ" dirty="0"/>
              <a:t>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Od. r.1988.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Vyhodnocuje systém řízení, nikoli produkt.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Týká se oblastí: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vůdcovství,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strategického plánování,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zaměření na zákazníka,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informatiky,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lidských zdrojů,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řízení procesů,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kvality výstupů.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EFQM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altLang="cs-CZ" dirty="0" err="1"/>
              <a:t>European</a:t>
            </a:r>
            <a:r>
              <a:rPr lang="cs-CZ" altLang="cs-CZ" dirty="0"/>
              <a:t> </a:t>
            </a:r>
            <a:r>
              <a:rPr lang="cs-CZ" altLang="cs-CZ" dirty="0" err="1"/>
              <a:t>Foundation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Quality</a:t>
            </a:r>
            <a:r>
              <a:rPr lang="cs-CZ" altLang="cs-CZ" dirty="0"/>
              <a:t> Management – Evropská nadace pro řízení kvality.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Stimulace evropských institucí ke zlepšování činnosti v oblasti kvality.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Poskytuje strategickou osnovu a kritéria pro řízení organizace.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Vede organizace EU ke kvalitě pomocí programu TQM (</a:t>
            </a:r>
            <a:r>
              <a:rPr lang="cs-CZ" altLang="cs-CZ" dirty="0" err="1"/>
              <a:t>Total</a:t>
            </a:r>
            <a:r>
              <a:rPr lang="cs-CZ" altLang="cs-CZ" dirty="0"/>
              <a:t> </a:t>
            </a:r>
            <a:r>
              <a:rPr lang="cs-CZ" altLang="cs-CZ" dirty="0" err="1"/>
              <a:t>Quality</a:t>
            </a:r>
            <a:r>
              <a:rPr lang="cs-CZ" altLang="cs-CZ" dirty="0"/>
              <a:t> Management).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Six</a:t>
            </a:r>
            <a:r>
              <a:rPr lang="cs-CZ" dirty="0"/>
              <a:t> Sigma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Model pomáhající organizacím plnit požadavky na vysokou kvalitu – procesy bez chyb.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 r. 1987 v </a:t>
            </a:r>
            <a:r>
              <a:rPr lang="cs-CZ" altLang="cs-CZ" dirty="0" err="1"/>
              <a:t>Motorole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Kontinuální zlepšování a úsilí dosáhnout excelence v oblasti kvality specifickým procesem, který má 5 kroků: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definuj,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měř,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vyhodnoť,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zlepši,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kontroluj.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Kvalita zdravotnických služeb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V ČR velký posun v 90.letech.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Definována jako: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souhrn výsledků dosažených v prevenci, diagnostice a léčbě,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stupeň dokonalosti poskytované péče ve vztahu k soudobé úrovni znalostí a technologického vývoje a v souladu s ekonomickými možnostmi,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stupeň, v němž péče poskytovaná zdravotnickými institucemi zvyšuje pravděpodobnost žádoucích zdravotních výsledků.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Důvody zájmu o kvalitu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/>
              <a:t>Zdravotnická zařízení:</a:t>
            </a:r>
            <a:endParaRPr lang="cs-CZ" altLang="cs-CZ" dirty="0"/>
          </a:p>
          <a:p>
            <a:pPr eaLnBrk="1" hangingPunct="1"/>
            <a:r>
              <a:rPr lang="cs-CZ" altLang="cs-CZ" dirty="0"/>
              <a:t>Ekonomické</a:t>
            </a:r>
          </a:p>
          <a:p>
            <a:pPr eaLnBrk="1" hangingPunct="1"/>
            <a:r>
              <a:rPr lang="cs-CZ" altLang="cs-CZ" dirty="0"/>
              <a:t>Forenzní</a:t>
            </a:r>
          </a:p>
          <a:p>
            <a:pPr eaLnBrk="1" hangingPunct="1"/>
            <a:r>
              <a:rPr lang="cs-CZ" altLang="cs-CZ" dirty="0"/>
              <a:t>Prestižní</a:t>
            </a:r>
          </a:p>
          <a:p>
            <a:pPr eaLnBrk="1" hangingPunct="1"/>
            <a:r>
              <a:rPr lang="cs-CZ" altLang="cs-CZ" dirty="0"/>
              <a:t>Konkurenční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b="1" dirty="0"/>
              <a:t>Pacienti / klienti:</a:t>
            </a:r>
            <a:endParaRPr lang="cs-CZ" altLang="cs-CZ" dirty="0"/>
          </a:p>
          <a:p>
            <a:pPr eaLnBrk="1" hangingPunct="1"/>
            <a:r>
              <a:rPr lang="cs-CZ" altLang="cs-CZ" dirty="0"/>
              <a:t>Možnost výběru zdravotnického zařízení</a:t>
            </a:r>
          </a:p>
        </p:txBody>
      </p:sp>
    </p:spTree>
    <p:extLst>
      <p:ext uri="{BB962C8B-B14F-4D97-AF65-F5344CB8AC3E}">
        <p14:creationId xmlns:p14="http://schemas.microsoft.com/office/powerpoint/2010/main" val="1158785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Vlastnosti kvalitní péče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Účinnost.</a:t>
            </a:r>
          </a:p>
          <a:p>
            <a:pPr eaLnBrk="1" hangingPunct="1"/>
            <a:r>
              <a:rPr lang="cs-CZ" altLang="cs-CZ" dirty="0"/>
              <a:t>Dostupnost a včasnost.</a:t>
            </a:r>
          </a:p>
          <a:p>
            <a:pPr eaLnBrk="1" hangingPunct="1"/>
            <a:r>
              <a:rPr lang="cs-CZ" altLang="cs-CZ" dirty="0"/>
              <a:t>Bezpečnost.</a:t>
            </a:r>
          </a:p>
          <a:p>
            <a:pPr eaLnBrk="1" hangingPunct="1"/>
            <a:r>
              <a:rPr lang="cs-CZ" altLang="cs-CZ" dirty="0"/>
              <a:t>Přiměřenost zdravotnímu stavu.</a:t>
            </a:r>
          </a:p>
          <a:p>
            <a:pPr eaLnBrk="1" hangingPunct="1"/>
            <a:r>
              <a:rPr lang="cs-CZ" altLang="cs-CZ" dirty="0"/>
              <a:t>Soustavnost a návaznost.</a:t>
            </a:r>
          </a:p>
          <a:p>
            <a:pPr eaLnBrk="1" hangingPunct="1"/>
            <a:r>
              <a:rPr lang="cs-CZ" altLang="cs-CZ" dirty="0"/>
              <a:t>Přijatelnost pro pacienty.</a:t>
            </a:r>
          </a:p>
          <a:p>
            <a:pPr eaLnBrk="1" hangingPunct="1"/>
            <a:r>
              <a:rPr lang="cs-CZ" altLang="cs-CZ" dirty="0"/>
              <a:t>Ekonomická efektivnost.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Měření účinnosti systému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Data od pacientů a jiných externích a interních klientů, od externích odborníků, z auditů, z indikátorů kvality.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Hodnocení celé instituce.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Měření kritických bodů v procesu péče.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Měření výsledků ve vztahu k užitku pacientů.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Bezpečí poskytované péče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WHO od r. 2004, vzniká Světová aliance pro bezpečí pacientů.</a:t>
            </a:r>
          </a:p>
          <a:p>
            <a:pPr>
              <a:defRPr/>
            </a:pPr>
            <a:r>
              <a:rPr lang="cs-CZ" dirty="0"/>
              <a:t>Zveřejňování tzv. bezpečí péče pro pacienty – odborná doporučení v oblasti péče o pacienty.</a:t>
            </a:r>
          </a:p>
          <a:p>
            <a:pPr>
              <a:defRPr/>
            </a:pPr>
            <a:r>
              <a:rPr lang="cs-CZ" dirty="0"/>
              <a:t>Doporučení konkrétního řešení rizikových procesů.</a:t>
            </a:r>
          </a:p>
          <a:p>
            <a:pPr>
              <a:defRPr/>
            </a:pPr>
            <a:r>
              <a:rPr lang="cs-CZ" dirty="0"/>
              <a:t>Cílem je minimalizovat riziko.</a:t>
            </a:r>
          </a:p>
          <a:p>
            <a:pPr marL="0" indent="0"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Bezpečí poskytované péče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600" dirty="0"/>
              <a:t>2007 zveřejněna první verze „řešení“: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identifikace pacientů,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řádný postup při hygieně rukou,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prevence záměny orgánu, strany výkonu či pacienta,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prevence záměny léků,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postup při předávání pac. mezi směnami,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bezpečné skladování koncentrovaných elektrolytů,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prevence medikačních chyb při překladech pacientů,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řádné použití jednorázových pomůcek,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prevence nesprávných napojení katétrů.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800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38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Bezpečná péče v ČR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Kniha bezpečí a Rádce pacienta.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2010 při MZ ČR Pracovní skupina pro bezpečnost pacientů a kvalitu zdravotní péče.</a:t>
            </a:r>
          </a:p>
          <a:p>
            <a:pPr>
              <a:defRPr/>
            </a:pPr>
            <a:r>
              <a:rPr lang="cs-CZ" dirty="0"/>
              <a:t>v zákoně č. 372/2011 Sb., o zdravotních službách a podmínkách jejich poskytování,</a:t>
            </a:r>
          </a:p>
          <a:p>
            <a:pPr>
              <a:defRPr/>
            </a:pPr>
            <a:r>
              <a:rPr lang="cs-CZ" dirty="0"/>
              <a:t>Vyhláška č. 102/2012 Sb.,</a:t>
            </a:r>
            <a:r>
              <a:rPr lang="cs-CZ" i="1" dirty="0"/>
              <a:t> o hodnocení kvality a bezpečí lůžkové zdravotní péče, </a:t>
            </a:r>
            <a:r>
              <a:rPr lang="cs-CZ" dirty="0"/>
              <a:t>od 23. 8. 2016 byla vyhláška novelizována vyhláškou č. 262/2016 Sb.,</a:t>
            </a:r>
          </a:p>
          <a:p>
            <a:pPr>
              <a:defRPr/>
            </a:pPr>
            <a:r>
              <a:rPr lang="cs-CZ" dirty="0"/>
              <a:t>Věstník MZ č. 16/2015.</a:t>
            </a:r>
          </a:p>
          <a:p>
            <a:pPr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800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105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Zvyšování kvality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Akreditace SAK, mezinárodní akreditace JCI.</a:t>
            </a:r>
          </a:p>
          <a:p>
            <a:pPr>
              <a:defRPr/>
            </a:pPr>
            <a:r>
              <a:rPr lang="cs-CZ" dirty="0"/>
              <a:t>Certifikát „Spokojený pacient“.</a:t>
            </a:r>
          </a:p>
          <a:p>
            <a:pPr>
              <a:defRPr/>
            </a:pPr>
            <a:r>
              <a:rPr lang="cs-CZ" dirty="0"/>
              <a:t>Certifikát „Baby </a:t>
            </a:r>
            <a:r>
              <a:rPr lang="cs-CZ" dirty="0" err="1"/>
              <a:t>friendly</a:t>
            </a:r>
            <a:r>
              <a:rPr lang="cs-CZ" dirty="0"/>
              <a:t> </a:t>
            </a:r>
            <a:r>
              <a:rPr lang="cs-CZ" dirty="0" err="1"/>
              <a:t>hospital</a:t>
            </a:r>
            <a:r>
              <a:rPr lang="cs-CZ" dirty="0"/>
              <a:t>“.</a:t>
            </a:r>
          </a:p>
          <a:p>
            <a:pPr>
              <a:defRPr/>
            </a:pPr>
            <a:r>
              <a:rPr lang="cs-CZ" dirty="0"/>
              <a:t>Měření kvality prostřednictvím spokojenosti pacientů.</a:t>
            </a:r>
          </a:p>
          <a:p>
            <a:pPr>
              <a:defRPr/>
            </a:pPr>
            <a:r>
              <a:rPr lang="cs-CZ" dirty="0"/>
              <a:t>Sledováním nežádoucích událostí a zavedení metodických opatření k jejich prevenci.</a:t>
            </a:r>
          </a:p>
          <a:p>
            <a:pPr>
              <a:defRPr/>
            </a:pPr>
            <a:r>
              <a:rPr lang="cs-CZ" dirty="0"/>
              <a:t>Zavedení standardů poskytované péče.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67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 péče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8153400" cy="492514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dirty="0"/>
              <a:t>Dohodnutá profesní norma kvality.</a:t>
            </a:r>
          </a:p>
          <a:p>
            <a:pPr>
              <a:defRPr/>
            </a:pPr>
            <a:r>
              <a:rPr lang="cs-CZ" dirty="0"/>
              <a:t>Vymezují minimální úroveň péče.</a:t>
            </a:r>
          </a:p>
          <a:p>
            <a:pPr>
              <a:defRPr/>
            </a:pPr>
            <a:r>
              <a:rPr lang="cs-CZ" dirty="0"/>
              <a:t>Společné standardy péče pro ošetřovatelství a porodní asistenci jsou vyjádřeny v doporučeních mezinárodních organizací EU, WHO, ICN, ICM.</a:t>
            </a:r>
          </a:p>
          <a:p>
            <a:pPr>
              <a:defRPr/>
            </a:pPr>
            <a:r>
              <a:rPr lang="cs-CZ" dirty="0"/>
              <a:t>Centrální – vydávané MZ, zákonné či podzákonné normy nebo rámcové standardy.</a:t>
            </a:r>
          </a:p>
          <a:p>
            <a:pPr>
              <a:defRPr/>
            </a:pPr>
            <a:r>
              <a:rPr lang="cs-CZ" dirty="0"/>
              <a:t>Lokální – rozpracované standardy, v konkrétních </a:t>
            </a:r>
            <a:r>
              <a:rPr lang="cs-CZ" dirty="0" err="1"/>
              <a:t>zdr</a:t>
            </a:r>
            <a:r>
              <a:rPr lang="cs-CZ" dirty="0"/>
              <a:t>. zařízeních.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23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standardů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12776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/>
              <a:t>Na strukturu – manažerské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Směrnice, na národní úrovni definované platnou legislativou. Např. odborná nebo speciální kvalifikace jednotlivých profesí.</a:t>
            </a:r>
          </a:p>
          <a:p>
            <a:pPr>
              <a:defRPr/>
            </a:pPr>
            <a:r>
              <a:rPr lang="cs-CZ" sz="2800" dirty="0"/>
              <a:t>Na proces – řídící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Popis činností a výkonů, zajištění jednotného a bezpečného postupu.</a:t>
            </a:r>
          </a:p>
          <a:p>
            <a:pPr>
              <a:defRPr/>
            </a:pPr>
            <a:r>
              <a:rPr lang="cs-CZ" sz="2800" dirty="0"/>
              <a:t>Na výsledek – monitorovací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dirty="0"/>
              <a:t>Metody a nástroje pro monitoring, měření, analýzu a hodnocení výsledků.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800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567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/>
              <a:t>kvality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Kvantitativní údaj o kvalitě procesu.</a:t>
            </a:r>
          </a:p>
          <a:p>
            <a:pPr>
              <a:defRPr/>
            </a:pPr>
            <a:r>
              <a:rPr lang="cs-CZ" dirty="0"/>
              <a:t>Výběr nejrizikovějších, nejdražší a nově zavedené.</a:t>
            </a:r>
          </a:p>
          <a:p>
            <a:pPr>
              <a:defRPr/>
            </a:pPr>
            <a:r>
              <a:rPr lang="cs-CZ" dirty="0"/>
              <a:t>Audit jako zdroj pro výběr.</a:t>
            </a:r>
          </a:p>
          <a:p>
            <a:pPr>
              <a:defRPr/>
            </a:pPr>
            <a:r>
              <a:rPr lang="cs-CZ" dirty="0"/>
              <a:t>Vytvoření indikátorů kvality „na míru“.</a:t>
            </a:r>
          </a:p>
          <a:p>
            <a:pPr>
              <a:defRPr/>
            </a:pPr>
            <a:r>
              <a:rPr lang="cs-CZ" dirty="0"/>
              <a:t>Rozhoduje top management, zdůvodnění, proč zrovna tato.</a:t>
            </a:r>
          </a:p>
          <a:p>
            <a:pPr>
              <a:defRPr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83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Nejsledovanější indikátory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279832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Pády a zranění pacientů při hospitalizaci.</a:t>
            </a:r>
          </a:p>
          <a:p>
            <a:pPr>
              <a:defRPr/>
            </a:pPr>
            <a:r>
              <a:rPr lang="cs-CZ" dirty="0"/>
              <a:t>Šetření dekubitů na národní úrovni.</a:t>
            </a:r>
          </a:p>
          <a:p>
            <a:pPr>
              <a:defRPr/>
            </a:pPr>
            <a:r>
              <a:rPr lang="cs-CZ" dirty="0"/>
              <a:t>Flebitidy spojené se zavedením perm. žilního katétru.</a:t>
            </a:r>
          </a:p>
          <a:p>
            <a:pPr>
              <a:defRPr/>
            </a:pPr>
            <a:r>
              <a:rPr lang="cs-CZ" dirty="0"/>
              <a:t>Infekce vzniklé v souvislosti s invazivními vstupy.</a:t>
            </a:r>
          </a:p>
          <a:p>
            <a:pPr>
              <a:defRPr/>
            </a:pPr>
            <a:r>
              <a:rPr lang="cs-CZ" dirty="0"/>
              <a:t>Výskyt HCAI.</a:t>
            </a:r>
          </a:p>
          <a:p>
            <a:pPr>
              <a:defRPr/>
            </a:pPr>
            <a:r>
              <a:rPr lang="cs-CZ" dirty="0"/>
              <a:t>Čekací doby na ošetření v ambulancích.</a:t>
            </a:r>
          </a:p>
          <a:p>
            <a:pPr>
              <a:defRPr/>
            </a:pPr>
            <a:r>
              <a:rPr lang="cs-CZ" dirty="0"/>
              <a:t>Medikační pochybení.</a:t>
            </a:r>
          </a:p>
          <a:p>
            <a:pPr>
              <a:defRPr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Definice kvality péče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cs-CZ" b="1" dirty="0"/>
              <a:t>D</a:t>
            </a:r>
            <a:r>
              <a:rPr lang="cs-CZ" altLang="cs-CZ" b="1" dirty="0" err="1"/>
              <a:t>efinice</a:t>
            </a:r>
            <a:r>
              <a:rPr lang="cs-CZ" altLang="cs-CZ" b="1" dirty="0"/>
              <a:t> WHO: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„Kvalita zdravotní péče je definována jako stupeň dokonalosti poskytované zdravotní péče ve vztahu k soudobé úrovni znalostí a technologického vývoje.“</a:t>
            </a:r>
          </a:p>
        </p:txBody>
      </p:sp>
    </p:spTree>
    <p:extLst>
      <p:ext uri="{BB962C8B-B14F-4D97-AF65-F5344CB8AC3E}">
        <p14:creationId xmlns:p14="http://schemas.microsoft.com/office/powerpoint/2010/main" val="2938612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Nejsledovanější indikátory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2648" y="1600200"/>
            <a:ext cx="8279832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Záměna pacientů.</a:t>
            </a:r>
          </a:p>
          <a:p>
            <a:pPr>
              <a:defRPr/>
            </a:pPr>
            <a:r>
              <a:rPr lang="cs-CZ" dirty="0"/>
              <a:t>Stranová záměna.</a:t>
            </a:r>
          </a:p>
          <a:p>
            <a:pPr>
              <a:defRPr/>
            </a:pPr>
            <a:r>
              <a:rPr lang="cs-CZ" dirty="0"/>
              <a:t>Neplánovaná znovupřijetí pacientů.</a:t>
            </a:r>
          </a:p>
          <a:p>
            <a:pPr>
              <a:defRPr/>
            </a:pPr>
            <a:r>
              <a:rPr lang="cs-CZ" dirty="0"/>
              <a:t>Neplánované operační zákroky.</a:t>
            </a:r>
          </a:p>
          <a:p>
            <a:pPr>
              <a:defRPr/>
            </a:pPr>
            <a:r>
              <a:rPr lang="cs-CZ" dirty="0"/>
              <a:t>Spokojenost pacientů.</a:t>
            </a:r>
          </a:p>
          <a:p>
            <a:pPr>
              <a:defRPr/>
            </a:pPr>
            <a:r>
              <a:rPr lang="cs-CZ" dirty="0"/>
              <a:t>Zdravotnická dokumentace.</a:t>
            </a:r>
          </a:p>
          <a:p>
            <a:pPr>
              <a:defRPr/>
            </a:pPr>
            <a:r>
              <a:rPr lang="cs-CZ" dirty="0"/>
              <a:t>Nežádoucí události.</a:t>
            </a:r>
          </a:p>
          <a:p>
            <a:pPr>
              <a:defRPr/>
            </a:pPr>
            <a:r>
              <a:rPr lang="cs-CZ" dirty="0"/>
              <a:t>Atd.</a:t>
            </a:r>
          </a:p>
          <a:p>
            <a:pPr>
              <a:defRPr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86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12648" y="2176264"/>
            <a:ext cx="8153400" cy="2908920"/>
          </a:xfrm>
        </p:spPr>
        <p:txBody>
          <a:bodyPr/>
          <a:lstStyle/>
          <a:p>
            <a:pPr algn="ctr">
              <a:buNone/>
              <a:defRPr/>
            </a:pPr>
            <a:r>
              <a:rPr lang="cs-CZ" sz="3200" dirty="0"/>
              <a:t>„Nejsme ještě dobří, jsme-li jen lepší než ti nejhorší.“</a:t>
            </a:r>
          </a:p>
          <a:p>
            <a:pPr algn="ctr">
              <a:buNone/>
              <a:defRPr/>
            </a:pPr>
            <a:endParaRPr lang="cs-CZ" sz="3200" dirty="0"/>
          </a:p>
          <a:p>
            <a:pPr algn="ctr">
              <a:buNone/>
              <a:defRPr/>
            </a:pPr>
            <a:r>
              <a:rPr lang="cs-CZ" sz="2400" dirty="0"/>
              <a:t>Latinské přísloví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11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0" y="531162"/>
            <a:ext cx="80649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Obecné zásady řízení kvality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509419" y="1412776"/>
            <a:ext cx="8064900" cy="489654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altLang="cs-CZ" dirty="0"/>
              <a:t>2 úrovně hodnocení kvality péče – jedinec a organizace.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Definice kvality.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Subjektivní a objektivní dimenze kvality.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Měření a vyhodnocování kvality.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„Co nelze měřit, neexistuje.“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Řada modelů a systémů ve vyspělých zemích.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 ČR ČSN – globalizace, standardizace na mezinárodní úrovni.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Systémové modely kvality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i="1" dirty="0">
                <a:cs typeface="Arial" charset="0"/>
              </a:rPr>
              <a:t>Modely systémů řízení kvality </a:t>
            </a:r>
            <a:r>
              <a:rPr lang="cs-CZ" altLang="cs-CZ" dirty="0">
                <a:cs typeface="Arial" charset="0"/>
              </a:rPr>
              <a:t>– Mezinárodní organizace pro normalizaci (ISO).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i="1" dirty="0">
                <a:cs typeface="Arial" charset="0"/>
              </a:rPr>
              <a:t>Modely (národní a nadnárodní) akreditačních standardů </a:t>
            </a:r>
            <a:r>
              <a:rPr lang="cs-CZ" altLang="cs-CZ" dirty="0">
                <a:cs typeface="Arial" charset="0"/>
              </a:rPr>
              <a:t>(JCAHO, JCIA, SAK ČR).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i="1" dirty="0">
                <a:cs typeface="Arial" charset="0"/>
              </a:rPr>
              <a:t>Modely definující tvorby národních akreditačních standardů </a:t>
            </a:r>
            <a:r>
              <a:rPr lang="cs-CZ" altLang="cs-CZ" dirty="0">
                <a:cs typeface="Arial" charset="0"/>
              </a:rPr>
              <a:t>(</a:t>
            </a:r>
            <a:r>
              <a:rPr lang="cs-CZ" altLang="cs-CZ" dirty="0" err="1">
                <a:cs typeface="Arial" charset="0"/>
              </a:rPr>
              <a:t>ISQua</a:t>
            </a:r>
            <a:r>
              <a:rPr lang="cs-CZ" altLang="cs-CZ" dirty="0">
                <a:cs typeface="Arial" charset="0"/>
              </a:rPr>
              <a:t>, ALPHA).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i="1" dirty="0">
                <a:cs typeface="Arial" charset="0"/>
              </a:rPr>
              <a:t>Modely excelence </a:t>
            </a:r>
            <a:r>
              <a:rPr lang="cs-CZ" altLang="cs-CZ" dirty="0">
                <a:cs typeface="Arial" charset="0"/>
              </a:rPr>
              <a:t>– světové ceny za kvalitu (</a:t>
            </a:r>
            <a:r>
              <a:rPr lang="cs-CZ" altLang="cs-CZ" dirty="0" err="1">
                <a:cs typeface="Arial" charset="0"/>
              </a:rPr>
              <a:t>Baldrige</a:t>
            </a:r>
            <a:r>
              <a:rPr lang="cs-CZ" altLang="cs-CZ" dirty="0">
                <a:cs typeface="Arial" charset="0"/>
              </a:rPr>
              <a:t>, EFQM, </a:t>
            </a:r>
            <a:r>
              <a:rPr lang="cs-CZ" altLang="cs-CZ" dirty="0" err="1">
                <a:cs typeface="Arial" charset="0"/>
              </a:rPr>
              <a:t>Six</a:t>
            </a:r>
            <a:r>
              <a:rPr lang="cs-CZ" altLang="cs-CZ" dirty="0">
                <a:cs typeface="Arial" charset="0"/>
              </a:rPr>
              <a:t> Sigma).</a:t>
            </a:r>
            <a:endParaRPr lang="en-US" altLang="cs-CZ" dirty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dirty="0"/>
              <a:t>Základní prvky systémů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Stanovení kvalitativních požadavků.</a:t>
            </a:r>
          </a:p>
          <a:p>
            <a:r>
              <a:rPr lang="cs-CZ" altLang="cs-CZ" dirty="0"/>
              <a:t>Určení standardů jakosti.</a:t>
            </a:r>
          </a:p>
          <a:p>
            <a:r>
              <a:rPr lang="cs-CZ" altLang="cs-CZ" dirty="0"/>
              <a:t>Vytvoření programu sledování jakosti.</a:t>
            </a:r>
          </a:p>
          <a:p>
            <a:r>
              <a:rPr lang="cs-CZ" altLang="cs-CZ" dirty="0"/>
              <a:t>Vytváření zodpovědného postoje k jakosti.</a:t>
            </a:r>
          </a:p>
          <a:p>
            <a:r>
              <a:rPr lang="cs-CZ" altLang="cs-CZ" dirty="0"/>
              <a:t>Vybudování informačního systému.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dirty="0"/>
              <a:t>ISO certifikace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 err="1"/>
              <a:t>Intenational</a:t>
            </a:r>
            <a:r>
              <a:rPr lang="cs-CZ" altLang="cs-CZ" dirty="0"/>
              <a:t> </a:t>
            </a:r>
            <a:r>
              <a:rPr lang="cs-CZ" altLang="cs-CZ" dirty="0" err="1"/>
              <a:t>Organisation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Standardization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r.1946, největší </a:t>
            </a:r>
            <a:r>
              <a:rPr lang="cs-CZ" altLang="cs-CZ" dirty="0" err="1"/>
              <a:t>org</a:t>
            </a:r>
            <a:r>
              <a:rPr lang="cs-CZ" altLang="cs-CZ" dirty="0"/>
              <a:t>. vyvíjející standardy.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Systém řízení kvality.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Doplňuje se s akreditací.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ISO klade větší důraz přímo na kvalitu.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Akreditace vypovídají o základních požadavcích na kvalitu a bezpečí.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ISO 9001:2000 vede organizaci k excelenci v oblasti kvality.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Normy ISO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ISO 9000:2000 – Systémy managementu jakosti – základy, zásady a slovník.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ISO 9001:2000 – Systémy managementu jakosti – požadavky. </a:t>
            </a:r>
            <a:r>
              <a:rPr lang="cs-CZ" altLang="cs-CZ" sz="1800" dirty="0"/>
              <a:t>(stěžejní, podle této zavádění a prověřování implementovaného systému jakosti).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dirty="0"/>
              <a:t>ISO 9004:2000 - Systémy managementu jakosti – směrnice pro zlepšování výkonnosti.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Akreditace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/>
              <a:t>Definice: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„Uznání oficiálně pověřenou autoritou, že zdravotnické zařízení je způsobilé k poskytování kvalitní zdravotní péče a má vytvořený funkční a účinný způsob pro posuzování výkonnosti a pro kontinuální zvyšování kvality poskytované péče.“</a:t>
            </a:r>
          </a:p>
        </p:txBody>
      </p:sp>
    </p:spTree>
    <p:extLst>
      <p:ext uri="{BB962C8B-B14F-4D97-AF65-F5344CB8AC3E}">
        <p14:creationId xmlns:p14="http://schemas.microsoft.com/office/powerpoint/2010/main" val="29013988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7D46C9-A358-45BB-B17A-D98B83FDA2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7194C7-48D9-42DC-97C3-9F28CEACD6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015413-5101-425A-8AFE-4F49EB785265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1be74145-1369-4350-a552-f90e39977260"/>
    <ds:schemaRef ds:uri="567f2e8e-f82b-4e20-adde-3167ac8dcb2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529</TotalTime>
  <Words>1339</Words>
  <Application>Microsoft Office PowerPoint</Application>
  <PresentationFormat>Předvádění na obrazovce (4:3)</PresentationFormat>
  <Paragraphs>250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Tahoma</vt:lpstr>
      <vt:lpstr>Wingdings</vt:lpstr>
      <vt:lpstr>Prezentace_MU_CZ</vt:lpstr>
      <vt:lpstr>     Management kvality</vt:lpstr>
      <vt:lpstr>Důvody zájmu o kvalitu</vt:lpstr>
      <vt:lpstr>Definice kvality péče</vt:lpstr>
      <vt:lpstr>Obecné zásady řízení kvality</vt:lpstr>
      <vt:lpstr>Systémové modely kvality</vt:lpstr>
      <vt:lpstr>Základní prvky systémů</vt:lpstr>
      <vt:lpstr>ISO certifikace</vt:lpstr>
      <vt:lpstr>Normy ISO</vt:lpstr>
      <vt:lpstr>Akreditace</vt:lpstr>
      <vt:lpstr>Modely akreditačních standardů</vt:lpstr>
      <vt:lpstr>JCAHO (Joint Commision on Accreditation of Healthcare Organizations)</vt:lpstr>
      <vt:lpstr>JCI (Joint Commision International)</vt:lpstr>
      <vt:lpstr> </vt:lpstr>
      <vt:lpstr>Modely definující proces tvorby národních akreditačních standardů</vt:lpstr>
      <vt:lpstr>Modely excelence – světové ceny za kvalitu</vt:lpstr>
      <vt:lpstr>Cena Malcolma Baldrige </vt:lpstr>
      <vt:lpstr>EFQM</vt:lpstr>
      <vt:lpstr>Six Sigma</vt:lpstr>
      <vt:lpstr>Kvalita zdravotnických služeb</vt:lpstr>
      <vt:lpstr>Vlastnosti kvalitní péče</vt:lpstr>
      <vt:lpstr>Měření účinnosti systému</vt:lpstr>
      <vt:lpstr>Bezpečí poskytované péče</vt:lpstr>
      <vt:lpstr>Bezpečí poskytované péče</vt:lpstr>
      <vt:lpstr>Bezpečná péče v ČR</vt:lpstr>
      <vt:lpstr>Zvyšování kvality</vt:lpstr>
      <vt:lpstr>Standardy péče</vt:lpstr>
      <vt:lpstr>Zaměření standardů</vt:lpstr>
      <vt:lpstr>Indikátory kvality</vt:lpstr>
      <vt:lpstr>Nejsledovanější indikátory</vt:lpstr>
      <vt:lpstr>Nejsledovanější indikátory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38</cp:revision>
  <dcterms:created xsi:type="dcterms:W3CDTF">2008-09-14T17:29:12Z</dcterms:created>
  <dcterms:modified xsi:type="dcterms:W3CDTF">2021-01-04T09:39:34Z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