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7" r:id="rId6"/>
    <p:sldId id="260" r:id="rId7"/>
    <p:sldId id="258" r:id="rId8"/>
    <p:sldId id="272" r:id="rId9"/>
    <p:sldId id="259" r:id="rId10"/>
    <p:sldId id="261" r:id="rId11"/>
    <p:sldId id="262" r:id="rId12"/>
    <p:sldId id="271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 b="0"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0"/>
            <a:ext cx="1546674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1228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82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471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54" y="6048047"/>
            <a:ext cx="86526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808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430" y="2019301"/>
            <a:ext cx="4105542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921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715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0">
                <a:solidFill>
                  <a:schemeClr val="tx2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4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9651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9" y="414000"/>
            <a:ext cx="1549297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71429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03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18626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73116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9822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7315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245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28849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87624" y="332656"/>
            <a:ext cx="7772400" cy="3240359"/>
          </a:xfrm>
          <a:prstGeom prst="rect">
            <a:avLst/>
          </a:prstGeom>
        </p:spPr>
        <p:txBody>
          <a:bodyPr vert="horz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br>
              <a:rPr lang="cs-CZ" sz="2000" b="0" dirty="0"/>
            </a:br>
            <a:br>
              <a:rPr lang="cs-CZ" sz="2000" b="0" dirty="0"/>
            </a:br>
            <a:br>
              <a:rPr lang="cs-CZ" sz="2000" b="0" dirty="0"/>
            </a:br>
            <a:br>
              <a:rPr lang="cs-CZ" sz="2800" b="0" dirty="0"/>
            </a:br>
            <a:br>
              <a:rPr lang="cs-CZ" sz="2800" b="0" dirty="0"/>
            </a:br>
            <a:br>
              <a:rPr lang="cs-CZ" sz="2800" b="0" dirty="0"/>
            </a:br>
            <a:br>
              <a:rPr lang="cs-CZ" sz="2800" b="0" dirty="0"/>
            </a:br>
            <a:r>
              <a:rPr lang="cs-CZ" sz="4000" b="0" dirty="0"/>
              <a:t>Krizový management</a:t>
            </a:r>
          </a:p>
        </p:txBody>
      </p:sp>
    </p:spTree>
    <p:extLst>
      <p:ext uri="{BB962C8B-B14F-4D97-AF65-F5344CB8AC3E}">
        <p14:creationId xmlns:p14="http://schemas.microsoft.com/office/powerpoint/2010/main" val="1973707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Traumateam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Mobilní posilový zdravotnický útvar, poskytuje chirurgickou, traumatologickou, resuscitační péči a pomoc popáleninových úrazech na místě hromadného neštěstí.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Od r. 2010, zřízen při FN Brno.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Humanitární pomoc.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Zdravotní péče v rozsahu plného chirurgického ošetření, včetně péče resuscitační, předoperační a krátkodobé pooperační pro všechny zraněné.</a:t>
            </a:r>
          </a:p>
        </p:txBody>
      </p:sp>
    </p:spTree>
    <p:extLst>
      <p:ext uri="{BB962C8B-B14F-4D97-AF65-F5344CB8AC3E}">
        <p14:creationId xmlns:p14="http://schemas.microsoft.com/office/powerpoint/2010/main" val="3254702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Psychologická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Koncepce krizové připravenosti zdravotnictví – analýza krizové připravenosti resortu.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Velká pozornost věnována péči o lidské zdroje – poskytování psychosociální pomoci.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Postupy poskytování psychosociální intervenční služby zasahujícím zdravotníkům.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Podmínky pro odbornou přípravu poskytování této služby v systému postgraduálního vzdělávání.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150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Humanitární pomoc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Forma zapojení se do mezinárodních záchranných operací.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Má několik forem: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záchranářská pomoc,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materiální pomoc,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finanční pomoc,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poradenská a technická pomoc,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kombinovaná pomoc.</a:t>
            </a:r>
          </a:p>
        </p:txBody>
      </p:sp>
    </p:spTree>
    <p:extLst>
      <p:ext uri="{BB962C8B-B14F-4D97-AF65-F5344CB8AC3E}">
        <p14:creationId xmlns:p14="http://schemas.microsoft.com/office/powerpoint/2010/main" val="3841735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Antidota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Dostupnost </a:t>
            </a:r>
            <a:r>
              <a:rPr lang="cs-CZ" dirty="0" err="1"/>
              <a:t>antidot</a:t>
            </a:r>
            <a:r>
              <a:rPr lang="cs-CZ" dirty="0"/>
              <a:t> na různých úrovních zdravotnického záchranného řetězce.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Některá jsou specifická a nejdou běžně dostupná – MZ ČR každoročně pořizuje jejich zásobu.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Tato uložena v Toxikologickém informačním středisku VFN v Praze a ve FN Olomouc.</a:t>
            </a:r>
          </a:p>
        </p:txBody>
      </p:sp>
    </p:spTree>
    <p:extLst>
      <p:ext uri="{BB962C8B-B14F-4D97-AF65-F5344CB8AC3E}">
        <p14:creationId xmlns:p14="http://schemas.microsoft.com/office/powerpoint/2010/main" val="2913561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Management rizik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Riziko – kombinace pravděpodobnosti výskytu nežádoucího jevu a stupně negativního dopadu jevu na výstup procesu.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Je to ucelená proaktivní strategie směřující k ochraně majetku, dobré pověsti nemocnice a k ochraně pacientů, návštěv a zaměstnanců před případnými škodami nebo poškozením zdraví.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Manažer rizik.</a:t>
            </a:r>
          </a:p>
        </p:txBody>
      </p:sp>
    </p:spTree>
    <p:extLst>
      <p:ext uri="{BB962C8B-B14F-4D97-AF65-F5344CB8AC3E}">
        <p14:creationId xmlns:p14="http://schemas.microsoft.com/office/powerpoint/2010/main" val="2666157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rizik v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Nejčastější systémové a osobní příčiny pochybení a omylů: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nedostatečná orientace nových pracovníků,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nedostatečná nebo nevhodná komunikace,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nedostatečná informovanost,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nedostatečná supervize/dohled,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nezajištění bezpečí pacienta, nepozornost v důsledku narušení soustředění.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Až 19% medikační omyly, dále neposkytnutí důležité včasné péče a provádění procedur bez dostatečných znalostí a dovedností.</a:t>
            </a:r>
          </a:p>
        </p:txBody>
      </p:sp>
    </p:spTree>
    <p:extLst>
      <p:ext uri="{BB962C8B-B14F-4D97-AF65-F5344CB8AC3E}">
        <p14:creationId xmlns:p14="http://schemas.microsoft.com/office/powerpoint/2010/main" val="2022565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Hlášení a prevence nežádoucích událostí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dirty="0"/>
              <a:t>Nemocnice musí mít správně definována nežádoucí události, vytvořené protokoly k jejich prevenci a hlášení.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dirty="0"/>
              <a:t>Zajištění ochrany osoby, která tuto událost hlásí před postihem.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dirty="0"/>
              <a:t>Vedení systému hlášení, který je přístupný.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dirty="0"/>
              <a:t>Mají vliv na kvalitu poskytované péče, je třeba co nejrychleji zjistit, proč se některé události opakují a zajistit prevenci dalšího opakování.</a:t>
            </a:r>
          </a:p>
        </p:txBody>
      </p:sp>
    </p:spTree>
    <p:extLst>
      <p:ext uri="{BB962C8B-B14F-4D97-AF65-F5344CB8AC3E}">
        <p14:creationId xmlns:p14="http://schemas.microsoft.com/office/powerpoint/2010/main" val="286783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Krize, krizová situace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44599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400" i="1" dirty="0"/>
              <a:t>Krize</a:t>
            </a:r>
            <a:r>
              <a:rPr lang="cs-CZ" sz="3400" dirty="0"/>
              <a:t> – vyhrocení nebo vznik problémové situace, kterou není možné řešit dosavadními postupy.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3400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400" i="1" dirty="0"/>
              <a:t>Krizová situace </a:t>
            </a:r>
            <a:r>
              <a:rPr lang="cs-CZ" sz="3400" dirty="0"/>
              <a:t>– mimořádná událost, při níž dochází k vyhlášení některého z krizových stavů, jako je stav nebezpečí, stav ohrožení, nouzový nebo válečný stav.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3400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400" i="1" dirty="0"/>
              <a:t>5 fází: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předkrizová situace,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varovné období,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série tísňových událostí, 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přechodný stav,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000" dirty="0" err="1"/>
              <a:t>pokrizová</a:t>
            </a:r>
            <a:r>
              <a:rPr lang="cs-CZ" sz="3000" dirty="0"/>
              <a:t> fáze.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542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krizových situací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Nevojenské: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chemeClr val="tx2"/>
                </a:solidFill>
              </a:rPr>
              <a:t>stav nebezpečí </a:t>
            </a:r>
            <a:r>
              <a:rPr lang="cs-CZ" dirty="0"/>
              <a:t>– v rámci kraje hejtmanem na 30 dní, prodloužení či zkrácení vláda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chemeClr val="tx2"/>
                </a:solidFill>
              </a:rPr>
              <a:t>nouzový stav </a:t>
            </a:r>
            <a:r>
              <a:rPr lang="cs-CZ" dirty="0"/>
              <a:t>– vyhlašuje vláda na celém území ČR na 30 dní, prodloužení pouze se svolením Poslanecké sněmovny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Vojenské: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chemeClr val="tx2"/>
                </a:solidFill>
              </a:rPr>
              <a:t>stav ohrožení státu </a:t>
            </a:r>
            <a:r>
              <a:rPr lang="cs-CZ" dirty="0"/>
              <a:t>– při bezprostředním ohrožení státní svrchovanosti, územní celistvosti či demokratických základů státu, vyhlašuje Parlament ČR na návrh vlády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chemeClr val="tx2"/>
                </a:solidFill>
              </a:rPr>
              <a:t>válečný stav </a:t>
            </a:r>
            <a:r>
              <a:rPr lang="cs-CZ" dirty="0"/>
              <a:t>– pro celé státní území při napadení či hrozbě bezprostředního napadení či při povinnosti plnit mezinárodní závazky o společné obraně, Parlament ČR na základě Ústavy ČR</a:t>
            </a:r>
          </a:p>
        </p:txBody>
      </p:sp>
    </p:spTree>
    <p:extLst>
      <p:ext uri="{BB962C8B-B14F-4D97-AF65-F5344CB8AC3E}">
        <p14:creationId xmlns:p14="http://schemas.microsoft.com/office/powerpoint/2010/main" val="3033245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Krizový management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Soubor specifických přístupů, metod a nástrojů využívaných řídícími pracovníky k zajištění funkčnosti subjektu za podmínek působení nepříznivých vlivů vyvolaných eskalací hrozeb určitého typu. </a:t>
            </a:r>
            <a:r>
              <a:rPr lang="cs-CZ" sz="1600" dirty="0"/>
              <a:t>(</a:t>
            </a:r>
            <a:r>
              <a:rPr lang="cs-CZ" sz="1600" dirty="0" err="1"/>
              <a:t>Antušák</a:t>
            </a:r>
            <a:r>
              <a:rPr lang="cs-CZ" sz="1600" dirty="0"/>
              <a:t>, 2009)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Proces, jehož cílem je vyvést objekt zasažený krizí z krizového stavu. </a:t>
            </a:r>
            <a:r>
              <a:rPr lang="cs-CZ" sz="1600" dirty="0"/>
              <a:t>(</a:t>
            </a:r>
            <a:r>
              <a:rPr lang="cs-CZ" sz="1600" dirty="0" err="1"/>
              <a:t>Zuzák</a:t>
            </a:r>
            <a:r>
              <a:rPr lang="cs-CZ" sz="1600" dirty="0"/>
              <a:t>, Königová, 2009)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Velmi důležité je krizové plánování – výsledkem je </a:t>
            </a:r>
            <a:r>
              <a:rPr lang="cs-CZ" b="1" i="1" dirty="0"/>
              <a:t>krizový 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929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58075-AD23-4692-A109-89F4C260E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Krizový plán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D16D0B-3B68-4280-B139-3E87992E6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soubor postupů pro řešení krizových událostí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pravidelná aktualizace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řízení činnosti zákonodárné, výkonné a soudní moci státu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zabezpečovací </a:t>
            </a:r>
            <a:r>
              <a:rPr lang="cs-CZ" dirty="0" err="1"/>
              <a:t>fce</a:t>
            </a:r>
            <a:r>
              <a:rPr lang="cs-CZ" dirty="0"/>
              <a:t> státu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ochrana zdraví a životů osob, zvířat, majetku a životního prostředí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ochrana vnitřní bezpečnosti a veřejného pořádku apod.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realizace pomocí bezpečnostní rady a krizových štábů</a:t>
            </a:r>
          </a:p>
        </p:txBody>
      </p:sp>
    </p:spTree>
    <p:extLst>
      <p:ext uri="{BB962C8B-B14F-4D97-AF65-F5344CB8AC3E}">
        <p14:creationId xmlns:p14="http://schemas.microsoft.com/office/powerpoint/2010/main" val="2891190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Krizové zákony a orgány krizového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Zákon č. 240/2000 Sb., o krizovém řízení a jeho novelizace zákon č.118/2011 Sb.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Další legislativa: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krizová legislativa,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správní legislativa,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odvětvová a speciální legislativa.</a:t>
            </a:r>
          </a:p>
        </p:txBody>
      </p:sp>
    </p:spTree>
    <p:extLst>
      <p:ext uri="{BB962C8B-B14F-4D97-AF65-F5344CB8AC3E}">
        <p14:creationId xmlns:p14="http://schemas.microsoft.com/office/powerpoint/2010/main" val="1056884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Krizové řízení MZ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Orgán krizového řízení – pracoviště krizového řízení, krizový štáb, zpracovaný krizový plán.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Rozšíření pravomoci MZ ČR v době krize.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Na úrovni řízení a správy státu – odbor krizového řízení – bezpečnostní rady, krizové štáby.</a:t>
            </a:r>
          </a:p>
        </p:txBody>
      </p:sp>
    </p:spTree>
    <p:extLst>
      <p:ext uri="{BB962C8B-B14F-4D97-AF65-F5344CB8AC3E}">
        <p14:creationId xmlns:p14="http://schemas.microsoft.com/office/powerpoint/2010/main" val="149187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Krizové řízení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4 úrovně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i="1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i="1" dirty="0"/>
              <a:t>Standardní </a:t>
            </a:r>
            <a:r>
              <a:rPr lang="cs-CZ" i="1" dirty="0" err="1"/>
              <a:t>fce</a:t>
            </a:r>
            <a:r>
              <a:rPr lang="cs-CZ" i="1" dirty="0"/>
              <a:t> systému zdravotnictví </a:t>
            </a:r>
            <a:r>
              <a:rPr lang="cs-CZ" dirty="0"/>
              <a:t>– nastavena na zvládání mimořádných událostí do 2.stupně poplachu IZS, bez použití havarijních plánů, ale s použitím plánů traumatologických.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i="1" dirty="0"/>
              <a:t>Připravenost na mimořádné události v rozsahu hromadného neštěstí</a:t>
            </a:r>
            <a:r>
              <a:rPr lang="cs-CZ" dirty="0"/>
              <a:t> – uskutečňuje se v rámci IZS bez vyhlášení stavu krize, za použití havarijních plánů, ale bez uplatnění krizových opatření.</a:t>
            </a:r>
          </a:p>
        </p:txBody>
      </p:sp>
    </p:spTree>
    <p:extLst>
      <p:ext uri="{BB962C8B-B14F-4D97-AF65-F5344CB8AC3E}">
        <p14:creationId xmlns:p14="http://schemas.microsoft.com/office/powerpoint/2010/main" val="759883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Krizové řízení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prstClr val="black"/>
                </a:solidFill>
              </a:rPr>
              <a:t>Připravenost na krizové situace s vyhlášením stavu krize</a:t>
            </a:r>
            <a:r>
              <a:rPr lang="cs-CZ" dirty="0">
                <a:solidFill>
                  <a:prstClr val="black"/>
                </a:solidFill>
              </a:rPr>
              <a:t> – použití krizových opatření a plánů včetně nouzového hospodářství.</a:t>
            </a:r>
          </a:p>
          <a:p>
            <a:pPr lvl="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prstClr val="black"/>
                </a:solidFill>
              </a:rPr>
              <a:t>Připravenost na ohrožení státu spojené s vojenských ohrožením </a:t>
            </a:r>
            <a:r>
              <a:rPr lang="cs-CZ" dirty="0">
                <a:solidFill>
                  <a:prstClr val="black"/>
                </a:solidFill>
              </a:rPr>
              <a:t>- použití obranných plánů a systému hospodářské mobilizace.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47188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2" ma:contentTypeDescription="Vytvoří nový dokument" ma:contentTypeScope="" ma:versionID="41a5a22b5f6957070628bb1f196bf70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cab981897b0b28a950dfb81227713704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CCF106-AD1E-4BF6-B7B8-D0BA400D4F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3CFE98-F92E-4A21-B80B-158C37B8FA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96CB3A-0352-4109-B02E-79891F0A2775}">
  <ds:schemaRefs>
    <ds:schemaRef ds:uri="http://purl.org/dc/terms/"/>
    <ds:schemaRef ds:uri="http://schemas.openxmlformats.org/package/2006/metadata/core-properties"/>
    <ds:schemaRef ds:uri="1be74145-1369-4350-a552-f90e39977260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567f2e8e-f82b-4e20-adde-3167ac8dcb2e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205</TotalTime>
  <Words>810</Words>
  <Application>Microsoft Office PowerPoint</Application>
  <PresentationFormat>Předvádění na obrazovce (4:3)</PresentationFormat>
  <Paragraphs>111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Prezentace aplikace PowerPoint</vt:lpstr>
      <vt:lpstr>Krize, krizová situace</vt:lpstr>
      <vt:lpstr>Druhy krizových situací</vt:lpstr>
      <vt:lpstr>Krizový management</vt:lpstr>
      <vt:lpstr>Krizový plán</vt:lpstr>
      <vt:lpstr>Krizové zákony a orgány krizového řízení</vt:lpstr>
      <vt:lpstr>Krizové řízení MZ ČR</vt:lpstr>
      <vt:lpstr>Krizové řízení ve zdravotnictví</vt:lpstr>
      <vt:lpstr>Krizové řízení ve zdravotnictví</vt:lpstr>
      <vt:lpstr>Traumateam</vt:lpstr>
      <vt:lpstr>Psychologická intervence</vt:lpstr>
      <vt:lpstr>Humanitární pomoc</vt:lpstr>
      <vt:lpstr>Antidota</vt:lpstr>
      <vt:lpstr>Management rizik ve zdravotnictví</vt:lpstr>
      <vt:lpstr>Řízení rizik v ošetřovatelství</vt:lpstr>
      <vt:lpstr>Hlášení a prevence nežádoucích událostí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Windows User</dc:creator>
  <cp:lastModifiedBy>Lenka Veselá</cp:lastModifiedBy>
  <cp:revision>16</cp:revision>
  <dcterms:created xsi:type="dcterms:W3CDTF">2015-12-16T15:35:50Z</dcterms:created>
  <dcterms:modified xsi:type="dcterms:W3CDTF">2021-01-05T11:32:49Z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