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9" r:id="rId12"/>
    <p:sldId id="281" r:id="rId13"/>
    <p:sldId id="282" r:id="rId14"/>
    <p:sldId id="274" r:id="rId15"/>
    <p:sldId id="275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5" r:id="rId26"/>
    <p:sldId id="296" r:id="rId27"/>
    <p:sldId id="297" r:id="rId28"/>
    <p:sldId id="298" r:id="rId29"/>
    <p:sldId id="299" r:id="rId30"/>
    <p:sldId id="300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267" r:id="rId45"/>
    <p:sldId id="317" r:id="rId46"/>
    <p:sldId id="268" r:id="rId47"/>
    <p:sldId id="318" r:id="rId48"/>
    <p:sldId id="319" r:id="rId49"/>
    <p:sldId id="271" r:id="rId50"/>
    <p:sldId id="320" r:id="rId51"/>
    <p:sldId id="272" r:id="rId52"/>
    <p:sldId id="273" r:id="rId53"/>
    <p:sldId id="321" r:id="rId54"/>
    <p:sldId id="322" r:id="rId55"/>
    <p:sldId id="323" r:id="rId56"/>
    <p:sldId id="276" r:id="rId57"/>
    <p:sldId id="324" r:id="rId58"/>
    <p:sldId id="325" r:id="rId59"/>
    <p:sldId id="326" r:id="rId60"/>
    <p:sldId id="278" r:id="rId61"/>
    <p:sldId id="279" r:id="rId62"/>
    <p:sldId id="327" r:id="rId6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754" autoAdjust="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4AA6232C-B8A7-4117-B163-D09C33BA76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EF5FACDB-5754-4956-AA69-6D439F42C9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EF269F90-6BBC-45FB-A7C7-390FB958B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5DF8FB-1E83-4930-9085-C6EF23416B68}" type="slidenum">
              <a:rPr lang="cs-CZ" altLang="cs-CZ"/>
              <a:pPr/>
              <a:t>38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6EEAE0-9284-45B2-8450-288F1259F4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6270A0-FB8A-4D01-9D1B-60AE204361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F099D3-79EF-4737-B2C9-58CC2105C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FFD9D-AC43-4A55-AF07-7C2253D104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4231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671B54A-1A23-4790-B76C-9E2B72FF31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516F73-7A46-40A0-AA41-5B8F37B334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F05F2E-9AE3-4D9B-A625-6B83EF6042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A1940-EBF5-4AB6-B474-52AF8FA6C6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720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489201"/>
            <a:ext cx="11361600" cy="939800"/>
          </a:xfrm>
        </p:spPr>
        <p:txBody>
          <a:bodyPr/>
          <a:lstStyle/>
          <a:p>
            <a:r>
              <a:rPr lang="cs-CZ" altLang="cs-CZ" sz="5000" dirty="0" err="1">
                <a:latin typeface="Arial" panose="020B0604020202020204" pitchFamily="34" charset="0"/>
              </a:rPr>
              <a:t>Pneumologie</a:t>
            </a:r>
            <a:r>
              <a:rPr lang="cs-CZ" altLang="cs-CZ" sz="5000" dirty="0">
                <a:latin typeface="Arial" panose="020B0604020202020204" pitchFamily="34" charset="0"/>
              </a:rPr>
              <a:t> 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C89B0A-7F52-4C9F-8B8B-3AB1A9218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643319"/>
            <a:ext cx="11361600" cy="2114013"/>
          </a:xfrm>
        </p:spPr>
        <p:txBody>
          <a:bodyPr/>
          <a:lstStyle/>
          <a:p>
            <a:pPr>
              <a:lnSpc>
                <a:spcPct val="90000"/>
              </a:lnSpc>
              <a:buClrTx/>
              <a:buSzPct val="95000"/>
            </a:pPr>
            <a:r>
              <a:rPr lang="cs-CZ" altLang="cs-CZ" sz="3000" dirty="0">
                <a:solidFill>
                  <a:schemeClr val="tx2"/>
                </a:solidFill>
              </a:rPr>
              <a:t>Anatomie dýchacího ústrojí</a:t>
            </a:r>
          </a:p>
          <a:p>
            <a:pPr>
              <a:lnSpc>
                <a:spcPct val="90000"/>
              </a:lnSpc>
              <a:buClrTx/>
              <a:buSzPct val="95000"/>
            </a:pPr>
            <a:r>
              <a:rPr lang="cs-CZ" altLang="cs-CZ" sz="3000" dirty="0">
                <a:solidFill>
                  <a:schemeClr val="tx2"/>
                </a:solidFill>
              </a:rPr>
              <a:t>Fyziologie dýchacího ústrojí</a:t>
            </a:r>
          </a:p>
          <a:p>
            <a:pPr>
              <a:lnSpc>
                <a:spcPct val="90000"/>
              </a:lnSpc>
              <a:buClrTx/>
              <a:buSzPct val="95000"/>
            </a:pPr>
            <a:r>
              <a:rPr lang="cs-CZ" altLang="cs-CZ" sz="3000" dirty="0">
                <a:solidFill>
                  <a:schemeClr val="tx2"/>
                </a:solidFill>
              </a:rPr>
              <a:t>Vyšetřovací metody dýchacího ústrojí</a:t>
            </a:r>
          </a:p>
          <a:p>
            <a:pPr>
              <a:lnSpc>
                <a:spcPct val="90000"/>
              </a:lnSpc>
              <a:buClrTx/>
              <a:buSzPct val="95000"/>
            </a:pPr>
            <a:r>
              <a:rPr lang="cs-CZ" altLang="cs-CZ" sz="3000" dirty="0">
                <a:solidFill>
                  <a:schemeClr val="tx2"/>
                </a:solidFill>
              </a:rPr>
              <a:t>Náhlé příhody v </a:t>
            </a:r>
            <a:r>
              <a:rPr lang="cs-CZ" altLang="cs-CZ" sz="3000" dirty="0" err="1">
                <a:solidFill>
                  <a:schemeClr val="tx2"/>
                </a:solidFill>
              </a:rPr>
              <a:t>pneumologii</a:t>
            </a:r>
            <a:endParaRPr lang="cs-CZ" altLang="cs-CZ" sz="30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Tx/>
              <a:buSzPct val="95000"/>
            </a:pPr>
            <a:r>
              <a:rPr lang="cs-CZ" altLang="cs-CZ" sz="3000" dirty="0">
                <a:solidFill>
                  <a:schemeClr val="tx2"/>
                </a:solidFill>
              </a:rPr>
              <a:t>Respirační insuficience</a:t>
            </a:r>
          </a:p>
          <a:p>
            <a:r>
              <a:rPr lang="cs-CZ" altLang="cs-CZ" sz="3000" dirty="0">
                <a:solidFill>
                  <a:schemeClr val="tx2"/>
                </a:solidFill>
              </a:rPr>
              <a:t>Záněty průdušek</a:t>
            </a:r>
          </a:p>
          <a:p>
            <a:r>
              <a:rPr lang="cs-CZ" altLang="cs-CZ" sz="3000" dirty="0">
                <a:solidFill>
                  <a:schemeClr val="tx2"/>
                </a:solidFill>
              </a:rPr>
              <a:t>Nádory průdušek</a:t>
            </a:r>
          </a:p>
          <a:p>
            <a:r>
              <a:rPr lang="cs-CZ" dirty="0">
                <a:solidFill>
                  <a:srgbClr val="FFFFFF"/>
                </a:solidFill>
              </a:rPr>
              <a:t>diagnostikou a léčbou hormonálních poruch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63F110-4290-4B32-B851-3432363368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808BB4-E67C-41F8-A55A-A8523E5A1A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55B2CD-B9AB-463B-BC7A-BAC13CE6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altLang="cs-CZ" dirty="0"/>
              <a:t>Pneumotorax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AE1C5EC-7CD0-49BA-B2D1-5B0D4024B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definice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přítomnost vzduchu v pleurální dutině se ztrátou podtlaku a kolapsem plíce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etiologie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poranění hrudní stěny, poranění plíce, prasknutí buly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dělení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otevřený, uzavřený, tenzní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spontánní, traumatický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příznaky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bodavé bolesti na postižené straně, dušnost, kašel, asymetrický pohyb hrudníku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89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974B577-1794-4064-AD78-679676C71DB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439334"/>
            <a:ext cx="10473796" cy="4152452"/>
          </a:xfrm>
        </p:spPr>
        <p:txBody>
          <a:bodyPr/>
          <a:lstStyle/>
          <a:p>
            <a:pPr defTabSz="720000"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Komplikace</a:t>
            </a:r>
          </a:p>
          <a:p>
            <a:pPr lvl="2" defTabSz="720000"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 err="1"/>
              <a:t>fluidothorax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hemothorax</a:t>
            </a:r>
            <a:r>
              <a:rPr lang="cs-CZ" altLang="cs-CZ" sz="2000" dirty="0"/>
              <a:t>, empyém hrudníku, </a:t>
            </a:r>
            <a:r>
              <a:rPr lang="cs-CZ" altLang="cs-CZ" sz="2000" dirty="0" err="1"/>
              <a:t>pneumomediastinum</a:t>
            </a:r>
            <a:r>
              <a:rPr lang="cs-CZ" altLang="cs-CZ" sz="2000" dirty="0"/>
              <a:t>, </a:t>
            </a:r>
          </a:p>
          <a:p>
            <a:pPr lvl="2" defTabSz="7200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/>
              <a:t>při ventilovém PNO přetlačení středových struktur - šok, respirační insuficience</a:t>
            </a:r>
          </a:p>
          <a:p>
            <a:pPr lvl="1" defTabSz="7200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endParaRPr lang="cs-CZ" altLang="cs-CZ" sz="2000" dirty="0"/>
          </a:p>
          <a:p>
            <a:pPr defTabSz="720000"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Diagnostika</a:t>
            </a:r>
          </a:p>
          <a:p>
            <a:pPr lvl="2" defTabSz="7200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/>
              <a:t>fyzikální vyšetření (poslech, poklep), RTG</a:t>
            </a:r>
          </a:p>
          <a:p>
            <a:pPr lvl="1" defTabSz="7200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endParaRPr lang="cs-CZ" altLang="cs-CZ" sz="2000" dirty="0"/>
          </a:p>
          <a:p>
            <a:pPr defTabSz="720000"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Terapie</a:t>
            </a:r>
          </a:p>
          <a:p>
            <a:pPr lvl="2" defTabSz="7200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/>
              <a:t>tenzní p. (ventilový) - </a:t>
            </a:r>
            <a:r>
              <a:rPr lang="cs-CZ" altLang="cs-CZ" sz="2000" dirty="0" err="1"/>
              <a:t>poloprodyšný</a:t>
            </a:r>
            <a:r>
              <a:rPr lang="cs-CZ" altLang="cs-CZ" sz="2000" dirty="0"/>
              <a:t> obvaz</a:t>
            </a:r>
          </a:p>
          <a:p>
            <a:pPr lvl="2" defTabSz="7200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/>
              <a:t>tlumení bolesti a kašle, </a:t>
            </a:r>
            <a:r>
              <a:rPr lang="cs-CZ" altLang="cs-CZ" sz="2000" dirty="0" err="1"/>
              <a:t>oxgenoterapie</a:t>
            </a:r>
            <a:endParaRPr lang="cs-CZ" altLang="cs-CZ" sz="2000" dirty="0"/>
          </a:p>
          <a:p>
            <a:pPr lvl="2" defTabSz="7200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/>
              <a:t>menší - konzervativně</a:t>
            </a:r>
          </a:p>
          <a:p>
            <a:pPr lvl="2" defTabSz="7200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/>
              <a:t>většího rozsahu - punkce, hrudní sání</a:t>
            </a:r>
          </a:p>
          <a:p>
            <a:pPr lvl="2" defTabSz="7200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/>
              <a:t>řešení vyvolávající příčiny</a:t>
            </a:r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E1B96EA-875E-4EAD-87A0-CC90153521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68FD57-E889-44D3-BDC0-FD01826739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59472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7C0BE5-4118-437F-8255-6D55D2F7F8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E0A7A0-6662-4762-8475-31F9A60AAA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83D13DB6-5E66-4A41-9E74-9C85F61CB9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807856"/>
              </p:ext>
            </p:extLst>
          </p:nvPr>
        </p:nvGraphicFramePr>
        <p:xfrm>
          <a:off x="2663063" y="802113"/>
          <a:ext cx="6497870" cy="5294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3" imgW="4476190" imgH="3648584" progId="">
                  <p:embed/>
                </p:oleObj>
              </mc:Choice>
              <mc:Fallback>
                <p:oleObj r:id="rId3" imgW="4476190" imgH="3648584" progId="">
                  <p:embed/>
                  <p:pic>
                    <p:nvPicPr>
                      <p:cNvPr id="17410" name="Object 1">
                        <a:extLst>
                          <a:ext uri="{FF2B5EF4-FFF2-40B4-BE49-F238E27FC236}">
                            <a16:creationId xmlns:a16="http://schemas.microsoft.com/office/drawing/2014/main" id="{EB8FD5D8-0414-4450-ACD0-58CD957F4B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063" y="802113"/>
                        <a:ext cx="6497870" cy="5294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042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D1A15D-ED8E-403D-ACAD-92B6EBB830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6DB112-3BAD-4067-89AD-A422DBE272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2D3A920C-DEFE-4AF7-9D54-4501EDD30D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900582"/>
              </p:ext>
            </p:extLst>
          </p:nvPr>
        </p:nvGraphicFramePr>
        <p:xfrm>
          <a:off x="3149601" y="922337"/>
          <a:ext cx="5490400" cy="5164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r:id="rId3" imgW="3847619" imgH="3619048" progId="">
                  <p:embed/>
                </p:oleObj>
              </mc:Choice>
              <mc:Fallback>
                <p:oleObj r:id="rId3" imgW="3847619" imgH="3619048" progId="">
                  <p:embed/>
                  <p:pic>
                    <p:nvPicPr>
                      <p:cNvPr id="18434" name="Object 1">
                        <a:extLst>
                          <a:ext uri="{FF2B5EF4-FFF2-40B4-BE49-F238E27FC236}">
                            <a16:creationId xmlns:a16="http://schemas.microsoft.com/office/drawing/2014/main" id="{8E76BD47-13F3-4BCB-A973-291F4DE692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1" y="922337"/>
                        <a:ext cx="5490400" cy="5164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563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07F88F-C0A0-4079-A5F7-B12A35BE1A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43C3F1-C157-43B4-B887-841E53F854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507A2A-7DF5-4581-B3E6-3CF0B860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Aspirace cizího tělesa</a:t>
            </a:r>
            <a:br>
              <a:rPr lang="cs-CZ" altLang="cs-CZ" dirty="0">
                <a:solidFill>
                  <a:srgbClr val="000066"/>
                </a:solidFill>
                <a:latin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B3D42FF5-E86F-4EC2-A083-EBBB481C7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421408" cy="4140200"/>
          </a:xfrm>
        </p:spPr>
        <p:txBody>
          <a:bodyPr>
            <a:normAutofit/>
          </a:bodyPr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definice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vdechnutí tekutiny nebo tuhého tělesa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etiologie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děti cíleně, dále osoby s oslabenými reflexy, osoby pod vlivem tlumící medikace, drog, </a:t>
            </a:r>
            <a:r>
              <a:rPr lang="cs-CZ" altLang="cs-CZ" dirty="0" err="1"/>
              <a:t>iatrogenně</a:t>
            </a:r>
            <a:endParaRPr lang="cs-CZ" altLang="cs-CZ" dirty="0"/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příznaky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někdy bezpříznakově, může se projevit později pneumonií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dle rozsahu - inspirační </a:t>
            </a:r>
            <a:r>
              <a:rPr lang="cs-CZ" altLang="cs-CZ" dirty="0" err="1"/>
              <a:t>stridor</a:t>
            </a:r>
            <a:r>
              <a:rPr lang="cs-CZ" altLang="cs-CZ" dirty="0"/>
              <a:t>, dráždivý kašel, dyspnoe, cyanóza, vtahování mezižebří</a:t>
            </a:r>
          </a:p>
          <a:p>
            <a:pPr>
              <a:lnSpc>
                <a:spcPct val="100000"/>
              </a:lnSpc>
            </a:pP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6331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07F88F-C0A0-4079-A5F7-B12A35BE1A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43C3F1-C157-43B4-B887-841E53F854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133E6D-0EC9-4240-899A-63D999D36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880533"/>
            <a:ext cx="10753200" cy="4951467"/>
          </a:xfrm>
        </p:spPr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komplikace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aspirační/recidivující pneumonie, ARDS, </a:t>
            </a:r>
            <a:r>
              <a:rPr lang="cs-CZ" altLang="cs-CZ" dirty="0" err="1"/>
              <a:t>atelektázy</a:t>
            </a:r>
            <a:endParaRPr lang="cs-CZ" altLang="cs-CZ" dirty="0"/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diagnostika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fyzikální vyšetření, anamnéza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RTG při podezření na kontrastní těleso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akutní bronchoskopie s extrakcí event. </a:t>
            </a:r>
            <a:r>
              <a:rPr lang="cs-CZ" altLang="cs-CZ" dirty="0" err="1"/>
              <a:t>laváží</a:t>
            </a:r>
            <a:endParaRPr lang="cs-CZ" altLang="cs-CZ" dirty="0"/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terapie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 err="1"/>
              <a:t>Heimlichův</a:t>
            </a:r>
            <a:r>
              <a:rPr lang="cs-CZ" altLang="cs-CZ" dirty="0"/>
              <a:t> hmat, pokus o odsátí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zajištění dýchacích cest, </a:t>
            </a:r>
            <a:r>
              <a:rPr lang="cs-CZ" altLang="cs-CZ" dirty="0" err="1"/>
              <a:t>oxygenoterapie</a:t>
            </a:r>
            <a:endParaRPr lang="cs-CZ" altLang="cs-CZ" dirty="0"/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bronchoskopie diagnostická i terapeutická metoda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preventivně ATB terapie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990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87224D-93FA-457F-B7BE-94EA1E2770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4FF56B-C130-4D94-BFE3-00DDD4B39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0C5C2C-3EBA-4AE0-85FC-381A195EA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Laryngospasmus</a:t>
            </a:r>
            <a:br>
              <a:rPr lang="cs-CZ" altLang="cs-CZ" dirty="0">
                <a:latin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EDD499E-87B7-4116-9193-47F2AABDF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definice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patologický reflex→ křeč svalů hlasivkové štěrbiny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etiologie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děti – akutní </a:t>
            </a:r>
            <a:r>
              <a:rPr lang="cs-CZ" altLang="cs-CZ" dirty="0" err="1"/>
              <a:t>infekt</a:t>
            </a:r>
            <a:r>
              <a:rPr lang="cs-CZ" altLang="cs-CZ" dirty="0"/>
              <a:t> HCD, </a:t>
            </a:r>
            <a:r>
              <a:rPr lang="cs-CZ" altLang="cs-CZ" dirty="0" err="1"/>
              <a:t>epiglotitis</a:t>
            </a:r>
            <a:r>
              <a:rPr lang="cs-CZ" altLang="cs-CZ" dirty="0"/>
              <a:t> při infekci </a:t>
            </a:r>
            <a:r>
              <a:rPr lang="cs-CZ" altLang="cs-CZ" dirty="0" err="1"/>
              <a:t>Hemof</a:t>
            </a:r>
            <a:r>
              <a:rPr lang="cs-CZ" altLang="cs-CZ" dirty="0"/>
              <a:t>. </a:t>
            </a:r>
            <a:r>
              <a:rPr lang="cs-CZ" altLang="cs-CZ" dirty="0" err="1"/>
              <a:t>influenzae</a:t>
            </a:r>
            <a:endParaRPr lang="cs-CZ" altLang="cs-CZ" dirty="0"/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podrážděním laryngu tekutinou (topení, aspirace), jídlem, vyšetřením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příznaky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inspirační </a:t>
            </a:r>
            <a:r>
              <a:rPr lang="cs-CZ" altLang="cs-CZ" dirty="0" err="1"/>
              <a:t>stridor</a:t>
            </a:r>
            <a:r>
              <a:rPr lang="cs-CZ" altLang="cs-CZ" dirty="0"/>
              <a:t>, dráždivý kašel, cyanóza, výjimečně porucha vědomí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diagnostika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anamnéza probíhajícího </a:t>
            </a:r>
            <a:r>
              <a:rPr lang="cs-CZ" altLang="cs-CZ" dirty="0" err="1"/>
              <a:t>infektu</a:t>
            </a:r>
            <a:r>
              <a:rPr lang="cs-CZ" altLang="cs-CZ" dirty="0"/>
              <a:t>, nutno vyloučit cizí těleso, ORL vyšetření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1533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3B9694-0575-488A-AF99-478FF9FFC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58959C-6AA3-4ADB-9491-9651238A5C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8E44C0D-48CD-484B-89EC-B4B401269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terapie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vlhký, studený vzduch,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sedativa,  </a:t>
            </a:r>
            <a:r>
              <a:rPr lang="cs-CZ" altLang="cs-CZ" dirty="0" err="1"/>
              <a:t>calcium</a:t>
            </a:r>
            <a:r>
              <a:rPr lang="cs-CZ" altLang="cs-CZ" dirty="0"/>
              <a:t> </a:t>
            </a:r>
            <a:r>
              <a:rPr lang="cs-CZ" altLang="cs-CZ" dirty="0" err="1"/>
              <a:t>iv</a:t>
            </a:r>
            <a:r>
              <a:rPr lang="cs-CZ" altLang="cs-CZ" dirty="0"/>
              <a:t>, kortikoidy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při těžkých stavech zajištění dýchacích cest</a:t>
            </a:r>
          </a:p>
          <a:p>
            <a:endParaRPr lang="cs-CZ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367FCE4-F806-4FCE-92E0-29FFF878C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136" y="1273848"/>
            <a:ext cx="4394863" cy="411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356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7A8B7C1-C40C-4652-B019-FDA36A5BB3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3FFB4C-0A59-44C9-B027-5498C7FC7E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4E3FB3-8DD0-4D0B-BB59-0ECB0D475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900" dirty="0" err="1"/>
              <a:t>Acute</a:t>
            </a:r>
            <a:r>
              <a:rPr lang="cs-CZ" altLang="cs-CZ" sz="3900" dirty="0"/>
              <a:t> </a:t>
            </a:r>
            <a:r>
              <a:rPr lang="cs-CZ" altLang="cs-CZ" sz="3900" dirty="0" err="1"/>
              <a:t>Respiratory</a:t>
            </a:r>
            <a:r>
              <a:rPr lang="cs-CZ" altLang="cs-CZ" sz="3900" dirty="0"/>
              <a:t> </a:t>
            </a:r>
            <a:r>
              <a:rPr lang="cs-CZ" altLang="cs-CZ" sz="3900" dirty="0" err="1"/>
              <a:t>Distress</a:t>
            </a:r>
            <a:r>
              <a:rPr lang="cs-CZ" altLang="cs-CZ" sz="3900" dirty="0"/>
              <a:t> Syndrom (ARDS)</a:t>
            </a:r>
            <a:br>
              <a:rPr lang="cs-CZ" altLang="cs-CZ" dirty="0">
                <a:solidFill>
                  <a:srgbClr val="000066"/>
                </a:solidFill>
                <a:latin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C733721-E7C8-4D7E-91FB-6F7FE5571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>
                <a:latin typeface="+mj-lt"/>
              </a:rPr>
              <a:t>definice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difuzní buněčná dysfunkce plicního parenchymu, vyvolaná faktory, které jsou součástí celkové zánětlivé reakce organismu na přímý či nepřímý inzult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šoková plíce, posttraumatická plíce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>
                <a:latin typeface="+mj-lt"/>
              </a:rPr>
              <a:t>etiologie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přímé poškození </a:t>
            </a:r>
            <a:r>
              <a:rPr lang="cs-CZ" altLang="cs-CZ" dirty="0" err="1">
                <a:latin typeface="+mj-lt"/>
              </a:rPr>
              <a:t>aleveolárního</a:t>
            </a:r>
            <a:r>
              <a:rPr lang="cs-CZ" altLang="cs-CZ" dirty="0">
                <a:latin typeface="+mj-lt"/>
              </a:rPr>
              <a:t> epitelu</a:t>
            </a:r>
          </a:p>
          <a:p>
            <a:pPr lvl="2">
              <a:spcBef>
                <a:spcPts val="650"/>
              </a:spcBef>
              <a:buClr>
                <a:schemeClr val="tx2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>
                <a:latin typeface="+mj-lt"/>
              </a:rPr>
              <a:t>zápal plic, aspirace, toxická inhalace, kontuze plic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nepřímé poškození plic</a:t>
            </a:r>
          </a:p>
          <a:p>
            <a:pPr lvl="2">
              <a:spcBef>
                <a:spcPts val="650"/>
              </a:spcBef>
              <a:buClr>
                <a:schemeClr val="tx2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>
                <a:latin typeface="+mj-lt"/>
              </a:rPr>
              <a:t>sepse, </a:t>
            </a:r>
            <a:r>
              <a:rPr lang="cs-CZ" altLang="cs-CZ" sz="2000" dirty="0" err="1">
                <a:latin typeface="+mj-lt"/>
              </a:rPr>
              <a:t>polytrauma</a:t>
            </a:r>
            <a:r>
              <a:rPr lang="cs-CZ" altLang="cs-CZ" sz="2000" dirty="0">
                <a:latin typeface="+mj-lt"/>
              </a:rPr>
              <a:t>, pankreatitis, popáleniny, urémie, </a:t>
            </a:r>
            <a:r>
              <a:rPr lang="cs-CZ" altLang="cs-CZ" sz="2000" dirty="0" err="1">
                <a:latin typeface="+mj-lt"/>
              </a:rPr>
              <a:t>hypoproteinémie</a:t>
            </a:r>
            <a:endParaRPr lang="cs-CZ" altLang="cs-CZ" sz="2000" dirty="0"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031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9B8838-9A8D-40EB-87BA-C93A595560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46060F-F861-41E9-9F86-75492F3136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1FCC37-460E-4DF8-9E56-7EB01E631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patofyziologie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difuzní alveolární postižení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zvýšená permeabilita plicních kapilár→ alveolární edém → </a:t>
            </a:r>
          </a:p>
          <a:p>
            <a:pPr marL="324000" lvl="1" indent="0">
              <a:spcBef>
                <a:spcPts val="650"/>
              </a:spcBef>
              <a:buClr>
                <a:schemeClr val="accent1"/>
              </a:buClr>
              <a:buSzPct val="95000"/>
              <a:buNone/>
            </a:pPr>
            <a:r>
              <a:rPr lang="cs-CZ" altLang="cs-CZ" dirty="0"/>
              <a:t>	infiltrace alveolárního prostoru → </a:t>
            </a:r>
            <a:r>
              <a:rPr lang="cs-CZ" altLang="cs-CZ" dirty="0" err="1"/>
              <a:t>polymorfonukleáry</a:t>
            </a:r>
            <a:r>
              <a:rPr lang="cs-CZ" altLang="cs-CZ" dirty="0"/>
              <a:t> → ztráta vzdušnosti plic, 	abnormální nález v hodnotách krevních plynů → </a:t>
            </a:r>
            <a:r>
              <a:rPr lang="cs-CZ" altLang="cs-CZ" dirty="0" err="1"/>
              <a:t>hypoxémie</a:t>
            </a:r>
            <a:r>
              <a:rPr lang="cs-CZ" altLang="cs-CZ" dirty="0"/>
              <a:t> → snížená poddajnost 	plic, plicní hypertenze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896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07F88F-C0A0-4079-A5F7-B12A35BE1A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43C3F1-C157-43B4-B887-841E53F854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507A2A-7DF5-4581-B3E6-3CF0B860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Anatomie dýchacího ústrojí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133E6D-0EC9-4240-899A-63D999D36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217731"/>
          </a:xfrm>
        </p:spPr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dutina nosní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vdechovaný vzduch se čistí, zvlhčuje, otepluje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 err="1"/>
              <a:t>paranasální</a:t>
            </a:r>
            <a:r>
              <a:rPr lang="cs-CZ" altLang="cs-CZ" sz="2200" dirty="0"/>
              <a:t> dutiny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zvlhčení a oteplení vzduchu, rezonanční dutiny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nosní mandle </a:t>
            </a:r>
            <a:r>
              <a:rPr lang="cs-CZ" altLang="cs-CZ" sz="2000" dirty="0"/>
              <a:t>(lymfatická tkáň), </a:t>
            </a:r>
            <a:r>
              <a:rPr lang="cs-CZ" altLang="cs-CZ" sz="2200" dirty="0"/>
              <a:t>nosohltan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hrtan</a:t>
            </a:r>
            <a:r>
              <a:rPr lang="cs-CZ" altLang="cs-CZ" sz="2000" dirty="0"/>
              <a:t> (tvorba hlasu), 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trachea, průdušky vstupující do plic, kde se dále dělí na průdušinky</a:t>
            </a:r>
            <a:r>
              <a:rPr lang="cs-CZ" altLang="cs-CZ" sz="2000" dirty="0"/>
              <a:t> (čistění vzduchu)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plicní sklípky a </a:t>
            </a:r>
            <a:r>
              <a:rPr lang="cs-CZ" altLang="cs-CZ" sz="2200" dirty="0" err="1"/>
              <a:t>alveolokapilární</a:t>
            </a:r>
            <a:r>
              <a:rPr lang="cs-CZ" altLang="cs-CZ" sz="2200" dirty="0"/>
              <a:t> membrána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difuze plynů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7497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C6BBAE-59C1-4F83-9F82-7E0294E5A1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EA525D-DFF5-4028-89FE-CA5E732EF5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7FCD8E-95E3-436C-9D2A-46DCDF81E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stadia ARDS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 err="1"/>
              <a:t>exudativní</a:t>
            </a:r>
            <a:r>
              <a:rPr lang="cs-CZ" altLang="cs-CZ" dirty="0"/>
              <a:t> 24-72hod</a:t>
            </a:r>
          </a:p>
          <a:p>
            <a:pPr marL="1257300" lvl="2" indent="-3429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/>
              <a:t>rozvoj intersticiálního a alveolárního edému (nekardiogenní), </a:t>
            </a:r>
            <a:r>
              <a:rPr lang="cs-CZ" altLang="cs-CZ" sz="2000" dirty="0" err="1"/>
              <a:t>atelektázy</a:t>
            </a:r>
            <a:endParaRPr lang="cs-CZ" altLang="cs-CZ" sz="2000" dirty="0"/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 err="1"/>
              <a:t>proliferativní</a:t>
            </a:r>
            <a:r>
              <a:rPr lang="cs-CZ" altLang="cs-CZ" dirty="0"/>
              <a:t> 1-2týdny</a:t>
            </a:r>
          </a:p>
          <a:p>
            <a:pPr marL="1257300" lvl="2" indent="-3429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 err="1"/>
              <a:t>influx</a:t>
            </a:r>
            <a:r>
              <a:rPr lang="cs-CZ" altLang="cs-CZ" sz="2000" dirty="0"/>
              <a:t> </a:t>
            </a:r>
            <a:r>
              <a:rPr lang="cs-CZ" altLang="cs-CZ" sz="2000" dirty="0" err="1"/>
              <a:t>neutrofilů</a:t>
            </a:r>
            <a:r>
              <a:rPr lang="cs-CZ" altLang="cs-CZ" sz="2000" dirty="0"/>
              <a:t>, monocytů, lymfocytů a proliferace fibroblastů jako součást zánětlivé odpovědi</a:t>
            </a:r>
          </a:p>
          <a:p>
            <a:pPr marL="1257300" lvl="2" indent="-3429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/>
              <a:t>proliferační fáze je dokončena, jakmile je postižená plíce změněna v charakteristicky tuhou a vláknitou tkáň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 err="1"/>
              <a:t>fibrotické</a:t>
            </a:r>
            <a:r>
              <a:rPr lang="cs-CZ" altLang="cs-CZ" dirty="0"/>
              <a:t> 2-3týdny</a:t>
            </a:r>
          </a:p>
          <a:p>
            <a:pPr marL="1200150" lvl="2" indent="-28575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/>
              <a:t>plíce je zcela formována řídce kolagenní a vazivovou tkání, </a:t>
            </a:r>
            <a:r>
              <a:rPr lang="cs-CZ" altLang="cs-CZ" sz="2000" dirty="0" err="1"/>
              <a:t>intersticium</a:t>
            </a:r>
            <a:r>
              <a:rPr lang="cs-CZ" altLang="cs-CZ" sz="2000" dirty="0"/>
              <a:t> se stává fibrózní a plocha pro výměnu plynů je výrazně snížena. </a:t>
            </a:r>
          </a:p>
          <a:p>
            <a:pPr marL="1200150" lvl="2" indent="-28575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/>
              <a:t>pokračující </a:t>
            </a:r>
            <a:r>
              <a:rPr lang="cs-CZ" altLang="cs-CZ" sz="2000" dirty="0" err="1"/>
              <a:t>hypoxemie</a:t>
            </a:r>
            <a:r>
              <a:rPr lang="cs-CZ" altLang="cs-CZ" sz="2000" dirty="0"/>
              <a:t>, rozvoj plicní hypertenze v důsledku </a:t>
            </a:r>
            <a:r>
              <a:rPr lang="cs-CZ" altLang="cs-CZ" sz="2000" dirty="0" err="1"/>
              <a:t>fibrotické</a:t>
            </a:r>
            <a:r>
              <a:rPr lang="cs-CZ" altLang="cs-CZ" sz="2000" dirty="0"/>
              <a:t> přestavby a destrukce kapilárního plicního řečiště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Font typeface="Wingdings 2" panose="05020102010507070707" pitchFamily="18" charset="2"/>
              <a:buChar char=""/>
            </a:pPr>
            <a:endParaRPr lang="cs-CZ" alt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8363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8DE621-D8BB-4DFD-B901-FFA7C77273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255C45-36AD-4E6E-AAE0-6736DEBCCD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3489C3D-E41B-4552-8656-C22AC714E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>
                <a:latin typeface="+mj-lt"/>
              </a:rPr>
              <a:t>příznaky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těžká, rychle se rozvíjející dušnost, tachypnoe, tachykardie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příznaky vyvolávající příčiny (</a:t>
            </a:r>
            <a:r>
              <a:rPr lang="cs-CZ" altLang="cs-CZ" dirty="0" err="1">
                <a:latin typeface="+mj-lt"/>
              </a:rPr>
              <a:t>febrilie</a:t>
            </a:r>
            <a:r>
              <a:rPr lang="cs-CZ" altLang="cs-CZ" dirty="0">
                <a:latin typeface="+mj-lt"/>
              </a:rPr>
              <a:t>, elevace zánětlivých parametrů apod.)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v těžkých případech porucha vědomí a multiorgánové selhávání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>
                <a:latin typeface="+mj-lt"/>
              </a:rPr>
              <a:t>diagnostika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RTG- proměnlivé, není vyšší KTI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narůstá respirační insuficience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narůstá respirační </a:t>
            </a:r>
            <a:r>
              <a:rPr lang="cs-CZ" altLang="cs-CZ" dirty="0" err="1">
                <a:latin typeface="+mj-lt"/>
              </a:rPr>
              <a:t>acidoza</a:t>
            </a:r>
            <a:r>
              <a:rPr lang="cs-CZ" altLang="cs-CZ" dirty="0">
                <a:latin typeface="+mj-lt"/>
              </a:rPr>
              <a:t>, </a:t>
            </a:r>
            <a:r>
              <a:rPr lang="cs-CZ" altLang="cs-CZ" dirty="0" err="1">
                <a:latin typeface="+mj-lt"/>
              </a:rPr>
              <a:t>hyperkapnie</a:t>
            </a:r>
            <a:r>
              <a:rPr lang="cs-CZ" altLang="cs-CZ" dirty="0">
                <a:latin typeface="+mj-lt"/>
              </a:rPr>
              <a:t>, </a:t>
            </a:r>
            <a:r>
              <a:rPr lang="cs-CZ" altLang="cs-CZ" dirty="0" err="1">
                <a:latin typeface="+mj-lt"/>
              </a:rPr>
              <a:t>hypoxémie</a:t>
            </a:r>
            <a:endParaRPr lang="cs-CZ" altLang="cs-CZ" dirty="0"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77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91EAF9-364D-4366-A8B8-B07EAB285E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D273EF-0ED0-4A51-9B62-5236DA84D3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66AA996-8F52-494F-93B5-EB588F4AC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terapie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rychle rozpoznat a léčit vyvolávající příčinu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ATB při pneumonii a sepsi, raději cílená 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management ventilace/</a:t>
            </a:r>
            <a:r>
              <a:rPr lang="cs-CZ" altLang="cs-CZ" dirty="0" err="1"/>
              <a:t>oxygenoterapie</a:t>
            </a:r>
            <a:endParaRPr lang="cs-CZ" altLang="cs-CZ" dirty="0"/>
          </a:p>
          <a:p>
            <a:pPr lvl="2">
              <a:spcBef>
                <a:spcPts val="650"/>
              </a:spcBef>
              <a:buClr>
                <a:schemeClr val="tx2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/>
              <a:t>PEEP, malé dechové objemy, vyšší dechová </a:t>
            </a:r>
            <a:r>
              <a:rPr lang="cs-CZ" altLang="cs-CZ" sz="2000" dirty="0" err="1"/>
              <a:t>rekvence</a:t>
            </a:r>
            <a:endParaRPr lang="cs-CZ" altLang="cs-CZ" sz="2000" dirty="0"/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farmakoterapie- obecně málo účinná </a:t>
            </a:r>
          </a:p>
          <a:p>
            <a:pPr lvl="2">
              <a:spcBef>
                <a:spcPts val="650"/>
              </a:spcBef>
              <a:buClr>
                <a:schemeClr val="tx2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/>
              <a:t>kortikoterapie, svalová relaxancia - zlepšují </a:t>
            </a:r>
            <a:r>
              <a:rPr lang="cs-CZ" altLang="cs-CZ" sz="2000" dirty="0" err="1"/>
              <a:t>oxygenaci</a:t>
            </a:r>
            <a:endParaRPr lang="cs-CZ" altLang="cs-CZ" sz="2000" dirty="0"/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restrikce tekutin, podpora orgánových funkcí, nutriční podpora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ECLA (</a:t>
            </a:r>
            <a:r>
              <a:rPr lang="cs-CZ" altLang="cs-CZ" dirty="0" err="1"/>
              <a:t>extracorporal</a:t>
            </a:r>
            <a:r>
              <a:rPr lang="cs-CZ" altLang="cs-CZ" dirty="0"/>
              <a:t> </a:t>
            </a:r>
            <a:r>
              <a:rPr lang="cs-CZ" altLang="cs-CZ" dirty="0" err="1"/>
              <a:t>lung</a:t>
            </a:r>
            <a:r>
              <a:rPr lang="cs-CZ" altLang="cs-CZ" dirty="0"/>
              <a:t> </a:t>
            </a:r>
            <a:r>
              <a:rPr lang="cs-CZ" altLang="cs-CZ" dirty="0" err="1"/>
              <a:t>assist</a:t>
            </a:r>
            <a:r>
              <a:rPr lang="cs-CZ" altLang="cs-CZ" dirty="0"/>
              <a:t>), ECMO (</a:t>
            </a:r>
            <a:r>
              <a:rPr lang="cs-CZ" altLang="cs-CZ" dirty="0" err="1"/>
              <a:t>extracorporal</a:t>
            </a:r>
            <a:r>
              <a:rPr lang="cs-CZ" altLang="cs-CZ" dirty="0"/>
              <a:t> </a:t>
            </a:r>
            <a:r>
              <a:rPr lang="cs-CZ" altLang="cs-CZ" dirty="0" err="1"/>
              <a:t>membrane</a:t>
            </a:r>
            <a:r>
              <a:rPr lang="cs-CZ" altLang="cs-CZ" dirty="0"/>
              <a:t> </a:t>
            </a:r>
            <a:r>
              <a:rPr lang="cs-CZ" altLang="cs-CZ" dirty="0" err="1"/>
              <a:t>oxygenation</a:t>
            </a:r>
            <a:r>
              <a:rPr lang="cs-CZ" altLang="cs-CZ" dirty="0"/>
              <a:t>)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408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99099C-396D-4A6F-AF10-D1B05A46EF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4B3E8E-24D5-41E1-A25C-2E1E57C341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4805557-A418-4BEF-89C8-FDE2EBED5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21" y="378000"/>
            <a:ext cx="7523162" cy="577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224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7801DD-10DA-49BC-8D8F-4E3E04B380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FF7D71-ABDE-40E8-87DA-7BB8933EA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DFEA5B9-E89E-41F8-A248-BDE87A803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29" y="643467"/>
            <a:ext cx="7873237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304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80F0A4-4C04-40DB-89F1-6E16E7494D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2B3BC9-4456-438C-B586-1E1C9B4215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299F03-9446-4899-B07F-94BC6E24B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Respirační insuficience</a:t>
            </a:r>
            <a:br>
              <a:rPr lang="cs-CZ" altLang="cs-CZ" dirty="0">
                <a:latin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075B09B-F6F5-4B35-9C88-13C676EDF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definice</a:t>
            </a:r>
            <a:r>
              <a:rPr lang="cs-CZ" altLang="cs-CZ" sz="2000" dirty="0"/>
              <a:t> - neschopnost dýchacího traktu zabezpečit výměnu plynu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etiologie</a:t>
            </a:r>
          </a:p>
          <a:p>
            <a:pPr lvl="1"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plicní (obstrukce DC, </a:t>
            </a:r>
            <a:r>
              <a:rPr lang="cs-CZ" altLang="cs-CZ" dirty="0" err="1"/>
              <a:t>infekty</a:t>
            </a:r>
            <a:r>
              <a:rPr lang="cs-CZ" altLang="cs-CZ" dirty="0"/>
              <a:t>, </a:t>
            </a:r>
            <a:r>
              <a:rPr lang="cs-CZ" altLang="cs-CZ" dirty="0" err="1"/>
              <a:t>apod</a:t>
            </a:r>
            <a:r>
              <a:rPr lang="cs-CZ" altLang="cs-CZ" dirty="0"/>
              <a:t>)</a:t>
            </a:r>
          </a:p>
          <a:p>
            <a:pPr lvl="1"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mimoplicní (příčiny kardiální, neurologické, onemocnění hrudní stěny)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dělení dle průběhu</a:t>
            </a:r>
          </a:p>
          <a:p>
            <a:pPr lvl="1"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akutní (ARDS, aspirace, </a:t>
            </a:r>
            <a:r>
              <a:rPr lang="cs-CZ" altLang="cs-CZ" dirty="0" err="1"/>
              <a:t>infekt</a:t>
            </a:r>
            <a:r>
              <a:rPr lang="cs-CZ" altLang="cs-CZ" dirty="0"/>
              <a:t>, astma, PNO, otrava)</a:t>
            </a:r>
          </a:p>
          <a:p>
            <a:pPr lvl="1"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chronické (CHOPN, plicní fibróza, plicní výpotky, myastenie, porucha CNS, plicní tumory…)</a:t>
            </a:r>
          </a:p>
        </p:txBody>
      </p:sp>
    </p:spTree>
    <p:extLst>
      <p:ext uri="{BB962C8B-B14F-4D97-AF65-F5344CB8AC3E}">
        <p14:creationId xmlns:p14="http://schemas.microsoft.com/office/powerpoint/2010/main" val="527968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AF9EA5-7FFE-455D-A846-2C4ED2E17F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1C4F9F-66D4-45F6-BE88-C17D063EE9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2C90894-2520-48FA-AD8F-B3422D3E1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dělení dle závažnosti</a:t>
            </a:r>
          </a:p>
          <a:p>
            <a:pPr lvl="1"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parciální - </a:t>
            </a:r>
            <a:r>
              <a:rPr lang="cs-CZ" altLang="cs-CZ" dirty="0" err="1"/>
              <a:t>hyoxémie</a:t>
            </a:r>
            <a:endParaRPr lang="cs-CZ" altLang="cs-CZ" dirty="0"/>
          </a:p>
          <a:p>
            <a:pPr lvl="1"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globální - </a:t>
            </a:r>
            <a:r>
              <a:rPr lang="cs-CZ" altLang="cs-CZ" dirty="0" err="1"/>
              <a:t>hypoxémie</a:t>
            </a:r>
            <a:r>
              <a:rPr lang="cs-CZ" altLang="cs-CZ" dirty="0"/>
              <a:t> a </a:t>
            </a:r>
            <a:r>
              <a:rPr lang="cs-CZ" altLang="cs-CZ" dirty="0" err="1"/>
              <a:t>hyperkapnie</a:t>
            </a:r>
            <a:endParaRPr lang="cs-CZ" altLang="cs-CZ" dirty="0"/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diagnostika</a:t>
            </a:r>
          </a:p>
          <a:p>
            <a:pPr lvl="1"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krevní plyny, </a:t>
            </a:r>
            <a:r>
              <a:rPr lang="cs-CZ" altLang="cs-CZ" dirty="0" err="1"/>
              <a:t>Astrup</a:t>
            </a:r>
            <a:r>
              <a:rPr lang="cs-CZ" altLang="cs-CZ" dirty="0"/>
              <a:t>, diagnostika vyvolávající příčiny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komplikace</a:t>
            </a:r>
          </a:p>
          <a:p>
            <a:pPr lvl="1"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konstrikce plicního řečiště, vznik plicní hypertenze a </a:t>
            </a:r>
            <a:r>
              <a:rPr lang="cs-CZ" altLang="cs-CZ" dirty="0" err="1"/>
              <a:t>cor</a:t>
            </a:r>
            <a:r>
              <a:rPr lang="cs-CZ" altLang="cs-CZ" dirty="0"/>
              <a:t> </a:t>
            </a:r>
            <a:r>
              <a:rPr lang="cs-CZ" altLang="cs-CZ" dirty="0" err="1"/>
              <a:t>pulmonale</a:t>
            </a:r>
            <a:r>
              <a:rPr lang="cs-CZ" altLang="cs-CZ" dirty="0"/>
              <a:t>, polyglobulie, multiorgánové selhání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9804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097898-77E2-423B-AF8B-A149A57ECD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8E4114-5883-4C45-8429-7CF49821BA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8D6E540-B8DC-4841-B17A-AB5207D41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terapie</a:t>
            </a:r>
          </a:p>
          <a:p>
            <a:pPr lvl="1"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akutní RI - uvolnění dýchacích cest, O2, </a:t>
            </a:r>
            <a:r>
              <a:rPr lang="cs-CZ" altLang="cs-CZ" dirty="0" err="1"/>
              <a:t>bronchodilatancia</a:t>
            </a:r>
            <a:r>
              <a:rPr lang="cs-CZ" altLang="cs-CZ" dirty="0"/>
              <a:t>, řízená ventilace, </a:t>
            </a:r>
          </a:p>
          <a:p>
            <a:pPr lvl="1"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chronická RI - dlouhodobě O2 v malých dávkách, </a:t>
            </a:r>
            <a:r>
              <a:rPr lang="cs-CZ" altLang="cs-CZ" dirty="0" err="1"/>
              <a:t>event</a:t>
            </a:r>
            <a:r>
              <a:rPr lang="cs-CZ" altLang="cs-CZ" dirty="0"/>
              <a:t>, řízená ventilace, úprava acidózy, kardiální podpora,</a:t>
            </a:r>
          </a:p>
          <a:p>
            <a:pPr lvl="1"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CAVE - při dlouhodobé RI se dodávkou O2 zruší stimulace dechového centra </a:t>
            </a:r>
            <a:r>
              <a:rPr lang="cs-CZ" altLang="cs-CZ" dirty="0" err="1"/>
              <a:t>hypoxémií</a:t>
            </a:r>
            <a:endParaRPr lang="cs-CZ" altLang="cs-CZ" dirty="0"/>
          </a:p>
          <a:p>
            <a:pPr lvl="1"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transplantace srdce a plic, </a:t>
            </a:r>
            <a:r>
              <a:rPr lang="cs-CZ" altLang="cs-CZ" dirty="0" err="1"/>
              <a:t>th</a:t>
            </a:r>
            <a:r>
              <a:rPr lang="cs-CZ" altLang="cs-CZ" dirty="0"/>
              <a:t> základní choroby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8009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D977E9-FE7F-471C-A357-BF0C3FAEA5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34F9EE-21BD-4C6C-88D9-2B12D42B06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90E6FA-242B-4A22-967E-FE997D34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altLang="cs-CZ" dirty="0"/>
              <a:t>Syndrom spánkové apnoe</a:t>
            </a:r>
            <a:br>
              <a:rPr lang="cs-CZ" altLang="cs-CZ" dirty="0">
                <a:latin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9A2482B-AE79-415B-BEE6-20DB44678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definice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dechové pauzy ve spánku delší než 10 sekund, častěji než 10x/hod 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etiologie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obstrukce dýchacích cest, kolaps měkkého patra, poškození CNS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sekundárně u nemocí neuromuskulárních, skeletu nebo plic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příznaky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hlasité přerušované chrápání, denní únavnost, snížená výkonnost, ranní bolesti hlavy, poruchy potence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komplikace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zhoršení ICHS, hypertenze, tachykardie, arytmie, </a:t>
            </a:r>
            <a:r>
              <a:rPr lang="cs-CZ" altLang="cs-CZ" dirty="0" err="1"/>
              <a:t>cor</a:t>
            </a:r>
            <a:r>
              <a:rPr lang="cs-CZ" altLang="cs-CZ" dirty="0"/>
              <a:t> </a:t>
            </a:r>
            <a:r>
              <a:rPr lang="cs-CZ" altLang="cs-CZ" dirty="0" err="1"/>
              <a:t>pulmonale</a:t>
            </a:r>
            <a:r>
              <a:rPr lang="cs-CZ" altLang="cs-CZ" dirty="0"/>
              <a:t>, riziko CMP, IM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únavnost, deprese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067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228691-DC63-45A1-8844-5C3812CAD5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97899C-234D-4CBA-B8AE-06AECF3818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7CDD7E8-DDB3-4AF1-AA25-6427D7EFB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diagnostika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anamnéza, objektivní vyšetření (obezita)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ORL vyšetření - vyloučit polypy, </a:t>
            </a:r>
            <a:r>
              <a:rPr lang="cs-CZ" altLang="cs-CZ" dirty="0" err="1"/>
              <a:t>makroglosie</a:t>
            </a:r>
            <a:r>
              <a:rPr lang="cs-CZ" altLang="cs-CZ" dirty="0"/>
              <a:t>, hyperplazie tonsil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 err="1"/>
              <a:t>Polysomnografie</a:t>
            </a:r>
            <a:r>
              <a:rPr lang="cs-CZ" altLang="cs-CZ" dirty="0"/>
              <a:t> - registrace dechového proudu, tepu, saturace při spánku, současně může být záznam EEG, EKG, tlaku, oční pohyby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terapie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řešení ORL příčin, redukce hmotnosti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spánek na boku, pravidelný spánek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 err="1"/>
              <a:t>nCPAP</a:t>
            </a:r>
            <a:r>
              <a:rPr lang="cs-CZ" altLang="cs-CZ" dirty="0"/>
              <a:t> - inhalace přetlakového kyslíku (</a:t>
            </a:r>
            <a:r>
              <a:rPr lang="cs-CZ" altLang="cs-CZ" dirty="0" err="1"/>
              <a:t>nasal</a:t>
            </a:r>
            <a:r>
              <a:rPr lang="cs-CZ" altLang="cs-CZ" dirty="0"/>
              <a:t> </a:t>
            </a:r>
            <a:r>
              <a:rPr lang="cs-CZ" altLang="cs-CZ" dirty="0" err="1"/>
              <a:t>continous</a:t>
            </a:r>
            <a:r>
              <a:rPr lang="cs-CZ" altLang="cs-CZ" dirty="0"/>
              <a:t> positive </a:t>
            </a:r>
            <a:r>
              <a:rPr lang="cs-CZ" altLang="cs-CZ" dirty="0" err="1"/>
              <a:t>airways</a:t>
            </a:r>
            <a:r>
              <a:rPr lang="cs-CZ" altLang="cs-CZ" dirty="0"/>
              <a:t> </a:t>
            </a:r>
            <a:r>
              <a:rPr lang="cs-CZ" altLang="cs-CZ" dirty="0" err="1"/>
              <a:t>pressure</a:t>
            </a:r>
            <a:r>
              <a:rPr lang="cs-CZ" alt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620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75F629-B6AD-491F-A8DD-57B46BE7F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E8DF54-79B2-4945-B052-A464D037A2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4906BA-501C-42C3-B7EB-AD67954A9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 a účinky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C300261-D995-4CD7-B212-85DF56A8A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 </a:t>
            </a:r>
            <a:r>
              <a:rPr lang="cs-CZ" altLang="cs-CZ" sz="2200" dirty="0"/>
              <a:t>poplicnice a pohrudnice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 dýchací svaly - bránice, mezižeberní svaly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 HCD - nos, PND, nosohltan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 DCD - hrtan, průdušnice, plíce</a:t>
            </a:r>
          </a:p>
          <a:p>
            <a:endParaRPr lang="cs-CZ" sz="20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49A54A5-B6BB-4021-AC64-1005B4A73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877970"/>
            <a:ext cx="4088872" cy="503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142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4A8EB1-40A2-4085-B96F-FF81EA0D2E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F03FC0-242C-433B-8622-1C6D9EDEAD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C2FF1E8-FDCF-4C65-B9EF-1B9B44D1E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93" y="609600"/>
            <a:ext cx="8180006" cy="54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070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14DBCBAB-5014-4C05-A14B-6A65857AD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Dělení zánětů dolních cest dýchacích:</a:t>
            </a:r>
          </a:p>
        </p:txBody>
      </p:sp>
      <p:sp>
        <p:nvSpPr>
          <p:cNvPr id="4099" name="Zástupný obsah 2">
            <a:extLst>
              <a:ext uri="{FF2B5EF4-FFF2-40B4-BE49-F238E27FC236}">
                <a16:creationId xmlns:a16="http://schemas.microsoft.com/office/drawing/2014/main" id="{009A605B-70A0-4343-842E-1F07770578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cs-CZ" altLang="cs-CZ" sz="2200" dirty="0" err="1"/>
              <a:t>Tracheobronchitida</a:t>
            </a:r>
            <a:endParaRPr lang="cs-CZ" altLang="cs-CZ" sz="2200" dirty="0"/>
          </a:p>
          <a:p>
            <a:pPr marL="514350" indent="-514350">
              <a:buFontTx/>
              <a:buAutoNum type="arabicPeriod"/>
            </a:pPr>
            <a:r>
              <a:rPr lang="cs-CZ" altLang="cs-CZ" sz="2200" dirty="0"/>
              <a:t>Bronchitida</a:t>
            </a:r>
          </a:p>
          <a:p>
            <a:pPr marL="514350" indent="-514350">
              <a:buFontTx/>
              <a:buAutoNum type="arabicPeriod"/>
            </a:pPr>
            <a:r>
              <a:rPr lang="cs-CZ" altLang="cs-CZ" sz="2200" dirty="0"/>
              <a:t>Bronchiolitida</a:t>
            </a:r>
          </a:p>
          <a:p>
            <a:pPr marL="514350" indent="-514350">
              <a:buFontTx/>
              <a:buAutoNum type="arabicPeriod"/>
            </a:pPr>
            <a:r>
              <a:rPr lang="cs-CZ" altLang="cs-CZ" sz="2200" dirty="0"/>
              <a:t>Pneumonie (zánět/zápal plic)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34D138-14B2-4B8A-8C94-8560D9C902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6262B0-B42A-4501-A45B-D99222B47A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9665D72-21D7-414E-8BE8-FCCB6D13D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Tracheobronchitis</a:t>
            </a:r>
            <a:r>
              <a:rPr lang="cs-CZ" altLang="cs-CZ" dirty="0"/>
              <a:t> </a:t>
            </a:r>
            <a:r>
              <a:rPr lang="cs-CZ" altLang="cs-CZ" dirty="0" err="1"/>
              <a:t>acuta</a:t>
            </a:r>
            <a:r>
              <a:rPr lang="cs-CZ" altLang="cs-CZ" dirty="0"/>
              <a:t>. Bronchitis </a:t>
            </a:r>
            <a:r>
              <a:rPr lang="cs-CZ" altLang="cs-CZ" dirty="0" err="1"/>
              <a:t>acuta</a:t>
            </a:r>
            <a:r>
              <a:rPr lang="cs-CZ" altLang="cs-CZ" dirty="0"/>
              <a:t> I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4FEABF9-6F63-4269-BCE0-E88556F190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solidFill>
                  <a:schemeClr val="tx2"/>
                </a:solidFill>
              </a:rPr>
              <a:t>definice</a:t>
            </a:r>
            <a:r>
              <a:rPr lang="cs-CZ" altLang="cs-CZ" sz="2400" dirty="0"/>
              <a:t> </a:t>
            </a:r>
          </a:p>
          <a:p>
            <a:pPr lvl="1" eaLnBrk="1" hangingPunct="1"/>
            <a:r>
              <a:rPr lang="cs-CZ" altLang="cs-CZ" dirty="0"/>
              <a:t>zánětlivé onemocnění sliznice tracheobronchiálního stromu, </a:t>
            </a:r>
          </a:p>
          <a:p>
            <a:pPr lvl="1" eaLnBrk="1" hangingPunct="1"/>
            <a:r>
              <a:rPr lang="cs-CZ" altLang="cs-CZ" dirty="0"/>
              <a:t>vyskytují se poměrně často, většinou společně se záněty horních cest dýchacích </a:t>
            </a:r>
          </a:p>
          <a:p>
            <a:pPr lvl="1" eaLnBrk="1" hangingPunct="1"/>
            <a:r>
              <a:rPr lang="cs-CZ" altLang="cs-CZ" dirty="0"/>
              <a:t>záněty katarální, hnisavé, hemoragické, ulcerózní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>
                <a:solidFill>
                  <a:schemeClr val="tx2"/>
                </a:solidFill>
              </a:rPr>
              <a:t>etiologie </a:t>
            </a:r>
          </a:p>
          <a:p>
            <a:pPr lvl="1" eaLnBrk="1" hangingPunct="1"/>
            <a:r>
              <a:rPr lang="cs-CZ" altLang="cs-CZ" dirty="0"/>
              <a:t>50% viry (</a:t>
            </a:r>
            <a:r>
              <a:rPr lang="cs-CZ" altLang="cs-CZ" dirty="0" err="1"/>
              <a:t>adeno</a:t>
            </a:r>
            <a:r>
              <a:rPr lang="cs-CZ" altLang="cs-CZ" dirty="0"/>
              <a:t>, echo, </a:t>
            </a:r>
            <a:r>
              <a:rPr lang="cs-CZ" altLang="cs-CZ" dirty="0" err="1"/>
              <a:t>rino</a:t>
            </a:r>
            <a:r>
              <a:rPr lang="cs-CZ" altLang="cs-CZ" dirty="0"/>
              <a:t>-), </a:t>
            </a:r>
            <a:r>
              <a:rPr lang="cs-CZ" altLang="cs-CZ" dirty="0" err="1"/>
              <a:t>mykoplazmata</a:t>
            </a:r>
            <a:r>
              <a:rPr lang="cs-CZ" altLang="cs-CZ" dirty="0"/>
              <a:t>, bakterie (většinou komplikují virovou), plísně, </a:t>
            </a:r>
          </a:p>
          <a:p>
            <a:pPr lvl="1" eaLnBrk="1" hangingPunct="1"/>
            <a:r>
              <a:rPr lang="cs-CZ" altLang="cs-CZ" dirty="0"/>
              <a:t>inhalace dráždivých látek, </a:t>
            </a:r>
          </a:p>
          <a:p>
            <a:pPr lvl="1" eaLnBrk="1" hangingPunct="1"/>
            <a:r>
              <a:rPr lang="cs-CZ" altLang="cs-CZ" dirty="0" err="1"/>
              <a:t>iatrogenní</a:t>
            </a:r>
            <a:r>
              <a:rPr lang="cs-CZ" altLang="cs-CZ" dirty="0"/>
              <a:t> poškození (endotracheální kanyla)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>
                <a:solidFill>
                  <a:schemeClr val="tx2"/>
                </a:solidFill>
              </a:rPr>
              <a:t>příznaky </a:t>
            </a:r>
          </a:p>
          <a:p>
            <a:pPr lvl="1" eaLnBrk="1" hangingPunct="1"/>
            <a:r>
              <a:rPr lang="cs-CZ" altLang="cs-CZ" dirty="0"/>
              <a:t>dráždivý kašel, zpočátku bez expektorace, později produktivní do 14 dnů– </a:t>
            </a:r>
            <a:r>
              <a:rPr lang="cs-CZ" altLang="cs-CZ" dirty="0" err="1"/>
              <a:t>bělavé,žluté</a:t>
            </a:r>
            <a:r>
              <a:rPr lang="cs-CZ" altLang="cs-CZ" dirty="0"/>
              <a:t>, zelené sputum, </a:t>
            </a:r>
          </a:p>
          <a:p>
            <a:pPr lvl="1" eaLnBrk="1" hangingPunct="1"/>
            <a:r>
              <a:rPr lang="cs-CZ" altLang="cs-CZ" dirty="0"/>
              <a:t>bolest za hrudní kostí, </a:t>
            </a:r>
          </a:p>
          <a:p>
            <a:pPr lvl="1" eaLnBrk="1" hangingPunct="1"/>
            <a:r>
              <a:rPr lang="cs-CZ" altLang="cs-CZ" dirty="0"/>
              <a:t>bolesti kloubů, svalů</a:t>
            </a:r>
          </a:p>
          <a:p>
            <a:pPr lvl="1" eaLnBrk="1" hangingPunct="1"/>
            <a:r>
              <a:rPr lang="cs-CZ" altLang="cs-CZ" dirty="0"/>
              <a:t>zvýšení teploty, </a:t>
            </a:r>
          </a:p>
          <a:p>
            <a:pPr lvl="1" eaLnBrk="1" hangingPunct="1"/>
            <a:r>
              <a:rPr lang="cs-CZ" altLang="cs-CZ" dirty="0"/>
              <a:t>poslechově </a:t>
            </a:r>
            <a:r>
              <a:rPr lang="cs-CZ" altLang="cs-CZ" dirty="0" err="1"/>
              <a:t>prodl</a:t>
            </a:r>
            <a:r>
              <a:rPr lang="cs-CZ" altLang="cs-CZ" dirty="0"/>
              <a:t>. </a:t>
            </a:r>
            <a:r>
              <a:rPr lang="cs-CZ" altLang="cs-CZ" dirty="0" err="1"/>
              <a:t>exspir</a:t>
            </a:r>
            <a:r>
              <a:rPr lang="cs-CZ" altLang="cs-CZ" dirty="0"/>
              <a:t>., pískoty, vrzoty,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92AC97-F78C-4EA3-B154-86110F9B88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3F8F9E-67F7-4104-B865-F6CAF399DA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314ECF8-E34F-4790-A4CF-00AEA05F03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Tracheobronchitis</a:t>
            </a:r>
            <a:r>
              <a:rPr lang="cs-CZ" altLang="cs-CZ" dirty="0"/>
              <a:t> </a:t>
            </a:r>
            <a:r>
              <a:rPr lang="cs-CZ" altLang="cs-CZ" dirty="0" err="1"/>
              <a:t>acuta</a:t>
            </a:r>
            <a:r>
              <a:rPr lang="cs-CZ" altLang="cs-CZ" dirty="0"/>
              <a:t>. Bronchitis </a:t>
            </a:r>
            <a:r>
              <a:rPr lang="cs-CZ" altLang="cs-CZ" dirty="0" err="1"/>
              <a:t>acuta</a:t>
            </a:r>
            <a:r>
              <a:rPr lang="cs-CZ" altLang="cs-CZ" dirty="0"/>
              <a:t> II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BF41C0C-B330-44B4-A685-0359EDACF9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</a:p>
          <a:p>
            <a:pPr lvl="1" eaLnBrk="1" hangingPunct="1"/>
            <a:r>
              <a:rPr lang="cs-CZ" altLang="cs-CZ" dirty="0"/>
              <a:t>příznaky a fyzikální nález, </a:t>
            </a:r>
          </a:p>
          <a:p>
            <a:pPr lvl="1" eaLnBrk="1" hangingPunct="1"/>
            <a:r>
              <a:rPr lang="cs-CZ" altLang="cs-CZ" dirty="0"/>
              <a:t>RTG nepřínosné, pouze u komplikovaného průběhu (↑ CRP, hnis sputum, teploty) k vyloučení pneumonie</a:t>
            </a:r>
          </a:p>
          <a:p>
            <a:pPr lvl="1" eaLnBrk="1" hangingPunct="1"/>
            <a:r>
              <a:rPr lang="cs-CZ" altLang="cs-CZ" dirty="0"/>
              <a:t>CRP u virové etiologie nereaguje, u bakteriální zvýšeno, Leu ↑</a:t>
            </a:r>
          </a:p>
          <a:p>
            <a:pPr lvl="1" eaLnBrk="1" hangingPunct="1"/>
            <a:r>
              <a:rPr lang="cs-CZ" altLang="cs-CZ" dirty="0"/>
              <a:t>vzhled sputa </a:t>
            </a:r>
          </a:p>
          <a:p>
            <a:pPr lvl="2" eaLnBrk="1" hangingPunct="1">
              <a:lnSpc>
                <a:spcPct val="100000"/>
              </a:lnSpc>
            </a:pPr>
            <a:r>
              <a:rPr lang="cs-CZ" altLang="cs-CZ" sz="2000" dirty="0"/>
              <a:t>bělavé šedé – virový původ, </a:t>
            </a:r>
          </a:p>
          <a:p>
            <a:pPr lvl="2" eaLnBrk="1" hangingPunct="1">
              <a:lnSpc>
                <a:spcPct val="100000"/>
              </a:lnSpc>
            </a:pPr>
            <a:r>
              <a:rPr lang="cs-CZ" altLang="cs-CZ" sz="2000" dirty="0"/>
              <a:t>hnědé, zelené, žluté – bakteriální</a:t>
            </a:r>
          </a:p>
          <a:p>
            <a:pPr lvl="1" eaLnBrk="1" hangingPunct="1"/>
            <a:r>
              <a:rPr lang="cs-CZ" altLang="cs-CZ" dirty="0"/>
              <a:t>mikroskopie, kultivace sputa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>
                <a:solidFill>
                  <a:schemeClr val="tx2"/>
                </a:solidFill>
              </a:rPr>
              <a:t>komplikace </a:t>
            </a:r>
          </a:p>
          <a:p>
            <a:pPr lvl="1" eaLnBrk="1" hangingPunct="1"/>
            <a:r>
              <a:rPr lang="cs-CZ" altLang="cs-CZ" dirty="0"/>
              <a:t>zhoršuje průběh chronických onemocnění, </a:t>
            </a:r>
          </a:p>
          <a:p>
            <a:pPr lvl="1" eaLnBrk="1" hangingPunct="1"/>
            <a:r>
              <a:rPr lang="cs-CZ" altLang="cs-CZ" dirty="0"/>
              <a:t>možná progrese do bronchopneumonie,</a:t>
            </a:r>
          </a:p>
          <a:p>
            <a:pPr lvl="1" eaLnBrk="1" hangingPunct="1"/>
            <a:r>
              <a:rPr lang="cs-CZ" altLang="cs-CZ" dirty="0"/>
              <a:t> zhoršení astmatu, </a:t>
            </a:r>
          </a:p>
          <a:p>
            <a:pPr lvl="1" eaLnBrk="1" hangingPunct="1"/>
            <a:r>
              <a:rPr lang="cs-CZ" altLang="cs-CZ" dirty="0"/>
              <a:t>u dětí možnost bronchiolitidy, </a:t>
            </a:r>
          </a:p>
          <a:p>
            <a:pPr lvl="1" eaLnBrk="1" hangingPunct="1"/>
            <a:r>
              <a:rPr lang="cs-CZ" altLang="cs-CZ" dirty="0"/>
              <a:t>opakované bronchitidy mohou být projevem imunodeficitu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85873A-A079-4062-A829-CC07AB05C5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901C89-E58E-4D8A-B3AC-C9758B6E7B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5D07017-0777-415F-90A0-1BB589A6C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Tracheobronchitis</a:t>
            </a:r>
            <a:r>
              <a:rPr lang="cs-CZ" altLang="cs-CZ" dirty="0"/>
              <a:t> </a:t>
            </a:r>
            <a:r>
              <a:rPr lang="cs-CZ" altLang="cs-CZ" dirty="0" err="1"/>
              <a:t>acuta</a:t>
            </a:r>
            <a:r>
              <a:rPr lang="cs-CZ" altLang="cs-CZ" dirty="0"/>
              <a:t>. Bronchitis </a:t>
            </a:r>
            <a:r>
              <a:rPr lang="cs-CZ" altLang="cs-CZ" dirty="0" err="1"/>
              <a:t>acuta</a:t>
            </a:r>
            <a:r>
              <a:rPr lang="cs-CZ" altLang="cs-CZ" dirty="0"/>
              <a:t> III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B214EAA-F4D1-46B6-9D9D-93EA677D45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 </a:t>
            </a:r>
          </a:p>
          <a:p>
            <a:pPr lvl="1" eaLnBrk="1" hangingPunct="1"/>
            <a:r>
              <a:rPr lang="cs-CZ" altLang="cs-CZ" dirty="0"/>
              <a:t>klid a hydratace, </a:t>
            </a:r>
          </a:p>
          <a:p>
            <a:pPr lvl="1" eaLnBrk="1" hangingPunct="1"/>
            <a:r>
              <a:rPr lang="cs-CZ" altLang="cs-CZ" dirty="0" err="1"/>
              <a:t>expektoriancia</a:t>
            </a:r>
            <a:r>
              <a:rPr lang="cs-CZ" altLang="cs-CZ" dirty="0"/>
              <a:t> a </a:t>
            </a:r>
            <a:r>
              <a:rPr lang="cs-CZ" altLang="cs-CZ" dirty="0" err="1"/>
              <a:t>mukolytika</a:t>
            </a:r>
            <a:r>
              <a:rPr lang="cs-CZ" altLang="cs-CZ" dirty="0"/>
              <a:t>, </a:t>
            </a:r>
          </a:p>
          <a:p>
            <a:pPr lvl="1" eaLnBrk="1" hangingPunct="1"/>
            <a:r>
              <a:rPr lang="cs-CZ" altLang="cs-CZ" dirty="0"/>
              <a:t>při neproduktivním kašli antitusika</a:t>
            </a:r>
          </a:p>
          <a:p>
            <a:pPr lvl="1" eaLnBrk="1" hangingPunct="1"/>
            <a:r>
              <a:rPr lang="cs-CZ" altLang="cs-CZ" dirty="0"/>
              <a:t>ATB terapie (</a:t>
            </a:r>
            <a:r>
              <a:rPr lang="cs-CZ" altLang="cs-CZ" dirty="0" err="1"/>
              <a:t>aminopnicilin</a:t>
            </a:r>
            <a:r>
              <a:rPr lang="cs-CZ" altLang="cs-CZ" dirty="0"/>
              <a:t>, </a:t>
            </a:r>
            <a:r>
              <a:rPr lang="cs-CZ" altLang="cs-CZ" dirty="0" err="1"/>
              <a:t>makrolid</a:t>
            </a:r>
            <a:r>
              <a:rPr lang="cs-CZ" altLang="cs-CZ" dirty="0"/>
              <a:t>) :</a:t>
            </a:r>
          </a:p>
          <a:p>
            <a:pPr lvl="2" eaLnBrk="1" hangingPunct="1">
              <a:lnSpc>
                <a:spcPct val="100000"/>
              </a:lnSpc>
            </a:pPr>
            <a:r>
              <a:rPr lang="cs-CZ" altLang="cs-CZ" sz="2000" dirty="0"/>
              <a:t>u zřetelně hnisavé expektorace, ↑ CRP, horečky</a:t>
            </a:r>
          </a:p>
          <a:p>
            <a:pPr lvl="2" eaLnBrk="1" hangingPunct="1">
              <a:lnSpc>
                <a:spcPct val="100000"/>
              </a:lnSpc>
            </a:pPr>
            <a:r>
              <a:rPr lang="cs-CZ" altLang="cs-CZ" sz="2000" dirty="0"/>
              <a:t>chronicky nemocných ATB jako profylaxe nasednutí bakteriální infekce, </a:t>
            </a:r>
          </a:p>
          <a:p>
            <a:pPr lvl="1" eaLnBrk="1" hangingPunct="1"/>
            <a:r>
              <a:rPr lang="cs-CZ" altLang="cs-CZ" dirty="0"/>
              <a:t>při spastické formě </a:t>
            </a:r>
            <a:r>
              <a:rPr lang="cs-CZ" altLang="cs-CZ" dirty="0" err="1"/>
              <a:t>bronchodilatancia</a:t>
            </a:r>
            <a:r>
              <a:rPr lang="cs-CZ" altLang="cs-CZ" dirty="0"/>
              <a:t>, steroidy, </a:t>
            </a:r>
          </a:p>
          <a:p>
            <a:pPr lvl="1" eaLnBrk="1" hangingPunct="1"/>
            <a:r>
              <a:rPr lang="cs-CZ" altLang="cs-CZ" dirty="0"/>
              <a:t>při inhalaci dráždivých plynů lokálně kortikoidy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27F891-F9AD-43C1-A7D5-9BC95258D2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E13336-6AAD-4A7D-B923-990504B7AE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C589141-DC46-44A3-B978-E53069C83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7749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b="1" dirty="0"/>
              <a:t>Akutní bronchiolitida I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5BA7D0C-B077-43E4-BFE2-9017338857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 - </a:t>
            </a:r>
            <a:r>
              <a:rPr lang="cs-CZ" altLang="cs-CZ" sz="2000" dirty="0"/>
              <a:t>akutní zánět průdušinek, jehož charakteristickým znakem je generalizovaná, často těžká obstrukce (zvláště u dětí), může přejít do </a:t>
            </a:r>
            <a:r>
              <a:rPr lang="cs-CZ" altLang="cs-CZ" sz="2000" dirty="0" err="1"/>
              <a:t>fibroindurativního</a:t>
            </a:r>
            <a:r>
              <a:rPr lang="cs-CZ" altLang="cs-CZ" sz="2000" dirty="0"/>
              <a:t> procesu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</a:p>
          <a:p>
            <a:pPr lvl="1" eaLnBrk="1" hangingPunct="1"/>
            <a:r>
              <a:rPr lang="cs-CZ" altLang="cs-CZ" dirty="0"/>
              <a:t>masivní inhalace málo rozpustných plynů (čpavek, </a:t>
            </a:r>
            <a:r>
              <a:rPr lang="cs-CZ" altLang="cs-CZ" dirty="0" err="1"/>
              <a:t>kys</a:t>
            </a:r>
            <a:r>
              <a:rPr lang="cs-CZ" altLang="cs-CZ" dirty="0"/>
              <a:t>. sírová), </a:t>
            </a:r>
          </a:p>
          <a:p>
            <a:pPr lvl="1" eaLnBrk="1" hangingPunct="1"/>
            <a:r>
              <a:rPr lang="cs-CZ" altLang="cs-CZ" dirty="0"/>
              <a:t>infekční etiologie u dospělých zřídka – CMV, HIV, po chřipce,</a:t>
            </a:r>
          </a:p>
          <a:p>
            <a:pPr lvl="1" eaLnBrk="1" hangingPunct="1"/>
            <a:r>
              <a:rPr lang="cs-CZ" altLang="cs-CZ" dirty="0"/>
              <a:t>systémové choroby pojiva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 </a:t>
            </a:r>
          </a:p>
          <a:p>
            <a:pPr lvl="1" eaLnBrk="1" hangingPunct="1"/>
            <a:r>
              <a:rPr lang="cs-CZ" altLang="cs-CZ" dirty="0"/>
              <a:t>výrazná dušnost a dráždivý kašel,           </a:t>
            </a:r>
          </a:p>
          <a:p>
            <a:pPr lvl="1" eaLnBrk="1" hangingPunct="1"/>
            <a:r>
              <a:rPr lang="cs-CZ" altLang="cs-CZ" dirty="0"/>
              <a:t>teploty, schvácenost, </a:t>
            </a:r>
          </a:p>
          <a:p>
            <a:pPr lvl="1" eaLnBrk="1" hangingPunct="1"/>
            <a:r>
              <a:rPr lang="cs-CZ" altLang="cs-CZ" dirty="0"/>
              <a:t>necharakteristické </a:t>
            </a:r>
            <a:r>
              <a:rPr lang="cs-CZ" altLang="cs-CZ" dirty="0" err="1"/>
              <a:t>chrůpky</a:t>
            </a:r>
            <a:r>
              <a:rPr lang="cs-CZ" altLang="cs-CZ" dirty="0"/>
              <a:t>,  </a:t>
            </a:r>
          </a:p>
          <a:p>
            <a:pPr lvl="1" eaLnBrk="1" hangingPunct="1"/>
            <a:r>
              <a:rPr lang="cs-CZ" altLang="cs-CZ" dirty="0" err="1"/>
              <a:t>hypoxémie</a:t>
            </a:r>
            <a:r>
              <a:rPr lang="cs-CZ" altLang="cs-CZ" dirty="0"/>
              <a:t> při rozsáhlém postižení  </a:t>
            </a:r>
          </a:p>
        </p:txBody>
      </p:sp>
      <p:pic>
        <p:nvPicPr>
          <p:cNvPr id="8196" name="Obrázek 1">
            <a:extLst>
              <a:ext uri="{FF2B5EF4-FFF2-40B4-BE49-F238E27FC236}">
                <a16:creationId xmlns:a16="http://schemas.microsoft.com/office/drawing/2014/main" id="{E511ACC4-9131-44C2-85E0-B13EFFA2B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913" y="3027176"/>
            <a:ext cx="265747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CF689B7-FE66-4318-BA70-AC430A63F3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F0521B-7636-4530-A193-CC4EA5CB7A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C615470-B058-4185-905F-C996F5D5B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Akutní bronchiolitida II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CB8E53C-3B8D-4362-96B2-D09530936C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 </a:t>
            </a:r>
          </a:p>
          <a:p>
            <a:pPr lvl="1"/>
            <a:r>
              <a:rPr lang="cs-CZ" altLang="cs-CZ" dirty="0"/>
              <a:t>základní laboratorní vyšetření –</a:t>
            </a:r>
            <a:r>
              <a:rPr lang="cs-CZ" altLang="cs-CZ" dirty="0" err="1"/>
              <a:t>biochem</a:t>
            </a:r>
            <a:r>
              <a:rPr lang="cs-CZ" altLang="cs-CZ" dirty="0"/>
              <a:t> a KO, </a:t>
            </a:r>
            <a:r>
              <a:rPr lang="cs-CZ" altLang="cs-CZ" dirty="0" err="1"/>
              <a:t>diff</a:t>
            </a:r>
            <a:endParaRPr lang="cs-CZ" altLang="cs-CZ" dirty="0"/>
          </a:p>
          <a:p>
            <a:pPr lvl="1"/>
            <a:r>
              <a:rPr lang="cs-CZ" altLang="cs-CZ" dirty="0"/>
              <a:t>funkční vyšetření plic (obstrukční nebo smíšená ventilační porucha</a:t>
            </a:r>
          </a:p>
          <a:p>
            <a:pPr lvl="1"/>
            <a:r>
              <a:rPr lang="cs-CZ" altLang="cs-CZ" dirty="0"/>
              <a:t>skiagram hrudníku, ev. (HRCT)</a:t>
            </a:r>
          </a:p>
          <a:p>
            <a:pPr lvl="1"/>
            <a:r>
              <a:rPr lang="cs-CZ" altLang="cs-CZ" dirty="0"/>
              <a:t>vyšetření krevních plynů a ABR</a:t>
            </a:r>
            <a:endParaRPr lang="cs-CZ" altLang="cs-CZ" b="1" i="1" dirty="0"/>
          </a:p>
          <a:p>
            <a:r>
              <a:rPr lang="cs-CZ" altLang="cs-CZ" sz="2200" dirty="0">
                <a:solidFill>
                  <a:schemeClr val="tx2"/>
                </a:solidFill>
              </a:rPr>
              <a:t>komplikace </a:t>
            </a:r>
          </a:p>
          <a:p>
            <a:pPr lvl="1"/>
            <a:r>
              <a:rPr lang="cs-CZ" altLang="cs-CZ" dirty="0"/>
              <a:t>respirační insuficience,</a:t>
            </a:r>
          </a:p>
          <a:p>
            <a:pPr lvl="1"/>
            <a:r>
              <a:rPr lang="cs-CZ" altLang="cs-CZ" dirty="0"/>
              <a:t>vývoj obliterující bronchiolitidy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ATB, kortikoidy, O2, beta-</a:t>
            </a:r>
            <a:r>
              <a:rPr lang="cs-CZ" altLang="cs-CZ" sz="2000" dirty="0" err="1"/>
              <a:t>mimetika</a:t>
            </a:r>
            <a:r>
              <a:rPr lang="cs-CZ" altLang="cs-CZ" sz="2000" dirty="0"/>
              <a:t>, steroidy po několik měsíců k prevenci obliterace bronchiolů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6933DC-BA86-4E03-B926-DA9440769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229EC1-49FB-4799-A732-4E377AA76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E272D1A-2D05-4AAF-BDA3-FAF9B4B82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Chronická obstrukční plicní nemoc </a:t>
            </a:r>
            <a:r>
              <a:rPr lang="cs-CZ" altLang="cs-CZ" sz="3800" dirty="0"/>
              <a:t>(CHOPN)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4BBB146-7016-4EB1-B38B-069F9D62E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dirty="0"/>
              <a:t>léčitelné onemocnění, kterému lze předcházet</a:t>
            </a:r>
          </a:p>
          <a:p>
            <a:pPr eaLnBrk="1" hangingPunct="1">
              <a:defRPr/>
            </a:pPr>
            <a:r>
              <a:rPr lang="cs-CZ" sz="2200" dirty="0">
                <a:solidFill>
                  <a:schemeClr val="tx2"/>
                </a:solidFill>
              </a:rPr>
              <a:t>definice</a:t>
            </a:r>
            <a:r>
              <a:rPr lang="cs-CZ" sz="2000" dirty="0"/>
              <a:t> - CHOPN je charakterizováno omezeným průtokem vzduchu v průduškách tzv. </a:t>
            </a:r>
            <a:r>
              <a:rPr lang="cs-CZ" sz="2000" u="sng" dirty="0"/>
              <a:t>bronchiální obstrukcí</a:t>
            </a:r>
            <a:r>
              <a:rPr lang="cs-CZ" sz="2000" dirty="0"/>
              <a:t> (</a:t>
            </a:r>
            <a:r>
              <a:rPr lang="cs-CZ" sz="2000" i="1" dirty="0"/>
              <a:t>není plně reverzibilní, je obvykle progredující</a:t>
            </a:r>
            <a:r>
              <a:rPr lang="cs-CZ" sz="2000" dirty="0"/>
              <a:t>), která vzniká postupně v důsledku </a:t>
            </a:r>
            <a:r>
              <a:rPr lang="cs-CZ" sz="2000" u="sng" dirty="0"/>
              <a:t>patologické, chronické zánětlivé reakce dýchacích cest a plicního parenchymu na škodlivé částice a plyny (zejm. kouření)</a:t>
            </a:r>
          </a:p>
          <a:p>
            <a:pPr eaLnBrk="1" hangingPunct="1">
              <a:defRPr/>
            </a:pPr>
            <a:r>
              <a:rPr lang="cs-CZ" sz="2000" dirty="0"/>
              <a:t>častěji muži</a:t>
            </a:r>
          </a:p>
          <a:p>
            <a:pPr eaLnBrk="1" hangingPunct="1">
              <a:defRPr/>
            </a:pPr>
            <a:endParaRPr lang="cs-CZ" sz="2400" dirty="0"/>
          </a:p>
          <a:p>
            <a:pPr eaLnBrk="1" hangingPunct="1"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altLang="cs-CZ" sz="2400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5A3CB5-EAA7-4C63-AA8D-93DF47935D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3B38A8-A551-4D23-8E42-BC00C38039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10E80669-63DE-4DA5-9BBA-799FA959E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CHOPN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8A088F-BD50-4981-B3A9-2322059E3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1800" dirty="0">
                <a:solidFill>
                  <a:schemeClr val="tx2"/>
                </a:solidFill>
              </a:rPr>
              <a:t>patogeneze: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1800" dirty="0"/>
              <a:t>Škodlivé částice nebo plyny → dlouhodobá expozice vyvolá abnormální zánětlivou reakci (primárně neinfekční zánět) dýchacích cest a plic → dochází k </a:t>
            </a:r>
            <a:r>
              <a:rPr lang="cs-CZ" sz="1800" i="1" dirty="0"/>
              <a:t>hypersekreci hlenu </a:t>
            </a:r>
            <a:r>
              <a:rPr lang="cs-CZ" sz="1800" dirty="0"/>
              <a:t>a komplexní </a:t>
            </a:r>
            <a:r>
              <a:rPr lang="cs-CZ" sz="1800" dirty="0" err="1"/>
              <a:t>remodelaci</a:t>
            </a:r>
            <a:r>
              <a:rPr lang="cs-CZ" sz="1800" dirty="0"/>
              <a:t> postihující:</a:t>
            </a:r>
          </a:p>
          <a:p>
            <a:pPr lvl="1" eaLnBrk="1" hangingPunct="1">
              <a:defRPr/>
            </a:pPr>
            <a:r>
              <a:rPr lang="cs-CZ" sz="1800" dirty="0"/>
              <a:t>Proximální DC → chronická bronchitida</a:t>
            </a:r>
          </a:p>
          <a:p>
            <a:pPr lvl="1" eaLnBrk="1" hangingPunct="1">
              <a:defRPr/>
            </a:pPr>
            <a:r>
              <a:rPr lang="cs-CZ" sz="1800" dirty="0"/>
              <a:t>Periferní průdušky → obstrukční bronchiolitida</a:t>
            </a:r>
          </a:p>
          <a:p>
            <a:pPr lvl="1" eaLnBrk="1" hangingPunct="1">
              <a:defRPr/>
            </a:pPr>
            <a:r>
              <a:rPr lang="cs-CZ" sz="1800" dirty="0"/>
              <a:t>Plicní parenchym → emfyzém</a:t>
            </a:r>
          </a:p>
          <a:p>
            <a:pPr lvl="1" eaLnBrk="1" hangingPunct="1">
              <a:defRPr/>
            </a:pPr>
            <a:r>
              <a:rPr lang="cs-CZ" sz="1800" dirty="0"/>
              <a:t>Plicní cévy → plicní hypertenze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1800" dirty="0" err="1"/>
              <a:t>Remodelace</a:t>
            </a:r>
            <a:r>
              <a:rPr lang="cs-CZ" sz="1800" dirty="0"/>
              <a:t> vede k </a:t>
            </a:r>
            <a:r>
              <a:rPr lang="cs-CZ" sz="1800" i="1" dirty="0"/>
              <a:t>bronchiální obstrukci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cs-CZ" sz="1800" dirty="0">
                <a:solidFill>
                  <a:schemeClr val="tx2"/>
                </a:solidFill>
              </a:rPr>
              <a:t>rizikový faktor (RF):</a:t>
            </a:r>
          </a:p>
          <a:p>
            <a:pPr lvl="1" eaLnBrk="1" hangingPunct="1">
              <a:defRPr/>
            </a:pPr>
            <a:r>
              <a:rPr lang="cs-CZ" sz="1800" u="sng" dirty="0"/>
              <a:t>Kouření tabáku</a:t>
            </a:r>
            <a:r>
              <a:rPr lang="cs-CZ" sz="1800" dirty="0"/>
              <a:t>, genetika – deficit AAT, prachové a chemické znečištění vzduchu v pracovním prostředí, komunitní prostředí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cs-CZ" sz="1800" dirty="0">
                <a:solidFill>
                  <a:schemeClr val="tx2"/>
                </a:solidFill>
              </a:rPr>
              <a:t>příznaky:</a:t>
            </a:r>
          </a:p>
          <a:p>
            <a:pPr lvl="1" eaLnBrk="1" hangingPunct="1">
              <a:defRPr/>
            </a:pPr>
            <a:r>
              <a:rPr lang="cs-CZ" sz="1800" dirty="0"/>
              <a:t>dušnost, kašel, </a:t>
            </a:r>
            <a:r>
              <a:rPr lang="cs-CZ" sz="1800" dirty="0" err="1"/>
              <a:t>hlenotvorba</a:t>
            </a:r>
            <a:r>
              <a:rPr lang="cs-CZ" sz="1800" dirty="0"/>
              <a:t>, pískoty, cyanóza, tíha na hrudníku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cs-CZ" sz="1800" dirty="0">
                <a:solidFill>
                  <a:schemeClr val="tx2"/>
                </a:solidFill>
              </a:rPr>
              <a:t>diagnostika: </a:t>
            </a:r>
            <a:r>
              <a:rPr lang="cs-CZ" sz="1800" dirty="0"/>
              <a:t>nález bronchiální obstrukce , resp. příznaky a </a:t>
            </a:r>
            <a:r>
              <a:rPr lang="cs-CZ" sz="1800" dirty="0" err="1"/>
              <a:t>inh</a:t>
            </a:r>
            <a:r>
              <a:rPr lang="cs-CZ" sz="1800" dirty="0"/>
              <a:t>. Rizika</a:t>
            </a:r>
          </a:p>
          <a:p>
            <a:pPr lvl="1" eaLnBrk="1" hangingPunct="1">
              <a:defRPr/>
            </a:pPr>
            <a:r>
              <a:rPr lang="cs-CZ" sz="1800" dirty="0"/>
              <a:t>spirometrie (obstrukční ventilační porucha), krevní plyny, CT plic, hladina AAT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cs-CZ" sz="1800" dirty="0">
                <a:solidFill>
                  <a:schemeClr val="tx2"/>
                </a:solidFill>
              </a:rPr>
              <a:t>terapie: </a:t>
            </a:r>
            <a:r>
              <a:rPr lang="cs-CZ" sz="1800" dirty="0"/>
              <a:t>odstranění RF, plicní RHB, inhalační </a:t>
            </a:r>
            <a:r>
              <a:rPr lang="cs-CZ" sz="1800" dirty="0" err="1"/>
              <a:t>bronchodilatans</a:t>
            </a:r>
            <a:r>
              <a:rPr lang="cs-CZ" sz="1800" dirty="0"/>
              <a:t> a kortikosteroidy, </a:t>
            </a:r>
            <a:r>
              <a:rPr lang="cs-CZ" sz="1800" dirty="0" err="1"/>
              <a:t>expectorancia</a:t>
            </a:r>
            <a:r>
              <a:rPr lang="cs-CZ" sz="1800" dirty="0"/>
              <a:t>, </a:t>
            </a:r>
            <a:r>
              <a:rPr lang="cs-CZ" sz="1800" dirty="0" err="1"/>
              <a:t>mukolytika</a:t>
            </a:r>
            <a:r>
              <a:rPr lang="cs-CZ" sz="1800" dirty="0"/>
              <a:t>, </a:t>
            </a:r>
            <a:r>
              <a:rPr lang="cs-CZ" sz="1800" dirty="0" err="1"/>
              <a:t>oxygenoterapie</a:t>
            </a:r>
            <a:endParaRPr lang="cs-CZ" sz="18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177A5D-4001-48CD-8119-56FA85933C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E3F11D-EB44-415E-9220-4887BE1A2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Nadpis 1">
            <a:extLst>
              <a:ext uri="{FF2B5EF4-FFF2-40B4-BE49-F238E27FC236}">
                <a16:creationId xmlns:a16="http://schemas.microsoft.com/office/drawing/2014/main" id="{E104EF94-2970-4544-B9EE-4FDC7C0C7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CHOPN II</a:t>
            </a:r>
          </a:p>
        </p:txBody>
      </p:sp>
      <p:sp>
        <p:nvSpPr>
          <p:cNvPr id="13314" name="Zástupný obsah 2">
            <a:extLst>
              <a:ext uri="{FF2B5EF4-FFF2-40B4-BE49-F238E27FC236}">
                <a16:creationId xmlns:a16="http://schemas.microsoft.com/office/drawing/2014/main" id="{4EC94AEC-BE16-46BD-8816-33F431FD7A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200" dirty="0">
                <a:solidFill>
                  <a:schemeClr val="tx2"/>
                </a:solidFill>
              </a:rPr>
              <a:t>Dělení dle fenotypu: </a:t>
            </a:r>
          </a:p>
          <a:p>
            <a:pPr lvl="1"/>
            <a:r>
              <a:rPr lang="cs-CZ" altLang="cs-CZ" dirty="0"/>
              <a:t>Bronchitický </a:t>
            </a:r>
          </a:p>
          <a:p>
            <a:pPr lvl="2"/>
            <a:r>
              <a:rPr lang="cs-CZ" altLang="cs-CZ" sz="2000" dirty="0"/>
              <a:t>Produktivní kašel a  nad 3měs/rok v </a:t>
            </a:r>
            <a:r>
              <a:rPr lang="cs-CZ" altLang="cs-CZ" sz="2000" dirty="0" err="1"/>
              <a:t>posl</a:t>
            </a:r>
            <a:r>
              <a:rPr lang="cs-CZ" altLang="cs-CZ" sz="2000" dirty="0"/>
              <a:t>. min. 2l</a:t>
            </a:r>
          </a:p>
          <a:p>
            <a:pPr lvl="2"/>
            <a:r>
              <a:rPr lang="cs-CZ" altLang="cs-CZ" sz="2000" dirty="0"/>
              <a:t>může se vyvinout z chronické bronchitidy</a:t>
            </a:r>
          </a:p>
          <a:p>
            <a:pPr lvl="1"/>
            <a:r>
              <a:rPr lang="cs-CZ" altLang="cs-CZ" dirty="0"/>
              <a:t>Emfyzematický</a:t>
            </a:r>
          </a:p>
          <a:p>
            <a:pPr lvl="2"/>
            <a:r>
              <a:rPr lang="cs-CZ" altLang="cs-CZ" sz="2000" dirty="0"/>
              <a:t>Neproduktivní kašel</a:t>
            </a:r>
          </a:p>
          <a:p>
            <a:pPr lvl="2"/>
            <a:r>
              <a:rPr lang="cs-CZ" altLang="cs-CZ" sz="2000" dirty="0"/>
              <a:t>Známky emfyzému</a:t>
            </a:r>
          </a:p>
          <a:p>
            <a:pPr lvl="1"/>
            <a:r>
              <a:rPr lang="cs-CZ" altLang="cs-CZ" dirty="0"/>
              <a:t>Bronchiektatický</a:t>
            </a:r>
          </a:p>
          <a:p>
            <a:pPr lvl="1"/>
            <a:r>
              <a:rPr lang="cs-CZ" altLang="cs-CZ" dirty="0"/>
              <a:t>překryv s Astmatem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2E3ADCD-339B-4372-A2A5-A775F657C2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3CF88A-87CB-4125-BE6F-A3F7B5E69A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30E027-290E-403E-A02B-C78EA2FFD8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5F759D-9401-410D-B739-A4BDC0FCBC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094441-A195-493F-879B-26346D5C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Fyziologie dýchacího ústrojí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73D04C8-E7E0-4C6D-8532-6E01731C1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05467"/>
            <a:ext cx="10753199" cy="4555066"/>
          </a:xfrm>
        </p:spPr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plicní ventilace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výměna vzduchu mezi plícemi a vnějším prostředím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umožněno rozdílem tlaků mezi atmosférou a alveoly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 err="1"/>
              <a:t>Inspirium</a:t>
            </a:r>
            <a:r>
              <a:rPr lang="cs-CZ" altLang="cs-CZ" dirty="0"/>
              <a:t> - aktivní děj, </a:t>
            </a:r>
            <a:r>
              <a:rPr lang="cs-CZ" altLang="cs-CZ" dirty="0" err="1"/>
              <a:t>expirium</a:t>
            </a:r>
            <a:r>
              <a:rPr lang="cs-CZ" altLang="cs-CZ" dirty="0"/>
              <a:t> - pasivní děj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distribuce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dochází k promíchání vdechnutého vzduchu se vzduchem, který zůstal v DC a v plicích po předchozím výdechu, tzv. mrtvý prostor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difúze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přechod O2 a CO2 přes </a:t>
            </a:r>
            <a:r>
              <a:rPr lang="cs-CZ" altLang="cs-CZ" dirty="0" err="1"/>
              <a:t>alveolokapilární</a:t>
            </a:r>
            <a:r>
              <a:rPr lang="cs-CZ" altLang="cs-CZ" dirty="0"/>
              <a:t> membránu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O2 přechází z alveolů do plicních kapilár, CO2 naopak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difúze CO2 přes </a:t>
            </a:r>
            <a:r>
              <a:rPr lang="cs-CZ" altLang="cs-CZ" dirty="0" err="1"/>
              <a:t>alveolokapilární</a:t>
            </a:r>
            <a:r>
              <a:rPr lang="cs-CZ" altLang="cs-CZ" dirty="0"/>
              <a:t> membránu je 20,6x větší než rychlost difúze O2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000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Zástupný obsah 5">
            <a:extLst>
              <a:ext uri="{FF2B5EF4-FFF2-40B4-BE49-F238E27FC236}">
                <a16:creationId xmlns:a16="http://schemas.microsoft.com/office/drawing/2014/main" id="{B58BB3C6-7172-4656-9BE0-BCB91AA53C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000" y="244842"/>
            <a:ext cx="4693555" cy="5983158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267233-018F-450E-B391-E664D5F1B2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ECE5E4-088A-40A6-8276-A6340EB85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7362A52-43C1-49E6-B353-28B2EF98C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Chronická bronchitida I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8305A74-2DE6-4E31-9934-48E3861AEF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kašel s expektorací přetrvávající nejméně 3 měsíce po sobě jdoucí ve 2 letech po sobě jdoucích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 </a:t>
            </a:r>
          </a:p>
          <a:p>
            <a:pPr lvl="1" eaLnBrk="1" hangingPunct="1"/>
            <a:r>
              <a:rPr lang="cs-CZ" altLang="cs-CZ" dirty="0"/>
              <a:t>exogenní – kouření, infekce, vlivy pracovního prostředí,             </a:t>
            </a:r>
          </a:p>
          <a:p>
            <a:pPr lvl="1" eaLnBrk="1" hangingPunct="1"/>
            <a:r>
              <a:rPr lang="cs-CZ" altLang="cs-CZ" dirty="0"/>
              <a:t>endogenní – alergie, věk, pohlaví (muži), imunodeficit, </a:t>
            </a:r>
            <a:r>
              <a:rPr lang="cs-CZ" altLang="cs-CZ" dirty="0" err="1"/>
              <a:t>mukoviscidóza</a:t>
            </a:r>
            <a:endParaRPr lang="cs-CZ" altLang="cs-CZ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</a:t>
            </a:r>
          </a:p>
          <a:p>
            <a:pPr lvl="1" eaLnBrk="1" hangingPunct="1"/>
            <a:r>
              <a:rPr lang="cs-CZ" altLang="cs-CZ" dirty="0"/>
              <a:t>fyzikálně od negativního nálezu až po kombinaci vlhkých a suchých </a:t>
            </a:r>
            <a:r>
              <a:rPr lang="cs-CZ" altLang="cs-CZ" dirty="0" err="1"/>
              <a:t>fenomenů</a:t>
            </a:r>
            <a:r>
              <a:rPr lang="cs-CZ" altLang="cs-CZ" dirty="0"/>
              <a:t>, </a:t>
            </a:r>
          </a:p>
          <a:p>
            <a:pPr lvl="1" eaLnBrk="1" hangingPunct="1"/>
            <a:r>
              <a:rPr lang="cs-CZ" altLang="cs-CZ" dirty="0"/>
              <a:t>RTG, </a:t>
            </a:r>
          </a:p>
          <a:p>
            <a:pPr lvl="1" eaLnBrk="1" hangingPunct="1"/>
            <a:r>
              <a:rPr lang="cs-CZ" altLang="cs-CZ" dirty="0"/>
              <a:t>funkční vyšetření plic – prostá bez obstrukce, komplikovaná s obstrukcí – dle FEV1 a TI indexu (FEV1/FVC), obecně FEV1 sníženo pod 80%</a:t>
            </a:r>
          </a:p>
          <a:p>
            <a:pPr lvl="1" eaLnBrk="1" hangingPunct="1"/>
            <a:endParaRPr lang="cs-CZ" altLang="cs-CZ" sz="24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F64C125-3C51-4FBD-8712-7F9A4F364B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D6FDE1-8181-4980-AA76-D6A341226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B5E8851-F10E-4E2B-8044-4F3FC978A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b="1" dirty="0"/>
              <a:t>Chronická bronchitida II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FCC5DC7-16E0-47ED-9BF0-1292BB3D02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000" dirty="0"/>
              <a:t> – exacerbace, bronchopneumonie, bronchiektázie, plicní absces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>
                <a:solidFill>
                  <a:srgbClr val="00FF00"/>
                </a:solidFill>
              </a:rPr>
              <a:t> </a:t>
            </a:r>
            <a:r>
              <a:rPr lang="cs-CZ" altLang="cs-CZ" sz="2000" dirty="0"/>
              <a:t>– odstranění příčin, sanace fokusů, dechová cvičení, poklepové masáže, imunizace, balneoterapie, při exacerbaci ATB, </a:t>
            </a:r>
            <a:r>
              <a:rPr lang="cs-CZ" altLang="cs-CZ" sz="2000" dirty="0" err="1"/>
              <a:t>sekretolytika</a:t>
            </a:r>
            <a:r>
              <a:rPr lang="cs-CZ" altLang="cs-CZ" sz="2000" dirty="0"/>
              <a:t>, hydratace, </a:t>
            </a:r>
            <a:r>
              <a:rPr lang="cs-CZ" altLang="cs-CZ" sz="2000" dirty="0" err="1"/>
              <a:t>betamimetika</a:t>
            </a:r>
            <a:r>
              <a:rPr lang="cs-CZ" altLang="cs-CZ" sz="2000" dirty="0"/>
              <a:t>, steroidy lokálně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preventivní opatření </a:t>
            </a:r>
            <a:r>
              <a:rPr lang="cs-CZ" altLang="cs-CZ" sz="2000" dirty="0"/>
              <a:t>– nekouřit, zajištění bezprašnosti pracovního prostředí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C0C302-18C0-40EF-A1BE-DF2075F9C2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752FE1-31AF-497D-9844-15CFDC15F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6C81476-8256-4004-A954-FC15B245C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Plicní emfyzém I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7DF5648-3212-44C7-9701-66DEBE571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 </a:t>
            </a:r>
            <a:r>
              <a:rPr lang="cs-CZ" altLang="cs-CZ" sz="2000" dirty="0"/>
              <a:t> - zvětšování vzdušných prostorů distálně od </a:t>
            </a:r>
            <a:r>
              <a:rPr lang="cs-CZ" altLang="cs-CZ" sz="2000" dirty="0" err="1"/>
              <a:t>terminal</a:t>
            </a:r>
            <a:r>
              <a:rPr lang="cs-CZ" altLang="cs-CZ" sz="2000" dirty="0"/>
              <a:t>. respiračních bronchiolů resorpcí alveolárních sept →hyperinflace plic, zmenšování </a:t>
            </a:r>
            <a:r>
              <a:rPr lang="cs-CZ" altLang="cs-CZ" sz="2000" dirty="0" err="1"/>
              <a:t>dých</a:t>
            </a:r>
            <a:r>
              <a:rPr lang="cs-CZ" altLang="cs-CZ" sz="2000" dirty="0"/>
              <a:t>. plochy, vznik bul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– </a:t>
            </a:r>
            <a:r>
              <a:rPr lang="cs-CZ" altLang="cs-CZ" sz="2000" i="1" dirty="0"/>
              <a:t>bronchiální obstrukce </a:t>
            </a:r>
            <a:r>
              <a:rPr lang="cs-CZ" altLang="cs-CZ" sz="2000" dirty="0"/>
              <a:t>– při výdechu zůstává vlivem zmenšení průsvitu bronchů část vzduchu v alveolu – air </a:t>
            </a:r>
            <a:r>
              <a:rPr lang="cs-CZ" altLang="cs-CZ" sz="2000" dirty="0" err="1"/>
              <a:t>trapping</a:t>
            </a:r>
            <a:r>
              <a:rPr lang="cs-CZ" altLang="cs-CZ" sz="2000" dirty="0"/>
              <a:t> (↑ </a:t>
            </a:r>
            <a:r>
              <a:rPr lang="cs-CZ" altLang="cs-CZ" sz="2000" dirty="0" err="1"/>
              <a:t>rezidual.V</a:t>
            </a:r>
            <a:r>
              <a:rPr lang="cs-CZ" altLang="cs-CZ" sz="2000" dirty="0"/>
              <a:t>)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dušnost, inspirační postavení hrudníku, zapojování pomocného dýchacího svalstva, špulení rtů při výdechu – zvyšování odporu v dýchacích cestách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9648789-93B6-435C-91FA-79D2E926C9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DF2264-B5E3-4A26-9319-E1D1F3704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4AC8BB5-A980-47B1-991F-4E4ED1E4A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Plicní emfyzém II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66ABCE0-E666-4312-A515-93916CF49C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 </a:t>
            </a:r>
          </a:p>
          <a:p>
            <a:pPr lvl="1" eaLnBrk="1" hangingPunct="1"/>
            <a:r>
              <a:rPr lang="cs-CZ" altLang="cs-CZ" dirty="0" err="1"/>
              <a:t>hypersonorní</a:t>
            </a:r>
            <a:r>
              <a:rPr lang="cs-CZ" altLang="cs-CZ" dirty="0"/>
              <a:t> poklep, snížená hranice plic, tiché dýchání s prodlouženým </a:t>
            </a:r>
            <a:r>
              <a:rPr lang="cs-CZ" altLang="cs-CZ" dirty="0" err="1"/>
              <a:t>exspiriem</a:t>
            </a:r>
            <a:r>
              <a:rPr lang="cs-CZ" altLang="cs-CZ" dirty="0"/>
              <a:t>, </a:t>
            </a:r>
          </a:p>
          <a:p>
            <a:pPr lvl="1" eaLnBrk="1" hangingPunct="1"/>
            <a:r>
              <a:rPr lang="cs-CZ" altLang="cs-CZ" dirty="0"/>
              <a:t>RTG – zvýšeně transparentní parenchym, nízký stav bránic, </a:t>
            </a:r>
          </a:p>
          <a:p>
            <a:pPr lvl="1" eaLnBrk="1" hangingPunct="1"/>
            <a:r>
              <a:rPr lang="cs-CZ" altLang="cs-CZ" dirty="0"/>
              <a:t>spirometrie – obstrukce, snížení FVC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200" dirty="0"/>
              <a:t> </a:t>
            </a:r>
            <a:r>
              <a:rPr lang="cs-CZ" altLang="cs-CZ" sz="2000" dirty="0"/>
              <a:t>– </a:t>
            </a:r>
            <a:r>
              <a:rPr lang="cs-CZ" altLang="cs-CZ" sz="2000" dirty="0" err="1"/>
              <a:t>cor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pulmonale</a:t>
            </a:r>
            <a:r>
              <a:rPr lang="cs-CZ" altLang="cs-CZ" sz="2000" dirty="0"/>
              <a:t>, respirační insuficience, PNO při prasknutí buly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vyloučení škodlivin </a:t>
            </a:r>
            <a:r>
              <a:rPr lang="cs-CZ" altLang="cs-CZ" sz="2000" dirty="0" err="1"/>
              <a:t>přeléčování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infektů</a:t>
            </a:r>
            <a:r>
              <a:rPr lang="cs-CZ" altLang="cs-CZ" sz="2000" dirty="0"/>
              <a:t> ATB, dechová cvičení – výdech proti odporu, </a:t>
            </a:r>
            <a:r>
              <a:rPr lang="cs-CZ" altLang="cs-CZ" sz="2000" dirty="0" err="1"/>
              <a:t>sekretolytika</a:t>
            </a:r>
            <a:r>
              <a:rPr lang="cs-CZ" altLang="cs-CZ" sz="2000" dirty="0"/>
              <a:t>, dlouhodobá </a:t>
            </a:r>
            <a:r>
              <a:rPr lang="cs-CZ" altLang="cs-CZ" sz="2000" dirty="0" err="1"/>
              <a:t>oxygenoterapie</a:t>
            </a:r>
            <a:r>
              <a:rPr lang="cs-CZ" altLang="cs-CZ" sz="2000" dirty="0"/>
              <a:t> nízkým průtokem, náhrada alfa1 antitrypsinu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60C4A2-6082-43E4-89CC-442AA4F2D3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3A7E5F-6FF5-495A-B4AB-74E94BEFAC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plicní emfyzém">
            <a:extLst>
              <a:ext uri="{FF2B5EF4-FFF2-40B4-BE49-F238E27FC236}">
                <a16:creationId xmlns:a16="http://schemas.microsoft.com/office/drawing/2014/main" id="{6E0CD2B7-E09E-4D9D-9826-B4B838FAE4F7}"/>
              </a:ext>
            </a:extLst>
          </p:cNvPr>
          <p:cNvPicPr>
            <a:picLocks noGrp="1" noChangeAspect="1" noChangeArrowheads="1"/>
          </p:cNvPicPr>
          <p:nvPr>
            <p:ph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4" y="1403351"/>
            <a:ext cx="3419071" cy="3895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Rectangle 2">
            <a:extLst>
              <a:ext uri="{FF2B5EF4-FFF2-40B4-BE49-F238E27FC236}">
                <a16:creationId xmlns:a16="http://schemas.microsoft.com/office/drawing/2014/main" id="{B00464B2-A982-47AA-B4B2-02562C924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Plicní emfyzém III</a:t>
            </a:r>
          </a:p>
        </p:txBody>
      </p:sp>
      <p:pic>
        <p:nvPicPr>
          <p:cNvPr id="19460" name="Picture 2" descr="parenchnorm">
            <a:extLst>
              <a:ext uri="{FF2B5EF4-FFF2-40B4-BE49-F238E27FC236}">
                <a16:creationId xmlns:a16="http://schemas.microsoft.com/office/drawing/2014/main" id="{F39CBD60-40D3-4902-8A15-3947C2CEA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29" y="4790616"/>
            <a:ext cx="2165350" cy="1368425"/>
          </a:xfrm>
          <a:prstGeom prst="rect">
            <a:avLst/>
          </a:prstGeom>
          <a:noFill/>
          <a:ln w="19050" algn="ctr">
            <a:solidFill>
              <a:srgbClr val="FFD7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2" descr="CLE">
            <a:extLst>
              <a:ext uri="{FF2B5EF4-FFF2-40B4-BE49-F238E27FC236}">
                <a16:creationId xmlns:a16="http://schemas.microsoft.com/office/drawing/2014/main" id="{B80D6E52-A77F-45E7-9333-CC13EAB0D9F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" r="1003" b="1137"/>
          <a:stretch>
            <a:fillRect/>
          </a:stretch>
        </p:blipFill>
        <p:spPr bwMode="auto">
          <a:xfrm>
            <a:off x="6834887" y="4790616"/>
            <a:ext cx="2112963" cy="1368425"/>
          </a:xfrm>
          <a:prstGeom prst="rect">
            <a:avLst/>
          </a:prstGeom>
          <a:noFill/>
          <a:ln w="19050" algn="ctr">
            <a:solidFill>
              <a:srgbClr val="FFD7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4" descr="IMG_0037">
            <a:extLst>
              <a:ext uri="{FF2B5EF4-FFF2-40B4-BE49-F238E27FC236}">
                <a16:creationId xmlns:a16="http://schemas.microsoft.com/office/drawing/2014/main" id="{409E044B-089F-45FC-A086-15B034BC8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478" y="413182"/>
            <a:ext cx="290195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2FB1B6-0D99-4CEA-807B-5832298A9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623ED28-76B3-4066-BD65-887F9D326D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45</a:t>
            </a:fld>
            <a:endParaRPr lang="cs-CZ" alt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4AA6F7F-654E-4D8D-A452-2105358B4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Astma </a:t>
            </a:r>
            <a:r>
              <a:rPr lang="cs-CZ" altLang="cs-CZ" b="1" dirty="0" err="1"/>
              <a:t>bronchiale</a:t>
            </a:r>
            <a:r>
              <a:rPr lang="cs-CZ" altLang="cs-CZ" b="1" dirty="0"/>
              <a:t> 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39E3EF2-EBAB-4693-93B9-B6C1FAA6E5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>
                <a:solidFill>
                  <a:srgbClr val="00FF00"/>
                </a:solidFill>
              </a:rPr>
              <a:t> </a:t>
            </a:r>
            <a:r>
              <a:rPr lang="cs-CZ" altLang="cs-CZ" sz="2000" dirty="0"/>
              <a:t>– </a:t>
            </a:r>
            <a:r>
              <a:rPr lang="cs-CZ" sz="2000" dirty="0"/>
              <a:t>heterogenní on. charakterizované chronickým zánětem a </a:t>
            </a:r>
            <a:r>
              <a:rPr lang="cs-CZ" sz="2000" dirty="0" err="1"/>
              <a:t>remodelací</a:t>
            </a:r>
            <a:r>
              <a:rPr lang="cs-CZ" sz="2000" dirty="0"/>
              <a:t> průdušek, spojenými s jejich hyperreaktivitou a variabilní, často reverzibilní, obstrukcí</a:t>
            </a: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etiologie </a:t>
            </a:r>
          </a:p>
          <a:p>
            <a:pPr lvl="1" eaLnBrk="1" hangingPunct="1">
              <a:defRPr/>
            </a:pPr>
            <a:r>
              <a:rPr lang="cs-CZ" altLang="cs-CZ" dirty="0"/>
              <a:t>dědičné faktory (atopie - ↑ tvorba </a:t>
            </a:r>
            <a:r>
              <a:rPr lang="cs-CZ" altLang="cs-CZ" dirty="0" err="1"/>
              <a:t>IgE</a:t>
            </a:r>
            <a:r>
              <a:rPr lang="cs-CZ" altLang="cs-CZ" dirty="0"/>
              <a:t> na alergeny) </a:t>
            </a:r>
          </a:p>
          <a:p>
            <a:pPr lvl="1" eaLnBrk="1" hangingPunct="1">
              <a:defRPr/>
            </a:pPr>
            <a:r>
              <a:rPr lang="cs-CZ" altLang="cs-CZ" dirty="0"/>
              <a:t>vlivy vnějšího prostředí</a:t>
            </a:r>
          </a:p>
          <a:p>
            <a:pPr marL="457200" lvl="1" indent="0">
              <a:buNone/>
              <a:defRPr/>
            </a:pPr>
            <a:r>
              <a:rPr lang="cs-CZ" altLang="cs-CZ" dirty="0"/>
              <a:t>(infekce, dráždivé a toxické látky, námaha, chlad, léky – ASA, betablokátory, psychogenní vlivy)</a:t>
            </a:r>
          </a:p>
          <a:p>
            <a:pPr eaLnBrk="1" hangingPunct="1"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příznaky </a:t>
            </a:r>
          </a:p>
          <a:p>
            <a:pPr lvl="1" eaLnBrk="1" hangingPunct="1">
              <a:defRPr/>
            </a:pPr>
            <a:r>
              <a:rPr lang="cs-CZ" altLang="cs-CZ" dirty="0"/>
              <a:t>opak. stavy dušnosti, dráždivý kašel, pískoty, sevření/tíha na hrudi, zapojování přídatného dech. svalstva, hleny</a:t>
            </a:r>
          </a:p>
          <a:p>
            <a:pPr lvl="1" eaLnBrk="1" hangingPunct="1">
              <a:defRPr/>
            </a:pPr>
            <a:r>
              <a:rPr lang="cs-CZ" altLang="cs-CZ" dirty="0"/>
              <a:t>často v noci či nad ránem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6B5F95-5027-4FAB-A75E-CEEAD5C4A1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5F00E0-7088-4047-94A5-1C64AF65D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6A867877-47E9-48D8-BA42-389CBB44E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Astma </a:t>
            </a:r>
            <a:r>
              <a:rPr lang="cs-CZ" altLang="cs-CZ" b="1" dirty="0" err="1"/>
              <a:t>bronchiale</a:t>
            </a:r>
            <a:r>
              <a:rPr lang="cs-CZ" altLang="cs-CZ" b="1" dirty="0"/>
              <a:t> - mechanismus</a:t>
            </a:r>
            <a:endParaRPr lang="cs-CZ" altLang="cs-CZ" dirty="0"/>
          </a:p>
        </p:txBody>
      </p:sp>
      <p:pic>
        <p:nvPicPr>
          <p:cNvPr id="21507" name="Zástupný symbol pro obsah 3">
            <a:extLst>
              <a:ext uri="{FF2B5EF4-FFF2-40B4-BE49-F238E27FC236}">
                <a16:creationId xmlns:a16="http://schemas.microsoft.com/office/drawing/2014/main" id="{542266DA-D760-4173-B2CE-37E7F4C082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410498"/>
            <a:ext cx="7110163" cy="4727502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ED3645-03BC-4F24-A7C9-5CDEC8363C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3BFE5F-FEBF-4C10-9561-0560F987DF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FAE2A24-04F9-40A6-A63E-8196266E32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Astma </a:t>
            </a:r>
            <a:r>
              <a:rPr lang="cs-CZ" altLang="cs-CZ" b="1" dirty="0" err="1"/>
              <a:t>bronchiale</a:t>
            </a:r>
            <a:r>
              <a:rPr lang="cs-CZ" altLang="cs-CZ" b="1" dirty="0"/>
              <a:t> II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29056BE-0913-47E0-9A6E-3BB534F0E9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999" y="1692002"/>
            <a:ext cx="11401870" cy="413999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000" dirty="0"/>
              <a:t> – status </a:t>
            </a:r>
            <a:r>
              <a:rPr lang="cs-CZ" altLang="cs-CZ" sz="2000" dirty="0" err="1"/>
              <a:t>astmaticus</a:t>
            </a:r>
            <a:r>
              <a:rPr lang="cs-CZ" altLang="cs-CZ" sz="2000" dirty="0"/>
              <a:t>, vývoj CHOPN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>
                <a:solidFill>
                  <a:schemeClr val="tx2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anamnéza, fyzikálně,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vyšetření sputa – </a:t>
            </a:r>
            <a:r>
              <a:rPr lang="cs-CZ" altLang="cs-CZ" dirty="0" err="1"/>
              <a:t>eosinofily</a:t>
            </a:r>
            <a:r>
              <a:rPr lang="cs-CZ" altLang="cs-CZ" dirty="0"/>
              <a:t>,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alergologie, spirometrie,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Bronchoskopie,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bronchodilatační test (ukazuje reverzibilitu BO),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bronchokonstrikční test (vyšetřuje hyperreaktivitu)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i="1" dirty="0"/>
              <a:t>Nefarmakologická</a:t>
            </a:r>
            <a:r>
              <a:rPr lang="cs-CZ" altLang="cs-CZ" dirty="0"/>
              <a:t>: snížení expozice alergenům, nekouřit, sanace fokusů, odstranění anatomických abnormalit,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i="1" dirty="0"/>
              <a:t>Farmakologická</a:t>
            </a:r>
            <a:r>
              <a:rPr lang="cs-CZ" altLang="cs-CZ" dirty="0"/>
              <a:t>: inhalační beta-</a:t>
            </a:r>
            <a:r>
              <a:rPr lang="cs-CZ" altLang="cs-CZ" dirty="0" err="1"/>
              <a:t>mimetika</a:t>
            </a:r>
            <a:r>
              <a:rPr lang="cs-CZ" altLang="cs-CZ" dirty="0"/>
              <a:t> a </a:t>
            </a:r>
            <a:r>
              <a:rPr lang="cs-CZ" altLang="cs-CZ" dirty="0" err="1"/>
              <a:t>anticholinergika</a:t>
            </a:r>
            <a:r>
              <a:rPr lang="cs-CZ" altLang="cs-CZ" dirty="0"/>
              <a:t>, KST </a:t>
            </a:r>
            <a:r>
              <a:rPr lang="cs-CZ" altLang="cs-CZ" dirty="0" err="1"/>
              <a:t>inh</a:t>
            </a:r>
            <a:r>
              <a:rPr lang="cs-CZ" altLang="cs-CZ" dirty="0"/>
              <a:t>. I systémově, retardované teofyliny, balneoterapie, anti </a:t>
            </a:r>
            <a:r>
              <a:rPr lang="cs-CZ" altLang="cs-CZ" dirty="0" err="1"/>
              <a:t>IgE</a:t>
            </a: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Kontrolující léčba (dlouhodobě působící) x úlevová (rychlý nástup, krátkodobý účinek)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Status </a:t>
            </a:r>
            <a:r>
              <a:rPr lang="cs-CZ" altLang="cs-CZ" dirty="0" err="1"/>
              <a:t>astmaticus</a:t>
            </a:r>
            <a:r>
              <a:rPr lang="cs-CZ" altLang="cs-CZ" dirty="0"/>
              <a:t> – krátkodobé </a:t>
            </a:r>
            <a:r>
              <a:rPr lang="cs-CZ" altLang="cs-CZ" dirty="0" err="1"/>
              <a:t>bronchodilatans</a:t>
            </a:r>
            <a:r>
              <a:rPr lang="cs-CZ" altLang="cs-CZ" dirty="0"/>
              <a:t> (B2SM), </a:t>
            </a:r>
            <a:r>
              <a:rPr lang="cs-CZ" altLang="cs-CZ" dirty="0" err="1"/>
              <a:t>i.v</a:t>
            </a:r>
            <a:r>
              <a:rPr lang="cs-CZ" altLang="cs-CZ" dirty="0"/>
              <a:t>. kortikosteroidy,., O2 , inhalace </a:t>
            </a:r>
            <a:r>
              <a:rPr lang="cs-CZ" altLang="cs-CZ" dirty="0" err="1"/>
              <a:t>sekretolytik</a:t>
            </a:r>
            <a:r>
              <a:rPr lang="cs-CZ" altLang="cs-CZ" dirty="0"/>
              <a:t>, ATB, event. NIV či UPV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74FA1E-FDEF-4940-94A6-5DCBFB9B5B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75F327-A75B-49A9-ACC4-457893E82A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A9EACB2-3663-412E-9FA2-1D1FF7FCF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Astma </a:t>
            </a:r>
            <a:r>
              <a:rPr lang="cs-CZ" altLang="cs-CZ" b="1" dirty="0" err="1"/>
              <a:t>bronchiale</a:t>
            </a:r>
            <a:r>
              <a:rPr lang="cs-CZ" altLang="cs-CZ" b="1" dirty="0"/>
              <a:t> III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73E97BC-9844-4551-86E2-F17FAEEA2E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status </a:t>
            </a:r>
            <a:r>
              <a:rPr lang="cs-CZ" altLang="cs-CZ" sz="2000" dirty="0" err="1">
                <a:solidFill>
                  <a:schemeClr val="tx2"/>
                </a:solidFill>
              </a:rPr>
              <a:t>astmaticus</a:t>
            </a:r>
            <a:r>
              <a:rPr lang="cs-CZ" altLang="cs-CZ" sz="2000" dirty="0">
                <a:solidFill>
                  <a:schemeClr val="tx2"/>
                </a:solidFill>
              </a:rPr>
              <a:t> </a:t>
            </a:r>
          </a:p>
          <a:p>
            <a:pPr lvl="1" eaLnBrk="1" hangingPunct="1"/>
            <a:r>
              <a:rPr lang="cs-CZ" altLang="cs-CZ" dirty="0"/>
              <a:t>forma exacerbace astma </a:t>
            </a:r>
            <a:r>
              <a:rPr lang="cs-CZ" altLang="cs-CZ" dirty="0" err="1"/>
              <a:t>bronchiale</a:t>
            </a:r>
            <a:r>
              <a:rPr lang="cs-CZ" altLang="cs-CZ" dirty="0"/>
              <a:t>, která způsobí protrahovanou dušnost nereagující na běžnou terapii.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dělení AB: </a:t>
            </a:r>
            <a:r>
              <a:rPr lang="cs-CZ" altLang="cs-CZ" sz="2000" dirty="0"/>
              <a:t>lehké, středně těžké, těžké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solidFill>
                  <a:schemeClr val="tx2"/>
                </a:solidFill>
              </a:rPr>
              <a:t>OLA</a:t>
            </a:r>
            <a:r>
              <a:rPr lang="cs-CZ" altLang="cs-CZ" sz="2000" dirty="0"/>
              <a:t> – obtížně léčitelné astma (nespolupráce v léčbě, expozice alergenům)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solidFill>
                  <a:schemeClr val="tx2"/>
                </a:solidFill>
              </a:rPr>
              <a:t>TRA</a:t>
            </a:r>
            <a:r>
              <a:rPr lang="cs-CZ" altLang="cs-CZ" sz="2000" dirty="0"/>
              <a:t> – těžké refrakterní astma (i přes dobře nastavenou léčbu)</a:t>
            </a:r>
            <a:endParaRPr lang="cs-CZ" altLang="cs-CZ" sz="2000" dirty="0">
              <a:solidFill>
                <a:srgbClr val="00FF00"/>
              </a:solidFill>
            </a:endParaRPr>
          </a:p>
        </p:txBody>
      </p:sp>
      <p:pic>
        <p:nvPicPr>
          <p:cNvPr id="23556" name="Obrázek 2">
            <a:extLst>
              <a:ext uri="{FF2B5EF4-FFF2-40B4-BE49-F238E27FC236}">
                <a16:creationId xmlns:a16="http://schemas.microsoft.com/office/drawing/2014/main" id="{312EAEB9-8FA0-425C-B802-22595088C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2" y="3615927"/>
            <a:ext cx="7119884" cy="273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178020-3507-430A-BC7F-AFFF453C8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875667-4FF2-4513-8F54-DCC918DD67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7EA1FC-5BB9-4299-85C7-AF397135B4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294370-F135-4F4B-8082-9FC3465F4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CD6EA1E-720C-46CE-B964-C2B810A35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43467"/>
            <a:ext cx="10753200" cy="5350933"/>
          </a:xfrm>
        </p:spPr>
        <p:txBody>
          <a:bodyPr/>
          <a:lstStyle/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 err="1">
                <a:latin typeface="+mj-lt"/>
              </a:rPr>
              <a:t>perfúze</a:t>
            </a:r>
            <a:endParaRPr lang="cs-CZ" altLang="cs-CZ" sz="2200" dirty="0">
              <a:latin typeface="+mj-lt"/>
            </a:endParaRP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průtok krve plicními kapilárami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důležitá pro udržování tlakového gradientu pro O2 a CO2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>
                <a:latin typeface="+mj-lt"/>
              </a:rPr>
              <a:t>regulace dýchání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dýchací ústředí v prodloužené míše a mozkovém kmeni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vzruchy jdou cestou míšních nervů ke svalům</a:t>
            </a:r>
          </a:p>
          <a:p>
            <a:pPr marL="1257300" lvl="2" indent="-3429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>
                <a:latin typeface="+mj-lt"/>
              </a:rPr>
              <a:t>do bránice nervi </a:t>
            </a:r>
            <a:r>
              <a:rPr lang="cs-CZ" altLang="cs-CZ" sz="2000" dirty="0" err="1">
                <a:latin typeface="+mj-lt"/>
              </a:rPr>
              <a:t>phrenici</a:t>
            </a:r>
            <a:r>
              <a:rPr lang="cs-CZ" altLang="cs-CZ" sz="2000" dirty="0">
                <a:latin typeface="+mj-lt"/>
              </a:rPr>
              <a:t> z krční míchy</a:t>
            </a:r>
          </a:p>
          <a:p>
            <a:pPr marL="1257300" lvl="2" indent="-342900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000" dirty="0">
                <a:latin typeface="+mj-lt"/>
              </a:rPr>
              <a:t>do mezižeberních svalů nervi </a:t>
            </a:r>
            <a:r>
              <a:rPr lang="cs-CZ" altLang="cs-CZ" sz="2000" dirty="0" err="1">
                <a:latin typeface="+mj-lt"/>
              </a:rPr>
              <a:t>intercostales</a:t>
            </a:r>
            <a:r>
              <a:rPr lang="cs-CZ" altLang="cs-CZ" sz="2000" dirty="0">
                <a:latin typeface="+mj-lt"/>
              </a:rPr>
              <a:t> z hrudní míchy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činnost dechového centra je automatická, ale je ovlivněna látkově (pCO2 v krvi), nervově i vlivy mozkové kůry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inspirační centrum- </a:t>
            </a:r>
            <a:r>
              <a:rPr lang="cs-CZ" altLang="cs-CZ" dirty="0" err="1">
                <a:latin typeface="+mj-lt"/>
              </a:rPr>
              <a:t>prodl</a:t>
            </a:r>
            <a:r>
              <a:rPr lang="cs-CZ" altLang="cs-CZ" dirty="0">
                <a:latin typeface="+mj-lt"/>
              </a:rPr>
              <a:t>. mícha, řízeno snížením parciálního tlaku O2 v kapilárách okolí centra (iniciuje nádech)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exspirační centrum – receptory v plicích, řízeno rozpětím plicních sklípků a plicní tkáně (vyvolává výdech)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18891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2A3A378-9290-4075-ACDE-D82ACD6CB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Astma      	versus      CHOPN</a:t>
            </a: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89106F0D-69A6-4E77-B203-581F6CE62BD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600201"/>
            <a:ext cx="5384800" cy="4723107"/>
          </a:xfrm>
        </p:spPr>
        <p:txBody>
          <a:bodyPr/>
          <a:lstStyle/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začátek v mladém věku (často v dětství)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cs-CZ" altLang="cs-CZ" sz="1000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náhlý začátek, příznaky se mění den ode dne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cs-CZ" altLang="cs-CZ" sz="1000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zhoršení v noci nebo nad ránem – cirkadiánní rytmus </a:t>
            </a:r>
            <a:r>
              <a:rPr lang="cs-CZ" altLang="cs-CZ" sz="2000" dirty="0" err="1"/>
              <a:t>bronch</a:t>
            </a:r>
            <a:r>
              <a:rPr lang="cs-CZ" altLang="cs-CZ" sz="2000" dirty="0"/>
              <a:t>. tonu 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cs-CZ" altLang="cs-CZ" sz="1000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alergie, rhinitis </a:t>
            </a:r>
            <a:r>
              <a:rPr lang="cs-CZ" altLang="cs-CZ" sz="2000" dirty="0" err="1"/>
              <a:t>allergica</a:t>
            </a:r>
            <a:r>
              <a:rPr lang="cs-CZ" altLang="cs-CZ" sz="2000" dirty="0"/>
              <a:t>,  ekzém (často současně)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cs-CZ" altLang="cs-CZ" sz="1000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rodinná anamnéza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cs-CZ" altLang="cs-CZ" sz="1000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reverzibilita obstrukce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cs-CZ" altLang="cs-CZ" sz="1000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léčba eliminuje zdravotní potíže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cs-CZ" altLang="cs-CZ" sz="1000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nízká úmrtnost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b="1" dirty="0"/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DDB3D632-6598-4660-A526-1B700CFC796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994400" y="1600201"/>
            <a:ext cx="5588000" cy="4525963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000" dirty="0"/>
              <a:t>začátek ve středním věku</a:t>
            </a: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cs-CZ" altLang="cs-CZ" sz="2000" dirty="0"/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000" dirty="0"/>
              <a:t>postupný začátek, příznaky pomalu progredují</a:t>
            </a: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cs-CZ" altLang="cs-CZ" sz="2000" dirty="0"/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000" dirty="0"/>
              <a:t>zhoršování v chladném období</a:t>
            </a: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cs-CZ" altLang="cs-CZ" sz="2000" dirty="0"/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000" dirty="0"/>
              <a:t>anamnéza kouření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cs-CZ" altLang="cs-CZ" sz="2000" dirty="0"/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000" dirty="0"/>
              <a:t>ireverzibilita obstrukce</a:t>
            </a: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cs-CZ" altLang="cs-CZ" sz="2000" dirty="0"/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000" dirty="0"/>
              <a:t>léčba zpomaluje průběh nemoci</a:t>
            </a: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cs-CZ" altLang="cs-CZ" sz="2000" dirty="0"/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000" dirty="0"/>
              <a:t>vysoká úmrtnost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458574-221C-4AC3-85D4-89355015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E6B413-1070-4EE4-9212-C117586C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FFD9D-AC43-4A55-AF07-7C2253D104C7}" type="slidenum">
              <a:rPr lang="cs-CZ" altLang="cs-CZ" smtClean="0"/>
              <a:pPr>
                <a:defRPr/>
              </a:pPr>
              <a:t>50</a:t>
            </a:fld>
            <a:endParaRPr lang="cs-CZ" altLang="cs-CZ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0BC4A38-1B0F-4A79-8953-D0EE026D1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Bronchiektázie I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F4B939A-86F1-4FDD-802A-21C97C4807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 </a:t>
            </a:r>
            <a:r>
              <a:rPr lang="cs-CZ" altLang="cs-CZ" sz="2000" dirty="0"/>
              <a:t>- vakovité nebo válcovité trvalé rozšíření bronchů středního a malého průsvitu, často po zánětech – slabost stěny bronchu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vrozené – syndrom ciliární dyskineze, cystická fibróza, defekty imunity,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získané – recidivující pneumonie, CHOPN, TBC, stenóza bronchu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vykašlávání velkého množství sputa, trojvrstevné – pěna, hlen, hnis, časté exacerbace se zhoršením dušnosti, teplotami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0E36D8-5C5A-4F72-8E9E-A3DBD75143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A280DC-C0BD-42BB-929C-B4EB365EFE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B370952-F540-45DE-91F6-F0E351AED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Bronchiektázie II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4288818-0870-4AC0-BB9E-99418848F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anamnéza, poslechově přízvučné chropy v místě </a:t>
            </a:r>
            <a:r>
              <a:rPr lang="cs-CZ" altLang="cs-CZ" sz="2000" dirty="0" err="1"/>
              <a:t>ektázie</a:t>
            </a:r>
            <a:r>
              <a:rPr lang="cs-CZ" altLang="cs-CZ" sz="2000" dirty="0"/>
              <a:t>, mikrobiologické vyšetření sputa, RTG hrudníku, HRCT, bronchoskopie, vyloučení vrozených příčin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 </a:t>
            </a:r>
            <a:r>
              <a:rPr lang="cs-CZ" altLang="cs-CZ" sz="2000" dirty="0"/>
              <a:t>– hemoptýza, opakované pneumonie, plicní absces, metastatické abscesy, amyloidóza, respirační insuficience, </a:t>
            </a:r>
            <a:r>
              <a:rPr lang="cs-CZ" altLang="cs-CZ" sz="2000" dirty="0" err="1"/>
              <a:t>cor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pulmonale</a:t>
            </a:r>
            <a:endParaRPr lang="cs-CZ" altLang="cs-CZ" sz="2000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>
                <a:solidFill>
                  <a:schemeClr val="tx2"/>
                </a:solidFill>
              </a:rPr>
              <a:t> </a:t>
            </a:r>
            <a:r>
              <a:rPr lang="cs-CZ" altLang="cs-CZ" sz="2000" dirty="0"/>
              <a:t>– chirurgická u jednostranných, konzervativní – bronchiální toaleta, masáže, inhalace, léčba ATB při zhoršení, imunizace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CD432B-B4EA-4633-9AF7-6A671EAF92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FF9C33-DBD7-4F29-B6A6-DEF4E72966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B09B665-00D5-405D-B366-C9C0DD7A9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Bronchiektázie - RTG</a:t>
            </a: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04F7A703-475A-46A5-A509-997C0AAAF0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214" y="720000"/>
            <a:ext cx="3860210" cy="5293579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647BDC-F23A-4E8A-9840-D25DFF890C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F2EACB-99C2-481F-9953-589CC1FEE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F8393B-F5DA-4B86-A878-691B5EF2E7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29CCBF-87A6-4506-9CFA-6C89127190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F135350C-7D45-4632-8C2F-870FBFBDC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b="1" dirty="0"/>
              <a:t>Nádory průdušek a plic I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61D4AFA-E580-4852-9172-1D7C6ED285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Benigní nádory </a:t>
            </a:r>
            <a:r>
              <a:rPr lang="cs-CZ" altLang="cs-CZ" sz="2000" dirty="0"/>
              <a:t>– asi 10% plicních nádorů, rostou expanzivně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>
                <a:solidFill>
                  <a:schemeClr val="tx2"/>
                </a:solidFill>
              </a:rPr>
              <a:t>histologicky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hamartomy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leiomyomy</a:t>
            </a:r>
            <a:r>
              <a:rPr lang="cs-CZ" altLang="cs-CZ" sz="2000" dirty="0"/>
              <a:t>, lipomy, fibromy, </a:t>
            </a:r>
            <a:r>
              <a:rPr lang="cs-CZ" altLang="cs-CZ" sz="2000" dirty="0" err="1"/>
              <a:t>chondromy</a:t>
            </a:r>
            <a:endParaRPr lang="cs-CZ" altLang="cs-CZ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periferně uložené jsou němé, pokud utlačují bronchus – </a:t>
            </a:r>
            <a:r>
              <a:rPr lang="cs-CZ" altLang="cs-CZ" sz="2000" dirty="0" err="1"/>
              <a:t>atelektázy</a:t>
            </a:r>
            <a:r>
              <a:rPr lang="cs-CZ" altLang="cs-CZ" sz="2000" dirty="0"/>
              <a:t>, recidivující pneumonie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-  RTG hrudníku, bronchoskopie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- chirurgická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13448E-B5E3-4260-B7B7-D627B6711B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C404A4-6C94-4BA0-B716-6FF6BBE982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5DADB215-F9E3-4B14-BE09-3515BD521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Nádory průdušek a plic II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4B3812E-BBC6-4E0F-B9CE-54998CAFE2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Maligní nádory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/>
              <a:t>bronchogenní karcinom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/>
              <a:t>malobuněčný 25% - výhradně kuřáci, rychlý růst a časné </a:t>
            </a:r>
            <a:r>
              <a:rPr lang="cs-CZ" altLang="cs-CZ" sz="2000" dirty="0" err="1"/>
              <a:t>mts</a:t>
            </a:r>
            <a:r>
              <a:rPr lang="cs-CZ" altLang="cs-CZ" sz="2000" dirty="0"/>
              <a:t>, špatná prognóza,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/>
              <a:t>nemalobuněčný 74% - i nekuřáci,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/>
              <a:t>plicní sarkom,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/>
              <a:t>sekundární nádory – metastázy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>
                <a:solidFill>
                  <a:schemeClr val="tx2"/>
                </a:solidFill>
              </a:rPr>
              <a:t>etiologie: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>
                <a:solidFill>
                  <a:schemeClr val="tx2"/>
                </a:solidFill>
              </a:rPr>
              <a:t>kouření</a:t>
            </a:r>
            <a:r>
              <a:rPr lang="cs-CZ" altLang="cs-CZ" dirty="0"/>
              <a:t> 90% nemocných s nádory jsou kuřáci, hranice rizika - 200 000 vykouřených cigaret,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>
                <a:solidFill>
                  <a:schemeClr val="tx2"/>
                </a:solidFill>
              </a:rPr>
              <a:t>profesionální</a:t>
            </a:r>
            <a:r>
              <a:rPr lang="cs-CZ" altLang="cs-CZ" dirty="0"/>
              <a:t> – azbest, arsen, nikl, ionizační záření, </a:t>
            </a:r>
            <a:r>
              <a:rPr lang="cs-CZ" altLang="cs-CZ" dirty="0" err="1"/>
              <a:t>nitrosaminy</a:t>
            </a:r>
            <a:r>
              <a:rPr lang="cs-CZ" altLang="cs-CZ" dirty="0"/>
              <a:t>, aromatické uhlovodíky, mykotoxiny, silikózy, pneumokoniózy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>
                <a:solidFill>
                  <a:schemeClr val="tx2"/>
                </a:solidFill>
              </a:rPr>
              <a:t>potencující vlivy</a:t>
            </a:r>
            <a:r>
              <a:rPr lang="cs-CZ" altLang="cs-CZ" dirty="0"/>
              <a:t> – genetická zátěž, znečištění ovzduší, mutageny, jizvy v plicním parenchymu, kaverny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9EB747-3314-4538-97C6-9EB3437190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D62BD9-6F9A-4B1C-A063-60A36B9075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0DE50BC4-9CE3-4404-BF66-46E1DEFB5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Nádory průdušek a plic III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B65FA08-616A-4DE6-B3C3-483B5C0BC4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příznaky:</a:t>
            </a:r>
          </a:p>
          <a:p>
            <a:pPr marL="72000" indent="0" eaLnBrk="1" hangingPunct="1">
              <a:lnSpc>
                <a:spcPct val="100000"/>
              </a:lnSpc>
              <a:buClr>
                <a:srgbClr val="00FF00"/>
              </a:buClr>
              <a:buNone/>
              <a:defRPr/>
            </a:pPr>
            <a:r>
              <a:rPr lang="cs-CZ" altLang="cs-CZ" sz="2000" dirty="0"/>
              <a:t>- </a:t>
            </a:r>
            <a:r>
              <a:rPr lang="cs-CZ" altLang="cs-CZ" sz="2000" u="sng" dirty="0"/>
              <a:t>časné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intrabronchiální</a:t>
            </a:r>
            <a:r>
              <a:rPr lang="cs-CZ" altLang="cs-CZ" sz="2000" dirty="0"/>
              <a:t> růst) – hemoptýza, teploty, recidivující pneumonie v témže místě, kašel, dušnost</a:t>
            </a:r>
          </a:p>
          <a:p>
            <a:pPr marL="72000" indent="0" eaLnBrk="1" hangingPunct="1">
              <a:lnSpc>
                <a:spcPct val="100000"/>
              </a:lnSpc>
              <a:buClr>
                <a:srgbClr val="00FF00"/>
              </a:buClr>
              <a:buNone/>
              <a:defRPr/>
            </a:pPr>
            <a:r>
              <a:rPr lang="cs-CZ" altLang="cs-CZ" sz="2000" dirty="0"/>
              <a:t>- </a:t>
            </a:r>
            <a:r>
              <a:rPr lang="cs-CZ" altLang="cs-CZ" sz="2000" u="sng" dirty="0"/>
              <a:t>pozdní</a:t>
            </a:r>
            <a:r>
              <a:rPr lang="cs-CZ" altLang="cs-CZ" sz="2000" dirty="0"/>
              <a:t> – celkové – váhový úbytek, slabost, nechutenství, způsobené místním růstem – dysfonie, dysfagie, dechové obtíže, </a:t>
            </a:r>
            <a:r>
              <a:rPr lang="cs-CZ" altLang="cs-CZ" sz="2000" dirty="0" err="1"/>
              <a:t>Hornerův</a:t>
            </a:r>
            <a:r>
              <a:rPr lang="cs-CZ" altLang="cs-CZ" sz="2000" dirty="0"/>
              <a:t> syndrom, </a:t>
            </a:r>
            <a:r>
              <a:rPr lang="cs-CZ" altLang="cs-CZ" sz="2000" dirty="0" err="1"/>
              <a:t>Pancoastův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sy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sy</a:t>
            </a:r>
            <a:r>
              <a:rPr lang="cs-CZ" altLang="cs-CZ" sz="2000" dirty="0"/>
              <a:t> horní duté žíly</a:t>
            </a:r>
          </a:p>
          <a:p>
            <a:pPr marL="72000" indent="0" eaLnBrk="1" hangingPunct="1">
              <a:lnSpc>
                <a:spcPct val="100000"/>
              </a:lnSpc>
              <a:buClr>
                <a:srgbClr val="00FF00"/>
              </a:buClr>
              <a:buNone/>
              <a:defRPr/>
            </a:pPr>
            <a:r>
              <a:rPr lang="cs-CZ" altLang="cs-CZ" sz="2000" dirty="0"/>
              <a:t>- </a:t>
            </a:r>
            <a:r>
              <a:rPr lang="cs-CZ" altLang="cs-CZ" sz="2000" u="sng" dirty="0"/>
              <a:t>mimoplicní příznaky </a:t>
            </a:r>
            <a:r>
              <a:rPr lang="cs-CZ" altLang="cs-CZ" sz="2000" dirty="0"/>
              <a:t>-  </a:t>
            </a:r>
            <a:r>
              <a:rPr lang="cs-CZ" altLang="cs-CZ" sz="2000" dirty="0" err="1"/>
              <a:t>paraneoplastický</a:t>
            </a:r>
            <a:r>
              <a:rPr lang="cs-CZ" altLang="cs-CZ" sz="2000" dirty="0"/>
              <a:t> syndrom – nádorové mediátory – endokrinní, koagulační, myastenie, </a:t>
            </a:r>
            <a:r>
              <a:rPr lang="cs-CZ" altLang="cs-CZ" sz="2000" dirty="0" err="1"/>
              <a:t>polymyositida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dermatomyositida</a:t>
            </a:r>
            <a:endParaRPr lang="cs-CZ" altLang="cs-CZ" sz="2000" dirty="0"/>
          </a:p>
          <a:p>
            <a:pPr eaLnBrk="1" hangingPunct="1">
              <a:lnSpc>
                <a:spcPct val="100000"/>
              </a:lnSpc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komplikace </a:t>
            </a:r>
            <a:r>
              <a:rPr lang="cs-CZ" altLang="cs-CZ" sz="2000" dirty="0"/>
              <a:t>– metastázy do regionálních uzlin, mediastina, kostí, jater, mozku, nadledvin, bolest, tromboembolické komplikace, karcinomatózní pleuritida,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RTG hrudníku, bronchoskopie s biopsií, CT, HRCT, význam cytologie sputa sporný, nádorové </a:t>
            </a:r>
            <a:r>
              <a:rPr lang="cs-CZ" altLang="cs-CZ" sz="2000" dirty="0" err="1"/>
              <a:t>markery</a:t>
            </a:r>
            <a:r>
              <a:rPr lang="cs-CZ" altLang="cs-CZ" sz="2000" dirty="0"/>
              <a:t> – NSE, CYFRA 21-1, TPA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stadia</a:t>
            </a:r>
            <a:r>
              <a:rPr lang="cs-CZ" altLang="cs-CZ" sz="2000" dirty="0"/>
              <a:t> – u nemalobuněčného podle TNM, u malobuněčného – forma limitovaná nebo extenzivní</a:t>
            </a:r>
          </a:p>
          <a:p>
            <a:pPr marL="0" indent="0">
              <a:lnSpc>
                <a:spcPct val="80000"/>
              </a:lnSpc>
              <a:buClr>
                <a:srgbClr val="00FF00"/>
              </a:buClr>
              <a:buNone/>
              <a:defRPr/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627BFAF-FDE7-4459-9A85-284B3F815A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Nádory průdušek a plic - RTG</a:t>
            </a:r>
          </a:p>
        </p:txBody>
      </p:sp>
      <p:pic>
        <p:nvPicPr>
          <p:cNvPr id="31747" name="Picture 3" descr="plicníTu">
            <a:extLst>
              <a:ext uri="{FF2B5EF4-FFF2-40B4-BE49-F238E27FC236}">
                <a16:creationId xmlns:a16="http://schemas.microsoft.com/office/drawing/2014/main" id="{38184D0F-C9E2-4A4A-9918-488C61AE06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7" y="1311865"/>
            <a:ext cx="6078487" cy="49604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027B3A-6FF9-4C0E-B8F5-2330828E5B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659489-B44A-4649-87CF-3311FEA33A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B9E059B-7374-4497-BECB-1FC7561A5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Nádory průdušek a plic - RTG</a:t>
            </a:r>
          </a:p>
        </p:txBody>
      </p:sp>
      <p:pic>
        <p:nvPicPr>
          <p:cNvPr id="32771" name="Picture 3" descr="Cabronchgenní">
            <a:extLst>
              <a:ext uri="{FF2B5EF4-FFF2-40B4-BE49-F238E27FC236}">
                <a16:creationId xmlns:a16="http://schemas.microsoft.com/office/drawing/2014/main" id="{51FBB79E-DA0B-4B89-BAB0-BCE1BC09F3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66" y="1335041"/>
            <a:ext cx="6059936" cy="4945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A6EE71-D61D-4C23-9873-A4BC5391D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1A9042-8807-4CB3-91E9-D4805B03FD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P2120015">
            <a:extLst>
              <a:ext uri="{FF2B5EF4-FFF2-40B4-BE49-F238E27FC236}">
                <a16:creationId xmlns:a16="http://schemas.microsoft.com/office/drawing/2014/main" id="{88FE7BB0-E41C-441C-BBB6-CB98DE8F2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316" y="488950"/>
            <a:ext cx="5606671" cy="566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3">
            <a:extLst>
              <a:ext uri="{FF2B5EF4-FFF2-40B4-BE49-F238E27FC236}">
                <a16:creationId xmlns:a16="http://schemas.microsoft.com/office/drawing/2014/main" id="{CDA9DB12-E401-4736-AF51-E4225F9E2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293813"/>
            <a:ext cx="2609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FF00"/>
                </a:solidFill>
              </a:rPr>
              <a:t>spikulace do okolí</a:t>
            </a:r>
            <a:endParaRPr lang="en-US" altLang="cs-CZ" sz="2400">
              <a:solidFill>
                <a:srgbClr val="FFFF00"/>
              </a:solidFill>
            </a:endParaRPr>
          </a:p>
        </p:txBody>
      </p:sp>
      <p:sp>
        <p:nvSpPr>
          <p:cNvPr id="33797" name="Line 4">
            <a:extLst>
              <a:ext uri="{FF2B5EF4-FFF2-40B4-BE49-F238E27FC236}">
                <a16:creationId xmlns:a16="http://schemas.microsoft.com/office/drawing/2014/main" id="{5FDC80E9-5691-49D7-A0D1-77261C645A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2743200"/>
            <a:ext cx="1524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798" name="Text Box 5">
            <a:extLst>
              <a:ext uri="{FF2B5EF4-FFF2-40B4-BE49-F238E27FC236}">
                <a16:creationId xmlns:a16="http://schemas.microsoft.com/office/drawing/2014/main" id="{F561FC4F-C70C-438D-A698-1516325F0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352801"/>
            <a:ext cx="3638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FF00"/>
                </a:solidFill>
              </a:rPr>
              <a:t>bronchus vedoucí do zastínění</a:t>
            </a:r>
            <a:endParaRPr lang="en-US" altLang="cs-CZ" sz="2400">
              <a:solidFill>
                <a:srgbClr val="FFFF00"/>
              </a:solidFill>
            </a:endParaRPr>
          </a:p>
        </p:txBody>
      </p:sp>
      <p:sp>
        <p:nvSpPr>
          <p:cNvPr id="33799" name="AutoShape 6">
            <a:extLst>
              <a:ext uri="{FF2B5EF4-FFF2-40B4-BE49-F238E27FC236}">
                <a16:creationId xmlns:a16="http://schemas.microsoft.com/office/drawing/2014/main" id="{92B8E466-9907-47D0-8AFE-C793A29F2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752600"/>
            <a:ext cx="76200" cy="457200"/>
          </a:xfrm>
          <a:prstGeom prst="downArrow">
            <a:avLst>
              <a:gd name="adj1" fmla="val 50000"/>
              <a:gd name="adj2" fmla="val 1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1800">
              <a:latin typeface="Times New Roman" panose="02020603050405020304" pitchFamily="18" charset="0"/>
            </a:endParaRPr>
          </a:p>
        </p:txBody>
      </p:sp>
      <p:sp>
        <p:nvSpPr>
          <p:cNvPr id="33800" name="Text Box 7">
            <a:extLst>
              <a:ext uri="{FF2B5EF4-FFF2-40B4-BE49-F238E27FC236}">
                <a16:creationId xmlns:a16="http://schemas.microsoft.com/office/drawing/2014/main" id="{9627546E-B1D0-4E88-814F-E8B07403C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6" y="5678488"/>
            <a:ext cx="182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FF00"/>
                </a:solidFill>
              </a:rPr>
              <a:t>MALIGNITA</a:t>
            </a:r>
            <a:endParaRPr lang="en-US" altLang="cs-CZ" sz="2400">
              <a:solidFill>
                <a:srgbClr val="FFFF00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78870E-13BD-465F-AD1A-7227FEF28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168297-BEE5-401E-A6BA-51742DDD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A1940-EBF5-4AB6-B474-52AF8FA6C60C}" type="slidenum">
              <a:rPr lang="cs-CZ" altLang="cs-CZ" smtClean="0"/>
              <a:pPr>
                <a:defRPr/>
              </a:pPr>
              <a:t>59</a:t>
            </a:fld>
            <a:endParaRPr lang="cs-CZ" alt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A87470-3095-468A-AFD5-1F25CC9A09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BEFE19-A544-4BC3-9A65-F95068F612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16EA23-C809-4AB1-B21F-00F8B244F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Vyšetřovací metody dýchacího ústrojí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93753D2-147B-4C16-A1ED-D71BF877B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anamnéza, fyzikální vyšetření (poslech, poklep)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laboratorní metody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FW, KO, biochemie, auto protilátky, nádorové </a:t>
            </a:r>
            <a:r>
              <a:rPr lang="cs-CZ" altLang="cs-CZ" dirty="0" err="1"/>
              <a:t>markery</a:t>
            </a:r>
            <a:r>
              <a:rPr lang="cs-CZ" altLang="cs-CZ" dirty="0"/>
              <a:t>, </a:t>
            </a:r>
            <a:r>
              <a:rPr lang="cs-CZ" altLang="cs-CZ" dirty="0" err="1"/>
              <a:t>serologie</a:t>
            </a:r>
            <a:r>
              <a:rPr lang="cs-CZ" altLang="cs-CZ" dirty="0"/>
              <a:t>, elektroforéza (alfa1-antitrypsin)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mikrobiologické vyšetření sputa, pleurálního výpotku, bronchiálního sekretu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alergologické vyšetření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zobrazovací metody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RTG, CT, angiografie, UZ, MR (patologie v plicních hrotech, na </a:t>
            </a:r>
            <a:r>
              <a:rPr lang="cs-CZ" altLang="cs-CZ" dirty="0" err="1"/>
              <a:t>thorakoabdominální</a:t>
            </a:r>
            <a:r>
              <a:rPr lang="cs-CZ" altLang="cs-CZ" dirty="0"/>
              <a:t> hranici), ventilačně </a:t>
            </a:r>
            <a:r>
              <a:rPr lang="cs-CZ" altLang="cs-CZ" dirty="0" err="1"/>
              <a:t>perfuzní</a:t>
            </a:r>
            <a:r>
              <a:rPr lang="cs-CZ" altLang="cs-CZ" dirty="0"/>
              <a:t> scintigrafie plic, PET (PET/CT)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959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5FD56B2-7513-48D3-8AAF-369E75A29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Nádory průdušek a plic IV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35711B2-5CEF-4768-BA68-A0986DACD0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léčba:</a:t>
            </a:r>
          </a:p>
          <a:p>
            <a:pPr marL="72000" indent="0" eaLnBrk="1" hangingPunct="1">
              <a:buClr>
                <a:srgbClr val="00FF00"/>
              </a:buClr>
              <a:buNone/>
            </a:pPr>
            <a:r>
              <a:rPr lang="cs-CZ" altLang="cs-CZ" sz="2000" b="1" dirty="0"/>
              <a:t>- malobuněčný Ca</a:t>
            </a:r>
            <a:r>
              <a:rPr lang="cs-CZ" altLang="cs-CZ" sz="2000" dirty="0"/>
              <a:t>, </a:t>
            </a:r>
            <a:r>
              <a:rPr lang="cs-CZ" altLang="cs-CZ" sz="2000" i="1" dirty="0"/>
              <a:t>limitovaná forma </a:t>
            </a:r>
            <a:r>
              <a:rPr lang="cs-CZ" altLang="cs-CZ" sz="2000" dirty="0"/>
              <a:t>- systémová </a:t>
            </a:r>
            <a:r>
              <a:rPr lang="cs-CZ" altLang="cs-CZ" sz="2000" u="sng" dirty="0"/>
              <a:t>chemoterapie</a:t>
            </a:r>
            <a:r>
              <a:rPr lang="cs-CZ" altLang="cs-CZ" sz="2000" dirty="0"/>
              <a:t> s radioterapií, </a:t>
            </a:r>
            <a:r>
              <a:rPr lang="cs-CZ" altLang="cs-CZ" sz="2000" i="1" dirty="0"/>
              <a:t>extenzivní forma</a:t>
            </a:r>
            <a:r>
              <a:rPr lang="cs-CZ" altLang="cs-CZ" sz="2000" dirty="0"/>
              <a:t> - systémová chemoterapie, profylaktické ozáření CNS, chirurgie méně vhodná</a:t>
            </a:r>
          </a:p>
          <a:p>
            <a:pPr marL="72000" indent="0" eaLnBrk="1" hangingPunct="1">
              <a:buClr>
                <a:srgbClr val="00FF00"/>
              </a:buClr>
              <a:buNone/>
            </a:pPr>
            <a:r>
              <a:rPr lang="cs-CZ" altLang="cs-CZ" sz="2000" b="1" dirty="0"/>
              <a:t>- nemalobuněčný</a:t>
            </a:r>
            <a:r>
              <a:rPr lang="cs-CZ" altLang="cs-CZ" sz="2000" dirty="0"/>
              <a:t> – </a:t>
            </a:r>
            <a:r>
              <a:rPr lang="cs-CZ" altLang="cs-CZ" sz="2000" u="sng" dirty="0" err="1"/>
              <a:t>chirurugická</a:t>
            </a:r>
            <a:r>
              <a:rPr lang="cs-CZ" altLang="cs-CZ" sz="2000" u="sng" dirty="0"/>
              <a:t> léčba </a:t>
            </a:r>
            <a:r>
              <a:rPr lang="cs-CZ" altLang="cs-CZ" sz="2000" dirty="0"/>
              <a:t>vzhledem k celkovému stavu a rozsahu resekce, </a:t>
            </a:r>
            <a:r>
              <a:rPr lang="cs-CZ" altLang="cs-CZ" sz="2000" dirty="0" err="1"/>
              <a:t>neoadjuvantní</a:t>
            </a:r>
            <a:r>
              <a:rPr lang="cs-CZ" altLang="cs-CZ" sz="2000" dirty="0"/>
              <a:t> chemoterapie – zmenšit rozsah nádoru před operací, zabránění vzniku metastáz, inoperabilní stadium IIIB – </a:t>
            </a:r>
            <a:r>
              <a:rPr lang="cs-CZ" altLang="cs-CZ" sz="2000" dirty="0" err="1"/>
              <a:t>chemo</a:t>
            </a:r>
            <a:r>
              <a:rPr lang="cs-CZ" altLang="cs-CZ" sz="2000" dirty="0"/>
              <a:t> a radioterapie, stadium IV – chemoterapie</a:t>
            </a:r>
          </a:p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FE6AB0-93DB-400E-A0C1-4DE425E19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6420EF-7067-4934-8560-9D15610B41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A38F7AB-16F1-4560-B72D-F358ECBF9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Nádory průdušek a plic V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CEB4B2E-FBFB-42BD-887D-120B6592AA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 komplikací:</a:t>
            </a:r>
          </a:p>
          <a:p>
            <a:pPr marL="72000" indent="0" eaLnBrk="1" hangingPunct="1">
              <a:buClr>
                <a:srgbClr val="00FF00"/>
              </a:buClr>
              <a:buNone/>
            </a:pPr>
            <a:r>
              <a:rPr lang="cs-CZ" altLang="cs-CZ" sz="2000" dirty="0"/>
              <a:t>- kostní metastázy – analgetická radioterapie</a:t>
            </a:r>
          </a:p>
          <a:p>
            <a:pPr marL="72000" indent="0" eaLnBrk="1" hangingPunct="1">
              <a:buClr>
                <a:srgbClr val="00FF00"/>
              </a:buClr>
              <a:buNone/>
            </a:pPr>
            <a:r>
              <a:rPr lang="cs-CZ" altLang="cs-CZ" sz="2000" dirty="0"/>
              <a:t>- metastázy do CNS – </a:t>
            </a:r>
            <a:r>
              <a:rPr lang="cs-CZ" altLang="cs-CZ" sz="2000" dirty="0" err="1"/>
              <a:t>chir</a:t>
            </a:r>
            <a:r>
              <a:rPr lang="cs-CZ" altLang="cs-CZ" sz="2000" dirty="0"/>
              <a:t>. odstranění, </a:t>
            </a:r>
            <a:r>
              <a:rPr lang="cs-CZ" altLang="cs-CZ" sz="2000" dirty="0" err="1"/>
              <a:t>antiedematózní</a:t>
            </a:r>
            <a:r>
              <a:rPr lang="cs-CZ" altLang="cs-CZ" sz="2000" dirty="0"/>
              <a:t> léčba </a:t>
            </a:r>
          </a:p>
          <a:p>
            <a:pPr marL="72000" indent="0" eaLnBrk="1" hangingPunct="1">
              <a:buClr>
                <a:srgbClr val="00FF00"/>
              </a:buClr>
              <a:buNone/>
            </a:pPr>
            <a:r>
              <a:rPr lang="cs-CZ" altLang="cs-CZ" sz="2000" dirty="0"/>
              <a:t>- karcinomatózní pleuritida – </a:t>
            </a:r>
            <a:r>
              <a:rPr lang="cs-CZ" altLang="cs-CZ" sz="2000" dirty="0" err="1"/>
              <a:t>pleurodéza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bleomycinem</a:t>
            </a:r>
            <a:endParaRPr lang="cs-CZ" altLang="cs-CZ" sz="2000" dirty="0"/>
          </a:p>
          <a:p>
            <a:pPr marL="72000" indent="0" eaLnBrk="1" hangingPunct="1">
              <a:buClr>
                <a:srgbClr val="00FF00"/>
              </a:buClr>
              <a:buNone/>
            </a:pPr>
            <a:r>
              <a:rPr lang="cs-CZ" altLang="cs-CZ" sz="2000" dirty="0"/>
              <a:t>- léčba bolesti</a:t>
            </a:r>
          </a:p>
          <a:p>
            <a:pPr marL="72000" indent="0" eaLnBrk="1" hangingPunct="1">
              <a:buClr>
                <a:srgbClr val="00FF00"/>
              </a:buClr>
              <a:buNone/>
            </a:pPr>
            <a:r>
              <a:rPr lang="cs-CZ" altLang="cs-CZ" sz="2000" dirty="0"/>
              <a:t>- léčba dušnosti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C95C98-66A6-4104-BAED-9DDA282055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B099EB-1E8F-48A8-860E-6E91736C60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C0CED8-D6B8-4BE1-8F06-526142345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5263D0-B906-4007-85EB-120719522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4D533C8-0DDA-4128-9E0E-99E45FBF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endParaRPr lang="cs-CZ" sz="5000" dirty="0">
              <a:solidFill>
                <a:schemeClr val="tx2"/>
              </a:solidFill>
            </a:endParaRPr>
          </a:p>
          <a:p>
            <a:pPr marL="72000" indent="0" algn="ctr">
              <a:buNone/>
            </a:pPr>
            <a:r>
              <a:rPr lang="cs-CZ" sz="5000" b="1" dirty="0">
                <a:solidFill>
                  <a:schemeClr val="tx2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32711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B8AD297-7D39-4785-801D-1E03CF4A40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2954C1-6715-4884-B1C8-D41F25FD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1A6D7EB-F0A8-4FCC-993E-6E72A462D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1150267" cy="4139998"/>
          </a:xfrm>
        </p:spPr>
        <p:txBody>
          <a:bodyPr/>
          <a:lstStyle/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vyšetření respirace  saturace, krevní plyny, </a:t>
            </a:r>
            <a:r>
              <a:rPr lang="cs-CZ" altLang="cs-CZ" sz="2200" dirty="0" err="1"/>
              <a:t>Astrup</a:t>
            </a:r>
            <a:endParaRPr lang="cs-CZ" altLang="cs-CZ" sz="2200" dirty="0"/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vyšetření ventilace - výměna plynů zevní prostředí/plicní sklípky→ funkční vyšetření plic</a:t>
            </a:r>
          </a:p>
          <a:p>
            <a:pPr lvl="1">
              <a:spcBef>
                <a:spcPts val="650"/>
              </a:spcBef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/>
              <a:t>spirometrie, </a:t>
            </a:r>
            <a:r>
              <a:rPr lang="cs-CZ" altLang="cs-CZ" dirty="0" err="1"/>
              <a:t>bodypletyzmografie</a:t>
            </a:r>
            <a:endParaRPr lang="cs-CZ" altLang="cs-CZ" dirty="0"/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bronchoskopie, BAL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pleurální punkce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/>
              <a:t>plicní biopsie tenkou jehlou</a:t>
            </a:r>
          </a:p>
          <a:p>
            <a:pPr>
              <a:buClr>
                <a:schemeClr val="accent1"/>
              </a:buCl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 err="1"/>
              <a:t>torakoskopie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mediastinoskopie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3860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79DEA7-6625-4D3B-98C9-3BA761AF6A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9914D3-7FBE-4F05-B61D-7F14C2E910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11FCEA61-DC8E-4BB8-BF7D-1B630A393FC6}"/>
              </a:ext>
            </a:extLst>
          </p:cNvPr>
          <p:cNvSpPr txBox="1">
            <a:spLocks/>
          </p:cNvSpPr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kern="0" dirty="0"/>
              <a:t>RTG plic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7FA5528E-60B8-465C-B53B-6D00E518D7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627974"/>
              </p:ext>
            </p:extLst>
          </p:nvPr>
        </p:nvGraphicFramePr>
        <p:xfrm>
          <a:off x="3288241" y="524933"/>
          <a:ext cx="6617759" cy="5613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3" imgW="4420217" imgH="3610479" progId="">
                  <p:embed/>
                </p:oleObj>
              </mc:Choice>
              <mc:Fallback>
                <p:oleObj r:id="rId3" imgW="4420217" imgH="3610479" progId="">
                  <p:embed/>
                  <p:pic>
                    <p:nvPicPr>
                      <p:cNvPr id="13315" name="Object 2">
                        <a:extLst>
                          <a:ext uri="{FF2B5EF4-FFF2-40B4-BE49-F238E27FC236}">
                            <a16:creationId xmlns:a16="http://schemas.microsoft.com/office/drawing/2014/main" id="{3E57C760-BFF5-4297-89AF-D53318CF49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8241" y="524933"/>
                        <a:ext cx="6617759" cy="56130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79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B64D74-6BC0-4130-9758-C49834C691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5E8037-2FAE-41B5-96CA-25F2C30513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28BA52-882A-49D9-96D8-DC3D3F3E5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altLang="cs-CZ" dirty="0"/>
              <a:t>Náhlé příhody v </a:t>
            </a:r>
            <a:r>
              <a:rPr lang="cs-CZ" altLang="cs-CZ" dirty="0" err="1"/>
              <a:t>pneumologii</a:t>
            </a:r>
            <a:br>
              <a:rPr lang="cs-CZ" altLang="cs-CZ" dirty="0"/>
            </a:br>
            <a:r>
              <a:rPr lang="cs-CZ" altLang="cs-CZ" sz="3000" dirty="0"/>
              <a:t>Krvácení do dýchacích cest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3E45F50-8719-427C-BD0F-4BBE53A1E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1084073" cy="4139998"/>
          </a:xfrm>
        </p:spPr>
        <p:txBody>
          <a:bodyPr/>
          <a:lstStyle/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 err="1">
                <a:latin typeface="+mj-lt"/>
              </a:rPr>
              <a:t>hemoptýza</a:t>
            </a:r>
            <a:r>
              <a:rPr lang="cs-CZ" altLang="cs-CZ" sz="2000" dirty="0" err="1">
                <a:latin typeface="+mj-lt"/>
              </a:rPr>
              <a:t>→příměs</a:t>
            </a:r>
            <a:r>
              <a:rPr lang="cs-CZ" altLang="cs-CZ" sz="2000" dirty="0">
                <a:latin typeface="+mj-lt"/>
              </a:rPr>
              <a:t> krve ve sputu 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 err="1">
                <a:latin typeface="+mj-lt"/>
              </a:rPr>
              <a:t>hemoptoe</a:t>
            </a:r>
            <a:r>
              <a:rPr lang="cs-CZ" altLang="cs-CZ" sz="2000" dirty="0" err="1">
                <a:latin typeface="+mj-lt"/>
              </a:rPr>
              <a:t>→chrlení</a:t>
            </a:r>
            <a:r>
              <a:rPr lang="cs-CZ" altLang="cs-CZ" sz="2000" dirty="0">
                <a:latin typeface="+mj-lt"/>
              </a:rPr>
              <a:t> krve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>
                <a:latin typeface="+mj-lt"/>
              </a:rPr>
              <a:t>etiologie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bronchogenní Ca plic, bronchiektázie, absces, TBC, embolizace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>
                <a:latin typeface="+mj-lt"/>
              </a:rPr>
              <a:t>diagnostika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vyloučení jiného krvácení, KO, koagulace, KS, </a:t>
            </a:r>
            <a:r>
              <a:rPr lang="cs-CZ" altLang="cs-CZ" dirty="0" err="1">
                <a:latin typeface="+mj-lt"/>
              </a:rPr>
              <a:t>Astrup</a:t>
            </a:r>
            <a:r>
              <a:rPr lang="cs-CZ" altLang="cs-CZ" dirty="0">
                <a:latin typeface="+mj-lt"/>
              </a:rPr>
              <a:t>, RTG, bronchoskopie event. s lokálním ošetřením - výplach ledovým FR</a:t>
            </a:r>
          </a:p>
          <a:p>
            <a:pPr>
              <a:buSzPct val="95000"/>
              <a:buFont typeface="Wingdings 2" panose="05020102010507070707" pitchFamily="18" charset="2"/>
              <a:buChar char=""/>
            </a:pPr>
            <a:r>
              <a:rPr lang="cs-CZ" altLang="cs-CZ" sz="2200" dirty="0">
                <a:latin typeface="+mj-lt"/>
              </a:rPr>
              <a:t>terapie</a:t>
            </a:r>
          </a:p>
          <a:p>
            <a:pPr lvl="1">
              <a:spcBef>
                <a:spcPts val="650"/>
              </a:spcBef>
              <a:buSzPct val="95000"/>
              <a:buFont typeface="Wingdings 2" panose="05020102010507070707" pitchFamily="18" charset="2"/>
              <a:buChar char=""/>
            </a:pPr>
            <a:r>
              <a:rPr lang="cs-CZ" altLang="cs-CZ" dirty="0">
                <a:latin typeface="+mj-lt"/>
              </a:rPr>
              <a:t>poloha v </a:t>
            </a:r>
            <a:r>
              <a:rPr lang="cs-CZ" altLang="cs-CZ" dirty="0" err="1">
                <a:latin typeface="+mj-lt"/>
              </a:rPr>
              <a:t>polosedu</a:t>
            </a:r>
            <a:r>
              <a:rPr lang="cs-CZ" altLang="cs-CZ" dirty="0">
                <a:latin typeface="+mj-lt"/>
              </a:rPr>
              <a:t>, O2, led na hrudník, náhrady objemu a krve, řešení vyvolávající příčiny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895173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354</TotalTime>
  <Words>4181</Words>
  <Application>Microsoft Office PowerPoint</Application>
  <PresentationFormat>Širokoúhlá obrazovka</PresentationFormat>
  <Paragraphs>562</Paragraphs>
  <Slides>62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62</vt:i4>
      </vt:variant>
    </vt:vector>
  </HeadingPairs>
  <TitlesOfParts>
    <vt:vector size="69" baseType="lpstr">
      <vt:lpstr>Arial</vt:lpstr>
      <vt:lpstr>Calibri</vt:lpstr>
      <vt:lpstr>Tahoma</vt:lpstr>
      <vt:lpstr>Times New Roman</vt:lpstr>
      <vt:lpstr>Wingdings</vt:lpstr>
      <vt:lpstr>Wingdings 2</vt:lpstr>
      <vt:lpstr>Prezentace_MU_CZ</vt:lpstr>
      <vt:lpstr>Pneumologie I</vt:lpstr>
      <vt:lpstr>Anatomie dýchacího ústrojí</vt:lpstr>
      <vt:lpstr>Regulace a účinky</vt:lpstr>
      <vt:lpstr>Fyziologie dýchacího ústrojí</vt:lpstr>
      <vt:lpstr>Prezentace aplikace PowerPoint</vt:lpstr>
      <vt:lpstr>Vyšetřovací metody dýchacího ústrojí</vt:lpstr>
      <vt:lpstr>Prezentace aplikace PowerPoint</vt:lpstr>
      <vt:lpstr>Prezentace aplikace PowerPoint</vt:lpstr>
      <vt:lpstr>Náhlé příhody v pneumologii Krvácení do dýchacích cest</vt:lpstr>
      <vt:lpstr>Pneumotorax</vt:lpstr>
      <vt:lpstr>Prezentace aplikace PowerPoint</vt:lpstr>
      <vt:lpstr>Prezentace aplikace PowerPoint</vt:lpstr>
      <vt:lpstr>Prezentace aplikace PowerPoint</vt:lpstr>
      <vt:lpstr>Aspirace cizího tělesa </vt:lpstr>
      <vt:lpstr>Prezentace aplikace PowerPoint</vt:lpstr>
      <vt:lpstr>Laryngospasmus </vt:lpstr>
      <vt:lpstr>Prezentace aplikace PowerPoint</vt:lpstr>
      <vt:lpstr>Acute Respiratory Distress Syndrom (ARDS)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Respirační insuficience </vt:lpstr>
      <vt:lpstr>Prezentace aplikace PowerPoint</vt:lpstr>
      <vt:lpstr>Prezentace aplikace PowerPoint</vt:lpstr>
      <vt:lpstr>Syndrom spánkové apnoe </vt:lpstr>
      <vt:lpstr>Prezentace aplikace PowerPoint</vt:lpstr>
      <vt:lpstr>Prezentace aplikace PowerPoint</vt:lpstr>
      <vt:lpstr>Dělení zánětů dolních cest dýchacích:</vt:lpstr>
      <vt:lpstr>Tracheobronchitis acuta. Bronchitis acuta I</vt:lpstr>
      <vt:lpstr>Tracheobronchitis acuta. Bronchitis acuta II</vt:lpstr>
      <vt:lpstr>Tracheobronchitis acuta. Bronchitis acuta III</vt:lpstr>
      <vt:lpstr>Akutní bronchiolitida I</vt:lpstr>
      <vt:lpstr>Akutní bronchiolitida II</vt:lpstr>
      <vt:lpstr>Chronická obstrukční plicní nemoc (CHOPN)</vt:lpstr>
      <vt:lpstr>CHOPN I</vt:lpstr>
      <vt:lpstr>CHOPN II</vt:lpstr>
      <vt:lpstr>Prezentace aplikace PowerPoint</vt:lpstr>
      <vt:lpstr>Chronická bronchitida I</vt:lpstr>
      <vt:lpstr>Chronická bronchitida II</vt:lpstr>
      <vt:lpstr>Plicní emfyzém I</vt:lpstr>
      <vt:lpstr>Plicní emfyzém II</vt:lpstr>
      <vt:lpstr>Plicní emfyzém III</vt:lpstr>
      <vt:lpstr>Astma bronchiale I</vt:lpstr>
      <vt:lpstr>Astma bronchiale - mechanismus</vt:lpstr>
      <vt:lpstr>Astma bronchiale II</vt:lpstr>
      <vt:lpstr>Astma bronchiale III</vt:lpstr>
      <vt:lpstr>Astma       versus      CHOPN</vt:lpstr>
      <vt:lpstr>Bronchiektázie I</vt:lpstr>
      <vt:lpstr>Bronchiektázie II</vt:lpstr>
      <vt:lpstr>Bronchiektázie - RTG</vt:lpstr>
      <vt:lpstr>Nádory průdušek a plic I</vt:lpstr>
      <vt:lpstr>Nádory průdušek a plic II</vt:lpstr>
      <vt:lpstr>Nádory průdušek a plic III</vt:lpstr>
      <vt:lpstr>Nádory průdušek a plic - RTG</vt:lpstr>
      <vt:lpstr>Nádory průdušek a plic - RTG</vt:lpstr>
      <vt:lpstr>Prezentace aplikace PowerPoint</vt:lpstr>
      <vt:lpstr>Nádory průdušek a plic IV</vt:lpstr>
      <vt:lpstr>Nádory průdušek a plic V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Jitka Skládaná</cp:lastModifiedBy>
  <cp:revision>28</cp:revision>
  <cp:lastPrinted>1601-01-01T00:00:00Z</cp:lastPrinted>
  <dcterms:created xsi:type="dcterms:W3CDTF">2021-04-27T07:29:37Z</dcterms:created>
  <dcterms:modified xsi:type="dcterms:W3CDTF">2021-05-18T06:28:09Z</dcterms:modified>
</cp:coreProperties>
</file>