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3"/>
  </p:notesMasterIdLst>
  <p:handoutMasterIdLst>
    <p:handoutMasterId r:id="rId44"/>
  </p:handoutMasterIdLst>
  <p:sldIdLst>
    <p:sldId id="340" r:id="rId2"/>
    <p:sldId id="343" r:id="rId3"/>
    <p:sldId id="355" r:id="rId4"/>
    <p:sldId id="359" r:id="rId5"/>
    <p:sldId id="346" r:id="rId6"/>
    <p:sldId id="350" r:id="rId7"/>
    <p:sldId id="356" r:id="rId8"/>
    <p:sldId id="368" r:id="rId9"/>
    <p:sldId id="391" r:id="rId10"/>
    <p:sldId id="362" r:id="rId11"/>
    <p:sldId id="363" r:id="rId12"/>
    <p:sldId id="367" r:id="rId13"/>
    <p:sldId id="413" r:id="rId14"/>
    <p:sldId id="342" r:id="rId15"/>
    <p:sldId id="414" r:id="rId16"/>
    <p:sldId id="415" r:id="rId17"/>
    <p:sldId id="416" r:id="rId18"/>
    <p:sldId id="403" r:id="rId19"/>
    <p:sldId id="404" r:id="rId20"/>
    <p:sldId id="405" r:id="rId21"/>
    <p:sldId id="417" r:id="rId22"/>
    <p:sldId id="410" r:id="rId23"/>
    <p:sldId id="322" r:id="rId24"/>
    <p:sldId id="370" r:id="rId25"/>
    <p:sldId id="372" r:id="rId26"/>
    <p:sldId id="373" r:id="rId27"/>
    <p:sldId id="385" r:id="rId28"/>
    <p:sldId id="386" r:id="rId29"/>
    <p:sldId id="387" r:id="rId30"/>
    <p:sldId id="384" r:id="rId31"/>
    <p:sldId id="374" r:id="rId32"/>
    <p:sldId id="375" r:id="rId33"/>
    <p:sldId id="376" r:id="rId34"/>
    <p:sldId id="377" r:id="rId35"/>
    <p:sldId id="380" r:id="rId36"/>
    <p:sldId id="379" r:id="rId37"/>
    <p:sldId id="381" r:id="rId38"/>
    <p:sldId id="382" r:id="rId39"/>
    <p:sldId id="383" r:id="rId40"/>
    <p:sldId id="369" r:id="rId41"/>
    <p:sldId id="388" r:id="rId42"/>
  </p:sldIdLst>
  <p:sldSz cx="12192000" cy="6858000"/>
  <p:notesSz cx="6858000" cy="9144000"/>
  <p:custDataLst>
    <p:tags r:id="rId4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5768" autoAdjust="0"/>
  </p:normalViewPr>
  <p:slideViewPr>
    <p:cSldViewPr snapToGrid="0">
      <p:cViewPr varScale="1">
        <p:scale>
          <a:sx n="72" d="100"/>
          <a:sy n="72" d="100"/>
        </p:scale>
        <p:origin x="66" y="6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ospisilova\Desktop\V&#253;zkum%20v%20ose\datov&#225;%20tabulka%20-%20vzo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List2!$B$18</c:f>
              <c:strCache>
                <c:ptCount val="1"/>
                <c:pt idx="0">
                  <c:v>Počet</c:v>
                </c:pt>
              </c:strCache>
            </c:strRef>
          </c:tx>
          <c:spPr>
            <a:scene3d>
              <a:camera prst="orthographicFront"/>
              <a:lightRig rig="threePt" dir="t"/>
            </a:scene3d>
            <a:sp3d>
              <a:bevelT/>
            </a:sp3d>
          </c:spPr>
          <c:explosion val="25"/>
          <c:dLbls>
            <c:dLbl>
              <c:idx val="0"/>
              <c:layout>
                <c:manualLayout>
                  <c:x val="-5.6816945168434172E-3"/>
                  <c:y val="4.8358824328161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A-4B1C-8048-620686896DF1}"/>
                </c:ext>
              </c:extLst>
            </c:dLbl>
            <c:dLbl>
              <c:idx val="1"/>
              <c:layout>
                <c:manualLayout>
                  <c:x val="9.3184959272177206E-3"/>
                  <c:y val="-5.9464586239389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A-4B1C-8048-620686896D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List2!$A$19:$A$20</c:f>
              <c:strCache>
                <c:ptCount val="2"/>
                <c:pt idx="0">
                  <c:v>Muž</c:v>
                </c:pt>
                <c:pt idx="1">
                  <c:v>Žena</c:v>
                </c:pt>
              </c:strCache>
            </c:strRef>
          </c:cat>
          <c:val>
            <c:numRef>
              <c:f>List2!$B$19:$B$20</c:f>
              <c:numCache>
                <c:formatCode>General</c:formatCode>
                <c:ptCount val="2"/>
                <c:pt idx="0">
                  <c:v>37</c:v>
                </c:pt>
                <c:pt idx="1">
                  <c:v>44</c:v>
                </c:pt>
              </c:numCache>
            </c:numRef>
          </c:val>
          <c:extLst>
            <c:ext xmlns:c16="http://schemas.microsoft.com/office/drawing/2014/chart" uri="{C3380CC4-5D6E-409C-BE32-E72D297353CC}">
              <c16:uniqueId val="{00000002-828A-4B1C-8048-620686896DF1}"/>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plotArea>
      <c:layout/>
      <c:barChart>
        <c:barDir val="col"/>
        <c:grouping val="clustered"/>
        <c:varyColors val="0"/>
        <c:ser>
          <c:idx val="0"/>
          <c:order val="0"/>
          <c:tx>
            <c:strRef>
              <c:f>List2!$A$19</c:f>
              <c:strCache>
                <c:ptCount val="1"/>
                <c:pt idx="0">
                  <c:v>Muž</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List2!$B$19</c:f>
              <c:numCache>
                <c:formatCode>General</c:formatCode>
                <c:ptCount val="1"/>
                <c:pt idx="0">
                  <c:v>37</c:v>
                </c:pt>
              </c:numCache>
            </c:numRef>
          </c:val>
          <c:extLst>
            <c:ext xmlns:c16="http://schemas.microsoft.com/office/drawing/2014/chart" uri="{C3380CC4-5D6E-409C-BE32-E72D297353CC}">
              <c16:uniqueId val="{00000000-B36D-41E4-8C70-FE78A8FA61CC}"/>
            </c:ext>
          </c:extLst>
        </c:ser>
        <c:ser>
          <c:idx val="1"/>
          <c:order val="1"/>
          <c:tx>
            <c:strRef>
              <c:f>List2!$A$20</c:f>
              <c:strCache>
                <c:ptCount val="1"/>
                <c:pt idx="0">
                  <c:v>Žena</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List2!$B$20</c:f>
              <c:numCache>
                <c:formatCode>General</c:formatCode>
                <c:ptCount val="1"/>
                <c:pt idx="0">
                  <c:v>44</c:v>
                </c:pt>
              </c:numCache>
            </c:numRef>
          </c:val>
          <c:extLst>
            <c:ext xmlns:c16="http://schemas.microsoft.com/office/drawing/2014/chart" uri="{C3380CC4-5D6E-409C-BE32-E72D297353CC}">
              <c16:uniqueId val="{00000001-B36D-41E4-8C70-FE78A8FA61CC}"/>
            </c:ext>
          </c:extLst>
        </c:ser>
        <c:dLbls>
          <c:showLegendKey val="0"/>
          <c:showVal val="1"/>
          <c:showCatName val="0"/>
          <c:showSerName val="0"/>
          <c:showPercent val="0"/>
          <c:showBubbleSize val="0"/>
        </c:dLbls>
        <c:gapWidth val="150"/>
        <c:axId val="41604224"/>
        <c:axId val="41605760"/>
      </c:barChart>
      <c:catAx>
        <c:axId val="41604224"/>
        <c:scaling>
          <c:orientation val="minMax"/>
        </c:scaling>
        <c:delete val="1"/>
        <c:axPos val="b"/>
        <c:numFmt formatCode="General" sourceLinked="0"/>
        <c:majorTickMark val="none"/>
        <c:minorTickMark val="none"/>
        <c:tickLblPos val="nextTo"/>
        <c:crossAx val="41605760"/>
        <c:crosses val="autoZero"/>
        <c:auto val="1"/>
        <c:lblAlgn val="ctr"/>
        <c:lblOffset val="100"/>
        <c:noMultiLvlLbl val="0"/>
      </c:catAx>
      <c:valAx>
        <c:axId val="41605760"/>
        <c:scaling>
          <c:orientation val="minMax"/>
        </c:scaling>
        <c:delete val="1"/>
        <c:axPos val="l"/>
        <c:numFmt formatCode="General" sourceLinked="1"/>
        <c:majorTickMark val="none"/>
        <c:minorTickMark val="none"/>
        <c:tickLblPos val="nextTo"/>
        <c:crossAx val="41604224"/>
        <c:crosses val="autoZero"/>
        <c:crossBetween val="between"/>
      </c:valAx>
    </c:plotArea>
    <c:legend>
      <c:legendPos val="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plotArea>
      <c:layout/>
      <c:barChart>
        <c:barDir val="col"/>
        <c:grouping val="stacked"/>
        <c:varyColors val="0"/>
        <c:ser>
          <c:idx val="0"/>
          <c:order val="0"/>
          <c:tx>
            <c:strRef>
              <c:f>List2!$A$19</c:f>
              <c:strCache>
                <c:ptCount val="1"/>
                <c:pt idx="0">
                  <c:v>Muž</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List2!$B$19</c:f>
              <c:numCache>
                <c:formatCode>General</c:formatCode>
                <c:ptCount val="1"/>
                <c:pt idx="0">
                  <c:v>37</c:v>
                </c:pt>
              </c:numCache>
            </c:numRef>
          </c:val>
          <c:extLst>
            <c:ext xmlns:c16="http://schemas.microsoft.com/office/drawing/2014/chart" uri="{C3380CC4-5D6E-409C-BE32-E72D297353CC}">
              <c16:uniqueId val="{00000000-C16E-44CB-99E6-BCA587899C37}"/>
            </c:ext>
          </c:extLst>
        </c:ser>
        <c:ser>
          <c:idx val="1"/>
          <c:order val="1"/>
          <c:tx>
            <c:strRef>
              <c:f>List2!$A$20</c:f>
              <c:strCache>
                <c:ptCount val="1"/>
                <c:pt idx="0">
                  <c:v>Žena</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List2!$B$20</c:f>
              <c:numCache>
                <c:formatCode>General</c:formatCode>
                <c:ptCount val="1"/>
                <c:pt idx="0">
                  <c:v>44</c:v>
                </c:pt>
              </c:numCache>
            </c:numRef>
          </c:val>
          <c:extLst>
            <c:ext xmlns:c16="http://schemas.microsoft.com/office/drawing/2014/chart" uri="{C3380CC4-5D6E-409C-BE32-E72D297353CC}">
              <c16:uniqueId val="{00000001-C16E-44CB-99E6-BCA587899C37}"/>
            </c:ext>
          </c:extLst>
        </c:ser>
        <c:dLbls>
          <c:showLegendKey val="0"/>
          <c:showVal val="1"/>
          <c:showCatName val="0"/>
          <c:showSerName val="0"/>
          <c:showPercent val="0"/>
          <c:showBubbleSize val="0"/>
        </c:dLbls>
        <c:gapWidth val="150"/>
        <c:overlap val="100"/>
        <c:axId val="70800128"/>
        <c:axId val="70801664"/>
      </c:barChart>
      <c:catAx>
        <c:axId val="70800128"/>
        <c:scaling>
          <c:orientation val="minMax"/>
        </c:scaling>
        <c:delete val="1"/>
        <c:axPos val="b"/>
        <c:numFmt formatCode="General" sourceLinked="0"/>
        <c:majorTickMark val="none"/>
        <c:minorTickMark val="none"/>
        <c:tickLblPos val="nextTo"/>
        <c:crossAx val="70801664"/>
        <c:crosses val="autoZero"/>
        <c:auto val="1"/>
        <c:lblAlgn val="ctr"/>
        <c:lblOffset val="100"/>
        <c:noMultiLvlLbl val="0"/>
      </c:catAx>
      <c:valAx>
        <c:axId val="70801664"/>
        <c:scaling>
          <c:orientation val="minMax"/>
        </c:scaling>
        <c:delete val="1"/>
        <c:axPos val="l"/>
        <c:numFmt formatCode="General" sourceLinked="1"/>
        <c:majorTickMark val="none"/>
        <c:minorTickMark val="none"/>
        <c:tickLblPos val="nextTo"/>
        <c:crossAx val="70800128"/>
        <c:crosses val="autoZero"/>
        <c:crossBetween val="between"/>
      </c:valAx>
    </c:plotArea>
    <c:legend>
      <c:legendPos val="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04374453193348E-2"/>
          <c:y val="0"/>
          <c:w val="0.82827599964535858"/>
          <c:h val="0.81967342203313109"/>
        </c:manualLayout>
      </c:layout>
      <c:barChart>
        <c:barDir val="bar"/>
        <c:grouping val="cluster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C9FE-4555-AA23-B4A7E6ED2D04}"/>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C9FE-4555-AA23-B4A7E6ED2D04}"/>
            </c:ext>
          </c:extLst>
        </c:ser>
        <c:dLbls>
          <c:showLegendKey val="0"/>
          <c:showVal val="0"/>
          <c:showCatName val="0"/>
          <c:showSerName val="0"/>
          <c:showPercent val="0"/>
          <c:showBubbleSize val="0"/>
        </c:dLbls>
        <c:gapWidth val="150"/>
        <c:axId val="39613952"/>
        <c:axId val="39615488"/>
      </c:barChart>
      <c:catAx>
        <c:axId val="39613952"/>
        <c:scaling>
          <c:orientation val="minMax"/>
        </c:scaling>
        <c:delete val="0"/>
        <c:axPos val="l"/>
        <c:numFmt formatCode="General" sourceLinked="0"/>
        <c:majorTickMark val="out"/>
        <c:minorTickMark val="none"/>
        <c:tickLblPos val="nextTo"/>
        <c:crossAx val="39615488"/>
        <c:crosses val="autoZero"/>
        <c:auto val="1"/>
        <c:lblAlgn val="ctr"/>
        <c:lblOffset val="100"/>
        <c:noMultiLvlLbl val="0"/>
      </c:catAx>
      <c:valAx>
        <c:axId val="39615488"/>
        <c:scaling>
          <c:orientation val="minMax"/>
        </c:scaling>
        <c:delete val="0"/>
        <c:axPos val="b"/>
        <c:majorGridlines/>
        <c:numFmt formatCode="0.00" sourceLinked="1"/>
        <c:majorTickMark val="out"/>
        <c:minorTickMark val="none"/>
        <c:tickLblPos val="nextTo"/>
        <c:crossAx val="39613952"/>
        <c:crosses val="autoZero"/>
        <c:crossBetween val="between"/>
      </c:valAx>
    </c:plotArea>
    <c:legend>
      <c:legendPos val="r"/>
      <c:layout>
        <c:manualLayout>
          <c:xMode val="edge"/>
          <c:yMode val="edge"/>
          <c:x val="0.76573386092181428"/>
          <c:y val="0.11166324656737486"/>
          <c:w val="0.16493991353411006"/>
          <c:h val="0.36555578791898935"/>
        </c:manualLayout>
      </c:layou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90299664758602"/>
          <c:y val="0.10354598679621897"/>
          <c:w val="0.74494180311979741"/>
          <c:h val="0.6622214283120077"/>
        </c:manualLayout>
      </c:layout>
      <c:barChart>
        <c:barDir val="col"/>
        <c:grouping val="cluster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416D-4ABB-9E49-0F343EE06E08}"/>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416D-4ABB-9E49-0F343EE06E08}"/>
            </c:ext>
          </c:extLst>
        </c:ser>
        <c:dLbls>
          <c:showLegendKey val="0"/>
          <c:showVal val="0"/>
          <c:showCatName val="0"/>
          <c:showSerName val="0"/>
          <c:showPercent val="0"/>
          <c:showBubbleSize val="0"/>
        </c:dLbls>
        <c:gapWidth val="150"/>
        <c:axId val="40136704"/>
        <c:axId val="40138240"/>
      </c:barChart>
      <c:catAx>
        <c:axId val="40136704"/>
        <c:scaling>
          <c:orientation val="minMax"/>
        </c:scaling>
        <c:delete val="0"/>
        <c:axPos val="b"/>
        <c:numFmt formatCode="General" sourceLinked="0"/>
        <c:majorTickMark val="out"/>
        <c:minorTickMark val="none"/>
        <c:tickLblPos val="nextTo"/>
        <c:crossAx val="40138240"/>
        <c:crosses val="autoZero"/>
        <c:auto val="1"/>
        <c:lblAlgn val="ctr"/>
        <c:lblOffset val="100"/>
        <c:noMultiLvlLbl val="0"/>
      </c:catAx>
      <c:valAx>
        <c:axId val="40138240"/>
        <c:scaling>
          <c:orientation val="minMax"/>
        </c:scaling>
        <c:delete val="0"/>
        <c:axPos val="l"/>
        <c:majorGridlines/>
        <c:numFmt formatCode="0.00" sourceLinked="1"/>
        <c:majorTickMark val="out"/>
        <c:minorTickMark val="none"/>
        <c:tickLblPos val="nextTo"/>
        <c:crossAx val="40136704"/>
        <c:crosses val="autoZero"/>
        <c:crossBetween val="between"/>
      </c:valAx>
    </c:plotArea>
    <c:legend>
      <c:legendPos val="r"/>
      <c:layout>
        <c:manualLayout>
          <c:xMode val="edge"/>
          <c:yMode val="edge"/>
          <c:x val="0.79092774350612327"/>
          <c:y val="0.11602413058801817"/>
          <c:w val="0.16381751864352664"/>
          <c:h val="0.33494050738274733"/>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CDB1-4B42-A76D-018A0C998BF0}"/>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CDB1-4B42-A76D-018A0C998BF0}"/>
            </c:ext>
          </c:extLst>
        </c:ser>
        <c:dLbls>
          <c:showLegendKey val="0"/>
          <c:showVal val="0"/>
          <c:showCatName val="0"/>
          <c:showSerName val="0"/>
          <c:showPercent val="0"/>
          <c:showBubbleSize val="0"/>
        </c:dLbls>
        <c:gapWidth val="150"/>
        <c:overlap val="100"/>
        <c:axId val="40273792"/>
        <c:axId val="40275328"/>
      </c:barChart>
      <c:catAx>
        <c:axId val="40273792"/>
        <c:scaling>
          <c:orientation val="minMax"/>
        </c:scaling>
        <c:delete val="0"/>
        <c:axPos val="b"/>
        <c:numFmt formatCode="General" sourceLinked="0"/>
        <c:majorTickMark val="out"/>
        <c:minorTickMark val="none"/>
        <c:tickLblPos val="nextTo"/>
        <c:crossAx val="40275328"/>
        <c:crosses val="autoZero"/>
        <c:auto val="1"/>
        <c:lblAlgn val="ctr"/>
        <c:lblOffset val="100"/>
        <c:noMultiLvlLbl val="0"/>
      </c:catAx>
      <c:valAx>
        <c:axId val="40275328"/>
        <c:scaling>
          <c:orientation val="minMax"/>
        </c:scaling>
        <c:delete val="0"/>
        <c:axPos val="l"/>
        <c:majorGridlines/>
        <c:numFmt formatCode="0.00" sourceLinked="1"/>
        <c:majorTickMark val="out"/>
        <c:minorTickMark val="none"/>
        <c:tickLblPos val="nextTo"/>
        <c:crossAx val="40273792"/>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0AA46-89FE-4DFB-9796-3D57F365EACC}" type="doc">
      <dgm:prSet loTypeId="urn:microsoft.com/office/officeart/2005/8/layout/orgChart1" loCatId="hierarchy" qsTypeId="urn:microsoft.com/office/officeart/2005/8/quickstyle/simple1" qsCatId="simple" csTypeId="urn:microsoft.com/office/officeart/2005/8/colors/accent1_2" csCatId="accent1" phldr="1"/>
      <dgm:spPr/>
    </dgm:pt>
    <dgm:pt modelId="{06B1EFD0-CC01-4755-81C7-7DA0F194B9FA}">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bg1"/>
              </a:solidFill>
              <a:effectLst/>
              <a:latin typeface="+mj-lt"/>
              <a:cs typeface="Arial" charset="0"/>
            </a:rPr>
            <a:t>Druhy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bg1"/>
              </a:solidFill>
              <a:effectLst/>
              <a:latin typeface="+mj-lt"/>
              <a:cs typeface="Arial" charset="0"/>
            </a:rPr>
            <a:t>psaných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bg1"/>
              </a:solidFill>
              <a:effectLst/>
              <a:latin typeface="+mj-lt"/>
              <a:cs typeface="Arial" charset="0"/>
            </a:rPr>
            <a:t>publikací</a:t>
          </a:r>
        </a:p>
      </dgm:t>
    </dgm:pt>
    <dgm:pt modelId="{A970F566-E344-4B1A-93A4-40967B72B965}" type="parTrans" cxnId="{E5249215-E6D0-44AC-AD55-67AD139B421A}">
      <dgm:prSet/>
      <dgm:spPr/>
      <dgm:t>
        <a:bodyPr/>
        <a:lstStyle/>
        <a:p>
          <a:endParaRPr lang="cs-CZ">
            <a:solidFill>
              <a:schemeClr val="bg1"/>
            </a:solidFill>
            <a:latin typeface="+mj-lt"/>
          </a:endParaRPr>
        </a:p>
      </dgm:t>
    </dgm:pt>
    <dgm:pt modelId="{A6CC4B0C-A841-4CCC-938E-8258A5966B3E}" type="sibTrans" cxnId="{E5249215-E6D0-44AC-AD55-67AD139B421A}">
      <dgm:prSet/>
      <dgm:spPr/>
      <dgm:t>
        <a:bodyPr/>
        <a:lstStyle/>
        <a:p>
          <a:endParaRPr lang="cs-CZ">
            <a:solidFill>
              <a:schemeClr val="bg1"/>
            </a:solidFill>
            <a:latin typeface="+mj-lt"/>
          </a:endParaRPr>
        </a:p>
      </dgm:t>
    </dgm:pt>
    <dgm:pt modelId="{6A008506-8B4E-4D32-900B-F985937EE4DB}">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Přehledový článek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článek</a:t>
          </a:r>
        </a:p>
      </dgm:t>
    </dgm:pt>
    <dgm:pt modelId="{629759C4-EB8B-4808-8DDF-81389C9469E6}" type="parTrans" cxnId="{171F19CA-7A87-4AB1-B05C-CE8EA2C4AECD}">
      <dgm:prSet/>
      <dgm:spPr/>
      <dgm:t>
        <a:bodyPr/>
        <a:lstStyle/>
        <a:p>
          <a:endParaRPr lang="cs-CZ">
            <a:solidFill>
              <a:schemeClr val="bg1"/>
            </a:solidFill>
            <a:latin typeface="+mj-lt"/>
          </a:endParaRPr>
        </a:p>
      </dgm:t>
    </dgm:pt>
    <dgm:pt modelId="{AB574A04-9BC5-4CD9-B700-EAEB011E37AB}" type="sibTrans" cxnId="{171F19CA-7A87-4AB1-B05C-CE8EA2C4AECD}">
      <dgm:prSet/>
      <dgm:spPr/>
      <dgm:t>
        <a:bodyPr/>
        <a:lstStyle/>
        <a:p>
          <a:endParaRPr lang="cs-CZ">
            <a:solidFill>
              <a:schemeClr val="bg1"/>
            </a:solidFill>
            <a:latin typeface="+mj-lt"/>
          </a:endParaRPr>
        </a:p>
      </dgm:t>
    </dgm:pt>
    <dgm:pt modelId="{44C77E41-178F-42AD-9120-2FC65A49A264}">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Originální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článek</a:t>
          </a:r>
        </a:p>
      </dgm:t>
    </dgm:pt>
    <dgm:pt modelId="{C9D1B631-F330-4740-88F0-DA698160FA5D}" type="parTrans" cxnId="{6CF5F175-2D50-4D66-B3A6-FCBD42FA5DA5}">
      <dgm:prSet/>
      <dgm:spPr/>
      <dgm:t>
        <a:bodyPr/>
        <a:lstStyle/>
        <a:p>
          <a:endParaRPr lang="cs-CZ">
            <a:solidFill>
              <a:schemeClr val="bg1"/>
            </a:solidFill>
            <a:latin typeface="+mj-lt"/>
          </a:endParaRPr>
        </a:p>
      </dgm:t>
    </dgm:pt>
    <dgm:pt modelId="{E054EDBC-5A24-4CED-BBC4-4A0158B76DEF}" type="sibTrans" cxnId="{6CF5F175-2D50-4D66-B3A6-FCBD42FA5DA5}">
      <dgm:prSet/>
      <dgm:spPr/>
      <dgm:t>
        <a:bodyPr/>
        <a:lstStyle/>
        <a:p>
          <a:endParaRPr lang="cs-CZ">
            <a:solidFill>
              <a:schemeClr val="bg1"/>
            </a:solidFill>
            <a:latin typeface="+mj-lt"/>
          </a:endParaRPr>
        </a:p>
      </dgm:t>
    </dgm:pt>
    <dgm:pt modelId="{6EAD9FAA-A507-4B8A-8680-FABA9A733D3E}">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Kasuistika</a:t>
          </a:r>
        </a:p>
      </dgm:t>
    </dgm:pt>
    <dgm:pt modelId="{7119DCB5-C119-4C71-B9C4-C93E43CFBF62}" type="parTrans" cxnId="{099EBFB1-D14A-474B-89A0-03F86E93DD11}">
      <dgm:prSet/>
      <dgm:spPr/>
      <dgm:t>
        <a:bodyPr/>
        <a:lstStyle/>
        <a:p>
          <a:endParaRPr lang="cs-CZ">
            <a:solidFill>
              <a:schemeClr val="bg1"/>
            </a:solidFill>
            <a:latin typeface="+mj-lt"/>
          </a:endParaRPr>
        </a:p>
      </dgm:t>
    </dgm:pt>
    <dgm:pt modelId="{A78C8E9E-0B92-42F3-920B-851B8E58369C}" type="sibTrans" cxnId="{099EBFB1-D14A-474B-89A0-03F86E93DD11}">
      <dgm:prSet/>
      <dgm:spPr/>
      <dgm:t>
        <a:bodyPr/>
        <a:lstStyle/>
        <a:p>
          <a:endParaRPr lang="cs-CZ">
            <a:solidFill>
              <a:schemeClr val="bg1"/>
            </a:solidFill>
            <a:latin typeface="+mj-lt"/>
          </a:endParaRPr>
        </a:p>
      </dgm:t>
    </dgm:pt>
    <dgm:pt modelId="{D6834C18-0AB1-4526-9F05-EBD2C82DF8AF}">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Dopis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bg1"/>
              </a:solidFill>
              <a:effectLst/>
              <a:latin typeface="+mj-lt"/>
              <a:cs typeface="Arial" charset="0"/>
            </a:rPr>
            <a:t>redakci</a:t>
          </a:r>
        </a:p>
      </dgm:t>
    </dgm:pt>
    <dgm:pt modelId="{49A68607-81C6-4EA0-A13B-E1CB3F480788}" type="parTrans" cxnId="{6DA445F6-0A86-4EDF-852C-719AB5DE855B}">
      <dgm:prSet/>
      <dgm:spPr/>
      <dgm:t>
        <a:bodyPr/>
        <a:lstStyle/>
        <a:p>
          <a:endParaRPr lang="cs-CZ">
            <a:solidFill>
              <a:schemeClr val="bg1"/>
            </a:solidFill>
            <a:latin typeface="+mj-lt"/>
          </a:endParaRPr>
        </a:p>
      </dgm:t>
    </dgm:pt>
    <dgm:pt modelId="{A4E91930-CEF8-46A0-828C-A227053434ED}" type="sibTrans" cxnId="{6DA445F6-0A86-4EDF-852C-719AB5DE855B}">
      <dgm:prSet/>
      <dgm:spPr/>
      <dgm:t>
        <a:bodyPr/>
        <a:lstStyle/>
        <a:p>
          <a:endParaRPr lang="cs-CZ">
            <a:solidFill>
              <a:schemeClr val="bg1"/>
            </a:solidFill>
            <a:latin typeface="+mj-lt"/>
          </a:endParaRPr>
        </a:p>
      </dgm:t>
    </dgm:pt>
    <dgm:pt modelId="{622124B3-1E8F-49F8-9156-EA9D2C9DD250}">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bg1"/>
              </a:solidFill>
              <a:effectLst/>
              <a:latin typeface="+mj-lt"/>
              <a:cs typeface="Arial" charset="0"/>
            </a:rPr>
            <a:t>Recenze</a:t>
          </a:r>
        </a:p>
      </dgm:t>
    </dgm:pt>
    <dgm:pt modelId="{34292160-1443-4E51-A944-57F13D9BC3CD}" type="parTrans" cxnId="{86506288-ED77-4A55-8FA8-6B7B07882D70}">
      <dgm:prSet/>
      <dgm:spPr/>
      <dgm:t>
        <a:bodyPr/>
        <a:lstStyle/>
        <a:p>
          <a:endParaRPr lang="cs-CZ">
            <a:solidFill>
              <a:schemeClr val="bg1"/>
            </a:solidFill>
            <a:latin typeface="+mj-lt"/>
          </a:endParaRPr>
        </a:p>
      </dgm:t>
    </dgm:pt>
    <dgm:pt modelId="{7C8DD02E-9CBE-47E1-BE24-77599184F24F}" type="sibTrans" cxnId="{86506288-ED77-4A55-8FA8-6B7B07882D70}">
      <dgm:prSet/>
      <dgm:spPr/>
      <dgm:t>
        <a:bodyPr/>
        <a:lstStyle/>
        <a:p>
          <a:endParaRPr lang="cs-CZ">
            <a:solidFill>
              <a:schemeClr val="bg1"/>
            </a:solidFill>
            <a:latin typeface="+mj-lt"/>
          </a:endParaRPr>
        </a:p>
      </dgm:t>
    </dgm:pt>
    <dgm:pt modelId="{07D416BF-D181-4312-BA05-96C87A68E931}" type="pres">
      <dgm:prSet presAssocID="{4850AA46-89FE-4DFB-9796-3D57F365EACC}" presName="hierChild1" presStyleCnt="0">
        <dgm:presLayoutVars>
          <dgm:orgChart val="1"/>
          <dgm:chPref val="1"/>
          <dgm:dir/>
          <dgm:animOne val="branch"/>
          <dgm:animLvl val="lvl"/>
          <dgm:resizeHandles/>
        </dgm:presLayoutVars>
      </dgm:prSet>
      <dgm:spPr/>
    </dgm:pt>
    <dgm:pt modelId="{28528DFD-9026-4859-9F1A-A34A26C11B80}" type="pres">
      <dgm:prSet presAssocID="{06B1EFD0-CC01-4755-81C7-7DA0F194B9FA}" presName="hierRoot1" presStyleCnt="0">
        <dgm:presLayoutVars>
          <dgm:hierBranch/>
        </dgm:presLayoutVars>
      </dgm:prSet>
      <dgm:spPr/>
    </dgm:pt>
    <dgm:pt modelId="{6E6286F5-2AF5-4592-91E0-85D488C9EA63}" type="pres">
      <dgm:prSet presAssocID="{06B1EFD0-CC01-4755-81C7-7DA0F194B9FA}" presName="rootComposite1" presStyleCnt="0"/>
      <dgm:spPr/>
    </dgm:pt>
    <dgm:pt modelId="{EA93014B-A152-4B79-A2C5-246C52EC3F11}" type="pres">
      <dgm:prSet presAssocID="{06B1EFD0-CC01-4755-81C7-7DA0F194B9FA}" presName="rootText1" presStyleLbl="node0" presStyleIdx="0" presStyleCnt="1">
        <dgm:presLayoutVars>
          <dgm:chPref val="3"/>
        </dgm:presLayoutVars>
      </dgm:prSet>
      <dgm:spPr/>
    </dgm:pt>
    <dgm:pt modelId="{19820836-95A8-459E-A90C-3878782AEDAD}" type="pres">
      <dgm:prSet presAssocID="{06B1EFD0-CC01-4755-81C7-7DA0F194B9FA}" presName="rootConnector1" presStyleLbl="node1" presStyleIdx="0" presStyleCnt="0"/>
      <dgm:spPr/>
    </dgm:pt>
    <dgm:pt modelId="{B03746A0-0443-4A91-B27F-8D8CF0CE5C0E}" type="pres">
      <dgm:prSet presAssocID="{06B1EFD0-CC01-4755-81C7-7DA0F194B9FA}" presName="hierChild2" presStyleCnt="0"/>
      <dgm:spPr/>
    </dgm:pt>
    <dgm:pt modelId="{D3CD34B4-470D-4840-A3E0-74A02AF98CEE}" type="pres">
      <dgm:prSet presAssocID="{629759C4-EB8B-4808-8DDF-81389C9469E6}" presName="Name35" presStyleLbl="parChTrans1D2" presStyleIdx="0" presStyleCnt="5"/>
      <dgm:spPr/>
    </dgm:pt>
    <dgm:pt modelId="{89B5D617-CA11-4F47-86B2-43BEAF3496FE}" type="pres">
      <dgm:prSet presAssocID="{6A008506-8B4E-4D32-900B-F985937EE4DB}" presName="hierRoot2" presStyleCnt="0">
        <dgm:presLayoutVars>
          <dgm:hierBranch/>
        </dgm:presLayoutVars>
      </dgm:prSet>
      <dgm:spPr/>
    </dgm:pt>
    <dgm:pt modelId="{F66E4264-2C75-4E7E-99C5-A014B906981C}" type="pres">
      <dgm:prSet presAssocID="{6A008506-8B4E-4D32-900B-F985937EE4DB}" presName="rootComposite" presStyleCnt="0"/>
      <dgm:spPr/>
    </dgm:pt>
    <dgm:pt modelId="{6B2702C8-C7B7-4BF2-826D-39CDBB90C0FA}" type="pres">
      <dgm:prSet presAssocID="{6A008506-8B4E-4D32-900B-F985937EE4DB}" presName="rootText" presStyleLbl="node2" presStyleIdx="0" presStyleCnt="5">
        <dgm:presLayoutVars>
          <dgm:chPref val="3"/>
        </dgm:presLayoutVars>
      </dgm:prSet>
      <dgm:spPr/>
    </dgm:pt>
    <dgm:pt modelId="{0CD01CB1-F033-43CC-9E62-94E14F74319E}" type="pres">
      <dgm:prSet presAssocID="{6A008506-8B4E-4D32-900B-F985937EE4DB}" presName="rootConnector" presStyleLbl="node2" presStyleIdx="0" presStyleCnt="5"/>
      <dgm:spPr/>
    </dgm:pt>
    <dgm:pt modelId="{26019F69-9453-482E-9312-FA42D1A51B16}" type="pres">
      <dgm:prSet presAssocID="{6A008506-8B4E-4D32-900B-F985937EE4DB}" presName="hierChild4" presStyleCnt="0"/>
      <dgm:spPr/>
    </dgm:pt>
    <dgm:pt modelId="{BAD15931-7A31-4B05-99CA-77841B497167}" type="pres">
      <dgm:prSet presAssocID="{6A008506-8B4E-4D32-900B-F985937EE4DB}" presName="hierChild5" presStyleCnt="0"/>
      <dgm:spPr/>
    </dgm:pt>
    <dgm:pt modelId="{78063CE1-6554-4BB3-92B9-53BFB1F1B360}" type="pres">
      <dgm:prSet presAssocID="{C9D1B631-F330-4740-88F0-DA698160FA5D}" presName="Name35" presStyleLbl="parChTrans1D2" presStyleIdx="1" presStyleCnt="5"/>
      <dgm:spPr/>
    </dgm:pt>
    <dgm:pt modelId="{CA68726F-56D3-4F98-BCEC-7560614EB4C4}" type="pres">
      <dgm:prSet presAssocID="{44C77E41-178F-42AD-9120-2FC65A49A264}" presName="hierRoot2" presStyleCnt="0">
        <dgm:presLayoutVars>
          <dgm:hierBranch/>
        </dgm:presLayoutVars>
      </dgm:prSet>
      <dgm:spPr/>
    </dgm:pt>
    <dgm:pt modelId="{80EF7D94-999E-4C73-BCCA-8D0A835E09AA}" type="pres">
      <dgm:prSet presAssocID="{44C77E41-178F-42AD-9120-2FC65A49A264}" presName="rootComposite" presStyleCnt="0"/>
      <dgm:spPr/>
    </dgm:pt>
    <dgm:pt modelId="{E53C3162-123D-44A5-81C6-A037C363199A}" type="pres">
      <dgm:prSet presAssocID="{44C77E41-178F-42AD-9120-2FC65A49A264}" presName="rootText" presStyleLbl="node2" presStyleIdx="1" presStyleCnt="5" custLinFactNeighborX="-4852" custLinFactNeighborY="4173">
        <dgm:presLayoutVars>
          <dgm:chPref val="3"/>
        </dgm:presLayoutVars>
      </dgm:prSet>
      <dgm:spPr/>
    </dgm:pt>
    <dgm:pt modelId="{388E98C1-BA61-4922-B7FE-0E71324138B5}" type="pres">
      <dgm:prSet presAssocID="{44C77E41-178F-42AD-9120-2FC65A49A264}" presName="rootConnector" presStyleLbl="node2" presStyleIdx="1" presStyleCnt="5"/>
      <dgm:spPr/>
    </dgm:pt>
    <dgm:pt modelId="{21BB9565-EB5F-4015-AD7E-B34AD6F1897D}" type="pres">
      <dgm:prSet presAssocID="{44C77E41-178F-42AD-9120-2FC65A49A264}" presName="hierChild4" presStyleCnt="0"/>
      <dgm:spPr/>
    </dgm:pt>
    <dgm:pt modelId="{E8B3DBA1-1E22-45E5-865B-63259BC4229C}" type="pres">
      <dgm:prSet presAssocID="{44C77E41-178F-42AD-9120-2FC65A49A264}" presName="hierChild5" presStyleCnt="0"/>
      <dgm:spPr/>
    </dgm:pt>
    <dgm:pt modelId="{708F2B58-7D7F-4E64-9FA5-66B67811F134}" type="pres">
      <dgm:prSet presAssocID="{7119DCB5-C119-4C71-B9C4-C93E43CFBF62}" presName="Name35" presStyleLbl="parChTrans1D2" presStyleIdx="2" presStyleCnt="5"/>
      <dgm:spPr/>
    </dgm:pt>
    <dgm:pt modelId="{99725801-9A8F-4813-99BC-29357D240D79}" type="pres">
      <dgm:prSet presAssocID="{6EAD9FAA-A507-4B8A-8680-FABA9A733D3E}" presName="hierRoot2" presStyleCnt="0">
        <dgm:presLayoutVars>
          <dgm:hierBranch/>
        </dgm:presLayoutVars>
      </dgm:prSet>
      <dgm:spPr/>
    </dgm:pt>
    <dgm:pt modelId="{90DCCFC9-1FE3-4347-B29C-4E2BC3B8EFA0}" type="pres">
      <dgm:prSet presAssocID="{6EAD9FAA-A507-4B8A-8680-FABA9A733D3E}" presName="rootComposite" presStyleCnt="0"/>
      <dgm:spPr/>
    </dgm:pt>
    <dgm:pt modelId="{01497F48-7D61-4DC7-9DF5-D920A899EE3E}" type="pres">
      <dgm:prSet presAssocID="{6EAD9FAA-A507-4B8A-8680-FABA9A733D3E}" presName="rootText" presStyleLbl="node2" presStyleIdx="2" presStyleCnt="5">
        <dgm:presLayoutVars>
          <dgm:chPref val="3"/>
        </dgm:presLayoutVars>
      </dgm:prSet>
      <dgm:spPr/>
    </dgm:pt>
    <dgm:pt modelId="{3A73DF1F-960D-4C14-8344-6D3F33E8C401}" type="pres">
      <dgm:prSet presAssocID="{6EAD9FAA-A507-4B8A-8680-FABA9A733D3E}" presName="rootConnector" presStyleLbl="node2" presStyleIdx="2" presStyleCnt="5"/>
      <dgm:spPr/>
    </dgm:pt>
    <dgm:pt modelId="{C87EF41E-7A70-45C7-9C39-B3D567F8F9E7}" type="pres">
      <dgm:prSet presAssocID="{6EAD9FAA-A507-4B8A-8680-FABA9A733D3E}" presName="hierChild4" presStyleCnt="0"/>
      <dgm:spPr/>
    </dgm:pt>
    <dgm:pt modelId="{A2A8542B-01E9-42F8-ADE4-A357E4BFB153}" type="pres">
      <dgm:prSet presAssocID="{6EAD9FAA-A507-4B8A-8680-FABA9A733D3E}" presName="hierChild5" presStyleCnt="0"/>
      <dgm:spPr/>
    </dgm:pt>
    <dgm:pt modelId="{359FA1AB-B795-4822-A7E3-BBFEB85CE748}" type="pres">
      <dgm:prSet presAssocID="{49A68607-81C6-4EA0-A13B-E1CB3F480788}" presName="Name35" presStyleLbl="parChTrans1D2" presStyleIdx="3" presStyleCnt="5"/>
      <dgm:spPr/>
    </dgm:pt>
    <dgm:pt modelId="{7906D0B3-7814-4718-AF4A-1E277D78F270}" type="pres">
      <dgm:prSet presAssocID="{D6834C18-0AB1-4526-9F05-EBD2C82DF8AF}" presName="hierRoot2" presStyleCnt="0">
        <dgm:presLayoutVars>
          <dgm:hierBranch/>
        </dgm:presLayoutVars>
      </dgm:prSet>
      <dgm:spPr/>
    </dgm:pt>
    <dgm:pt modelId="{2B56EC88-E292-4366-9D98-F2BA291AD9B9}" type="pres">
      <dgm:prSet presAssocID="{D6834C18-0AB1-4526-9F05-EBD2C82DF8AF}" presName="rootComposite" presStyleCnt="0"/>
      <dgm:spPr/>
    </dgm:pt>
    <dgm:pt modelId="{55F256CA-D1F5-460B-8EC0-4C5CDFF37779}" type="pres">
      <dgm:prSet presAssocID="{D6834C18-0AB1-4526-9F05-EBD2C82DF8AF}" presName="rootText" presStyleLbl="node2" presStyleIdx="3" presStyleCnt="5">
        <dgm:presLayoutVars>
          <dgm:chPref val="3"/>
        </dgm:presLayoutVars>
      </dgm:prSet>
      <dgm:spPr/>
    </dgm:pt>
    <dgm:pt modelId="{5A5F39EF-4044-4F7F-B708-6424F7C032C3}" type="pres">
      <dgm:prSet presAssocID="{D6834C18-0AB1-4526-9F05-EBD2C82DF8AF}" presName="rootConnector" presStyleLbl="node2" presStyleIdx="3" presStyleCnt="5"/>
      <dgm:spPr/>
    </dgm:pt>
    <dgm:pt modelId="{EA68C022-32C1-469D-B8ED-69CAFEB7B8BF}" type="pres">
      <dgm:prSet presAssocID="{D6834C18-0AB1-4526-9F05-EBD2C82DF8AF}" presName="hierChild4" presStyleCnt="0"/>
      <dgm:spPr/>
    </dgm:pt>
    <dgm:pt modelId="{DF659CCA-BF75-4F6C-9FBD-80AECE79DB4B}" type="pres">
      <dgm:prSet presAssocID="{D6834C18-0AB1-4526-9F05-EBD2C82DF8AF}" presName="hierChild5" presStyleCnt="0"/>
      <dgm:spPr/>
    </dgm:pt>
    <dgm:pt modelId="{1387255A-AD39-4F3A-8389-B8562B5F66D0}" type="pres">
      <dgm:prSet presAssocID="{34292160-1443-4E51-A944-57F13D9BC3CD}" presName="Name35" presStyleLbl="parChTrans1D2" presStyleIdx="4" presStyleCnt="5"/>
      <dgm:spPr/>
    </dgm:pt>
    <dgm:pt modelId="{0EB6B483-539F-45EB-93A1-6C38AA0D830A}" type="pres">
      <dgm:prSet presAssocID="{622124B3-1E8F-49F8-9156-EA9D2C9DD250}" presName="hierRoot2" presStyleCnt="0">
        <dgm:presLayoutVars>
          <dgm:hierBranch/>
        </dgm:presLayoutVars>
      </dgm:prSet>
      <dgm:spPr/>
    </dgm:pt>
    <dgm:pt modelId="{D2740346-7B19-4125-897C-6BDAF2484359}" type="pres">
      <dgm:prSet presAssocID="{622124B3-1E8F-49F8-9156-EA9D2C9DD250}" presName="rootComposite" presStyleCnt="0"/>
      <dgm:spPr/>
    </dgm:pt>
    <dgm:pt modelId="{2A9841C2-F405-4933-9B86-44996C16A186}" type="pres">
      <dgm:prSet presAssocID="{622124B3-1E8F-49F8-9156-EA9D2C9DD250}" presName="rootText" presStyleLbl="node2" presStyleIdx="4" presStyleCnt="5">
        <dgm:presLayoutVars>
          <dgm:chPref val="3"/>
        </dgm:presLayoutVars>
      </dgm:prSet>
      <dgm:spPr/>
    </dgm:pt>
    <dgm:pt modelId="{4CC78235-C9A5-4679-8379-5F0796D27055}" type="pres">
      <dgm:prSet presAssocID="{622124B3-1E8F-49F8-9156-EA9D2C9DD250}" presName="rootConnector" presStyleLbl="node2" presStyleIdx="4" presStyleCnt="5"/>
      <dgm:spPr/>
    </dgm:pt>
    <dgm:pt modelId="{49FF4D0C-8FA8-4AF4-AB2D-399E7A3137A8}" type="pres">
      <dgm:prSet presAssocID="{622124B3-1E8F-49F8-9156-EA9D2C9DD250}" presName="hierChild4" presStyleCnt="0"/>
      <dgm:spPr/>
    </dgm:pt>
    <dgm:pt modelId="{46B7C752-0885-4E61-BC79-C256A0B05A0B}" type="pres">
      <dgm:prSet presAssocID="{622124B3-1E8F-49F8-9156-EA9D2C9DD250}" presName="hierChild5" presStyleCnt="0"/>
      <dgm:spPr/>
    </dgm:pt>
    <dgm:pt modelId="{403F4F7A-96A3-4836-BB9A-4276F2C7F3D7}" type="pres">
      <dgm:prSet presAssocID="{06B1EFD0-CC01-4755-81C7-7DA0F194B9FA}" presName="hierChild3" presStyleCnt="0"/>
      <dgm:spPr/>
    </dgm:pt>
  </dgm:ptLst>
  <dgm:cxnLst>
    <dgm:cxn modelId="{E5249215-E6D0-44AC-AD55-67AD139B421A}" srcId="{4850AA46-89FE-4DFB-9796-3D57F365EACC}" destId="{06B1EFD0-CC01-4755-81C7-7DA0F194B9FA}" srcOrd="0" destOrd="0" parTransId="{A970F566-E344-4B1A-93A4-40967B72B965}" sibTransId="{A6CC4B0C-A841-4CCC-938E-8258A5966B3E}"/>
    <dgm:cxn modelId="{FC876619-D5E1-4AF6-87F5-A081E0385833}" type="presOf" srcId="{49A68607-81C6-4EA0-A13B-E1CB3F480788}" destId="{359FA1AB-B795-4822-A7E3-BBFEB85CE748}" srcOrd="0" destOrd="0" presId="urn:microsoft.com/office/officeart/2005/8/layout/orgChart1"/>
    <dgm:cxn modelId="{4704F81B-71A7-4CB8-9CC3-01069DE38CD8}" type="presOf" srcId="{6A008506-8B4E-4D32-900B-F985937EE4DB}" destId="{6B2702C8-C7B7-4BF2-826D-39CDBB90C0FA}" srcOrd="0" destOrd="0" presId="urn:microsoft.com/office/officeart/2005/8/layout/orgChart1"/>
    <dgm:cxn modelId="{C2642020-B8DD-4A1C-B236-8D0980C314DB}" type="presOf" srcId="{6EAD9FAA-A507-4B8A-8680-FABA9A733D3E}" destId="{3A73DF1F-960D-4C14-8344-6D3F33E8C401}" srcOrd="1" destOrd="0" presId="urn:microsoft.com/office/officeart/2005/8/layout/orgChart1"/>
    <dgm:cxn modelId="{8D2F4B4F-A9D7-4F3B-86A4-5F8566B44697}" type="presOf" srcId="{D6834C18-0AB1-4526-9F05-EBD2C82DF8AF}" destId="{5A5F39EF-4044-4F7F-B708-6424F7C032C3}" srcOrd="1" destOrd="0" presId="urn:microsoft.com/office/officeart/2005/8/layout/orgChart1"/>
    <dgm:cxn modelId="{040CF254-03A3-42B3-9E4B-F8E281B98DC2}" type="presOf" srcId="{44C77E41-178F-42AD-9120-2FC65A49A264}" destId="{388E98C1-BA61-4922-B7FE-0E71324138B5}" srcOrd="1" destOrd="0" presId="urn:microsoft.com/office/officeart/2005/8/layout/orgChart1"/>
    <dgm:cxn modelId="{6CF5F175-2D50-4D66-B3A6-FCBD42FA5DA5}" srcId="{06B1EFD0-CC01-4755-81C7-7DA0F194B9FA}" destId="{44C77E41-178F-42AD-9120-2FC65A49A264}" srcOrd="1" destOrd="0" parTransId="{C9D1B631-F330-4740-88F0-DA698160FA5D}" sibTransId="{E054EDBC-5A24-4CED-BBC4-4A0158B76DEF}"/>
    <dgm:cxn modelId="{22F40977-0202-42AD-88DB-1BBA2ACE198D}" type="presOf" srcId="{34292160-1443-4E51-A944-57F13D9BC3CD}" destId="{1387255A-AD39-4F3A-8389-B8562B5F66D0}" srcOrd="0" destOrd="0" presId="urn:microsoft.com/office/officeart/2005/8/layout/orgChart1"/>
    <dgm:cxn modelId="{6A6C6E82-BD14-43CE-BF5E-1DD610795277}" type="presOf" srcId="{06B1EFD0-CC01-4755-81C7-7DA0F194B9FA}" destId="{19820836-95A8-459E-A90C-3878782AEDAD}" srcOrd="1" destOrd="0" presId="urn:microsoft.com/office/officeart/2005/8/layout/orgChart1"/>
    <dgm:cxn modelId="{31501585-0C22-4834-ACFD-675D8EB47095}" type="presOf" srcId="{6EAD9FAA-A507-4B8A-8680-FABA9A733D3E}" destId="{01497F48-7D61-4DC7-9DF5-D920A899EE3E}" srcOrd="0" destOrd="0" presId="urn:microsoft.com/office/officeart/2005/8/layout/orgChart1"/>
    <dgm:cxn modelId="{67D66685-4E2F-4C10-81C0-8B4EFAE56833}" type="presOf" srcId="{622124B3-1E8F-49F8-9156-EA9D2C9DD250}" destId="{2A9841C2-F405-4933-9B86-44996C16A186}" srcOrd="0" destOrd="0" presId="urn:microsoft.com/office/officeart/2005/8/layout/orgChart1"/>
    <dgm:cxn modelId="{86506288-ED77-4A55-8FA8-6B7B07882D70}" srcId="{06B1EFD0-CC01-4755-81C7-7DA0F194B9FA}" destId="{622124B3-1E8F-49F8-9156-EA9D2C9DD250}" srcOrd="4" destOrd="0" parTransId="{34292160-1443-4E51-A944-57F13D9BC3CD}" sibTransId="{7C8DD02E-9CBE-47E1-BE24-77599184F24F}"/>
    <dgm:cxn modelId="{2CFB7999-5FB7-44DB-B6A3-8C3015A60058}" type="presOf" srcId="{C9D1B631-F330-4740-88F0-DA698160FA5D}" destId="{78063CE1-6554-4BB3-92B9-53BFB1F1B360}" srcOrd="0" destOrd="0" presId="urn:microsoft.com/office/officeart/2005/8/layout/orgChart1"/>
    <dgm:cxn modelId="{39A4C59A-6A7C-4FF8-A450-D906CCF11397}" type="presOf" srcId="{7119DCB5-C119-4C71-B9C4-C93E43CFBF62}" destId="{708F2B58-7D7F-4E64-9FA5-66B67811F134}" srcOrd="0" destOrd="0" presId="urn:microsoft.com/office/officeart/2005/8/layout/orgChart1"/>
    <dgm:cxn modelId="{3F9E5F9C-7FC9-4047-AD57-98F1254EE471}" type="presOf" srcId="{06B1EFD0-CC01-4755-81C7-7DA0F194B9FA}" destId="{EA93014B-A152-4B79-A2C5-246C52EC3F11}" srcOrd="0" destOrd="0" presId="urn:microsoft.com/office/officeart/2005/8/layout/orgChart1"/>
    <dgm:cxn modelId="{9036169F-64AB-4E18-8222-5F5162568143}" type="presOf" srcId="{6A008506-8B4E-4D32-900B-F985937EE4DB}" destId="{0CD01CB1-F033-43CC-9E62-94E14F74319E}" srcOrd="1" destOrd="0" presId="urn:microsoft.com/office/officeart/2005/8/layout/orgChart1"/>
    <dgm:cxn modelId="{FA5C6EAE-5353-4C5A-BFC8-A8C60D0F146D}" type="presOf" srcId="{44C77E41-178F-42AD-9120-2FC65A49A264}" destId="{E53C3162-123D-44A5-81C6-A037C363199A}" srcOrd="0" destOrd="0" presId="urn:microsoft.com/office/officeart/2005/8/layout/orgChart1"/>
    <dgm:cxn modelId="{099EBFB1-D14A-474B-89A0-03F86E93DD11}" srcId="{06B1EFD0-CC01-4755-81C7-7DA0F194B9FA}" destId="{6EAD9FAA-A507-4B8A-8680-FABA9A733D3E}" srcOrd="2" destOrd="0" parTransId="{7119DCB5-C119-4C71-B9C4-C93E43CFBF62}" sibTransId="{A78C8E9E-0B92-42F3-920B-851B8E58369C}"/>
    <dgm:cxn modelId="{115534BE-88B5-4A8F-99DE-18EE4A61C7F6}" type="presOf" srcId="{D6834C18-0AB1-4526-9F05-EBD2C82DF8AF}" destId="{55F256CA-D1F5-460B-8EC0-4C5CDFF37779}" srcOrd="0" destOrd="0" presId="urn:microsoft.com/office/officeart/2005/8/layout/orgChart1"/>
    <dgm:cxn modelId="{171F19CA-7A87-4AB1-B05C-CE8EA2C4AECD}" srcId="{06B1EFD0-CC01-4755-81C7-7DA0F194B9FA}" destId="{6A008506-8B4E-4D32-900B-F985937EE4DB}" srcOrd="0" destOrd="0" parTransId="{629759C4-EB8B-4808-8DDF-81389C9469E6}" sibTransId="{AB574A04-9BC5-4CD9-B700-EAEB011E37AB}"/>
    <dgm:cxn modelId="{45BF51E4-4503-4EB0-8C41-8F08296EB4D5}" type="presOf" srcId="{622124B3-1E8F-49F8-9156-EA9D2C9DD250}" destId="{4CC78235-C9A5-4679-8379-5F0796D27055}" srcOrd="1" destOrd="0" presId="urn:microsoft.com/office/officeart/2005/8/layout/orgChart1"/>
    <dgm:cxn modelId="{B1094BF0-6C6A-4C67-A449-CBBFB480E705}" type="presOf" srcId="{4850AA46-89FE-4DFB-9796-3D57F365EACC}" destId="{07D416BF-D181-4312-BA05-96C87A68E931}" srcOrd="0" destOrd="0" presId="urn:microsoft.com/office/officeart/2005/8/layout/orgChart1"/>
    <dgm:cxn modelId="{6AC017F2-95A3-4825-8B59-09DD446AD8CD}" type="presOf" srcId="{629759C4-EB8B-4808-8DDF-81389C9469E6}" destId="{D3CD34B4-470D-4840-A3E0-74A02AF98CEE}" srcOrd="0" destOrd="0" presId="urn:microsoft.com/office/officeart/2005/8/layout/orgChart1"/>
    <dgm:cxn modelId="{6DA445F6-0A86-4EDF-852C-719AB5DE855B}" srcId="{06B1EFD0-CC01-4755-81C7-7DA0F194B9FA}" destId="{D6834C18-0AB1-4526-9F05-EBD2C82DF8AF}" srcOrd="3" destOrd="0" parTransId="{49A68607-81C6-4EA0-A13B-E1CB3F480788}" sibTransId="{A4E91930-CEF8-46A0-828C-A227053434ED}"/>
    <dgm:cxn modelId="{2E53405C-6452-4167-85E9-436C2FECCA2B}" type="presParOf" srcId="{07D416BF-D181-4312-BA05-96C87A68E931}" destId="{28528DFD-9026-4859-9F1A-A34A26C11B80}" srcOrd="0" destOrd="0" presId="urn:microsoft.com/office/officeart/2005/8/layout/orgChart1"/>
    <dgm:cxn modelId="{0FAA3097-B50F-4D04-B4B0-8C69271C9310}" type="presParOf" srcId="{28528DFD-9026-4859-9F1A-A34A26C11B80}" destId="{6E6286F5-2AF5-4592-91E0-85D488C9EA63}" srcOrd="0" destOrd="0" presId="urn:microsoft.com/office/officeart/2005/8/layout/orgChart1"/>
    <dgm:cxn modelId="{417FD1A3-E151-456E-9D8F-0F407F0A0978}" type="presParOf" srcId="{6E6286F5-2AF5-4592-91E0-85D488C9EA63}" destId="{EA93014B-A152-4B79-A2C5-246C52EC3F11}" srcOrd="0" destOrd="0" presId="urn:microsoft.com/office/officeart/2005/8/layout/orgChart1"/>
    <dgm:cxn modelId="{39E63671-6421-4EE1-86A7-2BD72E32A017}" type="presParOf" srcId="{6E6286F5-2AF5-4592-91E0-85D488C9EA63}" destId="{19820836-95A8-459E-A90C-3878782AEDAD}" srcOrd="1" destOrd="0" presId="urn:microsoft.com/office/officeart/2005/8/layout/orgChart1"/>
    <dgm:cxn modelId="{2841F5DB-0F77-409B-AE9C-4297C367B86E}" type="presParOf" srcId="{28528DFD-9026-4859-9F1A-A34A26C11B80}" destId="{B03746A0-0443-4A91-B27F-8D8CF0CE5C0E}" srcOrd="1" destOrd="0" presId="urn:microsoft.com/office/officeart/2005/8/layout/orgChart1"/>
    <dgm:cxn modelId="{2B47D6DC-13EC-418B-8F8B-D941C7048079}" type="presParOf" srcId="{B03746A0-0443-4A91-B27F-8D8CF0CE5C0E}" destId="{D3CD34B4-470D-4840-A3E0-74A02AF98CEE}" srcOrd="0" destOrd="0" presId="urn:microsoft.com/office/officeart/2005/8/layout/orgChart1"/>
    <dgm:cxn modelId="{86990E74-18D6-4576-A8C6-75DB3045AC0F}" type="presParOf" srcId="{B03746A0-0443-4A91-B27F-8D8CF0CE5C0E}" destId="{89B5D617-CA11-4F47-86B2-43BEAF3496FE}" srcOrd="1" destOrd="0" presId="urn:microsoft.com/office/officeart/2005/8/layout/orgChart1"/>
    <dgm:cxn modelId="{0D50E128-5331-4583-A5FF-961864EE72C9}" type="presParOf" srcId="{89B5D617-CA11-4F47-86B2-43BEAF3496FE}" destId="{F66E4264-2C75-4E7E-99C5-A014B906981C}" srcOrd="0" destOrd="0" presId="urn:microsoft.com/office/officeart/2005/8/layout/orgChart1"/>
    <dgm:cxn modelId="{ADB7E30C-EA16-4FC5-A7FC-C4FBB5691560}" type="presParOf" srcId="{F66E4264-2C75-4E7E-99C5-A014B906981C}" destId="{6B2702C8-C7B7-4BF2-826D-39CDBB90C0FA}" srcOrd="0" destOrd="0" presId="urn:microsoft.com/office/officeart/2005/8/layout/orgChart1"/>
    <dgm:cxn modelId="{F77E29F1-5728-4B5B-97BD-A81A6EAFE12D}" type="presParOf" srcId="{F66E4264-2C75-4E7E-99C5-A014B906981C}" destId="{0CD01CB1-F033-43CC-9E62-94E14F74319E}" srcOrd="1" destOrd="0" presId="urn:microsoft.com/office/officeart/2005/8/layout/orgChart1"/>
    <dgm:cxn modelId="{42A192E8-9D0C-4010-A9C1-42CE04571D74}" type="presParOf" srcId="{89B5D617-CA11-4F47-86B2-43BEAF3496FE}" destId="{26019F69-9453-482E-9312-FA42D1A51B16}" srcOrd="1" destOrd="0" presId="urn:microsoft.com/office/officeart/2005/8/layout/orgChart1"/>
    <dgm:cxn modelId="{E1F73AF2-AA57-4875-AE29-D075ACDAD01F}" type="presParOf" srcId="{89B5D617-CA11-4F47-86B2-43BEAF3496FE}" destId="{BAD15931-7A31-4B05-99CA-77841B497167}" srcOrd="2" destOrd="0" presId="urn:microsoft.com/office/officeart/2005/8/layout/orgChart1"/>
    <dgm:cxn modelId="{A3647790-7493-4A7F-8A70-DAB2F5D6A4E5}" type="presParOf" srcId="{B03746A0-0443-4A91-B27F-8D8CF0CE5C0E}" destId="{78063CE1-6554-4BB3-92B9-53BFB1F1B360}" srcOrd="2" destOrd="0" presId="urn:microsoft.com/office/officeart/2005/8/layout/orgChart1"/>
    <dgm:cxn modelId="{39F727E9-AD23-4A85-A18B-74BEE0384169}" type="presParOf" srcId="{B03746A0-0443-4A91-B27F-8D8CF0CE5C0E}" destId="{CA68726F-56D3-4F98-BCEC-7560614EB4C4}" srcOrd="3" destOrd="0" presId="urn:microsoft.com/office/officeart/2005/8/layout/orgChart1"/>
    <dgm:cxn modelId="{45DD0E96-3EB6-4365-ABBD-E86CC06F6838}" type="presParOf" srcId="{CA68726F-56D3-4F98-BCEC-7560614EB4C4}" destId="{80EF7D94-999E-4C73-BCCA-8D0A835E09AA}" srcOrd="0" destOrd="0" presId="urn:microsoft.com/office/officeart/2005/8/layout/orgChart1"/>
    <dgm:cxn modelId="{5BE386E1-14A5-4163-BB32-8416B4F9B5DD}" type="presParOf" srcId="{80EF7D94-999E-4C73-BCCA-8D0A835E09AA}" destId="{E53C3162-123D-44A5-81C6-A037C363199A}" srcOrd="0" destOrd="0" presId="urn:microsoft.com/office/officeart/2005/8/layout/orgChart1"/>
    <dgm:cxn modelId="{0E48361C-4428-4A7D-ABAA-9F6E8BF4EA65}" type="presParOf" srcId="{80EF7D94-999E-4C73-BCCA-8D0A835E09AA}" destId="{388E98C1-BA61-4922-B7FE-0E71324138B5}" srcOrd="1" destOrd="0" presId="urn:microsoft.com/office/officeart/2005/8/layout/orgChart1"/>
    <dgm:cxn modelId="{AC516D52-A877-4809-9123-E472CFF13628}" type="presParOf" srcId="{CA68726F-56D3-4F98-BCEC-7560614EB4C4}" destId="{21BB9565-EB5F-4015-AD7E-B34AD6F1897D}" srcOrd="1" destOrd="0" presId="urn:microsoft.com/office/officeart/2005/8/layout/orgChart1"/>
    <dgm:cxn modelId="{733DC3E0-A0F6-49E1-B6EC-57C9D73E4EAC}" type="presParOf" srcId="{CA68726F-56D3-4F98-BCEC-7560614EB4C4}" destId="{E8B3DBA1-1E22-45E5-865B-63259BC4229C}" srcOrd="2" destOrd="0" presId="urn:microsoft.com/office/officeart/2005/8/layout/orgChart1"/>
    <dgm:cxn modelId="{144BD499-270A-4B0F-97AF-B064BE6B7207}" type="presParOf" srcId="{B03746A0-0443-4A91-B27F-8D8CF0CE5C0E}" destId="{708F2B58-7D7F-4E64-9FA5-66B67811F134}" srcOrd="4" destOrd="0" presId="urn:microsoft.com/office/officeart/2005/8/layout/orgChart1"/>
    <dgm:cxn modelId="{AC0F476A-C824-41DE-A53C-A685D1852196}" type="presParOf" srcId="{B03746A0-0443-4A91-B27F-8D8CF0CE5C0E}" destId="{99725801-9A8F-4813-99BC-29357D240D79}" srcOrd="5" destOrd="0" presId="urn:microsoft.com/office/officeart/2005/8/layout/orgChart1"/>
    <dgm:cxn modelId="{2C63E59B-A25D-452C-A628-397C0C6B8610}" type="presParOf" srcId="{99725801-9A8F-4813-99BC-29357D240D79}" destId="{90DCCFC9-1FE3-4347-B29C-4E2BC3B8EFA0}" srcOrd="0" destOrd="0" presId="urn:microsoft.com/office/officeart/2005/8/layout/orgChart1"/>
    <dgm:cxn modelId="{90EA6377-4240-4A44-A67A-5D7373749F4E}" type="presParOf" srcId="{90DCCFC9-1FE3-4347-B29C-4E2BC3B8EFA0}" destId="{01497F48-7D61-4DC7-9DF5-D920A899EE3E}" srcOrd="0" destOrd="0" presId="urn:microsoft.com/office/officeart/2005/8/layout/orgChart1"/>
    <dgm:cxn modelId="{21679AA2-CE1F-4B6F-8B58-40581A8D4555}" type="presParOf" srcId="{90DCCFC9-1FE3-4347-B29C-4E2BC3B8EFA0}" destId="{3A73DF1F-960D-4C14-8344-6D3F33E8C401}" srcOrd="1" destOrd="0" presId="urn:microsoft.com/office/officeart/2005/8/layout/orgChart1"/>
    <dgm:cxn modelId="{620C39D7-41C2-4C8E-8150-0588E2E869AE}" type="presParOf" srcId="{99725801-9A8F-4813-99BC-29357D240D79}" destId="{C87EF41E-7A70-45C7-9C39-B3D567F8F9E7}" srcOrd="1" destOrd="0" presId="urn:microsoft.com/office/officeart/2005/8/layout/orgChart1"/>
    <dgm:cxn modelId="{9354FFF4-8F9A-4DC5-B53D-213B62A31A7B}" type="presParOf" srcId="{99725801-9A8F-4813-99BC-29357D240D79}" destId="{A2A8542B-01E9-42F8-ADE4-A357E4BFB153}" srcOrd="2" destOrd="0" presId="urn:microsoft.com/office/officeart/2005/8/layout/orgChart1"/>
    <dgm:cxn modelId="{20A357BD-58A3-48BB-B84B-0782273DCA31}" type="presParOf" srcId="{B03746A0-0443-4A91-B27F-8D8CF0CE5C0E}" destId="{359FA1AB-B795-4822-A7E3-BBFEB85CE748}" srcOrd="6" destOrd="0" presId="urn:microsoft.com/office/officeart/2005/8/layout/orgChart1"/>
    <dgm:cxn modelId="{8CE9955B-59EB-4FB3-A7DA-7CAC6A534451}" type="presParOf" srcId="{B03746A0-0443-4A91-B27F-8D8CF0CE5C0E}" destId="{7906D0B3-7814-4718-AF4A-1E277D78F270}" srcOrd="7" destOrd="0" presId="urn:microsoft.com/office/officeart/2005/8/layout/orgChart1"/>
    <dgm:cxn modelId="{DDF6A7B2-66C1-4869-92E2-298D8484548D}" type="presParOf" srcId="{7906D0B3-7814-4718-AF4A-1E277D78F270}" destId="{2B56EC88-E292-4366-9D98-F2BA291AD9B9}" srcOrd="0" destOrd="0" presId="urn:microsoft.com/office/officeart/2005/8/layout/orgChart1"/>
    <dgm:cxn modelId="{B5318343-E725-4D2F-9ADB-915C5335FF43}" type="presParOf" srcId="{2B56EC88-E292-4366-9D98-F2BA291AD9B9}" destId="{55F256CA-D1F5-460B-8EC0-4C5CDFF37779}" srcOrd="0" destOrd="0" presId="urn:microsoft.com/office/officeart/2005/8/layout/orgChart1"/>
    <dgm:cxn modelId="{201EE3A7-1D93-4BD9-A35E-A968D8E8F626}" type="presParOf" srcId="{2B56EC88-E292-4366-9D98-F2BA291AD9B9}" destId="{5A5F39EF-4044-4F7F-B708-6424F7C032C3}" srcOrd="1" destOrd="0" presId="urn:microsoft.com/office/officeart/2005/8/layout/orgChart1"/>
    <dgm:cxn modelId="{7F66162F-7A74-4E3D-A2E7-B602B26668ED}" type="presParOf" srcId="{7906D0B3-7814-4718-AF4A-1E277D78F270}" destId="{EA68C022-32C1-469D-B8ED-69CAFEB7B8BF}" srcOrd="1" destOrd="0" presId="urn:microsoft.com/office/officeart/2005/8/layout/orgChart1"/>
    <dgm:cxn modelId="{62851F01-7E01-4923-B0F6-199794FB0D77}" type="presParOf" srcId="{7906D0B3-7814-4718-AF4A-1E277D78F270}" destId="{DF659CCA-BF75-4F6C-9FBD-80AECE79DB4B}" srcOrd="2" destOrd="0" presId="urn:microsoft.com/office/officeart/2005/8/layout/orgChart1"/>
    <dgm:cxn modelId="{64AD74C1-2F15-4C5B-89FA-67A14D35BD07}" type="presParOf" srcId="{B03746A0-0443-4A91-B27F-8D8CF0CE5C0E}" destId="{1387255A-AD39-4F3A-8389-B8562B5F66D0}" srcOrd="8" destOrd="0" presId="urn:microsoft.com/office/officeart/2005/8/layout/orgChart1"/>
    <dgm:cxn modelId="{7AC4FEE3-5A70-4C7E-80A5-194CB5A78D14}" type="presParOf" srcId="{B03746A0-0443-4A91-B27F-8D8CF0CE5C0E}" destId="{0EB6B483-539F-45EB-93A1-6C38AA0D830A}" srcOrd="9" destOrd="0" presId="urn:microsoft.com/office/officeart/2005/8/layout/orgChart1"/>
    <dgm:cxn modelId="{2EA743BE-D872-4CE2-8432-DC244CFE159D}" type="presParOf" srcId="{0EB6B483-539F-45EB-93A1-6C38AA0D830A}" destId="{D2740346-7B19-4125-897C-6BDAF2484359}" srcOrd="0" destOrd="0" presId="urn:microsoft.com/office/officeart/2005/8/layout/orgChart1"/>
    <dgm:cxn modelId="{242D7584-AC3E-4F6C-BC14-FFD1557149AA}" type="presParOf" srcId="{D2740346-7B19-4125-897C-6BDAF2484359}" destId="{2A9841C2-F405-4933-9B86-44996C16A186}" srcOrd="0" destOrd="0" presId="urn:microsoft.com/office/officeart/2005/8/layout/orgChart1"/>
    <dgm:cxn modelId="{FCB06EB3-6C22-4AD8-882A-9127CDD50B12}" type="presParOf" srcId="{D2740346-7B19-4125-897C-6BDAF2484359}" destId="{4CC78235-C9A5-4679-8379-5F0796D27055}" srcOrd="1" destOrd="0" presId="urn:microsoft.com/office/officeart/2005/8/layout/orgChart1"/>
    <dgm:cxn modelId="{2A45495E-1DF5-4C48-8F47-7DE221862857}" type="presParOf" srcId="{0EB6B483-539F-45EB-93A1-6C38AA0D830A}" destId="{49FF4D0C-8FA8-4AF4-AB2D-399E7A3137A8}" srcOrd="1" destOrd="0" presId="urn:microsoft.com/office/officeart/2005/8/layout/orgChart1"/>
    <dgm:cxn modelId="{102D6AE1-F5F6-4759-8003-9FC5E6A9BB7E}" type="presParOf" srcId="{0EB6B483-539F-45EB-93A1-6C38AA0D830A}" destId="{46B7C752-0885-4E61-BC79-C256A0B05A0B}" srcOrd="2" destOrd="0" presId="urn:microsoft.com/office/officeart/2005/8/layout/orgChart1"/>
    <dgm:cxn modelId="{ABA449C2-A54B-426F-97D5-D6A4122285B9}" type="presParOf" srcId="{28528DFD-9026-4859-9F1A-A34A26C11B80}" destId="{403F4F7A-96A3-4836-BB9A-4276F2C7F3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255A-AD39-4F3A-8389-B8562B5F66D0}">
      <dsp:nvSpPr>
        <dsp:cNvPr id="0" name=""/>
        <dsp:cNvSpPr/>
      </dsp:nvSpPr>
      <dsp:spPr>
        <a:xfrm>
          <a:off x="5856068" y="2019386"/>
          <a:ext cx="4852487" cy="421083"/>
        </a:xfrm>
        <a:custGeom>
          <a:avLst/>
          <a:gdLst/>
          <a:ahLst/>
          <a:cxnLst/>
          <a:rect l="0" t="0" r="0" b="0"/>
          <a:pathLst>
            <a:path>
              <a:moveTo>
                <a:pt x="0" y="0"/>
              </a:moveTo>
              <a:lnTo>
                <a:pt x="0" y="210541"/>
              </a:lnTo>
              <a:lnTo>
                <a:pt x="4852487" y="210541"/>
              </a:lnTo>
              <a:lnTo>
                <a:pt x="4852487" y="421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FA1AB-B795-4822-A7E3-BBFEB85CE748}">
      <dsp:nvSpPr>
        <dsp:cNvPr id="0" name=""/>
        <dsp:cNvSpPr/>
      </dsp:nvSpPr>
      <dsp:spPr>
        <a:xfrm>
          <a:off x="5856068" y="2019386"/>
          <a:ext cx="2426243" cy="421083"/>
        </a:xfrm>
        <a:custGeom>
          <a:avLst/>
          <a:gdLst/>
          <a:ahLst/>
          <a:cxnLst/>
          <a:rect l="0" t="0" r="0" b="0"/>
          <a:pathLst>
            <a:path>
              <a:moveTo>
                <a:pt x="0" y="0"/>
              </a:moveTo>
              <a:lnTo>
                <a:pt x="0" y="210541"/>
              </a:lnTo>
              <a:lnTo>
                <a:pt x="2426243" y="210541"/>
              </a:lnTo>
              <a:lnTo>
                <a:pt x="2426243" y="421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F2B58-7D7F-4E64-9FA5-66B67811F134}">
      <dsp:nvSpPr>
        <dsp:cNvPr id="0" name=""/>
        <dsp:cNvSpPr/>
      </dsp:nvSpPr>
      <dsp:spPr>
        <a:xfrm>
          <a:off x="5810348" y="2019386"/>
          <a:ext cx="91440" cy="421083"/>
        </a:xfrm>
        <a:custGeom>
          <a:avLst/>
          <a:gdLst/>
          <a:ahLst/>
          <a:cxnLst/>
          <a:rect l="0" t="0" r="0" b="0"/>
          <a:pathLst>
            <a:path>
              <a:moveTo>
                <a:pt x="45720" y="0"/>
              </a:moveTo>
              <a:lnTo>
                <a:pt x="45720" y="421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63CE1-6554-4BB3-92B9-53BFB1F1B360}">
      <dsp:nvSpPr>
        <dsp:cNvPr id="0" name=""/>
        <dsp:cNvSpPr/>
      </dsp:nvSpPr>
      <dsp:spPr>
        <a:xfrm>
          <a:off x="3332534" y="2019386"/>
          <a:ext cx="2523534" cy="462921"/>
        </a:xfrm>
        <a:custGeom>
          <a:avLst/>
          <a:gdLst/>
          <a:ahLst/>
          <a:cxnLst/>
          <a:rect l="0" t="0" r="0" b="0"/>
          <a:pathLst>
            <a:path>
              <a:moveTo>
                <a:pt x="2523534" y="0"/>
              </a:moveTo>
              <a:lnTo>
                <a:pt x="2523534" y="252379"/>
              </a:lnTo>
              <a:lnTo>
                <a:pt x="0" y="252379"/>
              </a:lnTo>
              <a:lnTo>
                <a:pt x="0" y="462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D34B4-470D-4840-A3E0-74A02AF98CEE}">
      <dsp:nvSpPr>
        <dsp:cNvPr id="0" name=""/>
        <dsp:cNvSpPr/>
      </dsp:nvSpPr>
      <dsp:spPr>
        <a:xfrm>
          <a:off x="1003580" y="2019386"/>
          <a:ext cx="4852487" cy="421083"/>
        </a:xfrm>
        <a:custGeom>
          <a:avLst/>
          <a:gdLst/>
          <a:ahLst/>
          <a:cxnLst/>
          <a:rect l="0" t="0" r="0" b="0"/>
          <a:pathLst>
            <a:path>
              <a:moveTo>
                <a:pt x="4852487" y="0"/>
              </a:moveTo>
              <a:lnTo>
                <a:pt x="4852487" y="210541"/>
              </a:lnTo>
              <a:lnTo>
                <a:pt x="0" y="210541"/>
              </a:lnTo>
              <a:lnTo>
                <a:pt x="0" y="421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3014B-A152-4B79-A2C5-246C52EC3F11}">
      <dsp:nvSpPr>
        <dsp:cNvPr id="0" name=""/>
        <dsp:cNvSpPr/>
      </dsp:nvSpPr>
      <dsp:spPr>
        <a:xfrm>
          <a:off x="4853488" y="1016806"/>
          <a:ext cx="2005160" cy="100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1" i="0" u="none" strike="noStrike" kern="1200" cap="none" normalizeH="0" baseline="0" dirty="0">
              <a:ln>
                <a:noFill/>
              </a:ln>
              <a:solidFill>
                <a:schemeClr val="bg1"/>
              </a:solidFill>
              <a:effectLst/>
              <a:latin typeface="+mj-lt"/>
              <a:cs typeface="Arial" charset="0"/>
            </a:rPr>
            <a:t>Druhy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1" i="0" u="none" strike="noStrike" kern="1200" cap="none" normalizeH="0" baseline="0" dirty="0">
              <a:ln>
                <a:noFill/>
              </a:ln>
              <a:solidFill>
                <a:schemeClr val="bg1"/>
              </a:solidFill>
              <a:effectLst/>
              <a:latin typeface="+mj-lt"/>
              <a:cs typeface="Arial" charset="0"/>
            </a:rPr>
            <a:t>psaných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1" i="0" u="none" strike="noStrike" kern="1200" cap="none" normalizeH="0" baseline="0" dirty="0">
              <a:ln>
                <a:noFill/>
              </a:ln>
              <a:solidFill>
                <a:schemeClr val="bg1"/>
              </a:solidFill>
              <a:effectLst/>
              <a:latin typeface="+mj-lt"/>
              <a:cs typeface="Arial" charset="0"/>
            </a:rPr>
            <a:t>publikací</a:t>
          </a:r>
        </a:p>
      </dsp:txBody>
      <dsp:txXfrm>
        <a:off x="4853488" y="1016806"/>
        <a:ext cx="2005160" cy="1002580"/>
      </dsp:txXfrm>
    </dsp:sp>
    <dsp:sp modelId="{6B2702C8-C7B7-4BF2-826D-39CDBB90C0FA}">
      <dsp:nvSpPr>
        <dsp:cNvPr id="0" name=""/>
        <dsp:cNvSpPr/>
      </dsp:nvSpPr>
      <dsp:spPr>
        <a:xfrm>
          <a:off x="1000" y="2440470"/>
          <a:ext cx="2005160" cy="100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Přehledový článek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článek</a:t>
          </a:r>
        </a:p>
      </dsp:txBody>
      <dsp:txXfrm>
        <a:off x="1000" y="2440470"/>
        <a:ext cx="2005160" cy="1002580"/>
      </dsp:txXfrm>
    </dsp:sp>
    <dsp:sp modelId="{E53C3162-123D-44A5-81C6-A037C363199A}">
      <dsp:nvSpPr>
        <dsp:cNvPr id="0" name=""/>
        <dsp:cNvSpPr/>
      </dsp:nvSpPr>
      <dsp:spPr>
        <a:xfrm>
          <a:off x="2329954" y="2482307"/>
          <a:ext cx="2005160" cy="100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Originální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článek</a:t>
          </a:r>
        </a:p>
      </dsp:txBody>
      <dsp:txXfrm>
        <a:off x="2329954" y="2482307"/>
        <a:ext cx="2005160" cy="1002580"/>
      </dsp:txXfrm>
    </dsp:sp>
    <dsp:sp modelId="{01497F48-7D61-4DC7-9DF5-D920A899EE3E}">
      <dsp:nvSpPr>
        <dsp:cNvPr id="0" name=""/>
        <dsp:cNvSpPr/>
      </dsp:nvSpPr>
      <dsp:spPr>
        <a:xfrm>
          <a:off x="4853488" y="2440470"/>
          <a:ext cx="2005160" cy="100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Kasuistika</a:t>
          </a:r>
        </a:p>
      </dsp:txBody>
      <dsp:txXfrm>
        <a:off x="4853488" y="2440470"/>
        <a:ext cx="2005160" cy="1002580"/>
      </dsp:txXfrm>
    </dsp:sp>
    <dsp:sp modelId="{55F256CA-D1F5-460B-8EC0-4C5CDFF37779}">
      <dsp:nvSpPr>
        <dsp:cNvPr id="0" name=""/>
        <dsp:cNvSpPr/>
      </dsp:nvSpPr>
      <dsp:spPr>
        <a:xfrm>
          <a:off x="7279732" y="2440470"/>
          <a:ext cx="2005160" cy="100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Dopis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dirty="0">
              <a:ln>
                <a:noFill/>
              </a:ln>
              <a:solidFill>
                <a:schemeClr val="bg1"/>
              </a:solidFill>
              <a:effectLst/>
              <a:latin typeface="+mj-lt"/>
              <a:cs typeface="Arial" charset="0"/>
            </a:rPr>
            <a:t>redakci</a:t>
          </a:r>
        </a:p>
      </dsp:txBody>
      <dsp:txXfrm>
        <a:off x="7279732" y="2440470"/>
        <a:ext cx="2005160" cy="1002580"/>
      </dsp:txXfrm>
    </dsp:sp>
    <dsp:sp modelId="{2A9841C2-F405-4933-9B86-44996C16A186}">
      <dsp:nvSpPr>
        <dsp:cNvPr id="0" name=""/>
        <dsp:cNvSpPr/>
      </dsp:nvSpPr>
      <dsp:spPr>
        <a:xfrm>
          <a:off x="9705976" y="2440470"/>
          <a:ext cx="2005160" cy="100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200" b="0" i="0" u="none" strike="noStrike" kern="1200" cap="none" normalizeH="0" baseline="0">
              <a:ln>
                <a:noFill/>
              </a:ln>
              <a:solidFill>
                <a:schemeClr val="bg1"/>
              </a:solidFill>
              <a:effectLst/>
              <a:latin typeface="+mj-lt"/>
              <a:cs typeface="Arial" charset="0"/>
            </a:rPr>
            <a:t>Recenze</a:t>
          </a:r>
        </a:p>
      </dsp:txBody>
      <dsp:txXfrm>
        <a:off x="9705976" y="2440470"/>
        <a:ext cx="2005160" cy="10025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0.39646</cdr:x>
      <cdr:y>0</cdr:y>
    </cdr:from>
    <cdr:to>
      <cdr:x>0.6957</cdr:x>
      <cdr:y>0.17647</cdr:y>
    </cdr:to>
    <cdr:sp macro="" textlink="">
      <cdr:nvSpPr>
        <cdr:cNvPr id="2" name="TextovéPole 1"/>
        <cdr:cNvSpPr txBox="1"/>
      </cdr:nvSpPr>
      <cdr:spPr>
        <a:xfrm xmlns:a="http://schemas.openxmlformats.org/drawingml/2006/main">
          <a:off x="1082096" y="0"/>
          <a:ext cx="816761"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100" b="1" dirty="0">
              <a:solidFill>
                <a:schemeClr val="tx1">
                  <a:lumMod val="85000"/>
                  <a:lumOff val="15000"/>
                </a:schemeClr>
              </a:solidFill>
            </a:rPr>
            <a:t>Strach zubař</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45921-39B8-4956-A107-2708CE548846}" type="slidenum">
              <a:rPr lang="cs-CZ" altLang="cs-CZ"/>
              <a:pPr/>
              <a:t>25</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0" y="4688007"/>
            <a:ext cx="6735763" cy="5064966"/>
          </a:xfrm>
        </p:spPr>
        <p:txBody>
          <a:bodyPr/>
          <a:lstStyle/>
          <a:p>
            <a:endParaRPr lang="cs-CZ" alt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DA684-BDAC-4923-A398-B631E052908E}" type="slidenum">
              <a:rPr lang="cs-CZ" altLang="cs-CZ"/>
              <a:pPr/>
              <a:t>34</a:t>
            </a:fld>
            <a:endParaRPr lang="cs-CZ" altLang="cs-CZ"/>
          </a:p>
        </p:txBody>
      </p:sp>
      <p:sp>
        <p:nvSpPr>
          <p:cNvPr id="21506" name="Rectangle 2"/>
          <p:cNvSpPr>
            <a:spLocks noGrp="1" noRot="1" noChangeAspect="1" noChangeArrowheads="1" noTextEdit="1"/>
          </p:cNvSpPr>
          <p:nvPr>
            <p:ph type="sldImg"/>
          </p:nvPr>
        </p:nvSpPr>
        <p:spPr>
          <a:xfrm>
            <a:off x="61913" y="738188"/>
            <a:ext cx="6577012" cy="3700462"/>
          </a:xfrm>
          <a:ln/>
        </p:spPr>
      </p:sp>
      <p:sp>
        <p:nvSpPr>
          <p:cNvPr id="21507"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F3AB-2617-41F1-8785-F5B128C9CE8D}" type="slidenum">
              <a:rPr lang="cs-CZ" altLang="cs-CZ"/>
              <a:pPr/>
              <a:t>35</a:t>
            </a:fld>
            <a:endParaRPr lang="cs-CZ" altLang="cs-CZ"/>
          </a:p>
        </p:txBody>
      </p:sp>
      <p:sp>
        <p:nvSpPr>
          <p:cNvPr id="25602" name="Rectangle 2"/>
          <p:cNvSpPr>
            <a:spLocks noGrp="1" noRot="1" noChangeAspect="1" noChangeArrowheads="1" noTextEdit="1"/>
          </p:cNvSpPr>
          <p:nvPr>
            <p:ph type="sldImg"/>
          </p:nvPr>
        </p:nvSpPr>
        <p:spPr>
          <a:xfrm>
            <a:off x="61913" y="738188"/>
            <a:ext cx="6577012" cy="3700462"/>
          </a:xfrm>
          <a:ln/>
        </p:spPr>
      </p:sp>
      <p:sp>
        <p:nvSpPr>
          <p:cNvPr id="25603"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CCE3F-B9E0-45DC-8C04-DE520E0DF3D0}" type="slidenum">
              <a:rPr lang="cs-CZ" altLang="cs-CZ"/>
              <a:pPr/>
              <a:t>36</a:t>
            </a:fld>
            <a:endParaRPr lang="cs-CZ" altLang="cs-CZ"/>
          </a:p>
        </p:txBody>
      </p:sp>
      <p:sp>
        <p:nvSpPr>
          <p:cNvPr id="27650" name="Rectangle 2"/>
          <p:cNvSpPr>
            <a:spLocks noGrp="1" noRot="1" noChangeAspect="1" noChangeArrowheads="1" noTextEdit="1"/>
          </p:cNvSpPr>
          <p:nvPr>
            <p:ph type="sldImg"/>
          </p:nvPr>
        </p:nvSpPr>
        <p:spPr>
          <a:xfrm>
            <a:off x="61913" y="738188"/>
            <a:ext cx="6577012" cy="3700462"/>
          </a:xfrm>
          <a:ln/>
        </p:spPr>
      </p:sp>
      <p:sp>
        <p:nvSpPr>
          <p:cNvPr id="27651" name="Rectangle 3"/>
          <p:cNvSpPr>
            <a:spLocks noGrp="1" noChangeArrowheads="1"/>
          </p:cNvSpPr>
          <p:nvPr>
            <p:ph type="body" idx="1"/>
          </p:nvPr>
        </p:nvSpPr>
        <p:spPr/>
        <p:txBody>
          <a:bodyPr/>
          <a:lstStyle/>
          <a:p>
            <a:r>
              <a:rPr lang="cs-CZ" altLang="cs-CZ"/>
              <a:t>Je velice důležité aby čtenář po přečtení této části byl schopen šetření – výzkum zopakovat. Pokud již my jsme při sestavování metody výzkumu vycházeli z nějakého uskutečněného šetření musíme tuto skutečnost zmínit.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221F7-CBAE-4822-A32E-F107D15E265F}" type="slidenum">
              <a:rPr lang="cs-CZ" altLang="cs-CZ"/>
              <a:pPr/>
              <a:t>37</a:t>
            </a:fld>
            <a:endParaRPr lang="cs-CZ" altLang="cs-CZ"/>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DED47-5DC0-4768-9926-0DBDB14B48B5}" type="slidenum">
              <a:rPr lang="cs-CZ" altLang="cs-CZ"/>
              <a:pPr/>
              <a:t>38</a:t>
            </a:fld>
            <a:endParaRPr lang="cs-CZ" altLang="cs-CZ"/>
          </a:p>
        </p:txBody>
      </p:sp>
      <p:sp>
        <p:nvSpPr>
          <p:cNvPr id="31746" name="Rectangle 2"/>
          <p:cNvSpPr>
            <a:spLocks noGrp="1" noRot="1" noChangeAspect="1" noChangeArrowheads="1" noTextEdit="1"/>
          </p:cNvSpPr>
          <p:nvPr>
            <p:ph type="sldImg"/>
          </p:nvPr>
        </p:nvSpPr>
        <p:spPr>
          <a:xfrm>
            <a:off x="61913" y="660400"/>
            <a:ext cx="6577012" cy="3700463"/>
          </a:xfrm>
          <a:ln/>
        </p:spPr>
      </p:sp>
      <p:sp>
        <p:nvSpPr>
          <p:cNvPr id="31747" name="Rectangle 3"/>
          <p:cNvSpPr>
            <a:spLocks noGrp="1" noChangeArrowheads="1"/>
          </p:cNvSpPr>
          <p:nvPr>
            <p:ph type="body" idx="1"/>
          </p:nvPr>
        </p:nvSpPr>
        <p:spPr/>
        <p:txBody>
          <a:bodyPr/>
          <a:lstStyle/>
          <a:p>
            <a:pPr>
              <a:lnSpc>
                <a:spcPct val="90000"/>
              </a:lnSpc>
            </a:pPr>
            <a:r>
              <a:rPr lang="cs-CZ" altLang="cs-CZ"/>
              <a:t>Psaní diskuze je autory považováno právem za nejsložitější, proto jsem se rozhodla této problematice hlouběji věnovat.</a:t>
            </a:r>
          </a:p>
          <a:p>
            <a:pPr>
              <a:lnSpc>
                <a:spcPct val="90000"/>
              </a:lnSpc>
            </a:pPr>
            <a:r>
              <a:rPr lang="cs-CZ" altLang="cs-CZ"/>
              <a:t>Neměly byste opomenout zmínit pokud došlo ke zjištění nedokonalosti, nebo </a:t>
            </a:r>
            <a:r>
              <a:rPr lang="cs-CZ" altLang="cs-CZ" b="1"/>
              <a:t>chyb</a:t>
            </a:r>
            <a:r>
              <a:rPr lang="cs-CZ" altLang="cs-CZ"/>
              <a:t> ve výběru zkoumaného vzorku či použití výzkumných metod, aby se jim další výzkumníci mohly vyhnout.</a:t>
            </a:r>
          </a:p>
          <a:p>
            <a:pPr>
              <a:lnSpc>
                <a:spcPct val="90000"/>
              </a:lnSpc>
            </a:pPr>
            <a:r>
              <a:rPr lang="cs-CZ" altLang="cs-CZ"/>
              <a:t>Pokud máme možnost </a:t>
            </a:r>
            <a:r>
              <a:rPr lang="cs-CZ" altLang="cs-CZ" b="1"/>
              <a:t>porovnat </a:t>
            </a:r>
            <a:r>
              <a:rPr lang="cs-CZ" altLang="cs-CZ"/>
              <a:t>výsledky povedeného šetření s výsledky jiných výzkumních aktivit uskutečněných u nás či v zahradničí, uskutečníme to právě v diskuzi.</a:t>
            </a:r>
          </a:p>
          <a:p>
            <a:pPr>
              <a:lnSpc>
                <a:spcPct val="90000"/>
              </a:lnSpc>
            </a:pPr>
            <a:r>
              <a:rPr lang="cs-CZ" altLang="cs-CZ"/>
              <a:t>Snažíme se předkládat opravdu pouze a dostatečně </a:t>
            </a:r>
            <a:r>
              <a:rPr lang="cs-CZ" altLang="cs-CZ" b="1"/>
              <a:t>vědecky podložené tvrzení. </a:t>
            </a:r>
          </a:p>
          <a:p>
            <a:pPr>
              <a:lnSpc>
                <a:spcPct val="90000"/>
              </a:lnSpc>
            </a:pPr>
            <a:r>
              <a:rPr lang="cs-CZ" altLang="cs-CZ"/>
              <a:t>Dále se zmiňujeme k tomu jaké </a:t>
            </a:r>
            <a:r>
              <a:rPr lang="cs-CZ" altLang="cs-CZ" b="1"/>
              <a:t>dopady</a:t>
            </a:r>
            <a:r>
              <a:rPr lang="cs-CZ" altLang="cs-CZ"/>
              <a:t> mají naše zjištění pro praxi a výzkum.</a:t>
            </a:r>
          </a:p>
          <a:p>
            <a:pPr>
              <a:lnSpc>
                <a:spcPct val="90000"/>
              </a:lnSpc>
            </a:pPr>
            <a:r>
              <a:rPr lang="cs-CZ" altLang="cs-CZ"/>
              <a:t>Můžeme i </a:t>
            </a:r>
            <a:r>
              <a:rPr lang="cs-CZ" altLang="cs-CZ" b="1"/>
              <a:t>vyslovit nové hypotézy</a:t>
            </a:r>
            <a:r>
              <a:rPr lang="cs-CZ" altLang="cs-CZ"/>
              <a:t>, které by bylo vodné dále vědecky testovat v souvislosti se studovaným problémem. </a:t>
            </a:r>
          </a:p>
          <a:p>
            <a:pPr>
              <a:lnSpc>
                <a:spcPct val="90000"/>
              </a:lnSpc>
            </a:pPr>
            <a:r>
              <a:rPr lang="cs-CZ" altLang="cs-CZ" b="1"/>
              <a:t>Členění do odstavců</a:t>
            </a:r>
          </a:p>
          <a:p>
            <a:pPr>
              <a:lnSpc>
                <a:spcPct val="90000"/>
              </a:lnSpc>
            </a:pPr>
            <a:r>
              <a:rPr lang="cs-CZ" altLang="cs-CZ" b="1"/>
              <a:t>1 – </a:t>
            </a:r>
            <a:r>
              <a:rPr lang="cs-CZ" altLang="cs-CZ"/>
              <a:t>hlavní výsledky studie – opravdu jen ty zcela klíčové</a:t>
            </a:r>
          </a:p>
          <a:p>
            <a:pPr>
              <a:lnSpc>
                <a:spcPct val="90000"/>
              </a:lnSpc>
            </a:pPr>
            <a:r>
              <a:rPr lang="cs-CZ" altLang="cs-CZ" b="1"/>
              <a:t>2 -</a:t>
            </a:r>
            <a:r>
              <a:rPr lang="cs-CZ" altLang="cs-CZ"/>
              <a:t> Interpretace výseků a závěry</a:t>
            </a:r>
          </a:p>
          <a:p>
            <a:pPr>
              <a:lnSpc>
                <a:spcPct val="90000"/>
              </a:lnSpc>
            </a:pPr>
            <a:r>
              <a:rPr lang="cs-CZ" altLang="cs-CZ" b="1"/>
              <a:t>3 –</a:t>
            </a:r>
            <a:r>
              <a:rPr lang="cs-CZ" altLang="cs-CZ"/>
              <a:t> shoda zjištění se zjištěními v předchozích studiích</a:t>
            </a:r>
          </a:p>
          <a:p>
            <a:pPr>
              <a:lnSpc>
                <a:spcPct val="90000"/>
              </a:lnSpc>
            </a:pPr>
            <a:r>
              <a:rPr lang="cs-CZ" altLang="cs-CZ" b="1"/>
              <a:t>4 –</a:t>
            </a:r>
            <a:r>
              <a:rPr lang="cs-CZ" altLang="cs-CZ"/>
              <a:t> důsledky zjištění</a:t>
            </a:r>
          </a:p>
          <a:p>
            <a:pPr>
              <a:lnSpc>
                <a:spcPct val="90000"/>
              </a:lnSpc>
            </a:pPr>
            <a:r>
              <a:rPr lang="cs-CZ" altLang="cs-CZ" b="1"/>
              <a:t>5 –</a:t>
            </a:r>
            <a:r>
              <a:rPr lang="cs-CZ" altLang="cs-CZ"/>
              <a:t> omezení platnosti zjištění – sebekritika – chyby šetření</a:t>
            </a:r>
          </a:p>
          <a:p>
            <a:pPr>
              <a:lnSpc>
                <a:spcPct val="90000"/>
              </a:lnSpc>
            </a:pPr>
            <a:endParaRPr lang="cs-CZ" altLang="cs-CZ"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36487-0428-4952-8B30-934615D6EFA5}" type="slidenum">
              <a:rPr lang="cs-CZ" altLang="cs-CZ"/>
              <a:pPr/>
              <a:t>39</a:t>
            </a:fld>
            <a:endParaRPr lang="cs-CZ" altLang="cs-CZ"/>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cs-CZ" altLang="cs-CZ"/>
              <a:t>V dnešní době některé časopisy závěr práce nepožadují. V takových případech jsou informace uvedeny již v posledním odstavci diskuze. Je třeba se ovšem řídit pokyny pro autory.</a:t>
            </a:r>
          </a:p>
          <a:p>
            <a:r>
              <a:rPr lang="cs-CZ" altLang="cs-CZ"/>
              <a:t>Vaše diplomová práce opravdu závěr obsahovat musí.</a:t>
            </a:r>
            <a:endParaRPr lang="cs-CZ" altLang="cs-CZ"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B68C8-FB19-4527-9999-3F6743289B0D}" type="slidenum">
              <a:rPr lang="cs-CZ" altLang="cs-CZ"/>
              <a:pPr/>
              <a:t>26</a:t>
            </a:fld>
            <a:endParaRPr lang="cs-CZ" altLang="cs-CZ"/>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255710" y="4688008"/>
            <a:ext cx="6294509" cy="4987861"/>
          </a:xfrm>
        </p:spPr>
        <p:txBody>
          <a:bodyPr/>
          <a:lstStyle/>
          <a:p>
            <a:endParaRPr lang="cs-CZ" altLang="cs-CZ"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2C255-5342-42BD-91D9-00986AE89A51}" type="slidenum">
              <a:rPr lang="cs-CZ" altLang="cs-CZ"/>
              <a:pPr/>
              <a:t>27</a:t>
            </a:fld>
            <a:endParaRPr lang="cs-CZ" altLang="cs-CZ"/>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A1D3E-8381-4E69-A8FC-03F1AFE683F3}" type="slidenum">
              <a:rPr lang="cs-CZ" altLang="cs-CZ"/>
              <a:pPr/>
              <a:t>28</a:t>
            </a:fld>
            <a:endParaRPr lang="cs-CZ" altLang="cs-CZ"/>
          </a:p>
        </p:txBody>
      </p:sp>
      <p:sp>
        <p:nvSpPr>
          <p:cNvPr id="50178" name="Rectangle 2"/>
          <p:cNvSpPr>
            <a:spLocks noGrp="1" noRot="1" noChangeAspect="1" noChangeArrowheads="1" noTextEdit="1"/>
          </p:cNvSpPr>
          <p:nvPr>
            <p:ph type="sldImg"/>
          </p:nvPr>
        </p:nvSpPr>
        <p:spPr>
          <a:xfrm>
            <a:off x="61913" y="738188"/>
            <a:ext cx="6577012" cy="3700462"/>
          </a:xfrm>
          <a:ln/>
        </p:spPr>
      </p:sp>
      <p:sp>
        <p:nvSpPr>
          <p:cNvPr id="50179" name="Rectangle 3"/>
          <p:cNvSpPr>
            <a:spLocks noGrp="1" noChangeArrowheads="1"/>
          </p:cNvSpPr>
          <p:nvPr>
            <p:ph type="body" idx="1"/>
          </p:nvPr>
        </p:nvSpPr>
        <p:spPr/>
        <p:txBody>
          <a:bodyPr/>
          <a:lstStyle/>
          <a:p>
            <a:r>
              <a:rPr lang="cs-CZ" altLang="cs-CZ"/>
              <a:t>Přehledový článek předávající informace o aktuálním tématu.</a:t>
            </a:r>
          </a:p>
          <a:p>
            <a:r>
              <a:rPr lang="cs-CZ" altLang="cs-CZ"/>
              <a:t>Jedna klinická otázka má parametrálně rozdílné závěry.</a:t>
            </a:r>
          </a:p>
          <a:p>
            <a:r>
              <a:rPr lang="cs-CZ" altLang="cs-CZ"/>
              <a:t>Přehledové články neboli, review vznikající syntézou již dostupných publikací. Je třeba, aby  autor příspěvku měl o problematice opravdu velké znalosti a hlavně aby k problematice nepřistoupil selektivně – nevolil jen ty články, které souhlasí s jeho názory myšlenkami.</a:t>
            </a:r>
          </a:p>
          <a:p>
            <a:r>
              <a:rPr lang="cs-CZ" altLang="cs-CZ"/>
              <a:t>Význam review může být předání informací v přehledném celku,</a:t>
            </a:r>
          </a:p>
          <a:p>
            <a:r>
              <a:rPr lang="cs-CZ" altLang="cs-CZ"/>
              <a:t>prověření významu nějakého tvrzení či teorie,</a:t>
            </a:r>
          </a:p>
          <a:p>
            <a:r>
              <a:rPr lang="cs-CZ" altLang="cs-CZ"/>
              <a:t>může určit směr dalšího bádání, </a:t>
            </a:r>
          </a:p>
          <a:p>
            <a:r>
              <a:rPr lang="cs-CZ" altLang="cs-CZ"/>
              <a:t>Usnadnit orientaci v rozsáhlé problematice. </a:t>
            </a:r>
            <a:endParaRPr lang="cs-CZ" altLang="cs-CZ" b="1"/>
          </a:p>
          <a:p>
            <a:endParaRPr lang="cs-CZ" altLang="cs-CZ"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55C5E-30E3-45FD-8105-BFB2BD47F504}" type="slidenum">
              <a:rPr lang="cs-CZ" altLang="cs-CZ"/>
              <a:pPr/>
              <a:t>29</a:t>
            </a:fld>
            <a:endParaRPr lang="cs-CZ" altLang="cs-CZ"/>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cs-CZ" altLang="cs-CZ"/>
              <a:t>Klasické review je označováno také jako narativní (založené na vyprávění) a tradiční review.</a:t>
            </a:r>
          </a:p>
          <a:p>
            <a:r>
              <a:rPr lang="cs-CZ" altLang="cs-CZ"/>
              <a:t>Základem tvorby každého přehledového článku je sesbírat co nejvíce dostupných informací o dané problematice.</a:t>
            </a:r>
          </a:p>
          <a:p>
            <a:r>
              <a:rPr lang="cs-CZ" altLang="cs-CZ"/>
              <a:t>Název článku by měl být poutavý a úvod motivovat čtenáře k přečtení přesvědčit je, že článek obsahuje zajímavé informace.</a:t>
            </a:r>
          </a:p>
          <a:p>
            <a:r>
              <a:rPr lang="cs-CZ" altLang="cs-CZ"/>
              <a:t>V článku by měly být jasně uvedeny zdroje ze kterých vycházíme a proč právě tyto zdroje byly použity.</a:t>
            </a:r>
          </a:p>
          <a:p>
            <a:r>
              <a:rPr lang="cs-CZ" altLang="cs-CZ"/>
              <a:t>Hlavní část práce by měla být přehledná – členěná na kapitoly a odstavce.</a:t>
            </a:r>
          </a:p>
          <a:p>
            <a:r>
              <a:rPr lang="cs-CZ" altLang="cs-CZ"/>
              <a:t>Vzhledem k tomu, že někteří čitatelé z důvodu nedostatku času čtou pouze závěry děl, je nezbytné, aby závěry byli jasně a výstižně formulovány.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2C255-5342-42BD-91D9-00986AE89A51}" type="slidenum">
              <a:rPr lang="cs-CZ" altLang="cs-CZ"/>
              <a:pPr/>
              <a:t>30</a:t>
            </a:fld>
            <a:endParaRPr lang="cs-CZ" altLang="cs-CZ"/>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823D4-198A-4F5C-A6DD-65A2A4AE2E84}" type="slidenum">
              <a:rPr lang="cs-CZ" altLang="cs-CZ"/>
              <a:pPr/>
              <a:t>31</a:t>
            </a:fld>
            <a:endParaRPr lang="cs-CZ" altLang="cs-CZ"/>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531D8-77CC-4CC1-94A1-A61EBC6DEB44}" type="slidenum">
              <a:rPr lang="cs-CZ" altLang="cs-CZ"/>
              <a:pPr/>
              <a:t>32</a:t>
            </a:fld>
            <a:endParaRPr lang="cs-CZ" altLang="cs-CZ"/>
          </a:p>
        </p:txBody>
      </p:sp>
      <p:sp>
        <p:nvSpPr>
          <p:cNvPr id="16386" name="Rectangle 2"/>
          <p:cNvSpPr>
            <a:spLocks noGrp="1" noRot="1" noChangeAspect="1" noChangeArrowheads="1" noTextEdit="1"/>
          </p:cNvSpPr>
          <p:nvPr>
            <p:ph type="sldImg"/>
          </p:nvPr>
        </p:nvSpPr>
        <p:spPr>
          <a:xfrm>
            <a:off x="61913" y="738188"/>
            <a:ext cx="6577012" cy="3700462"/>
          </a:xfrm>
          <a:ln/>
        </p:spPr>
      </p:sp>
      <p:sp>
        <p:nvSpPr>
          <p:cNvPr id="16387" name="Rectangle 3"/>
          <p:cNvSpPr>
            <a:spLocks noGrp="1" noChangeArrowheads="1"/>
          </p:cNvSpPr>
          <p:nvPr>
            <p:ph type="body" idx="1"/>
          </p:nvPr>
        </p:nvSpPr>
        <p:spPr/>
        <p:txBody>
          <a:bodyPr/>
          <a:lstStyle/>
          <a:p>
            <a:r>
              <a:rPr lang="cs-CZ" altLang="cs-CZ"/>
              <a:t>Struktura psané publikace IMRAD se začala v odborných periodikách uplatňovat již </a:t>
            </a:r>
            <a:r>
              <a:rPr lang="cs-CZ" altLang="cs-CZ" b="1"/>
              <a:t>ve 40 letech minulého století</a:t>
            </a:r>
            <a:r>
              <a:rPr lang="cs-CZ" altLang="cs-CZ"/>
              <a:t>. V současné době z tohoto doporučení vychází většina časopisů s medicínskou ale i ošetřovatelskou problematikou.</a:t>
            </a:r>
          </a:p>
          <a:p>
            <a:r>
              <a:rPr lang="cs-CZ" altLang="cs-CZ"/>
              <a:t>Úvod – vymezení potřebnosti, cíle a hypotézy</a:t>
            </a:r>
          </a:p>
          <a:p>
            <a:r>
              <a:rPr lang="cs-CZ" altLang="cs-CZ"/>
              <a:t>Metody – metody, postupy, kritéria,  zpracování dat, statistické metody</a:t>
            </a:r>
          </a:p>
          <a:p>
            <a:r>
              <a:rPr lang="cs-CZ" altLang="cs-CZ"/>
              <a:t>Výsledky – míra validity dat, popis výsledků – tabulky, grafy</a:t>
            </a:r>
          </a:p>
          <a:p>
            <a:r>
              <a:rPr lang="cs-CZ" altLang="cs-CZ"/>
              <a:t>Diskuze – stručně shrnout novátorské a překvapivé zjištění, ty které se neshodují s již publikovaným v dané problematice.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5DF28-ABCF-4590-8E13-BAB1A4062DC7}" type="slidenum">
              <a:rPr lang="cs-CZ" altLang="cs-CZ"/>
              <a:pPr/>
              <a:t>33</a:t>
            </a:fld>
            <a:endParaRPr lang="cs-CZ" altLang="cs-CZ"/>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cs-CZ" altLang="cs-CZ"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Lékařská fakulta Masarykovy univerzity, Ústav zdravotnických věd</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Lékařská fakulta Masarykovy univerzity, Ústav zdravotnických věd</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9160933" cy="1600200"/>
          </a:xfrm>
        </p:spPr>
        <p:txBody>
          <a:bodyPr/>
          <a:lstStyle/>
          <a:p>
            <a:r>
              <a:rPr lang="cs-CZ"/>
              <a:t>Kliknutím lze upravit styl.</a:t>
            </a:r>
          </a:p>
        </p:txBody>
      </p:sp>
      <p:sp>
        <p:nvSpPr>
          <p:cNvPr id="3" name="Zástupný symbol pro objekt SmartArt 2"/>
          <p:cNvSpPr>
            <a:spLocks noGrp="1"/>
          </p:cNvSpPr>
          <p:nvPr>
            <p:ph type="dgm" idx="1"/>
          </p:nvPr>
        </p:nvSpPr>
        <p:spPr>
          <a:xfrm>
            <a:off x="914400" y="1828800"/>
            <a:ext cx="10261600" cy="3657600"/>
          </a:xfrm>
        </p:spPr>
        <p:txBody>
          <a:bodyPr/>
          <a:lstStyle/>
          <a:p>
            <a:endParaRPr lang="cs-CZ"/>
          </a:p>
        </p:txBody>
      </p:sp>
      <p:sp>
        <p:nvSpPr>
          <p:cNvPr id="4" name="Zástupný symbol pro datum 3"/>
          <p:cNvSpPr>
            <a:spLocks noGrp="1"/>
          </p:cNvSpPr>
          <p:nvPr>
            <p:ph type="dt" sz="half" idx="10"/>
          </p:nvPr>
        </p:nvSpPr>
        <p:spPr>
          <a:xfrm>
            <a:off x="1828800" y="6248400"/>
            <a:ext cx="2540000" cy="457200"/>
          </a:xfrm>
        </p:spPr>
        <p:txBody>
          <a:bodyPr/>
          <a:lstStyle>
            <a:lvl1pPr>
              <a:defRPr/>
            </a:lvl1pPr>
          </a:lstStyle>
          <a:p>
            <a:endParaRPr lang="cs-CZ" altLang="cs-CZ"/>
          </a:p>
        </p:txBody>
      </p:sp>
      <p:sp>
        <p:nvSpPr>
          <p:cNvPr id="5" name="Zástupný symbol pro zápatí 4"/>
          <p:cNvSpPr>
            <a:spLocks noGrp="1"/>
          </p:cNvSpPr>
          <p:nvPr>
            <p:ph type="ftr" sz="quarter" idx="11"/>
          </p:nvPr>
        </p:nvSpPr>
        <p:spPr>
          <a:xfrm>
            <a:off x="4741333" y="6248400"/>
            <a:ext cx="3860800" cy="457200"/>
          </a:xfrm>
        </p:spPr>
        <p:txBody>
          <a:bodyPr/>
          <a:lstStyle>
            <a:lvl1pPr>
              <a:defRPr/>
            </a:lvl1pPr>
          </a:lstStyle>
          <a:p>
            <a:r>
              <a:rPr lang="cs-CZ" altLang="cs-CZ"/>
              <a:t>Lékařská fakulta Masarykovy univerzity, Ústav zdravotnických věd</a:t>
            </a:r>
          </a:p>
        </p:txBody>
      </p:sp>
      <p:sp>
        <p:nvSpPr>
          <p:cNvPr id="6" name="Zástupný symbol pro číslo snímku 5"/>
          <p:cNvSpPr>
            <a:spLocks noGrp="1"/>
          </p:cNvSpPr>
          <p:nvPr>
            <p:ph type="sldNum" sz="quarter" idx="12"/>
          </p:nvPr>
        </p:nvSpPr>
        <p:spPr>
          <a:xfrm>
            <a:off x="8957733" y="6248400"/>
            <a:ext cx="2540000" cy="457200"/>
          </a:xfrm>
        </p:spPr>
        <p:txBody>
          <a:bodyPr/>
          <a:lstStyle>
            <a:lvl1pPr>
              <a:defRPr/>
            </a:lvl1pPr>
          </a:lstStyle>
          <a:p>
            <a:fld id="{12F91D70-4802-44E0-B964-804C8717BFCA}" type="slidenum">
              <a:rPr lang="cs-CZ" altLang="cs-CZ"/>
              <a:pPr/>
              <a:t>‹#›</a:t>
            </a:fld>
            <a:endParaRPr lang="cs-CZ" altLang="cs-CZ"/>
          </a:p>
        </p:txBody>
      </p:sp>
    </p:spTree>
    <p:extLst>
      <p:ext uri="{BB962C8B-B14F-4D97-AF65-F5344CB8AC3E}">
        <p14:creationId xmlns:p14="http://schemas.microsoft.com/office/powerpoint/2010/main" val="14497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Lékařská fakulta Masarykovy univerzity, Ústav zdravotnických věd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Lékařská fakulta Masarykovy univerzity, Ústav zdravotnických věd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Lékařská fakulta Masarykovy univerzity, Ústav zdravotnických věd</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old.fzv.upol.cz/fileadmin/user_upload/FZV/DSP_Osetrovatelstvi/Skripta/Kapitoly_z_vyzkumu_v_osetrovatelstvi.pdf" TargetMode="External"/><Relationship Id="rId2" Type="http://schemas.openxmlformats.org/officeDocument/2006/relationships/hyperlink" Target="http://knihovna.upol.cz/lf" TargetMode="External"/><Relationship Id="rId1" Type="http://schemas.openxmlformats.org/officeDocument/2006/relationships/slideLayout" Target="../slideLayouts/slideLayout2.xml"/><Relationship Id="rId5" Type="http://schemas.openxmlformats.org/officeDocument/2006/relationships/hyperlink" Target="https://www.google.cz/search?q=Testov%C3%A9+krit%C3%A9rium&amp;ie=utf-8&amp;oe=utf-8&amp;client=firefox-b-ab&amp;gfe_rd=cr&amp;dcr=0&amp;ei=GEe6WeTHCKGE8QfBkYXoCQ" TargetMode="External"/><Relationship Id="rId4" Type="http://schemas.openxmlformats.org/officeDocument/2006/relationships/hyperlink" Target="http://www.e-metodologia.fedu.uniba.sk/index.php/o-ucebnici/ako-citovat.ph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035169" y="2168089"/>
            <a:ext cx="7778339" cy="1946711"/>
          </a:xfrm>
          <a:prstGeom prst="rect">
            <a:avLst/>
          </a:prstGeom>
        </p:spPr>
        <p:txBody>
          <a:bodyPr vert="horz" lIns="91440" tIns="45720" rIns="91440" bIns="45720" rtlCol="0" anchor="b">
            <a:normAutofit/>
          </a:bodyPr>
          <a:lstStyle/>
          <a:p>
            <a:pPr>
              <a:spcBef>
                <a:spcPct val="0"/>
              </a:spcBef>
            </a:pPr>
            <a:r>
              <a:rPr lang="cs-CZ" sz="3600" b="1" dirty="0">
                <a:solidFill>
                  <a:schemeClr val="accent1"/>
                </a:solidFill>
                <a:latin typeface="+mj-lt"/>
                <a:ea typeface="+mj-ea"/>
                <a:cs typeface="+mj-cs"/>
              </a:rPr>
              <a:t>FÁZE ANALYTICKÁ</a:t>
            </a:r>
          </a:p>
          <a:p>
            <a:pPr>
              <a:spcBef>
                <a:spcPct val="0"/>
              </a:spcBef>
            </a:pPr>
            <a:endParaRPr lang="cs-CZ" sz="3600" b="1" dirty="0">
              <a:solidFill>
                <a:schemeClr val="accent1"/>
              </a:solidFill>
              <a:latin typeface="+mj-lt"/>
              <a:ea typeface="+mj-ea"/>
              <a:cs typeface="+mj-cs"/>
            </a:endParaRPr>
          </a:p>
        </p:txBody>
      </p:sp>
      <p:pic>
        <p:nvPicPr>
          <p:cNvPr id="5" name="Obrázek 4"/>
          <p:cNvPicPr/>
          <p:nvPr/>
        </p:nvPicPr>
        <p:blipFill rotWithShape="1">
          <a:blip r:embed="rId3"/>
          <a:srcRect l="7441" t="37919" r="55025" b="17989"/>
          <a:stretch/>
        </p:blipFill>
        <p:spPr bwMode="auto">
          <a:xfrm>
            <a:off x="6168008" y="0"/>
            <a:ext cx="3528392" cy="2564904"/>
          </a:xfrm>
          <a:prstGeom prst="rect">
            <a:avLst/>
          </a:prstGeom>
          <a:ln>
            <a:noFill/>
          </a:ln>
          <a:extLst>
            <a:ext uri="{53640926-AAD7-44D8-BBD7-CCE9431645EC}">
              <a14:shadowObscured xmlns:a14="http://schemas.microsoft.com/office/drawing/2010/main"/>
            </a:ext>
          </a:extLst>
        </p:spPr>
      </p:pic>
      <p:sp>
        <p:nvSpPr>
          <p:cNvPr id="4" name="Obdélník 3"/>
          <p:cNvSpPr/>
          <p:nvPr/>
        </p:nvSpPr>
        <p:spPr>
          <a:xfrm>
            <a:off x="1193789" y="3798346"/>
            <a:ext cx="4172513" cy="1446550"/>
          </a:xfrm>
          <a:prstGeom prst="rect">
            <a:avLst/>
          </a:prstGeom>
        </p:spPr>
        <p:txBody>
          <a:bodyPr vert="horz" lIns="0" tIns="0" rIns="0" bIns="0" rtlCol="0">
            <a:noAutofit/>
          </a:bodyPr>
          <a:lstStyle/>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Sběr dat</a:t>
            </a:r>
          </a:p>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Interpretace dat</a:t>
            </a:r>
          </a:p>
        </p:txBody>
      </p:sp>
      <p:sp>
        <p:nvSpPr>
          <p:cNvPr id="2" name="Zástupný symbol pro zápatí 1">
            <a:extLst>
              <a:ext uri="{FF2B5EF4-FFF2-40B4-BE49-F238E27FC236}">
                <a16:creationId xmlns:a16="http://schemas.microsoft.com/office/drawing/2014/main" id="{8732F261-CA75-48E4-9C4A-6F5C379BEA7C}"/>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AEE1CDA3-00E5-43AA-A38E-CA4BB63EC8DF}"/>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Tree>
    <p:custDataLst>
      <p:tags r:id="rId1"/>
    </p:custDataLst>
    <p:extLst>
      <p:ext uri="{BB962C8B-B14F-4D97-AF65-F5344CB8AC3E}">
        <p14:creationId xmlns:p14="http://schemas.microsoft.com/office/powerpoint/2010/main" val="8421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aoblený obdélníkový popisek 12"/>
          <p:cNvSpPr/>
          <p:nvPr/>
        </p:nvSpPr>
        <p:spPr>
          <a:xfrm>
            <a:off x="6711136" y="4067343"/>
            <a:ext cx="2156302" cy="648072"/>
          </a:xfrm>
          <a:prstGeom prst="wedgeRoundRectCallout">
            <a:avLst>
              <a:gd name="adj1" fmla="val 81461"/>
              <a:gd name="adj2" fmla="val -3444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400" dirty="0"/>
          </a:p>
        </p:txBody>
      </p:sp>
      <p:sp>
        <p:nvSpPr>
          <p:cNvPr id="2" name="Nadpis 1"/>
          <p:cNvSpPr>
            <a:spLocks noGrp="1"/>
          </p:cNvSpPr>
          <p:nvPr>
            <p:ph type="title"/>
          </p:nvPr>
        </p:nvSpPr>
        <p:spPr>
          <a:xfrm>
            <a:off x="187406" y="92764"/>
            <a:ext cx="11898202" cy="541864"/>
          </a:xfrm>
        </p:spPr>
        <p:txBody>
          <a:bodyPr>
            <a:noAutofit/>
          </a:bodyPr>
          <a:lstStyle/>
          <a:p>
            <a:r>
              <a:rPr lang="cs-CZ" sz="3200" dirty="0"/>
              <a:t>Tvorba kontingenční tabulky a grafů – data kategoriální</a:t>
            </a:r>
          </a:p>
        </p:txBody>
      </p:sp>
      <p:pic>
        <p:nvPicPr>
          <p:cNvPr id="5" name="Obrázek 4"/>
          <p:cNvPicPr/>
          <p:nvPr/>
        </p:nvPicPr>
        <p:blipFill rotWithShape="1">
          <a:blip r:embed="rId2"/>
          <a:srcRect t="2115" r="14348" b="59260"/>
          <a:stretch/>
        </p:blipFill>
        <p:spPr bwMode="auto">
          <a:xfrm>
            <a:off x="226037" y="598316"/>
            <a:ext cx="8208912" cy="4881397"/>
          </a:xfrm>
          <a:prstGeom prst="rect">
            <a:avLst/>
          </a:prstGeom>
          <a:ln>
            <a:noFill/>
          </a:ln>
          <a:extLst>
            <a:ext uri="{53640926-AAD7-44D8-BBD7-CCE9431645EC}">
              <a14:shadowObscured xmlns:a14="http://schemas.microsoft.com/office/drawing/2010/main"/>
            </a:ext>
          </a:extLst>
        </p:spPr>
      </p:pic>
      <p:sp>
        <p:nvSpPr>
          <p:cNvPr id="6" name="Ovál 5"/>
          <p:cNvSpPr/>
          <p:nvPr/>
        </p:nvSpPr>
        <p:spPr>
          <a:xfrm>
            <a:off x="187406" y="905510"/>
            <a:ext cx="562231" cy="784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2666943" y="1181455"/>
            <a:ext cx="437497" cy="232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933114" y="2295271"/>
            <a:ext cx="100811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ový popisek 8"/>
          <p:cNvSpPr/>
          <p:nvPr/>
        </p:nvSpPr>
        <p:spPr>
          <a:xfrm>
            <a:off x="5726679" y="2079247"/>
            <a:ext cx="3017432" cy="864096"/>
          </a:xfrm>
          <a:prstGeom prst="wedgeRoundRectCallout">
            <a:avLst>
              <a:gd name="adj1" fmla="val -87660"/>
              <a:gd name="adj2" fmla="val 252741"/>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Pole, ze kterých má být kontingenční tabulka/graf vytvořená musí být označena v bloku.</a:t>
            </a:r>
          </a:p>
        </p:txBody>
      </p:sp>
      <p:pic>
        <p:nvPicPr>
          <p:cNvPr id="11" name="Obrázek 10"/>
          <p:cNvPicPr/>
          <p:nvPr/>
        </p:nvPicPr>
        <p:blipFill rotWithShape="1">
          <a:blip r:embed="rId3"/>
          <a:srcRect l="84824" t="14815" r="-698" b="3968"/>
          <a:stretch/>
        </p:blipFill>
        <p:spPr bwMode="auto">
          <a:xfrm>
            <a:off x="9615066" y="690522"/>
            <a:ext cx="1368152" cy="5271882"/>
          </a:xfrm>
          <a:prstGeom prst="rect">
            <a:avLst/>
          </a:prstGeom>
          <a:ln>
            <a:noFill/>
          </a:ln>
          <a:extLst>
            <a:ext uri="{53640926-AAD7-44D8-BBD7-CCE9431645EC}">
              <a14:shadowObscured xmlns:a14="http://schemas.microsoft.com/office/drawing/2010/main"/>
            </a:ext>
          </a:extLst>
        </p:spPr>
      </p:pic>
      <p:sp>
        <p:nvSpPr>
          <p:cNvPr id="12" name="Zaoblený obdélníkový popisek 11"/>
          <p:cNvSpPr/>
          <p:nvPr/>
        </p:nvSpPr>
        <p:spPr>
          <a:xfrm>
            <a:off x="6831906" y="3729250"/>
            <a:ext cx="2156302" cy="1008112"/>
          </a:xfrm>
          <a:prstGeom prst="wedgeRoundRectCallout">
            <a:avLst>
              <a:gd name="adj1" fmla="val 78574"/>
              <a:gd name="adj2" fmla="val 4612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Označení řádků.</a:t>
            </a:r>
          </a:p>
          <a:p>
            <a:r>
              <a:rPr lang="cs-CZ" sz="1400" dirty="0"/>
              <a:t>Přetažení dat do řádků a sloupců tabulek.</a:t>
            </a:r>
          </a:p>
        </p:txBody>
      </p:sp>
      <p:sp>
        <p:nvSpPr>
          <p:cNvPr id="16" name="Ovál 15"/>
          <p:cNvSpPr/>
          <p:nvPr/>
        </p:nvSpPr>
        <p:spPr>
          <a:xfrm>
            <a:off x="10299142" y="3660160"/>
            <a:ext cx="684076" cy="195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p:cNvSpPr/>
          <p:nvPr/>
        </p:nvSpPr>
        <p:spPr>
          <a:xfrm>
            <a:off x="9646006" y="4608886"/>
            <a:ext cx="684076" cy="186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5726679" y="5949206"/>
            <a:ext cx="4760864" cy="830997"/>
          </a:xfrm>
          <a:prstGeom prst="rect">
            <a:avLst/>
          </a:prstGeom>
        </p:spPr>
        <p:txBody>
          <a:bodyPr wrap="square">
            <a:spAutoFit/>
          </a:bodyPr>
          <a:lstStyle/>
          <a:p>
            <a:r>
              <a:rPr lang="cs-CZ" dirty="0">
                <a:solidFill>
                  <a:schemeClr val="tx1">
                    <a:lumMod val="85000"/>
                    <a:lumOff val="15000"/>
                  </a:schemeClr>
                </a:solidFill>
              </a:rPr>
              <a:t>https://www.youtube.com/watch?v=kUYlh68HXuA</a:t>
            </a:r>
          </a:p>
        </p:txBody>
      </p:sp>
      <p:sp>
        <p:nvSpPr>
          <p:cNvPr id="4" name="Zástupný symbol pro zápatí 3">
            <a:extLst>
              <a:ext uri="{FF2B5EF4-FFF2-40B4-BE49-F238E27FC236}">
                <a16:creationId xmlns:a16="http://schemas.microsoft.com/office/drawing/2014/main" id="{527220A9-CF61-4079-8B26-AF3526349650}"/>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330B73EC-ABD7-4473-935C-20755775705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314310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3703" y="812688"/>
            <a:ext cx="3384376" cy="504056"/>
          </a:xfrm>
        </p:spPr>
        <p:txBody>
          <a:bodyPr>
            <a:normAutofit fontScale="90000"/>
          </a:bodyPr>
          <a:lstStyle/>
          <a:p>
            <a:r>
              <a:rPr lang="cs-CZ" dirty="0"/>
              <a:t>Tabulky</a:t>
            </a:r>
          </a:p>
        </p:txBody>
      </p:sp>
      <p:graphicFrame>
        <p:nvGraphicFramePr>
          <p:cNvPr id="7" name="Tabulka 6"/>
          <p:cNvGraphicFramePr>
            <a:graphicFrameLocks noGrp="1"/>
          </p:cNvGraphicFramePr>
          <p:nvPr>
            <p:extLst>
              <p:ext uri="{D42A27DB-BD31-4B8C-83A1-F6EECF244321}">
                <p14:modId xmlns:p14="http://schemas.microsoft.com/office/powerpoint/2010/main" val="4159625083"/>
              </p:ext>
            </p:extLst>
          </p:nvPr>
        </p:nvGraphicFramePr>
        <p:xfrm>
          <a:off x="521373" y="1769870"/>
          <a:ext cx="1779476" cy="1152128"/>
        </p:xfrm>
        <a:graphic>
          <a:graphicData uri="http://schemas.openxmlformats.org/drawingml/2006/table">
            <a:tbl>
              <a:tblPr>
                <a:tableStyleId>{775DCB02-9BB8-47FD-8907-85C794F793BA}</a:tableStyleId>
              </a:tblPr>
              <a:tblGrid>
                <a:gridCol w="576065">
                  <a:extLst>
                    <a:ext uri="{9D8B030D-6E8A-4147-A177-3AD203B41FA5}">
                      <a16:colId xmlns:a16="http://schemas.microsoft.com/office/drawing/2014/main" val="20000"/>
                    </a:ext>
                  </a:extLst>
                </a:gridCol>
                <a:gridCol w="1203411">
                  <a:extLst>
                    <a:ext uri="{9D8B030D-6E8A-4147-A177-3AD203B41FA5}">
                      <a16:colId xmlns:a16="http://schemas.microsoft.com/office/drawing/2014/main" val="20001"/>
                    </a:ext>
                  </a:extLst>
                </a:gridCol>
              </a:tblGrid>
              <a:tr h="288032">
                <a:tc>
                  <a:txBody>
                    <a:bodyPr/>
                    <a:lstStyle/>
                    <a:p>
                      <a:pPr algn="l" fontAlgn="b"/>
                      <a:r>
                        <a:rPr lang="cs-CZ" sz="1100" b="1" u="none" strike="noStrike" dirty="0">
                          <a:solidFill>
                            <a:schemeClr val="tx1">
                              <a:lumMod val="85000"/>
                              <a:lumOff val="15000"/>
                            </a:schemeClr>
                          </a:solidFill>
                          <a:effectLst/>
                        </a:rPr>
                        <a:t>Pohlaví</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Počet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88032">
                <a:tc>
                  <a:txBody>
                    <a:bodyPr/>
                    <a:lstStyle/>
                    <a:p>
                      <a:pPr algn="l" fontAlgn="b"/>
                      <a:r>
                        <a:rPr lang="cs-CZ" sz="1100" u="none" strike="noStrike">
                          <a:solidFill>
                            <a:schemeClr val="tx1">
                              <a:lumMod val="85000"/>
                              <a:lumOff val="15000"/>
                            </a:schemeClr>
                          </a:solidFill>
                          <a:effectLst/>
                        </a:rPr>
                        <a:t>Muž</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37</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88032">
                <a:tc>
                  <a:txBody>
                    <a:bodyPr/>
                    <a:lstStyle/>
                    <a:p>
                      <a:pPr algn="l" fontAlgn="b"/>
                      <a:r>
                        <a:rPr lang="cs-CZ" sz="1100" u="none" strike="noStrike" dirty="0">
                          <a:solidFill>
                            <a:schemeClr val="tx1">
                              <a:lumMod val="85000"/>
                              <a:lumOff val="15000"/>
                            </a:schemeClr>
                          </a:solidFill>
                          <a:effectLst/>
                        </a:rPr>
                        <a:t>Žena</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44</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288032">
                <a:tc>
                  <a:txBody>
                    <a:bodyPr/>
                    <a:lstStyle/>
                    <a:p>
                      <a:pPr algn="l" fontAlgn="b"/>
                      <a:r>
                        <a:rPr lang="cs-CZ" sz="1100" b="1" u="none" strike="noStrike" kern="1200" dirty="0">
                          <a:solidFill>
                            <a:schemeClr val="tx1">
                              <a:lumMod val="85000"/>
                              <a:lumOff val="15000"/>
                            </a:schemeClr>
                          </a:solidFill>
                          <a:effectLst/>
                          <a:latin typeface="+mn-lt"/>
                          <a:ea typeface="+mn-ea"/>
                          <a:cs typeface="+mn-cs"/>
                        </a:rPr>
                        <a:t>Celkem</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81</a:t>
                      </a: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3611415462"/>
              </p:ext>
            </p:extLst>
          </p:nvPr>
        </p:nvGraphicFramePr>
        <p:xfrm>
          <a:off x="523838" y="4485769"/>
          <a:ext cx="1774546" cy="1152129"/>
        </p:xfrm>
        <a:graphic>
          <a:graphicData uri="http://schemas.openxmlformats.org/drawingml/2006/table">
            <a:tbl>
              <a:tblPr>
                <a:tableStyleId>{775DCB02-9BB8-47FD-8907-85C794F793BA}</a:tableStyleId>
              </a:tblPr>
              <a:tblGrid>
                <a:gridCol w="596894">
                  <a:extLst>
                    <a:ext uri="{9D8B030D-6E8A-4147-A177-3AD203B41FA5}">
                      <a16:colId xmlns:a16="http://schemas.microsoft.com/office/drawing/2014/main" val="20000"/>
                    </a:ext>
                  </a:extLst>
                </a:gridCol>
                <a:gridCol w="628081">
                  <a:extLst>
                    <a:ext uri="{9D8B030D-6E8A-4147-A177-3AD203B41FA5}">
                      <a16:colId xmlns:a16="http://schemas.microsoft.com/office/drawing/2014/main" val="20001"/>
                    </a:ext>
                  </a:extLst>
                </a:gridCol>
                <a:gridCol w="549571">
                  <a:extLst>
                    <a:ext uri="{9D8B030D-6E8A-4147-A177-3AD203B41FA5}">
                      <a16:colId xmlns:a16="http://schemas.microsoft.com/office/drawing/2014/main" val="20002"/>
                    </a:ext>
                  </a:extLst>
                </a:gridCol>
              </a:tblGrid>
              <a:tr h="240624">
                <a:tc>
                  <a:txBody>
                    <a:bodyPr/>
                    <a:lstStyle/>
                    <a:p>
                      <a:pPr algn="l" fontAlgn="b"/>
                      <a:r>
                        <a:rPr lang="cs-CZ" sz="1100" b="1" u="none" strike="noStrike" kern="1200" dirty="0">
                          <a:solidFill>
                            <a:schemeClr val="tx1">
                              <a:lumMod val="85000"/>
                              <a:lumOff val="15000"/>
                            </a:schemeClr>
                          </a:solidFill>
                          <a:effectLst/>
                          <a:latin typeface="+mn-lt"/>
                          <a:ea typeface="+mn-ea"/>
                          <a:cs typeface="+mn-cs"/>
                        </a:rPr>
                        <a:t>Pohlaví</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n</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a:t>
                      </a:r>
                    </a:p>
                  </a:txBody>
                  <a:tcPr marL="9525" marR="9525" marT="9525" marB="0" anchor="b">
                    <a:cell3D prstMaterial="dkEdge">
                      <a:bevel/>
                      <a:lightRig rig="flood" dir="t"/>
                    </a:cell3D>
                  </a:tcPr>
                </a:tc>
                <a:extLst>
                  <a:ext uri="{0D108BD9-81ED-4DB2-BD59-A6C34878D82A}">
                    <a16:rowId xmlns:a16="http://schemas.microsoft.com/office/drawing/2014/main" val="10000"/>
                  </a:ext>
                </a:extLst>
              </a:tr>
              <a:tr h="303835">
                <a:tc>
                  <a:txBody>
                    <a:bodyPr/>
                    <a:lstStyle/>
                    <a:p>
                      <a:pPr algn="l" fontAlgn="b"/>
                      <a:r>
                        <a:rPr lang="cs-CZ" sz="1100" u="none" strike="noStrike">
                          <a:effectLst/>
                        </a:rPr>
                        <a:t>Muž</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37</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effectLst/>
                        </a:rPr>
                        <a:t>45,7</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303835">
                <a:tc>
                  <a:txBody>
                    <a:bodyPr/>
                    <a:lstStyle/>
                    <a:p>
                      <a:pPr algn="l" fontAlgn="b"/>
                      <a:r>
                        <a:rPr lang="cs-CZ" sz="1100" u="none" strike="noStrike">
                          <a:effectLst/>
                        </a:rPr>
                        <a:t>Žena</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44</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54,3</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303835">
                <a:tc>
                  <a:txBody>
                    <a:bodyPr/>
                    <a:lstStyle/>
                    <a:p>
                      <a:pPr algn="l" fontAlgn="b"/>
                      <a:r>
                        <a:rPr lang="cs-CZ" sz="1100" b="1" u="none" strike="noStrike" kern="1200" dirty="0">
                          <a:solidFill>
                            <a:schemeClr val="tx1">
                              <a:lumMod val="85000"/>
                              <a:lumOff val="15000"/>
                            </a:schemeClr>
                          </a:solidFill>
                          <a:effectLst/>
                          <a:latin typeface="+mn-lt"/>
                          <a:ea typeface="+mn-ea"/>
                          <a:cs typeface="+mn-cs"/>
                        </a:rPr>
                        <a:t>Celkem</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81</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100</a:t>
                      </a: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sp>
        <p:nvSpPr>
          <p:cNvPr id="15" name="Zaoblený obdélníkový popisek 14"/>
          <p:cNvSpPr/>
          <p:nvPr/>
        </p:nvSpPr>
        <p:spPr>
          <a:xfrm>
            <a:off x="809707" y="3356055"/>
            <a:ext cx="1656184" cy="531440"/>
          </a:xfrm>
          <a:prstGeom prst="wedgeRoundRectCallout">
            <a:avLst>
              <a:gd name="adj1" fmla="val 1051"/>
              <a:gd name="adj2" fmla="val -12714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Tabulka jednoduchá</a:t>
            </a:r>
          </a:p>
        </p:txBody>
      </p:sp>
      <p:sp>
        <p:nvSpPr>
          <p:cNvPr id="4" name="Obdélník 3"/>
          <p:cNvSpPr/>
          <p:nvPr/>
        </p:nvSpPr>
        <p:spPr>
          <a:xfrm>
            <a:off x="340291" y="-7081"/>
            <a:ext cx="11661927" cy="1118255"/>
          </a:xfrm>
          <a:prstGeom prst="rect">
            <a:avLst/>
          </a:prstGeom>
        </p:spPr>
        <p:txBody>
          <a:bodyPr vert="horz" lIns="0" tIns="0" rIns="0" bIns="0" rtlCol="0" anchor="t" anchorCtr="0">
            <a:normAutofit fontScale="97500"/>
          </a:bodyPr>
          <a:lstStyle/>
          <a:p>
            <a:pPr>
              <a:lnSpc>
                <a:spcPts val="4000"/>
              </a:lnSpc>
            </a:pPr>
            <a:r>
              <a:rPr lang="cs-CZ" sz="4000" b="1" dirty="0">
                <a:solidFill>
                  <a:schemeClr val="tx2"/>
                </a:solidFill>
                <a:latin typeface="+mj-lt"/>
                <a:ea typeface="+mj-ea"/>
                <a:cs typeface="+mj-cs"/>
              </a:rPr>
              <a:t>Jednoduché třídění dat</a:t>
            </a:r>
          </a:p>
        </p:txBody>
      </p:sp>
      <p:graphicFrame>
        <p:nvGraphicFramePr>
          <p:cNvPr id="19" name="Graf 18"/>
          <p:cNvGraphicFramePr>
            <a:graphicFrameLocks/>
          </p:cNvGraphicFramePr>
          <p:nvPr/>
        </p:nvGraphicFramePr>
        <p:xfrm>
          <a:off x="7523341" y="1124745"/>
          <a:ext cx="2652464" cy="1553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af 20"/>
          <p:cNvGraphicFramePr>
            <a:graphicFrameLocks/>
          </p:cNvGraphicFramePr>
          <p:nvPr/>
        </p:nvGraphicFramePr>
        <p:xfrm>
          <a:off x="7248129" y="4467442"/>
          <a:ext cx="2978472" cy="2057901"/>
        </p:xfrm>
        <a:graphic>
          <a:graphicData uri="http://schemas.openxmlformats.org/drawingml/2006/chart">
            <c:chart xmlns:c="http://schemas.openxmlformats.org/drawingml/2006/chart" xmlns:r="http://schemas.openxmlformats.org/officeDocument/2006/relationships" r:id="rId3"/>
          </a:graphicData>
        </a:graphic>
      </p:graphicFrame>
      <p:sp>
        <p:nvSpPr>
          <p:cNvPr id="23" name="Zaoblený obdélníkový popisek 22"/>
          <p:cNvSpPr/>
          <p:nvPr/>
        </p:nvSpPr>
        <p:spPr>
          <a:xfrm>
            <a:off x="6384032" y="4941168"/>
            <a:ext cx="1656184" cy="648072"/>
          </a:xfrm>
          <a:prstGeom prst="wedgeRoundRectCallout">
            <a:avLst>
              <a:gd name="adj1" fmla="val 64302"/>
              <a:gd name="adj2" fmla="val 72318"/>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Popisky mimo barevné výseče čitelnější</a:t>
            </a:r>
          </a:p>
        </p:txBody>
      </p:sp>
      <p:graphicFrame>
        <p:nvGraphicFramePr>
          <p:cNvPr id="24" name="Graf 23"/>
          <p:cNvGraphicFramePr>
            <a:graphicFrameLocks/>
          </p:cNvGraphicFramePr>
          <p:nvPr/>
        </p:nvGraphicFramePr>
        <p:xfrm>
          <a:off x="7898668" y="2595232"/>
          <a:ext cx="2305741" cy="1778276"/>
        </p:xfrm>
        <a:graphic>
          <a:graphicData uri="http://schemas.openxmlformats.org/drawingml/2006/chart">
            <c:chart xmlns:c="http://schemas.openxmlformats.org/drawingml/2006/chart" xmlns:r="http://schemas.openxmlformats.org/officeDocument/2006/relationships" r:id="rId4"/>
          </a:graphicData>
        </a:graphic>
      </p:graphicFrame>
      <p:sp>
        <p:nvSpPr>
          <p:cNvPr id="25" name="Zaoblený obdélníkový popisek 24"/>
          <p:cNvSpPr/>
          <p:nvPr/>
        </p:nvSpPr>
        <p:spPr>
          <a:xfrm>
            <a:off x="6109814" y="1268761"/>
            <a:ext cx="1728192" cy="489019"/>
          </a:xfrm>
          <a:prstGeom prst="wedgeRoundRectCallout">
            <a:avLst>
              <a:gd name="adj1" fmla="val 52599"/>
              <a:gd name="adj2" fmla="val 64658"/>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výsečový</a:t>
            </a:r>
          </a:p>
          <a:p>
            <a:pPr algn="ctr"/>
            <a:r>
              <a:rPr lang="cs-CZ" sz="1400" dirty="0">
                <a:solidFill>
                  <a:schemeClr val="tx1">
                    <a:lumMod val="85000"/>
                    <a:lumOff val="15000"/>
                  </a:schemeClr>
                </a:solidFill>
              </a:rPr>
              <a:t>Graf koláčový </a:t>
            </a:r>
          </a:p>
        </p:txBody>
      </p:sp>
      <p:sp>
        <p:nvSpPr>
          <p:cNvPr id="26" name="Zaoblený obdélníkový popisek 25"/>
          <p:cNvSpPr/>
          <p:nvPr/>
        </p:nvSpPr>
        <p:spPr>
          <a:xfrm>
            <a:off x="6575399" y="2595233"/>
            <a:ext cx="1737071" cy="432049"/>
          </a:xfrm>
          <a:prstGeom prst="wedgeRoundRectCallout">
            <a:avLst>
              <a:gd name="adj1" fmla="val 75201"/>
              <a:gd name="adj2" fmla="val 141570"/>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skládaný sloupcový</a:t>
            </a:r>
          </a:p>
        </p:txBody>
      </p:sp>
      <p:sp>
        <p:nvSpPr>
          <p:cNvPr id="5" name="Zaoblený obdélník 4"/>
          <p:cNvSpPr/>
          <p:nvPr/>
        </p:nvSpPr>
        <p:spPr>
          <a:xfrm>
            <a:off x="189781" y="692696"/>
            <a:ext cx="5258147" cy="583264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Zaoblený obdélníkový popisek 27"/>
          <p:cNvSpPr/>
          <p:nvPr/>
        </p:nvSpPr>
        <p:spPr>
          <a:xfrm>
            <a:off x="1123637" y="5765372"/>
            <a:ext cx="2160240" cy="697769"/>
          </a:xfrm>
          <a:prstGeom prst="wedgeRoundRectCallout">
            <a:avLst>
              <a:gd name="adj1" fmla="val 4339"/>
              <a:gd name="adj2" fmla="val -73709"/>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Tabulka jednoduchá doplněná o relativní četnosti (%)</a:t>
            </a:r>
          </a:p>
        </p:txBody>
      </p:sp>
      <p:sp>
        <p:nvSpPr>
          <p:cNvPr id="29" name="Zaoblený obdélník 28"/>
          <p:cNvSpPr/>
          <p:nvPr/>
        </p:nvSpPr>
        <p:spPr>
          <a:xfrm>
            <a:off x="5887374" y="692697"/>
            <a:ext cx="6114844" cy="5862977"/>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ousměrná vodorovná šipka 7"/>
          <p:cNvSpPr/>
          <p:nvPr/>
        </p:nvSpPr>
        <p:spPr>
          <a:xfrm>
            <a:off x="4158079" y="3011606"/>
            <a:ext cx="2952328" cy="1440160"/>
          </a:xfrm>
          <a:prstGeom prst="leftRight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b="1" dirty="0">
                <a:solidFill>
                  <a:schemeClr val="tx1">
                    <a:lumMod val="85000"/>
                    <a:lumOff val="15000"/>
                  </a:schemeClr>
                </a:solidFill>
              </a:rPr>
              <a:t>Jednoduché třídění dat</a:t>
            </a:r>
          </a:p>
          <a:p>
            <a:pPr algn="ctr"/>
            <a:r>
              <a:rPr lang="cs-CZ" sz="1400" dirty="0">
                <a:solidFill>
                  <a:schemeClr val="tx1">
                    <a:lumMod val="85000"/>
                    <a:lumOff val="15000"/>
                  </a:schemeClr>
                </a:solidFill>
              </a:rPr>
              <a:t>Dělení základní skupiny na podskupiny</a:t>
            </a:r>
          </a:p>
        </p:txBody>
      </p:sp>
      <p:sp>
        <p:nvSpPr>
          <p:cNvPr id="18" name="Nadpis 1"/>
          <p:cNvSpPr txBox="1">
            <a:spLocks/>
          </p:cNvSpPr>
          <p:nvPr/>
        </p:nvSpPr>
        <p:spPr>
          <a:xfrm>
            <a:off x="6184029" y="764704"/>
            <a:ext cx="7024744" cy="504056"/>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Grafy</a:t>
            </a:r>
          </a:p>
        </p:txBody>
      </p:sp>
      <p:sp>
        <p:nvSpPr>
          <p:cNvPr id="3" name="Zástupný symbol pro zápatí 2">
            <a:extLst>
              <a:ext uri="{FF2B5EF4-FFF2-40B4-BE49-F238E27FC236}">
                <a16:creationId xmlns:a16="http://schemas.microsoft.com/office/drawing/2014/main" id="{4319BD33-5B44-4219-86B1-21FD92E6E481}"/>
              </a:ext>
            </a:extLst>
          </p:cNvPr>
          <p:cNvSpPr>
            <a:spLocks noGrp="1"/>
          </p:cNvSpPr>
          <p:nvPr>
            <p:ph type="ftr" sz="quarter" idx="10"/>
          </p:nvPr>
        </p:nvSpPr>
        <p:spPr>
          <a:xfrm>
            <a:off x="773703" y="6573689"/>
            <a:ext cx="7920000" cy="252000"/>
          </a:xfrm>
        </p:spPr>
        <p:txBody>
          <a:bodyPr/>
          <a:lstStyle/>
          <a:p>
            <a:r>
              <a:rPr lang="cs-CZ" dirty="0"/>
              <a:t>Lékařská fakulta Masarykovy univerzity, Ústav zdravotnických věd</a:t>
            </a:r>
          </a:p>
        </p:txBody>
      </p:sp>
      <p:sp>
        <p:nvSpPr>
          <p:cNvPr id="9" name="Zástupný symbol pro číslo snímku 8">
            <a:extLst>
              <a:ext uri="{FF2B5EF4-FFF2-40B4-BE49-F238E27FC236}">
                <a16:creationId xmlns:a16="http://schemas.microsoft.com/office/drawing/2014/main" id="{9C872234-3A34-478F-AB22-C68221D6D54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27" name="Zaoblený obdélníkový popisek 26"/>
          <p:cNvSpPr/>
          <p:nvPr/>
        </p:nvSpPr>
        <p:spPr>
          <a:xfrm>
            <a:off x="5786270" y="5765372"/>
            <a:ext cx="1737071" cy="432049"/>
          </a:xfrm>
          <a:prstGeom prst="wedgeRoundRectCallout">
            <a:avLst>
              <a:gd name="adj1" fmla="val 72472"/>
              <a:gd name="adj2" fmla="val 2954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sloupcový</a:t>
            </a:r>
          </a:p>
        </p:txBody>
      </p:sp>
    </p:spTree>
    <p:extLst>
      <p:ext uri="{BB962C8B-B14F-4D97-AF65-F5344CB8AC3E}">
        <p14:creationId xmlns:p14="http://schemas.microsoft.com/office/powerpoint/2010/main" val="409248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5938" y="609336"/>
            <a:ext cx="7024744" cy="504056"/>
          </a:xfrm>
        </p:spPr>
        <p:txBody>
          <a:bodyPr>
            <a:normAutofit fontScale="90000"/>
          </a:bodyPr>
          <a:lstStyle/>
          <a:p>
            <a:r>
              <a:rPr lang="cs-CZ" dirty="0"/>
              <a:t>Tabulky</a:t>
            </a:r>
          </a:p>
        </p:txBody>
      </p:sp>
      <p:sp>
        <p:nvSpPr>
          <p:cNvPr id="4" name="Obdélník 3"/>
          <p:cNvSpPr/>
          <p:nvPr/>
        </p:nvSpPr>
        <p:spPr>
          <a:xfrm>
            <a:off x="370936" y="1"/>
            <a:ext cx="7471999" cy="764704"/>
          </a:xfrm>
          <a:prstGeom prst="rect">
            <a:avLst/>
          </a:prstGeom>
        </p:spPr>
        <p:txBody>
          <a:bodyPr vert="horz" lIns="0" tIns="0" rIns="0" bIns="0" rtlCol="0" anchor="t" anchorCtr="0">
            <a:normAutofit fontScale="97500"/>
          </a:bodyPr>
          <a:lstStyle/>
          <a:p>
            <a:pPr>
              <a:lnSpc>
                <a:spcPts val="4000"/>
              </a:lnSpc>
            </a:pPr>
            <a:r>
              <a:rPr lang="cs-CZ" sz="4000" b="1" dirty="0">
                <a:solidFill>
                  <a:schemeClr val="tx2"/>
                </a:solidFill>
                <a:latin typeface="+mj-lt"/>
                <a:ea typeface="+mj-ea"/>
                <a:cs typeface="+mj-cs"/>
              </a:rPr>
              <a:t>Kombinační třídění dat</a:t>
            </a:r>
          </a:p>
        </p:txBody>
      </p:sp>
      <p:sp>
        <p:nvSpPr>
          <p:cNvPr id="5" name="Zaoblený obdélník 4"/>
          <p:cNvSpPr/>
          <p:nvPr/>
        </p:nvSpPr>
        <p:spPr>
          <a:xfrm>
            <a:off x="290863" y="481281"/>
            <a:ext cx="4655862" cy="5746719"/>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Zaoblený obdélník 28"/>
          <p:cNvSpPr/>
          <p:nvPr/>
        </p:nvSpPr>
        <p:spPr>
          <a:xfrm>
            <a:off x="6960097" y="481281"/>
            <a:ext cx="4767667" cy="626457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Nadpis 1"/>
          <p:cNvSpPr txBox="1">
            <a:spLocks/>
          </p:cNvSpPr>
          <p:nvPr/>
        </p:nvSpPr>
        <p:spPr>
          <a:xfrm>
            <a:off x="7188451" y="618462"/>
            <a:ext cx="2988331"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600" dirty="0"/>
              <a:t>Grafy</a:t>
            </a:r>
          </a:p>
        </p:txBody>
      </p:sp>
      <p:sp>
        <p:nvSpPr>
          <p:cNvPr id="20" name="Obousměrná vodorovná šipka 19"/>
          <p:cNvSpPr/>
          <p:nvPr/>
        </p:nvSpPr>
        <p:spPr>
          <a:xfrm>
            <a:off x="3791744" y="2348880"/>
            <a:ext cx="3744416" cy="2088232"/>
          </a:xfrm>
          <a:prstGeom prst="lef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Kombinační  třídění dat</a:t>
            </a:r>
          </a:p>
          <a:p>
            <a:pPr algn="ctr"/>
            <a:r>
              <a:rPr lang="cs-CZ" sz="1400" dirty="0"/>
              <a:t>Dělení základní skupiny na podskupiny s ohledem na dvě či více charakteristik</a:t>
            </a:r>
          </a:p>
        </p:txBody>
      </p:sp>
      <p:graphicFrame>
        <p:nvGraphicFramePr>
          <p:cNvPr id="22" name="Zástupný symbol pro obsah 5"/>
          <p:cNvGraphicFramePr>
            <a:graphicFrameLocks noGrp="1"/>
          </p:cNvGraphicFramePr>
          <p:nvPr>
            <p:ph idx="1"/>
            <p:extLst>
              <p:ext uri="{D42A27DB-BD31-4B8C-83A1-F6EECF244321}">
                <p14:modId xmlns:p14="http://schemas.microsoft.com/office/powerpoint/2010/main" val="2018724772"/>
              </p:ext>
            </p:extLst>
          </p:nvPr>
        </p:nvGraphicFramePr>
        <p:xfrm>
          <a:off x="675643" y="1142073"/>
          <a:ext cx="3168352" cy="792088"/>
        </p:xfrm>
        <a:graphic>
          <a:graphicData uri="http://schemas.openxmlformats.org/drawingml/2006/table">
            <a:tbl>
              <a:tblPr>
                <a:tableStyleId>{3C2FFA5D-87B4-456A-9821-1D502468CF0F}</a:tableStyleId>
              </a:tblPr>
              <a:tblGrid>
                <a:gridCol w="1031556">
                  <a:extLst>
                    <a:ext uri="{9D8B030D-6E8A-4147-A177-3AD203B41FA5}">
                      <a16:colId xmlns:a16="http://schemas.microsoft.com/office/drawing/2014/main" val="20000"/>
                    </a:ext>
                  </a:extLst>
                </a:gridCol>
                <a:gridCol w="957874">
                  <a:extLst>
                    <a:ext uri="{9D8B030D-6E8A-4147-A177-3AD203B41FA5}">
                      <a16:colId xmlns:a16="http://schemas.microsoft.com/office/drawing/2014/main" val="20001"/>
                    </a:ext>
                  </a:extLst>
                </a:gridCol>
                <a:gridCol w="1178922">
                  <a:extLst>
                    <a:ext uri="{9D8B030D-6E8A-4147-A177-3AD203B41FA5}">
                      <a16:colId xmlns:a16="http://schemas.microsoft.com/office/drawing/2014/main" val="20002"/>
                    </a:ext>
                  </a:extLst>
                </a:gridCol>
              </a:tblGrid>
              <a:tr h="376294">
                <a:tc>
                  <a:txBody>
                    <a:bodyPr/>
                    <a:lstStyle/>
                    <a:p>
                      <a:pPr algn="l" fontAlgn="b"/>
                      <a:r>
                        <a:rPr lang="cs-CZ" sz="1100" b="1" u="none" strike="noStrike" dirty="0">
                          <a:solidFill>
                            <a:schemeClr val="tx1">
                              <a:lumMod val="85000"/>
                              <a:lumOff val="15000"/>
                            </a:schemeClr>
                          </a:solidFill>
                          <a:effectLst/>
                        </a:rPr>
                        <a:t>Strach - zubař</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Muž</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Žena</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07897">
                <a:tc>
                  <a:txBody>
                    <a:bodyPr/>
                    <a:lstStyle/>
                    <a:p>
                      <a:pPr algn="l" fontAlgn="b"/>
                      <a:r>
                        <a:rPr lang="cs-CZ" sz="1100" u="none" strike="noStrike" dirty="0">
                          <a:solidFill>
                            <a:schemeClr val="tx1">
                              <a:lumMod val="85000"/>
                              <a:lumOff val="15000"/>
                            </a:schemeClr>
                          </a:solidFill>
                          <a:effectLst/>
                        </a:rPr>
                        <a:t>ne</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32</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07897">
                <a:tc>
                  <a:txBody>
                    <a:bodyPr/>
                    <a:lstStyle/>
                    <a:p>
                      <a:pPr algn="l" fontAlgn="b"/>
                      <a:r>
                        <a:rPr lang="cs-CZ" sz="1100" u="none" strike="noStrike">
                          <a:solidFill>
                            <a:schemeClr val="tx1">
                              <a:lumMod val="85000"/>
                              <a:lumOff val="15000"/>
                            </a:schemeClr>
                          </a:solidFill>
                          <a:effectLst/>
                        </a:rPr>
                        <a:t>ano</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bl>
          </a:graphicData>
        </a:graphic>
      </p:graphicFrame>
      <p:graphicFrame>
        <p:nvGraphicFramePr>
          <p:cNvPr id="30" name="Tabulka 29"/>
          <p:cNvGraphicFramePr>
            <a:graphicFrameLocks noGrp="1"/>
          </p:cNvGraphicFramePr>
          <p:nvPr>
            <p:extLst>
              <p:ext uri="{D42A27DB-BD31-4B8C-83A1-F6EECF244321}">
                <p14:modId xmlns:p14="http://schemas.microsoft.com/office/powerpoint/2010/main" val="3898324508"/>
              </p:ext>
            </p:extLst>
          </p:nvPr>
        </p:nvGraphicFramePr>
        <p:xfrm>
          <a:off x="473756" y="4529723"/>
          <a:ext cx="4290076" cy="1439325"/>
        </p:xfrm>
        <a:graphic>
          <a:graphicData uri="http://schemas.openxmlformats.org/drawingml/2006/table">
            <a:tbl>
              <a:tblPr>
                <a:tableStyleId>{3C2FFA5D-87B4-456A-9821-1D502468CF0F}</a:tableStyleId>
              </a:tblPr>
              <a:tblGrid>
                <a:gridCol w="1235197">
                  <a:extLst>
                    <a:ext uri="{9D8B030D-6E8A-4147-A177-3AD203B41FA5}">
                      <a16:colId xmlns:a16="http://schemas.microsoft.com/office/drawing/2014/main" val="20000"/>
                    </a:ext>
                  </a:extLst>
                </a:gridCol>
                <a:gridCol w="462591">
                  <a:extLst>
                    <a:ext uri="{9D8B030D-6E8A-4147-A177-3AD203B41FA5}">
                      <a16:colId xmlns:a16="http://schemas.microsoft.com/office/drawing/2014/main" val="20001"/>
                    </a:ext>
                  </a:extLst>
                </a:gridCol>
                <a:gridCol w="547183">
                  <a:extLst>
                    <a:ext uri="{9D8B030D-6E8A-4147-A177-3AD203B41FA5}">
                      <a16:colId xmlns:a16="http://schemas.microsoft.com/office/drawing/2014/main" val="20002"/>
                    </a:ext>
                  </a:extLst>
                </a:gridCol>
                <a:gridCol w="554920">
                  <a:extLst>
                    <a:ext uri="{9D8B030D-6E8A-4147-A177-3AD203B41FA5}">
                      <a16:colId xmlns:a16="http://schemas.microsoft.com/office/drawing/2014/main" val="20003"/>
                    </a:ext>
                  </a:extLst>
                </a:gridCol>
                <a:gridCol w="521565">
                  <a:extLst>
                    <a:ext uri="{9D8B030D-6E8A-4147-A177-3AD203B41FA5}">
                      <a16:colId xmlns:a16="http://schemas.microsoft.com/office/drawing/2014/main" val="20004"/>
                    </a:ext>
                  </a:extLst>
                </a:gridCol>
                <a:gridCol w="522415">
                  <a:extLst>
                    <a:ext uri="{9D8B030D-6E8A-4147-A177-3AD203B41FA5}">
                      <a16:colId xmlns:a16="http://schemas.microsoft.com/office/drawing/2014/main" val="20005"/>
                    </a:ext>
                  </a:extLst>
                </a:gridCol>
                <a:gridCol w="446205">
                  <a:extLst>
                    <a:ext uri="{9D8B030D-6E8A-4147-A177-3AD203B41FA5}">
                      <a16:colId xmlns:a16="http://schemas.microsoft.com/office/drawing/2014/main" val="20006"/>
                    </a:ext>
                  </a:extLst>
                </a:gridCol>
              </a:tblGrid>
              <a:tr h="273630">
                <a:tc rowSpan="2">
                  <a:txBody>
                    <a:bodyPr/>
                    <a:lstStyle/>
                    <a:p>
                      <a:pPr algn="l" fontAlgn="b"/>
                      <a:r>
                        <a:rPr lang="cs-CZ" sz="1100" b="1" u="none" strike="noStrike" dirty="0">
                          <a:solidFill>
                            <a:schemeClr val="tx1">
                              <a:lumMod val="85000"/>
                              <a:lumOff val="15000"/>
                            </a:schemeClr>
                          </a:solidFill>
                          <a:effectLst/>
                        </a:rPr>
                        <a:t>Strach zubař</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Muž</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Žena</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Celkový součet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73630">
                <a:tc vMerge="1">
                  <a:txBody>
                    <a:bodyPr/>
                    <a:lstStyle/>
                    <a:p>
                      <a:pPr algn="l"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a:solidFill>
                            <a:schemeClr val="tx1">
                              <a:lumMod val="85000"/>
                              <a:lumOff val="15000"/>
                            </a:schemeClr>
                          </a:solidFill>
                          <a:effectLst/>
                        </a:rPr>
                        <a:t>n</a:t>
                      </a:r>
                      <a:endParaRPr lang="cs-CZ" sz="1100" b="1"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n</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n</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73630">
                <a:tc>
                  <a:txBody>
                    <a:bodyPr/>
                    <a:lstStyle/>
                    <a:p>
                      <a:pPr algn="l" fontAlgn="b"/>
                      <a:r>
                        <a:rPr lang="cs-CZ" sz="1100" u="none" strike="noStrike" dirty="0">
                          <a:solidFill>
                            <a:schemeClr val="tx1">
                              <a:lumMod val="85000"/>
                              <a:lumOff val="15000"/>
                            </a:schemeClr>
                          </a:solidFill>
                          <a:effectLst/>
                        </a:rPr>
                        <a:t>ne</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32</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86,49</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70,45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63</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77,78</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273630">
                <a:tc>
                  <a:txBody>
                    <a:bodyPr/>
                    <a:lstStyle/>
                    <a:p>
                      <a:pPr algn="l" fontAlgn="b"/>
                      <a:r>
                        <a:rPr lang="cs-CZ" sz="1100" u="none" strike="noStrike">
                          <a:solidFill>
                            <a:schemeClr val="tx1">
                              <a:lumMod val="85000"/>
                              <a:lumOff val="15000"/>
                            </a:schemeClr>
                          </a:solidFill>
                          <a:effectLst/>
                        </a:rPr>
                        <a:t>ano</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5</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13,51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29,55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18</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22,22</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3"/>
                  </a:ext>
                </a:extLst>
              </a:tr>
              <a:tr h="273630">
                <a:tc>
                  <a:txBody>
                    <a:bodyPr/>
                    <a:lstStyle/>
                    <a:p>
                      <a:pPr algn="l" fontAlgn="b"/>
                      <a:r>
                        <a:rPr lang="cs-CZ" sz="1100" u="none" strike="noStrike">
                          <a:solidFill>
                            <a:schemeClr val="tx1">
                              <a:lumMod val="85000"/>
                              <a:lumOff val="15000"/>
                            </a:schemeClr>
                          </a:solidFill>
                          <a:effectLst/>
                        </a:rPr>
                        <a:t>Celkový součet</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37</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100,00</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44</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100,00</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81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100,00</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4"/>
                  </a:ext>
                </a:extLst>
              </a:tr>
            </a:tbl>
          </a:graphicData>
        </a:graphic>
      </p:graphicFrame>
      <p:sp>
        <p:nvSpPr>
          <p:cNvPr id="32" name="Zaoblený obdélník 31"/>
          <p:cNvSpPr/>
          <p:nvPr/>
        </p:nvSpPr>
        <p:spPr>
          <a:xfrm>
            <a:off x="655440" y="3212976"/>
            <a:ext cx="3100784" cy="37903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Tabulka kontingenční</a:t>
            </a:r>
          </a:p>
        </p:txBody>
      </p:sp>
      <p:sp>
        <p:nvSpPr>
          <p:cNvPr id="35" name="Zaoblený obdélníkový popisek 34"/>
          <p:cNvSpPr/>
          <p:nvPr/>
        </p:nvSpPr>
        <p:spPr>
          <a:xfrm>
            <a:off x="1070622" y="2158340"/>
            <a:ext cx="3096344" cy="504056"/>
          </a:xfrm>
          <a:prstGeom prst="wedgeRoundRectCallout">
            <a:avLst>
              <a:gd name="adj1" fmla="val 14854"/>
              <a:gd name="adj2" fmla="val -85432"/>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Tabulka čtyřpolní = dva řádky a dva sloupce (4 políčka)</a:t>
            </a:r>
          </a:p>
        </p:txBody>
      </p:sp>
      <p:graphicFrame>
        <p:nvGraphicFramePr>
          <p:cNvPr id="36" name="Graf 35"/>
          <p:cNvGraphicFramePr>
            <a:graphicFrameLocks/>
          </p:cNvGraphicFramePr>
          <p:nvPr>
            <p:extLst>
              <p:ext uri="{D42A27DB-BD31-4B8C-83A1-F6EECF244321}">
                <p14:modId xmlns:p14="http://schemas.microsoft.com/office/powerpoint/2010/main" val="281708650"/>
              </p:ext>
            </p:extLst>
          </p:nvPr>
        </p:nvGraphicFramePr>
        <p:xfrm>
          <a:off x="8154745" y="1154438"/>
          <a:ext cx="2882296" cy="1368152"/>
        </p:xfrm>
        <a:graphic>
          <a:graphicData uri="http://schemas.openxmlformats.org/drawingml/2006/chart">
            <c:chart xmlns:c="http://schemas.openxmlformats.org/drawingml/2006/chart" xmlns:r="http://schemas.openxmlformats.org/officeDocument/2006/relationships" r:id="rId2"/>
          </a:graphicData>
        </a:graphic>
      </p:graphicFrame>
      <p:sp>
        <p:nvSpPr>
          <p:cNvPr id="37" name="Zaoblený obdélníkový popisek 36"/>
          <p:cNvSpPr/>
          <p:nvPr/>
        </p:nvSpPr>
        <p:spPr>
          <a:xfrm>
            <a:off x="8047721" y="2685978"/>
            <a:ext cx="3096344" cy="504056"/>
          </a:xfrm>
          <a:prstGeom prst="wedgeRoundRectCallout">
            <a:avLst>
              <a:gd name="adj1" fmla="val 11987"/>
              <a:gd name="adj2" fmla="val -80148"/>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pruhový</a:t>
            </a:r>
          </a:p>
          <a:p>
            <a:pPr algn="ctr"/>
            <a:r>
              <a:rPr lang="cs-CZ" sz="1400" dirty="0"/>
              <a:t>(vhodný u dlouhých legend)</a:t>
            </a:r>
          </a:p>
        </p:txBody>
      </p:sp>
      <p:graphicFrame>
        <p:nvGraphicFramePr>
          <p:cNvPr id="39" name="Graf 38"/>
          <p:cNvGraphicFramePr>
            <a:graphicFrameLocks/>
          </p:cNvGraphicFramePr>
          <p:nvPr>
            <p:extLst>
              <p:ext uri="{D42A27DB-BD31-4B8C-83A1-F6EECF244321}">
                <p14:modId xmlns:p14="http://schemas.microsoft.com/office/powerpoint/2010/main" val="2971954505"/>
              </p:ext>
            </p:extLst>
          </p:nvPr>
        </p:nvGraphicFramePr>
        <p:xfrm>
          <a:off x="8047721" y="3251097"/>
          <a:ext cx="2940985" cy="1368152"/>
        </p:xfrm>
        <a:graphic>
          <a:graphicData uri="http://schemas.openxmlformats.org/drawingml/2006/chart">
            <c:chart xmlns:c="http://schemas.openxmlformats.org/drawingml/2006/chart" xmlns:r="http://schemas.openxmlformats.org/officeDocument/2006/relationships" r:id="rId3"/>
          </a:graphicData>
        </a:graphic>
      </p:graphicFrame>
      <p:sp>
        <p:nvSpPr>
          <p:cNvPr id="40" name="Zaoblený obdélníkový popisek 39"/>
          <p:cNvSpPr/>
          <p:nvPr/>
        </p:nvSpPr>
        <p:spPr>
          <a:xfrm>
            <a:off x="7894191" y="4616445"/>
            <a:ext cx="3096344" cy="252028"/>
          </a:xfrm>
          <a:prstGeom prst="wedgeRoundRectCallout">
            <a:avLst>
              <a:gd name="adj1" fmla="val 7686"/>
              <a:gd name="adj2" fmla="val -9071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sloupcový skupinový</a:t>
            </a:r>
          </a:p>
        </p:txBody>
      </p:sp>
      <p:graphicFrame>
        <p:nvGraphicFramePr>
          <p:cNvPr id="41" name="Graf 40"/>
          <p:cNvGraphicFramePr>
            <a:graphicFrameLocks/>
          </p:cNvGraphicFramePr>
          <p:nvPr>
            <p:extLst>
              <p:ext uri="{D42A27DB-BD31-4B8C-83A1-F6EECF244321}">
                <p14:modId xmlns:p14="http://schemas.microsoft.com/office/powerpoint/2010/main" val="780375111"/>
              </p:ext>
            </p:extLst>
          </p:nvPr>
        </p:nvGraphicFramePr>
        <p:xfrm>
          <a:off x="8154745" y="4853562"/>
          <a:ext cx="2806336" cy="1484784"/>
        </p:xfrm>
        <a:graphic>
          <a:graphicData uri="http://schemas.openxmlformats.org/drawingml/2006/chart">
            <c:chart xmlns:c="http://schemas.openxmlformats.org/drawingml/2006/chart" xmlns:r="http://schemas.openxmlformats.org/officeDocument/2006/relationships" r:id="rId4"/>
          </a:graphicData>
        </a:graphic>
      </p:graphicFrame>
      <p:sp>
        <p:nvSpPr>
          <p:cNvPr id="42" name="Zaoblený obdélníkový popisek 41"/>
          <p:cNvSpPr/>
          <p:nvPr/>
        </p:nvSpPr>
        <p:spPr>
          <a:xfrm>
            <a:off x="7864737" y="6341803"/>
            <a:ext cx="3096344" cy="252028"/>
          </a:xfrm>
          <a:prstGeom prst="wedgeRoundRectCallout">
            <a:avLst>
              <a:gd name="adj1" fmla="val 33490"/>
              <a:gd name="adj2" fmla="val -8014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sloupcový skládaný</a:t>
            </a:r>
          </a:p>
        </p:txBody>
      </p:sp>
      <p:sp>
        <p:nvSpPr>
          <p:cNvPr id="3" name="Obdélník 2">
            <a:extLst>
              <a:ext uri="{FF2B5EF4-FFF2-40B4-BE49-F238E27FC236}">
                <a16:creationId xmlns:a16="http://schemas.microsoft.com/office/drawing/2014/main" id="{D7797D90-E918-4333-8B6E-B761E3D79289}"/>
              </a:ext>
            </a:extLst>
          </p:cNvPr>
          <p:cNvSpPr/>
          <p:nvPr/>
        </p:nvSpPr>
        <p:spPr bwMode="auto">
          <a:xfrm>
            <a:off x="3933955" y="1579680"/>
            <a:ext cx="4220790" cy="356335"/>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1800" dirty="0">
                <a:solidFill>
                  <a:srgbClr val="FF0000"/>
                </a:solidFill>
                <a:latin typeface="+mn-lt"/>
              </a:rPr>
              <a:t>K vizualizaci NELZE využít koláčový graf </a:t>
            </a:r>
            <a:endParaRPr kumimoji="0" lang="cs-CZ" sz="1800" b="0" i="0" u="none" strike="noStrike" cap="none" normalizeH="0" baseline="0" dirty="0">
              <a:ln>
                <a:noFill/>
              </a:ln>
              <a:solidFill>
                <a:srgbClr val="FF0000"/>
              </a:solidFill>
              <a:effectLst/>
              <a:latin typeface="+mn-lt"/>
            </a:endParaRPr>
          </a:p>
        </p:txBody>
      </p:sp>
      <p:sp>
        <p:nvSpPr>
          <p:cNvPr id="6" name="Zástupný symbol pro zápatí 5">
            <a:extLst>
              <a:ext uri="{FF2B5EF4-FFF2-40B4-BE49-F238E27FC236}">
                <a16:creationId xmlns:a16="http://schemas.microsoft.com/office/drawing/2014/main" id="{DD911A43-B8A0-4108-B451-5FA75E8D614D}"/>
              </a:ext>
            </a:extLst>
          </p:cNvPr>
          <p:cNvSpPr>
            <a:spLocks noGrp="1"/>
          </p:cNvSpPr>
          <p:nvPr>
            <p:ph type="ftr" sz="quarter" idx="10"/>
          </p:nvPr>
        </p:nvSpPr>
        <p:spPr/>
        <p:txBody>
          <a:bodyPr/>
          <a:lstStyle/>
          <a:p>
            <a:r>
              <a:rPr lang="cs-CZ" dirty="0"/>
              <a:t>Lékařská fakulta Masarykovy univerzity, Ústav zdravotnických věd</a:t>
            </a:r>
          </a:p>
        </p:txBody>
      </p:sp>
      <p:sp>
        <p:nvSpPr>
          <p:cNvPr id="8" name="Zástupný symbol pro číslo snímku 7">
            <a:extLst>
              <a:ext uri="{FF2B5EF4-FFF2-40B4-BE49-F238E27FC236}">
                <a16:creationId xmlns:a16="http://schemas.microsoft.com/office/drawing/2014/main" id="{02F295D9-B681-4A8F-B4B8-09824D575BD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94388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569843" y="2168089"/>
            <a:ext cx="11436627" cy="1946711"/>
          </a:xfrm>
          <a:prstGeom prst="rect">
            <a:avLst/>
          </a:prstGeom>
        </p:spPr>
        <p:txBody>
          <a:bodyPr vert="horz" lIns="91440" tIns="45720" rIns="91440" bIns="45720" rtlCol="0" anchor="b">
            <a:normAutofit/>
          </a:bodyPr>
          <a:lstStyle/>
          <a:p>
            <a:pPr>
              <a:spcBef>
                <a:spcPct val="0"/>
              </a:spcBef>
            </a:pPr>
            <a:r>
              <a:rPr lang="cs-CZ" sz="3600" b="1" dirty="0">
                <a:solidFill>
                  <a:schemeClr val="accent1"/>
                </a:solidFill>
                <a:latin typeface="+mj-lt"/>
                <a:ea typeface="+mj-ea"/>
                <a:cs typeface="+mj-cs"/>
              </a:rPr>
              <a:t>Analýza: kvalitativní výzkum</a:t>
            </a:r>
          </a:p>
          <a:p>
            <a:pPr>
              <a:spcBef>
                <a:spcPct val="0"/>
              </a:spcBef>
            </a:pPr>
            <a:endParaRPr lang="cs-CZ" sz="3600" b="1" dirty="0">
              <a:solidFill>
                <a:schemeClr val="accent1"/>
              </a:solidFill>
              <a:latin typeface="+mj-lt"/>
              <a:ea typeface="+mj-ea"/>
              <a:cs typeface="+mj-cs"/>
            </a:endParaRPr>
          </a:p>
        </p:txBody>
      </p:sp>
      <p:pic>
        <p:nvPicPr>
          <p:cNvPr id="5" name="Obrázek 4"/>
          <p:cNvPicPr/>
          <p:nvPr/>
        </p:nvPicPr>
        <p:blipFill rotWithShape="1">
          <a:blip r:embed="rId3"/>
          <a:srcRect l="7441" t="37919" r="55025" b="17989"/>
          <a:stretch/>
        </p:blipFill>
        <p:spPr bwMode="auto">
          <a:xfrm>
            <a:off x="6168008" y="0"/>
            <a:ext cx="3528392" cy="2564904"/>
          </a:xfrm>
          <a:prstGeom prst="rect">
            <a:avLst/>
          </a:prstGeom>
          <a:ln>
            <a:noFill/>
          </a:ln>
          <a:extLst>
            <a:ext uri="{53640926-AAD7-44D8-BBD7-CCE9431645EC}">
              <a14:shadowObscured xmlns:a14="http://schemas.microsoft.com/office/drawing/2010/main"/>
            </a:ext>
          </a:extLst>
        </p:spPr>
      </p:pic>
      <p:sp>
        <p:nvSpPr>
          <p:cNvPr id="4" name="Obdélník 3"/>
          <p:cNvSpPr/>
          <p:nvPr/>
        </p:nvSpPr>
        <p:spPr>
          <a:xfrm>
            <a:off x="1035169" y="4227554"/>
            <a:ext cx="4172513" cy="1446550"/>
          </a:xfrm>
          <a:prstGeom prst="rect">
            <a:avLst/>
          </a:prstGeom>
        </p:spPr>
        <p:txBody>
          <a:bodyPr vert="horz" lIns="0" tIns="0" rIns="0" bIns="0" rtlCol="0">
            <a:noAutofit/>
          </a:bodyPr>
          <a:lstStyle/>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Sběr dat</a:t>
            </a:r>
          </a:p>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Interpretace dat</a:t>
            </a:r>
          </a:p>
        </p:txBody>
      </p:sp>
      <p:sp>
        <p:nvSpPr>
          <p:cNvPr id="2" name="Zástupný symbol pro zápatí 1">
            <a:extLst>
              <a:ext uri="{FF2B5EF4-FFF2-40B4-BE49-F238E27FC236}">
                <a16:creationId xmlns:a16="http://schemas.microsoft.com/office/drawing/2014/main" id="{8732F261-CA75-48E4-9C4A-6F5C379BEA7C}"/>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7347291B-E8E4-4146-AA63-B2F396D16E6C}"/>
              </a:ext>
            </a:extLst>
          </p:cNvPr>
          <p:cNvSpPr>
            <a:spLocks noGrp="1"/>
          </p:cNvSpPr>
          <p:nvPr>
            <p:ph type="sldNum" sz="quarter" idx="11"/>
          </p:nvPr>
        </p:nvSpPr>
        <p:spPr/>
        <p:txBody>
          <a:bodyPr/>
          <a:lstStyle/>
          <a:p>
            <a:fld id="{0DE708CC-0C3F-4567-9698-B54C0F35BD31}" type="slidenum">
              <a:rPr lang="cs-CZ" altLang="cs-CZ" noProof="0" smtClean="0"/>
              <a:pPr/>
              <a:t>13</a:t>
            </a:fld>
            <a:endParaRPr lang="cs-CZ" altLang="cs-CZ" noProof="0" dirty="0"/>
          </a:p>
        </p:txBody>
      </p:sp>
    </p:spTree>
    <p:custDataLst>
      <p:tags r:id="rId1"/>
    </p:custDataLst>
    <p:extLst>
      <p:ext uri="{BB962C8B-B14F-4D97-AF65-F5344CB8AC3E}">
        <p14:creationId xmlns:p14="http://schemas.microsoft.com/office/powerpoint/2010/main" val="226794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985" y="288068"/>
            <a:ext cx="8208912" cy="576064"/>
          </a:xfrm>
        </p:spPr>
        <p:txBody>
          <a:bodyPr>
            <a:normAutofit/>
          </a:bodyPr>
          <a:lstStyle/>
          <a:p>
            <a:r>
              <a:rPr lang="cs-CZ" dirty="0"/>
              <a:t>Interpretace dat – kvalitativní</a:t>
            </a:r>
          </a:p>
        </p:txBody>
      </p:sp>
      <p:sp>
        <p:nvSpPr>
          <p:cNvPr id="3" name="Zástupný symbol pro obsah 2"/>
          <p:cNvSpPr>
            <a:spLocks noGrp="1"/>
          </p:cNvSpPr>
          <p:nvPr>
            <p:ph idx="1"/>
          </p:nvPr>
        </p:nvSpPr>
        <p:spPr>
          <a:xfrm>
            <a:off x="563959" y="2348881"/>
            <a:ext cx="9755697" cy="3585388"/>
          </a:xfrm>
        </p:spPr>
        <p:txBody>
          <a:bodyPr vert="horz" lIns="0" tIns="0" rIns="0" bIns="0" rtlCol="0">
            <a:noAutofit/>
          </a:bodyPr>
          <a:lstStyle/>
          <a:p>
            <a:r>
              <a:rPr lang="cs-CZ" dirty="0"/>
              <a:t>Kategorizování dat</a:t>
            </a:r>
          </a:p>
          <a:p>
            <a:r>
              <a:rPr lang="cs-CZ" dirty="0"/>
              <a:t>Třízení dat do kategorizačního systému</a:t>
            </a:r>
          </a:p>
          <a:p>
            <a:r>
              <a:rPr lang="cs-CZ" dirty="0"/>
              <a:t>Úpravy kategorizačního sytému</a:t>
            </a:r>
          </a:p>
          <a:p>
            <a:r>
              <a:rPr lang="cs-CZ" dirty="0"/>
              <a:t>Doplňování informací od informátorů dle nových zjištění</a:t>
            </a:r>
          </a:p>
          <a:p>
            <a:r>
              <a:rPr lang="cs-CZ" dirty="0"/>
              <a:t>Sumarizace zjištění, tvorba závěrů - teorie</a:t>
            </a:r>
          </a:p>
          <a:p>
            <a:endParaRPr lang="cs-CZ" dirty="0"/>
          </a:p>
          <a:p>
            <a:endParaRPr lang="cs-CZ" dirty="0"/>
          </a:p>
          <a:p>
            <a:endParaRPr lang="cs-CZ" dirty="0"/>
          </a:p>
        </p:txBody>
      </p:sp>
      <p:sp>
        <p:nvSpPr>
          <p:cNvPr id="4" name="Obdélník 3"/>
          <p:cNvSpPr/>
          <p:nvPr/>
        </p:nvSpPr>
        <p:spPr>
          <a:xfrm>
            <a:off x="2711624" y="1285929"/>
            <a:ext cx="6768752" cy="461665"/>
          </a:xfrm>
          <a:prstGeom prst="rect">
            <a:avLst/>
          </a:prstGeom>
        </p:spPr>
        <p:txBody>
          <a:bodyPr wrap="square">
            <a:spAutoFit/>
          </a:bodyPr>
          <a:lstStyle/>
          <a:p>
            <a:pPr marL="68580"/>
            <a:r>
              <a:rPr lang="cs-CZ" dirty="0">
                <a:solidFill>
                  <a:schemeClr val="tx2"/>
                </a:solidFill>
              </a:rPr>
              <a:t>Interpretace a sběr dat probíhá paralelně.  </a:t>
            </a:r>
          </a:p>
        </p:txBody>
      </p:sp>
      <p:sp>
        <p:nvSpPr>
          <p:cNvPr id="5" name="Rámeček 4"/>
          <p:cNvSpPr/>
          <p:nvPr/>
        </p:nvSpPr>
        <p:spPr>
          <a:xfrm>
            <a:off x="1991544" y="1196752"/>
            <a:ext cx="8208912" cy="648072"/>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Zástupný symbol pro zápatí 5">
            <a:extLst>
              <a:ext uri="{FF2B5EF4-FFF2-40B4-BE49-F238E27FC236}">
                <a16:creationId xmlns:a16="http://schemas.microsoft.com/office/drawing/2014/main" id="{3460D7A6-418E-4E6F-862C-A1F883669ABB}"/>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7" name="Zástupný symbol pro číslo snímku 6">
            <a:extLst>
              <a:ext uri="{FF2B5EF4-FFF2-40B4-BE49-F238E27FC236}">
                <a16:creationId xmlns:a16="http://schemas.microsoft.com/office/drawing/2014/main" id="{EAA7A5B4-3913-42E5-99D7-93403E498BE9}"/>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custDataLst>
      <p:tags r:id="rId1"/>
    </p:custDataLst>
    <p:extLst>
      <p:ext uri="{BB962C8B-B14F-4D97-AF65-F5344CB8AC3E}">
        <p14:creationId xmlns:p14="http://schemas.microsoft.com/office/powerpoint/2010/main" val="184332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5B479B-D170-4673-AE34-B02E3EA4E3BA}"/>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CDD3F332-88DB-440D-8C00-B950278933CA}"/>
              </a:ext>
            </a:extLst>
          </p:cNvPr>
          <p:cNvSpPr>
            <a:spLocks noGrp="1"/>
          </p:cNvSpPr>
          <p:nvPr>
            <p:ph type="sldNum" sz="quarter" idx="11"/>
          </p:nvPr>
        </p:nvSpPr>
        <p:spPr/>
        <p:txBody>
          <a:bodyPr/>
          <a:lstStyle/>
          <a:p>
            <a:fld id="{0DE708CC-0C3F-4567-9698-B54C0F35BD31}" type="slidenum">
              <a:rPr lang="cs-CZ" altLang="cs-CZ" noProof="0" smtClean="0"/>
              <a:pPr/>
              <a:t>15</a:t>
            </a:fld>
            <a:endParaRPr lang="cs-CZ" altLang="cs-CZ" noProof="0" dirty="0"/>
          </a:p>
        </p:txBody>
      </p:sp>
      <p:sp>
        <p:nvSpPr>
          <p:cNvPr id="4" name="Nadpis 3">
            <a:extLst>
              <a:ext uri="{FF2B5EF4-FFF2-40B4-BE49-F238E27FC236}">
                <a16:creationId xmlns:a16="http://schemas.microsoft.com/office/drawing/2014/main" id="{5BFB5C6E-DDE5-40E7-8B66-5AB7605A4A00}"/>
              </a:ext>
            </a:extLst>
          </p:cNvPr>
          <p:cNvSpPr>
            <a:spLocks noGrp="1"/>
          </p:cNvSpPr>
          <p:nvPr>
            <p:ph type="title"/>
          </p:nvPr>
        </p:nvSpPr>
        <p:spPr/>
        <p:txBody>
          <a:bodyPr/>
          <a:lstStyle/>
          <a:p>
            <a:r>
              <a:rPr lang="cs-CZ" dirty="0"/>
              <a:t>Krása ženy</a:t>
            </a:r>
            <a:br>
              <a:rPr lang="cs-CZ" dirty="0"/>
            </a:br>
            <a:endParaRPr lang="cs-CZ" dirty="0"/>
          </a:p>
        </p:txBody>
      </p:sp>
    </p:spTree>
    <p:custDataLst>
      <p:tags r:id="rId1"/>
    </p:custDataLst>
    <p:extLst>
      <p:ext uri="{BB962C8B-B14F-4D97-AF65-F5344CB8AC3E}">
        <p14:creationId xmlns:p14="http://schemas.microsoft.com/office/powerpoint/2010/main" val="95963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7B2D513-D6C7-4CEE-B7E2-E854244426B1}"/>
              </a:ext>
            </a:extLst>
          </p:cNvPr>
          <p:cNvSpPr>
            <a:spLocks noGrp="1"/>
          </p:cNvSpPr>
          <p:nvPr>
            <p:ph idx="1"/>
          </p:nvPr>
        </p:nvSpPr>
        <p:spPr>
          <a:xfrm>
            <a:off x="121298" y="99594"/>
            <a:ext cx="11765902" cy="6450496"/>
          </a:xfrm>
        </p:spPr>
        <p:txBody>
          <a:bodyPr vert="horz" lIns="0" tIns="0" rIns="0" bIns="0" rtlCol="0">
            <a:normAutofit fontScale="25000" lnSpcReduction="20000"/>
          </a:bodyPr>
          <a:lstStyle/>
          <a:p>
            <a:pPr marL="68580" indent="0">
              <a:buNone/>
            </a:pPr>
            <a:r>
              <a:rPr lang="cs-CZ" sz="9600" b="1" dirty="0">
                <a:solidFill>
                  <a:schemeClr val="accent1"/>
                </a:solidFill>
              </a:rPr>
              <a:t>Přepis rozhovoru Monika</a:t>
            </a:r>
            <a:endParaRPr lang="cs-CZ" b="1" dirty="0">
              <a:solidFill>
                <a:schemeClr val="accent1"/>
              </a:solidFill>
            </a:endParaRPr>
          </a:p>
          <a:p>
            <a:pPr marL="68580" indent="0">
              <a:buNone/>
            </a:pPr>
            <a:r>
              <a:rPr lang="cs-CZ" sz="8000" b="1" i="1" dirty="0"/>
              <a:t>Kráse ženy</a:t>
            </a:r>
          </a:p>
          <a:p>
            <a:pPr marL="68580" indent="0">
              <a:buNone/>
            </a:pPr>
            <a:r>
              <a:rPr lang="cs-CZ" sz="8000" i="1" dirty="0"/>
              <a:t>Myslím si, že je to rozdělené na takové dva typy ženy. Ten první typ, který se mi třeba </a:t>
            </a:r>
            <a:r>
              <a:rPr lang="cs-CZ" sz="8000" i="1" dirty="0">
                <a:solidFill>
                  <a:srgbClr val="FF0000"/>
                </a:solidFill>
              </a:rPr>
              <a:t>osobně líbí, je ženská přirozenost.</a:t>
            </a:r>
            <a:r>
              <a:rPr lang="cs-CZ" sz="8000" i="1" dirty="0"/>
              <a:t> A právě těmi </a:t>
            </a:r>
            <a:r>
              <a:rPr lang="cs-CZ" sz="8000" i="1" kern="1200" dirty="0">
                <a:solidFill>
                  <a:srgbClr val="00B0F0"/>
                </a:solidFill>
              </a:rPr>
              <a:t>plastikami si ta žena </a:t>
            </a:r>
            <a:r>
              <a:rPr lang="cs-CZ" sz="8000" i="1" dirty="0"/>
              <a:t>ty věci, které si myslí, že jsou na ní špatné nebo se kvůli nim necítí dobře, nemá sebedůvěru a sebevědomí, tím to nahradí. Asi by neměla být ani moc </a:t>
            </a:r>
            <a:r>
              <a:rPr lang="cs-CZ" sz="8000" i="1" kern="1200" dirty="0">
                <a:solidFill>
                  <a:srgbClr val="FFC000"/>
                </a:solidFill>
              </a:rPr>
              <a:t>štíhlá, ani moc tlustá, takový zlatý střed</a:t>
            </a:r>
            <a:r>
              <a:rPr lang="cs-CZ" sz="8000" i="1" dirty="0"/>
              <a:t>. Samozřejmě </a:t>
            </a:r>
            <a:r>
              <a:rPr lang="cs-CZ" sz="8000" i="1" kern="1200" dirty="0">
                <a:solidFill>
                  <a:srgbClr val="7030A0"/>
                </a:solidFill>
              </a:rPr>
              <a:t>chlapi mají rádi hezká prsa</a:t>
            </a:r>
            <a:r>
              <a:rPr lang="cs-CZ" sz="8000" i="1" dirty="0"/>
              <a:t>, opět ani ne malé ani velké, klasika, střed. </a:t>
            </a:r>
            <a:r>
              <a:rPr lang="cs-CZ" sz="8000" i="1" kern="1200" dirty="0">
                <a:solidFill>
                  <a:schemeClr val="tx2">
                    <a:lumMod val="75000"/>
                  </a:schemeClr>
                </a:solidFill>
              </a:rPr>
              <a:t>Vlasy určitě přirozené, já si myslím, že by měla být asi hnědovláska</a:t>
            </a:r>
            <a:r>
              <a:rPr lang="cs-CZ" sz="8000" i="1" dirty="0"/>
              <a:t>, což je přirozenější. Jinak by měla i zaujmout tím, jaká je. </a:t>
            </a:r>
            <a:r>
              <a:rPr lang="cs-CZ" sz="8000" i="1" kern="1200" dirty="0">
                <a:solidFill>
                  <a:schemeClr val="bg2">
                    <a:lumMod val="50000"/>
                  </a:schemeClr>
                </a:solidFill>
              </a:rPr>
              <a:t>Nejen vizáží, ale jak působí na okolí</a:t>
            </a:r>
            <a:r>
              <a:rPr lang="cs-CZ" sz="8000" i="1" dirty="0"/>
              <a:t>. A pak je tady ta druhá stránka. Je kolem nás spousta žen, které jsou už přemrštěné a vypadají nepřirozeně. </a:t>
            </a:r>
            <a:r>
              <a:rPr lang="cs-CZ" sz="8000" i="1" kern="1200" dirty="0">
                <a:solidFill>
                  <a:schemeClr val="accent2">
                    <a:lumMod val="40000"/>
                    <a:lumOff val="60000"/>
                  </a:schemeClr>
                </a:solidFill>
              </a:rPr>
              <a:t>Ale ta nepřirozenost kolikrát ty muže přitahuje. Prodloužené vlasy, umělé nehty, plastika, čím víc extravagantnější, tím víc upozorňuje.</a:t>
            </a:r>
            <a:r>
              <a:rPr lang="cs-CZ" sz="8000" i="1" dirty="0"/>
              <a:t> </a:t>
            </a:r>
            <a:r>
              <a:rPr lang="cs-CZ" sz="8000" i="1" dirty="0">
                <a:highlight>
                  <a:srgbClr val="FFFF00"/>
                </a:highlight>
              </a:rPr>
              <a:t>Každý muž se za ní otočí, ale nevím, jestli by takovou ženu chtěl na rodinný život, do budoucna. Možná že na pobavení asi ano. Ale jsou i ženy extravagantní od přírody, které jsou dominantní a které jsou takového rázu, ale to je zase jiné odvětví ženy.</a:t>
            </a:r>
          </a:p>
        </p:txBody>
      </p:sp>
      <p:sp>
        <p:nvSpPr>
          <p:cNvPr id="2" name="Zástupný symbol pro zápatí 1">
            <a:extLst>
              <a:ext uri="{FF2B5EF4-FFF2-40B4-BE49-F238E27FC236}">
                <a16:creationId xmlns:a16="http://schemas.microsoft.com/office/drawing/2014/main" id="{935DE269-5EC0-4EE7-BF8D-68736C501F6E}"/>
              </a:ext>
            </a:extLst>
          </p:cNvPr>
          <p:cNvSpPr>
            <a:spLocks noGrp="1"/>
          </p:cNvSpPr>
          <p:nvPr>
            <p:ph type="ftr" sz="quarter" idx="10"/>
          </p:nvPr>
        </p:nvSpPr>
        <p:spPr>
          <a:xfrm>
            <a:off x="666000" y="6459135"/>
            <a:ext cx="7920000" cy="252000"/>
          </a:xfrm>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2F0B1E43-FE0A-4541-A3E0-F1EB07D51C7C}"/>
              </a:ext>
            </a:extLst>
          </p:cNvPr>
          <p:cNvSpPr>
            <a:spLocks noGrp="1"/>
          </p:cNvSpPr>
          <p:nvPr>
            <p:ph type="sldNum" sz="quarter" idx="11"/>
          </p:nvPr>
        </p:nvSpPr>
        <p:spPr>
          <a:xfrm>
            <a:off x="414000" y="6459135"/>
            <a:ext cx="252000" cy="252000"/>
          </a:xfrm>
        </p:spPr>
        <p:txBody>
          <a:bodyPr/>
          <a:lstStyle/>
          <a:p>
            <a:fld id="{0970407D-EE58-4A0B-824B-1D3AE42DD9CF}" type="slidenum">
              <a:rPr lang="cs-CZ" altLang="cs-CZ" smtClean="0"/>
              <a:pPr/>
              <a:t>16</a:t>
            </a:fld>
            <a:endParaRPr lang="cs-CZ" altLang="cs-CZ" dirty="0"/>
          </a:p>
        </p:txBody>
      </p:sp>
      <p:sp>
        <p:nvSpPr>
          <p:cNvPr id="5" name="Řečová bublina: obdélníkový bublinový popisek se zakulacenými rohy 4">
            <a:extLst>
              <a:ext uri="{FF2B5EF4-FFF2-40B4-BE49-F238E27FC236}">
                <a16:creationId xmlns:a16="http://schemas.microsoft.com/office/drawing/2014/main" id="{A71ECB74-8648-4EA0-97F2-0942EDC9EA4B}"/>
              </a:ext>
            </a:extLst>
          </p:cNvPr>
          <p:cNvSpPr/>
          <p:nvPr/>
        </p:nvSpPr>
        <p:spPr bwMode="auto">
          <a:xfrm>
            <a:off x="5605670" y="146866"/>
            <a:ext cx="6172199" cy="499178"/>
          </a:xfrm>
          <a:prstGeom prst="wedgeRoundRectCallout">
            <a:avLst>
              <a:gd name="adj1" fmla="val -78593"/>
              <a:gd name="adj2" fmla="val 94144"/>
              <a:gd name="adj3" fmla="val 1666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Barevné značení kategorii – lepší přehlednost v textu</a:t>
            </a:r>
          </a:p>
        </p:txBody>
      </p:sp>
    </p:spTree>
    <p:custDataLst>
      <p:tags r:id="rId1"/>
    </p:custDataLst>
    <p:extLst>
      <p:ext uri="{BB962C8B-B14F-4D97-AF65-F5344CB8AC3E}">
        <p14:creationId xmlns:p14="http://schemas.microsoft.com/office/powerpoint/2010/main" val="352359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3D26C5-9E16-45C7-99DD-7A32AE2A641E}"/>
              </a:ext>
            </a:extLst>
          </p:cNvPr>
          <p:cNvSpPr>
            <a:spLocks noGrp="1"/>
          </p:cNvSpPr>
          <p:nvPr>
            <p:ph idx="1"/>
          </p:nvPr>
        </p:nvSpPr>
        <p:spPr>
          <a:xfrm>
            <a:off x="251926" y="0"/>
            <a:ext cx="11374017" cy="6046237"/>
          </a:xfrm>
        </p:spPr>
        <p:txBody>
          <a:bodyPr>
            <a:normAutofit/>
          </a:bodyPr>
          <a:lstStyle/>
          <a:p>
            <a:pPr marL="68580" indent="0">
              <a:lnSpc>
                <a:spcPts val="3200"/>
              </a:lnSpc>
              <a:buNone/>
            </a:pPr>
            <a:r>
              <a:rPr lang="cs-CZ" sz="2000" b="1" i="1" dirty="0">
                <a:solidFill>
                  <a:schemeClr val="accent1"/>
                </a:solidFill>
              </a:rPr>
              <a:t>Přepis rozhovoru Květa </a:t>
            </a:r>
          </a:p>
          <a:p>
            <a:pPr marL="68580" indent="0">
              <a:buNone/>
            </a:pPr>
            <a:endParaRPr lang="cs-CZ" sz="2000" dirty="0"/>
          </a:p>
          <a:p>
            <a:pPr marL="68580" indent="0">
              <a:buNone/>
            </a:pPr>
            <a:r>
              <a:rPr lang="cs-CZ" sz="2000" b="1" dirty="0"/>
              <a:t>Krása ženy? </a:t>
            </a:r>
            <a:endParaRPr lang="cs-CZ" sz="2000" dirty="0"/>
          </a:p>
          <a:p>
            <a:pPr marL="68580" indent="0">
              <a:lnSpc>
                <a:spcPct val="100000"/>
              </a:lnSpc>
              <a:buNone/>
            </a:pPr>
            <a:r>
              <a:rPr lang="cs-CZ" sz="2100" i="1" dirty="0"/>
              <a:t>Jejda, to je těžká otázka. Krásná žena je hlavně v prvé řadě upravená, vyzařovat čistotou, to je základ. Upravená znamená nejen lehce nalíčený obličej, ale i hezké oblečení. Měla by být třeba společensky namalovaná, aby byla výraznější. Samozřejmě ale každá žena má svou přirozenou krásou, ale pomocí líčidel a trochy toho make-upu vypadá daleko zajímavěji. S přibývajícím věkem se obličej mění, protože kůže ochabuje, takže to líčení by se nemělo přehánět a mělo by být přiměřené věku. Co se týče denní úpravy, tak by líčení i oblečení mělo být střídmější. I starší ženy mohou být krásné, často pořád chtějí vypadat atraktivně a chtějí se líbit okolí, samozřejmě v prvé řadě se chtějí líbit samy sobě. Pak třeba už přistupují k nějakým mírným kosmetickým, plastickým úpravám, ale jsou taky ženy mladšího věku, které nejsou spokojeny se svou vizáží a v dnešní době, když už ta možnost úpravy je, třeba zmenšit nos, nebo zvětšit kontury rtů nebo přišít uši, tak má možnost si nechat svůj problém upravit i v tom mladším věku.</a:t>
            </a:r>
            <a:endParaRPr lang="cs-CZ" sz="2100" dirty="0"/>
          </a:p>
          <a:p>
            <a:pPr marL="68580" indent="0">
              <a:buNone/>
            </a:pPr>
            <a:endParaRPr lang="cs-CZ" sz="2000" dirty="0"/>
          </a:p>
        </p:txBody>
      </p:sp>
      <p:sp>
        <p:nvSpPr>
          <p:cNvPr id="2" name="Zástupný symbol pro zápatí 1">
            <a:extLst>
              <a:ext uri="{FF2B5EF4-FFF2-40B4-BE49-F238E27FC236}">
                <a16:creationId xmlns:a16="http://schemas.microsoft.com/office/drawing/2014/main" id="{5F4DAC84-579B-477B-BFEA-548EEC656755}"/>
              </a:ext>
            </a:extLst>
          </p:cNvPr>
          <p:cNvSpPr>
            <a:spLocks noGrp="1"/>
          </p:cNvSpPr>
          <p:nvPr>
            <p:ph type="ftr" sz="quarter" idx="10"/>
          </p:nvPr>
        </p:nvSpPr>
        <p:spPr>
          <a:xfrm>
            <a:off x="738661" y="6339966"/>
            <a:ext cx="7920000" cy="252000"/>
          </a:xfrm>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267F399B-F8BB-4379-B10D-07B9C3F99C8F}"/>
              </a:ext>
            </a:extLst>
          </p:cNvPr>
          <p:cNvSpPr>
            <a:spLocks noGrp="1"/>
          </p:cNvSpPr>
          <p:nvPr>
            <p:ph type="sldNum" sz="quarter" idx="11"/>
          </p:nvPr>
        </p:nvSpPr>
        <p:spPr>
          <a:xfrm>
            <a:off x="440057" y="6339966"/>
            <a:ext cx="252000" cy="252000"/>
          </a:xfrm>
        </p:spPr>
        <p:txBody>
          <a:bodyPr/>
          <a:lstStyle/>
          <a:p>
            <a:fld id="{0970407D-EE58-4A0B-824B-1D3AE42DD9CF}" type="slidenum">
              <a:rPr lang="cs-CZ" altLang="cs-CZ" smtClean="0"/>
              <a:pPr/>
              <a:t>17</a:t>
            </a:fld>
            <a:endParaRPr lang="cs-CZ" altLang="cs-CZ" dirty="0"/>
          </a:p>
        </p:txBody>
      </p:sp>
    </p:spTree>
    <p:custDataLst>
      <p:tags r:id="rId1"/>
    </p:custDataLst>
    <p:extLst>
      <p:ext uri="{BB962C8B-B14F-4D97-AF65-F5344CB8AC3E}">
        <p14:creationId xmlns:p14="http://schemas.microsoft.com/office/powerpoint/2010/main" val="171062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7309036-98C5-40FB-9616-14032E01FAF1}"/>
              </a:ext>
            </a:extLst>
          </p:cNvPr>
          <p:cNvSpPr>
            <a:spLocks noGrp="1"/>
          </p:cNvSpPr>
          <p:nvPr>
            <p:ph idx="1"/>
          </p:nvPr>
        </p:nvSpPr>
        <p:spPr>
          <a:xfrm>
            <a:off x="167950" y="264908"/>
            <a:ext cx="11635273" cy="5544616"/>
          </a:xfrm>
        </p:spPr>
        <p:txBody>
          <a:bodyPr>
            <a:normAutofit/>
          </a:bodyPr>
          <a:lstStyle/>
          <a:p>
            <a:pPr marL="68580" indent="0">
              <a:buNone/>
            </a:pPr>
            <a:r>
              <a:rPr lang="cs-CZ" b="1" dirty="0">
                <a:solidFill>
                  <a:schemeClr val="accent1"/>
                </a:solidFill>
              </a:rPr>
              <a:t>Přepis rozhovoru Alena</a:t>
            </a:r>
            <a:endParaRPr lang="cs-CZ" dirty="0">
              <a:solidFill>
                <a:schemeClr val="accent1"/>
              </a:solidFill>
            </a:endParaRPr>
          </a:p>
          <a:p>
            <a:pPr marL="68580" indent="0">
              <a:buNone/>
            </a:pPr>
            <a:endParaRPr lang="cs-CZ" b="1" dirty="0"/>
          </a:p>
          <a:p>
            <a:pPr marL="68580" indent="0">
              <a:buNone/>
            </a:pPr>
            <a:r>
              <a:rPr lang="cs-CZ" b="1" dirty="0"/>
              <a:t>Krása ženy? </a:t>
            </a:r>
          </a:p>
          <a:p>
            <a:pPr marL="68580" indent="0">
              <a:buNone/>
            </a:pPr>
            <a:endParaRPr lang="cs-CZ" i="1" dirty="0"/>
          </a:p>
          <a:p>
            <a:pPr marL="68580" indent="0">
              <a:buNone/>
            </a:pPr>
            <a:r>
              <a:rPr lang="cs-CZ" i="1" dirty="0"/>
              <a:t>Podle mě je společnost nyní tak zaměřená na ten model krásy tím způsobem, že krásná holka je taková, co nejvíc umělá, co nejvíc blonďatá, má dlouhé vlasy, vlnité, vysoká, 50 kilo… Žádné křivky, hubená. Čím víc je namalovaná, tím je pro muže víc okouzlující. Myslím si, že je to důsledek deformace, kterou mají mladé holky v hlavě, že už se nevidí takové, jak vypadají a nevidí, že jsou hezké.</a:t>
            </a:r>
            <a:endParaRPr lang="cs-CZ" dirty="0"/>
          </a:p>
          <a:p>
            <a:pPr marL="68580" indent="0">
              <a:buNone/>
            </a:pPr>
            <a:endParaRPr lang="cs-CZ" dirty="0"/>
          </a:p>
        </p:txBody>
      </p:sp>
      <p:sp>
        <p:nvSpPr>
          <p:cNvPr id="2" name="Zástupný symbol pro zápatí 1">
            <a:extLst>
              <a:ext uri="{FF2B5EF4-FFF2-40B4-BE49-F238E27FC236}">
                <a16:creationId xmlns:a16="http://schemas.microsoft.com/office/drawing/2014/main" id="{F72B6146-CA1C-42DB-93B1-35ABF93994A4}"/>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E9E079D-F17C-4302-A2F8-7F16BAF1D8BC}"/>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custDataLst>
      <p:tags r:id="rId1"/>
    </p:custDataLst>
    <p:extLst>
      <p:ext uri="{BB962C8B-B14F-4D97-AF65-F5344CB8AC3E}">
        <p14:creationId xmlns:p14="http://schemas.microsoft.com/office/powerpoint/2010/main" val="413195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DCD5727-26F7-4679-A4B9-142717FBF2CD}"/>
              </a:ext>
            </a:extLst>
          </p:cNvPr>
          <p:cNvSpPr>
            <a:spLocks noGrp="1"/>
          </p:cNvSpPr>
          <p:nvPr>
            <p:ph idx="1"/>
          </p:nvPr>
        </p:nvSpPr>
        <p:spPr>
          <a:xfrm>
            <a:off x="158620" y="198172"/>
            <a:ext cx="11635273" cy="6463885"/>
          </a:xfrm>
        </p:spPr>
        <p:txBody>
          <a:bodyPr>
            <a:normAutofit/>
          </a:bodyPr>
          <a:lstStyle/>
          <a:p>
            <a:pPr marL="68580" indent="0">
              <a:buNone/>
            </a:pPr>
            <a:r>
              <a:rPr lang="cs-CZ" sz="2000" b="1" i="1" dirty="0">
                <a:solidFill>
                  <a:schemeClr val="accent1"/>
                </a:solidFill>
              </a:rPr>
              <a:t>Přepis rozhovoru Beáta </a:t>
            </a:r>
            <a:endParaRPr lang="cs-CZ" sz="2000" dirty="0">
              <a:solidFill>
                <a:schemeClr val="accent1"/>
              </a:solidFill>
            </a:endParaRPr>
          </a:p>
          <a:p>
            <a:pPr marL="68580" indent="0">
              <a:buNone/>
            </a:pPr>
            <a:endParaRPr lang="cs-CZ" sz="2000" dirty="0"/>
          </a:p>
          <a:p>
            <a:pPr marL="68580" indent="0">
              <a:buNone/>
            </a:pPr>
            <a:r>
              <a:rPr lang="cs-CZ" sz="2000" b="1" dirty="0"/>
              <a:t>Krása ženy? </a:t>
            </a:r>
          </a:p>
          <a:p>
            <a:pPr marL="68580" indent="0">
              <a:buNone/>
            </a:pPr>
            <a:r>
              <a:rPr lang="cs-CZ" sz="2000" dirty="0"/>
              <a:t> </a:t>
            </a:r>
          </a:p>
          <a:p>
            <a:pPr marL="68580" indent="0">
              <a:buNone/>
            </a:pPr>
            <a:r>
              <a:rPr lang="cs-CZ" sz="2200" i="1" dirty="0"/>
              <a:t>To je těžký říct, když to řeknu tak nějak povrchně, tak pro mě je to nějaká souměrnost v obličeji, hodně se mi líbí, když má žena delší vlasy. I když je třeba žena, která má hezký obličej, tak to na mě nepůsobí až tak hezky, ale o tom to samozřejmě není. Další věc je určitě nějaké to kouzlo osobnosti, nebo charisma. Častokrát, když vejde holka do dveří a nemusí být přímo krásná, ale něco z ní vyzařuje, tak se na ní všichni podívají a ani neví, čím to je, co je na ní zvláštního. Ale vyzařuje z ní pozitivní energie, úsměv na rtech. Ale je tedy důležité, aby o sebe dbala. Třeba že hezky voní, má umyté vlasy, nemusí být ani tolik nalíčená, třeba jen řasenku a lesk na rtech. Nesmí mít odrbaný oblečení a vypadat, že přišla támhle z hospody. Kdybych to tak shrnula, tak na vzhledu nezáleží tolik, jde o věci okolo.</a:t>
            </a:r>
            <a:endParaRPr lang="cs-CZ" sz="2200" dirty="0"/>
          </a:p>
        </p:txBody>
      </p:sp>
      <p:sp>
        <p:nvSpPr>
          <p:cNvPr id="2" name="Zástupný symbol pro zápatí 1">
            <a:extLst>
              <a:ext uri="{FF2B5EF4-FFF2-40B4-BE49-F238E27FC236}">
                <a16:creationId xmlns:a16="http://schemas.microsoft.com/office/drawing/2014/main" id="{BB22EDF2-B3B8-4110-9909-E361667BED8F}"/>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C00B2AB-E5D5-4BB0-ABFE-33F0B10E32C3}"/>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custDataLst>
      <p:tags r:id="rId1"/>
    </p:custDataLst>
    <p:extLst>
      <p:ext uri="{BB962C8B-B14F-4D97-AF65-F5344CB8AC3E}">
        <p14:creationId xmlns:p14="http://schemas.microsoft.com/office/powerpoint/2010/main" val="228494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031" y="89266"/>
            <a:ext cx="8208912" cy="576064"/>
          </a:xfrm>
        </p:spPr>
        <p:txBody>
          <a:bodyPr>
            <a:normAutofit/>
          </a:bodyPr>
          <a:lstStyle/>
          <a:p>
            <a:r>
              <a:rPr lang="cs-CZ" dirty="0"/>
              <a:t>Interpretace dat – Kvantitativní</a:t>
            </a:r>
          </a:p>
        </p:txBody>
      </p:sp>
      <p:sp>
        <p:nvSpPr>
          <p:cNvPr id="3" name="Zástupný symbol pro obsah 2"/>
          <p:cNvSpPr>
            <a:spLocks noGrp="1"/>
          </p:cNvSpPr>
          <p:nvPr>
            <p:ph idx="1"/>
          </p:nvPr>
        </p:nvSpPr>
        <p:spPr>
          <a:xfrm>
            <a:off x="387031" y="1861993"/>
            <a:ext cx="11612312" cy="4618709"/>
          </a:xfrm>
        </p:spPr>
        <p:txBody>
          <a:bodyPr>
            <a:normAutofit/>
          </a:bodyPr>
          <a:lstStyle/>
          <a:p>
            <a:pPr marL="525780" indent="-457200">
              <a:buAutoNum type="arabicPeriod"/>
            </a:pPr>
            <a:r>
              <a:rPr lang="cs-CZ" dirty="0"/>
              <a:t>Tvorba datové tabulky</a:t>
            </a:r>
          </a:p>
          <a:p>
            <a:pPr marL="525780" indent="-457200">
              <a:buAutoNum type="arabicPeriod"/>
            </a:pPr>
            <a:r>
              <a:rPr lang="cs-CZ" dirty="0"/>
              <a:t>Tvorba tabulek a grafů</a:t>
            </a:r>
          </a:p>
          <a:p>
            <a:pPr marL="525780" indent="-457200">
              <a:buAutoNum type="arabicPeriod"/>
            </a:pPr>
            <a:r>
              <a:rPr lang="cs-CZ" dirty="0"/>
              <a:t>Deskriptivní popis výsledků</a:t>
            </a:r>
          </a:p>
          <a:p>
            <a:pPr marL="525780" indent="-457200">
              <a:buAutoNum type="arabicPeriod"/>
            </a:pPr>
            <a:r>
              <a:rPr lang="cs-CZ" dirty="0"/>
              <a:t>Induktivní ověřování platnosti hypotéz</a:t>
            </a:r>
          </a:p>
          <a:p>
            <a:pPr marL="525780" indent="-457200">
              <a:buFont typeface="Wingdings 2" pitchFamily="18" charset="2"/>
              <a:buAutoNum type="arabicPeriod"/>
            </a:pPr>
            <a:r>
              <a:rPr lang="cs-CZ" dirty="0"/>
              <a:t>Sumarizace zjištění, tvorba závěrů</a:t>
            </a:r>
          </a:p>
          <a:p>
            <a:endParaRPr lang="cs-CZ" dirty="0"/>
          </a:p>
          <a:p>
            <a:endParaRPr lang="cs-CZ" dirty="0"/>
          </a:p>
        </p:txBody>
      </p:sp>
      <p:sp>
        <p:nvSpPr>
          <p:cNvPr id="4" name="Obdélník 3"/>
          <p:cNvSpPr/>
          <p:nvPr/>
        </p:nvSpPr>
        <p:spPr>
          <a:xfrm>
            <a:off x="2625360" y="809346"/>
            <a:ext cx="6768752" cy="461665"/>
          </a:xfrm>
          <a:prstGeom prst="rect">
            <a:avLst/>
          </a:prstGeom>
        </p:spPr>
        <p:txBody>
          <a:bodyPr wrap="square">
            <a:spAutoFit/>
          </a:bodyPr>
          <a:lstStyle/>
          <a:p>
            <a:pPr marL="68580"/>
            <a:r>
              <a:rPr lang="cs-CZ" dirty="0">
                <a:solidFill>
                  <a:schemeClr val="tx2"/>
                </a:solidFill>
              </a:rPr>
              <a:t>Interpretace dat probíhá po jejich sběru.  </a:t>
            </a:r>
          </a:p>
        </p:txBody>
      </p:sp>
      <p:sp>
        <p:nvSpPr>
          <p:cNvPr id="5" name="Rámeček 4"/>
          <p:cNvSpPr/>
          <p:nvPr/>
        </p:nvSpPr>
        <p:spPr>
          <a:xfrm>
            <a:off x="387031" y="779729"/>
            <a:ext cx="11612312" cy="648072"/>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Zástupný symbol pro zápatí 6">
            <a:extLst>
              <a:ext uri="{FF2B5EF4-FFF2-40B4-BE49-F238E27FC236}">
                <a16:creationId xmlns:a16="http://schemas.microsoft.com/office/drawing/2014/main" id="{56F46FAD-6976-4DC3-80B6-046B40E404C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10" name="Zástupný symbol pro číslo snímku 9">
            <a:extLst>
              <a:ext uri="{FF2B5EF4-FFF2-40B4-BE49-F238E27FC236}">
                <a16:creationId xmlns:a16="http://schemas.microsoft.com/office/drawing/2014/main" id="{08798964-AE0E-4471-99A0-027A23233557}"/>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427400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3D26C5-9E16-45C7-99DD-7A32AE2A641E}"/>
              </a:ext>
            </a:extLst>
          </p:cNvPr>
          <p:cNvSpPr>
            <a:spLocks noGrp="1"/>
          </p:cNvSpPr>
          <p:nvPr>
            <p:ph idx="1"/>
          </p:nvPr>
        </p:nvSpPr>
        <p:spPr>
          <a:xfrm>
            <a:off x="251926" y="0"/>
            <a:ext cx="11374017" cy="6046237"/>
          </a:xfrm>
        </p:spPr>
        <p:txBody>
          <a:bodyPr>
            <a:normAutofit fontScale="85000" lnSpcReduction="10000"/>
          </a:bodyPr>
          <a:lstStyle/>
          <a:p>
            <a:pPr marL="68580" indent="0">
              <a:lnSpc>
                <a:spcPts val="3200"/>
              </a:lnSpc>
              <a:buNone/>
            </a:pPr>
            <a:r>
              <a:rPr lang="cs-CZ" sz="2000" b="1" i="1" dirty="0">
                <a:solidFill>
                  <a:schemeClr val="accent1"/>
                </a:solidFill>
              </a:rPr>
              <a:t>Přepis rozhovoru Květa </a:t>
            </a:r>
          </a:p>
          <a:p>
            <a:pPr marL="68580" indent="0">
              <a:buNone/>
            </a:pPr>
            <a:endParaRPr lang="cs-CZ" sz="2000" dirty="0"/>
          </a:p>
          <a:p>
            <a:pPr marL="68580" indent="0">
              <a:buNone/>
            </a:pPr>
            <a:r>
              <a:rPr lang="cs-CZ" sz="2000" b="1" dirty="0"/>
              <a:t>Krása ženy? </a:t>
            </a:r>
          </a:p>
          <a:p>
            <a:pPr marL="68580" indent="0">
              <a:buNone/>
            </a:pPr>
            <a:endParaRPr lang="cs-CZ" sz="2000" dirty="0"/>
          </a:p>
          <a:p>
            <a:pPr marL="68580" indent="0">
              <a:buNone/>
            </a:pPr>
            <a:r>
              <a:rPr lang="cs-CZ" sz="2000" i="1" dirty="0"/>
              <a:t>Jejda, to je těžká otázka. Krásná žena je hlavně v prvé řadě upravená, vyzařovat čistotou, to je základ. Upravená znamená nejen lehce nalíčený obličej, ale i hezké oblečení. Měla by být třeba společensky namalovaná, aby byla výraznější. Samozřejmě ale každá žena má svou přirozenou krásou, ale pomocí líčidel a trochy toho make-upu vypadá daleko zajímavěji. S přibývajícím věkem se obličej mění, protože kůže ochabuje, takže to líčení by se nemělo přehánět a mělo by být přiměřené věku. Co se týče denní úpravy, tak by líčení i oblečení mělo být střídmější. I starší ženy mohou být krásné, často pořád chtějí vypadat atraktivně a chtějí se líbit okolí, samozřejmě v prvé řadě se chtějí líbit samy sobě. Pak třeba už přistupují k nějakým mírným kosmetickým, plastickým úpravám, ale jsou taky ženy mladšího věku, které nejsou spokojeny se svou vizáží a v dnešní době, když už ta možnost úpravy je, třeba zmenšit nos, nebo zvětšit kontury rtů nebo přišít uši, tak má možnost si nechat svůj problém upravit i v tom mladším věku.</a:t>
            </a:r>
            <a:endParaRPr lang="cs-CZ" sz="2000" dirty="0"/>
          </a:p>
          <a:p>
            <a:pPr marL="68580" indent="0">
              <a:buNone/>
            </a:pPr>
            <a:endParaRPr lang="cs-CZ" sz="2000" dirty="0"/>
          </a:p>
        </p:txBody>
      </p:sp>
      <p:sp>
        <p:nvSpPr>
          <p:cNvPr id="2" name="Zástupný symbol pro zápatí 1">
            <a:extLst>
              <a:ext uri="{FF2B5EF4-FFF2-40B4-BE49-F238E27FC236}">
                <a16:creationId xmlns:a16="http://schemas.microsoft.com/office/drawing/2014/main" id="{5F4DAC84-579B-477B-BFEA-548EEC656755}"/>
              </a:ext>
            </a:extLst>
          </p:cNvPr>
          <p:cNvSpPr>
            <a:spLocks noGrp="1"/>
          </p:cNvSpPr>
          <p:nvPr>
            <p:ph type="ftr" sz="quarter" idx="10"/>
          </p:nvPr>
        </p:nvSpPr>
        <p:spPr>
          <a:xfrm>
            <a:off x="738661" y="6339966"/>
            <a:ext cx="7920000" cy="252000"/>
          </a:xfrm>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267F399B-F8BB-4379-B10D-07B9C3F99C8F}"/>
              </a:ext>
            </a:extLst>
          </p:cNvPr>
          <p:cNvSpPr>
            <a:spLocks noGrp="1"/>
          </p:cNvSpPr>
          <p:nvPr>
            <p:ph type="sldNum" sz="quarter" idx="11"/>
          </p:nvPr>
        </p:nvSpPr>
        <p:spPr>
          <a:xfrm>
            <a:off x="440057" y="6339966"/>
            <a:ext cx="252000" cy="252000"/>
          </a:xfrm>
        </p:spPr>
        <p:txBody>
          <a:bodyPr/>
          <a:lstStyle/>
          <a:p>
            <a:fld id="{0970407D-EE58-4A0B-824B-1D3AE42DD9CF}" type="slidenum">
              <a:rPr lang="cs-CZ" altLang="cs-CZ" smtClean="0"/>
              <a:pPr/>
              <a:t>20</a:t>
            </a:fld>
            <a:endParaRPr lang="cs-CZ" altLang="cs-CZ" dirty="0"/>
          </a:p>
        </p:txBody>
      </p:sp>
    </p:spTree>
    <p:custDataLst>
      <p:tags r:id="rId1"/>
    </p:custDataLst>
    <p:extLst>
      <p:ext uri="{BB962C8B-B14F-4D97-AF65-F5344CB8AC3E}">
        <p14:creationId xmlns:p14="http://schemas.microsoft.com/office/powerpoint/2010/main" val="285913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7A09A1-1EE5-47B0-B247-4BE2F69060D6}"/>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E4009E4E-1D4B-478D-BBC5-AD650FA202E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327C2498-A863-4AE8-BE4C-A737B462D64A}"/>
              </a:ext>
            </a:extLst>
          </p:cNvPr>
          <p:cNvSpPr>
            <a:spLocks noGrp="1"/>
          </p:cNvSpPr>
          <p:nvPr>
            <p:ph type="title"/>
          </p:nvPr>
        </p:nvSpPr>
        <p:spPr>
          <a:xfrm>
            <a:off x="414000" y="119103"/>
            <a:ext cx="10753200" cy="451576"/>
          </a:xfrm>
        </p:spPr>
        <p:txBody>
          <a:bodyPr/>
          <a:lstStyle/>
          <a:p>
            <a:r>
              <a:rPr lang="cs-CZ" dirty="0" err="1"/>
              <a:t>Ktegorizační</a:t>
            </a:r>
            <a:r>
              <a:rPr lang="cs-CZ" dirty="0"/>
              <a:t> systém</a:t>
            </a:r>
          </a:p>
        </p:txBody>
      </p:sp>
      <p:pic>
        <p:nvPicPr>
          <p:cNvPr id="11" name="Obrázek 10">
            <a:extLst>
              <a:ext uri="{FF2B5EF4-FFF2-40B4-BE49-F238E27FC236}">
                <a16:creationId xmlns:a16="http://schemas.microsoft.com/office/drawing/2014/main" id="{7036375A-AF3E-488B-8ED9-0587E68BBB63}"/>
              </a:ext>
            </a:extLst>
          </p:cNvPr>
          <p:cNvPicPr>
            <a:picLocks noChangeAspect="1"/>
          </p:cNvPicPr>
          <p:nvPr/>
        </p:nvPicPr>
        <p:blipFill rotWithShape="1">
          <a:blip r:embed="rId3"/>
          <a:srcRect l="16712" t="7246" r="17744" b="9187"/>
          <a:stretch/>
        </p:blipFill>
        <p:spPr>
          <a:xfrm>
            <a:off x="2017644" y="570679"/>
            <a:ext cx="8408504" cy="5657321"/>
          </a:xfrm>
          <a:prstGeom prst="rect">
            <a:avLst/>
          </a:prstGeom>
        </p:spPr>
      </p:pic>
    </p:spTree>
    <p:custDataLst>
      <p:tags r:id="rId1"/>
    </p:custDataLst>
    <p:extLst>
      <p:ext uri="{BB962C8B-B14F-4D97-AF65-F5344CB8AC3E}">
        <p14:creationId xmlns:p14="http://schemas.microsoft.com/office/powerpoint/2010/main" val="4118471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1CFAD747-0D5E-4600-8388-B34F6FE4A846}"/>
              </a:ext>
            </a:extLst>
          </p:cNvPr>
          <p:cNvGraphicFramePr>
            <a:graphicFrameLocks noGrp="1"/>
          </p:cNvGraphicFramePr>
          <p:nvPr>
            <p:extLst>
              <p:ext uri="{D42A27DB-BD31-4B8C-83A1-F6EECF244321}">
                <p14:modId xmlns:p14="http://schemas.microsoft.com/office/powerpoint/2010/main" val="1924912004"/>
              </p:ext>
            </p:extLst>
          </p:nvPr>
        </p:nvGraphicFramePr>
        <p:xfrm>
          <a:off x="177282" y="649528"/>
          <a:ext cx="12014716" cy="6160659"/>
        </p:xfrm>
        <a:graphic>
          <a:graphicData uri="http://schemas.openxmlformats.org/drawingml/2006/table">
            <a:tbl>
              <a:tblPr firstRow="1" bandRow="1">
                <a:tableStyleId>{5940675A-B579-460E-94D1-54222C63F5DA}</a:tableStyleId>
              </a:tblPr>
              <a:tblGrid>
                <a:gridCol w="3003679">
                  <a:extLst>
                    <a:ext uri="{9D8B030D-6E8A-4147-A177-3AD203B41FA5}">
                      <a16:colId xmlns:a16="http://schemas.microsoft.com/office/drawing/2014/main" val="3381992787"/>
                    </a:ext>
                  </a:extLst>
                </a:gridCol>
                <a:gridCol w="3030996">
                  <a:extLst>
                    <a:ext uri="{9D8B030D-6E8A-4147-A177-3AD203B41FA5}">
                      <a16:colId xmlns:a16="http://schemas.microsoft.com/office/drawing/2014/main" val="2637505859"/>
                    </a:ext>
                  </a:extLst>
                </a:gridCol>
                <a:gridCol w="2976362">
                  <a:extLst>
                    <a:ext uri="{9D8B030D-6E8A-4147-A177-3AD203B41FA5}">
                      <a16:colId xmlns:a16="http://schemas.microsoft.com/office/drawing/2014/main" val="1650400708"/>
                    </a:ext>
                  </a:extLst>
                </a:gridCol>
                <a:gridCol w="3003679">
                  <a:extLst>
                    <a:ext uri="{9D8B030D-6E8A-4147-A177-3AD203B41FA5}">
                      <a16:colId xmlns:a16="http://schemas.microsoft.com/office/drawing/2014/main" val="2711394316"/>
                    </a:ext>
                  </a:extLst>
                </a:gridCol>
              </a:tblGrid>
              <a:tr h="3407239">
                <a:tc>
                  <a:txBody>
                    <a:bodyPr/>
                    <a:lstStyle/>
                    <a:p>
                      <a:r>
                        <a:rPr lang="cs-CZ" dirty="0"/>
                        <a:t>Osobní preference (1)</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100" kern="1200" dirty="0">
                          <a:solidFill>
                            <a:schemeClr val="tx1"/>
                          </a:solidFill>
                          <a:latin typeface="+mn-lt"/>
                          <a:ea typeface="+mn-ea"/>
                          <a:cs typeface="+mn-cs"/>
                        </a:rPr>
                        <a:t>Pozn. (znaménko + ztotožnění, znaménko – nesouhlas, znaménko * neutrální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100" kern="1200" dirty="0">
                          <a:solidFill>
                            <a:schemeClr val="tx1"/>
                          </a:solidFill>
                          <a:latin typeface="+mn-lt"/>
                          <a:ea typeface="+mn-ea"/>
                          <a:cs typeface="+mn-cs"/>
                        </a:rPr>
                        <a:t>Písmeno za záznamníkem respondenta)</a:t>
                      </a:r>
                    </a:p>
                  </a:txBody>
                  <a:tcPr/>
                </a:tc>
                <a:tc>
                  <a:txBody>
                    <a:bodyPr/>
                    <a:lstStyle/>
                    <a:p>
                      <a:r>
                        <a:rPr lang="cs-CZ" dirty="0">
                          <a:solidFill>
                            <a:srgbClr val="FFC000"/>
                          </a:solidFill>
                        </a:rPr>
                        <a:t>1. 1. Postava </a:t>
                      </a:r>
                      <a:r>
                        <a:rPr lang="cs-CZ" dirty="0"/>
                        <a:t>(*M,)</a:t>
                      </a:r>
                    </a:p>
                    <a:p>
                      <a:r>
                        <a:rPr lang="cs-CZ" dirty="0">
                          <a:solidFill>
                            <a:schemeClr val="tx2">
                              <a:lumMod val="75000"/>
                            </a:schemeClr>
                          </a:solidFill>
                        </a:rPr>
                        <a:t>1. 2.Vlasy (*M,</a:t>
                      </a:r>
                    </a:p>
                    <a:p>
                      <a:r>
                        <a:rPr lang="cs-CZ" dirty="0">
                          <a:solidFill>
                            <a:schemeClr val="accent6">
                              <a:lumMod val="40000"/>
                              <a:lumOff val="60000"/>
                            </a:schemeClr>
                          </a:solidFill>
                        </a:rPr>
                        <a:t>1. 3. Upravenost (K, +B</a:t>
                      </a:r>
                      <a:r>
                        <a:rPr lang="cs-CZ" dirty="0">
                          <a:solidFill>
                            <a:srgbClr val="FF0000"/>
                          </a:solidFill>
                        </a:rPr>
                        <a:t>,</a:t>
                      </a:r>
                    </a:p>
                    <a:p>
                      <a:r>
                        <a:rPr lang="cs-CZ" dirty="0">
                          <a:solidFill>
                            <a:srgbClr val="00B050"/>
                          </a:solidFill>
                        </a:rPr>
                        <a:t>1. 4. Čistota (+K, B</a:t>
                      </a:r>
                    </a:p>
                    <a:p>
                      <a:r>
                        <a:rPr lang="cs-CZ" dirty="0">
                          <a:solidFill>
                            <a:srgbClr val="00B0F0"/>
                          </a:solidFill>
                        </a:rPr>
                        <a:t>1. 5. Plastické operace (-M, *K</a:t>
                      </a:r>
                    </a:p>
                    <a:p>
                      <a:r>
                        <a:rPr lang="cs-CZ" dirty="0">
                          <a:solidFill>
                            <a:schemeClr val="bg2">
                              <a:lumMod val="50000"/>
                            </a:schemeClr>
                          </a:solidFill>
                        </a:rPr>
                        <a:t>1. 6. Osobnost (+M, +B)</a:t>
                      </a:r>
                    </a:p>
                    <a:p>
                      <a:r>
                        <a:rPr lang="cs-CZ" dirty="0">
                          <a:solidFill>
                            <a:srgbClr val="92D050"/>
                          </a:solidFill>
                        </a:rPr>
                        <a:t>1. 7. Líčení (K, B)</a:t>
                      </a:r>
                    </a:p>
                    <a:p>
                      <a:r>
                        <a:rPr lang="cs-CZ" dirty="0">
                          <a:solidFill>
                            <a:schemeClr val="bg1">
                              <a:lumMod val="65000"/>
                            </a:schemeClr>
                          </a:solidFill>
                        </a:rPr>
                        <a:t>1. 8. Obličej (B,</a:t>
                      </a:r>
                    </a:p>
                    <a:p>
                      <a:r>
                        <a:rPr lang="cs-CZ" dirty="0">
                          <a:solidFill>
                            <a:schemeClr val="accent2">
                              <a:lumMod val="50000"/>
                            </a:schemeClr>
                          </a:solidFill>
                        </a:rPr>
                        <a:t>1. 9. Přirozenost (+M</a:t>
                      </a:r>
                    </a:p>
                  </a:txBody>
                  <a:tcPr/>
                </a:tc>
                <a:tc>
                  <a:txBody>
                    <a:bodyPr/>
                    <a:lstStyle/>
                    <a:p>
                      <a:pPr marL="0" indent="0">
                        <a:buNone/>
                      </a:pPr>
                      <a:r>
                        <a:rPr lang="cs-CZ" dirty="0">
                          <a:solidFill>
                            <a:srgbClr val="FFC000"/>
                          </a:solidFill>
                        </a:rPr>
                        <a:t>1.1.  A. hmotnost (*M,</a:t>
                      </a:r>
                    </a:p>
                    <a:p>
                      <a:pPr marL="0" indent="0">
                        <a:buNone/>
                      </a:pPr>
                      <a:r>
                        <a:rPr lang="cs-CZ" dirty="0">
                          <a:solidFill>
                            <a:schemeClr val="tx2">
                              <a:lumMod val="75000"/>
                            </a:schemeClr>
                          </a:solidFill>
                        </a:rPr>
                        <a:t>1. 2. A. hnědé (+M</a:t>
                      </a:r>
                    </a:p>
                    <a:p>
                      <a:pPr marL="0" indent="0">
                        <a:buNone/>
                      </a:pPr>
                      <a:r>
                        <a:rPr lang="cs-CZ" dirty="0">
                          <a:solidFill>
                            <a:schemeClr val="tx2">
                              <a:lumMod val="75000"/>
                            </a:schemeClr>
                          </a:solidFill>
                        </a:rPr>
                        <a:t>1. 2. B. přirozené (+M</a:t>
                      </a:r>
                    </a:p>
                    <a:p>
                      <a:pPr marL="0" indent="0">
                        <a:buNone/>
                      </a:pPr>
                      <a:r>
                        <a:rPr lang="cs-CZ" sz="1800" kern="1200" dirty="0">
                          <a:solidFill>
                            <a:schemeClr val="tx2">
                              <a:lumMod val="75000"/>
                            </a:schemeClr>
                          </a:solidFill>
                          <a:latin typeface="+mn-lt"/>
                          <a:ea typeface="+mn-ea"/>
                          <a:cs typeface="+mn-cs"/>
                        </a:rPr>
                        <a:t>1.3. A oblečení (+B,</a:t>
                      </a:r>
                    </a:p>
                    <a:p>
                      <a:pPr marL="0" indent="0">
                        <a:buNone/>
                      </a:pPr>
                      <a:r>
                        <a:rPr lang="cs-CZ" dirty="0">
                          <a:solidFill>
                            <a:srgbClr val="00B050"/>
                          </a:solidFill>
                        </a:rPr>
                        <a:t>1.4.A vlasy (+B</a:t>
                      </a:r>
                    </a:p>
                    <a:p>
                      <a:pPr marL="0" indent="0">
                        <a:buNone/>
                      </a:pPr>
                      <a:r>
                        <a:rPr lang="cs-CZ" dirty="0">
                          <a:solidFill>
                            <a:srgbClr val="00B050"/>
                          </a:solidFill>
                        </a:rPr>
                        <a:t>1.4.B vůně (+B</a:t>
                      </a:r>
                    </a:p>
                    <a:p>
                      <a:pPr marL="0" indent="0">
                        <a:buNone/>
                      </a:pPr>
                      <a:r>
                        <a:rPr lang="cs-CZ" dirty="0">
                          <a:solidFill>
                            <a:srgbClr val="00B0F0"/>
                          </a:solidFill>
                        </a:rPr>
                        <a:t>1.5.A nos (*K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B0F0"/>
                          </a:solidFill>
                        </a:rPr>
                        <a:t>1.5.B uši (*K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B0F0"/>
                          </a:solidFill>
                        </a:rPr>
                        <a:t>1.5.C rty (*K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92D050"/>
                          </a:solidFill>
                        </a:rPr>
                        <a:t>1.7.A střídmé (+B</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92D050"/>
                          </a:solidFill>
                        </a:rPr>
                        <a:t>1.7.B dle situace (+K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bg1">
                              <a:lumMod val="65000"/>
                            </a:schemeClr>
                          </a:solidFill>
                        </a:rPr>
                        <a:t>1.8.A souměrnost (+B</a:t>
                      </a:r>
                    </a:p>
                    <a:p>
                      <a:pPr marL="0" indent="0">
                        <a:buNone/>
                      </a:pPr>
                      <a:endParaRPr lang="cs-CZ" dirty="0">
                        <a:solidFill>
                          <a:srgbClr val="00B050"/>
                        </a:solidFill>
                      </a:endParaRPr>
                    </a:p>
                  </a:txBody>
                  <a:tcPr/>
                </a:tc>
                <a:tc>
                  <a:txBody>
                    <a:bodyPr/>
                    <a:lstStyle/>
                    <a:p>
                      <a:pPr marL="0" indent="0">
                        <a:buNone/>
                      </a:pPr>
                      <a:r>
                        <a:rPr lang="cs-CZ" dirty="0">
                          <a:solidFill>
                            <a:srgbClr val="FFC000"/>
                          </a:solidFill>
                        </a:rPr>
                        <a:t>1.1. A. a norma (+M</a:t>
                      </a:r>
                    </a:p>
                    <a:p>
                      <a:pPr marL="0" indent="0">
                        <a:buNone/>
                      </a:pPr>
                      <a:endParaRPr lang="cs-CZ" dirty="0"/>
                    </a:p>
                    <a:p>
                      <a:pPr marL="0" indent="0">
                        <a:buNone/>
                      </a:pPr>
                      <a:endParaRPr lang="cs-CZ" dirty="0"/>
                    </a:p>
                  </a:txBody>
                  <a:tcPr/>
                </a:tc>
                <a:extLst>
                  <a:ext uri="{0D108BD9-81ED-4DB2-BD59-A6C34878D82A}">
                    <a16:rowId xmlns:a16="http://schemas.microsoft.com/office/drawing/2014/main" val="4129978419"/>
                  </a:ext>
                </a:extLst>
              </a:tr>
              <a:tr h="2503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Názor společnosti  (2)</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100" kern="1200" dirty="0">
                          <a:solidFill>
                            <a:schemeClr val="tx1"/>
                          </a:solidFill>
                          <a:latin typeface="+mn-lt"/>
                          <a:ea typeface="+mn-ea"/>
                          <a:cs typeface="+mn-cs"/>
                        </a:rPr>
                        <a:t>Pozn. (znaménko + ztotožnění, znaménko – nesouhlas</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100" kern="1200" dirty="0">
                          <a:solidFill>
                            <a:schemeClr val="tx1"/>
                          </a:solidFill>
                          <a:latin typeface="+mn-lt"/>
                          <a:ea typeface="+mn-ea"/>
                          <a:cs typeface="+mn-cs"/>
                        </a:rPr>
                        <a:t>Písmeno za záznamníkem respondenta)</a:t>
                      </a:r>
                    </a:p>
                    <a:p>
                      <a:endParaRPr lang="cs-CZ" dirty="0"/>
                    </a:p>
                  </a:txBody>
                  <a:tcPr/>
                </a:tc>
                <a:tc>
                  <a:txBody>
                    <a:bodyPr/>
                    <a:lstStyle/>
                    <a:p>
                      <a:r>
                        <a:rPr lang="cs-CZ" dirty="0">
                          <a:solidFill>
                            <a:schemeClr val="accent2">
                              <a:lumMod val="40000"/>
                              <a:lumOff val="60000"/>
                            </a:schemeClr>
                          </a:solidFill>
                        </a:rPr>
                        <a:t>2.1 Nepřirozenost (-M, -A</a:t>
                      </a:r>
                    </a:p>
                    <a:p>
                      <a:r>
                        <a:rPr lang="cs-CZ" dirty="0">
                          <a:solidFill>
                            <a:srgbClr val="7030A0"/>
                          </a:solidFill>
                        </a:rPr>
                        <a:t>2.2 Postava (*M, -A</a:t>
                      </a:r>
                    </a:p>
                    <a:p>
                      <a:r>
                        <a:rPr lang="cs-CZ" dirty="0">
                          <a:solidFill>
                            <a:srgbClr val="7030A0"/>
                          </a:solidFill>
                        </a:rPr>
                        <a:t>2.3 Líčení (A</a:t>
                      </a:r>
                    </a:p>
                  </a:txBody>
                  <a:tcPr/>
                </a:tc>
                <a:tc>
                  <a:txBody>
                    <a:bodyPr/>
                    <a:lstStyle/>
                    <a:p>
                      <a:r>
                        <a:rPr lang="cs-CZ" dirty="0">
                          <a:solidFill>
                            <a:schemeClr val="accent2">
                              <a:lumMod val="40000"/>
                              <a:lumOff val="60000"/>
                            </a:schemeClr>
                          </a:solidFill>
                        </a:rPr>
                        <a:t>2.1.A plastiky (M</a:t>
                      </a:r>
                    </a:p>
                    <a:p>
                      <a:r>
                        <a:rPr lang="cs-CZ" dirty="0">
                          <a:solidFill>
                            <a:schemeClr val="accent2">
                              <a:lumMod val="40000"/>
                              <a:lumOff val="60000"/>
                            </a:schemeClr>
                          </a:solidFill>
                        </a:rPr>
                        <a:t>2.1.B vlasy (M</a:t>
                      </a:r>
                    </a:p>
                    <a:p>
                      <a:r>
                        <a:rPr lang="cs-CZ" dirty="0">
                          <a:solidFill>
                            <a:schemeClr val="accent2">
                              <a:lumMod val="40000"/>
                              <a:lumOff val="60000"/>
                            </a:schemeClr>
                          </a:solidFill>
                        </a:rPr>
                        <a:t>2.1. C nehty (M</a:t>
                      </a:r>
                    </a:p>
                    <a:p>
                      <a:r>
                        <a:rPr lang="cs-CZ" dirty="0">
                          <a:solidFill>
                            <a:schemeClr val="accent2">
                              <a:lumMod val="40000"/>
                              <a:lumOff val="60000"/>
                            </a:schemeClr>
                          </a:solidFill>
                        </a:rPr>
                        <a:t>2.1.D extravagance (M</a:t>
                      </a:r>
                    </a:p>
                    <a:p>
                      <a:r>
                        <a:rPr lang="cs-CZ" dirty="0">
                          <a:solidFill>
                            <a:srgbClr val="7030A0"/>
                          </a:solidFill>
                        </a:rPr>
                        <a:t>2.2.A prsa (M</a:t>
                      </a:r>
                    </a:p>
                    <a:p>
                      <a:r>
                        <a:rPr lang="cs-CZ" dirty="0">
                          <a:solidFill>
                            <a:srgbClr val="7030A0"/>
                          </a:solidFill>
                        </a:rPr>
                        <a:t>2.2.B hubenost (-A</a:t>
                      </a:r>
                    </a:p>
                    <a:p>
                      <a:r>
                        <a:rPr lang="cs-CZ" dirty="0">
                          <a:solidFill>
                            <a:srgbClr val="7030A0"/>
                          </a:solidFill>
                        </a:rPr>
                        <a:t>2.3.A nadměrné (-A</a:t>
                      </a:r>
                    </a:p>
                  </a:txBody>
                  <a:tcPr/>
                </a:tc>
                <a:tc>
                  <a:txBody>
                    <a:bodyPr/>
                    <a:lstStyle/>
                    <a:p>
                      <a:r>
                        <a:rPr lang="cs-CZ" dirty="0">
                          <a:solidFill>
                            <a:schemeClr val="accent2">
                              <a:lumMod val="40000"/>
                              <a:lumOff val="60000"/>
                            </a:schemeClr>
                          </a:solidFill>
                        </a:rPr>
                        <a:t>2.1.B.a prodloužené (-M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accent2">
                              <a:lumMod val="40000"/>
                              <a:lumOff val="60000"/>
                            </a:schemeClr>
                          </a:solidFill>
                        </a:rPr>
                        <a:t>2.1.B.b dlouhé (-A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accent2">
                              <a:lumMod val="40000"/>
                              <a:lumOff val="60000"/>
                            </a:schemeClr>
                          </a:solidFill>
                        </a:rPr>
                        <a:t>2.1.B.c vlnité (-A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accent2">
                              <a:lumMod val="40000"/>
                              <a:lumOff val="60000"/>
                            </a:schemeClr>
                          </a:solidFill>
                        </a:rPr>
                        <a:t>2.1.B.d blond (-A</a:t>
                      </a:r>
                    </a:p>
                    <a:p>
                      <a:r>
                        <a:rPr lang="cs-CZ" dirty="0">
                          <a:solidFill>
                            <a:schemeClr val="accent2">
                              <a:lumMod val="40000"/>
                              <a:lumOff val="60000"/>
                            </a:schemeClr>
                          </a:solidFill>
                        </a:rPr>
                        <a:t>2.1.C.a umělé (-M</a:t>
                      </a:r>
                    </a:p>
                    <a:p>
                      <a:r>
                        <a:rPr lang="cs-CZ" dirty="0">
                          <a:solidFill>
                            <a:srgbClr val="7030A0"/>
                          </a:solidFill>
                        </a:rPr>
                        <a:t>2.2.A.a norma (+M</a:t>
                      </a:r>
                    </a:p>
                  </a:txBody>
                  <a:tcPr/>
                </a:tc>
                <a:extLst>
                  <a:ext uri="{0D108BD9-81ED-4DB2-BD59-A6C34878D82A}">
                    <a16:rowId xmlns:a16="http://schemas.microsoft.com/office/drawing/2014/main" val="2112351309"/>
                  </a:ext>
                </a:extLst>
              </a:tr>
            </a:tbl>
          </a:graphicData>
        </a:graphic>
      </p:graphicFrame>
      <p:sp>
        <p:nvSpPr>
          <p:cNvPr id="4" name="Nadpis 1">
            <a:extLst>
              <a:ext uri="{FF2B5EF4-FFF2-40B4-BE49-F238E27FC236}">
                <a16:creationId xmlns:a16="http://schemas.microsoft.com/office/drawing/2014/main" id="{0829825D-A818-46C0-A18A-E0C3074EB7AC}"/>
              </a:ext>
            </a:extLst>
          </p:cNvPr>
          <p:cNvSpPr>
            <a:spLocks noGrp="1"/>
          </p:cNvSpPr>
          <p:nvPr>
            <p:ph type="title"/>
          </p:nvPr>
        </p:nvSpPr>
        <p:spPr>
          <a:xfrm>
            <a:off x="177282" y="73464"/>
            <a:ext cx="8208912" cy="576064"/>
          </a:xfrm>
        </p:spPr>
        <p:txBody>
          <a:bodyPr>
            <a:normAutofit/>
          </a:bodyPr>
          <a:lstStyle/>
          <a:p>
            <a:r>
              <a:rPr lang="cs-CZ" dirty="0"/>
              <a:t>Kategorizační systém</a:t>
            </a:r>
          </a:p>
        </p:txBody>
      </p:sp>
      <p:sp>
        <p:nvSpPr>
          <p:cNvPr id="6" name="Řečová bublina: obdélníkový bublinový popisek se zakulacenými rohy 5">
            <a:extLst>
              <a:ext uri="{FF2B5EF4-FFF2-40B4-BE49-F238E27FC236}">
                <a16:creationId xmlns:a16="http://schemas.microsoft.com/office/drawing/2014/main" id="{164EB81E-26A5-4CEB-ADFE-F89D86379280}"/>
              </a:ext>
            </a:extLst>
          </p:cNvPr>
          <p:cNvSpPr/>
          <p:nvPr/>
        </p:nvSpPr>
        <p:spPr bwMode="auto">
          <a:xfrm>
            <a:off x="5842518" y="47813"/>
            <a:ext cx="6349479" cy="576064"/>
          </a:xfrm>
          <a:prstGeom prst="wedgeRoundRectCallout">
            <a:avLst>
              <a:gd name="adj1" fmla="val -55405"/>
              <a:gd name="adj2" fmla="val 42375"/>
              <a:gd name="adj3" fmla="val 1666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Barevné značení kategorii – propojení textu a kategorií</a:t>
            </a:r>
          </a:p>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 navýší přehlednost</a:t>
            </a:r>
          </a:p>
        </p:txBody>
      </p:sp>
    </p:spTree>
    <p:custDataLst>
      <p:tags r:id="rId1"/>
    </p:custDataLst>
    <p:extLst>
      <p:ext uri="{BB962C8B-B14F-4D97-AF65-F5344CB8AC3E}">
        <p14:creationId xmlns:p14="http://schemas.microsoft.com/office/powerpoint/2010/main" val="201308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14000" y="2472936"/>
            <a:ext cx="6469879" cy="1198104"/>
          </a:xfrm>
        </p:spPr>
        <p:txBody>
          <a:bodyPr/>
          <a:lstStyle/>
          <a:p>
            <a:r>
              <a:rPr lang="cs-CZ" b="1" dirty="0"/>
              <a:t>Diseminační fáze</a:t>
            </a:r>
            <a:endParaRPr lang="cs-CZ" dirty="0">
              <a:effectLst/>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445" y="1229719"/>
            <a:ext cx="3573261" cy="2857500"/>
          </a:xfrm>
          <a:prstGeom prst="rect">
            <a:avLst/>
          </a:prstGeom>
        </p:spPr>
      </p:pic>
      <p:sp>
        <p:nvSpPr>
          <p:cNvPr id="6" name="Obdélník 5"/>
          <p:cNvSpPr/>
          <p:nvPr/>
        </p:nvSpPr>
        <p:spPr>
          <a:xfrm>
            <a:off x="1648484" y="244445"/>
            <a:ext cx="9054244" cy="138499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altLang="cs-CZ" sz="2800" b="1" dirty="0">
                <a:ln/>
                <a:solidFill>
                  <a:srgbClr val="FF0000"/>
                </a:solidFill>
              </a:rPr>
              <a:t>Neříkej: „Objevil jsem pravdu!“ ale raději: „Objevil jsem jednu z pravd!“</a:t>
            </a:r>
          </a:p>
          <a:p>
            <a:pPr algn="ctr"/>
            <a:r>
              <a:rPr lang="cs-CZ" altLang="cs-CZ" sz="2800" b="1" dirty="0">
                <a:ln/>
                <a:solidFill>
                  <a:srgbClr val="FF0000"/>
                </a:solidFill>
              </a:rPr>
              <a:t>(</a:t>
            </a:r>
            <a:r>
              <a:rPr lang="cs-CZ" altLang="cs-CZ" sz="2800" b="1" dirty="0" err="1">
                <a:ln/>
                <a:solidFill>
                  <a:srgbClr val="FF0000"/>
                </a:solidFill>
              </a:rPr>
              <a:t>Chalil</a:t>
            </a:r>
            <a:r>
              <a:rPr lang="cs-CZ" altLang="cs-CZ" sz="2800" b="1" dirty="0">
                <a:ln/>
                <a:solidFill>
                  <a:srgbClr val="FF0000"/>
                </a:solidFill>
              </a:rPr>
              <a:t> </a:t>
            </a:r>
            <a:r>
              <a:rPr lang="cs-CZ" altLang="cs-CZ" sz="2800" b="1" dirty="0" err="1">
                <a:ln/>
                <a:solidFill>
                  <a:srgbClr val="FF0000"/>
                </a:solidFill>
              </a:rPr>
              <a:t>Gibran</a:t>
            </a:r>
            <a:r>
              <a:rPr lang="cs-CZ" altLang="cs-CZ" sz="2800" b="1" dirty="0">
                <a:ln/>
                <a:solidFill>
                  <a:srgbClr val="FF0000"/>
                </a:solidFill>
              </a:rPr>
              <a:t>) </a:t>
            </a:r>
          </a:p>
        </p:txBody>
      </p:sp>
      <p:sp>
        <p:nvSpPr>
          <p:cNvPr id="8" name="Obdélník 7"/>
          <p:cNvSpPr/>
          <p:nvPr/>
        </p:nvSpPr>
        <p:spPr>
          <a:xfrm>
            <a:off x="413999" y="3872829"/>
            <a:ext cx="5512347" cy="1346152"/>
          </a:xfrm>
          <a:prstGeom prst="rect">
            <a:avLst/>
          </a:prstGeom>
        </p:spPr>
        <p:txBody>
          <a:bodyPr vert="horz" lIns="0" tIns="0" rIns="0" bIns="0" rtlCol="0">
            <a:noAutofit/>
          </a:bodyPr>
          <a:lstStyle/>
          <a:p>
            <a:pPr marL="252000" indent="-180000">
              <a:lnSpc>
                <a:spcPts val="3300"/>
              </a:lnSpc>
              <a:spcBef>
                <a:spcPts val="0"/>
              </a:spcBef>
              <a:buClr>
                <a:schemeClr val="tx2"/>
              </a:buClr>
              <a:buSzPct val="100000"/>
              <a:buFont typeface="Arial" panose="020B0604020202020204" pitchFamily="34" charset="0"/>
              <a:buChar char="̶"/>
            </a:pPr>
            <a:r>
              <a:rPr lang="cs-CZ" sz="2800" dirty="0">
                <a:latin typeface="+mn-lt"/>
              </a:rPr>
              <a:t>Distribuce výsledků šetření</a:t>
            </a:r>
          </a:p>
          <a:p>
            <a:pPr marL="252000" indent="-180000">
              <a:lnSpc>
                <a:spcPts val="3300"/>
              </a:lnSpc>
              <a:spcBef>
                <a:spcPts val="0"/>
              </a:spcBef>
              <a:buClr>
                <a:schemeClr val="tx2"/>
              </a:buClr>
              <a:buSzPct val="100000"/>
              <a:buFont typeface="Arial" panose="020B0604020202020204" pitchFamily="34" charset="0"/>
              <a:buChar char="̶"/>
            </a:pPr>
            <a:r>
              <a:rPr lang="cs-CZ" sz="2800" dirty="0">
                <a:latin typeface="+mn-lt"/>
              </a:rPr>
              <a:t>Aplikace výsledků šetření</a:t>
            </a:r>
          </a:p>
          <a:p>
            <a:pPr marL="252000" indent="-180000">
              <a:lnSpc>
                <a:spcPts val="3300"/>
              </a:lnSpc>
              <a:spcBef>
                <a:spcPts val="0"/>
              </a:spcBef>
              <a:buClr>
                <a:schemeClr val="tx2"/>
              </a:buClr>
              <a:buSzPct val="100000"/>
              <a:buFont typeface="Arial" panose="020B0604020202020204" pitchFamily="34" charset="0"/>
              <a:buChar char="̶"/>
            </a:pPr>
            <a:endParaRPr lang="cs-CZ" sz="2800" dirty="0">
              <a:latin typeface="+mn-lt"/>
            </a:endParaRPr>
          </a:p>
        </p:txBody>
      </p:sp>
      <p:sp>
        <p:nvSpPr>
          <p:cNvPr id="3" name="Zástupný symbol pro zápatí 2">
            <a:extLst>
              <a:ext uri="{FF2B5EF4-FFF2-40B4-BE49-F238E27FC236}">
                <a16:creationId xmlns:a16="http://schemas.microsoft.com/office/drawing/2014/main" id="{F5C28487-30B7-40A1-8D1C-90D7EB2D3AD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1766B709-597B-4F1D-980E-963793B533E8}"/>
              </a:ext>
            </a:extLst>
          </p:cNvPr>
          <p:cNvSpPr>
            <a:spLocks noGrp="1"/>
          </p:cNvSpPr>
          <p:nvPr>
            <p:ph type="sldNum" sz="quarter" idx="11"/>
          </p:nvPr>
        </p:nvSpPr>
        <p:spPr/>
        <p:txBody>
          <a:bodyPr/>
          <a:lstStyle/>
          <a:p>
            <a:fld id="{0DE708CC-0C3F-4567-9698-B54C0F35BD31}" type="slidenum">
              <a:rPr lang="cs-CZ" altLang="cs-CZ" noProof="0" smtClean="0"/>
              <a:pPr/>
              <a:t>23</a:t>
            </a:fld>
            <a:endParaRPr lang="cs-CZ" altLang="cs-CZ" noProof="0" dirty="0"/>
          </a:p>
        </p:txBody>
      </p:sp>
    </p:spTree>
    <p:custDataLst>
      <p:tags r:id="rId1"/>
    </p:custDataLst>
    <p:extLst>
      <p:ext uri="{BB962C8B-B14F-4D97-AF65-F5344CB8AC3E}">
        <p14:creationId xmlns:p14="http://schemas.microsoft.com/office/powerpoint/2010/main" val="332072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2389" y="404664"/>
            <a:ext cx="11514425" cy="529128"/>
          </a:xfrm>
        </p:spPr>
        <p:txBody>
          <a:bodyPr vert="horz" lIns="0" tIns="0" rIns="0" bIns="0" rtlCol="0" anchor="t" anchorCtr="0">
            <a:noAutofit/>
          </a:bodyPr>
          <a:lstStyle/>
          <a:p>
            <a:r>
              <a:rPr lang="cs-CZ" dirty="0"/>
              <a:t>Publikování výsledků – rozvaha co publikovat</a:t>
            </a:r>
          </a:p>
        </p:txBody>
      </p:sp>
      <p:sp>
        <p:nvSpPr>
          <p:cNvPr id="4" name="Rectangle 3"/>
          <p:cNvSpPr txBox="1">
            <a:spLocks noChangeArrowheads="1"/>
          </p:cNvSpPr>
          <p:nvPr/>
        </p:nvSpPr>
        <p:spPr>
          <a:xfrm>
            <a:off x="365186" y="1725726"/>
            <a:ext cx="9835270" cy="4660300"/>
          </a:xfrm>
          <a:prstGeom prst="rect">
            <a:avLst/>
          </a:prstGeom>
        </p:spPr>
        <p:txBody>
          <a:bodyPr vert="horz" lIns="0" tIns="0" rIns="0" bIns="0" rtlCol="0">
            <a:noAutofit/>
          </a:bodyPr>
          <a:lstStyle>
            <a:lvl1pPr marL="252000" marR="0" indent="-180000" defTabSz="914400" eaLnBrk="1" latinLnBrk="0" hangingPunct="1">
              <a:lnSpc>
                <a:spcPts val="3300"/>
              </a:lnSpc>
              <a:spcBef>
                <a:spcPts val="0"/>
              </a:spcBef>
              <a:buClr>
                <a:schemeClr val="tx2"/>
              </a:buClr>
              <a:buSzPct val="100000"/>
              <a:buFont typeface="Arial" panose="020B0604020202020204" pitchFamily="34" charset="0"/>
              <a:buChar char="̶"/>
              <a:tabLst/>
              <a:defRPr sz="2000" b="0">
                <a:latin typeface="+mn-lt"/>
              </a:defRPr>
            </a:lvl1pPr>
            <a:lvl2pPr marL="504000" indent="-180000" eaLnBrk="1" hangingPunct="1">
              <a:lnSpc>
                <a:spcPct val="100000"/>
              </a:lnSpc>
              <a:spcBef>
                <a:spcPts val="0"/>
              </a:spcBef>
              <a:buClr>
                <a:schemeClr val="tx2"/>
              </a:buClr>
              <a:buSzPct val="100000"/>
              <a:buFont typeface="Arial" panose="020B0604020202020204" pitchFamily="34" charset="0"/>
              <a:buChar char="̶"/>
              <a:defRPr sz="2000" b="0">
                <a:latin typeface="+mn-lt"/>
              </a:defRPr>
            </a:lvl2pPr>
            <a:lvl3pPr indent="0" eaLnBrk="1" hangingPunct="1">
              <a:lnSpc>
                <a:spcPct val="100000"/>
              </a:lnSpc>
              <a:spcBef>
                <a:spcPts val="0"/>
              </a:spcBef>
              <a:buClr>
                <a:schemeClr val="folHlink"/>
              </a:buClr>
              <a:buSzPct val="80000"/>
              <a:buFontTx/>
              <a:buNone/>
              <a:defRPr sz="1600" b="0">
                <a:latin typeface="+mn-lt"/>
              </a:defRPr>
            </a:lvl3pPr>
            <a:lvl4pPr indent="0" eaLnBrk="1" hangingPunct="1">
              <a:lnSpc>
                <a:spcPts val="1800"/>
              </a:lnSpc>
              <a:spcBef>
                <a:spcPts val="0"/>
              </a:spcBef>
              <a:buClr>
                <a:schemeClr val="accent2"/>
              </a:buClr>
              <a:buSzPct val="90000"/>
              <a:buFontTx/>
              <a:buNone/>
              <a:defRPr sz="1500" b="0">
                <a:latin typeface="+mn-lt"/>
              </a:defRPr>
            </a:lvl4pPr>
            <a:lvl5pPr indent="0" eaLnBrk="1" hangingPunct="1">
              <a:lnSpc>
                <a:spcPts val="1800"/>
              </a:lnSpc>
              <a:spcBef>
                <a:spcPts val="0"/>
              </a:spcBef>
              <a:buClr>
                <a:schemeClr val="accent1"/>
              </a:buClr>
              <a:buFontTx/>
              <a:buNone/>
              <a:defRPr sz="1500" b="0">
                <a:latin typeface="+mn-lt"/>
              </a:defRPr>
            </a:lvl5pPr>
            <a:lvl6pPr marL="2514600" indent="-228600" fontAlgn="base">
              <a:spcBef>
                <a:spcPct val="20000"/>
              </a:spcBef>
              <a:spcAft>
                <a:spcPct val="0"/>
              </a:spcAft>
              <a:buClr>
                <a:schemeClr val="accent1"/>
              </a:buClr>
              <a:buFont typeface="Wingdings" pitchFamily="2" charset="2"/>
              <a:buBlip>
                <a:blip r:embed="rId3"/>
              </a:buBlip>
              <a:defRPr>
                <a:latin typeface="+mn-lt"/>
              </a:defRPr>
            </a:lvl6pPr>
            <a:lvl7pPr indent="0" fontAlgn="base">
              <a:lnSpc>
                <a:spcPts val="1800"/>
              </a:lnSpc>
              <a:spcBef>
                <a:spcPts val="0"/>
              </a:spcBef>
              <a:spcAft>
                <a:spcPct val="0"/>
              </a:spcAft>
              <a:buClr>
                <a:schemeClr val="accent1"/>
              </a:buClr>
              <a:buFont typeface="Arial" panose="020B0604020202020204" pitchFamily="34" charset="0"/>
              <a:buNone/>
              <a:defRPr baseline="0">
                <a:latin typeface="+mn-lt"/>
              </a:defRPr>
            </a:lvl7pPr>
            <a:lvl8pPr indent="0" fontAlgn="base">
              <a:lnSpc>
                <a:spcPts val="1800"/>
              </a:lnSpc>
              <a:spcBef>
                <a:spcPts val="0"/>
              </a:spcBef>
              <a:spcAft>
                <a:spcPct val="0"/>
              </a:spcAft>
              <a:buClr>
                <a:schemeClr val="accent1"/>
              </a:buClr>
              <a:buFont typeface="Arial" panose="020B0604020202020204" pitchFamily="34" charset="0"/>
              <a:buNone/>
              <a:defRPr>
                <a:latin typeface="+mn-lt"/>
              </a:defRPr>
            </a:lvl8pPr>
            <a:lvl9pPr indent="0" fontAlgn="base">
              <a:lnSpc>
                <a:spcPts val="1800"/>
              </a:lnSpc>
              <a:spcBef>
                <a:spcPts val="0"/>
              </a:spcBef>
              <a:spcAft>
                <a:spcPct val="0"/>
              </a:spcAft>
              <a:buClr>
                <a:schemeClr val="accent1"/>
              </a:buClr>
              <a:buFont typeface="Arial" panose="020B0604020202020204" pitchFamily="34" charset="0"/>
              <a:buNone/>
              <a:defRPr>
                <a:latin typeface="+mn-lt"/>
              </a:defRPr>
            </a:lvl9pPr>
          </a:lstStyle>
          <a:p>
            <a:pPr marL="72000" indent="0">
              <a:buNone/>
            </a:pPr>
            <a:endParaRPr lang="cs-CZ" altLang="cs-CZ" dirty="0"/>
          </a:p>
          <a:p>
            <a:r>
              <a:rPr lang="cs-CZ" altLang="cs-CZ" dirty="0"/>
              <a:t>Nepublikované výsledky jako by neexistovaly.</a:t>
            </a:r>
          </a:p>
          <a:p>
            <a:r>
              <a:rPr lang="cs-CZ" altLang="cs-CZ" dirty="0"/>
              <a:t>Pokrok ve vědě je závislý na rychlém a přesném informování o výsledcích zkoumání.</a:t>
            </a:r>
          </a:p>
          <a:p>
            <a:pPr marL="72000" indent="0">
              <a:buNone/>
            </a:pPr>
            <a:r>
              <a:rPr lang="cs-CZ" altLang="cs-CZ" b="1" dirty="0"/>
              <a:t>Zvažte, zda:</a:t>
            </a:r>
          </a:p>
          <a:p>
            <a:r>
              <a:rPr lang="cs-CZ" altLang="cs-CZ" dirty="0"/>
              <a:t>Je sdělení tak hodnotné aby stálo za publikaci?</a:t>
            </a:r>
          </a:p>
          <a:p>
            <a:r>
              <a:rPr lang="cs-CZ" altLang="cs-CZ" dirty="0"/>
              <a:t>Komu bude publikace určená?</a:t>
            </a:r>
          </a:p>
          <a:p>
            <a:r>
              <a:rPr lang="cs-CZ" altLang="cs-CZ" dirty="0"/>
              <a:t>Co bylo důvodem výzkumu?</a:t>
            </a:r>
          </a:p>
          <a:p>
            <a:r>
              <a:rPr lang="cs-CZ" altLang="cs-CZ" dirty="0"/>
              <a:t>Co jste dělali a jak?</a:t>
            </a:r>
          </a:p>
          <a:p>
            <a:r>
              <a:rPr lang="cs-CZ" altLang="cs-CZ" dirty="0"/>
              <a:t>Co jste zjistili?</a:t>
            </a:r>
          </a:p>
          <a:p>
            <a:r>
              <a:rPr lang="cs-CZ" altLang="cs-CZ" dirty="0"/>
              <a:t>Jaký to má význam?</a:t>
            </a:r>
          </a:p>
          <a:p>
            <a:endParaRPr lang="cs-CZ" altLang="cs-CZ" dirty="0"/>
          </a:p>
          <a:p>
            <a:endParaRPr lang="cs-CZ" altLang="cs-CZ" dirty="0"/>
          </a:p>
        </p:txBody>
      </p:sp>
      <p:sp>
        <p:nvSpPr>
          <p:cNvPr id="5" name="Rámeček 4"/>
          <p:cNvSpPr/>
          <p:nvPr/>
        </p:nvSpPr>
        <p:spPr>
          <a:xfrm>
            <a:off x="312389" y="1196752"/>
            <a:ext cx="11514425"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4098" name="Picture 2" descr="Výsledek obrázku pro obrázek otazní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4293096"/>
            <a:ext cx="1728192"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D478F340-3066-403B-AB50-CD77D7BACCDA}"/>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149E6F34-543C-4299-9A5A-EFCE021B51E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8" name="Obdélník 7">
            <a:extLst>
              <a:ext uri="{FF2B5EF4-FFF2-40B4-BE49-F238E27FC236}">
                <a16:creationId xmlns:a16="http://schemas.microsoft.com/office/drawing/2014/main" id="{2B157B2C-C7EE-41C4-86F6-98EED472F056}"/>
              </a:ext>
            </a:extLst>
          </p:cNvPr>
          <p:cNvSpPr/>
          <p:nvPr/>
        </p:nvSpPr>
        <p:spPr>
          <a:xfrm>
            <a:off x="3635483" y="1264061"/>
            <a:ext cx="3920369" cy="461665"/>
          </a:xfrm>
          <a:prstGeom prst="rect">
            <a:avLst/>
          </a:prstGeom>
        </p:spPr>
        <p:txBody>
          <a:bodyPr wrap="none">
            <a:spAutoFit/>
          </a:bodyPr>
          <a:lstStyle/>
          <a:p>
            <a:pPr marL="72000" indent="0">
              <a:buNone/>
            </a:pPr>
            <a:r>
              <a:rPr lang="cs-CZ" altLang="cs-CZ" dirty="0"/>
              <a:t>Pracuj – dokonči – publikuj</a:t>
            </a:r>
          </a:p>
        </p:txBody>
      </p:sp>
    </p:spTree>
    <p:custDataLst>
      <p:tags r:id="rId1"/>
    </p:custDataLst>
    <p:extLst>
      <p:ext uri="{BB962C8B-B14F-4D97-AF65-F5344CB8AC3E}">
        <p14:creationId xmlns:p14="http://schemas.microsoft.com/office/powerpoint/2010/main" val="29404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heckerboard(across)">
                                      <p:cBhvr>
                                        <p:cTn id="10" dur="500"/>
                                        <p:tgtEl>
                                          <p:spTgt spid="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heckerboard(across)">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checkerboard(across)">
                                      <p:cBhvr>
                                        <p:cTn id="18" dur="500"/>
                                        <p:tgtEl>
                                          <p:spTgt spid="4">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checkerboard(across)">
                                      <p:cBhvr>
                                        <p:cTn id="21" dur="500"/>
                                        <p:tgtEl>
                                          <p:spTgt spid="4">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checkerboard(across)">
                                      <p:cBhvr>
                                        <p:cTn id="24" dur="500"/>
                                        <p:tgtEl>
                                          <p:spTgt spid="4">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checkerboard(across)">
                                      <p:cBhvr>
                                        <p:cTn id="27" dur="500"/>
                                        <p:tgtEl>
                                          <p:spTgt spid="4">
                                            <p:txEl>
                                              <p:pRg st="7" end="7"/>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checkerboard(across)">
                                      <p:cBhvr>
                                        <p:cTn id="30" dur="500"/>
                                        <p:tgtEl>
                                          <p:spTgt spid="4">
                                            <p:txEl>
                                              <p:pRg st="8" end="8"/>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checkerboard(across)">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06578" y="806295"/>
            <a:ext cx="3863607" cy="4680297"/>
          </a:xfrm>
        </p:spPr>
        <p:txBody>
          <a:bodyPr>
            <a:normAutofit/>
          </a:bodyPr>
          <a:lstStyle/>
          <a:p>
            <a:r>
              <a:rPr lang="cs-CZ" altLang="cs-CZ" dirty="0"/>
              <a:t>Volba periodika</a:t>
            </a:r>
          </a:p>
          <a:p>
            <a:r>
              <a:rPr lang="cs-CZ" altLang="cs-CZ" dirty="0"/>
              <a:t>Prostudovat pečlivě pokyny redakce</a:t>
            </a:r>
          </a:p>
          <a:p>
            <a:r>
              <a:rPr lang="cs-CZ" altLang="cs-CZ" dirty="0"/>
              <a:t>Zvažte zda jste schopni splnit požadavky redakce</a:t>
            </a:r>
          </a:p>
          <a:p>
            <a:r>
              <a:rPr lang="cs-CZ" altLang="cs-CZ" dirty="0"/>
              <a:t>Připravíte příspěvek tak, aby byl využitelný čtenáři?</a:t>
            </a:r>
          </a:p>
        </p:txBody>
      </p:sp>
      <p:sp>
        <p:nvSpPr>
          <p:cNvPr id="2" name="Obdélník 1"/>
          <p:cNvSpPr/>
          <p:nvPr/>
        </p:nvSpPr>
        <p:spPr>
          <a:xfrm>
            <a:off x="324429" y="40541"/>
            <a:ext cx="11512489"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kde publikovat</a:t>
            </a:r>
            <a:endParaRPr lang="cs-CZ" altLang="cs-CZ" sz="4000" b="1" dirty="0">
              <a:solidFill>
                <a:schemeClr val="tx2"/>
              </a:solidFill>
              <a:latin typeface="+mj-lt"/>
              <a:ea typeface="+mj-ea"/>
              <a:cs typeface="+mj-cs"/>
            </a:endParaRPr>
          </a:p>
        </p:txBody>
      </p:sp>
      <p:sp>
        <p:nvSpPr>
          <p:cNvPr id="6" name="Rectangle 3"/>
          <p:cNvSpPr txBox="1">
            <a:spLocks noChangeArrowheads="1"/>
          </p:cNvSpPr>
          <p:nvPr/>
        </p:nvSpPr>
        <p:spPr>
          <a:xfrm>
            <a:off x="6096000" y="611403"/>
            <a:ext cx="5870763" cy="478560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274320">
              <a:spcBef>
                <a:spcPct val="20000"/>
              </a:spcBef>
              <a:buClr>
                <a:schemeClr val="accent1"/>
              </a:buClr>
              <a:buSzPct val="76000"/>
              <a:buFont typeface="Wingdings 2" pitchFamily="18" charset="2"/>
              <a:buChar char=""/>
              <a:defRPr sz="2400">
                <a:solidFill>
                  <a:schemeClr val="tx2"/>
                </a:solidFill>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pPr>
              <a:buFontTx/>
              <a:buChar char="-"/>
            </a:pPr>
            <a:r>
              <a:rPr lang="cs-CZ" altLang="cs-CZ" sz="3000" dirty="0">
                <a:solidFill>
                  <a:schemeClr val="accent1"/>
                </a:solidFill>
                <a:latin typeface="+mj-lt"/>
                <a:ea typeface="+mj-ea"/>
                <a:cs typeface="+mj-cs"/>
              </a:rPr>
              <a:t>Váha časopisů</a:t>
            </a:r>
          </a:p>
          <a:p>
            <a:pPr marL="68580" indent="0">
              <a:buNone/>
            </a:pPr>
            <a:r>
              <a:rPr lang="cs-CZ" altLang="cs-CZ" sz="2000" b="1" dirty="0">
                <a:effectLst>
                  <a:outerShdw blurRad="38100" dist="38100" dir="2700000" algn="tl">
                    <a:srgbClr val="000000">
                      <a:alpha val="43137"/>
                    </a:srgbClr>
                  </a:outerShdw>
                </a:effectLst>
              </a:rPr>
              <a:t>Impakt faktor (IF) </a:t>
            </a:r>
          </a:p>
          <a:p>
            <a:pPr>
              <a:buFontTx/>
              <a:buChar char="-"/>
            </a:pPr>
            <a:r>
              <a:rPr lang="cs-CZ" altLang="cs-CZ" sz="2000" dirty="0"/>
              <a:t>Přiřazen na základě počtu citací (</a:t>
            </a:r>
            <a:r>
              <a:rPr lang="cs-CZ" sz="2000" i="1" dirty="0"/>
              <a:t>průměrný</a:t>
            </a:r>
            <a:r>
              <a:rPr lang="cs-CZ" sz="2000" dirty="0"/>
              <a:t> počet citací </a:t>
            </a:r>
            <a:r>
              <a:rPr lang="cs-CZ" sz="2000" i="1" dirty="0"/>
              <a:t>průměrné</a:t>
            </a:r>
            <a:r>
              <a:rPr lang="cs-CZ" sz="2000" dirty="0"/>
              <a:t> publikace v daném časopise)</a:t>
            </a:r>
          </a:p>
          <a:p>
            <a:pPr>
              <a:buFontTx/>
              <a:buChar char="-"/>
            </a:pPr>
            <a:r>
              <a:rPr lang="cs-CZ" altLang="cs-CZ" sz="2000" dirty="0"/>
              <a:t>přidělován každoročně Americkým institutem pro vědecké informace (ISI)</a:t>
            </a:r>
          </a:p>
          <a:p>
            <a:pPr marL="68580" indent="0">
              <a:buNone/>
            </a:pPr>
            <a:r>
              <a:rPr lang="cs-CZ" altLang="cs-CZ" sz="2000" b="1" dirty="0">
                <a:effectLst>
                  <a:outerShdw blurRad="38100" dist="38100" dir="2700000" algn="tl">
                    <a:srgbClr val="000000">
                      <a:alpha val="43137"/>
                    </a:srgbClr>
                  </a:outerShdw>
                </a:effectLst>
              </a:rPr>
              <a:t>Mezinárodní databáze</a:t>
            </a:r>
            <a:r>
              <a:rPr lang="cs-CZ" altLang="cs-CZ" sz="2000" dirty="0"/>
              <a:t> </a:t>
            </a:r>
          </a:p>
          <a:p>
            <a:pPr>
              <a:buFontTx/>
              <a:buChar char="-"/>
            </a:pPr>
            <a:r>
              <a:rPr lang="cs-CZ" altLang="cs-CZ" sz="2000" dirty="0"/>
              <a:t>Časopis zařazen do mezinárodní databáze</a:t>
            </a:r>
          </a:p>
          <a:p>
            <a:pPr>
              <a:buFontTx/>
              <a:buChar char="-"/>
            </a:pPr>
            <a:r>
              <a:rPr lang="cs-CZ" altLang="cs-CZ" sz="2000" dirty="0"/>
              <a:t>Web </a:t>
            </a:r>
            <a:r>
              <a:rPr lang="cs-CZ" altLang="cs-CZ" sz="2000" dirty="0" err="1"/>
              <a:t>of</a:t>
            </a:r>
            <a:r>
              <a:rPr lang="cs-CZ" altLang="cs-CZ" sz="2000" dirty="0"/>
              <a:t> Science, </a:t>
            </a:r>
            <a:r>
              <a:rPr lang="cs-CZ" altLang="cs-CZ" sz="2000" dirty="0" err="1"/>
              <a:t>Scopus</a:t>
            </a:r>
            <a:r>
              <a:rPr lang="cs-CZ" altLang="cs-CZ" sz="2000" dirty="0"/>
              <a:t>, …</a:t>
            </a:r>
          </a:p>
          <a:p>
            <a:pPr marL="68580" indent="0">
              <a:buNone/>
            </a:pPr>
            <a:r>
              <a:rPr lang="cs-CZ" altLang="cs-CZ" sz="2000" b="1" dirty="0">
                <a:effectLst>
                  <a:outerShdw blurRad="38100" dist="38100" dir="2700000" algn="tl">
                    <a:srgbClr val="000000">
                      <a:alpha val="43137"/>
                    </a:srgbClr>
                  </a:outerShdw>
                </a:effectLst>
              </a:rPr>
              <a:t>Recenzované neimpaktované časopisy</a:t>
            </a:r>
          </a:p>
        </p:txBody>
      </p:sp>
      <p:sp>
        <p:nvSpPr>
          <p:cNvPr id="3" name="Šipka doprava 2"/>
          <p:cNvSpPr/>
          <p:nvPr/>
        </p:nvSpPr>
        <p:spPr>
          <a:xfrm>
            <a:off x="4640513" y="1554330"/>
            <a:ext cx="1440160" cy="108012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406578" y="5397003"/>
            <a:ext cx="10261422" cy="830997"/>
          </a:xfrm>
          <a:prstGeom prst="rect">
            <a:avLst/>
          </a:prstGeom>
        </p:spPr>
        <p:txBody>
          <a:bodyPr wrap="square">
            <a:spAutoFit/>
          </a:bodyPr>
          <a:lstStyle/>
          <a:p>
            <a:r>
              <a:rPr lang="cs-CZ" dirty="0">
                <a:solidFill>
                  <a:schemeClr val="tx1">
                    <a:lumMod val="85000"/>
                    <a:lumOff val="15000"/>
                  </a:schemeClr>
                </a:solidFill>
                <a:latin typeface="+mj-lt"/>
              </a:rPr>
              <a:t>http://casopis-zsfju.zsf.jcu.cz/kontakt/clanky/4~2011/948-impaktovane-a-domaci-recenzovane-casopisy-v-osetrovatelstvi</a:t>
            </a:r>
          </a:p>
        </p:txBody>
      </p:sp>
      <p:sp>
        <p:nvSpPr>
          <p:cNvPr id="7" name="Zástupný symbol pro zápatí 6">
            <a:extLst>
              <a:ext uri="{FF2B5EF4-FFF2-40B4-BE49-F238E27FC236}">
                <a16:creationId xmlns:a16="http://schemas.microsoft.com/office/drawing/2014/main" id="{26B1FE1F-D406-48FE-A11D-FDAC6035B225}"/>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8" name="Zástupný symbol pro číslo snímku 7">
            <a:extLst>
              <a:ext uri="{FF2B5EF4-FFF2-40B4-BE49-F238E27FC236}">
                <a16:creationId xmlns:a16="http://schemas.microsoft.com/office/drawing/2014/main" id="{E8303389-8770-4E1E-AF85-FA07DC9282EF}"/>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custDataLst>
      <p:tags r:id="rId1"/>
    </p:custDataLst>
    <p:extLst>
      <p:ext uri="{BB962C8B-B14F-4D97-AF65-F5344CB8AC3E}">
        <p14:creationId xmlns:p14="http://schemas.microsoft.com/office/powerpoint/2010/main" val="357659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dokume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150" y="4180765"/>
            <a:ext cx="3426764" cy="213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nvGraphicFramePr>
        <p:xfrm>
          <a:off x="313086" y="690113"/>
          <a:ext cx="11712137" cy="4459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Ovál 4"/>
          <p:cNvSpPr/>
          <p:nvPr/>
        </p:nvSpPr>
        <p:spPr>
          <a:xfrm>
            <a:off x="0" y="2780565"/>
            <a:ext cx="5098211"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98664" y="291358"/>
            <a:ext cx="12030075"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druh publikace</a:t>
            </a:r>
            <a:endParaRPr lang="cs-CZ" altLang="cs-CZ" sz="4000" b="1" dirty="0">
              <a:solidFill>
                <a:schemeClr val="tx2"/>
              </a:solidFill>
              <a:latin typeface="+mj-lt"/>
              <a:ea typeface="+mj-ea"/>
              <a:cs typeface="+mj-cs"/>
            </a:endParaRPr>
          </a:p>
        </p:txBody>
      </p:sp>
      <p:sp>
        <p:nvSpPr>
          <p:cNvPr id="2" name="Zástupný symbol pro zápatí 1">
            <a:extLst>
              <a:ext uri="{FF2B5EF4-FFF2-40B4-BE49-F238E27FC236}">
                <a16:creationId xmlns:a16="http://schemas.microsoft.com/office/drawing/2014/main" id="{40B7DC32-2210-41F5-A8B5-944C8C923DCA}"/>
              </a:ext>
            </a:extLst>
          </p:cNvPr>
          <p:cNvSpPr>
            <a:spLocks noGrp="1"/>
          </p:cNvSpPr>
          <p:nvPr>
            <p:ph type="ftr" sz="quarter" idx="11"/>
          </p:nvPr>
        </p:nvSpPr>
        <p:spPr>
          <a:xfrm>
            <a:off x="694267" y="6248400"/>
            <a:ext cx="7907866" cy="457200"/>
          </a:xfrm>
        </p:spPr>
        <p:txBody>
          <a:bodyPr/>
          <a:lstStyle/>
          <a:p>
            <a:r>
              <a:rPr lang="cs-CZ" alt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BF1CF18E-BA15-43DF-A3F4-B754AB6CB23B}"/>
              </a:ext>
            </a:extLst>
          </p:cNvPr>
          <p:cNvSpPr>
            <a:spLocks noGrp="1"/>
          </p:cNvSpPr>
          <p:nvPr>
            <p:ph type="sldNum" sz="quarter" idx="12"/>
          </p:nvPr>
        </p:nvSpPr>
        <p:spPr>
          <a:xfrm>
            <a:off x="313086" y="6242631"/>
            <a:ext cx="2540000" cy="457200"/>
          </a:xfrm>
        </p:spPr>
        <p:txBody>
          <a:bodyPr/>
          <a:lstStyle/>
          <a:p>
            <a:fld id="{12F91D70-4802-44E0-B964-804C8717BFCA}" type="slidenum">
              <a:rPr lang="cs-CZ" altLang="cs-CZ" smtClean="0"/>
              <a:pPr/>
              <a:t>26</a:t>
            </a:fld>
            <a:endParaRPr lang="cs-CZ" altLang="cs-CZ" dirty="0"/>
          </a:p>
        </p:txBody>
      </p:sp>
    </p:spTree>
    <p:custDataLst>
      <p:tags r:id="rId1"/>
    </p:custDataLst>
    <p:extLst>
      <p:ext uri="{BB962C8B-B14F-4D97-AF65-F5344CB8AC3E}">
        <p14:creationId xmlns:p14="http://schemas.microsoft.com/office/powerpoint/2010/main" val="1653351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66000" y="2348880"/>
            <a:ext cx="9094496" cy="2448272"/>
          </a:xfrm>
        </p:spPr>
        <p:txBody>
          <a:bodyPr>
            <a:normAutofit/>
          </a:bodyPr>
          <a:lstStyle/>
          <a:p>
            <a:r>
              <a:rPr lang="cs-CZ" altLang="cs-CZ" sz="4000" dirty="0"/>
              <a:t>Přehledový vědecký článek - </a:t>
            </a:r>
            <a:r>
              <a:rPr lang="cs-CZ" altLang="cs-CZ" sz="4000" dirty="0" err="1"/>
              <a:t>Review</a:t>
            </a:r>
            <a:r>
              <a:rPr lang="cs-CZ" altLang="cs-CZ" sz="4000" dirty="0"/>
              <a:t> </a:t>
            </a:r>
          </a:p>
        </p:txBody>
      </p:sp>
      <p:sp>
        <p:nvSpPr>
          <p:cNvPr id="2" name="Zástupný symbol pro zápatí 1">
            <a:extLst>
              <a:ext uri="{FF2B5EF4-FFF2-40B4-BE49-F238E27FC236}">
                <a16:creationId xmlns:a16="http://schemas.microsoft.com/office/drawing/2014/main" id="{1D6E86BB-6830-4B59-BFE9-6F9E5FA6D1B0}"/>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7BB71090-BF83-47EF-B21B-197DB0C7DC71}"/>
              </a:ext>
            </a:extLst>
          </p:cNvPr>
          <p:cNvSpPr>
            <a:spLocks noGrp="1"/>
          </p:cNvSpPr>
          <p:nvPr>
            <p:ph type="sldNum" sz="quarter" idx="11"/>
          </p:nvPr>
        </p:nvSpPr>
        <p:spPr/>
        <p:txBody>
          <a:bodyPr/>
          <a:lstStyle/>
          <a:p>
            <a:fld id="{0DE708CC-0C3F-4567-9698-B54C0F35BD31}" type="slidenum">
              <a:rPr lang="cs-CZ" altLang="cs-CZ" noProof="0" smtClean="0"/>
              <a:pPr/>
              <a:t>27</a:t>
            </a:fld>
            <a:endParaRPr lang="cs-CZ" altLang="cs-CZ" noProof="0" dirty="0"/>
          </a:p>
        </p:txBody>
      </p:sp>
    </p:spTree>
    <p:custDataLst>
      <p:tags r:id="rId1"/>
    </p:custDataLst>
    <p:extLst>
      <p:ext uri="{BB962C8B-B14F-4D97-AF65-F5344CB8AC3E}">
        <p14:creationId xmlns:p14="http://schemas.microsoft.com/office/powerpoint/2010/main" val="128325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540000" y="1110352"/>
            <a:ext cx="11442091" cy="3887788"/>
          </a:xfrm>
        </p:spPr>
        <p:txBody>
          <a:bodyPr/>
          <a:lstStyle/>
          <a:p>
            <a:r>
              <a:rPr lang="cs-CZ" altLang="cs-CZ" dirty="0"/>
              <a:t>přehledový článek věnovaný určitému tématu – </a:t>
            </a:r>
            <a:r>
              <a:rPr lang="cs-CZ" altLang="cs-CZ" dirty="0" err="1"/>
              <a:t>current</a:t>
            </a:r>
            <a:r>
              <a:rPr lang="cs-CZ" altLang="cs-CZ" dirty="0"/>
              <a:t> </a:t>
            </a:r>
            <a:r>
              <a:rPr lang="cs-CZ" altLang="cs-CZ" dirty="0" err="1"/>
              <a:t>concepts</a:t>
            </a:r>
            <a:r>
              <a:rPr lang="cs-CZ" altLang="cs-CZ" dirty="0"/>
              <a:t> </a:t>
            </a:r>
            <a:r>
              <a:rPr lang="cs-CZ" altLang="cs-CZ" dirty="0" err="1"/>
              <a:t>review</a:t>
            </a:r>
            <a:endParaRPr lang="cs-CZ" altLang="cs-CZ" dirty="0"/>
          </a:p>
          <a:p>
            <a:r>
              <a:rPr lang="cs-CZ" altLang="cs-CZ" dirty="0"/>
              <a:t>jedna klinická otázka a publikace z primárně rozdílnými informacemi (kritické třízení poznatků)</a:t>
            </a:r>
          </a:p>
          <a:p>
            <a:r>
              <a:rPr lang="cs-CZ" altLang="cs-CZ" dirty="0"/>
              <a:t>produkt syntézy dostupných vědeckých poznatků (shrnutí)</a:t>
            </a:r>
          </a:p>
        </p:txBody>
      </p:sp>
      <p:sp>
        <p:nvSpPr>
          <p:cNvPr id="6" name="Obdélník 5"/>
          <p:cNvSpPr/>
          <p:nvPr/>
        </p:nvSpPr>
        <p:spPr>
          <a:xfrm>
            <a:off x="414000" y="378000"/>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a:t>
            </a:r>
            <a:r>
              <a:rPr lang="cs-CZ" sz="4000" b="1" dirty="0" err="1">
                <a:solidFill>
                  <a:schemeClr val="tx2"/>
                </a:solidFill>
                <a:latin typeface="+mj-lt"/>
                <a:ea typeface="+mj-ea"/>
                <a:cs typeface="+mj-cs"/>
              </a:rPr>
              <a:t>review</a:t>
            </a:r>
            <a:endParaRPr lang="cs-CZ" altLang="cs-CZ" sz="4000" b="1" dirty="0">
              <a:solidFill>
                <a:schemeClr val="tx2"/>
              </a:solidFill>
              <a:latin typeface="+mj-lt"/>
              <a:ea typeface="+mj-ea"/>
              <a:cs typeface="+mj-cs"/>
            </a:endParaRPr>
          </a:p>
        </p:txBody>
      </p:sp>
      <p:sp>
        <p:nvSpPr>
          <p:cNvPr id="8" name="Zaoblený obdélníkový popisek 7"/>
          <p:cNvSpPr/>
          <p:nvPr/>
        </p:nvSpPr>
        <p:spPr>
          <a:xfrm>
            <a:off x="2804245" y="4214197"/>
            <a:ext cx="4608512" cy="993075"/>
          </a:xfrm>
          <a:prstGeom prst="wedgeRoundRectCallout">
            <a:avLst>
              <a:gd name="adj1" fmla="val 37509"/>
              <a:gd name="adj2" fmla="val -105521"/>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tabLst>
                <a:tab pos="1346200" algn="l"/>
              </a:tabLst>
            </a:pPr>
            <a:r>
              <a:rPr lang="cs-CZ" altLang="cs-CZ" b="1" dirty="0">
                <a:solidFill>
                  <a:schemeClr val="tx1">
                    <a:lumMod val="85000"/>
                    <a:lumOff val="15000"/>
                  </a:schemeClr>
                </a:solidFill>
                <a:effectLst>
                  <a:outerShdw blurRad="38100" dist="38100" dir="2700000" algn="tl">
                    <a:srgbClr val="000000">
                      <a:alpha val="43137"/>
                    </a:srgbClr>
                  </a:outerShdw>
                </a:effectLst>
              </a:rPr>
              <a:t>Význam: 	</a:t>
            </a:r>
            <a:r>
              <a:rPr lang="cs-CZ" altLang="cs-CZ" dirty="0">
                <a:solidFill>
                  <a:schemeClr val="tx1">
                    <a:lumMod val="85000"/>
                    <a:lumOff val="15000"/>
                  </a:schemeClr>
                </a:solidFill>
              </a:rPr>
              <a:t>edukační</a:t>
            </a:r>
          </a:p>
          <a:p>
            <a:pPr>
              <a:tabLst>
                <a:tab pos="1346200" algn="l"/>
              </a:tabLst>
            </a:pPr>
            <a:r>
              <a:rPr lang="cs-CZ" altLang="cs-CZ" dirty="0">
                <a:solidFill>
                  <a:schemeClr val="tx1">
                    <a:lumMod val="85000"/>
                    <a:lumOff val="15000"/>
                  </a:schemeClr>
                </a:solidFill>
              </a:rPr>
              <a:t>	argumentační</a:t>
            </a:r>
          </a:p>
          <a:p>
            <a:pPr>
              <a:tabLst>
                <a:tab pos="1346200" algn="l"/>
              </a:tabLst>
            </a:pPr>
            <a:r>
              <a:rPr lang="cs-CZ" altLang="cs-CZ" dirty="0">
                <a:solidFill>
                  <a:schemeClr val="tx1">
                    <a:lumMod val="85000"/>
                    <a:lumOff val="15000"/>
                  </a:schemeClr>
                </a:solidFill>
              </a:rPr>
              <a:t>	orientační</a:t>
            </a:r>
          </a:p>
        </p:txBody>
      </p:sp>
      <p:sp>
        <p:nvSpPr>
          <p:cNvPr id="2" name="Zástupný symbol pro zápatí 1">
            <a:extLst>
              <a:ext uri="{FF2B5EF4-FFF2-40B4-BE49-F238E27FC236}">
                <a16:creationId xmlns:a16="http://schemas.microsoft.com/office/drawing/2014/main" id="{A316F5EC-7A28-44FD-875C-E0641D854A27}"/>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BE52389B-FAB1-45AF-BE8C-CF89E1D7C615}"/>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custDataLst>
      <p:tags r:id="rId1"/>
    </p:custDataLst>
    <p:extLst>
      <p:ext uri="{BB962C8B-B14F-4D97-AF65-F5344CB8AC3E}">
        <p14:creationId xmlns:p14="http://schemas.microsoft.com/office/powerpoint/2010/main" val="91605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7" dur="500"/>
                                        <p:tgtEl>
                                          <p:spTgt spid="4915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0" dur="500"/>
                                        <p:tgtEl>
                                          <p:spTgt spid="4915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3"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14000" y="240841"/>
            <a:ext cx="4859759" cy="451855"/>
          </a:xfrm>
        </p:spPr>
        <p:txBody>
          <a:bodyPr vert="horz" lIns="0" tIns="0" rIns="0" bIns="0" rtlCol="0" anchor="t" anchorCtr="0">
            <a:noAutofit/>
          </a:bodyPr>
          <a:lstStyle/>
          <a:p>
            <a:r>
              <a:rPr lang="cs-CZ" altLang="cs-CZ" dirty="0"/>
              <a:t>Druhy </a:t>
            </a:r>
            <a:r>
              <a:rPr lang="cs-CZ" altLang="cs-CZ" dirty="0" err="1"/>
              <a:t>review</a:t>
            </a:r>
            <a:r>
              <a:rPr lang="cs-CZ" altLang="cs-CZ" dirty="0"/>
              <a:t> </a:t>
            </a:r>
          </a:p>
        </p:txBody>
      </p:sp>
      <p:sp>
        <p:nvSpPr>
          <p:cNvPr id="53251" name="Rectangle 3"/>
          <p:cNvSpPr>
            <a:spLocks noGrp="1" noChangeArrowheads="1"/>
          </p:cNvSpPr>
          <p:nvPr>
            <p:ph type="body" idx="1"/>
          </p:nvPr>
        </p:nvSpPr>
        <p:spPr>
          <a:xfrm>
            <a:off x="414000" y="742892"/>
            <a:ext cx="4032695" cy="4607967"/>
          </a:xfrm>
        </p:spPr>
        <p:txBody>
          <a:bodyPr>
            <a:normAutofit/>
          </a:bodyPr>
          <a:lstStyle/>
          <a:p>
            <a:pPr marL="68580" indent="0">
              <a:buNone/>
            </a:pPr>
            <a:r>
              <a:rPr lang="cs-CZ" altLang="cs-CZ" sz="1800" b="1" dirty="0">
                <a:effectLst>
                  <a:outerShdw blurRad="38100" dist="38100" dir="2700000" algn="tl">
                    <a:srgbClr val="000000">
                      <a:alpha val="43137"/>
                    </a:srgbClr>
                  </a:outerShdw>
                </a:effectLst>
              </a:rPr>
              <a:t>Klasické </a:t>
            </a:r>
            <a:r>
              <a:rPr lang="cs-CZ" altLang="cs-CZ" sz="1800" b="1" dirty="0" err="1">
                <a:effectLst>
                  <a:outerShdw blurRad="38100" dist="38100" dir="2700000" algn="tl">
                    <a:srgbClr val="000000">
                      <a:alpha val="43137"/>
                    </a:srgbClr>
                  </a:outerShdw>
                </a:effectLst>
              </a:rPr>
              <a:t>review</a:t>
            </a:r>
            <a:endParaRPr lang="cs-CZ" altLang="cs-CZ" sz="1800" b="1" dirty="0">
              <a:effectLst>
                <a:outerShdw blurRad="38100" dist="38100" dir="2700000" algn="tl">
                  <a:srgbClr val="000000">
                    <a:alpha val="43137"/>
                  </a:srgbClr>
                </a:outerShdw>
              </a:effectLst>
            </a:endParaRPr>
          </a:p>
          <a:p>
            <a:r>
              <a:rPr lang="cs-CZ" altLang="cs-CZ" sz="1800" dirty="0">
                <a:solidFill>
                  <a:schemeClr val="tx1">
                    <a:lumMod val="85000"/>
                    <a:lumOff val="15000"/>
                  </a:schemeClr>
                </a:solidFill>
              </a:rPr>
              <a:t>sběr vhodných zdrojů informací</a:t>
            </a:r>
          </a:p>
          <a:p>
            <a:r>
              <a:rPr lang="cs-CZ" altLang="cs-CZ" sz="1800" dirty="0">
                <a:solidFill>
                  <a:schemeClr val="tx1">
                    <a:lumMod val="85000"/>
                    <a:lumOff val="15000"/>
                  </a:schemeClr>
                </a:solidFill>
              </a:rPr>
              <a:t>poutavý název </a:t>
            </a:r>
          </a:p>
          <a:p>
            <a:r>
              <a:rPr lang="cs-CZ" altLang="cs-CZ" sz="1800" dirty="0">
                <a:solidFill>
                  <a:schemeClr val="tx1">
                    <a:lumMod val="85000"/>
                    <a:lumOff val="15000"/>
                  </a:schemeClr>
                </a:solidFill>
              </a:rPr>
              <a:t>úvod motivuje, je zřetelné že autor je zasvěcený a informovaný o dané problematice </a:t>
            </a:r>
          </a:p>
          <a:p>
            <a:r>
              <a:rPr lang="cs-CZ" altLang="cs-CZ" sz="1800" dirty="0">
                <a:solidFill>
                  <a:schemeClr val="tx1">
                    <a:lumMod val="85000"/>
                    <a:lumOff val="15000"/>
                  </a:schemeClr>
                </a:solidFill>
              </a:rPr>
              <a:t>kritéria výběru zdrojových informací</a:t>
            </a:r>
          </a:p>
          <a:p>
            <a:r>
              <a:rPr lang="cs-CZ" altLang="cs-CZ" sz="1800" dirty="0">
                <a:solidFill>
                  <a:schemeClr val="tx1">
                    <a:lumMod val="85000"/>
                    <a:lumOff val="15000"/>
                  </a:schemeClr>
                </a:solidFill>
              </a:rPr>
              <a:t>vhodné členění hlavní části</a:t>
            </a:r>
          </a:p>
          <a:p>
            <a:r>
              <a:rPr lang="cs-CZ" altLang="cs-CZ" sz="1800" dirty="0">
                <a:solidFill>
                  <a:schemeClr val="tx1">
                    <a:lumMod val="85000"/>
                    <a:lumOff val="15000"/>
                  </a:schemeClr>
                </a:solidFill>
              </a:rPr>
              <a:t>jasně a výstižně formulované závěry</a:t>
            </a:r>
          </a:p>
        </p:txBody>
      </p:sp>
      <p:sp>
        <p:nvSpPr>
          <p:cNvPr id="5" name="Zaoblený obdélníkový popisek 4"/>
          <p:cNvSpPr/>
          <p:nvPr/>
        </p:nvSpPr>
        <p:spPr>
          <a:xfrm>
            <a:off x="227887" y="5445225"/>
            <a:ext cx="5231984" cy="601892"/>
          </a:xfrm>
          <a:prstGeom prst="wedgeRoundRectCallout">
            <a:avLst>
              <a:gd name="adj1" fmla="val 1466"/>
              <a:gd name="adj2" fmla="val -107887"/>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20000"/>
              </a:spcBef>
            </a:pPr>
            <a:r>
              <a:rPr lang="cs-CZ" altLang="cs-CZ" dirty="0">
                <a:solidFill>
                  <a:schemeClr val="tx1">
                    <a:lumMod val="85000"/>
                    <a:lumOff val="15000"/>
                  </a:schemeClr>
                </a:solidFill>
              </a:rPr>
              <a:t>Subjektivní</a:t>
            </a:r>
            <a:r>
              <a:rPr lang="cs-CZ" altLang="cs-CZ" sz="3600" dirty="0">
                <a:solidFill>
                  <a:schemeClr val="tx1">
                    <a:lumMod val="85000"/>
                    <a:lumOff val="15000"/>
                  </a:schemeClr>
                </a:solidFill>
              </a:rPr>
              <a:t>, </a:t>
            </a:r>
            <a:r>
              <a:rPr lang="cs-CZ" altLang="cs-CZ" dirty="0">
                <a:solidFill>
                  <a:schemeClr val="tx1">
                    <a:lumMod val="85000"/>
                    <a:lumOff val="15000"/>
                  </a:schemeClr>
                </a:solidFill>
              </a:rPr>
              <a:t>nekvantitativní</a:t>
            </a:r>
          </a:p>
        </p:txBody>
      </p:sp>
      <p:sp>
        <p:nvSpPr>
          <p:cNvPr id="6" name="Zaoblený obdélníkový popisek 5"/>
          <p:cNvSpPr/>
          <p:nvPr/>
        </p:nvSpPr>
        <p:spPr>
          <a:xfrm>
            <a:off x="5807968" y="5445225"/>
            <a:ext cx="4320480" cy="507001"/>
          </a:xfrm>
          <a:prstGeom prst="wedgeRoundRectCallout">
            <a:avLst>
              <a:gd name="adj1" fmla="val -3665"/>
              <a:gd name="adj2" fmla="val -11539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20000"/>
              </a:spcBef>
            </a:pPr>
            <a:r>
              <a:rPr lang="cs-CZ" altLang="cs-CZ" dirty="0">
                <a:solidFill>
                  <a:schemeClr val="tx1">
                    <a:lumMod val="85000"/>
                    <a:lumOff val="15000"/>
                  </a:schemeClr>
                </a:solidFill>
              </a:rPr>
              <a:t>Objektivní, kvantitativní</a:t>
            </a:r>
          </a:p>
        </p:txBody>
      </p:sp>
      <p:sp>
        <p:nvSpPr>
          <p:cNvPr id="7" name="Rectangle 3"/>
          <p:cNvSpPr txBox="1">
            <a:spLocks noChangeArrowheads="1"/>
          </p:cNvSpPr>
          <p:nvPr/>
        </p:nvSpPr>
        <p:spPr>
          <a:xfrm>
            <a:off x="5807968" y="692696"/>
            <a:ext cx="4392488" cy="4392488"/>
          </a:xfrm>
          <a:prstGeom prst="rect">
            <a:avLst/>
          </a:prstGeom>
        </p:spPr>
        <p:txBody>
          <a:bodyPr vert="horz" lIns="0" tIns="0" rIns="0" bIns="0" rtlCol="0">
            <a:noAutofit/>
          </a:bodyPr>
          <a:lstStyle>
            <a:lvl1pPr marL="252000" marR="0" indent="-180000" defTabSz="914400" eaLnBrk="1" latinLnBrk="0" hangingPunct="1">
              <a:lnSpc>
                <a:spcPts val="3600"/>
              </a:lnSpc>
              <a:spcBef>
                <a:spcPts val="0"/>
              </a:spcBef>
              <a:buClr>
                <a:schemeClr val="tx2"/>
              </a:buClr>
              <a:buSzPct val="100000"/>
              <a:buFont typeface="Arial" panose="020B0604020202020204" pitchFamily="34" charset="0"/>
              <a:buChar char="̶"/>
              <a:tabLst/>
              <a:defRPr sz="2800" b="0">
                <a:latin typeface="+mn-lt"/>
              </a:defRPr>
            </a:lvl1pPr>
            <a:lvl2pPr marL="504000" indent="-180000" eaLnBrk="1" hangingPunct="1">
              <a:lnSpc>
                <a:spcPct val="100000"/>
              </a:lnSpc>
              <a:spcBef>
                <a:spcPts val="0"/>
              </a:spcBef>
              <a:buClr>
                <a:schemeClr val="tx2"/>
              </a:buClr>
              <a:buSzPct val="100000"/>
              <a:buFont typeface="Arial" panose="020B0604020202020204" pitchFamily="34" charset="0"/>
              <a:buChar char="̶"/>
              <a:defRPr sz="2000" b="0">
                <a:latin typeface="+mn-lt"/>
              </a:defRPr>
            </a:lvl2pPr>
            <a:lvl3pPr indent="0" eaLnBrk="1" hangingPunct="1">
              <a:lnSpc>
                <a:spcPct val="100000"/>
              </a:lnSpc>
              <a:spcBef>
                <a:spcPts val="0"/>
              </a:spcBef>
              <a:buClr>
                <a:schemeClr val="folHlink"/>
              </a:buClr>
              <a:buSzPct val="80000"/>
              <a:buFontTx/>
              <a:buNone/>
              <a:defRPr sz="1600" b="0">
                <a:latin typeface="+mn-lt"/>
              </a:defRPr>
            </a:lvl3pPr>
            <a:lvl4pPr indent="0" eaLnBrk="1" hangingPunct="1">
              <a:lnSpc>
                <a:spcPts val="1800"/>
              </a:lnSpc>
              <a:spcBef>
                <a:spcPts val="0"/>
              </a:spcBef>
              <a:buClr>
                <a:schemeClr val="accent2"/>
              </a:buClr>
              <a:buSzPct val="90000"/>
              <a:buFontTx/>
              <a:buNone/>
              <a:defRPr sz="1500" b="0">
                <a:latin typeface="+mn-lt"/>
              </a:defRPr>
            </a:lvl4pPr>
            <a:lvl5pPr indent="0" eaLnBrk="1" hangingPunct="1">
              <a:lnSpc>
                <a:spcPts val="1800"/>
              </a:lnSpc>
              <a:spcBef>
                <a:spcPts val="0"/>
              </a:spcBef>
              <a:buClr>
                <a:schemeClr val="accent1"/>
              </a:buClr>
              <a:buFontTx/>
              <a:buNone/>
              <a:defRPr sz="1500" b="0">
                <a:latin typeface="+mn-lt"/>
              </a:defRPr>
            </a:lvl5pPr>
            <a:lvl6pPr marL="2514600" indent="-228600" fontAlgn="base">
              <a:spcBef>
                <a:spcPct val="20000"/>
              </a:spcBef>
              <a:spcAft>
                <a:spcPct val="0"/>
              </a:spcAft>
              <a:buClr>
                <a:schemeClr val="accent1"/>
              </a:buClr>
              <a:buFont typeface="Wingdings" pitchFamily="2" charset="2"/>
              <a:buBlip>
                <a:blip r:embed="rId4"/>
              </a:buBlip>
              <a:defRPr>
                <a:latin typeface="+mn-lt"/>
              </a:defRPr>
            </a:lvl6pPr>
            <a:lvl7pPr indent="0" fontAlgn="base">
              <a:lnSpc>
                <a:spcPts val="1800"/>
              </a:lnSpc>
              <a:spcBef>
                <a:spcPts val="0"/>
              </a:spcBef>
              <a:spcAft>
                <a:spcPct val="0"/>
              </a:spcAft>
              <a:buClr>
                <a:schemeClr val="accent1"/>
              </a:buClr>
              <a:buFont typeface="Arial" panose="020B0604020202020204" pitchFamily="34" charset="0"/>
              <a:buNone/>
              <a:defRPr baseline="0">
                <a:latin typeface="+mn-lt"/>
              </a:defRPr>
            </a:lvl7pPr>
            <a:lvl8pPr indent="0" fontAlgn="base">
              <a:lnSpc>
                <a:spcPts val="1800"/>
              </a:lnSpc>
              <a:spcBef>
                <a:spcPts val="0"/>
              </a:spcBef>
              <a:spcAft>
                <a:spcPct val="0"/>
              </a:spcAft>
              <a:buClr>
                <a:schemeClr val="accent1"/>
              </a:buClr>
              <a:buFont typeface="Arial" panose="020B0604020202020204" pitchFamily="34" charset="0"/>
              <a:buNone/>
              <a:defRPr>
                <a:latin typeface="+mn-lt"/>
              </a:defRPr>
            </a:lvl8pPr>
            <a:lvl9pPr indent="0" fontAlgn="base">
              <a:lnSpc>
                <a:spcPts val="1800"/>
              </a:lnSpc>
              <a:spcBef>
                <a:spcPts val="0"/>
              </a:spcBef>
              <a:spcAft>
                <a:spcPct val="0"/>
              </a:spcAft>
              <a:buClr>
                <a:schemeClr val="accent1"/>
              </a:buClr>
              <a:buFont typeface="Arial" panose="020B0604020202020204" pitchFamily="34" charset="0"/>
              <a:buNone/>
              <a:defRPr>
                <a:latin typeface="+mn-lt"/>
              </a:defRPr>
            </a:lvl9pPr>
          </a:lstStyle>
          <a:p>
            <a:pPr marL="72000" indent="0">
              <a:buNone/>
            </a:pPr>
            <a:r>
              <a:rPr lang="cs-CZ" altLang="cs-CZ" sz="1800" b="1" dirty="0">
                <a:effectLst>
                  <a:outerShdw blurRad="38100" dist="38100" dir="2700000" algn="tl">
                    <a:srgbClr val="000000">
                      <a:alpha val="43137"/>
                    </a:srgbClr>
                  </a:outerShdw>
                </a:effectLst>
              </a:rPr>
              <a:t>Systematické </a:t>
            </a:r>
            <a:r>
              <a:rPr lang="cs-CZ" altLang="cs-CZ" sz="1800" b="1" dirty="0" err="1">
                <a:effectLst>
                  <a:outerShdw blurRad="38100" dist="38100" dir="2700000" algn="tl">
                    <a:srgbClr val="000000">
                      <a:alpha val="43137"/>
                    </a:srgbClr>
                  </a:outerShdw>
                </a:effectLst>
              </a:rPr>
              <a:t>review</a:t>
            </a:r>
            <a:endParaRPr lang="cs-CZ" altLang="cs-CZ" sz="1800" b="1" dirty="0">
              <a:effectLst>
                <a:outerShdw blurRad="38100" dist="38100" dir="2700000" algn="tl">
                  <a:srgbClr val="000000">
                    <a:alpha val="43137"/>
                  </a:srgbClr>
                </a:outerShdw>
              </a:effectLst>
            </a:endParaRPr>
          </a:p>
          <a:p>
            <a:r>
              <a:rPr lang="cs-CZ" altLang="cs-CZ" sz="1800" dirty="0"/>
              <a:t>přesná formulace problému</a:t>
            </a:r>
          </a:p>
          <a:p>
            <a:r>
              <a:rPr lang="cs-CZ" altLang="cs-CZ" sz="1800" dirty="0"/>
              <a:t>vyhledání dostupných zdrojů</a:t>
            </a:r>
          </a:p>
          <a:p>
            <a:r>
              <a:rPr lang="cs-CZ" altLang="cs-CZ" sz="1800" dirty="0"/>
              <a:t>stanovení kritérií pro zařazení zdroje </a:t>
            </a:r>
          </a:p>
          <a:p>
            <a:r>
              <a:rPr lang="cs-CZ" altLang="cs-CZ" sz="1800" dirty="0"/>
              <a:t>třízení zdrojů – dva nezávislí recenzenti</a:t>
            </a:r>
          </a:p>
          <a:p>
            <a:r>
              <a:rPr lang="cs-CZ" altLang="cs-CZ" sz="1800" dirty="0"/>
              <a:t>hodnocení zdrojů dle váhy důkazů</a:t>
            </a:r>
          </a:p>
          <a:p>
            <a:r>
              <a:rPr lang="cs-CZ" altLang="cs-CZ" sz="1800" dirty="0"/>
              <a:t>hledání souvislostí ve výsledné množině poznatků</a:t>
            </a:r>
          </a:p>
          <a:p>
            <a:r>
              <a:rPr lang="cs-CZ" altLang="cs-CZ" sz="1800" dirty="0"/>
              <a:t>použitím statických metod při tvorbě vzniká meta-analýza</a:t>
            </a:r>
          </a:p>
          <a:p>
            <a:endParaRPr lang="cs-CZ" altLang="cs-CZ" sz="1800" dirty="0"/>
          </a:p>
          <a:p>
            <a:endParaRPr lang="cs-CZ" altLang="cs-CZ" sz="1800" dirty="0"/>
          </a:p>
        </p:txBody>
      </p:sp>
      <p:sp>
        <p:nvSpPr>
          <p:cNvPr id="2" name="Obdélník: se zakulacenými rohy 1">
            <a:extLst>
              <a:ext uri="{FF2B5EF4-FFF2-40B4-BE49-F238E27FC236}">
                <a16:creationId xmlns:a16="http://schemas.microsoft.com/office/drawing/2014/main" id="{743135D0-AA61-47BC-B0D6-8B8785EEE84B}"/>
              </a:ext>
            </a:extLst>
          </p:cNvPr>
          <p:cNvSpPr/>
          <p:nvPr/>
        </p:nvSpPr>
        <p:spPr>
          <a:xfrm>
            <a:off x="5738957" y="2173516"/>
            <a:ext cx="4552356" cy="2200075"/>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zápatí 2">
            <a:extLst>
              <a:ext uri="{FF2B5EF4-FFF2-40B4-BE49-F238E27FC236}">
                <a16:creationId xmlns:a16="http://schemas.microsoft.com/office/drawing/2014/main" id="{F6FC6C83-4D63-4016-98AF-5540F49874A6}"/>
              </a:ext>
            </a:extLst>
          </p:cNvPr>
          <p:cNvSpPr>
            <a:spLocks noGrp="1"/>
          </p:cNvSpPr>
          <p:nvPr>
            <p:ph type="ftr" sz="quarter" idx="10"/>
          </p:nvPr>
        </p:nvSpPr>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BAC7F001-1C85-4349-903C-9635C8F0BAB4}"/>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custDataLst>
      <p:tags r:id="rId1"/>
    </p:custDataLst>
    <p:extLst>
      <p:ext uri="{BB962C8B-B14F-4D97-AF65-F5344CB8AC3E}">
        <p14:creationId xmlns:p14="http://schemas.microsoft.com/office/powerpoint/2010/main" val="41061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checkerboard(across)">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checkerboard(across)">
                                      <p:cBhvr>
                                        <p:cTn id="27" dur="500"/>
                                        <p:tgtEl>
                                          <p:spTgt spid="532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checkerboard(across)">
                                      <p:cBhvr>
                                        <p:cTn id="32" dur="500"/>
                                        <p:tgtEl>
                                          <p:spTgt spid="532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3251">
                                            <p:txEl>
                                              <p:pRg st="6" end="6"/>
                                            </p:txEl>
                                          </p:spTgt>
                                        </p:tgtEl>
                                        <p:attrNameLst>
                                          <p:attrName>style.visibility</p:attrName>
                                        </p:attrNameLst>
                                      </p:cBhvr>
                                      <p:to>
                                        <p:strVal val="visible"/>
                                      </p:to>
                                    </p:set>
                                    <p:animEffect transition="in" filter="checkerboard(across)">
                                      <p:cBhvr>
                                        <p:cTn id="37" dur="500"/>
                                        <p:tgtEl>
                                          <p:spTgt spid="532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checkerboard(across)">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checkerboard(across)">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checkerboard(across)">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checkerboard(across)">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checkerboard(across)">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checkerboard(across)">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checkerboard(across)">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checkerboard(across)">
                                      <p:cBhvr>
                                        <p:cTn id="7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3986" y="298914"/>
            <a:ext cx="8208912" cy="576064"/>
          </a:xfrm>
        </p:spPr>
        <p:txBody>
          <a:bodyPr>
            <a:normAutofit/>
          </a:bodyPr>
          <a:lstStyle/>
          <a:p>
            <a:r>
              <a:rPr lang="cs-CZ" dirty="0"/>
              <a:t>Typy dat</a:t>
            </a:r>
          </a:p>
        </p:txBody>
      </p:sp>
      <p:sp>
        <p:nvSpPr>
          <p:cNvPr id="4" name="Obdélník 3"/>
          <p:cNvSpPr/>
          <p:nvPr/>
        </p:nvSpPr>
        <p:spPr>
          <a:xfrm>
            <a:off x="2048757" y="1053388"/>
            <a:ext cx="8064896" cy="1938992"/>
          </a:xfrm>
          <a:prstGeom prst="rect">
            <a:avLst/>
          </a:prstGeom>
        </p:spPr>
        <p:txBody>
          <a:bodyPr wrap="square">
            <a:spAutoFit/>
          </a:bodyPr>
          <a:lstStyle/>
          <a:p>
            <a:pPr marL="68580" algn="ctr"/>
            <a:r>
              <a:rPr lang="cs-CZ" dirty="0">
                <a:solidFill>
                  <a:schemeClr val="tx2"/>
                </a:solidFill>
              </a:rPr>
              <a:t>Data = informace o jednom prvku zkoumaného souboru. Dle charakteristiky lze data dělit. </a:t>
            </a:r>
          </a:p>
          <a:p>
            <a:pPr marL="68580" algn="ctr"/>
            <a:r>
              <a:rPr lang="cs-CZ" dirty="0">
                <a:solidFill>
                  <a:schemeClr val="tx2"/>
                </a:solidFill>
              </a:rPr>
              <a:t>Toto dělení je klíčové pro zpracování dat.</a:t>
            </a:r>
          </a:p>
          <a:p>
            <a:pPr marL="68580"/>
            <a:endParaRPr lang="cs-CZ" dirty="0">
              <a:solidFill>
                <a:schemeClr val="tx2"/>
              </a:solidFill>
            </a:endParaRPr>
          </a:p>
          <a:p>
            <a:pPr marL="68580"/>
            <a:endParaRPr lang="cs-CZ" dirty="0">
              <a:solidFill>
                <a:schemeClr val="tx2"/>
              </a:solidFill>
            </a:endParaRPr>
          </a:p>
        </p:txBody>
      </p:sp>
      <p:sp>
        <p:nvSpPr>
          <p:cNvPr id="5" name="Rámeček 4"/>
          <p:cNvSpPr/>
          <p:nvPr/>
        </p:nvSpPr>
        <p:spPr>
          <a:xfrm>
            <a:off x="453985" y="908720"/>
            <a:ext cx="11511035" cy="1440160"/>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8" name="Zaoblený obdélník 7"/>
          <p:cNvSpPr/>
          <p:nvPr/>
        </p:nvSpPr>
        <p:spPr>
          <a:xfrm>
            <a:off x="508472" y="2414110"/>
            <a:ext cx="2033981" cy="9286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kategoriální=</a:t>
            </a:r>
          </a:p>
          <a:p>
            <a:pPr algn="ctr"/>
            <a:r>
              <a:rPr lang="cs-CZ" sz="1500" b="1" dirty="0">
                <a:solidFill>
                  <a:schemeClr val="bg1"/>
                </a:solidFill>
                <a:effectLst>
                  <a:outerShdw blurRad="38100" dist="38100" dir="2700000" algn="tl" rotWithShape="0">
                    <a:srgbClr val="000000">
                      <a:alpha val="43000"/>
                    </a:srgbClr>
                  </a:outerShdw>
                </a:effectLst>
              </a:rPr>
              <a:t>nominální=</a:t>
            </a:r>
          </a:p>
          <a:p>
            <a:pPr algn="ctr"/>
            <a:r>
              <a:rPr lang="cs-CZ" sz="1500" b="1" dirty="0">
                <a:solidFill>
                  <a:schemeClr val="bg1"/>
                </a:solidFill>
                <a:effectLst>
                  <a:outerShdw blurRad="38100" dist="38100" dir="2700000" algn="tl" rotWithShape="0">
                    <a:srgbClr val="000000">
                      <a:alpha val="43000"/>
                    </a:srgbClr>
                  </a:outerShdw>
                </a:effectLst>
              </a:rPr>
              <a:t>kvalitativní</a:t>
            </a:r>
          </a:p>
        </p:txBody>
      </p:sp>
      <p:sp>
        <p:nvSpPr>
          <p:cNvPr id="9" name="Zaoblený obdélník 8"/>
          <p:cNvSpPr/>
          <p:nvPr/>
        </p:nvSpPr>
        <p:spPr>
          <a:xfrm>
            <a:off x="523516" y="3383273"/>
            <a:ext cx="2033981" cy="21543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slovo, tvrzení</a:t>
            </a:r>
          </a:p>
          <a:p>
            <a:pPr marL="285750" indent="-285750">
              <a:buClr>
                <a:schemeClr val="tx2"/>
              </a:buClr>
              <a:buFont typeface="Arial" panose="020B0604020202020204" pitchFamily="34" charset="0"/>
              <a:buChar char="-"/>
            </a:pPr>
            <a:r>
              <a:rPr lang="cs-CZ" sz="1500" dirty="0">
                <a:solidFill>
                  <a:schemeClr val="tx2"/>
                </a:solidFill>
              </a:rPr>
              <a:t>Nelze jim přidělit konkrétní numerickou podobu</a:t>
            </a:r>
          </a:p>
          <a:p>
            <a:pPr marL="285750" indent="-285750">
              <a:buClr>
                <a:schemeClr val="tx2"/>
              </a:buClr>
              <a:buFont typeface="Arial" panose="020B0604020202020204" pitchFamily="34" charset="0"/>
              <a:buChar char="-"/>
            </a:pPr>
            <a:r>
              <a:rPr lang="cs-CZ" sz="1500" dirty="0">
                <a:solidFill>
                  <a:schemeClr val="tx2"/>
                </a:solidFill>
              </a:rPr>
              <a:t>Např. muž/žena</a:t>
            </a:r>
          </a:p>
        </p:txBody>
      </p:sp>
      <p:sp>
        <p:nvSpPr>
          <p:cNvPr id="10" name="Zaoblený obdélník 9"/>
          <p:cNvSpPr/>
          <p:nvPr/>
        </p:nvSpPr>
        <p:spPr>
          <a:xfrm>
            <a:off x="2847959" y="2457493"/>
            <a:ext cx="3072597" cy="4209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ordinální</a:t>
            </a:r>
          </a:p>
        </p:txBody>
      </p:sp>
      <p:sp>
        <p:nvSpPr>
          <p:cNvPr id="11" name="Zaoblený obdélník 10"/>
          <p:cNvSpPr/>
          <p:nvPr/>
        </p:nvSpPr>
        <p:spPr>
          <a:xfrm>
            <a:off x="2879388" y="2892691"/>
            <a:ext cx="2928026" cy="264491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slovo, tvrzení</a:t>
            </a:r>
          </a:p>
          <a:p>
            <a:pPr marL="285750" indent="-285750">
              <a:buClr>
                <a:schemeClr val="tx2"/>
              </a:buClr>
              <a:buFont typeface="Arial" panose="020B0604020202020204" pitchFamily="34" charset="0"/>
              <a:buChar char="-"/>
            </a:pPr>
            <a:r>
              <a:rPr lang="cs-CZ" sz="1500" dirty="0">
                <a:solidFill>
                  <a:schemeClr val="tx2"/>
                </a:solidFill>
              </a:rPr>
              <a:t>Tyto tvrzení lze hierarchicky uspořádat</a:t>
            </a:r>
          </a:p>
          <a:p>
            <a:pPr marL="285750" indent="-285750">
              <a:buClr>
                <a:schemeClr val="tx2"/>
              </a:buClr>
              <a:buFont typeface="Arial" panose="020B0604020202020204" pitchFamily="34" charset="0"/>
              <a:buChar char="-"/>
            </a:pPr>
            <a:r>
              <a:rPr lang="cs-CZ" sz="1500" dirty="0">
                <a:solidFill>
                  <a:schemeClr val="tx2"/>
                </a:solidFill>
              </a:rPr>
              <a:t>Vzdálenost mezi jednotlivými kategoriemi není pevně daná (nelze změřit)</a:t>
            </a:r>
          </a:p>
          <a:p>
            <a:pPr marL="285750" indent="-285750">
              <a:buClr>
                <a:schemeClr val="tx2"/>
              </a:buClr>
              <a:buFont typeface="Arial" panose="020B0604020202020204" pitchFamily="34" charset="0"/>
              <a:buChar char="-"/>
            </a:pPr>
            <a:r>
              <a:rPr lang="cs-CZ" sz="1500" dirty="0">
                <a:solidFill>
                  <a:schemeClr val="tx2"/>
                </a:solidFill>
              </a:rPr>
              <a:t>Např. nejvyšší dosažené vzdělání</a:t>
            </a:r>
          </a:p>
        </p:txBody>
      </p:sp>
      <p:sp>
        <p:nvSpPr>
          <p:cNvPr id="12" name="Zaoblený obdélník 11"/>
          <p:cNvSpPr/>
          <p:nvPr/>
        </p:nvSpPr>
        <p:spPr>
          <a:xfrm>
            <a:off x="6055705" y="2470689"/>
            <a:ext cx="2304256" cy="42200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Intervalová</a:t>
            </a:r>
          </a:p>
        </p:txBody>
      </p:sp>
      <p:sp>
        <p:nvSpPr>
          <p:cNvPr id="13" name="Zaoblený obdélník 12"/>
          <p:cNvSpPr/>
          <p:nvPr/>
        </p:nvSpPr>
        <p:spPr>
          <a:xfrm>
            <a:off x="6015411" y="2892690"/>
            <a:ext cx="2384845" cy="195384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konkrétní numerickou hodnotu</a:t>
            </a:r>
          </a:p>
          <a:p>
            <a:pPr marL="285750" indent="-285750">
              <a:buClr>
                <a:schemeClr val="tx2"/>
              </a:buClr>
              <a:buFont typeface="Arial" panose="020B0604020202020204" pitchFamily="34" charset="0"/>
              <a:buChar char="-"/>
            </a:pPr>
            <a:r>
              <a:rPr lang="cs-CZ" sz="1500" dirty="0">
                <a:solidFill>
                  <a:schemeClr val="tx2"/>
                </a:solidFill>
              </a:rPr>
              <a:t>Vzdálenost mezi jednotlivými daty je pevně daná</a:t>
            </a:r>
          </a:p>
          <a:p>
            <a:pPr marL="285750" indent="-285750">
              <a:buClr>
                <a:schemeClr val="tx2"/>
              </a:buClr>
              <a:buFont typeface="Arial" panose="020B0604020202020204" pitchFamily="34" charset="0"/>
              <a:buChar char="-"/>
            </a:pPr>
            <a:r>
              <a:rPr lang="cs-CZ" sz="1500" dirty="0">
                <a:solidFill>
                  <a:schemeClr val="tx2"/>
                </a:solidFill>
              </a:rPr>
              <a:t>Např. věk</a:t>
            </a:r>
          </a:p>
        </p:txBody>
      </p:sp>
      <p:sp>
        <p:nvSpPr>
          <p:cNvPr id="14" name="Zaoblený obdélník 13"/>
          <p:cNvSpPr/>
          <p:nvPr/>
        </p:nvSpPr>
        <p:spPr>
          <a:xfrm>
            <a:off x="8544271" y="2479420"/>
            <a:ext cx="3474637" cy="3989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poměrová =  podílová</a:t>
            </a:r>
          </a:p>
        </p:txBody>
      </p:sp>
      <p:sp>
        <p:nvSpPr>
          <p:cNvPr id="15" name="Zaoblený obdélník 14"/>
          <p:cNvSpPr/>
          <p:nvPr/>
        </p:nvSpPr>
        <p:spPr>
          <a:xfrm>
            <a:off x="8504468" y="2878413"/>
            <a:ext cx="3647728" cy="291090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konkrétní numerickou hodnotu</a:t>
            </a:r>
          </a:p>
          <a:p>
            <a:pPr marL="285750" indent="-285750">
              <a:buClr>
                <a:schemeClr val="tx2"/>
              </a:buClr>
              <a:buFont typeface="Arial" panose="020B0604020202020204" pitchFamily="34" charset="0"/>
              <a:buChar char="-"/>
            </a:pPr>
            <a:r>
              <a:rPr lang="cs-CZ" sz="1500" dirty="0">
                <a:solidFill>
                  <a:schemeClr val="tx2"/>
                </a:solidFill>
              </a:rPr>
              <a:t>Vzdálenost mezi jednotlivými daty je pevně daná</a:t>
            </a:r>
          </a:p>
          <a:p>
            <a:pPr marL="285750" indent="-285750">
              <a:buClr>
                <a:schemeClr val="tx2"/>
              </a:buClr>
              <a:buFont typeface="Arial" panose="020B0604020202020204" pitchFamily="34" charset="0"/>
              <a:buChar char="-"/>
            </a:pPr>
            <a:r>
              <a:rPr lang="cs-CZ" sz="1500" dirty="0">
                <a:solidFill>
                  <a:schemeClr val="tx2"/>
                </a:solidFill>
              </a:rPr>
              <a:t>Mají jasně definovanou absolutní nulu</a:t>
            </a:r>
          </a:p>
          <a:p>
            <a:pPr marL="285750" indent="-285750">
              <a:buClr>
                <a:schemeClr val="tx2"/>
              </a:buClr>
              <a:buFont typeface="Arial" panose="020B0604020202020204" pitchFamily="34" charset="0"/>
              <a:buChar char="-"/>
            </a:pPr>
            <a:r>
              <a:rPr lang="cs-CZ" sz="1500" dirty="0">
                <a:solidFill>
                  <a:schemeClr val="tx2"/>
                </a:solidFill>
              </a:rPr>
              <a:t>Jednotky SI</a:t>
            </a:r>
          </a:p>
          <a:p>
            <a:pPr marL="285750" indent="-285750">
              <a:buClr>
                <a:schemeClr val="tx2"/>
              </a:buClr>
              <a:buFont typeface="Arial" panose="020B0604020202020204" pitchFamily="34" charset="0"/>
              <a:buChar char="-"/>
            </a:pPr>
            <a:r>
              <a:rPr lang="cs-CZ" sz="1500" dirty="0">
                <a:solidFill>
                  <a:schemeClr val="tx2"/>
                </a:solidFill>
              </a:rPr>
              <a:t>Např. hmotnost v kg, výška v cm….</a:t>
            </a:r>
          </a:p>
        </p:txBody>
      </p:sp>
      <p:sp>
        <p:nvSpPr>
          <p:cNvPr id="16" name="Zaoblený obdélník 15"/>
          <p:cNvSpPr/>
          <p:nvPr/>
        </p:nvSpPr>
        <p:spPr>
          <a:xfrm>
            <a:off x="453985" y="5961644"/>
            <a:ext cx="5497999" cy="896357"/>
          </a:xfrm>
          <a:prstGeom prst="roundRect">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r>
              <a:rPr lang="cs-CZ" sz="1200" b="1" dirty="0">
                <a:solidFill>
                  <a:srgbClr val="F01928"/>
                </a:solidFill>
                <a:effectLst>
                  <a:outerShdw blurRad="38100" dist="38100" dir="2700000" algn="tl">
                    <a:srgbClr val="000000">
                      <a:alpha val="43137"/>
                    </a:srgbClr>
                  </a:outerShdw>
                </a:effectLst>
              </a:rPr>
              <a:t>DATA DISKRÉTNÍ</a:t>
            </a:r>
          </a:p>
          <a:p>
            <a:pPr marL="171450" indent="-171450">
              <a:buClr>
                <a:srgbClr val="FF0000"/>
              </a:buClr>
              <a:buFont typeface="Arial" panose="020B0604020202020204" pitchFamily="34" charset="0"/>
              <a:buChar char="-"/>
            </a:pPr>
            <a:r>
              <a:rPr lang="cs-CZ" sz="1200" dirty="0">
                <a:solidFill>
                  <a:srgbClr val="F01928"/>
                </a:solidFill>
              </a:rPr>
              <a:t>Tabulky, grafy…</a:t>
            </a:r>
          </a:p>
          <a:p>
            <a:pPr marL="171450" indent="-171450">
              <a:buClr>
                <a:srgbClr val="FF0000"/>
              </a:buClr>
              <a:buFont typeface="Arial" panose="020B0604020202020204" pitchFamily="34" charset="0"/>
              <a:buChar char="-"/>
            </a:pPr>
            <a:r>
              <a:rPr lang="cs-CZ" sz="1200" b="1" dirty="0">
                <a:solidFill>
                  <a:srgbClr val="F01928"/>
                </a:solidFill>
              </a:rPr>
              <a:t>Nikdy nelze převést na data spojitá</a:t>
            </a:r>
          </a:p>
        </p:txBody>
      </p:sp>
      <p:sp>
        <p:nvSpPr>
          <p:cNvPr id="17" name="Šipka nahoru 16"/>
          <p:cNvSpPr/>
          <p:nvPr/>
        </p:nvSpPr>
        <p:spPr>
          <a:xfrm>
            <a:off x="1669690" y="5440277"/>
            <a:ext cx="411826" cy="509003"/>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18" name="Šipka nahoru 17"/>
          <p:cNvSpPr/>
          <p:nvPr/>
        </p:nvSpPr>
        <p:spPr>
          <a:xfrm>
            <a:off x="4933637" y="5493501"/>
            <a:ext cx="411826" cy="455779"/>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19" name="Zaoblený obdélník 18"/>
          <p:cNvSpPr/>
          <p:nvPr/>
        </p:nvSpPr>
        <p:spPr>
          <a:xfrm>
            <a:off x="6085101" y="5013176"/>
            <a:ext cx="2336318" cy="1844824"/>
          </a:xfrm>
          <a:prstGeom prst="roundRect">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pPr>
              <a:buClr>
                <a:schemeClr val="accent2"/>
              </a:buClr>
            </a:pPr>
            <a:r>
              <a:rPr lang="cs-CZ" sz="1300" b="1" dirty="0">
                <a:solidFill>
                  <a:srgbClr val="F01928"/>
                </a:solidFill>
                <a:effectLst>
                  <a:outerShdw blurRad="38100" dist="38100" dir="2700000" algn="tl">
                    <a:srgbClr val="000000">
                      <a:alpha val="43137"/>
                    </a:srgbClr>
                  </a:outerShdw>
                </a:effectLst>
              </a:rPr>
              <a:t>DATA SPOJITÁ</a:t>
            </a:r>
          </a:p>
          <a:p>
            <a:pPr marL="171450" indent="-171450">
              <a:buClr>
                <a:schemeClr val="accent2"/>
              </a:buClr>
              <a:buFont typeface="Arial" panose="020B0604020202020204" pitchFamily="34" charset="0"/>
              <a:buChar char="-"/>
            </a:pPr>
            <a:r>
              <a:rPr lang="cs-CZ" sz="1200" dirty="0">
                <a:solidFill>
                  <a:srgbClr val="F01928"/>
                </a:solidFill>
              </a:rPr>
              <a:t>Průměr medián, modus...</a:t>
            </a:r>
          </a:p>
          <a:p>
            <a:pPr marL="171450" indent="-171450">
              <a:buClr>
                <a:schemeClr val="accent2"/>
              </a:buClr>
              <a:buFont typeface="Arial" panose="020B0604020202020204" pitchFamily="34" charset="0"/>
              <a:buChar char="-"/>
            </a:pPr>
            <a:r>
              <a:rPr lang="cs-CZ" sz="1200" b="1" dirty="0">
                <a:solidFill>
                  <a:srgbClr val="F01928"/>
                </a:solidFill>
              </a:rPr>
              <a:t>Lze vytvořit kategorie (</a:t>
            </a:r>
            <a:r>
              <a:rPr lang="cs-CZ" sz="1200" dirty="0">
                <a:solidFill>
                  <a:srgbClr val="F01928"/>
                </a:solidFill>
              </a:rPr>
              <a:t>např. věk 50 - 60 let) </a:t>
            </a:r>
            <a:r>
              <a:rPr lang="cs-CZ" sz="1200" b="1" dirty="0">
                <a:solidFill>
                  <a:srgbClr val="F01928"/>
                </a:solidFill>
              </a:rPr>
              <a:t>= převod na data diskrétní</a:t>
            </a:r>
          </a:p>
          <a:p>
            <a:pPr marL="171450" indent="-171450">
              <a:buClr>
                <a:schemeClr val="accent2"/>
              </a:buClr>
              <a:buFont typeface="Arial" panose="020B0604020202020204" pitchFamily="34" charset="0"/>
              <a:buChar char="-"/>
            </a:pPr>
            <a:endParaRPr lang="cs-CZ" sz="1200" dirty="0">
              <a:solidFill>
                <a:schemeClr val="tx2"/>
              </a:solidFill>
            </a:endParaRPr>
          </a:p>
        </p:txBody>
      </p:sp>
      <p:sp>
        <p:nvSpPr>
          <p:cNvPr id="20" name="Šipka nahoru 19"/>
          <p:cNvSpPr/>
          <p:nvPr/>
        </p:nvSpPr>
        <p:spPr>
          <a:xfrm>
            <a:off x="7042215" y="4725144"/>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21" name="Šipka nahoru 20"/>
          <p:cNvSpPr/>
          <p:nvPr/>
        </p:nvSpPr>
        <p:spPr>
          <a:xfrm rot="5400000">
            <a:off x="8312969" y="5165829"/>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56160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414000" y="2348880"/>
            <a:ext cx="9346496" cy="2448272"/>
          </a:xfrm>
        </p:spPr>
        <p:txBody>
          <a:bodyPr>
            <a:normAutofit/>
          </a:bodyPr>
          <a:lstStyle/>
          <a:p>
            <a:r>
              <a:rPr lang="cs-CZ" altLang="cs-CZ" sz="4000" dirty="0"/>
              <a:t>Originální – vědecký odborný článek </a:t>
            </a:r>
          </a:p>
        </p:txBody>
      </p:sp>
      <p:sp>
        <p:nvSpPr>
          <p:cNvPr id="2" name="Zástupný symbol pro zápatí 1">
            <a:extLst>
              <a:ext uri="{FF2B5EF4-FFF2-40B4-BE49-F238E27FC236}">
                <a16:creationId xmlns:a16="http://schemas.microsoft.com/office/drawing/2014/main" id="{F335CEC2-5EB4-4CC3-A2CD-26A901169F3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D566D899-F4EE-4A36-BA5C-83769DD4BDF0}"/>
              </a:ext>
            </a:extLst>
          </p:cNvPr>
          <p:cNvSpPr>
            <a:spLocks noGrp="1"/>
          </p:cNvSpPr>
          <p:nvPr>
            <p:ph type="sldNum" sz="quarter" idx="11"/>
          </p:nvPr>
        </p:nvSpPr>
        <p:spPr/>
        <p:txBody>
          <a:bodyPr/>
          <a:lstStyle/>
          <a:p>
            <a:fld id="{0DE708CC-0C3F-4567-9698-B54C0F35BD31}" type="slidenum">
              <a:rPr lang="cs-CZ" altLang="cs-CZ" noProof="0" smtClean="0"/>
              <a:pPr/>
              <a:t>30</a:t>
            </a:fld>
            <a:endParaRPr lang="cs-CZ" altLang="cs-CZ" noProof="0" dirty="0"/>
          </a:p>
        </p:txBody>
      </p:sp>
    </p:spTree>
    <p:custDataLst>
      <p:tags r:id="rId1"/>
    </p:custDataLst>
    <p:extLst>
      <p:ext uri="{BB962C8B-B14F-4D97-AF65-F5344CB8AC3E}">
        <p14:creationId xmlns:p14="http://schemas.microsoft.com/office/powerpoint/2010/main" val="266622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539999" y="1133384"/>
            <a:ext cx="11580113" cy="4896544"/>
          </a:xfrm>
        </p:spPr>
        <p:txBody>
          <a:bodyPr>
            <a:normAutofit/>
          </a:bodyPr>
          <a:lstStyle/>
          <a:p>
            <a:r>
              <a:rPr lang="cs-CZ" altLang="cs-CZ" dirty="0"/>
              <a:t>Schopnost definovat hypotézy</a:t>
            </a:r>
          </a:p>
          <a:p>
            <a:r>
              <a:rPr lang="cs-CZ" altLang="cs-CZ" dirty="0"/>
              <a:t>Přehled v dané problematice</a:t>
            </a:r>
          </a:p>
          <a:p>
            <a:r>
              <a:rPr lang="cs-CZ" altLang="cs-CZ" dirty="0"/>
              <a:t>Volba vhodných metod a techniky výzkumu</a:t>
            </a:r>
          </a:p>
          <a:p>
            <a:r>
              <a:rPr lang="cs-CZ" altLang="cs-CZ" dirty="0"/>
              <a:t>Schopnost vyhodnotit výsledky a vyvodit z nich závěry</a:t>
            </a:r>
          </a:p>
          <a:p>
            <a:r>
              <a:rPr lang="cs-CZ" altLang="cs-CZ" dirty="0"/>
              <a:t>Schopnost samostatného kreativního myšlení a adekvátnost vyjadřování </a:t>
            </a:r>
          </a:p>
          <a:p>
            <a:r>
              <a:rPr lang="cs-CZ" altLang="cs-CZ" dirty="0"/>
              <a:t>Schopnost syntézy</a:t>
            </a:r>
          </a:p>
          <a:p>
            <a:r>
              <a:rPr lang="cs-CZ" altLang="cs-CZ" dirty="0"/>
              <a:t>Schopnost práce s domácí a zahraniční literaturou</a:t>
            </a:r>
          </a:p>
          <a:p>
            <a:r>
              <a:rPr lang="cs-CZ" altLang="cs-CZ" dirty="0"/>
              <a:t>Schopnost dodržet stylistické a gramatické pravidla </a:t>
            </a:r>
          </a:p>
          <a:p>
            <a:pPr marL="68580" indent="0">
              <a:buNone/>
            </a:pPr>
            <a:endParaRPr lang="cs-CZ" altLang="cs-CZ" dirty="0"/>
          </a:p>
        </p:txBody>
      </p:sp>
      <p:sp>
        <p:nvSpPr>
          <p:cNvPr id="4" name="Obdélník 3"/>
          <p:cNvSpPr/>
          <p:nvPr/>
        </p:nvSpPr>
        <p:spPr>
          <a:xfrm>
            <a:off x="414000" y="412092"/>
            <a:ext cx="11093638"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předpoklady</a:t>
            </a:r>
            <a:endParaRPr lang="cs-CZ" altLang="cs-CZ" sz="4000" b="1" dirty="0">
              <a:solidFill>
                <a:schemeClr val="tx2"/>
              </a:solidFill>
              <a:latin typeface="+mj-lt"/>
              <a:ea typeface="+mj-ea"/>
              <a:cs typeface="+mj-cs"/>
            </a:endParaRPr>
          </a:p>
        </p:txBody>
      </p:sp>
      <p:sp>
        <p:nvSpPr>
          <p:cNvPr id="2" name="Zástupný symbol pro zápatí 1">
            <a:extLst>
              <a:ext uri="{FF2B5EF4-FFF2-40B4-BE49-F238E27FC236}">
                <a16:creationId xmlns:a16="http://schemas.microsoft.com/office/drawing/2014/main" id="{2D90938B-1D5F-43EA-AC99-77FB0A598C71}"/>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476BE56B-9504-4564-A6E8-60763AE4C8A7}"/>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custDataLst>
      <p:tags r:id="rId1"/>
    </p:custDataLst>
    <p:extLst>
      <p:ext uri="{BB962C8B-B14F-4D97-AF65-F5344CB8AC3E}">
        <p14:creationId xmlns:p14="http://schemas.microsoft.com/office/powerpoint/2010/main" val="322432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checkerboard(across)">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checkerboard(across)">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checkerboard(across)">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checkerboard(across)">
                                      <p:cBhvr>
                                        <p:cTn id="32" dur="5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checkerboard(across)">
                                      <p:cBhvr>
                                        <p:cTn id="37" dur="500"/>
                                        <p:tgtEl>
                                          <p:spTgt spid="655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checkerboard(across)">
                                      <p:cBhvr>
                                        <p:cTn id="42" dur="5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2021016" y="1700214"/>
            <a:ext cx="9995580" cy="5157787"/>
          </a:xfrm>
        </p:spPr>
        <p:txBody>
          <a:bodyPr>
            <a:noAutofit/>
          </a:bodyPr>
          <a:lstStyle/>
          <a:p>
            <a:pPr>
              <a:lnSpc>
                <a:spcPts val="4200"/>
              </a:lnSpc>
              <a:buFontTx/>
              <a:buNone/>
            </a:pPr>
            <a:r>
              <a:rPr lang="cs-CZ" altLang="cs-CZ" sz="3200" dirty="0">
                <a:solidFill>
                  <a:schemeClr val="tx1">
                    <a:lumMod val="85000"/>
                    <a:lumOff val="15000"/>
                  </a:schemeClr>
                </a:solidFill>
              </a:rPr>
              <a:t>	</a:t>
            </a:r>
            <a:r>
              <a:rPr lang="cs-CZ" altLang="cs-CZ" sz="3200" dirty="0" err="1">
                <a:solidFill>
                  <a:schemeClr val="tx1">
                    <a:lumMod val="85000"/>
                    <a:lumOff val="15000"/>
                  </a:schemeClr>
                </a:solidFill>
              </a:rPr>
              <a:t>Title</a:t>
            </a:r>
            <a:r>
              <a:rPr lang="cs-CZ" altLang="cs-CZ" sz="3200" dirty="0">
                <a:solidFill>
                  <a:schemeClr val="tx1">
                    <a:lumMod val="85000"/>
                    <a:lumOff val="15000"/>
                  </a:schemeClr>
                </a:solidFill>
              </a:rPr>
              <a:t>		 		Název</a:t>
            </a:r>
          </a:p>
          <a:p>
            <a:pPr>
              <a:lnSpc>
                <a:spcPts val="4200"/>
              </a:lnSpc>
              <a:buFontTx/>
              <a:buNone/>
            </a:pPr>
            <a:r>
              <a:rPr lang="cs-CZ" altLang="cs-CZ" sz="3200" dirty="0">
                <a:solidFill>
                  <a:schemeClr val="tx1">
                    <a:lumMod val="85000"/>
                    <a:lumOff val="15000"/>
                  </a:schemeClr>
                </a:solidFill>
              </a:rPr>
              <a:t> </a:t>
            </a:r>
            <a:r>
              <a:rPr lang="cs-CZ" altLang="cs-CZ" sz="3200" dirty="0" err="1">
                <a:solidFill>
                  <a:schemeClr val="tx1">
                    <a:lumMod val="85000"/>
                    <a:lumOff val="15000"/>
                  </a:schemeClr>
                </a:solidFill>
              </a:rPr>
              <a:t>Abstract</a:t>
            </a:r>
            <a:r>
              <a:rPr lang="cs-CZ" altLang="cs-CZ" sz="3200" dirty="0">
                <a:solidFill>
                  <a:schemeClr val="tx1">
                    <a:lumMod val="85000"/>
                    <a:lumOff val="15000"/>
                  </a:schemeClr>
                </a:solidFill>
              </a:rPr>
              <a:t>	 			Obsah</a:t>
            </a:r>
          </a:p>
          <a:p>
            <a:pPr>
              <a:lnSpc>
                <a:spcPts val="4200"/>
              </a:lnSpc>
              <a:buFontTx/>
              <a:buNone/>
            </a:pPr>
            <a:r>
              <a:rPr lang="cs-CZ" altLang="cs-CZ" sz="3200" dirty="0">
                <a:solidFill>
                  <a:schemeClr val="tx1">
                    <a:lumMod val="85000"/>
                    <a:lumOff val="15000"/>
                  </a:schemeClr>
                </a:solidFill>
              </a:rPr>
              <a:t>	</a:t>
            </a:r>
            <a:r>
              <a:rPr lang="cs-CZ" altLang="cs-CZ" sz="3200" dirty="0" err="1">
                <a:solidFill>
                  <a:schemeClr val="tx1">
                    <a:lumMod val="85000"/>
                    <a:lumOff val="15000"/>
                  </a:schemeClr>
                </a:solidFill>
              </a:rPr>
              <a:t>Introduction</a:t>
            </a:r>
            <a:r>
              <a:rPr lang="cs-CZ" altLang="cs-CZ" sz="3200" dirty="0">
                <a:solidFill>
                  <a:schemeClr val="tx1">
                    <a:lumMod val="85000"/>
                    <a:lumOff val="15000"/>
                  </a:schemeClr>
                </a:solidFill>
              </a:rPr>
              <a:t>			Úvod</a:t>
            </a:r>
          </a:p>
          <a:p>
            <a:pPr>
              <a:lnSpc>
                <a:spcPts val="4200"/>
              </a:lnSpc>
              <a:buFontTx/>
              <a:buNone/>
            </a:pPr>
            <a:r>
              <a:rPr lang="cs-CZ" altLang="cs-CZ" sz="3200" dirty="0">
                <a:solidFill>
                  <a:schemeClr val="tx1">
                    <a:lumMod val="85000"/>
                    <a:lumOff val="15000"/>
                  </a:schemeClr>
                </a:solidFill>
              </a:rPr>
              <a:t>	</a:t>
            </a:r>
            <a:r>
              <a:rPr lang="cs-CZ" altLang="cs-CZ" sz="3200" dirty="0" err="1">
                <a:solidFill>
                  <a:schemeClr val="tx1">
                    <a:lumMod val="85000"/>
                    <a:lumOff val="15000"/>
                  </a:schemeClr>
                </a:solidFill>
              </a:rPr>
              <a:t>Methods</a:t>
            </a:r>
            <a:r>
              <a:rPr lang="cs-CZ" altLang="cs-CZ" sz="3200" dirty="0">
                <a:solidFill>
                  <a:schemeClr val="tx1">
                    <a:lumMod val="85000"/>
                    <a:lumOff val="15000"/>
                  </a:schemeClr>
                </a:solidFill>
              </a:rPr>
              <a:t>	 			Metodika</a:t>
            </a:r>
          </a:p>
          <a:p>
            <a:pPr>
              <a:lnSpc>
                <a:spcPts val="4200"/>
              </a:lnSpc>
              <a:buFontTx/>
              <a:buNone/>
            </a:pPr>
            <a:r>
              <a:rPr lang="cs-CZ" altLang="cs-CZ" sz="3200" dirty="0">
                <a:solidFill>
                  <a:schemeClr val="tx1">
                    <a:lumMod val="85000"/>
                    <a:lumOff val="15000"/>
                  </a:schemeClr>
                </a:solidFill>
              </a:rPr>
              <a:t>	</a:t>
            </a:r>
            <a:r>
              <a:rPr lang="cs-CZ" altLang="cs-CZ" sz="3200" dirty="0" err="1">
                <a:solidFill>
                  <a:schemeClr val="tx1">
                    <a:lumMod val="85000"/>
                    <a:lumOff val="15000"/>
                  </a:schemeClr>
                </a:solidFill>
              </a:rPr>
              <a:t>Results</a:t>
            </a:r>
            <a:r>
              <a:rPr lang="cs-CZ" altLang="cs-CZ" sz="3200" dirty="0">
                <a:solidFill>
                  <a:schemeClr val="tx1">
                    <a:lumMod val="85000"/>
                    <a:lumOff val="15000"/>
                  </a:schemeClr>
                </a:solidFill>
              </a:rPr>
              <a:t>				Výsledky</a:t>
            </a:r>
          </a:p>
          <a:p>
            <a:pPr>
              <a:lnSpc>
                <a:spcPts val="4200"/>
              </a:lnSpc>
              <a:buFontTx/>
              <a:buNone/>
            </a:pPr>
            <a:r>
              <a:rPr lang="cs-CZ" altLang="cs-CZ" sz="3200" dirty="0">
                <a:solidFill>
                  <a:schemeClr val="tx1">
                    <a:lumMod val="85000"/>
                    <a:lumOff val="15000"/>
                  </a:schemeClr>
                </a:solidFill>
              </a:rPr>
              <a:t>	And		 		A</a:t>
            </a:r>
          </a:p>
          <a:p>
            <a:pPr>
              <a:lnSpc>
                <a:spcPts val="4200"/>
              </a:lnSpc>
              <a:buFontTx/>
              <a:buNone/>
            </a:pPr>
            <a:r>
              <a:rPr lang="cs-CZ" altLang="cs-CZ" sz="3200" dirty="0">
                <a:solidFill>
                  <a:schemeClr val="tx1">
                    <a:lumMod val="85000"/>
                    <a:lumOff val="15000"/>
                  </a:schemeClr>
                </a:solidFill>
              </a:rPr>
              <a:t>	</a:t>
            </a:r>
            <a:r>
              <a:rPr lang="cs-CZ" altLang="cs-CZ" sz="3200" dirty="0" err="1">
                <a:solidFill>
                  <a:schemeClr val="tx1">
                    <a:lumMod val="85000"/>
                    <a:lumOff val="15000"/>
                  </a:schemeClr>
                </a:solidFill>
              </a:rPr>
              <a:t>Discussion</a:t>
            </a:r>
            <a:r>
              <a:rPr lang="cs-CZ" altLang="cs-CZ" sz="3200" dirty="0">
                <a:solidFill>
                  <a:schemeClr val="tx1">
                    <a:lumMod val="85000"/>
                    <a:lumOff val="15000"/>
                  </a:schemeClr>
                </a:solidFill>
              </a:rPr>
              <a:t>	 		Diskuze</a:t>
            </a:r>
          </a:p>
          <a:p>
            <a:pPr>
              <a:lnSpc>
                <a:spcPts val="4200"/>
              </a:lnSpc>
              <a:buFontTx/>
              <a:buNone/>
            </a:pPr>
            <a:endParaRPr lang="cs-CZ" altLang="cs-CZ" sz="3200" dirty="0">
              <a:solidFill>
                <a:schemeClr val="tx1">
                  <a:lumMod val="85000"/>
                  <a:lumOff val="15000"/>
                </a:schemeClr>
              </a:solidFill>
            </a:endParaRPr>
          </a:p>
        </p:txBody>
      </p:sp>
      <p:sp>
        <p:nvSpPr>
          <p:cNvPr id="17412" name="Rectangle 4"/>
          <p:cNvSpPr>
            <a:spLocks noChangeArrowheads="1"/>
          </p:cNvSpPr>
          <p:nvPr/>
        </p:nvSpPr>
        <p:spPr bwMode="auto">
          <a:xfrm>
            <a:off x="1524001" y="842441"/>
            <a:ext cx="91440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20000"/>
              </a:spcBef>
            </a:pPr>
            <a:r>
              <a:rPr lang="cs-CZ" altLang="cs-CZ" b="1" dirty="0">
                <a:solidFill>
                  <a:schemeClr val="tx1">
                    <a:lumMod val="75000"/>
                    <a:lumOff val="25000"/>
                  </a:schemeClr>
                </a:solidFill>
                <a:effectLst>
                  <a:outerShdw blurRad="38100" dist="38100" dir="2700000" algn="tl">
                    <a:srgbClr val="000000">
                      <a:alpha val="43137"/>
                    </a:srgbClr>
                  </a:outerShdw>
                </a:effectLst>
                <a:latin typeface="+mn-lt"/>
                <a:cs typeface="+mn-cs"/>
              </a:rPr>
              <a:t>Základní struktura </a:t>
            </a:r>
            <a:r>
              <a:rPr lang="en-US" altLang="cs-CZ" b="1" dirty="0">
                <a:solidFill>
                  <a:schemeClr val="tx1">
                    <a:lumMod val="75000"/>
                    <a:lumOff val="25000"/>
                  </a:schemeClr>
                </a:solidFill>
                <a:effectLst>
                  <a:outerShdw blurRad="38100" dist="38100" dir="2700000" algn="tl">
                    <a:srgbClr val="000000">
                      <a:alpha val="43137"/>
                    </a:srgbClr>
                  </a:outerShdw>
                </a:effectLst>
                <a:latin typeface="+mn-lt"/>
                <a:cs typeface="+mn-cs"/>
              </a:rPr>
              <a:t>[</a:t>
            </a:r>
            <a:r>
              <a:rPr lang="cs-CZ" altLang="cs-CZ" b="1" dirty="0">
                <a:solidFill>
                  <a:schemeClr val="tx1">
                    <a:lumMod val="75000"/>
                    <a:lumOff val="25000"/>
                  </a:schemeClr>
                </a:solidFill>
                <a:effectLst>
                  <a:outerShdw blurRad="38100" dist="38100" dir="2700000" algn="tl">
                    <a:srgbClr val="000000">
                      <a:alpha val="43137"/>
                    </a:srgbClr>
                  </a:outerShdw>
                </a:effectLst>
                <a:latin typeface="+mn-lt"/>
                <a:cs typeface="+mn-cs"/>
              </a:rPr>
              <a:t>TA</a:t>
            </a:r>
            <a:r>
              <a:rPr lang="en-US" altLang="cs-CZ" b="1" dirty="0">
                <a:solidFill>
                  <a:schemeClr val="tx1">
                    <a:lumMod val="75000"/>
                    <a:lumOff val="25000"/>
                  </a:schemeClr>
                </a:solidFill>
                <a:effectLst>
                  <a:outerShdw blurRad="38100" dist="38100" dir="2700000" algn="tl">
                    <a:srgbClr val="000000">
                      <a:alpha val="43137"/>
                    </a:srgbClr>
                  </a:outerShdw>
                </a:effectLst>
                <a:latin typeface="+mn-lt"/>
                <a:cs typeface="+mn-cs"/>
              </a:rPr>
              <a:t>]</a:t>
            </a:r>
            <a:r>
              <a:rPr lang="cs-CZ" altLang="cs-CZ" b="1" dirty="0">
                <a:solidFill>
                  <a:schemeClr val="tx1">
                    <a:lumMod val="75000"/>
                    <a:lumOff val="25000"/>
                  </a:schemeClr>
                </a:solidFill>
                <a:effectLst>
                  <a:outerShdw blurRad="38100" dist="38100" dir="2700000" algn="tl">
                    <a:srgbClr val="000000">
                      <a:alpha val="43137"/>
                    </a:srgbClr>
                  </a:outerShdw>
                </a:effectLst>
                <a:latin typeface="+mn-lt"/>
                <a:cs typeface="+mn-cs"/>
              </a:rPr>
              <a:t> IMRAD</a:t>
            </a:r>
          </a:p>
        </p:txBody>
      </p:sp>
      <p:sp>
        <p:nvSpPr>
          <p:cNvPr id="17413" name="Text Box 5"/>
          <p:cNvSpPr txBox="1">
            <a:spLocks noChangeArrowheads="1"/>
          </p:cNvSpPr>
          <p:nvPr/>
        </p:nvSpPr>
        <p:spPr bwMode="auto">
          <a:xfrm>
            <a:off x="5109809" y="1621036"/>
            <a:ext cx="2031325" cy="383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t>
            </a:r>
          </a:p>
        </p:txBody>
      </p:sp>
      <p:sp>
        <p:nvSpPr>
          <p:cNvPr id="6" name="Obdélník 5"/>
          <p:cNvSpPr/>
          <p:nvPr/>
        </p:nvSpPr>
        <p:spPr>
          <a:xfrm>
            <a:off x="414000" y="110402"/>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a:t>
            </a:r>
            <a:endParaRPr lang="cs-CZ" altLang="cs-CZ" sz="4000" b="1" dirty="0">
              <a:solidFill>
                <a:schemeClr val="tx2"/>
              </a:solidFill>
              <a:latin typeface="+mj-lt"/>
              <a:ea typeface="+mj-ea"/>
              <a:cs typeface="+mj-cs"/>
            </a:endParaRPr>
          </a:p>
        </p:txBody>
      </p:sp>
      <p:sp>
        <p:nvSpPr>
          <p:cNvPr id="3" name="Obdélník 2"/>
          <p:cNvSpPr/>
          <p:nvPr/>
        </p:nvSpPr>
        <p:spPr>
          <a:xfrm>
            <a:off x="2021016" y="5628217"/>
            <a:ext cx="8208912" cy="535531"/>
          </a:xfrm>
          <a:prstGeom prst="rect">
            <a:avLst/>
          </a:prstGeom>
        </p:spPr>
        <p:txBody>
          <a:bodyPr wrap="square">
            <a:spAutoFit/>
          </a:bodyPr>
          <a:lstStyle/>
          <a:p>
            <a:pPr>
              <a:lnSpc>
                <a:spcPct val="90000"/>
              </a:lnSpc>
              <a:buFontTx/>
              <a:buNone/>
            </a:pPr>
            <a:r>
              <a:rPr lang="cs-CZ" altLang="cs-CZ" sz="3200" dirty="0">
                <a:solidFill>
                  <a:schemeClr val="tx1">
                    <a:lumMod val="85000"/>
                    <a:lumOff val="15000"/>
                  </a:schemeClr>
                </a:solidFill>
              </a:rPr>
              <a:t>Někdy je požadován </a:t>
            </a:r>
            <a:r>
              <a:rPr lang="cs-CZ" altLang="cs-CZ" sz="3200" dirty="0" err="1">
                <a:solidFill>
                  <a:schemeClr val="accent1"/>
                </a:solidFill>
                <a:latin typeface="+mj-lt"/>
                <a:ea typeface="+mj-ea"/>
                <a:cs typeface="+mj-cs"/>
              </a:rPr>
              <a:t>Conclusion</a:t>
            </a:r>
            <a:r>
              <a:rPr lang="cs-CZ" altLang="cs-CZ" sz="3200" dirty="0">
                <a:solidFill>
                  <a:schemeClr val="accent1"/>
                </a:solidFill>
                <a:latin typeface="+mj-lt"/>
                <a:ea typeface="+mj-ea"/>
                <a:cs typeface="+mj-cs"/>
              </a:rPr>
              <a:t> - Závěr</a:t>
            </a:r>
            <a:endParaRPr lang="en-US" altLang="cs-CZ" sz="3200" dirty="0">
              <a:solidFill>
                <a:schemeClr val="accent1"/>
              </a:solidFill>
              <a:latin typeface="+mj-lt"/>
              <a:ea typeface="+mj-ea"/>
              <a:cs typeface="+mj-cs"/>
            </a:endParaRPr>
          </a:p>
        </p:txBody>
      </p:sp>
      <p:sp>
        <p:nvSpPr>
          <p:cNvPr id="11" name="Rámeček 10"/>
          <p:cNvSpPr/>
          <p:nvPr/>
        </p:nvSpPr>
        <p:spPr>
          <a:xfrm>
            <a:off x="500332" y="755511"/>
            <a:ext cx="11369615"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Zástupný symbol pro zápatí 1">
            <a:extLst>
              <a:ext uri="{FF2B5EF4-FFF2-40B4-BE49-F238E27FC236}">
                <a16:creationId xmlns:a16="http://schemas.microsoft.com/office/drawing/2014/main" id="{3F1F027A-6DE3-435B-BE45-656C2AFE9EA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BEE3CDFD-0D47-4584-AFAB-12F3CA31112B}"/>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custDataLst>
      <p:tags r:id="rId1"/>
    </p:custDataLst>
    <p:extLst>
      <p:ext uri="{BB962C8B-B14F-4D97-AF65-F5344CB8AC3E}">
        <p14:creationId xmlns:p14="http://schemas.microsoft.com/office/powerpoint/2010/main" val="2141553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checkerboard(across)">
                                      <p:cBhvr>
                                        <p:cTn id="32" dur="500"/>
                                        <p:tgtEl>
                                          <p:spTgt spid="17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checkerboard(across)">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720000" y="2348880"/>
            <a:ext cx="7956550" cy="2519363"/>
          </a:xfrm>
        </p:spPr>
        <p:txBody>
          <a:bodyPr/>
          <a:lstStyle/>
          <a:p>
            <a:r>
              <a:rPr lang="cs-CZ" altLang="cs-CZ" dirty="0"/>
              <a:t>výstižný</a:t>
            </a:r>
          </a:p>
          <a:p>
            <a:r>
              <a:rPr lang="cs-CZ" altLang="cs-CZ" dirty="0"/>
              <a:t>krátký</a:t>
            </a:r>
          </a:p>
          <a:p>
            <a:r>
              <a:rPr lang="cs-CZ" altLang="cs-CZ" dirty="0"/>
              <a:t>stručný</a:t>
            </a:r>
          </a:p>
          <a:p>
            <a:r>
              <a:rPr lang="cs-CZ" altLang="cs-CZ" dirty="0"/>
              <a:t>jasný</a:t>
            </a:r>
          </a:p>
          <a:p>
            <a:r>
              <a:rPr lang="cs-CZ" altLang="cs-CZ" dirty="0"/>
              <a:t>neužívat zkratky</a:t>
            </a:r>
          </a:p>
        </p:txBody>
      </p:sp>
      <p:sp>
        <p:nvSpPr>
          <p:cNvPr id="18437" name="Text Box 5"/>
          <p:cNvSpPr txBox="1">
            <a:spLocks noChangeArrowheads="1"/>
          </p:cNvSpPr>
          <p:nvPr/>
        </p:nvSpPr>
        <p:spPr bwMode="auto">
          <a:xfrm>
            <a:off x="1631504" y="1002453"/>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cs-CZ" altLang="cs-CZ" b="1" dirty="0">
                <a:solidFill>
                  <a:schemeClr val="tx1">
                    <a:lumMod val="75000"/>
                    <a:lumOff val="25000"/>
                  </a:schemeClr>
                </a:solidFill>
                <a:effectLst>
                  <a:outerShdw blurRad="38100" dist="38100" dir="2700000" algn="tl">
                    <a:srgbClr val="000000">
                      <a:alpha val="43137"/>
                    </a:srgbClr>
                  </a:outerShdw>
                </a:effectLst>
              </a:rPr>
              <a:t>Měl by motivovat čtenáře k přečtení.</a:t>
            </a:r>
          </a:p>
        </p:txBody>
      </p:sp>
      <p:sp>
        <p:nvSpPr>
          <p:cNvPr id="6" name="Obdélník 5"/>
          <p:cNvSpPr/>
          <p:nvPr/>
        </p:nvSpPr>
        <p:spPr>
          <a:xfrm>
            <a:off x="431088" y="406217"/>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název</a:t>
            </a:r>
            <a:endParaRPr lang="cs-CZ" altLang="cs-CZ" sz="4000" b="1" dirty="0">
              <a:solidFill>
                <a:schemeClr val="tx2"/>
              </a:solidFill>
              <a:latin typeface="+mj-lt"/>
              <a:ea typeface="+mj-ea"/>
              <a:cs typeface="+mj-cs"/>
            </a:endParaRPr>
          </a:p>
        </p:txBody>
      </p:sp>
      <p:sp>
        <p:nvSpPr>
          <p:cNvPr id="7" name="Rámeček 6"/>
          <p:cNvSpPr/>
          <p:nvPr/>
        </p:nvSpPr>
        <p:spPr>
          <a:xfrm>
            <a:off x="544866" y="919178"/>
            <a:ext cx="11299202"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 name="Zaoblený obdélníkový popisek 9"/>
          <p:cNvSpPr/>
          <p:nvPr/>
        </p:nvSpPr>
        <p:spPr>
          <a:xfrm>
            <a:off x="4511824" y="1916832"/>
            <a:ext cx="4896544" cy="864096"/>
          </a:xfrm>
          <a:prstGeom prst="wedgeRoundRectCallout">
            <a:avLst>
              <a:gd name="adj1" fmla="val 46595"/>
              <a:gd name="adj2" fmla="val -93741"/>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altLang="cs-CZ" sz="2000" b="1" dirty="0">
                <a:solidFill>
                  <a:schemeClr val="tx1">
                    <a:lumMod val="75000"/>
                    <a:lumOff val="25000"/>
                  </a:schemeClr>
                </a:solidFill>
                <a:effectLst>
                  <a:outerShdw blurRad="38100" dist="38100" dir="2700000" algn="tl">
                    <a:srgbClr val="000000">
                      <a:alpha val="43137"/>
                    </a:srgbClr>
                  </a:outerShdw>
                </a:effectLst>
              </a:rPr>
              <a:t>Zkuste se vžít do role čtenáře, kterému je článek určen.</a:t>
            </a:r>
          </a:p>
        </p:txBody>
      </p:sp>
      <p:sp>
        <p:nvSpPr>
          <p:cNvPr id="2" name="Zástupný symbol pro zápatí 1">
            <a:extLst>
              <a:ext uri="{FF2B5EF4-FFF2-40B4-BE49-F238E27FC236}">
                <a16:creationId xmlns:a16="http://schemas.microsoft.com/office/drawing/2014/main" id="{E1045191-5B43-4929-AB9D-2BA320C808B8}"/>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6F591C13-27A4-4FF4-8389-E26A1D642714}"/>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custDataLst>
      <p:tags r:id="rId1"/>
    </p:custDataLst>
    <p:extLst>
      <p:ext uri="{BB962C8B-B14F-4D97-AF65-F5344CB8AC3E}">
        <p14:creationId xmlns:p14="http://schemas.microsoft.com/office/powerpoint/2010/main" val="3712498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2000"/>
                                        <p:tgtEl>
                                          <p:spTgt spid="18435">
                                            <p:txEl>
                                              <p:pRg st="0" end="0"/>
                                            </p:txEl>
                                          </p:spTgt>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1" dur="1000"/>
                                        <p:tgtEl>
                                          <p:spTgt spid="18435">
                                            <p:txEl>
                                              <p:pRg st="1" end="1"/>
                                            </p:txEl>
                                          </p:spTgt>
                                        </p:tgtEl>
                                      </p:cBhvr>
                                    </p:animEffect>
                                  </p:childTnLst>
                                </p:cTn>
                              </p:par>
                            </p:childTnLst>
                          </p:cTn>
                        </p:par>
                        <p:par>
                          <p:cTn id="12" fill="hold" nodeType="afterGroup">
                            <p:stCondLst>
                              <p:cond delay="3000"/>
                            </p:stCondLst>
                            <p:childTnLst>
                              <p:par>
                                <p:cTn id="13" presetID="5" presetClass="entr" presetSubtype="10" fill="hold"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15" dur="1000"/>
                                        <p:tgtEl>
                                          <p:spTgt spid="18435">
                                            <p:txEl>
                                              <p:pRg st="2" end="2"/>
                                            </p:txEl>
                                          </p:spTgt>
                                        </p:tgtEl>
                                      </p:cBhvr>
                                    </p:animEffect>
                                  </p:childTnLst>
                                </p:cTn>
                              </p:par>
                            </p:childTnLst>
                          </p:cTn>
                        </p:par>
                        <p:par>
                          <p:cTn id="16" fill="hold" nodeType="afterGroup">
                            <p:stCondLst>
                              <p:cond delay="4000"/>
                            </p:stCondLst>
                            <p:childTnLst>
                              <p:par>
                                <p:cTn id="17" presetID="5" presetClass="entr" presetSubtype="10" fill="hold"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checkerboard(across)">
                                      <p:cBhvr>
                                        <p:cTn id="19" dur="1000"/>
                                        <p:tgtEl>
                                          <p:spTgt spid="18435">
                                            <p:txEl>
                                              <p:pRg st="3" end="3"/>
                                            </p:txEl>
                                          </p:spTgt>
                                        </p:tgtEl>
                                      </p:cBhvr>
                                    </p:animEffect>
                                  </p:childTnLst>
                                </p:cTn>
                              </p:par>
                            </p:childTnLst>
                          </p:cTn>
                        </p:par>
                        <p:par>
                          <p:cTn id="20" fill="hold">
                            <p:stCondLst>
                              <p:cond delay="5000"/>
                            </p:stCondLst>
                            <p:childTnLst>
                              <p:par>
                                <p:cTn id="21" presetID="5" presetClass="entr" presetSubtype="10" fill="hold" nodeType="after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checkerboard(across)">
                                      <p:cBhvr>
                                        <p:cTn id="23"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14001" y="1708029"/>
            <a:ext cx="6504384" cy="4995249"/>
          </a:xfrm>
        </p:spPr>
        <p:txBody>
          <a:bodyPr vert="horz" lIns="0" tIns="0" rIns="0" bIns="0" rtlCol="0">
            <a:noAutofit/>
          </a:bodyPr>
          <a:lstStyle/>
          <a:p>
            <a:pPr>
              <a:lnSpc>
                <a:spcPts val="2700"/>
              </a:lnSpc>
            </a:pPr>
            <a:r>
              <a:rPr lang="cs-CZ" altLang="cs-CZ" sz="2200" dirty="0"/>
              <a:t>Propagace příspěvku</a:t>
            </a:r>
          </a:p>
          <a:p>
            <a:pPr>
              <a:lnSpc>
                <a:spcPts val="2700"/>
              </a:lnSpc>
            </a:pPr>
            <a:r>
              <a:rPr lang="cs-CZ" altLang="cs-CZ" sz="2200" dirty="0"/>
              <a:t>Psát na konec </a:t>
            </a:r>
          </a:p>
          <a:p>
            <a:pPr>
              <a:lnSpc>
                <a:spcPts val="2700"/>
              </a:lnSpc>
            </a:pPr>
            <a:r>
              <a:rPr lang="cs-CZ" altLang="cs-CZ" sz="2200" dirty="0"/>
              <a:t>Musí dávat smysl</a:t>
            </a:r>
          </a:p>
          <a:p>
            <a:pPr marL="72000" indent="0">
              <a:lnSpc>
                <a:spcPts val="2700"/>
              </a:lnSpc>
              <a:buNone/>
            </a:pPr>
            <a:r>
              <a:rPr lang="cs-CZ" altLang="cs-CZ" sz="2200" dirty="0">
                <a:solidFill>
                  <a:schemeClr val="tx2"/>
                </a:solidFill>
              </a:rPr>
              <a:t>Obsahuje</a:t>
            </a:r>
          </a:p>
          <a:p>
            <a:pPr>
              <a:lnSpc>
                <a:spcPts val="2700"/>
              </a:lnSpc>
            </a:pPr>
            <a:r>
              <a:rPr lang="cs-CZ" altLang="cs-CZ" sz="2200" dirty="0"/>
              <a:t>Cíle (východiska)</a:t>
            </a:r>
          </a:p>
          <a:p>
            <a:pPr>
              <a:lnSpc>
                <a:spcPts val="2700"/>
              </a:lnSpc>
            </a:pPr>
            <a:r>
              <a:rPr lang="cs-CZ" altLang="cs-CZ" sz="2200" dirty="0"/>
              <a:t>Co, jak bylo uděláno</a:t>
            </a:r>
          </a:p>
          <a:p>
            <a:pPr>
              <a:lnSpc>
                <a:spcPts val="2700"/>
              </a:lnSpc>
            </a:pPr>
            <a:r>
              <a:rPr lang="cs-CZ" altLang="cs-CZ" sz="2200" dirty="0"/>
              <a:t>Co bylo zjištěno</a:t>
            </a:r>
          </a:p>
          <a:p>
            <a:pPr>
              <a:lnSpc>
                <a:spcPts val="2700"/>
              </a:lnSpc>
            </a:pPr>
            <a:r>
              <a:rPr lang="cs-CZ" altLang="cs-CZ" sz="2200" dirty="0"/>
              <a:t>Co ze zjištěného vyplývá</a:t>
            </a:r>
          </a:p>
          <a:p>
            <a:pPr marL="72000" indent="0">
              <a:lnSpc>
                <a:spcPts val="2700"/>
              </a:lnSpc>
              <a:buNone/>
            </a:pPr>
            <a:r>
              <a:rPr lang="cs-CZ" altLang="cs-CZ" sz="2200" dirty="0">
                <a:solidFill>
                  <a:schemeClr val="tx2"/>
                </a:solidFill>
              </a:rPr>
              <a:t>Klíčová slova</a:t>
            </a:r>
          </a:p>
          <a:p>
            <a:pPr>
              <a:lnSpc>
                <a:spcPts val="2700"/>
              </a:lnSpc>
            </a:pPr>
            <a:r>
              <a:rPr lang="cs-CZ" altLang="cs-CZ" sz="2200" dirty="0"/>
              <a:t>Česky</a:t>
            </a:r>
          </a:p>
          <a:p>
            <a:pPr>
              <a:lnSpc>
                <a:spcPts val="2700"/>
              </a:lnSpc>
            </a:pPr>
            <a:r>
              <a:rPr lang="cs-CZ" altLang="cs-CZ" sz="2200" dirty="0"/>
              <a:t>Anglicky</a:t>
            </a:r>
          </a:p>
        </p:txBody>
      </p:sp>
      <p:sp>
        <p:nvSpPr>
          <p:cNvPr id="20485" name="Text Box 5"/>
          <p:cNvSpPr txBox="1">
            <a:spLocks noChangeArrowheads="1"/>
          </p:cNvSpPr>
          <p:nvPr/>
        </p:nvSpPr>
        <p:spPr bwMode="auto">
          <a:xfrm>
            <a:off x="1991544" y="908051"/>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cs-CZ" altLang="cs-CZ" b="1" dirty="0">
                <a:solidFill>
                  <a:schemeClr val="tx1">
                    <a:lumMod val="75000"/>
                    <a:lumOff val="25000"/>
                  </a:schemeClr>
                </a:solidFill>
                <a:effectLst>
                  <a:outerShdw blurRad="38100" dist="38100" dir="2700000" algn="tl">
                    <a:srgbClr val="000000">
                      <a:alpha val="43137"/>
                    </a:srgbClr>
                  </a:outerShdw>
                </a:effectLst>
              </a:rPr>
              <a:t>Stručnost, jasnost, výstižnost, přitažlivost</a:t>
            </a:r>
          </a:p>
        </p:txBody>
      </p:sp>
      <p:sp>
        <p:nvSpPr>
          <p:cNvPr id="6" name="Zaoblený obdélník 5"/>
          <p:cNvSpPr/>
          <p:nvPr/>
        </p:nvSpPr>
        <p:spPr>
          <a:xfrm>
            <a:off x="7877635" y="1575044"/>
            <a:ext cx="4104456" cy="111562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FF0000"/>
                </a:solidFill>
                <a:effectLst>
                  <a:outerShdw blurRad="38100" dist="38100" dir="2700000" algn="tl">
                    <a:srgbClr val="000000">
                      <a:alpha val="43137"/>
                    </a:srgbClr>
                  </a:outerShdw>
                </a:effectLst>
              </a:rPr>
              <a:t>NE</a:t>
            </a:r>
            <a:r>
              <a:rPr lang="cs-CZ" sz="1600" b="1" dirty="0">
                <a:effectLst>
                  <a:outerShdw blurRad="38100" dist="38100" dir="2700000" algn="tl">
                    <a:srgbClr val="000000">
                      <a:alpha val="43137"/>
                    </a:srgbClr>
                  </a:outerShdw>
                </a:effectLst>
              </a:rPr>
              <a:t>STRUKTUROVANÝ ABSTRAKT</a:t>
            </a:r>
          </a:p>
          <a:p>
            <a:pPr algn="ctr"/>
            <a:r>
              <a:rPr lang="cs-CZ" sz="1600" dirty="0">
                <a:effectLst>
                  <a:outerShdw blurRad="38100" dist="38100" dir="2700000" algn="tl">
                    <a:srgbClr val="000000">
                      <a:alpha val="43137"/>
                    </a:srgbClr>
                  </a:outerShdw>
                </a:effectLst>
              </a:rPr>
              <a:t>Text psaný v jednom souvislém odstavci</a:t>
            </a:r>
            <a:endParaRPr lang="cs-CZ" sz="1600" dirty="0"/>
          </a:p>
        </p:txBody>
      </p:sp>
      <p:sp>
        <p:nvSpPr>
          <p:cNvPr id="7" name="Zaoblený obdélník 6"/>
          <p:cNvSpPr/>
          <p:nvPr/>
        </p:nvSpPr>
        <p:spPr>
          <a:xfrm>
            <a:off x="7942053" y="2819030"/>
            <a:ext cx="4104456" cy="316835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effectLst>
                  <a:outerShdw blurRad="38100" dist="38100" dir="2700000" algn="tl">
                    <a:srgbClr val="000000">
                      <a:alpha val="43137"/>
                    </a:srgbClr>
                  </a:outerShdw>
                </a:effectLst>
              </a:rPr>
              <a:t>STRUKTUROVANÝ ABSTRAKT</a:t>
            </a:r>
          </a:p>
          <a:p>
            <a:pPr algn="ctr"/>
            <a:r>
              <a:rPr lang="cs-CZ" sz="1600" dirty="0">
                <a:effectLst>
                  <a:outerShdw blurRad="38100" dist="38100" dir="2700000" algn="tl">
                    <a:srgbClr val="000000">
                      <a:alpha val="43137"/>
                    </a:srgbClr>
                  </a:outerShdw>
                </a:effectLst>
              </a:rPr>
              <a:t>Text členěn do odstavců s podnadpisy </a:t>
            </a:r>
          </a:p>
          <a:p>
            <a:pPr>
              <a:buFontTx/>
              <a:buNone/>
            </a:pPr>
            <a:r>
              <a:rPr lang="cs-CZ" altLang="cs-CZ" sz="1600" b="1" dirty="0">
                <a:effectLst>
                  <a:outerShdw blurRad="38100" dist="38100" dir="2700000" algn="tl">
                    <a:srgbClr val="000000">
                      <a:alpha val="43137"/>
                    </a:srgbClr>
                  </a:outerShdw>
                </a:effectLst>
              </a:rPr>
              <a:t>Východiska:</a:t>
            </a:r>
            <a:r>
              <a:rPr lang="cs-CZ" altLang="cs-CZ" sz="1600" dirty="0">
                <a:effectLst>
                  <a:outerShdw blurRad="38100" dist="38100" dir="2700000" algn="tl">
                    <a:srgbClr val="000000">
                      <a:alpha val="43137"/>
                    </a:srgbClr>
                  </a:outerShdw>
                </a:effectLst>
              </a:rPr>
              <a:t> 1 - 4 věty charakter  problému</a:t>
            </a:r>
          </a:p>
          <a:p>
            <a:pPr>
              <a:buFontTx/>
              <a:buNone/>
            </a:pPr>
            <a:r>
              <a:rPr lang="cs-CZ" altLang="cs-CZ" sz="1600" dirty="0"/>
              <a:t>Cíle práce: </a:t>
            </a:r>
            <a:r>
              <a:rPr lang="cs-CZ" altLang="cs-CZ" sz="1600" dirty="0">
                <a:effectLst>
                  <a:outerShdw blurRad="38100" dist="38100" dir="2700000" algn="tl">
                    <a:srgbClr val="000000">
                      <a:alpha val="43137"/>
                    </a:srgbClr>
                  </a:outerShdw>
                </a:effectLst>
              </a:rPr>
              <a:t>cíl výzkumu</a:t>
            </a:r>
          </a:p>
          <a:p>
            <a:pPr>
              <a:buFontTx/>
              <a:buNone/>
            </a:pPr>
            <a:r>
              <a:rPr lang="cs-CZ" altLang="cs-CZ" sz="1600" b="1" dirty="0">
                <a:effectLst>
                  <a:outerShdw blurRad="38100" dist="38100" dir="2700000" algn="tl">
                    <a:srgbClr val="000000">
                      <a:alpha val="43137"/>
                    </a:srgbClr>
                  </a:outerShdw>
                </a:effectLst>
              </a:rPr>
              <a:t>Metodika: </a:t>
            </a:r>
            <a:r>
              <a:rPr lang="cs-CZ" altLang="cs-CZ" sz="1600" dirty="0">
                <a:effectLst>
                  <a:outerShdw blurRad="38100" dist="38100" dir="2700000" algn="tl">
                    <a:srgbClr val="000000">
                      <a:alpha val="43137"/>
                    </a:srgbClr>
                  </a:outerShdw>
                </a:effectLst>
              </a:rPr>
              <a:t>metoda výzkumu, charakter výzkumného souboru</a:t>
            </a:r>
          </a:p>
          <a:p>
            <a:pPr>
              <a:buFontTx/>
              <a:buNone/>
            </a:pPr>
            <a:r>
              <a:rPr lang="cs-CZ" altLang="cs-CZ" sz="1600" b="1" dirty="0">
                <a:effectLst>
                  <a:outerShdw blurRad="38100" dist="38100" dir="2700000" algn="tl">
                    <a:srgbClr val="000000">
                      <a:alpha val="43137"/>
                    </a:srgbClr>
                  </a:outerShdw>
                </a:effectLst>
              </a:rPr>
              <a:t>Výsledky: </a:t>
            </a:r>
            <a:r>
              <a:rPr lang="cs-CZ" altLang="cs-CZ" sz="1600" dirty="0">
                <a:effectLst>
                  <a:outerShdw blurRad="38100" dist="38100" dir="2700000" algn="tl">
                    <a:srgbClr val="000000">
                      <a:alpha val="43137"/>
                    </a:srgbClr>
                  </a:outerShdw>
                </a:effectLst>
              </a:rPr>
              <a:t>klíčové zjištění podepřené konkrétními daty</a:t>
            </a:r>
          </a:p>
          <a:p>
            <a:pPr>
              <a:buFontTx/>
              <a:buNone/>
            </a:pPr>
            <a:r>
              <a:rPr lang="cs-CZ" altLang="cs-CZ" sz="1600" b="1" dirty="0">
                <a:effectLst>
                  <a:outerShdw blurRad="38100" dist="38100" dir="2700000" algn="tl">
                    <a:srgbClr val="000000">
                      <a:alpha val="43137"/>
                    </a:srgbClr>
                  </a:outerShdw>
                </a:effectLst>
              </a:rPr>
              <a:t>Závěr: </a:t>
            </a:r>
            <a:r>
              <a:rPr lang="cs-CZ" altLang="cs-CZ" sz="1600" dirty="0">
                <a:effectLst>
                  <a:outerShdw blurRad="38100" dist="38100" dir="2700000" algn="tl">
                    <a:srgbClr val="000000">
                      <a:alpha val="43137"/>
                    </a:srgbClr>
                  </a:outerShdw>
                </a:effectLst>
              </a:rPr>
              <a:t>co ze zjištění vyplývá </a:t>
            </a:r>
          </a:p>
        </p:txBody>
      </p:sp>
      <p:sp>
        <p:nvSpPr>
          <p:cNvPr id="8" name="Zaoblený obdélníkový popisek 7"/>
          <p:cNvSpPr/>
          <p:nvPr/>
        </p:nvSpPr>
        <p:spPr>
          <a:xfrm>
            <a:off x="6561684" y="6011975"/>
            <a:ext cx="1737071" cy="432049"/>
          </a:xfrm>
          <a:prstGeom prst="wedgeRoundRectCallout">
            <a:avLst>
              <a:gd name="adj1" fmla="val 68532"/>
              <a:gd name="adj2" fmla="val -111304"/>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Častěji vyžadován</a:t>
            </a:r>
          </a:p>
        </p:txBody>
      </p:sp>
      <p:sp>
        <p:nvSpPr>
          <p:cNvPr id="10" name="Obdélník 9"/>
          <p:cNvSpPr/>
          <p:nvPr/>
        </p:nvSpPr>
        <p:spPr>
          <a:xfrm>
            <a:off x="289440" y="190579"/>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abstrakt</a:t>
            </a:r>
            <a:endParaRPr lang="cs-CZ" altLang="cs-CZ" sz="4000" b="1" dirty="0">
              <a:solidFill>
                <a:schemeClr val="tx2"/>
              </a:solidFill>
              <a:latin typeface="+mj-lt"/>
              <a:ea typeface="+mj-ea"/>
              <a:cs typeface="+mj-cs"/>
            </a:endParaRPr>
          </a:p>
        </p:txBody>
      </p:sp>
      <p:sp>
        <p:nvSpPr>
          <p:cNvPr id="11" name="Rámeček 10"/>
          <p:cNvSpPr/>
          <p:nvPr/>
        </p:nvSpPr>
        <p:spPr>
          <a:xfrm>
            <a:off x="414000" y="828366"/>
            <a:ext cx="11568091"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Zástupný symbol pro zápatí 1">
            <a:extLst>
              <a:ext uri="{FF2B5EF4-FFF2-40B4-BE49-F238E27FC236}">
                <a16:creationId xmlns:a16="http://schemas.microsoft.com/office/drawing/2014/main" id="{BA847BF1-4EF1-4C6E-9BB1-688A5A478F11}"/>
              </a:ext>
            </a:extLst>
          </p:cNvPr>
          <p:cNvSpPr>
            <a:spLocks noGrp="1"/>
          </p:cNvSpPr>
          <p:nvPr>
            <p:ph type="ftr" sz="quarter" idx="10"/>
          </p:nvPr>
        </p:nvSpPr>
        <p:spPr/>
        <p:txBody>
          <a:bodyPr/>
          <a:lstStyle/>
          <a:p>
            <a:r>
              <a:rPr lang="cs-CZ" dirty="0"/>
              <a:t>Lékařská fakulta Masarykovy univerzity, Ústav zdravotnických věd</a:t>
            </a:r>
          </a:p>
        </p:txBody>
      </p:sp>
      <p:sp>
        <p:nvSpPr>
          <p:cNvPr id="3" name="Zástupný symbol pro číslo snímku 2">
            <a:extLst>
              <a:ext uri="{FF2B5EF4-FFF2-40B4-BE49-F238E27FC236}">
                <a16:creationId xmlns:a16="http://schemas.microsoft.com/office/drawing/2014/main" id="{829BDDC4-CA4C-46FC-A1A5-51B31204AA1F}"/>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9" name="Obdélník 8">
            <a:extLst>
              <a:ext uri="{FF2B5EF4-FFF2-40B4-BE49-F238E27FC236}">
                <a16:creationId xmlns:a16="http://schemas.microsoft.com/office/drawing/2014/main" id="{DAC476F1-1953-4FAD-B224-F789F013A97B}"/>
              </a:ext>
            </a:extLst>
          </p:cNvPr>
          <p:cNvSpPr/>
          <p:nvPr/>
        </p:nvSpPr>
        <p:spPr>
          <a:xfrm>
            <a:off x="3775175" y="2595752"/>
            <a:ext cx="4166878" cy="1905330"/>
          </a:xfrm>
          <a:prstGeom prst="rect">
            <a:avLst/>
          </a:prstGeom>
        </p:spPr>
        <p:style>
          <a:lnRef idx="1">
            <a:schemeClr val="accent4"/>
          </a:lnRef>
          <a:fillRef idx="2">
            <a:schemeClr val="accent4"/>
          </a:fillRef>
          <a:effectRef idx="1">
            <a:schemeClr val="accent4"/>
          </a:effectRef>
          <a:fontRef idx="minor">
            <a:schemeClr val="dk1"/>
          </a:fontRef>
        </p:style>
        <p:txBody>
          <a:bodyPr vert="horz" lIns="0" tIns="0" rIns="0" bIns="0" rtlCol="0">
            <a:normAutofit fontScale="85000" lnSpcReduction="10000"/>
          </a:bodyPr>
          <a:lstStyle/>
          <a:p>
            <a:pPr marL="72000">
              <a:lnSpc>
                <a:spcPts val="3600"/>
              </a:lnSpc>
              <a:spcBef>
                <a:spcPts val="0"/>
              </a:spcBef>
              <a:buClr>
                <a:schemeClr val="tx2"/>
              </a:buClr>
              <a:buSzPct val="100000"/>
            </a:pPr>
            <a:r>
              <a:rPr lang="cs-CZ" altLang="cs-CZ" sz="2200" dirty="0">
                <a:solidFill>
                  <a:schemeClr val="tx2"/>
                </a:solidFill>
                <a:latin typeface="+mn-lt"/>
              </a:rPr>
              <a:t>Neobsahuje</a:t>
            </a:r>
          </a:p>
          <a:p>
            <a:pPr marL="252000" indent="-180000">
              <a:lnSpc>
                <a:spcPts val="3600"/>
              </a:lnSpc>
              <a:spcBef>
                <a:spcPts val="0"/>
              </a:spcBef>
              <a:buClr>
                <a:schemeClr val="tx2"/>
              </a:buClr>
              <a:buSzPct val="100000"/>
              <a:buFont typeface="Arial" panose="020B0604020202020204" pitchFamily="34" charset="0"/>
              <a:buChar char="̶"/>
            </a:pPr>
            <a:r>
              <a:rPr lang="cs-CZ" altLang="cs-CZ" sz="2200" dirty="0">
                <a:latin typeface="+mn-lt"/>
              </a:rPr>
              <a:t>Obrázky, tabulky, grafy</a:t>
            </a:r>
          </a:p>
          <a:p>
            <a:pPr marL="252000" indent="-180000">
              <a:lnSpc>
                <a:spcPts val="3600"/>
              </a:lnSpc>
              <a:spcBef>
                <a:spcPts val="0"/>
              </a:spcBef>
              <a:buClr>
                <a:schemeClr val="tx2"/>
              </a:buClr>
              <a:buSzPct val="100000"/>
              <a:buFont typeface="Arial" panose="020B0604020202020204" pitchFamily="34" charset="0"/>
              <a:buChar char="̶"/>
            </a:pPr>
            <a:r>
              <a:rPr lang="cs-CZ" altLang="cs-CZ" sz="2200" dirty="0">
                <a:latin typeface="+mn-lt"/>
              </a:rPr>
              <a:t>Nové informace (vše co je uvedeno musí být v textu příspěvku)</a:t>
            </a:r>
          </a:p>
        </p:txBody>
      </p:sp>
    </p:spTree>
    <p:custDataLst>
      <p:tags r:id="rId1"/>
    </p:custDataLst>
    <p:extLst>
      <p:ext uri="{BB962C8B-B14F-4D97-AF65-F5344CB8AC3E}">
        <p14:creationId xmlns:p14="http://schemas.microsoft.com/office/powerpoint/2010/main" val="374465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0" dur="500"/>
                                        <p:tgtEl>
                                          <p:spTgt spid="2048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3" dur="500"/>
                                        <p:tgtEl>
                                          <p:spTgt spid="2048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16" dur="500"/>
                                        <p:tgtEl>
                                          <p:spTgt spid="2048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21" dur="500"/>
                                        <p:tgtEl>
                                          <p:spTgt spid="2048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checkerboard(across)">
                                      <p:cBhvr>
                                        <p:cTn id="24" dur="500"/>
                                        <p:tgtEl>
                                          <p:spTgt spid="2048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checkerboard(across)">
                                      <p:cBhvr>
                                        <p:cTn id="27" dur="500"/>
                                        <p:tgtEl>
                                          <p:spTgt spid="2048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20483">
                                            <p:txEl>
                                              <p:pRg st="7" end="7"/>
                                            </p:txEl>
                                          </p:spTgt>
                                        </p:tgtEl>
                                        <p:attrNameLst>
                                          <p:attrName>style.visibility</p:attrName>
                                        </p:attrNameLst>
                                      </p:cBhvr>
                                      <p:to>
                                        <p:strVal val="visible"/>
                                      </p:to>
                                    </p:set>
                                    <p:animEffect transition="in" filter="checkerboard(across)">
                                      <p:cBhvr>
                                        <p:cTn id="30" dur="500"/>
                                        <p:tgtEl>
                                          <p:spTgt spid="2048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animEffect transition="in" filter="checkerboard(across)">
                                      <p:cBhvr>
                                        <p:cTn id="33" dur="500"/>
                                        <p:tgtEl>
                                          <p:spTgt spid="20483">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0483">
                                            <p:txEl>
                                              <p:pRg st="9" end="9"/>
                                            </p:txEl>
                                          </p:spTgt>
                                        </p:tgtEl>
                                        <p:attrNameLst>
                                          <p:attrName>style.visibility</p:attrName>
                                        </p:attrNameLst>
                                      </p:cBhvr>
                                      <p:to>
                                        <p:strVal val="visible"/>
                                      </p:to>
                                    </p:set>
                                    <p:animEffect transition="in" filter="checkerboard(across)">
                                      <p:cBhvr>
                                        <p:cTn id="36" dur="500"/>
                                        <p:tgtEl>
                                          <p:spTgt spid="20483">
                                            <p:txEl>
                                              <p:pRg st="9" end="9"/>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20483">
                                            <p:txEl>
                                              <p:pRg st="10" end="10"/>
                                            </p:txEl>
                                          </p:spTgt>
                                        </p:tgtEl>
                                        <p:attrNameLst>
                                          <p:attrName>style.visibility</p:attrName>
                                        </p:attrNameLst>
                                      </p:cBhvr>
                                      <p:to>
                                        <p:strVal val="visible"/>
                                      </p:to>
                                    </p:set>
                                    <p:animEffect transition="in" filter="checkerboard(across)">
                                      <p:cBhvr>
                                        <p:cTn id="39" dur="5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03850" y="1052736"/>
            <a:ext cx="9626078" cy="5400600"/>
          </a:xfrm>
        </p:spPr>
        <p:txBody>
          <a:bodyPr/>
          <a:lstStyle/>
          <a:p>
            <a:pPr>
              <a:lnSpc>
                <a:spcPct val="150000"/>
              </a:lnSpc>
              <a:buFontTx/>
              <a:buNone/>
            </a:pPr>
            <a:endParaRPr lang="cs-CZ" altLang="cs-CZ" dirty="0">
              <a:solidFill>
                <a:schemeClr val="tx2"/>
              </a:solidFill>
            </a:endParaRPr>
          </a:p>
          <a:p>
            <a:pPr>
              <a:lnSpc>
                <a:spcPct val="150000"/>
              </a:lnSpc>
              <a:buFontTx/>
              <a:buNone/>
            </a:pPr>
            <a:endParaRPr lang="cs-CZ" altLang="cs-CZ" dirty="0"/>
          </a:p>
          <a:p>
            <a:pPr>
              <a:lnSpc>
                <a:spcPct val="150000"/>
              </a:lnSpc>
              <a:buFontTx/>
              <a:buNone/>
            </a:pPr>
            <a:r>
              <a:rPr lang="cs-CZ" altLang="cs-CZ" sz="2200" b="1" dirty="0">
                <a:solidFill>
                  <a:schemeClr val="tx2"/>
                </a:solidFill>
                <a:effectLst>
                  <a:outerShdw blurRad="38100" dist="38100" dir="2700000" algn="tl">
                    <a:srgbClr val="000000">
                      <a:alpha val="43137"/>
                    </a:srgbClr>
                  </a:outerShdw>
                </a:effectLst>
              </a:rPr>
              <a:t>Tři odstavce</a:t>
            </a:r>
          </a:p>
          <a:p>
            <a:pPr lvl="1">
              <a:lnSpc>
                <a:spcPct val="150000"/>
              </a:lnSpc>
            </a:pPr>
            <a:r>
              <a:rPr lang="cs-CZ" altLang="cs-CZ" b="1" dirty="0">
                <a:solidFill>
                  <a:schemeClr val="tx1">
                    <a:lumMod val="85000"/>
                    <a:lumOff val="15000"/>
                  </a:schemeClr>
                </a:solidFill>
                <a:effectLst>
                  <a:outerShdw blurRad="38100" dist="38100" dir="2700000" algn="tl">
                    <a:srgbClr val="000000">
                      <a:alpha val="43137"/>
                    </a:srgbClr>
                  </a:outerShdw>
                </a:effectLst>
              </a:rPr>
              <a:t>první odstavec </a:t>
            </a:r>
            <a:r>
              <a:rPr lang="cs-CZ" altLang="cs-CZ" dirty="0"/>
              <a:t>– slova z názvu článku, jádro věci, východiska</a:t>
            </a:r>
          </a:p>
          <a:p>
            <a:pPr lvl="1">
              <a:lnSpc>
                <a:spcPct val="150000"/>
              </a:lnSpc>
            </a:pPr>
            <a:r>
              <a:rPr lang="cs-CZ" altLang="cs-CZ" b="1" dirty="0">
                <a:solidFill>
                  <a:schemeClr val="tx1">
                    <a:lumMod val="85000"/>
                    <a:lumOff val="15000"/>
                  </a:schemeClr>
                </a:solidFill>
                <a:effectLst>
                  <a:outerShdw blurRad="38100" dist="38100" dir="2700000" algn="tl">
                    <a:srgbClr val="000000">
                      <a:alpha val="43137"/>
                    </a:srgbClr>
                  </a:outerShdw>
                </a:effectLst>
              </a:rPr>
              <a:t>druhý odstavec </a:t>
            </a:r>
            <a:r>
              <a:rPr lang="cs-CZ" altLang="cs-CZ" dirty="0"/>
              <a:t>– motivy, které vedly ke vzniku publikace</a:t>
            </a:r>
          </a:p>
          <a:p>
            <a:pPr lvl="1">
              <a:lnSpc>
                <a:spcPct val="150000"/>
              </a:lnSpc>
            </a:pPr>
            <a:r>
              <a:rPr lang="cs-CZ" altLang="cs-CZ" b="1" dirty="0">
                <a:solidFill>
                  <a:schemeClr val="tx1">
                    <a:lumMod val="85000"/>
                    <a:lumOff val="15000"/>
                  </a:schemeClr>
                </a:solidFill>
                <a:effectLst>
                  <a:outerShdw blurRad="38100" dist="38100" dir="2700000" algn="tl">
                    <a:srgbClr val="000000">
                      <a:alpha val="43137"/>
                    </a:srgbClr>
                  </a:outerShdw>
                </a:effectLst>
              </a:rPr>
              <a:t>třetí odstavec </a:t>
            </a:r>
            <a:r>
              <a:rPr lang="cs-CZ" altLang="cs-CZ" dirty="0"/>
              <a:t>– potřebnost práce</a:t>
            </a:r>
            <a:r>
              <a:rPr lang="cs-CZ" altLang="cs-CZ" dirty="0">
                <a:solidFill>
                  <a:srgbClr val="FF0000"/>
                </a:solidFill>
              </a:rPr>
              <a:t> </a:t>
            </a:r>
            <a:endParaRPr lang="cs-CZ" altLang="cs-CZ" dirty="0"/>
          </a:p>
        </p:txBody>
      </p:sp>
      <p:sp>
        <p:nvSpPr>
          <p:cNvPr id="4" name="Obdélník 3"/>
          <p:cNvSpPr/>
          <p:nvPr/>
        </p:nvSpPr>
        <p:spPr>
          <a:xfrm>
            <a:off x="330238" y="319567"/>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úvod</a:t>
            </a:r>
            <a:endParaRPr lang="cs-CZ" altLang="cs-CZ" sz="4000" b="1" dirty="0">
              <a:solidFill>
                <a:schemeClr val="tx2"/>
              </a:solidFill>
              <a:latin typeface="+mj-lt"/>
              <a:ea typeface="+mj-ea"/>
              <a:cs typeface="+mj-cs"/>
            </a:endParaRPr>
          </a:p>
        </p:txBody>
      </p:sp>
      <p:sp>
        <p:nvSpPr>
          <p:cNvPr id="5" name="Rámeček 4"/>
          <p:cNvSpPr/>
          <p:nvPr/>
        </p:nvSpPr>
        <p:spPr>
          <a:xfrm>
            <a:off x="330238" y="962133"/>
            <a:ext cx="11341302"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Zástupný symbol pro zápatí 1">
            <a:extLst>
              <a:ext uri="{FF2B5EF4-FFF2-40B4-BE49-F238E27FC236}">
                <a16:creationId xmlns:a16="http://schemas.microsoft.com/office/drawing/2014/main" id="{0754FBB9-DA57-4B59-BA25-78F46BAABB50}"/>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B65CCCD3-12D1-4B7F-9E1E-AAE57C05C380}"/>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8" name="Obdélník 7">
            <a:extLst>
              <a:ext uri="{FF2B5EF4-FFF2-40B4-BE49-F238E27FC236}">
                <a16:creationId xmlns:a16="http://schemas.microsoft.com/office/drawing/2014/main" id="{B92AE042-6B17-4F49-A042-2F1033A3571E}"/>
              </a:ext>
            </a:extLst>
          </p:cNvPr>
          <p:cNvSpPr/>
          <p:nvPr/>
        </p:nvSpPr>
        <p:spPr>
          <a:xfrm>
            <a:off x="2674189" y="1026072"/>
            <a:ext cx="8238226" cy="461665"/>
          </a:xfrm>
          <a:prstGeom prst="rect">
            <a:avLst/>
          </a:prstGeom>
        </p:spPr>
        <p:txBody>
          <a:bodyPr wrap="square">
            <a:spAutoFit/>
          </a:bodyPr>
          <a:lstStyle/>
          <a:p>
            <a:pPr marL="68580" indent="0">
              <a:buNone/>
            </a:pPr>
            <a:r>
              <a:rPr lang="cs-CZ" altLang="cs-CZ" dirty="0"/>
              <a:t>O motivaci dál číst často rozhoduje první věta.</a:t>
            </a:r>
            <a:endParaRPr lang="cs-CZ" altLang="cs-CZ" dirty="0">
              <a:solidFill>
                <a:schemeClr val="tx2"/>
              </a:solidFill>
            </a:endParaRPr>
          </a:p>
        </p:txBody>
      </p:sp>
    </p:spTree>
    <p:custDataLst>
      <p:tags r:id="rId1"/>
    </p:custDataLst>
    <p:extLst>
      <p:ext uri="{BB962C8B-B14F-4D97-AF65-F5344CB8AC3E}">
        <p14:creationId xmlns:p14="http://schemas.microsoft.com/office/powerpoint/2010/main" val="298962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7" dur="500"/>
                                        <p:tgtEl>
                                          <p:spTgt spid="2457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12" dur="500"/>
                                        <p:tgtEl>
                                          <p:spTgt spid="2457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animEffect transition="in" filter="checkerboard(across)">
                                      <p:cBhvr>
                                        <p:cTn id="1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14000" y="1208376"/>
            <a:ext cx="11516332" cy="4176713"/>
          </a:xfrm>
        </p:spPr>
        <p:txBody>
          <a:bodyPr vert="horz" lIns="91440" tIns="45720" rIns="91440" bIns="45720" rtlCol="0">
            <a:normAutofit/>
          </a:bodyPr>
          <a:lstStyle/>
          <a:p>
            <a:r>
              <a:rPr lang="cs-CZ" altLang="cs-CZ" dirty="0"/>
              <a:t>typ </a:t>
            </a:r>
          </a:p>
          <a:p>
            <a:r>
              <a:rPr lang="cs-CZ" altLang="cs-CZ" dirty="0"/>
              <a:t>charakteristika výzkumného nástroje – jeho volba</a:t>
            </a:r>
          </a:p>
          <a:p>
            <a:r>
              <a:rPr lang="cs-CZ" altLang="cs-CZ" dirty="0"/>
              <a:t>průběh výzkumu, délka sledování (kdy a kde)</a:t>
            </a:r>
          </a:p>
          <a:p>
            <a:r>
              <a:rPr lang="cs-CZ" altLang="cs-CZ" dirty="0"/>
              <a:t>cílový soubor– povaha</a:t>
            </a:r>
          </a:p>
          <a:p>
            <a:r>
              <a:rPr lang="cs-CZ" altLang="cs-CZ" dirty="0"/>
              <a:t>kritéria výběru – randomizace</a:t>
            </a:r>
          </a:p>
          <a:p>
            <a:r>
              <a:rPr lang="cs-CZ" altLang="cs-CZ" dirty="0"/>
              <a:t>zpracování dat, statistické metody</a:t>
            </a:r>
          </a:p>
        </p:txBody>
      </p:sp>
      <p:sp>
        <p:nvSpPr>
          <p:cNvPr id="4" name="Obdélník 3"/>
          <p:cNvSpPr/>
          <p:nvPr/>
        </p:nvSpPr>
        <p:spPr>
          <a:xfrm>
            <a:off x="414000" y="378000"/>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metody</a:t>
            </a:r>
            <a:endParaRPr lang="cs-CZ" altLang="cs-CZ" sz="4000" b="1" dirty="0">
              <a:solidFill>
                <a:schemeClr val="tx2"/>
              </a:solidFill>
              <a:latin typeface="+mj-lt"/>
              <a:ea typeface="+mj-ea"/>
              <a:cs typeface="+mj-cs"/>
            </a:endParaRPr>
          </a:p>
        </p:txBody>
      </p:sp>
      <p:sp>
        <p:nvSpPr>
          <p:cNvPr id="2" name="Zástupný symbol pro zápatí 1">
            <a:extLst>
              <a:ext uri="{FF2B5EF4-FFF2-40B4-BE49-F238E27FC236}">
                <a16:creationId xmlns:a16="http://schemas.microsoft.com/office/drawing/2014/main" id="{C9560ADA-8101-4F16-801E-1EA082446EAB}"/>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D461D2CF-4DC2-4C4C-8906-855BC882D2FB}"/>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custDataLst>
      <p:tags r:id="rId1"/>
    </p:custDataLst>
    <p:extLst>
      <p:ext uri="{BB962C8B-B14F-4D97-AF65-F5344CB8AC3E}">
        <p14:creationId xmlns:p14="http://schemas.microsoft.com/office/powerpoint/2010/main" val="1542950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31088" y="1078616"/>
            <a:ext cx="11490618" cy="4176713"/>
          </a:xfrm>
        </p:spPr>
        <p:txBody>
          <a:bodyPr/>
          <a:lstStyle/>
          <a:p>
            <a:r>
              <a:rPr lang="cs-CZ" altLang="cs-CZ" dirty="0"/>
              <a:t>sdělení faktů a čísel</a:t>
            </a:r>
          </a:p>
          <a:p>
            <a:r>
              <a:rPr lang="cs-CZ" altLang="cs-CZ" dirty="0"/>
              <a:t>optimální, logické řazení informací</a:t>
            </a:r>
          </a:p>
          <a:p>
            <a:r>
              <a:rPr lang="cs-CZ" altLang="cs-CZ" dirty="0"/>
              <a:t>tabulky, grafy</a:t>
            </a:r>
          </a:p>
          <a:p>
            <a:r>
              <a:rPr lang="cs-CZ" altLang="cs-CZ" dirty="0"/>
              <a:t>členění do odstavců</a:t>
            </a:r>
          </a:p>
          <a:p>
            <a:r>
              <a:rPr lang="cs-CZ" altLang="cs-CZ" dirty="0"/>
              <a:t>kontrola jednotek veličin</a:t>
            </a:r>
          </a:p>
          <a:p>
            <a:r>
              <a:rPr lang="cs-CZ" altLang="cs-CZ" dirty="0"/>
              <a:t>kontrola součtů položek</a:t>
            </a:r>
          </a:p>
          <a:p>
            <a:r>
              <a:rPr lang="cs-CZ" altLang="cs-CZ" dirty="0"/>
              <a:t>kontrola koherence grafů, tabulek a textu</a:t>
            </a:r>
          </a:p>
        </p:txBody>
      </p:sp>
      <p:sp>
        <p:nvSpPr>
          <p:cNvPr id="4" name="Obdélník 3"/>
          <p:cNvSpPr/>
          <p:nvPr/>
        </p:nvSpPr>
        <p:spPr>
          <a:xfrm>
            <a:off x="431088" y="430073"/>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analýza</a:t>
            </a:r>
            <a:endParaRPr lang="cs-CZ" altLang="cs-CZ" sz="4000" b="1" dirty="0">
              <a:solidFill>
                <a:schemeClr val="tx2"/>
              </a:solidFill>
              <a:latin typeface="+mj-lt"/>
              <a:ea typeface="+mj-ea"/>
              <a:cs typeface="+mj-cs"/>
            </a:endParaRPr>
          </a:p>
        </p:txBody>
      </p:sp>
      <p:sp>
        <p:nvSpPr>
          <p:cNvPr id="2" name="Zástupný symbol pro zápatí 1">
            <a:extLst>
              <a:ext uri="{FF2B5EF4-FFF2-40B4-BE49-F238E27FC236}">
                <a16:creationId xmlns:a16="http://schemas.microsoft.com/office/drawing/2014/main" id="{663E9B0B-C0F4-439B-BDAB-1A08ACA1662D}"/>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05AE185D-27FC-44B2-B4BF-B3C1E2F67D7C}"/>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custDataLst>
      <p:tags r:id="rId1"/>
    </p:custDataLst>
    <p:extLst>
      <p:ext uri="{BB962C8B-B14F-4D97-AF65-F5344CB8AC3E}">
        <p14:creationId xmlns:p14="http://schemas.microsoft.com/office/powerpoint/2010/main" val="641777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27804" y="971416"/>
            <a:ext cx="5503723" cy="5468751"/>
          </a:xfrm>
        </p:spPr>
        <p:txBody>
          <a:bodyPr>
            <a:normAutofit/>
          </a:bodyPr>
          <a:lstStyle/>
          <a:p>
            <a:pPr marL="68580" indent="0">
              <a:buNone/>
            </a:pPr>
            <a:r>
              <a:rPr lang="cs-CZ" altLang="cs-CZ" b="1" dirty="0">
                <a:effectLst>
                  <a:outerShdw blurRad="38100" dist="38100" dir="2700000" algn="tl">
                    <a:srgbClr val="000000">
                      <a:alpha val="43137"/>
                    </a:srgbClr>
                  </a:outerShdw>
                </a:effectLst>
              </a:rPr>
              <a:t>Obsahuje</a:t>
            </a:r>
          </a:p>
          <a:p>
            <a:r>
              <a:rPr lang="cs-CZ" altLang="cs-CZ" dirty="0"/>
              <a:t>jen podložená tvrzení</a:t>
            </a:r>
          </a:p>
          <a:p>
            <a:r>
              <a:rPr lang="cs-CZ" altLang="cs-CZ" dirty="0"/>
              <a:t>porovnání výsledků s již publikovaným</a:t>
            </a:r>
          </a:p>
          <a:p>
            <a:r>
              <a:rPr lang="cs-CZ" altLang="cs-CZ" dirty="0"/>
              <a:t>diskuze klinických a vědeckých důsledků </a:t>
            </a:r>
          </a:p>
          <a:p>
            <a:r>
              <a:rPr lang="cs-CZ" altLang="cs-CZ" dirty="0"/>
              <a:t>limity šetření - problémy zvolených výzkumných metod</a:t>
            </a:r>
          </a:p>
          <a:p>
            <a:r>
              <a:rPr lang="cs-CZ" altLang="cs-CZ" dirty="0"/>
              <a:t>vytyčení nových hypotéz, možností výzkumu</a:t>
            </a:r>
          </a:p>
        </p:txBody>
      </p:sp>
      <p:sp>
        <p:nvSpPr>
          <p:cNvPr id="2" name="Obdélník 1"/>
          <p:cNvSpPr/>
          <p:nvPr/>
        </p:nvSpPr>
        <p:spPr>
          <a:xfrm>
            <a:off x="5879976" y="962133"/>
            <a:ext cx="6197005" cy="467954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marL="72000">
              <a:lnSpc>
                <a:spcPts val="3600"/>
              </a:lnSpc>
              <a:spcBef>
                <a:spcPts val="0"/>
              </a:spcBef>
              <a:buClr>
                <a:schemeClr val="tx2"/>
              </a:buClr>
              <a:buSzPct val="100000"/>
            </a:pPr>
            <a:r>
              <a:rPr lang="cs-CZ" altLang="cs-CZ" sz="2800" b="1" dirty="0">
                <a:solidFill>
                  <a:schemeClr val="tx2"/>
                </a:solidFill>
                <a:latin typeface="+mn-lt"/>
              </a:rPr>
              <a:t>Nejčastější chyby</a:t>
            </a:r>
          </a:p>
          <a:p>
            <a:pPr marL="252000" indent="-180000">
              <a:lnSpc>
                <a:spcPts val="3600"/>
              </a:lnSpc>
              <a:spcBef>
                <a:spcPts val="0"/>
              </a:spcBef>
              <a:buClr>
                <a:schemeClr val="tx2"/>
              </a:buClr>
              <a:buSzPct val="100000"/>
              <a:buFont typeface="Arial" panose="020B0604020202020204" pitchFamily="34" charset="0"/>
              <a:buChar char="̶"/>
            </a:pPr>
            <a:r>
              <a:rPr lang="cs-CZ" altLang="cs-CZ" sz="2800" dirty="0">
                <a:latin typeface="+mn-lt"/>
              </a:rPr>
              <a:t>opakování údajů</a:t>
            </a:r>
          </a:p>
          <a:p>
            <a:pPr marL="252000" indent="-180000">
              <a:lnSpc>
                <a:spcPts val="3600"/>
              </a:lnSpc>
              <a:spcBef>
                <a:spcPts val="0"/>
              </a:spcBef>
              <a:buClr>
                <a:schemeClr val="tx2"/>
              </a:buClr>
              <a:buSzPct val="100000"/>
              <a:buFont typeface="Arial" panose="020B0604020202020204" pitchFamily="34" charset="0"/>
              <a:buChar char="̶"/>
            </a:pPr>
            <a:r>
              <a:rPr lang="cs-CZ" altLang="cs-CZ" sz="2800" dirty="0">
                <a:latin typeface="+mn-lt"/>
              </a:rPr>
              <a:t>přesvědčení o „skvělosti“ svých tvrzení</a:t>
            </a:r>
          </a:p>
          <a:p>
            <a:pPr marL="252000" indent="-180000">
              <a:lnSpc>
                <a:spcPts val="3600"/>
              </a:lnSpc>
              <a:spcBef>
                <a:spcPts val="0"/>
              </a:spcBef>
              <a:buClr>
                <a:schemeClr val="tx2"/>
              </a:buClr>
              <a:buSzPct val="100000"/>
              <a:buFont typeface="Arial" panose="020B0604020202020204" pitchFamily="34" charset="0"/>
              <a:buChar char="̶"/>
            </a:pPr>
            <a:r>
              <a:rPr lang="cs-CZ" altLang="cs-CZ" sz="2800" dirty="0">
                <a:latin typeface="+mn-lt"/>
              </a:rPr>
              <a:t>nepodložené spekulace</a:t>
            </a:r>
          </a:p>
          <a:p>
            <a:pPr marL="252000" indent="-180000">
              <a:lnSpc>
                <a:spcPts val="3600"/>
              </a:lnSpc>
              <a:spcBef>
                <a:spcPts val="0"/>
              </a:spcBef>
              <a:buClr>
                <a:schemeClr val="tx2"/>
              </a:buClr>
              <a:buSzPct val="100000"/>
              <a:buFont typeface="Arial" panose="020B0604020202020204" pitchFamily="34" charset="0"/>
              <a:buChar char="̶"/>
            </a:pPr>
            <a:r>
              <a:rPr lang="cs-CZ" altLang="cs-CZ" sz="2800" dirty="0">
                <a:latin typeface="+mn-lt"/>
              </a:rPr>
              <a:t>neprofesionální kritika jiných autorů</a:t>
            </a:r>
          </a:p>
          <a:p>
            <a:pPr marL="252000" indent="-180000">
              <a:lnSpc>
                <a:spcPts val="3600"/>
              </a:lnSpc>
              <a:spcBef>
                <a:spcPts val="0"/>
              </a:spcBef>
              <a:buClr>
                <a:schemeClr val="tx2"/>
              </a:buClr>
              <a:buSzPct val="100000"/>
              <a:buFont typeface="Arial" panose="020B0604020202020204" pitchFamily="34" charset="0"/>
              <a:buChar char="̶"/>
            </a:pPr>
            <a:r>
              <a:rPr lang="cs-CZ" altLang="cs-CZ" sz="2800" dirty="0">
                <a:latin typeface="+mn-lt"/>
              </a:rPr>
              <a:t>v porovnání výsledků upřednostňování jen zdrojů, které se nám „hodí“ </a:t>
            </a:r>
          </a:p>
        </p:txBody>
      </p:sp>
      <p:sp>
        <p:nvSpPr>
          <p:cNvPr id="5" name="Obdélník 4"/>
          <p:cNvSpPr/>
          <p:nvPr/>
        </p:nvSpPr>
        <p:spPr>
          <a:xfrm>
            <a:off x="327804" y="438913"/>
            <a:ext cx="9902123"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diskuze</a:t>
            </a:r>
            <a:endParaRPr lang="cs-CZ" altLang="cs-CZ" sz="4000" b="1" dirty="0">
              <a:solidFill>
                <a:schemeClr val="tx2"/>
              </a:solidFill>
              <a:latin typeface="+mj-lt"/>
              <a:ea typeface="+mj-ea"/>
              <a:cs typeface="+mj-cs"/>
            </a:endParaRPr>
          </a:p>
        </p:txBody>
      </p:sp>
      <p:sp>
        <p:nvSpPr>
          <p:cNvPr id="3" name="Zástupný symbol pro zápatí 2">
            <a:extLst>
              <a:ext uri="{FF2B5EF4-FFF2-40B4-BE49-F238E27FC236}">
                <a16:creationId xmlns:a16="http://schemas.microsoft.com/office/drawing/2014/main" id="{F273804E-A97E-441F-B981-7BCA74EB8A16}"/>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2532EC10-58AE-4601-87B5-2F3A4A34C022}"/>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custDataLst>
      <p:tags r:id="rId1"/>
    </p:custDataLst>
    <p:extLst>
      <p:ext uri="{BB962C8B-B14F-4D97-AF65-F5344CB8AC3E}">
        <p14:creationId xmlns:p14="http://schemas.microsoft.com/office/powerpoint/2010/main" val="15932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27" dur="5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3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31970" y="1769456"/>
            <a:ext cx="7921625" cy="1944688"/>
          </a:xfrm>
        </p:spPr>
        <p:txBody>
          <a:bodyPr/>
          <a:lstStyle/>
          <a:p>
            <a:r>
              <a:rPr lang="cs-CZ" altLang="cs-CZ" dirty="0"/>
              <a:t>nejvýznamnější poznatky </a:t>
            </a:r>
          </a:p>
          <a:p>
            <a:r>
              <a:rPr lang="cs-CZ" altLang="cs-CZ" dirty="0"/>
              <a:t>doporučení pro praxi</a:t>
            </a:r>
          </a:p>
          <a:p>
            <a:r>
              <a:rPr lang="cs-CZ" altLang="cs-CZ" dirty="0"/>
              <a:t>doporučení pro další výzkum</a:t>
            </a:r>
          </a:p>
        </p:txBody>
      </p:sp>
      <p:sp>
        <p:nvSpPr>
          <p:cNvPr id="4" name="Obdélník 3"/>
          <p:cNvSpPr/>
          <p:nvPr/>
        </p:nvSpPr>
        <p:spPr>
          <a:xfrm>
            <a:off x="347491" y="306235"/>
            <a:ext cx="8208912" cy="523220"/>
          </a:xfrm>
          <a:prstGeom prst="rect">
            <a:avLst/>
          </a:prstGeom>
        </p:spPr>
        <p:txBody>
          <a:bodyPr vert="horz" lIns="0" tIns="0" rIns="0" bIns="0" rtlCol="0" anchor="t" anchorCtr="0">
            <a:noAutofit/>
          </a:bodyPr>
          <a:lstStyle/>
          <a:p>
            <a:pPr>
              <a:lnSpc>
                <a:spcPts val="4000"/>
              </a:lnSpc>
            </a:pPr>
            <a:r>
              <a:rPr lang="cs-CZ" sz="4000" b="1" dirty="0">
                <a:solidFill>
                  <a:schemeClr val="tx2"/>
                </a:solidFill>
                <a:latin typeface="+mj-lt"/>
                <a:ea typeface="+mj-ea"/>
                <a:cs typeface="+mj-cs"/>
              </a:rPr>
              <a:t>Publikování výsledků - závěr</a:t>
            </a:r>
            <a:endParaRPr lang="cs-CZ" altLang="cs-CZ" sz="4000" b="1" dirty="0">
              <a:solidFill>
                <a:schemeClr val="tx2"/>
              </a:solidFill>
              <a:latin typeface="+mj-lt"/>
              <a:ea typeface="+mj-ea"/>
              <a:cs typeface="+mj-cs"/>
            </a:endParaRPr>
          </a:p>
        </p:txBody>
      </p:sp>
      <p:sp>
        <p:nvSpPr>
          <p:cNvPr id="2" name="Zástupný symbol pro zápatí 1">
            <a:extLst>
              <a:ext uri="{FF2B5EF4-FFF2-40B4-BE49-F238E27FC236}">
                <a16:creationId xmlns:a16="http://schemas.microsoft.com/office/drawing/2014/main" id="{014F0E7C-7201-47D4-83E8-3424D431E6D5}"/>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340F2AE8-3E05-4C36-9756-6CDCEDE797C8}"/>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custDataLst>
      <p:tags r:id="rId1"/>
    </p:custDataLst>
    <p:extLst>
      <p:ext uri="{BB962C8B-B14F-4D97-AF65-F5344CB8AC3E}">
        <p14:creationId xmlns:p14="http://schemas.microsoft.com/office/powerpoint/2010/main" val="135030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48696" y="3160490"/>
            <a:ext cx="7401342" cy="1213103"/>
          </a:xfrm>
          <a:prstGeom prst="rect">
            <a:avLst/>
          </a:prstGeom>
        </p:spPr>
        <p:txBody>
          <a:bodyPr vert="horz" lIns="91440" tIns="45720" rIns="91440" bIns="45720" rtlCol="0" anchor="b">
            <a:normAutofit/>
          </a:bodyPr>
          <a:lstStyle/>
          <a:p>
            <a:r>
              <a:rPr lang="cs-CZ" sz="3600" b="1" dirty="0">
                <a:solidFill>
                  <a:schemeClr val="accent1"/>
                </a:solidFill>
                <a:latin typeface="+mj-lt"/>
                <a:ea typeface="+mj-ea"/>
                <a:cs typeface="+mj-cs"/>
              </a:rPr>
              <a:t>Analýza dat – MS Excel</a:t>
            </a:r>
          </a:p>
          <a:p>
            <a:endParaRPr lang="cs-CZ" sz="3600" b="1" dirty="0">
              <a:solidFill>
                <a:schemeClr val="accent1"/>
              </a:solidFill>
              <a:latin typeface="+mj-lt"/>
              <a:ea typeface="+mj-ea"/>
              <a:cs typeface="+mj-cs"/>
            </a:endParaRPr>
          </a:p>
        </p:txBody>
      </p:sp>
      <p:pic>
        <p:nvPicPr>
          <p:cNvPr id="5" name="Obrázek 4"/>
          <p:cNvPicPr/>
          <p:nvPr/>
        </p:nvPicPr>
        <p:blipFill rotWithShape="1">
          <a:blip r:embed="rId2"/>
          <a:srcRect l="7441" t="37919" r="55025" b="17989"/>
          <a:stretch/>
        </p:blipFill>
        <p:spPr bwMode="auto">
          <a:xfrm>
            <a:off x="7553864" y="216024"/>
            <a:ext cx="3528392" cy="2564904"/>
          </a:xfrm>
          <a:prstGeom prst="rect">
            <a:avLst/>
          </a:prstGeom>
          <a:ln>
            <a:noFill/>
          </a:ln>
          <a:extLst>
            <a:ext uri="{53640926-AAD7-44D8-BBD7-CCE9431645EC}">
              <a14:shadowObscured xmlns:a14="http://schemas.microsoft.com/office/drawing/2010/main"/>
            </a:ext>
          </a:extLst>
        </p:spPr>
      </p:pic>
      <p:sp>
        <p:nvSpPr>
          <p:cNvPr id="2" name="Zástupný symbol pro zápatí 1">
            <a:extLst>
              <a:ext uri="{FF2B5EF4-FFF2-40B4-BE49-F238E27FC236}">
                <a16:creationId xmlns:a16="http://schemas.microsoft.com/office/drawing/2014/main" id="{D1E44C2F-92D7-49BF-87E7-1A734BD38B80}"/>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62F09CB-C4E4-4AC4-BD22-A25E6EE10A7C}"/>
              </a:ext>
            </a:extLst>
          </p:cNvPr>
          <p:cNvSpPr>
            <a:spLocks noGrp="1"/>
          </p:cNvSpPr>
          <p:nvPr>
            <p:ph type="sldNum" sz="quarter" idx="11"/>
          </p:nvPr>
        </p:nvSpPr>
        <p:spPr/>
        <p:txBody>
          <a:bodyPr/>
          <a:lstStyle/>
          <a:p>
            <a:fld id="{0DE708CC-0C3F-4567-9698-B54C0F35BD31}" type="slidenum">
              <a:rPr lang="cs-CZ" altLang="cs-CZ" noProof="0" smtClean="0"/>
              <a:pPr/>
              <a:t>4</a:t>
            </a:fld>
            <a:endParaRPr lang="cs-CZ" altLang="cs-CZ" noProof="0" dirty="0"/>
          </a:p>
        </p:txBody>
      </p:sp>
    </p:spTree>
    <p:extLst>
      <p:ext uri="{BB962C8B-B14F-4D97-AF65-F5344CB8AC3E}">
        <p14:creationId xmlns:p14="http://schemas.microsoft.com/office/powerpoint/2010/main" val="2470657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2525" y="157965"/>
            <a:ext cx="8208912" cy="648072"/>
          </a:xfrm>
        </p:spPr>
        <p:txBody>
          <a:bodyPr>
            <a:normAutofit/>
          </a:bodyPr>
          <a:lstStyle/>
          <a:p>
            <a:r>
              <a:rPr lang="cs-CZ" dirty="0"/>
              <a:t>Zdroje</a:t>
            </a:r>
          </a:p>
        </p:txBody>
      </p:sp>
      <p:sp>
        <p:nvSpPr>
          <p:cNvPr id="4" name="Obdélník 3"/>
          <p:cNvSpPr/>
          <p:nvPr/>
        </p:nvSpPr>
        <p:spPr>
          <a:xfrm>
            <a:off x="208472" y="760577"/>
            <a:ext cx="11775056" cy="5336846"/>
          </a:xfrm>
          <a:prstGeom prst="rect">
            <a:avLst/>
          </a:prstGeom>
        </p:spPr>
        <p:txBody>
          <a:bodyPr wrap="square">
            <a:spAutoFit/>
          </a:bodyPr>
          <a:lstStyle/>
          <a:p>
            <a:pPr>
              <a:lnSpc>
                <a:spcPct val="90000"/>
              </a:lnSpc>
            </a:pPr>
            <a:r>
              <a:rPr lang="cs-CZ" sz="1600" dirty="0">
                <a:solidFill>
                  <a:schemeClr val="tx1">
                    <a:lumMod val="85000"/>
                    <a:lumOff val="15000"/>
                  </a:schemeClr>
                </a:solidFill>
                <a:latin typeface="+mj-lt"/>
              </a:rPr>
              <a:t>BÁRTLOVÁ S., SADÍLEK P., TÓTHOVÁ V. Výzkum v ošetřovatelství. Brno, Národní centrum ošetřovatelství a nelékařských zdravotnických oborů, 2008. ISBN 978-80-7013-467-2.</a:t>
            </a:r>
          </a:p>
          <a:p>
            <a:r>
              <a:rPr lang="cs-CZ" altLang="cs-CZ" sz="1600" dirty="0">
                <a:solidFill>
                  <a:schemeClr val="tx1">
                    <a:lumMod val="85000"/>
                    <a:lumOff val="15000"/>
                  </a:schemeClr>
                </a:solidFill>
                <a:latin typeface="+mj-lt"/>
              </a:rPr>
              <a:t>BRABCOVÁ, J a kol. Skoč! Aneb reálný život, Plzeň: </a:t>
            </a:r>
            <a:r>
              <a:rPr lang="cs-CZ" altLang="cs-CZ" sz="1600" dirty="0" err="1">
                <a:solidFill>
                  <a:schemeClr val="tx1">
                    <a:lumMod val="85000"/>
                    <a:lumOff val="15000"/>
                  </a:schemeClr>
                </a:solidFill>
                <a:latin typeface="+mj-lt"/>
              </a:rPr>
              <a:t>Grafia</a:t>
            </a:r>
            <a:r>
              <a:rPr lang="cs-CZ" altLang="cs-CZ" sz="1600" dirty="0">
                <a:solidFill>
                  <a:schemeClr val="tx1">
                    <a:lumMod val="85000"/>
                    <a:lumOff val="15000"/>
                  </a:schemeClr>
                </a:solidFill>
                <a:latin typeface="+mj-lt"/>
              </a:rPr>
              <a:t> 2005, ISBN 80 -902340-7-9</a:t>
            </a:r>
          </a:p>
          <a:p>
            <a:pPr>
              <a:lnSpc>
                <a:spcPct val="90000"/>
              </a:lnSpc>
            </a:pPr>
            <a:r>
              <a:rPr lang="cs-CZ" altLang="cs-CZ" sz="1600" dirty="0">
                <a:solidFill>
                  <a:schemeClr val="tx1">
                    <a:lumMod val="85000"/>
                    <a:lumOff val="15000"/>
                  </a:schemeClr>
                </a:solidFill>
                <a:latin typeface="+mj-lt"/>
                <a:hlinkClick r:id="rId2"/>
              </a:rPr>
              <a:t>http://knihovna.upol.cz/lf</a:t>
            </a:r>
            <a:r>
              <a:rPr lang="cs-CZ" altLang="cs-CZ" sz="1600" dirty="0">
                <a:solidFill>
                  <a:schemeClr val="tx1">
                    <a:lumMod val="85000"/>
                    <a:lumOff val="15000"/>
                  </a:schemeClr>
                </a:solidFill>
                <a:latin typeface="+mj-lt"/>
              </a:rPr>
              <a:t> (vzdělávání, DSP).</a:t>
            </a:r>
          </a:p>
          <a:p>
            <a:r>
              <a:rPr lang="cs-CZ" sz="1600" dirty="0">
                <a:solidFill>
                  <a:schemeClr val="tx1">
                    <a:lumMod val="85000"/>
                    <a:lumOff val="15000"/>
                  </a:schemeClr>
                </a:solidFill>
                <a:latin typeface="+mj-lt"/>
              </a:rPr>
              <a:t>DISMAN, M. Jak se vyrábí sociologická znalost. Karolinum, Praha 1993, 2005.</a:t>
            </a:r>
          </a:p>
          <a:p>
            <a:r>
              <a:rPr lang="cs-CZ" sz="1600" dirty="0">
                <a:solidFill>
                  <a:schemeClr val="tx1">
                    <a:lumMod val="85000"/>
                    <a:lumOff val="15000"/>
                  </a:schemeClr>
                </a:solidFill>
                <a:latin typeface="+mj-lt"/>
              </a:rPr>
              <a:t>FARKAŠOVÁ, D. A kol. Výzkum v </a:t>
            </a:r>
            <a:r>
              <a:rPr lang="cs-CZ" sz="1600" dirty="0" err="1">
                <a:solidFill>
                  <a:schemeClr val="tx1">
                    <a:lumMod val="85000"/>
                    <a:lumOff val="15000"/>
                  </a:schemeClr>
                </a:solidFill>
                <a:latin typeface="+mj-lt"/>
              </a:rPr>
              <a:t>ošetrovatelstve</a:t>
            </a:r>
            <a:r>
              <a:rPr lang="cs-CZ" sz="1600" dirty="0">
                <a:solidFill>
                  <a:schemeClr val="tx1">
                    <a:lumMod val="85000"/>
                    <a:lumOff val="15000"/>
                  </a:schemeClr>
                </a:solidFill>
                <a:latin typeface="+mj-lt"/>
              </a:rPr>
              <a:t>. Martin: </a:t>
            </a:r>
            <a:r>
              <a:rPr lang="cs-CZ" sz="1600" dirty="0" err="1">
                <a:solidFill>
                  <a:schemeClr val="tx1">
                    <a:lumMod val="85000"/>
                    <a:lumOff val="15000"/>
                  </a:schemeClr>
                </a:solidFill>
                <a:latin typeface="+mj-lt"/>
              </a:rPr>
              <a:t>Osveta</a:t>
            </a:r>
            <a:r>
              <a:rPr lang="cs-CZ" sz="1600" dirty="0">
                <a:solidFill>
                  <a:schemeClr val="tx1">
                    <a:lumMod val="85000"/>
                    <a:lumOff val="15000"/>
                  </a:schemeClr>
                </a:solidFill>
                <a:latin typeface="+mj-lt"/>
              </a:rPr>
              <a:t>, 2006.</a:t>
            </a:r>
          </a:p>
          <a:p>
            <a:r>
              <a:rPr lang="cs-CZ" sz="1600" dirty="0">
                <a:solidFill>
                  <a:schemeClr val="tx1">
                    <a:lumMod val="85000"/>
                    <a:lumOff val="15000"/>
                  </a:schemeClr>
                </a:solidFill>
                <a:latin typeface="+mj-lt"/>
              </a:rPr>
              <a:t>ISBN 80-80632-286.</a:t>
            </a:r>
          </a:p>
          <a:p>
            <a:r>
              <a:rPr lang="cs-CZ" sz="1600" dirty="0">
                <a:solidFill>
                  <a:schemeClr val="tx1">
                    <a:lumMod val="85000"/>
                    <a:lumOff val="15000"/>
                  </a:schemeClr>
                </a:solidFill>
                <a:latin typeface="+mj-lt"/>
              </a:rPr>
              <a:t>HENDL, J. Kvantitativní výzkum: základní metody a aplikace. Praha: Portál, 2005. ISBN 80-7367-040-2.</a:t>
            </a:r>
          </a:p>
          <a:p>
            <a:r>
              <a:rPr lang="cs-CZ" altLang="cs-CZ" sz="1600" dirty="0">
                <a:solidFill>
                  <a:schemeClr val="tx1">
                    <a:lumMod val="85000"/>
                    <a:lumOff val="15000"/>
                  </a:schemeClr>
                </a:solidFill>
                <a:latin typeface="+mj-lt"/>
              </a:rPr>
              <a:t>HUŠÁK, V. Jak napsat publikaci? Jak připravit prezentaci?, Olomouc: LF UP 2007, ISBN 978-80-44-1736-3.</a:t>
            </a:r>
            <a:endParaRPr 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rPr>
              <a:t>CHRÁSKA, M. </a:t>
            </a:r>
            <a:r>
              <a:rPr lang="cs-CZ" sz="1600" i="1" dirty="0">
                <a:solidFill>
                  <a:schemeClr val="tx1">
                    <a:lumMod val="85000"/>
                    <a:lumOff val="15000"/>
                  </a:schemeClr>
                </a:solidFill>
                <a:latin typeface="+mj-lt"/>
              </a:rPr>
              <a:t>Metody pedagogického výzkumu: základy kvantitativního výzkumu</a:t>
            </a:r>
            <a:r>
              <a:rPr lang="cs-CZ" sz="1600" dirty="0">
                <a:solidFill>
                  <a:schemeClr val="tx1">
                    <a:lumMod val="85000"/>
                    <a:lumOff val="15000"/>
                  </a:schemeClr>
                </a:solidFill>
                <a:latin typeface="+mj-lt"/>
              </a:rPr>
              <a:t>. Praha: </a:t>
            </a:r>
            <a:r>
              <a:rPr lang="cs-CZ" sz="1600" dirty="0" err="1">
                <a:solidFill>
                  <a:schemeClr val="tx1">
                    <a:lumMod val="85000"/>
                    <a:lumOff val="15000"/>
                  </a:schemeClr>
                </a:solidFill>
                <a:latin typeface="+mj-lt"/>
              </a:rPr>
              <a:t>Grada</a:t>
            </a:r>
            <a:r>
              <a:rPr lang="cs-CZ" sz="1600" dirty="0">
                <a:solidFill>
                  <a:schemeClr val="tx1">
                    <a:lumMod val="85000"/>
                    <a:lumOff val="15000"/>
                  </a:schemeClr>
                </a:solidFill>
                <a:latin typeface="+mj-lt"/>
              </a:rPr>
              <a:t> </a:t>
            </a:r>
            <a:r>
              <a:rPr lang="cs-CZ" sz="1600" dirty="0" err="1">
                <a:solidFill>
                  <a:schemeClr val="tx1">
                    <a:lumMod val="85000"/>
                    <a:lumOff val="15000"/>
                  </a:schemeClr>
                </a:solidFill>
                <a:latin typeface="+mj-lt"/>
              </a:rPr>
              <a:t>Publishing</a:t>
            </a:r>
            <a:r>
              <a:rPr lang="cs-CZ" sz="1600" dirty="0">
                <a:solidFill>
                  <a:schemeClr val="tx1">
                    <a:lumMod val="85000"/>
                    <a:lumOff val="15000"/>
                  </a:schemeClr>
                </a:solidFill>
                <a:latin typeface="+mj-lt"/>
              </a:rPr>
              <a:t>, 2007. ISBN 978-80-247-1369-4.</a:t>
            </a:r>
          </a:p>
          <a:p>
            <a:r>
              <a:rPr lang="cs-CZ" sz="1600" dirty="0">
                <a:solidFill>
                  <a:schemeClr val="tx1">
                    <a:lumMod val="85000"/>
                    <a:lumOff val="15000"/>
                  </a:schemeClr>
                </a:solidFill>
                <a:latin typeface="+mj-lt"/>
              </a:rPr>
              <a:t>KUTNOHORSKÁ, J. Výzkum v ošetřovatelství. Praha: </a:t>
            </a:r>
            <a:r>
              <a:rPr lang="cs-CZ" sz="1600" dirty="0" err="1">
                <a:solidFill>
                  <a:schemeClr val="tx1">
                    <a:lumMod val="85000"/>
                    <a:lumOff val="15000"/>
                  </a:schemeClr>
                </a:solidFill>
                <a:latin typeface="+mj-lt"/>
              </a:rPr>
              <a:t>Grada</a:t>
            </a:r>
            <a:r>
              <a:rPr lang="cs-CZ" sz="1600" dirty="0">
                <a:solidFill>
                  <a:schemeClr val="tx1">
                    <a:lumMod val="85000"/>
                    <a:lumOff val="15000"/>
                  </a:schemeClr>
                </a:solidFill>
                <a:latin typeface="+mj-lt"/>
              </a:rPr>
              <a:t>, 2009. ISBN </a:t>
            </a:r>
          </a:p>
          <a:p>
            <a:r>
              <a:rPr lang="cs-CZ" sz="1600" dirty="0">
                <a:solidFill>
                  <a:schemeClr val="tx1">
                    <a:lumMod val="85000"/>
                    <a:lumOff val="15000"/>
                  </a:schemeClr>
                </a:solidFill>
                <a:latin typeface="+mj-lt"/>
              </a:rPr>
              <a:t>978-80-247-2713-4.</a:t>
            </a:r>
          </a:p>
          <a:p>
            <a:pPr>
              <a:lnSpc>
                <a:spcPct val="90000"/>
              </a:lnSpc>
            </a:pPr>
            <a:r>
              <a:rPr lang="cs-CZ" altLang="cs-CZ" sz="1600" dirty="0">
                <a:solidFill>
                  <a:schemeClr val="tx1">
                    <a:lumMod val="85000"/>
                    <a:lumOff val="15000"/>
                  </a:schemeClr>
                </a:solidFill>
                <a:latin typeface="+mj-lt"/>
              </a:rPr>
              <a:t>MAZALOVÁ, L. </a:t>
            </a:r>
            <a:r>
              <a:rPr lang="cs-CZ" altLang="cs-CZ" sz="1600" i="1" dirty="0">
                <a:solidFill>
                  <a:schemeClr val="tx1">
                    <a:lumMod val="85000"/>
                    <a:lumOff val="15000"/>
                  </a:schemeClr>
                </a:solidFill>
                <a:latin typeface="+mj-lt"/>
              </a:rPr>
              <a:t>Kapitoly z výzkumu v ošetřovatelství</a:t>
            </a:r>
            <a:r>
              <a:rPr lang="cs-CZ" altLang="cs-CZ" sz="1600" dirty="0">
                <a:solidFill>
                  <a:schemeClr val="tx1">
                    <a:lumMod val="85000"/>
                    <a:lumOff val="15000"/>
                  </a:schemeClr>
                </a:solidFill>
                <a:latin typeface="+mj-lt"/>
              </a:rPr>
              <a:t>, Olomouc: Fakulta zdravotních věd 2016. Dostupné: </a:t>
            </a:r>
            <a:r>
              <a:rPr lang="cs-CZ" altLang="cs-CZ" sz="1600" dirty="0">
                <a:solidFill>
                  <a:schemeClr val="tx1">
                    <a:lumMod val="85000"/>
                    <a:lumOff val="15000"/>
                  </a:schemeClr>
                </a:solidFill>
                <a:latin typeface="+mj-lt"/>
                <a:hlinkClick r:id="rId3"/>
              </a:rPr>
              <a:t>http://old.fzv.upol.cz/fileadmin/user_upload/FZV/DSP_Osetrovatelstvi/Skripta/Kapitoly_z_vyzkumu_v_osetrovatelstvi.pdf</a:t>
            </a:r>
            <a:endParaRPr lang="cs-CZ" alt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rPr>
              <a:t>PLEVOVÁ I, et al. Ošetřovatelství. I Praha: </a:t>
            </a:r>
            <a:r>
              <a:rPr lang="cs-CZ" sz="1600" dirty="0" err="1">
                <a:solidFill>
                  <a:schemeClr val="tx1">
                    <a:lumMod val="85000"/>
                    <a:lumOff val="15000"/>
                  </a:schemeClr>
                </a:solidFill>
                <a:latin typeface="+mj-lt"/>
              </a:rPr>
              <a:t>Grada</a:t>
            </a:r>
            <a:r>
              <a:rPr lang="cs-CZ" sz="1600" dirty="0">
                <a:solidFill>
                  <a:schemeClr val="tx1">
                    <a:lumMod val="85000"/>
                    <a:lumOff val="15000"/>
                  </a:schemeClr>
                </a:solidFill>
                <a:latin typeface="+mj-lt"/>
              </a:rPr>
              <a:t>, 2011. ISBN 9788024735573.</a:t>
            </a:r>
          </a:p>
          <a:p>
            <a:pPr>
              <a:lnSpc>
                <a:spcPct val="90000"/>
              </a:lnSpc>
            </a:pPr>
            <a:r>
              <a:rPr lang="cs-CZ" sz="1600" dirty="0">
                <a:solidFill>
                  <a:schemeClr val="tx1">
                    <a:lumMod val="85000"/>
                    <a:lumOff val="15000"/>
                  </a:schemeClr>
                </a:solidFill>
                <a:latin typeface="+mj-lt"/>
              </a:rPr>
              <a:t>PUNCH, K. </a:t>
            </a:r>
            <a:r>
              <a:rPr lang="cs-CZ" sz="1600" i="1" dirty="0">
                <a:solidFill>
                  <a:schemeClr val="tx1">
                    <a:lumMod val="85000"/>
                    <a:lumOff val="15000"/>
                  </a:schemeClr>
                </a:solidFill>
                <a:latin typeface="+mj-lt"/>
              </a:rPr>
              <a:t>Úspěšný návrh výzkumu</a:t>
            </a:r>
            <a:r>
              <a:rPr lang="cs-CZ" sz="1600" dirty="0">
                <a:solidFill>
                  <a:schemeClr val="tx1">
                    <a:lumMod val="85000"/>
                    <a:lumOff val="15000"/>
                  </a:schemeClr>
                </a:solidFill>
                <a:latin typeface="+mj-lt"/>
              </a:rPr>
              <a:t>. </a:t>
            </a:r>
            <a:r>
              <a:rPr lang="cs-CZ" sz="1600" dirty="0" err="1">
                <a:solidFill>
                  <a:schemeClr val="tx1">
                    <a:lumMod val="85000"/>
                    <a:lumOff val="15000"/>
                  </a:schemeClr>
                </a:solidFill>
                <a:latin typeface="+mj-lt"/>
              </a:rPr>
              <a:t>Translated</a:t>
            </a:r>
            <a:r>
              <a:rPr lang="cs-CZ" sz="1600" dirty="0">
                <a:solidFill>
                  <a:schemeClr val="tx1">
                    <a:lumMod val="85000"/>
                    <a:lumOff val="15000"/>
                  </a:schemeClr>
                </a:solidFill>
                <a:latin typeface="+mj-lt"/>
              </a:rPr>
              <a:t> by Jan </a:t>
            </a:r>
            <a:r>
              <a:rPr lang="cs-CZ" sz="1600" dirty="0" err="1">
                <a:solidFill>
                  <a:schemeClr val="tx1">
                    <a:lumMod val="85000"/>
                    <a:lumOff val="15000"/>
                  </a:schemeClr>
                </a:solidFill>
                <a:latin typeface="+mj-lt"/>
              </a:rPr>
              <a:t>Hendl</a:t>
            </a:r>
            <a:r>
              <a:rPr lang="cs-CZ" sz="1600" dirty="0">
                <a:solidFill>
                  <a:schemeClr val="tx1">
                    <a:lumMod val="85000"/>
                    <a:lumOff val="15000"/>
                  </a:schemeClr>
                </a:solidFill>
                <a:latin typeface="+mj-lt"/>
              </a:rPr>
              <a:t>. Vyd. 1. Praha: Portál, 2008. 230 s. ISBN 9788073674687.</a:t>
            </a:r>
            <a:endParaRPr lang="cs-CZ" altLang="cs-CZ" sz="1600" dirty="0">
              <a:solidFill>
                <a:schemeClr val="tx1">
                  <a:lumMod val="85000"/>
                  <a:lumOff val="15000"/>
                </a:schemeClr>
              </a:solidFill>
              <a:latin typeface="+mj-lt"/>
            </a:endParaRPr>
          </a:p>
          <a:p>
            <a:pPr>
              <a:lnSpc>
                <a:spcPct val="90000"/>
              </a:lnSpc>
            </a:pPr>
            <a:r>
              <a:rPr lang="cs-CZ" altLang="cs-CZ" sz="1600" dirty="0">
                <a:solidFill>
                  <a:schemeClr val="tx1">
                    <a:lumMod val="85000"/>
                    <a:lumOff val="15000"/>
                  </a:schemeClr>
                </a:solidFill>
                <a:latin typeface="+mj-lt"/>
              </a:rPr>
              <a:t>ŽIAKOVÁ, K et al. </a:t>
            </a:r>
            <a:r>
              <a:rPr lang="cs-CZ" altLang="cs-CZ" sz="1600" i="1" dirty="0" err="1">
                <a:solidFill>
                  <a:schemeClr val="tx1">
                    <a:lumMod val="85000"/>
                    <a:lumOff val="15000"/>
                  </a:schemeClr>
                </a:solidFill>
                <a:latin typeface="+mj-lt"/>
              </a:rPr>
              <a:t>Ošetrovateľstvo</a:t>
            </a:r>
            <a:r>
              <a:rPr lang="cs-CZ" altLang="cs-CZ" sz="1600" i="1" dirty="0">
                <a:solidFill>
                  <a:schemeClr val="tx1">
                    <a:lumMod val="85000"/>
                    <a:lumOff val="15000"/>
                  </a:schemeClr>
                </a:solidFill>
                <a:latin typeface="+mj-lt"/>
              </a:rPr>
              <a:t> </a:t>
            </a:r>
            <a:r>
              <a:rPr lang="cs-CZ" altLang="cs-CZ" sz="1600" i="1" dirty="0" err="1">
                <a:solidFill>
                  <a:schemeClr val="tx1">
                    <a:lumMod val="85000"/>
                    <a:lumOff val="15000"/>
                  </a:schemeClr>
                </a:solidFill>
                <a:latin typeface="+mj-lt"/>
              </a:rPr>
              <a:t>teóra</a:t>
            </a:r>
            <a:r>
              <a:rPr lang="cs-CZ" altLang="cs-CZ" sz="1600" i="1" dirty="0">
                <a:solidFill>
                  <a:schemeClr val="tx1">
                    <a:lumMod val="85000"/>
                    <a:lumOff val="15000"/>
                  </a:schemeClr>
                </a:solidFill>
                <a:latin typeface="+mj-lt"/>
              </a:rPr>
              <a:t> a </a:t>
            </a:r>
            <a:r>
              <a:rPr lang="cs-CZ" altLang="cs-CZ" sz="1600" i="1" dirty="0" err="1">
                <a:solidFill>
                  <a:schemeClr val="tx1">
                    <a:lumMod val="85000"/>
                    <a:lumOff val="15000"/>
                  </a:schemeClr>
                </a:solidFill>
                <a:latin typeface="+mj-lt"/>
              </a:rPr>
              <a:t>vedecký</a:t>
            </a:r>
            <a:r>
              <a:rPr lang="cs-CZ" altLang="cs-CZ" sz="1600" i="1" dirty="0">
                <a:solidFill>
                  <a:schemeClr val="tx1">
                    <a:lumMod val="85000"/>
                    <a:lumOff val="15000"/>
                  </a:schemeClr>
                </a:solidFill>
                <a:latin typeface="+mj-lt"/>
              </a:rPr>
              <a:t> výzkum</a:t>
            </a:r>
            <a:r>
              <a:rPr lang="cs-CZ" altLang="cs-CZ" sz="1600" dirty="0">
                <a:solidFill>
                  <a:schemeClr val="tx1">
                    <a:lumMod val="85000"/>
                    <a:lumOff val="15000"/>
                  </a:schemeClr>
                </a:solidFill>
                <a:latin typeface="+mj-lt"/>
              </a:rPr>
              <a:t>, Martin: </a:t>
            </a:r>
            <a:r>
              <a:rPr lang="cs-CZ" altLang="cs-CZ" sz="1600" dirty="0" err="1">
                <a:solidFill>
                  <a:schemeClr val="tx1">
                    <a:lumMod val="85000"/>
                    <a:lumOff val="15000"/>
                  </a:schemeClr>
                </a:solidFill>
                <a:latin typeface="+mj-lt"/>
              </a:rPr>
              <a:t>Osveta</a:t>
            </a:r>
            <a:r>
              <a:rPr lang="cs-CZ" altLang="cs-CZ" sz="1600" dirty="0">
                <a:solidFill>
                  <a:schemeClr val="tx1">
                    <a:lumMod val="85000"/>
                    <a:lumOff val="15000"/>
                  </a:schemeClr>
                </a:solidFill>
                <a:latin typeface="+mj-lt"/>
              </a:rPr>
              <a:t> 2003, ISBN 80-8063-131-X</a:t>
            </a:r>
          </a:p>
          <a:p>
            <a:r>
              <a:rPr lang="cs-CZ" sz="1600" dirty="0">
                <a:solidFill>
                  <a:schemeClr val="tx1">
                    <a:lumMod val="85000"/>
                    <a:lumOff val="15000"/>
                  </a:schemeClr>
                </a:solidFill>
                <a:latin typeface="+mj-lt"/>
                <a:hlinkClick r:id="rId4"/>
              </a:rPr>
              <a:t>http://www.e-metodologia.fedu.uniba.sk/index.php/o-ucebnici/ako-citovat.php</a:t>
            </a:r>
            <a:endParaRPr 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hlinkClick r:id="rId5"/>
              </a:rPr>
              <a:t>https://www.google.cz/search?q=Testov%C3%A9+krit%C3%A9rium&amp;ie=utf-8&amp;oe=utf-8&amp;client=firefox-b-ab&amp;gfe_rd=cr&amp;dcr=0&amp;ei=GEe6WeTHCKGE8QfBkYXoCQ</a:t>
            </a:r>
            <a:endParaRPr 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rPr>
              <a:t>http://home.ef.jcu.cz/~birom/stat/cviceni/09/p_value.pdf</a:t>
            </a:r>
          </a:p>
        </p:txBody>
      </p:sp>
      <p:sp>
        <p:nvSpPr>
          <p:cNvPr id="3" name="Zástupný symbol pro zápatí 2">
            <a:extLst>
              <a:ext uri="{FF2B5EF4-FFF2-40B4-BE49-F238E27FC236}">
                <a16:creationId xmlns:a16="http://schemas.microsoft.com/office/drawing/2014/main" id="{041C7B6E-ED0E-41D0-992F-F5CDEA8CE933}"/>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D0734EDC-6772-4673-98A1-40AD98D55BE9}"/>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3970793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14000" y="2708476"/>
            <a:ext cx="9282401" cy="1702160"/>
          </a:xfrm>
        </p:spPr>
        <p:txBody>
          <a:bodyPr/>
          <a:lstStyle/>
          <a:p>
            <a:r>
              <a:rPr lang="cs-CZ" dirty="0"/>
              <a:t>Hodně zdaru při výzkumu</a:t>
            </a:r>
          </a:p>
        </p:txBody>
      </p:sp>
      <p:sp>
        <p:nvSpPr>
          <p:cNvPr id="4" name="Zástupný symbol pro zápatí 3">
            <a:extLst>
              <a:ext uri="{FF2B5EF4-FFF2-40B4-BE49-F238E27FC236}">
                <a16:creationId xmlns:a16="http://schemas.microsoft.com/office/drawing/2014/main" id="{61968AA5-8219-401F-8467-CEEDE34F30C1}"/>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4F7314ED-4072-4608-AF13-58CEC567BC61}"/>
              </a:ext>
            </a:extLst>
          </p:cNvPr>
          <p:cNvSpPr>
            <a:spLocks noGrp="1"/>
          </p:cNvSpPr>
          <p:nvPr>
            <p:ph type="sldNum" sz="quarter" idx="11"/>
          </p:nvPr>
        </p:nvSpPr>
        <p:spPr/>
        <p:txBody>
          <a:bodyPr/>
          <a:lstStyle/>
          <a:p>
            <a:fld id="{0DE708CC-0C3F-4567-9698-B54C0F35BD31}" type="slidenum">
              <a:rPr lang="cs-CZ" altLang="cs-CZ" noProof="0" smtClean="0"/>
              <a:pPr/>
              <a:t>41</a:t>
            </a:fld>
            <a:endParaRPr lang="cs-CZ" altLang="cs-CZ" noProof="0" dirty="0"/>
          </a:p>
        </p:txBody>
      </p:sp>
    </p:spTree>
    <p:extLst>
      <p:ext uri="{BB962C8B-B14F-4D97-AF65-F5344CB8AC3E}">
        <p14:creationId xmlns:p14="http://schemas.microsoft.com/office/powerpoint/2010/main" val="264255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2895" y="152418"/>
            <a:ext cx="7848872" cy="720080"/>
          </a:xfrm>
        </p:spPr>
        <p:txBody>
          <a:bodyPr>
            <a:normAutofit/>
          </a:bodyPr>
          <a:lstStyle/>
          <a:p>
            <a:r>
              <a:rPr lang="cs-CZ" sz="2800" dirty="0"/>
              <a:t>Tvorba datových tabulek</a:t>
            </a:r>
          </a:p>
        </p:txBody>
      </p:sp>
      <p:pic>
        <p:nvPicPr>
          <p:cNvPr id="7" name="Obrázek 6"/>
          <p:cNvPicPr/>
          <p:nvPr/>
        </p:nvPicPr>
        <p:blipFill rotWithShape="1">
          <a:blip r:embed="rId2"/>
          <a:srcRect t="-529" r="-38" b="56729"/>
          <a:stretch/>
        </p:blipFill>
        <p:spPr bwMode="auto">
          <a:xfrm>
            <a:off x="488334" y="872498"/>
            <a:ext cx="9159790" cy="2520279"/>
          </a:xfrm>
          <a:prstGeom prst="rect">
            <a:avLst/>
          </a:prstGeom>
          <a:ln>
            <a:noFill/>
          </a:ln>
          <a:extLst>
            <a:ext uri="{53640926-AAD7-44D8-BBD7-CCE9431645EC}">
              <a14:shadowObscured xmlns:a14="http://schemas.microsoft.com/office/drawing/2010/main"/>
            </a:ext>
          </a:extLst>
        </p:spPr>
      </p:pic>
      <p:sp>
        <p:nvSpPr>
          <p:cNvPr id="5" name="Zaoblený obdélníkový popisek 4"/>
          <p:cNvSpPr/>
          <p:nvPr/>
        </p:nvSpPr>
        <p:spPr>
          <a:xfrm>
            <a:off x="9698000" y="152418"/>
            <a:ext cx="2409801" cy="2674758"/>
          </a:xfrm>
          <a:prstGeom prst="wedgeRoundRectCallout">
            <a:avLst>
              <a:gd name="adj1" fmla="val -155577"/>
              <a:gd name="adj2" fmla="val 32664"/>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buClr>
                <a:schemeClr val="bg1"/>
              </a:buClr>
              <a:buFont typeface="Arial" panose="020B0604020202020204" pitchFamily="34" charset="0"/>
              <a:buChar char="-"/>
            </a:pPr>
            <a:r>
              <a:rPr lang="cs-CZ" sz="1300" dirty="0"/>
              <a:t>Každý sloupec představuje jednu položku v dotazníku/záznamovém archu.</a:t>
            </a:r>
          </a:p>
          <a:p>
            <a:pPr marL="93663" indent="-93663">
              <a:buClr>
                <a:schemeClr val="bg1"/>
              </a:buClr>
              <a:buFont typeface="Arial" panose="020B0604020202020204" pitchFamily="34" charset="0"/>
              <a:buChar char="-"/>
            </a:pPr>
            <a:r>
              <a:rPr lang="cs-CZ" sz="1300" dirty="0"/>
              <a:t>Označení sloupce musí být jednoznačné a výstižné – generuje se tabulkách.</a:t>
            </a:r>
          </a:p>
          <a:p>
            <a:pPr marL="93663" indent="-93663">
              <a:buClr>
                <a:schemeClr val="bg1"/>
              </a:buClr>
              <a:buFont typeface="Arial" panose="020B0604020202020204" pitchFamily="34" charset="0"/>
              <a:buChar char="-"/>
            </a:pPr>
            <a:r>
              <a:rPr lang="cs-CZ" sz="1300" dirty="0"/>
              <a:t>V prvním řádku nesmí být vynechána pole – problémy s generací tabulek a grafů. </a:t>
            </a:r>
          </a:p>
        </p:txBody>
      </p:sp>
      <p:pic>
        <p:nvPicPr>
          <p:cNvPr id="9" name="Obrázek 8"/>
          <p:cNvPicPr/>
          <p:nvPr/>
        </p:nvPicPr>
        <p:blipFill rotWithShape="1">
          <a:blip r:embed="rId3"/>
          <a:srcRect l="43487" t="17990" r="18151" b="5821"/>
          <a:stretch/>
        </p:blipFill>
        <p:spPr bwMode="auto">
          <a:xfrm>
            <a:off x="8774087" y="2827176"/>
            <a:ext cx="3417913" cy="4030824"/>
          </a:xfrm>
          <a:prstGeom prst="rect">
            <a:avLst/>
          </a:prstGeom>
          <a:ln>
            <a:noFill/>
          </a:ln>
          <a:extLst>
            <a:ext uri="{53640926-AAD7-44D8-BBD7-CCE9431645EC}">
              <a14:shadowObscured xmlns:a14="http://schemas.microsoft.com/office/drawing/2010/main"/>
            </a:ext>
          </a:extLst>
        </p:spPr>
      </p:pic>
      <p:pic>
        <p:nvPicPr>
          <p:cNvPr id="10" name="Obrázek 9"/>
          <p:cNvPicPr/>
          <p:nvPr/>
        </p:nvPicPr>
        <p:blipFill rotWithShape="1">
          <a:blip r:embed="rId4"/>
          <a:srcRect l="11740" t="14550" r="29064" b="48647"/>
          <a:stretch/>
        </p:blipFill>
        <p:spPr bwMode="auto">
          <a:xfrm>
            <a:off x="433700" y="3753254"/>
            <a:ext cx="8215632" cy="2461964"/>
          </a:xfrm>
          <a:prstGeom prst="rect">
            <a:avLst/>
          </a:prstGeom>
          <a:ln>
            <a:noFill/>
          </a:ln>
          <a:extLst>
            <a:ext uri="{53640926-AAD7-44D8-BBD7-CCE9431645EC}">
              <a14:shadowObscured xmlns:a14="http://schemas.microsoft.com/office/drawing/2010/main"/>
            </a:ext>
          </a:extLst>
        </p:spPr>
      </p:pic>
      <p:sp>
        <p:nvSpPr>
          <p:cNvPr id="11" name="Zaoblený obdélník 10"/>
          <p:cNvSpPr/>
          <p:nvPr/>
        </p:nvSpPr>
        <p:spPr>
          <a:xfrm>
            <a:off x="488334" y="642782"/>
            <a:ext cx="4949790" cy="2520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Datová tabulka - prázdná</a:t>
            </a:r>
          </a:p>
        </p:txBody>
      </p:sp>
      <p:sp>
        <p:nvSpPr>
          <p:cNvPr id="12" name="Zaoblený obdélník 11"/>
          <p:cNvSpPr/>
          <p:nvPr/>
        </p:nvSpPr>
        <p:spPr>
          <a:xfrm>
            <a:off x="433700" y="3452924"/>
            <a:ext cx="4949790" cy="2520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Datová tabulka - vyplněná</a:t>
            </a:r>
          </a:p>
        </p:txBody>
      </p:sp>
      <p:sp>
        <p:nvSpPr>
          <p:cNvPr id="13" name="Ovál 12"/>
          <p:cNvSpPr/>
          <p:nvPr/>
        </p:nvSpPr>
        <p:spPr>
          <a:xfrm>
            <a:off x="1401007" y="1832198"/>
            <a:ext cx="5832648" cy="683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zápatí 2">
            <a:extLst>
              <a:ext uri="{FF2B5EF4-FFF2-40B4-BE49-F238E27FC236}">
                <a16:creationId xmlns:a16="http://schemas.microsoft.com/office/drawing/2014/main" id="{A2E23114-F8BB-4398-9562-4932582F36AD}"/>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174A6EE4-7C51-4B35-AB7B-9AD2C2A77B14}"/>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148156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914" y="175389"/>
            <a:ext cx="7024744" cy="576064"/>
          </a:xfrm>
        </p:spPr>
        <p:txBody>
          <a:bodyPr>
            <a:normAutofit/>
          </a:bodyPr>
          <a:lstStyle/>
          <a:p>
            <a:r>
              <a:rPr lang="cs-CZ" dirty="0"/>
              <a:t>Filtrování položek</a:t>
            </a:r>
          </a:p>
        </p:txBody>
      </p:sp>
      <p:pic>
        <p:nvPicPr>
          <p:cNvPr id="4" name="Zástupný symbol pro obsah 3"/>
          <p:cNvPicPr>
            <a:picLocks noGrp="1"/>
          </p:cNvPicPr>
          <p:nvPr>
            <p:ph idx="1"/>
          </p:nvPr>
        </p:nvPicPr>
        <p:blipFill rotWithShape="1">
          <a:blip r:embed="rId2"/>
          <a:srcRect t="1852" b="66667"/>
          <a:stretch/>
        </p:blipFill>
        <p:spPr bwMode="auto">
          <a:xfrm>
            <a:off x="141933" y="906685"/>
            <a:ext cx="8136904" cy="2232248"/>
          </a:xfrm>
          <a:prstGeom prst="rect">
            <a:avLst/>
          </a:prstGeom>
          <a:ln>
            <a:noFill/>
          </a:ln>
          <a:extLst>
            <a:ext uri="{53640926-AAD7-44D8-BBD7-CCE9431645EC}">
              <a14:shadowObscured xmlns:a14="http://schemas.microsoft.com/office/drawing/2010/main"/>
            </a:ext>
          </a:extLst>
        </p:spPr>
      </p:pic>
      <p:sp>
        <p:nvSpPr>
          <p:cNvPr id="5" name="Ovál 4"/>
          <p:cNvSpPr/>
          <p:nvPr/>
        </p:nvSpPr>
        <p:spPr>
          <a:xfrm>
            <a:off x="1168485" y="2341326"/>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7343658" y="1002018"/>
            <a:ext cx="432048" cy="614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7420671" y="2018741"/>
            <a:ext cx="858166" cy="20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aoblený obdélníkový popisek 7"/>
          <p:cNvSpPr/>
          <p:nvPr/>
        </p:nvSpPr>
        <p:spPr>
          <a:xfrm>
            <a:off x="8457159" y="774206"/>
            <a:ext cx="3734841" cy="1907129"/>
          </a:xfrm>
          <a:prstGeom prst="wedgeRoundRectCallout">
            <a:avLst>
              <a:gd name="adj1" fmla="val -69755"/>
              <a:gd name="adj2" fmla="val -203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cs-CZ" sz="1400" dirty="0"/>
              <a:t>Nastavení filtru umožňuje pracovat pouze s určitými respondenty – vybrat např. jen ženy.</a:t>
            </a:r>
          </a:p>
          <a:p>
            <a:pPr marL="285750" indent="-285750">
              <a:buClr>
                <a:schemeClr val="bg1"/>
              </a:buClr>
              <a:buFont typeface="Arial" panose="020B0604020202020204" pitchFamily="34" charset="0"/>
              <a:buChar char="-"/>
            </a:pPr>
            <a:r>
              <a:rPr lang="cs-CZ" sz="1400" dirty="0"/>
              <a:t>Filtr lze nastavit pouze při označení příslušných polí  (sloupce – příkazového řádku.</a:t>
            </a:r>
          </a:p>
          <a:p>
            <a:pPr marL="285750" indent="-285750">
              <a:buClr>
                <a:schemeClr val="bg1"/>
              </a:buClr>
              <a:buFont typeface="Arial" panose="020B0604020202020204" pitchFamily="34" charset="0"/>
              <a:buChar char="-"/>
            </a:pPr>
            <a:r>
              <a:rPr lang="cs-CZ" sz="1400" dirty="0"/>
              <a:t>Při další práci s daty nezapomeňte vypnout nepotřebné filtry.  </a:t>
            </a:r>
          </a:p>
        </p:txBody>
      </p:sp>
      <p:pic>
        <p:nvPicPr>
          <p:cNvPr id="9" name="Obrázek 8"/>
          <p:cNvPicPr/>
          <p:nvPr/>
        </p:nvPicPr>
        <p:blipFill rotWithShape="1">
          <a:blip r:embed="rId3"/>
          <a:srcRect l="1" t="2147" r="-579" b="36540"/>
          <a:stretch/>
        </p:blipFill>
        <p:spPr bwMode="auto">
          <a:xfrm>
            <a:off x="141933" y="3232231"/>
            <a:ext cx="8194106" cy="3384376"/>
          </a:xfrm>
          <a:prstGeom prst="rect">
            <a:avLst/>
          </a:prstGeom>
          <a:ln>
            <a:noFill/>
          </a:ln>
          <a:extLst>
            <a:ext uri="{53640926-AAD7-44D8-BBD7-CCE9431645EC}">
              <a14:shadowObscured xmlns:a14="http://schemas.microsoft.com/office/drawing/2010/main"/>
            </a:ext>
          </a:extLst>
        </p:spPr>
      </p:pic>
      <p:sp>
        <p:nvSpPr>
          <p:cNvPr id="10" name="Zaoblený obdélníkový popisek 9"/>
          <p:cNvSpPr/>
          <p:nvPr/>
        </p:nvSpPr>
        <p:spPr>
          <a:xfrm>
            <a:off x="2086952" y="4814372"/>
            <a:ext cx="2697833" cy="1296144"/>
          </a:xfrm>
          <a:prstGeom prst="wedgeRoundRectCallout">
            <a:avLst>
              <a:gd name="adj1" fmla="val -61633"/>
              <a:gd name="adj2" fmla="val -503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cs-CZ" sz="1400" dirty="0"/>
              <a:t>Klikni na trojúhelníček</a:t>
            </a:r>
          </a:p>
          <a:p>
            <a:pPr marL="285750" indent="-285750">
              <a:buClr>
                <a:schemeClr val="bg1"/>
              </a:buClr>
              <a:buFont typeface="Arial" panose="020B0604020202020204" pitchFamily="34" charset="0"/>
              <a:buChar char="-"/>
            </a:pPr>
            <a:r>
              <a:rPr lang="cs-CZ" sz="1400" dirty="0"/>
              <a:t>Vyber skupinu dat</a:t>
            </a:r>
          </a:p>
          <a:p>
            <a:pPr marL="285750" indent="-285750">
              <a:buClr>
                <a:schemeClr val="bg1"/>
              </a:buClr>
              <a:buFont typeface="Arial" panose="020B0604020202020204" pitchFamily="34" charset="0"/>
              <a:buChar char="-"/>
            </a:pPr>
            <a:r>
              <a:rPr lang="cs-CZ" sz="1400" dirty="0"/>
              <a:t>Filtr můžeš rozšířit i na další pole např. věk – lze např. ženy ve věku 18 let </a:t>
            </a:r>
          </a:p>
        </p:txBody>
      </p:sp>
      <p:sp>
        <p:nvSpPr>
          <p:cNvPr id="11" name="Ovál 10"/>
          <p:cNvSpPr/>
          <p:nvPr/>
        </p:nvSpPr>
        <p:spPr>
          <a:xfrm>
            <a:off x="1384509" y="4160791"/>
            <a:ext cx="56223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54892" y="5328259"/>
            <a:ext cx="43204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0" y="6453336"/>
            <a:ext cx="9144000" cy="400110"/>
          </a:xfrm>
          <a:prstGeom prst="rect">
            <a:avLst/>
          </a:prstGeom>
        </p:spPr>
        <p:txBody>
          <a:bodyPr wrap="square">
            <a:spAutoFit/>
          </a:bodyPr>
          <a:lstStyle/>
          <a:p>
            <a:r>
              <a:rPr lang="cs-CZ" sz="2000" dirty="0">
                <a:solidFill>
                  <a:schemeClr val="tx1">
                    <a:lumMod val="85000"/>
                    <a:lumOff val="15000"/>
                  </a:schemeClr>
                </a:solidFill>
                <a:latin typeface="+mj-lt"/>
              </a:rPr>
              <a:t>https://www.youtube.com/watch?v=TJ4HXI-fC3U</a:t>
            </a:r>
          </a:p>
        </p:txBody>
      </p:sp>
      <p:sp>
        <p:nvSpPr>
          <p:cNvPr id="3" name="Zástupný symbol pro zápatí 2">
            <a:extLst>
              <a:ext uri="{FF2B5EF4-FFF2-40B4-BE49-F238E27FC236}">
                <a16:creationId xmlns:a16="http://schemas.microsoft.com/office/drawing/2014/main" id="{8ADBE62D-6F8C-463E-9D71-CFE31E8F94FF}"/>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15" name="Zástupný symbol pro číslo snímku 14">
            <a:extLst>
              <a:ext uri="{FF2B5EF4-FFF2-40B4-BE49-F238E27FC236}">
                <a16:creationId xmlns:a16="http://schemas.microsoft.com/office/drawing/2014/main" id="{B76A9BCA-A12E-4F37-9925-DC8AA0FBFE2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254560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2526" y="147178"/>
            <a:ext cx="11664070" cy="576064"/>
          </a:xfrm>
        </p:spPr>
        <p:txBody>
          <a:bodyPr>
            <a:noAutofit/>
          </a:bodyPr>
          <a:lstStyle/>
          <a:p>
            <a:r>
              <a:rPr lang="cs-CZ" sz="2800" dirty="0"/>
              <a:t>Vyjádření centrální tendence a variability – data spojitá </a:t>
            </a:r>
          </a:p>
        </p:txBody>
      </p:sp>
      <p:sp>
        <p:nvSpPr>
          <p:cNvPr id="7" name="TextovéPole 6"/>
          <p:cNvSpPr txBox="1"/>
          <p:nvPr/>
        </p:nvSpPr>
        <p:spPr>
          <a:xfrm>
            <a:off x="5087889" y="948905"/>
            <a:ext cx="6937382" cy="11076609"/>
          </a:xfrm>
          <a:prstGeom prst="rect">
            <a:avLst/>
          </a:prstGeom>
        </p:spPr>
        <p:txBody>
          <a:bodyPr vert="horz" lIns="0" tIns="0" rIns="0" bIns="0" rtlCol="0">
            <a:noAutofit/>
          </a:bodyPr>
          <a:lstStyle>
            <a:defPPr>
              <a:defRPr lang="cs-CZ"/>
            </a:defPPr>
            <a:lvl1pPr marL="252000" marR="0" indent="-180000" defTabSz="914400" eaLnBrk="1" latinLnBrk="0" hangingPunct="1">
              <a:lnSpc>
                <a:spcPts val="3600"/>
              </a:lnSpc>
              <a:spcBef>
                <a:spcPts val="0"/>
              </a:spcBef>
              <a:buClr>
                <a:schemeClr val="tx2"/>
              </a:buClr>
              <a:buSzPct val="100000"/>
              <a:buFont typeface="Arial" panose="020B0604020202020204" pitchFamily="34" charset="0"/>
              <a:buChar char="̶"/>
              <a:tabLst/>
              <a:defRPr sz="2800" b="0">
                <a:latin typeface="+mn-lt"/>
              </a:defRPr>
            </a:lvl1pPr>
            <a:lvl2pPr marL="504000" indent="-180000" eaLnBrk="1" hangingPunct="1">
              <a:lnSpc>
                <a:spcPct val="100000"/>
              </a:lnSpc>
              <a:spcBef>
                <a:spcPts val="0"/>
              </a:spcBef>
              <a:buClr>
                <a:schemeClr val="tx2"/>
              </a:buClr>
              <a:buSzPct val="100000"/>
              <a:buFont typeface="Arial" panose="020B0604020202020204" pitchFamily="34" charset="0"/>
              <a:buChar char="̶"/>
              <a:defRPr sz="2000" b="0">
                <a:latin typeface="+mn-lt"/>
              </a:defRPr>
            </a:lvl2pPr>
            <a:lvl3pPr indent="0" eaLnBrk="1" hangingPunct="1">
              <a:lnSpc>
                <a:spcPct val="100000"/>
              </a:lnSpc>
              <a:spcBef>
                <a:spcPts val="0"/>
              </a:spcBef>
              <a:buClr>
                <a:schemeClr val="folHlink"/>
              </a:buClr>
              <a:buSzPct val="80000"/>
              <a:buFontTx/>
              <a:buNone/>
              <a:defRPr sz="1600" b="0">
                <a:latin typeface="+mn-lt"/>
              </a:defRPr>
            </a:lvl3pPr>
            <a:lvl4pPr indent="0" eaLnBrk="1" hangingPunct="1">
              <a:lnSpc>
                <a:spcPts val="1800"/>
              </a:lnSpc>
              <a:spcBef>
                <a:spcPts val="0"/>
              </a:spcBef>
              <a:buClr>
                <a:schemeClr val="accent2"/>
              </a:buClr>
              <a:buSzPct val="90000"/>
              <a:buFontTx/>
              <a:buNone/>
              <a:defRPr sz="1500" b="0">
                <a:latin typeface="+mn-lt"/>
              </a:defRPr>
            </a:lvl4pPr>
            <a:lvl5pPr indent="0" eaLnBrk="1" hangingPunct="1">
              <a:lnSpc>
                <a:spcPts val="1800"/>
              </a:lnSpc>
              <a:spcBef>
                <a:spcPts val="0"/>
              </a:spcBef>
              <a:buClr>
                <a:schemeClr val="accent1"/>
              </a:buClr>
              <a:buFontTx/>
              <a:buNone/>
              <a:defRPr sz="1500" b="0">
                <a:latin typeface="+mn-lt"/>
              </a:defRPr>
            </a:lvl5pPr>
            <a:lvl6pPr marL="2514600" indent="-228600" fontAlgn="base">
              <a:spcBef>
                <a:spcPct val="20000"/>
              </a:spcBef>
              <a:spcAft>
                <a:spcPct val="0"/>
              </a:spcAft>
              <a:buClr>
                <a:schemeClr val="accent1"/>
              </a:buClr>
              <a:buFont typeface="Wingdings" pitchFamily="2" charset="2"/>
              <a:buBlip>
                <a:blip r:embed="rId2"/>
              </a:buBlip>
              <a:defRPr>
                <a:latin typeface="+mn-lt"/>
              </a:defRPr>
            </a:lvl6pPr>
            <a:lvl7pPr indent="0" fontAlgn="base">
              <a:lnSpc>
                <a:spcPts val="1800"/>
              </a:lnSpc>
              <a:spcBef>
                <a:spcPts val="0"/>
              </a:spcBef>
              <a:spcAft>
                <a:spcPct val="0"/>
              </a:spcAft>
              <a:buClr>
                <a:schemeClr val="accent1"/>
              </a:buClr>
              <a:buFont typeface="Arial" panose="020B0604020202020204" pitchFamily="34" charset="0"/>
              <a:buNone/>
              <a:defRPr baseline="0">
                <a:latin typeface="+mn-lt"/>
              </a:defRPr>
            </a:lvl7pPr>
            <a:lvl8pPr indent="0" fontAlgn="base">
              <a:lnSpc>
                <a:spcPts val="1800"/>
              </a:lnSpc>
              <a:spcBef>
                <a:spcPts val="0"/>
              </a:spcBef>
              <a:spcAft>
                <a:spcPct val="0"/>
              </a:spcAft>
              <a:buClr>
                <a:schemeClr val="accent1"/>
              </a:buClr>
              <a:buFont typeface="Arial" panose="020B0604020202020204" pitchFamily="34" charset="0"/>
              <a:buNone/>
              <a:defRPr>
                <a:latin typeface="+mn-lt"/>
              </a:defRPr>
            </a:lvl8pPr>
            <a:lvl9pPr indent="0" fontAlgn="base">
              <a:lnSpc>
                <a:spcPts val="1800"/>
              </a:lnSpc>
              <a:spcBef>
                <a:spcPts val="0"/>
              </a:spcBef>
              <a:spcAft>
                <a:spcPct val="0"/>
              </a:spcAft>
              <a:buClr>
                <a:schemeClr val="accent1"/>
              </a:buClr>
              <a:buFont typeface="Arial" panose="020B0604020202020204" pitchFamily="34" charset="0"/>
              <a:buNone/>
              <a:defRPr>
                <a:latin typeface="+mn-lt"/>
              </a:defRPr>
            </a:lvl9pPr>
          </a:lstStyle>
          <a:p>
            <a:r>
              <a:rPr lang="cs-CZ" sz="2400" dirty="0"/>
              <a:t>Aritmetický Průměr - PRŮMĚR</a:t>
            </a:r>
          </a:p>
          <a:p>
            <a:r>
              <a:rPr lang="cs-CZ" sz="2400" dirty="0"/>
              <a:t>Medián – MEDIAN</a:t>
            </a:r>
          </a:p>
          <a:p>
            <a:pPr lvl="1"/>
            <a:r>
              <a:rPr lang="cs-CZ" sz="1600" dirty="0"/>
              <a:t>Střední hodnota</a:t>
            </a:r>
            <a:endParaRPr lang="cs-CZ" sz="2400" dirty="0"/>
          </a:p>
          <a:p>
            <a:r>
              <a:rPr lang="cs-CZ" sz="2400" dirty="0"/>
              <a:t>Modus – MODE</a:t>
            </a:r>
          </a:p>
          <a:p>
            <a:pPr lvl="1"/>
            <a:r>
              <a:rPr lang="cs-CZ" sz="1600" dirty="0"/>
              <a:t>Nejčastěji se vyskytující hodnota</a:t>
            </a:r>
            <a:endParaRPr lang="cs-CZ" sz="2400" dirty="0"/>
          </a:p>
          <a:p>
            <a:r>
              <a:rPr lang="cs-CZ" sz="2400" dirty="0"/>
              <a:t>Minimální hodnota – MIN</a:t>
            </a:r>
          </a:p>
          <a:p>
            <a:pPr lvl="1"/>
            <a:r>
              <a:rPr lang="cs-CZ" sz="1600" dirty="0"/>
              <a:t>Nejmenší hodnota</a:t>
            </a:r>
            <a:endParaRPr lang="cs-CZ" sz="2400" dirty="0"/>
          </a:p>
          <a:p>
            <a:r>
              <a:rPr lang="cs-CZ" sz="2400" dirty="0"/>
              <a:t>Maximální hodnota – MAX</a:t>
            </a:r>
          </a:p>
          <a:p>
            <a:pPr lvl="1"/>
            <a:r>
              <a:rPr lang="cs-CZ" sz="1600" dirty="0"/>
              <a:t>Největší hodnota</a:t>
            </a:r>
            <a:endParaRPr lang="cs-CZ" sz="2400" dirty="0"/>
          </a:p>
          <a:p>
            <a:r>
              <a:rPr lang="cs-CZ" sz="2400" dirty="0"/>
              <a:t>Směrodatná odchylka –SMODCH</a:t>
            </a:r>
          </a:p>
          <a:p>
            <a:pPr lvl="1"/>
            <a:r>
              <a:rPr lang="cs-CZ" sz="1600" dirty="0"/>
              <a:t>určuje jak moc jsou hodnoty rozptýleny od průměru</a:t>
            </a:r>
          </a:p>
          <a:p>
            <a:endParaRPr lang="cs-CZ" sz="2400" dirty="0"/>
          </a:p>
        </p:txBody>
      </p:sp>
      <p:pic>
        <p:nvPicPr>
          <p:cNvPr id="11" name="Obrázek 10"/>
          <p:cNvPicPr/>
          <p:nvPr/>
        </p:nvPicPr>
        <p:blipFill rotWithShape="1">
          <a:blip r:embed="rId3"/>
          <a:srcRect t="2116" r="49072" b="44444"/>
          <a:stretch/>
        </p:blipFill>
        <p:spPr bwMode="auto">
          <a:xfrm>
            <a:off x="157361" y="1036494"/>
            <a:ext cx="4417104" cy="5191506"/>
          </a:xfrm>
          <a:prstGeom prst="rect">
            <a:avLst/>
          </a:prstGeom>
          <a:ln>
            <a:noFill/>
          </a:ln>
          <a:extLst>
            <a:ext uri="{53640926-AAD7-44D8-BBD7-CCE9431645EC}">
              <a14:shadowObscured xmlns:a14="http://schemas.microsoft.com/office/drawing/2010/main"/>
            </a:ext>
          </a:extLst>
        </p:spPr>
      </p:pic>
      <p:sp>
        <p:nvSpPr>
          <p:cNvPr id="12" name="Ovál 11"/>
          <p:cNvSpPr/>
          <p:nvPr/>
        </p:nvSpPr>
        <p:spPr>
          <a:xfrm>
            <a:off x="3657600" y="4320806"/>
            <a:ext cx="40344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1275913" y="2063778"/>
            <a:ext cx="1612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ový popisek 13"/>
          <p:cNvSpPr/>
          <p:nvPr/>
        </p:nvSpPr>
        <p:spPr>
          <a:xfrm>
            <a:off x="3431705" y="2917668"/>
            <a:ext cx="936104" cy="360040"/>
          </a:xfrm>
          <a:prstGeom prst="wedgeRoundRectCallout">
            <a:avLst>
              <a:gd name="adj1" fmla="val -119463"/>
              <a:gd name="adj2" fmla="val -1270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Výběr výpočtu</a:t>
            </a:r>
          </a:p>
        </p:txBody>
      </p:sp>
      <p:sp>
        <p:nvSpPr>
          <p:cNvPr id="15" name="Zaoblený obdélníkový popisek 14"/>
          <p:cNvSpPr/>
          <p:nvPr/>
        </p:nvSpPr>
        <p:spPr>
          <a:xfrm>
            <a:off x="33347" y="2917668"/>
            <a:ext cx="2153777" cy="2178616"/>
          </a:xfrm>
          <a:prstGeom prst="wedgeRoundRectCallout">
            <a:avLst>
              <a:gd name="adj1" fmla="val 23693"/>
              <a:gd name="adj2" fmla="val -7560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buClr>
                <a:schemeClr val="bg1"/>
              </a:buClr>
              <a:buFont typeface="Arial" panose="020B0604020202020204" pitchFamily="34" charset="0"/>
              <a:buChar char="-"/>
            </a:pPr>
            <a:r>
              <a:rPr lang="cs-CZ" sz="1300" dirty="0"/>
              <a:t>Napsat do buňky znaménko =.</a:t>
            </a:r>
          </a:p>
          <a:p>
            <a:pPr marL="93663" indent="-93663">
              <a:buClr>
                <a:schemeClr val="bg1"/>
              </a:buClr>
              <a:buFont typeface="Arial" panose="020B0604020202020204" pitchFamily="34" charset="0"/>
              <a:buChar char="-"/>
            </a:pPr>
            <a:r>
              <a:rPr lang="cs-CZ" sz="1300" dirty="0"/>
              <a:t>Označit/dát do bloku buňky, že kterých má být počítáno.</a:t>
            </a:r>
          </a:p>
          <a:p>
            <a:pPr marL="93663" indent="-93663">
              <a:buClr>
                <a:schemeClr val="bg1"/>
              </a:buClr>
              <a:buFont typeface="Arial" panose="020B0604020202020204" pitchFamily="34" charset="0"/>
              <a:buChar char="-"/>
            </a:pPr>
            <a:r>
              <a:rPr lang="cs-CZ" sz="1300" dirty="0"/>
              <a:t>Zmáčknout v příkazovém řádku </a:t>
            </a:r>
            <a:r>
              <a:rPr lang="cs-CZ" sz="1300" dirty="0" err="1"/>
              <a:t>fx</a:t>
            </a:r>
            <a:r>
              <a:rPr lang="cs-CZ" sz="1300" dirty="0"/>
              <a:t>.</a:t>
            </a:r>
          </a:p>
          <a:p>
            <a:pPr marL="93663" indent="-93663">
              <a:buClr>
                <a:schemeClr val="bg1"/>
              </a:buClr>
              <a:buFont typeface="Arial" panose="020B0604020202020204" pitchFamily="34" charset="0"/>
              <a:buChar char="-"/>
            </a:pPr>
            <a:r>
              <a:rPr lang="cs-CZ" sz="1300" dirty="0"/>
              <a:t>Vybrat co chci počítat.</a:t>
            </a:r>
          </a:p>
          <a:p>
            <a:pPr marL="93663" indent="-93663">
              <a:buClr>
                <a:schemeClr val="bg1"/>
              </a:buClr>
              <a:buFont typeface="Arial" panose="020B0604020202020204" pitchFamily="34" charset="0"/>
              <a:buChar char="-"/>
            </a:pPr>
            <a:r>
              <a:rPr lang="cs-CZ" sz="1300" dirty="0"/>
              <a:t>Pozor, aby v bloku byla pouze požadovaná data.</a:t>
            </a:r>
          </a:p>
          <a:p>
            <a:pPr marL="93663" indent="-93663">
              <a:buClr>
                <a:schemeClr val="bg1"/>
              </a:buClr>
              <a:buFont typeface="Arial" panose="020B0604020202020204" pitchFamily="34" charset="0"/>
              <a:buChar char="-"/>
            </a:pPr>
            <a:r>
              <a:rPr lang="cs-CZ" sz="1300" dirty="0"/>
              <a:t> </a:t>
            </a:r>
          </a:p>
        </p:txBody>
      </p:sp>
      <p:sp>
        <p:nvSpPr>
          <p:cNvPr id="16" name="Ovál 15"/>
          <p:cNvSpPr/>
          <p:nvPr/>
        </p:nvSpPr>
        <p:spPr>
          <a:xfrm>
            <a:off x="2375281" y="1523290"/>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304782" y="6453663"/>
            <a:ext cx="8750435" cy="461665"/>
          </a:xfrm>
          <a:prstGeom prst="rect">
            <a:avLst/>
          </a:prstGeom>
        </p:spPr>
        <p:txBody>
          <a:bodyPr wrap="square">
            <a:spAutoFit/>
          </a:bodyPr>
          <a:lstStyle/>
          <a:p>
            <a:r>
              <a:rPr lang="cs-CZ" dirty="0">
                <a:solidFill>
                  <a:schemeClr val="tx1">
                    <a:lumMod val="85000"/>
                    <a:lumOff val="15000"/>
                  </a:schemeClr>
                </a:solidFill>
              </a:rPr>
              <a:t>https://www.youtube.com/watch?v=TPlKHRlibUw</a:t>
            </a:r>
          </a:p>
        </p:txBody>
      </p:sp>
      <p:sp>
        <p:nvSpPr>
          <p:cNvPr id="3" name="Zástupný symbol pro zápatí 2">
            <a:extLst>
              <a:ext uri="{FF2B5EF4-FFF2-40B4-BE49-F238E27FC236}">
                <a16:creationId xmlns:a16="http://schemas.microsoft.com/office/drawing/2014/main" id="{E7ACF706-0C5F-495D-8B4A-36344501F7FB}"/>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0218B113-5DF5-44E6-A5CA-09FC631436E3}"/>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192576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514" y="136754"/>
            <a:ext cx="8208912" cy="576064"/>
          </a:xfrm>
        </p:spPr>
        <p:txBody>
          <a:bodyPr>
            <a:noAutofit/>
          </a:bodyPr>
          <a:lstStyle/>
          <a:p>
            <a:r>
              <a:rPr lang="cs-CZ" sz="2800" dirty="0"/>
              <a:t>Vizualizace dat spojitých – krabicový graf</a:t>
            </a:r>
          </a:p>
        </p:txBody>
      </p:sp>
      <p:sp>
        <p:nvSpPr>
          <p:cNvPr id="3" name="Obdélník 2"/>
          <p:cNvSpPr/>
          <p:nvPr/>
        </p:nvSpPr>
        <p:spPr>
          <a:xfrm>
            <a:off x="5719313" y="6027003"/>
            <a:ext cx="4984350" cy="830997"/>
          </a:xfrm>
          <a:prstGeom prst="rect">
            <a:avLst/>
          </a:prstGeom>
        </p:spPr>
        <p:txBody>
          <a:bodyPr wrap="square">
            <a:spAutoFit/>
          </a:bodyPr>
          <a:lstStyle/>
          <a:p>
            <a:r>
              <a:rPr lang="cs-CZ" dirty="0">
                <a:solidFill>
                  <a:schemeClr val="tx1">
                    <a:lumMod val="85000"/>
                    <a:lumOff val="15000"/>
                  </a:schemeClr>
                </a:solidFill>
              </a:rPr>
              <a:t>https://www.youtube.com/watch?v=gOj9wBv-IfM</a:t>
            </a:r>
          </a:p>
        </p:txBody>
      </p:sp>
      <p:sp>
        <p:nvSpPr>
          <p:cNvPr id="18" name="Obdélník 17"/>
          <p:cNvSpPr/>
          <p:nvPr/>
        </p:nvSpPr>
        <p:spPr>
          <a:xfrm>
            <a:off x="1327935" y="781253"/>
            <a:ext cx="7992888" cy="830997"/>
          </a:xfrm>
          <a:prstGeom prst="rect">
            <a:avLst/>
          </a:prstGeom>
        </p:spPr>
        <p:txBody>
          <a:bodyPr wrap="square">
            <a:spAutoFit/>
          </a:bodyPr>
          <a:lstStyle/>
          <a:p>
            <a:pPr marL="68580"/>
            <a:r>
              <a:rPr lang="cs-CZ" dirty="0">
                <a:solidFill>
                  <a:schemeClr val="tx2"/>
                </a:solidFill>
              </a:rPr>
              <a:t>Krabicový graf = </a:t>
            </a:r>
            <a:r>
              <a:rPr lang="cs-CZ" dirty="0" err="1">
                <a:solidFill>
                  <a:schemeClr val="tx2"/>
                </a:solidFill>
              </a:rPr>
              <a:t>boxplot</a:t>
            </a:r>
            <a:r>
              <a:rPr lang="cs-CZ" dirty="0">
                <a:solidFill>
                  <a:schemeClr val="tx2"/>
                </a:solidFill>
              </a:rPr>
              <a:t> = krabicový diagram</a:t>
            </a:r>
          </a:p>
          <a:p>
            <a:pPr marL="68580"/>
            <a:r>
              <a:rPr lang="cs-CZ" dirty="0">
                <a:solidFill>
                  <a:schemeClr val="tx2"/>
                </a:solidFill>
              </a:rPr>
              <a:t>Vizualizace dat spojitých pomocí jejich </a:t>
            </a:r>
            <a:r>
              <a:rPr lang="cs-CZ" dirty="0" err="1">
                <a:solidFill>
                  <a:schemeClr val="tx2"/>
                </a:solidFill>
              </a:rPr>
              <a:t>kvartilů</a:t>
            </a:r>
            <a:endParaRPr lang="cs-CZ" dirty="0">
              <a:solidFill>
                <a:schemeClr val="tx2"/>
              </a:solidFill>
            </a:endParaRPr>
          </a:p>
        </p:txBody>
      </p:sp>
      <p:sp>
        <p:nvSpPr>
          <p:cNvPr id="19" name="Rámeček 18"/>
          <p:cNvSpPr/>
          <p:nvPr/>
        </p:nvSpPr>
        <p:spPr>
          <a:xfrm>
            <a:off x="283514" y="656692"/>
            <a:ext cx="11624972" cy="1080120"/>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030" name="Picture 6" descr="Výsledek obrázku pro krabicový graf po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74" y="1995340"/>
            <a:ext cx="406845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office.lasakovi.com/excel/grafy/krabicovy-graf-boxplot-excel/popis-krabicovy-graf.jpg">
            <a:extLst>
              <a:ext uri="{FF2B5EF4-FFF2-40B4-BE49-F238E27FC236}">
                <a16:creationId xmlns:a16="http://schemas.microsoft.com/office/drawing/2014/main" id="{222A213D-670A-414C-99C5-858E44BEC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95" y="1861373"/>
            <a:ext cx="5208018" cy="4228375"/>
          </a:xfrm>
          <a:prstGeom prst="rect">
            <a:avLst/>
          </a:prstGeom>
          <a:noFill/>
          <a:extLst>
            <a:ext uri="{909E8E84-426E-40DD-AFC4-6F175D3DCCD1}">
              <a14:hiddenFill xmlns:a14="http://schemas.microsoft.com/office/drawing/2010/main">
                <a:solidFill>
                  <a:srgbClr val="FFFFFF"/>
                </a:solidFill>
              </a14:hiddenFill>
            </a:ext>
          </a:extLst>
        </p:spPr>
      </p:pic>
      <p:sp>
        <p:nvSpPr>
          <p:cNvPr id="6" name="Řečová bublina: obdélníkový bublinový popisek se zakulacenými rohy 5">
            <a:extLst>
              <a:ext uri="{FF2B5EF4-FFF2-40B4-BE49-F238E27FC236}">
                <a16:creationId xmlns:a16="http://schemas.microsoft.com/office/drawing/2014/main" id="{FE30CBB7-42EE-423F-AF44-488DFBE1BD9C}"/>
              </a:ext>
            </a:extLst>
          </p:cNvPr>
          <p:cNvSpPr/>
          <p:nvPr/>
        </p:nvSpPr>
        <p:spPr bwMode="auto">
          <a:xfrm>
            <a:off x="4097547" y="1805247"/>
            <a:ext cx="2519827" cy="510999"/>
          </a:xfrm>
          <a:prstGeom prst="wedgeRoundRectCallout">
            <a:avLst>
              <a:gd name="adj1" fmla="val -70783"/>
              <a:gd name="adj2" fmla="val 60048"/>
              <a:gd name="adj3" fmla="val 1666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bg1"/>
                </a:solidFill>
                <a:effectLst/>
                <a:latin typeface="+mn-lt"/>
              </a:rPr>
              <a:t>Pokud jsou body okolo,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bg1"/>
                </a:solidFill>
                <a:effectLst/>
                <a:latin typeface="+mn-lt"/>
              </a:rPr>
              <a:t>tak znázorňují odlehlé hodnoty</a:t>
            </a:r>
          </a:p>
        </p:txBody>
      </p:sp>
      <p:sp>
        <p:nvSpPr>
          <p:cNvPr id="7" name="Zástupný symbol pro zápatí 6">
            <a:extLst>
              <a:ext uri="{FF2B5EF4-FFF2-40B4-BE49-F238E27FC236}">
                <a16:creationId xmlns:a16="http://schemas.microsoft.com/office/drawing/2014/main" id="{0549FC34-8BD7-4349-B506-7E969F60ED2F}"/>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8D93C9E2-2300-43D2-BC77-B2CEA658ED7F}"/>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19138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0683" y="165439"/>
            <a:ext cx="8208912" cy="576064"/>
          </a:xfrm>
        </p:spPr>
        <p:txBody>
          <a:bodyPr>
            <a:normAutofit/>
          </a:bodyPr>
          <a:lstStyle/>
          <a:p>
            <a:r>
              <a:rPr lang="cs-CZ" dirty="0"/>
              <a:t>Grafy a tabulky – rady pro tvorbu</a:t>
            </a:r>
          </a:p>
        </p:txBody>
      </p:sp>
      <p:sp>
        <p:nvSpPr>
          <p:cNvPr id="3" name="Zástupný symbol pro obsah 2"/>
          <p:cNvSpPr>
            <a:spLocks noGrp="1"/>
          </p:cNvSpPr>
          <p:nvPr>
            <p:ph idx="1"/>
          </p:nvPr>
        </p:nvSpPr>
        <p:spPr>
          <a:xfrm>
            <a:off x="414000" y="674736"/>
            <a:ext cx="11654287" cy="5805264"/>
          </a:xfrm>
        </p:spPr>
        <p:txBody>
          <a:bodyPr vert="horz" lIns="0" tIns="0" rIns="0" bIns="0" rtlCol="0">
            <a:noAutofit/>
          </a:bodyPr>
          <a:lstStyle/>
          <a:p>
            <a:pPr>
              <a:lnSpc>
                <a:spcPts val="3300"/>
              </a:lnSpc>
            </a:pPr>
            <a:r>
              <a:rPr lang="cs-CZ" sz="2000" dirty="0"/>
              <a:t>Na každý zařazený objekt (tabulka, graf, obrázek, schéma) musí být odkaz v textu (graf č. 1 prezentuje…viz tab. 1).</a:t>
            </a:r>
          </a:p>
          <a:p>
            <a:pPr>
              <a:lnSpc>
                <a:spcPts val="3300"/>
              </a:lnSpc>
            </a:pPr>
            <a:r>
              <a:rPr lang="cs-CZ" sz="2000" dirty="0"/>
              <a:t>Použitý styl písma sjednotit s textem práce, velikost písma může být menší min. 8 bodů – zachování čitelnosti.</a:t>
            </a:r>
          </a:p>
          <a:p>
            <a:pPr>
              <a:lnSpc>
                <a:spcPts val="3300"/>
              </a:lnSpc>
            </a:pPr>
            <a:r>
              <a:rPr lang="cs-CZ" sz="2000" dirty="0"/>
              <a:t>Dodržujte jednotné schéma (barevnost, jeden typ koláčového grafu, jeden typ sloupcového grafu…)</a:t>
            </a:r>
          </a:p>
          <a:p>
            <a:pPr>
              <a:lnSpc>
                <a:spcPts val="3300"/>
              </a:lnSpc>
            </a:pPr>
            <a:r>
              <a:rPr lang="cs-CZ" sz="2000" dirty="0"/>
              <a:t>Každá objekt musí být označen podpiskem.</a:t>
            </a:r>
          </a:p>
          <a:p>
            <a:pPr>
              <a:lnSpc>
                <a:spcPts val="3300"/>
              </a:lnSpc>
            </a:pPr>
            <a:r>
              <a:rPr lang="cs-CZ" sz="2000" dirty="0"/>
              <a:t>Každý zařazený objekt pochopit za 5 – 10 sekund.</a:t>
            </a:r>
          </a:p>
          <a:p>
            <a:pPr>
              <a:lnSpc>
                <a:spcPts val="3300"/>
              </a:lnSpc>
            </a:pPr>
            <a:r>
              <a:rPr lang="cs-CZ" sz="2000" dirty="0"/>
              <a:t>Zvolte tabulku, nebo graf (duplicitní informace). </a:t>
            </a:r>
          </a:p>
          <a:p>
            <a:pPr>
              <a:lnSpc>
                <a:spcPts val="3300"/>
              </a:lnSpc>
            </a:pPr>
            <a:r>
              <a:rPr lang="cs-CZ" sz="2000" dirty="0"/>
              <a:t>Tabulky by neměly obsahovat více než 18 buněk, jinak se stávají nepřehledné.</a:t>
            </a:r>
          </a:p>
          <a:p>
            <a:pPr>
              <a:lnSpc>
                <a:spcPts val="3300"/>
              </a:lnSpc>
            </a:pPr>
            <a:r>
              <a:rPr lang="cs-CZ" sz="2000" dirty="0"/>
              <a:t>Grafy by neměly obsahovat více než 15 datových bodů, jinak se stávají nepřehledné.</a:t>
            </a:r>
          </a:p>
          <a:p>
            <a:pPr>
              <a:lnSpc>
                <a:spcPts val="3300"/>
              </a:lnSpc>
            </a:pPr>
            <a:r>
              <a:rPr lang="cs-CZ" sz="2000" dirty="0"/>
              <a:t>Zvolte vhodný graf vzhledem k prezentované veličině. </a:t>
            </a:r>
          </a:p>
          <a:p>
            <a:pPr>
              <a:lnSpc>
                <a:spcPts val="3300"/>
              </a:lnSpc>
            </a:pPr>
            <a:r>
              <a:rPr lang="cs-CZ" sz="2000" dirty="0"/>
              <a:t>Popisky v grafech umístěte mimo barevné výseče/sloupce – navýšení čitelnosti.</a:t>
            </a:r>
          </a:p>
          <a:p>
            <a:pPr>
              <a:lnSpc>
                <a:spcPts val="3300"/>
              </a:lnSpc>
            </a:pPr>
            <a:r>
              <a:rPr lang="cs-CZ" sz="2000" dirty="0"/>
              <a:t>Legendy pište horizontálně-vertikálně psaný text je špatně čitelný.</a:t>
            </a:r>
          </a:p>
        </p:txBody>
      </p:sp>
      <p:sp>
        <p:nvSpPr>
          <p:cNvPr id="5" name="Zástupný symbol pro zápatí 4">
            <a:extLst>
              <a:ext uri="{FF2B5EF4-FFF2-40B4-BE49-F238E27FC236}">
                <a16:creationId xmlns:a16="http://schemas.microsoft.com/office/drawing/2014/main" id="{9C258274-AE28-4525-8581-C59F9A2A35F6}"/>
              </a:ext>
            </a:extLst>
          </p:cNvPr>
          <p:cNvSpPr>
            <a:spLocks noGrp="1"/>
          </p:cNvSpPr>
          <p:nvPr>
            <p:ph type="ftr" sz="quarter" idx="10"/>
          </p:nvPr>
        </p:nvSpPr>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CCA259D3-E5B0-4A16-8E61-2731E05B67B9}"/>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4229721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Analyza_dat_IP-_JVS[20221102154103793].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0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muni-med-prezentace-16-9-cz-v11 (1)</Template>
  <TotalTime>381</TotalTime>
  <Words>4228</Words>
  <Application>Microsoft Office PowerPoint</Application>
  <PresentationFormat>Širokoúhlá obrazovka</PresentationFormat>
  <Paragraphs>585</Paragraphs>
  <Slides>41</Slides>
  <Notes>15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Calibri</vt:lpstr>
      <vt:lpstr>Tahoma</vt:lpstr>
      <vt:lpstr>Wingdings</vt:lpstr>
      <vt:lpstr>Wingdings 2</vt:lpstr>
      <vt:lpstr>Prezentace_MU_CZ</vt:lpstr>
      <vt:lpstr>Prezentace aplikace PowerPoint</vt:lpstr>
      <vt:lpstr>Interpretace dat – Kvantitativní</vt:lpstr>
      <vt:lpstr>Typy dat</vt:lpstr>
      <vt:lpstr>Prezentace aplikace PowerPoint</vt:lpstr>
      <vt:lpstr>Tvorba datových tabulek</vt:lpstr>
      <vt:lpstr>Filtrování položek</vt:lpstr>
      <vt:lpstr>Vyjádření centrální tendence a variability – data spojitá </vt:lpstr>
      <vt:lpstr>Vizualizace dat spojitých – krabicový graf</vt:lpstr>
      <vt:lpstr>Grafy a tabulky – rady pro tvorbu</vt:lpstr>
      <vt:lpstr>Tvorba kontingenční tabulky a grafů – data kategoriální</vt:lpstr>
      <vt:lpstr>Tabulky</vt:lpstr>
      <vt:lpstr>Tabulky</vt:lpstr>
      <vt:lpstr>Prezentace aplikace PowerPoint</vt:lpstr>
      <vt:lpstr>Interpretace dat – kvalitativní</vt:lpstr>
      <vt:lpstr>Krása ženy </vt:lpstr>
      <vt:lpstr>Prezentace aplikace PowerPoint</vt:lpstr>
      <vt:lpstr>Prezentace aplikace PowerPoint</vt:lpstr>
      <vt:lpstr>Prezentace aplikace PowerPoint</vt:lpstr>
      <vt:lpstr>Prezentace aplikace PowerPoint</vt:lpstr>
      <vt:lpstr>Prezentace aplikace PowerPoint</vt:lpstr>
      <vt:lpstr>Ktegorizační systém</vt:lpstr>
      <vt:lpstr>Kategorizační systém</vt:lpstr>
      <vt:lpstr>Diseminační fáze</vt:lpstr>
      <vt:lpstr>Publikování výsledků – rozvaha co publikovat</vt:lpstr>
      <vt:lpstr>Prezentace aplikace PowerPoint</vt:lpstr>
      <vt:lpstr>Prezentace aplikace PowerPoint</vt:lpstr>
      <vt:lpstr>Přehledový vědecký článek - Review </vt:lpstr>
      <vt:lpstr>Prezentace aplikace PowerPoint</vt:lpstr>
      <vt:lpstr>Druhy review </vt:lpstr>
      <vt:lpstr>Originální – vědecký odborný článek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Zdroje</vt:lpstr>
      <vt:lpstr>Hodně zdaru při výzkumu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Pospíšilová</dc:creator>
  <cp:lastModifiedBy>Alena Pospíšilová</cp:lastModifiedBy>
  <cp:revision>51</cp:revision>
  <cp:lastPrinted>1601-01-01T00:00:00Z</cp:lastPrinted>
  <dcterms:created xsi:type="dcterms:W3CDTF">2021-09-08T10:42:39Z</dcterms:created>
  <dcterms:modified xsi:type="dcterms:W3CDTF">2022-11-08T08:07:27Z</dcterms:modified>
</cp:coreProperties>
</file>